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94"/>
  </p:notesMasterIdLst>
  <p:sldIdLst>
    <p:sldId id="406" r:id="rId7"/>
    <p:sldId id="801" r:id="rId8"/>
    <p:sldId id="659" r:id="rId9"/>
    <p:sldId id="312" r:id="rId10"/>
    <p:sldId id="313" r:id="rId11"/>
    <p:sldId id="658" r:id="rId12"/>
    <p:sldId id="315" r:id="rId13"/>
    <p:sldId id="661" r:id="rId14"/>
    <p:sldId id="729" r:id="rId15"/>
    <p:sldId id="730" r:id="rId16"/>
    <p:sldId id="731" r:id="rId17"/>
    <p:sldId id="662" r:id="rId18"/>
    <p:sldId id="732" r:id="rId19"/>
    <p:sldId id="735" r:id="rId20"/>
    <p:sldId id="736" r:id="rId21"/>
    <p:sldId id="737" r:id="rId22"/>
    <p:sldId id="738" r:id="rId23"/>
    <p:sldId id="739" r:id="rId24"/>
    <p:sldId id="740" r:id="rId25"/>
    <p:sldId id="741" r:id="rId26"/>
    <p:sldId id="742" r:id="rId27"/>
    <p:sldId id="743" r:id="rId28"/>
    <p:sldId id="744" r:id="rId29"/>
    <p:sldId id="745" r:id="rId30"/>
    <p:sldId id="746" r:id="rId31"/>
    <p:sldId id="805" r:id="rId32"/>
    <p:sldId id="747" r:id="rId33"/>
    <p:sldId id="748" r:id="rId34"/>
    <p:sldId id="749" r:id="rId35"/>
    <p:sldId id="750" r:id="rId36"/>
    <p:sldId id="751" r:id="rId37"/>
    <p:sldId id="752" r:id="rId38"/>
    <p:sldId id="753" r:id="rId39"/>
    <p:sldId id="664" r:id="rId40"/>
    <p:sldId id="754" r:id="rId41"/>
    <p:sldId id="755" r:id="rId42"/>
    <p:sldId id="756" r:id="rId43"/>
    <p:sldId id="757" r:id="rId44"/>
    <p:sldId id="758" r:id="rId45"/>
    <p:sldId id="759" r:id="rId46"/>
    <p:sldId id="760" r:id="rId47"/>
    <p:sldId id="761" r:id="rId48"/>
    <p:sldId id="762" r:id="rId49"/>
    <p:sldId id="763" r:id="rId50"/>
    <p:sldId id="764" r:id="rId51"/>
    <p:sldId id="765" r:id="rId52"/>
    <p:sldId id="766" r:id="rId53"/>
    <p:sldId id="806" r:id="rId54"/>
    <p:sldId id="768" r:id="rId55"/>
    <p:sldId id="769" r:id="rId56"/>
    <p:sldId id="770" r:id="rId57"/>
    <p:sldId id="771" r:id="rId58"/>
    <p:sldId id="772" r:id="rId59"/>
    <p:sldId id="773" r:id="rId60"/>
    <p:sldId id="774" r:id="rId61"/>
    <p:sldId id="775" r:id="rId62"/>
    <p:sldId id="776" r:id="rId63"/>
    <p:sldId id="777" r:id="rId64"/>
    <p:sldId id="778" r:id="rId65"/>
    <p:sldId id="779" r:id="rId66"/>
    <p:sldId id="780" r:id="rId67"/>
    <p:sldId id="781" r:id="rId68"/>
    <p:sldId id="782" r:id="rId69"/>
    <p:sldId id="303" r:id="rId70"/>
    <p:sldId id="289" r:id="rId71"/>
    <p:sldId id="264" r:id="rId72"/>
    <p:sldId id="783" r:id="rId73"/>
    <p:sldId id="784" r:id="rId74"/>
    <p:sldId id="785" r:id="rId75"/>
    <p:sldId id="786" r:id="rId76"/>
    <p:sldId id="787" r:id="rId77"/>
    <p:sldId id="788" r:id="rId78"/>
    <p:sldId id="789" r:id="rId79"/>
    <p:sldId id="802" r:id="rId80"/>
    <p:sldId id="790" r:id="rId81"/>
    <p:sldId id="791" r:id="rId82"/>
    <p:sldId id="803" r:id="rId83"/>
    <p:sldId id="804" r:id="rId84"/>
    <p:sldId id="792" r:id="rId85"/>
    <p:sldId id="793" r:id="rId86"/>
    <p:sldId id="794" r:id="rId87"/>
    <p:sldId id="795" r:id="rId88"/>
    <p:sldId id="796" r:id="rId89"/>
    <p:sldId id="807" r:id="rId90"/>
    <p:sldId id="808" r:id="rId91"/>
    <p:sldId id="799" r:id="rId92"/>
    <p:sldId id="800" r:id="rId9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06"/>
            <p14:sldId id="801"/>
            <p14:sldId id="659"/>
            <p14:sldId id="312"/>
            <p14:sldId id="313"/>
            <p14:sldId id="658"/>
            <p14:sldId id="315"/>
            <p14:sldId id="661"/>
            <p14:sldId id="729"/>
            <p14:sldId id="730"/>
            <p14:sldId id="731"/>
            <p14:sldId id="662"/>
            <p14:sldId id="732"/>
            <p14:sldId id="735"/>
            <p14:sldId id="736"/>
            <p14:sldId id="737"/>
            <p14:sldId id="738"/>
            <p14:sldId id="739"/>
            <p14:sldId id="740"/>
            <p14:sldId id="741"/>
            <p14:sldId id="742"/>
            <p14:sldId id="743"/>
            <p14:sldId id="744"/>
            <p14:sldId id="745"/>
            <p14:sldId id="746"/>
            <p14:sldId id="805"/>
            <p14:sldId id="747"/>
            <p14:sldId id="748"/>
            <p14:sldId id="749"/>
            <p14:sldId id="750"/>
            <p14:sldId id="751"/>
            <p14:sldId id="752"/>
            <p14:sldId id="753"/>
            <p14:sldId id="664"/>
            <p14:sldId id="754"/>
            <p14:sldId id="755"/>
            <p14:sldId id="756"/>
            <p14:sldId id="757"/>
            <p14:sldId id="758"/>
            <p14:sldId id="759"/>
            <p14:sldId id="760"/>
            <p14:sldId id="761"/>
            <p14:sldId id="762"/>
            <p14:sldId id="763"/>
            <p14:sldId id="764"/>
            <p14:sldId id="765"/>
            <p14:sldId id="766"/>
            <p14:sldId id="806"/>
            <p14:sldId id="768"/>
            <p14:sldId id="769"/>
            <p14:sldId id="770"/>
            <p14:sldId id="771"/>
            <p14:sldId id="772"/>
            <p14:sldId id="773"/>
            <p14:sldId id="774"/>
            <p14:sldId id="775"/>
            <p14:sldId id="776"/>
            <p14:sldId id="777"/>
            <p14:sldId id="778"/>
            <p14:sldId id="779"/>
            <p14:sldId id="780"/>
            <p14:sldId id="781"/>
            <p14:sldId id="782"/>
            <p14:sldId id="303"/>
          </p14:sldIdLst>
        </p14:section>
        <p14:section name="Appendix: Image Descriptions for Unsighted Students" id="{07080632-B756-45AF-BBF3-52DB3854CA65}">
          <p14:sldIdLst>
            <p14:sldId id="289"/>
            <p14:sldId id="264"/>
            <p14:sldId id="783"/>
            <p14:sldId id="784"/>
            <p14:sldId id="785"/>
            <p14:sldId id="786"/>
            <p14:sldId id="787"/>
            <p14:sldId id="788"/>
            <p14:sldId id="789"/>
            <p14:sldId id="802"/>
            <p14:sldId id="790"/>
            <p14:sldId id="791"/>
            <p14:sldId id="803"/>
            <p14:sldId id="804"/>
            <p14:sldId id="792"/>
            <p14:sldId id="793"/>
            <p14:sldId id="794"/>
            <p14:sldId id="795"/>
            <p14:sldId id="796"/>
            <p14:sldId id="807"/>
            <p14:sldId id="808"/>
            <p14:sldId id="799"/>
            <p14:sldId id="800"/>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E9E1"/>
    <a:srgbClr val="E8DED2"/>
    <a:srgbClr val="4A3C5C"/>
    <a:srgbClr val="804100"/>
    <a:srgbClr val="00648B"/>
    <a:srgbClr val="066568"/>
    <a:srgbClr val="595959"/>
    <a:srgbClr val="714884"/>
    <a:srgbClr val="EFEBF5"/>
    <a:srgbClr val="D6CBE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58" autoAdjust="0"/>
    <p:restoredTop sz="93037" autoAdjust="0"/>
  </p:normalViewPr>
  <p:slideViewPr>
    <p:cSldViewPr snapToGrid="0" showGuides="1">
      <p:cViewPr varScale="1">
        <p:scale>
          <a:sx n="84" d="100"/>
          <a:sy n="84" d="100"/>
        </p:scale>
        <p:origin x="1632" y="84"/>
      </p:cViewPr>
      <p:guideLst>
        <p:guide pos="3264"/>
        <p:guide orient="horz" pos="2256"/>
        <p:guide pos="5640"/>
      </p:guideLst>
    </p:cSldViewPr>
  </p:slideViewPr>
  <p:outlineViewPr>
    <p:cViewPr>
      <p:scale>
        <a:sx n="33" d="100"/>
        <a:sy n="33" d="100"/>
      </p:scale>
      <p:origin x="0" y="-65928"/>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5" Type="http://schemas.openxmlformats.org/officeDocument/2006/relationships/slideMaster" Target="slideMasters/slideMaster5.xml"/><Relationship Id="rId90" Type="http://schemas.openxmlformats.org/officeDocument/2006/relationships/slide" Target="slides/slide84.xml"/><Relationship Id="rId95" Type="http://schemas.openxmlformats.org/officeDocument/2006/relationships/commentAuthors" Target="commentAuthors.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80" Type="http://schemas.openxmlformats.org/officeDocument/2006/relationships/slide" Target="slides/slide74.xml"/><Relationship Id="rId85" Type="http://schemas.openxmlformats.org/officeDocument/2006/relationships/slide" Target="slides/slide79.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slide" Target="slides/slide77.xml"/><Relationship Id="rId88" Type="http://schemas.openxmlformats.org/officeDocument/2006/relationships/slide" Target="slides/slide82.xml"/><Relationship Id="rId91" Type="http://schemas.openxmlformats.org/officeDocument/2006/relationships/slide" Target="slides/slide85.xml"/><Relationship Id="rId9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notesMaster" Target="notesMasters/notesMaster1.xml"/><Relationship Id="rId99"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viewProps" Target="viewProps.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4/22/2022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69.xml"/><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70.xml"/><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slide" Target="slide72.xml"/><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slide" Target="slide73.xml"/><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slide" Target="slide74.xml"/><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hyperlink" Target="http://www.neb.com/tools-and-resources/feature-articles/crispr-cas9-and-targeted-genome-editing-a-new-era-in-molecular-biology" TargetMode="External"/><Relationship Id="rId2" Type="http://schemas.openxmlformats.org/officeDocument/2006/relationships/image" Target="../media/image13.jpg"/><Relationship Id="rId1" Type="http://schemas.openxmlformats.org/officeDocument/2006/relationships/slideLayout" Target="../slideLayouts/slideLayout6.xml"/><Relationship Id="rId4" Type="http://schemas.openxmlformats.org/officeDocument/2006/relationships/slide" Target="slide7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slide" Target="slide76.xml"/><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image" Target="../media/image15.jpg"/><Relationship Id="rId1" Type="http://schemas.openxmlformats.org/officeDocument/2006/relationships/slideLayout" Target="../slideLayouts/slideLayout6.xml"/><Relationship Id="rId4" Type="http://schemas.openxmlformats.org/officeDocument/2006/relationships/slide" Target="slide76.xml"/></Relationships>
</file>

<file path=ppt/slides/_rels/slide36.xml.rels><?xml version="1.0" encoding="UTF-8" standalone="yes"?>
<Relationships xmlns="http://schemas.openxmlformats.org/package/2006/relationships"><Relationship Id="rId3" Type="http://schemas.openxmlformats.org/officeDocument/2006/relationships/slide" Target="slide78.xml"/><Relationship Id="rId2" Type="http://schemas.openxmlformats.org/officeDocument/2006/relationships/image" Target="../media/image15.jpg"/><Relationship Id="rId1" Type="http://schemas.openxmlformats.org/officeDocument/2006/relationships/slideLayout" Target="../slideLayouts/slideLayout6.xml"/><Relationship Id="rId4" Type="http://schemas.openxmlformats.org/officeDocument/2006/relationships/slide" Target="slide7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slide" Target="slide79.xml"/><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slide" Target="slide80.xml"/><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slide" Target="slide81.xml"/><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slide" Target="slide82.xml"/><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image" Target="../media/image20.jp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slide" Target="slide84.xml"/><Relationship Id="rId2" Type="http://schemas.openxmlformats.org/officeDocument/2006/relationships/image" Target="../media/image21.jp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slide" Target="slide85.xml"/><Relationship Id="rId2" Type="http://schemas.openxmlformats.org/officeDocument/2006/relationships/image" Target="../media/image22.jp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slide" Target="slide86.xml"/><Relationship Id="rId2" Type="http://schemas.openxmlformats.org/officeDocument/2006/relationships/image" Target="../media/image23.jp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slide" Target="slide87.xml"/><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6.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6.xml"/><Relationship Id="rId1" Type="http://schemas.openxmlformats.org/officeDocument/2006/relationships/slideLayout" Target="../slideLayouts/slideLayout22.xml"/></Relationships>
</file>

<file path=ppt/slides/_rels/slide67.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8.xml"/><Relationship Id="rId1" Type="http://schemas.openxmlformats.org/officeDocument/2006/relationships/slideLayout" Target="../slideLayouts/slideLayout22.xml"/></Relationships>
</file>

<file path=ppt/slides/_rels/slide68.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9.xml"/><Relationship Id="rId1" Type="http://schemas.openxmlformats.org/officeDocument/2006/relationships/slideLayout" Target="../slideLayouts/slideLayout22.xml"/></Relationships>
</file>

<file path=ppt/slides/_rels/slide69.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2.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4.xml"/><Relationship Id="rId1" Type="http://schemas.openxmlformats.org/officeDocument/2006/relationships/slideLayout" Target="../slideLayouts/slideLayout22.xml"/></Relationships>
</file>

<file path=ppt/slides/_rels/slide71.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6.xml"/><Relationship Id="rId1" Type="http://schemas.openxmlformats.org/officeDocument/2006/relationships/slideLayout" Target="../slideLayouts/slideLayout22.xml"/></Relationships>
</file>

<file path=ppt/slides/_rels/slide72.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19.xml"/><Relationship Id="rId1" Type="http://schemas.openxmlformats.org/officeDocument/2006/relationships/slideLayout" Target="../slideLayouts/slideLayout22.xml"/></Relationships>
</file>

<file path=ppt/slides/_rels/slide73.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2.xml"/><Relationship Id="rId1" Type="http://schemas.openxmlformats.org/officeDocument/2006/relationships/slideLayout" Target="../slideLayouts/slideLayout22.xml"/></Relationships>
</file>

<file path=ppt/slides/_rels/slide74.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22.xml"/></Relationships>
</file>

<file path=ppt/slides/_rels/slide7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1.xml"/><Relationship Id="rId1" Type="http://schemas.openxmlformats.org/officeDocument/2006/relationships/slideLayout" Target="../slideLayouts/slideLayout22.xml"/></Relationships>
</file>

<file path=ppt/slides/_rels/slide76.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4.xml"/><Relationship Id="rId1" Type="http://schemas.openxmlformats.org/officeDocument/2006/relationships/slideLayout" Target="../slideLayouts/slideLayout22.xml"/></Relationships>
</file>

<file path=ppt/slides/_rels/slide77.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5.xml"/><Relationship Id="rId1" Type="http://schemas.openxmlformats.org/officeDocument/2006/relationships/slideLayout" Target="../slideLayouts/slideLayout22.xml"/></Relationships>
</file>

<file path=ppt/slides/_rels/slide78.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6.xml"/><Relationship Id="rId1" Type="http://schemas.openxmlformats.org/officeDocument/2006/relationships/slideLayout" Target="../slideLayouts/slideLayout22.xml"/></Relationships>
</file>

<file path=ppt/slides/_rels/slide79.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9.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43.xml"/><Relationship Id="rId1" Type="http://schemas.openxmlformats.org/officeDocument/2006/relationships/slideLayout" Target="../slideLayouts/slideLayout22.xml"/></Relationships>
</file>

<file path=ppt/slides/_rels/slide81.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45.xml"/><Relationship Id="rId1" Type="http://schemas.openxmlformats.org/officeDocument/2006/relationships/slideLayout" Target="../slideLayouts/slideLayout22.xml"/></Relationships>
</file>

<file path=ppt/slides/_rels/slide82.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48.xml"/><Relationship Id="rId1" Type="http://schemas.openxmlformats.org/officeDocument/2006/relationships/slideLayout" Target="../slideLayouts/slideLayout22.xml"/><Relationship Id="rId4" Type="http://schemas.openxmlformats.org/officeDocument/2006/relationships/slide" Target="slide26.xml"/></Relationships>
</file>

<file path=ppt/slides/_rels/slide83.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50.xml"/><Relationship Id="rId1" Type="http://schemas.openxmlformats.org/officeDocument/2006/relationships/slideLayout" Target="../slideLayouts/slideLayout22.xml"/><Relationship Id="rId4" Type="http://schemas.openxmlformats.org/officeDocument/2006/relationships/slide" Target="slide26.xml"/></Relationships>
</file>

<file path=ppt/slides/_rels/slide84.xml.rels><?xml version="1.0" encoding="UTF-8" standalone="yes"?>
<Relationships xmlns="http://schemas.openxmlformats.org/package/2006/relationships"><Relationship Id="rId2" Type="http://schemas.openxmlformats.org/officeDocument/2006/relationships/slide" Target="slide52.xml"/><Relationship Id="rId1" Type="http://schemas.openxmlformats.org/officeDocument/2006/relationships/slideLayout" Target="../slideLayouts/slideLayout22.xml"/></Relationships>
</file>

<file path=ppt/slides/_rels/slide85.xml.rels><?xml version="1.0" encoding="UTF-8" standalone="yes"?>
<Relationships xmlns="http://schemas.openxmlformats.org/package/2006/relationships"><Relationship Id="rId2" Type="http://schemas.openxmlformats.org/officeDocument/2006/relationships/slide" Target="slide55.xml"/><Relationship Id="rId1" Type="http://schemas.openxmlformats.org/officeDocument/2006/relationships/slideLayout" Target="../slideLayouts/slideLayout22.xml"/></Relationships>
</file>

<file path=ppt/slides/_rels/slide86.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59.xml"/><Relationship Id="rId1" Type="http://schemas.openxmlformats.org/officeDocument/2006/relationships/slideLayout" Target="../slideLayouts/slideLayout22.xml"/></Relationships>
</file>

<file path=ppt/slides/_rels/slide87.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slide" Target="slide62.xml"/><Relationship Id="rId1" Type="http://schemas.openxmlformats.org/officeDocument/2006/relationships/slideLayout" Target="../slideLayouts/slideLayout22.xml"/><Relationship Id="rId4" Type="http://schemas.openxmlformats.org/officeDocument/2006/relationships/slide" Target="slide26.xml"/></Relationships>
</file>

<file path=ppt/slides/_rels/slide9.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image" Target="../media/image6.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17</a:t>
            </a:r>
            <a:endParaRPr lang="en-US" dirty="0">
              <a:latin typeface="+mj-lt"/>
            </a:endParaRPr>
          </a:p>
        </p:txBody>
      </p:sp>
      <p:sp>
        <p:nvSpPr>
          <p:cNvPr id="3" name="Subtitle 2">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3383280" cy="957094"/>
          </a:xfrm>
        </p:spPr>
        <p:txBody>
          <a:bodyPr/>
          <a:lstStyle/>
          <a:p>
            <a:pPr eaLnBrk="0" hangingPunct="0">
              <a:spcBef>
                <a:spcPct val="20000"/>
              </a:spcBef>
            </a:pPr>
            <a:r>
              <a:rPr lang="en-US" sz="2200" dirty="0">
                <a:latin typeface="+mj-lt"/>
                <a:cs typeface="Helvetica" pitchFamily="34" charset="0"/>
              </a:rPr>
              <a:t>Biotechnology</a:t>
            </a:r>
          </a:p>
        </p:txBody>
      </p:sp>
      <p:sp>
        <p:nvSpPr>
          <p:cNvPr id="4"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a:xfrm>
            <a:off x="621790" y="4376387"/>
            <a:ext cx="3108960" cy="1362676"/>
          </a:xfrm>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a:t>
            </a:r>
            <a:r>
              <a:rPr lang="en-US" sz="1400" b="0" dirty="0" err="1">
                <a:latin typeface="+mj-lt"/>
                <a:cs typeface="Helvetica" pitchFamily="34" charset="0"/>
              </a:rPr>
              <a:t>Losos</a:t>
            </a:r>
            <a:r>
              <a:rPr lang="en-US" sz="1400" b="0" dirty="0">
                <a:latin typeface="+mj-lt"/>
                <a:cs typeface="Helvetica" pitchFamily="34" charset="0"/>
              </a:rPr>
              <a:t>, Duncan</a:t>
            </a:r>
          </a:p>
        </p:txBody>
      </p:sp>
      <p:pic>
        <p:nvPicPr>
          <p:cNvPr id="7"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8" name="Text Placeholder 5">
            <a:extLst>
              <a:ext uri="{FF2B5EF4-FFF2-40B4-BE49-F238E27FC236}">
                <a16:creationId xmlns:a16="http://schemas.microsoft.com/office/drawing/2014/main" id="{93006839-73B9-4774-88BA-75CE9CFCF447}"/>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651573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Combining D</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 molecules</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a:spcAft>
                <a:spcPts val="1200"/>
              </a:spcAft>
            </a:pPr>
            <a:r>
              <a:rPr lang="en-US" dirty="0"/>
              <a:t>D</a:t>
            </a:r>
            <a:r>
              <a:rPr lang="en-US" sz="100" dirty="0"/>
              <a:t> </a:t>
            </a:r>
            <a:r>
              <a:rPr lang="en-US" dirty="0"/>
              <a:t>N</a:t>
            </a:r>
            <a:r>
              <a:rPr lang="en-US" sz="100" dirty="0"/>
              <a:t> </a:t>
            </a:r>
            <a:r>
              <a:rPr lang="en-US" dirty="0"/>
              <a:t>A ligase joins two D</a:t>
            </a:r>
            <a:r>
              <a:rPr lang="en-US" sz="100" dirty="0"/>
              <a:t> </a:t>
            </a:r>
            <a:r>
              <a:rPr lang="en-US" dirty="0"/>
              <a:t>N</a:t>
            </a:r>
            <a:r>
              <a:rPr lang="en-US" sz="100" dirty="0"/>
              <a:t> </a:t>
            </a:r>
            <a:r>
              <a:rPr lang="en-US" dirty="0"/>
              <a:t>A fragments forming a stable DNA molecule</a:t>
            </a:r>
          </a:p>
          <a:p>
            <a:pPr marL="342900" indent="-342900">
              <a:spcAft>
                <a:spcPts val="1200"/>
              </a:spcAft>
              <a:buFont typeface="Arial" panose="020B0604020202020204" pitchFamily="34" charset="0"/>
              <a:buChar char="•"/>
            </a:pPr>
            <a:r>
              <a:rPr lang="en-US" dirty="0"/>
              <a:t>Catalyzes formation of a phosphodiester bond between adjacent phosphate and hydroxyl groups of D</a:t>
            </a:r>
            <a:r>
              <a:rPr lang="en-US" sz="100" dirty="0"/>
              <a:t> </a:t>
            </a:r>
            <a:r>
              <a:rPr lang="en-US" dirty="0"/>
              <a:t>N</a:t>
            </a:r>
            <a:r>
              <a:rPr lang="en-US" sz="100" dirty="0"/>
              <a:t> </a:t>
            </a:r>
            <a:r>
              <a:rPr lang="en-US" dirty="0"/>
              <a:t>A nucleotides</a:t>
            </a:r>
          </a:p>
          <a:p>
            <a:pPr marL="342900" indent="-342900">
              <a:spcAft>
                <a:spcPts val="1200"/>
              </a:spcAft>
              <a:buFont typeface="Arial" panose="020B0604020202020204" pitchFamily="34" charset="0"/>
              <a:buChar char="•"/>
            </a:pPr>
            <a:r>
              <a:rPr lang="en-US" dirty="0"/>
              <a:t>Same enzyme joins Okazaki fragments on lagging strand in replication</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42643935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Recombinant D</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 replication</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a:spcBef>
                <a:spcPts val="1200"/>
              </a:spcBef>
              <a:spcAft>
                <a:spcPts val="1200"/>
              </a:spcAft>
            </a:pPr>
            <a:r>
              <a:rPr lang="en-US" dirty="0"/>
              <a:t>Recombinant D</a:t>
            </a:r>
            <a:r>
              <a:rPr lang="en-US" sz="100" dirty="0"/>
              <a:t> </a:t>
            </a:r>
            <a:r>
              <a:rPr lang="en-US" dirty="0"/>
              <a:t>N</a:t>
            </a:r>
            <a:r>
              <a:rPr lang="en-US" sz="100" dirty="0"/>
              <a:t> </a:t>
            </a:r>
            <a:r>
              <a:rPr lang="en-US" dirty="0"/>
              <a:t>A can be stably replicated using a host organism, often </a:t>
            </a:r>
            <a:r>
              <a:rPr lang="en-US" i="1" dirty="0"/>
              <a:t>E. coli</a:t>
            </a:r>
          </a:p>
          <a:p>
            <a:pPr marL="342900" indent="-342900">
              <a:spcBef>
                <a:spcPts val="1200"/>
              </a:spcBef>
              <a:spcAft>
                <a:spcPts val="1200"/>
              </a:spcAft>
              <a:buFont typeface="Arial" panose="020B0604020202020204" pitchFamily="34" charset="0"/>
              <a:buChar char="•"/>
            </a:pPr>
            <a:r>
              <a:rPr lang="en-US" dirty="0"/>
              <a:t>Add D</a:t>
            </a:r>
            <a:r>
              <a:rPr lang="en-US" sz="100" dirty="0"/>
              <a:t> </a:t>
            </a:r>
            <a:r>
              <a:rPr lang="en-US" dirty="0"/>
              <a:t>N</a:t>
            </a:r>
            <a:r>
              <a:rPr lang="en-US" sz="100" dirty="0"/>
              <a:t> </a:t>
            </a:r>
            <a:r>
              <a:rPr lang="en-US" dirty="0"/>
              <a:t>A fragment of interest to a bacterial plasmid</a:t>
            </a:r>
          </a:p>
          <a:p>
            <a:pPr marL="342900" indent="-342900">
              <a:spcBef>
                <a:spcPts val="1200"/>
              </a:spcBef>
              <a:spcAft>
                <a:spcPts val="1200"/>
              </a:spcAft>
              <a:buFont typeface="Arial" panose="020B0604020202020204" pitchFamily="34" charset="0"/>
              <a:buChar char="•"/>
            </a:pPr>
            <a:r>
              <a:rPr lang="en-US" dirty="0"/>
              <a:t>Introduce plasmid to </a:t>
            </a:r>
            <a:r>
              <a:rPr lang="en-US" i="1" dirty="0"/>
              <a:t>E. coli</a:t>
            </a:r>
            <a:endParaRPr lang="en-US" dirty="0"/>
          </a:p>
          <a:p>
            <a:pPr marL="342900" indent="-342900">
              <a:spcBef>
                <a:spcPts val="1200"/>
              </a:spcBef>
              <a:spcAft>
                <a:spcPts val="1200"/>
              </a:spcAft>
              <a:buFont typeface="Arial" panose="020B0604020202020204" pitchFamily="34" charset="0"/>
              <a:buChar char="•"/>
            </a:pPr>
            <a:r>
              <a:rPr lang="en-US" dirty="0"/>
              <a:t>Bacteria will incorporate recombinant D</a:t>
            </a:r>
            <a:r>
              <a:rPr lang="en-US" sz="100" dirty="0"/>
              <a:t> </a:t>
            </a:r>
            <a:r>
              <a:rPr lang="en-US" dirty="0"/>
              <a:t>N</a:t>
            </a:r>
            <a:r>
              <a:rPr lang="en-US" sz="100" dirty="0"/>
              <a:t> </a:t>
            </a:r>
            <a:r>
              <a:rPr lang="en-US" dirty="0"/>
              <a:t>A into genome where it will replicate and be maintained for study</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29083876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Molecular cloning with vectors</a:t>
            </a:r>
          </a:p>
        </p:txBody>
      </p:sp>
      <p:pic>
        <p:nvPicPr>
          <p:cNvPr id="8" name="Picture 2" descr="An illustration of molecular cloning with vectors. ">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890374" y="1302928"/>
            <a:ext cx="7363252" cy="4678570"/>
          </a:xfrm>
          <a:prstGeom prst="rect">
            <a:avLst/>
          </a:prstGeom>
        </p:spPr>
      </p:pic>
      <p:sp>
        <p:nvSpPr>
          <p:cNvPr id="5"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5251573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Reverse transcriptase</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altLang="en-US" dirty="0"/>
              <a:t>Reverse transcriptase can use RNA as a template to make D</a:t>
            </a:r>
            <a:r>
              <a:rPr lang="en-US" altLang="en-US" sz="100" dirty="0"/>
              <a:t> </a:t>
            </a:r>
            <a:r>
              <a:rPr lang="en-US" altLang="en-US" dirty="0"/>
              <a:t>N</a:t>
            </a:r>
            <a:r>
              <a:rPr lang="en-US" altLang="en-US" sz="100" dirty="0"/>
              <a:t> </a:t>
            </a:r>
            <a:r>
              <a:rPr lang="en-US" altLang="en-US" dirty="0"/>
              <a:t>A</a:t>
            </a:r>
          </a:p>
          <a:p>
            <a:pPr marL="342900" indent="-342900">
              <a:spcBef>
                <a:spcPts val="1200"/>
              </a:spcBef>
              <a:spcAft>
                <a:spcPts val="1200"/>
              </a:spcAft>
              <a:buFont typeface="Arial" panose="020B0604020202020204" pitchFamily="34" charset="0"/>
              <a:buChar char="•"/>
            </a:pPr>
            <a:r>
              <a:rPr lang="en-US" altLang="en-US" dirty="0"/>
              <a:t>D</a:t>
            </a:r>
            <a:r>
              <a:rPr lang="en-US" altLang="en-US" sz="100" dirty="0"/>
              <a:t> </a:t>
            </a:r>
            <a:r>
              <a:rPr lang="en-US" altLang="en-US" dirty="0"/>
              <a:t>N</a:t>
            </a:r>
            <a:r>
              <a:rPr lang="en-US" altLang="en-US" sz="100" dirty="0"/>
              <a:t> </a:t>
            </a:r>
            <a:r>
              <a:rPr lang="en-US" altLang="en-US" dirty="0"/>
              <a:t>A made from copying mRNA is called </a:t>
            </a:r>
            <a:r>
              <a:rPr lang="en-US" altLang="en-US" i="1" dirty="0"/>
              <a:t>complementary D</a:t>
            </a:r>
            <a:r>
              <a:rPr lang="en-US" altLang="en-US" sz="100" i="1" dirty="0"/>
              <a:t> </a:t>
            </a:r>
            <a:r>
              <a:rPr lang="en-US" altLang="en-US" i="1" dirty="0"/>
              <a:t>N</a:t>
            </a:r>
            <a:r>
              <a:rPr lang="en-US" altLang="en-US" sz="100" i="1" dirty="0"/>
              <a:t> </a:t>
            </a:r>
            <a:r>
              <a:rPr lang="en-US" altLang="en-US" i="1" dirty="0"/>
              <a:t>A (cDNA)</a:t>
            </a:r>
          </a:p>
          <a:p>
            <a:pPr marL="342900" indent="-342900">
              <a:spcBef>
                <a:spcPts val="1200"/>
              </a:spcBef>
              <a:spcAft>
                <a:spcPts val="1200"/>
              </a:spcAft>
              <a:buFont typeface="Arial" panose="020B0604020202020204" pitchFamily="34" charset="0"/>
              <a:buChar char="•"/>
            </a:pPr>
            <a:r>
              <a:rPr lang="en-US" altLang="en-US" dirty="0"/>
              <a:t>Creation of cDNA from mRNAs using reverse transcriptase allows analysis of only sequences that are actually used to synthesize proteins</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35733391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Reverse transcription</a:t>
            </a:r>
          </a:p>
        </p:txBody>
      </p:sp>
      <p:pic>
        <p:nvPicPr>
          <p:cNvPr id="4" name="Picture 2" descr="An illustration of the making of c DNA from m RNA by reverse transcription. ">
            <a:extLst>
              <a:ext uri="{FF2B5EF4-FFF2-40B4-BE49-F238E27FC236}">
                <a16:creationId xmlns:a16="http://schemas.microsoft.com/office/drawing/2014/main" id="{1EF07736-0322-4531-9D8E-295570599B30}"/>
              </a:ext>
            </a:extLst>
          </p:cNvPr>
          <p:cNvPicPr>
            <a:picLocks noChangeAspect="1"/>
          </p:cNvPicPr>
          <p:nvPr/>
        </p:nvPicPr>
        <p:blipFill>
          <a:blip r:embed="rId2"/>
          <a:stretch>
            <a:fillRect/>
          </a:stretch>
        </p:blipFill>
        <p:spPr>
          <a:xfrm>
            <a:off x="320040" y="1621388"/>
            <a:ext cx="8503920" cy="3767919"/>
          </a:xfrm>
          <a:prstGeom prst="rect">
            <a:avLst/>
          </a:prstGeom>
        </p:spPr>
      </p:pic>
      <p:sp>
        <p:nvSpPr>
          <p:cNvPr id="5"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9280868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D</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 libraries</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a:spcBef>
                <a:spcPts val="600"/>
              </a:spcBef>
              <a:spcAft>
                <a:spcPts val="600"/>
              </a:spcAft>
            </a:pPr>
            <a:r>
              <a:rPr lang="en-US" dirty="0"/>
              <a:t>A collection of D</a:t>
            </a:r>
            <a:r>
              <a:rPr lang="en-US" sz="100" dirty="0"/>
              <a:t> </a:t>
            </a:r>
            <a:r>
              <a:rPr lang="en-US" dirty="0"/>
              <a:t>N</a:t>
            </a:r>
            <a:r>
              <a:rPr lang="en-US" sz="100" dirty="0"/>
              <a:t> </a:t>
            </a:r>
            <a:r>
              <a:rPr lang="en-US" dirty="0"/>
              <a:t>A molecules that can be maintained and replicated in a host organism</a:t>
            </a:r>
          </a:p>
          <a:p>
            <a:pPr>
              <a:spcBef>
                <a:spcPts val="600"/>
              </a:spcBef>
              <a:spcAft>
                <a:spcPts val="600"/>
              </a:spcAft>
            </a:pPr>
            <a:r>
              <a:rPr lang="en-US" dirty="0"/>
              <a:t>D</a:t>
            </a:r>
            <a:r>
              <a:rPr lang="en-US" sz="100" dirty="0"/>
              <a:t> </a:t>
            </a:r>
            <a:r>
              <a:rPr lang="en-US" dirty="0"/>
              <a:t>N</a:t>
            </a:r>
            <a:r>
              <a:rPr lang="en-US" sz="100" dirty="0"/>
              <a:t> </a:t>
            </a:r>
            <a:r>
              <a:rPr lang="en-US" dirty="0"/>
              <a:t>A of interest inserted into cloning vectors</a:t>
            </a:r>
          </a:p>
          <a:p>
            <a:pPr marL="342900" indent="-342900">
              <a:spcBef>
                <a:spcPts val="600"/>
              </a:spcBef>
              <a:spcAft>
                <a:spcPts val="600"/>
              </a:spcAft>
              <a:buFont typeface="Arial" panose="020B0604020202020204" pitchFamily="34" charset="0"/>
              <a:buChar char="•"/>
            </a:pPr>
            <a:r>
              <a:rPr lang="en-US" dirty="0"/>
              <a:t>Plasmids or artificial chromosomes</a:t>
            </a:r>
          </a:p>
          <a:p>
            <a:pPr>
              <a:spcBef>
                <a:spcPts val="600"/>
              </a:spcBef>
              <a:spcAft>
                <a:spcPts val="600"/>
              </a:spcAft>
            </a:pPr>
            <a:r>
              <a:rPr lang="en-US" dirty="0"/>
              <a:t>Cloning vectors contain:</a:t>
            </a:r>
          </a:p>
          <a:p>
            <a:pPr marL="342900" indent="-342900">
              <a:spcBef>
                <a:spcPts val="600"/>
              </a:spcBef>
              <a:spcAft>
                <a:spcPts val="600"/>
              </a:spcAft>
              <a:buFont typeface="Arial" panose="020B0604020202020204" pitchFamily="34" charset="0"/>
              <a:buChar char="•"/>
            </a:pPr>
            <a:r>
              <a:rPr lang="en-US" dirty="0"/>
              <a:t>A sequence that allows replication in a host organism (for example</a:t>
            </a:r>
            <a:r>
              <a:rPr lang="en-US" i="1" dirty="0"/>
              <a:t> E. coli</a:t>
            </a:r>
            <a:r>
              <a:rPr lang="en-US" dirty="0"/>
              <a:t> or yeast)</a:t>
            </a:r>
          </a:p>
          <a:p>
            <a:pPr marL="342900" indent="-342900">
              <a:spcBef>
                <a:spcPts val="600"/>
              </a:spcBef>
              <a:spcAft>
                <a:spcPts val="600"/>
              </a:spcAft>
              <a:buFont typeface="Arial" panose="020B0604020202020204" pitchFamily="34" charset="0"/>
              <a:buChar char="•"/>
            </a:pPr>
            <a:r>
              <a:rPr lang="en-US" dirty="0"/>
              <a:t>A selectable marker (for example antibiotic resistance)</a:t>
            </a:r>
          </a:p>
          <a:p>
            <a:pPr marL="342900" indent="-342900">
              <a:spcBef>
                <a:spcPts val="600"/>
              </a:spcBef>
              <a:spcAft>
                <a:spcPts val="600"/>
              </a:spcAft>
              <a:buFont typeface="Arial" panose="020B0604020202020204" pitchFamily="34" charset="0"/>
              <a:buChar char="•"/>
            </a:pPr>
            <a:r>
              <a:rPr lang="en-US" dirty="0"/>
              <a:t>Sequences that allow D</a:t>
            </a:r>
            <a:r>
              <a:rPr lang="en-US" sz="100" dirty="0"/>
              <a:t> </a:t>
            </a:r>
            <a:r>
              <a:rPr lang="en-US" dirty="0"/>
              <a:t>N</a:t>
            </a:r>
            <a:r>
              <a:rPr lang="en-US" sz="100" dirty="0"/>
              <a:t> </a:t>
            </a:r>
            <a:r>
              <a:rPr lang="en-US" dirty="0"/>
              <a:t>A fragments to be added</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35638448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Creating a plasmid library</a:t>
            </a:r>
          </a:p>
        </p:txBody>
      </p:sp>
      <p:pic>
        <p:nvPicPr>
          <p:cNvPr id="8" name="Picture 2" descr="An illustration of the formation of a plasmid library. ">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3332806" y="1069000"/>
            <a:ext cx="2478388" cy="5146427"/>
          </a:xfrm>
          <a:prstGeom prst="rect">
            <a:avLst/>
          </a:prstGeom>
        </p:spPr>
      </p:pic>
      <p:sp>
        <p:nvSpPr>
          <p:cNvPr id="5"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007758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cDNA libraries</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a:spcBef>
                <a:spcPts val="1200"/>
              </a:spcBef>
              <a:spcAft>
                <a:spcPts val="1200"/>
              </a:spcAft>
            </a:pPr>
            <a:r>
              <a:rPr lang="en-US" dirty="0"/>
              <a:t>Cells from a specific time point or tissue can be used to isolate mRNA for cDNA synthesis</a:t>
            </a:r>
          </a:p>
          <a:p>
            <a:pPr>
              <a:spcBef>
                <a:spcPts val="1200"/>
              </a:spcBef>
              <a:spcAft>
                <a:spcPts val="1200"/>
              </a:spcAft>
            </a:pPr>
            <a:r>
              <a:rPr lang="en-US" dirty="0"/>
              <a:t>cDNAs used to construct a library that represents only the genes expressed at that time point or in that tissue</a:t>
            </a:r>
          </a:p>
          <a:p>
            <a:pPr>
              <a:spcBef>
                <a:spcPts val="1200"/>
              </a:spcBef>
              <a:spcAft>
                <a:spcPts val="1200"/>
              </a:spcAft>
            </a:pPr>
            <a:r>
              <a:rPr lang="en-US" dirty="0"/>
              <a:t>All genomic libraries from a cell will be the same but cDNA libraries can be different</a:t>
            </a:r>
          </a:p>
          <a:p>
            <a:pPr marL="342900" indent="-342900">
              <a:spcBef>
                <a:spcPts val="1200"/>
              </a:spcBef>
              <a:spcAft>
                <a:spcPts val="1200"/>
              </a:spcAft>
              <a:buFont typeface="Arial" panose="020B0604020202020204" pitchFamily="34" charset="0"/>
              <a:buChar char="•"/>
            </a:pPr>
            <a:r>
              <a:rPr lang="en-US" dirty="0"/>
              <a:t>Ex: Brain and fibroblast cDNA libraries contain distinct sequences</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27243650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Polymerase chain reaction (P</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C</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R)</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8138160" cy="5276490"/>
          </a:xfrm>
        </p:spPr>
        <p:txBody>
          <a:bodyPr/>
          <a:lstStyle/>
          <a:p>
            <a:pPr>
              <a:spcBef>
                <a:spcPts val="624"/>
              </a:spcBef>
              <a:spcAft>
                <a:spcPts val="600"/>
              </a:spcAft>
            </a:pPr>
            <a:r>
              <a:rPr lang="en-US" dirty="0"/>
              <a:t>Developed in 1993</a:t>
            </a:r>
          </a:p>
          <a:p>
            <a:pPr>
              <a:spcBef>
                <a:spcPts val="624"/>
              </a:spcBef>
              <a:spcAft>
                <a:spcPts val="600"/>
              </a:spcAft>
            </a:pPr>
            <a:r>
              <a:rPr lang="en-US" dirty="0"/>
              <a:t>Mimics D</a:t>
            </a:r>
            <a:r>
              <a:rPr lang="en-US" sz="100" dirty="0"/>
              <a:t> </a:t>
            </a:r>
            <a:r>
              <a:rPr lang="en-US" dirty="0"/>
              <a:t>N</a:t>
            </a:r>
            <a:r>
              <a:rPr lang="en-US" sz="100" dirty="0"/>
              <a:t> </a:t>
            </a:r>
            <a:r>
              <a:rPr lang="en-US" dirty="0"/>
              <a:t>A replication to produce millions of copies of a D</a:t>
            </a:r>
            <a:r>
              <a:rPr lang="en-US" sz="100" dirty="0"/>
              <a:t> </a:t>
            </a:r>
            <a:r>
              <a:rPr lang="en-US" dirty="0"/>
              <a:t>N</a:t>
            </a:r>
            <a:r>
              <a:rPr lang="en-US" sz="100" dirty="0"/>
              <a:t> </a:t>
            </a:r>
            <a:r>
              <a:rPr lang="en-US" dirty="0"/>
              <a:t>A sequence</a:t>
            </a:r>
          </a:p>
          <a:p>
            <a:pPr>
              <a:spcBef>
                <a:spcPts val="624"/>
              </a:spcBef>
              <a:spcAft>
                <a:spcPts val="600"/>
              </a:spcAft>
            </a:pPr>
            <a:r>
              <a:rPr lang="en-US" dirty="0"/>
              <a:t>Allows the amplification of a small D</a:t>
            </a:r>
            <a:r>
              <a:rPr lang="en-US" sz="100" dirty="0"/>
              <a:t> </a:t>
            </a:r>
            <a:r>
              <a:rPr lang="en-US" dirty="0"/>
              <a:t>N</a:t>
            </a:r>
            <a:r>
              <a:rPr lang="en-US" sz="100" dirty="0"/>
              <a:t> </a:t>
            </a:r>
            <a:r>
              <a:rPr lang="en-US" dirty="0"/>
              <a:t>A fragment using primers that flank the region</a:t>
            </a:r>
          </a:p>
          <a:p>
            <a:pPr>
              <a:spcBef>
                <a:spcPts val="624"/>
              </a:spcBef>
              <a:spcAft>
                <a:spcPts val="600"/>
              </a:spcAft>
            </a:pPr>
            <a:r>
              <a:rPr lang="en-US" dirty="0"/>
              <a:t>Each P</a:t>
            </a:r>
            <a:r>
              <a:rPr lang="en-US" sz="100" dirty="0"/>
              <a:t> </a:t>
            </a:r>
            <a:r>
              <a:rPr lang="en-US" dirty="0"/>
              <a:t>C</a:t>
            </a:r>
            <a:r>
              <a:rPr lang="en-US" sz="100" dirty="0"/>
              <a:t> </a:t>
            </a:r>
            <a:r>
              <a:rPr lang="en-US" dirty="0"/>
              <a:t>R cycle involves three steps:</a:t>
            </a:r>
          </a:p>
          <a:p>
            <a:pPr marL="457200" indent="-457200">
              <a:spcBef>
                <a:spcPts val="624"/>
              </a:spcBef>
              <a:buFont typeface="+mj-lt"/>
              <a:buAutoNum type="arabicPeriod"/>
            </a:pPr>
            <a:r>
              <a:rPr lang="en-US" dirty="0"/>
              <a:t>Denaturation (high temperature separates D</a:t>
            </a:r>
            <a:r>
              <a:rPr lang="en-US" sz="100" dirty="0"/>
              <a:t> </a:t>
            </a:r>
            <a:r>
              <a:rPr lang="en-US" dirty="0"/>
              <a:t>N</a:t>
            </a:r>
            <a:r>
              <a:rPr lang="en-US" sz="100" dirty="0"/>
              <a:t> </a:t>
            </a:r>
            <a:r>
              <a:rPr lang="en-US" dirty="0"/>
              <a:t>A strands)</a:t>
            </a:r>
          </a:p>
          <a:p>
            <a:pPr marL="457200" indent="-457200">
              <a:spcBef>
                <a:spcPts val="624"/>
              </a:spcBef>
              <a:buFont typeface="+mj-lt"/>
              <a:buAutoNum type="arabicPeriod"/>
            </a:pPr>
            <a:r>
              <a:rPr lang="en-US" dirty="0"/>
              <a:t>Annealing of primers (low temperature)</a:t>
            </a:r>
          </a:p>
          <a:p>
            <a:pPr marL="457200" indent="-457200">
              <a:spcBef>
                <a:spcPts val="624"/>
              </a:spcBef>
              <a:buFont typeface="+mj-lt"/>
              <a:buAutoNum type="arabicPeriod"/>
            </a:pPr>
            <a:r>
              <a:rPr lang="en-US" dirty="0"/>
              <a:t>D</a:t>
            </a:r>
            <a:r>
              <a:rPr lang="en-US" sz="100" dirty="0"/>
              <a:t> </a:t>
            </a:r>
            <a:r>
              <a:rPr lang="en-US" dirty="0"/>
              <a:t>N</a:t>
            </a:r>
            <a:r>
              <a:rPr lang="en-US" sz="100" dirty="0"/>
              <a:t> </a:t>
            </a:r>
            <a:r>
              <a:rPr lang="en-US" dirty="0"/>
              <a:t>A synthesis (intermediate temperature)</a:t>
            </a:r>
          </a:p>
          <a:p>
            <a:pPr lvl="2">
              <a:spcBef>
                <a:spcPts val="624"/>
              </a:spcBef>
            </a:pPr>
            <a:r>
              <a:rPr lang="en-US" i="1" dirty="0" err="1"/>
              <a:t>Taq</a:t>
            </a:r>
            <a:r>
              <a:rPr lang="en-US" i="1" dirty="0"/>
              <a:t> polymerase</a:t>
            </a:r>
            <a:r>
              <a:rPr lang="en-US" dirty="0"/>
              <a:t> is thermostable DNA polymerase</a:t>
            </a:r>
            <a:endParaRPr lang="en-US" i="1" dirty="0"/>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17756252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The polymerase chain reaction</a:t>
            </a:r>
          </a:p>
        </p:txBody>
      </p:sp>
      <p:pic>
        <p:nvPicPr>
          <p:cNvPr id="8" name="Picture 2" descr="An illustration of the steps in the polymerase chain reaction.  ">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1622953" y="922198"/>
            <a:ext cx="5898094" cy="5303520"/>
          </a:xfrm>
          <a:prstGeom prst="rect">
            <a:avLst/>
          </a:prstGeom>
        </p:spPr>
      </p:pic>
      <p:sp>
        <p:nvSpPr>
          <p:cNvPr id="5"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237672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DEAD08-C56B-4760-B299-51DC8DE544F1}"/>
              </a:ext>
            </a:extLst>
          </p:cNvPr>
          <p:cNvSpPr>
            <a:spLocks noGrp="1"/>
          </p:cNvSpPr>
          <p:nvPr>
            <p:ph type="title"/>
          </p:nvPr>
        </p:nvSpPr>
        <p:spPr/>
        <p:txBody>
          <a:bodyPr/>
          <a:lstStyle/>
          <a:p>
            <a:r>
              <a:rPr lang="en-US" dirty="0"/>
              <a:t>Lecture Outline</a:t>
            </a:r>
          </a:p>
        </p:txBody>
      </p:sp>
      <p:sp>
        <p:nvSpPr>
          <p:cNvPr id="3" name="Content Placeholder 2">
            <a:extLst>
              <a:ext uri="{FF2B5EF4-FFF2-40B4-BE49-F238E27FC236}">
                <a16:creationId xmlns:a16="http://schemas.microsoft.com/office/drawing/2014/main" id="{7FDE67BB-0376-48B7-90C3-89B3C64B5F84}"/>
              </a:ext>
            </a:extLst>
          </p:cNvPr>
          <p:cNvSpPr>
            <a:spLocks noGrp="1"/>
          </p:cNvSpPr>
          <p:nvPr>
            <p:ph sz="quarter" idx="11"/>
          </p:nvPr>
        </p:nvSpPr>
        <p:spPr>
          <a:xfrm>
            <a:off x="342900" y="1276710"/>
            <a:ext cx="4661586" cy="4974336"/>
          </a:xfrm>
        </p:spPr>
        <p:txBody>
          <a:bodyPr/>
          <a:lstStyle/>
          <a:p>
            <a:pPr marL="640080" indent="-640080"/>
            <a:r>
              <a:rPr lang="en-US" sz="2000" b="1" dirty="0"/>
              <a:t>17.1 	</a:t>
            </a:r>
            <a:r>
              <a:rPr lang="en-US" sz="2000" dirty="0"/>
              <a:t>Recombinant DNA </a:t>
            </a:r>
          </a:p>
          <a:p>
            <a:pPr marL="640080" indent="-640080"/>
            <a:r>
              <a:rPr lang="en-US" sz="2000" b="1" dirty="0"/>
              <a:t>17.2 	</a:t>
            </a:r>
            <a:r>
              <a:rPr lang="en-US" sz="2000" dirty="0"/>
              <a:t>Amplifying DNA Using the Polymerase Chain Reaction </a:t>
            </a:r>
          </a:p>
          <a:p>
            <a:pPr marL="640080" indent="-640080"/>
            <a:r>
              <a:rPr lang="en-US" sz="2000" b="1" dirty="0"/>
              <a:t>17.3 	</a:t>
            </a:r>
            <a:r>
              <a:rPr lang="en-US" sz="2000" dirty="0"/>
              <a:t>Creating, Correcting, and Analyzing Genetic Variation </a:t>
            </a:r>
          </a:p>
          <a:p>
            <a:pPr marL="640080" indent="-640080"/>
            <a:r>
              <a:rPr lang="en-US" sz="2000" b="1" dirty="0"/>
              <a:t>17.4 	</a:t>
            </a:r>
            <a:r>
              <a:rPr lang="en-US" sz="2000" dirty="0"/>
              <a:t>Constructing and Using Transgenic Organisms </a:t>
            </a:r>
          </a:p>
          <a:p>
            <a:pPr marL="640080" indent="-640080"/>
            <a:r>
              <a:rPr lang="en-US" sz="2000" b="1" dirty="0"/>
              <a:t>17.5 	</a:t>
            </a:r>
            <a:r>
              <a:rPr lang="en-US" sz="2000" dirty="0"/>
              <a:t>Environmental Applications </a:t>
            </a:r>
          </a:p>
          <a:p>
            <a:pPr marL="640080" indent="-640080"/>
            <a:r>
              <a:rPr lang="en-US" sz="2000" b="1" dirty="0"/>
              <a:t>17.6 	</a:t>
            </a:r>
            <a:r>
              <a:rPr lang="en-US" sz="2000" dirty="0"/>
              <a:t>Medical Applications </a:t>
            </a:r>
          </a:p>
          <a:p>
            <a:pPr marL="640080" indent="-640080"/>
            <a:r>
              <a:rPr lang="en-US" sz="2000" b="1" dirty="0"/>
              <a:t>17.7 	</a:t>
            </a:r>
            <a:r>
              <a:rPr lang="en-US" sz="2000" dirty="0"/>
              <a:t>Agricultural Applications </a:t>
            </a:r>
          </a:p>
        </p:txBody>
      </p:sp>
      <p:pic>
        <p:nvPicPr>
          <p:cNvPr id="7" name="Picture 3" descr="A micrograph captured at 0.3 micrometers shows a yellow microorganism on a green background. The organism appears like an irregular lap-like pathway.">
            <a:extLst>
              <a:ext uri="{FF2B5EF4-FFF2-40B4-BE49-F238E27FC236}">
                <a16:creationId xmlns:a16="http://schemas.microsoft.com/office/drawing/2014/main" id="{55CAEC1F-F572-4CA6-8306-82DE896FD2D8}"/>
              </a:ext>
              <a:ext uri="{C183D7F6-B498-43B3-948B-1728B52AA6E4}">
                <adec:decorative xmlns:adec="http://schemas.microsoft.com/office/drawing/2017/decorative" val="0"/>
              </a:ext>
            </a:extLst>
          </p:cNvPr>
          <p:cNvPicPr>
            <a:picLocks noChangeAspect="1"/>
          </p:cNvPicPr>
          <p:nvPr/>
        </p:nvPicPr>
        <p:blipFill>
          <a:blip r:embed="rId2"/>
          <a:stretch>
            <a:fillRect/>
          </a:stretch>
        </p:blipFill>
        <p:spPr>
          <a:xfrm>
            <a:off x="5298933" y="644105"/>
            <a:ext cx="3593607" cy="5445981"/>
          </a:xfrm>
          <a:prstGeom prst="rect">
            <a:avLst/>
          </a:prstGeom>
        </p:spPr>
      </p:pic>
      <p:sp>
        <p:nvSpPr>
          <p:cNvPr id="4" name="Text Placeholder 4">
            <a:extLst>
              <a:ext uri="{FF2B5EF4-FFF2-40B4-BE49-F238E27FC236}">
                <a16:creationId xmlns:a16="http://schemas.microsoft.com/office/drawing/2014/main" id="{F44A015C-1AA6-4C18-BB9E-19FE38DB969F}"/>
              </a:ext>
            </a:extLst>
          </p:cNvPr>
          <p:cNvSpPr>
            <a:spLocks noGrp="1"/>
          </p:cNvSpPr>
          <p:nvPr>
            <p:ph type="body" sz="quarter" idx="39"/>
          </p:nvPr>
        </p:nvSpPr>
        <p:spPr>
          <a:xfrm>
            <a:off x="5952736" y="6158739"/>
            <a:ext cx="2286000" cy="181356"/>
          </a:xfrm>
        </p:spPr>
        <p:txBody>
          <a:bodyPr/>
          <a:lstStyle/>
          <a:p>
            <a:pPr algn="ctr"/>
            <a:r>
              <a:rPr lang="en-US" dirty="0">
                <a:solidFill>
                  <a:schemeClr val="tx1"/>
                </a:solidFill>
              </a:rPr>
              <a:t>Professor Stanley N. Cohen/Science Source</a:t>
            </a:r>
          </a:p>
        </p:txBody>
      </p:sp>
      <p:sp>
        <p:nvSpPr>
          <p:cNvPr id="6" name="Slide Number Placeholder 5">
            <a:extLst>
              <a:ext uri="{FF2B5EF4-FFF2-40B4-BE49-F238E27FC236}">
                <a16:creationId xmlns:a16="http://schemas.microsoft.com/office/drawing/2014/main" id="{4C38EC5C-CE44-4C82-9C7E-62B0F339405F}"/>
              </a:ext>
            </a:extLst>
          </p:cNvPr>
          <p:cNvSpPr>
            <a:spLocks noGrp="1"/>
          </p:cNvSpPr>
          <p:nvPr>
            <p:ph type="sldNum" sz="quarter" idx="10"/>
          </p:nvPr>
        </p:nvSpPr>
        <p:spPr/>
        <p:txBody>
          <a:bodyPr/>
          <a:lstStyle/>
          <a:p>
            <a:fld id="{68151E55-6873-49E2-B8D5-2F265E6F1973}" type="slidenum">
              <a:rPr lang="en-US" smtClean="0"/>
              <a:pPr/>
              <a:t>2</a:t>
            </a:fld>
            <a:endParaRPr lang="en-US"/>
          </a:p>
        </p:txBody>
      </p:sp>
    </p:spTree>
    <p:extLst>
      <p:ext uri="{BB962C8B-B14F-4D97-AF65-F5344CB8AC3E}">
        <p14:creationId xmlns:p14="http://schemas.microsoft.com/office/powerpoint/2010/main" val="16711126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Reverse transcription P</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C</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R</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a:spcBef>
                <a:spcPts val="1200"/>
              </a:spcBef>
              <a:spcAft>
                <a:spcPts val="1200"/>
              </a:spcAft>
            </a:pPr>
            <a:r>
              <a:rPr lang="en-US" dirty="0"/>
              <a:t>P</a:t>
            </a:r>
            <a:r>
              <a:rPr lang="en-US" sz="100" dirty="0"/>
              <a:t> </a:t>
            </a:r>
            <a:r>
              <a:rPr lang="en-US" dirty="0"/>
              <a:t>C</a:t>
            </a:r>
            <a:r>
              <a:rPr lang="en-US" sz="100" dirty="0"/>
              <a:t> </a:t>
            </a:r>
            <a:r>
              <a:rPr lang="en-US" dirty="0"/>
              <a:t>R is performed on cDNA made from mRNA</a:t>
            </a:r>
          </a:p>
          <a:p>
            <a:pPr>
              <a:spcBef>
                <a:spcPts val="1200"/>
              </a:spcBef>
              <a:spcAft>
                <a:spcPts val="1200"/>
              </a:spcAft>
            </a:pPr>
            <a:r>
              <a:rPr lang="en-US" dirty="0"/>
              <a:t>Called reverse transcription P</a:t>
            </a:r>
            <a:r>
              <a:rPr lang="en-US" sz="100" dirty="0"/>
              <a:t> </a:t>
            </a:r>
            <a:r>
              <a:rPr lang="en-US" dirty="0"/>
              <a:t>C</a:t>
            </a:r>
            <a:r>
              <a:rPr lang="en-US" sz="100" dirty="0"/>
              <a:t> </a:t>
            </a:r>
            <a:r>
              <a:rPr lang="en-US" dirty="0"/>
              <a:t>R (R</a:t>
            </a:r>
            <a:r>
              <a:rPr lang="en-US" sz="100" dirty="0"/>
              <a:t> </a:t>
            </a:r>
            <a:r>
              <a:rPr lang="en-US" dirty="0"/>
              <a:t>T-P</a:t>
            </a:r>
            <a:r>
              <a:rPr lang="en-US" sz="100" dirty="0"/>
              <a:t> </a:t>
            </a:r>
            <a:r>
              <a:rPr lang="en-US" dirty="0"/>
              <a:t>C</a:t>
            </a:r>
            <a:r>
              <a:rPr lang="en-US" sz="100" dirty="0"/>
              <a:t> </a:t>
            </a:r>
            <a:r>
              <a:rPr lang="en-US" dirty="0"/>
              <a:t>R), it:</a:t>
            </a:r>
          </a:p>
          <a:p>
            <a:pPr marL="342900" indent="-342900">
              <a:spcBef>
                <a:spcPts val="1200"/>
              </a:spcBef>
              <a:spcAft>
                <a:spcPts val="1200"/>
              </a:spcAft>
              <a:buFont typeface="Arial" panose="020B0604020202020204" pitchFamily="34" charset="0"/>
              <a:buChar char="•"/>
            </a:pPr>
            <a:r>
              <a:rPr lang="en-US" dirty="0"/>
              <a:t>Allows creation of recombinant D</a:t>
            </a:r>
            <a:r>
              <a:rPr lang="en-US" sz="100" dirty="0"/>
              <a:t> </a:t>
            </a:r>
            <a:r>
              <a:rPr lang="en-US" dirty="0"/>
              <a:t>N</a:t>
            </a:r>
            <a:r>
              <a:rPr lang="en-US" sz="100" dirty="0"/>
              <a:t> </a:t>
            </a:r>
            <a:r>
              <a:rPr lang="en-US" dirty="0"/>
              <a:t>A containing only the exons of genes</a:t>
            </a:r>
          </a:p>
          <a:p>
            <a:pPr marL="342900" indent="-342900">
              <a:spcBef>
                <a:spcPts val="1200"/>
              </a:spcBef>
              <a:spcAft>
                <a:spcPts val="1200"/>
              </a:spcAft>
              <a:buFont typeface="Arial" panose="020B0604020202020204" pitchFamily="34" charset="0"/>
              <a:buChar char="•"/>
            </a:pPr>
            <a:r>
              <a:rPr lang="en-US" dirty="0"/>
              <a:t>Allows study of the structure and function of gene products</a:t>
            </a:r>
          </a:p>
          <a:p>
            <a:pPr marL="342900" indent="-342900">
              <a:spcBef>
                <a:spcPts val="1200"/>
              </a:spcBef>
              <a:spcAft>
                <a:spcPts val="1200"/>
              </a:spcAft>
              <a:buFont typeface="Arial" panose="020B0604020202020204" pitchFamily="34" charset="0"/>
              <a:buChar char="•"/>
            </a:pPr>
            <a:r>
              <a:rPr lang="en-US" dirty="0"/>
              <a:t>Can be used to determine relative levels of gene expression in cells/tissues</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39490342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Quantitative R</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T-P</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C</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R</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dirty="0"/>
              <a:t>Reverse transcription quantitative P</a:t>
            </a:r>
            <a:r>
              <a:rPr lang="en-US" sz="100" dirty="0"/>
              <a:t> </a:t>
            </a:r>
            <a:r>
              <a:rPr lang="en-US" dirty="0"/>
              <a:t>C</a:t>
            </a:r>
            <a:r>
              <a:rPr lang="en-US" sz="100" dirty="0"/>
              <a:t> </a:t>
            </a:r>
            <a:r>
              <a:rPr lang="en-US" dirty="0"/>
              <a:t>R (RT-qPCR) involves isolating mRNA, converting to cDNA using RT, then using P</a:t>
            </a:r>
            <a:r>
              <a:rPr lang="en-US" sz="100" dirty="0"/>
              <a:t> </a:t>
            </a:r>
            <a:r>
              <a:rPr lang="en-US" dirty="0"/>
              <a:t>C</a:t>
            </a:r>
            <a:r>
              <a:rPr lang="en-US" sz="100" dirty="0"/>
              <a:t> </a:t>
            </a:r>
            <a:r>
              <a:rPr lang="en-US" dirty="0"/>
              <a:t>R to amplify specific cDNAs</a:t>
            </a:r>
          </a:p>
          <a:p>
            <a:pPr marL="342900" indent="-342900">
              <a:spcBef>
                <a:spcPts val="1200"/>
              </a:spcBef>
              <a:spcAft>
                <a:spcPts val="1200"/>
              </a:spcAft>
              <a:buFont typeface="Arial" panose="020B0604020202020204" pitchFamily="34" charset="0"/>
              <a:buChar char="•"/>
            </a:pPr>
            <a:r>
              <a:rPr lang="en-US" dirty="0"/>
              <a:t>Amount of D</a:t>
            </a:r>
            <a:r>
              <a:rPr lang="en-US" sz="100" dirty="0"/>
              <a:t> </a:t>
            </a:r>
            <a:r>
              <a:rPr lang="en-US" dirty="0"/>
              <a:t>N</a:t>
            </a:r>
            <a:r>
              <a:rPr lang="en-US" sz="100" dirty="0"/>
              <a:t> </a:t>
            </a:r>
            <a:r>
              <a:rPr lang="en-US" dirty="0"/>
              <a:t>A produced can be measured in real time by the P</a:t>
            </a:r>
            <a:r>
              <a:rPr lang="en-US" sz="100" dirty="0"/>
              <a:t> </a:t>
            </a:r>
            <a:r>
              <a:rPr lang="en-US" dirty="0"/>
              <a:t>C</a:t>
            </a:r>
            <a:r>
              <a:rPr lang="en-US" sz="100" dirty="0"/>
              <a:t> </a:t>
            </a:r>
            <a:r>
              <a:rPr lang="en-US" dirty="0"/>
              <a:t>R machine</a:t>
            </a:r>
          </a:p>
          <a:p>
            <a:pPr marL="342900" indent="-342900">
              <a:spcBef>
                <a:spcPts val="1200"/>
              </a:spcBef>
              <a:spcAft>
                <a:spcPts val="1200"/>
              </a:spcAft>
              <a:buFont typeface="Arial" panose="020B0604020202020204" pitchFamily="34" charset="0"/>
              <a:buChar char="•"/>
            </a:pPr>
            <a:r>
              <a:rPr lang="en-US" dirty="0"/>
              <a:t>Can be quantitated using D</a:t>
            </a:r>
            <a:r>
              <a:rPr lang="en-US" sz="100" dirty="0"/>
              <a:t> </a:t>
            </a:r>
            <a:r>
              <a:rPr lang="en-US" dirty="0"/>
              <a:t>N</a:t>
            </a:r>
            <a:r>
              <a:rPr lang="en-US" sz="100" dirty="0"/>
              <a:t> </a:t>
            </a:r>
            <a:r>
              <a:rPr lang="en-US" dirty="0"/>
              <a:t>A-binding dyes or D</a:t>
            </a:r>
            <a:r>
              <a:rPr lang="en-US" sz="100" dirty="0"/>
              <a:t> </a:t>
            </a:r>
            <a:r>
              <a:rPr lang="en-US" dirty="0"/>
              <a:t>N</a:t>
            </a:r>
            <a:r>
              <a:rPr lang="en-US" sz="100" dirty="0"/>
              <a:t> </a:t>
            </a:r>
            <a:r>
              <a:rPr lang="en-US" dirty="0"/>
              <a:t>A-binding probes</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25805444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a:xfrm>
            <a:off x="342900" y="304800"/>
            <a:ext cx="2818584" cy="1181100"/>
          </a:xfrm>
        </p:spPr>
        <p:txBody>
          <a:bodyPr/>
          <a:lstStyle/>
          <a:p>
            <a:r>
              <a:rPr lang="en-US" dirty="0"/>
              <a:t>Quantification of mRNA levels by </a:t>
            </a:r>
            <a:r>
              <a:rPr lang="en-US" dirty="0" err="1"/>
              <a:t>qRT</a:t>
            </a:r>
            <a:r>
              <a:rPr lang="en-US" dirty="0"/>
              <a:t>-PCR</a:t>
            </a:r>
          </a:p>
        </p:txBody>
      </p:sp>
      <p:pic>
        <p:nvPicPr>
          <p:cNvPr id="8" name="Picture 2" descr="An illustration and a graph of the degradation of a fluorescent probe and m RNA quantification. ">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3378653" y="114299"/>
            <a:ext cx="3617888" cy="6126480"/>
          </a:xfrm>
          <a:prstGeom prst="rect">
            <a:avLst/>
          </a:prstGeom>
        </p:spPr>
      </p:pic>
      <p:sp>
        <p:nvSpPr>
          <p:cNvPr id="5"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9031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P</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C</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R in sequencing</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dirty="0"/>
              <a:t>Previously D</a:t>
            </a:r>
            <a:r>
              <a:rPr lang="en-US" sz="100" dirty="0"/>
              <a:t> </a:t>
            </a:r>
            <a:r>
              <a:rPr lang="en-US" dirty="0"/>
              <a:t>N</a:t>
            </a:r>
            <a:r>
              <a:rPr lang="en-US" sz="100" dirty="0"/>
              <a:t> </a:t>
            </a:r>
            <a:r>
              <a:rPr lang="en-US" dirty="0"/>
              <a:t>A had to be cloned into a vector to be sequenced; laborious and costly</a:t>
            </a:r>
          </a:p>
          <a:p>
            <a:pPr marL="342900" indent="-342900">
              <a:spcBef>
                <a:spcPts val="1200"/>
              </a:spcBef>
              <a:spcAft>
                <a:spcPts val="1200"/>
              </a:spcAft>
              <a:buFont typeface="Arial" panose="020B0604020202020204" pitchFamily="34" charset="0"/>
              <a:buChar char="•"/>
            </a:pPr>
            <a:r>
              <a:rPr lang="en-US" dirty="0"/>
              <a:t>“Next-generation” sequencing use P</a:t>
            </a:r>
            <a:r>
              <a:rPr lang="en-US" sz="100" dirty="0"/>
              <a:t> </a:t>
            </a:r>
            <a:r>
              <a:rPr lang="en-US" dirty="0"/>
              <a:t>C</a:t>
            </a:r>
            <a:r>
              <a:rPr lang="en-US" sz="100" dirty="0"/>
              <a:t> </a:t>
            </a:r>
            <a:r>
              <a:rPr lang="en-US" dirty="0"/>
              <a:t>R techniques to produce the D</a:t>
            </a:r>
            <a:r>
              <a:rPr lang="en-US" sz="100" dirty="0"/>
              <a:t> </a:t>
            </a:r>
            <a:r>
              <a:rPr lang="en-US" dirty="0"/>
              <a:t>N</a:t>
            </a:r>
            <a:r>
              <a:rPr lang="en-US" sz="100" dirty="0"/>
              <a:t> </a:t>
            </a:r>
            <a:r>
              <a:rPr lang="en-US" dirty="0"/>
              <a:t>A for sequencing</a:t>
            </a:r>
          </a:p>
          <a:p>
            <a:pPr marL="342900" indent="-342900">
              <a:spcBef>
                <a:spcPts val="1200"/>
              </a:spcBef>
              <a:spcAft>
                <a:spcPts val="1200"/>
              </a:spcAft>
              <a:buFont typeface="Arial" panose="020B0604020202020204" pitchFamily="34" charset="0"/>
              <a:buChar char="•"/>
            </a:pPr>
            <a:r>
              <a:rPr lang="en-US" dirty="0"/>
              <a:t>Sequencing is now quick (days for human genome) and inexpensive (approximately $1000)</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33671817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P</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C</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R in diagnostic tests</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dirty="0"/>
              <a:t>Infectious agents (bacteria, viruses, fungi) contain nucleic acids, and can therefore be identified by P</a:t>
            </a:r>
            <a:r>
              <a:rPr lang="en-US" sz="100" dirty="0"/>
              <a:t> </a:t>
            </a:r>
            <a:r>
              <a:rPr lang="en-US" dirty="0"/>
              <a:t>C</a:t>
            </a:r>
            <a:r>
              <a:rPr lang="en-US" sz="100" dirty="0"/>
              <a:t> </a:t>
            </a:r>
            <a:r>
              <a:rPr lang="en-US" dirty="0"/>
              <a:t>R</a:t>
            </a:r>
          </a:p>
          <a:p>
            <a:pPr marL="342900" indent="-342900">
              <a:spcBef>
                <a:spcPts val="1200"/>
              </a:spcBef>
              <a:spcAft>
                <a:spcPts val="1200"/>
              </a:spcAft>
              <a:buFont typeface="Arial" panose="020B0604020202020204" pitchFamily="34" charset="0"/>
              <a:buChar char="•"/>
            </a:pPr>
            <a:r>
              <a:rPr lang="en-US" dirty="0"/>
              <a:t>Only primers for pathogen-specific genes required</a:t>
            </a:r>
          </a:p>
          <a:p>
            <a:pPr marL="342900" indent="-342900">
              <a:spcBef>
                <a:spcPts val="1200"/>
              </a:spcBef>
              <a:spcAft>
                <a:spcPts val="1200"/>
              </a:spcAft>
              <a:buFont typeface="Arial" panose="020B0604020202020204" pitchFamily="34" charset="0"/>
              <a:buChar char="•"/>
            </a:pPr>
            <a:r>
              <a:rPr lang="en-US" dirty="0"/>
              <a:t>R</a:t>
            </a:r>
            <a:r>
              <a:rPr lang="en-US" sz="100" dirty="0"/>
              <a:t> </a:t>
            </a:r>
            <a:r>
              <a:rPr lang="en-US" dirty="0"/>
              <a:t>N</a:t>
            </a:r>
            <a:r>
              <a:rPr lang="en-US" sz="100" dirty="0"/>
              <a:t> </a:t>
            </a:r>
            <a:r>
              <a:rPr lang="en-US" dirty="0"/>
              <a:t>A viruses are more complicated as requires RT-PCR and handling of more delicate R</a:t>
            </a:r>
            <a:r>
              <a:rPr lang="en-US" sz="100" dirty="0"/>
              <a:t> </a:t>
            </a:r>
            <a:r>
              <a:rPr lang="en-US" dirty="0"/>
              <a:t>N</a:t>
            </a:r>
            <a:r>
              <a:rPr lang="en-US" sz="100" dirty="0"/>
              <a:t> </a:t>
            </a:r>
            <a:r>
              <a:rPr lang="en-US" dirty="0"/>
              <a:t>A molecules</a:t>
            </a:r>
          </a:p>
          <a:p>
            <a:pPr marL="342900" indent="-342900">
              <a:spcBef>
                <a:spcPts val="1200"/>
              </a:spcBef>
              <a:spcAft>
                <a:spcPts val="1200"/>
              </a:spcAft>
              <a:buFont typeface="Arial" panose="020B0604020202020204" pitchFamily="34" charset="0"/>
              <a:buChar char="•"/>
            </a:pPr>
            <a:r>
              <a:rPr lang="en-US" dirty="0"/>
              <a:t>Diagnostic kits have been developed to be faster and more accurate in response to COVID-19 pandemic</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30905433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D</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 fingerprinting</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a:spcBef>
                <a:spcPts val="600"/>
              </a:spcBef>
              <a:spcAft>
                <a:spcPts val="1200"/>
              </a:spcAft>
            </a:pPr>
            <a:r>
              <a:rPr lang="en-US" dirty="0"/>
              <a:t>Need to identify an individual based on a small amount of tissue or bodily fluids</a:t>
            </a:r>
          </a:p>
          <a:p>
            <a:pPr>
              <a:spcBef>
                <a:spcPts val="600"/>
              </a:spcBef>
              <a:spcAft>
                <a:spcPts val="1200"/>
              </a:spcAft>
            </a:pPr>
            <a:r>
              <a:rPr lang="en-US" dirty="0"/>
              <a:t>Takes advantage of short tandem repeats (STRs) that vary among individuals</a:t>
            </a:r>
          </a:p>
          <a:p>
            <a:pPr marL="342900" indent="-342900">
              <a:spcBef>
                <a:spcPts val="600"/>
              </a:spcBef>
              <a:spcAft>
                <a:spcPts val="1200"/>
              </a:spcAft>
              <a:buFont typeface="Arial" panose="020B0604020202020204" pitchFamily="34" charset="0"/>
              <a:buChar char="•"/>
            </a:pPr>
            <a:r>
              <a:rPr lang="en-US" dirty="0"/>
              <a:t>Population is polymorphic for these markers</a:t>
            </a:r>
          </a:p>
          <a:p>
            <a:pPr>
              <a:spcBef>
                <a:spcPts val="600"/>
              </a:spcBef>
              <a:spcAft>
                <a:spcPts val="1200"/>
              </a:spcAft>
            </a:pPr>
            <a:r>
              <a:rPr lang="en-US" dirty="0"/>
              <a:t>P</a:t>
            </a:r>
            <a:r>
              <a:rPr lang="en-US" sz="100" dirty="0"/>
              <a:t> </a:t>
            </a:r>
            <a:r>
              <a:rPr lang="en-US" dirty="0"/>
              <a:t>C</a:t>
            </a:r>
            <a:r>
              <a:rPr lang="en-US" sz="100" dirty="0"/>
              <a:t> </a:t>
            </a:r>
            <a:r>
              <a:rPr lang="en-US" dirty="0"/>
              <a:t>R primers flank a region known to contain an S</a:t>
            </a:r>
            <a:r>
              <a:rPr lang="en-US" sz="100" dirty="0"/>
              <a:t> </a:t>
            </a:r>
            <a:r>
              <a:rPr lang="en-US" dirty="0"/>
              <a:t>T</a:t>
            </a:r>
            <a:r>
              <a:rPr lang="en-US" sz="100" dirty="0"/>
              <a:t> </a:t>
            </a:r>
            <a:r>
              <a:rPr lang="en-US" dirty="0"/>
              <a:t>R</a:t>
            </a:r>
          </a:p>
          <a:p>
            <a:pPr>
              <a:spcBef>
                <a:spcPts val="600"/>
              </a:spcBef>
              <a:spcAft>
                <a:spcPts val="1200"/>
              </a:spcAft>
            </a:pPr>
            <a:r>
              <a:rPr lang="en-US" dirty="0"/>
              <a:t>Using several probes, probability of identity can be calculated or identity can be ruled out</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22964799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9EE157-451F-43A7-B77F-978B34EC49C0}"/>
              </a:ext>
            </a:extLst>
          </p:cNvPr>
          <p:cNvSpPr>
            <a:spLocks noGrp="1"/>
          </p:cNvSpPr>
          <p:nvPr>
            <p:ph type="title"/>
          </p:nvPr>
        </p:nvSpPr>
        <p:spPr/>
        <p:txBody>
          <a:bodyPr/>
          <a:lstStyle/>
          <a:p>
            <a:r>
              <a:rPr lang="en-US" dirty="0"/>
              <a:t>Using </a:t>
            </a:r>
            <a:r>
              <a:rPr lang="en-US" dirty="0" err="1"/>
              <a:t>STRs</a:t>
            </a:r>
            <a:r>
              <a:rPr lang="en-US" dirty="0"/>
              <a:t> and D</a:t>
            </a:r>
            <a:r>
              <a:rPr lang="en-US" sz="100" dirty="0"/>
              <a:t> </a:t>
            </a:r>
            <a:r>
              <a:rPr lang="en-US" dirty="0"/>
              <a:t>N</a:t>
            </a:r>
            <a:r>
              <a:rPr lang="en-US" sz="100" dirty="0"/>
              <a:t> </a:t>
            </a:r>
            <a:r>
              <a:rPr lang="en-US" dirty="0"/>
              <a:t>A fingerprinting</a:t>
            </a:r>
            <a:endParaRPr lang="en-IN" dirty="0"/>
          </a:p>
        </p:txBody>
      </p:sp>
      <p:pic>
        <p:nvPicPr>
          <p:cNvPr id="7" name="Picture 2" descr="An illustration of the chart to identify the individuals with the S T R s and DNA fingerprinting. ">
            <a:extLst>
              <a:ext uri="{FF2B5EF4-FFF2-40B4-BE49-F238E27FC236}">
                <a16:creationId xmlns:a16="http://schemas.microsoft.com/office/drawing/2014/main" id="{5CDCD7E6-B3CF-4A30-993F-EDFC481E1D71}"/>
              </a:ext>
            </a:extLst>
          </p:cNvPr>
          <p:cNvPicPr>
            <a:picLocks noChangeAspect="1"/>
          </p:cNvPicPr>
          <p:nvPr/>
        </p:nvPicPr>
        <p:blipFill>
          <a:blip r:embed="rId2"/>
          <a:stretch>
            <a:fillRect/>
          </a:stretch>
        </p:blipFill>
        <p:spPr>
          <a:xfrm>
            <a:off x="832191" y="1418613"/>
            <a:ext cx="7479617" cy="4446972"/>
          </a:xfrm>
          <a:prstGeom prst="rect">
            <a:avLst/>
          </a:prstGeom>
        </p:spPr>
      </p:pic>
      <p:sp>
        <p:nvSpPr>
          <p:cNvPr id="4" name="Text Placeholder 3">
            <a:extLst>
              <a:ext uri="{FF2B5EF4-FFF2-40B4-BE49-F238E27FC236}">
                <a16:creationId xmlns:a16="http://schemas.microsoft.com/office/drawing/2014/main" id="{83EA91A1-FAA9-4ED1-B9E8-C29BEB19DCA4}"/>
              </a:ext>
            </a:extLst>
          </p:cNvPr>
          <p:cNvSpPr>
            <a:spLocks noGrp="1"/>
          </p:cNvSpPr>
          <p:nvPr>
            <p:ph type="body" sz="quarter" idx="39"/>
          </p:nvPr>
        </p:nvSpPr>
        <p:spPr>
          <a:xfrm>
            <a:off x="960120" y="5901944"/>
            <a:ext cx="7223760" cy="182880"/>
          </a:xfrm>
        </p:spPr>
        <p:txBody>
          <a:bodyPr/>
          <a:lstStyle/>
          <a:p>
            <a:pPr algn="ctr"/>
            <a:r>
              <a:rPr lang="en-US" dirty="0">
                <a:solidFill>
                  <a:schemeClr val="tx1"/>
                </a:solidFill>
              </a:rPr>
              <a:t>Courtesy Lutz </a:t>
            </a:r>
            <a:r>
              <a:rPr lang="en-US" dirty="0" err="1">
                <a:solidFill>
                  <a:schemeClr val="tx1"/>
                </a:solidFill>
              </a:rPr>
              <a:t>Roewer</a:t>
            </a:r>
            <a:r>
              <a:rPr lang="en-US" dirty="0">
                <a:solidFill>
                  <a:schemeClr val="tx1"/>
                </a:solidFill>
              </a:rPr>
              <a:t>, Department of Forensic Genetics, Institute of Legal Medicine and Forensic Sciences, </a:t>
            </a:r>
            <a:r>
              <a:rPr lang="en-US" dirty="0" err="1">
                <a:solidFill>
                  <a:schemeClr val="tx1"/>
                </a:solidFill>
              </a:rPr>
              <a:t>Charité</a:t>
            </a:r>
            <a:r>
              <a:rPr lang="en-US" dirty="0">
                <a:solidFill>
                  <a:schemeClr val="tx1"/>
                </a:solidFill>
              </a:rPr>
              <a:t> - </a:t>
            </a:r>
            <a:r>
              <a:rPr lang="en-US" dirty="0" err="1">
                <a:solidFill>
                  <a:schemeClr val="tx1"/>
                </a:solidFill>
              </a:rPr>
              <a:t>Universitätsmedizin</a:t>
            </a:r>
            <a:r>
              <a:rPr lang="en-US" dirty="0">
                <a:solidFill>
                  <a:schemeClr val="tx1"/>
                </a:solidFill>
              </a:rPr>
              <a:t> Berlin </a:t>
            </a:r>
          </a:p>
        </p:txBody>
      </p:sp>
      <p:sp>
        <p:nvSpPr>
          <p:cNvPr id="5" name="Text Placeholder 4">
            <a:extLst>
              <a:ext uri="{FF2B5EF4-FFF2-40B4-BE49-F238E27FC236}">
                <a16:creationId xmlns:a16="http://schemas.microsoft.com/office/drawing/2014/main" id="{B9BFC453-169A-4347-BE26-AF648AB8DD34}"/>
              </a:ext>
            </a:extLst>
          </p:cNvPr>
          <p:cNvSpPr>
            <a:spLocks noGrp="1"/>
          </p:cNvSpPr>
          <p:nvPr>
            <p:ph type="body" sz="quarter" idx="40"/>
          </p:nvPr>
        </p:nvSpPr>
        <p:spPr/>
        <p:txBody>
          <a:bodyPr/>
          <a:lstStyle/>
          <a:p>
            <a:r>
              <a:rPr lang="en-US" dirty="0">
                <a:hlinkClick r:id="rId3" action="ppaction://hlinksldjump"/>
              </a:rPr>
              <a:t>Access the text alternative for slide images</a:t>
            </a:r>
            <a:endParaRPr lang="en-IN" dirty="0"/>
          </a:p>
        </p:txBody>
      </p:sp>
      <p:sp>
        <p:nvSpPr>
          <p:cNvPr id="6" name="Slide Number Placeholder 5">
            <a:extLst>
              <a:ext uri="{FF2B5EF4-FFF2-40B4-BE49-F238E27FC236}">
                <a16:creationId xmlns:a16="http://schemas.microsoft.com/office/drawing/2014/main" id="{6483B16C-E2C5-43C8-8E62-0808DEECA3B9}"/>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34918004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Creating point mutations using P</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C</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R</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dirty="0"/>
              <a:t>Geneticists previously created mutations randomly using chemicals</a:t>
            </a:r>
          </a:p>
          <a:p>
            <a:pPr marL="342900" indent="-342900">
              <a:spcBef>
                <a:spcPts val="1200"/>
              </a:spcBef>
              <a:spcAft>
                <a:spcPts val="1200"/>
              </a:spcAft>
              <a:buFont typeface="Arial" panose="020B0604020202020204" pitchFamily="34" charset="0"/>
              <a:buChar char="•"/>
            </a:pPr>
            <a:r>
              <a:rPr lang="en-US" dirty="0"/>
              <a:t>Specific mutations can now be introduced using P</a:t>
            </a:r>
            <a:r>
              <a:rPr lang="en-US" sz="100" dirty="0"/>
              <a:t> </a:t>
            </a:r>
            <a:r>
              <a:rPr lang="en-US" dirty="0"/>
              <a:t>C</a:t>
            </a:r>
            <a:r>
              <a:rPr lang="en-US" sz="100" dirty="0"/>
              <a:t> </a:t>
            </a:r>
            <a:r>
              <a:rPr lang="en-US" dirty="0"/>
              <a:t>R primers with a slightly different sequence than the template</a:t>
            </a:r>
          </a:p>
          <a:p>
            <a:pPr marL="342900" indent="-342900">
              <a:spcBef>
                <a:spcPts val="1200"/>
              </a:spcBef>
              <a:spcAft>
                <a:spcPts val="1200"/>
              </a:spcAft>
              <a:buFont typeface="Arial" panose="020B0604020202020204" pitchFamily="34" charset="0"/>
              <a:buChar char="•"/>
            </a:pPr>
            <a:r>
              <a:rPr lang="en-US" dirty="0"/>
              <a:t>Can also use P</a:t>
            </a:r>
            <a:r>
              <a:rPr lang="en-US" sz="100" dirty="0"/>
              <a:t> </a:t>
            </a:r>
            <a:r>
              <a:rPr lang="en-US" dirty="0"/>
              <a:t>C</a:t>
            </a:r>
            <a:r>
              <a:rPr lang="en-US" sz="100" dirty="0"/>
              <a:t> </a:t>
            </a:r>
            <a:r>
              <a:rPr lang="en-US" dirty="0"/>
              <a:t>R to create random mutations using specific conditions</a:t>
            </a:r>
          </a:p>
          <a:p>
            <a:pPr marL="342900" indent="-342900">
              <a:spcBef>
                <a:spcPts val="1200"/>
              </a:spcBef>
              <a:spcAft>
                <a:spcPts val="1200"/>
              </a:spcAft>
              <a:buFont typeface="Arial" panose="020B0604020202020204" pitchFamily="34" charset="0"/>
              <a:buChar char="•"/>
            </a:pPr>
            <a:r>
              <a:rPr lang="en-US" dirty="0"/>
              <a:t>Effects of introduced mutations can be analyzed in various ways</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40982616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R</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 interference</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a:spcBef>
                <a:spcPts val="600"/>
              </a:spcBef>
              <a:spcAft>
                <a:spcPts val="1200"/>
              </a:spcAft>
            </a:pPr>
            <a:r>
              <a:rPr lang="en-US" dirty="0"/>
              <a:t>In some experimental systems it is not possible to make and analyze mutants in a living cell</a:t>
            </a:r>
          </a:p>
          <a:p>
            <a:pPr>
              <a:spcBef>
                <a:spcPts val="600"/>
              </a:spcBef>
              <a:spcAft>
                <a:spcPts val="1200"/>
              </a:spcAft>
            </a:pPr>
            <a:r>
              <a:rPr lang="en-US" dirty="0"/>
              <a:t>RNA interference (RNAi) allows researchers to </a:t>
            </a:r>
            <a:r>
              <a:rPr lang="en-US" b="1" dirty="0"/>
              <a:t>reduce</a:t>
            </a:r>
            <a:r>
              <a:rPr lang="en-US" dirty="0"/>
              <a:t> the amount of a gene product in living cells/organisms</a:t>
            </a:r>
          </a:p>
          <a:p>
            <a:pPr marL="342900" indent="-342900">
              <a:spcBef>
                <a:spcPts val="600"/>
              </a:spcBef>
              <a:spcAft>
                <a:spcPts val="1200"/>
              </a:spcAft>
              <a:buFont typeface="Arial" panose="020B0604020202020204" pitchFamily="34" charset="0"/>
              <a:buChar char="•"/>
            </a:pPr>
            <a:r>
              <a:rPr lang="en-US" dirty="0"/>
              <a:t>Degrades or blocks translation of a specific mRNA in cells or organisms</a:t>
            </a:r>
          </a:p>
          <a:p>
            <a:pPr marL="342900" indent="-342900">
              <a:spcBef>
                <a:spcPts val="600"/>
              </a:spcBef>
              <a:spcAft>
                <a:spcPts val="1200"/>
              </a:spcAft>
              <a:buFont typeface="Arial" panose="020B0604020202020204" pitchFamily="34" charset="0"/>
              <a:buChar char="•"/>
            </a:pPr>
            <a:r>
              <a:rPr lang="en-US" dirty="0"/>
              <a:t>Requires production of a short double-stranded R</a:t>
            </a:r>
            <a:r>
              <a:rPr lang="en-US" sz="100" dirty="0"/>
              <a:t> </a:t>
            </a:r>
            <a:r>
              <a:rPr lang="en-US" dirty="0"/>
              <a:t>N</a:t>
            </a:r>
            <a:r>
              <a:rPr lang="en-US" sz="100" dirty="0"/>
              <a:t> </a:t>
            </a:r>
            <a:r>
              <a:rPr lang="en-US" dirty="0"/>
              <a:t>A complementary to the mRNA that encodes protein of interest</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2933610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Direct editing of the genome</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marL="342900" indent="-342900">
              <a:spcBef>
                <a:spcPts val="600"/>
              </a:spcBef>
              <a:spcAft>
                <a:spcPts val="1200"/>
              </a:spcAft>
              <a:buFont typeface="Arial" panose="020B0604020202020204" pitchFamily="34" charset="0"/>
              <a:buChar char="•"/>
            </a:pPr>
            <a:r>
              <a:rPr lang="en-US" dirty="0"/>
              <a:t>Until very recently it has not been possible to alter the D</a:t>
            </a:r>
            <a:r>
              <a:rPr lang="en-US" sz="100" dirty="0"/>
              <a:t> </a:t>
            </a:r>
            <a:r>
              <a:rPr lang="en-US" dirty="0"/>
              <a:t>N</a:t>
            </a:r>
            <a:r>
              <a:rPr lang="en-US" sz="100" dirty="0"/>
              <a:t> </a:t>
            </a:r>
            <a:r>
              <a:rPr lang="en-US" dirty="0"/>
              <a:t>A in a living cell</a:t>
            </a:r>
          </a:p>
          <a:p>
            <a:pPr marL="342900" indent="-342900">
              <a:spcBef>
                <a:spcPts val="600"/>
              </a:spcBef>
              <a:spcAft>
                <a:spcPts val="1200"/>
              </a:spcAft>
              <a:buFont typeface="Arial" panose="020B0604020202020204" pitchFamily="34" charset="0"/>
              <a:buChar char="•"/>
            </a:pPr>
            <a:r>
              <a:rPr lang="en-US" dirty="0"/>
              <a:t>Is now possible to quickly &amp; easily change a gene’s sequence directly in a cell</a:t>
            </a:r>
          </a:p>
          <a:p>
            <a:pPr marL="342900" indent="-342900">
              <a:spcBef>
                <a:spcPts val="600"/>
              </a:spcBef>
              <a:spcAft>
                <a:spcPts val="1200"/>
              </a:spcAft>
              <a:buFont typeface="Arial" panose="020B0604020202020204" pitchFamily="34" charset="0"/>
              <a:buChar char="•"/>
            </a:pPr>
            <a:r>
              <a:rPr lang="en-US" i="1" dirty="0"/>
              <a:t>C</a:t>
            </a:r>
            <a:r>
              <a:rPr lang="en-US" sz="100" i="1" dirty="0"/>
              <a:t> </a:t>
            </a:r>
            <a:r>
              <a:rPr lang="en-US" i="1" dirty="0"/>
              <a:t>R</a:t>
            </a:r>
            <a:r>
              <a:rPr lang="en-US" sz="100" i="1" dirty="0"/>
              <a:t> </a:t>
            </a:r>
            <a:r>
              <a:rPr lang="en-US" i="1" dirty="0"/>
              <a:t>I</a:t>
            </a:r>
            <a:r>
              <a:rPr lang="en-US" sz="100" i="1" dirty="0"/>
              <a:t> </a:t>
            </a:r>
            <a:r>
              <a:rPr lang="en-US" i="1" dirty="0"/>
              <a:t>S</a:t>
            </a:r>
            <a:r>
              <a:rPr lang="en-US" sz="100" i="1" dirty="0"/>
              <a:t> </a:t>
            </a:r>
            <a:r>
              <a:rPr lang="en-US" i="1" dirty="0"/>
              <a:t>P</a:t>
            </a:r>
            <a:r>
              <a:rPr lang="en-US" sz="100" i="1" dirty="0"/>
              <a:t> </a:t>
            </a:r>
            <a:r>
              <a:rPr lang="en-US" i="1" dirty="0"/>
              <a:t>R (clustered regularly interspaced short palindromic repeats)/Cas9 system</a:t>
            </a:r>
            <a:r>
              <a:rPr lang="en-US" dirty="0"/>
              <a:t>, is a relatively simple genome editing tool</a:t>
            </a:r>
            <a:endParaRPr lang="en-US" i="1" dirty="0"/>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19351878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2D3F9-6AC4-47CA-9524-B50A3824FA03}"/>
              </a:ext>
            </a:extLst>
          </p:cNvPr>
          <p:cNvSpPr>
            <a:spLocks noGrp="1"/>
          </p:cNvSpPr>
          <p:nvPr>
            <p:ph type="title"/>
          </p:nvPr>
        </p:nvSpPr>
        <p:spPr/>
        <p:txBody>
          <a:bodyPr/>
          <a:lstStyle/>
          <a:p>
            <a:pPr defTabSz="457200"/>
            <a:r>
              <a:rPr lang="en-US" dirty="0">
                <a:solidFill>
                  <a:srgbClr val="000000"/>
                </a:solidFill>
                <a:latin typeface="Arial" panose="020B0604020202020204" pitchFamily="34" charset="0"/>
                <a:cs typeface="Arial" panose="020B0604020202020204" pitchFamily="34" charset="0"/>
              </a:rPr>
              <a:t>Recombinant D</a:t>
            </a:r>
            <a:r>
              <a:rPr lang="en-US" sz="100" dirty="0">
                <a:solidFill>
                  <a:srgbClr val="000000"/>
                </a:solidFill>
                <a:latin typeface="Arial" panose="020B0604020202020204" pitchFamily="34" charset="0"/>
                <a:cs typeface="Arial" panose="020B0604020202020204" pitchFamily="34" charset="0"/>
              </a:rPr>
              <a:t> </a:t>
            </a:r>
            <a:r>
              <a:rPr lang="en-US" dirty="0">
                <a:solidFill>
                  <a:srgbClr val="000000"/>
                </a:solidFill>
                <a:latin typeface="Arial" panose="020B0604020202020204" pitchFamily="34" charset="0"/>
                <a:cs typeface="Arial" panose="020B0604020202020204" pitchFamily="34" charset="0"/>
              </a:rPr>
              <a:t>N</a:t>
            </a:r>
            <a:r>
              <a:rPr lang="en-US" sz="100" dirty="0">
                <a:solidFill>
                  <a:srgbClr val="000000"/>
                </a:solidFill>
                <a:latin typeface="Arial" panose="020B0604020202020204" pitchFamily="34" charset="0"/>
                <a:cs typeface="Arial" panose="020B0604020202020204" pitchFamily="34" charset="0"/>
              </a:rPr>
              <a:t> </a:t>
            </a:r>
            <a:r>
              <a:rPr lang="en-US" dirty="0">
                <a:solidFill>
                  <a:srgbClr val="000000"/>
                </a:solidFill>
                <a:latin typeface="Arial" panose="020B0604020202020204" pitchFamily="34" charset="0"/>
                <a:cs typeface="Arial" panose="020B0604020202020204" pitchFamily="34" charset="0"/>
              </a:rPr>
              <a:t>A</a:t>
            </a:r>
            <a:endParaRPr lang="en-US" sz="1200"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3278B766-5DBA-44C0-8D08-CA4FF5C86E99}"/>
              </a:ext>
            </a:extLst>
          </p:cNvPr>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altLang="en-US" i="1" dirty="0"/>
              <a:t>Recombinant D</a:t>
            </a:r>
            <a:r>
              <a:rPr lang="en-US" altLang="en-US" sz="100" i="1" dirty="0"/>
              <a:t> </a:t>
            </a:r>
            <a:r>
              <a:rPr lang="en-US" altLang="en-US" i="1" dirty="0"/>
              <a:t>N</a:t>
            </a:r>
            <a:r>
              <a:rPr lang="en-US" altLang="en-US" sz="100" i="1" dirty="0"/>
              <a:t> </a:t>
            </a:r>
            <a:r>
              <a:rPr lang="en-US" altLang="en-US" i="1" dirty="0"/>
              <a:t>A </a:t>
            </a:r>
            <a:r>
              <a:rPr lang="en-US" altLang="en-US" dirty="0"/>
              <a:t>= a single D</a:t>
            </a:r>
            <a:r>
              <a:rPr lang="en-US" altLang="en-US" sz="100" dirty="0"/>
              <a:t> </a:t>
            </a:r>
            <a:r>
              <a:rPr lang="en-US" altLang="en-US" dirty="0"/>
              <a:t>N</a:t>
            </a:r>
            <a:r>
              <a:rPr lang="en-US" altLang="en-US" sz="100" dirty="0"/>
              <a:t> </a:t>
            </a:r>
            <a:r>
              <a:rPr lang="en-US" altLang="en-US" dirty="0"/>
              <a:t>A molecule made from two different sources</a:t>
            </a:r>
          </a:p>
          <a:p>
            <a:pPr marL="342900" indent="-342900">
              <a:spcBef>
                <a:spcPts val="1200"/>
              </a:spcBef>
              <a:spcAft>
                <a:spcPts val="1200"/>
              </a:spcAft>
              <a:buFont typeface="Arial" panose="020B0604020202020204" pitchFamily="34" charset="0"/>
              <a:buChar char="•"/>
            </a:pPr>
            <a:r>
              <a:rPr lang="en-US" altLang="en-US" dirty="0"/>
              <a:t>First recombinant D</a:t>
            </a:r>
            <a:r>
              <a:rPr lang="en-US" altLang="en-US" sz="100" dirty="0"/>
              <a:t> </a:t>
            </a:r>
            <a:r>
              <a:rPr lang="en-US" altLang="en-US" dirty="0"/>
              <a:t>N</a:t>
            </a:r>
            <a:r>
              <a:rPr lang="en-US" altLang="en-US" sz="100" dirty="0"/>
              <a:t> </a:t>
            </a:r>
            <a:r>
              <a:rPr lang="en-US" altLang="en-US" dirty="0"/>
              <a:t>A constructed in 1970s as combination of viral and bacterial D</a:t>
            </a:r>
            <a:r>
              <a:rPr lang="en-US" altLang="en-US" sz="100" dirty="0"/>
              <a:t> </a:t>
            </a:r>
            <a:r>
              <a:rPr lang="en-US" altLang="en-US" dirty="0"/>
              <a:t>N</a:t>
            </a:r>
            <a:r>
              <a:rPr lang="en-US" altLang="en-US" sz="100" dirty="0"/>
              <a:t> </a:t>
            </a:r>
            <a:r>
              <a:rPr lang="en-US" altLang="en-US" dirty="0"/>
              <a:t>A</a:t>
            </a:r>
          </a:p>
          <a:p>
            <a:pPr marL="342900" indent="-342900">
              <a:spcBef>
                <a:spcPts val="1200"/>
              </a:spcBef>
              <a:spcAft>
                <a:spcPts val="1200"/>
              </a:spcAft>
              <a:buFont typeface="Arial" panose="020B0604020202020204" pitchFamily="34" charset="0"/>
              <a:buChar char="•"/>
            </a:pPr>
            <a:r>
              <a:rPr lang="en-US" altLang="en-US" dirty="0"/>
              <a:t>Ability to isolate and manipulate D</a:t>
            </a:r>
            <a:r>
              <a:rPr lang="en-US" altLang="en-US" sz="100" dirty="0"/>
              <a:t> </a:t>
            </a:r>
            <a:r>
              <a:rPr lang="en-US" altLang="en-US" dirty="0"/>
              <a:t>N</a:t>
            </a:r>
            <a:r>
              <a:rPr lang="en-US" altLang="en-US" sz="100" dirty="0"/>
              <a:t> </a:t>
            </a:r>
            <a:r>
              <a:rPr lang="en-US" altLang="en-US" dirty="0"/>
              <a:t>A revolutionized biotechnology</a:t>
            </a:r>
          </a:p>
        </p:txBody>
      </p:sp>
      <p:sp>
        <p:nvSpPr>
          <p:cNvPr id="6" name="Slide Number Placeholder 3">
            <a:extLst>
              <a:ext uri="{FF2B5EF4-FFF2-40B4-BE49-F238E27FC236}">
                <a16:creationId xmlns:a16="http://schemas.microsoft.com/office/drawing/2014/main" id="{AD69A793-10A0-47B3-A886-CC0903748571}"/>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9403201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CRISPR/Cas9 system</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dirty="0"/>
              <a:t>A guide R</a:t>
            </a:r>
            <a:r>
              <a:rPr lang="en-US" sz="100" dirty="0"/>
              <a:t> </a:t>
            </a:r>
            <a:r>
              <a:rPr lang="en-US" dirty="0"/>
              <a:t>N</a:t>
            </a:r>
            <a:r>
              <a:rPr lang="en-US" sz="100" dirty="0"/>
              <a:t> </a:t>
            </a:r>
            <a:r>
              <a:rPr lang="en-US" dirty="0"/>
              <a:t>A targets Cas9 to a gene that matches the guide R</a:t>
            </a:r>
            <a:r>
              <a:rPr lang="en-US" sz="100" dirty="0"/>
              <a:t> </a:t>
            </a:r>
            <a:r>
              <a:rPr lang="en-US" dirty="0"/>
              <a:t>N</a:t>
            </a:r>
            <a:r>
              <a:rPr lang="en-US" sz="100" dirty="0"/>
              <a:t> </a:t>
            </a:r>
            <a:r>
              <a:rPr lang="en-US" dirty="0"/>
              <a:t>A sequence</a:t>
            </a:r>
          </a:p>
          <a:p>
            <a:pPr marL="342900" indent="-342900">
              <a:spcBef>
                <a:spcPts val="1200"/>
              </a:spcBef>
              <a:spcAft>
                <a:spcPts val="1200"/>
              </a:spcAft>
              <a:buFont typeface="Arial" panose="020B0604020202020204" pitchFamily="34" charset="0"/>
              <a:buChar char="•"/>
            </a:pPr>
            <a:r>
              <a:rPr lang="en-US" dirty="0"/>
              <a:t>Cas9 can cut the D</a:t>
            </a:r>
            <a:r>
              <a:rPr lang="en-US" sz="100" dirty="0"/>
              <a:t> </a:t>
            </a:r>
            <a:r>
              <a:rPr lang="en-US" dirty="0"/>
              <a:t>N</a:t>
            </a:r>
            <a:r>
              <a:rPr lang="en-US" sz="100" dirty="0"/>
              <a:t> </a:t>
            </a:r>
            <a:r>
              <a:rPr lang="en-US" dirty="0"/>
              <a:t>A with which it is associated</a:t>
            </a:r>
          </a:p>
          <a:p>
            <a:pPr marL="342900" indent="-342900">
              <a:spcBef>
                <a:spcPts val="1200"/>
              </a:spcBef>
              <a:spcAft>
                <a:spcPts val="1200"/>
              </a:spcAft>
              <a:buFont typeface="Arial" panose="020B0604020202020204" pitchFamily="34" charset="0"/>
              <a:buChar char="•"/>
            </a:pPr>
            <a:r>
              <a:rPr lang="en-US" dirty="0"/>
              <a:t>D</a:t>
            </a:r>
            <a:r>
              <a:rPr lang="en-US" sz="100" dirty="0"/>
              <a:t> </a:t>
            </a:r>
            <a:r>
              <a:rPr lang="en-US" dirty="0"/>
              <a:t>N</a:t>
            </a:r>
            <a:r>
              <a:rPr lang="en-US" sz="100" dirty="0"/>
              <a:t> </a:t>
            </a:r>
            <a:r>
              <a:rPr lang="en-US" dirty="0"/>
              <a:t>A can be repaired (and possibly inactivated) or linear, double-stranded D</a:t>
            </a:r>
            <a:r>
              <a:rPr lang="en-US" sz="100" dirty="0"/>
              <a:t> </a:t>
            </a:r>
            <a:r>
              <a:rPr lang="en-US" dirty="0"/>
              <a:t>N</a:t>
            </a:r>
            <a:r>
              <a:rPr lang="en-US" sz="100" dirty="0"/>
              <a:t> </a:t>
            </a:r>
            <a:r>
              <a:rPr lang="en-US" dirty="0"/>
              <a:t>A containing a mutation can be provided to replace normal gene sequence</a:t>
            </a:r>
          </a:p>
          <a:p>
            <a:pPr marL="342900" indent="-342900">
              <a:spcBef>
                <a:spcPts val="1200"/>
              </a:spcBef>
              <a:spcAft>
                <a:spcPts val="1200"/>
              </a:spcAft>
              <a:buFont typeface="Arial" panose="020B0604020202020204" pitchFamily="34" charset="0"/>
              <a:buChar char="•"/>
            </a:pPr>
            <a:r>
              <a:rPr lang="en-US" dirty="0"/>
              <a:t>Cas9 can also be targeted to activate or repress gene expression, or to identify a gene location in the genome</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31265107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6800C7-D6DE-4D31-A2F0-60A741A189D8}"/>
              </a:ext>
            </a:extLst>
          </p:cNvPr>
          <p:cNvSpPr>
            <a:spLocks noGrp="1"/>
          </p:cNvSpPr>
          <p:nvPr>
            <p:ph type="title"/>
          </p:nvPr>
        </p:nvSpPr>
        <p:spPr/>
        <p:txBody>
          <a:bodyPr/>
          <a:lstStyle/>
          <a:p>
            <a:r>
              <a:rPr lang="en-US" dirty="0"/>
              <a:t>The CRISPR-Cas9 genome editing system</a:t>
            </a:r>
          </a:p>
        </p:txBody>
      </p:sp>
      <p:pic>
        <p:nvPicPr>
          <p:cNvPr id="10" name="Picture 2" descr="An illustration of the sequence-specific guide and recombinant DNA technology to edit C R I S P R/ C a s genome. ">
            <a:extLst>
              <a:ext uri="{FF2B5EF4-FFF2-40B4-BE49-F238E27FC236}">
                <a16:creationId xmlns:a16="http://schemas.microsoft.com/office/drawing/2014/main" id="{516C5469-ED64-4DAD-A680-110661556049}"/>
              </a:ext>
            </a:extLst>
          </p:cNvPr>
          <p:cNvPicPr>
            <a:picLocks noChangeAspect="1"/>
          </p:cNvPicPr>
          <p:nvPr/>
        </p:nvPicPr>
        <p:blipFill>
          <a:blip r:embed="rId2"/>
          <a:stretch>
            <a:fillRect/>
          </a:stretch>
        </p:blipFill>
        <p:spPr>
          <a:xfrm>
            <a:off x="1749733" y="1418613"/>
            <a:ext cx="5644533" cy="4446972"/>
          </a:xfrm>
          <a:prstGeom prst="rect">
            <a:avLst/>
          </a:prstGeom>
        </p:spPr>
      </p:pic>
      <p:sp>
        <p:nvSpPr>
          <p:cNvPr id="11" name="Text Placeholder 3">
            <a:extLst>
              <a:ext uri="{FF2B5EF4-FFF2-40B4-BE49-F238E27FC236}">
                <a16:creationId xmlns:a16="http://schemas.microsoft.com/office/drawing/2014/main" id="{1C3454DC-6B1F-4FB7-8026-941B9A0E4569}"/>
              </a:ext>
            </a:extLst>
          </p:cNvPr>
          <p:cNvSpPr>
            <a:spLocks noGrp="1"/>
          </p:cNvSpPr>
          <p:nvPr>
            <p:ph type="body" sz="quarter" idx="39"/>
          </p:nvPr>
        </p:nvSpPr>
        <p:spPr>
          <a:xfrm>
            <a:off x="1438834" y="5865585"/>
            <a:ext cx="7014603" cy="308393"/>
          </a:xfrm>
        </p:spPr>
        <p:txBody>
          <a:bodyPr/>
          <a:lstStyle/>
          <a:p>
            <a:pPr algn="ctr"/>
            <a:r>
              <a:rPr lang="en-US" dirty="0">
                <a:solidFill>
                  <a:schemeClr val="tx1"/>
                </a:solidFill>
              </a:rPr>
              <a:t>Source: New England </a:t>
            </a:r>
            <a:r>
              <a:rPr lang="en-US" dirty="0" err="1">
                <a:solidFill>
                  <a:schemeClr val="tx1"/>
                </a:solidFill>
              </a:rPr>
              <a:t>BioLabs</a:t>
            </a:r>
            <a:r>
              <a:rPr lang="en-US" dirty="0">
                <a:solidFill>
                  <a:schemeClr val="tx1"/>
                </a:solidFill>
              </a:rPr>
              <a:t> Inc., </a:t>
            </a:r>
            <a:r>
              <a:rPr lang="en-US" dirty="0">
                <a:solidFill>
                  <a:schemeClr val="tx1"/>
                </a:solidFill>
                <a:hlinkClick r:id="rId3"/>
              </a:rPr>
              <a:t>www.neb.com/tools-and-resources/feature-articles/crispr-cas9-and-targeted-genome-editing-a-new-era-in-molecular-biology</a:t>
            </a:r>
            <a:endParaRPr lang="en-US" dirty="0">
              <a:solidFill>
                <a:schemeClr val="tx1"/>
              </a:solidFill>
            </a:endParaRPr>
          </a:p>
        </p:txBody>
      </p:sp>
      <p:sp>
        <p:nvSpPr>
          <p:cNvPr id="19" name="Text Placeholder 4">
            <a:extLst>
              <a:ext uri="{FF2B5EF4-FFF2-40B4-BE49-F238E27FC236}">
                <a16:creationId xmlns:a16="http://schemas.microsoft.com/office/drawing/2014/main" id="{E14C81A2-8E29-4350-8C5D-973EAB4901E9}"/>
              </a:ext>
            </a:extLst>
          </p:cNvPr>
          <p:cNvSpPr>
            <a:spLocks noGrp="1"/>
          </p:cNvSpPr>
          <p:nvPr>
            <p:ph type="body" sz="quarter" idx="40"/>
          </p:nvPr>
        </p:nvSpPr>
        <p:spPr/>
        <p:txBody>
          <a:bodyPr/>
          <a:lstStyle/>
          <a:p>
            <a:r>
              <a:rPr lang="en-US" dirty="0">
                <a:hlinkClick r:id="rId4" action="ppaction://hlinksldjump"/>
              </a:rPr>
              <a:t>Access the text alternative for slide images.</a:t>
            </a:r>
          </a:p>
        </p:txBody>
      </p:sp>
      <p:sp>
        <p:nvSpPr>
          <p:cNvPr id="9" name="Slide Number Placeholder 5">
            <a:extLst>
              <a:ext uri="{FF2B5EF4-FFF2-40B4-BE49-F238E27FC236}">
                <a16:creationId xmlns:a16="http://schemas.microsoft.com/office/drawing/2014/main" id="{5644C129-60E4-4FEC-A103-CDC5AAAF5079}"/>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6627856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Transgenic organisms</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dirty="0"/>
              <a:t>Transgene = gene from another species</a:t>
            </a:r>
          </a:p>
          <a:p>
            <a:pPr marL="342900" indent="-342900">
              <a:spcBef>
                <a:spcPts val="1200"/>
              </a:spcBef>
              <a:spcAft>
                <a:spcPts val="1200"/>
              </a:spcAft>
              <a:buFont typeface="Arial" panose="020B0604020202020204" pitchFamily="34" charset="0"/>
              <a:buChar char="•"/>
            </a:pPr>
            <a:r>
              <a:rPr lang="en-US" dirty="0"/>
              <a:t>Genetically modified organisms have been genetically altered by techniques other than conventional breeding</a:t>
            </a:r>
          </a:p>
          <a:p>
            <a:pPr marL="342900" indent="-342900">
              <a:spcBef>
                <a:spcPts val="1200"/>
              </a:spcBef>
              <a:spcAft>
                <a:spcPts val="1200"/>
              </a:spcAft>
              <a:buFont typeface="Arial" panose="020B0604020202020204" pitchFamily="34" charset="0"/>
              <a:buChar char="•"/>
            </a:pPr>
            <a:r>
              <a:rPr lang="en-US" dirty="0"/>
              <a:t>Universal nature of genetic code makes it possible to put a human gene in </a:t>
            </a:r>
            <a:r>
              <a:rPr lang="en-US" i="1" dirty="0"/>
              <a:t>E. coli</a:t>
            </a:r>
            <a:r>
              <a:rPr lang="en-US" dirty="0"/>
              <a:t>, etc.</a:t>
            </a:r>
          </a:p>
          <a:p>
            <a:pPr marL="342900" indent="-342900">
              <a:spcBef>
                <a:spcPts val="1200"/>
              </a:spcBef>
              <a:spcAft>
                <a:spcPts val="1200"/>
              </a:spcAft>
              <a:buFont typeface="Arial" panose="020B0604020202020204" pitchFamily="34" charset="0"/>
              <a:buChar char="•"/>
            </a:pPr>
            <a:r>
              <a:rPr lang="en-US" dirty="0"/>
              <a:t>Removal or addition of a gene can help scientists understand the gene’s function</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5254482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“Knockout” mice</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dirty="0"/>
              <a:t>Cloned gene interrupted by replacement with a marker gene</a:t>
            </a:r>
          </a:p>
          <a:p>
            <a:pPr marL="342900" indent="-342900">
              <a:spcBef>
                <a:spcPts val="1200"/>
              </a:spcBef>
              <a:spcAft>
                <a:spcPts val="1200"/>
              </a:spcAft>
              <a:buFont typeface="Arial" panose="020B0604020202020204" pitchFamily="34" charset="0"/>
              <a:buChar char="•"/>
            </a:pPr>
            <a:r>
              <a:rPr lang="en-US" dirty="0"/>
              <a:t>Marker gene codes for resistance to the antibiotic neomycin</a:t>
            </a:r>
          </a:p>
          <a:p>
            <a:pPr marL="342900" indent="-342900">
              <a:spcBef>
                <a:spcPts val="1200"/>
              </a:spcBef>
              <a:spcAft>
                <a:spcPts val="1200"/>
              </a:spcAft>
              <a:buFont typeface="Arial" panose="020B0604020202020204" pitchFamily="34" charset="0"/>
              <a:buChar char="•"/>
            </a:pPr>
            <a:r>
              <a:rPr lang="en-US" dirty="0"/>
              <a:t>Interrupted gene is introduced into </a:t>
            </a:r>
            <a:r>
              <a:rPr lang="en-US" i="1" dirty="0"/>
              <a:t>embryonic stem cells (ES cells)</a:t>
            </a:r>
            <a:r>
              <a:rPr lang="en-US" dirty="0"/>
              <a:t>, cells able to develop into different adult tissues</a:t>
            </a:r>
            <a:endParaRPr lang="en-US" i="1" dirty="0"/>
          </a:p>
          <a:p>
            <a:pPr marL="342900" indent="-342900">
              <a:spcBef>
                <a:spcPts val="1200"/>
              </a:spcBef>
              <a:spcAft>
                <a:spcPts val="1200"/>
              </a:spcAft>
              <a:buFont typeface="Arial" panose="020B0604020202020204" pitchFamily="34" charset="0"/>
              <a:buChar char="•"/>
            </a:pPr>
            <a:r>
              <a:rPr lang="en-US" dirty="0"/>
              <a:t>ES cells injected into embryo early in development and implanted into female with receptive uterus </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350653621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Construction of a knockout mouse</a:t>
            </a:r>
            <a:r>
              <a:rPr lang="en-US" sz="1200" dirty="0"/>
              <a:t> 1</a:t>
            </a:r>
          </a:p>
        </p:txBody>
      </p:sp>
      <p:pic>
        <p:nvPicPr>
          <p:cNvPr id="8" name="Picture 2" descr="1. The N E O gene is inserted into the gene to be knocked out. 2. Recombination between the recombinant D N A and the chromosomal copy ">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548966" y="1770883"/>
            <a:ext cx="8046068" cy="3578069"/>
          </a:xfrm>
          <a:prstGeom prst="rect">
            <a:avLst/>
          </a:prstGeom>
        </p:spPr>
      </p:pic>
      <p:sp>
        <p:nvSpPr>
          <p:cNvPr id="5"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9351393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Construction of a knockout mouse</a:t>
            </a:r>
            <a:r>
              <a:rPr lang="en-US" sz="1200" dirty="0"/>
              <a:t> 2</a:t>
            </a:r>
          </a:p>
        </p:txBody>
      </p:sp>
      <p:pic>
        <p:nvPicPr>
          <p:cNvPr id="8" name="Picture 2" descr="3. G 4 1 8 containing medium has dead cells without knocked out gene and E S cells with knocked-out gene, which are injected into a blastocyst in 4.">
            <a:extLst>
              <a:ext uri="{FF2B5EF4-FFF2-40B4-BE49-F238E27FC236}">
                <a16:creationId xmlns:a16="http://schemas.microsoft.com/office/drawing/2014/main" id="{B95E1621-0510-4E98-BA94-ECCC9023A932}"/>
              </a:ext>
              <a:ext uri="{C183D7F6-B498-43B3-948B-1728B52AA6E4}">
                <adec:decorative xmlns:adec="http://schemas.microsoft.com/office/drawing/2017/decorative" val="0"/>
              </a:ext>
            </a:extLst>
          </p:cNvPr>
          <p:cNvPicPr>
            <a:picLocks noChangeAspect="1"/>
          </p:cNvPicPr>
          <p:nvPr/>
        </p:nvPicPr>
        <p:blipFill rotWithShape="1">
          <a:blip r:embed="rId2"/>
          <a:srcRect t="11155" r="35897"/>
          <a:stretch/>
        </p:blipFill>
        <p:spPr>
          <a:xfrm>
            <a:off x="618920" y="1280160"/>
            <a:ext cx="7906161" cy="4366260"/>
          </a:xfrm>
          <a:prstGeom prst="rect">
            <a:avLst/>
          </a:prstGeom>
        </p:spPr>
      </p:pic>
      <p:sp>
        <p:nvSpPr>
          <p:cNvPr id="9" name="Text Placeholder 3">
            <a:extLst>
              <a:ext uri="{FF2B5EF4-FFF2-40B4-BE49-F238E27FC236}">
                <a16:creationId xmlns:a16="http://schemas.microsoft.com/office/drawing/2014/main" id="{5E155190-9990-47FB-894E-E1E3BA2858ED}"/>
              </a:ext>
            </a:extLst>
          </p:cNvPr>
          <p:cNvSpPr>
            <a:spLocks noGrp="1"/>
          </p:cNvSpPr>
          <p:nvPr>
            <p:ph type="body" sz="quarter" idx="40"/>
          </p:nvPr>
        </p:nvSpPr>
        <p:spPr>
          <a:xfrm>
            <a:off x="3200400" y="6300788"/>
            <a:ext cx="2743200" cy="192087"/>
          </a:xfrm>
        </p:spPr>
        <p:txBody>
          <a:bodyPr/>
          <a:lstStyle/>
          <a:p>
            <a:r>
              <a:rPr lang="en-US" dirty="0">
                <a:hlinkClick r:id="rId3" action="ppaction://hlinksldjump"/>
              </a:rPr>
              <a:t>Access the text alternative for slide images.</a:t>
            </a:r>
            <a:endParaRPr lang="en-US" dirty="0">
              <a:hlinkClick r:id="rId4" action="ppaction://hlinksldjump"/>
            </a:endParaRP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1676706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Construction of a knockout mouse</a:t>
            </a:r>
            <a:r>
              <a:rPr lang="en-US" sz="1200" dirty="0"/>
              <a:t> 3</a:t>
            </a:r>
          </a:p>
        </p:txBody>
      </p:sp>
      <p:pic>
        <p:nvPicPr>
          <p:cNvPr id="8" name="Picture 2" descr="5. A Heterozygous mouse carrying the knockout gene leads to a homozygous mouse for the knockout gene">
            <a:extLst>
              <a:ext uri="{FF2B5EF4-FFF2-40B4-BE49-F238E27FC236}">
                <a16:creationId xmlns:a16="http://schemas.microsoft.com/office/drawing/2014/main" id="{B95E1621-0510-4E98-BA94-ECCC9023A932}"/>
              </a:ext>
              <a:ext uri="{C183D7F6-B498-43B3-948B-1728B52AA6E4}">
                <adec:decorative xmlns:adec="http://schemas.microsoft.com/office/drawing/2017/decorative" val="0"/>
              </a:ext>
            </a:extLst>
          </p:cNvPr>
          <p:cNvPicPr>
            <a:picLocks noChangeAspect="1"/>
          </p:cNvPicPr>
          <p:nvPr/>
        </p:nvPicPr>
        <p:blipFill rotWithShape="1">
          <a:blip r:embed="rId2"/>
          <a:srcRect l="66369" t="9625"/>
          <a:stretch/>
        </p:blipFill>
        <p:spPr>
          <a:xfrm>
            <a:off x="2322424" y="1233437"/>
            <a:ext cx="4499152" cy="4817553"/>
          </a:xfrm>
          <a:prstGeom prst="rect">
            <a:avLst/>
          </a:prstGeom>
        </p:spPr>
      </p:pic>
      <p:sp>
        <p:nvSpPr>
          <p:cNvPr id="9" name="Text Placeholder 3">
            <a:extLst>
              <a:ext uri="{FF2B5EF4-FFF2-40B4-BE49-F238E27FC236}">
                <a16:creationId xmlns:a16="http://schemas.microsoft.com/office/drawing/2014/main" id="{4A6DCE07-C00A-4608-8A1C-6D26AE10E89F}"/>
              </a:ext>
            </a:extLst>
          </p:cNvPr>
          <p:cNvSpPr>
            <a:spLocks noGrp="1"/>
          </p:cNvSpPr>
          <p:nvPr>
            <p:ph type="body" sz="quarter" idx="40"/>
          </p:nvPr>
        </p:nvSpPr>
        <p:spPr>
          <a:xfrm>
            <a:off x="3200400" y="6300788"/>
            <a:ext cx="2743200" cy="192087"/>
          </a:xfrm>
        </p:spPr>
        <p:txBody>
          <a:bodyPr/>
          <a:lstStyle/>
          <a:p>
            <a:r>
              <a:rPr lang="en-US" dirty="0">
                <a:hlinkClick r:id="rId3" action="ppaction://hlinksldjump"/>
              </a:rPr>
              <a:t>Access the text alternative for slide images.</a:t>
            </a:r>
            <a:endParaRPr lang="en-US" dirty="0">
              <a:hlinkClick r:id="rId4" action="ppaction://hlinksldjump"/>
            </a:endParaRP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04682590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a:t>
            </a:r>
            <a:r>
              <a:rPr lang="en-US" dirty="0" err="1">
                <a:solidFill>
                  <a:srgbClr val="000000"/>
                </a:solidFill>
                <a:latin typeface="Arial" panose="020B0604020202020204" pitchFamily="34" charset="0"/>
                <a:ea typeface="Verdana" panose="020B0604030504040204" pitchFamily="34" charset="0"/>
                <a:cs typeface="Arial" pitchFamily="34" charset="0"/>
              </a:rPr>
              <a:t>Knockin</a:t>
            </a:r>
            <a:r>
              <a:rPr lang="en-US" dirty="0">
                <a:solidFill>
                  <a:srgbClr val="000000"/>
                </a:solidFill>
                <a:latin typeface="Arial" panose="020B0604020202020204" pitchFamily="34" charset="0"/>
                <a:ea typeface="Verdana" panose="020B0604030504040204" pitchFamily="34" charset="0"/>
                <a:cs typeface="Arial" pitchFamily="34" charset="0"/>
              </a:rPr>
              <a:t>” mice</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dirty="0"/>
              <a:t>Have a normal allele replaced with allele that has a specific genetic alteration</a:t>
            </a:r>
          </a:p>
          <a:p>
            <a:pPr marL="342900" indent="-342900">
              <a:spcBef>
                <a:spcPts val="1200"/>
              </a:spcBef>
              <a:spcAft>
                <a:spcPts val="1200"/>
              </a:spcAft>
              <a:buFont typeface="Arial" panose="020B0604020202020204" pitchFamily="34" charset="0"/>
              <a:buChar char="•"/>
            </a:pPr>
            <a:r>
              <a:rPr lang="en-US" dirty="0"/>
              <a:t>Can introduce alleles that result in complete loss of function, partial loss of function, or gain of function</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37</a:t>
            </a:fld>
            <a:endParaRPr lang="en-US"/>
          </a:p>
        </p:txBody>
      </p:sp>
    </p:spTree>
    <p:extLst>
      <p:ext uri="{BB962C8B-B14F-4D97-AF65-F5344CB8AC3E}">
        <p14:creationId xmlns:p14="http://schemas.microsoft.com/office/powerpoint/2010/main" val="309122617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Conditional inactivation</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a:spcBef>
                <a:spcPts val="1200"/>
              </a:spcBef>
              <a:spcAft>
                <a:spcPts val="600"/>
              </a:spcAft>
            </a:pPr>
            <a:r>
              <a:rPr lang="en-US" dirty="0"/>
              <a:t>Allows study of genes that are essential in development; also study of gene deletion at specific time or tissue</a:t>
            </a:r>
          </a:p>
          <a:p>
            <a:pPr>
              <a:spcBef>
                <a:spcPts val="1200"/>
              </a:spcBef>
              <a:spcAft>
                <a:spcPts val="600"/>
              </a:spcAft>
            </a:pPr>
            <a:r>
              <a:rPr lang="en-US" dirty="0"/>
              <a:t>Utilizes </a:t>
            </a:r>
            <a:r>
              <a:rPr lang="en-US" dirty="0" err="1"/>
              <a:t>Cre</a:t>
            </a:r>
            <a:r>
              <a:rPr lang="en-US" dirty="0"/>
              <a:t>-Lox recombination system</a:t>
            </a:r>
          </a:p>
          <a:p>
            <a:pPr marL="342900" indent="-342900">
              <a:spcBef>
                <a:spcPts val="1200"/>
              </a:spcBef>
              <a:spcAft>
                <a:spcPts val="600"/>
              </a:spcAft>
              <a:buFont typeface="Arial" panose="020B0604020202020204" pitchFamily="34" charset="0"/>
              <a:buChar char="•"/>
            </a:pPr>
            <a:r>
              <a:rPr lang="en-US" dirty="0"/>
              <a:t>Gene of interest flanked by Lox sites, recombination between the Lox sites will remove and degrade the gene of interest</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38</a:t>
            </a:fld>
            <a:endParaRPr lang="en-US"/>
          </a:p>
        </p:txBody>
      </p:sp>
    </p:spTree>
    <p:extLst>
      <p:ext uri="{BB962C8B-B14F-4D97-AF65-F5344CB8AC3E}">
        <p14:creationId xmlns:p14="http://schemas.microsoft.com/office/powerpoint/2010/main" val="39187606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Creating conditional and tissue-specific knockout mice</a:t>
            </a:r>
            <a:endParaRPr lang="en-US" sz="1200" dirty="0"/>
          </a:p>
        </p:txBody>
      </p:sp>
      <p:pic>
        <p:nvPicPr>
          <p:cNvPr id="8" name="Picture 2" descr="An illustration of the conditions and tissue-specific knockout mice. ">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586739" y="1110708"/>
            <a:ext cx="7970522" cy="5063010"/>
          </a:xfrm>
          <a:prstGeom prst="rect">
            <a:avLst/>
          </a:prstGeom>
        </p:spPr>
      </p:pic>
      <p:sp>
        <p:nvSpPr>
          <p:cNvPr id="5"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2921333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D23103-EE56-42BE-A2DC-29F05B4F586B}"/>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Restriction endonucleases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3256994D-B826-4364-B23C-05EC587ADC15}"/>
              </a:ext>
            </a:extLst>
          </p:cNvPr>
          <p:cNvSpPr>
            <a:spLocks noGrp="1"/>
          </p:cNvSpPr>
          <p:nvPr>
            <p:ph sz="quarter" idx="11"/>
          </p:nvPr>
        </p:nvSpPr>
        <p:spPr/>
        <p:txBody>
          <a:bodyPr/>
          <a:lstStyle/>
          <a:p>
            <a:pPr>
              <a:spcBef>
                <a:spcPts val="1200"/>
              </a:spcBef>
              <a:spcAft>
                <a:spcPts val="600"/>
              </a:spcAft>
            </a:pPr>
            <a:r>
              <a:rPr lang="en-US" altLang="en-US" dirty="0"/>
              <a:t>Enzymes that cleave D</a:t>
            </a:r>
            <a:r>
              <a:rPr lang="en-US" altLang="en-US" sz="100" dirty="0"/>
              <a:t> </a:t>
            </a:r>
            <a:r>
              <a:rPr lang="en-US" altLang="en-US" dirty="0"/>
              <a:t>N</a:t>
            </a:r>
            <a:r>
              <a:rPr lang="en-US" altLang="en-US" sz="100" dirty="0"/>
              <a:t> </a:t>
            </a:r>
            <a:r>
              <a:rPr lang="en-US" altLang="en-US" dirty="0"/>
              <a:t>A at specific sites</a:t>
            </a:r>
          </a:p>
          <a:p>
            <a:pPr marL="342900" indent="-342900">
              <a:spcBef>
                <a:spcPts val="1200"/>
              </a:spcBef>
              <a:spcAft>
                <a:spcPts val="600"/>
              </a:spcAft>
              <a:buFont typeface="Arial" panose="020B0604020202020204" pitchFamily="34" charset="0"/>
              <a:buChar char="•"/>
            </a:pPr>
            <a:r>
              <a:rPr lang="en-US" altLang="en-US" dirty="0"/>
              <a:t>Used by bacteria against viruses</a:t>
            </a:r>
          </a:p>
          <a:p>
            <a:pPr>
              <a:spcBef>
                <a:spcPts val="1200"/>
              </a:spcBef>
              <a:spcAft>
                <a:spcPts val="600"/>
              </a:spcAft>
            </a:pPr>
            <a:r>
              <a:rPr lang="en-US" altLang="en-US" dirty="0"/>
              <a:t>Discovery of restriction endonucleases important because of their:</a:t>
            </a:r>
          </a:p>
          <a:p>
            <a:pPr marL="342900" indent="-342900">
              <a:spcBef>
                <a:spcPts val="1200"/>
              </a:spcBef>
              <a:spcAft>
                <a:spcPts val="600"/>
              </a:spcAft>
              <a:buFont typeface="Arial" panose="020B0604020202020204" pitchFamily="34" charset="0"/>
              <a:buChar char="•"/>
            </a:pPr>
            <a:r>
              <a:rPr lang="en-US" altLang="en-US" dirty="0"/>
              <a:t>Ability to cut D</a:t>
            </a:r>
            <a:r>
              <a:rPr lang="en-US" altLang="en-US" sz="100" dirty="0"/>
              <a:t> </a:t>
            </a:r>
            <a:r>
              <a:rPr lang="en-US" altLang="en-US" dirty="0"/>
              <a:t>N</a:t>
            </a:r>
            <a:r>
              <a:rPr lang="en-US" altLang="en-US" sz="100" dirty="0"/>
              <a:t> </a:t>
            </a:r>
            <a:r>
              <a:rPr lang="en-US" altLang="en-US" dirty="0"/>
              <a:t>A into specific fragments</a:t>
            </a:r>
          </a:p>
          <a:p>
            <a:pPr marL="342900" indent="-342900">
              <a:spcBef>
                <a:spcPts val="1200"/>
              </a:spcBef>
              <a:spcAft>
                <a:spcPts val="600"/>
              </a:spcAft>
              <a:buFont typeface="Arial" panose="020B0604020202020204" pitchFamily="34" charset="0"/>
              <a:buChar char="•"/>
            </a:pPr>
            <a:r>
              <a:rPr lang="en-US" altLang="en-US" dirty="0"/>
              <a:t>Use in genome mapping</a:t>
            </a:r>
          </a:p>
        </p:txBody>
      </p:sp>
      <p:sp>
        <p:nvSpPr>
          <p:cNvPr id="6" name="Slide Number Placeholder 3">
            <a:extLst>
              <a:ext uri="{FF2B5EF4-FFF2-40B4-BE49-F238E27FC236}">
                <a16:creationId xmlns:a16="http://schemas.microsoft.com/office/drawing/2014/main" id="{B8BE61D6-B98F-48FE-AF5B-859A1E220DEA}"/>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32348673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Tissue or time specific knockouts</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a:spcBef>
                <a:spcPts val="600"/>
              </a:spcBef>
              <a:spcAft>
                <a:spcPts val="1200"/>
              </a:spcAft>
            </a:pPr>
            <a:r>
              <a:rPr lang="en-US" dirty="0"/>
              <a:t>Tissue specific gene-knockout</a:t>
            </a:r>
          </a:p>
          <a:p>
            <a:pPr marL="342900" indent="-342900">
              <a:spcBef>
                <a:spcPts val="600"/>
              </a:spcBef>
              <a:spcAft>
                <a:spcPts val="1200"/>
              </a:spcAft>
              <a:buFont typeface="Arial" panose="020B0604020202020204" pitchFamily="34" charset="0"/>
              <a:buChar char="•"/>
            </a:pPr>
            <a:r>
              <a:rPr lang="en-US" dirty="0" err="1"/>
              <a:t>Cre</a:t>
            </a:r>
            <a:r>
              <a:rPr lang="en-US" dirty="0"/>
              <a:t> is expressed from a promoter active only in the tissue of interest</a:t>
            </a:r>
          </a:p>
          <a:p>
            <a:pPr marL="342900" indent="-342900">
              <a:spcBef>
                <a:spcPts val="600"/>
              </a:spcBef>
              <a:spcAft>
                <a:spcPts val="1200"/>
              </a:spcAft>
              <a:buFont typeface="Arial" panose="020B0604020202020204" pitchFamily="34" charset="0"/>
              <a:buChar char="•"/>
            </a:pPr>
            <a:r>
              <a:rPr lang="en-US" dirty="0"/>
              <a:t>Gene will be removed only in tissue of interest</a:t>
            </a:r>
          </a:p>
          <a:p>
            <a:pPr>
              <a:spcBef>
                <a:spcPts val="600"/>
              </a:spcBef>
              <a:spcAft>
                <a:spcPts val="1200"/>
              </a:spcAft>
            </a:pPr>
            <a:r>
              <a:rPr lang="en-US" dirty="0"/>
              <a:t>Developmental knockouts</a:t>
            </a:r>
          </a:p>
          <a:p>
            <a:pPr marL="342900" indent="-342900">
              <a:spcBef>
                <a:spcPts val="600"/>
              </a:spcBef>
              <a:spcAft>
                <a:spcPts val="1200"/>
              </a:spcAft>
              <a:buFont typeface="Arial" panose="020B0604020202020204" pitchFamily="34" charset="0"/>
              <a:buChar char="•"/>
            </a:pPr>
            <a:r>
              <a:rPr lang="en-US" dirty="0" err="1"/>
              <a:t>Cre</a:t>
            </a:r>
            <a:r>
              <a:rPr lang="en-US" dirty="0"/>
              <a:t> is expressed from a promoter that can be turned on when the mouse injects a specific compound</a:t>
            </a:r>
          </a:p>
          <a:p>
            <a:pPr marL="342900" indent="-342900">
              <a:spcBef>
                <a:spcPts val="600"/>
              </a:spcBef>
              <a:spcAft>
                <a:spcPts val="1200"/>
              </a:spcAft>
              <a:buFont typeface="Arial" panose="020B0604020202020204" pitchFamily="34" charset="0"/>
              <a:buChar char="•"/>
            </a:pPr>
            <a:r>
              <a:rPr lang="en-US" dirty="0"/>
              <a:t>Gene will be removed only at desired time</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40</a:t>
            </a:fld>
            <a:endParaRPr lang="en-US"/>
          </a:p>
        </p:txBody>
      </p:sp>
    </p:spTree>
    <p:extLst>
      <p:ext uri="{BB962C8B-B14F-4D97-AF65-F5344CB8AC3E}">
        <p14:creationId xmlns:p14="http://schemas.microsoft.com/office/powerpoint/2010/main" val="15352816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Genetic modification of plants</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a:spcBef>
                <a:spcPts val="600"/>
              </a:spcBef>
              <a:spcAft>
                <a:spcPts val="1200"/>
              </a:spcAft>
            </a:pPr>
            <a:r>
              <a:rPr lang="en-US" dirty="0"/>
              <a:t>Unlike animals, it is generally not possible to target a specific gene sequence in plants</a:t>
            </a:r>
          </a:p>
          <a:p>
            <a:pPr marL="342900" indent="-342900">
              <a:spcBef>
                <a:spcPts val="600"/>
              </a:spcBef>
              <a:spcAft>
                <a:spcPts val="1200"/>
              </a:spcAft>
              <a:buFont typeface="Arial" panose="020B0604020202020204" pitchFamily="34" charset="0"/>
              <a:buChar char="•"/>
            </a:pPr>
            <a:r>
              <a:rPr lang="en-US" dirty="0"/>
              <a:t>Integration of transgenes into plants is random</a:t>
            </a:r>
          </a:p>
          <a:p>
            <a:pPr>
              <a:spcBef>
                <a:spcPts val="600"/>
              </a:spcBef>
              <a:spcAft>
                <a:spcPts val="1200"/>
              </a:spcAft>
            </a:pPr>
            <a:r>
              <a:rPr lang="en-US" dirty="0"/>
              <a:t>D</a:t>
            </a:r>
            <a:r>
              <a:rPr lang="en-US" sz="100" dirty="0"/>
              <a:t> </a:t>
            </a:r>
            <a:r>
              <a:rPr lang="en-US" dirty="0"/>
              <a:t>N</a:t>
            </a:r>
            <a:r>
              <a:rPr lang="en-US" sz="100" dirty="0"/>
              <a:t> </a:t>
            </a:r>
            <a:r>
              <a:rPr lang="en-US" dirty="0"/>
              <a:t>A introduced into plants by electroporation, physical bombardment, chemical treatment, bacterial transfer</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41</a:t>
            </a:fld>
            <a:endParaRPr lang="en-US"/>
          </a:p>
        </p:txBody>
      </p:sp>
    </p:spTree>
    <p:extLst>
      <p:ext uri="{BB962C8B-B14F-4D97-AF65-F5344CB8AC3E}">
        <p14:creationId xmlns:p14="http://schemas.microsoft.com/office/powerpoint/2010/main" val="259129165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The </a:t>
            </a:r>
            <a:r>
              <a:rPr lang="en-US" dirty="0" err="1">
                <a:solidFill>
                  <a:srgbClr val="000000"/>
                </a:solidFill>
                <a:latin typeface="Arial" panose="020B0604020202020204" pitchFamily="34" charset="0"/>
                <a:ea typeface="Verdana" panose="020B0604030504040204" pitchFamily="34" charset="0"/>
                <a:cs typeface="Arial" pitchFamily="34" charset="0"/>
              </a:rPr>
              <a:t>Ti</a:t>
            </a:r>
            <a:r>
              <a:rPr lang="en-US" dirty="0">
                <a:solidFill>
                  <a:srgbClr val="000000"/>
                </a:solidFill>
                <a:latin typeface="Arial" panose="020B0604020202020204" pitchFamily="34" charset="0"/>
                <a:ea typeface="Verdana" panose="020B0604030504040204" pitchFamily="34" charset="0"/>
                <a:cs typeface="Arial" pitchFamily="34" charset="0"/>
              </a:rPr>
              <a:t> plasmid</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a:spcBef>
                <a:spcPts val="600"/>
              </a:spcBef>
              <a:spcAft>
                <a:spcPts val="600"/>
              </a:spcAft>
            </a:pPr>
            <a:r>
              <a:rPr lang="en-US" i="1" dirty="0" err="1"/>
              <a:t>Ti</a:t>
            </a:r>
            <a:r>
              <a:rPr lang="en-US" i="1" dirty="0"/>
              <a:t> (tumor-inducing) plasmid</a:t>
            </a:r>
          </a:p>
          <a:p>
            <a:pPr marL="342900" indent="-342900">
              <a:spcBef>
                <a:spcPts val="600"/>
              </a:spcBef>
              <a:spcAft>
                <a:spcPts val="600"/>
              </a:spcAft>
              <a:buFont typeface="Arial" panose="020B0604020202020204" pitchFamily="34" charset="0"/>
              <a:buChar char="•"/>
            </a:pPr>
            <a:r>
              <a:rPr lang="en-US" dirty="0"/>
              <a:t>Commonly used vector for plant genetic engineering, contains genes normally causing formation of plant tumor (a gall)</a:t>
            </a:r>
          </a:p>
          <a:p>
            <a:pPr marL="342900" indent="-342900">
              <a:spcBef>
                <a:spcPts val="600"/>
              </a:spcBef>
              <a:spcAft>
                <a:spcPts val="600"/>
              </a:spcAft>
              <a:buFont typeface="Arial" panose="020B0604020202020204" pitchFamily="34" charset="0"/>
              <a:buChar char="•"/>
            </a:pPr>
            <a:r>
              <a:rPr lang="en-US" dirty="0"/>
              <a:t>Obtained from </a:t>
            </a:r>
            <a:r>
              <a:rPr lang="en-US" i="1" dirty="0"/>
              <a:t>Agrobacterium tumefaciens</a:t>
            </a:r>
            <a:endParaRPr lang="en-US" dirty="0"/>
          </a:p>
          <a:p>
            <a:pPr marL="342900" indent="-342900">
              <a:spcBef>
                <a:spcPts val="600"/>
              </a:spcBef>
              <a:spcAft>
                <a:spcPts val="600"/>
              </a:spcAft>
              <a:buFont typeface="Arial" panose="020B0604020202020204" pitchFamily="34" charset="0"/>
              <a:buChar char="•"/>
            </a:pPr>
            <a:r>
              <a:rPr lang="en-US" dirty="0"/>
              <a:t>Gene of interest can be engineered into the </a:t>
            </a:r>
            <a:r>
              <a:rPr lang="en-US" dirty="0" err="1"/>
              <a:t>Ti</a:t>
            </a:r>
            <a:r>
              <a:rPr lang="en-US" dirty="0"/>
              <a:t> plasmid</a:t>
            </a:r>
          </a:p>
          <a:p>
            <a:pPr marL="342900" indent="-342900">
              <a:spcBef>
                <a:spcPts val="600"/>
              </a:spcBef>
              <a:spcAft>
                <a:spcPts val="600"/>
              </a:spcAft>
              <a:buFont typeface="Arial" panose="020B0604020202020204" pitchFamily="34" charset="0"/>
              <a:buChar char="•"/>
            </a:pPr>
            <a:r>
              <a:rPr lang="en-US" dirty="0"/>
              <a:t>Part of the </a:t>
            </a:r>
            <a:r>
              <a:rPr lang="en-US" dirty="0" err="1"/>
              <a:t>Ti</a:t>
            </a:r>
            <a:r>
              <a:rPr lang="en-US" dirty="0"/>
              <a:t> plasmid (including the gene of interest) integrates into the plant D</a:t>
            </a:r>
            <a:r>
              <a:rPr lang="en-US" sz="100" dirty="0"/>
              <a:t> </a:t>
            </a:r>
            <a:r>
              <a:rPr lang="en-US" dirty="0"/>
              <a:t>N</a:t>
            </a:r>
            <a:r>
              <a:rPr lang="en-US" sz="100" dirty="0"/>
              <a:t> </a:t>
            </a:r>
            <a:r>
              <a:rPr lang="en-US" dirty="0"/>
              <a:t>A</a:t>
            </a:r>
          </a:p>
          <a:p>
            <a:pPr marL="342900" indent="-342900">
              <a:spcBef>
                <a:spcPts val="600"/>
              </a:spcBef>
              <a:spcAft>
                <a:spcPts val="600"/>
              </a:spcAft>
              <a:buFont typeface="Arial" panose="020B0604020202020204" pitchFamily="34" charset="0"/>
              <a:buChar char="•"/>
            </a:pPr>
            <a:r>
              <a:rPr lang="en-US" dirty="0"/>
              <a:t>Can use to grow a mature plant in which all cells contain the transgene</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42</a:t>
            </a:fld>
            <a:endParaRPr lang="en-US"/>
          </a:p>
        </p:txBody>
      </p:sp>
    </p:spTree>
    <p:extLst>
      <p:ext uri="{BB962C8B-B14F-4D97-AF65-F5344CB8AC3E}">
        <p14:creationId xmlns:p14="http://schemas.microsoft.com/office/powerpoint/2010/main" val="189081619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Creating transgenic plants using </a:t>
            </a:r>
            <a:r>
              <a:rPr lang="en-US" i="1" dirty="0"/>
              <a:t>Agrobacterium</a:t>
            </a:r>
            <a:endParaRPr lang="en-US" sz="1200" i="1" dirty="0"/>
          </a:p>
        </p:txBody>
      </p:sp>
      <p:pic>
        <p:nvPicPr>
          <p:cNvPr id="8" name="Picture 2" descr="The formation of a transgenic plant using Agrobacterium transformation is discussed.">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616949" y="1893371"/>
            <a:ext cx="7970522" cy="3497684"/>
          </a:xfrm>
          <a:prstGeom prst="rect">
            <a:avLst/>
          </a:prstGeom>
        </p:spPr>
      </p:pic>
      <p:sp>
        <p:nvSpPr>
          <p:cNvPr id="5"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52308223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Environmental biotechnology</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i="1" dirty="0"/>
              <a:t>Biofuels</a:t>
            </a:r>
            <a:r>
              <a:rPr lang="en-US" dirty="0"/>
              <a:t> are fuels derived from biomass made from recently fixed carbon sources (usually crop plants or algae)</a:t>
            </a:r>
          </a:p>
          <a:p>
            <a:pPr marL="342900" indent="-342900">
              <a:spcBef>
                <a:spcPts val="1200"/>
              </a:spcBef>
              <a:spcAft>
                <a:spcPts val="1200"/>
              </a:spcAft>
              <a:buFont typeface="Arial" panose="020B0604020202020204" pitchFamily="34" charset="0"/>
              <a:buChar char="•"/>
            </a:pPr>
            <a:r>
              <a:rPr lang="en-US" dirty="0"/>
              <a:t>Renewable; more environmentally friendly than fossil fuels</a:t>
            </a:r>
          </a:p>
          <a:p>
            <a:pPr marL="342900" indent="-342900">
              <a:spcBef>
                <a:spcPts val="1200"/>
              </a:spcBef>
              <a:spcAft>
                <a:spcPts val="1200"/>
              </a:spcAft>
              <a:buFont typeface="Arial" panose="020B0604020202020204" pitchFamily="34" charset="0"/>
              <a:buChar char="•"/>
            </a:pPr>
            <a:r>
              <a:rPr lang="en-US" dirty="0"/>
              <a:t>Microalgae cultured in large open ponds or in self-contained culture systems called photobioreactors</a:t>
            </a:r>
          </a:p>
          <a:p>
            <a:pPr marL="342900" indent="-342900">
              <a:spcBef>
                <a:spcPts val="1200"/>
              </a:spcBef>
              <a:spcAft>
                <a:spcPts val="1200"/>
              </a:spcAft>
              <a:buFont typeface="Arial" panose="020B0604020202020204" pitchFamily="34" charset="0"/>
              <a:buChar char="•"/>
            </a:pPr>
            <a:r>
              <a:rPr lang="en-US" dirty="0"/>
              <a:t>Species of algae are chosen for best production of lipids used to make biofuels</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44</a:t>
            </a:fld>
            <a:endParaRPr lang="en-US"/>
          </a:p>
        </p:txBody>
      </p:sp>
    </p:spTree>
    <p:extLst>
      <p:ext uri="{BB962C8B-B14F-4D97-AF65-F5344CB8AC3E}">
        <p14:creationId xmlns:p14="http://schemas.microsoft.com/office/powerpoint/2010/main" val="1481789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Using microalgae to make biofuel</a:t>
            </a:r>
            <a:endParaRPr lang="en-US" sz="1200" i="1" dirty="0"/>
          </a:p>
        </p:txBody>
      </p:sp>
      <p:pic>
        <p:nvPicPr>
          <p:cNvPr id="8" name="Picture 2" descr="An illustration of the production of biofuel with microalgae. ">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320040" y="1948084"/>
            <a:ext cx="8503920" cy="2956476"/>
          </a:xfrm>
          <a:prstGeom prst="rect">
            <a:avLst/>
          </a:prstGeom>
        </p:spPr>
      </p:pic>
      <p:sp>
        <p:nvSpPr>
          <p:cNvPr id="5"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61722794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Treatment of hydrocarbons in environment</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dirty="0"/>
              <a:t>Bioremediation = degradation or metabolism of hydrocarbon pollutants by microorganisms</a:t>
            </a:r>
          </a:p>
          <a:p>
            <a:pPr marL="342900" indent="-342900">
              <a:spcBef>
                <a:spcPts val="1200"/>
              </a:spcBef>
              <a:spcAft>
                <a:spcPts val="1200"/>
              </a:spcAft>
              <a:buFont typeface="Arial" panose="020B0604020202020204" pitchFamily="34" charset="0"/>
              <a:buChar char="•"/>
            </a:pPr>
            <a:r>
              <a:rPr lang="en-US" dirty="0"/>
              <a:t>Bioremediation of hydrocarbons important for breakdown of hydrocarbon-derived fuels in the ecosystem</a:t>
            </a:r>
          </a:p>
          <a:p>
            <a:pPr marL="342900" indent="-342900">
              <a:spcBef>
                <a:spcPts val="1200"/>
              </a:spcBef>
              <a:spcAft>
                <a:spcPts val="1200"/>
              </a:spcAft>
              <a:buFont typeface="Arial" panose="020B0604020202020204" pitchFamily="34" charset="0"/>
              <a:buChar char="•"/>
            </a:pPr>
            <a:r>
              <a:rPr lang="en-US" dirty="0"/>
              <a:t>Potential to genetically engineer microorganisms to better break down hydrocarbons</a:t>
            </a:r>
          </a:p>
          <a:p>
            <a:pPr marL="342900" indent="-342900">
              <a:spcBef>
                <a:spcPts val="1200"/>
              </a:spcBef>
              <a:spcAft>
                <a:spcPts val="1200"/>
              </a:spcAft>
              <a:buFont typeface="Arial" panose="020B0604020202020204" pitchFamily="34" charset="0"/>
              <a:buChar char="•"/>
            </a:pPr>
            <a:r>
              <a:rPr lang="en-US" dirty="0"/>
              <a:t>Products of hydrocarbon metabolism are non-toxic (metabolized into biomass/catabolized into CO</a:t>
            </a:r>
            <a:r>
              <a:rPr lang="en-US" baseline="-25000" dirty="0"/>
              <a:t>2</a:t>
            </a:r>
            <a:r>
              <a:rPr lang="en-US" dirty="0"/>
              <a:t>)</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46</a:t>
            </a:fld>
            <a:endParaRPr lang="en-US"/>
          </a:p>
        </p:txBody>
      </p:sp>
    </p:spTree>
    <p:extLst>
      <p:ext uri="{BB962C8B-B14F-4D97-AF65-F5344CB8AC3E}">
        <p14:creationId xmlns:p14="http://schemas.microsoft.com/office/powerpoint/2010/main" val="66265417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Wastewater treatment</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a:spcBef>
                <a:spcPts val="600"/>
              </a:spcBef>
              <a:spcAft>
                <a:spcPts val="1200"/>
              </a:spcAft>
            </a:pPr>
            <a:r>
              <a:rPr lang="en-US" dirty="0"/>
              <a:t>Microorganisms important in treating wastewater</a:t>
            </a:r>
          </a:p>
          <a:p>
            <a:pPr>
              <a:spcBef>
                <a:spcPts val="600"/>
              </a:spcBef>
              <a:spcAft>
                <a:spcPts val="1200"/>
              </a:spcAft>
            </a:pPr>
            <a:r>
              <a:rPr lang="en-US" dirty="0"/>
              <a:t>Aerobic treatment</a:t>
            </a:r>
          </a:p>
          <a:p>
            <a:pPr marL="342900" indent="-342900">
              <a:spcBef>
                <a:spcPts val="600"/>
              </a:spcBef>
              <a:spcAft>
                <a:spcPts val="1200"/>
              </a:spcAft>
              <a:buFont typeface="Arial" panose="020B0604020202020204" pitchFamily="34" charset="0"/>
              <a:buChar char="•"/>
            </a:pPr>
            <a:r>
              <a:rPr lang="en-US" dirty="0"/>
              <a:t>Bacteria and other organisms in aerobic tanks degrade carbon-containing compounds in wastewater</a:t>
            </a:r>
          </a:p>
          <a:p>
            <a:pPr>
              <a:spcBef>
                <a:spcPts val="600"/>
              </a:spcBef>
              <a:spcAft>
                <a:spcPts val="1200"/>
              </a:spcAft>
            </a:pPr>
            <a:r>
              <a:rPr lang="en-US" dirty="0"/>
              <a:t>Anaerobic treatment</a:t>
            </a:r>
          </a:p>
          <a:p>
            <a:pPr marL="342900" indent="-342900">
              <a:spcBef>
                <a:spcPts val="600"/>
              </a:spcBef>
              <a:spcAft>
                <a:spcPts val="1200"/>
              </a:spcAft>
              <a:buFont typeface="Arial" panose="020B0604020202020204" pitchFamily="34" charset="0"/>
              <a:buChar char="•"/>
            </a:pPr>
            <a:r>
              <a:rPr lang="en-US" dirty="0"/>
              <a:t>Anaerobic bacteria in sludge digesters catabolize polysaccharides, lipids, and proteins in wastewater</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47</a:t>
            </a:fld>
            <a:endParaRPr lang="en-US"/>
          </a:p>
        </p:txBody>
      </p:sp>
    </p:spTree>
    <p:extLst>
      <p:ext uri="{BB962C8B-B14F-4D97-AF65-F5344CB8AC3E}">
        <p14:creationId xmlns:p14="http://schemas.microsoft.com/office/powerpoint/2010/main" val="182698993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052A44-265A-4D83-8D9F-BAEE20460894}"/>
              </a:ext>
            </a:extLst>
          </p:cNvPr>
          <p:cNvSpPr>
            <a:spLocks noGrp="1"/>
          </p:cNvSpPr>
          <p:nvPr>
            <p:ph type="title"/>
          </p:nvPr>
        </p:nvSpPr>
        <p:spPr/>
        <p:txBody>
          <a:bodyPr/>
          <a:lstStyle/>
          <a:p>
            <a:r>
              <a:rPr lang="en-US" dirty="0"/>
              <a:t>Using microorganisms to treat wastewater</a:t>
            </a:r>
            <a:endParaRPr lang="en-IN" dirty="0"/>
          </a:p>
        </p:txBody>
      </p:sp>
      <p:pic>
        <p:nvPicPr>
          <p:cNvPr id="7" name="Picture 2" descr="An illustration of the various wastewater treatment with the microorganism. ">
            <a:extLst>
              <a:ext uri="{FF2B5EF4-FFF2-40B4-BE49-F238E27FC236}">
                <a16:creationId xmlns:a16="http://schemas.microsoft.com/office/drawing/2014/main" id="{C113C8C0-9267-4971-9A5E-D84C9697B140}"/>
              </a:ext>
            </a:extLst>
          </p:cNvPr>
          <p:cNvPicPr>
            <a:picLocks noChangeAspect="1"/>
          </p:cNvPicPr>
          <p:nvPr/>
        </p:nvPicPr>
        <p:blipFill rotWithShape="1">
          <a:blip r:embed="rId2"/>
          <a:srcRect b="3735"/>
          <a:stretch/>
        </p:blipFill>
        <p:spPr>
          <a:xfrm>
            <a:off x="1588311" y="988344"/>
            <a:ext cx="5967378" cy="4846320"/>
          </a:xfrm>
          <a:prstGeom prst="rect">
            <a:avLst/>
          </a:prstGeom>
        </p:spPr>
      </p:pic>
      <p:sp>
        <p:nvSpPr>
          <p:cNvPr id="4" name="Text Placeholder 3">
            <a:extLst>
              <a:ext uri="{FF2B5EF4-FFF2-40B4-BE49-F238E27FC236}">
                <a16:creationId xmlns:a16="http://schemas.microsoft.com/office/drawing/2014/main" id="{E8E5CCF3-F2EE-4512-838A-A5594F03F143}"/>
              </a:ext>
            </a:extLst>
          </p:cNvPr>
          <p:cNvSpPr>
            <a:spLocks noGrp="1"/>
          </p:cNvSpPr>
          <p:nvPr>
            <p:ph type="body" sz="quarter" idx="39"/>
          </p:nvPr>
        </p:nvSpPr>
        <p:spPr>
          <a:xfrm>
            <a:off x="1463040" y="5977162"/>
            <a:ext cx="6217920" cy="181356"/>
          </a:xfrm>
        </p:spPr>
        <p:txBody>
          <a:bodyPr/>
          <a:lstStyle/>
          <a:p>
            <a:r>
              <a:rPr lang="en-US" dirty="0">
                <a:solidFill>
                  <a:schemeClr val="tx1"/>
                </a:solidFill>
              </a:rPr>
              <a:t>Source: Willey, J. M., Sherwood, L., Woolverton, C. J., Prescott, L. M., &amp; Willey, J. M. (2011). Microbiology. New York: McGraw Hill.</a:t>
            </a:r>
          </a:p>
        </p:txBody>
      </p:sp>
      <p:sp>
        <p:nvSpPr>
          <p:cNvPr id="5" name="Text Placeholder 4">
            <a:extLst>
              <a:ext uri="{FF2B5EF4-FFF2-40B4-BE49-F238E27FC236}">
                <a16:creationId xmlns:a16="http://schemas.microsoft.com/office/drawing/2014/main" id="{E2012544-ECE3-42CD-ABBF-94983EE25DD0}"/>
              </a:ext>
            </a:extLst>
          </p:cNvPr>
          <p:cNvSpPr>
            <a:spLocks noGrp="1"/>
          </p:cNvSpPr>
          <p:nvPr>
            <p:ph type="body" sz="quarter" idx="40"/>
          </p:nvPr>
        </p:nvSpPr>
        <p:spPr/>
        <p:txBody>
          <a:bodyPr/>
          <a:lstStyle/>
          <a:p>
            <a:r>
              <a:rPr lang="en-US" dirty="0">
                <a:hlinkClick r:id="rId3" action="ppaction://hlinksldjump"/>
              </a:rPr>
              <a:t>Access the text alternative for slide images</a:t>
            </a:r>
            <a:endParaRPr lang="en-IN" dirty="0"/>
          </a:p>
        </p:txBody>
      </p:sp>
      <p:sp>
        <p:nvSpPr>
          <p:cNvPr id="6" name="Slide Number Placeholder 5">
            <a:extLst>
              <a:ext uri="{FF2B5EF4-FFF2-40B4-BE49-F238E27FC236}">
                <a16:creationId xmlns:a16="http://schemas.microsoft.com/office/drawing/2014/main" id="{C945070E-F0A2-4C5A-ADDC-53E1C14683A7}"/>
              </a:ext>
            </a:extLst>
          </p:cNvPr>
          <p:cNvSpPr>
            <a:spLocks noGrp="1"/>
          </p:cNvSpPr>
          <p:nvPr>
            <p:ph type="sldNum" sz="quarter" idx="10"/>
          </p:nvPr>
        </p:nvSpPr>
        <p:spPr/>
        <p:txBody>
          <a:bodyPr/>
          <a:lstStyle/>
          <a:p>
            <a:fld id="{68151E55-6873-49E2-B8D5-2F265E6F1973}" type="slidenum">
              <a:rPr lang="en-US" smtClean="0"/>
              <a:pPr/>
              <a:t>48</a:t>
            </a:fld>
            <a:endParaRPr lang="en-US"/>
          </a:p>
        </p:txBody>
      </p:sp>
    </p:spTree>
    <p:extLst>
      <p:ext uri="{BB962C8B-B14F-4D97-AF65-F5344CB8AC3E}">
        <p14:creationId xmlns:p14="http://schemas.microsoft.com/office/powerpoint/2010/main" val="261219883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Medical applications</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a:spcBef>
                <a:spcPts val="600"/>
              </a:spcBef>
              <a:spcAft>
                <a:spcPts val="1200"/>
              </a:spcAft>
            </a:pPr>
            <a:r>
              <a:rPr lang="en-US" dirty="0"/>
              <a:t>Medically important proteins can be produced in bacteria using recombinant D</a:t>
            </a:r>
            <a:r>
              <a:rPr lang="en-US" sz="100" dirty="0"/>
              <a:t> </a:t>
            </a:r>
            <a:r>
              <a:rPr lang="en-US" dirty="0"/>
              <a:t>N</a:t>
            </a:r>
            <a:r>
              <a:rPr lang="en-US" sz="100" dirty="0"/>
              <a:t> </a:t>
            </a:r>
            <a:r>
              <a:rPr lang="en-US" dirty="0"/>
              <a:t>A</a:t>
            </a:r>
          </a:p>
          <a:p>
            <a:pPr marL="342900" indent="-342900">
              <a:spcBef>
                <a:spcPts val="600"/>
              </a:spcBef>
              <a:spcAft>
                <a:spcPts val="1200"/>
              </a:spcAft>
              <a:buFont typeface="Arial" panose="020B0604020202020204" pitchFamily="34" charset="0"/>
              <a:buChar char="•"/>
            </a:pPr>
            <a:r>
              <a:rPr lang="en-US" dirty="0"/>
              <a:t>Ex: human insulin from </a:t>
            </a:r>
            <a:r>
              <a:rPr lang="en-US" i="1" dirty="0"/>
              <a:t>E. coli</a:t>
            </a:r>
          </a:p>
          <a:p>
            <a:pPr lvl="2">
              <a:spcBef>
                <a:spcPts val="600"/>
              </a:spcBef>
              <a:spcAft>
                <a:spcPts val="1200"/>
              </a:spcAft>
            </a:pPr>
            <a:r>
              <a:rPr lang="en-US" dirty="0"/>
              <a:t>Originally harvested from pigs for human use</a:t>
            </a:r>
          </a:p>
          <a:p>
            <a:pPr lvl="2">
              <a:spcBef>
                <a:spcPts val="600"/>
              </a:spcBef>
              <a:spcAft>
                <a:spcPts val="1200"/>
              </a:spcAft>
            </a:pPr>
            <a:r>
              <a:rPr lang="en-US" dirty="0"/>
              <a:t>Bacteria don’t </a:t>
            </a:r>
            <a:r>
              <a:rPr lang="en-US" dirty="0" err="1"/>
              <a:t>posttranslationally</a:t>
            </a:r>
            <a:r>
              <a:rPr lang="en-US" dirty="0"/>
              <a:t> process proteins like human cells do so certain accommodations must be made</a:t>
            </a:r>
          </a:p>
          <a:p>
            <a:pPr lvl="2">
              <a:spcBef>
                <a:spcPts val="600"/>
              </a:spcBef>
              <a:spcAft>
                <a:spcPts val="1200"/>
              </a:spcAft>
            </a:pPr>
            <a:r>
              <a:rPr lang="en-US" dirty="0"/>
              <a:t>Genetic engineering can be used to make high concentrations of highly effective insulin</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49</a:t>
            </a:fld>
            <a:endParaRPr lang="en-US"/>
          </a:p>
        </p:txBody>
      </p:sp>
    </p:spTree>
    <p:extLst>
      <p:ext uri="{BB962C8B-B14F-4D97-AF65-F5344CB8AC3E}">
        <p14:creationId xmlns:p14="http://schemas.microsoft.com/office/powerpoint/2010/main" val="26858206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D2AC30-1E0D-4F67-BC44-89FF8B366E1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Three types of restriction enzymes</a:t>
            </a:r>
          </a:p>
        </p:txBody>
      </p:sp>
      <p:sp>
        <p:nvSpPr>
          <p:cNvPr id="3" name="Content Placeholder 2">
            <a:extLst>
              <a:ext uri="{FF2B5EF4-FFF2-40B4-BE49-F238E27FC236}">
                <a16:creationId xmlns:a16="http://schemas.microsoft.com/office/drawing/2014/main" id="{7D043EF7-E593-4D14-AE11-1AAD1716E479}"/>
              </a:ext>
            </a:extLst>
          </p:cNvPr>
          <p:cNvSpPr>
            <a:spLocks noGrp="1"/>
          </p:cNvSpPr>
          <p:nvPr>
            <p:ph sz="quarter" idx="11"/>
          </p:nvPr>
        </p:nvSpPr>
        <p:spPr/>
        <p:txBody>
          <a:bodyPr/>
          <a:lstStyle/>
          <a:p>
            <a:pPr>
              <a:spcBef>
                <a:spcPts val="600"/>
              </a:spcBef>
              <a:spcAft>
                <a:spcPts val="600"/>
              </a:spcAft>
            </a:pPr>
            <a:r>
              <a:rPr lang="en-US" dirty="0"/>
              <a:t>Type I and III cleave with less precision and are not used in manipulating D</a:t>
            </a:r>
            <a:r>
              <a:rPr lang="en-US" sz="100" dirty="0"/>
              <a:t> </a:t>
            </a:r>
            <a:r>
              <a:rPr lang="en-US" dirty="0"/>
              <a:t>N</a:t>
            </a:r>
            <a:r>
              <a:rPr lang="en-US" sz="100" dirty="0"/>
              <a:t> </a:t>
            </a:r>
            <a:r>
              <a:rPr lang="en-US" dirty="0"/>
              <a:t>A</a:t>
            </a:r>
          </a:p>
          <a:p>
            <a:pPr>
              <a:spcBef>
                <a:spcPts val="600"/>
              </a:spcBef>
              <a:spcAft>
                <a:spcPts val="600"/>
              </a:spcAft>
            </a:pPr>
            <a:r>
              <a:rPr lang="en-US" dirty="0"/>
              <a:t>Type II</a:t>
            </a:r>
          </a:p>
          <a:p>
            <a:pPr marL="342900" indent="-342900">
              <a:spcBef>
                <a:spcPts val="600"/>
              </a:spcBef>
              <a:spcAft>
                <a:spcPts val="600"/>
              </a:spcAft>
              <a:buFont typeface="Arial" panose="020B0604020202020204" pitchFamily="34" charset="0"/>
              <a:buChar char="•"/>
            </a:pPr>
            <a:r>
              <a:rPr lang="en-US" dirty="0"/>
              <a:t>Recognize specific D</a:t>
            </a:r>
            <a:r>
              <a:rPr lang="en-US" sz="100" dirty="0"/>
              <a:t> </a:t>
            </a:r>
            <a:r>
              <a:rPr lang="en-US" dirty="0"/>
              <a:t>N</a:t>
            </a:r>
            <a:r>
              <a:rPr lang="en-US" sz="100" dirty="0"/>
              <a:t> </a:t>
            </a:r>
            <a:r>
              <a:rPr lang="en-US" dirty="0"/>
              <a:t>A sequences (4 to 12 bp); most sites are palindromes</a:t>
            </a:r>
          </a:p>
          <a:p>
            <a:pPr marL="342900" indent="-342900">
              <a:spcBef>
                <a:spcPts val="600"/>
              </a:spcBef>
              <a:spcAft>
                <a:spcPts val="600"/>
              </a:spcAft>
              <a:buFont typeface="Arial" panose="020B0604020202020204" pitchFamily="34" charset="0"/>
              <a:buChar char="•"/>
            </a:pPr>
            <a:r>
              <a:rPr lang="en-US" dirty="0"/>
              <a:t>Cleave at specific site within sequence</a:t>
            </a:r>
          </a:p>
          <a:p>
            <a:pPr marL="342900" indent="-342900">
              <a:spcBef>
                <a:spcPts val="600"/>
              </a:spcBef>
              <a:spcAft>
                <a:spcPts val="600"/>
              </a:spcAft>
              <a:buFont typeface="Arial" panose="020B0604020202020204" pitchFamily="34" charset="0"/>
              <a:buChar char="•"/>
            </a:pPr>
            <a:r>
              <a:rPr lang="en-US" dirty="0"/>
              <a:t>Can lead to “sticky ends” or overhangs that can be easily joined</a:t>
            </a:r>
          </a:p>
          <a:p>
            <a:pPr lvl="2">
              <a:spcBef>
                <a:spcPts val="600"/>
              </a:spcBef>
              <a:spcAft>
                <a:spcPts val="600"/>
              </a:spcAft>
            </a:pPr>
            <a:r>
              <a:rPr lang="en-US" dirty="0"/>
              <a:t>Blunt ends can also be joined</a:t>
            </a:r>
          </a:p>
        </p:txBody>
      </p:sp>
      <p:sp>
        <p:nvSpPr>
          <p:cNvPr id="6" name="Slide Number Placeholder 3">
            <a:extLst>
              <a:ext uri="{FF2B5EF4-FFF2-40B4-BE49-F238E27FC236}">
                <a16:creationId xmlns:a16="http://schemas.microsoft.com/office/drawing/2014/main" id="{943B8A4F-20D9-4E09-9254-D87D1E64E065}"/>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343097063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Genetically engineering </a:t>
            </a:r>
            <a:r>
              <a:rPr lang="en-US" i="1" dirty="0"/>
              <a:t>E. coli</a:t>
            </a:r>
            <a:r>
              <a:rPr lang="en-US" dirty="0"/>
              <a:t> to make human insulin</a:t>
            </a:r>
            <a:endParaRPr lang="en-US" sz="1200" i="1" dirty="0"/>
          </a:p>
        </p:txBody>
      </p:sp>
      <p:pic>
        <p:nvPicPr>
          <p:cNvPr id="8" name="Picture 2" descr="Two An illustrations of the production of insulin in genetically engineered e. coli in humans and bacterial culture. ">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588477" y="1187683"/>
            <a:ext cx="7967047" cy="4909058"/>
          </a:xfrm>
          <a:prstGeom prst="rect">
            <a:avLst/>
          </a:prstGeom>
        </p:spPr>
      </p:pic>
      <p:sp>
        <p:nvSpPr>
          <p:cNvPr id="5"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90035714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Fluorescent in situ hybridization (FISH)</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a:spcBef>
                <a:spcPts val="600"/>
              </a:spcBef>
              <a:spcAft>
                <a:spcPts val="1200"/>
              </a:spcAft>
            </a:pPr>
            <a:r>
              <a:rPr lang="en-US" i="1" dirty="0"/>
              <a:t>FISH</a:t>
            </a:r>
            <a:r>
              <a:rPr lang="en-US" dirty="0"/>
              <a:t> uses hybridization to detect a specific D</a:t>
            </a:r>
            <a:r>
              <a:rPr lang="en-US" sz="100" dirty="0"/>
              <a:t> </a:t>
            </a:r>
            <a:r>
              <a:rPr lang="en-US" dirty="0"/>
              <a:t>N</a:t>
            </a:r>
            <a:r>
              <a:rPr lang="en-US" sz="100" dirty="0"/>
              <a:t> </a:t>
            </a:r>
            <a:r>
              <a:rPr lang="en-US" dirty="0"/>
              <a:t>A in a complex mixture</a:t>
            </a:r>
          </a:p>
          <a:p>
            <a:pPr>
              <a:spcBef>
                <a:spcPts val="600"/>
              </a:spcBef>
              <a:spcAft>
                <a:spcPts val="1200"/>
              </a:spcAft>
            </a:pPr>
            <a:r>
              <a:rPr lang="en-US" dirty="0"/>
              <a:t>Labeled D</a:t>
            </a:r>
            <a:r>
              <a:rPr lang="en-US" sz="100" dirty="0"/>
              <a:t> </a:t>
            </a:r>
            <a:r>
              <a:rPr lang="en-US" dirty="0"/>
              <a:t>N</a:t>
            </a:r>
            <a:r>
              <a:rPr lang="en-US" sz="100" dirty="0"/>
              <a:t> </a:t>
            </a:r>
            <a:r>
              <a:rPr lang="en-US" dirty="0"/>
              <a:t>A probe and D</a:t>
            </a:r>
            <a:r>
              <a:rPr lang="en-US" sz="100" dirty="0"/>
              <a:t> </a:t>
            </a:r>
            <a:r>
              <a:rPr lang="en-US" dirty="0"/>
              <a:t>N</a:t>
            </a:r>
            <a:r>
              <a:rPr lang="en-US" sz="100" dirty="0"/>
              <a:t> </a:t>
            </a:r>
            <a:r>
              <a:rPr lang="en-US" dirty="0"/>
              <a:t>A are mixed and denatured, probe finds complementary target D</a:t>
            </a:r>
            <a:r>
              <a:rPr lang="en-US" sz="100" dirty="0"/>
              <a:t> </a:t>
            </a:r>
            <a:r>
              <a:rPr lang="en-US" dirty="0"/>
              <a:t>N</a:t>
            </a:r>
            <a:r>
              <a:rPr lang="en-US" sz="100" dirty="0"/>
              <a:t> </a:t>
            </a:r>
            <a:r>
              <a:rPr lang="en-US" dirty="0"/>
              <a:t>A and forms a hybrid</a:t>
            </a:r>
          </a:p>
          <a:p>
            <a:pPr>
              <a:spcBef>
                <a:spcPts val="600"/>
              </a:spcBef>
              <a:spcAft>
                <a:spcPts val="1200"/>
              </a:spcAft>
            </a:pPr>
            <a:r>
              <a:rPr lang="en-US" dirty="0"/>
              <a:t>Detects large deletions, inversions, duplications and translocations</a:t>
            </a:r>
          </a:p>
          <a:p>
            <a:pPr>
              <a:spcBef>
                <a:spcPts val="600"/>
              </a:spcBef>
              <a:spcAft>
                <a:spcPts val="1200"/>
              </a:spcAft>
            </a:pPr>
            <a:r>
              <a:rPr lang="en-US" dirty="0"/>
              <a:t>Useful in characterizing cancer</a:t>
            </a:r>
          </a:p>
          <a:p>
            <a:pPr marL="342900" indent="-342900">
              <a:spcBef>
                <a:spcPts val="600"/>
              </a:spcBef>
              <a:spcAft>
                <a:spcPts val="1200"/>
              </a:spcAft>
              <a:buFont typeface="Arial" panose="020B0604020202020204" pitchFamily="34" charset="0"/>
              <a:buChar char="•"/>
            </a:pPr>
            <a:r>
              <a:rPr lang="en-US" i="1" dirty="0"/>
              <a:t>HER2</a:t>
            </a:r>
            <a:r>
              <a:rPr lang="en-US" dirty="0"/>
              <a:t> duplication in breast cancer</a:t>
            </a:r>
          </a:p>
          <a:p>
            <a:pPr marL="342900" indent="-342900">
              <a:spcBef>
                <a:spcPts val="600"/>
              </a:spcBef>
              <a:spcAft>
                <a:spcPts val="1200"/>
              </a:spcAft>
              <a:buFont typeface="Arial" panose="020B0604020202020204" pitchFamily="34" charset="0"/>
              <a:buChar char="•"/>
            </a:pPr>
            <a:r>
              <a:rPr lang="en-US" dirty="0"/>
              <a:t>Allows appropriate drugs to be administered</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51</a:t>
            </a:fld>
            <a:endParaRPr lang="en-US"/>
          </a:p>
        </p:txBody>
      </p:sp>
    </p:spTree>
    <p:extLst>
      <p:ext uri="{BB962C8B-B14F-4D97-AF65-F5344CB8AC3E}">
        <p14:creationId xmlns:p14="http://schemas.microsoft.com/office/powerpoint/2010/main" val="390839142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6800C7-D6DE-4D31-A2F0-60A741A189D8}"/>
              </a:ext>
            </a:extLst>
          </p:cNvPr>
          <p:cNvSpPr>
            <a:spLocks noGrp="1"/>
          </p:cNvSpPr>
          <p:nvPr>
            <p:ph type="title"/>
          </p:nvPr>
        </p:nvSpPr>
        <p:spPr/>
        <p:txBody>
          <a:bodyPr/>
          <a:lstStyle/>
          <a:p>
            <a:r>
              <a:rPr lang="en-US" dirty="0"/>
              <a:t>Fluorescent probes bind to specific D</a:t>
            </a:r>
            <a:r>
              <a:rPr lang="en-US" sz="100" dirty="0"/>
              <a:t> </a:t>
            </a:r>
            <a:r>
              <a:rPr lang="en-US" dirty="0"/>
              <a:t>N</a:t>
            </a:r>
            <a:r>
              <a:rPr lang="en-US" sz="100" dirty="0"/>
              <a:t> </a:t>
            </a:r>
            <a:r>
              <a:rPr lang="en-US" dirty="0"/>
              <a:t>A sequences</a:t>
            </a:r>
          </a:p>
        </p:txBody>
      </p:sp>
      <p:pic>
        <p:nvPicPr>
          <p:cNvPr id="10" name="Picture 2" descr="An illustration of the fluorescent probes in specific DNA sequences and fluorescent spots in the tumor cells. ">
            <a:extLst>
              <a:ext uri="{FF2B5EF4-FFF2-40B4-BE49-F238E27FC236}">
                <a16:creationId xmlns:a16="http://schemas.microsoft.com/office/drawing/2014/main" id="{516C5469-ED64-4DAD-A680-110661556049}"/>
              </a:ext>
            </a:extLst>
          </p:cNvPr>
          <p:cNvPicPr>
            <a:picLocks noChangeAspect="1"/>
          </p:cNvPicPr>
          <p:nvPr/>
        </p:nvPicPr>
        <p:blipFill>
          <a:blip r:embed="rId2"/>
          <a:stretch>
            <a:fillRect/>
          </a:stretch>
        </p:blipFill>
        <p:spPr>
          <a:xfrm>
            <a:off x="755171" y="995609"/>
            <a:ext cx="7633658" cy="5212080"/>
          </a:xfrm>
          <a:prstGeom prst="rect">
            <a:avLst/>
          </a:prstGeom>
        </p:spPr>
      </p:pic>
      <p:sp>
        <p:nvSpPr>
          <p:cNvPr id="19" name="Text Placeholder 3">
            <a:extLst>
              <a:ext uri="{FF2B5EF4-FFF2-40B4-BE49-F238E27FC236}">
                <a16:creationId xmlns:a16="http://schemas.microsoft.com/office/drawing/2014/main" id="{E14C81A2-8E29-4350-8C5D-973EAB4901E9}"/>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4">
            <a:extLst>
              <a:ext uri="{FF2B5EF4-FFF2-40B4-BE49-F238E27FC236}">
                <a16:creationId xmlns:a16="http://schemas.microsoft.com/office/drawing/2014/main" id="{5644C129-60E4-4FEC-A103-CDC5AAAF5079}"/>
              </a:ext>
            </a:extLst>
          </p:cNvPr>
          <p:cNvSpPr>
            <a:spLocks noGrp="1"/>
          </p:cNvSpPr>
          <p:nvPr>
            <p:ph type="sldNum" sz="quarter" idx="10"/>
          </p:nvPr>
        </p:nvSpPr>
        <p:spPr/>
        <p:txBody>
          <a:bodyPr/>
          <a:lstStyle/>
          <a:p>
            <a:fld id="{68151E55-6873-49E2-B8D5-2F265E6F1973}" type="slidenum">
              <a:rPr lang="en-US" smtClean="0"/>
              <a:pPr/>
              <a:t>52</a:t>
            </a:fld>
            <a:endParaRPr lang="en-US"/>
          </a:p>
        </p:txBody>
      </p:sp>
    </p:spTree>
    <p:extLst>
      <p:ext uri="{BB962C8B-B14F-4D97-AF65-F5344CB8AC3E}">
        <p14:creationId xmlns:p14="http://schemas.microsoft.com/office/powerpoint/2010/main" val="181638667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D</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 microarrays</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a:spcBef>
                <a:spcPts val="1200"/>
              </a:spcBef>
              <a:spcAft>
                <a:spcPts val="1200"/>
              </a:spcAft>
            </a:pPr>
            <a:r>
              <a:rPr lang="en-US" dirty="0"/>
              <a:t>Collections of hundreds to thousands of different D</a:t>
            </a:r>
            <a:r>
              <a:rPr lang="en-US" sz="100" dirty="0"/>
              <a:t> </a:t>
            </a:r>
            <a:r>
              <a:rPr lang="en-US" dirty="0"/>
              <a:t>N</a:t>
            </a:r>
            <a:r>
              <a:rPr lang="en-US" sz="100" dirty="0"/>
              <a:t> </a:t>
            </a:r>
            <a:r>
              <a:rPr lang="en-US" dirty="0"/>
              <a:t>A sequences spotted onto a solid surface</a:t>
            </a:r>
          </a:p>
          <a:p>
            <a:pPr>
              <a:spcBef>
                <a:spcPts val="1200"/>
              </a:spcBef>
              <a:spcAft>
                <a:spcPts val="1200"/>
              </a:spcAft>
            </a:pPr>
            <a:r>
              <a:rPr lang="en-US" dirty="0"/>
              <a:t>Can look for biomarkers associated with disease; can look at mRNA to tell which genes are being expressed in certain conditions</a:t>
            </a:r>
          </a:p>
          <a:p>
            <a:pPr>
              <a:spcBef>
                <a:spcPts val="1200"/>
              </a:spcBef>
              <a:spcAft>
                <a:spcPts val="1200"/>
              </a:spcAft>
            </a:pPr>
            <a:r>
              <a:rPr lang="en-US" dirty="0"/>
              <a:t>Can be used to diagnose genetic disorders and to genotype SNPs in an individual</a:t>
            </a:r>
          </a:p>
          <a:p>
            <a:pPr marL="342900" indent="-342900">
              <a:spcBef>
                <a:spcPts val="1200"/>
              </a:spcBef>
              <a:spcAft>
                <a:spcPts val="1200"/>
              </a:spcAft>
              <a:buFont typeface="Arial" panose="020B0604020202020204" pitchFamily="34" charset="0"/>
              <a:buChar char="•"/>
            </a:pPr>
            <a:r>
              <a:rPr lang="en-US" dirty="0"/>
              <a:t>Ancestry D</a:t>
            </a:r>
            <a:r>
              <a:rPr lang="en-US" sz="100" dirty="0"/>
              <a:t> </a:t>
            </a:r>
            <a:r>
              <a:rPr lang="en-US" dirty="0"/>
              <a:t>N</a:t>
            </a:r>
            <a:r>
              <a:rPr lang="en-US" sz="100" dirty="0"/>
              <a:t> </a:t>
            </a:r>
            <a:r>
              <a:rPr lang="en-US" dirty="0"/>
              <a:t>A services use microarrays with millions of informative SNPs instead of sequencing</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53</a:t>
            </a:fld>
            <a:endParaRPr lang="en-US"/>
          </a:p>
        </p:txBody>
      </p:sp>
    </p:spTree>
    <p:extLst>
      <p:ext uri="{BB962C8B-B14F-4D97-AF65-F5344CB8AC3E}">
        <p14:creationId xmlns:p14="http://schemas.microsoft.com/office/powerpoint/2010/main" val="118623599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Immunoassays</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altLang="en-US" dirty="0"/>
              <a:t>Allow detection of a molecule through use of an antibody</a:t>
            </a:r>
          </a:p>
          <a:p>
            <a:pPr marL="342900" indent="-342900">
              <a:spcBef>
                <a:spcPts val="1200"/>
              </a:spcBef>
              <a:spcAft>
                <a:spcPts val="1200"/>
              </a:spcAft>
              <a:buFont typeface="Arial" panose="020B0604020202020204" pitchFamily="34" charset="0"/>
              <a:buChar char="•"/>
            </a:pPr>
            <a:r>
              <a:rPr lang="en-US" altLang="en-US" dirty="0"/>
              <a:t>Antibodies made commercially against viruses and bacteria</a:t>
            </a:r>
          </a:p>
          <a:p>
            <a:pPr marL="342900" indent="-342900">
              <a:spcBef>
                <a:spcPts val="1200"/>
              </a:spcBef>
              <a:spcAft>
                <a:spcPts val="1200"/>
              </a:spcAft>
              <a:buFont typeface="Arial" panose="020B0604020202020204" pitchFamily="34" charset="0"/>
              <a:buChar char="•"/>
            </a:pPr>
            <a:r>
              <a:rPr lang="en-US" altLang="en-US" dirty="0"/>
              <a:t>Antibody against virus is coated on a plate and incubated with a sample from a patient</a:t>
            </a:r>
          </a:p>
          <a:p>
            <a:pPr marL="342900" indent="-342900">
              <a:spcBef>
                <a:spcPts val="1200"/>
              </a:spcBef>
              <a:spcAft>
                <a:spcPts val="1200"/>
              </a:spcAft>
              <a:buFont typeface="Arial" panose="020B0604020202020204" pitchFamily="34" charset="0"/>
              <a:buChar char="•"/>
            </a:pPr>
            <a:r>
              <a:rPr lang="en-US" altLang="en-US" dirty="0"/>
              <a:t>Bound virus is detected using a second antibody with a fluorescent or enzymatic label</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54</a:t>
            </a:fld>
            <a:endParaRPr lang="en-US"/>
          </a:p>
        </p:txBody>
      </p:sp>
    </p:spTree>
    <p:extLst>
      <p:ext uri="{BB962C8B-B14F-4D97-AF65-F5344CB8AC3E}">
        <p14:creationId xmlns:p14="http://schemas.microsoft.com/office/powerpoint/2010/main" val="94827082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6800C7-D6DE-4D31-A2F0-60A741A189D8}"/>
              </a:ext>
            </a:extLst>
          </p:cNvPr>
          <p:cNvSpPr>
            <a:spLocks noGrp="1"/>
          </p:cNvSpPr>
          <p:nvPr>
            <p:ph type="title"/>
          </p:nvPr>
        </p:nvSpPr>
        <p:spPr/>
        <p:txBody>
          <a:bodyPr/>
          <a:lstStyle/>
          <a:p>
            <a:r>
              <a:rPr lang="en-US" dirty="0"/>
              <a:t>Detecting virus using an immunoassay</a:t>
            </a:r>
          </a:p>
        </p:txBody>
      </p:sp>
      <p:pic>
        <p:nvPicPr>
          <p:cNvPr id="10" name="Picture 2" descr="An illustration of the steps in the immunoassay to detect a virus. ">
            <a:extLst>
              <a:ext uri="{FF2B5EF4-FFF2-40B4-BE49-F238E27FC236}">
                <a16:creationId xmlns:a16="http://schemas.microsoft.com/office/drawing/2014/main" id="{516C5469-ED64-4DAD-A680-110661556049}"/>
              </a:ext>
            </a:extLst>
          </p:cNvPr>
          <p:cNvPicPr>
            <a:picLocks noChangeAspect="1"/>
          </p:cNvPicPr>
          <p:nvPr/>
        </p:nvPicPr>
        <p:blipFill>
          <a:blip r:embed="rId2"/>
          <a:stretch>
            <a:fillRect/>
          </a:stretch>
        </p:blipFill>
        <p:spPr>
          <a:xfrm>
            <a:off x="1224427" y="1018469"/>
            <a:ext cx="6695147" cy="5212080"/>
          </a:xfrm>
          <a:prstGeom prst="rect">
            <a:avLst/>
          </a:prstGeom>
        </p:spPr>
      </p:pic>
      <p:sp>
        <p:nvSpPr>
          <p:cNvPr id="19" name="Text Placeholder 3">
            <a:extLst>
              <a:ext uri="{FF2B5EF4-FFF2-40B4-BE49-F238E27FC236}">
                <a16:creationId xmlns:a16="http://schemas.microsoft.com/office/drawing/2014/main" id="{E14C81A2-8E29-4350-8C5D-973EAB4901E9}"/>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4">
            <a:extLst>
              <a:ext uri="{FF2B5EF4-FFF2-40B4-BE49-F238E27FC236}">
                <a16:creationId xmlns:a16="http://schemas.microsoft.com/office/drawing/2014/main" id="{5644C129-60E4-4FEC-A103-CDC5AAAF5079}"/>
              </a:ext>
            </a:extLst>
          </p:cNvPr>
          <p:cNvSpPr>
            <a:spLocks noGrp="1"/>
          </p:cNvSpPr>
          <p:nvPr>
            <p:ph type="sldNum" sz="quarter" idx="10"/>
          </p:nvPr>
        </p:nvSpPr>
        <p:spPr/>
        <p:txBody>
          <a:bodyPr/>
          <a:lstStyle/>
          <a:p>
            <a:fld id="{68151E55-6873-49E2-B8D5-2F265E6F1973}" type="slidenum">
              <a:rPr lang="en-US" smtClean="0"/>
              <a:pPr/>
              <a:t>55</a:t>
            </a:fld>
            <a:endParaRPr lang="en-US"/>
          </a:p>
        </p:txBody>
      </p:sp>
    </p:spTree>
    <p:extLst>
      <p:ext uri="{BB962C8B-B14F-4D97-AF65-F5344CB8AC3E}">
        <p14:creationId xmlns:p14="http://schemas.microsoft.com/office/powerpoint/2010/main" val="308172873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New vaccine technologies</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a:spcBef>
                <a:spcPts val="1200"/>
              </a:spcBef>
              <a:spcAft>
                <a:spcPts val="1200"/>
              </a:spcAft>
            </a:pPr>
            <a:r>
              <a:rPr lang="en-US" altLang="en-US" dirty="0"/>
              <a:t>Traditional vaccines were inactivated or weakened viruses</a:t>
            </a:r>
          </a:p>
          <a:p>
            <a:pPr>
              <a:spcBef>
                <a:spcPts val="1200"/>
              </a:spcBef>
              <a:spcAft>
                <a:spcPts val="1200"/>
              </a:spcAft>
            </a:pPr>
            <a:r>
              <a:rPr lang="en-US" altLang="en-US" dirty="0"/>
              <a:t>New technologies include: nucleic acid, viral-vector, and subunit (recombinant) vaccines</a:t>
            </a:r>
          </a:p>
          <a:p>
            <a:pPr marL="342900" indent="-342900">
              <a:spcBef>
                <a:spcPts val="1200"/>
              </a:spcBef>
              <a:spcAft>
                <a:spcPts val="1200"/>
              </a:spcAft>
              <a:buFont typeface="Arial" panose="020B0604020202020204" pitchFamily="34" charset="0"/>
              <a:buChar char="•"/>
            </a:pPr>
            <a:r>
              <a:rPr lang="en-US" altLang="en-US" dirty="0"/>
              <a:t>Each type produces a protein, or portion of protein, to act as an antigen and stimulate an immune response </a:t>
            </a:r>
          </a:p>
          <a:p>
            <a:pPr marL="342900" indent="-342900">
              <a:spcBef>
                <a:spcPts val="1200"/>
              </a:spcBef>
              <a:spcAft>
                <a:spcPts val="1200"/>
              </a:spcAft>
              <a:buFont typeface="Arial" panose="020B0604020202020204" pitchFamily="34" charset="0"/>
              <a:buChar char="•"/>
            </a:pPr>
            <a:r>
              <a:rPr lang="en-US" altLang="en-US" dirty="0"/>
              <a:t>Technologies have been used in gene therapy experiments/in development as vaccines for years</a:t>
            </a:r>
          </a:p>
          <a:p>
            <a:pPr>
              <a:spcBef>
                <a:spcPts val="1200"/>
              </a:spcBef>
              <a:spcAft>
                <a:spcPts val="1200"/>
              </a:spcAft>
            </a:pPr>
            <a:r>
              <a:rPr lang="en-US" altLang="en-US" dirty="0"/>
              <a:t>DNA/mRNA vaccines for SARS-CoV-2 are based on the spike protein of the virus </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56</a:t>
            </a:fld>
            <a:endParaRPr lang="en-US"/>
          </a:p>
        </p:txBody>
      </p:sp>
    </p:spTree>
    <p:extLst>
      <p:ext uri="{BB962C8B-B14F-4D97-AF65-F5344CB8AC3E}">
        <p14:creationId xmlns:p14="http://schemas.microsoft.com/office/powerpoint/2010/main" val="103209566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Stem cell therapy</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altLang="en-US" dirty="0"/>
              <a:t>Embryonic stem cells are pluripotent – can differentiate into all cell types found in adult body</a:t>
            </a:r>
          </a:p>
          <a:p>
            <a:pPr marL="342900" indent="-342900">
              <a:spcBef>
                <a:spcPts val="1200"/>
              </a:spcBef>
              <a:spcAft>
                <a:spcPts val="1200"/>
              </a:spcAft>
              <a:buFont typeface="Arial" panose="020B0604020202020204" pitchFamily="34" charset="0"/>
              <a:buChar char="•"/>
            </a:pPr>
            <a:r>
              <a:rPr lang="en-US" altLang="en-US" dirty="0"/>
              <a:t>Goal to use stem cells to repair or replace damaged tissues; thus far limited success</a:t>
            </a:r>
          </a:p>
          <a:p>
            <a:pPr marL="342900" indent="-342900">
              <a:spcBef>
                <a:spcPts val="1200"/>
              </a:spcBef>
              <a:spcAft>
                <a:spcPts val="1200"/>
              </a:spcAft>
              <a:buFont typeface="Arial" panose="020B0604020202020204" pitchFamily="34" charset="0"/>
              <a:buChar char="•"/>
            </a:pPr>
            <a:r>
              <a:rPr lang="en-US" altLang="en-US" dirty="0"/>
              <a:t>Bone marrow transplant successful</a:t>
            </a:r>
          </a:p>
          <a:p>
            <a:pPr marL="342900" indent="-342900">
              <a:spcBef>
                <a:spcPts val="1200"/>
              </a:spcBef>
              <a:spcAft>
                <a:spcPts val="1200"/>
              </a:spcAft>
              <a:buFont typeface="Arial" panose="020B0604020202020204" pitchFamily="34" charset="0"/>
              <a:buChar char="•"/>
            </a:pPr>
            <a:r>
              <a:rPr lang="en-US" altLang="en-US" dirty="0"/>
              <a:t>Therapies to repair connective tissue are approved; those to treat heart attack patients are in clinical trials</a:t>
            </a:r>
          </a:p>
          <a:p>
            <a:pPr marL="342900" indent="-342900">
              <a:spcBef>
                <a:spcPts val="1200"/>
              </a:spcBef>
              <a:spcAft>
                <a:spcPts val="1200"/>
              </a:spcAft>
              <a:buFont typeface="Arial" panose="020B0604020202020204" pitchFamily="34" charset="0"/>
              <a:buChar char="•"/>
            </a:pPr>
            <a:r>
              <a:rPr lang="en-US" altLang="en-US" dirty="0"/>
              <a:t>Expensive, face ethical/political challenges</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57</a:t>
            </a:fld>
            <a:endParaRPr lang="en-US"/>
          </a:p>
        </p:txBody>
      </p:sp>
    </p:spTree>
    <p:extLst>
      <p:ext uri="{BB962C8B-B14F-4D97-AF65-F5344CB8AC3E}">
        <p14:creationId xmlns:p14="http://schemas.microsoft.com/office/powerpoint/2010/main" val="421685102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Agricultural applications</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a:spcAft>
                <a:spcPts val="1200"/>
              </a:spcAft>
            </a:pPr>
            <a:r>
              <a:rPr lang="en-US" dirty="0"/>
              <a:t>Herbicide resistance</a:t>
            </a:r>
          </a:p>
          <a:p>
            <a:pPr marL="342900" indent="-342900">
              <a:buFont typeface="Arial" panose="020B0604020202020204" pitchFamily="34" charset="0"/>
              <a:buChar char="•"/>
            </a:pPr>
            <a:r>
              <a:rPr lang="en-US" dirty="0"/>
              <a:t>Broadleaf plants have been engineered to be resistant to the herbicide </a:t>
            </a:r>
            <a:r>
              <a:rPr lang="en-US" i="1" dirty="0"/>
              <a:t>glyphosate</a:t>
            </a:r>
          </a:p>
          <a:p>
            <a:pPr marL="342900" indent="-342900">
              <a:buFont typeface="Arial" panose="020B0604020202020204" pitchFamily="34" charset="0"/>
              <a:buChar char="•"/>
            </a:pPr>
            <a:r>
              <a:rPr lang="en-US" dirty="0"/>
              <a:t>Benefits</a:t>
            </a:r>
          </a:p>
          <a:p>
            <a:pPr lvl="2"/>
            <a:r>
              <a:rPr lang="en-US" dirty="0"/>
              <a:t>Crops resistant to glyphosate do not have to be tilled (process of turning over soil to prepare it for planting)</a:t>
            </a:r>
          </a:p>
          <a:p>
            <a:pPr lvl="2"/>
            <a:r>
              <a:rPr lang="en-US" dirty="0"/>
              <a:t>Single herbicide instead of many types</a:t>
            </a:r>
          </a:p>
          <a:p>
            <a:pPr lvl="2"/>
            <a:r>
              <a:rPr lang="en-US" dirty="0"/>
              <a:t>Glyphosate breaks down in environment</a:t>
            </a:r>
          </a:p>
          <a:p>
            <a:pPr marL="342900" indent="-342900">
              <a:buFont typeface="Arial" panose="020B0604020202020204" pitchFamily="34" charset="0"/>
              <a:buChar char="•"/>
            </a:pPr>
            <a:r>
              <a:rPr lang="en-US" dirty="0"/>
              <a:t>In the United States, 90% of soy currently grown is glyphosate-resistant (that is genetically modified) soy</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58</a:t>
            </a:fld>
            <a:endParaRPr lang="en-US"/>
          </a:p>
        </p:txBody>
      </p:sp>
    </p:spTree>
    <p:extLst>
      <p:ext uri="{BB962C8B-B14F-4D97-AF65-F5344CB8AC3E}">
        <p14:creationId xmlns:p14="http://schemas.microsoft.com/office/powerpoint/2010/main" val="150628970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Testing glyphosate resistance</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8458200" cy="1752929"/>
          </a:xfrm>
        </p:spPr>
        <p:txBody>
          <a:bodyPr/>
          <a:lstStyle/>
          <a:p>
            <a:pPr marL="342900" indent="-342900">
              <a:spcBef>
                <a:spcPts val="624"/>
              </a:spcBef>
              <a:spcAft>
                <a:spcPts val="1200"/>
              </a:spcAft>
              <a:buFont typeface="Arial" panose="020B0604020202020204" pitchFamily="34" charset="0"/>
              <a:buChar char="•"/>
            </a:pPr>
            <a:r>
              <a:rPr lang="en-US" dirty="0"/>
              <a:t>Hypothesis: </a:t>
            </a:r>
            <a:r>
              <a:rPr lang="en-US" i="1" dirty="0"/>
              <a:t>Petunias can acquire tolerance to the herbicide glyphosate by overexpressing EPSP synthase</a:t>
            </a:r>
          </a:p>
          <a:p>
            <a:pPr marL="342900" indent="-342900">
              <a:spcBef>
                <a:spcPts val="624"/>
              </a:spcBef>
              <a:spcAft>
                <a:spcPts val="1200"/>
              </a:spcAft>
              <a:buFont typeface="Arial" panose="020B0604020202020204" pitchFamily="34" charset="0"/>
              <a:buChar char="•"/>
            </a:pPr>
            <a:r>
              <a:rPr lang="en-US" dirty="0"/>
              <a:t>Result: </a:t>
            </a:r>
            <a:r>
              <a:rPr lang="en-US" i="1" dirty="0"/>
              <a:t>Glyphosate kills control plants, but not transgenic plants</a:t>
            </a:r>
          </a:p>
        </p:txBody>
      </p:sp>
      <p:pic>
        <p:nvPicPr>
          <p:cNvPr id="8" name="Picture 3" descr="Researchers hypothesized that petunias can acquire tolerance to the herbicide glyphosate by overexpressing EPSP synthase.">
            <a:extLst>
              <a:ext uri="{FF2B5EF4-FFF2-40B4-BE49-F238E27FC236}">
                <a16:creationId xmlns:a16="http://schemas.microsoft.com/office/drawing/2014/main" id="{568CEE3A-0D0B-41E3-8752-D9AA2381C14A}"/>
              </a:ext>
            </a:extLst>
          </p:cNvPr>
          <p:cNvPicPr>
            <a:picLocks noChangeAspect="1"/>
          </p:cNvPicPr>
          <p:nvPr/>
        </p:nvPicPr>
        <p:blipFill rotWithShape="1">
          <a:blip r:embed="rId2"/>
          <a:srcRect t="34321" b="24949"/>
          <a:stretch/>
        </p:blipFill>
        <p:spPr>
          <a:xfrm>
            <a:off x="550316" y="3316880"/>
            <a:ext cx="8043367" cy="1928223"/>
          </a:xfrm>
          <a:prstGeom prst="rect">
            <a:avLst/>
          </a:prstGeom>
        </p:spPr>
      </p:pic>
      <p:sp>
        <p:nvSpPr>
          <p:cNvPr id="5" name="Text Placeholder 4">
            <a:extLst>
              <a:ext uri="{FF2B5EF4-FFF2-40B4-BE49-F238E27FC236}">
                <a16:creationId xmlns:a16="http://schemas.microsoft.com/office/drawing/2014/main" id="{353B6D84-1FCF-4312-8D9F-1F961E0A86FA}"/>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59</a:t>
            </a:fld>
            <a:endParaRPr lang="en-US"/>
          </a:p>
        </p:txBody>
      </p:sp>
    </p:spTree>
    <p:extLst>
      <p:ext uri="{BB962C8B-B14F-4D97-AF65-F5344CB8AC3E}">
        <p14:creationId xmlns:p14="http://schemas.microsoft.com/office/powerpoint/2010/main" val="36000946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DEAD08-C56B-4760-B299-51DC8DE544F1}"/>
              </a:ext>
            </a:extLst>
          </p:cNvPr>
          <p:cNvSpPr>
            <a:spLocks noGrp="1"/>
          </p:cNvSpPr>
          <p:nvPr>
            <p:ph type="title"/>
          </p:nvPr>
        </p:nvSpPr>
        <p:spPr/>
        <p:txBody>
          <a:bodyPr/>
          <a:lstStyle/>
          <a:p>
            <a:r>
              <a:rPr lang="en-US" dirty="0"/>
              <a:t>Production of D</a:t>
            </a:r>
            <a:r>
              <a:rPr lang="en-US" sz="100" dirty="0"/>
              <a:t> </a:t>
            </a:r>
            <a:r>
              <a:rPr lang="en-US" dirty="0"/>
              <a:t>N</a:t>
            </a:r>
            <a:r>
              <a:rPr lang="en-US" sz="100" dirty="0"/>
              <a:t> </a:t>
            </a:r>
            <a:r>
              <a:rPr lang="en-US" dirty="0"/>
              <a:t>A fragments with sticky ends</a:t>
            </a:r>
          </a:p>
        </p:txBody>
      </p:sp>
      <p:pic>
        <p:nvPicPr>
          <p:cNvPr id="8" name="Picture 2" descr="An illustration of the restriction endonucleases that produce DNA fragments with sticky ends. ">
            <a:extLst>
              <a:ext uri="{FF2B5EF4-FFF2-40B4-BE49-F238E27FC236}">
                <a16:creationId xmlns:a16="http://schemas.microsoft.com/office/drawing/2014/main" id="{8E36D382-1360-41D2-A465-AE861596A61E}"/>
              </a:ext>
              <a:ext uri="{C183D7F6-B498-43B3-948B-1728B52AA6E4}">
                <adec:decorative xmlns:adec="http://schemas.microsoft.com/office/drawing/2017/decorative" val="0"/>
              </a:ext>
            </a:extLst>
          </p:cNvPr>
          <p:cNvPicPr>
            <a:picLocks noChangeAspect="1"/>
          </p:cNvPicPr>
          <p:nvPr/>
        </p:nvPicPr>
        <p:blipFill>
          <a:blip r:embed="rId2"/>
          <a:stretch>
            <a:fillRect/>
          </a:stretch>
        </p:blipFill>
        <p:spPr>
          <a:xfrm>
            <a:off x="1848886" y="1207410"/>
            <a:ext cx="5446227" cy="4869607"/>
          </a:xfrm>
          <a:prstGeom prst="rect">
            <a:avLst/>
          </a:prstGeom>
        </p:spPr>
      </p:pic>
      <p:sp>
        <p:nvSpPr>
          <p:cNvPr id="10" name="Text Placeholder 3">
            <a:extLst>
              <a:ext uri="{FF2B5EF4-FFF2-40B4-BE49-F238E27FC236}">
                <a16:creationId xmlns:a16="http://schemas.microsoft.com/office/drawing/2014/main" id="{954F6DBD-2072-47A8-9529-DB7D1EF9021F}"/>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4C38EC5C-CE44-4C82-9C7E-62B0F339405F}"/>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82476879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err="1">
                <a:solidFill>
                  <a:srgbClr val="000000"/>
                </a:solidFill>
                <a:latin typeface="Arial" panose="020B0604020202020204" pitchFamily="34" charset="0"/>
                <a:ea typeface="Verdana" panose="020B0604030504040204" pitchFamily="34" charset="0"/>
                <a:cs typeface="Arial" pitchFamily="34" charset="0"/>
              </a:rPr>
              <a:t>Bt</a:t>
            </a:r>
            <a:r>
              <a:rPr lang="en-US" dirty="0">
                <a:solidFill>
                  <a:srgbClr val="000000"/>
                </a:solidFill>
                <a:latin typeface="Arial" panose="020B0604020202020204" pitchFamily="34" charset="0"/>
                <a:ea typeface="Verdana" panose="020B0604030504040204" pitchFamily="34" charset="0"/>
                <a:cs typeface="Arial" pitchFamily="34" charset="0"/>
              </a:rPr>
              <a:t> crops are resistant to some insect pests</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a:spcBef>
                <a:spcPts val="600"/>
              </a:spcBef>
              <a:spcAft>
                <a:spcPts val="1200"/>
              </a:spcAft>
            </a:pPr>
            <a:r>
              <a:rPr lang="en-US" dirty="0" err="1"/>
              <a:t>Bt</a:t>
            </a:r>
            <a:r>
              <a:rPr lang="en-US" dirty="0"/>
              <a:t> crops</a:t>
            </a:r>
          </a:p>
          <a:p>
            <a:pPr marL="342900" indent="-342900">
              <a:spcBef>
                <a:spcPts val="600"/>
              </a:spcBef>
              <a:spcAft>
                <a:spcPts val="1200"/>
              </a:spcAft>
              <a:buFont typeface="Arial" panose="020B0604020202020204" pitchFamily="34" charset="0"/>
              <a:buChar char="•"/>
            </a:pPr>
            <a:r>
              <a:rPr lang="en-US" dirty="0"/>
              <a:t>Insecticidal proteins have been transferred into crop plants to make them pest-resistant</a:t>
            </a:r>
          </a:p>
          <a:p>
            <a:pPr marL="342900" indent="-342900">
              <a:spcBef>
                <a:spcPts val="600"/>
              </a:spcBef>
              <a:spcAft>
                <a:spcPts val="1200"/>
              </a:spcAft>
              <a:buFont typeface="Arial" panose="020B0604020202020204" pitchFamily="34" charset="0"/>
              <a:buChar char="•"/>
            </a:pPr>
            <a:r>
              <a:rPr lang="en-US" dirty="0" err="1"/>
              <a:t>Bt</a:t>
            </a:r>
            <a:r>
              <a:rPr lang="en-US" dirty="0"/>
              <a:t> toxin from </a:t>
            </a:r>
            <a:r>
              <a:rPr lang="en-US" i="1" dirty="0"/>
              <a:t>Bacillus thuringiensis</a:t>
            </a:r>
            <a:endParaRPr lang="en-US" dirty="0"/>
          </a:p>
          <a:p>
            <a:pPr marL="342900" indent="-342900">
              <a:spcBef>
                <a:spcPts val="600"/>
              </a:spcBef>
              <a:spcAft>
                <a:spcPts val="1200"/>
              </a:spcAft>
              <a:buFont typeface="Arial" panose="020B0604020202020204" pitchFamily="34" charset="0"/>
              <a:buChar char="•"/>
            </a:pPr>
            <a:r>
              <a:rPr lang="en-US" dirty="0"/>
              <a:t>Use of </a:t>
            </a:r>
            <a:r>
              <a:rPr lang="en-US" dirty="0" err="1"/>
              <a:t>Bt</a:t>
            </a:r>
            <a:r>
              <a:rPr lang="en-US" dirty="0"/>
              <a:t> maize is the second most common genetically modified crop globally</a:t>
            </a:r>
          </a:p>
          <a:p>
            <a:pPr>
              <a:spcBef>
                <a:spcPts val="600"/>
              </a:spcBef>
              <a:spcAft>
                <a:spcPts val="1200"/>
              </a:spcAft>
            </a:pPr>
            <a:r>
              <a:rPr lang="en-US" dirty="0"/>
              <a:t>Stacked crops</a:t>
            </a:r>
          </a:p>
          <a:p>
            <a:pPr marL="342900" indent="-342900">
              <a:spcBef>
                <a:spcPts val="600"/>
              </a:spcBef>
              <a:spcAft>
                <a:spcPts val="1200"/>
              </a:spcAft>
              <a:buFont typeface="Arial" panose="020B0604020202020204" pitchFamily="34" charset="0"/>
              <a:buChar char="•"/>
            </a:pPr>
            <a:r>
              <a:rPr lang="en-US" dirty="0"/>
              <a:t>Both glyphosate-resistant and </a:t>
            </a:r>
            <a:r>
              <a:rPr lang="en-US" dirty="0" err="1"/>
              <a:t>Bt</a:t>
            </a:r>
            <a:r>
              <a:rPr lang="en-US" dirty="0"/>
              <a:t>-producing</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60</a:t>
            </a:fld>
            <a:endParaRPr lang="en-US"/>
          </a:p>
        </p:txBody>
      </p:sp>
    </p:spTree>
    <p:extLst>
      <p:ext uri="{BB962C8B-B14F-4D97-AF65-F5344CB8AC3E}">
        <p14:creationId xmlns:p14="http://schemas.microsoft.com/office/powerpoint/2010/main" val="59490603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Golden rice</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a:spcBef>
                <a:spcPts val="624"/>
              </a:spcBef>
            </a:pPr>
            <a:r>
              <a:rPr lang="en-US" dirty="0"/>
              <a:t>Rice that has been genetically modified to produce β-carotene (precursor of vitamin A)</a:t>
            </a:r>
          </a:p>
          <a:p>
            <a:pPr>
              <a:spcBef>
                <a:spcPts val="624"/>
              </a:spcBef>
            </a:pPr>
            <a:r>
              <a:rPr lang="en-US" dirty="0"/>
              <a:t>Converted in the body to vitamin A, which is deficient in millions of children worldwide</a:t>
            </a:r>
          </a:p>
          <a:p>
            <a:pPr>
              <a:spcBef>
                <a:spcPts val="624"/>
              </a:spcBef>
            </a:pPr>
            <a:r>
              <a:rPr lang="en-US" dirty="0"/>
              <a:t>Interesting for two reasons:</a:t>
            </a:r>
          </a:p>
          <a:p>
            <a:pPr marL="347472" lvl="1" indent="-347472">
              <a:spcBef>
                <a:spcPts val="624"/>
              </a:spcBef>
            </a:pPr>
            <a:r>
              <a:rPr lang="en-US" dirty="0"/>
              <a:t>Introduces a new biochemical pathway in tissue of the transgenic plants</a:t>
            </a:r>
          </a:p>
          <a:p>
            <a:pPr marL="347472" lvl="1" indent="-347472">
              <a:spcBef>
                <a:spcPts val="624"/>
              </a:spcBef>
            </a:pPr>
            <a:r>
              <a:rPr lang="en-US" dirty="0"/>
              <a:t>Could not have been done by conventional breeding as no rice cultivar known produces these enzymes in endosperm</a:t>
            </a:r>
          </a:p>
          <a:p>
            <a:pPr>
              <a:spcBef>
                <a:spcPts val="624"/>
              </a:spcBef>
            </a:pPr>
            <a:r>
              <a:rPr lang="en-US" dirty="0"/>
              <a:t>Available free with no commercial entanglements</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61</a:t>
            </a:fld>
            <a:endParaRPr lang="en-US"/>
          </a:p>
        </p:txBody>
      </p:sp>
    </p:spTree>
    <p:extLst>
      <p:ext uri="{BB962C8B-B14F-4D97-AF65-F5344CB8AC3E}">
        <p14:creationId xmlns:p14="http://schemas.microsoft.com/office/powerpoint/2010/main" val="7958310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6800C7-D6DE-4D31-A2F0-60A741A189D8}"/>
              </a:ext>
            </a:extLst>
          </p:cNvPr>
          <p:cNvSpPr>
            <a:spLocks noGrp="1"/>
          </p:cNvSpPr>
          <p:nvPr>
            <p:ph type="title"/>
          </p:nvPr>
        </p:nvSpPr>
        <p:spPr/>
        <p:txBody>
          <a:bodyPr/>
          <a:lstStyle/>
          <a:p>
            <a:r>
              <a:rPr lang="en-US" dirty="0"/>
              <a:t>Construction of golden rice</a:t>
            </a:r>
          </a:p>
        </p:txBody>
      </p:sp>
      <p:pic>
        <p:nvPicPr>
          <p:cNvPr id="10" name="Picture 2" descr="An illustration of the synthesis of the beta-carotene in the endosperm. ">
            <a:extLst>
              <a:ext uri="{FF2B5EF4-FFF2-40B4-BE49-F238E27FC236}">
                <a16:creationId xmlns:a16="http://schemas.microsoft.com/office/drawing/2014/main" id="{516C5469-ED64-4DAD-A680-110661556049}"/>
              </a:ext>
            </a:extLst>
          </p:cNvPr>
          <p:cNvPicPr>
            <a:picLocks noChangeAspect="1"/>
          </p:cNvPicPr>
          <p:nvPr/>
        </p:nvPicPr>
        <p:blipFill rotWithShape="1">
          <a:blip r:embed="rId2"/>
          <a:srcRect l="5062"/>
          <a:stretch/>
        </p:blipFill>
        <p:spPr>
          <a:xfrm>
            <a:off x="684248" y="1779241"/>
            <a:ext cx="7775504" cy="3725942"/>
          </a:xfrm>
          <a:prstGeom prst="rect">
            <a:avLst/>
          </a:prstGeom>
        </p:spPr>
      </p:pic>
      <p:sp>
        <p:nvSpPr>
          <p:cNvPr id="19" name="Text Placeholder 3">
            <a:extLst>
              <a:ext uri="{FF2B5EF4-FFF2-40B4-BE49-F238E27FC236}">
                <a16:creationId xmlns:a16="http://schemas.microsoft.com/office/drawing/2014/main" id="{E14C81A2-8E29-4350-8C5D-973EAB4901E9}"/>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4">
            <a:extLst>
              <a:ext uri="{FF2B5EF4-FFF2-40B4-BE49-F238E27FC236}">
                <a16:creationId xmlns:a16="http://schemas.microsoft.com/office/drawing/2014/main" id="{5644C129-60E4-4FEC-A103-CDC5AAAF5079}"/>
              </a:ext>
            </a:extLst>
          </p:cNvPr>
          <p:cNvSpPr>
            <a:spLocks noGrp="1"/>
          </p:cNvSpPr>
          <p:nvPr>
            <p:ph type="sldNum" sz="quarter" idx="10"/>
          </p:nvPr>
        </p:nvSpPr>
        <p:spPr/>
        <p:txBody>
          <a:bodyPr/>
          <a:lstStyle/>
          <a:p>
            <a:fld id="{68151E55-6873-49E2-B8D5-2F265E6F1973}" type="slidenum">
              <a:rPr lang="en-US" smtClean="0"/>
              <a:pPr/>
              <a:t>62</a:t>
            </a:fld>
            <a:endParaRPr lang="en-US"/>
          </a:p>
        </p:txBody>
      </p:sp>
    </p:spTree>
    <p:extLst>
      <p:ext uri="{BB962C8B-B14F-4D97-AF65-F5344CB8AC3E}">
        <p14:creationId xmlns:p14="http://schemas.microsoft.com/office/powerpoint/2010/main" val="63763901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Social issues with transgenic crops</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a:spcBef>
                <a:spcPts val="600"/>
              </a:spcBef>
              <a:spcAft>
                <a:spcPts val="1200"/>
              </a:spcAft>
            </a:pPr>
            <a:r>
              <a:rPr lang="en-US" dirty="0"/>
              <a:t>Adoption of genetically modified (GM) crops has been resisted in some areas for various reasons:</a:t>
            </a:r>
          </a:p>
          <a:p>
            <a:pPr marL="342900" indent="-342900">
              <a:spcBef>
                <a:spcPts val="600"/>
              </a:spcBef>
              <a:spcAft>
                <a:spcPts val="1200"/>
              </a:spcAft>
              <a:buFont typeface="Arial" panose="020B0604020202020204" pitchFamily="34" charset="0"/>
              <a:buChar char="•"/>
            </a:pPr>
            <a:r>
              <a:rPr lang="en-US" dirty="0"/>
              <a:t>Crop safety for human consumption</a:t>
            </a:r>
          </a:p>
          <a:p>
            <a:pPr lvl="2">
              <a:spcBef>
                <a:spcPts val="600"/>
              </a:spcBef>
              <a:spcAft>
                <a:spcPts val="1200"/>
              </a:spcAft>
            </a:pPr>
            <a:r>
              <a:rPr lang="en-US" dirty="0"/>
              <a:t>No documentation of adverse effect on human health </a:t>
            </a:r>
          </a:p>
          <a:p>
            <a:pPr marL="342900" indent="-342900">
              <a:spcBef>
                <a:spcPts val="600"/>
              </a:spcBef>
              <a:spcAft>
                <a:spcPts val="1200"/>
              </a:spcAft>
              <a:buFont typeface="Arial" panose="020B0604020202020204" pitchFamily="34" charset="0"/>
              <a:buChar char="•"/>
            </a:pPr>
            <a:r>
              <a:rPr lang="en-US" dirty="0"/>
              <a:t>Movement of genes into wild relatives</a:t>
            </a:r>
          </a:p>
          <a:p>
            <a:pPr marL="342900" indent="-342900">
              <a:spcBef>
                <a:spcPts val="600"/>
              </a:spcBef>
              <a:spcAft>
                <a:spcPts val="1200"/>
              </a:spcAft>
              <a:buFont typeface="Arial" panose="020B0604020202020204" pitchFamily="34" charset="0"/>
              <a:buChar char="•"/>
            </a:pPr>
            <a:r>
              <a:rPr lang="en-US" dirty="0"/>
              <a:t>Possible loss of biodiversity</a:t>
            </a:r>
          </a:p>
          <a:p>
            <a:pPr marL="342900" indent="-342900">
              <a:spcBef>
                <a:spcPts val="600"/>
              </a:spcBef>
              <a:spcAft>
                <a:spcPts val="1200"/>
              </a:spcAft>
              <a:buFont typeface="Arial" panose="020B0604020202020204" pitchFamily="34" charset="0"/>
              <a:buChar char="•"/>
            </a:pPr>
            <a:r>
              <a:rPr lang="en-US" dirty="0"/>
              <a:t>Acquisition of resistance by weedy species</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63</a:t>
            </a:fld>
            <a:endParaRPr lang="en-US"/>
          </a:p>
        </p:txBody>
      </p:sp>
    </p:spTree>
    <p:extLst>
      <p:ext uri="{BB962C8B-B14F-4D97-AF65-F5344CB8AC3E}">
        <p14:creationId xmlns:p14="http://schemas.microsoft.com/office/powerpoint/2010/main" val="124571499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Production of D</a:t>
            </a:r>
            <a:r>
              <a:rPr lang="en-US" sz="100" dirty="0"/>
              <a:t> </a:t>
            </a:r>
            <a:r>
              <a:rPr lang="en-US" dirty="0"/>
              <a:t>N</a:t>
            </a:r>
            <a:r>
              <a:rPr lang="en-US" sz="100" dirty="0"/>
              <a:t> </a:t>
            </a:r>
            <a:r>
              <a:rPr lang="en-US" dirty="0"/>
              <a:t>A fragments with sticky ends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DNA duplex shows the initial l-shaped and opposite region, shows the restriction sites, and the binding to two sites shows the E coli. The two sites are divided to form two sticky ends through the restriction endonuclease. The DNA from another source cut with the same restriction endonuclease is added and form the new recombinant DNA molecule.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Autofit/>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Gel electrophoresis</a:t>
            </a:r>
            <a:r>
              <a:rPr lang="en-US" sz="1200" dirty="0"/>
              <a:t> 2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dirty="0"/>
              <a:t>Gel electrophoresis: It is noted that samples from the restriction enzyme digests are introduced into the gel while an electrical current is applied, causing fragments to migrate through the gel. A power source is connected to the cathode and anode of the lane. The lane is rectangular and consists of gel and buffer. Near the lane, three test tubes containing transparent liquid are depicted. The tubes are </a:t>
            </a:r>
            <a:r>
              <a:rPr lang="en-GB" dirty="0" err="1"/>
              <a:t>labeled</a:t>
            </a:r>
            <a:r>
              <a:rPr lang="en-GB" dirty="0"/>
              <a:t> Reaction 1, Reaction 2, and Reaction 3. The tubes are noted that the mixture of DNA fragments of different sizes in solution placed at the top of “lanes” in the gel.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a:xfrm>
            <a:off x="3081528" y="6337511"/>
            <a:ext cx="2980944" cy="215689"/>
          </a:xfrm>
        </p:spPr>
        <p:txBody>
          <a:bodyPr>
            <a:noAutofit/>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96536265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Separation of D</a:t>
            </a:r>
            <a:r>
              <a:rPr lang="en-US" sz="100" dirty="0"/>
              <a:t> </a:t>
            </a:r>
            <a:r>
              <a:rPr lang="en-US" dirty="0"/>
              <a:t>N</a:t>
            </a:r>
            <a:r>
              <a:rPr lang="en-US" sz="100" dirty="0"/>
              <a:t> </a:t>
            </a:r>
            <a:r>
              <a:rPr lang="en-US" dirty="0"/>
              <a:t>A fragments based on size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Reaction one shows the restriction endonuclease cut at the 200 base pair. In reaction two the cut is at the 400 base pairs. In reaction three the cut is at the 900 base pairs. The three reactions are run on the electrophoresis unit. The gel shows the molecular marker in lane one from  100 to 1517 base pairs. Lane two shows the two bands at 800 and 200 base pairs. Lane three shows two bands at 600 and 400 base pairs. Lane four shows two bands at 100 and 900 base pairs.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a:xfrm>
            <a:off x="3081528" y="6337511"/>
            <a:ext cx="2980944" cy="215689"/>
          </a:xfrm>
        </p:spPr>
        <p:txBody>
          <a:bodyPr>
            <a:noAutofit/>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86879813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Molecular cloning with vectors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ampicillin resistance gene in circular form shows the restriction endonuclease on the top, which cuts the recombinant plasmid. The foreign DNA is bound to the cut region, and DNA ligase is added. This forms the two genes with DNA inserted, and no DNA inserted.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a:xfrm>
            <a:off x="3081528" y="6337511"/>
            <a:ext cx="2980944" cy="215689"/>
          </a:xfrm>
        </p:spPr>
        <p:txBody>
          <a:bodyPr>
            <a:noAutofit/>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8691911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Gel electrophoresis</a:t>
            </a:r>
            <a:r>
              <a:rPr lang="en-US" sz="1200" dirty="0">
                <a:solidFill>
                  <a:srgbClr val="000000"/>
                </a:solidFill>
                <a:latin typeface="Arial" panose="020B0604020202020204" pitchFamily="34" charset="0"/>
                <a:ea typeface="Verdana" panose="020B0604030504040204" pitchFamily="34" charset="0"/>
                <a:cs typeface="Arial" pitchFamily="34" charset="0"/>
              </a:rPr>
              <a:t> 1</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a:spcBef>
                <a:spcPts val="600"/>
              </a:spcBef>
              <a:spcAft>
                <a:spcPts val="600"/>
              </a:spcAft>
              <a:buClr>
                <a:srgbClr val="00403E"/>
              </a:buClr>
            </a:pPr>
            <a:r>
              <a:rPr lang="en-US" altLang="en-US" dirty="0">
                <a:latin typeface="Arial" panose="020B0604020202020204" pitchFamily="34" charset="0"/>
                <a:ea typeface="Microsoft YaHei" panose="020B0503020204020204" pitchFamily="34" charset="-122"/>
              </a:rPr>
              <a:t>Allows separation of D</a:t>
            </a:r>
            <a:r>
              <a:rPr lang="en-US" altLang="en-US" sz="100" dirty="0">
                <a:latin typeface="Arial" panose="020B0604020202020204" pitchFamily="34" charset="0"/>
                <a:ea typeface="Microsoft YaHei" panose="020B0503020204020204" pitchFamily="34" charset="-122"/>
              </a:rPr>
              <a:t> </a:t>
            </a:r>
            <a:r>
              <a:rPr lang="en-US" altLang="en-US" dirty="0">
                <a:latin typeface="Arial" panose="020B0604020202020204" pitchFamily="34" charset="0"/>
                <a:ea typeface="Microsoft YaHei" panose="020B0503020204020204" pitchFamily="34" charset="-122"/>
              </a:rPr>
              <a:t>N</a:t>
            </a:r>
            <a:r>
              <a:rPr lang="en-US" altLang="en-US" sz="100" dirty="0">
                <a:latin typeface="Arial" panose="020B0604020202020204" pitchFamily="34" charset="0"/>
                <a:ea typeface="Microsoft YaHei" panose="020B0503020204020204" pitchFamily="34" charset="-122"/>
              </a:rPr>
              <a:t> </a:t>
            </a:r>
            <a:r>
              <a:rPr lang="en-US" altLang="en-US" dirty="0">
                <a:latin typeface="Arial" panose="020B0604020202020204" pitchFamily="34" charset="0"/>
                <a:ea typeface="Microsoft YaHei" panose="020B0503020204020204" pitchFamily="34" charset="-122"/>
              </a:rPr>
              <a:t>A fragments by size</a:t>
            </a:r>
          </a:p>
          <a:p>
            <a:pPr>
              <a:spcBef>
                <a:spcPts val="600"/>
              </a:spcBef>
              <a:spcAft>
                <a:spcPts val="600"/>
              </a:spcAft>
              <a:buClr>
                <a:srgbClr val="00403E"/>
              </a:buClr>
            </a:pPr>
            <a:r>
              <a:rPr lang="en-US" altLang="en-US" dirty="0">
                <a:latin typeface="Arial" panose="020B0604020202020204" pitchFamily="34" charset="0"/>
                <a:ea typeface="Microsoft YaHei" panose="020B0503020204020204" pitchFamily="34" charset="-122"/>
              </a:rPr>
              <a:t>Gel made of agarose or polyacrylamide</a:t>
            </a:r>
          </a:p>
          <a:p>
            <a:pPr>
              <a:spcBef>
                <a:spcPts val="600"/>
              </a:spcBef>
              <a:spcAft>
                <a:spcPts val="600"/>
              </a:spcAft>
              <a:buClr>
                <a:srgbClr val="00403E"/>
              </a:buClr>
            </a:pPr>
            <a:r>
              <a:rPr lang="en-US" altLang="en-US" dirty="0">
                <a:latin typeface="Arial" panose="020B0604020202020204" pitchFamily="34" charset="0"/>
                <a:ea typeface="Microsoft YaHei" panose="020B0503020204020204" pitchFamily="34" charset="-122"/>
              </a:rPr>
              <a:t>Submersed in buffer that can carry current</a:t>
            </a:r>
          </a:p>
          <a:p>
            <a:pPr>
              <a:spcBef>
                <a:spcPts val="600"/>
              </a:spcBef>
              <a:spcAft>
                <a:spcPts val="600"/>
              </a:spcAft>
              <a:buClr>
                <a:srgbClr val="00403E"/>
              </a:buClr>
            </a:pPr>
            <a:r>
              <a:rPr lang="en-US" altLang="en-US" dirty="0">
                <a:latin typeface="Arial" panose="020B0604020202020204" pitchFamily="34" charset="0"/>
                <a:ea typeface="Microsoft YaHei" panose="020B0503020204020204" pitchFamily="34" charset="-122"/>
              </a:rPr>
              <a:t>Subjected to an electrical field</a:t>
            </a:r>
          </a:p>
          <a:p>
            <a:pPr marL="342900" indent="-342900">
              <a:spcBef>
                <a:spcPts val="600"/>
              </a:spcBef>
              <a:spcAft>
                <a:spcPts val="600"/>
              </a:spcAft>
              <a:buClr>
                <a:schemeClr val="tx1"/>
              </a:buClr>
              <a:buFont typeface="Arial" panose="020B0604020202020204" pitchFamily="34" charset="0"/>
              <a:buChar char="•"/>
            </a:pPr>
            <a:r>
              <a:rPr lang="en-US" altLang="en-US" dirty="0">
                <a:latin typeface="Arial" panose="020B0604020202020204" pitchFamily="34" charset="0"/>
                <a:ea typeface="Microsoft YaHei" panose="020B0503020204020204" pitchFamily="34" charset="-122"/>
              </a:rPr>
              <a:t>Negatively-charged D</a:t>
            </a:r>
            <a:r>
              <a:rPr lang="en-US" altLang="en-US" sz="100" dirty="0">
                <a:latin typeface="Arial" panose="020B0604020202020204" pitchFamily="34" charset="0"/>
                <a:ea typeface="Microsoft YaHei" panose="020B0503020204020204" pitchFamily="34" charset="-122"/>
              </a:rPr>
              <a:t> </a:t>
            </a:r>
            <a:r>
              <a:rPr lang="en-US" altLang="en-US" dirty="0">
                <a:latin typeface="Arial" panose="020B0604020202020204" pitchFamily="34" charset="0"/>
                <a:ea typeface="Microsoft YaHei" panose="020B0503020204020204" pitchFamily="34" charset="-122"/>
              </a:rPr>
              <a:t>N</a:t>
            </a:r>
            <a:r>
              <a:rPr lang="en-US" altLang="en-US" sz="100" dirty="0">
                <a:latin typeface="Arial" panose="020B0604020202020204" pitchFamily="34" charset="0"/>
                <a:ea typeface="Microsoft YaHei" panose="020B0503020204020204" pitchFamily="34" charset="-122"/>
              </a:rPr>
              <a:t> </a:t>
            </a:r>
            <a:r>
              <a:rPr lang="en-US" altLang="en-US" dirty="0">
                <a:latin typeface="Arial" panose="020B0604020202020204" pitchFamily="34" charset="0"/>
                <a:ea typeface="Microsoft YaHei" panose="020B0503020204020204" pitchFamily="34" charset="-122"/>
              </a:rPr>
              <a:t>A migrates towards the positive pole</a:t>
            </a:r>
          </a:p>
          <a:p>
            <a:pPr marL="342900" indent="-342900">
              <a:spcBef>
                <a:spcPts val="600"/>
              </a:spcBef>
              <a:spcAft>
                <a:spcPts val="600"/>
              </a:spcAft>
              <a:buClr>
                <a:schemeClr val="tx1"/>
              </a:buClr>
              <a:buFont typeface="Arial" panose="020B0604020202020204" pitchFamily="34" charset="0"/>
              <a:buChar char="•"/>
            </a:pPr>
            <a:r>
              <a:rPr lang="en-US" altLang="en-US" dirty="0">
                <a:latin typeface="Arial" panose="020B0604020202020204" pitchFamily="34" charset="0"/>
                <a:ea typeface="Microsoft YaHei" panose="020B0503020204020204" pitchFamily="34" charset="-122"/>
              </a:rPr>
              <a:t>Larger fragments move slower, smaller move faster</a:t>
            </a:r>
          </a:p>
          <a:p>
            <a:pPr>
              <a:spcBef>
                <a:spcPts val="600"/>
              </a:spcBef>
              <a:spcAft>
                <a:spcPts val="600"/>
              </a:spcAft>
              <a:buClr>
                <a:srgbClr val="00403E"/>
              </a:buClr>
            </a:pPr>
            <a:r>
              <a:rPr lang="en-US" altLang="en-US" dirty="0">
                <a:latin typeface="Arial" panose="020B0604020202020204" pitchFamily="34" charset="0"/>
                <a:ea typeface="Microsoft YaHei" panose="020B0503020204020204" pitchFamily="34" charset="-122"/>
              </a:rPr>
              <a:t>D</a:t>
            </a:r>
            <a:r>
              <a:rPr lang="en-US" altLang="en-US" sz="100" dirty="0">
                <a:latin typeface="Arial" panose="020B0604020202020204" pitchFamily="34" charset="0"/>
                <a:ea typeface="Microsoft YaHei" panose="020B0503020204020204" pitchFamily="34" charset="-122"/>
              </a:rPr>
              <a:t> </a:t>
            </a:r>
            <a:r>
              <a:rPr lang="en-US" altLang="en-US" dirty="0">
                <a:latin typeface="Arial" panose="020B0604020202020204" pitchFamily="34" charset="0"/>
                <a:ea typeface="Microsoft YaHei" panose="020B0503020204020204" pitchFamily="34" charset="-122"/>
              </a:rPr>
              <a:t>N</a:t>
            </a:r>
            <a:r>
              <a:rPr lang="en-US" altLang="en-US" sz="100" dirty="0">
                <a:latin typeface="Arial" panose="020B0604020202020204" pitchFamily="34" charset="0"/>
                <a:ea typeface="Microsoft YaHei" panose="020B0503020204020204" pitchFamily="34" charset="-122"/>
              </a:rPr>
              <a:t> </a:t>
            </a:r>
            <a:r>
              <a:rPr lang="en-US" altLang="en-US" dirty="0">
                <a:latin typeface="Arial" panose="020B0604020202020204" pitchFamily="34" charset="0"/>
                <a:ea typeface="Microsoft YaHei" panose="020B0503020204020204" pitchFamily="34" charset="-122"/>
              </a:rPr>
              <a:t>A is visualized using fluorescent dyes</a:t>
            </a:r>
          </a:p>
          <a:p>
            <a:pPr>
              <a:spcBef>
                <a:spcPts val="600"/>
              </a:spcBef>
              <a:spcAft>
                <a:spcPts val="600"/>
              </a:spcAft>
              <a:buClr>
                <a:srgbClr val="00403E"/>
              </a:buClr>
            </a:pPr>
            <a:r>
              <a:rPr lang="en-US" altLang="en-US" dirty="0">
                <a:latin typeface="Arial" panose="020B0604020202020204" pitchFamily="34" charset="0"/>
                <a:ea typeface="Microsoft YaHei" panose="020B0503020204020204" pitchFamily="34" charset="-122"/>
              </a:rPr>
              <a:t>D</a:t>
            </a:r>
            <a:r>
              <a:rPr lang="en-US" altLang="en-US" sz="100" dirty="0">
                <a:latin typeface="Arial" panose="020B0604020202020204" pitchFamily="34" charset="0"/>
                <a:ea typeface="Microsoft YaHei" panose="020B0503020204020204" pitchFamily="34" charset="-122"/>
              </a:rPr>
              <a:t> </a:t>
            </a:r>
            <a:r>
              <a:rPr lang="en-US" altLang="en-US" dirty="0">
                <a:latin typeface="Arial" panose="020B0604020202020204" pitchFamily="34" charset="0"/>
                <a:ea typeface="Microsoft YaHei" panose="020B0503020204020204" pitchFamily="34" charset="-122"/>
              </a:rPr>
              <a:t>N</a:t>
            </a:r>
            <a:r>
              <a:rPr lang="en-US" altLang="en-US" sz="100" dirty="0">
                <a:latin typeface="Arial" panose="020B0604020202020204" pitchFamily="34" charset="0"/>
                <a:ea typeface="Microsoft YaHei" panose="020B0503020204020204" pitchFamily="34" charset="-122"/>
              </a:rPr>
              <a:t> </a:t>
            </a:r>
            <a:r>
              <a:rPr lang="en-US" altLang="en-US" dirty="0">
                <a:latin typeface="Arial" panose="020B0604020202020204" pitchFamily="34" charset="0"/>
                <a:ea typeface="Microsoft YaHei" panose="020B0503020204020204" pitchFamily="34" charset="-122"/>
              </a:rPr>
              <a:t>A fragments can be cut from gel and purified for use in making recombinant D</a:t>
            </a:r>
            <a:r>
              <a:rPr lang="en-US" altLang="en-US" sz="100" dirty="0">
                <a:latin typeface="Arial" panose="020B0604020202020204" pitchFamily="34" charset="0"/>
                <a:ea typeface="Microsoft YaHei" panose="020B0503020204020204" pitchFamily="34" charset="-122"/>
              </a:rPr>
              <a:t> </a:t>
            </a:r>
            <a:r>
              <a:rPr lang="en-US" altLang="en-US" dirty="0">
                <a:latin typeface="Arial" panose="020B0604020202020204" pitchFamily="34" charset="0"/>
                <a:ea typeface="Microsoft YaHei" panose="020B0503020204020204" pitchFamily="34" charset="-122"/>
              </a:rPr>
              <a:t>N</a:t>
            </a:r>
            <a:r>
              <a:rPr lang="en-US" altLang="en-US" sz="100" dirty="0">
                <a:latin typeface="Arial" panose="020B0604020202020204" pitchFamily="34" charset="0"/>
                <a:ea typeface="Microsoft YaHei" panose="020B0503020204020204" pitchFamily="34" charset="-122"/>
              </a:rPr>
              <a:t> </a:t>
            </a:r>
            <a:r>
              <a:rPr lang="en-US" altLang="en-US" dirty="0">
                <a:latin typeface="Arial" panose="020B0604020202020204" pitchFamily="34" charset="0"/>
                <a:ea typeface="Microsoft YaHei" panose="020B0503020204020204" pitchFamily="34" charset="-122"/>
              </a:rPr>
              <a:t>A</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390438933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Reverse transcription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eukaryotic DNA template shows four pairs of regions and forms the primary DNA transcript through transcription. The primary DNA transcript shows the five prime caps at the front and the three prime poly-A tails at the end. The introns are removed and forms the mature RNA transcript. The reverse transcriptase bind and forms the m RNA-c DNA hybrid. The degraded m RNA is removed, and DNA polymerase converts into double-stranded c DNA with no introns.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a:xfrm>
            <a:off x="3081528" y="6337511"/>
            <a:ext cx="2980944" cy="215689"/>
          </a:xfrm>
        </p:spPr>
        <p:txBody>
          <a:bodyPr>
            <a:noAutofit/>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15383239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Creating a plasmid library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plasmid library shows the DNA fragments from the source DNA. the DNA is inserted into the plasmid vector and forms the cell with single fragments through the transformation process. All the cells together form the library.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a:xfrm>
            <a:off x="3081528" y="6337511"/>
            <a:ext cx="2980944" cy="215689"/>
          </a:xfrm>
        </p:spPr>
        <p:txBody>
          <a:bodyPr>
            <a:noAutofit/>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85570359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The polymerase chain reaction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dirty="0"/>
              <a:t>The DNA segment to be amplified is loaded into the PCR machine, and a sample is heated to denature the DNA. The denaturing of DNA forms two separate single strands. DNA is cooled to a lower temperature to allow the annealing of primers. Primers anneal to the DNA. DNA is heated to 72°C, the optimal temperature for </a:t>
            </a:r>
            <a:r>
              <a:rPr lang="en-GB" dirty="0" err="1"/>
              <a:t>Taq</a:t>
            </a:r>
            <a:r>
              <a:rPr lang="en-GB" dirty="0"/>
              <a:t> DNA polymerase to extend primers. The primers bind to the specific region. The tar DNA polymerase extends the primers and forms two different copies at the end of cycle one. The PCR forms four and eight copies at the end of two and three cycles.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a:xfrm>
            <a:off x="3081528" y="6337511"/>
            <a:ext cx="2980944" cy="215689"/>
          </a:xfrm>
        </p:spPr>
        <p:txBody>
          <a:bodyPr>
            <a:noAutofit/>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0491638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Quantification of mRNA levels by </a:t>
            </a:r>
            <a:r>
              <a:rPr lang="en-US" dirty="0" err="1"/>
              <a:t>qRT</a:t>
            </a:r>
            <a:r>
              <a:rPr lang="en-US" dirty="0"/>
              <a:t>-PCR - Text Alternative</a:t>
            </a:r>
            <a:endParaRPr lang="en-US" noProof="0" dirty="0">
              <a:latin typeface="+mj-lt"/>
            </a:endParaRP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dirty="0"/>
              <a:t>Part a: The two single-strand DNA of 5 prime to 3 prime and 3 prime to 5 prime show PCR primer and a probe with quencher in the first strand and PCR primer and fluorophore in the second strand. In the second step, the PCR primer extends through polymerization. In the third step, fluorescence and cleavage happen while the probe is displaced. In the fourth step, a result, PCR products are produced while the cleavage products and fluorescence are separated from the DNA strands. Part b: The x-axis shows the cycle number from 0 to 40 at an interval of five. The y-axis shows the RFU from 0 to 16,000 at an interval of 2000. The graph line shows various concentrations of the DNA. Eight lines in the graph represent No DNA, 1 picogram, 10 picograms, 100 picograms, 1 nanogram, 10 nanograms, 100 nanograms, and 1 microgram. The high peak is between 10,000 to 14,000 in all concentrations.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a:xfrm>
            <a:off x="3081528" y="6337511"/>
            <a:ext cx="2980944" cy="215689"/>
          </a:xfrm>
        </p:spPr>
        <p:txBody>
          <a:bodyPr>
            <a:noAutofit/>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10690683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Using </a:t>
            </a:r>
            <a:r>
              <a:rPr lang="en-US" dirty="0" err="1"/>
              <a:t>STRs</a:t>
            </a:r>
            <a:r>
              <a:rPr lang="en-US" dirty="0"/>
              <a:t> and D</a:t>
            </a:r>
            <a:r>
              <a:rPr lang="en-US" sz="100" dirty="0"/>
              <a:t> </a:t>
            </a:r>
            <a:r>
              <a:rPr lang="en-US" dirty="0"/>
              <a:t>N</a:t>
            </a:r>
            <a:r>
              <a:rPr lang="en-US" sz="100" dirty="0"/>
              <a:t> </a:t>
            </a:r>
            <a:r>
              <a:rPr lang="en-US" dirty="0"/>
              <a:t>A fingerprinting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dirty="0"/>
              <a:t>The table consists of three columns with headers Column 1: 1) Control Ladder. Column 2: 2) Female. 3 to 7: Males. Column 3: bp. Under column 1, DYS19 STR Y chromosome, D12S66 STR Chromosome 12 is present. Under column 2, several rod structures of different shapes and sizes are present. The structures are black and blurry. Under column 3, 202 absent, 198, 194, 190, 186, 178 absent, 172, 168, 160, 156, 152 absent, and 148 absent are noted.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a:xfrm>
            <a:off x="3081528" y="6337511"/>
            <a:ext cx="2980944" cy="215689"/>
          </a:xfrm>
        </p:spPr>
        <p:txBody>
          <a:bodyPr>
            <a:noAutofit/>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19590717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The CRISPR-Cas9 genome editing system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C a s 9 shows the c r RNA and d s DNA with target and PAM. The cleavage on the target forms the new DNA with the donor DNA. one D NA with insertion and deletion shows the N H E J and another new DNA shows the HDR. The activator acts on the m RNA and the repressor binds to the m RNA. The GFP id on the d C a s 9.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a:xfrm>
            <a:off x="3081528" y="6337511"/>
            <a:ext cx="2980944" cy="215689"/>
          </a:xfrm>
        </p:spPr>
        <p:txBody>
          <a:bodyPr>
            <a:noAutofit/>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8324715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Construction of a knockout mouse</a:t>
            </a:r>
            <a:r>
              <a:rPr lang="en-US" sz="1200" dirty="0"/>
              <a:t> 1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800" dirty="0"/>
              <a:t>First, using recombinant DNA techniques, the gene encoding resistance to the antibiotic neomycin (neo) is inserted into the gene of interest, disrupting it. The neo gene also congers resistance to the drug G 4 1 8, which kills mouse cells. The construct is then introduced into embryonic mouse stem cells. Second in some ES cells, the construct will recombine with the chromosomal copy of the gene to be knocked out. This replaces the chromosomal copy with the neo disrupted construct and is equivalent to a double crossover event in a genetic cross.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a:xfrm>
            <a:off x="3081528" y="6337511"/>
            <a:ext cx="2980944" cy="215689"/>
          </a:xfrm>
        </p:spPr>
        <p:txBody>
          <a:bodyPr>
            <a:noAutofit/>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72101675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Construction of a knockout mouse</a:t>
            </a:r>
            <a:r>
              <a:rPr lang="en-US" sz="1200" dirty="0"/>
              <a:t> 2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800" dirty="0"/>
              <a:t>Third, the embryonic stem cells are placed grown on a medium containing G 4 1 8, which selects for the cell that has had a replacement event and now contains a copy of the knocked-out gene. Fourth, the embryonic stem cell containing the knocked-out gene are injected into a blastocyst-stage embryo and then implanted into a female surrogate mouse to complete development.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a:xfrm>
            <a:off x="3081528" y="6337511"/>
            <a:ext cx="2980944" cy="215689"/>
          </a:xfrm>
        </p:spPr>
        <p:txBody>
          <a:bodyPr>
            <a:noAutofit/>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08207177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Construction of a knockout mouse</a:t>
            </a:r>
            <a:r>
              <a:rPr lang="en-US" sz="1200" dirty="0"/>
              <a:t> 3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800" dirty="0"/>
              <a:t>Fifth, offspring will contain one chromosome with the gene of interest knocked out. Genetic crosses can then produce mice homozygous for the knocked out gene to assess the phenotype. This can range from lethality to no visible effect depending on the gene.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a:xfrm>
            <a:off x="3081528" y="6337511"/>
            <a:ext cx="2980944" cy="215689"/>
          </a:xfrm>
        </p:spPr>
        <p:txBody>
          <a:bodyPr>
            <a:noAutofit/>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01978656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Creating conditional and tissue-specific knockout mice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a:t>
            </a:r>
            <a:r>
              <a:rPr lang="en-US" dirty="0" err="1"/>
              <a:t>cre</a:t>
            </a:r>
            <a:r>
              <a:rPr lang="en-US" dirty="0"/>
              <a:t> mouse and </a:t>
            </a:r>
            <a:r>
              <a:rPr lang="en-US" dirty="0" err="1"/>
              <a:t>cre</a:t>
            </a:r>
            <a:r>
              <a:rPr lang="en-US" dirty="0"/>
              <a:t> promoter react with the Lax p mouse and the gene with lax p, target gene, lax p, and a selectable marker. The cells with active </a:t>
            </a:r>
            <a:r>
              <a:rPr lang="en-US" dirty="0" err="1"/>
              <a:t>cre</a:t>
            </a:r>
            <a:r>
              <a:rPr lang="en-US" dirty="0"/>
              <a:t> recombinase show the lax p and lax p with the target gene in the </a:t>
            </a:r>
            <a:r>
              <a:rPr lang="en-US" dirty="0" err="1"/>
              <a:t>cre</a:t>
            </a:r>
            <a:r>
              <a:rPr lang="en-US" dirty="0"/>
              <a:t> promoter. The </a:t>
            </a:r>
            <a:r>
              <a:rPr lang="en-US" dirty="0" err="1"/>
              <a:t>cre</a:t>
            </a:r>
            <a:r>
              <a:rPr lang="en-US" dirty="0"/>
              <a:t>-lax p mouse also shows the cells without </a:t>
            </a:r>
            <a:r>
              <a:rPr lang="en-US" dirty="0" err="1"/>
              <a:t>cre</a:t>
            </a:r>
            <a:r>
              <a:rPr lang="en-US" dirty="0"/>
              <a:t> recombinase.</a:t>
            </a:r>
            <a:r>
              <a:rPr lang="en-US" sz="1800" dirty="0"/>
              <a: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a:xfrm>
            <a:off x="3081528" y="6337511"/>
            <a:ext cx="2980944" cy="215689"/>
          </a:xfrm>
        </p:spPr>
        <p:txBody>
          <a:bodyPr>
            <a:noAutofit/>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6579971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Gel electrophoresis</a:t>
            </a:r>
            <a:r>
              <a:rPr lang="en-US" sz="1200" dirty="0"/>
              <a:t> 2</a:t>
            </a:r>
          </a:p>
        </p:txBody>
      </p:sp>
      <p:pic>
        <p:nvPicPr>
          <p:cNvPr id="8" name="Picture 2" descr="An illustration of the gel electrophoresis that separates the DNA fragments based on their size. ">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l="50000" b="34719"/>
          <a:stretch/>
        </p:blipFill>
        <p:spPr>
          <a:xfrm>
            <a:off x="2203643" y="1007997"/>
            <a:ext cx="4736714" cy="5223776"/>
          </a:xfrm>
          <a:prstGeom prst="rect">
            <a:avLst/>
          </a:prstGeom>
        </p:spPr>
      </p:pic>
      <p:sp>
        <p:nvSpPr>
          <p:cNvPr id="5"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429309494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Creating transgenic plants using </a:t>
            </a:r>
            <a:r>
              <a:rPr lang="en-US" i="1" dirty="0"/>
              <a:t>Agrobacterium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Agrobacterium’s tumor-inducing plasmid is removed and cut open with restriction endonucleases. A gene of interest is isolated from the DNA of another organism and inserted into the plasmid. The plasmid is put back into the Agrobacterium. When used to infect plant cells grown in a nutrient broth, Agrobacterium duplicates part of the plasmid and transfers the new gene into a chromosome of the plant cell. The plant cell divides, and each daughter cell receives the new gene. These cultured cells can be induced to grow a new plant with the introduced gene. </a:t>
            </a:r>
            <a:endParaRPr lang="en-US" sz="18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a:xfrm>
            <a:off x="3081528" y="6337511"/>
            <a:ext cx="2980944" cy="215689"/>
          </a:xfrm>
        </p:spPr>
        <p:txBody>
          <a:bodyPr>
            <a:noAutofit/>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82638289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Using microalgae to make biofuel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nutrients enter the chamber with gas and water and form the algae through the sunlight. After the algae harvest with recycled water, the oil is extracted, and the remains of the biomass id processed. The algae oil forms the biofuel after refinement. </a:t>
            </a:r>
            <a:endParaRPr lang="en-US" sz="18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a:xfrm>
            <a:off x="3081528" y="6337511"/>
            <a:ext cx="2980944" cy="215689"/>
          </a:xfrm>
        </p:spPr>
        <p:txBody>
          <a:bodyPr>
            <a:noAutofit/>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51675408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Using microorganisms to treat wastewater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large aeration basin receives the water from the primary clarifier and mixers to mix the water and separates organic matter and suspended biomass. The tank collects the sludge and releases the treated water. The tank contains the pieces of rock, and the aerobic bacteria grow on the rock and treats the water. The large tank contains the wastewater, and the complex substrates form the acetate, CO 2, H 2, CH 4 plus CO 2, and solids. Here the methane is produced and released, and the effluent releases the treated water. </a:t>
            </a:r>
            <a:endParaRPr lang="en-US" sz="18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a:xfrm>
            <a:off x="3081528" y="6337511"/>
            <a:ext cx="2980944" cy="215689"/>
          </a:xfrm>
        </p:spPr>
        <p:txBody>
          <a:bodyPr>
            <a:noAutofit/>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54381386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Genetically engineering E. coli to make human insulin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humans, the gene with a promoter, exon, intron, exon, intron, and exon forms the gene with two exons through transcription. The two exon forms the </a:t>
            </a:r>
            <a:r>
              <a:rPr lang="en-US" dirty="0" err="1"/>
              <a:t>preproinsulin</a:t>
            </a:r>
            <a:r>
              <a:rPr lang="en-US" dirty="0"/>
              <a:t> through translation and forms the A and B chains with disulfide bonds through posttranslational modification. In bacterial culture, the gene insulin A chain with beta gal, bacterial promoter, and amp r transform into E.coli and forms the A chain through culture cells and purification. The A and B chains bind and form the active insulin. </a:t>
            </a:r>
            <a:endParaRPr lang="en-US" sz="18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a:xfrm>
            <a:off x="3081528" y="6337511"/>
            <a:ext cx="2980944" cy="215689"/>
          </a:xfrm>
        </p:spPr>
        <p:txBody>
          <a:bodyPr>
            <a:noAutofit/>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14046037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3816B0-CACC-43E8-8124-FBDCE0C5AF64}"/>
              </a:ext>
            </a:extLst>
          </p:cNvPr>
          <p:cNvSpPr>
            <a:spLocks noGrp="1"/>
          </p:cNvSpPr>
          <p:nvPr>
            <p:ph type="title"/>
          </p:nvPr>
        </p:nvSpPr>
        <p:spPr/>
        <p:txBody>
          <a:bodyPr/>
          <a:lstStyle/>
          <a:p>
            <a:r>
              <a:rPr lang="en-US" dirty="0"/>
              <a:t>Fluorescent probes bind to specific D</a:t>
            </a:r>
            <a:r>
              <a:rPr lang="en-US" sz="100" dirty="0"/>
              <a:t> </a:t>
            </a:r>
            <a:r>
              <a:rPr lang="en-US" dirty="0"/>
              <a:t>N</a:t>
            </a:r>
            <a:r>
              <a:rPr lang="en-US" sz="100" dirty="0"/>
              <a:t> </a:t>
            </a:r>
            <a:r>
              <a:rPr lang="en-US" dirty="0"/>
              <a:t>A sequences - Text Alternative</a:t>
            </a:r>
            <a:endParaRPr lang="en-IN" dirty="0"/>
          </a:p>
        </p:txBody>
      </p:sp>
      <p:sp>
        <p:nvSpPr>
          <p:cNvPr id="3" name="Text Placeholder 2">
            <a:extLst>
              <a:ext uri="{FF2B5EF4-FFF2-40B4-BE49-F238E27FC236}">
                <a16:creationId xmlns:a16="http://schemas.microsoft.com/office/drawing/2014/main" id="{28148B52-79E8-4486-9F36-B1713F78D6DB}"/>
              </a:ext>
            </a:extLst>
          </p:cNvPr>
          <p:cNvSpPr>
            <a:spLocks noGrp="1"/>
          </p:cNvSpPr>
          <p:nvPr>
            <p:ph type="body" sz="quarter" idx="14"/>
          </p:nvPr>
        </p:nvSpPr>
        <p:spPr/>
        <p:txBody>
          <a:bodyPr/>
          <a:lstStyle/>
          <a:p>
            <a:r>
              <a:rPr lang="en-US" dirty="0">
                <a:hlinkClick r:id="rId2" action="ppaction://hlinksldjump"/>
              </a:rPr>
              <a:t>Return to parent-slide containing images.</a:t>
            </a:r>
            <a:endParaRPr lang="en-US" dirty="0"/>
          </a:p>
        </p:txBody>
      </p:sp>
      <p:sp>
        <p:nvSpPr>
          <p:cNvPr id="4" name="Content Placeholder 3">
            <a:extLst>
              <a:ext uri="{FF2B5EF4-FFF2-40B4-BE49-F238E27FC236}">
                <a16:creationId xmlns:a16="http://schemas.microsoft.com/office/drawing/2014/main" id="{35019B60-3FBC-4BDB-9A2A-FB206DD6F5F9}"/>
              </a:ext>
            </a:extLst>
          </p:cNvPr>
          <p:cNvSpPr>
            <a:spLocks noGrp="1"/>
          </p:cNvSpPr>
          <p:nvPr>
            <p:ph sz="quarter" idx="16"/>
          </p:nvPr>
        </p:nvSpPr>
        <p:spPr/>
        <p:txBody>
          <a:bodyPr/>
          <a:lstStyle/>
          <a:p>
            <a:r>
              <a:rPr lang="en-US" dirty="0"/>
              <a:t>The probe DNA and probe with fluorescent label form the DNA molecule with a FISH probe. The micrograph shows the cells with two closed spots, a fluorescence spot. The second micrograph shows the cells with more fluorescent spots on the cells. </a:t>
            </a:r>
            <a:endParaRPr lang="en-US" sz="1800" dirty="0"/>
          </a:p>
        </p:txBody>
      </p:sp>
      <p:sp>
        <p:nvSpPr>
          <p:cNvPr id="5" name="Text Placeholder 4">
            <a:extLst>
              <a:ext uri="{FF2B5EF4-FFF2-40B4-BE49-F238E27FC236}">
                <a16:creationId xmlns:a16="http://schemas.microsoft.com/office/drawing/2014/main" id="{29B8DB8F-0E66-47D0-B65B-C51117B58827}"/>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6" name="Slide Number Placeholder 5">
            <a:extLst>
              <a:ext uri="{FF2B5EF4-FFF2-40B4-BE49-F238E27FC236}">
                <a16:creationId xmlns:a16="http://schemas.microsoft.com/office/drawing/2014/main" id="{54B4A155-DC16-40A2-A6AF-E2CD8CD3898F}"/>
              </a:ext>
            </a:extLst>
          </p:cNvPr>
          <p:cNvSpPr>
            <a:spLocks noGrp="1"/>
          </p:cNvSpPr>
          <p:nvPr>
            <p:ph type="sldNum" sz="quarter" idx="10"/>
          </p:nvPr>
        </p:nvSpPr>
        <p:spPr/>
        <p:txBody>
          <a:bodyPr/>
          <a:lstStyle/>
          <a:p>
            <a:fld id="{68151E55-6873-49E2-B8D5-2F265E6F1973}" type="slidenum">
              <a:rPr lang="en-US" smtClean="0"/>
              <a:pPr/>
              <a:t>84</a:t>
            </a:fld>
            <a:endParaRPr lang="en-US"/>
          </a:p>
        </p:txBody>
      </p:sp>
    </p:spTree>
    <p:extLst>
      <p:ext uri="{BB962C8B-B14F-4D97-AF65-F5344CB8AC3E}">
        <p14:creationId xmlns:p14="http://schemas.microsoft.com/office/powerpoint/2010/main" val="93948242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911EF4-CE3F-4028-8ADA-3771CBEBB8A2}"/>
              </a:ext>
            </a:extLst>
          </p:cNvPr>
          <p:cNvSpPr>
            <a:spLocks noGrp="1"/>
          </p:cNvSpPr>
          <p:nvPr>
            <p:ph type="title"/>
          </p:nvPr>
        </p:nvSpPr>
        <p:spPr/>
        <p:txBody>
          <a:bodyPr/>
          <a:lstStyle/>
          <a:p>
            <a:r>
              <a:rPr lang="en-US" dirty="0"/>
              <a:t>Detecting virus using an immunoassay - Text Alternative</a:t>
            </a:r>
            <a:endParaRPr lang="en-IN" dirty="0"/>
          </a:p>
        </p:txBody>
      </p:sp>
      <p:sp>
        <p:nvSpPr>
          <p:cNvPr id="3" name="Text Placeholder 2">
            <a:extLst>
              <a:ext uri="{FF2B5EF4-FFF2-40B4-BE49-F238E27FC236}">
                <a16:creationId xmlns:a16="http://schemas.microsoft.com/office/drawing/2014/main" id="{28D57AC1-5D7A-4958-8679-EA8653465339}"/>
              </a:ext>
            </a:extLst>
          </p:cNvPr>
          <p:cNvSpPr>
            <a:spLocks noGrp="1"/>
          </p:cNvSpPr>
          <p:nvPr>
            <p:ph type="body" sz="quarter" idx="14"/>
          </p:nvPr>
        </p:nvSpPr>
        <p:spPr/>
        <p:txBody>
          <a:bodyPr/>
          <a:lstStyle/>
          <a:p>
            <a:r>
              <a:rPr lang="en-US" dirty="0">
                <a:hlinkClick r:id="rId2" action="ppaction://hlinksldjump"/>
              </a:rPr>
              <a:t>Return to parent-slide containing images.</a:t>
            </a:r>
            <a:endParaRPr lang="en-US" dirty="0"/>
          </a:p>
        </p:txBody>
      </p:sp>
      <p:sp>
        <p:nvSpPr>
          <p:cNvPr id="4" name="Content Placeholder 3">
            <a:extLst>
              <a:ext uri="{FF2B5EF4-FFF2-40B4-BE49-F238E27FC236}">
                <a16:creationId xmlns:a16="http://schemas.microsoft.com/office/drawing/2014/main" id="{5ECFFD01-22CB-4333-8A15-6040436E17A4}"/>
              </a:ext>
            </a:extLst>
          </p:cNvPr>
          <p:cNvSpPr>
            <a:spLocks noGrp="1"/>
          </p:cNvSpPr>
          <p:nvPr>
            <p:ph sz="quarter" idx="16"/>
          </p:nvPr>
        </p:nvSpPr>
        <p:spPr/>
        <p:txBody>
          <a:bodyPr/>
          <a:lstStyle/>
          <a:p>
            <a:r>
              <a:rPr lang="en-GB" dirty="0"/>
              <a:t>Part a: In step 1, the well with a specific antibody coat shows the sample molecule and incubates. In step 2, the antibody attaches to the sample molecule. In step 3, after the wash, the detecting antibody is added and incubated. In step 4, after wash, the substrate is added and incubated. In step 5, the plate reads at 450 </a:t>
            </a:r>
            <a:r>
              <a:rPr lang="en-GB" dirty="0" err="1"/>
              <a:t>nanometers</a:t>
            </a:r>
            <a:r>
              <a:rPr lang="en-GB" dirty="0"/>
              <a:t>. Part b: The microtiter plate well shows HIV ½ protein antigen, HIV - 1/2 capture antibody, HIV- 1/2 specific antibody, HIV protein, HIV 1/2 protein antigen conjugate, conjugated enzyme, </a:t>
            </a:r>
            <a:r>
              <a:rPr lang="en-GB" dirty="0" err="1"/>
              <a:t>color</a:t>
            </a:r>
            <a:r>
              <a:rPr lang="en-GB" dirty="0"/>
              <a:t> reaction product, enzyme-substrate, and microtiter plate. </a:t>
            </a:r>
            <a:endParaRPr lang="en-US" sz="1800" dirty="0"/>
          </a:p>
        </p:txBody>
      </p:sp>
      <p:sp>
        <p:nvSpPr>
          <p:cNvPr id="5" name="Text Placeholder 4">
            <a:extLst>
              <a:ext uri="{FF2B5EF4-FFF2-40B4-BE49-F238E27FC236}">
                <a16:creationId xmlns:a16="http://schemas.microsoft.com/office/drawing/2014/main" id="{7175CB09-B208-4D5B-9428-B03B47EAE666}"/>
              </a:ext>
            </a:extLst>
          </p:cNvPr>
          <p:cNvSpPr>
            <a:spLocks noGrp="1"/>
          </p:cNvSpPr>
          <p:nvPr>
            <p:ph type="body" sz="quarter" idx="17"/>
          </p:nvPr>
        </p:nvSpPr>
        <p:spPr/>
        <p:txBody>
          <a:bodyPr/>
          <a:lstStyle/>
          <a:p>
            <a:r>
              <a:rPr lang="en-US" dirty="0">
                <a:hlinkClick r:id="rId2" action="ppaction://hlinksldjump"/>
              </a:rPr>
              <a:t>Return to parent-slide containing images.</a:t>
            </a:r>
            <a:endParaRPr lang="en-US" dirty="0"/>
          </a:p>
        </p:txBody>
      </p:sp>
      <p:sp>
        <p:nvSpPr>
          <p:cNvPr id="6" name="Slide Number Placeholder 5">
            <a:extLst>
              <a:ext uri="{FF2B5EF4-FFF2-40B4-BE49-F238E27FC236}">
                <a16:creationId xmlns:a16="http://schemas.microsoft.com/office/drawing/2014/main" id="{107B5A8E-877E-407D-B666-45B8F4E1FA6B}"/>
              </a:ext>
            </a:extLst>
          </p:cNvPr>
          <p:cNvSpPr>
            <a:spLocks noGrp="1"/>
          </p:cNvSpPr>
          <p:nvPr>
            <p:ph type="sldNum" sz="quarter" idx="10"/>
          </p:nvPr>
        </p:nvSpPr>
        <p:spPr/>
        <p:txBody>
          <a:bodyPr/>
          <a:lstStyle/>
          <a:p>
            <a:fld id="{68151E55-6873-49E2-B8D5-2F265E6F1973}" type="slidenum">
              <a:rPr lang="en-US" smtClean="0"/>
              <a:pPr/>
              <a:t>85</a:t>
            </a:fld>
            <a:endParaRPr lang="en-US"/>
          </a:p>
        </p:txBody>
      </p:sp>
    </p:spTree>
    <p:extLst>
      <p:ext uri="{BB962C8B-B14F-4D97-AF65-F5344CB8AC3E}">
        <p14:creationId xmlns:p14="http://schemas.microsoft.com/office/powerpoint/2010/main" val="394774826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Testing glyphosate resistance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800" dirty="0"/>
              <a:t>They predicted that transgenic petunia plants with a chimeric EPSP synthase gene with a strong promoter would be glyphosate-tolerant. To test this they first used restriction enzymes and ligase to paste a strong promoter, the thirty 5 S from the cauliflower mosaic virus, to the EPSP synthase gene and inserted the construct into Agrobacterium T I plasmids. Agrobacterium bacteria were transformed with the recombinant plasmids and used to infect petunia cells that were regenerated into whole plants. Uninfected petunia cells were also regenerated into whole plants as controls. Finally, they challenged the plants by spraying them with glyphosate. The researchers found the glyphosate killed the control plants, but not the transgenic plants. They concluded that additional EPSP synthase provides glyphosate tolerance. The transgenic plants are tolerant, but not resistant; their shoot tips bleach with glyphosate treatment. In further experiments, you might ask if additional copies of the gene would increase tolerance or if you could think of any downsides to expressing too much EPSP synthase in petunia? </a:t>
            </a:r>
            <a:endParaRPr lang="en-US" sz="16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a:xfrm>
            <a:off x="3081528" y="6337511"/>
            <a:ext cx="2980944" cy="215689"/>
          </a:xfrm>
        </p:spPr>
        <p:txBody>
          <a:bodyPr>
            <a:noAutofit/>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46707922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Construction of golden rice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gene shows the rice chromosome, p s y, c r t l, and I c y and shows the expression in the endosperm. The geranylgeranyl diphosphate forms phytoene, lycopene, and beta-carotene through the phytoene synthase, carotene desaturase, and beta cyclase.</a:t>
            </a:r>
            <a:endParaRPr lang="en-US" sz="16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a:xfrm>
            <a:off x="3081528" y="6337511"/>
            <a:ext cx="2980944" cy="215689"/>
          </a:xfrm>
        </p:spPr>
        <p:txBody>
          <a:bodyPr>
            <a:noAutofit/>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3549869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Separation of D</a:t>
            </a:r>
            <a:r>
              <a:rPr lang="en-US" sz="100" dirty="0"/>
              <a:t> </a:t>
            </a:r>
            <a:r>
              <a:rPr lang="en-US" dirty="0"/>
              <a:t>N</a:t>
            </a:r>
            <a:r>
              <a:rPr lang="en-US" sz="100" dirty="0"/>
              <a:t> </a:t>
            </a:r>
            <a:r>
              <a:rPr lang="en-US" dirty="0"/>
              <a:t>A fragments based on size</a:t>
            </a:r>
            <a:endParaRPr lang="en-US" sz="1200" dirty="0"/>
          </a:p>
        </p:txBody>
      </p:sp>
      <p:pic>
        <p:nvPicPr>
          <p:cNvPr id="8" name="Picture 2" descr="An illustration of the three restriction enzymes that separates the DNA fragments based on their size. ">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r="50000" b="36391"/>
          <a:stretch/>
        </p:blipFill>
        <p:spPr>
          <a:xfrm>
            <a:off x="579389" y="1174690"/>
            <a:ext cx="4640010" cy="4986079"/>
          </a:xfrm>
          <a:prstGeom prst="rect">
            <a:avLst/>
          </a:prstGeom>
        </p:spPr>
      </p:pic>
      <p:pic>
        <p:nvPicPr>
          <p:cNvPr id="7" name="Picture 3" descr="An illustration of the pattern of DNA fragments separated based on their size. ">
            <a:extLst>
              <a:ext uri="{FF2B5EF4-FFF2-40B4-BE49-F238E27FC236}">
                <a16:creationId xmlns:a16="http://schemas.microsoft.com/office/drawing/2014/main" id="{D27017F5-9048-40CA-8E63-A687A09921BA}"/>
              </a:ext>
            </a:extLst>
          </p:cNvPr>
          <p:cNvPicPr>
            <a:picLocks noChangeAspect="1"/>
          </p:cNvPicPr>
          <p:nvPr/>
        </p:nvPicPr>
        <p:blipFill rotWithShape="1">
          <a:blip r:embed="rId2"/>
          <a:srcRect t="63609" r="73375"/>
          <a:stretch/>
        </p:blipFill>
        <p:spPr>
          <a:xfrm>
            <a:off x="5348356" y="1334711"/>
            <a:ext cx="3299076" cy="3808789"/>
          </a:xfrm>
          <a:prstGeom prst="rect">
            <a:avLst/>
          </a:prstGeom>
        </p:spPr>
      </p:pic>
      <p:sp>
        <p:nvSpPr>
          <p:cNvPr id="5"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69381398"/>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6010</TotalTime>
  <Words>5393</Words>
  <Application>Microsoft Office PowerPoint</Application>
  <PresentationFormat>On-screen Show (4:3)</PresentationFormat>
  <Paragraphs>461</Paragraphs>
  <Slides>87</Slides>
  <Notes>0</Notes>
  <HiddenSlides>23</HiddenSlides>
  <MMClips>0</MMClips>
  <ScaleCrop>false</ScaleCrop>
  <HeadingPairs>
    <vt:vector size="6" baseType="variant">
      <vt:variant>
        <vt:lpstr>Fonts Used</vt:lpstr>
      </vt:variant>
      <vt:variant>
        <vt:i4>5</vt:i4>
      </vt:variant>
      <vt:variant>
        <vt:lpstr>Theme</vt:lpstr>
      </vt:variant>
      <vt:variant>
        <vt:i4>6</vt:i4>
      </vt:variant>
      <vt:variant>
        <vt:lpstr>Slide Titles</vt:lpstr>
      </vt:variant>
      <vt:variant>
        <vt:i4>87</vt:i4>
      </vt:variant>
    </vt:vector>
  </HeadingPairs>
  <TitlesOfParts>
    <vt:vector size="98" baseType="lpstr">
      <vt:lpstr>Microsoft YaHei</vt:lpstr>
      <vt:lpstr>Arial</vt:lpstr>
      <vt:lpstr>Calibri</vt:lpstr>
      <vt:lpstr>Helvetica</vt:lpstr>
      <vt:lpstr>Verdana</vt:lpstr>
      <vt:lpstr>Title Slides Master</vt:lpstr>
      <vt:lpstr>MainContentSlideMaster</vt:lpstr>
      <vt:lpstr>ClosingMaster</vt:lpstr>
      <vt:lpstr>DividerSlideMaster</vt:lpstr>
      <vt:lpstr>ImageDescriptionAppendixSlideMaster</vt:lpstr>
      <vt:lpstr>Custom Design</vt:lpstr>
      <vt:lpstr>Chapter 17</vt:lpstr>
      <vt:lpstr>Lecture Outline</vt:lpstr>
      <vt:lpstr>Recombinant D N A</vt:lpstr>
      <vt:lpstr>Restriction endonucleases</vt:lpstr>
      <vt:lpstr>Three types of restriction enzymes</vt:lpstr>
      <vt:lpstr>Production of D N A fragments with sticky ends</vt:lpstr>
      <vt:lpstr>Gel electrophoresis 1</vt:lpstr>
      <vt:lpstr>Gel electrophoresis 2</vt:lpstr>
      <vt:lpstr>Separation of D N A fragments based on size</vt:lpstr>
      <vt:lpstr>Combining D N A molecules</vt:lpstr>
      <vt:lpstr>Recombinant D N A replication</vt:lpstr>
      <vt:lpstr>Molecular cloning with vectors</vt:lpstr>
      <vt:lpstr>Reverse transcriptase</vt:lpstr>
      <vt:lpstr>Reverse transcription</vt:lpstr>
      <vt:lpstr>D N A libraries</vt:lpstr>
      <vt:lpstr>Creating a plasmid library</vt:lpstr>
      <vt:lpstr>cDNA libraries</vt:lpstr>
      <vt:lpstr>Polymerase chain reaction (P C R)</vt:lpstr>
      <vt:lpstr>The polymerase chain reaction</vt:lpstr>
      <vt:lpstr>Reverse transcription P C R</vt:lpstr>
      <vt:lpstr>Quantitative R T-P C R</vt:lpstr>
      <vt:lpstr>Quantification of mRNA levels by qRT-PCR</vt:lpstr>
      <vt:lpstr>P C R in sequencing</vt:lpstr>
      <vt:lpstr>P C R in diagnostic tests</vt:lpstr>
      <vt:lpstr>D N A fingerprinting</vt:lpstr>
      <vt:lpstr>Using STRs and D N A fingerprinting</vt:lpstr>
      <vt:lpstr>Creating point mutations using P C R</vt:lpstr>
      <vt:lpstr>R N A interference</vt:lpstr>
      <vt:lpstr>Direct editing of the genome</vt:lpstr>
      <vt:lpstr>CRISPR/Cas9 system</vt:lpstr>
      <vt:lpstr>The CRISPR-Cas9 genome editing system</vt:lpstr>
      <vt:lpstr>Transgenic organisms</vt:lpstr>
      <vt:lpstr>“Knockout” mice</vt:lpstr>
      <vt:lpstr>Construction of a knockout mouse 1</vt:lpstr>
      <vt:lpstr>Construction of a knockout mouse 2</vt:lpstr>
      <vt:lpstr>Construction of a knockout mouse 3</vt:lpstr>
      <vt:lpstr>“Knockin” mice</vt:lpstr>
      <vt:lpstr>Conditional inactivation</vt:lpstr>
      <vt:lpstr>Creating conditional and tissue-specific knockout mice</vt:lpstr>
      <vt:lpstr>Tissue or time specific knockouts</vt:lpstr>
      <vt:lpstr>Genetic modification of plants</vt:lpstr>
      <vt:lpstr>The Ti plasmid</vt:lpstr>
      <vt:lpstr>Creating transgenic plants using Agrobacterium</vt:lpstr>
      <vt:lpstr>Environmental biotechnology</vt:lpstr>
      <vt:lpstr>Using microalgae to make biofuel</vt:lpstr>
      <vt:lpstr>Treatment of hydrocarbons in environment</vt:lpstr>
      <vt:lpstr>Wastewater treatment</vt:lpstr>
      <vt:lpstr>Using microorganisms to treat wastewater</vt:lpstr>
      <vt:lpstr>Medical applications</vt:lpstr>
      <vt:lpstr>Genetically engineering E. coli to make human insulin</vt:lpstr>
      <vt:lpstr>Fluorescent in situ hybridization (FISH)</vt:lpstr>
      <vt:lpstr>Fluorescent probes bind to specific D N A sequences</vt:lpstr>
      <vt:lpstr>D N A microarrays</vt:lpstr>
      <vt:lpstr>Immunoassays</vt:lpstr>
      <vt:lpstr>Detecting virus using an immunoassay</vt:lpstr>
      <vt:lpstr>New vaccine technologies</vt:lpstr>
      <vt:lpstr>Stem cell therapy</vt:lpstr>
      <vt:lpstr>Agricultural applications</vt:lpstr>
      <vt:lpstr>Testing glyphosate resistance</vt:lpstr>
      <vt:lpstr>Bt crops are resistant to some insect pests</vt:lpstr>
      <vt:lpstr>Golden rice</vt:lpstr>
      <vt:lpstr>Construction of golden rice</vt:lpstr>
      <vt:lpstr>Social issues with transgenic crops</vt:lpstr>
      <vt:lpstr>End of Main Content</vt:lpstr>
      <vt:lpstr>Accessibility Content: Text Alternatives for Images</vt:lpstr>
      <vt:lpstr>Production of D N A fragments with sticky ends - Text Alternative</vt:lpstr>
      <vt:lpstr>Gel electrophoresis 2 - Text Alternative</vt:lpstr>
      <vt:lpstr>Separation of D N A fragments based on size - Text Alternative</vt:lpstr>
      <vt:lpstr>Molecular cloning with vectors - Text Alternative</vt:lpstr>
      <vt:lpstr>Reverse transcription - Text Alternative</vt:lpstr>
      <vt:lpstr>Creating a plasmid library - Text Alternative</vt:lpstr>
      <vt:lpstr>The polymerase chain reaction - Text Alternative</vt:lpstr>
      <vt:lpstr>Quantification of mRNA levels by qRT-PCR - Text Alternative</vt:lpstr>
      <vt:lpstr>Using STRs and D N A fingerprinting - Text Alternative</vt:lpstr>
      <vt:lpstr>The CRISPR-Cas9 genome editing system - Text Alternative</vt:lpstr>
      <vt:lpstr>Construction of a knockout mouse 1 - Text Alternative</vt:lpstr>
      <vt:lpstr>Construction of a knockout mouse 2 - Text Alternative</vt:lpstr>
      <vt:lpstr>Construction of a knockout mouse 3 - Text Alternative</vt:lpstr>
      <vt:lpstr>Creating conditional and tissue-specific knockout mice - Text Alternative</vt:lpstr>
      <vt:lpstr>Creating transgenic plants using Agrobacterium - Text Alternative</vt:lpstr>
      <vt:lpstr>Using microalgae to make biofuel - Text Alternative</vt:lpstr>
      <vt:lpstr>Using microorganisms to treat wastewater - Text Alternative</vt:lpstr>
      <vt:lpstr>Genetically engineering E. coli to make human insulin - Text Alternative</vt:lpstr>
      <vt:lpstr>Fluorescent probes bind to specific D N A sequences - Text Alternative</vt:lpstr>
      <vt:lpstr>Detecting virus using an immunoassay - Text Alternative</vt:lpstr>
      <vt:lpstr>Testing glyphosate resistance - Text Alternative</vt:lpstr>
      <vt:lpstr>Construction of golden rice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17: Biotechnology</dc:subject>
  <dc:creator>Raven, Johnson, Mason, Losos, Duncan</dc:creator>
  <cp:keywords>Accessible PPT</cp:keywords>
  <cp:lastModifiedBy>Prasanna kumar. Tripathy</cp:lastModifiedBy>
  <cp:revision>1113</cp:revision>
  <dcterms:created xsi:type="dcterms:W3CDTF">2019-07-27T05:34:11Z</dcterms:created>
  <dcterms:modified xsi:type="dcterms:W3CDTF">2022-04-22T07:25:44Z</dcterms:modified>
</cp:coreProperties>
</file>