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0"/>
  </p:notesMasterIdLst>
  <p:sldIdLst>
    <p:sldId id="406" r:id="rId7"/>
    <p:sldId id="658" r:id="rId8"/>
    <p:sldId id="659" r:id="rId9"/>
    <p:sldId id="312" r:id="rId10"/>
    <p:sldId id="313" r:id="rId11"/>
    <p:sldId id="315" r:id="rId12"/>
    <p:sldId id="661" r:id="rId13"/>
    <p:sldId id="729" r:id="rId14"/>
    <p:sldId id="662" r:id="rId15"/>
    <p:sldId id="730" r:id="rId16"/>
    <p:sldId id="731" r:id="rId17"/>
    <p:sldId id="732" r:id="rId18"/>
    <p:sldId id="733" r:id="rId19"/>
    <p:sldId id="734" r:id="rId20"/>
    <p:sldId id="735" r:id="rId21"/>
    <p:sldId id="736" r:id="rId22"/>
    <p:sldId id="737" r:id="rId23"/>
    <p:sldId id="738" r:id="rId24"/>
    <p:sldId id="739" r:id="rId25"/>
    <p:sldId id="740" r:id="rId26"/>
    <p:sldId id="741" r:id="rId27"/>
    <p:sldId id="742" r:id="rId28"/>
    <p:sldId id="743" r:id="rId29"/>
    <p:sldId id="744" r:id="rId30"/>
    <p:sldId id="745" r:id="rId31"/>
    <p:sldId id="746" r:id="rId32"/>
    <p:sldId id="747" r:id="rId33"/>
    <p:sldId id="748" r:id="rId34"/>
    <p:sldId id="749" r:id="rId35"/>
    <p:sldId id="750" r:id="rId36"/>
    <p:sldId id="751" r:id="rId37"/>
    <p:sldId id="752" r:id="rId38"/>
    <p:sldId id="753" r:id="rId39"/>
    <p:sldId id="754" r:id="rId40"/>
    <p:sldId id="755" r:id="rId41"/>
    <p:sldId id="756" r:id="rId42"/>
    <p:sldId id="757" r:id="rId43"/>
    <p:sldId id="758" r:id="rId44"/>
    <p:sldId id="759" r:id="rId45"/>
    <p:sldId id="760" r:id="rId46"/>
    <p:sldId id="761" r:id="rId47"/>
    <p:sldId id="762" r:id="rId48"/>
    <p:sldId id="763" r:id="rId49"/>
    <p:sldId id="764" r:id="rId50"/>
    <p:sldId id="765" r:id="rId51"/>
    <p:sldId id="766" r:id="rId52"/>
    <p:sldId id="767" r:id="rId53"/>
    <p:sldId id="768" r:id="rId54"/>
    <p:sldId id="769" r:id="rId55"/>
    <p:sldId id="770" r:id="rId56"/>
    <p:sldId id="771" r:id="rId57"/>
    <p:sldId id="772" r:id="rId58"/>
    <p:sldId id="773" r:id="rId59"/>
    <p:sldId id="774" r:id="rId60"/>
    <p:sldId id="775" r:id="rId61"/>
    <p:sldId id="776" r:id="rId62"/>
    <p:sldId id="303" r:id="rId63"/>
    <p:sldId id="289" r:id="rId64"/>
    <p:sldId id="264" r:id="rId65"/>
    <p:sldId id="777" r:id="rId66"/>
    <p:sldId id="778" r:id="rId67"/>
    <p:sldId id="779" r:id="rId68"/>
    <p:sldId id="780" r:id="rId69"/>
    <p:sldId id="781" r:id="rId70"/>
    <p:sldId id="782" r:id="rId71"/>
    <p:sldId id="783" r:id="rId72"/>
    <p:sldId id="784" r:id="rId73"/>
    <p:sldId id="785" r:id="rId74"/>
    <p:sldId id="786" r:id="rId75"/>
    <p:sldId id="787" r:id="rId76"/>
    <p:sldId id="788" r:id="rId77"/>
    <p:sldId id="790" r:id="rId78"/>
    <p:sldId id="789" r:id="rId7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658"/>
            <p14:sldId id="659"/>
            <p14:sldId id="312"/>
            <p14:sldId id="313"/>
            <p14:sldId id="315"/>
            <p14:sldId id="661"/>
            <p14:sldId id="729"/>
            <p14:sldId id="662"/>
            <p14:sldId id="730"/>
            <p14:sldId id="731"/>
            <p14:sldId id="732"/>
            <p14:sldId id="733"/>
            <p14:sldId id="734"/>
            <p14:sldId id="735"/>
            <p14:sldId id="736"/>
            <p14:sldId id="737"/>
            <p14:sldId id="738"/>
            <p14:sldId id="739"/>
            <p14:sldId id="740"/>
            <p14:sldId id="741"/>
            <p14:sldId id="742"/>
            <p14:sldId id="743"/>
            <p14:sldId id="744"/>
            <p14:sldId id="745"/>
            <p14:sldId id="746"/>
            <p14:sldId id="747"/>
            <p14:sldId id="748"/>
            <p14:sldId id="749"/>
            <p14:sldId id="750"/>
            <p14:sldId id="751"/>
            <p14:sldId id="752"/>
            <p14:sldId id="753"/>
            <p14:sldId id="754"/>
            <p14:sldId id="755"/>
            <p14:sldId id="756"/>
            <p14:sldId id="757"/>
            <p14:sldId id="758"/>
            <p14:sldId id="759"/>
            <p14:sldId id="760"/>
            <p14:sldId id="761"/>
            <p14:sldId id="762"/>
            <p14:sldId id="763"/>
            <p14:sldId id="764"/>
            <p14:sldId id="765"/>
            <p14:sldId id="766"/>
            <p14:sldId id="767"/>
            <p14:sldId id="768"/>
            <p14:sldId id="769"/>
            <p14:sldId id="770"/>
            <p14:sldId id="771"/>
            <p14:sldId id="772"/>
            <p14:sldId id="773"/>
            <p14:sldId id="774"/>
            <p14:sldId id="775"/>
            <p14:sldId id="776"/>
            <p14:sldId id="303"/>
          </p14:sldIdLst>
        </p14:section>
        <p14:section name="Appendix: Image Descriptions for Unsighted Students" id="{07080632-B756-45AF-BBF3-52DB3854CA65}">
          <p14:sldIdLst>
            <p14:sldId id="289"/>
            <p14:sldId id="264"/>
            <p14:sldId id="777"/>
            <p14:sldId id="778"/>
            <p14:sldId id="779"/>
            <p14:sldId id="780"/>
            <p14:sldId id="781"/>
            <p14:sldId id="782"/>
            <p14:sldId id="783"/>
            <p14:sldId id="784"/>
            <p14:sldId id="785"/>
            <p14:sldId id="786"/>
            <p14:sldId id="787"/>
            <p14:sldId id="788"/>
            <p14:sldId id="790"/>
            <p14:sldId id="789"/>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 id="3" name="Beena Adhikari" initials="BA" lastIdx="0" clrIdx="2">
    <p:extLst>
      <p:ext uri="{19B8F6BF-5375-455C-9EA6-DF929625EA0E}">
        <p15:presenceInfo xmlns:p15="http://schemas.microsoft.com/office/powerpoint/2012/main" userId="S-1-5-21-861764115-1612453378-1093625069-537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1"/>
    <a:srgbClr val="E8DED2"/>
    <a:srgbClr val="4A3C5C"/>
    <a:srgbClr val="804100"/>
    <a:srgbClr val="00648B"/>
    <a:srgbClr val="066568"/>
    <a:srgbClr val="595959"/>
    <a:srgbClr val="714884"/>
    <a:srgbClr val="EFEBF5"/>
    <a:srgbClr val="D6CB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037" autoAdjust="0"/>
  </p:normalViewPr>
  <p:slideViewPr>
    <p:cSldViewPr snapToGrid="0" showGuides="1">
      <p:cViewPr varScale="1">
        <p:scale>
          <a:sx n="84" d="100"/>
          <a:sy n="84" d="100"/>
        </p:scale>
        <p:origin x="966" y="84"/>
      </p:cViewPr>
      <p:guideLst>
        <p:guide pos="3264"/>
        <p:guide orient="horz" pos="2256"/>
        <p:guide pos="5640"/>
      </p:guideLst>
    </p:cSldViewPr>
  </p:slideViewPr>
  <p:outlineViewPr>
    <p:cViewPr>
      <p:scale>
        <a:sx n="33" d="100"/>
        <a:sy n="33" d="100"/>
      </p:scale>
      <p:origin x="0" y="-6365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theme" Target="theme/theme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61" Type="http://schemas.openxmlformats.org/officeDocument/2006/relationships/slide" Target="slides/slide55.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4/14/2022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9.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6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1.xml"/><Relationship Id="rId1" Type="http://schemas.openxmlformats.org/officeDocument/2006/relationships/slideLayout" Target="../slideLayouts/slideLayout22.xml"/><Relationship Id="rId4" Type="http://schemas.openxmlformats.org/officeDocument/2006/relationships/slide" Target="slide4.xml"/></Relationships>
</file>

<file path=ppt/slides/_rels/slide6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7.xml"/><Relationship Id="rId1" Type="http://schemas.openxmlformats.org/officeDocument/2006/relationships/slideLayout" Target="../slideLayouts/slideLayout22.xml"/><Relationship Id="rId4" Type="http://schemas.openxmlformats.org/officeDocument/2006/relationships/slide" Target="slide15.xml"/></Relationships>
</file>

<file path=ppt/slides/_rels/slide6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0.xml"/><Relationship Id="rId1" Type="http://schemas.openxmlformats.org/officeDocument/2006/relationships/slideLayout" Target="../slideLayouts/slideLayout22.xml"/><Relationship Id="rId4" Type="http://schemas.openxmlformats.org/officeDocument/2006/relationships/slide" Target="slide15.xml"/></Relationships>
</file>

<file path=ppt/slides/_rels/slide6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1.xml"/><Relationship Id="rId1" Type="http://schemas.openxmlformats.org/officeDocument/2006/relationships/slideLayout" Target="../slideLayouts/slideLayout22.xml"/><Relationship Id="rId4" Type="http://schemas.openxmlformats.org/officeDocument/2006/relationships/slide" Target="slide15.xml"/></Relationships>
</file>

<file path=ppt/slides/_rels/slide6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24.xml"/><Relationship Id="rId1" Type="http://schemas.openxmlformats.org/officeDocument/2006/relationships/slideLayout" Target="../slideLayouts/slideLayout22.xml"/><Relationship Id="rId4" Type="http://schemas.openxmlformats.org/officeDocument/2006/relationships/slide" Target="slide15.xml"/></Relationships>
</file>

<file path=ppt/slides/_rels/slide6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2.xml"/><Relationship Id="rId1" Type="http://schemas.openxmlformats.org/officeDocument/2006/relationships/slideLayout" Target="../slideLayouts/slideLayout22.xml"/><Relationship Id="rId4" Type="http://schemas.openxmlformats.org/officeDocument/2006/relationships/slide" Target="slide15.xml"/></Relationships>
</file>

<file path=ppt/slides/_rels/slide6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0.xml"/><Relationship Id="rId1" Type="http://schemas.openxmlformats.org/officeDocument/2006/relationships/slideLayout" Target="../slideLayouts/slideLayout22.xml"/><Relationship Id="rId4" Type="http://schemas.openxmlformats.org/officeDocument/2006/relationships/slide" Target="slide38.xml"/></Relationships>
</file>

<file path=ppt/slides/_rels/slide7.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6.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51.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6.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18</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Genomics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Sequence-tagged site maps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161020" cy="4974336"/>
          </a:xfrm>
        </p:spPr>
        <p:txBody>
          <a:bodyPr/>
          <a:lstStyle/>
          <a:p>
            <a:pPr>
              <a:spcBef>
                <a:spcPts val="1200"/>
              </a:spcBef>
              <a:spcAft>
                <a:spcPts val="600"/>
              </a:spcAft>
            </a:pPr>
            <a:r>
              <a:rPr lang="en-US" dirty="0"/>
              <a:t>Sequence-tagged site (S</a:t>
            </a:r>
            <a:r>
              <a:rPr lang="en-US" sz="100" dirty="0"/>
              <a:t> </a:t>
            </a:r>
            <a:r>
              <a:rPr lang="en-US" dirty="0"/>
              <a:t>T</a:t>
            </a:r>
            <a:r>
              <a:rPr lang="en-US" sz="100" dirty="0"/>
              <a:t> </a:t>
            </a:r>
            <a:r>
              <a:rPr lang="en-US" dirty="0"/>
              <a:t>S)</a:t>
            </a:r>
          </a:p>
          <a:p>
            <a:pPr marL="342900" indent="-342900">
              <a:spcBef>
                <a:spcPts val="1200"/>
              </a:spcBef>
              <a:spcAft>
                <a:spcPts val="600"/>
              </a:spcAft>
              <a:buFont typeface="Arial" panose="020B0604020202020204" pitchFamily="34" charset="0"/>
              <a:buChar char="•"/>
            </a:pPr>
            <a:r>
              <a:rPr lang="en-US" dirty="0"/>
              <a:t>Short, unique stretch of genomic D</a:t>
            </a:r>
            <a:r>
              <a:rPr lang="en-US" sz="100" dirty="0"/>
              <a:t> </a:t>
            </a:r>
            <a:r>
              <a:rPr lang="en-US" dirty="0"/>
              <a:t>N</a:t>
            </a:r>
            <a:r>
              <a:rPr lang="en-US" sz="100" dirty="0"/>
              <a:t> </a:t>
            </a:r>
            <a:r>
              <a:rPr lang="en-US" dirty="0"/>
              <a:t>A that can be amplified by P</a:t>
            </a:r>
            <a:r>
              <a:rPr lang="en-US" sz="100" dirty="0"/>
              <a:t> </a:t>
            </a:r>
            <a:r>
              <a:rPr lang="en-US" dirty="0"/>
              <a:t>C</a:t>
            </a:r>
            <a:r>
              <a:rPr lang="en-US" sz="100" dirty="0"/>
              <a:t> </a:t>
            </a:r>
            <a:r>
              <a:rPr lang="en-US" dirty="0"/>
              <a:t>R</a:t>
            </a:r>
          </a:p>
          <a:p>
            <a:pPr marL="342900" indent="-342900">
              <a:spcBef>
                <a:spcPts val="1200"/>
              </a:spcBef>
              <a:spcAft>
                <a:spcPts val="600"/>
              </a:spcAft>
              <a:buFont typeface="Arial" panose="020B0604020202020204" pitchFamily="34" charset="0"/>
              <a:buChar char="•"/>
            </a:pPr>
            <a:r>
              <a:rPr lang="en-US" dirty="0"/>
              <a:t>S</a:t>
            </a:r>
            <a:r>
              <a:rPr lang="en-US" sz="100" dirty="0"/>
              <a:t> </a:t>
            </a:r>
            <a:r>
              <a:rPr lang="en-US" dirty="0"/>
              <a:t>T</a:t>
            </a:r>
            <a:r>
              <a:rPr lang="en-US" sz="100" dirty="0"/>
              <a:t> </a:t>
            </a:r>
            <a:r>
              <a:rPr lang="en-US" dirty="0"/>
              <a:t>S mapping asks whether two S</a:t>
            </a:r>
            <a:r>
              <a:rPr lang="en-US" sz="100" dirty="0"/>
              <a:t> </a:t>
            </a:r>
            <a:r>
              <a:rPr lang="en-US" dirty="0"/>
              <a:t>T</a:t>
            </a:r>
            <a:r>
              <a:rPr lang="en-US" sz="100" dirty="0"/>
              <a:t> </a:t>
            </a:r>
            <a:r>
              <a:rPr lang="en-US" dirty="0"/>
              <a:t>Ss are on the same D</a:t>
            </a:r>
            <a:r>
              <a:rPr lang="en-US" sz="100" dirty="0"/>
              <a:t> </a:t>
            </a:r>
            <a:r>
              <a:rPr lang="en-US" dirty="0"/>
              <a:t>N</a:t>
            </a:r>
            <a:r>
              <a:rPr lang="en-US" sz="100" dirty="0"/>
              <a:t> </a:t>
            </a:r>
            <a:r>
              <a:rPr lang="en-US" dirty="0"/>
              <a:t>A molecule</a:t>
            </a:r>
          </a:p>
          <a:p>
            <a:pPr marL="342900" indent="-342900">
              <a:spcBef>
                <a:spcPts val="1200"/>
              </a:spcBef>
              <a:spcAft>
                <a:spcPts val="600"/>
              </a:spcAft>
              <a:buFont typeface="Arial" panose="020B0604020202020204" pitchFamily="34" charset="0"/>
              <a:buChar char="•"/>
            </a:pPr>
            <a:r>
              <a:rPr lang="en-US" dirty="0"/>
              <a:t>D</a:t>
            </a:r>
            <a:r>
              <a:rPr lang="en-US" sz="100" dirty="0"/>
              <a:t> </a:t>
            </a:r>
            <a:r>
              <a:rPr lang="en-US" dirty="0"/>
              <a:t>N</a:t>
            </a:r>
            <a:r>
              <a:rPr lang="en-US" sz="100" dirty="0"/>
              <a:t> </a:t>
            </a:r>
            <a:r>
              <a:rPr lang="en-US" dirty="0"/>
              <a:t>A is randomly fragmented – if two S</a:t>
            </a:r>
            <a:r>
              <a:rPr lang="en-US" sz="100" dirty="0"/>
              <a:t> </a:t>
            </a:r>
            <a:r>
              <a:rPr lang="en-US" dirty="0"/>
              <a:t>T</a:t>
            </a:r>
            <a:r>
              <a:rPr lang="en-US" sz="100" dirty="0"/>
              <a:t> </a:t>
            </a:r>
            <a:r>
              <a:rPr lang="en-US" dirty="0"/>
              <a:t>S markers are found together on fragments of D</a:t>
            </a:r>
            <a:r>
              <a:rPr lang="en-US" sz="100" dirty="0"/>
              <a:t> </a:t>
            </a:r>
            <a:r>
              <a:rPr lang="en-US" dirty="0"/>
              <a:t>N</a:t>
            </a:r>
            <a:r>
              <a:rPr lang="en-US" sz="100" dirty="0"/>
              <a:t> </a:t>
            </a:r>
            <a:r>
              <a:rPr lang="en-US" dirty="0"/>
              <a:t>A, then they are relatively close together</a:t>
            </a:r>
          </a:p>
          <a:p>
            <a:pPr marL="342900" indent="-342900">
              <a:spcBef>
                <a:spcPts val="1200"/>
              </a:spcBef>
              <a:spcAft>
                <a:spcPts val="600"/>
              </a:spcAft>
              <a:buFont typeface="Arial" panose="020B0604020202020204" pitchFamily="34" charset="0"/>
              <a:buChar char="•"/>
            </a:pPr>
            <a:r>
              <a:rPr lang="en-US" dirty="0"/>
              <a:t>S</a:t>
            </a:r>
            <a:r>
              <a:rPr lang="en-US" sz="100" dirty="0"/>
              <a:t> </a:t>
            </a:r>
            <a:r>
              <a:rPr lang="en-US" dirty="0"/>
              <a:t>T</a:t>
            </a:r>
            <a:r>
              <a:rPr lang="en-US" sz="100" dirty="0"/>
              <a:t> </a:t>
            </a:r>
            <a:r>
              <a:rPr lang="en-US" dirty="0"/>
              <a:t>Ss provide a scaffold for assembling genome sequences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873614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Creating a physical map with sequence-tagged sites</a:t>
            </a:r>
          </a:p>
        </p:txBody>
      </p:sp>
      <p:pic>
        <p:nvPicPr>
          <p:cNvPr id="8" name="Picture 2" descr="An illustration of the location of the 4 S T S s, products of PCR reaction, and presence and absence of each S T S.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04795" y="1529972"/>
            <a:ext cx="8134410" cy="438912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80498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Genetic and physical maps can be correlated</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2103120"/>
          </a:xfrm>
        </p:spPr>
        <p:txBody>
          <a:bodyPr/>
          <a:lstStyle/>
          <a:p>
            <a:pPr marL="342900" indent="-342900">
              <a:spcBef>
                <a:spcPts val="624"/>
              </a:spcBef>
              <a:spcAft>
                <a:spcPts val="1200"/>
              </a:spcAft>
              <a:buFont typeface="Arial" panose="020B0604020202020204" pitchFamily="34" charset="0"/>
              <a:buChar char="•"/>
            </a:pPr>
            <a:r>
              <a:rPr lang="en-US" dirty="0"/>
              <a:t>Allows scientists to find the sequence of genes that have been mapped genetically</a:t>
            </a:r>
          </a:p>
          <a:p>
            <a:pPr marL="342900" indent="-342900">
              <a:spcBef>
                <a:spcPts val="624"/>
              </a:spcBef>
              <a:spcAft>
                <a:spcPts val="1200"/>
              </a:spcAft>
              <a:buFont typeface="Arial" panose="020B0604020202020204" pitchFamily="34" charset="0"/>
              <a:buChar char="•"/>
            </a:pPr>
            <a:r>
              <a:rPr lang="en-US" dirty="0"/>
              <a:t>Difficult because resolution of genetic maps is not as good as resolution of genome sequence (1 </a:t>
            </a:r>
            <a:r>
              <a:rPr lang="en-US" dirty="0" err="1"/>
              <a:t>cM</a:t>
            </a:r>
            <a:r>
              <a:rPr lang="en-US" dirty="0"/>
              <a:t> can equal one million bp)</a:t>
            </a:r>
          </a:p>
        </p:txBody>
      </p:sp>
      <p:pic>
        <p:nvPicPr>
          <p:cNvPr id="8" name="Picture 3" descr="The relative distance between markers from genetic maps does not necessarily correspond to constant physical distances.">
            <a:extLst>
              <a:ext uri="{FF2B5EF4-FFF2-40B4-BE49-F238E27FC236}">
                <a16:creationId xmlns:a16="http://schemas.microsoft.com/office/drawing/2014/main" id="{45191773-C5F2-4F71-A304-38EECBCF6EDD}"/>
              </a:ext>
            </a:extLst>
          </p:cNvPr>
          <p:cNvPicPr>
            <a:picLocks noChangeAspect="1"/>
          </p:cNvPicPr>
          <p:nvPr/>
        </p:nvPicPr>
        <p:blipFill>
          <a:blip r:embed="rId2"/>
          <a:stretch>
            <a:fillRect/>
          </a:stretch>
        </p:blipFill>
        <p:spPr>
          <a:xfrm>
            <a:off x="2036917" y="3428999"/>
            <a:ext cx="5070167" cy="3017520"/>
          </a:xfrm>
          <a:prstGeom prst="rect">
            <a:avLst/>
          </a:prstGeom>
        </p:spPr>
      </p:pic>
      <p:sp>
        <p:nvSpPr>
          <p:cNvPr id="6" name="Slide Number Placeholder 4">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669898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Sequencing genomes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The ultimate physical map is the base-pair sequence of the entire genome</a:t>
            </a:r>
          </a:p>
          <a:p>
            <a:pPr marL="342900" indent="-342900">
              <a:spcBef>
                <a:spcPts val="1200"/>
              </a:spcBef>
              <a:spcAft>
                <a:spcPts val="1200"/>
              </a:spcAft>
              <a:buFont typeface="Arial" panose="020B0604020202020204" pitchFamily="34" charset="0"/>
              <a:buChar char="•"/>
            </a:pPr>
            <a:r>
              <a:rPr lang="en-US" dirty="0"/>
              <a:t>All sequencing approaches adapt D</a:t>
            </a:r>
            <a:r>
              <a:rPr lang="en-US" sz="100" dirty="0"/>
              <a:t> </a:t>
            </a:r>
            <a:r>
              <a:rPr lang="en-US" dirty="0"/>
              <a:t>N</a:t>
            </a:r>
            <a:r>
              <a:rPr lang="en-US" sz="100" dirty="0"/>
              <a:t> </a:t>
            </a:r>
            <a:r>
              <a:rPr lang="en-US" dirty="0"/>
              <a:t>A replication to an in vitro environment</a:t>
            </a:r>
          </a:p>
          <a:p>
            <a:pPr marL="342900" indent="-342900">
              <a:spcBef>
                <a:spcPts val="1200"/>
              </a:spcBef>
              <a:spcAft>
                <a:spcPts val="1200"/>
              </a:spcAft>
              <a:buFont typeface="Arial" panose="020B0604020202020204" pitchFamily="34" charset="0"/>
              <a:buChar char="•"/>
            </a:pPr>
            <a:r>
              <a:rPr lang="en-US" dirty="0"/>
              <a:t>Advances in genomics enabled by newer and faster sequencing technologies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259986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Dideoxy terminator sequencing</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4158420" cy="4771550"/>
          </a:xfrm>
        </p:spPr>
        <p:txBody>
          <a:bodyPr/>
          <a:lstStyle/>
          <a:p>
            <a:pPr>
              <a:spcBef>
                <a:spcPts val="600"/>
              </a:spcBef>
              <a:spcAft>
                <a:spcPts val="1200"/>
              </a:spcAft>
            </a:pPr>
            <a:r>
              <a:rPr lang="en-US" dirty="0"/>
              <a:t>Uses </a:t>
            </a:r>
            <a:r>
              <a:rPr lang="en-US" i="1" dirty="0" err="1"/>
              <a:t>dideoxynucleotides</a:t>
            </a:r>
            <a:r>
              <a:rPr lang="en-US" i="1" dirty="0"/>
              <a:t> </a:t>
            </a:r>
            <a:r>
              <a:rPr lang="en-US" dirty="0"/>
              <a:t>in D</a:t>
            </a:r>
            <a:r>
              <a:rPr lang="en-US" sz="100" dirty="0"/>
              <a:t> </a:t>
            </a:r>
            <a:r>
              <a:rPr lang="en-US" dirty="0"/>
              <a:t>N</a:t>
            </a:r>
            <a:r>
              <a:rPr lang="en-US" sz="100" dirty="0"/>
              <a:t> </a:t>
            </a:r>
            <a:r>
              <a:rPr lang="en-US" dirty="0"/>
              <a:t>A sequencing</a:t>
            </a:r>
          </a:p>
          <a:p>
            <a:pPr marL="342900" indent="-342900">
              <a:spcBef>
                <a:spcPts val="600"/>
              </a:spcBef>
              <a:spcAft>
                <a:spcPts val="1200"/>
              </a:spcAft>
              <a:buFont typeface="Arial" panose="020B0604020202020204" pitchFamily="34" charset="0"/>
              <a:buChar char="•"/>
            </a:pPr>
            <a:r>
              <a:rPr lang="en-US" dirty="0"/>
              <a:t>Chain terminators</a:t>
            </a:r>
          </a:p>
          <a:p>
            <a:pPr marL="342900" indent="-342900">
              <a:spcBef>
                <a:spcPts val="600"/>
              </a:spcBef>
              <a:spcAft>
                <a:spcPts val="1200"/>
              </a:spcAft>
              <a:buFont typeface="Arial" panose="020B0604020202020204" pitchFamily="34" charset="0"/>
              <a:buChar char="•"/>
            </a:pPr>
            <a:r>
              <a:rPr lang="en-US" dirty="0"/>
              <a:t>Fluorescently labeled</a:t>
            </a:r>
          </a:p>
          <a:p>
            <a:pPr marL="342900" indent="-342900">
              <a:spcBef>
                <a:spcPts val="600"/>
              </a:spcBef>
              <a:spcAft>
                <a:spcPts val="1200"/>
              </a:spcAft>
              <a:buFont typeface="Arial" panose="020B0604020202020204" pitchFamily="34" charset="0"/>
              <a:buChar char="•"/>
            </a:pPr>
            <a:r>
              <a:rPr lang="en-US" dirty="0"/>
              <a:t>Incorporated at random</a:t>
            </a:r>
          </a:p>
          <a:p>
            <a:pPr>
              <a:spcBef>
                <a:spcPts val="600"/>
              </a:spcBef>
              <a:spcAft>
                <a:spcPts val="1200"/>
              </a:spcAft>
            </a:pPr>
            <a:r>
              <a:rPr lang="en-US" dirty="0"/>
              <a:t>Fragments separated by capillary tube electrophoresis </a:t>
            </a:r>
          </a:p>
          <a:p>
            <a:pPr marL="342900" indent="-342900">
              <a:spcBef>
                <a:spcPts val="600"/>
              </a:spcBef>
              <a:spcAft>
                <a:spcPts val="1200"/>
              </a:spcAft>
              <a:buFont typeface="Arial" panose="020B0604020202020204" pitchFamily="34" charset="0"/>
              <a:buChar char="•"/>
            </a:pPr>
            <a:r>
              <a:rPr lang="en-US" dirty="0"/>
              <a:t>Detector reads the sequence to a computer</a:t>
            </a:r>
          </a:p>
        </p:txBody>
      </p:sp>
      <p:pic>
        <p:nvPicPr>
          <p:cNvPr id="8" name="Picture 3" descr="Dideoxy terminator nucleotides have only a hydrogen molecule bound to the 3 prime carbon of their sugar molecule (not a hydroxyl group).">
            <a:extLst>
              <a:ext uri="{FF2B5EF4-FFF2-40B4-BE49-F238E27FC236}">
                <a16:creationId xmlns:a16="http://schemas.microsoft.com/office/drawing/2014/main" id="{45191773-C5F2-4F71-A304-38EECBCF6EDD}"/>
              </a:ext>
            </a:extLst>
          </p:cNvPr>
          <p:cNvPicPr>
            <a:picLocks noChangeAspect="1"/>
          </p:cNvPicPr>
          <p:nvPr/>
        </p:nvPicPr>
        <p:blipFill>
          <a:blip r:embed="rId2"/>
          <a:stretch>
            <a:fillRect/>
          </a:stretch>
        </p:blipFill>
        <p:spPr>
          <a:xfrm>
            <a:off x="4772808" y="1596349"/>
            <a:ext cx="4158420" cy="3291840"/>
          </a:xfrm>
          <a:prstGeom prst="rect">
            <a:avLst/>
          </a:prstGeom>
        </p:spPr>
      </p:pic>
      <p:sp>
        <p:nvSpPr>
          <p:cNvPr id="6" name="Slide Number Placeholder 4">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41897121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4366260" cy="678611"/>
          </a:xfrm>
        </p:spPr>
        <p:txBody>
          <a:bodyPr/>
          <a:lstStyle/>
          <a:p>
            <a:r>
              <a:rPr lang="en-US" dirty="0"/>
              <a:t>Automated D</a:t>
            </a:r>
            <a:r>
              <a:rPr lang="en-US" sz="100" dirty="0"/>
              <a:t> </a:t>
            </a:r>
            <a:r>
              <a:rPr lang="en-US" dirty="0"/>
              <a:t>N</a:t>
            </a:r>
            <a:r>
              <a:rPr lang="en-US" sz="100" dirty="0"/>
              <a:t> </a:t>
            </a:r>
            <a:r>
              <a:rPr lang="en-US" dirty="0"/>
              <a:t>A sequencing</a:t>
            </a:r>
          </a:p>
        </p:txBody>
      </p:sp>
      <p:pic>
        <p:nvPicPr>
          <p:cNvPr id="8" name="Picture 2" descr="An illustration of the automated dideoxy DNA sequencing.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777734" y="102869"/>
            <a:ext cx="3379119" cy="612648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335633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Next-generation sequencing (N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G</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24"/>
              </a:spcBef>
              <a:spcAft>
                <a:spcPts val="1200"/>
              </a:spcAft>
            </a:pPr>
            <a:r>
              <a:rPr lang="en-US" dirty="0"/>
              <a:t>New technologies vastly increase the speed of sequencing and reduce the cost</a:t>
            </a:r>
          </a:p>
          <a:p>
            <a:pPr marL="342900" indent="-342900">
              <a:spcBef>
                <a:spcPts val="624"/>
              </a:spcBef>
              <a:spcAft>
                <a:spcPts val="1200"/>
              </a:spcAft>
              <a:buFont typeface="Arial" panose="020B0604020202020204" pitchFamily="34" charset="0"/>
              <a:buChar char="•"/>
            </a:pPr>
            <a:r>
              <a:rPr lang="en-US" dirty="0"/>
              <a:t>Cost ~$1000 in 2014, a 10,000-fold reduction in 10 years.</a:t>
            </a:r>
          </a:p>
          <a:p>
            <a:pPr>
              <a:spcBef>
                <a:spcPts val="624"/>
              </a:spcBef>
              <a:spcAft>
                <a:spcPts val="1200"/>
              </a:spcAft>
            </a:pPr>
            <a:r>
              <a:rPr lang="en-US" dirty="0"/>
              <a:t>Various next-generation technologies have similar features:</a:t>
            </a:r>
          </a:p>
          <a:p>
            <a:pPr marL="457200" indent="-457200">
              <a:spcBef>
                <a:spcPts val="624"/>
              </a:spcBef>
              <a:buFont typeface="+mj-lt"/>
              <a:buAutoNum type="arabicPeriod"/>
            </a:pPr>
            <a:r>
              <a:rPr lang="en-US" dirty="0"/>
              <a:t>D</a:t>
            </a:r>
            <a:r>
              <a:rPr lang="en-US" sz="100" dirty="0"/>
              <a:t> </a:t>
            </a:r>
            <a:r>
              <a:rPr lang="en-US" dirty="0"/>
              <a:t>N</a:t>
            </a:r>
            <a:r>
              <a:rPr lang="en-US" sz="100" dirty="0"/>
              <a:t> </a:t>
            </a:r>
            <a:r>
              <a:rPr lang="en-US" dirty="0"/>
              <a:t>A sequenced without constructing a genomic library by conventional cloning</a:t>
            </a:r>
          </a:p>
          <a:p>
            <a:pPr marL="457200" indent="-457200">
              <a:spcBef>
                <a:spcPts val="624"/>
              </a:spcBef>
              <a:buFont typeface="+mj-lt"/>
              <a:buAutoNum type="arabicPeriod"/>
            </a:pPr>
            <a:r>
              <a:rPr lang="en-US" dirty="0"/>
              <a:t>Millions of sequencing reactions can be performed simultaneously</a:t>
            </a:r>
          </a:p>
          <a:p>
            <a:pPr marL="457200" indent="-457200">
              <a:spcBef>
                <a:spcPts val="624"/>
              </a:spcBef>
              <a:buFont typeface="+mj-lt"/>
              <a:buAutoNum type="arabicPeriod"/>
            </a:pPr>
            <a:r>
              <a:rPr lang="en-US" dirty="0"/>
              <a:t>Sequencing reactions occur in solution and are read directly (no electrophoresis)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402194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3897630" cy="678611"/>
          </a:xfrm>
        </p:spPr>
        <p:txBody>
          <a:bodyPr/>
          <a:lstStyle/>
          <a:p>
            <a:r>
              <a:rPr lang="en-US" dirty="0"/>
              <a:t>Illumina D</a:t>
            </a:r>
            <a:r>
              <a:rPr lang="en-US" sz="100" dirty="0"/>
              <a:t> </a:t>
            </a:r>
            <a:r>
              <a:rPr lang="en-US" dirty="0"/>
              <a:t>N</a:t>
            </a:r>
            <a:r>
              <a:rPr lang="en-US" sz="100" dirty="0"/>
              <a:t> </a:t>
            </a:r>
            <a:r>
              <a:rPr lang="en-US" dirty="0"/>
              <a:t>A sequencing</a:t>
            </a:r>
          </a:p>
        </p:txBody>
      </p:sp>
      <p:pic>
        <p:nvPicPr>
          <p:cNvPr id="8" name="Picture 2" descr="An illustration of the steps in Illumina's next-generation DNA sequencing.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572000" y="160019"/>
            <a:ext cx="3567571" cy="603504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1243014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Challenges for 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G</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1200"/>
              </a:spcAft>
            </a:pPr>
            <a:r>
              <a:rPr lang="en-US" dirty="0"/>
              <a:t>Sequencing many molecules simultaneously, but produce less information per molecule sequenced</a:t>
            </a:r>
          </a:p>
          <a:p>
            <a:pPr marL="342900" indent="-342900">
              <a:spcBef>
                <a:spcPts val="1200"/>
              </a:spcBef>
              <a:spcAft>
                <a:spcPts val="1200"/>
              </a:spcAft>
              <a:buFont typeface="Arial" panose="020B0604020202020204" pitchFamily="34" charset="0"/>
              <a:buChar char="•"/>
            </a:pPr>
            <a:r>
              <a:rPr lang="en-US" dirty="0"/>
              <a:t>Read length tends to be short, 50 bp up to 1,000 bp</a:t>
            </a:r>
          </a:p>
          <a:p>
            <a:pPr marL="342900" indent="-342900">
              <a:spcBef>
                <a:spcPts val="1200"/>
              </a:spcBef>
              <a:spcAft>
                <a:spcPts val="1200"/>
              </a:spcAft>
              <a:buFont typeface="Arial" panose="020B0604020202020204" pitchFamily="34" charset="0"/>
              <a:buChar char="•"/>
            </a:pPr>
            <a:r>
              <a:rPr lang="en-US" dirty="0"/>
              <a:t>Requires more computing power for genome assembly</a:t>
            </a:r>
          </a:p>
          <a:p>
            <a:pPr marL="342900" indent="-342900">
              <a:spcBef>
                <a:spcPts val="1200"/>
              </a:spcBef>
              <a:spcAft>
                <a:spcPts val="1200"/>
              </a:spcAft>
              <a:buFont typeface="Arial" panose="020B0604020202020204" pitchFamily="34" charset="0"/>
              <a:buChar char="•"/>
            </a:pPr>
            <a:r>
              <a:rPr lang="en-US" dirty="0"/>
              <a:t>Technologies that generate longer reads are more error prone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8632111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Assembling genome fragments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212080"/>
          </a:xfrm>
        </p:spPr>
        <p:txBody>
          <a:bodyPr/>
          <a:lstStyle/>
          <a:p>
            <a:pPr marL="457200" indent="-457200">
              <a:spcBef>
                <a:spcPts val="800"/>
              </a:spcBef>
              <a:buFont typeface="+mj-lt"/>
              <a:buAutoNum type="arabicPeriod"/>
            </a:pPr>
            <a:r>
              <a:rPr lang="en-US" i="1" dirty="0"/>
              <a:t>Clone-contig assembly</a:t>
            </a:r>
          </a:p>
          <a:p>
            <a:pPr lvl="2"/>
            <a:r>
              <a:rPr lang="en-US" sz="2400" dirty="0"/>
              <a:t>Large clones arranged into continuous sequences by restriction mapping or S</a:t>
            </a:r>
            <a:r>
              <a:rPr lang="en-US" sz="200" dirty="0"/>
              <a:t> </a:t>
            </a:r>
            <a:r>
              <a:rPr lang="en-US" sz="2400" dirty="0"/>
              <a:t>T</a:t>
            </a:r>
            <a:r>
              <a:rPr lang="en-US" sz="200" dirty="0"/>
              <a:t> </a:t>
            </a:r>
            <a:r>
              <a:rPr lang="en-US" sz="2400" dirty="0"/>
              <a:t>S analysis</a:t>
            </a:r>
          </a:p>
          <a:p>
            <a:pPr lvl="2"/>
            <a:r>
              <a:rPr lang="en-US" sz="2400" dirty="0"/>
              <a:t>Large clones are then fragmented into smaller pieces for sequencing</a:t>
            </a:r>
          </a:p>
          <a:p>
            <a:pPr marL="457200" indent="-457200">
              <a:spcBef>
                <a:spcPts val="800"/>
              </a:spcBef>
              <a:buFont typeface="+mj-lt"/>
              <a:buAutoNum type="arabicPeriod" startAt="2"/>
            </a:pPr>
            <a:r>
              <a:rPr lang="en-US" i="1" dirty="0"/>
              <a:t>Shotgun sequencing</a:t>
            </a:r>
          </a:p>
          <a:p>
            <a:pPr lvl="2"/>
            <a:r>
              <a:rPr lang="en-US" sz="2400" dirty="0"/>
              <a:t>D</a:t>
            </a:r>
            <a:r>
              <a:rPr lang="en-US" sz="200" dirty="0"/>
              <a:t> </a:t>
            </a:r>
            <a:r>
              <a:rPr lang="en-US" sz="2400" dirty="0"/>
              <a:t>N</a:t>
            </a:r>
            <a:r>
              <a:rPr lang="en-US" sz="200" dirty="0"/>
              <a:t> </a:t>
            </a:r>
            <a:r>
              <a:rPr lang="en-US" sz="2400" dirty="0"/>
              <a:t>A is randomly cut into smaller fragments, cloned, and then sequenced</a:t>
            </a:r>
          </a:p>
          <a:p>
            <a:pPr lvl="2"/>
            <a:r>
              <a:rPr lang="en-US" sz="2400" dirty="0"/>
              <a:t>Computers put together the overlaps</a:t>
            </a:r>
          </a:p>
          <a:p>
            <a:pPr lvl="2"/>
            <a:r>
              <a:rPr lang="en-US" sz="2400" dirty="0"/>
              <a:t>Does not rely on genetic or physical maps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867008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EDD61853-206E-4521-8DB6-E2F85354373D}"/>
              </a:ext>
            </a:extLst>
          </p:cNvPr>
          <p:cNvSpPr>
            <a:spLocks noGrp="1"/>
          </p:cNvSpPr>
          <p:nvPr>
            <p:ph sz="quarter" idx="11"/>
          </p:nvPr>
        </p:nvSpPr>
        <p:spPr>
          <a:xfrm>
            <a:off x="342900" y="1276710"/>
            <a:ext cx="4046220" cy="4974336"/>
          </a:xfrm>
        </p:spPr>
        <p:txBody>
          <a:bodyPr/>
          <a:lstStyle/>
          <a:p>
            <a:pPr marL="731520" indent="-731520">
              <a:spcBef>
                <a:spcPts val="600"/>
              </a:spcBef>
            </a:pPr>
            <a:r>
              <a:rPr lang="en-US" sz="2200" b="1" dirty="0"/>
              <a:t>18.1	</a:t>
            </a:r>
            <a:r>
              <a:rPr lang="en-US" sz="2200" dirty="0"/>
              <a:t>Mapping Genomes </a:t>
            </a:r>
          </a:p>
          <a:p>
            <a:pPr marL="731520" indent="-731520">
              <a:spcBef>
                <a:spcPts val="600"/>
              </a:spcBef>
            </a:pPr>
            <a:r>
              <a:rPr lang="en-US" sz="2200" b="1" dirty="0"/>
              <a:t>18.2	</a:t>
            </a:r>
            <a:r>
              <a:rPr lang="en-US" sz="2200" dirty="0"/>
              <a:t>Sequencing Genomes </a:t>
            </a:r>
          </a:p>
          <a:p>
            <a:pPr marL="731520" indent="-731520">
              <a:spcBef>
                <a:spcPts val="600"/>
              </a:spcBef>
            </a:pPr>
            <a:r>
              <a:rPr lang="en-US" sz="2200" b="1" dirty="0"/>
              <a:t>18.3	</a:t>
            </a:r>
            <a:r>
              <a:rPr lang="en-US" sz="2200" dirty="0"/>
              <a:t>Genome Projects </a:t>
            </a:r>
          </a:p>
          <a:p>
            <a:pPr marL="731520" indent="-731520">
              <a:spcBef>
                <a:spcPts val="600"/>
              </a:spcBef>
            </a:pPr>
            <a:r>
              <a:rPr lang="en-US" sz="2200" b="1" dirty="0"/>
              <a:t>18.4	</a:t>
            </a:r>
            <a:r>
              <a:rPr lang="en-US" sz="2200" dirty="0"/>
              <a:t>Genome Annotation and Databases </a:t>
            </a:r>
          </a:p>
          <a:p>
            <a:pPr marL="731520" indent="-731520">
              <a:spcBef>
                <a:spcPts val="600"/>
              </a:spcBef>
            </a:pPr>
            <a:r>
              <a:rPr lang="en-US" sz="2200" b="1" dirty="0"/>
              <a:t>18.5	</a:t>
            </a:r>
            <a:r>
              <a:rPr lang="en-US" sz="2200" dirty="0"/>
              <a:t>Comparative and Functional Genomics </a:t>
            </a:r>
          </a:p>
          <a:p>
            <a:pPr marL="731520" indent="-731520">
              <a:spcBef>
                <a:spcPts val="600"/>
              </a:spcBef>
            </a:pPr>
            <a:r>
              <a:rPr lang="en-US" sz="2200" b="1" dirty="0"/>
              <a:t>18.6	</a:t>
            </a:r>
            <a:r>
              <a:rPr lang="en-US" sz="2200" dirty="0"/>
              <a:t>Applications of Genomics </a:t>
            </a:r>
          </a:p>
        </p:txBody>
      </p:sp>
      <p:pic>
        <p:nvPicPr>
          <p:cNvPr id="8" name="Picture 3" descr="An illustration of a circular pathway consisting of several sequences represents genomics and mapping genomes.">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4492686" y="1276710"/>
            <a:ext cx="4389120" cy="4389120"/>
          </a:xfrm>
          <a:prstGeom prst="rect">
            <a:avLst/>
          </a:prstGeom>
        </p:spPr>
      </p:pic>
      <p:sp>
        <p:nvSpPr>
          <p:cNvPr id="4" name="Text Placeholder 4">
            <a:extLst>
              <a:ext uri="{FF2B5EF4-FFF2-40B4-BE49-F238E27FC236}">
                <a16:creationId xmlns:a16="http://schemas.microsoft.com/office/drawing/2014/main" id="{F44A015C-1AA6-4C18-BB9E-19FE38DB969F}"/>
              </a:ext>
            </a:extLst>
          </p:cNvPr>
          <p:cNvSpPr>
            <a:spLocks noGrp="1"/>
          </p:cNvSpPr>
          <p:nvPr>
            <p:ph type="body" sz="quarter" idx="39"/>
          </p:nvPr>
        </p:nvSpPr>
        <p:spPr>
          <a:xfrm>
            <a:off x="5058471" y="5777773"/>
            <a:ext cx="3257550" cy="473273"/>
          </a:xfrm>
        </p:spPr>
        <p:txBody>
          <a:bodyPr/>
          <a:lstStyle/>
          <a:p>
            <a:pPr algn="ctr"/>
            <a:r>
              <a:rPr lang="en-US" dirty="0">
                <a:solidFill>
                  <a:schemeClr val="tx1"/>
                </a:solidFill>
              </a:rPr>
              <a:t>©William C. Ray, Director, Bioinformatics and Computational Biology Division, Biophysics Program, The Ohio State University</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Clone-contig method</a:t>
            </a:r>
          </a:p>
        </p:txBody>
      </p:sp>
      <p:pic>
        <p:nvPicPr>
          <p:cNvPr id="8" name="Picture 2" descr="A schematic of the clone-contig method.">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b="49553"/>
          <a:stretch/>
        </p:blipFill>
        <p:spPr>
          <a:xfrm>
            <a:off x="804098" y="1210923"/>
            <a:ext cx="7535805" cy="493776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54149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Shotgun method</a:t>
            </a:r>
          </a:p>
        </p:txBody>
      </p:sp>
      <p:pic>
        <p:nvPicPr>
          <p:cNvPr id="8" name="Picture 2" descr="A schematic of the shotgun method. ">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50816"/>
          <a:stretch/>
        </p:blipFill>
        <p:spPr>
          <a:xfrm>
            <a:off x="707349" y="1208796"/>
            <a:ext cx="7729303" cy="493776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49266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Human Genome Project</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69810"/>
          </a:xfrm>
        </p:spPr>
        <p:txBody>
          <a:bodyPr/>
          <a:lstStyle/>
          <a:p>
            <a:pPr>
              <a:spcBef>
                <a:spcPts val="800"/>
              </a:spcBef>
              <a:spcAft>
                <a:spcPts val="600"/>
              </a:spcAft>
            </a:pPr>
            <a:r>
              <a:rPr lang="en-US" dirty="0"/>
              <a:t>Originated in 1990 by the International Human Genome Sequencing Consortium</a:t>
            </a:r>
          </a:p>
          <a:p>
            <a:pPr marL="342900" indent="-342900">
              <a:spcBef>
                <a:spcPts val="800"/>
              </a:spcBef>
              <a:spcAft>
                <a:spcPts val="600"/>
              </a:spcAft>
              <a:buFont typeface="Arial" panose="020B0604020202020204" pitchFamily="34" charset="0"/>
              <a:buChar char="•"/>
            </a:pPr>
            <a:r>
              <a:rPr lang="en-US" dirty="0"/>
              <a:t>By 1996 a genetic map of human genome was published that placed markers every 1.6 </a:t>
            </a:r>
            <a:r>
              <a:rPr lang="en-US" dirty="0" err="1"/>
              <a:t>cM</a:t>
            </a:r>
            <a:endParaRPr lang="en-US" dirty="0"/>
          </a:p>
          <a:p>
            <a:pPr>
              <a:spcBef>
                <a:spcPts val="800"/>
              </a:spcBef>
              <a:spcAft>
                <a:spcPts val="600"/>
              </a:spcAft>
            </a:pPr>
            <a:r>
              <a:rPr lang="en-US" dirty="0"/>
              <a:t>In 1998, Craig Venter formed a private company that competed with the Human Genome Project to sequence the human genome</a:t>
            </a:r>
          </a:p>
          <a:p>
            <a:pPr marL="342900" indent="-342900">
              <a:spcBef>
                <a:spcPts val="800"/>
              </a:spcBef>
              <a:spcAft>
                <a:spcPts val="600"/>
              </a:spcAft>
              <a:buFont typeface="Arial" panose="020B0604020202020204" pitchFamily="34" charset="0"/>
              <a:buChar char="•"/>
            </a:pPr>
            <a:r>
              <a:rPr lang="en-US" dirty="0"/>
              <a:t>Using shotgun-sequencing</a:t>
            </a:r>
          </a:p>
          <a:p>
            <a:pPr>
              <a:spcBef>
                <a:spcPts val="800"/>
              </a:spcBef>
              <a:spcAft>
                <a:spcPts val="600"/>
              </a:spcAft>
            </a:pPr>
            <a:r>
              <a:rPr lang="en-US" dirty="0"/>
              <a:t>In 2000, both groups published a draft sequence</a:t>
            </a:r>
          </a:p>
          <a:p>
            <a:pPr>
              <a:spcBef>
                <a:spcPts val="800"/>
              </a:spcBef>
              <a:spcAft>
                <a:spcPts val="600"/>
              </a:spcAft>
            </a:pPr>
            <a:r>
              <a:rPr lang="en-US" dirty="0"/>
              <a:t>First </a:t>
            </a:r>
            <a:r>
              <a:rPr lang="en-US" i="1" dirty="0"/>
              <a:t>reference sequence </a:t>
            </a:r>
            <a:r>
              <a:rPr lang="en-US" dirty="0"/>
              <a:t>replaced draft sequence in 2003, had fewer sequencing errors/gaps, and greater coverage </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0455300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Characterizing genomes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The Human Genome Project found fewer genes than expected</a:t>
            </a:r>
          </a:p>
          <a:p>
            <a:pPr marL="342900" indent="-342900">
              <a:spcBef>
                <a:spcPts val="600"/>
              </a:spcBef>
              <a:spcAft>
                <a:spcPts val="1200"/>
              </a:spcAft>
              <a:buFont typeface="Arial" panose="020B0604020202020204" pitchFamily="34" charset="0"/>
              <a:buChar char="•"/>
            </a:pPr>
            <a:r>
              <a:rPr lang="en-US" dirty="0"/>
              <a:t>Initial estimate was 100,000 genes</a:t>
            </a:r>
          </a:p>
          <a:p>
            <a:pPr marL="342900" indent="-342900">
              <a:spcBef>
                <a:spcPts val="600"/>
              </a:spcBef>
              <a:spcAft>
                <a:spcPts val="1200"/>
              </a:spcAft>
              <a:buFont typeface="Arial" panose="020B0604020202020204" pitchFamily="34" charset="0"/>
              <a:buChar char="•"/>
            </a:pPr>
            <a:r>
              <a:rPr lang="en-US" dirty="0"/>
              <a:t>Number now appears to be about 20,000!</a:t>
            </a:r>
          </a:p>
          <a:p>
            <a:pPr>
              <a:spcBef>
                <a:spcPts val="600"/>
              </a:spcBef>
              <a:spcAft>
                <a:spcPts val="1200"/>
              </a:spcAft>
            </a:pPr>
            <a:r>
              <a:rPr lang="en-US" dirty="0"/>
              <a:t>Humans, mice, and puffer fish all have approximately the same sized genome, half as many as rice</a:t>
            </a:r>
          </a:p>
          <a:p>
            <a:pPr marL="342900" indent="-342900">
              <a:spcBef>
                <a:spcPts val="600"/>
              </a:spcBef>
              <a:spcAft>
                <a:spcPts val="1200"/>
              </a:spcAft>
              <a:buFont typeface="Arial" panose="020B0604020202020204" pitchFamily="34" charset="0"/>
              <a:buChar char="•"/>
            </a:pPr>
            <a:r>
              <a:rPr lang="en-US" dirty="0"/>
              <a:t>Complexity of an organism is not necessarily related to its gene number or genome size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39096257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Size and complexity of genomes</a:t>
            </a:r>
          </a:p>
        </p:txBody>
      </p:sp>
      <p:pic>
        <p:nvPicPr>
          <p:cNvPr id="8" name="Picture 2" descr="A graph of the size and complexity of genomes.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08104" y="1783080"/>
            <a:ext cx="8527793" cy="329184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769874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Human genome variation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35520"/>
          </a:xfrm>
        </p:spPr>
        <p:txBody>
          <a:bodyPr/>
          <a:lstStyle/>
          <a:p>
            <a:pPr>
              <a:spcBef>
                <a:spcPts val="1000"/>
              </a:spcBef>
            </a:pPr>
            <a:r>
              <a:rPr lang="en-US" dirty="0"/>
              <a:t>Reference sequence published in 2003 was composite of 20 volunteers, 70% from single donor</a:t>
            </a:r>
          </a:p>
          <a:p>
            <a:pPr marL="342900" indent="-342900">
              <a:spcBef>
                <a:spcPts val="1000"/>
              </a:spcBef>
              <a:buFont typeface="Arial" panose="020B0604020202020204" pitchFamily="34" charset="0"/>
              <a:buChar char="•"/>
            </a:pPr>
            <a:r>
              <a:rPr lang="en-US" dirty="0"/>
              <a:t>Work is ongoing to create a “pan genome” that better reflects global human diversity</a:t>
            </a:r>
          </a:p>
          <a:p>
            <a:pPr>
              <a:spcBef>
                <a:spcPts val="1000"/>
              </a:spcBef>
            </a:pPr>
            <a:r>
              <a:rPr lang="en-US" dirty="0"/>
              <a:t>Currently are greater than 650 million S</a:t>
            </a:r>
            <a:r>
              <a:rPr lang="en-US" sz="100" dirty="0"/>
              <a:t> </a:t>
            </a:r>
            <a:r>
              <a:rPr lang="en-US" dirty="0"/>
              <a:t>N</a:t>
            </a:r>
            <a:r>
              <a:rPr lang="en-US" sz="100" dirty="0"/>
              <a:t> </a:t>
            </a:r>
            <a:r>
              <a:rPr lang="en-US" dirty="0"/>
              <a:t>Vs in human genetic variation database</a:t>
            </a:r>
          </a:p>
          <a:p>
            <a:pPr marL="342900" indent="-342900">
              <a:spcBef>
                <a:spcPts val="1000"/>
              </a:spcBef>
              <a:buFont typeface="Arial" panose="020B0604020202020204" pitchFamily="34" charset="0"/>
              <a:buChar char="•"/>
            </a:pPr>
            <a:r>
              <a:rPr lang="en-US" dirty="0"/>
              <a:t>Random genome expected to differ from reference at approx. 4 million nucleotides, 400,000 sites with indels (insertions or deletions 1-49 bp)</a:t>
            </a:r>
          </a:p>
          <a:p>
            <a:pPr marL="342900" indent="-342900">
              <a:spcBef>
                <a:spcPts val="1000"/>
              </a:spcBef>
              <a:buFont typeface="Arial" panose="020B0604020202020204" pitchFamily="34" charset="0"/>
              <a:buChar char="•"/>
            </a:pPr>
            <a:r>
              <a:rPr lang="en-US" dirty="0"/>
              <a:t>Structural variation (insertions or deletions greater than 49 bp) expected to be 1000-5000 differences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7644765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Population-level variation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pPr>
            <a:r>
              <a:rPr lang="en-US" dirty="0"/>
              <a:t>Majority of variants in population are rare</a:t>
            </a:r>
          </a:p>
          <a:p>
            <a:pPr>
              <a:spcBef>
                <a:spcPts val="1200"/>
              </a:spcBef>
            </a:pPr>
            <a:r>
              <a:rPr lang="en-US" dirty="0"/>
              <a:t>Implies rare variants that are prevalent in population are due to new mutations that arose randomly</a:t>
            </a:r>
          </a:p>
          <a:p>
            <a:pPr marL="342900" indent="-342900">
              <a:spcBef>
                <a:spcPts val="1200"/>
              </a:spcBef>
              <a:buFont typeface="Arial" panose="020B0604020202020204" pitchFamily="34" charset="0"/>
              <a:buChar char="•"/>
            </a:pPr>
            <a:r>
              <a:rPr lang="en-US" dirty="0"/>
              <a:t>Pattern is consistent with shared human demographic history of 150 to 200 thousand years</a:t>
            </a:r>
          </a:p>
          <a:p>
            <a:pPr marL="342900" indent="-342900">
              <a:spcBef>
                <a:spcPts val="1200"/>
              </a:spcBef>
              <a:buFont typeface="Arial" panose="020B0604020202020204" pitchFamily="34" charset="0"/>
              <a:buChar char="•"/>
            </a:pPr>
            <a:r>
              <a:rPr lang="en-US" dirty="0"/>
              <a:t>Some subpopulations (in Europe, Asia, and Americas) appear to have genetic bottlenecks of populations in the low thousands around 15 to 20 thousand years ago</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7054559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Wheat Genome Project</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Modern wheat: </a:t>
            </a:r>
            <a:r>
              <a:rPr lang="en-US" i="1" dirty="0"/>
              <a:t>Triticum </a:t>
            </a:r>
            <a:r>
              <a:rPr lang="en-US" i="1" dirty="0" err="1"/>
              <a:t>aestivum</a:t>
            </a:r>
            <a:endParaRPr lang="en-US" i="1" dirty="0"/>
          </a:p>
          <a:p>
            <a:pPr marL="342900" indent="-342900">
              <a:spcBef>
                <a:spcPts val="600"/>
              </a:spcBef>
              <a:spcAft>
                <a:spcPts val="1200"/>
              </a:spcAft>
              <a:buFont typeface="Arial" panose="020B0604020202020204" pitchFamily="34" charset="0"/>
              <a:buChar char="•"/>
            </a:pPr>
            <a:r>
              <a:rPr lang="en-US" dirty="0"/>
              <a:t>Better understanding of wheat genomics will help breeding efforts to increase yield, improve drought and disease resistance</a:t>
            </a:r>
          </a:p>
          <a:p>
            <a:pPr>
              <a:spcBef>
                <a:spcPts val="600"/>
              </a:spcBef>
              <a:spcAft>
                <a:spcPts val="1200"/>
              </a:spcAft>
            </a:pPr>
            <a:r>
              <a:rPr lang="en-US" dirty="0"/>
              <a:t>Wheat genome is allohexaploid</a:t>
            </a:r>
          </a:p>
          <a:p>
            <a:pPr marL="342900" indent="-342900">
              <a:spcBef>
                <a:spcPts val="600"/>
              </a:spcBef>
              <a:spcAft>
                <a:spcPts val="1200"/>
              </a:spcAft>
              <a:buFont typeface="Arial" panose="020B0604020202020204" pitchFamily="34" charset="0"/>
              <a:buChar char="•"/>
            </a:pPr>
            <a:r>
              <a:rPr lang="en-US" dirty="0"/>
              <a:t>Three diploid ancestors</a:t>
            </a:r>
          </a:p>
          <a:p>
            <a:pPr marL="342900" indent="-342900">
              <a:spcBef>
                <a:spcPts val="600"/>
              </a:spcBef>
              <a:spcAft>
                <a:spcPts val="1200"/>
              </a:spcAft>
              <a:buFont typeface="Arial" panose="020B0604020202020204" pitchFamily="34" charset="0"/>
              <a:buChar char="•"/>
            </a:pPr>
            <a:r>
              <a:rPr lang="en-US" dirty="0"/>
              <a:t>Has three distinct genomes each consisting of 5.5 billion bp of D</a:t>
            </a:r>
            <a:r>
              <a:rPr lang="en-US" sz="100" dirty="0"/>
              <a:t> </a:t>
            </a:r>
            <a:r>
              <a:rPr lang="en-US" dirty="0"/>
              <a:t>N</a:t>
            </a:r>
            <a:r>
              <a:rPr lang="en-US" sz="100" dirty="0"/>
              <a:t> </a:t>
            </a:r>
            <a:r>
              <a:rPr lang="en-US" dirty="0"/>
              <a:t>A</a:t>
            </a:r>
          </a:p>
          <a:p>
            <a:pPr marL="342900" indent="-342900">
              <a:spcBef>
                <a:spcPts val="600"/>
              </a:spcBef>
              <a:spcAft>
                <a:spcPts val="1200"/>
              </a:spcAft>
              <a:buFont typeface="Arial" panose="020B0604020202020204" pitchFamily="34" charset="0"/>
              <a:buChar char="•"/>
            </a:pPr>
            <a:r>
              <a:rPr lang="en-US" dirty="0"/>
              <a:t>21 chromosomes (seven from each ancestral genome)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8543891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Wheat Genome Project results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Two main challenges:</a:t>
            </a:r>
          </a:p>
          <a:p>
            <a:pPr marL="457200" indent="-457200">
              <a:spcBef>
                <a:spcPts val="600"/>
              </a:spcBef>
              <a:spcAft>
                <a:spcPts val="1200"/>
              </a:spcAft>
              <a:buFont typeface="+mj-lt"/>
              <a:buAutoNum type="arabicPeriod"/>
            </a:pPr>
            <a:r>
              <a:rPr lang="en-US" dirty="0"/>
              <a:t>Large size</a:t>
            </a:r>
          </a:p>
          <a:p>
            <a:pPr marL="457200" indent="-457200">
              <a:spcBef>
                <a:spcPts val="600"/>
              </a:spcBef>
              <a:spcAft>
                <a:spcPts val="1200"/>
              </a:spcAft>
              <a:buFont typeface="+mj-lt"/>
              <a:buAutoNum type="arabicPeriod"/>
            </a:pPr>
            <a:r>
              <a:rPr lang="en-US" dirty="0"/>
              <a:t>Large amount of repetitive D</a:t>
            </a:r>
            <a:r>
              <a:rPr lang="en-US" sz="100" dirty="0"/>
              <a:t> </a:t>
            </a:r>
            <a:r>
              <a:rPr lang="en-US" dirty="0"/>
              <a:t>N</a:t>
            </a:r>
            <a:r>
              <a:rPr lang="en-US" sz="100" dirty="0"/>
              <a:t> </a:t>
            </a:r>
            <a:r>
              <a:rPr lang="en-US" dirty="0"/>
              <a:t>A, including nearly identical sequences scattered throughout due to the polyploid nature</a:t>
            </a:r>
          </a:p>
          <a:p>
            <a:pPr>
              <a:spcBef>
                <a:spcPts val="600"/>
              </a:spcBef>
              <a:spcAft>
                <a:spcPts val="1200"/>
              </a:spcAft>
            </a:pPr>
            <a:r>
              <a:rPr lang="en-US" dirty="0"/>
              <a:t>2017: 3</a:t>
            </a:r>
            <a:r>
              <a:rPr lang="en-US" baseline="30000" dirty="0"/>
              <a:t>rd</a:t>
            </a:r>
            <a:r>
              <a:rPr lang="en-US" dirty="0"/>
              <a:t> attempt sequence covered 78% of the genome</a:t>
            </a:r>
          </a:p>
          <a:p>
            <a:pPr marL="342900" indent="-342900">
              <a:spcBef>
                <a:spcPts val="600"/>
              </a:spcBef>
              <a:spcAft>
                <a:spcPts val="1200"/>
              </a:spcAft>
              <a:buFont typeface="Arial" panose="020B0604020202020204" pitchFamily="34" charset="0"/>
              <a:buChar char="•"/>
            </a:pPr>
            <a:r>
              <a:rPr lang="en-US" dirty="0"/>
              <a:t>But contigs were short making assembly a challenge</a:t>
            </a:r>
          </a:p>
          <a:p>
            <a:pPr marL="342900" indent="-342900">
              <a:spcBef>
                <a:spcPts val="600"/>
              </a:spcBef>
              <a:spcAft>
                <a:spcPts val="1200"/>
              </a:spcAft>
              <a:buFont typeface="Arial" panose="020B0604020202020204" pitchFamily="34" charset="0"/>
              <a:buChar char="•"/>
            </a:pPr>
            <a:r>
              <a:rPr lang="en-US" dirty="0"/>
              <a:t>Additional sequences produced longer contigs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1968149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Genome annotation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600"/>
              </a:spcAft>
            </a:pPr>
            <a:r>
              <a:rPr lang="en-US" dirty="0"/>
              <a:t>Genome annotation</a:t>
            </a:r>
          </a:p>
          <a:p>
            <a:pPr marL="342900" indent="-342900">
              <a:spcBef>
                <a:spcPts val="1200"/>
              </a:spcBef>
              <a:spcAft>
                <a:spcPts val="600"/>
              </a:spcAft>
              <a:buFont typeface="Arial" panose="020B0604020202020204" pitchFamily="34" charset="0"/>
              <a:buChar char="•"/>
            </a:pPr>
            <a:r>
              <a:rPr lang="en-US" dirty="0"/>
              <a:t>The addition of information to the basic sequence information</a:t>
            </a:r>
          </a:p>
          <a:p>
            <a:pPr marL="731520" lvl="2">
              <a:spcBef>
                <a:spcPts val="1200"/>
              </a:spcBef>
              <a:spcAft>
                <a:spcPts val="600"/>
              </a:spcAft>
            </a:pPr>
            <a:r>
              <a:rPr lang="en-US" dirty="0"/>
              <a:t>Structure and function of gene</a:t>
            </a:r>
          </a:p>
          <a:p>
            <a:pPr marL="731520" lvl="2">
              <a:spcBef>
                <a:spcPts val="1200"/>
              </a:spcBef>
              <a:spcAft>
                <a:spcPts val="600"/>
              </a:spcAft>
            </a:pPr>
            <a:r>
              <a:rPr lang="en-US" dirty="0"/>
              <a:t>Attempts to add biologically relevant information to the D</a:t>
            </a:r>
            <a:r>
              <a:rPr lang="en-US" sz="100" dirty="0"/>
              <a:t> </a:t>
            </a:r>
            <a:r>
              <a:rPr lang="en-US" dirty="0"/>
              <a:t>N</a:t>
            </a:r>
            <a:r>
              <a:rPr lang="en-US" sz="100" dirty="0"/>
              <a:t> </a:t>
            </a:r>
            <a:r>
              <a:rPr lang="en-US" dirty="0"/>
              <a:t>A sequences in the genome</a:t>
            </a:r>
            <a:endParaRPr lang="en-US" sz="2400" dirty="0"/>
          </a:p>
          <a:p>
            <a:pPr>
              <a:spcBef>
                <a:spcPts val="1200"/>
              </a:spcBef>
              <a:spcAft>
                <a:spcPts val="600"/>
              </a:spcAft>
            </a:pPr>
            <a:r>
              <a:rPr lang="en-US" dirty="0"/>
              <a:t>Genes are identified by </a:t>
            </a:r>
            <a:r>
              <a:rPr lang="en-US" i="1" dirty="0"/>
              <a:t>open reading frames (O</a:t>
            </a:r>
            <a:r>
              <a:rPr lang="en-US" sz="100" i="1" dirty="0"/>
              <a:t> </a:t>
            </a:r>
            <a:r>
              <a:rPr lang="en-US" i="1" dirty="0"/>
              <a:t>R</a:t>
            </a:r>
            <a:r>
              <a:rPr lang="en-US" sz="100" i="1" dirty="0"/>
              <a:t> </a:t>
            </a:r>
            <a:r>
              <a:rPr lang="en-US" i="1" dirty="0"/>
              <a:t>Fs)</a:t>
            </a:r>
          </a:p>
          <a:p>
            <a:pPr marL="342900" indent="-342900">
              <a:spcBef>
                <a:spcPts val="1200"/>
              </a:spcBef>
              <a:spcAft>
                <a:spcPts val="600"/>
              </a:spcAft>
              <a:buFont typeface="Arial" panose="020B0604020202020204" pitchFamily="34" charset="0"/>
              <a:buChar char="•"/>
            </a:pPr>
            <a:r>
              <a:rPr lang="en-US" dirty="0"/>
              <a:t>Algorithms look for O</a:t>
            </a:r>
            <a:r>
              <a:rPr lang="en-US" sz="100" dirty="0"/>
              <a:t> </a:t>
            </a:r>
            <a:r>
              <a:rPr lang="en-US" dirty="0"/>
              <a:t>R</a:t>
            </a:r>
            <a:r>
              <a:rPr lang="en-US" sz="100" dirty="0"/>
              <a:t> </a:t>
            </a:r>
            <a:r>
              <a:rPr lang="en-US" dirty="0"/>
              <a:t>Fs - begin with a start codon and contain no stop codon for a distance long enough to encode a protein; can also look for promoters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250505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Mapping genomes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1200"/>
              </a:spcBef>
              <a:spcAft>
                <a:spcPts val="1200"/>
              </a:spcAft>
            </a:pPr>
            <a:r>
              <a:rPr lang="en-US" i="1" dirty="0"/>
              <a:t>Genetic maps</a:t>
            </a:r>
          </a:p>
          <a:p>
            <a:pPr marL="342900" indent="-342900">
              <a:spcBef>
                <a:spcPts val="1200"/>
              </a:spcBef>
              <a:spcAft>
                <a:spcPts val="1200"/>
              </a:spcAft>
              <a:buFont typeface="Arial" panose="020B0604020202020204" pitchFamily="34" charset="0"/>
              <a:buChar char="•"/>
            </a:pPr>
            <a:r>
              <a:rPr lang="en-US" dirty="0"/>
              <a:t>Abstract maps that place the relative location of genes on chromosomes based on recombination frequency</a:t>
            </a:r>
          </a:p>
          <a:p>
            <a:pPr>
              <a:spcBef>
                <a:spcPts val="1200"/>
              </a:spcBef>
              <a:spcAft>
                <a:spcPts val="1200"/>
              </a:spcAft>
            </a:pPr>
            <a:r>
              <a:rPr lang="en-US" i="1" dirty="0"/>
              <a:t>Physical maps</a:t>
            </a:r>
          </a:p>
          <a:p>
            <a:pPr marL="342900" indent="-342900">
              <a:spcBef>
                <a:spcPts val="1200"/>
              </a:spcBef>
              <a:spcAft>
                <a:spcPts val="1200"/>
              </a:spcAft>
              <a:buFont typeface="Arial" panose="020B0604020202020204" pitchFamily="34" charset="0"/>
              <a:buChar char="•"/>
            </a:pPr>
            <a:r>
              <a:rPr lang="en-US" dirty="0"/>
              <a:t>Precisely position genetic markers in the genome; ultimate physical map is the complete D</a:t>
            </a:r>
            <a:r>
              <a:rPr lang="en-US" sz="100" dirty="0"/>
              <a:t> </a:t>
            </a:r>
            <a:r>
              <a:rPr lang="en-US" dirty="0"/>
              <a:t>N</a:t>
            </a:r>
            <a:r>
              <a:rPr lang="en-US" sz="100" dirty="0"/>
              <a:t> </a:t>
            </a:r>
            <a:r>
              <a:rPr lang="en-US" dirty="0"/>
              <a:t>A sequence of a genome</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40320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Inferring function of genes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B</a:t>
            </a:r>
            <a:r>
              <a:rPr lang="en-US" sz="100" dirty="0"/>
              <a:t> </a:t>
            </a:r>
            <a:r>
              <a:rPr lang="en-US" dirty="0"/>
              <a:t>L</a:t>
            </a:r>
            <a:r>
              <a:rPr lang="en-US" sz="100" dirty="0"/>
              <a:t> </a:t>
            </a:r>
            <a:r>
              <a:rPr lang="en-US" dirty="0"/>
              <a:t>A</a:t>
            </a:r>
            <a:r>
              <a:rPr lang="en-US" sz="100" dirty="0"/>
              <a:t> </a:t>
            </a:r>
            <a:r>
              <a:rPr lang="en-US" dirty="0"/>
              <a:t>S</a:t>
            </a:r>
            <a:r>
              <a:rPr lang="en-US" sz="100" dirty="0"/>
              <a:t> </a:t>
            </a:r>
            <a:r>
              <a:rPr lang="en-US" dirty="0"/>
              <a:t>T (Basic Local Alignment Search Tool)</a:t>
            </a:r>
          </a:p>
          <a:p>
            <a:pPr marL="342900" indent="-342900">
              <a:spcBef>
                <a:spcPts val="600"/>
              </a:spcBef>
              <a:spcAft>
                <a:spcPts val="1200"/>
              </a:spcAft>
              <a:buFont typeface="Arial" panose="020B0604020202020204" pitchFamily="34" charset="0"/>
              <a:buChar char="•"/>
            </a:pPr>
            <a:r>
              <a:rPr lang="en-US" dirty="0"/>
              <a:t>A search algorithm used to search the National Center for Biotechnology Information (N</a:t>
            </a:r>
            <a:r>
              <a:rPr lang="en-US" sz="100" dirty="0"/>
              <a:t> </a:t>
            </a:r>
            <a:r>
              <a:rPr lang="en-US" dirty="0"/>
              <a:t>C</a:t>
            </a:r>
            <a:r>
              <a:rPr lang="en-US" sz="100" dirty="0"/>
              <a:t> </a:t>
            </a:r>
            <a:r>
              <a:rPr lang="en-US" dirty="0"/>
              <a:t>B</a:t>
            </a:r>
            <a:r>
              <a:rPr lang="en-US" sz="100" dirty="0"/>
              <a:t> </a:t>
            </a:r>
            <a:r>
              <a:rPr lang="en-US" dirty="0"/>
              <a:t>I) databases for homologous sequences</a:t>
            </a:r>
          </a:p>
          <a:p>
            <a:pPr marL="342900" indent="-342900">
              <a:spcBef>
                <a:spcPts val="600"/>
              </a:spcBef>
              <a:spcAft>
                <a:spcPts val="1200"/>
              </a:spcAft>
              <a:buFont typeface="Arial" panose="020B0604020202020204" pitchFamily="34" charset="0"/>
              <a:buChar char="•"/>
            </a:pPr>
            <a:r>
              <a:rPr lang="en-US" dirty="0"/>
              <a:t>Permits researchers to infer functions for isolated molecular clones</a:t>
            </a:r>
          </a:p>
          <a:p>
            <a:pPr>
              <a:spcBef>
                <a:spcPts val="600"/>
              </a:spcBef>
              <a:spcAft>
                <a:spcPts val="1200"/>
              </a:spcAft>
            </a:pPr>
            <a:r>
              <a:rPr lang="en-US" dirty="0"/>
              <a:t>Bioinformatics</a:t>
            </a:r>
          </a:p>
          <a:p>
            <a:pPr marL="342900" indent="-342900">
              <a:spcBef>
                <a:spcPts val="600"/>
              </a:spcBef>
              <a:spcAft>
                <a:spcPts val="1200"/>
              </a:spcAft>
              <a:buFont typeface="Arial" panose="020B0604020202020204" pitchFamily="34" charset="0"/>
              <a:buChar char="•"/>
            </a:pPr>
            <a:r>
              <a:rPr lang="en-US" dirty="0"/>
              <a:t>Use of computer programs to search for genes, and to assemble and compare genomes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4649240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Expressed sequence tags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1200"/>
              </a:spcAft>
            </a:pPr>
            <a:r>
              <a:rPr lang="en-US" dirty="0"/>
              <a:t>To identify potential gene sequences, total </a:t>
            </a:r>
            <a:r>
              <a:rPr lang="en-US" dirty="0" err="1"/>
              <a:t>mR</a:t>
            </a:r>
            <a:r>
              <a:rPr lang="en-US" sz="100" dirty="0"/>
              <a:t> </a:t>
            </a:r>
            <a:r>
              <a:rPr lang="en-US" dirty="0"/>
              <a:t>N</a:t>
            </a:r>
            <a:r>
              <a:rPr lang="en-US" sz="100" dirty="0"/>
              <a:t> </a:t>
            </a:r>
            <a:r>
              <a:rPr lang="en-US" dirty="0"/>
              <a:t>A in tissues is isolated and converted to </a:t>
            </a:r>
            <a:r>
              <a:rPr lang="en-US" dirty="0" err="1"/>
              <a:t>cD</a:t>
            </a:r>
            <a:r>
              <a:rPr lang="en-US" sz="100" dirty="0"/>
              <a:t> </a:t>
            </a:r>
            <a:r>
              <a:rPr lang="en-US" dirty="0"/>
              <a:t>N</a:t>
            </a:r>
            <a:r>
              <a:rPr lang="en-US" sz="100" dirty="0"/>
              <a:t> </a:t>
            </a:r>
            <a:r>
              <a:rPr lang="en-US" dirty="0"/>
              <a:t>A</a:t>
            </a:r>
          </a:p>
          <a:p>
            <a:pPr marL="342900" indent="-342900">
              <a:spcBef>
                <a:spcPts val="1200"/>
              </a:spcBef>
              <a:spcAft>
                <a:spcPts val="1200"/>
              </a:spcAft>
              <a:buFont typeface="Arial" panose="020B0604020202020204" pitchFamily="34" charset="0"/>
              <a:buChar char="•"/>
            </a:pPr>
            <a:r>
              <a:rPr lang="en-US" dirty="0" err="1"/>
              <a:t>cD</a:t>
            </a:r>
            <a:r>
              <a:rPr lang="en-US" sz="100" dirty="0"/>
              <a:t> </a:t>
            </a:r>
            <a:r>
              <a:rPr lang="en-US" dirty="0"/>
              <a:t>N</a:t>
            </a:r>
            <a:r>
              <a:rPr lang="en-US" sz="100" dirty="0"/>
              <a:t> </a:t>
            </a:r>
            <a:r>
              <a:rPr lang="en-US" dirty="0"/>
              <a:t>A is sequenced then mapped to genomic D</a:t>
            </a:r>
            <a:r>
              <a:rPr lang="en-US" sz="100" dirty="0"/>
              <a:t> </a:t>
            </a:r>
            <a:r>
              <a:rPr lang="en-US" dirty="0"/>
              <a:t>N</a:t>
            </a:r>
            <a:r>
              <a:rPr lang="en-US" sz="100" dirty="0"/>
              <a:t> </a:t>
            </a:r>
            <a:r>
              <a:rPr lang="en-US" dirty="0"/>
              <a:t>A</a:t>
            </a:r>
          </a:p>
          <a:p>
            <a:pPr>
              <a:spcBef>
                <a:spcPts val="1200"/>
              </a:spcBef>
              <a:spcAft>
                <a:spcPts val="1200"/>
              </a:spcAft>
            </a:pPr>
            <a:r>
              <a:rPr lang="en-US" dirty="0"/>
              <a:t>Sequencing only the ends of </a:t>
            </a:r>
            <a:r>
              <a:rPr lang="en-US" dirty="0" err="1"/>
              <a:t>cD</a:t>
            </a:r>
            <a:r>
              <a:rPr lang="en-US" sz="100" dirty="0"/>
              <a:t> </a:t>
            </a:r>
            <a:r>
              <a:rPr lang="en-US" dirty="0"/>
              <a:t>N</a:t>
            </a:r>
            <a:r>
              <a:rPr lang="en-US" sz="100" dirty="0"/>
              <a:t> </a:t>
            </a:r>
            <a:r>
              <a:rPr lang="en-US" dirty="0"/>
              <a:t>A called </a:t>
            </a:r>
            <a:r>
              <a:rPr lang="en-US" i="1" dirty="0"/>
              <a:t>expressed sequence tags (E</a:t>
            </a:r>
            <a:r>
              <a:rPr lang="en-US" sz="100" i="1" dirty="0"/>
              <a:t> </a:t>
            </a:r>
            <a:r>
              <a:rPr lang="en-US" i="1" dirty="0"/>
              <a:t>S</a:t>
            </a:r>
            <a:r>
              <a:rPr lang="en-US" sz="100" i="1" dirty="0"/>
              <a:t> </a:t>
            </a:r>
            <a:r>
              <a:rPr lang="en-US" i="1" dirty="0"/>
              <a:t>Ts)</a:t>
            </a:r>
          </a:p>
          <a:p>
            <a:pPr marL="342900" indent="-342900">
              <a:spcBef>
                <a:spcPts val="1200"/>
              </a:spcBef>
              <a:spcAft>
                <a:spcPts val="1200"/>
              </a:spcAft>
              <a:buFont typeface="Arial" panose="020B0604020202020204" pitchFamily="34" charset="0"/>
              <a:buChar char="•"/>
            </a:pPr>
            <a:r>
              <a:rPr lang="en-US" dirty="0"/>
              <a:t>E</a:t>
            </a:r>
            <a:r>
              <a:rPr lang="en-US" sz="100" dirty="0"/>
              <a:t> </a:t>
            </a:r>
            <a:r>
              <a:rPr lang="en-US" dirty="0"/>
              <a:t>S</a:t>
            </a:r>
            <a:r>
              <a:rPr lang="en-US" sz="100" dirty="0"/>
              <a:t> </a:t>
            </a:r>
            <a:r>
              <a:rPr lang="en-US" dirty="0"/>
              <a:t>Ts have been used to identify 87,000 </a:t>
            </a:r>
            <a:r>
              <a:rPr lang="en-US" dirty="0" err="1"/>
              <a:t>cD</a:t>
            </a:r>
            <a:r>
              <a:rPr lang="en-US" sz="100" dirty="0"/>
              <a:t> </a:t>
            </a:r>
            <a:r>
              <a:rPr lang="en-US" dirty="0"/>
              <a:t>N</a:t>
            </a:r>
            <a:r>
              <a:rPr lang="en-US" sz="100" dirty="0"/>
              <a:t> </a:t>
            </a:r>
            <a:r>
              <a:rPr lang="en-US" dirty="0"/>
              <a:t>As in different human tissues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7078972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a:t>
            </a:r>
            <a:r>
              <a:rPr lang="en-US" sz="100" dirty="0"/>
              <a:t> </a:t>
            </a:r>
            <a:r>
              <a:rPr lang="en-US" dirty="0"/>
              <a:t>S</a:t>
            </a:r>
            <a:r>
              <a:rPr lang="en-US" sz="100" dirty="0"/>
              <a:t> </a:t>
            </a:r>
            <a:r>
              <a:rPr lang="en-US" dirty="0"/>
              <a:t>Ts can be used to map expressed genes</a:t>
            </a:r>
          </a:p>
        </p:txBody>
      </p:sp>
      <p:pic>
        <p:nvPicPr>
          <p:cNvPr id="8" name="Picture 2" descr="An illustration of the use of EST s to map the expressed genes onto the chromosome.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670315" y="1350481"/>
            <a:ext cx="7803370" cy="475488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020894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Genome organization</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Genomes consist of two main regions:</a:t>
            </a:r>
          </a:p>
          <a:p>
            <a:pPr marL="457200" indent="-457200">
              <a:spcBef>
                <a:spcPts val="600"/>
              </a:spcBef>
              <a:spcAft>
                <a:spcPts val="1200"/>
              </a:spcAft>
              <a:buFont typeface="+mj-lt"/>
              <a:buAutoNum type="arabicPeriod"/>
            </a:pPr>
            <a:r>
              <a:rPr lang="en-US" dirty="0"/>
              <a:t>Coding D</a:t>
            </a:r>
            <a:r>
              <a:rPr lang="en-US" sz="100" dirty="0"/>
              <a:t> </a:t>
            </a:r>
            <a:r>
              <a:rPr lang="en-US" dirty="0"/>
              <a:t>N</a:t>
            </a:r>
            <a:r>
              <a:rPr lang="en-US" sz="100" dirty="0"/>
              <a:t> </a:t>
            </a:r>
            <a:r>
              <a:rPr lang="en-US" dirty="0"/>
              <a:t>A</a:t>
            </a:r>
          </a:p>
          <a:p>
            <a:pPr marL="342900" indent="-342900">
              <a:spcBef>
                <a:spcPts val="600"/>
              </a:spcBef>
              <a:spcAft>
                <a:spcPts val="1200"/>
              </a:spcAft>
              <a:buFont typeface="Arial" panose="020B0604020202020204" pitchFamily="34" charset="0"/>
              <a:buChar char="•"/>
            </a:pPr>
            <a:r>
              <a:rPr lang="en-US" dirty="0"/>
              <a:t>Contains genes than encode proteins</a:t>
            </a:r>
          </a:p>
          <a:p>
            <a:pPr marL="457200" indent="-457200">
              <a:spcBef>
                <a:spcPts val="600"/>
              </a:spcBef>
              <a:spcAft>
                <a:spcPts val="1200"/>
              </a:spcAft>
              <a:buFont typeface="+mj-lt"/>
              <a:buAutoNum type="arabicPeriod" startAt="2"/>
            </a:pPr>
            <a:r>
              <a:rPr lang="en-US" dirty="0"/>
              <a:t>Noncoding D</a:t>
            </a:r>
            <a:r>
              <a:rPr lang="en-US" sz="100" dirty="0"/>
              <a:t> </a:t>
            </a:r>
            <a:r>
              <a:rPr lang="en-US" dirty="0"/>
              <a:t>N</a:t>
            </a:r>
            <a:r>
              <a:rPr lang="en-US" sz="100" dirty="0"/>
              <a:t> </a:t>
            </a:r>
            <a:r>
              <a:rPr lang="en-US" dirty="0"/>
              <a:t>A</a:t>
            </a:r>
          </a:p>
          <a:p>
            <a:pPr marL="342900" indent="-342900">
              <a:spcBef>
                <a:spcPts val="600"/>
              </a:spcBef>
              <a:spcAft>
                <a:spcPts val="1200"/>
              </a:spcAft>
              <a:buFont typeface="Arial" panose="020B0604020202020204" pitchFamily="34" charset="0"/>
              <a:buChar char="•"/>
            </a:pPr>
            <a:r>
              <a:rPr lang="en-US" dirty="0"/>
              <a:t>Regions that do not encode proteins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1356297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Noncoding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in eukaryotes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1200"/>
              </a:spcAft>
            </a:pPr>
            <a:r>
              <a:rPr lang="en-US" dirty="0"/>
              <a:t>Each cell in our bodies has about 2 meters of D</a:t>
            </a:r>
            <a:r>
              <a:rPr lang="en-US" sz="100" dirty="0"/>
              <a:t> </a:t>
            </a:r>
            <a:r>
              <a:rPr lang="en-US" dirty="0"/>
              <a:t>N</a:t>
            </a:r>
            <a:r>
              <a:rPr lang="en-US" sz="100" dirty="0"/>
              <a:t> </a:t>
            </a:r>
            <a:r>
              <a:rPr lang="en-US" dirty="0"/>
              <a:t>A stuffed into it</a:t>
            </a:r>
          </a:p>
          <a:p>
            <a:pPr marL="342900" indent="-342900">
              <a:spcBef>
                <a:spcPts val="1200"/>
              </a:spcBef>
              <a:spcAft>
                <a:spcPts val="1200"/>
              </a:spcAft>
              <a:buFont typeface="Arial" panose="020B0604020202020204" pitchFamily="34" charset="0"/>
              <a:buChar char="•"/>
            </a:pPr>
            <a:r>
              <a:rPr lang="en-US" dirty="0"/>
              <a:t>However, only about 2.5 cm (approx. 1%) of that D</a:t>
            </a:r>
            <a:r>
              <a:rPr lang="en-US" sz="100" dirty="0"/>
              <a:t> </a:t>
            </a:r>
            <a:r>
              <a:rPr lang="en-US" dirty="0"/>
              <a:t>N</a:t>
            </a:r>
            <a:r>
              <a:rPr lang="en-US" sz="100" dirty="0"/>
              <a:t> </a:t>
            </a:r>
            <a:r>
              <a:rPr lang="en-US" dirty="0"/>
              <a:t>A is coding sequence!</a:t>
            </a:r>
          </a:p>
          <a:p>
            <a:pPr>
              <a:spcBef>
                <a:spcPts val="1200"/>
              </a:spcBef>
              <a:spcAft>
                <a:spcPts val="1200"/>
              </a:spcAft>
            </a:pPr>
            <a:r>
              <a:rPr lang="en-US" dirty="0"/>
              <a:t>Several major types of noncoding human D</a:t>
            </a:r>
            <a:r>
              <a:rPr lang="en-US" sz="100" dirty="0"/>
              <a:t> </a:t>
            </a:r>
            <a:r>
              <a:rPr lang="en-US" dirty="0"/>
              <a:t>N</a:t>
            </a:r>
            <a:r>
              <a:rPr lang="en-US" sz="100" dirty="0"/>
              <a:t> </a:t>
            </a:r>
            <a:r>
              <a:rPr lang="en-US" dirty="0"/>
              <a:t>A have been described</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5751669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Types of noncoding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58380"/>
          </a:xfrm>
        </p:spPr>
        <p:txBody>
          <a:bodyPr/>
          <a:lstStyle/>
          <a:p>
            <a:pPr>
              <a:spcBef>
                <a:spcPts val="500"/>
              </a:spcBef>
              <a:spcAft>
                <a:spcPts val="300"/>
              </a:spcAft>
            </a:pPr>
            <a:r>
              <a:rPr lang="en-US" dirty="0"/>
              <a:t>Noncoding D</a:t>
            </a:r>
            <a:r>
              <a:rPr lang="en-US" sz="100" dirty="0"/>
              <a:t> </a:t>
            </a:r>
            <a:r>
              <a:rPr lang="en-US" dirty="0"/>
              <a:t>N</a:t>
            </a:r>
            <a:r>
              <a:rPr lang="en-US" sz="100" dirty="0"/>
              <a:t> </a:t>
            </a:r>
            <a:r>
              <a:rPr lang="en-US" dirty="0"/>
              <a:t>A within genes</a:t>
            </a:r>
          </a:p>
          <a:p>
            <a:pPr marL="342900" indent="-342900">
              <a:spcBef>
                <a:spcPts val="500"/>
              </a:spcBef>
              <a:spcAft>
                <a:spcPts val="300"/>
              </a:spcAft>
              <a:buFont typeface="Arial" panose="020B0604020202020204" pitchFamily="34" charset="0"/>
              <a:buChar char="•"/>
            </a:pPr>
            <a:r>
              <a:rPr lang="en-US" dirty="0"/>
              <a:t>Protein-encoding exons are embedded within much larger noncoding introns</a:t>
            </a:r>
          </a:p>
          <a:p>
            <a:pPr>
              <a:spcBef>
                <a:spcPts val="500"/>
              </a:spcBef>
              <a:spcAft>
                <a:spcPts val="300"/>
              </a:spcAft>
            </a:pPr>
            <a:r>
              <a:rPr lang="en-US" dirty="0"/>
              <a:t>Structural D</a:t>
            </a:r>
            <a:r>
              <a:rPr lang="en-US" sz="100" dirty="0"/>
              <a:t> </a:t>
            </a:r>
            <a:r>
              <a:rPr lang="en-US" dirty="0"/>
              <a:t>N</a:t>
            </a:r>
            <a:r>
              <a:rPr lang="en-US" sz="100" dirty="0"/>
              <a:t> </a:t>
            </a:r>
            <a:r>
              <a:rPr lang="en-US" dirty="0"/>
              <a:t>A</a:t>
            </a:r>
          </a:p>
          <a:p>
            <a:pPr marL="342900" indent="-342900">
              <a:spcBef>
                <a:spcPts val="500"/>
              </a:spcBef>
              <a:spcAft>
                <a:spcPts val="300"/>
              </a:spcAft>
              <a:buFont typeface="Arial" panose="020B0604020202020204" pitchFamily="34" charset="0"/>
              <a:buChar char="•"/>
            </a:pPr>
            <a:r>
              <a:rPr lang="en-US" dirty="0"/>
              <a:t>Chromosome regions that remain condensed, tightly coiled and </a:t>
            </a:r>
            <a:r>
              <a:rPr lang="en-US" dirty="0" err="1"/>
              <a:t>untranscribed</a:t>
            </a:r>
            <a:r>
              <a:rPr lang="en-US" dirty="0"/>
              <a:t>, called constitutive heterochromatin</a:t>
            </a:r>
          </a:p>
          <a:p>
            <a:pPr marL="342900" indent="-342900">
              <a:spcBef>
                <a:spcPts val="500"/>
              </a:spcBef>
              <a:spcAft>
                <a:spcPts val="300"/>
              </a:spcAft>
              <a:buFont typeface="Arial" panose="020B0604020202020204" pitchFamily="34" charset="0"/>
              <a:buChar char="•"/>
            </a:pPr>
            <a:r>
              <a:rPr lang="en-US" dirty="0"/>
              <a:t>Localized to centromeres and telomeres</a:t>
            </a:r>
          </a:p>
          <a:p>
            <a:pPr>
              <a:spcBef>
                <a:spcPts val="500"/>
              </a:spcBef>
              <a:spcAft>
                <a:spcPts val="300"/>
              </a:spcAft>
            </a:pPr>
            <a:r>
              <a:rPr lang="en-US" dirty="0"/>
              <a:t>Simple sequence repeats (S</a:t>
            </a:r>
            <a:r>
              <a:rPr lang="en-US" sz="100" dirty="0"/>
              <a:t> </a:t>
            </a:r>
            <a:r>
              <a:rPr lang="en-US" dirty="0" err="1"/>
              <a:t>S</a:t>
            </a:r>
            <a:r>
              <a:rPr lang="en-US" sz="100" dirty="0"/>
              <a:t> </a:t>
            </a:r>
            <a:r>
              <a:rPr lang="en-US" dirty="0"/>
              <a:t>Rs)</a:t>
            </a:r>
          </a:p>
          <a:p>
            <a:pPr marL="342900" indent="-342900">
              <a:spcBef>
                <a:spcPts val="500"/>
              </a:spcBef>
              <a:spcAft>
                <a:spcPts val="300"/>
              </a:spcAft>
              <a:buFont typeface="Arial" panose="020B0604020202020204" pitchFamily="34" charset="0"/>
              <a:buChar char="•"/>
            </a:pPr>
            <a:r>
              <a:rPr lang="en-US" dirty="0"/>
              <a:t>Short tandem repeats (S</a:t>
            </a:r>
            <a:r>
              <a:rPr lang="en-US" sz="100" dirty="0"/>
              <a:t> </a:t>
            </a:r>
            <a:r>
              <a:rPr lang="en-US" dirty="0"/>
              <a:t>T</a:t>
            </a:r>
            <a:r>
              <a:rPr lang="en-US" sz="100" dirty="0"/>
              <a:t> </a:t>
            </a:r>
            <a:r>
              <a:rPr lang="en-US" dirty="0"/>
              <a:t>Rs) = 2-6 bp repeat units</a:t>
            </a:r>
          </a:p>
          <a:p>
            <a:pPr marL="342900" indent="-342900">
              <a:spcBef>
                <a:spcPts val="500"/>
              </a:spcBef>
              <a:spcAft>
                <a:spcPts val="300"/>
              </a:spcAft>
              <a:buFont typeface="Arial" panose="020B0604020202020204" pitchFamily="34" charset="0"/>
              <a:buChar char="•"/>
            </a:pPr>
            <a:r>
              <a:rPr lang="en-US" dirty="0"/>
              <a:t>Variable number tandem repeats (V</a:t>
            </a:r>
            <a:r>
              <a:rPr lang="en-US" sz="100" dirty="0"/>
              <a:t> </a:t>
            </a:r>
            <a:r>
              <a:rPr lang="en-US" dirty="0"/>
              <a:t>N</a:t>
            </a:r>
            <a:r>
              <a:rPr lang="en-US" sz="100" dirty="0"/>
              <a:t> </a:t>
            </a:r>
            <a:r>
              <a:rPr lang="en-US" dirty="0"/>
              <a:t>T</a:t>
            </a:r>
            <a:r>
              <a:rPr lang="en-US" sz="100" dirty="0"/>
              <a:t> </a:t>
            </a:r>
            <a:r>
              <a:rPr lang="en-US" dirty="0"/>
              <a:t>Rs) = 7-49 bp repeat units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8046762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Types of noncoding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212080"/>
          </a:xfrm>
        </p:spPr>
        <p:txBody>
          <a:bodyPr/>
          <a:lstStyle/>
          <a:p>
            <a:pPr>
              <a:spcBef>
                <a:spcPts val="600"/>
              </a:spcBef>
              <a:spcAft>
                <a:spcPts val="200"/>
              </a:spcAft>
            </a:pPr>
            <a:r>
              <a:rPr lang="en-US" dirty="0"/>
              <a:t>Segmental duplications</a:t>
            </a:r>
          </a:p>
          <a:p>
            <a:pPr marL="342900" indent="-342900">
              <a:spcBef>
                <a:spcPts val="600"/>
              </a:spcBef>
              <a:spcAft>
                <a:spcPts val="200"/>
              </a:spcAft>
              <a:buFont typeface="Arial" panose="020B0604020202020204" pitchFamily="34" charset="0"/>
              <a:buChar char="•"/>
            </a:pPr>
            <a:r>
              <a:rPr lang="en-US" dirty="0"/>
              <a:t>Consist of 10,000 to 300,000 bp that have duplicated and moved</a:t>
            </a:r>
          </a:p>
          <a:p>
            <a:pPr>
              <a:spcBef>
                <a:spcPts val="600"/>
              </a:spcBef>
              <a:spcAft>
                <a:spcPts val="200"/>
              </a:spcAft>
            </a:pPr>
            <a:r>
              <a:rPr lang="en-US" dirty="0"/>
              <a:t>Pseudogenes</a:t>
            </a:r>
          </a:p>
          <a:p>
            <a:pPr marL="342900" indent="-342900">
              <a:spcBef>
                <a:spcPts val="600"/>
              </a:spcBef>
              <a:spcAft>
                <a:spcPts val="200"/>
              </a:spcAft>
              <a:buFont typeface="Arial" panose="020B0604020202020204" pitchFamily="34" charset="0"/>
              <a:buChar char="•"/>
            </a:pPr>
            <a:r>
              <a:rPr lang="en-US" dirty="0"/>
              <a:t>Inactive genes (about 15,000 characterized in human genome)</a:t>
            </a:r>
          </a:p>
          <a:p>
            <a:pPr>
              <a:spcBef>
                <a:spcPts val="600"/>
              </a:spcBef>
              <a:spcAft>
                <a:spcPts val="200"/>
              </a:spcAft>
            </a:pPr>
            <a:r>
              <a:rPr lang="en-US" dirty="0" err="1"/>
              <a:t>microR</a:t>
            </a:r>
            <a:r>
              <a:rPr lang="en-US" sz="100" dirty="0"/>
              <a:t> </a:t>
            </a:r>
            <a:r>
              <a:rPr lang="en-US" dirty="0"/>
              <a:t>N</a:t>
            </a:r>
            <a:r>
              <a:rPr lang="en-US" sz="100" dirty="0"/>
              <a:t> </a:t>
            </a:r>
            <a:r>
              <a:rPr lang="en-US" dirty="0"/>
              <a:t>A genes</a:t>
            </a:r>
          </a:p>
          <a:p>
            <a:pPr marL="342900" indent="-342900">
              <a:spcBef>
                <a:spcPts val="600"/>
              </a:spcBef>
              <a:spcAft>
                <a:spcPts val="200"/>
              </a:spcAft>
              <a:buFont typeface="Arial" panose="020B0604020202020204" pitchFamily="34" charset="0"/>
              <a:buChar char="•"/>
            </a:pPr>
            <a:r>
              <a:rPr lang="en-US" dirty="0"/>
              <a:t>Encode </a:t>
            </a:r>
            <a:r>
              <a:rPr lang="en-US" dirty="0" err="1"/>
              <a:t>miR</a:t>
            </a:r>
            <a:r>
              <a:rPr lang="en-US" sz="100" dirty="0"/>
              <a:t> </a:t>
            </a:r>
            <a:r>
              <a:rPr lang="en-US" dirty="0"/>
              <a:t>N</a:t>
            </a:r>
            <a:r>
              <a:rPr lang="en-US" sz="100" dirty="0"/>
              <a:t> </a:t>
            </a:r>
            <a:r>
              <a:rPr lang="en-US" dirty="0"/>
              <a:t>As that regulate translation</a:t>
            </a:r>
          </a:p>
          <a:p>
            <a:pPr>
              <a:spcBef>
                <a:spcPts val="600"/>
              </a:spcBef>
              <a:spcAft>
                <a:spcPts val="200"/>
              </a:spcAft>
            </a:pPr>
            <a:r>
              <a:rPr lang="en-US" dirty="0"/>
              <a:t>Long, noncoding R</a:t>
            </a:r>
            <a:r>
              <a:rPr lang="en-US" sz="100" dirty="0"/>
              <a:t> </a:t>
            </a:r>
            <a:r>
              <a:rPr lang="en-US" dirty="0"/>
              <a:t>N</a:t>
            </a:r>
            <a:r>
              <a:rPr lang="en-US" sz="100" dirty="0"/>
              <a:t> </a:t>
            </a:r>
            <a:r>
              <a:rPr lang="en-US" dirty="0"/>
              <a:t>A (</a:t>
            </a:r>
            <a:r>
              <a:rPr lang="en-US" dirty="0" err="1"/>
              <a:t>lncR</a:t>
            </a:r>
            <a:r>
              <a:rPr lang="en-US" sz="100" dirty="0"/>
              <a:t> </a:t>
            </a:r>
            <a:r>
              <a:rPr lang="en-US" dirty="0"/>
              <a:t>N</a:t>
            </a:r>
            <a:r>
              <a:rPr lang="en-US" sz="100" dirty="0"/>
              <a:t> </a:t>
            </a:r>
            <a:r>
              <a:rPr lang="en-US" dirty="0"/>
              <a:t>A)</a:t>
            </a:r>
          </a:p>
          <a:p>
            <a:pPr marL="342900" indent="-342900">
              <a:spcBef>
                <a:spcPts val="600"/>
              </a:spcBef>
              <a:spcAft>
                <a:spcPts val="200"/>
              </a:spcAft>
              <a:buFont typeface="Arial" panose="020B0604020202020204" pitchFamily="34" charset="0"/>
              <a:buChar char="•"/>
            </a:pPr>
            <a:r>
              <a:rPr lang="en-US" dirty="0"/>
              <a:t>Recently discovered; likely serve a regulatory role, characterized </a:t>
            </a:r>
            <a:r>
              <a:rPr lang="en-US" dirty="0" err="1"/>
              <a:t>lncR</a:t>
            </a:r>
            <a:r>
              <a:rPr lang="en-US" sz="100" dirty="0"/>
              <a:t> </a:t>
            </a:r>
            <a:r>
              <a:rPr lang="en-US" dirty="0"/>
              <a:t>N</a:t>
            </a:r>
            <a:r>
              <a:rPr lang="en-US" sz="100" dirty="0"/>
              <a:t> </a:t>
            </a:r>
            <a:r>
              <a:rPr lang="en-US" dirty="0"/>
              <a:t>As play role in physiology/development</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8658703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Types of noncoding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200" dirty="0">
                <a:solidFill>
                  <a:srgbClr val="000000"/>
                </a:solidFill>
                <a:latin typeface="Arial" panose="020B0604020202020204" pitchFamily="34" charset="0"/>
                <a:ea typeface="Verdana" panose="020B0604030504040204" pitchFamily="34" charset="0"/>
                <a:cs typeface="Arial" pitchFamily="34" charset="0"/>
              </a:rPr>
              <a:t> 3</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a:spcBef>
                <a:spcPts val="600"/>
              </a:spcBef>
              <a:spcAft>
                <a:spcPts val="1200"/>
              </a:spcAft>
            </a:pPr>
            <a:r>
              <a:rPr lang="en-US" i="1" dirty="0"/>
              <a:t>Transposable elements (transposons) </a:t>
            </a:r>
            <a:r>
              <a:rPr lang="en-US" dirty="0"/>
              <a:t>are D</a:t>
            </a:r>
            <a:r>
              <a:rPr lang="en-US" sz="100" dirty="0"/>
              <a:t> </a:t>
            </a:r>
            <a:r>
              <a:rPr lang="en-US" dirty="0"/>
              <a:t>N</a:t>
            </a:r>
            <a:r>
              <a:rPr lang="en-US" sz="100" dirty="0"/>
              <a:t> </a:t>
            </a:r>
            <a:r>
              <a:rPr lang="en-US" dirty="0"/>
              <a:t>A sequences that move within the genome</a:t>
            </a:r>
            <a:endParaRPr lang="en-US" i="1" dirty="0"/>
          </a:p>
          <a:p>
            <a:pPr marL="342900" indent="-342900">
              <a:spcBef>
                <a:spcPts val="600"/>
              </a:spcBef>
              <a:spcAft>
                <a:spcPts val="1200"/>
              </a:spcAft>
              <a:buFont typeface="Arial" panose="020B0604020202020204" pitchFamily="34" charset="0"/>
              <a:buChar char="•"/>
            </a:pPr>
            <a:r>
              <a:rPr lang="en-US" dirty="0"/>
              <a:t>Mobile genetic elements</a:t>
            </a:r>
          </a:p>
          <a:p>
            <a:pPr marL="342900" indent="-342900">
              <a:spcBef>
                <a:spcPts val="600"/>
              </a:spcBef>
              <a:spcAft>
                <a:spcPts val="1200"/>
              </a:spcAft>
              <a:buFont typeface="Arial" panose="020B0604020202020204" pitchFamily="34" charset="0"/>
              <a:buChar char="•"/>
            </a:pPr>
            <a:r>
              <a:rPr lang="en-US" dirty="0"/>
              <a:t>Four types:</a:t>
            </a:r>
          </a:p>
          <a:p>
            <a:pPr marL="822960" lvl="2" indent="-283464">
              <a:spcBef>
                <a:spcPts val="600"/>
              </a:spcBef>
              <a:spcAft>
                <a:spcPts val="1200"/>
              </a:spcAft>
              <a:buFont typeface="+mj-lt"/>
              <a:buAutoNum type="arabicPeriod"/>
            </a:pPr>
            <a:r>
              <a:rPr lang="en-US" dirty="0"/>
              <a:t>Long interspersed elements (L</a:t>
            </a:r>
            <a:r>
              <a:rPr lang="en-US" sz="100" dirty="0"/>
              <a:t> </a:t>
            </a:r>
            <a:r>
              <a:rPr lang="en-US" dirty="0"/>
              <a:t>I</a:t>
            </a:r>
            <a:r>
              <a:rPr lang="en-US" sz="100" dirty="0"/>
              <a:t> </a:t>
            </a:r>
            <a:r>
              <a:rPr lang="en-US" dirty="0"/>
              <a:t>N</a:t>
            </a:r>
            <a:r>
              <a:rPr lang="en-US" sz="100" dirty="0"/>
              <a:t> </a:t>
            </a:r>
            <a:r>
              <a:rPr lang="en-US" dirty="0"/>
              <a:t>Es)</a:t>
            </a:r>
          </a:p>
          <a:p>
            <a:pPr marL="822960" lvl="2" indent="-283464">
              <a:spcBef>
                <a:spcPts val="600"/>
              </a:spcBef>
              <a:spcAft>
                <a:spcPts val="1200"/>
              </a:spcAft>
              <a:buFont typeface="+mj-lt"/>
              <a:buAutoNum type="arabicPeriod"/>
            </a:pPr>
            <a:r>
              <a:rPr lang="en-US" dirty="0"/>
              <a:t>Short interspersed elements (S</a:t>
            </a:r>
            <a:r>
              <a:rPr lang="en-US" sz="100" dirty="0"/>
              <a:t> </a:t>
            </a:r>
            <a:r>
              <a:rPr lang="en-US" dirty="0"/>
              <a:t>I</a:t>
            </a:r>
            <a:r>
              <a:rPr lang="en-US" sz="100" dirty="0"/>
              <a:t> </a:t>
            </a:r>
            <a:r>
              <a:rPr lang="en-US" dirty="0"/>
              <a:t>N</a:t>
            </a:r>
            <a:r>
              <a:rPr lang="en-US" sz="100" dirty="0"/>
              <a:t> </a:t>
            </a:r>
            <a:r>
              <a:rPr lang="en-US" dirty="0"/>
              <a:t>Es)</a:t>
            </a:r>
          </a:p>
          <a:p>
            <a:pPr marL="822960" lvl="2" indent="-283464">
              <a:spcBef>
                <a:spcPts val="600"/>
              </a:spcBef>
              <a:spcAft>
                <a:spcPts val="1200"/>
              </a:spcAft>
              <a:buFont typeface="+mj-lt"/>
              <a:buAutoNum type="arabicPeriod"/>
            </a:pPr>
            <a:r>
              <a:rPr lang="en-US" dirty="0"/>
              <a:t>Long terminal repeats (L</a:t>
            </a:r>
            <a:r>
              <a:rPr lang="en-US" sz="100" dirty="0"/>
              <a:t> </a:t>
            </a:r>
            <a:r>
              <a:rPr lang="en-US" dirty="0"/>
              <a:t>T</a:t>
            </a:r>
            <a:r>
              <a:rPr lang="en-US" sz="100" dirty="0"/>
              <a:t> </a:t>
            </a:r>
            <a:r>
              <a:rPr lang="en-US" dirty="0"/>
              <a:t>Rs)</a:t>
            </a:r>
          </a:p>
          <a:p>
            <a:pPr marL="822960" lvl="2" indent="-283464">
              <a:spcBef>
                <a:spcPts val="600"/>
              </a:spcBef>
              <a:spcAft>
                <a:spcPts val="1200"/>
              </a:spcAft>
              <a:buFont typeface="+mj-lt"/>
              <a:buAutoNum type="arabicPeriod"/>
            </a:pPr>
            <a:r>
              <a:rPr lang="en-US" dirty="0"/>
              <a:t>Dead transposons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9127238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Frequency of types of D</a:t>
            </a:r>
            <a:r>
              <a:rPr lang="en-US" sz="100" dirty="0"/>
              <a:t> </a:t>
            </a:r>
            <a:r>
              <a:rPr lang="en-US" dirty="0"/>
              <a:t>N</a:t>
            </a:r>
            <a:r>
              <a:rPr lang="en-US" sz="100" dirty="0"/>
              <a:t> </a:t>
            </a:r>
            <a:r>
              <a:rPr lang="en-US" dirty="0"/>
              <a:t>A in human genome</a:t>
            </a:r>
          </a:p>
        </p:txBody>
      </p:sp>
      <p:pic>
        <p:nvPicPr>
          <p:cNvPr id="8" name="Picture 2" descr="An illustration of the distribution of the SINE s and LINE s.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56327" y="1531706"/>
            <a:ext cx="8031347" cy="457200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209397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ENCODE project</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a:spcBef>
                <a:spcPts val="600"/>
              </a:spcBef>
              <a:spcAft>
                <a:spcPts val="1200"/>
              </a:spcAft>
            </a:pPr>
            <a:r>
              <a:rPr lang="en-US" dirty="0"/>
              <a:t>Encyclopedia of D</a:t>
            </a:r>
            <a:r>
              <a:rPr lang="en-US" sz="100" dirty="0"/>
              <a:t> </a:t>
            </a:r>
            <a:r>
              <a:rPr lang="en-US" dirty="0"/>
              <a:t>N</a:t>
            </a:r>
            <a:r>
              <a:rPr lang="en-US" sz="100" dirty="0"/>
              <a:t> </a:t>
            </a:r>
            <a:r>
              <a:rPr lang="en-US" dirty="0"/>
              <a:t>A Elements (ENCODE) aims to identify all functional elements in the human genome</a:t>
            </a:r>
          </a:p>
          <a:p>
            <a:pPr>
              <a:spcBef>
                <a:spcPts val="600"/>
              </a:spcBef>
              <a:spcAft>
                <a:spcPts val="1200"/>
              </a:spcAft>
            </a:pPr>
            <a:r>
              <a:rPr lang="en-US" dirty="0"/>
              <a:t>Primary conclusion is that 80% (possibly as low as 20%) of the D</a:t>
            </a:r>
            <a:r>
              <a:rPr lang="en-US" sz="100" dirty="0"/>
              <a:t> </a:t>
            </a:r>
            <a:r>
              <a:rPr lang="en-US" dirty="0"/>
              <a:t>N</a:t>
            </a:r>
            <a:r>
              <a:rPr lang="en-US" sz="100" dirty="0"/>
              <a:t> </a:t>
            </a:r>
            <a:r>
              <a:rPr lang="en-US" dirty="0"/>
              <a:t>A sequences in the human genome is functional</a:t>
            </a:r>
          </a:p>
          <a:p>
            <a:pPr marL="342900" indent="-342900">
              <a:spcBef>
                <a:spcPts val="600"/>
              </a:spcBef>
              <a:spcAft>
                <a:spcPts val="1200"/>
              </a:spcAft>
              <a:buFont typeface="Arial" panose="020B0604020202020204" pitchFamily="34" charset="0"/>
              <a:buChar char="•"/>
            </a:pPr>
            <a:r>
              <a:rPr lang="en-US" dirty="0"/>
              <a:t>Of that 80%, 62% is transcriptionally active, although most transcribed R</a:t>
            </a:r>
            <a:r>
              <a:rPr lang="en-US" sz="100" dirty="0"/>
              <a:t> </a:t>
            </a:r>
            <a:r>
              <a:rPr lang="en-US" dirty="0"/>
              <a:t>N</a:t>
            </a:r>
            <a:r>
              <a:rPr lang="en-US" sz="100" dirty="0"/>
              <a:t> </a:t>
            </a:r>
            <a:r>
              <a:rPr lang="en-US" dirty="0"/>
              <a:t>As have no known function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242239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3103-EE56-42BE-A2DC-29F05B4F586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Genetic maps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56994D-B826-4364-B23C-05EC587ADC15}"/>
              </a:ext>
            </a:extLst>
          </p:cNvPr>
          <p:cNvSpPr>
            <a:spLocks noGrp="1"/>
          </p:cNvSpPr>
          <p:nvPr>
            <p:ph sz="quarter" idx="11"/>
          </p:nvPr>
        </p:nvSpPr>
        <p:spPr>
          <a:xfrm>
            <a:off x="342900" y="1276708"/>
            <a:ext cx="8458200" cy="5212080"/>
          </a:xfrm>
        </p:spPr>
        <p:txBody>
          <a:bodyPr/>
          <a:lstStyle/>
          <a:p>
            <a:pPr>
              <a:spcBef>
                <a:spcPts val="800"/>
              </a:spcBef>
              <a:spcAft>
                <a:spcPts val="600"/>
              </a:spcAft>
            </a:pPr>
            <a:r>
              <a:rPr lang="en-US" dirty="0"/>
              <a:t>Classical genetic mapping uses crosses to determine number of recombinant progeny</a:t>
            </a:r>
          </a:p>
          <a:p>
            <a:pPr>
              <a:spcBef>
                <a:spcPts val="800"/>
              </a:spcBef>
              <a:spcAft>
                <a:spcPts val="600"/>
              </a:spcAft>
            </a:pPr>
            <a:r>
              <a:rPr lang="en-US" dirty="0"/>
              <a:t>In humans use pedigree information and statistical analysis</a:t>
            </a:r>
          </a:p>
          <a:p>
            <a:pPr>
              <a:spcBef>
                <a:spcPts val="800"/>
              </a:spcBef>
              <a:spcAft>
                <a:spcPts val="600"/>
              </a:spcAft>
            </a:pPr>
            <a:r>
              <a:rPr lang="en-US" dirty="0"/>
              <a:t>Distances measured in centimorgans (</a:t>
            </a:r>
            <a:r>
              <a:rPr lang="en-US" dirty="0" err="1"/>
              <a:t>cM</a:t>
            </a:r>
            <a:r>
              <a:rPr lang="en-US" dirty="0"/>
              <a:t>) where 1 </a:t>
            </a:r>
            <a:r>
              <a:rPr lang="en-US" dirty="0" err="1"/>
              <a:t>cM</a:t>
            </a:r>
            <a:r>
              <a:rPr lang="en-US" dirty="0"/>
              <a:t> represents a 1% recombination frequency</a:t>
            </a:r>
          </a:p>
          <a:p>
            <a:pPr>
              <a:spcBef>
                <a:spcPts val="800"/>
              </a:spcBef>
              <a:spcAft>
                <a:spcPts val="600"/>
              </a:spcAft>
            </a:pPr>
            <a:r>
              <a:rPr lang="en-US" dirty="0"/>
              <a:t>Genetic maps locate genetic traits on a chromosome but have limitations:</a:t>
            </a:r>
          </a:p>
          <a:p>
            <a:pPr marL="342900" indent="-342900">
              <a:spcBef>
                <a:spcPts val="800"/>
              </a:spcBef>
              <a:spcAft>
                <a:spcPts val="600"/>
              </a:spcAft>
              <a:buFont typeface="Arial" panose="020B0604020202020204" pitchFamily="34" charset="0"/>
              <a:buChar char="•"/>
            </a:pPr>
            <a:r>
              <a:rPr lang="en-US" dirty="0"/>
              <a:t>Distribution of crossover is not random</a:t>
            </a:r>
          </a:p>
          <a:p>
            <a:pPr marL="342900" indent="-342900">
              <a:spcBef>
                <a:spcPts val="800"/>
              </a:spcBef>
              <a:spcAft>
                <a:spcPts val="600"/>
              </a:spcAft>
              <a:buFont typeface="Arial" panose="020B0604020202020204" pitchFamily="34" charset="0"/>
              <a:buChar char="•"/>
            </a:pPr>
            <a:r>
              <a:rPr lang="en-US" dirty="0"/>
              <a:t>Recombination frequencies vary between individuals</a:t>
            </a:r>
          </a:p>
          <a:p>
            <a:pPr marL="342900" indent="-342900">
              <a:spcBef>
                <a:spcPts val="800"/>
              </a:spcBef>
              <a:spcAft>
                <a:spcPts val="600"/>
              </a:spcAft>
              <a:buFont typeface="Arial" panose="020B0604020202020204" pitchFamily="34" charset="0"/>
              <a:buChar char="•"/>
            </a:pPr>
            <a:r>
              <a:rPr lang="en-US" dirty="0"/>
              <a:t>Relationship between genetic distance and physical distance varies across the genome</a:t>
            </a:r>
          </a:p>
        </p:txBody>
      </p:sp>
      <p:sp>
        <p:nvSpPr>
          <p:cNvPr id="6" name="Slide Number Placeholder 3">
            <a:extLst>
              <a:ext uri="{FF2B5EF4-FFF2-40B4-BE49-F238E27FC236}">
                <a16:creationId xmlns:a16="http://schemas.microsoft.com/office/drawing/2014/main" id="{B8BE61D6-B98F-48FE-AF5B-859A1E220DEA}"/>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234867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ENCODE’s definition of function</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4405370" cy="4666890"/>
          </a:xfrm>
        </p:spPr>
        <p:txBody>
          <a:bodyPr/>
          <a:lstStyle/>
          <a:p>
            <a:pPr>
              <a:spcBef>
                <a:spcPts val="1200"/>
              </a:spcBef>
              <a:spcAft>
                <a:spcPts val="600"/>
              </a:spcAft>
            </a:pPr>
            <a:r>
              <a:rPr lang="en-US" dirty="0"/>
              <a:t>A functional element is a D</a:t>
            </a:r>
            <a:r>
              <a:rPr lang="en-US" sz="100" dirty="0"/>
              <a:t> </a:t>
            </a:r>
            <a:r>
              <a:rPr lang="en-US" dirty="0"/>
              <a:t>N</a:t>
            </a:r>
            <a:r>
              <a:rPr lang="en-US" sz="100" dirty="0"/>
              <a:t> </a:t>
            </a:r>
            <a:r>
              <a:rPr lang="en-US" dirty="0"/>
              <a:t>A sequence that:</a:t>
            </a:r>
          </a:p>
          <a:p>
            <a:pPr marL="342900" indent="-342900">
              <a:spcBef>
                <a:spcPts val="1200"/>
              </a:spcBef>
              <a:spcAft>
                <a:spcPts val="600"/>
              </a:spcAft>
              <a:buFont typeface="Arial" panose="020B0604020202020204" pitchFamily="34" charset="0"/>
              <a:buChar char="•"/>
            </a:pPr>
            <a:r>
              <a:rPr lang="en-US" dirty="0"/>
              <a:t>results in protein production</a:t>
            </a:r>
          </a:p>
          <a:p>
            <a:pPr marL="342900" indent="-342900">
              <a:spcBef>
                <a:spcPts val="1200"/>
              </a:spcBef>
              <a:spcAft>
                <a:spcPts val="600"/>
              </a:spcAft>
              <a:buFont typeface="Arial" panose="020B0604020202020204" pitchFamily="34" charset="0"/>
              <a:buChar char="•"/>
            </a:pPr>
            <a:r>
              <a:rPr lang="en-US" dirty="0"/>
              <a:t>is transcribed</a:t>
            </a:r>
          </a:p>
          <a:p>
            <a:pPr marL="342900" indent="-342900">
              <a:spcBef>
                <a:spcPts val="1200"/>
              </a:spcBef>
              <a:spcAft>
                <a:spcPts val="600"/>
              </a:spcAft>
              <a:buFont typeface="Arial" panose="020B0604020202020204" pitchFamily="34" charset="0"/>
              <a:buChar char="•"/>
            </a:pPr>
            <a:r>
              <a:rPr lang="en-US" dirty="0"/>
              <a:t>or has a distinct and reproducible biochemical signature</a:t>
            </a:r>
          </a:p>
        </p:txBody>
      </p:sp>
      <p:pic>
        <p:nvPicPr>
          <p:cNvPr id="8" name="Picture 3" descr="An illustration of the functional DNA elements. ">
            <a:extLst>
              <a:ext uri="{FF2B5EF4-FFF2-40B4-BE49-F238E27FC236}">
                <a16:creationId xmlns:a16="http://schemas.microsoft.com/office/drawing/2014/main" id="{0C7F8BC2-ED7C-441D-A995-BD701EB0FF9E}"/>
              </a:ext>
            </a:extLst>
          </p:cNvPr>
          <p:cNvPicPr>
            <a:picLocks noChangeAspect="1"/>
          </p:cNvPicPr>
          <p:nvPr/>
        </p:nvPicPr>
        <p:blipFill>
          <a:blip r:embed="rId2"/>
          <a:stretch>
            <a:fillRect/>
          </a:stretch>
        </p:blipFill>
        <p:spPr>
          <a:xfrm>
            <a:off x="4978776" y="1276710"/>
            <a:ext cx="3864611" cy="4572000"/>
          </a:xfrm>
          <a:prstGeom prst="rect">
            <a:avLst/>
          </a:prstGeom>
        </p:spPr>
      </p:pic>
      <p:sp>
        <p:nvSpPr>
          <p:cNvPr id="5" name="Text Placeholder 4">
            <a:extLst>
              <a:ext uri="{FF2B5EF4-FFF2-40B4-BE49-F238E27FC236}">
                <a16:creationId xmlns:a16="http://schemas.microsoft.com/office/drawing/2014/main" id="{50959E7F-ACA9-4F9A-B879-768369CF737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10890295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Biological and selected-effect function</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a:spcBef>
                <a:spcPts val="600"/>
              </a:spcBef>
              <a:spcAft>
                <a:spcPts val="1200"/>
              </a:spcAft>
            </a:pPr>
            <a:r>
              <a:rPr lang="en-US" dirty="0"/>
              <a:t>Some have criticized ENCODE’s definition</a:t>
            </a:r>
          </a:p>
          <a:p>
            <a:pPr marL="342900" indent="-342900">
              <a:spcBef>
                <a:spcPts val="600"/>
              </a:spcBef>
              <a:spcAft>
                <a:spcPts val="1200"/>
              </a:spcAft>
              <a:buFont typeface="Arial" panose="020B0604020202020204" pitchFamily="34" charset="0"/>
              <a:buChar char="•"/>
            </a:pPr>
            <a:r>
              <a:rPr lang="en-US" dirty="0"/>
              <a:t>It is not necessarily synonymous with biological function</a:t>
            </a:r>
          </a:p>
          <a:p>
            <a:pPr marL="342900" indent="-342900">
              <a:spcBef>
                <a:spcPts val="600"/>
              </a:spcBef>
              <a:spcAft>
                <a:spcPts val="1200"/>
              </a:spcAft>
              <a:buFont typeface="Arial" panose="020B0604020202020204" pitchFamily="34" charset="0"/>
              <a:buChar char="•"/>
            </a:pPr>
            <a:r>
              <a:rPr lang="en-US" dirty="0"/>
              <a:t>In evolutionary biology, the selected-effect definition of function requires that the function of a characteristic is the one selected for by purifying selection</a:t>
            </a:r>
          </a:p>
          <a:p>
            <a:pPr marL="342900" indent="-342900">
              <a:spcBef>
                <a:spcPts val="600"/>
              </a:spcBef>
              <a:spcAft>
                <a:spcPts val="1200"/>
              </a:spcAft>
              <a:buFont typeface="Arial" panose="020B0604020202020204" pitchFamily="34" charset="0"/>
              <a:buChar char="•"/>
            </a:pPr>
            <a:r>
              <a:rPr lang="en-US" dirty="0"/>
              <a:t>Some argue that only D</a:t>
            </a:r>
            <a:r>
              <a:rPr lang="en-US" sz="100" dirty="0"/>
              <a:t> </a:t>
            </a:r>
            <a:r>
              <a:rPr lang="en-US" dirty="0"/>
              <a:t>N</a:t>
            </a:r>
            <a:r>
              <a:rPr lang="en-US" sz="100" dirty="0"/>
              <a:t> </a:t>
            </a:r>
            <a:r>
              <a:rPr lang="en-US" dirty="0"/>
              <a:t>A sequences under purifying selection should be considered functional</a:t>
            </a:r>
          </a:p>
          <a:p>
            <a:pPr marL="342900" indent="-342900">
              <a:spcBef>
                <a:spcPts val="600"/>
              </a:spcBef>
              <a:spcAft>
                <a:spcPts val="1200"/>
              </a:spcAft>
              <a:buFont typeface="Arial" panose="020B0604020202020204" pitchFamily="34" charset="0"/>
              <a:buChar char="•"/>
            </a:pPr>
            <a:r>
              <a:rPr lang="en-US" dirty="0"/>
              <a:t>Comparative studies suggest approx. 5 to 15% of genome is functional under this definition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30097520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Comparative genomics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a:spcBef>
                <a:spcPts val="1200"/>
              </a:spcBef>
              <a:spcAft>
                <a:spcPts val="1200"/>
              </a:spcAft>
            </a:pPr>
            <a:r>
              <a:rPr lang="en-US" dirty="0"/>
              <a:t>Comparative genomics uses information from one genome to learn about another genome</a:t>
            </a:r>
          </a:p>
          <a:p>
            <a:pPr marL="342900" indent="-342900">
              <a:spcBef>
                <a:spcPts val="1200"/>
              </a:spcBef>
              <a:spcAft>
                <a:spcPts val="1200"/>
              </a:spcAft>
              <a:buFont typeface="Arial" panose="020B0604020202020204" pitchFamily="34" charset="0"/>
              <a:buChar char="•"/>
            </a:pPr>
            <a:r>
              <a:rPr lang="en-US" dirty="0"/>
              <a:t>For example, over half of </a:t>
            </a:r>
            <a:r>
              <a:rPr lang="en-US" i="1" dirty="0"/>
              <a:t>Drosophila</a:t>
            </a:r>
            <a:r>
              <a:rPr lang="en-US" dirty="0"/>
              <a:t> genes have human counterparts</a:t>
            </a:r>
          </a:p>
          <a:p>
            <a:pPr>
              <a:spcBef>
                <a:spcPts val="1200"/>
              </a:spcBef>
              <a:spcAft>
                <a:spcPts val="1200"/>
              </a:spcAft>
            </a:pPr>
            <a:r>
              <a:rPr lang="en-US" dirty="0"/>
              <a:t>Synteny refers to the conserved arrangements of D</a:t>
            </a:r>
            <a:r>
              <a:rPr lang="en-US" sz="100" dirty="0"/>
              <a:t> </a:t>
            </a:r>
            <a:r>
              <a:rPr lang="en-US" dirty="0"/>
              <a:t>N</a:t>
            </a:r>
            <a:r>
              <a:rPr lang="en-US" sz="100" dirty="0"/>
              <a:t> </a:t>
            </a:r>
            <a:r>
              <a:rPr lang="en-US" dirty="0"/>
              <a:t>A segments in related genomes</a:t>
            </a:r>
          </a:p>
          <a:p>
            <a:pPr marL="342900" indent="-342900">
              <a:spcBef>
                <a:spcPts val="1200"/>
              </a:spcBef>
              <a:spcAft>
                <a:spcPts val="1200"/>
              </a:spcAft>
              <a:buFont typeface="Arial" panose="020B0604020202020204" pitchFamily="34" charset="0"/>
              <a:buChar char="•"/>
            </a:pPr>
            <a:r>
              <a:rPr lang="en-US" dirty="0"/>
              <a:t>Can obtain information about an </a:t>
            </a:r>
            <a:r>
              <a:rPr lang="en-US" dirty="0" err="1"/>
              <a:t>unsequenced</a:t>
            </a:r>
            <a:r>
              <a:rPr lang="en-US" dirty="0"/>
              <a:t> genome by comparing it to a sequenced, syntenic segment of another genome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1572691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Grain genome rearrangements</a:t>
            </a:r>
          </a:p>
        </p:txBody>
      </p:sp>
      <p:pic>
        <p:nvPicPr>
          <p:cNvPr id="8" name="Picture 2" descr="An illustration of the grain genomes arrangement of similar chromosome segments. ">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r="7483" b="26939"/>
          <a:stretch/>
        </p:blipFill>
        <p:spPr>
          <a:xfrm>
            <a:off x="614666" y="1185796"/>
            <a:ext cx="7914669" cy="4912834"/>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1323555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Functional genomics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a:spcBef>
                <a:spcPts val="600"/>
              </a:spcBef>
              <a:spcAft>
                <a:spcPts val="1200"/>
              </a:spcAft>
            </a:pPr>
            <a:r>
              <a:rPr lang="en-US" dirty="0"/>
              <a:t>Functional genomics is the study of the function of genes and their products</a:t>
            </a:r>
          </a:p>
          <a:p>
            <a:pPr>
              <a:spcBef>
                <a:spcPts val="600"/>
              </a:spcBef>
              <a:spcAft>
                <a:spcPts val="1200"/>
              </a:spcAft>
            </a:pPr>
            <a:r>
              <a:rPr lang="en-US" dirty="0"/>
              <a:t>Uses high-throughput techniques to learn about the products of a genome</a:t>
            </a:r>
          </a:p>
          <a:p>
            <a:pPr>
              <a:spcBef>
                <a:spcPts val="600"/>
              </a:spcBef>
              <a:spcAft>
                <a:spcPts val="1200"/>
              </a:spcAft>
            </a:pPr>
            <a:r>
              <a:rPr lang="en-US" dirty="0"/>
              <a:t>Three separate but related categories</a:t>
            </a:r>
          </a:p>
          <a:p>
            <a:pPr marL="342900" indent="-342900">
              <a:spcBef>
                <a:spcPts val="600"/>
              </a:spcBef>
              <a:spcAft>
                <a:spcPts val="1200"/>
              </a:spcAft>
              <a:buFont typeface="Arial" panose="020B0604020202020204" pitchFamily="34" charset="0"/>
              <a:buChar char="•"/>
            </a:pPr>
            <a:r>
              <a:rPr lang="en-US" dirty="0"/>
              <a:t>Study of all the R</a:t>
            </a:r>
            <a:r>
              <a:rPr lang="en-US" sz="100" dirty="0"/>
              <a:t> </a:t>
            </a:r>
            <a:r>
              <a:rPr lang="en-US" dirty="0"/>
              <a:t>N</a:t>
            </a:r>
            <a:r>
              <a:rPr lang="en-US" sz="100" dirty="0"/>
              <a:t> </a:t>
            </a:r>
            <a:r>
              <a:rPr lang="en-US" dirty="0"/>
              <a:t>A molecules produced by a genome (transcriptome)</a:t>
            </a:r>
          </a:p>
          <a:p>
            <a:pPr marL="342900" indent="-342900">
              <a:spcBef>
                <a:spcPts val="600"/>
              </a:spcBef>
              <a:spcAft>
                <a:spcPts val="1200"/>
              </a:spcAft>
              <a:buFont typeface="Arial" panose="020B0604020202020204" pitchFamily="34" charset="0"/>
              <a:buChar char="•"/>
            </a:pPr>
            <a:r>
              <a:rPr lang="en-US" dirty="0"/>
              <a:t>Study of proteins produced from the genome (proteome)</a:t>
            </a:r>
          </a:p>
          <a:p>
            <a:pPr marL="342900" indent="-342900">
              <a:spcBef>
                <a:spcPts val="600"/>
              </a:spcBef>
              <a:spcAft>
                <a:spcPts val="1200"/>
              </a:spcAft>
              <a:buFont typeface="Arial" panose="020B0604020202020204" pitchFamily="34" charset="0"/>
              <a:buChar char="•"/>
            </a:pPr>
            <a:r>
              <a:rPr lang="en-US" dirty="0"/>
              <a:t>Study of interactions made between proteins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17784454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microarrays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a:spcBef>
                <a:spcPts val="600"/>
              </a:spcBef>
              <a:spcAft>
                <a:spcPts val="1200"/>
              </a:spcAft>
            </a:pPr>
            <a:r>
              <a:rPr lang="en-US" i="1" dirty="0"/>
              <a:t>D</a:t>
            </a:r>
            <a:r>
              <a:rPr lang="en-US" sz="100" i="1" dirty="0"/>
              <a:t> </a:t>
            </a:r>
            <a:r>
              <a:rPr lang="en-US" i="1" dirty="0"/>
              <a:t>N</a:t>
            </a:r>
            <a:r>
              <a:rPr lang="en-US" sz="100" i="1" dirty="0"/>
              <a:t> </a:t>
            </a:r>
            <a:r>
              <a:rPr lang="en-US" i="1" dirty="0"/>
              <a:t>A microarrays </a:t>
            </a:r>
            <a:r>
              <a:rPr lang="en-US" dirty="0"/>
              <a:t>(“gene chips”) enable the analysis of gene expression at the whole-genome level</a:t>
            </a:r>
          </a:p>
          <a:p>
            <a:pPr marL="342900" indent="-342900">
              <a:spcBef>
                <a:spcPts val="600"/>
              </a:spcBef>
              <a:spcAft>
                <a:spcPts val="1200"/>
              </a:spcAft>
              <a:buFont typeface="Arial" panose="020B0604020202020204" pitchFamily="34" charset="0"/>
              <a:buChar char="•"/>
            </a:pPr>
            <a:r>
              <a:rPr lang="en-US" dirty="0"/>
              <a:t>D</a:t>
            </a:r>
            <a:r>
              <a:rPr lang="en-US" sz="100" dirty="0"/>
              <a:t> </a:t>
            </a:r>
            <a:r>
              <a:rPr lang="en-US" dirty="0"/>
              <a:t>N</a:t>
            </a:r>
            <a:r>
              <a:rPr lang="en-US" sz="100" dirty="0"/>
              <a:t> </a:t>
            </a:r>
            <a:r>
              <a:rPr lang="en-US" dirty="0"/>
              <a:t>A fragments are deposited on a slide</a:t>
            </a:r>
          </a:p>
          <a:p>
            <a:pPr marL="731520" lvl="2">
              <a:spcBef>
                <a:spcPts val="600"/>
              </a:spcBef>
              <a:spcAft>
                <a:spcPts val="1200"/>
              </a:spcAft>
            </a:pPr>
            <a:r>
              <a:rPr lang="en-US" dirty="0"/>
              <a:t>Probed with labeled </a:t>
            </a:r>
            <a:r>
              <a:rPr lang="en-US" dirty="0" err="1"/>
              <a:t>mR</a:t>
            </a:r>
            <a:r>
              <a:rPr lang="en-US" sz="100" dirty="0"/>
              <a:t> </a:t>
            </a:r>
            <a:r>
              <a:rPr lang="en-US" dirty="0"/>
              <a:t>N</a:t>
            </a:r>
            <a:r>
              <a:rPr lang="en-US" sz="100" dirty="0"/>
              <a:t> </a:t>
            </a:r>
            <a:r>
              <a:rPr lang="en-US" dirty="0"/>
              <a:t>A from different sources</a:t>
            </a:r>
          </a:p>
          <a:p>
            <a:pPr marL="342900" indent="-342900">
              <a:spcBef>
                <a:spcPts val="600"/>
              </a:spcBef>
              <a:spcAft>
                <a:spcPts val="1200"/>
              </a:spcAft>
              <a:buFont typeface="Arial" panose="020B0604020202020204" pitchFamily="34" charset="0"/>
              <a:buChar char="•"/>
            </a:pPr>
            <a:r>
              <a:rPr lang="en-US" dirty="0"/>
              <a:t>Active/inactive genes are identified</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6290154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Arabidopsis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microarray</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82452" cy="1609709"/>
          </a:xfrm>
        </p:spPr>
        <p:txBody>
          <a:bodyPr/>
          <a:lstStyle/>
          <a:p>
            <a:r>
              <a:rPr lang="en-US" dirty="0"/>
              <a:t>Prediction: </a:t>
            </a:r>
            <a:r>
              <a:rPr lang="en-US" i="1" dirty="0"/>
              <a:t>When </a:t>
            </a:r>
            <a:r>
              <a:rPr lang="en-US" i="1" dirty="0" err="1"/>
              <a:t>mR</a:t>
            </a:r>
            <a:r>
              <a:rPr lang="en-US" sz="100" i="1" dirty="0"/>
              <a:t> </a:t>
            </a:r>
            <a:r>
              <a:rPr lang="en-US" i="1" dirty="0"/>
              <a:t>N</a:t>
            </a:r>
            <a:r>
              <a:rPr lang="en-US" sz="100" i="1" dirty="0"/>
              <a:t> </a:t>
            </a:r>
            <a:r>
              <a:rPr lang="en-US" i="1" dirty="0"/>
              <a:t>As isolated from Arabidopsis flowers and from leaves are used as probes on a microarray, the two different probe sets will hybridize to both common and unique sequences</a:t>
            </a:r>
          </a:p>
        </p:txBody>
      </p:sp>
      <p:pic>
        <p:nvPicPr>
          <p:cNvPr id="8" name="Picture 3" descr="Researchers investigated whether the leaves and flowers of the model plant Arabidopsis thaliana expressed some of the same genes.">
            <a:extLst>
              <a:ext uri="{FF2B5EF4-FFF2-40B4-BE49-F238E27FC236}">
                <a16:creationId xmlns:a16="http://schemas.microsoft.com/office/drawing/2014/main" id="{0C7F8BC2-ED7C-441D-A995-BD701EB0FF9E}"/>
              </a:ext>
            </a:extLst>
          </p:cNvPr>
          <p:cNvPicPr>
            <a:picLocks noChangeAspect="1"/>
          </p:cNvPicPr>
          <p:nvPr/>
        </p:nvPicPr>
        <p:blipFill rotWithShape="1">
          <a:blip r:embed="rId2"/>
          <a:srcRect t="13183" b="61711"/>
          <a:stretch/>
        </p:blipFill>
        <p:spPr>
          <a:xfrm>
            <a:off x="380092" y="3179717"/>
            <a:ext cx="8383816" cy="2103120"/>
          </a:xfrm>
          <a:prstGeom prst="rect">
            <a:avLst/>
          </a:prstGeom>
        </p:spPr>
      </p:pic>
      <p:sp>
        <p:nvSpPr>
          <p:cNvPr id="5" name="Text Placeholder 4">
            <a:extLst>
              <a:ext uri="{FF2B5EF4-FFF2-40B4-BE49-F238E27FC236}">
                <a16:creationId xmlns:a16="http://schemas.microsoft.com/office/drawing/2014/main" id="{50959E7F-ACA9-4F9A-B879-768369CF737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40594800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Arabidopsis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microarray</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pic>
        <p:nvPicPr>
          <p:cNvPr id="8" name="Picture 2" descr="Researchers investigated whether the leaves and flowers of the model plant Arabidopsis thaliana expressed some of the same genes.">
            <a:extLst>
              <a:ext uri="{FF2B5EF4-FFF2-40B4-BE49-F238E27FC236}">
                <a16:creationId xmlns:a16="http://schemas.microsoft.com/office/drawing/2014/main" id="{0C7F8BC2-ED7C-441D-A995-BD701EB0FF9E}"/>
              </a:ext>
            </a:extLst>
          </p:cNvPr>
          <p:cNvPicPr>
            <a:picLocks noChangeAspect="1"/>
          </p:cNvPicPr>
          <p:nvPr/>
        </p:nvPicPr>
        <p:blipFill rotWithShape="1">
          <a:blip r:embed="rId2"/>
          <a:srcRect t="42065" b="14566"/>
          <a:stretch/>
        </p:blipFill>
        <p:spPr>
          <a:xfrm>
            <a:off x="562727" y="1276135"/>
            <a:ext cx="8018546" cy="3474720"/>
          </a:xfrm>
          <a:prstGeom prst="rect">
            <a:avLst/>
          </a:prstGeom>
        </p:spPr>
      </p:pic>
      <p:sp>
        <p:nvSpPr>
          <p:cNvPr id="3" name="Content Placeholder 3">
            <a:extLst>
              <a:ext uri="{FF2B5EF4-FFF2-40B4-BE49-F238E27FC236}">
                <a16:creationId xmlns:a16="http://schemas.microsoft.com/office/drawing/2014/main" id="{67B6F1F7-EAAB-4EB9-8861-56B6C85A15A9}"/>
              </a:ext>
            </a:extLst>
          </p:cNvPr>
          <p:cNvSpPr>
            <a:spLocks noGrp="1"/>
          </p:cNvSpPr>
          <p:nvPr>
            <p:ph sz="quarter" idx="11"/>
          </p:nvPr>
        </p:nvSpPr>
        <p:spPr>
          <a:xfrm>
            <a:off x="342900" y="5043578"/>
            <a:ext cx="8458200" cy="1207467"/>
          </a:xfrm>
        </p:spPr>
        <p:txBody>
          <a:bodyPr/>
          <a:lstStyle/>
          <a:p>
            <a:pPr>
              <a:spcBef>
                <a:spcPts val="624"/>
              </a:spcBef>
            </a:pPr>
            <a:r>
              <a:rPr lang="en-US" dirty="0"/>
              <a:t>Conclusion: </a:t>
            </a:r>
            <a:r>
              <a:rPr lang="en-US" i="1" dirty="0"/>
              <a:t>Some genes are expressed in both flowers and leaves, but some genes are expressed in flowers but not leaves or leaves but not flowers</a:t>
            </a:r>
          </a:p>
        </p:txBody>
      </p:sp>
      <p:sp>
        <p:nvSpPr>
          <p:cNvPr id="5" name="Text Placeholder 4">
            <a:extLst>
              <a:ext uri="{FF2B5EF4-FFF2-40B4-BE49-F238E27FC236}">
                <a16:creationId xmlns:a16="http://schemas.microsoft.com/office/drawing/2014/main" id="{8268D4F5-D931-4800-8828-E54956918477}"/>
              </a:ext>
            </a:extLst>
          </p:cNvPr>
          <p:cNvSpPr>
            <a:spLocks noGrp="1"/>
          </p:cNvSpPr>
          <p:nvPr>
            <p:ph type="body" sz="quarter" idx="40"/>
          </p:nvPr>
        </p:nvSpPr>
        <p:spPr>
          <a:xfrm>
            <a:off x="3200400" y="6275519"/>
            <a:ext cx="2743200" cy="192024"/>
          </a:xfrm>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3962885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A-seq and </a:t>
            </a:r>
            <a:r>
              <a:rPr lang="en-US" dirty="0" err="1">
                <a:solidFill>
                  <a:srgbClr val="000000"/>
                </a:solidFill>
                <a:latin typeface="Arial" panose="020B0604020202020204" pitchFamily="34" charset="0"/>
                <a:ea typeface="Verdana" panose="020B0604030504040204" pitchFamily="34" charset="0"/>
                <a:cs typeface="Arial" pitchFamily="34" charset="0"/>
              </a:rPr>
              <a:t>ChIP</a:t>
            </a:r>
            <a:r>
              <a:rPr lang="en-US" dirty="0">
                <a:solidFill>
                  <a:srgbClr val="000000"/>
                </a:solidFill>
                <a:latin typeface="Arial" panose="020B0604020202020204" pitchFamily="34" charset="0"/>
                <a:ea typeface="Verdana" panose="020B0604030504040204" pitchFamily="34" charset="0"/>
                <a:cs typeface="Arial" pitchFamily="34" charset="0"/>
              </a:rPr>
              <a:t>-Seq</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a:spcBef>
                <a:spcPts val="1200"/>
              </a:spcBef>
              <a:spcAft>
                <a:spcPts val="1200"/>
              </a:spcAft>
            </a:pPr>
            <a:r>
              <a:rPr lang="en-US" dirty="0"/>
              <a:t>R</a:t>
            </a:r>
            <a:r>
              <a:rPr lang="en-US" sz="100" dirty="0"/>
              <a:t> </a:t>
            </a:r>
            <a:r>
              <a:rPr lang="en-US" dirty="0"/>
              <a:t>N</a:t>
            </a:r>
            <a:r>
              <a:rPr lang="en-US" sz="100" dirty="0"/>
              <a:t> </a:t>
            </a:r>
            <a:r>
              <a:rPr lang="en-US" dirty="0"/>
              <a:t>A sequencing (R</a:t>
            </a:r>
            <a:r>
              <a:rPr lang="en-US" sz="100" dirty="0"/>
              <a:t> </a:t>
            </a:r>
            <a:r>
              <a:rPr lang="en-US" dirty="0"/>
              <a:t>N</a:t>
            </a:r>
            <a:r>
              <a:rPr lang="en-US" sz="100" dirty="0"/>
              <a:t> </a:t>
            </a:r>
            <a:r>
              <a:rPr lang="en-US" dirty="0"/>
              <a:t>A-seq) refers to high-throughput methods of sequencing cellular R</a:t>
            </a:r>
            <a:r>
              <a:rPr lang="en-US" sz="100" dirty="0"/>
              <a:t> </a:t>
            </a:r>
            <a:r>
              <a:rPr lang="en-US" dirty="0"/>
              <a:t>N</a:t>
            </a:r>
            <a:r>
              <a:rPr lang="en-US" sz="100" dirty="0"/>
              <a:t> </a:t>
            </a:r>
            <a:r>
              <a:rPr lang="en-US" dirty="0"/>
              <a:t>A</a:t>
            </a:r>
          </a:p>
          <a:p>
            <a:pPr marL="342900" indent="-342900">
              <a:spcBef>
                <a:spcPts val="1200"/>
              </a:spcBef>
              <a:spcAft>
                <a:spcPts val="1200"/>
              </a:spcAft>
              <a:buFont typeface="Arial" panose="020B0604020202020204" pitchFamily="34" charset="0"/>
              <a:buChar char="•"/>
            </a:pPr>
            <a:r>
              <a:rPr lang="en-US" dirty="0"/>
              <a:t>Provides a snapshot of all of the </a:t>
            </a:r>
            <a:r>
              <a:rPr lang="en-US" dirty="0" err="1"/>
              <a:t>mR</a:t>
            </a:r>
            <a:r>
              <a:rPr lang="en-US" sz="100" dirty="0"/>
              <a:t> </a:t>
            </a:r>
            <a:r>
              <a:rPr lang="en-US" dirty="0"/>
              <a:t>N</a:t>
            </a:r>
            <a:r>
              <a:rPr lang="en-US" sz="100" dirty="0"/>
              <a:t> </a:t>
            </a:r>
            <a:r>
              <a:rPr lang="en-US" dirty="0"/>
              <a:t>A in a sample by directly sequencing </a:t>
            </a:r>
            <a:r>
              <a:rPr lang="en-US" dirty="0" err="1"/>
              <a:t>cD</a:t>
            </a:r>
            <a:r>
              <a:rPr lang="en-US" sz="100" dirty="0"/>
              <a:t> </a:t>
            </a:r>
            <a:r>
              <a:rPr lang="en-US" dirty="0"/>
              <a:t>N</a:t>
            </a:r>
            <a:r>
              <a:rPr lang="en-US" sz="100" dirty="0"/>
              <a:t> </a:t>
            </a:r>
            <a:r>
              <a:rPr lang="en-US" dirty="0"/>
              <a:t>A</a:t>
            </a:r>
          </a:p>
          <a:p>
            <a:pPr>
              <a:spcBef>
                <a:spcPts val="1200"/>
              </a:spcBef>
              <a:spcAft>
                <a:spcPts val="1200"/>
              </a:spcAft>
            </a:pPr>
            <a:r>
              <a:rPr lang="en-US" dirty="0"/>
              <a:t>Chromosome immunoprecipitation (</a:t>
            </a:r>
            <a:r>
              <a:rPr lang="en-US" dirty="0" err="1"/>
              <a:t>ChIP</a:t>
            </a:r>
            <a:r>
              <a:rPr lang="en-US" dirty="0"/>
              <a:t>-Seq) uses antibodies to find the genomic location for proteins bound to D</a:t>
            </a:r>
            <a:r>
              <a:rPr lang="en-US" sz="100" dirty="0"/>
              <a:t> </a:t>
            </a:r>
            <a:r>
              <a:rPr lang="en-US" dirty="0"/>
              <a:t>N</a:t>
            </a:r>
            <a:r>
              <a:rPr lang="en-US" sz="100" dirty="0"/>
              <a:t> </a:t>
            </a:r>
            <a:r>
              <a:rPr lang="en-US" dirty="0"/>
              <a:t>A </a:t>
            </a:r>
          </a:p>
          <a:p>
            <a:pPr marL="342900" indent="-342900">
              <a:spcBef>
                <a:spcPts val="1200"/>
              </a:spcBef>
              <a:spcAft>
                <a:spcPts val="1200"/>
              </a:spcAft>
              <a:buFont typeface="Arial" panose="020B0604020202020204" pitchFamily="34" charset="0"/>
              <a:buChar char="•"/>
            </a:pPr>
            <a:r>
              <a:rPr lang="en-US" dirty="0"/>
              <a:t>Used to map locations of bound transcription factors and analyze actual protein binding, not just location</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15072823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Proteomics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a:spcBef>
                <a:spcPts val="1200"/>
              </a:spcBef>
              <a:spcAft>
                <a:spcPts val="600"/>
              </a:spcAft>
            </a:pPr>
            <a:r>
              <a:rPr lang="en-US" dirty="0"/>
              <a:t>Proteins are much more difficult to study than D</a:t>
            </a:r>
            <a:r>
              <a:rPr lang="en-US" sz="100" dirty="0"/>
              <a:t> </a:t>
            </a:r>
            <a:r>
              <a:rPr lang="en-US" dirty="0"/>
              <a:t>N</a:t>
            </a:r>
            <a:r>
              <a:rPr lang="en-US" sz="100" dirty="0"/>
              <a:t> </a:t>
            </a:r>
            <a:r>
              <a:rPr lang="en-US" dirty="0"/>
              <a:t>A because:</a:t>
            </a:r>
          </a:p>
          <a:p>
            <a:pPr marL="342900" indent="-342900">
              <a:spcBef>
                <a:spcPts val="1200"/>
              </a:spcBef>
              <a:spcAft>
                <a:spcPts val="600"/>
              </a:spcAft>
              <a:buFont typeface="Arial" panose="020B0604020202020204" pitchFamily="34" charset="0"/>
              <a:buChar char="•"/>
            </a:pPr>
            <a:r>
              <a:rPr lang="en-US" dirty="0"/>
              <a:t>Proteins must fold properly to function</a:t>
            </a:r>
          </a:p>
          <a:p>
            <a:pPr marL="342900" indent="-342900">
              <a:spcBef>
                <a:spcPts val="1200"/>
              </a:spcBef>
              <a:spcAft>
                <a:spcPts val="600"/>
              </a:spcAft>
              <a:buFont typeface="Arial" panose="020B0604020202020204" pitchFamily="34" charset="0"/>
              <a:buChar char="•"/>
            </a:pPr>
            <a:r>
              <a:rPr lang="en-US" dirty="0"/>
              <a:t>Posttranslational modifications may affect function</a:t>
            </a:r>
          </a:p>
          <a:p>
            <a:pPr marL="342900" indent="-342900">
              <a:spcBef>
                <a:spcPts val="1200"/>
              </a:spcBef>
              <a:spcAft>
                <a:spcPts val="600"/>
              </a:spcAft>
              <a:buFont typeface="Arial" panose="020B0604020202020204" pitchFamily="34" charset="0"/>
              <a:buChar char="•"/>
            </a:pPr>
            <a:r>
              <a:rPr lang="en-US" dirty="0"/>
              <a:t>Alternative splicing means multiple proteins can be produced from a single gene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7616919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2AC30-1E0D-4F67-BC44-89FF8B366E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Physical maps</a:t>
            </a:r>
          </a:p>
        </p:txBody>
      </p:sp>
      <p:sp>
        <p:nvSpPr>
          <p:cNvPr id="3" name="Content Placeholder 2">
            <a:extLst>
              <a:ext uri="{FF2B5EF4-FFF2-40B4-BE49-F238E27FC236}">
                <a16:creationId xmlns:a16="http://schemas.microsoft.com/office/drawing/2014/main" id="{7D043EF7-E593-4D14-AE11-1AAD1716E479}"/>
              </a:ext>
            </a:extLst>
          </p:cNvPr>
          <p:cNvSpPr>
            <a:spLocks noGrp="1"/>
          </p:cNvSpPr>
          <p:nvPr>
            <p:ph sz="quarter" idx="11"/>
          </p:nvPr>
        </p:nvSpPr>
        <p:spPr/>
        <p:txBody>
          <a:bodyPr/>
          <a:lstStyle/>
          <a:p>
            <a:pPr>
              <a:spcBef>
                <a:spcPts val="600"/>
              </a:spcBef>
              <a:spcAft>
                <a:spcPts val="1200"/>
              </a:spcAft>
            </a:pPr>
            <a:r>
              <a:rPr lang="en-US" dirty="0"/>
              <a:t>Three main types of physical maps</a:t>
            </a:r>
          </a:p>
          <a:p>
            <a:pPr marL="457200" indent="-457200">
              <a:spcBef>
                <a:spcPts val="600"/>
              </a:spcBef>
              <a:spcAft>
                <a:spcPts val="1200"/>
              </a:spcAft>
              <a:buFont typeface="+mj-lt"/>
              <a:buAutoNum type="arabicPeriod"/>
            </a:pPr>
            <a:r>
              <a:rPr lang="en-US" dirty="0"/>
              <a:t>Restriction maps (made using restriction endonucleases)</a:t>
            </a:r>
          </a:p>
          <a:p>
            <a:pPr marL="457200" indent="-457200">
              <a:spcBef>
                <a:spcPts val="600"/>
              </a:spcBef>
              <a:spcAft>
                <a:spcPts val="1200"/>
              </a:spcAft>
              <a:buFont typeface="+mj-lt"/>
              <a:buAutoNum type="arabicPeriod"/>
            </a:pPr>
            <a:r>
              <a:rPr lang="en-US" dirty="0"/>
              <a:t>Chromosome maps</a:t>
            </a:r>
          </a:p>
          <a:p>
            <a:pPr marL="457200" indent="-457200">
              <a:spcBef>
                <a:spcPts val="600"/>
              </a:spcBef>
              <a:spcAft>
                <a:spcPts val="1200"/>
              </a:spcAft>
              <a:buFont typeface="+mj-lt"/>
              <a:buAutoNum type="arabicPeriod"/>
            </a:pPr>
            <a:r>
              <a:rPr lang="en-US" dirty="0"/>
              <a:t>Sequence-tagged site (S</a:t>
            </a:r>
            <a:r>
              <a:rPr lang="en-US" sz="100" dirty="0"/>
              <a:t> </a:t>
            </a:r>
            <a:r>
              <a:rPr lang="en-US" dirty="0"/>
              <a:t>T</a:t>
            </a:r>
            <a:r>
              <a:rPr lang="en-US" sz="100" dirty="0"/>
              <a:t> </a:t>
            </a:r>
            <a:r>
              <a:rPr lang="en-US" dirty="0"/>
              <a:t>S) maps</a:t>
            </a:r>
          </a:p>
          <a:p>
            <a:pPr>
              <a:spcBef>
                <a:spcPts val="600"/>
              </a:spcBef>
              <a:spcAft>
                <a:spcPts val="1200"/>
              </a:spcAft>
            </a:pPr>
            <a:r>
              <a:rPr lang="en-US" dirty="0"/>
              <a:t>Distances measured in base-pairs (bp)</a:t>
            </a:r>
          </a:p>
          <a:p>
            <a:pPr>
              <a:spcBef>
                <a:spcPts val="600"/>
              </a:spcBef>
              <a:spcAft>
                <a:spcPts val="1200"/>
              </a:spcAft>
            </a:pPr>
            <a:r>
              <a:rPr lang="en-US" dirty="0"/>
              <a:t>Base pair measurement unit is 1000 bp units or kilobase (kb)</a:t>
            </a:r>
          </a:p>
          <a:p>
            <a:pPr>
              <a:spcBef>
                <a:spcPts val="600"/>
              </a:spcBef>
              <a:spcAft>
                <a:spcPts val="1200"/>
              </a:spcAft>
            </a:pPr>
            <a:r>
              <a:rPr lang="en-US" dirty="0"/>
              <a:t>Not necessary to know D</a:t>
            </a:r>
            <a:r>
              <a:rPr lang="en-US" sz="100" dirty="0"/>
              <a:t> </a:t>
            </a:r>
            <a:r>
              <a:rPr lang="en-US" dirty="0"/>
              <a:t>N</a:t>
            </a:r>
            <a:r>
              <a:rPr lang="en-US" sz="100" dirty="0"/>
              <a:t> </a:t>
            </a:r>
            <a:r>
              <a:rPr lang="en-US" dirty="0"/>
              <a:t>A sequence</a:t>
            </a:r>
          </a:p>
        </p:txBody>
      </p:sp>
      <p:sp>
        <p:nvSpPr>
          <p:cNvPr id="6" name="Slide Number Placeholder 3">
            <a:extLst>
              <a:ext uri="{FF2B5EF4-FFF2-40B4-BE49-F238E27FC236}">
                <a16:creationId xmlns:a16="http://schemas.microsoft.com/office/drawing/2014/main" id="{943B8A4F-20D9-4E09-9254-D87D1E64E06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4309706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Proteomics techniques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a:spcBef>
                <a:spcPts val="1200"/>
              </a:spcBef>
              <a:spcAft>
                <a:spcPts val="1200"/>
              </a:spcAft>
            </a:pPr>
            <a:r>
              <a:rPr lang="en-US" dirty="0"/>
              <a:t>Mass spectroscopy determines the charge-to-mass ratio of a molecule, which identifies the molecule</a:t>
            </a:r>
          </a:p>
          <a:p>
            <a:pPr marL="342900" indent="-342900">
              <a:spcBef>
                <a:spcPts val="1200"/>
              </a:spcBef>
              <a:spcAft>
                <a:spcPts val="1200"/>
              </a:spcAft>
              <a:buFont typeface="Arial" panose="020B0604020202020204" pitchFamily="34" charset="0"/>
              <a:buChar char="•"/>
            </a:pPr>
            <a:r>
              <a:rPr lang="en-US" dirty="0"/>
              <a:t>Can reveal posttranslational modifications</a:t>
            </a:r>
          </a:p>
          <a:p>
            <a:pPr>
              <a:spcBef>
                <a:spcPts val="1200"/>
              </a:spcBef>
              <a:spcAft>
                <a:spcPts val="1200"/>
              </a:spcAft>
            </a:pPr>
            <a:r>
              <a:rPr lang="en-US" dirty="0"/>
              <a:t>Protein microarrays are being used to study large numbers of proteins simultaneously</a:t>
            </a:r>
          </a:p>
          <a:p>
            <a:pPr marL="342900" indent="-342900">
              <a:spcBef>
                <a:spcPts val="1200"/>
              </a:spcBef>
              <a:spcAft>
                <a:spcPts val="1200"/>
              </a:spcAft>
              <a:buFont typeface="Arial" panose="020B0604020202020204" pitchFamily="34" charset="0"/>
              <a:buChar char="•"/>
            </a:pPr>
            <a:r>
              <a:rPr lang="en-US" dirty="0"/>
              <a:t>Antibodies to specific proteins placed on chip, sample containing proteins applied to the antibody chip</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1995000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Mass spectrometry</a:t>
            </a:r>
          </a:p>
        </p:txBody>
      </p:sp>
      <p:pic>
        <p:nvPicPr>
          <p:cNvPr id="8" name="Picture 2" descr="An illustration of the steps in mass spectrometry to analyze the proteins. ">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614666" y="1202530"/>
            <a:ext cx="7914669" cy="4879366"/>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7435055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Bioinformatics and proteomics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marL="342900" indent="-342900">
              <a:spcBef>
                <a:spcPts val="600"/>
              </a:spcBef>
              <a:spcAft>
                <a:spcPts val="1200"/>
              </a:spcAft>
              <a:buFont typeface="Arial" panose="020B0604020202020204" pitchFamily="34" charset="0"/>
              <a:buChar char="•"/>
            </a:pPr>
            <a:r>
              <a:rPr lang="en-US" dirty="0"/>
              <a:t>Bioinformatics is the application of computer programming, mathematics, and modeling to the analysis of large sets of biological data</a:t>
            </a:r>
          </a:p>
          <a:p>
            <a:pPr marL="342900" indent="-342900">
              <a:spcBef>
                <a:spcPts val="600"/>
              </a:spcBef>
              <a:spcAft>
                <a:spcPts val="1200"/>
              </a:spcAft>
              <a:buFont typeface="Arial" panose="020B0604020202020204" pitchFamily="34" charset="0"/>
              <a:buChar char="•"/>
            </a:pPr>
            <a:r>
              <a:rPr lang="en-US" dirty="0"/>
              <a:t>Currently, computer methods can be used to compare a protein sequence with already identified protein sequences</a:t>
            </a:r>
          </a:p>
          <a:p>
            <a:pPr marL="342900" indent="-342900">
              <a:spcBef>
                <a:spcPts val="600"/>
              </a:spcBef>
              <a:spcAft>
                <a:spcPts val="1200"/>
              </a:spcAft>
              <a:buFont typeface="Arial" panose="020B0604020202020204" pitchFamily="34" charset="0"/>
              <a:buChar char="•"/>
            </a:pPr>
            <a:r>
              <a:rPr lang="en-US" dirty="0"/>
              <a:t>Computer models attempt to predict protein structure from amino acid sequence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2577640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Predicting protein structure and function</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a:spcBef>
                <a:spcPts val="1200"/>
              </a:spcBef>
              <a:spcAft>
                <a:spcPts val="1200"/>
              </a:spcAft>
            </a:pPr>
            <a:r>
              <a:rPr lang="en-US" dirty="0"/>
              <a:t>New computer methods can quickly identify and characterize large numbers of proteins</a:t>
            </a:r>
          </a:p>
          <a:p>
            <a:pPr>
              <a:spcBef>
                <a:spcPts val="1200"/>
              </a:spcBef>
              <a:spcAft>
                <a:spcPts val="1200"/>
              </a:spcAft>
            </a:pPr>
            <a:r>
              <a:rPr lang="en-US" dirty="0"/>
              <a:t>New proteins are compared to existing proteins based on sequence</a:t>
            </a:r>
          </a:p>
          <a:p>
            <a:pPr marL="342900" indent="-342900">
              <a:spcBef>
                <a:spcPts val="1200"/>
              </a:spcBef>
              <a:spcAft>
                <a:spcPts val="1200"/>
              </a:spcAft>
              <a:buFont typeface="Arial" panose="020B0604020202020204" pitchFamily="34" charset="0"/>
              <a:buChar char="•"/>
            </a:pPr>
            <a:r>
              <a:rPr lang="en-US" dirty="0"/>
              <a:t>Structure can be inferred, although different amino acid sequences can result in similar structures</a:t>
            </a:r>
          </a:p>
          <a:p>
            <a:pPr>
              <a:spcBef>
                <a:spcPts val="1200"/>
              </a:spcBef>
              <a:spcAft>
                <a:spcPts val="1200"/>
              </a:spcAft>
            </a:pPr>
            <a:r>
              <a:rPr lang="en-US" dirty="0"/>
              <a:t>Inference of function from structure is more challenging</a:t>
            </a:r>
          </a:p>
          <a:p>
            <a:pPr marL="342900" indent="-342900">
              <a:spcBef>
                <a:spcPts val="1200"/>
              </a:spcBef>
              <a:spcAft>
                <a:spcPts val="1200"/>
              </a:spcAft>
              <a:buFont typeface="Arial" panose="020B0604020202020204" pitchFamily="34" charset="0"/>
              <a:buChar char="•"/>
            </a:pPr>
            <a:r>
              <a:rPr lang="en-US" dirty="0"/>
              <a:t>Knowledge of protein’s evolutionary history is helpful based on shared structures and functions of common ancestor </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24925276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Applications of genomics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4405370" cy="4974336"/>
          </a:xfrm>
        </p:spPr>
        <p:txBody>
          <a:bodyPr/>
          <a:lstStyle/>
          <a:p>
            <a:pPr>
              <a:spcBef>
                <a:spcPts val="1200"/>
              </a:spcBef>
              <a:spcAft>
                <a:spcPts val="1200"/>
              </a:spcAft>
            </a:pPr>
            <a:r>
              <a:rPr lang="en-US" dirty="0"/>
              <a:t>Creation of a “synthetic” cell:</a:t>
            </a:r>
          </a:p>
          <a:p>
            <a:pPr marL="342900" indent="-342900">
              <a:spcBef>
                <a:spcPts val="1200"/>
              </a:spcBef>
              <a:spcAft>
                <a:spcPts val="1200"/>
              </a:spcAft>
              <a:buFont typeface="Arial" panose="020B0604020202020204" pitchFamily="34" charset="0"/>
              <a:buChar char="•"/>
            </a:pPr>
            <a:r>
              <a:rPr lang="en-US" dirty="0"/>
              <a:t>Chemically synthesized </a:t>
            </a:r>
            <a:r>
              <a:rPr lang="en-US" i="1" dirty="0"/>
              <a:t>Mycoplasma mycoides </a:t>
            </a:r>
            <a:r>
              <a:rPr lang="en-US" dirty="0"/>
              <a:t>genome placed in a  </a:t>
            </a:r>
            <a:r>
              <a:rPr lang="en-US" i="1" dirty="0"/>
              <a:t>Mycoplasma </a:t>
            </a:r>
            <a:r>
              <a:rPr lang="en-US" i="1" dirty="0" err="1"/>
              <a:t>capricolum</a:t>
            </a:r>
            <a:r>
              <a:rPr lang="en-US" i="1" dirty="0"/>
              <a:t> </a:t>
            </a:r>
            <a:r>
              <a:rPr lang="en-US" dirty="0"/>
              <a:t>bacterium</a:t>
            </a:r>
          </a:p>
          <a:p>
            <a:pPr marL="342900" indent="-342900">
              <a:spcBef>
                <a:spcPts val="1200"/>
              </a:spcBef>
              <a:spcAft>
                <a:spcPts val="1200"/>
              </a:spcAft>
              <a:buFont typeface="Arial" panose="020B0604020202020204" pitchFamily="34" charset="0"/>
              <a:buChar char="•"/>
            </a:pPr>
            <a:r>
              <a:rPr lang="en-US" dirty="0"/>
              <a:t>Synthetic genome-controlled growth of the new cell</a:t>
            </a:r>
          </a:p>
        </p:txBody>
      </p:sp>
      <p:pic>
        <p:nvPicPr>
          <p:cNvPr id="8" name="Picture 3" descr="A scanning electron micrograph of the synthetic mycoplasma mycoides JCVI-syn 1.0 bacteria. ">
            <a:extLst>
              <a:ext uri="{FF2B5EF4-FFF2-40B4-BE49-F238E27FC236}">
                <a16:creationId xmlns:a16="http://schemas.microsoft.com/office/drawing/2014/main" id="{0C7F8BC2-ED7C-441D-A995-BD701EB0FF9E}"/>
              </a:ext>
            </a:extLst>
          </p:cNvPr>
          <p:cNvPicPr>
            <a:picLocks noChangeAspect="1"/>
          </p:cNvPicPr>
          <p:nvPr/>
        </p:nvPicPr>
        <p:blipFill>
          <a:blip r:embed="rId2"/>
          <a:stretch>
            <a:fillRect/>
          </a:stretch>
        </p:blipFill>
        <p:spPr>
          <a:xfrm>
            <a:off x="4954524" y="1371534"/>
            <a:ext cx="3846576" cy="3154192"/>
          </a:xfrm>
          <a:prstGeom prst="rect">
            <a:avLst/>
          </a:prstGeom>
        </p:spPr>
      </p:pic>
      <p:sp>
        <p:nvSpPr>
          <p:cNvPr id="4" name="Text Placeholder 4">
            <a:extLst>
              <a:ext uri="{FF2B5EF4-FFF2-40B4-BE49-F238E27FC236}">
                <a16:creationId xmlns:a16="http://schemas.microsoft.com/office/drawing/2014/main" id="{8E907073-E526-4F9B-AB49-4D49EB74E066}"/>
              </a:ext>
            </a:extLst>
          </p:cNvPr>
          <p:cNvSpPr>
            <a:spLocks noGrp="1"/>
          </p:cNvSpPr>
          <p:nvPr>
            <p:ph type="body" sz="quarter" idx="39"/>
          </p:nvPr>
        </p:nvSpPr>
        <p:spPr>
          <a:xfrm>
            <a:off x="4954524" y="4477309"/>
            <a:ext cx="3766392" cy="288237"/>
          </a:xfrm>
        </p:spPr>
        <p:txBody>
          <a:bodyPr/>
          <a:lstStyle/>
          <a:p>
            <a:pPr algn="ctr"/>
            <a:r>
              <a:rPr lang="en-US" dirty="0">
                <a:solidFill>
                  <a:schemeClr val="tx1"/>
                </a:solidFill>
              </a:rPr>
              <a:t>©Thomas </a:t>
            </a:r>
            <a:r>
              <a:rPr lang="en-US" dirty="0" err="1">
                <a:solidFill>
                  <a:schemeClr val="tx1"/>
                </a:solidFill>
              </a:rPr>
              <a:t>Deerinck</a:t>
            </a:r>
            <a:r>
              <a:rPr lang="en-US" dirty="0">
                <a:solidFill>
                  <a:schemeClr val="tx1"/>
                </a:solidFill>
              </a:rPr>
              <a:t> and Mark </a:t>
            </a:r>
            <a:r>
              <a:rPr lang="en-US" dirty="0" err="1">
                <a:solidFill>
                  <a:schemeClr val="tx1"/>
                </a:solidFill>
              </a:rPr>
              <a:t>Ellisman</a:t>
            </a:r>
            <a:r>
              <a:rPr lang="en-US" dirty="0">
                <a:solidFill>
                  <a:schemeClr val="tx1"/>
                </a:solidFill>
              </a:rPr>
              <a:t>, </a:t>
            </a:r>
            <a:r>
              <a:rPr lang="en-US" dirty="0" err="1">
                <a:solidFill>
                  <a:schemeClr val="tx1"/>
                </a:solidFill>
              </a:rPr>
              <a:t>NCMIR</a:t>
            </a:r>
            <a:r>
              <a:rPr lang="en-US" dirty="0">
                <a:solidFill>
                  <a:schemeClr val="tx1"/>
                </a:solidFill>
              </a:rPr>
              <a:t>, and John Glass, </a:t>
            </a:r>
            <a:r>
              <a:rPr lang="en-US" dirty="0" err="1">
                <a:solidFill>
                  <a:schemeClr val="tx1"/>
                </a:solidFill>
              </a:rPr>
              <a:t>JCVI</a:t>
            </a:r>
            <a:endParaRPr lang="en-US" dirty="0">
              <a:solidFill>
                <a:schemeClr val="tx1"/>
              </a:solidFill>
            </a:endParaRPr>
          </a:p>
        </p:txBody>
      </p:sp>
      <p:sp>
        <p:nvSpPr>
          <p:cNvPr id="6" name="Slide Number Placeholder 5">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39107189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Expanding impacts of genomics </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069006"/>
          </a:xfrm>
        </p:spPr>
        <p:txBody>
          <a:bodyPr/>
          <a:lstStyle/>
          <a:p>
            <a:pPr>
              <a:spcBef>
                <a:spcPts val="600"/>
              </a:spcBef>
              <a:spcAft>
                <a:spcPts val="1200"/>
              </a:spcAft>
            </a:pPr>
            <a:r>
              <a:rPr lang="en-US" dirty="0"/>
              <a:t>Disease diagnostics</a:t>
            </a:r>
          </a:p>
          <a:p>
            <a:pPr marL="342900" indent="-342900">
              <a:spcBef>
                <a:spcPts val="600"/>
              </a:spcBef>
              <a:spcAft>
                <a:spcPts val="1200"/>
              </a:spcAft>
              <a:buFont typeface="Arial" panose="020B0604020202020204" pitchFamily="34" charset="0"/>
              <a:buChar char="•"/>
            </a:pPr>
            <a:r>
              <a:rPr lang="en-US" dirty="0"/>
              <a:t>Identifying genetic abnormalities</a:t>
            </a:r>
          </a:p>
          <a:p>
            <a:pPr>
              <a:spcBef>
                <a:spcPts val="600"/>
              </a:spcBef>
              <a:spcAft>
                <a:spcPts val="1200"/>
              </a:spcAft>
            </a:pPr>
            <a:r>
              <a:rPr lang="en-US" dirty="0"/>
              <a:t>Forensic diagnostics</a:t>
            </a:r>
          </a:p>
          <a:p>
            <a:pPr marL="342900" indent="-342900">
              <a:spcBef>
                <a:spcPts val="600"/>
              </a:spcBef>
              <a:spcAft>
                <a:spcPts val="1200"/>
              </a:spcAft>
              <a:buFont typeface="Arial" panose="020B0604020202020204" pitchFamily="34" charset="0"/>
              <a:buChar char="•"/>
            </a:pPr>
            <a:r>
              <a:rPr lang="en-US" dirty="0"/>
              <a:t>Identifying victims by their remains</a:t>
            </a:r>
          </a:p>
          <a:p>
            <a:pPr marL="342900" indent="-342900">
              <a:spcBef>
                <a:spcPts val="600"/>
              </a:spcBef>
              <a:spcAft>
                <a:spcPts val="1200"/>
              </a:spcAft>
              <a:buFont typeface="Arial" panose="020B0604020202020204" pitchFamily="34" charset="0"/>
              <a:buChar char="•"/>
            </a:pPr>
            <a:r>
              <a:rPr lang="en-US" dirty="0"/>
              <a:t>Tracing bacteria or viruses used in bioterrorism</a:t>
            </a:r>
          </a:p>
          <a:p>
            <a:pPr>
              <a:spcBef>
                <a:spcPts val="600"/>
              </a:spcBef>
              <a:spcAft>
                <a:spcPts val="1200"/>
              </a:spcAft>
            </a:pPr>
            <a:r>
              <a:rPr lang="en-US" dirty="0"/>
              <a:t>Study of complex diseases </a:t>
            </a:r>
          </a:p>
          <a:p>
            <a:pPr marL="342900" indent="-342900">
              <a:spcBef>
                <a:spcPts val="600"/>
              </a:spcBef>
              <a:spcAft>
                <a:spcPts val="1200"/>
              </a:spcAft>
              <a:buFont typeface="Arial" panose="020B0604020202020204" pitchFamily="34" charset="0"/>
              <a:buChar char="•"/>
            </a:pPr>
            <a:r>
              <a:rPr lang="en-US" dirty="0"/>
              <a:t>Genome-wide association studies (G</a:t>
            </a:r>
            <a:r>
              <a:rPr lang="en-US" sz="100" dirty="0"/>
              <a:t> </a:t>
            </a:r>
            <a:r>
              <a:rPr lang="en-US" dirty="0"/>
              <a:t>W</a:t>
            </a:r>
            <a:r>
              <a:rPr lang="en-US" sz="100" dirty="0"/>
              <a:t> </a:t>
            </a:r>
            <a:r>
              <a:rPr lang="en-US" dirty="0"/>
              <a:t>A</a:t>
            </a:r>
            <a:r>
              <a:rPr lang="en-US" sz="100" dirty="0"/>
              <a:t> </a:t>
            </a:r>
            <a:r>
              <a:rPr lang="en-US" dirty="0"/>
              <a:t>S) look for genetic components of diseases </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18774658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Ethical issues of genomics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09"/>
            <a:ext cx="8458200" cy="5190191"/>
          </a:xfrm>
        </p:spPr>
        <p:txBody>
          <a:bodyPr/>
          <a:lstStyle/>
          <a:p>
            <a:pPr>
              <a:spcBef>
                <a:spcPts val="600"/>
              </a:spcBef>
              <a:spcAft>
                <a:spcPts val="0"/>
              </a:spcAft>
            </a:pPr>
            <a:r>
              <a:rPr lang="en-US" dirty="0"/>
              <a:t>Opportunities of genomics are powerful, but must be balanced against the social and ethical responsibility of the technology</a:t>
            </a:r>
          </a:p>
          <a:p>
            <a:pPr>
              <a:spcBef>
                <a:spcPts val="600"/>
              </a:spcBef>
              <a:spcAft>
                <a:spcPts val="0"/>
              </a:spcAft>
            </a:pPr>
            <a:r>
              <a:rPr lang="en-US" dirty="0"/>
              <a:t>1918 Spanish influenza virus recreated</a:t>
            </a:r>
          </a:p>
          <a:p>
            <a:pPr marL="342900" indent="-342900">
              <a:spcBef>
                <a:spcPts val="600"/>
              </a:spcBef>
              <a:spcAft>
                <a:spcPts val="0"/>
              </a:spcAft>
              <a:buFont typeface="Arial" panose="020B0604020202020204" pitchFamily="34" charset="0"/>
              <a:buChar char="•"/>
            </a:pPr>
            <a:r>
              <a:rPr lang="en-US" dirty="0"/>
              <a:t>Helpful to study the virus, but many people concerned the benefits aren’t worth the risks</a:t>
            </a:r>
          </a:p>
          <a:p>
            <a:pPr>
              <a:spcBef>
                <a:spcPts val="600"/>
              </a:spcBef>
              <a:spcAft>
                <a:spcPts val="0"/>
              </a:spcAft>
            </a:pPr>
            <a:r>
              <a:rPr lang="en-US" dirty="0"/>
              <a:t>Gene patents</a:t>
            </a:r>
          </a:p>
          <a:p>
            <a:pPr marL="342900" indent="-342900">
              <a:spcBef>
                <a:spcPts val="600"/>
              </a:spcBef>
              <a:spcAft>
                <a:spcPts val="0"/>
              </a:spcAft>
              <a:buFont typeface="Arial" panose="020B0604020202020204" pitchFamily="34" charset="0"/>
              <a:buChar char="•"/>
            </a:pPr>
            <a:r>
              <a:rPr lang="en-US" dirty="0"/>
              <a:t>Myriad Genetics patented two genes involved in breast cancer; gave them exclusive rights to test for gene variants</a:t>
            </a:r>
          </a:p>
          <a:p>
            <a:pPr marL="342900" indent="-342900">
              <a:spcBef>
                <a:spcPts val="600"/>
              </a:spcBef>
              <a:spcAft>
                <a:spcPts val="0"/>
              </a:spcAft>
              <a:buFont typeface="Arial" panose="020B0604020202020204" pitchFamily="34" charset="0"/>
              <a:buChar char="•"/>
            </a:pPr>
            <a:r>
              <a:rPr lang="en-US" dirty="0"/>
              <a:t>Supreme Court of the US ruled that because Myriad had not invented the genes, the could not patent their sequences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12483597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Using restriction enzymes to create a physical map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On restriction enzyme cuts the sequence into a nine kilobase fragment, an eight kilobase fragment, and a two kilobase fragment. The second restriction enzyme cuts the sequence into a 14 kilobase fragment and a four kilobase fragment. When both restriction enzymes are allowed to cut the sequence in a single reaction the fragments produced are 9, 5, 3, and 2 kilobases in length. Then the fragments from each reaction are arranged so that the smaller ones produced by the simultaneous cut of both enzymes can be grouped to generate the larger ones produced by the individual enzymes. Since the second enzyme produced only two pieces, they are both terminal fragments and define the boundaries. The remaining pieces are puzzled together so that the cut sites match across all three reactions. Reproducing the original sequence with restriction sites yields a two kilobase fragment at one end that is cut off by the first enzyme, then a three kilobase fragment that is cut off by the second enzyme, then five kilobases further in there is a cut site for the first enzyme yielding the final nine kilobase fragment at the other end of the sequence.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Restriction maps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600"/>
              </a:spcBef>
              <a:spcAft>
                <a:spcPts val="1200"/>
              </a:spcAft>
            </a:pPr>
            <a:r>
              <a:rPr lang="en-US" dirty="0"/>
              <a:t>Generally used for D</a:t>
            </a:r>
            <a:r>
              <a:rPr lang="en-US" sz="100" dirty="0"/>
              <a:t> </a:t>
            </a:r>
            <a:r>
              <a:rPr lang="en-US" dirty="0"/>
              <a:t>N</a:t>
            </a:r>
            <a:r>
              <a:rPr lang="en-US" sz="100" dirty="0"/>
              <a:t> </a:t>
            </a:r>
            <a:r>
              <a:rPr lang="en-US" dirty="0"/>
              <a:t>A molecules less than 50 kb</a:t>
            </a:r>
          </a:p>
          <a:p>
            <a:pPr>
              <a:spcBef>
                <a:spcPts val="600"/>
              </a:spcBef>
              <a:spcAft>
                <a:spcPts val="1200"/>
              </a:spcAft>
            </a:pPr>
            <a:r>
              <a:rPr lang="en-US" dirty="0"/>
              <a:t>Cut D</a:t>
            </a:r>
            <a:r>
              <a:rPr lang="en-US" sz="100" dirty="0"/>
              <a:t> </a:t>
            </a:r>
            <a:r>
              <a:rPr lang="en-US" dirty="0"/>
              <a:t>N</a:t>
            </a:r>
            <a:r>
              <a:rPr lang="en-US" sz="100" dirty="0"/>
              <a:t> </a:t>
            </a:r>
            <a:r>
              <a:rPr lang="en-US" dirty="0"/>
              <a:t>A with restriction enzymes and analyze pattern of fragments</a:t>
            </a:r>
          </a:p>
          <a:p>
            <a:pPr>
              <a:spcBef>
                <a:spcPts val="600"/>
              </a:spcBef>
              <a:spcAft>
                <a:spcPts val="1200"/>
              </a:spcAft>
            </a:pPr>
            <a:r>
              <a:rPr lang="en-US" dirty="0"/>
              <a:t>Can be applied to larger genomes if the D</a:t>
            </a:r>
            <a:r>
              <a:rPr lang="en-US" sz="100" dirty="0"/>
              <a:t> </a:t>
            </a:r>
            <a:r>
              <a:rPr lang="en-US" dirty="0"/>
              <a:t>N</a:t>
            </a:r>
            <a:r>
              <a:rPr lang="en-US" sz="100" dirty="0"/>
              <a:t> </a:t>
            </a:r>
            <a:r>
              <a:rPr lang="en-US" dirty="0"/>
              <a:t>A is first fragmented:</a:t>
            </a:r>
          </a:p>
          <a:p>
            <a:pPr marL="342900" indent="-342900">
              <a:spcBef>
                <a:spcPts val="600"/>
              </a:spcBef>
              <a:spcAft>
                <a:spcPts val="1200"/>
              </a:spcAft>
              <a:buFont typeface="Arial" panose="020B0604020202020204" pitchFamily="34" charset="0"/>
              <a:buChar char="•"/>
            </a:pPr>
            <a:r>
              <a:rPr lang="en-US" dirty="0"/>
              <a:t>Restriction mapping is then repeated and used to put pieces back together based on size and overlap, into a </a:t>
            </a:r>
            <a:r>
              <a:rPr lang="en-US" i="1" dirty="0"/>
              <a:t>contig</a:t>
            </a:r>
            <a:r>
              <a:rPr lang="en-US" dirty="0"/>
              <a:t>, a contiguous segment of the genome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9043893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FISH correlates cloned D</a:t>
            </a:r>
            <a:r>
              <a:rPr lang="en-US" sz="100" dirty="0"/>
              <a:t> </a:t>
            </a:r>
            <a:r>
              <a:rPr lang="en-US" dirty="0"/>
              <a:t>N</a:t>
            </a:r>
            <a:r>
              <a:rPr lang="en-US" sz="100" dirty="0"/>
              <a:t> </a:t>
            </a:r>
            <a:r>
              <a:rPr lang="en-US" dirty="0"/>
              <a:t>A with cytological maps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US" dirty="0"/>
              <a:t>Panel A. Chromosome 9 has 2 red dots at the A B L site on the long arm. Chromosome twenty-two has 2 green dots at the B C R site near the centromere. A Reciprocal translocation between the chromosomes an extra-long chromosome 9, called d e r 9, and the Philadelphia chromosome, called P h 1, containing the fused B C R A B L gene, in which the green and red fluorescent probes are now localized next to each other. Panel B. FISH using both probes and Chromosomes shown in blue. Red dots at D E R 9 and 9, green dots at D E R 1 and twenty two. Yellow dots at P H 1. The yellow color indicates the fused genes (red plus green fluorescence combined).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500637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Creating a physical map with sequence-tagged sites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GB" dirty="0"/>
              <a:t>Step 1: The location of 4 STSs in the genome is shown. PCR is used to amplify each STS from different clones in a library. Amplifying each STS by PCR generates a unique fragment that can be identified. The DNA shows the four lines in intervals STS 1, 2, 3, and 4 below which DNA PCR primers are present. Step 2: The products of the PCR reactions are separated by gel electrophoresis producing a different-sized fragment for each STS. After PCR runs with four clones, the gel shows four lanes, clones A, B, C, and D. Step 3: The presence or absence of each STS in the clones identifies regions of overlap. The final result is a contiguous sequence (contig) of overlapping clones. Clone A shows STS 1 and 2 bands. The clone B shows the STS 2 and 3 bands. The clone C shows the STS 2, 3, and 4 bands. The clone D shows the STS 3, and 4 bands. In contig, it shows the four STS on the gene in an interval.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607305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Automated D</a:t>
            </a:r>
            <a:r>
              <a:rPr lang="en-US" sz="100" dirty="0"/>
              <a:t> </a:t>
            </a:r>
            <a:r>
              <a:rPr lang="en-US" dirty="0"/>
              <a:t>N</a:t>
            </a:r>
            <a:r>
              <a:rPr lang="en-US" sz="100" dirty="0"/>
              <a:t> </a:t>
            </a:r>
            <a:r>
              <a:rPr lang="en-US" dirty="0"/>
              <a:t>A sequencing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US" dirty="0"/>
              <a:t>The template shows the DNA polymerase with the first three primers from 3 to 5 prime. The five prime shows A, AT, ATC, A T C G, A T C G </a:t>
            </a:r>
            <a:r>
              <a:rPr lang="en-US" dirty="0" err="1"/>
              <a:t>G</a:t>
            </a:r>
            <a:r>
              <a:rPr lang="en-US" dirty="0"/>
              <a:t>, A T C G </a:t>
            </a:r>
            <a:r>
              <a:rPr lang="en-US" dirty="0" err="1"/>
              <a:t>G</a:t>
            </a:r>
            <a:r>
              <a:rPr lang="en-US" dirty="0"/>
              <a:t> T, A T C G </a:t>
            </a:r>
            <a:r>
              <a:rPr lang="en-US" dirty="0" err="1"/>
              <a:t>G</a:t>
            </a:r>
            <a:r>
              <a:rPr lang="en-US" dirty="0"/>
              <a:t> T A, A T C G </a:t>
            </a:r>
            <a:r>
              <a:rPr lang="en-US" dirty="0" err="1"/>
              <a:t>G</a:t>
            </a:r>
            <a:r>
              <a:rPr lang="en-US" dirty="0"/>
              <a:t> T A C, A T C G </a:t>
            </a:r>
            <a:r>
              <a:rPr lang="en-US" dirty="0" err="1"/>
              <a:t>G</a:t>
            </a:r>
            <a:r>
              <a:rPr lang="en-US" dirty="0"/>
              <a:t> T A C G, and A T C G </a:t>
            </a:r>
            <a:r>
              <a:rPr lang="en-US" dirty="0" err="1"/>
              <a:t>G</a:t>
            </a:r>
            <a:r>
              <a:rPr lang="en-US" dirty="0"/>
              <a:t> T A C G T. the vertical tube shows the 3 to 5 prime of A T C G </a:t>
            </a:r>
            <a:r>
              <a:rPr lang="en-US" dirty="0" err="1"/>
              <a:t>G</a:t>
            </a:r>
            <a:r>
              <a:rPr lang="en-US" dirty="0"/>
              <a:t> T A C G T. the laser </a:t>
            </a:r>
            <a:r>
              <a:rPr lang="en-US" dirty="0" err="1"/>
              <a:t>passe</a:t>
            </a:r>
            <a:r>
              <a:rPr lang="en-US" dirty="0"/>
              <a:t> through the C and photodetector reads the color.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307109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Illumina D</a:t>
            </a:r>
            <a:r>
              <a:rPr lang="en-US" sz="100" dirty="0"/>
              <a:t> </a:t>
            </a:r>
            <a:r>
              <a:rPr lang="en-US" dirty="0"/>
              <a:t>N</a:t>
            </a:r>
            <a:r>
              <a:rPr lang="en-US" sz="100" dirty="0"/>
              <a:t> </a:t>
            </a:r>
            <a:r>
              <a:rPr lang="en-US" dirty="0"/>
              <a:t>A sequencing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GB" dirty="0"/>
              <a:t>Under 'Automated enzymatic DNA sequencing,' a single template of DNA polymerase of 3 prime to 5 prime is present. The DNA polymerase consists of primer at one end followed by T A G C </a:t>
            </a:r>
            <a:r>
              <a:rPr lang="en-GB" dirty="0" err="1"/>
              <a:t>C</a:t>
            </a:r>
            <a:r>
              <a:rPr lang="en-GB" dirty="0"/>
              <a:t> A T G C A. 5 prime A, 5 prime A T, 5 prime A T C, 5 prime A T C G, 5 prime A T C G </a:t>
            </a:r>
            <a:r>
              <a:rPr lang="en-GB" dirty="0" err="1"/>
              <a:t>G</a:t>
            </a:r>
            <a:r>
              <a:rPr lang="en-GB" dirty="0"/>
              <a:t>, 5 prime A T C G </a:t>
            </a:r>
            <a:r>
              <a:rPr lang="en-GB" dirty="0" err="1"/>
              <a:t>G</a:t>
            </a:r>
            <a:r>
              <a:rPr lang="en-GB" dirty="0"/>
              <a:t> T, 5 prime A T C G </a:t>
            </a:r>
            <a:r>
              <a:rPr lang="en-GB" dirty="0" err="1"/>
              <a:t>G</a:t>
            </a:r>
            <a:r>
              <a:rPr lang="en-GB" dirty="0"/>
              <a:t> T A, 5 prime A T C G </a:t>
            </a:r>
            <a:r>
              <a:rPr lang="en-GB" dirty="0" err="1"/>
              <a:t>G</a:t>
            </a:r>
            <a:r>
              <a:rPr lang="en-GB" dirty="0"/>
              <a:t> T A C, 5 prime A T C G </a:t>
            </a:r>
            <a:r>
              <a:rPr lang="en-GB" dirty="0" err="1"/>
              <a:t>G</a:t>
            </a:r>
            <a:r>
              <a:rPr lang="en-GB" dirty="0"/>
              <a:t> T A C G, 5 prime A T C G </a:t>
            </a:r>
            <a:r>
              <a:rPr lang="en-GB" dirty="0" err="1"/>
              <a:t>G</a:t>
            </a:r>
            <a:r>
              <a:rPr lang="en-GB" dirty="0"/>
              <a:t> T A C G T. On the DNA strand of 3 prime to 5 prime of T G C A T G </a:t>
            </a:r>
            <a:r>
              <a:rPr lang="en-GB" dirty="0" err="1"/>
              <a:t>G</a:t>
            </a:r>
            <a:r>
              <a:rPr lang="en-GB" dirty="0"/>
              <a:t> C T A, a laser from a photodetector that reads </a:t>
            </a:r>
            <a:r>
              <a:rPr lang="en-GB" dirty="0" err="1"/>
              <a:t>colors</a:t>
            </a:r>
            <a:r>
              <a:rPr lang="en-GB" dirty="0"/>
              <a:t> is passed. The laser is noted. The waves of G are the highest while the waves of A the shortest. Waves on T and C are between G and 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6540846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Clone-contig method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US" dirty="0"/>
              <a:t>In clone-contig method shows the large DNA clones and arranged as contiguous sequences based on overlapping tagged sites. The large clones are fragmented into smaller clones for sequencing, and the entire sequence is assembled from the overlapping larger clones.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1882291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Shotgun method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US" dirty="0"/>
              <a:t>The shotgun method shows the cut DNA of an entire chromosome into small fragments and clones. The sequence of each segment and arranged based on overlapping nucleotide sequences.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022031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Size and complexity of genomes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IN" dirty="0"/>
              <a:t>The x-axis shows the size of the genome in a million base pair log scale from 0 to 10,000. The y-axis shows the estimated number of genes from 0 to 40,000 at an interval of 10,000. The prokaryotes graph line is from 1 to 10 with 10,000 numbers of a gene. The plot of prokaryotes begins at 0.8, extends gradually to have three plots, and ends at 1.9. In eukaryotes, rice shows 40,000 gene numbers. The eukaryotes mentioned in the graph are Fission yeast (</a:t>
            </a:r>
            <a:r>
              <a:rPr lang="en-IN" dirty="0" err="1"/>
              <a:t>Schizosaccharomyces</a:t>
            </a:r>
            <a:r>
              <a:rPr lang="en-IN" dirty="0"/>
              <a:t> pombe), Bakers yeast (S. cerevisiae, Protozoan (Encephalitozoon cuniculi), </a:t>
            </a:r>
            <a:r>
              <a:rPr lang="en-IN" dirty="0" err="1"/>
              <a:t>Thale</a:t>
            </a:r>
            <a:r>
              <a:rPr lang="en-IN" dirty="0"/>
              <a:t> cress (Arabidopsis thaliana), Pufferfish (Fugu </a:t>
            </a:r>
            <a:r>
              <a:rPr lang="en-IN" dirty="0" err="1"/>
              <a:t>rubripes</a:t>
            </a:r>
            <a:r>
              <a:rPr lang="en-IN" dirty="0"/>
              <a:t>), Nematode (Caenorhabditis elegans), Malaria microbe (Plasmodium falciparum), Malaria microbe (Plasmodium falciparum), Mosquito (Anopheles sp.), Fruit fly (Drosophila melanogaster), Rice (Oryza sativa), Mouse (Mus musculus), and Human (Homo sapiens).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912128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ESTs can be used to map expressed genes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US" dirty="0"/>
              <a:t>The genomic structure from 5 to 3 prime shows the UTR, exon, exon, intron, and 3 prime UTR. the c DNA shows the 5 prime UTR, ORF, 3 prime UTR, and poly-A-tail. E S T s examples show the 5 prime UTR and 5 prime UTR with ORF.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96515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Frequency of types of D</a:t>
            </a:r>
            <a:r>
              <a:rPr lang="en-US" sz="100" dirty="0"/>
              <a:t> </a:t>
            </a:r>
            <a:r>
              <a:rPr lang="en-US" dirty="0"/>
              <a:t>N</a:t>
            </a:r>
            <a:r>
              <a:rPr lang="en-US" sz="100" dirty="0"/>
              <a:t> </a:t>
            </a:r>
            <a:r>
              <a:rPr lang="en-US" dirty="0"/>
              <a:t>A in human genome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US" dirty="0"/>
              <a:t>The pie chart shows the three percentages of dead transposons, eight percentages of LTR s, 13 percentages of SINE s, 21 percentages of LINE s, and 55 percentages of remaining noncoding and coding DNA in the human genome.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6633981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ENCODE’s definition of function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US" dirty="0"/>
              <a:t>The chromosome shows the long-range chromatin interactions with nucleosome, and the tube around it shows DNA methylation. The gap between the nucleosomes shows the D </a:t>
            </a:r>
            <a:r>
              <a:rPr lang="en-US" dirty="0" err="1"/>
              <a:t>nase</a:t>
            </a:r>
            <a:r>
              <a:rPr lang="en-US" dirty="0"/>
              <a:t> hypersensitive sites. The transcription factor binding sites of DNA show the transcription factor and forms the transcribed region through the protein-coding and noncoding transcripts.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13305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Using restriction enzymes to create a physical map</a:t>
            </a:r>
          </a:p>
        </p:txBody>
      </p:sp>
      <p:pic>
        <p:nvPicPr>
          <p:cNvPr id="4" name="Picture 2" descr="A nineteen kilobase segment of DNA is cut with 2 restriction enzymes in separate reactions and the fragments are analyzed for reconstruction.">
            <a:extLst>
              <a:ext uri="{FF2B5EF4-FFF2-40B4-BE49-F238E27FC236}">
                <a16:creationId xmlns:a16="http://schemas.microsoft.com/office/drawing/2014/main" id="{49F6756C-E4A6-4EB1-933E-B95FBEBA9F9B}"/>
              </a:ext>
            </a:extLst>
          </p:cNvPr>
          <p:cNvPicPr>
            <a:picLocks noChangeAspect="1"/>
          </p:cNvPicPr>
          <p:nvPr/>
        </p:nvPicPr>
        <p:blipFill>
          <a:blip r:embed="rId2"/>
          <a:stretch>
            <a:fillRect/>
          </a:stretch>
        </p:blipFill>
        <p:spPr>
          <a:xfrm>
            <a:off x="372867" y="1640439"/>
            <a:ext cx="8398267" cy="4114800"/>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930949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Grain genome rearrangements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US" dirty="0"/>
              <a:t>The rice genome shows the short tubes of equal size from 1 to 12. The sugarcane chromosome segments show tube with different sizes from A to I. the corn chromosome segments shows the long tube unequal size from 1 to 10. The wheat chromosome shows long and short tubes from 1 to 7. The genomic alignment shows the circular form of arrangement of rice, sugarcane, corn, and wheat from inner to outer.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192258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Arabidopsis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microarray</a:t>
            </a:r>
            <a:r>
              <a:rPr lang="en-US" sz="1200" dirty="0">
                <a:solidFill>
                  <a:srgbClr val="000000"/>
                </a:solidFill>
                <a:latin typeface="Arial" panose="020B0604020202020204" pitchFamily="34" charset="0"/>
                <a:ea typeface="Verdana" panose="020B0604030504040204" pitchFamily="34" charset="0"/>
                <a:cs typeface="Arial" pitchFamily="34" charset="0"/>
              </a:rPr>
              <a:t> 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US" dirty="0"/>
              <a:t>Test: Step 1: Start with an Arabidopsis genome microarray. Unique, PCR-amplified Arabidopsis genome fragments (1, 2, 3, 4...) are contained in each well of a plate. A rectangular plate with several compartments is located. Four compartments are labeled from 1 to 4. The rectangular plate is labeled 'Plate containing genome fragments.' Step 2: DNA is printed onto a microscope slide. In a microscope slide, a robotic quill is used to print DNA on a DNA microarray.</a:t>
            </a:r>
            <a:endParaRPr lang="en-US" sz="15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092915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Arabidopsis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microarray</a:t>
            </a:r>
            <a:r>
              <a:rPr lang="en-US" sz="1200" dirty="0">
                <a:solidFill>
                  <a:srgbClr val="000000"/>
                </a:solidFill>
                <a:latin typeface="Arial" panose="020B0604020202020204" pitchFamily="34" charset="0"/>
                <a:ea typeface="Verdana" panose="020B0604030504040204" pitchFamily="34" charset="0"/>
                <a:cs typeface="Arial" pitchFamily="34" charset="0"/>
              </a:rPr>
              <a:t> 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GB" dirty="0"/>
              <a:t>Step 3: Isolate mRNA from flowers and leaves, convert it to cDNA, and label with fluorescent labels. Samples of mRNA are obtained from two different tissues. Probes for each sample are prepared using a different fluorescent nucleotide for each sample. Flower-specific mRNA (sample 1) along with reverse transcriptase produces c DNA probe with a fluorescent nucleotide. Leaf-specific mRNA (sample 2) along with reverse transcriptase produces c DNA probe with different fluorescent nucleotides. Step 4: Probe microarray with </a:t>
            </a:r>
            <a:r>
              <a:rPr lang="en-GB" dirty="0" err="1"/>
              <a:t>labeled</a:t>
            </a:r>
            <a:r>
              <a:rPr lang="en-GB" dirty="0"/>
              <a:t> cDNA. The two probes are mixed and hybridized with the microarray. Fluorescent signals on the microarray are </a:t>
            </a:r>
            <a:r>
              <a:rPr lang="en-GB" dirty="0" err="1"/>
              <a:t>analyzed</a:t>
            </a:r>
            <a:r>
              <a:rPr lang="en-GB" dirty="0"/>
              <a:t>. Probes 1 and 2 from step 3 are mix-hybridized. The microarray shows a strong signal from probe 1, a strong signal from probe 2, a weak signal from probe 1, a weak signal from probe 2, and similar signals from both probes. </a:t>
            </a:r>
            <a:endParaRPr lang="en-US" sz="15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788132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Mass spectrometry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pPr>
              <a:spcBef>
                <a:spcPts val="624"/>
              </a:spcBef>
            </a:pPr>
            <a:r>
              <a:rPr lang="en-GB" dirty="0"/>
              <a:t>Cells or tissue produce a protein mixture which, in turn, produces separate proteins. Separate proteins produce peptides through digestion. Peptide mixtures are produced. The peptide mixtures are separated by chromatography. The peptides lead to electrospray ionization which produces an ion-peptide. The fragment peptide show 100 percent relative abundance in the MS spectrum. The peptide sequence of Alanine, Glycine, Leucine show 100 percent relative abundance in the MS/MS spectrum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3099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Chromosome maps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600"/>
              </a:spcAft>
            </a:pPr>
            <a:r>
              <a:rPr lang="en-US" dirty="0"/>
              <a:t>Whole genome can be mapped at low resolution using stains that produce visible bands </a:t>
            </a:r>
          </a:p>
          <a:p>
            <a:pPr>
              <a:spcBef>
                <a:spcPts val="1200"/>
              </a:spcBef>
              <a:spcAft>
                <a:spcPts val="600"/>
              </a:spcAft>
            </a:pPr>
            <a:r>
              <a:rPr lang="en-US" dirty="0"/>
              <a:t>Identify chromosomes and divide into regions</a:t>
            </a:r>
          </a:p>
          <a:p>
            <a:pPr marL="342900" indent="-342900">
              <a:spcBef>
                <a:spcPts val="1200"/>
              </a:spcBef>
              <a:spcAft>
                <a:spcPts val="600"/>
              </a:spcAft>
              <a:buFont typeface="Arial" panose="020B0604020202020204" pitchFamily="34" charset="0"/>
              <a:buChar char="•"/>
            </a:pPr>
            <a:r>
              <a:rPr lang="en-US" dirty="0"/>
              <a:t>Each has a p and q arm</a:t>
            </a:r>
          </a:p>
          <a:p>
            <a:pPr marL="342900" indent="-342900">
              <a:spcBef>
                <a:spcPts val="1200"/>
              </a:spcBef>
              <a:spcAft>
                <a:spcPts val="600"/>
              </a:spcAft>
              <a:buFont typeface="Arial" panose="020B0604020202020204" pitchFamily="34" charset="0"/>
              <a:buChar char="•"/>
            </a:pPr>
            <a:r>
              <a:rPr lang="en-US" dirty="0"/>
              <a:t>Further broken into subregions by banding</a:t>
            </a:r>
          </a:p>
          <a:p>
            <a:pPr>
              <a:spcBef>
                <a:spcPts val="1200"/>
              </a:spcBef>
              <a:spcAft>
                <a:spcPts val="600"/>
              </a:spcAft>
            </a:pPr>
            <a:r>
              <a:rPr lang="en-US" dirty="0"/>
              <a:t>Fluorescent in situ hybridization (F</a:t>
            </a:r>
            <a:r>
              <a:rPr lang="en-US" sz="100" dirty="0"/>
              <a:t> </a:t>
            </a:r>
            <a:r>
              <a:rPr lang="en-US" dirty="0"/>
              <a:t>I</a:t>
            </a:r>
            <a:r>
              <a:rPr lang="en-US" sz="100" dirty="0"/>
              <a:t> </a:t>
            </a:r>
            <a:r>
              <a:rPr lang="en-US" dirty="0"/>
              <a:t>S</a:t>
            </a:r>
            <a:r>
              <a:rPr lang="en-US" sz="100" dirty="0"/>
              <a:t> </a:t>
            </a:r>
            <a:r>
              <a:rPr lang="en-US" dirty="0"/>
              <a:t>H)</a:t>
            </a:r>
          </a:p>
          <a:p>
            <a:pPr marL="342900" indent="-342900">
              <a:spcBef>
                <a:spcPts val="1200"/>
              </a:spcBef>
              <a:spcAft>
                <a:spcPts val="600"/>
              </a:spcAft>
              <a:buFont typeface="Arial" panose="020B0604020202020204" pitchFamily="34" charset="0"/>
              <a:buChar char="•"/>
            </a:pPr>
            <a:r>
              <a:rPr lang="en-US" dirty="0"/>
              <a:t>Mapping resolution up to 25 k</a:t>
            </a:r>
            <a:r>
              <a:rPr lang="en-US" sz="100" dirty="0"/>
              <a:t> </a:t>
            </a:r>
            <a:r>
              <a:rPr lang="en-US" dirty="0"/>
              <a:t>b</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595081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a:t>
            </a:r>
            <a:r>
              <a:rPr lang="en-US" sz="100" dirty="0"/>
              <a:t> </a:t>
            </a:r>
            <a:r>
              <a:rPr lang="en-US" dirty="0"/>
              <a:t>I</a:t>
            </a:r>
            <a:r>
              <a:rPr lang="en-US" sz="100" dirty="0"/>
              <a:t> </a:t>
            </a:r>
            <a:r>
              <a:rPr lang="en-US" dirty="0"/>
              <a:t>S</a:t>
            </a:r>
            <a:r>
              <a:rPr lang="en-US" sz="100" dirty="0"/>
              <a:t> </a:t>
            </a:r>
            <a:r>
              <a:rPr lang="en-US" dirty="0"/>
              <a:t>H correlates cloned D</a:t>
            </a:r>
            <a:r>
              <a:rPr lang="en-US" sz="100" dirty="0"/>
              <a:t> </a:t>
            </a:r>
            <a:r>
              <a:rPr lang="en-US" dirty="0"/>
              <a:t>N</a:t>
            </a:r>
            <a:r>
              <a:rPr lang="en-US" sz="100" dirty="0"/>
              <a:t> </a:t>
            </a:r>
            <a:r>
              <a:rPr lang="en-US" dirty="0"/>
              <a:t>A with cytological maps</a:t>
            </a:r>
          </a:p>
        </p:txBody>
      </p:sp>
      <p:pic>
        <p:nvPicPr>
          <p:cNvPr id="8" name="Picture 2" descr="A red fluorescent probe recognizes the A B L sequence on chromosome 9. A green probe recognizes the B C R sequence on chromosome twenty-two (see appendix)">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581470" y="1147261"/>
            <a:ext cx="3981060" cy="4572000"/>
          </a:xfrm>
          <a:prstGeom prst="rect">
            <a:avLst/>
          </a:prstGeom>
        </p:spPr>
      </p:pic>
      <p:sp>
        <p:nvSpPr>
          <p:cNvPr id="7" name="Content Placeholder 3">
            <a:extLst>
              <a:ext uri="{FF2B5EF4-FFF2-40B4-BE49-F238E27FC236}">
                <a16:creationId xmlns:a16="http://schemas.microsoft.com/office/drawing/2014/main" id="{65A2865B-A1DE-4F8A-BBD8-04743ACC5A45}"/>
              </a:ext>
            </a:extLst>
          </p:cNvPr>
          <p:cNvSpPr>
            <a:spLocks noGrp="1"/>
          </p:cNvSpPr>
          <p:nvPr>
            <p:ph sz="quarter" idx="11"/>
          </p:nvPr>
        </p:nvSpPr>
        <p:spPr>
          <a:xfrm>
            <a:off x="2176520" y="5781976"/>
            <a:ext cx="4790960" cy="452938"/>
          </a:xfrm>
        </p:spPr>
        <p:txBody>
          <a:bodyPr/>
          <a:lstStyle/>
          <a:p>
            <a:pPr algn="ctr"/>
            <a:r>
              <a:rPr lang="en-US" sz="800" dirty="0"/>
              <a:t>©W. </a:t>
            </a:r>
            <a:r>
              <a:rPr lang="en-US" sz="800" dirty="0" err="1"/>
              <a:t>Achkar</a:t>
            </a:r>
            <a:r>
              <a:rPr lang="en-US" sz="800" dirty="0"/>
              <a:t>, A. </a:t>
            </a:r>
            <a:r>
              <a:rPr lang="en-US" sz="800" dirty="0" err="1"/>
              <a:t>Wafa</a:t>
            </a:r>
            <a:r>
              <a:rPr lang="en-US" sz="800" dirty="0"/>
              <a:t>, H. </a:t>
            </a:r>
            <a:r>
              <a:rPr lang="en-US" sz="800" dirty="0" err="1"/>
              <a:t>Mkrtchyan</a:t>
            </a:r>
            <a:r>
              <a:rPr lang="en-US" sz="800" dirty="0"/>
              <a:t>, F. </a:t>
            </a:r>
            <a:r>
              <a:rPr lang="en-US" sz="800" dirty="0" err="1"/>
              <a:t>Moassass</a:t>
            </a:r>
            <a:r>
              <a:rPr lang="en-US" sz="800" dirty="0"/>
              <a:t> and T. </a:t>
            </a:r>
            <a:r>
              <a:rPr lang="en-US" sz="800" dirty="0" err="1"/>
              <a:t>Liehr</a:t>
            </a:r>
            <a:r>
              <a:rPr lang="en-US" sz="800" dirty="0"/>
              <a:t>, “Novel complex translocation involving 5 different chromosomes in a chronic myeloid leukemia with Philadelphia chromosome: a case report,” Molecular Cytogenetics, 2: 21 (2009). doi:10.1186/1755-8166-2-21</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2515730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5918</TotalTime>
  <Words>4868</Words>
  <Application>Microsoft Office PowerPoint</Application>
  <PresentationFormat>On-screen Show (4:3)</PresentationFormat>
  <Paragraphs>423</Paragraphs>
  <Slides>73</Slides>
  <Notes>0</Notes>
  <HiddenSlides>16</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73</vt:i4>
      </vt:variant>
    </vt:vector>
  </HeadingPairs>
  <TitlesOfParts>
    <vt:vector size="84"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18</vt:lpstr>
      <vt:lpstr>Lecture Outline</vt:lpstr>
      <vt:lpstr>Mapping genomes</vt:lpstr>
      <vt:lpstr>Genetic maps</vt:lpstr>
      <vt:lpstr>Physical maps</vt:lpstr>
      <vt:lpstr>Restriction maps</vt:lpstr>
      <vt:lpstr>Using restriction enzymes to create a physical map</vt:lpstr>
      <vt:lpstr>Chromosome maps</vt:lpstr>
      <vt:lpstr>F I S H correlates cloned D N A with cytological maps</vt:lpstr>
      <vt:lpstr>Sequence-tagged site maps</vt:lpstr>
      <vt:lpstr>Creating a physical map with sequence-tagged sites</vt:lpstr>
      <vt:lpstr>Genetic and physical maps can be correlated</vt:lpstr>
      <vt:lpstr>Sequencing genomes</vt:lpstr>
      <vt:lpstr>Dideoxy terminator sequencing</vt:lpstr>
      <vt:lpstr>Automated D N A sequencing</vt:lpstr>
      <vt:lpstr>Next-generation sequencing (N G S)</vt:lpstr>
      <vt:lpstr>Illumina D N A sequencing</vt:lpstr>
      <vt:lpstr>Challenges for N G S</vt:lpstr>
      <vt:lpstr>Assembling genome fragments</vt:lpstr>
      <vt:lpstr>Clone-contig method</vt:lpstr>
      <vt:lpstr>Shotgun method</vt:lpstr>
      <vt:lpstr>The Human Genome Project</vt:lpstr>
      <vt:lpstr>Characterizing genomes</vt:lpstr>
      <vt:lpstr>Size and complexity of genomes</vt:lpstr>
      <vt:lpstr>Human genome variation</vt:lpstr>
      <vt:lpstr>Population-level variation</vt:lpstr>
      <vt:lpstr>Wheat Genome Project</vt:lpstr>
      <vt:lpstr>Wheat Genome Project results</vt:lpstr>
      <vt:lpstr>Genome annotation</vt:lpstr>
      <vt:lpstr>Inferring function of genes</vt:lpstr>
      <vt:lpstr>Expressed sequence tags</vt:lpstr>
      <vt:lpstr>E S Ts can be used to map expressed genes</vt:lpstr>
      <vt:lpstr>Genome organization</vt:lpstr>
      <vt:lpstr>Noncoding D N A in eukaryotes</vt:lpstr>
      <vt:lpstr>Types of noncoding D N A 1</vt:lpstr>
      <vt:lpstr>Types of noncoding D N A 2</vt:lpstr>
      <vt:lpstr>Types of noncoding D N A 3</vt:lpstr>
      <vt:lpstr>Frequency of types of D N A in human genome</vt:lpstr>
      <vt:lpstr>ENCODE project</vt:lpstr>
      <vt:lpstr>ENCODE’s definition of function</vt:lpstr>
      <vt:lpstr>Biological and selected-effect function</vt:lpstr>
      <vt:lpstr>Comparative genomics</vt:lpstr>
      <vt:lpstr>Grain genome rearrangements</vt:lpstr>
      <vt:lpstr>Functional genomics</vt:lpstr>
      <vt:lpstr>D N A microarrays</vt:lpstr>
      <vt:lpstr>Arabidopsis D N A microarray 1</vt:lpstr>
      <vt:lpstr>Arabidopsis D N A microarray 2</vt:lpstr>
      <vt:lpstr>R N A-seq and ChIP-Seq</vt:lpstr>
      <vt:lpstr>Proteomics</vt:lpstr>
      <vt:lpstr>Proteomics techniques</vt:lpstr>
      <vt:lpstr>Mass spectrometry</vt:lpstr>
      <vt:lpstr>Bioinformatics and proteomics</vt:lpstr>
      <vt:lpstr>Predicting protein structure and function</vt:lpstr>
      <vt:lpstr>Applications of genomics</vt:lpstr>
      <vt:lpstr>Expanding impacts of genomics </vt:lpstr>
      <vt:lpstr>Ethical issues of genomics</vt:lpstr>
      <vt:lpstr>End of Main Content</vt:lpstr>
      <vt:lpstr>Accessibility Content: Text Alternatives for Images</vt:lpstr>
      <vt:lpstr>Using restriction enzymes to create a physical map - Text Alternative</vt:lpstr>
      <vt:lpstr>FISH correlates cloned D N A with cytological maps - Text Alternative</vt:lpstr>
      <vt:lpstr>Creating a physical map with sequence-tagged sites - Text Alternative</vt:lpstr>
      <vt:lpstr>Automated D N A sequencing - Text Alternative</vt:lpstr>
      <vt:lpstr>Illumina D N A sequencing - Text Alternative</vt:lpstr>
      <vt:lpstr>Clone-contig method - Text Alternative</vt:lpstr>
      <vt:lpstr>Shotgun method - Text Alternative</vt:lpstr>
      <vt:lpstr>Size and complexity of genomes - Text Alternative</vt:lpstr>
      <vt:lpstr>ESTs can be used to map expressed genes - Text Alternative</vt:lpstr>
      <vt:lpstr>Frequency of types of D N A in human genome - Text Alternative</vt:lpstr>
      <vt:lpstr>ENCODE’s definition of function - Text Alternative</vt:lpstr>
      <vt:lpstr>Grain genome rearrangements - Text Alternative</vt:lpstr>
      <vt:lpstr>Arabidopsis D N A microarray 1 - Text Alternative</vt:lpstr>
      <vt:lpstr>Arabidopsis D N A microarray 2 - Text Alternative</vt:lpstr>
      <vt:lpstr>Mass spectrometry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18: Genomics</dc:subject>
  <dc:creator>Raven, Johnson, Mason, Losos, Duncan</dc:creator>
  <cp:keywords>Accessible PPT</cp:keywords>
  <cp:lastModifiedBy>Prasanna kumar. Tripathy</cp:lastModifiedBy>
  <cp:revision>1100</cp:revision>
  <dcterms:created xsi:type="dcterms:W3CDTF">2019-07-27T05:34:11Z</dcterms:created>
  <dcterms:modified xsi:type="dcterms:W3CDTF">2022-04-14T05:07:14Z</dcterms:modified>
</cp:coreProperties>
</file>