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96"/>
  </p:notesMasterIdLst>
  <p:sldIdLst>
    <p:sldId id="408"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85" r:id="rId41"/>
    <p:sldId id="342" r:id="rId42"/>
    <p:sldId id="343" r:id="rId43"/>
    <p:sldId id="344" r:id="rId44"/>
    <p:sldId id="345" r:id="rId45"/>
    <p:sldId id="346" r:id="rId46"/>
    <p:sldId id="347" r:id="rId47"/>
    <p:sldId id="348" r:id="rId48"/>
    <p:sldId id="349" r:id="rId49"/>
    <p:sldId id="386" r:id="rId50"/>
    <p:sldId id="350" r:id="rId51"/>
    <p:sldId id="351" r:id="rId52"/>
    <p:sldId id="352" r:id="rId53"/>
    <p:sldId id="353" r:id="rId54"/>
    <p:sldId id="354" r:id="rId55"/>
    <p:sldId id="355" r:id="rId56"/>
    <p:sldId id="356" r:id="rId57"/>
    <p:sldId id="357" r:id="rId58"/>
    <p:sldId id="358" r:id="rId59"/>
    <p:sldId id="359" r:id="rId60"/>
    <p:sldId id="360" r:id="rId61"/>
    <p:sldId id="361" r:id="rId62"/>
    <p:sldId id="362" r:id="rId63"/>
    <p:sldId id="363" r:id="rId64"/>
    <p:sldId id="364" r:id="rId65"/>
    <p:sldId id="365" r:id="rId66"/>
    <p:sldId id="366" r:id="rId67"/>
    <p:sldId id="367" r:id="rId68"/>
    <p:sldId id="368" r:id="rId69"/>
    <p:sldId id="369" r:id="rId70"/>
    <p:sldId id="303" r:id="rId71"/>
    <p:sldId id="289" r:id="rId72"/>
    <p:sldId id="264" r:id="rId73"/>
    <p:sldId id="387" r:id="rId74"/>
    <p:sldId id="388" r:id="rId75"/>
    <p:sldId id="389" r:id="rId76"/>
    <p:sldId id="390" r:id="rId77"/>
    <p:sldId id="391" r:id="rId78"/>
    <p:sldId id="392" r:id="rId79"/>
    <p:sldId id="393" r:id="rId80"/>
    <p:sldId id="395" r:id="rId81"/>
    <p:sldId id="396" r:id="rId82"/>
    <p:sldId id="397" r:id="rId83"/>
    <p:sldId id="398" r:id="rId84"/>
    <p:sldId id="399" r:id="rId85"/>
    <p:sldId id="409" r:id="rId86"/>
    <p:sldId id="410" r:id="rId87"/>
    <p:sldId id="400" r:id="rId88"/>
    <p:sldId id="401" r:id="rId89"/>
    <p:sldId id="402" r:id="rId90"/>
    <p:sldId id="403" r:id="rId91"/>
    <p:sldId id="404" r:id="rId92"/>
    <p:sldId id="405" r:id="rId93"/>
    <p:sldId id="406" r:id="rId94"/>
    <p:sldId id="407" r:id="rId9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8"/>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85"/>
            <p14:sldId id="342"/>
            <p14:sldId id="343"/>
            <p14:sldId id="344"/>
            <p14:sldId id="345"/>
            <p14:sldId id="346"/>
            <p14:sldId id="347"/>
            <p14:sldId id="348"/>
            <p14:sldId id="349"/>
            <p14:sldId id="386"/>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03"/>
          </p14:sldIdLst>
        </p14:section>
        <p14:section name="Appendix: Image Descriptions for Unsighted Students" id="{07080632-B756-45AF-BBF3-52DB3854CA65}">
          <p14:sldIdLst>
            <p14:sldId id="289"/>
            <p14:sldId id="264"/>
            <p14:sldId id="387"/>
            <p14:sldId id="388"/>
            <p14:sldId id="389"/>
            <p14:sldId id="390"/>
            <p14:sldId id="391"/>
            <p14:sldId id="392"/>
            <p14:sldId id="393"/>
            <p14:sldId id="395"/>
            <p14:sldId id="396"/>
            <p14:sldId id="397"/>
            <p14:sldId id="398"/>
            <p14:sldId id="399"/>
            <p14:sldId id="409"/>
            <p14:sldId id="410"/>
            <p14:sldId id="400"/>
            <p14:sldId id="401"/>
            <p14:sldId id="402"/>
            <p14:sldId id="403"/>
            <p14:sldId id="404"/>
            <p14:sldId id="405"/>
            <p14:sldId id="406"/>
            <p14:sldId id="40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2" autoAdjust="0"/>
    <p:restoredTop sz="93037" autoAdjust="0"/>
  </p:normalViewPr>
  <p:slideViewPr>
    <p:cSldViewPr snapToGrid="0" showGuides="1">
      <p:cViewPr varScale="1">
        <p:scale>
          <a:sx n="84" d="100"/>
          <a:sy n="84" d="100"/>
        </p:scale>
        <p:origin x="1626" y="84"/>
      </p:cViewPr>
      <p:guideLst>
        <p:guide pos="3264"/>
        <p:guide orient="horz" pos="2256"/>
        <p:guide pos="5640"/>
      </p:guideLst>
    </p:cSldViewPr>
  </p:slideViewPr>
  <p:outlineViewPr>
    <p:cViewPr>
      <p:scale>
        <a:sx n="33" d="100"/>
        <a:sy n="33" d="100"/>
      </p:scale>
      <p:origin x="0" y="-7156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commentAuthors" Target="commentAuthor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presProps" Target="presProps.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4/14/2022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endParaRPr lang="en-US" dirty="0"/>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0.xml"/><Relationship Id="rId4" Type="http://schemas.openxmlformats.org/officeDocument/2006/relationships/slide" Target="slide7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8.jp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21.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3.jp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6.w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5.xml"/><Relationship Id="rId1" Type="http://schemas.openxmlformats.org/officeDocument/2006/relationships/slideLayout" Target="../slideLayouts/slideLayout22.xml"/><Relationship Id="rId4" Type="http://schemas.openxmlformats.org/officeDocument/2006/relationships/slide" Target="slide24.xml"/></Relationships>
</file>

<file path=ppt/slides/_rels/slide7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4.xml"/><Relationship Id="rId1" Type="http://schemas.openxmlformats.org/officeDocument/2006/relationships/slideLayout" Target="../slideLayouts/slideLayout22.xml"/><Relationship Id="rId4" Type="http://schemas.openxmlformats.org/officeDocument/2006/relationships/slide" Target="slide39.xml"/></Relationships>
</file>

<file path=ppt/slides/_rels/slide84.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6.xml"/><Relationship Id="rId1" Type="http://schemas.openxmlformats.org/officeDocument/2006/relationships/slideLayout" Target="../slideLayouts/slideLayout22.xml"/><Relationship Id="rId4" Type="http://schemas.openxmlformats.org/officeDocument/2006/relationships/slide" Target="slide39.xml"/></Relationships>
</file>

<file path=ppt/slides/_rels/slide85.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7.xml"/><Relationship Id="rId1" Type="http://schemas.openxmlformats.org/officeDocument/2006/relationships/slideLayout" Target="../slideLayouts/slideLayout22.xml"/><Relationship Id="rId4" Type="http://schemas.openxmlformats.org/officeDocument/2006/relationships/slide" Target="slide39.xml"/></Relationships>
</file>

<file path=ppt/slides/_rels/slide8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1.xml"/><Relationship Id="rId1" Type="http://schemas.openxmlformats.org/officeDocument/2006/relationships/slideLayout" Target="../slideLayouts/slideLayout22.xml"/><Relationship Id="rId4" Type="http://schemas.openxmlformats.org/officeDocument/2006/relationships/slide" Target="slide39.xml"/></Relationships>
</file>

<file path=ppt/slides/_rels/slide8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4.xml"/><Relationship Id="rId1" Type="http://schemas.openxmlformats.org/officeDocument/2006/relationships/slideLayout" Target="../slideLayouts/slideLayout22.xml"/><Relationship Id="rId4" Type="http://schemas.openxmlformats.org/officeDocument/2006/relationships/slide" Target="slide39.xml"/></Relationships>
</file>

<file path=ppt/slides/_rels/slide8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61.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7.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19</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207258" cy="957094"/>
          </a:xfrm>
        </p:spPr>
        <p:txBody>
          <a:bodyPr/>
          <a:lstStyle/>
          <a:p>
            <a:pPr eaLnBrk="0" hangingPunct="0">
              <a:spcBef>
                <a:spcPct val="20000"/>
              </a:spcBef>
            </a:pPr>
            <a:r>
              <a:rPr lang="en-US" sz="2200" dirty="0">
                <a:latin typeface="+mj-lt"/>
                <a:cs typeface="Helvetica" pitchFamily="34" charset="0"/>
              </a:rPr>
              <a:t>Cellular Mechanisms of Development</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559F0-BAEF-4367-BCE3-BB097D10590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Plant growth</a:t>
            </a:r>
          </a:p>
        </p:txBody>
      </p:sp>
      <p:sp>
        <p:nvSpPr>
          <p:cNvPr id="3" name="Content Placeholder 2">
            <a:extLst>
              <a:ext uri="{FF2B5EF4-FFF2-40B4-BE49-F238E27FC236}">
                <a16:creationId xmlns:a16="http://schemas.microsoft.com/office/drawing/2014/main" id="{A2A733C3-215D-4E6E-A616-B94958F1972C}"/>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Animals are mobile while plants are anchored</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Plants compensate by allowing development to accommodate local circumstances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Body plan is not fixed – assembled throughout life span from modules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Leaves, roots, branch nodes, flowers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Each module is rigidly controlled but utilization is adjustable to environmental conditions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Body is built outward from groups of stem cells contained in structures called </a:t>
            </a:r>
            <a:r>
              <a:rPr lang="en-US" i="1" dirty="0">
                <a:solidFill>
                  <a:srgbClr val="000000"/>
                </a:solidFill>
                <a:latin typeface="Arial" panose="020B0604020202020204" pitchFamily="34" charset="0"/>
                <a:ea typeface="Verdana" panose="020B0604030504040204" pitchFamily="34" charset="0"/>
              </a:rPr>
              <a:t>meristems</a:t>
            </a:r>
          </a:p>
        </p:txBody>
      </p:sp>
      <p:sp>
        <p:nvSpPr>
          <p:cNvPr id="6" name="Slide Number Placeholder 3">
            <a:extLst>
              <a:ext uri="{FF2B5EF4-FFF2-40B4-BE49-F238E27FC236}">
                <a16:creationId xmlns:a16="http://schemas.microsoft.com/office/drawing/2014/main" id="{AD95444D-ECEB-46EF-9FAB-560330EF3926}"/>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804489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27A89-A182-4F27-B857-AC3CF1AB7CF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differentiation</a:t>
            </a:r>
          </a:p>
        </p:txBody>
      </p:sp>
      <p:sp>
        <p:nvSpPr>
          <p:cNvPr id="3" name="Content Placeholder 2">
            <a:extLst>
              <a:ext uri="{FF2B5EF4-FFF2-40B4-BE49-F238E27FC236}">
                <a16:creationId xmlns:a16="http://schemas.microsoft.com/office/drawing/2014/main" id="{4A174FEF-F6FF-4968-924F-DF28DC568CC2}"/>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Human body contains approx. 300 types of differentiated cells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Differentiation is primarily driven by different patterns of gene expression in the cell types</a:t>
            </a:r>
          </a:p>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Cell determination </a:t>
            </a:r>
            <a:r>
              <a:rPr lang="en-US" dirty="0">
                <a:solidFill>
                  <a:srgbClr val="000000"/>
                </a:solidFill>
                <a:latin typeface="Arial" panose="020B0604020202020204" pitchFamily="34" charset="0"/>
                <a:ea typeface="Verdana" panose="020B0604030504040204" pitchFamily="34" charset="0"/>
              </a:rPr>
              <a:t>is the process of a cell committing to a particular developmental pathway</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Cells become determined prior to differentiation</a:t>
            </a:r>
          </a:p>
        </p:txBody>
      </p:sp>
      <p:sp>
        <p:nvSpPr>
          <p:cNvPr id="6" name="Slide Number Placeholder 3">
            <a:extLst>
              <a:ext uri="{FF2B5EF4-FFF2-40B4-BE49-F238E27FC236}">
                <a16:creationId xmlns:a16="http://schemas.microsoft.com/office/drawing/2014/main" id="{8055B496-4607-4C58-AEE4-0084FF490D62}"/>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2762571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416AF-E09C-4839-B810-DAB01AF901B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determination</a:t>
            </a:r>
          </a:p>
        </p:txBody>
      </p:sp>
      <p:sp>
        <p:nvSpPr>
          <p:cNvPr id="3" name="Content Placeholder 2">
            <a:extLst>
              <a:ext uri="{FF2B5EF4-FFF2-40B4-BE49-F238E27FC236}">
                <a16:creationId xmlns:a16="http://schemas.microsoft.com/office/drawing/2014/main" id="{CA0D79E0-79D2-4D41-8A1A-C5B67090DE01}"/>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Standard test for determination is to move cell(s) from a donor to different location in host embryo (transplant experiments)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If transplanted cells develop into same type of cell as non-transplanted cells, they were already determined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cell in the brain region of amphibian early gastrula stage has not yet been determined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transplanted elsewhere in embryo, it develops according to the site of transplant</a:t>
            </a:r>
          </a:p>
        </p:txBody>
      </p:sp>
      <p:sp>
        <p:nvSpPr>
          <p:cNvPr id="6" name="Slide Number Placeholder 3">
            <a:extLst>
              <a:ext uri="{FF2B5EF4-FFF2-40B4-BE49-F238E27FC236}">
                <a16:creationId xmlns:a16="http://schemas.microsoft.com/office/drawing/2014/main" id="{BA026B05-649C-415A-9F1F-F8FCD5AC9BE9}"/>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7968366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4B567-8FB2-40A7-BCAB-2654D436EB1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standard test for determination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standard test for the determination. ">
            <a:extLst>
              <a:ext uri="{FF2B5EF4-FFF2-40B4-BE49-F238E27FC236}">
                <a16:creationId xmlns:a16="http://schemas.microsoft.com/office/drawing/2014/main" id="{A54E93F3-296E-475C-813F-8A2125CCF8B4}"/>
              </a:ext>
            </a:extLst>
          </p:cNvPr>
          <p:cNvPicPr>
            <a:picLocks noChangeAspect="1" noChangeArrowheads="1"/>
          </p:cNvPicPr>
          <p:nvPr/>
        </p:nvPicPr>
        <p:blipFill>
          <a:blip r:embed="rId2"/>
          <a:stretch>
            <a:fillRect/>
          </a:stretch>
        </p:blipFill>
        <p:spPr bwMode="auto">
          <a:xfrm>
            <a:off x="1071768" y="1203171"/>
            <a:ext cx="7000464" cy="4878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99CDC9D9-9844-4365-9A23-94ED899D889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8690C70-89A2-4861-B752-C8006C38DD17}"/>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1787488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F2EEE-28DF-4A92-9A7A-2035F8C4606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Determination takes place in stages</a:t>
            </a:r>
          </a:p>
        </p:txBody>
      </p:sp>
      <p:sp>
        <p:nvSpPr>
          <p:cNvPr id="3" name="Content Placeholder 2">
            <a:extLst>
              <a:ext uri="{FF2B5EF4-FFF2-40B4-BE49-F238E27FC236}">
                <a16:creationId xmlns:a16="http://schemas.microsoft.com/office/drawing/2014/main" id="{77F63791-D93F-4565-A1FE-D1E9882C18FF}"/>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 first becomes partially committed</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Acquires positional labels that reflect its location in the embryo</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In a chicken embryo, tissue at the base of the leg bud normally gives rise to the thigh</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If transplanted to the tip of the identical-looking wing bud, will develop into a toe rather than a thigh</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The tissue has been determined as leg, but not yet committed to being a particular part of the leg</a:t>
            </a:r>
          </a:p>
        </p:txBody>
      </p:sp>
      <p:sp>
        <p:nvSpPr>
          <p:cNvPr id="6" name="Slide Number Placeholder 3">
            <a:extLst>
              <a:ext uri="{FF2B5EF4-FFF2-40B4-BE49-F238E27FC236}">
                <a16:creationId xmlns:a16="http://schemas.microsoft.com/office/drawing/2014/main" id="{5C05B71C-A8E6-474F-A4E6-B2388F18CDCB}"/>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413942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63301-1FA8-4D3F-8899-A5D5D8C98AF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Molecular basis of determination</a:t>
            </a:r>
          </a:p>
        </p:txBody>
      </p:sp>
      <p:sp>
        <p:nvSpPr>
          <p:cNvPr id="3" name="Content Placeholder 2">
            <a:extLst>
              <a:ext uri="{FF2B5EF4-FFF2-40B4-BE49-F238E27FC236}">
                <a16:creationId xmlns:a16="http://schemas.microsoft.com/office/drawing/2014/main" id="{928BC747-AAB3-4394-8D14-23E96D3AF5D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Cells initiate developmental changes by using transcription factors to change patterns of gene expression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Once the initial “switch” is thrown, the cell is fully committed to its future developmental path</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Cells become committed via: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Differential inheritance of cytoplasmic determinants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Cell–cell interactions</a:t>
            </a:r>
          </a:p>
        </p:txBody>
      </p:sp>
      <p:sp>
        <p:nvSpPr>
          <p:cNvPr id="6" name="Slide Number Placeholder 3">
            <a:extLst>
              <a:ext uri="{FF2B5EF4-FFF2-40B4-BE49-F238E27FC236}">
                <a16:creationId xmlns:a16="http://schemas.microsoft.com/office/drawing/2014/main" id="{620AC9A9-7E2A-469F-BF6B-1172EF686824}"/>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152495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EEB50-2D6C-42E6-A958-CB04D035C6D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Determination due to cytoplasmic determinants</a:t>
            </a:r>
          </a:p>
        </p:txBody>
      </p:sp>
      <p:sp>
        <p:nvSpPr>
          <p:cNvPr id="3" name="Content Placeholder 2">
            <a:extLst>
              <a:ext uri="{FF2B5EF4-FFF2-40B4-BE49-F238E27FC236}">
                <a16:creationId xmlns:a16="http://schemas.microsoft.com/office/drawing/2014/main" id="{E1FE1244-2C0F-419B-B482-EB54ED2ABDBC}"/>
              </a:ext>
            </a:extLst>
          </p:cNvPr>
          <p:cNvSpPr>
            <a:spLocks noGrp="1"/>
          </p:cNvSpPr>
          <p:nvPr>
            <p:ph sz="quarter" idx="11"/>
          </p:nvPr>
        </p:nvSpPr>
        <p:spPr/>
        <p:txBody>
          <a:bodyPr/>
          <a:lstStyle/>
          <a:p>
            <a:pPr>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Differential inheritance of cytoplasmic determinants</a:t>
            </a:r>
          </a:p>
          <a:p>
            <a:pPr marL="342900" indent="-342900">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tunicates, marine invertebrates with a swimming tadpolelike larval stage, muscles that move the tail develop on either side of the notochord</a:t>
            </a:r>
          </a:p>
          <a:p>
            <a:pPr marL="342900" indent="-342900">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Colored pigment granules asymmetrically localize to tail muscle cell progenitors</a:t>
            </a:r>
          </a:p>
          <a:p>
            <a:pPr lvl="2" indent="-283464">
              <a:spcBef>
                <a:spcPts val="18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Experimentally shifting colored pigment granules to other cells causes them to become muscle cells</a:t>
            </a:r>
          </a:p>
        </p:txBody>
      </p:sp>
      <p:sp>
        <p:nvSpPr>
          <p:cNvPr id="6" name="Slide Number Placeholder 3">
            <a:extLst>
              <a:ext uri="{FF2B5EF4-FFF2-40B4-BE49-F238E27FC236}">
                <a16:creationId xmlns:a16="http://schemas.microsoft.com/office/drawing/2014/main" id="{9D84FE5D-AE0A-4588-947E-79DA52957F9C}"/>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784945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DE401-4E42-45FB-B535-C77A656600C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Muscle determinants in tunicates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muscle determinants in tunicates. ">
            <a:extLst>
              <a:ext uri="{FF2B5EF4-FFF2-40B4-BE49-F238E27FC236}">
                <a16:creationId xmlns:a16="http://schemas.microsoft.com/office/drawing/2014/main" id="{7EF299D4-CDC8-4BEF-8447-55D359518C23}"/>
              </a:ext>
            </a:extLst>
          </p:cNvPr>
          <p:cNvPicPr>
            <a:picLocks noChangeAspect="1" noChangeArrowheads="1"/>
          </p:cNvPicPr>
          <p:nvPr/>
        </p:nvPicPr>
        <p:blipFill>
          <a:blip r:embed="rId2"/>
          <a:stretch>
            <a:fillRect/>
          </a:stretch>
        </p:blipFill>
        <p:spPr bwMode="auto">
          <a:xfrm>
            <a:off x="795626" y="1343476"/>
            <a:ext cx="5544227" cy="458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 descr="An egg of the tunicates shows 2 segments, 4 segments, 8 segments, and many segments along the side.">
            <a:extLst>
              <a:ext uri="{FF2B5EF4-FFF2-40B4-BE49-F238E27FC236}">
                <a16:creationId xmlns:a16="http://schemas.microsoft.com/office/drawing/2014/main" id="{3CF71A2F-379B-4C00-8AFC-04B6D5A711EE}"/>
              </a:ext>
            </a:extLst>
          </p:cNvPr>
          <p:cNvPicPr>
            <a:picLocks noChangeAspect="1" noChangeArrowheads="1"/>
          </p:cNvPicPr>
          <p:nvPr/>
        </p:nvPicPr>
        <p:blipFill>
          <a:blip r:embed="rId3"/>
          <a:stretch>
            <a:fillRect/>
          </a:stretch>
        </p:blipFill>
        <p:spPr bwMode="auto">
          <a:xfrm>
            <a:off x="6542755" y="1343476"/>
            <a:ext cx="1677548" cy="458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
            <a:extLst>
              <a:ext uri="{FF2B5EF4-FFF2-40B4-BE49-F238E27FC236}">
                <a16:creationId xmlns:a16="http://schemas.microsoft.com/office/drawing/2014/main" id="{0F3CA568-B582-4ECA-9DFC-7E05DF2C4C18}"/>
              </a:ext>
            </a:extLst>
          </p:cNvPr>
          <p:cNvSpPr>
            <a:spLocks noGrp="1"/>
          </p:cNvSpPr>
          <p:nvPr>
            <p:ph type="body" sz="quarter" idx="39"/>
          </p:nvPr>
        </p:nvSpPr>
        <p:spPr>
          <a:xfrm>
            <a:off x="6238529" y="5979398"/>
            <a:ext cx="2286000" cy="181356"/>
          </a:xfrm>
        </p:spPr>
        <p:txBody>
          <a:bodyPr/>
          <a:lstStyle/>
          <a:p>
            <a:pPr algn="ctr"/>
            <a:r>
              <a:rPr lang="en-US" dirty="0">
                <a:solidFill>
                  <a:schemeClr val="tx1"/>
                </a:solidFill>
              </a:rPr>
              <a:t>(b) ©</a:t>
            </a:r>
            <a:r>
              <a:rPr lang="en-US" dirty="0" err="1">
                <a:solidFill>
                  <a:schemeClr val="tx1"/>
                </a:solidFill>
              </a:rPr>
              <a:t>J.Richard</a:t>
            </a:r>
            <a:r>
              <a:rPr lang="en-US" dirty="0">
                <a:solidFill>
                  <a:schemeClr val="tx1"/>
                </a:solidFill>
              </a:rPr>
              <a:t> Whittaker, used by permission</a:t>
            </a:r>
          </a:p>
        </p:txBody>
      </p:sp>
      <p:sp>
        <p:nvSpPr>
          <p:cNvPr id="7" name="Text Placeholder 5">
            <a:extLst>
              <a:ext uri="{FF2B5EF4-FFF2-40B4-BE49-F238E27FC236}">
                <a16:creationId xmlns:a16="http://schemas.microsoft.com/office/drawing/2014/main" id="{790A1C81-9A8D-4096-A66D-06DB946A5351}"/>
              </a:ext>
            </a:extLst>
          </p:cNvPr>
          <p:cNvSpPr>
            <a:spLocks noGrp="1"/>
          </p:cNvSpPr>
          <p:nvPr>
            <p:ph type="body" sz="quarter" idx="40"/>
          </p:nvPr>
        </p:nvSpPr>
        <p:spPr/>
        <p:txBody>
          <a:bodyPr/>
          <a:lstStyle/>
          <a:p>
            <a:r>
              <a:rPr lang="en-US" dirty="0">
                <a:hlinkClick r:id="rId4" action="ppaction://hlinksldjump"/>
              </a:rPr>
              <a:t>Access the text alternative for slide images.</a:t>
            </a:r>
          </a:p>
        </p:txBody>
      </p:sp>
      <p:sp>
        <p:nvSpPr>
          <p:cNvPr id="8" name="Slide Number Placeholder 6">
            <a:extLst>
              <a:ext uri="{FF2B5EF4-FFF2-40B4-BE49-F238E27FC236}">
                <a16:creationId xmlns:a16="http://schemas.microsoft.com/office/drawing/2014/main" id="{9AD23B9E-F4C8-4CFB-ACA9-41B682CC0EB1}"/>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521427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9609D-5F7D-4106-8774-28698DC02204}"/>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macho-1</a:t>
            </a:r>
            <a:r>
              <a:rPr lang="en-US" dirty="0">
                <a:solidFill>
                  <a:srgbClr val="000000"/>
                </a:solidFill>
                <a:latin typeface="Arial" panose="020B0604020202020204" pitchFamily="34" charset="0"/>
                <a:ea typeface="Verdana" panose="020B0604030504040204" pitchFamily="34" charset="0"/>
                <a:cs typeface="Arial" pitchFamily="34" charset="0"/>
              </a:rPr>
              <a:t> functions in muscle determination</a:t>
            </a:r>
          </a:p>
        </p:txBody>
      </p:sp>
      <p:sp>
        <p:nvSpPr>
          <p:cNvPr id="3" name="Content Placeholder 2">
            <a:extLst>
              <a:ext uri="{FF2B5EF4-FFF2-40B4-BE49-F238E27FC236}">
                <a16:creationId xmlns:a16="http://schemas.microsoft.com/office/drawing/2014/main" id="{85AD8DC5-C15F-49E6-B725-3CF9C64DDA58}"/>
              </a:ext>
            </a:extLst>
          </p:cNvPr>
          <p:cNvSpPr>
            <a:spLocks noGrp="1"/>
          </p:cNvSpPr>
          <p:nvPr>
            <p:ph sz="quarter" idx="11"/>
          </p:nvPr>
        </p:nvSpPr>
        <p:spPr/>
        <p:txBody>
          <a:bodyPr/>
          <a:lstStyle/>
          <a:p>
            <a:pPr lvl="0">
              <a:lnSpc>
                <a:spcPct val="110000"/>
              </a:lnSpc>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Female parent provides egg with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encoded by </a:t>
            </a:r>
            <a:r>
              <a:rPr lang="en-US" i="1" dirty="0">
                <a:solidFill>
                  <a:srgbClr val="000000"/>
                </a:solidFill>
                <a:latin typeface="Arial" panose="020B0604020202020204" pitchFamily="34" charset="0"/>
                <a:ea typeface="Verdana" panose="020B0604030504040204" pitchFamily="34" charset="0"/>
              </a:rPr>
              <a:t>macho-1</a:t>
            </a:r>
            <a:r>
              <a:rPr lang="en-US" dirty="0">
                <a:solidFill>
                  <a:srgbClr val="000000"/>
                </a:solidFill>
                <a:latin typeface="Arial" panose="020B0604020202020204" pitchFamily="34" charset="0"/>
                <a:ea typeface="Verdana" panose="020B0604030504040204" pitchFamily="34" charset="0"/>
              </a:rPr>
              <a:t> gene</a:t>
            </a:r>
          </a:p>
          <a:p>
            <a:pPr lvl="0">
              <a:lnSpc>
                <a:spcPct val="110000"/>
              </a:lnSpc>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Elimination of </a:t>
            </a:r>
            <a:r>
              <a:rPr lang="en-US" i="1" dirty="0">
                <a:solidFill>
                  <a:srgbClr val="000000"/>
                </a:solidFill>
                <a:latin typeface="Arial" panose="020B0604020202020204" pitchFamily="34" charset="0"/>
                <a:ea typeface="Verdana" panose="020B0604030504040204" pitchFamily="34" charset="0"/>
              </a:rPr>
              <a:t>macho-1</a:t>
            </a:r>
            <a:r>
              <a:rPr lang="en-US" dirty="0">
                <a:solidFill>
                  <a:srgbClr val="000000"/>
                </a:solidFill>
                <a:latin typeface="Arial" panose="020B0604020202020204" pitchFamily="34" charset="0"/>
                <a:ea typeface="Verdana" panose="020B0604030504040204" pitchFamily="34" charset="0"/>
              </a:rPr>
              <a:t> function leads to a loss of tail muscle in the tadpole</a:t>
            </a:r>
          </a:p>
          <a:p>
            <a:pPr lvl="0">
              <a:lnSpc>
                <a:spcPct val="110000"/>
              </a:lnSpc>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Misexpression of </a:t>
            </a:r>
            <a:r>
              <a:rPr lang="en-US" i="1" dirty="0">
                <a:solidFill>
                  <a:srgbClr val="000000"/>
                </a:solidFill>
                <a:latin typeface="Arial" panose="020B0604020202020204" pitchFamily="34" charset="0"/>
                <a:ea typeface="Verdana" panose="020B0604030504040204" pitchFamily="34" charset="0"/>
              </a:rPr>
              <a:t>macho-1</a:t>
            </a:r>
            <a:r>
              <a:rPr lang="en-US" dirty="0">
                <a:solidFill>
                  <a:srgbClr val="000000"/>
                </a:solidFill>
                <a:latin typeface="Arial" panose="020B0604020202020204" pitchFamily="34" charset="0"/>
                <a:ea typeface="Verdana" panose="020B0604030504040204" pitchFamily="34" charset="0"/>
              </a:rPr>
              <a:t>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leads to the formation of additional (ectopic) muscle cells from </a:t>
            </a:r>
            <a:r>
              <a:rPr lang="en-US" dirty="0" err="1">
                <a:solidFill>
                  <a:srgbClr val="000000"/>
                </a:solidFill>
                <a:latin typeface="Arial" panose="020B0604020202020204" pitchFamily="34" charset="0"/>
                <a:ea typeface="Verdana" panose="020B0604030504040204" pitchFamily="34" charset="0"/>
              </a:rPr>
              <a:t>nonmuscle</a:t>
            </a:r>
            <a:r>
              <a:rPr lang="en-US" dirty="0">
                <a:solidFill>
                  <a:srgbClr val="000000"/>
                </a:solidFill>
                <a:latin typeface="Arial" panose="020B0604020202020204" pitchFamily="34" charset="0"/>
                <a:ea typeface="Verdana" panose="020B0604030504040204" pitchFamily="34" charset="0"/>
              </a:rPr>
              <a:t> lineage cells</a:t>
            </a:r>
          </a:p>
          <a:p>
            <a:pPr marL="347472" lvl="0" indent="-347472">
              <a:lnSpc>
                <a:spcPct val="110000"/>
              </a:lnSpc>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Gene product has been shown to be a transcription factor that can activate the expression of several muscle-specific genes</a:t>
            </a:r>
          </a:p>
        </p:txBody>
      </p:sp>
      <p:sp>
        <p:nvSpPr>
          <p:cNvPr id="6" name="Slide Number Placeholder 3">
            <a:extLst>
              <a:ext uri="{FF2B5EF4-FFF2-40B4-BE49-F238E27FC236}">
                <a16:creationId xmlns:a16="http://schemas.microsoft.com/office/drawing/2014/main" id="{6A5180B4-57AE-400B-A6AD-CA94F48031C8}"/>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3566274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3710F-BE9F-4867-9BCC-8A812485194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Determination due to induction</a:t>
            </a:r>
          </a:p>
        </p:txBody>
      </p:sp>
      <p:sp>
        <p:nvSpPr>
          <p:cNvPr id="3" name="Content Placeholder 2">
            <a:extLst>
              <a:ext uri="{FF2B5EF4-FFF2-40B4-BE49-F238E27FC236}">
                <a16:creationId xmlns:a16="http://schemas.microsoft.com/office/drawing/2014/main" id="{8AF8E175-4662-4948-80D5-547CAFDD172C}"/>
              </a:ext>
            </a:extLst>
          </p:cNvPr>
          <p:cNvSpPr>
            <a:spLocks noGrp="1"/>
          </p:cNvSpPr>
          <p:nvPr>
            <p:ph sz="quarter" idx="11"/>
          </p:nvPr>
        </p:nvSpPr>
        <p:spPr/>
        <p:txBody>
          <a:bodyPr/>
          <a:lstStyle/>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Induction</a:t>
            </a:r>
            <a:r>
              <a:rPr lang="en-US" dirty="0">
                <a:solidFill>
                  <a:srgbClr val="000000"/>
                </a:solidFill>
                <a:latin typeface="Arial" panose="020B0604020202020204" pitchFamily="34" charset="0"/>
                <a:ea typeface="Verdana" panose="020B0604030504040204" pitchFamily="34" charset="0"/>
              </a:rPr>
              <a:t> is a change in cell fate due to interaction with an adjacent cell</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Example: frog embryos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Demonstrates the importance of cell–cell interactions in development by separating the cells of an early frog embryo and allowing them to develop independently</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Ectoderm develops from cells of the “animal-pole”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Endoderm develops from cells of the “vegetal-pole”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mesoderm develops unless animal-pole cells and vegetal-pole cells are placed next to each other</a:t>
            </a:r>
          </a:p>
        </p:txBody>
      </p:sp>
      <p:sp>
        <p:nvSpPr>
          <p:cNvPr id="6" name="Slide Number Placeholder 3">
            <a:extLst>
              <a:ext uri="{FF2B5EF4-FFF2-40B4-BE49-F238E27FC236}">
                <a16:creationId xmlns:a16="http://schemas.microsoft.com/office/drawing/2014/main" id="{B402FA52-E7EA-4772-A4FA-096A8F2C1A59}"/>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234387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52399-088B-472A-B48E-194870DE552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44278FFB-7422-4021-AC0E-130D50EAB4AA}"/>
              </a:ext>
            </a:extLst>
          </p:cNvPr>
          <p:cNvSpPr>
            <a:spLocks noGrp="1"/>
          </p:cNvSpPr>
          <p:nvPr>
            <p:ph sz="quarter" idx="11"/>
          </p:nvPr>
        </p:nvSpPr>
        <p:spPr>
          <a:xfrm>
            <a:off x="342900" y="1276710"/>
            <a:ext cx="3644862" cy="4974336"/>
          </a:xfrm>
        </p:spPr>
        <p:txBody>
          <a:bodyPr/>
          <a:lstStyle/>
          <a:p>
            <a:pPr marL="731520" indent="-731520">
              <a:spcBef>
                <a:spcPts val="600"/>
              </a:spcBef>
            </a:pPr>
            <a:r>
              <a:rPr lang="en-US" b="1" dirty="0"/>
              <a:t>19.1	</a:t>
            </a:r>
            <a:r>
              <a:rPr lang="en-US" dirty="0"/>
              <a:t>The Process of Development </a:t>
            </a:r>
          </a:p>
          <a:p>
            <a:pPr marL="731520" indent="-731520">
              <a:spcBef>
                <a:spcPts val="600"/>
              </a:spcBef>
            </a:pPr>
            <a:r>
              <a:rPr lang="en-US" b="1" dirty="0"/>
              <a:t>19.2	</a:t>
            </a:r>
            <a:r>
              <a:rPr lang="en-US" dirty="0"/>
              <a:t>Cell Division </a:t>
            </a:r>
          </a:p>
          <a:p>
            <a:pPr marL="731520" indent="-731520">
              <a:spcBef>
                <a:spcPts val="600"/>
              </a:spcBef>
            </a:pPr>
            <a:r>
              <a:rPr lang="en-US" b="1" dirty="0"/>
              <a:t>19.3	</a:t>
            </a:r>
            <a:r>
              <a:rPr lang="en-US" dirty="0"/>
              <a:t>Cell Differentiation </a:t>
            </a:r>
          </a:p>
          <a:p>
            <a:pPr marL="731520" indent="-731520">
              <a:spcBef>
                <a:spcPts val="600"/>
              </a:spcBef>
            </a:pPr>
            <a:r>
              <a:rPr lang="en-US" b="1" dirty="0"/>
              <a:t>19.4	</a:t>
            </a:r>
            <a:r>
              <a:rPr lang="en-US" dirty="0"/>
              <a:t>Nuclear Reprogramming </a:t>
            </a:r>
          </a:p>
          <a:p>
            <a:pPr marL="731520" indent="-731520">
              <a:spcBef>
                <a:spcPts val="600"/>
              </a:spcBef>
            </a:pPr>
            <a:r>
              <a:rPr lang="en-US" b="1" dirty="0"/>
              <a:t>19.5	</a:t>
            </a:r>
            <a:r>
              <a:rPr lang="en-US" dirty="0"/>
              <a:t>Pattern Formation </a:t>
            </a:r>
          </a:p>
          <a:p>
            <a:pPr marL="731520" indent="-731520">
              <a:spcBef>
                <a:spcPts val="600"/>
              </a:spcBef>
            </a:pPr>
            <a:r>
              <a:rPr lang="en-US" b="1" dirty="0"/>
              <a:t>19.6	</a:t>
            </a:r>
            <a:r>
              <a:rPr lang="en-US" dirty="0"/>
              <a:t>Evolution of Pattern Formation </a:t>
            </a:r>
          </a:p>
          <a:p>
            <a:pPr marL="731520" indent="-731520">
              <a:spcBef>
                <a:spcPts val="600"/>
              </a:spcBef>
            </a:pPr>
            <a:r>
              <a:rPr lang="en-US" b="1" dirty="0"/>
              <a:t>19.7	</a:t>
            </a:r>
            <a:r>
              <a:rPr lang="en-US" dirty="0"/>
              <a:t>Morphogenesis</a:t>
            </a:r>
          </a:p>
        </p:txBody>
      </p:sp>
      <p:pic>
        <p:nvPicPr>
          <p:cNvPr id="7" name="Picture 3" descr="A micrograph shows several microorganisms of round shape. The outer surface of each structure consists of grooves and ridges.">
            <a:extLst>
              <a:ext uri="{FF2B5EF4-FFF2-40B4-BE49-F238E27FC236}">
                <a16:creationId xmlns:a16="http://schemas.microsoft.com/office/drawing/2014/main" id="{E4352CDE-73F1-4350-B833-A5128E647015}"/>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4079202" y="1276710"/>
            <a:ext cx="4826075" cy="386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4">
            <a:extLst>
              <a:ext uri="{FF2B5EF4-FFF2-40B4-BE49-F238E27FC236}">
                <a16:creationId xmlns:a16="http://schemas.microsoft.com/office/drawing/2014/main" id="{0088A6B4-56AD-4F24-8237-FB59FCB39299}"/>
              </a:ext>
            </a:extLst>
          </p:cNvPr>
          <p:cNvSpPr>
            <a:spLocks noGrp="1"/>
          </p:cNvSpPr>
          <p:nvPr>
            <p:ph type="body" sz="quarter" idx="39"/>
          </p:nvPr>
        </p:nvSpPr>
        <p:spPr>
          <a:xfrm>
            <a:off x="4892039" y="5193483"/>
            <a:ext cx="3200400" cy="181356"/>
          </a:xfrm>
        </p:spPr>
        <p:txBody>
          <a:bodyPr/>
          <a:lstStyle/>
          <a:p>
            <a:pPr algn="ctr"/>
            <a:r>
              <a:rPr lang="en-US" dirty="0">
                <a:solidFill>
                  <a:schemeClr val="tx1"/>
                </a:solidFill>
              </a:rPr>
              <a:t>Science Photo Library/Steve </a:t>
            </a:r>
            <a:r>
              <a:rPr lang="en-US" dirty="0" err="1">
                <a:solidFill>
                  <a:schemeClr val="tx1"/>
                </a:solidFill>
              </a:rPr>
              <a:t>Gschmeissner</a:t>
            </a:r>
            <a:r>
              <a:rPr lang="en-US" dirty="0">
                <a:solidFill>
                  <a:schemeClr val="tx1"/>
                </a:solidFill>
              </a:rPr>
              <a:t>/Getty Images</a:t>
            </a:r>
          </a:p>
        </p:txBody>
      </p:sp>
      <p:sp>
        <p:nvSpPr>
          <p:cNvPr id="6" name="Slide Number Placeholder 5">
            <a:extLst>
              <a:ext uri="{FF2B5EF4-FFF2-40B4-BE49-F238E27FC236}">
                <a16:creationId xmlns:a16="http://schemas.microsoft.com/office/drawing/2014/main" id="{3231714B-4C92-4AB9-B8EA-C08DA22F5A23}"/>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3528544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67BEE-E64F-4584-A729-FED9E9EF585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Tunicate larva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CBC4133-ECD5-4679-9C74-2E53F5BAF31D}"/>
              </a:ext>
            </a:extLst>
          </p:cNvPr>
          <p:cNvSpPr>
            <a:spLocks noGrp="1"/>
          </p:cNvSpPr>
          <p:nvPr>
            <p:ph sz="quarter" idx="11"/>
          </p:nvPr>
        </p:nvSpPr>
        <p:spPr>
          <a:xfrm>
            <a:off x="457200" y="1409009"/>
            <a:ext cx="3810000" cy="4534591"/>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of inductive cell interactions: Formation of the notochord and mesenchyme in tunicate embryos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Muscle, notochord, and mesenchyme all arise from mesodermal cells</a:t>
            </a:r>
          </a:p>
        </p:txBody>
      </p:sp>
      <p:pic>
        <p:nvPicPr>
          <p:cNvPr id="10" name="Picture 3" descr="An illustration of the internal structure of tunicate larva, 32-cell stage, and 64-cell stage. ">
            <a:extLst>
              <a:ext uri="{FF2B5EF4-FFF2-40B4-BE49-F238E27FC236}">
                <a16:creationId xmlns:a16="http://schemas.microsoft.com/office/drawing/2014/main" id="{BDD390A1-783F-4C9C-8ADF-6B80C4A5BE5A}"/>
              </a:ext>
            </a:extLst>
          </p:cNvPr>
          <p:cNvPicPr>
            <a:picLocks noChangeAspect="1" noChangeArrowheads="1"/>
          </p:cNvPicPr>
          <p:nvPr/>
        </p:nvPicPr>
        <p:blipFill rotWithShape="1">
          <a:blip r:embed="rId2"/>
          <a:srcRect b="38651"/>
          <a:stretch/>
        </p:blipFill>
        <p:spPr bwMode="auto">
          <a:xfrm>
            <a:off x="4464557" y="1409009"/>
            <a:ext cx="4222243" cy="4099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538B245-F619-4862-92AB-418AEBD50FB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66D7771C-D16E-4D2B-99F7-64F485F39A4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5293115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F3922-A7CB-41BF-B852-482FD0145E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Inductive interactions in tunicate embryos</a:t>
            </a:r>
          </a:p>
        </p:txBody>
      </p:sp>
      <p:pic>
        <p:nvPicPr>
          <p:cNvPr id="9" name="Picture 2" descr="An illustration of the internal structure of tunicate larva, 32-cell stage, and 64-cell stage. ">
            <a:extLst>
              <a:ext uri="{FF2B5EF4-FFF2-40B4-BE49-F238E27FC236}">
                <a16:creationId xmlns:a16="http://schemas.microsoft.com/office/drawing/2014/main" id="{821B8D2E-FC20-4CF7-A261-4BFC49BCB95C}"/>
              </a:ext>
            </a:extLst>
          </p:cNvPr>
          <p:cNvPicPr>
            <a:picLocks noChangeAspect="1"/>
          </p:cNvPicPr>
          <p:nvPr/>
        </p:nvPicPr>
        <p:blipFill rotWithShape="1">
          <a:blip r:embed="rId2"/>
          <a:srcRect t="63332" r="43336"/>
          <a:stretch/>
        </p:blipFill>
        <p:spPr>
          <a:xfrm>
            <a:off x="2918176" y="1266371"/>
            <a:ext cx="2570978" cy="2633263"/>
          </a:xfrm>
          <a:prstGeom prst="rect">
            <a:avLst/>
          </a:prstGeom>
        </p:spPr>
      </p:pic>
      <p:sp>
        <p:nvSpPr>
          <p:cNvPr id="4" name="Content Placeholder 3">
            <a:extLst>
              <a:ext uri="{FF2B5EF4-FFF2-40B4-BE49-F238E27FC236}">
                <a16:creationId xmlns:a16="http://schemas.microsoft.com/office/drawing/2014/main" id="{680861EA-EFBA-4CD4-8146-A1DC300DEBBB}"/>
              </a:ext>
            </a:extLst>
          </p:cNvPr>
          <p:cNvSpPr>
            <a:spLocks noGrp="1"/>
          </p:cNvSpPr>
          <p:nvPr>
            <p:ph sz="quarter" idx="15"/>
          </p:nvPr>
        </p:nvSpPr>
        <p:spPr>
          <a:xfrm>
            <a:off x="457200" y="4083238"/>
            <a:ext cx="8305800" cy="2034174"/>
          </a:xfrm>
        </p:spPr>
        <p:txBody>
          <a:bodyPr/>
          <a:lstStyle/>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Prospective mesodermal cells receive signals from the underlying endodermal precursor cells that lead to the formation of notochord and mesenchyme</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Combination of fibroblast growth factor (F</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F) signal and </a:t>
            </a:r>
            <a:r>
              <a:rPr lang="en-US" sz="2000" i="1" dirty="0">
                <a:solidFill>
                  <a:srgbClr val="000000"/>
                </a:solidFill>
                <a:latin typeface="Arial" panose="020B0604020202020204" pitchFamily="34" charset="0"/>
                <a:ea typeface="Verdana" panose="020B0604030504040204" pitchFamily="34" charset="0"/>
              </a:rPr>
              <a:t>macho-1</a:t>
            </a:r>
            <a:r>
              <a:rPr lang="en-US" sz="2000" dirty="0">
                <a:solidFill>
                  <a:srgbClr val="000000"/>
                </a:solidFill>
                <a:latin typeface="Arial" panose="020B0604020202020204" pitchFamily="34" charset="0"/>
                <a:ea typeface="Verdana" panose="020B0604030504040204" pitchFamily="34" charset="0"/>
              </a:rPr>
              <a:t> muscle determinant leads to four different cell types (mesenchyme, muscle, notochord, nerve cord)</a:t>
            </a:r>
          </a:p>
        </p:txBody>
      </p:sp>
      <p:sp>
        <p:nvSpPr>
          <p:cNvPr id="8" name="Slide Number Placeholder 4">
            <a:extLst>
              <a:ext uri="{FF2B5EF4-FFF2-40B4-BE49-F238E27FC236}">
                <a16:creationId xmlns:a16="http://schemas.microsoft.com/office/drawing/2014/main" id="{654C60A1-EA29-40ED-9BD1-ACC42FBAF58C}"/>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217281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402E8-E8FE-4F06-B817-F097C2BF0F6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Model for specification by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macho-1</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and F</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G</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F signaling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two-step model of the cell fate and posterior vegetal margin cells inherit macho-1 m RNA. ">
            <a:extLst>
              <a:ext uri="{FF2B5EF4-FFF2-40B4-BE49-F238E27FC236}">
                <a16:creationId xmlns:a16="http://schemas.microsoft.com/office/drawing/2014/main" id="{C4500BEE-2BCA-45D6-9022-B3E22AC8548E}"/>
              </a:ext>
            </a:extLst>
          </p:cNvPr>
          <p:cNvPicPr>
            <a:picLocks noChangeAspect="1"/>
          </p:cNvPicPr>
          <p:nvPr/>
        </p:nvPicPr>
        <p:blipFill>
          <a:blip r:embed="rId2"/>
          <a:stretch>
            <a:fillRect/>
          </a:stretch>
        </p:blipFill>
        <p:spPr bwMode="auto">
          <a:xfrm>
            <a:off x="953083" y="1243904"/>
            <a:ext cx="7414102" cy="479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CF25377D-F02E-411B-9C3B-126C50C78F6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98B3E65-D52E-43C1-80F0-A4CCFD1534FE}"/>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2234209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4E00E-D4FB-4974-9369-F9E6C88C636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Stem cells</a:t>
            </a:r>
          </a:p>
        </p:txBody>
      </p:sp>
      <p:sp>
        <p:nvSpPr>
          <p:cNvPr id="3" name="Content Placeholder 2">
            <a:extLst>
              <a:ext uri="{FF2B5EF4-FFF2-40B4-BE49-F238E27FC236}">
                <a16:creationId xmlns:a16="http://schemas.microsoft.com/office/drawing/2014/main" id="{A57539D6-1E69-4911-824B-7DE1E24AE752}"/>
              </a:ext>
            </a:extLst>
          </p:cNvPr>
          <p:cNvSpPr>
            <a:spLocks noGrp="1"/>
          </p:cNvSpPr>
          <p:nvPr>
            <p:ph sz="quarter" idx="11"/>
          </p:nvPr>
        </p:nvSpPr>
        <p:spPr/>
        <p:txBody>
          <a:bodyPr/>
          <a:lstStyle/>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Stem cells</a:t>
            </a:r>
            <a:r>
              <a:rPr lang="en-US" dirty="0">
                <a:solidFill>
                  <a:srgbClr val="000000"/>
                </a:solidFill>
                <a:latin typeface="Arial" panose="020B0604020202020204" pitchFamily="34" charset="0"/>
                <a:ea typeface="Verdana" panose="020B0604030504040204" pitchFamily="34" charset="0"/>
              </a:rPr>
              <a:t> are capable of continued division, but can also give rise to differentiated cells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Degree of determination</a:t>
            </a:r>
          </a:p>
          <a:p>
            <a:pPr marL="347472" lvl="0" indent="-347472">
              <a:spcBef>
                <a:spcPts val="12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Totipotent</a:t>
            </a:r>
            <a:r>
              <a:rPr lang="en-US" dirty="0">
                <a:solidFill>
                  <a:srgbClr val="000000"/>
                </a:solidFill>
                <a:latin typeface="Arial" panose="020B0604020202020204" pitchFamily="34" charset="0"/>
                <a:ea typeface="Verdana" panose="020B0604030504040204" pitchFamily="34" charset="0"/>
              </a:rPr>
              <a:t> – cell that can give rise to any tissue in an organism (embryo and extraembryonic membranes)</a:t>
            </a:r>
          </a:p>
          <a:p>
            <a:pPr marL="347472" lvl="0" indent="-347472">
              <a:spcBef>
                <a:spcPts val="12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Pluripotent</a:t>
            </a:r>
            <a:r>
              <a:rPr lang="en-US" dirty="0">
                <a:solidFill>
                  <a:srgbClr val="000000"/>
                </a:solidFill>
                <a:latin typeface="Arial" panose="020B0604020202020204" pitchFamily="34" charset="0"/>
                <a:ea typeface="Verdana" panose="020B0604030504040204" pitchFamily="34" charset="0"/>
              </a:rPr>
              <a:t> – give rise to all cells in the adult organism’s body</a:t>
            </a:r>
          </a:p>
          <a:p>
            <a:pPr marL="347472" lvl="0" indent="-347472">
              <a:spcBef>
                <a:spcPts val="12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Multipotent</a:t>
            </a:r>
            <a:r>
              <a:rPr lang="en-US" dirty="0">
                <a:solidFill>
                  <a:srgbClr val="000000"/>
                </a:solidFill>
                <a:latin typeface="Arial" panose="020B0604020202020204" pitchFamily="34" charset="0"/>
                <a:ea typeface="Verdana" panose="020B0604030504040204" pitchFamily="34" charset="0"/>
              </a:rPr>
              <a:t> – give rise to limited number of cells</a:t>
            </a:r>
          </a:p>
          <a:p>
            <a:pPr marL="347472" lvl="0" indent="-347472">
              <a:spcBef>
                <a:spcPts val="12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Unipotent</a:t>
            </a:r>
            <a:r>
              <a:rPr lang="en-US" dirty="0">
                <a:solidFill>
                  <a:srgbClr val="000000"/>
                </a:solidFill>
                <a:latin typeface="Arial" panose="020B0604020202020204" pitchFamily="34" charset="0"/>
                <a:ea typeface="Verdana" panose="020B0604030504040204" pitchFamily="34" charset="0"/>
              </a:rPr>
              <a:t> – give rise to only a single cell type</a:t>
            </a:r>
          </a:p>
        </p:txBody>
      </p:sp>
      <p:sp>
        <p:nvSpPr>
          <p:cNvPr id="6" name="Slide Number Placeholder 3">
            <a:extLst>
              <a:ext uri="{FF2B5EF4-FFF2-40B4-BE49-F238E27FC236}">
                <a16:creationId xmlns:a16="http://schemas.microsoft.com/office/drawing/2014/main" id="{72A7EF1B-674C-4FA4-90CE-5289621B1E63}"/>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8552183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31BB9-C5C3-425F-8576-F7344B34A0D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Embryonic stem cells (E</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S cells)</a:t>
            </a:r>
          </a:p>
        </p:txBody>
      </p:sp>
      <p:sp>
        <p:nvSpPr>
          <p:cNvPr id="3" name="Content Placeholder 2">
            <a:extLst>
              <a:ext uri="{FF2B5EF4-FFF2-40B4-BE49-F238E27FC236}">
                <a16:creationId xmlns:a16="http://schemas.microsoft.com/office/drawing/2014/main" id="{C2FE6B16-EBA4-46F2-954C-F79A311185F4}"/>
              </a:ext>
            </a:extLst>
          </p:cNvPr>
          <p:cNvSpPr>
            <a:spLocks noGrp="1"/>
          </p:cNvSpPr>
          <p:nvPr>
            <p:ph sz="quarter" idx="11"/>
          </p:nvPr>
        </p:nvSpPr>
        <p:spPr>
          <a:xfrm>
            <a:off x="457199" y="1409010"/>
            <a:ext cx="4985133" cy="4617218"/>
          </a:xfrm>
        </p:spPr>
        <p:txBody>
          <a:bodyPr/>
          <a:lstStyle/>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Form of pluripotent stem cells from mammalian blastocysts</a:t>
            </a:r>
          </a:p>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cells isolated from inner cell mass and grown in culture</a:t>
            </a:r>
          </a:p>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mice, have been shown to develop into any type of cell in the tissues of the adult</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Cannot develop into extraembryonic membranes</a:t>
            </a:r>
          </a:p>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1998 – first human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cells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Great promise and controversy</a:t>
            </a:r>
          </a:p>
        </p:txBody>
      </p:sp>
      <p:pic>
        <p:nvPicPr>
          <p:cNvPr id="9" name="Picture 3" descr="A micrograph of the human embryonic stem cell. ">
            <a:extLst>
              <a:ext uri="{FF2B5EF4-FFF2-40B4-BE49-F238E27FC236}">
                <a16:creationId xmlns:a16="http://schemas.microsoft.com/office/drawing/2014/main" id="{49F49EE1-395A-4094-BEE1-473E0811D0B0}"/>
              </a:ext>
            </a:extLst>
          </p:cNvPr>
          <p:cNvPicPr>
            <a:picLocks noChangeAspect="1" noChangeArrowheads="1"/>
          </p:cNvPicPr>
          <p:nvPr/>
        </p:nvPicPr>
        <p:blipFill rotWithShape="1">
          <a:blip r:embed="rId2"/>
          <a:srcRect l="56943" t="24592" b="21864"/>
          <a:stretch/>
        </p:blipFill>
        <p:spPr bwMode="auto">
          <a:xfrm>
            <a:off x="5651711" y="2142506"/>
            <a:ext cx="3173641" cy="2404503"/>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22F7662B-9896-4A37-B749-C68A57163EBB}"/>
              </a:ext>
            </a:extLst>
          </p:cNvPr>
          <p:cNvSpPr>
            <a:spLocks noGrp="1"/>
          </p:cNvSpPr>
          <p:nvPr>
            <p:ph type="body" sz="quarter" idx="39"/>
          </p:nvPr>
        </p:nvSpPr>
        <p:spPr>
          <a:xfrm>
            <a:off x="5993446" y="4547009"/>
            <a:ext cx="2490169" cy="181356"/>
          </a:xfrm>
        </p:spPr>
        <p:txBody>
          <a:bodyPr/>
          <a:lstStyle/>
          <a:p>
            <a:pPr algn="ctr"/>
            <a:r>
              <a:rPr lang="en-US" dirty="0">
                <a:solidFill>
                  <a:schemeClr val="tx1"/>
                </a:solidFill>
              </a:rPr>
              <a:t>(b) Deco Images II/</a:t>
            </a:r>
            <a:r>
              <a:rPr lang="en-US" dirty="0" err="1">
                <a:solidFill>
                  <a:schemeClr val="tx1"/>
                </a:solidFill>
              </a:rPr>
              <a:t>Alamy</a:t>
            </a:r>
            <a:r>
              <a:rPr lang="en-US" dirty="0">
                <a:solidFill>
                  <a:schemeClr val="tx1"/>
                </a:solidFill>
              </a:rPr>
              <a:t> Stock Photo</a:t>
            </a:r>
          </a:p>
        </p:txBody>
      </p:sp>
      <p:sp>
        <p:nvSpPr>
          <p:cNvPr id="8" name="Slide Number Placeholder 5">
            <a:extLst>
              <a:ext uri="{FF2B5EF4-FFF2-40B4-BE49-F238E27FC236}">
                <a16:creationId xmlns:a16="http://schemas.microsoft.com/office/drawing/2014/main" id="{17997B63-0C02-4A6D-97E1-87692D04D4C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841503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57495-9063-44A1-9242-3740F0D603C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Isolation of embryonic stem cells</a:t>
            </a:r>
          </a:p>
        </p:txBody>
      </p:sp>
      <p:pic>
        <p:nvPicPr>
          <p:cNvPr id="8" name="Picture 2" descr="An illustration of the steps in isolation of the embryonic stem cell and a micrograph of the human embryonic stem cell. ">
            <a:extLst>
              <a:ext uri="{FF2B5EF4-FFF2-40B4-BE49-F238E27FC236}">
                <a16:creationId xmlns:a16="http://schemas.microsoft.com/office/drawing/2014/main" id="{79873754-9A9D-4D7D-AAEB-75CED9A8A3B0}"/>
              </a:ext>
            </a:extLst>
          </p:cNvPr>
          <p:cNvPicPr>
            <a:picLocks noChangeAspect="1" noChangeArrowheads="1"/>
          </p:cNvPicPr>
          <p:nvPr/>
        </p:nvPicPr>
        <p:blipFill rotWithShape="1">
          <a:blip r:embed="rId2"/>
          <a:srcRect l="1" t="23112" r="43512" b="22634"/>
          <a:stretch/>
        </p:blipFill>
        <p:spPr bwMode="auto">
          <a:xfrm>
            <a:off x="365760" y="1242186"/>
            <a:ext cx="8412480" cy="492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DE563898-C7E8-40C5-BA13-780E50C2798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8A97EA16-CD75-4265-8891-63A91EAD91F7}"/>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8183155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F1633-98F6-4CEA-AC5E-53F81A5D57F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Differentiation in culture</a:t>
            </a:r>
          </a:p>
        </p:txBody>
      </p:sp>
      <p:sp>
        <p:nvSpPr>
          <p:cNvPr id="3" name="Content Placeholder 2">
            <a:extLst>
              <a:ext uri="{FF2B5EF4-FFF2-40B4-BE49-F238E27FC236}">
                <a16:creationId xmlns:a16="http://schemas.microsoft.com/office/drawing/2014/main" id="{1F4BD0FE-16E3-4245-BF6B-D7094C4A8CD6}"/>
              </a:ext>
            </a:extLst>
          </p:cNvPr>
          <p:cNvSpPr>
            <a:spLocks noGrp="1"/>
          </p:cNvSpPr>
          <p:nvPr>
            <p:ph sz="quarter" idx="11"/>
          </p:nvPr>
        </p:nvSpPr>
        <p:spPr/>
        <p:txBody>
          <a:bodyPr/>
          <a:lstStyle/>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cells offer a way to study the differentiation process in culture</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cells have been used to recapitulate in culture the early events in mouse development</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Offers the promise of understanding the molecular cues that are involved in the stepwise determination of different cell types</a:t>
            </a:r>
          </a:p>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Research is ongoing to produce hematopoietic stem cells or cardiomyocytes from human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for use as treatments</a:t>
            </a:r>
          </a:p>
        </p:txBody>
      </p:sp>
      <p:sp>
        <p:nvSpPr>
          <p:cNvPr id="6" name="Slide Number Placeholder 3">
            <a:extLst>
              <a:ext uri="{FF2B5EF4-FFF2-40B4-BE49-F238E27FC236}">
                <a16:creationId xmlns:a16="http://schemas.microsoft.com/office/drawing/2014/main" id="{1E772F56-84E7-4783-B9F6-3325C8168786}"/>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288424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18F5B-E21E-4658-AD82-6EA14285787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Nuclear reprogramming</a:t>
            </a:r>
          </a:p>
        </p:txBody>
      </p:sp>
      <p:sp>
        <p:nvSpPr>
          <p:cNvPr id="3" name="Content Placeholder 2">
            <a:extLst>
              <a:ext uri="{FF2B5EF4-FFF2-40B4-BE49-F238E27FC236}">
                <a16:creationId xmlns:a16="http://schemas.microsoft.com/office/drawing/2014/main" id="{E15FBAE4-5A2F-4999-BD12-A463E3F603B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Development and differentiation of multicellular animals does not involve changes in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sequence </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Suggests that the process is </a:t>
            </a:r>
            <a:r>
              <a:rPr lang="en-US" i="1" dirty="0">
                <a:solidFill>
                  <a:srgbClr val="000000"/>
                </a:solidFill>
                <a:latin typeface="Arial" panose="020B0604020202020204" pitchFamily="34" charset="0"/>
                <a:ea typeface="Verdana" panose="020B0604030504040204" pitchFamily="34" charset="0"/>
              </a:rPr>
              <a:t>epigenetic</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Reversal of determination allowed cloning</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1950s: single cells from fully differentiated tissue of an adult plant could develop into entire, mature plants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Identical twins (embryos split in two) are evidence of totipotency of mammalian embryonic cells</a:t>
            </a:r>
          </a:p>
        </p:txBody>
      </p:sp>
      <p:sp>
        <p:nvSpPr>
          <p:cNvPr id="6" name="Slide Number Placeholder 3">
            <a:extLst>
              <a:ext uri="{FF2B5EF4-FFF2-40B4-BE49-F238E27FC236}">
                <a16:creationId xmlns:a16="http://schemas.microsoft.com/office/drawing/2014/main" id="{D7F022E2-F3DA-4007-96C7-5806BF84AFED}"/>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7935096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A847D-A6A2-4218-9B07-3102381B0A0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Nuclear reprogramming in amphibians</a:t>
            </a:r>
          </a:p>
        </p:txBody>
      </p:sp>
      <p:sp>
        <p:nvSpPr>
          <p:cNvPr id="3" name="Content Placeholder 2">
            <a:extLst>
              <a:ext uri="{FF2B5EF4-FFF2-40B4-BE49-F238E27FC236}">
                <a16:creationId xmlns:a16="http://schemas.microsoft.com/office/drawing/2014/main" id="{BF968847-2DBC-4518-998A-3C2EE3442416}"/>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Early experiments showed nuclei could be transplanted between cells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do not appear to undergo any truly irreversible changes, such as loss of genes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More differentiated the cell type, the less successful the nucleus in directing development when transplanted</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Nuclear reprogramming – nucleus from a differentiated cell undergoes epigenetic changes that must be reversed to allow the nucleus to direct development</a:t>
            </a:r>
          </a:p>
        </p:txBody>
      </p:sp>
      <p:sp>
        <p:nvSpPr>
          <p:cNvPr id="6" name="Slide Number Placeholder 3">
            <a:extLst>
              <a:ext uri="{FF2B5EF4-FFF2-40B4-BE49-F238E27FC236}">
                <a16:creationId xmlns:a16="http://schemas.microsoft.com/office/drawing/2014/main" id="{FBC3B840-77F8-419D-9735-7CF0341435AE}"/>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4103173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8406F-CFBB-4793-8947-3DAD0CEF0C1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Nuclear reprogramming in amphibians &amp; mammals</a:t>
            </a:r>
          </a:p>
        </p:txBody>
      </p:sp>
      <p:sp>
        <p:nvSpPr>
          <p:cNvPr id="3" name="Content Placeholder 2">
            <a:extLst>
              <a:ext uri="{FF2B5EF4-FFF2-40B4-BE49-F238E27FC236}">
                <a16:creationId xmlns:a16="http://schemas.microsoft.com/office/drawing/2014/main" id="{D3E46E3F-7454-4A20-8CFA-82FABF8F620D}"/>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Early amphibian work showed that adult nuclei have remarkable developmental potential, but cannot be reprogrammed to be totipotent</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Early attempts at nuclear transfer in mammals did not result in reproducible production of cloned animals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Did lead to discovery of imprinting</a:t>
            </a:r>
          </a:p>
        </p:txBody>
      </p:sp>
      <p:sp>
        <p:nvSpPr>
          <p:cNvPr id="6" name="Slide Number Placeholder 3">
            <a:extLst>
              <a:ext uri="{FF2B5EF4-FFF2-40B4-BE49-F238E27FC236}">
                <a16:creationId xmlns:a16="http://schemas.microsoft.com/office/drawing/2014/main" id="{09314040-D9F0-4670-B8AC-8DA1DD5959EA}"/>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191961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F96EE-8E33-4523-AF39-992E40A48C2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Process of development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610DD1C-A55E-44F2-850F-8F2D1197831C}"/>
              </a:ext>
            </a:extLst>
          </p:cNvPr>
          <p:cNvSpPr>
            <a:spLocks noGrp="1"/>
          </p:cNvSpPr>
          <p:nvPr>
            <p:ph sz="quarter" idx="11"/>
          </p:nvPr>
        </p:nvSpPr>
        <p:spPr/>
        <p:txBody>
          <a:bodyPr/>
          <a:lstStyle/>
          <a:p>
            <a:pPr lvl="0">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Process of systematic gene-directed changes throughout an organism’s life cycle</a:t>
            </a:r>
          </a:p>
          <a:p>
            <a:pPr lvl="0">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Four subprocesses:</a:t>
            </a:r>
          </a:p>
          <a:p>
            <a:pPr marL="457200" lvl="0" indent="-457200">
              <a:spcBef>
                <a:spcPts val="1200"/>
              </a:spcBef>
              <a:spcAft>
                <a:spcPts val="60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Cell division</a:t>
            </a:r>
          </a:p>
          <a:p>
            <a:pPr marL="457200" lvl="0" indent="-457200">
              <a:spcBef>
                <a:spcPts val="1200"/>
              </a:spcBef>
              <a:spcAft>
                <a:spcPts val="60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Differentiation</a:t>
            </a:r>
          </a:p>
          <a:p>
            <a:pPr marL="457200" lvl="0" indent="-457200">
              <a:spcBef>
                <a:spcPts val="1200"/>
              </a:spcBef>
              <a:spcAft>
                <a:spcPts val="60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Pattern formation</a:t>
            </a:r>
          </a:p>
          <a:p>
            <a:pPr marL="457200" lvl="0" indent="-457200">
              <a:spcBef>
                <a:spcPts val="1200"/>
              </a:spcBef>
              <a:spcAft>
                <a:spcPts val="60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Morphogenesis</a:t>
            </a:r>
          </a:p>
        </p:txBody>
      </p:sp>
      <p:sp>
        <p:nvSpPr>
          <p:cNvPr id="6" name="Slide Number Placeholder 3">
            <a:extLst>
              <a:ext uri="{FF2B5EF4-FFF2-40B4-BE49-F238E27FC236}">
                <a16:creationId xmlns:a16="http://schemas.microsoft.com/office/drawing/2014/main" id="{094E2DD4-1D7E-46E7-AFB0-7FA0EC459A3B}"/>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117023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CD010-FCBA-4A7F-916B-FBF94A50DFC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Nuclear transplant in mammals</a:t>
            </a:r>
          </a:p>
        </p:txBody>
      </p:sp>
      <p:sp>
        <p:nvSpPr>
          <p:cNvPr id="3" name="Content Placeholder 2">
            <a:extLst>
              <a:ext uri="{FF2B5EF4-FFF2-40B4-BE49-F238E27FC236}">
                <a16:creationId xmlns:a16="http://schemas.microsoft.com/office/drawing/2014/main" id="{503B08CA-D26D-49A4-B576-7C2BC7D9E7D4}"/>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1984 – sheep was cloned using the nucleus from a cell of an early embryo</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1996 – Dolly, the first clone generated from a fully differentiated animal cell</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Used</a:t>
            </a:r>
            <a:r>
              <a:rPr lang="en-US" i="1" dirty="0">
                <a:solidFill>
                  <a:srgbClr val="000000"/>
                </a:solidFill>
                <a:latin typeface="Arial" panose="020B0604020202020204" pitchFamily="34" charset="0"/>
                <a:ea typeface="Verdana" panose="020B0604030504040204" pitchFamily="34" charset="0"/>
              </a:rPr>
              <a:t> somatic cell nuclear transfer (S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T)</a:t>
            </a:r>
            <a:r>
              <a:rPr lang="en-US" dirty="0">
                <a:solidFill>
                  <a:srgbClr val="000000"/>
                </a:solidFill>
                <a:latin typeface="Arial" panose="020B0604020202020204" pitchFamily="34" charset="0"/>
                <a:ea typeface="Verdana" panose="020B0604030504040204" pitchFamily="34" charset="0"/>
              </a:rPr>
              <a:t>, surgically combining mammary and egg cells</a:t>
            </a:r>
            <a:endParaRPr lang="en-US" i="1" dirty="0">
              <a:solidFill>
                <a:srgbClr val="000000"/>
              </a:solidFill>
              <a:latin typeface="Arial" panose="020B0604020202020204" pitchFamily="34" charset="0"/>
              <a:ea typeface="Verdana" panose="020B0604030504040204" pitchFamily="34" charset="0"/>
            </a:endParaRP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Dolly matured into fertile adult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Established beyond all dispute that determination in animals is reversible</a:t>
            </a:r>
          </a:p>
        </p:txBody>
      </p:sp>
      <p:sp>
        <p:nvSpPr>
          <p:cNvPr id="6" name="Slide Number Placeholder 3">
            <a:extLst>
              <a:ext uri="{FF2B5EF4-FFF2-40B4-BE49-F238E27FC236}">
                <a16:creationId xmlns:a16="http://schemas.microsoft.com/office/drawing/2014/main" id="{60559923-1F28-48BF-B045-D5E676C9A338}"/>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081583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2F91D-5EAF-4114-988F-D27F0AC82DB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Determination in animals is reversible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8B4C7AB-2BD3-46D4-9639-D7BE8D1A2A02}"/>
              </a:ext>
            </a:extLst>
          </p:cNvPr>
          <p:cNvSpPr>
            <a:spLocks noGrp="1"/>
          </p:cNvSpPr>
          <p:nvPr>
            <p:ph sz="quarter" idx="11"/>
          </p:nvPr>
        </p:nvSpPr>
        <p:spPr>
          <a:xfrm>
            <a:off x="457200" y="1409009"/>
            <a:ext cx="8305800" cy="1943530"/>
          </a:xfrm>
        </p:spPr>
        <p:txBody>
          <a:bodyPr/>
          <a:lstStyle/>
          <a:p>
            <a:pPr marL="342900" lvl="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 fused the mammary and egg cells to introduce the mammary nucleus into an egg</a:t>
            </a:r>
          </a:p>
          <a:p>
            <a:pPr marL="342900" lvl="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29 of 277 fused cells developed into embryos</a:t>
            </a:r>
          </a:p>
          <a:p>
            <a:pPr marL="342900" lvl="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 lamb was born (Dolly)</a:t>
            </a:r>
          </a:p>
        </p:txBody>
      </p:sp>
      <p:pic>
        <p:nvPicPr>
          <p:cNvPr id="10" name="Picture 3" descr="An illustration of cell fusion and cell division. ">
            <a:extLst>
              <a:ext uri="{FF2B5EF4-FFF2-40B4-BE49-F238E27FC236}">
                <a16:creationId xmlns:a16="http://schemas.microsoft.com/office/drawing/2014/main" id="{6C98B4CE-4D28-4752-9779-5DEFDC666CBF}"/>
              </a:ext>
            </a:extLst>
          </p:cNvPr>
          <p:cNvPicPr>
            <a:picLocks noChangeAspect="1" noChangeArrowheads="1"/>
          </p:cNvPicPr>
          <p:nvPr/>
        </p:nvPicPr>
        <p:blipFill>
          <a:blip r:embed="rId2"/>
          <a:stretch>
            <a:fillRect/>
          </a:stretch>
        </p:blipFill>
        <p:spPr bwMode="auto">
          <a:xfrm>
            <a:off x="328225" y="3768351"/>
            <a:ext cx="8434775" cy="140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6041C7FF-13B0-41CD-BBB7-BEF91CD4D606}"/>
              </a:ext>
            </a:extLst>
          </p:cNvPr>
          <p:cNvSpPr>
            <a:spLocks noGrp="1"/>
          </p:cNvSpPr>
          <p:nvPr>
            <p:ph type="body" sz="quarter" idx="39"/>
          </p:nvPr>
        </p:nvSpPr>
        <p:spPr>
          <a:xfrm>
            <a:off x="2122452" y="5275987"/>
            <a:ext cx="4846320" cy="181356"/>
          </a:xfrm>
        </p:spPr>
        <p:txBody>
          <a:bodyPr/>
          <a:lstStyle/>
          <a:p>
            <a:pPr algn="ctr"/>
            <a:r>
              <a:rPr lang="en-US" dirty="0">
                <a:solidFill>
                  <a:schemeClr val="tx1"/>
                </a:solidFill>
              </a:rPr>
              <a:t>(right) Paul Clements, File/AP Images</a:t>
            </a:r>
          </a:p>
        </p:txBody>
      </p:sp>
      <p:sp>
        <p:nvSpPr>
          <p:cNvPr id="8" name="Text Placeholder 5">
            <a:extLst>
              <a:ext uri="{FF2B5EF4-FFF2-40B4-BE49-F238E27FC236}">
                <a16:creationId xmlns:a16="http://schemas.microsoft.com/office/drawing/2014/main" id="{050E7BE7-ABA1-4E4E-AC07-51039527C3B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8A628A53-B678-4BB5-8567-ABE345FB2879}"/>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8308178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24E4C-11BC-490C-8F23-2C2863DBBCC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Reproductive cloning</a:t>
            </a:r>
          </a:p>
        </p:txBody>
      </p:sp>
      <p:sp>
        <p:nvSpPr>
          <p:cNvPr id="3" name="Content Placeholder 2">
            <a:extLst>
              <a:ext uri="{FF2B5EF4-FFF2-40B4-BE49-F238E27FC236}">
                <a16:creationId xmlns:a16="http://schemas.microsoft.com/office/drawing/2014/main" id="{1FAB0FD8-32B6-4913-8175-019EA432519C}"/>
              </a:ext>
            </a:extLst>
          </p:cNvPr>
          <p:cNvSpPr>
            <a:spLocks noGrp="1"/>
          </p:cNvSpPr>
          <p:nvPr>
            <p:ph sz="quarter" idx="11"/>
          </p:nvPr>
        </p:nvSpPr>
        <p:spPr/>
        <p:txBody>
          <a:bodyPr/>
          <a:lstStyle/>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Reproductive cloning</a:t>
            </a:r>
            <a:r>
              <a:rPr lang="en-US" dirty="0">
                <a:solidFill>
                  <a:srgbClr val="000000"/>
                </a:solidFill>
                <a:latin typeface="Arial" panose="020B0604020202020204" pitchFamily="34" charset="0"/>
                <a:ea typeface="Verdana" panose="020B0604030504040204" pitchFamily="34" charset="0"/>
              </a:rPr>
              <a:t> uses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 to create animal genetically identical to another</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Efficiency is quite low and clones have many complications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3 to 5% of adult nuclei transferred to donor eggs result in live births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cloned animals experience age-associated diseases, such as liver or heart failure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Lack of genomic imprinting is one cause</a:t>
            </a:r>
          </a:p>
        </p:txBody>
      </p:sp>
      <p:sp>
        <p:nvSpPr>
          <p:cNvPr id="6" name="Slide Number Placeholder 3">
            <a:extLst>
              <a:ext uri="{FF2B5EF4-FFF2-40B4-BE49-F238E27FC236}">
                <a16:creationId xmlns:a16="http://schemas.microsoft.com/office/drawing/2014/main" id="{97F740EF-147E-475D-8F0B-D8A809E505C0}"/>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5213399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A262D-F44B-4EAB-A2FC-82DB3C5828E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Methods to reprogram adult nuclei</a:t>
            </a:r>
          </a:p>
        </p:txBody>
      </p:sp>
      <p:sp>
        <p:nvSpPr>
          <p:cNvPr id="3" name="Content Placeholder 2">
            <a:extLst>
              <a:ext uri="{FF2B5EF4-FFF2-40B4-BE49-F238E27FC236}">
                <a16:creationId xmlns:a16="http://schemas.microsoft.com/office/drawing/2014/main" id="{8FC2C8AF-1B15-41CD-9343-4B1F95DA39EB}"/>
              </a:ext>
            </a:extLst>
          </p:cNvPr>
          <p:cNvSpPr>
            <a:spLocks noGrp="1"/>
          </p:cNvSpPr>
          <p:nvPr>
            <p:ph sz="quarter" idx="11"/>
          </p:nvPr>
        </p:nvSpPr>
        <p:spPr>
          <a:xfrm>
            <a:off x="457199" y="1409010"/>
            <a:ext cx="4555475" cy="4716368"/>
          </a:xfrm>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Much work has been put into identifying find ways to reprogram adult cells to become pluripotent cells without the use of embryos: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Nuclear transfer</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Fusion of somatic and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cells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Introduction of defined factors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Culture of germ cells or some adult stem cells</a:t>
            </a:r>
          </a:p>
        </p:txBody>
      </p:sp>
      <p:pic>
        <p:nvPicPr>
          <p:cNvPr id="9" name="Picture 3" descr="An illustration of the methods to reprogram adult cell nuclei. ">
            <a:extLst>
              <a:ext uri="{FF2B5EF4-FFF2-40B4-BE49-F238E27FC236}">
                <a16:creationId xmlns:a16="http://schemas.microsoft.com/office/drawing/2014/main" id="{5FAD6189-D15C-4FE3-A5A0-770A40F9BEFA}"/>
              </a:ext>
            </a:extLst>
          </p:cNvPr>
          <p:cNvPicPr>
            <a:picLocks noChangeAspect="1" noChangeArrowheads="1"/>
          </p:cNvPicPr>
          <p:nvPr/>
        </p:nvPicPr>
        <p:blipFill>
          <a:blip r:embed="rId2"/>
          <a:stretch>
            <a:fillRect/>
          </a:stretch>
        </p:blipFill>
        <p:spPr bwMode="auto">
          <a:xfrm>
            <a:off x="5046769" y="1502472"/>
            <a:ext cx="3956503" cy="4279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F00D4450-8E34-48F7-8CDA-721A9FC7331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1621F254-00B1-4D2E-B697-666B24895C0C}"/>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6883509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1D643-67F0-4D64-9DC2-A2177C479A0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Induced pluripotent stem cells</a:t>
            </a:r>
          </a:p>
        </p:txBody>
      </p:sp>
      <p:sp>
        <p:nvSpPr>
          <p:cNvPr id="3" name="Content Placeholder 2">
            <a:extLst>
              <a:ext uri="{FF2B5EF4-FFF2-40B4-BE49-F238E27FC236}">
                <a16:creationId xmlns:a16="http://schemas.microsoft.com/office/drawing/2014/main" id="{07D348E2-F380-4FA9-AA2F-2B6919D83157}"/>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2006 – genes for four different transcription factors introduced into fibroblast cells in culture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Named induced pluripotent stem cells (</a:t>
            </a:r>
            <a:r>
              <a:rPr lang="en-US" dirty="0" err="1">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cells)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Appear to be similar to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cells in terms of developmental potential, as well as gene expression pattern</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Further work identified another target gene critical to the pluripotent state</a:t>
            </a:r>
          </a:p>
          <a:p>
            <a:pPr lvl="0">
              <a:spcBef>
                <a:spcPts val="12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cells have different chromatin structure and epigenetic signatures compared to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 cells; significance unclear</a:t>
            </a:r>
          </a:p>
        </p:txBody>
      </p:sp>
      <p:sp>
        <p:nvSpPr>
          <p:cNvPr id="6" name="Slide Number Placeholder 3">
            <a:extLst>
              <a:ext uri="{FF2B5EF4-FFF2-40B4-BE49-F238E27FC236}">
                <a16:creationId xmlns:a16="http://schemas.microsoft.com/office/drawing/2014/main" id="{C70AF3DA-A53A-43D8-9D76-6AD4E0649D8C}"/>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7533653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1D643-67F0-4D64-9DC2-A2177C479A0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Therapeutic cloning</a:t>
            </a:r>
          </a:p>
        </p:txBody>
      </p:sp>
      <p:sp>
        <p:nvSpPr>
          <p:cNvPr id="3" name="Content Placeholder 2">
            <a:extLst>
              <a:ext uri="{FF2B5EF4-FFF2-40B4-BE49-F238E27FC236}">
                <a16:creationId xmlns:a16="http://schemas.microsoft.com/office/drawing/2014/main" id="{07D348E2-F380-4FA9-AA2F-2B6919D83157}"/>
              </a:ext>
            </a:extLst>
          </p:cNvPr>
          <p:cNvSpPr>
            <a:spLocks noGrp="1"/>
          </p:cNvSpPr>
          <p:nvPr>
            <p:ph sz="quarter" idx="11"/>
          </p:nvPr>
        </p:nvSpPr>
        <p:spPr>
          <a:xfrm>
            <a:off x="342900" y="1276710"/>
            <a:ext cx="8092440" cy="4974336"/>
          </a:xfrm>
        </p:spPr>
        <p:txBody>
          <a:bodyPr/>
          <a:lstStyle/>
          <a:p>
            <a:pPr>
              <a:spcBef>
                <a:spcPts val="1200"/>
              </a:spcBef>
              <a:spcAft>
                <a:spcPts val="1200"/>
              </a:spcAft>
            </a:pPr>
            <a:r>
              <a:rPr lang="en-US" i="1" dirty="0">
                <a:latin typeface="+mj-lt"/>
              </a:rPr>
              <a:t>Therapeutic cloning</a:t>
            </a:r>
            <a:r>
              <a:rPr lang="en-US" dirty="0">
                <a:latin typeface="+mj-lt"/>
              </a:rPr>
              <a:t> produces patient-specific lines of embryonic stem cells</a:t>
            </a:r>
          </a:p>
          <a:p>
            <a:pPr marL="342900" indent="-342900">
              <a:spcBef>
                <a:spcPts val="1200"/>
              </a:spcBef>
              <a:spcAft>
                <a:spcPts val="1200"/>
              </a:spcAft>
              <a:buFont typeface="Arial" panose="020B0604020202020204" pitchFamily="34" charset="0"/>
              <a:buChar char="•"/>
            </a:pPr>
            <a:r>
              <a:rPr lang="en-US" dirty="0">
                <a:latin typeface="+mj-lt"/>
              </a:rPr>
              <a:t>Artificial embryo created using same process as Dolly (S</a:t>
            </a:r>
            <a:r>
              <a:rPr lang="en-US" sz="100" dirty="0">
                <a:latin typeface="+mj-lt"/>
              </a:rPr>
              <a:t> </a:t>
            </a:r>
            <a:r>
              <a:rPr lang="en-US" dirty="0">
                <a:latin typeface="+mj-lt"/>
              </a:rPr>
              <a:t>C</a:t>
            </a:r>
            <a:r>
              <a:rPr lang="en-US" sz="100" dirty="0">
                <a:latin typeface="+mj-lt"/>
              </a:rPr>
              <a:t> </a:t>
            </a:r>
            <a:r>
              <a:rPr lang="en-US" dirty="0">
                <a:latin typeface="+mj-lt"/>
              </a:rPr>
              <a:t>N</a:t>
            </a:r>
            <a:r>
              <a:rPr lang="en-US" sz="100" dirty="0">
                <a:latin typeface="+mj-lt"/>
              </a:rPr>
              <a:t> </a:t>
            </a:r>
            <a:r>
              <a:rPr lang="en-US" dirty="0">
                <a:latin typeface="+mj-lt"/>
              </a:rPr>
              <a:t>T)</a:t>
            </a:r>
          </a:p>
          <a:p>
            <a:pPr marL="342900" indent="-342900">
              <a:spcBef>
                <a:spcPts val="1200"/>
              </a:spcBef>
              <a:spcAft>
                <a:spcPts val="1200"/>
              </a:spcAft>
              <a:buFont typeface="Arial" panose="020B0604020202020204" pitchFamily="34" charset="0"/>
              <a:buChar char="•"/>
            </a:pPr>
            <a:r>
              <a:rPr lang="en-US" dirty="0">
                <a:latin typeface="+mj-lt"/>
              </a:rPr>
              <a:t>Its cells are used as embryonic stem cells for transfer to injured tissue (for example skin graft)</a:t>
            </a:r>
          </a:p>
          <a:p>
            <a:pPr marL="342900" indent="-342900">
              <a:spcBef>
                <a:spcPts val="1200"/>
              </a:spcBef>
              <a:spcAft>
                <a:spcPts val="1200"/>
              </a:spcAft>
              <a:buFont typeface="Arial" panose="020B0604020202020204" pitchFamily="34" charset="0"/>
              <a:buChar char="•"/>
            </a:pPr>
            <a:r>
              <a:rPr lang="en-US" dirty="0">
                <a:latin typeface="+mj-lt"/>
              </a:rPr>
              <a:t>Body readily accepts these cells with no immune rejection</a:t>
            </a:r>
          </a:p>
          <a:p>
            <a:pPr>
              <a:spcBef>
                <a:spcPts val="1200"/>
              </a:spcBef>
              <a:spcAft>
                <a:spcPts val="1200"/>
              </a:spcAft>
            </a:pPr>
            <a:r>
              <a:rPr lang="en-US" dirty="0">
                <a:latin typeface="+mj-lt"/>
              </a:rPr>
              <a:t>Japan: First clinical trial using </a:t>
            </a:r>
            <a:r>
              <a:rPr lang="en-US" dirty="0" err="1">
                <a:solidFill>
                  <a:srgbClr val="000000"/>
                </a:solidFill>
                <a:latin typeface="+mj-lt"/>
                <a:ea typeface="Verdana" panose="020B0604030504040204" pitchFamily="34" charset="0"/>
              </a:rPr>
              <a:t>i</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P</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S</a:t>
            </a:r>
            <a:r>
              <a:rPr lang="en-US" dirty="0">
                <a:latin typeface="+mj-lt"/>
              </a:rPr>
              <a:t> cells for macular degeneration</a:t>
            </a:r>
          </a:p>
        </p:txBody>
      </p:sp>
      <p:sp>
        <p:nvSpPr>
          <p:cNvPr id="6" name="Slide Number Placeholder 3">
            <a:extLst>
              <a:ext uri="{FF2B5EF4-FFF2-40B4-BE49-F238E27FC236}">
                <a16:creationId xmlns:a16="http://schemas.microsoft.com/office/drawing/2014/main" id="{C70AF3DA-A53A-43D8-9D76-6AD4E0649D8C}"/>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2326588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943CB-9036-443E-8172-E84ADED971B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Potential therapeutic cloning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6" name="Picture 2" descr="An illustration of the genomic imprinting. ">
            <a:extLst>
              <a:ext uri="{FF2B5EF4-FFF2-40B4-BE49-F238E27FC236}">
                <a16:creationId xmlns:a16="http://schemas.microsoft.com/office/drawing/2014/main" id="{F8255EB5-44F1-4D1E-AD14-64E16A9FAAFF}"/>
              </a:ext>
            </a:extLst>
          </p:cNvPr>
          <p:cNvPicPr>
            <a:picLocks noChangeAspect="1"/>
          </p:cNvPicPr>
          <p:nvPr/>
        </p:nvPicPr>
        <p:blipFill>
          <a:blip r:embed="rId2"/>
          <a:stretch>
            <a:fillRect/>
          </a:stretch>
        </p:blipFill>
        <p:spPr>
          <a:xfrm>
            <a:off x="344424" y="1384554"/>
            <a:ext cx="8455152" cy="4562856"/>
          </a:xfrm>
          <a:prstGeom prst="rect">
            <a:avLst/>
          </a:prstGeom>
        </p:spPr>
      </p:pic>
      <p:sp>
        <p:nvSpPr>
          <p:cNvPr id="5" name="Text Placeholder 3">
            <a:extLst>
              <a:ext uri="{FF2B5EF4-FFF2-40B4-BE49-F238E27FC236}">
                <a16:creationId xmlns:a16="http://schemas.microsoft.com/office/drawing/2014/main" id="{EF3389AC-ACBB-4DB4-A004-CA3CB367AEB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3" name="Slide Number Placeholder 4">
            <a:extLst>
              <a:ext uri="{FF2B5EF4-FFF2-40B4-BE49-F238E27FC236}">
                <a16:creationId xmlns:a16="http://schemas.microsoft.com/office/drawing/2014/main" id="{D5BEAAE3-071F-4763-BB40-08C09C2AE4C3}"/>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9765048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24CB1-FE97-42DA-AB40-64B6C868A6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Pattern formation</a:t>
            </a:r>
          </a:p>
        </p:txBody>
      </p:sp>
      <p:sp>
        <p:nvSpPr>
          <p:cNvPr id="3" name="Content Placeholder 2">
            <a:extLst>
              <a:ext uri="{FF2B5EF4-FFF2-40B4-BE49-F238E27FC236}">
                <a16:creationId xmlns:a16="http://schemas.microsoft.com/office/drawing/2014/main" id="{E0FD61B8-B86B-4CC3-8804-1D2523290FA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multicellular organisms seem to use positional information to determine the basic pattern of body compartments and overall body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Positional information then leads to intrinsic changes in gene activity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ultimately adopt a fate appropriate for their location</a:t>
            </a:r>
          </a:p>
        </p:txBody>
      </p:sp>
      <p:sp>
        <p:nvSpPr>
          <p:cNvPr id="6" name="Slide Number Placeholder 3">
            <a:extLst>
              <a:ext uri="{FF2B5EF4-FFF2-40B4-BE49-F238E27FC236}">
                <a16:creationId xmlns:a16="http://schemas.microsoft.com/office/drawing/2014/main" id="{6A6445B4-5842-42B1-AF3A-D160AE3F1F5D}"/>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5870140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7AD7A-5DBC-459E-9AB1-494E41092BF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Axes define the body plan</a:t>
            </a:r>
          </a:p>
        </p:txBody>
      </p:sp>
      <p:sp>
        <p:nvSpPr>
          <p:cNvPr id="3" name="Content Placeholder 2">
            <a:extLst>
              <a:ext uri="{FF2B5EF4-FFF2-40B4-BE49-F238E27FC236}">
                <a16:creationId xmlns:a16="http://schemas.microsoft.com/office/drawing/2014/main" id="{D58FA9AF-84CD-4C1B-B975-3679671787F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Pattern formation can be considered the process of taking a radially symmetrical cell and imposing two perpendicular axes to define the basic body plan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Anterior–posterior (A/P, head-to-tail) axis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Dorsal–ventral (D/V, back-to-front) axis</a:t>
            </a:r>
          </a:p>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Polarity </a:t>
            </a:r>
            <a:r>
              <a:rPr lang="en-US" dirty="0">
                <a:solidFill>
                  <a:srgbClr val="000000"/>
                </a:solidFill>
                <a:latin typeface="Arial" panose="020B0604020202020204" pitchFamily="34" charset="0"/>
                <a:ea typeface="Verdana" panose="020B0604030504040204" pitchFamily="34" charset="0"/>
              </a:rPr>
              <a:t>refers to acquisition of axial differences in developing structures</a:t>
            </a:r>
          </a:p>
        </p:txBody>
      </p:sp>
      <p:sp>
        <p:nvSpPr>
          <p:cNvPr id="6" name="Slide Number Placeholder 3">
            <a:extLst>
              <a:ext uri="{FF2B5EF4-FFF2-40B4-BE49-F238E27FC236}">
                <a16:creationId xmlns:a16="http://schemas.microsoft.com/office/drawing/2014/main" id="{8D3B1B70-73C3-4BD9-8718-1A3D9407FCAD}"/>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4150339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5D1A7-8E16-490F-B64D-9F6D53A9C87B}"/>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Drosophila melanogaster</a:t>
            </a:r>
          </a:p>
        </p:txBody>
      </p:sp>
      <p:sp>
        <p:nvSpPr>
          <p:cNvPr id="3" name="Content Placeholder 2">
            <a:extLst>
              <a:ext uri="{FF2B5EF4-FFF2-40B4-BE49-F238E27FC236}">
                <a16:creationId xmlns:a16="http://schemas.microsoft.com/office/drawing/2014/main" id="{6D53F19B-2E35-4B96-879F-0849552A127D}"/>
              </a:ext>
            </a:extLst>
          </p:cNvPr>
          <p:cNvSpPr>
            <a:spLocks noGrp="1"/>
          </p:cNvSpPr>
          <p:nvPr>
            <p:ph sz="quarter" idx="11"/>
          </p:nvPr>
        </p:nvSpPr>
        <p:spPr>
          <a:xfrm>
            <a:off x="457200" y="1392652"/>
            <a:ext cx="3943350" cy="4855748"/>
          </a:xfrm>
        </p:spPr>
        <p:txBody>
          <a:bodyPr/>
          <a:lstStyle/>
          <a:p>
            <a:pPr lvl="0">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Fruit fly; best understood animal in terms of genetic control of early patterning</a:t>
            </a:r>
          </a:p>
          <a:p>
            <a:pPr lvl="0">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Developmental stages play key role in our understanding:</a:t>
            </a:r>
          </a:p>
          <a:p>
            <a:pPr marL="347472" lvl="0" indent="-347472">
              <a:spcAft>
                <a:spcPts val="600"/>
              </a:spcAft>
              <a:buClr>
                <a:srgbClr val="000000"/>
              </a:buClr>
              <a:buFont typeface="Arial" panose="020B0604020202020204" pitchFamily="34" charset="0"/>
              <a:buChar char="•"/>
            </a:pPr>
            <a:r>
              <a:rPr lang="en-US" sz="2200" i="1" dirty="0">
                <a:solidFill>
                  <a:srgbClr val="000000"/>
                </a:solidFill>
                <a:latin typeface="Arial" panose="020B0604020202020204" pitchFamily="34" charset="0"/>
                <a:ea typeface="Verdana" panose="020B0604030504040204" pitchFamily="34" charset="0"/>
              </a:rPr>
              <a:t>Larva</a:t>
            </a:r>
            <a:r>
              <a:rPr lang="en-US" sz="2200" dirty="0">
                <a:solidFill>
                  <a:srgbClr val="000000"/>
                </a:solidFill>
                <a:latin typeface="Arial" panose="020B0604020202020204" pitchFamily="34" charset="0"/>
                <a:ea typeface="Verdana" panose="020B0604030504040204" pitchFamily="34" charset="0"/>
              </a:rPr>
              <a:t> - tubular eating machine</a:t>
            </a:r>
          </a:p>
          <a:p>
            <a:pPr marL="347472" lvl="0" indent="-347472">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Adult - flying sex machine</a:t>
            </a:r>
          </a:p>
          <a:p>
            <a:pPr marL="347472" lvl="0" indent="-347472">
              <a:spcAft>
                <a:spcPts val="600"/>
              </a:spcAft>
              <a:buClr>
                <a:srgbClr val="000000"/>
              </a:buClr>
              <a:buFont typeface="Arial" panose="020B0604020202020204" pitchFamily="34" charset="0"/>
              <a:buChar char="•"/>
            </a:pPr>
            <a:r>
              <a:rPr lang="en-US" sz="2200" i="1" dirty="0">
                <a:solidFill>
                  <a:srgbClr val="000000"/>
                </a:solidFill>
                <a:latin typeface="Arial" panose="020B0604020202020204" pitchFamily="34" charset="0"/>
                <a:ea typeface="Verdana" panose="020B0604030504040204" pitchFamily="34" charset="0"/>
              </a:rPr>
              <a:t>Metamorphosis</a:t>
            </a:r>
            <a:r>
              <a:rPr lang="en-US" sz="2200" dirty="0">
                <a:solidFill>
                  <a:srgbClr val="000000"/>
                </a:solidFill>
                <a:latin typeface="Arial" panose="020B0604020202020204" pitchFamily="34" charset="0"/>
                <a:ea typeface="Verdana" panose="020B0604030504040204" pitchFamily="34" charset="0"/>
              </a:rPr>
              <a:t> - passage from one larva to adult</a:t>
            </a:r>
          </a:p>
          <a:p>
            <a:pPr marL="347472" lvl="0" indent="-347472">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Embryogenesis - process of going from fertilized egg to larva</a:t>
            </a:r>
          </a:p>
        </p:txBody>
      </p:sp>
      <p:pic>
        <p:nvPicPr>
          <p:cNvPr id="9" name="Picture 3" descr="An illustration of the path of the fruit fly development. ">
            <a:extLst>
              <a:ext uri="{FF2B5EF4-FFF2-40B4-BE49-F238E27FC236}">
                <a16:creationId xmlns:a16="http://schemas.microsoft.com/office/drawing/2014/main" id="{70B7030C-DCEA-462E-BE37-084C576696E6}"/>
              </a:ext>
            </a:extLst>
          </p:cNvPr>
          <p:cNvPicPr>
            <a:picLocks noChangeAspect="1" noChangeArrowheads="1"/>
          </p:cNvPicPr>
          <p:nvPr/>
        </p:nvPicPr>
        <p:blipFill rotWithShape="1">
          <a:blip r:embed="rId2"/>
          <a:srcRect t="53273"/>
          <a:stretch/>
        </p:blipFill>
        <p:spPr bwMode="auto">
          <a:xfrm>
            <a:off x="4689885" y="1392652"/>
            <a:ext cx="4114800" cy="4401714"/>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4">
            <a:extLst>
              <a:ext uri="{FF2B5EF4-FFF2-40B4-BE49-F238E27FC236}">
                <a16:creationId xmlns:a16="http://schemas.microsoft.com/office/drawing/2014/main" id="{7CD243F4-CF86-4EA2-874D-3B7273DE1E6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A40F1630-7709-4BE7-9A55-39769C74F925}"/>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5929839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E5815-734B-4D01-AF88-3FBC0191E46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Development begins with cell division</a:t>
            </a:r>
          </a:p>
        </p:txBody>
      </p:sp>
      <p:sp>
        <p:nvSpPr>
          <p:cNvPr id="3" name="Content Placeholder 2">
            <a:extLst>
              <a:ext uri="{FF2B5EF4-FFF2-40B4-BE49-F238E27FC236}">
                <a16:creationId xmlns:a16="http://schemas.microsoft.com/office/drawing/2014/main" id="{633732F7-F8FD-459E-9418-8429CE4700B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Very first process that must occur during embryogenesis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After fertilization, the diploid zygote undergoes a period of rapid mitotic divisions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animals, controlled by cyclins and cyclin-dependent kinases (</a:t>
            </a:r>
            <a:r>
              <a:rPr lang="en-US" dirty="0" err="1">
                <a:solidFill>
                  <a:srgbClr val="000000"/>
                </a:solidFill>
                <a:latin typeface="Arial" panose="020B0604020202020204" pitchFamily="34" charset="0"/>
                <a:ea typeface="Verdana" panose="020B0604030504040204" pitchFamily="34" charset="0"/>
              </a:rPr>
              <a:t>Cdks</a:t>
            </a:r>
            <a:r>
              <a:rPr lang="en-US" dirty="0">
                <a:solidFill>
                  <a:srgbClr val="000000"/>
                </a:solidFill>
                <a:latin typeface="Arial" panose="020B0604020202020204" pitchFamily="34" charset="0"/>
                <a:ea typeface="Verdana" panose="020B0604030504040204" pitchFamily="34" charset="0"/>
              </a:rPr>
              <a: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Exert control over checkpoints in the cycle of mitosis</a:t>
            </a:r>
          </a:p>
        </p:txBody>
      </p:sp>
      <p:sp>
        <p:nvSpPr>
          <p:cNvPr id="6" name="Slide Number Placeholder 3">
            <a:extLst>
              <a:ext uri="{FF2B5EF4-FFF2-40B4-BE49-F238E27FC236}">
                <a16:creationId xmlns:a16="http://schemas.microsoft.com/office/drawing/2014/main" id="{07241091-24B0-4D5F-9E1C-320F73628F0B}"/>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219378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2E442-9090-4E2D-A7F7-1CE780FB2FD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Maternal contribution</a:t>
            </a:r>
          </a:p>
        </p:txBody>
      </p:sp>
      <p:sp>
        <p:nvSpPr>
          <p:cNvPr id="3" name="Content Placeholder 2">
            <a:extLst>
              <a:ext uri="{FF2B5EF4-FFF2-40B4-BE49-F238E27FC236}">
                <a16:creationId xmlns:a16="http://schemas.microsoft.com/office/drawing/2014/main" id="{9B73D313-500A-4D75-929F-66F877537E5B}"/>
              </a:ext>
            </a:extLst>
          </p:cNvPr>
          <p:cNvSpPr>
            <a:spLocks noGrp="1"/>
          </p:cNvSpPr>
          <p:nvPr>
            <p:ph sz="quarter" idx="11"/>
          </p:nvPr>
        </p:nvSpPr>
        <p:spPr>
          <a:xfrm>
            <a:off x="342900" y="1276710"/>
            <a:ext cx="8458200" cy="1729616"/>
          </a:xfrm>
        </p:spPr>
        <p:txBody>
          <a:bodyPr/>
          <a:lstStyle/>
          <a:p>
            <a:pPr marL="342900" lvl="0" indent="-342900">
              <a:spcBef>
                <a:spcPts val="624"/>
              </a:spcBef>
              <a:spcAft>
                <a:spcPts val="12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Specialized nurse cells that help the egg grow move some of their own maternally encoded mRNAs into the maturing oocyte</a:t>
            </a:r>
          </a:p>
          <a:p>
            <a:pPr marL="342900" lvl="0" indent="-342900">
              <a:spcBef>
                <a:spcPts val="624"/>
              </a:spcBef>
              <a:spcAft>
                <a:spcPts val="12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Action of maternal, rather than zygotic, genes determines the initial course of </a:t>
            </a:r>
            <a:r>
              <a:rPr lang="en-US" sz="2200" i="1" dirty="0">
                <a:solidFill>
                  <a:srgbClr val="000000"/>
                </a:solidFill>
                <a:latin typeface="Arial" panose="020B0604020202020204" pitchFamily="34" charset="0"/>
                <a:ea typeface="Verdana" panose="020B0604030504040204" pitchFamily="34" charset="0"/>
              </a:rPr>
              <a:t>Drosophila </a:t>
            </a:r>
            <a:r>
              <a:rPr lang="en-US" sz="2200" dirty="0">
                <a:solidFill>
                  <a:srgbClr val="000000"/>
                </a:solidFill>
                <a:latin typeface="Arial" panose="020B0604020202020204" pitchFamily="34" charset="0"/>
                <a:ea typeface="Verdana" panose="020B0604030504040204" pitchFamily="34" charset="0"/>
              </a:rPr>
              <a:t>development</a:t>
            </a:r>
          </a:p>
        </p:txBody>
      </p:sp>
      <p:pic>
        <p:nvPicPr>
          <p:cNvPr id="9" name="Picture 3" descr="An illustration of the path of the fruit fly development. ">
            <a:extLst>
              <a:ext uri="{FF2B5EF4-FFF2-40B4-BE49-F238E27FC236}">
                <a16:creationId xmlns:a16="http://schemas.microsoft.com/office/drawing/2014/main" id="{C3635F4B-0AEE-4441-9E4A-89088F85C7A2}"/>
              </a:ext>
            </a:extLst>
          </p:cNvPr>
          <p:cNvPicPr>
            <a:picLocks noChangeAspect="1" noChangeArrowheads="1"/>
          </p:cNvPicPr>
          <p:nvPr/>
        </p:nvPicPr>
        <p:blipFill rotWithShape="1">
          <a:blip r:embed="rId2"/>
          <a:srcRect b="76437"/>
          <a:stretch/>
        </p:blipFill>
        <p:spPr bwMode="auto">
          <a:xfrm>
            <a:off x="1721680" y="3116156"/>
            <a:ext cx="5700640" cy="3075030"/>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9DD4A47B-7CB3-44C6-A1AD-75396E4E93E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E158256A-F5CF-47C5-A6F1-DF4C2F28EE1C}"/>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3508119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288350-8E93-4F48-81F0-AD1FF03BC12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Postfertilization events</a:t>
            </a:r>
          </a:p>
        </p:txBody>
      </p:sp>
      <p:sp>
        <p:nvSpPr>
          <p:cNvPr id="3" name="Content Placeholder 2">
            <a:extLst>
              <a:ext uri="{FF2B5EF4-FFF2-40B4-BE49-F238E27FC236}">
                <a16:creationId xmlns:a16="http://schemas.microsoft.com/office/drawing/2014/main" id="{40A3AD56-AB80-4D2C-A898-8252D5CD166D}"/>
              </a:ext>
            </a:extLst>
          </p:cNvPr>
          <p:cNvSpPr>
            <a:spLocks noGrp="1"/>
          </p:cNvSpPr>
          <p:nvPr>
            <p:ph sz="quarter" idx="11"/>
          </p:nvPr>
        </p:nvSpPr>
        <p:spPr>
          <a:xfrm>
            <a:off x="342900" y="1276710"/>
            <a:ext cx="8458200" cy="2449470"/>
          </a:xfrm>
        </p:spPr>
        <p:txBody>
          <a:bodyPr/>
          <a:lstStyle/>
          <a:p>
            <a:pPr marL="342900" lvl="0" indent="-342900">
              <a:spcAft>
                <a:spcPts val="600"/>
              </a:spcAft>
              <a:buClr>
                <a:schemeClr val="tx1"/>
              </a:buClr>
              <a:buFont typeface="Arial" panose="020B0604020202020204" pitchFamily="34" charset="0"/>
              <a:buChar char="•"/>
            </a:pPr>
            <a:r>
              <a:rPr lang="en-US" sz="2000" i="1" dirty="0">
                <a:solidFill>
                  <a:srgbClr val="000000"/>
                </a:solidFill>
                <a:latin typeface="Arial" panose="020B0604020202020204" pitchFamily="34" charset="0"/>
                <a:ea typeface="Verdana" panose="020B0604030504040204" pitchFamily="34" charset="0"/>
              </a:rPr>
              <a:t>Syncytial blastoderm </a:t>
            </a:r>
            <a:r>
              <a:rPr lang="en-US" sz="2000" dirty="0">
                <a:solidFill>
                  <a:srgbClr val="000000"/>
                </a:solidFill>
                <a:latin typeface="Arial" panose="020B0604020202020204" pitchFamily="34" charset="0"/>
                <a:ea typeface="Verdana" panose="020B0604030504040204" pitchFamily="34" charset="0"/>
              </a:rPr>
              <a:t>formed by 12 rounds of nuclear division without cytokinesis results in 4000 nuclei in single cytoplasm</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Nuclei line up along surface; membranes grow between forming </a:t>
            </a:r>
            <a:r>
              <a:rPr lang="en-US" sz="2000" i="1" dirty="0">
                <a:solidFill>
                  <a:srgbClr val="000000"/>
                </a:solidFill>
                <a:latin typeface="Arial" panose="020B0604020202020204" pitchFamily="34" charset="0"/>
                <a:ea typeface="Verdana" panose="020B0604030504040204" pitchFamily="34" charset="0"/>
              </a:rPr>
              <a:t>cellular blastoderm</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Embryonic folding and primary tissue development follow</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Within a day of fertilization, embryogenesis creates a segmented, tubular body</a:t>
            </a:r>
          </a:p>
        </p:txBody>
      </p:sp>
      <p:pic>
        <p:nvPicPr>
          <p:cNvPr id="9" name="Picture 3" descr="An illustration of the path of the fruit fly development. ">
            <a:extLst>
              <a:ext uri="{FF2B5EF4-FFF2-40B4-BE49-F238E27FC236}">
                <a16:creationId xmlns:a16="http://schemas.microsoft.com/office/drawing/2014/main" id="{3410DD0B-DD24-47BB-BDC8-55AFE587D3FE}"/>
              </a:ext>
            </a:extLst>
          </p:cNvPr>
          <p:cNvPicPr>
            <a:picLocks noChangeAspect="1" noChangeArrowheads="1"/>
          </p:cNvPicPr>
          <p:nvPr/>
        </p:nvPicPr>
        <p:blipFill rotWithShape="1">
          <a:blip r:embed="rId2"/>
          <a:srcRect t="23075" b="46681"/>
          <a:stretch/>
        </p:blipFill>
        <p:spPr bwMode="auto">
          <a:xfrm>
            <a:off x="2651760" y="3596717"/>
            <a:ext cx="3840480" cy="2659047"/>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7095DB43-1C70-4765-9732-3C6DB9336AD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FC828F1C-BA88-4F9A-83D2-40BD98DC8899}"/>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1775198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AB13D-61A4-45BD-8DDB-46339DDC93E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anterior-posterior axis</a:t>
            </a:r>
          </a:p>
        </p:txBody>
      </p:sp>
      <p:sp>
        <p:nvSpPr>
          <p:cNvPr id="3" name="Content Placeholder 2">
            <a:extLst>
              <a:ext uri="{FF2B5EF4-FFF2-40B4-BE49-F238E27FC236}">
                <a16:creationId xmlns:a16="http://schemas.microsoft.com/office/drawing/2014/main" id="{B7014A83-1732-4CCF-8F5C-40CCA208A0E9}"/>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Anterior/Posterior axis in </a:t>
            </a:r>
            <a:r>
              <a:rPr lang="en-US" i="1" dirty="0">
                <a:solidFill>
                  <a:srgbClr val="000000"/>
                </a:solidFill>
                <a:latin typeface="Arial" panose="020B0604020202020204" pitchFamily="34" charset="0"/>
                <a:ea typeface="Verdana" panose="020B0604030504040204" pitchFamily="34" charset="0"/>
              </a:rPr>
              <a:t>Drosophila</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Based on opposing gradients of two different proteins produced by nurse cell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 </a:t>
            </a:r>
            <a:r>
              <a:rPr lang="en-US" b="1" dirty="0">
                <a:solidFill>
                  <a:srgbClr val="000000"/>
                </a:solidFill>
                <a:latin typeface="Arial" panose="020B0604020202020204" pitchFamily="34" charset="0"/>
                <a:ea typeface="Verdana" panose="020B0604030504040204" pitchFamily="34" charset="0"/>
              </a:rPr>
              <a:t>Bicoid</a:t>
            </a:r>
            <a:r>
              <a:rPr lang="en-US" dirty="0">
                <a:solidFill>
                  <a:srgbClr val="000000"/>
                </a:solidFill>
                <a:latin typeface="Arial" panose="020B0604020202020204" pitchFamily="34" charset="0"/>
                <a:ea typeface="Verdana" panose="020B0604030504040204" pitchFamily="34" charset="0"/>
              </a:rPr>
              <a:t> (anterior) and </a:t>
            </a:r>
            <a:r>
              <a:rPr lang="en-US" b="1" dirty="0">
                <a:solidFill>
                  <a:srgbClr val="000000"/>
                </a:solidFill>
                <a:latin typeface="Arial" panose="020B0604020202020204" pitchFamily="34" charset="0"/>
                <a:ea typeface="Verdana" panose="020B0604030504040204" pitchFamily="34" charset="0"/>
              </a:rPr>
              <a:t>Nanos</a:t>
            </a:r>
            <a:r>
              <a:rPr lang="en-US" dirty="0">
                <a:solidFill>
                  <a:srgbClr val="000000"/>
                </a:solidFill>
                <a:latin typeface="Arial" panose="020B0604020202020204" pitchFamily="34" charset="0"/>
                <a:ea typeface="Verdana" panose="020B0604030504040204" pitchFamily="34" charset="0"/>
              </a:rPr>
              <a:t> (posterior)</a:t>
            </a:r>
          </a:p>
          <a:p>
            <a:pPr marL="342900" indent="-342900">
              <a:spcBef>
                <a:spcPts val="12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Morphogens</a:t>
            </a:r>
            <a:r>
              <a:rPr lang="en-US" dirty="0">
                <a:solidFill>
                  <a:srgbClr val="000000"/>
                </a:solidFill>
                <a:latin typeface="Arial" panose="020B0604020202020204" pitchFamily="34" charset="0"/>
                <a:ea typeface="Verdana" panose="020B0604030504040204" pitchFamily="34" charset="0"/>
              </a:rPr>
              <a:t> – proteins whose concentration gradients can specify different cell fates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other maternal messages, </a:t>
            </a:r>
            <a:r>
              <a:rPr lang="en-US" b="1" dirty="0">
                <a:solidFill>
                  <a:srgbClr val="000000"/>
                </a:solidFill>
                <a:latin typeface="Arial" panose="020B0604020202020204" pitchFamily="34" charset="0"/>
                <a:ea typeface="Verdana" panose="020B0604030504040204" pitchFamily="34" charset="0"/>
              </a:rPr>
              <a:t>Hunchback</a:t>
            </a:r>
            <a:r>
              <a:rPr lang="en-US" dirty="0">
                <a:solidFill>
                  <a:srgbClr val="000000"/>
                </a:solidFill>
                <a:latin typeface="Arial" panose="020B0604020202020204" pitchFamily="34" charset="0"/>
                <a:ea typeface="Verdana" panose="020B0604030504040204" pitchFamily="34" charset="0"/>
              </a:rPr>
              <a:t> and </a:t>
            </a:r>
            <a:r>
              <a:rPr lang="en-US" b="1" dirty="0">
                <a:solidFill>
                  <a:srgbClr val="000000"/>
                </a:solidFill>
                <a:latin typeface="Arial" panose="020B0604020202020204" pitchFamily="34" charset="0"/>
                <a:ea typeface="Verdana" panose="020B0604030504040204" pitchFamily="34" charset="0"/>
              </a:rPr>
              <a:t>Caudal</a:t>
            </a:r>
            <a:r>
              <a:rPr lang="en-US" dirty="0">
                <a:solidFill>
                  <a:srgbClr val="000000"/>
                </a:solidFill>
                <a:latin typeface="Arial" panose="020B0604020202020204" pitchFamily="34" charset="0"/>
                <a:ea typeface="Verdana" panose="020B0604030504040204" pitchFamily="34" charset="0"/>
              </a:rPr>
              <a:t>, are evenly distributed across the egg</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Bicoid inhibits translation of </a:t>
            </a:r>
            <a:r>
              <a:rPr lang="en-US" i="1" dirty="0">
                <a:solidFill>
                  <a:srgbClr val="000000"/>
                </a:solidFill>
                <a:latin typeface="Arial" panose="020B0604020202020204" pitchFamily="34" charset="0"/>
                <a:ea typeface="Verdana" panose="020B0604030504040204" pitchFamily="34" charset="0"/>
              </a:rPr>
              <a:t>caudal</a:t>
            </a:r>
            <a:r>
              <a:rPr lang="en-US" dirty="0">
                <a:solidFill>
                  <a:srgbClr val="000000"/>
                </a:solidFill>
                <a:latin typeface="Arial" panose="020B0604020202020204" pitchFamily="34" charset="0"/>
                <a:ea typeface="Verdana" panose="020B0604030504040204" pitchFamily="34" charset="0"/>
              </a:rPr>
              <a:t>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Nanos inhibits translation of </a:t>
            </a:r>
            <a:r>
              <a:rPr lang="en-US" i="1" dirty="0">
                <a:solidFill>
                  <a:srgbClr val="000000"/>
                </a:solidFill>
                <a:latin typeface="Arial" panose="020B0604020202020204" pitchFamily="34" charset="0"/>
                <a:ea typeface="Verdana" panose="020B0604030504040204" pitchFamily="34" charset="0"/>
              </a:rPr>
              <a:t>hunchback</a:t>
            </a:r>
            <a:r>
              <a:rPr lang="en-US" dirty="0">
                <a:solidFill>
                  <a:srgbClr val="000000"/>
                </a:solidFill>
                <a:latin typeface="Arial" panose="020B0604020202020204" pitchFamily="34" charset="0"/>
                <a:ea typeface="Verdana" panose="020B0604030504040204" pitchFamily="34" charset="0"/>
              </a:rPr>
              <a:t>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p:txBody>
      </p:sp>
      <p:sp>
        <p:nvSpPr>
          <p:cNvPr id="6" name="Slide Number Placeholder 3">
            <a:extLst>
              <a:ext uri="{FF2B5EF4-FFF2-40B4-BE49-F238E27FC236}">
                <a16:creationId xmlns:a16="http://schemas.microsoft.com/office/drawing/2014/main" id="{675D03B3-71B3-4C8E-91B0-F202422B1AE9}"/>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9265160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6D764-99DF-4890-965D-3DA3CFE7E2D6}"/>
              </a:ext>
            </a:extLst>
          </p:cNvPr>
          <p:cNvSpPr>
            <a:spLocks noGrp="1"/>
          </p:cNvSpPr>
          <p:nvPr>
            <p:ph type="title"/>
          </p:nvPr>
        </p:nvSpPr>
        <p:spPr/>
        <p:txBody>
          <a:bodyPr/>
          <a:lstStyle/>
          <a:p>
            <a:pPr lvl="0"/>
            <a:r>
              <a:rPr lang="en-US" i="1" dirty="0" err="1">
                <a:solidFill>
                  <a:srgbClr val="000000"/>
                </a:solidFill>
                <a:latin typeface="Arial" panose="020B0604020202020204" pitchFamily="34" charset="0"/>
                <a:ea typeface="Verdana" panose="020B0604030504040204" pitchFamily="34" charset="0"/>
                <a:cs typeface="Arial" pitchFamily="34" charset="0"/>
              </a:rPr>
              <a:t>bicoid</a:t>
            </a:r>
            <a:r>
              <a:rPr lang="en-US" dirty="0">
                <a:solidFill>
                  <a:srgbClr val="000000"/>
                </a:solidFill>
                <a:latin typeface="Arial" panose="020B0604020202020204" pitchFamily="34" charset="0"/>
                <a:ea typeface="Verdana" panose="020B0604030504040204" pitchFamily="34" charset="0"/>
                <a:cs typeface="Arial" pitchFamily="34" charset="0"/>
              </a:rPr>
              <a:t> and </a:t>
            </a:r>
            <a:r>
              <a:rPr lang="en-US" i="1" dirty="0" err="1">
                <a:solidFill>
                  <a:srgbClr val="000000"/>
                </a:solidFill>
                <a:latin typeface="Arial" panose="020B0604020202020204" pitchFamily="34" charset="0"/>
                <a:ea typeface="Verdana" panose="020B0604030504040204" pitchFamily="34" charset="0"/>
                <a:cs typeface="Arial" pitchFamily="34" charset="0"/>
              </a:rPr>
              <a:t>nanos</a:t>
            </a:r>
            <a:r>
              <a:rPr lang="en-US" dirty="0">
                <a:solidFill>
                  <a:srgbClr val="000000"/>
                </a:solidFill>
                <a:latin typeface="Arial" panose="020B0604020202020204" pitchFamily="34" charset="0"/>
                <a:ea typeface="Verdana" panose="020B0604030504040204" pitchFamily="34" charset="0"/>
                <a:cs typeface="Arial" pitchFamily="34" charset="0"/>
              </a:rPr>
              <a:t> 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in the oocyte</a:t>
            </a:r>
          </a:p>
        </p:txBody>
      </p:sp>
      <p:pic>
        <p:nvPicPr>
          <p:cNvPr id="9" name="Picture 2" descr="An illustration of the specific A/P axis in drosophila embryos. ">
            <a:extLst>
              <a:ext uri="{FF2B5EF4-FFF2-40B4-BE49-F238E27FC236}">
                <a16:creationId xmlns:a16="http://schemas.microsoft.com/office/drawing/2014/main" id="{6467CB13-3848-4C63-8099-08DD65D35339}"/>
              </a:ext>
            </a:extLst>
          </p:cNvPr>
          <p:cNvPicPr>
            <a:picLocks noChangeAspect="1" noChangeArrowheads="1"/>
          </p:cNvPicPr>
          <p:nvPr/>
        </p:nvPicPr>
        <p:blipFill>
          <a:blip r:embed="rId2"/>
          <a:stretch>
            <a:fillRect/>
          </a:stretch>
        </p:blipFill>
        <p:spPr bwMode="auto">
          <a:xfrm>
            <a:off x="365760" y="2190851"/>
            <a:ext cx="8412480" cy="2763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4513ACC7-AEF2-4675-B2D2-FD1588CED1C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3" name="Slide Number Placeholder 4">
            <a:extLst>
              <a:ext uri="{FF2B5EF4-FFF2-40B4-BE49-F238E27FC236}">
                <a16:creationId xmlns:a16="http://schemas.microsoft.com/office/drawing/2014/main" id="{ABFBD854-2CF1-4563-BE6C-8053608B98CC}"/>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4009766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6D764-99DF-4890-965D-3DA3CFE7E2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Concentrations of 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As and proteins that specify the A/P axis</a:t>
            </a:r>
          </a:p>
        </p:txBody>
      </p:sp>
      <p:pic>
        <p:nvPicPr>
          <p:cNvPr id="9" name="Picture 2" descr="2 graphs of oocytes m RNA s and a schematic of the after fertilization. ">
            <a:extLst>
              <a:ext uri="{FF2B5EF4-FFF2-40B4-BE49-F238E27FC236}">
                <a16:creationId xmlns:a16="http://schemas.microsoft.com/office/drawing/2014/main" id="{6467CB13-3848-4C63-8099-08DD65D35339}"/>
              </a:ext>
            </a:extLst>
          </p:cNvPr>
          <p:cNvPicPr>
            <a:picLocks noChangeAspect="1" noChangeArrowheads="1"/>
          </p:cNvPicPr>
          <p:nvPr/>
        </p:nvPicPr>
        <p:blipFill>
          <a:blip r:embed="rId2"/>
          <a:stretch>
            <a:fillRect/>
          </a:stretch>
        </p:blipFill>
        <p:spPr bwMode="auto">
          <a:xfrm>
            <a:off x="3103406" y="1086195"/>
            <a:ext cx="2937189" cy="5112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4513ACC7-AEF2-4675-B2D2-FD1588CED1C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3" name="Slide Number Placeholder 4">
            <a:extLst>
              <a:ext uri="{FF2B5EF4-FFF2-40B4-BE49-F238E27FC236}">
                <a16:creationId xmlns:a16="http://schemas.microsoft.com/office/drawing/2014/main" id="{649EC834-331B-4E68-B1E9-0A630BC0CC4F}"/>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2781089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72C778-398B-446D-B061-EDFD98B2ADF3}"/>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dorsal-ventral axis</a:t>
            </a:r>
          </a:p>
        </p:txBody>
      </p:sp>
      <p:sp>
        <p:nvSpPr>
          <p:cNvPr id="3" name="Content Placeholder 2">
            <a:extLst>
              <a:ext uri="{FF2B5EF4-FFF2-40B4-BE49-F238E27FC236}">
                <a16:creationId xmlns:a16="http://schemas.microsoft.com/office/drawing/2014/main" id="{C59B153E-EE6D-4C54-B76F-DBA2ABA65065}"/>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Both A/P and D/V polarity in </a:t>
            </a:r>
            <a:r>
              <a:rPr lang="en-US" i="1" dirty="0">
                <a:solidFill>
                  <a:srgbClr val="000000"/>
                </a:solidFill>
                <a:latin typeface="Arial" panose="020B0604020202020204" pitchFamily="34" charset="0"/>
                <a:ea typeface="Verdana" panose="020B0604030504040204" pitchFamily="34" charset="0"/>
              </a:rPr>
              <a:t>Drosophila</a:t>
            </a:r>
            <a:r>
              <a:rPr lang="en-US" dirty="0">
                <a:solidFill>
                  <a:srgbClr val="000000"/>
                </a:solidFill>
                <a:latin typeface="Arial" panose="020B0604020202020204" pitchFamily="34" charset="0"/>
                <a:ea typeface="Verdana" panose="020B0604030504040204" pitchFamily="34" charset="0"/>
              </a:rPr>
              <a:t> are determined by maternally expressed genes:</a:t>
            </a:r>
          </a:p>
          <a:p>
            <a:pPr marL="342900" indent="-342900">
              <a:spcBef>
                <a:spcPts val="1200"/>
              </a:spcBef>
              <a:spcAft>
                <a:spcPts val="600"/>
              </a:spcAft>
              <a:buClr>
                <a:srgbClr val="000000"/>
              </a:buClr>
              <a:buFont typeface="Arial" panose="020B0604020202020204" pitchFamily="34" charset="0"/>
              <a:buChar char="•"/>
            </a:pPr>
            <a:r>
              <a:rPr lang="en-US" i="1" dirty="0" err="1">
                <a:solidFill>
                  <a:srgbClr val="000000"/>
                </a:solidFill>
                <a:latin typeface="Arial" panose="020B0604020202020204" pitchFamily="34" charset="0"/>
                <a:ea typeface="Verdana" panose="020B0604030504040204" pitchFamily="34" charset="0"/>
              </a:rPr>
              <a:t>bicoid</a:t>
            </a:r>
            <a:r>
              <a:rPr lang="en-US"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nanos</a:t>
            </a:r>
            <a:r>
              <a:rPr lang="en-US"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gurken</a:t>
            </a:r>
            <a:r>
              <a:rPr lang="en-US" dirty="0">
                <a:solidFill>
                  <a:srgbClr val="000000"/>
                </a:solidFill>
                <a:latin typeface="Arial" panose="020B0604020202020204" pitchFamily="34" charset="0"/>
                <a:ea typeface="Verdana" panose="020B0604030504040204" pitchFamily="34" charset="0"/>
              </a:rPr>
              <a:t>, and </a:t>
            </a:r>
            <a:r>
              <a:rPr lang="en-US" i="1" dirty="0">
                <a:solidFill>
                  <a:srgbClr val="000000"/>
                </a:solidFill>
                <a:latin typeface="Arial" panose="020B0604020202020204" pitchFamily="34" charset="0"/>
                <a:ea typeface="Verdana" panose="020B0604030504040204" pitchFamily="34" charset="0"/>
              </a:rPr>
              <a:t>dorsal</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Established by actions of the </a:t>
            </a:r>
            <a:r>
              <a:rPr lang="en-US" i="1" dirty="0">
                <a:solidFill>
                  <a:srgbClr val="000000"/>
                </a:solidFill>
                <a:latin typeface="Arial" panose="020B0604020202020204" pitchFamily="34" charset="0"/>
                <a:ea typeface="Verdana" panose="020B0604030504040204" pitchFamily="34" charset="0"/>
              </a:rPr>
              <a:t>dorsal</a:t>
            </a:r>
            <a:r>
              <a:rPr lang="en-US" dirty="0">
                <a:solidFill>
                  <a:srgbClr val="000000"/>
                </a:solidFill>
                <a:latin typeface="Arial" panose="020B0604020202020204" pitchFamily="34" charset="0"/>
                <a:ea typeface="Verdana" panose="020B0604030504040204" pitchFamily="34" charset="0"/>
              </a:rPr>
              <a:t> gene product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Dorsal protein activates genes for development of ventral structures</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Note that many </a:t>
            </a:r>
            <a:r>
              <a:rPr lang="en-US" i="1" dirty="0">
                <a:solidFill>
                  <a:srgbClr val="000000"/>
                </a:solidFill>
                <a:latin typeface="Arial" panose="020B0604020202020204" pitchFamily="34" charset="0"/>
                <a:ea typeface="Verdana" panose="020B0604030504040204" pitchFamily="34" charset="0"/>
              </a:rPr>
              <a:t>Drosophila</a:t>
            </a:r>
            <a:r>
              <a:rPr lang="en-US" dirty="0">
                <a:solidFill>
                  <a:srgbClr val="000000"/>
                </a:solidFill>
                <a:latin typeface="Arial" panose="020B0604020202020204" pitchFamily="34" charset="0"/>
                <a:ea typeface="Verdana" panose="020B0604030504040204" pitchFamily="34" charset="0"/>
              </a:rPr>
              <a:t> genes are named for the mutant phenotype that results from a loss of function in that gene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Example: A </a:t>
            </a:r>
            <a:r>
              <a:rPr lang="en-US" u="sng" dirty="0">
                <a:solidFill>
                  <a:srgbClr val="000000"/>
                </a:solidFill>
                <a:latin typeface="Arial" panose="020B0604020202020204" pitchFamily="34" charset="0"/>
                <a:ea typeface="Verdana" panose="020B0604030504040204" pitchFamily="34" charset="0"/>
              </a:rPr>
              <a:t>lack</a:t>
            </a:r>
            <a:r>
              <a:rPr lang="en-US" dirty="0">
                <a:solidFill>
                  <a:srgbClr val="000000"/>
                </a:solidFill>
                <a:latin typeface="Arial" panose="020B0604020202020204" pitchFamily="34" charset="0"/>
                <a:ea typeface="Verdana" panose="020B0604030504040204" pitchFamily="34" charset="0"/>
              </a:rPr>
              <a:t> of dorsal function produces </a:t>
            </a:r>
            <a:r>
              <a:rPr lang="en-US" dirty="0" err="1">
                <a:solidFill>
                  <a:srgbClr val="000000"/>
                </a:solidFill>
                <a:latin typeface="Arial" panose="020B0604020202020204" pitchFamily="34" charset="0"/>
                <a:ea typeface="Verdana" panose="020B0604030504040204" pitchFamily="34" charset="0"/>
              </a:rPr>
              <a:t>dorsalized</a:t>
            </a:r>
            <a:r>
              <a:rPr lang="en-US" dirty="0">
                <a:solidFill>
                  <a:srgbClr val="000000"/>
                </a:solidFill>
                <a:latin typeface="Arial" panose="020B0604020202020204" pitchFamily="34" charset="0"/>
                <a:ea typeface="Verdana" panose="020B0604030504040204" pitchFamily="34" charset="0"/>
              </a:rPr>
              <a:t> embryos with no ventral structures</a:t>
            </a:r>
          </a:p>
        </p:txBody>
      </p:sp>
      <p:sp>
        <p:nvSpPr>
          <p:cNvPr id="6" name="Slide Number Placeholder 3">
            <a:extLst>
              <a:ext uri="{FF2B5EF4-FFF2-40B4-BE49-F238E27FC236}">
                <a16:creationId xmlns:a16="http://schemas.microsoft.com/office/drawing/2014/main" id="{B1DB99DB-425F-478D-83C7-2F31E775B2BF}"/>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24765214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FD9B0-485C-45A1-9BCC-584DFE68A9CC}"/>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dorsal</a:t>
            </a:r>
          </a:p>
        </p:txBody>
      </p:sp>
      <p:sp>
        <p:nvSpPr>
          <p:cNvPr id="3" name="Content Placeholder 2">
            <a:extLst>
              <a:ext uri="{FF2B5EF4-FFF2-40B4-BE49-F238E27FC236}">
                <a16:creationId xmlns:a16="http://schemas.microsoft.com/office/drawing/2014/main" id="{9A9509BC-CF03-450C-9314-864304062907}"/>
              </a:ext>
            </a:extLst>
          </p:cNvPr>
          <p:cNvSpPr>
            <a:spLocks noGrp="1"/>
          </p:cNvSpPr>
          <p:nvPr>
            <p:ph sz="quarter" idx="11"/>
          </p:nvPr>
        </p:nvSpPr>
        <p:spPr>
          <a:xfrm>
            <a:off x="457200" y="1295400"/>
            <a:ext cx="8305800" cy="1624070"/>
          </a:xfrm>
        </p:spPr>
        <p:txBody>
          <a:bodyPr/>
          <a:lstStyle/>
          <a:p>
            <a:pPr marL="342900" lvl="0" indent="-342900">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Maternal transcripts of the </a:t>
            </a:r>
            <a:r>
              <a:rPr lang="en-US" i="1" dirty="0">
                <a:solidFill>
                  <a:srgbClr val="000000"/>
                </a:solidFill>
                <a:latin typeface="Arial" panose="020B0604020202020204" pitchFamily="34" charset="0"/>
                <a:ea typeface="Verdana" panose="020B0604030504040204" pitchFamily="34" charset="0"/>
              </a:rPr>
              <a:t>dorsal</a:t>
            </a:r>
            <a:r>
              <a:rPr lang="en-US" dirty="0">
                <a:solidFill>
                  <a:srgbClr val="000000"/>
                </a:solidFill>
                <a:latin typeface="Arial" panose="020B0604020202020204" pitchFamily="34" charset="0"/>
                <a:ea typeface="Verdana" panose="020B0604030504040204" pitchFamily="34" charset="0"/>
              </a:rPr>
              <a:t> gene are put into the oocyte – not asymmetrically distributed</a:t>
            </a:r>
          </a:p>
          <a:p>
            <a:pPr marL="342900" lvl="0" indent="-342900">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Signaling molecule activated on ventral surface that causes transport of Dorsal into ventral nuclei</a:t>
            </a:r>
          </a:p>
        </p:txBody>
      </p:sp>
      <p:pic>
        <p:nvPicPr>
          <p:cNvPr id="9" name="Picture 3" descr="A micrographs of the drosophila embryos. ">
            <a:extLst>
              <a:ext uri="{FF2B5EF4-FFF2-40B4-BE49-F238E27FC236}">
                <a16:creationId xmlns:a16="http://schemas.microsoft.com/office/drawing/2014/main" id="{36E194A1-2A1D-494A-BC24-49DC879D06B3}"/>
              </a:ext>
            </a:extLst>
          </p:cNvPr>
          <p:cNvPicPr>
            <a:picLocks noChangeAspect="1"/>
          </p:cNvPicPr>
          <p:nvPr/>
        </p:nvPicPr>
        <p:blipFill rotWithShape="1">
          <a:blip r:embed="rId2"/>
          <a:srcRect t="66393"/>
          <a:stretch/>
        </p:blipFill>
        <p:spPr>
          <a:xfrm>
            <a:off x="1644448" y="3155302"/>
            <a:ext cx="5855103" cy="2795582"/>
          </a:xfrm>
          <a:prstGeom prst="rect">
            <a:avLst/>
          </a:prstGeom>
        </p:spPr>
      </p:pic>
      <p:sp>
        <p:nvSpPr>
          <p:cNvPr id="6" name="Text Placeholder 4">
            <a:extLst>
              <a:ext uri="{FF2B5EF4-FFF2-40B4-BE49-F238E27FC236}">
                <a16:creationId xmlns:a16="http://schemas.microsoft.com/office/drawing/2014/main" id="{9288C82F-615C-4A00-A5CE-0E7C56623704}"/>
              </a:ext>
            </a:extLst>
          </p:cNvPr>
          <p:cNvSpPr>
            <a:spLocks noGrp="1"/>
          </p:cNvSpPr>
          <p:nvPr>
            <p:ph type="body" sz="quarter" idx="39"/>
          </p:nvPr>
        </p:nvSpPr>
        <p:spPr>
          <a:xfrm>
            <a:off x="2186940" y="6008034"/>
            <a:ext cx="4846320" cy="181356"/>
          </a:xfrm>
        </p:spPr>
        <p:txBody>
          <a:bodyPr/>
          <a:lstStyle/>
          <a:p>
            <a:pPr algn="ctr"/>
            <a:r>
              <a:rPr lang="en-US" dirty="0">
                <a:solidFill>
                  <a:schemeClr val="tx1"/>
                </a:solidFill>
              </a:rPr>
              <a:t>(c) ©From Roth et al., 1989, courtesy of Siegfried Roth</a:t>
            </a:r>
          </a:p>
        </p:txBody>
      </p:sp>
      <p:sp>
        <p:nvSpPr>
          <p:cNvPr id="7" name="Text Placeholder 5">
            <a:extLst>
              <a:ext uri="{FF2B5EF4-FFF2-40B4-BE49-F238E27FC236}">
                <a16:creationId xmlns:a16="http://schemas.microsoft.com/office/drawing/2014/main" id="{6AA76D01-35AF-49B9-9826-5622D6E6BB0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9BE85F53-FAF7-456C-8E99-133F26B0007A}"/>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26132249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40DFC-D623-4839-992F-3846DAC04E46}"/>
              </a:ext>
            </a:extLst>
          </p:cNvPr>
          <p:cNvSpPr>
            <a:spLocks noGrp="1"/>
          </p:cNvSpPr>
          <p:nvPr>
            <p:ph type="title"/>
          </p:nvPr>
        </p:nvSpPr>
        <p:spPr/>
        <p:txBody>
          <a:bodyPr/>
          <a:lstStyle/>
          <a:p>
            <a:pPr lvl="0"/>
            <a:r>
              <a:rPr lang="en-US" i="1" dirty="0" err="1">
                <a:solidFill>
                  <a:srgbClr val="000000"/>
                </a:solidFill>
                <a:latin typeface="Arial" panose="020B0604020202020204" pitchFamily="34" charset="0"/>
                <a:ea typeface="Verdana" panose="020B0604030504040204" pitchFamily="34" charset="0"/>
                <a:cs typeface="Arial" pitchFamily="34" charset="0"/>
              </a:rPr>
              <a:t>gurken</a:t>
            </a:r>
            <a:endParaRPr lang="en-US" i="1"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Two micrographs of the drosophila embryos. ">
            <a:extLst>
              <a:ext uri="{FF2B5EF4-FFF2-40B4-BE49-F238E27FC236}">
                <a16:creationId xmlns:a16="http://schemas.microsoft.com/office/drawing/2014/main" id="{3FB7C6B1-9BB6-4723-A9D7-17AE2938085D}"/>
              </a:ext>
            </a:extLst>
          </p:cNvPr>
          <p:cNvPicPr>
            <a:picLocks noChangeAspect="1" noChangeArrowheads="1"/>
          </p:cNvPicPr>
          <p:nvPr/>
        </p:nvPicPr>
        <p:blipFill rotWithShape="1">
          <a:blip r:embed="rId2"/>
          <a:srcRect l="6956" r="8539" b="33709"/>
          <a:stretch/>
        </p:blipFill>
        <p:spPr bwMode="auto">
          <a:xfrm>
            <a:off x="486973" y="1276710"/>
            <a:ext cx="4023360" cy="448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4CE147AC-40EF-4093-8BE6-F0452FC788CD}"/>
              </a:ext>
            </a:extLst>
          </p:cNvPr>
          <p:cNvSpPr>
            <a:spLocks noGrp="1"/>
          </p:cNvSpPr>
          <p:nvPr>
            <p:ph sz="quarter" idx="11"/>
          </p:nvPr>
        </p:nvSpPr>
        <p:spPr>
          <a:xfrm>
            <a:off x="896388" y="5835640"/>
            <a:ext cx="3204531" cy="218074"/>
          </a:xfrm>
        </p:spPr>
        <p:txBody>
          <a:bodyPr/>
          <a:lstStyle/>
          <a:p>
            <a:pPr lvl="0" algn="ctr">
              <a:spcBef>
                <a:spcPct val="20000"/>
              </a:spcBef>
              <a:spcAft>
                <a:spcPts val="1200"/>
              </a:spcAft>
              <a:buClr>
                <a:srgbClr val="003B48"/>
              </a:buClr>
            </a:pPr>
            <a:r>
              <a:rPr lang="en-US" sz="800" dirty="0">
                <a:solidFill>
                  <a:srgbClr val="000000"/>
                </a:solidFill>
                <a:latin typeface="Arial" panose="020B0604020202020204" pitchFamily="34" charset="0"/>
                <a:ea typeface="Verdana" panose="020B0604030504040204" pitchFamily="34" charset="0"/>
              </a:rPr>
              <a:t>(a) Dr. Daniel St. Johnston; (b) ©</a:t>
            </a:r>
            <a:r>
              <a:rPr lang="en-US" sz="800" dirty="0" err="1">
                <a:solidFill>
                  <a:srgbClr val="000000"/>
                </a:solidFill>
                <a:latin typeface="Arial" panose="020B0604020202020204" pitchFamily="34" charset="0"/>
                <a:ea typeface="Verdana" panose="020B0604030504040204" pitchFamily="34" charset="0"/>
              </a:rPr>
              <a:t>Schupbach</a:t>
            </a:r>
            <a:r>
              <a:rPr lang="en-US" sz="800" dirty="0">
                <a:solidFill>
                  <a:srgbClr val="000000"/>
                </a:solidFill>
                <a:latin typeface="Arial" panose="020B0604020202020204" pitchFamily="34" charset="0"/>
                <a:ea typeface="Verdana" panose="020B0604030504040204" pitchFamily="34" charset="0"/>
              </a:rPr>
              <a:t>, T. and van Buskirk</a:t>
            </a:r>
          </a:p>
        </p:txBody>
      </p:sp>
      <p:sp>
        <p:nvSpPr>
          <p:cNvPr id="14" name="Content Placeholder 4">
            <a:extLst>
              <a:ext uri="{FF2B5EF4-FFF2-40B4-BE49-F238E27FC236}">
                <a16:creationId xmlns:a16="http://schemas.microsoft.com/office/drawing/2014/main" id="{C8E56A01-01D2-4B2C-911F-5A1D86D5C173}"/>
              </a:ext>
            </a:extLst>
          </p:cNvPr>
          <p:cNvSpPr>
            <a:spLocks noGrp="1"/>
          </p:cNvSpPr>
          <p:nvPr>
            <p:ph sz="quarter" idx="15"/>
          </p:nvPr>
        </p:nvSpPr>
        <p:spPr>
          <a:xfrm>
            <a:off x="4994910" y="1276710"/>
            <a:ext cx="3806190" cy="4974336"/>
          </a:xfrm>
        </p:spPr>
        <p:txBody>
          <a:bodyPr/>
          <a:lstStyle/>
          <a:p>
            <a:pPr lvl="0">
              <a:spcBef>
                <a:spcPct val="20000"/>
              </a:spcBef>
              <a:spcAft>
                <a:spcPts val="1200"/>
              </a:spcAft>
              <a:buClr>
                <a:srgbClr val="003B48"/>
              </a:buClr>
            </a:pPr>
            <a:r>
              <a:rPr lang="en-US" sz="2200" dirty="0">
                <a:solidFill>
                  <a:srgbClr val="000000"/>
                </a:solidFill>
                <a:latin typeface="Arial" panose="020B0604020202020204" pitchFamily="34" charset="0"/>
                <a:ea typeface="Verdana" panose="020B0604030504040204" pitchFamily="34" charset="0"/>
              </a:rPr>
              <a:t>The oocyte nucleus synthesizes </a:t>
            </a:r>
            <a:r>
              <a:rPr lang="en-US" sz="2200" i="1" dirty="0" err="1">
                <a:solidFill>
                  <a:srgbClr val="000000"/>
                </a:solidFill>
                <a:latin typeface="Arial" panose="020B0604020202020204" pitchFamily="34" charset="0"/>
                <a:ea typeface="Verdana" panose="020B0604030504040204" pitchFamily="34" charset="0"/>
              </a:rPr>
              <a:t>gurken</a:t>
            </a:r>
            <a:r>
              <a:rPr lang="en-US" sz="2200" dirty="0">
                <a:solidFill>
                  <a:srgbClr val="000000"/>
                </a:solidFill>
                <a:latin typeface="Arial" panose="020B0604020202020204" pitchFamily="34" charset="0"/>
                <a:ea typeface="Verdana" panose="020B0604030504040204" pitchFamily="34" charset="0"/>
              </a:rPr>
              <a:t> m</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A</a:t>
            </a:r>
          </a:p>
          <a:p>
            <a:pPr marL="347472" lvl="0" indent="-347472">
              <a:spcBef>
                <a:spcPct val="20000"/>
              </a:spcBef>
              <a:spcAft>
                <a:spcPts val="0"/>
              </a:spcAft>
              <a:buClr>
                <a:srgbClr val="000000"/>
              </a:buClr>
              <a:buFont typeface="Arial" panose="020B0604020202020204" pitchFamily="34" charset="0"/>
              <a:buChar char="•"/>
            </a:pPr>
            <a:r>
              <a:rPr lang="en-US" sz="2200" i="1" dirty="0" err="1">
                <a:solidFill>
                  <a:srgbClr val="000000"/>
                </a:solidFill>
                <a:latin typeface="Arial" panose="020B0604020202020204" pitchFamily="34" charset="0"/>
                <a:ea typeface="Verdana" panose="020B0604030504040204" pitchFamily="34" charset="0"/>
              </a:rPr>
              <a:t>gurken</a:t>
            </a:r>
            <a:r>
              <a:rPr lang="en-US" sz="2200" dirty="0">
                <a:solidFill>
                  <a:srgbClr val="000000"/>
                </a:solidFill>
                <a:latin typeface="Arial" panose="020B0604020202020204" pitchFamily="34" charset="0"/>
                <a:ea typeface="Verdana" panose="020B0604030504040204" pitchFamily="34" charset="0"/>
              </a:rPr>
              <a:t> m</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A accumulates in a crescent between the nucleus and the membrane, future dorsal side of the embryo</a:t>
            </a:r>
          </a:p>
          <a:p>
            <a:pPr marL="347472" lvl="0" indent="-347472">
              <a:spcBef>
                <a:spcPct val="20000"/>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No </a:t>
            </a:r>
            <a:r>
              <a:rPr lang="en-US" sz="2200" dirty="0" err="1">
                <a:solidFill>
                  <a:srgbClr val="000000"/>
                </a:solidFill>
                <a:latin typeface="Arial" panose="020B0604020202020204" pitchFamily="34" charset="0"/>
                <a:ea typeface="Verdana" panose="020B0604030504040204" pitchFamily="34" charset="0"/>
              </a:rPr>
              <a:t>Gurken</a:t>
            </a:r>
            <a:r>
              <a:rPr lang="en-US" sz="2200" dirty="0">
                <a:solidFill>
                  <a:srgbClr val="000000"/>
                </a:solidFill>
                <a:latin typeface="Arial" panose="020B0604020202020204" pitchFamily="34" charset="0"/>
                <a:ea typeface="Verdana" panose="020B0604030504040204" pitchFamily="34" charset="0"/>
              </a:rPr>
              <a:t> signal is released from the other side of the oocyte, and the follicle cells on that side of the oocyte adopt a ventral fate</a:t>
            </a:r>
          </a:p>
        </p:txBody>
      </p:sp>
      <p:sp>
        <p:nvSpPr>
          <p:cNvPr id="15" name="Text Placeholder 5">
            <a:extLst>
              <a:ext uri="{FF2B5EF4-FFF2-40B4-BE49-F238E27FC236}">
                <a16:creationId xmlns:a16="http://schemas.microsoft.com/office/drawing/2014/main" id="{3F44C863-7C68-4A67-AC26-91AD6A6B616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EF40B5B5-ADCA-4176-B4BE-02945802AB73}"/>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457256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9A7D5-EA29-40F0-8274-DDBB23C4106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body plan is produced by sequential activation of genes</a:t>
            </a:r>
          </a:p>
        </p:txBody>
      </p:sp>
      <p:sp>
        <p:nvSpPr>
          <p:cNvPr id="3" name="Content Placeholder 2">
            <a:extLst>
              <a:ext uri="{FF2B5EF4-FFF2-40B4-BE49-F238E27FC236}">
                <a16:creationId xmlns:a16="http://schemas.microsoft.com/office/drawing/2014/main" id="{AC2286E3-DF50-45BB-9174-CAF77BE558F6}"/>
              </a:ext>
            </a:extLst>
          </p:cNvPr>
          <p:cNvSpPr>
            <a:spLocks noGrp="1"/>
          </p:cNvSpPr>
          <p:nvPr>
            <p:ph sz="quarter" idx="11"/>
          </p:nvPr>
        </p:nvSpPr>
        <p:spPr/>
        <p:txBody>
          <a:bodyPr/>
          <a:lstStyle/>
          <a:p>
            <a:pPr lvl="0">
              <a:spcBef>
                <a:spcPts val="1200"/>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Three classes of </a:t>
            </a:r>
            <a:r>
              <a:rPr lang="en-US" sz="2000" i="1" dirty="0">
                <a:solidFill>
                  <a:srgbClr val="000000"/>
                </a:solidFill>
                <a:latin typeface="Arial" panose="020B0604020202020204" pitchFamily="34" charset="0"/>
                <a:ea typeface="Verdana" panose="020B0604030504040204" pitchFamily="34" charset="0"/>
              </a:rPr>
              <a:t>segmentation genes </a:t>
            </a:r>
            <a:r>
              <a:rPr lang="en-US" sz="2000" dirty="0">
                <a:solidFill>
                  <a:srgbClr val="000000"/>
                </a:solidFill>
                <a:latin typeface="Arial" panose="020B0604020202020204" pitchFamily="34" charset="0"/>
                <a:ea typeface="Verdana" panose="020B0604030504040204" pitchFamily="34" charset="0"/>
              </a:rPr>
              <a:t>determine body structures </a:t>
            </a:r>
          </a:p>
          <a:p>
            <a:pPr marL="347472" lvl="0" indent="-347472">
              <a:spcBef>
                <a:spcPts val="12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Body plan of three fused head segments, three thoracic segments, and eight abdominal segments</a:t>
            </a:r>
          </a:p>
          <a:p>
            <a:pPr lvl="0">
              <a:spcBef>
                <a:spcPts val="1200"/>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Cascade transforms the broad gradients of the early embryo into a periodic, segmented structure with A/P and D/V polarity</a:t>
            </a:r>
          </a:p>
          <a:p>
            <a:pPr marL="347472" lvl="0" indent="-347472">
              <a:spcBef>
                <a:spcPts val="12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Bicoid</a:t>
            </a:r>
          </a:p>
          <a:p>
            <a:pPr marL="347472" lvl="0" indent="-347472">
              <a:spcBef>
                <a:spcPts val="1200"/>
              </a:spcBef>
              <a:spcAft>
                <a:spcPts val="600"/>
              </a:spcAft>
              <a:buClr>
                <a:srgbClr val="000000"/>
              </a:buClr>
              <a:buFont typeface="Arial" panose="020B0604020202020204" pitchFamily="34" charset="0"/>
              <a:buChar char="•"/>
            </a:pPr>
            <a:r>
              <a:rPr lang="en-US" sz="2000" i="1" dirty="0">
                <a:solidFill>
                  <a:srgbClr val="000000"/>
                </a:solidFill>
                <a:latin typeface="Arial" panose="020B0604020202020204" pitchFamily="34" charset="0"/>
                <a:ea typeface="Verdana" panose="020B0604030504040204" pitchFamily="34" charset="0"/>
              </a:rPr>
              <a:t>Hunchback</a:t>
            </a:r>
            <a:r>
              <a:rPr lang="en-US" sz="2000" dirty="0">
                <a:solidFill>
                  <a:srgbClr val="000000"/>
                </a:solidFill>
                <a:latin typeface="Arial" panose="020B0604020202020204" pitchFamily="34" charset="0"/>
                <a:ea typeface="Verdana" panose="020B0604030504040204" pitchFamily="34" charset="0"/>
              </a:rPr>
              <a:t> and other </a:t>
            </a:r>
            <a:r>
              <a:rPr lang="en-US" sz="2000" i="1" dirty="0">
                <a:solidFill>
                  <a:srgbClr val="000000"/>
                </a:solidFill>
                <a:latin typeface="Arial" panose="020B0604020202020204" pitchFamily="34" charset="0"/>
                <a:ea typeface="Verdana" panose="020B0604030504040204" pitchFamily="34" charset="0"/>
              </a:rPr>
              <a:t>gap genes </a:t>
            </a:r>
            <a:r>
              <a:rPr lang="en-US" sz="2000" dirty="0">
                <a:solidFill>
                  <a:srgbClr val="000000"/>
                </a:solidFill>
                <a:latin typeface="Arial" panose="020B0604020202020204" pitchFamily="34" charset="0"/>
                <a:ea typeface="Verdana" panose="020B0604030504040204" pitchFamily="34" charset="0"/>
              </a:rPr>
              <a:t>(map out initial subdivision of embryo)</a:t>
            </a:r>
            <a:endParaRPr lang="en-US" sz="2000" i="1" dirty="0">
              <a:solidFill>
                <a:srgbClr val="000000"/>
              </a:solidFill>
              <a:latin typeface="Arial" panose="020B0604020202020204" pitchFamily="34" charset="0"/>
              <a:ea typeface="Verdana" panose="020B0604030504040204" pitchFamily="34" charset="0"/>
            </a:endParaRPr>
          </a:p>
          <a:p>
            <a:pPr marL="347472" lvl="0" indent="-347472">
              <a:spcBef>
                <a:spcPts val="1200"/>
              </a:spcBef>
              <a:spcAft>
                <a:spcPts val="600"/>
              </a:spcAft>
              <a:buClr>
                <a:srgbClr val="000000"/>
              </a:buClr>
              <a:buFont typeface="Arial" panose="020B0604020202020204" pitchFamily="34" charset="0"/>
              <a:buChar char="•"/>
            </a:pPr>
            <a:r>
              <a:rPr lang="en-US" sz="2000" i="1" dirty="0">
                <a:solidFill>
                  <a:srgbClr val="000000"/>
                </a:solidFill>
                <a:latin typeface="Arial" panose="020B0604020202020204" pitchFamily="34" charset="0"/>
                <a:ea typeface="Verdana" panose="020B0604030504040204" pitchFamily="34" charset="0"/>
              </a:rPr>
              <a:t>Pair-rule genes </a:t>
            </a:r>
            <a:r>
              <a:rPr lang="en-US" sz="2000" dirty="0">
                <a:solidFill>
                  <a:srgbClr val="000000"/>
                </a:solidFill>
                <a:latin typeface="Arial" panose="020B0604020202020204" pitchFamily="34" charset="0"/>
                <a:ea typeface="Verdana" panose="020B0604030504040204" pitchFamily="34" charset="0"/>
              </a:rPr>
              <a:t>(produce distinct bands of protein in embryo)</a:t>
            </a:r>
            <a:endParaRPr lang="en-US" sz="2000" i="1" dirty="0">
              <a:solidFill>
                <a:srgbClr val="000000"/>
              </a:solidFill>
              <a:latin typeface="Arial" panose="020B0604020202020204" pitchFamily="34" charset="0"/>
              <a:ea typeface="Verdana" panose="020B0604030504040204" pitchFamily="34" charset="0"/>
            </a:endParaRPr>
          </a:p>
          <a:p>
            <a:pPr marL="347472" lvl="0" indent="-347472">
              <a:spcBef>
                <a:spcPts val="1200"/>
              </a:spcBef>
              <a:spcAft>
                <a:spcPts val="600"/>
              </a:spcAft>
              <a:buClr>
                <a:srgbClr val="000000"/>
              </a:buClr>
              <a:buFont typeface="Arial" panose="020B0604020202020204" pitchFamily="34" charset="0"/>
              <a:buChar char="•"/>
            </a:pPr>
            <a:r>
              <a:rPr lang="en-US" sz="2000" i="1" dirty="0">
                <a:solidFill>
                  <a:srgbClr val="000000"/>
                </a:solidFill>
                <a:latin typeface="Arial" panose="020B0604020202020204" pitchFamily="34" charset="0"/>
                <a:ea typeface="Verdana" panose="020B0604030504040204" pitchFamily="34" charset="0"/>
              </a:rPr>
              <a:t>Segment polarity genes</a:t>
            </a:r>
            <a:r>
              <a:rPr lang="en-US" sz="2000" dirty="0">
                <a:solidFill>
                  <a:srgbClr val="000000"/>
                </a:solidFill>
                <a:latin typeface="Arial" panose="020B0604020202020204" pitchFamily="34" charset="0"/>
                <a:ea typeface="Verdana" panose="020B0604030504040204" pitchFamily="34" charset="0"/>
              </a:rPr>
              <a:t> (further subdivide zones specified by pair-rule genes)</a:t>
            </a:r>
            <a:endParaRPr lang="en-US" sz="2000" i="1"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62829783-395D-4DD0-A51D-2133A6630304}"/>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23582706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D35A3-B847-4F4C-9AF4-82948CFDD1A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Body organization in an early </a:t>
            </a:r>
            <a:r>
              <a:rPr lang="en-US" i="1" dirty="0">
                <a:solidFill>
                  <a:srgbClr val="000000"/>
                </a:solidFill>
                <a:latin typeface="Arial" panose="020B0604020202020204" pitchFamily="34" charset="0"/>
                <a:ea typeface="Verdana" panose="020B0604030504040204" pitchFamily="34" charset="0"/>
                <a:cs typeface="Arial" pitchFamily="34" charset="0"/>
              </a:rPr>
              <a:t>Drosophila</a:t>
            </a:r>
            <a:r>
              <a:rPr lang="en-US" dirty="0">
                <a:solidFill>
                  <a:srgbClr val="000000"/>
                </a:solidFill>
                <a:latin typeface="Arial" panose="020B0604020202020204" pitchFamily="34" charset="0"/>
                <a:ea typeface="Verdana" panose="020B0604030504040204" pitchFamily="34" charset="0"/>
                <a:cs typeface="Arial" pitchFamily="34" charset="0"/>
              </a:rPr>
              <a:t> embryo</a:t>
            </a:r>
          </a:p>
        </p:txBody>
      </p:sp>
      <p:pic>
        <p:nvPicPr>
          <p:cNvPr id="9" name="Picture 2" descr="4 micrographs of the body organization in an early Drosophila embryo are shown.">
            <a:extLst>
              <a:ext uri="{FF2B5EF4-FFF2-40B4-BE49-F238E27FC236}">
                <a16:creationId xmlns:a16="http://schemas.microsoft.com/office/drawing/2014/main" id="{8FB92976-F352-4B5E-93E5-1EAC6EBEE747}"/>
              </a:ext>
            </a:extLst>
          </p:cNvPr>
          <p:cNvPicPr>
            <a:picLocks noChangeAspect="1" noChangeArrowheads="1"/>
          </p:cNvPicPr>
          <p:nvPr/>
        </p:nvPicPr>
        <p:blipFill>
          <a:blip r:embed="rId2"/>
          <a:stretch>
            <a:fillRect/>
          </a:stretch>
        </p:blipFill>
        <p:spPr bwMode="auto">
          <a:xfrm>
            <a:off x="2584120" y="1106665"/>
            <a:ext cx="3975760" cy="47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5C045F81-637C-420C-955B-55911F96AFF0}"/>
              </a:ext>
            </a:extLst>
          </p:cNvPr>
          <p:cNvSpPr>
            <a:spLocks noGrp="1"/>
          </p:cNvSpPr>
          <p:nvPr>
            <p:ph type="body" sz="quarter" idx="39"/>
          </p:nvPr>
        </p:nvSpPr>
        <p:spPr>
          <a:xfrm>
            <a:off x="2403136" y="5841727"/>
            <a:ext cx="4846320" cy="283652"/>
          </a:xfrm>
        </p:spPr>
        <p:txBody>
          <a:bodyPr/>
          <a:lstStyle/>
          <a:p>
            <a:pPr algn="ctr"/>
            <a:r>
              <a:rPr lang="en-US" dirty="0">
                <a:solidFill>
                  <a:schemeClr val="tx1"/>
                </a:solidFill>
              </a:rPr>
              <a:t>(top) ©Steve Paddock and Sean Carroll; (bottom) ©Jim </a:t>
            </a:r>
            <a:r>
              <a:rPr lang="en-US" dirty="0" err="1">
                <a:solidFill>
                  <a:schemeClr val="tx1"/>
                </a:solidFill>
              </a:rPr>
              <a:t>Langeland</a:t>
            </a:r>
            <a:r>
              <a:rPr lang="en-US" dirty="0">
                <a:solidFill>
                  <a:schemeClr val="tx1"/>
                </a:solidFill>
              </a:rPr>
              <a:t>, Steve Paddock and Sean Carroll</a:t>
            </a:r>
          </a:p>
        </p:txBody>
      </p:sp>
      <p:sp>
        <p:nvSpPr>
          <p:cNvPr id="7" name="Text Placeholder 4">
            <a:extLst>
              <a:ext uri="{FF2B5EF4-FFF2-40B4-BE49-F238E27FC236}">
                <a16:creationId xmlns:a16="http://schemas.microsoft.com/office/drawing/2014/main" id="{2C233C61-9FE3-45C5-8DB9-45AD07E73F3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FAF4C2F5-A1CE-45FF-94CD-DFC27B6CE61E}"/>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6618232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A8A68-14BE-4828-B339-31FB735F24A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Cleavage</a:t>
            </a:r>
          </a:p>
        </p:txBody>
      </p:sp>
      <p:sp>
        <p:nvSpPr>
          <p:cNvPr id="3" name="Content Placeholder 2">
            <a:extLst>
              <a:ext uri="{FF2B5EF4-FFF2-40B4-BE49-F238E27FC236}">
                <a16:creationId xmlns:a16="http://schemas.microsoft.com/office/drawing/2014/main" id="{1E81B6D4-0FB7-42C0-B666-775A3606C47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animal embryos, </a:t>
            </a:r>
            <a:r>
              <a:rPr lang="en-US" i="1" dirty="0">
                <a:solidFill>
                  <a:srgbClr val="000000"/>
                </a:solidFill>
                <a:latin typeface="Arial" panose="020B0604020202020204" pitchFamily="34" charset="0"/>
                <a:ea typeface="Verdana" panose="020B0604030504040204" pitchFamily="34" charset="0"/>
              </a:rPr>
              <a:t>cleavage</a:t>
            </a:r>
            <a:r>
              <a:rPr lang="en-US" dirty="0">
                <a:solidFill>
                  <a:srgbClr val="000000"/>
                </a:solidFill>
                <a:latin typeface="Arial" panose="020B0604020202020204" pitchFamily="34" charset="0"/>
                <a:ea typeface="Verdana" panose="020B0604030504040204" pitchFamily="34" charset="0"/>
              </a:rPr>
              <a:t> is the period of rapid cell division following fertilization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Enormous mass of the zygote is subdivided into a larger and larger number of smaller and smaller cells, called </a:t>
            </a:r>
            <a:r>
              <a:rPr lang="en-US" i="1" dirty="0">
                <a:solidFill>
                  <a:srgbClr val="000000"/>
                </a:solidFill>
                <a:latin typeface="Arial" panose="020B0604020202020204" pitchFamily="34" charset="0"/>
                <a:ea typeface="Verdana" panose="020B0604030504040204" pitchFamily="34" charset="0"/>
              </a:rPr>
              <a:t>blastomeres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Initial Increase in number of cells is not accompanied by any increase in the overall size of the embryo</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Overall size increases only once external nutrient sources become available (for example mammal implantation)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and G</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phases of cell cycle short or eliminated for fast division cycles</a:t>
            </a:r>
          </a:p>
        </p:txBody>
      </p:sp>
      <p:sp>
        <p:nvSpPr>
          <p:cNvPr id="6" name="Slide Number Placeholder 3">
            <a:extLst>
              <a:ext uri="{FF2B5EF4-FFF2-40B4-BE49-F238E27FC236}">
                <a16:creationId xmlns:a16="http://schemas.microsoft.com/office/drawing/2014/main" id="{F328134D-DAA4-46EE-9CB2-C6C6A2A6FDDA}"/>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3848326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F83A9A-C09F-449D-BB81-D4172C4DD65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Homeotic genes</a:t>
            </a:r>
          </a:p>
        </p:txBody>
      </p:sp>
      <p:sp>
        <p:nvSpPr>
          <p:cNvPr id="3" name="Content Placeholder 2">
            <a:extLst>
              <a:ext uri="{FF2B5EF4-FFF2-40B4-BE49-F238E27FC236}">
                <a16:creationId xmlns:a16="http://schemas.microsoft.com/office/drawing/2014/main" id="{55DDC867-747D-4713-9B29-C725213018B3}"/>
              </a:ext>
            </a:extLst>
          </p:cNvPr>
          <p:cNvSpPr>
            <a:spLocks noGrp="1"/>
          </p:cNvSpPr>
          <p:nvPr>
            <p:ph sz="quarter" idx="11"/>
          </p:nvPr>
        </p:nvSpPr>
        <p:spPr>
          <a:xfrm>
            <a:off x="457200" y="1224279"/>
            <a:ext cx="3620714" cy="5024121"/>
          </a:xfrm>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Mutants with changed segment identity provided starting point for understanding</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Mutations in </a:t>
            </a:r>
            <a:r>
              <a:rPr lang="en-US" i="1" dirty="0">
                <a:solidFill>
                  <a:srgbClr val="000000"/>
                </a:solidFill>
                <a:latin typeface="Arial" panose="020B0604020202020204" pitchFamily="34" charset="0"/>
                <a:ea typeface="Verdana" panose="020B0604030504040204" pitchFamily="34" charset="0"/>
              </a:rPr>
              <a:t>homeotic genes </a:t>
            </a:r>
            <a:r>
              <a:rPr lang="en-US" dirty="0">
                <a:solidFill>
                  <a:srgbClr val="000000"/>
                </a:solidFill>
                <a:latin typeface="Arial" panose="020B0604020202020204" pitchFamily="34" charset="0"/>
                <a:ea typeface="Verdana" panose="020B0604030504040204" pitchFamily="34" charset="0"/>
              </a:rPr>
              <a:t>cause one body part to develop into another (homeosis)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conversion of 3rd to 2nd segment leads to an adult fly with two sets of wings</a:t>
            </a:r>
          </a:p>
        </p:txBody>
      </p:sp>
      <p:pic>
        <p:nvPicPr>
          <p:cNvPr id="9" name="Picture 3" descr="A 4 winged fly with 2 wings coming branching off both the second and third segments has mutations in its homeotic genes.">
            <a:extLst>
              <a:ext uri="{FF2B5EF4-FFF2-40B4-BE49-F238E27FC236}">
                <a16:creationId xmlns:a16="http://schemas.microsoft.com/office/drawing/2014/main" id="{44F3D055-5CBC-4CC0-9FBE-2111598108A8}"/>
              </a:ext>
            </a:extLst>
          </p:cNvPr>
          <p:cNvPicPr>
            <a:picLocks noChangeAspect="1" noChangeArrowheads="1"/>
          </p:cNvPicPr>
          <p:nvPr/>
        </p:nvPicPr>
        <p:blipFill>
          <a:blip r:embed="rId2"/>
          <a:stretch>
            <a:fillRect/>
          </a:stretch>
        </p:blipFill>
        <p:spPr bwMode="auto">
          <a:xfrm>
            <a:off x="4341246" y="1224279"/>
            <a:ext cx="4572000" cy="4651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
            <a:extLst>
              <a:ext uri="{FF2B5EF4-FFF2-40B4-BE49-F238E27FC236}">
                <a16:creationId xmlns:a16="http://schemas.microsoft.com/office/drawing/2014/main" id="{1E2AADF5-2157-4E11-83BA-68F004677E35}"/>
              </a:ext>
            </a:extLst>
          </p:cNvPr>
          <p:cNvSpPr>
            <a:spLocks noGrp="1"/>
          </p:cNvSpPr>
          <p:nvPr>
            <p:ph type="body" sz="quarter" idx="39"/>
          </p:nvPr>
        </p:nvSpPr>
        <p:spPr>
          <a:xfrm>
            <a:off x="5603407" y="5947995"/>
            <a:ext cx="2047679" cy="161396"/>
          </a:xfrm>
        </p:spPr>
        <p:txBody>
          <a:bodyPr/>
          <a:lstStyle/>
          <a:p>
            <a:pPr algn="ctr"/>
            <a:r>
              <a:rPr lang="en-US" dirty="0">
                <a:solidFill>
                  <a:schemeClr val="tx1"/>
                </a:solidFill>
              </a:rPr>
              <a:t>David Scharf/Science Source</a:t>
            </a:r>
          </a:p>
        </p:txBody>
      </p:sp>
      <p:sp>
        <p:nvSpPr>
          <p:cNvPr id="8" name="Slide Number Placeholder 5">
            <a:extLst>
              <a:ext uri="{FF2B5EF4-FFF2-40B4-BE49-F238E27FC236}">
                <a16:creationId xmlns:a16="http://schemas.microsoft.com/office/drawing/2014/main" id="{EEE01D39-72AC-463C-99CF-4E34B15AE5AE}"/>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8428699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FF29F-76BA-44ED-8DED-A08FA496096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Evolution of pattern formation</a:t>
            </a:r>
          </a:p>
        </p:txBody>
      </p:sp>
      <p:sp>
        <p:nvSpPr>
          <p:cNvPr id="3" name="Content Placeholder 2">
            <a:extLst>
              <a:ext uri="{FF2B5EF4-FFF2-40B4-BE49-F238E27FC236}">
                <a16:creationId xmlns:a16="http://schemas.microsoft.com/office/drawing/2014/main" id="{85EB3808-3975-49D4-AC0A-53D5D6E041BA}"/>
              </a:ext>
            </a:extLst>
          </p:cNvPr>
          <p:cNvSpPr>
            <a:spLocks noGrp="1"/>
          </p:cNvSpPr>
          <p:nvPr>
            <p:ph sz="quarter" idx="11"/>
          </p:nvPr>
        </p:nvSpPr>
        <p:spPr>
          <a:xfrm>
            <a:off x="457200" y="1371600"/>
            <a:ext cx="8305800" cy="1676399"/>
          </a:xfrm>
        </p:spPr>
        <p:txBody>
          <a:bodyPr/>
          <a:lstStyle/>
          <a:p>
            <a:pPr lvl="0">
              <a:spcBef>
                <a:spcPts val="624"/>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Changes in gene expression produce phenotypic changes</a:t>
            </a:r>
          </a:p>
          <a:p>
            <a:pPr marL="347472" lvl="0" indent="-347472">
              <a:spcBef>
                <a:spcPts val="624"/>
              </a:spcBef>
              <a:spcAft>
                <a:spcPts val="12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Example: Indirect and direct developing species of echinoderms have similar genomes but differ in gene expression/regulation</a:t>
            </a:r>
          </a:p>
        </p:txBody>
      </p:sp>
      <p:pic>
        <p:nvPicPr>
          <p:cNvPr id="9" name="Picture 3" descr="An illustration of the direct and indirect sea urchin development. ">
            <a:extLst>
              <a:ext uri="{FF2B5EF4-FFF2-40B4-BE49-F238E27FC236}">
                <a16:creationId xmlns:a16="http://schemas.microsoft.com/office/drawing/2014/main" id="{F45675BB-CBFD-4181-A9D9-82BB14EB87AF}"/>
              </a:ext>
            </a:extLst>
          </p:cNvPr>
          <p:cNvPicPr>
            <a:picLocks noChangeAspect="1"/>
          </p:cNvPicPr>
          <p:nvPr/>
        </p:nvPicPr>
        <p:blipFill>
          <a:blip r:embed="rId2"/>
          <a:stretch>
            <a:fillRect/>
          </a:stretch>
        </p:blipFill>
        <p:spPr>
          <a:xfrm>
            <a:off x="1097280" y="3148733"/>
            <a:ext cx="6949440" cy="2961426"/>
          </a:xfrm>
          <a:prstGeom prst="rect">
            <a:avLst/>
          </a:prstGeom>
        </p:spPr>
      </p:pic>
      <p:sp>
        <p:nvSpPr>
          <p:cNvPr id="7" name="Text Placeholder 4">
            <a:extLst>
              <a:ext uri="{FF2B5EF4-FFF2-40B4-BE49-F238E27FC236}">
                <a16:creationId xmlns:a16="http://schemas.microsoft.com/office/drawing/2014/main" id="{F92EFC72-71C9-416E-A547-48193206B0E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61A23132-0BA4-4A75-BD43-E04448C4F4E4}"/>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35418114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8E6F6-6B9A-4BEC-A2CA-97311CEFF11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Homeotic gene complexes</a:t>
            </a:r>
          </a:p>
        </p:txBody>
      </p:sp>
      <p:sp>
        <p:nvSpPr>
          <p:cNvPr id="3" name="Content Placeholder 2">
            <a:extLst>
              <a:ext uri="{FF2B5EF4-FFF2-40B4-BE49-F238E27FC236}">
                <a16:creationId xmlns:a16="http://schemas.microsoft.com/office/drawing/2014/main" id="{9B98D1F7-AE68-469B-B9CD-5174A5C8D968}"/>
              </a:ext>
            </a:extLst>
          </p:cNvPr>
          <p:cNvSpPr>
            <a:spLocks noGrp="1"/>
          </p:cNvSpPr>
          <p:nvPr>
            <p:ph sz="quarter" idx="11"/>
          </p:nvPr>
        </p:nvSpPr>
        <p:spPr/>
        <p:txBody>
          <a:bodyPr/>
          <a:lstStyle/>
          <a:p>
            <a:pPr>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Drosophila</a:t>
            </a:r>
          </a:p>
          <a:p>
            <a:pPr marL="342900" indent="-342900">
              <a:spcBef>
                <a:spcPts val="12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Bithorax complex</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Control the development of body parts in the rear half of the thorax and all of the abdomen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Order of genes corresponds to order of segments</a:t>
            </a:r>
          </a:p>
          <a:p>
            <a:pPr marL="342900" indent="-342900">
              <a:spcBef>
                <a:spcPts val="12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Antennapedia complex</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Governs the anterior end of the fly</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Order of genes also corresponds to order of segments</a:t>
            </a:r>
          </a:p>
        </p:txBody>
      </p:sp>
      <p:sp>
        <p:nvSpPr>
          <p:cNvPr id="6" name="Slide Number Placeholder 3">
            <a:extLst>
              <a:ext uri="{FF2B5EF4-FFF2-40B4-BE49-F238E27FC236}">
                <a16:creationId xmlns:a16="http://schemas.microsoft.com/office/drawing/2014/main" id="{53FA7461-4456-4B90-8AF4-D6CDD834C66D}"/>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21750702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DA663-AB6A-421A-B109-4162EDCD63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homeobox</a:t>
            </a:r>
          </a:p>
        </p:txBody>
      </p:sp>
      <p:sp>
        <p:nvSpPr>
          <p:cNvPr id="3" name="Content Placeholder 2">
            <a:extLst>
              <a:ext uri="{FF2B5EF4-FFF2-40B4-BE49-F238E27FC236}">
                <a16:creationId xmlns:a16="http://schemas.microsoft.com/office/drawing/2014/main" id="{8FCA1A23-82C3-483C-8C61-81283908FD1C}"/>
              </a:ext>
            </a:extLst>
          </p:cNvPr>
          <p:cNvSpPr>
            <a:spLocks noGrp="1"/>
          </p:cNvSpPr>
          <p:nvPr>
            <p:ph sz="quarter" idx="11"/>
          </p:nvPr>
        </p:nvSpPr>
        <p:spPr>
          <a:xfrm>
            <a:off x="342900" y="1276710"/>
            <a:ext cx="8458200" cy="5179174"/>
          </a:xfrm>
        </p:spPr>
        <p:txBody>
          <a:bodyPr/>
          <a:lstStyle/>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All of the homeotic gene complexes contain a conserved sequence of 180 nucleotides coding for a 60-amino-acid, DNA-binding domain, called the homeodomain</a:t>
            </a:r>
          </a:p>
          <a:p>
            <a:pPr marL="347472" lvl="0" indent="-347472">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Homeobox</a:t>
            </a:r>
            <a:r>
              <a:rPr lang="en-US" dirty="0">
                <a:solidFill>
                  <a:srgbClr val="000000"/>
                </a:solidFill>
                <a:latin typeface="Arial" panose="020B0604020202020204" pitchFamily="34" charset="0"/>
                <a:ea typeface="Verdana" panose="020B0604030504040204" pitchFamily="34" charset="0"/>
              </a:rPr>
              <a:t> is the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that encodes the homeodomain</a:t>
            </a:r>
          </a:p>
          <a:p>
            <a:pPr lvl="0">
              <a:spcAft>
                <a:spcPts val="600"/>
              </a:spcAft>
              <a:buClr>
                <a:srgbClr val="003B48"/>
              </a:buClr>
            </a:pPr>
            <a:r>
              <a:rPr lang="en-US" i="1" dirty="0" err="1">
                <a:solidFill>
                  <a:srgbClr val="000000"/>
                </a:solidFill>
                <a:latin typeface="Arial" panose="020B0604020202020204" pitchFamily="34" charset="0"/>
                <a:ea typeface="Verdana" panose="020B0604030504040204" pitchFamily="34" charset="0"/>
              </a:rPr>
              <a:t>Hox</a:t>
            </a:r>
            <a:r>
              <a:rPr lang="en-US"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gene</a:t>
            </a:r>
            <a:r>
              <a:rPr lang="en-US" dirty="0">
                <a:solidFill>
                  <a:srgbClr val="000000"/>
                </a:solidFill>
                <a:latin typeface="Arial" panose="020B0604020202020204" pitchFamily="34" charset="0"/>
                <a:ea typeface="Verdana" panose="020B0604030504040204" pitchFamily="34" charset="0"/>
              </a:rPr>
              <a:t>: Homeobox-containing gene that specifies the identity of a body part</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Function as transcription factors that bind DNA using their homeobox domain</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Ultimate targets of </a:t>
            </a:r>
            <a:r>
              <a:rPr lang="en-US" i="1" dirty="0" err="1">
                <a:solidFill>
                  <a:srgbClr val="000000"/>
                </a:solidFill>
                <a:latin typeface="Arial" panose="020B0604020202020204" pitchFamily="34" charset="0"/>
                <a:ea typeface="Verdana" panose="020B0604030504040204" pitchFamily="34" charset="0"/>
              </a:rPr>
              <a:t>Hox</a:t>
            </a:r>
            <a:r>
              <a:rPr lang="en-US" dirty="0">
                <a:solidFill>
                  <a:srgbClr val="000000"/>
                </a:solidFill>
                <a:latin typeface="Arial" panose="020B0604020202020204" pitchFamily="34" charset="0"/>
                <a:ea typeface="Verdana" panose="020B0604030504040204" pitchFamily="34" charset="0"/>
              </a:rPr>
              <a:t> gene function appear to be genes that control cell behaviors associated with organ morphogenesis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in organisms as primitive as radially symmetrical cnidarians</a:t>
            </a:r>
          </a:p>
        </p:txBody>
      </p:sp>
      <p:sp>
        <p:nvSpPr>
          <p:cNvPr id="6" name="Slide Number Placeholder 3">
            <a:extLst>
              <a:ext uri="{FF2B5EF4-FFF2-40B4-BE49-F238E27FC236}">
                <a16:creationId xmlns:a16="http://schemas.microsoft.com/office/drawing/2014/main" id="{98F5C9D6-C4DF-48F9-B92C-04B8C8012702}"/>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25616879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EDA0FB-6C69-403A-85DD-04C50E6CDA5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Evolution of homeobox-containing genes</a:t>
            </a:r>
          </a:p>
        </p:txBody>
      </p:sp>
      <p:pic>
        <p:nvPicPr>
          <p:cNvPr id="9" name="Picture 2" descr="An illustration of the drosophila  HOM and mouse HOX chromosomes. ">
            <a:extLst>
              <a:ext uri="{FF2B5EF4-FFF2-40B4-BE49-F238E27FC236}">
                <a16:creationId xmlns:a16="http://schemas.microsoft.com/office/drawing/2014/main" id="{5D87E091-6513-4F3C-B6D8-492F471CD5CE}"/>
              </a:ext>
            </a:extLst>
          </p:cNvPr>
          <p:cNvPicPr>
            <a:picLocks noChangeAspect="1" noChangeArrowheads="1"/>
          </p:cNvPicPr>
          <p:nvPr/>
        </p:nvPicPr>
        <p:blipFill>
          <a:blip r:embed="rId2"/>
          <a:stretch>
            <a:fillRect/>
          </a:stretch>
        </p:blipFill>
        <p:spPr bwMode="auto">
          <a:xfrm>
            <a:off x="422001" y="1379935"/>
            <a:ext cx="8299999" cy="4454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CE72395D-62FE-4F32-B14B-5A3C81153EC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0027A0C-400D-4129-A842-5C780A5BC3D9}"/>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4108058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BB51D-D109-43E3-83E7-06C831B45C2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Pattern formation in plants</a:t>
            </a:r>
          </a:p>
        </p:txBody>
      </p:sp>
      <p:sp>
        <p:nvSpPr>
          <p:cNvPr id="3" name="Content Placeholder 2">
            <a:extLst>
              <a:ext uri="{FF2B5EF4-FFF2-40B4-BE49-F238E27FC236}">
                <a16:creationId xmlns:a16="http://schemas.microsoft.com/office/drawing/2014/main" id="{9B64AD32-B656-450A-8573-6A6CAD70E0A9}"/>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Evolutionary split between plant and animal cell lineages occurred about 1.6 billion years ago</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Before the appearance of multicellular organisms with defined body plans</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Multicellularity evolved independently in plants and animals</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Genetic control of pattern formation in plants is fundamentally different from that of animals</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Meristems add modules throughout lifetime</a:t>
            </a:r>
          </a:p>
        </p:txBody>
      </p:sp>
      <p:sp>
        <p:nvSpPr>
          <p:cNvPr id="6" name="Slide Number Placeholder 3">
            <a:extLst>
              <a:ext uri="{FF2B5EF4-FFF2-40B4-BE49-F238E27FC236}">
                <a16:creationId xmlns:a16="http://schemas.microsoft.com/office/drawing/2014/main" id="{50ECBF0A-3DFC-4C3B-8A21-C2FE630D41EA}"/>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4277854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818F8-90FD-4216-B9D7-9B8EA00AA1E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Homeotic gene family in plants is the </a:t>
            </a:r>
            <a:r>
              <a:rPr lang="en-US" i="1" dirty="0">
                <a:solidFill>
                  <a:srgbClr val="000000"/>
                </a:solidFill>
                <a:latin typeface="Arial" panose="020B0604020202020204" pitchFamily="34" charset="0"/>
                <a:ea typeface="Verdana" panose="020B0604030504040204" pitchFamily="34" charset="0"/>
                <a:cs typeface="Arial" pitchFamily="34" charset="0"/>
              </a:rPr>
              <a:t>M</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A</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D</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S</a:t>
            </a:r>
            <a:r>
              <a:rPr lang="en-US" dirty="0">
                <a:solidFill>
                  <a:srgbClr val="000000"/>
                </a:solidFill>
                <a:latin typeface="Arial" panose="020B0604020202020204" pitchFamily="34" charset="0"/>
                <a:ea typeface="Verdana" panose="020B0604030504040204" pitchFamily="34" charset="0"/>
                <a:cs typeface="Arial" pitchFamily="34" charset="0"/>
              </a:rPr>
              <a:t> box genes</a:t>
            </a:r>
          </a:p>
        </p:txBody>
      </p:sp>
      <p:sp>
        <p:nvSpPr>
          <p:cNvPr id="3" name="Content Placeholder 2">
            <a:extLst>
              <a:ext uri="{FF2B5EF4-FFF2-40B4-BE49-F238E27FC236}">
                <a16:creationId xmlns:a16="http://schemas.microsoft.com/office/drawing/2014/main" id="{81CBF59A-3A85-492A-B14E-B2BEA81C546E}"/>
              </a:ext>
            </a:extLst>
          </p:cNvPr>
          <p:cNvSpPr>
            <a:spLocks noGrp="1"/>
          </p:cNvSpPr>
          <p:nvPr>
            <p:ph sz="quarter" idx="11"/>
          </p:nvPr>
        </p:nvSpPr>
        <p:spPr/>
        <p:txBody>
          <a:bodyPr/>
          <a:lstStyle/>
          <a:p>
            <a:pPr>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M</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A</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D</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S</a:t>
            </a:r>
            <a:r>
              <a:rPr lang="en-US"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box</a:t>
            </a:r>
            <a:r>
              <a:rPr lang="en-US" dirty="0">
                <a:solidFill>
                  <a:srgbClr val="000000"/>
                </a:solidFill>
                <a:latin typeface="Arial" panose="020B0604020202020204" pitchFamily="34" charset="0"/>
                <a:ea typeface="Verdana" panose="020B0604030504040204" pitchFamily="34" charset="0"/>
              </a:rPr>
              <a:t> genes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Homeotic gene family</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Have homeobox-containing genes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Do not possess complexes of </a:t>
            </a:r>
            <a:r>
              <a:rPr lang="en-US" i="1" dirty="0" err="1">
                <a:solidFill>
                  <a:srgbClr val="000000"/>
                </a:solidFill>
                <a:latin typeface="Arial" panose="020B0604020202020204" pitchFamily="34" charset="0"/>
                <a:ea typeface="Verdana" panose="020B0604030504040204" pitchFamily="34" charset="0"/>
              </a:rPr>
              <a:t>Hox</a:t>
            </a:r>
            <a:r>
              <a:rPr lang="en-US" dirty="0">
                <a:solidFill>
                  <a:srgbClr val="000000"/>
                </a:solidFill>
                <a:latin typeface="Arial" panose="020B0604020202020204" pitchFamily="34" charset="0"/>
                <a:ea typeface="Verdana" panose="020B0604030504040204" pitchFamily="34" charset="0"/>
              </a:rPr>
              <a:t> genes similar to the regional identity ones in animals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Family of transcriptional regulators found in most eukaryotic organisms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Plants have many; animals only a few</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flowering plants, control transition from vegetative to flowering growth, root development, floral organ identity</a:t>
            </a:r>
          </a:p>
        </p:txBody>
      </p:sp>
      <p:sp>
        <p:nvSpPr>
          <p:cNvPr id="6" name="Slide Number Placeholder 3">
            <a:extLst>
              <a:ext uri="{FF2B5EF4-FFF2-40B4-BE49-F238E27FC236}">
                <a16:creationId xmlns:a16="http://schemas.microsoft.com/office/drawing/2014/main" id="{A4D90F25-CA02-4338-9005-F13E6AAFF0BB}"/>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29160434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639B1-2391-4EA9-B60E-EE0AFBB1682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Developmental mechanisms evolve</a:t>
            </a:r>
          </a:p>
        </p:txBody>
      </p:sp>
      <p:sp>
        <p:nvSpPr>
          <p:cNvPr id="3" name="Content Placeholder 2">
            <a:extLst>
              <a:ext uri="{FF2B5EF4-FFF2-40B4-BE49-F238E27FC236}">
                <a16:creationId xmlns:a16="http://schemas.microsoft.com/office/drawing/2014/main" id="{E05CD68B-6953-462D-8759-BF153E10D867}"/>
              </a:ext>
            </a:extLst>
          </p:cNvPr>
          <p:cNvSpPr>
            <a:spLocks noGrp="1"/>
          </p:cNvSpPr>
          <p:nvPr>
            <p:ph sz="quarter" idx="11"/>
          </p:nvPr>
        </p:nvSpPr>
        <p:spPr/>
        <p:txBody>
          <a:bodyPr/>
          <a:lstStyle/>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Heterochrony </a:t>
            </a:r>
            <a:r>
              <a:rPr lang="en-US" dirty="0">
                <a:solidFill>
                  <a:srgbClr val="000000"/>
                </a:solidFill>
                <a:latin typeface="Arial" panose="020B0604020202020204" pitchFamily="34" charset="0"/>
                <a:ea typeface="Verdana" panose="020B0604030504040204" pitchFamily="34" charset="0"/>
              </a:rPr>
              <a:t>- alterations in timing of developmental events due to a genetic change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heterochronic mutation can change transition timing of juvenile to adult stage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Homeosis</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 changes in the spatial pattern of gene expression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Can occur by:</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Changes in transcription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Changes in signaling pathways</a:t>
            </a:r>
          </a:p>
        </p:txBody>
      </p:sp>
      <p:sp>
        <p:nvSpPr>
          <p:cNvPr id="6" name="Slide Number Placeholder 3">
            <a:extLst>
              <a:ext uri="{FF2B5EF4-FFF2-40B4-BE49-F238E27FC236}">
                <a16:creationId xmlns:a16="http://schemas.microsoft.com/office/drawing/2014/main" id="{D52D928D-335B-4392-BC14-07A7D64FF06E}"/>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28317295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574B4-606C-4684-B2DE-E88ACC88A44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Morphogenesis</a:t>
            </a:r>
          </a:p>
        </p:txBody>
      </p:sp>
      <p:sp>
        <p:nvSpPr>
          <p:cNvPr id="3" name="Content Placeholder 2">
            <a:extLst>
              <a:ext uri="{FF2B5EF4-FFF2-40B4-BE49-F238E27FC236}">
                <a16:creationId xmlns:a16="http://schemas.microsoft.com/office/drawing/2014/main" id="{CD205390-0C86-4EB7-9716-6AC226F9DFF9}"/>
              </a:ext>
            </a:extLst>
          </p:cNvPr>
          <p:cNvSpPr>
            <a:spLocks noGrp="1"/>
          </p:cNvSpPr>
          <p:nvPr>
            <p:ph sz="quarter" idx="11"/>
          </p:nvPr>
        </p:nvSpPr>
        <p:spPr/>
        <p:txBody>
          <a:bodyPr/>
          <a:lstStyle/>
          <a:p>
            <a:pPr lvl="0">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Morphogenesis</a:t>
            </a:r>
            <a:r>
              <a:rPr lang="en-US" dirty="0">
                <a:solidFill>
                  <a:srgbClr val="000000"/>
                </a:solidFill>
                <a:latin typeface="Arial" panose="020B0604020202020204" pitchFamily="34" charset="0"/>
                <a:ea typeface="Verdana" panose="020B0604030504040204" pitchFamily="34" charset="0"/>
              </a:rPr>
              <a:t> is the generation of ordered form and structure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Is the product of changes in cell structure and cell behavior</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Animals regulate the following to achieve morphogenesis: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number, timing, and orientation of cell divisions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growth and expansion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Changes in cell shape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migration (not used in plants)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death</a:t>
            </a:r>
          </a:p>
        </p:txBody>
      </p:sp>
      <p:sp>
        <p:nvSpPr>
          <p:cNvPr id="6" name="Slide Number Placeholder 3">
            <a:extLst>
              <a:ext uri="{FF2B5EF4-FFF2-40B4-BE49-F238E27FC236}">
                <a16:creationId xmlns:a16="http://schemas.microsoft.com/office/drawing/2014/main" id="{8558A044-CEA3-49E8-A644-A252C8FF70BD}"/>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26555965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1B7C5-D584-4069-A55B-40A3B319A0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division and differentiation in morphogenesis</a:t>
            </a:r>
          </a:p>
        </p:txBody>
      </p:sp>
      <p:sp>
        <p:nvSpPr>
          <p:cNvPr id="3" name="Content Placeholder 2">
            <a:extLst>
              <a:ext uri="{FF2B5EF4-FFF2-40B4-BE49-F238E27FC236}">
                <a16:creationId xmlns:a16="http://schemas.microsoft.com/office/drawing/2014/main" id="{5D754D9D-AE6E-4F1C-9B9A-C8BCF4520EED}"/>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Orientation of the mitotic spindle determines the plane of cell division in eukaryotic cells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Plane determined by spindle placement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Great diversity of cleavage patterns in animal embryos is determined by differences in spindle placement</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 animals, cell differentiation is often accompanied by profound changes in cell size and shape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Examples: neurons, muscle cells</a:t>
            </a:r>
          </a:p>
        </p:txBody>
      </p:sp>
      <p:sp>
        <p:nvSpPr>
          <p:cNvPr id="6" name="Slide Number Placeholder 3">
            <a:extLst>
              <a:ext uri="{FF2B5EF4-FFF2-40B4-BE49-F238E27FC236}">
                <a16:creationId xmlns:a16="http://schemas.microsoft.com/office/drawing/2014/main" id="{0A56E1F9-0329-4BB7-8951-F61FD75084EA}"/>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31682234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9994D-79F3-4BC4-BC09-A973EE85588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Cleavage divisions in a frog embryo</a:t>
            </a:r>
          </a:p>
        </p:txBody>
      </p:sp>
      <p:pic>
        <p:nvPicPr>
          <p:cNvPr id="8" name="Picture 2" descr="Three scanning electron micrographs of the cleavage division in a frog embryo. ">
            <a:extLst>
              <a:ext uri="{FF2B5EF4-FFF2-40B4-BE49-F238E27FC236}">
                <a16:creationId xmlns:a16="http://schemas.microsoft.com/office/drawing/2014/main" id="{FF59B6E1-92E2-407C-8E46-F8195CC7CA91}"/>
              </a:ext>
            </a:extLst>
          </p:cNvPr>
          <p:cNvPicPr>
            <a:picLocks noChangeAspect="1" noChangeArrowheads="1"/>
          </p:cNvPicPr>
          <p:nvPr/>
        </p:nvPicPr>
        <p:blipFill>
          <a:blip r:embed="rId2"/>
          <a:stretch>
            <a:fillRect/>
          </a:stretch>
        </p:blipFill>
        <p:spPr bwMode="auto">
          <a:xfrm>
            <a:off x="269790" y="2407010"/>
            <a:ext cx="8647282" cy="2143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FC73BE1E-67EB-43A6-B2E0-2C35D92F15AE}"/>
              </a:ext>
            </a:extLst>
          </p:cNvPr>
          <p:cNvSpPr>
            <a:spLocks noGrp="1"/>
          </p:cNvSpPr>
          <p:nvPr>
            <p:ph type="body" sz="quarter" idx="39"/>
          </p:nvPr>
        </p:nvSpPr>
        <p:spPr>
          <a:xfrm>
            <a:off x="2170271" y="4634254"/>
            <a:ext cx="4846320" cy="181356"/>
          </a:xfrm>
        </p:spPr>
        <p:txBody>
          <a:bodyPr/>
          <a:lstStyle/>
          <a:p>
            <a:pPr algn="ctr"/>
            <a:r>
              <a:rPr lang="en-US" dirty="0">
                <a:solidFill>
                  <a:schemeClr val="tx1"/>
                </a:solidFill>
              </a:rPr>
              <a:t>Science Source/Science Source</a:t>
            </a:r>
          </a:p>
        </p:txBody>
      </p:sp>
      <p:sp>
        <p:nvSpPr>
          <p:cNvPr id="6" name="Text Placeholder 4">
            <a:extLst>
              <a:ext uri="{FF2B5EF4-FFF2-40B4-BE49-F238E27FC236}">
                <a16:creationId xmlns:a16="http://schemas.microsoft.com/office/drawing/2014/main" id="{02B42D72-2545-4A64-AFF2-4D1249070C9A}"/>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CC90D109-95E9-43DF-B9C0-91C88B5DE18F}"/>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3958610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4D66D-CF51-4A14-95AD-CA92B2C456B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Apoptosis in morphogenesis</a:t>
            </a:r>
          </a:p>
        </p:txBody>
      </p:sp>
      <p:sp>
        <p:nvSpPr>
          <p:cNvPr id="3" name="Content Placeholder 2">
            <a:extLst>
              <a:ext uri="{FF2B5EF4-FFF2-40B4-BE49-F238E27FC236}">
                <a16:creationId xmlns:a16="http://schemas.microsoft.com/office/drawing/2014/main" id="{C4D3B890-AE26-4820-BAB5-7B4980F68956}"/>
              </a:ext>
            </a:extLst>
          </p:cNvPr>
          <p:cNvSpPr>
            <a:spLocks noGrp="1"/>
          </p:cNvSpPr>
          <p:nvPr>
            <p:ph sz="quarter" idx="11"/>
          </p:nvPr>
        </p:nvSpPr>
        <p:spPr>
          <a:xfrm>
            <a:off x="342900" y="1276709"/>
            <a:ext cx="8458200" cy="5135107"/>
          </a:xfrm>
        </p:spPr>
        <p:txBody>
          <a:bodyPr/>
          <a:lstStyle/>
          <a:p>
            <a:pPr lvl="0">
              <a:spcBef>
                <a:spcPts val="3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Apoptosis</a:t>
            </a:r>
            <a:r>
              <a:rPr lang="en-US" dirty="0">
                <a:solidFill>
                  <a:srgbClr val="000000"/>
                </a:solidFill>
                <a:latin typeface="Arial" panose="020B0604020202020204" pitchFamily="34" charset="0"/>
                <a:ea typeface="Verdana" panose="020B0604030504040204" pitchFamily="34" charset="0"/>
              </a:rPr>
              <a:t>, programmed cell death, is a crucial a part of development</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shrivel and shrink, remains are taken up by surrounding cells</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Human embryos begin with webbed fingers</a:t>
            </a:r>
          </a:p>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Distinct from </a:t>
            </a:r>
            <a:r>
              <a:rPr lang="en-US" i="1" dirty="0">
                <a:solidFill>
                  <a:srgbClr val="000000"/>
                </a:solidFill>
                <a:latin typeface="Arial" panose="020B0604020202020204" pitchFamily="34" charset="0"/>
                <a:ea typeface="Verdana" panose="020B0604030504040204" pitchFamily="34" charset="0"/>
              </a:rPr>
              <a:t>necrosis</a:t>
            </a:r>
            <a:r>
              <a:rPr lang="en-US" dirty="0">
                <a:solidFill>
                  <a:srgbClr val="000000"/>
                </a:solidFill>
                <a:latin typeface="Arial" panose="020B0604020202020204" pitchFamily="34" charset="0"/>
                <a:ea typeface="Verdana" panose="020B0604030504040204" pitchFamily="34" charset="0"/>
              </a:rPr>
              <a:t> – cells that die due to injury</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typically swell and burst, releasing contents into extracellular fluid</a:t>
            </a:r>
          </a:p>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Mechanism of apoptosis appears to have been highly conserved during the course of animal evolution</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Regulated by three genes in</a:t>
            </a:r>
            <a:r>
              <a:rPr lang="en-US" i="1" dirty="0">
                <a:solidFill>
                  <a:srgbClr val="000000"/>
                </a:solidFill>
                <a:latin typeface="Arial" panose="020B0604020202020204" pitchFamily="34" charset="0"/>
                <a:ea typeface="Verdana" panose="020B0604030504040204" pitchFamily="34" charset="0"/>
              </a:rPr>
              <a:t> C. elegans</a:t>
            </a:r>
            <a:r>
              <a:rPr lang="en-US" dirty="0">
                <a:solidFill>
                  <a:srgbClr val="000000"/>
                </a:solidFill>
                <a:latin typeface="Arial" panose="020B0604020202020204" pitchFamily="34" charset="0"/>
                <a:ea typeface="Verdana" panose="020B0604030504040204" pitchFamily="34" charset="0"/>
              </a:rPr>
              <a:t>, genes are similar to human apoptosis genes</a:t>
            </a:r>
          </a:p>
        </p:txBody>
      </p:sp>
      <p:sp>
        <p:nvSpPr>
          <p:cNvPr id="6" name="Slide Number Placeholder 3">
            <a:extLst>
              <a:ext uri="{FF2B5EF4-FFF2-40B4-BE49-F238E27FC236}">
                <a16:creationId xmlns:a16="http://schemas.microsoft.com/office/drawing/2014/main" id="{0E8CF5F4-3ED2-4B31-B2A3-5075D44A4D11}"/>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4141589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D94EB-05D5-4D41-A4AB-A19FB7ADFED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Programmed cell death pathway</a:t>
            </a:r>
          </a:p>
        </p:txBody>
      </p:sp>
      <p:pic>
        <p:nvPicPr>
          <p:cNvPr id="9" name="Picture 2" descr="A schematic of the programmed cell death.">
            <a:extLst>
              <a:ext uri="{FF2B5EF4-FFF2-40B4-BE49-F238E27FC236}">
                <a16:creationId xmlns:a16="http://schemas.microsoft.com/office/drawing/2014/main" id="{44161B5D-6C66-4956-980C-689B870D2CDD}"/>
              </a:ext>
            </a:extLst>
          </p:cNvPr>
          <p:cNvPicPr>
            <a:picLocks noChangeAspect="1" noChangeArrowheads="1"/>
          </p:cNvPicPr>
          <p:nvPr/>
        </p:nvPicPr>
        <p:blipFill>
          <a:blip r:embed="rId2"/>
          <a:stretch>
            <a:fillRect/>
          </a:stretch>
        </p:blipFill>
        <p:spPr bwMode="auto">
          <a:xfrm>
            <a:off x="365760" y="1280052"/>
            <a:ext cx="8412480" cy="4546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9B48E410-1E09-49C2-91AF-129A5ACF65A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7816308-58FC-44F4-99A4-C6977AA1295B}"/>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160704079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D6CD0-44AF-46B7-B864-0C007CD19CA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Cell migration in morphogenesis</a:t>
            </a:r>
          </a:p>
        </p:txBody>
      </p:sp>
      <p:sp>
        <p:nvSpPr>
          <p:cNvPr id="3" name="Content Placeholder 2">
            <a:extLst>
              <a:ext uri="{FF2B5EF4-FFF2-40B4-BE49-F238E27FC236}">
                <a16:creationId xmlns:a16="http://schemas.microsoft.com/office/drawing/2014/main" id="{8B3D7059-271C-4FB8-A8E3-B2BACF773D8B}"/>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Cell migration, literal independent movement of cells, is important during many stages of animal development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Involves adhesion and loss of adhesion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Cell-to-cell interactions are often mediated through cadherins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involves cell-to-substrate interaction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Cell-to-substrate interactions often involve integrin-to-extracellular-matrix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 interactions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Extracellular matrix controls extent or route of migration</a:t>
            </a:r>
          </a:p>
        </p:txBody>
      </p:sp>
      <p:sp>
        <p:nvSpPr>
          <p:cNvPr id="6" name="Slide Number Placeholder 3">
            <a:extLst>
              <a:ext uri="{FF2B5EF4-FFF2-40B4-BE49-F238E27FC236}">
                <a16:creationId xmlns:a16="http://schemas.microsoft.com/office/drawing/2014/main" id="{F0DA8BAF-BD17-41A7-A463-540D60ACA724}"/>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23335056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54DCF-4811-4108-92F3-9DEEA38E7F5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Cadherins</a:t>
            </a:r>
          </a:p>
        </p:txBody>
      </p:sp>
      <p:sp>
        <p:nvSpPr>
          <p:cNvPr id="3" name="Content Placeholder 2">
            <a:extLst>
              <a:ext uri="{FF2B5EF4-FFF2-40B4-BE49-F238E27FC236}">
                <a16:creationId xmlns:a16="http://schemas.microsoft.com/office/drawing/2014/main" id="{0F256C6D-39DE-4D4A-998A-51D4F776514A}"/>
              </a:ext>
            </a:extLst>
          </p:cNvPr>
          <p:cNvSpPr>
            <a:spLocks noGrp="1"/>
          </p:cNvSpPr>
          <p:nvPr>
            <p:ph sz="quarter" idx="11"/>
          </p:nvPr>
        </p:nvSpPr>
        <p:spPr>
          <a:xfrm>
            <a:off x="342900" y="1276710"/>
            <a:ext cx="8458200" cy="2377440"/>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Large gene family with several subfamilies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are transmembrane proteins that share a common motif, the cadherin domain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110-amino-acid domain in the extracellular portion of the protein that mediates</a:t>
            </a:r>
          </a:p>
        </p:txBody>
      </p:sp>
      <p:graphicFrame>
        <p:nvGraphicFramePr>
          <p:cNvPr id="8" name="Object 3">
            <a:extLst>
              <a:ext uri="{FF2B5EF4-FFF2-40B4-BE49-F238E27FC236}">
                <a16:creationId xmlns:a16="http://schemas.microsoft.com/office/drawing/2014/main" id="{C308D3D2-1F7F-47E1-B500-8CFB3DD83FD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117528505"/>
              </p:ext>
            </p:extLst>
          </p:nvPr>
        </p:nvGraphicFramePr>
        <p:xfrm>
          <a:off x="3702050" y="3228977"/>
          <a:ext cx="635000" cy="342900"/>
        </p:xfrm>
        <a:graphic>
          <a:graphicData uri="http://schemas.openxmlformats.org/presentationml/2006/ole">
            <mc:AlternateContent xmlns:mc="http://schemas.openxmlformats.org/markup-compatibility/2006">
              <mc:Choice xmlns:v="urn:schemas-microsoft-com:vml" Requires="v">
                <p:oleObj spid="_x0000_s1046" name="Equation" r:id="rId3" imgW="634680" imgH="342720" progId="Equation.DSMT4">
                  <p:embed/>
                </p:oleObj>
              </mc:Choice>
              <mc:Fallback>
                <p:oleObj name="Equation" r:id="rId3" imgW="634680" imgH="342720" progId="Equation.DSMT4">
                  <p:embed/>
                  <p:pic>
                    <p:nvPicPr>
                      <p:cNvPr id="0" name=""/>
                      <p:cNvPicPr/>
                      <p:nvPr/>
                    </p:nvPicPr>
                    <p:blipFill>
                      <a:blip r:embed="rId4"/>
                      <a:stretch>
                        <a:fillRect/>
                      </a:stretch>
                    </p:blipFill>
                    <p:spPr>
                      <a:xfrm>
                        <a:off x="3702050" y="3228977"/>
                        <a:ext cx="6350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8B4CDED5-8BE1-4EEB-BC25-5E3D547C20D9}"/>
              </a:ext>
            </a:extLst>
          </p:cNvPr>
          <p:cNvSpPr>
            <a:spLocks noGrp="1"/>
          </p:cNvSpPr>
          <p:nvPr>
            <p:ph sz="quarter" idx="15"/>
          </p:nvPr>
        </p:nvSpPr>
        <p:spPr>
          <a:xfrm>
            <a:off x="342900" y="3189288"/>
            <a:ext cx="8458200" cy="2377440"/>
          </a:xfrm>
        </p:spPr>
        <p:txBody>
          <a:bodyPr/>
          <a:lstStyle/>
          <a:p>
            <a:pPr marL="347472" lvl="0" indent="3557016">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-dependent binding between like cadherins (homophilic binding)</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Cells with the same cadherins adhere specifically to one another, while not adhering to other cells with different cadherins</a:t>
            </a:r>
            <a:endParaRPr lang="en-US" dirty="0"/>
          </a:p>
        </p:txBody>
      </p:sp>
      <p:sp>
        <p:nvSpPr>
          <p:cNvPr id="6" name="Slide Number Placeholder 5">
            <a:extLst>
              <a:ext uri="{FF2B5EF4-FFF2-40B4-BE49-F238E27FC236}">
                <a16:creationId xmlns:a16="http://schemas.microsoft.com/office/drawing/2014/main" id="{90EAC914-4DF1-492E-8BE5-2676BF91CC00}"/>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41827866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1E1D8-3B5D-4280-AC1A-572096E8262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Integrins</a:t>
            </a:r>
          </a:p>
        </p:txBody>
      </p:sp>
      <p:sp>
        <p:nvSpPr>
          <p:cNvPr id="3" name="Content Placeholder 2">
            <a:extLst>
              <a:ext uri="{FF2B5EF4-FFF2-40B4-BE49-F238E27FC236}">
                <a16:creationId xmlns:a16="http://schemas.microsoft.com/office/drawing/2014/main" id="{7D932B9C-8D33-4BE3-881A-DDAF16122651}"/>
              </a:ext>
            </a:extLst>
          </p:cNvPr>
          <p:cNvSpPr>
            <a:spLocks noGrp="1"/>
          </p:cNvSpPr>
          <p:nvPr>
            <p:ph sz="quarter" idx="11"/>
          </p:nvPr>
        </p:nvSpPr>
        <p:spPr/>
        <p:txBody>
          <a:bodyPr/>
          <a:lstStyle/>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Attached to actin filaments of the cytoskeleton and protrude out from the cell surface in pairs, like two hands</a:t>
            </a:r>
          </a:p>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“Hands” grasp a specific component of the matrix</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Provides anchor</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Can initiate changes in cell</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Alter growth of cytoskeleton</a:t>
            </a:r>
          </a:p>
          <a:p>
            <a:pPr marL="347472" lvl="2" indent="-347472">
              <a:spcBef>
                <a:spcPts val="624"/>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Activate gene expression</a:t>
            </a:r>
          </a:p>
          <a:p>
            <a:pPr>
              <a:spcBef>
                <a:spcPts val="624"/>
              </a:spcBef>
              <a:spcAft>
                <a:spcPts val="0"/>
              </a:spcAft>
              <a:buClr>
                <a:srgbClr val="003B48"/>
              </a:buClr>
            </a:pPr>
            <a:r>
              <a:rPr lang="en-US" i="1" dirty="0">
                <a:solidFill>
                  <a:srgbClr val="000000"/>
                </a:solidFill>
                <a:latin typeface="Arial" panose="020B0604020202020204" pitchFamily="34" charset="0"/>
                <a:ea typeface="Verdana" panose="020B0604030504040204" pitchFamily="34" charset="0"/>
              </a:rPr>
              <a:t>Gastrulation</a:t>
            </a:r>
            <a:r>
              <a:rPr lang="en-US" dirty="0">
                <a:solidFill>
                  <a:srgbClr val="000000"/>
                </a:solidFill>
                <a:latin typeface="Arial" panose="020B0604020202020204" pitchFamily="34" charset="0"/>
                <a:ea typeface="Verdana" panose="020B0604030504040204" pitchFamily="34" charset="0"/>
              </a:rPr>
              <a:t>, early embryonic stage when hollow ball of cells folds in on itself to form multi-layered structure, depends on fibronectin–integrin interactions</a:t>
            </a:r>
          </a:p>
        </p:txBody>
      </p:sp>
      <p:sp>
        <p:nvSpPr>
          <p:cNvPr id="6" name="Slide Number Placeholder 3">
            <a:extLst>
              <a:ext uri="{FF2B5EF4-FFF2-40B4-BE49-F238E27FC236}">
                <a16:creationId xmlns:a16="http://schemas.microsoft.com/office/drawing/2014/main" id="{79A9415B-56F0-4D73-B7E2-D8A27A87EF73}"/>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25609880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
        <p:nvSpPr>
          <p:cNvPr id="3" name="Slide Number Placeholder 2">
            <a:extLst>
              <a:ext uri="{FF2B5EF4-FFF2-40B4-BE49-F238E27FC236}">
                <a16:creationId xmlns:a16="http://schemas.microsoft.com/office/drawing/2014/main" id="{253F82F5-F811-4B8A-8AF5-C65715926E6B}"/>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199793056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Cleavage divisions in a frog embryo</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first micrograph, the large structure shows the ball-shaped structure with two segments. The second shows the ball-shaped structure with many segments. In the third, it shows the numerous small sections. The size of the ball-shaped structure is 0.8 millimeters.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Cell cycle of adult cell and embryonic cell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adult cell cycle, the active C d k and G 1 cyclin react with G 1 phase lead to DNA synthesis in S phase, G 2 phase, mitosis, and cytokinesis. In the frog blastomere, the S phase shows the inactive C d k and leads to mitosis and cytokinesis through cyclin synthesis and cyclin degradation.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007957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a:solidFill>
                  <a:srgbClr val="000000"/>
                </a:solidFill>
                <a:latin typeface="Arial" panose="020B0604020202020204" pitchFamily="34" charset="0"/>
                <a:ea typeface="Verdana" panose="020B0604030504040204" pitchFamily="34" charset="0"/>
                <a:cs typeface="Arial" pitchFamily="34" charset="0"/>
              </a:rPr>
              <a:t>Caenorhabditis elegans</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egg shows the map for the nervous system, pharynx, cuticle making cells, vulva, gonad, intestines, egg, and sperm line. The adult nematode shows the pharynx, nervous system, intestine, cuticle, gonad, sperm, vulva, egg, and gonad from anterior to posterior regions.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049369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9D7D2-BDD4-481A-95E3-A0201A47606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Cell cycle of adult cell and embryonic cell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adult cell cycle and the cell cycle of early frog blastomere. ">
            <a:extLst>
              <a:ext uri="{FF2B5EF4-FFF2-40B4-BE49-F238E27FC236}">
                <a16:creationId xmlns:a16="http://schemas.microsoft.com/office/drawing/2014/main" id="{AA170CE8-44BD-41C4-9B7A-6EEDD57C0CCB}"/>
              </a:ext>
            </a:extLst>
          </p:cNvPr>
          <p:cNvPicPr>
            <a:picLocks noChangeAspect="1" noChangeArrowheads="1"/>
          </p:cNvPicPr>
          <p:nvPr/>
        </p:nvPicPr>
        <p:blipFill>
          <a:blip r:embed="rId2"/>
          <a:stretch>
            <a:fillRect/>
          </a:stretch>
        </p:blipFill>
        <p:spPr bwMode="auto">
          <a:xfrm>
            <a:off x="365760" y="2009013"/>
            <a:ext cx="8412480" cy="2699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3644D2C1-6F84-44C7-9E87-62279BCDEC4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572251B-C926-41A1-845A-9A46DFB3909B}"/>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0981680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lineage map of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C. elegans</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egg shows the map for the nervous system, pharynx, cuticle making cells, vulva, gonad, intestines, egg, and sperm line. The adult nematode shows the pharynx, nervous system, intestine, cuticle, gonad, sperm, vulva, egg, and gonad from anterior to posterior regions.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650793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standard test for determination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donor shows the tail cells are transplanted to the head in early and later development. The recipient, before overt differentiation, shows the tail and head in normal, early, and later development. The recipient, after overt differentiation, shows the tail cells develop into head cells in the head in early development, and tail cells develop into tail cells in the head in later development.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0699600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Muscle determinants in tunicates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sperm and egg fuses and forms the pigment granules through fertilization with a diploid embryo. The larva from the embryo develops into an adult tunicate with 2 n through the metamorphosis process.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98050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Tunicate larva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anterior region of the larva shows the ventral endoderm, the dorsal nerve on the top, and the notochord at the center from the anterior to posterior region. The internal structure shows the mesenchyme cells and tail muscle cells in the anterior and posterior regions. The 32-cell stage shows the segments with thin arrows, F G F signaling towards the external regions. In the 64-cell stage, it shows segments of various sizes with thick lines.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545035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Model for specification by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macho-1</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and F</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G</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F signaling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sz="1800" dirty="0"/>
              <a:t>First step: Macho-1 inherited? If yes, it leads to FGF Signal received? If no, it leads to FGF Signal received?. Yes: If yes, it leads to Mesenchyme. If no, it leads to Muscle. No: It yes, it leads to Notochord. If no, it leads to a Nerve cord. In mesenchyme precursor cells, the FGF receptor on the cell membrane leads to the Ras/ MAPK pathway which leads to T-</a:t>
            </a:r>
            <a:r>
              <a:rPr lang="en-GB" sz="1800" dirty="0" err="1"/>
              <a:t>Ets</a:t>
            </a:r>
            <a:r>
              <a:rPr lang="en-GB" sz="1800" dirty="0"/>
              <a:t>-P. T-</a:t>
            </a:r>
            <a:r>
              <a:rPr lang="en-GB" sz="1800" dirty="0" err="1"/>
              <a:t>Ets</a:t>
            </a:r>
            <a:r>
              <a:rPr lang="en-GB" sz="1800" dirty="0"/>
              <a:t>-P and Macho-1 together lead to the suppression of muscle genes and activation of mesenchyme genes. In muscle precursor cells, no FGF is produced in the FGF receptor, therefore, no Ras/ MAPK pathway and no production of T-</a:t>
            </a:r>
            <a:r>
              <a:rPr lang="en-GB" sz="1800" dirty="0" err="1"/>
              <a:t>Ets</a:t>
            </a:r>
            <a:r>
              <a:rPr lang="en-GB" sz="1800" dirty="0"/>
              <a:t>-P happens. Macho- 1 alone leads to the transcription of muscle genes. In notochord precursor cells, the FGF receptor on the cell membrane leads to the Ras/ MAPK pathway which leads to T-</a:t>
            </a:r>
            <a:r>
              <a:rPr lang="en-GB" sz="1800" dirty="0" err="1"/>
              <a:t>Ets</a:t>
            </a:r>
            <a:r>
              <a:rPr lang="en-GB" sz="1800" dirty="0"/>
              <a:t>-P. T-</a:t>
            </a:r>
            <a:r>
              <a:rPr lang="en-GB" sz="1800" dirty="0" err="1"/>
              <a:t>Ets</a:t>
            </a:r>
            <a:r>
              <a:rPr lang="en-GB" sz="1800" dirty="0"/>
              <a:t>-P, in the absence of Macho-1, leads to transcription of notochord genes. In nerve cord precursor cells, no FGF is produced in the FGF receptor, therefore, no Ras/ MAPK pathway and no production of T-</a:t>
            </a:r>
            <a:r>
              <a:rPr lang="en-GB" sz="1800" dirty="0" err="1"/>
              <a:t>Ets</a:t>
            </a:r>
            <a:r>
              <a:rPr lang="en-GB" sz="1800" dirty="0"/>
              <a:t>-P happens. Macho- 1 is also absent, therefore it leads to the suppression of notochord genes and activation of nerve cord genes,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0225974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Isolation of embryonic stem cells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egg and sperm fuse to form the blastocyst with inner cell mass. This leads to embryo and from inner mass cell forms the embryonic stem cell culture in Petri plate. The large spherical structure shows the human embryonic stem cell. The size of the cell is 3000 micrometers in length.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387840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Determination in animals is reversible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mammary cell is extracted from the sheep and grown in a nutrient deficient solution that arrests the cell cycle. The nucleus contains source DNA leads to the egg cell, and the electric shock fuses cell membranes and triggers cell division. In cell division, the cell shows two segments. This forms the embryo in vitro, and an embryo is implanted into a surrogate mother. After a five-month pregnancy, a lamb is born and grown into an adult.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729637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Methods to reprogram adult nuclei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nucleus from the oocyte and somatic cells fuses to form the blastocyst and the pluripotent stem cells. The fusion of somatic cells and ES cells form the pluripotent stem cells. The somatic cells from the pluripotent stem cell through defined factors.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170420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Potential therapeutic cloning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Step 1: The nucleus from a skin cell of a diabetic patient is removed. An anterior view of the body of a diabetic patient is depicted. Step 2: The skin cell nucleus is inserted into the enucleated human egg cell. Step 3: Cell cleavage occurs as the embryo begins to develop in </a:t>
            </a:r>
            <a:r>
              <a:rPr lang="en-GB" dirty="0" err="1"/>
              <a:t>vitro.The</a:t>
            </a:r>
            <a:r>
              <a:rPr lang="en-GB" dirty="0"/>
              <a:t> single-cell develops into several cells, forming an early embryo. Step 4: The embryo reaches the blastocyst stage. ES cells from the </a:t>
            </a:r>
            <a:r>
              <a:rPr lang="en-GB" dirty="0" err="1"/>
              <a:t>blastocyte</a:t>
            </a:r>
            <a:r>
              <a:rPr lang="en-GB" dirty="0"/>
              <a:t> exit the cell while inside the </a:t>
            </a:r>
            <a:r>
              <a:rPr lang="en-GB" dirty="0" err="1"/>
              <a:t>blastocyte</a:t>
            </a:r>
            <a:r>
              <a:rPr lang="en-GB" dirty="0"/>
              <a:t>, the inner cell mass is located. Step 5: Embryonic stem cells (ES cells) are extracted and grown in culture. A Petri dish with healthy pancreatic islet cells is present. Step 6: The stem cells are developed into healthy pancreatic islet cells needed by the patient. An enlarged view of the healthy pancreatic islet cells is depicted. Step 7: The healthy tissue is injected or transplanted into the diabetic patient.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89721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a:solidFill>
                  <a:srgbClr val="000000"/>
                </a:solidFill>
                <a:latin typeface="Arial" panose="020B0604020202020204" pitchFamily="34" charset="0"/>
                <a:ea typeface="Verdana" panose="020B0604030504040204" pitchFamily="34" charset="0"/>
                <a:cs typeface="Arial" pitchFamily="34" charset="0"/>
              </a:rPr>
              <a:t>Drosophila melanogaster</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Step c: The segmented embryo produces a larva that undergoes three larval stages and increases in size with each stage. Step d: The larva undergoes metamorphosis where the larva develops in size and shape. Step e: The entire body of the fruit fly is fully developed where the thorax, head, and abdomen along with eyes, legs, and wings are fully developed.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82151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F0114-7D8F-4A2B-999A-34F099856418}"/>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Caenorhabditis elegans</a:t>
            </a:r>
          </a:p>
        </p:txBody>
      </p:sp>
      <p:sp>
        <p:nvSpPr>
          <p:cNvPr id="3" name="Content Placeholder 2">
            <a:extLst>
              <a:ext uri="{FF2B5EF4-FFF2-40B4-BE49-F238E27FC236}">
                <a16:creationId xmlns:a16="http://schemas.microsoft.com/office/drawing/2014/main" id="{06EB23F5-0C3B-4F91-966D-6E69AE217745}"/>
              </a:ext>
            </a:extLst>
          </p:cNvPr>
          <p:cNvSpPr>
            <a:spLocks noGrp="1"/>
          </p:cNvSpPr>
          <p:nvPr>
            <p:ph sz="quarter" idx="11"/>
          </p:nvPr>
        </p:nvSpPr>
        <p:spPr>
          <a:xfrm>
            <a:off x="342900" y="1524000"/>
            <a:ext cx="8458200" cy="2209628"/>
          </a:xfrm>
        </p:spPr>
        <p:txBody>
          <a:bodyPr/>
          <a:lstStyle/>
          <a:p>
            <a:pPr lvl="0">
              <a:spcBef>
                <a:spcPts val="600"/>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One of the most completely described models of development</a:t>
            </a:r>
          </a:p>
          <a:p>
            <a:pPr marL="347472" lvl="0" indent="-347472">
              <a:spcBef>
                <a:spcPts val="600"/>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Adult nematode worm consists of 959 somatic cells</a:t>
            </a:r>
          </a:p>
          <a:p>
            <a:pPr marL="347472" lvl="0" indent="-347472">
              <a:spcBef>
                <a:spcPts val="600"/>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Transparent, so cell division can be followed</a:t>
            </a:r>
          </a:p>
          <a:p>
            <a:pPr lvl="0">
              <a:spcBef>
                <a:spcPts val="600"/>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Researchers have mapped out the lineage of all cells derived from the fertilized egg</a:t>
            </a:r>
          </a:p>
          <a:p>
            <a:pPr marL="347472" lvl="0" indent="-347472">
              <a:spcBef>
                <a:spcPts val="600"/>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Fate of each cell is the same in every </a:t>
            </a:r>
            <a:r>
              <a:rPr lang="en-US" sz="2000" i="1" dirty="0">
                <a:solidFill>
                  <a:srgbClr val="000000"/>
                </a:solidFill>
                <a:latin typeface="Arial" panose="020B0604020202020204" pitchFamily="34" charset="0"/>
                <a:ea typeface="Verdana" panose="020B0604030504040204" pitchFamily="34" charset="0"/>
              </a:rPr>
              <a:t>C. elegans </a:t>
            </a:r>
            <a:r>
              <a:rPr lang="en-US" sz="2000" dirty="0">
                <a:solidFill>
                  <a:srgbClr val="000000"/>
                </a:solidFill>
                <a:latin typeface="Arial" panose="020B0604020202020204" pitchFamily="34" charset="0"/>
                <a:ea typeface="Verdana" panose="020B0604030504040204" pitchFamily="34" charset="0"/>
              </a:rPr>
              <a:t>individual</a:t>
            </a:r>
          </a:p>
        </p:txBody>
      </p:sp>
      <p:pic>
        <p:nvPicPr>
          <p:cNvPr id="9" name="Picture 3" descr="An illustration of the nematode lineage map and adult nematode. ">
            <a:extLst>
              <a:ext uri="{FF2B5EF4-FFF2-40B4-BE49-F238E27FC236}">
                <a16:creationId xmlns:a16="http://schemas.microsoft.com/office/drawing/2014/main" id="{99D24D6C-6E1D-44AF-B66D-FF2E5CD802A8}"/>
              </a:ext>
            </a:extLst>
          </p:cNvPr>
          <p:cNvPicPr>
            <a:picLocks noChangeAspect="1" noChangeArrowheads="1"/>
          </p:cNvPicPr>
          <p:nvPr/>
        </p:nvPicPr>
        <p:blipFill rotWithShape="1">
          <a:blip r:embed="rId2"/>
          <a:srcRect t="70778"/>
          <a:stretch/>
        </p:blipFill>
        <p:spPr bwMode="auto">
          <a:xfrm>
            <a:off x="365760" y="4016188"/>
            <a:ext cx="8412480" cy="191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6FC5D8BA-4217-41BA-97FF-4BBC39D29A1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21E53EBC-A62A-4956-958F-BBBB651F3F91}"/>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59602619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Maternal contribution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oocyte leads to a fertilized egg. The syncytial blastoderm leads to cellular blastoderm, a segmented embryo before hatching. The hatching larva leads to three different larval stages. The metamorphosis leads to the adult with the head, thorax, and abdomen.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5213555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Postfertilization events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Step a: Towards the anterior part of the oocyte, nurse cells are located. Towards the posterior part of the oocyte, follicle cells are located. Material mRNA from the anterior region moves towards the posterior region. The oocyte leads to a fertilized egg which consists of the nucleus. Step b: The syncytial blastoderm leads to cellular blastoderm. The cellular blastoderm consists of nuclei lined up along the surface, and membranes grow between them to form a cellular blastoderm. The cellular blastoderm leads to segmented embryos before hatching.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3671648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err="1">
                <a:solidFill>
                  <a:srgbClr val="000000"/>
                </a:solidFill>
                <a:latin typeface="Arial" panose="020B0604020202020204" pitchFamily="34" charset="0"/>
                <a:ea typeface="Verdana" panose="020B0604030504040204" pitchFamily="34" charset="0"/>
                <a:cs typeface="Arial" pitchFamily="34" charset="0"/>
              </a:rPr>
              <a:t>bicoid</a:t>
            </a:r>
            <a:r>
              <a:rPr lang="en-US" dirty="0">
                <a:solidFill>
                  <a:srgbClr val="000000"/>
                </a:solidFill>
                <a:latin typeface="Arial" panose="020B0604020202020204" pitchFamily="34" charset="0"/>
                <a:ea typeface="Verdana" panose="020B0604030504040204" pitchFamily="34" charset="0"/>
                <a:cs typeface="Arial" pitchFamily="34" charset="0"/>
              </a:rPr>
              <a:t> and </a:t>
            </a:r>
            <a:r>
              <a:rPr lang="en-US" i="1" dirty="0" err="1">
                <a:solidFill>
                  <a:srgbClr val="000000"/>
                </a:solidFill>
                <a:latin typeface="Arial" panose="020B0604020202020204" pitchFamily="34" charset="0"/>
                <a:ea typeface="Verdana" panose="020B0604030504040204" pitchFamily="34" charset="0"/>
                <a:cs typeface="Arial" pitchFamily="34" charset="0"/>
              </a:rPr>
              <a:t>nanos</a:t>
            </a:r>
            <a:r>
              <a:rPr lang="en-US" dirty="0">
                <a:solidFill>
                  <a:srgbClr val="000000"/>
                </a:solidFill>
                <a:latin typeface="Arial" panose="020B0604020202020204" pitchFamily="34" charset="0"/>
                <a:ea typeface="Verdana" panose="020B0604030504040204" pitchFamily="34" charset="0"/>
                <a:cs typeface="Arial" pitchFamily="34" charset="0"/>
              </a:rPr>
              <a:t> 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in the oocyte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oocyte shows the nurse cells in the anterior region and the follicle cells on the external layer in the posterior region. At the center, it shows the microtubules. The maternal m RNA enters the microtubule. A mature oocyte shows the nucleus on the microtubule. The bottom and top of the tubule show the </a:t>
            </a:r>
            <a:r>
              <a:rPr lang="en-US" dirty="0" err="1"/>
              <a:t>bicoid</a:t>
            </a:r>
            <a:r>
              <a:rPr lang="en-US" dirty="0"/>
              <a:t> m RNA and Nanos m RNA.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1122411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Concentrations of 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As and proteins that specify the A/P axis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Graph a, </a:t>
            </a:r>
            <a:r>
              <a:rPr lang="en-IN" dirty="0" err="1"/>
              <a:t>Ooocyte</a:t>
            </a:r>
            <a:r>
              <a:rPr lang="en-IN" dirty="0"/>
              <a:t> mRNAs: The x-axis shows anterior and posterior regions. The y-axis shows concentration. The </a:t>
            </a:r>
            <a:r>
              <a:rPr lang="en-IN" dirty="0" err="1"/>
              <a:t>bicoid</a:t>
            </a:r>
            <a:r>
              <a:rPr lang="en-IN" dirty="0"/>
              <a:t> mRNA is towards the anterior while Nanos mRNA is towards the posterior. Two steady horizontal lines one after the other represent caudal mRNA and hunchback mRNA. Graph b, after fertilization: In the anterior, </a:t>
            </a:r>
            <a:r>
              <a:rPr lang="en-IN" dirty="0" err="1"/>
              <a:t>bicoid</a:t>
            </a:r>
            <a:r>
              <a:rPr lang="en-IN" dirty="0"/>
              <a:t> mRNA leads to </a:t>
            </a:r>
            <a:r>
              <a:rPr lang="en-IN" dirty="0" err="1"/>
              <a:t>bicoid</a:t>
            </a:r>
            <a:r>
              <a:rPr lang="en-IN" dirty="0"/>
              <a:t> protein while caudal mRNA leads to caudal protein. In the posterior, Nanos mRNA leads to Nanos protein while hunchback mRNA leads to hunchback protein. Graph c, early cleavage embryo proteins: The x-axis shows anterior and posterior regions. The y-axis shows concentration. Four lines representing </a:t>
            </a:r>
            <a:r>
              <a:rPr lang="en-IN" dirty="0" err="1"/>
              <a:t>bicoid</a:t>
            </a:r>
            <a:r>
              <a:rPr lang="en-IN" dirty="0"/>
              <a:t> mRNA, caudal mRNA, Nanos mRNA, and hunchback mRNA are extended irregularly.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2863453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a:solidFill>
                  <a:srgbClr val="000000"/>
                </a:solidFill>
                <a:latin typeface="Arial" panose="020B0604020202020204" pitchFamily="34" charset="0"/>
                <a:ea typeface="Verdana" panose="020B0604030504040204" pitchFamily="34" charset="0"/>
                <a:cs typeface="Arial" pitchFamily="34" charset="0"/>
              </a:rPr>
              <a:t>dorsal</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micrograph shows the two circular structures, wild-type embryo, and dorsal mutant with a diameter of 100 micrometers.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2470550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err="1">
                <a:solidFill>
                  <a:srgbClr val="000000"/>
                </a:solidFill>
                <a:latin typeface="Arial" panose="020B0604020202020204" pitchFamily="34" charset="0"/>
                <a:ea typeface="Verdana" panose="020B0604030504040204" pitchFamily="34" charset="0"/>
                <a:cs typeface="Arial" pitchFamily="34" charset="0"/>
              </a:rPr>
              <a:t>gurken</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scanning electron micrograph shows the oval-shaped structure with a diameter of 400 micrometers. The second fluorescence micrograph shows the oval-shaped structure with several segments with a diameter of 400 micrometers.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510455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Body organization in an early </a:t>
            </a:r>
            <a:r>
              <a:rPr lang="en-US" i="1" dirty="0">
                <a:solidFill>
                  <a:srgbClr val="000000"/>
                </a:solidFill>
                <a:latin typeface="Arial" panose="020B0604020202020204" pitchFamily="34" charset="0"/>
                <a:ea typeface="Verdana" panose="020B0604030504040204" pitchFamily="34" charset="0"/>
                <a:cs typeface="Arial" pitchFamily="34" charset="0"/>
              </a:rPr>
              <a:t>Drosophila</a:t>
            </a:r>
            <a:r>
              <a:rPr lang="en-US" dirty="0">
                <a:solidFill>
                  <a:srgbClr val="000000"/>
                </a:solidFill>
                <a:latin typeface="Arial" panose="020B0604020202020204" pitchFamily="34" charset="0"/>
                <a:ea typeface="Verdana" panose="020B0604030504040204" pitchFamily="34" charset="0"/>
                <a:cs typeface="Arial" pitchFamily="34" charset="0"/>
              </a:rPr>
              <a:t> embryo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sz="1300" dirty="0"/>
              <a:t>Micrograph 1: Establishing the polarity of the embryo: An oval structure captured at 500 </a:t>
            </a:r>
            <a:r>
              <a:rPr lang="en-GB" sz="1300" dirty="0" err="1"/>
              <a:t>micrometers</a:t>
            </a:r>
            <a:r>
              <a:rPr lang="en-GB" sz="1300" dirty="0"/>
              <a:t> represents the embryo. Only the upper region of the embryo is visible. Description: </a:t>
            </a:r>
            <a:r>
              <a:rPr lang="en-US" sz="1300" dirty="0"/>
              <a:t>Fertilization of the egg triggers the production of Bicoid protein from maternal RNA in the egg. The Bicoid protein diffuses through the egg, forming a gradient. This gradient determines the polarity of the embryo, with the head and thorax developing in the zone of high concentration (green fluorescent dye in antibodies that bind Bicoid protein allows visualization of the gradient).</a:t>
            </a:r>
          </a:p>
          <a:p>
            <a:r>
              <a:rPr lang="en-GB" sz="1300" dirty="0"/>
              <a:t>Micrograph 2: Setting the stage for segmentation: The entire oval structure of the embryo captured at 500 </a:t>
            </a:r>
            <a:r>
              <a:rPr lang="en-GB" sz="1300" dirty="0" err="1"/>
              <a:t>micrometers</a:t>
            </a:r>
            <a:r>
              <a:rPr lang="en-GB" sz="1300" dirty="0"/>
              <a:t> is present. The embryo consists of five segments which are represented in different </a:t>
            </a:r>
            <a:r>
              <a:rPr lang="en-GB" sz="1300" dirty="0" err="1"/>
              <a:t>colors</a:t>
            </a:r>
            <a:r>
              <a:rPr lang="en-GB" sz="1300" dirty="0"/>
              <a:t>. Description: </a:t>
            </a:r>
            <a:r>
              <a:rPr lang="en-US" sz="1300" dirty="0"/>
              <a:t>About 2½ hours after fertilization, Bicoid protein turns on a series of brief signals from so-called gap genes. The gap proteins act to divide the embryo into large blocks. In this photo, fluorescent dyes in antibodies that bind to the gap proteins </a:t>
            </a:r>
            <a:r>
              <a:rPr lang="en-US" sz="1300" dirty="0" err="1"/>
              <a:t>Krüppel</a:t>
            </a:r>
            <a:r>
              <a:rPr lang="en-US" sz="1300" dirty="0"/>
              <a:t> (orange) and Hunchback (green) make the blocks visible; the region of overlap is yellow.</a:t>
            </a:r>
          </a:p>
          <a:p>
            <a:r>
              <a:rPr lang="en-GB" sz="1300" dirty="0"/>
              <a:t>Micrograph 3: Laying down the fundamental regions: Captured at 500 </a:t>
            </a:r>
            <a:r>
              <a:rPr lang="en-GB" sz="1300" dirty="0" err="1"/>
              <a:t>micrometers</a:t>
            </a:r>
            <a:r>
              <a:rPr lang="en-GB" sz="1300" dirty="0"/>
              <a:t>, on the embryo, seven stripes of bright yellow are seen. Description:</a:t>
            </a:r>
            <a:r>
              <a:rPr lang="en-IN" sz="1300" dirty="0"/>
              <a:t> </a:t>
            </a:r>
            <a:r>
              <a:rPr lang="en-US" sz="1300" dirty="0"/>
              <a:t>About 0.5 </a:t>
            </a:r>
            <a:r>
              <a:rPr lang="en-US" sz="1300" dirty="0" err="1"/>
              <a:t>hr</a:t>
            </a:r>
            <a:r>
              <a:rPr lang="en-US" sz="1300" dirty="0"/>
              <a:t> later, the gap genes switch on the “pair-rule” genes, which are each expressed in seven stripes. This is shown for the pair-rule gene hairy. Some pair-rule genes are required only for even-numbered segments while others are required only for odd-numbered segments.</a:t>
            </a:r>
          </a:p>
          <a:p>
            <a:r>
              <a:rPr lang="en-GB" sz="1300" dirty="0"/>
              <a:t>Micrograph 4: Forming of segments: Captured at 500 </a:t>
            </a:r>
            <a:r>
              <a:rPr lang="en-GB" sz="1300" dirty="0" err="1"/>
              <a:t>micrometers</a:t>
            </a:r>
            <a:r>
              <a:rPr lang="en-GB" sz="1300" dirty="0"/>
              <a:t>, several segments are developed on the embryo which are represented by stripes. Description: </a:t>
            </a:r>
            <a:r>
              <a:rPr lang="en-US" sz="1300" dirty="0"/>
              <a:t>The final stage of segmentation occurs when a “segment polarity” gene called engrailed divides each of the seven regions into anterior and posterior compartments of the future segments. This occurs a little after the formation of the cellular blastoderm (see figure 19.12). The curved appearance of the embryo at this stage is because of a phenomenon called germ band extension that causes the embryo to fold over itself.</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251527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Evolution of pattern formation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Indirect development, the egg, and sperm fuse to form the pluteus larva through fertilization. The pluteus larva forms the juvenile and adult through the metamorphosis and settlement to the seafloor. In indirect development, the females brood the eggs and form the juvenile and adult through direct development.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202631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Evolution of homeobox-containing genes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drosophila HOM chromosome shows the antennapedia and bithorax complex that forms the head, thorax, and abdomen in an embryo to adult. The genes are lab, p b, d f d, s c r, a n t p, u b x, a b d-A, and a b d-B. The mouse H o x chromosomes show Ho x 1, 2, 3, and 4 genes that form the mouse embryo into an adult mouse.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574933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Programmed cell death pathway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Caenorhabditis elegans, The inhibitor CED-9 inhibits the CED -4 and forms the CED-3 that causes apoptosis. In a mammalian cell, an inhibitor inhibits the BC I-2, Apart 1 that forms the caspase 8 or 9 that causes apoptosis.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134889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566EF-B1F2-4105-A574-5D249F5352B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lineage map of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C. elegans</a:t>
            </a:r>
            <a:endParaRPr lang="en-US" i="1"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of the nematode lineage map and adult nematode. ">
            <a:extLst>
              <a:ext uri="{FF2B5EF4-FFF2-40B4-BE49-F238E27FC236}">
                <a16:creationId xmlns:a16="http://schemas.microsoft.com/office/drawing/2014/main" id="{67AFE2CA-E8EE-43C4-99F7-B7B14898C4BE}"/>
              </a:ext>
            </a:extLst>
          </p:cNvPr>
          <p:cNvPicPr>
            <a:picLocks noChangeAspect="1" noChangeArrowheads="1"/>
          </p:cNvPicPr>
          <p:nvPr/>
        </p:nvPicPr>
        <p:blipFill>
          <a:blip r:embed="rId2"/>
          <a:stretch>
            <a:fillRect/>
          </a:stretch>
        </p:blipFill>
        <p:spPr bwMode="auto">
          <a:xfrm>
            <a:off x="1505154" y="1323646"/>
            <a:ext cx="6141811" cy="479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DD1361E7-9D5A-4203-950D-EE3E64CF903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CE60CB05-2C4B-46C3-843F-8AD346FE97EB}"/>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82099929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5127</TotalTime>
  <Words>6047</Words>
  <Application>Microsoft Office PowerPoint</Application>
  <PresentationFormat>On-screen Show (4:3)</PresentationFormat>
  <Paragraphs>530</Paragraphs>
  <Slides>89</Slides>
  <Notes>0</Notes>
  <HiddenSlides>24</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89</vt:i4>
      </vt:variant>
    </vt:vector>
  </HeadingPairs>
  <TitlesOfParts>
    <vt:vector size="101"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19</vt:lpstr>
      <vt:lpstr>Lecture Outline</vt:lpstr>
      <vt:lpstr>Process of development</vt:lpstr>
      <vt:lpstr>Development begins with cell division</vt:lpstr>
      <vt:lpstr>Cleavage</vt:lpstr>
      <vt:lpstr>Cleavage divisions in a frog embryo</vt:lpstr>
      <vt:lpstr>Cell cycle of adult cell and embryonic cell</vt:lpstr>
      <vt:lpstr>Caenorhabditis elegans</vt:lpstr>
      <vt:lpstr>The lineage map of C. elegans</vt:lpstr>
      <vt:lpstr>Plant growth</vt:lpstr>
      <vt:lpstr>Cell differentiation</vt:lpstr>
      <vt:lpstr>Cell determination</vt:lpstr>
      <vt:lpstr>The standard test for determination</vt:lpstr>
      <vt:lpstr>Determination takes place in stages</vt:lpstr>
      <vt:lpstr>Molecular basis of determination</vt:lpstr>
      <vt:lpstr>Determination due to cytoplasmic determinants</vt:lpstr>
      <vt:lpstr>Muscle determinants in tunicates</vt:lpstr>
      <vt:lpstr>macho-1 functions in muscle determination</vt:lpstr>
      <vt:lpstr>Determination due to induction</vt:lpstr>
      <vt:lpstr>Tunicate larva</vt:lpstr>
      <vt:lpstr>Inductive interactions in tunicate embryos</vt:lpstr>
      <vt:lpstr>Model for specification by macho-1 and F G F signaling</vt:lpstr>
      <vt:lpstr>Stem cells</vt:lpstr>
      <vt:lpstr>Embryonic stem cells (E S cells)</vt:lpstr>
      <vt:lpstr>Isolation of embryonic stem cells</vt:lpstr>
      <vt:lpstr>Differentiation in culture</vt:lpstr>
      <vt:lpstr>Nuclear reprogramming</vt:lpstr>
      <vt:lpstr>Nuclear reprogramming in amphibians</vt:lpstr>
      <vt:lpstr>Nuclear reprogramming in amphibians &amp; mammals</vt:lpstr>
      <vt:lpstr>Nuclear transplant in mammals</vt:lpstr>
      <vt:lpstr>Determination in animals is reversible</vt:lpstr>
      <vt:lpstr>Reproductive cloning</vt:lpstr>
      <vt:lpstr>Methods to reprogram adult nuclei</vt:lpstr>
      <vt:lpstr>Induced pluripotent stem cells</vt:lpstr>
      <vt:lpstr>Therapeutic cloning</vt:lpstr>
      <vt:lpstr>Potential therapeutic cloning</vt:lpstr>
      <vt:lpstr>Pattern formation</vt:lpstr>
      <vt:lpstr>Axes define the body plan</vt:lpstr>
      <vt:lpstr>Drosophila melanogaster</vt:lpstr>
      <vt:lpstr>Maternal contribution</vt:lpstr>
      <vt:lpstr>Postfertilization events</vt:lpstr>
      <vt:lpstr>The anterior-posterior axis</vt:lpstr>
      <vt:lpstr>bicoid and nanos m R N A in the oocyte</vt:lpstr>
      <vt:lpstr>Concentrations of m R N As and proteins that specify the A/P axis</vt:lpstr>
      <vt:lpstr>The dorsal-ventral axis</vt:lpstr>
      <vt:lpstr>dorsal</vt:lpstr>
      <vt:lpstr>gurken</vt:lpstr>
      <vt:lpstr>The body plan is produced by sequential activation of genes</vt:lpstr>
      <vt:lpstr>Body organization in an early Drosophila embryo</vt:lpstr>
      <vt:lpstr>Homeotic genes</vt:lpstr>
      <vt:lpstr>Evolution of pattern formation</vt:lpstr>
      <vt:lpstr>Homeotic gene complexes</vt:lpstr>
      <vt:lpstr>The homeobox</vt:lpstr>
      <vt:lpstr>Evolution of homeobox-containing genes</vt:lpstr>
      <vt:lpstr>Pattern formation in plants</vt:lpstr>
      <vt:lpstr>Homeotic gene family in plants is the M A D S box genes</vt:lpstr>
      <vt:lpstr>Developmental mechanisms evolve</vt:lpstr>
      <vt:lpstr>Morphogenesis</vt:lpstr>
      <vt:lpstr>Cell division and differentiation in morphogenesis</vt:lpstr>
      <vt:lpstr>Apoptosis in morphogenesis</vt:lpstr>
      <vt:lpstr>Programmed cell death pathway</vt:lpstr>
      <vt:lpstr>Cell migration in morphogenesis</vt:lpstr>
      <vt:lpstr>Cadherins</vt:lpstr>
      <vt:lpstr>Integrins</vt:lpstr>
      <vt:lpstr>End of Main Content</vt:lpstr>
      <vt:lpstr>Accessibility Content: Text Alternatives for Images</vt:lpstr>
      <vt:lpstr>Cleavage divisions in a frog embryo - Text Alternative</vt:lpstr>
      <vt:lpstr>Cell cycle of adult cell and embryonic cell - Text Alternative</vt:lpstr>
      <vt:lpstr>Caenorhabditis elegans - Text Alternative</vt:lpstr>
      <vt:lpstr>The lineage map of C. elegans - Text Alternative</vt:lpstr>
      <vt:lpstr>The standard test for determination - Text Alternative</vt:lpstr>
      <vt:lpstr>Muscle determinants in tunicates - Text Alternative</vt:lpstr>
      <vt:lpstr>Tunicate larva - Text Alternative</vt:lpstr>
      <vt:lpstr>Model for specification by macho-1 and F G F signaling - Text Alternative</vt:lpstr>
      <vt:lpstr>Isolation of embryonic stem cells - Text Alternative</vt:lpstr>
      <vt:lpstr>Determination in animals is reversible - Text Alternative</vt:lpstr>
      <vt:lpstr>Methods to reprogram adult nuclei - Text Alternative</vt:lpstr>
      <vt:lpstr>Potential therapeutic cloning - Text Alternative</vt:lpstr>
      <vt:lpstr>Drosophila melanogaster - Text Alternative</vt:lpstr>
      <vt:lpstr>Maternal contribution - Text Alternative</vt:lpstr>
      <vt:lpstr>Postfertilization events - Text Alternative</vt:lpstr>
      <vt:lpstr>bicoid and nanos m R N A in the oocyte - Text Alternative</vt:lpstr>
      <vt:lpstr>Concentrations of m R N As and proteins that specify the A/P axis - Text Alternative</vt:lpstr>
      <vt:lpstr>dorsal - Text Alternative</vt:lpstr>
      <vt:lpstr>gurken - Text Alternative</vt:lpstr>
      <vt:lpstr>Body organization in an early Drosophila embryo - Text Alternative</vt:lpstr>
      <vt:lpstr>Evolution of pattern formation - Text Alternative</vt:lpstr>
      <vt:lpstr>Evolution of homeobox-containing genes - Text Alternative</vt:lpstr>
      <vt:lpstr>Programmed cell death pathway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19: Cellular Mechanisms of Development</dc:subject>
  <dc:creator>Raven, Johnson, Mason, Losos, Duncan</dc:creator>
  <cp:keywords>Accessible PPT</cp:keywords>
  <cp:lastModifiedBy>Prasanna kumar. Tripathy</cp:lastModifiedBy>
  <cp:revision>1026</cp:revision>
  <dcterms:created xsi:type="dcterms:W3CDTF">2019-07-27T05:34:11Z</dcterms:created>
  <dcterms:modified xsi:type="dcterms:W3CDTF">2022-04-14T05:23:04Z</dcterms:modified>
</cp:coreProperties>
</file>