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105"/>
  </p:notesMasterIdLst>
  <p:sldIdLst>
    <p:sldId id="406" r:id="rId7"/>
    <p:sldId id="658" r:id="rId8"/>
    <p:sldId id="659" r:id="rId9"/>
    <p:sldId id="725" r:id="rId10"/>
    <p:sldId id="726" r:id="rId11"/>
    <p:sldId id="727" r:id="rId12"/>
    <p:sldId id="660" r:id="rId13"/>
    <p:sldId id="728" r:id="rId14"/>
    <p:sldId id="312" r:id="rId15"/>
    <p:sldId id="313" r:id="rId16"/>
    <p:sldId id="729" r:id="rId17"/>
    <p:sldId id="730" r:id="rId18"/>
    <p:sldId id="661" r:id="rId19"/>
    <p:sldId id="731" r:id="rId20"/>
    <p:sldId id="315" r:id="rId21"/>
    <p:sldId id="733" r:id="rId22"/>
    <p:sldId id="662" r:id="rId23"/>
    <p:sldId id="735" r:id="rId24"/>
    <p:sldId id="736" r:id="rId25"/>
    <p:sldId id="737" r:id="rId26"/>
    <p:sldId id="738" r:id="rId27"/>
    <p:sldId id="739" r:id="rId28"/>
    <p:sldId id="664" r:id="rId29"/>
    <p:sldId id="741" r:id="rId30"/>
    <p:sldId id="743" r:id="rId31"/>
    <p:sldId id="744" r:id="rId32"/>
    <p:sldId id="745" r:id="rId33"/>
    <p:sldId id="746" r:id="rId34"/>
    <p:sldId id="747" r:id="rId35"/>
    <p:sldId id="748" r:id="rId36"/>
    <p:sldId id="749" r:id="rId37"/>
    <p:sldId id="321" r:id="rId38"/>
    <p:sldId id="322" r:id="rId39"/>
    <p:sldId id="751" r:id="rId40"/>
    <p:sldId id="667" r:id="rId41"/>
    <p:sldId id="753" r:id="rId42"/>
    <p:sldId id="668" r:id="rId43"/>
    <p:sldId id="755" r:id="rId44"/>
    <p:sldId id="756" r:id="rId45"/>
    <p:sldId id="669" r:id="rId46"/>
    <p:sldId id="670" r:id="rId47"/>
    <p:sldId id="758" r:id="rId48"/>
    <p:sldId id="723" r:id="rId49"/>
    <p:sldId id="759" r:id="rId50"/>
    <p:sldId id="760" r:id="rId51"/>
    <p:sldId id="761" r:id="rId52"/>
    <p:sldId id="763" r:id="rId53"/>
    <p:sldId id="764" r:id="rId54"/>
    <p:sldId id="765" r:id="rId55"/>
    <p:sldId id="766" r:id="rId56"/>
    <p:sldId id="768" r:id="rId57"/>
    <p:sldId id="769" r:id="rId58"/>
    <p:sldId id="770" r:id="rId59"/>
    <p:sldId id="771" r:id="rId60"/>
    <p:sldId id="772" r:id="rId61"/>
    <p:sldId id="773" r:id="rId62"/>
    <p:sldId id="775" r:id="rId63"/>
    <p:sldId id="776" r:id="rId64"/>
    <p:sldId id="778" r:id="rId65"/>
    <p:sldId id="779" r:id="rId66"/>
    <p:sldId id="781" r:id="rId67"/>
    <p:sldId id="782" r:id="rId68"/>
    <p:sldId id="784" r:id="rId69"/>
    <p:sldId id="785" r:id="rId70"/>
    <p:sldId id="786" r:id="rId71"/>
    <p:sldId id="787" r:id="rId72"/>
    <p:sldId id="788" r:id="rId73"/>
    <p:sldId id="789" r:id="rId74"/>
    <p:sldId id="791" r:id="rId75"/>
    <p:sldId id="792" r:id="rId76"/>
    <p:sldId id="793" r:id="rId77"/>
    <p:sldId id="794" r:id="rId78"/>
    <p:sldId id="796" r:id="rId79"/>
    <p:sldId id="797" r:id="rId80"/>
    <p:sldId id="799" r:id="rId81"/>
    <p:sldId id="303" r:id="rId82"/>
    <p:sldId id="289" r:id="rId83"/>
    <p:sldId id="264" r:id="rId84"/>
    <p:sldId id="732" r:id="rId85"/>
    <p:sldId id="734" r:id="rId86"/>
    <p:sldId id="740" r:id="rId87"/>
    <p:sldId id="742" r:id="rId88"/>
    <p:sldId id="800" r:id="rId89"/>
    <p:sldId id="750" r:id="rId90"/>
    <p:sldId id="752" r:id="rId91"/>
    <p:sldId id="754" r:id="rId92"/>
    <p:sldId id="757" r:id="rId93"/>
    <p:sldId id="762" r:id="rId94"/>
    <p:sldId id="767" r:id="rId95"/>
    <p:sldId id="801" r:id="rId96"/>
    <p:sldId id="774" r:id="rId97"/>
    <p:sldId id="777" r:id="rId98"/>
    <p:sldId id="780" r:id="rId99"/>
    <p:sldId id="783" r:id="rId100"/>
    <p:sldId id="802" r:id="rId101"/>
    <p:sldId id="790" r:id="rId102"/>
    <p:sldId id="795" r:id="rId103"/>
    <p:sldId id="798" r:id="rId10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658"/>
            <p14:sldId id="659"/>
            <p14:sldId id="725"/>
            <p14:sldId id="726"/>
            <p14:sldId id="727"/>
            <p14:sldId id="660"/>
            <p14:sldId id="728"/>
            <p14:sldId id="312"/>
            <p14:sldId id="313"/>
            <p14:sldId id="729"/>
            <p14:sldId id="730"/>
            <p14:sldId id="661"/>
            <p14:sldId id="731"/>
            <p14:sldId id="315"/>
            <p14:sldId id="733"/>
            <p14:sldId id="662"/>
            <p14:sldId id="735"/>
            <p14:sldId id="736"/>
            <p14:sldId id="737"/>
            <p14:sldId id="738"/>
            <p14:sldId id="739"/>
            <p14:sldId id="664"/>
            <p14:sldId id="741"/>
            <p14:sldId id="743"/>
            <p14:sldId id="744"/>
            <p14:sldId id="745"/>
            <p14:sldId id="746"/>
            <p14:sldId id="747"/>
            <p14:sldId id="748"/>
            <p14:sldId id="749"/>
            <p14:sldId id="321"/>
            <p14:sldId id="322"/>
            <p14:sldId id="751"/>
            <p14:sldId id="667"/>
            <p14:sldId id="753"/>
            <p14:sldId id="668"/>
            <p14:sldId id="755"/>
            <p14:sldId id="756"/>
            <p14:sldId id="669"/>
            <p14:sldId id="670"/>
            <p14:sldId id="758"/>
            <p14:sldId id="723"/>
            <p14:sldId id="759"/>
            <p14:sldId id="760"/>
            <p14:sldId id="761"/>
            <p14:sldId id="763"/>
            <p14:sldId id="764"/>
            <p14:sldId id="765"/>
            <p14:sldId id="766"/>
            <p14:sldId id="768"/>
            <p14:sldId id="769"/>
            <p14:sldId id="770"/>
            <p14:sldId id="771"/>
            <p14:sldId id="772"/>
            <p14:sldId id="773"/>
            <p14:sldId id="775"/>
            <p14:sldId id="776"/>
            <p14:sldId id="778"/>
            <p14:sldId id="779"/>
            <p14:sldId id="781"/>
            <p14:sldId id="782"/>
            <p14:sldId id="784"/>
            <p14:sldId id="785"/>
            <p14:sldId id="786"/>
            <p14:sldId id="787"/>
            <p14:sldId id="788"/>
            <p14:sldId id="789"/>
            <p14:sldId id="791"/>
            <p14:sldId id="792"/>
            <p14:sldId id="793"/>
            <p14:sldId id="794"/>
            <p14:sldId id="796"/>
            <p14:sldId id="797"/>
            <p14:sldId id="799"/>
            <p14:sldId id="303"/>
          </p14:sldIdLst>
        </p14:section>
        <p14:section name="Appendix: Image Descriptions for Unsighted Students" id="{07080632-B756-45AF-BBF3-52DB3854CA65}">
          <p14:sldIdLst>
            <p14:sldId id="289"/>
            <p14:sldId id="264"/>
            <p14:sldId id="732"/>
            <p14:sldId id="734"/>
            <p14:sldId id="740"/>
            <p14:sldId id="742"/>
            <p14:sldId id="800"/>
            <p14:sldId id="750"/>
            <p14:sldId id="752"/>
            <p14:sldId id="754"/>
            <p14:sldId id="757"/>
            <p14:sldId id="762"/>
            <p14:sldId id="767"/>
            <p14:sldId id="801"/>
            <p14:sldId id="774"/>
            <p14:sldId id="777"/>
            <p14:sldId id="780"/>
            <p14:sldId id="783"/>
            <p14:sldId id="802"/>
            <p14:sldId id="790"/>
            <p14:sldId id="795"/>
            <p14:sldId id="798"/>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58" autoAdjust="0"/>
    <p:restoredTop sz="93037" autoAdjust="0"/>
  </p:normalViewPr>
  <p:slideViewPr>
    <p:cSldViewPr snapToGrid="0" showGuides="1">
      <p:cViewPr varScale="1">
        <p:scale>
          <a:sx n="84" d="100"/>
          <a:sy n="84" d="100"/>
        </p:scale>
        <p:origin x="582" y="84"/>
      </p:cViewPr>
      <p:guideLst>
        <p:guide pos="3264"/>
        <p:guide orient="horz" pos="2256"/>
        <p:guide pos="5640"/>
      </p:guideLst>
    </p:cSldViewPr>
  </p:slideViewPr>
  <p:outlineViewPr>
    <p:cViewPr>
      <p:scale>
        <a:sx n="33" d="100"/>
        <a:sy n="33" d="100"/>
      </p:scale>
      <p:origin x="0" y="-6985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07" Type="http://schemas.openxmlformats.org/officeDocument/2006/relationships/presProps" Target="presProps.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viewProps" Target="viewProps.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commentAuthors" Target="commentAuthor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theme" Target="theme/theme1.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tableStyles" Target="tableStyle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4/5/2022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7.wmf"/></Relationships>
</file>

<file path=ppt/slides/_rels/slide13.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8.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88.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2.xml"/></Relationships>
</file>

<file path=ppt/slides/_rels/slide89.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2" Type="http://schemas.openxmlformats.org/officeDocument/2006/relationships/slide" Target="slide60.xml"/><Relationship Id="rId1" Type="http://schemas.openxmlformats.org/officeDocument/2006/relationships/slideLayout" Target="../slideLayouts/slideLayout22.xml"/></Relationships>
</file>

<file path=ppt/slides/_rels/slide94.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2" Type="http://schemas.openxmlformats.org/officeDocument/2006/relationships/slide" Target="slide66.xml"/><Relationship Id="rId1" Type="http://schemas.openxmlformats.org/officeDocument/2006/relationships/slideLayout" Target="../slideLayouts/slideLayout22.xml"/></Relationships>
</file>

<file path=ppt/slides/_rels/slide96.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22.xml"/></Relationships>
</file>

<file path=ppt/slides/_rels/slide97.xml.rels><?xml version="1.0" encoding="UTF-8" standalone="yes"?>
<Relationships xmlns="http://schemas.openxmlformats.org/package/2006/relationships"><Relationship Id="rId2" Type="http://schemas.openxmlformats.org/officeDocument/2006/relationships/slide" Target="slide72.xml"/><Relationship Id="rId1" Type="http://schemas.openxmlformats.org/officeDocument/2006/relationships/slideLayout" Target="../slideLayouts/slideLayout22.xml"/></Relationships>
</file>

<file path=ppt/slides/_rels/slide98.xml.rels><?xml version="1.0" encoding="UTF-8" standalone="yes"?>
<Relationships xmlns="http://schemas.openxmlformats.org/package/2006/relationships"><Relationship Id="rId2" Type="http://schemas.openxmlformats.org/officeDocument/2006/relationships/slide" Target="slide74.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20</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264408" cy="957094"/>
          </a:xfrm>
        </p:spPr>
        <p:txBody>
          <a:bodyPr/>
          <a:lstStyle/>
          <a:p>
            <a:pPr eaLnBrk="0" hangingPunct="0">
              <a:spcBef>
                <a:spcPct val="20000"/>
              </a:spcBef>
            </a:pPr>
            <a:r>
              <a:rPr lang="en-US" altLang="en-US" sz="2200" dirty="0">
                <a:ea typeface="Microsoft YaHei" panose="020B0503020204020204" pitchFamily="34" charset="-122"/>
              </a:rPr>
              <a:t>Genes Within Populations</a:t>
            </a:r>
            <a:endParaRPr lang="en-US" sz="2200" dirty="0">
              <a:latin typeface="+mj-lt"/>
              <a:cs typeface="Helvetica" pitchFamily="34" charset="0"/>
            </a:endParaRP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2AC30-1E0D-4F67-BC44-89FF8B366E14}"/>
              </a:ext>
            </a:extLst>
          </p:cNvPr>
          <p:cNvSpPr>
            <a:spLocks noGrp="1"/>
          </p:cNvSpPr>
          <p:nvPr>
            <p:ph type="title"/>
          </p:nvPr>
        </p:nvSpPr>
        <p:spPr/>
        <p:txBody>
          <a:bodyPr/>
          <a:lstStyle/>
          <a:p>
            <a:pPr lvl="0"/>
            <a:r>
              <a:rPr lang="en-US" dirty="0"/>
              <a:t>Changes in Allele Frequency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D043EF7-E593-4D14-AE11-1AAD1716E47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Genetic variation was a puzzle to Darwin and his contemporaries</a:t>
            </a:r>
          </a:p>
          <a:p>
            <a:pPr marL="342900" indent="-342900">
              <a:spcBef>
                <a:spcPts val="1200"/>
              </a:spcBef>
              <a:spcAft>
                <a:spcPts val="1200"/>
              </a:spcAft>
              <a:buFont typeface="Arial" panose="020B0604020202020204" pitchFamily="34" charset="0"/>
              <a:buChar char="•"/>
            </a:pPr>
            <a:r>
              <a:rPr lang="en-US" dirty="0"/>
              <a:t>Mendel’s work largely unknown</a:t>
            </a:r>
          </a:p>
          <a:p>
            <a:pPr marL="342900" indent="-342900">
              <a:spcBef>
                <a:spcPts val="1200"/>
              </a:spcBef>
              <a:spcAft>
                <a:spcPts val="1200"/>
              </a:spcAft>
              <a:buFont typeface="Arial" panose="020B0604020202020204" pitchFamily="34" charset="0"/>
              <a:buChar char="•"/>
            </a:pPr>
            <a:r>
              <a:rPr lang="en-US" dirty="0"/>
              <a:t>Scientists thought selection should favor an optimal form; eliminate variation</a:t>
            </a:r>
          </a:p>
          <a:p>
            <a:pPr marL="342900" indent="-342900">
              <a:spcBef>
                <a:spcPts val="1200"/>
              </a:spcBef>
              <a:spcAft>
                <a:spcPts val="1200"/>
              </a:spcAft>
              <a:buFont typeface="Arial" panose="020B0604020202020204" pitchFamily="34" charset="0"/>
              <a:buChar char="•"/>
            </a:pPr>
            <a:r>
              <a:rPr lang="en-US" dirty="0"/>
              <a:t>Blending inheritance widely accepted – offspring expected to be phenotypically intermediate relative to parents</a:t>
            </a:r>
          </a:p>
        </p:txBody>
      </p:sp>
      <p:sp>
        <p:nvSpPr>
          <p:cNvPr id="6" name="Slide Number Placeholder 3">
            <a:extLst>
              <a:ext uri="{FF2B5EF4-FFF2-40B4-BE49-F238E27FC236}">
                <a16:creationId xmlns:a16="http://schemas.microsoft.com/office/drawing/2014/main" id="{943B8A4F-20D9-4E09-9254-D87D1E64E06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34309706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Hardy–Weinberg principle</a:t>
            </a:r>
            <a:r>
              <a:rPr lang="en-US" sz="1200" dirty="0"/>
              <a:t> 1</a:t>
            </a:r>
          </a:p>
        </p:txBody>
      </p:sp>
      <p:sp>
        <p:nvSpPr>
          <p:cNvPr id="3" name="Content Placeholder 2"/>
          <p:cNvSpPr>
            <a:spLocks noGrp="1"/>
          </p:cNvSpPr>
          <p:nvPr>
            <p:ph sz="quarter" idx="11"/>
          </p:nvPr>
        </p:nvSpPr>
        <p:spPr>
          <a:xfrm>
            <a:off x="342900" y="1276710"/>
            <a:ext cx="8458200" cy="5060590"/>
          </a:xfrm>
        </p:spPr>
        <p:txBody>
          <a:bodyPr/>
          <a:lstStyle/>
          <a:p>
            <a:pPr>
              <a:spcBef>
                <a:spcPts val="600"/>
              </a:spcBef>
              <a:spcAft>
                <a:spcPts val="1200"/>
              </a:spcAft>
            </a:pPr>
            <a:r>
              <a:rPr lang="en-US" dirty="0"/>
              <a:t>Predicts genotype frequencies</a:t>
            </a:r>
          </a:p>
          <a:p>
            <a:pPr>
              <a:spcBef>
                <a:spcPts val="600"/>
              </a:spcBef>
              <a:spcAft>
                <a:spcPts val="1200"/>
              </a:spcAft>
            </a:pPr>
            <a:r>
              <a:rPr lang="en-US" dirty="0"/>
              <a:t>Hardy–Weinberg equilibrium</a:t>
            </a:r>
          </a:p>
          <a:p>
            <a:pPr marL="342900" indent="-342900">
              <a:spcBef>
                <a:spcPts val="600"/>
              </a:spcBef>
              <a:spcAft>
                <a:spcPts val="1200"/>
              </a:spcAft>
              <a:buFont typeface="Arial" panose="020B0604020202020204" pitchFamily="34" charset="0"/>
              <a:buChar char="•"/>
            </a:pPr>
            <a:r>
              <a:rPr lang="en-US" dirty="0"/>
              <a:t>Proportions of genotypes do not change in a population as long as:</a:t>
            </a:r>
          </a:p>
          <a:p>
            <a:pPr marL="822960" lvl="2" indent="-457200">
              <a:spcBef>
                <a:spcPts val="600"/>
              </a:spcBef>
              <a:spcAft>
                <a:spcPts val="1200"/>
              </a:spcAft>
              <a:buFont typeface="+mj-lt"/>
              <a:buAutoNum type="arabicPeriod"/>
            </a:pPr>
            <a:r>
              <a:rPr lang="en-US" dirty="0"/>
              <a:t>No mutation takes place</a:t>
            </a:r>
          </a:p>
          <a:p>
            <a:pPr marL="822960" lvl="2" indent="-457200">
              <a:spcBef>
                <a:spcPts val="600"/>
              </a:spcBef>
              <a:spcAft>
                <a:spcPts val="1200"/>
              </a:spcAft>
              <a:buFont typeface="+mj-lt"/>
              <a:buAutoNum type="arabicPeriod"/>
            </a:pPr>
            <a:r>
              <a:rPr lang="en-US" dirty="0"/>
              <a:t>No genes are transferred to or from other sources (no immigration or emigration)</a:t>
            </a:r>
          </a:p>
          <a:p>
            <a:pPr marL="822960" lvl="2" indent="-457200">
              <a:spcBef>
                <a:spcPts val="600"/>
              </a:spcBef>
              <a:spcAft>
                <a:spcPts val="1200"/>
              </a:spcAft>
              <a:buFont typeface="+mj-lt"/>
              <a:buAutoNum type="arabicPeriod"/>
            </a:pPr>
            <a:r>
              <a:rPr lang="en-US" dirty="0"/>
              <a:t>Mating is random</a:t>
            </a:r>
          </a:p>
          <a:p>
            <a:pPr marL="822960" lvl="2" indent="-457200">
              <a:spcBef>
                <a:spcPts val="600"/>
              </a:spcBef>
              <a:spcAft>
                <a:spcPts val="1200"/>
              </a:spcAft>
              <a:buFont typeface="+mj-lt"/>
              <a:buAutoNum type="arabicPeriod"/>
            </a:pPr>
            <a:r>
              <a:rPr lang="en-US" dirty="0"/>
              <a:t>The population size is very large</a:t>
            </a:r>
          </a:p>
          <a:p>
            <a:pPr marL="822960" lvl="2" indent="-457200">
              <a:spcBef>
                <a:spcPts val="600"/>
              </a:spcBef>
              <a:spcAft>
                <a:spcPts val="1200"/>
              </a:spcAft>
              <a:buFont typeface="+mj-lt"/>
              <a:buAutoNum type="arabicPeriod"/>
            </a:pPr>
            <a:r>
              <a:rPr lang="en-US" dirty="0"/>
              <a:t>No selection occurs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060252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Hardy–Weinberg principle</a:t>
            </a:r>
            <a:r>
              <a:rPr lang="en-US" sz="1200" dirty="0"/>
              <a:t> 2</a:t>
            </a:r>
          </a:p>
        </p:txBody>
      </p:sp>
      <p:sp>
        <p:nvSpPr>
          <p:cNvPr id="3" name="Content Placeholder 2"/>
          <p:cNvSpPr>
            <a:spLocks noGrp="1"/>
          </p:cNvSpPr>
          <p:nvPr>
            <p:ph sz="quarter" idx="11"/>
          </p:nvPr>
        </p:nvSpPr>
        <p:spPr>
          <a:xfrm>
            <a:off x="342900" y="1276710"/>
            <a:ext cx="8458200" cy="5174890"/>
          </a:xfrm>
        </p:spPr>
        <p:txBody>
          <a:bodyPr/>
          <a:lstStyle/>
          <a:p>
            <a:pPr>
              <a:spcBef>
                <a:spcPts val="800"/>
              </a:spcBef>
            </a:pPr>
            <a:r>
              <a:rPr lang="en-US" dirty="0"/>
              <a:t>Can be written as an equation</a:t>
            </a:r>
          </a:p>
          <a:p>
            <a:pPr>
              <a:spcBef>
                <a:spcPts val="800"/>
              </a:spcBef>
            </a:pPr>
            <a:r>
              <a:rPr lang="en-US" dirty="0"/>
              <a:t>Used to calculate allele frequencies</a:t>
            </a:r>
          </a:p>
          <a:p>
            <a:pPr>
              <a:spcBef>
                <a:spcPts val="800"/>
              </a:spcBef>
            </a:pPr>
            <a:r>
              <a:rPr lang="en-US" dirty="0"/>
              <a:t>Frequency of first allele is </a:t>
            </a:r>
            <a:r>
              <a:rPr lang="en-US" i="1" dirty="0"/>
              <a:t>p</a:t>
            </a:r>
            <a:r>
              <a:rPr lang="en-US" dirty="0"/>
              <a:t>, second allele is </a:t>
            </a:r>
            <a:r>
              <a:rPr lang="en-US" i="1" dirty="0"/>
              <a:t>q</a:t>
            </a:r>
          </a:p>
          <a:p>
            <a:pPr>
              <a:spcBef>
                <a:spcPts val="800"/>
              </a:spcBef>
            </a:pPr>
            <a:r>
              <a:rPr lang="en-US" i="1" dirty="0"/>
              <a:t>p</a:t>
            </a:r>
            <a:r>
              <a:rPr lang="en-US" dirty="0"/>
              <a:t> + </a:t>
            </a:r>
            <a:r>
              <a:rPr lang="en-US" i="1" dirty="0"/>
              <a:t>q </a:t>
            </a:r>
            <a:r>
              <a:rPr lang="en-US" dirty="0"/>
              <a:t>= 1 in a population</a:t>
            </a:r>
          </a:p>
          <a:p>
            <a:pPr marL="347472" indent="-347472">
              <a:spcBef>
                <a:spcPts val="800"/>
              </a:spcBef>
              <a:buFont typeface="Arial" panose="020B0604020202020204" pitchFamily="34" charset="0"/>
              <a:buChar char="•"/>
            </a:pPr>
            <a:r>
              <a:rPr lang="en-US" i="1" dirty="0"/>
              <a:t>p</a:t>
            </a:r>
            <a:r>
              <a:rPr lang="en-US" dirty="0"/>
              <a:t> = </a:t>
            </a:r>
            <a:r>
              <a:rPr lang="en-US" i="1" dirty="0"/>
              <a:t>B</a:t>
            </a:r>
            <a:r>
              <a:rPr lang="en-US" dirty="0"/>
              <a:t> for black coat color.</a:t>
            </a:r>
          </a:p>
          <a:p>
            <a:pPr marL="731520" lvl="2"/>
            <a:r>
              <a:rPr lang="en-US" dirty="0"/>
              <a:t>Black cat is </a:t>
            </a:r>
            <a:r>
              <a:rPr lang="en-US" i="1" dirty="0"/>
              <a:t>BB</a:t>
            </a:r>
            <a:r>
              <a:rPr lang="en-US" dirty="0"/>
              <a:t> or </a:t>
            </a:r>
            <a:r>
              <a:rPr lang="en-US" i="1" dirty="0"/>
              <a:t>Bb</a:t>
            </a:r>
            <a:r>
              <a:rPr lang="en-US" dirty="0"/>
              <a:t>.</a:t>
            </a:r>
          </a:p>
          <a:p>
            <a:pPr marL="347472" indent="-347472">
              <a:spcBef>
                <a:spcPts val="800"/>
              </a:spcBef>
              <a:buFont typeface="Arial" panose="020B0604020202020204" pitchFamily="34" charset="0"/>
              <a:buChar char="•"/>
            </a:pPr>
            <a:r>
              <a:rPr lang="en-US" i="1" dirty="0"/>
              <a:t>q</a:t>
            </a:r>
            <a:r>
              <a:rPr lang="en-US" dirty="0"/>
              <a:t> = </a:t>
            </a:r>
            <a:r>
              <a:rPr lang="en-US" i="1" dirty="0"/>
              <a:t>b</a:t>
            </a:r>
            <a:r>
              <a:rPr lang="en-US" dirty="0"/>
              <a:t> for white coat color.</a:t>
            </a:r>
          </a:p>
          <a:p>
            <a:pPr marL="731520" lvl="2"/>
            <a:r>
              <a:rPr lang="en-US" dirty="0"/>
              <a:t>White cats are </a:t>
            </a:r>
            <a:r>
              <a:rPr lang="en-US" i="1" dirty="0"/>
              <a:t>bb</a:t>
            </a:r>
            <a:r>
              <a:rPr lang="en-US" dirty="0"/>
              <a:t>.</a:t>
            </a:r>
          </a:p>
        </p:txBody>
      </p:sp>
      <p:graphicFrame>
        <p:nvGraphicFramePr>
          <p:cNvPr id="4" name="Object 3">
            <a:extLst>
              <a:ext uri="{FF2B5EF4-FFF2-40B4-BE49-F238E27FC236}">
                <a16:creationId xmlns:a16="http://schemas.microsoft.com/office/drawing/2014/main" id="{2F9D159B-4784-4435-B148-3D0B145FD673}"/>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924668819"/>
              </p:ext>
            </p:extLst>
          </p:nvPr>
        </p:nvGraphicFramePr>
        <p:xfrm>
          <a:off x="3467100" y="5511800"/>
          <a:ext cx="2209800" cy="787400"/>
        </p:xfrm>
        <a:graphic>
          <a:graphicData uri="http://schemas.openxmlformats.org/presentationml/2006/ole">
            <mc:AlternateContent xmlns:mc="http://schemas.openxmlformats.org/markup-compatibility/2006">
              <mc:Choice xmlns:v="urn:schemas-microsoft-com:vml" Requires="v">
                <p:oleObj spid="_x0000_s1097" name="Equation" r:id="rId3" imgW="2209680" imgH="787320" progId="Equation.DSMT4">
                  <p:embed/>
                </p:oleObj>
              </mc:Choice>
              <mc:Fallback>
                <p:oleObj name="Equation" r:id="rId3" imgW="2209680" imgH="787320" progId="Equation.DSMT4">
                  <p:embed/>
                  <p:pic>
                    <p:nvPicPr>
                      <p:cNvPr id="0" name=""/>
                      <p:cNvPicPr/>
                      <p:nvPr/>
                    </p:nvPicPr>
                    <p:blipFill>
                      <a:blip r:embed="rId4"/>
                      <a:stretch>
                        <a:fillRect/>
                      </a:stretch>
                    </p:blipFill>
                    <p:spPr>
                      <a:xfrm>
                        <a:off x="3467100" y="5511800"/>
                        <a:ext cx="2209800" cy="787400"/>
                      </a:xfrm>
                      <a:prstGeom prst="rect">
                        <a:avLst/>
                      </a:prstGeom>
                    </p:spPr>
                  </p:pic>
                </p:oleObj>
              </mc:Fallback>
            </mc:AlternateContent>
          </a:graphicData>
        </a:graphic>
      </p:graphicFrame>
      <p:sp>
        <p:nvSpPr>
          <p:cNvPr id="6" name="Slide Number Placeholder 4"/>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24592144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20.3</a:t>
            </a:r>
            <a:r>
              <a:rPr lang="en-US" altLang="en-US" sz="1200" dirty="0">
                <a:latin typeface="Arial" panose="020B0604020202020204" pitchFamily="34" charset="0"/>
                <a:ea typeface="Microsoft YaHei" panose="020B0503020204020204" pitchFamily="34" charset="-122"/>
              </a:rPr>
              <a:t> (1)</a:t>
            </a:r>
            <a:endParaRPr lang="en-US" sz="1200" dirty="0"/>
          </a:p>
        </p:txBody>
      </p:sp>
      <p:pic>
        <p:nvPicPr>
          <p:cNvPr id="4" name="Picture 2" descr="An illustration of the Hardy-Weinberg equilibrium."/>
          <p:cNvPicPr>
            <a:picLocks noChangeAspect="1"/>
          </p:cNvPicPr>
          <p:nvPr/>
        </p:nvPicPr>
        <p:blipFill rotWithShape="1">
          <a:blip r:embed="rId2">
            <a:extLst>
              <a:ext uri="{28A0092B-C50C-407E-A947-70E740481C1C}">
                <a14:useLocalDpi xmlns:a14="http://schemas.microsoft.com/office/drawing/2010/main" val="0"/>
              </a:ext>
            </a:extLst>
          </a:blip>
          <a:srcRect l="2102" r="41529" b="6293"/>
          <a:stretch/>
        </p:blipFill>
        <p:spPr>
          <a:xfrm>
            <a:off x="359950" y="1307792"/>
            <a:ext cx="8424100" cy="457200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2930949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20.3</a:t>
            </a:r>
            <a:r>
              <a:rPr lang="en-US" altLang="en-US" sz="1200" dirty="0">
                <a:latin typeface="Arial" panose="020B0604020202020204" pitchFamily="34" charset="0"/>
                <a:ea typeface="Microsoft YaHei" panose="020B0503020204020204" pitchFamily="34" charset="-122"/>
              </a:rPr>
              <a:t> (2)</a:t>
            </a:r>
            <a:endParaRPr lang="en-US" sz="1200" dirty="0"/>
          </a:p>
        </p:txBody>
      </p:sp>
      <p:pic>
        <p:nvPicPr>
          <p:cNvPr id="4" name="Picture 2" descr="An illustration of the Hardy-Weinberg equilibrium."/>
          <p:cNvPicPr>
            <a:picLocks noChangeAspect="1"/>
          </p:cNvPicPr>
          <p:nvPr/>
        </p:nvPicPr>
        <p:blipFill rotWithShape="1">
          <a:blip r:embed="rId2">
            <a:extLst>
              <a:ext uri="{28A0092B-C50C-407E-A947-70E740481C1C}">
                <a14:useLocalDpi xmlns:a14="http://schemas.microsoft.com/office/drawing/2010/main" val="0"/>
              </a:ext>
            </a:extLst>
          </a:blip>
          <a:srcRect l="59218" t="2630" r="1448" b="6293"/>
          <a:stretch/>
        </p:blipFill>
        <p:spPr>
          <a:xfrm>
            <a:off x="1245601" y="1148511"/>
            <a:ext cx="6652799" cy="502920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6512268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t>Making Hardy–Weinberg predictions</a:t>
            </a:r>
            <a:r>
              <a:rPr lang="en-US" sz="1200" dirty="0"/>
              <a:t> 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If all 5 assumptions for Hardy-Weinberg equilibrium are true, allele and genotype frequencies do not change from one generation to the next</a:t>
            </a:r>
          </a:p>
          <a:p>
            <a:pPr marL="342900" indent="-342900">
              <a:spcBef>
                <a:spcPts val="1200"/>
              </a:spcBef>
              <a:spcAft>
                <a:spcPts val="1200"/>
              </a:spcAft>
              <a:buFont typeface="Arial" panose="020B0604020202020204" pitchFamily="34" charset="0"/>
              <a:buChar char="•"/>
            </a:pPr>
            <a:r>
              <a:rPr lang="en-US" dirty="0"/>
              <a:t>In reality, most populations will not meet all 5 assumptions</a:t>
            </a:r>
          </a:p>
          <a:p>
            <a:pPr marL="342900" indent="-342900">
              <a:spcBef>
                <a:spcPts val="1200"/>
              </a:spcBef>
              <a:spcAft>
                <a:spcPts val="1200"/>
              </a:spcAft>
              <a:buFont typeface="Arial" panose="020B0604020202020204" pitchFamily="34" charset="0"/>
              <a:buChar char="•"/>
            </a:pPr>
            <a:r>
              <a:rPr lang="en-US" dirty="0"/>
              <a:t>Primary use of the equation is to determine whether evolutionary processes are operating in a population and hypothesize what the processes are</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9043893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t>Making Hardy–Weinberg predictions</a:t>
            </a:r>
            <a:r>
              <a:rPr lang="en-US" sz="1200" dirty="0"/>
              <a:t> 2</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1200"/>
              </a:spcBef>
              <a:spcAft>
                <a:spcPts val="1200"/>
              </a:spcAft>
            </a:pPr>
            <a:r>
              <a:rPr lang="en-US" dirty="0"/>
              <a:t>What makes populations vary from Hardy-Weinberg equilibrium?</a:t>
            </a:r>
          </a:p>
          <a:p>
            <a:pPr marL="342900" indent="-342900">
              <a:spcBef>
                <a:spcPts val="1200"/>
              </a:spcBef>
              <a:spcAft>
                <a:spcPts val="1200"/>
              </a:spcAft>
              <a:buFont typeface="Arial" panose="020B0604020202020204" pitchFamily="34" charset="0"/>
              <a:buChar char="•"/>
            </a:pPr>
            <a:r>
              <a:rPr lang="en-US" dirty="0"/>
              <a:t>Natural selection might favor homozygotes over heterozygotes.</a:t>
            </a:r>
          </a:p>
          <a:p>
            <a:pPr marL="342900" indent="-342900">
              <a:spcBef>
                <a:spcPts val="1200"/>
              </a:spcBef>
              <a:spcAft>
                <a:spcPts val="1200"/>
              </a:spcAft>
              <a:buFont typeface="Arial" panose="020B0604020202020204" pitchFamily="34" charset="0"/>
              <a:buChar char="•"/>
            </a:pPr>
            <a:r>
              <a:rPr lang="en-US" dirty="0"/>
              <a:t>Individuals may choose to mate with genetically similar individuals.</a:t>
            </a:r>
          </a:p>
          <a:p>
            <a:pPr marL="342900" indent="-342900">
              <a:spcBef>
                <a:spcPts val="1200"/>
              </a:spcBef>
              <a:spcAft>
                <a:spcPts val="1200"/>
              </a:spcAft>
              <a:buFont typeface="Arial" panose="020B0604020202020204" pitchFamily="34" charset="0"/>
              <a:buChar char="•"/>
            </a:pPr>
            <a:r>
              <a:rPr lang="en-US" dirty="0"/>
              <a:t>Influx of individuals from other populations</a:t>
            </a:r>
          </a:p>
          <a:p>
            <a:pPr marL="342900" indent="-342900">
              <a:spcBef>
                <a:spcPts val="1200"/>
              </a:spcBef>
              <a:spcAft>
                <a:spcPts val="1200"/>
              </a:spcAft>
              <a:buFont typeface="Arial" panose="020B0604020202020204" pitchFamily="34" charset="0"/>
              <a:buChar char="•"/>
            </a:pPr>
            <a:r>
              <a:rPr lang="en-US" dirty="0"/>
              <a:t>Mutations occurring</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42605208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Five Agents of Evolutionary Change</a:t>
            </a:r>
            <a:endParaRPr lang="en-US" dirty="0"/>
          </a:p>
        </p:txBody>
      </p:sp>
      <p:pic>
        <p:nvPicPr>
          <p:cNvPr id="9" name="Picture 2" descr="There are 5 agents of evolutionary change that include mutation, gene flow, nonrandom mating, genetic drift, and select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229" y="1950745"/>
            <a:ext cx="8455542" cy="3425486"/>
          </a:xfrm>
          <a:prstGeom prst="rect">
            <a:avLst/>
          </a:prstGeom>
        </p:spPr>
      </p:pic>
      <p:sp>
        <p:nvSpPr>
          <p:cNvPr id="10"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525157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Agents of evolutionary change</a:t>
            </a:r>
            <a:r>
              <a:rPr lang="en-US" sz="1200" dirty="0"/>
              <a:t> 1</a:t>
            </a:r>
          </a:p>
        </p:txBody>
      </p:sp>
      <p:sp>
        <p:nvSpPr>
          <p:cNvPr id="3" name="Content Placeholder 2"/>
          <p:cNvSpPr>
            <a:spLocks noGrp="1"/>
          </p:cNvSpPr>
          <p:nvPr>
            <p:ph sz="quarter" idx="11"/>
          </p:nvPr>
        </p:nvSpPr>
        <p:spPr>
          <a:xfrm>
            <a:off x="342900" y="1276710"/>
            <a:ext cx="8458200" cy="5102056"/>
          </a:xfrm>
        </p:spPr>
        <p:txBody>
          <a:bodyPr/>
          <a:lstStyle/>
          <a:p>
            <a:pPr>
              <a:spcBef>
                <a:spcPts val="800"/>
              </a:spcBef>
              <a:spcAft>
                <a:spcPts val="600"/>
              </a:spcAft>
            </a:pPr>
            <a:r>
              <a:rPr lang="en-US" sz="2200" dirty="0"/>
              <a:t>Mutation</a:t>
            </a:r>
          </a:p>
          <a:p>
            <a:pPr marL="342900" indent="-342900">
              <a:spcAft>
                <a:spcPts val="600"/>
              </a:spcAft>
              <a:buFont typeface="Arial" panose="020B0604020202020204" pitchFamily="34" charset="0"/>
              <a:buChar char="•"/>
            </a:pPr>
            <a:r>
              <a:rPr lang="en-US" sz="2200" dirty="0"/>
              <a:t>Rates generally low</a:t>
            </a:r>
          </a:p>
          <a:p>
            <a:pPr marL="342900" indent="-342900">
              <a:spcAft>
                <a:spcPts val="600"/>
              </a:spcAft>
              <a:buFont typeface="Arial" panose="020B0604020202020204" pitchFamily="34" charset="0"/>
              <a:buChar char="•"/>
            </a:pPr>
            <a:r>
              <a:rPr lang="en-US" sz="2200" dirty="0"/>
              <a:t>Other evolutionary processes usually more important in changing allele frequency</a:t>
            </a:r>
          </a:p>
          <a:p>
            <a:pPr marL="342900" indent="-342900">
              <a:spcAft>
                <a:spcPts val="600"/>
              </a:spcAft>
              <a:buFont typeface="Arial" panose="020B0604020202020204" pitchFamily="34" charset="0"/>
              <a:buChar char="•"/>
            </a:pPr>
            <a:r>
              <a:rPr lang="en-US" sz="2200" dirty="0"/>
              <a:t>Ultimate source of genetic variation</a:t>
            </a:r>
          </a:p>
          <a:p>
            <a:pPr marL="342900" indent="-342900">
              <a:buFont typeface="Arial" panose="020B0604020202020204" pitchFamily="34" charset="0"/>
              <a:buChar char="•"/>
            </a:pPr>
            <a:r>
              <a:rPr lang="en-US" sz="2200" dirty="0"/>
              <a:t>Makes evolution possible</a:t>
            </a:r>
          </a:p>
          <a:p>
            <a:pPr>
              <a:spcBef>
                <a:spcPts val="1200"/>
              </a:spcBef>
              <a:spcAft>
                <a:spcPts val="600"/>
              </a:spcAft>
            </a:pPr>
            <a:r>
              <a:rPr lang="en-US" sz="2200" dirty="0"/>
              <a:t>Gene flow</a:t>
            </a:r>
          </a:p>
          <a:p>
            <a:pPr marL="342900" indent="-342900">
              <a:spcAft>
                <a:spcPts val="600"/>
              </a:spcAft>
              <a:buFont typeface="Arial" panose="020B0604020202020204" pitchFamily="34" charset="0"/>
              <a:buChar char="•"/>
            </a:pPr>
            <a:r>
              <a:rPr lang="en-US" sz="2200" dirty="0"/>
              <a:t>Movement of alleles from one population to another</a:t>
            </a:r>
          </a:p>
          <a:p>
            <a:pPr marL="342900" indent="-342900">
              <a:spcAft>
                <a:spcPts val="600"/>
              </a:spcAft>
              <a:buFont typeface="Arial" panose="020B0604020202020204" pitchFamily="34" charset="0"/>
              <a:buChar char="•"/>
            </a:pPr>
            <a:r>
              <a:rPr lang="en-US" sz="2200" dirty="0"/>
              <a:t>Animal physically moves into new population</a:t>
            </a:r>
          </a:p>
          <a:p>
            <a:pPr marL="342900" indent="-342900">
              <a:spcAft>
                <a:spcPts val="600"/>
              </a:spcAft>
              <a:buFont typeface="Arial" panose="020B0604020202020204" pitchFamily="34" charset="0"/>
              <a:buChar char="•"/>
            </a:pPr>
            <a:r>
              <a:rPr lang="en-US" sz="2200" dirty="0"/>
              <a:t>Drifting of gametes or immature stages of plants or animals into an area</a:t>
            </a:r>
          </a:p>
          <a:p>
            <a:pPr marL="342900" indent="-342900">
              <a:buFont typeface="Arial" panose="020B0604020202020204" pitchFamily="34" charset="0"/>
              <a:buChar char="•"/>
            </a:pPr>
            <a:r>
              <a:rPr lang="en-US" sz="2200" dirty="0"/>
              <a:t>Pollen and seeds can travel long distances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11423803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Agents of evolutionary change</a:t>
            </a:r>
            <a:r>
              <a:rPr lang="en-US" sz="1200" dirty="0"/>
              <a:t> 2</a:t>
            </a:r>
          </a:p>
        </p:txBody>
      </p:sp>
      <p:sp>
        <p:nvSpPr>
          <p:cNvPr id="3" name="Content Placeholder 2"/>
          <p:cNvSpPr>
            <a:spLocks noGrp="1"/>
          </p:cNvSpPr>
          <p:nvPr>
            <p:ph sz="quarter" idx="11"/>
          </p:nvPr>
        </p:nvSpPr>
        <p:spPr>
          <a:xfrm>
            <a:off x="342900" y="1276710"/>
            <a:ext cx="8458200" cy="5102056"/>
          </a:xfrm>
        </p:spPr>
        <p:txBody>
          <a:bodyPr/>
          <a:lstStyle/>
          <a:p>
            <a:pPr lvl="0">
              <a:spcBef>
                <a:spcPts val="600"/>
              </a:spcBef>
              <a:spcAft>
                <a:spcPts val="1200"/>
              </a:spcAft>
            </a:pPr>
            <a:r>
              <a:rPr lang="en-US" altLang="en-US" dirty="0">
                <a:solidFill>
                  <a:schemeClr val="tx1"/>
                </a:solidFill>
                <a:latin typeface="Arial" panose="020B0604020202020204" pitchFamily="34" charset="0"/>
                <a:ea typeface="Microsoft YaHei" panose="020B0503020204020204" pitchFamily="34" charset="-122"/>
              </a:rPr>
              <a:t>Nonrandom mating</a:t>
            </a:r>
          </a:p>
          <a:p>
            <a:pPr marL="342900" indent="-342900">
              <a:spcBef>
                <a:spcPts val="600"/>
              </a:spcBef>
              <a:spcAft>
                <a:spcPts val="1200"/>
              </a:spcAft>
              <a:buFont typeface="Arial" panose="020B0604020202020204" pitchFamily="34" charset="0"/>
              <a:buChar char="•"/>
            </a:pPr>
            <a:r>
              <a:rPr lang="en-US" altLang="en-US" dirty="0">
                <a:solidFill>
                  <a:schemeClr val="tx1"/>
                </a:solidFill>
                <a:latin typeface="Arial" panose="020B0604020202020204" pitchFamily="34" charset="0"/>
                <a:ea typeface="Microsoft YaHei" panose="020B0503020204020204" pitchFamily="34" charset="-122"/>
              </a:rPr>
              <a:t>Assortative mating</a:t>
            </a:r>
          </a:p>
          <a:p>
            <a:pPr marL="731520" lvl="2">
              <a:spcBef>
                <a:spcPts val="600"/>
              </a:spcBef>
              <a:spcAft>
                <a:spcPts val="1200"/>
              </a:spcAft>
              <a:buClr>
                <a:schemeClr val="tx1"/>
              </a:buClr>
            </a:pPr>
            <a:r>
              <a:rPr lang="en-US" altLang="en-US" dirty="0">
                <a:solidFill>
                  <a:schemeClr val="tx1"/>
                </a:solidFill>
                <a:latin typeface="Arial" panose="020B0604020202020204" pitchFamily="34" charset="0"/>
                <a:ea typeface="Microsoft YaHei" panose="020B0503020204020204" pitchFamily="34" charset="-122"/>
              </a:rPr>
              <a:t>Phenotypically similar individuals mate</a:t>
            </a:r>
          </a:p>
          <a:p>
            <a:pPr marL="731520" lvl="2">
              <a:spcBef>
                <a:spcPts val="600"/>
              </a:spcBef>
              <a:spcAft>
                <a:spcPts val="1200"/>
              </a:spcAft>
              <a:buClr>
                <a:schemeClr val="tx1"/>
              </a:buClr>
            </a:pPr>
            <a:r>
              <a:rPr lang="en-US" altLang="en-US" dirty="0">
                <a:solidFill>
                  <a:schemeClr val="tx1"/>
                </a:solidFill>
                <a:latin typeface="Arial" panose="020B0604020202020204" pitchFamily="34" charset="0"/>
                <a:ea typeface="Microsoft YaHei" panose="020B0503020204020204" pitchFamily="34" charset="-122"/>
              </a:rPr>
              <a:t>Increases proportion of homozygous individuals</a:t>
            </a:r>
          </a:p>
          <a:p>
            <a:pPr marL="342900" indent="-342900">
              <a:spcBef>
                <a:spcPts val="600"/>
              </a:spcBef>
              <a:spcAft>
                <a:spcPts val="1200"/>
              </a:spcAft>
              <a:buFont typeface="Arial" panose="020B0604020202020204" pitchFamily="34" charset="0"/>
              <a:buChar char="•"/>
            </a:pPr>
            <a:r>
              <a:rPr lang="en-US" altLang="en-US" dirty="0" err="1">
                <a:solidFill>
                  <a:schemeClr val="tx1"/>
                </a:solidFill>
                <a:latin typeface="Arial" panose="020B0604020202020204" pitchFamily="34" charset="0"/>
                <a:ea typeface="Microsoft YaHei" panose="020B0503020204020204" pitchFamily="34" charset="-122"/>
              </a:rPr>
              <a:t>Disassortative</a:t>
            </a:r>
            <a:r>
              <a:rPr lang="en-US" altLang="en-US" dirty="0">
                <a:solidFill>
                  <a:schemeClr val="tx1"/>
                </a:solidFill>
                <a:latin typeface="Arial" panose="020B0604020202020204" pitchFamily="34" charset="0"/>
                <a:ea typeface="Microsoft YaHei" panose="020B0503020204020204" pitchFamily="34" charset="-122"/>
              </a:rPr>
              <a:t> mating</a:t>
            </a:r>
          </a:p>
          <a:p>
            <a:pPr marL="731520" lvl="2">
              <a:spcBef>
                <a:spcPts val="600"/>
              </a:spcBef>
              <a:spcAft>
                <a:spcPts val="1200"/>
              </a:spcAft>
              <a:buClr>
                <a:schemeClr val="tx1"/>
              </a:buClr>
            </a:pPr>
            <a:r>
              <a:rPr lang="en-US" altLang="en-US" dirty="0">
                <a:solidFill>
                  <a:schemeClr val="tx1"/>
                </a:solidFill>
                <a:latin typeface="Arial" panose="020B0604020202020204" pitchFamily="34" charset="0"/>
                <a:ea typeface="Microsoft YaHei" panose="020B0503020204020204" pitchFamily="34" charset="-122"/>
              </a:rPr>
              <a:t>Phenotypically different individuals mate</a:t>
            </a:r>
          </a:p>
          <a:p>
            <a:pPr marL="731520" lvl="2">
              <a:spcBef>
                <a:spcPts val="600"/>
              </a:spcBef>
              <a:spcAft>
                <a:spcPts val="1200"/>
              </a:spcAft>
              <a:buClr>
                <a:schemeClr val="tx1"/>
              </a:buClr>
            </a:pPr>
            <a:r>
              <a:rPr lang="en-US" altLang="en-US" dirty="0">
                <a:solidFill>
                  <a:schemeClr val="tx1"/>
                </a:solidFill>
                <a:latin typeface="Arial" panose="020B0604020202020204" pitchFamily="34" charset="0"/>
                <a:ea typeface="Microsoft YaHei" panose="020B0503020204020204" pitchFamily="34" charset="-122"/>
              </a:rPr>
              <a:t>Produces excess of heterozygotes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1822767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D3FA5944-9397-48CE-AA96-01B37E5337A0}"/>
              </a:ext>
            </a:extLst>
          </p:cNvPr>
          <p:cNvSpPr>
            <a:spLocks noGrp="1"/>
          </p:cNvSpPr>
          <p:nvPr>
            <p:ph sz="quarter" idx="11"/>
          </p:nvPr>
        </p:nvSpPr>
        <p:spPr>
          <a:xfrm>
            <a:off x="342900" y="1276710"/>
            <a:ext cx="4846320" cy="4974336"/>
          </a:xfrm>
        </p:spPr>
        <p:txBody>
          <a:bodyPr/>
          <a:lstStyle/>
          <a:p>
            <a:pPr marL="640080" indent="-640080"/>
            <a:r>
              <a:rPr lang="en-US" sz="1800" b="1" dirty="0"/>
              <a:t>20.1	</a:t>
            </a:r>
            <a:r>
              <a:rPr lang="en-US" sz="1800" dirty="0"/>
              <a:t>Genetic Variation and Evolution </a:t>
            </a:r>
          </a:p>
          <a:p>
            <a:pPr marL="640080" indent="-640080"/>
            <a:r>
              <a:rPr lang="en-US" sz="1800" b="1" dirty="0"/>
              <a:t>20.2	</a:t>
            </a:r>
            <a:r>
              <a:rPr lang="en-US" sz="1800" dirty="0"/>
              <a:t>Changes in Allele Frequency </a:t>
            </a:r>
          </a:p>
          <a:p>
            <a:pPr marL="640080" indent="-640080"/>
            <a:r>
              <a:rPr lang="en-US" sz="1800" b="1" dirty="0"/>
              <a:t>20.3	</a:t>
            </a:r>
            <a:r>
              <a:rPr lang="en-US" sz="1800" dirty="0"/>
              <a:t>Five Agents of Evolutionary Change </a:t>
            </a:r>
          </a:p>
          <a:p>
            <a:pPr marL="640080" indent="-640080"/>
            <a:r>
              <a:rPr lang="en-US" sz="1800" b="1" dirty="0"/>
              <a:t>20.4	</a:t>
            </a:r>
            <a:r>
              <a:rPr lang="en-US" sz="1800" dirty="0"/>
              <a:t>Quantifying Natural Selection </a:t>
            </a:r>
          </a:p>
          <a:p>
            <a:pPr marL="640080" indent="-640080"/>
            <a:r>
              <a:rPr lang="en-US" sz="1800" b="1" dirty="0"/>
              <a:t>20.5	</a:t>
            </a:r>
            <a:r>
              <a:rPr lang="en-US" sz="1800" dirty="0"/>
              <a:t>Reproductive Strategies </a:t>
            </a:r>
          </a:p>
          <a:p>
            <a:pPr marL="640080" indent="-640080"/>
            <a:r>
              <a:rPr lang="en-US" sz="1800" b="1" dirty="0"/>
              <a:t>20.6	</a:t>
            </a:r>
            <a:r>
              <a:rPr lang="en-US" sz="1800" dirty="0"/>
              <a:t>Natural Selection’s Role in Maintaining Variation </a:t>
            </a:r>
          </a:p>
          <a:p>
            <a:pPr marL="640080" indent="-640080"/>
            <a:r>
              <a:rPr lang="en-US" sz="1800" b="1" dirty="0"/>
              <a:t>20.7	</a:t>
            </a:r>
            <a:r>
              <a:rPr lang="en-US" sz="1800" dirty="0"/>
              <a:t>Selection Acting on Traits Affected by Multiple Genes </a:t>
            </a:r>
          </a:p>
          <a:p>
            <a:pPr marL="640080" indent="-640080"/>
            <a:r>
              <a:rPr lang="en-US" sz="1800" b="1" dirty="0"/>
              <a:t>20.8	</a:t>
            </a:r>
            <a:r>
              <a:rPr lang="en-US" sz="1800" dirty="0"/>
              <a:t>Experimental Studies of Natural Selection </a:t>
            </a:r>
          </a:p>
          <a:p>
            <a:pPr marL="640080" indent="-640080"/>
            <a:r>
              <a:rPr lang="en-US" sz="1800" b="1" dirty="0"/>
              <a:t>20.9	</a:t>
            </a:r>
            <a:r>
              <a:rPr lang="en-US" sz="1800" dirty="0"/>
              <a:t>Interactions Among Evolutionary Forces </a:t>
            </a:r>
          </a:p>
          <a:p>
            <a:pPr marL="640080" indent="-640080"/>
            <a:r>
              <a:rPr lang="en-US" sz="1800" b="1" dirty="0"/>
              <a:t>20.10	</a:t>
            </a:r>
            <a:r>
              <a:rPr lang="en-US" sz="1800" dirty="0"/>
              <a:t>The Limits of Selection </a:t>
            </a:r>
          </a:p>
        </p:txBody>
      </p:sp>
      <p:pic>
        <p:nvPicPr>
          <p:cNvPr id="8" name="Picture 3" descr="Several pigeons of different colors are located on a metal platform with railings on either side. One end of the platform shows a water body.">
            <a:extLst>
              <a:ext uri="{FF2B5EF4-FFF2-40B4-BE49-F238E27FC236}">
                <a16:creationId xmlns:a16="http://schemas.microsoft.com/office/drawing/2014/main" id="{8E36D382-1360-41D2-A465-AE861596A61E}"/>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423026" y="1379068"/>
            <a:ext cx="3453183" cy="4605080"/>
          </a:xfrm>
          <a:prstGeom prst="rect">
            <a:avLst/>
          </a:prstGeom>
        </p:spPr>
      </p:pic>
      <p:sp>
        <p:nvSpPr>
          <p:cNvPr id="4" name="Text Placeholder 4">
            <a:extLst>
              <a:ext uri="{FF2B5EF4-FFF2-40B4-BE49-F238E27FC236}">
                <a16:creationId xmlns:a16="http://schemas.microsoft.com/office/drawing/2014/main" id="{F44A015C-1AA6-4C18-BB9E-19FE38DB969F}"/>
              </a:ext>
            </a:extLst>
          </p:cNvPr>
          <p:cNvSpPr>
            <a:spLocks noGrp="1"/>
          </p:cNvSpPr>
          <p:nvPr>
            <p:ph type="body" sz="quarter" idx="39"/>
          </p:nvPr>
        </p:nvSpPr>
        <p:spPr>
          <a:xfrm>
            <a:off x="6235217" y="6105144"/>
            <a:ext cx="1828800" cy="181356"/>
          </a:xfrm>
        </p:spPr>
        <p:txBody>
          <a:bodyPr/>
          <a:lstStyle/>
          <a:p>
            <a:pPr algn="ctr"/>
            <a:r>
              <a:rPr lang="en-US" dirty="0">
                <a:solidFill>
                  <a:schemeClr val="tx1"/>
                </a:solidFill>
              </a:rPr>
              <a:t> </a:t>
            </a:r>
            <a:r>
              <a:rPr lang="en-US" dirty="0" err="1">
                <a:solidFill>
                  <a:schemeClr val="tx1"/>
                </a:solidFill>
              </a:rPr>
              <a:t>tamoncity</a:t>
            </a:r>
            <a:r>
              <a:rPr lang="en-US" dirty="0">
                <a:solidFill>
                  <a:schemeClr val="tx1"/>
                </a:solidFill>
              </a:rPr>
              <a:t>/Shutterstock </a:t>
            </a:r>
          </a:p>
        </p:txBody>
      </p:sp>
      <p:sp>
        <p:nvSpPr>
          <p:cNvPr id="6" name="Slide Number Placeholder 5">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24768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Genetic drift</a:t>
            </a:r>
          </a:p>
        </p:txBody>
      </p:sp>
      <p:sp>
        <p:nvSpPr>
          <p:cNvPr id="3" name="Content Placeholder 2"/>
          <p:cNvSpPr>
            <a:spLocks noGrp="1"/>
          </p:cNvSpPr>
          <p:nvPr>
            <p:ph sz="quarter" idx="11"/>
          </p:nvPr>
        </p:nvSpPr>
        <p:spPr>
          <a:xfrm>
            <a:off x="342900" y="1276710"/>
            <a:ext cx="8458200" cy="5060590"/>
          </a:xfrm>
        </p:spPr>
        <p:txBody>
          <a:bodyPr/>
          <a:lstStyle/>
          <a:p>
            <a:pPr>
              <a:spcBef>
                <a:spcPts val="800"/>
              </a:spcBef>
              <a:spcAft>
                <a:spcPts val="1200"/>
              </a:spcAft>
            </a:pPr>
            <a:r>
              <a:rPr lang="en-US" dirty="0"/>
              <a:t>Genetic drift</a:t>
            </a:r>
          </a:p>
          <a:p>
            <a:pPr marL="342900" indent="-342900">
              <a:spcBef>
                <a:spcPts val="800"/>
              </a:spcBef>
              <a:buFont typeface="Arial" panose="020B0604020202020204" pitchFamily="34" charset="0"/>
              <a:buChar char="•"/>
            </a:pPr>
            <a:r>
              <a:rPr lang="en-US" dirty="0"/>
              <a:t>In small populations, allele frequency may change by chance alone.</a:t>
            </a:r>
          </a:p>
          <a:p>
            <a:pPr marL="731520" lvl="2"/>
            <a:r>
              <a:rPr lang="en-US" dirty="0"/>
              <a:t>Population must be large to be in H-W equilibrium.</a:t>
            </a:r>
          </a:p>
          <a:p>
            <a:pPr marL="342900" indent="-342900">
              <a:spcBef>
                <a:spcPts val="800"/>
              </a:spcBef>
              <a:buFont typeface="Arial" panose="020B0604020202020204" pitchFamily="34" charset="0"/>
              <a:buChar char="•"/>
            </a:pPr>
            <a:r>
              <a:rPr lang="en-US" dirty="0"/>
              <a:t>Magnitude of genetic drift is inversely related to population size.</a:t>
            </a:r>
          </a:p>
          <a:p>
            <a:pPr marL="342900" indent="-342900">
              <a:spcBef>
                <a:spcPts val="800"/>
              </a:spcBef>
              <a:buFont typeface="Arial" panose="020B0604020202020204" pitchFamily="34" charset="0"/>
              <a:buChar char="•"/>
            </a:pPr>
            <a:r>
              <a:rPr lang="en-US" dirty="0"/>
              <a:t>Can lead to the loss of alleles in isolated populations and uncommon alleles are more vulnerable.</a:t>
            </a:r>
          </a:p>
          <a:p>
            <a:pPr marL="342900" indent="-342900">
              <a:spcBef>
                <a:spcPts val="800"/>
              </a:spcBef>
              <a:buFont typeface="Arial" panose="020B0604020202020204" pitchFamily="34" charset="0"/>
              <a:buChar char="•"/>
            </a:pPr>
            <a:r>
              <a:rPr lang="en-US" dirty="0"/>
              <a:t>Founder effect</a:t>
            </a:r>
          </a:p>
          <a:p>
            <a:pPr marL="342900" indent="-342900">
              <a:spcBef>
                <a:spcPts val="800"/>
              </a:spcBef>
              <a:buFont typeface="Arial" panose="020B0604020202020204" pitchFamily="34" charset="0"/>
              <a:buChar char="•"/>
            </a:pPr>
            <a:r>
              <a:rPr lang="en-US" dirty="0"/>
              <a:t>Bottleneck effect</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4618468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Founder effect</a:t>
            </a:r>
            <a:endParaRPr lang="en-US" dirty="0"/>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One or a few individuals disperse and become the founders of a new, isolated population</a:t>
            </a:r>
          </a:p>
          <a:p>
            <a:pPr marL="342900" indent="-342900">
              <a:spcBef>
                <a:spcPts val="1200"/>
              </a:spcBef>
              <a:spcAft>
                <a:spcPts val="1200"/>
              </a:spcAft>
              <a:buFont typeface="Arial" panose="020B0604020202020204" pitchFamily="34" charset="0"/>
              <a:buChar char="•"/>
            </a:pPr>
            <a:r>
              <a:rPr lang="en-US" dirty="0"/>
              <a:t>Some alleles are lost, and others change in frequency</a:t>
            </a:r>
          </a:p>
          <a:p>
            <a:pPr marL="342900" indent="-342900">
              <a:spcBef>
                <a:spcPts val="1200"/>
              </a:spcBef>
              <a:spcAft>
                <a:spcPts val="1200"/>
              </a:spcAft>
              <a:buFont typeface="Arial" panose="020B0604020202020204" pitchFamily="34" charset="0"/>
              <a:buChar char="•"/>
            </a:pPr>
            <a:r>
              <a:rPr lang="en-US" dirty="0"/>
              <a:t>Organisms on islands</a:t>
            </a:r>
          </a:p>
          <a:p>
            <a:pPr marL="342900" indent="-342900">
              <a:spcBef>
                <a:spcPts val="1200"/>
              </a:spcBef>
              <a:spcAft>
                <a:spcPts val="1200"/>
              </a:spcAft>
              <a:buFont typeface="Arial" panose="020B0604020202020204" pitchFamily="34" charset="0"/>
              <a:buChar char="•"/>
            </a:pPr>
            <a:r>
              <a:rPr lang="en-US" dirty="0"/>
              <a:t>Self-pollinating plants</a:t>
            </a:r>
          </a:p>
          <a:p>
            <a:pPr marL="342900" indent="-342900">
              <a:spcBef>
                <a:spcPts val="1200"/>
              </a:spcBef>
              <a:spcAft>
                <a:spcPts val="1200"/>
              </a:spcAft>
              <a:buFont typeface="Arial" panose="020B0604020202020204" pitchFamily="34" charset="0"/>
              <a:buChar char="•"/>
            </a:pPr>
            <a:r>
              <a:rPr lang="en-US" dirty="0"/>
              <a:t>Amish populations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30321144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Bottleneck effect</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Drastic reduction in population size due to drought, disease, other natural forces</a:t>
            </a:r>
          </a:p>
          <a:p>
            <a:pPr marL="342900" indent="-342900">
              <a:spcBef>
                <a:spcPts val="1200"/>
              </a:spcBef>
              <a:spcAft>
                <a:spcPts val="1200"/>
              </a:spcAft>
              <a:buFont typeface="Arial" panose="020B0604020202020204" pitchFamily="34" charset="0"/>
              <a:buChar char="•"/>
            </a:pPr>
            <a:r>
              <a:rPr lang="en-US" dirty="0"/>
              <a:t>Survivors may constitute a random genetic sample of the original population</a:t>
            </a:r>
          </a:p>
          <a:p>
            <a:pPr marL="342900" indent="-342900">
              <a:spcBef>
                <a:spcPts val="1200"/>
              </a:spcBef>
              <a:spcAft>
                <a:spcPts val="1200"/>
              </a:spcAft>
              <a:buFont typeface="Arial" panose="020B0604020202020204" pitchFamily="34" charset="0"/>
              <a:buChar char="•"/>
            </a:pPr>
            <a:r>
              <a:rPr lang="en-US" dirty="0"/>
              <a:t>Results in loss of genetic variability</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20684620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20.5</a:t>
            </a:r>
            <a:endParaRPr lang="en-US" dirty="0"/>
          </a:p>
        </p:txBody>
      </p:sp>
      <p:pic>
        <p:nvPicPr>
          <p:cNvPr id="4" name="Picture 2" descr="An illustration of the genetic drift: a bottleneck effec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075" y="1169021"/>
            <a:ext cx="7783851" cy="4769071"/>
          </a:xfrm>
          <a:prstGeom prst="rect">
            <a:avLst/>
          </a:prstGeom>
        </p:spPr>
      </p:pic>
      <p:sp>
        <p:nvSpPr>
          <p:cNvPr id="10"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351393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Figure 20.6</a:t>
            </a:r>
          </a:p>
        </p:txBody>
      </p:sp>
      <p:pic>
        <p:nvPicPr>
          <p:cNvPr id="8" name="Picture 2" descr="A map of the bottleneck effect of elephant seals.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385" y="1205484"/>
            <a:ext cx="6097230" cy="2964457"/>
          </a:xfrm>
          <a:prstGeom prst="rect">
            <a:avLst/>
          </a:prstGeom>
        </p:spPr>
      </p:pic>
      <p:sp>
        <p:nvSpPr>
          <p:cNvPr id="3" name="Content Placeholder 3"/>
          <p:cNvSpPr>
            <a:spLocks noGrp="1"/>
          </p:cNvSpPr>
          <p:nvPr>
            <p:ph sz="quarter" idx="11"/>
          </p:nvPr>
        </p:nvSpPr>
        <p:spPr>
          <a:xfrm>
            <a:off x="342900" y="4284808"/>
            <a:ext cx="8458200" cy="1890037"/>
          </a:xfrm>
        </p:spPr>
        <p:txBody>
          <a:bodyPr/>
          <a:lstStyle/>
          <a:p>
            <a:pPr>
              <a:spcBef>
                <a:spcPts val="600"/>
              </a:spcBef>
              <a:spcAft>
                <a:spcPts val="0"/>
              </a:spcAft>
            </a:pPr>
            <a:r>
              <a:rPr lang="en-US" sz="2000" dirty="0"/>
              <a:t>Northern Elephant Seal</a:t>
            </a:r>
          </a:p>
          <a:p>
            <a:pPr marL="342900" indent="-342900">
              <a:spcBef>
                <a:spcPts val="600"/>
              </a:spcBef>
              <a:spcAft>
                <a:spcPts val="0"/>
              </a:spcAft>
              <a:buFont typeface="Arial" panose="020B0604020202020204" pitchFamily="34" charset="0"/>
              <a:buChar char="•"/>
            </a:pPr>
            <a:r>
              <a:rPr lang="en-US" sz="2000" dirty="0"/>
              <a:t>Bottleneck case study</a:t>
            </a:r>
          </a:p>
          <a:p>
            <a:pPr marL="342900" indent="-342900">
              <a:spcBef>
                <a:spcPts val="600"/>
              </a:spcBef>
              <a:spcAft>
                <a:spcPts val="0"/>
              </a:spcAft>
              <a:buFont typeface="Arial" panose="020B0604020202020204" pitchFamily="34" charset="0"/>
              <a:buChar char="•"/>
            </a:pPr>
            <a:r>
              <a:rPr lang="en-US" sz="2000" dirty="0"/>
              <a:t>Nearly hunted to extinction in 19th century</a:t>
            </a:r>
          </a:p>
          <a:p>
            <a:pPr marL="342900" indent="-342900">
              <a:spcBef>
                <a:spcPts val="600"/>
              </a:spcBef>
              <a:spcAft>
                <a:spcPts val="0"/>
              </a:spcAft>
              <a:buFont typeface="Arial" panose="020B0604020202020204" pitchFamily="34" charset="0"/>
              <a:buChar char="•"/>
            </a:pPr>
            <a:r>
              <a:rPr lang="en-US" sz="2000" dirty="0"/>
              <a:t>As a result, species has lost almost all of its genetic variation</a:t>
            </a:r>
          </a:p>
          <a:p>
            <a:pPr marL="342900" indent="-342900">
              <a:spcBef>
                <a:spcPts val="600"/>
              </a:spcBef>
              <a:spcAft>
                <a:spcPts val="0"/>
              </a:spcAft>
              <a:buFont typeface="Arial" panose="020B0604020202020204" pitchFamily="34" charset="0"/>
              <a:buChar char="•"/>
            </a:pPr>
            <a:r>
              <a:rPr lang="en-US" sz="2000" dirty="0"/>
              <a:t>Population now numbers in tens of thousands</a:t>
            </a:r>
          </a:p>
        </p:txBody>
      </p:sp>
      <p:sp>
        <p:nvSpPr>
          <p:cNvPr id="9"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1932889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Selection favors some genotypes over others</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Some individuals leave behind more progeny than others, and the rate at which they do so is affected by phenotype and behavior</a:t>
            </a:r>
          </a:p>
          <a:p>
            <a:pPr marL="342900" indent="-342900">
              <a:spcBef>
                <a:spcPts val="1200"/>
              </a:spcBef>
              <a:spcAft>
                <a:spcPts val="1200"/>
              </a:spcAft>
              <a:buFont typeface="Arial" panose="020B0604020202020204" pitchFamily="34" charset="0"/>
              <a:buChar char="•"/>
            </a:pPr>
            <a:r>
              <a:rPr lang="en-US" dirty="0"/>
              <a:t>Artificial selection – breeder selects desired characteristics</a:t>
            </a:r>
          </a:p>
          <a:p>
            <a:pPr marL="342900" indent="-342900">
              <a:spcBef>
                <a:spcPts val="1200"/>
              </a:spcBef>
              <a:spcAft>
                <a:spcPts val="1200"/>
              </a:spcAft>
              <a:buFont typeface="Arial" panose="020B0604020202020204" pitchFamily="34" charset="0"/>
              <a:buChar char="•"/>
            </a:pPr>
            <a:r>
              <a:rPr lang="en-US" dirty="0"/>
              <a:t>Natural selection – environmental conditions determine which individuals produce the most offspring</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17287987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Evolution by natural selection</a:t>
            </a:r>
            <a:r>
              <a:rPr lang="en-US" sz="1200" dirty="0"/>
              <a:t> 1</a:t>
            </a:r>
          </a:p>
        </p:txBody>
      </p:sp>
      <p:sp>
        <p:nvSpPr>
          <p:cNvPr id="3" name="Content Placeholder 2"/>
          <p:cNvSpPr>
            <a:spLocks noGrp="1"/>
          </p:cNvSpPr>
          <p:nvPr>
            <p:ph sz="quarter" idx="11"/>
          </p:nvPr>
        </p:nvSpPr>
        <p:spPr/>
        <p:txBody>
          <a:bodyPr/>
          <a:lstStyle/>
          <a:p>
            <a:pPr>
              <a:spcBef>
                <a:spcPts val="1200"/>
              </a:spcBef>
              <a:spcAft>
                <a:spcPts val="1200"/>
              </a:spcAft>
            </a:pPr>
            <a:r>
              <a:rPr lang="en-US" dirty="0"/>
              <a:t>These conditions must be met for evolution by natural selection to occur</a:t>
            </a:r>
          </a:p>
          <a:p>
            <a:pPr marL="457200" indent="-457200">
              <a:spcBef>
                <a:spcPts val="1200"/>
              </a:spcBef>
              <a:spcAft>
                <a:spcPts val="1200"/>
              </a:spcAft>
              <a:buFont typeface="+mj-lt"/>
              <a:buAutoNum type="arabicPeriod"/>
            </a:pPr>
            <a:r>
              <a:rPr lang="en-US" dirty="0"/>
              <a:t>Variation must exist among individuals in a population</a:t>
            </a:r>
          </a:p>
          <a:p>
            <a:pPr marL="457200" indent="-457200">
              <a:spcBef>
                <a:spcPts val="1200"/>
              </a:spcBef>
              <a:spcAft>
                <a:spcPts val="1200"/>
              </a:spcAft>
              <a:buFont typeface="+mj-lt"/>
              <a:buAutoNum type="arabicPeriod"/>
            </a:pPr>
            <a:r>
              <a:rPr lang="en-US" dirty="0"/>
              <a:t>Variation among individuals must result in differences in the number of offspring surviving in the next generation</a:t>
            </a:r>
          </a:p>
          <a:p>
            <a:pPr marL="457200" indent="-457200">
              <a:spcBef>
                <a:spcPts val="1200"/>
              </a:spcBef>
              <a:spcAft>
                <a:spcPts val="1200"/>
              </a:spcAft>
              <a:buFont typeface="+mj-lt"/>
              <a:buAutoNum type="arabicPeriod"/>
            </a:pPr>
            <a:r>
              <a:rPr lang="en-US" dirty="0"/>
              <a:t>Variation must have a genetic basis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34514663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Evolution by natural selection</a:t>
            </a:r>
            <a:r>
              <a:rPr lang="en-US" sz="1200" dirty="0"/>
              <a:t> 2</a:t>
            </a:r>
          </a:p>
        </p:txBody>
      </p:sp>
      <p:sp>
        <p:nvSpPr>
          <p:cNvPr id="3" name="Content Placeholder 2"/>
          <p:cNvSpPr>
            <a:spLocks noGrp="1"/>
          </p:cNvSpPr>
          <p:nvPr>
            <p:ph sz="quarter" idx="11"/>
          </p:nvPr>
        </p:nvSpPr>
        <p:spPr/>
        <p:txBody>
          <a:bodyPr/>
          <a:lstStyle/>
          <a:p>
            <a:pPr>
              <a:spcBef>
                <a:spcPts val="600"/>
              </a:spcBef>
              <a:spcAft>
                <a:spcPts val="1200"/>
              </a:spcAft>
            </a:pPr>
            <a:r>
              <a:rPr lang="en-US" dirty="0"/>
              <a:t>Natural selection and evolution are not the same</a:t>
            </a:r>
          </a:p>
          <a:p>
            <a:pPr marL="342900" indent="-342900">
              <a:spcBef>
                <a:spcPts val="600"/>
              </a:spcBef>
              <a:spcAft>
                <a:spcPts val="1200"/>
              </a:spcAft>
              <a:buFont typeface="Arial" panose="020B0604020202020204" pitchFamily="34" charset="0"/>
              <a:buChar char="•"/>
            </a:pPr>
            <a:r>
              <a:rPr lang="en-US" dirty="0"/>
              <a:t>Natural selection is a process.</a:t>
            </a:r>
          </a:p>
          <a:p>
            <a:pPr marL="731520" lvl="2">
              <a:spcBef>
                <a:spcPts val="600"/>
              </a:spcBef>
              <a:spcAft>
                <a:spcPts val="1200"/>
              </a:spcAft>
            </a:pPr>
            <a:r>
              <a:rPr lang="en-US" dirty="0"/>
              <a:t>Only one of several processes that can result in evolution.</a:t>
            </a:r>
          </a:p>
          <a:p>
            <a:pPr marL="342900" indent="-342900">
              <a:spcBef>
                <a:spcPts val="600"/>
              </a:spcBef>
              <a:spcAft>
                <a:spcPts val="1200"/>
              </a:spcAft>
              <a:buFont typeface="Arial" panose="020B0604020202020204" pitchFamily="34" charset="0"/>
              <a:buChar char="•"/>
            </a:pPr>
            <a:r>
              <a:rPr lang="en-US" dirty="0"/>
              <a:t>Evolution is the historical record, or outcome, of change through time.</a:t>
            </a:r>
          </a:p>
          <a:p>
            <a:pPr>
              <a:spcBef>
                <a:spcPts val="600"/>
              </a:spcBef>
              <a:spcAft>
                <a:spcPts val="1200"/>
              </a:spcAft>
            </a:pPr>
            <a:r>
              <a:rPr lang="en-US" dirty="0"/>
              <a:t>Result of evolution driven by natural selection is that populations become better adapted to their environment</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20015149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Selection to avoid predators</a:t>
            </a:r>
            <a:endParaRPr lang="en-US" dirty="0"/>
          </a:p>
        </p:txBody>
      </p:sp>
      <p:pic>
        <p:nvPicPr>
          <p:cNvPr id="4" name="Picture 2" descr="An illustration of the example of background match of selection to avoid predators."/>
          <p:cNvPicPr>
            <a:picLocks noChangeAspect="1"/>
          </p:cNvPicPr>
          <p:nvPr/>
        </p:nvPicPr>
        <p:blipFill rotWithShape="1">
          <a:blip r:embed="rId2">
            <a:extLst>
              <a:ext uri="{28A0092B-C50C-407E-A947-70E740481C1C}">
                <a14:useLocalDpi xmlns:a14="http://schemas.microsoft.com/office/drawing/2010/main" val="0"/>
              </a:ext>
            </a:extLst>
          </a:blip>
          <a:srcRect l="8432" b="10688"/>
          <a:stretch/>
        </p:blipFill>
        <p:spPr>
          <a:xfrm>
            <a:off x="1920240" y="1064183"/>
            <a:ext cx="5303520" cy="3702010"/>
          </a:xfrm>
          <a:prstGeom prst="rect">
            <a:avLst/>
          </a:prstGeom>
        </p:spPr>
      </p:pic>
      <p:sp>
        <p:nvSpPr>
          <p:cNvPr id="3" name="Content Placeholder 3"/>
          <p:cNvSpPr>
            <a:spLocks noGrp="1"/>
          </p:cNvSpPr>
          <p:nvPr>
            <p:ph sz="quarter" idx="11"/>
          </p:nvPr>
        </p:nvSpPr>
        <p:spPr>
          <a:xfrm>
            <a:off x="342900" y="4856204"/>
            <a:ext cx="8458200" cy="1370127"/>
          </a:xfrm>
        </p:spPr>
        <p:txBody>
          <a:bodyPr/>
          <a:lstStyle/>
          <a:p>
            <a:pPr>
              <a:spcBef>
                <a:spcPts val="624"/>
              </a:spcBef>
              <a:spcAft>
                <a:spcPts val="600"/>
              </a:spcAft>
            </a:pPr>
            <a:r>
              <a:rPr lang="en-US" dirty="0"/>
              <a:t>Pocket mice come in different colors</a:t>
            </a:r>
          </a:p>
          <a:p>
            <a:pPr marL="342900" indent="-342900">
              <a:buFont typeface="Arial" panose="020B0604020202020204" pitchFamily="34" charset="0"/>
              <a:buChar char="•"/>
            </a:pPr>
            <a:r>
              <a:rPr lang="en-US" dirty="0"/>
              <a:t>Population living on rocks favor dark color.</a:t>
            </a:r>
          </a:p>
          <a:p>
            <a:pPr marL="342900" indent="-342900">
              <a:buFont typeface="Arial" panose="020B0604020202020204" pitchFamily="34" charset="0"/>
              <a:buChar char="•"/>
            </a:pPr>
            <a:r>
              <a:rPr lang="en-US" dirty="0"/>
              <a:t>Populations living on sand favor light color.</a:t>
            </a:r>
          </a:p>
        </p:txBody>
      </p:sp>
      <p:sp>
        <p:nvSpPr>
          <p:cNvPr id="7" name="Text Placeholder 4">
            <a:extLst>
              <a:ext uri="{FF2B5EF4-FFF2-40B4-BE49-F238E27FC236}">
                <a16:creationId xmlns:a16="http://schemas.microsoft.com/office/drawing/2014/main" id="{EE1CAB3D-1E58-4901-9B65-5784B2518C75}"/>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6825329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Selection to match climatic conditions</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Enzyme allele frequencies often vary with latitude</a:t>
            </a:r>
          </a:p>
          <a:p>
            <a:pPr marL="342900" indent="-342900">
              <a:spcBef>
                <a:spcPts val="1200"/>
              </a:spcBef>
              <a:spcAft>
                <a:spcPts val="1200"/>
              </a:spcAft>
              <a:buFont typeface="Arial" panose="020B0604020202020204" pitchFamily="34" charset="0"/>
              <a:buChar char="•"/>
            </a:pPr>
            <a:r>
              <a:rPr lang="en-US" dirty="0"/>
              <a:t>Allele frequencies of enzyme lactate dehydrogenase in fish vary geographically</a:t>
            </a:r>
          </a:p>
          <a:p>
            <a:pPr marL="342900" indent="-342900">
              <a:spcBef>
                <a:spcPts val="1200"/>
              </a:spcBef>
              <a:spcAft>
                <a:spcPts val="1200"/>
              </a:spcAft>
              <a:buFont typeface="Arial" panose="020B0604020202020204" pitchFamily="34" charset="0"/>
              <a:buChar char="•"/>
            </a:pPr>
            <a:r>
              <a:rPr lang="en-US" dirty="0"/>
              <a:t>Enzymes formed by these alleles function differently at different temperatures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879931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altLang="en-US" dirty="0">
                <a:latin typeface="Arial" panose="020B0604020202020204" pitchFamily="34" charset="0"/>
                <a:ea typeface="Microsoft YaHei" panose="020B0503020204020204" pitchFamily="34" charset="-122"/>
              </a:rPr>
              <a:t>Genetic Variation and Evolution</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600"/>
              </a:spcBef>
              <a:spcAft>
                <a:spcPts val="1200"/>
              </a:spcAft>
            </a:pPr>
            <a:r>
              <a:rPr lang="en-US" altLang="en-US" dirty="0"/>
              <a:t>Genetic variation</a:t>
            </a:r>
          </a:p>
          <a:p>
            <a:pPr marL="342900" indent="-342900">
              <a:spcBef>
                <a:spcPts val="600"/>
              </a:spcBef>
              <a:spcAft>
                <a:spcPts val="1200"/>
              </a:spcAft>
              <a:buFont typeface="Arial" panose="020B0604020202020204" pitchFamily="34" charset="0"/>
              <a:buChar char="•"/>
            </a:pPr>
            <a:r>
              <a:rPr lang="en-US" altLang="en-US" dirty="0"/>
              <a:t>Differences in alleles of genes found within individuals in a population.</a:t>
            </a:r>
          </a:p>
          <a:p>
            <a:pPr marL="342900" indent="-342900">
              <a:spcBef>
                <a:spcPts val="600"/>
              </a:spcBef>
              <a:spcAft>
                <a:spcPts val="1200"/>
              </a:spcAft>
              <a:buFont typeface="Arial" panose="020B0604020202020204" pitchFamily="34" charset="0"/>
              <a:buChar char="•"/>
            </a:pPr>
            <a:r>
              <a:rPr lang="en-US" altLang="en-US" dirty="0"/>
              <a:t>Natural populations contain much variation.</a:t>
            </a:r>
          </a:p>
          <a:p>
            <a:pPr>
              <a:spcBef>
                <a:spcPts val="600"/>
              </a:spcBef>
              <a:spcAft>
                <a:spcPts val="1200"/>
              </a:spcAft>
            </a:pPr>
            <a:r>
              <a:rPr lang="en-US" altLang="en-US" dirty="0"/>
              <a:t>Evolution</a:t>
            </a:r>
          </a:p>
          <a:p>
            <a:pPr marL="342900" indent="-342900">
              <a:spcBef>
                <a:spcPts val="600"/>
              </a:spcBef>
              <a:spcAft>
                <a:spcPts val="1200"/>
              </a:spcAft>
              <a:buFont typeface="Arial" panose="020B0604020202020204" pitchFamily="34" charset="0"/>
              <a:buChar char="•"/>
            </a:pPr>
            <a:r>
              <a:rPr lang="en-US" altLang="en-US" dirty="0"/>
              <a:t>How an entity changes through time.</a:t>
            </a:r>
          </a:p>
          <a:p>
            <a:pPr marL="342900" indent="-342900">
              <a:spcBef>
                <a:spcPts val="600"/>
              </a:spcBef>
              <a:spcAft>
                <a:spcPts val="1200"/>
              </a:spcAft>
              <a:buFont typeface="Arial" panose="020B0604020202020204" pitchFamily="34" charset="0"/>
              <a:buChar char="•"/>
            </a:pPr>
            <a:r>
              <a:rPr lang="en-US" altLang="en-US" dirty="0"/>
              <a:t>Development of modern concept traced to Darwin.</a:t>
            </a:r>
          </a:p>
          <a:p>
            <a:pPr marL="731520" lvl="3">
              <a:spcBef>
                <a:spcPts val="600"/>
              </a:spcBef>
              <a:spcAft>
                <a:spcPts val="1200"/>
              </a:spcAft>
            </a:pPr>
            <a:r>
              <a:rPr lang="en-US" altLang="en-US" sz="2000" dirty="0"/>
              <a:t>“Descent with modification”.</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403201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Selection for pesticide and microbial resistance</a:t>
            </a:r>
          </a:p>
        </p:txBody>
      </p:sp>
      <p:sp>
        <p:nvSpPr>
          <p:cNvPr id="3" name="Content Placeholder 2"/>
          <p:cNvSpPr>
            <a:spLocks noGrp="1"/>
          </p:cNvSpPr>
          <p:nvPr>
            <p:ph sz="quarter" idx="11"/>
          </p:nvPr>
        </p:nvSpPr>
        <p:spPr/>
        <p:txBody>
          <a:bodyPr/>
          <a:lstStyle/>
          <a:p>
            <a:pPr>
              <a:spcBef>
                <a:spcPts val="800"/>
              </a:spcBef>
              <a:spcAft>
                <a:spcPts val="1200"/>
              </a:spcAft>
            </a:pPr>
            <a:r>
              <a:rPr lang="en-US" dirty="0"/>
              <a:t>Widespread use of insecticides has led to the rapid evolution of resistance in more than 500 pest species</a:t>
            </a:r>
          </a:p>
          <a:p>
            <a:pPr>
              <a:spcBef>
                <a:spcPts val="800"/>
              </a:spcBef>
              <a:spcAft>
                <a:spcPts val="1200"/>
              </a:spcAft>
            </a:pPr>
            <a:r>
              <a:rPr lang="en-US" dirty="0"/>
              <a:t>Housefly has pesticide resistance alleles:</a:t>
            </a:r>
          </a:p>
          <a:p>
            <a:pPr marL="342900" indent="-342900">
              <a:spcBef>
                <a:spcPts val="800"/>
              </a:spcBef>
              <a:spcAft>
                <a:spcPts val="1200"/>
              </a:spcAft>
              <a:buFont typeface="Arial" panose="020B0604020202020204" pitchFamily="34" charset="0"/>
              <a:buChar char="•"/>
            </a:pPr>
            <a:r>
              <a:rPr lang="en-US" i="1" dirty="0"/>
              <a:t>pen</a:t>
            </a:r>
            <a:r>
              <a:rPr lang="en-US" dirty="0"/>
              <a:t> gene decreases insecticide uptake.</a:t>
            </a:r>
          </a:p>
          <a:p>
            <a:pPr marL="342900" indent="-342900">
              <a:spcBef>
                <a:spcPts val="800"/>
              </a:spcBef>
              <a:spcAft>
                <a:spcPts val="1200"/>
              </a:spcAft>
              <a:buFont typeface="Arial" panose="020B0604020202020204" pitchFamily="34" charset="0"/>
              <a:buChar char="•"/>
            </a:pPr>
            <a:r>
              <a:rPr lang="en-US" i="1" dirty="0" err="1"/>
              <a:t>kdr</a:t>
            </a:r>
            <a:r>
              <a:rPr lang="en-US" dirty="0"/>
              <a:t> and </a:t>
            </a:r>
            <a:r>
              <a:rPr lang="en-US" i="1" dirty="0" err="1"/>
              <a:t>dld</a:t>
            </a:r>
            <a:r>
              <a:rPr lang="en-US" i="1" dirty="0"/>
              <a:t>-r</a:t>
            </a:r>
            <a:r>
              <a:rPr lang="en-US" dirty="0"/>
              <a:t> genes decrease target sites for insecticide.</a:t>
            </a:r>
          </a:p>
          <a:p>
            <a:pPr>
              <a:spcBef>
                <a:spcPts val="800"/>
              </a:spcBef>
              <a:spcAft>
                <a:spcPts val="1200"/>
              </a:spcAft>
            </a:pPr>
            <a:r>
              <a:rPr lang="en-US" dirty="0"/>
              <a:t>Evolution of resistance to antibiotics in many disease-causing pathogens</a:t>
            </a:r>
          </a:p>
          <a:p>
            <a:pPr marL="342900" indent="-342900">
              <a:spcBef>
                <a:spcPts val="800"/>
              </a:spcBef>
              <a:spcAft>
                <a:spcPts val="1200"/>
              </a:spcAft>
              <a:buFont typeface="Arial" panose="020B0604020202020204" pitchFamily="34" charset="0"/>
              <a:buChar char="•"/>
            </a:pPr>
            <a:r>
              <a:rPr lang="en-US" dirty="0"/>
              <a:t>With each new drug, resistant organisms emerge; dangerous for human health.</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8878817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20.8</a:t>
            </a:r>
            <a:endParaRPr lang="en-US" dirty="0"/>
          </a:p>
        </p:txBody>
      </p:sp>
      <p:pic>
        <p:nvPicPr>
          <p:cNvPr id="5" name="Picture 2" descr="An illustration of the various factors for the selection for pesticide resistanc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0976" y="1068636"/>
            <a:ext cx="5642049" cy="5120640"/>
          </a:xfrm>
          <a:prstGeom prst="rect">
            <a:avLst/>
          </a:prstGeom>
        </p:spPr>
      </p:pic>
      <p:sp>
        <p:nvSpPr>
          <p:cNvPr id="11"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5927997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04841-2D96-4C0C-90FE-4F0EBD6517C9}"/>
              </a:ext>
            </a:extLst>
          </p:cNvPr>
          <p:cNvSpPr>
            <a:spLocks noGrp="1"/>
          </p:cNvSpPr>
          <p:nvPr>
            <p:ph type="title"/>
          </p:nvPr>
        </p:nvSpPr>
        <p:spPr/>
        <p:txBody>
          <a:bodyPr/>
          <a:lstStyle/>
          <a:p>
            <a:pPr lvl="0"/>
            <a:r>
              <a:rPr lang="en-US" dirty="0"/>
              <a:t>Quantifying Natural Selection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3CA5D48-A0DC-413C-BD47-3C8006001333}"/>
              </a:ext>
            </a:extLst>
          </p:cNvPr>
          <p:cNvSpPr>
            <a:spLocks noGrp="1"/>
          </p:cNvSpPr>
          <p:nvPr>
            <p:ph sz="quarter" idx="11"/>
          </p:nvPr>
        </p:nvSpPr>
        <p:spPr/>
        <p:txBody>
          <a:bodyPr/>
          <a:lstStyle/>
          <a:p>
            <a:pPr>
              <a:spcBef>
                <a:spcPts val="1200"/>
              </a:spcBef>
              <a:spcAft>
                <a:spcPts val="1200"/>
              </a:spcAft>
            </a:pPr>
            <a:r>
              <a:rPr lang="en-US" dirty="0"/>
              <a:t>Fitness</a:t>
            </a:r>
          </a:p>
          <a:p>
            <a:pPr marL="342900" indent="-342900">
              <a:spcBef>
                <a:spcPts val="1200"/>
              </a:spcBef>
              <a:spcAft>
                <a:spcPts val="1200"/>
              </a:spcAft>
              <a:buFont typeface="Arial" panose="020B0604020202020204" pitchFamily="34" charset="0"/>
              <a:buChar char="•"/>
            </a:pPr>
            <a:r>
              <a:rPr lang="en-US" dirty="0"/>
              <a:t>Individuals with one phenotype leave more surviving offspring in the next generation than individuals with an alternative phenotype.</a:t>
            </a:r>
          </a:p>
          <a:p>
            <a:pPr marL="342900" indent="-342900">
              <a:spcBef>
                <a:spcPts val="1200"/>
              </a:spcBef>
              <a:spcAft>
                <a:spcPts val="1200"/>
              </a:spcAft>
              <a:buFont typeface="Arial" panose="020B0604020202020204" pitchFamily="34" charset="0"/>
              <a:buChar char="•"/>
            </a:pPr>
            <a:r>
              <a:rPr lang="en-US" dirty="0"/>
              <a:t>Relative concept; the most fit phenotype is simply the one that produces, on average, the greatest number of offspring.</a:t>
            </a:r>
          </a:p>
        </p:txBody>
      </p:sp>
      <p:sp>
        <p:nvSpPr>
          <p:cNvPr id="6" name="Slide Number Placeholder 3">
            <a:extLst>
              <a:ext uri="{FF2B5EF4-FFF2-40B4-BE49-F238E27FC236}">
                <a16:creationId xmlns:a16="http://schemas.microsoft.com/office/drawing/2014/main" id="{8E80F8D2-E8D1-487D-9A6C-19156CD66D2A}"/>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38611332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D9A49-CC8C-4B1F-A273-8DA2CB28C7E0}"/>
              </a:ext>
            </a:extLst>
          </p:cNvPr>
          <p:cNvSpPr>
            <a:spLocks noGrp="1"/>
          </p:cNvSpPr>
          <p:nvPr>
            <p:ph type="title"/>
          </p:nvPr>
        </p:nvSpPr>
        <p:spPr/>
        <p:txBody>
          <a:bodyPr/>
          <a:lstStyle/>
          <a:p>
            <a:pPr lvl="0"/>
            <a:r>
              <a:rPr lang="en-US" dirty="0"/>
              <a:t>Measuring fitness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4984A82-D855-49D5-929F-299A2A0CE7C5}"/>
              </a:ext>
            </a:extLst>
          </p:cNvPr>
          <p:cNvSpPr>
            <a:spLocks noGrp="1"/>
          </p:cNvSpPr>
          <p:nvPr>
            <p:ph sz="quarter" idx="11"/>
          </p:nvPr>
        </p:nvSpPr>
        <p:spPr/>
        <p:txBody>
          <a:bodyPr/>
          <a:lstStyle/>
          <a:p>
            <a:pPr>
              <a:spcBef>
                <a:spcPts val="600"/>
              </a:spcBef>
              <a:spcAft>
                <a:spcPts val="1200"/>
              </a:spcAft>
            </a:pPr>
            <a:r>
              <a:rPr lang="en-US" dirty="0"/>
              <a:t>Most fit phenotype is assigned fitness value of 1</a:t>
            </a:r>
          </a:p>
          <a:p>
            <a:pPr>
              <a:spcBef>
                <a:spcPts val="600"/>
              </a:spcBef>
              <a:spcAft>
                <a:spcPts val="1200"/>
              </a:spcAft>
            </a:pPr>
            <a:r>
              <a:rPr lang="en-US" dirty="0"/>
              <a:t>Population of toads: green and brown</a:t>
            </a:r>
          </a:p>
          <a:p>
            <a:pPr marL="342900" indent="-342900">
              <a:spcBef>
                <a:spcPts val="600"/>
              </a:spcBef>
              <a:spcAft>
                <a:spcPts val="1200"/>
              </a:spcAft>
              <a:buFont typeface="Arial" panose="020B0604020202020204" pitchFamily="34" charset="0"/>
              <a:buChar char="•"/>
            </a:pPr>
            <a:r>
              <a:rPr lang="en-US" dirty="0"/>
              <a:t>Green toads have 4 offspring.</a:t>
            </a:r>
          </a:p>
          <a:p>
            <a:pPr marL="342900" indent="-342900">
              <a:spcBef>
                <a:spcPts val="600"/>
              </a:spcBef>
              <a:spcAft>
                <a:spcPts val="1200"/>
              </a:spcAft>
              <a:buFont typeface="Arial" panose="020B0604020202020204" pitchFamily="34" charset="0"/>
              <a:buChar char="•"/>
            </a:pPr>
            <a:r>
              <a:rPr lang="en-US" dirty="0"/>
              <a:t>Brown toads leave 2.5 offspring.</a:t>
            </a:r>
          </a:p>
          <a:p>
            <a:pPr marL="342900" indent="-342900">
              <a:spcBef>
                <a:spcPts val="600"/>
              </a:spcBef>
              <a:spcAft>
                <a:spcPts val="1200"/>
              </a:spcAft>
              <a:buFont typeface="Arial" panose="020B0604020202020204" pitchFamily="34" charset="0"/>
              <a:buChar char="•"/>
            </a:pPr>
            <a:r>
              <a:rPr lang="en-US" dirty="0"/>
              <a:t>Green fitness 4/4=1.</a:t>
            </a:r>
          </a:p>
          <a:p>
            <a:pPr marL="342900" indent="-342900">
              <a:spcBef>
                <a:spcPts val="600"/>
              </a:spcBef>
              <a:spcAft>
                <a:spcPts val="1200"/>
              </a:spcAft>
              <a:buFont typeface="Arial" panose="020B0604020202020204" pitchFamily="34" charset="0"/>
              <a:buChar char="•"/>
            </a:pPr>
            <a:r>
              <a:rPr lang="en-US" dirty="0"/>
              <a:t>Brown fitness 2.5/4=0.625.</a:t>
            </a:r>
          </a:p>
        </p:txBody>
      </p:sp>
      <p:sp>
        <p:nvSpPr>
          <p:cNvPr id="6" name="Slide Number Placeholder 3">
            <a:extLst>
              <a:ext uri="{FF2B5EF4-FFF2-40B4-BE49-F238E27FC236}">
                <a16:creationId xmlns:a16="http://schemas.microsoft.com/office/drawing/2014/main" id="{9AA5C823-5D46-48B6-B278-1EA399531B37}"/>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36662645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Many components of fitness</a:t>
            </a:r>
          </a:p>
        </p:txBody>
      </p:sp>
      <p:sp>
        <p:nvSpPr>
          <p:cNvPr id="3" name="Content Placeholder 2"/>
          <p:cNvSpPr>
            <a:spLocks noGrp="1"/>
          </p:cNvSpPr>
          <p:nvPr>
            <p:ph sz="quarter" idx="11"/>
          </p:nvPr>
        </p:nvSpPr>
        <p:spPr>
          <a:xfrm>
            <a:off x="342900" y="1276710"/>
            <a:ext cx="8458200" cy="5162190"/>
          </a:xfrm>
        </p:spPr>
        <p:txBody>
          <a:bodyPr/>
          <a:lstStyle/>
          <a:p>
            <a:pPr>
              <a:spcBef>
                <a:spcPts val="600"/>
              </a:spcBef>
              <a:spcAft>
                <a:spcPts val="1200"/>
              </a:spcAft>
            </a:pPr>
            <a:r>
              <a:rPr lang="en-US" dirty="0"/>
              <a:t>Fitness has many components</a:t>
            </a:r>
          </a:p>
          <a:p>
            <a:pPr marL="342900" indent="-342900">
              <a:spcBef>
                <a:spcPts val="600"/>
              </a:spcBef>
              <a:spcAft>
                <a:spcPts val="1200"/>
              </a:spcAft>
              <a:buFont typeface="Arial" panose="020B0604020202020204" pitchFamily="34" charset="0"/>
              <a:buChar char="•"/>
            </a:pPr>
            <a:r>
              <a:rPr lang="en-US" dirty="0"/>
              <a:t>Survival</a:t>
            </a:r>
          </a:p>
          <a:p>
            <a:pPr marL="342900" indent="-342900">
              <a:spcBef>
                <a:spcPts val="600"/>
              </a:spcBef>
              <a:spcAft>
                <a:spcPts val="1200"/>
              </a:spcAft>
              <a:buFont typeface="Arial" panose="020B0604020202020204" pitchFamily="34" charset="0"/>
              <a:buChar char="•"/>
            </a:pPr>
            <a:r>
              <a:rPr lang="en-US" dirty="0"/>
              <a:t>Sexual selection – some individuals more successful at attracting mates</a:t>
            </a:r>
          </a:p>
          <a:p>
            <a:pPr marL="342900" indent="-342900">
              <a:spcBef>
                <a:spcPts val="600"/>
              </a:spcBef>
              <a:spcAft>
                <a:spcPts val="1200"/>
              </a:spcAft>
              <a:buFont typeface="Arial" panose="020B0604020202020204" pitchFamily="34" charset="0"/>
              <a:buChar char="•"/>
            </a:pPr>
            <a:r>
              <a:rPr lang="en-US" dirty="0"/>
              <a:t>Number of offspring per mating</a:t>
            </a:r>
          </a:p>
          <a:p>
            <a:pPr marL="342900" indent="-342900">
              <a:spcBef>
                <a:spcPts val="600"/>
              </a:spcBef>
              <a:spcAft>
                <a:spcPts val="1200"/>
              </a:spcAft>
              <a:buFont typeface="Arial" panose="020B0604020202020204" pitchFamily="34" charset="0"/>
              <a:buChar char="•"/>
            </a:pPr>
            <a:r>
              <a:rPr lang="en-US" dirty="0"/>
              <a:t>Traits favored for one component may be a disadvantage for others</a:t>
            </a:r>
          </a:p>
          <a:p>
            <a:pPr>
              <a:spcBef>
                <a:spcPts val="600"/>
              </a:spcBef>
              <a:spcAft>
                <a:spcPts val="1200"/>
              </a:spcAft>
            </a:pPr>
            <a:r>
              <a:rPr lang="en-US" dirty="0"/>
              <a:t>Selection favors phenotypes with the greatest fitness</a:t>
            </a:r>
          </a:p>
          <a:p>
            <a:pPr marL="342900" indent="-342900">
              <a:spcBef>
                <a:spcPts val="600"/>
              </a:spcBef>
              <a:spcAft>
                <a:spcPts val="1200"/>
              </a:spcAft>
              <a:buFont typeface="Arial" panose="020B0604020202020204" pitchFamily="34" charset="0"/>
              <a:buChar char="•"/>
            </a:pPr>
            <a:r>
              <a:rPr lang="en-US" dirty="0"/>
              <a:t>Phenotype with greater fitness usually increases in frequency.</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16245870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20.9</a:t>
            </a:r>
            <a:endParaRPr lang="en-US" dirty="0"/>
          </a:p>
        </p:txBody>
      </p:sp>
      <p:pic>
        <p:nvPicPr>
          <p:cNvPr id="7" name="Picture 2" descr="Three graphs of the body size and egg-laying in water strid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965" y="1416793"/>
            <a:ext cx="8466071" cy="2240807"/>
          </a:xfrm>
          <a:prstGeom prst="rect">
            <a:avLst/>
          </a:prstGeom>
        </p:spPr>
      </p:pic>
      <p:sp>
        <p:nvSpPr>
          <p:cNvPr id="4" name="Content Placeholder 3"/>
          <p:cNvSpPr>
            <a:spLocks noGrp="1"/>
          </p:cNvSpPr>
          <p:nvPr>
            <p:ph sz="quarter" idx="11"/>
          </p:nvPr>
        </p:nvSpPr>
        <p:spPr>
          <a:xfrm>
            <a:off x="342900" y="3899971"/>
            <a:ext cx="8458200" cy="2351075"/>
          </a:xfrm>
        </p:spPr>
        <p:txBody>
          <a:bodyPr/>
          <a:lstStyle/>
          <a:p>
            <a:pPr marL="342900" indent="-342900">
              <a:spcBef>
                <a:spcPts val="800"/>
              </a:spcBef>
              <a:buFont typeface="Arial" panose="020B0604020202020204" pitchFamily="34" charset="0"/>
              <a:buChar char="•"/>
            </a:pPr>
            <a:r>
              <a:rPr lang="en-US" sz="2200" dirty="0"/>
              <a:t>Larger female water striders lay more eggs per day</a:t>
            </a:r>
          </a:p>
          <a:p>
            <a:pPr marL="342900" indent="-342900">
              <a:spcBef>
                <a:spcPts val="800"/>
              </a:spcBef>
              <a:buFont typeface="Arial" panose="020B0604020202020204" pitchFamily="34" charset="0"/>
              <a:buChar char="•"/>
            </a:pPr>
            <a:r>
              <a:rPr lang="en-US" sz="2200" dirty="0"/>
              <a:t>But large females survive for a shorter period of time</a:t>
            </a:r>
          </a:p>
          <a:p>
            <a:pPr marL="342900" indent="-342900">
              <a:spcBef>
                <a:spcPts val="800"/>
              </a:spcBef>
              <a:buFont typeface="Arial" panose="020B0604020202020204" pitchFamily="34" charset="0"/>
              <a:buChar char="•"/>
            </a:pPr>
            <a:r>
              <a:rPr lang="en-US" sz="2200" dirty="0"/>
              <a:t>As a result, intermediate-sized females produce the most offspring over the course of their entire lives and thus have the highest fitness</a:t>
            </a:r>
          </a:p>
        </p:txBody>
      </p:sp>
      <p:sp>
        <p:nvSpPr>
          <p:cNvPr id="10"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6835440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Reproductive Strategies</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Males and females usually differ in how they attempt to maximize fitness</a:t>
            </a:r>
          </a:p>
          <a:p>
            <a:pPr marL="342900" indent="-342900">
              <a:spcBef>
                <a:spcPts val="1200"/>
              </a:spcBef>
              <a:spcAft>
                <a:spcPts val="1200"/>
              </a:spcAft>
              <a:buFont typeface="Arial" panose="020B0604020202020204" pitchFamily="34" charset="0"/>
              <a:buChar char="•"/>
            </a:pPr>
            <a:r>
              <a:rPr lang="en-US" dirty="0"/>
              <a:t>Females evaluate a male’s quality and then decide whether to mate</a:t>
            </a:r>
          </a:p>
          <a:p>
            <a:pPr marL="342900" indent="-342900">
              <a:spcBef>
                <a:spcPts val="1200"/>
              </a:spcBef>
              <a:spcAft>
                <a:spcPts val="1200"/>
              </a:spcAft>
              <a:buFont typeface="Arial" panose="020B0604020202020204" pitchFamily="34" charset="0"/>
              <a:buChar char="•"/>
            </a:pPr>
            <a:r>
              <a:rPr lang="en-US" dirty="0"/>
              <a:t>Peahens prefer to mate with peacocks with more eyespots on their </a:t>
            </a:r>
            <a:r>
              <a:rPr lang="en-US" dirty="0" err="1"/>
              <a:t>tailfeathers</a:t>
            </a:r>
            <a:endParaRPr lang="en-US" dirty="0"/>
          </a:p>
        </p:txBody>
      </p:sp>
      <p:sp>
        <p:nvSpPr>
          <p:cNvPr id="6" name="Slide Number Placeholder 3"/>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40787984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20.10</a:t>
            </a:r>
            <a:endParaRPr lang="en-US" dirty="0"/>
          </a:p>
        </p:txBody>
      </p:sp>
      <p:pic>
        <p:nvPicPr>
          <p:cNvPr id="4" name="Picture 2" descr="Two photos and a graph of the product of sexual selection in female peahens."/>
          <p:cNvPicPr>
            <a:picLocks noChangeAspect="1"/>
          </p:cNvPicPr>
          <p:nvPr/>
        </p:nvPicPr>
        <p:blipFill rotWithShape="1">
          <a:blip r:embed="rId2">
            <a:extLst>
              <a:ext uri="{28A0092B-C50C-407E-A947-70E740481C1C}">
                <a14:useLocalDpi xmlns:a14="http://schemas.microsoft.com/office/drawing/2010/main" val="0"/>
              </a:ext>
            </a:extLst>
          </a:blip>
          <a:srcRect l="12048"/>
          <a:stretch/>
        </p:blipFill>
        <p:spPr>
          <a:xfrm>
            <a:off x="358331" y="1993664"/>
            <a:ext cx="8427338" cy="3330210"/>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2792776" y="5399779"/>
            <a:ext cx="3558448" cy="163106"/>
          </a:xfrm>
        </p:spPr>
        <p:txBody>
          <a:bodyPr/>
          <a:lstStyle/>
          <a:p>
            <a:r>
              <a:rPr lang="en-US" sz="800" dirty="0">
                <a:solidFill>
                  <a:schemeClr val="tx1"/>
                </a:solidFill>
              </a:rPr>
              <a:t>(a) </a:t>
            </a:r>
            <a:r>
              <a:rPr lang="en-US" sz="800" dirty="0" err="1">
                <a:solidFill>
                  <a:schemeClr val="tx1"/>
                </a:solidFill>
              </a:rPr>
              <a:t>Carole_R</a:t>
            </a:r>
            <a:r>
              <a:rPr lang="en-US" sz="800" dirty="0">
                <a:solidFill>
                  <a:schemeClr val="tx1"/>
                </a:solidFill>
              </a:rPr>
              <a:t>/Flickr Flash/Getty Images; (b) Bruce </a:t>
            </a:r>
            <a:r>
              <a:rPr lang="en-US" sz="800" dirty="0" err="1">
                <a:solidFill>
                  <a:schemeClr val="tx1"/>
                </a:solidFill>
              </a:rPr>
              <a:t>Beehler</a:t>
            </a:r>
            <a:r>
              <a:rPr lang="en-US" sz="800" dirty="0">
                <a:solidFill>
                  <a:schemeClr val="tx1"/>
                </a:solidFill>
              </a:rPr>
              <a:t>/Science Source</a:t>
            </a:r>
          </a:p>
        </p:txBody>
      </p:sp>
      <p:sp>
        <p:nvSpPr>
          <p:cNvPr id="9"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2278841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Parental Investment</a:t>
            </a:r>
            <a:r>
              <a:rPr lang="en-US" sz="1200" dirty="0"/>
              <a:t> 1</a:t>
            </a:r>
          </a:p>
        </p:txBody>
      </p:sp>
      <p:sp>
        <p:nvSpPr>
          <p:cNvPr id="3" name="Content Placeholder 2"/>
          <p:cNvSpPr>
            <a:spLocks noGrp="1"/>
          </p:cNvSpPr>
          <p:nvPr>
            <p:ph sz="quarter" idx="11"/>
          </p:nvPr>
        </p:nvSpPr>
        <p:spPr/>
        <p:txBody>
          <a:bodyPr/>
          <a:lstStyle/>
          <a:p>
            <a:pPr>
              <a:spcBef>
                <a:spcPts val="1200"/>
              </a:spcBef>
              <a:spcAft>
                <a:spcPts val="1200"/>
              </a:spcAft>
            </a:pPr>
            <a:r>
              <a:rPr lang="en-US" dirty="0"/>
              <a:t>Refers to the energy and time each sex invests in producing and rearing offspring</a:t>
            </a:r>
          </a:p>
          <a:p>
            <a:pPr>
              <a:spcBef>
                <a:spcPts val="1200"/>
              </a:spcBef>
              <a:spcAft>
                <a:spcPts val="1200"/>
              </a:spcAft>
            </a:pPr>
            <a:r>
              <a:rPr lang="en-US" dirty="0"/>
              <a:t>Females have a higher parental investment</a:t>
            </a:r>
          </a:p>
          <a:p>
            <a:pPr>
              <a:spcBef>
                <a:spcPts val="1200"/>
              </a:spcBef>
              <a:spcAft>
                <a:spcPts val="1200"/>
              </a:spcAft>
            </a:pPr>
            <a:r>
              <a:rPr lang="en-US" dirty="0"/>
              <a:t>Sexes face very different selective pressures</a:t>
            </a:r>
          </a:p>
          <a:p>
            <a:pPr>
              <a:spcBef>
                <a:spcPts val="1200"/>
              </a:spcBef>
              <a:spcAft>
                <a:spcPts val="1200"/>
              </a:spcAft>
            </a:pPr>
            <a:r>
              <a:rPr lang="en-US" dirty="0"/>
              <a:t>Males best increase their fitness by mating with as many females as possible</a:t>
            </a:r>
          </a:p>
          <a:p>
            <a:pPr>
              <a:spcBef>
                <a:spcPts val="1200"/>
              </a:spcBef>
              <a:spcAft>
                <a:spcPts val="1200"/>
              </a:spcAft>
            </a:pPr>
            <a:r>
              <a:rPr lang="en-US" dirty="0"/>
              <a:t>Females are limited by number of eggs that can be produced, so a female should be choosy in picking the male that can provide greatest benefit</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22828868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Parental Investment</a:t>
            </a:r>
            <a:r>
              <a:rPr lang="en-US" sz="1200" dirty="0"/>
              <a:t> 2</a:t>
            </a:r>
          </a:p>
        </p:txBody>
      </p:sp>
      <p:sp>
        <p:nvSpPr>
          <p:cNvPr id="3" name="Content Placeholder 2"/>
          <p:cNvSpPr>
            <a:spLocks noGrp="1"/>
          </p:cNvSpPr>
          <p:nvPr>
            <p:ph sz="quarter" idx="11"/>
          </p:nvPr>
        </p:nvSpPr>
        <p:spPr/>
        <p:txBody>
          <a:bodyPr/>
          <a:lstStyle/>
          <a:p>
            <a:pPr>
              <a:spcBef>
                <a:spcPts val="600"/>
              </a:spcBef>
              <a:spcAft>
                <a:spcPts val="1200"/>
              </a:spcAft>
            </a:pPr>
            <a:r>
              <a:rPr lang="en-US" dirty="0"/>
              <a:t>However in cases with </a:t>
            </a:r>
            <a:r>
              <a:rPr lang="en-US" dirty="0" err="1"/>
              <a:t>biparental</a:t>
            </a:r>
            <a:r>
              <a:rPr lang="en-US" dirty="0"/>
              <a:t> care, mate choice should be more equal</a:t>
            </a:r>
          </a:p>
          <a:p>
            <a:pPr>
              <a:spcBef>
                <a:spcPts val="600"/>
              </a:spcBef>
              <a:spcAft>
                <a:spcPts val="1200"/>
              </a:spcAft>
            </a:pPr>
            <a:r>
              <a:rPr lang="en-US" dirty="0"/>
              <a:t>In some cases male investment exceeds that of females</a:t>
            </a:r>
          </a:p>
          <a:p>
            <a:pPr marL="342900" indent="-342900">
              <a:spcBef>
                <a:spcPts val="600"/>
              </a:spcBef>
              <a:spcAft>
                <a:spcPts val="1200"/>
              </a:spcAft>
              <a:buFont typeface="Arial" panose="020B0604020202020204" pitchFamily="34" charset="0"/>
              <a:buChar char="•"/>
            </a:pPr>
            <a:r>
              <a:rPr lang="en-US" dirty="0"/>
              <a:t>Male Mormon crickets transfer a protein-containing packet to females during mating.</a:t>
            </a:r>
          </a:p>
          <a:p>
            <a:pPr marL="342900" indent="-342900">
              <a:spcBef>
                <a:spcPts val="600"/>
              </a:spcBef>
              <a:spcAft>
                <a:spcPts val="1200"/>
              </a:spcAft>
              <a:buFont typeface="Arial" panose="020B0604020202020204" pitchFamily="34" charset="0"/>
              <a:buChar char="•"/>
            </a:pPr>
            <a:r>
              <a:rPr lang="en-US" dirty="0"/>
              <a:t>Males are the choosy sex.</a:t>
            </a:r>
          </a:p>
          <a:p>
            <a:pPr marL="342900" indent="-342900">
              <a:spcBef>
                <a:spcPts val="600"/>
              </a:spcBef>
              <a:spcAft>
                <a:spcPts val="1200"/>
              </a:spcAft>
              <a:buFont typeface="Arial" panose="020B0604020202020204" pitchFamily="34" charset="0"/>
              <a:buChar char="•"/>
            </a:pPr>
            <a:r>
              <a:rPr lang="en-US" dirty="0"/>
              <a:t>Males that choose larger females leave more offspring.</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38697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Evolution</a:t>
            </a:r>
          </a:p>
        </p:txBody>
      </p:sp>
      <p:sp>
        <p:nvSpPr>
          <p:cNvPr id="3" name="Content Placeholder 2"/>
          <p:cNvSpPr>
            <a:spLocks noGrp="1"/>
          </p:cNvSpPr>
          <p:nvPr>
            <p:ph sz="quarter" idx="11"/>
          </p:nvPr>
        </p:nvSpPr>
        <p:spPr/>
        <p:txBody>
          <a:bodyPr/>
          <a:lstStyle/>
          <a:p>
            <a:pPr>
              <a:spcBef>
                <a:spcPts val="600"/>
              </a:spcBef>
              <a:spcAft>
                <a:spcPts val="1200"/>
              </a:spcAft>
            </a:pPr>
            <a:r>
              <a:rPr lang="en-US" dirty="0"/>
              <a:t>“Through time, species accumulate differences; as a result, descendants differ from their ancestors. In this way, new species arise from existing ones.”</a:t>
            </a:r>
          </a:p>
          <a:p>
            <a:pPr marL="342900" indent="-342900">
              <a:spcBef>
                <a:spcPts val="600"/>
              </a:spcBef>
              <a:spcAft>
                <a:spcPts val="1200"/>
              </a:spcAft>
              <a:buFont typeface="Arial" panose="020B0604020202020204" pitchFamily="34" charset="0"/>
              <a:buChar char="•"/>
            </a:pPr>
            <a:r>
              <a:rPr lang="en-US" dirty="0"/>
              <a:t>Charles Darwin.</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4696887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2065533" cy="678611"/>
          </a:xfrm>
        </p:spPr>
        <p:txBody>
          <a:bodyPr/>
          <a:lstStyle/>
          <a:p>
            <a:r>
              <a:rPr lang="en-US" dirty="0"/>
              <a:t>Figure 20.11</a:t>
            </a:r>
          </a:p>
        </p:txBody>
      </p:sp>
      <p:pic>
        <p:nvPicPr>
          <p:cNvPr id="4" name="Picture 2" descr="A graph of the advantage of male mate choice against the femal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0033" y="136105"/>
            <a:ext cx="4327135" cy="6035040"/>
          </a:xfrm>
          <a:prstGeom prst="rect">
            <a:avLst/>
          </a:prstGeom>
        </p:spPr>
      </p:pic>
      <p:sp>
        <p:nvSpPr>
          <p:cNvPr id="10"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701330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Sexual selection</a:t>
            </a:r>
            <a:endParaRPr lang="en-US" dirty="0"/>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a:xfrm>
            <a:off x="342900" y="1276710"/>
            <a:ext cx="8458200" cy="5212080"/>
          </a:xfrm>
        </p:spPr>
        <p:txBody>
          <a:bodyPr/>
          <a:lstStyle/>
          <a:p>
            <a:pPr marL="342900" indent="-342900">
              <a:spcBef>
                <a:spcPts val="800"/>
              </a:spcBef>
              <a:buFont typeface="Arial" panose="020B0604020202020204" pitchFamily="34" charset="0"/>
              <a:buChar char="•"/>
            </a:pPr>
            <a:r>
              <a:rPr lang="en-US" altLang="en-US" dirty="0"/>
              <a:t>Competition for mates</a:t>
            </a:r>
          </a:p>
          <a:p>
            <a:pPr marL="342900" indent="-342900">
              <a:spcBef>
                <a:spcPts val="800"/>
              </a:spcBef>
              <a:buFont typeface="Arial" panose="020B0604020202020204" pitchFamily="34" charset="0"/>
              <a:buChar char="•"/>
            </a:pPr>
            <a:r>
              <a:rPr lang="en-US" altLang="en-US" b="1" dirty="0" err="1"/>
              <a:t>Intrasexual</a:t>
            </a:r>
            <a:r>
              <a:rPr lang="en-US" altLang="en-US" b="1" dirty="0"/>
              <a:t> selection </a:t>
            </a:r>
            <a:r>
              <a:rPr lang="en-US" altLang="en-US" dirty="0"/>
              <a:t>– competitive interactions between members of one sex</a:t>
            </a:r>
          </a:p>
          <a:p>
            <a:pPr marL="342900" indent="-342900">
              <a:spcBef>
                <a:spcPts val="800"/>
              </a:spcBef>
              <a:buFont typeface="Arial" panose="020B0604020202020204" pitchFamily="34" charset="0"/>
              <a:buChar char="•"/>
            </a:pPr>
            <a:r>
              <a:rPr lang="en-US" altLang="en-US" b="1" dirty="0"/>
              <a:t>Intersexual selection </a:t>
            </a:r>
            <a:r>
              <a:rPr lang="en-US" altLang="en-US" dirty="0"/>
              <a:t>– mate choice</a:t>
            </a:r>
          </a:p>
          <a:p>
            <a:pPr marL="342900" indent="-342900">
              <a:spcBef>
                <a:spcPts val="800"/>
              </a:spcBef>
              <a:buFont typeface="Arial" panose="020B0604020202020204" pitchFamily="34" charset="0"/>
              <a:buChar char="•"/>
            </a:pPr>
            <a:r>
              <a:rPr lang="en-US" altLang="en-US" b="1" dirty="0"/>
              <a:t>Secondary sexual characteristics </a:t>
            </a:r>
            <a:r>
              <a:rPr lang="en-US" altLang="en-US" dirty="0"/>
              <a:t>– antlers and horns used to combat other males; long tail feathers and bright plumage used to “persuade” members of opposite sex</a:t>
            </a:r>
          </a:p>
          <a:p>
            <a:pPr marL="342900" indent="-342900">
              <a:spcBef>
                <a:spcPts val="800"/>
              </a:spcBef>
              <a:buFont typeface="Arial" panose="020B0604020202020204" pitchFamily="34" charset="0"/>
              <a:buChar char="•"/>
            </a:pPr>
            <a:r>
              <a:rPr lang="en-US" altLang="en-US" b="1" dirty="0"/>
              <a:t>Sexual dimorphism </a:t>
            </a:r>
            <a:r>
              <a:rPr lang="en-US" altLang="en-US" dirty="0"/>
              <a:t>– Differences between sexes (males larger than females)</a:t>
            </a:r>
          </a:p>
          <a:p>
            <a:pPr marL="342900" indent="-342900">
              <a:spcBef>
                <a:spcPts val="800"/>
              </a:spcBef>
              <a:buFont typeface="Arial" panose="020B0604020202020204" pitchFamily="34" charset="0"/>
              <a:buChar char="•"/>
            </a:pPr>
            <a:r>
              <a:rPr lang="en-US" altLang="en-US" b="1" dirty="0"/>
              <a:t>Sperm competition </a:t>
            </a:r>
            <a:r>
              <a:rPr lang="en-US" altLang="en-US" dirty="0"/>
              <a:t>– selects for features that increase probability that a male’s sperm will fertilize the eggs</a:t>
            </a:r>
          </a:p>
        </p:txBody>
      </p:sp>
      <p:sp>
        <p:nvSpPr>
          <p:cNvPr id="6" name="Slide Number Placeholder 3">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38216395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err="1"/>
              <a:t>Intrasexual</a:t>
            </a:r>
            <a:r>
              <a:rPr lang="en-US" dirty="0"/>
              <a:t> selection</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a:xfrm>
            <a:off x="342900" y="1276710"/>
            <a:ext cx="8458200" cy="4870702"/>
          </a:xfrm>
        </p:spPr>
        <p:txBody>
          <a:bodyPr/>
          <a:lstStyle/>
          <a:p>
            <a:pPr marL="342900" indent="-342900">
              <a:spcBef>
                <a:spcPts val="1200"/>
              </a:spcBef>
              <a:spcAft>
                <a:spcPts val="1200"/>
              </a:spcAft>
              <a:buFont typeface="Arial" panose="020B0604020202020204" pitchFamily="34" charset="0"/>
              <a:buChar char="•"/>
            </a:pPr>
            <a:r>
              <a:rPr lang="en-US" dirty="0"/>
              <a:t>Individuals of one sex (usually males) compete with each other for the opportunity to mate</a:t>
            </a:r>
          </a:p>
          <a:p>
            <a:pPr marL="342900" indent="-342900">
              <a:spcBef>
                <a:spcPts val="1200"/>
              </a:spcBef>
              <a:spcAft>
                <a:spcPts val="1200"/>
              </a:spcAft>
              <a:buFont typeface="Arial" panose="020B0604020202020204" pitchFamily="34" charset="0"/>
              <a:buChar char="•"/>
            </a:pPr>
            <a:r>
              <a:rPr lang="en-US" dirty="0"/>
              <a:t>A few successful males may engage in an inordinate number of mating, whereas most males don’t mate at all</a:t>
            </a:r>
          </a:p>
          <a:p>
            <a:pPr marL="342900" indent="-342900">
              <a:spcBef>
                <a:spcPts val="1200"/>
              </a:spcBef>
              <a:spcAft>
                <a:spcPts val="1200"/>
              </a:spcAft>
              <a:buFont typeface="Arial" panose="020B0604020202020204" pitchFamily="34" charset="0"/>
              <a:buChar char="•"/>
            </a:pPr>
            <a:r>
              <a:rPr lang="en-US" dirty="0"/>
              <a:t>Elephant seal males control territories on breeding beaches; a few dominant males do most of the breeding</a:t>
            </a:r>
          </a:p>
        </p:txBody>
      </p:sp>
      <p:sp>
        <p:nvSpPr>
          <p:cNvPr id="6" name="Slide Number Placeholder 3">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31199132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Figure 20.12</a:t>
            </a:r>
          </a:p>
        </p:txBody>
      </p:sp>
      <p:pic>
        <p:nvPicPr>
          <p:cNvPr id="3" name="Picture 2" descr="A photo of male northern elephant seals fights along the seashor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164" y="1161387"/>
            <a:ext cx="8029673" cy="502920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39"/>
          </p:nvPr>
        </p:nvSpPr>
        <p:spPr>
          <a:xfrm>
            <a:off x="2788920" y="6293229"/>
            <a:ext cx="3566160" cy="181356"/>
          </a:xfrm>
        </p:spPr>
        <p:txBody>
          <a:bodyPr/>
          <a:lstStyle/>
          <a:p>
            <a:pPr algn="ctr"/>
            <a:r>
              <a:rPr lang="en-US" dirty="0">
                <a:solidFill>
                  <a:schemeClr val="tx1"/>
                </a:solidFill>
              </a:rPr>
              <a:t>©Cathy &amp; Gordon ILLG</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444365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Intersexual selection</a:t>
            </a:r>
          </a:p>
        </p:txBody>
      </p:sp>
      <p:sp>
        <p:nvSpPr>
          <p:cNvPr id="9" name="Content Placeholder 2"/>
          <p:cNvSpPr>
            <a:spLocks noGrp="1"/>
          </p:cNvSpPr>
          <p:nvPr>
            <p:ph sz="quarter" idx="11"/>
          </p:nvPr>
        </p:nvSpPr>
        <p:spPr>
          <a:xfrm>
            <a:off x="342900" y="1276710"/>
            <a:ext cx="8458200" cy="5111390"/>
          </a:xfrm>
        </p:spPr>
        <p:txBody>
          <a:bodyPr/>
          <a:lstStyle/>
          <a:p>
            <a:pPr>
              <a:spcBef>
                <a:spcPts val="600"/>
              </a:spcBef>
            </a:pPr>
            <a:r>
              <a:rPr lang="en-US" sz="2200" dirty="0"/>
              <a:t>Active choice of a mate</a:t>
            </a:r>
          </a:p>
          <a:p>
            <a:pPr>
              <a:spcBef>
                <a:spcPts val="600"/>
              </a:spcBef>
            </a:pPr>
            <a:r>
              <a:rPr lang="en-US" sz="2200" dirty="0"/>
              <a:t>Direct benefits of mate choice</a:t>
            </a:r>
          </a:p>
          <a:p>
            <a:pPr marL="347472" indent="-347472">
              <a:buFont typeface="Arial" panose="020B0604020202020204" pitchFamily="34" charset="0"/>
              <a:buChar char="•"/>
            </a:pPr>
            <a:r>
              <a:rPr lang="en-US" sz="2200" dirty="0"/>
              <a:t>Females can benefit from choosing the male that can provide the best care.</a:t>
            </a:r>
          </a:p>
          <a:p>
            <a:pPr marL="347472" indent="-347472">
              <a:buFont typeface="Arial" panose="020B0604020202020204" pitchFamily="34" charset="0"/>
              <a:buChar char="•"/>
            </a:pPr>
            <a:r>
              <a:rPr lang="en-US" sz="2200" dirty="0"/>
              <a:t>Males may provide no care but maintain territories that provide food and refuge.</a:t>
            </a:r>
          </a:p>
          <a:p>
            <a:pPr>
              <a:spcBef>
                <a:spcPts val="600"/>
              </a:spcBef>
            </a:pPr>
            <a:r>
              <a:rPr lang="en-US" sz="2200" dirty="0"/>
              <a:t>Indirect benefits of mate choice</a:t>
            </a:r>
          </a:p>
          <a:p>
            <a:pPr marL="347472" indent="-347472">
              <a:buFont typeface="Arial" panose="020B0604020202020204" pitchFamily="34" charset="0"/>
              <a:buChar char="•"/>
            </a:pPr>
            <a:r>
              <a:rPr lang="en-US" sz="2200" dirty="0"/>
              <a:t>One possible indirect benefit is higher-quality offspring.</a:t>
            </a:r>
          </a:p>
          <a:p>
            <a:pPr marL="347472" indent="-347472">
              <a:buFont typeface="Arial" panose="020B0604020202020204" pitchFamily="34" charset="0"/>
              <a:buChar char="•"/>
            </a:pPr>
            <a:r>
              <a:rPr lang="en-US" sz="2200" dirty="0"/>
              <a:t>Choose the male that is healthiest or oldest.</a:t>
            </a:r>
          </a:p>
          <a:p>
            <a:pPr marL="347472" indent="-347472">
              <a:buFont typeface="Arial" panose="020B0604020202020204" pitchFamily="34" charset="0"/>
              <a:buChar char="•"/>
            </a:pPr>
            <a:r>
              <a:rPr lang="en-US" sz="2200" b="1" dirty="0"/>
              <a:t>Handicap hypothesis </a:t>
            </a:r>
            <a:r>
              <a:rPr lang="en-US" sz="2200" dirty="0"/>
              <a:t>– only genetically superior mates survive with a handicap such as a long tail that is a </a:t>
            </a:r>
            <a:r>
              <a:rPr lang="en-US" sz="2200" dirty="0" err="1"/>
              <a:t>hinderance</a:t>
            </a:r>
            <a:r>
              <a:rPr lang="en-US" sz="2200" dirty="0"/>
              <a:t> in flying – hypothesis still being debated.</a:t>
            </a:r>
          </a:p>
        </p:txBody>
      </p:sp>
      <p:sp>
        <p:nvSpPr>
          <p:cNvPr id="7" name="Slide Number Placeholder 3"/>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24361863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Sensory Exploitation</a:t>
            </a:r>
            <a:r>
              <a:rPr lang="en-US" sz="1200" dirty="0"/>
              <a:t> 1</a:t>
            </a:r>
          </a:p>
        </p:txBody>
      </p:sp>
      <p:sp>
        <p:nvSpPr>
          <p:cNvPr id="3" name="Content Placeholder 2"/>
          <p:cNvSpPr>
            <a:spLocks noGrp="1"/>
          </p:cNvSpPr>
          <p:nvPr>
            <p:ph sz="quarter" idx="11"/>
          </p:nvPr>
        </p:nvSpPr>
        <p:spPr/>
        <p:txBody>
          <a:bodyPr/>
          <a:lstStyle/>
          <a:p>
            <a:pPr>
              <a:spcBef>
                <a:spcPts val="1200"/>
              </a:spcBef>
              <a:spcAft>
                <a:spcPts val="1200"/>
              </a:spcAft>
            </a:pPr>
            <a:r>
              <a:rPr lang="en-US" dirty="0"/>
              <a:t>Some courtship displays appear to have evolved from a predisposition in females to respond to certain stimuli</a:t>
            </a:r>
          </a:p>
          <a:p>
            <a:pPr>
              <a:spcBef>
                <a:spcPts val="1200"/>
              </a:spcBef>
              <a:spcAft>
                <a:spcPts val="1200"/>
              </a:spcAft>
            </a:pPr>
            <a:r>
              <a:rPr lang="en-US" b="1" dirty="0"/>
              <a:t>Sensory exploitation </a:t>
            </a:r>
            <a:r>
              <a:rPr lang="en-US" dirty="0"/>
              <a:t>– evolution in males of a signal that exploits preexisting biases</a:t>
            </a:r>
          </a:p>
          <a:p>
            <a:pPr>
              <a:spcBef>
                <a:spcPts val="1200"/>
              </a:spcBef>
              <a:spcAft>
                <a:spcPts val="1200"/>
              </a:spcAft>
            </a:pPr>
            <a:r>
              <a:rPr lang="en-US" dirty="0" err="1"/>
              <a:t>Túngara</a:t>
            </a:r>
            <a:r>
              <a:rPr lang="en-US" dirty="0"/>
              <a:t> frog</a:t>
            </a:r>
          </a:p>
          <a:p>
            <a:pPr marL="342900" indent="-342900">
              <a:spcBef>
                <a:spcPts val="1200"/>
              </a:spcBef>
              <a:spcAft>
                <a:spcPts val="1200"/>
              </a:spcAft>
              <a:buFont typeface="Arial" panose="020B0604020202020204" pitchFamily="34" charset="0"/>
              <a:buChar char="•"/>
            </a:pPr>
            <a:r>
              <a:rPr lang="en-US" dirty="0"/>
              <a:t>Males have a short burst of sound at the end of their calls.</a:t>
            </a:r>
          </a:p>
          <a:p>
            <a:pPr marL="342900" indent="-342900">
              <a:spcBef>
                <a:spcPts val="1200"/>
              </a:spcBef>
              <a:spcAft>
                <a:spcPts val="1200"/>
              </a:spcAft>
              <a:buFont typeface="Arial" panose="020B0604020202020204" pitchFamily="34" charset="0"/>
              <a:buChar char="•"/>
            </a:pPr>
            <a:r>
              <a:rPr lang="en-US" dirty="0"/>
              <a:t>Females of this species and other related species are particularly attracted to this call.</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36021898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20.13</a:t>
            </a:r>
            <a:endParaRPr lang="en-US" dirty="0"/>
          </a:p>
        </p:txBody>
      </p:sp>
      <p:pic>
        <p:nvPicPr>
          <p:cNvPr id="4" name="Picture 2" descr="A photo of a male tungara frog and two graphs of frequency against time in tungara and other speci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891" y="2306491"/>
            <a:ext cx="8592218" cy="2353644"/>
          </a:xfrm>
          <a:prstGeom prst="rect">
            <a:avLst/>
          </a:prstGeom>
        </p:spPr>
      </p:pic>
      <p:sp>
        <p:nvSpPr>
          <p:cNvPr id="7" name="Content Placeholder 3"/>
          <p:cNvSpPr>
            <a:spLocks noGrp="1"/>
          </p:cNvSpPr>
          <p:nvPr>
            <p:ph sz="quarter" idx="11"/>
          </p:nvPr>
        </p:nvSpPr>
        <p:spPr>
          <a:xfrm>
            <a:off x="3200400" y="4733570"/>
            <a:ext cx="2743200" cy="182880"/>
          </a:xfrm>
        </p:spPr>
        <p:txBody>
          <a:bodyPr/>
          <a:lstStyle/>
          <a:p>
            <a:pPr algn="ctr"/>
            <a:r>
              <a:rPr lang="en-US" sz="800" dirty="0">
                <a:solidFill>
                  <a:schemeClr val="tx1"/>
                </a:solidFill>
              </a:rPr>
              <a:t>W. Perry Conway/Getty Images</a:t>
            </a:r>
          </a:p>
        </p:txBody>
      </p:sp>
      <p:sp>
        <p:nvSpPr>
          <p:cNvPr id="10"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5999815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Sensory Exploitation</a:t>
            </a:r>
            <a:r>
              <a:rPr lang="en-US" sz="1200" dirty="0"/>
              <a:t> 2</a:t>
            </a:r>
          </a:p>
        </p:txBody>
      </p:sp>
      <p:sp>
        <p:nvSpPr>
          <p:cNvPr id="3" name="Content Placeholder 2"/>
          <p:cNvSpPr>
            <a:spLocks noGrp="1"/>
          </p:cNvSpPr>
          <p:nvPr>
            <p:ph sz="quarter" idx="11"/>
          </p:nvPr>
        </p:nvSpPr>
        <p:spPr>
          <a:xfrm>
            <a:off x="342900" y="1276710"/>
            <a:ext cx="8458200" cy="5047890"/>
          </a:xfrm>
        </p:spPr>
        <p:txBody>
          <a:bodyPr/>
          <a:lstStyle/>
          <a:p>
            <a:pPr>
              <a:spcBef>
                <a:spcPts val="1200"/>
              </a:spcBef>
              <a:spcAft>
                <a:spcPts val="1200"/>
              </a:spcAft>
            </a:pPr>
            <a:r>
              <a:rPr lang="en-US" dirty="0"/>
              <a:t>Opportunity for sensory exploitation may be widespread</a:t>
            </a:r>
          </a:p>
          <a:p>
            <a:pPr marL="342900" indent="-342900">
              <a:spcBef>
                <a:spcPts val="1200"/>
              </a:spcBef>
              <a:spcAft>
                <a:spcPts val="1200"/>
              </a:spcAft>
              <a:buFont typeface="Arial" panose="020B0604020202020204" pitchFamily="34" charset="0"/>
              <a:buChar char="•"/>
            </a:pPr>
            <a:r>
              <a:rPr lang="en-US" dirty="0"/>
              <a:t>Experiment to see if birds had latent preferences for particular stimuli in the zebra finch.</a:t>
            </a:r>
          </a:p>
          <a:p>
            <a:pPr marL="342900" indent="-342900">
              <a:spcBef>
                <a:spcPts val="1200"/>
              </a:spcBef>
              <a:spcAft>
                <a:spcPts val="1200"/>
              </a:spcAft>
              <a:buFont typeface="Arial" panose="020B0604020202020204" pitchFamily="34" charset="0"/>
              <a:buChar char="•"/>
            </a:pPr>
            <a:r>
              <a:rPr lang="en-US" dirty="0"/>
              <a:t>Long, differently colored feathers were glued vertically to the tops of the heads of male birds, like nothing found in nature.</a:t>
            </a:r>
          </a:p>
          <a:p>
            <a:pPr marL="342900" indent="-342900">
              <a:spcBef>
                <a:spcPts val="1200"/>
              </a:spcBef>
              <a:spcAft>
                <a:spcPts val="1200"/>
              </a:spcAft>
              <a:buFont typeface="Arial" panose="020B0604020202020204" pitchFamily="34" charset="0"/>
              <a:buChar char="•"/>
            </a:pPr>
            <a:r>
              <a:rPr lang="en-US" dirty="0"/>
              <a:t>Females were strongly attracted to males with white crests, but not red or green ones.</a:t>
            </a:r>
          </a:p>
          <a:p>
            <a:pPr marL="342900" indent="-342900">
              <a:spcBef>
                <a:spcPts val="1200"/>
              </a:spcBef>
              <a:spcAft>
                <a:spcPts val="1200"/>
              </a:spcAft>
              <a:buFont typeface="Arial" panose="020B0604020202020204" pitchFamily="34" charset="0"/>
              <a:buChar char="•"/>
            </a:pPr>
            <a:r>
              <a:rPr lang="en-US" dirty="0"/>
              <a:t>If a mutation arose that caused a male to have a white crest on his head it would give a great advantage.</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1449491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20.14</a:t>
            </a:r>
            <a:endParaRPr lang="en-US" dirty="0"/>
          </a:p>
        </p:txBody>
      </p:sp>
      <p:pic>
        <p:nvPicPr>
          <p:cNvPr id="3" name="Picture 2" descr="Zebra finches with conspicuous feathers of different colors are attached vertically to their heads."/>
          <p:cNvPicPr>
            <a:picLocks noChangeAspect="1"/>
          </p:cNvPicPr>
          <p:nvPr/>
        </p:nvPicPr>
        <p:blipFill rotWithShape="1">
          <a:blip r:embed="rId2">
            <a:extLst>
              <a:ext uri="{28A0092B-C50C-407E-A947-70E740481C1C}">
                <a14:useLocalDpi xmlns:a14="http://schemas.microsoft.com/office/drawing/2010/main" val="0"/>
              </a:ext>
            </a:extLst>
          </a:blip>
          <a:srcRect l="6446" t="2275" r="7919" b="14447"/>
          <a:stretch/>
        </p:blipFill>
        <p:spPr>
          <a:xfrm>
            <a:off x="1139115" y="1093239"/>
            <a:ext cx="6865771" cy="5212080"/>
          </a:xfrm>
          <a:prstGeom prst="rect">
            <a:avLst/>
          </a:prstGeom>
        </p:spPr>
      </p:pic>
      <p:sp>
        <p:nvSpPr>
          <p:cNvPr id="6" name="Slide Number Placeholder 3">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7479107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Selection’s Role in Maintaining Variation</a:t>
            </a:r>
          </a:p>
        </p:txBody>
      </p:sp>
      <p:sp>
        <p:nvSpPr>
          <p:cNvPr id="3" name="Content Placeholder 2"/>
          <p:cNvSpPr>
            <a:spLocks noGrp="1"/>
          </p:cNvSpPr>
          <p:nvPr>
            <p:ph sz="quarter" idx="11"/>
          </p:nvPr>
        </p:nvSpPr>
        <p:spPr>
          <a:xfrm>
            <a:off x="342900" y="1276710"/>
            <a:ext cx="8458200" cy="5162190"/>
          </a:xfrm>
        </p:spPr>
        <p:txBody>
          <a:bodyPr/>
          <a:lstStyle/>
          <a:p>
            <a:pPr>
              <a:spcBef>
                <a:spcPts val="600"/>
              </a:spcBef>
            </a:pPr>
            <a:r>
              <a:rPr lang="en-US" dirty="0"/>
              <a:t>Frequency-dependent selection</a:t>
            </a:r>
          </a:p>
          <a:p>
            <a:pPr marL="342900" indent="-342900">
              <a:spcBef>
                <a:spcPts val="1200"/>
              </a:spcBef>
              <a:buFont typeface="Arial" panose="020B0604020202020204" pitchFamily="34" charset="0"/>
              <a:buChar char="•"/>
            </a:pPr>
            <a:r>
              <a:rPr lang="en-US" dirty="0"/>
              <a:t>Fitness of a phenotype depends on its frequency within the population.</a:t>
            </a:r>
          </a:p>
          <a:p>
            <a:pPr marL="342900" indent="-342900">
              <a:spcBef>
                <a:spcPts val="1200"/>
              </a:spcBef>
              <a:buFont typeface="Arial" panose="020B0604020202020204" pitchFamily="34" charset="0"/>
              <a:buChar char="•"/>
            </a:pPr>
            <a:r>
              <a:rPr lang="en-US" dirty="0"/>
              <a:t>Negative frequency-dependent selection</a:t>
            </a:r>
          </a:p>
          <a:p>
            <a:pPr marL="731520" lvl="2">
              <a:spcBef>
                <a:spcPts val="0"/>
              </a:spcBef>
            </a:pPr>
            <a:r>
              <a:rPr lang="en-US" dirty="0"/>
              <a:t>Rare phenotypes favored by selection</a:t>
            </a:r>
          </a:p>
          <a:p>
            <a:pPr marL="731520" lvl="2">
              <a:spcBef>
                <a:spcPts val="0"/>
              </a:spcBef>
            </a:pPr>
            <a:r>
              <a:rPr lang="en-US" dirty="0"/>
              <a:t>Rare forms may not be in “search image”; preyed upon less frequently</a:t>
            </a:r>
          </a:p>
          <a:p>
            <a:pPr marL="342900" indent="-342900">
              <a:spcBef>
                <a:spcPts val="1200"/>
              </a:spcBef>
              <a:buFont typeface="Arial" panose="020B0604020202020204" pitchFamily="34" charset="0"/>
              <a:buChar char="•"/>
            </a:pPr>
            <a:r>
              <a:rPr lang="en-US" dirty="0"/>
              <a:t>Positive frequency-dependent selection</a:t>
            </a:r>
          </a:p>
          <a:p>
            <a:pPr marL="731520" lvl="2">
              <a:spcBef>
                <a:spcPts val="0"/>
              </a:spcBef>
            </a:pPr>
            <a:r>
              <a:rPr lang="en-US" dirty="0"/>
              <a:t>Favors common form</a:t>
            </a:r>
          </a:p>
          <a:p>
            <a:pPr marL="731520" lvl="2">
              <a:spcBef>
                <a:spcPts val="0"/>
              </a:spcBef>
            </a:pPr>
            <a:r>
              <a:rPr lang="en-US" dirty="0"/>
              <a:t>Tends to eliminate variation</a:t>
            </a:r>
          </a:p>
          <a:p>
            <a:pPr marL="731520" lvl="2">
              <a:spcBef>
                <a:spcPts val="0"/>
              </a:spcBef>
            </a:pPr>
            <a:r>
              <a:rPr lang="en-US" dirty="0"/>
              <a:t>“Oddballs” stand out</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3907971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Many processes lead to evolutionary change</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Darwin was not the first to propose a theory of evolution</a:t>
            </a:r>
          </a:p>
          <a:p>
            <a:pPr marL="342900" indent="-342900">
              <a:spcBef>
                <a:spcPts val="1200"/>
              </a:spcBef>
              <a:spcAft>
                <a:spcPts val="1200"/>
              </a:spcAft>
              <a:buFont typeface="Arial" panose="020B0604020202020204" pitchFamily="34" charset="0"/>
              <a:buChar char="•"/>
            </a:pPr>
            <a:r>
              <a:rPr lang="en-US" dirty="0"/>
              <a:t>Unlike his predecessors, however, Darwin proposed natural selection as the mechanism of evolution</a:t>
            </a:r>
          </a:p>
          <a:p>
            <a:pPr marL="342900" indent="-342900">
              <a:spcBef>
                <a:spcPts val="1200"/>
              </a:spcBef>
              <a:spcAft>
                <a:spcPts val="1200"/>
              </a:spcAft>
              <a:buFont typeface="Arial" panose="020B0604020202020204" pitchFamily="34" charset="0"/>
              <a:buChar char="•"/>
            </a:pPr>
            <a:r>
              <a:rPr lang="en-US" dirty="0"/>
              <a:t>Natural selection can lead to change in a</a:t>
            </a:r>
            <a:r>
              <a:rPr lang="en-US" b="1" dirty="0"/>
              <a:t>llele frequencies</a:t>
            </a:r>
            <a:r>
              <a:rPr lang="en-US" dirty="0"/>
              <a:t> – frequencies of alleles of a gene from generation to generation</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42010392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20.15</a:t>
            </a:r>
            <a:endParaRPr lang="en-US" dirty="0"/>
          </a:p>
        </p:txBody>
      </p:sp>
      <p:sp>
        <p:nvSpPr>
          <p:cNvPr id="3" name="Content Placeholder 2"/>
          <p:cNvSpPr>
            <a:spLocks noGrp="1"/>
          </p:cNvSpPr>
          <p:nvPr>
            <p:ph sz="quarter" idx="11"/>
          </p:nvPr>
        </p:nvSpPr>
        <p:spPr>
          <a:xfrm>
            <a:off x="342900" y="1276710"/>
            <a:ext cx="8458200" cy="1356321"/>
          </a:xfrm>
        </p:spPr>
        <p:txBody>
          <a:bodyPr/>
          <a:lstStyle/>
          <a:p>
            <a:pPr marL="342900" indent="-342900">
              <a:spcBef>
                <a:spcPts val="600"/>
              </a:spcBef>
              <a:spcAft>
                <a:spcPts val="600"/>
              </a:spcAft>
              <a:buFont typeface="Arial" panose="020B0604020202020204" pitchFamily="34" charset="0"/>
              <a:buChar char="•"/>
            </a:pPr>
            <a:r>
              <a:rPr lang="en-US" altLang="en-US" dirty="0">
                <a:ea typeface="Microsoft YaHei" panose="020B0503020204020204" pitchFamily="34" charset="-122"/>
              </a:rPr>
              <a:t>Negative frequency-dependent selection</a:t>
            </a:r>
          </a:p>
          <a:p>
            <a:pPr marL="342900" indent="-342900">
              <a:spcBef>
                <a:spcPts val="600"/>
              </a:spcBef>
              <a:spcAft>
                <a:spcPts val="600"/>
              </a:spcAft>
              <a:buFont typeface="Arial" panose="020B0604020202020204" pitchFamily="34" charset="0"/>
              <a:buChar char="•"/>
            </a:pPr>
            <a:r>
              <a:rPr lang="en-US" altLang="en-US" dirty="0">
                <a:ea typeface="Microsoft YaHei" panose="020B0503020204020204" pitchFamily="34" charset="-122"/>
              </a:rPr>
              <a:t>In water boatman, fish eat the most common color type more than they would by chance alone</a:t>
            </a:r>
          </a:p>
        </p:txBody>
      </p:sp>
      <p:pic>
        <p:nvPicPr>
          <p:cNvPr id="7" name="Picture 3" descr="A graph of the frequency-dependent selection."/>
          <p:cNvPicPr>
            <a:picLocks noChangeAspect="1"/>
          </p:cNvPicPr>
          <p:nvPr/>
        </p:nvPicPr>
        <p:blipFill rotWithShape="1">
          <a:blip r:embed="rId2">
            <a:extLst>
              <a:ext uri="{28A0092B-C50C-407E-A947-70E740481C1C}">
                <a14:useLocalDpi xmlns:a14="http://schemas.microsoft.com/office/drawing/2010/main" val="0"/>
              </a:ext>
            </a:extLst>
          </a:blip>
          <a:srcRect l="5794" t="37889" r="5566" b="3521"/>
          <a:stretch/>
        </p:blipFill>
        <p:spPr>
          <a:xfrm>
            <a:off x="2622014" y="2800095"/>
            <a:ext cx="3899972" cy="3243904"/>
          </a:xfrm>
          <a:prstGeom prst="rect">
            <a:avLst/>
          </a:prstGeom>
          <a:ln>
            <a:noFill/>
          </a:ln>
          <a:effectLst>
            <a:outerShdw blurRad="292100" dist="127000" dir="2700000" sx="98000" sy="98000" algn="tl" rotWithShape="0">
              <a:srgbClr val="333333">
                <a:alpha val="65000"/>
              </a:srgbClr>
            </a:outerShdw>
          </a:effectLst>
        </p:spPr>
      </p:pic>
      <p:sp>
        <p:nvSpPr>
          <p:cNvPr id="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4913239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Positive frequency-dependent selection</a:t>
            </a:r>
          </a:p>
        </p:txBody>
      </p:sp>
      <p:pic>
        <p:nvPicPr>
          <p:cNvPr id="7" name="Picture 2" descr="A small fish in front of the large fish, predato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608" y="1246908"/>
            <a:ext cx="8050784" cy="5120640"/>
          </a:xfrm>
          <a:prstGeom prst="rect">
            <a:avLst/>
          </a:prstGeom>
        </p:spPr>
      </p:pic>
      <p:sp>
        <p:nvSpPr>
          <p:cNvPr id="6" name="Slide Number Placeholder 3"/>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30667657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Oscillating selection</a:t>
            </a:r>
          </a:p>
        </p:txBody>
      </p:sp>
      <p:sp>
        <p:nvSpPr>
          <p:cNvPr id="3" name="Content Placeholder 2"/>
          <p:cNvSpPr>
            <a:spLocks noGrp="1"/>
          </p:cNvSpPr>
          <p:nvPr>
            <p:ph sz="quarter" idx="11"/>
          </p:nvPr>
        </p:nvSpPr>
        <p:spPr/>
        <p:txBody>
          <a:bodyPr/>
          <a:lstStyle/>
          <a:p>
            <a:pPr>
              <a:spcBef>
                <a:spcPts val="1200"/>
              </a:spcBef>
              <a:spcAft>
                <a:spcPts val="1200"/>
              </a:spcAft>
            </a:pPr>
            <a:r>
              <a:rPr lang="en-US" dirty="0"/>
              <a:t>Selection favors one phenotype at one time and another phenotype at another time</a:t>
            </a:r>
          </a:p>
          <a:p>
            <a:pPr>
              <a:spcBef>
                <a:spcPts val="1200"/>
              </a:spcBef>
              <a:spcAft>
                <a:spcPts val="1200"/>
              </a:spcAft>
            </a:pPr>
            <a:r>
              <a:rPr lang="en-US" dirty="0"/>
              <a:t>Effect will be to maintain genetic variation in the population</a:t>
            </a:r>
          </a:p>
          <a:p>
            <a:pPr>
              <a:spcBef>
                <a:spcPts val="1200"/>
              </a:spcBef>
              <a:spcAft>
                <a:spcPts val="1200"/>
              </a:spcAft>
            </a:pPr>
            <a:r>
              <a:rPr lang="en-US" dirty="0"/>
              <a:t>Medium ground finch of Galápagos Islands</a:t>
            </a:r>
          </a:p>
          <a:p>
            <a:pPr marL="347472" indent="-347472">
              <a:spcBef>
                <a:spcPts val="1200"/>
              </a:spcBef>
              <a:spcAft>
                <a:spcPts val="1200"/>
              </a:spcAft>
              <a:buFont typeface="Arial" panose="020B0604020202020204" pitchFamily="34" charset="0"/>
              <a:buChar char="•"/>
            </a:pPr>
            <a:r>
              <a:rPr lang="en-US" dirty="0"/>
              <a:t>Birds with big bills favored during drought.</a:t>
            </a:r>
          </a:p>
          <a:p>
            <a:pPr marL="347472" indent="-347472">
              <a:spcBef>
                <a:spcPts val="1200"/>
              </a:spcBef>
              <a:spcAft>
                <a:spcPts val="1200"/>
              </a:spcAft>
              <a:buFont typeface="Arial" panose="020B0604020202020204" pitchFamily="34" charset="0"/>
              <a:buChar char="•"/>
            </a:pPr>
            <a:r>
              <a:rPr lang="en-US" dirty="0"/>
              <a:t>Birds with smaller bills favored in wet conditions.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281769361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Heterozygote advantage</a:t>
            </a:r>
          </a:p>
        </p:txBody>
      </p:sp>
      <p:sp>
        <p:nvSpPr>
          <p:cNvPr id="3" name="Content Placeholder 2"/>
          <p:cNvSpPr>
            <a:spLocks noGrp="1"/>
          </p:cNvSpPr>
          <p:nvPr>
            <p:ph sz="quarter" idx="11"/>
          </p:nvPr>
        </p:nvSpPr>
        <p:spPr/>
        <p:txBody>
          <a:bodyPr/>
          <a:lstStyle/>
          <a:p>
            <a:pPr>
              <a:spcBef>
                <a:spcPts val="600"/>
              </a:spcBef>
              <a:spcAft>
                <a:spcPts val="1200"/>
              </a:spcAft>
            </a:pPr>
            <a:r>
              <a:rPr lang="en-US" dirty="0"/>
              <a:t>Heterozygotes are favored over homozygotes</a:t>
            </a:r>
          </a:p>
          <a:p>
            <a:pPr>
              <a:spcBef>
                <a:spcPts val="600"/>
              </a:spcBef>
              <a:spcAft>
                <a:spcPts val="1200"/>
              </a:spcAft>
            </a:pPr>
            <a:r>
              <a:rPr lang="en-US" dirty="0"/>
              <a:t>Works to maintain both alleles in the population</a:t>
            </a:r>
          </a:p>
          <a:p>
            <a:pPr>
              <a:spcBef>
                <a:spcPts val="600"/>
              </a:spcBef>
              <a:spcAft>
                <a:spcPts val="1200"/>
              </a:spcAft>
            </a:pPr>
            <a:r>
              <a:rPr lang="en-US" dirty="0"/>
              <a:t>Sickle cell anemia</a:t>
            </a:r>
          </a:p>
          <a:p>
            <a:pPr marL="347472" indent="-347472">
              <a:spcBef>
                <a:spcPts val="600"/>
              </a:spcBef>
              <a:spcAft>
                <a:spcPts val="1200"/>
              </a:spcAft>
              <a:buFont typeface="Arial" panose="020B0604020202020204" pitchFamily="34" charset="0"/>
              <a:buChar char="•"/>
            </a:pPr>
            <a:r>
              <a:rPr lang="en-US" dirty="0"/>
              <a:t>Hereditary disease affecting hemoglobin.</a:t>
            </a:r>
          </a:p>
          <a:p>
            <a:pPr marL="347472" indent="-347472">
              <a:spcBef>
                <a:spcPts val="600"/>
              </a:spcBef>
              <a:spcAft>
                <a:spcPts val="1200"/>
              </a:spcAft>
              <a:buFont typeface="Arial" panose="020B0604020202020204" pitchFamily="34" charset="0"/>
              <a:buChar char="•"/>
            </a:pPr>
            <a:r>
              <a:rPr lang="en-US" dirty="0"/>
              <a:t>Causes severe anemia.</a:t>
            </a:r>
          </a:p>
          <a:p>
            <a:pPr marL="347472" indent="-347472">
              <a:spcBef>
                <a:spcPts val="600"/>
              </a:spcBef>
              <a:spcAft>
                <a:spcPts val="1200"/>
              </a:spcAft>
              <a:buFont typeface="Arial" panose="020B0604020202020204" pitchFamily="34" charset="0"/>
              <a:buChar char="•"/>
            </a:pPr>
            <a:r>
              <a:rPr lang="en-US" dirty="0"/>
              <a:t>Homozygotes for sickle cell allele usually die before reproducing (without medical treatment).</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35215311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Sickle cell allele</a:t>
            </a:r>
            <a:endParaRPr lang="en-US" dirty="0"/>
          </a:p>
        </p:txBody>
      </p:sp>
      <p:sp>
        <p:nvSpPr>
          <p:cNvPr id="3" name="Content Placeholder 2"/>
          <p:cNvSpPr>
            <a:spLocks noGrp="1"/>
          </p:cNvSpPr>
          <p:nvPr>
            <p:ph sz="quarter" idx="11"/>
          </p:nvPr>
        </p:nvSpPr>
        <p:spPr>
          <a:xfrm>
            <a:off x="342900" y="1276710"/>
            <a:ext cx="3549478" cy="4974336"/>
          </a:xfrm>
        </p:spPr>
        <p:txBody>
          <a:bodyPr/>
          <a:lstStyle/>
          <a:p>
            <a:pPr marL="342900" indent="-342900">
              <a:spcBef>
                <a:spcPts val="600"/>
              </a:spcBef>
              <a:spcAft>
                <a:spcPts val="1200"/>
              </a:spcAft>
              <a:buFont typeface="Arial" panose="020B0604020202020204" pitchFamily="34" charset="0"/>
              <a:buChar char="•"/>
            </a:pPr>
            <a:r>
              <a:rPr lang="en-US" altLang="en-US" dirty="0">
                <a:ea typeface="Microsoft YaHei" panose="020B0503020204020204" pitchFamily="34" charset="-122"/>
              </a:rPr>
              <a:t>Why is the sickle cell allele not eliminated?</a:t>
            </a:r>
          </a:p>
          <a:p>
            <a:pPr marL="342900" indent="-342900">
              <a:spcBef>
                <a:spcPts val="600"/>
              </a:spcBef>
              <a:spcAft>
                <a:spcPts val="1200"/>
              </a:spcAft>
              <a:buFont typeface="Arial" panose="020B0604020202020204" pitchFamily="34" charset="0"/>
              <a:buChar char="•"/>
            </a:pPr>
            <a:r>
              <a:rPr lang="en-US" altLang="en-US" dirty="0">
                <a:ea typeface="Microsoft YaHei" panose="020B0503020204020204" pitchFamily="34" charset="-122"/>
              </a:rPr>
              <a:t>Leading cause of death in central Africa is malaria</a:t>
            </a:r>
          </a:p>
          <a:p>
            <a:pPr marL="342900" indent="-342900">
              <a:spcBef>
                <a:spcPts val="600"/>
              </a:spcBef>
              <a:spcAft>
                <a:spcPts val="1200"/>
              </a:spcAft>
              <a:buFont typeface="Arial" panose="020B0604020202020204" pitchFamily="34" charset="0"/>
              <a:buChar char="•"/>
            </a:pPr>
            <a:r>
              <a:rPr lang="en-US" altLang="en-US" dirty="0">
                <a:ea typeface="Microsoft YaHei" panose="020B0503020204020204" pitchFamily="34" charset="-122"/>
              </a:rPr>
              <a:t>Heterozygotes for sickle cell allele do not suffer anemia and are much less susceptible to malaria</a:t>
            </a:r>
          </a:p>
        </p:txBody>
      </p:sp>
      <p:pic>
        <p:nvPicPr>
          <p:cNvPr id="7" name="Picture 3" descr="A graph of the African continent with the frequency of sickle cell allele and distribution of plasmodium malari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5001" y="1254675"/>
            <a:ext cx="4946475" cy="4572000"/>
          </a:xfrm>
          <a:prstGeom prst="rect">
            <a:avLst/>
          </a:prstGeom>
        </p:spPr>
      </p:pic>
      <p:sp>
        <p:nvSpPr>
          <p:cNvPr id="5" name="Text Placeholder 4">
            <a:extLst>
              <a:ext uri="{FF2B5EF4-FFF2-40B4-BE49-F238E27FC236}">
                <a16:creationId xmlns:a16="http://schemas.microsoft.com/office/drawing/2014/main" id="{3D831131-D0A8-44F5-BB0D-C0FC4A9D08D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32784007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Selection Acting on Traits Affected by Multiple Genes</a:t>
            </a:r>
          </a:p>
        </p:txBody>
      </p:sp>
      <p:sp>
        <p:nvSpPr>
          <p:cNvPr id="3" name="Content Placeholder 2"/>
          <p:cNvSpPr>
            <a:spLocks noGrp="1"/>
          </p:cNvSpPr>
          <p:nvPr>
            <p:ph sz="quarter" idx="11"/>
          </p:nvPr>
        </p:nvSpPr>
        <p:spPr/>
        <p:txBody>
          <a:bodyPr/>
          <a:lstStyle/>
          <a:p>
            <a:pPr>
              <a:spcBef>
                <a:spcPts val="1200"/>
              </a:spcBef>
              <a:spcAft>
                <a:spcPts val="1200"/>
              </a:spcAft>
            </a:pPr>
            <a:r>
              <a:rPr lang="en-US" dirty="0"/>
              <a:t>Many traits affected by more than one gene</a:t>
            </a:r>
          </a:p>
          <a:p>
            <a:pPr>
              <a:spcBef>
                <a:spcPts val="1200"/>
              </a:spcBef>
              <a:spcAft>
                <a:spcPts val="1200"/>
              </a:spcAft>
            </a:pPr>
            <a:r>
              <a:rPr lang="en-US" dirty="0"/>
              <a:t>Selection operates on all the genes for the trait</a:t>
            </a:r>
          </a:p>
          <a:p>
            <a:pPr>
              <a:spcBef>
                <a:spcPts val="1200"/>
              </a:spcBef>
              <a:spcAft>
                <a:spcPts val="1200"/>
              </a:spcAft>
            </a:pPr>
            <a:r>
              <a:rPr lang="en-US" dirty="0"/>
              <a:t>Changes the population depending on which genotypes are favored</a:t>
            </a:r>
          </a:p>
          <a:p>
            <a:pPr>
              <a:spcBef>
                <a:spcPts val="1200"/>
              </a:spcBef>
              <a:spcAft>
                <a:spcPts val="1200"/>
              </a:spcAft>
            </a:pPr>
            <a:r>
              <a:rPr lang="en-US" dirty="0"/>
              <a:t>Types of selection</a:t>
            </a:r>
          </a:p>
          <a:p>
            <a:pPr marL="347472" indent="-347472">
              <a:spcAft>
                <a:spcPts val="1200"/>
              </a:spcAft>
              <a:buFont typeface="Arial" panose="020B0604020202020204" pitchFamily="34" charset="0"/>
              <a:buChar char="•"/>
            </a:pPr>
            <a:r>
              <a:rPr lang="en-US" dirty="0"/>
              <a:t>Disruptive</a:t>
            </a:r>
          </a:p>
          <a:p>
            <a:pPr marL="347472" indent="-347472">
              <a:spcAft>
                <a:spcPts val="1200"/>
              </a:spcAft>
              <a:buFont typeface="Arial" panose="020B0604020202020204" pitchFamily="34" charset="0"/>
              <a:buChar char="•"/>
            </a:pPr>
            <a:r>
              <a:rPr lang="en-US" dirty="0"/>
              <a:t>Directional</a:t>
            </a:r>
          </a:p>
          <a:p>
            <a:pPr marL="347472" indent="-347472">
              <a:spcAft>
                <a:spcPts val="1200"/>
              </a:spcAft>
              <a:buFont typeface="Arial" panose="020B0604020202020204" pitchFamily="34" charset="0"/>
              <a:buChar char="•"/>
            </a:pPr>
            <a:r>
              <a:rPr lang="en-US" dirty="0"/>
              <a:t>Stabilizing</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3751816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20.18</a:t>
            </a:r>
            <a:endParaRPr lang="en-US" dirty="0"/>
          </a:p>
        </p:txBody>
      </p:sp>
      <p:pic>
        <p:nvPicPr>
          <p:cNvPr id="7" name="Picture 2" descr="3 graphs demonstrate 3 kinds of selection such as disruptive, directional, and stabilizing select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1198" y="1769364"/>
            <a:ext cx="8221605" cy="3849238"/>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248983623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Disruptive selection</a:t>
            </a:r>
          </a:p>
        </p:txBody>
      </p:sp>
      <p:sp>
        <p:nvSpPr>
          <p:cNvPr id="3" name="Content Placeholder 2"/>
          <p:cNvSpPr>
            <a:spLocks noGrp="1"/>
          </p:cNvSpPr>
          <p:nvPr>
            <p:ph sz="quarter" idx="11"/>
          </p:nvPr>
        </p:nvSpPr>
        <p:spPr/>
        <p:txBody>
          <a:bodyPr/>
          <a:lstStyle/>
          <a:p>
            <a:pPr>
              <a:spcBef>
                <a:spcPts val="600"/>
              </a:spcBef>
              <a:spcAft>
                <a:spcPts val="1200"/>
              </a:spcAft>
            </a:pPr>
            <a:r>
              <a:rPr lang="en-US" dirty="0"/>
              <a:t>Acts to eliminate intermediate types</a:t>
            </a:r>
          </a:p>
          <a:p>
            <a:pPr>
              <a:spcBef>
                <a:spcPts val="600"/>
              </a:spcBef>
              <a:spcAft>
                <a:spcPts val="1200"/>
              </a:spcAft>
            </a:pPr>
            <a:r>
              <a:rPr lang="en-US" dirty="0"/>
              <a:t>Different beak sizes of African black-bellied </a:t>
            </a:r>
            <a:r>
              <a:rPr lang="en-US" dirty="0" err="1"/>
              <a:t>seedcracker</a:t>
            </a:r>
            <a:r>
              <a:rPr lang="en-US" dirty="0"/>
              <a:t> finch</a:t>
            </a:r>
          </a:p>
          <a:p>
            <a:pPr marL="342900" indent="-342900">
              <a:spcBef>
                <a:spcPts val="600"/>
              </a:spcBef>
              <a:spcAft>
                <a:spcPts val="1200"/>
              </a:spcAft>
              <a:buFont typeface="Arial" panose="020B0604020202020204" pitchFamily="34" charset="0"/>
              <a:buChar char="•"/>
            </a:pPr>
            <a:r>
              <a:rPr lang="en-US" dirty="0"/>
              <a:t>Available seeds fall into 2 categories.</a:t>
            </a:r>
          </a:p>
          <a:p>
            <a:pPr marL="342900" indent="-342900">
              <a:spcBef>
                <a:spcPts val="600"/>
              </a:spcBef>
              <a:spcAft>
                <a:spcPts val="1200"/>
              </a:spcAft>
              <a:buFont typeface="Arial" panose="020B0604020202020204" pitchFamily="34" charset="0"/>
              <a:buChar char="•"/>
            </a:pPr>
            <a:r>
              <a:rPr lang="en-US" dirty="0"/>
              <a:t>Favors bill sizes for one or the other.</a:t>
            </a:r>
          </a:p>
          <a:p>
            <a:pPr marL="342900" indent="-342900">
              <a:spcBef>
                <a:spcPts val="600"/>
              </a:spcBef>
              <a:spcAft>
                <a:spcPts val="1200"/>
              </a:spcAft>
              <a:buFont typeface="Arial" panose="020B0604020202020204" pitchFamily="34" charset="0"/>
              <a:buChar char="•"/>
            </a:pPr>
            <a:r>
              <a:rPr lang="en-US" dirty="0"/>
              <a:t>Birds with intermediate-sized beaks are at a disadvantage with both seed types – they are unable to open large seeds and too clumsy to efficiently process small seeds.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29387579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20.19</a:t>
            </a:r>
          </a:p>
        </p:txBody>
      </p:sp>
      <p:pic>
        <p:nvPicPr>
          <p:cNvPr id="7" name="Picture 2" descr="Researchers asked if disruptive selection promoted differences in beak size in the African black-bellied seed cracker finches."/>
          <p:cNvPicPr>
            <a:picLocks noChangeAspect="1"/>
          </p:cNvPicPr>
          <p:nvPr/>
        </p:nvPicPr>
        <p:blipFill rotWithShape="1">
          <a:blip r:embed="rId2">
            <a:extLst>
              <a:ext uri="{28A0092B-C50C-407E-A947-70E740481C1C}">
                <a14:useLocalDpi xmlns:a14="http://schemas.microsoft.com/office/drawing/2010/main" val="0"/>
              </a:ext>
            </a:extLst>
          </a:blip>
          <a:srcRect l="6387" t="22916" r="5208" b="36092"/>
          <a:stretch/>
        </p:blipFill>
        <p:spPr>
          <a:xfrm>
            <a:off x="446886" y="1859133"/>
            <a:ext cx="8250228" cy="3657600"/>
          </a:xfrm>
          <a:prstGeom prst="rect">
            <a:avLst/>
          </a:prstGeom>
          <a:effectLst>
            <a:outerShdw blurRad="50800" dist="38100" dir="2700000" algn="tl" rotWithShape="0">
              <a:prstClr val="black">
                <a:alpha val="40000"/>
              </a:prstClr>
            </a:outerShdw>
          </a:effectLst>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6712552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Directional selection</a:t>
            </a:r>
          </a:p>
        </p:txBody>
      </p:sp>
      <p:sp>
        <p:nvSpPr>
          <p:cNvPr id="3" name="Content Placeholder 2"/>
          <p:cNvSpPr>
            <a:spLocks noGrp="1"/>
          </p:cNvSpPr>
          <p:nvPr>
            <p:ph sz="quarter" idx="11"/>
          </p:nvPr>
        </p:nvSpPr>
        <p:spPr/>
        <p:txBody>
          <a:bodyPr/>
          <a:lstStyle/>
          <a:p>
            <a:pPr>
              <a:spcBef>
                <a:spcPts val="600"/>
              </a:spcBef>
              <a:spcAft>
                <a:spcPts val="1200"/>
              </a:spcAft>
            </a:pPr>
            <a:r>
              <a:rPr lang="en-US" dirty="0"/>
              <a:t>Acts to eliminate one extreme</a:t>
            </a:r>
          </a:p>
          <a:p>
            <a:pPr>
              <a:spcBef>
                <a:spcPts val="600"/>
              </a:spcBef>
              <a:spcAft>
                <a:spcPts val="1200"/>
              </a:spcAft>
            </a:pPr>
            <a:r>
              <a:rPr lang="en-US" dirty="0"/>
              <a:t>Often occurs in nature when the environment changes</a:t>
            </a:r>
          </a:p>
          <a:p>
            <a:pPr>
              <a:spcBef>
                <a:spcPts val="600"/>
              </a:spcBef>
              <a:spcAft>
                <a:spcPts val="1200"/>
              </a:spcAft>
            </a:pPr>
            <a:r>
              <a:rPr lang="en-US" dirty="0"/>
              <a:t>In </a:t>
            </a:r>
            <a:r>
              <a:rPr lang="en-US" i="1" dirty="0"/>
              <a:t>Drosophila</a:t>
            </a:r>
            <a:r>
              <a:rPr lang="en-US" dirty="0"/>
              <a:t>, eliminated flies that moved toward the light</a:t>
            </a:r>
          </a:p>
          <a:p>
            <a:pPr marL="347472" indent="-347472">
              <a:spcBef>
                <a:spcPts val="600"/>
              </a:spcBef>
              <a:spcAft>
                <a:spcPts val="1200"/>
              </a:spcAft>
              <a:buFont typeface="Arial" panose="020B0604020202020204" pitchFamily="34" charset="0"/>
              <a:buChar char="•"/>
            </a:pPr>
            <a:r>
              <a:rPr lang="en-US" dirty="0"/>
              <a:t>Now fewer in resulting population have that behavior.</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40923088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Population genetics</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Study of properties of genes in a population</a:t>
            </a:r>
          </a:p>
          <a:p>
            <a:pPr marL="342900" indent="-342900">
              <a:spcBef>
                <a:spcPts val="1200"/>
              </a:spcBef>
              <a:spcAft>
                <a:spcPts val="1200"/>
              </a:spcAft>
              <a:buFont typeface="Arial" panose="020B0604020202020204" pitchFamily="34" charset="0"/>
              <a:buChar char="•"/>
            </a:pPr>
            <a:r>
              <a:rPr lang="en-US" dirty="0"/>
              <a:t>Evolution results in a change in the genetic composition of a population</a:t>
            </a:r>
          </a:p>
          <a:p>
            <a:pPr marL="342900" indent="-342900">
              <a:spcBef>
                <a:spcPts val="1200"/>
              </a:spcBef>
              <a:spcAft>
                <a:spcPts val="1200"/>
              </a:spcAft>
              <a:buFont typeface="Arial" panose="020B0604020202020204" pitchFamily="34" charset="0"/>
              <a:buChar char="•"/>
            </a:pPr>
            <a:r>
              <a:rPr lang="en-US" dirty="0"/>
              <a:t>Natural populations contain substantial genetic variation</a:t>
            </a:r>
          </a:p>
          <a:p>
            <a:pPr marL="342900" indent="-342900">
              <a:spcBef>
                <a:spcPts val="1200"/>
              </a:spcBef>
              <a:spcAft>
                <a:spcPts val="1200"/>
              </a:spcAft>
              <a:buFont typeface="Arial" panose="020B0604020202020204" pitchFamily="34" charset="0"/>
              <a:buChar char="•"/>
            </a:pPr>
            <a:r>
              <a:rPr lang="en-US" dirty="0"/>
              <a:t>Genetic variation is required for evolution to occur</a:t>
            </a:r>
          </a:p>
        </p:txBody>
      </p:sp>
      <p:sp>
        <p:nvSpPr>
          <p:cNvPr id="6" name="Slide Number Placeholder 3"/>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12078832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20.20</a:t>
            </a:r>
          </a:p>
        </p:txBody>
      </p:sp>
      <p:pic>
        <p:nvPicPr>
          <p:cNvPr id="7" name="Picture 2" descr="A graph of the directional selection for negative phototropism in drosophil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8226" y="1312110"/>
            <a:ext cx="6367549" cy="4754880"/>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30428473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Stabilizing selection</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Acts to eliminate both extremes</a:t>
            </a:r>
          </a:p>
          <a:p>
            <a:pPr marL="342900" indent="-342900">
              <a:spcBef>
                <a:spcPts val="1200"/>
              </a:spcBef>
              <a:spcAft>
                <a:spcPts val="1200"/>
              </a:spcAft>
              <a:buFont typeface="Arial" panose="020B0604020202020204" pitchFamily="34" charset="0"/>
              <a:buChar char="•"/>
            </a:pPr>
            <a:r>
              <a:rPr lang="en-US" dirty="0"/>
              <a:t>Makes intermediate more common by eliminating extremes</a:t>
            </a:r>
          </a:p>
          <a:p>
            <a:pPr marL="342900" indent="-342900">
              <a:spcBef>
                <a:spcPts val="1200"/>
              </a:spcBef>
              <a:spcAft>
                <a:spcPts val="1200"/>
              </a:spcAft>
              <a:buFont typeface="Arial" panose="020B0604020202020204" pitchFamily="34" charset="0"/>
              <a:buChar char="•"/>
            </a:pPr>
            <a:r>
              <a:rPr lang="en-US" dirty="0"/>
              <a:t>In humans, infants with intermediate weight at birth have the highest survival rate</a:t>
            </a:r>
          </a:p>
        </p:txBody>
      </p:sp>
      <p:sp>
        <p:nvSpPr>
          <p:cNvPr id="6" name="Slide Number Placeholder 3"/>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170655486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20.21</a:t>
            </a:r>
          </a:p>
        </p:txBody>
      </p:sp>
      <p:pic>
        <p:nvPicPr>
          <p:cNvPr id="7" name="Picture 2" descr="A graph of the stabilizing selection for birth weight in huma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3576" y="1037749"/>
            <a:ext cx="4956848" cy="5120640"/>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6243853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Experimental Studies of Natural Selection</a:t>
            </a:r>
          </a:p>
        </p:txBody>
      </p:sp>
      <p:sp>
        <p:nvSpPr>
          <p:cNvPr id="3" name="Content Placeholder 2"/>
          <p:cNvSpPr>
            <a:spLocks noGrp="1"/>
          </p:cNvSpPr>
          <p:nvPr>
            <p:ph sz="quarter" idx="11"/>
          </p:nvPr>
        </p:nvSpPr>
        <p:spPr/>
        <p:txBody>
          <a:bodyPr/>
          <a:lstStyle/>
          <a:p>
            <a:pPr>
              <a:spcBef>
                <a:spcPts val="1200"/>
              </a:spcBef>
              <a:spcAft>
                <a:spcPts val="1200"/>
              </a:spcAft>
            </a:pPr>
            <a:r>
              <a:rPr lang="en-US" dirty="0"/>
              <a:t>To study evolution, biologists have traditionally investigated what has happened in the past</a:t>
            </a:r>
          </a:p>
          <a:p>
            <a:pPr marL="347472" indent="-347472">
              <a:spcBef>
                <a:spcPts val="1200"/>
              </a:spcBef>
              <a:spcAft>
                <a:spcPts val="1200"/>
              </a:spcAft>
              <a:buFont typeface="Arial" panose="020B0604020202020204" pitchFamily="34" charset="0"/>
              <a:buChar char="•"/>
            </a:pPr>
            <a:r>
              <a:rPr lang="en-US" dirty="0"/>
              <a:t>Fossils or D</a:t>
            </a:r>
            <a:r>
              <a:rPr lang="en-US" sz="100" dirty="0"/>
              <a:t> </a:t>
            </a:r>
            <a:r>
              <a:rPr lang="en-US" dirty="0"/>
              <a:t>N</a:t>
            </a:r>
            <a:r>
              <a:rPr lang="en-US" sz="100" dirty="0"/>
              <a:t> </a:t>
            </a:r>
            <a:r>
              <a:rPr lang="en-US" dirty="0"/>
              <a:t>A evidence</a:t>
            </a:r>
          </a:p>
          <a:p>
            <a:pPr>
              <a:spcBef>
                <a:spcPts val="1200"/>
              </a:spcBef>
              <a:spcAft>
                <a:spcPts val="1200"/>
              </a:spcAft>
            </a:pPr>
            <a:r>
              <a:rPr lang="en-US" dirty="0"/>
              <a:t>Laboratory studies on fruit flies common for nearly 100 years</a:t>
            </a:r>
          </a:p>
          <a:p>
            <a:pPr>
              <a:spcBef>
                <a:spcPts val="1200"/>
              </a:spcBef>
              <a:spcAft>
                <a:spcPts val="1200"/>
              </a:spcAft>
            </a:pPr>
            <a:r>
              <a:rPr lang="en-US" dirty="0"/>
              <a:t>Only recently started with evolutionary lab and field experiments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15073124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selection in guppies</a:t>
            </a:r>
            <a:r>
              <a:rPr lang="en-US" sz="1200" dirty="0"/>
              <a:t> 1</a:t>
            </a:r>
          </a:p>
        </p:txBody>
      </p:sp>
      <p:sp>
        <p:nvSpPr>
          <p:cNvPr id="3" name="Content Placeholder 2"/>
          <p:cNvSpPr>
            <a:spLocks noGrp="1"/>
          </p:cNvSpPr>
          <p:nvPr>
            <p:ph sz="quarter" idx="11"/>
          </p:nvPr>
        </p:nvSpPr>
        <p:spPr/>
        <p:txBody>
          <a:bodyPr/>
          <a:lstStyle/>
          <a:p>
            <a:pPr>
              <a:spcBef>
                <a:spcPts val="600"/>
              </a:spcBef>
              <a:spcAft>
                <a:spcPts val="1200"/>
              </a:spcAft>
            </a:pPr>
            <a:r>
              <a:rPr lang="en-US" dirty="0"/>
              <a:t>Guppy coloration</a:t>
            </a:r>
          </a:p>
          <a:p>
            <a:pPr marL="342900" indent="-342900">
              <a:spcBef>
                <a:spcPts val="600"/>
              </a:spcBef>
              <a:spcAft>
                <a:spcPts val="1200"/>
              </a:spcAft>
              <a:buFont typeface="Arial" panose="020B0604020202020204" pitchFamily="34" charset="0"/>
              <a:buChar char="•"/>
            </a:pPr>
            <a:r>
              <a:rPr lang="en-US" dirty="0"/>
              <a:t>Found in small streams in northeastern South America and Trinidad.</a:t>
            </a:r>
          </a:p>
          <a:p>
            <a:pPr marL="342900" indent="-342900">
              <a:spcBef>
                <a:spcPts val="600"/>
              </a:spcBef>
              <a:spcAft>
                <a:spcPts val="1200"/>
              </a:spcAft>
              <a:buFont typeface="Arial" panose="020B0604020202020204" pitchFamily="34" charset="0"/>
              <a:buChar char="•"/>
            </a:pPr>
            <a:r>
              <a:rPr lang="en-US" dirty="0"/>
              <a:t>Some are capable of colonizing portions of streams above waterfalls.</a:t>
            </a:r>
          </a:p>
          <a:p>
            <a:pPr marL="731520" lvl="2">
              <a:spcBef>
                <a:spcPts val="600"/>
              </a:spcBef>
              <a:spcAft>
                <a:spcPts val="1200"/>
              </a:spcAft>
            </a:pPr>
            <a:r>
              <a:rPr lang="en-US" dirty="0"/>
              <a:t>Different dispersal methods</a:t>
            </a:r>
          </a:p>
          <a:p>
            <a:pPr marL="731520" lvl="2">
              <a:spcBef>
                <a:spcPts val="600"/>
              </a:spcBef>
              <a:spcAft>
                <a:spcPts val="1200"/>
              </a:spcAft>
            </a:pPr>
            <a:r>
              <a:rPr lang="en-US" dirty="0"/>
              <a:t>Other species not able to make it upstream</a:t>
            </a:r>
          </a:p>
          <a:p>
            <a:pPr marL="342900" indent="-342900">
              <a:spcBef>
                <a:spcPts val="600"/>
              </a:spcBef>
              <a:spcAft>
                <a:spcPts val="1200"/>
              </a:spcAft>
              <a:buFont typeface="Arial" panose="020B0604020202020204" pitchFamily="34" charset="0"/>
              <a:buChar char="•"/>
            </a:pPr>
            <a:r>
              <a:rPr lang="en-US" dirty="0"/>
              <a:t>Dispersal barriers create 2 different environments.</a:t>
            </a:r>
          </a:p>
          <a:p>
            <a:pPr marL="731520" lvl="2">
              <a:spcBef>
                <a:spcPts val="600"/>
              </a:spcBef>
              <a:spcAft>
                <a:spcPts val="1200"/>
              </a:spcAft>
            </a:pPr>
            <a:r>
              <a:rPr lang="en-US" dirty="0"/>
              <a:t>Predators rare above waterfall</a:t>
            </a:r>
          </a:p>
        </p:txBody>
      </p:sp>
      <p:sp>
        <p:nvSpPr>
          <p:cNvPr id="6" name="Slide Number Placeholder 3"/>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42269455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selection in guppies</a:t>
            </a:r>
            <a:r>
              <a:rPr lang="en-US" sz="1200" dirty="0"/>
              <a:t> 2</a:t>
            </a:r>
          </a:p>
        </p:txBody>
      </p:sp>
      <p:sp>
        <p:nvSpPr>
          <p:cNvPr id="3" name="Content Placeholder 2"/>
          <p:cNvSpPr>
            <a:spLocks noGrp="1"/>
          </p:cNvSpPr>
          <p:nvPr>
            <p:ph sz="quarter" idx="11"/>
          </p:nvPr>
        </p:nvSpPr>
        <p:spPr/>
        <p:txBody>
          <a:bodyPr/>
          <a:lstStyle/>
          <a:p>
            <a:pPr>
              <a:spcBef>
                <a:spcPts val="600"/>
              </a:spcBef>
              <a:spcAft>
                <a:spcPts val="1200"/>
              </a:spcAft>
            </a:pPr>
            <a:r>
              <a:rPr lang="en-US" dirty="0"/>
              <a:t>Pike cichlid (predator) rare above waterfall</a:t>
            </a:r>
          </a:p>
          <a:p>
            <a:pPr marL="342900" indent="-342900">
              <a:spcBef>
                <a:spcPts val="600"/>
              </a:spcBef>
              <a:spcAft>
                <a:spcPts val="1200"/>
              </a:spcAft>
              <a:buFont typeface="Arial" panose="020B0604020202020204" pitchFamily="34" charset="0"/>
              <a:buChar char="•"/>
            </a:pPr>
            <a:r>
              <a:rPr lang="en-US" dirty="0"/>
              <a:t>Killifish rarely eats guppies.</a:t>
            </a:r>
          </a:p>
          <a:p>
            <a:pPr marL="342900" indent="-342900">
              <a:spcBef>
                <a:spcPts val="600"/>
              </a:spcBef>
              <a:spcAft>
                <a:spcPts val="1200"/>
              </a:spcAft>
              <a:buFont typeface="Arial" panose="020B0604020202020204" pitchFamily="34" charset="0"/>
              <a:buChar char="•"/>
            </a:pPr>
            <a:r>
              <a:rPr lang="en-US" dirty="0"/>
              <a:t>Guppy males larger and gaudier.</a:t>
            </a:r>
          </a:p>
          <a:p>
            <a:pPr>
              <a:spcBef>
                <a:spcPts val="600"/>
              </a:spcBef>
              <a:spcAft>
                <a:spcPts val="1200"/>
              </a:spcAft>
            </a:pPr>
            <a:r>
              <a:rPr lang="en-US" dirty="0"/>
              <a:t>Predator common below waterfall</a:t>
            </a:r>
          </a:p>
          <a:p>
            <a:pPr marL="342900" indent="-342900">
              <a:spcBef>
                <a:spcPts val="600"/>
              </a:spcBef>
              <a:spcAft>
                <a:spcPts val="1200"/>
              </a:spcAft>
              <a:buFont typeface="Arial" panose="020B0604020202020204" pitchFamily="34" charset="0"/>
              <a:buChar char="•"/>
            </a:pPr>
            <a:r>
              <a:rPr lang="en-US" dirty="0"/>
              <a:t>Individuals that are more drab and reproduce earlier.</a:t>
            </a:r>
          </a:p>
        </p:txBody>
      </p:sp>
      <p:sp>
        <p:nvSpPr>
          <p:cNvPr id="6" name="Slide Number Placeholder 3"/>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238124871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20.22</a:t>
            </a:r>
          </a:p>
        </p:txBody>
      </p:sp>
      <p:pic>
        <p:nvPicPr>
          <p:cNvPr id="7" name="Picture 2" descr="An illustration of the evolution of protective coloration in guppies fish."/>
          <p:cNvPicPr>
            <a:picLocks noChangeAspect="1"/>
          </p:cNvPicPr>
          <p:nvPr/>
        </p:nvPicPr>
        <p:blipFill rotWithShape="1">
          <a:blip r:embed="rId2">
            <a:extLst>
              <a:ext uri="{28A0092B-C50C-407E-A947-70E740481C1C}">
                <a14:useLocalDpi xmlns:a14="http://schemas.microsoft.com/office/drawing/2010/main" val="0"/>
              </a:ext>
            </a:extLst>
          </a:blip>
          <a:srcRect t="10244" b="8489"/>
          <a:stretch/>
        </p:blipFill>
        <p:spPr>
          <a:xfrm>
            <a:off x="1920240" y="983411"/>
            <a:ext cx="5303520" cy="5217371"/>
          </a:xfrm>
          <a:prstGeom prst="rect">
            <a:avLst/>
          </a:prstGeom>
        </p:spPr>
      </p:pic>
      <p:sp>
        <p:nvSpPr>
          <p:cNvPr id="5" name="Text Placeholder 3">
            <a:extLst>
              <a:ext uri="{FF2B5EF4-FFF2-40B4-BE49-F238E27FC236}">
                <a16:creationId xmlns:a16="http://schemas.microsoft.com/office/drawing/2014/main" id="{FAC8971A-E3A8-423F-A57E-7B3E95C7F4B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51213805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selection in guppies</a:t>
            </a:r>
            <a:r>
              <a:rPr lang="en-US" sz="1200" dirty="0"/>
              <a:t> 3</a:t>
            </a:r>
          </a:p>
        </p:txBody>
      </p:sp>
      <p:sp>
        <p:nvSpPr>
          <p:cNvPr id="3" name="Content Placeholder 2"/>
          <p:cNvSpPr>
            <a:spLocks noGrp="1"/>
          </p:cNvSpPr>
          <p:nvPr>
            <p:ph sz="quarter" idx="11"/>
          </p:nvPr>
        </p:nvSpPr>
        <p:spPr>
          <a:xfrm>
            <a:off x="342900" y="1276710"/>
            <a:ext cx="8458200" cy="5124090"/>
          </a:xfrm>
        </p:spPr>
        <p:txBody>
          <a:bodyPr/>
          <a:lstStyle/>
          <a:p>
            <a:pPr>
              <a:spcBef>
                <a:spcPts val="1200"/>
              </a:spcBef>
              <a:spcAft>
                <a:spcPts val="1200"/>
              </a:spcAft>
            </a:pPr>
            <a:r>
              <a:rPr lang="en-US" sz="2200" dirty="0"/>
              <a:t>Guppy lab study</a:t>
            </a:r>
          </a:p>
          <a:p>
            <a:pPr marL="347472" indent="-347472">
              <a:spcAft>
                <a:spcPts val="1200"/>
              </a:spcAft>
              <a:buFont typeface="Arial" panose="020B0604020202020204" pitchFamily="34" charset="0"/>
              <a:buChar char="•"/>
            </a:pPr>
            <a:r>
              <a:rPr lang="en-US" sz="2200" dirty="0"/>
              <a:t>Other explanations are possible for field results.</a:t>
            </a:r>
          </a:p>
          <a:p>
            <a:pPr marL="347472" indent="-347472">
              <a:spcAft>
                <a:spcPts val="1200"/>
              </a:spcAft>
              <a:buFont typeface="Arial" panose="020B0604020202020204" pitchFamily="34" charset="0"/>
              <a:buChar char="•"/>
            </a:pPr>
            <a:r>
              <a:rPr lang="en-US" sz="2200" dirty="0"/>
              <a:t>10 large pools</a:t>
            </a:r>
          </a:p>
          <a:p>
            <a:pPr marL="347472" indent="-347472">
              <a:spcAft>
                <a:spcPts val="1200"/>
              </a:spcAft>
              <a:buFont typeface="Arial" panose="020B0604020202020204" pitchFamily="34" charset="0"/>
              <a:buChar char="•"/>
            </a:pPr>
            <a:r>
              <a:rPr lang="en-US" sz="2200" dirty="0"/>
              <a:t>Added pike cichlids to 4, killifish to 4, and 2 left as controls.</a:t>
            </a:r>
          </a:p>
          <a:p>
            <a:pPr marL="347472" indent="-347472">
              <a:spcAft>
                <a:spcPts val="1200"/>
              </a:spcAft>
              <a:buFont typeface="Arial" panose="020B0604020202020204" pitchFamily="34" charset="0"/>
              <a:buChar char="•"/>
            </a:pPr>
            <a:r>
              <a:rPr lang="en-US" sz="2200" dirty="0"/>
              <a:t>14 months and 10 guppy generations later.</a:t>
            </a:r>
          </a:p>
          <a:p>
            <a:pPr marL="347472" indent="-347472">
              <a:spcAft>
                <a:spcPts val="1200"/>
              </a:spcAft>
              <a:buFont typeface="Arial" panose="020B0604020202020204" pitchFamily="34" charset="0"/>
              <a:buChar char="•"/>
            </a:pPr>
            <a:r>
              <a:rPr lang="en-US" sz="2200" dirty="0"/>
              <a:t>Guppies in killifish and control pool – large and colorful.</a:t>
            </a:r>
          </a:p>
          <a:p>
            <a:pPr marL="347472" indent="-347472">
              <a:spcAft>
                <a:spcPts val="1200"/>
              </a:spcAft>
              <a:buFont typeface="Arial" panose="020B0604020202020204" pitchFamily="34" charset="0"/>
              <a:buChar char="•"/>
            </a:pPr>
            <a:r>
              <a:rPr lang="en-US" sz="2200" dirty="0"/>
              <a:t>Guppies in pike cichlid pools – smaller and drab.</a:t>
            </a:r>
          </a:p>
          <a:p>
            <a:pPr>
              <a:spcBef>
                <a:spcPts val="1200"/>
              </a:spcBef>
              <a:spcAft>
                <a:spcPts val="1200"/>
              </a:spcAft>
            </a:pPr>
            <a:r>
              <a:rPr lang="en-US" sz="2200" dirty="0"/>
              <a:t>Field experiments confirmed that variations between populations in nature were the result of genetic differences</a:t>
            </a:r>
          </a:p>
          <a:p>
            <a:pPr>
              <a:spcBef>
                <a:spcPts val="1200"/>
              </a:spcBef>
              <a:spcAft>
                <a:spcPts val="1200"/>
              </a:spcAft>
            </a:pPr>
            <a:r>
              <a:rPr lang="en-US" sz="2200" dirty="0"/>
              <a:t>Scientists can test hypotheses about evolution in nature</a:t>
            </a:r>
          </a:p>
        </p:txBody>
      </p:sp>
      <p:sp>
        <p:nvSpPr>
          <p:cNvPr id="6" name="Slide Number Placeholder 3"/>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39048179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20.23</a:t>
            </a:r>
          </a:p>
        </p:txBody>
      </p:sp>
      <p:pic>
        <p:nvPicPr>
          <p:cNvPr id="7" name="Picture 2" descr="A graph of the evolutionary change in spot number in guppy fish."/>
          <p:cNvPicPr>
            <a:picLocks noChangeAspect="1"/>
          </p:cNvPicPr>
          <p:nvPr/>
        </p:nvPicPr>
        <p:blipFill rotWithShape="1">
          <a:blip r:embed="rId2">
            <a:extLst>
              <a:ext uri="{28A0092B-C50C-407E-A947-70E740481C1C}">
                <a14:useLocalDpi xmlns:a14="http://schemas.microsoft.com/office/drawing/2010/main" val="0"/>
              </a:ext>
            </a:extLst>
          </a:blip>
          <a:srcRect l="4586" t="37403" b="9074"/>
          <a:stretch/>
        </p:blipFill>
        <p:spPr>
          <a:xfrm>
            <a:off x="1344651" y="1115023"/>
            <a:ext cx="6454698" cy="5029200"/>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117397210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Interactions Among Evolutionary Forces</a:t>
            </a:r>
            <a:r>
              <a:rPr lang="en-US" sz="1200" dirty="0"/>
              <a:t> 1</a:t>
            </a:r>
          </a:p>
        </p:txBody>
      </p:sp>
      <p:sp>
        <p:nvSpPr>
          <p:cNvPr id="3" name="Content Placeholder 2"/>
          <p:cNvSpPr>
            <a:spLocks noGrp="1"/>
          </p:cNvSpPr>
          <p:nvPr>
            <p:ph sz="quarter" idx="11"/>
          </p:nvPr>
        </p:nvSpPr>
        <p:spPr/>
        <p:txBody>
          <a:bodyPr/>
          <a:lstStyle/>
          <a:p>
            <a:pPr>
              <a:spcBef>
                <a:spcPts val="600"/>
              </a:spcBef>
              <a:spcAft>
                <a:spcPts val="1200"/>
              </a:spcAft>
            </a:pPr>
            <a:r>
              <a:rPr lang="en-US" dirty="0"/>
              <a:t>Mutations and genetic drift may counter selection</a:t>
            </a:r>
          </a:p>
          <a:p>
            <a:pPr marL="342900" indent="-342900">
              <a:spcBef>
                <a:spcPts val="600"/>
              </a:spcBef>
              <a:spcAft>
                <a:spcPts val="1200"/>
              </a:spcAft>
              <a:buFont typeface="Arial" panose="020B0604020202020204" pitchFamily="34" charset="0"/>
              <a:buChar char="•"/>
            </a:pPr>
            <a:r>
              <a:rPr lang="en-US" dirty="0"/>
              <a:t>In nature, mutation rates are rarely high enough to counter selection.</a:t>
            </a:r>
          </a:p>
          <a:p>
            <a:pPr marL="342900" indent="-342900">
              <a:spcBef>
                <a:spcPts val="600"/>
              </a:spcBef>
              <a:spcAft>
                <a:spcPts val="1200"/>
              </a:spcAft>
              <a:buFont typeface="Arial" panose="020B0604020202020204" pitchFamily="34" charset="0"/>
              <a:buChar char="•"/>
            </a:pPr>
            <a:r>
              <a:rPr lang="en-US" dirty="0"/>
              <a:t>Selection is nonrandom but genetic drift is random.</a:t>
            </a:r>
          </a:p>
          <a:p>
            <a:pPr marL="731520" lvl="2">
              <a:spcBef>
                <a:spcPts val="600"/>
              </a:spcBef>
              <a:spcAft>
                <a:spcPts val="1200"/>
              </a:spcAft>
            </a:pPr>
            <a:r>
              <a:rPr lang="en-US" dirty="0"/>
              <a:t>Drift may decrease an allele favored by selection.</a:t>
            </a:r>
          </a:p>
          <a:p>
            <a:pPr marL="731520" lvl="2">
              <a:spcBef>
                <a:spcPts val="600"/>
              </a:spcBef>
              <a:spcAft>
                <a:spcPts val="1200"/>
              </a:spcAft>
            </a:pPr>
            <a:r>
              <a:rPr lang="en-US" dirty="0"/>
              <a:t>Selection usually overwhelms drift except in small populations.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69</a:t>
            </a:fld>
            <a:endParaRPr lang="en-US"/>
          </a:p>
        </p:txBody>
      </p:sp>
    </p:spTree>
    <p:extLst>
      <p:ext uri="{BB962C8B-B14F-4D97-AF65-F5344CB8AC3E}">
        <p14:creationId xmlns:p14="http://schemas.microsoft.com/office/powerpoint/2010/main" val="591128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20.1</a:t>
            </a:r>
            <a:endParaRPr lang="en-US" dirty="0"/>
          </a:p>
        </p:txBody>
      </p:sp>
      <p:pic>
        <p:nvPicPr>
          <p:cNvPr id="12" name="Picture 2" descr="Lupine flowers with yellow, purple, pink, and shades thereof."/>
          <p:cNvPicPr>
            <a:picLocks noChangeAspect="1"/>
          </p:cNvPicPr>
          <p:nvPr/>
        </p:nvPicPr>
        <p:blipFill rotWithShape="1">
          <a:blip r:embed="rId2">
            <a:extLst>
              <a:ext uri="{28A0092B-C50C-407E-A947-70E740481C1C}">
                <a14:useLocalDpi xmlns:a14="http://schemas.microsoft.com/office/drawing/2010/main" val="0"/>
              </a:ext>
            </a:extLst>
          </a:blip>
          <a:srcRect l="19649" r="19908"/>
          <a:stretch/>
        </p:blipFill>
        <p:spPr>
          <a:xfrm>
            <a:off x="2150373" y="970711"/>
            <a:ext cx="4843254" cy="5303520"/>
          </a:xfrm>
          <a:prstGeom prst="rect">
            <a:avLst/>
          </a:prstGeom>
        </p:spPr>
      </p:pic>
      <p:sp>
        <p:nvSpPr>
          <p:cNvPr id="7" name="Content Placeholder 3"/>
          <p:cNvSpPr>
            <a:spLocks noGrp="1"/>
          </p:cNvSpPr>
          <p:nvPr>
            <p:ph sz="quarter" idx="11"/>
          </p:nvPr>
        </p:nvSpPr>
        <p:spPr>
          <a:xfrm>
            <a:off x="3200400" y="6332486"/>
            <a:ext cx="2743200" cy="182880"/>
          </a:xfrm>
        </p:spPr>
        <p:txBody>
          <a:bodyPr/>
          <a:lstStyle/>
          <a:p>
            <a:pPr algn="ctr"/>
            <a:r>
              <a:rPr lang="en-US" sz="800" dirty="0">
                <a:solidFill>
                  <a:schemeClr val="tx1"/>
                </a:solidFill>
              </a:rPr>
              <a:t>Rosita So Image/Getty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3960213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Interactions Among Evolutionary Forces</a:t>
            </a:r>
            <a:r>
              <a:rPr lang="en-US" sz="1200" dirty="0"/>
              <a:t> 2</a:t>
            </a:r>
          </a:p>
        </p:txBody>
      </p:sp>
      <p:sp>
        <p:nvSpPr>
          <p:cNvPr id="3" name="Content Placeholder 2"/>
          <p:cNvSpPr>
            <a:spLocks noGrp="1"/>
          </p:cNvSpPr>
          <p:nvPr>
            <p:ph sz="quarter" idx="11"/>
          </p:nvPr>
        </p:nvSpPr>
        <p:spPr/>
        <p:txBody>
          <a:bodyPr/>
          <a:lstStyle/>
          <a:p>
            <a:pPr>
              <a:spcBef>
                <a:spcPts val="600"/>
              </a:spcBef>
              <a:spcAft>
                <a:spcPts val="1200"/>
              </a:spcAft>
            </a:pPr>
            <a:r>
              <a:rPr lang="en-US" dirty="0"/>
              <a:t>Gene flow can be</a:t>
            </a:r>
          </a:p>
          <a:p>
            <a:pPr marL="342900" indent="-342900">
              <a:spcBef>
                <a:spcPts val="600"/>
              </a:spcBef>
              <a:spcAft>
                <a:spcPts val="1200"/>
              </a:spcAft>
              <a:buFont typeface="Arial" panose="020B0604020202020204" pitchFamily="34" charset="0"/>
              <a:buChar char="•"/>
            </a:pPr>
            <a:r>
              <a:rPr lang="en-US" dirty="0"/>
              <a:t>Constructive</a:t>
            </a:r>
          </a:p>
          <a:p>
            <a:pPr marL="731520" lvl="2">
              <a:spcBef>
                <a:spcPts val="600"/>
              </a:spcBef>
              <a:spcAft>
                <a:spcPts val="1200"/>
              </a:spcAft>
            </a:pPr>
            <a:r>
              <a:rPr lang="en-US" dirty="0"/>
              <a:t>Spread beneficial mutation to other populations.</a:t>
            </a:r>
          </a:p>
          <a:p>
            <a:pPr marL="342900" indent="-342900">
              <a:spcBef>
                <a:spcPts val="600"/>
              </a:spcBef>
              <a:spcAft>
                <a:spcPts val="1200"/>
              </a:spcAft>
              <a:buFont typeface="Arial" panose="020B0604020202020204" pitchFamily="34" charset="0"/>
              <a:buChar char="•"/>
            </a:pPr>
            <a:r>
              <a:rPr lang="en-US" dirty="0"/>
              <a:t>Constraining</a:t>
            </a:r>
          </a:p>
          <a:p>
            <a:pPr marL="731520" lvl="2">
              <a:spcBef>
                <a:spcPts val="600"/>
              </a:spcBef>
              <a:spcAft>
                <a:spcPts val="1200"/>
              </a:spcAft>
            </a:pPr>
            <a:r>
              <a:rPr lang="en-US" dirty="0"/>
              <a:t>Can impede adaptation by continual flow of inferior alleles from other populations.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70</a:t>
            </a:fld>
            <a:endParaRPr lang="en-US"/>
          </a:p>
        </p:txBody>
      </p:sp>
    </p:spTree>
    <p:extLst>
      <p:ext uri="{BB962C8B-B14F-4D97-AF65-F5344CB8AC3E}">
        <p14:creationId xmlns:p14="http://schemas.microsoft.com/office/powerpoint/2010/main" val="20121611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Slender bent grass at copper mines</a:t>
            </a:r>
          </a:p>
        </p:txBody>
      </p:sp>
      <p:sp>
        <p:nvSpPr>
          <p:cNvPr id="3" name="Content Placeholder 2"/>
          <p:cNvSpPr>
            <a:spLocks noGrp="1"/>
          </p:cNvSpPr>
          <p:nvPr>
            <p:ph sz="quarter" idx="11"/>
          </p:nvPr>
        </p:nvSpPr>
        <p:spPr>
          <a:xfrm>
            <a:off x="342900" y="1276710"/>
            <a:ext cx="8458200" cy="5120640"/>
          </a:xfrm>
        </p:spPr>
        <p:txBody>
          <a:bodyPr/>
          <a:lstStyle/>
          <a:p>
            <a:pPr marL="342900" indent="-342900">
              <a:spcBef>
                <a:spcPts val="600"/>
              </a:spcBef>
              <a:spcAft>
                <a:spcPts val="1200"/>
              </a:spcAft>
              <a:buFont typeface="Arial" panose="020B0604020202020204" pitchFamily="34" charset="0"/>
              <a:buChar char="•"/>
            </a:pPr>
            <a:r>
              <a:rPr lang="en-US" dirty="0"/>
              <a:t>High concentration of metal ions in the soil surrounding abandoned mines</a:t>
            </a:r>
          </a:p>
          <a:p>
            <a:pPr marL="342900" indent="-342900">
              <a:spcBef>
                <a:spcPts val="600"/>
              </a:spcBef>
              <a:spcAft>
                <a:spcPts val="1200"/>
              </a:spcAft>
              <a:buFont typeface="Arial" panose="020B0604020202020204" pitchFamily="34" charset="0"/>
              <a:buChar char="•"/>
            </a:pPr>
            <a:r>
              <a:rPr lang="en-US" dirty="0"/>
              <a:t>Alleles of certain genes confer the ability to grow on soils high in heavy metals, but resistant individuals grow slower on uncontaminated sites</a:t>
            </a:r>
          </a:p>
          <a:p>
            <a:pPr marL="342900" indent="-342900">
              <a:spcBef>
                <a:spcPts val="600"/>
              </a:spcBef>
              <a:spcAft>
                <a:spcPts val="1200"/>
              </a:spcAft>
              <a:buFont typeface="Arial" panose="020B0604020202020204" pitchFamily="34" charset="0"/>
              <a:buChar char="•"/>
            </a:pPr>
            <a:r>
              <a:rPr lang="en-US" dirty="0"/>
              <a:t>Expect resistance allele at 100% at mine site, 0% elsewhere</a:t>
            </a:r>
          </a:p>
          <a:p>
            <a:pPr marL="342900" indent="-342900">
              <a:spcBef>
                <a:spcPts val="600"/>
              </a:spcBef>
              <a:spcAft>
                <a:spcPts val="1200"/>
              </a:spcAft>
              <a:buFont typeface="Arial" panose="020B0604020202020204" pitchFamily="34" charset="0"/>
              <a:buChar char="•"/>
            </a:pPr>
            <a:r>
              <a:rPr lang="en-US" dirty="0"/>
              <a:t>Instead, resistance allele occurs at intermediate levels in many areas (pollen is carried by wind)</a:t>
            </a:r>
          </a:p>
          <a:p>
            <a:pPr marL="342900" indent="-342900">
              <a:spcBef>
                <a:spcPts val="600"/>
              </a:spcBef>
              <a:spcAft>
                <a:spcPts val="1200"/>
              </a:spcAft>
              <a:buFont typeface="Arial" panose="020B0604020202020204" pitchFamily="34" charset="0"/>
              <a:buChar char="•"/>
            </a:pPr>
            <a:r>
              <a:rPr lang="en-US" dirty="0"/>
              <a:t>Gene flow between sites high enough to counteract natural selection</a:t>
            </a:r>
          </a:p>
        </p:txBody>
      </p:sp>
      <p:sp>
        <p:nvSpPr>
          <p:cNvPr id="6" name="Slide Number Placeholder 3"/>
          <p:cNvSpPr>
            <a:spLocks noGrp="1"/>
          </p:cNvSpPr>
          <p:nvPr>
            <p:ph type="sldNum" sz="quarter" idx="10"/>
          </p:nvPr>
        </p:nvSpPr>
        <p:spPr/>
        <p:txBody>
          <a:bodyPr/>
          <a:lstStyle/>
          <a:p>
            <a:fld id="{68151E55-6873-49E2-B8D5-2F265E6F1973}" type="slidenum">
              <a:rPr lang="en-US" smtClean="0"/>
              <a:pPr/>
              <a:t>71</a:t>
            </a:fld>
            <a:endParaRPr lang="en-US"/>
          </a:p>
        </p:txBody>
      </p:sp>
    </p:spTree>
    <p:extLst>
      <p:ext uri="{BB962C8B-B14F-4D97-AF65-F5344CB8AC3E}">
        <p14:creationId xmlns:p14="http://schemas.microsoft.com/office/powerpoint/2010/main" val="167402304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20.24</a:t>
            </a:r>
          </a:p>
        </p:txBody>
      </p:sp>
      <p:pic>
        <p:nvPicPr>
          <p:cNvPr id="7" name="Picture 2" descr="A graph of the degree of copper tolerance in grass plants on and near ancient mine sites."/>
          <p:cNvPicPr>
            <a:picLocks noChangeAspect="1"/>
          </p:cNvPicPr>
          <p:nvPr/>
        </p:nvPicPr>
        <p:blipFill rotWithShape="1">
          <a:blip r:embed="rId2">
            <a:extLst>
              <a:ext uri="{28A0092B-C50C-407E-A947-70E740481C1C}">
                <a14:useLocalDpi xmlns:a14="http://schemas.microsoft.com/office/drawing/2010/main" val="0"/>
              </a:ext>
            </a:extLst>
          </a:blip>
          <a:srcRect l="3303" t="11914" r="3668"/>
          <a:stretch/>
        </p:blipFill>
        <p:spPr>
          <a:xfrm>
            <a:off x="480513" y="1237274"/>
            <a:ext cx="8182975" cy="4754880"/>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72</a:t>
            </a:fld>
            <a:endParaRPr lang="en-US"/>
          </a:p>
        </p:txBody>
      </p:sp>
    </p:spTree>
    <p:extLst>
      <p:ext uri="{BB962C8B-B14F-4D97-AF65-F5344CB8AC3E}">
        <p14:creationId xmlns:p14="http://schemas.microsoft.com/office/powerpoint/2010/main" val="193855965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Limits of Selection</a:t>
            </a:r>
          </a:p>
        </p:txBody>
      </p:sp>
      <p:sp>
        <p:nvSpPr>
          <p:cNvPr id="3" name="Content Placeholder 2"/>
          <p:cNvSpPr>
            <a:spLocks noGrp="1"/>
          </p:cNvSpPr>
          <p:nvPr>
            <p:ph sz="quarter" idx="11"/>
          </p:nvPr>
        </p:nvSpPr>
        <p:spPr>
          <a:xfrm>
            <a:off x="342900" y="1276709"/>
            <a:ext cx="8547712" cy="5095061"/>
          </a:xfrm>
        </p:spPr>
        <p:txBody>
          <a:bodyPr/>
          <a:lstStyle/>
          <a:p>
            <a:pPr>
              <a:spcBef>
                <a:spcPts val="600"/>
              </a:spcBef>
              <a:spcAft>
                <a:spcPts val="600"/>
              </a:spcAft>
            </a:pPr>
            <a:r>
              <a:rPr lang="en-US" dirty="0"/>
              <a:t>Multiple phenotypic effects of alleles</a:t>
            </a:r>
          </a:p>
          <a:p>
            <a:pPr marL="342900" indent="-342900">
              <a:spcBef>
                <a:spcPts val="600"/>
              </a:spcBef>
              <a:spcAft>
                <a:spcPts val="600"/>
              </a:spcAft>
              <a:buFont typeface="Arial" panose="020B0604020202020204" pitchFamily="34" charset="0"/>
              <a:buChar char="•"/>
            </a:pPr>
            <a:r>
              <a:rPr lang="en-US" dirty="0"/>
              <a:t>Same gene affects size of hen’s comb and rate at which she lays – selection for hens that lay many eggs but have a small comb would be difficult.</a:t>
            </a:r>
          </a:p>
          <a:p>
            <a:pPr>
              <a:spcBef>
                <a:spcPts val="600"/>
              </a:spcBef>
              <a:spcAft>
                <a:spcPts val="600"/>
              </a:spcAft>
            </a:pPr>
            <a:r>
              <a:rPr lang="en-US" dirty="0"/>
              <a:t>Lack of genetic variation</a:t>
            </a:r>
          </a:p>
          <a:p>
            <a:pPr marL="342900" indent="-342900">
              <a:spcBef>
                <a:spcPts val="600"/>
              </a:spcBef>
              <a:spcAft>
                <a:spcPts val="600"/>
              </a:spcAft>
              <a:buFont typeface="Arial" panose="020B0604020202020204" pitchFamily="34" charset="0"/>
              <a:buChar char="•"/>
            </a:pPr>
            <a:r>
              <a:rPr lang="en-US" dirty="0"/>
              <a:t>Gene pool of thoroughbred horses limited and performance times have not improved for more than 50 years.</a:t>
            </a:r>
          </a:p>
          <a:p>
            <a:pPr marL="342900" indent="-342900">
              <a:spcBef>
                <a:spcPts val="600"/>
              </a:spcBef>
              <a:spcAft>
                <a:spcPts val="600"/>
              </a:spcAft>
              <a:buFont typeface="Arial" panose="020B0604020202020204" pitchFamily="34" charset="0"/>
              <a:buChar char="•"/>
            </a:pPr>
            <a:r>
              <a:rPr lang="en-US" dirty="0"/>
              <a:t>Phenotypic variation may not have genetic basis.</a:t>
            </a:r>
          </a:p>
          <a:p>
            <a:pPr marL="731520" lvl="2">
              <a:spcBef>
                <a:spcPts val="600"/>
              </a:spcBef>
              <a:spcAft>
                <a:spcPts val="600"/>
              </a:spcAft>
            </a:pPr>
            <a:r>
              <a:rPr lang="en-US" dirty="0"/>
              <a:t>Interactions between genes – epistasis.</a:t>
            </a:r>
          </a:p>
          <a:p>
            <a:pPr marL="342900" indent="-342900">
              <a:spcBef>
                <a:spcPts val="600"/>
              </a:spcBef>
              <a:spcAft>
                <a:spcPts val="600"/>
              </a:spcAft>
              <a:buFont typeface="Arial" panose="020B0604020202020204" pitchFamily="34" charset="0"/>
              <a:buChar char="•"/>
            </a:pPr>
            <a:r>
              <a:rPr lang="en-US" dirty="0"/>
              <a:t>Selective advantage of an allele at one gene may vary from one genotype to another.</a:t>
            </a:r>
          </a:p>
        </p:txBody>
      </p:sp>
      <p:sp>
        <p:nvSpPr>
          <p:cNvPr id="6" name="Slide Number Placeholder 3"/>
          <p:cNvSpPr>
            <a:spLocks noGrp="1"/>
          </p:cNvSpPr>
          <p:nvPr>
            <p:ph type="sldNum" sz="quarter" idx="10"/>
          </p:nvPr>
        </p:nvSpPr>
        <p:spPr/>
        <p:txBody>
          <a:bodyPr/>
          <a:lstStyle/>
          <a:p>
            <a:fld id="{68151E55-6873-49E2-B8D5-2F265E6F1973}" type="slidenum">
              <a:rPr lang="en-US" smtClean="0"/>
              <a:pPr/>
              <a:t>73</a:t>
            </a:fld>
            <a:endParaRPr lang="en-US"/>
          </a:p>
        </p:txBody>
      </p:sp>
    </p:spTree>
    <p:extLst>
      <p:ext uri="{BB962C8B-B14F-4D97-AF65-F5344CB8AC3E}">
        <p14:creationId xmlns:p14="http://schemas.microsoft.com/office/powerpoint/2010/main" val="276204704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Selection for increased speed in racehorses is no longer effective</a:t>
            </a:r>
          </a:p>
        </p:txBody>
      </p:sp>
      <p:pic>
        <p:nvPicPr>
          <p:cNvPr id="7" name="Picture 2" descr="A graph of the selection for increased speed in a racehorse is no longer effectiv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870" y="1166582"/>
            <a:ext cx="7170261" cy="5029200"/>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74</a:t>
            </a:fld>
            <a:endParaRPr lang="en-US"/>
          </a:p>
        </p:txBody>
      </p:sp>
    </p:spTree>
    <p:extLst>
      <p:ext uri="{BB962C8B-B14F-4D97-AF65-F5344CB8AC3E}">
        <p14:creationId xmlns:p14="http://schemas.microsoft.com/office/powerpoint/2010/main" val="11724416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in the number of ommatidia in fly eyes does not have a genetic basis</a:t>
            </a:r>
          </a:p>
        </p:txBody>
      </p:sp>
      <p:pic>
        <p:nvPicPr>
          <p:cNvPr id="7" name="Picture 2" descr="An illustration of the phenotypic variation in insect ommatidi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919" y="1406348"/>
            <a:ext cx="8320162" cy="4846320"/>
          </a:xfrm>
          <a:prstGeom prst="rect">
            <a:avLst/>
          </a:prstGeom>
        </p:spPr>
      </p:pic>
      <p:sp>
        <p:nvSpPr>
          <p:cNvPr id="6" name="Slide Number Placeholder 3"/>
          <p:cNvSpPr>
            <a:spLocks noGrp="1"/>
          </p:cNvSpPr>
          <p:nvPr>
            <p:ph type="sldNum" sz="quarter" idx="10"/>
          </p:nvPr>
        </p:nvSpPr>
        <p:spPr/>
        <p:txBody>
          <a:bodyPr/>
          <a:lstStyle/>
          <a:p>
            <a:fld id="{68151E55-6873-49E2-B8D5-2F265E6F1973}" type="slidenum">
              <a:rPr lang="en-US" smtClean="0"/>
              <a:pPr/>
              <a:t>75</a:t>
            </a:fld>
            <a:endParaRPr lang="en-US"/>
          </a:p>
        </p:txBody>
      </p:sp>
    </p:spTree>
    <p:extLst>
      <p:ext uri="{BB962C8B-B14F-4D97-AF65-F5344CB8AC3E}">
        <p14:creationId xmlns:p14="http://schemas.microsoft.com/office/powerpoint/2010/main" val="125452326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20.3</a:t>
            </a:r>
            <a:r>
              <a:rPr lang="en-US" altLang="en-US" sz="1200" dirty="0">
                <a:latin typeface="Arial" panose="020B0604020202020204" pitchFamily="34" charset="0"/>
                <a:ea typeface="Microsoft YaHei" panose="020B0503020204020204" pitchFamily="34" charset="-122"/>
              </a:rPr>
              <a:t> (1)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Generation one: 1) Phenotypes: Two black cats of 84 percent and a white cat of 16 percent are present. 2) Genotypes: BB, Bb, and bb. 3) Frequency of genotype in the population: 0.36, 0.48, and 0.16. 4) Frequency of gametes: Outcome 1: 0.36 plus 0.24 equals 0.60 B. Outcome 2: 0.24 plus 0.16 equals 0.40 b.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20.3</a:t>
            </a:r>
            <a:r>
              <a:rPr lang="en-US" altLang="en-US" sz="1200" dirty="0">
                <a:latin typeface="Arial" panose="020B0604020202020204" pitchFamily="34" charset="0"/>
                <a:ea typeface="Microsoft YaHei" panose="020B0503020204020204" pitchFamily="34" charset="-122"/>
              </a:rPr>
              <a:t> (2)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Generation two shows a 2 by 2 Punnet square. The column headers are (females represented by eggs): B (p equals 0.60), b (q equals 0.40). The row headers are (males represented by sperm): B (p equals 0.60), b (q equals 0.40). The data given in the square column-wise are as follows: Column 1: BB (P square equals 0.36), Bb (</a:t>
            </a:r>
            <a:r>
              <a:rPr lang="en-GB" dirty="0" err="1"/>
              <a:t>pq</a:t>
            </a:r>
            <a:r>
              <a:rPr lang="en-GB" dirty="0"/>
              <a:t> equals 0.24). Column 2: Bb (</a:t>
            </a:r>
            <a:r>
              <a:rPr lang="en-GB" dirty="0" err="1"/>
              <a:t>pq</a:t>
            </a:r>
            <a:r>
              <a:rPr lang="en-GB" dirty="0"/>
              <a:t> equals 0.24), bb (q square equals 0.16). The formula is (p square) plus (2 </a:t>
            </a:r>
            <a:r>
              <a:rPr lang="en-GB" dirty="0" err="1"/>
              <a:t>pq</a:t>
            </a:r>
            <a:r>
              <a:rPr lang="en-GB" dirty="0"/>
              <a:t>) plus (q square).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67915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Figure 20.2</a:t>
            </a:r>
          </a:p>
        </p:txBody>
      </p:sp>
      <p:pic>
        <p:nvPicPr>
          <p:cNvPr id="3" name="Picture 2" descr="A group of humans where individuals are of different heights, have different hair types and have different quantities of melanin in their ski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7947" y="1096941"/>
            <a:ext cx="7148106" cy="5029200"/>
          </a:xfrm>
          <a:prstGeom prst="rect">
            <a:avLst/>
          </a:prstGeom>
        </p:spPr>
      </p:pic>
      <p:sp>
        <p:nvSpPr>
          <p:cNvPr id="7" name="Content Placeholder 3"/>
          <p:cNvSpPr>
            <a:spLocks noGrp="1"/>
          </p:cNvSpPr>
          <p:nvPr>
            <p:ph sz="quarter" idx="11"/>
          </p:nvPr>
        </p:nvSpPr>
        <p:spPr>
          <a:xfrm>
            <a:off x="3200400" y="6307086"/>
            <a:ext cx="2743200" cy="182880"/>
          </a:xfrm>
        </p:spPr>
        <p:txBody>
          <a:bodyPr/>
          <a:lstStyle/>
          <a:p>
            <a:pPr algn="ctr"/>
            <a:r>
              <a:rPr lang="en-US" sz="800" dirty="0">
                <a:solidFill>
                  <a:schemeClr val="tx1"/>
                </a:solidFill>
              </a:rPr>
              <a:t>Diverse Images/Universal Images Group/Getty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5450822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Five Agents of Evolutionary Change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Mutation, the conversion of one base to another in the DNA sequence, is the ultimate source of variation. Individual mutations occur so rarely that mutation alone usually does not change allele frequency much. Gene flow is a very potent agent of change. Individuals or gametes move from one population to another. For example, a bee might move pollen from one population of flowers to another. Inbreeding is the most common form of nonrandom mating and it does not alter allele frequency but reduces the proportion of heterozygotes. Genetic drift is essentially a statistical accident. The random fluctuation in allele frequencies increases as population size decreases. For example, when a handful of birds fly to a new island and start a new population. Selection is the only agent that produces adaptive evolutionary changes. For example, a bird might eat all caterpillars whose coloration does not camouflage them on leaves, thus selecting for the camouflaged phenotype.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5323109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20.5</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bottle with full beads shows the parent population. The beads from a bottle are transferred to a beaker. The beads in the beaker show the surviving individuals. The bottle with half beads shows the next generation.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6216849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20.6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united states map shows the half semicircle region in the ocean above Mexico, current population. The spot on the external line in Guadalupe shows the population in 1980.</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8983464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Selection to avoid predators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An eagle watches a light coat </a:t>
            </a:r>
            <a:r>
              <a:rPr lang="en-GB" dirty="0" err="1"/>
              <a:t>color</a:t>
            </a:r>
            <a:r>
              <a:rPr lang="en-GB" dirty="0"/>
              <a:t> pocket mouse against a dark-</a:t>
            </a:r>
            <a:r>
              <a:rPr lang="en-GB" dirty="0" err="1"/>
              <a:t>colored</a:t>
            </a:r>
            <a:r>
              <a:rPr lang="en-GB" dirty="0"/>
              <a:t> rock surface. The eagle's view is fixated on this mouse while neglecting the light coat </a:t>
            </a:r>
            <a:r>
              <a:rPr lang="en-GB" dirty="0" err="1"/>
              <a:t>color</a:t>
            </a:r>
            <a:r>
              <a:rPr lang="en-GB" dirty="0"/>
              <a:t> pocket mouse on a </a:t>
            </a:r>
            <a:r>
              <a:rPr lang="en-GB" dirty="0" err="1"/>
              <a:t>light-colored</a:t>
            </a:r>
            <a:r>
              <a:rPr lang="en-GB" dirty="0"/>
              <a:t> surface and the dark coat </a:t>
            </a:r>
            <a:r>
              <a:rPr lang="en-GB" dirty="0" err="1"/>
              <a:t>color</a:t>
            </a:r>
            <a:r>
              <a:rPr lang="en-GB" dirty="0"/>
              <a:t> pocket mouse on a dark-</a:t>
            </a:r>
            <a:r>
              <a:rPr lang="en-GB" dirty="0" err="1"/>
              <a:t>colored</a:t>
            </a:r>
            <a:r>
              <a:rPr lang="en-GB" dirty="0"/>
              <a:t> surface. It is mentioned in three phrases: 1) Light coat </a:t>
            </a:r>
            <a:r>
              <a:rPr lang="en-GB" dirty="0" err="1"/>
              <a:t>color</a:t>
            </a:r>
            <a:r>
              <a:rPr lang="en-GB" dirty="0"/>
              <a:t> pocket mouse is vulnerable on lava rock. 2) Light coat </a:t>
            </a:r>
            <a:r>
              <a:rPr lang="en-GB" dirty="0" err="1"/>
              <a:t>color</a:t>
            </a:r>
            <a:r>
              <a:rPr lang="en-GB" dirty="0"/>
              <a:t> is </a:t>
            </a:r>
            <a:r>
              <a:rPr lang="en-GB" dirty="0" err="1"/>
              <a:t>favored</a:t>
            </a:r>
            <a:r>
              <a:rPr lang="en-GB" dirty="0"/>
              <a:t> by natural selection because it matches the sand </a:t>
            </a:r>
            <a:r>
              <a:rPr lang="en-GB" dirty="0" err="1"/>
              <a:t>color</a:t>
            </a:r>
            <a:r>
              <a:rPr lang="en-GB" dirty="0"/>
              <a:t>. 3) Dark coat </a:t>
            </a:r>
            <a:r>
              <a:rPr lang="en-GB" dirty="0" err="1"/>
              <a:t>color</a:t>
            </a:r>
            <a:r>
              <a:rPr lang="en-GB" dirty="0"/>
              <a:t> is </a:t>
            </a:r>
            <a:r>
              <a:rPr lang="en-GB" dirty="0" err="1"/>
              <a:t>favored</a:t>
            </a:r>
            <a:r>
              <a:rPr lang="en-GB" dirty="0"/>
              <a:t> by natural selection because it matches black lava rock.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5826191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20.8</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resistant target site and target site are on the insect cell membrane. The pesticide molecule is above the cell membrane. The resistant target site is closed, and the target site is opened. The pesticide molecules enter through the target site.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8826997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20.9</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first graph, the y-axis shows the number of eggs laid per day from 0 to 8. The x-axis shows the length of the adult female water strider in millimeters from 12 to 16. The increased diagonal graph line is from 2 to 7. In the second graph, the y-axis shows the life span of an adult female in days from 0 to 50. The x-axis shows the length of the adult female water strider in millimeters from 12 to 16. The decreased graph line is from 30 to 15. In the third graph, the y-axis shows the number of eggs laid during a lifetime from 0 to 250. The x-axis shows the length of the adult female water strider in millimeters from 12 to 16. The graph line shows a high peak at 14 with 150.</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5049069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20.10</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photo shows the anterior view of a peacock. The second photo shows the lateral view of the </a:t>
            </a:r>
            <a:r>
              <a:rPr lang="en-US" dirty="0" err="1"/>
              <a:t>raggiana</a:t>
            </a:r>
            <a:r>
              <a:rPr lang="en-US" dirty="0"/>
              <a:t> bird. The y-axis shows the number of mates from 0 to 10. The x-axis shows the number of eyespots in male tail feathers from 140 to 160. The high peak is at 155 with 8.</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3158205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20.11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number of mature eggs from 0 to 10 at an interval of 20. The x-axis shows the female body weight. The increased diagonal graph line increases with the size of 120 eggs.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4913116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20.13</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photo shows the </a:t>
            </a:r>
            <a:r>
              <a:rPr lang="en-US" dirty="0" err="1"/>
              <a:t>tungara</a:t>
            </a:r>
            <a:r>
              <a:rPr lang="en-US" dirty="0"/>
              <a:t> frog with expanded buccal. The y-axis shows the frequency in kilohertz from 0 to 3. The x-axis shows the time in seconds from 0 to 0.4. In the </a:t>
            </a:r>
            <a:r>
              <a:rPr lang="en-US" dirty="0" err="1"/>
              <a:t>tungara</a:t>
            </a:r>
            <a:r>
              <a:rPr lang="en-US" dirty="0"/>
              <a:t> frog, the frequency is more than the other species of frog.</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4304953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20.15</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percent of color type taken by fish predators from 0 to 100 at an interval of 20. The x-axis shows the color type frequency in the population from 0 to 100 at an interval of 20. The diagonal line from 0 is present. The dark brown is above the line, and the light brown is below the line.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80106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23103-EE56-42BE-A2DC-29F05B4F586B}"/>
              </a:ext>
            </a:extLst>
          </p:cNvPr>
          <p:cNvSpPr>
            <a:spLocks noGrp="1"/>
          </p:cNvSpPr>
          <p:nvPr>
            <p:ph type="title"/>
          </p:nvPr>
        </p:nvSpPr>
        <p:spPr/>
        <p:txBody>
          <a:bodyPr/>
          <a:lstStyle/>
          <a:p>
            <a:pPr lvl="0"/>
            <a:r>
              <a:rPr lang="en-US" dirty="0"/>
              <a:t>Genetic variation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256994D-B826-4364-B23C-05EC587ADC15}"/>
              </a:ext>
            </a:extLst>
          </p:cNvPr>
          <p:cNvSpPr>
            <a:spLocks noGrp="1"/>
          </p:cNvSpPr>
          <p:nvPr>
            <p:ph sz="quarter" idx="11"/>
          </p:nvPr>
        </p:nvSpPr>
        <p:spPr>
          <a:xfrm>
            <a:off x="342900" y="1276710"/>
            <a:ext cx="8458200" cy="5085990"/>
          </a:xfrm>
        </p:spPr>
        <p:txBody>
          <a:bodyPr/>
          <a:lstStyle/>
          <a:p>
            <a:pPr>
              <a:spcBef>
                <a:spcPts val="600"/>
              </a:spcBef>
              <a:spcAft>
                <a:spcPts val="1200"/>
              </a:spcAft>
            </a:pPr>
            <a:r>
              <a:rPr lang="en-US" dirty="0"/>
              <a:t>Genetic variation in populations now measured using increasingly sophisticated tools</a:t>
            </a:r>
          </a:p>
          <a:p>
            <a:pPr>
              <a:spcBef>
                <a:spcPts val="600"/>
              </a:spcBef>
              <a:spcAft>
                <a:spcPts val="1200"/>
              </a:spcAft>
            </a:pPr>
            <a:r>
              <a:rPr lang="en-US" dirty="0"/>
              <a:t>Examples of variation due to genetic differences</a:t>
            </a:r>
          </a:p>
          <a:p>
            <a:pPr marL="342900" indent="-342900">
              <a:spcBef>
                <a:spcPts val="600"/>
              </a:spcBef>
              <a:spcAft>
                <a:spcPts val="1200"/>
              </a:spcAft>
              <a:buFont typeface="Arial" panose="020B0604020202020204" pitchFamily="34" charset="0"/>
              <a:buChar char="•"/>
            </a:pPr>
            <a:r>
              <a:rPr lang="en-US" dirty="0"/>
              <a:t>Human blood groups</a:t>
            </a:r>
          </a:p>
          <a:p>
            <a:pPr>
              <a:spcBef>
                <a:spcPts val="600"/>
              </a:spcBef>
              <a:spcAft>
                <a:spcPts val="1200"/>
              </a:spcAft>
            </a:pPr>
            <a:r>
              <a:rPr lang="en-US" dirty="0"/>
              <a:t>S</a:t>
            </a:r>
            <a:r>
              <a:rPr lang="en-US" sz="100" dirty="0"/>
              <a:t> </a:t>
            </a:r>
            <a:r>
              <a:rPr lang="en-US" dirty="0"/>
              <a:t>N</a:t>
            </a:r>
            <a:r>
              <a:rPr lang="en-US" sz="100" dirty="0"/>
              <a:t> </a:t>
            </a:r>
            <a:r>
              <a:rPr lang="en-US" dirty="0"/>
              <a:t>Ps</a:t>
            </a:r>
          </a:p>
          <a:p>
            <a:pPr marL="342900" indent="-342900">
              <a:spcBef>
                <a:spcPts val="600"/>
              </a:spcBef>
              <a:spcAft>
                <a:spcPts val="1200"/>
              </a:spcAft>
              <a:buFont typeface="Arial" panose="020B0604020202020204" pitchFamily="34" charset="0"/>
              <a:buChar char="•"/>
            </a:pPr>
            <a:r>
              <a:rPr lang="en-US" dirty="0"/>
              <a:t>Used to assess patterns in over 300 species</a:t>
            </a:r>
          </a:p>
          <a:p>
            <a:pPr marL="342900" indent="-342900">
              <a:spcBef>
                <a:spcPts val="600"/>
              </a:spcBef>
              <a:spcAft>
                <a:spcPts val="1200"/>
              </a:spcAft>
              <a:buFont typeface="Arial" panose="020B0604020202020204" pitchFamily="34" charset="0"/>
              <a:buChar char="•"/>
            </a:pPr>
            <a:r>
              <a:rPr lang="en-US" dirty="0"/>
              <a:t>&gt;100,000 human genomes partially or wholly sequenced</a:t>
            </a:r>
          </a:p>
          <a:p>
            <a:pPr marL="342900" indent="-342900">
              <a:spcBef>
                <a:spcPts val="600"/>
              </a:spcBef>
              <a:spcAft>
                <a:spcPts val="1200"/>
              </a:spcAft>
              <a:buFont typeface="Arial" panose="020B0604020202020204" pitchFamily="34" charset="0"/>
              <a:buChar char="•"/>
            </a:pPr>
            <a:r>
              <a:rPr lang="en-US" dirty="0"/>
              <a:t>Extensive genetic variation has been documented</a:t>
            </a:r>
          </a:p>
          <a:p>
            <a:pPr marL="342900" indent="-342900">
              <a:spcBef>
                <a:spcPts val="600"/>
              </a:spcBef>
              <a:spcAft>
                <a:spcPts val="1200"/>
              </a:spcAft>
              <a:buFont typeface="Arial" panose="020B0604020202020204" pitchFamily="34" charset="0"/>
              <a:buChar char="•"/>
            </a:pPr>
            <a:r>
              <a:rPr lang="en-US" dirty="0"/>
              <a:t>African genomes have the most variation</a:t>
            </a:r>
          </a:p>
        </p:txBody>
      </p:sp>
      <p:sp>
        <p:nvSpPr>
          <p:cNvPr id="6" name="Slide Number Placeholder 3">
            <a:extLst>
              <a:ext uri="{FF2B5EF4-FFF2-40B4-BE49-F238E27FC236}">
                <a16:creationId xmlns:a16="http://schemas.microsoft.com/office/drawing/2014/main" id="{B8BE61D6-B98F-48FE-AF5B-859A1E220DEA}"/>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2348673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Sickle cell allele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map index shows 1 to 5 percent represented in light red, 5 to 10 percent in medium red, and 10 to 20 percent in dark red on the map. The region shaded with diagonal lines on the map represents the geographic distribution of P. falciparum (malaria). The right and left parts of the central region of Africa have 10 to 20 percent of sickle cell alleles. The area between the 10 to 20 percent region at the </a:t>
            </a:r>
            <a:r>
              <a:rPr lang="en-GB" dirty="0" err="1"/>
              <a:t>center</a:t>
            </a:r>
            <a:r>
              <a:rPr lang="en-GB" dirty="0"/>
              <a:t> consists of 5 to 10 percent sickle-cell allele. Towards the upper area of the 5 to 10 percent region is the region of 1 to 5 percent sickle-cell allele. Except for the upper and lower region of Africa, the complete central region consists of P. falciparum. The topmost layer of the upper region also consists of P. falciparum.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6144496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20.18</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In graph a, the x-axis shows the body size in grams from 0 to 125, with an interval of 25 in each unit. The disruptive selection shows the number of individuals on the y-axis with no units. In the graph, the highest peak is at 75. After the selection of small and large individuals, two peaks at 50 and 100 are shown. In graph b of directional selection, the x-axis shows the body size in grams from 0 to 125, with an interval of 25 in each unit. The disruptive selection shows the number of individuals on the y-axis with no units. In the graph, the peak at 75. After the selection for larger individuals, the peak shifts to 100. In graph c of stabilizing selection, the x-axis shows the body size in grams from 0 to 125, with an interval of 25 in each unit. The disruptive selection shows the number of individuals on the y-axis with no units. In the graph, the peak is at 75. After the selection of mid-size individuals, the distribution gets narrower leading to the peak getting narrower as well.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2748295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20.19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To study this they captured, measured, and released birds in a population. They then followed the birds through time to determine how long each lived. They found that large and small beaked birds had higher survival rates than birds with intermediate-sized beaks. What might happen if the distribution of seed sizes and hardness in the environment changed?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2800839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20.20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average tendency to fly forward light from 1 to 11. The x-axis shows the number of generations from 0 to 20. The zigzag graph line decreases from 8 to 4.</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8586357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20.21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percent of British in population from 0 to 20 at an interval of 5. The y-axis on the right side shows the percent infant mortality from 0 to 100. The x-axis shows the birth weight in pounds from 0 to 10. The birth in population shows a high peak at 6 with 20 and 100. The infant mortality graph line shows a high peak in 2 with 18 and 80.</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7149667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20.22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Towards the upper region of the pools, the larger and </a:t>
            </a:r>
            <a:r>
              <a:rPr lang="en-GB" dirty="0" err="1"/>
              <a:t>colorful</a:t>
            </a:r>
            <a:r>
              <a:rPr lang="en-GB" dirty="0"/>
              <a:t> Guppy (</a:t>
            </a:r>
            <a:r>
              <a:rPr lang="en-GB" dirty="0" err="1"/>
              <a:t>Poecilia</a:t>
            </a:r>
            <a:r>
              <a:rPr lang="en-GB" dirty="0"/>
              <a:t> reticulata) is located. Towards the lower region of the pool, the largest, black and orange-</a:t>
            </a:r>
            <a:r>
              <a:rPr lang="en-GB" dirty="0" err="1"/>
              <a:t>colored</a:t>
            </a:r>
            <a:r>
              <a:rPr lang="en-GB" dirty="0"/>
              <a:t> Pike Cichlid (</a:t>
            </a:r>
            <a:r>
              <a:rPr lang="en-GB" dirty="0" err="1"/>
              <a:t>Crenicichla</a:t>
            </a:r>
            <a:r>
              <a:rPr lang="en-GB" dirty="0"/>
              <a:t> </a:t>
            </a:r>
            <a:r>
              <a:rPr lang="en-GB" dirty="0" err="1"/>
              <a:t>alta</a:t>
            </a:r>
            <a:r>
              <a:rPr lang="en-GB" dirty="0"/>
              <a:t>) and the smaller and pale-</a:t>
            </a:r>
            <a:r>
              <a:rPr lang="en-GB" dirty="0" err="1"/>
              <a:t>color</a:t>
            </a:r>
            <a:r>
              <a:rPr lang="en-GB" dirty="0"/>
              <a:t> Guppy (</a:t>
            </a:r>
            <a:r>
              <a:rPr lang="en-GB" dirty="0" err="1"/>
              <a:t>Poecilia</a:t>
            </a:r>
            <a:r>
              <a:rPr lang="en-GB" dirty="0"/>
              <a:t> reticulata) are located. In both the upper and lower regions of the pools, the large and black and yellow-</a:t>
            </a:r>
            <a:r>
              <a:rPr lang="en-GB" dirty="0" err="1"/>
              <a:t>colored</a:t>
            </a:r>
            <a:r>
              <a:rPr lang="en-GB" dirty="0"/>
              <a:t> Killifish (</a:t>
            </a:r>
            <a:r>
              <a:rPr lang="en-GB" dirty="0" err="1"/>
              <a:t>Rivulus</a:t>
            </a:r>
            <a:r>
              <a:rPr lang="en-GB" dirty="0"/>
              <a:t> </a:t>
            </a:r>
            <a:r>
              <a:rPr lang="en-GB" dirty="0" err="1"/>
              <a:t>hartii</a:t>
            </a:r>
            <a:r>
              <a:rPr lang="en-GB" dirty="0"/>
              <a:t>) is located.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2628613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20.23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spots per fish from 0 to 14. The x-axis shows the duration of the experiment in months from 0 to 12. The low predation graph line shows a high peak at 6 with 13. The no predation shows a high peak at 6 with 12. The high predation graph line shows a high peak at 6 with 10.</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5129840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20.24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index of copper tolerance from 0 to 60. The x-axis shows the distance upwind from mine in meters from 0 to 20 at the front and the distance away from mine in meters with 0 to 160 at the back. The mine site shows a high peak of 50. The non-mine shows a high peak at 40 tolerance.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5476096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Selection for increased speed in racehorses is no longer effective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finish time in seconds from 110 to 170. The x-axis shows the year from 1880 to 2000. The decreased curved graph line from 160 to 120 from 1880 to 2000 years.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2575627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5926</TotalTime>
  <Words>5247</Words>
  <Application>Microsoft Office PowerPoint</Application>
  <PresentationFormat>On-screen Show (4:3)</PresentationFormat>
  <Paragraphs>564</Paragraphs>
  <Slides>98</Slides>
  <Notes>0</Notes>
  <HiddenSlides>22</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98</vt:i4>
      </vt:variant>
    </vt:vector>
  </HeadingPairs>
  <TitlesOfParts>
    <vt:vector size="110"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20</vt:lpstr>
      <vt:lpstr>Lecture Outline</vt:lpstr>
      <vt:lpstr>Genetic Variation and Evolution</vt:lpstr>
      <vt:lpstr>Evolution</vt:lpstr>
      <vt:lpstr>Many processes lead to evolutionary change</vt:lpstr>
      <vt:lpstr>Population genetics</vt:lpstr>
      <vt:lpstr>Figure 20.1</vt:lpstr>
      <vt:lpstr>Figure 20.2</vt:lpstr>
      <vt:lpstr>Genetic variation</vt:lpstr>
      <vt:lpstr>Changes in Allele Frequency</vt:lpstr>
      <vt:lpstr>Hardy–Weinberg principle 1</vt:lpstr>
      <vt:lpstr>Hardy–Weinberg principle 2</vt:lpstr>
      <vt:lpstr>Figure 20.3 (1)</vt:lpstr>
      <vt:lpstr>Figure 20.3 (2)</vt:lpstr>
      <vt:lpstr>Making Hardy–Weinberg predictions 1</vt:lpstr>
      <vt:lpstr>Making Hardy–Weinberg predictions 2</vt:lpstr>
      <vt:lpstr>Five Agents of Evolutionary Change</vt:lpstr>
      <vt:lpstr>Agents of evolutionary change 1</vt:lpstr>
      <vt:lpstr>Agents of evolutionary change 2</vt:lpstr>
      <vt:lpstr>Genetic drift</vt:lpstr>
      <vt:lpstr>Founder effect</vt:lpstr>
      <vt:lpstr>Bottleneck effect</vt:lpstr>
      <vt:lpstr>Figure 20.5</vt:lpstr>
      <vt:lpstr>Figure 20.6</vt:lpstr>
      <vt:lpstr>Selection favors some genotypes over others</vt:lpstr>
      <vt:lpstr>Evolution by natural selection 1</vt:lpstr>
      <vt:lpstr>Evolution by natural selection 2</vt:lpstr>
      <vt:lpstr>Selection to avoid predators</vt:lpstr>
      <vt:lpstr>Selection to match climatic conditions</vt:lpstr>
      <vt:lpstr>Selection for pesticide and microbial resistance</vt:lpstr>
      <vt:lpstr>Figure 20.8</vt:lpstr>
      <vt:lpstr>Quantifying Natural Selection</vt:lpstr>
      <vt:lpstr>Measuring fitness</vt:lpstr>
      <vt:lpstr>Many components of fitness</vt:lpstr>
      <vt:lpstr>Figure 20.9</vt:lpstr>
      <vt:lpstr>Reproductive Strategies</vt:lpstr>
      <vt:lpstr>Figure 20.10</vt:lpstr>
      <vt:lpstr>Parental Investment 1</vt:lpstr>
      <vt:lpstr>Parental Investment 2</vt:lpstr>
      <vt:lpstr>Figure 20.11</vt:lpstr>
      <vt:lpstr>Sexual selection</vt:lpstr>
      <vt:lpstr>Intrasexual selection</vt:lpstr>
      <vt:lpstr>Figure 20.12</vt:lpstr>
      <vt:lpstr>Intersexual selection</vt:lpstr>
      <vt:lpstr>Sensory Exploitation 1</vt:lpstr>
      <vt:lpstr>Figure 20.13</vt:lpstr>
      <vt:lpstr>Sensory Exploitation 2</vt:lpstr>
      <vt:lpstr>Figure 20.14</vt:lpstr>
      <vt:lpstr>Natural Selection’s Role in Maintaining Variation</vt:lpstr>
      <vt:lpstr>Figure 20.15</vt:lpstr>
      <vt:lpstr>Positive frequency-dependent selection</vt:lpstr>
      <vt:lpstr>Oscillating selection</vt:lpstr>
      <vt:lpstr>Heterozygote advantage</vt:lpstr>
      <vt:lpstr>Sickle cell allele</vt:lpstr>
      <vt:lpstr>Selection Acting on Traits Affected by Multiple Genes</vt:lpstr>
      <vt:lpstr>Figure 20.18</vt:lpstr>
      <vt:lpstr>Disruptive selection</vt:lpstr>
      <vt:lpstr>Figure 20.19</vt:lpstr>
      <vt:lpstr>Directional selection</vt:lpstr>
      <vt:lpstr>Figure 20.20</vt:lpstr>
      <vt:lpstr>Stabilizing selection</vt:lpstr>
      <vt:lpstr>Figure 20.21</vt:lpstr>
      <vt:lpstr>Experimental Studies of Natural Selection</vt:lpstr>
      <vt:lpstr>Natural selection in guppies 1</vt:lpstr>
      <vt:lpstr>Natural selection in guppies 2</vt:lpstr>
      <vt:lpstr>Figure 20.22</vt:lpstr>
      <vt:lpstr>Natural selection in guppies 3</vt:lpstr>
      <vt:lpstr>Figure 20.23</vt:lpstr>
      <vt:lpstr>Interactions Among Evolutionary Forces 1</vt:lpstr>
      <vt:lpstr>Interactions Among Evolutionary Forces 2</vt:lpstr>
      <vt:lpstr>Slender bent grass at copper mines</vt:lpstr>
      <vt:lpstr>Figure 20.24</vt:lpstr>
      <vt:lpstr>Limits of Selection</vt:lpstr>
      <vt:lpstr>Selection for increased speed in racehorses is no longer effective</vt:lpstr>
      <vt:lpstr>Differences in the number of ommatidia in fly eyes does not have a genetic basis</vt:lpstr>
      <vt:lpstr>End of Main Content</vt:lpstr>
      <vt:lpstr>Accessibility Content: Text Alternatives for Images</vt:lpstr>
      <vt:lpstr>Figure 20.3 (1) - Text Alternative</vt:lpstr>
      <vt:lpstr>Figure 20.3 (2) - Text Alternative</vt:lpstr>
      <vt:lpstr>Five Agents of Evolutionary Change - Text Alternative</vt:lpstr>
      <vt:lpstr>Figure 20.5 - Text Alternative</vt:lpstr>
      <vt:lpstr>Figure 20.6 - Text Alternative</vt:lpstr>
      <vt:lpstr>Selection to avoid predators - Text Alternative</vt:lpstr>
      <vt:lpstr>Figure 20.8 - Text Alternative</vt:lpstr>
      <vt:lpstr>Figure 20.9 - Text Alternative</vt:lpstr>
      <vt:lpstr>Figure 20.10 - Text Alternative</vt:lpstr>
      <vt:lpstr>Figure 20.11 - Text Alternative</vt:lpstr>
      <vt:lpstr>Figure 20.13 - Text Alternative</vt:lpstr>
      <vt:lpstr>Figure 20.15 - Text Alternative</vt:lpstr>
      <vt:lpstr>Sickle cell allele - Text Alternative</vt:lpstr>
      <vt:lpstr>Figure 20.18 - Text Alternative</vt:lpstr>
      <vt:lpstr>Figure 20.19 - Text Alternative</vt:lpstr>
      <vt:lpstr>Figure 20.20 - Text Alternative</vt:lpstr>
      <vt:lpstr>Figure 20.21 - Text Alternative</vt:lpstr>
      <vt:lpstr>Figure 20.22 - Text Alternative</vt:lpstr>
      <vt:lpstr>Figure 20.23 - Text Alternative</vt:lpstr>
      <vt:lpstr>Figure 20.24 - Text Alternative</vt:lpstr>
      <vt:lpstr>Selection for increased speed in racehorses is no longer effective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20: Genes Within Populations</dc:subject>
  <dc:creator>Raven, Johnson, Mason, Losos, Duncan</dc:creator>
  <cp:keywords>Accessible PPT</cp:keywords>
  <cp:lastModifiedBy>Beena Adhikari</cp:lastModifiedBy>
  <cp:revision>1141</cp:revision>
  <dcterms:created xsi:type="dcterms:W3CDTF">2019-07-27T05:34:11Z</dcterms:created>
  <dcterms:modified xsi:type="dcterms:W3CDTF">2022-04-05T05:27:38Z</dcterms:modified>
</cp:coreProperties>
</file>