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70"/>
  </p:notesMasterIdLst>
  <p:sldIdLst>
    <p:sldId id="818" r:id="rId7"/>
    <p:sldId id="658" r:id="rId8"/>
    <p:sldId id="816" r:id="rId9"/>
    <p:sldId id="659" r:id="rId10"/>
    <p:sldId id="725" r:id="rId11"/>
    <p:sldId id="726" r:id="rId12"/>
    <p:sldId id="727" r:id="rId13"/>
    <p:sldId id="660" r:id="rId14"/>
    <p:sldId id="312" r:id="rId15"/>
    <p:sldId id="801" r:id="rId16"/>
    <p:sldId id="313" r:id="rId17"/>
    <p:sldId id="729" r:id="rId18"/>
    <p:sldId id="730" r:id="rId19"/>
    <p:sldId id="803" r:id="rId20"/>
    <p:sldId id="804" r:id="rId21"/>
    <p:sldId id="661" r:id="rId22"/>
    <p:sldId id="731" r:id="rId23"/>
    <p:sldId id="315" r:id="rId24"/>
    <p:sldId id="733" r:id="rId25"/>
    <p:sldId id="735" r:id="rId26"/>
    <p:sldId id="736" r:id="rId27"/>
    <p:sldId id="737" r:id="rId28"/>
    <p:sldId id="664" r:id="rId29"/>
    <p:sldId id="743" r:id="rId30"/>
    <p:sldId id="746" r:id="rId31"/>
    <p:sldId id="747" r:id="rId32"/>
    <p:sldId id="748" r:id="rId33"/>
    <p:sldId id="808" r:id="rId34"/>
    <p:sldId id="321" r:id="rId35"/>
    <p:sldId id="667" r:id="rId36"/>
    <p:sldId id="753" r:id="rId37"/>
    <p:sldId id="668" r:id="rId38"/>
    <p:sldId id="755" r:id="rId39"/>
    <p:sldId id="669" r:id="rId40"/>
    <p:sldId id="670" r:id="rId41"/>
    <p:sldId id="758" r:id="rId42"/>
    <p:sldId id="759" r:id="rId43"/>
    <p:sldId id="761" r:id="rId44"/>
    <p:sldId id="763" r:id="rId45"/>
    <p:sldId id="764" r:id="rId46"/>
    <p:sldId id="765" r:id="rId47"/>
    <p:sldId id="766" r:id="rId48"/>
    <p:sldId id="768" r:id="rId49"/>
    <p:sldId id="769" r:id="rId50"/>
    <p:sldId id="771" r:id="rId51"/>
    <p:sldId id="817" r:id="rId52"/>
    <p:sldId id="772" r:id="rId53"/>
    <p:sldId id="814" r:id="rId54"/>
    <p:sldId id="815" r:id="rId55"/>
    <p:sldId id="303" r:id="rId56"/>
    <p:sldId id="289" r:id="rId57"/>
    <p:sldId id="264" r:id="rId58"/>
    <p:sldId id="800" r:id="rId59"/>
    <p:sldId id="802" r:id="rId60"/>
    <p:sldId id="805" r:id="rId61"/>
    <p:sldId id="819" r:id="rId62"/>
    <p:sldId id="806" r:id="rId63"/>
    <p:sldId id="807" r:id="rId64"/>
    <p:sldId id="809" r:id="rId65"/>
    <p:sldId id="810" r:id="rId66"/>
    <p:sldId id="811" r:id="rId67"/>
    <p:sldId id="812" r:id="rId68"/>
    <p:sldId id="813" r:id="rId6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818"/>
            <p14:sldId id="658"/>
            <p14:sldId id="816"/>
            <p14:sldId id="659"/>
            <p14:sldId id="725"/>
            <p14:sldId id="726"/>
            <p14:sldId id="727"/>
            <p14:sldId id="660"/>
            <p14:sldId id="312"/>
            <p14:sldId id="801"/>
            <p14:sldId id="313"/>
            <p14:sldId id="729"/>
            <p14:sldId id="730"/>
            <p14:sldId id="803"/>
            <p14:sldId id="804"/>
            <p14:sldId id="661"/>
            <p14:sldId id="731"/>
            <p14:sldId id="315"/>
            <p14:sldId id="733"/>
            <p14:sldId id="735"/>
            <p14:sldId id="736"/>
            <p14:sldId id="737"/>
            <p14:sldId id="664"/>
            <p14:sldId id="743"/>
            <p14:sldId id="746"/>
            <p14:sldId id="747"/>
            <p14:sldId id="748"/>
            <p14:sldId id="808"/>
            <p14:sldId id="321"/>
            <p14:sldId id="667"/>
            <p14:sldId id="753"/>
            <p14:sldId id="668"/>
            <p14:sldId id="755"/>
            <p14:sldId id="669"/>
            <p14:sldId id="670"/>
            <p14:sldId id="758"/>
            <p14:sldId id="759"/>
            <p14:sldId id="761"/>
            <p14:sldId id="763"/>
            <p14:sldId id="764"/>
            <p14:sldId id="765"/>
            <p14:sldId id="766"/>
            <p14:sldId id="768"/>
            <p14:sldId id="769"/>
            <p14:sldId id="771"/>
            <p14:sldId id="817"/>
            <p14:sldId id="772"/>
            <p14:sldId id="814"/>
            <p14:sldId id="815"/>
            <p14:sldId id="303"/>
          </p14:sldIdLst>
        </p14:section>
        <p14:section name="Appendix: Image Descriptions for Unsighted Students" id="{07080632-B756-45AF-BBF3-52DB3854CA65}">
          <p14:sldIdLst>
            <p14:sldId id="289"/>
            <p14:sldId id="264"/>
            <p14:sldId id="800"/>
            <p14:sldId id="802"/>
            <p14:sldId id="805"/>
            <p14:sldId id="819"/>
            <p14:sldId id="806"/>
            <p14:sldId id="807"/>
            <p14:sldId id="809"/>
            <p14:sldId id="810"/>
            <p14:sldId id="811"/>
            <p14:sldId id="812"/>
            <p14:sldId id="813"/>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4100"/>
    <a:srgbClr val="00648B"/>
    <a:srgbClr val="066568"/>
    <a:srgbClr val="595959"/>
    <a:srgbClr val="714884"/>
    <a:srgbClr val="EFEBF5"/>
    <a:srgbClr val="D6CBE4"/>
    <a:srgbClr val="0057AD"/>
    <a:srgbClr val="692146"/>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52" autoAdjust="0"/>
    <p:restoredTop sz="86519" autoAdjust="0"/>
  </p:normalViewPr>
  <p:slideViewPr>
    <p:cSldViewPr snapToGrid="0" showGuides="1">
      <p:cViewPr varScale="1">
        <p:scale>
          <a:sx n="78" d="100"/>
          <a:sy n="78" d="100"/>
        </p:scale>
        <p:origin x="732" y="90"/>
      </p:cViewPr>
      <p:guideLst>
        <p:guide pos="3264"/>
        <p:guide orient="horz" pos="2256"/>
        <p:guide pos="5640"/>
      </p:guideLst>
    </p:cSldViewPr>
  </p:slideViewPr>
  <p:outlineViewPr>
    <p:cViewPr>
      <p:scale>
        <a:sx n="33" d="100"/>
        <a:sy n="33" d="100"/>
      </p:scale>
      <p:origin x="0" y="-60756"/>
    </p:cViewPr>
  </p:outlineViewPr>
  <p:notesTextViewPr>
    <p:cViewPr>
      <p:scale>
        <a:sx n="100" d="100"/>
        <a:sy n="100" d="100"/>
      </p:scale>
      <p:origin x="0" y="0"/>
    </p:cViewPr>
  </p:notesTextViewPr>
  <p:sorterViewPr>
    <p:cViewPr>
      <p:scale>
        <a:sx n="100" d="100"/>
        <a:sy n="100" d="100"/>
      </p:scale>
      <p:origin x="0" y="-18732"/>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74" Type="http://schemas.openxmlformats.org/officeDocument/2006/relationships/theme" Target="theme/theme1.xml"/><Relationship Id="rId5" Type="http://schemas.openxmlformats.org/officeDocument/2006/relationships/slideMaster" Target="slideMasters/slideMaster5.xml"/><Relationship Id="rId61" Type="http://schemas.openxmlformats.org/officeDocument/2006/relationships/slide" Target="slides/slide55.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notesMaster" Target="notesMasters/notesMaster1.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 Type="http://schemas.openxmlformats.org/officeDocument/2006/relationships/slide" Target="slides/slide1.xml"/><Relationship Id="rId71"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5/5/2022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1.xml"/><Relationship Id="rId1" Type="http://schemas.openxmlformats.org/officeDocument/2006/relationships/vmlDrawing" Target="../drawings/vmlDrawing1.vml"/><Relationship Id="rId6" Type="http://schemas.openxmlformats.org/officeDocument/2006/relationships/image" Target="../media/image15.wmf"/><Relationship Id="rId5" Type="http://schemas.openxmlformats.org/officeDocument/2006/relationships/oleObject" Target="../embeddings/oleObject2.bin"/><Relationship Id="rId4" Type="http://schemas.openxmlformats.org/officeDocument/2006/relationships/image" Target="../media/image14.wmf"/></Relationships>
</file>

<file path=ppt/slides/_rels/slide23.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slide" Target="slide62.xml"/><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image" Target="../media/image25.jp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27.wmf"/></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2.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2.xml"/></Relationships>
</file>

<file path=ppt/slides/_rels/slide53.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22.xml"/></Relationships>
</file>

<file path=ppt/slides/_rels/slide54.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22.xml"/></Relationships>
</file>

<file path=ppt/slides/_rels/slide55.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22.xml"/></Relationships>
</file>

<file path=ppt/slides/_rels/slide56.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22.xml"/></Relationships>
</file>

<file path=ppt/slides/_rels/slide57.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2.xml"/></Relationships>
</file>

<file path=ppt/slides/_rels/slide58.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2.xml"/></Relationships>
</file>

<file path=ppt/slides/_rels/slide59.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22.xml"/></Relationships>
</file>

<file path=ppt/slides/_rels/slide61.xml.rels><?xml version="1.0" encoding="UTF-8" standalone="yes"?>
<Relationships xmlns="http://schemas.openxmlformats.org/package/2006/relationships"><Relationship Id="rId2" Type="http://schemas.openxmlformats.org/officeDocument/2006/relationships/slide" Target="slide32.xml"/><Relationship Id="rId1" Type="http://schemas.openxmlformats.org/officeDocument/2006/relationships/slideLayout" Target="../slideLayouts/slideLayout22.xml"/></Relationships>
</file>

<file path=ppt/slides/_rels/slide62.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22.xml"/></Relationships>
</file>

<file path=ppt/slides/_rels/slide63.xml.rels><?xml version="1.0" encoding="UTF-8" standalone="yes"?>
<Relationships xmlns="http://schemas.openxmlformats.org/package/2006/relationships"><Relationship Id="rId2" Type="http://schemas.openxmlformats.org/officeDocument/2006/relationships/slide" Target="slide43.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6.xml"/><Relationship Id="rId4" Type="http://schemas.openxmlformats.org/officeDocument/2006/relationships/slide" Target="slide5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21</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83280" cy="957094"/>
          </a:xfrm>
        </p:spPr>
        <p:txBody>
          <a:bodyPr/>
          <a:lstStyle/>
          <a:p>
            <a:pPr eaLnBrk="0" hangingPunct="0">
              <a:spcBef>
                <a:spcPct val="20000"/>
              </a:spcBef>
            </a:pPr>
            <a:r>
              <a:rPr lang="en-US" sz="2200" dirty="0">
                <a:latin typeface="+mj-lt"/>
                <a:cs typeface="Helvetica" pitchFamily="34" charset="0"/>
              </a:rPr>
              <a:t>The Evidence for Evolution</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Losos,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5596107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21.3</a:t>
            </a:r>
          </a:p>
        </p:txBody>
      </p:sp>
      <p:sp>
        <p:nvSpPr>
          <p:cNvPr id="3" name="Content Placeholder 2"/>
          <p:cNvSpPr>
            <a:spLocks noGrp="1"/>
          </p:cNvSpPr>
          <p:nvPr>
            <p:ph sz="quarter" idx="11"/>
          </p:nvPr>
        </p:nvSpPr>
        <p:spPr>
          <a:xfrm>
            <a:off x="342900" y="1276711"/>
            <a:ext cx="8458200" cy="1728000"/>
          </a:xfrm>
        </p:spPr>
        <p:txBody>
          <a:bodyPr/>
          <a:lstStyle/>
          <a:p>
            <a:pPr marL="342900" indent="-342900">
              <a:spcAft>
                <a:spcPts val="600"/>
              </a:spcAft>
              <a:buFont typeface="Arial" panose="020B0604020202020204" pitchFamily="34" charset="0"/>
              <a:buChar char="•"/>
            </a:pPr>
            <a:r>
              <a:rPr lang="en-US" sz="2000" dirty="0"/>
              <a:t>J.W. </a:t>
            </a:r>
            <a:r>
              <a:rPr lang="en-US" sz="2000" dirty="0" err="1"/>
              <a:t>Tutt</a:t>
            </a:r>
            <a:r>
              <a:rPr lang="en-US" sz="2000" dirty="0"/>
              <a:t> hypothesized that light-colored moths declined because of predation</a:t>
            </a:r>
          </a:p>
          <a:p>
            <a:pPr marL="342900" indent="-342900">
              <a:spcAft>
                <a:spcPts val="600"/>
              </a:spcAft>
              <a:buFont typeface="Arial" panose="020B0604020202020204" pitchFamily="34" charset="0"/>
              <a:buChar char="•"/>
            </a:pPr>
            <a:r>
              <a:rPr lang="en-US" sz="2000" dirty="0"/>
              <a:t>Light moths were easily seen by birds on darkened (sooty) trees</a:t>
            </a:r>
          </a:p>
          <a:p>
            <a:pPr marL="342900" indent="-342900">
              <a:spcAft>
                <a:spcPts val="600"/>
              </a:spcAft>
              <a:buFont typeface="Arial" panose="020B0604020202020204" pitchFamily="34" charset="0"/>
              <a:buChar char="•"/>
            </a:pPr>
            <a:r>
              <a:rPr lang="en-US" sz="2000" dirty="0"/>
              <a:t>Confirmed with separate field studies with a variety of experimental designs</a:t>
            </a:r>
          </a:p>
        </p:txBody>
      </p:sp>
      <p:pic>
        <p:nvPicPr>
          <p:cNvPr id="7" name="Picture 3" descr="Light-colored moths stand out on polluted tree bark but blend into clean bark. Dark-colored moths stand out on clean bark and blend into dirty bark."/>
          <p:cNvPicPr>
            <a:picLocks noChangeAspect="1"/>
          </p:cNvPicPr>
          <p:nvPr/>
        </p:nvPicPr>
        <p:blipFill rotWithShape="1">
          <a:blip r:embed="rId2">
            <a:extLst>
              <a:ext uri="{28A0092B-C50C-407E-A947-70E740481C1C}">
                <a14:useLocalDpi xmlns:a14="http://schemas.microsoft.com/office/drawing/2010/main" val="0"/>
              </a:ext>
            </a:extLst>
          </a:blip>
          <a:srcRect l="7442" t="29833"/>
          <a:stretch/>
        </p:blipFill>
        <p:spPr>
          <a:xfrm>
            <a:off x="1686086" y="3117883"/>
            <a:ext cx="5771829" cy="3060000"/>
          </a:xfrm>
          <a:prstGeom prst="rect">
            <a:avLst/>
          </a:prstGeom>
        </p:spPr>
      </p:pic>
      <p:sp>
        <p:nvSpPr>
          <p:cNvPr id="8" name="Content Placeholder 4"/>
          <p:cNvSpPr>
            <a:spLocks noGrp="1"/>
          </p:cNvSpPr>
          <p:nvPr>
            <p:ph sz="quarter" idx="15"/>
          </p:nvPr>
        </p:nvSpPr>
        <p:spPr>
          <a:xfrm>
            <a:off x="2286000" y="6233860"/>
            <a:ext cx="4572000" cy="252000"/>
          </a:xfrm>
        </p:spPr>
        <p:txBody>
          <a:bodyPr/>
          <a:lstStyle/>
          <a:p>
            <a:pPr algn="ctr"/>
            <a:r>
              <a:rPr lang="en-US" sz="800" dirty="0"/>
              <a:t>(Left) </a:t>
            </a:r>
            <a:r>
              <a:rPr lang="en-US" sz="800" dirty="0" err="1"/>
              <a:t>IanRedding</a:t>
            </a:r>
            <a:r>
              <a:rPr lang="en-US" sz="800" dirty="0"/>
              <a:t>/</a:t>
            </a:r>
            <a:r>
              <a:rPr lang="en-US" sz="800" dirty="0" err="1"/>
              <a:t>Shutterstock</a:t>
            </a:r>
            <a:r>
              <a:rPr lang="en-US" sz="800" dirty="0"/>
              <a:t>; (right) The Natural History Museum/</a:t>
            </a:r>
            <a:r>
              <a:rPr lang="en-US" sz="800" dirty="0" err="1"/>
              <a:t>Alamy</a:t>
            </a:r>
            <a:r>
              <a:rPr lang="en-US" sz="800" dirty="0"/>
              <a:t> Stock Photo</a:t>
            </a:r>
          </a:p>
        </p:txBody>
      </p:sp>
      <p:sp>
        <p:nvSpPr>
          <p:cNvPr id="6" name="Slide Number Placeholder 5"/>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21522030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D2AC30-1E0D-4F67-BC44-89FF8B366E14}"/>
              </a:ext>
            </a:extLst>
          </p:cNvPr>
          <p:cNvSpPr>
            <a:spLocks noGrp="1"/>
          </p:cNvSpPr>
          <p:nvPr>
            <p:ph type="title"/>
          </p:nvPr>
        </p:nvSpPr>
        <p:spPr/>
        <p:txBody>
          <a:bodyPr/>
          <a:lstStyle/>
          <a:p>
            <a:pPr lvl="0"/>
            <a:r>
              <a:rPr lang="en-US" dirty="0"/>
              <a:t>Industrial </a:t>
            </a:r>
            <a:r>
              <a:rPr lang="en-US" dirty="0" err="1"/>
              <a:t>melanism</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7D043EF7-E593-4D14-AE11-1AAD1716E479}"/>
              </a:ext>
            </a:extLst>
          </p:cNvPr>
          <p:cNvSpPr>
            <a:spLocks noGrp="1"/>
          </p:cNvSpPr>
          <p:nvPr>
            <p:ph sz="quarter" idx="11"/>
          </p:nvPr>
        </p:nvSpPr>
        <p:spPr/>
        <p:txBody>
          <a:bodyPr/>
          <a:lstStyle/>
          <a:p>
            <a:pPr>
              <a:spcBef>
                <a:spcPts val="624"/>
              </a:spcBef>
              <a:spcAft>
                <a:spcPts val="1200"/>
              </a:spcAft>
            </a:pPr>
            <a:r>
              <a:rPr lang="en-US" dirty="0"/>
              <a:t>Phenomenon in which darker individuals come to predominate over lighter ones</a:t>
            </a:r>
          </a:p>
          <a:p>
            <a:pPr marL="342000" indent="-342000">
              <a:spcBef>
                <a:spcPts val="624"/>
              </a:spcBef>
              <a:spcAft>
                <a:spcPts val="1200"/>
              </a:spcAft>
              <a:buFont typeface="Arial" panose="020B0604020202020204" pitchFamily="34" charset="0"/>
              <a:buChar char="•"/>
            </a:pPr>
            <a:r>
              <a:rPr lang="en-US" dirty="0"/>
              <a:t>Other moths in other industrialized areas showed same trend to darken.</a:t>
            </a:r>
          </a:p>
          <a:p>
            <a:pPr>
              <a:spcBef>
                <a:spcPts val="624"/>
              </a:spcBef>
              <a:spcAft>
                <a:spcPts val="1200"/>
              </a:spcAft>
            </a:pPr>
            <a:r>
              <a:rPr lang="en-US" dirty="0"/>
              <a:t>Pollution control resulted in bark color being lighter again</a:t>
            </a:r>
          </a:p>
          <a:p>
            <a:pPr>
              <a:spcBef>
                <a:spcPts val="624"/>
              </a:spcBef>
              <a:spcAft>
                <a:spcPts val="1200"/>
              </a:spcAft>
            </a:pPr>
            <a:r>
              <a:rPr lang="en-US" dirty="0"/>
              <a:t>Light-colored peppered moths now are dominant in the population</a:t>
            </a:r>
          </a:p>
        </p:txBody>
      </p:sp>
      <p:sp>
        <p:nvSpPr>
          <p:cNvPr id="6" name="Slide Number Placeholder 3">
            <a:extLst>
              <a:ext uri="{FF2B5EF4-FFF2-40B4-BE49-F238E27FC236}">
                <a16:creationId xmlns:a16="http://schemas.microsoft.com/office/drawing/2014/main" id="{943B8A4F-20D9-4E09-9254-D87D1E64E065}"/>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34309706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Selection against melanism</a:t>
            </a:r>
            <a:r>
              <a:rPr lang="en-US" altLang="en-US" sz="1200" dirty="0">
                <a:latin typeface="Arial" panose="020B0604020202020204" pitchFamily="34" charset="0"/>
                <a:ea typeface="Microsoft YaHei" panose="020B0503020204020204" pitchFamily="34" charset="-122"/>
              </a:rPr>
              <a:t> 1</a:t>
            </a:r>
            <a:endParaRPr lang="en-US" sz="1200" dirty="0"/>
          </a:p>
        </p:txBody>
      </p:sp>
      <p:pic>
        <p:nvPicPr>
          <p:cNvPr id="4" name="Picture 2" descr="A graph plots year versus percentage of melanic moth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1025" y="1213810"/>
            <a:ext cx="7381950" cy="4910400"/>
          </a:xfrm>
          <a:prstGeom prst="rect">
            <a:avLst/>
          </a:prstGeom>
        </p:spPr>
      </p:pic>
      <p:sp>
        <p:nvSpPr>
          <p:cNvPr id="10"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20602520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Selection against melanism</a:t>
            </a:r>
            <a:r>
              <a:rPr lang="en-US" sz="1200" dirty="0"/>
              <a:t> 2</a:t>
            </a:r>
          </a:p>
        </p:txBody>
      </p:sp>
      <p:sp>
        <p:nvSpPr>
          <p:cNvPr id="3" name="Content Placeholder 2"/>
          <p:cNvSpPr>
            <a:spLocks noGrp="1"/>
          </p:cNvSpPr>
          <p:nvPr>
            <p:ph sz="quarter" idx="11"/>
          </p:nvPr>
        </p:nvSpPr>
        <p:spPr/>
        <p:txBody>
          <a:bodyPr/>
          <a:lstStyle/>
          <a:p>
            <a:pPr>
              <a:spcBef>
                <a:spcPts val="800"/>
              </a:spcBef>
            </a:pPr>
            <a:r>
              <a:rPr lang="en-US" dirty="0"/>
              <a:t>Agent of selection?</a:t>
            </a:r>
          </a:p>
          <a:p>
            <a:pPr marL="342900" indent="-342900">
              <a:spcBef>
                <a:spcPts val="800"/>
              </a:spcBef>
              <a:buFont typeface="Arial" panose="020B0604020202020204" pitchFamily="34" charset="0"/>
              <a:buChar char="•"/>
            </a:pPr>
            <a:r>
              <a:rPr lang="en-US" dirty="0" err="1"/>
              <a:t>Tutt’s</a:t>
            </a:r>
            <a:r>
              <a:rPr lang="en-US" dirty="0"/>
              <a:t> hypothesis about the agent of selection is currently being reevaluated.</a:t>
            </a:r>
          </a:p>
          <a:p>
            <a:pPr lvl="2"/>
            <a:r>
              <a:rPr lang="en-US" dirty="0"/>
              <a:t>Recent selection against </a:t>
            </a:r>
            <a:r>
              <a:rPr lang="en-US" dirty="0" err="1"/>
              <a:t>melanism</a:t>
            </a:r>
            <a:r>
              <a:rPr lang="en-US" dirty="0"/>
              <a:t> does not appear to correlate with changes in abundance of light-colored lichens.</a:t>
            </a:r>
          </a:p>
          <a:p>
            <a:pPr marL="342900" indent="-342900">
              <a:spcBef>
                <a:spcPts val="800"/>
              </a:spcBef>
              <a:buFont typeface="Arial" panose="020B0604020202020204" pitchFamily="34" charset="0"/>
              <a:buChar char="•"/>
            </a:pPr>
            <a:r>
              <a:rPr lang="en-US" dirty="0"/>
              <a:t>The current reconsideration of the agent of natural selection illustrates well the way in which scientific progress is achieved.</a:t>
            </a:r>
          </a:p>
          <a:p>
            <a:pPr marL="342900" indent="-342900">
              <a:spcBef>
                <a:spcPts val="800"/>
              </a:spcBef>
              <a:buFont typeface="Arial" panose="020B0604020202020204" pitchFamily="34" charset="0"/>
              <a:buChar char="•"/>
            </a:pPr>
            <a:r>
              <a:rPr lang="en-US" dirty="0"/>
              <a:t>Hypotheses, such as </a:t>
            </a:r>
            <a:r>
              <a:rPr lang="en-US" dirty="0" err="1"/>
              <a:t>Tutt’s</a:t>
            </a:r>
            <a:r>
              <a:rPr lang="en-US" dirty="0"/>
              <a:t>, are put forth and then tested; if rejected, new hypotheses are formulated, and the process begins anew.</a:t>
            </a:r>
          </a:p>
        </p:txBody>
      </p:sp>
      <p:sp>
        <p:nvSpPr>
          <p:cNvPr id="6" name="Slide Number Placeholder 3"/>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24592144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Artificial Selection</a:t>
            </a:r>
          </a:p>
        </p:txBody>
      </p:sp>
      <p:sp>
        <p:nvSpPr>
          <p:cNvPr id="3" name="Content Placeholder 2"/>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Change initiated by humans</a:t>
            </a:r>
          </a:p>
          <a:p>
            <a:pPr marL="342900" indent="-342900">
              <a:spcBef>
                <a:spcPts val="1200"/>
              </a:spcBef>
              <a:spcAft>
                <a:spcPts val="1200"/>
              </a:spcAft>
              <a:buFont typeface="Arial" panose="020B0604020202020204" pitchFamily="34" charset="0"/>
              <a:buChar char="•"/>
            </a:pPr>
            <a:r>
              <a:rPr lang="en-US" dirty="0"/>
              <a:t>Operates by favoring individuals with certain phenotypic traits, allowing them to reproduce and pass their genes on to the next generation</a:t>
            </a:r>
          </a:p>
          <a:p>
            <a:pPr marL="342900" indent="-342900">
              <a:spcBef>
                <a:spcPts val="1200"/>
              </a:spcBef>
              <a:spcAft>
                <a:spcPts val="1200"/>
              </a:spcAft>
              <a:buFont typeface="Arial" panose="020B0604020202020204" pitchFamily="34" charset="0"/>
              <a:buChar char="•"/>
            </a:pPr>
            <a:r>
              <a:rPr lang="en-US" dirty="0"/>
              <a:t>This directional selection should result in evolutionary change</a:t>
            </a:r>
          </a:p>
        </p:txBody>
      </p:sp>
      <p:sp>
        <p:nvSpPr>
          <p:cNvPr id="6" name="Slide Number Placeholder 3"/>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31537198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Experimental selection</a:t>
            </a:r>
          </a:p>
        </p:txBody>
      </p:sp>
      <p:sp>
        <p:nvSpPr>
          <p:cNvPr id="3" name="Content Placeholder 2"/>
          <p:cNvSpPr>
            <a:spLocks noGrp="1"/>
          </p:cNvSpPr>
          <p:nvPr>
            <p:ph sz="quarter" idx="11"/>
          </p:nvPr>
        </p:nvSpPr>
        <p:spPr/>
        <p:txBody>
          <a:bodyPr/>
          <a:lstStyle/>
          <a:p>
            <a:pPr>
              <a:spcBef>
                <a:spcPts val="800"/>
              </a:spcBef>
            </a:pPr>
            <a:r>
              <a:rPr lang="en-US" i="1" dirty="0"/>
              <a:t>Drosophila melanogaster </a:t>
            </a:r>
            <a:r>
              <a:rPr lang="en-US" dirty="0"/>
              <a:t>(fruit fly)</a:t>
            </a:r>
          </a:p>
          <a:p>
            <a:pPr marL="342900" indent="-342900">
              <a:spcBef>
                <a:spcPts val="800"/>
              </a:spcBef>
              <a:buFont typeface="Arial" panose="020B0604020202020204" pitchFamily="34" charset="0"/>
              <a:buChar char="•"/>
            </a:pPr>
            <a:r>
              <a:rPr lang="en-US" dirty="0"/>
              <a:t>Scientists have imposed selection on most aspects of the fruit fly.</a:t>
            </a:r>
          </a:p>
          <a:p>
            <a:pPr marL="342900" indent="-342900">
              <a:spcBef>
                <a:spcPts val="800"/>
              </a:spcBef>
              <a:buFont typeface="Arial" panose="020B0604020202020204" pitchFamily="34" charset="0"/>
              <a:buChar char="•"/>
            </a:pPr>
            <a:r>
              <a:rPr lang="en-US" dirty="0"/>
              <a:t>In one experiment, selected fruit flies with many bristles on abdomen.</a:t>
            </a:r>
          </a:p>
          <a:p>
            <a:pPr marL="342900" indent="-342900">
              <a:spcBef>
                <a:spcPts val="800"/>
              </a:spcBef>
              <a:buFont typeface="Arial" panose="020B0604020202020204" pitchFamily="34" charset="0"/>
              <a:buChar char="•"/>
            </a:pPr>
            <a:r>
              <a:rPr lang="en-US" dirty="0"/>
              <a:t>At the start, average number of bristles was 9.5.</a:t>
            </a:r>
          </a:p>
          <a:p>
            <a:pPr marL="342900" indent="-342900">
              <a:spcBef>
                <a:spcPts val="800"/>
              </a:spcBef>
              <a:buFont typeface="Arial" panose="020B0604020202020204" pitchFamily="34" charset="0"/>
              <a:buChar char="•"/>
            </a:pPr>
            <a:r>
              <a:rPr lang="en-US" dirty="0"/>
              <a:t>Chose only those with most bristles to reproduce.</a:t>
            </a:r>
          </a:p>
          <a:p>
            <a:pPr marL="342900" indent="-342900">
              <a:spcBef>
                <a:spcPts val="800"/>
              </a:spcBef>
              <a:buFont typeface="Arial" panose="020B0604020202020204" pitchFamily="34" charset="0"/>
              <a:buChar char="•"/>
            </a:pPr>
            <a:r>
              <a:rPr lang="en-US" dirty="0"/>
              <a:t>86 generations later, average number of bristles had quadrupled to nearly 40.</a:t>
            </a:r>
          </a:p>
        </p:txBody>
      </p:sp>
      <p:sp>
        <p:nvSpPr>
          <p:cNvPr id="6" name="Slide Number Placeholder 3"/>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5676567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Figure 21.5</a:t>
            </a:r>
          </a:p>
        </p:txBody>
      </p:sp>
      <p:pic>
        <p:nvPicPr>
          <p:cNvPr id="3" name="Picture 2" descr="A graph illustrates how artificial selection leads to rapid evolutionary changes in the bristle number of fruit flies, Drosophila melanogaster."/>
          <p:cNvPicPr>
            <a:picLocks noChangeAspect="1"/>
          </p:cNvPicPr>
          <p:nvPr/>
        </p:nvPicPr>
        <p:blipFill rotWithShape="1">
          <a:blip r:embed="rId2">
            <a:extLst>
              <a:ext uri="{28A0092B-C50C-407E-A947-70E740481C1C}">
                <a14:useLocalDpi xmlns:a14="http://schemas.microsoft.com/office/drawing/2010/main" val="0"/>
              </a:ext>
            </a:extLst>
          </a:blip>
          <a:srcRect l="5519" t="27329" r="2098" b="24460"/>
          <a:stretch/>
        </p:blipFill>
        <p:spPr>
          <a:xfrm>
            <a:off x="1188720" y="1176893"/>
            <a:ext cx="6766560" cy="4935116"/>
          </a:xfrm>
          <a:prstGeom prst="rect">
            <a:avLst/>
          </a:prstGeom>
        </p:spPr>
      </p:pic>
      <p:sp>
        <p:nvSpPr>
          <p:cNvPr id="8"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2930949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Agricultural selection</a:t>
            </a:r>
            <a:endParaRPr lang="en-US" dirty="0"/>
          </a:p>
        </p:txBody>
      </p:sp>
      <p:pic>
        <p:nvPicPr>
          <p:cNvPr id="3" name="Picture 2" descr="The ears of teosinte are thin and the kernels are covered in a thick protective coating. They are strikingly different than modern cor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7015" y="1103118"/>
            <a:ext cx="4929970" cy="4206240"/>
          </a:xfrm>
          <a:prstGeom prst="rect">
            <a:avLst/>
          </a:prstGeom>
        </p:spPr>
      </p:pic>
      <p:sp>
        <p:nvSpPr>
          <p:cNvPr id="7" name="Content Placeholder 3"/>
          <p:cNvSpPr>
            <a:spLocks noGrp="1"/>
          </p:cNvSpPr>
          <p:nvPr>
            <p:ph sz="quarter" idx="11"/>
          </p:nvPr>
        </p:nvSpPr>
        <p:spPr>
          <a:xfrm>
            <a:off x="342900" y="5436977"/>
            <a:ext cx="8304532" cy="1048850"/>
          </a:xfrm>
        </p:spPr>
        <p:txBody>
          <a:bodyPr/>
          <a:lstStyle/>
          <a:p>
            <a:r>
              <a:rPr lang="en-US" sz="2200" dirty="0"/>
              <a:t>Differences have resulted from generations of human selection for desirable traits, such as greater milk production and larger corn ear size</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6512268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t>Domestication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3907824" cy="2377440"/>
          </a:xfrm>
        </p:spPr>
        <p:txBody>
          <a:bodyPr/>
          <a:lstStyle/>
          <a:p>
            <a:pPr marL="342900" indent="-342900">
              <a:spcBef>
                <a:spcPts val="600"/>
              </a:spcBef>
              <a:spcAft>
                <a:spcPts val="600"/>
              </a:spcAft>
              <a:buFont typeface="Arial" panose="020B0604020202020204" pitchFamily="34" charset="0"/>
              <a:buChar char="•"/>
            </a:pPr>
            <a:r>
              <a:rPr lang="en-US" sz="2200" dirty="0"/>
              <a:t>Human-imposed selection has produced a variety of cats, dogs, pigeons, and others</a:t>
            </a:r>
          </a:p>
          <a:p>
            <a:pPr marL="342900" indent="-342900">
              <a:spcBef>
                <a:spcPts val="600"/>
              </a:spcBef>
              <a:spcAft>
                <a:spcPts val="600"/>
              </a:spcAft>
              <a:buFont typeface="Arial" panose="020B0604020202020204" pitchFamily="34" charset="0"/>
              <a:buChar char="•"/>
            </a:pPr>
            <a:r>
              <a:rPr lang="en-US" sz="2200" dirty="0"/>
              <a:t>Some breeds developed for specific purposes (dachshunds for badger pursuit, greyhounds for running ability)</a:t>
            </a:r>
          </a:p>
          <a:p>
            <a:pPr marL="342900" indent="-342900">
              <a:spcBef>
                <a:spcPts val="600"/>
              </a:spcBef>
              <a:buFont typeface="Arial" panose="020B0604020202020204" pitchFamily="34" charset="0"/>
              <a:buChar char="•"/>
            </a:pPr>
            <a:r>
              <a:rPr lang="en-US" sz="2200" dirty="0"/>
              <a:t>Differences between dog breeds are greater than differences between Canid species!</a:t>
            </a:r>
          </a:p>
        </p:txBody>
      </p:sp>
      <p:pic>
        <p:nvPicPr>
          <p:cNvPr id="4" name="Picture 3" descr="An illustration shows different breeds of dogs that have evolved from a common ancestor, the wol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61831" y="992500"/>
            <a:ext cx="4339269" cy="4859486"/>
          </a:xfrm>
          <a:prstGeom prst="rect">
            <a:avLst/>
          </a:prstGeom>
        </p:spPr>
      </p:pic>
      <p:sp>
        <p:nvSpPr>
          <p:cNvPr id="8" name="Content Placeholder 4"/>
          <p:cNvSpPr>
            <a:spLocks noGrp="1"/>
          </p:cNvSpPr>
          <p:nvPr>
            <p:ph sz="quarter" idx="15"/>
          </p:nvPr>
        </p:nvSpPr>
        <p:spPr>
          <a:xfrm>
            <a:off x="4998828" y="5921178"/>
            <a:ext cx="3265273" cy="192024"/>
          </a:xfrm>
        </p:spPr>
        <p:txBody>
          <a:bodyPr/>
          <a:lstStyle/>
          <a:p>
            <a:r>
              <a:rPr lang="en-US" sz="800" dirty="0" err="1"/>
              <a:t>Artyom</a:t>
            </a:r>
            <a:r>
              <a:rPr lang="en-US" sz="800" dirty="0"/>
              <a:t> </a:t>
            </a:r>
            <a:r>
              <a:rPr lang="en-US" sz="800" dirty="0" err="1"/>
              <a:t>Geodakyan</a:t>
            </a:r>
            <a:r>
              <a:rPr lang="en-US" sz="800" dirty="0"/>
              <a:t>/ITAR-TASS News Agency/</a:t>
            </a:r>
            <a:r>
              <a:rPr lang="en-US" sz="800" dirty="0" err="1"/>
              <a:t>Alamy</a:t>
            </a:r>
            <a:r>
              <a:rPr lang="en-US" sz="800" dirty="0"/>
              <a:t> Stock Photo</a:t>
            </a:r>
          </a:p>
        </p:txBody>
      </p:sp>
      <p:sp>
        <p:nvSpPr>
          <p:cNvPr id="7" name="Text Placeholder 5">
            <a:extLst>
              <a:ext uri="{FF2B5EF4-FFF2-40B4-BE49-F238E27FC236}">
                <a16:creationId xmlns:a16="http://schemas.microsoft.com/office/drawing/2014/main" id="{8A98BD89-BCD4-4EB6-9F4D-625E202067A7}"/>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6">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39043893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t>Domestication may lead to unintentional selection for some traits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2588501"/>
          </a:xfrm>
        </p:spPr>
        <p:txBody>
          <a:bodyPr/>
          <a:lstStyle/>
          <a:p>
            <a:pPr>
              <a:spcBef>
                <a:spcPts val="600"/>
              </a:spcBef>
              <a:spcAft>
                <a:spcPts val="600"/>
              </a:spcAft>
            </a:pPr>
            <a:r>
              <a:rPr lang="en-US" sz="2000" dirty="0"/>
              <a:t>Attempt to domesticate silver foxes</a:t>
            </a:r>
          </a:p>
          <a:p>
            <a:pPr>
              <a:spcBef>
                <a:spcPts val="600"/>
              </a:spcBef>
              <a:spcAft>
                <a:spcPts val="600"/>
              </a:spcAft>
            </a:pPr>
            <a:r>
              <a:rPr lang="en-US" sz="2000" dirty="0"/>
              <a:t>Chose most docile animals only to breed</a:t>
            </a:r>
          </a:p>
          <a:p>
            <a:pPr>
              <a:spcBef>
                <a:spcPts val="600"/>
              </a:spcBef>
              <a:spcAft>
                <a:spcPts val="600"/>
              </a:spcAft>
            </a:pPr>
            <a:r>
              <a:rPr lang="en-US" sz="2000" dirty="0"/>
              <a:t>Within 40 years, animals were docile, but also had many of the same physical traits as domestic dogs</a:t>
            </a:r>
          </a:p>
          <a:p>
            <a:pPr>
              <a:spcBef>
                <a:spcPts val="600"/>
              </a:spcBef>
              <a:spcAft>
                <a:spcPts val="600"/>
              </a:spcAft>
            </a:pPr>
            <a:r>
              <a:rPr lang="en-US" sz="2000" dirty="0"/>
              <a:t>Are traits for behavior linked to other traits?</a:t>
            </a:r>
          </a:p>
          <a:p>
            <a:pPr marL="347472" indent="-347472">
              <a:spcBef>
                <a:spcPts val="600"/>
              </a:spcBef>
              <a:spcAft>
                <a:spcPts val="600"/>
              </a:spcAft>
              <a:buFont typeface="Arial" panose="020B0604020202020204" pitchFamily="34" charset="0"/>
              <a:buChar char="•"/>
            </a:pPr>
            <a:r>
              <a:rPr lang="en-US" sz="2000" dirty="0"/>
              <a:t>Pleiotropy or linkage at work.</a:t>
            </a:r>
          </a:p>
        </p:txBody>
      </p:sp>
      <p:pic>
        <p:nvPicPr>
          <p:cNvPr id="4" name="Picture 3" descr="A man plays with a domesticated fox and a woman cuddles with another."/>
          <p:cNvPicPr>
            <a:picLocks noChangeAspect="1"/>
          </p:cNvPicPr>
          <p:nvPr/>
        </p:nvPicPr>
        <p:blipFill rotWithShape="1">
          <a:blip r:embed="rId2">
            <a:extLst>
              <a:ext uri="{28A0092B-C50C-407E-A947-70E740481C1C}">
                <a14:useLocalDpi xmlns:a14="http://schemas.microsoft.com/office/drawing/2010/main" val="0"/>
              </a:ext>
            </a:extLst>
          </a:blip>
          <a:srcRect l="3020" t="2200" r="4338" b="5306"/>
          <a:stretch/>
        </p:blipFill>
        <p:spPr>
          <a:xfrm>
            <a:off x="1600200" y="3956608"/>
            <a:ext cx="5943600" cy="2341080"/>
          </a:xfrm>
          <a:prstGeom prst="rect">
            <a:avLst/>
          </a:prstGeom>
        </p:spPr>
      </p:pic>
      <p:sp>
        <p:nvSpPr>
          <p:cNvPr id="5" name="Text Placeholder 4">
            <a:extLst>
              <a:ext uri="{FF2B5EF4-FFF2-40B4-BE49-F238E27FC236}">
                <a16:creationId xmlns:a16="http://schemas.microsoft.com/office/drawing/2014/main" id="{B98690CF-A245-4858-971A-2F521DC906C3}"/>
              </a:ext>
            </a:extLst>
          </p:cNvPr>
          <p:cNvSpPr>
            <a:spLocks noGrp="1"/>
          </p:cNvSpPr>
          <p:nvPr>
            <p:ph type="body" sz="quarter" idx="39"/>
          </p:nvPr>
        </p:nvSpPr>
        <p:spPr>
          <a:xfrm>
            <a:off x="2148840" y="6343009"/>
            <a:ext cx="4846320" cy="181356"/>
          </a:xfrm>
        </p:spPr>
        <p:txBody>
          <a:bodyPr/>
          <a:lstStyle/>
          <a:p>
            <a:pPr algn="ctr"/>
            <a:r>
              <a:rPr lang="en-US" dirty="0">
                <a:solidFill>
                  <a:schemeClr val="tx1"/>
                </a:solidFill>
              </a:rPr>
              <a:t>Artyom </a:t>
            </a:r>
            <a:r>
              <a:rPr lang="en-US" dirty="0" err="1">
                <a:solidFill>
                  <a:schemeClr val="tx1"/>
                </a:solidFill>
              </a:rPr>
              <a:t>Geodakyan</a:t>
            </a:r>
            <a:r>
              <a:rPr lang="en-US" dirty="0">
                <a:solidFill>
                  <a:schemeClr val="tx1"/>
                </a:solidFill>
              </a:rPr>
              <a:t>/ITAR-TASS News Agency/</a:t>
            </a:r>
            <a:r>
              <a:rPr lang="en-US" dirty="0" err="1">
                <a:solidFill>
                  <a:schemeClr val="tx1"/>
                </a:solidFill>
              </a:rPr>
              <a:t>Alamy</a:t>
            </a:r>
            <a:r>
              <a:rPr lang="en-US" dirty="0">
                <a:solidFill>
                  <a:schemeClr val="tx1"/>
                </a:solidFill>
              </a:rPr>
              <a:t> Stock Photo </a:t>
            </a:r>
          </a:p>
        </p:txBody>
      </p:sp>
      <p:sp>
        <p:nvSpPr>
          <p:cNvPr id="6" name="Slide Number Placeholder 5">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42605208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EAD08-C56B-4760-B299-51DC8DE544F1}"/>
              </a:ext>
            </a:extLst>
          </p:cNvPr>
          <p:cNvSpPr>
            <a:spLocks noGrp="1"/>
          </p:cNvSpPr>
          <p:nvPr>
            <p:ph type="title"/>
          </p:nvPr>
        </p:nvSpPr>
        <p:spPr/>
        <p:txBody>
          <a:bodyPr/>
          <a:lstStyle/>
          <a:p>
            <a:r>
              <a:rPr lang="en-US" dirty="0"/>
              <a:t>Lecture Outline</a:t>
            </a:r>
          </a:p>
        </p:txBody>
      </p:sp>
      <p:sp>
        <p:nvSpPr>
          <p:cNvPr id="5" name="Content Placeholder 2"/>
          <p:cNvSpPr>
            <a:spLocks noGrp="1"/>
          </p:cNvSpPr>
          <p:nvPr>
            <p:ph sz="quarter" idx="11"/>
          </p:nvPr>
        </p:nvSpPr>
        <p:spPr>
          <a:xfrm>
            <a:off x="342900" y="1276710"/>
            <a:ext cx="4896365" cy="4974336"/>
          </a:xfrm>
        </p:spPr>
        <p:txBody>
          <a:bodyPr/>
          <a:lstStyle/>
          <a:p>
            <a:pPr marL="731520" indent="-731520">
              <a:spcBef>
                <a:spcPts val="600"/>
              </a:spcBef>
            </a:pPr>
            <a:r>
              <a:rPr lang="en-US" sz="2000" b="1" dirty="0"/>
              <a:t>21.1	</a:t>
            </a:r>
            <a:r>
              <a:rPr lang="en-US" sz="2000" dirty="0"/>
              <a:t>The Beaks of Darwin’s Finches: Evidence of Natural Selection </a:t>
            </a:r>
          </a:p>
          <a:p>
            <a:pPr marL="731520" indent="-731520">
              <a:spcBef>
                <a:spcPts val="600"/>
              </a:spcBef>
            </a:pPr>
            <a:r>
              <a:rPr lang="en-US" sz="2000" b="1" dirty="0"/>
              <a:t>21.2	</a:t>
            </a:r>
            <a:r>
              <a:rPr lang="en-US" sz="2000" dirty="0"/>
              <a:t>Peppered Moths and Industrial Melanism: More Evidence of Selection </a:t>
            </a:r>
          </a:p>
          <a:p>
            <a:pPr marL="731520" indent="-731520">
              <a:spcBef>
                <a:spcPts val="600"/>
              </a:spcBef>
            </a:pPr>
            <a:r>
              <a:rPr lang="en-US" sz="2000" b="1" dirty="0"/>
              <a:t>21.3	</a:t>
            </a:r>
            <a:r>
              <a:rPr lang="en-US" sz="2000" dirty="0"/>
              <a:t>Artificial Selection: Human-Initiated Change </a:t>
            </a:r>
          </a:p>
          <a:p>
            <a:pPr marL="731520" indent="-731520">
              <a:spcBef>
                <a:spcPts val="600"/>
              </a:spcBef>
            </a:pPr>
            <a:r>
              <a:rPr lang="en-US" sz="2000" b="1" dirty="0"/>
              <a:t>21.4	</a:t>
            </a:r>
            <a:r>
              <a:rPr lang="en-US" sz="2000" dirty="0"/>
              <a:t>Fossil Evidence of Evolution </a:t>
            </a:r>
          </a:p>
          <a:p>
            <a:pPr marL="731520" indent="-731520">
              <a:spcBef>
                <a:spcPts val="600"/>
              </a:spcBef>
            </a:pPr>
            <a:r>
              <a:rPr lang="en-US" sz="2000" b="1" dirty="0"/>
              <a:t>21.5	</a:t>
            </a:r>
            <a:r>
              <a:rPr lang="en-US" sz="2000" dirty="0"/>
              <a:t>Anatomical Evidence for Evolution </a:t>
            </a:r>
          </a:p>
          <a:p>
            <a:pPr marL="731520" indent="-731520">
              <a:spcBef>
                <a:spcPts val="600"/>
              </a:spcBef>
            </a:pPr>
            <a:r>
              <a:rPr lang="en-US" sz="2000" b="1" dirty="0"/>
              <a:t>21.6	</a:t>
            </a:r>
            <a:r>
              <a:rPr lang="en-US" sz="2000" dirty="0"/>
              <a:t>Convergent Evolution and the Biogeographical Record </a:t>
            </a:r>
          </a:p>
          <a:p>
            <a:pPr marL="731520" indent="-731520">
              <a:spcBef>
                <a:spcPts val="600"/>
              </a:spcBef>
            </a:pPr>
            <a:r>
              <a:rPr lang="en-US" sz="2000" b="1" dirty="0"/>
              <a:t>21.7	</a:t>
            </a:r>
            <a:r>
              <a:rPr lang="en-US" sz="2000" dirty="0"/>
              <a:t>Darwin’s Critics </a:t>
            </a:r>
          </a:p>
        </p:txBody>
      </p:sp>
      <p:pic>
        <p:nvPicPr>
          <p:cNvPr id="7" name="Picture 3" descr="An illustration of the skeletal system of a dinosaur.">
            <a:extLst>
              <a:ext uri="{FF2B5EF4-FFF2-40B4-BE49-F238E27FC236}">
                <a16:creationId xmlns:a16="http://schemas.microsoft.com/office/drawing/2014/main" id="{B322DAFE-88CD-4C43-9CEE-EBCBC6E22CE4}"/>
              </a:ext>
              <a:ext uri="{C183D7F6-B498-43B3-948B-1728B52AA6E4}">
                <adec:decorative xmlns:adec="http://schemas.microsoft.com/office/drawing/2017/decorative" val="0"/>
              </a:ext>
            </a:extLst>
          </p:cNvPr>
          <p:cNvPicPr>
            <a:picLocks noChangeAspect="1"/>
          </p:cNvPicPr>
          <p:nvPr/>
        </p:nvPicPr>
        <p:blipFill>
          <a:blip r:embed="rId2"/>
          <a:stretch>
            <a:fillRect/>
          </a:stretch>
        </p:blipFill>
        <p:spPr>
          <a:xfrm>
            <a:off x="5484316" y="1209993"/>
            <a:ext cx="3358315" cy="4796896"/>
          </a:xfrm>
          <a:prstGeom prst="rect">
            <a:avLst/>
          </a:prstGeom>
        </p:spPr>
      </p:pic>
      <p:sp>
        <p:nvSpPr>
          <p:cNvPr id="3" name="Text Placeholder 4">
            <a:extLst>
              <a:ext uri="{FF2B5EF4-FFF2-40B4-BE49-F238E27FC236}">
                <a16:creationId xmlns:a16="http://schemas.microsoft.com/office/drawing/2014/main" id="{DE4CD7F5-DC64-4ADF-B500-B40AF00A4419}"/>
              </a:ext>
            </a:extLst>
          </p:cNvPr>
          <p:cNvSpPr>
            <a:spLocks noGrp="1"/>
          </p:cNvSpPr>
          <p:nvPr>
            <p:ph type="body" sz="quarter" idx="39"/>
          </p:nvPr>
        </p:nvSpPr>
        <p:spPr>
          <a:xfrm>
            <a:off x="5791873" y="6251046"/>
            <a:ext cx="2743200" cy="181356"/>
          </a:xfrm>
        </p:spPr>
        <p:txBody>
          <a:bodyPr/>
          <a:lstStyle/>
          <a:p>
            <a:pPr algn="ctr"/>
            <a:r>
              <a:rPr lang="en-US" dirty="0">
                <a:solidFill>
                  <a:schemeClr val="tx1"/>
                </a:solidFill>
              </a:rPr>
              <a:t> Georgia Southern University Museum </a:t>
            </a:r>
          </a:p>
        </p:txBody>
      </p:sp>
      <p:sp>
        <p:nvSpPr>
          <p:cNvPr id="6" name="Slide Number Placeholder 5">
            <a:extLst>
              <a:ext uri="{FF2B5EF4-FFF2-40B4-BE49-F238E27FC236}">
                <a16:creationId xmlns:a16="http://schemas.microsoft.com/office/drawing/2014/main" id="{4C38EC5C-CE44-4C82-9C7E-62B0F339405F}"/>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8247687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Can selection produce major evolutionary changes?</a:t>
            </a:r>
          </a:p>
        </p:txBody>
      </p:sp>
      <p:sp>
        <p:nvSpPr>
          <p:cNvPr id="3" name="Content Placeholder 2"/>
          <p:cNvSpPr>
            <a:spLocks noGrp="1"/>
          </p:cNvSpPr>
          <p:nvPr>
            <p:ph sz="quarter" idx="11"/>
          </p:nvPr>
        </p:nvSpPr>
        <p:spPr>
          <a:xfrm>
            <a:off x="342900" y="1276710"/>
            <a:ext cx="8458200" cy="5102056"/>
          </a:xfrm>
        </p:spPr>
        <p:txBody>
          <a:bodyPr/>
          <a:lstStyle/>
          <a:p>
            <a:pPr>
              <a:spcBef>
                <a:spcPts val="600"/>
              </a:spcBef>
              <a:spcAft>
                <a:spcPts val="1200"/>
              </a:spcAft>
            </a:pPr>
            <a:r>
              <a:rPr lang="en-US" dirty="0"/>
              <a:t>Most scientists think that natural selection is the process responsible for the evolutionary changes documented in the fossil record</a:t>
            </a:r>
          </a:p>
          <a:p>
            <a:pPr>
              <a:spcBef>
                <a:spcPts val="600"/>
              </a:spcBef>
              <a:spcAft>
                <a:spcPts val="1200"/>
              </a:spcAft>
            </a:pPr>
            <a:r>
              <a:rPr lang="en-US" dirty="0"/>
              <a:t>Some critics of evolution accept that selection can lead to changes within a species, but not the substantial changes documented in the fossil record</a:t>
            </a:r>
          </a:p>
          <a:p>
            <a:pPr>
              <a:spcBef>
                <a:spcPts val="600"/>
              </a:spcBef>
              <a:spcAft>
                <a:spcPts val="1200"/>
              </a:spcAft>
            </a:pPr>
            <a:r>
              <a:rPr lang="en-US" dirty="0"/>
              <a:t>This argument does not fully appreciate the extent of change produced by artificial selection</a:t>
            </a:r>
          </a:p>
          <a:p>
            <a:pPr marL="342900" indent="-342900">
              <a:spcBef>
                <a:spcPts val="600"/>
              </a:spcBef>
              <a:spcAft>
                <a:spcPts val="1200"/>
              </a:spcAft>
              <a:buFont typeface="Arial" panose="020B0604020202020204" pitchFamily="34" charset="0"/>
              <a:buChar char="•"/>
            </a:pPr>
            <a:r>
              <a:rPr lang="en-US" dirty="0"/>
              <a:t>Dog breeds would be considered different species if found as fossils.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11423803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Fossil Evidence of Evolution</a:t>
            </a:r>
          </a:p>
        </p:txBody>
      </p:sp>
      <p:sp>
        <p:nvSpPr>
          <p:cNvPr id="3" name="Content Placeholder 2"/>
          <p:cNvSpPr>
            <a:spLocks noGrp="1"/>
          </p:cNvSpPr>
          <p:nvPr>
            <p:ph sz="quarter" idx="11"/>
          </p:nvPr>
        </p:nvSpPr>
        <p:spPr>
          <a:xfrm>
            <a:off x="342900" y="1276710"/>
            <a:ext cx="8458200" cy="5102056"/>
          </a:xfrm>
        </p:spPr>
        <p:txBody>
          <a:bodyPr/>
          <a:lstStyle/>
          <a:p>
            <a:pPr>
              <a:spcBef>
                <a:spcPts val="600"/>
              </a:spcBef>
              <a:spcAft>
                <a:spcPts val="1200"/>
              </a:spcAft>
            </a:pPr>
            <a:r>
              <a:rPr lang="en-US" dirty="0"/>
              <a:t>Fossils are the preserved remains of once-living organisms</a:t>
            </a:r>
          </a:p>
          <a:p>
            <a:pPr>
              <a:spcBef>
                <a:spcPts val="600"/>
              </a:spcBef>
              <a:spcAft>
                <a:spcPts val="1200"/>
              </a:spcAft>
            </a:pPr>
            <a:r>
              <a:rPr lang="en-US" dirty="0"/>
              <a:t>Rock fossils are created when three events occur</a:t>
            </a:r>
          </a:p>
          <a:p>
            <a:pPr marL="347472" indent="-347472">
              <a:spcBef>
                <a:spcPts val="600"/>
              </a:spcBef>
              <a:spcAft>
                <a:spcPts val="1200"/>
              </a:spcAft>
              <a:buFont typeface="Arial" panose="020B0604020202020204" pitchFamily="34" charset="0"/>
              <a:buChar char="•"/>
            </a:pPr>
            <a:r>
              <a:rPr lang="en-US" dirty="0"/>
              <a:t>Organism buried in sediment.</a:t>
            </a:r>
          </a:p>
          <a:p>
            <a:pPr marL="347472" indent="-347472">
              <a:spcBef>
                <a:spcPts val="600"/>
              </a:spcBef>
              <a:spcAft>
                <a:spcPts val="1200"/>
              </a:spcAft>
              <a:buFont typeface="Arial" panose="020B0604020202020204" pitchFamily="34" charset="0"/>
              <a:buChar char="•"/>
            </a:pPr>
            <a:r>
              <a:rPr lang="en-US" dirty="0"/>
              <a:t>Calcium in bone or other hard tissue mineralizes.</a:t>
            </a:r>
          </a:p>
          <a:p>
            <a:pPr marL="347472" indent="-347472">
              <a:spcBef>
                <a:spcPts val="600"/>
              </a:spcBef>
              <a:spcAft>
                <a:spcPts val="1200"/>
              </a:spcAft>
              <a:buFont typeface="Arial" panose="020B0604020202020204" pitchFamily="34" charset="0"/>
              <a:buChar char="•"/>
            </a:pPr>
            <a:r>
              <a:rPr lang="en-US" dirty="0"/>
              <a:t>Surrounding sediment hardens to form rock.</a:t>
            </a:r>
          </a:p>
          <a:p>
            <a:pPr>
              <a:spcBef>
                <a:spcPts val="600"/>
              </a:spcBef>
              <a:spcAft>
                <a:spcPts val="1200"/>
              </a:spcAft>
            </a:pPr>
            <a:r>
              <a:rPr lang="en-US" dirty="0"/>
              <a:t>Process of fossilization is rare event</a:t>
            </a:r>
          </a:p>
        </p:txBody>
      </p:sp>
      <p:sp>
        <p:nvSpPr>
          <p:cNvPr id="6" name="Slide Number Placeholder 3"/>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18227679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Estimating the age of fossils</a:t>
            </a:r>
          </a:p>
        </p:txBody>
      </p:sp>
      <p:sp>
        <p:nvSpPr>
          <p:cNvPr id="3" name="Content Placeholder 2"/>
          <p:cNvSpPr>
            <a:spLocks noGrp="1"/>
          </p:cNvSpPr>
          <p:nvPr>
            <p:ph sz="quarter" idx="11"/>
          </p:nvPr>
        </p:nvSpPr>
        <p:spPr>
          <a:xfrm>
            <a:off x="342900" y="1276710"/>
            <a:ext cx="8458200" cy="2571390"/>
          </a:xfrm>
        </p:spPr>
        <p:txBody>
          <a:bodyPr/>
          <a:lstStyle/>
          <a:p>
            <a:pPr marL="342900" indent="-342900">
              <a:spcBef>
                <a:spcPts val="1200"/>
              </a:spcBef>
              <a:spcAft>
                <a:spcPts val="1200"/>
              </a:spcAft>
              <a:buFont typeface="Arial" panose="020B0604020202020204" pitchFamily="34" charset="0"/>
              <a:buChar char="•"/>
            </a:pPr>
            <a:r>
              <a:rPr lang="en-US" dirty="0"/>
              <a:t>In Darwin’s day, rocks were dated by position relative to one another</a:t>
            </a:r>
          </a:p>
          <a:p>
            <a:pPr marL="342900" indent="-342900">
              <a:spcBef>
                <a:spcPts val="1200"/>
              </a:spcBef>
              <a:spcAft>
                <a:spcPts val="1200"/>
              </a:spcAft>
              <a:buFont typeface="Arial" panose="020B0604020202020204" pitchFamily="34" charset="0"/>
              <a:buChar char="•"/>
            </a:pPr>
            <a:r>
              <a:rPr lang="en-US" dirty="0"/>
              <a:t>Today geologists determine the absolute age of rocks using isotopic dating</a:t>
            </a:r>
          </a:p>
          <a:p>
            <a:pPr marL="342900" indent="-342900">
              <a:spcBef>
                <a:spcPts val="1200"/>
              </a:spcBef>
              <a:spcAft>
                <a:spcPts val="1200"/>
              </a:spcAft>
              <a:buFont typeface="Arial" panose="020B0604020202020204" pitchFamily="34" charset="0"/>
              <a:buChar char="•"/>
            </a:pPr>
            <a:r>
              <a:rPr lang="en-US" dirty="0"/>
              <a:t>Potassium (K) isotopes vary in number of neutrons, </a:t>
            </a:r>
          </a:p>
        </p:txBody>
      </p:sp>
      <p:graphicFrame>
        <p:nvGraphicFramePr>
          <p:cNvPr id="10" name="Object 3">
            <a:extLst>
              <a:ext uri="{FF2B5EF4-FFF2-40B4-BE49-F238E27FC236}">
                <a16:creationId xmlns:a16="http://schemas.microsoft.com/office/drawing/2014/main" id="{ACD808DA-9A4E-48DA-A8CE-FFEED72C28B1}"/>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557254843"/>
              </p:ext>
            </p:extLst>
          </p:nvPr>
        </p:nvGraphicFramePr>
        <p:xfrm>
          <a:off x="761422" y="3751759"/>
          <a:ext cx="482600" cy="330200"/>
        </p:xfrm>
        <a:graphic>
          <a:graphicData uri="http://schemas.openxmlformats.org/presentationml/2006/ole">
            <mc:AlternateContent xmlns:mc="http://schemas.openxmlformats.org/markup-compatibility/2006">
              <mc:Choice xmlns:v="urn:schemas-microsoft-com:vml" Requires="v">
                <p:oleObj spid="_x0000_s1071" name="Equation" r:id="rId3" imgW="482400" imgH="330120" progId="Equation.DSMT4">
                  <p:embed/>
                </p:oleObj>
              </mc:Choice>
              <mc:Fallback>
                <p:oleObj name="Equation" r:id="rId3" imgW="482400" imgH="330120" progId="Equation.DSMT4">
                  <p:embed/>
                  <p:pic>
                    <p:nvPicPr>
                      <p:cNvPr id="0" name=""/>
                      <p:cNvPicPr/>
                      <p:nvPr/>
                    </p:nvPicPr>
                    <p:blipFill>
                      <a:blip r:embed="rId4"/>
                      <a:stretch>
                        <a:fillRect/>
                      </a:stretch>
                    </p:blipFill>
                    <p:spPr>
                      <a:xfrm>
                        <a:off x="761422" y="3751759"/>
                        <a:ext cx="482600" cy="3302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58292B11-E52C-46DF-93FC-6F9632D0533F}"/>
              </a:ext>
            </a:extLst>
          </p:cNvPr>
          <p:cNvSpPr>
            <a:spLocks noGrp="1"/>
          </p:cNvSpPr>
          <p:nvPr>
            <p:ph sz="quarter" idx="15"/>
          </p:nvPr>
        </p:nvSpPr>
        <p:spPr>
          <a:xfrm>
            <a:off x="342900" y="3713852"/>
            <a:ext cx="4394200" cy="1188347"/>
          </a:xfrm>
        </p:spPr>
        <p:txBody>
          <a:bodyPr/>
          <a:lstStyle/>
          <a:p>
            <a:pPr marL="868680">
              <a:spcBef>
                <a:spcPts val="1200"/>
              </a:spcBef>
              <a:spcAft>
                <a:spcPts val="1200"/>
              </a:spcAft>
            </a:pPr>
            <a:r>
              <a:rPr lang="en-US" dirty="0"/>
              <a:t>half-life is 1.25 </a:t>
            </a:r>
            <a:r>
              <a:rPr lang="en-US" dirty="0" err="1"/>
              <a:t>bil</a:t>
            </a:r>
            <a:r>
              <a:rPr lang="en-US" dirty="0"/>
              <a:t> years</a:t>
            </a:r>
          </a:p>
          <a:p>
            <a:pPr marL="342900" indent="-342900">
              <a:spcBef>
                <a:spcPts val="1200"/>
              </a:spcBef>
              <a:spcAft>
                <a:spcPts val="1200"/>
              </a:spcAft>
              <a:buFont typeface="Arial" panose="020B0604020202020204" pitchFamily="34" charset="0"/>
              <a:buChar char="•"/>
            </a:pPr>
            <a:r>
              <a:rPr lang="en-US" dirty="0"/>
              <a:t>For more recent events,</a:t>
            </a:r>
          </a:p>
        </p:txBody>
      </p:sp>
      <p:graphicFrame>
        <p:nvGraphicFramePr>
          <p:cNvPr id="11" name="Object 5">
            <a:extLst>
              <a:ext uri="{FF2B5EF4-FFF2-40B4-BE49-F238E27FC236}">
                <a16:creationId xmlns:a16="http://schemas.microsoft.com/office/drawing/2014/main" id="{FB3C0A71-C682-4342-B2C5-CB3468D16E23}"/>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4276834401"/>
              </p:ext>
            </p:extLst>
          </p:nvPr>
        </p:nvGraphicFramePr>
        <p:xfrm>
          <a:off x="4085431" y="4422524"/>
          <a:ext cx="469900" cy="342900"/>
        </p:xfrm>
        <a:graphic>
          <a:graphicData uri="http://schemas.openxmlformats.org/presentationml/2006/ole">
            <mc:AlternateContent xmlns:mc="http://schemas.openxmlformats.org/markup-compatibility/2006">
              <mc:Choice xmlns:v="urn:schemas-microsoft-com:vml" Requires="v">
                <p:oleObj spid="_x0000_s1072" name="Equation" r:id="rId5" imgW="469800" imgH="342720" progId="Equation.DSMT4">
                  <p:embed/>
                </p:oleObj>
              </mc:Choice>
              <mc:Fallback>
                <p:oleObj name="Equation" r:id="rId5" imgW="469800" imgH="342720" progId="Equation.DSMT4">
                  <p:embed/>
                  <p:pic>
                    <p:nvPicPr>
                      <p:cNvPr id="0" name=""/>
                      <p:cNvPicPr/>
                      <p:nvPr/>
                    </p:nvPicPr>
                    <p:blipFill>
                      <a:blip r:embed="rId6"/>
                      <a:stretch>
                        <a:fillRect/>
                      </a:stretch>
                    </p:blipFill>
                    <p:spPr>
                      <a:xfrm>
                        <a:off x="4085431" y="4422524"/>
                        <a:ext cx="469900" cy="342900"/>
                      </a:xfrm>
                      <a:prstGeom prst="rect">
                        <a:avLst/>
                      </a:prstGeom>
                    </p:spPr>
                  </p:pic>
                </p:oleObj>
              </mc:Fallback>
            </mc:AlternateContent>
          </a:graphicData>
        </a:graphic>
      </p:graphicFrame>
      <p:sp>
        <p:nvSpPr>
          <p:cNvPr id="5" name="Content Placeholder 6">
            <a:extLst>
              <a:ext uri="{FF2B5EF4-FFF2-40B4-BE49-F238E27FC236}">
                <a16:creationId xmlns:a16="http://schemas.microsoft.com/office/drawing/2014/main" id="{1AF50C77-E2A4-49E4-A8B1-EE67420F8B8F}"/>
              </a:ext>
            </a:extLst>
          </p:cNvPr>
          <p:cNvSpPr>
            <a:spLocks noGrp="1"/>
          </p:cNvSpPr>
          <p:nvPr>
            <p:ph sz="quarter" idx="17"/>
          </p:nvPr>
        </p:nvSpPr>
        <p:spPr>
          <a:xfrm>
            <a:off x="4536281" y="4381616"/>
            <a:ext cx="3095625" cy="392139"/>
          </a:xfrm>
        </p:spPr>
        <p:txBody>
          <a:bodyPr/>
          <a:lstStyle/>
          <a:p>
            <a:r>
              <a:rPr lang="en-US" dirty="0"/>
              <a:t>half-life is 5700 years</a:t>
            </a:r>
          </a:p>
        </p:txBody>
      </p:sp>
      <p:sp>
        <p:nvSpPr>
          <p:cNvPr id="6" name="Slide Number Placeholder 7"/>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34618468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Figure 21.9</a:t>
            </a:r>
          </a:p>
        </p:txBody>
      </p:sp>
      <p:pic>
        <p:nvPicPr>
          <p:cNvPr id="5" name="Picture 2" descr="A graph plots time in half-lives versus the proportion of parent isotope remain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0340" y="1276314"/>
            <a:ext cx="7723320" cy="4754880"/>
          </a:xfrm>
          <a:prstGeom prst="rect">
            <a:avLst/>
          </a:prstGeom>
        </p:spPr>
      </p:pic>
      <p:sp>
        <p:nvSpPr>
          <p:cNvPr id="8"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9351393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Evolutionary transitions</a:t>
            </a:r>
            <a:r>
              <a:rPr lang="en-US" sz="1200" dirty="0"/>
              <a:t> 1</a:t>
            </a:r>
          </a:p>
        </p:txBody>
      </p:sp>
      <p:sp>
        <p:nvSpPr>
          <p:cNvPr id="3" name="Content Placeholder 2"/>
          <p:cNvSpPr>
            <a:spLocks noGrp="1"/>
          </p:cNvSpPr>
          <p:nvPr>
            <p:ph sz="quarter" idx="11"/>
          </p:nvPr>
        </p:nvSpPr>
        <p:spPr/>
        <p:txBody>
          <a:bodyPr/>
          <a:lstStyle/>
          <a:p>
            <a:pPr>
              <a:spcBef>
                <a:spcPts val="1200"/>
              </a:spcBef>
              <a:spcAft>
                <a:spcPts val="1200"/>
              </a:spcAft>
            </a:pPr>
            <a:r>
              <a:rPr lang="en-US" dirty="0"/>
              <a:t>Given the low likelihood of fossil preservation and recovery, it is not surprising that there are gaps in the fossil record</a:t>
            </a:r>
          </a:p>
          <a:p>
            <a:pPr>
              <a:spcBef>
                <a:spcPts val="1200"/>
              </a:spcBef>
              <a:spcAft>
                <a:spcPts val="1200"/>
              </a:spcAft>
            </a:pPr>
            <a:r>
              <a:rPr lang="en-US" dirty="0"/>
              <a:t>Intermediate forms have been found that demonstrate how major transitions occurred</a:t>
            </a:r>
          </a:p>
          <a:p>
            <a:pPr>
              <a:spcBef>
                <a:spcPts val="1200"/>
              </a:spcBef>
              <a:spcAft>
                <a:spcPts val="1200"/>
              </a:spcAft>
            </a:pPr>
            <a:r>
              <a:rPr lang="en-US" dirty="0"/>
              <a:t>Oldest known bird fossil is the </a:t>
            </a:r>
            <a:r>
              <a:rPr lang="en-US" i="1" dirty="0"/>
              <a:t>Archaeopteryx</a:t>
            </a:r>
          </a:p>
          <a:p>
            <a:pPr marL="342900" indent="-342900">
              <a:spcAft>
                <a:spcPts val="1200"/>
              </a:spcAft>
              <a:buFont typeface="Arial" panose="020B0604020202020204" pitchFamily="34" charset="0"/>
              <a:buChar char="•"/>
            </a:pPr>
            <a:r>
              <a:rPr lang="en-US" dirty="0"/>
              <a:t>Clearly intermediate between bird and dinosaur.</a:t>
            </a:r>
          </a:p>
          <a:p>
            <a:pPr marL="342900" indent="-342900">
              <a:spcAft>
                <a:spcPts val="1200"/>
              </a:spcAft>
              <a:buFont typeface="Arial" panose="020B0604020202020204" pitchFamily="34" charset="0"/>
              <a:buChar char="•"/>
            </a:pPr>
            <a:r>
              <a:rPr lang="en-US" dirty="0"/>
              <a:t>Possesses some ancestral traits and some traits of present day birds.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17287987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i="1" dirty="0">
                <a:latin typeface="Arial" panose="020B0604020202020204" pitchFamily="34" charset="0"/>
                <a:ea typeface="Microsoft YaHei" panose="020B0503020204020204" pitchFamily="34" charset="-122"/>
              </a:rPr>
              <a:t>Archaeopteryx</a:t>
            </a:r>
            <a:endParaRPr lang="en-US" dirty="0"/>
          </a:p>
        </p:txBody>
      </p:sp>
      <p:pic>
        <p:nvPicPr>
          <p:cNvPr id="5" name="Picture 2" descr="Imprints in the rock surrounding the fossilized skeleton of an Archaeopteryx indicate the arrangement of the feathers that once existed."/>
          <p:cNvPicPr>
            <a:picLocks noChangeAspect="1"/>
          </p:cNvPicPr>
          <p:nvPr/>
        </p:nvPicPr>
        <p:blipFill rotWithShape="1">
          <a:blip r:embed="rId2">
            <a:extLst>
              <a:ext uri="{28A0092B-C50C-407E-A947-70E740481C1C}">
                <a14:useLocalDpi xmlns:a14="http://schemas.microsoft.com/office/drawing/2010/main" val="0"/>
              </a:ext>
            </a:extLst>
          </a:blip>
          <a:srcRect l="890" r="1647" b="3080"/>
          <a:stretch/>
        </p:blipFill>
        <p:spPr>
          <a:xfrm>
            <a:off x="457200" y="1145591"/>
            <a:ext cx="8229600" cy="4941461"/>
          </a:xfrm>
          <a:prstGeom prst="rect">
            <a:avLst/>
          </a:prstGeom>
        </p:spPr>
      </p:pic>
      <p:sp>
        <p:nvSpPr>
          <p:cNvPr id="3" name="Content Placeholder 3"/>
          <p:cNvSpPr>
            <a:spLocks noGrp="1"/>
          </p:cNvSpPr>
          <p:nvPr>
            <p:ph sz="quarter" idx="11"/>
          </p:nvPr>
        </p:nvSpPr>
        <p:spPr>
          <a:xfrm>
            <a:off x="3200400" y="6191127"/>
            <a:ext cx="2743200" cy="182880"/>
          </a:xfrm>
        </p:spPr>
        <p:txBody>
          <a:bodyPr/>
          <a:lstStyle/>
          <a:p>
            <a:pPr algn="ctr">
              <a:spcBef>
                <a:spcPts val="624"/>
              </a:spcBef>
              <a:spcAft>
                <a:spcPts val="600"/>
              </a:spcAft>
            </a:pPr>
            <a:r>
              <a:rPr lang="en-US" sz="800" dirty="0"/>
              <a:t>Jason Edwards/National Geographic/Getty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6825329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Evolutionary transitions</a:t>
            </a:r>
            <a:r>
              <a:rPr lang="en-US" sz="1200" dirty="0"/>
              <a:t> 2</a:t>
            </a:r>
          </a:p>
        </p:txBody>
      </p:sp>
      <p:sp>
        <p:nvSpPr>
          <p:cNvPr id="3" name="Content Placeholder 2"/>
          <p:cNvSpPr>
            <a:spLocks noGrp="1"/>
          </p:cNvSpPr>
          <p:nvPr>
            <p:ph sz="quarter" idx="11"/>
          </p:nvPr>
        </p:nvSpPr>
        <p:spPr>
          <a:xfrm>
            <a:off x="342900" y="1276709"/>
            <a:ext cx="8458200" cy="5091039"/>
          </a:xfrm>
        </p:spPr>
        <p:txBody>
          <a:bodyPr/>
          <a:lstStyle/>
          <a:p>
            <a:pPr>
              <a:spcBef>
                <a:spcPts val="600"/>
              </a:spcBef>
            </a:pPr>
            <a:r>
              <a:rPr lang="en-US" dirty="0"/>
              <a:t>Rather than having all intermediate traits, intermediate forms exhibit some traits of their ancestors and some of descendants</a:t>
            </a:r>
          </a:p>
          <a:p>
            <a:pPr>
              <a:spcBef>
                <a:spcPts val="600"/>
              </a:spcBef>
            </a:pPr>
            <a:r>
              <a:rPr lang="en-US" dirty="0"/>
              <a:t>Recent discoveries</a:t>
            </a:r>
          </a:p>
          <a:p>
            <a:pPr marL="342900" indent="-342900">
              <a:spcBef>
                <a:spcPts val="600"/>
              </a:spcBef>
              <a:buFont typeface="Arial" panose="020B0604020202020204" pitchFamily="34" charset="0"/>
              <a:buChar char="•"/>
            </a:pPr>
            <a:r>
              <a:rPr lang="en-US" dirty="0"/>
              <a:t>Four-legged aquatic mammal.</a:t>
            </a:r>
          </a:p>
          <a:p>
            <a:pPr marL="731520" lvl="2">
              <a:spcBef>
                <a:spcPts val="0"/>
              </a:spcBef>
            </a:pPr>
            <a:r>
              <a:rPr lang="en-US" dirty="0"/>
              <a:t>Important link in the evolution of whales and dolphins from land-dwelling, hoofed ancestors.</a:t>
            </a:r>
          </a:p>
          <a:p>
            <a:pPr marL="342900" indent="-342900">
              <a:spcBef>
                <a:spcPts val="600"/>
              </a:spcBef>
              <a:buFont typeface="Arial" panose="020B0604020202020204" pitchFamily="34" charset="0"/>
              <a:buChar char="•"/>
            </a:pPr>
            <a:r>
              <a:rPr lang="en-US" dirty="0"/>
              <a:t>Fossil snake with legs.</a:t>
            </a:r>
          </a:p>
          <a:p>
            <a:pPr marL="342900" indent="-342900">
              <a:spcBef>
                <a:spcPts val="600"/>
              </a:spcBef>
              <a:buFont typeface="Arial" panose="020B0604020202020204" pitchFamily="34" charset="0"/>
              <a:buChar char="•"/>
            </a:pPr>
            <a:r>
              <a:rPr lang="en-US" i="1" dirty="0" err="1"/>
              <a:t>Tiktaalik</a:t>
            </a:r>
            <a:r>
              <a:rPr lang="en-US" dirty="0"/>
              <a:t>: a species that bridged the gap between fish and the first amphibian.</a:t>
            </a:r>
          </a:p>
          <a:p>
            <a:pPr marL="342900" indent="-342900">
              <a:spcBef>
                <a:spcPts val="600"/>
              </a:spcBef>
              <a:buFont typeface="Arial" panose="020B0604020202020204" pitchFamily="34" charset="0"/>
              <a:buChar char="•"/>
            </a:pPr>
            <a:r>
              <a:rPr lang="en-US" dirty="0"/>
              <a:t>Oysters: small curved shells to large flat shells.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8799313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21.11</a:t>
            </a:r>
            <a:r>
              <a:rPr lang="en-US" sz="1200" dirty="0"/>
              <a:t> (1)</a:t>
            </a:r>
          </a:p>
        </p:txBody>
      </p:sp>
      <p:pic>
        <p:nvPicPr>
          <p:cNvPr id="4" name="Picture 2" descr="An illustration shows the skeletal structure evolution of Rodhocetus kasrani into modern toothed whales."/>
          <p:cNvPicPr>
            <a:picLocks noChangeAspect="1"/>
          </p:cNvPicPr>
          <p:nvPr/>
        </p:nvPicPr>
        <p:blipFill rotWithShape="1">
          <a:blip r:embed="rId2">
            <a:extLst>
              <a:ext uri="{28A0092B-C50C-407E-A947-70E740481C1C}">
                <a14:useLocalDpi xmlns:a14="http://schemas.microsoft.com/office/drawing/2010/main" val="0"/>
              </a:ext>
            </a:extLst>
          </a:blip>
          <a:srcRect l="5062" t="2131" r="2288" b="46168"/>
          <a:stretch/>
        </p:blipFill>
        <p:spPr>
          <a:xfrm>
            <a:off x="923301" y="1154393"/>
            <a:ext cx="7297398" cy="4937760"/>
          </a:xfrm>
          <a:prstGeom prst="rect">
            <a:avLst/>
          </a:prstGeom>
        </p:spPr>
      </p:pic>
      <p:sp>
        <p:nvSpPr>
          <p:cNvPr id="10"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8878817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21.11</a:t>
            </a:r>
            <a:r>
              <a:rPr lang="en-US" sz="1200" dirty="0"/>
              <a:t> (2)</a:t>
            </a:r>
          </a:p>
        </p:txBody>
      </p:sp>
      <p:pic>
        <p:nvPicPr>
          <p:cNvPr id="4" name="Picture 2" descr="An illustration shows the skeletal structure of Ambulocetus natans and Pakicetus attocki."/>
          <p:cNvPicPr>
            <a:picLocks noChangeAspect="1"/>
          </p:cNvPicPr>
          <p:nvPr/>
        </p:nvPicPr>
        <p:blipFill rotWithShape="1">
          <a:blip r:embed="rId2">
            <a:extLst>
              <a:ext uri="{28A0092B-C50C-407E-A947-70E740481C1C}">
                <a14:useLocalDpi xmlns:a14="http://schemas.microsoft.com/office/drawing/2010/main" val="0"/>
              </a:ext>
            </a:extLst>
          </a:blip>
          <a:srcRect l="1999" t="52623" r="5746" b="31"/>
          <a:stretch/>
        </p:blipFill>
        <p:spPr>
          <a:xfrm>
            <a:off x="604657" y="1199354"/>
            <a:ext cx="7934687" cy="4937760"/>
          </a:xfrm>
          <a:prstGeom prst="rect">
            <a:avLst/>
          </a:prstGeom>
        </p:spPr>
      </p:pic>
      <p:sp>
        <p:nvSpPr>
          <p:cNvPr id="10"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21427303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204841-2D96-4C0C-90FE-4F0EBD6517C9}"/>
              </a:ext>
            </a:extLst>
          </p:cNvPr>
          <p:cNvSpPr>
            <a:spLocks noGrp="1"/>
          </p:cNvSpPr>
          <p:nvPr>
            <p:ph type="title"/>
          </p:nvPr>
        </p:nvSpPr>
        <p:spPr/>
        <p:txBody>
          <a:bodyPr/>
          <a:lstStyle/>
          <a:p>
            <a:pPr lvl="0"/>
            <a:r>
              <a:rPr lang="en-US" dirty="0"/>
              <a:t>Evolutionary transitions</a:t>
            </a:r>
            <a:r>
              <a:rPr lang="en-US" sz="1200" dirty="0"/>
              <a:t> 3</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F3CA5D48-A0DC-413C-BD47-3C8006001333}"/>
              </a:ext>
            </a:extLst>
          </p:cNvPr>
          <p:cNvSpPr>
            <a:spLocks noGrp="1"/>
          </p:cNvSpPr>
          <p:nvPr>
            <p:ph sz="quarter" idx="11"/>
          </p:nvPr>
        </p:nvSpPr>
        <p:spPr>
          <a:xfrm>
            <a:off x="342900" y="1276710"/>
            <a:ext cx="8458200" cy="5212080"/>
          </a:xfrm>
        </p:spPr>
        <p:txBody>
          <a:bodyPr/>
          <a:lstStyle/>
          <a:p>
            <a:pPr>
              <a:spcBef>
                <a:spcPts val="400"/>
              </a:spcBef>
              <a:spcAft>
                <a:spcPts val="400"/>
              </a:spcAft>
            </a:pPr>
            <a:r>
              <a:rPr lang="en-US" dirty="0"/>
              <a:t>Horse evolution</a:t>
            </a:r>
          </a:p>
          <a:p>
            <a:pPr marL="342900" indent="-342900">
              <a:spcBef>
                <a:spcPts val="400"/>
              </a:spcBef>
              <a:spcAft>
                <a:spcPts val="400"/>
              </a:spcAft>
              <a:buFont typeface="Arial" panose="020B0604020202020204" pitchFamily="34" charset="0"/>
              <a:buChar char="•"/>
            </a:pPr>
            <a:r>
              <a:rPr lang="en-US" dirty="0"/>
              <a:t>Modern </a:t>
            </a:r>
            <a:r>
              <a:rPr lang="en-US" dirty="0" err="1"/>
              <a:t>Equidae</a:t>
            </a:r>
            <a:r>
              <a:rPr lang="en-US" dirty="0"/>
              <a:t> are all large, long-legged, fast-running animals adapted to life on open grasslands.</a:t>
            </a:r>
          </a:p>
          <a:p>
            <a:pPr marL="342900" indent="-342900">
              <a:spcBef>
                <a:spcPts val="400"/>
              </a:spcBef>
              <a:spcAft>
                <a:spcPts val="400"/>
              </a:spcAft>
              <a:buFont typeface="Arial" panose="020B0604020202020204" pitchFamily="34" charset="0"/>
              <a:buChar char="•"/>
            </a:pPr>
            <a:r>
              <a:rPr lang="en-US" dirty="0"/>
              <a:t>First horse was small with short legs</a:t>
            </a:r>
          </a:p>
          <a:p>
            <a:pPr marL="731520" lvl="2">
              <a:spcBef>
                <a:spcPts val="400"/>
              </a:spcBef>
              <a:spcAft>
                <a:spcPts val="400"/>
              </a:spcAft>
            </a:pPr>
            <a:r>
              <a:rPr lang="en-US" dirty="0"/>
              <a:t>Forest habitats.</a:t>
            </a:r>
          </a:p>
          <a:p>
            <a:pPr marL="342900" indent="-342900">
              <a:spcBef>
                <a:spcPts val="400"/>
              </a:spcBef>
              <a:spcAft>
                <a:spcPts val="400"/>
              </a:spcAft>
              <a:buFont typeface="Arial" panose="020B0604020202020204" pitchFamily="34" charset="0"/>
              <a:buChar char="•"/>
            </a:pPr>
            <a:r>
              <a:rPr lang="en-US" dirty="0"/>
              <a:t>Path to modern horse involved:</a:t>
            </a:r>
          </a:p>
          <a:p>
            <a:pPr marL="731520" lvl="2">
              <a:spcBef>
                <a:spcPts val="400"/>
              </a:spcBef>
              <a:spcAft>
                <a:spcPts val="400"/>
              </a:spcAft>
            </a:pPr>
            <a:r>
              <a:rPr lang="en-US" dirty="0"/>
              <a:t>Changes in size</a:t>
            </a:r>
          </a:p>
          <a:p>
            <a:pPr marL="731520" lvl="2">
              <a:spcBef>
                <a:spcPts val="400"/>
              </a:spcBef>
              <a:spcAft>
                <a:spcPts val="400"/>
              </a:spcAft>
            </a:pPr>
            <a:r>
              <a:rPr lang="en-US" dirty="0"/>
              <a:t>Toe reduction</a:t>
            </a:r>
          </a:p>
          <a:p>
            <a:pPr marL="731520" lvl="2">
              <a:spcBef>
                <a:spcPts val="400"/>
              </a:spcBef>
              <a:spcAft>
                <a:spcPts val="400"/>
              </a:spcAft>
            </a:pPr>
            <a:r>
              <a:rPr lang="en-US" dirty="0"/>
              <a:t>Changes in tooth size and shape</a:t>
            </a:r>
          </a:p>
          <a:p>
            <a:pPr marL="342900" indent="-342900">
              <a:spcBef>
                <a:spcPts val="400"/>
              </a:spcBef>
              <a:spcAft>
                <a:spcPts val="400"/>
              </a:spcAft>
              <a:buFont typeface="Arial" panose="020B0604020202020204" pitchFamily="34" charset="0"/>
              <a:buChar char="•"/>
            </a:pPr>
            <a:r>
              <a:rPr lang="en-US" dirty="0"/>
              <a:t>Adaptations to climate change</a:t>
            </a:r>
          </a:p>
          <a:p>
            <a:pPr marL="731520" lvl="2">
              <a:spcBef>
                <a:spcPts val="400"/>
              </a:spcBef>
              <a:spcAft>
                <a:spcPts val="400"/>
              </a:spcAft>
            </a:pPr>
            <a:r>
              <a:rPr lang="en-US" dirty="0"/>
              <a:t>Grasslands became more widespread.</a:t>
            </a:r>
          </a:p>
          <a:p>
            <a:pPr marL="342900" indent="-342900">
              <a:spcBef>
                <a:spcPts val="400"/>
              </a:spcBef>
              <a:spcAft>
                <a:spcPts val="400"/>
              </a:spcAft>
              <a:buFont typeface="Arial" panose="020B0604020202020204" pitchFamily="34" charset="0"/>
              <a:buChar char="•"/>
            </a:pPr>
            <a:r>
              <a:rPr lang="en-US" dirty="0"/>
              <a:t>Rates of evolution have varied widely</a:t>
            </a:r>
          </a:p>
        </p:txBody>
      </p:sp>
      <p:sp>
        <p:nvSpPr>
          <p:cNvPr id="6" name="Slide Number Placeholder 3">
            <a:extLst>
              <a:ext uri="{FF2B5EF4-FFF2-40B4-BE49-F238E27FC236}">
                <a16:creationId xmlns:a16="http://schemas.microsoft.com/office/drawing/2014/main" id="{8E80F8D2-E8D1-487D-9A6C-19156CD66D2A}"/>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38611332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EAD08-C56B-4760-B299-51DC8DE544F1}"/>
              </a:ext>
            </a:extLst>
          </p:cNvPr>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Beaks of Darwin’s Finches</a:t>
            </a:r>
            <a:r>
              <a:rPr lang="en-US" altLang="en-US" sz="1200" dirty="0">
                <a:latin typeface="Arial" panose="020B0604020202020204" pitchFamily="34" charset="0"/>
                <a:ea typeface="Microsoft YaHei" panose="020B0503020204020204" pitchFamily="34" charset="-122"/>
              </a:rPr>
              <a:t> 1</a:t>
            </a:r>
            <a:endParaRPr lang="en-US" sz="1200" dirty="0"/>
          </a:p>
        </p:txBody>
      </p:sp>
      <p:sp>
        <p:nvSpPr>
          <p:cNvPr id="5" name="Content Placeholder 2"/>
          <p:cNvSpPr>
            <a:spLocks noGrp="1"/>
          </p:cNvSpPr>
          <p:nvPr>
            <p:ph sz="quarter" idx="11"/>
          </p:nvPr>
        </p:nvSpPr>
        <p:spPr/>
        <p:txBody>
          <a:bodyPr/>
          <a:lstStyle/>
          <a:p>
            <a:pPr>
              <a:spcBef>
                <a:spcPts val="600"/>
              </a:spcBef>
              <a:spcAft>
                <a:spcPts val="1200"/>
              </a:spcAft>
            </a:pPr>
            <a:r>
              <a:rPr lang="en-US" altLang="en-US" dirty="0"/>
              <a:t>Darwin collected 31 specimens from 3 islands in the Galápagos Islands</a:t>
            </a:r>
          </a:p>
          <a:p>
            <a:pPr marL="342900" indent="-342900">
              <a:spcBef>
                <a:spcPts val="600"/>
              </a:spcBef>
              <a:spcAft>
                <a:spcPts val="1200"/>
              </a:spcAft>
              <a:buFont typeface="Arial" panose="020B0604020202020204" pitchFamily="34" charset="0"/>
              <a:buChar char="•"/>
            </a:pPr>
            <a:r>
              <a:rPr lang="en-US" altLang="en-US" dirty="0"/>
              <a:t>Darwin not an expert on birds.</a:t>
            </a:r>
          </a:p>
          <a:p>
            <a:pPr marL="342900" indent="-342900">
              <a:spcBef>
                <a:spcPts val="600"/>
              </a:spcBef>
              <a:spcAft>
                <a:spcPts val="1200"/>
              </a:spcAft>
              <a:buFont typeface="Arial" panose="020B0604020202020204" pitchFamily="34" charset="0"/>
              <a:buChar char="•"/>
            </a:pPr>
            <a:r>
              <a:rPr lang="en-US" altLang="en-US" dirty="0"/>
              <a:t>Took them back to England for identification.</a:t>
            </a:r>
          </a:p>
          <a:p>
            <a:pPr marL="342900" indent="-342900">
              <a:spcBef>
                <a:spcPts val="600"/>
              </a:spcBef>
              <a:spcAft>
                <a:spcPts val="1200"/>
              </a:spcAft>
              <a:buFont typeface="Arial" panose="020B0604020202020204" pitchFamily="34" charset="0"/>
              <a:buChar char="•"/>
            </a:pPr>
            <a:r>
              <a:rPr lang="en-US" altLang="en-US" dirty="0"/>
              <a:t>Told his collection was a closely related group of distinct species.</a:t>
            </a:r>
          </a:p>
          <a:p>
            <a:pPr marL="342900" indent="-342900">
              <a:spcBef>
                <a:spcPts val="600"/>
              </a:spcBef>
              <a:spcAft>
                <a:spcPts val="1200"/>
              </a:spcAft>
              <a:buFont typeface="Arial" panose="020B0604020202020204" pitchFamily="34" charset="0"/>
              <a:buChar char="•"/>
            </a:pPr>
            <a:r>
              <a:rPr lang="en-US" altLang="en-US" dirty="0"/>
              <a:t>All were similar except for beak characteristics.</a:t>
            </a:r>
          </a:p>
          <a:p>
            <a:pPr marL="342900" indent="-342900">
              <a:spcBef>
                <a:spcPts val="600"/>
              </a:spcBef>
              <a:spcAft>
                <a:spcPts val="1200"/>
              </a:spcAft>
              <a:buFont typeface="Arial" panose="020B0604020202020204" pitchFamily="34" charset="0"/>
              <a:buChar char="•"/>
            </a:pPr>
            <a:r>
              <a:rPr lang="en-US" altLang="en-US" dirty="0"/>
              <a:t>In all, 14 species now recognized.</a:t>
            </a:r>
          </a:p>
        </p:txBody>
      </p:sp>
      <p:sp>
        <p:nvSpPr>
          <p:cNvPr id="6" name="Slide Number Placeholder 3">
            <a:extLst>
              <a:ext uri="{FF2B5EF4-FFF2-40B4-BE49-F238E27FC236}">
                <a16:creationId xmlns:a16="http://schemas.microsoft.com/office/drawing/2014/main" id="{4C38EC5C-CE44-4C82-9C7E-62B0F339405F}"/>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7129395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Figure 21.12</a:t>
            </a:r>
            <a:endParaRPr lang="en-US" dirty="0"/>
          </a:p>
        </p:txBody>
      </p:sp>
      <p:pic>
        <p:nvPicPr>
          <p:cNvPr id="3" name="Picture 2" descr="An illustration of evolutionary change in the body is of horses. The data are given for browsers, grazers, and mixed feeder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6616" y="1328913"/>
            <a:ext cx="8250768" cy="3657600"/>
          </a:xfrm>
          <a:prstGeom prst="rect">
            <a:avLst/>
          </a:prstGeom>
        </p:spPr>
      </p:pic>
      <p:sp>
        <p:nvSpPr>
          <p:cNvPr id="4" name="Content Placeholder 3"/>
          <p:cNvSpPr>
            <a:spLocks noGrp="1"/>
          </p:cNvSpPr>
          <p:nvPr>
            <p:ph sz="quarter" idx="11"/>
          </p:nvPr>
        </p:nvSpPr>
        <p:spPr>
          <a:xfrm>
            <a:off x="342900" y="5152879"/>
            <a:ext cx="8458200" cy="1062572"/>
          </a:xfrm>
        </p:spPr>
        <p:txBody>
          <a:bodyPr/>
          <a:lstStyle/>
          <a:p>
            <a:pPr marL="342900" indent="-342900">
              <a:spcBef>
                <a:spcPts val="400"/>
              </a:spcBef>
              <a:spcAft>
                <a:spcPts val="400"/>
              </a:spcAft>
              <a:buFont typeface="Arial" panose="020B0604020202020204" pitchFamily="34" charset="0"/>
              <a:buChar char="•"/>
            </a:pPr>
            <a:r>
              <a:rPr lang="en-US" sz="2000" dirty="0"/>
              <a:t>Modern horse diversity is relatively limited</a:t>
            </a:r>
          </a:p>
          <a:p>
            <a:pPr marL="342900" indent="-342900">
              <a:spcBef>
                <a:spcPts val="400"/>
              </a:spcBef>
              <a:spcAft>
                <a:spcPts val="400"/>
              </a:spcAft>
              <a:buFont typeface="Arial" panose="020B0604020202020204" pitchFamily="34" charset="0"/>
              <a:buChar char="•"/>
            </a:pPr>
            <a:r>
              <a:rPr lang="en-US" sz="2000" dirty="0"/>
              <a:t>At peak of horse diversity there were 13 genera in North America alone</a:t>
            </a:r>
          </a:p>
        </p:txBody>
      </p:sp>
      <p:sp>
        <p:nvSpPr>
          <p:cNvPr id="9"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6835440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Anatomical Evidence for Evolution</a:t>
            </a:r>
          </a:p>
        </p:txBody>
      </p:sp>
      <p:sp>
        <p:nvSpPr>
          <p:cNvPr id="3" name="Content Placeholder 2"/>
          <p:cNvSpPr>
            <a:spLocks noGrp="1"/>
          </p:cNvSpPr>
          <p:nvPr>
            <p:ph sz="quarter" idx="11"/>
          </p:nvPr>
        </p:nvSpPr>
        <p:spPr/>
        <p:txBody>
          <a:bodyPr/>
          <a:lstStyle/>
          <a:p>
            <a:pPr>
              <a:spcBef>
                <a:spcPts val="1200"/>
              </a:spcBef>
              <a:spcAft>
                <a:spcPts val="1200"/>
              </a:spcAft>
            </a:pPr>
            <a:r>
              <a:rPr lang="en-US" dirty="0"/>
              <a:t>Homologous structures</a:t>
            </a:r>
          </a:p>
          <a:p>
            <a:pPr marL="342900" indent="-342900">
              <a:spcBef>
                <a:spcPts val="1200"/>
              </a:spcBef>
              <a:spcAft>
                <a:spcPts val="1200"/>
              </a:spcAft>
              <a:buFont typeface="Arial" panose="020B0604020202020204" pitchFamily="34" charset="0"/>
              <a:buChar char="•"/>
            </a:pPr>
            <a:r>
              <a:rPr lang="en-US" dirty="0"/>
              <a:t>Structures with different appearances and functions that all derived from the same body part in a common ancestor.</a:t>
            </a:r>
          </a:p>
          <a:p>
            <a:pPr marL="342900" indent="-342900">
              <a:spcBef>
                <a:spcPts val="1200"/>
              </a:spcBef>
              <a:spcAft>
                <a:spcPts val="1200"/>
              </a:spcAft>
              <a:buFont typeface="Arial" panose="020B0604020202020204" pitchFamily="34" charset="0"/>
              <a:buChar char="•"/>
            </a:pPr>
            <a:r>
              <a:rPr lang="en-US" dirty="0"/>
              <a:t>The bones in the forelimb of mammals are homologous structures.</a:t>
            </a:r>
          </a:p>
          <a:p>
            <a:pPr marL="342900" indent="-342900">
              <a:spcBef>
                <a:spcPts val="1200"/>
              </a:spcBef>
              <a:spcAft>
                <a:spcPts val="1200"/>
              </a:spcAft>
              <a:buFont typeface="Arial" panose="020B0604020202020204" pitchFamily="34" charset="0"/>
              <a:buChar char="•"/>
            </a:pPr>
            <a:r>
              <a:rPr lang="en-US" dirty="0"/>
              <a:t>They have different functions, but similar ancestor structure.</a:t>
            </a:r>
          </a:p>
        </p:txBody>
      </p:sp>
      <p:sp>
        <p:nvSpPr>
          <p:cNvPr id="6" name="Slide Number Placeholder 3"/>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40787984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Figure 21.13</a:t>
            </a:r>
            <a:endParaRPr lang="en-US" dirty="0"/>
          </a:p>
        </p:txBody>
      </p:sp>
      <p:pic>
        <p:nvPicPr>
          <p:cNvPr id="5" name="Picture 2" descr="Despite their vast differences in size, shape, and function, humans, cats, bats, porpoises, and horses all have the same forelimb bone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06695" y="1113099"/>
            <a:ext cx="4130611" cy="5029200"/>
          </a:xfrm>
          <a:prstGeom prst="rect">
            <a:avLst/>
          </a:prstGeom>
        </p:spPr>
      </p:pic>
      <p:sp>
        <p:nvSpPr>
          <p:cNvPr id="10"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22788410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Early embryonic development</a:t>
            </a:r>
          </a:p>
        </p:txBody>
      </p:sp>
      <p:sp>
        <p:nvSpPr>
          <p:cNvPr id="3" name="Content Placeholder 2"/>
          <p:cNvSpPr>
            <a:spLocks noGrp="1"/>
          </p:cNvSpPr>
          <p:nvPr>
            <p:ph sz="quarter" idx="11"/>
          </p:nvPr>
        </p:nvSpPr>
        <p:spPr/>
        <p:txBody>
          <a:bodyPr/>
          <a:lstStyle/>
          <a:p>
            <a:pPr>
              <a:spcBef>
                <a:spcPts val="1200"/>
              </a:spcBef>
              <a:spcAft>
                <a:spcPts val="1200"/>
              </a:spcAft>
            </a:pPr>
            <a:r>
              <a:rPr lang="en-US" dirty="0"/>
              <a:t>Strongest anatomical evidence supporting evolution comes from comparisons of how organisms develop</a:t>
            </a:r>
          </a:p>
          <a:p>
            <a:pPr>
              <a:spcBef>
                <a:spcPts val="1200"/>
              </a:spcBef>
              <a:spcAft>
                <a:spcPts val="1200"/>
              </a:spcAft>
            </a:pPr>
            <a:r>
              <a:rPr lang="en-US" dirty="0"/>
              <a:t>Embryos of different types of vertebrates, for example, often are similar early on, but become more different as they develop</a:t>
            </a:r>
          </a:p>
          <a:p>
            <a:pPr>
              <a:spcBef>
                <a:spcPts val="1200"/>
              </a:spcBef>
              <a:spcAft>
                <a:spcPts val="1200"/>
              </a:spcAft>
            </a:pPr>
            <a:r>
              <a:rPr lang="en-US" dirty="0"/>
              <a:t>Early vertebrate embryos possess pharyngeal pouches that develop into</a:t>
            </a:r>
          </a:p>
          <a:p>
            <a:pPr marL="347472" indent="-342900">
              <a:spcBef>
                <a:spcPts val="600"/>
              </a:spcBef>
              <a:spcAft>
                <a:spcPts val="1200"/>
              </a:spcAft>
              <a:buFont typeface="Arial" panose="020B0604020202020204" pitchFamily="34" charset="0"/>
              <a:buChar char="•"/>
            </a:pPr>
            <a:r>
              <a:rPr lang="en-US" dirty="0"/>
              <a:t>In humans: glands and ducts.</a:t>
            </a:r>
          </a:p>
          <a:p>
            <a:pPr marL="347472" indent="-342900">
              <a:spcBef>
                <a:spcPts val="600"/>
              </a:spcBef>
              <a:spcAft>
                <a:spcPts val="1200"/>
              </a:spcAft>
              <a:buFont typeface="Arial" panose="020B0604020202020204" pitchFamily="34" charset="0"/>
              <a:buChar char="•"/>
            </a:pPr>
            <a:r>
              <a:rPr lang="en-US" dirty="0"/>
              <a:t>In fish: gill slits.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22828868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Figure 21.14</a:t>
            </a:r>
            <a:endParaRPr lang="en-US" dirty="0"/>
          </a:p>
        </p:txBody>
      </p:sp>
      <p:pic>
        <p:nvPicPr>
          <p:cNvPr id="3" name="Picture 2" descr="A frog embryo with a tail extending from its developing body."/>
          <p:cNvPicPr>
            <a:picLocks noChangeAspect="1"/>
          </p:cNvPicPr>
          <p:nvPr/>
        </p:nvPicPr>
        <p:blipFill rotWithShape="1">
          <a:blip r:embed="rId2">
            <a:extLst>
              <a:ext uri="{28A0092B-C50C-407E-A947-70E740481C1C}">
                <a14:useLocalDpi xmlns:a14="http://schemas.microsoft.com/office/drawing/2010/main" val="0"/>
              </a:ext>
            </a:extLst>
          </a:blip>
          <a:srcRect b="10603"/>
          <a:stretch/>
        </p:blipFill>
        <p:spPr>
          <a:xfrm>
            <a:off x="2431927" y="1074241"/>
            <a:ext cx="4280147" cy="5120640"/>
          </a:xfrm>
          <a:prstGeom prst="rect">
            <a:avLst/>
          </a:prstGeom>
        </p:spPr>
      </p:pic>
      <p:sp>
        <p:nvSpPr>
          <p:cNvPr id="5" name="Content Placeholder 3"/>
          <p:cNvSpPr>
            <a:spLocks noGrp="1"/>
          </p:cNvSpPr>
          <p:nvPr>
            <p:ph sz="quarter" idx="11"/>
          </p:nvPr>
        </p:nvSpPr>
        <p:spPr>
          <a:xfrm>
            <a:off x="2286000" y="6308795"/>
            <a:ext cx="4572000" cy="182880"/>
          </a:xfrm>
        </p:spPr>
        <p:txBody>
          <a:bodyPr/>
          <a:lstStyle/>
          <a:p>
            <a:pPr algn="ctr"/>
            <a:r>
              <a:rPr lang="en-US" sz="800" dirty="0"/>
              <a:t>©James </a:t>
            </a:r>
            <a:r>
              <a:rPr lang="en-US" sz="800" dirty="0" err="1"/>
              <a:t>Hanken</a:t>
            </a:r>
            <a:r>
              <a:rPr lang="en-US" sz="800" dirty="0"/>
              <a:t>, Museum of Comparative Zoology, Harvard University, Cambridge</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47013309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3C91F-1BBA-4002-A5CA-D8802EEFAECE}"/>
              </a:ext>
            </a:extLst>
          </p:cNvPr>
          <p:cNvSpPr>
            <a:spLocks noGrp="1"/>
          </p:cNvSpPr>
          <p:nvPr>
            <p:ph type="title"/>
          </p:nvPr>
        </p:nvSpPr>
        <p:spPr/>
        <p:txBody>
          <a:bodyPr/>
          <a:lstStyle/>
          <a:p>
            <a:r>
              <a:rPr lang="en-US" dirty="0"/>
              <a:t>Some organisms not perfectly adapted</a:t>
            </a:r>
          </a:p>
        </p:txBody>
      </p:sp>
      <p:sp>
        <p:nvSpPr>
          <p:cNvPr id="3" name="Content Placeholder 2">
            <a:extLst>
              <a:ext uri="{FF2B5EF4-FFF2-40B4-BE49-F238E27FC236}">
                <a16:creationId xmlns:a16="http://schemas.microsoft.com/office/drawing/2014/main" id="{1DB3710C-E603-4F12-BDC1-43FB5525AC6E}"/>
              </a:ext>
            </a:extLst>
          </p:cNvPr>
          <p:cNvSpPr>
            <a:spLocks noGrp="1"/>
          </p:cNvSpPr>
          <p:nvPr>
            <p:ph sz="quarter" idx="11"/>
          </p:nvPr>
        </p:nvSpPr>
        <p:spPr>
          <a:xfrm>
            <a:off x="342900" y="1276710"/>
            <a:ext cx="8458200" cy="5212080"/>
          </a:xfrm>
        </p:spPr>
        <p:txBody>
          <a:bodyPr/>
          <a:lstStyle/>
          <a:p>
            <a:pPr>
              <a:spcBef>
                <a:spcPts val="600"/>
              </a:spcBef>
              <a:spcAft>
                <a:spcPts val="600"/>
              </a:spcAft>
            </a:pPr>
            <a:r>
              <a:rPr lang="en-US" dirty="0"/>
              <a:t>Imperfections – some organisms do not appear perfectly adapted</a:t>
            </a:r>
          </a:p>
          <a:p>
            <a:pPr>
              <a:spcBef>
                <a:spcPts val="600"/>
              </a:spcBef>
              <a:spcAft>
                <a:spcPts val="600"/>
              </a:spcAft>
            </a:pPr>
            <a:r>
              <a:rPr lang="en-US" dirty="0"/>
              <a:t>Workable but imperfect solutions; natural selection works on whatever is available</a:t>
            </a:r>
          </a:p>
          <a:p>
            <a:pPr>
              <a:spcBef>
                <a:spcPts val="600"/>
              </a:spcBef>
              <a:spcAft>
                <a:spcPts val="600"/>
              </a:spcAft>
            </a:pPr>
            <a:r>
              <a:rPr lang="en-US" dirty="0"/>
              <a:t>Most animals with long necks have many vertebrae for flexibility</a:t>
            </a:r>
          </a:p>
          <a:p>
            <a:pPr marL="347472" indent="-347472">
              <a:spcBef>
                <a:spcPts val="600"/>
              </a:spcBef>
              <a:spcAft>
                <a:spcPts val="600"/>
              </a:spcAft>
              <a:buFont typeface="Arial" panose="020B0604020202020204" pitchFamily="34" charset="0"/>
              <a:buChar char="•"/>
            </a:pPr>
            <a:r>
              <a:rPr lang="en-US" dirty="0"/>
              <a:t>Geese: 25.</a:t>
            </a:r>
          </a:p>
          <a:p>
            <a:pPr marL="347472" indent="-347472">
              <a:spcBef>
                <a:spcPts val="600"/>
              </a:spcBef>
              <a:spcAft>
                <a:spcPts val="600"/>
              </a:spcAft>
              <a:buFont typeface="Arial" panose="020B0604020202020204" pitchFamily="34" charset="0"/>
              <a:buChar char="•"/>
            </a:pPr>
            <a:r>
              <a:rPr lang="en-US" dirty="0"/>
              <a:t>Plesiosaurs: 76.</a:t>
            </a:r>
          </a:p>
          <a:p>
            <a:pPr marL="347472" indent="-347472">
              <a:spcBef>
                <a:spcPts val="600"/>
              </a:spcBef>
              <a:spcAft>
                <a:spcPts val="600"/>
              </a:spcAft>
              <a:buFont typeface="Arial" panose="020B0604020202020204" pitchFamily="34" charset="0"/>
              <a:buChar char="•"/>
            </a:pPr>
            <a:r>
              <a:rPr lang="en-US" dirty="0"/>
              <a:t>Mammals: 7.</a:t>
            </a:r>
          </a:p>
          <a:p>
            <a:pPr marL="731520" lvl="2">
              <a:spcBef>
                <a:spcPts val="600"/>
              </a:spcBef>
              <a:spcAft>
                <a:spcPts val="600"/>
              </a:spcAft>
            </a:pPr>
            <a:r>
              <a:rPr lang="en-US" dirty="0"/>
              <a:t>The giraffe has 7 vertebrae, very large in size; because all mammals have 7 vertebrae, there is no way to select for additional vertebrae.</a:t>
            </a:r>
          </a:p>
        </p:txBody>
      </p:sp>
      <p:sp>
        <p:nvSpPr>
          <p:cNvPr id="6" name="Slide Number Placeholder 3">
            <a:extLst>
              <a:ext uri="{FF2B5EF4-FFF2-40B4-BE49-F238E27FC236}">
                <a16:creationId xmlns:a16="http://schemas.microsoft.com/office/drawing/2014/main" id="{E35A4B80-CFA6-4CFE-87EA-EE28D7D28B7D}"/>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382163957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3C91F-1BBA-4002-A5CA-D8802EEFAECE}"/>
              </a:ext>
            </a:extLst>
          </p:cNvPr>
          <p:cNvSpPr>
            <a:spLocks noGrp="1"/>
          </p:cNvSpPr>
          <p:nvPr>
            <p:ph type="title"/>
          </p:nvPr>
        </p:nvSpPr>
        <p:spPr/>
        <p:txBody>
          <a:bodyPr/>
          <a:lstStyle/>
          <a:p>
            <a:r>
              <a:rPr lang="en-US" dirty="0"/>
              <a:t>Eyes of vertebrates</a:t>
            </a:r>
          </a:p>
        </p:txBody>
      </p:sp>
      <p:pic>
        <p:nvPicPr>
          <p:cNvPr id="4" name="Picture 2" descr="Illustration of the eyes of vertebrates (a) and mollusks (b)."/>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854" y="1416407"/>
            <a:ext cx="8434293" cy="2676686"/>
          </a:xfrm>
          <a:prstGeom prst="rect">
            <a:avLst/>
          </a:prstGeom>
        </p:spPr>
      </p:pic>
      <p:sp>
        <p:nvSpPr>
          <p:cNvPr id="3" name="Content Placeholder 3">
            <a:extLst>
              <a:ext uri="{FF2B5EF4-FFF2-40B4-BE49-F238E27FC236}">
                <a16:creationId xmlns:a16="http://schemas.microsoft.com/office/drawing/2014/main" id="{1DB3710C-E603-4F12-BDC1-43FB5525AC6E}"/>
              </a:ext>
            </a:extLst>
          </p:cNvPr>
          <p:cNvSpPr>
            <a:spLocks noGrp="1"/>
          </p:cNvSpPr>
          <p:nvPr>
            <p:ph sz="quarter" idx="11"/>
          </p:nvPr>
        </p:nvSpPr>
        <p:spPr>
          <a:xfrm>
            <a:off x="342900" y="4451985"/>
            <a:ext cx="8458200" cy="1726395"/>
          </a:xfrm>
        </p:spPr>
        <p:txBody>
          <a:bodyPr/>
          <a:lstStyle/>
          <a:p>
            <a:pPr marL="342900" indent="-342900">
              <a:spcBef>
                <a:spcPts val="400"/>
              </a:spcBef>
              <a:spcAft>
                <a:spcPts val="400"/>
              </a:spcAft>
              <a:buFont typeface="Arial" panose="020B0604020202020204" pitchFamily="34" charset="0"/>
              <a:buChar char="•"/>
            </a:pPr>
            <a:r>
              <a:rPr lang="en-US" dirty="0"/>
              <a:t>Photoreceptors face backward</a:t>
            </a:r>
          </a:p>
          <a:p>
            <a:pPr marL="342900" indent="-342900">
              <a:spcBef>
                <a:spcPts val="400"/>
              </a:spcBef>
              <a:spcAft>
                <a:spcPts val="400"/>
              </a:spcAft>
              <a:buFont typeface="Arial" panose="020B0604020202020204" pitchFamily="34" charset="0"/>
              <a:buChar char="•"/>
            </a:pPr>
            <a:r>
              <a:rPr lang="en-US" dirty="0"/>
              <a:t>Nerve fibers slightly obscure light and create a blind spot</a:t>
            </a:r>
          </a:p>
          <a:p>
            <a:pPr marL="342900" indent="-342900">
              <a:spcBef>
                <a:spcPts val="400"/>
              </a:spcBef>
              <a:spcAft>
                <a:spcPts val="400"/>
              </a:spcAft>
              <a:buFont typeface="Arial" panose="020B0604020202020204" pitchFamily="34" charset="0"/>
              <a:buChar char="•"/>
            </a:pPr>
            <a:r>
              <a:rPr lang="en-US" dirty="0"/>
              <a:t>Mollusks’ eyes are more optimally designed with no obstruction or blind spot</a:t>
            </a:r>
          </a:p>
        </p:txBody>
      </p:sp>
      <p:sp>
        <p:nvSpPr>
          <p:cNvPr id="8"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35A4B80-CFA6-4CFE-87EA-EE28D7D28B7D}"/>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31199132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dirty="0"/>
              <a:t>Vestigial structures</a:t>
            </a:r>
          </a:p>
        </p:txBody>
      </p:sp>
      <p:sp>
        <p:nvSpPr>
          <p:cNvPr id="9" name="Content Placeholder 2"/>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Vestigial structures have no apparent function, but resemble structures ancestors possessed</a:t>
            </a:r>
          </a:p>
          <a:p>
            <a:pPr marL="342900" indent="-342900">
              <a:spcBef>
                <a:spcPts val="1200"/>
              </a:spcBef>
              <a:spcAft>
                <a:spcPts val="1200"/>
              </a:spcAft>
              <a:buFont typeface="Arial" panose="020B0604020202020204" pitchFamily="34" charset="0"/>
              <a:buChar char="•"/>
            </a:pPr>
            <a:r>
              <a:rPr lang="en-US" dirty="0"/>
              <a:t>Humans have muscles for wiggling their ears – no purpose in humans</a:t>
            </a:r>
          </a:p>
          <a:p>
            <a:pPr marL="342900" indent="-342900">
              <a:spcBef>
                <a:spcPts val="1200"/>
              </a:spcBef>
              <a:spcAft>
                <a:spcPts val="1200"/>
              </a:spcAft>
              <a:buFont typeface="Arial" panose="020B0604020202020204" pitchFamily="34" charset="0"/>
              <a:buChar char="•"/>
            </a:pPr>
            <a:r>
              <a:rPr lang="en-US" dirty="0"/>
              <a:t>Boa constrictors have hip bones and rudimentary hind legs</a:t>
            </a:r>
          </a:p>
          <a:p>
            <a:pPr marL="342900" indent="-342900">
              <a:spcBef>
                <a:spcPts val="1200"/>
              </a:spcBef>
              <a:spcAft>
                <a:spcPts val="1200"/>
              </a:spcAft>
              <a:buFont typeface="Arial" panose="020B0604020202020204" pitchFamily="34" charset="0"/>
              <a:buChar char="•"/>
            </a:pPr>
            <a:r>
              <a:rPr lang="en-US" dirty="0"/>
              <a:t>Manatees have fingers on their flippers which evolved from legs</a:t>
            </a:r>
          </a:p>
        </p:txBody>
      </p:sp>
      <p:sp>
        <p:nvSpPr>
          <p:cNvPr id="7" name="Slide Number Placeholder 3"/>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243618637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Figure 21.16</a:t>
            </a:r>
            <a:endParaRPr lang="en-US" dirty="0"/>
          </a:p>
        </p:txBody>
      </p:sp>
      <p:pic>
        <p:nvPicPr>
          <p:cNvPr id="3" name="Picture 2" descr="A west Indian manatee, a relative of the elephant. A magnified view shows retained nails."/>
          <p:cNvPicPr>
            <a:picLocks noChangeAspect="1"/>
          </p:cNvPicPr>
          <p:nvPr/>
        </p:nvPicPr>
        <p:blipFill rotWithShape="1">
          <a:blip r:embed="rId2">
            <a:extLst>
              <a:ext uri="{28A0092B-C50C-407E-A947-70E740481C1C}">
                <a14:useLocalDpi xmlns:a14="http://schemas.microsoft.com/office/drawing/2010/main" val="0"/>
              </a:ext>
            </a:extLst>
          </a:blip>
          <a:srcRect l="4265" t="7801" r="4801" b="7319"/>
          <a:stretch/>
        </p:blipFill>
        <p:spPr>
          <a:xfrm>
            <a:off x="1405198" y="1260393"/>
            <a:ext cx="6333605" cy="5029200"/>
          </a:xfrm>
          <a:prstGeom prst="rect">
            <a:avLst/>
          </a:prstGeom>
        </p:spPr>
      </p:pic>
      <p:sp>
        <p:nvSpPr>
          <p:cNvPr id="6" name="Slide Number Placeholder 3">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59998158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Pseudogenes</a:t>
            </a:r>
          </a:p>
        </p:txBody>
      </p:sp>
      <p:sp>
        <p:nvSpPr>
          <p:cNvPr id="3" name="Content Placeholder 2"/>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Fossil genes; traces of previously functioning genes</a:t>
            </a:r>
          </a:p>
          <a:p>
            <a:pPr marL="342900" indent="-342900">
              <a:spcBef>
                <a:spcPts val="1200"/>
              </a:spcBef>
              <a:spcAft>
                <a:spcPts val="1200"/>
              </a:spcAft>
              <a:buFont typeface="Arial" panose="020B0604020202020204" pitchFamily="34" charset="0"/>
              <a:buChar char="•"/>
            </a:pPr>
            <a:r>
              <a:rPr lang="en-US" dirty="0"/>
              <a:t>When a trait disappears, gene does not just vanish from the genome</a:t>
            </a:r>
          </a:p>
          <a:p>
            <a:pPr marL="342900" indent="-342900">
              <a:spcBef>
                <a:spcPts val="1200"/>
              </a:spcBef>
              <a:spcAft>
                <a:spcPts val="1200"/>
              </a:spcAft>
              <a:buFont typeface="Arial" panose="020B0604020202020204" pitchFamily="34" charset="0"/>
              <a:buChar char="•"/>
            </a:pPr>
            <a:r>
              <a:rPr lang="en-US" dirty="0"/>
              <a:t>Icefish have colorless blood that does not contain hemoglobin, but icefish D</a:t>
            </a:r>
            <a:r>
              <a:rPr lang="en-US" sz="100" dirty="0"/>
              <a:t> </a:t>
            </a:r>
            <a:r>
              <a:rPr lang="en-US" dirty="0"/>
              <a:t>N</a:t>
            </a:r>
            <a:r>
              <a:rPr lang="en-US" sz="100" dirty="0"/>
              <a:t> </a:t>
            </a:r>
            <a:r>
              <a:rPr lang="en-US" dirty="0"/>
              <a:t>A contains a nonfunctional hemoglobin gene; Icefish’s ancestors had hemoglobin</a:t>
            </a:r>
          </a:p>
        </p:txBody>
      </p:sp>
      <p:sp>
        <p:nvSpPr>
          <p:cNvPr id="6" name="Slide Number Placeholder 3"/>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1449491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2D3F9-6AC4-47CA-9524-B50A3824FA03}"/>
              </a:ext>
            </a:extLst>
          </p:cNvPr>
          <p:cNvSpPr>
            <a:spLocks noGrp="1"/>
          </p:cNvSpPr>
          <p:nvPr>
            <p:ph type="title"/>
          </p:nvPr>
        </p:nvSpPr>
        <p:spPr/>
        <p:txBody>
          <a:bodyPr/>
          <a:lstStyle/>
          <a:p>
            <a:pPr defTabSz="457200"/>
            <a:r>
              <a:rPr lang="en-US" altLang="en-US" dirty="0">
                <a:latin typeface="Arial" panose="020B0604020202020204" pitchFamily="34" charset="0"/>
                <a:ea typeface="Microsoft YaHei" panose="020B0503020204020204" pitchFamily="34" charset="-122"/>
              </a:rPr>
              <a:t>Figure 21.1</a:t>
            </a:r>
            <a:endParaRPr lang="en-US" sz="1200" dirty="0">
              <a:solidFill>
                <a:srgbClr val="000000"/>
              </a:solidFill>
              <a:latin typeface="Arial" panose="020B0604020202020204" pitchFamily="34" charset="0"/>
              <a:cs typeface="Arial" panose="020B0604020202020204" pitchFamily="34" charset="0"/>
            </a:endParaRPr>
          </a:p>
        </p:txBody>
      </p:sp>
      <p:pic>
        <p:nvPicPr>
          <p:cNvPr id="9" name="Picture 2" descr="Each species of Darwin’s finches has a different combination of beak size and shap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3623" y="1249965"/>
            <a:ext cx="8236754" cy="4796896"/>
          </a:xfrm>
          <a:prstGeom prst="rect">
            <a:avLst/>
          </a:prstGeom>
        </p:spPr>
      </p:pic>
      <p:sp>
        <p:nvSpPr>
          <p:cNvPr id="10"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AD69A793-10A0-47B3-A886-CC0903748571}"/>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94032019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Figure 21.17</a:t>
            </a:r>
          </a:p>
        </p:txBody>
      </p:sp>
      <p:pic>
        <p:nvPicPr>
          <p:cNvPr id="4" name="Picture 2" descr="An icefish."/>
          <p:cNvPicPr>
            <a:picLocks noChangeAspect="1"/>
          </p:cNvPicPr>
          <p:nvPr/>
        </p:nvPicPr>
        <p:blipFill rotWithShape="1">
          <a:blip r:embed="rId2">
            <a:extLst>
              <a:ext uri="{28A0092B-C50C-407E-A947-70E740481C1C}">
                <a14:useLocalDpi xmlns:a14="http://schemas.microsoft.com/office/drawing/2010/main" val="0"/>
              </a:ext>
            </a:extLst>
          </a:blip>
          <a:srcRect l="823" r="1584" b="2631"/>
          <a:stretch/>
        </p:blipFill>
        <p:spPr>
          <a:xfrm>
            <a:off x="365760" y="1336015"/>
            <a:ext cx="8412480" cy="4832261"/>
          </a:xfrm>
          <a:prstGeom prst="rect">
            <a:avLst/>
          </a:prstGeom>
        </p:spPr>
      </p:pic>
      <p:sp>
        <p:nvSpPr>
          <p:cNvPr id="5" name="Content Placeholder 3"/>
          <p:cNvSpPr>
            <a:spLocks noGrp="1"/>
          </p:cNvSpPr>
          <p:nvPr>
            <p:ph sz="quarter" idx="11"/>
          </p:nvPr>
        </p:nvSpPr>
        <p:spPr>
          <a:xfrm>
            <a:off x="3200400" y="6230336"/>
            <a:ext cx="2743200" cy="183604"/>
          </a:xfrm>
        </p:spPr>
        <p:txBody>
          <a:bodyPr/>
          <a:lstStyle/>
          <a:p>
            <a:pPr algn="ctr"/>
            <a:r>
              <a:rPr lang="en-US" sz="800" dirty="0">
                <a:solidFill>
                  <a:schemeClr val="tx1"/>
                </a:solidFill>
              </a:rPr>
              <a:t>British Antarctic Survey/Science Source</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74791075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Biogeography</a:t>
            </a:r>
          </a:p>
        </p:txBody>
      </p:sp>
      <p:sp>
        <p:nvSpPr>
          <p:cNvPr id="3" name="Content Placeholder 2"/>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Study of the geographic distribution of species</a:t>
            </a:r>
          </a:p>
          <a:p>
            <a:pPr marL="342900" indent="-342900">
              <a:spcBef>
                <a:spcPts val="1200"/>
              </a:spcBef>
              <a:spcAft>
                <a:spcPts val="1200"/>
              </a:spcAft>
              <a:buFont typeface="Arial" panose="020B0604020202020204" pitchFamily="34" charset="0"/>
              <a:buChar char="•"/>
            </a:pPr>
            <a:r>
              <a:rPr lang="en-US" dirty="0"/>
              <a:t>Reveals that different geographical areas sometimes have groups of plants and animals of strikingly similar appearance, even though the organisms may be only distantly related</a:t>
            </a:r>
          </a:p>
          <a:p>
            <a:pPr marL="342900" indent="-342900">
              <a:spcBef>
                <a:spcPts val="1200"/>
              </a:spcBef>
              <a:spcAft>
                <a:spcPts val="1200"/>
              </a:spcAft>
              <a:buFont typeface="Arial" panose="020B0604020202020204" pitchFamily="34" charset="0"/>
              <a:buChar char="•"/>
            </a:pPr>
            <a:r>
              <a:rPr lang="en-US" dirty="0"/>
              <a:t>Natural selection appears to have favored parallel evolutionary adaptations in similar environments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390797152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Convergent evolution</a:t>
            </a:r>
          </a:p>
        </p:txBody>
      </p:sp>
      <p:sp>
        <p:nvSpPr>
          <p:cNvPr id="3" name="Content Placeholder 2"/>
          <p:cNvSpPr>
            <a:spLocks noGrp="1"/>
          </p:cNvSpPr>
          <p:nvPr>
            <p:ph sz="quarter" idx="11"/>
          </p:nvPr>
        </p:nvSpPr>
        <p:spPr>
          <a:xfrm>
            <a:off x="342900" y="1276710"/>
            <a:ext cx="8458200" cy="4469572"/>
          </a:xfrm>
        </p:spPr>
        <p:txBody>
          <a:bodyPr/>
          <a:lstStyle/>
          <a:p>
            <a:pPr>
              <a:spcBef>
                <a:spcPts val="600"/>
              </a:spcBef>
              <a:spcAft>
                <a:spcPts val="1200"/>
              </a:spcAft>
            </a:pPr>
            <a:r>
              <a:rPr lang="en-US" dirty="0"/>
              <a:t>Similar forms having evolved in different, isolated areas because of similar selective pressures in similar environments</a:t>
            </a:r>
          </a:p>
          <a:p>
            <a:pPr>
              <a:spcBef>
                <a:spcPts val="600"/>
              </a:spcBef>
              <a:spcAft>
                <a:spcPts val="1200"/>
              </a:spcAft>
            </a:pPr>
            <a:r>
              <a:rPr lang="en-US" dirty="0"/>
              <a:t>Marsupial and placental mammals</a:t>
            </a:r>
          </a:p>
          <a:p>
            <a:pPr marL="347472" indent="-342900">
              <a:spcBef>
                <a:spcPts val="600"/>
              </a:spcBef>
              <a:spcAft>
                <a:spcPts val="1200"/>
              </a:spcAft>
              <a:buFont typeface="Arial" panose="020B0604020202020204" pitchFamily="34" charset="0"/>
              <a:buChar char="•"/>
            </a:pPr>
            <a:r>
              <a:rPr lang="en-US" dirty="0"/>
              <a:t>Only marsupials are found in Australia.</a:t>
            </a:r>
          </a:p>
          <a:p>
            <a:pPr marL="347472" indent="-342900">
              <a:spcBef>
                <a:spcPts val="600"/>
              </a:spcBef>
              <a:spcAft>
                <a:spcPts val="1200"/>
              </a:spcAft>
              <a:buFont typeface="Arial" panose="020B0604020202020204" pitchFamily="34" charset="0"/>
              <a:buChar char="•"/>
            </a:pPr>
            <a:r>
              <a:rPr lang="en-US" dirty="0"/>
              <a:t>Australian marsupials resemble placental mammals on other continents.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42</a:t>
            </a:fld>
            <a:endParaRPr lang="en-US"/>
          </a:p>
        </p:txBody>
      </p:sp>
    </p:spTree>
    <p:extLst>
      <p:ext uri="{BB962C8B-B14F-4D97-AF65-F5344CB8AC3E}">
        <p14:creationId xmlns:p14="http://schemas.microsoft.com/office/powerpoint/2010/main" val="349132391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Figure 21.18</a:t>
            </a:r>
            <a:endParaRPr lang="en-US" dirty="0"/>
          </a:p>
        </p:txBody>
      </p:sp>
      <p:pic>
        <p:nvPicPr>
          <p:cNvPr id="3" name="Picture 2" descr="Across several niches, there is a marsupial equivalent in Australia of mammals found elsewhere in the worl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020" y="1672782"/>
            <a:ext cx="8453442" cy="3907857"/>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p:cNvSpPr>
            <a:spLocks noGrp="1"/>
          </p:cNvSpPr>
          <p:nvPr>
            <p:ph type="sldNum" sz="quarter" idx="10"/>
          </p:nvPr>
        </p:nvSpPr>
        <p:spPr>
          <a:xfrm>
            <a:off x="8647432" y="6708755"/>
            <a:ext cx="355840" cy="161396"/>
          </a:xfrm>
        </p:spPr>
        <p:txBody>
          <a:bodyPr/>
          <a:lstStyle/>
          <a:p>
            <a:fld id="{68151E55-6873-49E2-B8D5-2F265E6F1973}" type="slidenum">
              <a:rPr lang="en-US" smtClean="0"/>
              <a:pPr/>
              <a:t>43</a:t>
            </a:fld>
            <a:endParaRPr lang="en-US"/>
          </a:p>
        </p:txBody>
      </p:sp>
    </p:spTree>
    <p:extLst>
      <p:ext uri="{BB962C8B-B14F-4D97-AF65-F5344CB8AC3E}">
        <p14:creationId xmlns:p14="http://schemas.microsoft.com/office/powerpoint/2010/main" val="306676573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Figure 21.19</a:t>
            </a:r>
            <a:endParaRPr lang="en-US" dirty="0"/>
          </a:p>
        </p:txBody>
      </p:sp>
      <p:pic>
        <p:nvPicPr>
          <p:cNvPr id="4" name="Picture 2" descr="Sharks, fish, and dolphins all have streamlined bodies allowing water to flow easily past them. They are not closely relate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0866" y="1742173"/>
            <a:ext cx="8270414" cy="1689394"/>
          </a:xfrm>
          <a:prstGeom prst="rect">
            <a:avLst/>
          </a:prstGeom>
        </p:spPr>
      </p:pic>
      <p:sp>
        <p:nvSpPr>
          <p:cNvPr id="3" name="Content Placeholder 3"/>
          <p:cNvSpPr>
            <a:spLocks noGrp="1"/>
          </p:cNvSpPr>
          <p:nvPr>
            <p:ph sz="quarter" idx="11"/>
          </p:nvPr>
        </p:nvSpPr>
        <p:spPr>
          <a:xfrm>
            <a:off x="342900" y="3911504"/>
            <a:ext cx="8458200" cy="1920885"/>
          </a:xfrm>
        </p:spPr>
        <p:txBody>
          <a:bodyPr/>
          <a:lstStyle/>
          <a:p>
            <a:pPr marL="342900" indent="-342900">
              <a:spcBef>
                <a:spcPts val="600"/>
              </a:spcBef>
              <a:spcAft>
                <a:spcPts val="600"/>
              </a:spcAft>
              <a:buFont typeface="Arial" panose="020B0604020202020204" pitchFamily="34" charset="0"/>
              <a:buChar char="•"/>
            </a:pPr>
            <a:r>
              <a:rPr lang="en-US" dirty="0"/>
              <a:t>Convergence among fast-moving marine predators</a:t>
            </a:r>
          </a:p>
          <a:p>
            <a:pPr marL="342900" indent="-342900">
              <a:spcBef>
                <a:spcPts val="600"/>
              </a:spcBef>
              <a:spcAft>
                <a:spcPts val="600"/>
              </a:spcAft>
              <a:buFont typeface="Arial" panose="020B0604020202020204" pitchFamily="34" charset="0"/>
              <a:buChar char="•"/>
            </a:pPr>
            <a:r>
              <a:rPr lang="en-US" dirty="0"/>
              <a:t>Hydrodynamics of moving through water require a streamlined body shape to minimize friction</a:t>
            </a:r>
          </a:p>
          <a:p>
            <a:pPr marL="342900" indent="-342900">
              <a:spcBef>
                <a:spcPts val="600"/>
              </a:spcBef>
              <a:spcAft>
                <a:spcPts val="600"/>
              </a:spcAft>
              <a:buFont typeface="Arial" panose="020B0604020202020204" pitchFamily="34" charset="0"/>
              <a:buChar char="•"/>
            </a:pPr>
            <a:r>
              <a:rPr lang="en-US" dirty="0"/>
              <a:t>Sharks, tuna, ichthyosaurs, and dolphins</a:t>
            </a:r>
          </a:p>
        </p:txBody>
      </p:sp>
      <p:sp>
        <p:nvSpPr>
          <p:cNvPr id="6" name="Slide Number Placeholder 4"/>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281769361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Biogeographical studies</a:t>
            </a:r>
            <a:r>
              <a:rPr lang="en-US" sz="1200" dirty="0"/>
              <a:t> 1</a:t>
            </a:r>
          </a:p>
        </p:txBody>
      </p:sp>
      <p:sp>
        <p:nvSpPr>
          <p:cNvPr id="3" name="Content Placeholder 2"/>
          <p:cNvSpPr>
            <a:spLocks noGrp="1"/>
          </p:cNvSpPr>
          <p:nvPr>
            <p:ph sz="quarter" idx="11"/>
          </p:nvPr>
        </p:nvSpPr>
        <p:spPr/>
        <p:txBody>
          <a:bodyPr/>
          <a:lstStyle/>
          <a:p>
            <a:pPr>
              <a:spcBef>
                <a:spcPts val="600"/>
              </a:spcBef>
              <a:spcAft>
                <a:spcPts val="1200"/>
              </a:spcAft>
            </a:pPr>
            <a:r>
              <a:rPr lang="en-US" dirty="0"/>
              <a:t>Darwin noted on his voyage that</a:t>
            </a:r>
          </a:p>
          <a:p>
            <a:pPr marL="342900" indent="-342900">
              <a:spcBef>
                <a:spcPts val="600"/>
              </a:spcBef>
              <a:spcAft>
                <a:spcPts val="1200"/>
              </a:spcAft>
              <a:buFont typeface="Arial" panose="020B0604020202020204" pitchFamily="34" charset="0"/>
              <a:buChar char="•"/>
            </a:pPr>
            <a:r>
              <a:rPr lang="en-US" dirty="0"/>
              <a:t>Islands are often missing plants and animals common on continents.</a:t>
            </a:r>
          </a:p>
          <a:p>
            <a:pPr marL="731520" lvl="2">
              <a:spcBef>
                <a:spcPts val="600"/>
              </a:spcBef>
              <a:spcAft>
                <a:spcPts val="1200"/>
              </a:spcAft>
            </a:pPr>
            <a:r>
              <a:rPr lang="en-US" dirty="0"/>
              <a:t>Can live there if introduced</a:t>
            </a:r>
          </a:p>
          <a:p>
            <a:pPr marL="342900" indent="-342900">
              <a:spcBef>
                <a:spcPts val="600"/>
              </a:spcBef>
              <a:spcAft>
                <a:spcPts val="1200"/>
              </a:spcAft>
              <a:buFont typeface="Arial" panose="020B0604020202020204" pitchFamily="34" charset="0"/>
              <a:buChar char="•"/>
            </a:pPr>
            <a:r>
              <a:rPr lang="en-US" dirty="0"/>
              <a:t>Species present on islands often diverged from continental relatives.</a:t>
            </a:r>
          </a:p>
          <a:p>
            <a:pPr marL="731520" lvl="2">
              <a:spcBef>
                <a:spcPts val="600"/>
              </a:spcBef>
              <a:spcAft>
                <a:spcPts val="1200"/>
              </a:spcAft>
            </a:pPr>
            <a:r>
              <a:rPr lang="en-US" dirty="0"/>
              <a:t>Occupy niches used by other species on continents</a:t>
            </a:r>
          </a:p>
          <a:p>
            <a:pPr marL="342900" indent="-342900">
              <a:spcBef>
                <a:spcPts val="600"/>
              </a:spcBef>
              <a:spcAft>
                <a:spcPts val="1200"/>
              </a:spcAft>
              <a:buFont typeface="Arial" panose="020B0604020202020204" pitchFamily="34" charset="0"/>
              <a:buChar char="•"/>
            </a:pPr>
            <a:r>
              <a:rPr lang="en-US" dirty="0"/>
              <a:t>Island species usually are more closely related to species on nearby continents.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45</a:t>
            </a:fld>
            <a:endParaRPr lang="en-US"/>
          </a:p>
        </p:txBody>
      </p:sp>
    </p:spTree>
    <p:extLst>
      <p:ext uri="{BB962C8B-B14F-4D97-AF65-F5344CB8AC3E}">
        <p14:creationId xmlns:p14="http://schemas.microsoft.com/office/powerpoint/2010/main" val="327840078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Biogeographical studies</a:t>
            </a:r>
            <a:r>
              <a:rPr lang="en-US" sz="1200" dirty="0"/>
              <a:t> 2</a:t>
            </a:r>
          </a:p>
        </p:txBody>
      </p:sp>
      <p:sp>
        <p:nvSpPr>
          <p:cNvPr id="3" name="Content Placeholder 2"/>
          <p:cNvSpPr>
            <a:spLocks noGrp="1"/>
          </p:cNvSpPr>
          <p:nvPr>
            <p:ph sz="quarter" idx="11"/>
          </p:nvPr>
        </p:nvSpPr>
        <p:spPr/>
        <p:txBody>
          <a:bodyPr/>
          <a:lstStyle/>
          <a:p>
            <a:pPr>
              <a:spcBef>
                <a:spcPts val="600"/>
              </a:spcBef>
              <a:spcAft>
                <a:spcPts val="1200"/>
              </a:spcAft>
            </a:pPr>
            <a:r>
              <a:rPr lang="en-US" dirty="0"/>
              <a:t>Darwin concluded:</a:t>
            </a:r>
          </a:p>
          <a:p>
            <a:pPr marL="342900" indent="-342900">
              <a:spcBef>
                <a:spcPts val="600"/>
              </a:spcBef>
              <a:spcAft>
                <a:spcPts val="1200"/>
              </a:spcAft>
              <a:buFont typeface="Arial" panose="020B0604020202020204" pitchFamily="34" charset="0"/>
              <a:buChar char="•"/>
            </a:pPr>
            <a:r>
              <a:rPr lang="en-US" dirty="0"/>
              <a:t>Many islands have never been connected to the mainland.</a:t>
            </a:r>
          </a:p>
          <a:p>
            <a:pPr marL="342900" indent="-342900">
              <a:spcBef>
                <a:spcPts val="600"/>
              </a:spcBef>
              <a:spcAft>
                <a:spcPts val="1200"/>
              </a:spcAft>
              <a:buFont typeface="Arial" panose="020B0604020202020204" pitchFamily="34" charset="0"/>
              <a:buChar char="•"/>
            </a:pPr>
            <a:r>
              <a:rPr lang="en-US" dirty="0"/>
              <a:t>Species arrive on islands by dispersing across the water.</a:t>
            </a:r>
          </a:p>
          <a:p>
            <a:pPr marL="342900" indent="-342900">
              <a:spcBef>
                <a:spcPts val="600"/>
              </a:spcBef>
              <a:spcAft>
                <a:spcPts val="1200"/>
              </a:spcAft>
              <a:buFont typeface="Arial" panose="020B0604020202020204" pitchFamily="34" charset="0"/>
              <a:buChar char="•"/>
            </a:pPr>
            <a:r>
              <a:rPr lang="en-US" dirty="0"/>
              <a:t>Dispersal from nearby areas is more likely than distant sources.</a:t>
            </a:r>
          </a:p>
          <a:p>
            <a:pPr marL="342900" indent="-342900">
              <a:spcBef>
                <a:spcPts val="600"/>
              </a:spcBef>
              <a:spcAft>
                <a:spcPts val="1200"/>
              </a:spcAft>
              <a:buFont typeface="Arial" panose="020B0604020202020204" pitchFamily="34" charset="0"/>
              <a:buChar char="•"/>
            </a:pPr>
            <a:r>
              <a:rPr lang="en-US" dirty="0"/>
              <a:t>Species that can fly, float or swim are more likely to inhabit islands.</a:t>
            </a:r>
          </a:p>
          <a:p>
            <a:pPr marL="342900" indent="-342900">
              <a:spcBef>
                <a:spcPts val="600"/>
              </a:spcBef>
              <a:spcAft>
                <a:spcPts val="1200"/>
              </a:spcAft>
              <a:buFont typeface="Arial" panose="020B0604020202020204" pitchFamily="34" charset="0"/>
              <a:buChar char="•"/>
            </a:pPr>
            <a:r>
              <a:rPr lang="en-US" dirty="0"/>
              <a:t>Colonizers often evolve into many species.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46</a:t>
            </a:fld>
            <a:endParaRPr lang="en-US"/>
          </a:p>
        </p:txBody>
      </p:sp>
    </p:spTree>
    <p:extLst>
      <p:ext uri="{BB962C8B-B14F-4D97-AF65-F5344CB8AC3E}">
        <p14:creationId xmlns:p14="http://schemas.microsoft.com/office/powerpoint/2010/main" val="38882872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Darwin’s Critics</a:t>
            </a:r>
            <a:r>
              <a:rPr lang="en-US" sz="1200" dirty="0"/>
              <a:t> 1</a:t>
            </a:r>
          </a:p>
        </p:txBody>
      </p:sp>
      <p:sp>
        <p:nvSpPr>
          <p:cNvPr id="3" name="Content Placeholder 2"/>
          <p:cNvSpPr>
            <a:spLocks noGrp="1"/>
          </p:cNvSpPr>
          <p:nvPr>
            <p:ph sz="quarter" idx="11"/>
          </p:nvPr>
        </p:nvSpPr>
        <p:spPr/>
        <p:txBody>
          <a:bodyPr/>
          <a:lstStyle/>
          <a:p>
            <a:pPr>
              <a:spcBef>
                <a:spcPts val="600"/>
              </a:spcBef>
              <a:spcAft>
                <a:spcPts val="1200"/>
              </a:spcAft>
            </a:pPr>
            <a:r>
              <a:rPr lang="en-US" dirty="0"/>
              <a:t>Evolution by natural selection is nearly universally accepted by biologists</a:t>
            </a:r>
          </a:p>
          <a:p>
            <a:pPr>
              <a:spcBef>
                <a:spcPts val="600"/>
              </a:spcBef>
              <a:spcAft>
                <a:spcPts val="1200"/>
              </a:spcAft>
            </a:pPr>
            <a:r>
              <a:rPr lang="en-US" dirty="0"/>
              <a:t>But source of controversy for some in the general public</a:t>
            </a:r>
          </a:p>
          <a:p>
            <a:pPr>
              <a:spcBef>
                <a:spcPts val="600"/>
              </a:spcBef>
              <a:spcAft>
                <a:spcPts val="1200"/>
              </a:spcAft>
            </a:pPr>
            <a:r>
              <a:rPr lang="en-US" dirty="0"/>
              <a:t>7 principal objections:</a:t>
            </a:r>
          </a:p>
          <a:p>
            <a:pPr marL="274320" indent="-365760">
              <a:spcBef>
                <a:spcPts val="600"/>
              </a:spcBef>
              <a:spcAft>
                <a:spcPts val="1200"/>
              </a:spcAft>
              <a:buFont typeface="+mj-lt"/>
              <a:buAutoNum type="arabicPeriod"/>
            </a:pPr>
            <a:r>
              <a:rPr lang="en-US" dirty="0"/>
              <a:t>“Evolution is not solidly demonstrated”</a:t>
            </a:r>
          </a:p>
          <a:p>
            <a:pPr marL="731520" lvl="2">
              <a:spcBef>
                <a:spcPts val="600"/>
              </a:spcBef>
              <a:spcAft>
                <a:spcPts val="1200"/>
              </a:spcAft>
            </a:pPr>
            <a:r>
              <a:rPr lang="en-US" dirty="0"/>
              <a:t>“Just a theory” like the theory of gravity.</a:t>
            </a:r>
          </a:p>
          <a:p>
            <a:pPr marL="731520" lvl="2">
              <a:spcBef>
                <a:spcPts val="600"/>
              </a:spcBef>
              <a:spcAft>
                <a:spcPts val="1200"/>
              </a:spcAft>
            </a:pPr>
            <a:r>
              <a:rPr lang="en-US" dirty="0"/>
              <a:t>But scientists use the word “theory” differently than general public.</a:t>
            </a:r>
          </a:p>
          <a:p>
            <a:pPr marL="274320" indent="-365760">
              <a:spcBef>
                <a:spcPts val="600"/>
              </a:spcBef>
              <a:spcAft>
                <a:spcPts val="1200"/>
              </a:spcAft>
              <a:buFont typeface="+mj-lt"/>
              <a:buAutoNum type="arabicPeriod" startAt="2"/>
            </a:pPr>
            <a:r>
              <a:rPr lang="en-US" dirty="0"/>
              <a:t>“There are no fossil intermediates”</a:t>
            </a:r>
          </a:p>
          <a:p>
            <a:pPr marL="731520" lvl="2">
              <a:spcBef>
                <a:spcPts val="600"/>
              </a:spcBef>
              <a:spcAft>
                <a:spcPts val="1200"/>
              </a:spcAft>
            </a:pPr>
            <a:r>
              <a:rPr lang="en-US" dirty="0"/>
              <a:t>Many intermediates have been found since Darwin’s time.</a:t>
            </a:r>
          </a:p>
        </p:txBody>
      </p:sp>
      <p:sp>
        <p:nvSpPr>
          <p:cNvPr id="6" name="Slide Number Placeholder 3"/>
          <p:cNvSpPr>
            <a:spLocks noGrp="1"/>
          </p:cNvSpPr>
          <p:nvPr>
            <p:ph type="sldNum" sz="quarter" idx="10"/>
          </p:nvPr>
        </p:nvSpPr>
        <p:spPr/>
        <p:txBody>
          <a:bodyPr/>
          <a:lstStyle/>
          <a:p>
            <a:fld id="{68151E55-6873-49E2-B8D5-2F265E6F1973}" type="slidenum">
              <a:rPr lang="en-US" smtClean="0"/>
              <a:pPr/>
              <a:t>47</a:t>
            </a:fld>
            <a:endParaRPr lang="en-US"/>
          </a:p>
        </p:txBody>
      </p:sp>
    </p:spTree>
    <p:extLst>
      <p:ext uri="{BB962C8B-B14F-4D97-AF65-F5344CB8AC3E}">
        <p14:creationId xmlns:p14="http://schemas.microsoft.com/office/powerpoint/2010/main" val="37518167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Darwin’s Critics</a:t>
            </a:r>
            <a:r>
              <a:rPr lang="en-US" sz="1200" dirty="0"/>
              <a:t> 2</a:t>
            </a:r>
          </a:p>
        </p:txBody>
      </p:sp>
      <p:sp>
        <p:nvSpPr>
          <p:cNvPr id="3" name="Content Placeholder 2"/>
          <p:cNvSpPr>
            <a:spLocks noGrp="1"/>
          </p:cNvSpPr>
          <p:nvPr>
            <p:ph sz="quarter" idx="11"/>
          </p:nvPr>
        </p:nvSpPr>
        <p:spPr>
          <a:xfrm>
            <a:off x="342900" y="1276710"/>
            <a:ext cx="8458200" cy="4220042"/>
          </a:xfrm>
        </p:spPr>
        <p:txBody>
          <a:bodyPr/>
          <a:lstStyle/>
          <a:p>
            <a:pPr indent="-365760">
              <a:spcBef>
                <a:spcPts val="600"/>
              </a:spcBef>
              <a:spcAft>
                <a:spcPts val="1200"/>
              </a:spcAft>
              <a:buFont typeface="+mj-lt"/>
              <a:buAutoNum type="arabicPeriod" startAt="3"/>
            </a:pPr>
            <a:r>
              <a:rPr lang="en-US" dirty="0"/>
              <a:t>The intelligent design argument</a:t>
            </a:r>
          </a:p>
          <a:p>
            <a:pPr marL="731520" lvl="2">
              <a:spcBef>
                <a:spcPts val="0"/>
              </a:spcBef>
              <a:spcAft>
                <a:spcPts val="1200"/>
              </a:spcAft>
            </a:pPr>
            <a:r>
              <a:rPr lang="en-US" dirty="0"/>
              <a:t>Too complex for a random process.</a:t>
            </a:r>
          </a:p>
          <a:p>
            <a:pPr marL="731520" lvl="2">
              <a:spcBef>
                <a:spcPts val="0"/>
              </a:spcBef>
              <a:spcAft>
                <a:spcPts val="1200"/>
              </a:spcAft>
            </a:pPr>
            <a:r>
              <a:rPr lang="en-US" dirty="0"/>
              <a:t>Natural selection is not random, but it is not directed.</a:t>
            </a:r>
          </a:p>
          <a:p>
            <a:pPr marL="274320" indent="-365760">
              <a:spcBef>
                <a:spcPts val="600"/>
              </a:spcBef>
              <a:spcAft>
                <a:spcPts val="1200"/>
              </a:spcAft>
              <a:buFont typeface="+mj-lt"/>
              <a:buAutoNum type="arabicPeriod" startAt="4"/>
            </a:pPr>
            <a:r>
              <a:rPr lang="en-US" dirty="0"/>
              <a:t>“Evolution violates the Second Law of Thermodynamics”</a:t>
            </a:r>
          </a:p>
          <a:p>
            <a:pPr marL="731520" lvl="2">
              <a:spcBef>
                <a:spcPts val="0"/>
              </a:spcBef>
              <a:spcAft>
                <a:spcPts val="1200"/>
              </a:spcAft>
            </a:pPr>
            <a:r>
              <a:rPr lang="en-US" dirty="0"/>
              <a:t>Things become more disorganized.</a:t>
            </a:r>
          </a:p>
          <a:p>
            <a:pPr marL="731520" lvl="2">
              <a:spcBef>
                <a:spcPts val="0"/>
              </a:spcBef>
              <a:spcAft>
                <a:spcPts val="1200"/>
              </a:spcAft>
            </a:pPr>
            <a:r>
              <a:rPr lang="en-US" dirty="0"/>
              <a:t>Earth is not a closed system and energy is constantly added from the Sun.</a:t>
            </a:r>
          </a:p>
          <a:p>
            <a:pPr marL="274320" indent="-365760">
              <a:spcBef>
                <a:spcPts val="600"/>
              </a:spcBef>
              <a:spcAft>
                <a:spcPts val="1200"/>
              </a:spcAft>
              <a:buFont typeface="+mj-lt"/>
              <a:buAutoNum type="arabicPeriod" startAt="5"/>
            </a:pPr>
            <a:r>
              <a:rPr lang="en-US" dirty="0"/>
              <a:t>“Proteins are too improbable”</a:t>
            </a:r>
          </a:p>
          <a:p>
            <a:pPr marL="731520" lvl="2">
              <a:spcBef>
                <a:spcPts val="0"/>
              </a:spcBef>
              <a:spcAft>
                <a:spcPts val="1200"/>
              </a:spcAft>
            </a:pPr>
            <a:r>
              <a:rPr lang="en-US" dirty="0"/>
              <a:t>Probability of hemoglobin as random event</a:t>
            </a:r>
          </a:p>
        </p:txBody>
      </p:sp>
      <p:graphicFrame>
        <p:nvGraphicFramePr>
          <p:cNvPr id="8" name="Object 3">
            <a:extLst>
              <a:ext uri="{FF2B5EF4-FFF2-40B4-BE49-F238E27FC236}">
                <a16:creationId xmlns:a16="http://schemas.microsoft.com/office/drawing/2014/main" id="{96D48351-5177-4A0B-868D-897708E7763F}"/>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422871360"/>
              </p:ext>
            </p:extLst>
          </p:nvPr>
        </p:nvGraphicFramePr>
        <p:xfrm>
          <a:off x="6058048" y="5141152"/>
          <a:ext cx="1104900" cy="355600"/>
        </p:xfrm>
        <a:graphic>
          <a:graphicData uri="http://schemas.openxmlformats.org/presentationml/2006/ole">
            <mc:AlternateContent xmlns:mc="http://schemas.openxmlformats.org/markup-compatibility/2006">
              <mc:Choice xmlns:v="urn:schemas-microsoft-com:vml" Requires="v">
                <p:oleObj spid="_x0000_s2064" name="Equation" r:id="rId3" imgW="1104840" imgH="355320" progId="Equation.DSMT4">
                  <p:embed/>
                </p:oleObj>
              </mc:Choice>
              <mc:Fallback>
                <p:oleObj name="Equation" r:id="rId3" imgW="1104840" imgH="355320" progId="Equation.DSMT4">
                  <p:embed/>
                  <p:pic>
                    <p:nvPicPr>
                      <p:cNvPr id="0" name=""/>
                      <p:cNvPicPr/>
                      <p:nvPr/>
                    </p:nvPicPr>
                    <p:blipFill>
                      <a:blip r:embed="rId4"/>
                      <a:stretch>
                        <a:fillRect/>
                      </a:stretch>
                    </p:blipFill>
                    <p:spPr>
                      <a:xfrm>
                        <a:off x="6058048" y="5141152"/>
                        <a:ext cx="1104900" cy="3556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3D71EB5F-6715-4F8F-BF26-BBDC5074E333}"/>
              </a:ext>
            </a:extLst>
          </p:cNvPr>
          <p:cNvSpPr>
            <a:spLocks noGrp="1"/>
          </p:cNvSpPr>
          <p:nvPr>
            <p:ph sz="quarter" idx="15"/>
          </p:nvPr>
        </p:nvSpPr>
        <p:spPr>
          <a:xfrm>
            <a:off x="342900" y="5574147"/>
            <a:ext cx="8458200" cy="669756"/>
          </a:xfrm>
        </p:spPr>
        <p:txBody>
          <a:bodyPr/>
          <a:lstStyle/>
          <a:p>
            <a:pPr marL="731520" lvl="2">
              <a:spcBef>
                <a:spcPts val="0"/>
              </a:spcBef>
              <a:spcAft>
                <a:spcPts val="1200"/>
              </a:spcAft>
            </a:pPr>
            <a:r>
              <a:rPr lang="en-US" dirty="0">
                <a:solidFill>
                  <a:srgbClr val="000000"/>
                </a:solidFill>
              </a:rPr>
              <a:t>Can’t argue backwards – what are the odds of students having the birthdates they do in class.</a:t>
            </a:r>
          </a:p>
        </p:txBody>
      </p:sp>
      <p:sp>
        <p:nvSpPr>
          <p:cNvPr id="6" name="Slide Number Placeholder 5"/>
          <p:cNvSpPr>
            <a:spLocks noGrp="1"/>
          </p:cNvSpPr>
          <p:nvPr>
            <p:ph type="sldNum" sz="quarter" idx="10"/>
          </p:nvPr>
        </p:nvSpPr>
        <p:spPr/>
        <p:txBody>
          <a:bodyPr/>
          <a:lstStyle/>
          <a:p>
            <a:fld id="{68151E55-6873-49E2-B8D5-2F265E6F1973}" type="slidenum">
              <a:rPr lang="en-US" smtClean="0"/>
              <a:pPr/>
              <a:t>48</a:t>
            </a:fld>
            <a:endParaRPr lang="en-US"/>
          </a:p>
        </p:txBody>
      </p:sp>
    </p:spTree>
    <p:extLst>
      <p:ext uri="{BB962C8B-B14F-4D97-AF65-F5344CB8AC3E}">
        <p14:creationId xmlns:p14="http://schemas.microsoft.com/office/powerpoint/2010/main" val="4659077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Darwin’s Critics</a:t>
            </a:r>
            <a:r>
              <a:rPr lang="en-US" sz="1200" dirty="0"/>
              <a:t> 3</a:t>
            </a:r>
          </a:p>
        </p:txBody>
      </p:sp>
      <p:sp>
        <p:nvSpPr>
          <p:cNvPr id="3" name="Content Placeholder 2"/>
          <p:cNvSpPr>
            <a:spLocks noGrp="1"/>
          </p:cNvSpPr>
          <p:nvPr>
            <p:ph sz="quarter" idx="11"/>
          </p:nvPr>
        </p:nvSpPr>
        <p:spPr/>
        <p:txBody>
          <a:bodyPr/>
          <a:lstStyle/>
          <a:p>
            <a:pPr marL="274320" indent="-365760">
              <a:spcBef>
                <a:spcPts val="600"/>
              </a:spcBef>
              <a:spcAft>
                <a:spcPts val="1200"/>
              </a:spcAft>
              <a:buFont typeface="+mj-lt"/>
              <a:buAutoNum type="arabicPeriod" startAt="6"/>
            </a:pPr>
            <a:r>
              <a:rPr lang="en-US" dirty="0"/>
              <a:t>“Natural selection cannot explain major changes”</a:t>
            </a:r>
          </a:p>
          <a:p>
            <a:pPr marL="731520" lvl="2">
              <a:spcBef>
                <a:spcPts val="600"/>
              </a:spcBef>
              <a:spcAft>
                <a:spcPts val="1200"/>
              </a:spcAft>
            </a:pPr>
            <a:r>
              <a:rPr lang="en-US" dirty="0"/>
              <a:t>No scientist has evolved a fish into a frog.</a:t>
            </a:r>
          </a:p>
          <a:p>
            <a:pPr marL="731520" lvl="2">
              <a:spcBef>
                <a:spcPts val="600"/>
              </a:spcBef>
              <a:spcAft>
                <a:spcPts val="1200"/>
              </a:spcAft>
            </a:pPr>
            <a:r>
              <a:rPr lang="en-US" dirty="0"/>
              <a:t>Artificial selection has produced differences more distinctive than those between wild species.</a:t>
            </a:r>
          </a:p>
          <a:p>
            <a:pPr marL="274320" indent="-365760">
              <a:spcBef>
                <a:spcPts val="600"/>
              </a:spcBef>
              <a:spcAft>
                <a:spcPts val="1200"/>
              </a:spcAft>
              <a:buFont typeface="+mj-lt"/>
              <a:buAutoNum type="arabicPeriod" startAt="7"/>
            </a:pPr>
            <a:r>
              <a:rPr lang="en-US" dirty="0"/>
              <a:t>The irreducible complexity argument</a:t>
            </a:r>
          </a:p>
          <a:p>
            <a:pPr marL="731520" lvl="2">
              <a:spcBef>
                <a:spcPts val="600"/>
              </a:spcBef>
              <a:spcAft>
                <a:spcPts val="1200"/>
              </a:spcAft>
            </a:pPr>
            <a:r>
              <a:rPr lang="en-US" dirty="0"/>
              <a:t>Intricate machinery of cell cannot be explained by evolution from simpler stages.</a:t>
            </a:r>
          </a:p>
          <a:p>
            <a:pPr marL="731520" lvl="2">
              <a:spcBef>
                <a:spcPts val="600"/>
              </a:spcBef>
              <a:spcAft>
                <a:spcPts val="1200"/>
              </a:spcAft>
            </a:pPr>
            <a:r>
              <a:rPr lang="en-US" dirty="0"/>
              <a:t>Natural selection can act on a complex system because at every stage of its evolution, the system functions.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49</a:t>
            </a:fld>
            <a:endParaRPr lang="en-US"/>
          </a:p>
        </p:txBody>
      </p:sp>
    </p:spTree>
    <p:extLst>
      <p:ext uri="{BB962C8B-B14F-4D97-AF65-F5344CB8AC3E}">
        <p14:creationId xmlns:p14="http://schemas.microsoft.com/office/powerpoint/2010/main" val="12860552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04800"/>
            <a:ext cx="8458200" cy="678611"/>
          </a:xfrm>
        </p:spPr>
        <p:txBody>
          <a:bodyPr/>
          <a:lstStyle/>
          <a:p>
            <a:r>
              <a:rPr lang="en-US" dirty="0"/>
              <a:t>Beaks of Darwin’s Finches</a:t>
            </a:r>
            <a:r>
              <a:rPr lang="en-US" sz="1200" dirty="0"/>
              <a:t> 2</a:t>
            </a:r>
          </a:p>
        </p:txBody>
      </p:sp>
      <p:sp>
        <p:nvSpPr>
          <p:cNvPr id="3" name="Content Placeholder 2"/>
          <p:cNvSpPr>
            <a:spLocks noGrp="1"/>
          </p:cNvSpPr>
          <p:nvPr>
            <p:ph sz="quarter" idx="11"/>
          </p:nvPr>
        </p:nvSpPr>
        <p:spPr/>
        <p:txBody>
          <a:bodyPr/>
          <a:lstStyle/>
          <a:p>
            <a:pPr>
              <a:spcBef>
                <a:spcPts val="1200"/>
              </a:spcBef>
              <a:spcAft>
                <a:spcPts val="1200"/>
              </a:spcAft>
              <a:buClr>
                <a:schemeClr val="tx1"/>
              </a:buClr>
            </a:pPr>
            <a:r>
              <a:rPr lang="en-US" altLang="en-US" dirty="0">
                <a:latin typeface="Arial" panose="020B0604020202020204" pitchFamily="34" charset="0"/>
                <a:ea typeface="Microsoft YaHei" panose="020B0503020204020204" pitchFamily="34" charset="-122"/>
              </a:rPr>
              <a:t>Finches eat a diversity of foods</a:t>
            </a:r>
          </a:p>
          <a:p>
            <a:pPr>
              <a:spcBef>
                <a:spcPts val="1200"/>
              </a:spcBef>
              <a:spcAft>
                <a:spcPts val="1200"/>
              </a:spcAft>
              <a:buClr>
                <a:schemeClr val="tx1"/>
              </a:buClr>
            </a:pPr>
            <a:r>
              <a:rPr lang="en-US" altLang="en-US" dirty="0">
                <a:latin typeface="Arial" panose="020B0604020202020204" pitchFamily="34" charset="0"/>
                <a:ea typeface="Microsoft YaHei" panose="020B0503020204020204" pitchFamily="34" charset="-122"/>
              </a:rPr>
              <a:t>Darwin hypothesized that different beak shapes were related to food gathering, and that natural selection had shaped the beaks according to food source</a:t>
            </a:r>
          </a:p>
          <a:p>
            <a:pPr marL="347472" indent="-347472">
              <a:spcBef>
                <a:spcPts val="600"/>
              </a:spcBef>
              <a:spcAft>
                <a:spcPts val="1200"/>
              </a:spcAft>
              <a:buClr>
                <a:schemeClr val="tx1"/>
              </a:buClr>
              <a:buFont typeface="Arial" panose="020B0604020202020204" pitchFamily="34" charset="0"/>
              <a:buChar char="•"/>
            </a:pPr>
            <a:r>
              <a:rPr lang="en-US" altLang="en-US" dirty="0">
                <a:latin typeface="Arial" panose="020B0604020202020204" pitchFamily="34" charset="0"/>
                <a:ea typeface="Microsoft YaHei" panose="020B0503020204020204" pitchFamily="34" charset="-122"/>
              </a:rPr>
              <a:t>Darwin wrote “… one might really fancy that … one species has been taken and modified for different ends.”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46968876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latin typeface="Arial" panose="020B0604020202020204" pitchFamily="34" charset="0"/>
                <a:ea typeface="Microsoft YaHei" panose="020B0503020204020204" pitchFamily="34" charset="-122"/>
              </a:rPr>
              <a:t>Figure 21.1</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woodpecker finch (</a:t>
            </a:r>
            <a:r>
              <a:rPr lang="en-US" dirty="0" err="1"/>
              <a:t>Cactospiza</a:t>
            </a:r>
            <a:r>
              <a:rPr lang="en-US" dirty="0"/>
              <a:t> pallida) has a medium-sized beak that is relatively straight allowing it to grasp small twigs and forage in holes. The large ground finch (</a:t>
            </a:r>
            <a:r>
              <a:rPr lang="en-US" dirty="0" err="1"/>
              <a:t>Geospiza</a:t>
            </a:r>
            <a:r>
              <a:rPr lang="en-US" dirty="0"/>
              <a:t> </a:t>
            </a:r>
            <a:r>
              <a:rPr lang="en-US" dirty="0" err="1"/>
              <a:t>magnirostris</a:t>
            </a:r>
            <a:r>
              <a:rPr lang="en-US" dirty="0"/>
              <a:t>) has a very large, thick, slightly curved beak that allows it to feed on large, hard seeds. The cactus finch (</a:t>
            </a:r>
            <a:r>
              <a:rPr lang="en-US" dirty="0" err="1"/>
              <a:t>Geospiza</a:t>
            </a:r>
            <a:r>
              <a:rPr lang="en-US" dirty="0"/>
              <a:t> </a:t>
            </a:r>
            <a:r>
              <a:rPr lang="en-US" dirty="0" err="1"/>
              <a:t>scandens</a:t>
            </a:r>
            <a:r>
              <a:rPr lang="en-US" dirty="0"/>
              <a:t>) has a large, curved beak allowing it to fit between the spines on cacti. The warbler finch (</a:t>
            </a:r>
            <a:r>
              <a:rPr lang="en-US" dirty="0" err="1"/>
              <a:t>Certhidea</a:t>
            </a:r>
            <a:r>
              <a:rPr lang="en-US" dirty="0"/>
              <a:t> </a:t>
            </a:r>
            <a:r>
              <a:rPr lang="en-US" dirty="0" err="1"/>
              <a:t>olivacea</a:t>
            </a:r>
            <a:r>
              <a:rPr lang="en-US" dirty="0"/>
              <a:t>) has a small, straight beak and the vegetarian tree finch (</a:t>
            </a:r>
            <a:r>
              <a:rPr lang="en-US" dirty="0" err="1"/>
              <a:t>Platyspiza</a:t>
            </a:r>
            <a:r>
              <a:rPr lang="en-US" dirty="0"/>
              <a:t> </a:t>
            </a:r>
            <a:r>
              <a:rPr lang="en-US" dirty="0" err="1"/>
              <a:t>crassirostris</a:t>
            </a:r>
            <a:r>
              <a:rPr lang="en-US" dirty="0"/>
              <a:t>) has a short but deep and sturdy beak.</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latin typeface="Arial" panose="020B0604020202020204" pitchFamily="34" charset="0"/>
                <a:ea typeface="Microsoft YaHei" panose="020B0503020204020204" pitchFamily="34" charset="-122"/>
              </a:rPr>
              <a:t>Figure 21.2</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b="1" dirty="0"/>
              <a:t>a.)</a:t>
            </a:r>
            <a:r>
              <a:rPr lang="en-US" dirty="0"/>
              <a:t> The horizontal axis represents the year that ranges from 19 70 to 19 90 in increments of ten years. The vertical axis represents beak depth in millimeter that ranges from 8.0 to 10.5 in increments of 0.5. The data plotted in the graph are as follows: (19 75, 9.2), (19 76, 9.3), (19 77, 9.4), (19 78, 9.7), (19 79, 9.8), (19 80, 9.8), (19 81, 9.7), (19 82, 9.8), (19 83, 9.7), (19 84, 9.6), (19 85, 9.6), (19 86, 9.5), (19 87, 9.4), (19 88, 9.4), (19 89, 9.3) and (19 90, 9.3). (19 76, 9.3), (19 77, 9.4), (19 78, 9.7) are drought, large seeds become abundant. (19 85, 9.6), (19 86, 9.5), (19 87, 9.4) are wet years, small seeds become abundant.</a:t>
            </a:r>
          </a:p>
          <a:p>
            <a:r>
              <a:rPr lang="en-US" b="1" dirty="0"/>
              <a:t>b.)</a:t>
            </a:r>
            <a:r>
              <a:rPr lang="en-US" dirty="0"/>
              <a:t> The horizontal axis represents the mean beak depth of parents in millimeters that ranges from 8 to 11 in increments of one. The vertical axis represents the beak depth of offspring in millimeters that ranges from 8 to 11 in increments of one. The data plotted in the graph are as follows: (9, 8.9), (9.1, 9.2), (9.2, 9.3), (9.6, 9.3), (9.7, 9), (9.8, 9.4), (10, 9.9), (10.2, 10.1), (10.5, 10.1) and (10.8, 10.3). A diagonal line extends on the points.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66257238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latin typeface="Arial" panose="020B0604020202020204" pitchFamily="34" charset="0"/>
                <a:ea typeface="Microsoft YaHei" panose="020B0503020204020204" pitchFamily="34" charset="-122"/>
              </a:rPr>
              <a:t>Selection against melanism</a:t>
            </a:r>
            <a:r>
              <a:rPr lang="en-US" altLang="en-US" sz="1200" dirty="0">
                <a:latin typeface="Arial" panose="020B0604020202020204" pitchFamily="34" charset="0"/>
                <a:ea typeface="Microsoft YaHei" panose="020B0503020204020204" pitchFamily="34" charset="-122"/>
              </a:rPr>
              <a:t> 1</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horizontal axis represents the year that ranges from 19 59 to 20 03 in increments of four years. The vertical axis represents the percentage of </a:t>
            </a:r>
            <a:r>
              <a:rPr lang="en-US" dirty="0" err="1"/>
              <a:t>melanic</a:t>
            </a:r>
            <a:r>
              <a:rPr lang="en-US" dirty="0"/>
              <a:t> moths that range from 0 to 100 in increments of 10. The two data lines are plotted in the graph. The data of the first line are as follows: (19 59, 92), (19 63, 90), (19 67, 90), (19 71, 91), (19 75, 90), (19 79, 80), (19 83, 70), (19 87, 40), (19 91, 30), (19 95, 20) and (19 99, 10). The data of the second line are as follows: (19 59, 90), (19 71, 50), (19 75, 50), (19 79, 51), (19 83, 40), (19 87, 45), (19 95, 30), (19 99, 20), (20 03, 10).</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65411272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Figure 21.5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The horizontal axis shows bristle numbers in Drosophila ranging from 0 to 110 in increments of 10. The vertical axis shows the number of individuals. The mean of the first set shows a low population, the second set shows the initial population, and the third set shows a high population. </a:t>
            </a:r>
            <a:endParaRPr lang="en-US" sz="17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71607948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Domestication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The Chihuahua breed is the smallest breed of dog among the four breeds shown in the image. The dachshund has a long body and short legs so that it could enter narrow holes in pursuit of badgers. A greyhound is a large, lean dog resulting from selection for maximal running ability, resulting in an animal with long legs, a long tail for balance, an arched back to increase stride length, and great muscle mass. Mastiff has a broad head, drooping ears, a broad, short muzzle, and a short, coarse coat as a result of domestication. </a:t>
            </a:r>
            <a:endParaRPr lang="en-US" sz="17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19124727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Figure 21.9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horizontal axis represents time in half-lives that ranges from 0 to 5 in increments of 1. The vertical axis represents the proportion of parent isotope remaining that ranges from 0 to 1 in increments of 0.25. The data plotted in the graph are as follows (0, 1), (1, 1 over 2), (2, 1 over 4), (3, 1 over 8), and (4, 1 over 16). A curve connects all the points. (2, 0) to (2, 0.25) is amount of parent isotope. (2, 0.25) to (2, 1) is the amount of daughter isotope. Radioactive decay is from parent isotope to daughter isotope.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24480246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Figure 21.11</a:t>
            </a:r>
            <a:r>
              <a:rPr lang="en-US" sz="1200" dirty="0"/>
              <a:t> (1)</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err="1"/>
              <a:t>Rodhocetus</a:t>
            </a:r>
            <a:r>
              <a:rPr lang="en-GB" dirty="0"/>
              <a:t> </a:t>
            </a:r>
            <a:r>
              <a:rPr lang="en-GB" dirty="0" err="1"/>
              <a:t>kasrani</a:t>
            </a:r>
            <a:r>
              <a:rPr lang="en-GB" dirty="0"/>
              <a:t> has reduced hind limbs that could not have aided it in walking or swimming. So changes occurred in the skull, and the hind limbs disappeared resulting in modern toothed whales that have the same up and down motion of swimming as </a:t>
            </a:r>
            <a:r>
              <a:rPr lang="en-GB" dirty="0" err="1"/>
              <a:t>Rodhocetus</a:t>
            </a:r>
            <a:r>
              <a:rPr lang="en-GB" dirty="0"/>
              <a:t>.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114184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Figure 21.11</a:t>
            </a:r>
            <a:r>
              <a:rPr lang="en-US" sz="1200" dirty="0"/>
              <a:t> (2)</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err="1"/>
              <a:t>Ambulocetus</a:t>
            </a:r>
            <a:r>
              <a:rPr lang="en-GB" dirty="0"/>
              <a:t> </a:t>
            </a:r>
            <a:r>
              <a:rPr lang="en-GB" dirty="0" err="1"/>
              <a:t>natans</a:t>
            </a:r>
            <a:r>
              <a:rPr lang="en-GB" dirty="0"/>
              <a:t> has an elongated body, short legs, and a tail and would have walked on land like modern sea lions, and it swam by flexing its backbone and similarly paddling with its hind limbs as do modern otters. </a:t>
            </a:r>
            <a:r>
              <a:rPr lang="en-GB" dirty="0" err="1"/>
              <a:t>Pakicetus</a:t>
            </a:r>
            <a:r>
              <a:rPr lang="en-GB" dirty="0"/>
              <a:t> </a:t>
            </a:r>
            <a:r>
              <a:rPr lang="en-GB" dirty="0" err="1"/>
              <a:t>attocki</a:t>
            </a:r>
            <a:r>
              <a:rPr lang="en-GB" dirty="0"/>
              <a:t> had a short body, large head, and long tail and lived on land, but its skull differed from that of its ancestors and exhibited many characteristics seen in the skulls of whales today.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7874229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Modern research has verified Darwin’s selection hypothesis</a:t>
            </a:r>
          </a:p>
        </p:txBody>
      </p:sp>
      <p:sp>
        <p:nvSpPr>
          <p:cNvPr id="3" name="Content Placeholder 2"/>
          <p:cNvSpPr>
            <a:spLocks noGrp="1"/>
          </p:cNvSpPr>
          <p:nvPr>
            <p:ph sz="quarter" idx="11"/>
          </p:nvPr>
        </p:nvSpPr>
        <p:spPr/>
        <p:txBody>
          <a:bodyPr/>
          <a:lstStyle/>
          <a:p>
            <a:pPr>
              <a:spcBef>
                <a:spcPts val="600"/>
              </a:spcBef>
              <a:spcAft>
                <a:spcPts val="1200"/>
              </a:spcAft>
            </a:pPr>
            <a:r>
              <a:rPr lang="en-US" dirty="0"/>
              <a:t>3 conditions of natural selection</a:t>
            </a:r>
          </a:p>
          <a:p>
            <a:pPr marL="342900" indent="-342900">
              <a:spcBef>
                <a:spcPts val="600"/>
              </a:spcBef>
              <a:spcAft>
                <a:spcPts val="1200"/>
              </a:spcAft>
              <a:buFont typeface="Arial" panose="020B0604020202020204" pitchFamily="34" charset="0"/>
              <a:buChar char="•"/>
            </a:pPr>
            <a:r>
              <a:rPr lang="en-US" dirty="0"/>
              <a:t>Phenotypic variation must exist in the population.</a:t>
            </a:r>
          </a:p>
          <a:p>
            <a:pPr marL="342900" indent="-342900">
              <a:spcBef>
                <a:spcPts val="600"/>
              </a:spcBef>
              <a:spcAft>
                <a:spcPts val="1200"/>
              </a:spcAft>
              <a:buFont typeface="Arial" panose="020B0604020202020204" pitchFamily="34" charset="0"/>
              <a:buChar char="•"/>
            </a:pPr>
            <a:r>
              <a:rPr lang="en-US" dirty="0"/>
              <a:t>This variation must lead to differences among individuals in lifetime reproductive success.</a:t>
            </a:r>
          </a:p>
          <a:p>
            <a:pPr marL="342900" indent="-342900">
              <a:spcBef>
                <a:spcPts val="600"/>
              </a:spcBef>
              <a:spcAft>
                <a:spcPts val="1200"/>
              </a:spcAft>
              <a:buFont typeface="Arial" panose="020B0604020202020204" pitchFamily="34" charset="0"/>
              <a:buChar char="•"/>
            </a:pPr>
            <a:r>
              <a:rPr lang="en-US" dirty="0"/>
              <a:t>Phenotypic variation among individuals must be genetically transmissible to the next generation.</a:t>
            </a:r>
          </a:p>
        </p:txBody>
      </p:sp>
      <p:sp>
        <p:nvSpPr>
          <p:cNvPr id="6" name="Slide Number Placeholder 3"/>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420103922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latin typeface="Arial" panose="020B0604020202020204" pitchFamily="34" charset="0"/>
                <a:ea typeface="Microsoft YaHei" panose="020B0503020204020204" pitchFamily="34" charset="-122"/>
              </a:rPr>
              <a:t>Figure 21.12</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700" dirty="0"/>
              <a:t>The browsers are </a:t>
            </a:r>
            <a:r>
              <a:rPr lang="en-US" sz="1700" dirty="0" err="1"/>
              <a:t>Hyracotherium</a:t>
            </a:r>
            <a:r>
              <a:rPr lang="en-US" sz="1700" dirty="0"/>
              <a:t>, </a:t>
            </a:r>
            <a:r>
              <a:rPr lang="en-US" sz="1700" dirty="0" err="1"/>
              <a:t>Mesohippus</a:t>
            </a:r>
            <a:r>
              <a:rPr lang="en-US" sz="1700" dirty="0"/>
              <a:t>, and </a:t>
            </a:r>
            <a:r>
              <a:rPr lang="en-US" sz="1700" dirty="0" err="1"/>
              <a:t>anchitherium</a:t>
            </a:r>
            <a:r>
              <a:rPr lang="en-US" sz="1700" dirty="0"/>
              <a:t>. The mixed feeders are </a:t>
            </a:r>
            <a:r>
              <a:rPr lang="en-US" sz="1700" dirty="0" err="1"/>
              <a:t>Merychippus</a:t>
            </a:r>
            <a:r>
              <a:rPr lang="en-US" sz="1700" dirty="0"/>
              <a:t>. The grazers are </a:t>
            </a:r>
            <a:r>
              <a:rPr lang="en-US" sz="1700" dirty="0" err="1"/>
              <a:t>Neohiparion</a:t>
            </a:r>
            <a:r>
              <a:rPr lang="en-US" sz="1700" dirty="0"/>
              <a:t>, </a:t>
            </a:r>
            <a:r>
              <a:rPr lang="en-US" sz="1700" dirty="0" err="1"/>
              <a:t>Nannippus</a:t>
            </a:r>
            <a:r>
              <a:rPr lang="en-US" sz="1700" dirty="0"/>
              <a:t>, and </a:t>
            </a:r>
            <a:r>
              <a:rPr lang="en-US" sz="1700" dirty="0" err="1"/>
              <a:t>Equus</a:t>
            </a:r>
            <a:r>
              <a:rPr lang="en-US" sz="1700" dirty="0"/>
              <a:t>. Pleistocene, Pliocene until 5 MYA. Miocene from 5 MYA to 24 MYA. Oligocene from 25 MYA to 34 MYA. Eocene from 35 MYA to 60 MYA. The </a:t>
            </a:r>
            <a:r>
              <a:rPr lang="en-US" sz="1700" dirty="0" err="1"/>
              <a:t>hyracotherium</a:t>
            </a:r>
            <a:r>
              <a:rPr lang="en-US" sz="1700" dirty="0"/>
              <a:t> is from 52 to 56 MYA. The </a:t>
            </a:r>
            <a:r>
              <a:rPr lang="en-US" sz="1700" dirty="0" err="1"/>
              <a:t>Orohippus</a:t>
            </a:r>
            <a:r>
              <a:rPr lang="en-US" sz="1700" dirty="0"/>
              <a:t> is from 46 MYA to 45 MYA. The </a:t>
            </a:r>
            <a:r>
              <a:rPr lang="en-US" sz="1700" dirty="0" err="1"/>
              <a:t>epihippus</a:t>
            </a:r>
            <a:r>
              <a:rPr lang="en-US" sz="1700" dirty="0"/>
              <a:t> is from 41 MYA to 48 MYA. The </a:t>
            </a:r>
            <a:r>
              <a:rPr lang="en-US" sz="1700" dirty="0" err="1"/>
              <a:t>Mesohippus</a:t>
            </a:r>
            <a:r>
              <a:rPr lang="en-US" sz="1700" dirty="0"/>
              <a:t> is from 30 MYA to 40 MYA. The </a:t>
            </a:r>
            <a:r>
              <a:rPr lang="en-US" sz="1700" dirty="0" err="1"/>
              <a:t>miohippus</a:t>
            </a:r>
            <a:r>
              <a:rPr lang="en-US" sz="1700" dirty="0"/>
              <a:t> is from 20 MYA to 38 MYA. The </a:t>
            </a:r>
            <a:r>
              <a:rPr lang="en-US" sz="1700" dirty="0" err="1"/>
              <a:t>anchitherium</a:t>
            </a:r>
            <a:r>
              <a:rPr lang="en-US" sz="1700" dirty="0"/>
              <a:t> is from 10 MYA to 23 MYA. The </a:t>
            </a:r>
            <a:r>
              <a:rPr lang="en-US" sz="1700" dirty="0" err="1"/>
              <a:t>megahippus</a:t>
            </a:r>
            <a:r>
              <a:rPr lang="en-US" sz="1700" dirty="0"/>
              <a:t> is from 9 MYA to 16 MYA. The </a:t>
            </a:r>
            <a:r>
              <a:rPr lang="en-US" sz="1700" dirty="0" err="1"/>
              <a:t>hypohippus</a:t>
            </a:r>
            <a:r>
              <a:rPr lang="en-US" sz="1700" dirty="0"/>
              <a:t> is from 9 M V A to 19 M V A. The </a:t>
            </a:r>
            <a:r>
              <a:rPr lang="en-US" sz="1700" dirty="0" err="1"/>
              <a:t>kalabatippus</a:t>
            </a:r>
            <a:r>
              <a:rPr lang="en-US" sz="1700" dirty="0"/>
              <a:t> is from 12.5 MYA to 32.5 MYA. The </a:t>
            </a:r>
            <a:r>
              <a:rPr lang="en-US" sz="1700" dirty="0" err="1"/>
              <a:t>archaeahippus</a:t>
            </a:r>
            <a:r>
              <a:rPr lang="en-US" sz="1700" dirty="0"/>
              <a:t> is from 12.5 MYA to 25 MYA. The </a:t>
            </a:r>
            <a:r>
              <a:rPr lang="en-US" sz="1700" dirty="0" err="1"/>
              <a:t>desmatippus</a:t>
            </a:r>
            <a:r>
              <a:rPr lang="en-US" sz="1700" dirty="0"/>
              <a:t> is from 13 MYA to 22 MYA. The </a:t>
            </a:r>
            <a:r>
              <a:rPr lang="en-US" sz="1700" dirty="0" err="1"/>
              <a:t>parahippus</a:t>
            </a:r>
            <a:r>
              <a:rPr lang="en-US" sz="1700" dirty="0"/>
              <a:t> is from 16 MYA to 25 MYA. The </a:t>
            </a:r>
            <a:r>
              <a:rPr lang="en-US" sz="1700" dirty="0" err="1"/>
              <a:t>merychippus</a:t>
            </a:r>
            <a:r>
              <a:rPr lang="en-US" sz="1700" dirty="0"/>
              <a:t> is from 10 MYA to 20 MYA. The </a:t>
            </a:r>
            <a:r>
              <a:rPr lang="en-US" sz="1700" dirty="0" err="1"/>
              <a:t>pseudhipparion</a:t>
            </a:r>
            <a:r>
              <a:rPr lang="en-US" sz="1700" dirty="0"/>
              <a:t> is from 5 MYA to 15 MYA. The </a:t>
            </a:r>
            <a:r>
              <a:rPr lang="en-US" sz="1700" dirty="0" err="1"/>
              <a:t>neohipporion</a:t>
            </a:r>
            <a:r>
              <a:rPr lang="en-US" sz="1700" dirty="0"/>
              <a:t> is from 3 MYA to 15 MYA. The </a:t>
            </a:r>
            <a:r>
              <a:rPr lang="en-US" sz="1700" dirty="0" err="1"/>
              <a:t>hipparion</a:t>
            </a:r>
            <a:r>
              <a:rPr lang="en-US" sz="1700" dirty="0"/>
              <a:t> is from 7.5 MYA to 17.5 MYA. The </a:t>
            </a:r>
            <a:r>
              <a:rPr lang="en-US" sz="1700" dirty="0" err="1"/>
              <a:t>Nannippus</a:t>
            </a:r>
            <a:r>
              <a:rPr lang="en-US" sz="1700" dirty="0"/>
              <a:t> is from 7.5 MYA to 14 MYA. The </a:t>
            </a:r>
            <a:r>
              <a:rPr lang="en-US" sz="1700" dirty="0" err="1"/>
              <a:t>cormohipparion</a:t>
            </a:r>
            <a:r>
              <a:rPr lang="en-US" sz="1700" dirty="0"/>
              <a:t> is from 8 MYA to 16 MYA. The </a:t>
            </a:r>
            <a:r>
              <a:rPr lang="en-US" sz="1700" dirty="0" err="1"/>
              <a:t>protohippus</a:t>
            </a:r>
            <a:r>
              <a:rPr lang="en-US" sz="1700" dirty="0"/>
              <a:t> is from 6 MYA to 18 MYA. The </a:t>
            </a:r>
            <a:r>
              <a:rPr lang="en-US" sz="1700" dirty="0" err="1"/>
              <a:t>Calippus</a:t>
            </a:r>
            <a:r>
              <a:rPr lang="en-US" sz="1700" dirty="0"/>
              <a:t> is from 5 MYA to 17.5 MYA. The </a:t>
            </a:r>
            <a:r>
              <a:rPr lang="en-US" sz="1700" dirty="0" err="1"/>
              <a:t>pilohippus</a:t>
            </a:r>
            <a:r>
              <a:rPr lang="en-US" sz="1700" dirty="0"/>
              <a:t> is from 6 MYA to 16 MYA. The </a:t>
            </a:r>
            <a:r>
              <a:rPr lang="en-US" sz="1700" dirty="0" err="1"/>
              <a:t>astrohippus</a:t>
            </a:r>
            <a:r>
              <a:rPr lang="en-US" sz="1700" dirty="0"/>
              <a:t> is from 5 MYA to 9 MYA. The </a:t>
            </a:r>
            <a:r>
              <a:rPr lang="en-US" sz="1700" dirty="0" err="1"/>
              <a:t>onohippidion</a:t>
            </a:r>
            <a:r>
              <a:rPr lang="en-US" sz="1700" dirty="0"/>
              <a:t> is from 6 MYA to 8 MYA. The </a:t>
            </a:r>
            <a:r>
              <a:rPr lang="en-US" sz="1700" dirty="0" err="1"/>
              <a:t>dinohippus</a:t>
            </a:r>
            <a:r>
              <a:rPr lang="en-US" sz="1700" dirty="0"/>
              <a:t> is from 4 MYA to 15 MYA. The </a:t>
            </a:r>
            <a:r>
              <a:rPr lang="en-US" sz="1700" dirty="0" err="1"/>
              <a:t>Equus</a:t>
            </a:r>
            <a:r>
              <a:rPr lang="en-US" sz="1700" dirty="0"/>
              <a:t> is from 0 to 6 MYA.</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86574042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latin typeface="Arial" panose="020B0604020202020204" pitchFamily="34" charset="0"/>
                <a:ea typeface="Microsoft YaHei" panose="020B0503020204020204" pitchFamily="34" charset="-122"/>
              </a:rPr>
              <a:t>Figure 21.13</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There is a </a:t>
            </a:r>
            <a:r>
              <a:rPr lang="en-US" dirty="0" err="1"/>
              <a:t>humerus</a:t>
            </a:r>
            <a:r>
              <a:rPr lang="en-US" dirty="0"/>
              <a:t> bone that branches off from the body. The radius and ulna extend from the </a:t>
            </a:r>
            <a:r>
              <a:rPr lang="en-US" dirty="0" err="1"/>
              <a:t>humerus</a:t>
            </a:r>
            <a:r>
              <a:rPr lang="en-US" dirty="0"/>
              <a:t> and are connected to the carpals, then metacarpals and phalanges.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49190381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Eyes of vertebrates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(a), an eye with a blind spot. The parts labeled are </a:t>
            </a:r>
            <a:r>
              <a:rPr lang="en-US" dirty="0" err="1"/>
              <a:t>photopigment</a:t>
            </a:r>
            <a:r>
              <a:rPr lang="en-US" dirty="0"/>
              <a:t>, nerve impulse, photoreceptor cells, interneuron, nerve fibers, light, and to the brain via the optic nerve. In (b), the parts labeled are nerve fibers to the brain, </a:t>
            </a:r>
            <a:r>
              <a:rPr lang="en-US" dirty="0" err="1"/>
              <a:t>photopigment</a:t>
            </a:r>
            <a:r>
              <a:rPr lang="en-US" dirty="0"/>
              <a:t> and photoreceptor cells, and light.</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50571479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latin typeface="Arial" panose="020B0604020202020204" pitchFamily="34" charset="0"/>
                <a:ea typeface="Microsoft YaHei" panose="020B0503020204020204" pitchFamily="34" charset="-122"/>
              </a:rPr>
              <a:t>Figure 21.18</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mole is a mammal and functions as a burrower similar to the marsupial mole. The </a:t>
            </a:r>
            <a:r>
              <a:rPr lang="en-US" dirty="0" err="1"/>
              <a:t>numbat</a:t>
            </a:r>
            <a:r>
              <a:rPr lang="en-US" dirty="0"/>
              <a:t> is a marsupial ant-eating small animal quite similar to the mammal lesser anteater. The grasshopper mouse and marsupial mice are mammal and marsupial, respectively, nocturnal insectivores. The ring-tailed lemur is a climbing mammal and the tree kangaroo is a climbing marsupial. The mammal flying squirrel and marsupial flying </a:t>
            </a:r>
            <a:r>
              <a:rPr lang="en-US" dirty="0" err="1"/>
              <a:t>phalanger</a:t>
            </a:r>
            <a:r>
              <a:rPr lang="en-US" dirty="0"/>
              <a:t> are small animals that glide with the help of skin flaps. The Tasmanian quoll is a marsupial and the ocelot is a mammal; both are stalking predators. Wolves are chasing predator mammals and </a:t>
            </a:r>
            <a:r>
              <a:rPr lang="en-US" dirty="0" err="1"/>
              <a:t>thylacines</a:t>
            </a:r>
            <a:r>
              <a:rPr lang="en-US" dirty="0"/>
              <a:t> are chasing predator marsupials.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2444730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Peter and Rosemary Grant</a:t>
            </a:r>
          </a:p>
        </p:txBody>
      </p:sp>
      <p:sp>
        <p:nvSpPr>
          <p:cNvPr id="3" name="Content Placeholder 2"/>
          <p:cNvSpPr>
            <a:spLocks noGrp="1"/>
          </p:cNvSpPr>
          <p:nvPr>
            <p:ph sz="quarter" idx="11"/>
          </p:nvPr>
        </p:nvSpPr>
        <p:spPr/>
        <p:txBody>
          <a:bodyPr/>
          <a:lstStyle/>
          <a:p>
            <a:pPr>
              <a:spcBef>
                <a:spcPts val="800"/>
              </a:spcBef>
            </a:pPr>
            <a:r>
              <a:rPr lang="en-US" dirty="0"/>
              <a:t>Studied medium ground finch on island called Daphne Major</a:t>
            </a:r>
          </a:p>
          <a:p>
            <a:pPr>
              <a:spcBef>
                <a:spcPts val="800"/>
              </a:spcBef>
            </a:pPr>
            <a:r>
              <a:rPr lang="en-US" dirty="0"/>
              <a:t>Found beak depth variation among members of the population</a:t>
            </a:r>
          </a:p>
          <a:p>
            <a:pPr>
              <a:spcBef>
                <a:spcPts val="800"/>
              </a:spcBef>
            </a:pPr>
            <a:r>
              <a:rPr lang="en-US" dirty="0"/>
              <a:t>Average beak depth changed from one year to the next in a predictable fashion</a:t>
            </a:r>
          </a:p>
          <a:p>
            <a:pPr marL="347472" indent="-347472">
              <a:spcBef>
                <a:spcPts val="800"/>
              </a:spcBef>
              <a:buFont typeface="Arial" panose="020B0604020202020204" pitchFamily="34" charset="0"/>
              <a:buChar char="•"/>
              <a:tabLst>
                <a:tab pos="914400" algn="l"/>
              </a:tabLst>
            </a:pPr>
            <a:r>
              <a:rPr lang="en-US" dirty="0"/>
              <a:t>Droughts: birds with deeper, more powerful beaks survived better (large seeds).</a:t>
            </a:r>
          </a:p>
          <a:p>
            <a:pPr marL="347472" indent="-347472">
              <a:spcBef>
                <a:spcPts val="800"/>
              </a:spcBef>
              <a:buFont typeface="Arial" panose="020B0604020202020204" pitchFamily="34" charset="0"/>
              <a:buChar char="•"/>
            </a:pPr>
            <a:r>
              <a:rPr lang="en-US" dirty="0"/>
              <a:t>Normal rains: average beak depth decreased to its original size (small seeds).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1207883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Figure 21.2</a:t>
            </a:r>
            <a:endParaRPr lang="en-US" dirty="0"/>
          </a:p>
        </p:txBody>
      </p:sp>
      <p:pic>
        <p:nvPicPr>
          <p:cNvPr id="5" name="Picture 2" descr="A graph plots year versus beak depth in millimeter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3472" y="1275375"/>
            <a:ext cx="4021715" cy="3108960"/>
          </a:xfrm>
          <a:prstGeom prst="rect">
            <a:avLst/>
          </a:prstGeom>
        </p:spPr>
      </p:pic>
      <p:pic>
        <p:nvPicPr>
          <p:cNvPr id="8" name="Picture 3" descr="A graph plots the mean beak depth of parents versus the beak depth of offspr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30541" y="1275375"/>
            <a:ext cx="4344235" cy="3108960"/>
          </a:xfrm>
          <a:prstGeom prst="rect">
            <a:avLst/>
          </a:prstGeom>
        </p:spPr>
      </p:pic>
      <p:sp>
        <p:nvSpPr>
          <p:cNvPr id="7" name="Content Placeholder 4"/>
          <p:cNvSpPr>
            <a:spLocks noGrp="1"/>
          </p:cNvSpPr>
          <p:nvPr>
            <p:ph sz="quarter" idx="11"/>
          </p:nvPr>
        </p:nvSpPr>
        <p:spPr>
          <a:xfrm>
            <a:off x="342900" y="4783756"/>
            <a:ext cx="8458200" cy="1225296"/>
          </a:xfrm>
        </p:spPr>
        <p:txBody>
          <a:bodyPr/>
          <a:lstStyle/>
          <a:p>
            <a:r>
              <a:rPr lang="en-US" dirty="0"/>
              <a:t>Conclude that year-to-year changes in average beak depth represent evolutionary change resulting from natural selection</a:t>
            </a:r>
          </a:p>
        </p:txBody>
      </p:sp>
      <p:sp>
        <p:nvSpPr>
          <p:cNvPr id="10" name="Text Placeholder 5">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4" action="ppaction://hlinksldjump"/>
              </a:rPr>
              <a:t>Access the text alternative for slide images.</a:t>
            </a:r>
          </a:p>
        </p:txBody>
      </p:sp>
      <p:sp>
        <p:nvSpPr>
          <p:cNvPr id="6" name="Slide Number Placeholder 6">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8396021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D23103-EE56-42BE-A2DC-29F05B4F586B}"/>
              </a:ext>
            </a:extLst>
          </p:cNvPr>
          <p:cNvSpPr>
            <a:spLocks noGrp="1"/>
          </p:cNvSpPr>
          <p:nvPr>
            <p:ph type="title"/>
          </p:nvPr>
        </p:nvSpPr>
        <p:spPr/>
        <p:txBody>
          <a:bodyPr/>
          <a:lstStyle/>
          <a:p>
            <a:pPr lvl="0"/>
            <a:r>
              <a:rPr lang="en-US" dirty="0"/>
              <a:t>Peppered Moths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3256994D-B826-4364-B23C-05EC587ADC15}"/>
              </a:ext>
            </a:extLst>
          </p:cNvPr>
          <p:cNvSpPr>
            <a:spLocks noGrp="1"/>
          </p:cNvSpPr>
          <p:nvPr>
            <p:ph sz="quarter" idx="11"/>
          </p:nvPr>
        </p:nvSpPr>
        <p:spPr/>
        <p:txBody>
          <a:bodyPr/>
          <a:lstStyle/>
          <a:p>
            <a:pPr>
              <a:spcBef>
                <a:spcPts val="600"/>
              </a:spcBef>
              <a:spcAft>
                <a:spcPts val="1200"/>
              </a:spcAft>
            </a:pPr>
            <a:r>
              <a:rPr lang="en-US" dirty="0"/>
              <a:t>When the environment changes, natural selection often favors different traits in a species</a:t>
            </a:r>
          </a:p>
          <a:p>
            <a:pPr>
              <a:spcBef>
                <a:spcPts val="600"/>
              </a:spcBef>
              <a:spcAft>
                <a:spcPts val="1200"/>
              </a:spcAft>
            </a:pPr>
            <a:r>
              <a:rPr lang="en-US" dirty="0"/>
              <a:t>Adult moth </a:t>
            </a:r>
            <a:r>
              <a:rPr lang="en-US" i="1" dirty="0" err="1"/>
              <a:t>Biston</a:t>
            </a:r>
            <a:r>
              <a:rPr lang="en-US" i="1" dirty="0"/>
              <a:t> </a:t>
            </a:r>
            <a:r>
              <a:rPr lang="en-US" i="1" dirty="0" err="1"/>
              <a:t>betularia</a:t>
            </a:r>
            <a:r>
              <a:rPr lang="en-US" i="1" dirty="0"/>
              <a:t> </a:t>
            </a:r>
            <a:r>
              <a:rPr lang="en-US" dirty="0"/>
              <a:t>come in a range of shades</a:t>
            </a:r>
          </a:p>
          <a:p>
            <a:pPr marL="342900" indent="-342900">
              <a:spcBef>
                <a:spcPts val="600"/>
              </a:spcBef>
              <a:spcAft>
                <a:spcPts val="1200"/>
              </a:spcAft>
              <a:buFont typeface="Arial" panose="020B0604020202020204" pitchFamily="34" charset="0"/>
              <a:buChar char="•"/>
            </a:pPr>
            <a:r>
              <a:rPr lang="en-US" dirty="0"/>
              <a:t>Body color controlled by single gene.</a:t>
            </a:r>
          </a:p>
          <a:p>
            <a:pPr marL="342900" indent="-342900">
              <a:spcBef>
                <a:spcPts val="600"/>
              </a:spcBef>
              <a:spcAft>
                <a:spcPts val="1200"/>
              </a:spcAft>
              <a:buFont typeface="Arial" panose="020B0604020202020204" pitchFamily="34" charset="0"/>
              <a:buChar char="•"/>
            </a:pPr>
            <a:r>
              <a:rPr lang="en-US" dirty="0"/>
              <a:t>Black individuals have the dominant allele.</a:t>
            </a:r>
          </a:p>
          <a:p>
            <a:pPr lvl="2">
              <a:spcBef>
                <a:spcPts val="600"/>
              </a:spcBef>
              <a:spcAft>
                <a:spcPts val="1200"/>
              </a:spcAft>
            </a:pPr>
            <a:r>
              <a:rPr lang="en-US" dirty="0"/>
              <a:t>Rare in the population until 1850s.</a:t>
            </a:r>
          </a:p>
          <a:p>
            <a:pPr lvl="2">
              <a:spcBef>
                <a:spcPts val="600"/>
              </a:spcBef>
              <a:spcAft>
                <a:spcPts val="1200"/>
              </a:spcAft>
            </a:pPr>
            <a:r>
              <a:rPr lang="en-US" dirty="0"/>
              <a:t>From that time on, frequency increased in moth populations near industrialized centers to almost 100%.</a:t>
            </a:r>
          </a:p>
        </p:txBody>
      </p:sp>
      <p:sp>
        <p:nvSpPr>
          <p:cNvPr id="6" name="Slide Number Placeholder 3">
            <a:extLst>
              <a:ext uri="{FF2B5EF4-FFF2-40B4-BE49-F238E27FC236}">
                <a16:creationId xmlns:a16="http://schemas.microsoft.com/office/drawing/2014/main" id="{B8BE61D6-B98F-48FE-AF5B-859A1E220DEA}"/>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323486734"/>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6949</TotalTime>
  <Words>4049</Words>
  <Application>Microsoft Office PowerPoint</Application>
  <PresentationFormat>On-screen Show (4:3)</PresentationFormat>
  <Paragraphs>361</Paragraphs>
  <Slides>63</Slides>
  <Notes>0</Notes>
  <HiddenSlides>13</HiddenSlides>
  <MMClips>0</MMClips>
  <ScaleCrop>false</ScaleCrop>
  <HeadingPairs>
    <vt:vector size="8" baseType="variant">
      <vt:variant>
        <vt:lpstr>Fonts Used</vt:lpstr>
      </vt:variant>
      <vt:variant>
        <vt:i4>5</vt:i4>
      </vt:variant>
      <vt:variant>
        <vt:lpstr>Theme</vt:lpstr>
      </vt:variant>
      <vt:variant>
        <vt:i4>6</vt:i4>
      </vt:variant>
      <vt:variant>
        <vt:lpstr>Embedded OLE Servers</vt:lpstr>
      </vt:variant>
      <vt:variant>
        <vt:i4>1</vt:i4>
      </vt:variant>
      <vt:variant>
        <vt:lpstr>Slide Titles</vt:lpstr>
      </vt:variant>
      <vt:variant>
        <vt:i4>63</vt:i4>
      </vt:variant>
    </vt:vector>
  </HeadingPairs>
  <TitlesOfParts>
    <vt:vector size="75" baseType="lpstr">
      <vt:lpstr>Microsoft YaHei</vt:lpstr>
      <vt:lpstr>Arial</vt:lpstr>
      <vt:lpstr>Calibri</vt:lpstr>
      <vt:lpstr>Helvetica</vt:lpstr>
      <vt:lpstr>Verdana</vt:lpstr>
      <vt:lpstr>Title Slides Master</vt:lpstr>
      <vt:lpstr>MainContentSlideMaster</vt:lpstr>
      <vt:lpstr>ClosingMaster</vt:lpstr>
      <vt:lpstr>DividerSlideMaster</vt:lpstr>
      <vt:lpstr>ImageDescriptionAppendixSlideMaster</vt:lpstr>
      <vt:lpstr>Custom Design</vt:lpstr>
      <vt:lpstr>Equation</vt:lpstr>
      <vt:lpstr>Chapter 21</vt:lpstr>
      <vt:lpstr>Lecture Outline</vt:lpstr>
      <vt:lpstr>Beaks of Darwin’s Finches 1</vt:lpstr>
      <vt:lpstr>Figure 21.1</vt:lpstr>
      <vt:lpstr>Beaks of Darwin’s Finches 2</vt:lpstr>
      <vt:lpstr>Modern research has verified Darwin’s selection hypothesis</vt:lpstr>
      <vt:lpstr>Peter and Rosemary Grant</vt:lpstr>
      <vt:lpstr>Figure 21.2</vt:lpstr>
      <vt:lpstr>Peppered Moths</vt:lpstr>
      <vt:lpstr>Figure 21.3</vt:lpstr>
      <vt:lpstr>Industrial melanism</vt:lpstr>
      <vt:lpstr>Selection against melanism 1</vt:lpstr>
      <vt:lpstr>Selection against melanism 2</vt:lpstr>
      <vt:lpstr>Artificial Selection</vt:lpstr>
      <vt:lpstr>Experimental selection</vt:lpstr>
      <vt:lpstr>Figure 21.5</vt:lpstr>
      <vt:lpstr>Agricultural selection</vt:lpstr>
      <vt:lpstr>Domestication</vt:lpstr>
      <vt:lpstr>Domestication may lead to unintentional selection for some traits</vt:lpstr>
      <vt:lpstr>Can selection produce major evolutionary changes?</vt:lpstr>
      <vt:lpstr>Fossil Evidence of Evolution</vt:lpstr>
      <vt:lpstr>Estimating the age of fossils</vt:lpstr>
      <vt:lpstr>Figure 21.9</vt:lpstr>
      <vt:lpstr>Evolutionary transitions 1</vt:lpstr>
      <vt:lpstr>Archaeopteryx</vt:lpstr>
      <vt:lpstr>Evolutionary transitions 2</vt:lpstr>
      <vt:lpstr>Figure 21.11 (1)</vt:lpstr>
      <vt:lpstr>Figure 21.11 (2)</vt:lpstr>
      <vt:lpstr>Evolutionary transitions 3</vt:lpstr>
      <vt:lpstr>Figure 21.12</vt:lpstr>
      <vt:lpstr>Anatomical Evidence for Evolution</vt:lpstr>
      <vt:lpstr>Figure 21.13</vt:lpstr>
      <vt:lpstr>Early embryonic development</vt:lpstr>
      <vt:lpstr>Figure 21.14</vt:lpstr>
      <vt:lpstr>Some organisms not perfectly adapted</vt:lpstr>
      <vt:lpstr>Eyes of vertebrates</vt:lpstr>
      <vt:lpstr>Vestigial structures</vt:lpstr>
      <vt:lpstr>Figure 21.16</vt:lpstr>
      <vt:lpstr>Pseudogenes</vt:lpstr>
      <vt:lpstr>Figure 21.17</vt:lpstr>
      <vt:lpstr>Biogeography</vt:lpstr>
      <vt:lpstr>Convergent evolution</vt:lpstr>
      <vt:lpstr>Figure 21.18</vt:lpstr>
      <vt:lpstr>Figure 21.19</vt:lpstr>
      <vt:lpstr>Biogeographical studies 1</vt:lpstr>
      <vt:lpstr>Biogeographical studies 2</vt:lpstr>
      <vt:lpstr>Darwin’s Critics 1</vt:lpstr>
      <vt:lpstr>Darwin’s Critics 2</vt:lpstr>
      <vt:lpstr>Darwin’s Critics 3</vt:lpstr>
      <vt:lpstr>End of Main Content</vt:lpstr>
      <vt:lpstr>Accessibility Content: Text Alternatives for Images</vt:lpstr>
      <vt:lpstr>Figure 21.1 - Text Alternative</vt:lpstr>
      <vt:lpstr>Figure 21.2 - Text Alternative</vt:lpstr>
      <vt:lpstr>Selection against melanism 1 - Text Alternative</vt:lpstr>
      <vt:lpstr>Figure 21.5 - Text Alternative</vt:lpstr>
      <vt:lpstr>Domestication - Text Alternative</vt:lpstr>
      <vt:lpstr>Figure 21.9 - Text Alternative</vt:lpstr>
      <vt:lpstr>Figure 21.11 (1) - Text Alternative</vt:lpstr>
      <vt:lpstr>Figure 21.11 (2) - Text Alternative</vt:lpstr>
      <vt:lpstr>Figure 21.12 - Text Alternative</vt:lpstr>
      <vt:lpstr>Figure 21.13 - Text Alternative</vt:lpstr>
      <vt:lpstr>Eyes of vertebrates - Text Alternative</vt:lpstr>
      <vt:lpstr>Figure 21.18 -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21: The Evidence for Evolution</dc:subject>
  <dc:creator>Raven, Johnson, Mason, Losos, Duncan</dc:creator>
  <cp:keywords>Accessible PPT</cp:keywords>
  <cp:lastModifiedBy>Beena Adhikari</cp:lastModifiedBy>
  <cp:revision>1207</cp:revision>
  <dcterms:created xsi:type="dcterms:W3CDTF">2019-07-27T05:34:11Z</dcterms:created>
  <dcterms:modified xsi:type="dcterms:W3CDTF">2022-05-05T11:24:45Z</dcterms:modified>
</cp:coreProperties>
</file>