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82"/>
  </p:notesMasterIdLst>
  <p:sldIdLst>
    <p:sldId id="406" r:id="rId7"/>
    <p:sldId id="658" r:id="rId8"/>
    <p:sldId id="725" r:id="rId9"/>
    <p:sldId id="848" r:id="rId10"/>
    <p:sldId id="726" r:id="rId11"/>
    <p:sldId id="660" r:id="rId12"/>
    <p:sldId id="312" r:id="rId13"/>
    <p:sldId id="816" r:id="rId14"/>
    <p:sldId id="817" r:id="rId15"/>
    <p:sldId id="801" r:id="rId16"/>
    <p:sldId id="313" r:id="rId17"/>
    <p:sldId id="818" r:id="rId18"/>
    <p:sldId id="729" r:id="rId19"/>
    <p:sldId id="730" r:id="rId20"/>
    <p:sldId id="803" r:id="rId21"/>
    <p:sldId id="804" r:id="rId22"/>
    <p:sldId id="819" r:id="rId23"/>
    <p:sldId id="820" r:id="rId24"/>
    <p:sldId id="661" r:id="rId25"/>
    <p:sldId id="315" r:id="rId26"/>
    <p:sldId id="733" r:id="rId27"/>
    <p:sldId id="735" r:id="rId28"/>
    <p:sldId id="736" r:id="rId29"/>
    <p:sldId id="737" r:id="rId30"/>
    <p:sldId id="664" r:id="rId31"/>
    <p:sldId id="743" r:id="rId32"/>
    <p:sldId id="822" r:id="rId33"/>
    <p:sldId id="746" r:id="rId34"/>
    <p:sldId id="747" r:id="rId35"/>
    <p:sldId id="748" r:id="rId36"/>
    <p:sldId id="321" r:id="rId37"/>
    <p:sldId id="667" r:id="rId38"/>
    <p:sldId id="753" r:id="rId39"/>
    <p:sldId id="755" r:id="rId40"/>
    <p:sldId id="669" r:id="rId41"/>
    <p:sldId id="670" r:id="rId42"/>
    <p:sldId id="825" r:id="rId43"/>
    <p:sldId id="826" r:id="rId44"/>
    <p:sldId id="827" r:id="rId45"/>
    <p:sldId id="828" r:id="rId46"/>
    <p:sldId id="830" r:id="rId47"/>
    <p:sldId id="759" r:id="rId48"/>
    <p:sldId id="761" r:id="rId49"/>
    <p:sldId id="763" r:id="rId50"/>
    <p:sldId id="764" r:id="rId51"/>
    <p:sldId id="765" r:id="rId52"/>
    <p:sldId id="768" r:id="rId53"/>
    <p:sldId id="770" r:id="rId54"/>
    <p:sldId id="833" r:id="rId55"/>
    <p:sldId id="834" r:id="rId56"/>
    <p:sldId id="835" r:id="rId57"/>
    <p:sldId id="836" r:id="rId58"/>
    <p:sldId id="838" r:id="rId59"/>
    <p:sldId id="839" r:id="rId60"/>
    <p:sldId id="840" r:id="rId61"/>
    <p:sldId id="841" r:id="rId62"/>
    <p:sldId id="842" r:id="rId63"/>
    <p:sldId id="844" r:id="rId64"/>
    <p:sldId id="845" r:id="rId65"/>
    <p:sldId id="846" r:id="rId66"/>
    <p:sldId id="303" r:id="rId67"/>
    <p:sldId id="289" r:id="rId68"/>
    <p:sldId id="264" r:id="rId69"/>
    <p:sldId id="849" r:id="rId70"/>
    <p:sldId id="850" r:id="rId71"/>
    <p:sldId id="821" r:id="rId72"/>
    <p:sldId id="823" r:id="rId73"/>
    <p:sldId id="824" r:id="rId74"/>
    <p:sldId id="829" r:id="rId75"/>
    <p:sldId id="831" r:id="rId76"/>
    <p:sldId id="832" r:id="rId77"/>
    <p:sldId id="837" r:id="rId78"/>
    <p:sldId id="851" r:id="rId79"/>
    <p:sldId id="843" r:id="rId80"/>
    <p:sldId id="847" r:id="rId8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658"/>
            <p14:sldId id="725"/>
            <p14:sldId id="848"/>
            <p14:sldId id="726"/>
            <p14:sldId id="660"/>
            <p14:sldId id="312"/>
            <p14:sldId id="816"/>
            <p14:sldId id="817"/>
            <p14:sldId id="801"/>
            <p14:sldId id="313"/>
            <p14:sldId id="818"/>
            <p14:sldId id="729"/>
            <p14:sldId id="730"/>
            <p14:sldId id="803"/>
            <p14:sldId id="804"/>
            <p14:sldId id="819"/>
            <p14:sldId id="820"/>
            <p14:sldId id="661"/>
            <p14:sldId id="315"/>
            <p14:sldId id="733"/>
            <p14:sldId id="735"/>
            <p14:sldId id="736"/>
            <p14:sldId id="737"/>
            <p14:sldId id="664"/>
            <p14:sldId id="743"/>
            <p14:sldId id="822"/>
            <p14:sldId id="746"/>
            <p14:sldId id="747"/>
            <p14:sldId id="748"/>
            <p14:sldId id="321"/>
            <p14:sldId id="667"/>
            <p14:sldId id="753"/>
            <p14:sldId id="755"/>
            <p14:sldId id="669"/>
            <p14:sldId id="670"/>
            <p14:sldId id="825"/>
            <p14:sldId id="826"/>
            <p14:sldId id="827"/>
            <p14:sldId id="828"/>
            <p14:sldId id="830"/>
            <p14:sldId id="759"/>
            <p14:sldId id="761"/>
            <p14:sldId id="763"/>
            <p14:sldId id="764"/>
            <p14:sldId id="765"/>
            <p14:sldId id="768"/>
            <p14:sldId id="770"/>
            <p14:sldId id="833"/>
            <p14:sldId id="834"/>
            <p14:sldId id="835"/>
            <p14:sldId id="836"/>
            <p14:sldId id="838"/>
            <p14:sldId id="839"/>
            <p14:sldId id="840"/>
            <p14:sldId id="841"/>
            <p14:sldId id="842"/>
            <p14:sldId id="844"/>
            <p14:sldId id="845"/>
            <p14:sldId id="846"/>
            <p14:sldId id="303"/>
          </p14:sldIdLst>
        </p14:section>
        <p14:section name="Appendix: Image Descriptions for Unsighted Students" id="{07080632-B756-45AF-BBF3-52DB3854CA65}">
          <p14:sldIdLst>
            <p14:sldId id="289"/>
            <p14:sldId id="264"/>
            <p14:sldId id="849"/>
            <p14:sldId id="850"/>
            <p14:sldId id="821"/>
            <p14:sldId id="823"/>
            <p14:sldId id="824"/>
            <p14:sldId id="829"/>
            <p14:sldId id="831"/>
            <p14:sldId id="832"/>
            <p14:sldId id="837"/>
            <p14:sldId id="851"/>
            <p14:sldId id="843"/>
            <p14:sldId id="847"/>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26" autoAdjust="0"/>
    <p:restoredTop sz="93037" autoAdjust="0"/>
  </p:normalViewPr>
  <p:slideViewPr>
    <p:cSldViewPr snapToGrid="0" showGuides="1">
      <p:cViewPr varScale="1">
        <p:scale>
          <a:sx n="84" d="100"/>
          <a:sy n="84" d="100"/>
        </p:scale>
        <p:origin x="570" y="84"/>
      </p:cViewPr>
      <p:guideLst>
        <p:guide pos="3264"/>
        <p:guide orient="horz" pos="2256"/>
        <p:guide pos="5640"/>
      </p:guideLst>
    </p:cSldViewPr>
  </p:slideViewPr>
  <p:outlineViewPr>
    <p:cViewPr>
      <p:scale>
        <a:sx n="33" d="100"/>
        <a:sy n="33" d="100"/>
      </p:scale>
      <p:origin x="0" y="-5766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presProps" Target="presProp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tableStyles" Target="tableStyles.xml"/><Relationship Id="rId61" Type="http://schemas.openxmlformats.org/officeDocument/2006/relationships/slide" Target="slides/slide55.xml"/><Relationship Id="rId8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slide" Target="slide64.xml"/><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image" Target="../media/image6.jpg"/><Relationship Id="rId1" Type="http://schemas.openxmlformats.org/officeDocument/2006/relationships/slideLayout" Target="../slideLayouts/slideLayout6.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70.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image" Target="../media/image23.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slide" Target="slide72.xml"/><Relationship Id="rId2" Type="http://schemas.openxmlformats.org/officeDocument/2006/relationships/image" Target="../media/image27.jp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slide" Target="slide73.xml"/><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29.jp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75.xml"/><Relationship Id="rId2" Type="http://schemas.openxmlformats.org/officeDocument/2006/relationships/image" Target="../media/image30.jp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22.xml"/></Relationships>
</file>

<file path=ppt/slides/_rels/slide69.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71.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2" Type="http://schemas.openxmlformats.org/officeDocument/2006/relationships/slide" Target="slide55.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2" Type="http://schemas.openxmlformats.org/officeDocument/2006/relationships/slide" Target="slide57.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22</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2323539" cy="957094"/>
          </a:xfrm>
        </p:spPr>
        <p:txBody>
          <a:bodyPr/>
          <a:lstStyle/>
          <a:p>
            <a:pPr eaLnBrk="0" hangingPunct="0">
              <a:spcBef>
                <a:spcPct val="20000"/>
              </a:spcBef>
            </a:pPr>
            <a:r>
              <a:rPr lang="en-US" altLang="en-US" sz="2200" dirty="0">
                <a:ea typeface="Microsoft YaHei" panose="020B0503020204020204" pitchFamily="34" charset="-122"/>
              </a:rPr>
              <a:t>The Origin of Species</a:t>
            </a:r>
            <a:endParaRPr lang="en-US" sz="2200" dirty="0">
              <a:latin typeface="+mj-lt"/>
              <a:cs typeface="Helvetica" pitchFamily="34" charset="0"/>
            </a:endParaRP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Losos,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Table 22.1</a:t>
            </a:r>
            <a:endParaRPr lang="en-US" dirty="0"/>
          </a:p>
        </p:txBody>
      </p:sp>
      <p:sp>
        <p:nvSpPr>
          <p:cNvPr id="3" name="Content Placeholder 2"/>
          <p:cNvSpPr>
            <a:spLocks noGrp="1"/>
          </p:cNvSpPr>
          <p:nvPr>
            <p:ph sz="quarter" idx="11"/>
          </p:nvPr>
        </p:nvSpPr>
        <p:spPr>
          <a:xfrm>
            <a:off x="228600" y="986140"/>
            <a:ext cx="8458200" cy="405104"/>
          </a:xfrm>
        </p:spPr>
        <p:txBody>
          <a:bodyPr/>
          <a:lstStyle/>
          <a:p>
            <a:pPr>
              <a:spcAft>
                <a:spcPts val="600"/>
              </a:spcAft>
            </a:pPr>
            <a:r>
              <a:rPr lang="en-US" sz="1800" b="1" dirty="0"/>
              <a:t>Table 22.1 Reproductive Isolating Mechanisms</a:t>
            </a:r>
          </a:p>
        </p:txBody>
      </p:sp>
      <p:graphicFrame>
        <p:nvGraphicFramePr>
          <p:cNvPr id="4" name="Table 3"/>
          <p:cNvGraphicFramePr>
            <a:graphicFrameLocks noGrp="1"/>
          </p:cNvGraphicFramePr>
          <p:nvPr>
            <p:extLst>
              <p:ext uri="{D42A27DB-BD31-4B8C-83A1-F6EECF244321}">
                <p14:modId xmlns:p14="http://schemas.microsoft.com/office/powerpoint/2010/main" val="566326712"/>
              </p:ext>
            </p:extLst>
          </p:nvPr>
        </p:nvGraphicFramePr>
        <p:xfrm>
          <a:off x="228600" y="1365120"/>
          <a:ext cx="8686800" cy="4764773"/>
        </p:xfrm>
        <a:graphic>
          <a:graphicData uri="http://schemas.openxmlformats.org/drawingml/2006/table">
            <a:tbl>
              <a:tblPr firstRow="1" bandRow="1">
                <a:tableStyleId>{5C22544A-7EE6-4342-B048-85BDC9FD1C3A}</a:tableStyleId>
              </a:tblPr>
              <a:tblGrid>
                <a:gridCol w="2300999">
                  <a:extLst>
                    <a:ext uri="{9D8B030D-6E8A-4147-A177-3AD203B41FA5}">
                      <a16:colId xmlns:a16="http://schemas.microsoft.com/office/drawing/2014/main" val="1591891817"/>
                    </a:ext>
                  </a:extLst>
                </a:gridCol>
                <a:gridCol w="2417105">
                  <a:extLst>
                    <a:ext uri="{9D8B030D-6E8A-4147-A177-3AD203B41FA5}">
                      <a16:colId xmlns:a16="http://schemas.microsoft.com/office/drawing/2014/main" val="3785615664"/>
                    </a:ext>
                  </a:extLst>
                </a:gridCol>
                <a:gridCol w="3968696">
                  <a:extLst>
                    <a:ext uri="{9D8B030D-6E8A-4147-A177-3AD203B41FA5}">
                      <a16:colId xmlns:a16="http://schemas.microsoft.com/office/drawing/2014/main" val="4176315845"/>
                    </a:ext>
                  </a:extLst>
                </a:gridCol>
              </a:tblGrid>
              <a:tr h="0">
                <a:tc>
                  <a:txBody>
                    <a:bodyPr/>
                    <a:lstStyle/>
                    <a:p>
                      <a:pPr algn="ctr"/>
                      <a:r>
                        <a:rPr lang="en-IN" sz="1200" dirty="0"/>
                        <a:t>Mechanism</a:t>
                      </a:r>
                    </a:p>
                  </a:txBody>
                  <a:tcPr/>
                </a:tc>
                <a:tc>
                  <a:txBody>
                    <a:bodyPr/>
                    <a:lstStyle/>
                    <a:p>
                      <a:endParaRPr lang="en-IN" sz="1200" dirty="0"/>
                    </a:p>
                  </a:txBody>
                  <a:tcPr/>
                </a:tc>
                <a:tc>
                  <a:txBody>
                    <a:bodyPr/>
                    <a:lstStyle/>
                    <a:p>
                      <a:pPr algn="ctr"/>
                      <a:r>
                        <a:rPr lang="en-IN" sz="1200" dirty="0"/>
                        <a:t>Description</a:t>
                      </a:r>
                    </a:p>
                  </a:txBody>
                  <a:tcPr/>
                </a:tc>
                <a:extLst>
                  <a:ext uri="{0D108BD9-81ED-4DB2-BD59-A6C34878D82A}">
                    <a16:rowId xmlns:a16="http://schemas.microsoft.com/office/drawing/2014/main" val="1437389531"/>
                  </a:ext>
                </a:extLst>
              </a:tr>
              <a:tr h="0">
                <a:tc>
                  <a:txBody>
                    <a:bodyPr/>
                    <a:lstStyle/>
                    <a:p>
                      <a:pPr algn="ctr"/>
                      <a:endParaRPr lang="en-IN" sz="1200" dirty="0"/>
                    </a:p>
                  </a:txBody>
                  <a:tcPr>
                    <a:lnR w="12700" cmpd="sng">
                      <a:noFill/>
                    </a:lnR>
                  </a:tcPr>
                </a:tc>
                <a:tc>
                  <a:txBody>
                    <a:bodyPr/>
                    <a:lstStyle/>
                    <a:p>
                      <a:pPr algn="ctr"/>
                      <a:r>
                        <a:rPr lang="en-IN" sz="1200" b="1" dirty="0"/>
                        <a:t>PREZYGOTIC ISOLATING MECHANISMS </a:t>
                      </a:r>
                    </a:p>
                  </a:txBody>
                  <a:tcPr>
                    <a:lnL w="12700" cmpd="sng">
                      <a:noFill/>
                    </a:lnL>
                    <a:lnR w="12700" cmpd="sng">
                      <a:noFill/>
                    </a:lnR>
                  </a:tcPr>
                </a:tc>
                <a:tc>
                  <a:txBody>
                    <a:bodyPr/>
                    <a:lstStyle/>
                    <a:p>
                      <a:endParaRPr lang="en-IN" sz="1200" dirty="0"/>
                    </a:p>
                  </a:txBody>
                  <a:tcPr>
                    <a:lnL w="12700" cmpd="sng">
                      <a:noFill/>
                    </a:lnL>
                  </a:tcPr>
                </a:tc>
                <a:extLst>
                  <a:ext uri="{0D108BD9-81ED-4DB2-BD59-A6C34878D82A}">
                    <a16:rowId xmlns:a16="http://schemas.microsoft.com/office/drawing/2014/main" val="4006630490"/>
                  </a:ext>
                </a:extLst>
              </a:tr>
              <a:tr h="553720">
                <a:tc>
                  <a:txBody>
                    <a:bodyPr/>
                    <a:lstStyle/>
                    <a:p>
                      <a:pPr algn="ctr"/>
                      <a:r>
                        <a:rPr lang="en-IN" sz="1200" dirty="0"/>
                        <a:t>Ecological isolation</a:t>
                      </a:r>
                    </a:p>
                  </a:txBody>
                  <a:tcPr/>
                </a:tc>
                <a:tc>
                  <a:txBody>
                    <a:bodyPr/>
                    <a:lstStyle/>
                    <a:p>
                      <a:endParaRPr lang="en-IN" sz="1200" dirty="0"/>
                    </a:p>
                  </a:txBody>
                  <a:tcPr/>
                </a:tc>
                <a:tc>
                  <a:txBody>
                    <a:bodyPr/>
                    <a:lstStyle/>
                    <a:p>
                      <a:r>
                        <a:rPr lang="en-IN" sz="1200" dirty="0"/>
                        <a:t>S</a:t>
                      </a:r>
                      <a:r>
                        <a:rPr lang="en-US" sz="1200" dirty="0" err="1"/>
                        <a:t>pecies</a:t>
                      </a:r>
                      <a:r>
                        <a:rPr lang="en-US" sz="1200" dirty="0"/>
                        <a:t> occur in the same area, but they occupy different habitats and rarely encounter each other.</a:t>
                      </a:r>
                      <a:endParaRPr lang="en-IN" sz="1200" dirty="0"/>
                    </a:p>
                  </a:txBody>
                  <a:tcPr/>
                </a:tc>
                <a:extLst>
                  <a:ext uri="{0D108BD9-81ED-4DB2-BD59-A6C34878D82A}">
                    <a16:rowId xmlns:a16="http://schemas.microsoft.com/office/drawing/2014/main" val="2378974430"/>
                  </a:ext>
                </a:extLst>
              </a:tr>
              <a:tr h="587141">
                <a:tc>
                  <a:txBody>
                    <a:bodyPr/>
                    <a:lstStyle/>
                    <a:p>
                      <a:pPr algn="ctr"/>
                      <a:r>
                        <a:rPr lang="en-IN" sz="1200" dirty="0" err="1"/>
                        <a:t>Behavioral</a:t>
                      </a:r>
                      <a:r>
                        <a:rPr lang="en-IN" sz="1200" dirty="0"/>
                        <a:t> isolation</a:t>
                      </a:r>
                    </a:p>
                  </a:txBody>
                  <a:tcPr/>
                </a:tc>
                <a:tc>
                  <a:txBody>
                    <a:bodyPr/>
                    <a:lstStyle/>
                    <a:p>
                      <a:endParaRPr lang="en-IN" sz="1200" dirty="0"/>
                    </a:p>
                  </a:txBody>
                  <a:tcPr/>
                </a:tc>
                <a:tc>
                  <a:txBody>
                    <a:bodyPr/>
                    <a:lstStyle/>
                    <a:p>
                      <a:r>
                        <a:rPr lang="en-IN" sz="1200" dirty="0"/>
                        <a:t>S</a:t>
                      </a:r>
                      <a:r>
                        <a:rPr lang="en-US" sz="1200" dirty="0" err="1"/>
                        <a:t>pecies</a:t>
                      </a:r>
                      <a:r>
                        <a:rPr lang="en-US" sz="1200" dirty="0"/>
                        <a:t> differ in their mating rituals.</a:t>
                      </a:r>
                      <a:endParaRPr lang="en-IN" sz="1200" dirty="0"/>
                    </a:p>
                  </a:txBody>
                  <a:tcPr/>
                </a:tc>
                <a:extLst>
                  <a:ext uri="{0D108BD9-81ED-4DB2-BD59-A6C34878D82A}">
                    <a16:rowId xmlns:a16="http://schemas.microsoft.com/office/drawing/2014/main" val="3774578310"/>
                  </a:ext>
                </a:extLst>
              </a:tr>
              <a:tr h="587141">
                <a:tc>
                  <a:txBody>
                    <a:bodyPr/>
                    <a:lstStyle/>
                    <a:p>
                      <a:pPr algn="ctr"/>
                      <a:r>
                        <a:rPr lang="en-IN" sz="1200" dirty="0"/>
                        <a:t>Temporal isolation</a:t>
                      </a:r>
                    </a:p>
                  </a:txBody>
                  <a:tcPr/>
                </a:tc>
                <a:tc>
                  <a:txBody>
                    <a:bodyPr/>
                    <a:lstStyle/>
                    <a:p>
                      <a:endParaRPr lang="en-IN" sz="1200" dirty="0"/>
                    </a:p>
                  </a:txBody>
                  <a:tcPr/>
                </a:tc>
                <a:tc>
                  <a:txBody>
                    <a:bodyPr/>
                    <a:lstStyle/>
                    <a:p>
                      <a:r>
                        <a:rPr lang="en-IN" sz="1200" dirty="0"/>
                        <a:t>S</a:t>
                      </a:r>
                      <a:r>
                        <a:rPr lang="en-US" sz="1200" dirty="0" err="1"/>
                        <a:t>pecies</a:t>
                      </a:r>
                      <a:r>
                        <a:rPr lang="en-US" sz="1200" dirty="0"/>
                        <a:t> reproduce in different seasons or at different times of the day.</a:t>
                      </a:r>
                      <a:endParaRPr lang="en-IN" sz="1200" dirty="0"/>
                    </a:p>
                  </a:txBody>
                  <a:tcPr/>
                </a:tc>
                <a:extLst>
                  <a:ext uri="{0D108BD9-81ED-4DB2-BD59-A6C34878D82A}">
                    <a16:rowId xmlns:a16="http://schemas.microsoft.com/office/drawing/2014/main" val="3365088817"/>
                  </a:ext>
                </a:extLst>
              </a:tr>
              <a:tr h="567891">
                <a:tc>
                  <a:txBody>
                    <a:bodyPr/>
                    <a:lstStyle/>
                    <a:p>
                      <a:pPr algn="ctr"/>
                      <a:r>
                        <a:rPr lang="en-IN" sz="1200" dirty="0"/>
                        <a:t>Mechanical isolation</a:t>
                      </a:r>
                    </a:p>
                  </a:txBody>
                  <a:tcPr/>
                </a:tc>
                <a:tc>
                  <a:txBody>
                    <a:bodyPr/>
                    <a:lstStyle/>
                    <a:p>
                      <a:endParaRPr lang="en-IN" sz="1200"/>
                    </a:p>
                  </a:txBody>
                  <a:tcPr/>
                </a:tc>
                <a:tc>
                  <a:txBody>
                    <a:bodyPr/>
                    <a:lstStyle/>
                    <a:p>
                      <a:r>
                        <a:rPr lang="en-US" sz="1200" dirty="0"/>
                        <a:t>Structural differences between species prevent mating</a:t>
                      </a:r>
                      <a:endParaRPr lang="en-IN" sz="1200" dirty="0"/>
                    </a:p>
                  </a:txBody>
                  <a:tcPr/>
                </a:tc>
                <a:extLst>
                  <a:ext uri="{0D108BD9-81ED-4DB2-BD59-A6C34878D82A}">
                    <a16:rowId xmlns:a16="http://schemas.microsoft.com/office/drawing/2014/main" val="3906854680"/>
                  </a:ext>
                </a:extLst>
              </a:tr>
              <a:tr h="596766">
                <a:tc>
                  <a:txBody>
                    <a:bodyPr/>
                    <a:lstStyle/>
                    <a:p>
                      <a:pPr algn="ctr"/>
                      <a:r>
                        <a:rPr lang="en-IN" sz="1200" dirty="0"/>
                        <a:t>Prevention of gamete fusion</a:t>
                      </a:r>
                    </a:p>
                  </a:txBody>
                  <a:tcPr/>
                </a:tc>
                <a:tc>
                  <a:txBody>
                    <a:bodyPr/>
                    <a:lstStyle/>
                    <a:p>
                      <a:pPr algn="ctr"/>
                      <a:endParaRPr lang="en-IN" sz="1200" b="1" baseline="0" dirty="0"/>
                    </a:p>
                  </a:txBody>
                  <a:tcPr/>
                </a:tc>
                <a:tc>
                  <a:txBody>
                    <a:bodyPr/>
                    <a:lstStyle/>
                    <a:p>
                      <a:r>
                        <a:rPr lang="en-IN" sz="1200" dirty="0"/>
                        <a:t>G</a:t>
                      </a:r>
                      <a:r>
                        <a:rPr lang="en-US" sz="1200" dirty="0" err="1"/>
                        <a:t>ametes</a:t>
                      </a:r>
                      <a:r>
                        <a:rPr lang="en-US" sz="1200" dirty="0"/>
                        <a:t> of one species function poorly with the gametes of another species or within the reproductive tract of another species.</a:t>
                      </a:r>
                      <a:endParaRPr lang="en-IN" sz="1200" dirty="0"/>
                    </a:p>
                  </a:txBody>
                  <a:tcPr/>
                </a:tc>
                <a:extLst>
                  <a:ext uri="{0D108BD9-81ED-4DB2-BD59-A6C34878D82A}">
                    <a16:rowId xmlns:a16="http://schemas.microsoft.com/office/drawing/2014/main" val="3581484914"/>
                  </a:ext>
                </a:extLst>
              </a:tr>
              <a:tr h="370840">
                <a:tc>
                  <a:txBody>
                    <a:bodyPr/>
                    <a:lstStyle/>
                    <a:p>
                      <a:pPr algn="ctr"/>
                      <a:endParaRPr lang="en-IN"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pl-PL" sz="1200" b="1" baseline="0" dirty="0"/>
                        <a:t>POSTZYGOTIC ISOLATING MECHANISMS</a:t>
                      </a:r>
                      <a:endParaRPr lang="en-IN" sz="1200" b="1" baseline="0" dirty="0"/>
                    </a:p>
                  </a:txBody>
                  <a:tcPr/>
                </a:tc>
                <a:tc>
                  <a:txBody>
                    <a:bodyPr/>
                    <a:lstStyle/>
                    <a:p>
                      <a:endParaRPr lang="en-IN" sz="1200" dirty="0"/>
                    </a:p>
                  </a:txBody>
                  <a:tcPr/>
                </a:tc>
                <a:extLst>
                  <a:ext uri="{0D108BD9-81ED-4DB2-BD59-A6C34878D82A}">
                    <a16:rowId xmlns:a16="http://schemas.microsoft.com/office/drawing/2014/main" val="2079568071"/>
                  </a:ext>
                </a:extLst>
              </a:tr>
              <a:tr h="640080">
                <a:tc>
                  <a:txBody>
                    <a:bodyPr/>
                    <a:lstStyle/>
                    <a:p>
                      <a:pPr algn="ctr"/>
                      <a:r>
                        <a:rPr lang="en-IN" sz="1200" dirty="0"/>
                        <a:t>Hybrid </a:t>
                      </a:r>
                      <a:r>
                        <a:rPr lang="en-IN" sz="1200" dirty="0" err="1"/>
                        <a:t>inviability</a:t>
                      </a:r>
                      <a:r>
                        <a:rPr lang="en-IN" sz="1200" dirty="0"/>
                        <a:t> or infertility</a:t>
                      </a:r>
                    </a:p>
                  </a:txBody>
                  <a:tcPr/>
                </a:tc>
                <a:tc>
                  <a:txBody>
                    <a:bodyPr/>
                    <a:lstStyle/>
                    <a:p>
                      <a:endParaRPr lang="en-IN" sz="1200" dirty="0"/>
                    </a:p>
                  </a:txBody>
                  <a:tcPr/>
                </a:tc>
                <a:tc>
                  <a:txBody>
                    <a:bodyPr/>
                    <a:lstStyle/>
                    <a:p>
                      <a:r>
                        <a:rPr lang="en-IN" sz="1200" dirty="0"/>
                        <a:t>H</a:t>
                      </a:r>
                      <a:r>
                        <a:rPr lang="en-US" sz="1200" dirty="0" err="1"/>
                        <a:t>ybrid</a:t>
                      </a:r>
                      <a:r>
                        <a:rPr lang="en-US" sz="1200" dirty="0"/>
                        <a:t> embryos do not develop properly, hybrid adults do not survive in nature, or hybrid adults are sterile or have reduced fertility.</a:t>
                      </a:r>
                    </a:p>
                  </a:txBody>
                  <a:tcPr/>
                </a:tc>
                <a:extLst>
                  <a:ext uri="{0D108BD9-81ED-4DB2-BD59-A6C34878D82A}">
                    <a16:rowId xmlns:a16="http://schemas.microsoft.com/office/drawing/2014/main" val="1386604595"/>
                  </a:ext>
                </a:extLst>
              </a:tr>
            </a:tbl>
          </a:graphicData>
        </a:graphic>
      </p:graphicFrame>
      <p:pic>
        <p:nvPicPr>
          <p:cNvPr id="10" name="Picture 4" descr="An illustration shows a chameleon on the leaves and on the branch. The chameleons represent the color of the leaves and the branch, respectivel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7376" y="2131201"/>
            <a:ext cx="544228" cy="494753"/>
          </a:xfrm>
          <a:prstGeom prst="rect">
            <a:avLst/>
          </a:prstGeom>
        </p:spPr>
      </p:pic>
      <p:pic>
        <p:nvPicPr>
          <p:cNvPr id="11" name="Picture 5" descr="An illustration shows two birds that are standing on branches and leaves, respectivel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7376" y="2706712"/>
            <a:ext cx="544228" cy="494753"/>
          </a:xfrm>
          <a:prstGeom prst="rect">
            <a:avLst/>
          </a:prstGeom>
        </p:spPr>
      </p:pic>
      <p:pic>
        <p:nvPicPr>
          <p:cNvPr id="12" name="Picture 6" descr="An illustrations show temporal isolation among plants and trees where the species reproduce in different seasons or at different times of the day."/>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7376" y="3293653"/>
            <a:ext cx="544228" cy="494753"/>
          </a:xfrm>
          <a:prstGeom prst="rect">
            <a:avLst/>
          </a:prstGeom>
        </p:spPr>
      </p:pic>
      <p:pic>
        <p:nvPicPr>
          <p:cNvPr id="13" name="Picture 7" descr="An illustrations show mechanical isolation due to structural differences between two species that prevent them from mat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7376" y="3867359"/>
            <a:ext cx="544228" cy="494753"/>
          </a:xfrm>
          <a:prstGeom prst="rect">
            <a:avLst/>
          </a:prstGeom>
        </p:spPr>
      </p:pic>
      <p:pic>
        <p:nvPicPr>
          <p:cNvPr id="14" name="Picture 8" descr="An illustration shows a sperm swimming toward an ovum as an example of the prevention of gamete fusion."/>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7376" y="4475815"/>
            <a:ext cx="544228" cy="494752"/>
          </a:xfrm>
          <a:prstGeom prst="rect">
            <a:avLst/>
          </a:prstGeom>
        </p:spPr>
      </p:pic>
      <p:pic>
        <p:nvPicPr>
          <p:cNvPr id="15" name="Picture 9" descr="An illustration shows an adult male, a hybrid animal, as an example of hybrid inviability or infertility in a post-zygotic isolating mechanism."/>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1605" y="5537196"/>
            <a:ext cx="598651" cy="544228"/>
          </a:xfrm>
          <a:prstGeom prst="rect">
            <a:avLst/>
          </a:prstGeom>
        </p:spPr>
      </p:pic>
      <p:sp>
        <p:nvSpPr>
          <p:cNvPr id="18" name="Text Placeholder 10">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8" action="ppaction://hlinksldjump"/>
              </a:rPr>
              <a:t>Access the text alternative for slide images.</a:t>
            </a:r>
          </a:p>
        </p:txBody>
      </p:sp>
      <p:sp>
        <p:nvSpPr>
          <p:cNvPr id="6" name="Slide Number Placeholder 11"/>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2152203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AC30-1E0D-4F67-BC44-89FF8B366E14}"/>
              </a:ext>
            </a:extLst>
          </p:cNvPr>
          <p:cNvSpPr>
            <a:spLocks noGrp="1"/>
          </p:cNvSpPr>
          <p:nvPr>
            <p:ph type="title"/>
          </p:nvPr>
        </p:nvSpPr>
        <p:spPr/>
        <p:txBody>
          <a:bodyPr/>
          <a:lstStyle/>
          <a:p>
            <a:pPr lvl="0"/>
            <a:r>
              <a:rPr lang="en-US" altLang="en-US" dirty="0">
                <a:latin typeface="Arial" panose="020B0604020202020204" pitchFamily="34" charset="0"/>
                <a:ea typeface="Microsoft YaHei" panose="020B0503020204020204" pitchFamily="34" charset="-122"/>
              </a:rPr>
              <a:t>Ecological isolation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7" name="Picture 2" descr="A tiger is lying down and looking at something curiously."/>
          <p:cNvPicPr>
            <a:picLocks noChangeAspect="1"/>
          </p:cNvPicPr>
          <p:nvPr/>
        </p:nvPicPr>
        <p:blipFill rotWithShape="1">
          <a:blip r:embed="rId2">
            <a:extLst>
              <a:ext uri="{28A0092B-C50C-407E-A947-70E740481C1C}">
                <a14:useLocalDpi xmlns:a14="http://schemas.microsoft.com/office/drawing/2010/main" val="0"/>
              </a:ext>
            </a:extLst>
          </a:blip>
          <a:srcRect t="7749"/>
          <a:stretch/>
        </p:blipFill>
        <p:spPr>
          <a:xfrm>
            <a:off x="1780675" y="1050465"/>
            <a:ext cx="5240956" cy="3636632"/>
          </a:xfrm>
          <a:prstGeom prst="rect">
            <a:avLst/>
          </a:prstGeom>
        </p:spPr>
      </p:pic>
      <p:sp>
        <p:nvSpPr>
          <p:cNvPr id="3" name="Content Placeholder 3">
            <a:extLst>
              <a:ext uri="{FF2B5EF4-FFF2-40B4-BE49-F238E27FC236}">
                <a16:creationId xmlns:a16="http://schemas.microsoft.com/office/drawing/2014/main" id="{7D043EF7-E593-4D14-AE11-1AAD1716E479}"/>
              </a:ext>
            </a:extLst>
          </p:cNvPr>
          <p:cNvSpPr>
            <a:spLocks noGrp="1"/>
          </p:cNvSpPr>
          <p:nvPr>
            <p:ph sz="quarter" idx="11"/>
          </p:nvPr>
        </p:nvSpPr>
        <p:spPr>
          <a:xfrm>
            <a:off x="3200400" y="4695025"/>
            <a:ext cx="2743200" cy="246807"/>
          </a:xfrm>
        </p:spPr>
        <p:txBody>
          <a:bodyPr/>
          <a:lstStyle/>
          <a:p>
            <a:pPr algn="ctr">
              <a:spcAft>
                <a:spcPts val="1200"/>
              </a:spcAft>
            </a:pPr>
            <a:r>
              <a:rPr lang="en-US" sz="800" dirty="0"/>
              <a:t>Alexander </a:t>
            </a:r>
            <a:r>
              <a:rPr lang="en-US" sz="800" dirty="0" err="1"/>
              <a:t>Bayburov</a:t>
            </a:r>
            <a:r>
              <a:rPr lang="en-US" sz="800" dirty="0"/>
              <a:t>/</a:t>
            </a:r>
            <a:r>
              <a:rPr lang="en-US" sz="800" dirty="0" err="1"/>
              <a:t>Shutterstock</a:t>
            </a:r>
            <a:endParaRPr lang="en-US" sz="800" dirty="0"/>
          </a:p>
        </p:txBody>
      </p:sp>
      <p:sp>
        <p:nvSpPr>
          <p:cNvPr id="8" name="Content Placeholder 4"/>
          <p:cNvSpPr>
            <a:spLocks noGrp="1"/>
          </p:cNvSpPr>
          <p:nvPr>
            <p:ph sz="quarter" idx="15"/>
          </p:nvPr>
        </p:nvSpPr>
        <p:spPr>
          <a:xfrm>
            <a:off x="342900" y="4990679"/>
            <a:ext cx="8458200" cy="1289242"/>
          </a:xfrm>
        </p:spPr>
        <p:txBody>
          <a:bodyPr/>
          <a:lstStyle/>
          <a:p>
            <a:pPr marL="342900" indent="-342900">
              <a:spcAft>
                <a:spcPts val="1200"/>
              </a:spcAft>
              <a:buFont typeface="Arial" panose="020B0604020202020204" pitchFamily="34" charset="0"/>
              <a:buChar char="•"/>
            </a:pPr>
            <a:r>
              <a:rPr lang="en-US" dirty="0" err="1"/>
              <a:t>Tiglons</a:t>
            </a:r>
            <a:r>
              <a:rPr lang="en-US" dirty="0"/>
              <a:t> do not occur in the wild</a:t>
            </a:r>
          </a:p>
          <a:p>
            <a:pPr marL="342900" indent="-342900">
              <a:spcAft>
                <a:spcPts val="1200"/>
              </a:spcAft>
              <a:buFont typeface="Arial" panose="020B0604020202020204" pitchFamily="34" charset="0"/>
              <a:buChar char="•"/>
            </a:pPr>
            <a:r>
              <a:rPr lang="en-US" dirty="0"/>
              <a:t>Lions and tiger ranges overlap in India but they use different habitats; do not encounter each other</a:t>
            </a:r>
          </a:p>
        </p:txBody>
      </p:sp>
      <p:sp>
        <p:nvSpPr>
          <p:cNvPr id="6" name="Slide Number Placeholder 5">
            <a:extLst>
              <a:ext uri="{FF2B5EF4-FFF2-40B4-BE49-F238E27FC236}">
                <a16:creationId xmlns:a16="http://schemas.microsoft.com/office/drawing/2014/main" id="{943B8A4F-20D9-4E09-9254-D87D1E64E065}"/>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34309706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2AC30-1E0D-4F67-BC44-89FF8B366E14}"/>
              </a:ext>
            </a:extLst>
          </p:cNvPr>
          <p:cNvSpPr>
            <a:spLocks noGrp="1"/>
          </p:cNvSpPr>
          <p:nvPr>
            <p:ph type="title"/>
          </p:nvPr>
        </p:nvSpPr>
        <p:spPr/>
        <p:txBody>
          <a:bodyPr/>
          <a:lstStyle/>
          <a:p>
            <a:pPr lvl="0"/>
            <a:r>
              <a:rPr lang="en-US" dirty="0"/>
              <a:t>Behavioral isolation</a:t>
            </a:r>
            <a:r>
              <a:rPr lang="en-US" sz="1200" dirty="0"/>
              <a:t> 1</a:t>
            </a:r>
            <a:endParaRPr lang="en-US" sz="1200" dirty="0">
              <a:solidFill>
                <a:srgbClr val="000000"/>
              </a:solidFill>
              <a:latin typeface="Arial" panose="020B0604020202020204" pitchFamily="34" charset="0"/>
              <a:ea typeface="Verdana" panose="020B0604030504040204" pitchFamily="34" charset="0"/>
              <a:cs typeface="Arial" pitchFamily="34" charset="0"/>
            </a:endParaRPr>
          </a:p>
        </p:txBody>
      </p:sp>
      <p:pic>
        <p:nvPicPr>
          <p:cNvPr id="4" name="Picture 2" descr="Two Galapagos blue-footed boobies."/>
          <p:cNvPicPr>
            <a:picLocks noChangeAspect="1"/>
          </p:cNvPicPr>
          <p:nvPr/>
        </p:nvPicPr>
        <p:blipFill rotWithShape="1">
          <a:blip r:embed="rId2">
            <a:extLst>
              <a:ext uri="{28A0092B-C50C-407E-A947-70E740481C1C}">
                <a14:useLocalDpi xmlns:a14="http://schemas.microsoft.com/office/drawing/2010/main" val="0"/>
              </a:ext>
            </a:extLst>
          </a:blip>
          <a:srcRect l="808" t="616" r="1798" b="3051"/>
          <a:stretch/>
        </p:blipFill>
        <p:spPr>
          <a:xfrm>
            <a:off x="1920239" y="1095366"/>
            <a:ext cx="5250181" cy="3527434"/>
          </a:xfrm>
          <a:prstGeom prst="rect">
            <a:avLst/>
          </a:prstGeom>
        </p:spPr>
      </p:pic>
      <p:sp>
        <p:nvSpPr>
          <p:cNvPr id="3" name="Content Placeholder 3">
            <a:extLst>
              <a:ext uri="{FF2B5EF4-FFF2-40B4-BE49-F238E27FC236}">
                <a16:creationId xmlns:a16="http://schemas.microsoft.com/office/drawing/2014/main" id="{7D043EF7-E593-4D14-AE11-1AAD1716E479}"/>
              </a:ext>
            </a:extLst>
          </p:cNvPr>
          <p:cNvSpPr>
            <a:spLocks noGrp="1"/>
          </p:cNvSpPr>
          <p:nvPr>
            <p:ph sz="quarter" idx="11"/>
          </p:nvPr>
        </p:nvSpPr>
        <p:spPr>
          <a:xfrm>
            <a:off x="3200400" y="4670965"/>
            <a:ext cx="2743200" cy="246807"/>
          </a:xfrm>
        </p:spPr>
        <p:txBody>
          <a:bodyPr/>
          <a:lstStyle/>
          <a:p>
            <a:pPr algn="ctr">
              <a:spcAft>
                <a:spcPts val="1200"/>
              </a:spcAft>
            </a:pPr>
            <a:r>
              <a:rPr lang="en-US" sz="800" dirty="0"/>
              <a:t>Rene </a:t>
            </a:r>
            <a:r>
              <a:rPr lang="en-US" sz="800" dirty="0" err="1"/>
              <a:t>Baars</a:t>
            </a:r>
            <a:r>
              <a:rPr lang="en-US" sz="800" dirty="0"/>
              <a:t>/</a:t>
            </a:r>
            <a:r>
              <a:rPr lang="en-US" sz="800" dirty="0" err="1"/>
              <a:t>Shutterstock</a:t>
            </a:r>
            <a:endParaRPr lang="en-US" sz="800" dirty="0"/>
          </a:p>
        </p:txBody>
      </p:sp>
      <p:sp>
        <p:nvSpPr>
          <p:cNvPr id="8" name="Content Placeholder 4"/>
          <p:cNvSpPr>
            <a:spLocks noGrp="1"/>
          </p:cNvSpPr>
          <p:nvPr>
            <p:ph sz="quarter" idx="15"/>
          </p:nvPr>
        </p:nvSpPr>
        <p:spPr>
          <a:xfrm>
            <a:off x="342900" y="5029727"/>
            <a:ext cx="8458200" cy="1393933"/>
          </a:xfrm>
        </p:spPr>
        <p:txBody>
          <a:bodyPr/>
          <a:lstStyle/>
          <a:p>
            <a:pPr marL="342900" indent="-342900">
              <a:spcBef>
                <a:spcPts val="600"/>
              </a:spcBef>
              <a:buFont typeface="Arial" panose="020B0604020202020204" pitchFamily="34" charset="0"/>
              <a:buChar char="•"/>
            </a:pPr>
            <a:r>
              <a:rPr lang="en-US" dirty="0"/>
              <a:t>Blue-footed boobies select mates after an elaborate courtship display</a:t>
            </a:r>
          </a:p>
          <a:p>
            <a:pPr marL="342900" indent="-342900">
              <a:spcBef>
                <a:spcPts val="600"/>
              </a:spcBef>
              <a:buFont typeface="Arial" panose="020B0604020202020204" pitchFamily="34" charset="0"/>
              <a:buChar char="•"/>
            </a:pPr>
            <a:r>
              <a:rPr lang="en-US" dirty="0"/>
              <a:t>Will not mate with other boobies; keeps species distinct</a:t>
            </a:r>
          </a:p>
        </p:txBody>
      </p:sp>
      <p:sp>
        <p:nvSpPr>
          <p:cNvPr id="6" name="Slide Number Placeholder 5">
            <a:extLst>
              <a:ext uri="{FF2B5EF4-FFF2-40B4-BE49-F238E27FC236}">
                <a16:creationId xmlns:a16="http://schemas.microsoft.com/office/drawing/2014/main" id="{943B8A4F-20D9-4E09-9254-D87D1E64E065}"/>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2577157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Behavioral isolation</a:t>
            </a:r>
            <a:r>
              <a:rPr lang="en-US" sz="1200" dirty="0"/>
              <a:t> 2</a:t>
            </a:r>
          </a:p>
        </p:txBody>
      </p:sp>
      <p:sp>
        <p:nvSpPr>
          <p:cNvPr id="3" name="Content Placeholder 2"/>
          <p:cNvSpPr>
            <a:spLocks noGrp="1"/>
          </p:cNvSpPr>
          <p:nvPr>
            <p:ph sz="quarter" idx="11"/>
          </p:nvPr>
        </p:nvSpPr>
        <p:spPr/>
        <p:txBody>
          <a:bodyPr/>
          <a:lstStyle/>
          <a:p>
            <a:pPr lvl="0">
              <a:spcBef>
                <a:spcPts val="624"/>
              </a:spcBef>
              <a:spcAft>
                <a:spcPts val="1200"/>
              </a:spcAft>
            </a:pPr>
            <a:r>
              <a:rPr lang="en-US" altLang="en-US" dirty="0">
                <a:latin typeface="Arial" panose="020B0604020202020204" pitchFamily="34" charset="0"/>
                <a:ea typeface="Microsoft YaHei" panose="020B0503020204020204" pitchFamily="34" charset="-122"/>
              </a:rPr>
              <a:t>Sympatric species avoid mating with members of the wrong species in a variety of ways, including differences in:</a:t>
            </a:r>
          </a:p>
          <a:p>
            <a:pPr marL="342900" indent="-342900">
              <a:spcBef>
                <a:spcPts val="624"/>
              </a:spcBef>
              <a:spcAft>
                <a:spcPts val="1200"/>
              </a:spcAft>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Visual signals</a:t>
            </a:r>
          </a:p>
          <a:p>
            <a:pPr marL="342900" indent="-342900">
              <a:spcBef>
                <a:spcPts val="624"/>
              </a:spcBef>
              <a:spcAft>
                <a:spcPts val="1200"/>
              </a:spcAft>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Sound production</a:t>
            </a:r>
          </a:p>
          <a:p>
            <a:pPr marL="342900" indent="-342900">
              <a:spcBef>
                <a:spcPts val="624"/>
              </a:spcBef>
              <a:spcAft>
                <a:spcPts val="1200"/>
              </a:spcAft>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Chemical signals: pheromones</a:t>
            </a:r>
          </a:p>
          <a:p>
            <a:pPr marL="342900" indent="-342900">
              <a:spcBef>
                <a:spcPts val="624"/>
              </a:spcBef>
              <a:spcAft>
                <a:spcPts val="1200"/>
              </a:spcAft>
              <a:buFont typeface="Arial" panose="020B0604020202020204" pitchFamily="34" charset="0"/>
              <a:buChar char="•"/>
            </a:pPr>
            <a:r>
              <a:rPr lang="en-US" altLang="en-US" dirty="0">
                <a:latin typeface="Arial" panose="020B0604020202020204" pitchFamily="34" charset="0"/>
                <a:ea typeface="Microsoft YaHei" panose="020B0503020204020204" pitchFamily="34" charset="-122"/>
              </a:rPr>
              <a:t>Electrical signals: electroreception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20602520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Courtship songs of lacewings</a:t>
            </a:r>
          </a:p>
        </p:txBody>
      </p:sp>
      <p:sp>
        <p:nvSpPr>
          <p:cNvPr id="3" name="Content Placeholder 2"/>
          <p:cNvSpPr>
            <a:spLocks noGrp="1"/>
          </p:cNvSpPr>
          <p:nvPr>
            <p:ph sz="quarter" idx="11"/>
          </p:nvPr>
        </p:nvSpPr>
        <p:spPr>
          <a:xfrm>
            <a:off x="342900" y="1276710"/>
            <a:ext cx="3886200" cy="4974336"/>
          </a:xfrm>
        </p:spPr>
        <p:txBody>
          <a:bodyPr/>
          <a:lstStyle/>
          <a:p>
            <a:pPr marL="342900" indent="-342900">
              <a:spcBef>
                <a:spcPts val="600"/>
              </a:spcBef>
              <a:spcAft>
                <a:spcPts val="1200"/>
              </a:spcAft>
              <a:buFont typeface="Arial" panose="020B0604020202020204" pitchFamily="34" charset="0"/>
              <a:buChar char="•"/>
            </a:pPr>
            <a:r>
              <a:rPr lang="en-US" sz="2200" dirty="0"/>
              <a:t>Lacewings rely on auditory signals to attract mates</a:t>
            </a:r>
          </a:p>
          <a:p>
            <a:pPr marL="342900" indent="-342900">
              <a:spcBef>
                <a:spcPts val="600"/>
              </a:spcBef>
              <a:spcAft>
                <a:spcPts val="1200"/>
              </a:spcAft>
              <a:buFont typeface="Arial" panose="020B0604020202020204" pitchFamily="34" charset="0"/>
              <a:buChar char="•"/>
            </a:pPr>
            <a:r>
              <a:rPr lang="en-US" sz="2200" dirty="0"/>
              <a:t>Females are able to distinguish calls of different species</a:t>
            </a:r>
          </a:p>
          <a:p>
            <a:pPr marL="342900" indent="-342900">
              <a:spcBef>
                <a:spcPts val="600"/>
              </a:spcBef>
              <a:spcAft>
                <a:spcPts val="1200"/>
              </a:spcAft>
              <a:buFont typeface="Arial" panose="020B0604020202020204" pitchFamily="34" charset="0"/>
              <a:buChar char="•"/>
            </a:pPr>
            <a:r>
              <a:rPr lang="en-US" sz="2200" dirty="0"/>
              <a:t>Type of behavioral isolation</a:t>
            </a:r>
          </a:p>
        </p:txBody>
      </p:sp>
      <p:pic>
        <p:nvPicPr>
          <p:cNvPr id="4" name="Picture 3" descr="A graph shows the vibration patterns produced by sympatric species of lacewings in their courtship so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6901" y="1048110"/>
            <a:ext cx="4031971" cy="5197485"/>
          </a:xfrm>
          <a:prstGeom prst="rect">
            <a:avLst/>
          </a:prstGeom>
        </p:spPr>
      </p:pic>
      <p:sp>
        <p:nvSpPr>
          <p:cNvPr id="7" name="Text Placeholder 4">
            <a:extLst>
              <a:ext uri="{FF2B5EF4-FFF2-40B4-BE49-F238E27FC236}">
                <a16:creationId xmlns:a16="http://schemas.microsoft.com/office/drawing/2014/main" id="{3778941B-9FDE-460E-A18B-E7F361A9161E}"/>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24592144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Temporal isolation</a:t>
            </a:r>
            <a:endParaRPr lang="en-US" dirty="0"/>
          </a:p>
        </p:txBody>
      </p:sp>
      <p:sp>
        <p:nvSpPr>
          <p:cNvPr id="3" name="Content Placeholder 2"/>
          <p:cNvSpPr>
            <a:spLocks noGrp="1"/>
          </p:cNvSpPr>
          <p:nvPr>
            <p:ph sz="quarter" idx="11"/>
          </p:nvPr>
        </p:nvSpPr>
        <p:spPr>
          <a:xfrm>
            <a:off x="342900" y="1276710"/>
            <a:ext cx="8213959" cy="4974336"/>
          </a:xfrm>
        </p:spPr>
        <p:txBody>
          <a:bodyPr/>
          <a:lstStyle/>
          <a:p>
            <a:pPr marL="342900" indent="-342900">
              <a:spcBef>
                <a:spcPts val="1200"/>
              </a:spcBef>
              <a:spcAft>
                <a:spcPts val="1200"/>
              </a:spcAft>
              <a:buFont typeface="Arial" panose="020B0604020202020204" pitchFamily="34" charset="0"/>
              <a:buChar char="•"/>
            </a:pPr>
            <a:r>
              <a:rPr lang="en-US" dirty="0"/>
              <a:t>2 species of wild lettuce grow along roadsides in the southeastern U.S.</a:t>
            </a:r>
          </a:p>
          <a:p>
            <a:pPr marL="342900" indent="-342900">
              <a:spcBef>
                <a:spcPts val="1200"/>
              </a:spcBef>
              <a:spcAft>
                <a:spcPts val="1200"/>
              </a:spcAft>
              <a:buFont typeface="Arial" panose="020B0604020202020204" pitchFamily="34" charset="0"/>
              <a:buChar char="•"/>
            </a:pPr>
            <a:r>
              <a:rPr lang="en-US" dirty="0"/>
              <a:t>Hybrids can be made experimentally and are fertile</a:t>
            </a:r>
          </a:p>
          <a:p>
            <a:pPr marL="342900" indent="-342900">
              <a:spcBef>
                <a:spcPts val="1200"/>
              </a:spcBef>
              <a:spcAft>
                <a:spcPts val="1200"/>
              </a:spcAft>
              <a:buFont typeface="Arial" panose="020B0604020202020204" pitchFamily="34" charset="0"/>
              <a:buChar char="•"/>
            </a:pPr>
            <a:r>
              <a:rPr lang="en-US" dirty="0"/>
              <a:t>Rare in nature because one flowers in early spring and the other in summer</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31537198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Mechanical isolation</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Structure of the male and female </a:t>
            </a:r>
            <a:r>
              <a:rPr lang="en-US" dirty="0" err="1"/>
              <a:t>copulatory</a:t>
            </a:r>
            <a:r>
              <a:rPr lang="en-US" dirty="0"/>
              <a:t> organs may be incompatible</a:t>
            </a:r>
          </a:p>
          <a:p>
            <a:pPr marL="342900" indent="-342900">
              <a:spcBef>
                <a:spcPts val="1200"/>
              </a:spcBef>
              <a:spcAft>
                <a:spcPts val="1200"/>
              </a:spcAft>
              <a:buFont typeface="Arial" panose="020B0604020202020204" pitchFamily="34" charset="0"/>
              <a:buChar char="•"/>
            </a:pPr>
            <a:r>
              <a:rPr lang="en-US" dirty="0"/>
              <a:t>Bees may carry the pollen of one species on a certain place on their bodies; if this area does not come into contact with the receptive structures of the flowers of another plant species, the pollen is not transferred</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567656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Prevention of gamete fusion</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In animals that shed gametes directly into water, the eggs and sperm derived from different species may not attract or fuse with one another</a:t>
            </a:r>
          </a:p>
          <a:p>
            <a:pPr marL="342900" indent="-342900">
              <a:spcBef>
                <a:spcPts val="1200"/>
              </a:spcBef>
              <a:spcAft>
                <a:spcPts val="1200"/>
              </a:spcAft>
              <a:buFont typeface="Arial" panose="020B0604020202020204" pitchFamily="34" charset="0"/>
              <a:buChar char="•"/>
            </a:pPr>
            <a:r>
              <a:rPr lang="en-US" dirty="0"/>
              <a:t>In plants, the growth of pollen tubes may be impeded in hybrids between different species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700529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Postzygotic</a:t>
            </a:r>
            <a:r>
              <a:rPr lang="en-US" dirty="0"/>
              <a:t> isolating mechanisms</a:t>
            </a:r>
          </a:p>
        </p:txBody>
      </p:sp>
      <p:sp>
        <p:nvSpPr>
          <p:cNvPr id="3" name="Content Placeholder 2"/>
          <p:cNvSpPr>
            <a:spLocks noGrp="1"/>
          </p:cNvSpPr>
          <p:nvPr>
            <p:ph sz="quarter" idx="11"/>
          </p:nvPr>
        </p:nvSpPr>
        <p:spPr/>
        <p:txBody>
          <a:bodyPr/>
          <a:lstStyle/>
          <a:p>
            <a:pPr>
              <a:spcBef>
                <a:spcPts val="800"/>
              </a:spcBef>
            </a:pPr>
            <a:r>
              <a:rPr lang="en-US" dirty="0"/>
              <a:t>Leopard frogs form a group of related species (initially thought to be 1 species)</a:t>
            </a:r>
          </a:p>
          <a:p>
            <a:pPr marL="347472" indent="-342900">
              <a:spcBef>
                <a:spcPts val="800"/>
              </a:spcBef>
              <a:buFont typeface="Arial" panose="020B0604020202020204" pitchFamily="34" charset="0"/>
              <a:buChar char="•"/>
            </a:pPr>
            <a:r>
              <a:rPr lang="en-US" dirty="0"/>
              <a:t>Problems occur as the fertilized eggs develop.</a:t>
            </a:r>
          </a:p>
          <a:p>
            <a:pPr marL="347472" indent="-342900">
              <a:spcBef>
                <a:spcPts val="800"/>
              </a:spcBef>
              <a:buFont typeface="Arial" panose="020B0604020202020204" pitchFamily="34" charset="0"/>
              <a:buChar char="•"/>
            </a:pPr>
            <a:r>
              <a:rPr lang="en-US" dirty="0"/>
              <a:t>Many hybrids cannot be produced even in the laboratory.</a:t>
            </a:r>
          </a:p>
          <a:p>
            <a:pPr>
              <a:spcBef>
                <a:spcPts val="800"/>
              </a:spcBef>
            </a:pPr>
            <a:r>
              <a:rPr lang="en-US" dirty="0"/>
              <a:t>Hybrids that do survive may be weaker</a:t>
            </a:r>
          </a:p>
          <a:p>
            <a:pPr>
              <a:spcBef>
                <a:spcPts val="800"/>
              </a:spcBef>
            </a:pPr>
            <a:r>
              <a:rPr lang="en-US" dirty="0"/>
              <a:t>Hybrids may be sterile – mules</a:t>
            </a:r>
          </a:p>
          <a:p>
            <a:pPr marL="347472" indent="-342900">
              <a:spcBef>
                <a:spcPts val="800"/>
              </a:spcBef>
              <a:buFont typeface="Arial" panose="020B0604020202020204" pitchFamily="34" charset="0"/>
              <a:buChar char="•"/>
            </a:pPr>
            <a:r>
              <a:rPr lang="en-US" dirty="0"/>
              <a:t>Abnormal sex organs.</a:t>
            </a:r>
          </a:p>
          <a:p>
            <a:pPr marL="347472" indent="-342900">
              <a:spcBef>
                <a:spcPts val="800"/>
              </a:spcBef>
              <a:buFont typeface="Arial" panose="020B0604020202020204" pitchFamily="34" charset="0"/>
              <a:buChar char="•"/>
            </a:pPr>
            <a:r>
              <a:rPr lang="en-US" dirty="0"/>
              <a:t>Failure to form gametes.</a:t>
            </a:r>
          </a:p>
          <a:p>
            <a:pPr marL="347472" indent="-342900">
              <a:spcBef>
                <a:spcPts val="800"/>
              </a:spcBef>
              <a:buFont typeface="Arial" panose="020B0604020202020204" pitchFamily="34" charset="0"/>
              <a:buChar char="•"/>
            </a:pPr>
            <a:r>
              <a:rPr lang="en-US" dirty="0"/>
              <a:t>Chromosomes cannot pair properly in meiosis.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42232914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22.5</a:t>
            </a:r>
            <a:endParaRPr lang="en-US" dirty="0"/>
          </a:p>
        </p:txBody>
      </p:sp>
      <p:pic>
        <p:nvPicPr>
          <p:cNvPr id="4" name="Picture 2" descr="The four species of leopard frogs in the genus Rana have distinct ranges across North America."/>
          <p:cNvPicPr>
            <a:picLocks noChangeAspect="1"/>
          </p:cNvPicPr>
          <p:nvPr/>
        </p:nvPicPr>
        <p:blipFill rotWithShape="1">
          <a:blip r:embed="rId2">
            <a:extLst>
              <a:ext uri="{28A0092B-C50C-407E-A947-70E740481C1C}">
                <a14:useLocalDpi xmlns:a14="http://schemas.microsoft.com/office/drawing/2010/main" val="0"/>
              </a:ext>
            </a:extLst>
          </a:blip>
          <a:srcRect b="7646"/>
          <a:stretch/>
        </p:blipFill>
        <p:spPr>
          <a:xfrm>
            <a:off x="1828800" y="1039788"/>
            <a:ext cx="5486400" cy="5203247"/>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2930949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EAD08-C56B-4760-B299-51DC8DE544F1}"/>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Lecture Outline</a:t>
            </a:r>
            <a:endParaRPr lang="en-US" dirty="0"/>
          </a:p>
        </p:txBody>
      </p:sp>
      <p:sp>
        <p:nvSpPr>
          <p:cNvPr id="5" name="Content Placeholder 2"/>
          <p:cNvSpPr>
            <a:spLocks noGrp="1"/>
          </p:cNvSpPr>
          <p:nvPr>
            <p:ph sz="quarter" idx="11"/>
          </p:nvPr>
        </p:nvSpPr>
        <p:spPr>
          <a:xfrm>
            <a:off x="342900" y="1276710"/>
            <a:ext cx="4366260" cy="4974336"/>
          </a:xfrm>
        </p:spPr>
        <p:txBody>
          <a:bodyPr/>
          <a:lstStyle/>
          <a:p>
            <a:pPr marL="731520" indent="-731520"/>
            <a:r>
              <a:rPr lang="en-US" sz="2000" b="1" dirty="0"/>
              <a:t>22.1	</a:t>
            </a:r>
            <a:r>
              <a:rPr lang="en-US" sz="2000" dirty="0"/>
              <a:t>The Nature of Species and the Biological Species Concept </a:t>
            </a:r>
          </a:p>
          <a:p>
            <a:pPr marL="731520" indent="-731520"/>
            <a:r>
              <a:rPr lang="en-US" sz="2000" b="1" dirty="0"/>
              <a:t>22.2	</a:t>
            </a:r>
            <a:r>
              <a:rPr lang="en-US" sz="2000" dirty="0"/>
              <a:t>Natural Selection and Reproductive Isolation </a:t>
            </a:r>
          </a:p>
          <a:p>
            <a:pPr marL="731520" indent="-731520"/>
            <a:r>
              <a:rPr lang="en-US" sz="2000" b="1" dirty="0"/>
              <a:t>22.3	</a:t>
            </a:r>
            <a:r>
              <a:rPr lang="en-US" sz="2000" dirty="0"/>
              <a:t>The Role of Genetic Drift and Natural Selection in Speciation </a:t>
            </a:r>
          </a:p>
          <a:p>
            <a:pPr marL="731520" indent="-731520"/>
            <a:r>
              <a:rPr lang="en-US" sz="2000" b="1" dirty="0"/>
              <a:t>22.4	</a:t>
            </a:r>
            <a:r>
              <a:rPr lang="en-US" sz="2000" dirty="0"/>
              <a:t>The Geography of Speciation </a:t>
            </a:r>
          </a:p>
          <a:p>
            <a:pPr marL="731520" indent="-731520"/>
            <a:r>
              <a:rPr lang="en-US" sz="2000" b="1" dirty="0"/>
              <a:t>22.5	</a:t>
            </a:r>
            <a:r>
              <a:rPr lang="en-US" sz="2000" dirty="0"/>
              <a:t>Adaptive Radiation and Biological Diversity </a:t>
            </a:r>
          </a:p>
          <a:p>
            <a:pPr marL="731520" indent="-731520"/>
            <a:r>
              <a:rPr lang="en-US" sz="2000" b="1" dirty="0"/>
              <a:t>22.6	</a:t>
            </a:r>
            <a:r>
              <a:rPr lang="en-US" sz="2000" dirty="0"/>
              <a:t>The Pace of Evolution </a:t>
            </a:r>
          </a:p>
          <a:p>
            <a:pPr marL="731520" indent="-731520"/>
            <a:r>
              <a:rPr lang="en-US" sz="2000" b="1" dirty="0"/>
              <a:t>22.7	</a:t>
            </a:r>
            <a:r>
              <a:rPr lang="en-US" sz="2000" dirty="0"/>
              <a:t>Speciation and Extinction Through Time </a:t>
            </a:r>
          </a:p>
        </p:txBody>
      </p:sp>
      <p:pic>
        <p:nvPicPr>
          <p:cNvPr id="7" name="Picture 3" descr="A photo shows the Hawaii mamo or Drepanis Pacifica, an extinct species of Hawaiian honeycreeper.">
            <a:extLst>
              <a:ext uri="{FF2B5EF4-FFF2-40B4-BE49-F238E27FC236}">
                <a16:creationId xmlns:a16="http://schemas.microsoft.com/office/drawing/2014/main" id="{985A40D4-EB81-4382-9701-06B504BF8975}"/>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4869987" y="1276710"/>
            <a:ext cx="4071641" cy="3017520"/>
          </a:xfrm>
          <a:prstGeom prst="rect">
            <a:avLst/>
          </a:prstGeom>
        </p:spPr>
      </p:pic>
      <p:sp>
        <p:nvSpPr>
          <p:cNvPr id="3" name="Text Placeholder 4">
            <a:extLst>
              <a:ext uri="{FF2B5EF4-FFF2-40B4-BE49-F238E27FC236}">
                <a16:creationId xmlns:a16="http://schemas.microsoft.com/office/drawing/2014/main" id="{90D9D31C-7CB2-4C43-B568-1454A44F051B}"/>
              </a:ext>
            </a:extLst>
          </p:cNvPr>
          <p:cNvSpPr>
            <a:spLocks noGrp="1"/>
          </p:cNvSpPr>
          <p:nvPr>
            <p:ph type="body" sz="quarter" idx="39"/>
          </p:nvPr>
        </p:nvSpPr>
        <p:spPr>
          <a:xfrm>
            <a:off x="5534207" y="4349023"/>
            <a:ext cx="2743200" cy="181356"/>
          </a:xfrm>
        </p:spPr>
        <p:txBody>
          <a:bodyPr/>
          <a:lstStyle/>
          <a:p>
            <a:pPr algn="ctr"/>
            <a:r>
              <a:rPr lang="en-US" dirty="0">
                <a:solidFill>
                  <a:schemeClr val="tx1"/>
                </a:solidFill>
              </a:rPr>
              <a:t> </a:t>
            </a:r>
            <a:r>
              <a:rPr lang="en-US" dirty="0" err="1">
                <a:solidFill>
                  <a:schemeClr val="tx1"/>
                </a:solidFill>
              </a:rPr>
              <a:t>JohnMernick</a:t>
            </a:r>
            <a:r>
              <a:rPr lang="en-US" dirty="0">
                <a:solidFill>
                  <a:schemeClr val="tx1"/>
                </a:solidFill>
              </a:rPr>
              <a:t>/iStock/Getty Images </a:t>
            </a:r>
          </a:p>
        </p:txBody>
      </p:sp>
      <p:sp>
        <p:nvSpPr>
          <p:cNvPr id="6" name="Slide Number Placeholder 5">
            <a:extLst>
              <a:ext uri="{FF2B5EF4-FFF2-40B4-BE49-F238E27FC236}">
                <a16:creationId xmlns:a16="http://schemas.microsoft.com/office/drawing/2014/main" id="{4C38EC5C-CE44-4C82-9C7E-62B0F339405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247687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t>Biological species concept does not explain all observations</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p:txBody>
          <a:bodyPr/>
          <a:lstStyle/>
          <a:p>
            <a:pPr>
              <a:spcBef>
                <a:spcPts val="1200"/>
              </a:spcBef>
              <a:spcAft>
                <a:spcPts val="1200"/>
              </a:spcAft>
            </a:pPr>
            <a:r>
              <a:rPr lang="en-US" dirty="0"/>
              <a:t>Criticisms of biological species concept:</a:t>
            </a:r>
          </a:p>
          <a:p>
            <a:pPr marL="342900" indent="-342900">
              <a:spcBef>
                <a:spcPts val="1200"/>
              </a:spcBef>
              <a:spcAft>
                <a:spcPts val="1200"/>
              </a:spcAft>
              <a:buFont typeface="Arial" panose="020B0604020202020204" pitchFamily="34" charset="0"/>
              <a:buChar char="•"/>
            </a:pPr>
            <a:r>
              <a:rPr lang="en-US" dirty="0"/>
              <a:t>Reproductive isolation may not be the only force maintaining species integrity.</a:t>
            </a:r>
          </a:p>
          <a:p>
            <a:pPr marL="342900" indent="-342900">
              <a:spcBef>
                <a:spcPts val="1200"/>
              </a:spcBef>
              <a:spcAft>
                <a:spcPts val="1200"/>
              </a:spcAft>
              <a:buFont typeface="Arial" panose="020B0604020202020204" pitchFamily="34" charset="0"/>
              <a:buChar char="•"/>
            </a:pPr>
            <a:r>
              <a:rPr lang="en-US" dirty="0"/>
              <a:t>Interspecific hybridization</a:t>
            </a:r>
          </a:p>
          <a:p>
            <a:pPr lvl="2">
              <a:spcBef>
                <a:spcPts val="600"/>
              </a:spcBef>
              <a:spcAft>
                <a:spcPts val="1200"/>
              </a:spcAft>
            </a:pPr>
            <a:r>
              <a:rPr lang="en-US" dirty="0"/>
              <a:t>50% of California plant species, in one study, not well defined by genetic isolation.</a:t>
            </a:r>
          </a:p>
          <a:p>
            <a:pPr lvl="2">
              <a:spcBef>
                <a:spcPts val="600"/>
              </a:spcBef>
              <a:spcAft>
                <a:spcPts val="1200"/>
              </a:spcAft>
            </a:pPr>
            <a:r>
              <a:rPr lang="en-US" dirty="0"/>
              <a:t>10% of world’s 10,000+ bird species known to hybridize in nature.</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39043893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B0689-EAF1-4B9A-ABE2-C01C3A886DBC}"/>
              </a:ext>
            </a:extLst>
          </p:cNvPr>
          <p:cNvSpPr>
            <a:spLocks noGrp="1"/>
          </p:cNvSpPr>
          <p:nvPr>
            <p:ph type="title"/>
          </p:nvPr>
        </p:nvSpPr>
        <p:spPr/>
        <p:txBody>
          <a:bodyPr/>
          <a:lstStyle/>
          <a:p>
            <a:r>
              <a:rPr lang="en-US" dirty="0"/>
              <a:t>Ecological species concept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67B6F1F7-EAAB-4EB9-8861-56B6C85A15A9}"/>
              </a:ext>
            </a:extLst>
          </p:cNvPr>
          <p:cNvSpPr>
            <a:spLocks noGrp="1"/>
          </p:cNvSpPr>
          <p:nvPr>
            <p:ph sz="quarter" idx="11"/>
          </p:nvPr>
        </p:nvSpPr>
        <p:spPr>
          <a:xfrm>
            <a:off x="342900" y="1276709"/>
            <a:ext cx="8458200" cy="5044081"/>
          </a:xfrm>
        </p:spPr>
        <p:txBody>
          <a:bodyPr/>
          <a:lstStyle/>
          <a:p>
            <a:pPr>
              <a:spcBef>
                <a:spcPts val="1200"/>
              </a:spcBef>
              <a:spcAft>
                <a:spcPts val="1200"/>
              </a:spcAft>
            </a:pPr>
            <a:r>
              <a:rPr lang="en-US" dirty="0"/>
              <a:t>Each species adapted to its environment</a:t>
            </a:r>
          </a:p>
          <a:p>
            <a:pPr marL="342900" indent="-342900">
              <a:spcBef>
                <a:spcPts val="600"/>
              </a:spcBef>
              <a:spcAft>
                <a:spcPts val="1200"/>
              </a:spcAft>
              <a:buFont typeface="Arial" panose="020B0604020202020204" pitchFamily="34" charset="0"/>
              <a:buChar char="•"/>
            </a:pPr>
            <a:r>
              <a:rPr lang="en-US" dirty="0"/>
              <a:t>Distinctions among species are maintained by natural selection.</a:t>
            </a:r>
          </a:p>
          <a:p>
            <a:pPr marL="342900" indent="-342900">
              <a:spcBef>
                <a:spcPts val="600"/>
              </a:spcBef>
              <a:spcAft>
                <a:spcPts val="1200"/>
              </a:spcAft>
              <a:buFont typeface="Arial" panose="020B0604020202020204" pitchFamily="34" charset="0"/>
              <a:buChar char="•"/>
            </a:pPr>
            <a:r>
              <a:rPr lang="en-US" dirty="0"/>
              <a:t>Stabilizing selection maintains the species’ adaptations.</a:t>
            </a:r>
          </a:p>
          <a:p>
            <a:pPr marL="342900" indent="-342900">
              <a:spcBef>
                <a:spcPts val="600"/>
              </a:spcBef>
              <a:spcAft>
                <a:spcPts val="1200"/>
              </a:spcAft>
              <a:buFont typeface="Arial" panose="020B0604020202020204" pitchFamily="34" charset="0"/>
              <a:buChar char="•"/>
            </a:pPr>
            <a:r>
              <a:rPr lang="en-US" dirty="0"/>
              <a:t>Hybrids are quickly eliminated from gene pool.</a:t>
            </a:r>
          </a:p>
          <a:p>
            <a:pPr marL="342900" indent="-342900">
              <a:spcBef>
                <a:spcPts val="600"/>
              </a:spcBef>
              <a:spcAft>
                <a:spcPts val="1200"/>
              </a:spcAft>
              <a:buFont typeface="Arial" panose="020B0604020202020204" pitchFamily="34" charset="0"/>
              <a:buChar char="•"/>
            </a:pPr>
            <a:r>
              <a:rPr lang="en-US" dirty="0"/>
              <a:t>In some cases, strong selection overwhelms gene flow.</a:t>
            </a:r>
          </a:p>
        </p:txBody>
      </p:sp>
      <p:sp>
        <p:nvSpPr>
          <p:cNvPr id="6" name="Slide Number Placeholder 3">
            <a:extLst>
              <a:ext uri="{FF2B5EF4-FFF2-40B4-BE49-F238E27FC236}">
                <a16:creationId xmlns:a16="http://schemas.microsoft.com/office/drawing/2014/main" id="{455D4F46-6146-4E27-9E49-EB1F729EF14B}"/>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42605208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weaknesses of biological species concept</a:t>
            </a:r>
          </a:p>
        </p:txBody>
      </p:sp>
      <p:sp>
        <p:nvSpPr>
          <p:cNvPr id="3" name="Content Placeholder 2"/>
          <p:cNvSpPr>
            <a:spLocks noGrp="1"/>
          </p:cNvSpPr>
          <p:nvPr>
            <p:ph sz="quarter" idx="11"/>
          </p:nvPr>
        </p:nvSpPr>
        <p:spPr>
          <a:xfrm>
            <a:off x="342900" y="1276710"/>
            <a:ext cx="8458200" cy="5102056"/>
          </a:xfrm>
        </p:spPr>
        <p:txBody>
          <a:bodyPr/>
          <a:lstStyle/>
          <a:p>
            <a:pPr marL="342900" indent="-342900">
              <a:spcBef>
                <a:spcPts val="600"/>
              </a:spcBef>
              <a:spcAft>
                <a:spcPts val="1200"/>
              </a:spcAft>
              <a:buFont typeface="Arial" panose="020B0604020202020204" pitchFamily="34" charset="0"/>
              <a:buChar char="•"/>
            </a:pPr>
            <a:r>
              <a:rPr lang="en-US" dirty="0"/>
              <a:t>Difficult to apply the concept to populations that are geographically separated in nature</a:t>
            </a:r>
          </a:p>
          <a:p>
            <a:pPr marL="342900" indent="-342900">
              <a:spcBef>
                <a:spcPts val="600"/>
              </a:spcBef>
              <a:spcAft>
                <a:spcPts val="1200"/>
              </a:spcAft>
              <a:buFont typeface="Arial" panose="020B0604020202020204" pitchFamily="34" charset="0"/>
              <a:buChar char="•"/>
            </a:pPr>
            <a:r>
              <a:rPr lang="en-US" dirty="0"/>
              <a:t>Many species that do not hybridize in the wild will do so in captivity</a:t>
            </a:r>
          </a:p>
          <a:p>
            <a:pPr marL="342900" indent="-342900">
              <a:spcBef>
                <a:spcPts val="600"/>
              </a:spcBef>
              <a:spcAft>
                <a:spcPts val="1200"/>
              </a:spcAft>
              <a:buFont typeface="Arial" panose="020B0604020202020204" pitchFamily="34" charset="0"/>
              <a:buChar char="•"/>
            </a:pPr>
            <a:r>
              <a:rPr lang="en-US" dirty="0"/>
              <a:t>Many organisms are asexual</a:t>
            </a:r>
          </a:p>
          <a:p>
            <a:pPr marL="342900" indent="-342900">
              <a:spcBef>
                <a:spcPts val="600"/>
              </a:spcBef>
              <a:spcAft>
                <a:spcPts val="1200"/>
              </a:spcAft>
              <a:buFont typeface="Arial" panose="020B0604020202020204" pitchFamily="34" charset="0"/>
              <a:buChar char="•"/>
            </a:pPr>
            <a:r>
              <a:rPr lang="en-US" dirty="0"/>
              <a:t>Possible that different processes maintain species identity in different organisms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1142380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Selection and Reproductive Isolation</a:t>
            </a:r>
          </a:p>
        </p:txBody>
      </p:sp>
      <p:sp>
        <p:nvSpPr>
          <p:cNvPr id="3" name="Content Placeholder 2"/>
          <p:cNvSpPr>
            <a:spLocks noGrp="1"/>
          </p:cNvSpPr>
          <p:nvPr>
            <p:ph sz="quarter" idx="11"/>
          </p:nvPr>
        </p:nvSpPr>
        <p:spPr>
          <a:xfrm>
            <a:off x="342900" y="1276710"/>
            <a:ext cx="8458200" cy="5102056"/>
          </a:xfrm>
        </p:spPr>
        <p:txBody>
          <a:bodyPr/>
          <a:lstStyle/>
          <a:p>
            <a:pPr marL="342900" indent="-342900">
              <a:spcBef>
                <a:spcPts val="1200"/>
              </a:spcBef>
              <a:spcAft>
                <a:spcPts val="1200"/>
              </a:spcAft>
              <a:buFont typeface="Arial" panose="020B0604020202020204" pitchFamily="34" charset="0"/>
              <a:buChar char="•"/>
            </a:pPr>
            <a:r>
              <a:rPr lang="en-US" dirty="0"/>
              <a:t>How does one ancestral species become divided into two descendant species?</a:t>
            </a:r>
          </a:p>
          <a:p>
            <a:pPr marL="342900" indent="-342900">
              <a:spcBef>
                <a:spcPts val="1200"/>
              </a:spcBef>
              <a:spcAft>
                <a:spcPts val="1200"/>
              </a:spcAft>
              <a:buFont typeface="Arial" panose="020B0604020202020204" pitchFamily="34" charset="0"/>
              <a:buChar char="•"/>
            </a:pPr>
            <a:r>
              <a:rPr lang="en-US" dirty="0"/>
              <a:t>If species are defined by the existence of reproductive isolation, then the process of speciation is identical to the evolution of reproductive isolating mechanisms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18227679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may reinforce isolating mechanisms</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Formation of species a continuous process</a:t>
            </a:r>
          </a:p>
          <a:p>
            <a:pPr marL="342900" indent="-342900">
              <a:spcBef>
                <a:spcPts val="1200"/>
              </a:spcBef>
              <a:spcAft>
                <a:spcPts val="1200"/>
              </a:spcAft>
              <a:buFont typeface="Arial" panose="020B0604020202020204" pitchFamily="34" charset="0"/>
              <a:buChar char="•"/>
            </a:pPr>
            <a:r>
              <a:rPr lang="en-US" dirty="0"/>
              <a:t>2 populations may be only partially reproductively isolated</a:t>
            </a:r>
          </a:p>
          <a:p>
            <a:pPr marL="342900" indent="-342900">
              <a:spcBef>
                <a:spcPts val="1200"/>
              </a:spcBef>
              <a:spcAft>
                <a:spcPts val="1200"/>
              </a:spcAft>
              <a:buFont typeface="Arial" panose="020B0604020202020204" pitchFamily="34" charset="0"/>
              <a:buChar char="•"/>
            </a:pPr>
            <a:r>
              <a:rPr lang="en-US" dirty="0"/>
              <a:t>Reinforcement – initially incomplete isolating mechanisms are reinforced by natural selection until they are completely effective</a:t>
            </a:r>
          </a:p>
          <a:p>
            <a:pPr marL="342900" indent="-342900">
              <a:spcBef>
                <a:spcPts val="1200"/>
              </a:spcBef>
              <a:spcAft>
                <a:spcPts val="1200"/>
              </a:spcAft>
              <a:buFont typeface="Arial" panose="020B0604020202020204" pitchFamily="34" charset="0"/>
              <a:buChar char="•"/>
            </a:pPr>
            <a:r>
              <a:rPr lang="en-US" dirty="0"/>
              <a:t>Reinforcement is not inevitable – hybrids may be inferior but may still be fertile – serve as conduit of genetic exchange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3461846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Reinforcement in phlox</a:t>
            </a:r>
            <a:endParaRPr lang="en-US" dirty="0"/>
          </a:p>
        </p:txBody>
      </p:sp>
      <p:pic>
        <p:nvPicPr>
          <p:cNvPr id="9" name="Picture 2" descr="Pointed phlox is found alone in eastern Texas, Drummond’s phlox in east-central Texas. Their ranges overlap throughout central Texa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2116" y="1064154"/>
            <a:ext cx="3799768" cy="3657600"/>
          </a:xfrm>
          <a:prstGeom prst="rect">
            <a:avLst/>
          </a:prstGeom>
        </p:spPr>
      </p:pic>
      <p:sp>
        <p:nvSpPr>
          <p:cNvPr id="3" name="Content Placeholder 3"/>
          <p:cNvSpPr>
            <a:spLocks noGrp="1"/>
          </p:cNvSpPr>
          <p:nvPr>
            <p:ph sz="quarter" idx="11"/>
          </p:nvPr>
        </p:nvSpPr>
        <p:spPr>
          <a:xfrm>
            <a:off x="3200400" y="4753900"/>
            <a:ext cx="2743200" cy="192024"/>
          </a:xfrm>
        </p:spPr>
        <p:txBody>
          <a:bodyPr/>
          <a:lstStyle/>
          <a:p>
            <a:pPr algn="ctr">
              <a:spcAft>
                <a:spcPts val="1200"/>
              </a:spcAft>
            </a:pPr>
            <a:r>
              <a:rPr lang="en-US" sz="800" dirty="0"/>
              <a:t>©Robin Hopkins</a:t>
            </a:r>
          </a:p>
        </p:txBody>
      </p:sp>
      <p:sp>
        <p:nvSpPr>
          <p:cNvPr id="10" name="Content Placeholder 4"/>
          <p:cNvSpPr>
            <a:spLocks noGrp="1"/>
          </p:cNvSpPr>
          <p:nvPr>
            <p:ph sz="quarter" idx="15"/>
          </p:nvPr>
        </p:nvSpPr>
        <p:spPr>
          <a:xfrm>
            <a:off x="342900" y="5018044"/>
            <a:ext cx="8458200" cy="1497056"/>
          </a:xfrm>
        </p:spPr>
        <p:txBody>
          <a:bodyPr/>
          <a:lstStyle/>
          <a:p>
            <a:pPr marL="342900" indent="-342900">
              <a:spcAft>
                <a:spcPts val="1200"/>
              </a:spcAft>
              <a:buFont typeface="Arial" panose="020B0604020202020204" pitchFamily="34" charset="0"/>
              <a:buChar char="•"/>
            </a:pPr>
            <a:r>
              <a:rPr lang="en-US" sz="2000" dirty="0"/>
              <a:t>Drummond’s phlox is light blue with a pink tinge</a:t>
            </a:r>
          </a:p>
          <a:p>
            <a:pPr marL="342900" indent="-342900">
              <a:spcAft>
                <a:spcPts val="1200"/>
              </a:spcAft>
              <a:buFont typeface="Arial" panose="020B0604020202020204" pitchFamily="34" charset="0"/>
              <a:buChar char="•"/>
            </a:pPr>
            <a:r>
              <a:rPr lang="en-US" sz="2000" dirty="0"/>
              <a:t>In areas where it is sympatric with pointed phlox, it is deep red so that butterflies that pollinate the flowers can distinguish between the two species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351393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Genetic Drift</a:t>
            </a:r>
          </a:p>
        </p:txBody>
      </p:sp>
      <p:sp>
        <p:nvSpPr>
          <p:cNvPr id="3" name="Content Placeholder 2"/>
          <p:cNvSpPr>
            <a:spLocks noGrp="1"/>
          </p:cNvSpPr>
          <p:nvPr>
            <p:ph sz="quarter" idx="11"/>
          </p:nvPr>
        </p:nvSpPr>
        <p:spPr/>
        <p:txBody>
          <a:bodyPr/>
          <a:lstStyle/>
          <a:p>
            <a:pPr>
              <a:spcBef>
                <a:spcPts val="1200"/>
              </a:spcBef>
              <a:spcAft>
                <a:spcPts val="1200"/>
              </a:spcAft>
            </a:pPr>
            <a:r>
              <a:rPr lang="en-US" dirty="0"/>
              <a:t>Random changes may cause reproductive isolation</a:t>
            </a:r>
          </a:p>
          <a:p>
            <a:pPr marL="342900" indent="-342900">
              <a:spcBef>
                <a:spcPts val="600"/>
              </a:spcBef>
              <a:spcAft>
                <a:spcPts val="1200"/>
              </a:spcAft>
              <a:buFont typeface="Arial" panose="020B0604020202020204" pitchFamily="34" charset="0"/>
              <a:buChar char="•"/>
            </a:pPr>
            <a:r>
              <a:rPr lang="en-US" dirty="0"/>
              <a:t>Genetic drift in small populations</a:t>
            </a:r>
          </a:p>
          <a:p>
            <a:pPr marL="342900" indent="-342900">
              <a:spcBef>
                <a:spcPts val="600"/>
              </a:spcBef>
              <a:spcAft>
                <a:spcPts val="1200"/>
              </a:spcAft>
              <a:buFont typeface="Arial" panose="020B0604020202020204" pitchFamily="34" charset="0"/>
              <a:buChar char="•"/>
            </a:pPr>
            <a:r>
              <a:rPr lang="en-US" dirty="0"/>
              <a:t>Founder effects</a:t>
            </a:r>
          </a:p>
          <a:p>
            <a:pPr marL="342900" indent="-342900">
              <a:spcBef>
                <a:spcPts val="600"/>
              </a:spcBef>
              <a:spcAft>
                <a:spcPts val="1200"/>
              </a:spcAft>
              <a:buFont typeface="Arial" panose="020B0604020202020204" pitchFamily="34" charset="0"/>
              <a:buChar char="•"/>
            </a:pPr>
            <a:r>
              <a:rPr lang="en-US" dirty="0"/>
              <a:t>Population bottlenecks</a:t>
            </a:r>
          </a:p>
          <a:p>
            <a:pPr>
              <a:spcBef>
                <a:spcPts val="1200"/>
              </a:spcBef>
              <a:spcAft>
                <a:spcPts val="1200"/>
              </a:spcAft>
            </a:pPr>
            <a:r>
              <a:rPr lang="en-US" dirty="0"/>
              <a:t>Hawaiian Islands: </a:t>
            </a:r>
            <a:r>
              <a:rPr lang="en-US" i="1" dirty="0"/>
              <a:t>Drosophila</a:t>
            </a:r>
            <a:r>
              <a:rPr lang="en-US" dirty="0"/>
              <a:t> differ in courtship behavior</a:t>
            </a:r>
          </a:p>
          <a:p>
            <a:pPr marL="342900" indent="-342900">
              <a:spcBef>
                <a:spcPts val="600"/>
              </a:spcBef>
              <a:spcAft>
                <a:spcPts val="1200"/>
              </a:spcAft>
              <a:buFont typeface="Arial" panose="020B0604020202020204" pitchFamily="34" charset="0"/>
              <a:buChar char="•"/>
            </a:pPr>
            <a:r>
              <a:rPr lang="en-US" dirty="0"/>
              <a:t>Changes in courtship behavior between ancestor and descendant population may be the result of founder events.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17287987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Adaptation can lead to speciation</a:t>
            </a:r>
          </a:p>
        </p:txBody>
      </p:sp>
      <p:sp>
        <p:nvSpPr>
          <p:cNvPr id="3" name="Content Placeholder 2"/>
          <p:cNvSpPr>
            <a:spLocks noGrp="1"/>
          </p:cNvSpPr>
          <p:nvPr>
            <p:ph sz="quarter" idx="11"/>
          </p:nvPr>
        </p:nvSpPr>
        <p:spPr/>
        <p:txBody>
          <a:bodyPr/>
          <a:lstStyle/>
          <a:p>
            <a:pPr>
              <a:spcBef>
                <a:spcPts val="1200"/>
              </a:spcBef>
              <a:spcAft>
                <a:spcPts val="1200"/>
              </a:spcAft>
            </a:pPr>
            <a:r>
              <a:rPr lang="en-US" dirty="0"/>
              <a:t>As populations of a species adapt to different circumstances, they likely accumulate many differences that may lead to reproductive isolation</a:t>
            </a:r>
          </a:p>
          <a:p>
            <a:pPr>
              <a:spcBef>
                <a:spcPts val="1800"/>
              </a:spcBef>
              <a:spcAft>
                <a:spcPts val="1200"/>
              </a:spcAft>
            </a:pPr>
            <a:r>
              <a:rPr lang="en-US" dirty="0"/>
              <a:t>Changes in dewlap color in lizards related to environment</a:t>
            </a:r>
          </a:p>
          <a:p>
            <a:pPr marL="347472" lvl="2" indent="-347472">
              <a:spcBef>
                <a:spcPts val="600"/>
              </a:spcBef>
              <a:spcAft>
                <a:spcPts val="1200"/>
              </a:spcAft>
            </a:pPr>
            <a:r>
              <a:rPr lang="en-US" sz="2400" dirty="0"/>
              <a:t>If you can’t be seen, you don’t mate.</a:t>
            </a:r>
          </a:p>
          <a:p>
            <a:pPr marL="347472" lvl="2" indent="-347472">
              <a:spcBef>
                <a:spcPts val="600"/>
              </a:spcBef>
              <a:spcAft>
                <a:spcPts val="1200"/>
              </a:spcAft>
            </a:pPr>
            <a:r>
              <a:rPr lang="en-US" sz="2400" dirty="0"/>
              <a:t>Could lead to reproductive isolation from ancestral population.</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36585343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22.7</a:t>
            </a:r>
            <a:endParaRPr lang="en-US" dirty="0"/>
          </a:p>
        </p:txBody>
      </p:sp>
      <p:pic>
        <p:nvPicPr>
          <p:cNvPr id="4" name="Picture 2" descr="Dewlaps are skin extensions that protrude from the chest up to the jaw of Anolis lizards. They form a shield-like structure perpendicular to the body."/>
          <p:cNvPicPr>
            <a:picLocks noChangeAspect="1"/>
          </p:cNvPicPr>
          <p:nvPr/>
        </p:nvPicPr>
        <p:blipFill rotWithShape="1">
          <a:blip r:embed="rId2">
            <a:extLst>
              <a:ext uri="{28A0092B-C50C-407E-A947-70E740481C1C}">
                <a14:useLocalDpi xmlns:a14="http://schemas.microsoft.com/office/drawing/2010/main" val="0"/>
              </a:ext>
            </a:extLst>
          </a:blip>
          <a:srcRect t="7187" r="2665" b="20925"/>
          <a:stretch/>
        </p:blipFill>
        <p:spPr>
          <a:xfrm>
            <a:off x="365760" y="2339340"/>
            <a:ext cx="8412480" cy="1610498"/>
          </a:xfrm>
          <a:prstGeom prst="rect">
            <a:avLst/>
          </a:prstGeom>
        </p:spPr>
      </p:pic>
      <p:sp>
        <p:nvSpPr>
          <p:cNvPr id="3" name="Content Placeholder 3"/>
          <p:cNvSpPr>
            <a:spLocks noGrp="1"/>
          </p:cNvSpPr>
          <p:nvPr>
            <p:ph sz="quarter" idx="11"/>
          </p:nvPr>
        </p:nvSpPr>
        <p:spPr>
          <a:xfrm>
            <a:off x="3657600" y="4005182"/>
            <a:ext cx="1828800" cy="201168"/>
          </a:xfrm>
        </p:spPr>
        <p:txBody>
          <a:bodyPr/>
          <a:lstStyle/>
          <a:p>
            <a:pPr algn="ctr">
              <a:spcBef>
                <a:spcPts val="624"/>
              </a:spcBef>
              <a:spcAft>
                <a:spcPts val="600"/>
              </a:spcAft>
            </a:pPr>
            <a:r>
              <a:rPr lang="en-US" sz="800" dirty="0"/>
              <a:t>Jonathan Losos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82532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Geography of Speciation</a:t>
            </a:r>
          </a:p>
        </p:txBody>
      </p:sp>
      <p:sp>
        <p:nvSpPr>
          <p:cNvPr id="3" name="Content Placeholder 2"/>
          <p:cNvSpPr>
            <a:spLocks noGrp="1"/>
          </p:cNvSpPr>
          <p:nvPr>
            <p:ph sz="quarter" idx="11"/>
          </p:nvPr>
        </p:nvSpPr>
        <p:spPr>
          <a:xfrm>
            <a:off x="342900" y="1276709"/>
            <a:ext cx="8458200" cy="5091039"/>
          </a:xfrm>
        </p:spPr>
        <p:txBody>
          <a:bodyPr/>
          <a:lstStyle/>
          <a:p>
            <a:pPr>
              <a:spcBef>
                <a:spcPts val="1200"/>
              </a:spcBef>
              <a:spcAft>
                <a:spcPts val="1200"/>
              </a:spcAft>
            </a:pPr>
            <a:r>
              <a:rPr lang="en-US" dirty="0"/>
              <a:t>Speciation is a 2-part process</a:t>
            </a:r>
          </a:p>
          <a:p>
            <a:pPr marL="347472" indent="-347472">
              <a:spcBef>
                <a:spcPts val="600"/>
              </a:spcBef>
              <a:spcAft>
                <a:spcPts val="1200"/>
              </a:spcAft>
              <a:buFont typeface="Arial" panose="020B0604020202020204" pitchFamily="34" charset="0"/>
              <a:buChar char="•"/>
            </a:pPr>
            <a:r>
              <a:rPr lang="en-US" dirty="0"/>
              <a:t>Initially identical populations must diverge.</a:t>
            </a:r>
          </a:p>
          <a:p>
            <a:pPr marL="347472" indent="-347472">
              <a:spcBef>
                <a:spcPts val="600"/>
              </a:spcBef>
              <a:spcAft>
                <a:spcPts val="1200"/>
              </a:spcAft>
              <a:buFont typeface="Arial" panose="020B0604020202020204" pitchFamily="34" charset="0"/>
              <a:buChar char="•"/>
            </a:pPr>
            <a:r>
              <a:rPr lang="en-US" dirty="0"/>
              <a:t>Reproductive isolation must evolve to maintain these differences.</a:t>
            </a:r>
          </a:p>
          <a:p>
            <a:pPr>
              <a:spcBef>
                <a:spcPts val="1200"/>
              </a:spcBef>
              <a:spcAft>
                <a:spcPts val="1200"/>
              </a:spcAft>
            </a:pPr>
            <a:r>
              <a:rPr lang="en-US" dirty="0"/>
              <a:t>Homogenizing effect of gene flow erases differences</a:t>
            </a:r>
          </a:p>
          <a:p>
            <a:pPr>
              <a:spcBef>
                <a:spcPts val="1200"/>
              </a:spcBef>
              <a:spcAft>
                <a:spcPts val="1200"/>
              </a:spcAft>
            </a:pPr>
            <a:r>
              <a:rPr lang="en-US" dirty="0"/>
              <a:t>Speciation more likely in geographically isolated populations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879931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The Nature of Species</a:t>
            </a:r>
            <a:endParaRPr lang="en-US" dirty="0"/>
          </a:p>
        </p:txBody>
      </p:sp>
      <p:sp>
        <p:nvSpPr>
          <p:cNvPr id="3" name="Content Placeholder 2"/>
          <p:cNvSpPr>
            <a:spLocks noGrp="1"/>
          </p:cNvSpPr>
          <p:nvPr>
            <p:ph sz="quarter" idx="11"/>
          </p:nvPr>
        </p:nvSpPr>
        <p:spPr/>
        <p:txBody>
          <a:bodyPr/>
          <a:lstStyle/>
          <a:p>
            <a:pPr>
              <a:spcBef>
                <a:spcPts val="600"/>
              </a:spcBef>
              <a:spcAft>
                <a:spcPts val="1200"/>
              </a:spcAft>
            </a:pPr>
            <a:r>
              <a:rPr lang="en-US" altLang="en-US" dirty="0"/>
              <a:t>The concept of species must account for two phenomena:</a:t>
            </a:r>
          </a:p>
          <a:p>
            <a:pPr marL="342900" indent="-342900">
              <a:spcBef>
                <a:spcPts val="600"/>
              </a:spcBef>
              <a:spcAft>
                <a:spcPts val="1200"/>
              </a:spcAft>
              <a:buFont typeface="Arial" panose="020B0604020202020204" pitchFamily="34" charset="0"/>
              <a:buChar char="•"/>
            </a:pPr>
            <a:r>
              <a:rPr lang="en-US" altLang="en-US" dirty="0"/>
              <a:t>The distinctiveness of species that occur together at a single locality.</a:t>
            </a:r>
          </a:p>
          <a:p>
            <a:pPr marL="342900" indent="-342900">
              <a:spcBef>
                <a:spcPts val="600"/>
              </a:spcBef>
              <a:spcAft>
                <a:spcPts val="1200"/>
              </a:spcAft>
              <a:buFont typeface="Arial" panose="020B0604020202020204" pitchFamily="34" charset="0"/>
              <a:buChar char="•"/>
            </a:pPr>
            <a:r>
              <a:rPr lang="en-US" altLang="en-US" dirty="0"/>
              <a:t>The connection that exists among different populations belonging to the same species.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4696887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22.8</a:t>
            </a:r>
            <a:endParaRPr lang="en-US" dirty="0"/>
          </a:p>
        </p:txBody>
      </p:sp>
      <p:pic>
        <p:nvPicPr>
          <p:cNvPr id="3" name="Picture 2" descr="A stream can be a barrier to small beetles for example. A tree species may go extinct in valleys and thus isolating mountain populati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368" y="1955292"/>
            <a:ext cx="8589264" cy="2947416"/>
          </a:xfrm>
          <a:prstGeom prst="rect">
            <a:avLst/>
          </a:prstGeom>
        </p:spPr>
      </p:pic>
      <p:sp>
        <p:nvSpPr>
          <p:cNvPr id="6" name="Slide Number Placeholder 3"/>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8878817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04841-2D96-4C0C-90FE-4F0EBD6517C9}"/>
              </a:ext>
            </a:extLst>
          </p:cNvPr>
          <p:cNvSpPr>
            <a:spLocks noGrp="1"/>
          </p:cNvSpPr>
          <p:nvPr>
            <p:ph type="title"/>
          </p:nvPr>
        </p:nvSpPr>
        <p:spPr/>
        <p:txBody>
          <a:bodyPr/>
          <a:lstStyle/>
          <a:p>
            <a:pPr lvl="0"/>
            <a:r>
              <a:rPr lang="en-US" dirty="0"/>
              <a:t>Allopatric speciation</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F3CA5D48-A0DC-413C-BD47-3C8006001333}"/>
              </a:ext>
            </a:extLst>
          </p:cNvPr>
          <p:cNvSpPr>
            <a:spLocks noGrp="1"/>
          </p:cNvSpPr>
          <p:nvPr>
            <p:ph sz="quarter" idx="11"/>
          </p:nvPr>
        </p:nvSpPr>
        <p:spPr>
          <a:xfrm>
            <a:off x="342900" y="1276710"/>
            <a:ext cx="8458200" cy="5124090"/>
          </a:xfrm>
        </p:spPr>
        <p:txBody>
          <a:bodyPr/>
          <a:lstStyle/>
          <a:p>
            <a:pPr>
              <a:spcBef>
                <a:spcPts val="1200"/>
              </a:spcBef>
              <a:spcAft>
                <a:spcPts val="1200"/>
              </a:spcAft>
            </a:pPr>
            <a:r>
              <a:rPr lang="en-US" dirty="0"/>
              <a:t>Geographically separated, or allopatric, populations appear much more likely to have evolved substantial differences leading to speciation</a:t>
            </a:r>
          </a:p>
          <a:p>
            <a:pPr>
              <a:spcBef>
                <a:spcPts val="1800"/>
              </a:spcBef>
              <a:spcAft>
                <a:spcPts val="1200"/>
              </a:spcAft>
            </a:pPr>
            <a:r>
              <a:rPr lang="en-US" dirty="0"/>
              <a:t>Little paradise kingfisher varies little throughout range</a:t>
            </a:r>
          </a:p>
          <a:p>
            <a:pPr marL="342900" indent="-342900">
              <a:spcBef>
                <a:spcPts val="600"/>
              </a:spcBef>
              <a:spcAft>
                <a:spcPts val="1200"/>
              </a:spcAft>
              <a:buFont typeface="Arial" panose="020B0604020202020204" pitchFamily="34" charset="0"/>
              <a:buChar char="•"/>
            </a:pPr>
            <a:r>
              <a:rPr lang="en-US" dirty="0"/>
              <a:t>But isolated populations on islands are strikingly different from each other and mainland population.</a:t>
            </a:r>
          </a:p>
          <a:p>
            <a:pPr marL="342900" indent="-342900">
              <a:spcBef>
                <a:spcPts val="600"/>
              </a:spcBef>
              <a:spcAft>
                <a:spcPts val="1200"/>
              </a:spcAft>
              <a:buFont typeface="Arial" panose="020B0604020202020204" pitchFamily="34" charset="0"/>
              <a:buChar char="•"/>
            </a:pPr>
            <a:r>
              <a:rPr lang="en-US" dirty="0"/>
              <a:t>Geographical isolation important to develop differences.</a:t>
            </a:r>
          </a:p>
        </p:txBody>
      </p:sp>
      <p:sp>
        <p:nvSpPr>
          <p:cNvPr id="6" name="Slide Number Placeholder 3">
            <a:extLst>
              <a:ext uri="{FF2B5EF4-FFF2-40B4-BE49-F238E27FC236}">
                <a16:creationId xmlns:a16="http://schemas.microsoft.com/office/drawing/2014/main" id="{8E80F8D2-E8D1-487D-9A6C-19156CD66D2A}"/>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38611332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22.9</a:t>
            </a:r>
            <a:endParaRPr lang="en-US" dirty="0"/>
          </a:p>
        </p:txBody>
      </p:sp>
      <p:pic>
        <p:nvPicPr>
          <p:cNvPr id="5" name="Picture 2" descr="An illustration of phenotypic differentiation in the little paradise kingfisher, and a map shows the Pacific Ocean and New Guine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3082" y="1094132"/>
            <a:ext cx="7097837" cy="5042131"/>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6835440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Sympatric speciation</a:t>
            </a:r>
          </a:p>
        </p:txBody>
      </p:sp>
      <p:sp>
        <p:nvSpPr>
          <p:cNvPr id="3" name="Content Placeholder 2"/>
          <p:cNvSpPr>
            <a:spLocks noGrp="1"/>
          </p:cNvSpPr>
          <p:nvPr>
            <p:ph sz="quarter" idx="11"/>
          </p:nvPr>
        </p:nvSpPr>
        <p:spPr/>
        <p:txBody>
          <a:bodyPr/>
          <a:lstStyle/>
          <a:p>
            <a:pPr>
              <a:spcBef>
                <a:spcPts val="1200"/>
              </a:spcBef>
              <a:spcAft>
                <a:spcPts val="1200"/>
              </a:spcAft>
            </a:pPr>
            <a:r>
              <a:rPr lang="en-US" dirty="0"/>
              <a:t>One species splits into two at a single locality, without the two new species ever having been geographically separated</a:t>
            </a:r>
          </a:p>
          <a:p>
            <a:pPr>
              <a:spcBef>
                <a:spcPts val="1200"/>
              </a:spcBef>
              <a:spcAft>
                <a:spcPts val="1200"/>
              </a:spcAft>
            </a:pPr>
            <a:r>
              <a:rPr lang="en-US" dirty="0"/>
              <a:t>One type occurs commonly as the result of polyploidy</a:t>
            </a:r>
          </a:p>
          <a:p>
            <a:pPr marL="342900" indent="-342900">
              <a:spcBef>
                <a:spcPts val="600"/>
              </a:spcBef>
              <a:spcAft>
                <a:spcPts val="1200"/>
              </a:spcAft>
              <a:buFont typeface="Arial" panose="020B0604020202020204" pitchFamily="34" charset="0"/>
              <a:buChar char="•"/>
            </a:pPr>
            <a:r>
              <a:rPr lang="en-US" dirty="0"/>
              <a:t>Individuals that have more than two sets of chromosomes.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40787984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Polyploidy</a:t>
            </a:r>
          </a:p>
        </p:txBody>
      </p:sp>
      <p:sp>
        <p:nvSpPr>
          <p:cNvPr id="3" name="Content Placeholder 2"/>
          <p:cNvSpPr>
            <a:spLocks noGrp="1"/>
          </p:cNvSpPr>
          <p:nvPr>
            <p:ph sz="quarter" idx="11"/>
          </p:nvPr>
        </p:nvSpPr>
        <p:spPr>
          <a:xfrm>
            <a:off x="342900" y="1276710"/>
            <a:ext cx="8458200" cy="5124090"/>
          </a:xfrm>
        </p:spPr>
        <p:txBody>
          <a:bodyPr/>
          <a:lstStyle/>
          <a:p>
            <a:pPr>
              <a:spcBef>
                <a:spcPts val="600"/>
              </a:spcBef>
              <a:spcAft>
                <a:spcPts val="400"/>
              </a:spcAft>
            </a:pPr>
            <a:r>
              <a:rPr lang="en-US" sz="2200" dirty="0" err="1"/>
              <a:t>Autoploidy</a:t>
            </a:r>
            <a:endParaRPr lang="en-US" sz="2200" dirty="0"/>
          </a:p>
          <a:p>
            <a:pPr marL="342900" lvl="2" indent="-342900">
              <a:spcBef>
                <a:spcPts val="600"/>
              </a:spcBef>
              <a:spcAft>
                <a:spcPts val="400"/>
              </a:spcAft>
            </a:pPr>
            <a:r>
              <a:rPr lang="en-US" sz="2200" dirty="0"/>
              <a:t>All the chromosomes arise from a single species.</a:t>
            </a:r>
          </a:p>
          <a:p>
            <a:pPr marL="342900" lvl="2" indent="-342900">
              <a:spcBef>
                <a:spcPts val="600"/>
              </a:spcBef>
              <a:spcAft>
                <a:spcPts val="400"/>
              </a:spcAft>
            </a:pPr>
            <a:r>
              <a:rPr lang="en-US" sz="2200" dirty="0"/>
              <a:t>Error in cell division produces tetraploids.</a:t>
            </a:r>
          </a:p>
          <a:p>
            <a:pPr marL="342900" lvl="2" indent="-342900">
              <a:spcBef>
                <a:spcPts val="600"/>
              </a:spcBef>
              <a:spcAft>
                <a:spcPts val="400"/>
              </a:spcAft>
            </a:pPr>
            <a:r>
              <a:rPr lang="en-US" sz="2200" dirty="0"/>
              <a:t>Cannot produce fertile offspring with normal diploids.</a:t>
            </a:r>
          </a:p>
          <a:p>
            <a:pPr>
              <a:spcBef>
                <a:spcPts val="600"/>
              </a:spcBef>
              <a:spcAft>
                <a:spcPts val="400"/>
              </a:spcAft>
            </a:pPr>
            <a:r>
              <a:rPr lang="en-US" sz="2200" dirty="0" err="1"/>
              <a:t>Allopolyploidy</a:t>
            </a:r>
            <a:endParaRPr lang="en-US" sz="2200" dirty="0"/>
          </a:p>
          <a:p>
            <a:pPr marL="342900" lvl="2" indent="-342900">
              <a:spcBef>
                <a:spcPts val="600"/>
              </a:spcBef>
              <a:spcAft>
                <a:spcPts val="400"/>
              </a:spcAft>
            </a:pPr>
            <a:r>
              <a:rPr lang="en-US" sz="2200" dirty="0"/>
              <a:t>Two species hybridize.</a:t>
            </a:r>
          </a:p>
          <a:p>
            <a:pPr marL="342900" lvl="2" indent="-342900">
              <a:spcBef>
                <a:spcPts val="600"/>
              </a:spcBef>
              <a:spcAft>
                <a:spcPts val="400"/>
              </a:spcAft>
            </a:pPr>
            <a:r>
              <a:rPr lang="en-US" sz="2200" dirty="0"/>
              <a:t>Resulting offspring have one copy of the chromosomes of each species.</a:t>
            </a:r>
          </a:p>
          <a:p>
            <a:pPr marL="342900" lvl="2" indent="-342900">
              <a:spcBef>
                <a:spcPts val="600"/>
              </a:spcBef>
              <a:spcAft>
                <a:spcPts val="400"/>
              </a:spcAft>
            </a:pPr>
            <a:r>
              <a:rPr lang="en-US" sz="2200" dirty="0"/>
              <a:t>Infertile: cannot reproduce with either species – chromosomes do not pair correctly in meiosis.</a:t>
            </a:r>
          </a:p>
          <a:p>
            <a:pPr marL="342900" lvl="2" indent="-342900">
              <a:spcBef>
                <a:spcPts val="600"/>
              </a:spcBef>
              <a:spcAft>
                <a:spcPts val="400"/>
              </a:spcAft>
            </a:pPr>
            <a:r>
              <a:rPr lang="en-US" sz="2200" dirty="0"/>
              <a:t>Can become fertile if chromosomes spontaneously doubled (polyploidy); breed with other tetraploids.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22828868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a:xfrm>
            <a:off x="342900" y="304800"/>
            <a:ext cx="2286000" cy="678611"/>
          </a:xfrm>
        </p:spPr>
        <p:txBody>
          <a:bodyPr/>
          <a:lstStyle/>
          <a:p>
            <a:r>
              <a:rPr lang="en-US" dirty="0"/>
              <a:t>Figure 22.10</a:t>
            </a:r>
          </a:p>
        </p:txBody>
      </p:sp>
      <p:pic>
        <p:nvPicPr>
          <p:cNvPr id="7" name="Picture 2" descr="A 2-part illustration shows the allopolyploidy type of speciation in parents from parents with different numbers of chromosomes."/>
          <p:cNvPicPr>
            <a:picLocks noChangeAspect="1"/>
          </p:cNvPicPr>
          <p:nvPr/>
        </p:nvPicPr>
        <p:blipFill rotWithShape="1">
          <a:blip r:embed="rId2">
            <a:extLst>
              <a:ext uri="{28A0092B-C50C-407E-A947-70E740481C1C}">
                <a14:useLocalDpi xmlns:a14="http://schemas.microsoft.com/office/drawing/2010/main" val="0"/>
              </a:ext>
            </a:extLst>
          </a:blip>
          <a:srcRect t="7144" b="13460"/>
          <a:stretch/>
        </p:blipFill>
        <p:spPr>
          <a:xfrm>
            <a:off x="4874986" y="168585"/>
            <a:ext cx="3536814" cy="6035040"/>
          </a:xfrm>
          <a:prstGeom prst="rect">
            <a:avLst/>
          </a:prstGeom>
        </p:spPr>
      </p:pic>
      <p:sp>
        <p:nvSpPr>
          <p:cNvPr id="2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4701330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Sympatric speciation by disruptive selection</a:t>
            </a:r>
            <a:r>
              <a:rPr lang="en-US" sz="1200" dirty="0"/>
              <a:t> 1</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4870702"/>
          </a:xfrm>
        </p:spPr>
        <p:txBody>
          <a:bodyPr/>
          <a:lstStyle/>
          <a:p>
            <a:pPr>
              <a:spcBef>
                <a:spcPts val="1200"/>
              </a:spcBef>
              <a:spcAft>
                <a:spcPts val="1200"/>
              </a:spcAft>
            </a:pPr>
            <a:r>
              <a:rPr lang="en-US" dirty="0"/>
              <a:t>Sympatric speciation may occur over the course of multiple generations through disruptive selection</a:t>
            </a:r>
          </a:p>
          <a:p>
            <a:pPr marL="347472" indent="-347472">
              <a:spcBef>
                <a:spcPts val="600"/>
              </a:spcBef>
              <a:spcAft>
                <a:spcPts val="1200"/>
              </a:spcAft>
              <a:buFont typeface="Arial" panose="020B0604020202020204" pitchFamily="34" charset="0"/>
              <a:buChar char="•"/>
            </a:pPr>
            <a:r>
              <a:rPr lang="en-US" dirty="0"/>
              <a:t>Cause a population to contain individuals exhibiting two different phenotypes.</a:t>
            </a:r>
          </a:p>
          <a:p>
            <a:pPr>
              <a:spcBef>
                <a:spcPts val="1200"/>
              </a:spcBef>
              <a:spcAft>
                <a:spcPts val="1200"/>
              </a:spcAft>
            </a:pPr>
            <a:r>
              <a:rPr lang="en-US" dirty="0"/>
              <a:t>Two phenotypes would have to evolve reproductive isolating mechanisms</a:t>
            </a:r>
          </a:p>
          <a:p>
            <a:pPr>
              <a:spcBef>
                <a:spcPts val="1200"/>
              </a:spcBef>
              <a:spcAft>
                <a:spcPts val="1200"/>
              </a:spcAft>
            </a:pPr>
            <a:r>
              <a:rPr lang="en-US" dirty="0"/>
              <a:t>Two phenotypes could be retained as polymorphism within a single population</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38216395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Sympatric speciation by disruptive selection</a:t>
            </a:r>
            <a:r>
              <a:rPr lang="en-US" sz="1200" dirty="0"/>
              <a:t> 2</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4870702"/>
          </a:xfrm>
        </p:spPr>
        <p:txBody>
          <a:bodyPr/>
          <a:lstStyle/>
          <a:p>
            <a:pPr>
              <a:spcBef>
                <a:spcPts val="1200"/>
              </a:spcBef>
              <a:spcAft>
                <a:spcPts val="1200"/>
              </a:spcAft>
            </a:pPr>
            <a:r>
              <a:rPr lang="en-US" dirty="0"/>
              <a:t>Most biologists consider sympatric speciation to be a rare event</a:t>
            </a:r>
          </a:p>
          <a:p>
            <a:pPr>
              <a:spcBef>
                <a:spcPts val="1200"/>
              </a:spcBef>
              <a:spcAft>
                <a:spcPts val="1200"/>
              </a:spcAft>
            </a:pPr>
            <a:r>
              <a:rPr lang="en-US" dirty="0"/>
              <a:t>However, several recent examples seem to be sympatric speciation</a:t>
            </a:r>
          </a:p>
          <a:p>
            <a:pPr>
              <a:spcBef>
                <a:spcPts val="1200"/>
              </a:spcBef>
              <a:spcAft>
                <a:spcPts val="1200"/>
              </a:spcAft>
            </a:pPr>
            <a:r>
              <a:rPr lang="en-US" dirty="0"/>
              <a:t>Palm trees on Lord Howe island</a:t>
            </a:r>
          </a:p>
          <a:p>
            <a:pPr marL="347472" indent="-347472">
              <a:spcBef>
                <a:spcPts val="600"/>
              </a:spcBef>
              <a:spcAft>
                <a:spcPts val="1200"/>
              </a:spcAft>
              <a:buFont typeface="Arial" panose="020B0604020202020204" pitchFamily="34" charset="0"/>
              <a:buChar char="•"/>
            </a:pPr>
            <a:r>
              <a:rPr lang="en-US" dirty="0"/>
              <a:t>Two species, both found on the island and adapted to living on different types of soil.</a:t>
            </a:r>
          </a:p>
          <a:p>
            <a:pPr marL="347472" indent="-347472">
              <a:spcBef>
                <a:spcPts val="600"/>
              </a:spcBef>
              <a:spcAft>
                <a:spcPts val="1200"/>
              </a:spcAft>
              <a:buFont typeface="Arial" panose="020B0604020202020204" pitchFamily="34" charset="0"/>
              <a:buChar char="•"/>
            </a:pPr>
            <a:r>
              <a:rPr lang="en-US" dirty="0"/>
              <a:t>Given small size of island and that the pollen of trees is dispersed by wind, little opportunity for divergence; most likely sympatric speciation.</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9987188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Adaptive Radiation</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4870702"/>
          </a:xfrm>
        </p:spPr>
        <p:txBody>
          <a:bodyPr/>
          <a:lstStyle/>
          <a:p>
            <a:pPr>
              <a:spcBef>
                <a:spcPts val="1200"/>
              </a:spcBef>
              <a:spcAft>
                <a:spcPts val="1200"/>
              </a:spcAft>
            </a:pPr>
            <a:r>
              <a:rPr lang="en-US" dirty="0"/>
              <a:t>Closely related species that have recently evolved from a common ancestor by adapting to different parts of the environment</a:t>
            </a:r>
          </a:p>
          <a:p>
            <a:pPr>
              <a:spcBef>
                <a:spcPts val="1200"/>
              </a:spcBef>
              <a:spcAft>
                <a:spcPts val="1200"/>
              </a:spcAft>
            </a:pPr>
            <a:r>
              <a:rPr lang="en-US" dirty="0"/>
              <a:t>Occurs</a:t>
            </a:r>
          </a:p>
          <a:p>
            <a:pPr marL="342900" indent="-342900">
              <a:spcBef>
                <a:spcPts val="1200"/>
              </a:spcBef>
              <a:spcAft>
                <a:spcPts val="1200"/>
              </a:spcAft>
              <a:buFont typeface="Arial" panose="020B0604020202020204" pitchFamily="34" charset="0"/>
              <a:buChar char="•"/>
            </a:pPr>
            <a:r>
              <a:rPr lang="en-US" dirty="0"/>
              <a:t>In an environment with few other species and many resources</a:t>
            </a:r>
          </a:p>
          <a:p>
            <a:pPr lvl="2">
              <a:spcBef>
                <a:spcPts val="0"/>
              </a:spcBef>
              <a:spcAft>
                <a:spcPts val="1200"/>
              </a:spcAft>
            </a:pPr>
            <a:r>
              <a:rPr lang="en-US" dirty="0"/>
              <a:t>Hawaiian and Galápagos Islands</a:t>
            </a:r>
          </a:p>
          <a:p>
            <a:pPr marL="342900" indent="-342900">
              <a:spcBef>
                <a:spcPts val="1200"/>
              </a:spcBef>
              <a:spcAft>
                <a:spcPts val="1200"/>
              </a:spcAft>
              <a:buFont typeface="Arial" panose="020B0604020202020204" pitchFamily="34" charset="0"/>
              <a:buChar char="•"/>
            </a:pPr>
            <a:r>
              <a:rPr lang="en-US" dirty="0"/>
              <a:t>After catastrophic event leading to extinction of other species</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1303206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3C91F-1BBA-4002-A5CA-D8802EEFAECE}"/>
              </a:ext>
            </a:extLst>
          </p:cNvPr>
          <p:cNvSpPr>
            <a:spLocks noGrp="1"/>
          </p:cNvSpPr>
          <p:nvPr>
            <p:ph type="title"/>
          </p:nvPr>
        </p:nvSpPr>
        <p:spPr/>
        <p:txBody>
          <a:bodyPr/>
          <a:lstStyle/>
          <a:p>
            <a:r>
              <a:rPr lang="en-US" dirty="0"/>
              <a:t>Key innovation</a:t>
            </a:r>
          </a:p>
        </p:txBody>
      </p:sp>
      <p:sp>
        <p:nvSpPr>
          <p:cNvPr id="3" name="Content Placeholder 2">
            <a:extLst>
              <a:ext uri="{FF2B5EF4-FFF2-40B4-BE49-F238E27FC236}">
                <a16:creationId xmlns:a16="http://schemas.microsoft.com/office/drawing/2014/main" id="{1DB3710C-E603-4F12-BDC1-43FB5525AC6E}"/>
              </a:ext>
            </a:extLst>
          </p:cNvPr>
          <p:cNvSpPr>
            <a:spLocks noGrp="1"/>
          </p:cNvSpPr>
          <p:nvPr>
            <p:ph sz="quarter" idx="11"/>
          </p:nvPr>
        </p:nvSpPr>
        <p:spPr>
          <a:xfrm>
            <a:off x="342900" y="1276710"/>
            <a:ext cx="8458200" cy="4870702"/>
          </a:xfrm>
        </p:spPr>
        <p:txBody>
          <a:bodyPr/>
          <a:lstStyle/>
          <a:p>
            <a:pPr>
              <a:spcBef>
                <a:spcPts val="1200"/>
              </a:spcBef>
              <a:spcAft>
                <a:spcPts val="1200"/>
              </a:spcAft>
            </a:pPr>
            <a:r>
              <a:rPr lang="en-US" dirty="0"/>
              <a:t>New trait evolves within a species allowing it to use resources that were previously inaccessible</a:t>
            </a:r>
          </a:p>
          <a:p>
            <a:pPr marL="347472" lvl="2" indent="-347472">
              <a:spcBef>
                <a:spcPts val="600"/>
              </a:spcBef>
              <a:spcAft>
                <a:spcPts val="1200"/>
              </a:spcAft>
            </a:pPr>
            <a:r>
              <a:rPr lang="en-US" sz="2400" dirty="0"/>
              <a:t>Lungs in fish</a:t>
            </a:r>
          </a:p>
          <a:p>
            <a:pPr marL="347472" lvl="2" indent="-347472">
              <a:spcBef>
                <a:spcPts val="600"/>
              </a:spcBef>
              <a:spcAft>
                <a:spcPts val="1200"/>
              </a:spcAft>
            </a:pPr>
            <a:r>
              <a:rPr lang="en-US" sz="2400" dirty="0"/>
              <a:t>Wings in birds and insects</a:t>
            </a:r>
          </a:p>
          <a:p>
            <a:pPr>
              <a:spcBef>
                <a:spcPts val="1200"/>
              </a:spcBef>
              <a:spcAft>
                <a:spcPts val="1200"/>
              </a:spcAft>
            </a:pPr>
            <a:r>
              <a:rPr lang="en-US" dirty="0"/>
              <a:t>Requires both speciation and adaptation to different habitats</a:t>
            </a:r>
          </a:p>
          <a:p>
            <a:pPr marL="347472" lvl="2" indent="-347472">
              <a:spcBef>
                <a:spcPts val="600"/>
              </a:spcBef>
              <a:spcAft>
                <a:spcPts val="1200"/>
              </a:spcAft>
            </a:pPr>
            <a:r>
              <a:rPr lang="en-US" sz="2400" dirty="0"/>
              <a:t>Island archipelago example</a:t>
            </a:r>
          </a:p>
        </p:txBody>
      </p:sp>
      <p:sp>
        <p:nvSpPr>
          <p:cNvPr id="6" name="Slide Number Placeholder 3">
            <a:extLst>
              <a:ext uri="{FF2B5EF4-FFF2-40B4-BE49-F238E27FC236}">
                <a16:creationId xmlns:a16="http://schemas.microsoft.com/office/drawing/2014/main" id="{E35A4B80-CFA6-4CFE-87EA-EE28D7D28B7D}"/>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866458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Sympatric species</a:t>
            </a:r>
          </a:p>
        </p:txBody>
      </p:sp>
      <p:sp>
        <p:nvSpPr>
          <p:cNvPr id="3" name="Content Placeholder 2"/>
          <p:cNvSpPr>
            <a:spLocks noGrp="1"/>
          </p:cNvSpPr>
          <p:nvPr>
            <p:ph sz="quarter" idx="11"/>
          </p:nvPr>
        </p:nvSpPr>
        <p:spPr/>
        <p:txBody>
          <a:bodyPr/>
          <a:lstStyle/>
          <a:p>
            <a:pPr>
              <a:spcBef>
                <a:spcPts val="600"/>
              </a:spcBef>
              <a:spcAft>
                <a:spcPts val="1200"/>
              </a:spcAft>
            </a:pPr>
            <a:r>
              <a:rPr lang="en-US" dirty="0"/>
              <a:t>Sympatric species occur together in an area</a:t>
            </a:r>
          </a:p>
          <a:p>
            <a:pPr marL="342900" indent="-342900">
              <a:spcBef>
                <a:spcPts val="600"/>
              </a:spcBef>
              <a:spcAft>
                <a:spcPts val="1200"/>
              </a:spcAft>
              <a:buFont typeface="Arial" panose="020B0604020202020204" pitchFamily="34" charset="0"/>
              <a:buChar char="•"/>
            </a:pPr>
            <a:r>
              <a:rPr lang="en-US" dirty="0"/>
              <a:t>Are distinctive entities</a:t>
            </a:r>
          </a:p>
          <a:p>
            <a:pPr marL="342900" indent="-342900">
              <a:spcBef>
                <a:spcPts val="600"/>
              </a:spcBef>
              <a:spcAft>
                <a:spcPts val="1200"/>
              </a:spcAft>
              <a:buFont typeface="Arial" panose="020B0604020202020204" pitchFamily="34" charset="0"/>
              <a:buChar char="•"/>
            </a:pPr>
            <a:r>
              <a:rPr lang="en-US" dirty="0"/>
              <a:t>Are phenotypically different</a:t>
            </a:r>
          </a:p>
          <a:p>
            <a:pPr marL="342900" indent="-342900">
              <a:spcBef>
                <a:spcPts val="600"/>
              </a:spcBef>
              <a:spcAft>
                <a:spcPts val="1200"/>
              </a:spcAft>
              <a:buFont typeface="Arial" panose="020B0604020202020204" pitchFamily="34" charset="0"/>
              <a:buChar char="•"/>
            </a:pPr>
            <a:r>
              <a:rPr lang="en-US" dirty="0"/>
              <a:t>Utilize different parts of the habitat</a:t>
            </a:r>
          </a:p>
          <a:p>
            <a:pPr marL="342900" indent="-342900">
              <a:spcBef>
                <a:spcPts val="600"/>
              </a:spcBef>
              <a:spcAft>
                <a:spcPts val="1200"/>
              </a:spcAft>
              <a:buFont typeface="Arial" panose="020B0604020202020204" pitchFamily="34" charset="0"/>
              <a:buChar char="•"/>
            </a:pPr>
            <a:r>
              <a:rPr lang="en-US" dirty="0"/>
              <a:t>Behave separately</a:t>
            </a:r>
          </a:p>
          <a:p>
            <a:pPr>
              <a:spcBef>
                <a:spcPts val="600"/>
              </a:spcBef>
              <a:spcAft>
                <a:spcPts val="1200"/>
              </a:spcAft>
            </a:pPr>
            <a:r>
              <a:rPr lang="en-US" dirty="0"/>
              <a:t>Even if they look alike to us, different species usually exhibit great differences, and the organisms themselves can tell each other apart</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19697058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22.11</a:t>
            </a:r>
            <a:r>
              <a:rPr lang="en-US" altLang="en-US" sz="1200" dirty="0">
                <a:latin typeface="Arial" panose="020B0604020202020204" pitchFamily="34" charset="0"/>
                <a:ea typeface="Microsoft YaHei" panose="020B0503020204020204" pitchFamily="34" charset="-122"/>
              </a:rPr>
              <a:t> (1)</a:t>
            </a:r>
            <a:endParaRPr lang="en-US" sz="1200" dirty="0"/>
          </a:p>
        </p:txBody>
      </p:sp>
      <p:pic>
        <p:nvPicPr>
          <p:cNvPr id="7" name="Picture 2" descr="Part 1 to 3 of an illustration of models of adaptive radiation on island archipelagos."/>
          <p:cNvPicPr>
            <a:picLocks noChangeAspect="1"/>
          </p:cNvPicPr>
          <p:nvPr/>
        </p:nvPicPr>
        <p:blipFill>
          <a:blip r:embed="rId2"/>
          <a:stretch>
            <a:fillRect/>
          </a:stretch>
        </p:blipFill>
        <p:spPr>
          <a:xfrm>
            <a:off x="2210995" y="1045976"/>
            <a:ext cx="4722010" cy="5126904"/>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41337915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22.11</a:t>
            </a:r>
            <a:r>
              <a:rPr lang="en-US" altLang="en-US" sz="1200" dirty="0">
                <a:latin typeface="Arial" panose="020B0604020202020204" pitchFamily="34" charset="0"/>
                <a:ea typeface="Microsoft YaHei" panose="020B0503020204020204" pitchFamily="34" charset="-122"/>
              </a:rPr>
              <a:t> (2)</a:t>
            </a:r>
            <a:endParaRPr lang="en-US" dirty="0"/>
          </a:p>
        </p:txBody>
      </p:sp>
      <p:pic>
        <p:nvPicPr>
          <p:cNvPr id="7" name="Picture 2" descr="Part 4 to 5 of an illustration of models of adaptive radiation on island archipelagos."/>
          <p:cNvPicPr>
            <a:picLocks noChangeAspect="1"/>
          </p:cNvPicPr>
          <p:nvPr/>
        </p:nvPicPr>
        <p:blipFill>
          <a:blip r:embed="rId2"/>
          <a:stretch>
            <a:fillRect/>
          </a:stretch>
        </p:blipFill>
        <p:spPr>
          <a:xfrm>
            <a:off x="1780596" y="1068404"/>
            <a:ext cx="5634620" cy="5141653"/>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2664144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Character displacement</a:t>
            </a:r>
          </a:p>
        </p:txBody>
      </p:sp>
      <p:sp>
        <p:nvSpPr>
          <p:cNvPr id="9" name="Content Placeholder 2"/>
          <p:cNvSpPr>
            <a:spLocks noGrp="1"/>
          </p:cNvSpPr>
          <p:nvPr>
            <p:ph sz="quarter" idx="11"/>
          </p:nvPr>
        </p:nvSpPr>
        <p:spPr/>
        <p:txBody>
          <a:bodyPr/>
          <a:lstStyle/>
          <a:p>
            <a:pPr>
              <a:spcBef>
                <a:spcPts val="1200"/>
              </a:spcBef>
              <a:spcAft>
                <a:spcPts val="1200"/>
              </a:spcAft>
            </a:pPr>
            <a:r>
              <a:rPr lang="en-US" dirty="0"/>
              <a:t>Two reproductively isolated but ecologically similar species come into contact</a:t>
            </a:r>
          </a:p>
          <a:p>
            <a:pPr>
              <a:spcBef>
                <a:spcPts val="1200"/>
              </a:spcBef>
              <a:spcAft>
                <a:spcPts val="1200"/>
              </a:spcAft>
            </a:pPr>
            <a:r>
              <a:rPr lang="en-US" dirty="0"/>
              <a:t>Natural selection in each species favors those individuals that use resources not used by the other species</a:t>
            </a:r>
          </a:p>
          <a:p>
            <a:pPr marL="347472" lvl="2" indent="-347472">
              <a:spcBef>
                <a:spcPts val="0"/>
              </a:spcBef>
              <a:spcAft>
                <a:spcPts val="1200"/>
              </a:spcAft>
            </a:pPr>
            <a:r>
              <a:rPr lang="en-US" sz="2400" dirty="0"/>
              <a:t>Greater fitness</a:t>
            </a:r>
          </a:p>
          <a:p>
            <a:pPr marL="347472" lvl="2" indent="-347472">
              <a:spcBef>
                <a:spcPts val="0"/>
              </a:spcBef>
              <a:spcAft>
                <a:spcPts val="1200"/>
              </a:spcAft>
            </a:pPr>
            <a:r>
              <a:rPr lang="en-US" sz="2400" dirty="0"/>
              <a:t>Trait differences in resource use will increase in frequency over time</a:t>
            </a:r>
          </a:p>
          <a:p>
            <a:pPr marL="347472" lvl="2" indent="-347472">
              <a:spcBef>
                <a:spcPts val="0"/>
              </a:spcBef>
              <a:spcAft>
                <a:spcPts val="1200"/>
              </a:spcAft>
            </a:pPr>
            <a:r>
              <a:rPr lang="en-US" sz="2400" dirty="0"/>
              <a:t>Species will diverge</a:t>
            </a:r>
          </a:p>
        </p:txBody>
      </p:sp>
      <p:sp>
        <p:nvSpPr>
          <p:cNvPr id="7" name="Slide Number Placeholder 3"/>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24361863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22.12</a:t>
            </a:r>
            <a:endParaRPr lang="en-US" dirty="0"/>
          </a:p>
        </p:txBody>
      </p:sp>
      <p:pic>
        <p:nvPicPr>
          <p:cNvPr id="8" name="Picture 2" descr="Researchers questioned if competition for resources causes character displacement."/>
          <p:cNvPicPr>
            <a:picLocks noChangeAspect="1"/>
          </p:cNvPicPr>
          <p:nvPr/>
        </p:nvPicPr>
        <p:blipFill rotWithShape="1">
          <a:blip r:embed="rId2">
            <a:extLst>
              <a:ext uri="{28A0092B-C50C-407E-A947-70E740481C1C}">
                <a14:useLocalDpi xmlns:a14="http://schemas.microsoft.com/office/drawing/2010/main" val="0"/>
              </a:ext>
            </a:extLst>
          </a:blip>
          <a:srcRect l="5139" t="50647" r="3008" b="12616"/>
          <a:stretch/>
        </p:blipFill>
        <p:spPr>
          <a:xfrm>
            <a:off x="914400" y="1248986"/>
            <a:ext cx="7315200" cy="3376385"/>
          </a:xfrm>
          <a:prstGeom prst="rect">
            <a:avLst/>
          </a:prstGeom>
        </p:spPr>
      </p:pic>
      <p:sp>
        <p:nvSpPr>
          <p:cNvPr id="4" name="Content Placeholder 3"/>
          <p:cNvSpPr>
            <a:spLocks noGrp="1"/>
          </p:cNvSpPr>
          <p:nvPr>
            <p:ph sz="quarter" idx="11"/>
          </p:nvPr>
        </p:nvSpPr>
        <p:spPr>
          <a:xfrm>
            <a:off x="342900" y="4831882"/>
            <a:ext cx="8458200" cy="1280160"/>
          </a:xfrm>
        </p:spPr>
        <p:txBody>
          <a:bodyPr/>
          <a:lstStyle/>
          <a:p>
            <a:r>
              <a:rPr lang="en-US" altLang="en-US" dirty="0">
                <a:ea typeface="Microsoft YaHei" panose="020B0503020204020204" pitchFamily="34" charset="-122"/>
              </a:rPr>
              <a:t>Individuals in each species that are most different from the other species (circled) will be favored by natural selection, because they will not have to compete with the other species</a:t>
            </a:r>
          </a:p>
        </p:txBody>
      </p:sp>
      <p:sp>
        <p:nvSpPr>
          <p:cNvPr id="9"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59998158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character displacement</a:t>
            </a:r>
          </a:p>
        </p:txBody>
      </p:sp>
      <p:sp>
        <p:nvSpPr>
          <p:cNvPr id="3" name="Content Placeholder 2"/>
          <p:cNvSpPr>
            <a:spLocks noGrp="1"/>
          </p:cNvSpPr>
          <p:nvPr>
            <p:ph sz="quarter" idx="11"/>
          </p:nvPr>
        </p:nvSpPr>
        <p:spPr/>
        <p:txBody>
          <a:bodyPr/>
          <a:lstStyle/>
          <a:p>
            <a:pPr>
              <a:spcBef>
                <a:spcPts val="1200"/>
              </a:spcBef>
              <a:spcAft>
                <a:spcPts val="1200"/>
              </a:spcAft>
            </a:pPr>
            <a:r>
              <a:rPr lang="en-US" dirty="0"/>
              <a:t>Three-</a:t>
            </a:r>
            <a:r>
              <a:rPr lang="en-US" dirty="0" err="1"/>
              <a:t>spined</a:t>
            </a:r>
            <a:r>
              <a:rPr lang="en-US" dirty="0"/>
              <a:t> sticklebacks in British Columbia</a:t>
            </a:r>
          </a:p>
          <a:p>
            <a:pPr>
              <a:spcBef>
                <a:spcPts val="1200"/>
              </a:spcBef>
              <a:spcAft>
                <a:spcPts val="1200"/>
              </a:spcAft>
            </a:pPr>
            <a:r>
              <a:rPr lang="en-US" dirty="0"/>
              <a:t>Evolution of differences in two populations to minimize competition for food</a:t>
            </a:r>
          </a:p>
          <a:p>
            <a:pPr>
              <a:spcBef>
                <a:spcPts val="1200"/>
              </a:spcBef>
              <a:spcAft>
                <a:spcPts val="1200"/>
              </a:spcAft>
            </a:pPr>
            <a:r>
              <a:rPr lang="en-US" dirty="0"/>
              <a:t>One stickleback adapted to using open water</a:t>
            </a:r>
          </a:p>
          <a:p>
            <a:pPr marL="347472" lvl="2" indent="-347472">
              <a:spcBef>
                <a:spcPts val="0"/>
              </a:spcBef>
              <a:spcAft>
                <a:spcPts val="1200"/>
              </a:spcAft>
            </a:pPr>
            <a:r>
              <a:rPr lang="en-US" sz="2400" dirty="0"/>
              <a:t>More effective gill structures, streamlined body.</a:t>
            </a:r>
          </a:p>
          <a:p>
            <a:pPr>
              <a:spcBef>
                <a:spcPts val="1200"/>
              </a:spcBef>
              <a:spcAft>
                <a:spcPts val="1200"/>
              </a:spcAft>
            </a:pPr>
            <a:r>
              <a:rPr lang="en-US" dirty="0"/>
              <a:t>Other adapted to foraging margins and bottom of lake</a:t>
            </a:r>
          </a:p>
          <a:p>
            <a:pPr marL="347472" lvl="2" indent="-347472">
              <a:spcBef>
                <a:spcPts val="0"/>
              </a:spcBef>
              <a:spcAft>
                <a:spcPts val="1200"/>
              </a:spcAft>
            </a:pPr>
            <a:r>
              <a:rPr lang="en-US" sz="2400" dirty="0"/>
              <a:t>Stouter body, altered mouth shape.</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1449491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22.13</a:t>
            </a:r>
            <a:endParaRPr lang="en-US" dirty="0"/>
          </a:p>
        </p:txBody>
      </p:sp>
      <p:pic>
        <p:nvPicPr>
          <p:cNvPr id="3" name="Picture 2" descr="Two stickleback fish."/>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6985" y="1137901"/>
            <a:ext cx="5650030" cy="5043936"/>
          </a:xfrm>
          <a:prstGeom prst="rect">
            <a:avLst/>
          </a:prstGeom>
        </p:spPr>
      </p:pic>
      <p:sp>
        <p:nvSpPr>
          <p:cNvPr id="6" name="Slide Number Placeholder 3">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7479107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Adaptive radiation: Hawaiian </a:t>
            </a:r>
            <a:r>
              <a:rPr lang="en-US" i="1" dirty="0"/>
              <a:t>Drosophila</a:t>
            </a:r>
            <a:endParaRPr lang="en-US" dirty="0"/>
          </a:p>
        </p:txBody>
      </p:sp>
      <p:sp>
        <p:nvSpPr>
          <p:cNvPr id="3" name="Content Placeholder 2"/>
          <p:cNvSpPr>
            <a:spLocks noGrp="1"/>
          </p:cNvSpPr>
          <p:nvPr>
            <p:ph sz="quarter" idx="11"/>
          </p:nvPr>
        </p:nvSpPr>
        <p:spPr/>
        <p:txBody>
          <a:bodyPr/>
          <a:lstStyle/>
          <a:p>
            <a:pPr>
              <a:spcBef>
                <a:spcPts val="1200"/>
              </a:spcBef>
              <a:spcAft>
                <a:spcPts val="1200"/>
              </a:spcAft>
            </a:pPr>
            <a:r>
              <a:rPr lang="en-US" dirty="0"/>
              <a:t>&gt;1,000 species of </a:t>
            </a:r>
            <a:r>
              <a:rPr lang="en-US" i="1" dirty="0"/>
              <a:t>Drosophila</a:t>
            </a:r>
            <a:r>
              <a:rPr lang="en-US" dirty="0"/>
              <a:t> on Hawaiian Islands</a:t>
            </a:r>
          </a:p>
          <a:p>
            <a:pPr>
              <a:spcBef>
                <a:spcPts val="1200"/>
              </a:spcBef>
              <a:spcAft>
                <a:spcPts val="1200"/>
              </a:spcAft>
            </a:pPr>
            <a:r>
              <a:rPr lang="en-US" dirty="0"/>
              <a:t>Diversity of morphological and behavioral traits</a:t>
            </a:r>
          </a:p>
          <a:p>
            <a:pPr>
              <a:spcBef>
                <a:spcPts val="1200"/>
              </a:spcBef>
              <a:spcAft>
                <a:spcPts val="1200"/>
              </a:spcAft>
            </a:pPr>
            <a:r>
              <a:rPr lang="en-US" dirty="0"/>
              <a:t>Empty habitats encountered by ancestors resulted in fruit flies that are:</a:t>
            </a:r>
          </a:p>
          <a:p>
            <a:pPr marL="342900" indent="-342900">
              <a:spcAft>
                <a:spcPts val="1200"/>
              </a:spcAft>
              <a:buFont typeface="Arial" panose="020B0604020202020204" pitchFamily="34" charset="0"/>
              <a:buChar char="•"/>
            </a:pPr>
            <a:r>
              <a:rPr lang="en-US" dirty="0"/>
              <a:t>Predators</a:t>
            </a:r>
          </a:p>
          <a:p>
            <a:pPr marL="342900" indent="-342900">
              <a:spcAft>
                <a:spcPts val="1200"/>
              </a:spcAft>
              <a:buFont typeface="Arial" panose="020B0604020202020204" pitchFamily="34" charset="0"/>
              <a:buChar char="•"/>
            </a:pPr>
            <a:r>
              <a:rPr lang="en-US" dirty="0"/>
              <a:t>Parasites</a:t>
            </a:r>
          </a:p>
          <a:p>
            <a:pPr marL="342900" indent="-342900">
              <a:spcAft>
                <a:spcPts val="1200"/>
              </a:spcAft>
              <a:buFont typeface="Arial" panose="020B0604020202020204" pitchFamily="34" charset="0"/>
              <a:buChar char="•"/>
            </a:pPr>
            <a:r>
              <a:rPr lang="en-US" dirty="0"/>
              <a:t>Herbivores</a:t>
            </a:r>
          </a:p>
          <a:p>
            <a:pPr marL="342900" indent="-342900">
              <a:spcAft>
                <a:spcPts val="1200"/>
              </a:spcAft>
              <a:buFont typeface="Arial" panose="020B0604020202020204" pitchFamily="34" charset="0"/>
              <a:buChar char="•"/>
            </a:pPr>
            <a:r>
              <a:rPr lang="en-US" dirty="0" err="1"/>
              <a:t>Detritivores</a:t>
            </a:r>
            <a:endParaRPr lang="en-US" dirty="0"/>
          </a:p>
          <a:p>
            <a:pPr marL="342900" indent="-342900">
              <a:spcAft>
                <a:spcPts val="1200"/>
              </a:spcAft>
              <a:buFont typeface="Arial" panose="020B0604020202020204" pitchFamily="34" charset="0"/>
              <a:buChar char="•"/>
            </a:pPr>
            <a:r>
              <a:rPr lang="en-US" dirty="0"/>
              <a:t>Nectar eaters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39079715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22.14</a:t>
            </a:r>
            <a:endParaRPr lang="en-US" dirty="0"/>
          </a:p>
        </p:txBody>
      </p:sp>
      <p:pic>
        <p:nvPicPr>
          <p:cNvPr id="5" name="Picture 2" descr="Two Hawaiian drosophilas (a) and (b). "/>
          <p:cNvPicPr>
            <a:picLocks noChangeAspect="1"/>
          </p:cNvPicPr>
          <p:nvPr/>
        </p:nvPicPr>
        <p:blipFill rotWithShape="1">
          <a:blip r:embed="rId2">
            <a:extLst>
              <a:ext uri="{28A0092B-C50C-407E-A947-70E740481C1C}">
                <a14:useLocalDpi xmlns:a14="http://schemas.microsoft.com/office/drawing/2010/main" val="0"/>
              </a:ext>
            </a:extLst>
          </a:blip>
          <a:srcRect l="2494" t="12978" r="2352"/>
          <a:stretch/>
        </p:blipFill>
        <p:spPr>
          <a:xfrm>
            <a:off x="163183" y="1544854"/>
            <a:ext cx="8817635" cy="3566160"/>
          </a:xfrm>
          <a:prstGeom prst="rect">
            <a:avLst/>
          </a:prstGeom>
        </p:spPr>
      </p:pic>
      <p:sp>
        <p:nvSpPr>
          <p:cNvPr id="7" name="Content Placeholder 3"/>
          <p:cNvSpPr>
            <a:spLocks noGrp="1"/>
          </p:cNvSpPr>
          <p:nvPr>
            <p:ph sz="quarter" idx="11"/>
          </p:nvPr>
        </p:nvSpPr>
        <p:spPr>
          <a:xfrm>
            <a:off x="2286000" y="5100988"/>
            <a:ext cx="4572000" cy="201168"/>
          </a:xfrm>
        </p:spPr>
        <p:txBody>
          <a:bodyPr/>
          <a:lstStyle/>
          <a:p>
            <a:pPr algn="ctr"/>
            <a:r>
              <a:rPr lang="en-US" sz="800" dirty="0">
                <a:solidFill>
                  <a:schemeClr val="tx1"/>
                </a:solidFill>
              </a:rPr>
              <a:t>Kevin T. Kaneshiro</a:t>
            </a:r>
          </a:p>
        </p:txBody>
      </p:sp>
      <p:sp>
        <p:nvSpPr>
          <p:cNvPr id="6" name="Slide Number Placeholder 4"/>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30667657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Adaptive radiation: Hawaiian </a:t>
            </a:r>
            <a:r>
              <a:rPr lang="en-US" dirty="0" err="1"/>
              <a:t>lobeliads</a:t>
            </a:r>
            <a:endParaRPr lang="en-US" dirty="0"/>
          </a:p>
        </p:txBody>
      </p:sp>
      <p:sp>
        <p:nvSpPr>
          <p:cNvPr id="3" name="Content Placeholder 2"/>
          <p:cNvSpPr>
            <a:spLocks noGrp="1"/>
          </p:cNvSpPr>
          <p:nvPr>
            <p:ph sz="quarter" idx="11"/>
          </p:nvPr>
        </p:nvSpPr>
        <p:spPr/>
        <p:txBody>
          <a:bodyPr/>
          <a:lstStyle/>
          <a:p>
            <a:pPr marL="342900" indent="-342900">
              <a:spcBef>
                <a:spcPts val="600"/>
              </a:spcBef>
              <a:spcAft>
                <a:spcPts val="1200"/>
              </a:spcAft>
              <a:buFont typeface="Arial" panose="020B0604020202020204" pitchFamily="34" charset="0"/>
              <a:buChar char="•"/>
            </a:pPr>
            <a:r>
              <a:rPr lang="en-US" dirty="0" err="1"/>
              <a:t>Lobeliads</a:t>
            </a:r>
            <a:r>
              <a:rPr lang="en-US" dirty="0"/>
              <a:t> are a group of 125 species</a:t>
            </a:r>
          </a:p>
          <a:p>
            <a:pPr marL="342900" indent="-342900">
              <a:spcBef>
                <a:spcPts val="600"/>
              </a:spcBef>
              <a:spcAft>
                <a:spcPts val="1200"/>
              </a:spcAft>
              <a:buFont typeface="Arial" panose="020B0604020202020204" pitchFamily="34" charset="0"/>
              <a:buChar char="•"/>
            </a:pPr>
            <a:r>
              <a:rPr lang="en-US" dirty="0"/>
              <a:t>Have radiated to produce variety of plants including vines, shrubs, and tall trees</a:t>
            </a:r>
          </a:p>
          <a:p>
            <a:pPr marL="342900" indent="-342900">
              <a:spcBef>
                <a:spcPts val="600"/>
              </a:spcBef>
              <a:spcAft>
                <a:spcPts val="1200"/>
              </a:spcAft>
              <a:buFont typeface="Arial" panose="020B0604020202020204" pitchFamily="34" charset="0"/>
              <a:buChar char="•"/>
            </a:pPr>
            <a:r>
              <a:rPr lang="en-US" dirty="0"/>
              <a:t>Live in </a:t>
            </a:r>
            <a:r>
              <a:rPr lang="en-US" dirty="0" err="1"/>
              <a:t>cliffsides</a:t>
            </a:r>
            <a:r>
              <a:rPr lang="en-US" dirty="0"/>
              <a:t>, high-elevation bogs, rainforests, deserts, coastlines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35215311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22.15</a:t>
            </a:r>
            <a:endParaRPr lang="en-US" dirty="0"/>
          </a:p>
        </p:txBody>
      </p:sp>
      <p:pic>
        <p:nvPicPr>
          <p:cNvPr id="7" name="Picture 2" descr="The four lobeliads each have distinctive growth morphologies, leaf arrangements, and leaf shapes."/>
          <p:cNvPicPr>
            <a:picLocks noChangeAspect="1"/>
          </p:cNvPicPr>
          <p:nvPr/>
        </p:nvPicPr>
        <p:blipFill rotWithShape="1">
          <a:blip r:embed="rId2">
            <a:extLst>
              <a:ext uri="{28A0092B-C50C-407E-A947-70E740481C1C}">
                <a14:useLocalDpi xmlns:a14="http://schemas.microsoft.com/office/drawing/2010/main" val="0"/>
              </a:ext>
            </a:extLst>
          </a:blip>
          <a:srcRect t="4993"/>
          <a:stretch/>
        </p:blipFill>
        <p:spPr>
          <a:xfrm>
            <a:off x="2637834" y="1012746"/>
            <a:ext cx="3868332" cy="5212080"/>
          </a:xfrm>
          <a:prstGeom prst="rect">
            <a:avLst/>
          </a:prstGeom>
        </p:spPr>
      </p:pic>
      <p:sp>
        <p:nvSpPr>
          <p:cNvPr id="3" name="Content Placeholder 3"/>
          <p:cNvSpPr>
            <a:spLocks noGrp="1"/>
          </p:cNvSpPr>
          <p:nvPr>
            <p:ph sz="quarter" idx="11"/>
          </p:nvPr>
        </p:nvSpPr>
        <p:spPr>
          <a:xfrm>
            <a:off x="3657600" y="6295466"/>
            <a:ext cx="1828800" cy="182880"/>
          </a:xfrm>
        </p:spPr>
        <p:txBody>
          <a:bodyPr/>
          <a:lstStyle/>
          <a:p>
            <a:pPr algn="ctr"/>
            <a:r>
              <a:rPr lang="en-US" sz="800" dirty="0"/>
              <a:t>©K. R. Wood/NTBG</a:t>
            </a:r>
          </a:p>
        </p:txBody>
      </p:sp>
      <p:sp>
        <p:nvSpPr>
          <p:cNvPr id="6" name="Slide Number Placeholder 4"/>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1808856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Geographic variation</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Within a single species, individuals in populations that occur in different areas may be distinct from one another</a:t>
            </a:r>
          </a:p>
          <a:p>
            <a:pPr marL="342900" indent="-342900">
              <a:spcBef>
                <a:spcPts val="1200"/>
              </a:spcBef>
              <a:spcAft>
                <a:spcPts val="1200"/>
              </a:spcAft>
              <a:buFont typeface="Arial" panose="020B0604020202020204" pitchFamily="34" charset="0"/>
              <a:buChar char="•"/>
            </a:pPr>
            <a:r>
              <a:rPr lang="en-US" dirty="0"/>
              <a:t>Even though geographically distant populations may appear distinct, they are usually connected by intervening populations that are intermediate in their characteristics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420103922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Adaptive radiation: Darwin’s finches</a:t>
            </a:r>
            <a:r>
              <a:rPr lang="en-US" sz="1200" dirty="0"/>
              <a:t> 1</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Ancestor of Darwin’s finches reached these islands before other land birds</a:t>
            </a:r>
          </a:p>
          <a:p>
            <a:pPr marL="342900" indent="-342900">
              <a:spcBef>
                <a:spcPts val="1200"/>
              </a:spcBef>
              <a:spcAft>
                <a:spcPts val="1200"/>
              </a:spcAft>
              <a:buFont typeface="Arial" panose="020B0604020202020204" pitchFamily="34" charset="0"/>
              <a:buChar char="•"/>
            </a:pPr>
            <a:r>
              <a:rPr lang="en-US" dirty="0"/>
              <a:t>Subjected to different selective pressures as they adopted new lifestyles</a:t>
            </a:r>
          </a:p>
          <a:p>
            <a:pPr marL="342900" indent="-342900">
              <a:spcBef>
                <a:spcPts val="1200"/>
              </a:spcBef>
              <a:spcAft>
                <a:spcPts val="1200"/>
              </a:spcAft>
              <a:buFont typeface="Arial" panose="020B0604020202020204" pitchFamily="34" charset="0"/>
              <a:buChar char="•"/>
            </a:pPr>
            <a:r>
              <a:rPr lang="en-US" dirty="0"/>
              <a:t>Geographic isolation on many islands</a:t>
            </a:r>
          </a:p>
          <a:p>
            <a:pPr marL="342900" indent="-342900">
              <a:spcBef>
                <a:spcPts val="1200"/>
              </a:spcBef>
              <a:spcAft>
                <a:spcPts val="1200"/>
              </a:spcAft>
              <a:buFont typeface="Arial" panose="020B0604020202020204" pitchFamily="34" charset="0"/>
              <a:buChar char="•"/>
            </a:pPr>
            <a:r>
              <a:rPr lang="en-US" dirty="0"/>
              <a:t>Diverse population, some evolved into separate species</a:t>
            </a:r>
          </a:p>
          <a:p>
            <a:pPr marL="342900" indent="-342900">
              <a:spcBef>
                <a:spcPts val="1200"/>
              </a:spcBef>
              <a:spcAft>
                <a:spcPts val="1200"/>
              </a:spcAft>
              <a:buFont typeface="Arial" panose="020B0604020202020204" pitchFamily="34" charset="0"/>
              <a:buChar char="•"/>
            </a:pPr>
            <a:r>
              <a:rPr lang="en-US" dirty="0"/>
              <a:t>Occupy many different habitats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20556944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Adaptive radiation: Darwin’s finches</a:t>
            </a:r>
            <a:r>
              <a:rPr lang="en-US" sz="1200" dirty="0"/>
              <a:t> 2</a:t>
            </a:r>
          </a:p>
        </p:txBody>
      </p:sp>
      <p:sp>
        <p:nvSpPr>
          <p:cNvPr id="3" name="Content Placeholder 2"/>
          <p:cNvSpPr>
            <a:spLocks noGrp="1"/>
          </p:cNvSpPr>
          <p:nvPr>
            <p:ph sz="quarter" idx="11"/>
          </p:nvPr>
        </p:nvSpPr>
        <p:spPr>
          <a:xfrm>
            <a:off x="342900" y="1276710"/>
            <a:ext cx="8458200" cy="5098690"/>
          </a:xfrm>
        </p:spPr>
        <p:txBody>
          <a:bodyPr/>
          <a:lstStyle/>
          <a:p>
            <a:pPr>
              <a:spcBef>
                <a:spcPts val="800"/>
              </a:spcBef>
            </a:pPr>
            <a:r>
              <a:rPr lang="en-US" dirty="0"/>
              <a:t>Differences between species likely resulted from character displacement as initially similar species diverged to minimize competitive pressures</a:t>
            </a:r>
          </a:p>
          <a:p>
            <a:pPr>
              <a:spcBef>
                <a:spcPts val="800"/>
              </a:spcBef>
              <a:spcAft>
                <a:spcPts val="400"/>
              </a:spcAft>
            </a:pPr>
            <a:r>
              <a:rPr lang="en-US" dirty="0"/>
              <a:t>Ground and cactus finches</a:t>
            </a:r>
          </a:p>
          <a:p>
            <a:pPr marL="342900" indent="-342900">
              <a:buFont typeface="Arial" panose="020B0604020202020204" pitchFamily="34" charset="0"/>
              <a:buChar char="•"/>
            </a:pPr>
            <a:r>
              <a:rPr lang="en-US" dirty="0"/>
              <a:t>Feed on seeds: size of bill relates to size of seed they eat.</a:t>
            </a:r>
          </a:p>
          <a:p>
            <a:pPr>
              <a:spcBef>
                <a:spcPts val="800"/>
              </a:spcBef>
              <a:spcAft>
                <a:spcPts val="400"/>
              </a:spcAft>
            </a:pPr>
            <a:r>
              <a:rPr lang="en-US" dirty="0"/>
              <a:t>Tree finches</a:t>
            </a:r>
          </a:p>
          <a:p>
            <a:pPr marL="342900" indent="-342900">
              <a:buFont typeface="Arial" panose="020B0604020202020204" pitchFamily="34" charset="0"/>
              <a:buChar char="•"/>
            </a:pPr>
            <a:r>
              <a:rPr lang="en-US" dirty="0"/>
              <a:t>All eat insects: one species uses a tool to get insects.</a:t>
            </a:r>
          </a:p>
          <a:p>
            <a:pPr>
              <a:spcBef>
                <a:spcPts val="800"/>
              </a:spcBef>
              <a:spcAft>
                <a:spcPts val="400"/>
              </a:spcAft>
            </a:pPr>
            <a:r>
              <a:rPr lang="en-US" dirty="0"/>
              <a:t>Vegetarian tree finch</a:t>
            </a:r>
          </a:p>
          <a:p>
            <a:pPr marL="342900" indent="-342900">
              <a:buFont typeface="Arial" panose="020B0604020202020204" pitchFamily="34" charset="0"/>
              <a:buChar char="•"/>
            </a:pPr>
            <a:r>
              <a:rPr lang="en-US" dirty="0"/>
              <a:t>Eats buds from branches.</a:t>
            </a:r>
          </a:p>
          <a:p>
            <a:pPr>
              <a:spcBef>
                <a:spcPts val="800"/>
              </a:spcBef>
              <a:spcAft>
                <a:spcPts val="400"/>
              </a:spcAft>
            </a:pPr>
            <a:r>
              <a:rPr lang="en-US" dirty="0"/>
              <a:t>Warbler finches</a:t>
            </a:r>
          </a:p>
          <a:p>
            <a:pPr marL="342900" indent="-342900">
              <a:buFont typeface="Arial" panose="020B0604020202020204" pitchFamily="34" charset="0"/>
              <a:buChar char="•"/>
            </a:pPr>
            <a:r>
              <a:rPr lang="en-US" dirty="0"/>
              <a:t>Eat insects from leaves and branches.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51</a:t>
            </a:fld>
            <a:endParaRPr lang="en-US"/>
          </a:p>
        </p:txBody>
      </p:sp>
    </p:spTree>
    <p:extLst>
      <p:ext uri="{BB962C8B-B14F-4D97-AF65-F5344CB8AC3E}">
        <p14:creationId xmlns:p14="http://schemas.microsoft.com/office/powerpoint/2010/main" val="69098481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22.16</a:t>
            </a:r>
          </a:p>
        </p:txBody>
      </p:sp>
      <p:pic>
        <p:nvPicPr>
          <p:cNvPr id="7" name="Picture 2" descr="Illustrated is an evolutionary tree of Darwin’s finch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3515" y="1361963"/>
            <a:ext cx="8316970" cy="4510027"/>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170245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Adaptive radiation: Lake Victoria cichlid fishes</a:t>
            </a:r>
            <a:r>
              <a:rPr lang="en-US" sz="1200" dirty="0"/>
              <a:t> 1</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Immense, shallow, freshwater sea in equatorial East Africa</a:t>
            </a:r>
          </a:p>
          <a:p>
            <a:pPr marL="342900" indent="-342900">
              <a:spcBef>
                <a:spcPts val="1200"/>
              </a:spcBef>
              <a:spcAft>
                <a:spcPts val="1200"/>
              </a:spcAft>
              <a:buFont typeface="Arial" panose="020B0604020202020204" pitchFamily="34" charset="0"/>
              <a:buChar char="•"/>
            </a:pPr>
            <a:r>
              <a:rPr lang="en-US" dirty="0"/>
              <a:t>Was home to over 450 species of cichlid until recently</a:t>
            </a:r>
          </a:p>
          <a:p>
            <a:pPr marL="342900" indent="-342900">
              <a:spcBef>
                <a:spcPts val="1200"/>
              </a:spcBef>
              <a:spcAft>
                <a:spcPts val="1200"/>
              </a:spcAft>
              <a:buFont typeface="Arial" panose="020B0604020202020204" pitchFamily="34" charset="0"/>
              <a:buChar char="•"/>
            </a:pPr>
            <a:r>
              <a:rPr lang="en-US" dirty="0"/>
              <a:t>Sequencing of cytochrome b gene reveals first cichlids arrived 200,000 years ago</a:t>
            </a:r>
          </a:p>
          <a:p>
            <a:pPr marL="342900" indent="-342900">
              <a:spcBef>
                <a:spcPts val="1200"/>
              </a:spcBef>
              <a:spcAft>
                <a:spcPts val="1200"/>
              </a:spcAft>
              <a:buFont typeface="Arial" panose="020B0604020202020204" pitchFamily="34" charset="0"/>
              <a:buChar char="•"/>
            </a:pPr>
            <a:r>
              <a:rPr lang="en-US" dirty="0"/>
              <a:t>Changes in water level encouraged species formation</a:t>
            </a:r>
          </a:p>
          <a:p>
            <a:pPr marL="342900" indent="-342900">
              <a:spcBef>
                <a:spcPts val="1200"/>
              </a:spcBef>
              <a:spcAft>
                <a:spcPts val="1200"/>
              </a:spcAft>
              <a:buFont typeface="Arial" panose="020B0604020202020204" pitchFamily="34" charset="0"/>
              <a:buChar char="•"/>
            </a:pPr>
            <a:r>
              <a:rPr lang="en-US" dirty="0"/>
              <a:t>Lake dry down 14,000 years ago may have stimulated speciation by isolating populations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12547862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Adaptive radiation: Lake Victoria cichlid fishes</a:t>
            </a:r>
            <a:r>
              <a:rPr lang="en-US" sz="1200" dirty="0"/>
              <a:t> 2</a:t>
            </a:r>
          </a:p>
        </p:txBody>
      </p:sp>
      <p:sp>
        <p:nvSpPr>
          <p:cNvPr id="3" name="Content Placeholder 2"/>
          <p:cNvSpPr>
            <a:spLocks noGrp="1"/>
          </p:cNvSpPr>
          <p:nvPr>
            <p:ph sz="quarter" idx="11"/>
          </p:nvPr>
        </p:nvSpPr>
        <p:spPr/>
        <p:txBody>
          <a:bodyPr/>
          <a:lstStyle/>
          <a:p>
            <a:pPr>
              <a:spcBef>
                <a:spcPts val="600"/>
              </a:spcBef>
              <a:spcAft>
                <a:spcPts val="600"/>
              </a:spcAft>
            </a:pPr>
            <a:r>
              <a:rPr lang="en-US" dirty="0"/>
              <a:t>Cichlids are small, </a:t>
            </a:r>
            <a:r>
              <a:rPr lang="en-US" dirty="0" err="1"/>
              <a:t>perchlike</a:t>
            </a:r>
            <a:r>
              <a:rPr lang="en-US" dirty="0"/>
              <a:t> fishes, colorful males</a:t>
            </a:r>
          </a:p>
          <a:p>
            <a:pPr>
              <a:spcBef>
                <a:spcPts val="600"/>
              </a:spcBef>
              <a:spcAft>
                <a:spcPts val="600"/>
              </a:spcAft>
            </a:pPr>
            <a:r>
              <a:rPr lang="en-US" dirty="0"/>
              <a:t>Remarkable ecological &amp; morphological diversity</a:t>
            </a:r>
          </a:p>
          <a:p>
            <a:pPr>
              <a:spcBef>
                <a:spcPts val="600"/>
              </a:spcBef>
              <a:spcAft>
                <a:spcPts val="600"/>
              </a:spcAft>
            </a:pPr>
            <a:r>
              <a:rPr lang="en-US" dirty="0"/>
              <a:t>Sense of diversity in how they eat</a:t>
            </a:r>
          </a:p>
          <a:p>
            <a:pPr marL="347472" indent="-347472">
              <a:spcBef>
                <a:spcPts val="600"/>
              </a:spcBef>
              <a:spcAft>
                <a:spcPts val="600"/>
              </a:spcAft>
              <a:buFont typeface="Arial" panose="020B0604020202020204" pitchFamily="34" charset="0"/>
              <a:buChar char="•"/>
            </a:pPr>
            <a:r>
              <a:rPr lang="en-US" dirty="0"/>
              <a:t>Mud biters, algae scrapers, leaf chewers, snail crushers, zooplankton eaters, insect eaters, prawn eaters, fish eaters.</a:t>
            </a:r>
          </a:p>
          <a:p>
            <a:pPr>
              <a:spcBef>
                <a:spcPts val="600"/>
              </a:spcBef>
              <a:spcAft>
                <a:spcPts val="600"/>
              </a:spcAft>
            </a:pPr>
            <a:r>
              <a:rPr lang="en-US" dirty="0"/>
              <a:t>Key innovation – carry a second set of functioning jaws</a:t>
            </a:r>
          </a:p>
          <a:p>
            <a:pPr>
              <a:spcBef>
                <a:spcPts val="600"/>
              </a:spcBef>
              <a:spcAft>
                <a:spcPts val="600"/>
              </a:spcAft>
            </a:pPr>
            <a:r>
              <a:rPr lang="en-US" dirty="0"/>
              <a:t>Abrupt extinction in the last several decades</a:t>
            </a:r>
          </a:p>
          <a:p>
            <a:pPr marL="347472" indent="-347472">
              <a:spcBef>
                <a:spcPts val="600"/>
              </a:spcBef>
              <a:spcAft>
                <a:spcPts val="600"/>
              </a:spcAft>
              <a:buFont typeface="Arial" panose="020B0604020202020204" pitchFamily="34" charset="0"/>
              <a:buChar char="•"/>
            </a:pPr>
            <a:r>
              <a:rPr lang="en-US" dirty="0"/>
              <a:t>1950s: Nile perch introduced into lake.</a:t>
            </a:r>
          </a:p>
          <a:p>
            <a:pPr marL="347472" indent="-347472">
              <a:spcBef>
                <a:spcPts val="600"/>
              </a:spcBef>
              <a:spcAft>
                <a:spcPts val="600"/>
              </a:spcAft>
              <a:buFont typeface="Arial" panose="020B0604020202020204" pitchFamily="34" charset="0"/>
              <a:buChar char="•"/>
            </a:pPr>
            <a:r>
              <a:rPr lang="en-US" dirty="0"/>
              <a:t>1990s: 70% of cichlids extinct.</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27346456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22.17</a:t>
            </a:r>
          </a:p>
        </p:txBody>
      </p:sp>
      <p:pic>
        <p:nvPicPr>
          <p:cNvPr id="7" name="Picture 2" descr="A 2-part illustration shows the second set of functioning jaws and morphological variation in the size and shape of Cichlid fish."/>
          <p:cNvPicPr>
            <a:picLocks noChangeAspect="1"/>
          </p:cNvPicPr>
          <p:nvPr/>
        </p:nvPicPr>
        <p:blipFill rotWithShape="1">
          <a:blip r:embed="rId2">
            <a:extLst>
              <a:ext uri="{28A0092B-C50C-407E-A947-70E740481C1C}">
                <a14:useLocalDpi xmlns:a14="http://schemas.microsoft.com/office/drawing/2010/main" val="0"/>
              </a:ext>
            </a:extLst>
          </a:blip>
          <a:srcRect b="2910"/>
          <a:stretch/>
        </p:blipFill>
        <p:spPr>
          <a:xfrm>
            <a:off x="914400" y="1069208"/>
            <a:ext cx="7315200" cy="4926963"/>
          </a:xfrm>
          <a:prstGeom prst="rect">
            <a:avLst/>
          </a:prstGeom>
        </p:spPr>
      </p:pic>
      <p:sp>
        <p:nvSpPr>
          <p:cNvPr id="3" name="Content Placeholder 3"/>
          <p:cNvSpPr>
            <a:spLocks noGrp="1"/>
          </p:cNvSpPr>
          <p:nvPr>
            <p:ph sz="quarter" idx="11"/>
          </p:nvPr>
        </p:nvSpPr>
        <p:spPr>
          <a:xfrm>
            <a:off x="2286000" y="6059022"/>
            <a:ext cx="4572000" cy="192024"/>
          </a:xfrm>
        </p:spPr>
        <p:txBody>
          <a:bodyPr/>
          <a:lstStyle/>
          <a:p>
            <a:pPr algn="ctr"/>
            <a:r>
              <a:rPr lang="en-US" sz="800" dirty="0">
                <a:solidFill>
                  <a:schemeClr val="tx1"/>
                </a:solidFill>
              </a:rPr>
              <a:t>(b left) Roberto </a:t>
            </a:r>
            <a:r>
              <a:rPr lang="en-US" sz="800" dirty="0" err="1">
                <a:solidFill>
                  <a:schemeClr val="tx1"/>
                </a:solidFill>
              </a:rPr>
              <a:t>Nistri</a:t>
            </a:r>
            <a:r>
              <a:rPr lang="en-US" sz="800" dirty="0">
                <a:solidFill>
                  <a:schemeClr val="tx1"/>
                </a:solidFill>
              </a:rPr>
              <a:t>/</a:t>
            </a:r>
            <a:r>
              <a:rPr lang="en-US" sz="800" dirty="0" err="1">
                <a:solidFill>
                  <a:schemeClr val="tx1"/>
                </a:solidFill>
              </a:rPr>
              <a:t>Alamy</a:t>
            </a:r>
            <a:r>
              <a:rPr lang="en-US" sz="800" dirty="0">
                <a:solidFill>
                  <a:schemeClr val="tx1"/>
                </a:solidFill>
              </a:rPr>
              <a:t> Stock Photo; (b right) Frank Hecker/</a:t>
            </a:r>
            <a:r>
              <a:rPr lang="en-US" sz="800" dirty="0" err="1">
                <a:solidFill>
                  <a:schemeClr val="tx1"/>
                </a:solidFill>
              </a:rPr>
              <a:t>Alamy</a:t>
            </a:r>
            <a:r>
              <a:rPr lang="en-US" sz="800" dirty="0">
                <a:solidFill>
                  <a:schemeClr val="tx1"/>
                </a:solidFill>
              </a:rPr>
              <a:t> Stock Photo</a:t>
            </a:r>
          </a:p>
        </p:txBody>
      </p:sp>
      <p:sp>
        <p:nvSpPr>
          <p:cNvPr id="5" name="Text Placeholder 4">
            <a:extLst>
              <a:ext uri="{FF2B5EF4-FFF2-40B4-BE49-F238E27FC236}">
                <a16:creationId xmlns:a16="http://schemas.microsoft.com/office/drawing/2014/main" id="{D905A0D5-14A4-4B52-B3B3-5C138D098911}"/>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680097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Pace of Evolution</a:t>
            </a:r>
          </a:p>
        </p:txBody>
      </p:sp>
      <p:sp>
        <p:nvSpPr>
          <p:cNvPr id="3" name="Content Placeholder 2"/>
          <p:cNvSpPr>
            <a:spLocks noGrp="1"/>
          </p:cNvSpPr>
          <p:nvPr>
            <p:ph sz="quarter" idx="11"/>
          </p:nvPr>
        </p:nvSpPr>
        <p:spPr/>
        <p:txBody>
          <a:bodyPr/>
          <a:lstStyle/>
          <a:p>
            <a:pPr>
              <a:spcBef>
                <a:spcPts val="1200"/>
              </a:spcBef>
              <a:spcAft>
                <a:spcPts val="1200"/>
              </a:spcAft>
            </a:pPr>
            <a:r>
              <a:rPr lang="en-US" dirty="0"/>
              <a:t>Gradualism</a:t>
            </a:r>
          </a:p>
          <a:p>
            <a:pPr marL="342900" indent="-342900">
              <a:spcAft>
                <a:spcPts val="1200"/>
              </a:spcAft>
              <a:buFont typeface="Arial" panose="020B0604020202020204" pitchFamily="34" charset="0"/>
              <a:buChar char="•"/>
            </a:pPr>
            <a:r>
              <a:rPr lang="en-US" dirty="0"/>
              <a:t>Accumulation of small changes.</a:t>
            </a:r>
          </a:p>
          <a:p>
            <a:pPr marL="342900" indent="-342900">
              <a:spcAft>
                <a:spcPts val="1200"/>
              </a:spcAft>
              <a:buFont typeface="Arial" panose="020B0604020202020204" pitchFamily="34" charset="0"/>
              <a:buChar char="•"/>
            </a:pPr>
            <a:r>
              <a:rPr lang="en-US" dirty="0"/>
              <a:t>Standard view for a long time.</a:t>
            </a:r>
          </a:p>
          <a:p>
            <a:pPr>
              <a:spcBef>
                <a:spcPts val="1200"/>
              </a:spcBef>
              <a:spcAft>
                <a:spcPts val="1200"/>
              </a:spcAft>
            </a:pPr>
            <a:r>
              <a:rPr lang="en-US" dirty="0"/>
              <a:t>Punctuated equilibrium</a:t>
            </a:r>
          </a:p>
          <a:p>
            <a:pPr marL="342900" indent="-342900">
              <a:spcAft>
                <a:spcPts val="1200"/>
              </a:spcAft>
              <a:buFont typeface="Arial" panose="020B0604020202020204" pitchFamily="34" charset="0"/>
              <a:buChar char="•"/>
            </a:pPr>
            <a:r>
              <a:rPr lang="en-US" dirty="0"/>
              <a:t>Long periods of stasis followed by rapid change.</a:t>
            </a:r>
          </a:p>
          <a:p>
            <a:pPr marL="342900" indent="-342900">
              <a:spcAft>
                <a:spcPts val="1200"/>
              </a:spcAft>
              <a:buFont typeface="Arial" panose="020B0604020202020204" pitchFamily="34" charset="0"/>
              <a:buChar char="•"/>
            </a:pPr>
            <a:r>
              <a:rPr lang="en-US" dirty="0"/>
              <a:t>Stabilizing and oscillating selection is responsible for stasis.</a:t>
            </a:r>
          </a:p>
          <a:p>
            <a:pPr>
              <a:spcBef>
                <a:spcPts val="1200"/>
              </a:spcBef>
              <a:spcAft>
                <a:spcPts val="1200"/>
              </a:spcAft>
            </a:pPr>
            <a:r>
              <a:rPr lang="en-US" dirty="0"/>
              <a:t>Gradualism and punctuated equilibrium are two ends of a continuum</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240072406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22.18</a:t>
            </a:r>
          </a:p>
        </p:txBody>
      </p:sp>
      <p:pic>
        <p:nvPicPr>
          <p:cNvPr id="7" name="Picture 2" descr="Conceptualize gradualism as a branch in a family tree where a species increasingly changes as time increase from the branch poin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9958" y="1099067"/>
            <a:ext cx="4176264" cy="5018345"/>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2397060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Speciation &amp; Extinction</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Biological diversity has greatly increased over the last 600 million years</a:t>
            </a:r>
          </a:p>
          <a:p>
            <a:pPr marL="342900" indent="-342900">
              <a:spcBef>
                <a:spcPts val="1200"/>
              </a:spcBef>
              <a:spcAft>
                <a:spcPts val="1200"/>
              </a:spcAft>
              <a:buFont typeface="Arial" panose="020B0604020202020204" pitchFamily="34" charset="0"/>
              <a:buChar char="•"/>
            </a:pPr>
            <a:r>
              <a:rPr lang="en-US" dirty="0"/>
              <a:t>Trend not consistent; rapid rise, plateau for 200 million years, then steady rise</a:t>
            </a:r>
          </a:p>
          <a:p>
            <a:pPr marL="342900" indent="-342900">
              <a:spcBef>
                <a:spcPts val="1200"/>
              </a:spcBef>
              <a:spcAft>
                <a:spcPts val="1200"/>
              </a:spcAft>
              <a:buFont typeface="Arial" panose="020B0604020202020204" pitchFamily="34" charset="0"/>
              <a:buChar char="•"/>
            </a:pPr>
            <a:r>
              <a:rPr lang="en-US" dirty="0"/>
              <a:t>Interspersed in the long-term increase in species diversity have been a number of sharp declines called mass extinctions</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31654321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Mass extinctions</a:t>
            </a:r>
          </a:p>
        </p:txBody>
      </p:sp>
      <p:sp>
        <p:nvSpPr>
          <p:cNvPr id="3" name="Content Placeholder 2"/>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5 mass extinctions have occurred; as many as 96% of all species have perished in a given extinction</a:t>
            </a:r>
          </a:p>
          <a:p>
            <a:pPr marL="342900" indent="-342900">
              <a:spcBef>
                <a:spcPts val="1200"/>
              </a:spcBef>
              <a:spcAft>
                <a:spcPts val="1200"/>
              </a:spcAft>
              <a:buFont typeface="Arial" panose="020B0604020202020204" pitchFamily="34" charset="0"/>
              <a:buChar char="•"/>
            </a:pPr>
            <a:r>
              <a:rPr lang="en-US" dirty="0"/>
              <a:t>Not all groups of organisms affected equally; previously dominant groups may perish</a:t>
            </a:r>
          </a:p>
          <a:p>
            <a:pPr marL="342900" indent="-342900">
              <a:spcBef>
                <a:spcPts val="1200"/>
              </a:spcBef>
              <a:spcAft>
                <a:spcPts val="1200"/>
              </a:spcAft>
              <a:buFont typeface="Arial" panose="020B0604020202020204" pitchFamily="34" charset="0"/>
              <a:buChar char="•"/>
            </a:pPr>
            <a:r>
              <a:rPr lang="en-US" dirty="0"/>
              <a:t>6</a:t>
            </a:r>
            <a:r>
              <a:rPr lang="en-US" baseline="30000" dirty="0"/>
              <a:t>th</a:t>
            </a:r>
            <a:r>
              <a:rPr lang="en-US" dirty="0"/>
              <a:t> extinction is underway; number of species decreasing at an alarming rate due to human activity</a:t>
            </a:r>
          </a:p>
        </p:txBody>
      </p:sp>
      <p:sp>
        <p:nvSpPr>
          <p:cNvPr id="6" name="Slide Number Placeholder 3"/>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1042229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1FFF1-5D53-429C-A39E-77E34E51BC40}"/>
              </a:ext>
            </a:extLst>
          </p:cNvPr>
          <p:cNvSpPr>
            <a:spLocks noGrp="1"/>
          </p:cNvSpPr>
          <p:nvPr>
            <p:ph type="title"/>
          </p:nvPr>
        </p:nvSpPr>
        <p:spPr/>
        <p:txBody>
          <a:bodyPr/>
          <a:lstStyle/>
          <a:p>
            <a:r>
              <a:rPr lang="en-US" altLang="en-US" dirty="0">
                <a:latin typeface="Arial" panose="020B0604020202020204" pitchFamily="34" charset="0"/>
                <a:ea typeface="Microsoft YaHei" panose="020B0503020204020204" pitchFamily="34" charset="-122"/>
              </a:rPr>
              <a:t>Figure 21.1</a:t>
            </a:r>
            <a:endParaRPr lang="en-US" dirty="0"/>
          </a:p>
        </p:txBody>
      </p:sp>
      <p:pic>
        <p:nvPicPr>
          <p:cNvPr id="3" name="Picture 2" descr="An illustration shows the distinct coloration and patterning among the eastern rat snake, Pantherophis alleghaniensis according to geograph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871" y="1002966"/>
            <a:ext cx="6090258" cy="5029200"/>
          </a:xfrm>
          <a:prstGeom prst="rect">
            <a:avLst/>
          </a:prstGeom>
        </p:spPr>
      </p:pic>
      <p:sp>
        <p:nvSpPr>
          <p:cNvPr id="7" name="Text Placeholder 3">
            <a:extLst>
              <a:ext uri="{FF2B5EF4-FFF2-40B4-BE49-F238E27FC236}">
                <a16:creationId xmlns:a16="http://schemas.microsoft.com/office/drawing/2014/main" id="{C0BE5CA2-0F9A-476C-AF43-1EC44D158283}"/>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a:extLst>
              <a:ext uri="{FF2B5EF4-FFF2-40B4-BE49-F238E27FC236}">
                <a16:creationId xmlns:a16="http://schemas.microsoft.com/office/drawing/2014/main" id="{EFBCF8D8-7D32-477C-9B48-1D146E72094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8396021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Figure 22.19</a:t>
            </a:r>
          </a:p>
        </p:txBody>
      </p:sp>
      <p:pic>
        <p:nvPicPr>
          <p:cNvPr id="7" name="Picture 2" descr="Family level diversity has increased over the past 6 hundred million years from none to over 1 thousand families toda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9356" y="1292675"/>
            <a:ext cx="7745288" cy="4754880"/>
          </a:xfrm>
          <a:prstGeom prst="rect">
            <a:avLst/>
          </a:prstGeom>
        </p:spPr>
      </p:pic>
      <p:sp>
        <p:nvSpPr>
          <p:cNvPr id="8"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dirty="0">
                <a:hlinkClick r:id="rId3" action="ppaction://hlinksldjump"/>
              </a:rPr>
              <a:t>Access the text alternative for slide images.</a:t>
            </a:r>
          </a:p>
        </p:txBody>
      </p:sp>
      <p:sp>
        <p:nvSpPr>
          <p:cNvPr id="6" name="Slide Number Placeholder 4"/>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136277854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latin typeface="+mj-lt"/>
              </a:rPr>
              <a:t>Accessibility Content: Text Alternatives for Images</a:t>
            </a:r>
          </a:p>
        </p:txBody>
      </p:sp>
    </p:spTree>
    <p:extLst>
      <p:ext uri="{BB962C8B-B14F-4D97-AF65-F5344CB8AC3E}">
        <p14:creationId xmlns:p14="http://schemas.microsoft.com/office/powerpoint/2010/main" val="19979305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21.1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The intergrade species confined to the southwest regions have yellow bodies with intermittent black bands. The black-</a:t>
            </a:r>
            <a:r>
              <a:rPr lang="en-GB" dirty="0" err="1"/>
              <a:t>colored</a:t>
            </a:r>
            <a:r>
              <a:rPr lang="en-GB" dirty="0"/>
              <a:t> species are the most abundant and seen in the northern and central regions. The yellow breed with black outlines on both sides is confined to the southeast region. The </a:t>
            </a:r>
            <a:r>
              <a:rPr lang="en-GB" dirty="0" err="1"/>
              <a:t>gray</a:t>
            </a:r>
            <a:r>
              <a:rPr lang="en-GB" dirty="0"/>
              <a:t> species with distinct patterning on the body are seen in the small part of the southwest region.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725299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Table 22.1</a:t>
            </a:r>
            <a:r>
              <a:rPr lang="en-US" dirty="0"/>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Temporally isolated flower populations bloom early in spring before the snow has melted or in the warmth of the summer. In mechanically isolated populations of copepods, the shapes of the two populations are distinct enough to prohibit mating.</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80326308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Courtship songs of lacewings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IN" dirty="0"/>
              <a:t>The horizontal axis representing time in milliseconds ranges from 0 to 12 seconds in increments of 1. The vertical axis representing amplitude has no calibrations. </a:t>
            </a:r>
            <a:r>
              <a:rPr lang="en-IN" dirty="0" err="1"/>
              <a:t>Chrysoperla</a:t>
            </a:r>
            <a:r>
              <a:rPr lang="en-IN" dirty="0"/>
              <a:t> </a:t>
            </a:r>
            <a:r>
              <a:rPr lang="en-IN" dirty="0" err="1"/>
              <a:t>plorabunda</a:t>
            </a:r>
            <a:r>
              <a:rPr lang="en-IN" dirty="0"/>
              <a:t> exhibits short waves of varying amplitude with short intervals. </a:t>
            </a:r>
            <a:r>
              <a:rPr lang="en-IN" dirty="0" err="1"/>
              <a:t>Chrysoperla</a:t>
            </a:r>
            <a:r>
              <a:rPr lang="en-IN" dirty="0"/>
              <a:t> </a:t>
            </a:r>
            <a:r>
              <a:rPr lang="en-IN" dirty="0" err="1"/>
              <a:t>adamsi</a:t>
            </a:r>
            <a:r>
              <a:rPr lang="en-IN" dirty="0"/>
              <a:t> exhibit vibrations of longer duration and irregular amplitude at regular intervals. </a:t>
            </a:r>
            <a:r>
              <a:rPr lang="en-IN" dirty="0" err="1"/>
              <a:t>Chrysoperla</a:t>
            </a:r>
            <a:r>
              <a:rPr lang="en-IN" dirty="0"/>
              <a:t> </a:t>
            </a:r>
            <a:r>
              <a:rPr lang="en-IN" dirty="0" err="1"/>
              <a:t>jonhsani</a:t>
            </a:r>
            <a:r>
              <a:rPr lang="en-IN" dirty="0"/>
              <a:t> exhibit the longest vibrations of irregular amplitude with a long pause in-between.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77315304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22.5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Rana </a:t>
            </a:r>
            <a:r>
              <a:rPr lang="en-US" dirty="0" err="1"/>
              <a:t>pipeins</a:t>
            </a:r>
            <a:r>
              <a:rPr lang="en-US" dirty="0"/>
              <a:t> is found from the arctic circle in Canada through New England and the Great Lakes in the East and is found to the western side of the Rocky Mountains dipping as far south as New Mexico. Rana </a:t>
            </a:r>
            <a:r>
              <a:rPr lang="en-US" dirty="0" err="1"/>
              <a:t>blairi</a:t>
            </a:r>
            <a:r>
              <a:rPr lang="en-US" dirty="0"/>
              <a:t> is distributed in the central U.S. Rana </a:t>
            </a:r>
            <a:r>
              <a:rPr lang="en-US" dirty="0" err="1"/>
              <a:t>sphenocephala</a:t>
            </a:r>
            <a:r>
              <a:rPr lang="en-US" dirty="0"/>
              <a:t> is found in the Southeastern U.S to just west of the Mississippi and as far north as Connecticut. Rana </a:t>
            </a:r>
            <a:r>
              <a:rPr lang="en-US" dirty="0" err="1"/>
              <a:t>berlandieri</a:t>
            </a:r>
            <a:r>
              <a:rPr lang="en-US" dirty="0"/>
              <a:t> is found in Northern Mexico south of Rana </a:t>
            </a:r>
            <a:r>
              <a:rPr lang="en-US" dirty="0" err="1"/>
              <a:t>blairi</a:t>
            </a:r>
            <a:r>
              <a:rPr lang="en-US" dirty="0"/>
              <a:t> and Rana </a:t>
            </a:r>
            <a:r>
              <a:rPr lang="en-US" dirty="0" err="1"/>
              <a:t>sphenocephala</a:t>
            </a:r>
            <a:r>
              <a:rPr lang="en-US" dirty="0"/>
              <a: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1574978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22.9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The isolated island population of kingfishers is black, green, and blue feather colors. The mainland population of kingfishers has blue and black feather colors.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3894373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22.10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Illustration 1: Parent generation of species 1 has three pairs of chromosomes. Parent generation of species 2 has two pairs of chromosomes. The gametes of species 1 are three in number. The gametes of species 2 are two in number. Illustration 2: F1 generation: Hybrid offspring. The two sets of parent gametes are together. When a doubling of chromosome number happens, pairing becomes possible during meiosis. 5 visible gametes make sexual reproduction possible with other tetraploid individuals. When no doubling of chromosome number occurs, chromosomes cannot pair or go through erratic meiosis resulting in no gametes or sterile gametes which makes sexual reproduction impossible.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1881308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22.11</a:t>
            </a:r>
            <a:r>
              <a:rPr lang="en-US" altLang="en-US" sz="1200" dirty="0">
                <a:latin typeface="Arial" panose="020B0604020202020204" pitchFamily="34" charset="0"/>
                <a:ea typeface="Microsoft YaHei" panose="020B0503020204020204" pitchFamily="34" charset="-122"/>
              </a:rPr>
              <a:t> (1)</a:t>
            </a:r>
            <a:r>
              <a:rPr lang="en-US" altLang="en-US" dirty="0">
                <a:latin typeface="Arial" panose="020B0604020202020204" pitchFamily="34" charset="0"/>
                <a:ea typeface="Microsoft YaHei" panose="020B0503020204020204" pitchFamily="34" charset="-122"/>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1) An ancestral species fly from the mainland to colonize one Island,  2)  The ancestral species spreads to different islands 3) Populations on different islands evolve to become different species. </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8886506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D23103-EE56-42BE-A2DC-29F05B4F586B}"/>
              </a:ext>
            </a:extLst>
          </p:cNvPr>
          <p:cNvSpPr>
            <a:spLocks noGrp="1"/>
          </p:cNvSpPr>
          <p:nvPr>
            <p:ph type="title"/>
          </p:nvPr>
        </p:nvSpPr>
        <p:spPr/>
        <p:txBody>
          <a:bodyPr/>
          <a:lstStyle/>
          <a:p>
            <a:pPr lvl="0"/>
            <a:r>
              <a:rPr lang="en-US" dirty="0"/>
              <a:t>The Biological Species Concept</a:t>
            </a:r>
            <a:endParaRPr lang="en-US"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3256994D-B826-4364-B23C-05EC587ADC15}"/>
              </a:ext>
            </a:extLst>
          </p:cNvPr>
          <p:cNvSpPr>
            <a:spLocks noGrp="1"/>
          </p:cNvSpPr>
          <p:nvPr>
            <p:ph sz="quarter" idx="11"/>
          </p:nvPr>
        </p:nvSpPr>
        <p:spPr/>
        <p:txBody>
          <a:bodyPr/>
          <a:lstStyle/>
          <a:p>
            <a:pPr marL="342900" indent="-342900">
              <a:spcBef>
                <a:spcPts val="1200"/>
              </a:spcBef>
              <a:spcAft>
                <a:spcPts val="1200"/>
              </a:spcAft>
              <a:buFont typeface="Arial" panose="020B0604020202020204" pitchFamily="34" charset="0"/>
              <a:buChar char="•"/>
            </a:pPr>
            <a:r>
              <a:rPr lang="en-US" dirty="0"/>
              <a:t>Ernst </a:t>
            </a:r>
            <a:r>
              <a:rPr lang="en-US" dirty="0" err="1"/>
              <a:t>Mayr</a:t>
            </a:r>
            <a:r>
              <a:rPr lang="en-US" dirty="0"/>
              <a:t> defined species as “… groups of actually or potentially interbreeding natural populations which are reproductively isolated from other such groups”</a:t>
            </a:r>
          </a:p>
          <a:p>
            <a:pPr marL="342900" indent="-342900">
              <a:spcBef>
                <a:spcPts val="1200"/>
              </a:spcBef>
              <a:spcAft>
                <a:spcPts val="1200"/>
              </a:spcAft>
              <a:buFont typeface="Arial" panose="020B0604020202020204" pitchFamily="34" charset="0"/>
              <a:buChar char="•"/>
            </a:pPr>
            <a:r>
              <a:rPr lang="en-US" dirty="0"/>
              <a:t>Species are composed of populations whose members mate with each other and produce fertile offspring</a:t>
            </a:r>
          </a:p>
          <a:p>
            <a:pPr marL="342900" indent="-342900">
              <a:spcBef>
                <a:spcPts val="1200"/>
              </a:spcBef>
              <a:spcAft>
                <a:spcPts val="1200"/>
              </a:spcAft>
              <a:buFont typeface="Arial" panose="020B0604020202020204" pitchFamily="34" charset="0"/>
              <a:buChar char="•"/>
            </a:pPr>
            <a:r>
              <a:rPr lang="en-US" dirty="0"/>
              <a:t>Reproductive isolation – do not mate with each other or do not produce fertile offspring</a:t>
            </a:r>
          </a:p>
        </p:txBody>
      </p:sp>
      <p:sp>
        <p:nvSpPr>
          <p:cNvPr id="6" name="Slide Number Placeholder 3">
            <a:extLst>
              <a:ext uri="{FF2B5EF4-FFF2-40B4-BE49-F238E27FC236}">
                <a16:creationId xmlns:a16="http://schemas.microsoft.com/office/drawing/2014/main" id="{B8BE61D6-B98F-48FE-AF5B-859A1E220DEA}"/>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32348673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22.11</a:t>
            </a:r>
            <a:r>
              <a:rPr lang="en-US" altLang="en-US" sz="1200" dirty="0">
                <a:latin typeface="Arial" panose="020B0604020202020204" pitchFamily="34" charset="0"/>
                <a:ea typeface="Microsoft YaHei" panose="020B0503020204020204" pitchFamily="34" charset="-122"/>
              </a:rPr>
              <a:t> (2)</a:t>
            </a:r>
            <a:r>
              <a:rPr lang="en-US" altLang="en-US" dirty="0">
                <a:latin typeface="Arial" panose="020B0604020202020204" pitchFamily="34" charset="0"/>
                <a:ea typeface="Microsoft YaHei" panose="020B0503020204020204" pitchFamily="34" charset="-122"/>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Or a. species evolve different adaptations in </a:t>
            </a:r>
            <a:r>
              <a:rPr lang="en-US" dirty="0" err="1"/>
              <a:t>allopatry</a:t>
            </a:r>
            <a:r>
              <a:rPr lang="en-US" dirty="0"/>
              <a:t> that shows the colonization of islands and b. colonization of islands shows species evolve different adaptations to minimize competition with other species (character displacement).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4914652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altLang="en-US" dirty="0">
                <a:latin typeface="Arial" panose="020B0604020202020204" pitchFamily="34" charset="0"/>
                <a:ea typeface="Microsoft YaHei" panose="020B0503020204020204" pitchFamily="34" charset="-122"/>
              </a:rPr>
              <a:t>Figure 22.12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Researchers hypothesized that competition with similar species would cause natural selection to promote evolutionary divergence. They set up an experiment where they placed a species of fish in a pond with another, similar fish species and measured the form of selection. As a control, they placed a population of the same species in a pond without the second species. Note that the size of food that these fish eat is related to the size of the fish themselves. The researchers found that in the pond with two species, directional selection favored those individuals that had phenotypes most dissimilar from the other species, and thus was most different in resource use. The body size of one species increased, while that of the other decreased. The directional selection did not occur in the control pond. What is your interpretation, would you expect character displacement to occur if resources were unlimited?</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7241239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22.16</a:t>
            </a:r>
            <a:r>
              <a:rPr lang="en-US" altLang="en-US" dirty="0">
                <a:latin typeface="Arial" panose="020B0604020202020204" pitchFamily="34" charset="0"/>
                <a:ea typeface="Microsoft YaHei" panose="020B0503020204020204" pitchFamily="34" charset="-122"/>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Ground and cactus finches are </a:t>
            </a:r>
            <a:r>
              <a:rPr lang="en-US" dirty="0" err="1"/>
              <a:t>Geospiza</a:t>
            </a:r>
            <a:r>
              <a:rPr lang="en-US" dirty="0"/>
              <a:t> </a:t>
            </a:r>
            <a:r>
              <a:rPr lang="en-US" dirty="0" err="1"/>
              <a:t>magnirostris</a:t>
            </a:r>
            <a:r>
              <a:rPr lang="en-US" dirty="0"/>
              <a:t>, </a:t>
            </a:r>
            <a:r>
              <a:rPr lang="en-US" dirty="0" err="1"/>
              <a:t>Geospiza</a:t>
            </a:r>
            <a:r>
              <a:rPr lang="en-US" dirty="0"/>
              <a:t> </a:t>
            </a:r>
            <a:r>
              <a:rPr lang="en-US" dirty="0" err="1"/>
              <a:t>conirostris</a:t>
            </a:r>
            <a:r>
              <a:rPr lang="en-US" dirty="0"/>
              <a:t>, and </a:t>
            </a:r>
            <a:r>
              <a:rPr lang="en-US" dirty="0" err="1"/>
              <a:t>Geospiza</a:t>
            </a:r>
            <a:r>
              <a:rPr lang="en-US" dirty="0"/>
              <a:t>. </a:t>
            </a:r>
            <a:r>
              <a:rPr lang="en-US" dirty="0" err="1"/>
              <a:t>Geospiza</a:t>
            </a:r>
            <a:r>
              <a:rPr lang="en-US" dirty="0"/>
              <a:t> </a:t>
            </a:r>
            <a:r>
              <a:rPr lang="en-US" dirty="0" err="1"/>
              <a:t>fluginosa</a:t>
            </a:r>
            <a:r>
              <a:rPr lang="en-US" dirty="0"/>
              <a:t>, </a:t>
            </a:r>
            <a:r>
              <a:rPr lang="en-US" dirty="0" err="1"/>
              <a:t>geospizo</a:t>
            </a:r>
            <a:r>
              <a:rPr lang="en-US" dirty="0"/>
              <a:t> </a:t>
            </a:r>
            <a:r>
              <a:rPr lang="en-US" dirty="0" err="1"/>
              <a:t>fortis</a:t>
            </a:r>
            <a:r>
              <a:rPr lang="en-US" dirty="0"/>
              <a:t>, and </a:t>
            </a:r>
            <a:r>
              <a:rPr lang="en-US" dirty="0" err="1"/>
              <a:t>Geospiza</a:t>
            </a:r>
            <a:r>
              <a:rPr lang="en-US" dirty="0"/>
              <a:t> difficulties. Tree finches are </a:t>
            </a:r>
            <a:r>
              <a:rPr lang="en-US" dirty="0" err="1"/>
              <a:t>Coctospiza</a:t>
            </a:r>
            <a:r>
              <a:rPr lang="en-US" dirty="0"/>
              <a:t> </a:t>
            </a:r>
            <a:r>
              <a:rPr lang="en-US" dirty="0" err="1"/>
              <a:t>hellobates</a:t>
            </a:r>
            <a:r>
              <a:rPr lang="en-US" dirty="0"/>
              <a:t>, </a:t>
            </a:r>
            <a:r>
              <a:rPr lang="en-US" dirty="0" err="1"/>
              <a:t>coctospiza</a:t>
            </a:r>
            <a:r>
              <a:rPr lang="en-US" dirty="0"/>
              <a:t> pallida, </a:t>
            </a:r>
            <a:r>
              <a:rPr lang="en-US" dirty="0" err="1"/>
              <a:t>comarhynchus</a:t>
            </a:r>
            <a:r>
              <a:rPr lang="en-US" dirty="0"/>
              <a:t> </a:t>
            </a:r>
            <a:r>
              <a:rPr lang="en-US" dirty="0" err="1"/>
              <a:t>psittocula</a:t>
            </a:r>
            <a:r>
              <a:rPr lang="en-US" dirty="0"/>
              <a:t>, </a:t>
            </a:r>
            <a:r>
              <a:rPr lang="en-US" dirty="0" err="1"/>
              <a:t>comarhynchus</a:t>
            </a:r>
            <a:r>
              <a:rPr lang="en-US" dirty="0"/>
              <a:t> </a:t>
            </a:r>
            <a:r>
              <a:rPr lang="en-US" dirty="0" err="1"/>
              <a:t>parvulus</a:t>
            </a:r>
            <a:r>
              <a:rPr lang="en-US" dirty="0"/>
              <a:t>, </a:t>
            </a:r>
            <a:r>
              <a:rPr lang="en-US" dirty="0" err="1"/>
              <a:t>comarhynchus</a:t>
            </a:r>
            <a:r>
              <a:rPr lang="en-US" dirty="0"/>
              <a:t> </a:t>
            </a:r>
            <a:r>
              <a:rPr lang="en-US" dirty="0" err="1"/>
              <a:t>pouper</a:t>
            </a:r>
            <a:r>
              <a:rPr lang="en-US" dirty="0"/>
              <a:t>. Vegetarian tree finch is </a:t>
            </a:r>
            <a:r>
              <a:rPr lang="en-US" dirty="0" err="1"/>
              <a:t>platyspiza</a:t>
            </a:r>
            <a:r>
              <a:rPr lang="en-US" dirty="0"/>
              <a:t> </a:t>
            </a:r>
            <a:r>
              <a:rPr lang="en-US" dirty="0" err="1"/>
              <a:t>crossirostris</a:t>
            </a:r>
            <a:r>
              <a:rPr lang="en-US" dirty="0"/>
              <a:t>. Warbler finches are </a:t>
            </a:r>
            <a:r>
              <a:rPr lang="en-US" dirty="0" err="1"/>
              <a:t>Certhidea</a:t>
            </a:r>
            <a:r>
              <a:rPr lang="en-US" dirty="0"/>
              <a:t> </a:t>
            </a:r>
            <a:r>
              <a:rPr lang="en-US" dirty="0" err="1"/>
              <a:t>fusco</a:t>
            </a:r>
            <a:r>
              <a:rPr lang="en-US" dirty="0"/>
              <a:t> and </a:t>
            </a:r>
            <a:r>
              <a:rPr lang="en-US" dirty="0" err="1"/>
              <a:t>Certhidea</a:t>
            </a:r>
            <a:r>
              <a:rPr lang="en-US" dirty="0"/>
              <a:t> </a:t>
            </a:r>
            <a:r>
              <a:rPr lang="en-US" dirty="0" err="1"/>
              <a:t>olivocea</a:t>
            </a:r>
            <a:r>
              <a:rPr lang="en-US" dirty="0"/>
              <a: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39612716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22.17</a:t>
            </a:r>
            <a:r>
              <a:rPr lang="en-US" altLang="en-US" dirty="0">
                <a:latin typeface="Arial" panose="020B0604020202020204" pitchFamily="34" charset="0"/>
                <a:ea typeface="Microsoft YaHei" panose="020B0503020204020204" pitchFamily="34" charset="-122"/>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GB" dirty="0"/>
              <a:t>Illustration A: An inset image shows the second set of jaws that provide evolutionary flexibility, in the skeletal system of a cichlid fish head. This allows oral jaws to be modified in many ways. There are many variants of the fish listed as follows: scale scraper, leaf eater, fish eater, snail eater, an algae scraper, zooplankton eater, insect eater. Illustration B: The first photo shows the species </a:t>
            </a:r>
            <a:r>
              <a:rPr lang="en-GB" dirty="0" err="1"/>
              <a:t>Labeotropheus</a:t>
            </a:r>
            <a:r>
              <a:rPr lang="en-GB" dirty="0"/>
              <a:t> </a:t>
            </a:r>
            <a:r>
              <a:rPr lang="en-GB" dirty="0" err="1"/>
              <a:t>fuelleborni</a:t>
            </a:r>
            <a:r>
              <a:rPr lang="en-GB" dirty="0"/>
              <a:t> and the inset image shows the skeletal view of the short snout of the fish. The second photo shows the species </a:t>
            </a:r>
            <a:r>
              <a:rPr lang="en-GB" dirty="0" err="1"/>
              <a:t>Maylandia</a:t>
            </a:r>
            <a:r>
              <a:rPr lang="en-GB" dirty="0"/>
              <a:t> zebra, and the corresponding inset image shows the skeletal view of the long snout of the fish. </a:t>
            </a:r>
            <a:endParaRPr lang="en-US" dirty="0"/>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408098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22.18</a:t>
            </a:r>
            <a:r>
              <a:rPr lang="en-US" altLang="en-US" dirty="0">
                <a:latin typeface="Arial" panose="020B0604020202020204" pitchFamily="34" charset="0"/>
                <a:ea typeface="Microsoft YaHei" panose="020B0503020204020204" pitchFamily="34" charset="-122"/>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Conceptualize punctuated equilibrium as a family tree where the branches are the place of distinguishing change in a species. In this conceptualization, no changes occur on branches, only at the branch points.</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615480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D4DC-B29D-4077-A952-3D6776ED8ABC}"/>
              </a:ext>
            </a:extLst>
          </p:cNvPr>
          <p:cNvSpPr>
            <a:spLocks noGrp="1"/>
          </p:cNvSpPr>
          <p:nvPr>
            <p:ph type="title"/>
          </p:nvPr>
        </p:nvSpPr>
        <p:spPr/>
        <p:txBody>
          <a:bodyPr>
            <a:noAutofit/>
          </a:bodyPr>
          <a:lstStyle/>
          <a:p>
            <a:r>
              <a:rPr lang="en-US" dirty="0"/>
              <a:t>Figure 22.19</a:t>
            </a:r>
            <a:r>
              <a:rPr lang="en-US" altLang="en-US" dirty="0">
                <a:latin typeface="Arial" panose="020B0604020202020204" pitchFamily="34" charset="0"/>
                <a:ea typeface="Microsoft YaHei" panose="020B0503020204020204" pitchFamily="34" charset="-122"/>
              </a:rPr>
              <a:t> </a:t>
            </a:r>
            <a:r>
              <a:rPr lang="en-US" noProof="0" dirty="0">
                <a:latin typeface="+mj-lt"/>
              </a:rPr>
              <a:t>- Text Alternative</a:t>
            </a:r>
          </a:p>
        </p:txBody>
      </p:sp>
      <p:sp>
        <p:nvSpPr>
          <p:cNvPr id="3"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682B4685-AFF6-4664-AF0E-CBEF4179CF57}"/>
              </a:ext>
            </a:extLst>
          </p:cNvPr>
          <p:cNvSpPr>
            <a:spLocks noGrp="1"/>
          </p:cNvSpPr>
          <p:nvPr>
            <p:ph sz="quarter" idx="16"/>
          </p:nvPr>
        </p:nvSpPr>
        <p:spPr/>
        <p:txBody>
          <a:bodyPr/>
          <a:lstStyle/>
          <a:p>
            <a:r>
              <a:rPr lang="en-US" dirty="0"/>
              <a:t>Diversity increased until the Ordovician extinction event 450 million years ago, then remained between 400 and 600 families for 200 million years. The Permian extinction event was soon followed by the Triassic extinction event, but since that time diversity has rather steadily increased except for the small blip of the Cretaceous extinction event.</a:t>
            </a:r>
          </a:p>
        </p:txBody>
      </p:sp>
      <p:sp>
        <p:nvSpPr>
          <p:cNvPr id="5"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a:extLst>
              <a:ext uri="{FF2B5EF4-FFF2-40B4-BE49-F238E27FC236}">
                <a16:creationId xmlns:a16="http://schemas.microsoft.com/office/drawing/2014/main" id="{58370D88-AB9B-47B4-9537-948FBA614E1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000000">
                    <a:lumMod val="65000"/>
                    <a:lumOff val="3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800" b="0" i="0" u="none" strike="noStrike" kern="1200" cap="none" spc="0" normalizeH="0" baseline="0" noProof="0" dirty="0">
              <a:ln>
                <a:noFill/>
              </a:ln>
              <a:solidFill>
                <a:srgbClr val="000000">
                  <a:lumMod val="65000"/>
                  <a:lumOff val="3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01482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 exchange</a:t>
            </a:r>
          </a:p>
        </p:txBody>
      </p:sp>
      <p:sp>
        <p:nvSpPr>
          <p:cNvPr id="3" name="Content Placeholder 2"/>
          <p:cNvSpPr>
            <a:spLocks noGrp="1"/>
          </p:cNvSpPr>
          <p:nvPr>
            <p:ph sz="quarter" idx="11"/>
          </p:nvPr>
        </p:nvSpPr>
        <p:spPr/>
        <p:txBody>
          <a:bodyPr/>
          <a:lstStyle/>
          <a:p>
            <a:pPr>
              <a:spcBef>
                <a:spcPts val="1200"/>
              </a:spcBef>
              <a:spcAft>
                <a:spcPts val="1200"/>
              </a:spcAft>
            </a:pPr>
            <a:r>
              <a:rPr lang="en-US" dirty="0"/>
              <a:t>The biological species concept focuses on the ability to exchange genes</a:t>
            </a:r>
          </a:p>
          <a:p>
            <a:pPr>
              <a:spcBef>
                <a:spcPts val="1200"/>
              </a:spcBef>
              <a:spcAft>
                <a:spcPts val="1200"/>
              </a:spcAft>
            </a:pPr>
            <a:r>
              <a:rPr lang="en-US" dirty="0"/>
              <a:t>Barriers to successful reproduction are called reproductive isolating mechanisms</a:t>
            </a:r>
          </a:p>
          <a:p>
            <a:pPr marL="347472" indent="-347472">
              <a:spcBef>
                <a:spcPts val="600"/>
              </a:spcBef>
              <a:spcAft>
                <a:spcPts val="1200"/>
              </a:spcAft>
              <a:buFont typeface="Arial" panose="020B0604020202020204" pitchFamily="34" charset="0"/>
              <a:buChar char="•"/>
            </a:pPr>
            <a:r>
              <a:rPr lang="en-US" dirty="0" err="1"/>
              <a:t>Prezygotic</a:t>
            </a:r>
            <a:r>
              <a:rPr lang="en-US" dirty="0"/>
              <a:t> isolating mechanisms</a:t>
            </a:r>
          </a:p>
          <a:p>
            <a:pPr marL="731520" lvl="2">
              <a:spcBef>
                <a:spcPts val="0"/>
              </a:spcBef>
              <a:spcAft>
                <a:spcPts val="1200"/>
              </a:spcAft>
            </a:pPr>
            <a:r>
              <a:rPr lang="en-US" dirty="0"/>
              <a:t>Mechanisms that prevent formation of a zygote.</a:t>
            </a:r>
          </a:p>
          <a:p>
            <a:pPr marL="347472" indent="-347472">
              <a:spcBef>
                <a:spcPts val="600"/>
              </a:spcBef>
              <a:spcAft>
                <a:spcPts val="1200"/>
              </a:spcAft>
              <a:buFont typeface="Arial" panose="020B0604020202020204" pitchFamily="34" charset="0"/>
              <a:buChar char="•"/>
            </a:pPr>
            <a:r>
              <a:rPr lang="en-US" dirty="0" err="1"/>
              <a:t>Postzygotic</a:t>
            </a:r>
            <a:r>
              <a:rPr lang="en-US" dirty="0"/>
              <a:t> isolating mechanisms</a:t>
            </a:r>
          </a:p>
          <a:p>
            <a:pPr marL="731520" lvl="2">
              <a:spcBef>
                <a:spcPts val="0"/>
              </a:spcBef>
              <a:spcAft>
                <a:spcPts val="1200"/>
              </a:spcAft>
            </a:pPr>
            <a:r>
              <a:rPr lang="en-US" dirty="0"/>
              <a:t>Mechanisms that prevent proper functioning of zygotes after they form.</a:t>
            </a:r>
          </a:p>
        </p:txBody>
      </p:sp>
      <p:sp>
        <p:nvSpPr>
          <p:cNvPr id="6" name="Slide Number Placeholder 3"/>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859003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Reproductive isolating mechanisms</a:t>
            </a:r>
          </a:p>
        </p:txBody>
      </p:sp>
      <p:sp>
        <p:nvSpPr>
          <p:cNvPr id="3" name="Content Placeholder 2"/>
          <p:cNvSpPr>
            <a:spLocks noGrp="1"/>
          </p:cNvSpPr>
          <p:nvPr>
            <p:ph sz="quarter" idx="11"/>
          </p:nvPr>
        </p:nvSpPr>
        <p:spPr/>
        <p:txBody>
          <a:bodyPr/>
          <a:lstStyle/>
          <a:p>
            <a:pPr>
              <a:spcBef>
                <a:spcPts val="600"/>
              </a:spcBef>
              <a:spcAft>
                <a:spcPts val="600"/>
              </a:spcAft>
            </a:pPr>
            <a:r>
              <a:rPr lang="en-US" dirty="0" err="1"/>
              <a:t>Prezygotic</a:t>
            </a:r>
            <a:r>
              <a:rPr lang="en-US" dirty="0"/>
              <a:t> isolating mechanisms</a:t>
            </a:r>
          </a:p>
          <a:p>
            <a:pPr marL="347472" lvl="2" indent="-347472">
              <a:spcBef>
                <a:spcPts val="600"/>
              </a:spcBef>
              <a:spcAft>
                <a:spcPts val="600"/>
              </a:spcAft>
            </a:pPr>
            <a:r>
              <a:rPr lang="en-US" sz="2600" dirty="0"/>
              <a:t>Ecological isolation</a:t>
            </a:r>
          </a:p>
          <a:p>
            <a:pPr marL="347472" lvl="2" indent="-347472">
              <a:spcBef>
                <a:spcPts val="600"/>
              </a:spcBef>
              <a:spcAft>
                <a:spcPts val="600"/>
              </a:spcAft>
            </a:pPr>
            <a:r>
              <a:rPr lang="en-US" sz="2600" dirty="0"/>
              <a:t>Behavioral isolation</a:t>
            </a:r>
          </a:p>
          <a:p>
            <a:pPr marL="347472" lvl="2" indent="-347472">
              <a:spcBef>
                <a:spcPts val="600"/>
              </a:spcBef>
              <a:spcAft>
                <a:spcPts val="600"/>
              </a:spcAft>
            </a:pPr>
            <a:r>
              <a:rPr lang="en-US" sz="2600" dirty="0"/>
              <a:t>Temporal isolation</a:t>
            </a:r>
          </a:p>
          <a:p>
            <a:pPr marL="347472" lvl="2" indent="-347472">
              <a:spcBef>
                <a:spcPts val="600"/>
              </a:spcBef>
              <a:spcAft>
                <a:spcPts val="600"/>
              </a:spcAft>
            </a:pPr>
            <a:r>
              <a:rPr lang="en-US" sz="2600" dirty="0"/>
              <a:t>Mechanical isolation</a:t>
            </a:r>
          </a:p>
          <a:p>
            <a:pPr marL="347472" lvl="2" indent="-347472">
              <a:spcBef>
                <a:spcPts val="600"/>
              </a:spcBef>
              <a:spcAft>
                <a:spcPts val="2400"/>
              </a:spcAft>
            </a:pPr>
            <a:r>
              <a:rPr lang="en-US" sz="2600" dirty="0"/>
              <a:t>Prevention of gamete fusion</a:t>
            </a:r>
          </a:p>
          <a:p>
            <a:pPr>
              <a:spcBef>
                <a:spcPts val="600"/>
              </a:spcBef>
              <a:spcAft>
                <a:spcPts val="600"/>
              </a:spcAft>
            </a:pPr>
            <a:r>
              <a:rPr lang="en-US" dirty="0" err="1"/>
              <a:t>Postzygotic</a:t>
            </a:r>
            <a:r>
              <a:rPr lang="en-US" dirty="0"/>
              <a:t> isolating mechanisms</a:t>
            </a:r>
          </a:p>
          <a:p>
            <a:pPr marL="347472" lvl="2" indent="-347472">
              <a:spcBef>
                <a:spcPts val="600"/>
              </a:spcBef>
              <a:spcAft>
                <a:spcPts val="600"/>
              </a:spcAft>
            </a:pPr>
            <a:r>
              <a:rPr lang="en-US" sz="2600" dirty="0"/>
              <a:t>Hybrid </a:t>
            </a:r>
            <a:r>
              <a:rPr lang="en-US" sz="2600" dirty="0" err="1"/>
              <a:t>inviability</a:t>
            </a:r>
            <a:r>
              <a:rPr lang="en-US" sz="2600" dirty="0"/>
              <a:t> or infertility</a:t>
            </a:r>
          </a:p>
        </p:txBody>
      </p:sp>
      <p:sp>
        <p:nvSpPr>
          <p:cNvPr id="6" name="Slide Number Placeholder 3"/>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12880662"/>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6862</TotalTime>
  <Words>3682</Words>
  <Application>Microsoft Office PowerPoint</Application>
  <PresentationFormat>On-screen Show (4:3)</PresentationFormat>
  <Paragraphs>429</Paragraphs>
  <Slides>75</Slides>
  <Notes>0</Notes>
  <HiddenSlides>14</HiddenSlides>
  <MMClips>0</MMClips>
  <ScaleCrop>false</ScaleCrop>
  <HeadingPairs>
    <vt:vector size="6" baseType="variant">
      <vt:variant>
        <vt:lpstr>Fonts Used</vt:lpstr>
      </vt:variant>
      <vt:variant>
        <vt:i4>5</vt:i4>
      </vt:variant>
      <vt:variant>
        <vt:lpstr>Theme</vt:lpstr>
      </vt:variant>
      <vt:variant>
        <vt:i4>6</vt:i4>
      </vt:variant>
      <vt:variant>
        <vt:lpstr>Slide Titles</vt:lpstr>
      </vt:variant>
      <vt:variant>
        <vt:i4>75</vt:i4>
      </vt:variant>
    </vt:vector>
  </HeadingPairs>
  <TitlesOfParts>
    <vt:vector size="86" baseType="lpstr">
      <vt:lpstr>Microsoft YaHei</vt:lpstr>
      <vt:lpstr>Arial</vt:lpstr>
      <vt:lpstr>Calibri</vt:lpstr>
      <vt:lpstr>Helvetica</vt:lpstr>
      <vt:lpstr>Verdana</vt:lpstr>
      <vt:lpstr>Title Slides Master</vt:lpstr>
      <vt:lpstr>MainContentSlideMaster</vt:lpstr>
      <vt:lpstr>ClosingMaster</vt:lpstr>
      <vt:lpstr>DividerSlideMaster</vt:lpstr>
      <vt:lpstr>ImageDescriptionAppendixSlideMaster</vt:lpstr>
      <vt:lpstr>Custom Design</vt:lpstr>
      <vt:lpstr>Chapter 22</vt:lpstr>
      <vt:lpstr>Lecture Outline</vt:lpstr>
      <vt:lpstr>The Nature of Species</vt:lpstr>
      <vt:lpstr>Sympatric species</vt:lpstr>
      <vt:lpstr>Geographic variation</vt:lpstr>
      <vt:lpstr>Figure 21.1</vt:lpstr>
      <vt:lpstr>The Biological Species Concept</vt:lpstr>
      <vt:lpstr>Gene exchange</vt:lpstr>
      <vt:lpstr>Reproductive isolating mechanisms</vt:lpstr>
      <vt:lpstr>Table 22.1</vt:lpstr>
      <vt:lpstr>Ecological isolation</vt:lpstr>
      <vt:lpstr>Behavioral isolation 1</vt:lpstr>
      <vt:lpstr>Behavioral isolation 2</vt:lpstr>
      <vt:lpstr>Courtship songs of lacewings</vt:lpstr>
      <vt:lpstr>Temporal isolation</vt:lpstr>
      <vt:lpstr>Mechanical isolation</vt:lpstr>
      <vt:lpstr>Prevention of gamete fusion</vt:lpstr>
      <vt:lpstr>Postzygotic isolating mechanisms</vt:lpstr>
      <vt:lpstr>Figure 22.5</vt:lpstr>
      <vt:lpstr>Biological species concept does not explain all observations</vt:lpstr>
      <vt:lpstr>Ecological species concept</vt:lpstr>
      <vt:lpstr>Other weaknesses of biological species concept</vt:lpstr>
      <vt:lpstr>Natural Selection and Reproductive Isolation</vt:lpstr>
      <vt:lpstr>Selection may reinforce isolating mechanisms</vt:lpstr>
      <vt:lpstr>Reinforcement in phlox</vt:lpstr>
      <vt:lpstr>Genetic Drift</vt:lpstr>
      <vt:lpstr>Adaptation can lead to speciation</vt:lpstr>
      <vt:lpstr>Figure 22.7</vt:lpstr>
      <vt:lpstr>Geography of Speciation</vt:lpstr>
      <vt:lpstr>Figure 22.8</vt:lpstr>
      <vt:lpstr>Allopatric speciation</vt:lpstr>
      <vt:lpstr>Figure 22.9</vt:lpstr>
      <vt:lpstr>Sympatric speciation</vt:lpstr>
      <vt:lpstr>Polyploidy</vt:lpstr>
      <vt:lpstr>Figure 22.10</vt:lpstr>
      <vt:lpstr>Sympatric speciation by disruptive selection 1</vt:lpstr>
      <vt:lpstr>Sympatric speciation by disruptive selection 2</vt:lpstr>
      <vt:lpstr>Adaptive Radiation</vt:lpstr>
      <vt:lpstr>Key innovation</vt:lpstr>
      <vt:lpstr>Figure 22.11 (1)</vt:lpstr>
      <vt:lpstr>Figure 22.11 (2)</vt:lpstr>
      <vt:lpstr>Character displacement</vt:lpstr>
      <vt:lpstr>Figure 22.12</vt:lpstr>
      <vt:lpstr>Example of character displacement</vt:lpstr>
      <vt:lpstr>Figure 22.13</vt:lpstr>
      <vt:lpstr>Adaptive radiation: Hawaiian Drosophila</vt:lpstr>
      <vt:lpstr>Figure 22.14</vt:lpstr>
      <vt:lpstr>Adaptive radiation: Hawaiian lobeliads</vt:lpstr>
      <vt:lpstr>Figure 22.15</vt:lpstr>
      <vt:lpstr>Adaptive radiation: Darwin’s finches 1</vt:lpstr>
      <vt:lpstr>Adaptive radiation: Darwin’s finches 2</vt:lpstr>
      <vt:lpstr>Figure 22.16</vt:lpstr>
      <vt:lpstr>Adaptive radiation: Lake Victoria cichlid fishes 1</vt:lpstr>
      <vt:lpstr>Adaptive radiation: Lake Victoria cichlid fishes 2</vt:lpstr>
      <vt:lpstr>Figure 22.17</vt:lpstr>
      <vt:lpstr>The Pace of Evolution</vt:lpstr>
      <vt:lpstr>Figure 22.18</vt:lpstr>
      <vt:lpstr>Speciation &amp; Extinction</vt:lpstr>
      <vt:lpstr>Mass extinctions</vt:lpstr>
      <vt:lpstr>Figure 22.19</vt:lpstr>
      <vt:lpstr>End of Main Content</vt:lpstr>
      <vt:lpstr>Accessibility Content: Text Alternatives for Images</vt:lpstr>
      <vt:lpstr>Figure 21.1 - Text Alternative</vt:lpstr>
      <vt:lpstr>Table 22.1 - Text Alternative</vt:lpstr>
      <vt:lpstr>Courtship songs of lacewings - Text Alternative</vt:lpstr>
      <vt:lpstr>Figure 22.5 - Text Alternative</vt:lpstr>
      <vt:lpstr>Figure 22.9 - Text Alternative</vt:lpstr>
      <vt:lpstr>Figure 22.10 - Text Alternative</vt:lpstr>
      <vt:lpstr>Figure 22.11 (1) - Text Alternative</vt:lpstr>
      <vt:lpstr>Figure 22.11 (2) - Text Alternative</vt:lpstr>
      <vt:lpstr>Figure 22.12 - Text Alternative</vt:lpstr>
      <vt:lpstr>Figure 22.16 - Text Alternative</vt:lpstr>
      <vt:lpstr>Figure 22.17 - Text Alternative</vt:lpstr>
      <vt:lpstr>Figure 22.18 - Text Alternative</vt:lpstr>
      <vt:lpstr>Figure 22.19 -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BIOLOGY, Thirteenth Edition</dc:title>
  <dc:subject>Chapter 22: The Origin of Species</dc:subject>
  <dc:creator>Raven, Johnson, Mason, Losos, Duncan</dc:creator>
  <cp:keywords>Accessible PPT</cp:keywords>
  <cp:lastModifiedBy>Beena Adhikari</cp:lastModifiedBy>
  <cp:revision>1244</cp:revision>
  <dcterms:created xsi:type="dcterms:W3CDTF">2019-07-27T05:34:11Z</dcterms:created>
  <dcterms:modified xsi:type="dcterms:W3CDTF">2022-05-05T11:34:38Z</dcterms:modified>
</cp:coreProperties>
</file>