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105"/>
  </p:notesMasterIdLst>
  <p:sldIdLst>
    <p:sldId id="925" r:id="rId7"/>
    <p:sldId id="658" r:id="rId8"/>
    <p:sldId id="926" r:id="rId9"/>
    <p:sldId id="725" r:id="rId10"/>
    <p:sldId id="726" r:id="rId11"/>
    <p:sldId id="660" r:id="rId12"/>
    <p:sldId id="312" r:id="rId13"/>
    <p:sldId id="816" r:id="rId14"/>
    <p:sldId id="817" r:id="rId15"/>
    <p:sldId id="848" r:id="rId16"/>
    <p:sldId id="849" r:id="rId17"/>
    <p:sldId id="851" r:id="rId18"/>
    <p:sldId id="853" r:id="rId19"/>
    <p:sldId id="854" r:id="rId20"/>
    <p:sldId id="855" r:id="rId21"/>
    <p:sldId id="856" r:id="rId22"/>
    <p:sldId id="858" r:id="rId23"/>
    <p:sldId id="859" r:id="rId24"/>
    <p:sldId id="860" r:id="rId25"/>
    <p:sldId id="862" r:id="rId26"/>
    <p:sldId id="863" r:id="rId27"/>
    <p:sldId id="865" r:id="rId28"/>
    <p:sldId id="867" r:id="rId29"/>
    <p:sldId id="868" r:id="rId30"/>
    <p:sldId id="869" r:id="rId31"/>
    <p:sldId id="870" r:id="rId32"/>
    <p:sldId id="313" r:id="rId33"/>
    <p:sldId id="729" r:id="rId34"/>
    <p:sldId id="872" r:id="rId35"/>
    <p:sldId id="873" r:id="rId36"/>
    <p:sldId id="875" r:id="rId37"/>
    <p:sldId id="877" r:id="rId38"/>
    <p:sldId id="879" r:id="rId39"/>
    <p:sldId id="881" r:id="rId40"/>
    <p:sldId id="882" r:id="rId41"/>
    <p:sldId id="730" r:id="rId42"/>
    <p:sldId id="803" r:id="rId43"/>
    <p:sldId id="804" r:id="rId44"/>
    <p:sldId id="884" r:id="rId45"/>
    <p:sldId id="819" r:id="rId46"/>
    <p:sldId id="661" r:id="rId47"/>
    <p:sldId id="886" r:id="rId48"/>
    <p:sldId id="888" r:id="rId49"/>
    <p:sldId id="889" r:id="rId50"/>
    <p:sldId id="890" r:id="rId51"/>
    <p:sldId id="891" r:id="rId52"/>
    <p:sldId id="893" r:id="rId53"/>
    <p:sldId id="894" r:id="rId54"/>
    <p:sldId id="896" r:id="rId55"/>
    <p:sldId id="897" r:id="rId56"/>
    <p:sldId id="899" r:id="rId57"/>
    <p:sldId id="900" r:id="rId58"/>
    <p:sldId id="903" r:id="rId59"/>
    <p:sldId id="904" r:id="rId60"/>
    <p:sldId id="905" r:id="rId61"/>
    <p:sldId id="908" r:id="rId62"/>
    <p:sldId id="909" r:id="rId63"/>
    <p:sldId id="910" r:id="rId64"/>
    <p:sldId id="912" r:id="rId65"/>
    <p:sldId id="913" r:id="rId66"/>
    <p:sldId id="914" r:id="rId67"/>
    <p:sldId id="915" r:id="rId68"/>
    <p:sldId id="916" r:id="rId69"/>
    <p:sldId id="917" r:id="rId70"/>
    <p:sldId id="919" r:id="rId71"/>
    <p:sldId id="920" r:id="rId72"/>
    <p:sldId id="921" r:id="rId73"/>
    <p:sldId id="922" r:id="rId74"/>
    <p:sldId id="923" r:id="rId75"/>
    <p:sldId id="924" r:id="rId76"/>
    <p:sldId id="303" r:id="rId77"/>
    <p:sldId id="289" r:id="rId78"/>
    <p:sldId id="264" r:id="rId79"/>
    <p:sldId id="847" r:id="rId80"/>
    <p:sldId id="850" r:id="rId81"/>
    <p:sldId id="852" r:id="rId82"/>
    <p:sldId id="857" r:id="rId83"/>
    <p:sldId id="861" r:id="rId84"/>
    <p:sldId id="864" r:id="rId85"/>
    <p:sldId id="866" r:id="rId86"/>
    <p:sldId id="871" r:id="rId87"/>
    <p:sldId id="874" r:id="rId88"/>
    <p:sldId id="876" r:id="rId89"/>
    <p:sldId id="878" r:id="rId90"/>
    <p:sldId id="880" r:id="rId91"/>
    <p:sldId id="883" r:id="rId92"/>
    <p:sldId id="885" r:id="rId93"/>
    <p:sldId id="887" r:id="rId94"/>
    <p:sldId id="927" r:id="rId95"/>
    <p:sldId id="892" r:id="rId96"/>
    <p:sldId id="895" r:id="rId97"/>
    <p:sldId id="898" r:id="rId98"/>
    <p:sldId id="901" r:id="rId99"/>
    <p:sldId id="902" r:id="rId100"/>
    <p:sldId id="906" r:id="rId101"/>
    <p:sldId id="907" r:id="rId102"/>
    <p:sldId id="911" r:id="rId103"/>
    <p:sldId id="918" r:id="rId10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925"/>
            <p14:sldId id="658"/>
            <p14:sldId id="926"/>
            <p14:sldId id="725"/>
            <p14:sldId id="726"/>
            <p14:sldId id="660"/>
            <p14:sldId id="312"/>
            <p14:sldId id="816"/>
            <p14:sldId id="817"/>
            <p14:sldId id="848"/>
            <p14:sldId id="849"/>
            <p14:sldId id="851"/>
            <p14:sldId id="853"/>
            <p14:sldId id="854"/>
            <p14:sldId id="855"/>
            <p14:sldId id="856"/>
            <p14:sldId id="858"/>
            <p14:sldId id="859"/>
            <p14:sldId id="860"/>
            <p14:sldId id="862"/>
            <p14:sldId id="863"/>
            <p14:sldId id="865"/>
            <p14:sldId id="867"/>
            <p14:sldId id="868"/>
            <p14:sldId id="869"/>
            <p14:sldId id="870"/>
            <p14:sldId id="313"/>
            <p14:sldId id="729"/>
            <p14:sldId id="872"/>
            <p14:sldId id="873"/>
            <p14:sldId id="875"/>
            <p14:sldId id="877"/>
            <p14:sldId id="879"/>
            <p14:sldId id="881"/>
            <p14:sldId id="882"/>
            <p14:sldId id="730"/>
            <p14:sldId id="803"/>
            <p14:sldId id="804"/>
            <p14:sldId id="884"/>
            <p14:sldId id="819"/>
            <p14:sldId id="661"/>
            <p14:sldId id="886"/>
            <p14:sldId id="888"/>
            <p14:sldId id="889"/>
            <p14:sldId id="890"/>
            <p14:sldId id="891"/>
            <p14:sldId id="893"/>
            <p14:sldId id="894"/>
            <p14:sldId id="896"/>
            <p14:sldId id="897"/>
            <p14:sldId id="899"/>
            <p14:sldId id="900"/>
            <p14:sldId id="903"/>
            <p14:sldId id="904"/>
            <p14:sldId id="905"/>
            <p14:sldId id="908"/>
            <p14:sldId id="909"/>
            <p14:sldId id="910"/>
            <p14:sldId id="912"/>
            <p14:sldId id="913"/>
            <p14:sldId id="914"/>
            <p14:sldId id="915"/>
            <p14:sldId id="916"/>
            <p14:sldId id="917"/>
            <p14:sldId id="919"/>
            <p14:sldId id="920"/>
            <p14:sldId id="921"/>
            <p14:sldId id="922"/>
            <p14:sldId id="923"/>
            <p14:sldId id="924"/>
            <p14:sldId id="303"/>
          </p14:sldIdLst>
        </p14:section>
        <p14:section name="Appendix: Image Descriptions for Unsighted Students" id="{07080632-B756-45AF-BBF3-52DB3854CA65}">
          <p14:sldIdLst>
            <p14:sldId id="289"/>
            <p14:sldId id="264"/>
            <p14:sldId id="847"/>
            <p14:sldId id="850"/>
            <p14:sldId id="852"/>
            <p14:sldId id="857"/>
            <p14:sldId id="861"/>
            <p14:sldId id="864"/>
            <p14:sldId id="866"/>
            <p14:sldId id="871"/>
            <p14:sldId id="874"/>
            <p14:sldId id="876"/>
            <p14:sldId id="878"/>
            <p14:sldId id="880"/>
            <p14:sldId id="883"/>
            <p14:sldId id="885"/>
            <p14:sldId id="887"/>
            <p14:sldId id="927"/>
            <p14:sldId id="892"/>
            <p14:sldId id="895"/>
            <p14:sldId id="898"/>
            <p14:sldId id="901"/>
            <p14:sldId id="902"/>
            <p14:sldId id="906"/>
            <p14:sldId id="907"/>
            <p14:sldId id="911"/>
            <p14:sldId id="918"/>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4100"/>
    <a:srgbClr val="00648B"/>
    <a:srgbClr val="066568"/>
    <a:srgbClr val="595959"/>
    <a:srgbClr val="714884"/>
    <a:srgbClr val="EFEBF5"/>
    <a:srgbClr val="D6CBE4"/>
    <a:srgbClr val="0057AD"/>
    <a:srgbClr val="692146"/>
    <a:srgbClr val="FFB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510" autoAdjust="0"/>
    <p:restoredTop sz="92982" autoAdjust="0"/>
  </p:normalViewPr>
  <p:slideViewPr>
    <p:cSldViewPr snapToGrid="0" showGuides="1">
      <p:cViewPr varScale="1">
        <p:scale>
          <a:sx n="84" d="100"/>
          <a:sy n="84" d="100"/>
        </p:scale>
        <p:origin x="384" y="84"/>
      </p:cViewPr>
      <p:guideLst>
        <p:guide pos="3264"/>
        <p:guide orient="horz" pos="2256"/>
        <p:guide pos="5640"/>
      </p:guideLst>
    </p:cSldViewPr>
  </p:slideViewPr>
  <p:outlineViewPr>
    <p:cViewPr>
      <p:scale>
        <a:sx n="33" d="100"/>
        <a:sy n="33" d="100"/>
      </p:scale>
      <p:origin x="0" y="-8508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slide" Target="slides/slide83.xml"/><Relationship Id="rId16" Type="http://schemas.openxmlformats.org/officeDocument/2006/relationships/slide" Target="slides/slide10.xml"/><Relationship Id="rId107" Type="http://schemas.openxmlformats.org/officeDocument/2006/relationships/presProps" Target="presProps.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102" Type="http://schemas.openxmlformats.org/officeDocument/2006/relationships/slide" Target="slides/slide96.xml"/><Relationship Id="rId5" Type="http://schemas.openxmlformats.org/officeDocument/2006/relationships/slideMaster" Target="slideMasters/slideMaster5.xml"/><Relationship Id="rId90" Type="http://schemas.openxmlformats.org/officeDocument/2006/relationships/slide" Target="slides/slide84.xml"/><Relationship Id="rId95" Type="http://schemas.openxmlformats.org/officeDocument/2006/relationships/slide" Target="slides/slide89.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80" Type="http://schemas.openxmlformats.org/officeDocument/2006/relationships/slide" Target="slides/slide74.xml"/><Relationship Id="rId85" Type="http://schemas.openxmlformats.org/officeDocument/2006/relationships/slide" Target="slides/slide79.xml"/><Relationship Id="rId12" Type="http://schemas.openxmlformats.org/officeDocument/2006/relationships/slide" Target="slides/slide6.xml"/><Relationship Id="rId17" Type="http://schemas.openxmlformats.org/officeDocument/2006/relationships/slide" Target="slides/slide11.xml"/><Relationship Id="rId33" Type="http://schemas.openxmlformats.org/officeDocument/2006/relationships/slide" Target="slides/slide27.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slide" Target="slides/slide97.xml"/><Relationship Id="rId108" Type="http://schemas.openxmlformats.org/officeDocument/2006/relationships/viewProps" Target="viewProps.xml"/><Relationship Id="rId54" Type="http://schemas.openxmlformats.org/officeDocument/2006/relationships/slide" Target="slides/slide48.xml"/><Relationship Id="rId70" Type="http://schemas.openxmlformats.org/officeDocument/2006/relationships/slide" Target="slides/slide64.xml"/><Relationship Id="rId75" Type="http://schemas.openxmlformats.org/officeDocument/2006/relationships/slide" Target="slides/slide69.xml"/><Relationship Id="rId91" Type="http://schemas.openxmlformats.org/officeDocument/2006/relationships/slide" Target="slides/slide85.xml"/><Relationship Id="rId96" Type="http://schemas.openxmlformats.org/officeDocument/2006/relationships/slide" Target="slides/slide90.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6" Type="http://schemas.openxmlformats.org/officeDocument/2006/relationships/commentAuthors" Target="commentAuthors.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slide" Target="slides/slide80.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theme" Target="theme/theme1.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slide" Target="slides/slide98.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tableStyles" Target="tableStyles.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notesMaster" Target="notesMasters/notesMaster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3" Type="http://schemas.openxmlformats.org/officeDocument/2006/relationships/slideMaster" Target="slideMasters/slideMaster3.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62" Type="http://schemas.openxmlformats.org/officeDocument/2006/relationships/slide" Target="slides/slide56.xml"/><Relationship Id="rId83" Type="http://schemas.openxmlformats.org/officeDocument/2006/relationships/slide" Target="slides/slide77.xml"/><Relationship Id="rId88" Type="http://schemas.openxmlformats.org/officeDocument/2006/relationships/slide" Target="slides/slide8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5/6/2022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id="{D224C903-B26C-4B94-A12A-2C655E81612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Copyright here</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id="{863DCF7F-F49F-4B76-B2DB-65498B95F679}"/>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 Target="slide75.xml"/><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76.xml"/><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 Target="slide77.xml"/><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slide" Target="slide78.xml"/><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slide" Target="slide79.xml"/><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slide" Target="slide80.xml"/><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slide" Target="slide81.xml"/><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slide" Target="slide82.xml"/><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slide" Target="slide84.xml"/><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slide" Target="slide85.xml"/><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slide" Target="slide86.xml"/><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slide" Target="slide87.xml"/><Relationship Id="rId2" Type="http://schemas.openxmlformats.org/officeDocument/2006/relationships/image" Target="../media/image15.jp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slide" Target="slide88.xml"/><Relationship Id="rId2" Type="http://schemas.openxmlformats.org/officeDocument/2006/relationships/image" Target="../media/image15.jp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slide" Target="slide89.xml"/><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slide" Target="slide90.xml"/><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slide" Target="slide91.xml"/><Relationship Id="rId2" Type="http://schemas.openxmlformats.org/officeDocument/2006/relationships/image" Target="../media/image18.jp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 Target="slide73.xml"/><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slide" Target="slide92.xml"/><Relationship Id="rId2" Type="http://schemas.openxmlformats.org/officeDocument/2006/relationships/image" Target="../media/image19.jp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slide" Target="slide93.xml"/><Relationship Id="rId2" Type="http://schemas.openxmlformats.org/officeDocument/2006/relationships/image" Target="../media/image19.jp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image" Target="../media/image19.jp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slide" Target="slide95.xml"/><Relationship Id="rId2" Type="http://schemas.openxmlformats.org/officeDocument/2006/relationships/image" Target="../media/image20.jp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slide" Target="slide96.xml"/><Relationship Id="rId2" Type="http://schemas.openxmlformats.org/officeDocument/2006/relationships/image" Target="../media/image20.jp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slide" Target="slide97.xml"/><Relationship Id="rId2" Type="http://schemas.openxmlformats.org/officeDocument/2006/relationships/image" Target="../media/image21.jpg"/><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slide" Target="slide74.xml"/><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slide" Target="slide98.xml"/><Relationship Id="rId2" Type="http://schemas.openxmlformats.org/officeDocument/2006/relationships/image" Target="../media/image22.jpg"/><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3.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2.xml"/></Relationships>
</file>

<file path=ppt/slides/_rels/slide74.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2.xml"/></Relationships>
</file>

<file path=ppt/slides/_rels/slide75.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22.xml"/></Relationships>
</file>

<file path=ppt/slides/_rels/slide76.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22.xml"/></Relationships>
</file>

<file path=ppt/slides/_rels/slide77.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22.xml"/></Relationships>
</file>

<file path=ppt/slides/_rels/slide78.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22.xml"/></Relationships>
</file>

<file path=ppt/slides/_rels/slide79.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22.xml"/></Relationships>
</file>

<file path=ppt/slides/_rels/slide81.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22.xml"/></Relationships>
</file>

<file path=ppt/slides/_rels/slide82.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22.xml"/></Relationships>
</file>

<file path=ppt/slides/_rels/slide83.xml.rels><?xml version="1.0" encoding="UTF-8" standalone="yes"?>
<Relationships xmlns="http://schemas.openxmlformats.org/package/2006/relationships"><Relationship Id="rId2" Type="http://schemas.openxmlformats.org/officeDocument/2006/relationships/slide" Target="slide31.xml"/><Relationship Id="rId1" Type="http://schemas.openxmlformats.org/officeDocument/2006/relationships/slideLayout" Target="../slideLayouts/slideLayout22.xml"/></Relationships>
</file>

<file path=ppt/slides/_rels/slide84.xml.rels><?xml version="1.0" encoding="UTF-8" standalone="yes"?>
<Relationships xmlns="http://schemas.openxmlformats.org/package/2006/relationships"><Relationship Id="rId2" Type="http://schemas.openxmlformats.org/officeDocument/2006/relationships/slide" Target="slide32.xml"/><Relationship Id="rId1" Type="http://schemas.openxmlformats.org/officeDocument/2006/relationships/slideLayout" Target="../slideLayouts/slideLayout22.xml"/></Relationships>
</file>

<file path=ppt/slides/_rels/slide85.xml.rels><?xml version="1.0" encoding="UTF-8" standalone="yes"?>
<Relationships xmlns="http://schemas.openxmlformats.org/package/2006/relationships"><Relationship Id="rId2" Type="http://schemas.openxmlformats.org/officeDocument/2006/relationships/slide" Target="slide33.xml"/><Relationship Id="rId1" Type="http://schemas.openxmlformats.org/officeDocument/2006/relationships/slideLayout" Target="../slideLayouts/slideLayout22.xml"/></Relationships>
</file>

<file path=ppt/slides/_rels/slide86.xml.rels><?xml version="1.0" encoding="UTF-8" standalone="yes"?>
<Relationships xmlns="http://schemas.openxmlformats.org/package/2006/relationships"><Relationship Id="rId2" Type="http://schemas.openxmlformats.org/officeDocument/2006/relationships/slide" Target="slide36.xml"/><Relationship Id="rId1" Type="http://schemas.openxmlformats.org/officeDocument/2006/relationships/slideLayout" Target="../slideLayouts/slideLayout22.xml"/></Relationships>
</file>

<file path=ppt/slides/_rels/slide87.xml.rels><?xml version="1.0" encoding="UTF-8" standalone="yes"?>
<Relationships xmlns="http://schemas.openxmlformats.org/package/2006/relationships"><Relationship Id="rId2" Type="http://schemas.openxmlformats.org/officeDocument/2006/relationships/slide" Target="slide41.xml"/><Relationship Id="rId1" Type="http://schemas.openxmlformats.org/officeDocument/2006/relationships/slideLayout" Target="../slideLayouts/slideLayout22.xml"/></Relationships>
</file>

<file path=ppt/slides/_rels/slide88.xml.rels><?xml version="1.0" encoding="UTF-8" standalone="yes"?>
<Relationships xmlns="http://schemas.openxmlformats.org/package/2006/relationships"><Relationship Id="rId2" Type="http://schemas.openxmlformats.org/officeDocument/2006/relationships/slide" Target="slide42.xml"/><Relationship Id="rId1" Type="http://schemas.openxmlformats.org/officeDocument/2006/relationships/slideLayout" Target="../slideLayouts/slideLayout22.xml"/></Relationships>
</file>

<file path=ppt/slides/_rels/slide89.xml.rels><?xml version="1.0" encoding="UTF-8" standalone="yes"?>
<Relationships xmlns="http://schemas.openxmlformats.org/package/2006/relationships"><Relationship Id="rId2" Type="http://schemas.openxmlformats.org/officeDocument/2006/relationships/slide" Target="slide44.xml"/><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2" Type="http://schemas.openxmlformats.org/officeDocument/2006/relationships/slide" Target="slide46.xml"/><Relationship Id="rId1" Type="http://schemas.openxmlformats.org/officeDocument/2006/relationships/slideLayout" Target="../slideLayouts/slideLayout22.xml"/></Relationships>
</file>

<file path=ppt/slides/_rels/slide91.xml.rels><?xml version="1.0" encoding="UTF-8" standalone="yes"?>
<Relationships xmlns="http://schemas.openxmlformats.org/package/2006/relationships"><Relationship Id="rId2" Type="http://schemas.openxmlformats.org/officeDocument/2006/relationships/slide" Target="slide48.xml"/><Relationship Id="rId1" Type="http://schemas.openxmlformats.org/officeDocument/2006/relationships/slideLayout" Target="../slideLayouts/slideLayout22.xml"/></Relationships>
</file>

<file path=ppt/slides/_rels/slide92.xml.rels><?xml version="1.0" encoding="UTF-8" standalone="yes"?>
<Relationships xmlns="http://schemas.openxmlformats.org/package/2006/relationships"><Relationship Id="rId2" Type="http://schemas.openxmlformats.org/officeDocument/2006/relationships/slide" Target="slide50.xml"/><Relationship Id="rId1" Type="http://schemas.openxmlformats.org/officeDocument/2006/relationships/slideLayout" Target="../slideLayouts/slideLayout22.xml"/></Relationships>
</file>

<file path=ppt/slides/_rels/slide93.xml.rels><?xml version="1.0" encoding="UTF-8" standalone="yes"?>
<Relationships xmlns="http://schemas.openxmlformats.org/package/2006/relationships"><Relationship Id="rId2" Type="http://schemas.openxmlformats.org/officeDocument/2006/relationships/slide" Target="slide51.xml"/><Relationship Id="rId1" Type="http://schemas.openxmlformats.org/officeDocument/2006/relationships/slideLayout" Target="../slideLayouts/slideLayout22.xml"/></Relationships>
</file>

<file path=ppt/slides/_rels/slide94.xml.rels><?xml version="1.0" encoding="UTF-8" standalone="yes"?>
<Relationships xmlns="http://schemas.openxmlformats.org/package/2006/relationships"><Relationship Id="rId2" Type="http://schemas.openxmlformats.org/officeDocument/2006/relationships/slide" Target="slide52.xml"/><Relationship Id="rId1" Type="http://schemas.openxmlformats.org/officeDocument/2006/relationships/slideLayout" Target="../slideLayouts/slideLayout22.xml"/></Relationships>
</file>

<file path=ppt/slides/_rels/slide95.xml.rels><?xml version="1.0" encoding="UTF-8" standalone="yes"?>
<Relationships xmlns="http://schemas.openxmlformats.org/package/2006/relationships"><Relationship Id="rId2" Type="http://schemas.openxmlformats.org/officeDocument/2006/relationships/slide" Target="slide55.xml"/><Relationship Id="rId1" Type="http://schemas.openxmlformats.org/officeDocument/2006/relationships/slideLayout" Target="../slideLayouts/slideLayout22.xml"/></Relationships>
</file>

<file path=ppt/slides/_rels/slide96.xml.rels><?xml version="1.0" encoding="UTF-8" standalone="yes"?>
<Relationships xmlns="http://schemas.openxmlformats.org/package/2006/relationships"><Relationship Id="rId2" Type="http://schemas.openxmlformats.org/officeDocument/2006/relationships/slide" Target="slide56.xml"/><Relationship Id="rId1" Type="http://schemas.openxmlformats.org/officeDocument/2006/relationships/slideLayout" Target="../slideLayouts/slideLayout22.xml"/></Relationships>
</file>

<file path=ppt/slides/_rels/slide97.xml.rels><?xml version="1.0" encoding="UTF-8" standalone="yes"?>
<Relationships xmlns="http://schemas.openxmlformats.org/package/2006/relationships"><Relationship Id="rId2" Type="http://schemas.openxmlformats.org/officeDocument/2006/relationships/slide" Target="slide58.xml"/><Relationship Id="rId1" Type="http://schemas.openxmlformats.org/officeDocument/2006/relationships/slideLayout" Target="../slideLayouts/slideLayout22.xml"/></Relationships>
</file>

<file path=ppt/slides/_rels/slide98.xml.rels><?xml version="1.0" encoding="UTF-8" standalone="yes"?>
<Relationships xmlns="http://schemas.openxmlformats.org/package/2006/relationships"><Relationship Id="rId2" Type="http://schemas.openxmlformats.org/officeDocument/2006/relationships/slide" Target="slide64.xml"/><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FA0BD-B611-4B0D-8438-53F61F56333A}"/>
              </a:ext>
            </a:extLst>
          </p:cNvPr>
          <p:cNvSpPr>
            <a:spLocks noGrp="1"/>
          </p:cNvSpPr>
          <p:nvPr>
            <p:ph type="ctrTitle"/>
          </p:nvPr>
        </p:nvSpPr>
        <p:spPr/>
        <p:txBody>
          <a:bodyPr/>
          <a:lstStyle/>
          <a:p>
            <a:r>
              <a:rPr lang="en-US" dirty="0"/>
              <a:t>Chapter 23</a:t>
            </a:r>
            <a:endParaRPr lang="en-US" dirty="0">
              <a:latin typeface="+mj-lt"/>
            </a:endParaRPr>
          </a:p>
        </p:txBody>
      </p:sp>
      <p:sp>
        <p:nvSpPr>
          <p:cNvPr id="3" name="Subtitle 2">
            <a:extLst>
              <a:ext uri="{FF2B5EF4-FFF2-40B4-BE49-F238E27FC236}">
                <a16:creationId xmlns:a16="http://schemas.microsoft.com/office/drawing/2014/main" id="{60D8F4ED-BF02-4F3D-9DF1-83E8B674304D}"/>
              </a:ext>
            </a:extLst>
          </p:cNvPr>
          <p:cNvSpPr>
            <a:spLocks noGrp="1"/>
          </p:cNvSpPr>
          <p:nvPr>
            <p:ph type="subTitle" idx="1"/>
          </p:nvPr>
        </p:nvSpPr>
        <p:spPr>
          <a:xfrm>
            <a:off x="621792" y="3281532"/>
            <a:ext cx="3383280" cy="957094"/>
          </a:xfrm>
        </p:spPr>
        <p:txBody>
          <a:bodyPr/>
          <a:lstStyle/>
          <a:p>
            <a:pPr eaLnBrk="0" hangingPunct="0">
              <a:spcBef>
                <a:spcPct val="20000"/>
              </a:spcBef>
            </a:pPr>
            <a:r>
              <a:rPr lang="en-US" sz="2200" dirty="0">
                <a:latin typeface="+mj-lt"/>
                <a:cs typeface="Helvetica" pitchFamily="34" charset="0"/>
              </a:rPr>
              <a:t>Systematics, Phylogenies, and Comparative Biology</a:t>
            </a:r>
          </a:p>
        </p:txBody>
      </p:sp>
      <p:sp>
        <p:nvSpPr>
          <p:cNvPr id="4" name="Text Placeholder 3">
            <a:extLst>
              <a:ext uri="{FF2B5EF4-FFF2-40B4-BE49-F238E27FC236}">
                <a16:creationId xmlns:a16="http://schemas.microsoft.com/office/drawing/2014/main" id="{23E53CB3-A898-4097-BEA0-50B0BE0D68C1}"/>
              </a:ext>
            </a:extLst>
          </p:cNvPr>
          <p:cNvSpPr>
            <a:spLocks noGrp="1"/>
          </p:cNvSpPr>
          <p:nvPr>
            <p:ph type="body" sz="quarter" idx="10"/>
          </p:nvPr>
        </p:nvSpPr>
        <p:spPr>
          <a:xfrm>
            <a:off x="621790" y="4376387"/>
            <a:ext cx="3108960" cy="1362676"/>
          </a:xfrm>
        </p:spPr>
        <p:txBody>
          <a:bodyPr/>
          <a:lstStyle/>
          <a:p>
            <a:r>
              <a:rPr lang="en-US" sz="1800" b="0" dirty="0">
                <a:latin typeface="+mj-lt"/>
                <a:cs typeface="Helvetica" pitchFamily="34" charset="0"/>
              </a:rPr>
              <a:t>BIOLOGY</a:t>
            </a:r>
          </a:p>
          <a:p>
            <a:r>
              <a:rPr lang="en-US" sz="1600" b="0" dirty="0">
                <a:latin typeface="+mj-lt"/>
                <a:cs typeface="Helvetica" pitchFamily="34" charset="0"/>
              </a:rPr>
              <a:t>Thirteenth Edition</a:t>
            </a:r>
          </a:p>
          <a:p>
            <a:pPr>
              <a:spcBef>
                <a:spcPts val="1200"/>
              </a:spcBef>
            </a:pPr>
            <a:r>
              <a:rPr lang="en-US" sz="1400" b="0" dirty="0">
                <a:latin typeface="+mj-lt"/>
                <a:cs typeface="Helvetica" pitchFamily="34" charset="0"/>
              </a:rPr>
              <a:t>Raven, Johnson, Mason, Losos, Duncan</a:t>
            </a:r>
          </a:p>
        </p:txBody>
      </p:sp>
      <p:pic>
        <p:nvPicPr>
          <p:cNvPr id="7" name="Picture 4">
            <a:extLst>
              <a:ext uri="{FF2B5EF4-FFF2-40B4-BE49-F238E27FC236}">
                <a16:creationId xmlns:a16="http://schemas.microsoft.com/office/drawing/2014/main" id="{A5AB68AE-F8BA-4700-87C5-1CC2B46FD483}"/>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745113" y="1164452"/>
            <a:ext cx="3969567" cy="4794049"/>
          </a:xfrm>
          <a:prstGeom prst="rect">
            <a:avLst/>
          </a:prstGeom>
        </p:spPr>
      </p:pic>
      <p:sp>
        <p:nvSpPr>
          <p:cNvPr id="8" name="Text Placeholder 5">
            <a:extLst>
              <a:ext uri="{FF2B5EF4-FFF2-40B4-BE49-F238E27FC236}">
                <a16:creationId xmlns:a16="http://schemas.microsoft.com/office/drawing/2014/main" id="{93006839-73B9-4774-88BA-75CE9CFCF447}"/>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8977541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Cladistic method</a:t>
            </a:r>
            <a:r>
              <a:rPr lang="en-US" altLang="en-US" sz="1200" dirty="0">
                <a:latin typeface="Arial" panose="020B0604020202020204" pitchFamily="34" charset="0"/>
                <a:ea typeface="Microsoft YaHei" panose="020B0503020204020204" pitchFamily="34" charset="-122"/>
              </a:rPr>
              <a:t> 2</a:t>
            </a:r>
            <a:endParaRPr lang="en-US" sz="1200" dirty="0"/>
          </a:p>
        </p:txBody>
      </p:sp>
      <p:sp>
        <p:nvSpPr>
          <p:cNvPr id="3" name="Content Placeholder 2"/>
          <p:cNvSpPr>
            <a:spLocks noGrp="1"/>
          </p:cNvSpPr>
          <p:nvPr>
            <p:ph sz="quarter" idx="11"/>
          </p:nvPr>
        </p:nvSpPr>
        <p:spPr/>
        <p:txBody>
          <a:bodyPr/>
          <a:lstStyle/>
          <a:p>
            <a:pPr>
              <a:spcBef>
                <a:spcPts val="600"/>
              </a:spcBef>
              <a:spcAft>
                <a:spcPts val="1200"/>
              </a:spcAft>
            </a:pPr>
            <a:r>
              <a:rPr lang="en-US" dirty="0"/>
              <a:t>Examples of ancestral versus derived characters</a:t>
            </a:r>
          </a:p>
          <a:p>
            <a:pPr marL="342900" indent="-342900">
              <a:spcBef>
                <a:spcPts val="600"/>
              </a:spcBef>
              <a:spcAft>
                <a:spcPts val="1200"/>
              </a:spcAft>
              <a:buFont typeface="Arial" panose="020B0604020202020204" pitchFamily="34" charset="0"/>
              <a:buChar char="•"/>
            </a:pPr>
            <a:r>
              <a:rPr lang="en-US" dirty="0"/>
              <a:t>Presence of hair is a shared derived feature of mammals.</a:t>
            </a:r>
          </a:p>
          <a:p>
            <a:pPr marL="342900" indent="-342900">
              <a:spcBef>
                <a:spcPts val="600"/>
              </a:spcBef>
              <a:spcAft>
                <a:spcPts val="1200"/>
              </a:spcAft>
              <a:buFont typeface="Arial" panose="020B0604020202020204" pitchFamily="34" charset="0"/>
              <a:buChar char="•"/>
            </a:pPr>
            <a:r>
              <a:rPr lang="en-US" dirty="0"/>
              <a:t>Presence of lungs in mammals is an ancestral feature; also present in amphibians and reptiles.</a:t>
            </a:r>
          </a:p>
          <a:p>
            <a:pPr marL="342900" indent="-342900">
              <a:spcBef>
                <a:spcPts val="600"/>
              </a:spcBef>
              <a:spcAft>
                <a:spcPts val="1200"/>
              </a:spcAft>
              <a:buFont typeface="Arial" panose="020B0604020202020204" pitchFamily="34" charset="0"/>
              <a:buChar char="•"/>
            </a:pPr>
            <a:r>
              <a:rPr lang="en-US" dirty="0"/>
              <a:t>Shared, derived feature of hair suggests that all mammal species share a common ancestor that existed more recently than the common ancestor of mammals, amphibians, and reptiles.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15567230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23.2a</a:t>
            </a:r>
          </a:p>
        </p:txBody>
      </p:sp>
      <p:pic>
        <p:nvPicPr>
          <p:cNvPr id="14" name="Picture 2" descr="The morphological data for a group of seven vertebrates are tabulated."/>
          <p:cNvPicPr>
            <a:picLocks noChangeAspect="1"/>
          </p:cNvPicPr>
          <p:nvPr/>
        </p:nvPicPr>
        <p:blipFill rotWithShape="1">
          <a:blip r:embed="rId2">
            <a:extLst>
              <a:ext uri="{28A0092B-C50C-407E-A947-70E740481C1C}">
                <a14:useLocalDpi xmlns:a14="http://schemas.microsoft.com/office/drawing/2010/main" val="0"/>
              </a:ext>
            </a:extLst>
          </a:blip>
          <a:srcRect r="51211"/>
          <a:stretch/>
        </p:blipFill>
        <p:spPr>
          <a:xfrm>
            <a:off x="1965212" y="1067671"/>
            <a:ext cx="5213577" cy="4389120"/>
          </a:xfrm>
          <a:prstGeom prst="rect">
            <a:avLst/>
          </a:prstGeom>
        </p:spPr>
      </p:pic>
      <p:sp>
        <p:nvSpPr>
          <p:cNvPr id="8" name="Content Placeholder 3"/>
          <p:cNvSpPr>
            <a:spLocks noGrp="1"/>
          </p:cNvSpPr>
          <p:nvPr>
            <p:ph sz="quarter" idx="11"/>
          </p:nvPr>
        </p:nvSpPr>
        <p:spPr>
          <a:xfrm>
            <a:off x="342900" y="5514072"/>
            <a:ext cx="8458200" cy="731520"/>
          </a:xfrm>
        </p:spPr>
        <p:txBody>
          <a:bodyPr/>
          <a:lstStyle/>
          <a:p>
            <a:pPr algn="ctr">
              <a:spcBef>
                <a:spcPts val="200"/>
              </a:spcBef>
              <a:spcAft>
                <a:spcPts val="200"/>
              </a:spcAft>
            </a:pPr>
            <a:r>
              <a:rPr lang="en-US" sz="2000" dirty="0"/>
              <a:t>“1” = possession of derived character state</a:t>
            </a:r>
          </a:p>
          <a:p>
            <a:pPr algn="ctr">
              <a:spcBef>
                <a:spcPts val="200"/>
              </a:spcBef>
              <a:spcAft>
                <a:spcPts val="200"/>
              </a:spcAft>
            </a:pPr>
            <a:r>
              <a:rPr lang="en-US" sz="2000" dirty="0"/>
              <a:t>“0” = possession of ancestral character state</a:t>
            </a:r>
          </a:p>
        </p:txBody>
      </p:sp>
      <p:sp>
        <p:nvSpPr>
          <p:cNvPr id="15"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38131156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23.2b</a:t>
            </a:r>
          </a:p>
        </p:txBody>
      </p:sp>
      <p:pic>
        <p:nvPicPr>
          <p:cNvPr id="14" name="Picture 2" descr="A cladogram shows the relationships among the organisms based on the presence of derived characters."/>
          <p:cNvPicPr>
            <a:picLocks noChangeAspect="1"/>
          </p:cNvPicPr>
          <p:nvPr/>
        </p:nvPicPr>
        <p:blipFill rotWithShape="1">
          <a:blip r:embed="rId2">
            <a:extLst>
              <a:ext uri="{28A0092B-C50C-407E-A947-70E740481C1C}">
                <a14:useLocalDpi xmlns:a14="http://schemas.microsoft.com/office/drawing/2010/main" val="0"/>
              </a:ext>
            </a:extLst>
          </a:blip>
          <a:srcRect l="49525" r="248"/>
          <a:stretch/>
        </p:blipFill>
        <p:spPr>
          <a:xfrm>
            <a:off x="2302910" y="1142398"/>
            <a:ext cx="4538181" cy="3711179"/>
          </a:xfrm>
          <a:prstGeom prst="rect">
            <a:avLst/>
          </a:prstGeom>
        </p:spPr>
      </p:pic>
      <p:sp>
        <p:nvSpPr>
          <p:cNvPr id="8" name="Content Placeholder 3"/>
          <p:cNvSpPr>
            <a:spLocks noGrp="1"/>
          </p:cNvSpPr>
          <p:nvPr>
            <p:ph sz="quarter" idx="11"/>
          </p:nvPr>
        </p:nvSpPr>
        <p:spPr>
          <a:xfrm>
            <a:off x="342900" y="4966636"/>
            <a:ext cx="8458200" cy="1265159"/>
          </a:xfrm>
        </p:spPr>
        <p:txBody>
          <a:bodyPr/>
          <a:lstStyle/>
          <a:p>
            <a:pPr algn="ctr">
              <a:spcBef>
                <a:spcPts val="624"/>
              </a:spcBef>
            </a:pPr>
            <a:r>
              <a:rPr lang="en-US" sz="2000" dirty="0"/>
              <a:t>The derived characters between the cladogram branch points are shared by all organisms above the branch points and are not present in any below them. The outgroup (in this case, the lamprey) does not possess any of the derived characters.</a:t>
            </a:r>
          </a:p>
        </p:txBody>
      </p:sp>
      <p:sp>
        <p:nvSpPr>
          <p:cNvPr id="15"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37771782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Cladistic analysis</a:t>
            </a:r>
            <a:r>
              <a:rPr lang="en-US" sz="1200" dirty="0"/>
              <a:t> 1</a:t>
            </a:r>
          </a:p>
        </p:txBody>
      </p:sp>
      <p:sp>
        <p:nvSpPr>
          <p:cNvPr id="3" name="Content Placeholder 2"/>
          <p:cNvSpPr>
            <a:spLocks noGrp="1"/>
          </p:cNvSpPr>
          <p:nvPr>
            <p:ph sz="quarter" idx="11"/>
          </p:nvPr>
        </p:nvSpPr>
        <p:spPr/>
        <p:txBody>
          <a:bodyPr/>
          <a:lstStyle/>
          <a:p>
            <a:pPr>
              <a:spcBef>
                <a:spcPts val="1200"/>
              </a:spcBef>
              <a:spcAft>
                <a:spcPts val="1200"/>
              </a:spcAft>
            </a:pPr>
            <a:r>
              <a:rPr lang="en-US" dirty="0"/>
              <a:t>First step is to polarize the characters (are they ancestral or derived?)</a:t>
            </a:r>
          </a:p>
          <a:p>
            <a:pPr marL="342900" indent="-342900">
              <a:spcBef>
                <a:spcPts val="1200"/>
              </a:spcBef>
              <a:spcAft>
                <a:spcPts val="1200"/>
              </a:spcAft>
              <a:buFont typeface="Arial" panose="020B0604020202020204" pitchFamily="34" charset="0"/>
              <a:buChar char="•"/>
            </a:pPr>
            <a:r>
              <a:rPr lang="en-US" dirty="0"/>
              <a:t>Example: polarize “tail” means to determine presence or absence in the most recent common ancestor.</a:t>
            </a:r>
          </a:p>
          <a:p>
            <a:pPr marL="342900" indent="-342900">
              <a:spcBef>
                <a:spcPts val="1200"/>
              </a:spcBef>
              <a:spcAft>
                <a:spcPts val="1200"/>
              </a:spcAft>
              <a:buFont typeface="Arial" panose="020B0604020202020204" pitchFamily="34" charset="0"/>
              <a:buChar char="•"/>
            </a:pPr>
            <a:r>
              <a:rPr lang="en-US" dirty="0"/>
              <a:t>Outgroup comparison used:</a:t>
            </a:r>
          </a:p>
          <a:p>
            <a:pPr lvl="2">
              <a:spcBef>
                <a:spcPts val="0"/>
              </a:spcBef>
              <a:spcAft>
                <a:spcPts val="1200"/>
              </a:spcAft>
            </a:pPr>
            <a:r>
              <a:rPr lang="en-US" dirty="0"/>
              <a:t>Species or group of species that is closely related to, but not a member of, the group under study is designated as the outgroup.</a:t>
            </a:r>
          </a:p>
          <a:p>
            <a:pPr lvl="2">
              <a:spcBef>
                <a:spcPts val="0"/>
              </a:spcBef>
              <a:spcAft>
                <a:spcPts val="1200"/>
              </a:spcAft>
            </a:pPr>
            <a:r>
              <a:rPr lang="en-US" dirty="0"/>
              <a:t>Outgroup species do not always exhibit the ancestral condition (because they evolve too)</a:t>
            </a:r>
          </a:p>
        </p:txBody>
      </p:sp>
      <p:sp>
        <p:nvSpPr>
          <p:cNvPr id="6" name="Slide Number Placeholder 3"/>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9971559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Cladistic analysis</a:t>
            </a:r>
            <a:r>
              <a:rPr lang="en-US" sz="1200" dirty="0"/>
              <a:t> 2</a:t>
            </a:r>
          </a:p>
        </p:txBody>
      </p:sp>
      <p:sp>
        <p:nvSpPr>
          <p:cNvPr id="3" name="Content Placeholder 2"/>
          <p:cNvSpPr>
            <a:spLocks noGrp="1"/>
          </p:cNvSpPr>
          <p:nvPr>
            <p:ph sz="quarter" idx="11"/>
          </p:nvPr>
        </p:nvSpPr>
        <p:spPr/>
        <p:txBody>
          <a:bodyPr/>
          <a:lstStyle/>
          <a:p>
            <a:pPr marL="342900" indent="-342900">
              <a:spcBef>
                <a:spcPts val="600"/>
              </a:spcBef>
              <a:spcAft>
                <a:spcPts val="1200"/>
              </a:spcAft>
              <a:buFont typeface="Arial" panose="020B0604020202020204" pitchFamily="34" charset="0"/>
              <a:buChar char="•"/>
            </a:pPr>
            <a:r>
              <a:rPr lang="en-US" dirty="0"/>
              <a:t>When the group under study exhibits multiple character states, and one of those states is exhibited by the outgroup, then that state is ancestral and other states are derived</a:t>
            </a:r>
          </a:p>
          <a:p>
            <a:pPr marL="342900" indent="-342900">
              <a:spcBef>
                <a:spcPts val="600"/>
              </a:spcBef>
              <a:spcAft>
                <a:spcPts val="1200"/>
              </a:spcAft>
              <a:buFont typeface="Arial" panose="020B0604020202020204" pitchFamily="34" charset="0"/>
              <a:buChar char="•"/>
            </a:pPr>
            <a:r>
              <a:rPr lang="en-US" dirty="0"/>
              <a:t>Most reliable if character state is exhibited by several different outgroups</a:t>
            </a:r>
          </a:p>
          <a:p>
            <a:pPr marL="342900" indent="-342900">
              <a:spcBef>
                <a:spcPts val="600"/>
              </a:spcBef>
              <a:spcAft>
                <a:spcPts val="1200"/>
              </a:spcAft>
              <a:buFont typeface="Arial" panose="020B0604020202020204" pitchFamily="34" charset="0"/>
              <a:buChar char="•"/>
            </a:pPr>
            <a:r>
              <a:rPr lang="en-US" dirty="0"/>
              <a:t>Presence of tail in vertebrates is ancestral</a:t>
            </a:r>
          </a:p>
          <a:p>
            <a:pPr marL="342900" indent="-342900">
              <a:spcBef>
                <a:spcPts val="600"/>
              </a:spcBef>
              <a:spcAft>
                <a:spcPts val="1200"/>
              </a:spcAft>
              <a:buFont typeface="Arial" panose="020B0604020202020204" pitchFamily="34" charset="0"/>
              <a:buChar char="•"/>
            </a:pPr>
            <a:r>
              <a:rPr lang="en-US" dirty="0"/>
              <a:t>Absence of tail in some species is derived</a:t>
            </a:r>
          </a:p>
        </p:txBody>
      </p:sp>
      <p:sp>
        <p:nvSpPr>
          <p:cNvPr id="6" name="Slide Number Placeholder 3"/>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7723772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Clade</a:t>
            </a:r>
          </a:p>
        </p:txBody>
      </p:sp>
      <p:sp>
        <p:nvSpPr>
          <p:cNvPr id="3" name="Content Placeholder 2"/>
          <p:cNvSpPr>
            <a:spLocks noGrp="1"/>
          </p:cNvSpPr>
          <p:nvPr>
            <p:ph sz="quarter" idx="11"/>
          </p:nvPr>
        </p:nvSpPr>
        <p:spPr/>
        <p:txBody>
          <a:bodyPr/>
          <a:lstStyle/>
          <a:p>
            <a:pPr>
              <a:spcBef>
                <a:spcPts val="600"/>
              </a:spcBef>
              <a:spcAft>
                <a:spcPts val="1200"/>
              </a:spcAft>
            </a:pPr>
            <a:r>
              <a:rPr lang="en-US" dirty="0"/>
              <a:t>Cladogram</a:t>
            </a:r>
          </a:p>
          <a:p>
            <a:pPr marL="342900" indent="-342900">
              <a:spcBef>
                <a:spcPts val="600"/>
              </a:spcBef>
              <a:spcAft>
                <a:spcPts val="1200"/>
              </a:spcAft>
              <a:buFont typeface="Arial" panose="020B0604020202020204" pitchFamily="34" charset="0"/>
              <a:buChar char="•"/>
            </a:pPr>
            <a:r>
              <a:rPr lang="en-US" dirty="0"/>
              <a:t>Depicts a hypothesis of evolutionary relationships.</a:t>
            </a:r>
          </a:p>
          <a:p>
            <a:pPr>
              <a:spcBef>
                <a:spcPts val="600"/>
              </a:spcBef>
              <a:spcAft>
                <a:spcPts val="1200"/>
              </a:spcAft>
            </a:pPr>
            <a:r>
              <a:rPr lang="en-US" dirty="0"/>
              <a:t>Clade</a:t>
            </a:r>
          </a:p>
          <a:p>
            <a:pPr marL="342900" indent="-342900">
              <a:spcBef>
                <a:spcPts val="600"/>
              </a:spcBef>
              <a:spcAft>
                <a:spcPts val="1200"/>
              </a:spcAft>
              <a:buFont typeface="Arial" panose="020B0604020202020204" pitchFamily="34" charset="0"/>
              <a:buChar char="•"/>
            </a:pPr>
            <a:r>
              <a:rPr lang="en-US" dirty="0"/>
              <a:t>Species that share a common ancestor as indicated by the possession of shared derived characters.</a:t>
            </a:r>
          </a:p>
          <a:p>
            <a:pPr marL="342900" indent="-342900">
              <a:spcBef>
                <a:spcPts val="600"/>
              </a:spcBef>
              <a:spcAft>
                <a:spcPts val="1200"/>
              </a:spcAft>
              <a:buFont typeface="Arial" panose="020B0604020202020204" pitchFamily="34" charset="0"/>
              <a:buChar char="•"/>
            </a:pPr>
            <a:r>
              <a:rPr lang="en-US" dirty="0"/>
              <a:t>A clade is an evolutionary units and refers to a common ancestor and all descendants.</a:t>
            </a:r>
          </a:p>
          <a:p>
            <a:pPr marL="342900" indent="-342900">
              <a:spcBef>
                <a:spcPts val="600"/>
              </a:spcBef>
              <a:spcAft>
                <a:spcPts val="1200"/>
              </a:spcAft>
              <a:buFont typeface="Arial" panose="020B0604020202020204" pitchFamily="34" charset="0"/>
              <a:buChar char="•"/>
            </a:pPr>
            <a:r>
              <a:rPr lang="en-US" dirty="0"/>
              <a:t>Synapomorphy – derived character shared by clade members.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6679417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Microsoft YaHei" panose="020B0503020204020204" pitchFamily="34" charset="-122"/>
              </a:rPr>
              <a:t>Construction of a cladogram</a:t>
            </a:r>
            <a:r>
              <a:rPr lang="en-US" sz="1200" dirty="0"/>
              <a:t> 1</a:t>
            </a:r>
          </a:p>
        </p:txBody>
      </p:sp>
      <p:pic>
        <p:nvPicPr>
          <p:cNvPr id="9" name="Picture 2" descr="A cladogram shows the relationships among the organisms based on the presence of derived characters."/>
          <p:cNvPicPr>
            <a:picLocks noChangeAspect="1"/>
          </p:cNvPicPr>
          <p:nvPr/>
        </p:nvPicPr>
        <p:blipFill rotWithShape="1">
          <a:blip r:embed="rId2">
            <a:extLst>
              <a:ext uri="{28A0092B-C50C-407E-A947-70E740481C1C}">
                <a14:useLocalDpi xmlns:a14="http://schemas.microsoft.com/office/drawing/2010/main" val="0"/>
              </a:ext>
            </a:extLst>
          </a:blip>
          <a:srcRect l="49525" r="248"/>
          <a:stretch/>
        </p:blipFill>
        <p:spPr>
          <a:xfrm>
            <a:off x="2615210" y="1146207"/>
            <a:ext cx="3913580" cy="3200400"/>
          </a:xfrm>
          <a:prstGeom prst="rect">
            <a:avLst/>
          </a:prstGeom>
        </p:spPr>
      </p:pic>
      <p:sp>
        <p:nvSpPr>
          <p:cNvPr id="3" name="Content Placeholder 3"/>
          <p:cNvSpPr>
            <a:spLocks noGrp="1"/>
          </p:cNvSpPr>
          <p:nvPr>
            <p:ph sz="quarter" idx="11"/>
          </p:nvPr>
        </p:nvSpPr>
        <p:spPr>
          <a:xfrm>
            <a:off x="342900" y="4484169"/>
            <a:ext cx="8458200" cy="1726131"/>
          </a:xfrm>
        </p:spPr>
        <p:txBody>
          <a:bodyPr/>
          <a:lstStyle/>
          <a:p>
            <a:pPr marL="342900" indent="-342900">
              <a:spcBef>
                <a:spcPts val="200"/>
              </a:spcBef>
              <a:spcAft>
                <a:spcPts val="200"/>
              </a:spcAft>
              <a:buFont typeface="Arial" panose="020B0604020202020204" pitchFamily="34" charset="0"/>
              <a:buChar char="•"/>
            </a:pPr>
            <a:r>
              <a:rPr lang="en-US" altLang="en-US" sz="2000" dirty="0">
                <a:ea typeface="Microsoft YaHei" panose="020B0503020204020204" pitchFamily="34" charset="-122"/>
              </a:rPr>
              <a:t>Simple cladogram is a nested set of clades, each characterized by its own synapomorphies</a:t>
            </a:r>
          </a:p>
          <a:p>
            <a:pPr marL="342900" indent="-342900">
              <a:spcBef>
                <a:spcPts val="200"/>
              </a:spcBef>
              <a:spcAft>
                <a:spcPts val="200"/>
              </a:spcAft>
              <a:buFont typeface="Arial" panose="020B0604020202020204" pitchFamily="34" charset="0"/>
              <a:buChar char="•"/>
            </a:pPr>
            <a:r>
              <a:rPr lang="en-US" altLang="en-US" sz="2000" dirty="0">
                <a:ea typeface="Microsoft YaHei" panose="020B0503020204020204" pitchFamily="34" charset="-122"/>
              </a:rPr>
              <a:t>Amniotes are a clade for which the evolution of an amniotic membrane is a synapomorphy</a:t>
            </a:r>
          </a:p>
          <a:p>
            <a:pPr marL="342900" indent="-342900">
              <a:spcBef>
                <a:spcPts val="200"/>
              </a:spcBef>
              <a:spcAft>
                <a:spcPts val="200"/>
              </a:spcAft>
              <a:buFont typeface="Arial" panose="020B0604020202020204" pitchFamily="34" charset="0"/>
              <a:buChar char="•"/>
            </a:pPr>
            <a:r>
              <a:rPr lang="en-US" altLang="en-US" sz="2000" dirty="0">
                <a:ea typeface="Microsoft YaHei" panose="020B0503020204020204" pitchFamily="34" charset="-122"/>
              </a:rPr>
              <a:t>Within that clade, mammals are a clade, with hair as a synapomorphy</a:t>
            </a:r>
          </a:p>
        </p:txBody>
      </p:sp>
      <p:sp>
        <p:nvSpPr>
          <p:cNvPr id="8"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13888309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Construction of a cladogram</a:t>
            </a:r>
            <a:r>
              <a:rPr lang="en-US" sz="1200" dirty="0"/>
              <a:t> 2</a:t>
            </a:r>
          </a:p>
        </p:txBody>
      </p:sp>
      <p:sp>
        <p:nvSpPr>
          <p:cNvPr id="3" name="Content Placeholder 2"/>
          <p:cNvSpPr>
            <a:spLocks noGrp="1"/>
          </p:cNvSpPr>
          <p:nvPr>
            <p:ph sz="quarter" idx="11"/>
          </p:nvPr>
        </p:nvSpPr>
        <p:spPr>
          <a:xfrm>
            <a:off x="342900" y="1276710"/>
            <a:ext cx="8458200" cy="5136790"/>
          </a:xfrm>
        </p:spPr>
        <p:txBody>
          <a:bodyPr/>
          <a:lstStyle/>
          <a:p>
            <a:pPr>
              <a:spcBef>
                <a:spcPts val="600"/>
              </a:spcBef>
              <a:spcAft>
                <a:spcPts val="1200"/>
              </a:spcAft>
            </a:pPr>
            <a:r>
              <a:rPr lang="en-US" dirty="0" err="1"/>
              <a:t>Plesiomorphies</a:t>
            </a:r>
            <a:r>
              <a:rPr lang="en-US" dirty="0"/>
              <a:t> – ancestral states</a:t>
            </a:r>
          </a:p>
          <a:p>
            <a:pPr>
              <a:spcBef>
                <a:spcPts val="600"/>
              </a:spcBef>
              <a:spcAft>
                <a:spcPts val="1200"/>
              </a:spcAft>
            </a:pPr>
            <a:r>
              <a:rPr lang="en-US" dirty="0" err="1"/>
              <a:t>Symplesiomorphies</a:t>
            </a:r>
            <a:r>
              <a:rPr lang="en-US" dirty="0"/>
              <a:t> – shared ancestral states</a:t>
            </a:r>
          </a:p>
          <a:p>
            <a:pPr>
              <a:spcBef>
                <a:spcPts val="600"/>
              </a:spcBef>
              <a:spcAft>
                <a:spcPts val="1200"/>
              </a:spcAft>
            </a:pPr>
            <a:r>
              <a:rPr lang="en-US" dirty="0"/>
              <a:t>Character state “presence of a tail”</a:t>
            </a:r>
          </a:p>
          <a:p>
            <a:pPr marL="347472" indent="-347472">
              <a:spcBef>
                <a:spcPts val="600"/>
              </a:spcBef>
              <a:spcAft>
                <a:spcPts val="1200"/>
              </a:spcAft>
              <a:buFont typeface="Arial" panose="020B0604020202020204" pitchFamily="34" charset="0"/>
              <a:buChar char="•"/>
            </a:pPr>
            <a:r>
              <a:rPr lang="en-US" dirty="0"/>
              <a:t>Exhibited by lampreys, sharks, salamanders, lizards, and tigers.</a:t>
            </a:r>
          </a:p>
          <a:p>
            <a:pPr marL="347472" indent="-347472">
              <a:spcBef>
                <a:spcPts val="600"/>
              </a:spcBef>
              <a:spcAft>
                <a:spcPts val="1200"/>
              </a:spcAft>
              <a:buFont typeface="Arial" panose="020B0604020202020204" pitchFamily="34" charset="0"/>
              <a:buChar char="•"/>
            </a:pPr>
            <a:r>
              <a:rPr lang="en-US" dirty="0"/>
              <a:t>Are tigers more closely related to lizards and sharks than apes and humans? No.</a:t>
            </a:r>
          </a:p>
          <a:p>
            <a:pPr marL="347472" indent="-347472">
              <a:spcBef>
                <a:spcPts val="600"/>
              </a:spcBef>
              <a:spcAft>
                <a:spcPts val="1200"/>
              </a:spcAft>
              <a:buFont typeface="Arial" panose="020B0604020202020204" pitchFamily="34" charset="0"/>
              <a:buChar char="•"/>
            </a:pPr>
            <a:r>
              <a:rPr lang="en-US" dirty="0" err="1"/>
              <a:t>Symplesiomorphies</a:t>
            </a:r>
            <a:r>
              <a:rPr lang="en-US" dirty="0"/>
              <a:t> reflect character states inherited from a distant ancestor, they do not imply that species exhibiting that state are closely related.</a:t>
            </a:r>
          </a:p>
        </p:txBody>
      </p:sp>
      <p:sp>
        <p:nvSpPr>
          <p:cNvPr id="6" name="Slide Number Placeholder 3"/>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30647000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Homoplasy</a:t>
            </a:r>
            <a:endParaRPr lang="en-US" dirty="0"/>
          </a:p>
        </p:txBody>
      </p:sp>
      <p:sp>
        <p:nvSpPr>
          <p:cNvPr id="3" name="Content Placeholder 2"/>
          <p:cNvSpPr>
            <a:spLocks noGrp="1"/>
          </p:cNvSpPr>
          <p:nvPr>
            <p:ph sz="quarter" idx="11"/>
          </p:nvPr>
        </p:nvSpPr>
        <p:spPr/>
        <p:txBody>
          <a:bodyPr/>
          <a:lstStyle/>
          <a:p>
            <a:pPr>
              <a:spcBef>
                <a:spcPts val="600"/>
              </a:spcBef>
              <a:spcAft>
                <a:spcPts val="1200"/>
              </a:spcAft>
            </a:pPr>
            <a:r>
              <a:rPr lang="en-US" dirty="0" err="1"/>
              <a:t>Homoplasy</a:t>
            </a:r>
            <a:r>
              <a:rPr lang="en-US" dirty="0"/>
              <a:t> – a shared character state that has not been inherited from a common ancestor</a:t>
            </a:r>
          </a:p>
          <a:p>
            <a:pPr marL="342900" indent="-342900">
              <a:spcBef>
                <a:spcPts val="600"/>
              </a:spcBef>
              <a:spcAft>
                <a:spcPts val="1200"/>
              </a:spcAft>
              <a:buFont typeface="Arial" panose="020B0604020202020204" pitchFamily="34" charset="0"/>
              <a:buChar char="•"/>
            </a:pPr>
            <a:r>
              <a:rPr lang="en-US" dirty="0"/>
              <a:t>Convergent evolution</a:t>
            </a:r>
          </a:p>
          <a:p>
            <a:pPr marL="342900" indent="-342900">
              <a:spcBef>
                <a:spcPts val="600"/>
              </a:spcBef>
              <a:spcAft>
                <a:spcPts val="1200"/>
              </a:spcAft>
              <a:buFont typeface="Arial" panose="020B0604020202020204" pitchFamily="34" charset="0"/>
              <a:buChar char="•"/>
            </a:pPr>
            <a:r>
              <a:rPr lang="en-US" dirty="0"/>
              <a:t>Evolutionary reversal</a:t>
            </a:r>
          </a:p>
          <a:p>
            <a:pPr>
              <a:spcBef>
                <a:spcPts val="600"/>
              </a:spcBef>
              <a:spcAft>
                <a:spcPts val="1200"/>
              </a:spcAft>
            </a:pPr>
            <a:r>
              <a:rPr lang="en-US" dirty="0" err="1"/>
              <a:t>Systematists</a:t>
            </a:r>
            <a:r>
              <a:rPr lang="en-US" dirty="0"/>
              <a:t> rely on the principle of parsimony, which favors the hypothesis that requires the fewest assumptions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35705711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23.3</a:t>
            </a:r>
          </a:p>
        </p:txBody>
      </p:sp>
      <p:pic>
        <p:nvPicPr>
          <p:cNvPr id="7" name="Picture 2" descr="An illustration of parsimony and homoplasy evolution tree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7356" y="1320401"/>
            <a:ext cx="8389288" cy="3017520"/>
          </a:xfrm>
          <a:prstGeom prst="rect">
            <a:avLst/>
          </a:prstGeom>
        </p:spPr>
      </p:pic>
      <p:sp>
        <p:nvSpPr>
          <p:cNvPr id="3" name="Content Placeholder 3"/>
          <p:cNvSpPr>
            <a:spLocks noGrp="1"/>
          </p:cNvSpPr>
          <p:nvPr>
            <p:ph sz="quarter" idx="11"/>
          </p:nvPr>
        </p:nvSpPr>
        <p:spPr>
          <a:xfrm>
            <a:off x="342900" y="4533502"/>
            <a:ext cx="8458200" cy="1621294"/>
          </a:xfrm>
        </p:spPr>
        <p:txBody>
          <a:bodyPr/>
          <a:lstStyle/>
          <a:p>
            <a:r>
              <a:rPr lang="en-US" altLang="en-US" dirty="0"/>
              <a:t>Based on the principle of parsimony, the cladogram that requires the fewest number of evolutionary changes is favored; in this case the cladogram in (a) requires four changes, whereas that in (b) requires five</a:t>
            </a:r>
          </a:p>
        </p:txBody>
      </p:sp>
      <p:sp>
        <p:nvSpPr>
          <p:cNvPr id="8"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11669564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DEAD08-C56B-4760-B299-51DC8DE544F1}"/>
              </a:ext>
            </a:extLst>
          </p:cNvPr>
          <p:cNvSpPr>
            <a:spLocks noGrp="1"/>
          </p:cNvSpPr>
          <p:nvPr>
            <p:ph type="title"/>
          </p:nvPr>
        </p:nvSpPr>
        <p:spPr/>
        <p:txBody>
          <a:bodyPr/>
          <a:lstStyle/>
          <a:p>
            <a:r>
              <a:rPr lang="en-US" dirty="0"/>
              <a:t>Lecture Outline</a:t>
            </a:r>
          </a:p>
        </p:txBody>
      </p:sp>
      <p:sp>
        <p:nvSpPr>
          <p:cNvPr id="5" name="Content Placeholder 2"/>
          <p:cNvSpPr>
            <a:spLocks noGrp="1"/>
          </p:cNvSpPr>
          <p:nvPr>
            <p:ph sz="quarter" idx="11"/>
          </p:nvPr>
        </p:nvSpPr>
        <p:spPr>
          <a:xfrm>
            <a:off x="342900" y="1276710"/>
            <a:ext cx="5074920" cy="4974336"/>
          </a:xfrm>
        </p:spPr>
        <p:txBody>
          <a:bodyPr/>
          <a:lstStyle/>
          <a:p>
            <a:pPr marL="731520" indent="-731520">
              <a:spcBef>
                <a:spcPts val="600"/>
              </a:spcBef>
              <a:spcAft>
                <a:spcPts val="1200"/>
              </a:spcAft>
            </a:pPr>
            <a:r>
              <a:rPr lang="en-IN" b="1" dirty="0"/>
              <a:t>23.1	</a:t>
            </a:r>
            <a:r>
              <a:rPr lang="en-IN" dirty="0"/>
              <a:t>Systematics </a:t>
            </a:r>
          </a:p>
          <a:p>
            <a:pPr marL="731520" indent="-731520">
              <a:spcBef>
                <a:spcPts val="600"/>
              </a:spcBef>
              <a:spcAft>
                <a:spcPts val="1200"/>
              </a:spcAft>
            </a:pPr>
            <a:r>
              <a:rPr lang="en-IN" b="1" dirty="0"/>
              <a:t>23.2	</a:t>
            </a:r>
            <a:r>
              <a:rPr lang="en-IN" dirty="0"/>
              <a:t>Cladistics </a:t>
            </a:r>
          </a:p>
          <a:p>
            <a:pPr marL="731520" indent="-731520">
              <a:spcBef>
                <a:spcPts val="600"/>
              </a:spcBef>
              <a:spcAft>
                <a:spcPts val="1200"/>
              </a:spcAft>
            </a:pPr>
            <a:r>
              <a:rPr lang="en-IN" b="1" dirty="0"/>
              <a:t>23.3	</a:t>
            </a:r>
            <a:r>
              <a:rPr lang="en-IN" dirty="0"/>
              <a:t>Systematics and Classification </a:t>
            </a:r>
          </a:p>
          <a:p>
            <a:pPr marL="731520" indent="-731520">
              <a:spcBef>
                <a:spcPts val="600"/>
              </a:spcBef>
              <a:spcAft>
                <a:spcPts val="1200"/>
              </a:spcAft>
            </a:pPr>
            <a:r>
              <a:rPr lang="en-US" b="1" dirty="0"/>
              <a:t>23.4	</a:t>
            </a:r>
            <a:r>
              <a:rPr lang="en-US" dirty="0"/>
              <a:t>Phylogenetics and Comparative Biology </a:t>
            </a:r>
          </a:p>
          <a:p>
            <a:pPr marL="731520" indent="-731520">
              <a:spcBef>
                <a:spcPts val="600"/>
              </a:spcBef>
              <a:spcAft>
                <a:spcPts val="1200"/>
              </a:spcAft>
            </a:pPr>
            <a:r>
              <a:rPr lang="en-US" b="1" dirty="0"/>
              <a:t>23.5	</a:t>
            </a:r>
            <a:r>
              <a:rPr lang="en-US" dirty="0"/>
              <a:t>Phylogenetics and Disease Evolution </a:t>
            </a:r>
          </a:p>
        </p:txBody>
      </p:sp>
      <p:pic>
        <p:nvPicPr>
          <p:cNvPr id="7" name="Picture 3" descr="An illustration shows many species of bugs of different sizes, colors, and morphology.">
            <a:extLst>
              <a:ext uri="{FF2B5EF4-FFF2-40B4-BE49-F238E27FC236}">
                <a16:creationId xmlns:a16="http://schemas.microsoft.com/office/drawing/2014/main" id="{7C64A85A-A840-4284-984A-82C7D68ED614}"/>
              </a:ext>
              <a:ext uri="{C183D7F6-B498-43B3-948B-1728B52AA6E4}">
                <adec:decorative xmlns:adec="http://schemas.microsoft.com/office/drawing/2017/decorative" val="0"/>
              </a:ext>
            </a:extLst>
          </p:cNvPr>
          <p:cNvPicPr>
            <a:picLocks noChangeAspect="1" noChangeArrowheads="1"/>
          </p:cNvPicPr>
          <p:nvPr/>
        </p:nvPicPr>
        <p:blipFill>
          <a:blip r:embed="rId2"/>
          <a:stretch>
            <a:fillRect/>
          </a:stretch>
        </p:blipFill>
        <p:spPr bwMode="auto">
          <a:xfrm>
            <a:off x="5611785" y="1276710"/>
            <a:ext cx="3097200" cy="4657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4">
            <a:extLst>
              <a:ext uri="{FF2B5EF4-FFF2-40B4-BE49-F238E27FC236}">
                <a16:creationId xmlns:a16="http://schemas.microsoft.com/office/drawing/2014/main" id="{396F0F03-A632-43F2-9399-C787F556F275}"/>
              </a:ext>
            </a:extLst>
          </p:cNvPr>
          <p:cNvSpPr>
            <a:spLocks noGrp="1"/>
          </p:cNvSpPr>
          <p:nvPr>
            <p:ph type="body" sz="quarter" idx="39"/>
          </p:nvPr>
        </p:nvSpPr>
        <p:spPr>
          <a:xfrm>
            <a:off x="5788785" y="6090041"/>
            <a:ext cx="2743200" cy="181356"/>
          </a:xfrm>
        </p:spPr>
        <p:txBody>
          <a:bodyPr/>
          <a:lstStyle/>
          <a:p>
            <a:pPr algn="ctr"/>
            <a:r>
              <a:rPr lang="en-US" dirty="0">
                <a:solidFill>
                  <a:schemeClr val="tx1"/>
                </a:solidFill>
              </a:rPr>
              <a:t> </a:t>
            </a:r>
            <a:r>
              <a:rPr lang="en-US" dirty="0" err="1">
                <a:solidFill>
                  <a:schemeClr val="tx1"/>
                </a:solidFill>
              </a:rPr>
              <a:t>Imagemore</a:t>
            </a:r>
            <a:r>
              <a:rPr lang="en-US" dirty="0">
                <a:solidFill>
                  <a:schemeClr val="tx1"/>
                </a:solidFill>
              </a:rPr>
              <a:t> Co, Ltd./</a:t>
            </a:r>
            <a:r>
              <a:rPr lang="en-US" dirty="0" err="1">
                <a:solidFill>
                  <a:schemeClr val="tx1"/>
                </a:solidFill>
              </a:rPr>
              <a:t>Imagemore</a:t>
            </a:r>
            <a:r>
              <a:rPr lang="en-US" dirty="0">
                <a:solidFill>
                  <a:schemeClr val="tx1"/>
                </a:solidFill>
              </a:rPr>
              <a:t>/Getty Images </a:t>
            </a:r>
            <a:endParaRPr lang="en-IN" dirty="0">
              <a:solidFill>
                <a:schemeClr val="tx1"/>
              </a:solidFill>
            </a:endParaRPr>
          </a:p>
        </p:txBody>
      </p:sp>
      <p:sp>
        <p:nvSpPr>
          <p:cNvPr id="6" name="Slide Number Placeholder 5">
            <a:extLst>
              <a:ext uri="{FF2B5EF4-FFF2-40B4-BE49-F238E27FC236}">
                <a16:creationId xmlns:a16="http://schemas.microsoft.com/office/drawing/2014/main" id="{4C38EC5C-CE44-4C82-9C7E-62B0F339405F}"/>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8247687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
            </a:r>
            <a:r>
              <a:rPr lang="en-US" sz="100" dirty="0"/>
              <a:t> </a:t>
            </a:r>
            <a:r>
              <a:rPr lang="en-US" dirty="0"/>
              <a:t>N</a:t>
            </a:r>
            <a:r>
              <a:rPr lang="en-US" sz="100" dirty="0"/>
              <a:t> </a:t>
            </a:r>
            <a:r>
              <a:rPr lang="en-US" dirty="0"/>
              <a:t>A sequence in cladograms</a:t>
            </a:r>
          </a:p>
        </p:txBody>
      </p:sp>
      <p:sp>
        <p:nvSpPr>
          <p:cNvPr id="3" name="Content Placeholder 2"/>
          <p:cNvSpPr>
            <a:spLocks noGrp="1"/>
          </p:cNvSpPr>
          <p:nvPr>
            <p:ph sz="quarter" idx="11"/>
          </p:nvPr>
        </p:nvSpPr>
        <p:spPr/>
        <p:txBody>
          <a:bodyPr/>
          <a:lstStyle/>
          <a:p>
            <a:pPr marL="342900" indent="-342900">
              <a:spcBef>
                <a:spcPts val="600"/>
              </a:spcBef>
              <a:spcAft>
                <a:spcPts val="1200"/>
              </a:spcAft>
              <a:buFont typeface="Arial" panose="020B0604020202020204" pitchFamily="34" charset="0"/>
              <a:buChar char="•"/>
            </a:pPr>
            <a:r>
              <a:rPr lang="en-US" dirty="0"/>
              <a:t>Systematists increasingly use D</a:t>
            </a:r>
            <a:r>
              <a:rPr lang="en-US" sz="100" dirty="0"/>
              <a:t> </a:t>
            </a:r>
            <a:r>
              <a:rPr lang="en-US" dirty="0"/>
              <a:t>N</a:t>
            </a:r>
            <a:r>
              <a:rPr lang="en-US" sz="100" dirty="0"/>
              <a:t> </a:t>
            </a:r>
            <a:r>
              <a:rPr lang="en-US" dirty="0"/>
              <a:t>A sequence data to construct phylogenies because of the large number of characters that can be obtained through sequencing</a:t>
            </a:r>
          </a:p>
          <a:p>
            <a:pPr marL="342900" indent="-342900">
              <a:spcBef>
                <a:spcPts val="600"/>
              </a:spcBef>
              <a:spcAft>
                <a:spcPts val="1200"/>
              </a:spcAft>
              <a:buFont typeface="Arial" panose="020B0604020202020204" pitchFamily="34" charset="0"/>
              <a:buChar char="•"/>
            </a:pPr>
            <a:r>
              <a:rPr lang="en-US" dirty="0"/>
              <a:t>Character states are polarized by reference to the sequence of an outgroup</a:t>
            </a:r>
          </a:p>
          <a:p>
            <a:pPr marL="342900" indent="-342900">
              <a:spcBef>
                <a:spcPts val="600"/>
              </a:spcBef>
              <a:spcAft>
                <a:spcPts val="1200"/>
              </a:spcAft>
              <a:buFont typeface="Arial" panose="020B0604020202020204" pitchFamily="34" charset="0"/>
              <a:buChar char="•"/>
            </a:pPr>
            <a:r>
              <a:rPr lang="en-US" dirty="0"/>
              <a:t>Cladogram is constructed that minimizes the amount of character evolution required</a:t>
            </a:r>
          </a:p>
        </p:txBody>
      </p:sp>
      <p:sp>
        <p:nvSpPr>
          <p:cNvPr id="6" name="Slide Number Placeholder 3"/>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41903540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Figure 23.4a</a:t>
            </a:r>
            <a:endParaRPr lang="en-US" dirty="0"/>
          </a:p>
        </p:txBody>
      </p:sp>
      <p:pic>
        <p:nvPicPr>
          <p:cNvPr id="7" name="Picture 2" descr="A phylogeny for 4 species of tree and an outgroup is constructed from a cladogram of DNA sequences."/>
          <p:cNvPicPr>
            <a:picLocks noChangeAspect="1"/>
          </p:cNvPicPr>
          <p:nvPr/>
        </p:nvPicPr>
        <p:blipFill rotWithShape="1">
          <a:blip r:embed="rId2">
            <a:extLst>
              <a:ext uri="{28A0092B-C50C-407E-A947-70E740481C1C}">
                <a14:useLocalDpi xmlns:a14="http://schemas.microsoft.com/office/drawing/2010/main" val="0"/>
              </a:ext>
            </a:extLst>
          </a:blip>
          <a:srcRect r="51479"/>
          <a:stretch/>
        </p:blipFill>
        <p:spPr>
          <a:xfrm>
            <a:off x="941111" y="1182186"/>
            <a:ext cx="7261778" cy="4937760"/>
          </a:xfrm>
          <a:prstGeom prst="rect">
            <a:avLst/>
          </a:prstGeom>
        </p:spPr>
      </p:pic>
      <p:sp>
        <p:nvSpPr>
          <p:cNvPr id="8"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27060604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23.4b</a:t>
            </a:r>
          </a:p>
        </p:txBody>
      </p:sp>
      <p:pic>
        <p:nvPicPr>
          <p:cNvPr id="7" name="Picture 2" descr="A phylogeny for 4 species of tree and an outgroup is constructed from a cladogram of DNA sequences."/>
          <p:cNvPicPr>
            <a:picLocks noChangeAspect="1"/>
          </p:cNvPicPr>
          <p:nvPr/>
        </p:nvPicPr>
        <p:blipFill rotWithShape="1">
          <a:blip r:embed="rId2">
            <a:extLst>
              <a:ext uri="{28A0092B-C50C-407E-A947-70E740481C1C}">
                <a14:useLocalDpi xmlns:a14="http://schemas.microsoft.com/office/drawing/2010/main" val="0"/>
              </a:ext>
            </a:extLst>
          </a:blip>
          <a:srcRect l="51242" r="237"/>
          <a:stretch/>
        </p:blipFill>
        <p:spPr>
          <a:xfrm>
            <a:off x="941111" y="1220286"/>
            <a:ext cx="7261778" cy="4937760"/>
          </a:xfrm>
          <a:prstGeom prst="rect">
            <a:avLst/>
          </a:prstGeom>
        </p:spPr>
      </p:pic>
      <p:sp>
        <p:nvSpPr>
          <p:cNvPr id="8"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20156988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Phylogenetic Methods</a:t>
            </a:r>
            <a:r>
              <a:rPr lang="en-US" sz="1200" dirty="0"/>
              <a:t> 1</a:t>
            </a:r>
          </a:p>
        </p:txBody>
      </p:sp>
      <p:sp>
        <p:nvSpPr>
          <p:cNvPr id="3" name="Content Placeholder 2"/>
          <p:cNvSpPr>
            <a:spLocks noGrp="1"/>
          </p:cNvSpPr>
          <p:nvPr>
            <p:ph sz="quarter" idx="11"/>
          </p:nvPr>
        </p:nvSpPr>
        <p:spPr/>
        <p:txBody>
          <a:bodyPr/>
          <a:lstStyle/>
          <a:p>
            <a:pPr marL="342900" indent="-342900">
              <a:spcBef>
                <a:spcPts val="600"/>
              </a:spcBef>
              <a:spcAft>
                <a:spcPts val="1200"/>
              </a:spcAft>
              <a:buFont typeface="Arial" panose="020B0604020202020204" pitchFamily="34" charset="0"/>
              <a:buChar char="•"/>
            </a:pPr>
            <a:r>
              <a:rPr lang="en-US" dirty="0"/>
              <a:t>Some characters evolve rapidly and principle of parsimony may be misleading</a:t>
            </a:r>
          </a:p>
          <a:p>
            <a:pPr marL="342900" indent="-342900">
              <a:spcBef>
                <a:spcPts val="600"/>
              </a:spcBef>
              <a:spcAft>
                <a:spcPts val="1200"/>
              </a:spcAft>
              <a:buFont typeface="Arial" panose="020B0604020202020204" pitchFamily="34" charset="0"/>
              <a:buChar char="•"/>
            </a:pPr>
            <a:r>
              <a:rPr lang="en-US" dirty="0"/>
              <a:t>Stretches of D</a:t>
            </a:r>
            <a:r>
              <a:rPr lang="en-US" sz="100" dirty="0"/>
              <a:t> </a:t>
            </a:r>
            <a:r>
              <a:rPr lang="en-US" dirty="0"/>
              <a:t>N</a:t>
            </a:r>
            <a:r>
              <a:rPr lang="en-US" sz="100" dirty="0"/>
              <a:t> </a:t>
            </a:r>
            <a:r>
              <a:rPr lang="en-US" dirty="0"/>
              <a:t>A with no function have high rates of evolution of new character states as result of genetic drift</a:t>
            </a:r>
          </a:p>
          <a:p>
            <a:pPr marL="342900" indent="-342900">
              <a:spcBef>
                <a:spcPts val="600"/>
              </a:spcBef>
              <a:spcAft>
                <a:spcPts val="1200"/>
              </a:spcAft>
              <a:buFont typeface="Arial" panose="020B0604020202020204" pitchFamily="34" charset="0"/>
              <a:buChar char="•"/>
            </a:pPr>
            <a:r>
              <a:rPr lang="en-US" dirty="0"/>
              <a:t>Only 4 character states are possible (A, T, G,C) so there is a high probability that two species will independently evolve the same derived character state at any particular base position</a:t>
            </a:r>
          </a:p>
          <a:p>
            <a:pPr marL="342900" indent="-342900">
              <a:spcBef>
                <a:spcPts val="600"/>
              </a:spcBef>
              <a:spcAft>
                <a:spcPts val="1200"/>
              </a:spcAft>
              <a:buFont typeface="Arial" panose="020B0604020202020204" pitchFamily="34" charset="0"/>
              <a:buChar char="•"/>
            </a:pPr>
            <a:r>
              <a:rPr lang="en-US" dirty="0"/>
              <a:t>In these circumstances phylogenies inferred using </a:t>
            </a:r>
            <a:r>
              <a:rPr lang="en-US" dirty="0" err="1"/>
              <a:t>cladistic</a:t>
            </a:r>
            <a:r>
              <a:rPr lang="en-US" dirty="0"/>
              <a:t> method can be inaccurate</a:t>
            </a:r>
          </a:p>
        </p:txBody>
      </p:sp>
      <p:sp>
        <p:nvSpPr>
          <p:cNvPr id="6" name="Slide Number Placeholder 3"/>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16085049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Phylogenetic Methods</a:t>
            </a:r>
            <a:r>
              <a:rPr lang="en-US" sz="1200" dirty="0"/>
              <a:t> 2</a:t>
            </a:r>
          </a:p>
        </p:txBody>
      </p:sp>
      <p:sp>
        <p:nvSpPr>
          <p:cNvPr id="3" name="Content Placeholder 2"/>
          <p:cNvSpPr>
            <a:spLocks noGrp="1"/>
          </p:cNvSpPr>
          <p:nvPr>
            <p:ph sz="quarter" idx="11"/>
          </p:nvPr>
        </p:nvSpPr>
        <p:spPr/>
        <p:txBody>
          <a:bodyPr/>
          <a:lstStyle/>
          <a:p>
            <a:pPr>
              <a:spcBef>
                <a:spcPts val="600"/>
              </a:spcBef>
              <a:spcAft>
                <a:spcPts val="1200"/>
              </a:spcAft>
            </a:pPr>
            <a:r>
              <a:rPr lang="en-US" dirty="0"/>
              <a:t>Statistical approach</a:t>
            </a:r>
          </a:p>
          <a:p>
            <a:pPr marL="342900" indent="-342900">
              <a:spcBef>
                <a:spcPts val="600"/>
              </a:spcBef>
              <a:spcAft>
                <a:spcPts val="1200"/>
              </a:spcAft>
              <a:buFont typeface="Arial" panose="020B0604020202020204" pitchFamily="34" charset="0"/>
              <a:buChar char="•"/>
            </a:pPr>
            <a:r>
              <a:rPr lang="en-US" dirty="0"/>
              <a:t>Start with an assumption about the rate at which characters evolve.</a:t>
            </a:r>
          </a:p>
          <a:p>
            <a:pPr marL="342900" indent="-342900">
              <a:spcBef>
                <a:spcPts val="600"/>
              </a:spcBef>
              <a:spcAft>
                <a:spcPts val="1200"/>
              </a:spcAft>
              <a:buFont typeface="Arial" panose="020B0604020202020204" pitchFamily="34" charset="0"/>
              <a:buChar char="•"/>
            </a:pPr>
            <a:r>
              <a:rPr lang="en-US" dirty="0"/>
              <a:t>Fit the data to these models to derive the phylogeny that best accords (that is, “maximally likely”) with these assumptions.</a:t>
            </a:r>
          </a:p>
          <a:p>
            <a:pPr>
              <a:spcBef>
                <a:spcPts val="600"/>
              </a:spcBef>
              <a:spcAft>
                <a:spcPts val="1200"/>
              </a:spcAft>
            </a:pPr>
            <a:r>
              <a:rPr lang="en-US" dirty="0"/>
              <a:t>Molecular clock</a:t>
            </a:r>
          </a:p>
          <a:p>
            <a:pPr marL="342900" indent="-342900">
              <a:spcBef>
                <a:spcPts val="600"/>
              </a:spcBef>
              <a:spcAft>
                <a:spcPts val="1200"/>
              </a:spcAft>
              <a:buFont typeface="Arial" panose="020B0604020202020204" pitchFamily="34" charset="0"/>
              <a:buChar char="•"/>
            </a:pPr>
            <a:r>
              <a:rPr lang="en-US" dirty="0"/>
              <a:t>Rate of evolution of a molecule is constant through time.</a:t>
            </a:r>
          </a:p>
          <a:p>
            <a:pPr marL="342900" indent="-342900">
              <a:spcBef>
                <a:spcPts val="600"/>
              </a:spcBef>
              <a:spcAft>
                <a:spcPts val="1200"/>
              </a:spcAft>
              <a:buFont typeface="Arial" panose="020B0604020202020204" pitchFamily="34" charset="0"/>
              <a:buChar char="•"/>
            </a:pPr>
            <a:r>
              <a:rPr lang="en-US" dirty="0"/>
              <a:t>Divergence in D</a:t>
            </a:r>
            <a:r>
              <a:rPr lang="en-US" sz="100" dirty="0"/>
              <a:t> </a:t>
            </a:r>
            <a:r>
              <a:rPr lang="en-US" dirty="0"/>
              <a:t>N</a:t>
            </a:r>
            <a:r>
              <a:rPr lang="en-US" sz="100" dirty="0"/>
              <a:t> </a:t>
            </a:r>
            <a:r>
              <a:rPr lang="en-US" dirty="0"/>
              <a:t>A can be used to calculate the times at which branching events have occurred.</a:t>
            </a:r>
          </a:p>
        </p:txBody>
      </p:sp>
      <p:sp>
        <p:nvSpPr>
          <p:cNvPr id="6" name="Slide Number Placeholder 3"/>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30992789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Systematics and Classification</a:t>
            </a:r>
          </a:p>
        </p:txBody>
      </p:sp>
      <p:sp>
        <p:nvSpPr>
          <p:cNvPr id="3" name="Content Placeholder 2"/>
          <p:cNvSpPr>
            <a:spLocks noGrp="1"/>
          </p:cNvSpPr>
          <p:nvPr>
            <p:ph sz="quarter" idx="11"/>
          </p:nvPr>
        </p:nvSpPr>
        <p:spPr>
          <a:xfrm>
            <a:off x="342900" y="1276709"/>
            <a:ext cx="8458200" cy="5212080"/>
          </a:xfrm>
        </p:spPr>
        <p:txBody>
          <a:bodyPr/>
          <a:lstStyle/>
          <a:p>
            <a:pPr>
              <a:spcBef>
                <a:spcPts val="1200"/>
              </a:spcBef>
            </a:pPr>
            <a:r>
              <a:rPr lang="en-US" dirty="0"/>
              <a:t>Classification</a:t>
            </a:r>
          </a:p>
          <a:p>
            <a:pPr marL="342900" indent="-342900">
              <a:buFont typeface="Arial" panose="020B0604020202020204" pitchFamily="34" charset="0"/>
              <a:buChar char="•"/>
            </a:pPr>
            <a:r>
              <a:rPr lang="en-US" dirty="0"/>
              <a:t>How we place species and higher groups into the taxonomic hierarchy.</a:t>
            </a:r>
          </a:p>
          <a:p>
            <a:pPr marL="342900" indent="-342900">
              <a:buFont typeface="Arial" panose="020B0604020202020204" pitchFamily="34" charset="0"/>
              <a:buChar char="•"/>
            </a:pPr>
            <a:r>
              <a:rPr lang="en-US" dirty="0"/>
              <a:t>Genus, family, class, etc.</a:t>
            </a:r>
          </a:p>
          <a:p>
            <a:pPr>
              <a:spcBef>
                <a:spcPts val="1200"/>
              </a:spcBef>
            </a:pPr>
            <a:r>
              <a:rPr lang="en-US" dirty="0"/>
              <a:t>Taxonomy is the science of classifying things</a:t>
            </a:r>
          </a:p>
          <a:p>
            <a:pPr>
              <a:spcBef>
                <a:spcPts val="1200"/>
              </a:spcBef>
            </a:pPr>
            <a:r>
              <a:rPr lang="en-US" dirty="0"/>
              <a:t>Scientific name of an organism is the same anywhere in the world; no two organisms can have the same scientific name</a:t>
            </a:r>
          </a:p>
          <a:p>
            <a:pPr marL="342900" indent="-342900">
              <a:buFont typeface="Arial" panose="020B0604020202020204" pitchFamily="34" charset="0"/>
              <a:buChar char="•"/>
            </a:pPr>
            <a:r>
              <a:rPr lang="en-US" dirty="0"/>
              <a:t>First word is the </a:t>
            </a:r>
            <a:r>
              <a:rPr lang="en-US" b="1" dirty="0"/>
              <a:t>genus</a:t>
            </a:r>
            <a:r>
              <a:rPr lang="en-US" dirty="0"/>
              <a:t> to which the organism belongs, and is capitalized.</a:t>
            </a:r>
          </a:p>
          <a:p>
            <a:pPr marL="342900" indent="-342900">
              <a:buFont typeface="Arial" panose="020B0604020202020204" pitchFamily="34" charset="0"/>
              <a:buChar char="•"/>
            </a:pPr>
            <a:r>
              <a:rPr lang="en-US" dirty="0"/>
              <a:t>Second word refers to the </a:t>
            </a:r>
            <a:r>
              <a:rPr lang="en-US" b="1" dirty="0"/>
              <a:t>species</a:t>
            </a:r>
            <a:r>
              <a:rPr lang="en-US" dirty="0"/>
              <a:t>, and is not capitalized.</a:t>
            </a:r>
          </a:p>
          <a:p>
            <a:pPr marL="342900" indent="-342900">
              <a:buFont typeface="Arial" panose="020B0604020202020204" pitchFamily="34" charset="0"/>
              <a:buChar char="•"/>
            </a:pPr>
            <a:r>
              <a:rPr lang="en-US" dirty="0"/>
              <a:t>Genus &amp; species italicized.</a:t>
            </a:r>
          </a:p>
        </p:txBody>
      </p:sp>
      <p:sp>
        <p:nvSpPr>
          <p:cNvPr id="6" name="Slide Number Placeholder 3"/>
          <p:cNvSpPr>
            <a:spLocks noGrp="1"/>
          </p:cNvSpPr>
          <p:nvPr>
            <p:ph type="sldNum" sz="quarter" idx="10"/>
          </p:nvPr>
        </p:nvSpPr>
        <p:spPr/>
        <p:txBody>
          <a:bodyPr/>
          <a:lstStyle/>
          <a:p>
            <a:fld id="{68151E55-6873-49E2-B8D5-2F265E6F1973}" type="slidenum">
              <a:rPr lang="en-US" smtClean="0"/>
              <a:pPr/>
              <a:t>25</a:t>
            </a:fld>
            <a:endParaRPr lang="en-US"/>
          </a:p>
        </p:txBody>
      </p:sp>
    </p:spTree>
    <p:extLst>
      <p:ext uri="{BB962C8B-B14F-4D97-AF65-F5344CB8AC3E}">
        <p14:creationId xmlns:p14="http://schemas.microsoft.com/office/powerpoint/2010/main" val="23077592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Classification</a:t>
            </a:r>
          </a:p>
        </p:txBody>
      </p:sp>
      <p:sp>
        <p:nvSpPr>
          <p:cNvPr id="3" name="Content Placeholder 2"/>
          <p:cNvSpPr>
            <a:spLocks noGrp="1"/>
          </p:cNvSpPr>
          <p:nvPr>
            <p:ph sz="quarter" idx="11"/>
          </p:nvPr>
        </p:nvSpPr>
        <p:spPr/>
        <p:txBody>
          <a:bodyPr/>
          <a:lstStyle/>
          <a:p>
            <a:pPr marL="342900" indent="-342900">
              <a:spcBef>
                <a:spcPts val="1000"/>
              </a:spcBef>
              <a:spcAft>
                <a:spcPts val="1200"/>
              </a:spcAft>
              <a:buFont typeface="Arial" panose="020B0604020202020204" pitchFamily="34" charset="0"/>
              <a:buChar char="•"/>
            </a:pPr>
            <a:r>
              <a:rPr lang="en-US" dirty="0"/>
              <a:t>Domain</a:t>
            </a:r>
          </a:p>
          <a:p>
            <a:pPr marL="342900" indent="-342900">
              <a:spcBef>
                <a:spcPts val="1000"/>
              </a:spcBef>
              <a:spcAft>
                <a:spcPts val="1200"/>
              </a:spcAft>
              <a:buFont typeface="Arial" panose="020B0604020202020204" pitchFamily="34" charset="0"/>
              <a:buChar char="•"/>
            </a:pPr>
            <a:r>
              <a:rPr lang="en-US" dirty="0"/>
              <a:t>Kingdom</a:t>
            </a:r>
          </a:p>
          <a:p>
            <a:pPr marL="342900" indent="-342900">
              <a:spcBef>
                <a:spcPts val="1000"/>
              </a:spcBef>
              <a:spcAft>
                <a:spcPts val="1200"/>
              </a:spcAft>
              <a:buFont typeface="Arial" panose="020B0604020202020204" pitchFamily="34" charset="0"/>
              <a:buChar char="•"/>
            </a:pPr>
            <a:r>
              <a:rPr lang="en-US" dirty="0"/>
              <a:t>Phylum</a:t>
            </a:r>
          </a:p>
          <a:p>
            <a:pPr marL="342900" indent="-342900">
              <a:spcBef>
                <a:spcPts val="1000"/>
              </a:spcBef>
              <a:spcAft>
                <a:spcPts val="1200"/>
              </a:spcAft>
              <a:buFont typeface="Arial" panose="020B0604020202020204" pitchFamily="34" charset="0"/>
              <a:buChar char="•"/>
            </a:pPr>
            <a:r>
              <a:rPr lang="en-US" dirty="0"/>
              <a:t>Class</a:t>
            </a:r>
          </a:p>
          <a:p>
            <a:pPr marL="342900" indent="-342900">
              <a:spcBef>
                <a:spcPts val="1000"/>
              </a:spcBef>
              <a:spcAft>
                <a:spcPts val="1200"/>
              </a:spcAft>
              <a:buFont typeface="Arial" panose="020B0604020202020204" pitchFamily="34" charset="0"/>
              <a:buChar char="•"/>
            </a:pPr>
            <a:r>
              <a:rPr lang="en-US" dirty="0"/>
              <a:t>Order</a:t>
            </a:r>
          </a:p>
          <a:p>
            <a:pPr marL="342900" indent="-342900">
              <a:spcBef>
                <a:spcPts val="1000"/>
              </a:spcBef>
              <a:spcAft>
                <a:spcPts val="1200"/>
              </a:spcAft>
              <a:buFont typeface="Arial" panose="020B0604020202020204" pitchFamily="34" charset="0"/>
              <a:buChar char="•"/>
            </a:pPr>
            <a:r>
              <a:rPr lang="en-US" dirty="0"/>
              <a:t>Family</a:t>
            </a:r>
          </a:p>
          <a:p>
            <a:pPr marL="342900" indent="-342900">
              <a:spcBef>
                <a:spcPts val="1000"/>
              </a:spcBef>
              <a:spcAft>
                <a:spcPts val="1200"/>
              </a:spcAft>
              <a:buFont typeface="Arial" panose="020B0604020202020204" pitchFamily="34" charset="0"/>
              <a:buChar char="•"/>
            </a:pPr>
            <a:r>
              <a:rPr lang="en-US" dirty="0"/>
              <a:t>Genus</a:t>
            </a:r>
          </a:p>
          <a:p>
            <a:pPr marL="342900" indent="-342900">
              <a:spcBef>
                <a:spcPts val="1000"/>
              </a:spcBef>
              <a:spcAft>
                <a:spcPts val="1200"/>
              </a:spcAft>
              <a:buFont typeface="Arial" panose="020B0604020202020204" pitchFamily="34" charset="0"/>
              <a:buChar char="•"/>
            </a:pPr>
            <a:r>
              <a:rPr lang="en-US" dirty="0"/>
              <a:t>Species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31165554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D2AC30-1E0D-4F67-BC44-89FF8B366E14}"/>
              </a:ext>
            </a:extLst>
          </p:cNvPr>
          <p:cNvSpPr>
            <a:spLocks noGrp="1"/>
          </p:cNvSpPr>
          <p:nvPr>
            <p:ph type="title"/>
          </p:nvPr>
        </p:nvSpPr>
        <p:spPr/>
        <p:txBody>
          <a:bodyPr/>
          <a:lstStyle/>
          <a:p>
            <a:pPr lvl="0"/>
            <a:r>
              <a:rPr lang="en-US" altLang="en-US" dirty="0">
                <a:latin typeface="Arial" panose="020B0604020202020204" pitchFamily="34" charset="0"/>
                <a:ea typeface="Microsoft YaHei" panose="020B0503020204020204" pitchFamily="34" charset="-122"/>
              </a:rPr>
              <a:t>Figure 23.5</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5" name="Picture 2" descr="An illustration of the classification of organisms."/>
          <p:cNvPicPr>
            <a:picLocks noChangeAspect="1"/>
          </p:cNvPicPr>
          <p:nvPr/>
        </p:nvPicPr>
        <p:blipFill rotWithShape="1">
          <a:blip r:embed="rId2">
            <a:extLst>
              <a:ext uri="{28A0092B-C50C-407E-A947-70E740481C1C}">
                <a14:useLocalDpi xmlns:a14="http://schemas.microsoft.com/office/drawing/2010/main" val="0"/>
              </a:ext>
            </a:extLst>
          </a:blip>
          <a:srcRect t="2982" b="4983"/>
          <a:stretch/>
        </p:blipFill>
        <p:spPr>
          <a:xfrm>
            <a:off x="2419225" y="1047214"/>
            <a:ext cx="4305551" cy="5120640"/>
          </a:xfrm>
          <a:prstGeom prst="rect">
            <a:avLst/>
          </a:prstGeom>
        </p:spPr>
      </p:pic>
      <p:sp>
        <p:nvSpPr>
          <p:cNvPr id="13"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943B8A4F-20D9-4E09-9254-D87D1E64E065}"/>
              </a:ext>
            </a:extLst>
          </p:cNvPr>
          <p:cNvSpPr>
            <a:spLocks noGrp="1"/>
          </p:cNvSpPr>
          <p:nvPr>
            <p:ph type="sldNum" sz="quarter" idx="10"/>
          </p:nvPr>
        </p:nvSpPr>
        <p:spPr/>
        <p:txBody>
          <a:bodyPr/>
          <a:lstStyle/>
          <a:p>
            <a:fld id="{68151E55-6873-49E2-B8D5-2F265E6F1973}" type="slidenum">
              <a:rPr lang="en-US" smtClean="0"/>
              <a:pPr/>
              <a:t>27</a:t>
            </a:fld>
            <a:endParaRPr lang="en-US"/>
          </a:p>
        </p:txBody>
      </p:sp>
    </p:spTree>
    <p:extLst>
      <p:ext uri="{BB962C8B-B14F-4D97-AF65-F5344CB8AC3E}">
        <p14:creationId xmlns:p14="http://schemas.microsoft.com/office/powerpoint/2010/main" val="34309706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Systematics and traditional classification</a:t>
            </a:r>
            <a:r>
              <a:rPr lang="en-US" sz="1200" dirty="0"/>
              <a:t> 1</a:t>
            </a:r>
          </a:p>
        </p:txBody>
      </p:sp>
      <p:sp>
        <p:nvSpPr>
          <p:cNvPr id="3" name="Content Placeholder 2"/>
          <p:cNvSpPr>
            <a:spLocks noGrp="1"/>
          </p:cNvSpPr>
          <p:nvPr>
            <p:ph sz="quarter" idx="11"/>
          </p:nvPr>
        </p:nvSpPr>
        <p:spPr/>
        <p:txBody>
          <a:bodyPr/>
          <a:lstStyle/>
          <a:p>
            <a:pPr>
              <a:spcBef>
                <a:spcPts val="600"/>
              </a:spcBef>
              <a:spcAft>
                <a:spcPts val="1200"/>
              </a:spcAft>
            </a:pPr>
            <a:r>
              <a:rPr lang="en-US" dirty="0"/>
              <a:t>Monophyletic group</a:t>
            </a:r>
          </a:p>
          <a:p>
            <a:pPr marL="342900" indent="-342900">
              <a:spcBef>
                <a:spcPts val="600"/>
              </a:spcBef>
              <a:spcAft>
                <a:spcPts val="1200"/>
              </a:spcAft>
              <a:buFont typeface="Arial" panose="020B0604020202020204" pitchFamily="34" charset="0"/>
              <a:buChar char="•"/>
            </a:pPr>
            <a:r>
              <a:rPr lang="en-US" dirty="0"/>
              <a:t>Includes the most recent common ancestor of the group and all of its descendants (clade).</a:t>
            </a:r>
          </a:p>
          <a:p>
            <a:pPr>
              <a:spcBef>
                <a:spcPts val="600"/>
              </a:spcBef>
              <a:spcAft>
                <a:spcPts val="1200"/>
              </a:spcAft>
            </a:pPr>
            <a:r>
              <a:rPr lang="en-US" dirty="0"/>
              <a:t>Paraphyletic group</a:t>
            </a:r>
          </a:p>
          <a:p>
            <a:pPr marL="342900" indent="-342900">
              <a:spcBef>
                <a:spcPts val="600"/>
              </a:spcBef>
              <a:spcAft>
                <a:spcPts val="1200"/>
              </a:spcAft>
              <a:buFont typeface="Arial" panose="020B0604020202020204" pitchFamily="34" charset="0"/>
              <a:buChar char="•"/>
            </a:pPr>
            <a:r>
              <a:rPr lang="en-US" dirty="0"/>
              <a:t>Includes the most recent common ancestor of the group, but not all its descendants.</a:t>
            </a:r>
          </a:p>
          <a:p>
            <a:pPr>
              <a:spcBef>
                <a:spcPts val="600"/>
              </a:spcBef>
              <a:spcAft>
                <a:spcPts val="1200"/>
              </a:spcAft>
            </a:pPr>
            <a:r>
              <a:rPr lang="en-US" dirty="0"/>
              <a:t>Polyphyletic group</a:t>
            </a:r>
          </a:p>
          <a:p>
            <a:pPr marL="342900" indent="-342900">
              <a:spcBef>
                <a:spcPts val="600"/>
              </a:spcBef>
              <a:spcAft>
                <a:spcPts val="1200"/>
              </a:spcAft>
              <a:buFont typeface="Arial" panose="020B0604020202020204" pitchFamily="34" charset="0"/>
              <a:buChar char="•"/>
            </a:pPr>
            <a:r>
              <a:rPr lang="en-US" dirty="0"/>
              <a:t>Does not include the most recent common ancestor of all members of the group.</a:t>
            </a:r>
          </a:p>
        </p:txBody>
      </p:sp>
      <p:sp>
        <p:nvSpPr>
          <p:cNvPr id="6" name="Slide Number Placeholder 3"/>
          <p:cNvSpPr>
            <a:spLocks noGrp="1"/>
          </p:cNvSpPr>
          <p:nvPr>
            <p:ph type="sldNum" sz="quarter" idx="10"/>
          </p:nvPr>
        </p:nvSpPr>
        <p:spPr/>
        <p:txBody>
          <a:bodyPr/>
          <a:lstStyle/>
          <a:p>
            <a:fld id="{68151E55-6873-49E2-B8D5-2F265E6F1973}" type="slidenum">
              <a:rPr lang="en-US" smtClean="0"/>
              <a:pPr/>
              <a:t>28</a:t>
            </a:fld>
            <a:endParaRPr lang="en-US"/>
          </a:p>
        </p:txBody>
      </p:sp>
    </p:spTree>
    <p:extLst>
      <p:ext uri="{BB962C8B-B14F-4D97-AF65-F5344CB8AC3E}">
        <p14:creationId xmlns:p14="http://schemas.microsoft.com/office/powerpoint/2010/main" val="20602520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Systematics and traditional classification</a:t>
            </a:r>
            <a:r>
              <a:rPr lang="en-US" sz="1200" dirty="0"/>
              <a:t> 2</a:t>
            </a:r>
          </a:p>
        </p:txBody>
      </p:sp>
      <p:sp>
        <p:nvSpPr>
          <p:cNvPr id="3" name="Content Placeholder 2"/>
          <p:cNvSpPr>
            <a:spLocks noGrp="1"/>
          </p:cNvSpPr>
          <p:nvPr>
            <p:ph sz="quarter" idx="11"/>
          </p:nvPr>
        </p:nvSpPr>
        <p:spPr/>
        <p:txBody>
          <a:bodyPr/>
          <a:lstStyle/>
          <a:p>
            <a:pPr marL="342900" indent="-342900">
              <a:spcBef>
                <a:spcPts val="600"/>
              </a:spcBef>
              <a:spcAft>
                <a:spcPts val="1200"/>
              </a:spcAft>
              <a:buFont typeface="Arial" panose="020B0604020202020204" pitchFamily="34" charset="0"/>
              <a:buChar char="•"/>
            </a:pPr>
            <a:r>
              <a:rPr lang="en-US" dirty="0"/>
              <a:t>Taxonomic hierarchies are based on shared traits, ideally should reflect evolutionary relationships</a:t>
            </a:r>
          </a:p>
          <a:p>
            <a:pPr marL="342900" indent="-342900">
              <a:spcBef>
                <a:spcPts val="600"/>
              </a:spcBef>
              <a:spcAft>
                <a:spcPts val="1200"/>
              </a:spcAft>
              <a:buFont typeface="Arial" panose="020B0604020202020204" pitchFamily="34" charset="0"/>
              <a:buChar char="•"/>
            </a:pPr>
            <a:r>
              <a:rPr lang="en-US" dirty="0"/>
              <a:t>However, traditional taxonomic groups do not always fit well with new understanding of phylogenetic relationships</a:t>
            </a:r>
          </a:p>
          <a:p>
            <a:pPr marL="342900" indent="-342900">
              <a:spcBef>
                <a:spcPts val="600"/>
              </a:spcBef>
              <a:spcAft>
                <a:spcPts val="1200"/>
              </a:spcAft>
              <a:buFont typeface="Arial" panose="020B0604020202020204" pitchFamily="34" charset="0"/>
              <a:buChar char="•"/>
            </a:pPr>
            <a:r>
              <a:rPr lang="en-US" dirty="0"/>
              <a:t>Example: birds in class Aves; dinosaurs in class </a:t>
            </a:r>
            <a:r>
              <a:rPr lang="en-US" dirty="0" err="1"/>
              <a:t>Reptilia</a:t>
            </a:r>
            <a:r>
              <a:rPr lang="en-US" dirty="0"/>
              <a:t>. However, recent phylogenetic advances show that birds evolved from dinosaurs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29</a:t>
            </a:fld>
            <a:endParaRPr lang="en-US"/>
          </a:p>
        </p:txBody>
      </p:sp>
    </p:spTree>
    <p:extLst>
      <p:ext uri="{BB962C8B-B14F-4D97-AF65-F5344CB8AC3E}">
        <p14:creationId xmlns:p14="http://schemas.microsoft.com/office/powerpoint/2010/main" val="28156946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DEAD08-C56B-4760-B299-51DC8DE544F1}"/>
              </a:ext>
            </a:extLst>
          </p:cNvPr>
          <p:cNvSpPr>
            <a:spLocks noGrp="1"/>
          </p:cNvSpPr>
          <p:nvPr>
            <p:ph type="title"/>
          </p:nvPr>
        </p:nvSpPr>
        <p:spPr/>
        <p:txBody>
          <a:bodyPr/>
          <a:lstStyle/>
          <a:p>
            <a:r>
              <a:rPr lang="en-US" altLang="en-US" dirty="0">
                <a:ea typeface="Microsoft YaHei" panose="020B0503020204020204" pitchFamily="34" charset="-122"/>
              </a:rPr>
              <a:t>Systematics</a:t>
            </a:r>
            <a:r>
              <a:rPr lang="en-US" sz="1200" dirty="0"/>
              <a:t> 1</a:t>
            </a:r>
          </a:p>
        </p:txBody>
      </p:sp>
      <p:sp>
        <p:nvSpPr>
          <p:cNvPr id="5" name="Content Placeholder 2"/>
          <p:cNvSpPr>
            <a:spLocks noGrp="1"/>
          </p:cNvSpPr>
          <p:nvPr>
            <p:ph sz="quarter" idx="11"/>
          </p:nvPr>
        </p:nvSpPr>
        <p:spPr>
          <a:xfrm>
            <a:off x="342900" y="1276710"/>
            <a:ext cx="8458200" cy="5055510"/>
          </a:xfrm>
        </p:spPr>
        <p:txBody>
          <a:bodyPr/>
          <a:lstStyle/>
          <a:p>
            <a:pPr>
              <a:spcBef>
                <a:spcPts val="600"/>
              </a:spcBef>
              <a:spcAft>
                <a:spcPts val="1200"/>
              </a:spcAft>
            </a:pPr>
            <a:r>
              <a:rPr lang="en-US" altLang="en-US" dirty="0"/>
              <a:t>All organisms share many characteristics:</a:t>
            </a:r>
          </a:p>
          <a:p>
            <a:pPr marL="342900" indent="-342900">
              <a:spcBef>
                <a:spcPts val="600"/>
              </a:spcBef>
              <a:spcAft>
                <a:spcPts val="1200"/>
              </a:spcAft>
              <a:buFont typeface="Arial" panose="020B0604020202020204" pitchFamily="34" charset="0"/>
              <a:buChar char="•"/>
            </a:pPr>
            <a:r>
              <a:rPr lang="en-US" altLang="en-US" dirty="0"/>
              <a:t>Composed of one or more cells.</a:t>
            </a:r>
          </a:p>
          <a:p>
            <a:pPr marL="342900" indent="-342900">
              <a:spcBef>
                <a:spcPts val="600"/>
              </a:spcBef>
              <a:spcAft>
                <a:spcPts val="1200"/>
              </a:spcAft>
              <a:buFont typeface="Arial" panose="020B0604020202020204" pitchFamily="34" charset="0"/>
              <a:buChar char="•"/>
            </a:pPr>
            <a:r>
              <a:rPr lang="en-US" altLang="en-US" dirty="0"/>
              <a:t>Carry out metabolism.</a:t>
            </a:r>
          </a:p>
          <a:p>
            <a:pPr marL="342900" indent="-342900">
              <a:spcBef>
                <a:spcPts val="600"/>
              </a:spcBef>
              <a:spcAft>
                <a:spcPts val="1200"/>
              </a:spcAft>
              <a:buFont typeface="Arial" panose="020B0604020202020204" pitchFamily="34" charset="0"/>
              <a:buChar char="•"/>
            </a:pPr>
            <a:r>
              <a:rPr lang="en-US" altLang="en-US" dirty="0"/>
              <a:t>Transfer energy with A</a:t>
            </a:r>
            <a:r>
              <a:rPr lang="en-US" altLang="en-US" sz="100" dirty="0"/>
              <a:t> </a:t>
            </a:r>
            <a:r>
              <a:rPr lang="en-US" altLang="en-US" dirty="0"/>
              <a:t>T</a:t>
            </a:r>
            <a:r>
              <a:rPr lang="en-US" altLang="en-US" sz="100" dirty="0"/>
              <a:t> </a:t>
            </a:r>
            <a:r>
              <a:rPr lang="en-US" altLang="en-US" dirty="0"/>
              <a:t>P.</a:t>
            </a:r>
          </a:p>
          <a:p>
            <a:pPr marL="342900" indent="-342900">
              <a:spcBef>
                <a:spcPts val="600"/>
              </a:spcBef>
              <a:spcAft>
                <a:spcPts val="1200"/>
              </a:spcAft>
              <a:buFont typeface="Arial" panose="020B0604020202020204" pitchFamily="34" charset="0"/>
              <a:buChar char="•"/>
            </a:pPr>
            <a:r>
              <a:rPr lang="en-US" altLang="en-US" dirty="0"/>
              <a:t>Encode hereditary information in D</a:t>
            </a:r>
            <a:r>
              <a:rPr lang="en-US" altLang="en-US" sz="100" dirty="0"/>
              <a:t> </a:t>
            </a:r>
            <a:r>
              <a:rPr lang="en-US" altLang="en-US" dirty="0"/>
              <a:t>N</a:t>
            </a:r>
            <a:r>
              <a:rPr lang="en-US" altLang="en-US" sz="100" dirty="0"/>
              <a:t> </a:t>
            </a:r>
            <a:r>
              <a:rPr lang="en-US" altLang="en-US" dirty="0"/>
              <a:t>A.</a:t>
            </a:r>
          </a:p>
          <a:p>
            <a:pPr>
              <a:spcBef>
                <a:spcPts val="600"/>
              </a:spcBef>
              <a:spcAft>
                <a:spcPts val="1200"/>
              </a:spcAft>
            </a:pPr>
            <a:r>
              <a:rPr lang="en-US" altLang="en-US" dirty="0"/>
              <a:t>Tremendous diversity of life</a:t>
            </a:r>
          </a:p>
          <a:p>
            <a:pPr marL="342900" indent="-342900">
              <a:spcBef>
                <a:spcPts val="600"/>
              </a:spcBef>
              <a:spcAft>
                <a:spcPts val="1200"/>
              </a:spcAft>
              <a:buFont typeface="Arial" panose="020B0604020202020204" pitchFamily="34" charset="0"/>
              <a:buChar char="•"/>
            </a:pPr>
            <a:r>
              <a:rPr lang="en-US" altLang="en-US" dirty="0"/>
              <a:t>Bacteria, whales, sequoia trees.</a:t>
            </a:r>
          </a:p>
          <a:p>
            <a:pPr>
              <a:spcBef>
                <a:spcPts val="600"/>
              </a:spcBef>
              <a:spcAft>
                <a:spcPts val="1200"/>
              </a:spcAft>
            </a:pPr>
            <a:r>
              <a:rPr lang="en-US" altLang="en-US" dirty="0"/>
              <a:t>Biologists group organisms based on shared characteristics and newer molecular sequence data</a:t>
            </a:r>
          </a:p>
        </p:txBody>
      </p:sp>
      <p:sp>
        <p:nvSpPr>
          <p:cNvPr id="6" name="Slide Number Placeholder 3">
            <a:extLst>
              <a:ext uri="{FF2B5EF4-FFF2-40B4-BE49-F238E27FC236}">
                <a16:creationId xmlns:a16="http://schemas.microsoft.com/office/drawing/2014/main" id="{4C38EC5C-CE44-4C82-9C7E-62B0F339405F}"/>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40885766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04800"/>
            <a:ext cx="8458200" cy="678611"/>
          </a:xfrm>
        </p:spPr>
        <p:txBody>
          <a:bodyPr/>
          <a:lstStyle/>
          <a:p>
            <a:r>
              <a:rPr lang="en-US" altLang="en-US" dirty="0">
                <a:latin typeface="Arial" panose="020B0604020202020204" pitchFamily="34" charset="0"/>
                <a:ea typeface="Microsoft YaHei" panose="020B0503020204020204" pitchFamily="34" charset="-122"/>
              </a:rPr>
              <a:t>Figure 23.6a</a:t>
            </a:r>
            <a:endParaRPr lang="en-US" dirty="0"/>
          </a:p>
        </p:txBody>
      </p:sp>
      <p:pic>
        <p:nvPicPr>
          <p:cNvPr id="7" name="Picture 2" descr="An illustration of evolution trees of the monophyletic group."/>
          <p:cNvPicPr>
            <a:picLocks noChangeAspect="1"/>
          </p:cNvPicPr>
          <p:nvPr/>
        </p:nvPicPr>
        <p:blipFill rotWithShape="1">
          <a:blip r:embed="rId2">
            <a:extLst>
              <a:ext uri="{28A0092B-C50C-407E-A947-70E740481C1C}">
                <a14:useLocalDpi xmlns:a14="http://schemas.microsoft.com/office/drawing/2010/main" val="0"/>
              </a:ext>
            </a:extLst>
          </a:blip>
          <a:srcRect b="66425"/>
          <a:stretch/>
        </p:blipFill>
        <p:spPr>
          <a:xfrm>
            <a:off x="315664" y="1551962"/>
            <a:ext cx="8512673" cy="3840480"/>
          </a:xfrm>
          <a:prstGeom prst="rect">
            <a:avLst/>
          </a:prstGeom>
        </p:spPr>
      </p:pic>
      <p:sp>
        <p:nvSpPr>
          <p:cNvPr id="3" name="Content Placeholder 3"/>
          <p:cNvSpPr>
            <a:spLocks noGrp="1"/>
          </p:cNvSpPr>
          <p:nvPr>
            <p:ph sz="quarter" idx="11"/>
          </p:nvPr>
        </p:nvSpPr>
        <p:spPr>
          <a:xfrm>
            <a:off x="342900" y="5581325"/>
            <a:ext cx="8458200" cy="478207"/>
          </a:xfrm>
        </p:spPr>
        <p:txBody>
          <a:bodyPr/>
          <a:lstStyle/>
          <a:p>
            <a:r>
              <a:rPr lang="en-US" dirty="0"/>
              <a:t>Monophyletic Group – ex: Archosaurs</a:t>
            </a:r>
          </a:p>
        </p:txBody>
      </p:sp>
      <p:sp>
        <p:nvSpPr>
          <p:cNvPr id="8"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p:cNvSpPr>
            <a:spLocks noGrp="1"/>
          </p:cNvSpPr>
          <p:nvPr>
            <p:ph type="sldNum" sz="quarter" idx="10"/>
          </p:nvPr>
        </p:nvSpPr>
        <p:spPr/>
        <p:txBody>
          <a:bodyPr/>
          <a:lstStyle/>
          <a:p>
            <a:fld id="{68151E55-6873-49E2-B8D5-2F265E6F1973}" type="slidenum">
              <a:rPr lang="en-US" smtClean="0"/>
              <a:pPr/>
              <a:t>30</a:t>
            </a:fld>
            <a:endParaRPr lang="en-US"/>
          </a:p>
        </p:txBody>
      </p:sp>
    </p:spTree>
    <p:extLst>
      <p:ext uri="{BB962C8B-B14F-4D97-AF65-F5344CB8AC3E}">
        <p14:creationId xmlns:p14="http://schemas.microsoft.com/office/powerpoint/2010/main" val="27457909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Figure 23.6b</a:t>
            </a:r>
            <a:endParaRPr lang="en-US" dirty="0"/>
          </a:p>
        </p:txBody>
      </p:sp>
      <p:pic>
        <p:nvPicPr>
          <p:cNvPr id="7" name="Picture 2" descr="An illustration of evolution trees of the  paraphyletic group."/>
          <p:cNvPicPr>
            <a:picLocks noChangeAspect="1"/>
          </p:cNvPicPr>
          <p:nvPr/>
        </p:nvPicPr>
        <p:blipFill rotWithShape="1">
          <a:blip r:embed="rId2">
            <a:extLst>
              <a:ext uri="{28A0092B-C50C-407E-A947-70E740481C1C}">
                <a14:useLocalDpi xmlns:a14="http://schemas.microsoft.com/office/drawing/2010/main" val="0"/>
              </a:ext>
            </a:extLst>
          </a:blip>
          <a:srcRect t="33690" b="33449"/>
          <a:stretch/>
        </p:blipFill>
        <p:spPr>
          <a:xfrm>
            <a:off x="223027" y="1597104"/>
            <a:ext cx="8697946" cy="3840480"/>
          </a:xfrm>
          <a:prstGeom prst="rect">
            <a:avLst/>
          </a:prstGeom>
        </p:spPr>
      </p:pic>
      <p:sp>
        <p:nvSpPr>
          <p:cNvPr id="3" name="Content Placeholder 3"/>
          <p:cNvSpPr>
            <a:spLocks noGrp="1"/>
          </p:cNvSpPr>
          <p:nvPr>
            <p:ph sz="quarter" idx="11"/>
          </p:nvPr>
        </p:nvSpPr>
        <p:spPr>
          <a:xfrm>
            <a:off x="342900" y="5563553"/>
            <a:ext cx="8458200" cy="478207"/>
          </a:xfrm>
        </p:spPr>
        <p:txBody>
          <a:bodyPr/>
          <a:lstStyle/>
          <a:p>
            <a:pPr>
              <a:spcAft>
                <a:spcPts val="1200"/>
              </a:spcAft>
            </a:pPr>
            <a:r>
              <a:rPr lang="en-US" dirty="0"/>
              <a:t>Paraphyletic Group – ex: Dinosaurs</a:t>
            </a:r>
          </a:p>
        </p:txBody>
      </p:sp>
      <p:sp>
        <p:nvSpPr>
          <p:cNvPr id="8"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p:cNvSpPr>
            <a:spLocks noGrp="1"/>
          </p:cNvSpPr>
          <p:nvPr>
            <p:ph type="sldNum" sz="quarter" idx="10"/>
          </p:nvPr>
        </p:nvSpPr>
        <p:spPr/>
        <p:txBody>
          <a:bodyPr/>
          <a:lstStyle/>
          <a:p>
            <a:fld id="{68151E55-6873-49E2-B8D5-2F265E6F1973}" type="slidenum">
              <a:rPr lang="en-US" smtClean="0"/>
              <a:pPr/>
              <a:t>31</a:t>
            </a:fld>
            <a:endParaRPr lang="en-US"/>
          </a:p>
        </p:txBody>
      </p:sp>
    </p:spTree>
    <p:extLst>
      <p:ext uri="{BB962C8B-B14F-4D97-AF65-F5344CB8AC3E}">
        <p14:creationId xmlns:p14="http://schemas.microsoft.com/office/powerpoint/2010/main" val="1126244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Figure 23.6c</a:t>
            </a:r>
            <a:endParaRPr lang="en-US" dirty="0"/>
          </a:p>
        </p:txBody>
      </p:sp>
      <p:pic>
        <p:nvPicPr>
          <p:cNvPr id="7" name="Picture 2" descr="An illustration of evolution trees of the polyphyletic group."/>
          <p:cNvPicPr>
            <a:picLocks noChangeAspect="1"/>
          </p:cNvPicPr>
          <p:nvPr/>
        </p:nvPicPr>
        <p:blipFill rotWithShape="1">
          <a:blip r:embed="rId2">
            <a:extLst>
              <a:ext uri="{28A0092B-C50C-407E-A947-70E740481C1C}">
                <a14:useLocalDpi xmlns:a14="http://schemas.microsoft.com/office/drawing/2010/main" val="0"/>
              </a:ext>
            </a:extLst>
          </a:blip>
          <a:srcRect t="66658" b="50"/>
          <a:stretch/>
        </p:blipFill>
        <p:spPr>
          <a:xfrm>
            <a:off x="279232" y="1586830"/>
            <a:ext cx="8585536" cy="3840480"/>
          </a:xfrm>
          <a:prstGeom prst="rect">
            <a:avLst/>
          </a:prstGeom>
        </p:spPr>
      </p:pic>
      <p:sp>
        <p:nvSpPr>
          <p:cNvPr id="3" name="Content Placeholder 3"/>
          <p:cNvSpPr>
            <a:spLocks noGrp="1"/>
          </p:cNvSpPr>
          <p:nvPr>
            <p:ph sz="quarter" idx="11"/>
          </p:nvPr>
        </p:nvSpPr>
        <p:spPr>
          <a:xfrm>
            <a:off x="342900" y="5563553"/>
            <a:ext cx="8458200" cy="478207"/>
          </a:xfrm>
        </p:spPr>
        <p:txBody>
          <a:bodyPr/>
          <a:lstStyle/>
          <a:p>
            <a:pPr>
              <a:spcAft>
                <a:spcPts val="1200"/>
              </a:spcAft>
            </a:pPr>
            <a:r>
              <a:rPr lang="en-US" dirty="0"/>
              <a:t>Polyphyletic Group – ex: “Flying Vertebrates”</a:t>
            </a:r>
          </a:p>
        </p:txBody>
      </p:sp>
      <p:sp>
        <p:nvSpPr>
          <p:cNvPr id="8"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p:cNvSpPr>
            <a:spLocks noGrp="1"/>
          </p:cNvSpPr>
          <p:nvPr>
            <p:ph type="sldNum" sz="quarter" idx="10"/>
          </p:nvPr>
        </p:nvSpPr>
        <p:spPr/>
        <p:txBody>
          <a:bodyPr/>
          <a:lstStyle/>
          <a:p>
            <a:fld id="{68151E55-6873-49E2-B8D5-2F265E6F1973}" type="slidenum">
              <a:rPr lang="en-US" smtClean="0"/>
              <a:pPr/>
              <a:t>32</a:t>
            </a:fld>
            <a:endParaRPr lang="en-US"/>
          </a:p>
        </p:txBody>
      </p:sp>
    </p:spTree>
    <p:extLst>
      <p:ext uri="{BB962C8B-B14F-4D97-AF65-F5344CB8AC3E}">
        <p14:creationId xmlns:p14="http://schemas.microsoft.com/office/powerpoint/2010/main" val="7056502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23.7</a:t>
            </a:r>
          </a:p>
        </p:txBody>
      </p:sp>
      <p:pic>
        <p:nvPicPr>
          <p:cNvPr id="7" name="Picture 2" descr="On the evolutionary phylogeny of plants, plants share a common ancestor with a group of green algae known as charophyte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113" y="1454617"/>
            <a:ext cx="8535774" cy="3291840"/>
          </a:xfrm>
          <a:prstGeom prst="rect">
            <a:avLst/>
          </a:prstGeom>
        </p:spPr>
      </p:pic>
      <p:sp>
        <p:nvSpPr>
          <p:cNvPr id="3" name="Content Placeholder 3"/>
          <p:cNvSpPr>
            <a:spLocks noGrp="1"/>
          </p:cNvSpPr>
          <p:nvPr>
            <p:ph sz="quarter" idx="11"/>
          </p:nvPr>
        </p:nvSpPr>
        <p:spPr>
          <a:xfrm>
            <a:off x="342900" y="4912189"/>
            <a:ext cx="8458200" cy="1237256"/>
          </a:xfrm>
        </p:spPr>
        <p:txBody>
          <a:bodyPr/>
          <a:lstStyle/>
          <a:p>
            <a:pPr>
              <a:spcBef>
                <a:spcPts val="624"/>
              </a:spcBef>
              <a:spcAft>
                <a:spcPts val="600"/>
              </a:spcAft>
            </a:pPr>
            <a:r>
              <a:rPr lang="en-US" sz="2200" dirty="0"/>
              <a:t>The traditional classification included two groups that we now realize are not monophyletic: the green algae and bryophytes</a:t>
            </a:r>
          </a:p>
          <a:p>
            <a:pPr>
              <a:spcBef>
                <a:spcPts val="624"/>
              </a:spcBef>
              <a:spcAft>
                <a:spcPts val="600"/>
              </a:spcAft>
            </a:pPr>
            <a:r>
              <a:rPr lang="en-US" sz="2200" dirty="0"/>
              <a:t>New classification of plants does not include these groups</a:t>
            </a:r>
          </a:p>
        </p:txBody>
      </p:sp>
      <p:sp>
        <p:nvSpPr>
          <p:cNvPr id="8"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p:cNvSpPr>
            <a:spLocks noGrp="1"/>
          </p:cNvSpPr>
          <p:nvPr>
            <p:ph type="sldNum" sz="quarter" idx="10"/>
          </p:nvPr>
        </p:nvSpPr>
        <p:spPr/>
        <p:txBody>
          <a:bodyPr/>
          <a:lstStyle/>
          <a:p>
            <a:fld id="{68151E55-6873-49E2-B8D5-2F265E6F1973}" type="slidenum">
              <a:rPr lang="en-US" smtClean="0"/>
              <a:pPr/>
              <a:t>33</a:t>
            </a:fld>
            <a:endParaRPr lang="en-US"/>
          </a:p>
        </p:txBody>
      </p:sp>
    </p:spTree>
    <p:extLst>
      <p:ext uri="{BB962C8B-B14F-4D97-AF65-F5344CB8AC3E}">
        <p14:creationId xmlns:p14="http://schemas.microsoft.com/office/powerpoint/2010/main" val="3467048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Species concepts</a:t>
            </a:r>
            <a:r>
              <a:rPr lang="en-US" sz="1200" dirty="0"/>
              <a:t> 1</a:t>
            </a:r>
          </a:p>
        </p:txBody>
      </p:sp>
      <p:sp>
        <p:nvSpPr>
          <p:cNvPr id="3" name="Content Placeholder 2"/>
          <p:cNvSpPr>
            <a:spLocks noGrp="1"/>
          </p:cNvSpPr>
          <p:nvPr>
            <p:ph sz="quarter" idx="11"/>
          </p:nvPr>
        </p:nvSpPr>
        <p:spPr/>
        <p:txBody>
          <a:bodyPr/>
          <a:lstStyle/>
          <a:p>
            <a:pPr>
              <a:spcBef>
                <a:spcPts val="600"/>
              </a:spcBef>
              <a:spcAft>
                <a:spcPts val="1200"/>
              </a:spcAft>
            </a:pPr>
            <a:r>
              <a:rPr lang="en-US" dirty="0"/>
              <a:t>Biological species concept (B</a:t>
            </a:r>
            <a:r>
              <a:rPr lang="en-US" sz="100" dirty="0"/>
              <a:t> </a:t>
            </a:r>
            <a:r>
              <a:rPr lang="en-US" dirty="0"/>
              <a:t>S</a:t>
            </a:r>
            <a:r>
              <a:rPr lang="en-US" sz="100" dirty="0"/>
              <a:t> </a:t>
            </a:r>
            <a:r>
              <a:rPr lang="en-US" dirty="0"/>
              <a:t>C)</a:t>
            </a:r>
          </a:p>
          <a:p>
            <a:pPr marL="342900" indent="-342900">
              <a:spcBef>
                <a:spcPts val="600"/>
              </a:spcBef>
              <a:spcAft>
                <a:spcPts val="1200"/>
              </a:spcAft>
              <a:buFont typeface="Arial" panose="020B0604020202020204" pitchFamily="34" charset="0"/>
              <a:buChar char="•"/>
            </a:pPr>
            <a:r>
              <a:rPr lang="en-US" dirty="0"/>
              <a:t>Defines species as groups of interbreeding populations that are reproductively isolated.</a:t>
            </a:r>
          </a:p>
          <a:p>
            <a:pPr>
              <a:spcBef>
                <a:spcPts val="1800"/>
              </a:spcBef>
              <a:spcAft>
                <a:spcPts val="1200"/>
              </a:spcAft>
            </a:pPr>
            <a:r>
              <a:rPr lang="en-US" dirty="0"/>
              <a:t>Phylogenetic species concept (P</a:t>
            </a:r>
            <a:r>
              <a:rPr lang="en-US" sz="100" dirty="0"/>
              <a:t> </a:t>
            </a:r>
            <a:r>
              <a:rPr lang="en-US" dirty="0"/>
              <a:t>S</a:t>
            </a:r>
            <a:r>
              <a:rPr lang="en-US" sz="100" dirty="0"/>
              <a:t> </a:t>
            </a:r>
            <a:r>
              <a:rPr lang="en-US" dirty="0"/>
              <a:t>C)</a:t>
            </a:r>
          </a:p>
          <a:p>
            <a:pPr marL="342900" indent="-342900">
              <a:spcBef>
                <a:spcPts val="600"/>
              </a:spcBef>
              <a:spcAft>
                <a:spcPts val="1200"/>
              </a:spcAft>
              <a:buFont typeface="Arial" panose="020B0604020202020204" pitchFamily="34" charset="0"/>
              <a:buChar char="•"/>
            </a:pPr>
            <a:r>
              <a:rPr lang="en-US" dirty="0"/>
              <a:t>Species is a population or set of populations characterized by one or more shared derived characters.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34</a:t>
            </a:fld>
            <a:endParaRPr lang="en-US"/>
          </a:p>
        </p:txBody>
      </p:sp>
    </p:spTree>
    <p:extLst>
      <p:ext uri="{BB962C8B-B14F-4D97-AF65-F5344CB8AC3E}">
        <p14:creationId xmlns:p14="http://schemas.microsoft.com/office/powerpoint/2010/main" val="364489114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Species concepts</a:t>
            </a:r>
            <a:r>
              <a:rPr lang="en-US" sz="1200" dirty="0"/>
              <a:t> 2</a:t>
            </a:r>
          </a:p>
        </p:txBody>
      </p:sp>
      <p:sp>
        <p:nvSpPr>
          <p:cNvPr id="3" name="Content Placeholder 2"/>
          <p:cNvSpPr>
            <a:spLocks noGrp="1"/>
          </p:cNvSpPr>
          <p:nvPr>
            <p:ph sz="quarter" idx="11"/>
          </p:nvPr>
        </p:nvSpPr>
        <p:spPr/>
        <p:txBody>
          <a:bodyPr/>
          <a:lstStyle/>
          <a:p>
            <a:pPr>
              <a:spcBef>
                <a:spcPts val="600"/>
              </a:spcBef>
              <a:spcAft>
                <a:spcPts val="1200"/>
              </a:spcAft>
            </a:pPr>
            <a:r>
              <a:rPr lang="en-US" dirty="0"/>
              <a:t>P</a:t>
            </a:r>
            <a:r>
              <a:rPr lang="en-US" sz="100" dirty="0"/>
              <a:t> </a:t>
            </a:r>
            <a:r>
              <a:rPr lang="en-US" dirty="0"/>
              <a:t>S</a:t>
            </a:r>
            <a:r>
              <a:rPr lang="en-US" sz="100" dirty="0"/>
              <a:t> </a:t>
            </a:r>
            <a:r>
              <a:rPr lang="en-US" dirty="0"/>
              <a:t>C solves 2 B</a:t>
            </a:r>
            <a:r>
              <a:rPr lang="en-US" sz="100" dirty="0"/>
              <a:t> </a:t>
            </a:r>
            <a:r>
              <a:rPr lang="en-US" dirty="0"/>
              <a:t>S</a:t>
            </a:r>
            <a:r>
              <a:rPr lang="en-US" sz="100" dirty="0"/>
              <a:t> </a:t>
            </a:r>
            <a:r>
              <a:rPr lang="en-US" dirty="0"/>
              <a:t>C problems</a:t>
            </a:r>
          </a:p>
          <a:p>
            <a:pPr marL="342900" indent="-342900">
              <a:spcBef>
                <a:spcPts val="600"/>
              </a:spcBef>
              <a:spcAft>
                <a:spcPts val="1200"/>
              </a:spcAft>
              <a:buFont typeface="Arial" panose="020B0604020202020204" pitchFamily="34" charset="0"/>
              <a:buChar char="•"/>
            </a:pPr>
            <a:r>
              <a:rPr lang="en-US" dirty="0"/>
              <a:t>B</a:t>
            </a:r>
            <a:r>
              <a:rPr lang="en-US" sz="100" dirty="0"/>
              <a:t> </a:t>
            </a:r>
            <a:r>
              <a:rPr lang="en-US" dirty="0"/>
              <a:t>S</a:t>
            </a:r>
            <a:r>
              <a:rPr lang="en-US" sz="100" dirty="0"/>
              <a:t> </a:t>
            </a:r>
            <a:r>
              <a:rPr lang="en-US" dirty="0"/>
              <a:t>C cannot be applied to allopatric populations – would they interbreed?</a:t>
            </a:r>
          </a:p>
          <a:p>
            <a:pPr lvl="2">
              <a:spcBef>
                <a:spcPts val="600"/>
              </a:spcBef>
              <a:spcAft>
                <a:spcPts val="1200"/>
              </a:spcAft>
            </a:pPr>
            <a:r>
              <a:rPr lang="en-US" dirty="0"/>
              <a:t>P</a:t>
            </a:r>
            <a:r>
              <a:rPr lang="en-US" sz="100" dirty="0"/>
              <a:t> </a:t>
            </a:r>
            <a:r>
              <a:rPr lang="en-US" dirty="0"/>
              <a:t>S</a:t>
            </a:r>
            <a:r>
              <a:rPr lang="en-US" sz="100" dirty="0"/>
              <a:t> </a:t>
            </a:r>
            <a:r>
              <a:rPr lang="en-US" dirty="0"/>
              <a:t>C looks to the past to see if they have been separated long enough to develop their own derived characters.</a:t>
            </a:r>
          </a:p>
          <a:p>
            <a:pPr marL="342900" indent="-342900">
              <a:spcBef>
                <a:spcPts val="600"/>
              </a:spcBef>
              <a:spcAft>
                <a:spcPts val="1200"/>
              </a:spcAft>
              <a:buFont typeface="Arial" panose="020B0604020202020204" pitchFamily="34" charset="0"/>
              <a:buChar char="•"/>
            </a:pPr>
            <a:r>
              <a:rPr lang="en-US" dirty="0"/>
              <a:t>B</a:t>
            </a:r>
            <a:r>
              <a:rPr lang="en-US" sz="100" dirty="0"/>
              <a:t> </a:t>
            </a:r>
            <a:r>
              <a:rPr lang="en-US" dirty="0"/>
              <a:t>S</a:t>
            </a:r>
            <a:r>
              <a:rPr lang="en-US" sz="100" dirty="0"/>
              <a:t> </a:t>
            </a:r>
            <a:r>
              <a:rPr lang="en-US" dirty="0"/>
              <a:t>C can be applied only to sexual species.</a:t>
            </a:r>
          </a:p>
          <a:p>
            <a:pPr lvl="2">
              <a:spcBef>
                <a:spcPts val="600"/>
              </a:spcBef>
              <a:spcAft>
                <a:spcPts val="1200"/>
              </a:spcAft>
            </a:pPr>
            <a:r>
              <a:rPr lang="en-US" dirty="0"/>
              <a:t>P</a:t>
            </a:r>
            <a:r>
              <a:rPr lang="en-US" sz="100" dirty="0"/>
              <a:t> </a:t>
            </a:r>
            <a:r>
              <a:rPr lang="en-US" dirty="0"/>
              <a:t>S</a:t>
            </a:r>
            <a:r>
              <a:rPr lang="en-US" sz="100" dirty="0"/>
              <a:t> </a:t>
            </a:r>
            <a:r>
              <a:rPr lang="en-US" dirty="0"/>
              <a:t>C can be applied to both sexual and asexual species.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35</a:t>
            </a:fld>
            <a:endParaRPr lang="en-US"/>
          </a:p>
        </p:txBody>
      </p:sp>
    </p:spTree>
    <p:extLst>
      <p:ext uri="{BB962C8B-B14F-4D97-AF65-F5344CB8AC3E}">
        <p14:creationId xmlns:p14="http://schemas.microsoft.com/office/powerpoint/2010/main" val="345582325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P</a:t>
            </a:r>
            <a:r>
              <a:rPr lang="en-US" altLang="en-US" sz="100" dirty="0">
                <a:latin typeface="Arial" panose="020B0604020202020204" pitchFamily="34" charset="0"/>
                <a:ea typeface="Microsoft YaHei" panose="020B0503020204020204" pitchFamily="34" charset="-122"/>
              </a:rPr>
              <a:t> </a:t>
            </a:r>
            <a:r>
              <a:rPr lang="en-US" altLang="en-US" dirty="0">
                <a:latin typeface="Arial" panose="020B0604020202020204" pitchFamily="34" charset="0"/>
                <a:ea typeface="Microsoft YaHei" panose="020B0503020204020204" pitchFamily="34" charset="-122"/>
              </a:rPr>
              <a:t>S</a:t>
            </a:r>
            <a:r>
              <a:rPr lang="en-US" altLang="en-US" sz="100" dirty="0">
                <a:latin typeface="Arial" panose="020B0604020202020204" pitchFamily="34" charset="0"/>
                <a:ea typeface="Microsoft YaHei" panose="020B0503020204020204" pitchFamily="34" charset="-122"/>
              </a:rPr>
              <a:t> </a:t>
            </a:r>
            <a:r>
              <a:rPr lang="en-US" altLang="en-US" dirty="0">
                <a:latin typeface="Arial" panose="020B0604020202020204" pitchFamily="34" charset="0"/>
                <a:ea typeface="Microsoft YaHei" panose="020B0503020204020204" pitchFamily="34" charset="-122"/>
              </a:rPr>
              <a:t>C still controversial</a:t>
            </a:r>
            <a:endParaRPr lang="en-US" dirty="0"/>
          </a:p>
        </p:txBody>
      </p:sp>
      <p:sp>
        <p:nvSpPr>
          <p:cNvPr id="3" name="Content Placeholder 2"/>
          <p:cNvSpPr>
            <a:spLocks noGrp="1"/>
          </p:cNvSpPr>
          <p:nvPr>
            <p:ph sz="quarter" idx="11"/>
          </p:nvPr>
        </p:nvSpPr>
        <p:spPr>
          <a:xfrm>
            <a:off x="342900" y="1276711"/>
            <a:ext cx="8458200" cy="1097280"/>
          </a:xfrm>
        </p:spPr>
        <p:txBody>
          <a:bodyPr/>
          <a:lstStyle/>
          <a:p>
            <a:pPr marL="342900" indent="-342900">
              <a:spcBef>
                <a:spcPts val="200"/>
              </a:spcBef>
              <a:spcAft>
                <a:spcPts val="200"/>
              </a:spcAft>
              <a:buFont typeface="Arial" panose="020B0604020202020204" pitchFamily="34" charset="0"/>
              <a:buChar char="•"/>
            </a:pPr>
            <a:r>
              <a:rPr lang="en-US" altLang="en-US" sz="2200" dirty="0">
                <a:ea typeface="Microsoft YaHei" panose="020B0503020204020204" pitchFamily="34" charset="-122"/>
              </a:rPr>
              <a:t>Critics contend it will lead to the recognition of even slightly different populations as distinct species</a:t>
            </a:r>
          </a:p>
          <a:p>
            <a:pPr marL="342900" indent="-342900">
              <a:spcBef>
                <a:spcPts val="200"/>
              </a:spcBef>
              <a:spcAft>
                <a:spcPts val="200"/>
              </a:spcAft>
              <a:buFont typeface="Arial" panose="020B0604020202020204" pitchFamily="34" charset="0"/>
              <a:buChar char="•"/>
            </a:pPr>
            <a:r>
              <a:rPr lang="en-US" altLang="en-US" sz="2200" dirty="0" err="1">
                <a:ea typeface="Microsoft YaHei" panose="020B0503020204020204" pitchFamily="34" charset="-122"/>
              </a:rPr>
              <a:t>Paraphyly</a:t>
            </a:r>
            <a:r>
              <a:rPr lang="en-US" altLang="en-US" sz="2200" dirty="0">
                <a:ea typeface="Microsoft YaHei" panose="020B0503020204020204" pitchFamily="34" charset="-122"/>
              </a:rPr>
              <a:t> problem</a:t>
            </a:r>
          </a:p>
        </p:txBody>
      </p:sp>
      <p:pic>
        <p:nvPicPr>
          <p:cNvPr id="8" name="Picture 3" descr="An illustration of the evolution tree of paraphyly and the phylogenetic species flower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51798" y="2484120"/>
            <a:ext cx="5640405" cy="3749040"/>
          </a:xfrm>
          <a:prstGeom prst="rect">
            <a:avLst/>
          </a:prstGeom>
        </p:spPr>
      </p:pic>
      <p:sp>
        <p:nvSpPr>
          <p:cNvPr id="9"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p:cNvSpPr>
            <a:spLocks noGrp="1"/>
          </p:cNvSpPr>
          <p:nvPr>
            <p:ph type="sldNum" sz="quarter" idx="10"/>
          </p:nvPr>
        </p:nvSpPr>
        <p:spPr/>
        <p:txBody>
          <a:bodyPr/>
          <a:lstStyle/>
          <a:p>
            <a:fld id="{68151E55-6873-49E2-B8D5-2F265E6F1973}" type="slidenum">
              <a:rPr lang="en-US" smtClean="0"/>
              <a:pPr/>
              <a:t>36</a:t>
            </a:fld>
            <a:endParaRPr lang="en-US"/>
          </a:p>
        </p:txBody>
      </p:sp>
    </p:spTree>
    <p:extLst>
      <p:ext uri="{BB962C8B-B14F-4D97-AF65-F5344CB8AC3E}">
        <p14:creationId xmlns:p14="http://schemas.microsoft.com/office/powerpoint/2010/main" val="245921442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Phylogenetics</a:t>
            </a:r>
            <a:endParaRPr lang="en-US" dirty="0"/>
          </a:p>
        </p:txBody>
      </p:sp>
      <p:sp>
        <p:nvSpPr>
          <p:cNvPr id="3" name="Content Placeholder 2"/>
          <p:cNvSpPr>
            <a:spLocks noGrp="1"/>
          </p:cNvSpPr>
          <p:nvPr>
            <p:ph sz="quarter" idx="11"/>
          </p:nvPr>
        </p:nvSpPr>
        <p:spPr>
          <a:xfrm>
            <a:off x="342900" y="1276710"/>
            <a:ext cx="8213959" cy="4974336"/>
          </a:xfrm>
        </p:spPr>
        <p:txBody>
          <a:bodyPr/>
          <a:lstStyle/>
          <a:p>
            <a:pPr>
              <a:spcBef>
                <a:spcPts val="600"/>
              </a:spcBef>
              <a:spcAft>
                <a:spcPts val="1200"/>
              </a:spcAft>
            </a:pPr>
            <a:r>
              <a:rPr lang="en-US" dirty="0"/>
              <a:t>Basis for all comparative biology</a:t>
            </a:r>
          </a:p>
          <a:p>
            <a:pPr>
              <a:spcBef>
                <a:spcPts val="600"/>
              </a:spcBef>
              <a:spcAft>
                <a:spcPts val="1200"/>
              </a:spcAft>
            </a:pPr>
            <a:r>
              <a:rPr lang="en-US" dirty="0"/>
              <a:t>Homologous structures</a:t>
            </a:r>
          </a:p>
          <a:p>
            <a:pPr marL="342900" indent="-342900">
              <a:spcBef>
                <a:spcPts val="600"/>
              </a:spcBef>
              <a:spcAft>
                <a:spcPts val="1200"/>
              </a:spcAft>
              <a:buFont typeface="Arial" panose="020B0604020202020204" pitchFamily="34" charset="0"/>
              <a:buChar char="•"/>
            </a:pPr>
            <a:r>
              <a:rPr lang="en-US" dirty="0"/>
              <a:t>Derived from the same ancestral source.</a:t>
            </a:r>
          </a:p>
          <a:p>
            <a:pPr marL="342900" indent="-342900">
              <a:spcBef>
                <a:spcPts val="600"/>
              </a:spcBef>
              <a:spcAft>
                <a:spcPts val="1200"/>
              </a:spcAft>
              <a:buFont typeface="Arial" panose="020B0604020202020204" pitchFamily="34" charset="0"/>
              <a:buChar char="•"/>
            </a:pPr>
            <a:r>
              <a:rPr lang="en-US" dirty="0"/>
              <a:t>Dolphin flipper and horse leg.</a:t>
            </a:r>
          </a:p>
          <a:p>
            <a:pPr>
              <a:spcBef>
                <a:spcPts val="600"/>
              </a:spcBef>
              <a:spcAft>
                <a:spcPts val="1200"/>
              </a:spcAft>
            </a:pPr>
            <a:r>
              <a:rPr lang="en-US" dirty="0"/>
              <a:t>Homoplastic structures are not</a:t>
            </a:r>
          </a:p>
          <a:p>
            <a:pPr marL="342900" indent="-342900">
              <a:spcBef>
                <a:spcPts val="600"/>
              </a:spcBef>
              <a:spcAft>
                <a:spcPts val="1200"/>
              </a:spcAft>
              <a:buFont typeface="Arial" panose="020B0604020202020204" pitchFamily="34" charset="0"/>
              <a:buChar char="•"/>
            </a:pPr>
            <a:r>
              <a:rPr lang="en-US" dirty="0"/>
              <a:t>Wings of birds and dragonflies.</a:t>
            </a:r>
          </a:p>
          <a:p>
            <a:pPr>
              <a:spcBef>
                <a:spcPts val="600"/>
              </a:spcBef>
              <a:spcAft>
                <a:spcPts val="1200"/>
              </a:spcAft>
            </a:pPr>
            <a:r>
              <a:rPr lang="en-US" dirty="0"/>
              <a:t>Phylogenetic analysis can help determine whether a feature is homologous or homoplastic.</a:t>
            </a:r>
          </a:p>
        </p:txBody>
      </p:sp>
      <p:sp>
        <p:nvSpPr>
          <p:cNvPr id="6" name="Slide Number Placeholder 3"/>
          <p:cNvSpPr>
            <a:spLocks noGrp="1"/>
          </p:cNvSpPr>
          <p:nvPr>
            <p:ph type="sldNum" sz="quarter" idx="10"/>
          </p:nvPr>
        </p:nvSpPr>
        <p:spPr/>
        <p:txBody>
          <a:bodyPr/>
          <a:lstStyle/>
          <a:p>
            <a:fld id="{68151E55-6873-49E2-B8D5-2F265E6F1973}" type="slidenum">
              <a:rPr lang="en-US" smtClean="0"/>
              <a:pPr/>
              <a:t>37</a:t>
            </a:fld>
            <a:endParaRPr lang="en-US"/>
          </a:p>
        </p:txBody>
      </p:sp>
    </p:spTree>
    <p:extLst>
      <p:ext uri="{BB962C8B-B14F-4D97-AF65-F5344CB8AC3E}">
        <p14:creationId xmlns:p14="http://schemas.microsoft.com/office/powerpoint/2010/main" val="315371983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Homologous parental care</a:t>
            </a:r>
          </a:p>
        </p:txBody>
      </p:sp>
      <p:sp>
        <p:nvSpPr>
          <p:cNvPr id="3" name="Content Placeholder 2"/>
          <p:cNvSpPr>
            <a:spLocks noGrp="1"/>
          </p:cNvSpPr>
          <p:nvPr>
            <p:ph sz="quarter" idx="11"/>
          </p:nvPr>
        </p:nvSpPr>
        <p:spPr/>
        <p:txBody>
          <a:bodyPr/>
          <a:lstStyle/>
          <a:p>
            <a:pPr marL="342900" indent="-342900">
              <a:spcBef>
                <a:spcPts val="1200"/>
              </a:spcBef>
              <a:spcAft>
                <a:spcPts val="1200"/>
              </a:spcAft>
              <a:buFont typeface="Arial" panose="020B0604020202020204" pitchFamily="34" charset="0"/>
              <a:buChar char="•"/>
            </a:pPr>
            <a:r>
              <a:rPr lang="en-US" dirty="0"/>
              <a:t>Parental care in dinosaurs initially treated as unexpected</a:t>
            </a:r>
          </a:p>
          <a:p>
            <a:pPr marL="342900" indent="-342900">
              <a:spcBef>
                <a:spcPts val="1200"/>
              </a:spcBef>
              <a:spcAft>
                <a:spcPts val="1200"/>
              </a:spcAft>
              <a:buFont typeface="Arial" panose="020B0604020202020204" pitchFamily="34" charset="0"/>
              <a:buChar char="•"/>
            </a:pPr>
            <a:r>
              <a:rPr lang="en-US" dirty="0"/>
              <a:t>Examination of phylogenetic comparison of dinosaurs indicates they are most closely related to crocodiles and birds – both show parental care</a:t>
            </a:r>
          </a:p>
          <a:p>
            <a:pPr marL="342900" indent="-342900">
              <a:spcBef>
                <a:spcPts val="1200"/>
              </a:spcBef>
              <a:spcAft>
                <a:spcPts val="1200"/>
              </a:spcAft>
              <a:buFont typeface="Arial" panose="020B0604020202020204" pitchFamily="34" charset="0"/>
              <a:buChar char="•"/>
            </a:pPr>
            <a:r>
              <a:rPr lang="en-US" dirty="0"/>
              <a:t>Parental care in 3 groups are not convergent but homologous behaviors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38</a:t>
            </a:fld>
            <a:endParaRPr lang="en-US"/>
          </a:p>
        </p:txBody>
      </p:sp>
    </p:spTree>
    <p:extLst>
      <p:ext uri="{BB962C8B-B14F-4D97-AF65-F5344CB8AC3E}">
        <p14:creationId xmlns:p14="http://schemas.microsoft.com/office/powerpoint/2010/main" val="5676567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Figure 23.9</a:t>
            </a:r>
            <a:endParaRPr lang="en-US" dirty="0"/>
          </a:p>
        </p:txBody>
      </p:sp>
      <p:pic>
        <p:nvPicPr>
          <p:cNvPr id="8" name="Picture 2" descr="A fossil dinosaur incubating its eggs. Forelimbs are outstretched to give shadow."/>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3888" y="1689689"/>
            <a:ext cx="3323836" cy="3383280"/>
          </a:xfrm>
          <a:prstGeom prst="rect">
            <a:avLst/>
          </a:prstGeom>
        </p:spPr>
      </p:pic>
      <p:sp>
        <p:nvSpPr>
          <p:cNvPr id="10" name="Content Placeholder 3"/>
          <p:cNvSpPr>
            <a:spLocks noGrp="1"/>
          </p:cNvSpPr>
          <p:nvPr>
            <p:ph sz="quarter" idx="11"/>
          </p:nvPr>
        </p:nvSpPr>
        <p:spPr>
          <a:xfrm>
            <a:off x="604206" y="5164409"/>
            <a:ext cx="2743200" cy="182880"/>
          </a:xfrm>
        </p:spPr>
        <p:txBody>
          <a:bodyPr/>
          <a:lstStyle/>
          <a:p>
            <a:pPr algn="ctr"/>
            <a:r>
              <a:rPr lang="en-US" sz="800" dirty="0">
                <a:solidFill>
                  <a:schemeClr val="tx1"/>
                </a:solidFill>
              </a:rPr>
              <a:t>(a) ©David Clark/Dinosaurs Alive/Giant Screen Films</a:t>
            </a:r>
          </a:p>
        </p:txBody>
      </p:sp>
      <p:pic>
        <p:nvPicPr>
          <p:cNvPr id="7" name="Picture 4" descr="A mother crocodile is carrying a baby crocodile in its open mouth.">
            <a:extLst>
              <a:ext uri="{C183D7F6-B498-43B3-948B-1728B52AA6E4}">
                <adec:decorative xmlns:adec="http://schemas.microsoft.com/office/drawing/2017/decorative" val="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82636" y="1689689"/>
            <a:ext cx="4951262" cy="3383280"/>
          </a:xfrm>
          <a:prstGeom prst="rect">
            <a:avLst/>
          </a:prstGeom>
        </p:spPr>
      </p:pic>
      <p:sp>
        <p:nvSpPr>
          <p:cNvPr id="3" name="Content Placeholder 5">
            <a:extLst>
              <a:ext uri="{FF2B5EF4-FFF2-40B4-BE49-F238E27FC236}">
                <a16:creationId xmlns:a16="http://schemas.microsoft.com/office/drawing/2014/main" id="{1D7FFAC1-4F64-4E8C-80FB-43FE16858627}"/>
              </a:ext>
            </a:extLst>
          </p:cNvPr>
          <p:cNvSpPr>
            <a:spLocks noGrp="1"/>
          </p:cNvSpPr>
          <p:nvPr>
            <p:ph sz="quarter" idx="15"/>
          </p:nvPr>
        </p:nvSpPr>
        <p:spPr>
          <a:xfrm>
            <a:off x="4621653" y="5164409"/>
            <a:ext cx="3473228" cy="182880"/>
          </a:xfrm>
        </p:spPr>
        <p:txBody>
          <a:bodyPr/>
          <a:lstStyle/>
          <a:p>
            <a:pPr algn="ctr"/>
            <a:r>
              <a:rPr lang="en-US" sz="800" dirty="0">
                <a:solidFill>
                  <a:schemeClr val="tx1"/>
                </a:solidFill>
              </a:rPr>
              <a:t>(b) Shah, Anup/Nature Picture Library/</a:t>
            </a:r>
            <a:r>
              <a:rPr lang="en-US" sz="800" dirty="0" err="1">
                <a:solidFill>
                  <a:schemeClr val="tx1"/>
                </a:solidFill>
              </a:rPr>
              <a:t>Alamy</a:t>
            </a:r>
            <a:r>
              <a:rPr lang="en-US" sz="800" dirty="0">
                <a:solidFill>
                  <a:schemeClr val="tx1"/>
                </a:solidFill>
              </a:rPr>
              <a:t> Stock Photo</a:t>
            </a:r>
          </a:p>
        </p:txBody>
      </p:sp>
      <p:sp>
        <p:nvSpPr>
          <p:cNvPr id="6" name="Slide Number Placeholder 6"/>
          <p:cNvSpPr>
            <a:spLocks noGrp="1"/>
          </p:cNvSpPr>
          <p:nvPr>
            <p:ph type="sldNum" sz="quarter" idx="10"/>
          </p:nvPr>
        </p:nvSpPr>
        <p:spPr/>
        <p:txBody>
          <a:bodyPr/>
          <a:lstStyle/>
          <a:p>
            <a:fld id="{68151E55-6873-49E2-B8D5-2F265E6F1973}" type="slidenum">
              <a:rPr lang="en-US" smtClean="0"/>
              <a:pPr/>
              <a:t>39</a:t>
            </a:fld>
            <a:endParaRPr lang="en-US"/>
          </a:p>
        </p:txBody>
      </p:sp>
    </p:spTree>
    <p:extLst>
      <p:ext uri="{BB962C8B-B14F-4D97-AF65-F5344CB8AC3E}">
        <p14:creationId xmlns:p14="http://schemas.microsoft.com/office/powerpoint/2010/main" val="13577009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Systematics</a:t>
            </a:r>
            <a:r>
              <a:rPr lang="en-US" sz="1200" dirty="0"/>
              <a:t> 2</a:t>
            </a:r>
          </a:p>
        </p:txBody>
      </p:sp>
      <p:sp>
        <p:nvSpPr>
          <p:cNvPr id="3" name="Content Placeholder 2"/>
          <p:cNvSpPr>
            <a:spLocks noGrp="1"/>
          </p:cNvSpPr>
          <p:nvPr>
            <p:ph sz="quarter" idx="11"/>
          </p:nvPr>
        </p:nvSpPr>
        <p:spPr/>
        <p:txBody>
          <a:bodyPr/>
          <a:lstStyle/>
          <a:p>
            <a:pPr>
              <a:spcBef>
                <a:spcPts val="600"/>
              </a:spcBef>
              <a:spcAft>
                <a:spcPts val="1200"/>
              </a:spcAft>
            </a:pPr>
            <a:r>
              <a:rPr lang="en-US" dirty="0"/>
              <a:t>Since fossil records are not complete, scientists rely on other types of evidence to establish the best hypothesis of evolutionary relationships</a:t>
            </a:r>
          </a:p>
          <a:p>
            <a:pPr>
              <a:spcBef>
                <a:spcPts val="600"/>
              </a:spcBef>
              <a:spcAft>
                <a:spcPts val="1200"/>
              </a:spcAft>
            </a:pPr>
            <a:r>
              <a:rPr lang="en-US" dirty="0"/>
              <a:t>Systematics</a:t>
            </a:r>
          </a:p>
          <a:p>
            <a:pPr marL="342900" indent="-342900">
              <a:spcBef>
                <a:spcPts val="600"/>
              </a:spcBef>
              <a:spcAft>
                <a:spcPts val="1200"/>
              </a:spcAft>
              <a:buFont typeface="Arial" panose="020B0604020202020204" pitchFamily="34" charset="0"/>
              <a:buChar char="•"/>
            </a:pPr>
            <a:r>
              <a:rPr lang="en-US" dirty="0"/>
              <a:t>Study of evolutionary relationships.</a:t>
            </a:r>
          </a:p>
          <a:p>
            <a:pPr>
              <a:spcBef>
                <a:spcPts val="600"/>
              </a:spcBef>
              <a:spcAft>
                <a:spcPts val="1200"/>
              </a:spcAft>
            </a:pPr>
            <a:r>
              <a:rPr lang="en-US" dirty="0"/>
              <a:t>Phylogeny</a:t>
            </a:r>
          </a:p>
          <a:p>
            <a:pPr marL="342900" indent="-342900">
              <a:spcBef>
                <a:spcPts val="600"/>
              </a:spcBef>
              <a:spcAft>
                <a:spcPts val="1200"/>
              </a:spcAft>
              <a:buFont typeface="Arial" panose="020B0604020202020204" pitchFamily="34" charset="0"/>
              <a:buChar char="•"/>
            </a:pPr>
            <a:r>
              <a:rPr lang="en-US" dirty="0"/>
              <a:t>Hypothesis about patterns of relationship among species.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46968876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Homoplastic convergence</a:t>
            </a:r>
            <a:r>
              <a:rPr lang="en-US" sz="1200" dirty="0"/>
              <a:t> 1</a:t>
            </a:r>
          </a:p>
        </p:txBody>
      </p:sp>
      <p:sp>
        <p:nvSpPr>
          <p:cNvPr id="3" name="Content Placeholder 2"/>
          <p:cNvSpPr>
            <a:spLocks noGrp="1"/>
          </p:cNvSpPr>
          <p:nvPr>
            <p:ph sz="quarter" idx="11"/>
          </p:nvPr>
        </p:nvSpPr>
        <p:spPr/>
        <p:txBody>
          <a:bodyPr/>
          <a:lstStyle/>
          <a:p>
            <a:pPr>
              <a:spcBef>
                <a:spcPts val="600"/>
              </a:spcBef>
              <a:spcAft>
                <a:spcPts val="1200"/>
              </a:spcAft>
            </a:pPr>
            <a:r>
              <a:rPr lang="en-US" dirty="0"/>
              <a:t>Similar traits have evolved independently in different clades</a:t>
            </a:r>
          </a:p>
          <a:p>
            <a:pPr marL="342900" indent="-342900">
              <a:spcBef>
                <a:spcPts val="600"/>
              </a:spcBef>
              <a:spcAft>
                <a:spcPts val="1200"/>
              </a:spcAft>
              <a:buFont typeface="Arial" panose="020B0604020202020204" pitchFamily="34" charset="0"/>
              <a:buChar char="•"/>
            </a:pPr>
            <a:r>
              <a:rPr lang="en-US" dirty="0"/>
              <a:t>Saber teeth evolved in a number of different groups of extinct carnivorous mammals.</a:t>
            </a:r>
          </a:p>
          <a:p>
            <a:pPr marL="342900" indent="-342900">
              <a:spcBef>
                <a:spcPts val="600"/>
              </a:spcBef>
              <a:spcAft>
                <a:spcPts val="1200"/>
              </a:spcAft>
              <a:buFont typeface="Arial" panose="020B0604020202020204" pitchFamily="34" charset="0"/>
              <a:buChar char="•"/>
            </a:pPr>
            <a:r>
              <a:rPr lang="en-US" dirty="0"/>
              <a:t>Similar body proportions (cat).</a:t>
            </a:r>
          </a:p>
          <a:p>
            <a:pPr marL="342900" indent="-342900">
              <a:spcBef>
                <a:spcPts val="600"/>
              </a:spcBef>
              <a:spcAft>
                <a:spcPts val="1200"/>
              </a:spcAft>
              <a:buFont typeface="Arial" panose="020B0604020202020204" pitchFamily="34" charset="0"/>
              <a:buChar char="•"/>
            </a:pPr>
            <a:r>
              <a:rPr lang="en-US" dirty="0"/>
              <a:t>Similar predatory lifestyle.</a:t>
            </a:r>
          </a:p>
          <a:p>
            <a:pPr marL="342900" indent="-342900">
              <a:spcBef>
                <a:spcPts val="600"/>
              </a:spcBef>
              <a:spcAft>
                <a:spcPts val="1200"/>
              </a:spcAft>
              <a:buFont typeface="Arial" panose="020B0604020202020204" pitchFamily="34" charset="0"/>
              <a:buChar char="•"/>
            </a:pPr>
            <a:r>
              <a:rPr lang="en-US" dirty="0"/>
              <a:t>Most likely evolved independently at least 4 times.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40</a:t>
            </a:fld>
            <a:endParaRPr lang="en-US"/>
          </a:p>
        </p:txBody>
      </p:sp>
    </p:spTree>
    <p:extLst>
      <p:ext uri="{BB962C8B-B14F-4D97-AF65-F5344CB8AC3E}">
        <p14:creationId xmlns:p14="http://schemas.microsoft.com/office/powerpoint/2010/main" val="170052905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ea typeface="Microsoft YaHei" panose="020B0503020204020204" pitchFamily="34" charset="-122"/>
              </a:rPr>
              <a:t>Figure 23.10</a:t>
            </a:r>
            <a:r>
              <a:rPr lang="en-US" sz="1200" dirty="0"/>
              <a:t> (1)</a:t>
            </a:r>
          </a:p>
        </p:txBody>
      </p:sp>
      <p:pic>
        <p:nvPicPr>
          <p:cNvPr id="4" name="Picture 2" descr="A phylogenetic tree of mammals shows the evolution of the saber tooth."/>
          <p:cNvPicPr>
            <a:picLocks noChangeAspect="1"/>
          </p:cNvPicPr>
          <p:nvPr/>
        </p:nvPicPr>
        <p:blipFill rotWithShape="1">
          <a:blip r:embed="rId2">
            <a:extLst>
              <a:ext uri="{28A0092B-C50C-407E-A947-70E740481C1C}">
                <a14:useLocalDpi xmlns:a14="http://schemas.microsoft.com/office/drawing/2010/main" val="0"/>
              </a:ext>
            </a:extLst>
          </a:blip>
          <a:srcRect l="2993" t="23813" r="63524" b="17714"/>
          <a:stretch/>
        </p:blipFill>
        <p:spPr>
          <a:xfrm>
            <a:off x="2448747" y="1114315"/>
            <a:ext cx="4246506" cy="5029200"/>
          </a:xfrm>
          <a:prstGeom prst="rect">
            <a:avLst/>
          </a:prstGeom>
          <a:ln>
            <a:noFill/>
          </a:ln>
          <a:effectLst>
            <a:outerShdw blurRad="292100" dist="139700" dir="2700000" algn="tl" rotWithShape="0">
              <a:srgbClr val="333333">
                <a:alpha val="65000"/>
              </a:srgbClr>
            </a:outerShdw>
          </a:effectLst>
        </p:spPr>
      </p:pic>
      <p:sp>
        <p:nvSpPr>
          <p:cNvPr id="7"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429309494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Figure 23.10</a:t>
            </a:r>
            <a:r>
              <a:rPr lang="en-US" sz="1200" dirty="0"/>
              <a:t> (2)</a:t>
            </a:r>
          </a:p>
        </p:txBody>
      </p:sp>
      <p:pic>
        <p:nvPicPr>
          <p:cNvPr id="4" name="Picture 2" descr="A phylogenetic tree of carnivores and creodonts shows the evolution of the saber tooth."/>
          <p:cNvPicPr>
            <a:picLocks noChangeAspect="1"/>
          </p:cNvPicPr>
          <p:nvPr/>
        </p:nvPicPr>
        <p:blipFill rotWithShape="1">
          <a:blip r:embed="rId2">
            <a:extLst>
              <a:ext uri="{28A0092B-C50C-407E-A947-70E740481C1C}">
                <a14:useLocalDpi xmlns:a14="http://schemas.microsoft.com/office/drawing/2010/main" val="0"/>
              </a:ext>
            </a:extLst>
          </a:blip>
          <a:srcRect l="37964" t="23813" r="1074" b="17714"/>
          <a:stretch/>
        </p:blipFill>
        <p:spPr>
          <a:xfrm>
            <a:off x="1057647" y="1147969"/>
            <a:ext cx="7028706" cy="4572000"/>
          </a:xfrm>
          <a:prstGeom prst="rect">
            <a:avLst/>
          </a:prstGeom>
          <a:ln>
            <a:noFill/>
          </a:ln>
          <a:effectLst>
            <a:outerShdw blurRad="292100" dist="139700" dir="2700000" algn="tl" rotWithShape="0">
              <a:srgbClr val="333333">
                <a:alpha val="65000"/>
              </a:srgbClr>
            </a:outerShdw>
          </a:effectLst>
        </p:spPr>
      </p:pic>
      <p:sp>
        <p:nvSpPr>
          <p:cNvPr id="3" name="Content Placeholder 3"/>
          <p:cNvSpPr>
            <a:spLocks noGrp="1"/>
          </p:cNvSpPr>
          <p:nvPr>
            <p:ph sz="quarter" idx="11"/>
          </p:nvPr>
        </p:nvSpPr>
        <p:spPr>
          <a:xfrm>
            <a:off x="1365885" y="5870006"/>
            <a:ext cx="6412230" cy="365760"/>
          </a:xfrm>
        </p:spPr>
        <p:txBody>
          <a:bodyPr/>
          <a:lstStyle/>
          <a:p>
            <a:pPr algn="ctr"/>
            <a:r>
              <a:rPr lang="en-US" sz="2000" dirty="0" err="1"/>
              <a:t>Nimravids</a:t>
            </a:r>
            <a:r>
              <a:rPr lang="en-US" sz="2000" dirty="0"/>
              <a:t> are a now-extinct group of catlike carnivores</a:t>
            </a:r>
          </a:p>
        </p:txBody>
      </p:sp>
      <p:sp>
        <p:nvSpPr>
          <p:cNvPr id="9"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15694199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Homoplastic convergence</a:t>
            </a:r>
            <a:r>
              <a:rPr lang="en-US" sz="1200" dirty="0"/>
              <a:t> 2</a:t>
            </a:r>
          </a:p>
        </p:txBody>
      </p:sp>
      <p:sp>
        <p:nvSpPr>
          <p:cNvPr id="3" name="Content Placeholder 2"/>
          <p:cNvSpPr>
            <a:spLocks noGrp="1"/>
          </p:cNvSpPr>
          <p:nvPr>
            <p:ph sz="quarter" idx="11"/>
          </p:nvPr>
        </p:nvSpPr>
        <p:spPr/>
        <p:txBody>
          <a:bodyPr/>
          <a:lstStyle/>
          <a:p>
            <a:pPr>
              <a:spcBef>
                <a:spcPts val="600"/>
              </a:spcBef>
              <a:spcAft>
                <a:spcPts val="1200"/>
              </a:spcAft>
            </a:pPr>
            <a:r>
              <a:rPr lang="en-US" dirty="0"/>
              <a:t>Plant conducting tubes</a:t>
            </a:r>
          </a:p>
          <a:p>
            <a:pPr marL="342900" indent="-342900">
              <a:spcBef>
                <a:spcPts val="600"/>
              </a:spcBef>
              <a:spcAft>
                <a:spcPts val="1200"/>
              </a:spcAft>
              <a:buClr>
                <a:schemeClr val="tx1"/>
              </a:buClr>
              <a:buFont typeface="Arial" panose="020B0604020202020204" pitchFamily="34" charset="0"/>
              <a:buChar char="•"/>
            </a:pPr>
            <a:r>
              <a:rPr lang="en-US" dirty="0"/>
              <a:t>Sieve tubes facilitate long-distance transport of food and other substances in </a:t>
            </a:r>
            <a:r>
              <a:rPr lang="en-US" dirty="0" err="1"/>
              <a:t>tracheophytes</a:t>
            </a:r>
            <a:r>
              <a:rPr lang="en-US" dirty="0"/>
              <a:t>.</a:t>
            </a:r>
          </a:p>
          <a:p>
            <a:pPr marL="731520" lvl="2">
              <a:spcBef>
                <a:spcPts val="600"/>
              </a:spcBef>
              <a:spcAft>
                <a:spcPts val="1200"/>
              </a:spcAft>
              <a:buClr>
                <a:schemeClr val="tx1"/>
              </a:buClr>
            </a:pPr>
            <a:r>
              <a:rPr lang="en-US" dirty="0"/>
              <a:t>Essential to the survival of tall plants on land.</a:t>
            </a:r>
          </a:p>
          <a:p>
            <a:pPr marL="342900" indent="-342900">
              <a:spcBef>
                <a:spcPts val="600"/>
              </a:spcBef>
              <a:spcAft>
                <a:spcPts val="1200"/>
              </a:spcAft>
              <a:buClr>
                <a:schemeClr val="tx1"/>
              </a:buClr>
              <a:buFont typeface="Arial" panose="020B0604020202020204" pitchFamily="34" charset="0"/>
              <a:buChar char="•"/>
            </a:pPr>
            <a:r>
              <a:rPr lang="en-US" dirty="0"/>
              <a:t>Brown algae also have sieve elements.</a:t>
            </a:r>
          </a:p>
          <a:p>
            <a:pPr marL="342900" indent="-342900">
              <a:spcBef>
                <a:spcPts val="600"/>
              </a:spcBef>
              <a:spcAft>
                <a:spcPts val="1200"/>
              </a:spcAft>
              <a:buClr>
                <a:schemeClr val="tx1"/>
              </a:buClr>
              <a:buFont typeface="Arial" panose="020B0604020202020204" pitchFamily="34" charset="0"/>
              <a:buChar char="•"/>
            </a:pPr>
            <a:r>
              <a:rPr lang="en-US" dirty="0"/>
              <a:t>Closest ancestor a single-celled organism that could not have had a multicellular transport system.</a:t>
            </a:r>
          </a:p>
          <a:p>
            <a:pPr marL="342900" indent="-342900">
              <a:spcBef>
                <a:spcPts val="600"/>
              </a:spcBef>
              <a:spcAft>
                <a:spcPts val="1200"/>
              </a:spcAft>
              <a:buClr>
                <a:schemeClr val="tx1"/>
              </a:buClr>
              <a:buFont typeface="Arial" panose="020B0604020202020204" pitchFamily="34" charset="0"/>
              <a:buChar char="•"/>
            </a:pPr>
            <a:r>
              <a:rPr lang="en-US" dirty="0"/>
              <a:t>Example of convergent evolution.</a:t>
            </a:r>
          </a:p>
        </p:txBody>
      </p:sp>
      <p:sp>
        <p:nvSpPr>
          <p:cNvPr id="6" name="Slide Number Placeholder 3"/>
          <p:cNvSpPr>
            <a:spLocks noGrp="1"/>
          </p:cNvSpPr>
          <p:nvPr>
            <p:ph type="sldNum" sz="quarter" idx="10"/>
          </p:nvPr>
        </p:nvSpPr>
        <p:spPr/>
        <p:txBody>
          <a:bodyPr/>
          <a:lstStyle/>
          <a:p>
            <a:fld id="{68151E55-6873-49E2-B8D5-2F265E6F1973}" type="slidenum">
              <a:rPr lang="en-US" smtClean="0"/>
              <a:pPr/>
              <a:t>43</a:t>
            </a:fld>
            <a:endParaRPr lang="en-US"/>
          </a:p>
        </p:txBody>
      </p:sp>
    </p:spTree>
    <p:extLst>
      <p:ext uri="{BB962C8B-B14F-4D97-AF65-F5344CB8AC3E}">
        <p14:creationId xmlns:p14="http://schemas.microsoft.com/office/powerpoint/2010/main" val="284117644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Figure 23.11</a:t>
            </a:r>
            <a:endParaRPr lang="en-US" dirty="0"/>
          </a:p>
        </p:txBody>
      </p:sp>
      <p:pic>
        <p:nvPicPr>
          <p:cNvPr id="7" name="Picture 2" descr="A phylogenetic tree shows the convergent evolution of conducting tubes in two distinctly related plant groups, brown algae, and angiosperm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4320" y="1950882"/>
            <a:ext cx="8595360" cy="2688596"/>
          </a:xfrm>
          <a:prstGeom prst="rect">
            <a:avLst/>
          </a:prstGeom>
        </p:spPr>
      </p:pic>
      <p:sp>
        <p:nvSpPr>
          <p:cNvPr id="8" name="Content Placeholder 3"/>
          <p:cNvSpPr>
            <a:spLocks noGrp="1"/>
          </p:cNvSpPr>
          <p:nvPr>
            <p:ph sz="quarter" idx="11"/>
          </p:nvPr>
        </p:nvSpPr>
        <p:spPr>
          <a:xfrm>
            <a:off x="2743200" y="4777740"/>
            <a:ext cx="3657600" cy="274320"/>
          </a:xfrm>
        </p:spPr>
        <p:txBody>
          <a:bodyPr/>
          <a:lstStyle/>
          <a:p>
            <a:pPr algn="ctr"/>
            <a:r>
              <a:rPr lang="en-US" sz="800" dirty="0">
                <a:solidFill>
                  <a:schemeClr val="tx1"/>
                </a:solidFill>
              </a:rPr>
              <a:t>(Left) ©Lee W. Wilcox; (Right) Clouds Hill Imaging Ltd./Getty Images</a:t>
            </a:r>
          </a:p>
        </p:txBody>
      </p:sp>
      <p:sp>
        <p:nvSpPr>
          <p:cNvPr id="4" name="Text Placeholder 4">
            <a:extLst>
              <a:ext uri="{FF2B5EF4-FFF2-40B4-BE49-F238E27FC236}">
                <a16:creationId xmlns:a16="http://schemas.microsoft.com/office/drawing/2014/main" id="{F2A0A6CE-588D-4605-89DE-FF219462F9A6}"/>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p:cNvSpPr>
            <a:spLocks noGrp="1"/>
          </p:cNvSpPr>
          <p:nvPr>
            <p:ph type="sldNum" sz="quarter" idx="10"/>
          </p:nvPr>
        </p:nvSpPr>
        <p:spPr/>
        <p:txBody>
          <a:bodyPr/>
          <a:lstStyle/>
          <a:p>
            <a:fld id="{68151E55-6873-49E2-B8D5-2F265E6F1973}" type="slidenum">
              <a:rPr lang="en-US" smtClean="0"/>
              <a:pPr/>
              <a:t>44</a:t>
            </a:fld>
            <a:endParaRPr lang="en-US"/>
          </a:p>
        </p:txBody>
      </p:sp>
    </p:spTree>
    <p:extLst>
      <p:ext uri="{BB962C8B-B14F-4D97-AF65-F5344CB8AC3E}">
        <p14:creationId xmlns:p14="http://schemas.microsoft.com/office/powerpoint/2010/main" val="372835098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Comparative Biology</a:t>
            </a:r>
          </a:p>
        </p:txBody>
      </p:sp>
      <p:sp>
        <p:nvSpPr>
          <p:cNvPr id="3" name="Content Placeholder 2"/>
          <p:cNvSpPr>
            <a:spLocks noGrp="1"/>
          </p:cNvSpPr>
          <p:nvPr>
            <p:ph sz="quarter" idx="11"/>
          </p:nvPr>
        </p:nvSpPr>
        <p:spPr>
          <a:xfrm>
            <a:off x="342900" y="1276710"/>
            <a:ext cx="8458200" cy="4974336"/>
          </a:xfrm>
        </p:spPr>
        <p:txBody>
          <a:bodyPr/>
          <a:lstStyle/>
          <a:p>
            <a:pPr>
              <a:spcBef>
                <a:spcPts val="1200"/>
              </a:spcBef>
              <a:spcAft>
                <a:spcPts val="1200"/>
              </a:spcAft>
            </a:pPr>
            <a:r>
              <a:rPr lang="en-US" dirty="0"/>
              <a:t>Most complex characters do not evolve in one step</a:t>
            </a:r>
          </a:p>
          <a:p>
            <a:pPr>
              <a:spcBef>
                <a:spcPts val="1200"/>
              </a:spcBef>
              <a:spcAft>
                <a:spcPts val="1200"/>
              </a:spcAft>
            </a:pPr>
            <a:r>
              <a:rPr lang="en-US" dirty="0"/>
              <a:t>Evolve through a sequence of evolutionary changes</a:t>
            </a:r>
          </a:p>
          <a:p>
            <a:pPr>
              <a:spcBef>
                <a:spcPts val="1200"/>
              </a:spcBef>
              <a:spcAft>
                <a:spcPts val="1200"/>
              </a:spcAft>
            </a:pPr>
            <a:r>
              <a:rPr lang="en-US" dirty="0"/>
              <a:t>Modern-day birds are exquisite flying machines</a:t>
            </a:r>
          </a:p>
          <a:p>
            <a:pPr marL="347472" indent="-347472">
              <a:spcBef>
                <a:spcPts val="1200"/>
              </a:spcBef>
              <a:spcAft>
                <a:spcPts val="1200"/>
              </a:spcAft>
              <a:buFont typeface="Arial" panose="020B0604020202020204" pitchFamily="34" charset="0"/>
              <a:buChar char="•"/>
            </a:pPr>
            <a:r>
              <a:rPr lang="en-US" dirty="0"/>
              <a:t>Wings, feathers, light bones, breastbone.</a:t>
            </a:r>
          </a:p>
          <a:p>
            <a:pPr>
              <a:spcBef>
                <a:spcPts val="1200"/>
              </a:spcBef>
              <a:spcAft>
                <a:spcPts val="1200"/>
              </a:spcAft>
            </a:pPr>
            <a:r>
              <a:rPr lang="en-US" dirty="0"/>
              <a:t>Initial stages of a character evolved as an adaptation to some environmental selective pressure different from that for which the character is now adapted</a:t>
            </a:r>
          </a:p>
        </p:txBody>
      </p:sp>
      <p:sp>
        <p:nvSpPr>
          <p:cNvPr id="6" name="Slide Number Placeholder 3"/>
          <p:cNvSpPr>
            <a:spLocks noGrp="1"/>
          </p:cNvSpPr>
          <p:nvPr>
            <p:ph type="sldNum" sz="quarter" idx="10"/>
          </p:nvPr>
        </p:nvSpPr>
        <p:spPr/>
        <p:txBody>
          <a:bodyPr/>
          <a:lstStyle/>
          <a:p>
            <a:fld id="{68151E55-6873-49E2-B8D5-2F265E6F1973}" type="slidenum">
              <a:rPr lang="en-US" smtClean="0"/>
              <a:pPr/>
              <a:t>45</a:t>
            </a:fld>
            <a:endParaRPr lang="en-US"/>
          </a:p>
        </p:txBody>
      </p:sp>
    </p:spTree>
    <p:extLst>
      <p:ext uri="{BB962C8B-B14F-4D97-AF65-F5344CB8AC3E}">
        <p14:creationId xmlns:p14="http://schemas.microsoft.com/office/powerpoint/2010/main" val="349405854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Figure 23.12</a:t>
            </a:r>
            <a:endParaRPr lang="en-US" dirty="0"/>
          </a:p>
        </p:txBody>
      </p:sp>
      <p:pic>
        <p:nvPicPr>
          <p:cNvPr id="7" name="Picture 2" descr="Several traits characteristic of birds evolved in ancestral dinosaur lineage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2688" y="1157358"/>
            <a:ext cx="7278624" cy="3974592"/>
          </a:xfrm>
          <a:prstGeom prst="rect">
            <a:avLst/>
          </a:prstGeom>
        </p:spPr>
      </p:pic>
      <p:sp>
        <p:nvSpPr>
          <p:cNvPr id="3" name="Content Placeholder 3"/>
          <p:cNvSpPr>
            <a:spLocks noGrp="1"/>
          </p:cNvSpPr>
          <p:nvPr>
            <p:ph sz="quarter" idx="11"/>
          </p:nvPr>
        </p:nvSpPr>
        <p:spPr>
          <a:xfrm>
            <a:off x="342900" y="5350753"/>
            <a:ext cx="8458200" cy="859548"/>
          </a:xfrm>
        </p:spPr>
        <p:txBody>
          <a:bodyPr/>
          <a:lstStyle/>
          <a:p>
            <a:pPr>
              <a:spcAft>
                <a:spcPts val="600"/>
              </a:spcAft>
            </a:pPr>
            <a:r>
              <a:rPr lang="en-US" altLang="en-US" dirty="0">
                <a:ea typeface="Microsoft YaHei" panose="020B0503020204020204" pitchFamily="34" charset="-122"/>
              </a:rPr>
              <a:t>First featherlike structure evolved in </a:t>
            </a:r>
            <a:r>
              <a:rPr lang="en-US" altLang="en-US" dirty="0" err="1">
                <a:ea typeface="Microsoft YaHei" panose="020B0503020204020204" pitchFamily="34" charset="-122"/>
              </a:rPr>
              <a:t>theropod</a:t>
            </a:r>
            <a:r>
              <a:rPr lang="en-US" altLang="en-US" dirty="0">
                <a:ea typeface="Microsoft YaHei" panose="020B0503020204020204" pitchFamily="34" charset="-122"/>
              </a:rPr>
              <a:t> phylogeny</a:t>
            </a:r>
          </a:p>
          <a:p>
            <a:pPr marL="342900" indent="-342900">
              <a:buFont typeface="Arial" panose="020B0604020202020204" pitchFamily="34" charset="0"/>
              <a:buChar char="•"/>
            </a:pPr>
            <a:r>
              <a:rPr lang="en-US" altLang="en-US" dirty="0">
                <a:ea typeface="Microsoft YaHei" panose="020B0503020204020204" pitchFamily="34" charset="-122"/>
              </a:rPr>
              <a:t>Insulation or perhaps decoration.</a:t>
            </a:r>
          </a:p>
        </p:txBody>
      </p:sp>
      <p:sp>
        <p:nvSpPr>
          <p:cNvPr id="8"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p:cNvSpPr>
            <a:spLocks noGrp="1"/>
          </p:cNvSpPr>
          <p:nvPr>
            <p:ph type="sldNum" sz="quarter" idx="10"/>
          </p:nvPr>
        </p:nvSpPr>
        <p:spPr/>
        <p:txBody>
          <a:bodyPr/>
          <a:lstStyle/>
          <a:p>
            <a:fld id="{68151E55-6873-49E2-B8D5-2F265E6F1973}" type="slidenum">
              <a:rPr lang="en-US" smtClean="0"/>
              <a:pPr/>
              <a:t>46</a:t>
            </a:fld>
            <a:endParaRPr lang="en-US"/>
          </a:p>
        </p:txBody>
      </p:sp>
    </p:spTree>
    <p:extLst>
      <p:ext uri="{BB962C8B-B14F-4D97-AF65-F5344CB8AC3E}">
        <p14:creationId xmlns:p14="http://schemas.microsoft.com/office/powerpoint/2010/main" val="152792981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Competing hypotheses</a:t>
            </a:r>
          </a:p>
        </p:txBody>
      </p:sp>
      <p:sp>
        <p:nvSpPr>
          <p:cNvPr id="3" name="Content Placeholder 2"/>
          <p:cNvSpPr>
            <a:spLocks noGrp="1"/>
          </p:cNvSpPr>
          <p:nvPr>
            <p:ph sz="quarter" idx="11"/>
          </p:nvPr>
        </p:nvSpPr>
        <p:spPr/>
        <p:txBody>
          <a:bodyPr/>
          <a:lstStyle/>
          <a:p>
            <a:pPr>
              <a:spcBef>
                <a:spcPts val="1200"/>
              </a:spcBef>
              <a:spcAft>
                <a:spcPts val="1200"/>
              </a:spcAft>
            </a:pPr>
            <a:r>
              <a:rPr lang="en-US" dirty="0"/>
              <a:t>Phylogenetic methods can be used to distinguish between competing hypotheses</a:t>
            </a:r>
          </a:p>
          <a:p>
            <a:pPr>
              <a:spcBef>
                <a:spcPts val="1200"/>
              </a:spcBef>
              <a:spcAft>
                <a:spcPts val="1200"/>
              </a:spcAft>
            </a:pPr>
            <a:r>
              <a:rPr lang="en-US" dirty="0"/>
              <a:t>Evolution of larval dispersal in marine snails</a:t>
            </a:r>
          </a:p>
          <a:p>
            <a:pPr marL="342900" indent="-342900">
              <a:spcBef>
                <a:spcPts val="1200"/>
              </a:spcBef>
              <a:spcAft>
                <a:spcPts val="1200"/>
              </a:spcAft>
              <a:buFont typeface="Arial" panose="020B0604020202020204" pitchFamily="34" charset="0"/>
              <a:buChar char="•"/>
            </a:pPr>
            <a:r>
              <a:rPr lang="en-US" dirty="0"/>
              <a:t>Some snails produce microscopic larvae that drift in the ocean currents.</a:t>
            </a:r>
          </a:p>
          <a:p>
            <a:pPr marL="342900" indent="-342900">
              <a:spcBef>
                <a:spcPts val="1200"/>
              </a:spcBef>
              <a:spcAft>
                <a:spcPts val="1200"/>
              </a:spcAft>
              <a:buFont typeface="Arial" panose="020B0604020202020204" pitchFamily="34" charset="0"/>
              <a:buChar char="•"/>
            </a:pPr>
            <a:r>
              <a:rPr lang="en-US" dirty="0"/>
              <a:t>Some species have larvae that settle to the ocean bottom and do not disperse.</a:t>
            </a:r>
          </a:p>
        </p:txBody>
      </p:sp>
      <p:sp>
        <p:nvSpPr>
          <p:cNvPr id="6" name="Slide Number Placeholder 3"/>
          <p:cNvSpPr>
            <a:spLocks noGrp="1"/>
          </p:cNvSpPr>
          <p:nvPr>
            <p:ph type="sldNum" sz="quarter" idx="10"/>
          </p:nvPr>
        </p:nvSpPr>
        <p:spPr/>
        <p:txBody>
          <a:bodyPr/>
          <a:lstStyle/>
          <a:p>
            <a:fld id="{68151E55-6873-49E2-B8D5-2F265E6F1973}" type="slidenum">
              <a:rPr lang="en-US" smtClean="0"/>
              <a:pPr/>
              <a:t>47</a:t>
            </a:fld>
            <a:endParaRPr lang="en-US"/>
          </a:p>
        </p:txBody>
      </p:sp>
    </p:spTree>
    <p:extLst>
      <p:ext uri="{BB962C8B-B14F-4D97-AF65-F5344CB8AC3E}">
        <p14:creationId xmlns:p14="http://schemas.microsoft.com/office/powerpoint/2010/main" val="400063011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23.13</a:t>
            </a:r>
          </a:p>
        </p:txBody>
      </p:sp>
      <p:pic>
        <p:nvPicPr>
          <p:cNvPr id="7" name="Picture 2" descr="A bar graph shows the percentage of species with nondispersive larvae versus MYA value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3220" y="1161073"/>
            <a:ext cx="6797561" cy="4572000"/>
          </a:xfrm>
          <a:prstGeom prst="rect">
            <a:avLst/>
          </a:prstGeom>
        </p:spPr>
      </p:pic>
      <p:sp>
        <p:nvSpPr>
          <p:cNvPr id="3" name="Content Placeholder 3"/>
          <p:cNvSpPr>
            <a:spLocks noGrp="1"/>
          </p:cNvSpPr>
          <p:nvPr>
            <p:ph sz="quarter" idx="11"/>
          </p:nvPr>
        </p:nvSpPr>
        <p:spPr>
          <a:xfrm>
            <a:off x="1676400" y="5816870"/>
            <a:ext cx="5791200" cy="406130"/>
          </a:xfrm>
        </p:spPr>
        <p:txBody>
          <a:bodyPr/>
          <a:lstStyle/>
          <a:p>
            <a:pPr algn="ctr"/>
            <a:r>
              <a:rPr lang="en-US" sz="2000" dirty="0"/>
              <a:t>Fossils show an increase in </a:t>
            </a:r>
            <a:r>
              <a:rPr lang="en-US" sz="2000" dirty="0" err="1"/>
              <a:t>nondispersing</a:t>
            </a:r>
            <a:r>
              <a:rPr lang="en-US" sz="2000" dirty="0"/>
              <a:t> snails</a:t>
            </a:r>
          </a:p>
        </p:txBody>
      </p:sp>
      <p:sp>
        <p:nvSpPr>
          <p:cNvPr id="8"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p:cNvSpPr>
            <a:spLocks noGrp="1"/>
          </p:cNvSpPr>
          <p:nvPr>
            <p:ph type="sldNum" sz="quarter" idx="10"/>
          </p:nvPr>
        </p:nvSpPr>
        <p:spPr/>
        <p:txBody>
          <a:bodyPr/>
          <a:lstStyle/>
          <a:p>
            <a:fld id="{68151E55-6873-49E2-B8D5-2F265E6F1973}" type="slidenum">
              <a:rPr lang="en-US" smtClean="0"/>
              <a:pPr/>
              <a:t>48</a:t>
            </a:fld>
            <a:endParaRPr lang="en-US"/>
          </a:p>
        </p:txBody>
      </p:sp>
    </p:spTree>
    <p:extLst>
      <p:ext uri="{BB962C8B-B14F-4D97-AF65-F5344CB8AC3E}">
        <p14:creationId xmlns:p14="http://schemas.microsoft.com/office/powerpoint/2010/main" val="422336464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Larval dispersal</a:t>
            </a:r>
            <a:r>
              <a:rPr lang="en-US" sz="1200" dirty="0"/>
              <a:t> 1</a:t>
            </a:r>
          </a:p>
        </p:txBody>
      </p:sp>
      <p:sp>
        <p:nvSpPr>
          <p:cNvPr id="3" name="Content Placeholder 2"/>
          <p:cNvSpPr>
            <a:spLocks noGrp="1"/>
          </p:cNvSpPr>
          <p:nvPr>
            <p:ph sz="quarter" idx="11"/>
          </p:nvPr>
        </p:nvSpPr>
        <p:spPr/>
        <p:txBody>
          <a:bodyPr/>
          <a:lstStyle/>
          <a:p>
            <a:pPr>
              <a:spcBef>
                <a:spcPts val="1200"/>
              </a:spcBef>
              <a:spcAft>
                <a:spcPts val="1200"/>
              </a:spcAft>
            </a:pPr>
            <a:r>
              <a:rPr lang="en-US" dirty="0"/>
              <a:t>Two processes could produce an increase in </a:t>
            </a:r>
            <a:r>
              <a:rPr lang="en-US" dirty="0" err="1"/>
              <a:t>nondispersing</a:t>
            </a:r>
            <a:r>
              <a:rPr lang="en-US" dirty="0"/>
              <a:t> larvae</a:t>
            </a:r>
          </a:p>
          <a:p>
            <a:pPr marL="342900" indent="-342900">
              <a:spcBef>
                <a:spcPts val="1200"/>
              </a:spcBef>
              <a:spcAft>
                <a:spcPts val="1200"/>
              </a:spcAft>
              <a:buFont typeface="Arial" panose="020B0604020202020204" pitchFamily="34" charset="0"/>
              <a:buChar char="•"/>
            </a:pPr>
            <a:r>
              <a:rPr lang="en-US" dirty="0"/>
              <a:t>Evolutionary change from dispersing to </a:t>
            </a:r>
            <a:r>
              <a:rPr lang="en-US" dirty="0" err="1"/>
              <a:t>nondispersing</a:t>
            </a:r>
            <a:r>
              <a:rPr lang="en-US" dirty="0"/>
              <a:t> occurs more often than change in the opposite direction.</a:t>
            </a:r>
          </a:p>
          <a:p>
            <a:pPr marL="342900" indent="-342900">
              <a:spcBef>
                <a:spcPts val="1200"/>
              </a:spcBef>
              <a:spcAft>
                <a:spcPts val="1200"/>
              </a:spcAft>
              <a:buFont typeface="Arial" panose="020B0604020202020204" pitchFamily="34" charset="0"/>
              <a:buChar char="•"/>
            </a:pPr>
            <a:r>
              <a:rPr lang="en-US" dirty="0"/>
              <a:t>Species that are </a:t>
            </a:r>
            <a:r>
              <a:rPr lang="en-US" dirty="0" err="1"/>
              <a:t>nondispersing</a:t>
            </a:r>
            <a:r>
              <a:rPr lang="en-US" dirty="0"/>
              <a:t> </a:t>
            </a:r>
            <a:r>
              <a:rPr lang="en-US" dirty="0" err="1"/>
              <a:t>speciate</a:t>
            </a:r>
            <a:r>
              <a:rPr lang="en-US" dirty="0"/>
              <a:t> more frequently, or become extinct less frequently than dispersing species.</a:t>
            </a:r>
          </a:p>
          <a:p>
            <a:pPr>
              <a:spcBef>
                <a:spcPts val="1200"/>
              </a:spcBef>
              <a:spcAft>
                <a:spcPts val="1200"/>
              </a:spcAft>
            </a:pPr>
            <a:r>
              <a:rPr lang="en-US" dirty="0"/>
              <a:t>The two processes would result in different phylogenetic patterns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49</a:t>
            </a:fld>
            <a:endParaRPr lang="en-US"/>
          </a:p>
        </p:txBody>
      </p:sp>
    </p:spTree>
    <p:extLst>
      <p:ext uri="{BB962C8B-B14F-4D97-AF65-F5344CB8AC3E}">
        <p14:creationId xmlns:p14="http://schemas.microsoft.com/office/powerpoint/2010/main" val="36760773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ea typeface="Microsoft YaHei" panose="020B0503020204020204" pitchFamily="34" charset="-122"/>
              </a:rPr>
              <a:t>Branching diagrams</a:t>
            </a:r>
            <a:endParaRPr lang="en-US" dirty="0"/>
          </a:p>
        </p:txBody>
      </p:sp>
      <p:sp>
        <p:nvSpPr>
          <p:cNvPr id="3" name="Content Placeholder 2"/>
          <p:cNvSpPr>
            <a:spLocks noGrp="1"/>
          </p:cNvSpPr>
          <p:nvPr>
            <p:ph sz="quarter" idx="11"/>
          </p:nvPr>
        </p:nvSpPr>
        <p:spPr>
          <a:xfrm>
            <a:off x="342900" y="1276710"/>
            <a:ext cx="4949190" cy="4621170"/>
          </a:xfrm>
        </p:spPr>
        <p:txBody>
          <a:bodyPr/>
          <a:lstStyle/>
          <a:p>
            <a:pPr marL="342900" indent="-342900">
              <a:spcBef>
                <a:spcPts val="600"/>
              </a:spcBef>
              <a:spcAft>
                <a:spcPts val="1200"/>
              </a:spcAft>
              <a:buFont typeface="Arial" panose="020B0604020202020204" pitchFamily="34" charset="0"/>
              <a:buChar char="•"/>
            </a:pPr>
            <a:r>
              <a:rPr lang="en-US" dirty="0"/>
              <a:t>Darwin envisioned that all species were descended from a single common ancestor</a:t>
            </a:r>
          </a:p>
          <a:p>
            <a:pPr marL="342900" indent="-342900">
              <a:spcBef>
                <a:spcPts val="600"/>
              </a:spcBef>
              <a:spcAft>
                <a:spcPts val="1200"/>
              </a:spcAft>
              <a:buFont typeface="Arial" panose="020B0604020202020204" pitchFamily="34" charset="0"/>
              <a:buChar char="•"/>
            </a:pPr>
            <a:r>
              <a:rPr lang="en-US" dirty="0"/>
              <a:t>He depicted this history of life as a branching tree</a:t>
            </a:r>
          </a:p>
          <a:p>
            <a:pPr marL="342900" indent="-342900">
              <a:spcBef>
                <a:spcPts val="600"/>
              </a:spcBef>
              <a:spcAft>
                <a:spcPts val="1200"/>
              </a:spcAft>
              <a:buFont typeface="Arial" panose="020B0604020202020204" pitchFamily="34" charset="0"/>
              <a:buChar char="•"/>
            </a:pPr>
            <a:r>
              <a:rPr lang="en-US" dirty="0"/>
              <a:t>“Descent with modification”</a:t>
            </a:r>
          </a:p>
        </p:txBody>
      </p:sp>
      <p:pic>
        <p:nvPicPr>
          <p:cNvPr id="7" name="Picture 3" descr="A drawing from one of Darwin's notebooks shows the handwritten notes and a branching tree or phylogenetic tree."/>
          <p:cNvPicPr>
            <a:picLocks noChangeAspect="1"/>
          </p:cNvPicPr>
          <p:nvPr/>
        </p:nvPicPr>
        <p:blipFill rotWithShape="1">
          <a:blip r:embed="rId2">
            <a:extLst>
              <a:ext uri="{28A0092B-C50C-407E-A947-70E740481C1C}">
                <a14:useLocalDpi xmlns:a14="http://schemas.microsoft.com/office/drawing/2010/main" val="0"/>
              </a:ext>
            </a:extLst>
          </a:blip>
          <a:srcRect r="71648"/>
          <a:stretch/>
        </p:blipFill>
        <p:spPr>
          <a:xfrm>
            <a:off x="5651144" y="1276710"/>
            <a:ext cx="3082360" cy="4846320"/>
          </a:xfrm>
          <a:prstGeom prst="rect">
            <a:avLst/>
          </a:prstGeom>
        </p:spPr>
      </p:pic>
      <p:sp>
        <p:nvSpPr>
          <p:cNvPr id="4" name="Text Placeholder 4">
            <a:extLst>
              <a:ext uri="{FF2B5EF4-FFF2-40B4-BE49-F238E27FC236}">
                <a16:creationId xmlns:a16="http://schemas.microsoft.com/office/drawing/2014/main" id="{6FF782BA-0266-4DF8-B5CE-63ACCCF7D7CA}"/>
              </a:ext>
            </a:extLst>
          </p:cNvPr>
          <p:cNvSpPr>
            <a:spLocks noGrp="1"/>
          </p:cNvSpPr>
          <p:nvPr>
            <p:ph type="body" sz="quarter" idx="39"/>
          </p:nvPr>
        </p:nvSpPr>
        <p:spPr>
          <a:xfrm>
            <a:off x="6277924" y="6301016"/>
            <a:ext cx="1828800" cy="181356"/>
          </a:xfrm>
        </p:spPr>
        <p:txBody>
          <a:bodyPr/>
          <a:lstStyle/>
          <a:p>
            <a:pPr algn="ctr"/>
            <a:r>
              <a:rPr lang="en-IN" dirty="0">
                <a:solidFill>
                  <a:schemeClr val="tx1"/>
                </a:solidFill>
              </a:rPr>
              <a:t>(a) </a:t>
            </a:r>
            <a:r>
              <a:rPr lang="en-IN" dirty="0" err="1">
                <a:solidFill>
                  <a:schemeClr val="tx1"/>
                </a:solidFill>
              </a:rPr>
              <a:t>Letz</a:t>
            </a:r>
            <a:r>
              <a:rPr lang="en-IN" dirty="0">
                <a:solidFill>
                  <a:schemeClr val="tx1"/>
                </a:solidFill>
              </a:rPr>
              <a:t>/SIPA/Newscom </a:t>
            </a:r>
          </a:p>
        </p:txBody>
      </p:sp>
      <p:sp>
        <p:nvSpPr>
          <p:cNvPr id="8" name="Text Placeholder 5">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6"/>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420103922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23.14a</a:t>
            </a:r>
          </a:p>
        </p:txBody>
      </p:sp>
      <p:pic>
        <p:nvPicPr>
          <p:cNvPr id="7" name="Picture 2" descr="An illustration of an evolution of nondispersive larvae and dispersing larvae labeled (a)."/>
          <p:cNvPicPr>
            <a:picLocks noChangeAspect="1"/>
          </p:cNvPicPr>
          <p:nvPr/>
        </p:nvPicPr>
        <p:blipFill rotWithShape="1">
          <a:blip r:embed="rId2">
            <a:extLst>
              <a:ext uri="{28A0092B-C50C-407E-A947-70E740481C1C}">
                <a14:useLocalDpi xmlns:a14="http://schemas.microsoft.com/office/drawing/2010/main" val="0"/>
              </a:ext>
            </a:extLst>
          </a:blip>
          <a:srcRect r="51249" b="58132"/>
          <a:stretch/>
        </p:blipFill>
        <p:spPr>
          <a:xfrm>
            <a:off x="1167025" y="1251925"/>
            <a:ext cx="6809951" cy="3840480"/>
          </a:xfrm>
          <a:prstGeom prst="rect">
            <a:avLst/>
          </a:prstGeom>
        </p:spPr>
      </p:pic>
      <p:sp>
        <p:nvSpPr>
          <p:cNvPr id="3" name="Content Placeholder 3"/>
          <p:cNvSpPr>
            <a:spLocks noGrp="1"/>
          </p:cNvSpPr>
          <p:nvPr>
            <p:ph sz="quarter" idx="11"/>
          </p:nvPr>
        </p:nvSpPr>
        <p:spPr>
          <a:xfrm>
            <a:off x="342900" y="5186849"/>
            <a:ext cx="8458200" cy="985352"/>
          </a:xfrm>
        </p:spPr>
        <p:txBody>
          <a:bodyPr/>
          <a:lstStyle/>
          <a:p>
            <a:r>
              <a:rPr lang="en-US" sz="2000" dirty="0"/>
              <a:t>In this hypothetical example, the evolutionary transition from dispersing to </a:t>
            </a:r>
            <a:r>
              <a:rPr lang="en-US" sz="2000" dirty="0" err="1"/>
              <a:t>nondispersing</a:t>
            </a:r>
            <a:r>
              <a:rPr lang="en-US" sz="2000" dirty="0"/>
              <a:t> larvae occurs more frequently (four times) than the converse (once)</a:t>
            </a:r>
          </a:p>
        </p:txBody>
      </p:sp>
      <p:sp>
        <p:nvSpPr>
          <p:cNvPr id="8"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p:cNvSpPr>
            <a:spLocks noGrp="1"/>
          </p:cNvSpPr>
          <p:nvPr>
            <p:ph type="sldNum" sz="quarter" idx="10"/>
          </p:nvPr>
        </p:nvSpPr>
        <p:spPr/>
        <p:txBody>
          <a:bodyPr/>
          <a:lstStyle/>
          <a:p>
            <a:fld id="{68151E55-6873-49E2-B8D5-2F265E6F1973}" type="slidenum">
              <a:rPr lang="en-US" smtClean="0"/>
              <a:pPr/>
              <a:t>50</a:t>
            </a:fld>
            <a:endParaRPr lang="en-US"/>
          </a:p>
        </p:txBody>
      </p:sp>
    </p:spTree>
    <p:extLst>
      <p:ext uri="{BB962C8B-B14F-4D97-AF65-F5344CB8AC3E}">
        <p14:creationId xmlns:p14="http://schemas.microsoft.com/office/powerpoint/2010/main" val="17989927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23.14b</a:t>
            </a:r>
          </a:p>
        </p:txBody>
      </p:sp>
      <p:pic>
        <p:nvPicPr>
          <p:cNvPr id="7" name="Picture 2" descr="An illustration of an evolution of nondispersive larvae and dispersing larvae labeled (b)."/>
          <p:cNvPicPr>
            <a:picLocks noChangeAspect="1"/>
          </p:cNvPicPr>
          <p:nvPr/>
        </p:nvPicPr>
        <p:blipFill rotWithShape="1">
          <a:blip r:embed="rId2">
            <a:extLst>
              <a:ext uri="{28A0092B-C50C-407E-A947-70E740481C1C}">
                <a14:useLocalDpi xmlns:a14="http://schemas.microsoft.com/office/drawing/2010/main" val="0"/>
              </a:ext>
            </a:extLst>
          </a:blip>
          <a:srcRect l="51646" r="-397" b="58132"/>
          <a:stretch/>
        </p:blipFill>
        <p:spPr>
          <a:xfrm>
            <a:off x="1167027" y="1151619"/>
            <a:ext cx="6809947" cy="3840480"/>
          </a:xfrm>
          <a:prstGeom prst="rect">
            <a:avLst/>
          </a:prstGeom>
        </p:spPr>
      </p:pic>
      <p:sp>
        <p:nvSpPr>
          <p:cNvPr id="3" name="Content Placeholder 3"/>
          <p:cNvSpPr>
            <a:spLocks noGrp="1"/>
          </p:cNvSpPr>
          <p:nvPr>
            <p:ph sz="quarter" idx="11"/>
          </p:nvPr>
        </p:nvSpPr>
        <p:spPr>
          <a:xfrm>
            <a:off x="342900" y="5161448"/>
            <a:ext cx="8458200" cy="998052"/>
          </a:xfrm>
        </p:spPr>
        <p:txBody>
          <a:bodyPr/>
          <a:lstStyle/>
          <a:p>
            <a:pPr>
              <a:spcBef>
                <a:spcPts val="624"/>
              </a:spcBef>
            </a:pPr>
            <a:r>
              <a:rPr lang="en-US" sz="2000" dirty="0"/>
              <a:t>By contrast, clades that have </a:t>
            </a:r>
            <a:r>
              <a:rPr lang="en-US" sz="2000" dirty="0" err="1"/>
              <a:t>nondispersing</a:t>
            </a:r>
            <a:r>
              <a:rPr lang="en-US" sz="2000" dirty="0"/>
              <a:t> larvae diversify to a greater extent due to higher rates of speciation or lower rates of extinction (assuming that extinct forms are not shown)</a:t>
            </a:r>
          </a:p>
        </p:txBody>
      </p:sp>
      <p:sp>
        <p:nvSpPr>
          <p:cNvPr id="8"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p:cNvSpPr>
            <a:spLocks noGrp="1"/>
          </p:cNvSpPr>
          <p:nvPr>
            <p:ph type="sldNum" sz="quarter" idx="10"/>
          </p:nvPr>
        </p:nvSpPr>
        <p:spPr/>
        <p:txBody>
          <a:bodyPr/>
          <a:lstStyle/>
          <a:p>
            <a:fld id="{68151E55-6873-49E2-B8D5-2F265E6F1973}" type="slidenum">
              <a:rPr lang="en-US" smtClean="0"/>
              <a:pPr/>
              <a:t>51</a:t>
            </a:fld>
            <a:endParaRPr lang="en-US"/>
          </a:p>
        </p:txBody>
      </p:sp>
    </p:spTree>
    <p:extLst>
      <p:ext uri="{BB962C8B-B14F-4D97-AF65-F5344CB8AC3E}">
        <p14:creationId xmlns:p14="http://schemas.microsoft.com/office/powerpoint/2010/main" val="278638125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23.14c</a:t>
            </a:r>
          </a:p>
        </p:txBody>
      </p:sp>
      <p:pic>
        <p:nvPicPr>
          <p:cNvPr id="7" name="Picture 2" descr="An illustration of an evolution of nondispersive larvae and dispersing larvae labeled (c)."/>
          <p:cNvPicPr>
            <a:picLocks noChangeAspect="1"/>
          </p:cNvPicPr>
          <p:nvPr/>
        </p:nvPicPr>
        <p:blipFill rotWithShape="1">
          <a:blip r:embed="rId2">
            <a:extLst>
              <a:ext uri="{28A0092B-C50C-407E-A947-70E740481C1C}">
                <a14:useLocalDpi xmlns:a14="http://schemas.microsoft.com/office/drawing/2010/main" val="0"/>
              </a:ext>
            </a:extLst>
          </a:blip>
          <a:srcRect l="-1312" t="43007" r="-396" b="-487"/>
          <a:stretch/>
        </p:blipFill>
        <p:spPr>
          <a:xfrm>
            <a:off x="471309" y="1150092"/>
            <a:ext cx="8201383" cy="3043684"/>
          </a:xfrm>
          <a:prstGeom prst="rect">
            <a:avLst/>
          </a:prstGeom>
        </p:spPr>
      </p:pic>
      <p:sp>
        <p:nvSpPr>
          <p:cNvPr id="3" name="Content Placeholder 3"/>
          <p:cNvSpPr>
            <a:spLocks noGrp="1"/>
          </p:cNvSpPr>
          <p:nvPr>
            <p:ph sz="quarter" idx="11"/>
          </p:nvPr>
        </p:nvSpPr>
        <p:spPr>
          <a:xfrm>
            <a:off x="342900" y="4278182"/>
            <a:ext cx="8304532" cy="1859728"/>
          </a:xfrm>
        </p:spPr>
        <p:txBody>
          <a:bodyPr/>
          <a:lstStyle/>
          <a:p>
            <a:pPr>
              <a:lnSpc>
                <a:spcPct val="120000"/>
              </a:lnSpc>
              <a:spcBef>
                <a:spcPts val="624"/>
              </a:spcBef>
            </a:pPr>
            <a:r>
              <a:rPr lang="en-US" sz="2000" dirty="0"/>
              <a:t>Phylogeny for </a:t>
            </a:r>
            <a:r>
              <a:rPr lang="en-US" sz="2000" i="1" dirty="0"/>
              <a:t>Conus</a:t>
            </a:r>
            <a:r>
              <a:rPr lang="en-US" sz="2000" dirty="0"/>
              <a:t>, a genus of marine snails. </a:t>
            </a:r>
            <a:r>
              <a:rPr lang="en-US" sz="2000" dirty="0" err="1"/>
              <a:t>Nondispersing</a:t>
            </a:r>
            <a:r>
              <a:rPr lang="en-US" sz="2000" dirty="0"/>
              <a:t> larvae have evolved eight separate times from dispersing larvae, with no instances of evolution in the reverse direction. This phylogeny does not show all species, however; </a:t>
            </a:r>
            <a:r>
              <a:rPr lang="en-US" sz="2000" dirty="0" err="1"/>
              <a:t>nondispersing</a:t>
            </a:r>
            <a:r>
              <a:rPr lang="en-US" sz="2000" dirty="0"/>
              <a:t> clades contain on average 3.5 times as many species as dispersing clades</a:t>
            </a:r>
          </a:p>
        </p:txBody>
      </p:sp>
      <p:sp>
        <p:nvSpPr>
          <p:cNvPr id="8"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p:cNvSpPr>
            <a:spLocks noGrp="1"/>
          </p:cNvSpPr>
          <p:nvPr>
            <p:ph type="sldNum" sz="quarter" idx="10"/>
          </p:nvPr>
        </p:nvSpPr>
        <p:spPr/>
        <p:txBody>
          <a:bodyPr/>
          <a:lstStyle/>
          <a:p>
            <a:fld id="{68151E55-6873-49E2-B8D5-2F265E6F1973}" type="slidenum">
              <a:rPr lang="en-US" smtClean="0"/>
              <a:pPr/>
              <a:t>52</a:t>
            </a:fld>
            <a:endParaRPr lang="en-US"/>
          </a:p>
        </p:txBody>
      </p:sp>
    </p:spTree>
    <p:extLst>
      <p:ext uri="{BB962C8B-B14F-4D97-AF65-F5344CB8AC3E}">
        <p14:creationId xmlns:p14="http://schemas.microsoft.com/office/powerpoint/2010/main" val="74089027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Larval dispersal</a:t>
            </a:r>
            <a:r>
              <a:rPr lang="en-US" sz="1200" dirty="0"/>
              <a:t> 2</a:t>
            </a:r>
          </a:p>
        </p:txBody>
      </p:sp>
      <p:sp>
        <p:nvSpPr>
          <p:cNvPr id="3" name="Content Placeholder 2"/>
          <p:cNvSpPr>
            <a:spLocks noGrp="1"/>
          </p:cNvSpPr>
          <p:nvPr>
            <p:ph sz="quarter" idx="11"/>
          </p:nvPr>
        </p:nvSpPr>
        <p:spPr/>
        <p:txBody>
          <a:bodyPr/>
          <a:lstStyle/>
          <a:p>
            <a:pPr>
              <a:spcBef>
                <a:spcPts val="600"/>
              </a:spcBef>
              <a:spcAft>
                <a:spcPts val="1200"/>
              </a:spcAft>
            </a:pPr>
            <a:r>
              <a:rPr lang="en-US" dirty="0"/>
              <a:t>Analysis indicates:</a:t>
            </a:r>
          </a:p>
          <a:p>
            <a:pPr marL="342900" indent="-342900">
              <a:spcBef>
                <a:spcPts val="600"/>
              </a:spcBef>
              <a:spcAft>
                <a:spcPts val="1200"/>
              </a:spcAft>
              <a:buFont typeface="Arial" panose="020B0604020202020204" pitchFamily="34" charset="0"/>
              <a:buChar char="•"/>
            </a:pPr>
            <a:r>
              <a:rPr lang="en-US" dirty="0"/>
              <a:t>Evolutionary increase in </a:t>
            </a:r>
            <a:r>
              <a:rPr lang="en-US" dirty="0" err="1"/>
              <a:t>nondispersing</a:t>
            </a:r>
            <a:r>
              <a:rPr lang="en-US" dirty="0"/>
              <a:t> larvae through time may be a result of both a bias in the evolutionary direction and an increase in rate of diversification.</a:t>
            </a:r>
          </a:p>
          <a:p>
            <a:pPr marL="342900" indent="-342900">
              <a:spcBef>
                <a:spcPts val="600"/>
              </a:spcBef>
              <a:spcAft>
                <a:spcPts val="1200"/>
              </a:spcAft>
              <a:buFont typeface="Arial" panose="020B0604020202020204" pitchFamily="34" charset="0"/>
              <a:buChar char="•"/>
            </a:pPr>
            <a:r>
              <a:rPr lang="en-US" dirty="0"/>
              <a:t>Lack of evolutionary reversal not surprising – evolution of non-dispersing larvae is a one-way street.</a:t>
            </a:r>
          </a:p>
        </p:txBody>
      </p:sp>
      <p:sp>
        <p:nvSpPr>
          <p:cNvPr id="6" name="Slide Number Placeholder 3"/>
          <p:cNvSpPr>
            <a:spLocks noGrp="1"/>
          </p:cNvSpPr>
          <p:nvPr>
            <p:ph type="sldNum" sz="quarter" idx="10"/>
          </p:nvPr>
        </p:nvSpPr>
        <p:spPr/>
        <p:txBody>
          <a:bodyPr/>
          <a:lstStyle/>
          <a:p>
            <a:fld id="{68151E55-6873-49E2-B8D5-2F265E6F1973}" type="slidenum">
              <a:rPr lang="en-US" smtClean="0"/>
              <a:pPr/>
              <a:t>53</a:t>
            </a:fld>
            <a:endParaRPr lang="en-US"/>
          </a:p>
        </p:txBody>
      </p:sp>
    </p:spTree>
    <p:extLst>
      <p:ext uri="{BB962C8B-B14F-4D97-AF65-F5344CB8AC3E}">
        <p14:creationId xmlns:p14="http://schemas.microsoft.com/office/powerpoint/2010/main" val="25961112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Loss of larval stage in marine invertebrates</a:t>
            </a:r>
          </a:p>
        </p:txBody>
      </p:sp>
      <p:sp>
        <p:nvSpPr>
          <p:cNvPr id="3" name="Content Placeholder 2"/>
          <p:cNvSpPr>
            <a:spLocks noGrp="1"/>
          </p:cNvSpPr>
          <p:nvPr>
            <p:ph sz="quarter" idx="11"/>
          </p:nvPr>
        </p:nvSpPr>
        <p:spPr/>
        <p:txBody>
          <a:bodyPr/>
          <a:lstStyle/>
          <a:p>
            <a:pPr marL="342900" indent="-342900">
              <a:spcBef>
                <a:spcPts val="600"/>
              </a:spcBef>
              <a:spcAft>
                <a:spcPts val="1200"/>
              </a:spcAft>
              <a:buFont typeface="Arial" panose="020B0604020202020204" pitchFamily="34" charset="0"/>
              <a:buChar char="•"/>
            </a:pPr>
            <a:r>
              <a:rPr lang="en-US" dirty="0"/>
              <a:t>Eggs develop directly into adults</a:t>
            </a:r>
          </a:p>
          <a:p>
            <a:pPr marL="342900" indent="-342900">
              <a:spcBef>
                <a:spcPts val="600"/>
              </a:spcBef>
              <a:spcAft>
                <a:spcPts val="1200"/>
              </a:spcAft>
              <a:buFont typeface="Arial" panose="020B0604020202020204" pitchFamily="34" charset="0"/>
              <a:buChar char="•"/>
            </a:pPr>
            <a:r>
              <a:rPr lang="en-US" dirty="0"/>
              <a:t>Thought to be a nonreversible evolutionary change</a:t>
            </a:r>
          </a:p>
          <a:p>
            <a:pPr marL="342900" indent="-342900">
              <a:spcBef>
                <a:spcPts val="600"/>
              </a:spcBef>
              <a:spcAft>
                <a:spcPts val="1200"/>
              </a:spcAft>
              <a:buFont typeface="Arial" panose="020B0604020202020204" pitchFamily="34" charset="0"/>
              <a:buChar char="•"/>
            </a:pPr>
            <a:r>
              <a:rPr lang="en-US" dirty="0"/>
              <a:t>Marine limpets: show direct development has evolved many times</a:t>
            </a:r>
          </a:p>
          <a:p>
            <a:pPr marL="342900" indent="-342900">
              <a:spcBef>
                <a:spcPts val="600"/>
              </a:spcBef>
              <a:spcAft>
                <a:spcPts val="1200"/>
              </a:spcAft>
              <a:buFont typeface="Arial" panose="020B0604020202020204" pitchFamily="34" charset="0"/>
              <a:buChar char="•"/>
            </a:pPr>
            <a:r>
              <a:rPr lang="en-US" dirty="0"/>
              <a:t>3 cases where evolution reversed and larval stage re-evolved</a:t>
            </a:r>
          </a:p>
        </p:txBody>
      </p:sp>
      <p:sp>
        <p:nvSpPr>
          <p:cNvPr id="6" name="Slide Number Placeholder 3"/>
          <p:cNvSpPr>
            <a:spLocks noGrp="1"/>
          </p:cNvSpPr>
          <p:nvPr>
            <p:ph type="sldNum" sz="quarter" idx="10"/>
          </p:nvPr>
        </p:nvSpPr>
        <p:spPr/>
        <p:txBody>
          <a:bodyPr/>
          <a:lstStyle/>
          <a:p>
            <a:fld id="{68151E55-6873-49E2-B8D5-2F265E6F1973}" type="slidenum">
              <a:rPr lang="en-US" smtClean="0"/>
              <a:pPr/>
              <a:t>54</a:t>
            </a:fld>
            <a:endParaRPr lang="en-US"/>
          </a:p>
        </p:txBody>
      </p:sp>
    </p:spTree>
    <p:extLst>
      <p:ext uri="{BB962C8B-B14F-4D97-AF65-F5344CB8AC3E}">
        <p14:creationId xmlns:p14="http://schemas.microsoft.com/office/powerpoint/2010/main" val="285320377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23.15a</a:t>
            </a:r>
          </a:p>
        </p:txBody>
      </p:sp>
      <p:pic>
        <p:nvPicPr>
          <p:cNvPr id="7" name="Picture 2" descr="An illustration of direct development and larval stage of the family of limpets labeled (a)."/>
          <p:cNvPicPr>
            <a:picLocks noChangeAspect="1"/>
          </p:cNvPicPr>
          <p:nvPr/>
        </p:nvPicPr>
        <p:blipFill rotWithShape="1">
          <a:blip r:embed="rId2">
            <a:extLst>
              <a:ext uri="{28A0092B-C50C-407E-A947-70E740481C1C}">
                <a14:useLocalDpi xmlns:a14="http://schemas.microsoft.com/office/drawing/2010/main" val="0"/>
              </a:ext>
            </a:extLst>
          </a:blip>
          <a:srcRect r="23024"/>
          <a:stretch/>
        </p:blipFill>
        <p:spPr>
          <a:xfrm>
            <a:off x="1062474" y="1127760"/>
            <a:ext cx="7019052" cy="5029200"/>
          </a:xfrm>
          <a:prstGeom prst="rect">
            <a:avLst/>
          </a:prstGeom>
        </p:spPr>
      </p:pic>
      <p:sp>
        <p:nvSpPr>
          <p:cNvPr id="8"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p:cNvSpPr>
            <a:spLocks noGrp="1"/>
          </p:cNvSpPr>
          <p:nvPr>
            <p:ph type="sldNum" sz="quarter" idx="10"/>
          </p:nvPr>
        </p:nvSpPr>
        <p:spPr/>
        <p:txBody>
          <a:bodyPr/>
          <a:lstStyle/>
          <a:p>
            <a:fld id="{68151E55-6873-49E2-B8D5-2F265E6F1973}" type="slidenum">
              <a:rPr lang="en-US" smtClean="0"/>
              <a:pPr/>
              <a:t>55</a:t>
            </a:fld>
            <a:endParaRPr lang="en-US"/>
          </a:p>
        </p:txBody>
      </p:sp>
    </p:spTree>
    <p:extLst>
      <p:ext uri="{BB962C8B-B14F-4D97-AF65-F5344CB8AC3E}">
        <p14:creationId xmlns:p14="http://schemas.microsoft.com/office/powerpoint/2010/main" val="56494902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304800"/>
            <a:ext cx="2857500" cy="678611"/>
          </a:xfrm>
        </p:spPr>
        <p:txBody>
          <a:bodyPr/>
          <a:lstStyle/>
          <a:p>
            <a:r>
              <a:rPr lang="en-US" dirty="0"/>
              <a:t>Figure 23.15b</a:t>
            </a:r>
          </a:p>
        </p:txBody>
      </p:sp>
      <p:sp>
        <p:nvSpPr>
          <p:cNvPr id="3" name="Content Placeholder 2"/>
          <p:cNvSpPr>
            <a:spLocks noGrp="1"/>
          </p:cNvSpPr>
          <p:nvPr>
            <p:ph sz="quarter" idx="11"/>
          </p:nvPr>
        </p:nvSpPr>
        <p:spPr>
          <a:xfrm>
            <a:off x="342900" y="1276710"/>
            <a:ext cx="5486400" cy="2914290"/>
          </a:xfrm>
        </p:spPr>
        <p:txBody>
          <a:bodyPr/>
          <a:lstStyle/>
          <a:p>
            <a:r>
              <a:rPr lang="en-US" dirty="0"/>
              <a:t>Less parsimonious interpretation of evolution in the clade in the light blue box is that, rather than two evolutionary reversals, six instances of the evolution of development occurred without any evolutionary reversal</a:t>
            </a:r>
          </a:p>
        </p:txBody>
      </p:sp>
      <p:pic>
        <p:nvPicPr>
          <p:cNvPr id="7" name="Picture 3" descr="An illustration of direct development and larval stage of the family of limpets labeled (b)."/>
          <p:cNvPicPr>
            <a:picLocks noChangeAspect="1"/>
          </p:cNvPicPr>
          <p:nvPr/>
        </p:nvPicPr>
        <p:blipFill rotWithShape="1">
          <a:blip r:embed="rId2">
            <a:extLst>
              <a:ext uri="{28A0092B-C50C-407E-A947-70E740481C1C}">
                <a14:useLocalDpi xmlns:a14="http://schemas.microsoft.com/office/drawing/2010/main" val="0"/>
              </a:ext>
            </a:extLst>
          </a:blip>
          <a:srcRect l="78012" r="238"/>
          <a:stretch/>
        </p:blipFill>
        <p:spPr>
          <a:xfrm>
            <a:off x="6117914" y="157911"/>
            <a:ext cx="2488201" cy="6309360"/>
          </a:xfrm>
          <a:prstGeom prst="rect">
            <a:avLst/>
          </a:prstGeom>
        </p:spPr>
      </p:pic>
      <p:sp>
        <p:nvSpPr>
          <p:cNvPr id="9"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p:cNvSpPr>
            <a:spLocks noGrp="1"/>
          </p:cNvSpPr>
          <p:nvPr>
            <p:ph type="sldNum" sz="quarter" idx="10"/>
          </p:nvPr>
        </p:nvSpPr>
        <p:spPr/>
        <p:txBody>
          <a:bodyPr/>
          <a:lstStyle/>
          <a:p>
            <a:fld id="{68151E55-6873-49E2-B8D5-2F265E6F1973}" type="slidenum">
              <a:rPr lang="en-US" smtClean="0"/>
              <a:pPr/>
              <a:t>56</a:t>
            </a:fld>
            <a:endParaRPr lang="en-US"/>
          </a:p>
        </p:txBody>
      </p:sp>
    </p:spTree>
    <p:extLst>
      <p:ext uri="{BB962C8B-B14F-4D97-AF65-F5344CB8AC3E}">
        <p14:creationId xmlns:p14="http://schemas.microsoft.com/office/powerpoint/2010/main" val="90651864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Phylogenetics helps explain species diversification</a:t>
            </a:r>
            <a:r>
              <a:rPr lang="en-US" sz="1200" dirty="0"/>
              <a:t> 1</a:t>
            </a:r>
          </a:p>
        </p:txBody>
      </p:sp>
      <p:sp>
        <p:nvSpPr>
          <p:cNvPr id="3" name="Content Placeholder 2"/>
          <p:cNvSpPr>
            <a:spLocks noGrp="1"/>
          </p:cNvSpPr>
          <p:nvPr>
            <p:ph sz="quarter" idx="11"/>
          </p:nvPr>
        </p:nvSpPr>
        <p:spPr>
          <a:xfrm>
            <a:off x="342899" y="1276710"/>
            <a:ext cx="8377589" cy="4941210"/>
          </a:xfrm>
        </p:spPr>
        <p:txBody>
          <a:bodyPr/>
          <a:lstStyle/>
          <a:p>
            <a:pPr>
              <a:spcBef>
                <a:spcPts val="600"/>
              </a:spcBef>
              <a:spcAft>
                <a:spcPts val="1200"/>
              </a:spcAft>
            </a:pPr>
            <a:r>
              <a:rPr lang="en-US" dirty="0"/>
              <a:t>Use phylogenetic analysis to suggest and test hypotheses about species diversity</a:t>
            </a:r>
          </a:p>
          <a:p>
            <a:pPr>
              <a:spcBef>
                <a:spcPts val="600"/>
              </a:spcBef>
              <a:spcAft>
                <a:spcPts val="1200"/>
              </a:spcAft>
            </a:pPr>
            <a:r>
              <a:rPr lang="en-US" dirty="0"/>
              <a:t>Insight into beetle diversification</a:t>
            </a:r>
          </a:p>
          <a:p>
            <a:pPr marL="342900" indent="-342900">
              <a:spcBef>
                <a:spcPts val="600"/>
              </a:spcBef>
              <a:spcAft>
                <a:spcPts val="1200"/>
              </a:spcAft>
              <a:buFont typeface="Arial" panose="020B0604020202020204" pitchFamily="34" charset="0"/>
              <a:buChar char="•"/>
            </a:pPr>
            <a:r>
              <a:rPr lang="en-US" dirty="0"/>
              <a:t>Correspondence between phylogenetic position and timing of plant origins suggests beetles are remarkably conservative in their diet.</a:t>
            </a:r>
          </a:p>
          <a:p>
            <a:pPr marL="342900" indent="-342900">
              <a:spcBef>
                <a:spcPts val="600"/>
              </a:spcBef>
              <a:spcAft>
                <a:spcPts val="1200"/>
              </a:spcAft>
              <a:buFont typeface="Arial" panose="020B0604020202020204" pitchFamily="34" charset="0"/>
              <a:buChar char="•"/>
            </a:pPr>
            <a:r>
              <a:rPr lang="en-US" dirty="0"/>
              <a:t>Beetle families that specialize on conifers have the deepest branches.</a:t>
            </a:r>
          </a:p>
          <a:p>
            <a:pPr marL="342900" indent="-342900">
              <a:spcBef>
                <a:spcPts val="600"/>
              </a:spcBef>
              <a:spcAft>
                <a:spcPts val="1200"/>
              </a:spcAft>
              <a:buFont typeface="Arial" panose="020B0604020202020204" pitchFamily="34" charset="0"/>
              <a:buChar char="•"/>
            </a:pPr>
            <a:r>
              <a:rPr lang="en-US" dirty="0"/>
              <a:t>Beetles that specialize on angiosperms have shorter branches.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57</a:t>
            </a:fld>
            <a:endParaRPr lang="en-US"/>
          </a:p>
        </p:txBody>
      </p:sp>
    </p:spTree>
    <p:extLst>
      <p:ext uri="{BB962C8B-B14F-4D97-AF65-F5344CB8AC3E}">
        <p14:creationId xmlns:p14="http://schemas.microsoft.com/office/powerpoint/2010/main" val="11866277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23.16</a:t>
            </a:r>
            <a:endParaRPr lang="en-US" sz="1200" dirty="0"/>
          </a:p>
        </p:txBody>
      </p:sp>
      <p:pic>
        <p:nvPicPr>
          <p:cNvPr id="9" name="Picture 2" descr="An illustration of evolutionary conifer, cycad, and angiosperm in tertiary, Cretaceous, Jurassic, and Triassic."/>
          <p:cNvPicPr>
            <a:picLocks noChangeAspect="1"/>
          </p:cNvPicPr>
          <p:nvPr/>
        </p:nvPicPr>
        <p:blipFill rotWithShape="1">
          <a:blip r:embed="rId2">
            <a:extLst>
              <a:ext uri="{28A0092B-C50C-407E-A947-70E740481C1C}">
                <a14:useLocalDpi xmlns:a14="http://schemas.microsoft.com/office/drawing/2010/main" val="0"/>
              </a:ext>
            </a:extLst>
          </a:blip>
          <a:srcRect r="1876"/>
          <a:stretch/>
        </p:blipFill>
        <p:spPr>
          <a:xfrm>
            <a:off x="1161837" y="1130300"/>
            <a:ext cx="6820327" cy="5029200"/>
          </a:xfrm>
          <a:prstGeom prst="rect">
            <a:avLst/>
          </a:prstGeom>
        </p:spPr>
      </p:pic>
      <p:sp>
        <p:nvSpPr>
          <p:cNvPr id="10"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p:cNvSpPr>
            <a:spLocks noGrp="1"/>
          </p:cNvSpPr>
          <p:nvPr>
            <p:ph type="sldNum" sz="quarter" idx="10"/>
          </p:nvPr>
        </p:nvSpPr>
        <p:spPr/>
        <p:txBody>
          <a:bodyPr/>
          <a:lstStyle/>
          <a:p>
            <a:fld id="{68151E55-6873-49E2-B8D5-2F265E6F1973}" type="slidenum">
              <a:rPr lang="en-US" smtClean="0"/>
              <a:pPr/>
              <a:t>58</a:t>
            </a:fld>
            <a:endParaRPr lang="en-US"/>
          </a:p>
        </p:txBody>
      </p:sp>
    </p:spTree>
    <p:extLst>
      <p:ext uri="{BB962C8B-B14F-4D97-AF65-F5344CB8AC3E}">
        <p14:creationId xmlns:p14="http://schemas.microsoft.com/office/powerpoint/2010/main" val="277119648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Phylogenetics helps explain species diversification</a:t>
            </a:r>
            <a:r>
              <a:rPr lang="en-US" sz="1200" dirty="0"/>
              <a:t> 2</a:t>
            </a:r>
          </a:p>
        </p:txBody>
      </p:sp>
      <p:sp>
        <p:nvSpPr>
          <p:cNvPr id="3" name="Content Placeholder 2"/>
          <p:cNvSpPr>
            <a:spLocks noGrp="1"/>
          </p:cNvSpPr>
          <p:nvPr>
            <p:ph sz="quarter" idx="11"/>
          </p:nvPr>
        </p:nvSpPr>
        <p:spPr/>
        <p:txBody>
          <a:bodyPr/>
          <a:lstStyle/>
          <a:p>
            <a:pPr>
              <a:spcBef>
                <a:spcPts val="600"/>
              </a:spcBef>
              <a:spcAft>
                <a:spcPts val="1200"/>
              </a:spcAft>
            </a:pPr>
            <a:r>
              <a:rPr lang="en-US" dirty="0"/>
              <a:t>Phylogenetic explanations for incredible diversity of beetles</a:t>
            </a:r>
          </a:p>
          <a:p>
            <a:pPr marL="342900" indent="-342900">
              <a:spcBef>
                <a:spcPts val="600"/>
              </a:spcBef>
              <a:spcAft>
                <a:spcPts val="1200"/>
              </a:spcAft>
              <a:buFont typeface="Arial" panose="020B0604020202020204" pitchFamily="34" charset="0"/>
              <a:buChar char="•"/>
            </a:pPr>
            <a:r>
              <a:rPr lang="en-US" dirty="0"/>
              <a:t>Not the evolution of herbivory.</a:t>
            </a:r>
          </a:p>
          <a:p>
            <a:pPr marL="342900" indent="-342900">
              <a:spcBef>
                <a:spcPts val="600"/>
              </a:spcBef>
              <a:spcAft>
                <a:spcPts val="1200"/>
              </a:spcAft>
              <a:buFont typeface="Arial" panose="020B0604020202020204" pitchFamily="34" charset="0"/>
              <a:buChar char="•"/>
            </a:pPr>
            <a:r>
              <a:rPr lang="en-US" dirty="0"/>
              <a:t>Specialization on angiosperms a prerequisite for diversification.</a:t>
            </a:r>
          </a:p>
          <a:p>
            <a:pPr marL="342900" indent="-342900">
              <a:spcBef>
                <a:spcPts val="600"/>
              </a:spcBef>
              <a:spcAft>
                <a:spcPts val="1200"/>
              </a:spcAft>
              <a:buFont typeface="Arial" panose="020B0604020202020204" pitchFamily="34" charset="0"/>
              <a:buChar char="•"/>
            </a:pPr>
            <a:r>
              <a:rPr lang="en-US" dirty="0"/>
              <a:t>Arose 5 times independently within herbivorous beetles.</a:t>
            </a:r>
          </a:p>
          <a:p>
            <a:pPr marL="342900" indent="-342900">
              <a:spcBef>
                <a:spcPts val="600"/>
              </a:spcBef>
              <a:spcAft>
                <a:spcPts val="1200"/>
              </a:spcAft>
              <a:buFont typeface="Arial" panose="020B0604020202020204" pitchFamily="34" charset="0"/>
              <a:buChar char="•"/>
            </a:pPr>
            <a:r>
              <a:rPr lang="en-US" dirty="0"/>
              <a:t>Angiosperm specializing clade is much more species-rich than the clade most closely related which specializes on another type of plant.</a:t>
            </a:r>
          </a:p>
        </p:txBody>
      </p:sp>
      <p:sp>
        <p:nvSpPr>
          <p:cNvPr id="6" name="Slide Number Placeholder 3"/>
          <p:cNvSpPr>
            <a:spLocks noGrp="1"/>
          </p:cNvSpPr>
          <p:nvPr>
            <p:ph type="sldNum" sz="quarter" idx="10"/>
          </p:nvPr>
        </p:nvSpPr>
        <p:spPr/>
        <p:txBody>
          <a:bodyPr/>
          <a:lstStyle/>
          <a:p>
            <a:fld id="{68151E55-6873-49E2-B8D5-2F265E6F1973}" type="slidenum">
              <a:rPr lang="en-US" smtClean="0"/>
              <a:pPr/>
              <a:t>59</a:t>
            </a:fld>
            <a:endParaRPr lang="en-US"/>
          </a:p>
        </p:txBody>
      </p:sp>
    </p:spTree>
    <p:extLst>
      <p:ext uri="{BB962C8B-B14F-4D97-AF65-F5344CB8AC3E}">
        <p14:creationId xmlns:p14="http://schemas.microsoft.com/office/powerpoint/2010/main" val="34161533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ea typeface="Microsoft YaHei" panose="020B0503020204020204" pitchFamily="34" charset="-122"/>
              </a:rPr>
              <a:t>Figure 23.1b</a:t>
            </a:r>
            <a:endParaRPr lang="en-US" dirty="0"/>
          </a:p>
        </p:txBody>
      </p:sp>
      <p:pic>
        <p:nvPicPr>
          <p:cNvPr id="8" name="Picture 2" descr="An illustration shows the three variations of a cladogram that exhibits the phylogeny of certain species."/>
          <p:cNvPicPr>
            <a:picLocks noChangeAspect="1"/>
          </p:cNvPicPr>
          <p:nvPr/>
        </p:nvPicPr>
        <p:blipFill rotWithShape="1">
          <a:blip r:embed="rId2">
            <a:extLst>
              <a:ext uri="{28A0092B-C50C-407E-A947-70E740481C1C}">
                <a14:useLocalDpi xmlns:a14="http://schemas.microsoft.com/office/drawing/2010/main" val="0"/>
              </a:ext>
            </a:extLst>
          </a:blip>
          <a:srcRect l="28236" t="-320" r="360" b="320"/>
          <a:stretch/>
        </p:blipFill>
        <p:spPr>
          <a:xfrm>
            <a:off x="1203147" y="1101868"/>
            <a:ext cx="6737706" cy="4206240"/>
          </a:xfrm>
          <a:prstGeom prst="rect">
            <a:avLst/>
          </a:prstGeom>
        </p:spPr>
      </p:pic>
      <p:sp>
        <p:nvSpPr>
          <p:cNvPr id="4" name="Content Placeholder 3"/>
          <p:cNvSpPr>
            <a:spLocks noGrp="1"/>
          </p:cNvSpPr>
          <p:nvPr>
            <p:ph sz="quarter" idx="11"/>
          </p:nvPr>
        </p:nvSpPr>
        <p:spPr>
          <a:xfrm>
            <a:off x="342900" y="5387741"/>
            <a:ext cx="8458200" cy="822960"/>
          </a:xfrm>
        </p:spPr>
        <p:txBody>
          <a:bodyPr/>
          <a:lstStyle/>
          <a:p>
            <a:r>
              <a:rPr lang="en-US" dirty="0"/>
              <a:t>Key to interpreting a phylogeny – look at how recently species share a common ancestor</a:t>
            </a:r>
          </a:p>
        </p:txBody>
      </p:sp>
      <p:sp>
        <p:nvSpPr>
          <p:cNvPr id="9"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83960213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Disease Evolution</a:t>
            </a:r>
            <a:endParaRPr lang="en-US" sz="1200" dirty="0"/>
          </a:p>
        </p:txBody>
      </p:sp>
      <p:sp>
        <p:nvSpPr>
          <p:cNvPr id="3" name="Content Placeholder 2"/>
          <p:cNvSpPr>
            <a:spLocks noGrp="1"/>
          </p:cNvSpPr>
          <p:nvPr>
            <p:ph sz="quarter" idx="11"/>
          </p:nvPr>
        </p:nvSpPr>
        <p:spPr/>
        <p:txBody>
          <a:bodyPr/>
          <a:lstStyle/>
          <a:p>
            <a:pPr>
              <a:spcBef>
                <a:spcPts val="600"/>
              </a:spcBef>
              <a:spcAft>
                <a:spcPts val="1200"/>
              </a:spcAft>
            </a:pPr>
            <a:r>
              <a:rPr lang="en-US" dirty="0"/>
              <a:t>AIDS first recognized in 1980s</a:t>
            </a:r>
          </a:p>
          <a:p>
            <a:pPr>
              <a:spcBef>
                <a:spcPts val="600"/>
              </a:spcBef>
              <a:spcAft>
                <a:spcPts val="1200"/>
              </a:spcAft>
            </a:pPr>
            <a:r>
              <a:rPr lang="en-US" dirty="0"/>
              <a:t>Current estimate: &gt; 38 million people infected with human immunodeficiency virus (H</a:t>
            </a:r>
            <a:r>
              <a:rPr lang="en-US" sz="100" dirty="0"/>
              <a:t> </a:t>
            </a:r>
            <a:r>
              <a:rPr lang="en-US" dirty="0"/>
              <a:t>I</a:t>
            </a:r>
            <a:r>
              <a:rPr lang="en-US" sz="100" dirty="0"/>
              <a:t> </a:t>
            </a:r>
            <a:r>
              <a:rPr lang="en-US" dirty="0"/>
              <a:t>V); ~700,000 die each year</a:t>
            </a:r>
          </a:p>
          <a:p>
            <a:pPr>
              <a:spcBef>
                <a:spcPts val="600"/>
              </a:spcBef>
              <a:spcAft>
                <a:spcPts val="1200"/>
              </a:spcAft>
            </a:pPr>
            <a:r>
              <a:rPr lang="en-US" dirty="0"/>
              <a:t>Simian immunodeficiency virus (S</a:t>
            </a:r>
            <a:r>
              <a:rPr lang="en-US" sz="100" dirty="0"/>
              <a:t> </a:t>
            </a:r>
            <a:r>
              <a:rPr lang="en-US" dirty="0"/>
              <a:t>I</a:t>
            </a:r>
            <a:r>
              <a:rPr lang="en-US" sz="100" dirty="0"/>
              <a:t> </a:t>
            </a:r>
            <a:r>
              <a:rPr lang="en-US" dirty="0"/>
              <a:t>V) found in 40+ species of primates</a:t>
            </a:r>
          </a:p>
          <a:p>
            <a:pPr marL="347472" indent="-347472">
              <a:spcBef>
                <a:spcPts val="600"/>
              </a:spcBef>
              <a:spcAft>
                <a:spcPts val="1200"/>
              </a:spcAft>
              <a:buFont typeface="Arial" panose="020B0604020202020204" pitchFamily="34" charset="0"/>
              <a:buChar char="•"/>
            </a:pPr>
            <a:r>
              <a:rPr lang="en-US" dirty="0"/>
              <a:t>Does not usually cause illness in monkeys.</a:t>
            </a:r>
          </a:p>
          <a:p>
            <a:pPr>
              <a:spcBef>
                <a:spcPts val="600"/>
              </a:spcBef>
              <a:spcAft>
                <a:spcPts val="1200"/>
              </a:spcAft>
            </a:pPr>
            <a:r>
              <a:rPr lang="en-US" dirty="0"/>
              <a:t>Around for more than a million years as S</a:t>
            </a:r>
            <a:r>
              <a:rPr lang="en-US" sz="100" dirty="0"/>
              <a:t> </a:t>
            </a:r>
            <a:r>
              <a:rPr lang="en-US" dirty="0"/>
              <a:t>I</a:t>
            </a:r>
            <a:r>
              <a:rPr lang="en-US" sz="100" dirty="0"/>
              <a:t> </a:t>
            </a:r>
            <a:r>
              <a:rPr lang="en-US" dirty="0"/>
              <a:t>V in primates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60</a:t>
            </a:fld>
            <a:endParaRPr lang="en-US"/>
          </a:p>
        </p:txBody>
      </p:sp>
    </p:spTree>
    <p:extLst>
      <p:ext uri="{BB962C8B-B14F-4D97-AF65-F5344CB8AC3E}">
        <p14:creationId xmlns:p14="http://schemas.microsoft.com/office/powerpoint/2010/main" val="118396694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Phylogenetic analysis of H</a:t>
            </a:r>
            <a:r>
              <a:rPr lang="en-US" sz="100" dirty="0"/>
              <a:t> </a:t>
            </a:r>
            <a:r>
              <a:rPr lang="en-US" dirty="0"/>
              <a:t>I</a:t>
            </a:r>
            <a:r>
              <a:rPr lang="en-US" sz="100" dirty="0"/>
              <a:t> </a:t>
            </a:r>
            <a:r>
              <a:rPr lang="en-US" dirty="0"/>
              <a:t>V and S</a:t>
            </a:r>
            <a:r>
              <a:rPr lang="en-US" sz="100" dirty="0"/>
              <a:t> </a:t>
            </a:r>
            <a:r>
              <a:rPr lang="en-US" dirty="0"/>
              <a:t>I</a:t>
            </a:r>
            <a:r>
              <a:rPr lang="en-US" sz="100" dirty="0"/>
              <a:t> </a:t>
            </a:r>
            <a:r>
              <a:rPr lang="en-US" dirty="0"/>
              <a:t>V</a:t>
            </a:r>
            <a:r>
              <a:rPr lang="en-US" sz="1200" dirty="0"/>
              <a:t> 1</a:t>
            </a:r>
          </a:p>
        </p:txBody>
      </p:sp>
      <p:sp>
        <p:nvSpPr>
          <p:cNvPr id="3" name="Content Placeholder 2"/>
          <p:cNvSpPr>
            <a:spLocks noGrp="1"/>
          </p:cNvSpPr>
          <p:nvPr>
            <p:ph sz="quarter" idx="11"/>
          </p:nvPr>
        </p:nvSpPr>
        <p:spPr/>
        <p:txBody>
          <a:bodyPr/>
          <a:lstStyle/>
          <a:p>
            <a:pPr marL="457200" indent="-457200">
              <a:spcBef>
                <a:spcPts val="600"/>
              </a:spcBef>
              <a:spcAft>
                <a:spcPts val="1200"/>
              </a:spcAft>
              <a:buFont typeface="+mj-lt"/>
              <a:buAutoNum type="arabicPeriod"/>
            </a:pPr>
            <a:r>
              <a:rPr lang="en-US" dirty="0"/>
              <a:t>H</a:t>
            </a:r>
            <a:r>
              <a:rPr lang="en-US" sz="100" dirty="0"/>
              <a:t> </a:t>
            </a:r>
            <a:r>
              <a:rPr lang="en-US" dirty="0"/>
              <a:t>I</a:t>
            </a:r>
            <a:r>
              <a:rPr lang="en-US" sz="100" dirty="0"/>
              <a:t> </a:t>
            </a:r>
            <a:r>
              <a:rPr lang="en-US" dirty="0"/>
              <a:t>V descended from S</a:t>
            </a:r>
            <a:r>
              <a:rPr lang="en-US" sz="100" dirty="0"/>
              <a:t> </a:t>
            </a:r>
            <a:r>
              <a:rPr lang="en-US" dirty="0"/>
              <a:t>I</a:t>
            </a:r>
            <a:r>
              <a:rPr lang="en-US" sz="100" dirty="0"/>
              <a:t> </a:t>
            </a:r>
            <a:r>
              <a:rPr lang="en-US" dirty="0"/>
              <a:t>V</a:t>
            </a:r>
          </a:p>
          <a:p>
            <a:pPr marL="914400" lvl="2" indent="-457200">
              <a:spcBef>
                <a:spcPts val="600"/>
              </a:spcBef>
              <a:spcAft>
                <a:spcPts val="1200"/>
              </a:spcAft>
            </a:pPr>
            <a:r>
              <a:rPr lang="en-US" dirty="0"/>
              <a:t>All strains of H</a:t>
            </a:r>
            <a:r>
              <a:rPr lang="en-US" sz="100" dirty="0"/>
              <a:t> </a:t>
            </a:r>
            <a:r>
              <a:rPr lang="en-US" dirty="0"/>
              <a:t>I</a:t>
            </a:r>
            <a:r>
              <a:rPr lang="en-US" sz="100" dirty="0"/>
              <a:t> </a:t>
            </a:r>
            <a:r>
              <a:rPr lang="en-US" dirty="0"/>
              <a:t>V are nested within clades of S</a:t>
            </a:r>
            <a:r>
              <a:rPr lang="en-US" sz="100" dirty="0"/>
              <a:t> </a:t>
            </a:r>
            <a:r>
              <a:rPr lang="en-US" dirty="0"/>
              <a:t>I</a:t>
            </a:r>
            <a:r>
              <a:rPr lang="en-US" sz="100" dirty="0"/>
              <a:t> </a:t>
            </a:r>
            <a:r>
              <a:rPr lang="en-US" dirty="0"/>
              <a:t>V.</a:t>
            </a:r>
          </a:p>
          <a:p>
            <a:pPr marL="457200" indent="-457200">
              <a:spcBef>
                <a:spcPts val="600"/>
              </a:spcBef>
              <a:spcAft>
                <a:spcPts val="1200"/>
              </a:spcAft>
              <a:buFont typeface="+mj-lt"/>
              <a:buAutoNum type="arabicPeriod" startAt="2"/>
            </a:pPr>
            <a:r>
              <a:rPr lang="en-US" dirty="0"/>
              <a:t>Number of different strains of H</a:t>
            </a:r>
            <a:r>
              <a:rPr lang="en-US" sz="100" dirty="0"/>
              <a:t> </a:t>
            </a:r>
            <a:r>
              <a:rPr lang="en-US" dirty="0"/>
              <a:t>I</a:t>
            </a:r>
            <a:r>
              <a:rPr lang="en-US" sz="100" dirty="0"/>
              <a:t> </a:t>
            </a:r>
            <a:r>
              <a:rPr lang="en-US" dirty="0"/>
              <a:t>V exist</a:t>
            </a:r>
          </a:p>
          <a:p>
            <a:pPr marL="914400" lvl="2" indent="-457200">
              <a:spcBef>
                <a:spcPts val="600"/>
              </a:spcBef>
              <a:spcAft>
                <a:spcPts val="1200"/>
              </a:spcAft>
            </a:pPr>
            <a:r>
              <a:rPr lang="en-US" dirty="0"/>
              <a:t>Independent transfers from different primate species.</a:t>
            </a:r>
          </a:p>
          <a:p>
            <a:pPr marL="914400" lvl="2" indent="-457200">
              <a:spcBef>
                <a:spcPts val="600"/>
              </a:spcBef>
              <a:spcAft>
                <a:spcPts val="1200"/>
              </a:spcAft>
            </a:pPr>
            <a:r>
              <a:rPr lang="en-US" dirty="0"/>
              <a:t>Each human strain is more closely related to a strain of S</a:t>
            </a:r>
            <a:r>
              <a:rPr lang="en-US" sz="100" dirty="0"/>
              <a:t> </a:t>
            </a:r>
            <a:r>
              <a:rPr lang="en-US" dirty="0"/>
              <a:t>I</a:t>
            </a:r>
            <a:r>
              <a:rPr lang="en-US" sz="100" dirty="0"/>
              <a:t> </a:t>
            </a:r>
            <a:r>
              <a:rPr lang="en-US" dirty="0"/>
              <a:t>V than to other H</a:t>
            </a:r>
            <a:r>
              <a:rPr lang="en-US" sz="100" dirty="0"/>
              <a:t> </a:t>
            </a:r>
            <a:r>
              <a:rPr lang="en-US" dirty="0"/>
              <a:t>I</a:t>
            </a:r>
            <a:r>
              <a:rPr lang="en-US" sz="100" dirty="0"/>
              <a:t> </a:t>
            </a:r>
            <a:r>
              <a:rPr lang="en-US" dirty="0"/>
              <a:t>V strains.</a:t>
            </a:r>
          </a:p>
          <a:p>
            <a:pPr marL="1371600" lvl="4" indent="-457200">
              <a:spcBef>
                <a:spcPts val="600"/>
              </a:spcBef>
              <a:spcAft>
                <a:spcPts val="1200"/>
              </a:spcAft>
            </a:pPr>
            <a:r>
              <a:rPr lang="en-US" sz="1800" dirty="0"/>
              <a:t>Separate origins for H</a:t>
            </a:r>
            <a:r>
              <a:rPr lang="en-US" sz="100" dirty="0"/>
              <a:t> </a:t>
            </a:r>
            <a:r>
              <a:rPr lang="en-US" sz="1800" dirty="0"/>
              <a:t>I</a:t>
            </a:r>
            <a:r>
              <a:rPr lang="en-US" sz="100" dirty="0"/>
              <a:t> </a:t>
            </a:r>
            <a:r>
              <a:rPr lang="en-US" sz="1800" dirty="0"/>
              <a:t>V strains.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61</a:t>
            </a:fld>
            <a:endParaRPr lang="en-US"/>
          </a:p>
        </p:txBody>
      </p:sp>
    </p:spTree>
    <p:extLst>
      <p:ext uri="{BB962C8B-B14F-4D97-AF65-F5344CB8AC3E}">
        <p14:creationId xmlns:p14="http://schemas.microsoft.com/office/powerpoint/2010/main" val="200988602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Phylogenetic analysis of H</a:t>
            </a:r>
            <a:r>
              <a:rPr lang="en-US" sz="100" dirty="0"/>
              <a:t> </a:t>
            </a:r>
            <a:r>
              <a:rPr lang="en-US" dirty="0"/>
              <a:t>I</a:t>
            </a:r>
            <a:r>
              <a:rPr lang="en-US" sz="100" dirty="0"/>
              <a:t> </a:t>
            </a:r>
            <a:r>
              <a:rPr lang="en-US" dirty="0"/>
              <a:t>V and S</a:t>
            </a:r>
            <a:r>
              <a:rPr lang="en-US" sz="100" dirty="0"/>
              <a:t> </a:t>
            </a:r>
            <a:r>
              <a:rPr lang="en-US" dirty="0"/>
              <a:t>I</a:t>
            </a:r>
            <a:r>
              <a:rPr lang="en-US" sz="100" dirty="0"/>
              <a:t> </a:t>
            </a:r>
            <a:r>
              <a:rPr lang="en-US" dirty="0"/>
              <a:t>V</a:t>
            </a:r>
            <a:r>
              <a:rPr lang="en-US" sz="1200" dirty="0"/>
              <a:t> 2</a:t>
            </a:r>
          </a:p>
        </p:txBody>
      </p:sp>
      <p:sp>
        <p:nvSpPr>
          <p:cNvPr id="3" name="Content Placeholder 2"/>
          <p:cNvSpPr>
            <a:spLocks noGrp="1"/>
          </p:cNvSpPr>
          <p:nvPr>
            <p:ph sz="quarter" idx="11"/>
          </p:nvPr>
        </p:nvSpPr>
        <p:spPr/>
        <p:txBody>
          <a:bodyPr/>
          <a:lstStyle/>
          <a:p>
            <a:pPr marL="457200" indent="-457200">
              <a:spcBef>
                <a:spcPts val="600"/>
              </a:spcBef>
              <a:spcAft>
                <a:spcPts val="1200"/>
              </a:spcAft>
              <a:buFont typeface="+mj-lt"/>
              <a:buAutoNum type="arabicPeriod" startAt="3"/>
            </a:pPr>
            <a:r>
              <a:rPr lang="en-US" dirty="0"/>
              <a:t>Humans have acquired H</a:t>
            </a:r>
            <a:r>
              <a:rPr lang="en-US" sz="100" dirty="0"/>
              <a:t> </a:t>
            </a:r>
            <a:r>
              <a:rPr lang="en-US" dirty="0"/>
              <a:t>I</a:t>
            </a:r>
            <a:r>
              <a:rPr lang="en-US" sz="100" dirty="0"/>
              <a:t> </a:t>
            </a:r>
            <a:r>
              <a:rPr lang="en-US" dirty="0"/>
              <a:t>V from different host species</a:t>
            </a:r>
          </a:p>
          <a:p>
            <a:pPr marL="914400" indent="-457200">
              <a:spcBef>
                <a:spcPts val="600"/>
              </a:spcBef>
              <a:spcAft>
                <a:spcPts val="1200"/>
              </a:spcAft>
              <a:buFont typeface="Arial" panose="020B0604020202020204" pitchFamily="34" charset="0"/>
              <a:buChar char="•"/>
              <a:tabLst>
                <a:tab pos="854075" algn="l"/>
              </a:tabLst>
            </a:pPr>
            <a:r>
              <a:rPr lang="en-US" sz="2000" dirty="0"/>
              <a:t>H</a:t>
            </a:r>
            <a:r>
              <a:rPr lang="en-US" sz="100" dirty="0"/>
              <a:t> </a:t>
            </a:r>
            <a:r>
              <a:rPr lang="en-US" sz="2000" dirty="0"/>
              <a:t>I</a:t>
            </a:r>
            <a:r>
              <a:rPr lang="en-US" sz="100" dirty="0"/>
              <a:t> </a:t>
            </a:r>
            <a:r>
              <a:rPr lang="en-US" sz="2000" dirty="0"/>
              <a:t>V-1, which is the virus responsible for the global epidemic, has four subtypes.</a:t>
            </a:r>
          </a:p>
          <a:p>
            <a:pPr marL="1371600" lvl="2" indent="-457200">
              <a:spcBef>
                <a:spcPts val="600"/>
              </a:spcBef>
              <a:spcAft>
                <a:spcPts val="1200"/>
              </a:spcAft>
            </a:pPr>
            <a:r>
              <a:rPr lang="en-US" sz="1800" dirty="0"/>
              <a:t>Two of these subtypes are most closely related to a different strain of chimpanzee S</a:t>
            </a:r>
            <a:r>
              <a:rPr lang="en-US" sz="100" dirty="0"/>
              <a:t> </a:t>
            </a:r>
            <a:r>
              <a:rPr lang="en-US" sz="1800" dirty="0"/>
              <a:t>I</a:t>
            </a:r>
            <a:r>
              <a:rPr lang="en-US" sz="100" dirty="0"/>
              <a:t> </a:t>
            </a:r>
            <a:r>
              <a:rPr lang="en-US" sz="1800" dirty="0"/>
              <a:t>V, a third most closely related to a strain in gorillas, indicating that the transfer occurred from both ape species to humans; origin of fourth subtype is unclear.</a:t>
            </a:r>
          </a:p>
        </p:txBody>
      </p:sp>
      <p:sp>
        <p:nvSpPr>
          <p:cNvPr id="6" name="Slide Number Placeholder 3"/>
          <p:cNvSpPr>
            <a:spLocks noGrp="1"/>
          </p:cNvSpPr>
          <p:nvPr>
            <p:ph type="sldNum" sz="quarter" idx="10"/>
          </p:nvPr>
        </p:nvSpPr>
        <p:spPr/>
        <p:txBody>
          <a:bodyPr/>
          <a:lstStyle/>
          <a:p>
            <a:fld id="{68151E55-6873-49E2-B8D5-2F265E6F1973}" type="slidenum">
              <a:rPr lang="en-US" smtClean="0"/>
              <a:pPr/>
              <a:t>62</a:t>
            </a:fld>
            <a:endParaRPr lang="en-US"/>
          </a:p>
        </p:txBody>
      </p:sp>
    </p:spTree>
    <p:extLst>
      <p:ext uri="{BB962C8B-B14F-4D97-AF65-F5344CB8AC3E}">
        <p14:creationId xmlns:p14="http://schemas.microsoft.com/office/powerpoint/2010/main" val="263661111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Phylogenetic analysis of H</a:t>
            </a:r>
            <a:r>
              <a:rPr lang="en-US" sz="100" dirty="0"/>
              <a:t> </a:t>
            </a:r>
            <a:r>
              <a:rPr lang="en-US" dirty="0"/>
              <a:t>I</a:t>
            </a:r>
            <a:r>
              <a:rPr lang="en-US" sz="100" dirty="0"/>
              <a:t> </a:t>
            </a:r>
            <a:r>
              <a:rPr lang="en-US" dirty="0"/>
              <a:t>V and S</a:t>
            </a:r>
            <a:r>
              <a:rPr lang="en-US" sz="100" dirty="0"/>
              <a:t> </a:t>
            </a:r>
            <a:r>
              <a:rPr lang="en-US" dirty="0"/>
              <a:t>I</a:t>
            </a:r>
            <a:r>
              <a:rPr lang="en-US" sz="100" dirty="0"/>
              <a:t> </a:t>
            </a:r>
            <a:r>
              <a:rPr lang="en-US" dirty="0"/>
              <a:t>V</a:t>
            </a:r>
            <a:r>
              <a:rPr lang="en-US" sz="1200" dirty="0"/>
              <a:t> 3</a:t>
            </a:r>
          </a:p>
        </p:txBody>
      </p:sp>
      <p:sp>
        <p:nvSpPr>
          <p:cNvPr id="3" name="Content Placeholder 2"/>
          <p:cNvSpPr>
            <a:spLocks noGrp="1"/>
          </p:cNvSpPr>
          <p:nvPr>
            <p:ph sz="quarter" idx="11"/>
          </p:nvPr>
        </p:nvSpPr>
        <p:spPr/>
        <p:txBody>
          <a:bodyPr/>
          <a:lstStyle/>
          <a:p>
            <a:pPr>
              <a:spcBef>
                <a:spcPts val="1200"/>
              </a:spcBef>
              <a:spcAft>
                <a:spcPts val="1200"/>
              </a:spcAft>
            </a:pPr>
            <a:r>
              <a:rPr lang="en-US" dirty="0"/>
              <a:t>Subtypes of H</a:t>
            </a:r>
            <a:r>
              <a:rPr lang="en-US" sz="100" dirty="0"/>
              <a:t> </a:t>
            </a:r>
            <a:r>
              <a:rPr lang="en-US" dirty="0"/>
              <a:t>I</a:t>
            </a:r>
            <a:r>
              <a:rPr lang="en-US" sz="100" dirty="0"/>
              <a:t> </a:t>
            </a:r>
            <a:r>
              <a:rPr lang="en-US" dirty="0"/>
              <a:t>V-2, which is much less widespread, are related to S</a:t>
            </a:r>
            <a:r>
              <a:rPr lang="en-US" sz="100" dirty="0"/>
              <a:t> </a:t>
            </a:r>
            <a:r>
              <a:rPr lang="en-US" dirty="0"/>
              <a:t>I</a:t>
            </a:r>
            <a:r>
              <a:rPr lang="en-US" sz="100" dirty="0"/>
              <a:t> </a:t>
            </a:r>
            <a:r>
              <a:rPr lang="en-US" dirty="0"/>
              <a:t>V found in West African monkeys, primarily the sooty </a:t>
            </a:r>
            <a:r>
              <a:rPr lang="en-US" dirty="0" err="1"/>
              <a:t>mangabey</a:t>
            </a:r>
            <a:r>
              <a:rPr lang="en-US" dirty="0"/>
              <a:t> </a:t>
            </a:r>
            <a:r>
              <a:rPr lang="en-US" i="1" dirty="0"/>
              <a:t>(</a:t>
            </a:r>
            <a:r>
              <a:rPr lang="en-US" i="1" dirty="0" err="1"/>
              <a:t>Cercocebus</a:t>
            </a:r>
            <a:r>
              <a:rPr lang="en-US" i="1" dirty="0"/>
              <a:t> </a:t>
            </a:r>
            <a:r>
              <a:rPr lang="en-US" i="1" dirty="0" err="1"/>
              <a:t>atys</a:t>
            </a:r>
            <a:r>
              <a:rPr lang="en-US" i="1" dirty="0"/>
              <a:t>)</a:t>
            </a:r>
            <a:endParaRPr lang="en-US" dirty="0"/>
          </a:p>
          <a:p>
            <a:pPr marL="347472" lvl="2" indent="-347472">
              <a:spcBef>
                <a:spcPts val="1200"/>
              </a:spcBef>
              <a:spcAft>
                <a:spcPts val="1200"/>
              </a:spcAft>
            </a:pPr>
            <a:r>
              <a:rPr lang="en-US" sz="2400" dirty="0"/>
              <a:t>Moreover, the subtypes of H</a:t>
            </a:r>
            <a:r>
              <a:rPr lang="en-US" sz="100" dirty="0"/>
              <a:t> </a:t>
            </a:r>
            <a:r>
              <a:rPr lang="en-US" sz="2400" dirty="0"/>
              <a:t>I</a:t>
            </a:r>
            <a:r>
              <a:rPr lang="en-US" sz="100" dirty="0"/>
              <a:t> </a:t>
            </a:r>
            <a:r>
              <a:rPr lang="en-US" sz="2400" dirty="0"/>
              <a:t>V-2 also appear to represent several independent cross-species transmissions to humans.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63</a:t>
            </a:fld>
            <a:endParaRPr lang="en-US"/>
          </a:p>
        </p:txBody>
      </p:sp>
    </p:spTree>
    <p:extLst>
      <p:ext uri="{BB962C8B-B14F-4D97-AF65-F5344CB8AC3E}">
        <p14:creationId xmlns:p14="http://schemas.microsoft.com/office/powerpoint/2010/main" val="301760528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23.17</a:t>
            </a:r>
          </a:p>
        </p:txBody>
      </p:sp>
      <p:pic>
        <p:nvPicPr>
          <p:cNvPr id="7" name="Picture 2" descr="An illustration of evolution of HIV and SIV, including the transmission to human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32384" y="1095246"/>
            <a:ext cx="5679233" cy="5029200"/>
          </a:xfrm>
          <a:prstGeom prst="rect">
            <a:avLst/>
          </a:prstGeom>
        </p:spPr>
      </p:pic>
      <p:sp>
        <p:nvSpPr>
          <p:cNvPr id="8"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p:cNvSpPr>
            <a:spLocks noGrp="1"/>
          </p:cNvSpPr>
          <p:nvPr>
            <p:ph type="sldNum" sz="quarter" idx="10"/>
          </p:nvPr>
        </p:nvSpPr>
        <p:spPr/>
        <p:txBody>
          <a:bodyPr/>
          <a:lstStyle/>
          <a:p>
            <a:fld id="{68151E55-6873-49E2-B8D5-2F265E6F1973}" type="slidenum">
              <a:rPr lang="en-US" smtClean="0"/>
              <a:pPr/>
              <a:t>64</a:t>
            </a:fld>
            <a:endParaRPr lang="en-US"/>
          </a:p>
        </p:txBody>
      </p:sp>
    </p:spTree>
    <p:extLst>
      <p:ext uri="{BB962C8B-B14F-4D97-AF65-F5344CB8AC3E}">
        <p14:creationId xmlns:p14="http://schemas.microsoft.com/office/powerpoint/2010/main" val="95326125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Transmission of S</a:t>
            </a:r>
            <a:r>
              <a:rPr lang="en-US" sz="100" dirty="0"/>
              <a:t>3</a:t>
            </a:r>
            <a:r>
              <a:rPr lang="en-US" dirty="0"/>
              <a:t>I</a:t>
            </a:r>
            <a:r>
              <a:rPr lang="en-US" sz="100" dirty="0"/>
              <a:t> </a:t>
            </a:r>
            <a:r>
              <a:rPr lang="en-US" dirty="0"/>
              <a:t>V from primates to humans</a:t>
            </a:r>
          </a:p>
        </p:txBody>
      </p:sp>
      <p:sp>
        <p:nvSpPr>
          <p:cNvPr id="3" name="Content Placeholder 2"/>
          <p:cNvSpPr>
            <a:spLocks noGrp="1"/>
          </p:cNvSpPr>
          <p:nvPr>
            <p:ph sz="quarter" idx="11"/>
          </p:nvPr>
        </p:nvSpPr>
        <p:spPr>
          <a:xfrm>
            <a:off x="342900" y="1276710"/>
            <a:ext cx="8304532" cy="4974336"/>
          </a:xfrm>
        </p:spPr>
        <p:txBody>
          <a:bodyPr/>
          <a:lstStyle/>
          <a:p>
            <a:pPr marL="342900" indent="-342900">
              <a:spcBef>
                <a:spcPts val="1200"/>
              </a:spcBef>
              <a:spcAft>
                <a:spcPts val="1200"/>
              </a:spcAft>
              <a:buFont typeface="Arial" panose="020B0604020202020204" pitchFamily="34" charset="0"/>
              <a:buChar char="•"/>
            </a:pPr>
            <a:r>
              <a:rPr lang="en-US" dirty="0"/>
              <a:t>Most likely the result of blood-to-blood contact that can occur when humans kill and butcher monkeys and apes for the </a:t>
            </a:r>
            <a:r>
              <a:rPr lang="en-US" dirty="0" err="1"/>
              <a:t>bushmeat</a:t>
            </a:r>
            <a:r>
              <a:rPr lang="en-US" dirty="0"/>
              <a:t> market</a:t>
            </a:r>
          </a:p>
          <a:p>
            <a:pPr marL="342900" indent="-342900">
              <a:spcBef>
                <a:spcPts val="1200"/>
              </a:spcBef>
              <a:spcAft>
                <a:spcPts val="1200"/>
              </a:spcAft>
              <a:buFont typeface="Arial" panose="020B0604020202020204" pitchFamily="34" charset="0"/>
              <a:buChar char="•"/>
            </a:pPr>
            <a:r>
              <a:rPr lang="en-US" dirty="0"/>
              <a:t>Seems certain that AIDS first appeared in Africa</a:t>
            </a:r>
          </a:p>
          <a:p>
            <a:pPr marL="342900" indent="-342900">
              <a:spcBef>
                <a:spcPts val="1200"/>
              </a:spcBef>
              <a:spcAft>
                <a:spcPts val="1200"/>
              </a:spcAft>
              <a:buFont typeface="Arial" panose="020B0604020202020204" pitchFamily="34" charset="0"/>
              <a:buChar char="•"/>
            </a:pPr>
            <a:r>
              <a:rPr lang="en-US" dirty="0"/>
              <a:t>The earliest H</a:t>
            </a:r>
            <a:r>
              <a:rPr lang="en-US" sz="100" dirty="0"/>
              <a:t> </a:t>
            </a:r>
            <a:r>
              <a:rPr lang="en-US" dirty="0"/>
              <a:t>I</a:t>
            </a:r>
            <a:r>
              <a:rPr lang="en-US" sz="100" dirty="0"/>
              <a:t> </a:t>
            </a:r>
            <a:r>
              <a:rPr lang="en-US" dirty="0"/>
              <a:t>V-positive sample is from 1959</a:t>
            </a:r>
          </a:p>
          <a:p>
            <a:pPr marL="342900" indent="-342900">
              <a:spcBef>
                <a:spcPts val="1200"/>
              </a:spcBef>
              <a:spcAft>
                <a:spcPts val="1200"/>
              </a:spcAft>
              <a:buFont typeface="Arial" panose="020B0604020202020204" pitchFamily="34" charset="0"/>
              <a:buChar char="•"/>
            </a:pPr>
            <a:r>
              <a:rPr lang="en-US" dirty="0"/>
              <a:t>Based on the phylogeny, scientists estimate that the deadly strain of AIDS probably crossed into humans in the 1920s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65</a:t>
            </a:fld>
            <a:endParaRPr lang="en-US"/>
          </a:p>
        </p:txBody>
      </p:sp>
    </p:spTree>
    <p:extLst>
      <p:ext uri="{BB962C8B-B14F-4D97-AF65-F5344CB8AC3E}">
        <p14:creationId xmlns:p14="http://schemas.microsoft.com/office/powerpoint/2010/main" val="311203692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Evolution of H</a:t>
            </a:r>
            <a:r>
              <a:rPr lang="en-US" sz="100" dirty="0"/>
              <a:t> </a:t>
            </a:r>
            <a:r>
              <a:rPr lang="en-US" dirty="0"/>
              <a:t>I</a:t>
            </a:r>
            <a:r>
              <a:rPr lang="en-US" sz="100" dirty="0"/>
              <a:t> </a:t>
            </a:r>
            <a:r>
              <a:rPr lang="en-US" dirty="0"/>
              <a:t>V</a:t>
            </a:r>
          </a:p>
        </p:txBody>
      </p:sp>
      <p:sp>
        <p:nvSpPr>
          <p:cNvPr id="3" name="Content Placeholder 2"/>
          <p:cNvSpPr>
            <a:spLocks noGrp="1"/>
          </p:cNvSpPr>
          <p:nvPr>
            <p:ph sz="quarter" idx="11"/>
          </p:nvPr>
        </p:nvSpPr>
        <p:spPr/>
        <p:txBody>
          <a:bodyPr/>
          <a:lstStyle/>
          <a:p>
            <a:pPr marL="342900" indent="-342900">
              <a:spcBef>
                <a:spcPts val="1200"/>
              </a:spcBef>
              <a:spcAft>
                <a:spcPts val="1200"/>
              </a:spcAft>
              <a:buFont typeface="Arial" panose="020B0604020202020204" pitchFamily="34" charset="0"/>
              <a:buChar char="•"/>
            </a:pPr>
            <a:r>
              <a:rPr lang="en-US" dirty="0"/>
              <a:t>H</a:t>
            </a:r>
            <a:r>
              <a:rPr lang="en-US" sz="100" dirty="0"/>
              <a:t> </a:t>
            </a:r>
            <a:r>
              <a:rPr lang="en-US" dirty="0"/>
              <a:t>I</a:t>
            </a:r>
            <a:r>
              <a:rPr lang="en-US" sz="100" dirty="0"/>
              <a:t> </a:t>
            </a:r>
            <a:r>
              <a:rPr lang="en-US" dirty="0"/>
              <a:t>V mutates so rapidly that a single H</a:t>
            </a:r>
            <a:r>
              <a:rPr lang="en-US" sz="100" dirty="0"/>
              <a:t> </a:t>
            </a:r>
            <a:r>
              <a:rPr lang="en-US" dirty="0"/>
              <a:t>I</a:t>
            </a:r>
            <a:r>
              <a:rPr lang="en-US" sz="100" dirty="0"/>
              <a:t> </a:t>
            </a:r>
            <a:r>
              <a:rPr lang="en-US" dirty="0"/>
              <a:t>V-infected individual often contains multiple genotypes in his or her body</a:t>
            </a:r>
          </a:p>
          <a:p>
            <a:pPr marL="342900" indent="-342900">
              <a:spcBef>
                <a:spcPts val="1200"/>
              </a:spcBef>
              <a:spcAft>
                <a:spcPts val="1200"/>
              </a:spcAft>
              <a:buFont typeface="Arial" panose="020B0604020202020204" pitchFamily="34" charset="0"/>
              <a:buChar char="•"/>
            </a:pPr>
            <a:r>
              <a:rPr lang="en-US" dirty="0"/>
              <a:t>As a result, it is possible to create a phylogeny of H</a:t>
            </a:r>
            <a:r>
              <a:rPr lang="en-US" sz="100" dirty="0"/>
              <a:t> </a:t>
            </a:r>
            <a:r>
              <a:rPr lang="en-US" dirty="0"/>
              <a:t>I</a:t>
            </a:r>
            <a:r>
              <a:rPr lang="en-US" sz="100" dirty="0"/>
              <a:t> </a:t>
            </a:r>
            <a:r>
              <a:rPr lang="en-US" dirty="0"/>
              <a:t>V strains and to identify the source of infection of a particular individual</a:t>
            </a:r>
          </a:p>
          <a:p>
            <a:pPr marL="342900" indent="-342900">
              <a:spcBef>
                <a:spcPts val="1200"/>
              </a:spcBef>
              <a:spcAft>
                <a:spcPts val="1200"/>
              </a:spcAft>
              <a:buFont typeface="Arial" panose="020B0604020202020204" pitchFamily="34" charset="0"/>
              <a:buChar char="•"/>
            </a:pPr>
            <a:r>
              <a:rPr lang="en-US" dirty="0"/>
              <a:t>Court case in Louisiana involved a dentist who injected his former girlfriend with blood drawn from an HIV-infected patient. Phylogenetic analysis demonstrated the victim’s viral strain was most closely related to the patient’s, and the dentist was convicted.</a:t>
            </a:r>
          </a:p>
        </p:txBody>
      </p:sp>
      <p:sp>
        <p:nvSpPr>
          <p:cNvPr id="6" name="Slide Number Placeholder 3"/>
          <p:cNvSpPr>
            <a:spLocks noGrp="1"/>
          </p:cNvSpPr>
          <p:nvPr>
            <p:ph type="sldNum" sz="quarter" idx="10"/>
          </p:nvPr>
        </p:nvSpPr>
        <p:spPr/>
        <p:txBody>
          <a:bodyPr/>
          <a:lstStyle/>
          <a:p>
            <a:fld id="{68151E55-6873-49E2-B8D5-2F265E6F1973}" type="slidenum">
              <a:rPr lang="en-US" smtClean="0"/>
              <a:pPr/>
              <a:t>66</a:t>
            </a:fld>
            <a:endParaRPr lang="en-US"/>
          </a:p>
        </p:txBody>
      </p:sp>
    </p:spTree>
    <p:extLst>
      <p:ext uri="{BB962C8B-B14F-4D97-AF65-F5344CB8AC3E}">
        <p14:creationId xmlns:p14="http://schemas.microsoft.com/office/powerpoint/2010/main" val="391502669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23.18</a:t>
            </a:r>
          </a:p>
        </p:txBody>
      </p:sp>
      <p:pic>
        <p:nvPicPr>
          <p:cNvPr id="7" name="Picture 2" descr="An illustration of an evolution of HIV strains in the victim, patient, and community with many clade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63589" y="1234624"/>
            <a:ext cx="5216823" cy="5212080"/>
          </a:xfrm>
          <a:prstGeom prst="rect">
            <a:avLst/>
          </a:prstGeom>
        </p:spPr>
      </p:pic>
      <p:sp>
        <p:nvSpPr>
          <p:cNvPr id="6" name="Slide Number Placeholder 3"/>
          <p:cNvSpPr>
            <a:spLocks noGrp="1"/>
          </p:cNvSpPr>
          <p:nvPr>
            <p:ph type="sldNum" sz="quarter" idx="10"/>
          </p:nvPr>
        </p:nvSpPr>
        <p:spPr/>
        <p:txBody>
          <a:bodyPr/>
          <a:lstStyle/>
          <a:p>
            <a:fld id="{68151E55-6873-49E2-B8D5-2F265E6F1973}" type="slidenum">
              <a:rPr lang="en-US" smtClean="0"/>
              <a:pPr/>
              <a:t>67</a:t>
            </a:fld>
            <a:endParaRPr lang="en-US"/>
          </a:p>
        </p:txBody>
      </p:sp>
    </p:spTree>
    <p:extLst>
      <p:ext uri="{BB962C8B-B14F-4D97-AF65-F5344CB8AC3E}">
        <p14:creationId xmlns:p14="http://schemas.microsoft.com/office/powerpoint/2010/main" val="12619154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Covid-19 origin</a:t>
            </a:r>
          </a:p>
        </p:txBody>
      </p:sp>
      <p:sp>
        <p:nvSpPr>
          <p:cNvPr id="3" name="Content Placeholder 2"/>
          <p:cNvSpPr>
            <a:spLocks noGrp="1"/>
          </p:cNvSpPr>
          <p:nvPr>
            <p:ph sz="quarter" idx="11"/>
          </p:nvPr>
        </p:nvSpPr>
        <p:spPr/>
        <p:txBody>
          <a:bodyPr/>
          <a:lstStyle/>
          <a:p>
            <a:pPr marL="342900" indent="-342900">
              <a:spcBef>
                <a:spcPts val="600"/>
              </a:spcBef>
              <a:spcAft>
                <a:spcPts val="600"/>
              </a:spcAft>
              <a:buFont typeface="Arial" panose="020B0604020202020204" pitchFamily="34" charset="0"/>
              <a:buChar char="•"/>
            </a:pPr>
            <a:r>
              <a:rPr lang="en-US" dirty="0"/>
              <a:t>SARS-CoV-2 (COVID-19) emerged in early 2020</a:t>
            </a:r>
          </a:p>
          <a:p>
            <a:pPr marL="342900" indent="-342900">
              <a:spcBef>
                <a:spcPts val="600"/>
              </a:spcBef>
              <a:spcAft>
                <a:spcPts val="600"/>
              </a:spcAft>
              <a:buFont typeface="Arial" panose="020B0604020202020204" pitchFamily="34" charset="0"/>
              <a:buChar char="•"/>
            </a:pPr>
            <a:r>
              <a:rPr lang="en-US" dirty="0"/>
              <a:t>Scientists had better tools for D</a:t>
            </a:r>
            <a:r>
              <a:rPr lang="en-US" sz="100" dirty="0"/>
              <a:t> </a:t>
            </a:r>
            <a:r>
              <a:rPr lang="en-US" dirty="0"/>
              <a:t>N</a:t>
            </a:r>
            <a:r>
              <a:rPr lang="en-US" sz="100" dirty="0"/>
              <a:t> </a:t>
            </a:r>
            <a:r>
              <a:rPr lang="en-US" dirty="0"/>
              <a:t>A sequencing than for early H</a:t>
            </a:r>
            <a:r>
              <a:rPr lang="en-US" sz="100" dirty="0"/>
              <a:t> </a:t>
            </a:r>
            <a:r>
              <a:rPr lang="en-US" dirty="0"/>
              <a:t>I</a:t>
            </a:r>
            <a:r>
              <a:rPr lang="en-US" sz="100" dirty="0"/>
              <a:t> </a:t>
            </a:r>
            <a:r>
              <a:rPr lang="en-US" dirty="0"/>
              <a:t>V, so it was quickly identified as a coronavirus </a:t>
            </a:r>
          </a:p>
          <a:p>
            <a:pPr marL="342900" indent="-342900">
              <a:spcBef>
                <a:spcPts val="600"/>
              </a:spcBef>
              <a:spcAft>
                <a:spcPts val="600"/>
              </a:spcAft>
              <a:buFont typeface="Arial" panose="020B0604020202020204" pitchFamily="34" charset="0"/>
              <a:buChar char="•"/>
            </a:pPr>
            <a:r>
              <a:rPr lang="en-US" dirty="0"/>
              <a:t>Similar to SARS from 2003 outbreak</a:t>
            </a:r>
          </a:p>
          <a:p>
            <a:pPr marL="342900" indent="-342900">
              <a:spcBef>
                <a:spcPts val="600"/>
              </a:spcBef>
              <a:spcAft>
                <a:spcPts val="600"/>
              </a:spcAft>
              <a:buFont typeface="Arial" panose="020B0604020202020204" pitchFamily="34" charset="0"/>
              <a:buChar char="•"/>
            </a:pPr>
            <a:r>
              <a:rPr lang="en-US" dirty="0"/>
              <a:t>Phylogenetic analysis showed most closely related viral lineages from a bat</a:t>
            </a:r>
          </a:p>
          <a:p>
            <a:pPr marL="342900" indent="-342900">
              <a:spcBef>
                <a:spcPts val="600"/>
              </a:spcBef>
              <a:spcAft>
                <a:spcPts val="600"/>
              </a:spcAft>
              <a:buFont typeface="Arial" panose="020B0604020202020204" pitchFamily="34" charset="0"/>
              <a:buChar char="•"/>
            </a:pPr>
            <a:r>
              <a:rPr lang="en-US" dirty="0"/>
              <a:t>The disease apparently first emerged in a market in Wuhan, China, with many live wild animals – but no bats</a:t>
            </a:r>
          </a:p>
          <a:p>
            <a:pPr marL="342900" indent="-342900">
              <a:spcBef>
                <a:spcPts val="600"/>
              </a:spcBef>
              <a:spcAft>
                <a:spcPts val="600"/>
              </a:spcAft>
              <a:buFont typeface="Arial" panose="020B0604020202020204" pitchFamily="34" charset="0"/>
              <a:buChar char="•"/>
            </a:pPr>
            <a:r>
              <a:rPr lang="en-US" dirty="0"/>
              <a:t>Possibly an intermediate species got the virus from a bat and passed it on to humans (like civets with SARS in 2003)</a:t>
            </a:r>
          </a:p>
        </p:txBody>
      </p:sp>
      <p:sp>
        <p:nvSpPr>
          <p:cNvPr id="6" name="Slide Number Placeholder 3"/>
          <p:cNvSpPr>
            <a:spLocks noGrp="1"/>
          </p:cNvSpPr>
          <p:nvPr>
            <p:ph type="sldNum" sz="quarter" idx="10"/>
          </p:nvPr>
        </p:nvSpPr>
        <p:spPr/>
        <p:txBody>
          <a:bodyPr/>
          <a:lstStyle/>
          <a:p>
            <a:fld id="{68151E55-6873-49E2-B8D5-2F265E6F1973}" type="slidenum">
              <a:rPr lang="en-US" smtClean="0"/>
              <a:pPr/>
              <a:t>68</a:t>
            </a:fld>
            <a:endParaRPr lang="en-US"/>
          </a:p>
        </p:txBody>
      </p:sp>
    </p:spTree>
    <p:extLst>
      <p:ext uri="{BB962C8B-B14F-4D97-AF65-F5344CB8AC3E}">
        <p14:creationId xmlns:p14="http://schemas.microsoft.com/office/powerpoint/2010/main" val="4449369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Covid-19 spread</a:t>
            </a:r>
          </a:p>
        </p:txBody>
      </p:sp>
      <p:sp>
        <p:nvSpPr>
          <p:cNvPr id="3" name="Content Placeholder 2"/>
          <p:cNvSpPr>
            <a:spLocks noGrp="1"/>
          </p:cNvSpPr>
          <p:nvPr>
            <p:ph sz="quarter" idx="11"/>
          </p:nvPr>
        </p:nvSpPr>
        <p:spPr/>
        <p:txBody>
          <a:bodyPr/>
          <a:lstStyle/>
          <a:p>
            <a:pPr marL="342900" indent="-342900">
              <a:spcBef>
                <a:spcPts val="1200"/>
              </a:spcBef>
              <a:spcAft>
                <a:spcPts val="1200"/>
              </a:spcAft>
              <a:buFont typeface="Arial" panose="020B0604020202020204" pitchFamily="34" charset="0"/>
              <a:buChar char="•"/>
            </a:pPr>
            <a:r>
              <a:rPr lang="en-US" dirty="0"/>
              <a:t>Phylogenetic analysis of COVID-19 strains was used to understand the disease spread</a:t>
            </a:r>
          </a:p>
          <a:p>
            <a:pPr marL="342900" indent="-342900">
              <a:spcBef>
                <a:spcPts val="1200"/>
              </a:spcBef>
              <a:spcAft>
                <a:spcPts val="1200"/>
              </a:spcAft>
              <a:buFont typeface="Arial" panose="020B0604020202020204" pitchFamily="34" charset="0"/>
              <a:buChar char="•"/>
            </a:pPr>
            <a:r>
              <a:rPr lang="en-US" dirty="0"/>
              <a:t>By March 2020, at least 7 different strains had arrived in California</a:t>
            </a:r>
          </a:p>
          <a:p>
            <a:pPr marL="342900" indent="-342900">
              <a:spcBef>
                <a:spcPts val="1200"/>
              </a:spcBef>
              <a:spcAft>
                <a:spcPts val="1200"/>
              </a:spcAft>
              <a:buFont typeface="Arial" panose="020B0604020202020204" pitchFamily="34" charset="0"/>
              <a:buChar char="•"/>
            </a:pPr>
            <a:r>
              <a:rPr lang="en-US" dirty="0"/>
              <a:t>Clusters of the same strain showed community transmission as well</a:t>
            </a:r>
          </a:p>
          <a:p>
            <a:pPr marL="342900" indent="-342900">
              <a:spcBef>
                <a:spcPts val="1200"/>
              </a:spcBef>
              <a:spcAft>
                <a:spcPts val="1200"/>
              </a:spcAft>
              <a:buFont typeface="Arial" panose="020B0604020202020204" pitchFamily="34" charset="0"/>
              <a:buChar char="•"/>
            </a:pPr>
            <a:r>
              <a:rPr lang="en-US" dirty="0"/>
              <a:t>Phylogenetic analysis of NYC in March 2020 showed at least 9 introductions, most from Europe or North America, plus multiple cases of community transmission.</a:t>
            </a:r>
          </a:p>
        </p:txBody>
      </p:sp>
      <p:sp>
        <p:nvSpPr>
          <p:cNvPr id="6" name="Slide Number Placeholder 3"/>
          <p:cNvSpPr>
            <a:spLocks noGrp="1"/>
          </p:cNvSpPr>
          <p:nvPr>
            <p:ph type="sldNum" sz="quarter" idx="10"/>
          </p:nvPr>
        </p:nvSpPr>
        <p:spPr/>
        <p:txBody>
          <a:bodyPr/>
          <a:lstStyle/>
          <a:p>
            <a:fld id="{68151E55-6873-49E2-B8D5-2F265E6F1973}" type="slidenum">
              <a:rPr lang="en-US" smtClean="0"/>
              <a:pPr/>
              <a:t>69</a:t>
            </a:fld>
            <a:endParaRPr lang="en-US"/>
          </a:p>
        </p:txBody>
      </p:sp>
    </p:spTree>
    <p:extLst>
      <p:ext uri="{BB962C8B-B14F-4D97-AF65-F5344CB8AC3E}">
        <p14:creationId xmlns:p14="http://schemas.microsoft.com/office/powerpoint/2010/main" val="36001395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D23103-EE56-42BE-A2DC-29F05B4F586B}"/>
              </a:ext>
            </a:extLst>
          </p:cNvPr>
          <p:cNvSpPr>
            <a:spLocks noGrp="1"/>
          </p:cNvSpPr>
          <p:nvPr>
            <p:ph type="title"/>
          </p:nvPr>
        </p:nvSpPr>
        <p:spPr/>
        <p:txBody>
          <a:bodyPr/>
          <a:lstStyle/>
          <a:p>
            <a:pPr lvl="0"/>
            <a:r>
              <a:rPr lang="en-US" dirty="0"/>
              <a:t>Similarity may not accurately predict evolutionary relationships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3256994D-B826-4364-B23C-05EC587ADC15}"/>
              </a:ext>
            </a:extLst>
          </p:cNvPr>
          <p:cNvSpPr>
            <a:spLocks noGrp="1"/>
          </p:cNvSpPr>
          <p:nvPr>
            <p:ph sz="quarter" idx="11"/>
          </p:nvPr>
        </p:nvSpPr>
        <p:spPr/>
        <p:txBody>
          <a:bodyPr/>
          <a:lstStyle/>
          <a:p>
            <a:pPr>
              <a:spcBef>
                <a:spcPts val="600"/>
              </a:spcBef>
              <a:spcAft>
                <a:spcPts val="1200"/>
              </a:spcAft>
              <a:buClr>
                <a:srgbClr val="00403E"/>
              </a:buClr>
            </a:pPr>
            <a:r>
              <a:rPr lang="en-US" altLang="en-US" dirty="0">
                <a:ea typeface="Microsoft YaHei" panose="020B0503020204020204" pitchFamily="34" charset="-122"/>
              </a:rPr>
              <a:t>Early </a:t>
            </a:r>
            <a:r>
              <a:rPr lang="en-US" altLang="en-US" dirty="0" err="1">
                <a:ea typeface="Microsoft YaHei" panose="020B0503020204020204" pitchFamily="34" charset="-122"/>
              </a:rPr>
              <a:t>systematists</a:t>
            </a:r>
            <a:r>
              <a:rPr lang="en-US" altLang="en-US" dirty="0">
                <a:ea typeface="Microsoft YaHei" panose="020B0503020204020204" pitchFamily="34" charset="-122"/>
              </a:rPr>
              <a:t> relied on the expectation that the greater the time since two species diverged from a common ancestor, the more different they would be </a:t>
            </a:r>
          </a:p>
          <a:p>
            <a:pPr marL="342900" indent="-342900">
              <a:spcBef>
                <a:spcPts val="600"/>
              </a:spcBef>
              <a:spcAft>
                <a:spcPts val="1200"/>
              </a:spcAft>
              <a:buClr>
                <a:schemeClr val="tx1"/>
              </a:buClr>
              <a:buFont typeface="Arial" panose="020B0604020202020204" pitchFamily="34" charset="0"/>
              <a:buChar char="•"/>
            </a:pPr>
            <a:r>
              <a:rPr lang="en-US" altLang="en-US" dirty="0">
                <a:ea typeface="Microsoft YaHei" panose="020B0503020204020204" pitchFamily="34" charset="-122"/>
              </a:rPr>
              <a:t>Rates of evolution vary.</a:t>
            </a:r>
          </a:p>
          <a:p>
            <a:pPr marL="731520" lvl="2">
              <a:spcBef>
                <a:spcPts val="600"/>
              </a:spcBef>
              <a:spcAft>
                <a:spcPts val="1200"/>
              </a:spcAft>
            </a:pPr>
            <a:r>
              <a:rPr lang="en-US" altLang="en-US" dirty="0">
                <a:ea typeface="Microsoft YaHei" panose="020B0503020204020204" pitchFamily="34" charset="-122"/>
              </a:rPr>
              <a:t>Evolution may not be unidirectional.</a:t>
            </a:r>
          </a:p>
          <a:p>
            <a:pPr marL="342900" indent="-342900">
              <a:spcBef>
                <a:spcPts val="600"/>
              </a:spcBef>
              <a:spcAft>
                <a:spcPts val="1200"/>
              </a:spcAft>
              <a:buClr>
                <a:schemeClr val="tx1"/>
              </a:buClr>
              <a:buFont typeface="Arial" panose="020B0604020202020204" pitchFamily="34" charset="0"/>
              <a:buChar char="•"/>
            </a:pPr>
            <a:r>
              <a:rPr lang="en-US" altLang="en-US" dirty="0">
                <a:ea typeface="Microsoft YaHei" panose="020B0503020204020204" pitchFamily="34" charset="-122"/>
              </a:rPr>
              <a:t>Evolution is not always divergent.</a:t>
            </a:r>
          </a:p>
          <a:p>
            <a:pPr marL="731520" lvl="2">
              <a:spcBef>
                <a:spcPts val="600"/>
              </a:spcBef>
              <a:spcAft>
                <a:spcPts val="1200"/>
              </a:spcAft>
            </a:pPr>
            <a:r>
              <a:rPr lang="en-US" altLang="en-US" dirty="0">
                <a:ea typeface="Microsoft YaHei" panose="020B0503020204020204" pitchFamily="34" charset="-122"/>
              </a:rPr>
              <a:t>Convergent evolution.</a:t>
            </a:r>
          </a:p>
        </p:txBody>
      </p:sp>
      <p:sp>
        <p:nvSpPr>
          <p:cNvPr id="6" name="Slide Number Placeholder 3">
            <a:extLst>
              <a:ext uri="{FF2B5EF4-FFF2-40B4-BE49-F238E27FC236}">
                <a16:creationId xmlns:a16="http://schemas.microsoft.com/office/drawing/2014/main" id="{B8BE61D6-B98F-48FE-AF5B-859A1E220DEA}"/>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32348673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23.19</a:t>
            </a:r>
          </a:p>
        </p:txBody>
      </p:sp>
      <p:pic>
        <p:nvPicPr>
          <p:cNvPr id="7" name="Picture 2" descr="An illustration of an evolution of humans, bat, bat, pangolin, pangolin, bat, and bat."/>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6017" y="1136699"/>
            <a:ext cx="6291967" cy="5029200"/>
          </a:xfrm>
          <a:prstGeom prst="rect">
            <a:avLst/>
          </a:prstGeom>
        </p:spPr>
      </p:pic>
      <p:sp>
        <p:nvSpPr>
          <p:cNvPr id="4" name="Text Placeholder 3">
            <a:extLst>
              <a:ext uri="{FF2B5EF4-FFF2-40B4-BE49-F238E27FC236}">
                <a16:creationId xmlns:a16="http://schemas.microsoft.com/office/drawing/2014/main" id="{06DEB4B2-BD15-49FA-B932-EC6AFC59295F}"/>
              </a:ext>
            </a:extLst>
          </p:cNvPr>
          <p:cNvSpPr>
            <a:spLocks noGrp="1"/>
          </p:cNvSpPr>
          <p:nvPr>
            <p:ph type="body" sz="quarter" idx="39"/>
          </p:nvPr>
        </p:nvSpPr>
        <p:spPr>
          <a:xfrm>
            <a:off x="3657600" y="6257544"/>
            <a:ext cx="1828800" cy="181356"/>
          </a:xfrm>
        </p:spPr>
        <p:txBody>
          <a:bodyPr/>
          <a:lstStyle/>
          <a:p>
            <a:pPr algn="ctr"/>
            <a:r>
              <a:rPr lang="en-IN" dirty="0" err="1">
                <a:solidFill>
                  <a:schemeClr val="tx1"/>
                </a:solidFill>
              </a:rPr>
              <a:t>EcoPic</a:t>
            </a:r>
            <a:r>
              <a:rPr lang="en-IN" dirty="0">
                <a:solidFill>
                  <a:schemeClr val="tx1"/>
                </a:solidFill>
              </a:rPr>
              <a:t>/Getty Images </a:t>
            </a:r>
          </a:p>
        </p:txBody>
      </p:sp>
      <p:sp>
        <p:nvSpPr>
          <p:cNvPr id="6" name="Slide Number Placeholder 4"/>
          <p:cNvSpPr>
            <a:spLocks noGrp="1"/>
          </p:cNvSpPr>
          <p:nvPr>
            <p:ph type="sldNum" sz="quarter" idx="10"/>
          </p:nvPr>
        </p:nvSpPr>
        <p:spPr/>
        <p:txBody>
          <a:bodyPr/>
          <a:lstStyle/>
          <a:p>
            <a:fld id="{68151E55-6873-49E2-B8D5-2F265E6F1973}" type="slidenum">
              <a:rPr lang="en-US" smtClean="0"/>
              <a:pPr/>
              <a:t>70</a:t>
            </a:fld>
            <a:endParaRPr lang="en-US"/>
          </a:p>
        </p:txBody>
      </p:sp>
    </p:spTree>
    <p:extLst>
      <p:ext uri="{BB962C8B-B14F-4D97-AF65-F5344CB8AC3E}">
        <p14:creationId xmlns:p14="http://schemas.microsoft.com/office/powerpoint/2010/main" val="411191456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1F94D74-BA49-499E-9CA3-6ADAFCEA393A}"/>
              </a:ext>
            </a:extLst>
          </p:cNvPr>
          <p:cNvSpPr>
            <a:spLocks noGrp="1"/>
          </p:cNvSpPr>
          <p:nvPr>
            <p:ph type="title"/>
          </p:nvPr>
        </p:nvSpPr>
        <p:spPr/>
        <p:txBody>
          <a:bodyPr/>
          <a:lstStyle/>
          <a:p>
            <a:r>
              <a:rPr lang="en-US" dirty="0">
                <a:latin typeface="+mj-lt"/>
              </a:rPr>
              <a:t>End of Main Content</a:t>
            </a:r>
          </a:p>
        </p:txBody>
      </p:sp>
      <p:sp>
        <p:nvSpPr>
          <p:cNvPr id="3" name="Text Placeholder 2">
            <a:extLst>
              <a:ext uri="{FF2B5EF4-FFF2-40B4-BE49-F238E27FC236}">
                <a16:creationId xmlns:a16="http://schemas.microsoft.com/office/drawing/2014/main" id="{F3E85652-D4EB-4ED2-BBA6-8823DD779F76}"/>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0258336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latin typeface="+mj-lt"/>
              </a:rPr>
              <a:t>Accessibility Content: Text Alternatives for Images</a:t>
            </a:r>
          </a:p>
        </p:txBody>
      </p:sp>
    </p:spTree>
    <p:extLst>
      <p:ext uri="{BB962C8B-B14F-4D97-AF65-F5344CB8AC3E}">
        <p14:creationId xmlns:p14="http://schemas.microsoft.com/office/powerpoint/2010/main" val="199793056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Branching diagrams</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dirty="0"/>
              <a:t>Each branch has many twigs, and the branches bifurcate from many nodes along the central trunk or stem. The evolutionary changes are marked as A, B, C, and D.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725299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Figure 23.1b</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dirty="0"/>
              <a:t>Version 1: The species are arranged in the following order from left to right: gibbon, human, chimp, gorilla, orangutan. The node connecting humans and chimps </a:t>
            </a:r>
            <a:r>
              <a:rPr lang="en-GB" dirty="0" err="1"/>
              <a:t>labeled</a:t>
            </a:r>
            <a:r>
              <a:rPr lang="en-GB" dirty="0"/>
              <a:t> 1 denotes humans and chimps are more closely related to each other than they are to any other living species. Similarly, the node </a:t>
            </a:r>
            <a:r>
              <a:rPr lang="en-GB" dirty="0" err="1"/>
              <a:t>labeled</a:t>
            </a:r>
            <a:r>
              <a:rPr lang="en-GB" dirty="0"/>
              <a:t> 2 connecting humans, chimpanzees, and gorillas denote that they are more closely related to one another than any of them is to orangutans because they share a common ancestor. Node 3 connecting all the species represents the common ancestor of all apes. Version 2: The species are arranged in the following order from left to right: gibbon, orangutan, gorilla, human, chimp. The nodes are rearranged to imply the same meaning as in the first version. Version 3: The species are arranged in the following order from top to bottom vertically: Chimp, human, gorilla, orangutan, gibbon. The nodes are rearranged again to imply the same meaning as in the earlier versions.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79373597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Figure 23.2a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dirty="0"/>
              <a:t>The seven vertebrates listed in the table are lamprey, shark, salamander, lizard, tiger, gorilla, and human. The trains tabulated are jaws, lungs, amniotic membrane, hair, no tail, bipedal. Each cell is assigned a value of 1 or 0. 1” indicates possession of the derived character state, and a “0 indicates possession of the ancestral character state. All organisms except lamprey have jaws; all organisms except lamprey and sharks have lungs; all organisms except lamprey, sharks, and salamander have an amniotic membrane. Only tigers, gorillas, and humans have hair. Gorillas and humans have no tails. Only humans are bipedal. </a:t>
            </a:r>
            <a:endParaRPr lang="en-US" sz="16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65990935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Figure 23.2b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sz="1600" dirty="0"/>
              <a:t>In the cladogram shown, lampreys do not have jaws, lungs, an amniotic membrane, hair, or bipedal locomotion, and they do have a tail. Lampreys exhibit all of the ancestral character traits and are therefore the first terminal branch off the phylogeny. Sharks have jaws, but no lungs, amniotic membrane, hair, or bipedal locomotion, and they do have a tail. Therefore, sharks represent the second terminal branch of the phylogeny. Salamanders have jaws and lungs but do not have an amniotic membrane, hair, or bipedal locomotion, and they do have a tail. Salamanders represent the third terminal branch of the phylogeny. Lizards have jaws, lungs, and an amniotic membrane, but they lack hair bipedal locomotion and do have a tail. Lizards represent the fourth terminal branch of the phylogeny then. Tigers have jaws, lungs, an amniotic membrane, and hair. Tigers represent the fifth branch of the phylogeny. Gorillas have jaws, lungs, an amniotic membrane, hair, and lack a tail. Lastly, humans have all of the derived characters: jaws, lungs, amniotic membrane, hair, bipedal locomotion, and lack of a tail. Gorillas and humans represent the sixth and seventh terminal branches of the phylogeny. Another way to conceptualize phylogeny is by the derivation of characters. Before the second branch jaws were derived before the third lungs were derived before the fourth amniotic membranes were derived, before the fifth hair was derived, and before the sixth tails were lost. Bipedal locomotion then distinguishes humans from the gorilla. </a:t>
            </a:r>
            <a:endParaRPr lang="en-US" sz="16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55098861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latin typeface="Arial" panose="020B0604020202020204" pitchFamily="34" charset="0"/>
                <a:ea typeface="Microsoft YaHei" panose="020B0503020204020204" pitchFamily="34" charset="-122"/>
              </a:rPr>
              <a:t>Construction of a cladogram</a:t>
            </a:r>
            <a:r>
              <a:rPr lang="en-US" altLang="en-US" baseline="-25000" dirty="0">
                <a:latin typeface="Arial" panose="020B0604020202020204" pitchFamily="34" charset="0"/>
                <a:ea typeface="Microsoft YaHei" panose="020B0503020204020204" pitchFamily="34" charset="-122"/>
              </a:rPr>
              <a:t>1</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sz="1600" dirty="0"/>
              <a:t>In the cladogram shown, lampreys do not have jaws, lungs, an amniotic membrane, hair, or bipedal locomotion, and they do have a tail. Lampreys exhibit all of the ancestral character traits and are therefore the first terminal branch off the phylogeny. Sharks have jaws, but no lungs, amniotic membrane, hair, or bipedal locomotion, and they do have a tail. Therefore, sharks represent the second terminal branch of the phylogeny. Salamanders have jaws and lungs but do not have an amniotic membrane, hair, or bipedal locomotion, and they do have a tail. Salamanders represent the third terminal branch of the phylogeny. Lizards have jaws, lungs, and an amniotic membrane, but they lack hair bipedal locomotion and do have a tail. Lizards represent the fourth terminal branch of the phylogeny then. Tigers have jaws, lungs, an amniotic membrane, and hair. Tigers represent the fifth branch of the phylogeny. Gorillas have jaws, lungs, an amniotic membrane, hair, and lack a tail. Lastly, humans have all of the derived characters: jaws, lungs, amniotic membrane, hair, bipedal locomotion, and lack of a tail. Gorillas and humans represent the sixth and seventh terminal branches of the phylogeny. Another way to conceptualize phylogeny is by the derivation of characters. Before the second branch jaws were derived before the third lungs were derived before the fourth amniotic membranes were derived, before the fifth hair was derived, and before the sixth tails were lost. Bipedal locomotion then distinguishes humans from the gorilla. </a:t>
            </a:r>
            <a:endParaRPr lang="en-US" sz="16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5957495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Figure 23.3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(a) the salamander tail loss related to frog, lizard amniotic membrane, hair related to tiger tail loss related to gorilla and human. The salamander related to lizard amniotic membrane related to tiger hair related to frog, hair loss, amniotic membrane loss and tail loss to gorilla and human.</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1513415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latin typeface="Arial" panose="020B0604020202020204" pitchFamily="34" charset="0"/>
                <a:ea typeface="Microsoft YaHei" panose="020B0503020204020204" pitchFamily="34" charset="-122"/>
              </a:rPr>
              <a:t>Figure 23.4a</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dirty="0"/>
              <a:t>The columns show DNA sequences from 1 to 10. The rows show the site as species A, species B, species C, Species D, and outgroup. The data represented are as follows: Species A, G, C, A, T, A, G, G, C, G, T. Species B: A, C, A, G, C, C, G, C, A, T. Species C: G, C, A, T, A, G, G, T, G, T. Species D: A, C, A, T, C, G, G, T, G, G. Outgroup: A, T, A, T, C, C, G, T, A, T.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0479414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Cladistics</a:t>
            </a:r>
          </a:p>
        </p:txBody>
      </p:sp>
      <p:sp>
        <p:nvSpPr>
          <p:cNvPr id="3" name="Content Placeholder 2"/>
          <p:cNvSpPr>
            <a:spLocks noGrp="1"/>
          </p:cNvSpPr>
          <p:nvPr>
            <p:ph sz="quarter" idx="11"/>
          </p:nvPr>
        </p:nvSpPr>
        <p:spPr/>
        <p:txBody>
          <a:bodyPr/>
          <a:lstStyle/>
          <a:p>
            <a:pPr>
              <a:spcBef>
                <a:spcPts val="600"/>
              </a:spcBef>
              <a:spcAft>
                <a:spcPts val="1200"/>
              </a:spcAft>
            </a:pPr>
            <a:r>
              <a:rPr lang="en-US" dirty="0"/>
              <a:t>Ancestral characteristic</a:t>
            </a:r>
          </a:p>
          <a:p>
            <a:pPr marL="342900" indent="-342900">
              <a:spcBef>
                <a:spcPts val="600"/>
              </a:spcBef>
              <a:spcAft>
                <a:spcPts val="1200"/>
              </a:spcAft>
              <a:buFont typeface="Arial" panose="020B0604020202020204" pitchFamily="34" charset="0"/>
              <a:buChar char="•"/>
            </a:pPr>
            <a:r>
              <a:rPr lang="en-US" dirty="0"/>
              <a:t>Similarity that is inherited from the most recent common ancestor of an entire group.</a:t>
            </a:r>
          </a:p>
          <a:p>
            <a:pPr>
              <a:spcBef>
                <a:spcPts val="600"/>
              </a:spcBef>
              <a:spcAft>
                <a:spcPts val="1200"/>
              </a:spcAft>
            </a:pPr>
            <a:r>
              <a:rPr lang="en-US" dirty="0"/>
              <a:t>Derived characteristic</a:t>
            </a:r>
          </a:p>
          <a:p>
            <a:pPr marL="342900" indent="-342900">
              <a:spcBef>
                <a:spcPts val="600"/>
              </a:spcBef>
              <a:spcAft>
                <a:spcPts val="1200"/>
              </a:spcAft>
              <a:buFont typeface="Arial" panose="020B0604020202020204" pitchFamily="34" charset="0"/>
              <a:buChar char="•"/>
            </a:pPr>
            <a:r>
              <a:rPr lang="en-US" dirty="0"/>
              <a:t>Similarity that arose more recently and is shared only by a subset of the species.</a:t>
            </a:r>
          </a:p>
          <a:p>
            <a:pPr>
              <a:spcBef>
                <a:spcPts val="600"/>
              </a:spcBef>
              <a:spcAft>
                <a:spcPts val="1200"/>
              </a:spcAft>
            </a:pPr>
            <a:r>
              <a:rPr lang="en-US" dirty="0"/>
              <a:t>In cladistics, only shared derived characters are considered informative about evolutionary relationships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85900348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Figure 23.4b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dirty="0"/>
              <a:t>All species are derived from a common ancestor that branches into an outgroup and another branch where </a:t>
            </a:r>
            <a:r>
              <a:rPr lang="en-GB" dirty="0" err="1"/>
              <a:t>nonhomoplastic</a:t>
            </a:r>
            <a:r>
              <a:rPr lang="en-GB" dirty="0"/>
              <a:t> evolutionary changes occur by converting 2:T to C. It branches into two. The first branch undergoes homoplastic evolutionary changes by converting 8: T to C and </a:t>
            </a:r>
            <a:r>
              <a:rPr lang="en-GB" dirty="0" err="1"/>
              <a:t>nonhomoplastic</a:t>
            </a:r>
            <a:r>
              <a:rPr lang="en-GB" dirty="0"/>
              <a:t> evolutionary changes by converting 4:T to G and leads to species B. The second branch leads to </a:t>
            </a:r>
            <a:r>
              <a:rPr lang="en-GB" dirty="0" err="1"/>
              <a:t>nonhomoplastic</a:t>
            </a:r>
            <a:r>
              <a:rPr lang="en-GB" dirty="0"/>
              <a:t> evolutionary changes by converting 6:C to G and 9:A to G and then branches into two. The third branch undergoes </a:t>
            </a:r>
            <a:r>
              <a:rPr lang="en-GB" dirty="0" err="1"/>
              <a:t>nonhomoplastic</a:t>
            </a:r>
            <a:r>
              <a:rPr lang="en-GB" dirty="0"/>
              <a:t> evolutionary changes by converting 10:T to G and leads to species D. The fourth branch undergoes </a:t>
            </a:r>
            <a:r>
              <a:rPr lang="en-GB" dirty="0" err="1"/>
              <a:t>nonhomoplastic</a:t>
            </a:r>
            <a:r>
              <a:rPr lang="en-GB" dirty="0"/>
              <a:t> evolutionary changes by converting 1:A to G and 5:C to A and branches into two. The fifth branch undergoes homoplastic evolutionary changes by converting 8:T to C and leads to species A. The sixth branch leads to species C.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97185786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latin typeface="Arial" panose="020B0604020202020204" pitchFamily="34" charset="0"/>
                <a:ea typeface="Microsoft YaHei" panose="020B0503020204020204" pitchFamily="34" charset="-122"/>
              </a:rPr>
              <a:t>Figure 23.5</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domain Eukarya includes, for example, squirrel, Gorilla, trees, eagle, and bee. The kingdom Animalia includes, for example, squirrel, snail, and lizard. The phylum Chordata includes, for example, squirrel, fox, and bear. The subphylum Vertebrata includes squirrel, whale, deer, and bird. The class Mammalia includes, for example, squirrel, bear, and monkey. The order </a:t>
            </a:r>
            <a:r>
              <a:rPr lang="en-US" dirty="0" err="1"/>
              <a:t>Rodentia</a:t>
            </a:r>
            <a:r>
              <a:rPr lang="en-US" dirty="0"/>
              <a:t> includes squirrel, rat, and mouse. The family </a:t>
            </a:r>
            <a:r>
              <a:rPr lang="en-US" dirty="0" err="1"/>
              <a:t>Sciuridae</a:t>
            </a:r>
            <a:r>
              <a:rPr lang="en-US" dirty="0"/>
              <a:t> includes, for example, squirrel. The genus </a:t>
            </a:r>
            <a:r>
              <a:rPr lang="en-US" dirty="0" err="1"/>
              <a:t>Sciurus</a:t>
            </a:r>
            <a:r>
              <a:rPr lang="en-US" dirty="0"/>
              <a:t> includes squirrels. The species </a:t>
            </a:r>
            <a:r>
              <a:rPr lang="en-US" dirty="0" err="1"/>
              <a:t>Sciurus</a:t>
            </a:r>
            <a:r>
              <a:rPr lang="en-US" dirty="0"/>
              <a:t> </a:t>
            </a:r>
            <a:r>
              <a:rPr lang="en-US" dirty="0" err="1"/>
              <a:t>carolinensis</a:t>
            </a:r>
            <a:r>
              <a:rPr lang="en-US" dirty="0"/>
              <a:t>.</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98814878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latin typeface="Arial" panose="020B0604020202020204" pitchFamily="34" charset="0"/>
                <a:ea typeface="Microsoft YaHei" panose="020B0503020204020204" pitchFamily="34" charset="-122"/>
              </a:rPr>
              <a:t>Figure 23.6a</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monophyletic group includes giraffe, bat, turtle, and archosaurs include crocodile, stegosaurus, tyrannosaurus, velociraptor, and hawk.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87601591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latin typeface="Arial" panose="020B0604020202020204" pitchFamily="34" charset="0"/>
                <a:ea typeface="Microsoft YaHei" panose="020B0503020204020204" pitchFamily="34" charset="-122"/>
              </a:rPr>
              <a:t>Figure 23.6b</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paraphyletic group includes giraffe, bat, turtle, crocodile, dinosaurs include stegosaurus, tyrannosaurus and velociraptor, and hawk.</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63418782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latin typeface="Arial" panose="020B0604020202020204" pitchFamily="34" charset="0"/>
                <a:ea typeface="Microsoft YaHei" panose="020B0503020204020204" pitchFamily="34" charset="-122"/>
              </a:rPr>
              <a:t>Figure 23.6c</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polyphyletic group includes giraffe and flying vertebrate, bat, turtle, crocodile, stegosaurus, tyrannosaurus, velociraptor, and hawk.</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77346911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latin typeface="Arial" panose="020B0604020202020204" pitchFamily="34" charset="0"/>
                <a:ea typeface="Microsoft YaHei" panose="020B0503020204020204" pitchFamily="34" charset="-122"/>
              </a:rPr>
              <a:t>Figure 23.7</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phylogeny containing green algae and plants split off the phylogeny from a common ancestor with red algae. Chlorophyte green algae then split off the tree. Then </a:t>
            </a:r>
            <a:r>
              <a:rPr lang="en-US" dirty="0" err="1"/>
              <a:t>charophyte</a:t>
            </a:r>
            <a:r>
              <a:rPr lang="en-US" dirty="0"/>
              <a:t> green algae split off from a common ancestor with land plants. The first group of plants to split off was the liverworts, then the hornworts, and then the mosses split from vascular plants. Liverworts, hornworts, and mosses are collectively referred to as Bryophytes even though they are paraphyletic.</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78291187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latin typeface="Arial" panose="020B0604020202020204" pitchFamily="34" charset="0"/>
                <a:ea typeface="Microsoft YaHei" panose="020B0503020204020204" pitchFamily="34" charset="-122"/>
              </a:rPr>
              <a:t>PSC still controversial</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population of species is labeled A, B, C, D, and E. The populations' A, B, D, and E are paraphyletic. Population C is ecologically and reproductively differentiated.</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63470808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Figure 23.10</a:t>
            </a:r>
            <a:r>
              <a:rPr lang="en-US" sz="1200" dirty="0"/>
              <a:t> (1)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dirty="0"/>
              <a:t>Monotremes, placentals, and marsupials are listed above the nodes of each branch. The placentals include carnivores and creodonts. </a:t>
            </a:r>
            <a:r>
              <a:rPr lang="en-GB" dirty="0" err="1"/>
              <a:t>Saber</a:t>
            </a:r>
            <a:r>
              <a:rPr lang="en-GB" dirty="0"/>
              <a:t> teeth were homologous and only evolved once in mammals in </a:t>
            </a:r>
            <a:r>
              <a:rPr lang="en-GB" dirty="0" err="1"/>
              <a:t>saber-toothed</a:t>
            </a:r>
            <a:r>
              <a:rPr lang="en-GB" dirty="0"/>
              <a:t> marsupials.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446229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latin typeface="Arial" panose="020B0604020202020204" pitchFamily="34" charset="0"/>
                <a:ea typeface="Microsoft YaHei" panose="020B0503020204020204" pitchFamily="34" charset="-122"/>
              </a:rPr>
              <a:t>Figure 23.10</a:t>
            </a:r>
            <a:r>
              <a:rPr lang="en-US" sz="1200" dirty="0"/>
              <a:t> (2)</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dirty="0"/>
              <a:t>The two branches of creodonts and carnivores divide further. creodonts include </a:t>
            </a:r>
            <a:r>
              <a:rPr lang="en-GB" dirty="0" err="1"/>
              <a:t>saber-toothed</a:t>
            </a:r>
            <a:r>
              <a:rPr lang="en-GB" dirty="0"/>
              <a:t> creodonts. Carnivores bifurcate into bears, seals, weasels, canids, raccoons, and </a:t>
            </a:r>
            <a:r>
              <a:rPr lang="en-GB" dirty="0" err="1"/>
              <a:t>nimravids</a:t>
            </a:r>
            <a:r>
              <a:rPr lang="en-GB" dirty="0"/>
              <a:t>. </a:t>
            </a:r>
            <a:r>
              <a:rPr lang="en-GB" dirty="0" err="1"/>
              <a:t>Nimravids</a:t>
            </a:r>
            <a:r>
              <a:rPr lang="en-GB" dirty="0"/>
              <a:t> include two </a:t>
            </a:r>
            <a:r>
              <a:rPr lang="en-GB" dirty="0" err="1"/>
              <a:t>saber-toothed</a:t>
            </a:r>
            <a:r>
              <a:rPr lang="en-GB" dirty="0"/>
              <a:t> </a:t>
            </a:r>
            <a:r>
              <a:rPr lang="en-GB" dirty="0" err="1"/>
              <a:t>nimravids</a:t>
            </a:r>
            <a:r>
              <a:rPr lang="en-GB" dirty="0"/>
              <a:t>. It is also divided into mongooses, civets, and hyenas. The last branch is the felines which end in the </a:t>
            </a:r>
            <a:r>
              <a:rPr lang="en-GB" dirty="0" err="1"/>
              <a:t>saber-toothed</a:t>
            </a:r>
            <a:r>
              <a:rPr lang="en-GB" dirty="0"/>
              <a:t> cat. They found that </a:t>
            </a:r>
            <a:r>
              <a:rPr lang="en-GB" dirty="0" err="1"/>
              <a:t>saber</a:t>
            </a:r>
            <a:r>
              <a:rPr lang="en-GB" dirty="0"/>
              <a:t> teeth had evolved at least 4 times in mammals: once in marsupials, once in felines, once in an extinct group called creodonts, and at least once in another group of now-extinct catlike carnivores called </a:t>
            </a:r>
            <a:r>
              <a:rPr lang="en-GB" dirty="0" err="1"/>
              <a:t>nimravids</a:t>
            </a:r>
            <a:r>
              <a:rPr lang="en-GB" dirty="0"/>
              <a:t>.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03292179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latin typeface="Arial" panose="020B0604020202020204" pitchFamily="34" charset="0"/>
                <a:ea typeface="Microsoft YaHei" panose="020B0503020204020204" pitchFamily="34" charset="-122"/>
              </a:rPr>
              <a:t>Figure 23.11</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dirty="0"/>
              <a:t>The organisms listed from left to right are </a:t>
            </a:r>
            <a:r>
              <a:rPr lang="en-GB" dirty="0" err="1"/>
              <a:t>stramenopiles</a:t>
            </a:r>
            <a:r>
              <a:rPr lang="en-GB" dirty="0"/>
              <a:t>, alveolates, red algae, chlorophytes, liverworts, hornworts, mosses, and tracheophytes. There are eight nodes in total, and sieve tubes have evolved in Brown algae '</a:t>
            </a:r>
            <a:r>
              <a:rPr lang="en-GB" dirty="0" err="1"/>
              <a:t>stramenopiles</a:t>
            </a:r>
            <a:r>
              <a:rPr lang="en-GB" dirty="0"/>
              <a:t>' and in angiosperms 'tracheophytes'. The microscopic view of both organisms is also provided in the illustration.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325801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Cladistic method</a:t>
            </a:r>
            <a:r>
              <a:rPr lang="en-US" altLang="en-US" sz="1200" dirty="0">
                <a:latin typeface="Arial" panose="020B0604020202020204" pitchFamily="34" charset="0"/>
                <a:ea typeface="Microsoft YaHei" panose="020B0503020204020204" pitchFamily="34" charset="-122"/>
              </a:rPr>
              <a:t> 1</a:t>
            </a:r>
            <a:endParaRPr lang="en-US" sz="1200" dirty="0"/>
          </a:p>
        </p:txBody>
      </p:sp>
      <p:sp>
        <p:nvSpPr>
          <p:cNvPr id="3" name="Content Placeholder 2"/>
          <p:cNvSpPr>
            <a:spLocks noGrp="1"/>
          </p:cNvSpPr>
          <p:nvPr>
            <p:ph sz="quarter" idx="11"/>
          </p:nvPr>
        </p:nvSpPr>
        <p:spPr>
          <a:xfrm>
            <a:off x="342900" y="1276710"/>
            <a:ext cx="8458200" cy="5212080"/>
          </a:xfrm>
        </p:spPr>
        <p:txBody>
          <a:bodyPr/>
          <a:lstStyle/>
          <a:p>
            <a:pPr>
              <a:spcBef>
                <a:spcPts val="600"/>
              </a:spcBef>
              <a:spcAft>
                <a:spcPts val="600"/>
              </a:spcAft>
            </a:pPr>
            <a:r>
              <a:rPr lang="en-US" dirty="0"/>
              <a:t>Characters can be any aspect of the phenotype</a:t>
            </a:r>
          </a:p>
          <a:p>
            <a:pPr marL="342900" indent="-342900">
              <a:spcBef>
                <a:spcPts val="600"/>
              </a:spcBef>
              <a:spcAft>
                <a:spcPts val="600"/>
              </a:spcAft>
              <a:buFont typeface="Arial" panose="020B0604020202020204" pitchFamily="34" charset="0"/>
              <a:buChar char="•"/>
            </a:pPr>
            <a:r>
              <a:rPr lang="en-US" dirty="0"/>
              <a:t>Morphology</a:t>
            </a:r>
          </a:p>
          <a:p>
            <a:pPr marL="342900" indent="-342900">
              <a:spcBef>
                <a:spcPts val="600"/>
              </a:spcBef>
              <a:spcAft>
                <a:spcPts val="600"/>
              </a:spcAft>
              <a:buFont typeface="Arial" panose="020B0604020202020204" pitchFamily="34" charset="0"/>
              <a:buChar char="•"/>
            </a:pPr>
            <a:r>
              <a:rPr lang="en-US" dirty="0"/>
              <a:t>Physiology</a:t>
            </a:r>
          </a:p>
          <a:p>
            <a:pPr marL="342900" indent="-342900">
              <a:spcBef>
                <a:spcPts val="600"/>
              </a:spcBef>
              <a:spcAft>
                <a:spcPts val="600"/>
              </a:spcAft>
              <a:buFont typeface="Arial" panose="020B0604020202020204" pitchFamily="34" charset="0"/>
              <a:buChar char="•"/>
            </a:pPr>
            <a:r>
              <a:rPr lang="en-US" dirty="0"/>
              <a:t>Behavior</a:t>
            </a:r>
          </a:p>
          <a:p>
            <a:pPr marL="342900" indent="-342900">
              <a:spcBef>
                <a:spcPts val="600"/>
              </a:spcBef>
              <a:spcAft>
                <a:spcPts val="600"/>
              </a:spcAft>
              <a:buFont typeface="Arial" panose="020B0604020202020204" pitchFamily="34" charset="0"/>
              <a:buChar char="•"/>
            </a:pPr>
            <a:r>
              <a:rPr lang="en-US" dirty="0"/>
              <a:t>D</a:t>
            </a:r>
            <a:r>
              <a:rPr lang="en-US" sz="100" dirty="0"/>
              <a:t> </a:t>
            </a:r>
            <a:r>
              <a:rPr lang="en-US" dirty="0"/>
              <a:t>N</a:t>
            </a:r>
            <a:r>
              <a:rPr lang="en-US" sz="100" dirty="0"/>
              <a:t> </a:t>
            </a:r>
            <a:r>
              <a:rPr lang="en-US" dirty="0"/>
              <a:t>A</a:t>
            </a:r>
          </a:p>
          <a:p>
            <a:pPr>
              <a:spcBef>
                <a:spcPts val="600"/>
              </a:spcBef>
              <a:spcAft>
                <a:spcPts val="600"/>
              </a:spcAft>
            </a:pPr>
            <a:r>
              <a:rPr lang="en-US" dirty="0"/>
              <a:t>Characters should exist in recognizable character states</a:t>
            </a:r>
          </a:p>
          <a:p>
            <a:pPr marL="342900" indent="-342900">
              <a:spcBef>
                <a:spcPts val="600"/>
              </a:spcBef>
              <a:spcAft>
                <a:spcPts val="600"/>
              </a:spcAft>
              <a:buFont typeface="Arial" panose="020B0604020202020204" pitchFamily="34" charset="0"/>
              <a:buChar char="•"/>
            </a:pPr>
            <a:r>
              <a:rPr lang="en-US" i="1" dirty="0"/>
              <a:t>Example</a:t>
            </a:r>
            <a:r>
              <a:rPr lang="en-US" dirty="0"/>
              <a:t>: The character “tail” in vertebrates has two states, present in most vertebrates, and absent in humans, apes, and some other groups such as frogs.</a:t>
            </a:r>
          </a:p>
          <a:p>
            <a:pPr>
              <a:spcBef>
                <a:spcPts val="600"/>
              </a:spcBef>
              <a:spcAft>
                <a:spcPts val="600"/>
              </a:spcAft>
            </a:pPr>
            <a:r>
              <a:rPr lang="en-US" dirty="0"/>
              <a:t>Determine states of a number of characters for each </a:t>
            </a:r>
            <a:r>
              <a:rPr lang="en-US" b="1" dirty="0"/>
              <a:t>taxon</a:t>
            </a:r>
            <a:r>
              <a:rPr lang="en-US" dirty="0"/>
              <a:t> (species or higher-level groups such as genera or families)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1288066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latin typeface="Arial" panose="020B0604020202020204" pitchFamily="34" charset="0"/>
                <a:ea typeface="Microsoft YaHei" panose="020B0503020204020204" pitchFamily="34" charset="-122"/>
              </a:rPr>
              <a:t>Figure 23.12</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a:xfrm>
            <a:off x="342900" y="1397001"/>
            <a:ext cx="8458200" cy="3855935"/>
          </a:xfrm>
        </p:spPr>
        <p:txBody>
          <a:bodyPr/>
          <a:lstStyle/>
          <a:p>
            <a:r>
              <a:rPr lang="en-US" dirty="0"/>
              <a:t>Light bones were the first bird character to separate the bird lineage from other dinosaurs. Then the bird group and tyrannosaurus differentiated themselves from </a:t>
            </a:r>
            <a:r>
              <a:rPr lang="en-US" dirty="0" err="1"/>
              <a:t>coelophysis</a:t>
            </a:r>
            <a:r>
              <a:rPr lang="en-US" dirty="0"/>
              <a:t> by evolving a wishbone, breastbone, and by losing fingers four and five. Downy feathers distinguish </a:t>
            </a:r>
            <a:r>
              <a:rPr lang="en-US" dirty="0" err="1"/>
              <a:t>sicosauropteryx</a:t>
            </a:r>
            <a:r>
              <a:rPr lang="en-US" dirty="0"/>
              <a:t> and the bird lineage from tyrannosaurus. Long arms, highly mobile wrists, feathers with vanes, shafts, and barbs distinguish the bird lineage from </a:t>
            </a:r>
            <a:r>
              <a:rPr lang="en-US" dirty="0" err="1"/>
              <a:t>sinosauropteryx</a:t>
            </a:r>
            <a:r>
              <a:rPr lang="en-US" dirty="0"/>
              <a:t>. Long aerodynamic feathers differentiate the bird lineage from velociraptors. Having arms longer than legs distinguished the bird lineage from </a:t>
            </a:r>
            <a:r>
              <a:rPr lang="en-US" dirty="0" err="1"/>
              <a:t>caudipteryx</a:t>
            </a:r>
            <a:r>
              <a:rPr lang="en-US" dirty="0"/>
              <a:t>. Lastly, loss of teeth and a reduction in tail size distinguish the modern bird lineage from its last known common ancestor archaeopteryx.</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85137083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Figure 23.13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a:xfrm>
            <a:off x="342900" y="1397001"/>
            <a:ext cx="8458200" cy="3855935"/>
          </a:xfrm>
        </p:spPr>
        <p:txBody>
          <a:bodyPr/>
          <a:lstStyle/>
          <a:p>
            <a:r>
              <a:rPr lang="en-GB" dirty="0"/>
              <a:t>The horizontal axis represents the percentage of species with non-dispersing larvae that range from 0 to 100 in increments of 50. The vertical axis ranges from 40 to 65 million years ago from top to bottom in increments of 5 million years ago. 55 to 65 million years ago are grouped and represent </a:t>
            </a:r>
            <a:r>
              <a:rPr lang="en-GB" dirty="0" err="1"/>
              <a:t>Paleocene</a:t>
            </a:r>
            <a:r>
              <a:rPr lang="en-GB" dirty="0"/>
              <a:t>. 40 to 50 million years ago are grouped representing Eocene. The graph shows that the proportion of fossil snail species that produce non-dispersing larvae has increased through geological time. The readings are as follows from top to bottom: (40 MYA, 60 percent), (45 MYA, 65 percent), (50 MYA, 45 percent), (55 MYA, 25 percent), (60 MYA, 24 percent), (65 MYA, 24 percent).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86762846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Figure 23.14a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a:xfrm>
            <a:off x="342900" y="1397001"/>
            <a:ext cx="8458200" cy="3855935"/>
          </a:xfrm>
        </p:spPr>
        <p:txBody>
          <a:bodyPr/>
          <a:lstStyle/>
          <a:p>
            <a:r>
              <a:rPr lang="en-US" dirty="0"/>
              <a:t>In (a), the non-dispersing larvae negative dispersing larvae positive non-dispersing larvae, negative dispersing larvae in three clades, non-dispersing larvae, positive non-dispersing larvae in two different clades.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6961709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Figure 23.14b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a:xfrm>
            <a:off x="342900" y="1397001"/>
            <a:ext cx="8458200" cy="3855935"/>
          </a:xfrm>
        </p:spPr>
        <p:txBody>
          <a:bodyPr/>
          <a:lstStyle/>
          <a:p>
            <a:r>
              <a:rPr lang="en-US" dirty="0"/>
              <a:t>In (b), dispersing larvae, positive non-dispersing larvae in four clades, dispersing larvae, and positive non-dispersing larvae in three clades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3531167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Figure 23.14c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a:xfrm>
            <a:off x="342900" y="1397001"/>
            <a:ext cx="8458200" cy="3855935"/>
          </a:xfrm>
        </p:spPr>
        <p:txBody>
          <a:bodyPr/>
          <a:lstStyle/>
          <a:p>
            <a:r>
              <a:rPr lang="en-US" dirty="0"/>
              <a:t>In (c), The non-dispersing larvae are in eight clades, and the many clades for dispersing larvae are shown.</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62846979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Figure 23.15a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a:xfrm>
            <a:off x="342900" y="1397001"/>
            <a:ext cx="8458200" cy="3855935"/>
          </a:xfrm>
        </p:spPr>
        <p:txBody>
          <a:bodyPr/>
          <a:lstStyle/>
          <a:p>
            <a:r>
              <a:rPr lang="en-US" dirty="0"/>
              <a:t>In (a), the direct development is evolved many times with positive signs and reversal are shown by a negative sign in clades. The larval stage is shown in red color with positive signs.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62967551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Figure 23.15b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a:xfrm>
            <a:off x="342900" y="1397001"/>
            <a:ext cx="8458200" cy="3855935"/>
          </a:xfrm>
        </p:spPr>
        <p:txBody>
          <a:bodyPr/>
          <a:lstStyle/>
          <a:p>
            <a:r>
              <a:rPr lang="en-US" dirty="0"/>
              <a:t>In (b), a less parsimonious interpretation of evolution in the clade is shown.</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01726347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Figure 23.16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a:xfrm>
            <a:off x="342900" y="1397001"/>
            <a:ext cx="8458200" cy="3855935"/>
          </a:xfrm>
        </p:spPr>
        <p:txBody>
          <a:bodyPr/>
          <a:lstStyle/>
          <a:p>
            <a:r>
              <a:rPr lang="en-US" dirty="0"/>
              <a:t>Number of species of conifer in tertiary, Cretaceous, Jurassic 85, angiosperm in tertiary and cretaceous 2000, cycad in tertiary and cretaceous 24, angiosperm in tertiary and cretaceous 1500, angiosperm 41,602, a conifer in tertiary, cretaceous and Jurassic 10, cycad, tertiary, cretaceous and Jurassic 20, angiosperm, tertiary, cretaceous and Jurassic 150, conifer and cretaceous 78, angiosperm tertiary and cretaceous 25,000, a conifer in tertiary, cretaceous and Jurassic 3, angiosperm in tertiary, cretaceous and Jurassic 400, a conifer in tertiary, cretaceous and Jurassic 8, cycad in tertiary, cretaceous and Jurassic 18 and angiosperm in tertiary, Cretaceous and Jurassic, 33, 400.</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1147516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Figure 23.17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a:xfrm>
            <a:off x="342900" y="1397001"/>
            <a:ext cx="8458200" cy="3855935"/>
          </a:xfrm>
        </p:spPr>
        <p:txBody>
          <a:bodyPr/>
          <a:lstStyle/>
          <a:p>
            <a:r>
              <a:rPr lang="en-US" dirty="0"/>
              <a:t>The HIV-1 group M transmission to humans, SIV-chimpanzee, HIV-1 group N transmission to humans, SIV-Chimpanzee, SIV chimpanzee, SIV chimpanzee, SIV chimpanzee, HIV-1 group 0 transmission to humans, HIV 1 group P transmission to humans, SIV gorilla, SIV chimpanzee, SIV red-capped </a:t>
            </a:r>
            <a:r>
              <a:rPr lang="en-US" dirty="0" err="1"/>
              <a:t>mangabey</a:t>
            </a:r>
            <a:r>
              <a:rPr lang="en-US" dirty="0"/>
              <a:t>, SIV drill, SIV </a:t>
            </a:r>
            <a:r>
              <a:rPr lang="en-US" dirty="0" err="1"/>
              <a:t>vervet</a:t>
            </a:r>
            <a:r>
              <a:rPr lang="en-US" dirty="0"/>
              <a:t> monkey, SIV </a:t>
            </a:r>
            <a:r>
              <a:rPr lang="en-US" dirty="0" err="1"/>
              <a:t>tantalus</a:t>
            </a:r>
            <a:r>
              <a:rPr lang="en-US" dirty="0"/>
              <a:t>, SIV sooty </a:t>
            </a:r>
            <a:r>
              <a:rPr lang="en-US" dirty="0" err="1"/>
              <a:t>mangabey</a:t>
            </a:r>
            <a:r>
              <a:rPr lang="en-US" dirty="0"/>
              <a:t>, HIV 2 group A transmission to humans, HIV 2 group B transmission to humans, SIV sooty </a:t>
            </a:r>
            <a:r>
              <a:rPr lang="en-US" dirty="0" err="1"/>
              <a:t>mangabey</a:t>
            </a:r>
            <a:r>
              <a:rPr lang="en-US" dirty="0"/>
              <a:t>, SIV </a:t>
            </a:r>
            <a:r>
              <a:rPr lang="en-US" dirty="0" err="1"/>
              <a:t>syke’s</a:t>
            </a:r>
            <a:r>
              <a:rPr lang="en-US" dirty="0"/>
              <a:t> monkey, SIV greater spot-nasal monkey, SIV De </a:t>
            </a:r>
            <a:r>
              <a:rPr lang="en-US" dirty="0" err="1"/>
              <a:t>Brazza’s</a:t>
            </a:r>
            <a:r>
              <a:rPr lang="en-US" dirty="0"/>
              <a:t> monkey.</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441943541"/>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7114</TotalTime>
  <Words>6244</Words>
  <Application>Microsoft Office PowerPoint</Application>
  <PresentationFormat>On-screen Show (4:3)</PresentationFormat>
  <Paragraphs>533</Paragraphs>
  <Slides>98</Slides>
  <Notes>0</Notes>
  <HiddenSlides>27</HiddenSlides>
  <MMClips>0</MMClips>
  <ScaleCrop>false</ScaleCrop>
  <HeadingPairs>
    <vt:vector size="6" baseType="variant">
      <vt:variant>
        <vt:lpstr>Fonts Used</vt:lpstr>
      </vt:variant>
      <vt:variant>
        <vt:i4>5</vt:i4>
      </vt:variant>
      <vt:variant>
        <vt:lpstr>Theme</vt:lpstr>
      </vt:variant>
      <vt:variant>
        <vt:i4>6</vt:i4>
      </vt:variant>
      <vt:variant>
        <vt:lpstr>Slide Titles</vt:lpstr>
      </vt:variant>
      <vt:variant>
        <vt:i4>98</vt:i4>
      </vt:variant>
    </vt:vector>
  </HeadingPairs>
  <TitlesOfParts>
    <vt:vector size="109" baseType="lpstr">
      <vt:lpstr>Microsoft YaHei</vt:lpstr>
      <vt:lpstr>Arial</vt:lpstr>
      <vt:lpstr>Calibri</vt:lpstr>
      <vt:lpstr>Helvetica</vt:lpstr>
      <vt:lpstr>Verdana</vt:lpstr>
      <vt:lpstr>Title Slides Master</vt:lpstr>
      <vt:lpstr>MainContentSlideMaster</vt:lpstr>
      <vt:lpstr>ClosingMaster</vt:lpstr>
      <vt:lpstr>DividerSlideMaster</vt:lpstr>
      <vt:lpstr>ImageDescriptionAppendixSlideMaster</vt:lpstr>
      <vt:lpstr>Custom Design</vt:lpstr>
      <vt:lpstr>Chapter 23</vt:lpstr>
      <vt:lpstr>Lecture Outline</vt:lpstr>
      <vt:lpstr>Systematics 1</vt:lpstr>
      <vt:lpstr>Systematics 2</vt:lpstr>
      <vt:lpstr>Branching diagrams</vt:lpstr>
      <vt:lpstr>Figure 23.1b</vt:lpstr>
      <vt:lpstr>Similarity may not accurately predict evolutionary relationships</vt:lpstr>
      <vt:lpstr>Cladistics</vt:lpstr>
      <vt:lpstr>Cladistic method 1</vt:lpstr>
      <vt:lpstr>Cladistic method 2</vt:lpstr>
      <vt:lpstr>Figure 23.2a</vt:lpstr>
      <vt:lpstr>Figure 23.2b</vt:lpstr>
      <vt:lpstr>Cladistic analysis 1</vt:lpstr>
      <vt:lpstr>Cladistic analysis 2</vt:lpstr>
      <vt:lpstr>Clade</vt:lpstr>
      <vt:lpstr>Construction of a cladogram 1</vt:lpstr>
      <vt:lpstr>Construction of a cladogram 2</vt:lpstr>
      <vt:lpstr>Homoplasy</vt:lpstr>
      <vt:lpstr>Figure 23.3</vt:lpstr>
      <vt:lpstr>D N A sequence in cladograms</vt:lpstr>
      <vt:lpstr>Figure 23.4a</vt:lpstr>
      <vt:lpstr>Figure 23.4b</vt:lpstr>
      <vt:lpstr>Other Phylogenetic Methods 1</vt:lpstr>
      <vt:lpstr>Other Phylogenetic Methods 2</vt:lpstr>
      <vt:lpstr>Systematics and Classification</vt:lpstr>
      <vt:lpstr>Classification</vt:lpstr>
      <vt:lpstr>Figure 23.5</vt:lpstr>
      <vt:lpstr>Systematics and traditional classification 1</vt:lpstr>
      <vt:lpstr>Systematics and traditional classification 2</vt:lpstr>
      <vt:lpstr>Figure 23.6a</vt:lpstr>
      <vt:lpstr>Figure 23.6b</vt:lpstr>
      <vt:lpstr>Figure 23.6c</vt:lpstr>
      <vt:lpstr>Figure 23.7</vt:lpstr>
      <vt:lpstr>Species concepts 1</vt:lpstr>
      <vt:lpstr>Species concepts 2</vt:lpstr>
      <vt:lpstr>P S C still controversial</vt:lpstr>
      <vt:lpstr>Phylogenetics</vt:lpstr>
      <vt:lpstr>Homologous parental care</vt:lpstr>
      <vt:lpstr>Figure 23.9</vt:lpstr>
      <vt:lpstr>Homoplastic convergence 1</vt:lpstr>
      <vt:lpstr>Figure 23.10 (1)</vt:lpstr>
      <vt:lpstr>Figure 23.10 (2)</vt:lpstr>
      <vt:lpstr>Homoplastic convergence 2</vt:lpstr>
      <vt:lpstr>Figure 23.11</vt:lpstr>
      <vt:lpstr>Comparative Biology</vt:lpstr>
      <vt:lpstr>Figure 23.12</vt:lpstr>
      <vt:lpstr>Competing hypotheses</vt:lpstr>
      <vt:lpstr>Figure 23.13</vt:lpstr>
      <vt:lpstr>Larval dispersal 1</vt:lpstr>
      <vt:lpstr>Figure 23.14a</vt:lpstr>
      <vt:lpstr>Figure 23.14b</vt:lpstr>
      <vt:lpstr>Figure 23.14c</vt:lpstr>
      <vt:lpstr>Larval dispersal 2</vt:lpstr>
      <vt:lpstr>Loss of larval stage in marine invertebrates</vt:lpstr>
      <vt:lpstr>Figure 23.15a</vt:lpstr>
      <vt:lpstr>Figure 23.15b</vt:lpstr>
      <vt:lpstr>Phylogenetics helps explain species diversification 1</vt:lpstr>
      <vt:lpstr>Figure 23.16</vt:lpstr>
      <vt:lpstr>Phylogenetics helps explain species diversification 2</vt:lpstr>
      <vt:lpstr>Disease Evolution</vt:lpstr>
      <vt:lpstr>Phylogenetic analysis of H I V and S I V 1</vt:lpstr>
      <vt:lpstr>Phylogenetic analysis of H I V and S I V 2</vt:lpstr>
      <vt:lpstr>Phylogenetic analysis of H I V and S I V 3</vt:lpstr>
      <vt:lpstr>Figure 23.17</vt:lpstr>
      <vt:lpstr>Transmission of S3I V from primates to humans</vt:lpstr>
      <vt:lpstr>Evolution of H I V</vt:lpstr>
      <vt:lpstr>Figure 23.18</vt:lpstr>
      <vt:lpstr>Covid-19 origin</vt:lpstr>
      <vt:lpstr>Covid-19 spread</vt:lpstr>
      <vt:lpstr>Figure 23.19</vt:lpstr>
      <vt:lpstr>End of Main Content</vt:lpstr>
      <vt:lpstr>Accessibility Content: Text Alternatives for Images</vt:lpstr>
      <vt:lpstr>Branching diagrams - Text Alternative</vt:lpstr>
      <vt:lpstr>Figure 23.1b - Text Alternative</vt:lpstr>
      <vt:lpstr>Figure 23.2a - Text Alternative</vt:lpstr>
      <vt:lpstr>Figure 23.2b - Text Alternative</vt:lpstr>
      <vt:lpstr>Construction of a cladogram1 - Text Alternative</vt:lpstr>
      <vt:lpstr>Figure 23.3 - Text Alternative</vt:lpstr>
      <vt:lpstr>Figure 23.4a - Text Alternative</vt:lpstr>
      <vt:lpstr>Figure 23.4b - Text Alternative</vt:lpstr>
      <vt:lpstr>Figure 23.5 - Text Alternative</vt:lpstr>
      <vt:lpstr>Figure 23.6a - Text Alternative</vt:lpstr>
      <vt:lpstr>Figure 23.6b - Text Alternative</vt:lpstr>
      <vt:lpstr>Figure 23.6c - Text Alternative</vt:lpstr>
      <vt:lpstr>Figure 23.7 - Text Alternative</vt:lpstr>
      <vt:lpstr>PSC still controversial - Text Alternative</vt:lpstr>
      <vt:lpstr>Figure 23.10 (1) - Text Alternative</vt:lpstr>
      <vt:lpstr>Figure 23.10 (2) - Text Alternative</vt:lpstr>
      <vt:lpstr>Figure 23.11 - Text Alternative</vt:lpstr>
      <vt:lpstr>Figure 23.12 - Text Alternative</vt:lpstr>
      <vt:lpstr>Figure 23.13 - Text Alternative</vt:lpstr>
      <vt:lpstr>Figure 23.14a - Text Alternative</vt:lpstr>
      <vt:lpstr>Figure 23.14b - Text Alternative</vt:lpstr>
      <vt:lpstr>Figure 23.14c - Text Alternative</vt:lpstr>
      <vt:lpstr>Figure 23.15a - Text Alternative</vt:lpstr>
      <vt:lpstr>Figure 23.15b - Text Alternative</vt:lpstr>
      <vt:lpstr>Figure 23.16 - Text Alternative</vt:lpstr>
      <vt:lpstr>Figure 23.17 - Text Alternative</vt:lpstr>
    </vt:vector>
  </TitlesOfParts>
  <Company>McGraw-Hill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Thirteenth Edition</dc:title>
  <dc:subject>Chapter 23: Systematics, Phylogenies, and Comparative Biology</dc:subject>
  <dc:creator>Raven, Johnson, Mason, Losos, Duncan</dc:creator>
  <cp:keywords>Accessible PPT</cp:keywords>
  <cp:lastModifiedBy>Beena Adhikari</cp:lastModifiedBy>
  <cp:revision>1360</cp:revision>
  <dcterms:created xsi:type="dcterms:W3CDTF">2019-07-27T05:34:11Z</dcterms:created>
  <dcterms:modified xsi:type="dcterms:W3CDTF">2022-05-06T04:51:19Z</dcterms:modified>
</cp:coreProperties>
</file>