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74"/>
  </p:notesMasterIdLst>
  <p:sldIdLst>
    <p:sldId id="406" r:id="rId7"/>
    <p:sldId id="744" r:id="rId8"/>
    <p:sldId id="659" r:id="rId9"/>
    <p:sldId id="660" r:id="rId10"/>
    <p:sldId id="312" r:id="rId11"/>
    <p:sldId id="313" r:id="rId12"/>
    <p:sldId id="661" r:id="rId13"/>
    <p:sldId id="315" r:id="rId14"/>
    <p:sldId id="662" r:id="rId15"/>
    <p:sldId id="663" r:id="rId16"/>
    <p:sldId id="726" r:id="rId17"/>
    <p:sldId id="666" r:id="rId18"/>
    <p:sldId id="321" r:id="rId19"/>
    <p:sldId id="322" r:id="rId20"/>
    <p:sldId id="667" r:id="rId21"/>
    <p:sldId id="727" r:id="rId22"/>
    <p:sldId id="669" r:id="rId23"/>
    <p:sldId id="670" r:id="rId24"/>
    <p:sldId id="671" r:id="rId25"/>
    <p:sldId id="728" r:id="rId26"/>
    <p:sldId id="724" r:id="rId27"/>
    <p:sldId id="674" r:id="rId28"/>
    <p:sldId id="675" r:id="rId29"/>
    <p:sldId id="745" r:id="rId30"/>
    <p:sldId id="333" r:id="rId31"/>
    <p:sldId id="335" r:id="rId32"/>
    <p:sldId id="679" r:id="rId33"/>
    <p:sldId id="338" r:id="rId34"/>
    <p:sldId id="680" r:id="rId35"/>
    <p:sldId id="729" r:id="rId36"/>
    <p:sldId id="681" r:id="rId37"/>
    <p:sldId id="682" r:id="rId38"/>
    <p:sldId id="342" r:id="rId39"/>
    <p:sldId id="343" r:id="rId40"/>
    <p:sldId id="730" r:id="rId41"/>
    <p:sldId id="731" r:id="rId42"/>
    <p:sldId id="346" r:id="rId43"/>
    <p:sldId id="732" r:id="rId44"/>
    <p:sldId id="348" r:id="rId45"/>
    <p:sldId id="686" r:id="rId46"/>
    <p:sldId id="350" r:id="rId47"/>
    <p:sldId id="733" r:id="rId48"/>
    <p:sldId id="734" r:id="rId49"/>
    <p:sldId id="355" r:id="rId50"/>
    <p:sldId id="357" r:id="rId51"/>
    <p:sldId id="735" r:id="rId52"/>
    <p:sldId id="691" r:id="rId53"/>
    <p:sldId id="692" r:id="rId54"/>
    <p:sldId id="693" r:id="rId55"/>
    <p:sldId id="736" r:id="rId56"/>
    <p:sldId id="737" r:id="rId57"/>
    <p:sldId id="738" r:id="rId58"/>
    <p:sldId id="739" r:id="rId59"/>
    <p:sldId id="740" r:id="rId60"/>
    <p:sldId id="741" r:id="rId61"/>
    <p:sldId id="742" r:id="rId62"/>
    <p:sldId id="743" r:id="rId63"/>
    <p:sldId id="303" r:id="rId64"/>
    <p:sldId id="289" r:id="rId65"/>
    <p:sldId id="264" r:id="rId66"/>
    <p:sldId id="752" r:id="rId67"/>
    <p:sldId id="746" r:id="rId68"/>
    <p:sldId id="747" r:id="rId69"/>
    <p:sldId id="748" r:id="rId70"/>
    <p:sldId id="749" r:id="rId71"/>
    <p:sldId id="750" r:id="rId72"/>
    <p:sldId id="751" r:id="rId7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744"/>
            <p14:sldId id="659"/>
            <p14:sldId id="660"/>
            <p14:sldId id="312"/>
            <p14:sldId id="313"/>
            <p14:sldId id="661"/>
            <p14:sldId id="315"/>
            <p14:sldId id="662"/>
            <p14:sldId id="663"/>
            <p14:sldId id="726"/>
            <p14:sldId id="666"/>
            <p14:sldId id="321"/>
            <p14:sldId id="322"/>
            <p14:sldId id="667"/>
            <p14:sldId id="727"/>
            <p14:sldId id="669"/>
            <p14:sldId id="670"/>
            <p14:sldId id="671"/>
            <p14:sldId id="728"/>
            <p14:sldId id="724"/>
            <p14:sldId id="674"/>
            <p14:sldId id="675"/>
            <p14:sldId id="745"/>
            <p14:sldId id="333"/>
            <p14:sldId id="335"/>
            <p14:sldId id="679"/>
            <p14:sldId id="338"/>
            <p14:sldId id="680"/>
            <p14:sldId id="729"/>
            <p14:sldId id="681"/>
            <p14:sldId id="682"/>
            <p14:sldId id="342"/>
            <p14:sldId id="343"/>
            <p14:sldId id="730"/>
            <p14:sldId id="731"/>
            <p14:sldId id="346"/>
            <p14:sldId id="732"/>
            <p14:sldId id="348"/>
            <p14:sldId id="686"/>
            <p14:sldId id="350"/>
            <p14:sldId id="733"/>
            <p14:sldId id="734"/>
            <p14:sldId id="355"/>
            <p14:sldId id="357"/>
            <p14:sldId id="735"/>
            <p14:sldId id="691"/>
            <p14:sldId id="692"/>
            <p14:sldId id="693"/>
            <p14:sldId id="736"/>
            <p14:sldId id="737"/>
            <p14:sldId id="738"/>
            <p14:sldId id="739"/>
            <p14:sldId id="740"/>
            <p14:sldId id="741"/>
            <p14:sldId id="742"/>
            <p14:sldId id="743"/>
            <p14:sldId id="303"/>
          </p14:sldIdLst>
        </p14:section>
        <p14:section name="Appendix: Image Descriptions for Unsighted Students" id="{07080632-B756-45AF-BBF3-52DB3854CA65}">
          <p14:sldIdLst>
            <p14:sldId id="289"/>
            <p14:sldId id="264"/>
            <p14:sldId id="752"/>
            <p14:sldId id="746"/>
            <p14:sldId id="747"/>
            <p14:sldId id="748"/>
            <p14:sldId id="749"/>
            <p14:sldId id="750"/>
            <p14:sldId id="751"/>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8" autoAdjust="0"/>
    <p:restoredTop sz="92982" autoAdjust="0"/>
  </p:normalViewPr>
  <p:slideViewPr>
    <p:cSldViewPr snapToGrid="0" showGuides="1">
      <p:cViewPr varScale="1">
        <p:scale>
          <a:sx n="84" d="100"/>
          <a:sy n="84" d="100"/>
        </p:scale>
        <p:origin x="1224" y="84"/>
      </p:cViewPr>
      <p:guideLst>
        <p:guide pos="3264"/>
        <p:guide orient="horz" pos="2256"/>
        <p:guide pos="5640"/>
      </p:guideLst>
    </p:cSldViewPr>
  </p:slideViewPr>
  <p:outlineViewPr>
    <p:cViewPr>
      <p:scale>
        <a:sx n="33" d="100"/>
        <a:sy n="33" d="100"/>
      </p:scale>
      <p:origin x="0" y="-4948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16" Type="http://schemas.openxmlformats.org/officeDocument/2006/relationships/slide" Target="slides/slide10.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presProps" Target="presProps.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9DB8B88-7B19-4444-8C00-276D3F703348}" type="slidenum">
              <a:rPr lang="en-US" smtClean="0"/>
              <a:t>40</a:t>
            </a:fld>
            <a:endParaRPr lang="en-US"/>
          </a:p>
        </p:txBody>
      </p:sp>
    </p:spTree>
    <p:extLst>
      <p:ext uri="{BB962C8B-B14F-4D97-AF65-F5344CB8AC3E}">
        <p14:creationId xmlns:p14="http://schemas.microsoft.com/office/powerpoint/2010/main" val="3431314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slide" Target="slide57.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24</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altLang="en-US" sz="2200" dirty="0">
                <a:ea typeface="Microsoft YaHei" panose="020B0503020204020204" pitchFamily="34" charset="-122"/>
              </a:rPr>
              <a:t>Genome Evolution</a:t>
            </a:r>
            <a:endParaRPr lang="en-US" sz="2200" dirty="0">
              <a:latin typeface="+mj-lt"/>
              <a:cs typeface="Helvetica" pitchFamily="34" charset="0"/>
            </a:endParaRP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AA2DD-B47A-41AA-A1AA-EE471B8A1608}"/>
              </a:ext>
            </a:extLst>
          </p:cNvPr>
          <p:cNvSpPr>
            <a:spLocks noGrp="1"/>
          </p:cNvSpPr>
          <p:nvPr>
            <p:ph type="title"/>
          </p:nvPr>
        </p:nvSpPr>
        <p:spPr/>
        <p:txBody>
          <a:bodyPr/>
          <a:lstStyle/>
          <a:p>
            <a:r>
              <a:rPr lang="en-US" dirty="0"/>
              <a:t>Genomes evolve at different rates</a:t>
            </a:r>
          </a:p>
        </p:txBody>
      </p:sp>
      <p:sp>
        <p:nvSpPr>
          <p:cNvPr id="3" name="Content Placeholder 2">
            <a:extLst>
              <a:ext uri="{FF2B5EF4-FFF2-40B4-BE49-F238E27FC236}">
                <a16:creationId xmlns:a16="http://schemas.microsoft.com/office/drawing/2014/main" id="{4A83BC9D-D19D-40AC-9E9B-EAC722CB554B}"/>
              </a:ext>
            </a:extLst>
          </p:cNvPr>
          <p:cNvSpPr>
            <a:spLocks noGrp="1"/>
          </p:cNvSpPr>
          <p:nvPr>
            <p:ph sz="quarter" idx="11"/>
          </p:nvPr>
        </p:nvSpPr>
        <p:spPr>
          <a:xfrm>
            <a:off x="342900" y="1276708"/>
            <a:ext cx="8458200" cy="4826912"/>
          </a:xfrm>
        </p:spPr>
        <p:txBody>
          <a:bodyPr/>
          <a:lstStyle/>
          <a:p>
            <a:pPr marL="342900" indent="-342900">
              <a:spcBef>
                <a:spcPts val="600"/>
              </a:spcBef>
              <a:spcAft>
                <a:spcPts val="1200"/>
              </a:spcAft>
              <a:buClr>
                <a:schemeClr val="tx1"/>
              </a:buClr>
              <a:buFont typeface="Arial" panose="020B0604020202020204" pitchFamily="34" charset="0"/>
              <a:buChar char="•"/>
            </a:pPr>
            <a:r>
              <a:rPr lang="en-US" altLang="en-US" dirty="0">
                <a:ea typeface="Microsoft YaHei" panose="020B0503020204020204" pitchFamily="34" charset="-122"/>
              </a:rPr>
              <a:t>Viral and bacterial genomes evolve in a matter of days</a:t>
            </a:r>
          </a:p>
          <a:p>
            <a:pPr marL="342900" indent="-342900">
              <a:spcBef>
                <a:spcPts val="600"/>
              </a:spcBef>
              <a:spcAft>
                <a:spcPts val="1200"/>
              </a:spcAft>
              <a:buClr>
                <a:schemeClr val="tx1"/>
              </a:buClr>
              <a:buFont typeface="Arial" panose="020B0604020202020204" pitchFamily="34" charset="0"/>
              <a:buChar char="•"/>
            </a:pPr>
            <a:r>
              <a:rPr lang="en-US" altLang="en-US" dirty="0">
                <a:ea typeface="Microsoft YaHei" panose="020B0503020204020204" pitchFamily="34" charset="-122"/>
              </a:rPr>
              <a:t>Insect genomes evolve more rapidly than mammalian genomes</a:t>
            </a:r>
          </a:p>
          <a:p>
            <a:pPr marL="342900" indent="-342900">
              <a:spcBef>
                <a:spcPts val="600"/>
              </a:spcBef>
              <a:spcAft>
                <a:spcPts val="1200"/>
              </a:spcAft>
              <a:buClr>
                <a:schemeClr val="tx1"/>
              </a:buClr>
              <a:buFont typeface="Arial" panose="020B0604020202020204" pitchFamily="34" charset="0"/>
              <a:buChar char="•"/>
            </a:pPr>
            <a:r>
              <a:rPr lang="en-US" altLang="en-US" dirty="0">
                <a:ea typeface="Microsoft YaHei" panose="020B0503020204020204" pitchFamily="34" charset="-122"/>
              </a:rPr>
              <a:t>Plant genomes change much more rapidly than animal genomes, especially in noncoding D</a:t>
            </a:r>
            <a:r>
              <a:rPr lang="en-US" altLang="en-US" sz="100" dirty="0">
                <a:ea typeface="Microsoft YaHei" panose="020B0503020204020204" pitchFamily="34" charset="-122"/>
              </a:rPr>
              <a:t> </a:t>
            </a:r>
            <a:r>
              <a:rPr lang="en-US" altLang="en-US" dirty="0">
                <a:ea typeface="Microsoft YaHei" panose="020B0503020204020204" pitchFamily="34" charset="-122"/>
              </a:rPr>
              <a:t>N</a:t>
            </a:r>
            <a:r>
              <a:rPr lang="en-US" altLang="en-US" sz="100" dirty="0">
                <a:ea typeface="Microsoft YaHei" panose="020B0503020204020204" pitchFamily="34" charset="-122"/>
              </a:rPr>
              <a:t> </a:t>
            </a:r>
            <a:r>
              <a:rPr lang="en-US" altLang="en-US" dirty="0">
                <a:ea typeface="Microsoft YaHei" panose="020B0503020204020204" pitchFamily="34" charset="-122"/>
              </a:rPr>
              <a:t>A</a:t>
            </a:r>
          </a:p>
          <a:p>
            <a:pPr marL="342900" indent="-342900">
              <a:spcBef>
                <a:spcPts val="600"/>
              </a:spcBef>
              <a:spcAft>
                <a:spcPts val="1200"/>
              </a:spcAft>
              <a:buClr>
                <a:schemeClr val="tx1"/>
              </a:buClr>
              <a:buFont typeface="Arial" panose="020B0604020202020204" pitchFamily="34" charset="0"/>
              <a:buChar char="•"/>
            </a:pPr>
            <a:r>
              <a:rPr lang="en-US" altLang="en-US" dirty="0">
                <a:ea typeface="Microsoft YaHei" panose="020B0503020204020204" pitchFamily="34" charset="-122"/>
              </a:rPr>
              <a:t>Transposable elements and other mobile elements frequently remodel plant genomes</a:t>
            </a:r>
          </a:p>
        </p:txBody>
      </p:sp>
      <p:sp>
        <p:nvSpPr>
          <p:cNvPr id="6" name="Slide Number Placeholder 3">
            <a:extLst>
              <a:ext uri="{FF2B5EF4-FFF2-40B4-BE49-F238E27FC236}">
                <a16:creationId xmlns:a16="http://schemas.microsoft.com/office/drawing/2014/main" id="{CCD7213D-0F55-402A-92AA-21366DB7402A}"/>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7585007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Plant, fungal, and animal genomes have unique and shared genes</a:t>
            </a:r>
          </a:p>
        </p:txBody>
      </p:sp>
      <p:sp>
        <p:nvSpPr>
          <p:cNvPr id="3" name="Content Placeholder 2"/>
          <p:cNvSpPr>
            <a:spLocks noGrp="1"/>
          </p:cNvSpPr>
          <p:nvPr>
            <p:ph sz="quarter" idx="11"/>
          </p:nvPr>
        </p:nvSpPr>
        <p:spPr/>
        <p:txBody>
          <a:bodyPr/>
          <a:lstStyle/>
          <a:p>
            <a:pPr>
              <a:spcBef>
                <a:spcPts val="600"/>
              </a:spcBef>
              <a:spcAft>
                <a:spcPts val="1200"/>
              </a:spcAft>
            </a:pPr>
            <a:r>
              <a:rPr lang="en-US" dirty="0"/>
              <a:t>Evolution of plant-specific genes</a:t>
            </a:r>
          </a:p>
          <a:p>
            <a:pPr marL="347472" lvl="2" indent="-347472">
              <a:spcBef>
                <a:spcPts val="600"/>
              </a:spcBef>
              <a:spcAft>
                <a:spcPts val="1200"/>
              </a:spcAft>
            </a:pPr>
            <a:r>
              <a:rPr lang="en-US" sz="2600" dirty="0"/>
              <a:t>3814 gene families are shared by every plant.</a:t>
            </a:r>
          </a:p>
          <a:p>
            <a:pPr marL="347472" lvl="2" indent="-347472">
              <a:spcBef>
                <a:spcPts val="600"/>
              </a:spcBef>
              <a:spcAft>
                <a:spcPts val="1200"/>
              </a:spcAft>
            </a:pPr>
            <a:r>
              <a:rPr lang="en-US" sz="2600" dirty="0"/>
              <a:t>Move onto land arose in 3006 new gene families.</a:t>
            </a:r>
          </a:p>
          <a:p>
            <a:pPr marL="347472" lvl="2" indent="-347472">
              <a:spcBef>
                <a:spcPts val="600"/>
              </a:spcBef>
              <a:spcAft>
                <a:spcPts val="1200"/>
              </a:spcAft>
            </a:pPr>
            <a:r>
              <a:rPr lang="en-US" sz="2600" dirty="0"/>
              <a:t>Moss and flowering plants very different but share 80% of developmental genes.</a:t>
            </a:r>
          </a:p>
          <a:p>
            <a:pPr marL="347472" lvl="2" indent="-347472">
              <a:spcBef>
                <a:spcPts val="600"/>
              </a:spcBef>
              <a:spcAft>
                <a:spcPts val="1200"/>
              </a:spcAft>
            </a:pPr>
            <a:r>
              <a:rPr lang="en-US" sz="2600" dirty="0"/>
              <a:t>Mosses to plants with internal transport required 516 more gene families.</a:t>
            </a:r>
          </a:p>
          <a:p>
            <a:pPr marL="347472" lvl="2" indent="-347472">
              <a:spcBef>
                <a:spcPts val="600"/>
              </a:spcBef>
              <a:spcAft>
                <a:spcPts val="1200"/>
              </a:spcAft>
            </a:pPr>
            <a:r>
              <a:rPr lang="en-US" sz="2600" dirty="0"/>
              <a:t>Transition to flowering plants required 1350 more gene families.</a:t>
            </a:r>
            <a:endParaRPr lang="en-US" dirty="0"/>
          </a:p>
        </p:txBody>
      </p:sp>
      <p:sp>
        <p:nvSpPr>
          <p:cNvPr id="6" name="Slide Number Placeholder 3"/>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4021129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Compare plants with animals and fungi</a:t>
            </a:r>
            <a:endParaRPr lang="en-US" dirty="0"/>
          </a:p>
        </p:txBody>
      </p:sp>
      <p:sp>
        <p:nvSpPr>
          <p:cNvPr id="3" name="Content Placeholder 2">
            <a:extLst>
              <a:ext uri="{FF2B5EF4-FFF2-40B4-BE49-F238E27FC236}">
                <a16:creationId xmlns:a16="http://schemas.microsoft.com/office/drawing/2014/main" id="{1DB3710C-E603-4F12-BDC1-43FB5525AC6E}"/>
              </a:ext>
            </a:extLst>
          </p:cNvPr>
          <p:cNvSpPr>
            <a:spLocks noGrp="1"/>
          </p:cNvSpPr>
          <p:nvPr>
            <p:ph sz="quarter" idx="11"/>
          </p:nvPr>
        </p:nvSpPr>
        <p:spPr>
          <a:xfrm>
            <a:off x="342900" y="1276710"/>
            <a:ext cx="8458200" cy="5044080"/>
          </a:xfrm>
        </p:spPr>
        <p:txBody>
          <a:bodyPr/>
          <a:lstStyle/>
          <a:p>
            <a:pPr>
              <a:spcBef>
                <a:spcPts val="600"/>
              </a:spcBef>
              <a:spcAft>
                <a:spcPts val="1200"/>
              </a:spcAft>
            </a:pPr>
            <a:r>
              <a:rPr lang="en-US" dirty="0"/>
              <a:t>1/3 of </a:t>
            </a:r>
            <a:r>
              <a:rPr lang="en-US" i="1" dirty="0"/>
              <a:t>Arabidopsis </a:t>
            </a:r>
            <a:r>
              <a:rPr lang="en-US" dirty="0"/>
              <a:t>and</a:t>
            </a:r>
            <a:r>
              <a:rPr lang="en-US" i="1" dirty="0"/>
              <a:t> </a:t>
            </a:r>
            <a:r>
              <a:rPr lang="en-US" i="1" dirty="0" err="1"/>
              <a:t>Oryza</a:t>
            </a:r>
            <a:r>
              <a:rPr lang="en-US" i="1" dirty="0"/>
              <a:t> </a:t>
            </a:r>
            <a:r>
              <a:rPr lang="en-US" dirty="0"/>
              <a:t>(rice) are “plant” genes – not found in fungi or animals</a:t>
            </a:r>
          </a:p>
          <a:p>
            <a:pPr marL="347472" lvl="2" indent="-347472">
              <a:spcBef>
                <a:spcPts val="600"/>
              </a:spcBef>
              <a:spcAft>
                <a:spcPts val="1200"/>
              </a:spcAft>
            </a:pPr>
            <a:r>
              <a:rPr lang="en-US" sz="2400" dirty="0"/>
              <a:t>Genes for photosynthesis and photosynthetic anatomy.</a:t>
            </a:r>
          </a:p>
          <a:p>
            <a:pPr>
              <a:spcBef>
                <a:spcPts val="600"/>
              </a:spcBef>
              <a:spcAft>
                <a:spcPts val="1200"/>
              </a:spcAft>
            </a:pPr>
            <a:r>
              <a:rPr lang="en-US" dirty="0"/>
              <a:t>Of remaining genes, many are similar to those found in animal and fungal genomes</a:t>
            </a:r>
          </a:p>
          <a:p>
            <a:pPr marL="347472" lvl="2" indent="-347472">
              <a:spcBef>
                <a:spcPts val="600"/>
              </a:spcBef>
              <a:spcAft>
                <a:spcPts val="1200"/>
              </a:spcAft>
            </a:pPr>
            <a:r>
              <a:rPr lang="en-US" sz="2400" dirty="0"/>
              <a:t>Genes for basic metabolism, genome replication and repair, transcription and protein synthesis.</a:t>
            </a:r>
          </a:p>
        </p:txBody>
      </p:sp>
      <p:sp>
        <p:nvSpPr>
          <p:cNvPr id="6" name="Slide Number Placeholder 3">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306485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04841-2D96-4C0C-90FE-4F0EBD6517C9}"/>
              </a:ext>
            </a:extLst>
          </p:cNvPr>
          <p:cNvSpPr>
            <a:spLocks noGrp="1"/>
          </p:cNvSpPr>
          <p:nvPr>
            <p:ph type="title"/>
          </p:nvPr>
        </p:nvSpPr>
        <p:spPr/>
        <p:txBody>
          <a:bodyPr/>
          <a:lstStyle/>
          <a:p>
            <a:pPr lvl="0"/>
            <a:r>
              <a:rPr lang="en-US" altLang="en-US" dirty="0">
                <a:latin typeface="Arial" panose="020B0604020202020204" pitchFamily="34" charset="0"/>
                <a:ea typeface="Microsoft YaHei" panose="020B0503020204020204" pitchFamily="34" charset="-122"/>
              </a:rPr>
              <a:t>Genome Size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3CA5D48-A0DC-413C-BD47-3C8006001333}"/>
              </a:ext>
            </a:extLst>
          </p:cNvPr>
          <p:cNvSpPr>
            <a:spLocks noGrp="1"/>
          </p:cNvSpPr>
          <p:nvPr>
            <p:ph sz="quarter" idx="11"/>
          </p:nvPr>
        </p:nvSpPr>
        <p:spPr>
          <a:xfrm>
            <a:off x="342900" y="1276710"/>
            <a:ext cx="8458200" cy="5146950"/>
          </a:xfrm>
        </p:spPr>
        <p:txBody>
          <a:bodyPr/>
          <a:lstStyle/>
          <a:p>
            <a:pPr>
              <a:spcBef>
                <a:spcPts val="600"/>
              </a:spcBef>
              <a:spcAft>
                <a:spcPts val="1200"/>
              </a:spcAft>
            </a:pPr>
            <a:r>
              <a:rPr lang="en-US" dirty="0"/>
              <a:t>Genome size and gene number vary greatly among eukaryote species</a:t>
            </a:r>
          </a:p>
          <a:p>
            <a:pPr>
              <a:spcBef>
                <a:spcPts val="600"/>
              </a:spcBef>
              <a:spcAft>
                <a:spcPts val="1200"/>
              </a:spcAft>
            </a:pPr>
            <a:r>
              <a:rPr lang="en-US" dirty="0"/>
              <a:t>Whole genome duplication can instantly double both</a:t>
            </a:r>
          </a:p>
          <a:p>
            <a:pPr marL="347472" indent="-342900">
              <a:spcBef>
                <a:spcPts val="600"/>
              </a:spcBef>
              <a:spcAft>
                <a:spcPts val="2400"/>
              </a:spcAft>
              <a:buFont typeface="Arial" panose="020B0604020202020204" pitchFamily="34" charset="0"/>
              <a:buChar char="•"/>
            </a:pPr>
            <a:r>
              <a:rPr lang="en-US" dirty="0"/>
              <a:t>Creates polyploidy</a:t>
            </a:r>
          </a:p>
          <a:p>
            <a:pPr>
              <a:spcBef>
                <a:spcPts val="600"/>
              </a:spcBef>
              <a:spcAft>
                <a:spcPts val="1200"/>
              </a:spcAft>
            </a:pPr>
            <a:r>
              <a:rPr lang="en-US" dirty="0"/>
              <a:t>But genome duplication doesn’t explain all differences</a:t>
            </a:r>
          </a:p>
          <a:p>
            <a:pPr marL="347472" indent="-342900">
              <a:spcBef>
                <a:spcPts val="600"/>
              </a:spcBef>
              <a:spcAft>
                <a:spcPts val="1200"/>
              </a:spcAft>
              <a:buFont typeface="Arial" panose="020B0604020202020204" pitchFamily="34" charset="0"/>
              <a:buChar char="•"/>
            </a:pPr>
            <a:r>
              <a:rPr lang="en-US" dirty="0"/>
              <a:t>ex: Rice has 40,000 genes in 370 Mb</a:t>
            </a:r>
          </a:p>
          <a:p>
            <a:pPr marL="347472" indent="-342900">
              <a:spcBef>
                <a:spcPts val="600"/>
              </a:spcBef>
              <a:spcAft>
                <a:spcPts val="1200"/>
              </a:spcAft>
              <a:buFont typeface="Arial" panose="020B0604020202020204" pitchFamily="34" charset="0"/>
              <a:buChar char="•"/>
            </a:pPr>
            <a:r>
              <a:rPr lang="en-US" dirty="0"/>
              <a:t>vs. humans have 20,000 genes in 3400 Mb (due to more noncoding D</a:t>
            </a:r>
            <a:r>
              <a:rPr lang="en-US" sz="100" dirty="0"/>
              <a:t> </a:t>
            </a:r>
            <a:r>
              <a:rPr lang="en-US" dirty="0"/>
              <a:t>N</a:t>
            </a:r>
            <a:r>
              <a:rPr lang="en-US" sz="100" dirty="0"/>
              <a:t> </a:t>
            </a:r>
            <a:r>
              <a:rPr lang="en-US" dirty="0"/>
              <a:t>A)</a:t>
            </a:r>
          </a:p>
        </p:txBody>
      </p:sp>
      <p:sp>
        <p:nvSpPr>
          <p:cNvPr id="6" name="Slide Number Placeholder 3">
            <a:extLst>
              <a:ext uri="{FF2B5EF4-FFF2-40B4-BE49-F238E27FC236}">
                <a16:creationId xmlns:a16="http://schemas.microsoft.com/office/drawing/2014/main" id="{8E80F8D2-E8D1-487D-9A6C-19156CD66D2A}"/>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8611332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D9A49-CC8C-4B1F-A273-8DA2CB28C7E0}"/>
              </a:ext>
            </a:extLst>
          </p:cNvPr>
          <p:cNvSpPr>
            <a:spLocks noGrp="1"/>
          </p:cNvSpPr>
          <p:nvPr>
            <p:ph type="title"/>
          </p:nvPr>
        </p:nvSpPr>
        <p:spPr/>
        <p:txBody>
          <a:bodyPr/>
          <a:lstStyle/>
          <a:p>
            <a:pPr lvl="0"/>
            <a:r>
              <a:rPr lang="en-US" altLang="en-US" dirty="0">
                <a:latin typeface="Arial" panose="020B0604020202020204" pitchFamily="34" charset="0"/>
                <a:ea typeface="Microsoft YaHei" panose="020B0503020204020204" pitchFamily="34" charset="-122"/>
              </a:rPr>
              <a:t>Whole-genome duplication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C4984A82-D855-49D5-929F-299A2A0CE7C5}"/>
              </a:ext>
            </a:extLst>
          </p:cNvPr>
          <p:cNvSpPr>
            <a:spLocks noGrp="1"/>
          </p:cNvSpPr>
          <p:nvPr>
            <p:ph sz="quarter" idx="11"/>
          </p:nvPr>
        </p:nvSpPr>
        <p:spPr>
          <a:xfrm>
            <a:off x="342900" y="1276710"/>
            <a:ext cx="8458200" cy="5022490"/>
          </a:xfrm>
        </p:spPr>
        <p:txBody>
          <a:bodyPr/>
          <a:lstStyle/>
          <a:p>
            <a:pPr>
              <a:spcBef>
                <a:spcPts val="1200"/>
              </a:spcBef>
              <a:spcAft>
                <a:spcPts val="1200"/>
              </a:spcAft>
            </a:pPr>
            <a:r>
              <a:rPr lang="en-US" dirty="0"/>
              <a:t>Polyploidy (Three or more chromosome sets) can give rise to new species</a:t>
            </a:r>
          </a:p>
          <a:p>
            <a:pPr marL="342900" indent="-342900">
              <a:spcBef>
                <a:spcPts val="1200"/>
              </a:spcBef>
              <a:spcAft>
                <a:spcPts val="1200"/>
              </a:spcAft>
              <a:buFont typeface="Arial" panose="020B0604020202020204" pitchFamily="34" charset="0"/>
              <a:buChar char="•"/>
            </a:pPr>
            <a:r>
              <a:rPr lang="en-US" dirty="0" err="1"/>
              <a:t>Autopolyploids</a:t>
            </a:r>
            <a:r>
              <a:rPr lang="en-US" dirty="0"/>
              <a:t> – genome duplication within a single lineage.</a:t>
            </a:r>
          </a:p>
          <a:p>
            <a:pPr marL="342900" indent="-342900">
              <a:spcBef>
                <a:spcPts val="1200"/>
              </a:spcBef>
              <a:spcAft>
                <a:spcPts val="1200"/>
              </a:spcAft>
              <a:buFont typeface="Arial" panose="020B0604020202020204" pitchFamily="34" charset="0"/>
              <a:buChar char="•"/>
            </a:pPr>
            <a:r>
              <a:rPr lang="en-US" dirty="0"/>
              <a:t>Allopolyploids - hybridization of two lineages followed by genome duplication.</a:t>
            </a:r>
          </a:p>
          <a:p>
            <a:pPr marL="342900" indent="-342900">
              <a:spcBef>
                <a:spcPts val="1200"/>
              </a:spcBef>
              <a:spcAft>
                <a:spcPts val="1200"/>
              </a:spcAft>
              <a:buFont typeface="Arial" panose="020B0604020202020204" pitchFamily="34" charset="0"/>
              <a:buChar char="•"/>
            </a:pPr>
            <a:r>
              <a:rPr lang="en-US" dirty="0"/>
              <a:t>Genome duplication more prevalent in plants than in animals.</a:t>
            </a:r>
          </a:p>
        </p:txBody>
      </p:sp>
      <p:sp>
        <p:nvSpPr>
          <p:cNvPr id="6" name="Slide Number Placeholder 3">
            <a:extLst>
              <a:ext uri="{FF2B5EF4-FFF2-40B4-BE49-F238E27FC236}">
                <a16:creationId xmlns:a16="http://schemas.microsoft.com/office/drawing/2014/main" id="{9AA5C823-5D46-48B6-B278-1EA399531B37}"/>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36662645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err="1"/>
              <a:t>Allopolyploidy</a:t>
            </a:r>
            <a:endParaRPr lang="en-US" dirty="0"/>
          </a:p>
        </p:txBody>
      </p:sp>
      <p:pic>
        <p:nvPicPr>
          <p:cNvPr id="11" name="Picture 2" descr="The tobacco plant, Nicotiana tabacum, has a hybrid genome consisting of SS from Nicotiana sylvestris and TT from Nicotiana tomentosiformis."/>
          <p:cNvPicPr>
            <a:picLocks noChangeAspect="1"/>
          </p:cNvPicPr>
          <p:nvPr/>
        </p:nvPicPr>
        <p:blipFill rotWithShape="1">
          <a:blip r:embed="rId2">
            <a:extLst>
              <a:ext uri="{28A0092B-C50C-407E-A947-70E740481C1C}">
                <a14:useLocalDpi xmlns:a14="http://schemas.microsoft.com/office/drawing/2010/main" val="0"/>
              </a:ext>
            </a:extLst>
          </a:blip>
          <a:srcRect l="5031" b="13702"/>
          <a:stretch/>
        </p:blipFill>
        <p:spPr>
          <a:xfrm>
            <a:off x="984191" y="1187850"/>
            <a:ext cx="7175618" cy="5212080"/>
          </a:xfrm>
          <a:prstGeom prst="rect">
            <a:avLst/>
          </a:prstGeom>
        </p:spPr>
      </p:pic>
      <p:sp>
        <p:nvSpPr>
          <p:cNvPr id="6" name="Slide Number Placeholder 3">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6835440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Genome alterations</a:t>
            </a:r>
            <a:r>
              <a:rPr lang="en-US" sz="1200" dirty="0"/>
              <a:t> 1</a:t>
            </a:r>
          </a:p>
        </p:txBody>
      </p:sp>
      <p:sp>
        <p:nvSpPr>
          <p:cNvPr id="3" name="Content Placeholder 2"/>
          <p:cNvSpPr>
            <a:spLocks noGrp="1"/>
          </p:cNvSpPr>
          <p:nvPr>
            <p:ph sz="quarter" idx="11"/>
          </p:nvPr>
        </p:nvSpPr>
        <p:spPr>
          <a:xfrm>
            <a:off x="342900" y="1276710"/>
            <a:ext cx="8458200" cy="5085990"/>
          </a:xfrm>
        </p:spPr>
        <p:txBody>
          <a:bodyPr/>
          <a:lstStyle/>
          <a:p>
            <a:pPr>
              <a:spcBef>
                <a:spcPts val="600"/>
              </a:spcBef>
              <a:spcAft>
                <a:spcPts val="1200"/>
              </a:spcAft>
            </a:pPr>
            <a:r>
              <a:rPr lang="en-US" dirty="0"/>
              <a:t>Two avenues of research into genome alterations following </a:t>
            </a:r>
            <a:r>
              <a:rPr lang="en-US" dirty="0" err="1"/>
              <a:t>polyploidization</a:t>
            </a:r>
            <a:endParaRPr lang="en-US" dirty="0"/>
          </a:p>
          <a:p>
            <a:pPr marL="457200" indent="-457200">
              <a:spcBef>
                <a:spcPts val="600"/>
              </a:spcBef>
              <a:spcAft>
                <a:spcPts val="1200"/>
              </a:spcAft>
              <a:buFont typeface="+mj-lt"/>
              <a:buAutoNum type="arabicPeriod"/>
            </a:pPr>
            <a:r>
              <a:rPr lang="en-US" dirty="0" err="1"/>
              <a:t>Paleopolyploids</a:t>
            </a:r>
            <a:r>
              <a:rPr lang="en-US" dirty="0"/>
              <a:t>: ancient </a:t>
            </a:r>
            <a:r>
              <a:rPr lang="en-US" dirty="0" err="1"/>
              <a:t>polyploids</a:t>
            </a:r>
            <a:endParaRPr lang="en-US" dirty="0"/>
          </a:p>
          <a:p>
            <a:pPr marL="914400" lvl="2" indent="-457200">
              <a:spcBef>
                <a:spcPts val="600"/>
              </a:spcBef>
              <a:spcAft>
                <a:spcPts val="1200"/>
              </a:spcAft>
            </a:pPr>
            <a:r>
              <a:rPr lang="en-US" dirty="0"/>
              <a:t>Study </a:t>
            </a:r>
            <a:r>
              <a:rPr lang="en-US" dirty="0" err="1"/>
              <a:t>paleopolyploids</a:t>
            </a:r>
            <a:r>
              <a:rPr lang="en-US" dirty="0"/>
              <a:t> to reconstruct history.</a:t>
            </a:r>
          </a:p>
          <a:p>
            <a:pPr marL="914400" lvl="2" indent="-457200">
              <a:spcBef>
                <a:spcPts val="600"/>
              </a:spcBef>
              <a:spcAft>
                <a:spcPts val="1200"/>
              </a:spcAft>
            </a:pPr>
            <a:r>
              <a:rPr lang="en-US" dirty="0"/>
              <a:t>Sequence divergence between homologues.</a:t>
            </a:r>
          </a:p>
          <a:p>
            <a:pPr marL="914400" lvl="2" indent="-457200">
              <a:spcBef>
                <a:spcPts val="600"/>
              </a:spcBef>
              <a:spcAft>
                <a:spcPts val="1200"/>
              </a:spcAft>
            </a:pPr>
            <a:r>
              <a:rPr lang="en-US" dirty="0"/>
              <a:t>Presence or absence of duplicated gene pairs from hybridization.</a:t>
            </a:r>
          </a:p>
        </p:txBody>
      </p:sp>
      <p:sp>
        <p:nvSpPr>
          <p:cNvPr id="6" name="Slide Number Placeholder 3"/>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438786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Figure 24.4</a:t>
            </a:r>
          </a:p>
        </p:txBody>
      </p:sp>
      <p:pic>
        <p:nvPicPr>
          <p:cNvPr id="9" name="Picture 2" descr="The average number of gene pairs increases toward 2 after genome duplication, and in millions of years, the loss of duplicate genes happens rapidl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6041" y="1369718"/>
            <a:ext cx="8271918" cy="4846320"/>
          </a:xfrm>
          <a:prstGeom prst="rect">
            <a:avLst/>
          </a:prstGeom>
        </p:spPr>
      </p:pic>
      <p:sp>
        <p:nvSpPr>
          <p:cNvPr id="6" name="Slide Number Placeholder 3">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4701330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a:t>Genome alterations</a:t>
            </a:r>
            <a:r>
              <a:rPr lang="en-US" sz="1200" dirty="0"/>
              <a:t> 2</a:t>
            </a:r>
          </a:p>
        </p:txBody>
      </p:sp>
      <p:sp>
        <p:nvSpPr>
          <p:cNvPr id="3" name="Content Placeholder 2">
            <a:extLst>
              <a:ext uri="{FF2B5EF4-FFF2-40B4-BE49-F238E27FC236}">
                <a16:creationId xmlns:a16="http://schemas.microsoft.com/office/drawing/2014/main" id="{1DB3710C-E603-4F12-BDC1-43FB5525AC6E}"/>
              </a:ext>
            </a:extLst>
          </p:cNvPr>
          <p:cNvSpPr>
            <a:spLocks noGrp="1"/>
          </p:cNvSpPr>
          <p:nvPr>
            <p:ph sz="quarter" idx="11"/>
          </p:nvPr>
        </p:nvSpPr>
        <p:spPr/>
        <p:txBody>
          <a:bodyPr/>
          <a:lstStyle/>
          <a:p>
            <a:pPr marL="457200" indent="-457200">
              <a:spcBef>
                <a:spcPts val="600"/>
              </a:spcBef>
              <a:spcAft>
                <a:spcPts val="1200"/>
              </a:spcAft>
              <a:buFont typeface="+mj-lt"/>
              <a:buAutoNum type="arabicPeriod" startAt="2"/>
            </a:pPr>
            <a:r>
              <a:rPr lang="en-US" dirty="0"/>
              <a:t>Synthetic polyploids</a:t>
            </a:r>
          </a:p>
          <a:p>
            <a:pPr marL="914400" lvl="2" indent="-457200">
              <a:spcBef>
                <a:spcPts val="600"/>
              </a:spcBef>
              <a:spcAft>
                <a:spcPts val="1200"/>
              </a:spcAft>
            </a:pPr>
            <a:r>
              <a:rPr lang="en-US" dirty="0"/>
              <a:t>Crossing plants most closely related to ancestral species and chemically inducing chromosome doubling.</a:t>
            </a:r>
          </a:p>
          <a:p>
            <a:pPr marL="914400" lvl="2" indent="-457200">
              <a:spcBef>
                <a:spcPts val="600"/>
              </a:spcBef>
              <a:spcAft>
                <a:spcPts val="1200"/>
              </a:spcAft>
            </a:pPr>
            <a:r>
              <a:rPr lang="en-US" dirty="0"/>
              <a:t>Without doubling the plant will be sterile.</a:t>
            </a:r>
          </a:p>
          <a:p>
            <a:pPr marL="1371600" lvl="4" indent="-457200">
              <a:spcBef>
                <a:spcPts val="600"/>
              </a:spcBef>
              <a:spcAft>
                <a:spcPts val="1200"/>
              </a:spcAft>
            </a:pPr>
            <a:r>
              <a:rPr lang="en-US" sz="1800" dirty="0"/>
              <a:t>Commercial bananas are 3</a:t>
            </a:r>
            <a:r>
              <a:rPr lang="en-US" sz="1800" i="1" dirty="0"/>
              <a:t>n</a:t>
            </a:r>
            <a:r>
              <a:rPr lang="en-US" sz="1800" dirty="0"/>
              <a:t> and sterile – seedless – aborted ovules appear as brown dots in center of cross section.</a:t>
            </a:r>
          </a:p>
        </p:txBody>
      </p:sp>
      <p:sp>
        <p:nvSpPr>
          <p:cNvPr id="6" name="Slide Number Placeholder 3">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8216395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Polyploidy in plants</a:t>
            </a:r>
            <a:r>
              <a:rPr lang="en-US" altLang="en-US" sz="1200" dirty="0">
                <a:latin typeface="Arial" panose="020B0604020202020204" pitchFamily="34" charset="0"/>
                <a:ea typeface="Microsoft YaHei" panose="020B0503020204020204" pitchFamily="34" charset="-122"/>
              </a:rPr>
              <a:t> 1</a:t>
            </a:r>
            <a:endParaRPr lang="en-US" sz="1200" dirty="0"/>
          </a:p>
        </p:txBody>
      </p:sp>
      <p:sp>
        <p:nvSpPr>
          <p:cNvPr id="3" name="Content Placeholder 2">
            <a:extLst>
              <a:ext uri="{FF2B5EF4-FFF2-40B4-BE49-F238E27FC236}">
                <a16:creationId xmlns:a16="http://schemas.microsoft.com/office/drawing/2014/main" id="{1DB3710C-E603-4F12-BDC1-43FB5525AC6E}"/>
              </a:ext>
            </a:extLst>
          </p:cNvPr>
          <p:cNvSpPr>
            <a:spLocks noGrp="1"/>
          </p:cNvSpPr>
          <p:nvPr>
            <p:ph sz="quarter" idx="11"/>
          </p:nvPr>
        </p:nvSpPr>
        <p:spPr>
          <a:xfrm>
            <a:off x="342900" y="1276710"/>
            <a:ext cx="8458200" cy="399681"/>
          </a:xfrm>
        </p:spPr>
        <p:txBody>
          <a:bodyPr/>
          <a:lstStyle/>
          <a:p>
            <a:pPr>
              <a:spcAft>
                <a:spcPts val="1200"/>
              </a:spcAft>
            </a:pPr>
            <a:r>
              <a:rPr lang="en-US" altLang="en-US" dirty="0">
                <a:ea typeface="Microsoft YaHei" panose="020B0503020204020204" pitchFamily="34" charset="-122"/>
              </a:rPr>
              <a:t>Occurred numerous times in flowering plants</a:t>
            </a:r>
            <a:endParaRPr lang="en-US" dirty="0"/>
          </a:p>
        </p:txBody>
      </p:sp>
      <p:pic>
        <p:nvPicPr>
          <p:cNvPr id="10" name="Picture 3" descr="Polyploidy events are extensively scattered across a phylogeny of modern plant species. Wheat, for example, has 4 known polyploidy events in its pas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843" y="1859995"/>
            <a:ext cx="8734315" cy="4206240"/>
          </a:xfrm>
          <a:prstGeom prst="rect">
            <a:avLst/>
          </a:prstGeom>
        </p:spPr>
      </p:pic>
      <p:sp>
        <p:nvSpPr>
          <p:cNvPr id="8" name="Text Placeholder 4">
            <a:extLst>
              <a:ext uri="{FF2B5EF4-FFF2-40B4-BE49-F238E27FC236}">
                <a16:creationId xmlns:a16="http://schemas.microsoft.com/office/drawing/2014/main" id="{546CD8CF-2484-46CD-969A-9338A944A922}"/>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19889157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Lecture Outline</a:t>
            </a:r>
            <a:endParaRPr lang="en-US" dirty="0"/>
          </a:p>
        </p:txBody>
      </p:sp>
      <p:sp>
        <p:nvSpPr>
          <p:cNvPr id="8" name="Content Placeholder 2"/>
          <p:cNvSpPr>
            <a:spLocks noGrp="1"/>
          </p:cNvSpPr>
          <p:nvPr>
            <p:ph sz="quarter" idx="11"/>
          </p:nvPr>
        </p:nvSpPr>
        <p:spPr>
          <a:xfrm>
            <a:off x="342900" y="1276710"/>
            <a:ext cx="4480560" cy="4735470"/>
          </a:xfrm>
        </p:spPr>
        <p:txBody>
          <a:bodyPr/>
          <a:lstStyle/>
          <a:p>
            <a:pPr marL="731520" indent="-731520">
              <a:spcBef>
                <a:spcPts val="1200"/>
              </a:spcBef>
              <a:spcAft>
                <a:spcPts val="1200"/>
              </a:spcAft>
            </a:pPr>
            <a:r>
              <a:rPr lang="en-IN" b="1" dirty="0"/>
              <a:t>24.1	</a:t>
            </a:r>
            <a:r>
              <a:rPr lang="en-IN" dirty="0"/>
              <a:t>Comparative Genomics </a:t>
            </a:r>
          </a:p>
          <a:p>
            <a:pPr marL="731520" indent="-731520">
              <a:spcBef>
                <a:spcPts val="1200"/>
              </a:spcBef>
              <a:spcAft>
                <a:spcPts val="1200"/>
              </a:spcAft>
            </a:pPr>
            <a:r>
              <a:rPr lang="en-IN" b="1" dirty="0"/>
              <a:t>24.2	</a:t>
            </a:r>
            <a:r>
              <a:rPr lang="en-IN" dirty="0"/>
              <a:t>Genome Size </a:t>
            </a:r>
          </a:p>
          <a:p>
            <a:pPr marL="731520" indent="-731520">
              <a:spcBef>
                <a:spcPts val="1200"/>
              </a:spcBef>
              <a:spcAft>
                <a:spcPts val="1200"/>
              </a:spcAft>
            </a:pPr>
            <a:r>
              <a:rPr lang="en-IN" b="1" dirty="0"/>
              <a:t>24.3	</a:t>
            </a:r>
            <a:r>
              <a:rPr lang="en-IN" dirty="0"/>
              <a:t>Evolution Within Genomes </a:t>
            </a:r>
          </a:p>
          <a:p>
            <a:pPr marL="731520" indent="-731520">
              <a:spcBef>
                <a:spcPts val="1200"/>
              </a:spcBef>
              <a:spcAft>
                <a:spcPts val="1200"/>
              </a:spcAft>
            </a:pPr>
            <a:r>
              <a:rPr lang="en-US" b="1" dirty="0"/>
              <a:t>24.4	</a:t>
            </a:r>
            <a:r>
              <a:rPr lang="en-US" dirty="0"/>
              <a:t>Gene Function and Expression Patterns </a:t>
            </a:r>
          </a:p>
          <a:p>
            <a:pPr marL="731520" indent="-731520">
              <a:spcBef>
                <a:spcPts val="1200"/>
              </a:spcBef>
              <a:spcAft>
                <a:spcPts val="1200"/>
              </a:spcAft>
            </a:pPr>
            <a:r>
              <a:rPr lang="en-IN" b="1" dirty="0"/>
              <a:t>24.5	</a:t>
            </a:r>
            <a:r>
              <a:rPr lang="en-IN" dirty="0"/>
              <a:t>Applying Comparative Genomics </a:t>
            </a:r>
          </a:p>
        </p:txBody>
      </p:sp>
      <p:pic>
        <p:nvPicPr>
          <p:cNvPr id="7" name="Picture 3" descr="An old woman holding a monkey sitting on her lap and looking down and smiling.">
            <a:extLst>
              <a:ext uri="{C183D7F6-B498-43B3-948B-1728B52AA6E4}">
                <adec:decorative xmlns:adec="http://schemas.microsoft.com/office/drawing/2017/decorative" val="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64707" y="1165860"/>
            <a:ext cx="3755529" cy="5120640"/>
          </a:xfrm>
          <a:prstGeom prst="rect">
            <a:avLst/>
          </a:prstGeom>
        </p:spPr>
      </p:pic>
      <p:sp>
        <p:nvSpPr>
          <p:cNvPr id="3" name="Text Placeholder 4">
            <a:extLst>
              <a:ext uri="{FF2B5EF4-FFF2-40B4-BE49-F238E27FC236}">
                <a16:creationId xmlns:a16="http://schemas.microsoft.com/office/drawing/2014/main" id="{C85E582D-E599-498C-A74F-80E9F5FA55FD}"/>
              </a:ext>
            </a:extLst>
          </p:cNvPr>
          <p:cNvSpPr>
            <a:spLocks noGrp="1"/>
          </p:cNvSpPr>
          <p:nvPr>
            <p:ph type="body" sz="quarter" idx="39"/>
          </p:nvPr>
        </p:nvSpPr>
        <p:spPr>
          <a:xfrm>
            <a:off x="5470871" y="6338204"/>
            <a:ext cx="2743200" cy="181356"/>
          </a:xfrm>
        </p:spPr>
        <p:txBody>
          <a:bodyPr/>
          <a:lstStyle/>
          <a:p>
            <a:pPr algn="ctr"/>
            <a:r>
              <a:rPr lang="en-US" dirty="0">
                <a:solidFill>
                  <a:schemeClr val="tx1"/>
                </a:solidFill>
              </a:rPr>
              <a:t>Stephen Robinson/NHPA/</a:t>
            </a:r>
            <a:r>
              <a:rPr lang="en-US" dirty="0" err="1">
                <a:solidFill>
                  <a:schemeClr val="tx1"/>
                </a:solidFill>
              </a:rPr>
              <a:t>Photoshot</a:t>
            </a:r>
            <a:r>
              <a:rPr lang="en-US" dirty="0">
                <a:solidFill>
                  <a:schemeClr val="tx1"/>
                </a:solidFill>
              </a:rPr>
              <a:t>/Newscom</a:t>
            </a:r>
          </a:p>
        </p:txBody>
      </p:sp>
      <p:sp>
        <p:nvSpPr>
          <p:cNvPr id="6" name="Slide Number Placeholder 5"/>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27262363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Polyploidy in plants</a:t>
            </a:r>
            <a:r>
              <a:rPr lang="en-US" sz="1200" dirty="0"/>
              <a:t> 2</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Comparison of soybean, forage legume, and garden pea shows a huge difference in genome size</a:t>
            </a:r>
          </a:p>
          <a:p>
            <a:pPr marL="342900" indent="-342900">
              <a:spcBef>
                <a:spcPts val="1200"/>
              </a:spcBef>
              <a:spcAft>
                <a:spcPts val="1200"/>
              </a:spcAft>
              <a:buFont typeface="Arial" panose="020B0604020202020204" pitchFamily="34" charset="0"/>
              <a:buChar char="•"/>
            </a:pPr>
            <a:r>
              <a:rPr lang="en-US" dirty="0"/>
              <a:t>Some genomes increased in size through </a:t>
            </a:r>
            <a:r>
              <a:rPr lang="en-US" dirty="0" err="1"/>
              <a:t>polyploidization</a:t>
            </a:r>
            <a:endParaRPr lang="en-US" dirty="0"/>
          </a:p>
          <a:p>
            <a:pPr marL="342900" indent="-342900">
              <a:spcBef>
                <a:spcPts val="1200"/>
              </a:spcBef>
              <a:spcAft>
                <a:spcPts val="1200"/>
              </a:spcAft>
              <a:buFont typeface="Arial" panose="020B0604020202020204" pitchFamily="34" charset="0"/>
              <a:buChar char="•"/>
            </a:pPr>
            <a:r>
              <a:rPr lang="en-US" dirty="0"/>
              <a:t>Some decreased in size through loss of genes or whole chromosomes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15687915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342900" y="304800"/>
            <a:ext cx="1917700" cy="678611"/>
          </a:xfrm>
        </p:spPr>
        <p:txBody>
          <a:bodyPr/>
          <a:lstStyle/>
          <a:p>
            <a:r>
              <a:rPr lang="en-US" dirty="0"/>
              <a:t>Figure 24.6</a:t>
            </a:r>
          </a:p>
        </p:txBody>
      </p:sp>
      <p:pic>
        <p:nvPicPr>
          <p:cNvPr id="10" name="Picture 2" descr="Two polyploidy events occurred in the lineage that gave rise to Medicago truncatula and soybean, and each has a duplication event since their spli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8482" y="132511"/>
            <a:ext cx="3587037" cy="6126480"/>
          </a:xfrm>
          <a:prstGeom prst="rect">
            <a:avLst/>
          </a:prstGeom>
        </p:spPr>
      </p:pic>
      <p:sp>
        <p:nvSpPr>
          <p:cNvPr id="7"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a:xfrm>
            <a:off x="8647432" y="6695058"/>
            <a:ext cx="355840" cy="161396"/>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0578529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a:t>Polyploidy induces elimination of duplicated genes</a:t>
            </a:r>
          </a:p>
        </p:txBody>
      </p:sp>
      <p:sp>
        <p:nvSpPr>
          <p:cNvPr id="3" name="Content Placeholder 2">
            <a:extLst>
              <a:ext uri="{FF2B5EF4-FFF2-40B4-BE49-F238E27FC236}">
                <a16:creationId xmlns:a16="http://schemas.microsoft.com/office/drawing/2014/main" id="{1DB3710C-E603-4F12-BDC1-43FB5525AC6E}"/>
              </a:ext>
            </a:extLst>
          </p:cNvPr>
          <p:cNvSpPr>
            <a:spLocks noGrp="1"/>
          </p:cNvSpPr>
          <p:nvPr>
            <p:ph sz="quarter" idx="11"/>
          </p:nvPr>
        </p:nvSpPr>
        <p:spPr/>
        <p:txBody>
          <a:bodyPr/>
          <a:lstStyle/>
          <a:p>
            <a:pPr>
              <a:spcBef>
                <a:spcPts val="600"/>
              </a:spcBef>
              <a:spcAft>
                <a:spcPts val="1200"/>
              </a:spcAft>
            </a:pPr>
            <a:r>
              <a:rPr lang="en-US" dirty="0"/>
              <a:t>Modern tobacco, </a:t>
            </a:r>
            <a:r>
              <a:rPr lang="en-US" i="1" dirty="0" err="1"/>
              <a:t>Nicotiana</a:t>
            </a:r>
            <a:r>
              <a:rPr lang="en-US" i="1" dirty="0"/>
              <a:t> </a:t>
            </a:r>
            <a:r>
              <a:rPr lang="en-US" i="1" dirty="0" err="1"/>
              <a:t>tabacum</a:t>
            </a:r>
            <a:endParaRPr lang="en-US" i="1" dirty="0"/>
          </a:p>
          <a:p>
            <a:pPr marL="342900" indent="-342900">
              <a:spcBef>
                <a:spcPts val="600"/>
              </a:spcBef>
              <a:spcAft>
                <a:spcPts val="1200"/>
              </a:spcAft>
              <a:buFont typeface="Arial" panose="020B0604020202020204" pitchFamily="34" charset="0"/>
              <a:buChar char="•"/>
            </a:pPr>
            <a:r>
              <a:rPr lang="en-US" dirty="0"/>
              <a:t>Arose from the hybridization and genome duplication of a cross between </a:t>
            </a:r>
            <a:r>
              <a:rPr lang="en-US" i="1" dirty="0" err="1"/>
              <a:t>Nicotiana</a:t>
            </a:r>
            <a:r>
              <a:rPr lang="en-US" i="1" dirty="0"/>
              <a:t> </a:t>
            </a:r>
            <a:r>
              <a:rPr lang="en-US" i="1" dirty="0" err="1"/>
              <a:t>sylvestris</a:t>
            </a:r>
            <a:r>
              <a:rPr lang="en-US" i="1" dirty="0"/>
              <a:t> </a:t>
            </a:r>
            <a:r>
              <a:rPr lang="en-US" dirty="0"/>
              <a:t>(female parent) and </a:t>
            </a:r>
            <a:r>
              <a:rPr lang="en-US" i="1" dirty="0"/>
              <a:t>N. </a:t>
            </a:r>
            <a:r>
              <a:rPr lang="en-US" i="1" dirty="0" err="1"/>
              <a:t>tomentosiformis</a:t>
            </a:r>
            <a:r>
              <a:rPr lang="en-US" i="1" dirty="0"/>
              <a:t> </a:t>
            </a:r>
            <a:r>
              <a:rPr lang="en-US" dirty="0"/>
              <a:t>(male parent).</a:t>
            </a:r>
          </a:p>
          <a:p>
            <a:pPr marL="342900" indent="-342900">
              <a:spcBef>
                <a:spcPts val="600"/>
              </a:spcBef>
              <a:spcAft>
                <a:spcPts val="1200"/>
              </a:spcAft>
              <a:buFont typeface="Arial" panose="020B0604020202020204" pitchFamily="34" charset="0"/>
              <a:buChar char="•"/>
            </a:pPr>
            <a:r>
              <a:rPr lang="en-US" dirty="0"/>
              <a:t>Studied using synthetic crosses.</a:t>
            </a:r>
          </a:p>
          <a:p>
            <a:pPr marL="342900" indent="-342900">
              <a:spcBef>
                <a:spcPts val="600"/>
              </a:spcBef>
              <a:spcAft>
                <a:spcPts val="1200"/>
              </a:spcAft>
              <a:buFont typeface="Arial" panose="020B0604020202020204" pitchFamily="34" charset="0"/>
              <a:buChar char="•"/>
            </a:pPr>
            <a:r>
              <a:rPr lang="en-US" dirty="0"/>
              <a:t>Loss of chromosomes not even (more from one species than the other).</a:t>
            </a:r>
          </a:p>
          <a:p>
            <a:pPr marL="342900" indent="-342900">
              <a:spcBef>
                <a:spcPts val="600"/>
              </a:spcBef>
              <a:spcAft>
                <a:spcPts val="1200"/>
              </a:spcAft>
              <a:buFont typeface="Arial" panose="020B0604020202020204" pitchFamily="34" charset="0"/>
              <a:buChar char="•"/>
            </a:pPr>
            <a:r>
              <a:rPr lang="en-US" dirty="0"/>
              <a:t>Different rates of genome replication could explain differential loss.</a:t>
            </a:r>
          </a:p>
        </p:txBody>
      </p:sp>
      <p:sp>
        <p:nvSpPr>
          <p:cNvPr id="6" name="Slide Number Placeholder 3">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30460340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p:cNvSpPr>
            <a:spLocks noGrp="1"/>
          </p:cNvSpPr>
          <p:nvPr>
            <p:ph type="title"/>
          </p:nvPr>
        </p:nvSpPr>
        <p:spPr>
          <a:xfrm>
            <a:off x="342900" y="304800"/>
            <a:ext cx="2209800" cy="678611"/>
          </a:xfrm>
        </p:spPr>
        <p:txBody>
          <a:bodyPr/>
          <a:lstStyle/>
          <a:p>
            <a:r>
              <a:rPr lang="en-US" dirty="0"/>
              <a:t>Figure 24.7</a:t>
            </a:r>
          </a:p>
        </p:txBody>
      </p:sp>
      <p:pic>
        <p:nvPicPr>
          <p:cNvPr id="10" name="Picture 2" descr="Researchers hypothesized that some duplicated genes may be eliminated after polyploid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93514" y="93087"/>
            <a:ext cx="3156972" cy="6126480"/>
          </a:xfrm>
          <a:prstGeom prst="rect">
            <a:avLst/>
          </a:prstGeom>
        </p:spPr>
      </p:pic>
      <p:sp>
        <p:nvSpPr>
          <p:cNvPr id="7"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2417070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Polyploidy can alter gene expression</a:t>
            </a:r>
          </a:p>
        </p:txBody>
      </p:sp>
      <p:sp>
        <p:nvSpPr>
          <p:cNvPr id="3" name="Content Placeholder 2"/>
          <p:cNvSpPr>
            <a:spLocks noGrp="1"/>
          </p:cNvSpPr>
          <p:nvPr>
            <p:ph sz="quarter" idx="11"/>
          </p:nvPr>
        </p:nvSpPr>
        <p:spPr>
          <a:xfrm>
            <a:off x="342900" y="1276710"/>
            <a:ext cx="8458200" cy="4895490"/>
          </a:xfrm>
        </p:spPr>
        <p:txBody>
          <a:bodyPr/>
          <a:lstStyle/>
          <a:p>
            <a:pPr marL="342900" indent="-342900">
              <a:spcBef>
                <a:spcPts val="1200"/>
              </a:spcBef>
              <a:spcAft>
                <a:spcPts val="1200"/>
              </a:spcAft>
              <a:buFont typeface="Arial" panose="020B0604020202020204" pitchFamily="34" charset="0"/>
              <a:buChar char="•"/>
            </a:pPr>
            <a:r>
              <a:rPr lang="en-US" dirty="0"/>
              <a:t>During early generations after </a:t>
            </a:r>
            <a:r>
              <a:rPr lang="en-US" dirty="0" err="1"/>
              <a:t>polyploidization</a:t>
            </a:r>
            <a:r>
              <a:rPr lang="en-US" dirty="0"/>
              <a:t>, changes in gene expression are observed</a:t>
            </a:r>
          </a:p>
          <a:p>
            <a:pPr marL="342900" indent="-342900">
              <a:spcBef>
                <a:spcPts val="1200"/>
              </a:spcBef>
              <a:spcAft>
                <a:spcPts val="1200"/>
              </a:spcAft>
              <a:buFont typeface="Arial" panose="020B0604020202020204" pitchFamily="34" charset="0"/>
              <a:buChar char="•"/>
            </a:pPr>
            <a:r>
              <a:rPr lang="en-US" dirty="0"/>
              <a:t>May be connected to increase in methylation of Cs in D</a:t>
            </a:r>
            <a:r>
              <a:rPr lang="en-US" sz="100" dirty="0"/>
              <a:t> </a:t>
            </a:r>
            <a:r>
              <a:rPr lang="en-US" dirty="0"/>
              <a:t>N</a:t>
            </a:r>
            <a:r>
              <a:rPr lang="en-US" sz="100" dirty="0"/>
              <a:t> </a:t>
            </a:r>
            <a:r>
              <a:rPr lang="en-US" dirty="0"/>
              <a:t>A</a:t>
            </a:r>
          </a:p>
          <a:p>
            <a:pPr marL="342900" indent="-342900">
              <a:spcBef>
                <a:spcPts val="1200"/>
              </a:spcBef>
              <a:spcAft>
                <a:spcPts val="1200"/>
              </a:spcAft>
              <a:buFont typeface="Arial" panose="020B0604020202020204" pitchFamily="34" charset="0"/>
              <a:buChar char="•"/>
            </a:pPr>
            <a:r>
              <a:rPr lang="en-US" dirty="0" err="1"/>
              <a:t>Polyploidization</a:t>
            </a:r>
            <a:r>
              <a:rPr lang="en-US" dirty="0"/>
              <a:t> can lead to a short-term silencing of some genes; in subsequent generations, methylation decreases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724388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4CD7C7-651C-4ED3-B79C-418C8794141E}"/>
              </a:ext>
            </a:extLst>
          </p:cNvPr>
          <p:cNvSpPr>
            <a:spLocks noGrp="1"/>
          </p:cNvSpPr>
          <p:nvPr>
            <p:ph type="title"/>
          </p:nvPr>
        </p:nvSpPr>
        <p:spPr/>
        <p:txBody>
          <a:bodyPr/>
          <a:lstStyle/>
          <a:p>
            <a:r>
              <a:rPr lang="en-US" dirty="0"/>
              <a:t>Transposons mobilized by </a:t>
            </a:r>
            <a:r>
              <a:rPr lang="en-US" dirty="0" err="1"/>
              <a:t>polyploidization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4CDAE7E-E7A0-4BAD-A7C7-732F975A21DC}"/>
              </a:ext>
            </a:extLst>
          </p:cNvPr>
          <p:cNvSpPr>
            <a:spLocks noGrp="1"/>
          </p:cNvSpPr>
          <p:nvPr>
            <p:ph sz="quarter" idx="11"/>
          </p:nvPr>
        </p:nvSpPr>
        <p:spPr>
          <a:xfrm>
            <a:off x="342900" y="1276710"/>
            <a:ext cx="8458200" cy="5212080"/>
          </a:xfrm>
        </p:spPr>
        <p:txBody>
          <a:bodyPr/>
          <a:lstStyle/>
          <a:p>
            <a:pPr>
              <a:spcBef>
                <a:spcPts val="600"/>
              </a:spcBef>
              <a:spcAft>
                <a:spcPts val="1200"/>
              </a:spcAft>
            </a:pPr>
            <a:r>
              <a:rPr lang="en-US" sz="2200" dirty="0"/>
              <a:t>Transposable (mobile) genetic elements</a:t>
            </a:r>
          </a:p>
          <a:p>
            <a:pPr>
              <a:spcBef>
                <a:spcPts val="600"/>
              </a:spcBef>
              <a:spcAft>
                <a:spcPts val="1200"/>
              </a:spcAft>
            </a:pPr>
            <a:r>
              <a:rPr lang="en-US" sz="2200" dirty="0"/>
              <a:t>Barbara McClintock (Nobel Prize)</a:t>
            </a:r>
          </a:p>
          <a:p>
            <a:pPr marL="347472" lvl="2" indent="-347472">
              <a:spcBef>
                <a:spcPts val="600"/>
              </a:spcBef>
              <a:spcAft>
                <a:spcPts val="1200"/>
              </a:spcAft>
            </a:pPr>
            <a:r>
              <a:rPr lang="en-US" sz="2200" dirty="0"/>
              <a:t>Hypothesized that transposons could be mobilized by genome shock.</a:t>
            </a:r>
          </a:p>
          <a:p>
            <a:pPr>
              <a:spcBef>
                <a:spcPts val="600"/>
              </a:spcBef>
              <a:spcAft>
                <a:spcPts val="1200"/>
              </a:spcAft>
            </a:pPr>
            <a:r>
              <a:rPr lang="en-US" sz="2200" dirty="0"/>
              <a:t>Recent work supports this hypothesis</a:t>
            </a:r>
          </a:p>
          <a:p>
            <a:pPr marL="347472" lvl="2" indent="-347472">
              <a:spcBef>
                <a:spcPts val="600"/>
              </a:spcBef>
              <a:spcAft>
                <a:spcPts val="1200"/>
              </a:spcAft>
            </a:pPr>
            <a:r>
              <a:rPr lang="en-US" sz="2200" dirty="0"/>
              <a:t>Transposition increases after </a:t>
            </a:r>
            <a:r>
              <a:rPr lang="en-US" sz="2200" dirty="0" err="1"/>
              <a:t>polyploidization</a:t>
            </a:r>
            <a:r>
              <a:rPr lang="en-US" sz="2200" dirty="0"/>
              <a:t>.</a:t>
            </a:r>
          </a:p>
          <a:p>
            <a:pPr marL="347472" lvl="2" indent="-347472">
              <a:spcBef>
                <a:spcPts val="600"/>
              </a:spcBef>
              <a:spcAft>
                <a:spcPts val="1200"/>
              </a:spcAft>
            </a:pPr>
            <a:r>
              <a:rPr lang="en-US" sz="2200" dirty="0"/>
              <a:t>Gene mutations arise if insertion is in coding region of gene</a:t>
            </a:r>
          </a:p>
          <a:p>
            <a:pPr marL="347472" lvl="2" indent="-347472">
              <a:spcBef>
                <a:spcPts val="600"/>
              </a:spcBef>
              <a:spcAft>
                <a:spcPts val="1200"/>
              </a:spcAft>
            </a:pPr>
            <a:r>
              <a:rPr lang="en-US" sz="2200" dirty="0"/>
              <a:t>Chromosomal rearrangements also possible.</a:t>
            </a:r>
          </a:p>
          <a:p>
            <a:pPr marL="347472" lvl="2" indent="-347472">
              <a:spcBef>
                <a:spcPts val="600"/>
              </a:spcBef>
              <a:spcAft>
                <a:spcPts val="1200"/>
              </a:spcAft>
            </a:pPr>
            <a:r>
              <a:rPr lang="en-US" sz="2200" dirty="0"/>
              <a:t>Number of transposable elements in a species may influence rate of genome evolution.</a:t>
            </a:r>
          </a:p>
        </p:txBody>
      </p:sp>
      <p:sp>
        <p:nvSpPr>
          <p:cNvPr id="6" name="Slide Number Placeholder 3">
            <a:extLst>
              <a:ext uri="{FF2B5EF4-FFF2-40B4-BE49-F238E27FC236}">
                <a16:creationId xmlns:a16="http://schemas.microsoft.com/office/drawing/2014/main" id="{CAE7C705-DFB6-415C-8060-F3CA3D9A2B99}"/>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7179500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B5729-6270-4751-B499-63564C595239}"/>
              </a:ext>
            </a:extLst>
          </p:cNvPr>
          <p:cNvSpPr>
            <a:spLocks noGrp="1"/>
          </p:cNvSpPr>
          <p:nvPr>
            <p:ph type="title"/>
          </p:nvPr>
        </p:nvSpPr>
        <p:spPr/>
        <p:txBody>
          <a:bodyPr/>
          <a:lstStyle/>
          <a:p>
            <a:pPr lvl="0"/>
            <a:r>
              <a:rPr lang="en-US" dirty="0"/>
              <a:t>Polyploidy alone doesn’t explain variation in genome size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871172A-024E-40D4-B018-C97AED9CDC22}"/>
              </a:ext>
            </a:extLst>
          </p:cNvPr>
          <p:cNvSpPr>
            <a:spLocks noGrp="1"/>
          </p:cNvSpPr>
          <p:nvPr>
            <p:ph sz="quarter" idx="11"/>
          </p:nvPr>
        </p:nvSpPr>
        <p:spPr/>
        <p:txBody>
          <a:bodyPr/>
          <a:lstStyle/>
          <a:p>
            <a:pPr marL="342900" indent="-342900">
              <a:spcBef>
                <a:spcPts val="624"/>
              </a:spcBef>
              <a:spcAft>
                <a:spcPts val="1200"/>
              </a:spcAft>
              <a:buFont typeface="Arial" panose="020B0604020202020204" pitchFamily="34" charset="0"/>
              <a:buChar char="•"/>
              <a:tabLst>
                <a:tab pos="576263" algn="l"/>
              </a:tabLst>
            </a:pPr>
            <a:r>
              <a:rPr lang="en-US" dirty="0"/>
              <a:t>All genome size variation is not due to polyploidy</a:t>
            </a:r>
          </a:p>
          <a:p>
            <a:pPr marL="342900" indent="-342900">
              <a:spcBef>
                <a:spcPts val="624"/>
              </a:spcBef>
              <a:spcAft>
                <a:spcPts val="1200"/>
              </a:spcAft>
              <a:buFont typeface="Arial" panose="020B0604020202020204" pitchFamily="34" charset="0"/>
              <a:buChar char="•"/>
              <a:tabLst>
                <a:tab pos="576263" algn="l"/>
              </a:tabLst>
            </a:pPr>
            <a:r>
              <a:rPr lang="en-US" dirty="0"/>
              <a:t>Humans have 9x the amount of D</a:t>
            </a:r>
            <a:r>
              <a:rPr lang="en-US" sz="100" dirty="0"/>
              <a:t> </a:t>
            </a:r>
            <a:r>
              <a:rPr lang="en-US" dirty="0"/>
              <a:t>N</a:t>
            </a:r>
            <a:r>
              <a:rPr lang="en-US" sz="100" dirty="0"/>
              <a:t> </a:t>
            </a:r>
            <a:r>
              <a:rPr lang="en-US" dirty="0"/>
              <a:t>A found in the pufferfish genome, but around the same number of genes</a:t>
            </a:r>
          </a:p>
          <a:p>
            <a:pPr marL="342900" indent="-342900">
              <a:spcBef>
                <a:spcPts val="624"/>
              </a:spcBef>
              <a:spcAft>
                <a:spcPts val="1200"/>
              </a:spcAft>
              <a:buFont typeface="Arial" panose="020B0604020202020204" pitchFamily="34" charset="0"/>
              <a:buChar char="•"/>
              <a:tabLst>
                <a:tab pos="576263" algn="l"/>
              </a:tabLst>
            </a:pPr>
            <a:r>
              <a:rPr lang="en-US" dirty="0"/>
              <a:t>Plants can have a 200-fold difference in genome sizes, but all have between 24,000-60,000 genes</a:t>
            </a:r>
          </a:p>
          <a:p>
            <a:pPr marL="342900" indent="-342900">
              <a:spcBef>
                <a:spcPts val="624"/>
              </a:spcBef>
              <a:spcAft>
                <a:spcPts val="1200"/>
              </a:spcAft>
              <a:buFont typeface="Arial" panose="020B0604020202020204" pitchFamily="34" charset="0"/>
              <a:buChar char="•"/>
              <a:tabLst>
                <a:tab pos="576263" algn="l"/>
              </a:tabLst>
            </a:pPr>
            <a:r>
              <a:rPr lang="en-US" dirty="0"/>
              <a:t>Tulips have 170 times more D</a:t>
            </a:r>
            <a:r>
              <a:rPr lang="en-US" sz="100" dirty="0"/>
              <a:t> </a:t>
            </a:r>
            <a:r>
              <a:rPr lang="en-US" dirty="0"/>
              <a:t>N</a:t>
            </a:r>
            <a:r>
              <a:rPr lang="en-US" sz="100" dirty="0"/>
              <a:t> </a:t>
            </a:r>
            <a:r>
              <a:rPr lang="en-US" dirty="0"/>
              <a:t>A than </a:t>
            </a:r>
            <a:r>
              <a:rPr lang="en-US" i="1" dirty="0"/>
              <a:t>Arabidopsis</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1CD01000-5774-4F1D-85B0-F6402926DB74}"/>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13145269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DD827-CFBE-4286-A2E8-B3431E1E45B6}"/>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Noncoding D</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N</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A inflates genome size</a:t>
            </a:r>
            <a:endParaRPr lang="en-US" dirty="0"/>
          </a:p>
        </p:txBody>
      </p:sp>
      <p:sp>
        <p:nvSpPr>
          <p:cNvPr id="3" name="Content Placeholder 2">
            <a:extLst>
              <a:ext uri="{FF2B5EF4-FFF2-40B4-BE49-F238E27FC236}">
                <a16:creationId xmlns:a16="http://schemas.microsoft.com/office/drawing/2014/main" id="{528565B7-FE7B-4DCC-BFE6-84B49D32629E}"/>
              </a:ext>
            </a:extLst>
          </p:cNvPr>
          <p:cNvSpPr>
            <a:spLocks noGrp="1"/>
          </p:cNvSpPr>
          <p:nvPr>
            <p:ph sz="quarter" idx="11"/>
          </p:nvPr>
        </p:nvSpPr>
        <p:spPr>
          <a:xfrm>
            <a:off x="342900" y="1151097"/>
            <a:ext cx="8458200" cy="4775977"/>
          </a:xfrm>
        </p:spPr>
        <p:txBody>
          <a:bodyPr/>
          <a:lstStyle/>
          <a:p>
            <a:pPr>
              <a:spcBef>
                <a:spcPts val="600"/>
              </a:spcBef>
              <a:spcAft>
                <a:spcPts val="1200"/>
              </a:spcAft>
            </a:pPr>
            <a:r>
              <a:rPr lang="en-US" altLang="en-US" dirty="0">
                <a:latin typeface="Arial" panose="020B0604020202020204" pitchFamily="34" charset="0"/>
                <a:ea typeface="Microsoft YaHei" panose="020B0503020204020204" pitchFamily="34" charset="-122"/>
              </a:rPr>
              <a:t>Much of the extra D</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N</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A in humans compared with pufferfish is in introns</a:t>
            </a:r>
          </a:p>
          <a:p>
            <a:pPr>
              <a:spcBef>
                <a:spcPts val="600"/>
              </a:spcBef>
              <a:spcAft>
                <a:spcPts val="1200"/>
              </a:spcAft>
            </a:pPr>
            <a:r>
              <a:rPr lang="en-US" altLang="en-US" dirty="0">
                <a:latin typeface="Arial" panose="020B0604020202020204" pitchFamily="34" charset="0"/>
                <a:ea typeface="Microsoft YaHei" panose="020B0503020204020204" pitchFamily="34" charset="-122"/>
              </a:rPr>
              <a:t>Large expanses of retrotransposon D</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N</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A contribute to difference in genome size</a:t>
            </a:r>
          </a:p>
          <a:p>
            <a:pPr>
              <a:spcBef>
                <a:spcPts val="600"/>
              </a:spcBef>
              <a:spcAft>
                <a:spcPts val="1200"/>
              </a:spcAft>
            </a:pPr>
            <a:r>
              <a:rPr lang="en-US" altLang="en-US" dirty="0">
                <a:latin typeface="Arial" panose="020B0604020202020204" pitchFamily="34" charset="0"/>
                <a:ea typeface="Microsoft YaHei" panose="020B0503020204020204" pitchFamily="34" charset="-122"/>
              </a:rPr>
              <a:t>Both rice and maize have 40,000 protein-coding genes; Rice genome is 370 Mb, maize genome is 2 Gb</a:t>
            </a:r>
          </a:p>
          <a:p>
            <a:pPr marL="342900" indent="-342900">
              <a:spcBef>
                <a:spcPts val="600"/>
              </a:spcBef>
              <a:spcAft>
                <a:spcPts val="1200"/>
              </a:spcAft>
              <a:buFont typeface="Arial" panose="020B0604020202020204" pitchFamily="34" charset="0"/>
              <a:buChar char="•"/>
            </a:pPr>
            <a:r>
              <a:rPr lang="en-US" altLang="en-US" dirty="0">
                <a:latin typeface="Arial" panose="020B0604020202020204" pitchFamily="34" charset="0"/>
                <a:ea typeface="Microsoft YaHei" panose="020B0503020204020204" pitchFamily="34" charset="-122"/>
              </a:rPr>
              <a:t>Maize contains lots of repetitive D</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N</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A.</a:t>
            </a:r>
          </a:p>
        </p:txBody>
      </p:sp>
      <p:sp>
        <p:nvSpPr>
          <p:cNvPr id="9" name="Slide Number Placeholder 3">
            <a:extLst>
              <a:ext uri="{FF2B5EF4-FFF2-40B4-BE49-F238E27FC236}">
                <a16:creationId xmlns:a16="http://schemas.microsoft.com/office/drawing/2014/main" id="{19F0C61B-A4B9-4D1B-9FFD-3E4B035AF98F}"/>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30667684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0F278-308A-41AE-8875-C3D6B53AE90F}"/>
              </a:ext>
            </a:extLst>
          </p:cNvPr>
          <p:cNvSpPr>
            <a:spLocks noGrp="1"/>
          </p:cNvSpPr>
          <p:nvPr>
            <p:ph type="title"/>
          </p:nvPr>
        </p:nvSpPr>
        <p:spPr/>
        <p:txBody>
          <a:bodyPr/>
          <a:lstStyle/>
          <a:p>
            <a:pPr lvl="0"/>
            <a:r>
              <a:rPr lang="en-US" dirty="0"/>
              <a:t>Evolution Within Genomes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F61ABED-EF8A-48EA-A821-81ADDF66F0C7}"/>
              </a:ext>
            </a:extLst>
          </p:cNvPr>
          <p:cNvSpPr>
            <a:spLocks noGrp="1"/>
          </p:cNvSpPr>
          <p:nvPr>
            <p:ph sz="quarter" idx="11"/>
          </p:nvPr>
        </p:nvSpPr>
        <p:spPr/>
        <p:txBody>
          <a:bodyPr/>
          <a:lstStyle/>
          <a:p>
            <a:pPr>
              <a:spcBef>
                <a:spcPts val="600"/>
              </a:spcBef>
              <a:spcAft>
                <a:spcPts val="1200"/>
              </a:spcAft>
            </a:pPr>
            <a:r>
              <a:rPr lang="en-US" dirty="0"/>
              <a:t>Aneuploidy</a:t>
            </a:r>
          </a:p>
          <a:p>
            <a:pPr lvl="1">
              <a:spcBef>
                <a:spcPts val="600"/>
              </a:spcBef>
              <a:spcAft>
                <a:spcPts val="1200"/>
              </a:spcAft>
            </a:pPr>
            <a:r>
              <a:rPr lang="en-US" dirty="0"/>
              <a:t>Gain or loss of an individual chromosome.</a:t>
            </a:r>
          </a:p>
          <a:p>
            <a:pPr lvl="1">
              <a:spcBef>
                <a:spcPts val="600"/>
              </a:spcBef>
              <a:spcAft>
                <a:spcPts val="1200"/>
              </a:spcAft>
            </a:pPr>
            <a:r>
              <a:rPr lang="en-US" dirty="0"/>
              <a:t>Plants are able to tolerate aneuploidy better than animals.</a:t>
            </a:r>
          </a:p>
          <a:p>
            <a:pPr>
              <a:spcBef>
                <a:spcPts val="600"/>
              </a:spcBef>
              <a:spcAft>
                <a:spcPts val="1200"/>
              </a:spcAft>
            </a:pPr>
            <a:r>
              <a:rPr lang="en-US" dirty="0"/>
              <a:t>Gene duplication </a:t>
            </a:r>
          </a:p>
          <a:p>
            <a:pPr marL="342900" indent="-342900">
              <a:spcBef>
                <a:spcPts val="600"/>
              </a:spcBef>
              <a:spcAft>
                <a:spcPts val="1200"/>
              </a:spcAft>
              <a:buFont typeface="Arial" panose="020B0604020202020204" pitchFamily="34" charset="0"/>
              <a:buChar char="•"/>
            </a:pPr>
            <a:r>
              <a:rPr lang="en-US" dirty="0"/>
              <a:t>One of the greatest sources of novel traits</a:t>
            </a:r>
          </a:p>
          <a:p>
            <a:pPr marL="342900" indent="-342900">
              <a:spcBef>
                <a:spcPts val="600"/>
              </a:spcBef>
              <a:spcAft>
                <a:spcPts val="1200"/>
              </a:spcAft>
              <a:buFont typeface="Arial" panose="020B0604020202020204" pitchFamily="34" charset="0"/>
              <a:buChar char="•"/>
            </a:pPr>
            <a:r>
              <a:rPr lang="en-US" dirty="0"/>
              <a:t>Paralogues – two genes within an organism that have arisen from the duplication of a single gene in an ancestor.</a:t>
            </a:r>
          </a:p>
          <a:p>
            <a:pPr marL="342900" indent="-342900">
              <a:spcBef>
                <a:spcPts val="600"/>
              </a:spcBef>
              <a:spcAft>
                <a:spcPts val="1200"/>
              </a:spcAft>
              <a:buFont typeface="Arial" panose="020B0604020202020204" pitchFamily="34" charset="0"/>
              <a:buChar char="•"/>
            </a:pPr>
            <a:r>
              <a:rPr lang="en-US" dirty="0"/>
              <a:t>Orthologues – reflects conservation of a single gene from a common ancestor.</a:t>
            </a:r>
          </a:p>
        </p:txBody>
      </p:sp>
      <p:sp>
        <p:nvSpPr>
          <p:cNvPr id="6" name="Slide Number Placeholder 3">
            <a:extLst>
              <a:ext uri="{FF2B5EF4-FFF2-40B4-BE49-F238E27FC236}">
                <a16:creationId xmlns:a16="http://schemas.microsoft.com/office/drawing/2014/main" id="{1E2DF106-F280-4620-B691-775B29898E1A}"/>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11598805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a:t>Gene duplications</a:t>
            </a:r>
            <a:r>
              <a:rPr lang="en-US" sz="1200" dirty="0"/>
              <a:t> 1</a:t>
            </a:r>
          </a:p>
        </p:txBody>
      </p:sp>
      <p:sp>
        <p:nvSpPr>
          <p:cNvPr id="3" name="Content Placeholder 2">
            <a:extLst>
              <a:ext uri="{FF2B5EF4-FFF2-40B4-BE49-F238E27FC236}">
                <a16:creationId xmlns:a16="http://schemas.microsoft.com/office/drawing/2014/main" id="{1DB3710C-E603-4F12-BDC1-43FB5525AC6E}"/>
              </a:ext>
            </a:extLst>
          </p:cNvPr>
          <p:cNvSpPr>
            <a:spLocks noGrp="1"/>
          </p:cNvSpPr>
          <p:nvPr>
            <p:ph sz="quarter" idx="11"/>
          </p:nvPr>
        </p:nvSpPr>
        <p:spPr/>
        <p:txBody>
          <a:bodyPr/>
          <a:lstStyle/>
          <a:p>
            <a:pPr>
              <a:spcBef>
                <a:spcPts val="600"/>
              </a:spcBef>
              <a:spcAft>
                <a:spcPts val="1200"/>
              </a:spcAft>
            </a:pPr>
            <a:r>
              <a:rPr lang="en-US" dirty="0"/>
              <a:t>Gene families grow through gene duplication</a:t>
            </a:r>
          </a:p>
          <a:p>
            <a:pPr>
              <a:spcBef>
                <a:spcPts val="600"/>
              </a:spcBef>
              <a:spcAft>
                <a:spcPts val="1200"/>
              </a:spcAft>
            </a:pPr>
            <a:r>
              <a:rPr lang="en-US" dirty="0"/>
              <a:t>Fates of duplicate gene:</a:t>
            </a:r>
          </a:p>
          <a:p>
            <a:pPr marL="342900" indent="-342900">
              <a:spcBef>
                <a:spcPts val="600"/>
              </a:spcBef>
              <a:spcAft>
                <a:spcPts val="1200"/>
              </a:spcAft>
              <a:buFont typeface="Arial" panose="020B0604020202020204" pitchFamily="34" charset="0"/>
              <a:buChar char="•"/>
            </a:pPr>
            <a:r>
              <a:rPr lang="en-US" dirty="0"/>
              <a:t>Losing function through subsequent mutation (becomes a pseudogene).</a:t>
            </a:r>
          </a:p>
          <a:p>
            <a:pPr marL="731520" lvl="2">
              <a:spcBef>
                <a:spcPts val="600"/>
              </a:spcBef>
              <a:spcAft>
                <a:spcPts val="1200"/>
              </a:spcAft>
            </a:pPr>
            <a:r>
              <a:rPr lang="en-US" dirty="0"/>
              <a:t>Fate of most duplicated genes.</a:t>
            </a:r>
          </a:p>
          <a:p>
            <a:pPr marL="342900" indent="-342900">
              <a:spcBef>
                <a:spcPts val="600"/>
              </a:spcBef>
              <a:spcAft>
                <a:spcPts val="1200"/>
              </a:spcAft>
              <a:buFont typeface="Arial" panose="020B0604020202020204" pitchFamily="34" charset="0"/>
              <a:buChar char="•"/>
            </a:pPr>
            <a:r>
              <a:rPr lang="en-US" dirty="0"/>
              <a:t>Gaining a novel function through subsequent mutation.</a:t>
            </a:r>
          </a:p>
          <a:p>
            <a:pPr marL="342900" indent="-342900">
              <a:spcBef>
                <a:spcPts val="600"/>
              </a:spcBef>
              <a:spcAft>
                <a:spcPts val="1200"/>
              </a:spcAft>
              <a:buFont typeface="Arial" panose="020B0604020202020204" pitchFamily="34" charset="0"/>
              <a:buChar char="•"/>
            </a:pPr>
            <a:r>
              <a:rPr lang="en-US" dirty="0"/>
              <a:t>Having total function partitioned into the two duplicates.</a:t>
            </a:r>
          </a:p>
        </p:txBody>
      </p:sp>
      <p:sp>
        <p:nvSpPr>
          <p:cNvPr id="6" name="Slide Number Placeholder 3">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32888807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altLang="en-US" dirty="0">
                <a:latin typeface="Arial" panose="020B0604020202020204" pitchFamily="34" charset="0"/>
                <a:ea typeface="Microsoft YaHei" panose="020B0503020204020204" pitchFamily="34" charset="-122"/>
              </a:rPr>
              <a:t>Genomics</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marL="349200" indent="-349200">
              <a:spcBef>
                <a:spcPts val="800"/>
              </a:spcBef>
              <a:spcAft>
                <a:spcPts val="1200"/>
              </a:spcAft>
              <a:buFont typeface="Arial" panose="020B0604020202020204" pitchFamily="34" charset="0"/>
              <a:buChar char="•"/>
            </a:pPr>
            <a:r>
              <a:rPr lang="en-US" altLang="en-US" dirty="0"/>
              <a:t>Key challenge of modern evolutionary biology is finding a way to link changes in D</a:t>
            </a:r>
            <a:r>
              <a:rPr lang="en-US" altLang="en-US" sz="100" dirty="0"/>
              <a:t> </a:t>
            </a:r>
            <a:r>
              <a:rPr lang="en-US" altLang="en-US" dirty="0"/>
              <a:t>N</a:t>
            </a:r>
            <a:r>
              <a:rPr lang="en-US" altLang="en-US" sz="100" dirty="0"/>
              <a:t> </a:t>
            </a:r>
            <a:r>
              <a:rPr lang="en-US" altLang="en-US" dirty="0"/>
              <a:t>A sequences with the evolution of the complex morphological characters used to construct a traditional phylogeny</a:t>
            </a:r>
          </a:p>
          <a:p>
            <a:pPr marL="349200" indent="-349200">
              <a:spcBef>
                <a:spcPts val="800"/>
              </a:spcBef>
              <a:spcAft>
                <a:spcPts val="1200"/>
              </a:spcAft>
              <a:buFont typeface="Arial" panose="020B0604020202020204" pitchFamily="34" charset="0"/>
              <a:buChar char="•"/>
            </a:pPr>
            <a:r>
              <a:rPr lang="en-US" altLang="en-US" dirty="0"/>
              <a:t>Comparing genomes (entire D</a:t>
            </a:r>
            <a:r>
              <a:rPr lang="en-US" altLang="en-US" sz="100" dirty="0"/>
              <a:t> </a:t>
            </a:r>
            <a:r>
              <a:rPr lang="en-US" altLang="en-US" dirty="0"/>
              <a:t>N</a:t>
            </a:r>
            <a:r>
              <a:rPr lang="en-US" altLang="en-US" sz="100" dirty="0"/>
              <a:t> </a:t>
            </a:r>
            <a:r>
              <a:rPr lang="en-US" altLang="en-US" dirty="0"/>
              <a:t>A sequences) of different species provides a powerful new tool for exploring the evolutionary divergence among organisms</a:t>
            </a:r>
          </a:p>
          <a:p>
            <a:pPr marL="349200" indent="-349200">
              <a:spcBef>
                <a:spcPts val="800"/>
              </a:spcBef>
              <a:spcAft>
                <a:spcPts val="1200"/>
              </a:spcAft>
              <a:buFont typeface="Arial" panose="020B0604020202020204" pitchFamily="34" charset="0"/>
              <a:buChar char="•"/>
            </a:pPr>
            <a:r>
              <a:rPr lang="en-US" altLang="en-US" dirty="0"/>
              <a:t>Genomes are both instructions and a history of life</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403201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 duplications</a:t>
            </a:r>
            <a:r>
              <a:rPr lang="en-US" sz="1200" dirty="0"/>
              <a:t> 2</a:t>
            </a:r>
          </a:p>
        </p:txBody>
      </p:sp>
      <p:sp>
        <p:nvSpPr>
          <p:cNvPr id="3" name="Content Placeholder 2"/>
          <p:cNvSpPr>
            <a:spLocks noGrp="1"/>
          </p:cNvSpPr>
          <p:nvPr>
            <p:ph sz="quarter" idx="11"/>
          </p:nvPr>
        </p:nvSpPr>
        <p:spPr/>
        <p:txBody>
          <a:bodyPr/>
          <a:lstStyle/>
          <a:p>
            <a:pPr>
              <a:spcBef>
                <a:spcPts val="600"/>
              </a:spcBef>
              <a:spcAft>
                <a:spcPts val="1200"/>
              </a:spcAft>
            </a:pPr>
            <a:r>
              <a:rPr lang="en-US" dirty="0"/>
              <a:t>Gene duplication in humans</a:t>
            </a:r>
          </a:p>
          <a:p>
            <a:pPr marL="342900" indent="-342900">
              <a:spcBef>
                <a:spcPts val="600"/>
              </a:spcBef>
              <a:spcAft>
                <a:spcPts val="1200"/>
              </a:spcAft>
              <a:buFont typeface="Arial" panose="020B0604020202020204" pitchFamily="34" charset="0"/>
              <a:buChar char="•"/>
            </a:pPr>
            <a:r>
              <a:rPr lang="en-US" dirty="0"/>
              <a:t>Most likely to occur in three most gene-rich chromosomes.</a:t>
            </a:r>
          </a:p>
          <a:p>
            <a:pPr marL="342900" indent="-342900">
              <a:spcBef>
                <a:spcPts val="600"/>
              </a:spcBef>
              <a:spcAft>
                <a:spcPts val="1200"/>
              </a:spcAft>
              <a:buFont typeface="Arial" panose="020B0604020202020204" pitchFamily="34" charset="0"/>
              <a:buChar char="•"/>
            </a:pPr>
            <a:r>
              <a:rPr lang="en-US" dirty="0"/>
              <a:t>Least amount of duplication in seven chromosomes with the least genes.</a:t>
            </a:r>
          </a:p>
          <a:p>
            <a:pPr>
              <a:spcBef>
                <a:spcPts val="600"/>
              </a:spcBef>
              <a:spcAft>
                <a:spcPts val="1200"/>
              </a:spcAft>
            </a:pPr>
            <a:r>
              <a:rPr lang="en-US" dirty="0"/>
              <a:t>Certain types of human genes more likely to be duplicated</a:t>
            </a:r>
          </a:p>
          <a:p>
            <a:pPr marL="342900" indent="-342900">
              <a:spcBef>
                <a:spcPts val="600"/>
              </a:spcBef>
              <a:spcAft>
                <a:spcPts val="1200"/>
              </a:spcAft>
              <a:buFont typeface="Arial" panose="020B0604020202020204" pitchFamily="34" charset="0"/>
              <a:buChar char="•"/>
            </a:pPr>
            <a:r>
              <a:rPr lang="en-US" dirty="0"/>
              <a:t>Growth and development genes, immune system genes, and cell-surface receptors.</a:t>
            </a:r>
          </a:p>
          <a:p>
            <a:pPr>
              <a:spcBef>
                <a:spcPts val="600"/>
              </a:spcBef>
              <a:spcAft>
                <a:spcPts val="1200"/>
              </a:spcAft>
            </a:pPr>
            <a:r>
              <a:rPr lang="en-US" dirty="0"/>
              <a:t>Duplicated genes often have different patterns of gene expression</a:t>
            </a:r>
          </a:p>
        </p:txBody>
      </p:sp>
      <p:sp>
        <p:nvSpPr>
          <p:cNvPr id="6" name="Slide Number Placeholder 3"/>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7774583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a:spLocks noGrp="1"/>
          </p:cNvSpPr>
          <p:nvPr>
            <p:ph type="title"/>
          </p:nvPr>
        </p:nvSpPr>
        <p:spPr/>
        <p:txBody>
          <a:bodyPr/>
          <a:lstStyle/>
          <a:p>
            <a:r>
              <a:rPr lang="en-US" dirty="0"/>
              <a:t>Figure 24.8</a:t>
            </a:r>
          </a:p>
        </p:txBody>
      </p:sp>
      <p:pic>
        <p:nvPicPr>
          <p:cNvPr id="12" name="Picture 2" descr="An illustration of segmental duplication on the human Y chromosomes differentiated by colors and sequence similarity percen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160" y="1884721"/>
            <a:ext cx="8615680" cy="1463040"/>
          </a:xfrm>
          <a:prstGeom prst="rect">
            <a:avLst/>
          </a:prstGeom>
        </p:spPr>
      </p:pic>
      <p:pic>
        <p:nvPicPr>
          <p:cNvPr id="13" name="Picture 3" descr="An illustration of interchromosomal duplications, intrachromosomal duplications, not sequenced, and heterochromatin that is not express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530" y="3350964"/>
            <a:ext cx="8644941" cy="1463040"/>
          </a:xfrm>
          <a:prstGeom prst="rect">
            <a:avLst/>
          </a:prstGeom>
        </p:spPr>
      </p:pic>
      <p:sp>
        <p:nvSpPr>
          <p:cNvPr id="3" name="Content Placeholder 4">
            <a:extLst>
              <a:ext uri="{FF2B5EF4-FFF2-40B4-BE49-F238E27FC236}">
                <a16:creationId xmlns:a16="http://schemas.microsoft.com/office/drawing/2014/main" id="{4EDC0E17-8AA8-4FAD-9D0F-7A2E47FB5DAF}"/>
              </a:ext>
            </a:extLst>
          </p:cNvPr>
          <p:cNvSpPr>
            <a:spLocks noGrp="1"/>
          </p:cNvSpPr>
          <p:nvPr>
            <p:ph sz="quarter" idx="11"/>
          </p:nvPr>
        </p:nvSpPr>
        <p:spPr>
          <a:xfrm>
            <a:off x="342900" y="5051417"/>
            <a:ext cx="8458200" cy="849410"/>
          </a:xfrm>
        </p:spPr>
        <p:txBody>
          <a:bodyPr/>
          <a:lstStyle/>
          <a:p>
            <a:pPr algn="ctr"/>
            <a:r>
              <a:rPr lang="en-US" altLang="en-US" dirty="0">
                <a:ea typeface="Microsoft YaHei" panose="020B0503020204020204" pitchFamily="34" charset="-122"/>
              </a:rPr>
              <a:t>Human Y chromosome</a:t>
            </a:r>
          </a:p>
          <a:p>
            <a:pPr algn="ctr"/>
            <a:r>
              <a:rPr lang="en-US" altLang="en-US" dirty="0">
                <a:ea typeface="Microsoft YaHei" panose="020B0503020204020204" pitchFamily="34" charset="-122"/>
              </a:rPr>
              <a:t>5% of human genome consists of segmental duplications</a:t>
            </a:r>
            <a:endParaRPr lang="en-US" dirty="0"/>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012465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a:t>Genome rearrangement</a:t>
            </a:r>
          </a:p>
        </p:txBody>
      </p:sp>
      <p:pic>
        <p:nvPicPr>
          <p:cNvPr id="4" name="Picture 2" descr="An illustration of evolutionary trees of living great ap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1813" y="1134559"/>
            <a:ext cx="6160374" cy="3474720"/>
          </a:xfrm>
          <a:prstGeom prst="rect">
            <a:avLst/>
          </a:prstGeom>
        </p:spPr>
      </p:pic>
      <p:sp>
        <p:nvSpPr>
          <p:cNvPr id="3" name="Content Placeholder 3">
            <a:extLst>
              <a:ext uri="{FF2B5EF4-FFF2-40B4-BE49-F238E27FC236}">
                <a16:creationId xmlns:a16="http://schemas.microsoft.com/office/drawing/2014/main" id="{1DB3710C-E603-4F12-BDC1-43FB5525AC6E}"/>
              </a:ext>
            </a:extLst>
          </p:cNvPr>
          <p:cNvSpPr>
            <a:spLocks noGrp="1"/>
          </p:cNvSpPr>
          <p:nvPr>
            <p:ph sz="quarter" idx="11"/>
          </p:nvPr>
        </p:nvSpPr>
        <p:spPr>
          <a:xfrm>
            <a:off x="342900" y="4711879"/>
            <a:ext cx="8458200" cy="1460322"/>
          </a:xfrm>
        </p:spPr>
        <p:txBody>
          <a:bodyPr/>
          <a:lstStyle/>
          <a:p>
            <a:pPr>
              <a:spcBef>
                <a:spcPts val="624"/>
              </a:spcBef>
              <a:spcAft>
                <a:spcPts val="600"/>
              </a:spcAft>
            </a:pPr>
            <a:r>
              <a:rPr lang="en-US" sz="2000" dirty="0"/>
              <a:t>Humans have 1 fewer chromosome than chimpanzees, gorillas, and orangutans</a:t>
            </a:r>
          </a:p>
          <a:p>
            <a:pPr marL="342000" lvl="2" indent="-342000">
              <a:spcBef>
                <a:spcPts val="624"/>
              </a:spcBef>
            </a:pPr>
            <a:r>
              <a:rPr lang="en-US" dirty="0"/>
              <a:t>Fusion of two chromosomes into one chromosome; chromosome 2 in humans.</a:t>
            </a:r>
          </a:p>
        </p:txBody>
      </p:sp>
      <p:sp>
        <p:nvSpPr>
          <p:cNvPr id="7"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20221112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75FD4C-E014-4329-8B4D-8D3740FA4317}"/>
              </a:ext>
            </a:extLst>
          </p:cNvPr>
          <p:cNvSpPr>
            <a:spLocks noGrp="1"/>
          </p:cNvSpPr>
          <p:nvPr>
            <p:ph type="title"/>
          </p:nvPr>
        </p:nvSpPr>
        <p:spPr/>
        <p:txBody>
          <a:bodyPr/>
          <a:lstStyle/>
          <a:p>
            <a:r>
              <a:rPr lang="en-US" dirty="0" err="1"/>
              <a:t>Synteny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B56DDE1-8C80-441A-A1E8-8C8207F3F5D4}"/>
              </a:ext>
            </a:extLst>
          </p:cNvPr>
          <p:cNvSpPr>
            <a:spLocks noGrp="1"/>
          </p:cNvSpPr>
          <p:nvPr>
            <p:ph sz="quarter" idx="11"/>
          </p:nvPr>
        </p:nvSpPr>
        <p:spPr>
          <a:xfrm>
            <a:off x="342900" y="1276710"/>
            <a:ext cx="8458200" cy="4884060"/>
          </a:xfrm>
        </p:spPr>
        <p:txBody>
          <a:bodyPr/>
          <a:lstStyle/>
          <a:p>
            <a:pPr>
              <a:spcBef>
                <a:spcPts val="600"/>
              </a:spcBef>
              <a:spcAft>
                <a:spcPts val="1200"/>
              </a:spcAft>
            </a:pPr>
            <a:r>
              <a:rPr lang="en-US" dirty="0">
                <a:solidFill>
                  <a:srgbClr val="211D1E"/>
                </a:solidFill>
                <a:latin typeface="+mj-lt"/>
              </a:rPr>
              <a:t>Chromosome rearrangements are common</a:t>
            </a:r>
          </a:p>
          <a:p>
            <a:pPr>
              <a:spcBef>
                <a:spcPts val="600"/>
              </a:spcBef>
              <a:spcAft>
                <a:spcPts val="1200"/>
              </a:spcAft>
            </a:pPr>
            <a:r>
              <a:rPr lang="en-US" dirty="0">
                <a:solidFill>
                  <a:srgbClr val="211D1E"/>
                </a:solidFill>
                <a:latin typeface="+mj-lt"/>
              </a:rPr>
              <a:t>But often the order of genes along the chromosome is the same in related species</a:t>
            </a:r>
          </a:p>
          <a:p>
            <a:pPr>
              <a:spcBef>
                <a:spcPts val="600"/>
              </a:spcBef>
              <a:spcAft>
                <a:spcPts val="1200"/>
              </a:spcAft>
            </a:pPr>
            <a:r>
              <a:rPr lang="en-US" dirty="0">
                <a:solidFill>
                  <a:srgbClr val="211D1E"/>
                </a:solidFill>
                <a:latin typeface="+mj-lt"/>
              </a:rPr>
              <a:t>Conservation of </a:t>
            </a:r>
            <a:r>
              <a:rPr lang="en-US" dirty="0" err="1">
                <a:solidFill>
                  <a:srgbClr val="211D1E"/>
                </a:solidFill>
                <a:latin typeface="+mj-lt"/>
              </a:rPr>
              <a:t>synteny</a:t>
            </a:r>
            <a:r>
              <a:rPr lang="en-US" dirty="0">
                <a:solidFill>
                  <a:srgbClr val="211D1E"/>
                </a:solidFill>
                <a:latin typeface="+mj-lt"/>
              </a:rPr>
              <a:t> – when the common ancestral sequence has been preserved in both species</a:t>
            </a:r>
          </a:p>
          <a:p>
            <a:pPr marL="342900" indent="-342900">
              <a:spcBef>
                <a:spcPts val="600"/>
              </a:spcBef>
              <a:spcAft>
                <a:spcPts val="1200"/>
              </a:spcAft>
              <a:buFont typeface="Arial" panose="020B0604020202020204" pitchFamily="34" charset="0"/>
              <a:buChar char="•"/>
            </a:pPr>
            <a:r>
              <a:rPr lang="en-US" dirty="0">
                <a:solidFill>
                  <a:srgbClr val="211D1E"/>
                </a:solidFill>
                <a:latin typeface="+mj-lt"/>
              </a:rPr>
              <a:t>ex: Mouse and human chromosomes have regions of </a:t>
            </a:r>
            <a:r>
              <a:rPr lang="en-US" dirty="0" err="1">
                <a:solidFill>
                  <a:srgbClr val="211D1E"/>
                </a:solidFill>
                <a:latin typeface="+mj-lt"/>
              </a:rPr>
              <a:t>synteny</a:t>
            </a:r>
            <a:endParaRPr lang="en-US" dirty="0">
              <a:solidFill>
                <a:srgbClr val="211D1E"/>
              </a:solidFill>
              <a:latin typeface="+mj-lt"/>
            </a:endParaRPr>
          </a:p>
          <a:p>
            <a:pPr marL="342900" indent="-342900">
              <a:spcBef>
                <a:spcPts val="600"/>
              </a:spcBef>
              <a:spcAft>
                <a:spcPts val="1200"/>
              </a:spcAft>
              <a:buFont typeface="Arial" panose="020B0604020202020204" pitchFamily="34" charset="0"/>
              <a:buChar char="•"/>
            </a:pPr>
            <a:r>
              <a:rPr lang="en-US" dirty="0">
                <a:solidFill>
                  <a:srgbClr val="211D1E"/>
                </a:solidFill>
                <a:latin typeface="+mj-lt"/>
              </a:rPr>
              <a:t>Allows researchers to locate a gene in a different species using comparative genomics</a:t>
            </a:r>
            <a:endParaRPr lang="en-US" dirty="0">
              <a:latin typeface="+mj-lt"/>
            </a:endParaRPr>
          </a:p>
        </p:txBody>
      </p:sp>
      <p:sp>
        <p:nvSpPr>
          <p:cNvPr id="6" name="Slide Number Placeholder 3">
            <a:extLst>
              <a:ext uri="{FF2B5EF4-FFF2-40B4-BE49-F238E27FC236}">
                <a16:creationId xmlns:a16="http://schemas.microsoft.com/office/drawing/2014/main" id="{4DB61514-FE06-4A66-8857-95922BA3C8CB}"/>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41759375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608F4-6DFE-4ADC-9F06-77FFEEA1F578}"/>
              </a:ext>
            </a:extLst>
          </p:cNvPr>
          <p:cNvSpPr>
            <a:spLocks noGrp="1"/>
          </p:cNvSpPr>
          <p:nvPr>
            <p:ph type="title"/>
          </p:nvPr>
        </p:nvSpPr>
        <p:spPr/>
        <p:txBody>
          <a:bodyPr/>
          <a:lstStyle/>
          <a:p>
            <a:pPr lvl="0"/>
            <a:r>
              <a:rPr lang="en-US" altLang="en-US" dirty="0">
                <a:latin typeface="Arial" panose="020B0604020202020204" pitchFamily="34" charset="0"/>
                <a:ea typeface="Microsoft YaHei" panose="020B0503020204020204" pitchFamily="34" charset="-122"/>
              </a:rPr>
              <a:t>Conservation of </a:t>
            </a:r>
            <a:r>
              <a:rPr lang="en-US" altLang="en-US" dirty="0" err="1">
                <a:latin typeface="Arial" panose="020B0604020202020204" pitchFamily="34" charset="0"/>
                <a:ea typeface="Microsoft YaHei" panose="020B0503020204020204" pitchFamily="34" charset="-122"/>
              </a:rPr>
              <a:t>synteny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4" name="Picture 2" descr="Large swaths of 3 soybean chromosomes match areas on Medicago’s second chromosome and 2 other soy chromosomes have overlap with Medicago’s thir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4268" y="2286000"/>
            <a:ext cx="8495465" cy="2286000"/>
          </a:xfrm>
          <a:prstGeom prst="rect">
            <a:avLst/>
          </a:prstGeom>
        </p:spPr>
      </p:pic>
      <p:sp>
        <p:nvSpPr>
          <p:cNvPr id="3" name="Content Placeholder 3">
            <a:extLst>
              <a:ext uri="{FF2B5EF4-FFF2-40B4-BE49-F238E27FC236}">
                <a16:creationId xmlns:a16="http://schemas.microsoft.com/office/drawing/2014/main" id="{E1DE7E7F-B864-45B4-8F00-F634E9B4AC6F}"/>
              </a:ext>
            </a:extLst>
          </p:cNvPr>
          <p:cNvSpPr>
            <a:spLocks noGrp="1"/>
          </p:cNvSpPr>
          <p:nvPr>
            <p:ph sz="quarter" idx="11"/>
          </p:nvPr>
        </p:nvSpPr>
        <p:spPr>
          <a:xfrm>
            <a:off x="342900" y="4821295"/>
            <a:ext cx="8458200" cy="919105"/>
          </a:xfrm>
        </p:spPr>
        <p:txBody>
          <a:bodyPr/>
          <a:lstStyle/>
          <a:p>
            <a:pPr lvl="0">
              <a:spcBef>
                <a:spcPts val="1200"/>
              </a:spcBef>
              <a:spcAft>
                <a:spcPts val="600"/>
              </a:spcAft>
              <a:buClr>
                <a:srgbClr val="000000"/>
              </a:buClr>
            </a:pPr>
            <a:r>
              <a:rPr lang="en-US" altLang="en-US" dirty="0">
                <a:ea typeface="Microsoft YaHei" panose="020B0503020204020204" pitchFamily="34" charset="-122"/>
              </a:rPr>
              <a:t>Preservation over evolutionary time of linear order of genes in D</a:t>
            </a:r>
            <a:r>
              <a:rPr lang="en-US" altLang="en-US" sz="100" dirty="0">
                <a:ea typeface="Microsoft YaHei" panose="020B0503020204020204" pitchFamily="34" charset="-122"/>
              </a:rPr>
              <a:t> </a:t>
            </a:r>
            <a:r>
              <a:rPr lang="en-US" altLang="en-US" dirty="0">
                <a:ea typeface="Microsoft YaHei" panose="020B0503020204020204" pitchFamily="34" charset="-122"/>
              </a:rPr>
              <a:t>N</a:t>
            </a:r>
            <a:r>
              <a:rPr lang="en-US" altLang="en-US" sz="100" dirty="0">
                <a:ea typeface="Microsoft YaHei" panose="020B0503020204020204" pitchFamily="34" charset="-122"/>
              </a:rPr>
              <a:t> </a:t>
            </a:r>
            <a:r>
              <a:rPr lang="en-US" altLang="en-US" dirty="0">
                <a:ea typeface="Microsoft YaHei" panose="020B0503020204020204" pitchFamily="34" charset="-122"/>
              </a:rPr>
              <a:t>A segments in related species</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4">
            <a:extLst>
              <a:ext uri="{FF2B5EF4-FFF2-40B4-BE49-F238E27FC236}">
                <a16:creationId xmlns:a16="http://schemas.microsoft.com/office/drawing/2014/main" id="{DA97D92D-63B1-426F-80C9-48A3AB609486}"/>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35580369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 inactivation</a:t>
            </a:r>
          </a:p>
        </p:txBody>
      </p:sp>
      <p:sp>
        <p:nvSpPr>
          <p:cNvPr id="3" name="Content Placeholder 2"/>
          <p:cNvSpPr>
            <a:spLocks noGrp="1"/>
          </p:cNvSpPr>
          <p:nvPr>
            <p:ph sz="quarter" idx="11"/>
          </p:nvPr>
        </p:nvSpPr>
        <p:spPr/>
        <p:txBody>
          <a:bodyPr/>
          <a:lstStyle/>
          <a:p>
            <a:pPr>
              <a:spcBef>
                <a:spcPts val="600"/>
              </a:spcBef>
              <a:spcAft>
                <a:spcPts val="1200"/>
              </a:spcAft>
            </a:pPr>
            <a:r>
              <a:rPr lang="en-US" dirty="0"/>
              <a:t>Loss of gene function</a:t>
            </a:r>
          </a:p>
          <a:p>
            <a:pPr marL="342900" indent="-342900">
              <a:spcBef>
                <a:spcPts val="600"/>
              </a:spcBef>
              <a:spcAft>
                <a:spcPts val="1200"/>
              </a:spcAft>
              <a:buFont typeface="Arial" panose="020B0604020202020204" pitchFamily="34" charset="0"/>
              <a:buChar char="•"/>
            </a:pPr>
            <a:r>
              <a:rPr lang="en-US" dirty="0"/>
              <a:t>Way for genomes to evolve.</a:t>
            </a:r>
          </a:p>
          <a:p>
            <a:pPr marL="342900" indent="-342900">
              <a:spcBef>
                <a:spcPts val="600"/>
              </a:spcBef>
              <a:spcAft>
                <a:spcPts val="1200"/>
              </a:spcAft>
              <a:buFont typeface="Arial" panose="020B0604020202020204" pitchFamily="34" charset="0"/>
              <a:buChar char="•"/>
            </a:pPr>
            <a:r>
              <a:rPr lang="en-US" dirty="0"/>
              <a:t>Olfactory receptor (OR) genes.</a:t>
            </a:r>
          </a:p>
          <a:p>
            <a:pPr marL="731520" lvl="2">
              <a:spcBef>
                <a:spcPts val="600"/>
              </a:spcBef>
              <a:spcAft>
                <a:spcPts val="1200"/>
              </a:spcAft>
            </a:pPr>
            <a:r>
              <a:rPr lang="en-US" dirty="0"/>
              <a:t>Inactivation best explanation for our reduced sense of smell relative to other mammals.</a:t>
            </a:r>
          </a:p>
          <a:p>
            <a:pPr marL="731520" lvl="2">
              <a:spcBef>
                <a:spcPts val="600"/>
              </a:spcBef>
              <a:spcAft>
                <a:spcPts val="1200"/>
              </a:spcAft>
            </a:pPr>
            <a:r>
              <a:rPr lang="en-US" dirty="0"/>
              <a:t>63% of human OR genes are pseudogenes.</a:t>
            </a:r>
          </a:p>
          <a:p>
            <a:pPr marL="1188720" lvl="3">
              <a:spcBef>
                <a:spcPts val="600"/>
              </a:spcBef>
              <a:spcAft>
                <a:spcPts val="1200"/>
              </a:spcAft>
            </a:pPr>
            <a:r>
              <a:rPr lang="en-US" sz="1800" dirty="0"/>
              <a:t>Genes that do not produce a functional product due to premature stop codons, missense mutations, or deletions.</a:t>
            </a:r>
          </a:p>
          <a:p>
            <a:pPr marL="731520" lvl="2">
              <a:spcBef>
                <a:spcPts val="600"/>
              </a:spcBef>
              <a:spcAft>
                <a:spcPts val="1200"/>
              </a:spcAft>
            </a:pPr>
            <a:r>
              <a:rPr lang="en-US" dirty="0"/>
              <a:t>Likely explanation is we rely on other senses so selection pressure against loss of OR genes reduced.</a:t>
            </a:r>
          </a:p>
        </p:txBody>
      </p:sp>
      <p:sp>
        <p:nvSpPr>
          <p:cNvPr id="6" name="Slide Number Placeholder 3"/>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33406911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Rearranged D</a:t>
            </a:r>
            <a:r>
              <a:rPr lang="en-US" sz="100" dirty="0"/>
              <a:t> </a:t>
            </a:r>
            <a:r>
              <a:rPr lang="en-US" dirty="0"/>
              <a:t>N</a:t>
            </a:r>
            <a:r>
              <a:rPr lang="en-US" sz="100" dirty="0"/>
              <a:t> </a:t>
            </a:r>
            <a:r>
              <a:rPr lang="en-US" dirty="0"/>
              <a:t>A can acquire new functions</a:t>
            </a:r>
          </a:p>
        </p:txBody>
      </p:sp>
      <p:sp>
        <p:nvSpPr>
          <p:cNvPr id="3" name="Content Placeholder 2"/>
          <p:cNvSpPr>
            <a:spLocks noGrp="1"/>
          </p:cNvSpPr>
          <p:nvPr>
            <p:ph sz="quarter" idx="11"/>
          </p:nvPr>
        </p:nvSpPr>
        <p:spPr>
          <a:xfrm>
            <a:off x="342900" y="1276710"/>
            <a:ext cx="8458200" cy="5158380"/>
          </a:xfrm>
        </p:spPr>
        <p:txBody>
          <a:bodyPr/>
          <a:lstStyle/>
          <a:p>
            <a:pPr marL="342900" indent="-342900">
              <a:spcBef>
                <a:spcPts val="1200"/>
              </a:spcBef>
              <a:spcAft>
                <a:spcPts val="1200"/>
              </a:spcAft>
              <a:buFont typeface="Arial" panose="020B0604020202020204" pitchFamily="34" charset="0"/>
              <a:buChar char="•"/>
            </a:pPr>
            <a:r>
              <a:rPr lang="en-US" dirty="0"/>
              <a:t>Icefish survive in Antarctic waters due to antifreeze protein</a:t>
            </a:r>
          </a:p>
          <a:p>
            <a:pPr marL="342900" indent="-342900">
              <a:spcBef>
                <a:spcPts val="1200"/>
              </a:spcBef>
              <a:spcAft>
                <a:spcPts val="1200"/>
              </a:spcAft>
              <a:buFont typeface="Arial" panose="020B0604020202020204" pitchFamily="34" charset="0"/>
              <a:buChar char="•"/>
            </a:pPr>
            <a:r>
              <a:rPr lang="en-US" dirty="0"/>
              <a:t>9 </a:t>
            </a:r>
            <a:r>
              <a:rPr lang="en-US" dirty="0" err="1"/>
              <a:t>bp</a:t>
            </a:r>
            <a:r>
              <a:rPr lang="en-US" dirty="0"/>
              <a:t> of a gene coding for a digestive enzyme moved to a new location and evolved to encode part of an antifreeze protein</a:t>
            </a:r>
          </a:p>
          <a:p>
            <a:pPr marL="342900" indent="-342900">
              <a:spcBef>
                <a:spcPts val="1200"/>
              </a:spcBef>
              <a:spcAft>
                <a:spcPts val="1200"/>
              </a:spcAft>
              <a:buFont typeface="Arial" panose="020B0604020202020204" pitchFamily="34" charset="0"/>
              <a:buChar char="•"/>
            </a:pPr>
            <a:r>
              <a:rPr lang="en-US" dirty="0"/>
              <a:t>The mutation persisted because it coincided with massive cooling of Antarctic water</a:t>
            </a:r>
          </a:p>
          <a:p>
            <a:pPr marL="342900" indent="-342900">
              <a:spcBef>
                <a:spcPts val="1200"/>
              </a:spcBef>
              <a:spcAft>
                <a:spcPts val="1200"/>
              </a:spcAft>
              <a:buFont typeface="Arial" panose="020B0604020202020204" pitchFamily="34" charset="0"/>
              <a:buChar char="•"/>
            </a:pPr>
            <a:r>
              <a:rPr lang="en-US" dirty="0"/>
              <a:t>Natural selection worked on the chance mutation</a:t>
            </a:r>
          </a:p>
        </p:txBody>
      </p:sp>
      <p:sp>
        <p:nvSpPr>
          <p:cNvPr id="6" name="Slide Number Placeholder 3"/>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27565560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EF9B9-8D5B-45D2-AA34-4BD32523B054}"/>
              </a:ext>
            </a:extLst>
          </p:cNvPr>
          <p:cNvSpPr>
            <a:spLocks noGrp="1"/>
          </p:cNvSpPr>
          <p:nvPr>
            <p:ph type="title"/>
          </p:nvPr>
        </p:nvSpPr>
        <p:spPr/>
        <p:txBody>
          <a:bodyPr/>
          <a:lstStyle/>
          <a:p>
            <a:pPr lvl="0"/>
            <a:r>
              <a:rPr lang="en-US" dirty="0"/>
              <a:t>Noncoding D</a:t>
            </a:r>
            <a:r>
              <a:rPr lang="en-US" sz="100" dirty="0"/>
              <a:t> </a:t>
            </a:r>
            <a:r>
              <a:rPr lang="en-US" dirty="0"/>
              <a:t>N</a:t>
            </a:r>
            <a:r>
              <a:rPr lang="en-US" sz="100" dirty="0"/>
              <a:t> </a:t>
            </a:r>
            <a:r>
              <a:rPr lang="en-US" dirty="0"/>
              <a: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351A4DD-AFF3-46C0-BE22-E460E4DEC7CD}"/>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Much of the genome is noncoding-D</a:t>
            </a:r>
            <a:r>
              <a:rPr lang="en-US" sz="100" dirty="0"/>
              <a:t> </a:t>
            </a:r>
            <a:r>
              <a:rPr lang="en-US" dirty="0"/>
              <a:t>N</a:t>
            </a:r>
            <a:r>
              <a:rPr lang="en-US" sz="100" dirty="0"/>
              <a:t> </a:t>
            </a:r>
            <a:r>
              <a:rPr lang="en-US" dirty="0"/>
              <a:t>A (</a:t>
            </a:r>
            <a:r>
              <a:rPr lang="en-US" dirty="0" err="1"/>
              <a:t>ncD</a:t>
            </a:r>
            <a:r>
              <a:rPr lang="en-US" sz="100" dirty="0"/>
              <a:t> </a:t>
            </a:r>
            <a:r>
              <a:rPr lang="en-US" dirty="0"/>
              <a:t>N</a:t>
            </a:r>
            <a:r>
              <a:rPr lang="en-US" sz="100" dirty="0"/>
              <a:t> </a:t>
            </a:r>
            <a:r>
              <a:rPr lang="en-US" dirty="0"/>
              <a:t>A)</a:t>
            </a:r>
          </a:p>
          <a:p>
            <a:pPr marL="342900" indent="-342900">
              <a:spcBef>
                <a:spcPts val="1200"/>
              </a:spcBef>
              <a:spcAft>
                <a:spcPts val="1200"/>
              </a:spcAft>
              <a:buFont typeface="Arial" panose="020B0604020202020204" pitchFamily="34" charset="0"/>
              <a:buChar char="•"/>
            </a:pPr>
            <a:r>
              <a:rPr lang="en-US" dirty="0"/>
              <a:t>Repetitive D</a:t>
            </a:r>
            <a:r>
              <a:rPr lang="en-US" sz="100" dirty="0"/>
              <a:t> </a:t>
            </a:r>
            <a:r>
              <a:rPr lang="en-US" dirty="0"/>
              <a:t>N</a:t>
            </a:r>
            <a:r>
              <a:rPr lang="en-US" sz="100" dirty="0"/>
              <a:t> </a:t>
            </a:r>
            <a:r>
              <a:rPr lang="en-US" dirty="0"/>
              <a:t>A is often retrotransposon D</a:t>
            </a:r>
            <a:r>
              <a:rPr lang="en-US" sz="100" dirty="0"/>
              <a:t> </a:t>
            </a:r>
            <a:r>
              <a:rPr lang="en-US" dirty="0"/>
              <a:t>N</a:t>
            </a:r>
            <a:r>
              <a:rPr lang="en-US" sz="100" dirty="0"/>
              <a:t> </a:t>
            </a:r>
            <a:r>
              <a:rPr lang="en-US" dirty="0"/>
              <a:t>A</a:t>
            </a:r>
          </a:p>
          <a:p>
            <a:pPr marL="342900" indent="-342900">
              <a:spcBef>
                <a:spcPts val="1200"/>
              </a:spcBef>
              <a:spcAft>
                <a:spcPts val="1200"/>
              </a:spcAft>
              <a:buFont typeface="Arial" panose="020B0604020202020204" pitchFamily="34" charset="0"/>
              <a:buChar char="•"/>
            </a:pPr>
            <a:r>
              <a:rPr lang="en-US" dirty="0"/>
              <a:t>30% of animal and 40–80% of plant genomes</a:t>
            </a:r>
          </a:p>
          <a:p>
            <a:pPr marL="342900" indent="-342900">
              <a:spcBef>
                <a:spcPts val="1200"/>
              </a:spcBef>
              <a:spcAft>
                <a:spcPts val="1200"/>
              </a:spcAft>
              <a:buFont typeface="Arial" panose="020B0604020202020204" pitchFamily="34" charset="0"/>
              <a:buChar char="•"/>
            </a:pPr>
            <a:r>
              <a:rPr lang="en-US" dirty="0"/>
              <a:t>Conserved noncoding regions (C</a:t>
            </a:r>
            <a:r>
              <a:rPr lang="en-US" sz="100" dirty="0"/>
              <a:t> </a:t>
            </a:r>
            <a:r>
              <a:rPr lang="en-US" dirty="0"/>
              <a:t>N</a:t>
            </a:r>
            <a:r>
              <a:rPr lang="en-US" sz="100" dirty="0"/>
              <a:t> </a:t>
            </a:r>
            <a:r>
              <a:rPr lang="en-US" dirty="0"/>
              <a:t>Cs) evolve more slowly than expected assuming no function</a:t>
            </a:r>
          </a:p>
          <a:p>
            <a:pPr marL="342900" indent="-342900">
              <a:spcBef>
                <a:spcPts val="1200"/>
              </a:spcBef>
              <a:spcAft>
                <a:spcPts val="1200"/>
              </a:spcAft>
              <a:buFont typeface="Arial" panose="020B0604020202020204" pitchFamily="34" charset="0"/>
              <a:buChar char="•"/>
            </a:pPr>
            <a:r>
              <a:rPr lang="en-US" dirty="0"/>
              <a:t>Analysis of C</a:t>
            </a:r>
            <a:r>
              <a:rPr lang="en-US" sz="100" dirty="0"/>
              <a:t> </a:t>
            </a:r>
            <a:r>
              <a:rPr lang="en-US" dirty="0"/>
              <a:t>N</a:t>
            </a:r>
            <a:r>
              <a:rPr lang="en-US" sz="100" dirty="0"/>
              <a:t> </a:t>
            </a:r>
            <a:r>
              <a:rPr lang="en-US" dirty="0"/>
              <a:t>Cs suggested that C</a:t>
            </a:r>
            <a:r>
              <a:rPr lang="en-US" sz="100" dirty="0"/>
              <a:t> </a:t>
            </a:r>
            <a:r>
              <a:rPr lang="en-US" dirty="0"/>
              <a:t>N</a:t>
            </a:r>
            <a:r>
              <a:rPr lang="en-US" sz="100" dirty="0"/>
              <a:t> </a:t>
            </a:r>
            <a:r>
              <a:rPr lang="en-US" dirty="0"/>
              <a:t>Cs began to regulate the expression of transcription factors, development genes, and genes important in signaling</a:t>
            </a:r>
          </a:p>
        </p:txBody>
      </p:sp>
      <p:sp>
        <p:nvSpPr>
          <p:cNvPr id="6" name="Slide Number Placeholder 3">
            <a:extLst>
              <a:ext uri="{FF2B5EF4-FFF2-40B4-BE49-F238E27FC236}">
                <a16:creationId xmlns:a16="http://schemas.microsoft.com/office/drawing/2014/main" id="{70A0536F-9EEE-4138-8185-0C9B5F649ED1}"/>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18633739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Horizontal gene transfer (H</a:t>
            </a:r>
            <a:r>
              <a:rPr lang="en-US" sz="100" dirty="0"/>
              <a:t> </a:t>
            </a:r>
            <a:r>
              <a:rPr lang="en-US" dirty="0"/>
              <a:t>G</a:t>
            </a:r>
            <a:r>
              <a:rPr lang="en-US" sz="100" dirty="0"/>
              <a:t> </a:t>
            </a:r>
            <a:r>
              <a:rPr lang="en-US" dirty="0"/>
              <a:t>T)</a:t>
            </a:r>
          </a:p>
        </p:txBody>
      </p:sp>
      <p:sp>
        <p:nvSpPr>
          <p:cNvPr id="3" name="Content Placeholder 2"/>
          <p:cNvSpPr>
            <a:spLocks noGrp="1"/>
          </p:cNvSpPr>
          <p:nvPr>
            <p:ph sz="quarter" idx="11"/>
          </p:nvPr>
        </p:nvSpPr>
        <p:spPr/>
        <p:txBody>
          <a:bodyPr/>
          <a:lstStyle/>
          <a:p>
            <a:pPr>
              <a:spcBef>
                <a:spcPts val="1200"/>
              </a:spcBef>
              <a:spcAft>
                <a:spcPts val="1200"/>
              </a:spcAft>
            </a:pPr>
            <a:r>
              <a:rPr lang="en-US" dirty="0"/>
              <a:t>Genes hitchhike from other species</a:t>
            </a:r>
          </a:p>
          <a:p>
            <a:pPr marL="342900" indent="-342900">
              <a:spcBef>
                <a:spcPts val="1200"/>
              </a:spcBef>
              <a:spcAft>
                <a:spcPts val="1200"/>
              </a:spcAft>
              <a:buFont typeface="Arial" panose="020B0604020202020204" pitchFamily="34" charset="0"/>
              <a:buChar char="•"/>
            </a:pPr>
            <a:r>
              <a:rPr lang="en-US" dirty="0"/>
              <a:t>Also called lateral gene transfer.</a:t>
            </a:r>
          </a:p>
          <a:p>
            <a:pPr marL="342900" indent="-342900">
              <a:spcBef>
                <a:spcPts val="1200"/>
              </a:spcBef>
              <a:spcAft>
                <a:spcPts val="1200"/>
              </a:spcAft>
              <a:buFont typeface="Arial" panose="020B0604020202020204" pitchFamily="34" charset="0"/>
              <a:buChar char="•"/>
            </a:pPr>
            <a:r>
              <a:rPr lang="en-US" dirty="0"/>
              <a:t>Can lead to phylogenetic complexity.</a:t>
            </a:r>
          </a:p>
          <a:p>
            <a:pPr marL="342900" indent="-342900">
              <a:spcBef>
                <a:spcPts val="1200"/>
              </a:spcBef>
              <a:spcAft>
                <a:spcPts val="1200"/>
              </a:spcAft>
              <a:buFont typeface="Arial" panose="020B0604020202020204" pitchFamily="34" charset="0"/>
              <a:buChar char="•"/>
            </a:pPr>
            <a:r>
              <a:rPr lang="en-US" dirty="0"/>
              <a:t>Likely most prevalent very early in the history of life.</a:t>
            </a:r>
          </a:p>
          <a:p>
            <a:pPr marL="342900" indent="-342900">
              <a:spcBef>
                <a:spcPts val="1200"/>
              </a:spcBef>
              <a:spcAft>
                <a:spcPts val="1200"/>
              </a:spcAft>
              <a:buFont typeface="Arial" panose="020B0604020202020204" pitchFamily="34" charset="0"/>
              <a:buChar char="•"/>
            </a:pPr>
            <a:r>
              <a:rPr lang="en-US" dirty="0"/>
              <a:t>Contrast to vertical gene transfer (V</a:t>
            </a:r>
            <a:r>
              <a:rPr lang="en-US" sz="100" dirty="0"/>
              <a:t> </a:t>
            </a:r>
            <a:r>
              <a:rPr lang="en-US" dirty="0"/>
              <a:t>G</a:t>
            </a:r>
            <a:r>
              <a:rPr lang="en-US" sz="100" dirty="0"/>
              <a:t> </a:t>
            </a:r>
            <a:r>
              <a:rPr lang="en-US" dirty="0"/>
              <a:t>T) with genes passed generation to generation.</a:t>
            </a:r>
          </a:p>
        </p:txBody>
      </p:sp>
      <p:sp>
        <p:nvSpPr>
          <p:cNvPr id="6" name="Slide Number Placeholder 3"/>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124957644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24.11</a:t>
            </a:r>
            <a:endParaRPr lang="en-US" dirty="0"/>
          </a:p>
        </p:txBody>
      </p:sp>
      <p:pic>
        <p:nvPicPr>
          <p:cNvPr id="8" name="Picture 2" descr="Horizontal gene transfer of bacteria, archaea, eukarya chloroplasts, and mitochondri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6395" y="1132531"/>
            <a:ext cx="5731210" cy="5212080"/>
          </a:xfrm>
          <a:prstGeom prst="rect">
            <a:avLst/>
          </a:prstGeom>
        </p:spPr>
      </p:pic>
      <p:sp>
        <p:nvSpPr>
          <p:cNvPr id="6" name="Slide Number Placeholder 3">
            <a:extLst>
              <a:ext uri="{FF2B5EF4-FFF2-40B4-BE49-F238E27FC236}">
                <a16:creationId xmlns:a16="http://schemas.microsoft.com/office/drawing/2014/main" id="{70161653-6085-48B1-AD42-50127F53DCFD}"/>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22073760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Sequenced genomes</a:t>
            </a:r>
            <a:endParaRPr lang="en-US" dirty="0"/>
          </a:p>
        </p:txBody>
      </p:sp>
      <p:pic>
        <p:nvPicPr>
          <p:cNvPr id="10" name="Picture 2" descr="A tree diagram of milestones of comparative eukaryotic genomics."/>
          <p:cNvPicPr>
            <a:picLocks noChangeAspect="1"/>
          </p:cNvPicPr>
          <p:nvPr/>
        </p:nvPicPr>
        <p:blipFill rotWithShape="1">
          <a:blip r:embed="rId2">
            <a:extLst>
              <a:ext uri="{28A0092B-C50C-407E-A947-70E740481C1C}">
                <a14:useLocalDpi xmlns:a14="http://schemas.microsoft.com/office/drawing/2010/main" val="0"/>
              </a:ext>
            </a:extLst>
          </a:blip>
          <a:srcRect b="5068"/>
          <a:stretch/>
        </p:blipFill>
        <p:spPr>
          <a:xfrm>
            <a:off x="2807916" y="985698"/>
            <a:ext cx="3528169" cy="4421856"/>
          </a:xfrm>
          <a:prstGeom prst="rect">
            <a:avLst/>
          </a:prstGeom>
        </p:spPr>
      </p:pic>
      <p:sp>
        <p:nvSpPr>
          <p:cNvPr id="7" name="Content Placeholder 3"/>
          <p:cNvSpPr>
            <a:spLocks noGrp="1"/>
          </p:cNvSpPr>
          <p:nvPr>
            <p:ph sz="quarter" idx="11"/>
          </p:nvPr>
        </p:nvSpPr>
        <p:spPr>
          <a:xfrm>
            <a:off x="342900" y="5457524"/>
            <a:ext cx="8458200" cy="793522"/>
          </a:xfrm>
        </p:spPr>
        <p:txBody>
          <a:bodyPr/>
          <a:lstStyle/>
          <a:p>
            <a:pPr algn="ctr"/>
            <a:r>
              <a:rPr lang="en-US" sz="800" dirty="0"/>
              <a:t>mosquito) Source: James </a:t>
            </a:r>
            <a:r>
              <a:rPr lang="en-US" sz="800" dirty="0" err="1"/>
              <a:t>Gathany</a:t>
            </a:r>
            <a:r>
              <a:rPr lang="en-US" sz="800" dirty="0"/>
              <a:t>/CDC; (pufferfish) Stephen Frink/Digital Vision/Getty Images; (duck-billed platypus) Paulo Oliveira/</a:t>
            </a:r>
            <a:r>
              <a:rPr lang="en-US" sz="800" dirty="0" err="1"/>
              <a:t>Alamy</a:t>
            </a:r>
            <a:r>
              <a:rPr lang="en-US" sz="800" dirty="0"/>
              <a:t> Stock Photo; (chimpanzee) Eric </a:t>
            </a:r>
            <a:r>
              <a:rPr lang="en-US" sz="800" dirty="0" err="1"/>
              <a:t>Gevaert</a:t>
            </a:r>
            <a:r>
              <a:rPr lang="en-US" sz="800" dirty="0"/>
              <a:t>/</a:t>
            </a:r>
            <a:r>
              <a:rPr lang="en-US" sz="800" dirty="0" err="1"/>
              <a:t>Shutterstock</a:t>
            </a:r>
            <a:r>
              <a:rPr lang="en-US" sz="800" dirty="0"/>
              <a:t>; (a translucent worm) </a:t>
            </a:r>
            <a:r>
              <a:rPr lang="en-US" sz="800" dirty="0" err="1"/>
              <a:t>Heiti</a:t>
            </a:r>
            <a:r>
              <a:rPr lang="en-US" sz="800" dirty="0"/>
              <a:t> Paves/</a:t>
            </a:r>
            <a:r>
              <a:rPr lang="en-US" sz="800" dirty="0" err="1"/>
              <a:t>Alamy</a:t>
            </a:r>
            <a:r>
              <a:rPr lang="en-US" sz="800" dirty="0"/>
              <a:t> stock photo; (fruit fly) Thomas </a:t>
            </a:r>
            <a:r>
              <a:rPr lang="en-US" sz="800" dirty="0" err="1"/>
              <a:t>Deerinck</a:t>
            </a:r>
            <a:r>
              <a:rPr lang="en-US" sz="800" dirty="0"/>
              <a:t>, NCMIR/Getty Images; (mouse) G.K. &amp; Vikki Hart/</a:t>
            </a:r>
            <a:r>
              <a:rPr lang="en-US" sz="800" dirty="0" err="1"/>
              <a:t>Photodisc</a:t>
            </a:r>
            <a:r>
              <a:rPr lang="en-US" sz="800" dirty="0"/>
              <a:t>/Getty Images; (domestic cow) Alan and Sandy Carey/Getty Images; (human) James Stevenson/Science Source; (wall cress) Nigel </a:t>
            </a:r>
            <a:r>
              <a:rPr lang="en-US" sz="800" dirty="0" err="1"/>
              <a:t>Cattlin</a:t>
            </a:r>
            <a:r>
              <a:rPr lang="en-US" sz="800" dirty="0"/>
              <a:t>/</a:t>
            </a:r>
            <a:r>
              <a:rPr lang="en-US" sz="800" dirty="0" err="1"/>
              <a:t>Alamy</a:t>
            </a:r>
            <a:r>
              <a:rPr lang="en-US" sz="800" dirty="0"/>
              <a:t> Stock Photo; (maize) </a:t>
            </a:r>
            <a:r>
              <a:rPr lang="en-US" sz="800" dirty="0" err="1"/>
              <a:t>stevanovicigor</a:t>
            </a:r>
            <a:r>
              <a:rPr lang="en-US" sz="800" dirty="0"/>
              <a:t>/</a:t>
            </a:r>
            <a:r>
              <a:rPr lang="en-US" sz="800" dirty="0" err="1"/>
              <a:t>iStock</a:t>
            </a:r>
            <a:r>
              <a:rPr lang="en-US" sz="800" dirty="0"/>
              <a:t>/Getty Images; (rice) Photo by Gary Kramer, U.S. Department of Agriculture Natural Resources Conservation Service; (fission yeast) Steve </a:t>
            </a:r>
            <a:r>
              <a:rPr lang="en-US" sz="800" dirty="0" err="1"/>
              <a:t>Gschmeissner</a:t>
            </a:r>
            <a:r>
              <a:rPr lang="en-US" sz="800" dirty="0"/>
              <a:t>/Science Source; (baker’s yeast) Dr. Jeremy Burgess/Science Source; (bacteria) BSIP/age </a:t>
            </a:r>
            <a:r>
              <a:rPr lang="en-US" sz="800" dirty="0" err="1"/>
              <a:t>fotostock</a:t>
            </a:r>
            <a:r>
              <a:rPr lang="en-US" sz="800" dirty="0"/>
              <a:t>; (archaea) Dr. Harald Huber and Prof. Dr. </a:t>
            </a:r>
            <a:r>
              <a:rPr lang="en-US" sz="800" dirty="0" err="1"/>
              <a:t>Reinhard</a:t>
            </a:r>
            <a:r>
              <a:rPr lang="en-US" sz="800" dirty="0"/>
              <a:t> Rachel, University of Regensburg, Regensburg, Germany; (malaria parasite) T. Brain/Science Source</a:t>
            </a:r>
          </a:p>
        </p:txBody>
      </p:sp>
      <p:sp>
        <p:nvSpPr>
          <p:cNvPr id="12"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396021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Gene swapping</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Extensive gene swapping among early organisms has caused researchers to reexamine base of the tree of life</a:t>
            </a:r>
          </a:p>
          <a:p>
            <a:pPr marL="342900" indent="-342900">
              <a:spcBef>
                <a:spcPts val="1200"/>
              </a:spcBef>
              <a:spcAft>
                <a:spcPts val="1200"/>
              </a:spcAft>
              <a:buFont typeface="Arial" panose="020B0604020202020204" pitchFamily="34" charset="0"/>
              <a:buChar char="•"/>
            </a:pPr>
            <a:r>
              <a:rPr lang="en-US" dirty="0"/>
              <a:t>Early phylogenies based on </a:t>
            </a:r>
            <a:r>
              <a:rPr lang="en-US" dirty="0" err="1"/>
              <a:t>rR</a:t>
            </a:r>
            <a:r>
              <a:rPr lang="en-US" sz="100" dirty="0"/>
              <a:t> </a:t>
            </a:r>
            <a:r>
              <a:rPr lang="en-US" dirty="0"/>
              <a:t>N</a:t>
            </a:r>
            <a:r>
              <a:rPr lang="en-US" sz="100" dirty="0"/>
              <a:t> </a:t>
            </a:r>
            <a:r>
              <a:rPr lang="en-US" dirty="0"/>
              <a:t>A sequences indicated early prokaryotes gave rise to Bacteria and Archaea</a:t>
            </a:r>
          </a:p>
          <a:p>
            <a:pPr marL="342900" indent="-342900">
              <a:spcBef>
                <a:spcPts val="1200"/>
              </a:spcBef>
              <a:spcAft>
                <a:spcPts val="1200"/>
              </a:spcAft>
              <a:buFont typeface="Arial" panose="020B0604020202020204" pitchFamily="34" charset="0"/>
              <a:buChar char="•"/>
            </a:pPr>
            <a:r>
              <a:rPr lang="en-US" dirty="0"/>
              <a:t>Phylogeny being revised as more microbial genomes are sequenced</a:t>
            </a:r>
          </a:p>
          <a:p>
            <a:pPr marL="342900" indent="-342900">
              <a:spcBef>
                <a:spcPts val="1200"/>
              </a:spcBef>
              <a:spcAft>
                <a:spcPts val="1200"/>
              </a:spcAft>
              <a:buFont typeface="Arial" panose="020B0604020202020204" pitchFamily="34" charset="0"/>
              <a:buChar char="•"/>
            </a:pPr>
            <a:r>
              <a:rPr lang="en-US" dirty="0"/>
              <a:t>Investigators are finding bacterial and archaeal genes in the same organism; organisms likely swapped genes</a:t>
            </a:r>
          </a:p>
          <a:p>
            <a:pPr marL="342900" indent="-342900">
              <a:spcBef>
                <a:spcPts val="1200"/>
              </a:spcBef>
              <a:spcAft>
                <a:spcPts val="1200"/>
              </a:spcAft>
              <a:buFont typeface="Arial" panose="020B0604020202020204" pitchFamily="34" charset="0"/>
              <a:buChar char="•"/>
            </a:pPr>
            <a:r>
              <a:rPr lang="en-US" dirty="0"/>
              <a:t>Base of the tree of life is a web rather than a branch</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2192091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654ED-0C65-4E31-8C7B-C0615EF54CA2}"/>
              </a:ext>
            </a:extLst>
          </p:cNvPr>
          <p:cNvSpPr>
            <a:spLocks noGrp="1"/>
          </p:cNvSpPr>
          <p:nvPr>
            <p:ph type="title"/>
          </p:nvPr>
        </p:nvSpPr>
        <p:spPr/>
        <p:txBody>
          <a:bodyPr/>
          <a:lstStyle/>
          <a:p>
            <a:pPr lvl="0"/>
            <a:r>
              <a:rPr lang="en-US" dirty="0"/>
              <a:t>Gene swapping in humans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7BE98FE-6D8F-4E40-AA54-005E9CF3EC32}"/>
              </a:ext>
            </a:extLst>
          </p:cNvPr>
          <p:cNvSpPr>
            <a:spLocks noGrp="1"/>
          </p:cNvSpPr>
          <p:nvPr>
            <p:ph sz="quarter" idx="11"/>
          </p:nvPr>
        </p:nvSpPr>
        <p:spPr/>
        <p:txBody>
          <a:bodyPr/>
          <a:lstStyle/>
          <a:p>
            <a:pPr>
              <a:spcBef>
                <a:spcPts val="1200"/>
              </a:spcBef>
              <a:spcAft>
                <a:spcPts val="1200"/>
              </a:spcAft>
            </a:pPr>
            <a:r>
              <a:rPr lang="en-US" dirty="0"/>
              <a:t>Human genome carries more ancient transposons than other genomes</a:t>
            </a:r>
          </a:p>
          <a:p>
            <a:pPr marL="342900" indent="-342900">
              <a:spcBef>
                <a:spcPts val="1200"/>
              </a:spcBef>
              <a:spcAft>
                <a:spcPts val="1200"/>
              </a:spcAft>
              <a:buFont typeface="Arial" panose="020B0604020202020204" pitchFamily="34" charset="0"/>
              <a:buChar char="•"/>
            </a:pPr>
            <a:r>
              <a:rPr lang="en-US" i="1" dirty="0"/>
              <a:t>Drosophila</a:t>
            </a:r>
            <a:r>
              <a:rPr lang="en-US" dirty="0"/>
              <a:t> may somehow eliminate unnecessary D</a:t>
            </a:r>
            <a:r>
              <a:rPr lang="en-US" sz="100" dirty="0"/>
              <a:t> </a:t>
            </a:r>
            <a:r>
              <a:rPr lang="en-US" dirty="0"/>
              <a:t>N</a:t>
            </a:r>
            <a:r>
              <a:rPr lang="en-US" sz="100" dirty="0"/>
              <a:t> </a:t>
            </a:r>
            <a:r>
              <a:rPr lang="en-US" dirty="0"/>
              <a:t>A from their genome 75x faster than humans.</a:t>
            </a:r>
          </a:p>
          <a:p>
            <a:pPr marL="342900" indent="-342900">
              <a:spcBef>
                <a:spcPts val="1200"/>
              </a:spcBef>
              <a:spcAft>
                <a:spcPts val="1200"/>
              </a:spcAft>
              <a:buFont typeface="Arial" panose="020B0604020202020204" pitchFamily="34" charset="0"/>
              <a:buChar char="•"/>
            </a:pPr>
            <a:r>
              <a:rPr lang="en-US" dirty="0"/>
              <a:t>Human genome has had minimal transposon activity in the last 50 million years.</a:t>
            </a:r>
          </a:p>
          <a:p>
            <a:pPr marL="342900" indent="-342900">
              <a:spcBef>
                <a:spcPts val="1200"/>
              </a:spcBef>
              <a:spcAft>
                <a:spcPts val="1200"/>
              </a:spcAft>
              <a:buFont typeface="Arial" panose="020B0604020202020204" pitchFamily="34" charset="0"/>
              <a:buChar char="•"/>
            </a:pPr>
            <a:r>
              <a:rPr lang="en-US" dirty="0"/>
              <a:t>Mice are continuing to add new transposons.</a:t>
            </a:r>
          </a:p>
        </p:txBody>
      </p:sp>
      <p:sp>
        <p:nvSpPr>
          <p:cNvPr id="6" name="Slide Number Placeholder 3">
            <a:extLst>
              <a:ext uri="{FF2B5EF4-FFF2-40B4-BE49-F238E27FC236}">
                <a16:creationId xmlns:a16="http://schemas.microsoft.com/office/drawing/2014/main" id="{6B6AC059-4F91-4744-AA1C-582674FAE096}"/>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36483040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 Function and Expression Patterns</a:t>
            </a:r>
          </a:p>
        </p:txBody>
      </p:sp>
      <p:sp>
        <p:nvSpPr>
          <p:cNvPr id="3" name="Content Placeholder 2"/>
          <p:cNvSpPr>
            <a:spLocks noGrp="1"/>
          </p:cNvSpPr>
          <p:nvPr>
            <p:ph sz="quarter" idx="11"/>
          </p:nvPr>
        </p:nvSpPr>
        <p:spPr>
          <a:xfrm>
            <a:off x="342900" y="1276710"/>
            <a:ext cx="8458200" cy="5111390"/>
          </a:xfrm>
        </p:spPr>
        <p:txBody>
          <a:bodyPr/>
          <a:lstStyle/>
          <a:p>
            <a:pPr>
              <a:spcBef>
                <a:spcPts val="600"/>
              </a:spcBef>
              <a:spcAft>
                <a:spcPts val="1200"/>
              </a:spcAft>
              <a:buClr>
                <a:schemeClr val="tx1"/>
              </a:buClr>
            </a:pPr>
            <a:r>
              <a:rPr lang="en-US" dirty="0"/>
              <a:t>Inferred by comparing genes in different species</a:t>
            </a:r>
          </a:p>
          <a:p>
            <a:pPr>
              <a:spcBef>
                <a:spcPts val="600"/>
              </a:spcBef>
              <a:spcAft>
                <a:spcPts val="1200"/>
              </a:spcAft>
              <a:buClr>
                <a:schemeClr val="tx1"/>
              </a:buClr>
            </a:pPr>
            <a:r>
              <a:rPr lang="en-US" dirty="0"/>
              <a:t>Why a mouse develops into a mouse and not a human</a:t>
            </a:r>
          </a:p>
          <a:p>
            <a:pPr marL="347472" indent="-347472">
              <a:spcBef>
                <a:spcPts val="600"/>
              </a:spcBef>
              <a:spcAft>
                <a:spcPts val="1200"/>
              </a:spcAft>
              <a:buClr>
                <a:schemeClr val="tx1"/>
              </a:buClr>
              <a:buFont typeface="Arial" panose="020B0604020202020204" pitchFamily="34" charset="0"/>
              <a:buChar char="•"/>
            </a:pPr>
            <a:r>
              <a:rPr lang="en-US" dirty="0"/>
              <a:t>Genes are expressed at different times.</a:t>
            </a:r>
          </a:p>
          <a:p>
            <a:pPr marL="347472" indent="-347472">
              <a:spcBef>
                <a:spcPts val="600"/>
              </a:spcBef>
              <a:spcAft>
                <a:spcPts val="1200"/>
              </a:spcAft>
              <a:buClr>
                <a:schemeClr val="tx1"/>
              </a:buClr>
              <a:buFont typeface="Arial" panose="020B0604020202020204" pitchFamily="34" charset="0"/>
              <a:buChar char="•"/>
            </a:pPr>
            <a:r>
              <a:rPr lang="en-US" dirty="0"/>
              <a:t>In different tissues.</a:t>
            </a:r>
          </a:p>
          <a:p>
            <a:pPr marL="347472" indent="-347472">
              <a:spcBef>
                <a:spcPts val="600"/>
              </a:spcBef>
              <a:spcAft>
                <a:spcPts val="1200"/>
              </a:spcAft>
              <a:buClr>
                <a:schemeClr val="tx1"/>
              </a:buClr>
              <a:buFont typeface="Arial" panose="020B0604020202020204" pitchFamily="34" charset="0"/>
              <a:buChar char="•"/>
            </a:pPr>
            <a:r>
              <a:rPr lang="en-US" dirty="0"/>
              <a:t>In different amounts.</a:t>
            </a:r>
          </a:p>
          <a:p>
            <a:pPr marL="347472" indent="-347472">
              <a:spcBef>
                <a:spcPts val="600"/>
              </a:spcBef>
              <a:spcAft>
                <a:spcPts val="1200"/>
              </a:spcAft>
              <a:buClr>
                <a:schemeClr val="tx1"/>
              </a:buClr>
              <a:buFont typeface="Arial" panose="020B0604020202020204" pitchFamily="34" charset="0"/>
              <a:buChar char="•"/>
            </a:pPr>
            <a:r>
              <a:rPr lang="en-US" dirty="0"/>
              <a:t>In different combinations.</a:t>
            </a:r>
          </a:p>
          <a:p>
            <a:pPr>
              <a:spcBef>
                <a:spcPts val="600"/>
              </a:spcBef>
              <a:spcAft>
                <a:spcPts val="1200"/>
              </a:spcAft>
              <a:buClr>
                <a:schemeClr val="tx1"/>
              </a:buClr>
            </a:pPr>
            <a:r>
              <a:rPr lang="en-US" dirty="0"/>
              <a:t>Cystic fibrosis gene defect in human causes devastating lung effects but not in mice</a:t>
            </a:r>
          </a:p>
          <a:p>
            <a:pPr marL="347472" indent="-347472">
              <a:spcBef>
                <a:spcPts val="600"/>
              </a:spcBef>
              <a:spcAft>
                <a:spcPts val="1200"/>
              </a:spcAft>
              <a:buClr>
                <a:schemeClr val="tx1"/>
              </a:buClr>
              <a:buFont typeface="Arial" panose="020B0604020202020204" pitchFamily="34" charset="0"/>
              <a:buChar char="•"/>
            </a:pPr>
            <a:r>
              <a:rPr lang="en-US" dirty="0"/>
              <a:t>Explained by variations in expression of gene.</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37246755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Differences in human and gene transcription patterns</a:t>
            </a:r>
            <a:r>
              <a:rPr lang="en-US" sz="1200" dirty="0"/>
              <a:t> 1</a:t>
            </a:r>
          </a:p>
        </p:txBody>
      </p:sp>
      <p:sp>
        <p:nvSpPr>
          <p:cNvPr id="3" name="Content Placeholder 2"/>
          <p:cNvSpPr>
            <a:spLocks noGrp="1"/>
          </p:cNvSpPr>
          <p:nvPr>
            <p:ph sz="quarter" idx="11"/>
          </p:nvPr>
        </p:nvSpPr>
        <p:spPr/>
        <p:txBody>
          <a:bodyPr/>
          <a:lstStyle/>
          <a:p>
            <a:pPr>
              <a:spcBef>
                <a:spcPts val="600"/>
              </a:spcBef>
              <a:spcAft>
                <a:spcPts val="1200"/>
              </a:spcAft>
            </a:pPr>
            <a:r>
              <a:rPr lang="en-US" dirty="0"/>
              <a:t>Humans and chimps diverged from a common ancestor only about 4.1 MYA</a:t>
            </a:r>
          </a:p>
          <a:p>
            <a:pPr marL="347472" indent="-347472">
              <a:spcBef>
                <a:spcPts val="600"/>
              </a:spcBef>
              <a:spcAft>
                <a:spcPts val="1200"/>
              </a:spcAft>
              <a:buFont typeface="Arial" panose="020B0604020202020204" pitchFamily="34" charset="0"/>
              <a:buChar char="•"/>
            </a:pPr>
            <a:r>
              <a:rPr lang="en-US" dirty="0"/>
              <a:t>Chimp D</a:t>
            </a:r>
            <a:r>
              <a:rPr lang="en-US" sz="100" dirty="0"/>
              <a:t> </a:t>
            </a:r>
            <a:r>
              <a:rPr lang="en-US" dirty="0"/>
              <a:t>N</a:t>
            </a:r>
            <a:r>
              <a:rPr lang="en-US" sz="100" dirty="0"/>
              <a:t> </a:t>
            </a:r>
            <a:r>
              <a:rPr lang="en-US" dirty="0"/>
              <a:t>A is 98.77% identical to human.</a:t>
            </a:r>
          </a:p>
          <a:p>
            <a:pPr marL="347472" indent="-347472">
              <a:spcBef>
                <a:spcPts val="600"/>
              </a:spcBef>
              <a:spcAft>
                <a:spcPts val="1200"/>
              </a:spcAft>
              <a:buFont typeface="Arial" panose="020B0604020202020204" pitchFamily="34" charset="0"/>
              <a:buChar char="•"/>
            </a:pPr>
            <a:r>
              <a:rPr lang="en-US" dirty="0"/>
              <a:t>Comparing only protein encoding genes it is 99.2% identical.</a:t>
            </a:r>
          </a:p>
          <a:p>
            <a:pPr>
              <a:spcBef>
                <a:spcPts val="600"/>
              </a:spcBef>
              <a:spcAft>
                <a:spcPts val="1200"/>
              </a:spcAft>
            </a:pPr>
            <a:r>
              <a:rPr lang="en-US" dirty="0"/>
              <a:t>Differences may be explained by different patterns of gene transcription activity – brain cells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21118982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001CB-E523-421D-BAD2-E4D0777D0C2B}"/>
              </a:ext>
            </a:extLst>
          </p:cNvPr>
          <p:cNvSpPr>
            <a:spLocks noGrp="1"/>
          </p:cNvSpPr>
          <p:nvPr>
            <p:ph type="title"/>
          </p:nvPr>
        </p:nvSpPr>
        <p:spPr/>
        <p:txBody>
          <a:bodyPr/>
          <a:lstStyle/>
          <a:p>
            <a:r>
              <a:rPr lang="en-US" dirty="0"/>
              <a:t>Differences in human and gene transcription patterns</a:t>
            </a:r>
            <a:r>
              <a:rPr lang="en-US" sz="1200" dirty="0"/>
              <a:t> 2</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A62F9AF-7A28-4228-8A59-1C62FA4F2095}"/>
              </a:ext>
            </a:extLst>
          </p:cNvPr>
          <p:cNvSpPr>
            <a:spLocks noGrp="1"/>
          </p:cNvSpPr>
          <p:nvPr>
            <p:ph sz="quarter" idx="11"/>
          </p:nvPr>
        </p:nvSpPr>
        <p:spPr>
          <a:xfrm>
            <a:off x="342900" y="1276710"/>
            <a:ext cx="8458200" cy="5134138"/>
          </a:xfrm>
        </p:spPr>
        <p:txBody>
          <a:bodyPr/>
          <a:lstStyle/>
          <a:p>
            <a:pPr>
              <a:spcBef>
                <a:spcPts val="600"/>
              </a:spcBef>
            </a:pPr>
            <a:r>
              <a:rPr lang="en-US" sz="2200" dirty="0">
                <a:solidFill>
                  <a:srgbClr val="211D1E"/>
                </a:solidFill>
              </a:rPr>
              <a:t>Researchers used R</a:t>
            </a:r>
            <a:r>
              <a:rPr lang="en-US" sz="100" dirty="0">
                <a:solidFill>
                  <a:srgbClr val="211D1E"/>
                </a:solidFill>
              </a:rPr>
              <a:t> </a:t>
            </a:r>
            <a:r>
              <a:rPr lang="en-US" sz="2200" dirty="0">
                <a:solidFill>
                  <a:srgbClr val="211D1E"/>
                </a:solidFill>
              </a:rPr>
              <a:t>N</a:t>
            </a:r>
            <a:r>
              <a:rPr lang="en-US" sz="100" dirty="0">
                <a:solidFill>
                  <a:srgbClr val="211D1E"/>
                </a:solidFill>
              </a:rPr>
              <a:t> </a:t>
            </a:r>
            <a:r>
              <a:rPr lang="en-US" sz="2200" dirty="0">
                <a:solidFill>
                  <a:srgbClr val="211D1E"/>
                </a:solidFill>
              </a:rPr>
              <a:t>A sequencing to analyze transcription patterns in single-cells from cerebral organoids</a:t>
            </a:r>
          </a:p>
          <a:p>
            <a:pPr>
              <a:spcBef>
                <a:spcPts val="600"/>
              </a:spcBef>
            </a:pPr>
            <a:r>
              <a:rPr lang="en-US" sz="2200" dirty="0">
                <a:solidFill>
                  <a:srgbClr val="211D1E"/>
                </a:solidFill>
              </a:rPr>
              <a:t>Cerebral organoids — pluripotent stem cells are induced to differentiate into neural tissue that includes radial glial cells and excitatory neurons</a:t>
            </a:r>
          </a:p>
          <a:p>
            <a:pPr>
              <a:spcBef>
                <a:spcPts val="600"/>
              </a:spcBef>
            </a:pPr>
            <a:r>
              <a:rPr lang="en-US" sz="2200" dirty="0">
                <a:solidFill>
                  <a:srgbClr val="211D1E"/>
                </a:solidFill>
              </a:rPr>
              <a:t>Comparing chimp and human cerebral organoids:</a:t>
            </a:r>
          </a:p>
          <a:p>
            <a:pPr marL="347472" indent="-342900">
              <a:spcBef>
                <a:spcPts val="600"/>
              </a:spcBef>
              <a:buFont typeface="Arial" panose="020B0604020202020204" pitchFamily="34" charset="0"/>
              <a:buChar char="•"/>
            </a:pPr>
            <a:r>
              <a:rPr lang="en-US" sz="2200" dirty="0">
                <a:solidFill>
                  <a:srgbClr val="211D1E"/>
                </a:solidFill>
              </a:rPr>
              <a:t>383 genes up-regulated in radial glial cells </a:t>
            </a:r>
          </a:p>
          <a:p>
            <a:pPr marL="347472" indent="-342900">
              <a:spcBef>
                <a:spcPts val="600"/>
              </a:spcBef>
              <a:buFont typeface="Arial" panose="020B0604020202020204" pitchFamily="34" charset="0"/>
              <a:buChar char="•"/>
            </a:pPr>
            <a:r>
              <a:rPr lang="en-US" sz="2200" dirty="0">
                <a:solidFill>
                  <a:srgbClr val="211D1E"/>
                </a:solidFill>
              </a:rPr>
              <a:t>220 genes up-regulated in excitatory neurons. </a:t>
            </a:r>
          </a:p>
          <a:p>
            <a:pPr marL="347472" indent="-342900">
              <a:spcBef>
                <a:spcPts val="600"/>
              </a:spcBef>
              <a:buFont typeface="Arial" panose="020B0604020202020204" pitchFamily="34" charset="0"/>
              <a:buChar char="•"/>
            </a:pPr>
            <a:r>
              <a:rPr lang="en-US" sz="2200" dirty="0">
                <a:solidFill>
                  <a:srgbClr val="211D1E"/>
                </a:solidFill>
              </a:rPr>
              <a:t>285 genes down-regulated in radial glial cells</a:t>
            </a:r>
          </a:p>
          <a:p>
            <a:pPr marL="347472" indent="-342900">
              <a:spcBef>
                <a:spcPts val="600"/>
              </a:spcBef>
              <a:buFont typeface="Arial" panose="020B0604020202020204" pitchFamily="34" charset="0"/>
              <a:buChar char="•"/>
            </a:pPr>
            <a:r>
              <a:rPr lang="en-US" sz="2200" dirty="0">
                <a:solidFill>
                  <a:srgbClr val="211D1E"/>
                </a:solidFill>
              </a:rPr>
              <a:t>165 genes down-regulated in excitatory neurons</a:t>
            </a:r>
          </a:p>
          <a:p>
            <a:pPr>
              <a:spcBef>
                <a:spcPts val="600"/>
              </a:spcBef>
            </a:pPr>
            <a:r>
              <a:rPr lang="en-US" sz="2200" dirty="0">
                <a:solidFill>
                  <a:srgbClr val="211D1E"/>
                </a:solidFill>
              </a:rPr>
              <a:t>Some genes associated with human-specific structural variations</a:t>
            </a:r>
            <a:endParaRPr lang="en-US" sz="2200" dirty="0"/>
          </a:p>
        </p:txBody>
      </p:sp>
      <p:sp>
        <p:nvSpPr>
          <p:cNvPr id="6" name="Slide Number Placeholder 3">
            <a:extLst>
              <a:ext uri="{FF2B5EF4-FFF2-40B4-BE49-F238E27FC236}">
                <a16:creationId xmlns:a16="http://schemas.microsoft.com/office/drawing/2014/main" id="{957A2891-DAD6-432A-A842-2F2B96D065D6}"/>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189548935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6864B-C1E1-48EA-B091-2B7F72FB396C}"/>
              </a:ext>
            </a:extLst>
          </p:cNvPr>
          <p:cNvSpPr>
            <a:spLocks noGrp="1"/>
          </p:cNvSpPr>
          <p:nvPr>
            <p:ph type="title"/>
          </p:nvPr>
        </p:nvSpPr>
        <p:spPr/>
        <p:txBody>
          <a:bodyPr/>
          <a:lstStyle/>
          <a:p>
            <a:pPr lvl="0"/>
            <a:r>
              <a:rPr lang="en-US" dirty="0"/>
              <a:t>Complex gene expression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C94FAD68-A1BD-4A8C-98E1-BF69FBC66259}"/>
              </a:ext>
            </a:extLst>
          </p:cNvPr>
          <p:cNvSpPr>
            <a:spLocks noGrp="1"/>
          </p:cNvSpPr>
          <p:nvPr>
            <p:ph sz="quarter" idx="11"/>
          </p:nvPr>
        </p:nvSpPr>
        <p:spPr/>
        <p:txBody>
          <a:bodyPr/>
          <a:lstStyle/>
          <a:p>
            <a:pPr>
              <a:spcBef>
                <a:spcPts val="600"/>
              </a:spcBef>
              <a:spcAft>
                <a:spcPts val="1200"/>
              </a:spcAft>
            </a:pPr>
            <a:r>
              <a:rPr lang="en-US" dirty="0"/>
              <a:t>Speech is uniquely human</a:t>
            </a:r>
          </a:p>
          <a:p>
            <a:pPr marL="342900" indent="-342900">
              <a:spcBef>
                <a:spcPts val="600"/>
              </a:spcBef>
              <a:spcAft>
                <a:spcPts val="1200"/>
              </a:spcAft>
              <a:buFont typeface="Arial" panose="020B0604020202020204" pitchFamily="34" charset="0"/>
              <a:buChar char="•"/>
            </a:pPr>
            <a:r>
              <a:rPr lang="en-US" dirty="0"/>
              <a:t>Single point mutation in </a:t>
            </a:r>
            <a:r>
              <a:rPr lang="en-US" i="1" dirty="0"/>
              <a:t>FOXP2</a:t>
            </a:r>
            <a:r>
              <a:rPr lang="en-US" dirty="0"/>
              <a:t> gene means impaired speech and grammar but not language comprehension.</a:t>
            </a:r>
          </a:p>
          <a:p>
            <a:pPr marL="342900" indent="-342900">
              <a:spcBef>
                <a:spcPts val="600"/>
              </a:spcBef>
              <a:spcAft>
                <a:spcPts val="1200"/>
              </a:spcAft>
              <a:buFont typeface="Arial" panose="020B0604020202020204" pitchFamily="34" charset="0"/>
              <a:buChar char="•"/>
            </a:pPr>
            <a:r>
              <a:rPr lang="en-US" i="1" dirty="0"/>
              <a:t>FOXP2</a:t>
            </a:r>
            <a:r>
              <a:rPr lang="en-US" dirty="0"/>
              <a:t> found in chimps, gorillas, orangutans, rhesus macaques, and mice, yet they don’t speak.</a:t>
            </a:r>
          </a:p>
          <a:p>
            <a:pPr marL="731520" lvl="2">
              <a:spcBef>
                <a:spcPts val="600"/>
              </a:spcBef>
              <a:spcAft>
                <a:spcPts val="1200"/>
              </a:spcAft>
            </a:pPr>
            <a:r>
              <a:rPr lang="en-US" dirty="0"/>
              <a:t>Gene expressed in areas of brain that affect motor function.</a:t>
            </a:r>
          </a:p>
          <a:p>
            <a:pPr marL="342900" indent="-342900">
              <a:spcBef>
                <a:spcPts val="600"/>
              </a:spcBef>
              <a:spcAft>
                <a:spcPts val="1200"/>
              </a:spcAft>
              <a:buFont typeface="Arial" panose="020B0604020202020204" pitchFamily="34" charset="0"/>
              <a:buChar char="•"/>
            </a:pPr>
            <a:r>
              <a:rPr lang="en-US" dirty="0"/>
              <a:t>FOXP2 protein in mice and humans differs by only 3 AA; 2 AA in other primates.</a:t>
            </a:r>
          </a:p>
        </p:txBody>
      </p:sp>
      <p:sp>
        <p:nvSpPr>
          <p:cNvPr id="6" name="Slide Number Placeholder 3">
            <a:extLst>
              <a:ext uri="{FF2B5EF4-FFF2-40B4-BE49-F238E27FC236}">
                <a16:creationId xmlns:a16="http://schemas.microsoft.com/office/drawing/2014/main" id="{1AA37718-F7EA-45DA-942F-67BDEDC57F60}"/>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27675322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Evolution of </a:t>
            </a:r>
            <a:r>
              <a:rPr lang="en-US" i="1" dirty="0"/>
              <a:t>FOXP2</a:t>
            </a:r>
            <a:endParaRPr lang="en-US" dirty="0"/>
          </a:p>
        </p:txBody>
      </p:sp>
      <p:sp>
        <p:nvSpPr>
          <p:cNvPr id="3" name="Content Placeholder 2"/>
          <p:cNvSpPr>
            <a:spLocks noGrp="1"/>
          </p:cNvSpPr>
          <p:nvPr>
            <p:ph sz="quarter" idx="11"/>
          </p:nvPr>
        </p:nvSpPr>
        <p:spPr/>
        <p:txBody>
          <a:bodyPr/>
          <a:lstStyle/>
          <a:p>
            <a:pPr marL="342900" indent="-342900">
              <a:spcBef>
                <a:spcPts val="600"/>
              </a:spcBef>
              <a:spcAft>
                <a:spcPts val="1200"/>
              </a:spcAft>
              <a:buFont typeface="Arial" panose="020B0604020202020204" pitchFamily="34" charset="0"/>
              <a:buChar char="•"/>
            </a:pPr>
            <a:r>
              <a:rPr lang="en-US" i="1" dirty="0"/>
              <a:t>FOXP2</a:t>
            </a:r>
            <a:r>
              <a:rPr lang="en-US" dirty="0"/>
              <a:t> downstream targets have not been characterized, but its role in communication may not be limited to humans</a:t>
            </a:r>
          </a:p>
          <a:p>
            <a:pPr marL="342900" indent="-342900">
              <a:spcBef>
                <a:spcPts val="600"/>
              </a:spcBef>
              <a:spcAft>
                <a:spcPts val="1200"/>
              </a:spcAft>
              <a:buFont typeface="Arial" panose="020B0604020202020204" pitchFamily="34" charset="0"/>
              <a:buChar char="•"/>
            </a:pPr>
            <a:r>
              <a:rPr lang="en-US" dirty="0"/>
              <a:t>If </a:t>
            </a:r>
            <a:r>
              <a:rPr lang="en-US" i="1" dirty="0"/>
              <a:t>FOXP2</a:t>
            </a:r>
            <a:r>
              <a:rPr lang="en-US" dirty="0"/>
              <a:t> mutated in mice, they don’t squeak</a:t>
            </a:r>
          </a:p>
          <a:p>
            <a:pPr marL="342900" indent="-342900">
              <a:spcBef>
                <a:spcPts val="600"/>
              </a:spcBef>
              <a:spcAft>
                <a:spcPts val="1200"/>
              </a:spcAft>
              <a:buFont typeface="Arial" panose="020B0604020202020204" pitchFamily="34" charset="0"/>
              <a:buChar char="•"/>
            </a:pPr>
            <a:r>
              <a:rPr lang="en-US" dirty="0"/>
              <a:t>Song birds with reduced FOXP2 protein show disturbed development of song variability</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25183089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lang="en-US" dirty="0"/>
              <a:t>Figure 24.12</a:t>
            </a:r>
          </a:p>
        </p:txBody>
      </p:sp>
      <p:pic>
        <p:nvPicPr>
          <p:cNvPr id="7" name="Picture 2" descr="An illustration of the evolution tree of FOXP2 with synonymous changes and nonsynonymous chang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3396" y="1119364"/>
            <a:ext cx="5337208" cy="5029200"/>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9297897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a:t>Applying Comparative Genomics</a:t>
            </a:r>
          </a:p>
        </p:txBody>
      </p:sp>
      <p:sp>
        <p:nvSpPr>
          <p:cNvPr id="3" name="Content Placeholder 2">
            <a:extLst>
              <a:ext uri="{FF2B5EF4-FFF2-40B4-BE49-F238E27FC236}">
                <a16:creationId xmlns:a16="http://schemas.microsoft.com/office/drawing/2014/main" id="{1DB3710C-E603-4F12-BDC1-43FB5525AC6E}"/>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Comparative genomics reveals genetic basis for disease</a:t>
            </a:r>
          </a:p>
          <a:p>
            <a:pPr marL="342900" indent="-342900">
              <a:spcBef>
                <a:spcPts val="1200"/>
              </a:spcBef>
              <a:spcAft>
                <a:spcPts val="1200"/>
              </a:spcAft>
              <a:buFont typeface="Arial" panose="020B0604020202020204" pitchFamily="34" charset="0"/>
              <a:buChar char="•"/>
            </a:pPr>
            <a:r>
              <a:rPr lang="en-US" dirty="0"/>
              <a:t>Genome comparisons between pathogen and host aid drug development</a:t>
            </a:r>
          </a:p>
          <a:p>
            <a:pPr marL="342900" indent="-342900">
              <a:spcBef>
                <a:spcPts val="1200"/>
              </a:spcBef>
              <a:spcAft>
                <a:spcPts val="1200"/>
              </a:spcAft>
              <a:buFont typeface="Arial" panose="020B0604020202020204" pitchFamily="34" charset="0"/>
              <a:buChar char="•"/>
            </a:pPr>
            <a:r>
              <a:rPr lang="en-US" dirty="0"/>
              <a:t>Comparative genomics helps conservation biologists</a:t>
            </a:r>
          </a:p>
        </p:txBody>
      </p:sp>
      <p:sp>
        <p:nvSpPr>
          <p:cNvPr id="6" name="Slide Number Placeholder 3">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10151875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a:t>Distantly related genomes offer clues for cause of disease</a:t>
            </a:r>
          </a:p>
        </p:txBody>
      </p:sp>
      <p:sp>
        <p:nvSpPr>
          <p:cNvPr id="3" name="Content Placeholder 2">
            <a:extLst>
              <a:ext uri="{FF2B5EF4-FFF2-40B4-BE49-F238E27FC236}">
                <a16:creationId xmlns:a16="http://schemas.microsoft.com/office/drawing/2014/main" id="{1DB3710C-E603-4F12-BDC1-43FB5525AC6E}"/>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Amino acids critical to protein function tend to be preserved over the course of evolution, and changes at such sites within genes are more likely to cause disease</a:t>
            </a:r>
          </a:p>
          <a:p>
            <a:pPr marL="342900" indent="-342900">
              <a:spcBef>
                <a:spcPts val="1200"/>
              </a:spcBef>
              <a:spcAft>
                <a:spcPts val="1200"/>
              </a:spcAft>
              <a:buFont typeface="Arial" panose="020B0604020202020204" pitchFamily="34" charset="0"/>
              <a:buChar char="•"/>
            </a:pPr>
            <a:r>
              <a:rPr lang="en-US" dirty="0"/>
              <a:t>Comparing humans to duck-billed platypus (diverged from other mammals 166 MYA) allows us to find conserved sequences</a:t>
            </a:r>
          </a:p>
        </p:txBody>
      </p:sp>
      <p:sp>
        <p:nvSpPr>
          <p:cNvPr id="6" name="Slide Number Placeholder 3">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40082207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23103-EE56-42BE-A2DC-29F05B4F586B}"/>
              </a:ext>
            </a:extLst>
          </p:cNvPr>
          <p:cNvSpPr>
            <a:spLocks noGrp="1"/>
          </p:cNvSpPr>
          <p:nvPr>
            <p:ph type="title"/>
          </p:nvPr>
        </p:nvSpPr>
        <p:spPr/>
        <p:txBody>
          <a:bodyPr/>
          <a:lstStyle/>
          <a:p>
            <a:pPr lvl="0"/>
            <a:r>
              <a:rPr lang="en-US" dirty="0"/>
              <a:t>Comparative Genomics</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256994D-B826-4364-B23C-05EC587ADC15}"/>
              </a:ext>
            </a:extLst>
          </p:cNvPr>
          <p:cNvSpPr>
            <a:spLocks noGrp="1"/>
          </p:cNvSpPr>
          <p:nvPr>
            <p:ph sz="quarter" idx="11"/>
          </p:nvPr>
        </p:nvSpPr>
        <p:spPr>
          <a:xfrm>
            <a:off x="342900" y="1276710"/>
            <a:ext cx="8458200" cy="4975500"/>
          </a:xfrm>
        </p:spPr>
        <p:txBody>
          <a:bodyPr/>
          <a:lstStyle/>
          <a:p>
            <a:pPr>
              <a:spcBef>
                <a:spcPts val="600"/>
              </a:spcBef>
              <a:spcAft>
                <a:spcPts val="1200"/>
              </a:spcAft>
            </a:pPr>
            <a:r>
              <a:rPr lang="en-US" dirty="0"/>
              <a:t>Genomes of viruses and bacteria evolve in a matter of days</a:t>
            </a:r>
          </a:p>
          <a:p>
            <a:pPr>
              <a:spcBef>
                <a:spcPts val="600"/>
              </a:spcBef>
              <a:spcAft>
                <a:spcPts val="1200"/>
              </a:spcAft>
            </a:pPr>
            <a:r>
              <a:rPr lang="en-US" dirty="0"/>
              <a:t>Complex eukaryotic species evolve over millions of years</a:t>
            </a:r>
          </a:p>
          <a:p>
            <a:pPr>
              <a:spcBef>
                <a:spcPts val="600"/>
              </a:spcBef>
              <a:spcAft>
                <a:spcPts val="1200"/>
              </a:spcAft>
            </a:pPr>
            <a:r>
              <a:rPr lang="en-US" dirty="0"/>
              <a:t>Can compare genomes</a:t>
            </a:r>
          </a:p>
          <a:p>
            <a:pPr marL="347472" indent="-347472">
              <a:spcBef>
                <a:spcPts val="600"/>
              </a:spcBef>
              <a:spcAft>
                <a:spcPts val="1200"/>
              </a:spcAft>
              <a:buFont typeface="Arial" panose="020B0604020202020204" pitchFamily="34" charset="0"/>
              <a:buChar char="•"/>
            </a:pPr>
            <a:r>
              <a:rPr lang="en-US" dirty="0"/>
              <a:t>Example: tiger pufferfish (</a:t>
            </a:r>
            <a:r>
              <a:rPr lang="en-US" i="1" dirty="0"/>
              <a:t>Fugu </a:t>
            </a:r>
            <a:r>
              <a:rPr lang="en-US" i="1" dirty="0" err="1"/>
              <a:t>rubripes</a:t>
            </a:r>
            <a:r>
              <a:rPr lang="en-US" dirty="0"/>
              <a:t>), mouse (</a:t>
            </a:r>
            <a:r>
              <a:rPr lang="en-US" i="1" dirty="0"/>
              <a:t>Mus </a:t>
            </a:r>
            <a:r>
              <a:rPr lang="en-US" i="1" dirty="0" err="1"/>
              <a:t>musculus</a:t>
            </a:r>
            <a:r>
              <a:rPr lang="en-US" dirty="0"/>
              <a:t>), and human genomes</a:t>
            </a:r>
          </a:p>
        </p:txBody>
      </p:sp>
      <p:sp>
        <p:nvSpPr>
          <p:cNvPr id="6" name="Slide Number Placeholder 3">
            <a:extLst>
              <a:ext uri="{FF2B5EF4-FFF2-40B4-BE49-F238E27FC236}">
                <a16:creationId xmlns:a16="http://schemas.microsoft.com/office/drawing/2014/main" id="{B8BE61D6-B98F-48FE-AF5B-859A1E220DEA}"/>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3234867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Closely related organisms enhance medical research</a:t>
            </a:r>
          </a:p>
        </p:txBody>
      </p:sp>
      <p:sp>
        <p:nvSpPr>
          <p:cNvPr id="3" name="Content Placeholder 2"/>
          <p:cNvSpPr>
            <a:spLocks noGrp="1"/>
          </p:cNvSpPr>
          <p:nvPr>
            <p:ph sz="quarter" idx="11"/>
          </p:nvPr>
        </p:nvSpPr>
        <p:spPr/>
        <p:txBody>
          <a:bodyPr/>
          <a:lstStyle/>
          <a:p>
            <a:pPr>
              <a:spcBef>
                <a:spcPts val="600"/>
              </a:spcBef>
              <a:spcAft>
                <a:spcPts val="1200"/>
              </a:spcAft>
            </a:pPr>
            <a:r>
              <a:rPr lang="en-US" dirty="0"/>
              <a:t>Comparing mouse and human genomes quickly revealed the function of 1000 previously unidentified human genes</a:t>
            </a:r>
          </a:p>
          <a:p>
            <a:pPr marL="347472" lvl="2" indent="-347472">
              <a:spcBef>
                <a:spcPts val="600"/>
              </a:spcBef>
              <a:spcAft>
                <a:spcPts val="1200"/>
              </a:spcAft>
            </a:pPr>
            <a:r>
              <a:rPr lang="en-US" sz="2400" dirty="0"/>
              <a:t>Effects of these genes can be studied in mice, and the results can be used in potential treatments for human diseases.</a:t>
            </a:r>
          </a:p>
          <a:p>
            <a:pPr>
              <a:spcBef>
                <a:spcPts val="600"/>
              </a:spcBef>
              <a:spcAft>
                <a:spcPts val="1200"/>
              </a:spcAft>
            </a:pPr>
            <a:r>
              <a:rPr lang="en-US" dirty="0"/>
              <a:t>We have extensive data on rat physiology.</a:t>
            </a:r>
          </a:p>
          <a:p>
            <a:pPr marL="347472" lvl="2" indent="-347472">
              <a:spcBef>
                <a:spcPts val="600"/>
              </a:spcBef>
              <a:spcAft>
                <a:spcPts val="1200"/>
              </a:spcAft>
            </a:pPr>
            <a:r>
              <a:rPr lang="en-US" sz="2400" dirty="0"/>
              <a:t>Use rat genome compared to human genome and mouse genome to link genes and disease</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7983386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Pathogen-host genome differences reveal drug targets</a:t>
            </a:r>
          </a:p>
        </p:txBody>
      </p:sp>
      <p:sp>
        <p:nvSpPr>
          <p:cNvPr id="3" name="Content Placeholder 2"/>
          <p:cNvSpPr>
            <a:spLocks noGrp="1"/>
          </p:cNvSpPr>
          <p:nvPr>
            <p:ph sz="quarter" idx="11"/>
          </p:nvPr>
        </p:nvSpPr>
        <p:spPr>
          <a:xfrm>
            <a:off x="342900" y="1276710"/>
            <a:ext cx="8458200" cy="4912334"/>
          </a:xfrm>
        </p:spPr>
        <p:txBody>
          <a:bodyPr/>
          <a:lstStyle/>
          <a:p>
            <a:pPr marL="342900" indent="-342900">
              <a:spcBef>
                <a:spcPts val="1200"/>
              </a:spcBef>
              <a:spcAft>
                <a:spcPts val="1200"/>
              </a:spcAft>
              <a:buFont typeface="Arial" panose="020B0604020202020204" pitchFamily="34" charset="0"/>
              <a:buChar char="•"/>
            </a:pPr>
            <a:r>
              <a:rPr lang="en-US" dirty="0"/>
              <a:t>Malaria caused by </a:t>
            </a:r>
            <a:r>
              <a:rPr lang="en-US" dirty="0" err="1"/>
              <a:t>protist</a:t>
            </a:r>
            <a:r>
              <a:rPr lang="en-US" dirty="0"/>
              <a:t> </a:t>
            </a:r>
            <a:r>
              <a:rPr lang="en-US" i="1" dirty="0"/>
              <a:t>Plasmodium falciparum </a:t>
            </a:r>
            <a:r>
              <a:rPr lang="en-US" dirty="0"/>
              <a:t>with the mosquito </a:t>
            </a:r>
            <a:r>
              <a:rPr lang="en-US" i="1" dirty="0"/>
              <a:t>Anopheles </a:t>
            </a:r>
            <a:r>
              <a:rPr lang="en-US" i="1" dirty="0" err="1"/>
              <a:t>gambiae</a:t>
            </a:r>
            <a:r>
              <a:rPr lang="en-US" i="1" dirty="0"/>
              <a:t> </a:t>
            </a:r>
            <a:r>
              <a:rPr lang="en-US" dirty="0"/>
              <a:t>as a vector; ~ 1.7 − 2.5 million deaths/year</a:t>
            </a:r>
          </a:p>
          <a:p>
            <a:pPr marL="342900" indent="-342900">
              <a:spcBef>
                <a:spcPts val="1200"/>
              </a:spcBef>
              <a:spcAft>
                <a:spcPts val="1200"/>
              </a:spcAft>
              <a:buFont typeface="Arial" panose="020B0604020202020204" pitchFamily="34" charset="0"/>
              <a:buChar char="•"/>
            </a:pPr>
            <a:r>
              <a:rPr lang="en-US" i="1" dirty="0"/>
              <a:t>Plasmodium</a:t>
            </a:r>
            <a:r>
              <a:rPr lang="en-US" dirty="0"/>
              <a:t> has a subcellular component called the </a:t>
            </a:r>
            <a:r>
              <a:rPr lang="en-US" dirty="0" err="1"/>
              <a:t>apicoplast</a:t>
            </a:r>
            <a:r>
              <a:rPr lang="en-US" dirty="0"/>
              <a:t>, derived from chloroplasts, where 12% of all its proteins act to produce fatty acids</a:t>
            </a:r>
          </a:p>
          <a:p>
            <a:pPr marL="342900" indent="-342900">
              <a:spcBef>
                <a:spcPts val="1200"/>
              </a:spcBef>
              <a:spcAft>
                <a:spcPts val="1200"/>
              </a:spcAft>
              <a:buFont typeface="Arial" panose="020B0604020202020204" pitchFamily="34" charset="0"/>
              <a:buChar char="•"/>
            </a:pPr>
            <a:r>
              <a:rPr lang="en-US" dirty="0"/>
              <a:t>Drugs targeted at fatty acid pathway may be effective against malaria; or possibly anti-chloroplast herbicides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25091828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Plasmodium</a:t>
            </a:r>
            <a:r>
              <a:rPr lang="en-US" dirty="0"/>
              <a:t> </a:t>
            </a:r>
            <a:r>
              <a:rPr lang="en-US" dirty="0" err="1"/>
              <a:t>apicoplast</a:t>
            </a:r>
            <a:endParaRPr lang="en-US" dirty="0"/>
          </a:p>
        </p:txBody>
      </p:sp>
      <p:pic>
        <p:nvPicPr>
          <p:cNvPr id="8" name="Picture 2" descr="A photomicrograph of plasmodium apicoplas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8636" y="1136249"/>
            <a:ext cx="4706728" cy="5029200"/>
          </a:xfrm>
          <a:prstGeom prst="rect">
            <a:avLst/>
          </a:prstGeom>
        </p:spPr>
      </p:pic>
      <p:sp>
        <p:nvSpPr>
          <p:cNvPr id="4" name="Text Placeholder 3">
            <a:extLst>
              <a:ext uri="{FF2B5EF4-FFF2-40B4-BE49-F238E27FC236}">
                <a16:creationId xmlns:a16="http://schemas.microsoft.com/office/drawing/2014/main" id="{9E6A7793-E76E-4293-A2BD-C31EB57F87AF}"/>
              </a:ext>
            </a:extLst>
          </p:cNvPr>
          <p:cNvSpPr>
            <a:spLocks noGrp="1"/>
          </p:cNvSpPr>
          <p:nvPr>
            <p:ph type="body" sz="quarter" idx="39"/>
          </p:nvPr>
        </p:nvSpPr>
        <p:spPr>
          <a:xfrm>
            <a:off x="2514600" y="6322860"/>
            <a:ext cx="4114800" cy="181356"/>
          </a:xfrm>
        </p:spPr>
        <p:txBody>
          <a:bodyPr/>
          <a:lstStyle/>
          <a:p>
            <a:pPr algn="ctr"/>
            <a:r>
              <a:rPr lang="en-US" dirty="0">
                <a:solidFill>
                  <a:schemeClr val="tx1"/>
                </a:solidFill>
              </a:rPr>
              <a:t>Courtesy of Dr. Lewis G. Tilney and Dr. David S. </a:t>
            </a:r>
            <a:r>
              <a:rPr lang="en-US" dirty="0" err="1">
                <a:solidFill>
                  <a:schemeClr val="tx1"/>
                </a:solidFill>
              </a:rPr>
              <a:t>Roos</a:t>
            </a:r>
            <a:r>
              <a:rPr lang="en-US" dirty="0">
                <a:solidFill>
                  <a:schemeClr val="tx1"/>
                </a:solidFill>
              </a:rPr>
              <a:t>, University of Pennsylvania</a:t>
            </a:r>
            <a:endParaRPr lang="en-IN" dirty="0">
              <a:solidFill>
                <a:schemeClr val="tx1"/>
              </a:solidFill>
            </a:endParaRPr>
          </a:p>
        </p:txBody>
      </p:sp>
      <p:sp>
        <p:nvSpPr>
          <p:cNvPr id="6" name="Slide Number Placeholder 4"/>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36799835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Chagas Disease</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Caused by insect borne protozoan </a:t>
            </a:r>
            <a:r>
              <a:rPr lang="en-US" i="1" dirty="0" err="1"/>
              <a:t>Trypanosoma</a:t>
            </a:r>
            <a:r>
              <a:rPr lang="en-US" i="1" dirty="0"/>
              <a:t> </a:t>
            </a:r>
            <a:r>
              <a:rPr lang="en-US" i="1" dirty="0" err="1"/>
              <a:t>cruzi</a:t>
            </a:r>
            <a:endParaRPr lang="en-US" i="1" dirty="0"/>
          </a:p>
          <a:p>
            <a:pPr marL="342900" indent="-342900">
              <a:spcBef>
                <a:spcPts val="1200"/>
              </a:spcBef>
              <a:spcAft>
                <a:spcPts val="1200"/>
              </a:spcAft>
              <a:buFont typeface="Arial" panose="020B0604020202020204" pitchFamily="34" charset="0"/>
              <a:buChar char="•"/>
            </a:pPr>
            <a:r>
              <a:rPr lang="en-US" dirty="0"/>
              <a:t>Kills ~ 21,000 people/year in Central and South America</a:t>
            </a:r>
          </a:p>
          <a:p>
            <a:pPr marL="342900" indent="-342900">
              <a:spcBef>
                <a:spcPts val="1200"/>
              </a:spcBef>
              <a:spcAft>
                <a:spcPts val="1200"/>
              </a:spcAft>
              <a:buFont typeface="Arial" panose="020B0604020202020204" pitchFamily="34" charset="0"/>
              <a:buChar char="•"/>
            </a:pPr>
            <a:r>
              <a:rPr lang="en-US" dirty="0"/>
              <a:t>Common core of 6,200 genes shared among the three pathogens </a:t>
            </a:r>
            <a:r>
              <a:rPr lang="en-US" i="1" dirty="0"/>
              <a:t>T. </a:t>
            </a:r>
            <a:r>
              <a:rPr lang="en-US" i="1" dirty="0" err="1"/>
              <a:t>cruzi</a:t>
            </a:r>
            <a:r>
              <a:rPr lang="en-US" i="1" dirty="0"/>
              <a:t>, </a:t>
            </a:r>
            <a:r>
              <a:rPr lang="en-US" i="1" dirty="0" err="1"/>
              <a:t>Leishmania</a:t>
            </a:r>
            <a:r>
              <a:rPr lang="en-US" i="1" dirty="0"/>
              <a:t> major, T. </a:t>
            </a:r>
            <a:r>
              <a:rPr lang="en-US" i="1" dirty="0" err="1"/>
              <a:t>brucei</a:t>
            </a:r>
            <a:endParaRPr lang="en-US" i="1" dirty="0"/>
          </a:p>
          <a:p>
            <a:pPr marL="342900" indent="-342900">
              <a:spcBef>
                <a:spcPts val="1200"/>
              </a:spcBef>
              <a:spcAft>
                <a:spcPts val="1200"/>
              </a:spcAft>
              <a:buFont typeface="Arial" panose="020B0604020202020204" pitchFamily="34" charset="0"/>
              <a:buChar char="•"/>
            </a:pPr>
            <a:r>
              <a:rPr lang="en-US" dirty="0"/>
              <a:t>Core genes considered possible drug targets</a:t>
            </a:r>
          </a:p>
          <a:p>
            <a:pPr marL="342900" indent="-342900">
              <a:spcBef>
                <a:spcPts val="1200"/>
              </a:spcBef>
              <a:spcAft>
                <a:spcPts val="1200"/>
              </a:spcAft>
              <a:buFont typeface="Arial" panose="020B0604020202020204" pitchFamily="34" charset="0"/>
              <a:buChar char="•"/>
            </a:pPr>
            <a:r>
              <a:rPr lang="en-US" dirty="0"/>
              <a:t>Currently no effective vaccines and only a few drugs with limited effectiveness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382841367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dirty="0"/>
              <a:t>Figure 24.14</a:t>
            </a:r>
          </a:p>
        </p:txBody>
      </p:sp>
      <p:pic>
        <p:nvPicPr>
          <p:cNvPr id="8" name="Picture 2" descr="An illustration of photomicrographs of Chagas disease, African sleeping sickness, and Leishmania infecti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5479" y="1294015"/>
            <a:ext cx="8193043" cy="4297680"/>
          </a:xfrm>
          <a:prstGeom prst="rect">
            <a:avLst/>
          </a:prstGeom>
        </p:spPr>
      </p:pic>
      <p:sp>
        <p:nvSpPr>
          <p:cNvPr id="2" name="Content Placeholder 3"/>
          <p:cNvSpPr>
            <a:spLocks noGrp="1"/>
          </p:cNvSpPr>
          <p:nvPr>
            <p:ph sz="quarter" idx="11"/>
          </p:nvPr>
        </p:nvSpPr>
        <p:spPr>
          <a:xfrm>
            <a:off x="241814" y="5798341"/>
            <a:ext cx="8660372" cy="192024"/>
          </a:xfrm>
        </p:spPr>
        <p:txBody>
          <a:bodyPr/>
          <a:lstStyle/>
          <a:p>
            <a:pPr algn="ctr"/>
            <a:r>
              <a:rPr lang="en-US" sz="800" dirty="0">
                <a:solidFill>
                  <a:schemeClr val="tx1"/>
                </a:solidFill>
              </a:rPr>
              <a:t>(left) Eye of Science/Science Source; (middle) David Spears FRPS FRMS/ Corbis Documentary/Getty Images; (right) KATERYNA KON/Science Photo Library/</a:t>
            </a:r>
            <a:r>
              <a:rPr lang="en-US" sz="800" dirty="0" err="1">
                <a:solidFill>
                  <a:schemeClr val="tx1"/>
                </a:solidFill>
              </a:rPr>
              <a:t>Alamy</a:t>
            </a:r>
            <a:r>
              <a:rPr lang="en-US" sz="800" dirty="0">
                <a:solidFill>
                  <a:schemeClr val="tx1"/>
                </a:solidFill>
              </a:rPr>
              <a:t> Stock Photo</a:t>
            </a:r>
          </a:p>
        </p:txBody>
      </p:sp>
      <p:sp>
        <p:nvSpPr>
          <p:cNvPr id="10"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36707465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Genome comparisons inform conservation biology</a:t>
            </a:r>
          </a:p>
        </p:txBody>
      </p:sp>
      <p:sp>
        <p:nvSpPr>
          <p:cNvPr id="3" name="Content Placeholder 2"/>
          <p:cNvSpPr>
            <a:spLocks noGrp="1"/>
          </p:cNvSpPr>
          <p:nvPr>
            <p:ph sz="quarter" idx="11"/>
          </p:nvPr>
        </p:nvSpPr>
        <p:spPr>
          <a:xfrm>
            <a:off x="342900" y="1276710"/>
            <a:ext cx="8458200" cy="5152966"/>
          </a:xfrm>
        </p:spPr>
        <p:txBody>
          <a:bodyPr/>
          <a:lstStyle/>
          <a:p>
            <a:pPr>
              <a:spcBef>
                <a:spcPts val="600"/>
              </a:spcBef>
            </a:pPr>
            <a:r>
              <a:rPr lang="en-US" dirty="0"/>
              <a:t>Conservation biology</a:t>
            </a:r>
          </a:p>
          <a:p>
            <a:pPr marL="342900" indent="-342900">
              <a:spcBef>
                <a:spcPts val="600"/>
              </a:spcBef>
              <a:buFont typeface="Arial" panose="020B0604020202020204" pitchFamily="34" charset="0"/>
              <a:buChar char="•"/>
            </a:pPr>
            <a:r>
              <a:rPr lang="en-US" dirty="0"/>
              <a:t>Tasmanian devil facial tumor disease.</a:t>
            </a:r>
          </a:p>
          <a:p>
            <a:pPr lvl="2">
              <a:spcBef>
                <a:spcPts val="600"/>
              </a:spcBef>
            </a:pPr>
            <a:r>
              <a:rPr lang="en-US" dirty="0"/>
              <a:t>Since 1996, 60% of devils have died.</a:t>
            </a:r>
          </a:p>
          <a:p>
            <a:pPr lvl="2">
              <a:spcBef>
                <a:spcPts val="600"/>
              </a:spcBef>
            </a:pPr>
            <a:r>
              <a:rPr lang="en-US" dirty="0"/>
              <a:t>Low genetic diversity allows transmission.</a:t>
            </a:r>
          </a:p>
          <a:p>
            <a:pPr marL="342900" indent="-342900">
              <a:spcBef>
                <a:spcPts val="600"/>
              </a:spcBef>
              <a:buFont typeface="Arial" panose="020B0604020202020204" pitchFamily="34" charset="0"/>
              <a:buChar char="•"/>
            </a:pPr>
            <a:r>
              <a:rPr lang="en-US" dirty="0"/>
              <a:t>Giant panda population diversity.</a:t>
            </a:r>
          </a:p>
          <a:p>
            <a:pPr lvl="2">
              <a:spcBef>
                <a:spcPts val="600"/>
              </a:spcBef>
            </a:pPr>
            <a:r>
              <a:rPr lang="en-US" dirty="0"/>
              <a:t>Destruction of bamboo resulting in decline of pandas.</a:t>
            </a:r>
          </a:p>
          <a:p>
            <a:pPr lvl="2">
              <a:spcBef>
                <a:spcPts val="600"/>
              </a:spcBef>
            </a:pPr>
            <a:r>
              <a:rPr lang="en-US" dirty="0"/>
              <a:t>They lack key genes for digestion — must be in microbiome.</a:t>
            </a:r>
          </a:p>
          <a:p>
            <a:pPr marL="342900" indent="-342900">
              <a:spcBef>
                <a:spcPts val="600"/>
              </a:spcBef>
              <a:buFont typeface="Arial" panose="020B0604020202020204" pitchFamily="34" charset="0"/>
              <a:buChar char="•"/>
            </a:pPr>
            <a:r>
              <a:rPr lang="en-US" dirty="0"/>
              <a:t>Polar bear facing extinction.</a:t>
            </a:r>
          </a:p>
          <a:p>
            <a:pPr lvl="2">
              <a:spcBef>
                <a:spcPts val="600"/>
              </a:spcBef>
            </a:pPr>
            <a:r>
              <a:rPr lang="en-US" dirty="0"/>
              <a:t>Warm temperatures melt their sea ice homes.</a:t>
            </a:r>
          </a:p>
          <a:p>
            <a:pPr lvl="2">
              <a:spcBef>
                <a:spcPts val="600"/>
              </a:spcBef>
            </a:pPr>
            <a:r>
              <a:rPr lang="en-US" dirty="0"/>
              <a:t>Maternal line from a single brown bear 20,000 to 50,000 years ago.</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372257416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24.15</a:t>
            </a:r>
          </a:p>
        </p:txBody>
      </p:sp>
      <p:pic>
        <p:nvPicPr>
          <p:cNvPr id="8" name="Picture 2" descr="Tumor affected Tasmanian devil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9587" y="1135274"/>
            <a:ext cx="7664826" cy="5212080"/>
          </a:xfrm>
          <a:prstGeom prst="rect">
            <a:avLst/>
          </a:prstGeom>
        </p:spPr>
      </p:pic>
      <p:sp>
        <p:nvSpPr>
          <p:cNvPr id="3" name="Content Placeholder 3"/>
          <p:cNvSpPr>
            <a:spLocks noGrp="1"/>
          </p:cNvSpPr>
          <p:nvPr>
            <p:ph sz="quarter" idx="11"/>
          </p:nvPr>
        </p:nvSpPr>
        <p:spPr>
          <a:xfrm>
            <a:off x="3200400" y="6332618"/>
            <a:ext cx="2743200" cy="182880"/>
          </a:xfrm>
        </p:spPr>
        <p:txBody>
          <a:bodyPr/>
          <a:lstStyle/>
          <a:p>
            <a:pPr algn="ctr"/>
            <a:r>
              <a:rPr lang="en-US" sz="800" dirty="0">
                <a:solidFill>
                  <a:schemeClr val="tx1"/>
                </a:solidFill>
              </a:rPr>
              <a:t>Dave Watts/</a:t>
            </a:r>
            <a:r>
              <a:rPr lang="en-US" sz="800" dirty="0" err="1">
                <a:solidFill>
                  <a:schemeClr val="tx1"/>
                </a:solidFill>
              </a:rPr>
              <a:t>Alamy</a:t>
            </a:r>
            <a:r>
              <a:rPr lang="en-US" sz="800" dirty="0">
                <a:solidFill>
                  <a:schemeClr val="tx1"/>
                </a:solidFill>
              </a:rPr>
              <a:t> Stock Photo</a:t>
            </a:r>
          </a:p>
        </p:txBody>
      </p:sp>
      <p:sp>
        <p:nvSpPr>
          <p:cNvPr id="6" name="Slide Number Placeholder 4"/>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926521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Genetic diversity of mitochondrial genomes</a:t>
            </a:r>
          </a:p>
        </p:txBody>
      </p:sp>
      <p:pic>
        <p:nvPicPr>
          <p:cNvPr id="9" name="Picture 2" descr="A bar graph shows the genetic diversity of endangered, extinct, not endangered species between pairs of individuals in the population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2432" y="1182034"/>
            <a:ext cx="7199136" cy="4937760"/>
          </a:xfrm>
          <a:prstGeom prst="rect">
            <a:avLst/>
          </a:prstGeom>
        </p:spPr>
      </p:pic>
      <p:sp>
        <p:nvSpPr>
          <p:cNvPr id="10"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30983453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2AC30-1E0D-4F67-BC44-89FF8B366E14}"/>
              </a:ext>
            </a:extLst>
          </p:cNvPr>
          <p:cNvSpPr>
            <a:spLocks noGrp="1"/>
          </p:cNvSpPr>
          <p:nvPr>
            <p:ph type="title"/>
          </p:nvPr>
        </p:nvSpPr>
        <p:spPr/>
        <p:txBody>
          <a:bodyPr/>
          <a:lstStyle/>
          <a:p>
            <a:pPr lvl="0"/>
            <a:r>
              <a:rPr lang="en-US" altLang="en-US" dirty="0">
                <a:latin typeface="Arial" panose="020B0604020202020204" pitchFamily="34" charset="0"/>
                <a:ea typeface="Microsoft YaHei" panose="020B0503020204020204" pitchFamily="34" charset="-122"/>
              </a:rPr>
              <a:t>Comparison between human and pufferfish genomes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n illustration compares between homo sapiens (human), 3,384 M b and 20,300 genes and fugu rubirpes (pufferfish), 393 M B, 18,523 genes.">
            <a:extLst>
              <a:ext uri="{FF2B5EF4-FFF2-40B4-BE49-F238E27FC236}">
                <a16:creationId xmlns:a16="http://schemas.microsoft.com/office/drawing/2014/main" id="{3CD62393-87B4-4D87-8C17-776875ED8935}"/>
              </a:ext>
            </a:extLst>
          </p:cNvPr>
          <p:cNvPicPr>
            <a:picLocks noChangeAspect="1"/>
          </p:cNvPicPr>
          <p:nvPr/>
        </p:nvPicPr>
        <p:blipFill>
          <a:blip r:embed="rId2"/>
          <a:stretch>
            <a:fillRect/>
          </a:stretch>
        </p:blipFill>
        <p:spPr>
          <a:xfrm>
            <a:off x="1482182" y="1077533"/>
            <a:ext cx="6179636" cy="3200400"/>
          </a:xfrm>
          <a:prstGeom prst="rect">
            <a:avLst/>
          </a:prstGeom>
        </p:spPr>
      </p:pic>
      <p:sp>
        <p:nvSpPr>
          <p:cNvPr id="3" name="Content Placeholder 3">
            <a:extLst>
              <a:ext uri="{FF2B5EF4-FFF2-40B4-BE49-F238E27FC236}">
                <a16:creationId xmlns:a16="http://schemas.microsoft.com/office/drawing/2014/main" id="{7D043EF7-E593-4D14-AE11-1AAD1716E479}"/>
              </a:ext>
            </a:extLst>
          </p:cNvPr>
          <p:cNvSpPr>
            <a:spLocks noGrp="1"/>
          </p:cNvSpPr>
          <p:nvPr>
            <p:ph sz="quarter" idx="11"/>
          </p:nvPr>
        </p:nvSpPr>
        <p:spPr>
          <a:xfrm>
            <a:off x="1828800" y="4378416"/>
            <a:ext cx="5486400" cy="201168"/>
          </a:xfrm>
        </p:spPr>
        <p:txBody>
          <a:bodyPr/>
          <a:lstStyle/>
          <a:p>
            <a:pPr algn="ctr"/>
            <a:r>
              <a:rPr lang="fr-FR" sz="800" dirty="0">
                <a:solidFill>
                  <a:schemeClr val="tx1"/>
                </a:solidFill>
              </a:rPr>
              <a:t>(</a:t>
            </a:r>
            <a:r>
              <a:rPr lang="fr-FR" sz="800" dirty="0" err="1">
                <a:solidFill>
                  <a:schemeClr val="tx1"/>
                </a:solidFill>
              </a:rPr>
              <a:t>human</a:t>
            </a:r>
            <a:r>
              <a:rPr lang="fr-FR" sz="800" dirty="0">
                <a:solidFill>
                  <a:schemeClr val="tx1"/>
                </a:solidFill>
              </a:rPr>
              <a:t>) James Stevenson/Science Source; </a:t>
            </a:r>
            <a:r>
              <a:rPr lang="en-IN" sz="800" dirty="0">
                <a:solidFill>
                  <a:schemeClr val="tx1"/>
                </a:solidFill>
              </a:rPr>
              <a:t>(pufferfish) Stephen Frink/Digital Vision/Getty Images </a:t>
            </a:r>
            <a:endParaRPr lang="en-US" sz="800" dirty="0">
              <a:solidFill>
                <a:schemeClr val="tx1"/>
              </a:solidFill>
            </a:endParaRPr>
          </a:p>
        </p:txBody>
      </p:sp>
      <p:sp>
        <p:nvSpPr>
          <p:cNvPr id="4" name="Content Placeholder 4">
            <a:extLst>
              <a:ext uri="{FF2B5EF4-FFF2-40B4-BE49-F238E27FC236}">
                <a16:creationId xmlns:a16="http://schemas.microsoft.com/office/drawing/2014/main" id="{AFC8401A-E6C5-476C-8605-606D8FB68B76}"/>
              </a:ext>
            </a:extLst>
          </p:cNvPr>
          <p:cNvSpPr>
            <a:spLocks noGrp="1"/>
          </p:cNvSpPr>
          <p:nvPr>
            <p:ph sz="quarter" idx="15"/>
          </p:nvPr>
        </p:nvSpPr>
        <p:spPr>
          <a:xfrm>
            <a:off x="342900" y="4673706"/>
            <a:ext cx="8458200" cy="1790594"/>
          </a:xfrm>
        </p:spPr>
        <p:txBody>
          <a:bodyPr/>
          <a:lstStyle/>
          <a:p>
            <a:pPr marL="342900" indent="-342900">
              <a:spcBef>
                <a:spcPts val="100"/>
              </a:spcBef>
              <a:spcAft>
                <a:spcPts val="100"/>
              </a:spcAft>
              <a:buFont typeface="Arial" panose="020B0604020202020204" pitchFamily="34" charset="0"/>
              <a:buChar char="•"/>
            </a:pPr>
            <a:r>
              <a:rPr lang="en-US" sz="1800" dirty="0"/>
              <a:t>Last shared common ancestor 450 MYA</a:t>
            </a:r>
          </a:p>
          <a:p>
            <a:pPr marL="342900" indent="-342900">
              <a:spcBef>
                <a:spcPts val="100"/>
              </a:spcBef>
              <a:spcAft>
                <a:spcPts val="100"/>
              </a:spcAft>
              <a:buFont typeface="Arial" panose="020B0604020202020204" pitchFamily="34" charset="0"/>
              <a:buChar char="•"/>
            </a:pPr>
            <a:r>
              <a:rPr lang="en-US" sz="1800" dirty="0"/>
              <a:t>25% human genes no counterparts in </a:t>
            </a:r>
            <a:r>
              <a:rPr lang="en-US" sz="1800" i="1" dirty="0"/>
              <a:t>Fugu</a:t>
            </a:r>
          </a:p>
          <a:p>
            <a:pPr marL="342900" indent="-342900">
              <a:spcBef>
                <a:spcPts val="100"/>
              </a:spcBef>
              <a:spcAft>
                <a:spcPts val="100"/>
              </a:spcAft>
              <a:buFont typeface="Arial" panose="020B0604020202020204" pitchFamily="34" charset="0"/>
              <a:buChar char="•"/>
            </a:pPr>
            <a:r>
              <a:rPr lang="en-US" sz="1800" dirty="0"/>
              <a:t>Extensive genome rearrangements since mammal lineage and teleost fish diverged</a:t>
            </a:r>
          </a:p>
          <a:p>
            <a:pPr marL="342900" indent="-342900">
              <a:spcBef>
                <a:spcPts val="100"/>
              </a:spcBef>
              <a:spcAft>
                <a:spcPts val="100"/>
              </a:spcAft>
              <a:buFont typeface="Arial" panose="020B0604020202020204" pitchFamily="34" charset="0"/>
              <a:buChar char="•"/>
            </a:pPr>
            <a:r>
              <a:rPr lang="en-US" sz="1800" dirty="0"/>
              <a:t>Human genome 50% repetitive D</a:t>
            </a:r>
            <a:r>
              <a:rPr lang="en-US" sz="100" dirty="0"/>
              <a:t> </a:t>
            </a:r>
            <a:r>
              <a:rPr lang="en-US" sz="1800" dirty="0"/>
              <a:t>N</a:t>
            </a:r>
            <a:r>
              <a:rPr lang="en-US" sz="100" dirty="0"/>
              <a:t>3</a:t>
            </a:r>
            <a:r>
              <a:rPr lang="en-US" sz="1800" dirty="0"/>
              <a:t>A but less than 1/6 of </a:t>
            </a:r>
            <a:r>
              <a:rPr lang="en-US" sz="1800" i="1" dirty="0"/>
              <a:t>Fugu</a:t>
            </a:r>
            <a:r>
              <a:rPr lang="en-US" sz="1800" dirty="0"/>
              <a:t> sequence repetitive</a:t>
            </a:r>
          </a:p>
        </p:txBody>
      </p:sp>
      <p:sp>
        <p:nvSpPr>
          <p:cNvPr id="6" name="Slide Number Placeholder 5">
            <a:extLst>
              <a:ext uri="{FF2B5EF4-FFF2-40B4-BE49-F238E27FC236}">
                <a16:creationId xmlns:a16="http://schemas.microsoft.com/office/drawing/2014/main" id="{943B8A4F-20D9-4E09-9254-D87D1E64E065}"/>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34309706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Sequenced genomes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900" dirty="0"/>
              <a:t>Escherichia coli bacteria, 4.6 M b, 4377 genes, 8, 800 times. </a:t>
            </a:r>
            <a:r>
              <a:rPr lang="en-US" sz="1900" dirty="0" err="1"/>
              <a:t>Thermoplasma</a:t>
            </a:r>
            <a:r>
              <a:rPr lang="en-US" sz="1900" dirty="0"/>
              <a:t> </a:t>
            </a:r>
            <a:r>
              <a:rPr lang="en-US" sz="1900" dirty="0" err="1"/>
              <a:t>valcanium</a:t>
            </a:r>
            <a:r>
              <a:rPr lang="en-US" sz="1900" dirty="0"/>
              <a:t> (archaea), 1.6 M b, 1,550 genes and 1 micrometer. Plasmodium falciparum (malaria parasite), 23.3 M b, 5,500 genes and 1 micrometer. Arabidopsis thaliana (wall cress), 120 M b, 35, 378 genes, </a:t>
            </a:r>
            <a:r>
              <a:rPr lang="en-US" sz="1900" dirty="0" err="1"/>
              <a:t>Zea</a:t>
            </a:r>
            <a:r>
              <a:rPr lang="en-US" sz="1900" dirty="0"/>
              <a:t> mays (maize), 2067 M b, 39475 genes, </a:t>
            </a:r>
            <a:r>
              <a:rPr lang="en-US" sz="1900" dirty="0" err="1"/>
              <a:t>Oryza</a:t>
            </a:r>
            <a:r>
              <a:rPr lang="en-US" sz="1900" dirty="0"/>
              <a:t> sativa (rice), 373 M b, 39,045 genes, Saccharomyces cerevisiae (baker’s yeast), 12.2 M b, 5,906 genes and 25 micrometer. </a:t>
            </a:r>
            <a:r>
              <a:rPr lang="en-US" sz="1900" dirty="0" err="1"/>
              <a:t>Schizosaccharomyces</a:t>
            </a:r>
            <a:r>
              <a:rPr lang="en-US" sz="1900" dirty="0"/>
              <a:t> </a:t>
            </a:r>
            <a:r>
              <a:rPr lang="en-US" sz="1900" dirty="0" err="1"/>
              <a:t>pombe</a:t>
            </a:r>
            <a:r>
              <a:rPr lang="en-US" sz="1900" dirty="0"/>
              <a:t> (fission yeast), 12.6 M b, 6,991 genes and 2 micrometer. </a:t>
            </a:r>
            <a:r>
              <a:rPr lang="en-US" sz="1900" dirty="0" err="1"/>
              <a:t>Caenorhabditis</a:t>
            </a:r>
            <a:r>
              <a:rPr lang="en-US" sz="1900" dirty="0"/>
              <a:t> </a:t>
            </a:r>
            <a:r>
              <a:rPr lang="en-US" sz="1900" dirty="0" err="1"/>
              <a:t>elegans</a:t>
            </a:r>
            <a:r>
              <a:rPr lang="en-US" sz="1900" dirty="0"/>
              <a:t> (a translucent worm), 103 M b, 20,447 genes, Drosophila melanogaster (fruit fly), 142 M b, 13, 918 genes, Mus </a:t>
            </a:r>
            <a:r>
              <a:rPr lang="en-US" sz="1900" dirty="0" err="1"/>
              <a:t>musculus</a:t>
            </a:r>
            <a:r>
              <a:rPr lang="en-US" sz="1900" dirty="0"/>
              <a:t> (mouse), 3,482 M b, 22,606 genes, </a:t>
            </a:r>
            <a:r>
              <a:rPr lang="en-US" sz="1900" dirty="0" err="1"/>
              <a:t>Bos</a:t>
            </a:r>
            <a:r>
              <a:rPr lang="en-US" sz="1900" dirty="0"/>
              <a:t> </a:t>
            </a:r>
            <a:r>
              <a:rPr lang="en-US" sz="1900" dirty="0" err="1"/>
              <a:t>taurus</a:t>
            </a:r>
            <a:r>
              <a:rPr lang="en-US" sz="1900" dirty="0"/>
              <a:t> (domestic cow), 2,650 M b, 19,994 genes, Homo sapiens (human), 3,384 M b and 20,300 genes. Anopheles </a:t>
            </a:r>
            <a:r>
              <a:rPr lang="en-US" sz="1900" dirty="0" err="1"/>
              <a:t>gambiae</a:t>
            </a:r>
            <a:r>
              <a:rPr lang="en-US" sz="1900" dirty="0"/>
              <a:t> (mosquito), 265 M b, 14,086 genes at 2500 micrometers. Fugu </a:t>
            </a:r>
            <a:r>
              <a:rPr lang="en-US" sz="1900" dirty="0" err="1"/>
              <a:t>rubirpes</a:t>
            </a:r>
            <a:r>
              <a:rPr lang="en-US" sz="1900" dirty="0"/>
              <a:t> (pufferfish), 393 M B, 18,523 genes. </a:t>
            </a:r>
            <a:r>
              <a:rPr lang="en-US" sz="1900" dirty="0" err="1"/>
              <a:t>Ornithorynchus</a:t>
            </a:r>
            <a:r>
              <a:rPr lang="en-US" sz="1900" dirty="0"/>
              <a:t> </a:t>
            </a:r>
            <a:r>
              <a:rPr lang="en-US" sz="1900" dirty="0" err="1"/>
              <a:t>anatinus</a:t>
            </a:r>
            <a:r>
              <a:rPr lang="en-US" sz="1900" dirty="0"/>
              <a:t> (duck-billed platypus), 1,918 M b, 29,698 genes. Pan troglodytes (chimpanzee), 2,996 M b, 18,759 genes.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Polyploidy in plants</a:t>
            </a:r>
            <a:r>
              <a:rPr lang="en-US" altLang="en-US" sz="1200" dirty="0">
                <a:latin typeface="Arial" panose="020B0604020202020204" pitchFamily="34" charset="0"/>
                <a:ea typeface="Microsoft YaHei" panose="020B0503020204020204" pitchFamily="34" charset="-122"/>
              </a:rPr>
              <a:t> 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A phylogenetic tree shows the instances of polyploidy events in plant genomes over a while. The list of plant genomes from left to right are sorghum, Saccharum (sugarcane), </a:t>
            </a:r>
            <a:r>
              <a:rPr lang="en-IN" dirty="0" err="1"/>
              <a:t>Zea</a:t>
            </a:r>
            <a:r>
              <a:rPr lang="en-IN" dirty="0"/>
              <a:t> (maize), Oryza (rice), Triticum wheat), </a:t>
            </a:r>
            <a:r>
              <a:rPr lang="en-IN" dirty="0" err="1"/>
              <a:t>Hordeum</a:t>
            </a:r>
            <a:r>
              <a:rPr lang="en-IN" dirty="0"/>
              <a:t> (barley), </a:t>
            </a:r>
            <a:r>
              <a:rPr lang="en-IN" dirty="0" err="1"/>
              <a:t>Lycopersicon</a:t>
            </a:r>
            <a:r>
              <a:rPr lang="en-IN" dirty="0"/>
              <a:t> (tomato), Solanum (potato), Helianthus (sunflower), </a:t>
            </a:r>
            <a:r>
              <a:rPr lang="en-IN" dirty="0" err="1"/>
              <a:t>Lactuca</a:t>
            </a:r>
            <a:r>
              <a:rPr lang="en-IN" dirty="0"/>
              <a:t> (lettuce), Glycine (soybean), Medicago </a:t>
            </a:r>
            <a:r>
              <a:rPr lang="en-IN" dirty="0" err="1"/>
              <a:t>truncatula</a:t>
            </a:r>
            <a:r>
              <a:rPr lang="en-IN" dirty="0"/>
              <a:t>, (Gossypium (cotton), Arabidopsis thaliana, Brassica. Sugarcane and maize have three events; wheat has four events (2.5 - 4.5 MYA, 11 MYA, 50 -70 MYA, 225-100 MYA); potato has four events; sunflower and soybean have three events; Medicago </a:t>
            </a:r>
            <a:r>
              <a:rPr lang="en-IN" dirty="0" err="1"/>
              <a:t>truncatula</a:t>
            </a:r>
            <a:r>
              <a:rPr lang="en-IN" dirty="0"/>
              <a:t> has three events; cotton has four events (1-2 MYA, 13-15 MYA, 150-170 MYA, 225-300 MYA); Brassica has four events.</a:t>
            </a:r>
            <a:r>
              <a:rPr lang="en-IN" sz="1800" dirty="0"/>
              <a:t> </a:t>
            </a:r>
            <a:endParaRPr lang="en-US" sz="19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14335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24.6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Yet, today </a:t>
            </a:r>
            <a:r>
              <a:rPr lang="en-US" dirty="0" err="1"/>
              <a:t>Medicago</a:t>
            </a:r>
            <a:r>
              <a:rPr lang="en-US" dirty="0"/>
              <a:t> has a genome that is three hundred fifteen </a:t>
            </a:r>
            <a:r>
              <a:rPr lang="en-US" dirty="0" err="1"/>
              <a:t>megabases</a:t>
            </a:r>
            <a:r>
              <a:rPr lang="en-US" dirty="0"/>
              <a:t> in size while soybeans are nine hundred seventy-four </a:t>
            </a:r>
            <a:r>
              <a:rPr lang="en-US" dirty="0" err="1"/>
              <a:t>megabases</a:t>
            </a:r>
            <a:r>
              <a:rPr lang="en-US" dirty="0"/>
              <a: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511003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24.7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They predicted that more duplicated genes would be present when an allopolyploid forms than a few generations later. To test this they made synthetic polyploidy from </a:t>
            </a:r>
            <a:r>
              <a:rPr lang="en-US" dirty="0" err="1"/>
              <a:t>Nicotiana</a:t>
            </a:r>
            <a:r>
              <a:rPr lang="en-US" dirty="0"/>
              <a:t> </a:t>
            </a:r>
            <a:r>
              <a:rPr lang="en-US" dirty="0" err="1"/>
              <a:t>sylvestris</a:t>
            </a:r>
            <a:r>
              <a:rPr lang="en-US" dirty="0"/>
              <a:t> and </a:t>
            </a:r>
            <a:r>
              <a:rPr lang="en-US" dirty="0" err="1"/>
              <a:t>Nicotiana</a:t>
            </a:r>
            <a:r>
              <a:rPr lang="en-US" dirty="0"/>
              <a:t> </a:t>
            </a:r>
            <a:r>
              <a:rPr lang="en-US" dirty="0" err="1"/>
              <a:t>tomentosiformis</a:t>
            </a:r>
            <a:r>
              <a:rPr lang="en-US" dirty="0"/>
              <a:t> (that is, a synthetic </a:t>
            </a:r>
            <a:r>
              <a:rPr lang="en-US" dirty="0" err="1"/>
              <a:t>Nicotiana</a:t>
            </a:r>
            <a:r>
              <a:rPr lang="en-US" dirty="0"/>
              <a:t> </a:t>
            </a:r>
            <a:r>
              <a:rPr lang="en-US" dirty="0" err="1"/>
              <a:t>tabacum</a:t>
            </a:r>
            <a:r>
              <a:rPr lang="en-US" dirty="0"/>
              <a:t>) and looked at the chromosomes under a microscope after the polyploidy formation and again after 3 generations of self-fertilization. They found that over time, the N </a:t>
            </a:r>
            <a:r>
              <a:rPr lang="en-US" dirty="0" err="1"/>
              <a:t>tomentosiformis</a:t>
            </a:r>
            <a:r>
              <a:rPr lang="en-US" dirty="0"/>
              <a:t> chromosomes were lost or shortened. They concluded that chromosomes and genes are preferentially eliminated following polyploidy. In further experiments, why might you think the chromosomes and genes of one species were preferentially eliminated? How could you test your explanation?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7441284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Genome rearrangement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orangutan has 24 chromosomes apes, gorilla 24 chromosomes, chimpanzee 24 chromosomes, and hominid 23 chromosomes.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461021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24.12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mouse with synonymous changes, nonsynonymous changes 1 over 131. The Rhesus monkey with synonymous changes 0 over 5. The Orangutan with nonsynonymous change 1 over 2 and synonymous change 0 over 2. The gorilla with synonymous changes 0 over 2 and 0 over 7. The chimp with synonymous changes 0 over 5, 0 over 2. The human with nonsynonymous changes 2 over 0.</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9461004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24.14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Chagas disease, African sleeping sickness, and </a:t>
            </a:r>
            <a:r>
              <a:rPr lang="en-US" dirty="0" err="1"/>
              <a:t>Leishmania</a:t>
            </a:r>
            <a:r>
              <a:rPr lang="en-US" dirty="0"/>
              <a:t> infection share 6200 core genes targeted for drug development.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159852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Genetic diversity of mitochondrial genomes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horizontal axis lists the following species: gorilla, Bushman of southern Africa, wolf, panda, polar bear, mammoth clade II, whale, mammoth clade I, brown bear, European human, stellar sea lion, bison, Tasmanian devil, Tasmanian tiger. The vertical axis representing genetic diversity within species ranges from 0 to 100 in increments of 10. The values are as follows (gorilla, 92) (Bushman of southern Africa, 85), (wolf, 77), (panda, 67), (polar bear, 44),  (mammoth clade II, 43), (whale, 28), mammoth clade I, 25), (brown bear, 25), (European human, 20), (stellar sea lion, 19), (bison, 15), (Tasmanian devil, 10), and (Tasmanian tiger, 5). The legend denotes gorilla, panda, polar bear, stellar sea lion, and Tasmanian devil are endangered species. Mammoth clade II, mammoth clade I, and Tasmanian tiger are extinct. Rest are not endangered. Several endangered species including gorillas and pandas have high genetic diversity, while some unthreatened species, including bison, whales, and European humans, have low genetic diversity.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130694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Comparison between human and mouse genomes</a:t>
            </a:r>
          </a:p>
        </p:txBody>
      </p:sp>
      <p:pic>
        <p:nvPicPr>
          <p:cNvPr id="9" name="Picture 2" descr="An illustration compares between homo sapiens (human), 3,384 M b and 20,300 genes and mus musculus (mouse), 3,482 M b, 22,606 genes.">
            <a:extLst>
              <a:ext uri="{FF2B5EF4-FFF2-40B4-BE49-F238E27FC236}">
                <a16:creationId xmlns:a16="http://schemas.microsoft.com/office/drawing/2014/main" id="{E7B73737-4D25-4D9A-A88D-8563F69E5523}"/>
              </a:ext>
            </a:extLst>
          </p:cNvPr>
          <p:cNvPicPr>
            <a:picLocks noChangeAspect="1"/>
          </p:cNvPicPr>
          <p:nvPr/>
        </p:nvPicPr>
        <p:blipFill>
          <a:blip r:embed="rId2"/>
          <a:stretch>
            <a:fillRect/>
          </a:stretch>
        </p:blipFill>
        <p:spPr>
          <a:xfrm>
            <a:off x="1738288" y="1258882"/>
            <a:ext cx="5667425" cy="2926080"/>
          </a:xfrm>
          <a:prstGeom prst="rect">
            <a:avLst/>
          </a:prstGeom>
        </p:spPr>
      </p:pic>
      <p:sp>
        <p:nvSpPr>
          <p:cNvPr id="11" name="Content Placeholder 3">
            <a:extLst>
              <a:ext uri="{FF2B5EF4-FFF2-40B4-BE49-F238E27FC236}">
                <a16:creationId xmlns:a16="http://schemas.microsoft.com/office/drawing/2014/main" id="{8AAFF018-2C15-4A90-9A5C-6AEEF8C0C293}"/>
              </a:ext>
            </a:extLst>
          </p:cNvPr>
          <p:cNvSpPr>
            <a:spLocks noGrp="1"/>
          </p:cNvSpPr>
          <p:nvPr>
            <p:ph sz="quarter" idx="11"/>
          </p:nvPr>
        </p:nvSpPr>
        <p:spPr>
          <a:xfrm>
            <a:off x="1828800" y="4351380"/>
            <a:ext cx="5486400" cy="201168"/>
          </a:xfrm>
        </p:spPr>
        <p:txBody>
          <a:bodyPr/>
          <a:lstStyle/>
          <a:p>
            <a:pPr algn="ctr"/>
            <a:r>
              <a:rPr lang="fr-FR" sz="800" dirty="0">
                <a:solidFill>
                  <a:schemeClr val="tx1"/>
                </a:solidFill>
              </a:rPr>
              <a:t>(</a:t>
            </a:r>
            <a:r>
              <a:rPr lang="fr-FR" sz="800" dirty="0" err="1">
                <a:solidFill>
                  <a:schemeClr val="tx1"/>
                </a:solidFill>
              </a:rPr>
              <a:t>human</a:t>
            </a:r>
            <a:r>
              <a:rPr lang="fr-FR" sz="800" dirty="0">
                <a:solidFill>
                  <a:schemeClr val="tx1"/>
                </a:solidFill>
              </a:rPr>
              <a:t>) James Stevenson/Science Source</a:t>
            </a:r>
            <a:r>
              <a:rPr lang="en-IN" sz="800" dirty="0">
                <a:solidFill>
                  <a:schemeClr val="tx1"/>
                </a:solidFill>
              </a:rPr>
              <a:t> </a:t>
            </a:r>
            <a:r>
              <a:rPr lang="en-US" sz="800" dirty="0">
                <a:solidFill>
                  <a:schemeClr val="tx1"/>
                </a:solidFill>
              </a:rPr>
              <a:t>(mouse) G.K. &amp; Vikki Hart/</a:t>
            </a:r>
            <a:r>
              <a:rPr lang="en-US" sz="800" dirty="0" err="1">
                <a:solidFill>
                  <a:schemeClr val="tx1"/>
                </a:solidFill>
              </a:rPr>
              <a:t>Photodisc</a:t>
            </a:r>
            <a:r>
              <a:rPr lang="en-US" sz="800" dirty="0">
                <a:solidFill>
                  <a:schemeClr val="tx1"/>
                </a:solidFill>
              </a:rPr>
              <a:t>/Getty Images</a:t>
            </a:r>
            <a:endParaRPr lang="en-IN" sz="800" dirty="0">
              <a:solidFill>
                <a:schemeClr val="tx1"/>
              </a:solidFill>
            </a:endParaRPr>
          </a:p>
        </p:txBody>
      </p:sp>
      <p:sp>
        <p:nvSpPr>
          <p:cNvPr id="12" name="Content Placeholder 4">
            <a:extLst>
              <a:ext uri="{FF2B5EF4-FFF2-40B4-BE49-F238E27FC236}">
                <a16:creationId xmlns:a16="http://schemas.microsoft.com/office/drawing/2014/main" id="{C4CED2E5-AD1D-4157-A012-6CD8C1AF4B44}"/>
              </a:ext>
            </a:extLst>
          </p:cNvPr>
          <p:cNvSpPr>
            <a:spLocks noGrp="1"/>
          </p:cNvSpPr>
          <p:nvPr>
            <p:ph sz="quarter" idx="15"/>
          </p:nvPr>
        </p:nvSpPr>
        <p:spPr>
          <a:xfrm>
            <a:off x="342900" y="4593696"/>
            <a:ext cx="8534400" cy="1904451"/>
          </a:xfrm>
        </p:spPr>
        <p:txBody>
          <a:bodyPr/>
          <a:lstStyle/>
          <a:p>
            <a:pPr>
              <a:spcBef>
                <a:spcPts val="200"/>
              </a:spcBef>
              <a:spcAft>
                <a:spcPts val="200"/>
              </a:spcAft>
            </a:pPr>
            <a:r>
              <a:rPr lang="en-US" sz="1800" dirty="0">
                <a:latin typeface="+mj-lt"/>
              </a:rPr>
              <a:t>Human and mouse genomes</a:t>
            </a:r>
          </a:p>
          <a:p>
            <a:pPr marL="342900" indent="-342900">
              <a:spcBef>
                <a:spcPts val="200"/>
              </a:spcBef>
              <a:spcAft>
                <a:spcPts val="200"/>
              </a:spcAft>
              <a:buFont typeface="Arial" panose="020B0604020202020204" pitchFamily="34" charset="0"/>
              <a:buChar char="•"/>
            </a:pPr>
            <a:r>
              <a:rPr lang="en-US" sz="1800" dirty="0">
                <a:latin typeface="+mj-lt"/>
              </a:rPr>
              <a:t>Both have ~20,000 genes and they share almost all of them</a:t>
            </a:r>
          </a:p>
          <a:p>
            <a:pPr marL="342900" indent="-342900">
              <a:spcBef>
                <a:spcPts val="200"/>
              </a:spcBef>
              <a:spcAft>
                <a:spcPts val="200"/>
              </a:spcAft>
              <a:buFont typeface="Arial" panose="020B0604020202020204" pitchFamily="34" charset="0"/>
              <a:buChar char="•"/>
            </a:pPr>
            <a:r>
              <a:rPr lang="en-US" sz="1800" dirty="0">
                <a:solidFill>
                  <a:srgbClr val="211D1E"/>
                </a:solidFill>
                <a:latin typeface="+mj-lt"/>
              </a:rPr>
              <a:t>More divergence in genes for long noncoding R</a:t>
            </a:r>
            <a:r>
              <a:rPr lang="en-US" sz="100" dirty="0">
                <a:solidFill>
                  <a:srgbClr val="211D1E"/>
                </a:solidFill>
                <a:latin typeface="+mj-lt"/>
              </a:rPr>
              <a:t> </a:t>
            </a:r>
            <a:r>
              <a:rPr lang="en-US" sz="1800" dirty="0">
                <a:solidFill>
                  <a:srgbClr val="211D1E"/>
                </a:solidFill>
                <a:latin typeface="+mj-lt"/>
              </a:rPr>
              <a:t>N</a:t>
            </a:r>
            <a:r>
              <a:rPr lang="en-US" sz="100" dirty="0">
                <a:solidFill>
                  <a:srgbClr val="211D1E"/>
                </a:solidFill>
                <a:latin typeface="+mj-lt"/>
              </a:rPr>
              <a:t> </a:t>
            </a:r>
            <a:r>
              <a:rPr lang="en-US" sz="1800" dirty="0">
                <a:solidFill>
                  <a:srgbClr val="211D1E"/>
                </a:solidFill>
                <a:latin typeface="+mj-lt"/>
              </a:rPr>
              <a:t>As (</a:t>
            </a:r>
            <a:r>
              <a:rPr lang="en-US" sz="1800" dirty="0" err="1">
                <a:solidFill>
                  <a:srgbClr val="211D1E"/>
                </a:solidFill>
                <a:latin typeface="+mj-lt"/>
              </a:rPr>
              <a:t>lncR</a:t>
            </a:r>
            <a:r>
              <a:rPr lang="en-US" sz="100" dirty="0">
                <a:solidFill>
                  <a:srgbClr val="211D1E"/>
                </a:solidFill>
                <a:latin typeface="+mj-lt"/>
              </a:rPr>
              <a:t> </a:t>
            </a:r>
            <a:r>
              <a:rPr lang="en-US" sz="1800" dirty="0">
                <a:solidFill>
                  <a:srgbClr val="211D1E"/>
                </a:solidFill>
                <a:latin typeface="+mj-lt"/>
              </a:rPr>
              <a:t>N</a:t>
            </a:r>
            <a:r>
              <a:rPr lang="en-US" sz="100" dirty="0">
                <a:solidFill>
                  <a:srgbClr val="211D1E"/>
                </a:solidFill>
                <a:latin typeface="+mj-lt"/>
              </a:rPr>
              <a:t> </a:t>
            </a:r>
            <a:r>
              <a:rPr lang="en-US" sz="1800" dirty="0">
                <a:solidFill>
                  <a:srgbClr val="211D1E"/>
                </a:solidFill>
                <a:latin typeface="+mj-lt"/>
              </a:rPr>
              <a:t>A), and </a:t>
            </a:r>
            <a:r>
              <a:rPr lang="en-US" sz="1800" dirty="0" err="1">
                <a:solidFill>
                  <a:srgbClr val="211D1E"/>
                </a:solidFill>
                <a:latin typeface="+mj-lt"/>
              </a:rPr>
              <a:t>microR</a:t>
            </a:r>
            <a:r>
              <a:rPr lang="en-US" sz="100" dirty="0">
                <a:solidFill>
                  <a:srgbClr val="211D1E"/>
                </a:solidFill>
                <a:latin typeface="+mj-lt"/>
              </a:rPr>
              <a:t> </a:t>
            </a:r>
            <a:r>
              <a:rPr lang="en-US" sz="1800" dirty="0">
                <a:solidFill>
                  <a:srgbClr val="211D1E"/>
                </a:solidFill>
                <a:latin typeface="+mj-lt"/>
              </a:rPr>
              <a:t>N</a:t>
            </a:r>
            <a:r>
              <a:rPr lang="en-US" sz="100" dirty="0">
                <a:solidFill>
                  <a:srgbClr val="211D1E"/>
                </a:solidFill>
                <a:latin typeface="+mj-lt"/>
              </a:rPr>
              <a:t> </a:t>
            </a:r>
            <a:r>
              <a:rPr lang="en-US" sz="1800" dirty="0">
                <a:solidFill>
                  <a:srgbClr val="211D1E"/>
                </a:solidFill>
                <a:latin typeface="+mj-lt"/>
              </a:rPr>
              <a:t>As (</a:t>
            </a:r>
            <a:r>
              <a:rPr lang="en-US" sz="1800" dirty="0" err="1">
                <a:solidFill>
                  <a:srgbClr val="211D1E"/>
                </a:solidFill>
                <a:latin typeface="+mj-lt"/>
              </a:rPr>
              <a:t>miR</a:t>
            </a:r>
            <a:r>
              <a:rPr lang="en-US" sz="100" dirty="0">
                <a:solidFill>
                  <a:srgbClr val="211D1E"/>
                </a:solidFill>
                <a:latin typeface="+mj-lt"/>
              </a:rPr>
              <a:t> </a:t>
            </a:r>
            <a:r>
              <a:rPr lang="en-US" sz="1800" dirty="0">
                <a:solidFill>
                  <a:srgbClr val="211D1E"/>
                </a:solidFill>
                <a:latin typeface="+mj-lt"/>
              </a:rPr>
              <a:t>N</a:t>
            </a:r>
            <a:r>
              <a:rPr lang="en-US" sz="100" dirty="0">
                <a:solidFill>
                  <a:srgbClr val="211D1E"/>
                </a:solidFill>
                <a:latin typeface="+mj-lt"/>
              </a:rPr>
              <a:t> </a:t>
            </a:r>
            <a:r>
              <a:rPr lang="en-US" sz="1800" dirty="0">
                <a:solidFill>
                  <a:srgbClr val="211D1E"/>
                </a:solidFill>
                <a:latin typeface="+mj-lt"/>
              </a:rPr>
              <a:t>A), where only 10–20% of are conserved  </a:t>
            </a:r>
          </a:p>
          <a:p>
            <a:pPr marL="342900" indent="-342900">
              <a:spcBef>
                <a:spcPts val="200"/>
              </a:spcBef>
              <a:spcAft>
                <a:spcPts val="200"/>
              </a:spcAft>
              <a:buFont typeface="Arial" panose="020B0604020202020204" pitchFamily="34" charset="0"/>
              <a:buChar char="•"/>
            </a:pPr>
            <a:r>
              <a:rPr lang="en-US" sz="1800" dirty="0">
                <a:solidFill>
                  <a:srgbClr val="211D1E"/>
                </a:solidFill>
                <a:latin typeface="+mj-lt"/>
              </a:rPr>
              <a:t>Since these regulate gene expression, it may explain differences between species</a:t>
            </a:r>
            <a:endParaRPr lang="en-US" sz="1800" dirty="0">
              <a:latin typeface="+mj-lt"/>
            </a:endParaRP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2930949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Human genome shares similarities with primate genomes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10"/>
            <a:ext cx="8458200" cy="5101230"/>
          </a:xfrm>
        </p:spPr>
        <p:txBody>
          <a:bodyPr/>
          <a:lstStyle/>
          <a:p>
            <a:pPr marL="342900" indent="-342900">
              <a:spcBef>
                <a:spcPts val="624"/>
              </a:spcBef>
              <a:spcAft>
                <a:spcPts val="600"/>
              </a:spcAft>
              <a:buFont typeface="Arial" panose="020B0604020202020204" pitchFamily="34" charset="0"/>
              <a:buChar char="•"/>
            </a:pPr>
            <a:r>
              <a:rPr lang="en-US" dirty="0"/>
              <a:t>Chimpanzee and bonobo share the most recent common ancestor with humans</a:t>
            </a:r>
          </a:p>
          <a:p>
            <a:pPr marL="342900" indent="-342900">
              <a:spcBef>
                <a:spcPts val="624"/>
              </a:spcBef>
              <a:spcAft>
                <a:spcPts val="600"/>
              </a:spcAft>
              <a:buFont typeface="Arial" panose="020B0604020202020204" pitchFamily="34" charset="0"/>
              <a:buChar char="•"/>
            </a:pPr>
            <a:r>
              <a:rPr lang="en-US" dirty="0"/>
              <a:t>1.4% divergence in single site substitutions between humans and chips (1.5% between humans and bonobos)</a:t>
            </a:r>
          </a:p>
          <a:p>
            <a:pPr marL="342900" indent="-342900">
              <a:spcBef>
                <a:spcPts val="624"/>
              </a:spcBef>
              <a:spcAft>
                <a:spcPts val="600"/>
              </a:spcAft>
              <a:buFont typeface="Arial" panose="020B0604020202020204" pitchFamily="34" charset="0"/>
              <a:buChar char="•"/>
            </a:pPr>
            <a:r>
              <a:rPr lang="en-US" dirty="0"/>
              <a:t>1.5% diff</a:t>
            </a:r>
            <a:r>
              <a:rPr lang="en-US" i="1" dirty="0"/>
              <a:t>e</a:t>
            </a:r>
            <a:r>
              <a:rPr lang="en-US" dirty="0"/>
              <a:t>rence in insertions and deletions (</a:t>
            </a:r>
            <a:r>
              <a:rPr lang="en-US" dirty="0" err="1"/>
              <a:t>indels</a:t>
            </a:r>
            <a:r>
              <a:rPr lang="en-US" dirty="0"/>
              <a:t>)</a:t>
            </a:r>
          </a:p>
          <a:p>
            <a:pPr marL="342900" indent="-342900">
              <a:spcBef>
                <a:spcPts val="624"/>
              </a:spcBef>
              <a:spcAft>
                <a:spcPts val="600"/>
              </a:spcAft>
              <a:buFont typeface="Arial" panose="020B0604020202020204" pitchFamily="34" charset="0"/>
              <a:buChar char="•"/>
            </a:pPr>
            <a:r>
              <a:rPr lang="en-US" dirty="0"/>
              <a:t>Differences in species-specific insertion of transposable elements.</a:t>
            </a:r>
          </a:p>
          <a:p>
            <a:pPr marL="342900" indent="-342900">
              <a:spcBef>
                <a:spcPts val="624"/>
              </a:spcBef>
              <a:spcAft>
                <a:spcPts val="600"/>
              </a:spcAft>
              <a:buFont typeface="Arial" panose="020B0604020202020204" pitchFamily="34" charset="0"/>
              <a:buChar char="•"/>
            </a:pPr>
            <a:r>
              <a:rPr lang="en-US" dirty="0"/>
              <a:t>Majority of genes in humans have homologs in apes</a:t>
            </a:r>
          </a:p>
          <a:p>
            <a:pPr marL="342900" indent="-342900">
              <a:spcBef>
                <a:spcPts val="624"/>
              </a:spcBef>
              <a:spcAft>
                <a:spcPts val="600"/>
              </a:spcAft>
              <a:buFont typeface="Arial" panose="020B0604020202020204" pitchFamily="34" charset="0"/>
              <a:buChar char="•"/>
            </a:pPr>
            <a:r>
              <a:rPr lang="en-US" dirty="0"/>
              <a:t>Human genome contains genetic remains of ancient hybridization between humans and Neanderthals</a:t>
            </a:r>
          </a:p>
          <a:p>
            <a:pPr marL="342900" indent="-342900">
              <a:spcBef>
                <a:spcPts val="624"/>
              </a:spcBef>
              <a:spcAft>
                <a:spcPts val="600"/>
              </a:spcAft>
              <a:buFont typeface="Arial" panose="020B0604020202020204" pitchFamily="34" charset="0"/>
              <a:buChar char="•"/>
            </a:pPr>
            <a:r>
              <a:rPr lang="en-US" dirty="0"/>
              <a:t>Also have D</a:t>
            </a:r>
            <a:r>
              <a:rPr lang="en-US" sz="100" dirty="0"/>
              <a:t>3</a:t>
            </a:r>
            <a:r>
              <a:rPr lang="en-US" dirty="0"/>
              <a:t>N</a:t>
            </a:r>
            <a:r>
              <a:rPr lang="en-US" sz="100" dirty="0"/>
              <a:t> </a:t>
            </a:r>
            <a:r>
              <a:rPr lang="en-US" dirty="0"/>
              <a:t>A from Denisovans</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3904389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24.2</a:t>
            </a:r>
            <a:endParaRPr lang="en-US" dirty="0"/>
          </a:p>
        </p:txBody>
      </p:sp>
      <p:pic>
        <p:nvPicPr>
          <p:cNvPr id="4" name="Picture 2" descr="Geographical distribution of genes in Neanderthal sites, modern human sites, and dates of occupation."/>
          <p:cNvPicPr>
            <a:picLocks noChangeAspect="1"/>
          </p:cNvPicPr>
          <p:nvPr/>
        </p:nvPicPr>
        <p:blipFill rotWithShape="1">
          <a:blip r:embed="rId2">
            <a:extLst>
              <a:ext uri="{28A0092B-C50C-407E-A947-70E740481C1C}">
                <a14:useLocalDpi xmlns:a14="http://schemas.microsoft.com/office/drawing/2010/main" val="0"/>
              </a:ext>
            </a:extLst>
          </a:blip>
          <a:srcRect t="19292"/>
          <a:stretch/>
        </p:blipFill>
        <p:spPr>
          <a:xfrm>
            <a:off x="298325" y="1259985"/>
            <a:ext cx="8547350" cy="5029200"/>
          </a:xfrm>
          <a:prstGeom prst="rect">
            <a:avLst/>
          </a:prstGeom>
        </p:spPr>
      </p:pic>
      <p:sp>
        <p:nvSpPr>
          <p:cNvPr id="6" name="Slide Number Placeholder 3">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525157300"/>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5999</TotalTime>
  <Words>3995</Words>
  <Application>Microsoft Office PowerPoint</Application>
  <PresentationFormat>On-screen Show (4:3)</PresentationFormat>
  <Paragraphs>381</Paragraphs>
  <Slides>67</Slides>
  <Notes>1</Notes>
  <HiddenSlides>9</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67</vt:i4>
      </vt:variant>
    </vt:vector>
  </HeadingPairs>
  <TitlesOfParts>
    <vt:vector size="78"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24</vt:lpstr>
      <vt:lpstr>Lecture Outline</vt:lpstr>
      <vt:lpstr>Genomics</vt:lpstr>
      <vt:lpstr>Sequenced genomes</vt:lpstr>
      <vt:lpstr>Comparative Genomics</vt:lpstr>
      <vt:lpstr>Comparison between human and pufferfish genomes</vt:lpstr>
      <vt:lpstr>Comparison between human and mouse genomes</vt:lpstr>
      <vt:lpstr>Human genome shares similarities with primate genomes</vt:lpstr>
      <vt:lpstr>Figure 24.2</vt:lpstr>
      <vt:lpstr>Genomes evolve at different rates</vt:lpstr>
      <vt:lpstr>Plant, fungal, and animal genomes have unique and shared genes</vt:lpstr>
      <vt:lpstr>Compare plants with animals and fungi</vt:lpstr>
      <vt:lpstr>Genome Size</vt:lpstr>
      <vt:lpstr>Whole-genome duplication</vt:lpstr>
      <vt:lpstr>Allopolyploidy</vt:lpstr>
      <vt:lpstr>Genome alterations 1</vt:lpstr>
      <vt:lpstr>Figure 24.4</vt:lpstr>
      <vt:lpstr>Genome alterations 2</vt:lpstr>
      <vt:lpstr>Polyploidy in plants 1</vt:lpstr>
      <vt:lpstr>Polyploidy in plants 2</vt:lpstr>
      <vt:lpstr>Figure 24.6</vt:lpstr>
      <vt:lpstr>Polyploidy induces elimination of duplicated genes</vt:lpstr>
      <vt:lpstr>Figure 24.7</vt:lpstr>
      <vt:lpstr>Polyploidy can alter gene expression</vt:lpstr>
      <vt:lpstr>Transposons mobilized by polyploidization</vt:lpstr>
      <vt:lpstr>Polyploidy alone doesn’t explain variation in genome size</vt:lpstr>
      <vt:lpstr>Noncoding D N A inflates genome size</vt:lpstr>
      <vt:lpstr>Evolution Within Genomes</vt:lpstr>
      <vt:lpstr>Gene duplications 1</vt:lpstr>
      <vt:lpstr>Gene duplications 2</vt:lpstr>
      <vt:lpstr>Figure 24.8</vt:lpstr>
      <vt:lpstr>Genome rearrangement</vt:lpstr>
      <vt:lpstr>Synteny</vt:lpstr>
      <vt:lpstr>Conservation of synteny</vt:lpstr>
      <vt:lpstr>Gene inactivation</vt:lpstr>
      <vt:lpstr>Rearranged D N A can acquire new functions</vt:lpstr>
      <vt:lpstr>Noncoding D N A</vt:lpstr>
      <vt:lpstr>Horizontal gene transfer (H G T)</vt:lpstr>
      <vt:lpstr>Figure 24.11</vt:lpstr>
      <vt:lpstr>Gene swapping</vt:lpstr>
      <vt:lpstr>Gene swapping in humans</vt:lpstr>
      <vt:lpstr>Gene Function and Expression Patterns</vt:lpstr>
      <vt:lpstr>Differences in human and gene transcription patterns 1</vt:lpstr>
      <vt:lpstr>Differences in human and gene transcription patterns 2</vt:lpstr>
      <vt:lpstr>Complex gene expression</vt:lpstr>
      <vt:lpstr>Evolution of FOXP2</vt:lpstr>
      <vt:lpstr>Figure 24.12</vt:lpstr>
      <vt:lpstr>Applying Comparative Genomics</vt:lpstr>
      <vt:lpstr>Distantly related genomes offer clues for cause of disease</vt:lpstr>
      <vt:lpstr>Closely related organisms enhance medical research</vt:lpstr>
      <vt:lpstr>Pathogen-host genome differences reveal drug targets</vt:lpstr>
      <vt:lpstr>Plasmodium apicoplast</vt:lpstr>
      <vt:lpstr>Chagas Disease</vt:lpstr>
      <vt:lpstr>Figure 24.14</vt:lpstr>
      <vt:lpstr>Genome comparisons inform conservation biology</vt:lpstr>
      <vt:lpstr>Figure 24.15</vt:lpstr>
      <vt:lpstr>Genetic diversity of mitochondrial genomes</vt:lpstr>
      <vt:lpstr>End of Main Content</vt:lpstr>
      <vt:lpstr>Accessibility Content: Text Alternatives for Images</vt:lpstr>
      <vt:lpstr>Sequenced genomes - Text Alternative</vt:lpstr>
      <vt:lpstr>Polyploidy in plants 1 - Text Alternative</vt:lpstr>
      <vt:lpstr>Figure 24.6 - Text Alternative</vt:lpstr>
      <vt:lpstr>Figure 24.7 - Text Alternative</vt:lpstr>
      <vt:lpstr>Genome rearrangement - Text Alternative</vt:lpstr>
      <vt:lpstr>Figure 24.12 - Text Alternative</vt:lpstr>
      <vt:lpstr>Figure 24.14 - Text Alternative</vt:lpstr>
      <vt:lpstr>Genetic diversity of mitochondrial genomes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24: Genome Evolution</dc:subject>
  <dc:creator>Raven, Johnson, Mason, Losos, Duncan</dc:creator>
  <cp:keywords>Accessible PPT</cp:keywords>
  <cp:lastModifiedBy>Beena Adhikari</cp:lastModifiedBy>
  <cp:revision>1476</cp:revision>
  <dcterms:created xsi:type="dcterms:W3CDTF">2019-07-27T05:34:11Z</dcterms:created>
  <dcterms:modified xsi:type="dcterms:W3CDTF">2022-05-06T04:53:12Z</dcterms:modified>
</cp:coreProperties>
</file>