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56"/>
  </p:notesMasterIdLst>
  <p:sldIdLst>
    <p:sldId id="406"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62"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03" r:id="rId48"/>
    <p:sldId id="289" r:id="rId49"/>
    <p:sldId id="264" r:id="rId50"/>
    <p:sldId id="360" r:id="rId51"/>
    <p:sldId id="361" r:id="rId52"/>
    <p:sldId id="363" r:id="rId53"/>
    <p:sldId id="407" r:id="rId54"/>
    <p:sldId id="408"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313"/>
            <p14:sldId id="314"/>
            <p14:sldId id="315"/>
            <p14:sldId id="316"/>
            <p14:sldId id="317"/>
            <p14:sldId id="318"/>
            <p14:sldId id="319"/>
            <p14:sldId id="320"/>
            <p14:sldId id="321"/>
            <p14:sldId id="322"/>
            <p14:sldId id="323"/>
            <p14:sldId id="324"/>
            <p14:sldId id="362"/>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03"/>
          </p14:sldIdLst>
        </p14:section>
        <p14:section name="Appendix: Image Descriptions for Unsighted Students" id="{07080632-B756-45AF-BBF3-52DB3854CA65}">
          <p14:sldIdLst>
            <p14:sldId id="289"/>
            <p14:sldId id="264"/>
            <p14:sldId id="360"/>
            <p14:sldId id="361"/>
            <p14:sldId id="363"/>
            <p14:sldId id="407"/>
            <p14:sldId id="40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46" autoAdjust="0"/>
    <p:restoredTop sz="93116" autoAdjust="0"/>
  </p:normalViewPr>
  <p:slideViewPr>
    <p:cSldViewPr snapToGrid="0" showGuides="1">
      <p:cViewPr varScale="1">
        <p:scale>
          <a:sx n="84" d="100"/>
          <a:sy n="84" d="100"/>
        </p:scale>
        <p:origin x="990" y="90"/>
      </p:cViewPr>
      <p:guideLst>
        <p:guide pos="3264"/>
        <p:guide orient="horz" pos="2256"/>
        <p:guide pos="5640"/>
      </p:guideLst>
    </p:cSldViewPr>
  </p:slideViewPr>
  <p:outlineViewPr>
    <p:cViewPr>
      <p:scale>
        <a:sx n="33" d="100"/>
        <a:sy n="33" d="100"/>
      </p:scale>
      <p:origin x="0" y="-40308"/>
    </p:cViewPr>
  </p:outlineViewPr>
  <p:notesTextViewPr>
    <p:cViewPr>
      <p:scale>
        <a:sx n="75" d="100"/>
        <a:sy n="7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44</a:t>
            </a:fld>
            <a:endParaRPr lang="en-US"/>
          </a:p>
        </p:txBody>
      </p:sp>
    </p:spTree>
    <p:extLst>
      <p:ext uri="{BB962C8B-B14F-4D97-AF65-F5344CB8AC3E}">
        <p14:creationId xmlns:p14="http://schemas.microsoft.com/office/powerpoint/2010/main" val="3585078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45</a:t>
            </a:fld>
            <a:endParaRPr lang="en-US"/>
          </a:p>
        </p:txBody>
      </p:sp>
    </p:spTree>
    <p:extLst>
      <p:ext uri="{BB962C8B-B14F-4D97-AF65-F5344CB8AC3E}">
        <p14:creationId xmlns:p14="http://schemas.microsoft.com/office/powerpoint/2010/main" val="508227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46</a:t>
            </a:fld>
            <a:endParaRPr lang="en-US"/>
          </a:p>
        </p:txBody>
      </p:sp>
    </p:spTree>
    <p:extLst>
      <p:ext uri="{BB962C8B-B14F-4D97-AF65-F5344CB8AC3E}">
        <p14:creationId xmlns:p14="http://schemas.microsoft.com/office/powerpoint/2010/main" val="1758017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47</a:t>
            </a:fld>
            <a:endParaRPr lang="en-US"/>
          </a:p>
        </p:txBody>
      </p:sp>
    </p:spTree>
    <p:extLst>
      <p:ext uri="{BB962C8B-B14F-4D97-AF65-F5344CB8AC3E}">
        <p14:creationId xmlns:p14="http://schemas.microsoft.com/office/powerpoint/2010/main" val="1203937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48</a:t>
            </a:fld>
            <a:endParaRPr lang="en-US"/>
          </a:p>
        </p:txBody>
      </p:sp>
    </p:spTree>
    <p:extLst>
      <p:ext uri="{BB962C8B-B14F-4D97-AF65-F5344CB8AC3E}">
        <p14:creationId xmlns:p14="http://schemas.microsoft.com/office/powerpoint/2010/main" val="2753705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49</a:t>
            </a:fld>
            <a:endParaRPr lang="en-US"/>
          </a:p>
        </p:txBody>
      </p:sp>
    </p:spTree>
    <p:extLst>
      <p:ext uri="{BB962C8B-B14F-4D97-AF65-F5344CB8AC3E}">
        <p14:creationId xmlns:p14="http://schemas.microsoft.com/office/powerpoint/2010/main" val="3053349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8.jpg"/><Relationship Id="rId1" Type="http://schemas.openxmlformats.org/officeDocument/2006/relationships/slideLayout" Target="../slideLayouts/slideLayout6.xml"/><Relationship Id="rId4" Type="http://schemas.openxmlformats.org/officeDocument/2006/relationships/slide" Target="slide4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2.jpg"/><Relationship Id="rId1" Type="http://schemas.openxmlformats.org/officeDocument/2006/relationships/slideLayout" Target="../slideLayouts/slideLayout6.xml"/><Relationship Id="rId4" Type="http://schemas.openxmlformats.org/officeDocument/2006/relationships/slide" Target="slide4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25</a:t>
            </a:r>
            <a:endParaRPr lang="en-US" dirty="0">
              <a:latin typeface="+mj-lt"/>
            </a:endParaRP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3" name="Subtitle 3">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195828" cy="957094"/>
          </a:xfrm>
        </p:spPr>
        <p:txBody>
          <a:bodyPr/>
          <a:lstStyle/>
          <a:p>
            <a:pPr eaLnBrk="0" hangingPunct="0">
              <a:spcBef>
                <a:spcPct val="20000"/>
              </a:spcBef>
            </a:pPr>
            <a:r>
              <a:rPr lang="en-US" sz="2200" dirty="0">
                <a:latin typeface="+mj-lt"/>
                <a:cs typeface="Helvetica" pitchFamily="34" charset="0"/>
              </a:rPr>
              <a:t>The Origin and Diversity of Life</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769F2-223A-45BB-855C-C7DE329C083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Early Earth’s atmosphere</a:t>
            </a:r>
          </a:p>
        </p:txBody>
      </p:sp>
      <p:sp>
        <p:nvSpPr>
          <p:cNvPr id="3" name="Content Placeholder 2">
            <a:extLst>
              <a:ext uri="{FF2B5EF4-FFF2-40B4-BE49-F238E27FC236}">
                <a16:creationId xmlns:a16="http://schemas.microsoft.com/office/drawing/2014/main" id="{1224249A-956D-450D-9963-8B377C2F552B}"/>
              </a:ext>
            </a:extLst>
          </p:cNvPr>
          <p:cNvSpPr>
            <a:spLocks noGrp="1"/>
          </p:cNvSpPr>
          <p:nvPr>
            <p:ph sz="quarter" idx="11"/>
          </p:nvPr>
        </p:nvSpPr>
        <p:spPr>
          <a:xfrm>
            <a:off x="342900" y="1276710"/>
            <a:ext cx="8458200" cy="5192670"/>
          </a:xfrm>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Few geochemists agree on exact composition of early atmosphere</a:t>
            </a:r>
          </a:p>
          <a:p>
            <a:pPr marL="34920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Popular view of early atmosphere.</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Carbon dioxide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Nitrogen gas (N</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Water vapor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O).</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Hydrogen gas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Other sulfur, nitrogen, and carbon compounds.</a:t>
            </a:r>
          </a:p>
          <a:p>
            <a:pPr marL="34920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Atmosphere was reducing because of availability of hydrogen atoms and their electrons.</a:t>
            </a:r>
          </a:p>
        </p:txBody>
      </p:sp>
      <p:sp>
        <p:nvSpPr>
          <p:cNvPr id="6" name="Slide Number Placeholder 3">
            <a:extLst>
              <a:ext uri="{FF2B5EF4-FFF2-40B4-BE49-F238E27FC236}">
                <a16:creationId xmlns:a16="http://schemas.microsoft.com/office/drawing/2014/main" id="{BAADE2CA-793B-4D91-8178-038E13DD53BC}"/>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898376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E95772-005F-4A61-AE38-749CEDDF7E9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Miller-Urey experiment </a:t>
            </a:r>
            <a:r>
              <a:rPr lang="en-US" sz="1200" dirty="0">
                <a:solidFill>
                  <a:srgbClr val="000000"/>
                </a:solidFill>
                <a:latin typeface="Arial" panose="020B0604020202020204" pitchFamily="34" charset="0"/>
                <a:ea typeface="Verdana" panose="020B0604030504040204" pitchFamily="34" charset="0"/>
                <a:cs typeface="Arial" pitchFamily="34" charset="0"/>
              </a:rPr>
              <a:t>1</a:t>
            </a:r>
          </a:p>
        </p:txBody>
      </p:sp>
      <p:sp>
        <p:nvSpPr>
          <p:cNvPr id="3" name="Content Placeholder 2">
            <a:extLst>
              <a:ext uri="{FF2B5EF4-FFF2-40B4-BE49-F238E27FC236}">
                <a16:creationId xmlns:a16="http://schemas.microsoft.com/office/drawing/2014/main" id="{14E8010F-334A-446E-BCD7-A924F28D0BC5}"/>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1953, Miller and Urey did an experiment that reproduced early atmosphere</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Assembled reducing atmosphere rich in hydrogen with no oxygen gas.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Atmosphere placed over liquid water.</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Temperature below 100° C.</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Simulate lightning with sparks.</a:t>
            </a:r>
          </a:p>
        </p:txBody>
      </p:sp>
      <p:sp>
        <p:nvSpPr>
          <p:cNvPr id="6" name="Slide Number Placeholder 3">
            <a:extLst>
              <a:ext uri="{FF2B5EF4-FFF2-40B4-BE49-F238E27FC236}">
                <a16:creationId xmlns:a16="http://schemas.microsoft.com/office/drawing/2014/main" id="{FA4A7023-F094-4970-9103-DC90AA39185B}"/>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0293300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2AEEF-30CB-4B44-8A25-8461D86F12A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Miler-Urey experiment. ">
            <a:extLst>
              <a:ext uri="{FF2B5EF4-FFF2-40B4-BE49-F238E27FC236}">
                <a16:creationId xmlns:a16="http://schemas.microsoft.com/office/drawing/2014/main" id="{0CAE214A-DBA4-4E07-89AF-0EF9BD173C8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61430" y="1128191"/>
            <a:ext cx="7421141"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DF585943-FFEA-43C9-A4DE-3333DCC8E751}"/>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3382676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9F631-5085-401B-85AF-0FDF9F95B28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Miller-Urey experiment </a:t>
            </a:r>
            <a:r>
              <a:rPr lang="en-US" sz="1200" dirty="0">
                <a:solidFill>
                  <a:srgbClr val="000000"/>
                </a:solidFill>
                <a:latin typeface="Arial" panose="020B0604020202020204" pitchFamily="34" charset="0"/>
                <a:ea typeface="Verdana" panose="020B0604030504040204" pitchFamily="34" charset="0"/>
                <a:cs typeface="Arial" pitchFamily="34" charset="0"/>
              </a:rPr>
              <a:t>2</a:t>
            </a:r>
          </a:p>
        </p:txBody>
      </p:sp>
      <p:sp>
        <p:nvSpPr>
          <p:cNvPr id="3" name="Content Placeholder 2">
            <a:extLst>
              <a:ext uri="{FF2B5EF4-FFF2-40B4-BE49-F238E27FC236}">
                <a16:creationId xmlns:a16="http://schemas.microsoft.com/office/drawing/2014/main" id="{6197F690-A743-42B5-A795-2BA7B1AB3EB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Found within a week that methane gas (CH</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converted into other simple carbon compounds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Compounds combined to form simple molecules and then more complex molecules.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Later experiments produced more than 30 carbon compounds including amino acids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Adenine also produced.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Concluded that key molecules of earth could have formed on early Earth</a:t>
            </a:r>
          </a:p>
        </p:txBody>
      </p:sp>
      <p:sp>
        <p:nvSpPr>
          <p:cNvPr id="6" name="Slide Number Placeholder 3">
            <a:extLst>
              <a:ext uri="{FF2B5EF4-FFF2-40B4-BE49-F238E27FC236}">
                <a16:creationId xmlns:a16="http://schemas.microsoft.com/office/drawing/2014/main" id="{C98A24F5-7697-4103-B0BB-DBADA63B35BF}"/>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471502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37230-5A1F-4166-9C62-586F09EFE50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metabolism</a:t>
            </a:r>
          </a:p>
        </p:txBody>
      </p:sp>
      <p:sp>
        <p:nvSpPr>
          <p:cNvPr id="3" name="Content Placeholder 2">
            <a:extLst>
              <a:ext uri="{FF2B5EF4-FFF2-40B4-BE49-F238E27FC236}">
                <a16:creationId xmlns:a16="http://schemas.microsoft.com/office/drawing/2014/main" id="{8D2B4054-A850-4000-8DB2-607C482F7456}"/>
              </a:ext>
            </a:extLst>
          </p:cNvPr>
          <p:cNvSpPr>
            <a:spLocks noGrp="1"/>
          </p:cNvSpPr>
          <p:nvPr>
            <p:ph sz="quarter" idx="11"/>
          </p:nvPr>
        </p:nvSpPr>
        <p:spPr>
          <a:xfrm>
            <a:off x="342900" y="1276709"/>
            <a:ext cx="8458200" cy="5172217"/>
          </a:xfrm>
        </p:spPr>
        <p:txBody>
          <a:bodyPr/>
          <a:lstStyle/>
          <a:p>
            <a:pPr lvl="0">
              <a:spcBef>
                <a:spcPts val="4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Primitive organisms may have been autotrophic or heterotrophic</a:t>
            </a:r>
          </a:p>
          <a:p>
            <a:pPr lvl="0">
              <a:spcBef>
                <a:spcPts val="4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Landmarks in the evolution of metabolism</a:t>
            </a:r>
          </a:p>
          <a:p>
            <a:pPr marL="347472" lvl="0" indent="-347472">
              <a:spcBef>
                <a:spcPts val="4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Oxygenic photosynthesis.</a:t>
            </a:r>
          </a:p>
          <a:p>
            <a:pPr marL="347472" lvl="0" indent="-347472">
              <a:spcBef>
                <a:spcPts val="4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Carbon fixation.</a:t>
            </a:r>
          </a:p>
          <a:p>
            <a:pPr marL="347472" lvl="0" indent="-347472">
              <a:spcBef>
                <a:spcPts val="4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Nitrogen fixation.</a:t>
            </a:r>
          </a:p>
          <a:p>
            <a:pPr lvl="0">
              <a:spcBef>
                <a:spcPts val="4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may have been first genetic material</a:t>
            </a:r>
          </a:p>
          <a:p>
            <a:pPr lvl="0">
              <a:spcBef>
                <a:spcPts val="4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Lipid bubbles could increase the probability of metabolic reactions</a:t>
            </a:r>
          </a:p>
          <a:p>
            <a:pPr marL="347472" lvl="0" indent="-347472">
              <a:spcBef>
                <a:spcPts val="4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Leads to cell membranes.</a:t>
            </a:r>
          </a:p>
          <a:p>
            <a:pPr lvl="0">
              <a:spcBef>
                <a:spcPts val="4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Single-celled organism the first life-form</a:t>
            </a:r>
          </a:p>
        </p:txBody>
      </p:sp>
      <p:sp>
        <p:nvSpPr>
          <p:cNvPr id="6" name="Slide Number Placeholder 3">
            <a:extLst>
              <a:ext uri="{FF2B5EF4-FFF2-40B4-BE49-F238E27FC236}">
                <a16:creationId xmlns:a16="http://schemas.microsoft.com/office/drawing/2014/main" id="{28D8C363-05B4-4819-804A-E40B1F16C334}"/>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723418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8D157-BED7-4DAD-8841-DADDF0BE47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Conditions on early Earth</a:t>
            </a:r>
          </a:p>
        </p:txBody>
      </p:sp>
      <p:sp>
        <p:nvSpPr>
          <p:cNvPr id="3" name="Content Placeholder 2">
            <a:extLst>
              <a:ext uri="{FF2B5EF4-FFF2-40B4-BE49-F238E27FC236}">
                <a16:creationId xmlns:a16="http://schemas.microsoft.com/office/drawing/2014/main" id="{792C72E1-C3FF-48A2-81C8-5025D279B4B3}"/>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Seems likely that Earth’s first organisms emerged and lived at very high temperatures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Around 3.8 BYA ocean temperatures dropped to 49° to 88° C</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organisms emerged around this time</a:t>
            </a:r>
          </a:p>
        </p:txBody>
      </p:sp>
      <p:sp>
        <p:nvSpPr>
          <p:cNvPr id="6" name="Slide Number Placeholder 3">
            <a:extLst>
              <a:ext uri="{FF2B5EF4-FFF2-40B4-BE49-F238E27FC236}">
                <a16:creationId xmlns:a16="http://schemas.microsoft.com/office/drawing/2014/main" id="{C8444948-C8F7-4C2C-8CF8-E90958B6ED0A}"/>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7701639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D9EFA-4589-4900-9C99-FB26F23005E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Fossil evidence of life</a:t>
            </a:r>
          </a:p>
        </p:txBody>
      </p:sp>
      <p:sp>
        <p:nvSpPr>
          <p:cNvPr id="3" name="Content Placeholder 2">
            <a:extLst>
              <a:ext uri="{FF2B5EF4-FFF2-40B4-BE49-F238E27FC236}">
                <a16:creationId xmlns:a16="http://schemas.microsoft.com/office/drawing/2014/main" id="{E75A4E31-91C3-49C9-9A10-31F7D63DBEB9}"/>
              </a:ext>
            </a:extLst>
          </p:cNvPr>
          <p:cNvSpPr>
            <a:spLocks noGrp="1"/>
          </p:cNvSpPr>
          <p:nvPr>
            <p:ph sz="quarter" idx="11"/>
          </p:nvPr>
        </p:nvSpPr>
        <p:spPr/>
        <p:txBody>
          <a:bodyPr/>
          <a:lstStyle/>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Evidence of life during the Archean in the form of microfossils is difficult to find and interpret</a:t>
            </a:r>
          </a:p>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Two main formations of 3.5- to 3.8-billion-year-old rocks have been found</a:t>
            </a:r>
          </a:p>
          <a:p>
            <a:pPr marL="347472" lvl="0" indent="-347472">
              <a:spcBef>
                <a:spcPts val="6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Kaapvaal</a:t>
            </a:r>
            <a:r>
              <a:rPr lang="en-US" dirty="0">
                <a:solidFill>
                  <a:srgbClr val="000000"/>
                </a:solidFill>
                <a:latin typeface="Arial" panose="020B0604020202020204" pitchFamily="34" charset="0"/>
                <a:ea typeface="Verdana" panose="020B0604030504040204" pitchFamily="34" charset="0"/>
              </a:rPr>
              <a:t> craton (South Africa) and Pilbara craton (Australia)</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Structures in each interpreted to be biological in origin.</a:t>
            </a:r>
          </a:p>
        </p:txBody>
      </p:sp>
      <p:sp>
        <p:nvSpPr>
          <p:cNvPr id="6" name="Slide Number Placeholder 3">
            <a:extLst>
              <a:ext uri="{FF2B5EF4-FFF2-40B4-BE49-F238E27FC236}">
                <a16:creationId xmlns:a16="http://schemas.microsoft.com/office/drawing/2014/main" id="{7C521052-CD30-4A4D-9388-16BE2A0E4EA1}"/>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4148490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908F5-FF5B-44B0-A890-D5E4880B9B1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Microfossils</a:t>
            </a:r>
          </a:p>
        </p:txBody>
      </p:sp>
      <p:sp>
        <p:nvSpPr>
          <p:cNvPr id="3" name="Content Placeholder 2">
            <a:extLst>
              <a:ext uri="{FF2B5EF4-FFF2-40B4-BE49-F238E27FC236}">
                <a16:creationId xmlns:a16="http://schemas.microsoft.com/office/drawing/2014/main" id="{1C8014D4-56F1-47D6-826B-3F772380034C}"/>
              </a:ext>
            </a:extLst>
          </p:cNvPr>
          <p:cNvSpPr>
            <a:spLocks noGrp="1"/>
          </p:cNvSpPr>
          <p:nvPr>
            <p:ph sz="quarter" idx="11"/>
          </p:nvPr>
        </p:nvSpPr>
        <p:spPr>
          <a:xfrm>
            <a:off x="342900" y="1276711"/>
            <a:ext cx="8458200" cy="1783080"/>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Microfossils are fossilized forms of microscopic life</a:t>
            </a:r>
          </a:p>
          <a:p>
            <a:pPr marL="349200" lvl="0" indent="-349200">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Oldest are 3.5 billion years old; seem to resemble present-day prokaryotes.</a:t>
            </a:r>
          </a:p>
          <a:p>
            <a:pPr marL="349200" lvl="0" indent="-349200">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Fossils from 3.2 BYA could be eukaryotic cells but probably cyanobacteria</a:t>
            </a:r>
          </a:p>
        </p:txBody>
      </p:sp>
      <p:pic>
        <p:nvPicPr>
          <p:cNvPr id="9" name="Picture 3" descr="A 3.2 billion-year-old microfossil from South Africa. The diameter of the fossil is 250 micrometers.">
            <a:extLst>
              <a:ext uri="{FF2B5EF4-FFF2-40B4-BE49-F238E27FC236}">
                <a16:creationId xmlns:a16="http://schemas.microsoft.com/office/drawing/2014/main" id="{52513676-B7E4-4E2C-9E1D-0AB6F0C1272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69974" y="3119345"/>
            <a:ext cx="5204052"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Content Placeholder 4"/>
          <p:cNvSpPr>
            <a:spLocks noGrp="1"/>
          </p:cNvSpPr>
          <p:nvPr>
            <p:ph sz="quarter" idx="15"/>
          </p:nvPr>
        </p:nvSpPr>
        <p:spPr>
          <a:xfrm>
            <a:off x="3200400" y="6383205"/>
            <a:ext cx="2743200" cy="182880"/>
          </a:xfrm>
        </p:spPr>
        <p:txBody>
          <a:bodyPr/>
          <a:lstStyle/>
          <a:p>
            <a:pPr algn="ctr"/>
            <a:r>
              <a:rPr lang="en-US" sz="800" dirty="0"/>
              <a:t>Picture courtesy of E. </a:t>
            </a:r>
            <a:r>
              <a:rPr lang="en-US" sz="800" dirty="0" err="1"/>
              <a:t>Javaux</a:t>
            </a:r>
            <a:r>
              <a:rPr lang="en-US" sz="800" dirty="0"/>
              <a:t> </a:t>
            </a:r>
          </a:p>
        </p:txBody>
      </p:sp>
      <p:sp>
        <p:nvSpPr>
          <p:cNvPr id="8" name="Slide Number Placeholder 5">
            <a:extLst>
              <a:ext uri="{FF2B5EF4-FFF2-40B4-BE49-F238E27FC236}">
                <a16:creationId xmlns:a16="http://schemas.microsoft.com/office/drawing/2014/main" id="{F137B7E2-9200-4143-9AA3-8187F7A6BF14}"/>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408783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908F5-FF5B-44B0-A890-D5E4880B9B13}"/>
              </a:ext>
            </a:extLst>
          </p:cNvPr>
          <p:cNvSpPr>
            <a:spLocks noGrp="1"/>
          </p:cNvSpPr>
          <p:nvPr>
            <p:ph type="title"/>
          </p:nvPr>
        </p:nvSpPr>
        <p:spPr/>
        <p:txBody>
          <a:bodyPr/>
          <a:lstStyle/>
          <a:p>
            <a:pPr lvl="0"/>
            <a:r>
              <a:rPr lang="en-US" dirty="0" err="1"/>
              <a:t>Stromatolites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C8014D4-56F1-47D6-826B-3F772380034C}"/>
              </a:ext>
            </a:extLst>
          </p:cNvPr>
          <p:cNvSpPr>
            <a:spLocks noGrp="1"/>
          </p:cNvSpPr>
          <p:nvPr>
            <p:ph sz="quarter" idx="11"/>
          </p:nvPr>
        </p:nvSpPr>
        <p:spPr>
          <a:xfrm>
            <a:off x="342900" y="1276710"/>
            <a:ext cx="8458200" cy="1512210"/>
          </a:xfrm>
        </p:spPr>
        <p:txBody>
          <a:bodyPr/>
          <a:lstStyle/>
          <a:p>
            <a:pPr>
              <a:spcBef>
                <a:spcPts val="300"/>
              </a:spcBef>
              <a:spcAft>
                <a:spcPts val="300"/>
              </a:spcAft>
            </a:pPr>
            <a:r>
              <a:rPr lang="en-US" sz="2000" dirty="0" err="1"/>
              <a:t>Stromatolites</a:t>
            </a:r>
            <a:r>
              <a:rPr lang="en-US" sz="2000" dirty="0"/>
              <a:t> are mats of cyanobacterial cells that trap mineral deposits</a:t>
            </a:r>
          </a:p>
          <a:p>
            <a:pPr marL="349200" indent="-349200">
              <a:spcBef>
                <a:spcPts val="300"/>
              </a:spcBef>
              <a:spcAft>
                <a:spcPts val="300"/>
              </a:spcAft>
              <a:buFont typeface="Arial" panose="020B0604020202020204" pitchFamily="34" charset="0"/>
              <a:buChar char="•"/>
            </a:pPr>
            <a:r>
              <a:rPr lang="en-US" sz="2000" dirty="0"/>
              <a:t>Indirect evidence for ancient life.</a:t>
            </a:r>
          </a:p>
          <a:p>
            <a:pPr marL="349200" indent="-349200">
              <a:spcBef>
                <a:spcPts val="300"/>
              </a:spcBef>
              <a:spcAft>
                <a:spcPts val="300"/>
              </a:spcAft>
              <a:buFont typeface="Arial" panose="020B0604020202020204" pitchFamily="34" charset="0"/>
              <a:buChar char="•"/>
            </a:pPr>
            <a:r>
              <a:rPr lang="en-US" sz="2000" dirty="0"/>
              <a:t>Oldest are 2.7 billion years old.</a:t>
            </a:r>
          </a:p>
          <a:p>
            <a:pPr marL="349200" indent="-349200">
              <a:spcBef>
                <a:spcPts val="300"/>
              </a:spcBef>
              <a:spcAft>
                <a:spcPts val="300"/>
              </a:spcAft>
              <a:buFont typeface="Arial" panose="020B0604020202020204" pitchFamily="34" charset="0"/>
              <a:buChar char="•"/>
            </a:pPr>
            <a:r>
              <a:rPr lang="en-US" sz="2000" dirty="0"/>
              <a:t>Modern forms are also known.</a:t>
            </a:r>
          </a:p>
        </p:txBody>
      </p:sp>
      <p:pic>
        <p:nvPicPr>
          <p:cNvPr id="9" name="Picture 3" descr="Stromatolites in a dome shape.">
            <a:extLst>
              <a:ext uri="{FF2B5EF4-FFF2-40B4-BE49-F238E27FC236}">
                <a16:creationId xmlns:a16="http://schemas.microsoft.com/office/drawing/2014/main" id="{52513676-B7E4-4E2C-9E1D-0AB6F0C1272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33293" y="2845774"/>
            <a:ext cx="5077415"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Content Placeholder 4"/>
          <p:cNvSpPr>
            <a:spLocks noGrp="1"/>
          </p:cNvSpPr>
          <p:nvPr>
            <p:ph sz="quarter" idx="15"/>
          </p:nvPr>
        </p:nvSpPr>
        <p:spPr>
          <a:xfrm>
            <a:off x="3200400" y="6366271"/>
            <a:ext cx="2743200" cy="182880"/>
          </a:xfrm>
        </p:spPr>
        <p:txBody>
          <a:bodyPr/>
          <a:lstStyle/>
          <a:p>
            <a:pPr algn="ctr"/>
            <a:r>
              <a:rPr lang="en-US" sz="800" dirty="0"/>
              <a:t>Horst </a:t>
            </a:r>
            <a:r>
              <a:rPr lang="en-US" sz="800" dirty="0" err="1"/>
              <a:t>Mahr</a:t>
            </a:r>
            <a:r>
              <a:rPr lang="en-US" sz="800" dirty="0"/>
              <a:t>/</a:t>
            </a:r>
            <a:r>
              <a:rPr lang="en-US" sz="800" dirty="0" err="1"/>
              <a:t>imagebroker</a:t>
            </a:r>
            <a:r>
              <a:rPr lang="en-US" sz="800" dirty="0"/>
              <a:t>/age </a:t>
            </a:r>
            <a:r>
              <a:rPr lang="en-US" sz="800" dirty="0" err="1"/>
              <a:t>fotostock</a:t>
            </a:r>
            <a:r>
              <a:rPr lang="en-US" sz="800" dirty="0"/>
              <a:t> </a:t>
            </a:r>
          </a:p>
        </p:txBody>
      </p:sp>
      <p:sp>
        <p:nvSpPr>
          <p:cNvPr id="8" name="Slide Number Placeholder 5">
            <a:extLst>
              <a:ext uri="{FF2B5EF4-FFF2-40B4-BE49-F238E27FC236}">
                <a16:creationId xmlns:a16="http://schemas.microsoft.com/office/drawing/2014/main" id="{F137B7E2-9200-4143-9AA3-8187F7A6BF14}"/>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447349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7FB1A-1D19-4102-81CC-F6440EBA56F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Isotopic data</a:t>
            </a:r>
          </a:p>
        </p:txBody>
      </p:sp>
      <p:sp>
        <p:nvSpPr>
          <p:cNvPr id="3" name="Content Placeholder 2">
            <a:extLst>
              <a:ext uri="{FF2B5EF4-FFF2-40B4-BE49-F238E27FC236}">
                <a16:creationId xmlns:a16="http://schemas.microsoft.com/office/drawing/2014/main" id="{3DDD2446-872F-42BD-9714-923FF1FC1A72}"/>
              </a:ext>
            </a:extLst>
          </p:cNvPr>
          <p:cNvSpPr>
            <a:spLocks noGrp="1"/>
          </p:cNvSpPr>
          <p:nvPr>
            <p:ph sz="quarter" idx="11"/>
          </p:nvPr>
        </p:nvSpPr>
        <p:spPr>
          <a:xfrm>
            <a:off x="342900" y="1276710"/>
            <a:ext cx="8458200" cy="425725"/>
          </a:xfrm>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Living organisms incorporate</a:t>
            </a:r>
          </a:p>
        </p:txBody>
      </p:sp>
      <p:graphicFrame>
        <p:nvGraphicFramePr>
          <p:cNvPr id="8" name="Object 3">
            <a:extLst>
              <a:ext uri="{FF2B5EF4-FFF2-40B4-BE49-F238E27FC236}">
                <a16:creationId xmlns:a16="http://schemas.microsoft.com/office/drawing/2014/main" id="{A6B12EFB-7E7D-4D59-B5F9-2BF577679E4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85616497"/>
              </p:ext>
            </p:extLst>
          </p:nvPr>
        </p:nvGraphicFramePr>
        <p:xfrm>
          <a:off x="4765040" y="1359535"/>
          <a:ext cx="469900" cy="342900"/>
        </p:xfrm>
        <a:graphic>
          <a:graphicData uri="http://schemas.openxmlformats.org/presentationml/2006/ole">
            <mc:AlternateContent xmlns:mc="http://schemas.openxmlformats.org/markup-compatibility/2006">
              <mc:Choice xmlns:v="urn:schemas-microsoft-com:vml" Requires="v">
                <p:oleObj spid="_x0000_s2079" name="Equation" r:id="rId3" imgW="469800" imgH="342720" progId="Equation.DSMT4">
                  <p:embed/>
                </p:oleObj>
              </mc:Choice>
              <mc:Fallback>
                <p:oleObj name="Equation" r:id="rId3" imgW="469800" imgH="342720" progId="Equation.DSMT4">
                  <p:embed/>
                  <p:pic>
                    <p:nvPicPr>
                      <p:cNvPr id="0" name=""/>
                      <p:cNvPicPr/>
                      <p:nvPr/>
                    </p:nvPicPr>
                    <p:blipFill>
                      <a:blip r:embed="rId4"/>
                      <a:stretch>
                        <a:fillRect/>
                      </a:stretch>
                    </p:blipFill>
                    <p:spPr>
                      <a:xfrm>
                        <a:off x="4765040" y="1359535"/>
                        <a:ext cx="4699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2C162154-2564-47E9-98EE-297F1FFC661A}"/>
              </a:ext>
            </a:extLst>
          </p:cNvPr>
          <p:cNvSpPr>
            <a:spLocks noGrp="1"/>
          </p:cNvSpPr>
          <p:nvPr>
            <p:ph sz="quarter" idx="15"/>
          </p:nvPr>
        </p:nvSpPr>
        <p:spPr>
          <a:xfrm>
            <a:off x="342900" y="1313286"/>
            <a:ext cx="8458200" cy="5076084"/>
          </a:xfrm>
        </p:spPr>
        <p:txBody>
          <a:bodyPr/>
          <a:lstStyle/>
          <a:p>
            <a:pPr marL="347472" lvl="0" indent="457200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into their cells before other carbon isotopes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Work has been done dating and analyzing carbon compounds in the oldest rocks, looking for evidence of life; carbon fixation active as long as 3.8 BYA</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Ancient carbon fixation via Calvin cycle or a reductive version of the citric acid cycle</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Ability to fix carbon has evolved more than once</a:t>
            </a:r>
          </a:p>
        </p:txBody>
      </p:sp>
      <p:sp>
        <p:nvSpPr>
          <p:cNvPr id="6" name="Slide Number Placeholder 5">
            <a:extLst>
              <a:ext uri="{FF2B5EF4-FFF2-40B4-BE49-F238E27FC236}">
                <a16:creationId xmlns:a16="http://schemas.microsoft.com/office/drawing/2014/main" id="{0BF68A3D-6866-4AD7-B7DF-604D42292DA2}"/>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205539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812030" cy="4974336"/>
          </a:xfrm>
        </p:spPr>
        <p:txBody>
          <a:bodyPr/>
          <a:lstStyle/>
          <a:p>
            <a:pPr marL="731520" indent="-731520">
              <a:spcBef>
                <a:spcPts val="1200"/>
              </a:spcBef>
              <a:spcAft>
                <a:spcPts val="1200"/>
              </a:spcAft>
            </a:pPr>
            <a:r>
              <a:rPr lang="en-US" b="1" dirty="0"/>
              <a:t>25.1	</a:t>
            </a:r>
            <a:r>
              <a:rPr lang="en-US" dirty="0"/>
              <a:t>Deep Time </a:t>
            </a:r>
          </a:p>
          <a:p>
            <a:pPr marL="731520" indent="-731520">
              <a:spcBef>
                <a:spcPts val="1200"/>
              </a:spcBef>
              <a:spcAft>
                <a:spcPts val="1200"/>
              </a:spcAft>
            </a:pPr>
            <a:r>
              <a:rPr lang="en-US" b="1" dirty="0"/>
              <a:t>25.2	</a:t>
            </a:r>
            <a:r>
              <a:rPr lang="en-US" dirty="0"/>
              <a:t>Origins of Life </a:t>
            </a:r>
          </a:p>
          <a:p>
            <a:pPr marL="731520" indent="-731520">
              <a:spcBef>
                <a:spcPts val="1200"/>
              </a:spcBef>
              <a:spcAft>
                <a:spcPts val="1200"/>
              </a:spcAft>
            </a:pPr>
            <a:r>
              <a:rPr lang="en-US" b="1" dirty="0"/>
              <a:t>25.3	</a:t>
            </a:r>
            <a:r>
              <a:rPr lang="en-US" dirty="0"/>
              <a:t>Evidence for Early Life </a:t>
            </a:r>
          </a:p>
          <a:p>
            <a:pPr marL="731520" indent="-731520">
              <a:spcBef>
                <a:spcPts val="1200"/>
              </a:spcBef>
              <a:spcAft>
                <a:spcPts val="1200"/>
              </a:spcAft>
            </a:pPr>
            <a:r>
              <a:rPr lang="en-US" b="1" dirty="0"/>
              <a:t>25.4	</a:t>
            </a:r>
            <a:r>
              <a:rPr lang="en-US" dirty="0"/>
              <a:t>Earth’s Changing System </a:t>
            </a:r>
          </a:p>
          <a:p>
            <a:pPr marL="731520" indent="-731520">
              <a:spcBef>
                <a:spcPts val="1200"/>
              </a:spcBef>
              <a:spcAft>
                <a:spcPts val="1200"/>
              </a:spcAft>
            </a:pPr>
            <a:r>
              <a:rPr lang="en-US" b="1" dirty="0"/>
              <a:t>25.5	</a:t>
            </a:r>
            <a:r>
              <a:rPr lang="en-US" dirty="0"/>
              <a:t>Ever-Changing Life on Earth</a:t>
            </a:r>
          </a:p>
        </p:txBody>
      </p:sp>
      <p:pic>
        <p:nvPicPr>
          <p:cNvPr id="7" name="Picture 3" descr="A photo shows various coral reefs, starfishes, and red lionfish on and above the ocean floor.">
            <a:extLst>
              <a:ext uri="{FF2B5EF4-FFF2-40B4-BE49-F238E27FC236}">
                <a16:creationId xmlns:a16="http://schemas.microsoft.com/office/drawing/2014/main" id="{92768BA8-098E-4A7B-B096-39F2A5080ED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320795" y="1085104"/>
            <a:ext cx="3306429"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922449" y="6313852"/>
            <a:ext cx="2103120" cy="181356"/>
          </a:xfrm>
        </p:spPr>
        <p:txBody>
          <a:bodyPr/>
          <a:lstStyle/>
          <a:p>
            <a:pPr algn="ctr"/>
            <a:r>
              <a:rPr lang="en-US" dirty="0">
                <a:solidFill>
                  <a:schemeClr val="tx1"/>
                </a:solidFill>
              </a:rPr>
              <a:t>Jeff Hunter/The Image Bank/Getty Images</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5BA1B-EEAA-45A8-A853-05ECB6F2FAB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Biomarkers</a:t>
            </a:r>
          </a:p>
        </p:txBody>
      </p:sp>
      <p:sp>
        <p:nvSpPr>
          <p:cNvPr id="3" name="Content Placeholder 2">
            <a:extLst>
              <a:ext uri="{FF2B5EF4-FFF2-40B4-BE49-F238E27FC236}">
                <a16:creationId xmlns:a16="http://schemas.microsoft.com/office/drawing/2014/main" id="{F12376AD-5647-4791-ABBC-87F6066544BA}"/>
              </a:ext>
            </a:extLst>
          </p:cNvPr>
          <p:cNvSpPr>
            <a:spLocks noGrp="1"/>
          </p:cNvSpPr>
          <p:nvPr>
            <p:ph sz="quarter" idx="11"/>
          </p:nvPr>
        </p:nvSpPr>
        <p:spPr/>
        <p:txBody>
          <a:bodyPr/>
          <a:lstStyle/>
          <a:p>
            <a:pPr>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Look for evidence of ancient organic molecules of biological origin</a:t>
            </a:r>
          </a:p>
          <a:p>
            <a:pPr>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Simple in theory but difficult to find</a:t>
            </a:r>
          </a:p>
          <a:p>
            <a:pPr>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Hydrocarbons derived from fatty acid tails of lipids were found in ancient rocks</a:t>
            </a:r>
          </a:p>
          <a:p>
            <a:pPr marL="347472" lvl="2" indent="-347472">
              <a:spcBef>
                <a:spcPts val="60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Analyzed for carbon isotope ratios to indicate biological origin.</a:t>
            </a:r>
          </a:p>
          <a:p>
            <a:pPr marL="347472" lvl="2" indent="-347472">
              <a:spcBef>
                <a:spcPts val="60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Indicates that cyanobacteria are at least 2.7 billion years old.</a:t>
            </a:r>
          </a:p>
        </p:txBody>
      </p:sp>
      <p:sp>
        <p:nvSpPr>
          <p:cNvPr id="6" name="Slide Number Placeholder 3">
            <a:extLst>
              <a:ext uri="{FF2B5EF4-FFF2-40B4-BE49-F238E27FC236}">
                <a16:creationId xmlns:a16="http://schemas.microsoft.com/office/drawing/2014/main" id="{72214C75-17AC-4794-B895-B20789D04062}"/>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9850692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D6769-3482-4275-B569-BB2D866CE8E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Earth’s Changing System</a:t>
            </a:r>
          </a:p>
        </p:txBody>
      </p:sp>
      <p:sp>
        <p:nvSpPr>
          <p:cNvPr id="3" name="Content Placeholder 2">
            <a:extLst>
              <a:ext uri="{FF2B5EF4-FFF2-40B4-BE49-F238E27FC236}">
                <a16:creationId xmlns:a16="http://schemas.microsoft.com/office/drawing/2014/main" id="{47BD84F1-C041-4127-890A-6C3621FB256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Climate (temperature and water availability) and atmosphere among many factors that affect organisms’ survival</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Dramatic shifts in all these factors led to mass extinctions influencing the course of evolution</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 has been cooling since its formation.</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Extreme drops in temperature resulted in glacial ice covering Earth, “Snowball Earth”</a:t>
            </a:r>
          </a:p>
        </p:txBody>
      </p:sp>
      <p:sp>
        <p:nvSpPr>
          <p:cNvPr id="6" name="Slide Number Placeholder 3">
            <a:extLst>
              <a:ext uri="{FF2B5EF4-FFF2-40B4-BE49-F238E27FC236}">
                <a16:creationId xmlns:a16="http://schemas.microsoft.com/office/drawing/2014/main" id="{4DC664DE-A64F-4550-944E-0962FEADCD5F}"/>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4710229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0567F-FF8F-49FA-BA76-3704BF8B3FA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Three global glaciation events occurred during the Proterozoic</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en regional and 3 snowballs Earth glaciations have occurred since the Earth cooled enough to allow them, approximately 2.8 billion years ago.">
            <a:extLst>
              <a:ext uri="{FF2B5EF4-FFF2-40B4-BE49-F238E27FC236}">
                <a16:creationId xmlns:a16="http://schemas.microsoft.com/office/drawing/2014/main" id="{2EDFF09A-2371-4FD5-808F-C26E15BCA0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669" b="7410"/>
          <a:stretch/>
        </p:blipFill>
        <p:spPr bwMode="auto">
          <a:xfrm>
            <a:off x="1937877" y="1163866"/>
            <a:ext cx="5268247"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E441D346-86CE-4E61-8B7E-2629088E92C0}"/>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0460893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60FF7-F951-40A4-84E4-2F1AFDD47B0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Shifts in atmosphere</a:t>
            </a:r>
          </a:p>
        </p:txBody>
      </p:sp>
      <p:sp>
        <p:nvSpPr>
          <p:cNvPr id="3" name="Content Placeholder 2">
            <a:extLst>
              <a:ext uri="{FF2B5EF4-FFF2-40B4-BE49-F238E27FC236}">
                <a16:creationId xmlns:a16="http://schemas.microsoft.com/office/drawing/2014/main" id="{E283DC11-2742-4A32-A617-9450642D266B}"/>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Geological changes explain many changes in atmosphere</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Hot wet climate of tropics accelerated weathering; Snowball Earth decreased temperature and slowed weathering</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Plate tectonics can also affect weathering and atmospheric levels of CO</a:t>
            </a:r>
            <a:r>
              <a:rPr lang="en-US" baseline="-25000" dirty="0">
                <a:solidFill>
                  <a:srgbClr val="000000"/>
                </a:solidFill>
                <a:latin typeface="Arial" panose="020B0604020202020204" pitchFamily="34" charset="0"/>
                <a:ea typeface="Verdana" panose="020B0604030504040204" pitchFamily="34" charset="0"/>
              </a:rPr>
              <a:t>2</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D9E9B619-AC7B-4F81-BDD3-9D9E24B7CEA8}"/>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199576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C4D64-76C0-4C7B-967A-6AAE93774B9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Continental motion affected evolution</a:t>
            </a:r>
          </a:p>
        </p:txBody>
      </p:sp>
      <p:sp>
        <p:nvSpPr>
          <p:cNvPr id="3" name="Content Placeholder 2">
            <a:extLst>
              <a:ext uri="{FF2B5EF4-FFF2-40B4-BE49-F238E27FC236}">
                <a16:creationId xmlns:a16="http://schemas.microsoft.com/office/drawing/2014/main" id="{D3DBCEC4-6F43-42D6-B6CA-EDFD8302A1BF}"/>
              </a:ext>
            </a:extLst>
          </p:cNvPr>
          <p:cNvSpPr>
            <a:spLocks noGrp="1"/>
          </p:cNvSpPr>
          <p:nvPr>
            <p:ph sz="quarter" idx="11"/>
          </p:nvPr>
        </p:nvSpPr>
        <p:spPr>
          <a:xfrm>
            <a:off x="342900" y="1276708"/>
            <a:ext cx="8458200" cy="5212080"/>
          </a:xfrm>
        </p:spPr>
        <p:txBody>
          <a:bodyPr/>
          <a:lstStyle/>
          <a:p>
            <a:pPr>
              <a:spcBef>
                <a:spcPts val="600"/>
              </a:spcBef>
              <a:spcAft>
                <a:spcPts val="1000"/>
              </a:spcAft>
              <a:buClr>
                <a:schemeClr val="tx1"/>
              </a:buClr>
            </a:pPr>
            <a:r>
              <a:rPr lang="en-US" dirty="0">
                <a:solidFill>
                  <a:srgbClr val="000000"/>
                </a:solidFill>
                <a:latin typeface="Arial" panose="020B0604020202020204" pitchFamily="34" charset="0"/>
                <a:ea typeface="Verdana" panose="020B0604030504040204" pitchFamily="34" charset="0"/>
              </a:rPr>
              <a:t>Continents sit on submerged plates that are in motion</a:t>
            </a:r>
          </a:p>
          <a:p>
            <a:pPr>
              <a:spcBef>
                <a:spcPts val="600"/>
              </a:spcBef>
              <a:spcAft>
                <a:spcPts val="1000"/>
              </a:spcAft>
              <a:buClr>
                <a:schemeClr val="tx1"/>
              </a:buClr>
            </a:pPr>
            <a:r>
              <a:rPr lang="en-US" dirty="0">
                <a:solidFill>
                  <a:srgbClr val="000000"/>
                </a:solidFill>
                <a:latin typeface="Arial" panose="020B0604020202020204" pitchFamily="34" charset="0"/>
                <a:ea typeface="Verdana" panose="020B0604030504040204" pitchFamily="34" charset="0"/>
              </a:rPr>
              <a:t>Shifting plates affect evolution by reproductively isolating populations or allowing previously separate populations to interbreed</a:t>
            </a:r>
          </a:p>
          <a:p>
            <a:pPr>
              <a:spcBef>
                <a:spcPts val="600"/>
              </a:spcBef>
              <a:spcAft>
                <a:spcPts val="1000"/>
              </a:spcAft>
              <a:buClr>
                <a:schemeClr val="tx1"/>
              </a:buClr>
            </a:pPr>
            <a:r>
              <a:rPr lang="en-US" dirty="0">
                <a:solidFill>
                  <a:srgbClr val="000000"/>
                </a:solidFill>
                <a:latin typeface="Arial" panose="020B0604020202020204" pitchFamily="34" charset="0"/>
                <a:ea typeface="Verdana" panose="020B0604030504040204" pitchFamily="34" charset="0"/>
              </a:rPr>
              <a:t>Cenozoic era began 66 </a:t>
            </a:r>
            <a:r>
              <a:rPr lang="en-US" dirty="0" err="1">
                <a:solidFill>
                  <a:srgbClr val="000000"/>
                </a:solidFill>
                <a:latin typeface="Arial" panose="020B0604020202020204" pitchFamily="34" charset="0"/>
                <a:ea typeface="Verdana" panose="020B0604030504040204" pitchFamily="34" charset="0"/>
              </a:rPr>
              <a:t>mya</a:t>
            </a:r>
            <a:endParaRPr lang="en-US" dirty="0">
              <a:solidFill>
                <a:srgbClr val="000000"/>
              </a:solidFill>
              <a:latin typeface="Arial" panose="020B0604020202020204" pitchFamily="34" charset="0"/>
              <a:ea typeface="Verdana" panose="020B0604030504040204" pitchFamily="34" charset="0"/>
            </a:endParaRPr>
          </a:p>
          <a:p>
            <a:pPr marL="347472" lvl="2" indent="-347472">
              <a:spcBef>
                <a:spcPts val="600"/>
              </a:spcBef>
              <a:spcAft>
                <a:spcPts val="1000"/>
              </a:spcAft>
              <a:buClr>
                <a:schemeClr val="tx1"/>
              </a:buClr>
            </a:pPr>
            <a:r>
              <a:rPr lang="en-US" sz="2400" dirty="0">
                <a:solidFill>
                  <a:srgbClr val="000000"/>
                </a:solidFill>
                <a:latin typeface="Arial" panose="020B0604020202020204" pitchFamily="34" charset="0"/>
                <a:ea typeface="Verdana" panose="020B0604030504040204" pitchFamily="34" charset="0"/>
              </a:rPr>
              <a:t>Australia and Antarctica separated, as did Greenland and North America.</a:t>
            </a:r>
          </a:p>
          <a:p>
            <a:pPr marL="347472" lvl="2" indent="-347472">
              <a:spcBef>
                <a:spcPts val="600"/>
              </a:spcBef>
              <a:spcAft>
                <a:spcPts val="1000"/>
              </a:spcAft>
              <a:buClr>
                <a:schemeClr val="tx1"/>
              </a:buClr>
            </a:pPr>
            <a:r>
              <a:rPr lang="en-US" sz="2400" dirty="0">
                <a:solidFill>
                  <a:srgbClr val="000000"/>
                </a:solidFill>
                <a:latin typeface="Arial" panose="020B0604020202020204" pitchFamily="34" charset="0"/>
                <a:ea typeface="Verdana" panose="020B0604030504040204" pitchFamily="34" charset="0"/>
              </a:rPr>
              <a:t>The Atlantic Ocean continued to grow as plates in the mid-Atlantic spread.</a:t>
            </a:r>
          </a:p>
          <a:p>
            <a:pPr marL="347472" lvl="2" indent="-347472">
              <a:spcBef>
                <a:spcPts val="600"/>
              </a:spcBef>
              <a:spcAft>
                <a:spcPts val="1000"/>
              </a:spcAft>
              <a:buClr>
                <a:schemeClr val="tx1"/>
              </a:buClr>
            </a:pPr>
            <a:r>
              <a:rPr lang="en-US" sz="2400" dirty="0">
                <a:solidFill>
                  <a:srgbClr val="000000"/>
                </a:solidFill>
                <a:latin typeface="Arial" panose="020B0604020202020204" pitchFamily="34" charset="0"/>
                <a:ea typeface="Verdana" panose="020B0604030504040204" pitchFamily="34" charset="0"/>
              </a:rPr>
              <a:t>Greenhouse conditions during Cretaceous period led to a rise in sea level and continental areas were submerged.</a:t>
            </a:r>
          </a:p>
        </p:txBody>
      </p:sp>
      <p:sp>
        <p:nvSpPr>
          <p:cNvPr id="6" name="Slide Number Placeholder 3">
            <a:extLst>
              <a:ext uri="{FF2B5EF4-FFF2-40B4-BE49-F238E27FC236}">
                <a16:creationId xmlns:a16="http://schemas.microsoft.com/office/drawing/2014/main" id="{15A3DD2F-04D9-4EE3-A0F2-662BB1C3AB7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523787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10F04-D89B-4D6B-82BD-7CF5254DE57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 changes Earth </a:t>
            </a:r>
            <a:r>
              <a:rPr lang="en-US" sz="1200" dirty="0">
                <a:solidFill>
                  <a:srgbClr val="000000"/>
                </a:solidFill>
                <a:latin typeface="Arial" panose="020B0604020202020204" pitchFamily="34" charset="0"/>
                <a:ea typeface="Verdana" panose="020B0604030504040204" pitchFamily="34" charset="0"/>
                <a:cs typeface="Arial" pitchFamily="34" charset="0"/>
              </a:rPr>
              <a:t>1</a:t>
            </a:r>
          </a:p>
        </p:txBody>
      </p:sp>
      <p:sp>
        <p:nvSpPr>
          <p:cNvPr id="3" name="Content Placeholder 2">
            <a:extLst>
              <a:ext uri="{FF2B5EF4-FFF2-40B4-BE49-F238E27FC236}">
                <a16:creationId xmlns:a16="http://schemas.microsoft.com/office/drawing/2014/main" id="{5C308854-6B3C-4F13-8AD0-812294203DB2}"/>
              </a:ext>
            </a:extLst>
          </p:cNvPr>
          <p:cNvSpPr>
            <a:spLocks noGrp="1"/>
          </p:cNvSpPr>
          <p:nvPr>
            <p:ph sz="quarter" idx="11"/>
          </p:nvPr>
        </p:nvSpPr>
        <p:spPr/>
        <p:txBody>
          <a:bodyPr/>
          <a:lstStyle/>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Oxygenic photosynthesis produced atmospheric O</a:t>
            </a:r>
            <a:r>
              <a:rPr lang="en-US" baseline="-25000" dirty="0">
                <a:solidFill>
                  <a:srgbClr val="000000"/>
                </a:solidFill>
                <a:latin typeface="Arial" panose="020B0604020202020204" pitchFamily="34" charset="0"/>
                <a:ea typeface="Verdana" panose="020B0604030504040204" pitchFamily="34" charset="0"/>
              </a:rPr>
              <a:t>2</a:t>
            </a:r>
          </a:p>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200-million-year lag between the origins of photosynthesis and substantial levels of O</a:t>
            </a:r>
            <a:r>
              <a:rPr lang="en-US" baseline="-25000" dirty="0">
                <a:solidFill>
                  <a:srgbClr val="000000"/>
                </a:solidFill>
                <a:latin typeface="Arial" panose="020B0604020202020204" pitchFamily="34" charset="0"/>
                <a:ea typeface="Verdana" panose="020B0604030504040204" pitchFamily="34" charset="0"/>
              </a:rPr>
              <a:t>2</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Iron oxide in the oceans.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the atmosphere interacted with ultraviolet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radiation from the Sun and formed O</a:t>
            </a:r>
            <a:r>
              <a:rPr lang="en-US" baseline="-25000" dirty="0">
                <a:solidFill>
                  <a:srgbClr val="000000"/>
                </a:solidFill>
                <a:latin typeface="Arial" panose="020B0604020202020204" pitchFamily="34" charset="0"/>
                <a:ea typeface="Verdana" panose="020B0604030504040204" pitchFamily="34" charset="0"/>
              </a:rPr>
              <a:t>3 </a:t>
            </a:r>
            <a:r>
              <a:rPr lang="en-US" dirty="0">
                <a:solidFill>
                  <a:srgbClr val="000000"/>
                </a:solidFill>
                <a:latin typeface="Arial" panose="020B0604020202020204" pitchFamily="34" charset="0"/>
                <a:ea typeface="Verdana" panose="020B0604030504040204" pitchFamily="34" charset="0"/>
              </a:rPr>
              <a:t>(ozone).</a:t>
            </a:r>
          </a:p>
        </p:txBody>
      </p:sp>
      <p:sp>
        <p:nvSpPr>
          <p:cNvPr id="6" name="Slide Number Placeholder 3">
            <a:extLst>
              <a:ext uri="{FF2B5EF4-FFF2-40B4-BE49-F238E27FC236}">
                <a16:creationId xmlns:a16="http://schemas.microsoft.com/office/drawing/2014/main" id="{EA2DB50F-6727-4A65-AFCD-CC30420F7698}"/>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753065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48330-34BA-4EFB-AEE7-C9E5AD0A443E}"/>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25.7</a:t>
            </a:r>
          </a:p>
        </p:txBody>
      </p:sp>
      <p:pic>
        <p:nvPicPr>
          <p:cNvPr id="10" name="Picture 2" descr="Oxygen began to rise in the atmosphere 2.2 billion years ago but didn’t increase above five percent until eight hundred million years ago.">
            <a:extLst>
              <a:ext uri="{FF2B5EF4-FFF2-40B4-BE49-F238E27FC236}">
                <a16:creationId xmlns:a16="http://schemas.microsoft.com/office/drawing/2014/main" id="{0E1A02B1-96F0-4DE3-B8CD-52FE287734A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6436" y="1280160"/>
            <a:ext cx="8351128" cy="448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E6F2505-BC82-415A-AD97-1B11E5881B9C}"/>
              </a:ext>
            </a:extLst>
          </p:cNvPr>
          <p:cNvSpPr>
            <a:spLocks noGrp="1"/>
          </p:cNvSpPr>
          <p:nvPr>
            <p:ph sz="quarter" idx="4294967295"/>
          </p:nvPr>
        </p:nvSpPr>
        <p:spPr>
          <a:xfrm>
            <a:off x="2301040" y="5878223"/>
            <a:ext cx="4541921" cy="457200"/>
          </a:xfrm>
        </p:spPr>
        <p:txBody>
          <a:bodyPr>
            <a:normAutofit/>
          </a:bodyPr>
          <a:lstStyle/>
          <a:p>
            <a:pPr lvl="0" algn="ctr">
              <a:spcBef>
                <a:spcPct val="20000"/>
              </a:spcBef>
              <a:spcAft>
                <a:spcPts val="0"/>
              </a:spcAft>
              <a:buClr>
                <a:srgbClr val="003B48"/>
              </a:buClr>
            </a:pPr>
            <a:r>
              <a:rPr lang="en-US" altLang="en-US" sz="2400" dirty="0">
                <a:solidFill>
                  <a:srgbClr val="000000"/>
                </a:solidFill>
                <a:latin typeface="Arial" panose="020B0604020202020204" pitchFamily="34" charset="0"/>
                <a:ea typeface="Verdana" panose="020B0604030504040204" pitchFamily="34" charset="0"/>
              </a:rPr>
              <a:t>Atmospheric O</a:t>
            </a:r>
            <a:r>
              <a:rPr lang="en-US" altLang="en-US" sz="2400" baseline="-25000" dirty="0">
                <a:solidFill>
                  <a:srgbClr val="000000"/>
                </a:solidFill>
                <a:latin typeface="Arial" panose="020B0604020202020204" pitchFamily="34" charset="0"/>
                <a:ea typeface="Verdana" panose="020B0604030504040204" pitchFamily="34" charset="0"/>
              </a:rPr>
              <a:t>2</a:t>
            </a:r>
            <a:r>
              <a:rPr lang="en-US" altLang="en-US" sz="2400" dirty="0">
                <a:solidFill>
                  <a:srgbClr val="000000"/>
                </a:solidFill>
                <a:latin typeface="Arial" panose="020B0604020202020204" pitchFamily="34" charset="0"/>
                <a:ea typeface="Verdana" panose="020B0604030504040204" pitchFamily="34" charset="0"/>
              </a:rPr>
              <a:t> levels over time</a:t>
            </a:r>
          </a:p>
        </p:txBody>
      </p:sp>
      <p:sp>
        <p:nvSpPr>
          <p:cNvPr id="9" name="Slide Number Placeholder 4">
            <a:extLst>
              <a:ext uri="{FF2B5EF4-FFF2-40B4-BE49-F238E27FC236}">
                <a16:creationId xmlns:a16="http://schemas.microsoft.com/office/drawing/2014/main" id="{AAD878E7-2FF0-49F2-B187-CD7793A0406D}"/>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5384660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75BB8-CA88-4095-949B-96965B41CB0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 changes Earth </a:t>
            </a:r>
            <a:r>
              <a:rPr lang="en-US" sz="1200" dirty="0">
                <a:solidFill>
                  <a:srgbClr val="000000"/>
                </a:solidFill>
                <a:latin typeface="Arial" panose="020B0604020202020204" pitchFamily="34" charset="0"/>
                <a:ea typeface="Verdana" panose="020B0604030504040204" pitchFamily="34" charset="0"/>
                <a:cs typeface="Arial" pitchFamily="34" charset="0"/>
              </a:rPr>
              <a:t>2</a:t>
            </a:r>
          </a:p>
        </p:txBody>
      </p:sp>
      <p:sp>
        <p:nvSpPr>
          <p:cNvPr id="3" name="Content Placeholder 2">
            <a:extLst>
              <a:ext uri="{FF2B5EF4-FFF2-40B4-BE49-F238E27FC236}">
                <a16:creationId xmlns:a16="http://schemas.microsoft.com/office/drawing/2014/main" id="{B8F509CE-7663-4168-9332-593E2EC37AA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Did plants contribute to glaciations?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Growing evidence that plants contributed to two glaciations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Colonization of land by plants followed by gradual cooling and abrupt glaciation 488 to 444 </a:t>
            </a:r>
            <a:r>
              <a:rPr lang="en-US" dirty="0" err="1">
                <a:solidFill>
                  <a:srgbClr val="000000"/>
                </a:solidFill>
                <a:latin typeface="Arial" panose="020B0604020202020204" pitchFamily="34" charset="0"/>
                <a:ea typeface="Verdana" panose="020B0604030504040204" pitchFamily="34" charset="0"/>
              </a:rPr>
              <a:t>mya</a:t>
            </a:r>
            <a:r>
              <a:rPr lang="en-US" dirty="0">
                <a:solidFill>
                  <a:srgbClr val="000000"/>
                </a:solidFill>
                <a:latin typeface="Arial" panose="020B0604020202020204" pitchFamily="34" charset="0"/>
                <a:ea typeface="Verdana" panose="020B0604030504040204" pitchFamily="34" charset="0"/>
              </a:rPr>
              <a:t>.</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Vascular plants diversification concurrent with second glaciation 400 to 360 </a:t>
            </a:r>
            <a:r>
              <a:rPr lang="en-US" dirty="0" err="1">
                <a:solidFill>
                  <a:srgbClr val="000000"/>
                </a:solidFill>
                <a:latin typeface="Arial" panose="020B0604020202020204" pitchFamily="34" charset="0"/>
                <a:ea typeface="Verdana" panose="020B0604030504040204" pitchFamily="34" charset="0"/>
              </a:rPr>
              <a:t>mya</a:t>
            </a:r>
            <a:r>
              <a:rPr lang="en-US"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77898F5A-6598-46B7-8CBC-497FB0DB14CD}"/>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528081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9290DD-A52A-4FA7-83DB-5E6A0CD7F0D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Ever-Changing Life on Earth</a:t>
            </a:r>
          </a:p>
        </p:txBody>
      </p:sp>
      <p:sp>
        <p:nvSpPr>
          <p:cNvPr id="3" name="Content Placeholder 2">
            <a:extLst>
              <a:ext uri="{FF2B5EF4-FFF2-40B4-BE49-F238E27FC236}">
                <a16:creationId xmlns:a16="http://schemas.microsoft.com/office/drawing/2014/main" id="{1FB46D38-34BB-4F6B-BA06-2A9F87314E9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Life evolved into three monophyletic domains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Eubacteria, Archaea, and Eukaryotes.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Eukaryotes divided into 5 </a:t>
            </a:r>
            <a:r>
              <a:rPr lang="en-US" dirty="0" err="1">
                <a:solidFill>
                  <a:srgbClr val="000000"/>
                </a:solidFill>
                <a:latin typeface="Arial" panose="020B0604020202020204" pitchFamily="34" charset="0"/>
                <a:ea typeface="Verdana" panose="020B0604030504040204" pitchFamily="34" charset="0"/>
              </a:rPr>
              <a:t>supergroups</a:t>
            </a:r>
            <a:r>
              <a:rPr lang="en-US" dirty="0">
                <a:solidFill>
                  <a:srgbClr val="000000"/>
                </a:solidFill>
                <a:latin typeface="Arial" panose="020B0604020202020204" pitchFamily="34" charset="0"/>
                <a:ea typeface="Verdana" panose="020B0604030504040204" pitchFamily="34" charset="0"/>
              </a:rPr>
              <a:t>:</a:t>
            </a:r>
          </a:p>
          <a:p>
            <a:pPr marL="349200" lvl="0" indent="-349200">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Excavata</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SAR (</a:t>
            </a:r>
            <a:r>
              <a:rPr lang="en-US" dirty="0" err="1">
                <a:solidFill>
                  <a:srgbClr val="000000"/>
                </a:solidFill>
                <a:latin typeface="Arial" panose="020B0604020202020204" pitchFamily="34" charset="0"/>
                <a:ea typeface="Verdana" panose="020B0604030504040204" pitchFamily="34" charset="0"/>
              </a:rPr>
              <a:t>Stramenopila</a:t>
            </a:r>
            <a:r>
              <a:rPr lang="en-US"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Alveolata</a:t>
            </a:r>
            <a:r>
              <a:rPr lang="en-US" dirty="0">
                <a:solidFill>
                  <a:srgbClr val="000000"/>
                </a:solidFill>
                <a:latin typeface="Arial" panose="020B0604020202020204" pitchFamily="34" charset="0"/>
                <a:ea typeface="Verdana" panose="020B0604030504040204" pitchFamily="34" charset="0"/>
              </a:rPr>
              <a:t>, and </a:t>
            </a:r>
            <a:r>
              <a:rPr lang="en-US" dirty="0" err="1">
                <a:solidFill>
                  <a:srgbClr val="000000"/>
                </a:solidFill>
                <a:latin typeface="Arial" panose="020B0604020202020204" pitchFamily="34" charset="0"/>
                <a:ea typeface="Verdana" panose="020B0604030504040204" pitchFamily="34" charset="0"/>
              </a:rPr>
              <a:t>Rhizaria</a:t>
            </a:r>
            <a:r>
              <a:rPr lang="en-US" dirty="0">
                <a:solidFill>
                  <a:srgbClr val="000000"/>
                </a:solidFill>
                <a:latin typeface="Arial" panose="020B0604020202020204" pitchFamily="34" charset="0"/>
                <a:ea typeface="Verdana" panose="020B0604030504040204" pitchFamily="34" charset="0"/>
              </a:rPr>
              <a:t>)</a:t>
            </a:r>
          </a:p>
          <a:p>
            <a:pPr marL="349200" lvl="0" indent="-349200">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Archaeplastida</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Amoebozoa</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Opisthokonta</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0E806E90-CE03-4038-8A06-79477E9F8E79}"/>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1468095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378CA7-0452-43E9-A1B6-A37F8ABCF3F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25.8</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 phylogenetic tree shows six supergroups within the domain eukaryote.">
            <a:extLst>
              <a:ext uri="{FF2B5EF4-FFF2-40B4-BE49-F238E27FC236}">
                <a16:creationId xmlns:a16="http://schemas.microsoft.com/office/drawing/2014/main" id="{747077D7-09A1-43CC-8245-FAD2AEF72F2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20240" y="1054784"/>
            <a:ext cx="5303520" cy="4445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41FB178B-D318-400D-8642-2B576E65C9E6}"/>
              </a:ext>
            </a:extLst>
          </p:cNvPr>
          <p:cNvSpPr>
            <a:spLocks noGrp="1"/>
          </p:cNvSpPr>
          <p:nvPr>
            <p:ph sz="quarter" idx="11"/>
          </p:nvPr>
        </p:nvSpPr>
        <p:spPr>
          <a:xfrm>
            <a:off x="342900" y="5572434"/>
            <a:ext cx="8458200" cy="678611"/>
          </a:xfrm>
        </p:spPr>
        <p:txBody>
          <a:bodyPr/>
          <a:lstStyle/>
          <a:p>
            <a:pPr lvl="0">
              <a:spcBef>
                <a:spcPts val="624"/>
              </a:spcBef>
              <a:spcAft>
                <a:spcPts val="0"/>
              </a:spcAft>
              <a:buClr>
                <a:srgbClr val="003B48"/>
              </a:buClr>
            </a:pPr>
            <a:r>
              <a:rPr lang="en-US" altLang="en-US" sz="2000" dirty="0">
                <a:solidFill>
                  <a:srgbClr val="000000"/>
                </a:solidFill>
                <a:latin typeface="Arial" panose="020B0604020202020204" pitchFamily="34" charset="0"/>
                <a:ea typeface="Microsoft YaHei" panose="020B0503020204020204" pitchFamily="34" charset="-122"/>
              </a:rPr>
              <a:t>Five </a:t>
            </a:r>
            <a:r>
              <a:rPr lang="en-US" altLang="en-US" sz="2000" dirty="0" err="1">
                <a:solidFill>
                  <a:srgbClr val="000000"/>
                </a:solidFill>
                <a:latin typeface="Arial" panose="020B0604020202020204" pitchFamily="34" charset="0"/>
                <a:ea typeface="Microsoft YaHei" panose="020B0503020204020204" pitchFamily="34" charset="-122"/>
              </a:rPr>
              <a:t>supergroups</a:t>
            </a:r>
            <a:r>
              <a:rPr lang="en-US" altLang="en-US" sz="2000" dirty="0">
                <a:solidFill>
                  <a:srgbClr val="000000"/>
                </a:solidFill>
                <a:latin typeface="Arial" panose="020B0604020202020204" pitchFamily="34" charset="0"/>
                <a:ea typeface="Microsoft YaHei" panose="020B0503020204020204" pitchFamily="34" charset="-122"/>
              </a:rPr>
              <a:t> have been identified within the Eukaryote domain, one of three domains of life on Earth</a:t>
            </a:r>
          </a:p>
        </p:txBody>
      </p:sp>
      <p:sp>
        <p:nvSpPr>
          <p:cNvPr id="5" name="Text Placeholder 4">
            <a:extLst>
              <a:ext uri="{FF2B5EF4-FFF2-40B4-BE49-F238E27FC236}">
                <a16:creationId xmlns:a16="http://schemas.microsoft.com/office/drawing/2014/main" id="{7F3FEBCA-669D-4043-B7EF-ADBAF34AB82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B9F28CB1-9F84-449A-9F89-2E527B6E10F8}"/>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79106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A85CB-4189-4AAE-A81F-62619B73E3C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Deep Time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3190018-E309-405F-9800-F34FFA047DD2}"/>
              </a:ext>
            </a:extLst>
          </p:cNvPr>
          <p:cNvSpPr>
            <a:spLocks noGrp="1"/>
          </p:cNvSpPr>
          <p:nvPr>
            <p:ph sz="quarter" idx="11"/>
          </p:nvPr>
        </p:nvSpPr>
        <p:spPr>
          <a:xfrm>
            <a:off x="342900" y="1276710"/>
            <a:ext cx="8458200" cy="5158380"/>
          </a:xfrm>
        </p:spPr>
        <p:txBody>
          <a:bodyPr/>
          <a:lstStyle/>
          <a:p>
            <a:pPr lvl="0">
              <a:spcBef>
                <a:spcPts val="800"/>
              </a:spcBef>
              <a:buClr>
                <a:schemeClr val="tx1"/>
              </a:buClr>
            </a:pPr>
            <a:r>
              <a:rPr lang="en-US" altLang="en-US" dirty="0">
                <a:solidFill>
                  <a:srgbClr val="000000"/>
                </a:solidFill>
                <a:latin typeface="Arial" panose="020B0604020202020204" pitchFamily="34" charset="0"/>
                <a:ea typeface="Verdana" panose="020B0604030504040204" pitchFamily="34" charset="0"/>
              </a:rPr>
              <a:t>Geologic time is divided into four eons</a:t>
            </a:r>
          </a:p>
          <a:p>
            <a:pPr lvl="0">
              <a:spcBef>
                <a:spcPts val="800"/>
              </a:spcBef>
              <a:buClr>
                <a:schemeClr val="tx1"/>
              </a:buClr>
            </a:pPr>
            <a:r>
              <a:rPr lang="en-US" altLang="en-US" dirty="0">
                <a:solidFill>
                  <a:srgbClr val="000000"/>
                </a:solidFill>
                <a:latin typeface="Arial" panose="020B0604020202020204" pitchFamily="34" charset="0"/>
                <a:ea typeface="Verdana" panose="020B0604030504040204" pitchFamily="34" charset="0"/>
              </a:rPr>
              <a:t>Eons are subdivided into eras, which are further subdivided into periods</a:t>
            </a:r>
          </a:p>
          <a:p>
            <a:pPr lvl="0">
              <a:spcBef>
                <a:spcPts val="800"/>
              </a:spcBef>
              <a:buClr>
                <a:schemeClr val="tx1"/>
              </a:buClr>
            </a:pPr>
            <a:r>
              <a:rPr lang="en-US" altLang="en-US" dirty="0">
                <a:solidFill>
                  <a:srgbClr val="000000"/>
                </a:solidFill>
                <a:latin typeface="Arial" panose="020B0604020202020204" pitchFamily="34" charset="0"/>
                <a:ea typeface="Verdana" panose="020B0604030504040204" pitchFamily="34" charset="0"/>
              </a:rPr>
              <a:t>Geological evidence suggests a meteor hit the earth 4.6 billion years ago (BYA)</a:t>
            </a:r>
          </a:p>
          <a:p>
            <a:pPr marL="347472" lvl="0" indent="-347472">
              <a:spcBef>
                <a:spcPts val="800"/>
              </a:spcBef>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No rocks exist from Hadean eon (first 500 to 700 million years of Earth’s history.</a:t>
            </a:r>
          </a:p>
          <a:p>
            <a:pPr marL="347472" lvl="0" indent="-347472">
              <a:spcBef>
                <a:spcPts val="800"/>
              </a:spcBef>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Hadean Earth was pummeled by asteroids, which could potentially vaporize entire oceans.</a:t>
            </a:r>
          </a:p>
          <a:p>
            <a:pPr marL="347472" lvl="0" indent="-347472">
              <a:spcBef>
                <a:spcPts val="800"/>
              </a:spcBef>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When meteor hit, debris formed the moon and the rocky mantle melted as temperatures exceeded 2000° C.</a:t>
            </a:r>
          </a:p>
        </p:txBody>
      </p:sp>
      <p:sp>
        <p:nvSpPr>
          <p:cNvPr id="6" name="Slide Number Placeholder 3">
            <a:extLst>
              <a:ext uri="{FF2B5EF4-FFF2-40B4-BE49-F238E27FC236}">
                <a16:creationId xmlns:a16="http://schemas.microsoft.com/office/drawing/2014/main" id="{30EB1E77-E7AC-490D-B012-0C05107D69DB}"/>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0060628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2898B-B4A4-49B4-899C-9DE7B6BDFA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Compartmentalization of cells</a:t>
            </a:r>
          </a:p>
        </p:txBody>
      </p:sp>
      <p:sp>
        <p:nvSpPr>
          <p:cNvPr id="3" name="Content Placeholder 2">
            <a:extLst>
              <a:ext uri="{FF2B5EF4-FFF2-40B4-BE49-F238E27FC236}">
                <a16:creationId xmlns:a16="http://schemas.microsoft.com/office/drawing/2014/main" id="{D07E551C-3D39-40A0-A6DC-7F9F3E011DE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Compartmentalization of cells enabled the advent of eukaryotes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Bacteria and archaea ruled the Earth for 1 billion years.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Bacteria and archaea are distinct from eukaryotes in that they have much less compartmentalization.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Eukaryotes developed an extensive endomembrane system</a:t>
            </a:r>
          </a:p>
        </p:txBody>
      </p:sp>
      <p:sp>
        <p:nvSpPr>
          <p:cNvPr id="6" name="Slide Number Placeholder 3">
            <a:extLst>
              <a:ext uri="{FF2B5EF4-FFF2-40B4-BE49-F238E27FC236}">
                <a16:creationId xmlns:a16="http://schemas.microsoft.com/office/drawing/2014/main" id="{1AAA1D95-8F05-4FB0-9DE2-A58676C91A11}"/>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5669636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0D629-2EB3-458A-95F6-B1AA02152FF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Evolution of endomembrane system</a:t>
            </a:r>
          </a:p>
        </p:txBody>
      </p:sp>
      <p:sp>
        <p:nvSpPr>
          <p:cNvPr id="3" name="Content Placeholder 2">
            <a:extLst>
              <a:ext uri="{FF2B5EF4-FFF2-40B4-BE49-F238E27FC236}">
                <a16:creationId xmlns:a16="http://schemas.microsoft.com/office/drawing/2014/main" id="{803D2E33-3255-437B-B6B8-B47D1D18AE41}"/>
              </a:ext>
            </a:extLst>
          </p:cNvPr>
          <p:cNvSpPr>
            <a:spLocks noGrp="1"/>
          </p:cNvSpPr>
          <p:nvPr>
            <p:ph sz="quarter" idx="11"/>
          </p:nvPr>
        </p:nvSpPr>
        <p:spPr/>
        <p:txBody>
          <a:bodyPr/>
          <a:lstStyle/>
          <a:p>
            <a:pPr>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Infolding</a:t>
            </a:r>
            <a:r>
              <a:rPr lang="en-US" dirty="0">
                <a:solidFill>
                  <a:srgbClr val="000000"/>
                </a:solidFill>
                <a:latin typeface="Arial" panose="020B0604020202020204" pitchFamily="34" charset="0"/>
                <a:ea typeface="Verdana" panose="020B0604030504040204" pitchFamily="34" charset="0"/>
              </a:rPr>
              <a:t> of the cellular membrane</a:t>
            </a:r>
          </a:p>
          <a:p>
            <a:pPr marL="34920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Nuclear membrane, not found in bacteria and archaea, accounts for increased complexity in eukaryotes.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Physical separation of transcription and translation adds additional levels of gene expression.</a:t>
            </a:r>
          </a:p>
          <a:p>
            <a:pPr marL="34920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Golgi apparatus and endoplasmic reticulum facilitate intracellular transport.</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Not all cellular compartments are derived from endomembrane system</a:t>
            </a:r>
          </a:p>
        </p:txBody>
      </p:sp>
      <p:sp>
        <p:nvSpPr>
          <p:cNvPr id="6" name="Slide Number Placeholder 3">
            <a:extLst>
              <a:ext uri="{FF2B5EF4-FFF2-40B4-BE49-F238E27FC236}">
                <a16:creationId xmlns:a16="http://schemas.microsoft.com/office/drawing/2014/main" id="{C76340CF-8A50-43CC-87E1-A8233616CD7E}"/>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4356406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82B17-FFD4-4DD0-9F10-DE52031C96E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25.9</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Paramecium has a large nucleus and extensive endoplasmic reticulum.">
            <a:extLst>
              <a:ext uri="{FF2B5EF4-FFF2-40B4-BE49-F238E27FC236}">
                <a16:creationId xmlns:a16="http://schemas.microsoft.com/office/drawing/2014/main" id="{E3655868-5B7D-43C9-987C-5FCDFD6CBA4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47718" y="1086493"/>
            <a:ext cx="5448565" cy="521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ontent Placeholder 3"/>
          <p:cNvSpPr>
            <a:spLocks noGrp="1"/>
          </p:cNvSpPr>
          <p:nvPr>
            <p:ph sz="quarter" idx="11"/>
          </p:nvPr>
        </p:nvSpPr>
        <p:spPr>
          <a:xfrm>
            <a:off x="3657600" y="6350977"/>
            <a:ext cx="1828800" cy="182880"/>
          </a:xfrm>
        </p:spPr>
        <p:txBody>
          <a:bodyPr/>
          <a:lstStyle/>
          <a:p>
            <a:pPr algn="ctr"/>
            <a:r>
              <a:rPr lang="en-US" sz="800" dirty="0"/>
              <a:t>Don W. Fawcett/Science Source </a:t>
            </a:r>
          </a:p>
        </p:txBody>
      </p:sp>
      <p:sp>
        <p:nvSpPr>
          <p:cNvPr id="8" name="Slide Number Placeholder 4">
            <a:extLst>
              <a:ext uri="{FF2B5EF4-FFF2-40B4-BE49-F238E27FC236}">
                <a16:creationId xmlns:a16="http://schemas.microsoft.com/office/drawing/2014/main" id="{2B323F02-D974-46DB-842D-740534950307}"/>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2684003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A9218-7013-4A62-A2B6-DEB812A73AD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Endosymbiosis and the origin of eukaryotes</a:t>
            </a:r>
          </a:p>
        </p:txBody>
      </p:sp>
      <p:sp>
        <p:nvSpPr>
          <p:cNvPr id="3" name="Content Placeholder 2">
            <a:extLst>
              <a:ext uri="{FF2B5EF4-FFF2-40B4-BE49-F238E27FC236}">
                <a16:creationId xmlns:a16="http://schemas.microsoft.com/office/drawing/2014/main" id="{CEAC18E0-77D4-4FB6-80A0-88B88A32595C}"/>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Mitochondria and chloroplasts entered early eukaryotic cells by endosymbiosis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Mitochondria are the descendants of the parasite </a:t>
            </a:r>
            <a:r>
              <a:rPr lang="en-US" i="1" dirty="0">
                <a:solidFill>
                  <a:srgbClr val="000000"/>
                </a:solidFill>
                <a:latin typeface="Arial" panose="020B0604020202020204" pitchFamily="34" charset="0"/>
                <a:ea typeface="Verdana" panose="020B0604030504040204" pitchFamily="34" charset="0"/>
              </a:rPr>
              <a:t>Rickettsia</a:t>
            </a:r>
            <a:r>
              <a:rPr lang="en-US" dirty="0">
                <a:solidFill>
                  <a:srgbClr val="000000"/>
                </a:solidFill>
                <a:latin typeface="Arial" panose="020B0604020202020204" pitchFamily="34" charset="0"/>
                <a:ea typeface="Verdana" panose="020B0604030504040204" pitchFamily="34" charset="0"/>
              </a:rPr>
              <a:t>, incorporated into cells early in the evolution of eukaryotes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Chloroplasts are derived from cyanobacteria</a:t>
            </a:r>
          </a:p>
        </p:txBody>
      </p:sp>
      <p:sp>
        <p:nvSpPr>
          <p:cNvPr id="6" name="Slide Number Placeholder 3">
            <a:extLst>
              <a:ext uri="{FF2B5EF4-FFF2-40B4-BE49-F238E27FC236}">
                <a16:creationId xmlns:a16="http://schemas.microsoft.com/office/drawing/2014/main" id="{911C546D-91DE-4681-9832-8843D720EBA1}"/>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0490054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79AF9-0B18-40B9-A11B-B573E506D01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Endosymbiosis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eukaryotic cell that had mitochondria engulfed cyanobacteria, and lineages that evolved from this cell became red and green algae.">
            <a:extLst>
              <a:ext uri="{FF2B5EF4-FFF2-40B4-BE49-F238E27FC236}">
                <a16:creationId xmlns:a16="http://schemas.microsoft.com/office/drawing/2014/main" id="{96C4DDBD-F9C9-4266-B055-FBF21412EE1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71800" y="160495"/>
            <a:ext cx="3200400" cy="608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4B328171-4CD3-4E60-83C9-6F66D0B94E4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6AA06D9-E29A-418C-9FB2-C03EDE76308D}"/>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2978663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20B77-926B-4539-A07A-0EC332DAE2F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Multicellularity leads to cell specialization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66C4A752-4083-40F1-978B-22228B6AC93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Unicellular body plan tremendously successful</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Unicellular prokaryotes and eukaryotes constitute about half of the biomass on Earth.</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But a single cell has limits with cell specialization.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Multicellularity allowed organisms to deal with environment in novel ways through differentiation</a:t>
            </a:r>
          </a:p>
        </p:txBody>
      </p:sp>
      <p:sp>
        <p:nvSpPr>
          <p:cNvPr id="6" name="Slide Number Placeholder 3">
            <a:extLst>
              <a:ext uri="{FF2B5EF4-FFF2-40B4-BE49-F238E27FC236}">
                <a16:creationId xmlns:a16="http://schemas.microsoft.com/office/drawing/2014/main" id="{1ADEAE8B-6987-4C4C-A5B8-EFF3EC5A705B}"/>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4877338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F597AA-CFBD-41D3-B585-BAF43B67F1D4}"/>
              </a:ext>
            </a:extLst>
          </p:cNvPr>
          <p:cNvSpPr>
            <a:spLocks noGrp="1"/>
          </p:cNvSpPr>
          <p:nvPr>
            <p:ph type="title"/>
          </p:nvPr>
        </p:nvSpPr>
        <p:spPr>
          <a:xfrm>
            <a:off x="342900" y="304800"/>
            <a:ext cx="8458200" cy="678611"/>
          </a:xfrm>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25.11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morphous, variably sized and shaped appendages fan out from a central axis in the Dictyostelium colony.">
            <a:extLst>
              <a:ext uri="{FF2B5EF4-FFF2-40B4-BE49-F238E27FC236}">
                <a16:creationId xmlns:a16="http://schemas.microsoft.com/office/drawing/2014/main" id="{933A44F9-4499-43B6-81E2-199C33B5ADC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091444" y="1083620"/>
            <a:ext cx="4961113" cy="466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ontent Placeholder 3"/>
          <p:cNvSpPr>
            <a:spLocks noGrp="1"/>
          </p:cNvSpPr>
          <p:nvPr>
            <p:ph sz="quarter" idx="11"/>
          </p:nvPr>
        </p:nvSpPr>
        <p:spPr>
          <a:xfrm>
            <a:off x="3840480" y="5826652"/>
            <a:ext cx="1463040" cy="182880"/>
          </a:xfrm>
        </p:spPr>
        <p:txBody>
          <a:bodyPr/>
          <a:lstStyle/>
          <a:p>
            <a:pPr algn="ctr"/>
            <a:r>
              <a:rPr lang="en-US" sz="800" dirty="0"/>
              <a:t>Rupert Mutzel </a:t>
            </a:r>
          </a:p>
        </p:txBody>
      </p:sp>
      <p:sp>
        <p:nvSpPr>
          <p:cNvPr id="4" name="Content Placeholder 4">
            <a:extLst>
              <a:ext uri="{FF2B5EF4-FFF2-40B4-BE49-F238E27FC236}">
                <a16:creationId xmlns:a16="http://schemas.microsoft.com/office/drawing/2014/main" id="{CC8672D2-412E-407A-9510-DDB201429E33}"/>
              </a:ext>
            </a:extLst>
          </p:cNvPr>
          <p:cNvSpPr>
            <a:spLocks noGrp="1"/>
          </p:cNvSpPr>
          <p:nvPr>
            <p:ph sz="quarter" idx="4294967295"/>
          </p:nvPr>
        </p:nvSpPr>
        <p:spPr>
          <a:xfrm>
            <a:off x="342900" y="6059349"/>
            <a:ext cx="8305800" cy="444321"/>
          </a:xfrm>
        </p:spPr>
        <p:txBody>
          <a:bodyPr>
            <a:noAutofit/>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Aggregation of </a:t>
            </a:r>
            <a:r>
              <a:rPr lang="en-US" i="1" dirty="0" err="1">
                <a:solidFill>
                  <a:srgbClr val="000000"/>
                </a:solidFill>
                <a:latin typeface="Arial" panose="020B0604020202020204" pitchFamily="34" charset="0"/>
                <a:ea typeface="Verdana" panose="020B0604030504040204" pitchFamily="34" charset="0"/>
              </a:rPr>
              <a:t>Dictyostelium</a:t>
            </a:r>
            <a:r>
              <a:rPr lang="en-US" i="1"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discoideum</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forms a colonial organism</a:t>
            </a:r>
          </a:p>
        </p:txBody>
      </p:sp>
      <p:sp>
        <p:nvSpPr>
          <p:cNvPr id="8" name="Slide Number Placeholder 5">
            <a:extLst>
              <a:ext uri="{FF2B5EF4-FFF2-40B4-BE49-F238E27FC236}">
                <a16:creationId xmlns:a16="http://schemas.microsoft.com/office/drawing/2014/main" id="{0BA8C4A4-2905-4586-B9D3-91B2119595BA}"/>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052119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889F6F-773D-4E48-B306-13133D80207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Multicellularity leads to cell specialization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12E5BF8B-5927-4FFD-891A-231271ECC3D6}"/>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Multicellularity has arisen independently in different eukaryotic </a:t>
            </a:r>
            <a:r>
              <a:rPr lang="en-US" dirty="0" err="1">
                <a:solidFill>
                  <a:srgbClr val="000000"/>
                </a:solidFill>
                <a:latin typeface="Arial" panose="020B0604020202020204" pitchFamily="34" charset="0"/>
                <a:ea typeface="Verdana" panose="020B0604030504040204" pitchFamily="34" charset="0"/>
              </a:rPr>
              <a:t>supergroups</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Multicellularity requires that cells connect to each other and communicate</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 expression varies among cells to allow specialization</a:t>
            </a:r>
          </a:p>
        </p:txBody>
      </p:sp>
      <p:sp>
        <p:nvSpPr>
          <p:cNvPr id="6" name="Slide Number Placeholder 3">
            <a:extLst>
              <a:ext uri="{FF2B5EF4-FFF2-40B4-BE49-F238E27FC236}">
                <a16:creationId xmlns:a16="http://schemas.microsoft.com/office/drawing/2014/main" id="{D753D4A7-2558-4E12-A6E6-E05872A22E7D}"/>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2586951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0C0B0-FD48-44B2-AEA4-A5C83E4E1AB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Sexual reproduction increases genetic diversity</a:t>
            </a:r>
          </a:p>
        </p:txBody>
      </p:sp>
      <p:sp>
        <p:nvSpPr>
          <p:cNvPr id="3" name="Content Placeholder 2">
            <a:extLst>
              <a:ext uri="{FF2B5EF4-FFF2-40B4-BE49-F238E27FC236}">
                <a16:creationId xmlns:a16="http://schemas.microsoft.com/office/drawing/2014/main" id="{CE8CD36E-5543-4A6C-93C7-0F6CD6B53BF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Sexual reproduction allows greater genetic diversity</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Meiosis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Crossing over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First eukaryotes were probably haploid</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Diploids arose on separate occasions by fusion of haploid cells</a:t>
            </a:r>
          </a:p>
        </p:txBody>
      </p:sp>
      <p:sp>
        <p:nvSpPr>
          <p:cNvPr id="6" name="Slide Number Placeholder 3">
            <a:extLst>
              <a:ext uri="{FF2B5EF4-FFF2-40B4-BE49-F238E27FC236}">
                <a16:creationId xmlns:a16="http://schemas.microsoft.com/office/drawing/2014/main" id="{1338435C-5536-4D70-8488-8B09213D0DB7}"/>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1731750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BB0E3-4228-4E05-9685-2BADA1368A4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Rapid diversification occurred during the Cambrian</a:t>
            </a:r>
          </a:p>
        </p:txBody>
      </p:sp>
      <p:sp>
        <p:nvSpPr>
          <p:cNvPr id="3" name="Content Placeholder 2">
            <a:extLst>
              <a:ext uri="{FF2B5EF4-FFF2-40B4-BE49-F238E27FC236}">
                <a16:creationId xmlns:a16="http://schemas.microsoft.com/office/drawing/2014/main" id="{359D9DDA-DC5D-4444-B986-72B0014377D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Evolutionary innovations occurred while life was primarily aquatic</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Established the foundations for tremendous diversity.</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Extremely rapid expansion of life called the Cambrian explosion (542 to 488 MYA).</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multicellular animals appeared 50 million years following Cambrian explosion.</a:t>
            </a:r>
          </a:p>
        </p:txBody>
      </p:sp>
      <p:sp>
        <p:nvSpPr>
          <p:cNvPr id="6" name="Slide Number Placeholder 3">
            <a:extLst>
              <a:ext uri="{FF2B5EF4-FFF2-40B4-BE49-F238E27FC236}">
                <a16:creationId xmlns:a16="http://schemas.microsoft.com/office/drawing/2014/main" id="{50B66A6B-BD1A-4703-9C8E-498CCE426CC9}"/>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726096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E4F0CB-AA69-47B0-9409-E408FFFFF48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Major events throughout the evolution of life on Earth are listed with the accompanying Eons, Eras, and Periods.">
            <a:extLst>
              <a:ext uri="{FF2B5EF4-FFF2-40B4-BE49-F238E27FC236}">
                <a16:creationId xmlns:a16="http://schemas.microsoft.com/office/drawing/2014/main" id="{AA2E0D17-E8F4-45C4-8A4B-2722CCC8158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25655" y="1093150"/>
            <a:ext cx="4292690" cy="503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49F77F9-22F9-4988-ADBC-412979F97876}"/>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9458363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40D48-CB8E-4DBF-9EFA-6B440B7C83B8}"/>
              </a:ext>
            </a:extLst>
          </p:cNvPr>
          <p:cNvSpPr>
            <a:spLocks noGrp="1"/>
          </p:cNvSpPr>
          <p:nvPr>
            <p:ph type="title"/>
          </p:nvPr>
        </p:nvSpPr>
        <p:spPr>
          <a:xfrm>
            <a:off x="342900" y="304800"/>
            <a:ext cx="8458200" cy="678611"/>
          </a:xfrm>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25.12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The fossil is approximately 2 centimeters long and has a unique shape with large recurved horns.">
            <a:extLst>
              <a:ext uri="{FF2B5EF4-FFF2-40B4-BE49-F238E27FC236}">
                <a16:creationId xmlns:a16="http://schemas.microsoft.com/office/drawing/2014/main" id="{7D9EC6DD-D551-4C56-B558-B3A9605F7EA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912" r="10013"/>
          <a:stretch/>
        </p:blipFill>
        <p:spPr bwMode="auto">
          <a:xfrm>
            <a:off x="1828800" y="1005840"/>
            <a:ext cx="5449227"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ontent Placeholder 3"/>
          <p:cNvSpPr>
            <a:spLocks noGrp="1"/>
          </p:cNvSpPr>
          <p:nvPr>
            <p:ph sz="quarter" idx="11"/>
          </p:nvPr>
        </p:nvSpPr>
        <p:spPr>
          <a:xfrm>
            <a:off x="3200400" y="5902319"/>
            <a:ext cx="2743200" cy="182880"/>
          </a:xfrm>
        </p:spPr>
        <p:txBody>
          <a:bodyPr/>
          <a:lstStyle/>
          <a:p>
            <a:pPr algn="ctr"/>
            <a:r>
              <a:rPr lang="en-US" sz="800" dirty="0">
                <a:solidFill>
                  <a:schemeClr val="tx1"/>
                </a:solidFill>
              </a:rPr>
              <a:t>O. Louis </a:t>
            </a:r>
            <a:r>
              <a:rPr lang="en-US" sz="800" dirty="0" err="1">
                <a:solidFill>
                  <a:schemeClr val="tx1"/>
                </a:solidFill>
              </a:rPr>
              <a:t>Mazzatenta</a:t>
            </a:r>
            <a:r>
              <a:rPr lang="en-US" sz="800" dirty="0">
                <a:solidFill>
                  <a:schemeClr val="tx1"/>
                </a:solidFill>
              </a:rPr>
              <a:t>/National Geographic/Getty Images </a:t>
            </a:r>
          </a:p>
        </p:txBody>
      </p:sp>
      <p:sp>
        <p:nvSpPr>
          <p:cNvPr id="4" name="Content Placeholder 4">
            <a:extLst>
              <a:ext uri="{FF2B5EF4-FFF2-40B4-BE49-F238E27FC236}">
                <a16:creationId xmlns:a16="http://schemas.microsoft.com/office/drawing/2014/main" id="{D5515972-B080-4884-8911-92BEE2428953}"/>
              </a:ext>
            </a:extLst>
          </p:cNvPr>
          <p:cNvSpPr>
            <a:spLocks noGrp="1"/>
          </p:cNvSpPr>
          <p:nvPr>
            <p:ph sz="quarter" idx="4294967295"/>
          </p:nvPr>
        </p:nvSpPr>
        <p:spPr>
          <a:xfrm>
            <a:off x="2437598" y="6126140"/>
            <a:ext cx="4268804" cy="411820"/>
          </a:xfrm>
        </p:spPr>
        <p:txBody>
          <a:bodyPr>
            <a:normAutofit/>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Fossil from the Cambrian explosion</a:t>
            </a:r>
          </a:p>
        </p:txBody>
      </p:sp>
      <p:sp>
        <p:nvSpPr>
          <p:cNvPr id="9" name="Slide Number Placeholder 5">
            <a:extLst>
              <a:ext uri="{FF2B5EF4-FFF2-40B4-BE49-F238E27FC236}">
                <a16:creationId xmlns:a16="http://schemas.microsoft.com/office/drawing/2014/main" id="{96919E13-605D-4C5A-A03A-E4E48EE7E18E}"/>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24565504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DB8A2-264F-4296-94AC-D3E16D6B03B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Major innovations allowed for the move onto land</a:t>
            </a:r>
          </a:p>
        </p:txBody>
      </p:sp>
      <p:sp>
        <p:nvSpPr>
          <p:cNvPr id="3" name="Content Placeholder 2">
            <a:extLst>
              <a:ext uri="{FF2B5EF4-FFF2-40B4-BE49-F238E27FC236}">
                <a16:creationId xmlns:a16="http://schemas.microsoft.com/office/drawing/2014/main" id="{0CA34741-49E3-4997-B81A-45139969102D}"/>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Plants and then animals colonized terrestrial environments after Cambrian radiation</a:t>
            </a:r>
          </a:p>
          <a:p>
            <a:pPr marL="347472"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Evolution of photosynthesis protected organisms on land.</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Ozone layer protected from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light.</a:t>
            </a:r>
          </a:p>
          <a:p>
            <a:pPr marL="347472"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Successful movement from water to land required innovations to prevent desiccation and to obtain water.</a:t>
            </a:r>
          </a:p>
        </p:txBody>
      </p:sp>
      <p:sp>
        <p:nvSpPr>
          <p:cNvPr id="6" name="Slide Number Placeholder 3">
            <a:extLst>
              <a:ext uri="{FF2B5EF4-FFF2-40B4-BE49-F238E27FC236}">
                <a16:creationId xmlns:a16="http://schemas.microsoft.com/office/drawing/2014/main" id="{F633EC14-5D0A-4DE7-B49C-D8B10AB73DE3}"/>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6189708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sz="1150" dirty="0"/>
              <a:t>The Earth formed just over 4.5 billion years ago and the oldest rocks date to 4 billion years ago, both in the Hadean Eon. Marking the beginning of the Early Epoch of the Archean Eon at 3.8 billion years ago, the molten hot surface of Earth cooled. The oldest fossils of prokaryotes existed at the end of the Early Archean Epoch 3.5 billion years ago. Little else occurred in the Archean period until 2.2 billion years ago in the middle of the Early Proterozoic when cyanobacteria appeared. There is evidence of atmospheric oxygen dating back 2 billion years. In the Middle Proterozoic, 1.5 billion years ago, the oldest definitive fossils of eukaryotes are found. Life continued as unicellular until the Later Proterozoic about 8 hundred million years ago when multicellularity appeared. Just over 5 hundred million years ago, at the start of the Cambrian period, of the Paleozoic Era, in the Phanerozoic eon, diversity increased and animals appeared in what is known as the Cambrian explosion. In the middle of the Ordovician period, of the Paleozoic Era, in the Phanerozoic eon about four hundred seventy-five million years ago, land plants appear. Ultimately, invertebrates would dominate the biosphere. Geologically at this time, the supercontinent of </a:t>
            </a:r>
            <a:r>
              <a:rPr lang="en-US" sz="1150" dirty="0" err="1"/>
              <a:t>Gondwana</a:t>
            </a:r>
            <a:r>
              <a:rPr lang="en-US" sz="1150" dirty="0"/>
              <a:t> forms. Early vascular plants diversified about four hundred forty million years ago at the start of the Silurian Period of the Paleozoic Era, in the Phanerozoic eon. At the start of the Devonian Period four hundred fifteen million years ago, bony fish, seed plants, and insects appear. The first </a:t>
            </a:r>
            <a:r>
              <a:rPr lang="en-US" sz="1150" dirty="0" err="1"/>
              <a:t>tetrapods</a:t>
            </a:r>
            <a:r>
              <a:rPr lang="en-US" sz="1150" dirty="0"/>
              <a:t> appear at the transition from the Devonian to Carboniferous Periods three hundred sixty million years ago. Geologically at this time, </a:t>
            </a:r>
            <a:r>
              <a:rPr lang="en-US" sz="1150" dirty="0" err="1"/>
              <a:t>Gondwana</a:t>
            </a:r>
            <a:r>
              <a:rPr lang="en-US" sz="1150" dirty="0"/>
              <a:t> had migrated toward the equator in the southern hemisphere, and the </a:t>
            </a:r>
            <a:r>
              <a:rPr lang="en-US" sz="1150" dirty="0" err="1"/>
              <a:t>Laurentia</a:t>
            </a:r>
            <a:r>
              <a:rPr lang="en-US" sz="1150" dirty="0"/>
              <a:t> continent was located at the equator. In the northern hemisphere, the climate was mild. Three hundred million years ago, just before the transition from the Carboniferous to Permian Period, reptiles appear. The Triassic Period and Mesozoic Epoch of the Phanerozoic Eon began two hundred fifty million years ago. Soon the first gymnosperm plants appeared and were followed by the first dinosaurs. By this time, the supercontinents had coalesced into the massive continent of Pangea, which stretched to both poles from the equator; the climate was warm and the interior of the continent was arid. In the middle of the Jurassic Period, one hundred seventy-five million years ago, the first marsupial mammals appeared. The first birds appeared just before the start of the Cretaceous Period one hundred fifty million years ago and the supercontinent was beginning to split into the continents we are familiar with today. one hundred forty million years ago, the first flowering plants appeared and by the middle of the Cretaceous period, one hundred million years ago, there were pollinating insects. Toward the end of the Cretaceous flowering plants diversified. As the Mesozoic Era transition to the Tertiary Period of the Cenozoic Era sixty million years ago, mammals diversified and bird diversification occurred soon thereafter. About fifty million years ago, the first primates appear. Humans only appear recently.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Weathering rocks pull CO</a:t>
            </a:r>
            <a:r>
              <a:rPr lang="en-US" altLang="en-US" baseline="-25000" dirty="0">
                <a:solidFill>
                  <a:srgbClr val="000000"/>
                </a:solidFill>
                <a:latin typeface="Arial" panose="020B0604020202020204" pitchFamily="34" charset="0"/>
                <a:ea typeface="Microsoft YaHei" panose="020B0503020204020204" pitchFamily="34" charset="-122"/>
                <a:cs typeface="Arial" pitchFamily="34" charset="0"/>
              </a:rPr>
              <a:t>2</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from the atmosphere </a:t>
            </a:r>
            <a:r>
              <a:rPr lang="en-US" noProof="0" dirty="0">
                <a:latin typeface="+mj-lt"/>
              </a:rPr>
              <a:t>– </a:t>
            </a:r>
            <a:br>
              <a:rPr lang="en-US" noProof="0" dirty="0">
                <a:latin typeface="+mj-lt"/>
              </a:rPr>
            </a:br>
            <a:r>
              <a:rPr lang="en-US" noProof="0" dirty="0">
                <a:latin typeface="+mj-lt"/>
              </a:rPr>
              <a:t>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CO</a:t>
            </a:r>
            <a:r>
              <a:rPr lang="en-US" baseline="-25000" dirty="0"/>
              <a:t>2</a:t>
            </a:r>
            <a:r>
              <a:rPr lang="en-US" dirty="0"/>
              <a:t> in the atmosphere combines with H</a:t>
            </a:r>
            <a:r>
              <a:rPr lang="en-US" baseline="-25000" dirty="0"/>
              <a:t>2</a:t>
            </a:r>
            <a:r>
              <a:rPr lang="en-US" dirty="0"/>
              <a:t>O to form carbonic acid and reacts with the rock. The river carries carbon and calcium, and carbonate forms calcium carbonate, which precipitates.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890813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25.3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water vapor from the boiler moves through the tubes and reaches the chamber with electrodes discharge sparks. This reduces the atmosphere mixture. The vapor reaches the condenser and the liquid with complex molecules. The bottom tubes show the small organic molecules with amino acids.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086402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Three global glaciation events occurred during </a:t>
            </a:r>
            <a:br>
              <a:rPr lang="en-US" altLang="en-US" dirty="0">
                <a:solidFill>
                  <a:srgbClr val="000000"/>
                </a:solidFill>
                <a:latin typeface="Arial" panose="020B0604020202020204" pitchFamily="34" charset="0"/>
                <a:ea typeface="Microsoft YaHei" panose="020B0503020204020204" pitchFamily="34" charset="-122"/>
                <a:cs typeface="Arial" pitchFamily="34" charset="0"/>
              </a:rPr>
            </a:br>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Proterozoic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Regional glaciations occurred fifteen thousand years ago, and again 0.2, 0.4, 0.6, 1.8, 2.3, 2.4, 2.4 5, 2.7, and 2.8 billion years ago. Snowball Earth events happened six hundred fifty million years ago, again at seven hundred million years ago, and 2.2 billion years ago.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3"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965797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25.8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3"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IN" dirty="0"/>
              <a:t>Six supergroups have been identified within the eukaryotes, based on their phylogenetic relationships: Eubacteria (organisms consisting of one biological cell), Archaea (single-cell organisms lacking cell nuclei), </a:t>
            </a:r>
            <a:r>
              <a:rPr lang="en-IN" dirty="0" err="1"/>
              <a:t>Excavata</a:t>
            </a:r>
            <a:r>
              <a:rPr lang="en-IN" dirty="0"/>
              <a:t> (organisms lacking typical mitochondria), </a:t>
            </a:r>
            <a:r>
              <a:rPr lang="en-IN" dirty="0" err="1"/>
              <a:t>Stramenopila</a:t>
            </a:r>
            <a:r>
              <a:rPr lang="en-IN" dirty="0"/>
              <a:t> (neither fungi, animal, nor plants), </a:t>
            </a:r>
            <a:r>
              <a:rPr lang="en-IN" dirty="0" err="1"/>
              <a:t>Alveolata</a:t>
            </a:r>
            <a:r>
              <a:rPr lang="en-IN" dirty="0"/>
              <a:t> (organisms with chloroplasts for photosynthesis), </a:t>
            </a:r>
            <a:r>
              <a:rPr lang="en-IN" dirty="0" err="1"/>
              <a:t>Rhizaria</a:t>
            </a:r>
            <a:r>
              <a:rPr lang="en-IN" dirty="0"/>
              <a:t> (organisms with slender pseudopods used for movement), Archaeplastida (organisms with chloroplasts for photosynthesis), Amoebozoa (organisms with blunt pseudopods used for movement), and </a:t>
            </a:r>
            <a:r>
              <a:rPr lang="en-IN" dirty="0" err="1"/>
              <a:t>Opisthokonta</a:t>
            </a:r>
            <a:r>
              <a:rPr lang="en-IN" dirty="0"/>
              <a:t> (fungi, animal ancestors, and animals).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3"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625880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Endosymbiosis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3"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IN" dirty="0"/>
              <a:t>Step 1: Eukaryotic cell with mitochondria evolutionarily incorporates cyanobacteria; Step 2: The cell divides into red and green alga; Step 3: Eukaryotic cell evolutionarily incorporates red alga; Step 4: Brown alga is formed.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3"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9506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E6BF7-A18A-439A-A843-8E5AFF9CBC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Changes in Earth in geological time</a:t>
            </a:r>
          </a:p>
        </p:txBody>
      </p:sp>
      <p:sp>
        <p:nvSpPr>
          <p:cNvPr id="3" name="Content Placeholder 2">
            <a:extLst>
              <a:ext uri="{FF2B5EF4-FFF2-40B4-BE49-F238E27FC236}">
                <a16:creationId xmlns:a16="http://schemas.microsoft.com/office/drawing/2014/main" id="{51A7A3D0-8157-4634-94C3-2AB5B3540076}"/>
              </a:ext>
            </a:extLst>
          </p:cNvPr>
          <p:cNvSpPr>
            <a:spLocks noGrp="1"/>
          </p:cNvSpPr>
          <p:nvPr>
            <p:ph sz="quarter" idx="11"/>
          </p:nvPr>
        </p:nvSpPr>
        <p:spPr>
          <a:xfrm>
            <a:off x="342900" y="1276710"/>
            <a:ext cx="8458200" cy="3489600"/>
          </a:xfrm>
        </p:spPr>
        <p:txBody>
          <a:bodyPr/>
          <a:lstStyle/>
          <a:p>
            <a:pPr lvl="0">
              <a:spcBef>
                <a:spcPts val="6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CO</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 levels shifted and affected temperature</a:t>
            </a:r>
          </a:p>
          <a:p>
            <a:pPr marL="349200" lvl="0" indent="-3492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Early atmosphere high CO</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 levels.</a:t>
            </a:r>
          </a:p>
          <a:p>
            <a:pPr marL="349200" lvl="0" indent="-3492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Water slowly vaporized from the molten rock.</a:t>
            </a:r>
          </a:p>
          <a:p>
            <a:pPr lvl="0">
              <a:spcBef>
                <a:spcPts val="6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Increased weathering converted silicate rock to soil</a:t>
            </a:r>
          </a:p>
          <a:p>
            <a:pPr marL="349200" lvl="0" indent="-3492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CO</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 formed carbonic acid.</a:t>
            </a:r>
          </a:p>
          <a:p>
            <a:pPr marL="349200" lvl="0" indent="-3492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Carbonic acid released bicarbonate ions</a:t>
            </a:r>
          </a:p>
        </p:txBody>
      </p:sp>
      <p:graphicFrame>
        <p:nvGraphicFramePr>
          <p:cNvPr id="8" name="Object 3">
            <a:extLst>
              <a:ext uri="{FF2B5EF4-FFF2-40B4-BE49-F238E27FC236}">
                <a16:creationId xmlns:a16="http://schemas.microsoft.com/office/drawing/2014/main" id="{E4B5552C-E60C-4EE7-BC7D-44629DE1BBD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307530461"/>
              </p:ext>
            </p:extLst>
          </p:nvPr>
        </p:nvGraphicFramePr>
        <p:xfrm>
          <a:off x="6282690" y="4270375"/>
          <a:ext cx="2235200" cy="419100"/>
        </p:xfrm>
        <a:graphic>
          <a:graphicData uri="http://schemas.openxmlformats.org/presentationml/2006/ole">
            <mc:AlternateContent xmlns:mc="http://schemas.openxmlformats.org/markup-compatibility/2006">
              <mc:Choice xmlns:v="urn:schemas-microsoft-com:vml" Requires="v">
                <p:oleObj spid="_x0000_s1061" name="Equation" r:id="rId3" imgW="2234880" imgH="419040" progId="Equation.DSMT4">
                  <p:embed/>
                </p:oleObj>
              </mc:Choice>
              <mc:Fallback>
                <p:oleObj name="Equation" r:id="rId3" imgW="2234880" imgH="419040" progId="Equation.DSMT4">
                  <p:embed/>
                  <p:pic>
                    <p:nvPicPr>
                      <p:cNvPr id="0" name=""/>
                      <p:cNvPicPr/>
                      <p:nvPr/>
                    </p:nvPicPr>
                    <p:blipFill>
                      <a:blip r:embed="rId4"/>
                      <a:stretch>
                        <a:fillRect/>
                      </a:stretch>
                    </p:blipFill>
                    <p:spPr>
                      <a:xfrm>
                        <a:off x="6282690" y="4270375"/>
                        <a:ext cx="2235200" cy="4191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5244B557-4B2F-440C-8940-E556CCBE1CCC}"/>
              </a:ext>
            </a:extLst>
          </p:cNvPr>
          <p:cNvSpPr>
            <a:spLocks noGrp="1"/>
          </p:cNvSpPr>
          <p:nvPr>
            <p:ph sz="quarter" idx="15"/>
          </p:nvPr>
        </p:nvSpPr>
        <p:spPr>
          <a:xfrm>
            <a:off x="342900" y="4845155"/>
            <a:ext cx="8458200" cy="1120215"/>
          </a:xfrm>
        </p:spPr>
        <p:txBody>
          <a:bodyPr/>
          <a:lstStyle/>
          <a:p>
            <a:pPr marL="347472" lvl="0">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from rock.</a:t>
            </a:r>
          </a:p>
          <a:p>
            <a:pPr lvl="0">
              <a:spcBef>
                <a:spcPts val="6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Decreases in CO</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 lowered Earth’s temperature</a:t>
            </a:r>
          </a:p>
        </p:txBody>
      </p:sp>
      <p:sp>
        <p:nvSpPr>
          <p:cNvPr id="6" name="Slide Number Placeholder 5">
            <a:extLst>
              <a:ext uri="{FF2B5EF4-FFF2-40B4-BE49-F238E27FC236}">
                <a16:creationId xmlns:a16="http://schemas.microsoft.com/office/drawing/2014/main" id="{CD6B9159-B634-42C3-93C9-F7E4E99672A2}"/>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55924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F0E66-F02B-4D2B-9C2F-7A22F425BA7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Weathering rocks pull CO</a:t>
            </a:r>
            <a:r>
              <a:rPr lang="en-US" altLang="en-US" baseline="-25000" dirty="0">
                <a:solidFill>
                  <a:srgbClr val="000000"/>
                </a:solidFill>
                <a:latin typeface="Arial" panose="020B0604020202020204" pitchFamily="34" charset="0"/>
                <a:ea typeface="Microsoft YaHei" panose="020B0503020204020204" pitchFamily="34" charset="-122"/>
                <a:cs typeface="Arial" pitchFamily="34" charset="0"/>
              </a:rPr>
              <a:t>2</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from the atmosphere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weathering process. ">
            <a:extLst>
              <a:ext uri="{FF2B5EF4-FFF2-40B4-BE49-F238E27FC236}">
                <a16:creationId xmlns:a16="http://schemas.microsoft.com/office/drawing/2014/main" id="{A7F7415F-C9CC-46A5-B1E3-F7B392A2E94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841" r="14172" b="6456"/>
          <a:stretch/>
        </p:blipFill>
        <p:spPr bwMode="auto">
          <a:xfrm>
            <a:off x="2157260" y="1113107"/>
            <a:ext cx="4829480" cy="512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F548FAF-3E95-4DF4-8D1D-1CD105844916}"/>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419959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4552A-1788-4500-A5E0-938C6CC95D4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Continents moved over geological time</a:t>
            </a:r>
          </a:p>
        </p:txBody>
      </p:sp>
      <p:sp>
        <p:nvSpPr>
          <p:cNvPr id="3" name="Content Placeholder 2">
            <a:extLst>
              <a:ext uri="{FF2B5EF4-FFF2-40B4-BE49-F238E27FC236}">
                <a16:creationId xmlns:a16="http://schemas.microsoft.com/office/drawing/2014/main" id="{FFD7A9C1-E94E-4661-ACFD-0593E72D156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Earth’s crust formed rigid slabs of rock called plates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Under continents and oceans.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supercontinents formed</a:t>
            </a:r>
          </a:p>
          <a:p>
            <a:pPr marL="349200" lvl="0" indent="-349200">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Rodinia</a:t>
            </a:r>
            <a:r>
              <a:rPr lang="en-US" dirty="0">
                <a:solidFill>
                  <a:srgbClr val="000000"/>
                </a:solidFill>
                <a:latin typeface="Arial" panose="020B0604020202020204" pitchFamily="34" charset="0"/>
                <a:ea typeface="Verdana" panose="020B0604030504040204" pitchFamily="34" charset="0"/>
              </a:rPr>
              <a:t> (all continents).</a:t>
            </a:r>
          </a:p>
          <a:p>
            <a:pPr marL="349200" lvl="0" indent="-349200">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Gondwana</a:t>
            </a:r>
            <a:r>
              <a:rPr lang="en-US" dirty="0">
                <a:solidFill>
                  <a:srgbClr val="000000"/>
                </a:solidFill>
                <a:latin typeface="Arial" panose="020B0604020202020204" pitchFamily="34" charset="0"/>
                <a:ea typeface="Verdana" panose="020B0604030504040204" pitchFamily="34" charset="0"/>
              </a:rPr>
              <a:t> (all current Southern Hemisphere continents).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Pangea (formed from </a:t>
            </a:r>
            <a:r>
              <a:rPr lang="en-US" dirty="0" err="1">
                <a:solidFill>
                  <a:srgbClr val="000000"/>
                </a:solidFill>
                <a:latin typeface="Arial" panose="020B0604020202020204" pitchFamily="34" charset="0"/>
                <a:ea typeface="Verdana" panose="020B0604030504040204" pitchFamily="34" charset="0"/>
              </a:rPr>
              <a:t>Gondwana</a:t>
            </a:r>
            <a:r>
              <a:rPr lang="en-US"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50EEF685-8F57-470F-9C3F-2F46E237FFAA}"/>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4064538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5BE28-890D-4C5A-B116-D77F7D5672C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 emerged in the Archean eon</a:t>
            </a:r>
          </a:p>
        </p:txBody>
      </p:sp>
      <p:sp>
        <p:nvSpPr>
          <p:cNvPr id="3" name="Content Placeholder 2">
            <a:extLst>
              <a:ext uri="{FF2B5EF4-FFF2-40B4-BE49-F238E27FC236}">
                <a16:creationId xmlns:a16="http://schemas.microsoft.com/office/drawing/2014/main" id="{972D4F44-D2D8-433E-AA49-4074A6E3E41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Proterozoic (“early life”) eon occurred</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billion years into Earth’s history.</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Characterized by formation of </a:t>
            </a:r>
            <a:r>
              <a:rPr lang="en-US" dirty="0" err="1">
                <a:solidFill>
                  <a:srgbClr val="000000"/>
                </a:solidFill>
                <a:latin typeface="Arial" panose="020B0604020202020204" pitchFamily="34" charset="0"/>
                <a:ea typeface="Verdana" panose="020B0604030504040204" pitchFamily="34" charset="0"/>
              </a:rPr>
              <a:t>Rodinia</a:t>
            </a:r>
            <a:r>
              <a:rPr lang="en-US" dirty="0">
                <a:solidFill>
                  <a:srgbClr val="000000"/>
                </a:solidFill>
                <a:latin typeface="Arial" panose="020B0604020202020204" pitchFamily="34" charset="0"/>
                <a:ea typeface="Verdana" panose="020B0604030504040204" pitchFamily="34" charset="0"/>
              </a:rPr>
              <a:t>.</a:t>
            </a:r>
          </a:p>
          <a:p>
            <a:pPr lvl="0">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Rodinia</a:t>
            </a:r>
            <a:r>
              <a:rPr lang="en-US" dirty="0">
                <a:solidFill>
                  <a:srgbClr val="000000"/>
                </a:solidFill>
                <a:latin typeface="Arial" panose="020B0604020202020204" pitchFamily="34" charset="0"/>
                <a:ea typeface="Verdana" panose="020B0604030504040204" pitchFamily="34" charset="0"/>
              </a:rPr>
              <a:t> broke up before Phanerozoic eon</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Cambrian period showed diversification of multicellular organisms.</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Birds and mammals have existed for 4% of earth’s existence.</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present for 0.2% of earth’s history.</a:t>
            </a:r>
          </a:p>
        </p:txBody>
      </p:sp>
      <p:sp>
        <p:nvSpPr>
          <p:cNvPr id="6" name="Slide Number Placeholder 3">
            <a:extLst>
              <a:ext uri="{FF2B5EF4-FFF2-40B4-BE49-F238E27FC236}">
                <a16:creationId xmlns:a16="http://schemas.microsoft.com/office/drawing/2014/main" id="{957A7B18-321F-4397-99FD-7AD2E161E17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8677630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BBAB1-8436-4883-B5C9-368DFA4BDED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Early organic molecules</a:t>
            </a:r>
          </a:p>
        </p:txBody>
      </p:sp>
      <p:sp>
        <p:nvSpPr>
          <p:cNvPr id="3" name="Content Placeholder 2">
            <a:extLst>
              <a:ext uri="{FF2B5EF4-FFF2-40B4-BE49-F238E27FC236}">
                <a16:creationId xmlns:a16="http://schemas.microsoft.com/office/drawing/2014/main" id="{3B12600D-67D8-4A98-BDFD-E7F39F8373DA}"/>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 first organic molecules formed is not known</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Hundreds of thousands of meteorites and comets slammed into early earth; some may have carried organic materials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Alternatively, organic molecules may have originated on early earth</a:t>
            </a:r>
          </a:p>
        </p:txBody>
      </p:sp>
      <p:sp>
        <p:nvSpPr>
          <p:cNvPr id="6" name="Slide Number Placeholder 3">
            <a:extLst>
              <a:ext uri="{FF2B5EF4-FFF2-40B4-BE49-F238E27FC236}">
                <a16:creationId xmlns:a16="http://schemas.microsoft.com/office/drawing/2014/main" id="{0FB4664B-2CCA-4734-9544-5A64522A66BD}"/>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39831682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5226</TotalTime>
  <Words>2706</Words>
  <Application>Microsoft Office PowerPoint</Application>
  <PresentationFormat>On-screen Show (4:3)</PresentationFormat>
  <Paragraphs>290</Paragraphs>
  <Slides>49</Slides>
  <Notes>6</Notes>
  <HiddenSlides>7</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49</vt:i4>
      </vt:variant>
    </vt:vector>
  </HeadingPairs>
  <TitlesOfParts>
    <vt:vector size="61"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25</vt:lpstr>
      <vt:lpstr>Lecture Outline</vt:lpstr>
      <vt:lpstr>Deep Time</vt:lpstr>
      <vt:lpstr>Figure 25.1</vt:lpstr>
      <vt:lpstr>Changes in Earth in geological time</vt:lpstr>
      <vt:lpstr>Weathering rocks pull CO2 from the atmosphere</vt:lpstr>
      <vt:lpstr>Continents moved over geological time</vt:lpstr>
      <vt:lpstr>Life emerged in the Archean eon</vt:lpstr>
      <vt:lpstr>Early organic molecules</vt:lpstr>
      <vt:lpstr>Early Earth’s atmosphere</vt:lpstr>
      <vt:lpstr>Miller-Urey experiment 1</vt:lpstr>
      <vt:lpstr>Figure 25.3</vt:lpstr>
      <vt:lpstr>Miller-Urey experiment 2</vt:lpstr>
      <vt:lpstr>Evolution of metabolism</vt:lpstr>
      <vt:lpstr>Conditions on early Earth</vt:lpstr>
      <vt:lpstr>Fossil evidence of life</vt:lpstr>
      <vt:lpstr>Microfossils</vt:lpstr>
      <vt:lpstr>Stromatolites</vt:lpstr>
      <vt:lpstr>Isotopic data</vt:lpstr>
      <vt:lpstr>Biomarkers</vt:lpstr>
      <vt:lpstr>Earth’s Changing System</vt:lpstr>
      <vt:lpstr>Three global glaciation events occurred during the Proterozoic</vt:lpstr>
      <vt:lpstr>Shifts in atmosphere</vt:lpstr>
      <vt:lpstr>Continental motion affected evolution</vt:lpstr>
      <vt:lpstr>Life changes Earth 1</vt:lpstr>
      <vt:lpstr>Figure 25.7</vt:lpstr>
      <vt:lpstr>Life changes Earth 2</vt:lpstr>
      <vt:lpstr>Ever-Changing Life on Earth</vt:lpstr>
      <vt:lpstr>Figure 25.8</vt:lpstr>
      <vt:lpstr>Compartmentalization of cells</vt:lpstr>
      <vt:lpstr>Evolution of endomembrane system</vt:lpstr>
      <vt:lpstr>Figure 25.9</vt:lpstr>
      <vt:lpstr>Endosymbiosis and the origin of eukaryotes</vt:lpstr>
      <vt:lpstr>Endosymbiosis</vt:lpstr>
      <vt:lpstr>Multicellularity leads to cell specialization 1</vt:lpstr>
      <vt:lpstr>Figure 25.11</vt:lpstr>
      <vt:lpstr>Multicellularity leads to cell specialization 2</vt:lpstr>
      <vt:lpstr>Sexual reproduction increases genetic diversity</vt:lpstr>
      <vt:lpstr>Rapid diversification occurred during the Cambrian</vt:lpstr>
      <vt:lpstr>Figure 25.12</vt:lpstr>
      <vt:lpstr>Major innovations allowed for the move onto land</vt:lpstr>
      <vt:lpstr>End of Main Content</vt:lpstr>
      <vt:lpstr>Accessibility Content: Text Alternatives for Images</vt:lpstr>
      <vt:lpstr>Figure 25.1 - Text Alternative</vt:lpstr>
      <vt:lpstr>Weathering rocks pull CO2 from the atmosphere –  Text Alternative</vt:lpstr>
      <vt:lpstr>Figure 25.3 – Text Alternative</vt:lpstr>
      <vt:lpstr>Three global glaciation events occurred during  the Proterozoic – Text Alternative</vt:lpstr>
      <vt:lpstr>Figure 25.8 – Text Alternative</vt:lpstr>
      <vt:lpstr>Endosymbiosis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25: The Origin and Diversity of Life</dc:subject>
  <dc:creator>Raven, Johnson, Mason, Losos, Duncan</dc:creator>
  <cp:keywords>Accessible PPT</cp:keywords>
  <cp:lastModifiedBy>Prasanna kumar. Tripathy</cp:lastModifiedBy>
  <cp:revision>1002</cp:revision>
  <dcterms:created xsi:type="dcterms:W3CDTF">2019-07-27T05:34:11Z</dcterms:created>
  <dcterms:modified xsi:type="dcterms:W3CDTF">2022-05-16T05:29:33Z</dcterms:modified>
</cp:coreProperties>
</file>