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theme/theme3.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4.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 id="2147483717" r:id="rId6"/>
  </p:sldMasterIdLst>
  <p:notesMasterIdLst>
    <p:notesMasterId r:id="rId83"/>
  </p:notesMasterIdLst>
  <p:sldIdLst>
    <p:sldId id="406" r:id="rId7"/>
    <p:sldId id="309" r:id="rId8"/>
    <p:sldId id="310" r:id="rId9"/>
    <p:sldId id="311" r:id="rId10"/>
    <p:sldId id="312" r:id="rId11"/>
    <p:sldId id="407" r:id="rId12"/>
    <p:sldId id="408" r:id="rId13"/>
    <p:sldId id="409" r:id="rId14"/>
    <p:sldId id="316" r:id="rId15"/>
    <p:sldId id="317" r:id="rId16"/>
    <p:sldId id="318" r:id="rId17"/>
    <p:sldId id="319" r:id="rId18"/>
    <p:sldId id="320" r:id="rId19"/>
    <p:sldId id="321" r:id="rId20"/>
    <p:sldId id="410" r:id="rId21"/>
    <p:sldId id="323" r:id="rId22"/>
    <p:sldId id="324" r:id="rId23"/>
    <p:sldId id="325" r:id="rId24"/>
    <p:sldId id="412" r:id="rId25"/>
    <p:sldId id="413" r:id="rId26"/>
    <p:sldId id="415" r:id="rId27"/>
    <p:sldId id="327" r:id="rId28"/>
    <p:sldId id="328" r:id="rId29"/>
    <p:sldId id="329" r:id="rId30"/>
    <p:sldId id="330" r:id="rId31"/>
    <p:sldId id="331" r:id="rId32"/>
    <p:sldId id="332" r:id="rId33"/>
    <p:sldId id="333" r:id="rId34"/>
    <p:sldId id="334" r:id="rId35"/>
    <p:sldId id="335" r:id="rId36"/>
    <p:sldId id="336" r:id="rId37"/>
    <p:sldId id="337" r:id="rId38"/>
    <p:sldId id="338" r:id="rId39"/>
    <p:sldId id="339" r:id="rId40"/>
    <p:sldId id="340" r:id="rId41"/>
    <p:sldId id="341" r:id="rId42"/>
    <p:sldId id="342" r:id="rId43"/>
    <p:sldId id="343" r:id="rId44"/>
    <p:sldId id="344" r:id="rId45"/>
    <p:sldId id="345" r:id="rId46"/>
    <p:sldId id="346" r:id="rId47"/>
    <p:sldId id="347" r:id="rId48"/>
    <p:sldId id="348" r:id="rId49"/>
    <p:sldId id="349" r:id="rId50"/>
    <p:sldId id="350" r:id="rId51"/>
    <p:sldId id="351" r:id="rId52"/>
    <p:sldId id="352" r:id="rId53"/>
    <p:sldId id="353" r:id="rId54"/>
    <p:sldId id="354" r:id="rId55"/>
    <p:sldId id="355" r:id="rId56"/>
    <p:sldId id="416" r:id="rId57"/>
    <p:sldId id="357" r:id="rId58"/>
    <p:sldId id="358" r:id="rId59"/>
    <p:sldId id="359" r:id="rId60"/>
    <p:sldId id="417" r:id="rId61"/>
    <p:sldId id="361" r:id="rId62"/>
    <p:sldId id="362" r:id="rId63"/>
    <p:sldId id="363" r:id="rId64"/>
    <p:sldId id="303" r:id="rId65"/>
    <p:sldId id="289" r:id="rId66"/>
    <p:sldId id="264" r:id="rId67"/>
    <p:sldId id="429" r:id="rId68"/>
    <p:sldId id="428" r:id="rId69"/>
    <p:sldId id="430" r:id="rId70"/>
    <p:sldId id="418" r:id="rId71"/>
    <p:sldId id="419" r:id="rId72"/>
    <p:sldId id="420" r:id="rId73"/>
    <p:sldId id="421" r:id="rId74"/>
    <p:sldId id="422" r:id="rId75"/>
    <p:sldId id="423" r:id="rId76"/>
    <p:sldId id="431" r:id="rId77"/>
    <p:sldId id="424" r:id="rId78"/>
    <p:sldId id="425" r:id="rId79"/>
    <p:sldId id="432" r:id="rId80"/>
    <p:sldId id="426" r:id="rId81"/>
    <p:sldId id="427" r:id="rId8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D403750A-5F0F-4676-8E81-AA1C70853B4F}">
          <p14:sldIdLst>
            <p14:sldId id="406"/>
            <p14:sldId id="309"/>
            <p14:sldId id="310"/>
            <p14:sldId id="311"/>
            <p14:sldId id="312"/>
            <p14:sldId id="407"/>
            <p14:sldId id="408"/>
            <p14:sldId id="409"/>
            <p14:sldId id="316"/>
            <p14:sldId id="317"/>
            <p14:sldId id="318"/>
            <p14:sldId id="319"/>
            <p14:sldId id="320"/>
            <p14:sldId id="321"/>
            <p14:sldId id="410"/>
            <p14:sldId id="323"/>
            <p14:sldId id="324"/>
            <p14:sldId id="325"/>
            <p14:sldId id="412"/>
            <p14:sldId id="413"/>
            <p14:sldId id="415"/>
            <p14:sldId id="327"/>
            <p14:sldId id="328"/>
            <p14:sldId id="329"/>
            <p14:sldId id="330"/>
            <p14:sldId id="331"/>
            <p14:sldId id="332"/>
            <p14:sldId id="333"/>
            <p14:sldId id="334"/>
            <p14:sldId id="335"/>
            <p14:sldId id="336"/>
            <p14:sldId id="337"/>
            <p14:sldId id="338"/>
            <p14:sldId id="339"/>
            <p14:sldId id="340"/>
            <p14:sldId id="341"/>
            <p14:sldId id="342"/>
            <p14:sldId id="343"/>
            <p14:sldId id="344"/>
            <p14:sldId id="345"/>
            <p14:sldId id="346"/>
            <p14:sldId id="347"/>
            <p14:sldId id="348"/>
            <p14:sldId id="349"/>
            <p14:sldId id="350"/>
            <p14:sldId id="351"/>
            <p14:sldId id="352"/>
            <p14:sldId id="353"/>
            <p14:sldId id="354"/>
            <p14:sldId id="355"/>
            <p14:sldId id="416"/>
            <p14:sldId id="357"/>
            <p14:sldId id="358"/>
            <p14:sldId id="359"/>
            <p14:sldId id="417"/>
            <p14:sldId id="361"/>
            <p14:sldId id="362"/>
            <p14:sldId id="363"/>
            <p14:sldId id="303"/>
          </p14:sldIdLst>
        </p14:section>
        <p14:section name="Appendix: Image Descriptions for Unsighted Students" id="{07080632-B756-45AF-BBF3-52DB3854CA65}">
          <p14:sldIdLst>
            <p14:sldId id="289"/>
            <p14:sldId id="264"/>
            <p14:sldId id="429"/>
            <p14:sldId id="428"/>
            <p14:sldId id="430"/>
            <p14:sldId id="418"/>
            <p14:sldId id="419"/>
            <p14:sldId id="420"/>
            <p14:sldId id="421"/>
            <p14:sldId id="422"/>
            <p14:sldId id="423"/>
            <p14:sldId id="431"/>
            <p14:sldId id="424"/>
            <p14:sldId id="425"/>
            <p14:sldId id="432"/>
            <p14:sldId id="426"/>
            <p14:sldId id="427"/>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ext uri="{19B8F6BF-5375-455C-9EA6-DF929625EA0E}">
        <p15:presenceInfo xmlns:p15="http://schemas.microsoft.com/office/powerpoint/2012/main" userId="S-1-5-21-1645522239-1123561945-839522115-1006658" providerId="AD"/>
      </p:ext>
    </p:extLst>
  </p:cmAuthor>
  <p:cmAuthor id="2" name="Ciporen, Laura" initials="CL [2]" lastIdx="2" clrIdx="1">
    <p:extLst>
      <p:ext uri="{19B8F6BF-5375-455C-9EA6-DF929625EA0E}">
        <p15:presenceInfo xmlns:p15="http://schemas.microsoft.com/office/powerpoint/2012/main" userId="S::laura.ciporen@mheducation.com::567f631f-0624-4179-9d16-569ddce488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5B58D"/>
    <a:srgbClr val="FAE7E8"/>
    <a:srgbClr val="F4CCCC"/>
    <a:srgbClr val="804100"/>
    <a:srgbClr val="00648B"/>
    <a:srgbClr val="066568"/>
    <a:srgbClr val="595959"/>
    <a:srgbClr val="714884"/>
    <a:srgbClr val="EFEBF5"/>
    <a:srgbClr val="D6CBE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3116" autoAdjust="0"/>
  </p:normalViewPr>
  <p:slideViewPr>
    <p:cSldViewPr snapToGrid="0" showGuides="1">
      <p:cViewPr varScale="1">
        <p:scale>
          <a:sx n="90" d="100"/>
          <a:sy n="90" d="100"/>
        </p:scale>
        <p:origin x="798" y="90"/>
      </p:cViewPr>
      <p:guideLst>
        <p:guide pos="3264"/>
        <p:guide orient="horz" pos="2256"/>
        <p:guide pos="5640"/>
      </p:guideLst>
    </p:cSldViewPr>
  </p:slideViewPr>
  <p:outlineViewPr>
    <p:cViewPr>
      <p:scale>
        <a:sx n="33" d="100"/>
        <a:sy n="33" d="100"/>
      </p:scale>
      <p:origin x="0" y="-55362"/>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slide" Target="slides/slide57.xml"/><Relationship Id="rId68" Type="http://schemas.openxmlformats.org/officeDocument/2006/relationships/slide" Target="slides/slide62.xml"/><Relationship Id="rId84" Type="http://schemas.openxmlformats.org/officeDocument/2006/relationships/commentAuthors" Target="commentAuthors.xml"/><Relationship Id="rId16" Type="http://schemas.openxmlformats.org/officeDocument/2006/relationships/slide" Target="slides/slide10.xml"/><Relationship Id="rId11" Type="http://schemas.openxmlformats.org/officeDocument/2006/relationships/slide" Target="slides/slide5.xml"/><Relationship Id="rId32" Type="http://schemas.openxmlformats.org/officeDocument/2006/relationships/slide" Target="slides/slide26.xml"/><Relationship Id="rId37" Type="http://schemas.openxmlformats.org/officeDocument/2006/relationships/slide" Target="slides/slide31.xml"/><Relationship Id="rId53" Type="http://schemas.openxmlformats.org/officeDocument/2006/relationships/slide" Target="slides/slide47.xml"/><Relationship Id="rId58" Type="http://schemas.openxmlformats.org/officeDocument/2006/relationships/slide" Target="slides/slide52.xml"/><Relationship Id="rId74" Type="http://schemas.openxmlformats.org/officeDocument/2006/relationships/slide" Target="slides/slide68.xml"/><Relationship Id="rId79" Type="http://schemas.openxmlformats.org/officeDocument/2006/relationships/slide" Target="slides/slide73.xml"/><Relationship Id="rId5" Type="http://schemas.openxmlformats.org/officeDocument/2006/relationships/slideMaster" Target="slideMasters/slideMaster5.xml"/><Relationship Id="rId19" Type="http://schemas.openxmlformats.org/officeDocument/2006/relationships/slide" Target="slides/slide1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slide" Target="slides/slide58.xml"/><Relationship Id="rId69" Type="http://schemas.openxmlformats.org/officeDocument/2006/relationships/slide" Target="slides/slide63.xml"/><Relationship Id="rId77" Type="http://schemas.openxmlformats.org/officeDocument/2006/relationships/slide" Target="slides/slide71.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80" Type="http://schemas.openxmlformats.org/officeDocument/2006/relationships/slide" Target="slides/slide74.xml"/><Relationship Id="rId85" Type="http://schemas.openxmlformats.org/officeDocument/2006/relationships/presProps" Target="presProps.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slide" Target="slides/slide61.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slide" Target="slides/slide56.xml"/><Relationship Id="rId70" Type="http://schemas.openxmlformats.org/officeDocument/2006/relationships/slide" Target="slides/slide64.xml"/><Relationship Id="rId75" Type="http://schemas.openxmlformats.org/officeDocument/2006/relationships/slide" Target="slides/slide69.xml"/><Relationship Id="rId83" Type="http://schemas.openxmlformats.org/officeDocument/2006/relationships/notesMaster" Target="notesMasters/notesMaster1.xml"/><Relationship Id="rId88"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73" Type="http://schemas.openxmlformats.org/officeDocument/2006/relationships/slide" Target="slides/slide67.xml"/><Relationship Id="rId78" Type="http://schemas.openxmlformats.org/officeDocument/2006/relationships/slide" Target="slides/slide72.xml"/><Relationship Id="rId81" Type="http://schemas.openxmlformats.org/officeDocument/2006/relationships/slide" Target="slides/slide75.xml"/><Relationship Id="rId86"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slide" Target="slides/slide70.xml"/><Relationship Id="rId7" Type="http://schemas.openxmlformats.org/officeDocument/2006/relationships/slide" Target="slides/slide1.xml"/><Relationship Id="rId71" Type="http://schemas.openxmlformats.org/officeDocument/2006/relationships/slide" Target="slides/slide65.xml"/><Relationship Id="rId2" Type="http://schemas.openxmlformats.org/officeDocument/2006/relationships/slideMaster" Target="slideMasters/slideMaster2.xml"/><Relationship Id="rId29" Type="http://schemas.openxmlformats.org/officeDocument/2006/relationships/slide" Target="slides/slide23.xml"/><Relationship Id="rId24" Type="http://schemas.openxmlformats.org/officeDocument/2006/relationships/slide" Target="slides/slide18.xml"/><Relationship Id="rId40" Type="http://schemas.openxmlformats.org/officeDocument/2006/relationships/slide" Target="slides/slide34.xml"/><Relationship Id="rId45" Type="http://schemas.openxmlformats.org/officeDocument/2006/relationships/slide" Target="slides/slide39.xml"/><Relationship Id="rId66" Type="http://schemas.openxmlformats.org/officeDocument/2006/relationships/slide" Target="slides/slide60.xml"/><Relationship Id="rId87" Type="http://schemas.openxmlformats.org/officeDocument/2006/relationships/theme" Target="theme/theme1.xml"/><Relationship Id="rId61" Type="http://schemas.openxmlformats.org/officeDocument/2006/relationships/slide" Target="slides/slide55.xml"/><Relationship Id="rId82" Type="http://schemas.openxmlformats.org/officeDocument/2006/relationships/slide" Target="slides/slide76.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1.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2.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2.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38.wmf"/><Relationship Id="rId1" Type="http://schemas.openxmlformats.org/officeDocument/2006/relationships/image" Target="../media/image37.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8751B6-816D-453D-9AB0-FB5BDE553EAC}" type="datetimeFigureOut">
              <a:rPr lang="en-US" smtClean="0"/>
              <a:t>5/16/2022</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9DB8B88-7B19-4444-8C00-276D3F703348}" type="slidenum">
              <a:rPr lang="en-US" smtClean="0"/>
              <a:t>‹#›</a:t>
            </a:fld>
            <a:endParaRPr lang="en-US"/>
          </a:p>
        </p:txBody>
      </p:sp>
    </p:spTree>
    <p:extLst>
      <p:ext uri="{BB962C8B-B14F-4D97-AF65-F5344CB8AC3E}">
        <p14:creationId xmlns:p14="http://schemas.microsoft.com/office/powerpoint/2010/main" val="38168739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29DB8B88-7B19-4444-8C00-276D3F703348}" type="slidenum">
              <a:rPr lang="en-US" smtClean="0"/>
              <a:t>18</a:t>
            </a:fld>
            <a:endParaRPr lang="en-US"/>
          </a:p>
        </p:txBody>
      </p:sp>
    </p:spTree>
    <p:extLst>
      <p:ext uri="{BB962C8B-B14F-4D97-AF65-F5344CB8AC3E}">
        <p14:creationId xmlns:p14="http://schemas.microsoft.com/office/powerpoint/2010/main" val="41520825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29DB8B88-7B19-4444-8C00-276D3F703348}" type="slidenum">
              <a:rPr lang="en-US" smtClean="0"/>
              <a:t>19</a:t>
            </a:fld>
            <a:endParaRPr lang="en-US"/>
          </a:p>
        </p:txBody>
      </p:sp>
    </p:spTree>
    <p:extLst>
      <p:ext uri="{BB962C8B-B14F-4D97-AF65-F5344CB8AC3E}">
        <p14:creationId xmlns:p14="http://schemas.microsoft.com/office/powerpoint/2010/main" val="10028936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29DB8B88-7B19-4444-8C00-276D3F703348}" type="slidenum">
              <a:rPr lang="en-US" smtClean="0"/>
              <a:t>20</a:t>
            </a:fld>
            <a:endParaRPr lang="en-US"/>
          </a:p>
        </p:txBody>
      </p:sp>
    </p:spTree>
    <p:extLst>
      <p:ext uri="{BB962C8B-B14F-4D97-AF65-F5344CB8AC3E}">
        <p14:creationId xmlns:p14="http://schemas.microsoft.com/office/powerpoint/2010/main" val="4285854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29DB8B88-7B19-4444-8C00-276D3F703348}" type="slidenum">
              <a:rPr lang="en-US" smtClean="0"/>
              <a:t>21</a:t>
            </a:fld>
            <a:endParaRPr lang="en-US"/>
          </a:p>
        </p:txBody>
      </p:sp>
    </p:spTree>
    <p:extLst>
      <p:ext uri="{BB962C8B-B14F-4D97-AF65-F5344CB8AC3E}">
        <p14:creationId xmlns:p14="http://schemas.microsoft.com/office/powerpoint/2010/main" val="19521768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013891"/>
            <a:ext cx="2788920" cy="517585"/>
          </a:xfrm>
          <a:prstGeom prst="rect">
            <a:avLst/>
          </a:prstGeom>
        </p:spPr>
        <p:txBody>
          <a:bodyPr anchor="b">
            <a:noAutofit/>
          </a:bodyPr>
          <a:lstStyle>
            <a:lvl1pPr algn="l">
              <a:lnSpc>
                <a:spcPct val="100000"/>
              </a:lnSpc>
              <a:defRPr sz="2600" b="1">
                <a:solidFill>
                  <a:schemeClr val="bg1"/>
                </a:solidFill>
              </a:defRPr>
            </a:lvl1pPr>
          </a:lstStyle>
          <a:p>
            <a:r>
              <a:rPr lang="en-US" dirty="0"/>
              <a:t>Chapter #</a:t>
            </a:r>
          </a:p>
        </p:txBody>
      </p:sp>
      <p:sp>
        <p:nvSpPr>
          <p:cNvPr id="8" name="Subtitle"/>
          <p:cNvSpPr>
            <a:spLocks noGrp="1"/>
          </p:cNvSpPr>
          <p:nvPr>
            <p:ph type="subTitle" idx="1" hasCustomPrompt="1"/>
          </p:nvPr>
        </p:nvSpPr>
        <p:spPr>
          <a:xfrm>
            <a:off x="621792" y="3789298"/>
            <a:ext cx="2788920" cy="895443"/>
          </a:xfrm>
          <a:prstGeom prst="rect">
            <a:avLst/>
          </a:prstGeom>
        </p:spPr>
        <p:txBody>
          <a:bodyPr anchor="b"/>
          <a:lstStyle>
            <a:lvl1pPr marL="0" indent="0" algn="l">
              <a:buNone/>
              <a:defRPr sz="18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740800"/>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4796860"/>
            <a:ext cx="2788920" cy="830493"/>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12" name="Text Placeholder 4">
            <a:extLst>
              <a:ext uri="{FF2B5EF4-FFF2-40B4-BE49-F238E27FC236}">
                <a16:creationId xmlns:a16="http://schemas.microsoft.com/office/drawing/2014/main" id="{9A173545-841C-4223-9A68-69230AA95660}"/>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001655917"/>
      </p:ext>
    </p:extLst>
  </p:cSld>
  <p:clrMapOvr>
    <a:masterClrMapping/>
  </p:clrMapOvr>
  <p:extLst mod="1">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2926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4422246"/>
            <a:ext cx="5486400" cy="18288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6057900" y="4422246"/>
            <a:ext cx="2743200" cy="182880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9" name="Credit line">
            <a:extLst>
              <a:ext uri="{FF2B5EF4-FFF2-40B4-BE49-F238E27FC236}">
                <a16:creationId xmlns:a16="http://schemas.microsoft.com/office/drawing/2014/main" id="{4F32551A-3C1E-4E88-957A-68FB533967DA}"/>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1" name="Appendix Link">
            <a:extLst>
              <a:ext uri="{FF2B5EF4-FFF2-40B4-BE49-F238E27FC236}">
                <a16:creationId xmlns:a16="http://schemas.microsoft.com/office/drawing/2014/main" id="{EA4DEFA6-1003-4978-9B4A-29FC323A2A77}"/>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2" name="Slide Number Placeholder">
            <a:extLst>
              <a:ext uri="{FF2B5EF4-FFF2-40B4-BE49-F238E27FC236}">
                <a16:creationId xmlns:a16="http://schemas.microsoft.com/office/drawing/2014/main" id="{F4B99003-6D2D-4723-86AB-3A55829EFE3E}"/>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390483995"/>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Four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10972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569062"/>
            <a:ext cx="8458200" cy="109728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3861414"/>
            <a:ext cx="8458200" cy="10972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5153766"/>
            <a:ext cx="8458200" cy="109728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9" name="Credit line">
            <a:extLst>
              <a:ext uri="{FF2B5EF4-FFF2-40B4-BE49-F238E27FC236}">
                <a16:creationId xmlns:a16="http://schemas.microsoft.com/office/drawing/2014/main" id="{4CE0E6F6-908E-4E44-BD3B-3BAF289304D1}"/>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1" name="Appendix Link">
            <a:extLst>
              <a:ext uri="{FF2B5EF4-FFF2-40B4-BE49-F238E27FC236}">
                <a16:creationId xmlns:a16="http://schemas.microsoft.com/office/drawing/2014/main" id="{0B4F5A30-95B7-4990-935A-5C5D818D8B8D}"/>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4" name="Slide Number Placeholder">
            <a:extLst>
              <a:ext uri="{FF2B5EF4-FFF2-40B4-BE49-F238E27FC236}">
                <a16:creationId xmlns:a16="http://schemas.microsoft.com/office/drawing/2014/main" id="{18F2CBA6-AC4E-404F-A6E6-64CB6627F622}"/>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25412732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73152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125273"/>
            <a:ext cx="8458200" cy="73152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973836"/>
            <a:ext cx="8458200" cy="73152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822399"/>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670962"/>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5519526"/>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1" name="Credit line">
            <a:extLst>
              <a:ext uri="{FF2B5EF4-FFF2-40B4-BE49-F238E27FC236}">
                <a16:creationId xmlns:a16="http://schemas.microsoft.com/office/drawing/2014/main" id="{82F72E83-AA46-4BA8-BD5D-613F77377B8D}"/>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4" name="Appendix Link">
            <a:extLst>
              <a:ext uri="{FF2B5EF4-FFF2-40B4-BE49-F238E27FC236}">
                <a16:creationId xmlns:a16="http://schemas.microsoft.com/office/drawing/2014/main" id="{10C1DC31-4F7A-4241-9F5D-89F02D44A419}"/>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5" name="Slide Number Placeholder">
            <a:extLst>
              <a:ext uri="{FF2B5EF4-FFF2-40B4-BE49-F238E27FC236}">
                <a16:creationId xmlns:a16="http://schemas.microsoft.com/office/drawing/2014/main" id="{99C8487B-90AA-47F3-9E29-2B95213208CA}"/>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1819767903"/>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ev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40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99086"/>
            <a:ext cx="8458200" cy="6400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721462"/>
            <a:ext cx="8458200" cy="64008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443838"/>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166214"/>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888590"/>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610966"/>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redit line">
            <a:extLst>
              <a:ext uri="{FF2B5EF4-FFF2-40B4-BE49-F238E27FC236}">
                <a16:creationId xmlns:a16="http://schemas.microsoft.com/office/drawing/2014/main" id="{45F750A4-C651-4B0F-A42A-9BE93FC4D3CB}"/>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5" name="Appendix Link">
            <a:extLst>
              <a:ext uri="{FF2B5EF4-FFF2-40B4-BE49-F238E27FC236}">
                <a16:creationId xmlns:a16="http://schemas.microsoft.com/office/drawing/2014/main" id="{EC64DA41-8D34-4F0E-A604-B8A078335CA5}"/>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7" name="Slide Number Placeholder">
            <a:extLst>
              <a:ext uri="{FF2B5EF4-FFF2-40B4-BE49-F238E27FC236}">
                <a16:creationId xmlns:a16="http://schemas.microsoft.com/office/drawing/2014/main" id="{254D4EB0-4402-4C85-91FC-8939DF527CDD}"/>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6597237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Eight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08952"/>
            <a:ext cx="84582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541194"/>
            <a:ext cx="84582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17343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3805678"/>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437920"/>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070162"/>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4" name="Content Placeholder 8">
            <a:extLst>
              <a:ext uri="{FF2B5EF4-FFF2-40B4-BE49-F238E27FC236}">
                <a16:creationId xmlns:a16="http://schemas.microsoft.com/office/drawing/2014/main" id="{FCBD3762-5ECC-4CC7-8369-83E4CE556B11}"/>
              </a:ext>
            </a:extLst>
          </p:cNvPr>
          <p:cNvSpPr>
            <a:spLocks noGrp="1"/>
          </p:cNvSpPr>
          <p:nvPr>
            <p:ph sz="quarter" idx="37" hasCustomPrompt="1"/>
          </p:nvPr>
        </p:nvSpPr>
        <p:spPr>
          <a:xfrm>
            <a:off x="342900" y="570240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redit line">
            <a:extLst>
              <a:ext uri="{FF2B5EF4-FFF2-40B4-BE49-F238E27FC236}">
                <a16:creationId xmlns:a16="http://schemas.microsoft.com/office/drawing/2014/main" id="{DB5A7219-65C0-4A38-9EAF-27DD1C77D9A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5" name="Appendix Link">
            <a:extLst>
              <a:ext uri="{FF2B5EF4-FFF2-40B4-BE49-F238E27FC236}">
                <a16:creationId xmlns:a16="http://schemas.microsoft.com/office/drawing/2014/main" id="{AC7B1AD9-EC8C-460C-9AC6-2BDB32614B83}"/>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7" name="Slide Number Placeholder">
            <a:extLst>
              <a:ext uri="{FF2B5EF4-FFF2-40B4-BE49-F238E27FC236}">
                <a16:creationId xmlns:a16="http://schemas.microsoft.com/office/drawing/2014/main" id="{C654CB81-9141-4A10-AAF7-3216633F6CB9}"/>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281512099"/>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elv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73152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73152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125273"/>
            <a:ext cx="4114800" cy="73152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2125273"/>
            <a:ext cx="4114800" cy="73152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973836"/>
            <a:ext cx="4114800" cy="73152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97383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822399"/>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822399"/>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670962"/>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4670962"/>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551952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551952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8" name="Credit line">
            <a:extLst>
              <a:ext uri="{FF2B5EF4-FFF2-40B4-BE49-F238E27FC236}">
                <a16:creationId xmlns:a16="http://schemas.microsoft.com/office/drawing/2014/main" id="{B4241B2C-3A19-4CB3-8A01-E998AFD3CDA0}"/>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9" name="Appendix Link">
            <a:extLst>
              <a:ext uri="{FF2B5EF4-FFF2-40B4-BE49-F238E27FC236}">
                <a16:creationId xmlns:a16="http://schemas.microsoft.com/office/drawing/2014/main" id="{320EC2EA-16A2-4C06-A415-DA6772ED9976}"/>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2" name="Slide Number Placeholder">
            <a:extLst>
              <a:ext uri="{FF2B5EF4-FFF2-40B4-BE49-F238E27FC236}">
                <a16:creationId xmlns:a16="http://schemas.microsoft.com/office/drawing/2014/main" id="{177ED9D1-F46B-43F7-81B6-9A23FE134E5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117571867"/>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ourte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640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64008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99086"/>
            <a:ext cx="4114800" cy="6400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1999086"/>
            <a:ext cx="4114800" cy="64008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721462"/>
            <a:ext cx="4114800" cy="64008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721462"/>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443838"/>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443838"/>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166214"/>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4166214"/>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888590"/>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4888590"/>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610966"/>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3" name="Content Placeholder 8">
            <a:extLst>
              <a:ext uri="{FF2B5EF4-FFF2-40B4-BE49-F238E27FC236}">
                <a16:creationId xmlns:a16="http://schemas.microsoft.com/office/drawing/2014/main" id="{192EF1EA-3FAF-446A-9BB8-CB9BA1F88BE6}"/>
              </a:ext>
            </a:extLst>
          </p:cNvPr>
          <p:cNvSpPr>
            <a:spLocks noGrp="1"/>
          </p:cNvSpPr>
          <p:nvPr>
            <p:ph sz="quarter" idx="36" hasCustomPrompt="1"/>
          </p:nvPr>
        </p:nvSpPr>
        <p:spPr>
          <a:xfrm>
            <a:off x="4686300" y="5610966"/>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9" name="Credit line">
            <a:extLst>
              <a:ext uri="{FF2B5EF4-FFF2-40B4-BE49-F238E27FC236}">
                <a16:creationId xmlns:a16="http://schemas.microsoft.com/office/drawing/2014/main" id="{BF3B8573-EED4-477B-A782-B586C41C85D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24" name="Appendix Link">
            <a:extLst>
              <a:ext uri="{FF2B5EF4-FFF2-40B4-BE49-F238E27FC236}">
                <a16:creationId xmlns:a16="http://schemas.microsoft.com/office/drawing/2014/main" id="{19A6B2E0-08B0-499D-84E7-FF0762B9B542}"/>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5" name="Slide Number Placeholder">
            <a:extLst>
              <a:ext uri="{FF2B5EF4-FFF2-40B4-BE49-F238E27FC236}">
                <a16:creationId xmlns:a16="http://schemas.microsoft.com/office/drawing/2014/main" id="{3A158DCC-69E1-4F0C-A565-B60CD98F073A}"/>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9119664"/>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ixte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5486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08952"/>
            <a:ext cx="41148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1908952"/>
            <a:ext cx="4114800" cy="54864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541194"/>
            <a:ext cx="41148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541194"/>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17343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17343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3805678"/>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3805678"/>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437920"/>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4437920"/>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070162"/>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3" name="Content Placeholder 8">
            <a:extLst>
              <a:ext uri="{FF2B5EF4-FFF2-40B4-BE49-F238E27FC236}">
                <a16:creationId xmlns:a16="http://schemas.microsoft.com/office/drawing/2014/main" id="{192EF1EA-3FAF-446A-9BB8-CB9BA1F88BE6}"/>
              </a:ext>
            </a:extLst>
          </p:cNvPr>
          <p:cNvSpPr>
            <a:spLocks noGrp="1"/>
          </p:cNvSpPr>
          <p:nvPr>
            <p:ph sz="quarter" idx="36" hasCustomPrompt="1"/>
          </p:nvPr>
        </p:nvSpPr>
        <p:spPr>
          <a:xfrm>
            <a:off x="4686300" y="5070162"/>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4" name="Content Placeholder 8">
            <a:extLst>
              <a:ext uri="{FF2B5EF4-FFF2-40B4-BE49-F238E27FC236}">
                <a16:creationId xmlns:a16="http://schemas.microsoft.com/office/drawing/2014/main" id="{FCBD3762-5ECC-4CC7-8369-83E4CE556B11}"/>
              </a:ext>
            </a:extLst>
          </p:cNvPr>
          <p:cNvSpPr>
            <a:spLocks noGrp="1"/>
          </p:cNvSpPr>
          <p:nvPr>
            <p:ph sz="quarter" idx="37" hasCustomPrompt="1"/>
          </p:nvPr>
        </p:nvSpPr>
        <p:spPr>
          <a:xfrm>
            <a:off x="342900" y="570240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5" name="Content Placeholder 8">
            <a:extLst>
              <a:ext uri="{FF2B5EF4-FFF2-40B4-BE49-F238E27FC236}">
                <a16:creationId xmlns:a16="http://schemas.microsoft.com/office/drawing/2014/main" id="{F2AE9C6B-E354-43E0-A168-8EB6483C4DB6}"/>
              </a:ext>
            </a:extLst>
          </p:cNvPr>
          <p:cNvSpPr>
            <a:spLocks noGrp="1"/>
          </p:cNvSpPr>
          <p:nvPr>
            <p:ph sz="quarter" idx="38" hasCustomPrompt="1"/>
          </p:nvPr>
        </p:nvSpPr>
        <p:spPr>
          <a:xfrm>
            <a:off x="4686300" y="570240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6" name="Credit line">
            <a:extLst>
              <a:ext uri="{FF2B5EF4-FFF2-40B4-BE49-F238E27FC236}">
                <a16:creationId xmlns:a16="http://schemas.microsoft.com/office/drawing/2014/main" id="{E7CFEC37-CD40-446A-9CDE-993BE64EFB1F}"/>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27" name="Appendix Link">
            <a:extLst>
              <a:ext uri="{FF2B5EF4-FFF2-40B4-BE49-F238E27FC236}">
                <a16:creationId xmlns:a16="http://schemas.microsoft.com/office/drawing/2014/main" id="{3DBA94F6-4B9E-4123-8B4F-DA899876067B}"/>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8" name="Slide Number Placeholder">
            <a:extLst>
              <a:ext uri="{FF2B5EF4-FFF2-40B4-BE49-F238E27FC236}">
                <a16:creationId xmlns:a16="http://schemas.microsoft.com/office/drawing/2014/main" id="{30F74C66-0ADE-4492-857B-977C685E2F0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2358024186"/>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
        <p:nvSpPr>
          <p:cNvPr id="7" name="Text Placeholder 4">
            <a:extLst>
              <a:ext uri="{FF2B5EF4-FFF2-40B4-BE49-F238E27FC236}">
                <a16:creationId xmlns:a16="http://schemas.microsoft.com/office/drawing/2014/main" id="{08A07F9E-7E00-4897-B959-44BD34DBBEE3}"/>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74436681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75EAFBA1-B136-4644-BD02-04EA0D576F3B}"/>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6925710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513282"/>
          </a:xfrm>
          <a:prstGeom prst="rect">
            <a:avLst/>
          </a:prstGeom>
        </p:spPr>
        <p:txBody>
          <a:bodyPr anchor="b">
            <a:noAutofit/>
          </a:bodyPr>
          <a:lstStyle>
            <a:lvl1pPr algn="l">
              <a:lnSpc>
                <a:spcPct val="100000"/>
              </a:lnSpc>
              <a:defRPr sz="2600" b="1">
                <a:solidFill>
                  <a:schemeClr val="bg1"/>
                </a:solidFill>
              </a:defRPr>
            </a:lvl1pPr>
          </a:lstStyle>
          <a:p>
            <a:r>
              <a:rPr lang="en-US" dirty="0"/>
              <a:t>Chapter #</a:t>
            </a:r>
          </a:p>
        </p:txBody>
      </p:sp>
      <p:sp>
        <p:nvSpPr>
          <p:cNvPr id="8" name="Subtitle"/>
          <p:cNvSpPr>
            <a:spLocks noGrp="1"/>
          </p:cNvSpPr>
          <p:nvPr userDrawn="1">
            <p:ph type="subTitle" idx="1" hasCustomPrompt="1"/>
          </p:nvPr>
        </p:nvSpPr>
        <p:spPr>
          <a:xfrm>
            <a:off x="621792" y="3281532"/>
            <a:ext cx="3035808" cy="957094"/>
          </a:xfrm>
          <a:prstGeom prst="rect">
            <a:avLst/>
          </a:prstGeom>
        </p:spPr>
        <p:txBody>
          <a:bodyPr anchor="b"/>
          <a:lstStyle>
            <a:lvl1pPr marL="0" indent="0" algn="l">
              <a:buNone/>
              <a:defRPr sz="18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304619"/>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4376387"/>
            <a:ext cx="3043303" cy="1348134"/>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11" name="Text Placeholder 4">
            <a:extLst>
              <a:ext uri="{FF2B5EF4-FFF2-40B4-BE49-F238E27FC236}">
                <a16:creationId xmlns:a16="http://schemas.microsoft.com/office/drawing/2014/main" id="{3B0A6DCB-6F9D-4F6F-B6BA-50445811C8CC}"/>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2489068921"/>
      </p:ext>
    </p:extLst>
  </p:cSld>
  <p:clrMapOvr>
    <a:masterClrMapping/>
  </p:clrMapOvr>
  <p:extLst mod="1">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
        <p:nvSpPr>
          <p:cNvPr id="4" name="Slide Number Placeholder">
            <a:extLst>
              <a:ext uri="{FF2B5EF4-FFF2-40B4-BE49-F238E27FC236}">
                <a16:creationId xmlns:a16="http://schemas.microsoft.com/office/drawing/2014/main" id="{5FFEB5EE-FCC3-476D-BA86-77985058168B}"/>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4541601"/>
      </p:ext>
    </p:extLst>
  </p:cSld>
  <p:clrMapOvr>
    <a:masterClrMapping/>
  </p:clrMapOvr>
  <p:extLst mod="1">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7" name="Content Placeholder 3">
            <a:extLst>
              <a:ext uri="{FF2B5EF4-FFF2-40B4-BE49-F238E27FC236}">
                <a16:creationId xmlns:a16="http://schemas.microsoft.com/office/drawing/2014/main" id="{8BD6B33F-C6AA-4848-9A7E-D62E929895B0}"/>
              </a:ext>
            </a:extLst>
          </p:cNvPr>
          <p:cNvSpPr>
            <a:spLocks noGrp="1"/>
          </p:cNvSpPr>
          <p:nvPr>
            <p:ph sz="quarter" idx="16" hasCustomPrompt="1"/>
          </p:nvPr>
        </p:nvSpPr>
        <p:spPr>
          <a:xfrm>
            <a:off x="342900" y="1371601"/>
            <a:ext cx="8458200" cy="4873752"/>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BAEE7FB3-0EAC-49B4-A473-DCB37D0E8E64}"/>
              </a:ext>
            </a:extLst>
          </p:cNvPr>
          <p:cNvSpPr>
            <a:spLocks noGrp="1"/>
          </p:cNvSpPr>
          <p:nvPr>
            <p:ph type="body" sz="quarter" idx="17" hasCustomPrompt="1"/>
          </p:nvPr>
        </p:nvSpPr>
        <p:spPr>
          <a:xfrm>
            <a:off x="3070946" y="6350211"/>
            <a:ext cx="2980944" cy="228600"/>
          </a:xfrm>
        </p:spPr>
        <p:txBody>
          <a:bodyPr anchor="ctr">
            <a:noAutofit/>
          </a:bodyPr>
          <a:lstStyle>
            <a:lvl1pPr algn="ctr">
              <a:defRPr sz="1200"/>
            </a:lvl1pPr>
          </a:lstStyle>
          <a:p>
            <a:pPr lvl="0"/>
            <a:r>
              <a:rPr lang="en-IN"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152300839"/>
      </p:ext>
    </p:extLst>
  </p:cSld>
  <p:clrMapOvr>
    <a:masterClrMapping/>
  </p:clrMapOvr>
  <p:extLst mod="1">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4" name="Content Placeholder 3">
            <a:extLst>
              <a:ext uri="{FF2B5EF4-FFF2-40B4-BE49-F238E27FC236}">
                <a16:creationId xmlns:a16="http://schemas.microsoft.com/office/drawing/2014/main" id="{0F99ECE4-CEB6-4518-B036-709D64B27AE0}"/>
              </a:ext>
            </a:extLst>
          </p:cNvPr>
          <p:cNvSpPr>
            <a:spLocks noGrp="1"/>
          </p:cNvSpPr>
          <p:nvPr>
            <p:ph sz="quarter" idx="16" hasCustomPrompt="1"/>
          </p:nvPr>
        </p:nvSpPr>
        <p:spPr>
          <a:xfrm>
            <a:off x="342900" y="1397001"/>
            <a:ext cx="8458200" cy="4846320"/>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9B134E77-CDFC-4241-959A-BAF4C2ADE209}"/>
              </a:ext>
            </a:extLst>
          </p:cNvPr>
          <p:cNvSpPr>
            <a:spLocks noGrp="1"/>
          </p:cNvSpPr>
          <p:nvPr>
            <p:ph type="body" sz="quarter" idx="17" hasCustomPrompt="1"/>
          </p:nvPr>
        </p:nvSpPr>
        <p:spPr>
          <a:xfrm>
            <a:off x="3081528" y="6337511"/>
            <a:ext cx="2980944" cy="228600"/>
          </a:xfrm>
        </p:spPr>
        <p:txBody>
          <a:bodyPr anchor="ctr">
            <a:noAutofit/>
          </a:bodyPr>
          <a:lstStyle>
            <a:lvl1pPr algn="ctr">
              <a:defRPr sz="1200"/>
            </a:lvl1pPr>
          </a:lstStyle>
          <a:p>
            <a:pPr lvl="0"/>
            <a:r>
              <a:rPr lang="en-IN" dirty="0"/>
              <a:t>Return to parent-slide containing images.</a:t>
            </a:r>
          </a:p>
        </p:txBody>
      </p:sp>
      <p:sp>
        <p:nvSpPr>
          <p:cNvPr id="7" name="Slide Number Placeholder">
            <a:extLst>
              <a:ext uri="{FF2B5EF4-FFF2-40B4-BE49-F238E27FC236}">
                <a16:creationId xmlns:a16="http://schemas.microsoft.com/office/drawing/2014/main" id="{37CCC8AF-E2D7-4902-AC6A-F8FFFAB3B983}"/>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42702864"/>
      </p:ext>
    </p:extLst>
  </p:cSld>
  <p:clrMapOvr>
    <a:masterClrMapping/>
  </p:clrMapOvr>
  <p:extLst mod="1">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68234"/>
            <a:ext cx="2980944" cy="228600"/>
          </a:xfrm>
          <a:prstGeom prst="rect">
            <a:avLst/>
          </a:prstGeom>
        </p:spPr>
        <p:txBody>
          <a:bodyPr vert="horz" lIns="91440" tIns="45720" rIns="91440" bIns="45720" rtlCol="0" anchor="ctr">
            <a:noAutofit/>
          </a:bodyPr>
          <a:lstStyle>
            <a:lvl1pPr algn="ctr">
              <a:defRPr lang="en-US" sz="1200" dirty="0"/>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365125" y="1397001"/>
            <a:ext cx="4078224" cy="393192"/>
          </a:xfrm>
        </p:spPr>
        <p:txBody>
          <a:bodyPr>
            <a:noAutofit/>
          </a:bodyPr>
          <a:lstStyle>
            <a:lvl1pPr>
              <a:defRPr/>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342900" y="1933303"/>
            <a:ext cx="4078224" cy="4315968"/>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4715145" y="1397001"/>
            <a:ext cx="4078224" cy="393192"/>
          </a:xfrm>
        </p:spPr>
        <p:txBody>
          <a:bodyPr>
            <a:noAutofit/>
          </a:bodyPr>
          <a:lstStyle>
            <a:lvl1pPr>
              <a:defRPr/>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4722876" y="1932432"/>
            <a:ext cx="4078224" cy="4315968"/>
          </a:xfrm>
        </p:spPr>
        <p:txBody>
          <a:bodyPr>
            <a:noAutofit/>
          </a:bodyPr>
          <a:lstStyle>
            <a:lvl1pPr>
              <a:defRPr/>
            </a:lvl1pPr>
          </a:lstStyle>
          <a:p>
            <a:pPr lvl="0"/>
            <a:r>
              <a:rPr lang="en-US" dirty="0"/>
              <a:t>Slide Content 2</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8" name="Return to main slide Link 2">
            <a:extLst>
              <a:ext uri="{FF2B5EF4-FFF2-40B4-BE49-F238E27FC236}">
                <a16:creationId xmlns:a16="http://schemas.microsoft.com/office/drawing/2014/main" id="{B9537776-81D3-4405-934B-448730728479}"/>
              </a:ext>
            </a:extLst>
          </p:cNvPr>
          <p:cNvSpPr>
            <a:spLocks noGrp="1"/>
          </p:cNvSpPr>
          <p:nvPr>
            <p:ph type="body" sz="quarter" idx="21" hasCustomPrompt="1"/>
          </p:nvPr>
        </p:nvSpPr>
        <p:spPr>
          <a:xfrm>
            <a:off x="3081528" y="6337511"/>
            <a:ext cx="2980944" cy="228600"/>
          </a:xfrm>
        </p:spPr>
        <p:txBody>
          <a:bodyPr anchor="ctr">
            <a:noAutofit/>
          </a:bodyPr>
          <a:lstStyle>
            <a:lvl1pPr algn="ctr">
              <a:defRPr sz="1200"/>
            </a:lvl1pPr>
          </a:lstStyle>
          <a:p>
            <a:pPr lvl="0"/>
            <a:r>
              <a:rPr lang="en-IN" dirty="0"/>
              <a:t>Return to parent-slide containing images.</a:t>
            </a:r>
          </a:p>
        </p:txBody>
      </p:sp>
      <p:sp>
        <p:nvSpPr>
          <p:cNvPr id="10" name="Slide Number Placeholder">
            <a:extLst>
              <a:ext uri="{FF2B5EF4-FFF2-40B4-BE49-F238E27FC236}">
                <a16:creationId xmlns:a16="http://schemas.microsoft.com/office/drawing/2014/main" id="{00A4DBBD-DCA1-4207-8DB2-FBD5FBA1D0D7}"/>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2505933215"/>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FFF00"/>
        </a:solid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CD8F3EC5-73E8-440D-847C-1D4591FE0928}"/>
              </a:ext>
            </a:extLst>
          </p:cNvPr>
          <p:cNvSpPr txBox="1"/>
          <p:nvPr userDrawn="1"/>
        </p:nvSpPr>
        <p:spPr>
          <a:xfrm>
            <a:off x="1380928" y="20320"/>
            <a:ext cx="6382144" cy="461665"/>
          </a:xfrm>
          <a:prstGeom prst="rect">
            <a:avLst/>
          </a:prstGeom>
          <a:noFill/>
        </p:spPr>
        <p:txBody>
          <a:bodyPr wrap="square" rtlCol="0">
            <a:spAutoFit/>
          </a:bodyPr>
          <a:lstStyle/>
          <a:p>
            <a:pPr algn="ctr"/>
            <a:r>
              <a:rPr lang="en-US" sz="2400" b="1" dirty="0">
                <a:solidFill>
                  <a:srgbClr val="0070C0"/>
                </a:solidFill>
                <a:latin typeface="Arial" panose="020B0604020202020204" pitchFamily="34" charset="0"/>
                <a:cs typeface="Arial" panose="020B0604020202020204" pitchFamily="34" charset="0"/>
              </a:rPr>
              <a:t>INSTRUCTION NOTES</a:t>
            </a:r>
            <a:endParaRPr lang="en-IN" sz="2400" b="1" dirty="0">
              <a:solidFill>
                <a:srgbClr val="0070C0"/>
              </a:solidFill>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6493F5A8-6BC8-45A9-B853-99DFBE6F50C5}"/>
              </a:ext>
            </a:extLst>
          </p:cNvPr>
          <p:cNvSpPr txBox="1"/>
          <p:nvPr userDrawn="1"/>
        </p:nvSpPr>
        <p:spPr>
          <a:xfrm>
            <a:off x="0" y="457200"/>
            <a:ext cx="9144000" cy="6400800"/>
          </a:xfrm>
          <a:prstGeom prst="rect">
            <a:avLst/>
          </a:prstGeom>
          <a:solidFill>
            <a:schemeClr val="accent4">
              <a:lumMod val="40000"/>
              <a:lumOff val="60000"/>
            </a:schemeClr>
          </a:solidFill>
        </p:spPr>
        <p:txBody>
          <a:bodyPr wrap="square" rtlCol="0">
            <a:noAutofit/>
          </a:bodyPr>
          <a:lstStyle/>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Fix copyright year in Opener slide.</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Use Sans Serif font. (For engineering and chemistry titles Times New Roman font to be used.)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texts in Placeholders as per order.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images, tables, and equations without placeholder.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credit text just after images.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tables and equations in editable format if possible.</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Break texts to separate placeholder, if equations uses between them.</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color contrast ratio, it should need to pass 4.5:1 (AA standard)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alt-text as provided, if any images missing make a note. No need to set alt-text for editable table and equations.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all images alt-text field. There should be alt-text or blank. Set decorative those images, which are listed in alt-text list.</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Appendix slide for Long descriptions and link properly with its parent image. Appendix should be in other section and hidden.</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Strictly avoid equation editor.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outline view for proper order of texts.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Fix all text language to US English. Fix other language, if instructed.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Accessibility checker and if there is any known errors.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Metadata of files as instructed.</a:t>
            </a:r>
          </a:p>
          <a:p>
            <a:pPr marL="342900" marR="0" lvl="0" indent="-342900" algn="l" defTabSz="914400" rtl="0" eaLnBrk="1" fontAlgn="auto" latinLnBrk="0" hangingPunct="1">
              <a:lnSpc>
                <a:spcPct val="100000"/>
              </a:lnSpc>
              <a:spcBef>
                <a:spcPts val="500"/>
              </a:spcBef>
              <a:spcAft>
                <a:spcPts val="0"/>
              </a:spcAft>
              <a:buClrTx/>
              <a:buSzTx/>
              <a:buFont typeface="+mj-lt"/>
              <a:buAutoNum type="arabicPeriod"/>
              <a:tabLst/>
              <a:defRPr/>
            </a:pPr>
            <a:r>
              <a:rPr lang="en-US" sz="1500" dirty="0">
                <a:latin typeface="Arial" panose="020B0604020202020204" pitchFamily="34" charset="0"/>
                <a:cs typeface="Arial" panose="020B0604020202020204" pitchFamily="34" charset="0"/>
              </a:rPr>
              <a:t>Recheck all, before pass to next step.</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Be sure before pass to next step, all the instructions are followed.</a:t>
            </a:r>
          </a:p>
          <a:p>
            <a:pPr marL="0" lvl="0" indent="0" algn="ctr">
              <a:lnSpc>
                <a:spcPct val="100000"/>
              </a:lnSpc>
              <a:spcBef>
                <a:spcPts val="1200"/>
              </a:spcBef>
              <a:spcAft>
                <a:spcPts val="0"/>
              </a:spcAft>
              <a:buFont typeface="+mj-lt"/>
              <a:buNone/>
            </a:pPr>
            <a:r>
              <a:rPr lang="en-US" sz="1500" b="1" dirty="0">
                <a:latin typeface="Arial" panose="020B0604020202020204" pitchFamily="34" charset="0"/>
                <a:cs typeface="Arial" panose="020B0604020202020204" pitchFamily="34" charset="0"/>
              </a:rPr>
              <a:t>&lt;&lt; PLEASE REMOVE THIS SLIDE AFTER FINALIZE THE CHAPTER &gt;&gt;</a:t>
            </a:r>
          </a:p>
        </p:txBody>
      </p:sp>
    </p:spTree>
    <p:extLst>
      <p:ext uri="{BB962C8B-B14F-4D97-AF65-F5344CB8AC3E}">
        <p14:creationId xmlns:p14="http://schemas.microsoft.com/office/powerpoint/2010/main" val="2976811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hasCustomPrompt="1"/>
          </p:nvPr>
        </p:nvSpPr>
        <p:spPr>
          <a:xfrm>
            <a:off x="777240" y="2691271"/>
            <a:ext cx="4297680" cy="576185"/>
          </a:xfrm>
          <a:prstGeom prst="rect">
            <a:avLst/>
          </a:prstGeom>
        </p:spPr>
        <p:txBody>
          <a:bodyPr anchor="t">
            <a:noAutofit/>
          </a:bodyPr>
          <a:lstStyle>
            <a:lvl1pPr algn="l">
              <a:lnSpc>
                <a:spcPct val="100000"/>
              </a:lnSpc>
              <a:defRPr sz="2600" b="1">
                <a:solidFill>
                  <a:schemeClr val="bg1"/>
                </a:solidFill>
              </a:defRPr>
            </a:lvl1pPr>
          </a:lstStyle>
          <a:p>
            <a:r>
              <a:rPr lang="en-US" dirty="0"/>
              <a:t>Chapter #</a:t>
            </a:r>
          </a:p>
        </p:txBody>
      </p:sp>
      <p:sp>
        <p:nvSpPr>
          <p:cNvPr id="3" name="Subtitle"/>
          <p:cNvSpPr>
            <a:spLocks noGrp="1"/>
          </p:cNvSpPr>
          <p:nvPr>
            <p:ph type="subTitle" idx="1" hasCustomPrompt="1"/>
          </p:nvPr>
        </p:nvSpPr>
        <p:spPr>
          <a:xfrm>
            <a:off x="782057" y="3525088"/>
            <a:ext cx="5513639" cy="979282"/>
          </a:xfrm>
          <a:prstGeom prst="rect">
            <a:avLst/>
          </a:prstGeom>
        </p:spPr>
        <p:txBody>
          <a:bodyPr anchor="b"/>
          <a:lstStyle>
            <a:lvl1pPr marL="0" indent="0" algn="l">
              <a:buNone/>
              <a:defRPr sz="20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hasCustomPrompt="1"/>
          </p:nvPr>
        </p:nvSpPr>
        <p:spPr>
          <a:xfrm>
            <a:off x="777240" y="4718304"/>
            <a:ext cx="4443413" cy="1283104"/>
          </a:xfrm>
          <a:prstGeom prst="rect">
            <a:avLst/>
          </a:prstGeom>
        </p:spPr>
        <p:txBody>
          <a:bodyPr/>
          <a:lstStyle>
            <a:lvl1pPr>
              <a:spcBef>
                <a:spcPts val="0"/>
              </a:spcBef>
              <a:defRPr sz="18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14" name="Text Placeholder 4">
            <a:extLst>
              <a:ext uri="{FF2B5EF4-FFF2-40B4-BE49-F238E27FC236}">
                <a16:creationId xmlns:a16="http://schemas.microsoft.com/office/drawing/2014/main" id="{2170D5CB-0D03-4C4A-BFC9-9923AD1D35C5}"/>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380643474"/>
      </p:ext>
    </p:extLst>
  </p:cSld>
  <p:clrMapOvr>
    <a:masterClrMapping/>
  </p:clrMapOvr>
  <p:extLst mod="1">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hasCustomPrompt="1"/>
          </p:nvPr>
        </p:nvSpPr>
        <p:spPr>
          <a:xfrm>
            <a:off x="567378" y="2320032"/>
            <a:ext cx="5223822" cy="549295"/>
          </a:xfrm>
          <a:prstGeom prst="rect">
            <a:avLst/>
          </a:prstGeom>
        </p:spPr>
        <p:txBody>
          <a:bodyPr anchor="t">
            <a:noAutofit/>
          </a:bodyPr>
          <a:lstStyle>
            <a:lvl1pPr algn="l">
              <a:lnSpc>
                <a:spcPct val="100000"/>
              </a:lnSpc>
              <a:defRPr sz="2600" b="1">
                <a:solidFill>
                  <a:schemeClr val="bg1"/>
                </a:solidFill>
              </a:defRPr>
            </a:lvl1pPr>
          </a:lstStyle>
          <a:p>
            <a:r>
              <a:rPr lang="en-US" dirty="0"/>
              <a:t>Chapter #</a:t>
            </a:r>
          </a:p>
        </p:txBody>
      </p:sp>
      <p:sp>
        <p:nvSpPr>
          <p:cNvPr id="3" name="Subtitle"/>
          <p:cNvSpPr>
            <a:spLocks noGrp="1"/>
          </p:cNvSpPr>
          <p:nvPr userDrawn="1">
            <p:ph type="subTitle" idx="1" hasCustomPrompt="1"/>
          </p:nvPr>
        </p:nvSpPr>
        <p:spPr>
          <a:xfrm>
            <a:off x="567378" y="3247693"/>
            <a:ext cx="5644236" cy="1279162"/>
          </a:xfrm>
          <a:prstGeom prst="rect">
            <a:avLst/>
          </a:prstGeom>
        </p:spPr>
        <p:txBody>
          <a:bodyPr anchor="b"/>
          <a:lstStyle>
            <a:lvl1pPr marL="0" indent="0" algn="l">
              <a:buNone/>
              <a:defRPr sz="20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hasCustomPrompt="1"/>
          </p:nvPr>
        </p:nvSpPr>
        <p:spPr>
          <a:xfrm>
            <a:off x="567378" y="4770769"/>
            <a:ext cx="4443413" cy="1279151"/>
          </a:xfrm>
          <a:prstGeom prst="rect">
            <a:avLst/>
          </a:prstGeom>
        </p:spPr>
        <p:txBody>
          <a:bodyPr/>
          <a:lstStyle>
            <a:lvl1pPr>
              <a:spcBef>
                <a:spcPts val="0"/>
              </a:spcBef>
              <a:defRPr sz="18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10" name="Text Placeholder 4">
            <a:extLst>
              <a:ext uri="{FF2B5EF4-FFF2-40B4-BE49-F238E27FC236}">
                <a16:creationId xmlns:a16="http://schemas.microsoft.com/office/drawing/2014/main" id="{82576527-CE03-41D2-AE4B-BA146BC6180F}"/>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33895555"/>
      </p:ext>
    </p:extLst>
  </p:cSld>
  <p:clrMapOvr>
    <a:masterClrMapping/>
  </p:clrMapOvr>
  <p:extLst mod="1">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7" name="Slide Number Placeholder">
            <a:extLst>
              <a:ext uri="{FF2B5EF4-FFF2-40B4-BE49-F238E27FC236}">
                <a16:creationId xmlns:a16="http://schemas.microsoft.com/office/drawing/2014/main" id="{D224C903-B26C-4B94-A12A-2C655E816129}"/>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747284491"/>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n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12" name="Credit line">
            <a:extLst>
              <a:ext uri="{FF2B5EF4-FFF2-40B4-BE49-F238E27FC236}">
                <a16:creationId xmlns:a16="http://schemas.microsoft.com/office/drawing/2014/main" id="{0A751AC6-5C3E-4691-9B45-FB921E793B3B}"/>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3" name="Appendix Link">
            <a:extLst>
              <a:ext uri="{FF2B5EF4-FFF2-40B4-BE49-F238E27FC236}">
                <a16:creationId xmlns:a16="http://schemas.microsoft.com/office/drawing/2014/main" id="{FD907F07-EE94-4D9C-A43D-F98A8F68D317}"/>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4" name="Slide Number Placeholder">
            <a:extLst>
              <a:ext uri="{FF2B5EF4-FFF2-40B4-BE49-F238E27FC236}">
                <a16:creationId xmlns:a16="http://schemas.microsoft.com/office/drawing/2014/main" id="{A29D8783-D54C-48F2-AF1E-BDD55B3A100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26819709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Vertic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23774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3873606"/>
            <a:ext cx="8458200" cy="23774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1223D350-5679-4D4B-AD13-B8CED422C542}"/>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BBA543E8-C413-4D60-86A0-6EB5F50AE6ED}"/>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1F1DFE9D-2E9E-4441-A0E6-EA0D5DEBF87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976129378"/>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4686300" y="1276710"/>
            <a:ext cx="4114800" cy="4974336"/>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2DBBA14D-96FF-4E20-82F9-54CB1CC8DB4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547E7260-899E-4636-8D6D-0592ECFEFE60}"/>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52ECF39E-B323-40CB-BEE3-87C133A6757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1896274"/>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54864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6057900" y="1276710"/>
            <a:ext cx="2743200" cy="4974336"/>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998A8427-CC9B-43CC-808E-74EC72DB98A8}"/>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BCC28025-1541-43BA-813D-822D5602F483}"/>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6613B259-E8BA-41B2-B3D9-462EECFA981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406277606"/>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13" Type="http://schemas.openxmlformats.org/officeDocument/2006/relationships/slideLayout" Target="../slideLayouts/slideLayout17.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slideLayout" Target="../slideLayouts/slideLayout16.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8.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23.xml"/><Relationship Id="rId1" Type="http://schemas.openxmlformats.org/officeDocument/2006/relationships/slideLayout" Target="../slideLayouts/slideLayout22.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6" cstate="hqprint">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solidFill>
              </a:defRPr>
            </a:lvl1pPr>
          </a:lstStyle>
          <a:p>
            <a:pPr defTabSz="457200">
              <a:spcBef>
                <a:spcPct val="20000"/>
              </a:spcBef>
              <a:defRPr/>
            </a:pPr>
            <a:r>
              <a:rPr lang="en-US" dirty="0"/>
              <a:t>Copyright here</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6" name="MGH Yellow Line">
            <a:extLst>
              <a:ext uri="{FF2B5EF4-FFF2-40B4-BE49-F238E27FC236}">
                <a16:creationId xmlns:a16="http://schemas.microsoft.com/office/drawing/2014/main" id="{863DCF7F-F49F-4B76-B2DB-65498B95F679}"/>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Short Copyright">
            <a:extLst>
              <a:ext uri="{FF2B5EF4-FFF2-40B4-BE49-F238E27FC236}">
                <a16:creationId xmlns:a16="http://schemas.microsoft.com/office/drawing/2014/main" id="{4970FAA9-D565-4437-8BE7-8F1048CA0A83}"/>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715" r:id="rId1"/>
    <p:sldLayoutId id="2147483721" r:id="rId2"/>
    <p:sldLayoutId id="2147483710" r:id="rId3"/>
    <p:sldLayoutId id="2147483716" r:id="rId4"/>
    <p:sldLayoutId id="2147483714" r:id="rId5"/>
    <p:sldLayoutId id="2147483713" r:id="rId6"/>
    <p:sldLayoutId id="2147483712" r:id="rId7"/>
    <p:sldLayoutId id="2147483711" r:id="rId8"/>
    <p:sldLayoutId id="2147483708" r:id="rId9"/>
    <p:sldLayoutId id="2147483707" r:id="rId10"/>
    <p:sldLayoutId id="2147483709" r:id="rId11"/>
    <p:sldLayoutId id="2147483706" r:id="rId12"/>
    <p:sldLayoutId id="2147483705" r:id="rId13"/>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Autofit/>
          </a:bodyPr>
          <a:lstStyle/>
          <a:p>
            <a:r>
              <a:rPr lang="en-US" dirty="0"/>
              <a:t>Title goes here</a:t>
            </a:r>
          </a:p>
        </p:txBody>
      </p:sp>
      <p:sp>
        <p:nvSpPr>
          <p:cNvPr id="12" name="Slide Number Placeholder">
            <a:extLst>
              <a:ext uri="{FF2B5EF4-FFF2-40B4-BE49-F238E27FC236}">
                <a16:creationId xmlns:a16="http://schemas.microsoft.com/office/drawing/2014/main" id="{19EE2D17-5247-41B2-8D9A-80CD839F81C4}"/>
              </a:ext>
            </a:extLst>
          </p:cNvPr>
          <p:cNvSpPr>
            <a:spLocks noGrp="1"/>
          </p:cNvSpPr>
          <p:nvPr>
            <p:ph type="sldNum" sz="quarter" idx="4"/>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
        <p:nvSpPr>
          <p:cNvPr id="14" name="Short Copyright">
            <a:extLst>
              <a:ext uri="{FF2B5EF4-FFF2-40B4-BE49-F238E27FC236}">
                <a16:creationId xmlns:a16="http://schemas.microsoft.com/office/drawing/2014/main" id="{192057C4-1A3D-4E06-B197-CEA99043B21C}"/>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 id="2147483720" r:id="rId3"/>
  </p:sldLayoutIdLst>
  <p:hf hdr="0" dt="0"/>
  <p:txStyles>
    <p:titleStyle>
      <a:lvl1pPr algn="l" defTabSz="914400" rtl="0" eaLnBrk="1" latinLnBrk="0" hangingPunct="1">
        <a:lnSpc>
          <a:spcPct val="10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Slide Number Placeholder">
            <a:extLst>
              <a:ext uri="{FF2B5EF4-FFF2-40B4-BE49-F238E27FC236}">
                <a16:creationId xmlns:a16="http://schemas.microsoft.com/office/drawing/2014/main" id="{4B7358F1-75CE-4C36-99A4-9357D330ECB8}"/>
              </a:ext>
            </a:extLst>
          </p:cNvPr>
          <p:cNvSpPr>
            <a:spLocks noGrp="1"/>
          </p:cNvSpPr>
          <p:nvPr>
            <p:ph type="sldNum" sz="quarter" idx="4"/>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
        <p:nvSpPr>
          <p:cNvPr id="7" name="Short Copyright">
            <a:extLst>
              <a:ext uri="{FF2B5EF4-FFF2-40B4-BE49-F238E27FC236}">
                <a16:creationId xmlns:a16="http://schemas.microsoft.com/office/drawing/2014/main" id="{E71CBE01-4C75-4137-BF41-46F2A465EB13}"/>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94E9310-D4F7-487A-B53C-DF9BD4F07CC7}"/>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576B31A2-25AA-494E-9270-697B776D78A8}"/>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569814370"/>
      </p:ext>
    </p:extLst>
  </p:cSld>
  <p:clrMap bg1="lt1" tx1="dk1" bg2="lt2" tx2="dk2" accent1="accent1" accent2="accent2" accent3="accent3" accent4="accent4" accent5="accent5" accent6="accent6" hlink="hlink" folHlink="folHlink"/>
  <p:sldLayoutIdLst>
    <p:sldLayoutId id="2147483719" r:id="rId1"/>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slide" Target="slide65.xml"/><Relationship Id="rId2" Type="http://schemas.openxmlformats.org/officeDocument/2006/relationships/image" Target="../media/image10.jp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slide" Target="slide66.xml"/><Relationship Id="rId2" Type="http://schemas.openxmlformats.org/officeDocument/2006/relationships/image" Target="../media/image11.jp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xml"/><Relationship Id="rId1" Type="http://schemas.openxmlformats.org/officeDocument/2006/relationships/slideLayout" Target="../slideLayouts/slideLayout6.xml"/><Relationship Id="rId6" Type="http://schemas.openxmlformats.org/officeDocument/2006/relationships/image" Target="../media/image15.jpg"/><Relationship Id="rId5" Type="http://schemas.openxmlformats.org/officeDocument/2006/relationships/image" Target="../media/image14.jpg"/><Relationship Id="rId4" Type="http://schemas.openxmlformats.org/officeDocument/2006/relationships/image" Target="../media/image13.jpg"/></Relationships>
</file>

<file path=ppt/slides/_rels/slide19.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2.xml"/><Relationship Id="rId1" Type="http://schemas.openxmlformats.org/officeDocument/2006/relationships/slideLayout" Target="../slideLayouts/slideLayout6.xml"/><Relationship Id="rId6" Type="http://schemas.openxmlformats.org/officeDocument/2006/relationships/image" Target="../media/image19.jpg"/><Relationship Id="rId5" Type="http://schemas.openxmlformats.org/officeDocument/2006/relationships/image" Target="../media/image18.jpg"/><Relationship Id="rId4" Type="http://schemas.openxmlformats.org/officeDocument/2006/relationships/image" Target="../media/image17.jpg"/></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3.xml"/><Relationship Id="rId1" Type="http://schemas.openxmlformats.org/officeDocument/2006/relationships/slideLayout" Target="../slideLayouts/slideLayout6.xml"/><Relationship Id="rId5" Type="http://schemas.openxmlformats.org/officeDocument/2006/relationships/image" Target="../media/image22.jpg"/><Relationship Id="rId4" Type="http://schemas.openxmlformats.org/officeDocument/2006/relationships/image" Target="../media/image21.jpg"/></Relationships>
</file>

<file path=ppt/slides/_rels/slide21.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4.xml"/><Relationship Id="rId1" Type="http://schemas.openxmlformats.org/officeDocument/2006/relationships/slideLayout" Target="../slideLayouts/slideLayout6.xml"/><Relationship Id="rId5" Type="http://schemas.openxmlformats.org/officeDocument/2006/relationships/image" Target="../media/image25.jpg"/><Relationship Id="rId4" Type="http://schemas.openxmlformats.org/officeDocument/2006/relationships/image" Target="../media/image24.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slide" Target="slide67.xml"/><Relationship Id="rId2" Type="http://schemas.openxmlformats.org/officeDocument/2006/relationships/image" Target="../media/image26.jp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slide" Target="slide68.xml"/><Relationship Id="rId2" Type="http://schemas.openxmlformats.org/officeDocument/2006/relationships/image" Target="../media/image27.jpg"/><Relationship Id="rId1" Type="http://schemas.openxmlformats.org/officeDocument/2006/relationships/slideLayout" Target="../slideLayouts/slideLayout6.xml"/><Relationship Id="rId4" Type="http://schemas.openxmlformats.org/officeDocument/2006/relationships/slide" Target="slide6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slide" Target="slide69.xml"/><Relationship Id="rId2" Type="http://schemas.openxmlformats.org/officeDocument/2006/relationships/image" Target="../media/image28.jp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slide" Target="slide70.xml"/><Relationship Id="rId2" Type="http://schemas.openxmlformats.org/officeDocument/2006/relationships/image" Target="../media/image29.jpg"/><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slide" Target="slide71.xml"/><Relationship Id="rId2" Type="http://schemas.openxmlformats.org/officeDocument/2006/relationships/image" Target="../media/image30.jpg"/><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31.wmf"/></Relationships>
</file>

<file path=ppt/slides/_rels/slide47.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7.xml"/><Relationship Id="rId1" Type="http://schemas.openxmlformats.org/officeDocument/2006/relationships/vmlDrawing" Target="../drawings/vmlDrawing2.vml"/><Relationship Id="rId4" Type="http://schemas.openxmlformats.org/officeDocument/2006/relationships/image" Target="../media/image32.wmf"/></Relationships>
</file>

<file path=ppt/slides/_rels/slide48.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11.xml"/><Relationship Id="rId1" Type="http://schemas.openxmlformats.org/officeDocument/2006/relationships/vmlDrawing" Target="../drawings/vmlDrawing3.vml"/><Relationship Id="rId5" Type="http://schemas.openxmlformats.org/officeDocument/2006/relationships/oleObject" Target="../embeddings/oleObject4.bin"/><Relationship Id="rId4" Type="http://schemas.openxmlformats.org/officeDocument/2006/relationships/image" Target="../media/image32.wmf"/></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slide" Target="slide61.xml"/><Relationship Id="rId2" Type="http://schemas.openxmlformats.org/officeDocument/2006/relationships/image" Target="../media/image5.jpg"/><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3" Type="http://schemas.openxmlformats.org/officeDocument/2006/relationships/slide" Target="slide72.xml"/><Relationship Id="rId2" Type="http://schemas.openxmlformats.org/officeDocument/2006/relationships/image" Target="../media/image33.jpg"/><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3" Type="http://schemas.openxmlformats.org/officeDocument/2006/relationships/slide" Target="slide73.xml"/><Relationship Id="rId2" Type="http://schemas.openxmlformats.org/officeDocument/2006/relationships/image" Target="../media/image34.jpg"/><Relationship Id="rId1" Type="http://schemas.openxmlformats.org/officeDocument/2006/relationships/slideLayout" Target="../slideLayouts/slideLayout6.xml"/><Relationship Id="rId4" Type="http://schemas.openxmlformats.org/officeDocument/2006/relationships/slide" Target="slide6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3" Type="http://schemas.openxmlformats.org/officeDocument/2006/relationships/slide" Target="slide74.xml"/><Relationship Id="rId2" Type="http://schemas.openxmlformats.org/officeDocument/2006/relationships/image" Target="../media/image35.jpg"/><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3" Type="http://schemas.openxmlformats.org/officeDocument/2006/relationships/slide" Target="slide75.xml"/><Relationship Id="rId2" Type="http://schemas.openxmlformats.org/officeDocument/2006/relationships/image" Target="../media/image36.jpg"/><Relationship Id="rId1" Type="http://schemas.openxmlformats.org/officeDocument/2006/relationships/slideLayout" Target="../slideLayouts/slideLayout6.xml"/><Relationship Id="rId4" Type="http://schemas.openxmlformats.org/officeDocument/2006/relationships/slide" Target="slide61.xml"/></Relationships>
</file>

<file path=ppt/slides/_rels/slide56.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11.xml"/><Relationship Id="rId1" Type="http://schemas.openxmlformats.org/officeDocument/2006/relationships/vmlDrawing" Target="../drawings/vmlDrawing4.vml"/><Relationship Id="rId6" Type="http://schemas.openxmlformats.org/officeDocument/2006/relationships/image" Target="../media/image38.wmf"/><Relationship Id="rId5" Type="http://schemas.openxmlformats.org/officeDocument/2006/relationships/oleObject" Target="../embeddings/oleObject6.bin"/><Relationship Id="rId4" Type="http://schemas.openxmlformats.org/officeDocument/2006/relationships/image" Target="../media/image37.wmf"/></Relationships>
</file>

<file path=ppt/slides/_rels/slide57.xml.rels><?xml version="1.0" encoding="UTF-8" standalone="yes"?>
<Relationships xmlns="http://schemas.openxmlformats.org/package/2006/relationships"><Relationship Id="rId3" Type="http://schemas.openxmlformats.org/officeDocument/2006/relationships/slide" Target="slide76.xml"/><Relationship Id="rId2" Type="http://schemas.openxmlformats.org/officeDocument/2006/relationships/image" Target="../media/image39.jpg"/><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3" Type="http://schemas.openxmlformats.org/officeDocument/2006/relationships/slide" Target="slide62.xml"/><Relationship Id="rId2" Type="http://schemas.openxmlformats.org/officeDocument/2006/relationships/image" Target="../media/image6.jpg"/><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61.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2.xml"/></Relationships>
</file>

<file path=ppt/slides/_rels/slide62.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6.xml"/><Relationship Id="rId1" Type="http://schemas.openxmlformats.org/officeDocument/2006/relationships/slideLayout" Target="../slideLayouts/slideLayout22.xml"/></Relationships>
</file>

<file path=ppt/slides/_rels/slide63.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22.xml"/></Relationships>
</file>

<file path=ppt/slides/_rels/slide64.xml.rels><?xml version="1.0" encoding="UTF-8" standalone="yes"?>
<Relationships xmlns="http://schemas.openxmlformats.org/package/2006/relationships"><Relationship Id="rId2" Type="http://schemas.openxmlformats.org/officeDocument/2006/relationships/slide" Target="slide8.xml"/><Relationship Id="rId1" Type="http://schemas.openxmlformats.org/officeDocument/2006/relationships/slideLayout" Target="../slideLayouts/slideLayout22.xml"/></Relationships>
</file>

<file path=ppt/slides/_rels/slide65.xml.rels><?xml version="1.0" encoding="UTF-8" standalone="yes"?>
<Relationships xmlns="http://schemas.openxmlformats.org/package/2006/relationships"><Relationship Id="rId2" Type="http://schemas.openxmlformats.org/officeDocument/2006/relationships/slide" Target="slide14.xml"/><Relationship Id="rId1" Type="http://schemas.openxmlformats.org/officeDocument/2006/relationships/slideLayout" Target="../slideLayouts/slideLayout22.xml"/></Relationships>
</file>

<file path=ppt/slides/_rels/slide66.xml.rels><?xml version="1.0" encoding="UTF-8" standalone="yes"?>
<Relationships xmlns="http://schemas.openxmlformats.org/package/2006/relationships"><Relationship Id="rId2" Type="http://schemas.openxmlformats.org/officeDocument/2006/relationships/slide" Target="slide15.xml"/><Relationship Id="rId1" Type="http://schemas.openxmlformats.org/officeDocument/2006/relationships/slideLayout" Target="../slideLayouts/slideLayout22.xml"/></Relationships>
</file>

<file path=ppt/slides/_rels/slide67.xml.rels><?xml version="1.0" encoding="UTF-8" standalone="yes"?>
<Relationships xmlns="http://schemas.openxmlformats.org/package/2006/relationships"><Relationship Id="rId2" Type="http://schemas.openxmlformats.org/officeDocument/2006/relationships/slide" Target="slide26.xml"/><Relationship Id="rId1" Type="http://schemas.openxmlformats.org/officeDocument/2006/relationships/slideLayout" Target="../slideLayouts/slideLayout22.xml"/></Relationships>
</file>

<file path=ppt/slides/_rels/slide68.xml.rels><?xml version="1.0" encoding="UTF-8" standalone="yes"?>
<Relationships xmlns="http://schemas.openxmlformats.org/package/2006/relationships"><Relationship Id="rId2" Type="http://schemas.openxmlformats.org/officeDocument/2006/relationships/slide" Target="slide31.xml"/><Relationship Id="rId1" Type="http://schemas.openxmlformats.org/officeDocument/2006/relationships/slideLayout" Target="../slideLayouts/slideLayout22.xml"/></Relationships>
</file>

<file path=ppt/slides/_rels/slide69.xml.rels><?xml version="1.0" encoding="UTF-8" standalone="yes"?>
<Relationships xmlns="http://schemas.openxmlformats.org/package/2006/relationships"><Relationship Id="rId2" Type="http://schemas.openxmlformats.org/officeDocument/2006/relationships/slide" Target="slide35.xml"/><Relationship Id="rId1" Type="http://schemas.openxmlformats.org/officeDocument/2006/relationships/slideLayout" Target="../slideLayouts/slideLayout22.xml"/></Relationships>
</file>

<file path=ppt/slides/_rels/slide7.xml.rels><?xml version="1.0" encoding="UTF-8" standalone="yes"?>
<Relationships xmlns="http://schemas.openxmlformats.org/package/2006/relationships"><Relationship Id="rId3" Type="http://schemas.openxmlformats.org/officeDocument/2006/relationships/slide" Target="slide63.xml"/><Relationship Id="rId2" Type="http://schemas.openxmlformats.org/officeDocument/2006/relationships/image" Target="../media/image7.jpg"/><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2" Type="http://schemas.openxmlformats.org/officeDocument/2006/relationships/slide" Target="slide40.xml"/><Relationship Id="rId1" Type="http://schemas.openxmlformats.org/officeDocument/2006/relationships/slideLayout" Target="../slideLayouts/slideLayout22.xml"/></Relationships>
</file>

<file path=ppt/slides/_rels/slide71.xml.rels><?xml version="1.0" encoding="UTF-8" standalone="yes"?>
<Relationships xmlns="http://schemas.openxmlformats.org/package/2006/relationships"><Relationship Id="rId2" Type="http://schemas.openxmlformats.org/officeDocument/2006/relationships/slide" Target="slide44.xml"/><Relationship Id="rId1" Type="http://schemas.openxmlformats.org/officeDocument/2006/relationships/slideLayout" Target="../slideLayouts/slideLayout22.xml"/></Relationships>
</file>

<file path=ppt/slides/_rels/slide72.xml.rels><?xml version="1.0" encoding="UTF-8" standalone="yes"?>
<Relationships xmlns="http://schemas.openxmlformats.org/package/2006/relationships"><Relationship Id="rId2" Type="http://schemas.openxmlformats.org/officeDocument/2006/relationships/slide" Target="slide50.xml"/><Relationship Id="rId1" Type="http://schemas.openxmlformats.org/officeDocument/2006/relationships/slideLayout" Target="../slideLayouts/slideLayout22.xml"/></Relationships>
</file>

<file path=ppt/slides/_rels/slide73.xml.rels><?xml version="1.0" encoding="UTF-8" standalone="yes"?>
<Relationships xmlns="http://schemas.openxmlformats.org/package/2006/relationships"><Relationship Id="rId2" Type="http://schemas.openxmlformats.org/officeDocument/2006/relationships/slide" Target="slide51.xml"/><Relationship Id="rId1" Type="http://schemas.openxmlformats.org/officeDocument/2006/relationships/slideLayout" Target="../slideLayouts/slideLayout22.xml"/></Relationships>
</file>

<file path=ppt/slides/_rels/slide74.xml.rels><?xml version="1.0" encoding="UTF-8" standalone="yes"?>
<Relationships xmlns="http://schemas.openxmlformats.org/package/2006/relationships"><Relationship Id="rId2" Type="http://schemas.openxmlformats.org/officeDocument/2006/relationships/slide" Target="slide54.xml"/><Relationship Id="rId1" Type="http://schemas.openxmlformats.org/officeDocument/2006/relationships/slideLayout" Target="../slideLayouts/slideLayout22.xml"/></Relationships>
</file>

<file path=ppt/slides/_rels/slide75.xml.rels><?xml version="1.0" encoding="UTF-8" standalone="yes"?>
<Relationships xmlns="http://schemas.openxmlformats.org/package/2006/relationships"><Relationship Id="rId2" Type="http://schemas.openxmlformats.org/officeDocument/2006/relationships/slide" Target="slide55.xml"/><Relationship Id="rId1" Type="http://schemas.openxmlformats.org/officeDocument/2006/relationships/slideLayout" Target="../slideLayouts/slideLayout22.xml"/></Relationships>
</file>

<file path=ppt/slides/_rels/slide76.xml.rels><?xml version="1.0" encoding="UTF-8" standalone="yes"?>
<Relationships xmlns="http://schemas.openxmlformats.org/package/2006/relationships"><Relationship Id="rId2" Type="http://schemas.openxmlformats.org/officeDocument/2006/relationships/slide" Target="slide57.xml"/><Relationship Id="rId1" Type="http://schemas.openxmlformats.org/officeDocument/2006/relationships/slideLayout" Target="../slideLayouts/slideLayout22.xml"/></Relationships>
</file>

<file path=ppt/slides/_rels/slide8.xml.rels><?xml version="1.0" encoding="UTF-8" standalone="yes"?>
<Relationships xmlns="http://schemas.openxmlformats.org/package/2006/relationships"><Relationship Id="rId3" Type="http://schemas.openxmlformats.org/officeDocument/2006/relationships/slide" Target="slide64.xml"/><Relationship Id="rId2" Type="http://schemas.openxmlformats.org/officeDocument/2006/relationships/image" Target="../media/image8.jp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7FA0BD-B611-4B0D-8438-53F61F56333A}"/>
              </a:ext>
            </a:extLst>
          </p:cNvPr>
          <p:cNvSpPr>
            <a:spLocks noGrp="1"/>
          </p:cNvSpPr>
          <p:nvPr>
            <p:ph type="ctrTitle"/>
          </p:nvPr>
        </p:nvSpPr>
        <p:spPr/>
        <p:txBody>
          <a:bodyPr/>
          <a:lstStyle/>
          <a:p>
            <a:r>
              <a:rPr lang="en-US" dirty="0"/>
              <a:t>Chapter 26</a:t>
            </a:r>
            <a:endParaRPr lang="en-US" dirty="0">
              <a:latin typeface="+mj-lt"/>
            </a:endParaRPr>
          </a:p>
        </p:txBody>
      </p:sp>
      <p:sp>
        <p:nvSpPr>
          <p:cNvPr id="3" name="Subtitle 2">
            <a:extLst>
              <a:ext uri="{FF2B5EF4-FFF2-40B4-BE49-F238E27FC236}">
                <a16:creationId xmlns:a16="http://schemas.microsoft.com/office/drawing/2014/main" id="{60D8F4ED-BF02-4F3D-9DF1-83E8B674304D}"/>
              </a:ext>
            </a:extLst>
          </p:cNvPr>
          <p:cNvSpPr>
            <a:spLocks noGrp="1"/>
          </p:cNvSpPr>
          <p:nvPr>
            <p:ph type="subTitle" idx="1"/>
          </p:nvPr>
        </p:nvSpPr>
        <p:spPr>
          <a:xfrm>
            <a:off x="621792" y="3281532"/>
            <a:ext cx="3383280" cy="957094"/>
          </a:xfrm>
        </p:spPr>
        <p:txBody>
          <a:bodyPr/>
          <a:lstStyle/>
          <a:p>
            <a:pPr eaLnBrk="0" hangingPunct="0">
              <a:spcBef>
                <a:spcPct val="20000"/>
              </a:spcBef>
            </a:pPr>
            <a:r>
              <a:rPr lang="en-US" sz="2400" dirty="0">
                <a:latin typeface="+mj-lt"/>
                <a:cs typeface="Helvetica" pitchFamily="34" charset="0"/>
              </a:rPr>
              <a:t>Viruses</a:t>
            </a:r>
          </a:p>
        </p:txBody>
      </p:sp>
      <p:sp>
        <p:nvSpPr>
          <p:cNvPr id="4" name="Text Placeholder 3">
            <a:extLst>
              <a:ext uri="{FF2B5EF4-FFF2-40B4-BE49-F238E27FC236}">
                <a16:creationId xmlns:a16="http://schemas.microsoft.com/office/drawing/2014/main" id="{23E53CB3-A898-4097-BEA0-50B0BE0D68C1}"/>
              </a:ext>
            </a:extLst>
          </p:cNvPr>
          <p:cNvSpPr>
            <a:spLocks noGrp="1"/>
          </p:cNvSpPr>
          <p:nvPr>
            <p:ph type="body" sz="quarter" idx="10"/>
          </p:nvPr>
        </p:nvSpPr>
        <p:spPr>
          <a:xfrm>
            <a:off x="621790" y="4376387"/>
            <a:ext cx="3108960" cy="1362676"/>
          </a:xfrm>
        </p:spPr>
        <p:txBody>
          <a:bodyPr/>
          <a:lstStyle/>
          <a:p>
            <a:r>
              <a:rPr lang="en-US" sz="1800" b="0" dirty="0">
                <a:latin typeface="+mj-lt"/>
                <a:cs typeface="Helvetica" pitchFamily="34" charset="0"/>
              </a:rPr>
              <a:t>BIOLOGY</a:t>
            </a:r>
          </a:p>
          <a:p>
            <a:r>
              <a:rPr lang="en-US" sz="1600" b="0" dirty="0">
                <a:latin typeface="+mj-lt"/>
                <a:cs typeface="Helvetica" pitchFamily="34" charset="0"/>
              </a:rPr>
              <a:t>Thirteenth Edition</a:t>
            </a:r>
          </a:p>
          <a:p>
            <a:pPr>
              <a:spcBef>
                <a:spcPts val="1200"/>
              </a:spcBef>
            </a:pPr>
            <a:r>
              <a:rPr lang="en-US" sz="1400" b="0" dirty="0">
                <a:latin typeface="+mj-lt"/>
                <a:cs typeface="Helvetica" pitchFamily="34" charset="0"/>
              </a:rPr>
              <a:t>Raven, Johnson, Mason, Losos, Duncan</a:t>
            </a:r>
          </a:p>
        </p:txBody>
      </p:sp>
      <p:pic>
        <p:nvPicPr>
          <p:cNvPr id="7" name="Picture 4">
            <a:extLst>
              <a:ext uri="{FF2B5EF4-FFF2-40B4-BE49-F238E27FC236}">
                <a16:creationId xmlns:a16="http://schemas.microsoft.com/office/drawing/2014/main" id="{A5AB68AE-F8BA-4700-87C5-1CC2B46FD483}"/>
              </a:ext>
              <a:ext uri="{C183D7F6-B498-43B3-948B-1728B52AA6E4}">
                <adec:decorative xmlns:adec="http://schemas.microsoft.com/office/drawing/2017/decorative" val="1"/>
              </a:ext>
            </a:extLst>
          </p:cNvPr>
          <p:cNvPicPr>
            <a:picLocks noGrp="1" noChangeAspect="1"/>
          </p:cNvPicPr>
          <p:nvPr>
            <p:ph type="pic" sz="quarter" idx="11"/>
          </p:nvPr>
        </p:nvPicPr>
        <p:blipFill>
          <a:blip r:embed="rId2"/>
          <a:stretch>
            <a:fillRect/>
          </a:stretch>
        </p:blipFill>
        <p:spPr>
          <a:xfrm>
            <a:off x="4745113" y="1164452"/>
            <a:ext cx="3969567" cy="4794049"/>
          </a:xfrm>
          <a:prstGeom prst="rect">
            <a:avLst/>
          </a:prstGeom>
        </p:spPr>
      </p:pic>
      <p:sp>
        <p:nvSpPr>
          <p:cNvPr id="8" name="Text Placeholder 5">
            <a:extLst>
              <a:ext uri="{FF2B5EF4-FFF2-40B4-BE49-F238E27FC236}">
                <a16:creationId xmlns:a16="http://schemas.microsoft.com/office/drawing/2014/main" id="{93006839-73B9-4774-88BA-75CE9CFCF447}"/>
              </a:ext>
            </a:extLst>
          </p:cNvPr>
          <p:cNvSpPr>
            <a:spLocks noGrp="1"/>
          </p:cNvSpPr>
          <p:nvPr>
            <p:ph type="body" sz="quarter" idx="13"/>
          </p:nvPr>
        </p:nvSpPr>
        <p:spPr/>
        <p:txBody>
          <a:bodyPr/>
          <a:lstStyle/>
          <a:p>
            <a:pPr defTabSz="457200">
              <a:spcBef>
                <a:spcPct val="20000"/>
              </a:spcBef>
              <a:defRPr/>
            </a:pPr>
            <a:r>
              <a:rPr lang="en-US" dirty="0"/>
              <a:t>© 2023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651573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E499CA-6845-4C36-9D75-B2DF7DE2C181}"/>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Viral Replication</a:t>
            </a:r>
            <a:r>
              <a:rPr lang="en-US" sz="1200" dirty="0">
                <a:solidFill>
                  <a:srgbClr val="000000"/>
                </a:solidFill>
                <a:latin typeface="Arial" panose="020B0604020202020204" pitchFamily="34" charset="0"/>
                <a:ea typeface="Verdana" panose="020B0604030504040204" pitchFamily="34" charset="0"/>
                <a:cs typeface="Arial" pitchFamily="34" charset="0"/>
              </a:rPr>
              <a:t> 1</a:t>
            </a:r>
          </a:p>
        </p:txBody>
      </p:sp>
      <p:sp>
        <p:nvSpPr>
          <p:cNvPr id="3" name="Content Placeholder 2">
            <a:extLst>
              <a:ext uri="{FF2B5EF4-FFF2-40B4-BE49-F238E27FC236}">
                <a16:creationId xmlns:a16="http://schemas.microsoft.com/office/drawing/2014/main" id="{7F544A64-52D3-4B29-8042-A292B3516004}"/>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Infecting virus can be thought of as a set of instructions</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Viral genome tricks host cell into making viruses</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Cell with a virus is often damaged by infection</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Viruses can only reproduce inside cells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Outside, they are metabolically inert virions.</a:t>
            </a:r>
          </a:p>
        </p:txBody>
      </p:sp>
      <p:sp>
        <p:nvSpPr>
          <p:cNvPr id="6" name="Slide Number Placeholder 3">
            <a:extLst>
              <a:ext uri="{FF2B5EF4-FFF2-40B4-BE49-F238E27FC236}">
                <a16:creationId xmlns:a16="http://schemas.microsoft.com/office/drawing/2014/main" id="{D9AE61CD-5C83-4771-AF14-8E266E0CC3D6}"/>
              </a:ext>
            </a:extLst>
          </p:cNvPr>
          <p:cNvSpPr>
            <a:spLocks noGrp="1"/>
          </p:cNvSpPr>
          <p:nvPr>
            <p:ph type="sldNum" sz="quarter" idx="10"/>
          </p:nvPr>
        </p:nvSpPr>
        <p:spPr/>
        <p:txBody>
          <a:bodyPr/>
          <a:lstStyle/>
          <a:p>
            <a:fld id="{68151E55-6873-49E2-B8D5-2F265E6F1973}" type="slidenum">
              <a:rPr lang="en-US" smtClean="0"/>
              <a:pPr/>
              <a:t>10</a:t>
            </a:fld>
            <a:endParaRPr lang="en-US"/>
          </a:p>
        </p:txBody>
      </p:sp>
    </p:spTree>
    <p:extLst>
      <p:ext uri="{BB962C8B-B14F-4D97-AF65-F5344CB8AC3E}">
        <p14:creationId xmlns:p14="http://schemas.microsoft.com/office/powerpoint/2010/main" val="29179221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1B382E-798C-46ED-BE2C-AD0D456E8120}"/>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Viral Replication</a:t>
            </a:r>
            <a:r>
              <a:rPr lang="en-US" sz="1200" dirty="0">
                <a:solidFill>
                  <a:srgbClr val="000000"/>
                </a:solidFill>
                <a:latin typeface="Arial" panose="020B0604020202020204" pitchFamily="34" charset="0"/>
                <a:ea typeface="Verdana" panose="020B0604030504040204" pitchFamily="34" charset="0"/>
                <a:cs typeface="Arial" pitchFamily="34" charset="0"/>
              </a:rPr>
              <a:t> 2</a:t>
            </a:r>
          </a:p>
        </p:txBody>
      </p:sp>
      <p:sp>
        <p:nvSpPr>
          <p:cNvPr id="3" name="Content Placeholder 2">
            <a:extLst>
              <a:ext uri="{FF2B5EF4-FFF2-40B4-BE49-F238E27FC236}">
                <a16:creationId xmlns:a16="http://schemas.microsoft.com/office/drawing/2014/main" id="{C950D592-CEA4-43D9-BE8E-BF26AE6E2E74}"/>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Viruses lack their own ribosomes and enzymes for protein and nucleic acid synthesis</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Virus hijacks the cell’s transcription and translation machineries to express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Early genes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Intermediate genes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Late genes</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End result is assembly and release of viruses</a:t>
            </a:r>
          </a:p>
        </p:txBody>
      </p:sp>
      <p:sp>
        <p:nvSpPr>
          <p:cNvPr id="6" name="Slide Number Placeholder 3">
            <a:extLst>
              <a:ext uri="{FF2B5EF4-FFF2-40B4-BE49-F238E27FC236}">
                <a16:creationId xmlns:a16="http://schemas.microsoft.com/office/drawing/2014/main" id="{58A24955-5015-4315-87D2-E3E6285C02BF}"/>
              </a:ext>
            </a:extLst>
          </p:cNvPr>
          <p:cNvSpPr>
            <a:spLocks noGrp="1"/>
          </p:cNvSpPr>
          <p:nvPr>
            <p:ph type="sldNum" sz="quarter" idx="10"/>
          </p:nvPr>
        </p:nvSpPr>
        <p:spPr/>
        <p:txBody>
          <a:bodyPr/>
          <a:lstStyle/>
          <a:p>
            <a:fld id="{68151E55-6873-49E2-B8D5-2F265E6F1973}" type="slidenum">
              <a:rPr lang="en-US" smtClean="0"/>
              <a:pPr/>
              <a:t>11</a:t>
            </a:fld>
            <a:endParaRPr lang="en-US"/>
          </a:p>
        </p:txBody>
      </p:sp>
    </p:spTree>
    <p:extLst>
      <p:ext uri="{BB962C8B-B14F-4D97-AF65-F5344CB8AC3E}">
        <p14:creationId xmlns:p14="http://schemas.microsoft.com/office/powerpoint/2010/main" val="20733373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B6253A-34DA-4500-9F06-4DCC9D1E13EE}"/>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Viral Shapes</a:t>
            </a:r>
          </a:p>
        </p:txBody>
      </p:sp>
      <p:sp>
        <p:nvSpPr>
          <p:cNvPr id="3" name="Content Placeholder 2">
            <a:extLst>
              <a:ext uri="{FF2B5EF4-FFF2-40B4-BE49-F238E27FC236}">
                <a16:creationId xmlns:a16="http://schemas.microsoft.com/office/drawing/2014/main" id="{F32D36FB-9E74-4D7D-8335-1EB4CAF32AE3}"/>
              </a:ext>
            </a:extLst>
          </p:cNvPr>
          <p:cNvSpPr>
            <a:spLocks noGrp="1"/>
          </p:cNvSpPr>
          <p:nvPr>
            <p:ph sz="quarter" idx="11"/>
          </p:nvPr>
        </p:nvSpPr>
        <p:spPr/>
        <p:txBody>
          <a:bodyPr/>
          <a:lstStyle/>
          <a:p>
            <a:pPr>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Most viral capsids come in two simple shapes</a:t>
            </a:r>
          </a:p>
          <a:p>
            <a:pPr marL="342900" indent="-3429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Helical – </a:t>
            </a:r>
            <a:r>
              <a:rPr lang="en-US" dirty="0" err="1">
                <a:solidFill>
                  <a:srgbClr val="000000"/>
                </a:solidFill>
                <a:latin typeface="Arial" panose="020B0604020202020204" pitchFamily="34" charset="0"/>
                <a:ea typeface="Verdana" panose="020B0604030504040204" pitchFamily="34" charset="0"/>
              </a:rPr>
              <a:t>rodlike</a:t>
            </a:r>
            <a:r>
              <a:rPr lang="en-US" dirty="0">
                <a:solidFill>
                  <a:srgbClr val="000000"/>
                </a:solidFill>
                <a:latin typeface="Arial" panose="020B0604020202020204" pitchFamily="34" charset="0"/>
                <a:ea typeface="Verdana" panose="020B0604030504040204" pitchFamily="34" charset="0"/>
              </a:rPr>
              <a:t> or threadlike. Ex: T</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M</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V </a:t>
            </a:r>
          </a:p>
          <a:p>
            <a:pPr marL="342900" indent="-3429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Icosahedral – almost spherical.</a:t>
            </a:r>
          </a:p>
          <a:p>
            <a:pPr>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Viral morphology is highly diverse</a:t>
            </a:r>
          </a:p>
          <a:p>
            <a:pPr marL="342900" indent="-3429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Naked viruses (no envelope). Ex: poliovirus</a:t>
            </a:r>
          </a:p>
          <a:p>
            <a:pPr marL="342900" indent="-3429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Some viruses are complex.</a:t>
            </a:r>
          </a:p>
          <a:p>
            <a:pPr marL="731520"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T-even bacteriophages – </a:t>
            </a:r>
            <a:r>
              <a:rPr lang="en-US" dirty="0" err="1">
                <a:solidFill>
                  <a:srgbClr val="000000"/>
                </a:solidFill>
                <a:latin typeface="Arial" panose="020B0604020202020204" pitchFamily="34" charset="0"/>
                <a:ea typeface="Verdana" panose="020B0604030504040204" pitchFamily="34" charset="0"/>
              </a:rPr>
              <a:t>binal</a:t>
            </a:r>
            <a:r>
              <a:rPr lang="en-US" dirty="0">
                <a:solidFill>
                  <a:srgbClr val="000000"/>
                </a:solidFill>
                <a:latin typeface="Arial" panose="020B0604020202020204" pitchFamily="34" charset="0"/>
                <a:ea typeface="Verdana" panose="020B0604030504040204" pitchFamily="34" charset="0"/>
              </a:rPr>
              <a:t> (twofold) symmetry.</a:t>
            </a:r>
          </a:p>
          <a:p>
            <a:pPr>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Enveloped viruses (influenza).</a:t>
            </a:r>
          </a:p>
        </p:txBody>
      </p:sp>
      <p:sp>
        <p:nvSpPr>
          <p:cNvPr id="6" name="Slide Number Placeholder 3">
            <a:extLst>
              <a:ext uri="{FF2B5EF4-FFF2-40B4-BE49-F238E27FC236}">
                <a16:creationId xmlns:a16="http://schemas.microsoft.com/office/drawing/2014/main" id="{F64A8ADF-D504-403A-B172-51AA90E53262}"/>
              </a:ext>
            </a:extLst>
          </p:cNvPr>
          <p:cNvSpPr>
            <a:spLocks noGrp="1"/>
          </p:cNvSpPr>
          <p:nvPr>
            <p:ph type="sldNum" sz="quarter" idx="10"/>
          </p:nvPr>
        </p:nvSpPr>
        <p:spPr/>
        <p:txBody>
          <a:bodyPr/>
          <a:lstStyle/>
          <a:p>
            <a:fld id="{68151E55-6873-49E2-B8D5-2F265E6F1973}" type="slidenum">
              <a:rPr lang="en-US" smtClean="0"/>
              <a:pPr/>
              <a:t>12</a:t>
            </a:fld>
            <a:endParaRPr lang="en-US"/>
          </a:p>
        </p:txBody>
      </p:sp>
    </p:spTree>
    <p:extLst>
      <p:ext uri="{BB962C8B-B14F-4D97-AF65-F5344CB8AC3E}">
        <p14:creationId xmlns:p14="http://schemas.microsoft.com/office/powerpoint/2010/main" val="13270034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9B2D2D-D3DA-47B7-A112-8B8233BB3111}"/>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Icosahedral virion</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The poliovirus takes the shape of a ball with many studs poking out of it.">
            <a:extLst>
              <a:ext uri="{FF2B5EF4-FFF2-40B4-BE49-F238E27FC236}">
                <a16:creationId xmlns:a16="http://schemas.microsoft.com/office/drawing/2014/main" id="{1DD35C82-7B89-4014-9200-EE862AECD608}"/>
              </a:ext>
            </a:extLst>
          </p:cNvPr>
          <p:cNvPicPr>
            <a:picLocks noChangeAspect="1" noChangeArrowheads="1"/>
          </p:cNvPicPr>
          <p:nvPr/>
        </p:nvPicPr>
        <p:blipFill rotWithShape="1">
          <a:blip r:embed="rId2"/>
          <a:srcRect l="4659" t="5024" r="4982" b="6237"/>
          <a:stretch/>
        </p:blipFill>
        <p:spPr bwMode="auto">
          <a:xfrm>
            <a:off x="1918405" y="1052654"/>
            <a:ext cx="5307191" cy="5212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Placeholder 3">
            <a:extLst>
              <a:ext uri="{FF2B5EF4-FFF2-40B4-BE49-F238E27FC236}">
                <a16:creationId xmlns:a16="http://schemas.microsoft.com/office/drawing/2014/main" id="{EFF0A186-7219-4A62-9E53-FD974667C3C1}"/>
              </a:ext>
            </a:extLst>
          </p:cNvPr>
          <p:cNvSpPr>
            <a:spLocks noGrp="1"/>
          </p:cNvSpPr>
          <p:nvPr>
            <p:ph type="body" sz="quarter" idx="39"/>
          </p:nvPr>
        </p:nvSpPr>
        <p:spPr>
          <a:xfrm>
            <a:off x="3657600" y="6333744"/>
            <a:ext cx="1828800" cy="181356"/>
          </a:xfrm>
        </p:spPr>
        <p:txBody>
          <a:bodyPr/>
          <a:lstStyle/>
          <a:p>
            <a:pPr algn="ctr"/>
            <a:r>
              <a:rPr lang="en-US" dirty="0" err="1">
                <a:solidFill>
                  <a:schemeClr val="tx1"/>
                </a:solidFill>
              </a:rPr>
              <a:t>Calysta</a:t>
            </a:r>
            <a:r>
              <a:rPr lang="en-US" dirty="0">
                <a:solidFill>
                  <a:schemeClr val="tx1"/>
                </a:solidFill>
              </a:rPr>
              <a:t> Images/Getty Images</a:t>
            </a:r>
          </a:p>
        </p:txBody>
      </p:sp>
      <p:sp>
        <p:nvSpPr>
          <p:cNvPr id="8" name="Slide Number Placeholder 4">
            <a:extLst>
              <a:ext uri="{FF2B5EF4-FFF2-40B4-BE49-F238E27FC236}">
                <a16:creationId xmlns:a16="http://schemas.microsoft.com/office/drawing/2014/main" id="{071C0F48-24DB-4A55-B715-F9DECBD03ADF}"/>
              </a:ext>
            </a:extLst>
          </p:cNvPr>
          <p:cNvSpPr>
            <a:spLocks noGrp="1"/>
          </p:cNvSpPr>
          <p:nvPr>
            <p:ph type="sldNum" sz="quarter" idx="10"/>
          </p:nvPr>
        </p:nvSpPr>
        <p:spPr/>
        <p:txBody>
          <a:bodyPr/>
          <a:lstStyle/>
          <a:p>
            <a:fld id="{68151E55-6873-49E2-B8D5-2F265E6F1973}" type="slidenum">
              <a:rPr lang="en-US" smtClean="0"/>
              <a:pPr/>
              <a:t>13</a:t>
            </a:fld>
            <a:endParaRPr lang="en-US"/>
          </a:p>
        </p:txBody>
      </p:sp>
    </p:spTree>
    <p:extLst>
      <p:ext uri="{BB962C8B-B14F-4D97-AF65-F5344CB8AC3E}">
        <p14:creationId xmlns:p14="http://schemas.microsoft.com/office/powerpoint/2010/main" val="26307710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1E34F0-A3ED-4C46-94E6-50CDEE2DB33E}"/>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Complex virus with </a:t>
            </a:r>
            <a:r>
              <a:rPr lang="en-US" altLang="en-US" dirty="0" err="1">
                <a:solidFill>
                  <a:srgbClr val="000000"/>
                </a:solidFill>
                <a:latin typeface="Arial" panose="020B0604020202020204" pitchFamily="34" charset="0"/>
                <a:ea typeface="Microsoft YaHei" panose="020B0503020204020204" pitchFamily="34" charset="-122"/>
                <a:cs typeface="Arial" pitchFamily="34" charset="0"/>
              </a:rPr>
              <a:t>binal</a:t>
            </a:r>
            <a:r>
              <a:rPr lang="en-US" altLang="en-US" dirty="0">
                <a:solidFill>
                  <a:srgbClr val="000000"/>
                </a:solidFill>
                <a:latin typeface="Arial" panose="020B0604020202020204" pitchFamily="34" charset="0"/>
                <a:ea typeface="Microsoft YaHei" panose="020B0503020204020204" pitchFamily="34" charset="-122"/>
                <a:cs typeface="Arial" pitchFamily="34" charset="0"/>
              </a:rPr>
              <a:t> symmetry</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The bacteriophage has tail fibers, a base plate, tail, whiskers, collar, and icosahedral capsid head containing DNA.">
            <a:extLst>
              <a:ext uri="{FF2B5EF4-FFF2-40B4-BE49-F238E27FC236}">
                <a16:creationId xmlns:a16="http://schemas.microsoft.com/office/drawing/2014/main" id="{CBBC2073-D6F6-45E3-AE7F-40A95FB8F9DF}"/>
              </a:ext>
            </a:extLst>
          </p:cNvPr>
          <p:cNvPicPr>
            <a:picLocks noChangeAspect="1" noChangeArrowheads="1"/>
          </p:cNvPicPr>
          <p:nvPr/>
        </p:nvPicPr>
        <p:blipFill rotWithShape="1">
          <a:blip r:embed="rId2"/>
          <a:srcRect t="4317" b="11589"/>
          <a:stretch/>
        </p:blipFill>
        <p:spPr bwMode="auto">
          <a:xfrm>
            <a:off x="458080" y="1201000"/>
            <a:ext cx="8227840" cy="475488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Placeholder 3">
            <a:extLst>
              <a:ext uri="{FF2B5EF4-FFF2-40B4-BE49-F238E27FC236}">
                <a16:creationId xmlns:a16="http://schemas.microsoft.com/office/drawing/2014/main" id="{5044F18C-2AD1-4D84-8A5C-D2B9E753B9B4}"/>
              </a:ext>
            </a:extLst>
          </p:cNvPr>
          <p:cNvSpPr>
            <a:spLocks noGrp="1"/>
          </p:cNvSpPr>
          <p:nvPr>
            <p:ph type="body" sz="quarter" idx="39"/>
          </p:nvPr>
        </p:nvSpPr>
        <p:spPr>
          <a:xfrm>
            <a:off x="2148840" y="6054089"/>
            <a:ext cx="4846320" cy="181356"/>
          </a:xfrm>
        </p:spPr>
        <p:txBody>
          <a:bodyPr/>
          <a:lstStyle/>
          <a:p>
            <a:pPr algn="ctr"/>
            <a:r>
              <a:rPr lang="en-US" dirty="0">
                <a:solidFill>
                  <a:schemeClr val="tx1"/>
                </a:solidFill>
              </a:rPr>
              <a:t>(a) Department of Microbiology, </a:t>
            </a:r>
            <a:r>
              <a:rPr lang="en-US" dirty="0" err="1">
                <a:solidFill>
                  <a:schemeClr val="tx1"/>
                </a:solidFill>
              </a:rPr>
              <a:t>Biozentrum</a:t>
            </a:r>
            <a:r>
              <a:rPr lang="en-US" dirty="0">
                <a:solidFill>
                  <a:schemeClr val="tx1"/>
                </a:solidFill>
              </a:rPr>
              <a:t>, University of Basel/Science Source</a:t>
            </a:r>
          </a:p>
        </p:txBody>
      </p:sp>
      <p:sp>
        <p:nvSpPr>
          <p:cNvPr id="11" name="Text Placeholder 4">
            <a:extLst>
              <a:ext uri="{FF2B5EF4-FFF2-40B4-BE49-F238E27FC236}">
                <a16:creationId xmlns:a16="http://schemas.microsoft.com/office/drawing/2014/main" id="{4081F509-2E6F-408A-9910-A268DC51B48E}"/>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8" name="Slide Number Placeholder 5">
            <a:extLst>
              <a:ext uri="{FF2B5EF4-FFF2-40B4-BE49-F238E27FC236}">
                <a16:creationId xmlns:a16="http://schemas.microsoft.com/office/drawing/2014/main" id="{B1D7821B-0579-4D45-BBF4-76F8D0CF94CD}"/>
              </a:ext>
            </a:extLst>
          </p:cNvPr>
          <p:cNvSpPr>
            <a:spLocks noGrp="1"/>
          </p:cNvSpPr>
          <p:nvPr>
            <p:ph type="sldNum" sz="quarter" idx="10"/>
          </p:nvPr>
        </p:nvSpPr>
        <p:spPr/>
        <p:txBody>
          <a:bodyPr/>
          <a:lstStyle/>
          <a:p>
            <a:fld id="{68151E55-6873-49E2-B8D5-2F265E6F1973}" type="slidenum">
              <a:rPr lang="en-US" smtClean="0"/>
              <a:pPr/>
              <a:t>14</a:t>
            </a:fld>
            <a:endParaRPr lang="en-US"/>
          </a:p>
        </p:txBody>
      </p:sp>
    </p:spTree>
    <p:extLst>
      <p:ext uri="{BB962C8B-B14F-4D97-AF65-F5344CB8AC3E}">
        <p14:creationId xmlns:p14="http://schemas.microsoft.com/office/powerpoint/2010/main" val="49334448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1E34F0-A3ED-4C46-94E6-50CDEE2DB33E}"/>
              </a:ext>
            </a:extLst>
          </p:cNvPr>
          <p:cNvSpPr>
            <a:spLocks noGrp="1"/>
          </p:cNvSpPr>
          <p:nvPr>
            <p:ph type="title"/>
          </p:nvPr>
        </p:nvSpPr>
        <p:spPr/>
        <p:txBody>
          <a:bodyPr/>
          <a:lstStyle/>
          <a:p>
            <a:pPr lvl="0"/>
            <a:r>
              <a:rPr lang="en-US" altLang="en-US" dirty="0">
                <a:ea typeface="Microsoft YaHei" panose="020B0503020204020204" pitchFamily="34" charset="-122"/>
              </a:rPr>
              <a:t>Viruses vary in size, as well as in shape</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Viruses range in size from the twenty 2 nanometer West Nile virus to the 250 nanometers Poxvirus.">
            <a:extLst>
              <a:ext uri="{FF2B5EF4-FFF2-40B4-BE49-F238E27FC236}">
                <a16:creationId xmlns:a16="http://schemas.microsoft.com/office/drawing/2014/main" id="{CBBC2073-D6F6-45E3-AE7F-40A95FB8F9DF}"/>
              </a:ext>
            </a:extLst>
          </p:cNvPr>
          <p:cNvPicPr>
            <a:picLocks noChangeAspect="1" noChangeArrowheads="1"/>
          </p:cNvPicPr>
          <p:nvPr/>
        </p:nvPicPr>
        <p:blipFill rotWithShape="1">
          <a:blip r:embed="rId2"/>
          <a:srcRect l="7611" r="2280"/>
          <a:stretch/>
        </p:blipFill>
        <p:spPr bwMode="auto">
          <a:xfrm>
            <a:off x="398871" y="1535917"/>
            <a:ext cx="8346258" cy="457200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Placeholder 3">
            <a:extLst>
              <a:ext uri="{FF2B5EF4-FFF2-40B4-BE49-F238E27FC236}">
                <a16:creationId xmlns:a16="http://schemas.microsoft.com/office/drawing/2014/main" id="{6026CAFE-DA80-4F73-8205-D2C9CFE414F4}"/>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B1D7821B-0579-4D45-BBF4-76F8D0CF94CD}"/>
              </a:ext>
            </a:extLst>
          </p:cNvPr>
          <p:cNvSpPr>
            <a:spLocks noGrp="1"/>
          </p:cNvSpPr>
          <p:nvPr>
            <p:ph type="sldNum" sz="quarter" idx="10"/>
          </p:nvPr>
        </p:nvSpPr>
        <p:spPr/>
        <p:txBody>
          <a:bodyPr/>
          <a:lstStyle/>
          <a:p>
            <a:fld id="{68151E55-6873-49E2-B8D5-2F265E6F1973}" type="slidenum">
              <a:rPr lang="en-US" smtClean="0"/>
              <a:pPr/>
              <a:t>15</a:t>
            </a:fld>
            <a:endParaRPr lang="en-US"/>
          </a:p>
        </p:txBody>
      </p:sp>
    </p:spTree>
    <p:extLst>
      <p:ext uri="{BB962C8B-B14F-4D97-AF65-F5344CB8AC3E}">
        <p14:creationId xmlns:p14="http://schemas.microsoft.com/office/powerpoint/2010/main" val="218866785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5DC204-0E2B-4A46-B684-BBB518515B17}"/>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Viral Genomes</a:t>
            </a:r>
            <a:r>
              <a:rPr lang="en-US" sz="1200" dirty="0">
                <a:solidFill>
                  <a:srgbClr val="000000"/>
                </a:solidFill>
                <a:latin typeface="Arial" panose="020B0604020202020204" pitchFamily="34" charset="0"/>
                <a:ea typeface="Verdana" panose="020B0604030504040204" pitchFamily="34" charset="0"/>
                <a:cs typeface="Arial" pitchFamily="34" charset="0"/>
              </a:rPr>
              <a:t> 1</a:t>
            </a:r>
          </a:p>
        </p:txBody>
      </p:sp>
      <p:sp>
        <p:nvSpPr>
          <p:cNvPr id="3" name="Content Placeholder 2">
            <a:extLst>
              <a:ext uri="{FF2B5EF4-FFF2-40B4-BE49-F238E27FC236}">
                <a16:creationId xmlns:a16="http://schemas.microsoft.com/office/drawing/2014/main" id="{70F7E393-8D5D-421B-8CBB-3F48821DD55D}"/>
              </a:ext>
            </a:extLst>
          </p:cNvPr>
          <p:cNvSpPr>
            <a:spLocks noGrp="1"/>
          </p:cNvSpPr>
          <p:nvPr>
            <p:ph sz="quarter" idx="11"/>
          </p:nvPr>
        </p:nvSpPr>
        <p:spPr/>
        <p:txBody>
          <a:bodyPr/>
          <a:lstStyle/>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Vary greatly in both type of nucleic acid (D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or 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and number of strands (single- or double-stranded)</a:t>
            </a:r>
          </a:p>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Most 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viruses are single-stranded</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Include influenza, measles, common cold.</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Replicate in the host cell’s cytoplasm.</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Replication is error−prone, so high rates of mutation = difficult targets for immune system and vaccines/drugs.</a:t>
            </a:r>
          </a:p>
        </p:txBody>
      </p:sp>
      <p:sp>
        <p:nvSpPr>
          <p:cNvPr id="6" name="Slide Number Placeholder 3">
            <a:extLst>
              <a:ext uri="{FF2B5EF4-FFF2-40B4-BE49-F238E27FC236}">
                <a16:creationId xmlns:a16="http://schemas.microsoft.com/office/drawing/2014/main" id="{F84784EB-C439-4319-920A-0BE5E02E5D65}"/>
              </a:ext>
            </a:extLst>
          </p:cNvPr>
          <p:cNvSpPr>
            <a:spLocks noGrp="1"/>
          </p:cNvSpPr>
          <p:nvPr>
            <p:ph type="sldNum" sz="quarter" idx="10"/>
          </p:nvPr>
        </p:nvSpPr>
        <p:spPr/>
        <p:txBody>
          <a:bodyPr/>
          <a:lstStyle/>
          <a:p>
            <a:fld id="{68151E55-6873-49E2-B8D5-2F265E6F1973}" type="slidenum">
              <a:rPr lang="en-US" smtClean="0"/>
              <a:pPr/>
              <a:t>16</a:t>
            </a:fld>
            <a:endParaRPr lang="en-US"/>
          </a:p>
        </p:txBody>
      </p:sp>
    </p:spTree>
    <p:extLst>
      <p:ext uri="{BB962C8B-B14F-4D97-AF65-F5344CB8AC3E}">
        <p14:creationId xmlns:p14="http://schemas.microsoft.com/office/powerpoint/2010/main" val="295589277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092EB8-02DC-4BF0-A599-C245F758C556}"/>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Viral Genomes</a:t>
            </a:r>
            <a:r>
              <a:rPr lang="en-US" sz="1200" dirty="0">
                <a:solidFill>
                  <a:srgbClr val="000000"/>
                </a:solidFill>
                <a:latin typeface="Arial" panose="020B0604020202020204" pitchFamily="34" charset="0"/>
                <a:ea typeface="Verdana" panose="020B0604030504040204" pitchFamily="34" charset="0"/>
                <a:cs typeface="Arial" pitchFamily="34" charset="0"/>
              </a:rPr>
              <a:t> 2</a:t>
            </a:r>
          </a:p>
        </p:txBody>
      </p:sp>
      <p:sp>
        <p:nvSpPr>
          <p:cNvPr id="3" name="Content Placeholder 2">
            <a:extLst>
              <a:ext uri="{FF2B5EF4-FFF2-40B4-BE49-F238E27FC236}">
                <a16:creationId xmlns:a16="http://schemas.microsoft.com/office/drawing/2014/main" id="{C84521AA-6563-4BF4-ACAB-AC6FD9DC71F1}"/>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Retroviruses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Have single-stranded 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genome that is reverse-transcribed into double-stranded 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Employ reverse transcriptase to copy viral 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into 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Example: H</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I</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V.</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Most 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viruses are double-stranded</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Replicated in nucleus of eukaryotic host cell.</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Examples: Smallpox and herpes simplex.</a:t>
            </a:r>
          </a:p>
        </p:txBody>
      </p:sp>
      <p:sp>
        <p:nvSpPr>
          <p:cNvPr id="6" name="Slide Number Placeholder 3">
            <a:extLst>
              <a:ext uri="{FF2B5EF4-FFF2-40B4-BE49-F238E27FC236}">
                <a16:creationId xmlns:a16="http://schemas.microsoft.com/office/drawing/2014/main" id="{169BB39C-2EE7-40A9-BDBC-7F16E0DB0E93}"/>
              </a:ext>
            </a:extLst>
          </p:cNvPr>
          <p:cNvSpPr>
            <a:spLocks noGrp="1"/>
          </p:cNvSpPr>
          <p:nvPr>
            <p:ph type="sldNum" sz="quarter" idx="10"/>
          </p:nvPr>
        </p:nvSpPr>
        <p:spPr/>
        <p:txBody>
          <a:bodyPr/>
          <a:lstStyle/>
          <a:p>
            <a:fld id="{68151E55-6873-49E2-B8D5-2F265E6F1973}" type="slidenum">
              <a:rPr lang="en-US" smtClean="0"/>
              <a:pPr/>
              <a:t>17</a:t>
            </a:fld>
            <a:endParaRPr lang="en-US"/>
          </a:p>
        </p:txBody>
      </p:sp>
    </p:spTree>
    <p:extLst>
      <p:ext uri="{BB962C8B-B14F-4D97-AF65-F5344CB8AC3E}">
        <p14:creationId xmlns:p14="http://schemas.microsoft.com/office/powerpoint/2010/main" val="322671325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61564E-F872-4EA6-B2FB-ABA0FB169614}"/>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Table 26.1</a:t>
            </a:r>
            <a:r>
              <a:rPr lang="en-US" sz="1200" dirty="0">
                <a:solidFill>
                  <a:srgbClr val="000000"/>
                </a:solidFill>
                <a:latin typeface="Arial" panose="020B0604020202020204" pitchFamily="34" charset="0"/>
                <a:ea typeface="Verdana" panose="020B0604030504040204" pitchFamily="34" charset="0"/>
                <a:cs typeface="Arial" pitchFamily="34" charset="0"/>
              </a:rPr>
              <a:t> (1)</a:t>
            </a:r>
          </a:p>
        </p:txBody>
      </p:sp>
      <p:sp>
        <p:nvSpPr>
          <p:cNvPr id="13" name="Content Placeholder 2">
            <a:extLst>
              <a:ext uri="{FF2B5EF4-FFF2-40B4-BE49-F238E27FC236}">
                <a16:creationId xmlns:a16="http://schemas.microsoft.com/office/drawing/2014/main" id="{6502B511-48B5-40EF-9721-E171B9F5AE38}"/>
              </a:ext>
            </a:extLst>
          </p:cNvPr>
          <p:cNvSpPr>
            <a:spLocks noGrp="1"/>
          </p:cNvSpPr>
          <p:nvPr>
            <p:ph sz="quarter" idx="11"/>
          </p:nvPr>
        </p:nvSpPr>
        <p:spPr>
          <a:xfrm>
            <a:off x="189041" y="1162820"/>
            <a:ext cx="8559286" cy="365760"/>
          </a:xfrm>
        </p:spPr>
        <p:txBody>
          <a:bodyPr/>
          <a:lstStyle/>
          <a:p>
            <a:r>
              <a:rPr lang="en-US" sz="2000" b="1" dirty="0"/>
              <a:t>TABLE 26.1 Important Human Viral Diseases</a:t>
            </a:r>
            <a:endParaRPr lang="en-US" sz="2000" dirty="0"/>
          </a:p>
        </p:txBody>
      </p:sp>
      <p:graphicFrame>
        <p:nvGraphicFramePr>
          <p:cNvPr id="14" name="Table 3">
            <a:extLst>
              <a:ext uri="{FF2B5EF4-FFF2-40B4-BE49-F238E27FC236}">
                <a16:creationId xmlns:a16="http://schemas.microsoft.com/office/drawing/2014/main" id="{485CD1D8-F5BB-4389-A197-AD2FD6E93589}"/>
              </a:ext>
            </a:extLst>
          </p:cNvPr>
          <p:cNvGraphicFramePr>
            <a:graphicFrameLocks noGrp="1"/>
          </p:cNvGraphicFramePr>
          <p:nvPr>
            <p:extLst>
              <p:ext uri="{D42A27DB-BD31-4B8C-83A1-F6EECF244321}">
                <p14:modId xmlns:p14="http://schemas.microsoft.com/office/powerpoint/2010/main" val="1672145427"/>
              </p:ext>
            </p:extLst>
          </p:nvPr>
        </p:nvGraphicFramePr>
        <p:xfrm>
          <a:off x="189041" y="1550488"/>
          <a:ext cx="8765918" cy="4990011"/>
        </p:xfrm>
        <a:graphic>
          <a:graphicData uri="http://schemas.openxmlformats.org/drawingml/2006/table">
            <a:tbl>
              <a:tblPr firstRow="1" bandRow="1">
                <a:tableStyleId>{5C22544A-7EE6-4342-B048-85BDC9FD1C3A}</a:tableStyleId>
              </a:tblPr>
              <a:tblGrid>
                <a:gridCol w="1357495">
                  <a:extLst>
                    <a:ext uri="{9D8B030D-6E8A-4147-A177-3AD203B41FA5}">
                      <a16:colId xmlns:a16="http://schemas.microsoft.com/office/drawing/2014/main" val="3056041050"/>
                    </a:ext>
                  </a:extLst>
                </a:gridCol>
                <a:gridCol w="2453650">
                  <a:extLst>
                    <a:ext uri="{9D8B030D-6E8A-4147-A177-3AD203B41FA5}">
                      <a16:colId xmlns:a16="http://schemas.microsoft.com/office/drawing/2014/main" val="2613754033"/>
                    </a:ext>
                  </a:extLst>
                </a:gridCol>
                <a:gridCol w="1463040">
                  <a:extLst>
                    <a:ext uri="{9D8B030D-6E8A-4147-A177-3AD203B41FA5}">
                      <a16:colId xmlns:a16="http://schemas.microsoft.com/office/drawing/2014/main" val="2274264791"/>
                    </a:ext>
                  </a:extLst>
                </a:gridCol>
                <a:gridCol w="3491733">
                  <a:extLst>
                    <a:ext uri="{9D8B030D-6E8A-4147-A177-3AD203B41FA5}">
                      <a16:colId xmlns:a16="http://schemas.microsoft.com/office/drawing/2014/main" val="493526476"/>
                    </a:ext>
                  </a:extLst>
                </a:gridCol>
              </a:tblGrid>
              <a:tr h="300032">
                <a:tc>
                  <a:txBody>
                    <a:bodyPr/>
                    <a:lstStyle/>
                    <a:p>
                      <a:r>
                        <a:rPr lang="en-US" sz="1300" b="1" i="0" u="none" strike="noStrike" kern="1200" baseline="0" dirty="0">
                          <a:solidFill>
                            <a:schemeClr val="lt1"/>
                          </a:solidFill>
                          <a:latin typeface="+mn-lt"/>
                          <a:ea typeface="+mn-ea"/>
                          <a:cs typeface="+mn-cs"/>
                        </a:rPr>
                        <a:t>Disease	</a:t>
                      </a:r>
                    </a:p>
                  </a:txBody>
                  <a:tcPr/>
                </a:tc>
                <a:tc>
                  <a:txBody>
                    <a:bodyPr/>
                    <a:lstStyle/>
                    <a:p>
                      <a:r>
                        <a:rPr lang="en-US" sz="1300" b="1" i="0" u="none" strike="noStrike" kern="1200" baseline="0" dirty="0">
                          <a:solidFill>
                            <a:schemeClr val="lt1"/>
                          </a:solidFill>
                          <a:latin typeface="+mn-lt"/>
                          <a:ea typeface="+mn-ea"/>
                          <a:cs typeface="+mn-cs"/>
                        </a:rPr>
                        <a:t>Pathogen</a:t>
                      </a:r>
                      <a:endParaRPr lang="en-IN" sz="1300" b="1" i="0" u="none" strike="noStrike" kern="1200" baseline="0" dirty="0">
                        <a:solidFill>
                          <a:schemeClr val="lt1"/>
                        </a:solidFill>
                        <a:latin typeface="+mn-lt"/>
                        <a:ea typeface="+mn-ea"/>
                        <a:cs typeface="+mn-cs"/>
                      </a:endParaRPr>
                    </a:p>
                  </a:txBody>
                  <a:tcPr/>
                </a:tc>
                <a:tc>
                  <a:txBody>
                    <a:bodyPr/>
                    <a:lstStyle/>
                    <a:p>
                      <a:r>
                        <a:rPr lang="en-US" sz="1300" b="1" dirty="0">
                          <a:latin typeface="+mn-lt"/>
                        </a:rPr>
                        <a:t>Genome</a:t>
                      </a:r>
                      <a:endParaRPr lang="en-IN" sz="1300" b="1" dirty="0">
                        <a:latin typeface="+mn-lt"/>
                      </a:endParaRPr>
                    </a:p>
                  </a:txBody>
                  <a:tcPr/>
                </a:tc>
                <a:tc>
                  <a:txBody>
                    <a:bodyPr/>
                    <a:lstStyle/>
                    <a:p>
                      <a:r>
                        <a:rPr lang="en-US" sz="1300" b="1" i="0" u="none" strike="noStrike" kern="1200" baseline="0" dirty="0">
                          <a:solidFill>
                            <a:schemeClr val="lt1"/>
                          </a:solidFill>
                          <a:latin typeface="+mn-lt"/>
                          <a:ea typeface="+mn-ea"/>
                          <a:cs typeface="+mn-cs"/>
                        </a:rPr>
                        <a:t>Vector/Epidemiology</a:t>
                      </a:r>
                      <a:endParaRPr lang="en-IN" sz="1300" b="1" i="0" u="none" strike="noStrike" kern="1200" baseline="0" dirty="0">
                        <a:solidFill>
                          <a:schemeClr val="lt1"/>
                        </a:solidFill>
                        <a:latin typeface="+mn-lt"/>
                        <a:ea typeface="+mn-ea"/>
                        <a:cs typeface="+mn-cs"/>
                      </a:endParaRPr>
                    </a:p>
                  </a:txBody>
                  <a:tcPr/>
                </a:tc>
                <a:extLst>
                  <a:ext uri="{0D108BD9-81ED-4DB2-BD59-A6C34878D82A}">
                    <a16:rowId xmlns:a16="http://schemas.microsoft.com/office/drawing/2014/main" val="919686425"/>
                  </a:ext>
                </a:extLst>
              </a:tr>
              <a:tr h="1326459">
                <a:tc>
                  <a:txBody>
                    <a:bodyPr/>
                    <a:lstStyle/>
                    <a:p>
                      <a:pPr marL="12700">
                        <a:lnSpc>
                          <a:spcPct val="100000"/>
                        </a:lnSpc>
                      </a:pPr>
                      <a:r>
                        <a:rPr lang="en-IN" sz="1300" dirty="0">
                          <a:solidFill>
                            <a:srgbClr val="231F20"/>
                          </a:solidFill>
                          <a:latin typeface="+mn-lt"/>
                          <a:cs typeface="Arial Unicode MS"/>
                        </a:rPr>
                        <a:t>Chicken pox</a:t>
                      </a:r>
                      <a:endParaRPr lang="en-IN" sz="1300" dirty="0">
                        <a:latin typeface="+mn-lt"/>
                        <a:cs typeface="Arial Unicode MS"/>
                      </a:endParaRPr>
                    </a:p>
                  </a:txBody>
                  <a:tcPr/>
                </a:tc>
                <a:tc>
                  <a:txBody>
                    <a:bodyPr/>
                    <a:lstStyle/>
                    <a:p>
                      <a:r>
                        <a:rPr lang="en-IN" sz="1300" dirty="0">
                          <a:solidFill>
                            <a:srgbClr val="231F20"/>
                          </a:solidFill>
                          <a:latin typeface="+mn-lt"/>
                          <a:cs typeface="Arial Unicode MS"/>
                        </a:rPr>
                        <a:t>Varicella-zoster stranded</a:t>
                      </a:r>
                      <a:endParaRPr lang="en-IN" sz="1300" b="0" i="0" u="none" strike="noStrike" kern="1200" baseline="0" dirty="0">
                        <a:solidFill>
                          <a:schemeClr val="dk1"/>
                        </a:solidFill>
                        <a:latin typeface="+mn-lt"/>
                        <a:ea typeface="+mn-ea"/>
                        <a:cs typeface="+mn-cs"/>
                      </a:endParaRPr>
                    </a:p>
                  </a:txBody>
                  <a:tcPr marR="1188720"/>
                </a:tc>
                <a:tc>
                  <a:txBody>
                    <a:bodyPr/>
                    <a:lstStyle/>
                    <a:p>
                      <a:r>
                        <a:rPr lang="en-IN" sz="1300" b="0" i="0" u="none" strike="noStrike" kern="1200" baseline="0" dirty="0">
                          <a:solidFill>
                            <a:schemeClr val="dk1"/>
                          </a:solidFill>
                          <a:latin typeface="+mn-lt"/>
                          <a:ea typeface="+mn-ea"/>
                          <a:cs typeface="+mn-cs"/>
                        </a:rPr>
                        <a:t>Double-stranded DNA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300" dirty="0">
                          <a:solidFill>
                            <a:srgbClr val="231F20"/>
                          </a:solidFill>
                          <a:latin typeface="+mn-lt"/>
                          <a:cs typeface="Arial" panose="020B0604020202020204" pitchFamily="34" charset="0"/>
                        </a:rPr>
                        <a:t>Spread through contact with infected individuals. No cure. Rarely fatal. Vaccine available since 1995. Latent infections may cause shingles; a higher dose of the ‘95 vaccine is available to protect against shingles.</a:t>
                      </a:r>
                      <a:endParaRPr lang="en-US" sz="1300" dirty="0">
                        <a:latin typeface="+mn-lt"/>
                        <a:cs typeface="Arial" panose="020B0604020202020204" pitchFamily="34" charset="0"/>
                      </a:endParaRPr>
                    </a:p>
                  </a:txBody>
                  <a:tcPr/>
                </a:tc>
                <a:extLst>
                  <a:ext uri="{0D108BD9-81ED-4DB2-BD59-A6C34878D82A}">
                    <a16:rowId xmlns:a16="http://schemas.microsoft.com/office/drawing/2014/main" val="2885028816"/>
                  </a:ext>
                </a:extLst>
              </a:tr>
              <a:tr h="91588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300" dirty="0">
                          <a:solidFill>
                            <a:srgbClr val="231F20"/>
                          </a:solidFill>
                          <a:latin typeface="+mn-lt"/>
                          <a:cs typeface="Arial Unicode MS"/>
                        </a:rPr>
                        <a:t>Hepatitis B (viral)</a:t>
                      </a:r>
                      <a:endParaRPr lang="en-IN" sz="1300" dirty="0">
                        <a:latin typeface="+mn-lt"/>
                        <a:cs typeface="Arial Unicode M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300" dirty="0">
                          <a:solidFill>
                            <a:srgbClr val="231F20"/>
                          </a:solidFill>
                          <a:latin typeface="+mn-lt"/>
                          <a:cs typeface="Arial Unicode MS"/>
                        </a:rPr>
                        <a:t>Hepadnavirus</a:t>
                      </a:r>
                      <a:endParaRPr lang="en-IN" sz="1300" dirty="0">
                        <a:latin typeface="+mn-lt"/>
                        <a:cs typeface="Arial Unicode MS"/>
                      </a:endParaRPr>
                    </a:p>
                  </a:txBody>
                  <a:tcPr marR="118872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300" dirty="0">
                          <a:solidFill>
                            <a:srgbClr val="231F20"/>
                          </a:solidFill>
                          <a:latin typeface="+mn-lt"/>
                          <a:cs typeface="Arial Unicode MS"/>
                        </a:rPr>
                        <a:t>Double-stranded DNA</a:t>
                      </a:r>
                      <a:endParaRPr lang="en-IN" sz="1300" dirty="0">
                        <a:latin typeface="+mn-lt"/>
                        <a:cs typeface="Arial Unicode MS"/>
                      </a:endParaRPr>
                    </a:p>
                  </a:txBody>
                  <a:tcPr/>
                </a:tc>
                <a:tc>
                  <a:txBody>
                    <a:bodyPr/>
                    <a:lstStyle/>
                    <a:p>
                      <a:pPr marL="12700">
                        <a:lnSpc>
                          <a:spcPct val="100000"/>
                        </a:lnSpc>
                      </a:pPr>
                      <a:r>
                        <a:rPr lang="en-US" sz="1300" dirty="0">
                          <a:solidFill>
                            <a:srgbClr val="231F20"/>
                          </a:solidFill>
                          <a:latin typeface="+mn-lt"/>
                          <a:cs typeface="Arial Unicode MS"/>
                        </a:rPr>
                        <a:t>Highly infectious through contact with infected body fluids. Approximately 1% of</a:t>
                      </a:r>
                      <a:endParaRPr lang="en-US" sz="1300" dirty="0">
                        <a:latin typeface="+mn-lt"/>
                        <a:cs typeface="Arial Unicode MS"/>
                      </a:endParaRPr>
                    </a:p>
                    <a:p>
                      <a:pPr marL="12700">
                        <a:lnSpc>
                          <a:spcPct val="100000"/>
                        </a:lnSpc>
                        <a:spcBef>
                          <a:spcPts val="20"/>
                        </a:spcBef>
                      </a:pPr>
                      <a:r>
                        <a:rPr lang="en-US" sz="1300" dirty="0">
                          <a:solidFill>
                            <a:srgbClr val="231F20"/>
                          </a:solidFill>
                          <a:latin typeface="+mn-lt"/>
                          <a:cs typeface="Arial Unicode MS"/>
                        </a:rPr>
                        <a:t>U.S. population infected. Vaccine available. No cure. Can be fatal.</a:t>
                      </a:r>
                      <a:endParaRPr lang="en-US" sz="1300" dirty="0">
                        <a:latin typeface="+mn-lt"/>
                        <a:cs typeface="Arial Unicode MS"/>
                      </a:endParaRPr>
                    </a:p>
                  </a:txBody>
                  <a:tcPr/>
                </a:tc>
                <a:extLst>
                  <a:ext uri="{0D108BD9-81ED-4DB2-BD59-A6C34878D82A}">
                    <a16:rowId xmlns:a16="http://schemas.microsoft.com/office/drawing/2014/main" val="1078940169"/>
                  </a:ext>
                </a:extLst>
              </a:tr>
              <a:tr h="112117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300" dirty="0">
                          <a:solidFill>
                            <a:srgbClr val="231F20"/>
                          </a:solidFill>
                          <a:latin typeface="+mn-lt"/>
                          <a:cs typeface="Arial Unicode MS"/>
                        </a:rPr>
                        <a:t>Herpes</a:t>
                      </a:r>
                      <a:endParaRPr lang="en-IN" sz="1300" dirty="0">
                        <a:latin typeface="+mn-lt"/>
                        <a:cs typeface="Arial Unicode M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300" dirty="0">
                          <a:solidFill>
                            <a:srgbClr val="231F20"/>
                          </a:solidFill>
                          <a:latin typeface="+mn-lt"/>
                          <a:cs typeface="Arial Unicode MS"/>
                        </a:rPr>
                        <a:t>Herpes simplex virus</a:t>
                      </a:r>
                      <a:endParaRPr lang="en-IN" sz="1300" dirty="0">
                        <a:latin typeface="+mn-lt"/>
                        <a:cs typeface="Arial Unicode MS"/>
                      </a:endParaRPr>
                    </a:p>
                  </a:txBody>
                  <a:tcPr marR="118872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300" dirty="0">
                          <a:solidFill>
                            <a:srgbClr val="231F20"/>
                          </a:solidFill>
                          <a:latin typeface="+mn-lt"/>
                          <a:cs typeface="Arial Unicode MS"/>
                        </a:rPr>
                        <a:t>Double-stranded DNA</a:t>
                      </a:r>
                      <a:endParaRPr lang="en-IN" sz="1300" dirty="0">
                        <a:latin typeface="+mn-lt"/>
                        <a:cs typeface="Arial Unicode M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300" dirty="0">
                          <a:solidFill>
                            <a:srgbClr val="231F20"/>
                          </a:solidFill>
                          <a:latin typeface="+mn-lt"/>
                          <a:cs typeface="Arial Unicode MS"/>
                        </a:rPr>
                        <a:t>Can cause epithelial blistering; spread primarily through skin-to-skin contact with cold sores/blisters. Very prevalent worldwide. No cure. Exhibits latency— the disease can be dormant for several years.</a:t>
                      </a:r>
                      <a:endParaRPr lang="en-US" sz="1300" dirty="0">
                        <a:latin typeface="+mn-lt"/>
                        <a:cs typeface="Arial Unicode MS"/>
                      </a:endParaRPr>
                    </a:p>
                  </a:txBody>
                  <a:tcPr/>
                </a:tc>
                <a:extLst>
                  <a:ext uri="{0D108BD9-81ED-4DB2-BD59-A6C34878D82A}">
                    <a16:rowId xmlns:a16="http://schemas.microsoft.com/office/drawing/2014/main" val="1448992630"/>
                  </a:ext>
                </a:extLst>
              </a:tr>
              <a:tr h="13264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300" dirty="0">
                          <a:solidFill>
                            <a:srgbClr val="231F20"/>
                          </a:solidFill>
                          <a:latin typeface="+mn-lt"/>
                          <a:cs typeface="Arial Unicode MS"/>
                        </a:rPr>
                        <a:t>Mononucleosis</a:t>
                      </a:r>
                      <a:endParaRPr lang="en-IN" sz="1300" dirty="0">
                        <a:latin typeface="+mn-lt"/>
                        <a:cs typeface="Arial Unicode MS"/>
                      </a:endParaRPr>
                    </a:p>
                    <a:p>
                      <a:endParaRPr lang="en-IN" sz="1300" dirty="0">
                        <a:latin typeface="+mn-lt"/>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300" dirty="0">
                          <a:solidFill>
                            <a:srgbClr val="231F20"/>
                          </a:solidFill>
                          <a:latin typeface="+mn-lt"/>
                          <a:cs typeface="Arial Unicode MS"/>
                        </a:rPr>
                        <a:t>Epstein–Barr virus</a:t>
                      </a:r>
                      <a:endParaRPr lang="en-IN" sz="1300" dirty="0">
                        <a:latin typeface="+mn-lt"/>
                        <a:cs typeface="Arial Unicode MS"/>
                      </a:endParaRPr>
                    </a:p>
                  </a:txBody>
                  <a:tcPr marR="118872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300" dirty="0">
                          <a:solidFill>
                            <a:srgbClr val="231F20"/>
                          </a:solidFill>
                          <a:latin typeface="+mn-lt"/>
                          <a:cs typeface="Arial Unicode MS"/>
                        </a:rPr>
                        <a:t>Double-stranded DNA</a:t>
                      </a:r>
                      <a:endParaRPr lang="en-IN" sz="1300" dirty="0">
                        <a:latin typeface="+mn-lt"/>
                        <a:cs typeface="Arial Unicode M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300" dirty="0">
                          <a:solidFill>
                            <a:srgbClr val="231F20"/>
                          </a:solidFill>
                          <a:latin typeface="+mn-lt"/>
                          <a:cs typeface="Arial Unicode MS"/>
                        </a:rPr>
                        <a:t>Can cause extreme fatigue and flulike symptoms that can persist for several weeks but possibly longer. Spread via bodily fluids, especially saliva. Infection may result in an increased likelihood of some rare cancers.</a:t>
                      </a:r>
                      <a:endParaRPr lang="en-US" sz="1300" dirty="0">
                        <a:latin typeface="+mn-lt"/>
                        <a:cs typeface="Arial Unicode MS"/>
                      </a:endParaRPr>
                    </a:p>
                  </a:txBody>
                  <a:tcPr/>
                </a:tc>
                <a:extLst>
                  <a:ext uri="{0D108BD9-81ED-4DB2-BD59-A6C34878D82A}">
                    <a16:rowId xmlns:a16="http://schemas.microsoft.com/office/drawing/2014/main" val="4132848623"/>
                  </a:ext>
                </a:extLst>
              </a:tr>
            </a:tbl>
          </a:graphicData>
        </a:graphic>
      </p:graphicFrame>
      <p:pic>
        <p:nvPicPr>
          <p:cNvPr id="16" name="Picture 4" descr="The image is showing varicella-zoster stranded pathogen for chicken pox disease.">
            <a:extLst>
              <a:ext uri="{FF2B5EF4-FFF2-40B4-BE49-F238E27FC236}">
                <a16:creationId xmlns:a16="http://schemas.microsoft.com/office/drawing/2014/main" id="{D39BC3D5-847D-41DC-AAAB-BA85A6316D44}"/>
              </a:ext>
              <a:ext uri="{C183D7F6-B498-43B3-948B-1728B52AA6E4}">
                <adec:decorative xmlns:adec="http://schemas.microsoft.com/office/drawing/2017/decorative" val="0"/>
              </a:ext>
            </a:extLst>
          </p:cNvPr>
          <p:cNvPicPr>
            <a:picLocks noChangeAspect="1"/>
          </p:cNvPicPr>
          <p:nvPr/>
        </p:nvPicPr>
        <p:blipFill>
          <a:blip r:embed="rId3"/>
          <a:stretch>
            <a:fillRect/>
          </a:stretch>
        </p:blipFill>
        <p:spPr>
          <a:xfrm>
            <a:off x="2922161" y="1954631"/>
            <a:ext cx="959179" cy="1005840"/>
          </a:xfrm>
          <a:prstGeom prst="rect">
            <a:avLst/>
          </a:prstGeom>
        </p:spPr>
      </p:pic>
      <p:pic>
        <p:nvPicPr>
          <p:cNvPr id="18" name="Picture 5" descr="The image is showing hepadnavirus pathogen for hepatitis B disease.">
            <a:extLst>
              <a:ext uri="{FF2B5EF4-FFF2-40B4-BE49-F238E27FC236}">
                <a16:creationId xmlns:a16="http://schemas.microsoft.com/office/drawing/2014/main" id="{5296BA3B-BB31-4E51-B05F-A32F1FBBDA3C}"/>
              </a:ext>
              <a:ext uri="{C183D7F6-B498-43B3-948B-1728B52AA6E4}">
                <adec:decorative xmlns:adec="http://schemas.microsoft.com/office/drawing/2017/decorative" val="0"/>
              </a:ext>
            </a:extLst>
          </p:cNvPr>
          <p:cNvPicPr>
            <a:picLocks noChangeAspect="1"/>
          </p:cNvPicPr>
          <p:nvPr/>
        </p:nvPicPr>
        <p:blipFill>
          <a:blip r:embed="rId4"/>
          <a:stretch>
            <a:fillRect/>
          </a:stretch>
        </p:blipFill>
        <p:spPr>
          <a:xfrm>
            <a:off x="2984036" y="3243258"/>
            <a:ext cx="835428" cy="822960"/>
          </a:xfrm>
          <a:prstGeom prst="rect">
            <a:avLst/>
          </a:prstGeom>
        </p:spPr>
      </p:pic>
      <p:pic>
        <p:nvPicPr>
          <p:cNvPr id="20" name="Picture 6" descr="The image is showing herpes simplex virus pathogen for herpes disease.">
            <a:extLst>
              <a:ext uri="{FF2B5EF4-FFF2-40B4-BE49-F238E27FC236}">
                <a16:creationId xmlns:a16="http://schemas.microsoft.com/office/drawing/2014/main" id="{2E571CC6-E231-42F3-BC61-E2870D1522DE}"/>
              </a:ext>
              <a:ext uri="{C183D7F6-B498-43B3-948B-1728B52AA6E4}">
                <adec:decorative xmlns:adec="http://schemas.microsoft.com/office/drawing/2017/decorative" val="0"/>
              </a:ext>
            </a:extLst>
          </p:cNvPr>
          <p:cNvPicPr>
            <a:picLocks noChangeAspect="1"/>
          </p:cNvPicPr>
          <p:nvPr/>
        </p:nvPicPr>
        <p:blipFill>
          <a:blip r:embed="rId5"/>
          <a:stretch>
            <a:fillRect/>
          </a:stretch>
        </p:blipFill>
        <p:spPr>
          <a:xfrm>
            <a:off x="2963404" y="4207527"/>
            <a:ext cx="876692" cy="914400"/>
          </a:xfrm>
          <a:prstGeom prst="rect">
            <a:avLst/>
          </a:prstGeom>
        </p:spPr>
      </p:pic>
      <p:pic>
        <p:nvPicPr>
          <p:cNvPr id="22" name="Picture 7" descr="The image is showing Epstein–Barr virus  pathogen for mononucleosis disease.">
            <a:extLst>
              <a:ext uri="{FF2B5EF4-FFF2-40B4-BE49-F238E27FC236}">
                <a16:creationId xmlns:a16="http://schemas.microsoft.com/office/drawing/2014/main" id="{9A98E1A1-92B6-4FC1-BBA2-A9EDCF3659F3}"/>
              </a:ext>
              <a:ext uri="{C183D7F6-B498-43B3-948B-1728B52AA6E4}">
                <adec:decorative xmlns:adec="http://schemas.microsoft.com/office/drawing/2017/decorative" val="0"/>
              </a:ext>
            </a:extLst>
          </p:cNvPr>
          <p:cNvPicPr>
            <a:picLocks noChangeAspect="1"/>
          </p:cNvPicPr>
          <p:nvPr/>
        </p:nvPicPr>
        <p:blipFill>
          <a:blip r:embed="rId6"/>
          <a:stretch>
            <a:fillRect/>
          </a:stretch>
        </p:blipFill>
        <p:spPr>
          <a:xfrm>
            <a:off x="2932956" y="5319479"/>
            <a:ext cx="937588" cy="917952"/>
          </a:xfrm>
          <a:prstGeom prst="rect">
            <a:avLst/>
          </a:prstGeom>
        </p:spPr>
      </p:pic>
      <p:sp>
        <p:nvSpPr>
          <p:cNvPr id="8" name="Slide Number Placeholder 8">
            <a:extLst>
              <a:ext uri="{FF2B5EF4-FFF2-40B4-BE49-F238E27FC236}">
                <a16:creationId xmlns:a16="http://schemas.microsoft.com/office/drawing/2014/main" id="{654DEC90-1FA9-4E7D-B413-E34B4642C9E1}"/>
              </a:ext>
            </a:extLst>
          </p:cNvPr>
          <p:cNvSpPr>
            <a:spLocks noGrp="1"/>
          </p:cNvSpPr>
          <p:nvPr>
            <p:ph type="sldNum" sz="quarter" idx="10"/>
          </p:nvPr>
        </p:nvSpPr>
        <p:spPr/>
        <p:txBody>
          <a:bodyPr/>
          <a:lstStyle/>
          <a:p>
            <a:fld id="{68151E55-6873-49E2-B8D5-2F265E6F1973}" type="slidenum">
              <a:rPr lang="en-US" smtClean="0"/>
              <a:pPr/>
              <a:t>18</a:t>
            </a:fld>
            <a:endParaRPr lang="en-US"/>
          </a:p>
        </p:txBody>
      </p:sp>
    </p:spTree>
    <p:extLst>
      <p:ext uri="{BB962C8B-B14F-4D97-AF65-F5344CB8AC3E}">
        <p14:creationId xmlns:p14="http://schemas.microsoft.com/office/powerpoint/2010/main" val="158154066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61564E-F872-4EA6-B2FB-ABA0FB169614}"/>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Table 26.1</a:t>
            </a:r>
            <a:r>
              <a:rPr lang="en-US" sz="1200" dirty="0">
                <a:solidFill>
                  <a:srgbClr val="000000"/>
                </a:solidFill>
                <a:latin typeface="Arial" panose="020B0604020202020204" pitchFamily="34" charset="0"/>
                <a:ea typeface="Verdana" panose="020B0604030504040204" pitchFamily="34" charset="0"/>
                <a:cs typeface="Arial" pitchFamily="34" charset="0"/>
              </a:rPr>
              <a:t> (2)</a:t>
            </a:r>
          </a:p>
        </p:txBody>
      </p:sp>
      <p:sp>
        <p:nvSpPr>
          <p:cNvPr id="13" name="Content Placeholder 2">
            <a:extLst>
              <a:ext uri="{FF2B5EF4-FFF2-40B4-BE49-F238E27FC236}">
                <a16:creationId xmlns:a16="http://schemas.microsoft.com/office/drawing/2014/main" id="{6502B511-48B5-40EF-9721-E171B9F5AE38}"/>
              </a:ext>
            </a:extLst>
          </p:cNvPr>
          <p:cNvSpPr>
            <a:spLocks noGrp="1"/>
          </p:cNvSpPr>
          <p:nvPr>
            <p:ph sz="quarter" idx="11"/>
          </p:nvPr>
        </p:nvSpPr>
        <p:spPr>
          <a:xfrm>
            <a:off x="189232" y="1146981"/>
            <a:ext cx="8458200" cy="365760"/>
          </a:xfrm>
        </p:spPr>
        <p:txBody>
          <a:bodyPr/>
          <a:lstStyle/>
          <a:p>
            <a:r>
              <a:rPr lang="en-US" sz="2000" b="1" dirty="0"/>
              <a:t>TABLE 26.1 Important Human Viral Diseases</a:t>
            </a:r>
            <a:endParaRPr lang="en-US" sz="2000" dirty="0"/>
          </a:p>
        </p:txBody>
      </p:sp>
      <p:graphicFrame>
        <p:nvGraphicFramePr>
          <p:cNvPr id="14" name="Table 3">
            <a:extLst>
              <a:ext uri="{FF2B5EF4-FFF2-40B4-BE49-F238E27FC236}">
                <a16:creationId xmlns:a16="http://schemas.microsoft.com/office/drawing/2014/main" id="{485CD1D8-F5BB-4389-A197-AD2FD6E93589}"/>
              </a:ext>
            </a:extLst>
          </p:cNvPr>
          <p:cNvGraphicFramePr>
            <a:graphicFrameLocks noGrp="1"/>
          </p:cNvGraphicFramePr>
          <p:nvPr>
            <p:extLst>
              <p:ext uri="{D42A27DB-BD31-4B8C-83A1-F6EECF244321}">
                <p14:modId xmlns:p14="http://schemas.microsoft.com/office/powerpoint/2010/main" val="1450165116"/>
              </p:ext>
            </p:extLst>
          </p:nvPr>
        </p:nvGraphicFramePr>
        <p:xfrm>
          <a:off x="187452" y="1550489"/>
          <a:ext cx="8769096" cy="4992623"/>
        </p:xfrm>
        <a:graphic>
          <a:graphicData uri="http://schemas.openxmlformats.org/drawingml/2006/table">
            <a:tbl>
              <a:tblPr firstRow="1" bandRow="1">
                <a:tableStyleId>{5C22544A-7EE6-4342-B048-85BDC9FD1C3A}</a:tableStyleId>
              </a:tblPr>
              <a:tblGrid>
                <a:gridCol w="1350760">
                  <a:extLst>
                    <a:ext uri="{9D8B030D-6E8A-4147-A177-3AD203B41FA5}">
                      <a16:colId xmlns:a16="http://schemas.microsoft.com/office/drawing/2014/main" val="3056041050"/>
                    </a:ext>
                  </a:extLst>
                </a:gridCol>
                <a:gridCol w="2629284">
                  <a:extLst>
                    <a:ext uri="{9D8B030D-6E8A-4147-A177-3AD203B41FA5}">
                      <a16:colId xmlns:a16="http://schemas.microsoft.com/office/drawing/2014/main" val="2613754033"/>
                    </a:ext>
                  </a:extLst>
                </a:gridCol>
                <a:gridCol w="939030">
                  <a:extLst>
                    <a:ext uri="{9D8B030D-6E8A-4147-A177-3AD203B41FA5}">
                      <a16:colId xmlns:a16="http://schemas.microsoft.com/office/drawing/2014/main" val="2274264791"/>
                    </a:ext>
                  </a:extLst>
                </a:gridCol>
                <a:gridCol w="3850022">
                  <a:extLst>
                    <a:ext uri="{9D8B030D-6E8A-4147-A177-3AD203B41FA5}">
                      <a16:colId xmlns:a16="http://schemas.microsoft.com/office/drawing/2014/main" val="493526476"/>
                    </a:ext>
                  </a:extLst>
                </a:gridCol>
              </a:tblGrid>
              <a:tr h="261745">
                <a:tc>
                  <a:txBody>
                    <a:bodyPr/>
                    <a:lstStyle/>
                    <a:p>
                      <a:r>
                        <a:rPr lang="en-US" sz="1300" b="1" i="0" u="none" strike="noStrike" kern="1200" baseline="0" dirty="0">
                          <a:solidFill>
                            <a:schemeClr val="lt1"/>
                          </a:solidFill>
                          <a:latin typeface="+mn-lt"/>
                          <a:ea typeface="+mn-ea"/>
                          <a:cs typeface="+mn-cs"/>
                        </a:rPr>
                        <a:t>Disease	</a:t>
                      </a:r>
                    </a:p>
                  </a:txBody>
                  <a:tcPr marT="27432" marB="27432"/>
                </a:tc>
                <a:tc>
                  <a:txBody>
                    <a:bodyPr/>
                    <a:lstStyle/>
                    <a:p>
                      <a:r>
                        <a:rPr lang="en-US" sz="1300" b="1" i="0" u="none" strike="noStrike" kern="1200" baseline="0" dirty="0">
                          <a:solidFill>
                            <a:schemeClr val="lt1"/>
                          </a:solidFill>
                          <a:latin typeface="+mn-lt"/>
                          <a:ea typeface="+mn-ea"/>
                          <a:cs typeface="+mn-cs"/>
                        </a:rPr>
                        <a:t>Pathogen</a:t>
                      </a:r>
                      <a:endParaRPr lang="en-IN" sz="1300" b="1" i="0" u="none" strike="noStrike" kern="1200" baseline="0" dirty="0">
                        <a:solidFill>
                          <a:schemeClr val="lt1"/>
                        </a:solidFill>
                        <a:latin typeface="+mn-lt"/>
                        <a:ea typeface="+mn-ea"/>
                        <a:cs typeface="+mn-cs"/>
                      </a:endParaRPr>
                    </a:p>
                  </a:txBody>
                  <a:tcPr marT="27432" marB="27432"/>
                </a:tc>
                <a:tc>
                  <a:txBody>
                    <a:bodyPr/>
                    <a:lstStyle/>
                    <a:p>
                      <a:r>
                        <a:rPr lang="en-US" sz="1300" b="1" dirty="0">
                          <a:latin typeface="+mn-lt"/>
                        </a:rPr>
                        <a:t>Genome</a:t>
                      </a:r>
                      <a:endParaRPr lang="en-IN" sz="1300" b="1" dirty="0">
                        <a:latin typeface="+mn-lt"/>
                      </a:endParaRPr>
                    </a:p>
                  </a:txBody>
                  <a:tcPr marT="27432" marB="27432"/>
                </a:tc>
                <a:tc>
                  <a:txBody>
                    <a:bodyPr/>
                    <a:lstStyle/>
                    <a:p>
                      <a:r>
                        <a:rPr lang="en-US" sz="1300" b="1" i="0" u="none" strike="noStrike" kern="1200" baseline="0" dirty="0">
                          <a:solidFill>
                            <a:schemeClr val="lt1"/>
                          </a:solidFill>
                          <a:latin typeface="+mn-lt"/>
                          <a:ea typeface="+mn-ea"/>
                          <a:cs typeface="+mn-cs"/>
                        </a:rPr>
                        <a:t>Vector/Epidemiology</a:t>
                      </a:r>
                      <a:endParaRPr lang="en-IN" sz="1300" b="1" i="0" u="none" strike="noStrike" kern="1200" baseline="0" dirty="0">
                        <a:solidFill>
                          <a:schemeClr val="lt1"/>
                        </a:solidFill>
                        <a:latin typeface="+mn-lt"/>
                        <a:ea typeface="+mn-ea"/>
                        <a:cs typeface="+mn-cs"/>
                      </a:endParaRPr>
                    </a:p>
                  </a:txBody>
                  <a:tcPr marT="27432" marB="27432"/>
                </a:tc>
                <a:extLst>
                  <a:ext uri="{0D108BD9-81ED-4DB2-BD59-A6C34878D82A}">
                    <a16:rowId xmlns:a16="http://schemas.microsoft.com/office/drawing/2014/main" val="919686425"/>
                  </a:ext>
                </a:extLst>
              </a:tr>
              <a:tr h="1081669">
                <a:tc>
                  <a:txBody>
                    <a:bodyPr/>
                    <a:lstStyle/>
                    <a:p>
                      <a:pPr marL="12700">
                        <a:lnSpc>
                          <a:spcPct val="100000"/>
                        </a:lnSpc>
                      </a:pPr>
                      <a:r>
                        <a:rPr lang="en-IN" sz="1300" dirty="0">
                          <a:solidFill>
                            <a:srgbClr val="231F20"/>
                          </a:solidFill>
                          <a:latin typeface="+mn-lt"/>
                          <a:cs typeface="Arial Unicode MS"/>
                        </a:rPr>
                        <a:t>Cervical and penile cancer</a:t>
                      </a:r>
                    </a:p>
                  </a:txBody>
                  <a:tcPr marT="27432" marB="27432"/>
                </a:tc>
                <a:tc>
                  <a:txBody>
                    <a:bodyPr/>
                    <a:lstStyle/>
                    <a:p>
                      <a:r>
                        <a:rPr lang="en-IN" sz="1300" dirty="0">
                          <a:solidFill>
                            <a:srgbClr val="231F20"/>
                          </a:solidFill>
                          <a:latin typeface="+mn-lt"/>
                          <a:cs typeface="Arial Unicode MS"/>
                        </a:rPr>
                        <a:t>Human papillomaviruses 16/18</a:t>
                      </a:r>
                    </a:p>
                  </a:txBody>
                  <a:tcPr marR="1188720" marT="27432" marB="27432">
                    <a:solidFill>
                      <a:srgbClr val="F4CCCC"/>
                    </a:solidFill>
                  </a:tcPr>
                </a:tc>
                <a:tc>
                  <a:txBody>
                    <a:bodyPr/>
                    <a:lstStyle/>
                    <a:p>
                      <a:r>
                        <a:rPr lang="en-IN" sz="1300" dirty="0">
                          <a:solidFill>
                            <a:srgbClr val="231F20"/>
                          </a:solidFill>
                          <a:latin typeface="+mn-lt"/>
                          <a:cs typeface="Arial Unicode MS"/>
                        </a:rPr>
                        <a:t>Double-stranded DNA</a:t>
                      </a:r>
                    </a:p>
                  </a:txBody>
                  <a:tcPr marT="27432" marB="27432"/>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300" dirty="0">
                          <a:solidFill>
                            <a:srgbClr val="231F20"/>
                          </a:solidFill>
                          <a:latin typeface="+mn-lt"/>
                          <a:cs typeface="Arial" panose="020B0604020202020204" pitchFamily="34" charset="0"/>
                        </a:rPr>
                        <a:t>HPV is the most common sexually transmitted infection in the United States. HPV types 16 and 18 can cause cervical and penile cancers. Other subtypes can cause genital warts. A safe and effective vaccine is available for HPV 16/18.</a:t>
                      </a:r>
                    </a:p>
                  </a:txBody>
                  <a:tcPr marT="27432" marB="27432"/>
                </a:tc>
                <a:extLst>
                  <a:ext uri="{0D108BD9-81ED-4DB2-BD59-A6C34878D82A}">
                    <a16:rowId xmlns:a16="http://schemas.microsoft.com/office/drawing/2014/main" val="2885028816"/>
                  </a:ext>
                </a:extLst>
              </a:tr>
              <a:tr h="126571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300" dirty="0">
                          <a:solidFill>
                            <a:srgbClr val="231F20"/>
                          </a:solidFill>
                          <a:latin typeface="+mn-lt"/>
                          <a:cs typeface="Arial Unicode MS"/>
                        </a:rPr>
                        <a:t>AIDS</a:t>
                      </a:r>
                    </a:p>
                  </a:txBody>
                  <a:tcPr marT="27432" marB="27432"/>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300" dirty="0">
                          <a:solidFill>
                            <a:srgbClr val="231F20"/>
                          </a:solidFill>
                          <a:latin typeface="+mn-lt"/>
                          <a:cs typeface="Arial Unicode MS"/>
                        </a:rPr>
                        <a:t>HIV</a:t>
                      </a:r>
                    </a:p>
                  </a:txBody>
                  <a:tcPr marR="1188720" marT="27432" marB="27432">
                    <a:solidFill>
                      <a:srgbClr val="FAE7E8"/>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300" dirty="0">
                          <a:solidFill>
                            <a:srgbClr val="231F20"/>
                          </a:solidFill>
                          <a:latin typeface="+mn-lt"/>
                          <a:cs typeface="Arial Unicode MS"/>
                        </a:rPr>
                        <a:t>(+) Single-stranded RNA (two copies)</a:t>
                      </a:r>
                    </a:p>
                  </a:txBody>
                  <a:tcPr marT="27432" marB="27432"/>
                </a:tc>
                <a:tc>
                  <a:txBody>
                    <a:bodyPr/>
                    <a:lstStyle/>
                    <a:p>
                      <a:pPr marL="12700">
                        <a:lnSpc>
                          <a:spcPct val="100000"/>
                        </a:lnSpc>
                      </a:pPr>
                      <a:r>
                        <a:rPr lang="en-US" sz="1300" dirty="0">
                          <a:solidFill>
                            <a:srgbClr val="231F20"/>
                          </a:solidFill>
                          <a:latin typeface="+mn-lt"/>
                          <a:cs typeface="Arial Unicode MS"/>
                        </a:rPr>
                        <a:t>Destroys immune defenses, resulting in death by opportunistic infection or cancer. In 2013, WHO estimated that 35 million people are living with AIDS, with an estimated 2.1 million new HIV infections and an estimated 1.5 million deaths.</a:t>
                      </a:r>
                    </a:p>
                  </a:txBody>
                  <a:tcPr marT="27432" marB="27432"/>
                </a:tc>
                <a:extLst>
                  <a:ext uri="{0D108BD9-81ED-4DB2-BD59-A6C34878D82A}">
                    <a16:rowId xmlns:a16="http://schemas.microsoft.com/office/drawing/2014/main" val="1078940169"/>
                  </a:ext>
                </a:extLst>
              </a:tr>
              <a:tr h="150680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300" dirty="0">
                          <a:solidFill>
                            <a:srgbClr val="231F20"/>
                          </a:solidFill>
                          <a:latin typeface="+mn-lt"/>
                          <a:cs typeface="Arial Unicode MS"/>
                        </a:rPr>
                        <a:t>Zika virus disease</a:t>
                      </a:r>
                    </a:p>
                  </a:txBody>
                  <a:tcPr marT="27432" marB="27432"/>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300" dirty="0">
                          <a:solidFill>
                            <a:srgbClr val="231F20"/>
                          </a:solidFill>
                          <a:latin typeface="+mn-lt"/>
                          <a:cs typeface="Arial Unicode MS"/>
                        </a:rPr>
                        <a:t>Zika virus</a:t>
                      </a:r>
                    </a:p>
                  </a:txBody>
                  <a:tcPr marR="1188720" marT="27432" marB="27432"/>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300" dirty="0">
                          <a:solidFill>
                            <a:srgbClr val="231F20"/>
                          </a:solidFill>
                          <a:latin typeface="+mn-lt"/>
                          <a:cs typeface="Arial Unicode MS"/>
                        </a:rPr>
                        <a:t>(+) Single-stranded RNA</a:t>
                      </a:r>
                    </a:p>
                  </a:txBody>
                  <a:tcPr marT="27432" marB="27432"/>
                </a:tc>
                <a:tc>
                  <a:txBody>
                    <a:bodyPr/>
                    <a:lstStyle/>
                    <a:p>
                      <a:pPr marL="12700" marR="5080">
                        <a:lnSpc>
                          <a:spcPct val="101899"/>
                        </a:lnSpc>
                      </a:pPr>
                      <a:r>
                        <a:rPr lang="en-US" sz="1300" dirty="0">
                          <a:solidFill>
                            <a:srgbClr val="231F20"/>
                          </a:solidFill>
                          <a:latin typeface="+mn-lt"/>
                          <a:cs typeface="Arial Unicode MS"/>
                        </a:rPr>
                        <a:t>Transmitted by the bite of infected </a:t>
                      </a:r>
                      <a:r>
                        <a:rPr lang="en-US" sz="1300" i="1" dirty="0">
                          <a:solidFill>
                            <a:srgbClr val="231F20"/>
                          </a:solidFill>
                          <a:latin typeface="+mn-lt"/>
                          <a:cs typeface="Arial"/>
                        </a:rPr>
                        <a:t>Aedes </a:t>
                      </a:r>
                      <a:r>
                        <a:rPr lang="en-US" sz="1300" dirty="0">
                          <a:solidFill>
                            <a:srgbClr val="231F20"/>
                          </a:solidFill>
                          <a:latin typeface="+mn-lt"/>
                          <a:cs typeface="Arial Unicode MS"/>
                        </a:rPr>
                        <a:t>mosquitoes. Can be transmitted mother to fetus during pregnancy. Symptoms of infection, if any, include fever, rash, malaise, headache. Complications during pregnancy can cause microcephaly and other congenital abnormalities. No vaccine exists.</a:t>
                      </a:r>
                      <a:endParaRPr lang="en-US" sz="1300" dirty="0">
                        <a:latin typeface="+mn-lt"/>
                        <a:cs typeface="Arial Unicode MS"/>
                      </a:endParaRPr>
                    </a:p>
                  </a:txBody>
                  <a:tcPr marT="27432" marB="27432"/>
                </a:tc>
                <a:extLst>
                  <a:ext uri="{0D108BD9-81ED-4DB2-BD59-A6C34878D82A}">
                    <a16:rowId xmlns:a16="http://schemas.microsoft.com/office/drawing/2014/main" val="1448992630"/>
                  </a:ext>
                </a:extLst>
              </a:tr>
              <a:tr h="87668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300" dirty="0">
                          <a:solidFill>
                            <a:srgbClr val="231F20"/>
                          </a:solidFill>
                          <a:latin typeface="+mn-lt"/>
                          <a:cs typeface="Arial Unicode MS"/>
                        </a:rPr>
                        <a:t>West Nile fever</a:t>
                      </a:r>
                    </a:p>
                  </a:txBody>
                  <a:tcPr marT="27432" marB="27432"/>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300" dirty="0">
                          <a:solidFill>
                            <a:srgbClr val="231F20"/>
                          </a:solidFill>
                          <a:latin typeface="+mn-lt"/>
                          <a:cs typeface="Arial Unicode MS"/>
                        </a:rPr>
                        <a:t>Flavivirus</a:t>
                      </a:r>
                    </a:p>
                  </a:txBody>
                  <a:tcPr marR="1188720" marT="27432" marB="27432"/>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300" dirty="0">
                          <a:solidFill>
                            <a:srgbClr val="231F20"/>
                          </a:solidFill>
                          <a:latin typeface="+mn-lt"/>
                          <a:cs typeface="Arial Unicode MS"/>
                        </a:rPr>
                        <a:t>(+) Single-stranded RNA</a:t>
                      </a:r>
                    </a:p>
                  </a:txBody>
                  <a:tcPr marT="27432" marB="27432"/>
                </a:tc>
                <a:tc>
                  <a:txBody>
                    <a:bodyPr/>
                    <a:lstStyle/>
                    <a:p>
                      <a:pPr marL="12700" marR="5080">
                        <a:lnSpc>
                          <a:spcPct val="101899"/>
                        </a:lnSpc>
                      </a:pPr>
                      <a:r>
                        <a:rPr lang="en-US" sz="1300" dirty="0">
                          <a:solidFill>
                            <a:srgbClr val="231F20"/>
                          </a:solidFill>
                          <a:latin typeface="+mn-lt"/>
                          <a:cs typeface="Arial Unicode MS"/>
                        </a:rPr>
                        <a:t>Spread by mosquitoes and can be amplified in bird hosts. Can lead to neurological problems. Present in U.S. since 1999.</a:t>
                      </a:r>
                      <a:endParaRPr lang="en-US" sz="1300" dirty="0">
                        <a:latin typeface="+mn-lt"/>
                        <a:cs typeface="Arial Unicode MS"/>
                      </a:endParaRPr>
                    </a:p>
                  </a:txBody>
                  <a:tcPr marT="27432" marB="27432"/>
                </a:tc>
                <a:extLst>
                  <a:ext uri="{0D108BD9-81ED-4DB2-BD59-A6C34878D82A}">
                    <a16:rowId xmlns:a16="http://schemas.microsoft.com/office/drawing/2014/main" val="4132848623"/>
                  </a:ext>
                </a:extLst>
              </a:tr>
            </a:tbl>
          </a:graphicData>
        </a:graphic>
      </p:graphicFrame>
      <p:pic>
        <p:nvPicPr>
          <p:cNvPr id="16" name="Picture 4" descr="The image is showing human papillomaviruses 16/18 pathogen for cervical and penile cancer disease.">
            <a:extLst>
              <a:ext uri="{FF2B5EF4-FFF2-40B4-BE49-F238E27FC236}">
                <a16:creationId xmlns:a16="http://schemas.microsoft.com/office/drawing/2014/main" id="{D39BC3D5-847D-41DC-AAAB-BA85A6316D44}"/>
              </a:ext>
              <a:ext uri="{C183D7F6-B498-43B3-948B-1728B52AA6E4}">
                <adec:decorative xmlns:adec="http://schemas.microsoft.com/office/drawing/2017/decorative" val="0"/>
              </a:ext>
            </a:extLst>
          </p:cNvPr>
          <p:cNvPicPr>
            <a:picLocks noChangeAspect="1"/>
          </p:cNvPicPr>
          <p:nvPr/>
        </p:nvPicPr>
        <p:blipFill>
          <a:blip r:embed="rId3"/>
          <a:stretch>
            <a:fillRect/>
          </a:stretch>
        </p:blipFill>
        <p:spPr>
          <a:xfrm>
            <a:off x="2969467" y="1831950"/>
            <a:ext cx="1009747" cy="1047545"/>
          </a:xfrm>
          <a:prstGeom prst="rect">
            <a:avLst/>
          </a:prstGeom>
        </p:spPr>
      </p:pic>
      <p:pic>
        <p:nvPicPr>
          <p:cNvPr id="18" name="Picture 5" descr="The image is showing HIV pathogen for AIDS disease.">
            <a:extLst>
              <a:ext uri="{FF2B5EF4-FFF2-40B4-BE49-F238E27FC236}">
                <a16:creationId xmlns:a16="http://schemas.microsoft.com/office/drawing/2014/main" id="{5296BA3B-BB31-4E51-B05F-A32F1FBBDA3C}"/>
              </a:ext>
              <a:ext uri="{C183D7F6-B498-43B3-948B-1728B52AA6E4}">
                <adec:decorative xmlns:adec="http://schemas.microsoft.com/office/drawing/2017/decorative" val="0"/>
              </a:ext>
            </a:extLst>
          </p:cNvPr>
          <p:cNvPicPr>
            <a:picLocks noChangeAspect="1"/>
          </p:cNvPicPr>
          <p:nvPr/>
        </p:nvPicPr>
        <p:blipFill>
          <a:blip r:embed="rId4"/>
          <a:stretch>
            <a:fillRect/>
          </a:stretch>
        </p:blipFill>
        <p:spPr>
          <a:xfrm>
            <a:off x="2971249" y="2996613"/>
            <a:ext cx="1006183" cy="1027745"/>
          </a:xfrm>
          <a:prstGeom prst="rect">
            <a:avLst/>
          </a:prstGeom>
          <a:solidFill>
            <a:srgbClr val="FAE7E8"/>
          </a:solidFill>
        </p:spPr>
      </p:pic>
      <p:pic>
        <p:nvPicPr>
          <p:cNvPr id="20" name="Picture 6" descr="The image is showing zika virus pathogen for zika virus disease.">
            <a:extLst>
              <a:ext uri="{FF2B5EF4-FFF2-40B4-BE49-F238E27FC236}">
                <a16:creationId xmlns:a16="http://schemas.microsoft.com/office/drawing/2014/main" id="{2E571CC6-E231-42F3-BC61-E2870D1522DE}"/>
              </a:ext>
              <a:ext uri="{C183D7F6-B498-43B3-948B-1728B52AA6E4}">
                <adec:decorative xmlns:adec="http://schemas.microsoft.com/office/drawing/2017/decorative" val="0"/>
              </a:ext>
            </a:extLst>
          </p:cNvPr>
          <p:cNvPicPr>
            <a:picLocks noChangeAspect="1"/>
          </p:cNvPicPr>
          <p:nvPr/>
        </p:nvPicPr>
        <p:blipFill>
          <a:blip r:embed="rId5"/>
          <a:stretch>
            <a:fillRect/>
          </a:stretch>
        </p:blipFill>
        <p:spPr>
          <a:xfrm>
            <a:off x="2891170" y="4268499"/>
            <a:ext cx="1166341" cy="1112343"/>
          </a:xfrm>
          <a:prstGeom prst="rect">
            <a:avLst/>
          </a:prstGeom>
        </p:spPr>
      </p:pic>
      <p:pic>
        <p:nvPicPr>
          <p:cNvPr id="22" name="Picture 7" descr="The image is showing flavivirus pathogen for west Nile fever disease.">
            <a:extLst>
              <a:ext uri="{FF2B5EF4-FFF2-40B4-BE49-F238E27FC236}">
                <a16:creationId xmlns:a16="http://schemas.microsoft.com/office/drawing/2014/main" id="{9A98E1A1-92B6-4FC1-BBA2-A9EDCF3659F3}"/>
              </a:ext>
              <a:ext uri="{C183D7F6-B498-43B3-948B-1728B52AA6E4}">
                <adec:decorative xmlns:adec="http://schemas.microsoft.com/office/drawing/2017/decorative" val="0"/>
              </a:ext>
            </a:extLst>
          </p:cNvPr>
          <p:cNvPicPr>
            <a:picLocks noChangeAspect="1"/>
          </p:cNvPicPr>
          <p:nvPr/>
        </p:nvPicPr>
        <p:blipFill>
          <a:blip r:embed="rId6"/>
          <a:stretch>
            <a:fillRect/>
          </a:stretch>
        </p:blipFill>
        <p:spPr>
          <a:xfrm>
            <a:off x="3116574" y="5695076"/>
            <a:ext cx="715532" cy="810236"/>
          </a:xfrm>
          <a:prstGeom prst="rect">
            <a:avLst/>
          </a:prstGeom>
        </p:spPr>
      </p:pic>
      <p:sp>
        <p:nvSpPr>
          <p:cNvPr id="8" name="Slide Number Placeholder 8">
            <a:extLst>
              <a:ext uri="{FF2B5EF4-FFF2-40B4-BE49-F238E27FC236}">
                <a16:creationId xmlns:a16="http://schemas.microsoft.com/office/drawing/2014/main" id="{654DEC90-1FA9-4E7D-B413-E34B4642C9E1}"/>
              </a:ext>
            </a:extLst>
          </p:cNvPr>
          <p:cNvSpPr>
            <a:spLocks noGrp="1"/>
          </p:cNvSpPr>
          <p:nvPr>
            <p:ph type="sldNum" sz="quarter" idx="10"/>
          </p:nvPr>
        </p:nvSpPr>
        <p:spPr/>
        <p:txBody>
          <a:bodyPr/>
          <a:lstStyle/>
          <a:p>
            <a:fld id="{68151E55-6873-49E2-B8D5-2F265E6F1973}" type="slidenum">
              <a:rPr lang="en-US" smtClean="0"/>
              <a:pPr/>
              <a:t>19</a:t>
            </a:fld>
            <a:endParaRPr lang="en-US"/>
          </a:p>
        </p:txBody>
      </p:sp>
    </p:spTree>
    <p:extLst>
      <p:ext uri="{BB962C8B-B14F-4D97-AF65-F5344CB8AC3E}">
        <p14:creationId xmlns:p14="http://schemas.microsoft.com/office/powerpoint/2010/main" val="24130945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51FBC8-6AA4-45DC-96BA-C17F08371FCE}"/>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Lecture Outline</a:t>
            </a:r>
          </a:p>
        </p:txBody>
      </p:sp>
      <p:sp>
        <p:nvSpPr>
          <p:cNvPr id="3" name="Content Placeholder 2">
            <a:extLst>
              <a:ext uri="{FF2B5EF4-FFF2-40B4-BE49-F238E27FC236}">
                <a16:creationId xmlns:a16="http://schemas.microsoft.com/office/drawing/2014/main" id="{6B4E422F-0049-46C4-9CB4-05B80D8107CB}"/>
              </a:ext>
            </a:extLst>
          </p:cNvPr>
          <p:cNvSpPr>
            <a:spLocks noGrp="1"/>
          </p:cNvSpPr>
          <p:nvPr>
            <p:ph sz="quarter" idx="11"/>
          </p:nvPr>
        </p:nvSpPr>
        <p:spPr>
          <a:xfrm>
            <a:off x="342900" y="1276710"/>
            <a:ext cx="4914900" cy="4974336"/>
          </a:xfrm>
        </p:spPr>
        <p:txBody>
          <a:bodyPr/>
          <a:lstStyle/>
          <a:p>
            <a:pPr marL="731520" indent="-731520">
              <a:spcBef>
                <a:spcPts val="1200"/>
              </a:spcBef>
              <a:spcAft>
                <a:spcPts val="1200"/>
              </a:spcAft>
            </a:pPr>
            <a:r>
              <a:rPr lang="en-US" b="1" dirty="0"/>
              <a:t>26.1	</a:t>
            </a:r>
            <a:r>
              <a:rPr lang="en-US" dirty="0"/>
              <a:t>The Nature of Viruses </a:t>
            </a:r>
          </a:p>
          <a:p>
            <a:pPr marL="731520" indent="-731520">
              <a:spcBef>
                <a:spcPts val="1200"/>
              </a:spcBef>
              <a:spcAft>
                <a:spcPts val="1200"/>
              </a:spcAft>
            </a:pPr>
            <a:r>
              <a:rPr lang="en-US" b="1" dirty="0"/>
              <a:t>26.2	</a:t>
            </a:r>
            <a:r>
              <a:rPr lang="en-US" dirty="0"/>
              <a:t>Viral Diversity </a:t>
            </a:r>
          </a:p>
          <a:p>
            <a:pPr marL="731520" indent="-731520">
              <a:spcBef>
                <a:spcPts val="1200"/>
              </a:spcBef>
              <a:spcAft>
                <a:spcPts val="1200"/>
              </a:spcAft>
            </a:pPr>
            <a:r>
              <a:rPr lang="en-US" b="1" dirty="0"/>
              <a:t>26.3	</a:t>
            </a:r>
            <a:r>
              <a:rPr lang="en-US" dirty="0"/>
              <a:t>Bacteriophage: Bacterial Viruses </a:t>
            </a:r>
          </a:p>
          <a:p>
            <a:pPr marL="731520" indent="-731520">
              <a:spcBef>
                <a:spcPts val="1200"/>
              </a:spcBef>
              <a:spcAft>
                <a:spcPts val="1200"/>
              </a:spcAft>
            </a:pPr>
            <a:r>
              <a:rPr lang="en-US" b="1" dirty="0"/>
              <a:t>26.4	</a:t>
            </a:r>
            <a:r>
              <a:rPr lang="en-US" dirty="0"/>
              <a:t>Viral Diseases of Humans </a:t>
            </a:r>
          </a:p>
          <a:p>
            <a:pPr marL="731520" indent="-731520">
              <a:spcBef>
                <a:spcPts val="1200"/>
              </a:spcBef>
              <a:spcAft>
                <a:spcPts val="1200"/>
              </a:spcAft>
            </a:pPr>
            <a:r>
              <a:rPr lang="en-US" b="1" dirty="0"/>
              <a:t>26.5	</a:t>
            </a:r>
            <a:r>
              <a:rPr lang="en-US" dirty="0"/>
              <a:t>Prions and </a:t>
            </a:r>
            <a:r>
              <a:rPr lang="en-US" dirty="0" err="1"/>
              <a:t>Viroids</a:t>
            </a:r>
            <a:r>
              <a:rPr lang="en-US" dirty="0"/>
              <a:t>: Infectious </a:t>
            </a:r>
            <a:r>
              <a:rPr lang="en-US" dirty="0" err="1"/>
              <a:t>Subviral</a:t>
            </a:r>
            <a:r>
              <a:rPr lang="en-US" dirty="0"/>
              <a:t> Particles </a:t>
            </a:r>
          </a:p>
        </p:txBody>
      </p:sp>
      <p:pic>
        <p:nvPicPr>
          <p:cNvPr id="7" name="Picture 3" descr="A microscopic view of the influenza virus strain. The cell is elongated, covered in a protein layer, lipid envelope, and bristle-like projections.">
            <a:extLst>
              <a:ext uri="{FF2B5EF4-FFF2-40B4-BE49-F238E27FC236}">
                <a16:creationId xmlns:a16="http://schemas.microsoft.com/office/drawing/2014/main" id="{667538A8-56BA-4CE9-8957-5152BCB0722C}"/>
              </a:ext>
              <a:ext uri="{C183D7F6-B498-43B3-948B-1728B52AA6E4}">
                <adec:decorative xmlns:adec="http://schemas.microsoft.com/office/drawing/2017/decorative" val="0"/>
              </a:ext>
            </a:extLst>
          </p:cNvPr>
          <p:cNvPicPr>
            <a:picLocks noChangeAspect="1" noChangeArrowheads="1"/>
          </p:cNvPicPr>
          <p:nvPr/>
        </p:nvPicPr>
        <p:blipFill>
          <a:blip r:embed="rId2"/>
          <a:stretch>
            <a:fillRect/>
          </a:stretch>
        </p:blipFill>
        <p:spPr bwMode="auto">
          <a:xfrm>
            <a:off x="5456930" y="1276710"/>
            <a:ext cx="3160809" cy="493776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Placeholder 4">
            <a:extLst>
              <a:ext uri="{FF2B5EF4-FFF2-40B4-BE49-F238E27FC236}">
                <a16:creationId xmlns:a16="http://schemas.microsoft.com/office/drawing/2014/main" id="{7695D882-60D1-4A45-B2B3-6B2FC6BD48D6}"/>
              </a:ext>
            </a:extLst>
          </p:cNvPr>
          <p:cNvSpPr>
            <a:spLocks noGrp="1"/>
          </p:cNvSpPr>
          <p:nvPr>
            <p:ph type="body" sz="quarter" idx="39"/>
          </p:nvPr>
        </p:nvSpPr>
        <p:spPr>
          <a:xfrm>
            <a:off x="5437134" y="6371844"/>
            <a:ext cx="3200400" cy="181356"/>
          </a:xfrm>
        </p:spPr>
        <p:txBody>
          <a:bodyPr/>
          <a:lstStyle/>
          <a:p>
            <a:pPr algn="ctr"/>
            <a:r>
              <a:rPr lang="en-US" dirty="0">
                <a:solidFill>
                  <a:schemeClr val="tx1"/>
                </a:solidFill>
              </a:rPr>
              <a:t> Centers for Disease Control and Prevention/Cynthia Goldsmith</a:t>
            </a:r>
          </a:p>
        </p:txBody>
      </p:sp>
      <p:sp>
        <p:nvSpPr>
          <p:cNvPr id="6" name="Slide Number Placeholder 5">
            <a:extLst>
              <a:ext uri="{FF2B5EF4-FFF2-40B4-BE49-F238E27FC236}">
                <a16:creationId xmlns:a16="http://schemas.microsoft.com/office/drawing/2014/main" id="{D6D54C36-AEF0-4DF7-99E6-54A2D3739A4A}"/>
              </a:ext>
            </a:extLst>
          </p:cNvPr>
          <p:cNvSpPr>
            <a:spLocks noGrp="1"/>
          </p:cNvSpPr>
          <p:nvPr>
            <p:ph type="sldNum" sz="quarter" idx="10"/>
          </p:nvPr>
        </p:nvSpPr>
        <p:spPr/>
        <p:txBody>
          <a:bodyPr/>
          <a:lstStyle/>
          <a:p>
            <a:fld id="{68151E55-6873-49E2-B8D5-2F265E6F1973}" type="slidenum">
              <a:rPr lang="en-US" smtClean="0"/>
              <a:pPr/>
              <a:t>2</a:t>
            </a:fld>
            <a:endParaRPr lang="en-US"/>
          </a:p>
        </p:txBody>
      </p:sp>
    </p:spTree>
    <p:extLst>
      <p:ext uri="{BB962C8B-B14F-4D97-AF65-F5344CB8AC3E}">
        <p14:creationId xmlns:p14="http://schemas.microsoft.com/office/powerpoint/2010/main" val="301081708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61564E-F872-4EA6-B2FB-ABA0FB169614}"/>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Table 26.1</a:t>
            </a:r>
            <a:r>
              <a:rPr lang="en-US" sz="1200" dirty="0">
                <a:solidFill>
                  <a:srgbClr val="000000"/>
                </a:solidFill>
                <a:latin typeface="Arial" panose="020B0604020202020204" pitchFamily="34" charset="0"/>
                <a:ea typeface="Verdana" panose="020B0604030504040204" pitchFamily="34" charset="0"/>
                <a:cs typeface="Arial" pitchFamily="34" charset="0"/>
              </a:rPr>
              <a:t> (3)</a:t>
            </a:r>
          </a:p>
        </p:txBody>
      </p:sp>
      <p:sp>
        <p:nvSpPr>
          <p:cNvPr id="13" name="Content Placeholder 2">
            <a:extLst>
              <a:ext uri="{FF2B5EF4-FFF2-40B4-BE49-F238E27FC236}">
                <a16:creationId xmlns:a16="http://schemas.microsoft.com/office/drawing/2014/main" id="{6502B511-48B5-40EF-9721-E171B9F5AE38}"/>
              </a:ext>
            </a:extLst>
          </p:cNvPr>
          <p:cNvSpPr>
            <a:spLocks noGrp="1"/>
          </p:cNvSpPr>
          <p:nvPr>
            <p:ph sz="quarter" idx="11"/>
          </p:nvPr>
        </p:nvSpPr>
        <p:spPr>
          <a:xfrm>
            <a:off x="189232" y="1152365"/>
            <a:ext cx="8458200" cy="365760"/>
          </a:xfrm>
        </p:spPr>
        <p:txBody>
          <a:bodyPr/>
          <a:lstStyle/>
          <a:p>
            <a:r>
              <a:rPr lang="en-US" sz="2000" b="1" dirty="0"/>
              <a:t>TABLE 26.1 Important Human Viral Diseases</a:t>
            </a:r>
            <a:endParaRPr lang="en-US" sz="2000" dirty="0"/>
          </a:p>
        </p:txBody>
      </p:sp>
      <p:graphicFrame>
        <p:nvGraphicFramePr>
          <p:cNvPr id="14" name="Table 3">
            <a:extLst>
              <a:ext uri="{FF2B5EF4-FFF2-40B4-BE49-F238E27FC236}">
                <a16:creationId xmlns:a16="http://schemas.microsoft.com/office/drawing/2014/main" id="{485CD1D8-F5BB-4389-A197-AD2FD6E93589}"/>
              </a:ext>
            </a:extLst>
          </p:cNvPr>
          <p:cNvGraphicFramePr>
            <a:graphicFrameLocks noGrp="1"/>
          </p:cNvGraphicFramePr>
          <p:nvPr>
            <p:extLst>
              <p:ext uri="{D42A27DB-BD31-4B8C-83A1-F6EECF244321}">
                <p14:modId xmlns:p14="http://schemas.microsoft.com/office/powerpoint/2010/main" val="64749470"/>
              </p:ext>
            </p:extLst>
          </p:nvPr>
        </p:nvGraphicFramePr>
        <p:xfrm>
          <a:off x="187452" y="1550489"/>
          <a:ext cx="8769097" cy="4992624"/>
        </p:xfrm>
        <a:graphic>
          <a:graphicData uri="http://schemas.openxmlformats.org/drawingml/2006/table">
            <a:tbl>
              <a:tblPr firstRow="1" bandRow="1">
                <a:tableStyleId>{5C22544A-7EE6-4342-B048-85BDC9FD1C3A}</a:tableStyleId>
              </a:tblPr>
              <a:tblGrid>
                <a:gridCol w="1328189">
                  <a:extLst>
                    <a:ext uri="{9D8B030D-6E8A-4147-A177-3AD203B41FA5}">
                      <a16:colId xmlns:a16="http://schemas.microsoft.com/office/drawing/2014/main" val="3056041050"/>
                    </a:ext>
                  </a:extLst>
                </a:gridCol>
                <a:gridCol w="2624259">
                  <a:extLst>
                    <a:ext uri="{9D8B030D-6E8A-4147-A177-3AD203B41FA5}">
                      <a16:colId xmlns:a16="http://schemas.microsoft.com/office/drawing/2014/main" val="2613754033"/>
                    </a:ext>
                  </a:extLst>
                </a:gridCol>
                <a:gridCol w="1030959">
                  <a:extLst>
                    <a:ext uri="{9D8B030D-6E8A-4147-A177-3AD203B41FA5}">
                      <a16:colId xmlns:a16="http://schemas.microsoft.com/office/drawing/2014/main" val="2274264791"/>
                    </a:ext>
                  </a:extLst>
                </a:gridCol>
                <a:gridCol w="3785690">
                  <a:extLst>
                    <a:ext uri="{9D8B030D-6E8A-4147-A177-3AD203B41FA5}">
                      <a16:colId xmlns:a16="http://schemas.microsoft.com/office/drawing/2014/main" val="493526476"/>
                    </a:ext>
                  </a:extLst>
                </a:gridCol>
              </a:tblGrid>
              <a:tr h="315889">
                <a:tc>
                  <a:txBody>
                    <a:bodyPr/>
                    <a:lstStyle/>
                    <a:p>
                      <a:pPr algn="l"/>
                      <a:r>
                        <a:rPr lang="en-US" sz="1300" b="1" i="0" u="none" strike="noStrike" kern="1200" baseline="0" dirty="0">
                          <a:solidFill>
                            <a:schemeClr val="lt1"/>
                          </a:solidFill>
                          <a:latin typeface="+mn-lt"/>
                          <a:ea typeface="+mn-ea"/>
                          <a:cs typeface="+mn-cs"/>
                        </a:rPr>
                        <a:t>Disease	</a:t>
                      </a:r>
                    </a:p>
                  </a:txBody>
                  <a:tcPr marT="27432" marB="27432"/>
                </a:tc>
                <a:tc>
                  <a:txBody>
                    <a:bodyPr/>
                    <a:lstStyle/>
                    <a:p>
                      <a:pPr algn="l"/>
                      <a:r>
                        <a:rPr lang="en-US" sz="1300" b="1" i="0" u="none" strike="noStrike" kern="1200" baseline="0" dirty="0">
                          <a:solidFill>
                            <a:schemeClr val="lt1"/>
                          </a:solidFill>
                          <a:latin typeface="+mn-lt"/>
                          <a:ea typeface="+mn-ea"/>
                          <a:cs typeface="+mn-cs"/>
                        </a:rPr>
                        <a:t>Pathogen</a:t>
                      </a:r>
                      <a:endParaRPr lang="en-IN" sz="1300" b="1" i="0" u="none" strike="noStrike" kern="1200" baseline="0" dirty="0">
                        <a:solidFill>
                          <a:schemeClr val="lt1"/>
                        </a:solidFill>
                        <a:latin typeface="+mn-lt"/>
                        <a:ea typeface="+mn-ea"/>
                        <a:cs typeface="+mn-cs"/>
                      </a:endParaRPr>
                    </a:p>
                  </a:txBody>
                  <a:tcPr marT="27432" marB="27432"/>
                </a:tc>
                <a:tc>
                  <a:txBody>
                    <a:bodyPr/>
                    <a:lstStyle/>
                    <a:p>
                      <a:pPr algn="l"/>
                      <a:r>
                        <a:rPr lang="en-US" sz="1300" b="1" dirty="0">
                          <a:latin typeface="+mn-lt"/>
                        </a:rPr>
                        <a:t>Genome</a:t>
                      </a:r>
                      <a:endParaRPr lang="en-IN" sz="1300" b="1" dirty="0">
                        <a:latin typeface="+mn-lt"/>
                      </a:endParaRPr>
                    </a:p>
                  </a:txBody>
                  <a:tcPr marT="27432" marB="27432"/>
                </a:tc>
                <a:tc>
                  <a:txBody>
                    <a:bodyPr/>
                    <a:lstStyle/>
                    <a:p>
                      <a:pPr algn="l"/>
                      <a:r>
                        <a:rPr lang="en-US" sz="1300" b="1" i="0" u="none" strike="noStrike" kern="1200" baseline="0" dirty="0">
                          <a:solidFill>
                            <a:schemeClr val="lt1"/>
                          </a:solidFill>
                          <a:latin typeface="+mn-lt"/>
                          <a:ea typeface="+mn-ea"/>
                          <a:cs typeface="+mn-cs"/>
                        </a:rPr>
                        <a:t>Vector/Epidemiology</a:t>
                      </a:r>
                      <a:endParaRPr lang="en-IN" sz="1300" b="1" i="0" u="none" strike="noStrike" kern="1200" baseline="0" dirty="0">
                        <a:solidFill>
                          <a:schemeClr val="lt1"/>
                        </a:solidFill>
                        <a:latin typeface="+mn-lt"/>
                        <a:ea typeface="+mn-ea"/>
                        <a:cs typeface="+mn-cs"/>
                      </a:endParaRPr>
                    </a:p>
                  </a:txBody>
                  <a:tcPr marT="27432" marB="27432"/>
                </a:tc>
                <a:extLst>
                  <a:ext uri="{0D108BD9-81ED-4DB2-BD59-A6C34878D82A}">
                    <a16:rowId xmlns:a16="http://schemas.microsoft.com/office/drawing/2014/main" val="919686425"/>
                  </a:ext>
                </a:extLst>
              </a:tr>
              <a:tr h="1305423">
                <a:tc>
                  <a:txBody>
                    <a:bodyPr/>
                    <a:lstStyle/>
                    <a:p>
                      <a:pPr marL="12700" algn="l">
                        <a:lnSpc>
                          <a:spcPct val="100000"/>
                        </a:lnSpc>
                      </a:pPr>
                      <a:r>
                        <a:rPr lang="en-IN" sz="1300" dirty="0">
                          <a:solidFill>
                            <a:srgbClr val="231F20"/>
                          </a:solidFill>
                          <a:latin typeface="+mn-lt"/>
                          <a:cs typeface="Arial Unicode MS"/>
                        </a:rPr>
                        <a:t>Ebola</a:t>
                      </a:r>
                    </a:p>
                  </a:txBody>
                  <a:tcPr marT="27432" marB="27432"/>
                </a:tc>
                <a:tc>
                  <a:txBody>
                    <a:bodyPr/>
                    <a:lstStyle/>
                    <a:p>
                      <a:pPr algn="l"/>
                      <a:r>
                        <a:rPr lang="en-IN" sz="1300" dirty="0">
                          <a:solidFill>
                            <a:srgbClr val="231F20"/>
                          </a:solidFill>
                          <a:latin typeface="+mn-lt"/>
                          <a:cs typeface="Arial Unicode MS"/>
                        </a:rPr>
                        <a:t>Filoviruses</a:t>
                      </a:r>
                    </a:p>
                  </a:txBody>
                  <a:tcPr marR="1188720" marT="27432" marB="27432">
                    <a:solidFill>
                      <a:srgbClr val="F4CCCC"/>
                    </a:solidFill>
                  </a:tcPr>
                </a:tc>
                <a:tc>
                  <a:txBody>
                    <a:bodyPr/>
                    <a:lstStyle/>
                    <a:p>
                      <a:pPr algn="l"/>
                      <a:r>
                        <a:rPr lang="en-IN" sz="1300" dirty="0">
                          <a:solidFill>
                            <a:srgbClr val="231F20"/>
                          </a:solidFill>
                          <a:latin typeface="+mn-lt"/>
                          <a:cs typeface="Arial Unicode MS"/>
                        </a:rPr>
                        <a:t>(−) Single-stranded RNA</a:t>
                      </a:r>
                    </a:p>
                  </a:txBody>
                  <a:tcPr marT="27432" marB="27432"/>
                </a:tc>
                <a:tc>
                  <a:txBody>
                    <a:bodyPr/>
                    <a:lstStyle/>
                    <a:p>
                      <a:pPr marL="12700" marR="5080" algn="l">
                        <a:lnSpc>
                          <a:spcPct val="101899"/>
                        </a:lnSpc>
                      </a:pPr>
                      <a:r>
                        <a:rPr lang="en-US" sz="1300" dirty="0">
                          <a:solidFill>
                            <a:srgbClr val="231F20"/>
                          </a:solidFill>
                          <a:latin typeface="+mn-lt"/>
                          <a:cs typeface="Arial Unicode MS"/>
                        </a:rPr>
                        <a:t>Acute hemorrhagic fever; virus attacks connective tissue, leading to massive hemorrhaging and death. Peak mortality is 50 to 90% if untreated. Outbreaks confined to local regions of central Africa.</a:t>
                      </a:r>
                      <a:endParaRPr lang="en-US" sz="1300" dirty="0">
                        <a:latin typeface="+mn-lt"/>
                        <a:cs typeface="Arial Unicode MS"/>
                      </a:endParaRPr>
                    </a:p>
                  </a:txBody>
                  <a:tcPr marT="27432" marB="27432"/>
                </a:tc>
                <a:extLst>
                  <a:ext uri="{0D108BD9-81ED-4DB2-BD59-A6C34878D82A}">
                    <a16:rowId xmlns:a16="http://schemas.microsoft.com/office/drawing/2014/main" val="2885028816"/>
                  </a:ext>
                </a:extLst>
              </a:tr>
              <a:tr h="155280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300" dirty="0">
                          <a:solidFill>
                            <a:srgbClr val="231F20"/>
                          </a:solidFill>
                          <a:latin typeface="+mn-lt"/>
                          <a:cs typeface="Arial Unicode MS"/>
                        </a:rPr>
                        <a:t>Influenza</a:t>
                      </a:r>
                    </a:p>
                  </a:txBody>
                  <a:tcPr marT="27432" marB="27432"/>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300" dirty="0">
                          <a:solidFill>
                            <a:srgbClr val="231F20"/>
                          </a:solidFill>
                          <a:latin typeface="+mn-lt"/>
                          <a:cs typeface="Arial Unicode MS"/>
                        </a:rPr>
                        <a:t>Influenza viruses</a:t>
                      </a:r>
                    </a:p>
                  </a:txBody>
                  <a:tcPr marR="1188720" marT="27432" marB="27432">
                    <a:solidFill>
                      <a:srgbClr val="FAE7E8"/>
                    </a:solidFill>
                  </a:tcPr>
                </a:tc>
                <a:tc>
                  <a:txBody>
                    <a:bodyPr/>
                    <a:lstStyle/>
                    <a:p>
                      <a:pPr marL="12700" marR="5080" algn="l">
                        <a:lnSpc>
                          <a:spcPct val="101899"/>
                        </a:lnSpc>
                      </a:pPr>
                      <a:r>
                        <a:rPr lang="en-IN" sz="1300" dirty="0">
                          <a:solidFill>
                            <a:srgbClr val="231F20"/>
                          </a:solidFill>
                          <a:latin typeface="+mn-lt"/>
                          <a:cs typeface="Arial Unicode MS"/>
                        </a:rPr>
                        <a:t>(</a:t>
                      </a:r>
                      <a:r>
                        <a:rPr lang="en-IN" sz="1300" dirty="0">
                          <a:solidFill>
                            <a:srgbClr val="231F20"/>
                          </a:solidFill>
                          <a:latin typeface="+mn-lt"/>
                          <a:cs typeface="Garamond"/>
                        </a:rPr>
                        <a:t>−</a:t>
                      </a:r>
                      <a:r>
                        <a:rPr lang="en-IN" sz="1300" dirty="0">
                          <a:solidFill>
                            <a:srgbClr val="231F20"/>
                          </a:solidFill>
                          <a:latin typeface="+mn-lt"/>
                          <a:cs typeface="Arial Unicode MS"/>
                        </a:rPr>
                        <a:t>) Single-stranded RNA (eight segments)</a:t>
                      </a:r>
                      <a:endParaRPr lang="en-IN" sz="1300" dirty="0">
                        <a:latin typeface="+mn-lt"/>
                        <a:cs typeface="Arial Unicode MS"/>
                      </a:endParaRPr>
                    </a:p>
                  </a:txBody>
                  <a:tcPr marT="27432" marB="27432"/>
                </a:tc>
                <a:tc>
                  <a:txBody>
                    <a:bodyPr/>
                    <a:lstStyle/>
                    <a:p>
                      <a:pPr marL="12700" marR="5080" algn="l">
                        <a:lnSpc>
                          <a:spcPct val="101899"/>
                        </a:lnSpc>
                      </a:pPr>
                      <a:r>
                        <a:rPr lang="en-US" sz="1300" dirty="0">
                          <a:solidFill>
                            <a:srgbClr val="231F20"/>
                          </a:solidFill>
                          <a:latin typeface="+mn-lt"/>
                          <a:cs typeface="Arial Unicode MS"/>
                        </a:rPr>
                        <a:t>Historically a major killer (20 to 50 million died during 18 months in 1918 to 919); wild Asian ducks, chickens, and pigs are major reservoirs. Vaccines, which have to be remade each year, are available.</a:t>
                      </a:r>
                      <a:endParaRPr lang="en-US" sz="1300" dirty="0">
                        <a:latin typeface="+mn-lt"/>
                        <a:cs typeface="Arial Unicode MS"/>
                      </a:endParaRPr>
                    </a:p>
                  </a:txBody>
                  <a:tcPr marT="27432" marB="27432"/>
                </a:tc>
                <a:extLst>
                  <a:ext uri="{0D108BD9-81ED-4DB2-BD59-A6C34878D82A}">
                    <a16:rowId xmlns:a16="http://schemas.microsoft.com/office/drawing/2014/main" val="1078940169"/>
                  </a:ext>
                </a:extLst>
              </a:tr>
              <a:tr h="181850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300" dirty="0">
                          <a:solidFill>
                            <a:srgbClr val="231F20"/>
                          </a:solidFill>
                          <a:latin typeface="+mn-lt"/>
                          <a:cs typeface="Arial Unicode MS"/>
                        </a:rPr>
                        <a:t>Measles</a:t>
                      </a:r>
                    </a:p>
                  </a:txBody>
                  <a:tcPr marT="27432" marB="27432"/>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300" dirty="0">
                          <a:solidFill>
                            <a:srgbClr val="231F20"/>
                          </a:solidFill>
                          <a:latin typeface="+mn-lt"/>
                          <a:cs typeface="Arial Unicode MS"/>
                        </a:rPr>
                        <a:t>Paramyxoviruses</a:t>
                      </a:r>
                    </a:p>
                  </a:txBody>
                  <a:tcPr marR="1188720" marT="27432" marB="27432"/>
                </a:tc>
                <a:tc>
                  <a:txBody>
                    <a:bodyPr/>
                    <a:lstStyle/>
                    <a:p>
                      <a:pPr marL="12700" algn="l">
                        <a:lnSpc>
                          <a:spcPct val="100000"/>
                        </a:lnSpc>
                      </a:pPr>
                      <a:r>
                        <a:rPr lang="en-IN" sz="1300" dirty="0">
                          <a:solidFill>
                            <a:srgbClr val="231F20"/>
                          </a:solidFill>
                          <a:latin typeface="+mn-lt"/>
                          <a:cs typeface="Arial Unicode MS"/>
                        </a:rPr>
                        <a:t>(</a:t>
                      </a:r>
                      <a:r>
                        <a:rPr lang="en-IN" sz="1300" dirty="0">
                          <a:solidFill>
                            <a:srgbClr val="231F20"/>
                          </a:solidFill>
                          <a:latin typeface="+mn-lt"/>
                          <a:cs typeface="Garamond"/>
                        </a:rPr>
                        <a:t>−</a:t>
                      </a:r>
                      <a:r>
                        <a:rPr lang="en-IN" sz="1300" dirty="0">
                          <a:solidFill>
                            <a:srgbClr val="231F20"/>
                          </a:solidFill>
                          <a:latin typeface="+mn-lt"/>
                          <a:cs typeface="Arial Unicode MS"/>
                        </a:rPr>
                        <a:t>) Single-stranded RNA</a:t>
                      </a:r>
                      <a:endParaRPr lang="en-IN" sz="1300" dirty="0">
                        <a:latin typeface="+mn-lt"/>
                        <a:cs typeface="Arial Unicode MS"/>
                      </a:endParaRPr>
                    </a:p>
                  </a:txBody>
                  <a:tcPr marT="27432" marB="27432"/>
                </a:tc>
                <a:tc>
                  <a:txBody>
                    <a:bodyPr/>
                    <a:lstStyle/>
                    <a:p>
                      <a:pPr marL="12700" marR="5080" algn="l">
                        <a:lnSpc>
                          <a:spcPct val="101899"/>
                        </a:lnSpc>
                      </a:pPr>
                      <a:r>
                        <a:rPr lang="en-US" sz="1300" dirty="0">
                          <a:solidFill>
                            <a:srgbClr val="231F20"/>
                          </a:solidFill>
                          <a:latin typeface="+mn-lt"/>
                          <a:cs typeface="Arial Unicode MS"/>
                        </a:rPr>
                        <a:t>Extremely contagious through contact with infected individuals. Vaccine available. Usually contracted in childhood, when it is not serious; more dangerous to adults.</a:t>
                      </a:r>
                      <a:endParaRPr lang="en-US" sz="1300" dirty="0">
                        <a:latin typeface="+mn-lt"/>
                        <a:cs typeface="Arial Unicode MS"/>
                      </a:endParaRPr>
                    </a:p>
                  </a:txBody>
                  <a:tcPr marT="27432" marB="27432"/>
                </a:tc>
                <a:extLst>
                  <a:ext uri="{0D108BD9-81ED-4DB2-BD59-A6C34878D82A}">
                    <a16:rowId xmlns:a16="http://schemas.microsoft.com/office/drawing/2014/main" val="1448992630"/>
                  </a:ext>
                </a:extLst>
              </a:tr>
            </a:tbl>
          </a:graphicData>
        </a:graphic>
      </p:graphicFrame>
      <p:pic>
        <p:nvPicPr>
          <p:cNvPr id="16" name="Picture 4" descr="The image is showing filoviruses pathogen for ebola disease.">
            <a:extLst>
              <a:ext uri="{FF2B5EF4-FFF2-40B4-BE49-F238E27FC236}">
                <a16:creationId xmlns:a16="http://schemas.microsoft.com/office/drawing/2014/main" id="{D39BC3D5-847D-41DC-AAAB-BA85A6316D44}"/>
              </a:ext>
              <a:ext uri="{C183D7F6-B498-43B3-948B-1728B52AA6E4}">
                <adec:decorative xmlns:adec="http://schemas.microsoft.com/office/drawing/2017/decorative" val="0"/>
              </a:ext>
            </a:extLst>
          </p:cNvPr>
          <p:cNvPicPr>
            <a:picLocks noChangeAspect="1"/>
          </p:cNvPicPr>
          <p:nvPr/>
        </p:nvPicPr>
        <p:blipFill>
          <a:blip r:embed="rId3"/>
          <a:stretch>
            <a:fillRect/>
          </a:stretch>
        </p:blipFill>
        <p:spPr>
          <a:xfrm>
            <a:off x="1899742" y="2221756"/>
            <a:ext cx="2164482" cy="576520"/>
          </a:xfrm>
          <a:prstGeom prst="rect">
            <a:avLst/>
          </a:prstGeom>
        </p:spPr>
      </p:pic>
      <p:pic>
        <p:nvPicPr>
          <p:cNvPr id="18" name="Picture 5" descr="The image is showing influenza viruses pathogen for influenza disease.">
            <a:extLst>
              <a:ext uri="{FF2B5EF4-FFF2-40B4-BE49-F238E27FC236}">
                <a16:creationId xmlns:a16="http://schemas.microsoft.com/office/drawing/2014/main" id="{5296BA3B-BB31-4E51-B05F-A32F1FBBDA3C}"/>
              </a:ext>
              <a:ext uri="{C183D7F6-B498-43B3-948B-1728B52AA6E4}">
                <adec:decorative xmlns:adec="http://schemas.microsoft.com/office/drawing/2017/decorative" val="0"/>
              </a:ext>
            </a:extLst>
          </p:cNvPr>
          <p:cNvPicPr>
            <a:picLocks noChangeAspect="1"/>
          </p:cNvPicPr>
          <p:nvPr/>
        </p:nvPicPr>
        <p:blipFill>
          <a:blip r:embed="rId4"/>
          <a:stretch>
            <a:fillRect/>
          </a:stretch>
        </p:blipFill>
        <p:spPr>
          <a:xfrm>
            <a:off x="3058041" y="3277499"/>
            <a:ext cx="1006183" cy="1019598"/>
          </a:xfrm>
          <a:prstGeom prst="rect">
            <a:avLst/>
          </a:prstGeom>
          <a:solidFill>
            <a:srgbClr val="FAE7E8"/>
          </a:solidFill>
        </p:spPr>
      </p:pic>
      <p:pic>
        <p:nvPicPr>
          <p:cNvPr id="20" name="Picture 6" descr="The image is showing paramyxoviruses pathogen for measles disease.">
            <a:extLst>
              <a:ext uri="{FF2B5EF4-FFF2-40B4-BE49-F238E27FC236}">
                <a16:creationId xmlns:a16="http://schemas.microsoft.com/office/drawing/2014/main" id="{2E571CC6-E231-42F3-BC61-E2870D1522DE}"/>
              </a:ext>
              <a:ext uri="{C183D7F6-B498-43B3-948B-1728B52AA6E4}">
                <adec:decorative xmlns:adec="http://schemas.microsoft.com/office/drawing/2017/decorative" val="0"/>
              </a:ext>
            </a:extLst>
          </p:cNvPr>
          <p:cNvPicPr>
            <a:picLocks noChangeAspect="1"/>
          </p:cNvPicPr>
          <p:nvPr/>
        </p:nvPicPr>
        <p:blipFill>
          <a:blip r:embed="rId5"/>
          <a:stretch>
            <a:fillRect/>
          </a:stretch>
        </p:blipFill>
        <p:spPr>
          <a:xfrm>
            <a:off x="3003914" y="4911201"/>
            <a:ext cx="1060310" cy="992408"/>
          </a:xfrm>
          <a:prstGeom prst="rect">
            <a:avLst/>
          </a:prstGeom>
        </p:spPr>
      </p:pic>
      <p:sp>
        <p:nvSpPr>
          <p:cNvPr id="8" name="Slide Number Placeholder 7">
            <a:extLst>
              <a:ext uri="{FF2B5EF4-FFF2-40B4-BE49-F238E27FC236}">
                <a16:creationId xmlns:a16="http://schemas.microsoft.com/office/drawing/2014/main" id="{654DEC90-1FA9-4E7D-B413-E34B4642C9E1}"/>
              </a:ext>
            </a:extLst>
          </p:cNvPr>
          <p:cNvSpPr>
            <a:spLocks noGrp="1"/>
          </p:cNvSpPr>
          <p:nvPr>
            <p:ph type="sldNum" sz="quarter" idx="10"/>
          </p:nvPr>
        </p:nvSpPr>
        <p:spPr/>
        <p:txBody>
          <a:bodyPr/>
          <a:lstStyle/>
          <a:p>
            <a:fld id="{68151E55-6873-49E2-B8D5-2F265E6F1973}" type="slidenum">
              <a:rPr lang="en-US" smtClean="0"/>
              <a:pPr/>
              <a:t>20</a:t>
            </a:fld>
            <a:endParaRPr lang="en-US"/>
          </a:p>
        </p:txBody>
      </p:sp>
    </p:spTree>
    <p:extLst>
      <p:ext uri="{BB962C8B-B14F-4D97-AF65-F5344CB8AC3E}">
        <p14:creationId xmlns:p14="http://schemas.microsoft.com/office/powerpoint/2010/main" val="165674628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61564E-F872-4EA6-B2FB-ABA0FB169614}"/>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Table 26.1</a:t>
            </a:r>
            <a:r>
              <a:rPr lang="en-US" sz="1200" dirty="0">
                <a:solidFill>
                  <a:srgbClr val="000000"/>
                </a:solidFill>
                <a:latin typeface="Arial" panose="020B0604020202020204" pitchFamily="34" charset="0"/>
                <a:ea typeface="Verdana" panose="020B0604030504040204" pitchFamily="34" charset="0"/>
                <a:cs typeface="Arial" pitchFamily="34" charset="0"/>
              </a:rPr>
              <a:t> (4)</a:t>
            </a:r>
          </a:p>
        </p:txBody>
      </p:sp>
      <p:sp>
        <p:nvSpPr>
          <p:cNvPr id="13" name="Content Placeholder 2">
            <a:extLst>
              <a:ext uri="{FF2B5EF4-FFF2-40B4-BE49-F238E27FC236}">
                <a16:creationId xmlns:a16="http://schemas.microsoft.com/office/drawing/2014/main" id="{6502B511-48B5-40EF-9721-E171B9F5AE38}"/>
              </a:ext>
            </a:extLst>
          </p:cNvPr>
          <p:cNvSpPr>
            <a:spLocks noGrp="1"/>
          </p:cNvSpPr>
          <p:nvPr>
            <p:ph sz="quarter" idx="11"/>
          </p:nvPr>
        </p:nvSpPr>
        <p:spPr>
          <a:xfrm>
            <a:off x="189232" y="1160510"/>
            <a:ext cx="8458200" cy="365760"/>
          </a:xfrm>
        </p:spPr>
        <p:txBody>
          <a:bodyPr/>
          <a:lstStyle/>
          <a:p>
            <a:r>
              <a:rPr lang="en-US" sz="2000" b="1" dirty="0"/>
              <a:t>TABLE 26.1 Important Human Viral Diseases</a:t>
            </a:r>
            <a:endParaRPr lang="en-US" sz="2000" dirty="0"/>
          </a:p>
        </p:txBody>
      </p:sp>
      <p:graphicFrame>
        <p:nvGraphicFramePr>
          <p:cNvPr id="14" name="Table 3">
            <a:extLst>
              <a:ext uri="{FF2B5EF4-FFF2-40B4-BE49-F238E27FC236}">
                <a16:creationId xmlns:a16="http://schemas.microsoft.com/office/drawing/2014/main" id="{485CD1D8-F5BB-4389-A197-AD2FD6E93589}"/>
              </a:ext>
            </a:extLst>
          </p:cNvPr>
          <p:cNvGraphicFramePr>
            <a:graphicFrameLocks noGrp="1"/>
          </p:cNvGraphicFramePr>
          <p:nvPr>
            <p:extLst>
              <p:ext uri="{D42A27DB-BD31-4B8C-83A1-F6EECF244321}">
                <p14:modId xmlns:p14="http://schemas.microsoft.com/office/powerpoint/2010/main" val="3387367530"/>
              </p:ext>
            </p:extLst>
          </p:nvPr>
        </p:nvGraphicFramePr>
        <p:xfrm>
          <a:off x="187452" y="1550489"/>
          <a:ext cx="8769097" cy="4992625"/>
        </p:xfrm>
        <a:graphic>
          <a:graphicData uri="http://schemas.openxmlformats.org/drawingml/2006/table">
            <a:tbl>
              <a:tblPr firstRow="1" bandRow="1">
                <a:tableStyleId>{5C22544A-7EE6-4342-B048-85BDC9FD1C3A}</a:tableStyleId>
              </a:tblPr>
              <a:tblGrid>
                <a:gridCol w="1328189">
                  <a:extLst>
                    <a:ext uri="{9D8B030D-6E8A-4147-A177-3AD203B41FA5}">
                      <a16:colId xmlns:a16="http://schemas.microsoft.com/office/drawing/2014/main" val="3056041050"/>
                    </a:ext>
                  </a:extLst>
                </a:gridCol>
                <a:gridCol w="2624259">
                  <a:extLst>
                    <a:ext uri="{9D8B030D-6E8A-4147-A177-3AD203B41FA5}">
                      <a16:colId xmlns:a16="http://schemas.microsoft.com/office/drawing/2014/main" val="2613754033"/>
                    </a:ext>
                  </a:extLst>
                </a:gridCol>
                <a:gridCol w="1030959">
                  <a:extLst>
                    <a:ext uri="{9D8B030D-6E8A-4147-A177-3AD203B41FA5}">
                      <a16:colId xmlns:a16="http://schemas.microsoft.com/office/drawing/2014/main" val="2274264791"/>
                    </a:ext>
                  </a:extLst>
                </a:gridCol>
                <a:gridCol w="3785690">
                  <a:extLst>
                    <a:ext uri="{9D8B030D-6E8A-4147-A177-3AD203B41FA5}">
                      <a16:colId xmlns:a16="http://schemas.microsoft.com/office/drawing/2014/main" val="493526476"/>
                    </a:ext>
                  </a:extLst>
                </a:gridCol>
              </a:tblGrid>
              <a:tr h="307875">
                <a:tc>
                  <a:txBody>
                    <a:bodyPr/>
                    <a:lstStyle/>
                    <a:p>
                      <a:pPr algn="l"/>
                      <a:r>
                        <a:rPr lang="en-US" sz="1300" b="1" i="0" u="none" strike="noStrike" kern="1200" baseline="0" dirty="0">
                          <a:solidFill>
                            <a:schemeClr val="lt1"/>
                          </a:solidFill>
                          <a:latin typeface="+mn-lt"/>
                          <a:ea typeface="+mn-ea"/>
                          <a:cs typeface="+mn-cs"/>
                        </a:rPr>
                        <a:t>Disease	</a:t>
                      </a:r>
                    </a:p>
                  </a:txBody>
                  <a:tcPr marT="27432" marB="27432"/>
                </a:tc>
                <a:tc>
                  <a:txBody>
                    <a:bodyPr/>
                    <a:lstStyle/>
                    <a:p>
                      <a:pPr algn="l"/>
                      <a:r>
                        <a:rPr lang="en-US" sz="1300" b="1" i="0" u="none" strike="noStrike" kern="1200" baseline="0" dirty="0">
                          <a:solidFill>
                            <a:schemeClr val="lt1"/>
                          </a:solidFill>
                          <a:latin typeface="+mn-lt"/>
                          <a:ea typeface="+mn-ea"/>
                          <a:cs typeface="+mn-cs"/>
                        </a:rPr>
                        <a:t>Pathogen</a:t>
                      </a:r>
                      <a:endParaRPr lang="en-IN" sz="1300" b="1" i="0" u="none" strike="noStrike" kern="1200" baseline="0" dirty="0">
                        <a:solidFill>
                          <a:schemeClr val="lt1"/>
                        </a:solidFill>
                        <a:latin typeface="+mn-lt"/>
                        <a:ea typeface="+mn-ea"/>
                        <a:cs typeface="+mn-cs"/>
                      </a:endParaRPr>
                    </a:p>
                  </a:txBody>
                  <a:tcPr marT="27432" marB="27432"/>
                </a:tc>
                <a:tc>
                  <a:txBody>
                    <a:bodyPr/>
                    <a:lstStyle/>
                    <a:p>
                      <a:pPr algn="l"/>
                      <a:r>
                        <a:rPr lang="en-US" sz="1300" b="1" dirty="0">
                          <a:latin typeface="+mn-lt"/>
                        </a:rPr>
                        <a:t>Genome</a:t>
                      </a:r>
                      <a:endParaRPr lang="en-IN" sz="1300" b="1" dirty="0">
                        <a:latin typeface="+mn-lt"/>
                      </a:endParaRPr>
                    </a:p>
                  </a:txBody>
                  <a:tcPr marT="27432" marB="27432"/>
                </a:tc>
                <a:tc>
                  <a:txBody>
                    <a:bodyPr/>
                    <a:lstStyle/>
                    <a:p>
                      <a:pPr algn="l"/>
                      <a:r>
                        <a:rPr lang="en-US" sz="1300" b="1" i="0" u="none" strike="noStrike" kern="1200" baseline="0" dirty="0">
                          <a:solidFill>
                            <a:schemeClr val="lt1"/>
                          </a:solidFill>
                          <a:latin typeface="+mn-lt"/>
                          <a:ea typeface="+mn-ea"/>
                          <a:cs typeface="+mn-cs"/>
                        </a:rPr>
                        <a:t>Vector/Epidemiology</a:t>
                      </a:r>
                      <a:endParaRPr lang="en-IN" sz="1300" b="1" i="0" u="none" strike="noStrike" kern="1200" baseline="0" dirty="0">
                        <a:solidFill>
                          <a:schemeClr val="lt1"/>
                        </a:solidFill>
                        <a:latin typeface="+mn-lt"/>
                        <a:ea typeface="+mn-ea"/>
                        <a:cs typeface="+mn-cs"/>
                      </a:endParaRPr>
                    </a:p>
                  </a:txBody>
                  <a:tcPr marT="27432" marB="27432"/>
                </a:tc>
                <a:extLst>
                  <a:ext uri="{0D108BD9-81ED-4DB2-BD59-A6C34878D82A}">
                    <a16:rowId xmlns:a16="http://schemas.microsoft.com/office/drawing/2014/main" val="919686425"/>
                  </a:ext>
                </a:extLst>
              </a:tr>
              <a:tr h="1272304">
                <a:tc>
                  <a:txBody>
                    <a:bodyPr/>
                    <a:lstStyle/>
                    <a:p>
                      <a:pPr marL="12700" algn="l">
                        <a:lnSpc>
                          <a:spcPct val="100000"/>
                        </a:lnSpc>
                      </a:pPr>
                      <a:r>
                        <a:rPr lang="en-IN" sz="1300" dirty="0">
                          <a:solidFill>
                            <a:srgbClr val="231F20"/>
                          </a:solidFill>
                          <a:latin typeface="+mn-lt"/>
                          <a:cs typeface="Arial Unicode MS"/>
                        </a:rPr>
                        <a:t>SARS</a:t>
                      </a:r>
                    </a:p>
                  </a:txBody>
                  <a:tcPr marT="27432" marB="27432"/>
                </a:tc>
                <a:tc>
                  <a:txBody>
                    <a:bodyPr/>
                    <a:lstStyle/>
                    <a:p>
                      <a:r>
                        <a:rPr lang="en-IN" sz="1300" b="0" i="0" u="none" strike="noStrike" kern="1200" baseline="0" dirty="0">
                          <a:solidFill>
                            <a:schemeClr val="dk1"/>
                          </a:solidFill>
                          <a:latin typeface="+mn-lt"/>
                          <a:ea typeface="+mn-ea"/>
                          <a:cs typeface="+mn-cs"/>
                        </a:rPr>
                        <a:t>SARS-</a:t>
                      </a:r>
                      <a:r>
                        <a:rPr lang="en-IN" sz="1300" b="0" i="0" u="none" strike="noStrike" kern="1200" baseline="0" dirty="0" err="1">
                          <a:solidFill>
                            <a:schemeClr val="dk1"/>
                          </a:solidFill>
                          <a:latin typeface="+mn-lt"/>
                          <a:ea typeface="+mn-ea"/>
                          <a:cs typeface="+mn-cs"/>
                        </a:rPr>
                        <a:t>Cov</a:t>
                      </a:r>
                      <a:r>
                        <a:rPr lang="en-IN" sz="1300" b="0" i="0" u="none" strike="noStrike" kern="1200" baseline="0" dirty="0">
                          <a:solidFill>
                            <a:schemeClr val="dk1"/>
                          </a:solidFill>
                          <a:latin typeface="+mn-lt"/>
                          <a:ea typeface="+mn-ea"/>
                          <a:cs typeface="+mn-cs"/>
                        </a:rPr>
                        <a:t> </a:t>
                      </a:r>
                    </a:p>
                  </a:txBody>
                  <a:tcPr marR="1188720" marT="27432" marB="27432">
                    <a:solidFill>
                      <a:srgbClr val="F4CCCC"/>
                    </a:solidFill>
                  </a:tcPr>
                </a:tc>
                <a:tc>
                  <a:txBody>
                    <a:bodyPr/>
                    <a:lstStyle/>
                    <a:p>
                      <a:r>
                        <a:rPr lang="en-IN" sz="1300" b="0" i="0" u="none" strike="noStrike" kern="1200" baseline="0" dirty="0">
                          <a:solidFill>
                            <a:schemeClr val="dk1"/>
                          </a:solidFill>
                          <a:latin typeface="+mn-lt"/>
                          <a:ea typeface="+mn-ea"/>
                          <a:cs typeface="+mn-cs"/>
                        </a:rPr>
                        <a:t>(+) Single-stranded RNA </a:t>
                      </a:r>
                    </a:p>
                  </a:txBody>
                  <a:tcPr marT="27432" marB="27432"/>
                </a:tc>
                <a:tc>
                  <a:txBody>
                    <a:bodyPr/>
                    <a:lstStyle/>
                    <a:p>
                      <a:pPr marL="12700" marR="5080" algn="l">
                        <a:lnSpc>
                          <a:spcPct val="101899"/>
                        </a:lnSpc>
                      </a:pPr>
                      <a:r>
                        <a:rPr lang="en-US" sz="1300" dirty="0">
                          <a:solidFill>
                            <a:srgbClr val="231F20"/>
                          </a:solidFill>
                          <a:latin typeface="+mn-lt"/>
                          <a:cs typeface="Arial Unicode MS"/>
                        </a:rPr>
                        <a:t>Identified in early 2003; spread via </a:t>
                      </a:r>
                      <a:r>
                        <a:rPr lang="en-US" sz="1300" dirty="0" err="1">
                          <a:solidFill>
                            <a:srgbClr val="231F20"/>
                          </a:solidFill>
                          <a:latin typeface="+mn-lt"/>
                          <a:cs typeface="Arial Unicode MS"/>
                        </a:rPr>
                        <a:t>aerosolic</a:t>
                      </a:r>
                      <a:r>
                        <a:rPr lang="en-US" sz="1300" dirty="0">
                          <a:solidFill>
                            <a:srgbClr val="231F20"/>
                          </a:solidFill>
                          <a:latin typeface="+mn-lt"/>
                          <a:cs typeface="Arial Unicode MS"/>
                        </a:rPr>
                        <a:t> droplets of saliva. Causes severe acute respiratory syndrome with roughly 3% mortality.</a:t>
                      </a:r>
                      <a:endParaRPr lang="en-US" sz="1300" dirty="0">
                        <a:latin typeface="+mn-lt"/>
                        <a:cs typeface="Arial Unicode MS"/>
                      </a:endParaRPr>
                    </a:p>
                  </a:txBody>
                  <a:tcPr marT="27432" marB="27432"/>
                </a:tc>
                <a:extLst>
                  <a:ext uri="{0D108BD9-81ED-4DB2-BD59-A6C34878D82A}">
                    <a16:rowId xmlns:a16="http://schemas.microsoft.com/office/drawing/2014/main" val="2885028816"/>
                  </a:ext>
                </a:extLst>
              </a:tr>
              <a:tr h="164007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300" dirty="0">
                          <a:solidFill>
                            <a:srgbClr val="231F20"/>
                          </a:solidFill>
                          <a:latin typeface="+mn-lt"/>
                          <a:cs typeface="Arial Unicode MS"/>
                        </a:rPr>
                        <a:t>COVID-19</a:t>
                      </a:r>
                    </a:p>
                  </a:txBody>
                  <a:tcPr marT="27432" marB="27432"/>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300" dirty="0">
                          <a:solidFill>
                            <a:srgbClr val="231F20"/>
                          </a:solidFill>
                          <a:latin typeface="+mn-lt"/>
                          <a:cs typeface="Arial Unicode MS"/>
                        </a:rPr>
                        <a:t>SARS-Cov-2</a:t>
                      </a:r>
                    </a:p>
                  </a:txBody>
                  <a:tcPr marR="1188720" marT="27432" marB="27432">
                    <a:solidFill>
                      <a:srgbClr val="FAE7E8"/>
                    </a:solidFill>
                  </a:tcPr>
                </a:tc>
                <a:tc>
                  <a:txBody>
                    <a:bodyPr/>
                    <a:lstStyle/>
                    <a:p>
                      <a:r>
                        <a:rPr lang="en-IN" sz="1300" b="0" i="0" u="none" strike="noStrike" kern="1200" baseline="0" dirty="0">
                          <a:solidFill>
                            <a:schemeClr val="dk1"/>
                          </a:solidFill>
                          <a:latin typeface="+mn-lt"/>
                          <a:ea typeface="+mn-ea"/>
                          <a:cs typeface="+mn-cs"/>
                        </a:rPr>
                        <a:t>(+) Single-stranded RNA </a:t>
                      </a:r>
                    </a:p>
                  </a:txBody>
                  <a:tcPr marT="27432" marB="27432"/>
                </a:tc>
                <a:tc>
                  <a:txBody>
                    <a:bodyPr/>
                    <a:lstStyle/>
                    <a:p>
                      <a:pPr marL="12700" marR="5080" algn="l">
                        <a:lnSpc>
                          <a:spcPct val="101899"/>
                        </a:lnSpc>
                      </a:pPr>
                      <a:r>
                        <a:rPr lang="en-US" sz="1300" dirty="0">
                          <a:solidFill>
                            <a:srgbClr val="231F20"/>
                          </a:solidFill>
                          <a:latin typeface="+mn-lt"/>
                          <a:cs typeface="Arial Unicode MS"/>
                        </a:rPr>
                        <a:t>First reported in late December 2019, based on a cluster of cases of disease in Wuhan province, China. Commonly causes fever, dry cough, fatigue, but other symptoms including loss of taste or smell, conjunctivitis, and skin rashes.</a:t>
                      </a:r>
                      <a:endParaRPr lang="en-US" sz="1300" dirty="0">
                        <a:latin typeface="+mn-lt"/>
                        <a:cs typeface="Arial Unicode MS"/>
                      </a:endParaRPr>
                    </a:p>
                    <a:p>
                      <a:pPr marL="12700" algn="l">
                        <a:lnSpc>
                          <a:spcPct val="100000"/>
                        </a:lnSpc>
                        <a:spcBef>
                          <a:spcPts val="20"/>
                        </a:spcBef>
                      </a:pPr>
                      <a:r>
                        <a:rPr lang="en-US" sz="1300" dirty="0">
                          <a:solidFill>
                            <a:srgbClr val="231F20"/>
                          </a:solidFill>
                          <a:latin typeface="+mn-lt"/>
                          <a:cs typeface="Arial Unicode MS"/>
                        </a:rPr>
                        <a:t>Caused a global pandemic starting in 2020.</a:t>
                      </a:r>
                      <a:endParaRPr lang="en-US" sz="1300" dirty="0">
                        <a:latin typeface="+mn-lt"/>
                        <a:cs typeface="Arial Unicode MS"/>
                      </a:endParaRPr>
                    </a:p>
                  </a:txBody>
                  <a:tcPr marT="27432" marB="27432"/>
                </a:tc>
                <a:extLst>
                  <a:ext uri="{0D108BD9-81ED-4DB2-BD59-A6C34878D82A}">
                    <a16:rowId xmlns:a16="http://schemas.microsoft.com/office/drawing/2014/main" val="1078940169"/>
                  </a:ext>
                </a:extLst>
              </a:tr>
              <a:tr h="177237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300" dirty="0">
                          <a:solidFill>
                            <a:srgbClr val="231F20"/>
                          </a:solidFill>
                          <a:latin typeface="+mn-lt"/>
                          <a:cs typeface="Arial Unicode MS"/>
                        </a:rPr>
                        <a:t>Rabies</a:t>
                      </a:r>
                    </a:p>
                  </a:txBody>
                  <a:tcPr marT="27432" marB="27432"/>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300" dirty="0">
                          <a:solidFill>
                            <a:srgbClr val="231F20"/>
                          </a:solidFill>
                          <a:latin typeface="+mn-lt"/>
                          <a:cs typeface="Arial Unicode MS"/>
                        </a:rPr>
                        <a:t>Rhabdovirus</a:t>
                      </a:r>
                    </a:p>
                  </a:txBody>
                  <a:tcPr marR="1188720" marT="27432" marB="27432"/>
                </a:tc>
                <a:tc>
                  <a:txBody>
                    <a:bodyPr/>
                    <a:lstStyle/>
                    <a:p>
                      <a:pPr marL="12700" algn="l">
                        <a:lnSpc>
                          <a:spcPct val="100000"/>
                        </a:lnSpc>
                      </a:pPr>
                      <a:r>
                        <a:rPr lang="en-IN" sz="1300" dirty="0">
                          <a:solidFill>
                            <a:srgbClr val="231F20"/>
                          </a:solidFill>
                          <a:latin typeface="+mn-lt"/>
                          <a:cs typeface="Arial Unicode MS"/>
                        </a:rPr>
                        <a:t>(</a:t>
                      </a:r>
                      <a:r>
                        <a:rPr lang="en-IN" sz="1300" dirty="0">
                          <a:solidFill>
                            <a:srgbClr val="231F20"/>
                          </a:solidFill>
                          <a:latin typeface="+mn-lt"/>
                          <a:cs typeface="Garamond"/>
                        </a:rPr>
                        <a:t>−</a:t>
                      </a:r>
                      <a:r>
                        <a:rPr lang="en-IN" sz="1300" dirty="0">
                          <a:solidFill>
                            <a:srgbClr val="231F20"/>
                          </a:solidFill>
                          <a:latin typeface="+mn-lt"/>
                          <a:cs typeface="Arial Unicode MS"/>
                        </a:rPr>
                        <a:t>) Single-stranded RNA</a:t>
                      </a:r>
                      <a:endParaRPr lang="en-IN" sz="1300" dirty="0">
                        <a:latin typeface="+mn-lt"/>
                        <a:cs typeface="Arial Unicode MS"/>
                      </a:endParaRPr>
                    </a:p>
                  </a:txBody>
                  <a:tcPr marT="27432" marB="27432"/>
                </a:tc>
                <a:tc>
                  <a:txBody>
                    <a:bodyPr/>
                    <a:lstStyle/>
                    <a:p>
                      <a:pPr marL="12700" marR="5080" algn="l">
                        <a:lnSpc>
                          <a:spcPct val="101899"/>
                        </a:lnSpc>
                      </a:pPr>
                      <a:r>
                        <a:rPr lang="en-US" sz="1300" dirty="0">
                          <a:solidFill>
                            <a:srgbClr val="231F20"/>
                          </a:solidFill>
                          <a:latin typeface="+mn-lt"/>
                          <a:cs typeface="Arial Unicode MS"/>
                        </a:rPr>
                        <a:t>An acute viral encephalomyelitis transmitted by the bite of an infected animal. Fatal if untreated. Commonly infected animals include bats, foxes, skunks, and raccoons. Domestic animals can be infected.</a:t>
                      </a:r>
                    </a:p>
                  </a:txBody>
                  <a:tcPr marT="27432" marB="27432"/>
                </a:tc>
                <a:extLst>
                  <a:ext uri="{0D108BD9-81ED-4DB2-BD59-A6C34878D82A}">
                    <a16:rowId xmlns:a16="http://schemas.microsoft.com/office/drawing/2014/main" val="1448992630"/>
                  </a:ext>
                </a:extLst>
              </a:tr>
            </a:tbl>
          </a:graphicData>
        </a:graphic>
      </p:graphicFrame>
      <p:pic>
        <p:nvPicPr>
          <p:cNvPr id="16" name="Picture 4" descr="The image is showing SARS-Cov pathogen for SARS disease.">
            <a:extLst>
              <a:ext uri="{FF2B5EF4-FFF2-40B4-BE49-F238E27FC236}">
                <a16:creationId xmlns:a16="http://schemas.microsoft.com/office/drawing/2014/main" id="{D39BC3D5-847D-41DC-AAAB-BA85A6316D44}"/>
              </a:ext>
              <a:ext uri="{C183D7F6-B498-43B3-948B-1728B52AA6E4}">
                <adec:decorative xmlns:adec="http://schemas.microsoft.com/office/drawing/2017/decorative" val="0"/>
              </a:ext>
            </a:extLst>
          </p:cNvPr>
          <p:cNvPicPr>
            <a:picLocks noChangeAspect="1"/>
          </p:cNvPicPr>
          <p:nvPr/>
        </p:nvPicPr>
        <p:blipFill>
          <a:blip r:embed="rId3"/>
          <a:stretch>
            <a:fillRect/>
          </a:stretch>
        </p:blipFill>
        <p:spPr>
          <a:xfrm>
            <a:off x="2974056" y="1915335"/>
            <a:ext cx="1057265" cy="1075085"/>
          </a:xfrm>
          <a:prstGeom prst="rect">
            <a:avLst/>
          </a:prstGeom>
        </p:spPr>
      </p:pic>
      <p:pic>
        <p:nvPicPr>
          <p:cNvPr id="18" name="Picture 5" descr="The image is showing SARS-Cov-2 pathogen for COVID-19 disease.">
            <a:extLst>
              <a:ext uri="{FF2B5EF4-FFF2-40B4-BE49-F238E27FC236}">
                <a16:creationId xmlns:a16="http://schemas.microsoft.com/office/drawing/2014/main" id="{5296BA3B-BB31-4E51-B05F-A32F1FBBDA3C}"/>
              </a:ext>
              <a:ext uri="{C183D7F6-B498-43B3-948B-1728B52AA6E4}">
                <adec:decorative xmlns:adec="http://schemas.microsoft.com/office/drawing/2017/decorative" val="0"/>
              </a:ext>
            </a:extLst>
          </p:cNvPr>
          <p:cNvPicPr>
            <a:picLocks noChangeAspect="1"/>
          </p:cNvPicPr>
          <p:nvPr/>
        </p:nvPicPr>
        <p:blipFill>
          <a:blip r:embed="rId4"/>
          <a:stretch>
            <a:fillRect/>
          </a:stretch>
        </p:blipFill>
        <p:spPr>
          <a:xfrm>
            <a:off x="3021574" y="3273959"/>
            <a:ext cx="1009747" cy="1047545"/>
          </a:xfrm>
          <a:prstGeom prst="rect">
            <a:avLst/>
          </a:prstGeom>
        </p:spPr>
      </p:pic>
      <p:pic>
        <p:nvPicPr>
          <p:cNvPr id="20" name="Picture 6" descr="The image is showing Rhabdovirus pathogen for rabies disease.">
            <a:extLst>
              <a:ext uri="{FF2B5EF4-FFF2-40B4-BE49-F238E27FC236}">
                <a16:creationId xmlns:a16="http://schemas.microsoft.com/office/drawing/2014/main" id="{2E571CC6-E231-42F3-BC61-E2870D1522DE}"/>
              </a:ext>
              <a:ext uri="{C183D7F6-B498-43B3-948B-1728B52AA6E4}">
                <adec:decorative xmlns:adec="http://schemas.microsoft.com/office/drawing/2017/decorative" val="0"/>
              </a:ext>
            </a:extLst>
          </p:cNvPr>
          <p:cNvPicPr>
            <a:picLocks noChangeAspect="1"/>
          </p:cNvPicPr>
          <p:nvPr/>
        </p:nvPicPr>
        <p:blipFill>
          <a:blip r:embed="rId5"/>
          <a:stretch>
            <a:fillRect/>
          </a:stretch>
        </p:blipFill>
        <p:spPr>
          <a:xfrm>
            <a:off x="2077756" y="5073867"/>
            <a:ext cx="1953565" cy="686034"/>
          </a:xfrm>
          <a:prstGeom prst="rect">
            <a:avLst/>
          </a:prstGeom>
        </p:spPr>
      </p:pic>
      <p:sp>
        <p:nvSpPr>
          <p:cNvPr id="8" name="Slide Number Placeholder 7">
            <a:extLst>
              <a:ext uri="{FF2B5EF4-FFF2-40B4-BE49-F238E27FC236}">
                <a16:creationId xmlns:a16="http://schemas.microsoft.com/office/drawing/2014/main" id="{654DEC90-1FA9-4E7D-B413-E34B4642C9E1}"/>
              </a:ext>
            </a:extLst>
          </p:cNvPr>
          <p:cNvSpPr>
            <a:spLocks noGrp="1"/>
          </p:cNvSpPr>
          <p:nvPr>
            <p:ph type="sldNum" sz="quarter" idx="10"/>
          </p:nvPr>
        </p:nvSpPr>
        <p:spPr/>
        <p:txBody>
          <a:bodyPr/>
          <a:lstStyle/>
          <a:p>
            <a:fld id="{68151E55-6873-49E2-B8D5-2F265E6F1973}" type="slidenum">
              <a:rPr lang="en-US" smtClean="0"/>
              <a:pPr/>
              <a:t>21</a:t>
            </a:fld>
            <a:endParaRPr lang="en-US"/>
          </a:p>
        </p:txBody>
      </p:sp>
    </p:spTree>
    <p:extLst>
      <p:ext uri="{BB962C8B-B14F-4D97-AF65-F5344CB8AC3E}">
        <p14:creationId xmlns:p14="http://schemas.microsoft.com/office/powerpoint/2010/main" val="101249254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1B9B7F-5373-4F53-BB0F-5191E199D914}"/>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Giant viruses</a:t>
            </a:r>
          </a:p>
        </p:txBody>
      </p:sp>
      <p:sp>
        <p:nvSpPr>
          <p:cNvPr id="3" name="Content Placeholder 2">
            <a:extLst>
              <a:ext uri="{FF2B5EF4-FFF2-40B4-BE49-F238E27FC236}">
                <a16:creationId xmlns:a16="http://schemas.microsoft.com/office/drawing/2014/main" id="{1ED3BF02-F7FF-4B18-90C9-0A1679BFB354}"/>
              </a:ext>
            </a:extLst>
          </p:cNvPr>
          <p:cNvSpPr>
            <a:spLocks noGrp="1"/>
          </p:cNvSpPr>
          <p:nvPr>
            <p:ph sz="quarter" idx="11"/>
          </p:nvPr>
        </p:nvSpPr>
        <p:spPr/>
        <p:txBody>
          <a:bodyPr/>
          <a:lstStyle/>
          <a:p>
            <a:pPr lvl="0">
              <a:spcBef>
                <a:spcPts val="624"/>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Challenge assumptions about viruses due to size and genome characteristics</a:t>
            </a:r>
          </a:p>
          <a:p>
            <a:pPr lvl="0">
              <a:spcBef>
                <a:spcPts val="624"/>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Most viruses have diameters from about 20 to 250 nm</a:t>
            </a:r>
          </a:p>
          <a:p>
            <a:pPr lvl="0">
              <a:spcBef>
                <a:spcPts val="624"/>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But </a:t>
            </a:r>
            <a:r>
              <a:rPr lang="en-US" dirty="0" err="1">
                <a:solidFill>
                  <a:srgbClr val="000000"/>
                </a:solidFill>
                <a:latin typeface="Arial" panose="020B0604020202020204" pitchFamily="34" charset="0"/>
                <a:ea typeface="Verdana" panose="020B0604030504040204" pitchFamily="34" charset="0"/>
              </a:rPr>
              <a:t>Mimivirus</a:t>
            </a:r>
            <a:r>
              <a:rPr lang="en-US" dirty="0">
                <a:solidFill>
                  <a:srgbClr val="000000"/>
                </a:solidFill>
                <a:latin typeface="Arial" panose="020B0604020202020204" pitchFamily="34" charset="0"/>
                <a:ea typeface="Verdana" panose="020B0604030504040204" pitchFamily="34" charset="0"/>
              </a:rPr>
              <a:t> has a virion 750nm in diameter, and a genome of 1.2 Mb</a:t>
            </a:r>
          </a:p>
          <a:p>
            <a:pPr marL="347472" lvl="0" indent="-347472">
              <a:spcBef>
                <a:spcPts val="624"/>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It was originally misidentified as a bacterium!</a:t>
            </a:r>
          </a:p>
          <a:p>
            <a:pPr lvl="0">
              <a:spcBef>
                <a:spcPts val="624"/>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Other giant virus examples: </a:t>
            </a:r>
            <a:r>
              <a:rPr lang="en-US" dirty="0" err="1">
                <a:solidFill>
                  <a:srgbClr val="000000"/>
                </a:solidFill>
                <a:latin typeface="Arial" panose="020B0604020202020204" pitchFamily="34" charset="0"/>
                <a:ea typeface="Verdana" panose="020B0604030504040204" pitchFamily="34" charset="0"/>
              </a:rPr>
              <a:t>Pandoravirus</a:t>
            </a:r>
            <a:r>
              <a:rPr lang="en-US" dirty="0">
                <a:solidFill>
                  <a:srgbClr val="000000"/>
                </a:solidFill>
                <a:latin typeface="Arial" panose="020B0604020202020204" pitchFamily="34" charset="0"/>
                <a:ea typeface="Verdana" panose="020B0604030504040204" pitchFamily="34" charset="0"/>
              </a:rPr>
              <a:t>, Pithovirus, </a:t>
            </a:r>
            <a:r>
              <a:rPr lang="en-US" dirty="0" err="1">
                <a:solidFill>
                  <a:srgbClr val="000000"/>
                </a:solidFill>
                <a:latin typeface="Arial" panose="020B0604020202020204" pitchFamily="34" charset="0"/>
                <a:ea typeface="Verdana" panose="020B0604030504040204" pitchFamily="34" charset="0"/>
              </a:rPr>
              <a:t>Klosneuviruses</a:t>
            </a:r>
            <a:endParaRPr lang="en-US" dirty="0">
              <a:solidFill>
                <a:srgbClr val="000000"/>
              </a:solidFill>
              <a:latin typeface="Arial" panose="020B0604020202020204" pitchFamily="34" charset="0"/>
              <a:ea typeface="Verdana" panose="020B0604030504040204" pitchFamily="34" charset="0"/>
            </a:endParaRPr>
          </a:p>
          <a:p>
            <a:pPr lvl="0">
              <a:spcBef>
                <a:spcPts val="624"/>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Genomes have genes for some parts of the translation machinery</a:t>
            </a:r>
          </a:p>
        </p:txBody>
      </p:sp>
      <p:sp>
        <p:nvSpPr>
          <p:cNvPr id="6" name="Slide Number Placeholder 3">
            <a:extLst>
              <a:ext uri="{FF2B5EF4-FFF2-40B4-BE49-F238E27FC236}">
                <a16:creationId xmlns:a16="http://schemas.microsoft.com/office/drawing/2014/main" id="{58ED87F8-1935-4F4B-A393-C022B5E6ADEB}"/>
              </a:ext>
            </a:extLst>
          </p:cNvPr>
          <p:cNvSpPr>
            <a:spLocks noGrp="1"/>
          </p:cNvSpPr>
          <p:nvPr>
            <p:ph type="sldNum" sz="quarter" idx="10"/>
          </p:nvPr>
        </p:nvSpPr>
        <p:spPr/>
        <p:txBody>
          <a:bodyPr/>
          <a:lstStyle/>
          <a:p>
            <a:fld id="{68151E55-6873-49E2-B8D5-2F265E6F1973}" type="slidenum">
              <a:rPr lang="en-US" smtClean="0"/>
              <a:pPr/>
              <a:t>22</a:t>
            </a:fld>
            <a:endParaRPr lang="en-US"/>
          </a:p>
        </p:txBody>
      </p:sp>
    </p:spTree>
    <p:extLst>
      <p:ext uri="{BB962C8B-B14F-4D97-AF65-F5344CB8AC3E}">
        <p14:creationId xmlns:p14="http://schemas.microsoft.com/office/powerpoint/2010/main" val="114077298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F4BFF6-E563-4F25-B926-89279738CA64}"/>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Virus Classification</a:t>
            </a:r>
          </a:p>
        </p:txBody>
      </p:sp>
      <p:sp>
        <p:nvSpPr>
          <p:cNvPr id="3" name="Content Placeholder 2">
            <a:extLst>
              <a:ext uri="{FF2B5EF4-FFF2-40B4-BE49-F238E27FC236}">
                <a16:creationId xmlns:a16="http://schemas.microsoft.com/office/drawing/2014/main" id="{E5C5091F-967F-4424-B89C-C5B3A11FEBB6}"/>
              </a:ext>
            </a:extLst>
          </p:cNvPr>
          <p:cNvSpPr>
            <a:spLocks noGrp="1"/>
          </p:cNvSpPr>
          <p:nvPr>
            <p:ph sz="quarter" idx="11"/>
          </p:nvPr>
        </p:nvSpPr>
        <p:spPr/>
        <p:txBody>
          <a:bodyPr/>
          <a:lstStyle/>
          <a:p>
            <a:pPr>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Classification can be based on</a:t>
            </a:r>
          </a:p>
          <a:p>
            <a:pPr marL="342900" indent="-3429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Taxonomy</a:t>
            </a:r>
          </a:p>
          <a:p>
            <a:pPr marL="731520"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International Committee on Taxonomy of Viruses (I</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C</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T</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V) uses order, family, subfamily, and genus.</a:t>
            </a:r>
          </a:p>
          <a:p>
            <a:pPr marL="342900" indent="-3429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The disease they cause</a:t>
            </a:r>
          </a:p>
          <a:p>
            <a:pPr marL="342900" indent="-3429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The host they infect</a:t>
            </a:r>
          </a:p>
          <a:p>
            <a:pPr marL="342900" indent="-3429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Genome expression</a:t>
            </a:r>
          </a:p>
          <a:p>
            <a:pPr marL="731520"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Baltimore classification</a:t>
            </a:r>
          </a:p>
        </p:txBody>
      </p:sp>
      <p:sp>
        <p:nvSpPr>
          <p:cNvPr id="6" name="Slide Number Placeholder 3">
            <a:extLst>
              <a:ext uri="{FF2B5EF4-FFF2-40B4-BE49-F238E27FC236}">
                <a16:creationId xmlns:a16="http://schemas.microsoft.com/office/drawing/2014/main" id="{B194383C-7040-4AC6-8D03-B414235AFD75}"/>
              </a:ext>
            </a:extLst>
          </p:cNvPr>
          <p:cNvSpPr>
            <a:spLocks noGrp="1"/>
          </p:cNvSpPr>
          <p:nvPr>
            <p:ph type="sldNum" sz="quarter" idx="10"/>
          </p:nvPr>
        </p:nvSpPr>
        <p:spPr/>
        <p:txBody>
          <a:bodyPr/>
          <a:lstStyle/>
          <a:p>
            <a:fld id="{68151E55-6873-49E2-B8D5-2F265E6F1973}" type="slidenum">
              <a:rPr lang="en-US" smtClean="0"/>
              <a:pPr/>
              <a:t>23</a:t>
            </a:fld>
            <a:endParaRPr lang="en-US"/>
          </a:p>
        </p:txBody>
      </p:sp>
    </p:spTree>
    <p:extLst>
      <p:ext uri="{BB962C8B-B14F-4D97-AF65-F5344CB8AC3E}">
        <p14:creationId xmlns:p14="http://schemas.microsoft.com/office/powerpoint/2010/main" val="161905526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52FA7A-6DA1-4233-8A00-F927D3B0AD35}"/>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Classification by Disease or Host</a:t>
            </a:r>
          </a:p>
        </p:txBody>
      </p:sp>
      <p:sp>
        <p:nvSpPr>
          <p:cNvPr id="3" name="Content Placeholder 2">
            <a:extLst>
              <a:ext uri="{FF2B5EF4-FFF2-40B4-BE49-F238E27FC236}">
                <a16:creationId xmlns:a16="http://schemas.microsoft.com/office/drawing/2014/main" id="{E71801C0-C8BF-43A6-A464-30F219F1DF38}"/>
              </a:ext>
            </a:extLst>
          </p:cNvPr>
          <p:cNvSpPr>
            <a:spLocks noGrp="1"/>
          </p:cNvSpPr>
          <p:nvPr>
            <p:ph sz="quarter" idx="11"/>
          </p:nvPr>
        </p:nvSpPr>
        <p:spPr/>
        <p:txBody>
          <a:bodyPr/>
          <a:lstStyle/>
          <a:p>
            <a:pPr marL="342900" lvl="0" indent="-342900">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Both methods are limited</a:t>
            </a:r>
          </a:p>
          <a:p>
            <a:pPr marL="342900" lvl="0" indent="-342900">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Not all viruses cause disease</a:t>
            </a:r>
          </a:p>
          <a:p>
            <a:pPr marL="342900" lvl="0" indent="-342900">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Some viruses cause different diseases under different conditions or times during infection</a:t>
            </a:r>
          </a:p>
          <a:p>
            <a:pPr marL="342900" lvl="0" indent="-342900">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Some viruses like the common cold can be caused by several viruses</a:t>
            </a:r>
          </a:p>
          <a:p>
            <a:pPr marL="342900" lvl="0" indent="-342900">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Some viruses infect different types of organisms – ex. influenza</a:t>
            </a:r>
          </a:p>
        </p:txBody>
      </p:sp>
      <p:sp>
        <p:nvSpPr>
          <p:cNvPr id="6" name="Slide Number Placeholder 3">
            <a:extLst>
              <a:ext uri="{FF2B5EF4-FFF2-40B4-BE49-F238E27FC236}">
                <a16:creationId xmlns:a16="http://schemas.microsoft.com/office/drawing/2014/main" id="{ABC767D2-5525-4546-9E93-485FAAD47BBA}"/>
              </a:ext>
            </a:extLst>
          </p:cNvPr>
          <p:cNvSpPr>
            <a:spLocks noGrp="1"/>
          </p:cNvSpPr>
          <p:nvPr>
            <p:ph type="sldNum" sz="quarter" idx="10"/>
          </p:nvPr>
        </p:nvSpPr>
        <p:spPr/>
        <p:txBody>
          <a:bodyPr/>
          <a:lstStyle/>
          <a:p>
            <a:fld id="{68151E55-6873-49E2-B8D5-2F265E6F1973}" type="slidenum">
              <a:rPr lang="en-US" smtClean="0"/>
              <a:pPr/>
              <a:t>24</a:t>
            </a:fld>
            <a:endParaRPr lang="en-US"/>
          </a:p>
        </p:txBody>
      </p:sp>
    </p:spTree>
    <p:extLst>
      <p:ext uri="{BB962C8B-B14F-4D97-AF65-F5344CB8AC3E}">
        <p14:creationId xmlns:p14="http://schemas.microsoft.com/office/powerpoint/2010/main" val="32441067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B71559-C2E1-4626-8F42-292F5172CF53}"/>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Classification by Genome Expression</a:t>
            </a:r>
          </a:p>
        </p:txBody>
      </p:sp>
      <p:sp>
        <p:nvSpPr>
          <p:cNvPr id="3" name="Content Placeholder 2">
            <a:extLst>
              <a:ext uri="{FF2B5EF4-FFF2-40B4-BE49-F238E27FC236}">
                <a16:creationId xmlns:a16="http://schemas.microsoft.com/office/drawing/2014/main" id="{11723EEF-D4BB-4C7C-A1B1-28C950311DB7}"/>
              </a:ext>
            </a:extLst>
          </p:cNvPr>
          <p:cNvSpPr>
            <a:spLocks noGrp="1"/>
          </p:cNvSpPr>
          <p:nvPr>
            <p:ph sz="quarter" idx="11"/>
          </p:nvPr>
        </p:nvSpPr>
        <p:spPr/>
        <p:txBody>
          <a:bodyPr/>
          <a:lstStyle/>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More broadly applicable than other classification types</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Baltimore classification sorts viruses based on the relationship between genome structure and genome expression</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Advances in metagenomics have revealed important roles for viruses in ecology and evolution</a:t>
            </a:r>
          </a:p>
        </p:txBody>
      </p:sp>
      <p:sp>
        <p:nvSpPr>
          <p:cNvPr id="6" name="Slide Number Placeholder 3">
            <a:extLst>
              <a:ext uri="{FF2B5EF4-FFF2-40B4-BE49-F238E27FC236}">
                <a16:creationId xmlns:a16="http://schemas.microsoft.com/office/drawing/2014/main" id="{D96D2F11-4EBF-4956-A523-C0005E678992}"/>
              </a:ext>
            </a:extLst>
          </p:cNvPr>
          <p:cNvSpPr>
            <a:spLocks noGrp="1"/>
          </p:cNvSpPr>
          <p:nvPr>
            <p:ph type="sldNum" sz="quarter" idx="10"/>
          </p:nvPr>
        </p:nvSpPr>
        <p:spPr/>
        <p:txBody>
          <a:bodyPr/>
          <a:lstStyle/>
          <a:p>
            <a:fld id="{68151E55-6873-49E2-B8D5-2F265E6F1973}" type="slidenum">
              <a:rPr lang="en-US" smtClean="0"/>
              <a:pPr/>
              <a:t>25</a:t>
            </a:fld>
            <a:endParaRPr lang="en-US"/>
          </a:p>
        </p:txBody>
      </p:sp>
    </p:spTree>
    <p:extLst>
      <p:ext uri="{BB962C8B-B14F-4D97-AF65-F5344CB8AC3E}">
        <p14:creationId xmlns:p14="http://schemas.microsoft.com/office/powerpoint/2010/main" val="273864844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2AC6CC-FAE7-4FAA-B54B-CF5257679C9E}"/>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26.5</a:t>
            </a:r>
            <a:endParaRPr lang="en-US" sz="1200"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A schematic of the Baltimore classification of viruses. ">
            <a:extLst>
              <a:ext uri="{FF2B5EF4-FFF2-40B4-BE49-F238E27FC236}">
                <a16:creationId xmlns:a16="http://schemas.microsoft.com/office/drawing/2014/main" id="{1B956197-964B-48EB-AF34-298DD5E542D5}"/>
              </a:ext>
            </a:extLst>
          </p:cNvPr>
          <p:cNvPicPr>
            <a:picLocks noChangeAspect="1"/>
          </p:cNvPicPr>
          <p:nvPr/>
        </p:nvPicPr>
        <p:blipFill>
          <a:blip r:embed="rId2"/>
          <a:stretch>
            <a:fillRect/>
          </a:stretch>
        </p:blipFill>
        <p:spPr bwMode="auto">
          <a:xfrm>
            <a:off x="2460346" y="1118661"/>
            <a:ext cx="4223309"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 Placeholder 3">
            <a:extLst>
              <a:ext uri="{FF2B5EF4-FFF2-40B4-BE49-F238E27FC236}">
                <a16:creationId xmlns:a16="http://schemas.microsoft.com/office/drawing/2014/main" id="{279A3BB2-5B06-48BA-B0B5-D7C553231853}"/>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7898AD4D-03BD-4B36-B9F7-35708E0881B2}"/>
              </a:ext>
            </a:extLst>
          </p:cNvPr>
          <p:cNvSpPr>
            <a:spLocks noGrp="1"/>
          </p:cNvSpPr>
          <p:nvPr>
            <p:ph type="sldNum" sz="quarter" idx="10"/>
          </p:nvPr>
        </p:nvSpPr>
        <p:spPr/>
        <p:txBody>
          <a:bodyPr/>
          <a:lstStyle/>
          <a:p>
            <a:fld id="{68151E55-6873-49E2-B8D5-2F265E6F1973}" type="slidenum">
              <a:rPr lang="en-US" smtClean="0"/>
              <a:pPr/>
              <a:t>26</a:t>
            </a:fld>
            <a:endParaRPr lang="en-US"/>
          </a:p>
        </p:txBody>
      </p:sp>
    </p:spTree>
    <p:extLst>
      <p:ext uri="{BB962C8B-B14F-4D97-AF65-F5344CB8AC3E}">
        <p14:creationId xmlns:p14="http://schemas.microsoft.com/office/powerpoint/2010/main" val="275427116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C2A60B-4661-4845-8E57-3416FFB77E16}"/>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Metagenomics is used for viral ecology</a:t>
            </a:r>
          </a:p>
        </p:txBody>
      </p:sp>
      <p:sp>
        <p:nvSpPr>
          <p:cNvPr id="3" name="Content Placeholder 2">
            <a:extLst>
              <a:ext uri="{FF2B5EF4-FFF2-40B4-BE49-F238E27FC236}">
                <a16:creationId xmlns:a16="http://schemas.microsoft.com/office/drawing/2014/main" id="{1D8462B0-2330-447D-B0C8-D41EB5CCAEDB}"/>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Most viruses are in prokaryotes and protists – hard to study in the lab</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Metagenomics lets us study ALL viruses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Isolate 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from environmental sample, amplify, sequence and compare to the database</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Has found thousands of new kinds of viruses</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I</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C</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T</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V lets them be classified by metagenomics alone</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Seawater has 10x more viruses than bacteria – big source of genetic diversity!</a:t>
            </a:r>
          </a:p>
        </p:txBody>
      </p:sp>
      <p:sp>
        <p:nvSpPr>
          <p:cNvPr id="6" name="Slide Number Placeholder 3">
            <a:extLst>
              <a:ext uri="{FF2B5EF4-FFF2-40B4-BE49-F238E27FC236}">
                <a16:creationId xmlns:a16="http://schemas.microsoft.com/office/drawing/2014/main" id="{39D0B378-1B13-442A-AF1C-B51055D3D9DB}"/>
              </a:ext>
            </a:extLst>
          </p:cNvPr>
          <p:cNvSpPr>
            <a:spLocks noGrp="1"/>
          </p:cNvSpPr>
          <p:nvPr>
            <p:ph type="sldNum" sz="quarter" idx="10"/>
          </p:nvPr>
        </p:nvSpPr>
        <p:spPr/>
        <p:txBody>
          <a:bodyPr/>
          <a:lstStyle/>
          <a:p>
            <a:fld id="{68151E55-6873-49E2-B8D5-2F265E6F1973}" type="slidenum">
              <a:rPr lang="en-US" smtClean="0"/>
              <a:pPr/>
              <a:t>27</a:t>
            </a:fld>
            <a:endParaRPr lang="en-US"/>
          </a:p>
        </p:txBody>
      </p:sp>
    </p:spTree>
    <p:extLst>
      <p:ext uri="{BB962C8B-B14F-4D97-AF65-F5344CB8AC3E}">
        <p14:creationId xmlns:p14="http://schemas.microsoft.com/office/powerpoint/2010/main" val="59728220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2C4CF9-25B0-4955-82CE-B6CA8FF66A69}"/>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Bacteriophage</a:t>
            </a:r>
          </a:p>
        </p:txBody>
      </p:sp>
      <p:sp>
        <p:nvSpPr>
          <p:cNvPr id="3" name="Content Placeholder 2">
            <a:extLst>
              <a:ext uri="{FF2B5EF4-FFF2-40B4-BE49-F238E27FC236}">
                <a16:creationId xmlns:a16="http://schemas.microsoft.com/office/drawing/2014/main" id="{E8580E35-F6D7-4DD0-A4AF-01BBE2E38020}"/>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Viruses that infect bacteria</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Diverse – united only by bacterial hosts</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Called phage for short</a:t>
            </a:r>
          </a:p>
          <a:p>
            <a:pPr lvl="0">
              <a:spcBef>
                <a:spcPct val="20000"/>
              </a:spcBef>
              <a:spcAft>
                <a:spcPts val="1200"/>
              </a:spcAft>
              <a:buClr>
                <a:srgbClr val="003B48"/>
              </a:buClr>
            </a:pPr>
            <a:r>
              <a:rPr lang="en-US" i="1" dirty="0">
                <a:solidFill>
                  <a:srgbClr val="000000"/>
                </a:solidFill>
                <a:latin typeface="Arial" panose="020B0604020202020204" pitchFamily="34" charset="0"/>
                <a:ea typeface="Verdana" panose="020B0604030504040204" pitchFamily="34" charset="0"/>
              </a:rPr>
              <a:t>E. coli</a:t>
            </a:r>
            <a:r>
              <a:rPr lang="en-US" dirty="0">
                <a:solidFill>
                  <a:srgbClr val="000000"/>
                </a:solidFill>
                <a:latin typeface="Arial" panose="020B0604020202020204" pitchFamily="34" charset="0"/>
                <a:ea typeface="Verdana" panose="020B0604030504040204" pitchFamily="34" charset="0"/>
              </a:rPr>
              <a:t>-infecting viruses are the best studied</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Include the “T” series (T1, T2, etc.).</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Most have two reproductive cycles</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Lytic</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Lysogenic</a:t>
            </a:r>
          </a:p>
        </p:txBody>
      </p:sp>
      <p:sp>
        <p:nvSpPr>
          <p:cNvPr id="6" name="Slide Number Placeholder 3">
            <a:extLst>
              <a:ext uri="{FF2B5EF4-FFF2-40B4-BE49-F238E27FC236}">
                <a16:creationId xmlns:a16="http://schemas.microsoft.com/office/drawing/2014/main" id="{ADCF3EA5-51D4-4046-A8F3-4583A2F12938}"/>
              </a:ext>
            </a:extLst>
          </p:cNvPr>
          <p:cNvSpPr>
            <a:spLocks noGrp="1"/>
          </p:cNvSpPr>
          <p:nvPr>
            <p:ph type="sldNum" sz="quarter" idx="10"/>
          </p:nvPr>
        </p:nvSpPr>
        <p:spPr/>
        <p:txBody>
          <a:bodyPr/>
          <a:lstStyle/>
          <a:p>
            <a:fld id="{68151E55-6873-49E2-B8D5-2F265E6F1973}" type="slidenum">
              <a:rPr lang="en-US" smtClean="0"/>
              <a:pPr/>
              <a:t>28</a:t>
            </a:fld>
            <a:endParaRPr lang="en-US"/>
          </a:p>
        </p:txBody>
      </p:sp>
    </p:spTree>
    <p:extLst>
      <p:ext uri="{BB962C8B-B14F-4D97-AF65-F5344CB8AC3E}">
        <p14:creationId xmlns:p14="http://schemas.microsoft.com/office/powerpoint/2010/main" val="24559763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B56FCD-7F41-45AC-A127-44117A8BD2BC}"/>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Reproductive cycles of bacteriophage: lytic cycle</a:t>
            </a:r>
            <a:r>
              <a:rPr lang="en-US" sz="1200" dirty="0">
                <a:solidFill>
                  <a:srgbClr val="000000"/>
                </a:solidFill>
                <a:latin typeface="Arial" panose="020B0604020202020204" pitchFamily="34" charset="0"/>
                <a:ea typeface="Verdana" panose="020B0604030504040204" pitchFamily="34" charset="0"/>
                <a:cs typeface="Arial" pitchFamily="34" charset="0"/>
              </a:rPr>
              <a:t> 1</a:t>
            </a:r>
          </a:p>
        </p:txBody>
      </p:sp>
      <p:sp>
        <p:nvSpPr>
          <p:cNvPr id="3" name="Content Placeholder 2">
            <a:extLst>
              <a:ext uri="{FF2B5EF4-FFF2-40B4-BE49-F238E27FC236}">
                <a16:creationId xmlns:a16="http://schemas.microsoft.com/office/drawing/2014/main" id="{DEED39A4-A7A0-4703-90D6-0215A313A23B}"/>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Attachment or adsorption</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Target part of bacterial outer surface.</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Penetration or injection</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T4 pierces cell wall to inject viral genome.</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Synthesis</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Phage takes over the cell’s replication and protein synthesis enzymes to synthesize viral components.</a:t>
            </a:r>
          </a:p>
        </p:txBody>
      </p:sp>
      <p:sp>
        <p:nvSpPr>
          <p:cNvPr id="6" name="Slide Number Placeholder 3">
            <a:extLst>
              <a:ext uri="{FF2B5EF4-FFF2-40B4-BE49-F238E27FC236}">
                <a16:creationId xmlns:a16="http://schemas.microsoft.com/office/drawing/2014/main" id="{81D95359-B242-4C1C-A152-93825E314841}"/>
              </a:ext>
            </a:extLst>
          </p:cNvPr>
          <p:cNvSpPr>
            <a:spLocks noGrp="1"/>
          </p:cNvSpPr>
          <p:nvPr>
            <p:ph type="sldNum" sz="quarter" idx="10"/>
          </p:nvPr>
        </p:nvSpPr>
        <p:spPr/>
        <p:txBody>
          <a:bodyPr/>
          <a:lstStyle/>
          <a:p>
            <a:fld id="{68151E55-6873-49E2-B8D5-2F265E6F1973}" type="slidenum">
              <a:rPr lang="en-US" smtClean="0"/>
              <a:pPr/>
              <a:t>29</a:t>
            </a:fld>
            <a:endParaRPr lang="en-US"/>
          </a:p>
        </p:txBody>
      </p:sp>
    </p:spTree>
    <p:extLst>
      <p:ext uri="{BB962C8B-B14F-4D97-AF65-F5344CB8AC3E}">
        <p14:creationId xmlns:p14="http://schemas.microsoft.com/office/powerpoint/2010/main" val="14110790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9A1A12-2879-4AC7-88D8-D2848D9DA2E4}"/>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Nature of Viruses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9048CF0B-837C-43D3-B444-0CC8EA9F4DE2}"/>
              </a:ext>
            </a:extLst>
          </p:cNvPr>
          <p:cNvSpPr>
            <a:spLocks noGrp="1"/>
          </p:cNvSpPr>
          <p:nvPr>
            <p:ph sz="quarter" idx="11"/>
          </p:nvPr>
        </p:nvSpPr>
        <p:spPr/>
        <p:txBody>
          <a:bodyPr/>
          <a:lstStyle/>
          <a:p>
            <a:pPr lvl="0">
              <a:spcBef>
                <a:spcPts val="1200"/>
              </a:spcBef>
              <a:spcAft>
                <a:spcPts val="600"/>
              </a:spcAft>
              <a:buClr>
                <a:srgbClr val="003B48"/>
              </a:buClr>
            </a:pPr>
            <a:r>
              <a:rPr lang="en-US" altLang="en-US" dirty="0">
                <a:solidFill>
                  <a:srgbClr val="000000"/>
                </a:solidFill>
                <a:latin typeface="Arial" panose="020B0604020202020204" pitchFamily="34" charset="0"/>
                <a:ea typeface="Verdana" panose="020B0604030504040204" pitchFamily="34" charset="0"/>
              </a:rPr>
              <a:t>All viruses have same basic structure</a:t>
            </a:r>
          </a:p>
          <a:p>
            <a:pPr marL="347472" lvl="0" indent="-347472">
              <a:spcBef>
                <a:spcPts val="1200"/>
              </a:spcBef>
              <a:spcAft>
                <a:spcPts val="60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Verdana" panose="020B0604030504040204" pitchFamily="34" charset="0"/>
              </a:rPr>
              <a:t>Nucleic acid core surrounded by protein.</a:t>
            </a:r>
          </a:p>
          <a:p>
            <a:pPr marL="347472" lvl="0" indent="-347472">
              <a:spcBef>
                <a:spcPts val="1200"/>
              </a:spcBef>
              <a:spcAft>
                <a:spcPts val="240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Verdana" panose="020B0604030504040204" pitchFamily="34" charset="0"/>
              </a:rPr>
              <a:t>No cytoplasm – not a cell.</a:t>
            </a:r>
          </a:p>
          <a:p>
            <a:pPr lvl="0">
              <a:spcBef>
                <a:spcPts val="1200"/>
              </a:spcBef>
              <a:spcAft>
                <a:spcPts val="600"/>
              </a:spcAft>
              <a:buClr>
                <a:srgbClr val="003B48"/>
              </a:buClr>
            </a:pPr>
            <a:r>
              <a:rPr lang="en-US" altLang="en-US" dirty="0">
                <a:solidFill>
                  <a:srgbClr val="000000"/>
                </a:solidFill>
                <a:latin typeface="Arial" panose="020B0604020202020204" pitchFamily="34" charset="0"/>
                <a:ea typeface="Verdana" panose="020B0604030504040204" pitchFamily="34" charset="0"/>
              </a:rPr>
              <a:t>Nucleic acid can be D</a:t>
            </a:r>
            <a:r>
              <a:rPr lang="en-US" altLang="en-US" sz="100" dirty="0">
                <a:solidFill>
                  <a:srgbClr val="000000"/>
                </a:solidFill>
                <a:latin typeface="Arial" panose="020B0604020202020204" pitchFamily="34" charset="0"/>
                <a:ea typeface="Verdana" panose="020B0604030504040204" pitchFamily="34" charset="0"/>
              </a:rPr>
              <a:t> </a:t>
            </a:r>
            <a:r>
              <a:rPr lang="en-US" altLang="en-US" dirty="0">
                <a:solidFill>
                  <a:srgbClr val="000000"/>
                </a:solidFill>
                <a:latin typeface="Arial" panose="020B0604020202020204" pitchFamily="34" charset="0"/>
                <a:ea typeface="Verdana" panose="020B0604030504040204" pitchFamily="34" charset="0"/>
              </a:rPr>
              <a:t>N</a:t>
            </a:r>
            <a:r>
              <a:rPr lang="en-US" altLang="en-US" sz="100" dirty="0">
                <a:solidFill>
                  <a:srgbClr val="000000"/>
                </a:solidFill>
                <a:latin typeface="Arial" panose="020B0604020202020204" pitchFamily="34" charset="0"/>
                <a:ea typeface="Verdana" panose="020B0604030504040204" pitchFamily="34" charset="0"/>
              </a:rPr>
              <a:t> </a:t>
            </a:r>
            <a:r>
              <a:rPr lang="en-US" altLang="en-US" dirty="0">
                <a:solidFill>
                  <a:srgbClr val="000000"/>
                </a:solidFill>
                <a:latin typeface="Arial" panose="020B0604020202020204" pitchFamily="34" charset="0"/>
                <a:ea typeface="Verdana" panose="020B0604030504040204" pitchFamily="34" charset="0"/>
              </a:rPr>
              <a:t>A or R</a:t>
            </a:r>
            <a:r>
              <a:rPr lang="en-US" altLang="en-US" sz="100" dirty="0">
                <a:solidFill>
                  <a:srgbClr val="000000"/>
                </a:solidFill>
                <a:latin typeface="Arial" panose="020B0604020202020204" pitchFamily="34" charset="0"/>
                <a:ea typeface="Verdana" panose="020B0604030504040204" pitchFamily="34" charset="0"/>
              </a:rPr>
              <a:t> </a:t>
            </a:r>
            <a:r>
              <a:rPr lang="en-US" altLang="en-US" dirty="0">
                <a:solidFill>
                  <a:srgbClr val="000000"/>
                </a:solidFill>
                <a:latin typeface="Arial" panose="020B0604020202020204" pitchFamily="34" charset="0"/>
                <a:ea typeface="Verdana" panose="020B0604030504040204" pitchFamily="34" charset="0"/>
              </a:rPr>
              <a:t>N</a:t>
            </a:r>
            <a:r>
              <a:rPr lang="en-US" altLang="en-US" sz="100" dirty="0">
                <a:solidFill>
                  <a:srgbClr val="000000"/>
                </a:solidFill>
                <a:latin typeface="Arial" panose="020B0604020202020204" pitchFamily="34" charset="0"/>
                <a:ea typeface="Verdana" panose="020B0604030504040204" pitchFamily="34" charset="0"/>
              </a:rPr>
              <a:t> </a:t>
            </a:r>
            <a:r>
              <a:rPr lang="en-US" altLang="en-US" dirty="0">
                <a:solidFill>
                  <a:srgbClr val="000000"/>
                </a:solidFill>
                <a:latin typeface="Arial" panose="020B0604020202020204" pitchFamily="34" charset="0"/>
                <a:ea typeface="Verdana" panose="020B0604030504040204" pitchFamily="34" charset="0"/>
              </a:rPr>
              <a:t>A</a:t>
            </a:r>
          </a:p>
          <a:p>
            <a:pPr marL="347472" lvl="0" indent="-347472">
              <a:spcBef>
                <a:spcPts val="1200"/>
              </a:spcBef>
              <a:spcAft>
                <a:spcPts val="60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Verdana" panose="020B0604030504040204" pitchFamily="34" charset="0"/>
              </a:rPr>
              <a:t>Circular or linear.</a:t>
            </a:r>
          </a:p>
          <a:p>
            <a:pPr marL="347472" lvl="0" indent="-347472">
              <a:spcBef>
                <a:spcPts val="1200"/>
              </a:spcBef>
              <a:spcAft>
                <a:spcPts val="60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Verdana" panose="020B0604030504040204" pitchFamily="34" charset="0"/>
              </a:rPr>
              <a:t>Single- or double-stranded.</a:t>
            </a:r>
          </a:p>
          <a:p>
            <a:pPr marL="347472" indent="-347472">
              <a:spcBef>
                <a:spcPts val="1200"/>
              </a:spcBef>
              <a:spcAft>
                <a:spcPts val="60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Verdana" panose="020B0604030504040204" pitchFamily="34" charset="0"/>
              </a:rPr>
              <a:t>R</a:t>
            </a:r>
            <a:r>
              <a:rPr lang="en-US" altLang="en-US" sz="100" dirty="0">
                <a:solidFill>
                  <a:srgbClr val="000000"/>
                </a:solidFill>
                <a:latin typeface="Arial" panose="020B0604020202020204" pitchFamily="34" charset="0"/>
                <a:ea typeface="Verdana" panose="020B0604030504040204" pitchFamily="34" charset="0"/>
              </a:rPr>
              <a:t> </a:t>
            </a:r>
            <a:r>
              <a:rPr lang="en-US" altLang="en-US" dirty="0">
                <a:solidFill>
                  <a:srgbClr val="000000"/>
                </a:solidFill>
                <a:latin typeface="Arial" panose="020B0604020202020204" pitchFamily="34" charset="0"/>
                <a:ea typeface="Verdana" panose="020B0604030504040204" pitchFamily="34" charset="0"/>
              </a:rPr>
              <a:t>N</a:t>
            </a:r>
            <a:r>
              <a:rPr lang="en-US" altLang="en-US" sz="100" dirty="0">
                <a:solidFill>
                  <a:srgbClr val="000000"/>
                </a:solidFill>
                <a:latin typeface="Arial" panose="020B0604020202020204" pitchFamily="34" charset="0"/>
                <a:ea typeface="Verdana" panose="020B0604030504040204" pitchFamily="34" charset="0"/>
              </a:rPr>
              <a:t> </a:t>
            </a:r>
            <a:r>
              <a:rPr lang="en-US" altLang="en-US" dirty="0">
                <a:solidFill>
                  <a:srgbClr val="000000"/>
                </a:solidFill>
                <a:latin typeface="Arial" panose="020B0604020202020204" pitchFamily="34" charset="0"/>
                <a:ea typeface="Verdana" panose="020B0604030504040204" pitchFamily="34" charset="0"/>
              </a:rPr>
              <a:t>A viruses may be segmented or not.</a:t>
            </a:r>
          </a:p>
        </p:txBody>
      </p:sp>
      <p:sp>
        <p:nvSpPr>
          <p:cNvPr id="6" name="Slide Number Placeholder 3">
            <a:extLst>
              <a:ext uri="{FF2B5EF4-FFF2-40B4-BE49-F238E27FC236}">
                <a16:creationId xmlns:a16="http://schemas.microsoft.com/office/drawing/2014/main" id="{4F20AD88-6A00-4EA0-BF3D-7CC73AA8D205}"/>
              </a:ext>
            </a:extLst>
          </p:cNvPr>
          <p:cNvSpPr>
            <a:spLocks noGrp="1"/>
          </p:cNvSpPr>
          <p:nvPr>
            <p:ph type="sldNum" sz="quarter" idx="10"/>
          </p:nvPr>
        </p:nvSpPr>
        <p:spPr/>
        <p:txBody>
          <a:bodyPr/>
          <a:lstStyle/>
          <a:p>
            <a:fld id="{68151E55-6873-49E2-B8D5-2F265E6F1973}" type="slidenum">
              <a:rPr lang="en-US" smtClean="0"/>
              <a:pPr/>
              <a:t>3</a:t>
            </a:fld>
            <a:endParaRPr lang="en-US"/>
          </a:p>
        </p:txBody>
      </p:sp>
    </p:spTree>
    <p:extLst>
      <p:ext uri="{BB962C8B-B14F-4D97-AF65-F5344CB8AC3E}">
        <p14:creationId xmlns:p14="http://schemas.microsoft.com/office/powerpoint/2010/main" val="276680245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A52A81-1FD6-4237-A975-9C903586994B}"/>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Reproductive cycles of bacteriophage: lytic cycle</a:t>
            </a:r>
            <a:r>
              <a:rPr lang="en-US" sz="1200" dirty="0">
                <a:solidFill>
                  <a:srgbClr val="000000"/>
                </a:solidFill>
                <a:latin typeface="Arial" panose="020B0604020202020204" pitchFamily="34" charset="0"/>
                <a:ea typeface="Verdana" panose="020B0604030504040204" pitchFamily="34" charset="0"/>
                <a:cs typeface="Arial" pitchFamily="34" charset="0"/>
              </a:rPr>
              <a:t> 2</a:t>
            </a:r>
          </a:p>
        </p:txBody>
      </p:sp>
      <p:sp>
        <p:nvSpPr>
          <p:cNvPr id="3" name="Content Placeholder 2">
            <a:extLst>
              <a:ext uri="{FF2B5EF4-FFF2-40B4-BE49-F238E27FC236}">
                <a16:creationId xmlns:a16="http://schemas.microsoft.com/office/drawing/2014/main" id="{91903951-FE44-42DF-8C94-4754B947099D}"/>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Assembly</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Assembly of components.</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Release</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Mature virus particles are released through enzyme that lyses host or budding through host cell wall.</a:t>
            </a:r>
          </a:p>
        </p:txBody>
      </p:sp>
      <p:sp>
        <p:nvSpPr>
          <p:cNvPr id="6" name="Slide Number Placeholder 3">
            <a:extLst>
              <a:ext uri="{FF2B5EF4-FFF2-40B4-BE49-F238E27FC236}">
                <a16:creationId xmlns:a16="http://schemas.microsoft.com/office/drawing/2014/main" id="{A680908E-CBB4-44C4-8252-2D87EC636C19}"/>
              </a:ext>
            </a:extLst>
          </p:cNvPr>
          <p:cNvSpPr>
            <a:spLocks noGrp="1"/>
          </p:cNvSpPr>
          <p:nvPr>
            <p:ph type="sldNum" sz="quarter" idx="10"/>
          </p:nvPr>
        </p:nvSpPr>
        <p:spPr/>
        <p:txBody>
          <a:bodyPr/>
          <a:lstStyle/>
          <a:p>
            <a:fld id="{68151E55-6873-49E2-B8D5-2F265E6F1973}" type="slidenum">
              <a:rPr lang="en-US" smtClean="0"/>
              <a:pPr/>
              <a:t>30</a:t>
            </a:fld>
            <a:endParaRPr lang="en-US"/>
          </a:p>
        </p:txBody>
      </p:sp>
    </p:spTree>
    <p:extLst>
      <p:ext uri="{BB962C8B-B14F-4D97-AF65-F5344CB8AC3E}">
        <p14:creationId xmlns:p14="http://schemas.microsoft.com/office/powerpoint/2010/main" val="94484799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F942CC-0DC8-40A9-9CF4-D6498614185B}"/>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Figure 26.6</a:t>
            </a:r>
            <a:endParaRPr lang="en-US" sz="1200"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An illustration compares the lytic cycle and lysogenic cycles in a bacteriophage.">
            <a:extLst>
              <a:ext uri="{FF2B5EF4-FFF2-40B4-BE49-F238E27FC236}">
                <a16:creationId xmlns:a16="http://schemas.microsoft.com/office/drawing/2014/main" id="{537BDA2F-7D98-4177-ABAB-BF0C947639D1}"/>
              </a:ext>
            </a:extLst>
          </p:cNvPr>
          <p:cNvPicPr>
            <a:picLocks noChangeAspect="1" noChangeArrowheads="1"/>
          </p:cNvPicPr>
          <p:nvPr/>
        </p:nvPicPr>
        <p:blipFill rotWithShape="1">
          <a:blip r:embed="rId2"/>
          <a:srcRect l="1924" t="4384" r="1924" b="21202"/>
          <a:stretch/>
        </p:blipFill>
        <p:spPr bwMode="auto">
          <a:xfrm>
            <a:off x="383038" y="1384299"/>
            <a:ext cx="8377924" cy="4754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 Placeholder 3">
            <a:extLst>
              <a:ext uri="{FF2B5EF4-FFF2-40B4-BE49-F238E27FC236}">
                <a16:creationId xmlns:a16="http://schemas.microsoft.com/office/drawing/2014/main" id="{91BA7A56-29C4-41AF-A7ED-5B112762D4FD}"/>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endParaRPr lang="en-US" noProof="0" dirty="0">
              <a:hlinkClick r:id="rId4" action="ppaction://hlinksldjump"/>
            </a:endParaRPr>
          </a:p>
        </p:txBody>
      </p:sp>
      <p:sp>
        <p:nvSpPr>
          <p:cNvPr id="8" name="Slide Number Placeholder 4">
            <a:extLst>
              <a:ext uri="{FF2B5EF4-FFF2-40B4-BE49-F238E27FC236}">
                <a16:creationId xmlns:a16="http://schemas.microsoft.com/office/drawing/2014/main" id="{ABDB2F27-C5C3-418A-89C3-4A5F8FCA8FB9}"/>
              </a:ext>
            </a:extLst>
          </p:cNvPr>
          <p:cNvSpPr>
            <a:spLocks noGrp="1"/>
          </p:cNvSpPr>
          <p:nvPr>
            <p:ph type="sldNum" sz="quarter" idx="10"/>
          </p:nvPr>
        </p:nvSpPr>
        <p:spPr/>
        <p:txBody>
          <a:bodyPr/>
          <a:lstStyle/>
          <a:p>
            <a:fld id="{68151E55-6873-49E2-B8D5-2F265E6F1973}" type="slidenum">
              <a:rPr lang="en-US" smtClean="0"/>
              <a:pPr/>
              <a:t>31</a:t>
            </a:fld>
            <a:endParaRPr lang="en-US"/>
          </a:p>
        </p:txBody>
      </p:sp>
    </p:spTree>
    <p:extLst>
      <p:ext uri="{BB962C8B-B14F-4D97-AF65-F5344CB8AC3E}">
        <p14:creationId xmlns:p14="http://schemas.microsoft.com/office/powerpoint/2010/main" val="20313008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271194-73FD-4EFA-9297-953104F0256B}"/>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Reproductive cycles of bacteriophage: lysogenic cycle</a:t>
            </a:r>
          </a:p>
        </p:txBody>
      </p:sp>
      <p:sp>
        <p:nvSpPr>
          <p:cNvPr id="3" name="Content Placeholder 2">
            <a:extLst>
              <a:ext uri="{FF2B5EF4-FFF2-40B4-BE49-F238E27FC236}">
                <a16:creationId xmlns:a16="http://schemas.microsoft.com/office/drawing/2014/main" id="{307E1AD2-812A-49B9-8220-1082415E0A3B}"/>
              </a:ext>
            </a:extLst>
          </p:cNvPr>
          <p:cNvSpPr>
            <a:spLocks noGrp="1"/>
          </p:cNvSpPr>
          <p:nvPr>
            <p:ph sz="quarter" idx="11"/>
          </p:nvPr>
        </p:nvSpPr>
        <p:spPr/>
        <p:txBody>
          <a:bodyPr/>
          <a:lstStyle/>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Latent phase; Virus does not immediately kill infected cell</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Integrate virus nucleic acid into host cell genome</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Integration allows a virus to be replicated along with the host cell’s 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as the host divides</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Temperate or lysogenic phage</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Integrated genome called prophage; cell containing a prophage called lysogen</a:t>
            </a:r>
          </a:p>
        </p:txBody>
      </p:sp>
      <p:sp>
        <p:nvSpPr>
          <p:cNvPr id="6" name="Slide Number Placeholder 3">
            <a:extLst>
              <a:ext uri="{FF2B5EF4-FFF2-40B4-BE49-F238E27FC236}">
                <a16:creationId xmlns:a16="http://schemas.microsoft.com/office/drawing/2014/main" id="{69097F14-F763-49AF-9DEA-023A889F1C90}"/>
              </a:ext>
            </a:extLst>
          </p:cNvPr>
          <p:cNvSpPr>
            <a:spLocks noGrp="1"/>
          </p:cNvSpPr>
          <p:nvPr>
            <p:ph type="sldNum" sz="quarter" idx="10"/>
          </p:nvPr>
        </p:nvSpPr>
        <p:spPr/>
        <p:txBody>
          <a:bodyPr/>
          <a:lstStyle/>
          <a:p>
            <a:fld id="{68151E55-6873-49E2-B8D5-2F265E6F1973}" type="slidenum">
              <a:rPr lang="en-US" smtClean="0"/>
              <a:pPr/>
              <a:t>32</a:t>
            </a:fld>
            <a:endParaRPr lang="en-US"/>
          </a:p>
        </p:txBody>
      </p:sp>
    </p:spTree>
    <p:extLst>
      <p:ext uri="{BB962C8B-B14F-4D97-AF65-F5344CB8AC3E}">
        <p14:creationId xmlns:p14="http://schemas.microsoft.com/office/powerpoint/2010/main" val="235690687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395E49-B6B7-4728-97A0-22D8FBB123A1}"/>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Phage conversion</a:t>
            </a:r>
          </a:p>
        </p:txBody>
      </p:sp>
      <p:sp>
        <p:nvSpPr>
          <p:cNvPr id="3" name="Content Placeholder 2">
            <a:extLst>
              <a:ext uri="{FF2B5EF4-FFF2-40B4-BE49-F238E27FC236}">
                <a16:creationId xmlns:a16="http://schemas.microsoft.com/office/drawing/2014/main" id="{8BB29733-2387-4DC5-B86E-D0F73B718B5A}"/>
              </a:ext>
            </a:extLst>
          </p:cNvPr>
          <p:cNvSpPr>
            <a:spLocks noGrp="1"/>
          </p:cNvSpPr>
          <p:nvPr>
            <p:ph sz="quarter" idx="11"/>
          </p:nvPr>
        </p:nvSpPr>
        <p:spPr/>
        <p:txBody>
          <a:bodyPr/>
          <a:lstStyle/>
          <a:p>
            <a:pPr>
              <a:spcBef>
                <a:spcPts val="624"/>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During integrated portion of lysogenic cycle, some viral genes may be expressed</a:t>
            </a:r>
          </a:p>
          <a:p>
            <a:pPr>
              <a:spcBef>
                <a:spcPts val="624"/>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Phenotype or characteristics of the lysogenic bacterium can be altered by the prophage</a:t>
            </a:r>
          </a:p>
          <a:p>
            <a:pPr>
              <a:spcBef>
                <a:spcPts val="624"/>
              </a:spcBef>
              <a:spcAft>
                <a:spcPts val="1200"/>
              </a:spcAft>
              <a:buClr>
                <a:srgbClr val="003B48"/>
              </a:buClr>
            </a:pPr>
            <a:r>
              <a:rPr lang="en-US" i="1" dirty="0">
                <a:solidFill>
                  <a:srgbClr val="000000"/>
                </a:solidFill>
                <a:latin typeface="Arial" panose="020B0604020202020204" pitchFamily="34" charset="0"/>
                <a:ea typeface="Verdana" panose="020B0604030504040204" pitchFamily="34" charset="0"/>
              </a:rPr>
              <a:t>Vibrio cholerae </a:t>
            </a:r>
            <a:r>
              <a:rPr lang="en-US" dirty="0">
                <a:solidFill>
                  <a:srgbClr val="000000"/>
                </a:solidFill>
                <a:latin typeface="Arial" panose="020B0604020202020204" pitchFamily="34" charset="0"/>
                <a:ea typeface="Verdana" panose="020B0604030504040204" pitchFamily="34" charset="0"/>
              </a:rPr>
              <a:t>phage conversion</a:t>
            </a:r>
          </a:p>
          <a:p>
            <a:pPr marL="347472" lvl="2" indent="-347472">
              <a:spcBef>
                <a:spcPts val="624"/>
              </a:spcBef>
              <a:spcAft>
                <a:spcPts val="1200"/>
              </a:spcAft>
              <a:buClr>
                <a:srgbClr val="000000"/>
              </a:buClr>
            </a:pPr>
            <a:r>
              <a:rPr lang="en-US" sz="2400" dirty="0">
                <a:solidFill>
                  <a:srgbClr val="000000"/>
                </a:solidFill>
                <a:latin typeface="Arial" panose="020B0604020202020204" pitchFamily="34" charset="0"/>
                <a:ea typeface="Verdana" panose="020B0604030504040204" pitchFamily="34" charset="0"/>
              </a:rPr>
              <a:t>Lysogenic phage introduced a gene coding for cholera toxin.</a:t>
            </a:r>
          </a:p>
          <a:p>
            <a:pPr marL="347472" lvl="2" indent="-347472">
              <a:spcBef>
                <a:spcPts val="624"/>
              </a:spcBef>
              <a:spcAft>
                <a:spcPts val="1200"/>
              </a:spcAft>
              <a:buClr>
                <a:srgbClr val="000000"/>
              </a:buClr>
            </a:pPr>
            <a:r>
              <a:rPr lang="en-US" sz="2400" dirty="0">
                <a:solidFill>
                  <a:srgbClr val="000000"/>
                </a:solidFill>
                <a:latin typeface="Arial" panose="020B0604020202020204" pitchFamily="34" charset="0"/>
                <a:ea typeface="Verdana" panose="020B0604030504040204" pitchFamily="34" charset="0"/>
              </a:rPr>
              <a:t>Gene became incorporated into host genome.</a:t>
            </a:r>
          </a:p>
          <a:p>
            <a:pPr marL="347472" lvl="2" indent="-347472">
              <a:spcBef>
                <a:spcPts val="624"/>
              </a:spcBef>
              <a:spcAft>
                <a:spcPts val="1200"/>
              </a:spcAft>
              <a:buClr>
                <a:srgbClr val="000000"/>
              </a:buClr>
            </a:pPr>
            <a:r>
              <a:rPr lang="en-US" sz="2400" dirty="0">
                <a:solidFill>
                  <a:srgbClr val="000000"/>
                </a:solidFill>
                <a:latin typeface="Arial" panose="020B0604020202020204" pitchFamily="34" charset="0"/>
                <a:ea typeface="Verdana" panose="020B0604030504040204" pitchFamily="34" charset="0"/>
              </a:rPr>
              <a:t>Converts harmless bacteria into disease-causing form.</a:t>
            </a:r>
          </a:p>
        </p:txBody>
      </p:sp>
      <p:sp>
        <p:nvSpPr>
          <p:cNvPr id="6" name="Slide Number Placeholder 3">
            <a:extLst>
              <a:ext uri="{FF2B5EF4-FFF2-40B4-BE49-F238E27FC236}">
                <a16:creationId xmlns:a16="http://schemas.microsoft.com/office/drawing/2014/main" id="{41D15A5D-EFE0-499C-A012-63FAB8CCE9A6}"/>
              </a:ext>
            </a:extLst>
          </p:cNvPr>
          <p:cNvSpPr>
            <a:spLocks noGrp="1"/>
          </p:cNvSpPr>
          <p:nvPr>
            <p:ph type="sldNum" sz="quarter" idx="10"/>
          </p:nvPr>
        </p:nvSpPr>
        <p:spPr/>
        <p:txBody>
          <a:bodyPr/>
          <a:lstStyle/>
          <a:p>
            <a:fld id="{68151E55-6873-49E2-B8D5-2F265E6F1973}" type="slidenum">
              <a:rPr lang="en-US" smtClean="0"/>
              <a:pPr/>
              <a:t>33</a:t>
            </a:fld>
            <a:endParaRPr lang="en-US"/>
          </a:p>
        </p:txBody>
      </p:sp>
    </p:spTree>
    <p:extLst>
      <p:ext uri="{BB962C8B-B14F-4D97-AF65-F5344CB8AC3E}">
        <p14:creationId xmlns:p14="http://schemas.microsoft.com/office/powerpoint/2010/main" val="404269077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9F1202-5365-4061-AD3F-73F9F6F0B9A8}"/>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Viral infections: Persistent versus Acute</a:t>
            </a:r>
          </a:p>
        </p:txBody>
      </p:sp>
      <p:sp>
        <p:nvSpPr>
          <p:cNvPr id="3" name="Content Placeholder 2">
            <a:extLst>
              <a:ext uri="{FF2B5EF4-FFF2-40B4-BE49-F238E27FC236}">
                <a16:creationId xmlns:a16="http://schemas.microsoft.com/office/drawing/2014/main" id="{FCDE8EE8-7419-4E87-A802-7BA34124295E}"/>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Categorized based on:</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How rapidly and frequently virus is produced</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Appearance of associated symptoms</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Persistent infections – latent or chronic</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Acute infections – rapid replication of virus, can lead to sudden symptom onset</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Can cause outbreaks, epidemics, and pandemics.</a:t>
            </a:r>
          </a:p>
        </p:txBody>
      </p:sp>
      <p:sp>
        <p:nvSpPr>
          <p:cNvPr id="6" name="Slide Number Placeholder 3">
            <a:extLst>
              <a:ext uri="{FF2B5EF4-FFF2-40B4-BE49-F238E27FC236}">
                <a16:creationId xmlns:a16="http://schemas.microsoft.com/office/drawing/2014/main" id="{78835359-8871-4378-8689-A9EF7E2E4233}"/>
              </a:ext>
            </a:extLst>
          </p:cNvPr>
          <p:cNvSpPr>
            <a:spLocks noGrp="1"/>
          </p:cNvSpPr>
          <p:nvPr>
            <p:ph type="sldNum" sz="quarter" idx="10"/>
          </p:nvPr>
        </p:nvSpPr>
        <p:spPr/>
        <p:txBody>
          <a:bodyPr/>
          <a:lstStyle/>
          <a:p>
            <a:fld id="{68151E55-6873-49E2-B8D5-2F265E6F1973}" type="slidenum">
              <a:rPr lang="en-US" smtClean="0"/>
              <a:pPr/>
              <a:t>34</a:t>
            </a:fld>
            <a:endParaRPr lang="en-US"/>
          </a:p>
        </p:txBody>
      </p:sp>
    </p:spTree>
    <p:extLst>
      <p:ext uri="{BB962C8B-B14F-4D97-AF65-F5344CB8AC3E}">
        <p14:creationId xmlns:p14="http://schemas.microsoft.com/office/powerpoint/2010/main" val="360918161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8D2582-E80B-4E3C-B698-C74813BF3A53}"/>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26.7</a:t>
            </a:r>
            <a:endParaRPr lang="en-US" sz="1200"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4 graphs show the progression of acute and persistent infections.">
            <a:extLst>
              <a:ext uri="{FF2B5EF4-FFF2-40B4-BE49-F238E27FC236}">
                <a16:creationId xmlns:a16="http://schemas.microsoft.com/office/drawing/2014/main" id="{7E4373E4-8272-47BB-BC3A-E1BB7852E445}"/>
              </a:ext>
            </a:extLst>
          </p:cNvPr>
          <p:cNvPicPr>
            <a:picLocks noChangeAspect="1"/>
          </p:cNvPicPr>
          <p:nvPr/>
        </p:nvPicPr>
        <p:blipFill>
          <a:blip r:embed="rId2"/>
          <a:stretch>
            <a:fillRect/>
          </a:stretch>
        </p:blipFill>
        <p:spPr bwMode="auto">
          <a:xfrm>
            <a:off x="1511387" y="1112448"/>
            <a:ext cx="6121227"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 Placeholder 3">
            <a:extLst>
              <a:ext uri="{FF2B5EF4-FFF2-40B4-BE49-F238E27FC236}">
                <a16:creationId xmlns:a16="http://schemas.microsoft.com/office/drawing/2014/main" id="{1A4CB826-CDC8-47AF-AEC2-1501173E4E3E}"/>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6885C864-3157-4583-9EC9-578E7BC13A7D}"/>
              </a:ext>
            </a:extLst>
          </p:cNvPr>
          <p:cNvSpPr>
            <a:spLocks noGrp="1"/>
          </p:cNvSpPr>
          <p:nvPr>
            <p:ph type="sldNum" sz="quarter" idx="10"/>
          </p:nvPr>
        </p:nvSpPr>
        <p:spPr/>
        <p:txBody>
          <a:bodyPr/>
          <a:lstStyle/>
          <a:p>
            <a:fld id="{68151E55-6873-49E2-B8D5-2F265E6F1973}" type="slidenum">
              <a:rPr lang="en-US" smtClean="0"/>
              <a:pPr/>
              <a:t>35</a:t>
            </a:fld>
            <a:endParaRPr lang="en-US"/>
          </a:p>
        </p:txBody>
      </p:sp>
    </p:spTree>
    <p:extLst>
      <p:ext uri="{BB962C8B-B14F-4D97-AF65-F5344CB8AC3E}">
        <p14:creationId xmlns:p14="http://schemas.microsoft.com/office/powerpoint/2010/main" val="414830357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0C686F-2D34-4C4C-A7F9-4E2B477DF56A}"/>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Influenza</a:t>
            </a:r>
          </a:p>
        </p:txBody>
      </p:sp>
      <p:sp>
        <p:nvSpPr>
          <p:cNvPr id="3" name="Content Placeholder 2">
            <a:extLst>
              <a:ext uri="{FF2B5EF4-FFF2-40B4-BE49-F238E27FC236}">
                <a16:creationId xmlns:a16="http://schemas.microsoft.com/office/drawing/2014/main" id="{225676AA-0C07-4ED8-A9A4-D0E86039B81A}"/>
              </a:ext>
            </a:extLst>
          </p:cNvPr>
          <p:cNvSpPr>
            <a:spLocks noGrp="1"/>
          </p:cNvSpPr>
          <p:nvPr>
            <p:ph sz="quarter" idx="11"/>
          </p:nvPr>
        </p:nvSpPr>
        <p:spPr/>
        <p:txBody>
          <a:bodyPr/>
          <a:lstStyle/>
          <a:p>
            <a:pPr lvl="0">
              <a:spcBef>
                <a:spcPts val="624"/>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One of the most lethal viruses in human history</a:t>
            </a:r>
          </a:p>
          <a:p>
            <a:pPr marL="347472" lvl="0" indent="-347472">
              <a:spcBef>
                <a:spcPts val="624"/>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Influenza pandemic of 1918 and 1919 thought to have infected 1/3 of the world’s population.</a:t>
            </a:r>
          </a:p>
          <a:p>
            <a:pPr lvl="0">
              <a:spcBef>
                <a:spcPts val="624"/>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Flu viruses are enveloped, Type V animal viruses</a:t>
            </a:r>
          </a:p>
          <a:p>
            <a:pPr lvl="0">
              <a:spcBef>
                <a:spcPts val="624"/>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Subtypes differ in protein spikes</a:t>
            </a:r>
          </a:p>
          <a:p>
            <a:pPr marL="347472" lvl="0" indent="-347472">
              <a:spcBef>
                <a:spcPts val="624"/>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Hemagglutinin (H) – Aids in viral entry.</a:t>
            </a:r>
          </a:p>
          <a:p>
            <a:pPr marL="347472" lvl="0" indent="-347472">
              <a:spcBef>
                <a:spcPts val="624"/>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Neuraminidase (N) – Aids in viral exit.</a:t>
            </a:r>
          </a:p>
        </p:txBody>
      </p:sp>
      <p:sp>
        <p:nvSpPr>
          <p:cNvPr id="6" name="Slide Number Placeholder 3">
            <a:extLst>
              <a:ext uri="{FF2B5EF4-FFF2-40B4-BE49-F238E27FC236}">
                <a16:creationId xmlns:a16="http://schemas.microsoft.com/office/drawing/2014/main" id="{2A3BFA27-0A77-43C6-BFED-16DEDB303DE7}"/>
              </a:ext>
            </a:extLst>
          </p:cNvPr>
          <p:cNvSpPr>
            <a:spLocks noGrp="1"/>
          </p:cNvSpPr>
          <p:nvPr>
            <p:ph type="sldNum" sz="quarter" idx="10"/>
          </p:nvPr>
        </p:nvSpPr>
        <p:spPr/>
        <p:txBody>
          <a:bodyPr/>
          <a:lstStyle/>
          <a:p>
            <a:fld id="{68151E55-6873-49E2-B8D5-2F265E6F1973}" type="slidenum">
              <a:rPr lang="en-US" smtClean="0"/>
              <a:pPr/>
              <a:t>36</a:t>
            </a:fld>
            <a:endParaRPr lang="en-US"/>
          </a:p>
        </p:txBody>
      </p:sp>
    </p:spTree>
    <p:extLst>
      <p:ext uri="{BB962C8B-B14F-4D97-AF65-F5344CB8AC3E}">
        <p14:creationId xmlns:p14="http://schemas.microsoft.com/office/powerpoint/2010/main" val="398788047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ABB612-1A85-4056-8FA4-5B4730A3812C}"/>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Antigenic drift</a:t>
            </a:r>
          </a:p>
        </p:txBody>
      </p:sp>
      <p:sp>
        <p:nvSpPr>
          <p:cNvPr id="3" name="Content Placeholder 2">
            <a:extLst>
              <a:ext uri="{FF2B5EF4-FFF2-40B4-BE49-F238E27FC236}">
                <a16:creationId xmlns:a16="http://schemas.microsoft.com/office/drawing/2014/main" id="{159905CD-11B9-4AEE-8F7F-17200D9087B2}"/>
              </a:ext>
            </a:extLst>
          </p:cNvPr>
          <p:cNvSpPr>
            <a:spLocks noGrp="1"/>
          </p:cNvSpPr>
          <p:nvPr>
            <p:ph sz="quarter" idx="11"/>
          </p:nvPr>
        </p:nvSpPr>
        <p:spPr/>
        <p:txBody>
          <a:bodyPr/>
          <a:lstStyle/>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H and N molecules accumulate random mutations</a:t>
            </a:r>
          </a:p>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Antigenic drift - small changes in the H</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and 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proteins such that previous vaccine-induced immunity is no longer protective</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Thus we have yearly flu shots, and not a single vaccine.</a:t>
            </a:r>
          </a:p>
        </p:txBody>
      </p:sp>
      <p:sp>
        <p:nvSpPr>
          <p:cNvPr id="6" name="Slide Number Placeholder 3">
            <a:extLst>
              <a:ext uri="{FF2B5EF4-FFF2-40B4-BE49-F238E27FC236}">
                <a16:creationId xmlns:a16="http://schemas.microsoft.com/office/drawing/2014/main" id="{8E19492E-FA43-4F51-B527-8915AB9EAFE0}"/>
              </a:ext>
            </a:extLst>
          </p:cNvPr>
          <p:cNvSpPr>
            <a:spLocks noGrp="1"/>
          </p:cNvSpPr>
          <p:nvPr>
            <p:ph type="sldNum" sz="quarter" idx="10"/>
          </p:nvPr>
        </p:nvSpPr>
        <p:spPr/>
        <p:txBody>
          <a:bodyPr/>
          <a:lstStyle/>
          <a:p>
            <a:fld id="{68151E55-6873-49E2-B8D5-2F265E6F1973}" type="slidenum">
              <a:rPr lang="en-US" smtClean="0"/>
              <a:pPr/>
              <a:t>37</a:t>
            </a:fld>
            <a:endParaRPr lang="en-US"/>
          </a:p>
        </p:txBody>
      </p:sp>
    </p:spTree>
    <p:extLst>
      <p:ext uri="{BB962C8B-B14F-4D97-AF65-F5344CB8AC3E}">
        <p14:creationId xmlns:p14="http://schemas.microsoft.com/office/powerpoint/2010/main" val="425213952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103166-B4FA-492D-ADAC-147CA8AF01D0}"/>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Antigenic shift has caused pandemics</a:t>
            </a:r>
          </a:p>
        </p:txBody>
      </p:sp>
      <p:sp>
        <p:nvSpPr>
          <p:cNvPr id="3" name="Content Placeholder 2">
            <a:extLst>
              <a:ext uri="{FF2B5EF4-FFF2-40B4-BE49-F238E27FC236}">
                <a16:creationId xmlns:a16="http://schemas.microsoft.com/office/drawing/2014/main" id="{82C68F12-288E-487F-AD1D-6AA9C046C2C9}"/>
              </a:ext>
            </a:extLst>
          </p:cNvPr>
          <p:cNvSpPr>
            <a:spLocks noGrp="1"/>
          </p:cNvSpPr>
          <p:nvPr>
            <p:ph sz="quarter" idx="11"/>
          </p:nvPr>
        </p:nvSpPr>
        <p:spPr/>
        <p:txBody>
          <a:bodyPr/>
          <a:lstStyle/>
          <a:p>
            <a:pPr marL="342900" lvl="0" indent="-342900">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Flu viruses can undergo genetic recombination when two strains infect the same cell</a:t>
            </a:r>
          </a:p>
          <a:p>
            <a:pPr marL="342900" lvl="0" indent="-342900">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Viral genomes are reassorted during infection</a:t>
            </a:r>
          </a:p>
          <a:p>
            <a:pPr marL="342900" lvl="0" indent="-342900">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Antigenic shift produces strains of virus with novel combinations of H</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and 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a:t>
            </a:r>
          </a:p>
        </p:txBody>
      </p:sp>
      <p:sp>
        <p:nvSpPr>
          <p:cNvPr id="6" name="Slide Number Placeholder 3">
            <a:extLst>
              <a:ext uri="{FF2B5EF4-FFF2-40B4-BE49-F238E27FC236}">
                <a16:creationId xmlns:a16="http://schemas.microsoft.com/office/drawing/2014/main" id="{FA94D4B4-7888-49D3-9326-CDBCF5D8D9CE}"/>
              </a:ext>
            </a:extLst>
          </p:cNvPr>
          <p:cNvSpPr>
            <a:spLocks noGrp="1"/>
          </p:cNvSpPr>
          <p:nvPr>
            <p:ph type="sldNum" sz="quarter" idx="10"/>
          </p:nvPr>
        </p:nvSpPr>
        <p:spPr/>
        <p:txBody>
          <a:bodyPr/>
          <a:lstStyle/>
          <a:p>
            <a:fld id="{68151E55-6873-49E2-B8D5-2F265E6F1973}" type="slidenum">
              <a:rPr lang="en-US" smtClean="0"/>
              <a:pPr/>
              <a:t>38</a:t>
            </a:fld>
            <a:endParaRPr lang="en-US"/>
          </a:p>
        </p:txBody>
      </p:sp>
    </p:spTree>
    <p:extLst>
      <p:ext uri="{BB962C8B-B14F-4D97-AF65-F5344CB8AC3E}">
        <p14:creationId xmlns:p14="http://schemas.microsoft.com/office/powerpoint/2010/main" val="424062847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82E6AF-114B-4A7D-9CC3-31CA06AFAD5A}"/>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Flu pandemics</a:t>
            </a:r>
          </a:p>
        </p:txBody>
      </p:sp>
      <p:sp>
        <p:nvSpPr>
          <p:cNvPr id="3" name="Content Placeholder 2">
            <a:extLst>
              <a:ext uri="{FF2B5EF4-FFF2-40B4-BE49-F238E27FC236}">
                <a16:creationId xmlns:a16="http://schemas.microsoft.com/office/drawing/2014/main" id="{E9024C1F-C2CF-4F73-8413-DA4600F2A404}"/>
              </a:ext>
            </a:extLst>
          </p:cNvPr>
          <p:cNvSpPr>
            <a:spLocks noGrp="1"/>
          </p:cNvSpPr>
          <p:nvPr>
            <p:ph sz="quarter" idx="11"/>
          </p:nvPr>
        </p:nvSpPr>
        <p:spPr/>
        <p:txBody>
          <a:bodyPr/>
          <a:lstStyle/>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Spanish flu of 1918, A(H1N1)</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Killed 50 to 100 million worldwide.</a:t>
            </a:r>
          </a:p>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Asian flu of 1957, A(H2N2)</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Killed over 100,000 Americans.</a:t>
            </a:r>
          </a:p>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Hong Kong flu of 1968, A(H3N2)</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Infected 50 million in U.S., killing 70,000.</a:t>
            </a:r>
          </a:p>
        </p:txBody>
      </p:sp>
      <p:sp>
        <p:nvSpPr>
          <p:cNvPr id="6" name="Slide Number Placeholder 3">
            <a:extLst>
              <a:ext uri="{FF2B5EF4-FFF2-40B4-BE49-F238E27FC236}">
                <a16:creationId xmlns:a16="http://schemas.microsoft.com/office/drawing/2014/main" id="{6A83415D-B9C9-4D36-BC43-104E4EBC1AD0}"/>
              </a:ext>
            </a:extLst>
          </p:cNvPr>
          <p:cNvSpPr>
            <a:spLocks noGrp="1"/>
          </p:cNvSpPr>
          <p:nvPr>
            <p:ph type="sldNum" sz="quarter" idx="10"/>
          </p:nvPr>
        </p:nvSpPr>
        <p:spPr/>
        <p:txBody>
          <a:bodyPr/>
          <a:lstStyle/>
          <a:p>
            <a:fld id="{68151E55-6873-49E2-B8D5-2F265E6F1973}" type="slidenum">
              <a:rPr lang="en-US" smtClean="0"/>
              <a:pPr/>
              <a:t>39</a:t>
            </a:fld>
            <a:endParaRPr lang="en-US"/>
          </a:p>
        </p:txBody>
      </p:sp>
    </p:spTree>
    <p:extLst>
      <p:ext uri="{BB962C8B-B14F-4D97-AF65-F5344CB8AC3E}">
        <p14:creationId xmlns:p14="http://schemas.microsoft.com/office/powerpoint/2010/main" val="26150475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11C4EC-65E0-4A89-BF33-63916C2F6397}"/>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Virus structure</a:t>
            </a:r>
          </a:p>
        </p:txBody>
      </p:sp>
      <p:sp>
        <p:nvSpPr>
          <p:cNvPr id="3" name="Content Placeholder 2">
            <a:extLst>
              <a:ext uri="{FF2B5EF4-FFF2-40B4-BE49-F238E27FC236}">
                <a16:creationId xmlns:a16="http://schemas.microsoft.com/office/drawing/2014/main" id="{0D99FD54-C92D-4E48-A19B-F3BA3DD0C8D4}"/>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Nearly all viruses form a protein sheath, or capsid, around their nucleic acid core</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Composed of repeats of 1 to a few proteins.</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Some viruses store specialized enzymes with nucleic acid core</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Reverse transcriptase not found in host.</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Many animal viruses have an envelope</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Derived from host cell membrane with viral proteins.</a:t>
            </a:r>
          </a:p>
        </p:txBody>
      </p:sp>
      <p:sp>
        <p:nvSpPr>
          <p:cNvPr id="6" name="Slide Number Placeholder 3">
            <a:extLst>
              <a:ext uri="{FF2B5EF4-FFF2-40B4-BE49-F238E27FC236}">
                <a16:creationId xmlns:a16="http://schemas.microsoft.com/office/drawing/2014/main" id="{05E15D36-E1E3-4260-ADE2-16AB0A189CFD}"/>
              </a:ext>
            </a:extLst>
          </p:cNvPr>
          <p:cNvSpPr>
            <a:spLocks noGrp="1"/>
          </p:cNvSpPr>
          <p:nvPr>
            <p:ph type="sldNum" sz="quarter" idx="10"/>
          </p:nvPr>
        </p:nvSpPr>
        <p:spPr/>
        <p:txBody>
          <a:bodyPr/>
          <a:lstStyle/>
          <a:p>
            <a:fld id="{68151E55-6873-49E2-B8D5-2F265E6F1973}" type="slidenum">
              <a:rPr lang="en-US" smtClean="0"/>
              <a:pPr/>
              <a:t>4</a:t>
            </a:fld>
            <a:endParaRPr lang="en-US"/>
          </a:p>
        </p:txBody>
      </p:sp>
    </p:spTree>
    <p:extLst>
      <p:ext uri="{BB962C8B-B14F-4D97-AF65-F5344CB8AC3E}">
        <p14:creationId xmlns:p14="http://schemas.microsoft.com/office/powerpoint/2010/main" val="335047880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C9CD3A-B9D6-4460-8056-7C96EE4170FE}"/>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Genetic drift and genetic shift</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An illustration of the genetic drift and genetic shift. ">
            <a:extLst>
              <a:ext uri="{FF2B5EF4-FFF2-40B4-BE49-F238E27FC236}">
                <a16:creationId xmlns:a16="http://schemas.microsoft.com/office/drawing/2014/main" id="{DBFE2462-EFFB-46D9-99F8-66FF9765D494}"/>
              </a:ext>
            </a:extLst>
          </p:cNvPr>
          <p:cNvPicPr>
            <a:picLocks noChangeAspect="1"/>
          </p:cNvPicPr>
          <p:nvPr/>
        </p:nvPicPr>
        <p:blipFill>
          <a:blip r:embed="rId2"/>
          <a:stretch>
            <a:fillRect/>
          </a:stretch>
        </p:blipFill>
        <p:spPr bwMode="auto">
          <a:xfrm>
            <a:off x="2923830" y="1054346"/>
            <a:ext cx="3296341" cy="512064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 Placeholder 3">
            <a:extLst>
              <a:ext uri="{FF2B5EF4-FFF2-40B4-BE49-F238E27FC236}">
                <a16:creationId xmlns:a16="http://schemas.microsoft.com/office/drawing/2014/main" id="{CADD2524-E7D2-4C64-AAF3-C2D961AF1AAE}"/>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B63D1914-2E16-44EA-BC68-AAAE6ACDF666}"/>
              </a:ext>
            </a:extLst>
          </p:cNvPr>
          <p:cNvSpPr>
            <a:spLocks noGrp="1"/>
          </p:cNvSpPr>
          <p:nvPr>
            <p:ph type="sldNum" sz="quarter" idx="10"/>
          </p:nvPr>
        </p:nvSpPr>
        <p:spPr/>
        <p:txBody>
          <a:bodyPr/>
          <a:lstStyle/>
          <a:p>
            <a:fld id="{68151E55-6873-49E2-B8D5-2F265E6F1973}" type="slidenum">
              <a:rPr lang="en-US" smtClean="0"/>
              <a:pPr/>
              <a:t>40</a:t>
            </a:fld>
            <a:endParaRPr lang="en-US"/>
          </a:p>
        </p:txBody>
      </p:sp>
    </p:spTree>
    <p:extLst>
      <p:ext uri="{BB962C8B-B14F-4D97-AF65-F5344CB8AC3E}">
        <p14:creationId xmlns:p14="http://schemas.microsoft.com/office/powerpoint/2010/main" val="80807197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E61B1D-A893-443B-A77A-B17765215DBC}"/>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Coronaviruses</a:t>
            </a:r>
            <a:r>
              <a:rPr lang="en-US" sz="1200" dirty="0">
                <a:solidFill>
                  <a:srgbClr val="000000"/>
                </a:solidFill>
                <a:latin typeface="Arial" panose="020B0604020202020204" pitchFamily="34" charset="0"/>
                <a:ea typeface="Verdana" panose="020B0604030504040204" pitchFamily="34" charset="0"/>
                <a:cs typeface="Arial" pitchFamily="34" charset="0"/>
              </a:rPr>
              <a:t> 1</a:t>
            </a:r>
          </a:p>
        </p:txBody>
      </p:sp>
      <p:sp>
        <p:nvSpPr>
          <p:cNvPr id="3" name="Content Placeholder 2">
            <a:extLst>
              <a:ext uri="{FF2B5EF4-FFF2-40B4-BE49-F238E27FC236}">
                <a16:creationId xmlns:a16="http://schemas.microsoft.com/office/drawing/2014/main" id="{948AB0E2-B781-47D1-9F7C-4A706EC8F0FA}"/>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Calibri" panose="020F0502020204030204" pitchFamily="34" charset="0"/>
                <a:cs typeface="Times New Roman" panose="02020603050405020304" pitchFamily="18" charset="0"/>
              </a:rPr>
              <a:t>Enveloped viruses with (+) single-stranded R</a:t>
            </a:r>
            <a:r>
              <a:rPr lang="en-US" sz="100" dirty="0">
                <a:solidFill>
                  <a:srgbClr val="000000"/>
                </a:solidFill>
                <a:latin typeface="Arial" panose="020B0604020202020204" pitchFamily="34" charset="0"/>
                <a:ea typeface="Calibri" panose="020F0502020204030204" pitchFamily="34" charset="0"/>
                <a:cs typeface="Times New Roman" panose="02020603050405020304" pitchFamily="18" charset="0"/>
              </a:rPr>
              <a:t> </a:t>
            </a:r>
            <a:r>
              <a:rPr lang="en-US" dirty="0">
                <a:solidFill>
                  <a:srgbClr val="000000"/>
                </a:solidFill>
                <a:latin typeface="Arial" panose="020B0604020202020204" pitchFamily="34" charset="0"/>
                <a:ea typeface="Calibri" panose="020F0502020204030204" pitchFamily="34" charset="0"/>
                <a:cs typeface="Times New Roman" panose="02020603050405020304" pitchFamily="18" charset="0"/>
              </a:rPr>
              <a:t>N</a:t>
            </a:r>
            <a:r>
              <a:rPr lang="en-US" sz="100" dirty="0">
                <a:solidFill>
                  <a:srgbClr val="000000"/>
                </a:solidFill>
                <a:latin typeface="Arial" panose="020B0604020202020204" pitchFamily="34" charset="0"/>
                <a:ea typeface="Calibri" panose="020F0502020204030204" pitchFamily="34" charset="0"/>
                <a:cs typeface="Times New Roman" panose="02020603050405020304" pitchFamily="18" charset="0"/>
              </a:rPr>
              <a:t> </a:t>
            </a:r>
            <a:r>
              <a:rPr lang="en-US" dirty="0">
                <a:solidFill>
                  <a:srgbClr val="000000"/>
                </a:solidFill>
                <a:latin typeface="Arial" panose="020B0604020202020204" pitchFamily="34" charset="0"/>
                <a:ea typeface="Calibri" panose="020F0502020204030204" pitchFamily="34" charset="0"/>
                <a:cs typeface="Times New Roman" panose="02020603050405020304" pitchFamily="18" charset="0"/>
              </a:rPr>
              <a:t>A genomes</a:t>
            </a:r>
          </a:p>
          <a:p>
            <a:pPr lvl="0">
              <a:spcBef>
                <a:spcPts val="600"/>
              </a:spcBef>
              <a:spcAft>
                <a:spcPts val="1200"/>
              </a:spcAft>
              <a:buClr>
                <a:srgbClr val="003B48"/>
              </a:buClr>
            </a:pPr>
            <a:r>
              <a:rPr lang="en-US" dirty="0">
                <a:solidFill>
                  <a:srgbClr val="000000"/>
                </a:solidFill>
                <a:latin typeface="Arial" panose="020B0604020202020204" pitchFamily="34" charset="0"/>
                <a:ea typeface="Calibri" panose="020F0502020204030204" pitchFamily="34" charset="0"/>
                <a:cs typeface="Times New Roman" panose="02020603050405020304" pitchFamily="18" charset="0"/>
              </a:rPr>
              <a:t>3 cause severe disease: </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Calibri" panose="020F0502020204030204" pitchFamily="34" charset="0"/>
                <a:cs typeface="Times New Roman" panose="02020603050405020304" pitchFamily="18" charset="0"/>
              </a:rPr>
              <a:t>M</a:t>
            </a:r>
            <a:r>
              <a:rPr lang="en-US" sz="100" dirty="0">
                <a:solidFill>
                  <a:srgbClr val="000000"/>
                </a:solidFill>
                <a:latin typeface="Arial" panose="020B0604020202020204" pitchFamily="34" charset="0"/>
                <a:ea typeface="Calibri" panose="020F0502020204030204" pitchFamily="34" charset="0"/>
                <a:cs typeface="Times New Roman" panose="02020603050405020304" pitchFamily="18" charset="0"/>
              </a:rPr>
              <a:t> </a:t>
            </a:r>
            <a:r>
              <a:rPr lang="en-US" dirty="0">
                <a:solidFill>
                  <a:srgbClr val="000000"/>
                </a:solidFill>
                <a:latin typeface="Arial" panose="020B0604020202020204" pitchFamily="34" charset="0"/>
                <a:ea typeface="Calibri" panose="020F0502020204030204" pitchFamily="34" charset="0"/>
                <a:cs typeface="Times New Roman" panose="02020603050405020304" pitchFamily="18" charset="0"/>
              </a:rPr>
              <a:t>E</a:t>
            </a:r>
            <a:r>
              <a:rPr lang="en-US" sz="100" dirty="0">
                <a:solidFill>
                  <a:srgbClr val="000000"/>
                </a:solidFill>
                <a:latin typeface="Arial" panose="020B0604020202020204" pitchFamily="34" charset="0"/>
                <a:ea typeface="Calibri" panose="020F0502020204030204" pitchFamily="34" charset="0"/>
                <a:cs typeface="Times New Roman" panose="02020603050405020304" pitchFamily="18" charset="0"/>
              </a:rPr>
              <a:t> </a:t>
            </a:r>
            <a:r>
              <a:rPr lang="en-US" dirty="0">
                <a:solidFill>
                  <a:srgbClr val="000000"/>
                </a:solidFill>
                <a:latin typeface="Arial" panose="020B0604020202020204" pitchFamily="34" charset="0"/>
                <a:ea typeface="Calibri" panose="020F0502020204030204" pitchFamily="34" charset="0"/>
                <a:cs typeface="Times New Roman" panose="02020603050405020304" pitchFamily="18" charset="0"/>
              </a:rPr>
              <a:t>R</a:t>
            </a:r>
            <a:r>
              <a:rPr lang="en-US" sz="100" dirty="0">
                <a:solidFill>
                  <a:srgbClr val="000000"/>
                </a:solidFill>
                <a:latin typeface="Arial" panose="020B0604020202020204" pitchFamily="34" charset="0"/>
                <a:ea typeface="Calibri" panose="020F0502020204030204" pitchFamily="34" charset="0"/>
                <a:cs typeface="Times New Roman" panose="02020603050405020304" pitchFamily="18" charset="0"/>
              </a:rPr>
              <a:t> </a:t>
            </a:r>
            <a:r>
              <a:rPr lang="en-US" dirty="0">
                <a:solidFill>
                  <a:srgbClr val="000000"/>
                </a:solidFill>
                <a:latin typeface="Arial" panose="020B0604020202020204" pitchFamily="34" charset="0"/>
                <a:ea typeface="Calibri" panose="020F0502020204030204" pitchFamily="34" charset="0"/>
                <a:cs typeface="Times New Roman" panose="02020603050405020304" pitchFamily="18" charset="0"/>
              </a:rPr>
              <a:t>S-</a:t>
            </a:r>
            <a:r>
              <a:rPr lang="en-US" dirty="0" err="1">
                <a:solidFill>
                  <a:srgbClr val="000000"/>
                </a:solidFill>
                <a:latin typeface="Arial" panose="020B0604020202020204" pitchFamily="34" charset="0"/>
                <a:ea typeface="Calibri" panose="020F0502020204030204" pitchFamily="34" charset="0"/>
                <a:cs typeface="Times New Roman" panose="02020603050405020304" pitchFamily="18" charset="0"/>
              </a:rPr>
              <a:t>CoV</a:t>
            </a:r>
            <a:endParaRPr lang="en-US" dirty="0">
              <a:solidFill>
                <a:srgbClr val="000000"/>
              </a:solidFill>
              <a:latin typeface="Arial" panose="020B0604020202020204" pitchFamily="34" charset="0"/>
              <a:ea typeface="Calibri" panose="020F0502020204030204" pitchFamily="34" charset="0"/>
              <a:cs typeface="Times New Roman" panose="02020603050405020304" pitchFamily="18" charset="0"/>
            </a:endParaRP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Calibri" panose="020F0502020204030204" pitchFamily="34" charset="0"/>
                <a:cs typeface="Times New Roman" panose="02020603050405020304" pitchFamily="18" charset="0"/>
              </a:rPr>
              <a:t>S</a:t>
            </a:r>
            <a:r>
              <a:rPr lang="en-US" sz="100" dirty="0">
                <a:solidFill>
                  <a:srgbClr val="000000"/>
                </a:solidFill>
                <a:latin typeface="Arial" panose="020B0604020202020204" pitchFamily="34" charset="0"/>
                <a:ea typeface="Calibri" panose="020F0502020204030204" pitchFamily="34" charset="0"/>
                <a:cs typeface="Times New Roman" panose="02020603050405020304" pitchFamily="18" charset="0"/>
              </a:rPr>
              <a:t> </a:t>
            </a:r>
            <a:r>
              <a:rPr lang="en-US" dirty="0">
                <a:solidFill>
                  <a:srgbClr val="000000"/>
                </a:solidFill>
                <a:latin typeface="Arial" panose="020B0604020202020204" pitchFamily="34" charset="0"/>
                <a:ea typeface="Calibri" panose="020F0502020204030204" pitchFamily="34" charset="0"/>
                <a:cs typeface="Times New Roman" panose="02020603050405020304" pitchFamily="18" charset="0"/>
              </a:rPr>
              <a:t>A</a:t>
            </a:r>
            <a:r>
              <a:rPr lang="en-US" sz="100" dirty="0">
                <a:solidFill>
                  <a:srgbClr val="000000"/>
                </a:solidFill>
                <a:latin typeface="Arial" panose="020B0604020202020204" pitchFamily="34" charset="0"/>
                <a:ea typeface="Calibri" panose="020F0502020204030204" pitchFamily="34" charset="0"/>
                <a:cs typeface="Times New Roman" panose="02020603050405020304" pitchFamily="18" charset="0"/>
              </a:rPr>
              <a:t> </a:t>
            </a:r>
            <a:r>
              <a:rPr lang="en-US" dirty="0">
                <a:solidFill>
                  <a:srgbClr val="000000"/>
                </a:solidFill>
                <a:latin typeface="Arial" panose="020B0604020202020204" pitchFamily="34" charset="0"/>
                <a:ea typeface="Calibri" panose="020F0502020204030204" pitchFamily="34" charset="0"/>
                <a:cs typeface="Times New Roman" panose="02020603050405020304" pitchFamily="18" charset="0"/>
              </a:rPr>
              <a:t>R</a:t>
            </a:r>
            <a:r>
              <a:rPr lang="en-US" sz="100" dirty="0">
                <a:solidFill>
                  <a:srgbClr val="000000"/>
                </a:solidFill>
                <a:latin typeface="Arial" panose="020B0604020202020204" pitchFamily="34" charset="0"/>
                <a:ea typeface="Calibri" panose="020F0502020204030204" pitchFamily="34" charset="0"/>
                <a:cs typeface="Times New Roman" panose="02020603050405020304" pitchFamily="18" charset="0"/>
              </a:rPr>
              <a:t> </a:t>
            </a:r>
            <a:r>
              <a:rPr lang="en-US" dirty="0">
                <a:solidFill>
                  <a:srgbClr val="000000"/>
                </a:solidFill>
                <a:latin typeface="Arial" panose="020B0604020202020204" pitchFamily="34" charset="0"/>
                <a:ea typeface="Calibri" panose="020F0502020204030204" pitchFamily="34" charset="0"/>
                <a:cs typeface="Times New Roman" panose="02020603050405020304" pitchFamily="18" charset="0"/>
              </a:rPr>
              <a:t>S-</a:t>
            </a:r>
            <a:r>
              <a:rPr lang="en-US" dirty="0" err="1">
                <a:solidFill>
                  <a:srgbClr val="000000"/>
                </a:solidFill>
                <a:latin typeface="Arial" panose="020B0604020202020204" pitchFamily="34" charset="0"/>
                <a:ea typeface="Calibri" panose="020F0502020204030204" pitchFamily="34" charset="0"/>
                <a:cs typeface="Times New Roman" panose="02020603050405020304" pitchFamily="18" charset="0"/>
              </a:rPr>
              <a:t>CoV</a:t>
            </a:r>
            <a:endParaRPr lang="en-US" dirty="0">
              <a:solidFill>
                <a:srgbClr val="000000"/>
              </a:solidFill>
              <a:latin typeface="Arial" panose="020B0604020202020204" pitchFamily="34" charset="0"/>
              <a:ea typeface="Calibri" panose="020F0502020204030204" pitchFamily="34" charset="0"/>
              <a:cs typeface="Times New Roman" panose="02020603050405020304" pitchFamily="18" charset="0"/>
            </a:endParaRP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Calibri" panose="020F0502020204030204" pitchFamily="34" charset="0"/>
                <a:cs typeface="Times New Roman" panose="02020603050405020304" pitchFamily="18" charset="0"/>
              </a:rPr>
              <a:t>S</a:t>
            </a:r>
            <a:r>
              <a:rPr lang="en-US" sz="100" dirty="0">
                <a:solidFill>
                  <a:srgbClr val="000000"/>
                </a:solidFill>
                <a:latin typeface="Arial" panose="020B0604020202020204" pitchFamily="34" charset="0"/>
                <a:ea typeface="Calibri" panose="020F0502020204030204" pitchFamily="34" charset="0"/>
                <a:cs typeface="Times New Roman" panose="02020603050405020304" pitchFamily="18" charset="0"/>
              </a:rPr>
              <a:t> </a:t>
            </a:r>
            <a:r>
              <a:rPr lang="en-US" dirty="0">
                <a:solidFill>
                  <a:srgbClr val="000000"/>
                </a:solidFill>
                <a:latin typeface="Arial" panose="020B0604020202020204" pitchFamily="34" charset="0"/>
                <a:ea typeface="Calibri" panose="020F0502020204030204" pitchFamily="34" charset="0"/>
                <a:cs typeface="Times New Roman" panose="02020603050405020304" pitchFamily="18" charset="0"/>
              </a:rPr>
              <a:t>A</a:t>
            </a:r>
            <a:r>
              <a:rPr lang="en-US" sz="100" dirty="0">
                <a:solidFill>
                  <a:srgbClr val="000000"/>
                </a:solidFill>
                <a:latin typeface="Arial" panose="020B0604020202020204" pitchFamily="34" charset="0"/>
                <a:ea typeface="Calibri" panose="020F0502020204030204" pitchFamily="34" charset="0"/>
                <a:cs typeface="Times New Roman" panose="02020603050405020304" pitchFamily="18" charset="0"/>
              </a:rPr>
              <a:t> </a:t>
            </a:r>
            <a:r>
              <a:rPr lang="en-US" dirty="0">
                <a:solidFill>
                  <a:srgbClr val="000000"/>
                </a:solidFill>
                <a:latin typeface="Arial" panose="020B0604020202020204" pitchFamily="34" charset="0"/>
                <a:ea typeface="Calibri" panose="020F0502020204030204" pitchFamily="34" charset="0"/>
                <a:cs typeface="Times New Roman" panose="02020603050405020304" pitchFamily="18" charset="0"/>
              </a:rPr>
              <a:t>R</a:t>
            </a:r>
            <a:r>
              <a:rPr lang="en-US" sz="100" dirty="0">
                <a:solidFill>
                  <a:srgbClr val="000000"/>
                </a:solidFill>
                <a:latin typeface="Arial" panose="020B0604020202020204" pitchFamily="34" charset="0"/>
                <a:ea typeface="Calibri" panose="020F0502020204030204" pitchFamily="34" charset="0"/>
                <a:cs typeface="Times New Roman" panose="02020603050405020304" pitchFamily="18" charset="0"/>
              </a:rPr>
              <a:t> </a:t>
            </a:r>
            <a:r>
              <a:rPr lang="en-US" dirty="0">
                <a:solidFill>
                  <a:srgbClr val="000000"/>
                </a:solidFill>
                <a:latin typeface="Arial" panose="020B0604020202020204" pitchFamily="34" charset="0"/>
                <a:ea typeface="Calibri" panose="020F0502020204030204" pitchFamily="34" charset="0"/>
                <a:cs typeface="Times New Roman" panose="02020603050405020304" pitchFamily="18" charset="0"/>
              </a:rPr>
              <a:t>S-CoV-2</a:t>
            </a:r>
          </a:p>
          <a:p>
            <a:pPr lvl="0">
              <a:spcBef>
                <a:spcPts val="600"/>
              </a:spcBef>
              <a:spcAft>
                <a:spcPts val="1200"/>
              </a:spcAft>
              <a:buClr>
                <a:srgbClr val="003B48"/>
              </a:buClr>
            </a:pPr>
            <a:r>
              <a:rPr lang="en-US" dirty="0">
                <a:solidFill>
                  <a:srgbClr val="000000"/>
                </a:solidFill>
                <a:latin typeface="Arial" panose="020B0604020202020204" pitchFamily="34" charset="0"/>
                <a:ea typeface="Calibri" panose="020F0502020204030204" pitchFamily="34" charset="0"/>
                <a:cs typeface="Times New Roman" panose="02020603050405020304" pitchFamily="18" charset="0"/>
              </a:rPr>
              <a:t>4 others cause mild cold like symptoms </a:t>
            </a:r>
          </a:p>
          <a:p>
            <a:pPr lvl="0">
              <a:spcBef>
                <a:spcPts val="600"/>
              </a:spcBef>
              <a:spcAft>
                <a:spcPts val="1200"/>
              </a:spcAft>
              <a:buClr>
                <a:srgbClr val="003B48"/>
              </a:buClr>
            </a:pPr>
            <a:r>
              <a:rPr lang="en-US" dirty="0">
                <a:solidFill>
                  <a:srgbClr val="000000"/>
                </a:solidFill>
                <a:latin typeface="Arial" panose="020B0604020202020204" pitchFamily="34" charset="0"/>
                <a:ea typeface="Calibri" panose="020F0502020204030204" pitchFamily="34" charset="0"/>
                <a:cs typeface="Times New Roman" panose="02020603050405020304" pitchFamily="18" charset="0"/>
              </a:rPr>
              <a:t>Zoonotic – infect variety of animals, spill over from nature</a:t>
            </a:r>
          </a:p>
        </p:txBody>
      </p:sp>
      <p:sp>
        <p:nvSpPr>
          <p:cNvPr id="6" name="Slide Number Placeholder 3">
            <a:extLst>
              <a:ext uri="{FF2B5EF4-FFF2-40B4-BE49-F238E27FC236}">
                <a16:creationId xmlns:a16="http://schemas.microsoft.com/office/drawing/2014/main" id="{12FBA395-972E-44CC-97C9-34FF24EC7FB5}"/>
              </a:ext>
            </a:extLst>
          </p:cNvPr>
          <p:cNvSpPr>
            <a:spLocks noGrp="1"/>
          </p:cNvSpPr>
          <p:nvPr>
            <p:ph type="sldNum" sz="quarter" idx="10"/>
          </p:nvPr>
        </p:nvSpPr>
        <p:spPr/>
        <p:txBody>
          <a:bodyPr/>
          <a:lstStyle/>
          <a:p>
            <a:fld id="{68151E55-6873-49E2-B8D5-2F265E6F1973}" type="slidenum">
              <a:rPr lang="en-US" smtClean="0"/>
              <a:pPr/>
              <a:t>41</a:t>
            </a:fld>
            <a:endParaRPr lang="en-US"/>
          </a:p>
        </p:txBody>
      </p:sp>
    </p:spTree>
    <p:extLst>
      <p:ext uri="{BB962C8B-B14F-4D97-AF65-F5344CB8AC3E}">
        <p14:creationId xmlns:p14="http://schemas.microsoft.com/office/powerpoint/2010/main" val="371548710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27BEDF-E91A-4CDD-B5D0-6A7515102670}"/>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Coronaviruses</a:t>
            </a:r>
            <a:r>
              <a:rPr lang="en-US" sz="1200" dirty="0">
                <a:solidFill>
                  <a:srgbClr val="000000"/>
                </a:solidFill>
                <a:latin typeface="Arial" panose="020B0604020202020204" pitchFamily="34" charset="0"/>
                <a:ea typeface="Verdana" panose="020B0604030504040204" pitchFamily="34" charset="0"/>
                <a:cs typeface="Arial" pitchFamily="34" charset="0"/>
              </a:rPr>
              <a:t> 2</a:t>
            </a:r>
          </a:p>
        </p:txBody>
      </p:sp>
      <p:sp>
        <p:nvSpPr>
          <p:cNvPr id="3" name="Content Placeholder 2">
            <a:extLst>
              <a:ext uri="{FF2B5EF4-FFF2-40B4-BE49-F238E27FC236}">
                <a16:creationId xmlns:a16="http://schemas.microsoft.com/office/drawing/2014/main" id="{D7C8315B-C641-4BB4-AD17-1FF7833ED505}"/>
              </a:ext>
            </a:extLst>
          </p:cNvPr>
          <p:cNvSpPr>
            <a:spLocks noGrp="1"/>
          </p:cNvSpPr>
          <p:nvPr>
            <p:ph sz="quarter" idx="11"/>
          </p:nvPr>
        </p:nvSpPr>
        <p:spPr>
          <a:xfrm>
            <a:off x="342900" y="1276710"/>
            <a:ext cx="8304532" cy="4974336"/>
          </a:xfrm>
        </p:spPr>
        <p:txBody>
          <a:bodyPr/>
          <a:lstStyle/>
          <a:p>
            <a:pPr>
              <a:spcBef>
                <a:spcPts val="600"/>
              </a:spcBef>
              <a:buClr>
                <a:srgbClr val="003B48"/>
              </a:buClr>
            </a:pPr>
            <a:r>
              <a:rPr lang="en-US" dirty="0">
                <a:solidFill>
                  <a:srgbClr val="000000"/>
                </a:solidFill>
                <a:latin typeface="Arial" panose="020B0604020202020204" pitchFamily="34" charset="0"/>
                <a:ea typeface="Calibri" panose="020F0502020204030204" pitchFamily="34" charset="0"/>
                <a:cs typeface="Times New Roman" panose="02020603050405020304" pitchFamily="18" charset="0"/>
              </a:rPr>
              <a:t>S</a:t>
            </a:r>
            <a:r>
              <a:rPr lang="en-US" sz="100" dirty="0">
                <a:solidFill>
                  <a:srgbClr val="000000"/>
                </a:solidFill>
                <a:latin typeface="Arial" panose="020B0604020202020204" pitchFamily="34" charset="0"/>
                <a:ea typeface="Calibri" panose="020F0502020204030204" pitchFamily="34" charset="0"/>
                <a:cs typeface="Times New Roman" panose="02020603050405020304" pitchFamily="18" charset="0"/>
              </a:rPr>
              <a:t> </a:t>
            </a:r>
            <a:r>
              <a:rPr lang="en-US" dirty="0">
                <a:solidFill>
                  <a:srgbClr val="000000"/>
                </a:solidFill>
                <a:latin typeface="Arial" panose="020B0604020202020204" pitchFamily="34" charset="0"/>
                <a:ea typeface="Calibri" panose="020F0502020204030204" pitchFamily="34" charset="0"/>
                <a:cs typeface="Times New Roman" panose="02020603050405020304" pitchFamily="18" charset="0"/>
              </a:rPr>
              <a:t>A</a:t>
            </a:r>
            <a:r>
              <a:rPr lang="en-US" sz="100" dirty="0">
                <a:solidFill>
                  <a:srgbClr val="000000"/>
                </a:solidFill>
                <a:latin typeface="Arial" panose="020B0604020202020204" pitchFamily="34" charset="0"/>
                <a:ea typeface="Calibri" panose="020F0502020204030204" pitchFamily="34" charset="0"/>
                <a:cs typeface="Times New Roman" panose="02020603050405020304" pitchFamily="18" charset="0"/>
              </a:rPr>
              <a:t> </a:t>
            </a:r>
            <a:r>
              <a:rPr lang="en-US" dirty="0">
                <a:solidFill>
                  <a:srgbClr val="000000"/>
                </a:solidFill>
                <a:latin typeface="Arial" panose="020B0604020202020204" pitchFamily="34" charset="0"/>
                <a:ea typeface="Calibri" panose="020F0502020204030204" pitchFamily="34" charset="0"/>
                <a:cs typeface="Times New Roman" panose="02020603050405020304" pitchFamily="18" charset="0"/>
              </a:rPr>
              <a:t>R</a:t>
            </a:r>
            <a:r>
              <a:rPr lang="en-US" sz="100" dirty="0">
                <a:solidFill>
                  <a:srgbClr val="000000"/>
                </a:solidFill>
                <a:latin typeface="Arial" panose="020B0604020202020204" pitchFamily="34" charset="0"/>
                <a:ea typeface="Calibri" panose="020F0502020204030204" pitchFamily="34" charset="0"/>
                <a:cs typeface="Times New Roman" panose="02020603050405020304" pitchFamily="18" charset="0"/>
              </a:rPr>
              <a:t> </a:t>
            </a:r>
            <a:r>
              <a:rPr lang="en-US" dirty="0">
                <a:solidFill>
                  <a:srgbClr val="000000"/>
                </a:solidFill>
                <a:latin typeface="Arial" panose="020B0604020202020204" pitchFamily="34" charset="0"/>
                <a:ea typeface="Calibri" panose="020F0502020204030204" pitchFamily="34" charset="0"/>
                <a:cs typeface="Times New Roman" panose="02020603050405020304" pitchFamily="18" charset="0"/>
              </a:rPr>
              <a:t>S-</a:t>
            </a:r>
            <a:r>
              <a:rPr lang="en-US" dirty="0" err="1">
                <a:solidFill>
                  <a:srgbClr val="000000"/>
                </a:solidFill>
                <a:latin typeface="Arial" panose="020B0604020202020204" pitchFamily="34" charset="0"/>
                <a:ea typeface="Calibri" panose="020F0502020204030204" pitchFamily="34" charset="0"/>
                <a:cs typeface="Times New Roman" panose="02020603050405020304" pitchFamily="18" charset="0"/>
              </a:rPr>
              <a:t>CoV</a:t>
            </a:r>
            <a:r>
              <a:rPr lang="en-US" dirty="0">
                <a:solidFill>
                  <a:srgbClr val="000000"/>
                </a:solidFill>
                <a:latin typeface="Arial" panose="020B0604020202020204" pitchFamily="34" charset="0"/>
                <a:ea typeface="Calibri" panose="020F0502020204030204" pitchFamily="34" charset="0"/>
                <a:cs typeface="Times New Roman" panose="02020603050405020304" pitchFamily="18" charset="0"/>
              </a:rPr>
              <a:t> – Severe acute respiratory syndrome </a:t>
            </a:r>
          </a:p>
          <a:p>
            <a:pPr marL="347472" lvl="0" indent="-347472">
              <a:spcBef>
                <a:spcPts val="600"/>
              </a:spcBef>
              <a:buClr>
                <a:srgbClr val="000000"/>
              </a:buClr>
              <a:buFont typeface="Arial" panose="020B0604020202020204" pitchFamily="34" charset="0"/>
              <a:buChar char="•"/>
            </a:pPr>
            <a:r>
              <a:rPr lang="en-US" dirty="0">
                <a:solidFill>
                  <a:srgbClr val="000000"/>
                </a:solidFill>
                <a:latin typeface="Arial" panose="020B0604020202020204" pitchFamily="34" charset="0"/>
                <a:ea typeface="Calibri" panose="020F0502020204030204" pitchFamily="34" charset="0"/>
                <a:cs typeface="Times New Roman" panose="02020603050405020304" pitchFamily="18" charset="0"/>
              </a:rPr>
              <a:t>From China in late 2002, spread to ~24 countries.</a:t>
            </a:r>
          </a:p>
          <a:p>
            <a:pPr>
              <a:spcBef>
                <a:spcPts val="3600"/>
              </a:spcBef>
              <a:buClr>
                <a:srgbClr val="003B48"/>
              </a:buClr>
            </a:pPr>
            <a:r>
              <a:rPr lang="en-US" dirty="0">
                <a:solidFill>
                  <a:srgbClr val="000000"/>
                </a:solidFill>
                <a:latin typeface="Arial" panose="020B0604020202020204" pitchFamily="34" charset="0"/>
                <a:ea typeface="Calibri" panose="020F0502020204030204" pitchFamily="34" charset="0"/>
                <a:cs typeface="Times New Roman" panose="02020603050405020304" pitchFamily="18" charset="0"/>
              </a:rPr>
              <a:t>S</a:t>
            </a:r>
            <a:r>
              <a:rPr lang="en-US" sz="100" dirty="0">
                <a:solidFill>
                  <a:srgbClr val="000000"/>
                </a:solidFill>
                <a:latin typeface="Arial" panose="020B0604020202020204" pitchFamily="34" charset="0"/>
                <a:ea typeface="Calibri" panose="020F0502020204030204" pitchFamily="34" charset="0"/>
                <a:cs typeface="Times New Roman" panose="02020603050405020304" pitchFamily="18" charset="0"/>
              </a:rPr>
              <a:t> </a:t>
            </a:r>
            <a:r>
              <a:rPr lang="en-US" dirty="0">
                <a:solidFill>
                  <a:srgbClr val="000000"/>
                </a:solidFill>
                <a:latin typeface="Arial" panose="020B0604020202020204" pitchFamily="34" charset="0"/>
                <a:ea typeface="Calibri" panose="020F0502020204030204" pitchFamily="34" charset="0"/>
                <a:cs typeface="Times New Roman" panose="02020603050405020304" pitchFamily="18" charset="0"/>
              </a:rPr>
              <a:t>A</a:t>
            </a:r>
            <a:r>
              <a:rPr lang="en-US" sz="100" dirty="0">
                <a:solidFill>
                  <a:srgbClr val="000000"/>
                </a:solidFill>
                <a:latin typeface="Arial" panose="020B0604020202020204" pitchFamily="34" charset="0"/>
                <a:ea typeface="Calibri" panose="020F0502020204030204" pitchFamily="34" charset="0"/>
                <a:cs typeface="Times New Roman" panose="02020603050405020304" pitchFamily="18" charset="0"/>
              </a:rPr>
              <a:t> </a:t>
            </a:r>
            <a:r>
              <a:rPr lang="en-US" dirty="0">
                <a:solidFill>
                  <a:srgbClr val="000000"/>
                </a:solidFill>
                <a:latin typeface="Arial" panose="020B0604020202020204" pitchFamily="34" charset="0"/>
                <a:ea typeface="Calibri" panose="020F0502020204030204" pitchFamily="34" charset="0"/>
                <a:cs typeface="Times New Roman" panose="02020603050405020304" pitchFamily="18" charset="0"/>
              </a:rPr>
              <a:t>R</a:t>
            </a:r>
            <a:r>
              <a:rPr lang="en-US" sz="100" dirty="0">
                <a:solidFill>
                  <a:srgbClr val="000000"/>
                </a:solidFill>
                <a:latin typeface="Arial" panose="020B0604020202020204" pitchFamily="34" charset="0"/>
                <a:ea typeface="Calibri" panose="020F0502020204030204" pitchFamily="34" charset="0"/>
                <a:cs typeface="Times New Roman" panose="02020603050405020304" pitchFamily="18" charset="0"/>
              </a:rPr>
              <a:t> </a:t>
            </a:r>
            <a:r>
              <a:rPr lang="en-US" dirty="0">
                <a:solidFill>
                  <a:srgbClr val="000000"/>
                </a:solidFill>
                <a:latin typeface="Arial" panose="020B0604020202020204" pitchFamily="34" charset="0"/>
                <a:ea typeface="Calibri" panose="020F0502020204030204" pitchFamily="34" charset="0"/>
                <a:cs typeface="Times New Roman" panose="02020603050405020304" pitchFamily="18" charset="0"/>
              </a:rPr>
              <a:t>S-CoV-2 –  coronavirus disease 2019 (COVID-19) </a:t>
            </a:r>
          </a:p>
          <a:p>
            <a:pPr marL="347472" lvl="0" indent="-347472">
              <a:spcBef>
                <a:spcPts val="600"/>
              </a:spcBef>
              <a:buClr>
                <a:srgbClr val="000000"/>
              </a:buClr>
              <a:buFont typeface="Arial" panose="020B0604020202020204" pitchFamily="34" charset="0"/>
              <a:buChar char="•"/>
            </a:pPr>
            <a:r>
              <a:rPr lang="en-US" dirty="0">
                <a:solidFill>
                  <a:srgbClr val="000000"/>
                </a:solidFill>
                <a:latin typeface="Arial" panose="020B0604020202020204" pitchFamily="34" charset="0"/>
                <a:ea typeface="Calibri" panose="020F0502020204030204" pitchFamily="34" charset="0"/>
                <a:cs typeface="Times New Roman" panose="02020603050405020304" pitchFamily="18" charset="0"/>
              </a:rPr>
              <a:t>Spread globally from Wuhan, China, Jan 2020.</a:t>
            </a:r>
          </a:p>
          <a:p>
            <a:pPr marL="347472" lvl="0" indent="-347472">
              <a:spcBef>
                <a:spcPts val="600"/>
              </a:spcBef>
              <a:buClr>
                <a:srgbClr val="000000"/>
              </a:buClr>
              <a:buFont typeface="Arial" panose="020B0604020202020204" pitchFamily="34" charset="0"/>
              <a:buChar char="•"/>
            </a:pPr>
            <a:r>
              <a:rPr lang="en-US" dirty="0">
                <a:solidFill>
                  <a:srgbClr val="000000"/>
                </a:solidFill>
                <a:latin typeface="Arial" panose="020B0604020202020204" pitchFamily="34" charset="0"/>
                <a:ea typeface="Calibri" panose="020F0502020204030204" pitchFamily="34" charset="0"/>
                <a:cs typeface="Times New Roman" panose="02020603050405020304" pitchFamily="18" charset="0"/>
              </a:rPr>
              <a:t>By Nov 2020, the W</a:t>
            </a:r>
            <a:r>
              <a:rPr lang="en-US" sz="100" dirty="0">
                <a:solidFill>
                  <a:srgbClr val="000000"/>
                </a:solidFill>
                <a:latin typeface="Arial" panose="020B0604020202020204" pitchFamily="34" charset="0"/>
                <a:ea typeface="Calibri" panose="020F0502020204030204" pitchFamily="34" charset="0"/>
                <a:cs typeface="Times New Roman" panose="02020603050405020304" pitchFamily="18" charset="0"/>
              </a:rPr>
              <a:t> </a:t>
            </a:r>
            <a:r>
              <a:rPr lang="en-US" dirty="0">
                <a:solidFill>
                  <a:srgbClr val="000000"/>
                </a:solidFill>
                <a:latin typeface="Arial" panose="020B0604020202020204" pitchFamily="34" charset="0"/>
                <a:ea typeface="Calibri" panose="020F0502020204030204" pitchFamily="34" charset="0"/>
                <a:cs typeface="Times New Roman" panose="02020603050405020304" pitchFamily="18" charset="0"/>
              </a:rPr>
              <a:t>H</a:t>
            </a:r>
            <a:r>
              <a:rPr lang="en-US" sz="100" dirty="0">
                <a:solidFill>
                  <a:srgbClr val="000000"/>
                </a:solidFill>
                <a:latin typeface="Arial" panose="020B0604020202020204" pitchFamily="34" charset="0"/>
                <a:ea typeface="Calibri" panose="020F0502020204030204" pitchFamily="34" charset="0"/>
                <a:cs typeface="Times New Roman" panose="02020603050405020304" pitchFamily="18" charset="0"/>
              </a:rPr>
              <a:t> </a:t>
            </a:r>
            <a:r>
              <a:rPr lang="en-US" dirty="0">
                <a:solidFill>
                  <a:srgbClr val="000000"/>
                </a:solidFill>
                <a:latin typeface="Arial" panose="020B0604020202020204" pitchFamily="34" charset="0"/>
                <a:ea typeface="Calibri" panose="020F0502020204030204" pitchFamily="34" charset="0"/>
                <a:cs typeface="Times New Roman" panose="02020603050405020304" pitchFamily="18" charset="0"/>
              </a:rPr>
              <a:t>O reported 58+ million infections and 1.4 million deaths.</a:t>
            </a:r>
          </a:p>
          <a:p>
            <a:pPr marL="347472" lvl="0" indent="-347472">
              <a:spcBef>
                <a:spcPts val="600"/>
              </a:spcBef>
              <a:buClr>
                <a:srgbClr val="000000"/>
              </a:buClr>
              <a:buFont typeface="Arial" panose="020B0604020202020204" pitchFamily="34" charset="0"/>
              <a:buChar char="•"/>
            </a:pPr>
            <a:r>
              <a:rPr lang="en-US" dirty="0">
                <a:solidFill>
                  <a:srgbClr val="000000"/>
                </a:solidFill>
                <a:latin typeface="Arial" panose="020B0604020202020204" pitchFamily="34" charset="0"/>
                <a:ea typeface="Calibri" panose="020F0502020204030204" pitchFamily="34" charset="0"/>
                <a:cs typeface="Times New Roman" panose="02020603050405020304" pitchFamily="18" charset="0"/>
              </a:rPr>
              <a:t>By late 2020, vaccines were available, that could give 70 to 95% protection.</a:t>
            </a:r>
          </a:p>
        </p:txBody>
      </p:sp>
      <p:sp>
        <p:nvSpPr>
          <p:cNvPr id="6" name="Slide Number Placeholder 3">
            <a:extLst>
              <a:ext uri="{FF2B5EF4-FFF2-40B4-BE49-F238E27FC236}">
                <a16:creationId xmlns:a16="http://schemas.microsoft.com/office/drawing/2014/main" id="{E74F4F58-F4BE-4C13-91CE-C960559E4A18}"/>
              </a:ext>
            </a:extLst>
          </p:cNvPr>
          <p:cNvSpPr>
            <a:spLocks noGrp="1"/>
          </p:cNvSpPr>
          <p:nvPr>
            <p:ph type="sldNum" sz="quarter" idx="10"/>
          </p:nvPr>
        </p:nvSpPr>
        <p:spPr/>
        <p:txBody>
          <a:bodyPr/>
          <a:lstStyle/>
          <a:p>
            <a:fld id="{68151E55-6873-49E2-B8D5-2F265E6F1973}" type="slidenum">
              <a:rPr lang="en-US" smtClean="0"/>
              <a:pPr/>
              <a:t>42</a:t>
            </a:fld>
            <a:endParaRPr lang="en-US"/>
          </a:p>
        </p:txBody>
      </p:sp>
    </p:spTree>
    <p:extLst>
      <p:ext uri="{BB962C8B-B14F-4D97-AF65-F5344CB8AC3E}">
        <p14:creationId xmlns:p14="http://schemas.microsoft.com/office/powerpoint/2010/main" val="316886084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ED9E82-ABA1-4C04-965A-62C6AA2011EB}"/>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SARS-CoV-2</a:t>
            </a:r>
          </a:p>
        </p:txBody>
      </p:sp>
      <p:sp>
        <p:nvSpPr>
          <p:cNvPr id="3" name="Content Placeholder 2">
            <a:extLst>
              <a:ext uri="{FF2B5EF4-FFF2-40B4-BE49-F238E27FC236}">
                <a16:creationId xmlns:a16="http://schemas.microsoft.com/office/drawing/2014/main" id="{2EB4EC89-BAEA-4497-9514-AB66F908B165}"/>
              </a:ext>
            </a:extLst>
          </p:cNvPr>
          <p:cNvSpPr>
            <a:spLocks noGrp="1"/>
          </p:cNvSpPr>
          <p:nvPr>
            <p:ph sz="quarter" idx="11"/>
          </p:nvPr>
        </p:nvSpPr>
        <p:spPr>
          <a:xfrm>
            <a:off x="342900" y="1276710"/>
            <a:ext cx="8187489" cy="5124090"/>
          </a:xfrm>
        </p:spPr>
        <p:txBody>
          <a:bodyPr/>
          <a:lstStyle/>
          <a:p>
            <a:pPr lvl="0">
              <a:spcBef>
                <a:spcPts val="300"/>
              </a:spcBef>
              <a:buClr>
                <a:srgbClr val="003B48"/>
              </a:buClr>
            </a:pPr>
            <a:r>
              <a:rPr lang="en-US" dirty="0">
                <a:solidFill>
                  <a:srgbClr val="000000"/>
                </a:solidFill>
                <a:latin typeface="Arial" panose="020B0604020202020204" pitchFamily="34" charset="0"/>
                <a:ea typeface="Calibri" panose="020F0502020204030204" pitchFamily="34" charset="0"/>
                <a:cs typeface="Times New Roman" panose="02020603050405020304" pitchFamily="18" charset="0"/>
              </a:rPr>
              <a:t>Infects respiratory epithelia by binding of spike proteins to A</a:t>
            </a:r>
            <a:r>
              <a:rPr lang="en-US" sz="100" dirty="0">
                <a:solidFill>
                  <a:srgbClr val="000000"/>
                </a:solidFill>
                <a:latin typeface="Arial" panose="020B0604020202020204" pitchFamily="34" charset="0"/>
                <a:ea typeface="Calibri" panose="020F0502020204030204" pitchFamily="34" charset="0"/>
                <a:cs typeface="Times New Roman" panose="02020603050405020304" pitchFamily="18" charset="0"/>
              </a:rPr>
              <a:t> </a:t>
            </a:r>
            <a:r>
              <a:rPr lang="en-US" dirty="0">
                <a:solidFill>
                  <a:srgbClr val="000000"/>
                </a:solidFill>
                <a:latin typeface="Arial" panose="020B0604020202020204" pitchFamily="34" charset="0"/>
                <a:ea typeface="Calibri" panose="020F0502020204030204" pitchFamily="34" charset="0"/>
                <a:cs typeface="Times New Roman" panose="02020603050405020304" pitchFamily="18" charset="0"/>
              </a:rPr>
              <a:t>C</a:t>
            </a:r>
            <a:r>
              <a:rPr lang="en-US" sz="100" dirty="0">
                <a:solidFill>
                  <a:srgbClr val="000000"/>
                </a:solidFill>
                <a:latin typeface="Arial" panose="020B0604020202020204" pitchFamily="34" charset="0"/>
                <a:ea typeface="Calibri" panose="020F0502020204030204" pitchFamily="34" charset="0"/>
                <a:cs typeface="Times New Roman" panose="02020603050405020304" pitchFamily="18" charset="0"/>
              </a:rPr>
              <a:t> </a:t>
            </a:r>
            <a:r>
              <a:rPr lang="en-US" dirty="0">
                <a:solidFill>
                  <a:srgbClr val="000000"/>
                </a:solidFill>
                <a:latin typeface="Arial" panose="020B0604020202020204" pitchFamily="34" charset="0"/>
                <a:ea typeface="Calibri" panose="020F0502020204030204" pitchFamily="34" charset="0"/>
                <a:cs typeface="Times New Roman" panose="02020603050405020304" pitchFamily="18" charset="0"/>
              </a:rPr>
              <a:t>E2 protein on cell surface</a:t>
            </a:r>
          </a:p>
          <a:p>
            <a:pPr lvl="0">
              <a:spcBef>
                <a:spcPts val="300"/>
              </a:spcBef>
              <a:buClr>
                <a:srgbClr val="003B48"/>
              </a:buClr>
            </a:pPr>
            <a:r>
              <a:rPr lang="en-US" dirty="0">
                <a:solidFill>
                  <a:srgbClr val="000000"/>
                </a:solidFill>
                <a:latin typeface="Arial" panose="020B0604020202020204" pitchFamily="34" charset="0"/>
                <a:ea typeface="Calibri" panose="020F0502020204030204" pitchFamily="34" charset="0"/>
                <a:cs typeface="Times New Roman" panose="02020603050405020304" pitchFamily="18" charset="0"/>
              </a:rPr>
              <a:t>Wide range of morbidities:</a:t>
            </a:r>
          </a:p>
          <a:p>
            <a:pPr marL="347472" lvl="0" indent="-347472">
              <a:spcBef>
                <a:spcPts val="300"/>
              </a:spcBef>
              <a:buClr>
                <a:srgbClr val="000000"/>
              </a:buClr>
              <a:buFont typeface="Arial" panose="020B0604020202020204" pitchFamily="34" charset="0"/>
              <a:buChar char="•"/>
            </a:pPr>
            <a:r>
              <a:rPr lang="en-US" dirty="0">
                <a:solidFill>
                  <a:srgbClr val="000000"/>
                </a:solidFill>
                <a:latin typeface="Arial" panose="020B0604020202020204" pitchFamily="34" charset="0"/>
                <a:ea typeface="Calibri" panose="020F0502020204030204" pitchFamily="34" charset="0"/>
                <a:cs typeface="Times New Roman" panose="02020603050405020304" pitchFamily="18" charset="0"/>
              </a:rPr>
              <a:t>Some asymptomatic</a:t>
            </a:r>
          </a:p>
          <a:p>
            <a:pPr marL="347472" lvl="0" indent="-347472">
              <a:spcBef>
                <a:spcPts val="300"/>
              </a:spcBef>
              <a:buClr>
                <a:srgbClr val="000000"/>
              </a:buClr>
              <a:buFont typeface="Arial" panose="020B0604020202020204" pitchFamily="34" charset="0"/>
              <a:buChar char="•"/>
            </a:pPr>
            <a:r>
              <a:rPr lang="en-US" dirty="0">
                <a:solidFill>
                  <a:srgbClr val="000000"/>
                </a:solidFill>
                <a:latin typeface="Arial" panose="020B0604020202020204" pitchFamily="34" charset="0"/>
                <a:ea typeface="Calibri" panose="020F0502020204030204" pitchFamily="34" charset="0"/>
                <a:cs typeface="Times New Roman" panose="02020603050405020304" pitchFamily="18" charset="0"/>
              </a:rPr>
              <a:t>Respiratory tract symptoms</a:t>
            </a:r>
          </a:p>
          <a:p>
            <a:pPr marL="347472" lvl="0" indent="-347472">
              <a:spcBef>
                <a:spcPts val="300"/>
              </a:spcBef>
              <a:buClr>
                <a:srgbClr val="000000"/>
              </a:buClr>
              <a:buFont typeface="Arial" panose="020B0604020202020204" pitchFamily="34" charset="0"/>
              <a:buChar char="•"/>
            </a:pPr>
            <a:r>
              <a:rPr lang="en-US" dirty="0">
                <a:solidFill>
                  <a:srgbClr val="000000"/>
                </a:solidFill>
                <a:latin typeface="Arial" panose="020B0604020202020204" pitchFamily="34" charset="0"/>
                <a:ea typeface="Calibri" panose="020F0502020204030204" pitchFamily="34" charset="0"/>
                <a:cs typeface="Times New Roman" panose="02020603050405020304" pitchFamily="18" charset="0"/>
              </a:rPr>
              <a:t>Neurological symptoms </a:t>
            </a:r>
          </a:p>
          <a:p>
            <a:pPr marL="347472" lvl="0" indent="-347472">
              <a:spcBef>
                <a:spcPts val="300"/>
              </a:spcBef>
              <a:buClr>
                <a:srgbClr val="000000"/>
              </a:buClr>
              <a:buFont typeface="Arial" panose="020B0604020202020204" pitchFamily="34" charset="0"/>
              <a:buChar char="•"/>
            </a:pPr>
            <a:r>
              <a:rPr lang="en-US" dirty="0">
                <a:solidFill>
                  <a:srgbClr val="000000"/>
                </a:solidFill>
                <a:latin typeface="Arial" panose="020B0604020202020204" pitchFamily="34" charset="0"/>
                <a:ea typeface="Calibri" panose="020F0502020204030204" pitchFamily="34" charset="0"/>
                <a:cs typeface="Times New Roman" panose="02020603050405020304" pitchFamily="18" charset="0"/>
              </a:rPr>
              <a:t>Acute respiratory distress, pneumonia, kidney failure, death</a:t>
            </a:r>
          </a:p>
          <a:p>
            <a:pPr marL="347472" lvl="0" indent="-347472">
              <a:spcBef>
                <a:spcPts val="300"/>
              </a:spcBef>
              <a:buClr>
                <a:srgbClr val="000000"/>
              </a:buClr>
              <a:buFont typeface="Arial" panose="020B0604020202020204" pitchFamily="34" charset="0"/>
              <a:buChar char="•"/>
            </a:pPr>
            <a:r>
              <a:rPr lang="en-US" dirty="0">
                <a:solidFill>
                  <a:srgbClr val="000000"/>
                </a:solidFill>
                <a:latin typeface="Arial" panose="020B0604020202020204" pitchFamily="34" charset="0"/>
                <a:ea typeface="Calibri" panose="020F0502020204030204" pitchFamily="34" charset="0"/>
                <a:cs typeface="Times New Roman" panose="02020603050405020304" pitchFamily="18" charset="0"/>
              </a:rPr>
              <a:t>Long-term complications</a:t>
            </a:r>
          </a:p>
          <a:p>
            <a:pPr lvl="0">
              <a:spcBef>
                <a:spcPts val="300"/>
              </a:spcBef>
              <a:buClr>
                <a:srgbClr val="003B48"/>
              </a:buClr>
            </a:pPr>
            <a:r>
              <a:rPr lang="en-US" dirty="0">
                <a:solidFill>
                  <a:srgbClr val="000000"/>
                </a:solidFill>
                <a:latin typeface="Arial" panose="020B0604020202020204" pitchFamily="34" charset="0"/>
                <a:ea typeface="Calibri" panose="020F0502020204030204" pitchFamily="34" charset="0"/>
                <a:cs typeface="Times New Roman" panose="02020603050405020304" pitchFamily="18" charset="0"/>
              </a:rPr>
              <a:t>Highly variable infection-to-fatality ratio (I</a:t>
            </a:r>
            <a:r>
              <a:rPr lang="en-US" sz="100" dirty="0">
                <a:solidFill>
                  <a:srgbClr val="000000"/>
                </a:solidFill>
                <a:latin typeface="Arial" panose="020B0604020202020204" pitchFamily="34" charset="0"/>
                <a:ea typeface="Calibri" panose="020F0502020204030204" pitchFamily="34" charset="0"/>
                <a:cs typeface="Times New Roman" panose="02020603050405020304" pitchFamily="18" charset="0"/>
              </a:rPr>
              <a:t> </a:t>
            </a:r>
            <a:r>
              <a:rPr lang="en-US" dirty="0">
                <a:solidFill>
                  <a:srgbClr val="000000"/>
                </a:solidFill>
                <a:latin typeface="Arial" panose="020B0604020202020204" pitchFamily="34" charset="0"/>
                <a:ea typeface="Calibri" panose="020F0502020204030204" pitchFamily="34" charset="0"/>
                <a:cs typeface="Times New Roman" panose="02020603050405020304" pitchFamily="18" charset="0"/>
              </a:rPr>
              <a:t>F</a:t>
            </a:r>
            <a:r>
              <a:rPr lang="en-US" sz="100" dirty="0">
                <a:solidFill>
                  <a:srgbClr val="000000"/>
                </a:solidFill>
                <a:latin typeface="Arial" panose="020B0604020202020204" pitchFamily="34" charset="0"/>
                <a:ea typeface="Calibri" panose="020F0502020204030204" pitchFamily="34" charset="0"/>
                <a:cs typeface="Times New Roman" panose="02020603050405020304" pitchFamily="18" charset="0"/>
              </a:rPr>
              <a:t> </a:t>
            </a:r>
            <a:r>
              <a:rPr lang="en-US" dirty="0">
                <a:solidFill>
                  <a:srgbClr val="000000"/>
                </a:solidFill>
                <a:latin typeface="Arial" panose="020B0604020202020204" pitchFamily="34" charset="0"/>
                <a:ea typeface="Calibri" panose="020F0502020204030204" pitchFamily="34" charset="0"/>
                <a:cs typeface="Times New Roman" panose="02020603050405020304" pitchFamily="18" charset="0"/>
              </a:rPr>
              <a:t>R) as a function of age: low for children, high for elderly</a:t>
            </a:r>
          </a:p>
        </p:txBody>
      </p:sp>
      <p:sp>
        <p:nvSpPr>
          <p:cNvPr id="6" name="Slide Number Placeholder 3">
            <a:extLst>
              <a:ext uri="{FF2B5EF4-FFF2-40B4-BE49-F238E27FC236}">
                <a16:creationId xmlns:a16="http://schemas.microsoft.com/office/drawing/2014/main" id="{E7FF4FDF-4C5C-4B0C-8072-8E0B0565476F}"/>
              </a:ext>
            </a:extLst>
          </p:cNvPr>
          <p:cNvSpPr>
            <a:spLocks noGrp="1"/>
          </p:cNvSpPr>
          <p:nvPr>
            <p:ph type="sldNum" sz="quarter" idx="10"/>
          </p:nvPr>
        </p:nvSpPr>
        <p:spPr/>
        <p:txBody>
          <a:bodyPr/>
          <a:lstStyle/>
          <a:p>
            <a:fld id="{68151E55-6873-49E2-B8D5-2F265E6F1973}" type="slidenum">
              <a:rPr lang="en-US" smtClean="0"/>
              <a:pPr/>
              <a:t>43</a:t>
            </a:fld>
            <a:endParaRPr lang="en-US"/>
          </a:p>
        </p:txBody>
      </p:sp>
    </p:spTree>
    <p:extLst>
      <p:ext uri="{BB962C8B-B14F-4D97-AF65-F5344CB8AC3E}">
        <p14:creationId xmlns:p14="http://schemas.microsoft.com/office/powerpoint/2010/main" val="292167538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3E3458-CDEE-407B-9C28-BD8A904FF221}"/>
              </a:ext>
            </a:extLst>
          </p:cNvPr>
          <p:cNvSpPr>
            <a:spLocks noGrp="1"/>
          </p:cNvSpPr>
          <p:nvPr>
            <p:ph type="title"/>
          </p:nvPr>
        </p:nvSpPr>
        <p:spPr/>
        <p:txBody>
          <a:bodyPr/>
          <a:lstStyle/>
          <a:p>
            <a:r>
              <a:rPr lang="en-US" altLang="en-US" dirty="0">
                <a:ea typeface="Microsoft YaHei" panose="020B0503020204020204" pitchFamily="34" charset="-122"/>
              </a:rPr>
              <a:t>Figure 26.9</a:t>
            </a:r>
            <a:endParaRPr lang="en-US" dirty="0"/>
          </a:p>
        </p:txBody>
      </p:sp>
      <p:pic>
        <p:nvPicPr>
          <p:cNvPr id="9" name="Picture 2" descr="An illustration of the various steps of SARS-C o V-2 infection and its replication mechanism.">
            <a:extLst>
              <a:ext uri="{FF2B5EF4-FFF2-40B4-BE49-F238E27FC236}">
                <a16:creationId xmlns:a16="http://schemas.microsoft.com/office/drawing/2014/main" id="{6530C1B9-9175-4548-9D98-5A308D6D3A91}"/>
              </a:ext>
            </a:extLst>
          </p:cNvPr>
          <p:cNvPicPr>
            <a:picLocks noChangeAspect="1"/>
          </p:cNvPicPr>
          <p:nvPr/>
        </p:nvPicPr>
        <p:blipFill>
          <a:blip r:embed="rId2"/>
          <a:stretch>
            <a:fillRect/>
          </a:stretch>
        </p:blipFill>
        <p:spPr>
          <a:xfrm>
            <a:off x="1554480" y="1038402"/>
            <a:ext cx="6035040" cy="5175393"/>
          </a:xfrm>
          <a:prstGeom prst="rect">
            <a:avLst/>
          </a:prstGeom>
        </p:spPr>
      </p:pic>
      <p:sp>
        <p:nvSpPr>
          <p:cNvPr id="5" name="Text Placeholder 3">
            <a:extLst>
              <a:ext uri="{FF2B5EF4-FFF2-40B4-BE49-F238E27FC236}">
                <a16:creationId xmlns:a16="http://schemas.microsoft.com/office/drawing/2014/main" id="{05D8394A-EF4E-4217-A107-2509DE6EF1AA}"/>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3F006DC7-5E76-43E6-80FE-8BE2B63B663B}"/>
              </a:ext>
            </a:extLst>
          </p:cNvPr>
          <p:cNvSpPr>
            <a:spLocks noGrp="1"/>
          </p:cNvSpPr>
          <p:nvPr>
            <p:ph type="sldNum" sz="quarter" idx="10"/>
          </p:nvPr>
        </p:nvSpPr>
        <p:spPr/>
        <p:txBody>
          <a:bodyPr/>
          <a:lstStyle/>
          <a:p>
            <a:fld id="{68151E55-6873-49E2-B8D5-2F265E6F1973}" type="slidenum">
              <a:rPr lang="en-US" smtClean="0"/>
              <a:pPr/>
              <a:t>44</a:t>
            </a:fld>
            <a:endParaRPr lang="en-US"/>
          </a:p>
        </p:txBody>
      </p:sp>
    </p:spTree>
    <p:extLst>
      <p:ext uri="{BB962C8B-B14F-4D97-AF65-F5344CB8AC3E}">
        <p14:creationId xmlns:p14="http://schemas.microsoft.com/office/powerpoint/2010/main" val="301386223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0C120F-3435-4989-9A96-0A3D71862469}"/>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Persistent viral infections</a:t>
            </a:r>
          </a:p>
        </p:txBody>
      </p:sp>
      <p:sp>
        <p:nvSpPr>
          <p:cNvPr id="3" name="Content Placeholder 2">
            <a:extLst>
              <a:ext uri="{FF2B5EF4-FFF2-40B4-BE49-F238E27FC236}">
                <a16:creationId xmlns:a16="http://schemas.microsoft.com/office/drawing/2014/main" id="{0B175958-B4D2-45ED-AB31-B09A3BDD7CB6}"/>
              </a:ext>
            </a:extLst>
          </p:cNvPr>
          <p:cNvSpPr>
            <a:spLocks noGrp="1"/>
          </p:cNvSpPr>
          <p:nvPr>
            <p:ph sz="quarter" idx="11"/>
          </p:nvPr>
        </p:nvSpPr>
        <p:spPr/>
        <p:txBody>
          <a:bodyPr/>
          <a:lstStyle/>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Persistent viral infections can be chronic, latent, or slow</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The virus or genome can be detected in the host for years or for life</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Examples: H</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I</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V and herpes viruses</a:t>
            </a:r>
          </a:p>
        </p:txBody>
      </p:sp>
      <p:sp>
        <p:nvSpPr>
          <p:cNvPr id="6" name="Slide Number Placeholder 3">
            <a:extLst>
              <a:ext uri="{FF2B5EF4-FFF2-40B4-BE49-F238E27FC236}">
                <a16:creationId xmlns:a16="http://schemas.microsoft.com/office/drawing/2014/main" id="{481E7FE4-9B03-4178-A6BD-A9EBEFFF3E07}"/>
              </a:ext>
            </a:extLst>
          </p:cNvPr>
          <p:cNvSpPr>
            <a:spLocks noGrp="1"/>
          </p:cNvSpPr>
          <p:nvPr>
            <p:ph type="sldNum" sz="quarter" idx="10"/>
          </p:nvPr>
        </p:nvSpPr>
        <p:spPr/>
        <p:txBody>
          <a:bodyPr/>
          <a:lstStyle/>
          <a:p>
            <a:fld id="{68151E55-6873-49E2-B8D5-2F265E6F1973}" type="slidenum">
              <a:rPr lang="en-US" smtClean="0"/>
              <a:pPr/>
              <a:t>45</a:t>
            </a:fld>
            <a:endParaRPr lang="en-US"/>
          </a:p>
        </p:txBody>
      </p:sp>
    </p:spTree>
    <p:extLst>
      <p:ext uri="{BB962C8B-B14F-4D97-AF65-F5344CB8AC3E}">
        <p14:creationId xmlns:p14="http://schemas.microsoft.com/office/powerpoint/2010/main" val="341657128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B8047D-360D-4F19-9F62-A5FB54C9BF26}"/>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Human Immunodeficiency Virus</a:t>
            </a:r>
          </a:p>
        </p:txBody>
      </p:sp>
      <p:sp>
        <p:nvSpPr>
          <p:cNvPr id="3" name="Content Placeholder 2">
            <a:extLst>
              <a:ext uri="{FF2B5EF4-FFF2-40B4-BE49-F238E27FC236}">
                <a16:creationId xmlns:a16="http://schemas.microsoft.com/office/drawing/2014/main" id="{000EAB60-2AFC-42B1-9D2D-DD7A77CD9BBA}"/>
              </a:ext>
            </a:extLst>
          </p:cNvPr>
          <p:cNvSpPr>
            <a:spLocks noGrp="1"/>
          </p:cNvSpPr>
          <p:nvPr>
            <p:ph sz="quarter" idx="11"/>
          </p:nvPr>
        </p:nvSpPr>
        <p:spPr>
          <a:xfrm>
            <a:off x="342900" y="1276710"/>
            <a:ext cx="8458200" cy="2596896"/>
          </a:xfrm>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H</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I</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V causes acquired immune deficiency syndrome (A</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I</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S)</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H</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I</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V infection is chronic</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H</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I</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V infects and ultimately destroys certain types of immune cells</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a:t>
            </a:r>
          </a:p>
        </p:txBody>
      </p:sp>
      <p:graphicFrame>
        <p:nvGraphicFramePr>
          <p:cNvPr id="8" name="Object 3">
            <a:extLst>
              <a:ext uri="{FF2B5EF4-FFF2-40B4-BE49-F238E27FC236}">
                <a16:creationId xmlns:a16="http://schemas.microsoft.com/office/drawing/2014/main" id="{96A397B3-1BCF-4F7A-A85D-9A39034A4F9E}"/>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2267870563"/>
              </p:ext>
            </p:extLst>
          </p:nvPr>
        </p:nvGraphicFramePr>
        <p:xfrm>
          <a:off x="768350" y="3408857"/>
          <a:ext cx="1358900" cy="342900"/>
        </p:xfrm>
        <a:graphic>
          <a:graphicData uri="http://schemas.openxmlformats.org/presentationml/2006/ole">
            <mc:AlternateContent xmlns:mc="http://schemas.openxmlformats.org/markup-compatibility/2006">
              <mc:Choice xmlns:v="urn:schemas-microsoft-com:vml" Requires="v">
                <p:oleObj spid="_x0000_s2092" name="Equation" r:id="rId3" imgW="1358640" imgH="342720" progId="Equation.DSMT4">
                  <p:embed/>
                </p:oleObj>
              </mc:Choice>
              <mc:Fallback>
                <p:oleObj name="Equation" r:id="rId3" imgW="1358640" imgH="342720" progId="Equation.DSMT4">
                  <p:embed/>
                  <p:pic>
                    <p:nvPicPr>
                      <p:cNvPr id="0" name=""/>
                      <p:cNvPicPr/>
                      <p:nvPr/>
                    </p:nvPicPr>
                    <p:blipFill>
                      <a:blip r:embed="rId4"/>
                      <a:stretch>
                        <a:fillRect/>
                      </a:stretch>
                    </p:blipFill>
                    <p:spPr>
                      <a:xfrm>
                        <a:off x="768350" y="3408857"/>
                        <a:ext cx="1358900" cy="342900"/>
                      </a:xfrm>
                      <a:prstGeom prst="rect">
                        <a:avLst/>
                      </a:prstGeom>
                    </p:spPr>
                  </p:pic>
                </p:oleObj>
              </mc:Fallback>
            </mc:AlternateContent>
          </a:graphicData>
        </a:graphic>
      </p:graphicFrame>
      <p:sp>
        <p:nvSpPr>
          <p:cNvPr id="4" name="Content Placeholder 4">
            <a:extLst>
              <a:ext uri="{FF2B5EF4-FFF2-40B4-BE49-F238E27FC236}">
                <a16:creationId xmlns:a16="http://schemas.microsoft.com/office/drawing/2014/main" id="{97100D36-AD17-4282-8831-FCA3B0471329}"/>
              </a:ext>
            </a:extLst>
          </p:cNvPr>
          <p:cNvSpPr>
            <a:spLocks noGrp="1"/>
          </p:cNvSpPr>
          <p:nvPr>
            <p:ph sz="quarter" idx="15"/>
          </p:nvPr>
        </p:nvSpPr>
        <p:spPr/>
        <p:txBody>
          <a:bodyPr/>
          <a:lstStyle/>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T-helper cells</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Macrophages</a:t>
            </a:r>
          </a:p>
        </p:txBody>
      </p:sp>
      <p:sp>
        <p:nvSpPr>
          <p:cNvPr id="6" name="Slide Number Placeholder 5">
            <a:extLst>
              <a:ext uri="{FF2B5EF4-FFF2-40B4-BE49-F238E27FC236}">
                <a16:creationId xmlns:a16="http://schemas.microsoft.com/office/drawing/2014/main" id="{B72D5F70-9E02-4FEE-853E-B1DB9F69DE62}"/>
              </a:ext>
            </a:extLst>
          </p:cNvPr>
          <p:cNvSpPr>
            <a:spLocks noGrp="1"/>
          </p:cNvSpPr>
          <p:nvPr>
            <p:ph type="sldNum" sz="quarter" idx="10"/>
          </p:nvPr>
        </p:nvSpPr>
        <p:spPr/>
        <p:txBody>
          <a:bodyPr/>
          <a:lstStyle/>
          <a:p>
            <a:fld id="{68151E55-6873-49E2-B8D5-2F265E6F1973}" type="slidenum">
              <a:rPr lang="en-US" smtClean="0"/>
              <a:pPr/>
              <a:t>46</a:t>
            </a:fld>
            <a:endParaRPr lang="en-US"/>
          </a:p>
        </p:txBody>
      </p:sp>
    </p:spTree>
    <p:extLst>
      <p:ext uri="{BB962C8B-B14F-4D97-AF65-F5344CB8AC3E}">
        <p14:creationId xmlns:p14="http://schemas.microsoft.com/office/powerpoint/2010/main" val="133386467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15F48A-6EC3-482B-9B5A-FFC98B23AA77}"/>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H</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I</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V infection compromises host immune system</a:t>
            </a:r>
          </a:p>
        </p:txBody>
      </p:sp>
      <p:sp>
        <p:nvSpPr>
          <p:cNvPr id="3" name="Content Placeholder 2">
            <a:extLst>
              <a:ext uri="{FF2B5EF4-FFF2-40B4-BE49-F238E27FC236}">
                <a16:creationId xmlns:a16="http://schemas.microsoft.com/office/drawing/2014/main" id="{91A26884-6E7C-48DE-BDA3-23364608D07A}"/>
              </a:ext>
            </a:extLst>
          </p:cNvPr>
          <p:cNvSpPr>
            <a:spLocks noGrp="1"/>
          </p:cNvSpPr>
          <p:nvPr>
            <p:ph sz="quarter" idx="11"/>
          </p:nvPr>
        </p:nvSpPr>
        <p:spPr>
          <a:xfrm>
            <a:off x="342900" y="1276710"/>
            <a:ext cx="2279650" cy="381000"/>
          </a:xfrm>
        </p:spPr>
        <p:txBody>
          <a:bodyPr/>
          <a:lstStyle/>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Without</a:t>
            </a:r>
          </a:p>
        </p:txBody>
      </p:sp>
      <p:graphicFrame>
        <p:nvGraphicFramePr>
          <p:cNvPr id="8" name="Object 3">
            <a:extLst>
              <a:ext uri="{FF2B5EF4-FFF2-40B4-BE49-F238E27FC236}">
                <a16:creationId xmlns:a16="http://schemas.microsoft.com/office/drawing/2014/main" id="{21B37155-95A5-418A-8A91-2AD7D90F5273}"/>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1018817624"/>
              </p:ext>
            </p:extLst>
          </p:nvPr>
        </p:nvGraphicFramePr>
        <p:xfrm>
          <a:off x="1898650" y="1314810"/>
          <a:ext cx="749300" cy="342900"/>
        </p:xfrm>
        <a:graphic>
          <a:graphicData uri="http://schemas.openxmlformats.org/presentationml/2006/ole">
            <mc:AlternateContent xmlns:mc="http://schemas.openxmlformats.org/markup-compatibility/2006">
              <mc:Choice xmlns:v="urn:schemas-microsoft-com:vml" Requires="v">
                <p:oleObj spid="_x0000_s3115" name="Equation" r:id="rId3" imgW="749160" imgH="342720" progId="Equation.DSMT4">
                  <p:embed/>
                </p:oleObj>
              </mc:Choice>
              <mc:Fallback>
                <p:oleObj name="Equation" r:id="rId3" imgW="749160" imgH="342720" progId="Equation.DSMT4">
                  <p:embed/>
                  <p:pic>
                    <p:nvPicPr>
                      <p:cNvPr id="0" name=""/>
                      <p:cNvPicPr/>
                      <p:nvPr/>
                    </p:nvPicPr>
                    <p:blipFill>
                      <a:blip r:embed="rId4"/>
                      <a:stretch>
                        <a:fillRect/>
                      </a:stretch>
                    </p:blipFill>
                    <p:spPr>
                      <a:xfrm>
                        <a:off x="1898650" y="1314810"/>
                        <a:ext cx="749300" cy="342900"/>
                      </a:xfrm>
                      <a:prstGeom prst="rect">
                        <a:avLst/>
                      </a:prstGeom>
                    </p:spPr>
                  </p:pic>
                </p:oleObj>
              </mc:Fallback>
            </mc:AlternateContent>
          </a:graphicData>
        </a:graphic>
      </p:graphicFrame>
      <p:sp>
        <p:nvSpPr>
          <p:cNvPr id="4" name="Content Placeholder 4">
            <a:extLst>
              <a:ext uri="{FF2B5EF4-FFF2-40B4-BE49-F238E27FC236}">
                <a16:creationId xmlns:a16="http://schemas.microsoft.com/office/drawing/2014/main" id="{A81567D5-C3BF-4121-B564-29CFD73C74AE}"/>
              </a:ext>
            </a:extLst>
          </p:cNvPr>
          <p:cNvSpPr>
            <a:spLocks noGrp="1"/>
          </p:cNvSpPr>
          <p:nvPr>
            <p:ph sz="quarter" idx="15"/>
          </p:nvPr>
        </p:nvSpPr>
        <p:spPr>
          <a:xfrm>
            <a:off x="342900" y="1282806"/>
            <a:ext cx="8458200" cy="2489094"/>
          </a:xfrm>
        </p:spPr>
        <p:txBody>
          <a:bodyPr/>
          <a:lstStyle/>
          <a:p>
            <a:pPr marL="347472" lvl="0" indent="1920240">
              <a:spcBef>
                <a:spcPct val="200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cells and helper T cells the body cannot mount an effective immune response</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Host may ultimately die from a variety of opportunistic infections (infections that would not normally cause serious disease)</a:t>
            </a:r>
            <a:endParaRPr lang="en-IN" dirty="0"/>
          </a:p>
        </p:txBody>
      </p:sp>
      <p:sp>
        <p:nvSpPr>
          <p:cNvPr id="6" name="Slide Number Placeholder 5">
            <a:extLst>
              <a:ext uri="{FF2B5EF4-FFF2-40B4-BE49-F238E27FC236}">
                <a16:creationId xmlns:a16="http://schemas.microsoft.com/office/drawing/2014/main" id="{5A91FB11-31E6-4E64-94A5-8D91C67AC3E0}"/>
              </a:ext>
            </a:extLst>
          </p:cNvPr>
          <p:cNvSpPr>
            <a:spLocks noGrp="1"/>
          </p:cNvSpPr>
          <p:nvPr>
            <p:ph type="sldNum" sz="quarter" idx="10"/>
          </p:nvPr>
        </p:nvSpPr>
        <p:spPr/>
        <p:txBody>
          <a:bodyPr/>
          <a:lstStyle/>
          <a:p>
            <a:fld id="{68151E55-6873-49E2-B8D5-2F265E6F1973}" type="slidenum">
              <a:rPr lang="en-US" smtClean="0"/>
              <a:pPr/>
              <a:t>47</a:t>
            </a:fld>
            <a:endParaRPr lang="en-US"/>
          </a:p>
        </p:txBody>
      </p:sp>
    </p:spTree>
    <p:extLst>
      <p:ext uri="{BB962C8B-B14F-4D97-AF65-F5344CB8AC3E}">
        <p14:creationId xmlns:p14="http://schemas.microsoft.com/office/powerpoint/2010/main" val="2215477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2C4BD1-BD10-4A6D-B6A3-8078511A9945}"/>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HIV Infection Cycle</a:t>
            </a:r>
            <a:r>
              <a:rPr lang="en-US" sz="1200" dirty="0">
                <a:solidFill>
                  <a:srgbClr val="000000"/>
                </a:solidFill>
                <a:latin typeface="Arial" panose="020B0604020202020204" pitchFamily="34" charset="0"/>
                <a:ea typeface="Verdana" panose="020B0604030504040204" pitchFamily="34" charset="0"/>
                <a:cs typeface="Arial" pitchFamily="34" charset="0"/>
              </a:rPr>
              <a:t> 1</a:t>
            </a:r>
          </a:p>
        </p:txBody>
      </p:sp>
      <p:sp>
        <p:nvSpPr>
          <p:cNvPr id="11" name="Content Placeholder 2">
            <a:extLst>
              <a:ext uri="{FF2B5EF4-FFF2-40B4-BE49-F238E27FC236}">
                <a16:creationId xmlns:a16="http://schemas.microsoft.com/office/drawing/2014/main" id="{D60D0CA2-98C0-451A-AC26-1B3C8A3D8633}"/>
              </a:ext>
            </a:extLst>
          </p:cNvPr>
          <p:cNvSpPr>
            <a:spLocks noGrp="1"/>
          </p:cNvSpPr>
          <p:nvPr>
            <p:ph sz="quarter" idx="11"/>
          </p:nvPr>
        </p:nvSpPr>
        <p:spPr>
          <a:xfrm>
            <a:off x="342900" y="1276710"/>
            <a:ext cx="8458200" cy="904240"/>
          </a:xfrm>
        </p:spPr>
        <p:txBody>
          <a:bodyPr/>
          <a:lstStyle/>
          <a:p>
            <a:pPr>
              <a:spcAft>
                <a:spcPts val="1200"/>
              </a:spcAft>
            </a:pPr>
            <a:r>
              <a:rPr lang="en-US" dirty="0"/>
              <a:t>Attachment</a:t>
            </a:r>
          </a:p>
          <a:p>
            <a:pPr marL="342900" indent="-342900">
              <a:buFont typeface="Arial" panose="020B0604020202020204" pitchFamily="34" charset="0"/>
              <a:buChar char="•"/>
            </a:pPr>
            <a:r>
              <a:rPr lang="en-US" dirty="0"/>
              <a:t>Virus only attacks</a:t>
            </a:r>
            <a:endParaRPr lang="en-IN" dirty="0"/>
          </a:p>
        </p:txBody>
      </p:sp>
      <p:graphicFrame>
        <p:nvGraphicFramePr>
          <p:cNvPr id="12" name="Object 3">
            <a:extLst>
              <a:ext uri="{FF2B5EF4-FFF2-40B4-BE49-F238E27FC236}">
                <a16:creationId xmlns:a16="http://schemas.microsoft.com/office/drawing/2014/main" id="{D52901A5-AAC5-4BCC-BF46-572AB08034F8}"/>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1990604376"/>
              </p:ext>
            </p:extLst>
          </p:nvPr>
        </p:nvGraphicFramePr>
        <p:xfrm>
          <a:off x="3232150" y="1838050"/>
          <a:ext cx="749300" cy="342900"/>
        </p:xfrm>
        <a:graphic>
          <a:graphicData uri="http://schemas.openxmlformats.org/presentationml/2006/ole">
            <mc:AlternateContent xmlns:mc="http://schemas.openxmlformats.org/markup-compatibility/2006">
              <mc:Choice xmlns:v="urn:schemas-microsoft-com:vml" Requires="v">
                <p:oleObj spid="_x0000_s4178" name="Equation" r:id="rId3" imgW="749160" imgH="342720" progId="Equation.DSMT4">
                  <p:embed/>
                </p:oleObj>
              </mc:Choice>
              <mc:Fallback>
                <p:oleObj name="Equation" r:id="rId3" imgW="749160" imgH="342720" progId="Equation.DSMT4">
                  <p:embed/>
                  <p:pic>
                    <p:nvPicPr>
                      <p:cNvPr id="8" name="Object 3">
                        <a:extLst>
                          <a:ext uri="{FF2B5EF4-FFF2-40B4-BE49-F238E27FC236}">
                            <a16:creationId xmlns:a16="http://schemas.microsoft.com/office/drawing/2014/main" id="{21B37155-95A5-418A-8A91-2AD7D90F5273}"/>
                          </a:ext>
                        </a:extLst>
                      </p:cNvPr>
                      <p:cNvPicPr/>
                      <p:nvPr/>
                    </p:nvPicPr>
                    <p:blipFill>
                      <a:blip r:embed="rId4"/>
                      <a:stretch>
                        <a:fillRect/>
                      </a:stretch>
                    </p:blipFill>
                    <p:spPr>
                      <a:xfrm>
                        <a:off x="3232150" y="1838050"/>
                        <a:ext cx="749300" cy="342900"/>
                      </a:xfrm>
                      <a:prstGeom prst="rect">
                        <a:avLst/>
                      </a:prstGeom>
                    </p:spPr>
                  </p:pic>
                </p:oleObj>
              </mc:Fallback>
            </mc:AlternateContent>
          </a:graphicData>
        </a:graphic>
      </p:graphicFrame>
      <p:sp>
        <p:nvSpPr>
          <p:cNvPr id="4" name="Content Placeholder 4">
            <a:extLst>
              <a:ext uri="{FF2B5EF4-FFF2-40B4-BE49-F238E27FC236}">
                <a16:creationId xmlns:a16="http://schemas.microsoft.com/office/drawing/2014/main" id="{BC5C9719-E534-40A2-817E-6B53F083AB62}"/>
              </a:ext>
            </a:extLst>
          </p:cNvPr>
          <p:cNvSpPr>
            <a:spLocks noGrp="1"/>
          </p:cNvSpPr>
          <p:nvPr>
            <p:ph sz="quarter" idx="15"/>
          </p:nvPr>
        </p:nvSpPr>
        <p:spPr>
          <a:xfrm>
            <a:off x="342900" y="1807062"/>
            <a:ext cx="8458200" cy="1247140"/>
          </a:xfrm>
        </p:spPr>
        <p:txBody>
          <a:bodyPr/>
          <a:lstStyle/>
          <a:p>
            <a:pPr indent="3657600"/>
            <a:r>
              <a:rPr lang="en-US" dirty="0"/>
              <a:t>cells.</a:t>
            </a:r>
          </a:p>
          <a:p>
            <a:pPr marL="342900" indent="-342900">
              <a:buFont typeface="Arial" panose="020B0604020202020204" pitchFamily="34" charset="0"/>
              <a:buChar char="•"/>
            </a:pPr>
            <a:r>
              <a:rPr lang="en-US" dirty="0"/>
              <a:t>Viral gp120 attaches to CD4 protein on macrophages and</a:t>
            </a:r>
            <a:endParaRPr lang="en-IN" dirty="0"/>
          </a:p>
        </p:txBody>
      </p:sp>
      <p:graphicFrame>
        <p:nvGraphicFramePr>
          <p:cNvPr id="13" name="Object 5">
            <a:extLst>
              <a:ext uri="{FF2B5EF4-FFF2-40B4-BE49-F238E27FC236}">
                <a16:creationId xmlns:a16="http://schemas.microsoft.com/office/drawing/2014/main" id="{646D2A4C-2E4E-41AF-ADFD-BB27AC0C5F67}"/>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3319051037"/>
              </p:ext>
            </p:extLst>
          </p:nvPr>
        </p:nvGraphicFramePr>
        <p:xfrm>
          <a:off x="768350" y="2711302"/>
          <a:ext cx="749300" cy="342900"/>
        </p:xfrm>
        <a:graphic>
          <a:graphicData uri="http://schemas.openxmlformats.org/presentationml/2006/ole">
            <mc:AlternateContent xmlns:mc="http://schemas.openxmlformats.org/markup-compatibility/2006">
              <mc:Choice xmlns:v="urn:schemas-microsoft-com:vml" Requires="v">
                <p:oleObj spid="_x0000_s4179" name="Equation" r:id="rId5" imgW="749160" imgH="342720" progId="Equation.DSMT4">
                  <p:embed/>
                </p:oleObj>
              </mc:Choice>
              <mc:Fallback>
                <p:oleObj name="Equation" r:id="rId5" imgW="749160" imgH="342720" progId="Equation.DSMT4">
                  <p:embed/>
                  <p:pic>
                    <p:nvPicPr>
                      <p:cNvPr id="12" name="Object 3">
                        <a:extLst>
                          <a:ext uri="{FF2B5EF4-FFF2-40B4-BE49-F238E27FC236}">
                            <a16:creationId xmlns:a16="http://schemas.microsoft.com/office/drawing/2014/main" id="{D52901A5-AAC5-4BCC-BF46-572AB08034F8}"/>
                          </a:ext>
                        </a:extLst>
                      </p:cNvPr>
                      <p:cNvPicPr/>
                      <p:nvPr/>
                    </p:nvPicPr>
                    <p:blipFill>
                      <a:blip r:embed="rId4"/>
                      <a:stretch>
                        <a:fillRect/>
                      </a:stretch>
                    </p:blipFill>
                    <p:spPr>
                      <a:xfrm>
                        <a:off x="768350" y="2711302"/>
                        <a:ext cx="749300" cy="342900"/>
                      </a:xfrm>
                      <a:prstGeom prst="rect">
                        <a:avLst/>
                      </a:prstGeom>
                    </p:spPr>
                  </p:pic>
                </p:oleObj>
              </mc:Fallback>
            </mc:AlternateContent>
          </a:graphicData>
        </a:graphic>
      </p:graphicFrame>
      <p:sp>
        <p:nvSpPr>
          <p:cNvPr id="5" name="Content Placeholder 6">
            <a:extLst>
              <a:ext uri="{FF2B5EF4-FFF2-40B4-BE49-F238E27FC236}">
                <a16:creationId xmlns:a16="http://schemas.microsoft.com/office/drawing/2014/main" id="{928F4045-DEA5-429A-9F44-078F208F4DDC}"/>
              </a:ext>
            </a:extLst>
          </p:cNvPr>
          <p:cNvSpPr>
            <a:spLocks noGrp="1"/>
          </p:cNvSpPr>
          <p:nvPr>
            <p:ph sz="quarter" idx="17"/>
          </p:nvPr>
        </p:nvSpPr>
        <p:spPr>
          <a:xfrm>
            <a:off x="342900" y="2654914"/>
            <a:ext cx="8458200" cy="1463692"/>
          </a:xfrm>
        </p:spPr>
        <p:txBody>
          <a:bodyPr/>
          <a:lstStyle/>
          <a:p>
            <a:pPr indent="1188720"/>
            <a:r>
              <a:rPr lang="en-US" dirty="0"/>
              <a:t>cells.</a:t>
            </a:r>
          </a:p>
          <a:p>
            <a:pPr marL="342900" indent="-342900">
              <a:spcAft>
                <a:spcPts val="1200"/>
              </a:spcAft>
              <a:buFont typeface="Arial" panose="020B0604020202020204" pitchFamily="34" charset="0"/>
              <a:buChar char="•"/>
            </a:pPr>
            <a:r>
              <a:rPr lang="en-US" dirty="0"/>
              <a:t>Coreceptors CCR5 or CXCR4 are also required.</a:t>
            </a:r>
          </a:p>
          <a:p>
            <a:r>
              <a:rPr lang="en-US" dirty="0"/>
              <a:t>Entry through endocytosis</a:t>
            </a:r>
            <a:endParaRPr lang="en-IN" dirty="0"/>
          </a:p>
        </p:txBody>
      </p:sp>
      <p:sp>
        <p:nvSpPr>
          <p:cNvPr id="6" name="Slide Number Placeholder 7">
            <a:extLst>
              <a:ext uri="{FF2B5EF4-FFF2-40B4-BE49-F238E27FC236}">
                <a16:creationId xmlns:a16="http://schemas.microsoft.com/office/drawing/2014/main" id="{DD403425-1479-431A-9C18-6095D929CB5E}"/>
              </a:ext>
            </a:extLst>
          </p:cNvPr>
          <p:cNvSpPr>
            <a:spLocks noGrp="1"/>
          </p:cNvSpPr>
          <p:nvPr>
            <p:ph type="sldNum" sz="quarter" idx="10"/>
          </p:nvPr>
        </p:nvSpPr>
        <p:spPr/>
        <p:txBody>
          <a:bodyPr/>
          <a:lstStyle/>
          <a:p>
            <a:fld id="{68151E55-6873-49E2-B8D5-2F265E6F1973}" type="slidenum">
              <a:rPr lang="en-US" smtClean="0"/>
              <a:pPr/>
              <a:t>48</a:t>
            </a:fld>
            <a:endParaRPr lang="en-US"/>
          </a:p>
        </p:txBody>
      </p:sp>
    </p:spTree>
    <p:extLst>
      <p:ext uri="{BB962C8B-B14F-4D97-AF65-F5344CB8AC3E}">
        <p14:creationId xmlns:p14="http://schemas.microsoft.com/office/powerpoint/2010/main" val="57785435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1E4812-42C0-4665-81BA-725101B8C066}"/>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H</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I</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V Infection Cycle</a:t>
            </a:r>
            <a:r>
              <a:rPr lang="en-US" sz="1200" dirty="0">
                <a:solidFill>
                  <a:srgbClr val="000000"/>
                </a:solidFill>
                <a:latin typeface="Arial" panose="020B0604020202020204" pitchFamily="34" charset="0"/>
                <a:ea typeface="Verdana" panose="020B0604030504040204" pitchFamily="34" charset="0"/>
                <a:cs typeface="Arial" pitchFamily="34" charset="0"/>
              </a:rPr>
              <a:t> 2</a:t>
            </a:r>
          </a:p>
        </p:txBody>
      </p:sp>
      <p:sp>
        <p:nvSpPr>
          <p:cNvPr id="3" name="Content Placeholder 2">
            <a:extLst>
              <a:ext uri="{FF2B5EF4-FFF2-40B4-BE49-F238E27FC236}">
                <a16:creationId xmlns:a16="http://schemas.microsoft.com/office/drawing/2014/main" id="{234A1189-734E-45A7-B439-8A32D043949F}"/>
              </a:ext>
            </a:extLst>
          </p:cNvPr>
          <p:cNvSpPr>
            <a:spLocks noGrp="1"/>
          </p:cNvSpPr>
          <p:nvPr>
            <p:ph sz="quarter" idx="11"/>
          </p:nvPr>
        </p:nvSpPr>
        <p:spPr>
          <a:xfrm>
            <a:off x="342900" y="1276710"/>
            <a:ext cx="8458200" cy="5102056"/>
          </a:xfrm>
        </p:spPr>
        <p:txBody>
          <a:bodyPr/>
          <a:lstStyle/>
          <a:p>
            <a:pPr>
              <a:spcBef>
                <a:spcPts val="624"/>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Replication</a:t>
            </a:r>
          </a:p>
          <a:p>
            <a:pPr marL="347472" indent="-347472">
              <a:spcBef>
                <a:spcPts val="624"/>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Reverse transcriptase converts virus 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to double-stranded 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a:t>
            </a:r>
          </a:p>
          <a:p>
            <a:pPr marL="731520" lvl="2" indent="-283464">
              <a:spcBef>
                <a:spcPts val="624"/>
              </a:spcBef>
              <a:spcAft>
                <a:spcPts val="0"/>
              </a:spcAft>
              <a:buClr>
                <a:srgbClr val="000000"/>
              </a:buClr>
            </a:pPr>
            <a:r>
              <a:rPr lang="en-US" dirty="0">
                <a:solidFill>
                  <a:srgbClr val="000000"/>
                </a:solidFill>
                <a:latin typeface="Arial" panose="020B0604020202020204" pitchFamily="34" charset="0"/>
                <a:ea typeface="Verdana" panose="020B0604030504040204" pitchFamily="34" charset="0"/>
              </a:rPr>
              <a:t>Mutations common in process.</a:t>
            </a:r>
          </a:p>
          <a:p>
            <a:pPr marL="347472" indent="-347472">
              <a:spcBef>
                <a:spcPts val="624"/>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is incorporated into host genome.</a:t>
            </a:r>
          </a:p>
          <a:p>
            <a:pPr marL="347472" indent="-347472">
              <a:spcBef>
                <a:spcPts val="624"/>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Variable period of dormancy.</a:t>
            </a:r>
          </a:p>
          <a:p>
            <a:pPr>
              <a:spcBef>
                <a:spcPts val="624"/>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Assembly</a:t>
            </a:r>
          </a:p>
          <a:p>
            <a:pPr marL="347472" indent="-347472">
              <a:spcBef>
                <a:spcPts val="624"/>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Making many copies of virus.</a:t>
            </a:r>
          </a:p>
          <a:p>
            <a:pPr>
              <a:spcBef>
                <a:spcPts val="624"/>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Release</a:t>
            </a:r>
          </a:p>
          <a:p>
            <a:pPr marL="347472" indent="-347472">
              <a:spcBef>
                <a:spcPts val="624"/>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New viruses exit by budding.</a:t>
            </a:r>
          </a:p>
        </p:txBody>
      </p:sp>
      <p:sp>
        <p:nvSpPr>
          <p:cNvPr id="6" name="Slide Number Placeholder 3">
            <a:extLst>
              <a:ext uri="{FF2B5EF4-FFF2-40B4-BE49-F238E27FC236}">
                <a16:creationId xmlns:a16="http://schemas.microsoft.com/office/drawing/2014/main" id="{C98F35DA-C497-4EF6-843A-2C59E209B8F0}"/>
              </a:ext>
            </a:extLst>
          </p:cNvPr>
          <p:cNvSpPr>
            <a:spLocks noGrp="1"/>
          </p:cNvSpPr>
          <p:nvPr>
            <p:ph type="sldNum" sz="quarter" idx="10"/>
          </p:nvPr>
        </p:nvSpPr>
        <p:spPr/>
        <p:txBody>
          <a:bodyPr/>
          <a:lstStyle/>
          <a:p>
            <a:fld id="{68151E55-6873-49E2-B8D5-2F265E6F1973}" type="slidenum">
              <a:rPr lang="en-US" smtClean="0"/>
              <a:pPr/>
              <a:t>49</a:t>
            </a:fld>
            <a:endParaRPr lang="en-US"/>
          </a:p>
        </p:txBody>
      </p:sp>
    </p:spTree>
    <p:extLst>
      <p:ext uri="{BB962C8B-B14F-4D97-AF65-F5344CB8AC3E}">
        <p14:creationId xmlns:p14="http://schemas.microsoft.com/office/powerpoint/2010/main" val="18291400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F9B495-7575-4F09-9FF2-A6547980D658}"/>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Viral shape: Helical capsid</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graphicFrame>
        <p:nvGraphicFramePr>
          <p:cNvPr id="5" name="Table 2">
            <a:extLst>
              <a:ext uri="{FF2B5EF4-FFF2-40B4-BE49-F238E27FC236}">
                <a16:creationId xmlns:a16="http://schemas.microsoft.com/office/drawing/2014/main" id="{80D313F3-8523-4EFC-9692-C65D029C81D3}"/>
              </a:ext>
            </a:extLst>
          </p:cNvPr>
          <p:cNvGraphicFramePr>
            <a:graphicFrameLocks noGrp="1"/>
          </p:cNvGraphicFramePr>
          <p:nvPr>
            <p:extLst>
              <p:ext uri="{D42A27DB-BD31-4B8C-83A1-F6EECF244321}">
                <p14:modId xmlns:p14="http://schemas.microsoft.com/office/powerpoint/2010/main" val="4028579126"/>
              </p:ext>
            </p:extLst>
          </p:nvPr>
        </p:nvGraphicFramePr>
        <p:xfrm>
          <a:off x="2226527" y="1555178"/>
          <a:ext cx="1932878" cy="4114800"/>
        </p:xfrm>
        <a:graphic>
          <a:graphicData uri="http://schemas.openxmlformats.org/drawingml/2006/table">
            <a:tbl>
              <a:tblPr firstRow="1" bandRow="1">
                <a:tableStyleId>{5C22544A-7EE6-4342-B048-85BDC9FD1C3A}</a:tableStyleId>
              </a:tblPr>
              <a:tblGrid>
                <a:gridCol w="1932878">
                  <a:extLst>
                    <a:ext uri="{9D8B030D-6E8A-4147-A177-3AD203B41FA5}">
                      <a16:colId xmlns:a16="http://schemas.microsoft.com/office/drawing/2014/main" val="3552536024"/>
                    </a:ext>
                  </a:extLst>
                </a:gridCol>
              </a:tblGrid>
              <a:tr h="3200400">
                <a:tc>
                  <a:txBody>
                    <a:bodyPr/>
                    <a:lstStyle/>
                    <a:p>
                      <a:pPr algn="ctr"/>
                      <a:r>
                        <a:rPr lang="en-US" b="1" dirty="0">
                          <a:solidFill>
                            <a:schemeClr val="tx1"/>
                          </a:solidFill>
                        </a:rPr>
                        <a:t>Structure</a:t>
                      </a:r>
                      <a:endParaRPr lang="en-IN" b="1" dirty="0">
                        <a:solidFill>
                          <a:schemeClr val="tx1"/>
                        </a:solidFill>
                      </a:endParaRPr>
                    </a:p>
                  </a:txBody>
                  <a:tcPr anchor="ctr">
                    <a:solidFill>
                      <a:srgbClr val="E5B58D"/>
                    </a:solidFill>
                  </a:tcPr>
                </a:tc>
                <a:extLst>
                  <a:ext uri="{0D108BD9-81ED-4DB2-BD59-A6C34878D82A}">
                    <a16:rowId xmlns:a16="http://schemas.microsoft.com/office/drawing/2014/main" val="3166246526"/>
                  </a:ext>
                </a:extLst>
              </a:tr>
              <a:tr h="457200">
                <a:tc>
                  <a:txBody>
                    <a:bodyPr/>
                    <a:lstStyle/>
                    <a:p>
                      <a:pPr algn="ctr"/>
                      <a:r>
                        <a:rPr lang="en-US" b="1" dirty="0">
                          <a:solidFill>
                            <a:schemeClr val="tx1"/>
                          </a:solidFill>
                        </a:rPr>
                        <a:t>Tropism</a:t>
                      </a:r>
                      <a:endParaRPr lang="en-IN" b="1" dirty="0">
                        <a:solidFill>
                          <a:schemeClr val="tx1"/>
                        </a:solidFill>
                      </a:endParaRPr>
                    </a:p>
                  </a:txBody>
                  <a:tcPr>
                    <a:lnB w="38100" cap="flat" cmpd="sng" algn="ctr">
                      <a:solidFill>
                        <a:schemeClr val="bg1"/>
                      </a:solidFill>
                      <a:prstDash val="solid"/>
                      <a:round/>
                      <a:headEnd type="none" w="med" len="med"/>
                      <a:tailEnd type="none" w="med" len="med"/>
                    </a:lnB>
                    <a:solidFill>
                      <a:srgbClr val="E5B58D"/>
                    </a:solidFill>
                  </a:tcPr>
                </a:tc>
                <a:extLst>
                  <a:ext uri="{0D108BD9-81ED-4DB2-BD59-A6C34878D82A}">
                    <a16:rowId xmlns:a16="http://schemas.microsoft.com/office/drawing/2014/main" val="4267311357"/>
                  </a:ext>
                </a:extLst>
              </a:tr>
              <a:tr h="457200">
                <a:tc>
                  <a:txBody>
                    <a:bodyPr/>
                    <a:lstStyle/>
                    <a:p>
                      <a:pPr algn="ctr"/>
                      <a:r>
                        <a:rPr lang="en-US" b="1" dirty="0">
                          <a:solidFill>
                            <a:schemeClr val="tx1"/>
                          </a:solidFill>
                        </a:rPr>
                        <a:t>Capsid shape</a:t>
                      </a:r>
                      <a:endParaRPr lang="en-IN" b="1" dirty="0">
                        <a:solidFill>
                          <a:schemeClr val="tx1"/>
                        </a:solidFill>
                      </a:endParaRPr>
                    </a:p>
                  </a:txBody>
                  <a:tcPr>
                    <a:lnT w="38100" cap="flat" cmpd="sng" algn="ctr">
                      <a:solidFill>
                        <a:schemeClr val="bg1"/>
                      </a:solidFill>
                      <a:prstDash val="solid"/>
                      <a:round/>
                      <a:headEnd type="none" w="med" len="med"/>
                      <a:tailEnd type="none" w="med" len="med"/>
                    </a:lnT>
                    <a:solidFill>
                      <a:srgbClr val="E5B58D"/>
                    </a:solidFill>
                  </a:tcPr>
                </a:tc>
                <a:extLst>
                  <a:ext uri="{0D108BD9-81ED-4DB2-BD59-A6C34878D82A}">
                    <a16:rowId xmlns:a16="http://schemas.microsoft.com/office/drawing/2014/main" val="353549835"/>
                  </a:ext>
                </a:extLst>
              </a:tr>
            </a:tbl>
          </a:graphicData>
        </a:graphic>
      </p:graphicFrame>
      <p:pic>
        <p:nvPicPr>
          <p:cNvPr id="9" name="Picture 3" descr="A diagram shows the structure of the tobacco mosaic virus.">
            <a:extLst>
              <a:ext uri="{FF2B5EF4-FFF2-40B4-BE49-F238E27FC236}">
                <a16:creationId xmlns:a16="http://schemas.microsoft.com/office/drawing/2014/main" id="{D24BB8B7-7FB0-4A26-9E31-B0EF884CA66C}"/>
              </a:ext>
            </a:extLst>
          </p:cNvPr>
          <p:cNvPicPr>
            <a:picLocks noChangeAspect="1" noChangeArrowheads="1"/>
          </p:cNvPicPr>
          <p:nvPr/>
        </p:nvPicPr>
        <p:blipFill rotWithShape="1">
          <a:blip r:embed="rId2"/>
          <a:srcRect l="38771"/>
          <a:stretch/>
        </p:blipFill>
        <p:spPr bwMode="auto">
          <a:xfrm>
            <a:off x="4159408" y="1491971"/>
            <a:ext cx="3200353" cy="457200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Placeholder 4">
            <a:extLst>
              <a:ext uri="{FF2B5EF4-FFF2-40B4-BE49-F238E27FC236}">
                <a16:creationId xmlns:a16="http://schemas.microsoft.com/office/drawing/2014/main" id="{D0080708-8860-439C-9D3B-22EF8AF21BF2}"/>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5">
            <a:extLst>
              <a:ext uri="{FF2B5EF4-FFF2-40B4-BE49-F238E27FC236}">
                <a16:creationId xmlns:a16="http://schemas.microsoft.com/office/drawing/2014/main" id="{9551AAC6-C2D4-41C7-A832-FEFFCAC3B8AD}"/>
              </a:ext>
            </a:extLst>
          </p:cNvPr>
          <p:cNvSpPr>
            <a:spLocks noGrp="1"/>
          </p:cNvSpPr>
          <p:nvPr>
            <p:ph type="sldNum" sz="quarter" idx="10"/>
          </p:nvPr>
        </p:nvSpPr>
        <p:spPr/>
        <p:txBody>
          <a:bodyPr/>
          <a:lstStyle/>
          <a:p>
            <a:fld id="{68151E55-6873-49E2-B8D5-2F265E6F1973}" type="slidenum">
              <a:rPr lang="en-US" smtClean="0"/>
              <a:pPr/>
              <a:t>5</a:t>
            </a:fld>
            <a:endParaRPr lang="en-US"/>
          </a:p>
        </p:txBody>
      </p:sp>
    </p:spTree>
    <p:extLst>
      <p:ext uri="{BB962C8B-B14F-4D97-AF65-F5344CB8AC3E}">
        <p14:creationId xmlns:p14="http://schemas.microsoft.com/office/powerpoint/2010/main" val="7024177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257B54-6AF3-4714-B0CA-9CBFFE9E835C}"/>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26.10</a:t>
            </a:r>
            <a:endParaRPr lang="en-US" sz="1200"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11" name="Picture 2" descr="An illustration of the HIV infection cycle.">
            <a:extLst>
              <a:ext uri="{FF2B5EF4-FFF2-40B4-BE49-F238E27FC236}">
                <a16:creationId xmlns:a16="http://schemas.microsoft.com/office/drawing/2014/main" id="{94639C86-27E8-49F5-9C8C-2BD217AE4D5E}"/>
              </a:ext>
            </a:extLst>
          </p:cNvPr>
          <p:cNvPicPr>
            <a:picLocks noChangeAspect="1" noChangeArrowheads="1"/>
          </p:cNvPicPr>
          <p:nvPr/>
        </p:nvPicPr>
        <p:blipFill>
          <a:blip r:embed="rId2"/>
          <a:stretch>
            <a:fillRect/>
          </a:stretch>
        </p:blipFill>
        <p:spPr bwMode="auto">
          <a:xfrm>
            <a:off x="1891397" y="1075217"/>
            <a:ext cx="5361206" cy="512064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 Placeholder 3">
            <a:extLst>
              <a:ext uri="{FF2B5EF4-FFF2-40B4-BE49-F238E27FC236}">
                <a16:creationId xmlns:a16="http://schemas.microsoft.com/office/drawing/2014/main" id="{704E5B16-4925-4326-8DE2-2D3CFDA587CC}"/>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DA3759EA-325A-43B6-A4A2-0F4E9018A0CA}"/>
              </a:ext>
            </a:extLst>
          </p:cNvPr>
          <p:cNvSpPr>
            <a:spLocks noGrp="1"/>
          </p:cNvSpPr>
          <p:nvPr>
            <p:ph type="sldNum" sz="quarter" idx="10"/>
          </p:nvPr>
        </p:nvSpPr>
        <p:spPr/>
        <p:txBody>
          <a:bodyPr/>
          <a:lstStyle/>
          <a:p>
            <a:fld id="{68151E55-6873-49E2-B8D5-2F265E6F1973}" type="slidenum">
              <a:rPr lang="en-US" smtClean="0"/>
              <a:pPr/>
              <a:t>50</a:t>
            </a:fld>
            <a:endParaRPr lang="en-US"/>
          </a:p>
        </p:txBody>
      </p:sp>
    </p:spTree>
    <p:extLst>
      <p:ext uri="{BB962C8B-B14F-4D97-AF65-F5344CB8AC3E}">
        <p14:creationId xmlns:p14="http://schemas.microsoft.com/office/powerpoint/2010/main" val="105024872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257B54-6AF3-4714-B0CA-9CBFFE9E835C}"/>
              </a:ext>
            </a:extLst>
          </p:cNvPr>
          <p:cNvSpPr>
            <a:spLocks noGrp="1"/>
          </p:cNvSpPr>
          <p:nvPr>
            <p:ph type="title"/>
          </p:nvPr>
        </p:nvSpPr>
        <p:spPr/>
        <p:txBody>
          <a:bodyPr/>
          <a:lstStyle/>
          <a:p>
            <a:pPr lvl="0"/>
            <a:r>
              <a:rPr lang="en-US" altLang="en-US" dirty="0">
                <a:ea typeface="Microsoft YaHei" panose="020B0503020204020204" pitchFamily="34" charset="-122"/>
              </a:rPr>
              <a:t>H</a:t>
            </a:r>
            <a:r>
              <a:rPr lang="en-US" altLang="en-US" sz="100" dirty="0">
                <a:ea typeface="Microsoft YaHei" panose="020B0503020204020204" pitchFamily="34" charset="-122"/>
              </a:rPr>
              <a:t> </a:t>
            </a:r>
            <a:r>
              <a:rPr lang="en-US" altLang="en-US" dirty="0">
                <a:ea typeface="Microsoft YaHei" panose="020B0503020204020204" pitchFamily="34" charset="-122"/>
              </a:rPr>
              <a:t>I</a:t>
            </a:r>
            <a:r>
              <a:rPr lang="en-US" altLang="en-US" sz="100" dirty="0">
                <a:ea typeface="Microsoft YaHei" panose="020B0503020204020204" pitchFamily="34" charset="-122"/>
              </a:rPr>
              <a:t> </a:t>
            </a:r>
            <a:r>
              <a:rPr lang="en-US" altLang="en-US" dirty="0">
                <a:ea typeface="Microsoft YaHei" panose="020B0503020204020204" pitchFamily="34" charset="-122"/>
              </a:rPr>
              <a:t>V treatment</a:t>
            </a:r>
            <a:endParaRPr lang="en-US" sz="1200"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11" name="Picture 2" descr="All steps of the HIV infection cycle are therapeutically targeted.">
            <a:extLst>
              <a:ext uri="{FF2B5EF4-FFF2-40B4-BE49-F238E27FC236}">
                <a16:creationId xmlns:a16="http://schemas.microsoft.com/office/drawing/2014/main" id="{94639C86-27E8-49F5-9C8C-2BD217AE4D5E}"/>
              </a:ext>
            </a:extLst>
          </p:cNvPr>
          <p:cNvPicPr>
            <a:picLocks noChangeAspect="1" noChangeArrowheads="1"/>
          </p:cNvPicPr>
          <p:nvPr/>
        </p:nvPicPr>
        <p:blipFill rotWithShape="1">
          <a:blip r:embed="rId2"/>
          <a:srcRect l="7254" t="11298" r="9040" b="2725"/>
          <a:stretch/>
        </p:blipFill>
        <p:spPr bwMode="auto">
          <a:xfrm>
            <a:off x="416340" y="1520328"/>
            <a:ext cx="8311320" cy="429768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 Placeholder 3">
            <a:extLst>
              <a:ext uri="{FF2B5EF4-FFF2-40B4-BE49-F238E27FC236}">
                <a16:creationId xmlns:a16="http://schemas.microsoft.com/office/drawing/2014/main" id="{2DA118C6-85EA-4CBD-9686-55429763210E}"/>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endParaRPr lang="en-US" noProof="0" dirty="0">
              <a:hlinkClick r:id="rId4" action="ppaction://hlinksldjump"/>
            </a:endParaRPr>
          </a:p>
        </p:txBody>
      </p:sp>
      <p:sp>
        <p:nvSpPr>
          <p:cNvPr id="8" name="Slide Number Placeholder 4">
            <a:extLst>
              <a:ext uri="{FF2B5EF4-FFF2-40B4-BE49-F238E27FC236}">
                <a16:creationId xmlns:a16="http://schemas.microsoft.com/office/drawing/2014/main" id="{DA3759EA-325A-43B6-A4A2-0F4E9018A0CA}"/>
              </a:ext>
            </a:extLst>
          </p:cNvPr>
          <p:cNvSpPr>
            <a:spLocks noGrp="1"/>
          </p:cNvSpPr>
          <p:nvPr>
            <p:ph type="sldNum" sz="quarter" idx="10"/>
          </p:nvPr>
        </p:nvSpPr>
        <p:spPr/>
        <p:txBody>
          <a:bodyPr/>
          <a:lstStyle/>
          <a:p>
            <a:fld id="{68151E55-6873-49E2-B8D5-2F265E6F1973}" type="slidenum">
              <a:rPr lang="en-US" smtClean="0"/>
              <a:pPr/>
              <a:t>51</a:t>
            </a:fld>
            <a:endParaRPr lang="en-US"/>
          </a:p>
        </p:txBody>
      </p:sp>
    </p:spTree>
    <p:extLst>
      <p:ext uri="{BB962C8B-B14F-4D97-AF65-F5344CB8AC3E}">
        <p14:creationId xmlns:p14="http://schemas.microsoft.com/office/powerpoint/2010/main" val="131928742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FC8FBC-71CE-4D43-89E0-DBB9B335A54C}"/>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Latent viral infections</a:t>
            </a:r>
          </a:p>
        </p:txBody>
      </p:sp>
      <p:sp>
        <p:nvSpPr>
          <p:cNvPr id="3" name="Content Placeholder 2">
            <a:extLst>
              <a:ext uri="{FF2B5EF4-FFF2-40B4-BE49-F238E27FC236}">
                <a16:creationId xmlns:a16="http://schemas.microsoft.com/office/drawing/2014/main" id="{203FCD7D-F8E6-47D7-B468-C6115BF47175}"/>
              </a:ext>
            </a:extLst>
          </p:cNvPr>
          <p:cNvSpPr>
            <a:spLocks noGrp="1"/>
          </p:cNvSpPr>
          <p:nvPr>
            <p:ph sz="quarter" idx="11"/>
          </p:nvPr>
        </p:nvSpPr>
        <p:spPr/>
        <p:txBody>
          <a:bodyPr/>
          <a:lstStyle/>
          <a:p>
            <a:pPr marL="342900" lvl="0" indent="-342900">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Viruses that “hide” in the host to evade the immune system</a:t>
            </a:r>
          </a:p>
          <a:p>
            <a:pPr marL="342900" lvl="0" indent="-342900">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Can establish lifelong latent infections</a:t>
            </a:r>
          </a:p>
          <a:p>
            <a:pPr marL="342900" lvl="0" indent="-342900">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S</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V-1 and H</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S</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V-2 trigger acute disease episodes and then become latent inside neurons</a:t>
            </a:r>
          </a:p>
          <a:p>
            <a:pPr marL="342900" lvl="0" indent="-342900">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Physiological stimuli can trigger their reactivation and lead to additional disease episodes</a:t>
            </a:r>
          </a:p>
        </p:txBody>
      </p:sp>
      <p:sp>
        <p:nvSpPr>
          <p:cNvPr id="6" name="Slide Number Placeholder 3">
            <a:extLst>
              <a:ext uri="{FF2B5EF4-FFF2-40B4-BE49-F238E27FC236}">
                <a16:creationId xmlns:a16="http://schemas.microsoft.com/office/drawing/2014/main" id="{0E76E322-BF6F-4379-A9A6-9D26EA64EB8F}"/>
              </a:ext>
            </a:extLst>
          </p:cNvPr>
          <p:cNvSpPr>
            <a:spLocks noGrp="1"/>
          </p:cNvSpPr>
          <p:nvPr>
            <p:ph type="sldNum" sz="quarter" idx="10"/>
          </p:nvPr>
        </p:nvSpPr>
        <p:spPr/>
        <p:txBody>
          <a:bodyPr/>
          <a:lstStyle/>
          <a:p>
            <a:fld id="{68151E55-6873-49E2-B8D5-2F265E6F1973}" type="slidenum">
              <a:rPr lang="en-US" smtClean="0"/>
              <a:pPr/>
              <a:t>52</a:t>
            </a:fld>
            <a:endParaRPr lang="en-US"/>
          </a:p>
        </p:txBody>
      </p:sp>
    </p:spTree>
    <p:extLst>
      <p:ext uri="{BB962C8B-B14F-4D97-AF65-F5344CB8AC3E}">
        <p14:creationId xmlns:p14="http://schemas.microsoft.com/office/powerpoint/2010/main" val="307549555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B1B342-F01F-486D-ADC7-B08F6857C45C}"/>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Viruses and Cancer</a:t>
            </a:r>
          </a:p>
        </p:txBody>
      </p:sp>
      <p:sp>
        <p:nvSpPr>
          <p:cNvPr id="3" name="Content Placeholder 2">
            <a:extLst>
              <a:ext uri="{FF2B5EF4-FFF2-40B4-BE49-F238E27FC236}">
                <a16:creationId xmlns:a16="http://schemas.microsoft.com/office/drawing/2014/main" id="{6B8B5CF3-5D9A-4901-B704-235E566EE3F7}"/>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Cancer-causing viruses are rare but often deadly</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70% of cervical cancer cases are caused by sexually transmitted Human papilloma virus (H</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V)</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Viruses can cause cancer by altering the growth properties of human cells</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Blocking cell death.</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Promoting cell division.</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H</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V vaccines can prevent cervical cancer</a:t>
            </a:r>
          </a:p>
        </p:txBody>
      </p:sp>
      <p:sp>
        <p:nvSpPr>
          <p:cNvPr id="6" name="Slide Number Placeholder 3">
            <a:extLst>
              <a:ext uri="{FF2B5EF4-FFF2-40B4-BE49-F238E27FC236}">
                <a16:creationId xmlns:a16="http://schemas.microsoft.com/office/drawing/2014/main" id="{FCCF0E50-5806-49C9-AC44-DEF128B6EE6B}"/>
              </a:ext>
            </a:extLst>
          </p:cNvPr>
          <p:cNvSpPr>
            <a:spLocks noGrp="1"/>
          </p:cNvSpPr>
          <p:nvPr>
            <p:ph type="sldNum" sz="quarter" idx="10"/>
          </p:nvPr>
        </p:nvSpPr>
        <p:spPr/>
        <p:txBody>
          <a:bodyPr/>
          <a:lstStyle/>
          <a:p>
            <a:fld id="{68151E55-6873-49E2-B8D5-2F265E6F1973}" type="slidenum">
              <a:rPr lang="en-US" smtClean="0"/>
              <a:pPr/>
              <a:t>53</a:t>
            </a:fld>
            <a:endParaRPr lang="en-US"/>
          </a:p>
        </p:txBody>
      </p:sp>
    </p:spTree>
    <p:extLst>
      <p:ext uri="{BB962C8B-B14F-4D97-AF65-F5344CB8AC3E}">
        <p14:creationId xmlns:p14="http://schemas.microsoft.com/office/powerpoint/2010/main" val="343668720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D3533E5A-F9CF-4AE7-9CC2-1F1F3E4F3CEA}"/>
              </a:ext>
            </a:extLst>
          </p:cNvPr>
          <p:cNvSpPr>
            <a:spLocks noGrp="1"/>
          </p:cNvSpPr>
          <p:nvPr>
            <p:ph type="title"/>
          </p:nvPr>
        </p:nvSpPr>
        <p:spPr/>
        <p:txBody>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26.12</a:t>
            </a:r>
            <a:endParaRPr lang="en-US" dirty="0"/>
          </a:p>
        </p:txBody>
      </p:sp>
      <p:pic>
        <p:nvPicPr>
          <p:cNvPr id="9" name="Picture 2" descr="An illustration shows the establishment of latency by the herpes simplex virus.">
            <a:extLst>
              <a:ext uri="{FF2B5EF4-FFF2-40B4-BE49-F238E27FC236}">
                <a16:creationId xmlns:a16="http://schemas.microsoft.com/office/drawing/2014/main" id="{6E8973DE-307A-4F7B-B44D-47B88E9CFC94}"/>
              </a:ext>
              <a:ext uri="{C183D7F6-B498-43B3-948B-1728B52AA6E4}">
                <adec:decorative xmlns:adec="http://schemas.microsoft.com/office/drawing/2017/decorative" val="0"/>
              </a:ext>
            </a:extLst>
          </p:cNvPr>
          <p:cNvPicPr>
            <a:picLocks noChangeAspect="1"/>
          </p:cNvPicPr>
          <p:nvPr/>
        </p:nvPicPr>
        <p:blipFill rotWithShape="1">
          <a:blip r:embed="rId2"/>
          <a:srcRect t="10172"/>
          <a:stretch/>
        </p:blipFill>
        <p:spPr>
          <a:xfrm>
            <a:off x="1737360" y="1098625"/>
            <a:ext cx="5669280" cy="5083622"/>
          </a:xfrm>
          <a:prstGeom prst="rect">
            <a:avLst/>
          </a:prstGeom>
        </p:spPr>
      </p:pic>
      <p:sp>
        <p:nvSpPr>
          <p:cNvPr id="4" name="Text Placeholder 3">
            <a:extLst>
              <a:ext uri="{FF2B5EF4-FFF2-40B4-BE49-F238E27FC236}">
                <a16:creationId xmlns:a16="http://schemas.microsoft.com/office/drawing/2014/main" id="{38777709-B6E7-4BE2-8412-B2C7FAA695B1}"/>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503D7D2E-D633-438A-AE85-77FCB53A939C}"/>
              </a:ext>
            </a:extLst>
          </p:cNvPr>
          <p:cNvSpPr>
            <a:spLocks noGrp="1"/>
          </p:cNvSpPr>
          <p:nvPr>
            <p:ph type="sldNum" sz="quarter" idx="10"/>
          </p:nvPr>
        </p:nvSpPr>
        <p:spPr/>
        <p:txBody>
          <a:bodyPr/>
          <a:lstStyle/>
          <a:p>
            <a:fld id="{68151E55-6873-49E2-B8D5-2F265E6F1973}" type="slidenum">
              <a:rPr lang="en-US" smtClean="0"/>
              <a:pPr/>
              <a:t>54</a:t>
            </a:fld>
            <a:endParaRPr lang="en-US"/>
          </a:p>
        </p:txBody>
      </p:sp>
    </p:spTree>
    <p:extLst>
      <p:ext uri="{BB962C8B-B14F-4D97-AF65-F5344CB8AC3E}">
        <p14:creationId xmlns:p14="http://schemas.microsoft.com/office/powerpoint/2010/main" val="44558469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D3533E5A-F9CF-4AE7-9CC2-1F1F3E4F3CEA}"/>
              </a:ext>
            </a:extLst>
          </p:cNvPr>
          <p:cNvSpPr>
            <a:spLocks noGrp="1"/>
          </p:cNvSpPr>
          <p:nvPr>
            <p:ph type="title"/>
          </p:nvPr>
        </p:nvSpPr>
        <p:spPr/>
        <p:txBody>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26.13</a:t>
            </a:r>
            <a:endParaRPr lang="en-US" dirty="0"/>
          </a:p>
        </p:txBody>
      </p:sp>
      <p:pic>
        <p:nvPicPr>
          <p:cNvPr id="9" name="Picture 2" descr="A schematic of the E 6 and E 7 proteins of HPV drive tumorigenesis. ">
            <a:extLst>
              <a:ext uri="{FF2B5EF4-FFF2-40B4-BE49-F238E27FC236}">
                <a16:creationId xmlns:a16="http://schemas.microsoft.com/office/drawing/2014/main" id="{6E8973DE-307A-4F7B-B44D-47B88E9CFC94}"/>
              </a:ext>
            </a:extLst>
          </p:cNvPr>
          <p:cNvPicPr>
            <a:picLocks noChangeAspect="1"/>
          </p:cNvPicPr>
          <p:nvPr/>
        </p:nvPicPr>
        <p:blipFill>
          <a:blip r:embed="rId2"/>
          <a:stretch>
            <a:fillRect/>
          </a:stretch>
        </p:blipFill>
        <p:spPr>
          <a:xfrm>
            <a:off x="366487" y="2057400"/>
            <a:ext cx="8411026" cy="2743200"/>
          </a:xfrm>
          <a:prstGeom prst="rect">
            <a:avLst/>
          </a:prstGeom>
        </p:spPr>
      </p:pic>
      <p:sp>
        <p:nvSpPr>
          <p:cNvPr id="16" name="Text Placeholder 3">
            <a:extLst>
              <a:ext uri="{FF2B5EF4-FFF2-40B4-BE49-F238E27FC236}">
                <a16:creationId xmlns:a16="http://schemas.microsoft.com/office/drawing/2014/main" id="{255FF26B-B535-4A34-95E3-8F6D71063C2E}"/>
              </a:ext>
            </a:extLst>
          </p:cNvPr>
          <p:cNvSpPr>
            <a:spLocks noGrp="1"/>
          </p:cNvSpPr>
          <p:nvPr>
            <p:ph type="body" sz="quarter" idx="39"/>
          </p:nvPr>
        </p:nvSpPr>
        <p:spPr>
          <a:xfrm>
            <a:off x="3200400" y="5013284"/>
            <a:ext cx="2743200" cy="181356"/>
          </a:xfrm>
        </p:spPr>
        <p:txBody>
          <a:bodyPr/>
          <a:lstStyle/>
          <a:p>
            <a:pPr algn="ctr"/>
            <a:r>
              <a:rPr lang="en-US" dirty="0">
                <a:solidFill>
                  <a:schemeClr val="tx1"/>
                </a:solidFill>
              </a:rPr>
              <a:t>Source: Tod Duncan, University of Colorado Denver. </a:t>
            </a:r>
          </a:p>
        </p:txBody>
      </p:sp>
      <p:sp>
        <p:nvSpPr>
          <p:cNvPr id="7" name="Text Placeholder 4">
            <a:extLst>
              <a:ext uri="{FF2B5EF4-FFF2-40B4-BE49-F238E27FC236}">
                <a16:creationId xmlns:a16="http://schemas.microsoft.com/office/drawing/2014/main" id="{9B8FA9D1-0F02-4062-885C-702ED98A8789}"/>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endParaRPr lang="en-US" noProof="0" dirty="0">
              <a:hlinkClick r:id="rId4" action="ppaction://hlinksldjump"/>
            </a:endParaRPr>
          </a:p>
        </p:txBody>
      </p:sp>
      <p:sp>
        <p:nvSpPr>
          <p:cNvPr id="8" name="Slide Number Placeholder 5">
            <a:extLst>
              <a:ext uri="{FF2B5EF4-FFF2-40B4-BE49-F238E27FC236}">
                <a16:creationId xmlns:a16="http://schemas.microsoft.com/office/drawing/2014/main" id="{503D7D2E-D633-438A-AE85-77FCB53A939C}"/>
              </a:ext>
            </a:extLst>
          </p:cNvPr>
          <p:cNvSpPr>
            <a:spLocks noGrp="1"/>
          </p:cNvSpPr>
          <p:nvPr>
            <p:ph type="sldNum" sz="quarter" idx="10"/>
          </p:nvPr>
        </p:nvSpPr>
        <p:spPr/>
        <p:txBody>
          <a:bodyPr/>
          <a:lstStyle/>
          <a:p>
            <a:fld id="{68151E55-6873-49E2-B8D5-2F265E6F1973}" type="slidenum">
              <a:rPr lang="en-US" smtClean="0"/>
              <a:pPr/>
              <a:t>55</a:t>
            </a:fld>
            <a:endParaRPr lang="en-US"/>
          </a:p>
        </p:txBody>
      </p:sp>
    </p:spTree>
    <p:extLst>
      <p:ext uri="{BB962C8B-B14F-4D97-AF65-F5344CB8AC3E}">
        <p14:creationId xmlns:p14="http://schemas.microsoft.com/office/powerpoint/2010/main" val="325857598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2A7363-D0D4-48BC-A958-86C95A050B06}"/>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Prions</a:t>
            </a:r>
          </a:p>
        </p:txBody>
      </p:sp>
      <p:sp>
        <p:nvSpPr>
          <p:cNvPr id="3" name="Content Placeholder 2">
            <a:extLst>
              <a:ext uri="{FF2B5EF4-FFF2-40B4-BE49-F238E27FC236}">
                <a16:creationId xmlns:a16="http://schemas.microsoft.com/office/drawing/2014/main" id="{8EAE93D4-0389-43B8-9C00-C75CF302EC5B}"/>
              </a:ext>
            </a:extLst>
          </p:cNvPr>
          <p:cNvSpPr>
            <a:spLocks noGrp="1"/>
          </p:cNvSpPr>
          <p:nvPr>
            <p:ph sz="quarter" idx="11"/>
          </p:nvPr>
        </p:nvSpPr>
        <p:spPr>
          <a:xfrm>
            <a:off x="342900" y="1276709"/>
            <a:ext cx="8458200" cy="4955649"/>
          </a:xfrm>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“Proteinaceous infectious particles”</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Cause transmissible spongiform encephalopathies (T</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S</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Es)</a:t>
            </a:r>
          </a:p>
          <a:p>
            <a:pPr marL="347472" lvl="0"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“Mad cow” disease – B</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S</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E</a:t>
            </a:r>
          </a:p>
          <a:p>
            <a:pPr marL="347472" lvl="0"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Scrapie in sheep</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Creutzfeldt–Jacob disease in humans (C</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J</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D)</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Host has normal prion proteins</a:t>
            </a:r>
          </a:p>
        </p:txBody>
      </p:sp>
      <p:graphicFrame>
        <p:nvGraphicFramePr>
          <p:cNvPr id="10" name="Object 3">
            <a:extLst>
              <a:ext uri="{FF2B5EF4-FFF2-40B4-BE49-F238E27FC236}">
                <a16:creationId xmlns:a16="http://schemas.microsoft.com/office/drawing/2014/main" id="{F3154245-2CF9-4A68-8C4E-50DAE6077EA3}"/>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2010606171"/>
              </p:ext>
            </p:extLst>
          </p:nvPr>
        </p:nvGraphicFramePr>
        <p:xfrm>
          <a:off x="4657977" y="3972593"/>
          <a:ext cx="863600" cy="393700"/>
        </p:xfrm>
        <a:graphic>
          <a:graphicData uri="http://schemas.openxmlformats.org/presentationml/2006/ole">
            <mc:AlternateContent xmlns:mc="http://schemas.openxmlformats.org/markup-compatibility/2006">
              <mc:Choice xmlns:v="urn:schemas-microsoft-com:vml" Requires="v">
                <p:oleObj spid="_x0000_s1151" name="Equation" r:id="rId3" imgW="863280" imgH="393480" progId="Equation.DSMT4">
                  <p:embed/>
                </p:oleObj>
              </mc:Choice>
              <mc:Fallback>
                <p:oleObj name="Equation" r:id="rId3" imgW="863280" imgH="393480" progId="Equation.DSMT4">
                  <p:embed/>
                  <p:pic>
                    <p:nvPicPr>
                      <p:cNvPr id="0" name=""/>
                      <p:cNvPicPr/>
                      <p:nvPr/>
                    </p:nvPicPr>
                    <p:blipFill>
                      <a:blip r:embed="rId4"/>
                      <a:stretch>
                        <a:fillRect/>
                      </a:stretch>
                    </p:blipFill>
                    <p:spPr>
                      <a:xfrm>
                        <a:off x="4657977" y="3972593"/>
                        <a:ext cx="863600" cy="393700"/>
                      </a:xfrm>
                      <a:prstGeom prst="rect">
                        <a:avLst/>
                      </a:prstGeom>
                    </p:spPr>
                  </p:pic>
                </p:oleObj>
              </mc:Fallback>
            </mc:AlternateContent>
          </a:graphicData>
        </a:graphic>
      </p:graphicFrame>
      <p:sp>
        <p:nvSpPr>
          <p:cNvPr id="4" name="Content Placeholder 4">
            <a:extLst>
              <a:ext uri="{FF2B5EF4-FFF2-40B4-BE49-F238E27FC236}">
                <a16:creationId xmlns:a16="http://schemas.microsoft.com/office/drawing/2014/main" id="{08EE48BC-3D26-4A52-8DE1-D5CB9B885A12}"/>
              </a:ext>
            </a:extLst>
          </p:cNvPr>
          <p:cNvSpPr>
            <a:spLocks noGrp="1"/>
          </p:cNvSpPr>
          <p:nvPr>
            <p:ph sz="quarter" idx="15"/>
          </p:nvPr>
        </p:nvSpPr>
        <p:spPr>
          <a:xfrm>
            <a:off x="342900" y="4511835"/>
            <a:ext cx="8458200" cy="441879"/>
          </a:xfrm>
        </p:spPr>
        <p:txBody>
          <a:bodyPr/>
          <a:lstStyle/>
          <a:p>
            <a:pPr marL="342900" indent="-342900">
              <a:buFont typeface="Arial" panose="020B0604020202020204" pitchFamily="34" charset="0"/>
              <a:buChar char="•"/>
            </a:pPr>
            <a:r>
              <a:rPr lang="en-US" dirty="0"/>
              <a:t>Misfolded proteins</a:t>
            </a:r>
          </a:p>
        </p:txBody>
      </p:sp>
      <p:graphicFrame>
        <p:nvGraphicFramePr>
          <p:cNvPr id="11" name="Object 5">
            <a:extLst>
              <a:ext uri="{FF2B5EF4-FFF2-40B4-BE49-F238E27FC236}">
                <a16:creationId xmlns:a16="http://schemas.microsoft.com/office/drawing/2014/main" id="{606CD4B0-3ED9-4107-8D24-5F21E64816C1}"/>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924100137"/>
              </p:ext>
            </p:extLst>
          </p:nvPr>
        </p:nvGraphicFramePr>
        <p:xfrm>
          <a:off x="3339517" y="4558381"/>
          <a:ext cx="990600" cy="393700"/>
        </p:xfrm>
        <a:graphic>
          <a:graphicData uri="http://schemas.openxmlformats.org/presentationml/2006/ole">
            <mc:AlternateContent xmlns:mc="http://schemas.openxmlformats.org/markup-compatibility/2006">
              <mc:Choice xmlns:v="urn:schemas-microsoft-com:vml" Requires="v">
                <p:oleObj spid="_x0000_s1152" name="Equation" r:id="rId5" imgW="990360" imgH="393480" progId="Equation.DSMT4">
                  <p:embed/>
                </p:oleObj>
              </mc:Choice>
              <mc:Fallback>
                <p:oleObj name="Equation" r:id="rId5" imgW="990360" imgH="393480" progId="Equation.DSMT4">
                  <p:embed/>
                  <p:pic>
                    <p:nvPicPr>
                      <p:cNvPr id="10" name="Object 9">
                        <a:extLst>
                          <a:ext uri="{FF2B5EF4-FFF2-40B4-BE49-F238E27FC236}">
                            <a16:creationId xmlns:a16="http://schemas.microsoft.com/office/drawing/2014/main" id="{F3154245-2CF9-4A68-8C4E-50DAE6077EA3}"/>
                          </a:ext>
                        </a:extLst>
                      </p:cNvPr>
                      <p:cNvPicPr/>
                      <p:nvPr/>
                    </p:nvPicPr>
                    <p:blipFill>
                      <a:blip r:embed="rId6"/>
                      <a:stretch>
                        <a:fillRect/>
                      </a:stretch>
                    </p:blipFill>
                    <p:spPr>
                      <a:xfrm>
                        <a:off x="3339517" y="4558381"/>
                        <a:ext cx="990600" cy="393700"/>
                      </a:xfrm>
                      <a:prstGeom prst="rect">
                        <a:avLst/>
                      </a:prstGeom>
                    </p:spPr>
                  </p:pic>
                </p:oleObj>
              </mc:Fallback>
            </mc:AlternateContent>
          </a:graphicData>
        </a:graphic>
      </p:graphicFrame>
      <p:sp>
        <p:nvSpPr>
          <p:cNvPr id="5" name="Content Placeholder 6">
            <a:extLst>
              <a:ext uri="{FF2B5EF4-FFF2-40B4-BE49-F238E27FC236}">
                <a16:creationId xmlns:a16="http://schemas.microsoft.com/office/drawing/2014/main" id="{6A116F09-0D34-4FC1-82E3-AD4C1D70F03E}"/>
              </a:ext>
            </a:extLst>
          </p:cNvPr>
          <p:cNvSpPr>
            <a:spLocks noGrp="1"/>
          </p:cNvSpPr>
          <p:nvPr>
            <p:ph sz="quarter" idx="17"/>
          </p:nvPr>
        </p:nvSpPr>
        <p:spPr>
          <a:xfrm>
            <a:off x="342900" y="4511835"/>
            <a:ext cx="8458200" cy="1203165"/>
          </a:xfrm>
        </p:spPr>
        <p:txBody>
          <a:bodyPr/>
          <a:lstStyle/>
          <a:p>
            <a:pPr marL="347472" indent="3657600"/>
            <a:r>
              <a:rPr lang="en-US" dirty="0"/>
              <a:t>causes normal </a:t>
            </a:r>
            <a:r>
              <a:rPr lang="en-US" dirty="0" err="1"/>
              <a:t>PrP</a:t>
            </a:r>
            <a:r>
              <a:rPr lang="en-US" dirty="0"/>
              <a:t> to misfold, cause disease.</a:t>
            </a:r>
          </a:p>
        </p:txBody>
      </p:sp>
      <p:sp>
        <p:nvSpPr>
          <p:cNvPr id="6" name="Slide Number Placeholder 7">
            <a:extLst>
              <a:ext uri="{FF2B5EF4-FFF2-40B4-BE49-F238E27FC236}">
                <a16:creationId xmlns:a16="http://schemas.microsoft.com/office/drawing/2014/main" id="{91CC94FE-A87C-4861-A94C-04ABC649FA18}"/>
              </a:ext>
            </a:extLst>
          </p:cNvPr>
          <p:cNvSpPr>
            <a:spLocks noGrp="1"/>
          </p:cNvSpPr>
          <p:nvPr>
            <p:ph type="sldNum" sz="quarter" idx="10"/>
          </p:nvPr>
        </p:nvSpPr>
        <p:spPr/>
        <p:txBody>
          <a:bodyPr/>
          <a:lstStyle/>
          <a:p>
            <a:fld id="{68151E55-6873-49E2-B8D5-2F265E6F1973}" type="slidenum">
              <a:rPr lang="en-US" smtClean="0"/>
              <a:pPr/>
              <a:t>56</a:t>
            </a:fld>
            <a:endParaRPr lang="en-US"/>
          </a:p>
        </p:txBody>
      </p:sp>
    </p:spTree>
    <p:extLst>
      <p:ext uri="{BB962C8B-B14F-4D97-AF65-F5344CB8AC3E}">
        <p14:creationId xmlns:p14="http://schemas.microsoft.com/office/powerpoint/2010/main" val="294201909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D492E9-4004-4264-A353-012994259FCC}"/>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Normal </a:t>
            </a:r>
            <a:r>
              <a:rPr lang="en-US" altLang="en-US" dirty="0" err="1">
                <a:solidFill>
                  <a:srgbClr val="000000"/>
                </a:solidFill>
                <a:latin typeface="Arial" panose="020B0604020202020204" pitchFamily="34" charset="0"/>
                <a:ea typeface="Microsoft YaHei" panose="020B0503020204020204" pitchFamily="34" charset="-122"/>
                <a:cs typeface="Arial" pitchFamily="34" charset="0"/>
              </a:rPr>
              <a:t>PrP</a:t>
            </a:r>
            <a:r>
              <a:rPr lang="en-US" altLang="en-US" dirty="0">
                <a:solidFill>
                  <a:srgbClr val="000000"/>
                </a:solidFill>
                <a:latin typeface="Arial" panose="020B0604020202020204" pitchFamily="34" charset="0"/>
                <a:ea typeface="Microsoft YaHei" panose="020B0503020204020204" pitchFamily="34" charset="-122"/>
                <a:cs typeface="Arial" pitchFamily="34" charset="0"/>
              </a:rPr>
              <a:t> protein is necessary for productive infection by scrapie infectious particle</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The experiments that lead researchers to understand that P r P S c is required for scrapie pathogenesis are detailed.">
            <a:extLst>
              <a:ext uri="{FF2B5EF4-FFF2-40B4-BE49-F238E27FC236}">
                <a16:creationId xmlns:a16="http://schemas.microsoft.com/office/drawing/2014/main" id="{EA8EC142-AEA2-4C28-992B-636147793370}"/>
              </a:ext>
            </a:extLst>
          </p:cNvPr>
          <p:cNvPicPr>
            <a:picLocks noChangeAspect="1" noChangeArrowheads="1"/>
          </p:cNvPicPr>
          <p:nvPr/>
        </p:nvPicPr>
        <p:blipFill rotWithShape="1">
          <a:blip r:embed="rId2"/>
          <a:srcRect l="5347" t="20375" r="9600" b="27101"/>
          <a:stretch/>
        </p:blipFill>
        <p:spPr bwMode="auto">
          <a:xfrm>
            <a:off x="1587003" y="1157514"/>
            <a:ext cx="5969995"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 Placeholder 3">
            <a:extLst>
              <a:ext uri="{FF2B5EF4-FFF2-40B4-BE49-F238E27FC236}">
                <a16:creationId xmlns:a16="http://schemas.microsoft.com/office/drawing/2014/main" id="{2A2082B0-F6D4-421A-9CDF-9E605B45CAB0}"/>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07432EB2-C377-456A-8233-4FAC214E8F69}"/>
              </a:ext>
            </a:extLst>
          </p:cNvPr>
          <p:cNvSpPr>
            <a:spLocks noGrp="1"/>
          </p:cNvSpPr>
          <p:nvPr>
            <p:ph type="sldNum" sz="quarter" idx="10"/>
          </p:nvPr>
        </p:nvSpPr>
        <p:spPr/>
        <p:txBody>
          <a:bodyPr/>
          <a:lstStyle/>
          <a:p>
            <a:fld id="{68151E55-6873-49E2-B8D5-2F265E6F1973}" type="slidenum">
              <a:rPr lang="en-US" smtClean="0"/>
              <a:pPr/>
              <a:t>57</a:t>
            </a:fld>
            <a:endParaRPr lang="en-US"/>
          </a:p>
        </p:txBody>
      </p:sp>
    </p:spTree>
    <p:extLst>
      <p:ext uri="{BB962C8B-B14F-4D97-AF65-F5344CB8AC3E}">
        <p14:creationId xmlns:p14="http://schemas.microsoft.com/office/powerpoint/2010/main" val="124485276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342A9B-008A-4783-AAE2-F1283E697C36}"/>
              </a:ext>
            </a:extLst>
          </p:cNvPr>
          <p:cNvSpPr>
            <a:spLocks noGrp="1"/>
          </p:cNvSpPr>
          <p:nvPr>
            <p:ph type="title"/>
          </p:nvPr>
        </p:nvSpPr>
        <p:spPr/>
        <p:txBody>
          <a:bodyPr/>
          <a:lstStyle/>
          <a:p>
            <a:pPr lvl="0"/>
            <a:r>
              <a:rPr lang="en-US" altLang="en-US" dirty="0" err="1">
                <a:solidFill>
                  <a:srgbClr val="000000"/>
                </a:solidFill>
                <a:latin typeface="Arial" panose="020B0604020202020204" pitchFamily="34" charset="0"/>
                <a:ea typeface="Microsoft YaHei" panose="020B0503020204020204" pitchFamily="34" charset="-122"/>
                <a:cs typeface="Arial" pitchFamily="34" charset="0"/>
              </a:rPr>
              <a:t>Viroids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491B02FC-BBAE-4DA2-A357-47FE193F7BF3}"/>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Tiny naked molecules of circular 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250 to 400 </a:t>
            </a:r>
            <a:r>
              <a:rPr lang="en-US" dirty="0" err="1">
                <a:solidFill>
                  <a:srgbClr val="000000"/>
                </a:solidFill>
                <a:latin typeface="Arial" panose="020B0604020202020204" pitchFamily="34" charset="0"/>
                <a:ea typeface="Verdana" panose="020B0604030504040204" pitchFamily="34" charset="0"/>
              </a:rPr>
              <a:t>nts</a:t>
            </a:r>
            <a:endParaRPr lang="en-US" dirty="0">
              <a:solidFill>
                <a:srgbClr val="000000"/>
              </a:solidFill>
              <a:latin typeface="Arial" panose="020B0604020202020204" pitchFamily="34" charset="0"/>
              <a:ea typeface="Verdana" panose="020B0604030504040204" pitchFamily="34" charset="0"/>
            </a:endParaRP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Cause disease in economically important crops</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Use host protein to replicate</a:t>
            </a:r>
          </a:p>
          <a:p>
            <a:pPr>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Small interfering 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As (</a:t>
            </a:r>
            <a:r>
              <a:rPr lang="en-US" dirty="0" err="1">
                <a:solidFill>
                  <a:srgbClr val="000000"/>
                </a:solidFill>
                <a:latin typeface="Arial" panose="020B0604020202020204" pitchFamily="34" charset="0"/>
                <a:ea typeface="Verdana" panose="020B0604030504040204" pitchFamily="34" charset="0"/>
              </a:rPr>
              <a:t>siR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As) may be produced during infection</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Interfere with plant growth and development.</a:t>
            </a:r>
          </a:p>
        </p:txBody>
      </p:sp>
      <p:sp>
        <p:nvSpPr>
          <p:cNvPr id="6" name="Slide Number Placeholder 3">
            <a:extLst>
              <a:ext uri="{FF2B5EF4-FFF2-40B4-BE49-F238E27FC236}">
                <a16:creationId xmlns:a16="http://schemas.microsoft.com/office/drawing/2014/main" id="{4ABCFCEF-39D7-4051-A2FF-3EBCD03A38E1}"/>
              </a:ext>
            </a:extLst>
          </p:cNvPr>
          <p:cNvSpPr>
            <a:spLocks noGrp="1"/>
          </p:cNvSpPr>
          <p:nvPr>
            <p:ph type="sldNum" sz="quarter" idx="10"/>
          </p:nvPr>
        </p:nvSpPr>
        <p:spPr/>
        <p:txBody>
          <a:bodyPr/>
          <a:lstStyle/>
          <a:p>
            <a:fld id="{68151E55-6873-49E2-B8D5-2F265E6F1973}" type="slidenum">
              <a:rPr lang="en-US" smtClean="0"/>
              <a:pPr/>
              <a:t>58</a:t>
            </a:fld>
            <a:endParaRPr lang="en-US"/>
          </a:p>
        </p:txBody>
      </p:sp>
    </p:spTree>
    <p:extLst>
      <p:ext uri="{BB962C8B-B14F-4D97-AF65-F5344CB8AC3E}">
        <p14:creationId xmlns:p14="http://schemas.microsoft.com/office/powerpoint/2010/main" val="45551349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01F94D74-BA49-499E-9CA3-6ADAFCEA393A}"/>
              </a:ext>
            </a:extLst>
          </p:cNvPr>
          <p:cNvSpPr>
            <a:spLocks noGrp="1"/>
          </p:cNvSpPr>
          <p:nvPr>
            <p:ph type="title"/>
          </p:nvPr>
        </p:nvSpPr>
        <p:spPr/>
        <p:txBody>
          <a:bodyPr/>
          <a:lstStyle/>
          <a:p>
            <a:r>
              <a:rPr lang="en-US" dirty="0">
                <a:latin typeface="+mj-lt"/>
              </a:rPr>
              <a:t>End of Main Content</a:t>
            </a:r>
          </a:p>
        </p:txBody>
      </p:sp>
      <p:sp>
        <p:nvSpPr>
          <p:cNvPr id="3" name="Text Placeholder 2">
            <a:extLst>
              <a:ext uri="{FF2B5EF4-FFF2-40B4-BE49-F238E27FC236}">
                <a16:creationId xmlns:a16="http://schemas.microsoft.com/office/drawing/2014/main" id="{F3E85652-D4EB-4ED2-BBA6-8823DD779F76}"/>
              </a:ext>
            </a:extLst>
          </p:cNvPr>
          <p:cNvSpPr>
            <a:spLocks noGrp="1"/>
          </p:cNvSpPr>
          <p:nvPr>
            <p:ph type="body" sz="quarter" idx="13"/>
          </p:nvPr>
        </p:nvSpPr>
        <p:spPr/>
        <p:txBody>
          <a:bodyPr/>
          <a:lstStyle/>
          <a:p>
            <a:pPr defTabSz="457200">
              <a:spcBef>
                <a:spcPct val="20000"/>
              </a:spcBef>
              <a:defRPr/>
            </a:pPr>
            <a:r>
              <a:rPr lang="en-US" dirty="0"/>
              <a:t>© 2023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025833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F9B495-7575-4F09-9FF2-A6547980D658}"/>
              </a:ext>
            </a:extLst>
          </p:cNvPr>
          <p:cNvSpPr>
            <a:spLocks noGrp="1"/>
          </p:cNvSpPr>
          <p:nvPr>
            <p:ph type="title"/>
          </p:nvPr>
        </p:nvSpPr>
        <p:spPr/>
        <p:txBody>
          <a:bodyPr/>
          <a:lstStyle/>
          <a:p>
            <a:pPr lvl="0"/>
            <a:r>
              <a:rPr lang="en-US" altLang="en-US" dirty="0">
                <a:ea typeface="Microsoft YaHei" panose="020B0503020204020204" pitchFamily="34" charset="-122"/>
              </a:rPr>
              <a:t>Viral shape: Icosahedral capsid</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graphicFrame>
        <p:nvGraphicFramePr>
          <p:cNvPr id="11" name="Table 2">
            <a:extLst>
              <a:ext uri="{FF2B5EF4-FFF2-40B4-BE49-F238E27FC236}">
                <a16:creationId xmlns:a16="http://schemas.microsoft.com/office/drawing/2014/main" id="{920AC71C-5491-457D-B2A1-4BCC5714702A}"/>
              </a:ext>
            </a:extLst>
          </p:cNvPr>
          <p:cNvGraphicFramePr>
            <a:graphicFrameLocks noGrp="1"/>
          </p:cNvGraphicFramePr>
          <p:nvPr>
            <p:extLst>
              <p:ext uri="{D42A27DB-BD31-4B8C-83A1-F6EECF244321}">
                <p14:modId xmlns:p14="http://schemas.microsoft.com/office/powerpoint/2010/main" val="829472754"/>
              </p:ext>
            </p:extLst>
          </p:nvPr>
        </p:nvGraphicFramePr>
        <p:xfrm>
          <a:off x="2215376" y="1568561"/>
          <a:ext cx="1932878" cy="4114800"/>
        </p:xfrm>
        <a:graphic>
          <a:graphicData uri="http://schemas.openxmlformats.org/drawingml/2006/table">
            <a:tbl>
              <a:tblPr firstRow="1" bandRow="1">
                <a:tableStyleId>{5C22544A-7EE6-4342-B048-85BDC9FD1C3A}</a:tableStyleId>
              </a:tblPr>
              <a:tblGrid>
                <a:gridCol w="1932878">
                  <a:extLst>
                    <a:ext uri="{9D8B030D-6E8A-4147-A177-3AD203B41FA5}">
                      <a16:colId xmlns:a16="http://schemas.microsoft.com/office/drawing/2014/main" val="3552536024"/>
                    </a:ext>
                  </a:extLst>
                </a:gridCol>
              </a:tblGrid>
              <a:tr h="3200400">
                <a:tc>
                  <a:txBody>
                    <a:bodyPr/>
                    <a:lstStyle/>
                    <a:p>
                      <a:pPr algn="ctr"/>
                      <a:r>
                        <a:rPr lang="en-US" b="1" dirty="0">
                          <a:solidFill>
                            <a:schemeClr val="tx1"/>
                          </a:solidFill>
                        </a:rPr>
                        <a:t>Structure</a:t>
                      </a:r>
                      <a:endParaRPr lang="en-IN" b="1" dirty="0">
                        <a:solidFill>
                          <a:schemeClr val="tx1"/>
                        </a:solidFill>
                      </a:endParaRPr>
                    </a:p>
                  </a:txBody>
                  <a:tcPr anchor="ctr">
                    <a:solidFill>
                      <a:srgbClr val="E5B58D"/>
                    </a:solidFill>
                  </a:tcPr>
                </a:tc>
                <a:extLst>
                  <a:ext uri="{0D108BD9-81ED-4DB2-BD59-A6C34878D82A}">
                    <a16:rowId xmlns:a16="http://schemas.microsoft.com/office/drawing/2014/main" val="3166246526"/>
                  </a:ext>
                </a:extLst>
              </a:tr>
              <a:tr h="457200">
                <a:tc>
                  <a:txBody>
                    <a:bodyPr/>
                    <a:lstStyle/>
                    <a:p>
                      <a:pPr algn="ctr"/>
                      <a:r>
                        <a:rPr lang="en-US" b="1" dirty="0">
                          <a:solidFill>
                            <a:schemeClr val="tx1"/>
                          </a:solidFill>
                        </a:rPr>
                        <a:t>Tropism</a:t>
                      </a:r>
                      <a:endParaRPr lang="en-IN" b="1" dirty="0">
                        <a:solidFill>
                          <a:schemeClr val="tx1"/>
                        </a:solidFill>
                      </a:endParaRPr>
                    </a:p>
                  </a:txBody>
                  <a:tcPr>
                    <a:lnB w="38100" cap="flat" cmpd="sng" algn="ctr">
                      <a:solidFill>
                        <a:schemeClr val="bg1"/>
                      </a:solidFill>
                      <a:prstDash val="solid"/>
                      <a:round/>
                      <a:headEnd type="none" w="med" len="med"/>
                      <a:tailEnd type="none" w="med" len="med"/>
                    </a:lnB>
                    <a:solidFill>
                      <a:srgbClr val="E5B58D"/>
                    </a:solidFill>
                  </a:tcPr>
                </a:tc>
                <a:extLst>
                  <a:ext uri="{0D108BD9-81ED-4DB2-BD59-A6C34878D82A}">
                    <a16:rowId xmlns:a16="http://schemas.microsoft.com/office/drawing/2014/main" val="4267311357"/>
                  </a:ext>
                </a:extLst>
              </a:tr>
              <a:tr h="457200">
                <a:tc>
                  <a:txBody>
                    <a:bodyPr/>
                    <a:lstStyle/>
                    <a:p>
                      <a:pPr algn="ctr"/>
                      <a:r>
                        <a:rPr lang="en-US" b="1" dirty="0">
                          <a:solidFill>
                            <a:schemeClr val="tx1"/>
                          </a:solidFill>
                        </a:rPr>
                        <a:t>Capsid shape</a:t>
                      </a:r>
                      <a:endParaRPr lang="en-IN" b="1" dirty="0">
                        <a:solidFill>
                          <a:schemeClr val="tx1"/>
                        </a:solidFill>
                      </a:endParaRPr>
                    </a:p>
                  </a:txBody>
                  <a:tcPr>
                    <a:lnT w="38100" cap="flat" cmpd="sng" algn="ctr">
                      <a:solidFill>
                        <a:schemeClr val="bg1"/>
                      </a:solidFill>
                      <a:prstDash val="solid"/>
                      <a:round/>
                      <a:headEnd type="none" w="med" len="med"/>
                      <a:tailEnd type="none" w="med" len="med"/>
                    </a:lnT>
                    <a:solidFill>
                      <a:srgbClr val="E5B58D"/>
                    </a:solidFill>
                  </a:tcPr>
                </a:tc>
                <a:extLst>
                  <a:ext uri="{0D108BD9-81ED-4DB2-BD59-A6C34878D82A}">
                    <a16:rowId xmlns:a16="http://schemas.microsoft.com/office/drawing/2014/main" val="353549835"/>
                  </a:ext>
                </a:extLst>
              </a:tr>
            </a:tbl>
          </a:graphicData>
        </a:graphic>
      </p:graphicFrame>
      <p:pic>
        <p:nvPicPr>
          <p:cNvPr id="9" name="Picture 3" descr="A diagram shows the structure of adenovirus.">
            <a:extLst>
              <a:ext uri="{FF2B5EF4-FFF2-40B4-BE49-F238E27FC236}">
                <a16:creationId xmlns:a16="http://schemas.microsoft.com/office/drawing/2014/main" id="{D24BB8B7-7FB0-4A26-9E31-B0EF884CA66C}"/>
              </a:ext>
            </a:extLst>
          </p:cNvPr>
          <p:cNvPicPr>
            <a:picLocks noChangeAspect="1" noChangeArrowheads="1"/>
          </p:cNvPicPr>
          <p:nvPr/>
        </p:nvPicPr>
        <p:blipFill>
          <a:blip r:embed="rId2"/>
          <a:stretch>
            <a:fillRect/>
          </a:stretch>
        </p:blipFill>
        <p:spPr bwMode="auto">
          <a:xfrm>
            <a:off x="4166869" y="1569307"/>
            <a:ext cx="3516216" cy="457200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Placeholder 4">
            <a:extLst>
              <a:ext uri="{FF2B5EF4-FFF2-40B4-BE49-F238E27FC236}">
                <a16:creationId xmlns:a16="http://schemas.microsoft.com/office/drawing/2014/main" id="{B91FA23D-6586-48DD-B3D2-3BF19592B3DA}"/>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5">
            <a:extLst>
              <a:ext uri="{FF2B5EF4-FFF2-40B4-BE49-F238E27FC236}">
                <a16:creationId xmlns:a16="http://schemas.microsoft.com/office/drawing/2014/main" id="{9551AAC6-C2D4-41C7-A832-FEFFCAC3B8AD}"/>
              </a:ext>
            </a:extLst>
          </p:cNvPr>
          <p:cNvSpPr>
            <a:spLocks noGrp="1"/>
          </p:cNvSpPr>
          <p:nvPr>
            <p:ph type="sldNum" sz="quarter" idx="10"/>
          </p:nvPr>
        </p:nvSpPr>
        <p:spPr/>
        <p:txBody>
          <a:bodyPr/>
          <a:lstStyle/>
          <a:p>
            <a:fld id="{68151E55-6873-49E2-B8D5-2F265E6F1973}" type="slidenum">
              <a:rPr lang="en-US" smtClean="0"/>
              <a:pPr/>
              <a:t>6</a:t>
            </a:fld>
            <a:endParaRPr lang="en-US"/>
          </a:p>
        </p:txBody>
      </p:sp>
    </p:spTree>
    <p:extLst>
      <p:ext uri="{BB962C8B-B14F-4D97-AF65-F5344CB8AC3E}">
        <p14:creationId xmlns:p14="http://schemas.microsoft.com/office/powerpoint/2010/main" val="83397953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C88242-31AB-427B-8857-866D707A4965}"/>
              </a:ext>
            </a:extLst>
          </p:cNvPr>
          <p:cNvSpPr>
            <a:spLocks noGrp="1"/>
          </p:cNvSpPr>
          <p:nvPr>
            <p:ph type="title"/>
          </p:nvPr>
        </p:nvSpPr>
        <p:spPr/>
        <p:txBody>
          <a:bodyPr/>
          <a:lstStyle/>
          <a:p>
            <a:r>
              <a:rPr lang="en-US" dirty="0">
                <a:latin typeface="+mj-lt"/>
              </a:rPr>
              <a:t>Accessibility Content: Text Alternatives for Images</a:t>
            </a:r>
          </a:p>
        </p:txBody>
      </p:sp>
    </p:spTree>
    <p:extLst>
      <p:ext uri="{BB962C8B-B14F-4D97-AF65-F5344CB8AC3E}">
        <p14:creationId xmlns:p14="http://schemas.microsoft.com/office/powerpoint/2010/main" val="199793056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Viral shape: Helical capsid</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GB" dirty="0"/>
              <a:t>It is a rod-like virus composed of protein subunits, which assemble around to form a helical structure around a single strand of R N A molecule within a hollow central cavity. </a:t>
            </a:r>
            <a:endParaRPr lang="en-US"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61</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5725299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ea typeface="Microsoft YaHei" panose="020B0503020204020204" pitchFamily="34" charset="-122"/>
              </a:rPr>
              <a:t>Viral shape: Icosahedral capsid</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GB" dirty="0"/>
              <a:t>It consists of an icosahedral protein shell called capsid surrounding a protein core that contains the linear, double-stranded DNA genome. The shell is made up of multiple structural capsomeres, each composed like an equilateral triangle. There are many projections on the capsid which consists of a narrow cylindrical extension with a knob at the end. </a:t>
            </a:r>
            <a:endParaRPr lang="en-US"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62</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48914975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ea typeface="Microsoft YaHei" panose="020B0503020204020204" pitchFamily="34" charset="-122"/>
              </a:rPr>
              <a:t>Viral shape: Icosahedral head : helical tail</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GB" dirty="0"/>
              <a:t>It consists of a polyhedral head made up of capsid enclosing the DNA on top of a cylindrical helical tail with a short collar in-between that connects to a baseplate with short spikes underneath and six jointed long tail </a:t>
            </a:r>
            <a:r>
              <a:rPr lang="en-GB" dirty="0" err="1"/>
              <a:t>fibers</a:t>
            </a:r>
            <a:r>
              <a:rPr lang="en-GB" dirty="0"/>
              <a:t> with a hollow core around the periphery. </a:t>
            </a:r>
            <a:endParaRPr lang="en-US"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 action="ppaction://noaction"/>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63</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76874430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ea typeface="Microsoft YaHei" panose="020B0503020204020204" pitchFamily="34" charset="-122"/>
              </a:rPr>
              <a:t>Viral shape: Helical capsid within envelope</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GB" dirty="0"/>
              <a:t>The animal virus has an envelope surrounding a helical nucleocapsid which encloses a single-stranded RNA. The spherical structure is covered in short cylindrical projections called the antigen. </a:t>
            </a:r>
            <a:endParaRPr lang="en-US"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 action="ppaction://noaction"/>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64</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99750292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Complex virus with </a:t>
            </a:r>
            <a:r>
              <a:rPr lang="en-US" altLang="en-US" dirty="0" err="1">
                <a:solidFill>
                  <a:srgbClr val="000000"/>
                </a:solidFill>
                <a:latin typeface="Arial" panose="020B0604020202020204" pitchFamily="34" charset="0"/>
                <a:ea typeface="Microsoft YaHei" panose="020B0503020204020204" pitchFamily="34" charset="-122"/>
                <a:cs typeface="Arial" pitchFamily="34" charset="0"/>
              </a:rPr>
              <a:t>binal</a:t>
            </a:r>
            <a:r>
              <a:rPr lang="en-US" altLang="en-US" dirty="0">
                <a:solidFill>
                  <a:srgbClr val="000000"/>
                </a:solidFill>
                <a:latin typeface="Arial" panose="020B0604020202020204" pitchFamily="34" charset="0"/>
                <a:ea typeface="Microsoft YaHei" panose="020B0503020204020204" pitchFamily="34" charset="-122"/>
                <a:cs typeface="Arial" pitchFamily="34" charset="0"/>
              </a:rPr>
              <a:t> symmetry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From top to bottom, the bacteriophage has a protein sheath icosahedral capsid head-protecting DNA. The head is attached to a collar that has thin wire-like threads sticking off it called whiskers. The collar connects the head to the helical tail that is shaped like a tube about as long as the head is tall. The tail then connects to a disk-shaped base plate that provides an anchor point for the spider leg-like tail fibers.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65</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425474825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ea typeface="Microsoft YaHei" panose="020B0503020204020204" pitchFamily="34" charset="-122"/>
              </a:rPr>
              <a:t>Viruses vary in size, as well as in shape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A typical eukaryotic yeast cell is seven micrometers long. A Streptococcus bacterium is one micrometer long. The largest virus, the Poxvirus, is one-quarter the length of Streptococcus. A Herpes simplex virus is 150 nanometers. A Rabies virus is 125 nanometers and the HIV is 110. The influenza virus is 100 nanometers and the adenovirus is 75 nanometers. The Poliovirus is only 30 nanometers. An E coli bacterium is two micrometers long and the T 2 bacteriophage that infects it is just 65 nanometers.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66</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96163776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26.5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Group one to group seven shows DNA and RNA with different charges, and that leads to the three groups. The DNA with positive or negative, RNA with negative, and RNA positive forms the m RNA.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 action="ppaction://noaction"/>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67</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22608789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Figure 26.6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GB" dirty="0"/>
              <a:t>Lytic cycle: it has five phases namely attachment, penetration, synthesis, assembly, and release. The virus attaches to the cell wall of the host after which the viral DNA is injected into the host cell. The bacterial chromosome disintegrates, and the synthesis of protein and nucleic acid occurs followed by spontaneous assembly of capsid and enzyme to insert DNA. This is followed by the formation of new viruses and lysis of the host cell resulting in the release of the new viruses. The cycle repeats. Lysogenic cycle: this cycle starts after the viral DNA is injected into the host cell containing bacterial chromosome and has three phases namely integration, propagation, and induction. Integration of genome leads to prophage. Propagation of prophage along with the host genome is followed by the reproduction of lysogenic bacteria. Cell stress leads to induction. In the induction phase, prophage exits the bacterial chromosome, and the viral genes are expressed. The cycle repeats, or after induction, synthesis of protein and nucleic acid in the lytic cycle occurs. </a:t>
            </a:r>
            <a:endParaRPr lang="en-US"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68</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181308163"/>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26.7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GB" dirty="0"/>
              <a:t>The vertical axis shows the infection. (a)The acute graph curve shows the single peak of disease, where disease onset is rapid and correlates with the peak of viral load. Example: influenza virus, rhinovirus. (b) The chronic graph curve shows two peaks after many years, and the second peak is the disease. After initial mild symptoms, the agent persists at low levels until more serious disease occurs later as viral load increases. Example: HIV, hepatitis viruses. (c) The latent graph curve shows three peaks in many years among which the first peak is the highest followed by two smaller peaks. After an acute disease episode due to a high viral load, the virus will remain dormant in the host, emerging periodically to cause symptoms. Example: Herpesviruses. (d) The last graph of slowly progressing agents which do not cause disease until significantly after the initial infection. It shows an oblique ascending line starting from the horizontal axis. The outer three-fourth region of the slope is shaded. Example: Prions, cancer-causing viruses. </a:t>
            </a:r>
            <a:endParaRPr lang="en-US"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69</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985469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F9B495-7575-4F09-9FF2-A6547980D658}"/>
              </a:ext>
            </a:extLst>
          </p:cNvPr>
          <p:cNvSpPr>
            <a:spLocks noGrp="1"/>
          </p:cNvSpPr>
          <p:nvPr>
            <p:ph type="title"/>
          </p:nvPr>
        </p:nvSpPr>
        <p:spPr/>
        <p:txBody>
          <a:bodyPr/>
          <a:lstStyle/>
          <a:p>
            <a:pPr lvl="0"/>
            <a:r>
              <a:rPr lang="en-US" altLang="en-US" dirty="0">
                <a:ea typeface="Microsoft YaHei" panose="020B0503020204020204" pitchFamily="34" charset="-122"/>
              </a:rPr>
              <a:t>Viral shape: Icosahedral head : helical tail</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graphicFrame>
        <p:nvGraphicFramePr>
          <p:cNvPr id="11" name="Table 2">
            <a:extLst>
              <a:ext uri="{FF2B5EF4-FFF2-40B4-BE49-F238E27FC236}">
                <a16:creationId xmlns:a16="http://schemas.microsoft.com/office/drawing/2014/main" id="{D66B8032-267E-4ACB-A1F6-8000B973ADA3}"/>
              </a:ext>
            </a:extLst>
          </p:cNvPr>
          <p:cNvGraphicFramePr>
            <a:graphicFrameLocks noGrp="1"/>
          </p:cNvGraphicFramePr>
          <p:nvPr>
            <p:extLst>
              <p:ext uri="{D42A27DB-BD31-4B8C-83A1-F6EECF244321}">
                <p14:modId xmlns:p14="http://schemas.microsoft.com/office/powerpoint/2010/main" val="2282935504"/>
              </p:ext>
            </p:extLst>
          </p:nvPr>
        </p:nvGraphicFramePr>
        <p:xfrm>
          <a:off x="2226527" y="1546259"/>
          <a:ext cx="1932878" cy="4114800"/>
        </p:xfrm>
        <a:graphic>
          <a:graphicData uri="http://schemas.openxmlformats.org/drawingml/2006/table">
            <a:tbl>
              <a:tblPr firstRow="1" bandRow="1">
                <a:tableStyleId>{5C22544A-7EE6-4342-B048-85BDC9FD1C3A}</a:tableStyleId>
              </a:tblPr>
              <a:tblGrid>
                <a:gridCol w="1932878">
                  <a:extLst>
                    <a:ext uri="{9D8B030D-6E8A-4147-A177-3AD203B41FA5}">
                      <a16:colId xmlns:a16="http://schemas.microsoft.com/office/drawing/2014/main" val="3552536024"/>
                    </a:ext>
                  </a:extLst>
                </a:gridCol>
              </a:tblGrid>
              <a:tr h="3200400">
                <a:tc>
                  <a:txBody>
                    <a:bodyPr/>
                    <a:lstStyle/>
                    <a:p>
                      <a:pPr algn="ctr"/>
                      <a:r>
                        <a:rPr lang="en-US" b="1" dirty="0">
                          <a:solidFill>
                            <a:schemeClr val="tx1"/>
                          </a:solidFill>
                        </a:rPr>
                        <a:t>Structure</a:t>
                      </a:r>
                      <a:endParaRPr lang="en-IN" b="1" dirty="0">
                        <a:solidFill>
                          <a:schemeClr val="tx1"/>
                        </a:solidFill>
                      </a:endParaRPr>
                    </a:p>
                  </a:txBody>
                  <a:tcPr anchor="ctr">
                    <a:solidFill>
                      <a:srgbClr val="E5B58D"/>
                    </a:solidFill>
                  </a:tcPr>
                </a:tc>
                <a:extLst>
                  <a:ext uri="{0D108BD9-81ED-4DB2-BD59-A6C34878D82A}">
                    <a16:rowId xmlns:a16="http://schemas.microsoft.com/office/drawing/2014/main" val="3166246526"/>
                  </a:ext>
                </a:extLst>
              </a:tr>
              <a:tr h="457200">
                <a:tc>
                  <a:txBody>
                    <a:bodyPr/>
                    <a:lstStyle/>
                    <a:p>
                      <a:pPr algn="ctr"/>
                      <a:r>
                        <a:rPr lang="en-US" b="1" dirty="0">
                          <a:solidFill>
                            <a:schemeClr val="tx1"/>
                          </a:solidFill>
                        </a:rPr>
                        <a:t>Tropism</a:t>
                      </a:r>
                      <a:endParaRPr lang="en-IN" b="1" dirty="0">
                        <a:solidFill>
                          <a:schemeClr val="tx1"/>
                        </a:solidFill>
                      </a:endParaRPr>
                    </a:p>
                  </a:txBody>
                  <a:tcPr>
                    <a:lnB w="38100" cap="flat" cmpd="sng" algn="ctr">
                      <a:solidFill>
                        <a:schemeClr val="bg1"/>
                      </a:solidFill>
                      <a:prstDash val="solid"/>
                      <a:round/>
                      <a:headEnd type="none" w="med" len="med"/>
                      <a:tailEnd type="none" w="med" len="med"/>
                    </a:lnB>
                    <a:solidFill>
                      <a:srgbClr val="E5B58D"/>
                    </a:solidFill>
                  </a:tcPr>
                </a:tc>
                <a:extLst>
                  <a:ext uri="{0D108BD9-81ED-4DB2-BD59-A6C34878D82A}">
                    <a16:rowId xmlns:a16="http://schemas.microsoft.com/office/drawing/2014/main" val="4267311357"/>
                  </a:ext>
                </a:extLst>
              </a:tr>
              <a:tr h="457200">
                <a:tc>
                  <a:txBody>
                    <a:bodyPr/>
                    <a:lstStyle/>
                    <a:p>
                      <a:pPr algn="ctr"/>
                      <a:r>
                        <a:rPr lang="en-US" b="1" dirty="0">
                          <a:solidFill>
                            <a:schemeClr val="tx1"/>
                          </a:solidFill>
                        </a:rPr>
                        <a:t>Capsid shape</a:t>
                      </a:r>
                      <a:endParaRPr lang="en-IN" b="1" dirty="0">
                        <a:solidFill>
                          <a:schemeClr val="tx1"/>
                        </a:solidFill>
                      </a:endParaRPr>
                    </a:p>
                  </a:txBody>
                  <a:tcPr>
                    <a:lnT w="38100" cap="flat" cmpd="sng" algn="ctr">
                      <a:solidFill>
                        <a:schemeClr val="bg1"/>
                      </a:solidFill>
                      <a:prstDash val="solid"/>
                      <a:round/>
                      <a:headEnd type="none" w="med" len="med"/>
                      <a:tailEnd type="none" w="med" len="med"/>
                    </a:lnT>
                    <a:solidFill>
                      <a:srgbClr val="E5B58D"/>
                    </a:solidFill>
                  </a:tcPr>
                </a:tc>
                <a:extLst>
                  <a:ext uri="{0D108BD9-81ED-4DB2-BD59-A6C34878D82A}">
                    <a16:rowId xmlns:a16="http://schemas.microsoft.com/office/drawing/2014/main" val="353549835"/>
                  </a:ext>
                </a:extLst>
              </a:tr>
            </a:tbl>
          </a:graphicData>
        </a:graphic>
      </p:graphicFrame>
      <p:pic>
        <p:nvPicPr>
          <p:cNvPr id="9" name="Picture 3" descr="A diagram shows the structure of a bacterial virus.">
            <a:extLst>
              <a:ext uri="{FF2B5EF4-FFF2-40B4-BE49-F238E27FC236}">
                <a16:creationId xmlns:a16="http://schemas.microsoft.com/office/drawing/2014/main" id="{D24BB8B7-7FB0-4A26-9E31-B0EF884CA66C}"/>
              </a:ext>
            </a:extLst>
          </p:cNvPr>
          <p:cNvPicPr>
            <a:picLocks noChangeAspect="1" noChangeArrowheads="1"/>
          </p:cNvPicPr>
          <p:nvPr/>
        </p:nvPicPr>
        <p:blipFill>
          <a:blip r:embed="rId2"/>
          <a:stretch>
            <a:fillRect/>
          </a:stretch>
        </p:blipFill>
        <p:spPr bwMode="auto">
          <a:xfrm>
            <a:off x="4168087" y="1490504"/>
            <a:ext cx="3015743" cy="457200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 Placeholder 4">
            <a:extLst>
              <a:ext uri="{FF2B5EF4-FFF2-40B4-BE49-F238E27FC236}">
                <a16:creationId xmlns:a16="http://schemas.microsoft.com/office/drawing/2014/main" id="{C1D4C321-86F9-494F-904E-40ED7E1CFF23}"/>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8" name="Slide Number Placeholder 5">
            <a:extLst>
              <a:ext uri="{FF2B5EF4-FFF2-40B4-BE49-F238E27FC236}">
                <a16:creationId xmlns:a16="http://schemas.microsoft.com/office/drawing/2014/main" id="{9551AAC6-C2D4-41C7-A832-FEFFCAC3B8AD}"/>
              </a:ext>
            </a:extLst>
          </p:cNvPr>
          <p:cNvSpPr>
            <a:spLocks noGrp="1"/>
          </p:cNvSpPr>
          <p:nvPr>
            <p:ph type="sldNum" sz="quarter" idx="10"/>
          </p:nvPr>
        </p:nvSpPr>
        <p:spPr/>
        <p:txBody>
          <a:bodyPr/>
          <a:lstStyle/>
          <a:p>
            <a:fld id="{68151E55-6873-49E2-B8D5-2F265E6F1973}" type="slidenum">
              <a:rPr lang="en-US" smtClean="0"/>
              <a:pPr/>
              <a:t>7</a:t>
            </a:fld>
            <a:endParaRPr lang="en-US"/>
          </a:p>
        </p:txBody>
      </p:sp>
    </p:spTree>
    <p:extLst>
      <p:ext uri="{BB962C8B-B14F-4D97-AF65-F5344CB8AC3E}">
        <p14:creationId xmlns:p14="http://schemas.microsoft.com/office/powerpoint/2010/main" val="903398823"/>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Genetic drift and genetic shift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host with immunity to influenza virus strain leads to mutations that allow a virus to evade immunity through replication. The avian and human influenza virus infects the pig. This forms the novel influenza virus with avian NA and human HA spikes.</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70</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93100534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ea typeface="Microsoft YaHei" panose="020B0503020204020204" pitchFamily="34" charset="-122"/>
              </a:rPr>
              <a:t>Figure 26.9</a:t>
            </a:r>
            <a:r>
              <a:rPr lang="en-US" altLang="en-US" dirty="0">
                <a:solidFill>
                  <a:srgbClr val="000000"/>
                </a:solidFill>
                <a:latin typeface="Arial" panose="020B0604020202020204" pitchFamily="34" charset="0"/>
                <a:ea typeface="Microsoft YaHei" panose="020B0503020204020204" pitchFamily="34" charset="-122"/>
                <a:cs typeface="Arial" pitchFamily="34" charset="0"/>
              </a:rPr>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GB" dirty="0"/>
              <a:t>Step 1: Binding of virus spike protein to ACE 2 receptor on the cell surface. Step 2: endocytosis: Step 3: Release of the viral genome from capsid and endosome into the cytosol. A ribosome is fed with a positive-sense RNA genome. Step 4: Translation to produce viral RNA-dependent RNA polymerase R d R p. Step 5: Replication of viral genome by R d R p. Negative sense copy of the genome is fed. Step 6: Transcription of negative-sense genome to make positive sense genomes for virions and transcription of genes for viral structural proteins. Step 7 (a): Translation of nucleocapsid proteins at the endoplasmic reticulum. Step 7 (b): Co-translation of a spike, membrane, and envelope proteins at the endoplasmic reticulum. Step 8: Assembly of the positive-sense RNA genome, and nucleocapsid protein at the surface of Golgi or endoplasmic reticulum-Golgi intermediate compartment. Step 9: Budding of an immature virion from Golgi or endoplasmic reticulum-Golgi intermediate compartment membrane and maturation. Step 10: Exocytosis. </a:t>
            </a:r>
            <a:endParaRPr lang="en-US"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71</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88221621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26.10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GB" sz="1800" dirty="0"/>
              <a:t>The various steps in the HIV cycle are the attachment, entry into CD 4 positive cells, and replication and assembly through reverse transcriptase and transcription process at the end. Attachment. Step 1: The GPF 20 glycoprotein on the surface of H I V attaches to C D 4 and one of two coreceptors on the surface of a C D 4 positive cell. Step 2: Entry into C D 4 positive cells: The viral contents enter the cell by endocytosis. Replication and assembly. Step 3: Reverse transcriptase </a:t>
            </a:r>
            <a:r>
              <a:rPr lang="en-GB" sz="1800" dirty="0" err="1"/>
              <a:t>catalyzes</a:t>
            </a:r>
            <a:r>
              <a:rPr lang="en-GB" sz="1800" dirty="0"/>
              <a:t>, first, the synthesis of a D N A copy of the viral R N A, and, second, the synthesis of a second D N A strand complementary to the first one. Step 4: The double-stranded D NA is then incorporated into the host cell's D N A by a viral enzyme. Step 5: Transcription of the D N A results in the production of R N A. This R N A can serve as the genome for new viruses or can be translated to produce viral proteins. Step 6: Complete H I V particles are assembled and H I V buds out of the cell. As the disease progresses, H I V-infected T-helper cells, but not macrophages, are killed by a poorly understood mechanism. </a:t>
            </a:r>
            <a:endParaRPr lang="en-US" sz="180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72</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005316580"/>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ea typeface="Microsoft YaHei" panose="020B0503020204020204" pitchFamily="34" charset="-122"/>
              </a:rPr>
              <a:t>H</a:t>
            </a:r>
            <a:r>
              <a:rPr lang="en-US" altLang="en-US" sz="100" dirty="0">
                <a:ea typeface="Microsoft YaHei" panose="020B0503020204020204" pitchFamily="34" charset="-122"/>
              </a:rPr>
              <a:t> </a:t>
            </a:r>
            <a:r>
              <a:rPr lang="en-US" altLang="en-US" dirty="0">
                <a:ea typeface="Microsoft YaHei" panose="020B0503020204020204" pitchFamily="34" charset="-122"/>
              </a:rPr>
              <a:t>I</a:t>
            </a:r>
            <a:r>
              <a:rPr lang="en-US" altLang="en-US" sz="100" dirty="0">
                <a:ea typeface="Microsoft YaHei" panose="020B0503020204020204" pitchFamily="34" charset="-122"/>
              </a:rPr>
              <a:t> </a:t>
            </a:r>
            <a:r>
              <a:rPr lang="en-US" altLang="en-US" dirty="0">
                <a:ea typeface="Microsoft YaHei" panose="020B0503020204020204" pitchFamily="34" charset="-122"/>
              </a:rPr>
              <a:t>V treatment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Coreceptor antagonists block attachment. Fusion inhibitors block entry. Reverse transcriptase inhibitors block replication. Integrase inhibitors block integration into the cell’s genome. Protease inhibitors interrupt processing by viral proteases and block viral particle maturation.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73</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349479309"/>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26.12</a:t>
            </a:r>
            <a:r>
              <a:rPr lang="en-US" altLang="en-US" dirty="0">
                <a:ea typeface="Microsoft YaHei" panose="020B0503020204020204" pitchFamily="34" charset="-122"/>
              </a:rPr>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GB" dirty="0"/>
              <a:t>Lesions caused by the herpes simplex virus are seen on the urogenital epithelia. The virus reaches the sacral ganglion via retrograde transport, and latency is established in the neurons of the ganglia. Poorly understood physiological triggers can cause virus reactivation. The virus travels via anterograde transport to the originally infected epithelia, where the disease is triggered by viral replication. </a:t>
            </a:r>
            <a:endParaRPr lang="en-US"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74</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89680010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26.13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CDK cyclin decreases p R B, and E 2 F leads to increase cell cycle progression. The genomic stress and DNA damage increase p 53 that forms a decrease in cell cycle progression and an increase in apoptosis. The E 7 and p R B plus E 2 F leads to an increase a cell cycle progression.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75</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413997596"/>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Normal </a:t>
            </a:r>
            <a:r>
              <a:rPr lang="en-US" altLang="en-US" dirty="0" err="1">
                <a:solidFill>
                  <a:srgbClr val="000000"/>
                </a:solidFill>
                <a:latin typeface="Arial" panose="020B0604020202020204" pitchFamily="34" charset="0"/>
                <a:ea typeface="Microsoft YaHei" panose="020B0503020204020204" pitchFamily="34" charset="-122"/>
                <a:cs typeface="Arial" pitchFamily="34" charset="0"/>
              </a:rPr>
              <a:t>PrP</a:t>
            </a:r>
            <a:r>
              <a:rPr lang="en-US" altLang="en-US" dirty="0">
                <a:solidFill>
                  <a:srgbClr val="000000"/>
                </a:solidFill>
                <a:latin typeface="Arial" panose="020B0604020202020204" pitchFamily="34" charset="0"/>
                <a:ea typeface="Microsoft YaHei" panose="020B0503020204020204" pitchFamily="34" charset="-122"/>
                <a:cs typeface="Arial" pitchFamily="34" charset="0"/>
              </a:rPr>
              <a:t> protein is necessary for productive infection by scrapie infectious particle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Researchers hypothesized that P r P C is required for scrapie pathogenesis and predicted that P r P C null mice infected with P r P C </a:t>
            </a:r>
            <a:r>
              <a:rPr lang="en-US" dirty="0" err="1"/>
              <a:t>c</a:t>
            </a:r>
            <a:r>
              <a:rPr lang="en-US" dirty="0"/>
              <a:t> should not develop scrapie. To test this, they constructed P r P C null mice and injected both the null mice and wild-type mice with brain homogenates from P r P C </a:t>
            </a:r>
            <a:r>
              <a:rPr lang="en-US" dirty="0" err="1"/>
              <a:t>c</a:t>
            </a:r>
            <a:r>
              <a:rPr lang="en-US" dirty="0"/>
              <a:t> infected mice. The P r P C null mice lived normal lengths and their brains appeared normal. Wild-type mice died of neurological disorders and sections of their brains indicated characteristic damage. The researchers concluded that normal P r P protein is necessary for productive infection by scrapie infectious particles. In further experiments, what kind of experiment would conclusively prove that the infectious agent of scrapie is a misfolded </a:t>
            </a:r>
            <a:r>
              <a:rPr lang="en-US" dirty="0" err="1"/>
              <a:t>PrPC</a:t>
            </a:r>
            <a:r>
              <a:rPr lang="en-US" dirty="0"/>
              <a:t> protein?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76</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0406924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F9B495-7575-4F09-9FF2-A6547980D658}"/>
              </a:ext>
            </a:extLst>
          </p:cNvPr>
          <p:cNvSpPr>
            <a:spLocks noGrp="1"/>
          </p:cNvSpPr>
          <p:nvPr>
            <p:ph type="title"/>
          </p:nvPr>
        </p:nvSpPr>
        <p:spPr/>
        <p:txBody>
          <a:bodyPr/>
          <a:lstStyle/>
          <a:p>
            <a:pPr lvl="0"/>
            <a:r>
              <a:rPr lang="en-US" altLang="en-US" dirty="0">
                <a:ea typeface="Microsoft YaHei" panose="020B0503020204020204" pitchFamily="34" charset="-122"/>
              </a:rPr>
              <a:t>Viral shape: Helical capsid within envelope</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graphicFrame>
        <p:nvGraphicFramePr>
          <p:cNvPr id="5" name="Table 2">
            <a:extLst>
              <a:ext uri="{FF2B5EF4-FFF2-40B4-BE49-F238E27FC236}">
                <a16:creationId xmlns:a16="http://schemas.microsoft.com/office/drawing/2014/main" id="{D0E6994C-3C5C-422F-AE4D-13ACBB5DAE4B}"/>
              </a:ext>
            </a:extLst>
          </p:cNvPr>
          <p:cNvGraphicFramePr>
            <a:graphicFrameLocks noGrp="1"/>
          </p:cNvGraphicFramePr>
          <p:nvPr>
            <p:extLst>
              <p:ext uri="{D42A27DB-BD31-4B8C-83A1-F6EECF244321}">
                <p14:modId xmlns:p14="http://schemas.microsoft.com/office/powerpoint/2010/main" val="3759428315"/>
              </p:ext>
            </p:extLst>
          </p:nvPr>
        </p:nvGraphicFramePr>
        <p:xfrm>
          <a:off x="2226527" y="1555178"/>
          <a:ext cx="1932878" cy="4114800"/>
        </p:xfrm>
        <a:graphic>
          <a:graphicData uri="http://schemas.openxmlformats.org/drawingml/2006/table">
            <a:tbl>
              <a:tblPr firstRow="1" bandRow="1">
                <a:tableStyleId>{5C22544A-7EE6-4342-B048-85BDC9FD1C3A}</a:tableStyleId>
              </a:tblPr>
              <a:tblGrid>
                <a:gridCol w="1932878">
                  <a:extLst>
                    <a:ext uri="{9D8B030D-6E8A-4147-A177-3AD203B41FA5}">
                      <a16:colId xmlns:a16="http://schemas.microsoft.com/office/drawing/2014/main" val="3552536024"/>
                    </a:ext>
                  </a:extLst>
                </a:gridCol>
              </a:tblGrid>
              <a:tr h="3200400">
                <a:tc>
                  <a:txBody>
                    <a:bodyPr/>
                    <a:lstStyle/>
                    <a:p>
                      <a:pPr algn="ctr"/>
                      <a:r>
                        <a:rPr lang="en-US" b="1" dirty="0">
                          <a:solidFill>
                            <a:schemeClr val="tx1"/>
                          </a:solidFill>
                        </a:rPr>
                        <a:t>Structure</a:t>
                      </a:r>
                      <a:endParaRPr lang="en-IN" b="1" dirty="0">
                        <a:solidFill>
                          <a:schemeClr val="tx1"/>
                        </a:solidFill>
                      </a:endParaRPr>
                    </a:p>
                  </a:txBody>
                  <a:tcPr anchor="ctr">
                    <a:solidFill>
                      <a:srgbClr val="E5B58D"/>
                    </a:solidFill>
                  </a:tcPr>
                </a:tc>
                <a:extLst>
                  <a:ext uri="{0D108BD9-81ED-4DB2-BD59-A6C34878D82A}">
                    <a16:rowId xmlns:a16="http://schemas.microsoft.com/office/drawing/2014/main" val="3166246526"/>
                  </a:ext>
                </a:extLst>
              </a:tr>
              <a:tr h="457200">
                <a:tc>
                  <a:txBody>
                    <a:bodyPr/>
                    <a:lstStyle/>
                    <a:p>
                      <a:pPr algn="ctr"/>
                      <a:r>
                        <a:rPr lang="en-US" b="1" dirty="0">
                          <a:solidFill>
                            <a:schemeClr val="tx1"/>
                          </a:solidFill>
                        </a:rPr>
                        <a:t>Tropism</a:t>
                      </a:r>
                      <a:endParaRPr lang="en-IN" b="1" dirty="0">
                        <a:solidFill>
                          <a:schemeClr val="tx1"/>
                        </a:solidFill>
                      </a:endParaRPr>
                    </a:p>
                  </a:txBody>
                  <a:tcPr>
                    <a:lnB w="38100" cap="flat" cmpd="sng" algn="ctr">
                      <a:solidFill>
                        <a:schemeClr val="bg1"/>
                      </a:solidFill>
                      <a:prstDash val="solid"/>
                      <a:round/>
                      <a:headEnd type="none" w="med" len="med"/>
                      <a:tailEnd type="none" w="med" len="med"/>
                    </a:lnB>
                    <a:solidFill>
                      <a:srgbClr val="E5B58D"/>
                    </a:solidFill>
                  </a:tcPr>
                </a:tc>
                <a:extLst>
                  <a:ext uri="{0D108BD9-81ED-4DB2-BD59-A6C34878D82A}">
                    <a16:rowId xmlns:a16="http://schemas.microsoft.com/office/drawing/2014/main" val="4267311357"/>
                  </a:ext>
                </a:extLst>
              </a:tr>
              <a:tr h="457200">
                <a:tc>
                  <a:txBody>
                    <a:bodyPr/>
                    <a:lstStyle/>
                    <a:p>
                      <a:pPr algn="ctr"/>
                      <a:r>
                        <a:rPr lang="en-US" b="1" dirty="0">
                          <a:solidFill>
                            <a:schemeClr val="tx1"/>
                          </a:solidFill>
                        </a:rPr>
                        <a:t>Capsid shape</a:t>
                      </a:r>
                      <a:endParaRPr lang="en-IN" b="1" dirty="0">
                        <a:solidFill>
                          <a:schemeClr val="tx1"/>
                        </a:solidFill>
                      </a:endParaRPr>
                    </a:p>
                  </a:txBody>
                  <a:tcPr>
                    <a:lnT w="38100" cap="flat" cmpd="sng" algn="ctr">
                      <a:solidFill>
                        <a:schemeClr val="bg1"/>
                      </a:solidFill>
                      <a:prstDash val="solid"/>
                      <a:round/>
                      <a:headEnd type="none" w="med" len="med"/>
                      <a:tailEnd type="none" w="med" len="med"/>
                    </a:lnT>
                    <a:solidFill>
                      <a:srgbClr val="E5B58D"/>
                    </a:solidFill>
                  </a:tcPr>
                </a:tc>
                <a:extLst>
                  <a:ext uri="{0D108BD9-81ED-4DB2-BD59-A6C34878D82A}">
                    <a16:rowId xmlns:a16="http://schemas.microsoft.com/office/drawing/2014/main" val="353549835"/>
                  </a:ext>
                </a:extLst>
              </a:tr>
            </a:tbl>
          </a:graphicData>
        </a:graphic>
      </p:graphicFrame>
      <p:pic>
        <p:nvPicPr>
          <p:cNvPr id="9" name="Picture 3" descr="A diagram shows the structure of the animal virus (influenza).">
            <a:extLst>
              <a:ext uri="{FF2B5EF4-FFF2-40B4-BE49-F238E27FC236}">
                <a16:creationId xmlns:a16="http://schemas.microsoft.com/office/drawing/2014/main" id="{D24BB8B7-7FB0-4A26-9E31-B0EF884CA66C}"/>
              </a:ext>
            </a:extLst>
          </p:cNvPr>
          <p:cNvPicPr>
            <a:picLocks noChangeAspect="1" noChangeArrowheads="1"/>
          </p:cNvPicPr>
          <p:nvPr/>
        </p:nvPicPr>
        <p:blipFill>
          <a:blip r:embed="rId2"/>
          <a:stretch>
            <a:fillRect/>
          </a:stretch>
        </p:blipFill>
        <p:spPr bwMode="auto">
          <a:xfrm>
            <a:off x="4176097" y="1555178"/>
            <a:ext cx="3552461" cy="457200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Placeholder 4">
            <a:extLst>
              <a:ext uri="{FF2B5EF4-FFF2-40B4-BE49-F238E27FC236}">
                <a16:creationId xmlns:a16="http://schemas.microsoft.com/office/drawing/2014/main" id="{18711F92-76AB-4B2D-BB5E-48FFF978AB1D}"/>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5">
            <a:extLst>
              <a:ext uri="{FF2B5EF4-FFF2-40B4-BE49-F238E27FC236}">
                <a16:creationId xmlns:a16="http://schemas.microsoft.com/office/drawing/2014/main" id="{9551AAC6-C2D4-41C7-A832-FEFFCAC3B8AD}"/>
              </a:ext>
            </a:extLst>
          </p:cNvPr>
          <p:cNvSpPr>
            <a:spLocks noGrp="1"/>
          </p:cNvSpPr>
          <p:nvPr>
            <p:ph type="sldNum" sz="quarter" idx="10"/>
          </p:nvPr>
        </p:nvSpPr>
        <p:spPr/>
        <p:txBody>
          <a:bodyPr/>
          <a:lstStyle/>
          <a:p>
            <a:fld id="{68151E55-6873-49E2-B8D5-2F265E6F1973}" type="slidenum">
              <a:rPr lang="en-US" smtClean="0"/>
              <a:pPr/>
              <a:t>8</a:t>
            </a:fld>
            <a:endParaRPr lang="en-US"/>
          </a:p>
        </p:txBody>
      </p:sp>
    </p:spTree>
    <p:extLst>
      <p:ext uri="{BB962C8B-B14F-4D97-AF65-F5344CB8AC3E}">
        <p14:creationId xmlns:p14="http://schemas.microsoft.com/office/powerpoint/2010/main" val="8551723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41C9BD-8CE5-4F6C-8417-1139296B9F30}"/>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Viral hosts</a:t>
            </a:r>
          </a:p>
        </p:txBody>
      </p:sp>
      <p:sp>
        <p:nvSpPr>
          <p:cNvPr id="3" name="Content Placeholder 2">
            <a:extLst>
              <a:ext uri="{FF2B5EF4-FFF2-40B4-BE49-F238E27FC236}">
                <a16:creationId xmlns:a16="http://schemas.microsoft.com/office/drawing/2014/main" id="{B8C5E4E5-8E6E-483F-A183-3BC4762D2AC4}"/>
              </a:ext>
            </a:extLst>
          </p:cNvPr>
          <p:cNvSpPr>
            <a:spLocks noGrp="1"/>
          </p:cNvSpPr>
          <p:nvPr>
            <p:ph sz="quarter" idx="11"/>
          </p:nvPr>
        </p:nvSpPr>
        <p:spPr/>
        <p:txBody>
          <a:bodyPr/>
          <a:lstStyle/>
          <a:p>
            <a:pPr>
              <a:spcBef>
                <a:spcPts val="600"/>
              </a:spcBef>
              <a:spcAft>
                <a:spcPts val="1200"/>
              </a:spcAft>
              <a:buClr>
                <a:srgbClr val="00403E"/>
              </a:buClr>
            </a:pPr>
            <a:r>
              <a:rPr lang="en-US" altLang="en-US" dirty="0">
                <a:solidFill>
                  <a:srgbClr val="000000"/>
                </a:solidFill>
                <a:latin typeface="Arial" panose="020B0604020202020204" pitchFamily="34" charset="0"/>
                <a:ea typeface="Microsoft YaHei" panose="020B0503020204020204" pitchFamily="34" charset="-122"/>
              </a:rPr>
              <a:t>Viruses are obligate intracellular parasites, found in every kind of organism</a:t>
            </a:r>
          </a:p>
          <a:p>
            <a:pPr>
              <a:spcBef>
                <a:spcPts val="600"/>
              </a:spcBef>
              <a:spcAft>
                <a:spcPts val="1200"/>
              </a:spcAft>
              <a:buClr>
                <a:srgbClr val="00403E"/>
              </a:buClr>
            </a:pPr>
            <a:r>
              <a:rPr lang="en-US" altLang="en-US" dirty="0">
                <a:solidFill>
                  <a:srgbClr val="000000"/>
                </a:solidFill>
                <a:latin typeface="Arial" panose="020B0604020202020204" pitchFamily="34" charset="0"/>
                <a:ea typeface="Microsoft YaHei" panose="020B0503020204020204" pitchFamily="34" charset="-122"/>
              </a:rPr>
              <a:t>Host range – types of organisms infected</a:t>
            </a:r>
          </a:p>
          <a:p>
            <a:pPr marL="342900" indent="-342900">
              <a:spcBef>
                <a:spcPts val="600"/>
              </a:spcBef>
              <a:spcAft>
                <a:spcPts val="120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Microsoft YaHei" panose="020B0503020204020204" pitchFamily="34" charset="-122"/>
              </a:rPr>
              <a:t>Each type of virus has a limited host range.</a:t>
            </a:r>
          </a:p>
          <a:p>
            <a:pPr marL="342900" indent="-342900">
              <a:spcBef>
                <a:spcPts val="600"/>
              </a:spcBef>
              <a:spcAft>
                <a:spcPts val="120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Microsoft YaHei" panose="020B0503020204020204" pitchFamily="34" charset="-122"/>
              </a:rPr>
              <a:t>Tissue tropism – inside a host, the virus may only infect certain tissues.</a:t>
            </a:r>
          </a:p>
          <a:p>
            <a:pPr marL="731520" lvl="2" indent="-283464">
              <a:spcBef>
                <a:spcPts val="600"/>
              </a:spcBef>
              <a:spcAft>
                <a:spcPts val="1200"/>
              </a:spcAft>
              <a:buClr>
                <a:srgbClr val="000000"/>
              </a:buClr>
            </a:pPr>
            <a:r>
              <a:rPr lang="en-US" altLang="en-US" dirty="0">
                <a:solidFill>
                  <a:srgbClr val="000000"/>
                </a:solidFill>
                <a:latin typeface="Arial" panose="020B0604020202020204" pitchFamily="34" charset="0"/>
                <a:ea typeface="Microsoft YaHei" panose="020B0503020204020204" pitchFamily="34" charset="-122"/>
              </a:rPr>
              <a:t>Ex: Rhabdovirus (rabies) only infects neurons</a:t>
            </a:r>
          </a:p>
        </p:txBody>
      </p:sp>
      <p:sp>
        <p:nvSpPr>
          <p:cNvPr id="6" name="Slide Number Placeholder 3">
            <a:extLst>
              <a:ext uri="{FF2B5EF4-FFF2-40B4-BE49-F238E27FC236}">
                <a16:creationId xmlns:a16="http://schemas.microsoft.com/office/drawing/2014/main" id="{004D0962-B387-4792-9789-F19F71FC45E9}"/>
              </a:ext>
            </a:extLst>
          </p:cNvPr>
          <p:cNvSpPr>
            <a:spLocks noGrp="1"/>
          </p:cNvSpPr>
          <p:nvPr>
            <p:ph type="sldNum" sz="quarter" idx="10"/>
          </p:nvPr>
        </p:nvSpPr>
        <p:spPr/>
        <p:txBody>
          <a:bodyPr/>
          <a:lstStyle/>
          <a:p>
            <a:fld id="{68151E55-6873-49E2-B8D5-2F265E6F1973}" type="slidenum">
              <a:rPr lang="en-US" smtClean="0"/>
              <a:pPr/>
              <a:t>9</a:t>
            </a:fld>
            <a:endParaRPr lang="en-US"/>
          </a:p>
        </p:txBody>
      </p:sp>
    </p:spTree>
    <p:extLst>
      <p:ext uri="{BB962C8B-B14F-4D97-AF65-F5344CB8AC3E}">
        <p14:creationId xmlns:p14="http://schemas.microsoft.com/office/powerpoint/2010/main" val="1568217543"/>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FC17013A-BE89-413F-A8ED-77C8AF016AE4}"/>
    </a:ext>
  </a:extLst>
</a:theme>
</file>

<file path=ppt/theme/theme2.xml><?xml version="1.0" encoding="utf-8"?>
<a:theme xmlns:a="http://schemas.openxmlformats.org/drawingml/2006/main" name="MainContentSlideMaster">
  <a:themeElements>
    <a:clrScheme name="Custom 127">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3678C5CA-F6B1-495A-9585-AA19FAECF00F}"/>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7BE6367B-CB9C-48C6-A9AC-FE64130E0844}"/>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82C40DF1-E5A2-4411-819F-ABABE98271FB}"/>
    </a:ext>
  </a:extLst>
</a:theme>
</file>

<file path=ppt/theme/theme5.xml><?xml version="1.0" encoding="utf-8"?>
<a:theme xmlns:a="http://schemas.openxmlformats.org/drawingml/2006/main" name="ImageDescriptionAppendixSlideMaster">
  <a:themeElements>
    <a:clrScheme name="Custom 12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D95D8D80-EEC1-4CA0-9C6D-C98B4A0A47CC}"/>
    </a:ext>
  </a:extLst>
</a:theme>
</file>

<file path=ppt/theme/theme6.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HHE_PPT_Template.potm" id="{78281C14-8914-489E-AACB-345A039C3E45}" vid="{60AACB5C-B444-4B87-A500-E0AB80EED3AE}"/>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5768</TotalTime>
  <Words>4830</Words>
  <Application>Microsoft Office PowerPoint</Application>
  <PresentationFormat>On-screen Show (4:3)</PresentationFormat>
  <Paragraphs>526</Paragraphs>
  <Slides>76</Slides>
  <Notes>4</Notes>
  <HiddenSlides>17</HiddenSlides>
  <MMClips>0</MMClips>
  <ScaleCrop>false</ScaleCrop>
  <HeadingPairs>
    <vt:vector size="8" baseType="variant">
      <vt:variant>
        <vt:lpstr>Fonts Used</vt:lpstr>
      </vt:variant>
      <vt:variant>
        <vt:i4>8</vt:i4>
      </vt:variant>
      <vt:variant>
        <vt:lpstr>Theme</vt:lpstr>
      </vt:variant>
      <vt:variant>
        <vt:i4>6</vt:i4>
      </vt:variant>
      <vt:variant>
        <vt:lpstr>Embedded OLE Servers</vt:lpstr>
      </vt:variant>
      <vt:variant>
        <vt:i4>1</vt:i4>
      </vt:variant>
      <vt:variant>
        <vt:lpstr>Slide Titles</vt:lpstr>
      </vt:variant>
      <vt:variant>
        <vt:i4>76</vt:i4>
      </vt:variant>
    </vt:vector>
  </HeadingPairs>
  <TitlesOfParts>
    <vt:vector size="91" baseType="lpstr">
      <vt:lpstr>Arial Unicode MS</vt:lpstr>
      <vt:lpstr>Microsoft YaHei</vt:lpstr>
      <vt:lpstr>Arial</vt:lpstr>
      <vt:lpstr>Calibri</vt:lpstr>
      <vt:lpstr>Garamond</vt:lpstr>
      <vt:lpstr>Helvetica</vt:lpstr>
      <vt:lpstr>Times New Roman</vt:lpstr>
      <vt:lpstr>Verdana</vt:lpstr>
      <vt:lpstr>Title Slides Master</vt:lpstr>
      <vt:lpstr>MainContentSlideMaster</vt:lpstr>
      <vt:lpstr>ClosingMaster</vt:lpstr>
      <vt:lpstr>DividerSlideMaster</vt:lpstr>
      <vt:lpstr>ImageDescriptionAppendixSlideMaster</vt:lpstr>
      <vt:lpstr>Custom Design</vt:lpstr>
      <vt:lpstr>Equation</vt:lpstr>
      <vt:lpstr>Chapter 26</vt:lpstr>
      <vt:lpstr>Lecture Outline</vt:lpstr>
      <vt:lpstr>Nature of Viruses</vt:lpstr>
      <vt:lpstr>Virus structure</vt:lpstr>
      <vt:lpstr>Viral shape: Helical capsid</vt:lpstr>
      <vt:lpstr>Viral shape: Icosahedral capsid</vt:lpstr>
      <vt:lpstr>Viral shape: Icosahedral head : helical tail</vt:lpstr>
      <vt:lpstr>Viral shape: Helical capsid within envelope</vt:lpstr>
      <vt:lpstr>Viral hosts</vt:lpstr>
      <vt:lpstr>Viral Replication 1</vt:lpstr>
      <vt:lpstr>Viral Replication 2</vt:lpstr>
      <vt:lpstr>Viral Shapes</vt:lpstr>
      <vt:lpstr>Icosahedral virion</vt:lpstr>
      <vt:lpstr>Complex virus with binal symmetry</vt:lpstr>
      <vt:lpstr>Viruses vary in size, as well as in shape</vt:lpstr>
      <vt:lpstr>Viral Genomes 1</vt:lpstr>
      <vt:lpstr>Viral Genomes 2</vt:lpstr>
      <vt:lpstr>Table 26.1 (1)</vt:lpstr>
      <vt:lpstr>Table 26.1 (2)</vt:lpstr>
      <vt:lpstr>Table 26.1 (3)</vt:lpstr>
      <vt:lpstr>Table 26.1 (4)</vt:lpstr>
      <vt:lpstr>Giant viruses</vt:lpstr>
      <vt:lpstr>Virus Classification</vt:lpstr>
      <vt:lpstr>Classification by Disease or Host</vt:lpstr>
      <vt:lpstr>Classification by Genome Expression</vt:lpstr>
      <vt:lpstr>Figure 26.5</vt:lpstr>
      <vt:lpstr>Metagenomics is used for viral ecology</vt:lpstr>
      <vt:lpstr>Bacteriophage</vt:lpstr>
      <vt:lpstr>Reproductive cycles of bacteriophage: lytic cycle 1</vt:lpstr>
      <vt:lpstr>Reproductive cycles of bacteriophage: lytic cycle 2</vt:lpstr>
      <vt:lpstr>Figure 26.6</vt:lpstr>
      <vt:lpstr>Reproductive cycles of bacteriophage: lysogenic cycle</vt:lpstr>
      <vt:lpstr>Phage conversion</vt:lpstr>
      <vt:lpstr>Viral infections: Persistent versus Acute</vt:lpstr>
      <vt:lpstr>Figure 26.7</vt:lpstr>
      <vt:lpstr>Influenza</vt:lpstr>
      <vt:lpstr>Antigenic drift</vt:lpstr>
      <vt:lpstr>Antigenic shift has caused pandemics</vt:lpstr>
      <vt:lpstr>Flu pandemics</vt:lpstr>
      <vt:lpstr>Genetic drift and genetic shift</vt:lpstr>
      <vt:lpstr>Coronaviruses 1</vt:lpstr>
      <vt:lpstr>Coronaviruses 2</vt:lpstr>
      <vt:lpstr>SARS-CoV-2</vt:lpstr>
      <vt:lpstr>Figure 26.9</vt:lpstr>
      <vt:lpstr>Persistent viral infections</vt:lpstr>
      <vt:lpstr>Human Immunodeficiency Virus</vt:lpstr>
      <vt:lpstr>H I V infection compromises host immune system</vt:lpstr>
      <vt:lpstr>HIV Infection Cycle 1</vt:lpstr>
      <vt:lpstr>H I V Infection Cycle 2</vt:lpstr>
      <vt:lpstr>Figure 26.10</vt:lpstr>
      <vt:lpstr>H I V treatment</vt:lpstr>
      <vt:lpstr>Latent viral infections</vt:lpstr>
      <vt:lpstr>Viruses and Cancer</vt:lpstr>
      <vt:lpstr>Figure 26.12</vt:lpstr>
      <vt:lpstr>Figure 26.13</vt:lpstr>
      <vt:lpstr>Prions</vt:lpstr>
      <vt:lpstr>Normal PrP protein is necessary for productive infection by scrapie infectious particle</vt:lpstr>
      <vt:lpstr>Viroids</vt:lpstr>
      <vt:lpstr>End of Main Content</vt:lpstr>
      <vt:lpstr>Accessibility Content: Text Alternatives for Images</vt:lpstr>
      <vt:lpstr>Viral shape: Helical capsid - Text Alternative</vt:lpstr>
      <vt:lpstr>Viral shape: Icosahedral capsid - Text Alternative</vt:lpstr>
      <vt:lpstr>Viral shape: Icosahedral head : helical tail - Text Alternative</vt:lpstr>
      <vt:lpstr>Viral shape: Helical capsid within envelope - Text Alternative</vt:lpstr>
      <vt:lpstr>Complex virus with binal symmetry - Text Alternative</vt:lpstr>
      <vt:lpstr>Viruses vary in size, as well as in shape - Text Alternative</vt:lpstr>
      <vt:lpstr>Figure 26.5 - Text Alternative</vt:lpstr>
      <vt:lpstr>Figure 26.6 - Text Alternative</vt:lpstr>
      <vt:lpstr>Figure 26.7 - Text Alternative</vt:lpstr>
      <vt:lpstr>Genetic drift and genetic shift - Text Alternative</vt:lpstr>
      <vt:lpstr>Figure 26.9 - Text Alternative</vt:lpstr>
      <vt:lpstr>Figure 26.10 - Text Alternative</vt:lpstr>
      <vt:lpstr>H I V treatment - Text Alternative</vt:lpstr>
      <vt:lpstr>Figure 26.12 - Text Alternative</vt:lpstr>
      <vt:lpstr>Figure 26.13 - Text Alternative</vt:lpstr>
      <vt:lpstr>Normal PrP protein is necessary for productive infection by scrapie infectious particle - Text Alternative</vt:lpstr>
    </vt:vector>
  </TitlesOfParts>
  <Company>McGraw-Hill LLC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BIOLOGY, Thirteenth Edition</dc:title>
  <dc:subject>Chapter 26: Viruses</dc:subject>
  <dc:creator>Raven, Johnson, Mason, Losos, Duncan</dc:creator>
  <cp:keywords>Accessible PPT</cp:keywords>
  <cp:lastModifiedBy>Prasanna kumar. Tripathy</cp:lastModifiedBy>
  <cp:revision>995</cp:revision>
  <dcterms:created xsi:type="dcterms:W3CDTF">2019-07-27T05:34:11Z</dcterms:created>
  <dcterms:modified xsi:type="dcterms:W3CDTF">2022-05-16T05:35:32Z</dcterms:modified>
</cp:coreProperties>
</file>