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5"/>
  </p:notesMasterIdLst>
  <p:sldIdLst>
    <p:sldId id="406"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407" r:id="rId20"/>
    <p:sldId id="322" r:id="rId21"/>
    <p:sldId id="408" r:id="rId22"/>
    <p:sldId id="324" r:id="rId23"/>
    <p:sldId id="325" r:id="rId24"/>
    <p:sldId id="326" r:id="rId25"/>
    <p:sldId id="327" r:id="rId26"/>
    <p:sldId id="425" r:id="rId27"/>
    <p:sldId id="329" r:id="rId28"/>
    <p:sldId id="330" r:id="rId29"/>
    <p:sldId id="410" r:id="rId30"/>
    <p:sldId id="411"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412" r:id="rId48"/>
    <p:sldId id="413" r:id="rId49"/>
    <p:sldId id="350" r:id="rId50"/>
    <p:sldId id="351" r:id="rId51"/>
    <p:sldId id="352" r:id="rId52"/>
    <p:sldId id="353" r:id="rId53"/>
    <p:sldId id="354" r:id="rId54"/>
    <p:sldId id="355" r:id="rId55"/>
    <p:sldId id="356" r:id="rId56"/>
    <p:sldId id="357" r:id="rId57"/>
    <p:sldId id="358" r:id="rId58"/>
    <p:sldId id="414" r:id="rId59"/>
    <p:sldId id="360" r:id="rId60"/>
    <p:sldId id="361" r:id="rId61"/>
    <p:sldId id="362" r:id="rId62"/>
    <p:sldId id="365" r:id="rId63"/>
    <p:sldId id="416" r:id="rId64"/>
    <p:sldId id="415" r:id="rId65"/>
    <p:sldId id="366" r:id="rId66"/>
    <p:sldId id="367" r:id="rId67"/>
    <p:sldId id="368" r:id="rId68"/>
    <p:sldId id="369" r:id="rId69"/>
    <p:sldId id="370" r:id="rId70"/>
    <p:sldId id="303" r:id="rId71"/>
    <p:sldId id="289" r:id="rId72"/>
    <p:sldId id="264" r:id="rId73"/>
    <p:sldId id="417" r:id="rId74"/>
    <p:sldId id="426" r:id="rId75"/>
    <p:sldId id="418" r:id="rId76"/>
    <p:sldId id="419" r:id="rId77"/>
    <p:sldId id="420" r:id="rId78"/>
    <p:sldId id="421" r:id="rId79"/>
    <p:sldId id="427" r:id="rId80"/>
    <p:sldId id="428" r:id="rId81"/>
    <p:sldId id="422" r:id="rId82"/>
    <p:sldId id="423" r:id="rId83"/>
    <p:sldId id="424"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316"/>
            <p14:sldId id="317"/>
            <p14:sldId id="318"/>
            <p14:sldId id="319"/>
            <p14:sldId id="320"/>
            <p14:sldId id="407"/>
            <p14:sldId id="322"/>
            <p14:sldId id="408"/>
            <p14:sldId id="324"/>
            <p14:sldId id="325"/>
            <p14:sldId id="326"/>
            <p14:sldId id="327"/>
            <p14:sldId id="425"/>
            <p14:sldId id="329"/>
            <p14:sldId id="330"/>
            <p14:sldId id="410"/>
            <p14:sldId id="411"/>
            <p14:sldId id="333"/>
            <p14:sldId id="334"/>
            <p14:sldId id="335"/>
            <p14:sldId id="336"/>
            <p14:sldId id="337"/>
            <p14:sldId id="338"/>
            <p14:sldId id="339"/>
            <p14:sldId id="340"/>
            <p14:sldId id="341"/>
            <p14:sldId id="342"/>
            <p14:sldId id="343"/>
            <p14:sldId id="344"/>
            <p14:sldId id="345"/>
            <p14:sldId id="346"/>
            <p14:sldId id="347"/>
            <p14:sldId id="348"/>
            <p14:sldId id="412"/>
            <p14:sldId id="413"/>
            <p14:sldId id="350"/>
            <p14:sldId id="351"/>
            <p14:sldId id="352"/>
            <p14:sldId id="353"/>
            <p14:sldId id="354"/>
            <p14:sldId id="355"/>
            <p14:sldId id="356"/>
            <p14:sldId id="357"/>
            <p14:sldId id="358"/>
            <p14:sldId id="414"/>
            <p14:sldId id="360"/>
            <p14:sldId id="361"/>
            <p14:sldId id="362"/>
            <p14:sldId id="365"/>
            <p14:sldId id="416"/>
            <p14:sldId id="415"/>
            <p14:sldId id="366"/>
            <p14:sldId id="367"/>
            <p14:sldId id="368"/>
            <p14:sldId id="369"/>
            <p14:sldId id="370"/>
            <p14:sldId id="303"/>
          </p14:sldIdLst>
        </p14:section>
        <p14:section name="Appendix: Image Descriptions for Unsighted Students" id="{07080632-B756-45AF-BBF3-52DB3854CA65}">
          <p14:sldIdLst>
            <p14:sldId id="289"/>
            <p14:sldId id="264"/>
            <p14:sldId id="417"/>
            <p14:sldId id="426"/>
            <p14:sldId id="418"/>
            <p14:sldId id="419"/>
            <p14:sldId id="420"/>
            <p14:sldId id="421"/>
            <p14:sldId id="427"/>
            <p14:sldId id="428"/>
            <p14:sldId id="422"/>
            <p14:sldId id="423"/>
            <p14:sldId id="42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96" autoAdjust="0"/>
    <p:restoredTop sz="93037" autoAdjust="0"/>
  </p:normalViewPr>
  <p:slideViewPr>
    <p:cSldViewPr snapToGrid="0" showGuides="1">
      <p:cViewPr varScale="1">
        <p:scale>
          <a:sx n="84" d="100"/>
          <a:sy n="84" d="100"/>
        </p:scale>
        <p:origin x="1218" y="84"/>
      </p:cViewPr>
      <p:guideLst>
        <p:guide pos="3264"/>
        <p:guide orient="horz" pos="2256"/>
        <p:guide pos="5640"/>
      </p:guideLst>
    </p:cSldViewPr>
  </p:slideViewPr>
  <p:outlineViewPr>
    <p:cViewPr>
      <p:scale>
        <a:sx n="33" d="100"/>
        <a:sy n="33" d="100"/>
      </p:scale>
      <p:origin x="0" y="-7166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tableStyles" Target="tableStyles.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presProps" Target="pres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11.jpg"/><Relationship Id="rId1" Type="http://schemas.openxmlformats.org/officeDocument/2006/relationships/slideLayout" Target="../slideLayouts/slideLayout10.xml"/><Relationship Id="rId4" Type="http://schemas.openxmlformats.org/officeDocument/2006/relationships/slide" Target="slide68.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20.wmf"/><Relationship Id="rId5" Type="http://schemas.openxmlformats.org/officeDocument/2006/relationships/oleObject" Target="../embeddings/oleObject2.bin"/><Relationship Id="rId4" Type="http://schemas.openxmlformats.org/officeDocument/2006/relationships/image" Target="../media/image19.wmf"/></Relationships>
</file>

<file path=ppt/slides/_rels/slide39.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21.wmf"/><Relationship Id="rId5" Type="http://schemas.openxmlformats.org/officeDocument/2006/relationships/oleObject" Target="../embeddings/oleObject4.bin"/><Relationship Id="rId4" Type="http://schemas.openxmlformats.org/officeDocument/2006/relationships/image" Target="../media/image19.wmf"/><Relationship Id="rId9" Type="http://schemas.openxmlformats.org/officeDocument/2006/relationships/slide" Target="slide7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27</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latin typeface="+mj-lt"/>
                <a:cs typeface="Helvetica" pitchFamily="34" charset="0"/>
              </a:rPr>
              <a:t>Prokaryotes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DE57B-D690-4168-AF28-51B7B42D844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Characteristics of Prokaryotes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96D0BFA6-FD18-44E8-965F-4BB982FD9031}"/>
              </a:ext>
            </a:extLst>
          </p:cNvPr>
          <p:cNvSpPr>
            <a:spLocks noGrp="1"/>
          </p:cNvSpPr>
          <p:nvPr>
            <p:ph sz="quarter" idx="11"/>
          </p:nvPr>
        </p:nvSpPr>
        <p:spPr>
          <a:xfrm>
            <a:off x="342900" y="1276710"/>
            <a:ext cx="8458200" cy="5136790"/>
          </a:xfrm>
        </p:spPr>
        <p:txBody>
          <a:bodyPr/>
          <a:lstStyle/>
          <a:p>
            <a:pPr lvl="0">
              <a:spcBef>
                <a:spcPts val="6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Internal compartmentalization</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No membrane-bounded organelles.</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No internal compartment.</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Plasma membrane can be extensively </a:t>
            </a:r>
            <a:r>
              <a:rPr lang="en-US" sz="2000" dirty="0" err="1">
                <a:solidFill>
                  <a:srgbClr val="000000"/>
                </a:solidFill>
                <a:latin typeface="Arial" panose="020B0604020202020204" pitchFamily="34" charset="0"/>
                <a:ea typeface="Verdana" panose="020B0604030504040204" pitchFamily="34" charset="0"/>
              </a:rPr>
              <a:t>infolded</a:t>
            </a:r>
            <a:r>
              <a:rPr lang="en-US" sz="2000" dirty="0">
                <a:solidFill>
                  <a:srgbClr val="000000"/>
                </a:solidFill>
                <a:latin typeface="Arial" panose="020B0604020202020204" pitchFamily="34" charset="0"/>
                <a:ea typeface="Verdana" panose="020B0604030504040204" pitchFamily="34" charset="0"/>
              </a:rPr>
              <a:t>.</a:t>
            </a:r>
          </a:p>
          <a:p>
            <a:pPr lvl="0">
              <a:spcBef>
                <a:spcPts val="6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Flagella</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Simple in structure.</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Different from eukaryotic flagella.</a:t>
            </a:r>
          </a:p>
          <a:p>
            <a:pPr lvl="0">
              <a:spcBef>
                <a:spcPts val="6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Pili</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Protein filaments extending from the surface</a:t>
            </a:r>
          </a:p>
          <a:p>
            <a:pPr lvl="0">
              <a:spcBef>
                <a:spcPts val="6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Metabolic diversity</a:t>
            </a:r>
          </a:p>
          <a:p>
            <a:pPr marL="347472" lvl="0" indent="-347472">
              <a:spcBef>
                <a:spcPts val="6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Oxygenic and anoxygenic photosynthesis.</a:t>
            </a:r>
          </a:p>
          <a:p>
            <a:pPr marL="347472" lvl="0" indent="-347472">
              <a:spcBef>
                <a:spcPts val="600"/>
              </a:spcBef>
              <a:spcAft>
                <a:spcPts val="400"/>
              </a:spcAft>
              <a:buClr>
                <a:srgbClr val="000000"/>
              </a:buClr>
              <a:buFont typeface="Arial" panose="020B0604020202020204" pitchFamily="34" charset="0"/>
              <a:buChar char="•"/>
            </a:pPr>
            <a:r>
              <a:rPr lang="en-US" sz="2000" dirty="0" err="1">
                <a:solidFill>
                  <a:srgbClr val="000000"/>
                </a:solidFill>
                <a:latin typeface="Arial" panose="020B0604020202020204" pitchFamily="34" charset="0"/>
                <a:ea typeface="Verdana" panose="020B0604030504040204" pitchFamily="34" charset="0"/>
              </a:rPr>
              <a:t>Chemolithotrophic</a:t>
            </a:r>
            <a:r>
              <a:rPr lang="en-US" sz="2000"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BE6094A9-AAAD-4675-BD57-890388D8EF85}"/>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482317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F6550-94E7-4E93-97B3-DA02FBE4B3E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Bacteria and archaea differ</a:t>
            </a:r>
          </a:p>
        </p:txBody>
      </p:sp>
      <p:sp>
        <p:nvSpPr>
          <p:cNvPr id="3" name="Content Placeholder 2">
            <a:extLst>
              <a:ext uri="{FF2B5EF4-FFF2-40B4-BE49-F238E27FC236}">
                <a16:creationId xmlns:a16="http://schemas.microsoft.com/office/drawing/2014/main" id="{75D2BB53-C826-4982-99C9-F7DD7728DF2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They differ in four key areas: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Plasma membranes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 walls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replication</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Gene expression</a:t>
            </a:r>
          </a:p>
        </p:txBody>
      </p:sp>
      <p:sp>
        <p:nvSpPr>
          <p:cNvPr id="6" name="Slide Number Placeholder 3">
            <a:extLst>
              <a:ext uri="{FF2B5EF4-FFF2-40B4-BE49-F238E27FC236}">
                <a16:creationId xmlns:a16="http://schemas.microsoft.com/office/drawing/2014/main" id="{3093784B-E660-437A-A243-C85E86122AF8}"/>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05890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798D7-D1DD-4037-BE3A-3FDF8E075B3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Bacteria versus Archaea</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9787CBB8-044F-43C1-B062-4CA178A8714C}"/>
              </a:ext>
            </a:extLst>
          </p:cNvPr>
          <p:cNvSpPr>
            <a:spLocks noGrp="1"/>
          </p:cNvSpPr>
          <p:nvPr>
            <p:ph sz="quarter" idx="11"/>
          </p:nvPr>
        </p:nvSpPr>
        <p:spPr/>
        <p:txBody>
          <a:bodyPr/>
          <a:lstStyle/>
          <a:p>
            <a:pPr>
              <a:spcBef>
                <a:spcPts val="600"/>
              </a:spcBef>
              <a:spcAft>
                <a:spcPts val="1200"/>
              </a:spcAft>
            </a:pPr>
            <a:r>
              <a:rPr lang="en-US" dirty="0"/>
              <a:t>Plasma membrane</a:t>
            </a:r>
          </a:p>
          <a:p>
            <a:pPr marL="342900" indent="-342900">
              <a:spcBef>
                <a:spcPts val="600"/>
              </a:spcBef>
              <a:spcAft>
                <a:spcPts val="1200"/>
              </a:spcAft>
              <a:buFont typeface="Arial" panose="020B0604020202020204" pitchFamily="34" charset="0"/>
              <a:buChar char="•"/>
            </a:pPr>
            <a:r>
              <a:rPr lang="en-US" dirty="0"/>
              <a:t>All prokaryotes have a plasma membrane.</a:t>
            </a:r>
          </a:p>
          <a:p>
            <a:pPr marL="342900" indent="-342900">
              <a:spcBef>
                <a:spcPts val="600"/>
              </a:spcBef>
              <a:spcAft>
                <a:spcPts val="1200"/>
              </a:spcAft>
              <a:buFont typeface="Arial" panose="020B0604020202020204" pitchFamily="34" charset="0"/>
              <a:buChar char="•"/>
            </a:pPr>
            <a:r>
              <a:rPr lang="en-US" dirty="0"/>
              <a:t>Membranes of archaea differ from bacteria and eukaryotes.</a:t>
            </a:r>
          </a:p>
          <a:p>
            <a:pPr marL="342900" indent="-342900">
              <a:spcBef>
                <a:spcPts val="600"/>
              </a:spcBef>
              <a:spcAft>
                <a:spcPts val="1200"/>
              </a:spcAft>
              <a:buFont typeface="Arial" panose="020B0604020202020204" pitchFamily="34" charset="0"/>
              <a:buChar char="•"/>
            </a:pPr>
            <a:r>
              <a:rPr lang="en-US" dirty="0"/>
              <a:t>Archaean membranes are formed of glycerol linked to hydrocarbon chains by ether linkages (not ester like bacteria &amp; eukaryotes).</a:t>
            </a:r>
          </a:p>
          <a:p>
            <a:pPr marL="731520" lvl="2">
              <a:spcBef>
                <a:spcPts val="600"/>
              </a:spcBef>
              <a:spcAft>
                <a:spcPts val="1200"/>
              </a:spcAft>
            </a:pPr>
            <a:r>
              <a:rPr lang="en-US" dirty="0"/>
              <a:t>Hydrocarbons may be branched.</a:t>
            </a:r>
          </a:p>
          <a:p>
            <a:pPr marL="731520" lvl="2">
              <a:spcBef>
                <a:spcPts val="600"/>
              </a:spcBef>
              <a:spcAft>
                <a:spcPts val="1200"/>
              </a:spcAft>
            </a:pPr>
            <a:r>
              <a:rPr lang="en-US" dirty="0"/>
              <a:t>Tetraethers form a monolayer instead of a bilayer; allows extremophiles to withstand high temperatures.</a:t>
            </a:r>
            <a:endParaRPr lang="en-US" sz="2400" dirty="0"/>
          </a:p>
        </p:txBody>
      </p:sp>
      <p:sp>
        <p:nvSpPr>
          <p:cNvPr id="6" name="Slide Number Placeholder 3">
            <a:extLst>
              <a:ext uri="{FF2B5EF4-FFF2-40B4-BE49-F238E27FC236}">
                <a16:creationId xmlns:a16="http://schemas.microsoft.com/office/drawing/2014/main" id="{059AF52E-2847-4F60-85DB-EC2F3BE9AE83}"/>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224878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C610A84-64FB-467A-A575-933C572DF27C}"/>
              </a:ext>
            </a:extLst>
          </p:cNvPr>
          <p:cNvSpPr>
            <a:spLocks noGrp="1"/>
          </p:cNvSpPr>
          <p:nvPr>
            <p:ph type="title"/>
          </p:nvPr>
        </p:nvSpPr>
        <p:spPr/>
        <p:txBody>
          <a:bodyPr/>
          <a:lstStyle/>
          <a:p>
            <a:r>
              <a:rPr lang="en-US" altLang="en-US" dirty="0">
                <a:ea typeface="Microsoft YaHei" panose="020B0503020204020204" pitchFamily="34" charset="-122"/>
              </a:rPr>
              <a:t>Figure 27.3</a:t>
            </a:r>
            <a:endParaRPr lang="en-US" dirty="0"/>
          </a:p>
        </p:txBody>
      </p:sp>
      <p:pic>
        <p:nvPicPr>
          <p:cNvPr id="9" name="Picture 2" descr="Eight cells that are each about two hundred micrometers long are connected in a 1.6 millimeters long string.">
            <a:extLst>
              <a:ext uri="{FF2B5EF4-FFF2-40B4-BE49-F238E27FC236}">
                <a16:creationId xmlns:a16="http://schemas.microsoft.com/office/drawing/2014/main" id="{B3243870-5619-4AD9-8991-31C4F26F2FFF}"/>
              </a:ext>
            </a:extLst>
          </p:cNvPr>
          <p:cNvPicPr>
            <a:picLocks noChangeAspect="1"/>
          </p:cNvPicPr>
          <p:nvPr/>
        </p:nvPicPr>
        <p:blipFill>
          <a:blip r:embed="rId2"/>
          <a:stretch>
            <a:fillRect/>
          </a:stretch>
        </p:blipFill>
        <p:spPr>
          <a:xfrm>
            <a:off x="611076" y="1212638"/>
            <a:ext cx="7921849" cy="4480560"/>
          </a:xfrm>
          <a:prstGeom prst="rect">
            <a:avLst/>
          </a:prstGeom>
        </p:spPr>
      </p:pic>
      <p:sp>
        <p:nvSpPr>
          <p:cNvPr id="19" name="Content Placeholder 3">
            <a:extLst>
              <a:ext uri="{FF2B5EF4-FFF2-40B4-BE49-F238E27FC236}">
                <a16:creationId xmlns:a16="http://schemas.microsoft.com/office/drawing/2014/main" id="{D95BDFFF-221C-46ED-B236-46514B4A5B95}"/>
              </a:ext>
            </a:extLst>
          </p:cNvPr>
          <p:cNvSpPr>
            <a:spLocks noGrp="1"/>
          </p:cNvSpPr>
          <p:nvPr>
            <p:ph sz="quarter" idx="11"/>
          </p:nvPr>
        </p:nvSpPr>
        <p:spPr>
          <a:xfrm>
            <a:off x="1212850" y="5778860"/>
            <a:ext cx="6718300" cy="399690"/>
          </a:xfrm>
        </p:spPr>
        <p:txBody>
          <a:bodyPr/>
          <a:lstStyle/>
          <a:p>
            <a:pPr algn="ctr"/>
            <a:r>
              <a:rPr lang="en-US" altLang="en-US" sz="2000" dirty="0">
                <a:ea typeface="Microsoft YaHei" panose="020B0503020204020204" pitchFamily="34" charset="-122"/>
              </a:rPr>
              <a:t>A </a:t>
            </a:r>
            <a:r>
              <a:rPr lang="en-US" altLang="en-US" sz="2000" i="1" dirty="0" err="1">
                <a:ea typeface="Microsoft YaHei" panose="020B0503020204020204" pitchFamily="34" charset="-122"/>
              </a:rPr>
              <a:t>Thiomargarita</a:t>
            </a:r>
            <a:r>
              <a:rPr lang="en-US" altLang="en-US" sz="2000" i="1" dirty="0">
                <a:ea typeface="Microsoft YaHei" panose="020B0503020204020204" pitchFamily="34" charset="-122"/>
              </a:rPr>
              <a:t> </a:t>
            </a:r>
            <a:r>
              <a:rPr lang="en-US" altLang="en-US" sz="2000" i="1" dirty="0" err="1">
                <a:ea typeface="Microsoft YaHei" panose="020B0503020204020204" pitchFamily="34" charset="-122"/>
              </a:rPr>
              <a:t>namibiensis</a:t>
            </a:r>
            <a:r>
              <a:rPr lang="en-US" altLang="en-US" sz="2000" i="1" dirty="0">
                <a:ea typeface="Microsoft YaHei" panose="020B0503020204020204" pitchFamily="34" charset="-122"/>
              </a:rPr>
              <a:t> </a:t>
            </a:r>
            <a:r>
              <a:rPr lang="en-US" altLang="en-US" sz="2000" dirty="0">
                <a:ea typeface="Microsoft YaHei" panose="020B0503020204020204" pitchFamily="34" charset="-122"/>
              </a:rPr>
              <a:t>cell can be 0.75 mm across.</a:t>
            </a:r>
          </a:p>
        </p:txBody>
      </p:sp>
      <p:sp>
        <p:nvSpPr>
          <p:cNvPr id="8" name="Slide Number Placeholder 4">
            <a:extLst>
              <a:ext uri="{FF2B5EF4-FFF2-40B4-BE49-F238E27FC236}">
                <a16:creationId xmlns:a16="http://schemas.microsoft.com/office/drawing/2014/main" id="{F87FC64D-43F6-4243-A33A-07D8C0121076}"/>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4893923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C610A84-64FB-467A-A575-933C572DF27C}"/>
              </a:ext>
            </a:extLst>
          </p:cNvPr>
          <p:cNvSpPr>
            <a:spLocks noGrp="1"/>
          </p:cNvSpPr>
          <p:nvPr>
            <p:ph type="title"/>
          </p:nvPr>
        </p:nvSpPr>
        <p:spPr/>
        <p:txBody>
          <a:bodyPr/>
          <a:lstStyle/>
          <a:p>
            <a:r>
              <a:rPr lang="en-US" altLang="en-US" dirty="0">
                <a:ea typeface="Microsoft YaHei" panose="020B0503020204020204" pitchFamily="34" charset="-122"/>
              </a:rPr>
              <a:t>Figure 27.4</a:t>
            </a:r>
            <a:endParaRPr lang="en-US" dirty="0"/>
          </a:p>
        </p:txBody>
      </p:sp>
      <p:pic>
        <p:nvPicPr>
          <p:cNvPr id="9" name="Picture 2" descr="A schematic of the chemical structure of the eukaryotic lipid, archaeal lipid, and tetraether. ">
            <a:extLst>
              <a:ext uri="{FF2B5EF4-FFF2-40B4-BE49-F238E27FC236}">
                <a16:creationId xmlns:a16="http://schemas.microsoft.com/office/drawing/2014/main" id="{B3243870-5619-4AD9-8991-31C4F26F2FFF}"/>
              </a:ext>
            </a:extLst>
          </p:cNvPr>
          <p:cNvPicPr>
            <a:picLocks noChangeAspect="1"/>
          </p:cNvPicPr>
          <p:nvPr/>
        </p:nvPicPr>
        <p:blipFill rotWithShape="1">
          <a:blip r:embed="rId2"/>
          <a:srcRect b="27590"/>
          <a:stretch/>
        </p:blipFill>
        <p:spPr>
          <a:xfrm>
            <a:off x="274320" y="1965960"/>
            <a:ext cx="8595360" cy="2832442"/>
          </a:xfrm>
          <a:prstGeom prst="rect">
            <a:avLst/>
          </a:prstGeom>
        </p:spPr>
      </p:pic>
      <p:sp>
        <p:nvSpPr>
          <p:cNvPr id="21" name="Text Placeholder 3">
            <a:extLst>
              <a:ext uri="{FF2B5EF4-FFF2-40B4-BE49-F238E27FC236}">
                <a16:creationId xmlns:a16="http://schemas.microsoft.com/office/drawing/2014/main" id="{3787FC5A-4A7A-4BB8-9E26-F469030C851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87FC64D-43F6-4243-A33A-07D8C0121076}"/>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263578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C38A4-3C3E-4E44-B5EE-4BDE10DF8B73}"/>
              </a:ext>
            </a:extLst>
          </p:cNvPr>
          <p:cNvSpPr>
            <a:spLocks noGrp="1"/>
          </p:cNvSpPr>
          <p:nvPr>
            <p:ph type="title"/>
          </p:nvPr>
        </p:nvSpPr>
        <p:spPr/>
        <p:txBody>
          <a:bodyPr/>
          <a:lstStyle/>
          <a:p>
            <a:pPr lvl="0"/>
            <a:r>
              <a:rPr lang="en-US" dirty="0"/>
              <a:t>Bacteria versus Archaea</a:t>
            </a:r>
            <a:r>
              <a:rPr lang="en-US" sz="1200" dirty="0"/>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A798A67-95B1-4DF7-AD2D-14806675E3F2}"/>
              </a:ext>
            </a:extLst>
          </p:cNvPr>
          <p:cNvSpPr>
            <a:spLocks noGrp="1"/>
          </p:cNvSpPr>
          <p:nvPr>
            <p:ph sz="quarter" idx="11"/>
          </p:nvPr>
        </p:nvSpPr>
        <p:spPr>
          <a:xfrm>
            <a:off x="342900" y="1276710"/>
            <a:ext cx="8458200" cy="5098690"/>
          </a:xfrm>
        </p:spPr>
        <p:txBody>
          <a:bodyPr/>
          <a:lstStyle/>
          <a:p>
            <a:pPr>
              <a:spcBef>
                <a:spcPts val="800"/>
              </a:spcBef>
            </a:pPr>
            <a:r>
              <a:rPr lang="en-US" altLang="en-US" sz="2000" dirty="0">
                <a:ea typeface="Microsoft YaHei" panose="020B0503020204020204" pitchFamily="34" charset="-122"/>
              </a:rPr>
              <a:t>Cell wall</a:t>
            </a:r>
          </a:p>
          <a:p>
            <a:pPr marL="342900" indent="-342900">
              <a:spcBef>
                <a:spcPts val="800"/>
              </a:spcBef>
              <a:buFont typeface="Arial" panose="020B0604020202020204" pitchFamily="34" charset="0"/>
              <a:buChar char="•"/>
            </a:pPr>
            <a:r>
              <a:rPr lang="en-US" altLang="en-US" sz="2000" dirty="0">
                <a:ea typeface="Microsoft YaHei" panose="020B0503020204020204" pitchFamily="34" charset="-122"/>
              </a:rPr>
              <a:t>All prokaryotes have cell walls.</a:t>
            </a:r>
          </a:p>
          <a:p>
            <a:pPr marL="342900" indent="-342900">
              <a:spcBef>
                <a:spcPts val="800"/>
              </a:spcBef>
              <a:buFont typeface="Arial" panose="020B0604020202020204" pitchFamily="34" charset="0"/>
              <a:buChar char="•"/>
            </a:pPr>
            <a:r>
              <a:rPr lang="en-US" altLang="en-US" sz="2000" dirty="0">
                <a:ea typeface="Microsoft YaHei" panose="020B0503020204020204" pitchFamily="34" charset="-122"/>
              </a:rPr>
              <a:t>Bacteria have peptidoglycan.</a:t>
            </a:r>
          </a:p>
          <a:p>
            <a:pPr marL="342900" indent="-342900">
              <a:spcBef>
                <a:spcPts val="800"/>
              </a:spcBef>
              <a:buFont typeface="Arial" panose="020B0604020202020204" pitchFamily="34" charset="0"/>
              <a:buChar char="•"/>
            </a:pPr>
            <a:r>
              <a:rPr lang="en-US" altLang="en-US" sz="2000" dirty="0">
                <a:ea typeface="Microsoft YaHei" panose="020B0503020204020204" pitchFamily="34" charset="-122"/>
              </a:rPr>
              <a:t>Archaea lack peptidoglycan.</a:t>
            </a:r>
          </a:p>
          <a:p>
            <a:pPr>
              <a:spcBef>
                <a:spcPts val="800"/>
              </a:spcBef>
            </a:pPr>
            <a:r>
              <a:rPr lang="en-US" altLang="en-US" sz="2000" dirty="0">
                <a:ea typeface="Microsoft YaHei" panose="020B0503020204020204" pitchFamily="34" charset="-122"/>
              </a:rPr>
              <a:t>D</a:t>
            </a:r>
            <a:r>
              <a:rPr lang="en-US" altLang="en-US" sz="100" dirty="0">
                <a:ea typeface="Microsoft YaHei" panose="020B0503020204020204" pitchFamily="34" charset="-122"/>
              </a:rPr>
              <a:t> </a:t>
            </a:r>
            <a:r>
              <a:rPr lang="en-US" altLang="en-US" sz="2000" dirty="0">
                <a:ea typeface="Microsoft YaHei" panose="020B0503020204020204" pitchFamily="34" charset="-122"/>
              </a:rPr>
              <a:t>N</a:t>
            </a:r>
            <a:r>
              <a:rPr lang="en-US" altLang="en-US" sz="100" dirty="0">
                <a:ea typeface="Microsoft YaHei" panose="020B0503020204020204" pitchFamily="34" charset="-122"/>
              </a:rPr>
              <a:t> </a:t>
            </a:r>
            <a:r>
              <a:rPr lang="en-US" altLang="en-US" sz="2000" dirty="0">
                <a:ea typeface="Microsoft YaHei" panose="020B0503020204020204" pitchFamily="34" charset="-122"/>
              </a:rPr>
              <a:t>A replication</a:t>
            </a:r>
          </a:p>
          <a:p>
            <a:pPr marL="342900" indent="-342900">
              <a:spcBef>
                <a:spcPts val="800"/>
              </a:spcBef>
              <a:buFont typeface="Arial" panose="020B0604020202020204" pitchFamily="34" charset="0"/>
              <a:buChar char="•"/>
            </a:pPr>
            <a:r>
              <a:rPr lang="en-US" altLang="en-US" sz="2000" dirty="0">
                <a:ea typeface="Microsoft YaHei" panose="020B0503020204020204" pitchFamily="34" charset="-122"/>
              </a:rPr>
              <a:t>Both have single replication origin; nature of origin and proteins used are different.</a:t>
            </a:r>
          </a:p>
          <a:p>
            <a:pPr marL="342900" indent="-342900">
              <a:spcBef>
                <a:spcPts val="800"/>
              </a:spcBef>
              <a:buFont typeface="Arial" panose="020B0604020202020204" pitchFamily="34" charset="0"/>
              <a:buChar char="•"/>
            </a:pPr>
            <a:r>
              <a:rPr lang="en-US" altLang="en-US" sz="2000" dirty="0">
                <a:ea typeface="Microsoft YaHei" panose="020B0503020204020204" pitchFamily="34" charset="-122"/>
              </a:rPr>
              <a:t>Archaeal D</a:t>
            </a:r>
            <a:r>
              <a:rPr lang="en-US" altLang="en-US" sz="100" dirty="0">
                <a:ea typeface="Microsoft YaHei" panose="020B0503020204020204" pitchFamily="34" charset="-122"/>
              </a:rPr>
              <a:t> </a:t>
            </a:r>
            <a:r>
              <a:rPr lang="en-US" altLang="en-US" sz="2000" dirty="0">
                <a:ea typeface="Microsoft YaHei" panose="020B0503020204020204" pitchFamily="34" charset="-122"/>
              </a:rPr>
              <a:t>N</a:t>
            </a:r>
            <a:r>
              <a:rPr lang="en-US" altLang="en-US" sz="100" dirty="0">
                <a:ea typeface="Microsoft YaHei" panose="020B0503020204020204" pitchFamily="34" charset="-122"/>
              </a:rPr>
              <a:t> </a:t>
            </a:r>
            <a:r>
              <a:rPr lang="en-US" altLang="en-US" sz="2000" dirty="0">
                <a:ea typeface="Microsoft YaHei" panose="020B0503020204020204" pitchFamily="34" charset="-122"/>
              </a:rPr>
              <a:t>A replication is more similar to that of eukaryotes.</a:t>
            </a:r>
          </a:p>
          <a:p>
            <a:pPr>
              <a:spcBef>
                <a:spcPts val="800"/>
              </a:spcBef>
            </a:pPr>
            <a:r>
              <a:rPr lang="en-US" altLang="en-US" sz="2000" dirty="0">
                <a:ea typeface="Microsoft YaHei" panose="020B0503020204020204" pitchFamily="34" charset="-122"/>
              </a:rPr>
              <a:t>Gene Expression</a:t>
            </a:r>
          </a:p>
          <a:p>
            <a:pPr marL="342900" indent="-342900">
              <a:spcBef>
                <a:spcPts val="800"/>
              </a:spcBef>
              <a:buFont typeface="Arial" panose="020B0604020202020204" pitchFamily="34" charset="0"/>
              <a:buChar char="•"/>
            </a:pPr>
            <a:r>
              <a:rPr lang="en-US" altLang="en-US" sz="2000" dirty="0">
                <a:ea typeface="Microsoft YaHei" panose="020B0503020204020204" pitchFamily="34" charset="-122"/>
              </a:rPr>
              <a:t>Archaeal transcription and translation are more similar to those of eukaryotes.</a:t>
            </a:r>
          </a:p>
        </p:txBody>
      </p:sp>
      <p:sp>
        <p:nvSpPr>
          <p:cNvPr id="6" name="Slide Number Placeholder 3">
            <a:extLst>
              <a:ext uri="{FF2B5EF4-FFF2-40B4-BE49-F238E27FC236}">
                <a16:creationId xmlns:a16="http://schemas.microsoft.com/office/drawing/2014/main" id="{3B03779A-25C4-4568-9959-D4F27DA8EBA0}"/>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600997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EC610A84-64FB-467A-A575-933C572DF27C}"/>
              </a:ext>
            </a:extLst>
          </p:cNvPr>
          <p:cNvSpPr>
            <a:spLocks noGrp="1"/>
          </p:cNvSpPr>
          <p:nvPr>
            <p:ph type="title"/>
          </p:nvPr>
        </p:nvSpPr>
        <p:spPr/>
        <p:txBody>
          <a:bodyPr/>
          <a:lstStyle/>
          <a:p>
            <a:r>
              <a:rPr lang="en-US" altLang="en-US" dirty="0">
                <a:ea typeface="Microsoft YaHei" panose="020B0503020204020204" pitchFamily="34" charset="-122"/>
              </a:rPr>
              <a:t>Figure 27.5</a:t>
            </a:r>
            <a:endParaRPr lang="en-US" dirty="0"/>
          </a:p>
        </p:txBody>
      </p:sp>
      <p:pic>
        <p:nvPicPr>
          <p:cNvPr id="9" name="Picture 2" descr="From a common ancestor, the domain of bacteria branches off first, and the opposite branch splits into the Archaea and Eukarya.">
            <a:extLst>
              <a:ext uri="{FF2B5EF4-FFF2-40B4-BE49-F238E27FC236}">
                <a16:creationId xmlns:a16="http://schemas.microsoft.com/office/drawing/2014/main" id="{B3243870-5619-4AD9-8991-31C4F26F2FFF}"/>
              </a:ext>
            </a:extLst>
          </p:cNvPr>
          <p:cNvPicPr>
            <a:picLocks noChangeAspect="1"/>
          </p:cNvPicPr>
          <p:nvPr/>
        </p:nvPicPr>
        <p:blipFill>
          <a:blip r:embed="rId2"/>
          <a:stretch>
            <a:fillRect/>
          </a:stretch>
        </p:blipFill>
        <p:spPr>
          <a:xfrm>
            <a:off x="282178" y="1663973"/>
            <a:ext cx="8579645" cy="3657600"/>
          </a:xfrm>
          <a:prstGeom prst="rect">
            <a:avLst/>
          </a:prstGeom>
        </p:spPr>
      </p:pic>
      <p:sp>
        <p:nvSpPr>
          <p:cNvPr id="19" name="Content Placeholder 3">
            <a:extLst>
              <a:ext uri="{FF2B5EF4-FFF2-40B4-BE49-F238E27FC236}">
                <a16:creationId xmlns:a16="http://schemas.microsoft.com/office/drawing/2014/main" id="{D95BDFFF-221C-46ED-B236-46514B4A5B95}"/>
              </a:ext>
            </a:extLst>
          </p:cNvPr>
          <p:cNvSpPr>
            <a:spLocks noGrp="1"/>
          </p:cNvSpPr>
          <p:nvPr>
            <p:ph sz="quarter" idx="11"/>
          </p:nvPr>
        </p:nvSpPr>
        <p:spPr>
          <a:xfrm>
            <a:off x="640080" y="5620110"/>
            <a:ext cx="7863840" cy="399690"/>
          </a:xfrm>
        </p:spPr>
        <p:txBody>
          <a:bodyPr/>
          <a:lstStyle/>
          <a:p>
            <a:pPr algn="ctr">
              <a:spcBef>
                <a:spcPts val="624"/>
              </a:spcBef>
            </a:pPr>
            <a:r>
              <a:rPr lang="en-US" sz="2000" dirty="0"/>
              <a:t>The three-domain system of phylogeny originated by Carl </a:t>
            </a:r>
            <a:r>
              <a:rPr lang="en-US" sz="2000" dirty="0" err="1"/>
              <a:t>Woese</a:t>
            </a:r>
            <a:endParaRPr lang="en-US" sz="2000" dirty="0"/>
          </a:p>
        </p:txBody>
      </p:sp>
      <p:sp>
        <p:nvSpPr>
          <p:cNvPr id="8" name="Slide Number Placeholder 4">
            <a:extLst>
              <a:ext uri="{FF2B5EF4-FFF2-40B4-BE49-F238E27FC236}">
                <a16:creationId xmlns:a16="http://schemas.microsoft.com/office/drawing/2014/main" id="{F87FC64D-43F6-4243-A33A-07D8C0121076}"/>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237144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A2B11-8BFE-4ECC-AFBF-0C29AAC4B9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Early Classification Characteristics</a:t>
            </a:r>
          </a:p>
        </p:txBody>
      </p:sp>
      <p:sp>
        <p:nvSpPr>
          <p:cNvPr id="3" name="Content Placeholder 2">
            <a:extLst>
              <a:ext uri="{FF2B5EF4-FFF2-40B4-BE49-F238E27FC236}">
                <a16:creationId xmlns:a16="http://schemas.microsoft.com/office/drawing/2014/main" id="{1DE5CA5F-074E-452D-9553-A72312661190}"/>
              </a:ext>
            </a:extLst>
          </p:cNvPr>
          <p:cNvSpPr>
            <a:spLocks noGrp="1"/>
          </p:cNvSpPr>
          <p:nvPr>
            <p:ph sz="quarter" idx="11"/>
          </p:nvPr>
        </p:nvSpPr>
        <p:spPr>
          <a:xfrm>
            <a:off x="342900" y="1276710"/>
            <a:ext cx="8458200" cy="5098690"/>
          </a:xfrm>
        </p:spPr>
        <p:txBody>
          <a:bodyPr/>
          <a:lstStyle/>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Prokaryotes not easily classified according to forms</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Early systems relied on staining characteristics and observable phenotypes</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Photosynthetic ability</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Cell wall structure</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Motility</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Unicellular, colony-forming, or filamentous</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Spore-forming ability</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Importance as human pathogens or not</a:t>
            </a:r>
          </a:p>
        </p:txBody>
      </p:sp>
      <p:sp>
        <p:nvSpPr>
          <p:cNvPr id="6" name="Slide Number Placeholder 3">
            <a:extLst>
              <a:ext uri="{FF2B5EF4-FFF2-40B4-BE49-F238E27FC236}">
                <a16:creationId xmlns:a16="http://schemas.microsoft.com/office/drawing/2014/main" id="{306DECFB-5659-4369-8601-85F1EEECEDCE}"/>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981575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6995B-109C-4F9E-AC1E-2EB7CCCEB11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Molecular Classification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A7FF89F0-8423-448C-B58B-01BA84922285}"/>
              </a:ext>
            </a:extLst>
          </p:cNvPr>
          <p:cNvSpPr>
            <a:spLocks noGrp="1"/>
          </p:cNvSpPr>
          <p:nvPr>
            <p:ph sz="quarter" idx="11"/>
          </p:nvPr>
        </p:nvSpPr>
        <p:spPr/>
        <p:txBody>
          <a:bodyPr/>
          <a:lstStyle/>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Amino acid sequences of key proteins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Percent guanine–cytosine content</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Nucleic acid hybridization</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Closely related species will have more base pairing.</a:t>
            </a:r>
          </a:p>
          <a:p>
            <a:pPr marL="457200" lvl="0" indent="-457200">
              <a:spcBef>
                <a:spcPts val="600"/>
              </a:spcBef>
              <a:spcAft>
                <a:spcPts val="1200"/>
              </a:spcAft>
              <a:buClr>
                <a:srgbClr val="000000"/>
              </a:buClr>
              <a:buFont typeface="+mj-lt"/>
              <a:buAutoNum type="arabicPeriod" startAt="4"/>
            </a:pPr>
            <a:r>
              <a:rPr lang="en-US" dirty="0">
                <a:solidFill>
                  <a:srgbClr val="000000"/>
                </a:solidFill>
                <a:latin typeface="Arial" panose="020B0604020202020204" pitchFamily="34" charset="0"/>
                <a:ea typeface="Verdana" panose="020B0604030504040204" pitchFamily="34" charset="0"/>
              </a:rPr>
              <a:t>Gene and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sequencing</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Especially </a:t>
            </a:r>
            <a:r>
              <a:rPr lang="en-US" dirty="0" err="1">
                <a:solidFill>
                  <a:srgbClr val="000000"/>
                </a:solidFill>
                <a:latin typeface="Arial" panose="020B0604020202020204" pitchFamily="34" charset="0"/>
                <a:ea typeface="Verdana" panose="020B0604030504040204" pitchFamily="34" charset="0"/>
              </a:rPr>
              <a:t>rR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457200" lvl="0" indent="-457200">
              <a:spcBef>
                <a:spcPts val="600"/>
              </a:spcBef>
              <a:spcAft>
                <a:spcPts val="1200"/>
              </a:spcAft>
              <a:buClr>
                <a:srgbClr val="000000"/>
              </a:buClr>
              <a:buFont typeface="+mj-lt"/>
              <a:buAutoNum type="arabicPeriod" startAt="5"/>
            </a:pPr>
            <a:r>
              <a:rPr lang="en-US" dirty="0">
                <a:solidFill>
                  <a:srgbClr val="000000"/>
                </a:solidFill>
                <a:latin typeface="Arial" panose="020B0604020202020204" pitchFamily="34" charset="0"/>
                <a:ea typeface="Verdana" panose="020B0604030504040204" pitchFamily="34" charset="0"/>
              </a:rPr>
              <a:t>Whole-genome sequencing</a:t>
            </a:r>
          </a:p>
        </p:txBody>
      </p:sp>
      <p:sp>
        <p:nvSpPr>
          <p:cNvPr id="6" name="Slide Number Placeholder 3">
            <a:extLst>
              <a:ext uri="{FF2B5EF4-FFF2-40B4-BE49-F238E27FC236}">
                <a16:creationId xmlns:a16="http://schemas.microsoft.com/office/drawing/2014/main" id="{D5C8A85D-29BA-406D-A385-DF98B928891E}"/>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957009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24011-6774-46DB-BF9C-856C5D5AB1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Molecular Classification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731FC3D8-1DE6-4B2A-A4CE-F5F289188A6A}"/>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Based on these molecular data, several prokaryotic groupings have been proposed</a:t>
            </a:r>
          </a:p>
          <a:p>
            <a:pPr marL="342900" lvl="0" indent="-342900">
              <a:spcBef>
                <a:spcPts val="1200"/>
              </a:spcBef>
              <a:spcAft>
                <a:spcPts val="1200"/>
              </a:spcAft>
              <a:buClr>
                <a:schemeClr val="tx1"/>
              </a:buClr>
              <a:buFont typeface="Arial" panose="020B0604020202020204" pitchFamily="34" charset="0"/>
              <a:buChar char="•"/>
            </a:pPr>
            <a:r>
              <a:rPr lang="en-US" i="1" dirty="0" err="1">
                <a:solidFill>
                  <a:srgbClr val="000000"/>
                </a:solidFill>
                <a:latin typeface="Arial" panose="020B0604020202020204" pitchFamily="34" charset="0"/>
                <a:ea typeface="Verdana" panose="020B0604030504040204" pitchFamily="34" charset="0"/>
              </a:rPr>
              <a:t>Bergey’s</a:t>
            </a:r>
            <a:r>
              <a:rPr lang="en-US" i="1" dirty="0">
                <a:solidFill>
                  <a:srgbClr val="000000"/>
                </a:solidFill>
                <a:latin typeface="Arial" panose="020B0604020202020204" pitchFamily="34" charset="0"/>
                <a:ea typeface="Verdana" panose="020B0604030504040204" pitchFamily="34" charset="0"/>
              </a:rPr>
              <a:t> Manual of Systematic Bacteriology</a:t>
            </a:r>
            <a:r>
              <a:rPr lang="en-US" dirty="0">
                <a:solidFill>
                  <a:srgbClr val="000000"/>
                </a:solidFill>
                <a:latin typeface="Arial" panose="020B0604020202020204" pitchFamily="34" charset="0"/>
                <a:ea typeface="Verdana" panose="020B0604030504040204" pitchFamily="34" charset="0"/>
              </a:rPr>
              <a:t>, 2</a:t>
            </a:r>
            <a:r>
              <a:rPr lang="en-US" baseline="30000" dirty="0">
                <a:solidFill>
                  <a:srgbClr val="000000"/>
                </a:solidFill>
                <a:latin typeface="Arial" panose="020B0604020202020204" pitchFamily="34" charset="0"/>
                <a:ea typeface="Verdana" panose="020B0604030504040204" pitchFamily="34" charset="0"/>
              </a:rPr>
              <a:t>nd</a:t>
            </a:r>
            <a:r>
              <a:rPr lang="en-US" dirty="0">
                <a:solidFill>
                  <a:srgbClr val="000000"/>
                </a:solidFill>
                <a:latin typeface="Arial" panose="020B0604020202020204" pitchFamily="34" charset="0"/>
                <a:ea typeface="Verdana" panose="020B0604030504040204" pitchFamily="34" charset="0"/>
              </a:rPr>
              <a:t> edition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 scale sequencing of random samples indicates vast majority of bacteria have never been cultured or studied in detail</a:t>
            </a:r>
          </a:p>
        </p:txBody>
      </p:sp>
      <p:sp>
        <p:nvSpPr>
          <p:cNvPr id="6" name="Slide Number Placeholder 3">
            <a:extLst>
              <a:ext uri="{FF2B5EF4-FFF2-40B4-BE49-F238E27FC236}">
                <a16:creationId xmlns:a16="http://schemas.microsoft.com/office/drawing/2014/main" id="{9C576B1A-A41E-45D4-9AAA-129734A4BB8E}"/>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207954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6D24B-82F1-4401-AD1B-795122A0DF3D}"/>
              </a:ext>
            </a:extLst>
          </p:cNvPr>
          <p:cNvSpPr>
            <a:spLocks noGrp="1"/>
          </p:cNvSpPr>
          <p:nvPr>
            <p:ph type="title"/>
          </p:nvPr>
        </p:nvSpPr>
        <p:spPr/>
        <p:txBody>
          <a:bodyPr/>
          <a:lstStyle/>
          <a:p>
            <a:pPr lvl="0"/>
            <a:r>
              <a:rPr lang="en-US" dirty="0"/>
              <a:t>Lecture Outline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8E72476-2471-4DC2-9DA6-463729BF5620}"/>
              </a:ext>
            </a:extLst>
          </p:cNvPr>
          <p:cNvSpPr>
            <a:spLocks noGrp="1"/>
          </p:cNvSpPr>
          <p:nvPr>
            <p:ph sz="quarter" idx="11"/>
          </p:nvPr>
        </p:nvSpPr>
        <p:spPr>
          <a:xfrm>
            <a:off x="342900" y="1276710"/>
            <a:ext cx="4572000" cy="4974336"/>
          </a:xfrm>
        </p:spPr>
        <p:txBody>
          <a:bodyPr/>
          <a:lstStyle/>
          <a:p>
            <a:pPr marL="731520" indent="-731520">
              <a:spcBef>
                <a:spcPts val="600"/>
              </a:spcBef>
              <a:spcAft>
                <a:spcPts val="1200"/>
              </a:spcAft>
            </a:pPr>
            <a:r>
              <a:rPr lang="en-US" b="1" dirty="0"/>
              <a:t>27.1	</a:t>
            </a:r>
            <a:r>
              <a:rPr lang="en-US" dirty="0"/>
              <a:t>Prokaryotic Diversity </a:t>
            </a:r>
          </a:p>
          <a:p>
            <a:pPr marL="731520" indent="-731520">
              <a:spcBef>
                <a:spcPts val="600"/>
              </a:spcBef>
              <a:spcAft>
                <a:spcPts val="1200"/>
              </a:spcAft>
            </a:pPr>
            <a:r>
              <a:rPr lang="en-US" b="1" dirty="0"/>
              <a:t>27.2	</a:t>
            </a:r>
            <a:r>
              <a:rPr lang="en-US" dirty="0"/>
              <a:t>Prokaryotic Cell Structure </a:t>
            </a:r>
          </a:p>
          <a:p>
            <a:pPr marL="731520" indent="-731520">
              <a:spcBef>
                <a:spcPts val="600"/>
              </a:spcBef>
              <a:spcAft>
                <a:spcPts val="1200"/>
              </a:spcAft>
            </a:pPr>
            <a:r>
              <a:rPr lang="en-US" b="1" dirty="0"/>
              <a:t>27.3	</a:t>
            </a:r>
            <a:r>
              <a:rPr lang="en-US" dirty="0"/>
              <a:t>Prokaryotic Genetics </a:t>
            </a:r>
          </a:p>
          <a:p>
            <a:pPr marL="731520" indent="-731520">
              <a:spcBef>
                <a:spcPts val="600"/>
              </a:spcBef>
              <a:spcAft>
                <a:spcPts val="1200"/>
              </a:spcAft>
            </a:pPr>
            <a:r>
              <a:rPr lang="en-US" b="1" dirty="0"/>
              <a:t>27.4	</a:t>
            </a:r>
            <a:r>
              <a:rPr lang="en-US" dirty="0"/>
              <a:t>The Metabolic Diversity of Prokaryotes </a:t>
            </a:r>
          </a:p>
          <a:p>
            <a:pPr marL="731520" indent="-731520">
              <a:spcBef>
                <a:spcPts val="600"/>
              </a:spcBef>
              <a:spcAft>
                <a:spcPts val="1200"/>
              </a:spcAft>
            </a:pPr>
            <a:r>
              <a:rPr lang="en-US" b="1" dirty="0"/>
              <a:t>27.5	</a:t>
            </a:r>
            <a:r>
              <a:rPr lang="en-US" dirty="0"/>
              <a:t>Microbial Ecology </a:t>
            </a:r>
          </a:p>
          <a:p>
            <a:pPr marL="731520" indent="-731520">
              <a:spcBef>
                <a:spcPts val="600"/>
              </a:spcBef>
              <a:spcAft>
                <a:spcPts val="1200"/>
              </a:spcAft>
            </a:pPr>
            <a:r>
              <a:rPr lang="en-US" b="1" dirty="0"/>
              <a:t>27.6	</a:t>
            </a:r>
            <a:r>
              <a:rPr lang="en-US" dirty="0"/>
              <a:t>Bacterial Diseases of Humans </a:t>
            </a:r>
          </a:p>
        </p:txBody>
      </p:sp>
      <p:pic>
        <p:nvPicPr>
          <p:cNvPr id="7" name="Picture 3" descr="An electron microscopy image of Pseudomonas aeruginosa. It is a rod-shaped bacterium that is 0.6 micrometers wide.">
            <a:extLst>
              <a:ext uri="{FF2B5EF4-FFF2-40B4-BE49-F238E27FC236}">
                <a16:creationId xmlns:a16="http://schemas.microsoft.com/office/drawing/2014/main" id="{40731F69-A2C7-466C-88BE-B94A2EC45E73}"/>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078017" y="1276710"/>
            <a:ext cx="3619193" cy="4529913"/>
          </a:xfrm>
          <a:prstGeom prst="rect">
            <a:avLst/>
          </a:prstGeom>
          <a:noFill/>
        </p:spPr>
      </p:pic>
      <p:sp>
        <p:nvSpPr>
          <p:cNvPr id="8" name="Text Placeholder 4">
            <a:extLst>
              <a:ext uri="{FF2B5EF4-FFF2-40B4-BE49-F238E27FC236}">
                <a16:creationId xmlns:a16="http://schemas.microsoft.com/office/drawing/2014/main" id="{CECB841E-A3EE-4DBB-99DC-37B0786DC429}"/>
              </a:ext>
            </a:extLst>
          </p:cNvPr>
          <p:cNvSpPr>
            <a:spLocks noGrp="1"/>
          </p:cNvSpPr>
          <p:nvPr>
            <p:ph type="body" sz="quarter" idx="39"/>
          </p:nvPr>
        </p:nvSpPr>
        <p:spPr>
          <a:xfrm>
            <a:off x="5973213" y="5906374"/>
            <a:ext cx="1828800" cy="181356"/>
          </a:xfrm>
        </p:spPr>
        <p:txBody>
          <a:bodyPr/>
          <a:lstStyle/>
          <a:p>
            <a:pPr algn="ctr"/>
            <a:r>
              <a:rPr lang="en-US" dirty="0">
                <a:solidFill>
                  <a:schemeClr val="tx1"/>
                </a:solidFill>
              </a:rPr>
              <a:t> David M. Phillips/Science Source </a:t>
            </a:r>
          </a:p>
        </p:txBody>
      </p:sp>
      <p:sp>
        <p:nvSpPr>
          <p:cNvPr id="6" name="Slide Number Placeholder 5">
            <a:extLst>
              <a:ext uri="{FF2B5EF4-FFF2-40B4-BE49-F238E27FC236}">
                <a16:creationId xmlns:a16="http://schemas.microsoft.com/office/drawing/2014/main" id="{7EA1CBB9-BA95-4707-AC7F-F627B0192B26}"/>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0206330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0539B-C655-4836-9FA9-85FA82AD97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27.6</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overview of several major taxonomic clades of prokaryotes is provided. (Part 1 of 2)">
            <a:extLst>
              <a:ext uri="{FF2B5EF4-FFF2-40B4-BE49-F238E27FC236}">
                <a16:creationId xmlns:a16="http://schemas.microsoft.com/office/drawing/2014/main" id="{9C21EE6C-C072-4E4B-A64F-1CA78EB76CA5}"/>
              </a:ext>
            </a:extLst>
          </p:cNvPr>
          <p:cNvPicPr>
            <a:picLocks noChangeAspect="1" noChangeArrowheads="1"/>
          </p:cNvPicPr>
          <p:nvPr/>
        </p:nvPicPr>
        <p:blipFill>
          <a:blip r:embed="rId2"/>
          <a:stretch>
            <a:fillRect/>
          </a:stretch>
        </p:blipFill>
        <p:spPr bwMode="auto">
          <a:xfrm>
            <a:off x="1476957" y="1106855"/>
            <a:ext cx="6190086" cy="4754880"/>
          </a:xfrm>
          <a:prstGeom prst="rect">
            <a:avLst/>
          </a:prstGeom>
          <a:noFill/>
        </p:spPr>
      </p:pic>
      <p:sp>
        <p:nvSpPr>
          <p:cNvPr id="6" name="Text Placeholder 3">
            <a:extLst>
              <a:ext uri="{FF2B5EF4-FFF2-40B4-BE49-F238E27FC236}">
                <a16:creationId xmlns:a16="http://schemas.microsoft.com/office/drawing/2014/main" id="{4A35100C-29DF-46EB-B7B1-BC0A9B28D98B}"/>
              </a:ext>
            </a:extLst>
          </p:cNvPr>
          <p:cNvSpPr>
            <a:spLocks noGrp="1"/>
          </p:cNvSpPr>
          <p:nvPr>
            <p:ph type="body" sz="quarter" idx="39"/>
          </p:nvPr>
        </p:nvSpPr>
        <p:spPr>
          <a:xfrm>
            <a:off x="91440" y="5967696"/>
            <a:ext cx="8961120" cy="274320"/>
          </a:xfrm>
        </p:spPr>
        <p:txBody>
          <a:bodyPr/>
          <a:lstStyle/>
          <a:p>
            <a:pPr algn="ctr"/>
            <a:r>
              <a:rPr lang="en-US" dirty="0">
                <a:solidFill>
                  <a:schemeClr val="tx1"/>
                </a:solidFill>
              </a:rPr>
              <a:t>SPL/Science Source; Prof. Dr. R. Rachel and Prof. Or. K. O. Stetter, University of Regensburg, Regensburg, Germany; Andrew </a:t>
            </a:r>
            <a:r>
              <a:rPr lang="en-US" dirty="0" err="1">
                <a:solidFill>
                  <a:schemeClr val="tx1"/>
                </a:solidFill>
              </a:rPr>
              <a:t>Syred</a:t>
            </a:r>
            <a:r>
              <a:rPr lang="en-US" dirty="0">
                <a:solidFill>
                  <a:schemeClr val="tx1"/>
                </a:solidFill>
              </a:rPr>
              <a:t>/Science Source; </a:t>
            </a:r>
            <a:r>
              <a:rPr lang="en-US" dirty="0" err="1">
                <a:solidFill>
                  <a:schemeClr val="tx1"/>
                </a:solidFill>
              </a:rPr>
              <a:t>Microfield</a:t>
            </a:r>
            <a:r>
              <a:rPr lang="en-US" dirty="0">
                <a:solidFill>
                  <a:schemeClr val="tx1"/>
                </a:solidFill>
              </a:rPr>
              <a:t> Scientific Ltd/Science Source; Alfred </a:t>
            </a:r>
            <a:r>
              <a:rPr lang="en-US" dirty="0" err="1">
                <a:solidFill>
                  <a:schemeClr val="tx1"/>
                </a:solidFill>
              </a:rPr>
              <a:t>Pasieka</a:t>
            </a:r>
            <a:r>
              <a:rPr lang="en-US" dirty="0">
                <a:solidFill>
                  <a:schemeClr val="tx1"/>
                </a:solidFill>
              </a:rPr>
              <a:t>/Science Source2; Don </a:t>
            </a:r>
            <a:r>
              <a:rPr lang="en-US" dirty="0" err="1">
                <a:solidFill>
                  <a:schemeClr val="tx1"/>
                </a:solidFill>
              </a:rPr>
              <a:t>Rubbelke</a:t>
            </a:r>
            <a:r>
              <a:rPr lang="en-US" dirty="0">
                <a:solidFill>
                  <a:schemeClr val="tx1"/>
                </a:solidFill>
              </a:rPr>
              <a:t>/ McGraw Hill; Dennis Kunkel Microscopy/ Science Source; Prof. Dr. Hans Reichenbach, Helmholtz Centre for Infection Research, Braunschweig </a:t>
            </a:r>
          </a:p>
        </p:txBody>
      </p:sp>
      <p:sp>
        <p:nvSpPr>
          <p:cNvPr id="14" name="Text Placeholder 4">
            <a:extLst>
              <a:ext uri="{FF2B5EF4-FFF2-40B4-BE49-F238E27FC236}">
                <a16:creationId xmlns:a16="http://schemas.microsoft.com/office/drawing/2014/main" id="{54DE6936-5087-4006-B4B3-BEFB1E03333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3C07D4A-69C9-4A9C-8BF6-A8151567FC2F}"/>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367775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0539B-C655-4836-9FA9-85FA82AD97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27.6</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7" name="Picture 2" descr="An overview of several major taxonomic clades of prokaryotes is provided. (Part 2 of 2)">
            <a:extLst>
              <a:ext uri="{FF2B5EF4-FFF2-40B4-BE49-F238E27FC236}">
                <a16:creationId xmlns:a16="http://schemas.microsoft.com/office/drawing/2014/main" id="{C2D200F6-DEEF-4A7C-827A-F2EF040F6F88}"/>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1807224" y="1106855"/>
            <a:ext cx="5529551" cy="4754880"/>
          </a:xfrm>
          <a:prstGeom prst="rect">
            <a:avLst/>
          </a:prstGeom>
          <a:noFill/>
        </p:spPr>
      </p:pic>
      <p:sp>
        <p:nvSpPr>
          <p:cNvPr id="6" name="Text Placeholder 3">
            <a:extLst>
              <a:ext uri="{FF2B5EF4-FFF2-40B4-BE49-F238E27FC236}">
                <a16:creationId xmlns:a16="http://schemas.microsoft.com/office/drawing/2014/main" id="{4A35100C-29DF-46EB-B7B1-BC0A9B28D98B}"/>
              </a:ext>
            </a:extLst>
          </p:cNvPr>
          <p:cNvSpPr>
            <a:spLocks noGrp="1"/>
          </p:cNvSpPr>
          <p:nvPr>
            <p:ph type="body" sz="quarter" idx="39"/>
          </p:nvPr>
        </p:nvSpPr>
        <p:spPr>
          <a:xfrm>
            <a:off x="91440" y="5967696"/>
            <a:ext cx="8961120" cy="274320"/>
          </a:xfrm>
        </p:spPr>
        <p:txBody>
          <a:bodyPr/>
          <a:lstStyle/>
          <a:p>
            <a:pPr algn="ctr"/>
            <a:r>
              <a:rPr lang="en-US" dirty="0">
                <a:solidFill>
                  <a:schemeClr val="tx1"/>
                </a:solidFill>
              </a:rPr>
              <a:t>SPL/Science Source; Prof. Dr. R. Rachel and Prof. Or. K. O. Stetter, University of Regensburg, Regensburg, Germany; Andrew </a:t>
            </a:r>
            <a:r>
              <a:rPr lang="en-US" dirty="0" err="1">
                <a:solidFill>
                  <a:schemeClr val="tx1"/>
                </a:solidFill>
              </a:rPr>
              <a:t>Syred</a:t>
            </a:r>
            <a:r>
              <a:rPr lang="en-US" dirty="0">
                <a:solidFill>
                  <a:schemeClr val="tx1"/>
                </a:solidFill>
              </a:rPr>
              <a:t>/Science Source; </a:t>
            </a:r>
            <a:r>
              <a:rPr lang="en-US" dirty="0" err="1">
                <a:solidFill>
                  <a:schemeClr val="tx1"/>
                </a:solidFill>
              </a:rPr>
              <a:t>Microfield</a:t>
            </a:r>
            <a:r>
              <a:rPr lang="en-US" dirty="0">
                <a:solidFill>
                  <a:schemeClr val="tx1"/>
                </a:solidFill>
              </a:rPr>
              <a:t> Scientific Ltd/Science Source; Alfred </a:t>
            </a:r>
            <a:r>
              <a:rPr lang="en-US" dirty="0" err="1">
                <a:solidFill>
                  <a:schemeClr val="tx1"/>
                </a:solidFill>
              </a:rPr>
              <a:t>Pasieka</a:t>
            </a:r>
            <a:r>
              <a:rPr lang="en-US" dirty="0">
                <a:solidFill>
                  <a:schemeClr val="tx1"/>
                </a:solidFill>
              </a:rPr>
              <a:t>/Science Source2; Don </a:t>
            </a:r>
            <a:r>
              <a:rPr lang="en-US" dirty="0" err="1">
                <a:solidFill>
                  <a:schemeClr val="tx1"/>
                </a:solidFill>
              </a:rPr>
              <a:t>Rubbelke</a:t>
            </a:r>
            <a:r>
              <a:rPr lang="en-US" dirty="0">
                <a:solidFill>
                  <a:schemeClr val="tx1"/>
                </a:solidFill>
              </a:rPr>
              <a:t>/ McGraw Hill; Dennis Kunkel Microscopy/ Science Source; Prof. Dr. Hans Reichenbach, Helmholtz Centre for Infection Research, Braunschweig </a:t>
            </a:r>
          </a:p>
        </p:txBody>
      </p:sp>
      <p:sp>
        <p:nvSpPr>
          <p:cNvPr id="14" name="Text Placeholder 4">
            <a:extLst>
              <a:ext uri="{FF2B5EF4-FFF2-40B4-BE49-F238E27FC236}">
                <a16:creationId xmlns:a16="http://schemas.microsoft.com/office/drawing/2014/main" id="{54DE6936-5087-4006-B4B3-BEFB1E033339}"/>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5">
            <a:extLst>
              <a:ext uri="{FF2B5EF4-FFF2-40B4-BE49-F238E27FC236}">
                <a16:creationId xmlns:a16="http://schemas.microsoft.com/office/drawing/2014/main" id="{13C07D4A-69C9-4A9C-8BF6-A8151567FC2F}"/>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410692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496EC-534B-4AF9-86A2-5ADE7DCC8E0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Cell Structure</a:t>
            </a:r>
          </a:p>
        </p:txBody>
      </p:sp>
      <p:sp>
        <p:nvSpPr>
          <p:cNvPr id="3" name="Content Placeholder 2">
            <a:extLst>
              <a:ext uri="{FF2B5EF4-FFF2-40B4-BE49-F238E27FC236}">
                <a16:creationId xmlns:a16="http://schemas.microsoft.com/office/drawing/2014/main" id="{4F3536D9-7AB8-485C-8E12-409462AC47F9}"/>
              </a:ext>
            </a:extLst>
          </p:cNvPr>
          <p:cNvSpPr>
            <a:spLocks noGrp="1"/>
          </p:cNvSpPr>
          <p:nvPr>
            <p:ph sz="quarter" idx="11"/>
          </p:nvPr>
        </p:nvSpPr>
        <p:spPr>
          <a:xfrm>
            <a:off x="342900" y="1276709"/>
            <a:ext cx="8458200" cy="1828800"/>
          </a:xfrm>
        </p:spPr>
        <p:txBody>
          <a:bodyPr/>
          <a:lstStyle/>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3 basic shapes</a:t>
            </a:r>
          </a:p>
          <a:p>
            <a:pPr marL="347472" lvl="0" indent="-347472">
              <a:spcBef>
                <a:spcPts val="400"/>
              </a:spcBef>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Bacillus – rod-shaped</a:t>
            </a:r>
          </a:p>
          <a:p>
            <a:pPr marL="347472" lvl="0" indent="-347472">
              <a:spcBef>
                <a:spcPts val="400"/>
              </a:spcBef>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Coccus – spherical</a:t>
            </a:r>
          </a:p>
          <a:p>
            <a:pPr marL="347472" lvl="0" indent="-347472">
              <a:spcBef>
                <a:spcPts val="400"/>
              </a:spcBef>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Spirillum – helical-shaped</a:t>
            </a:r>
          </a:p>
        </p:txBody>
      </p:sp>
      <p:pic>
        <p:nvPicPr>
          <p:cNvPr id="9" name="Picture 3" descr="Microscope images of a rod-shaped bacillus, a spherical coccus, and a corkscrew-shaped spirillum indicate their shapes.">
            <a:extLst>
              <a:ext uri="{FF2B5EF4-FFF2-40B4-BE49-F238E27FC236}">
                <a16:creationId xmlns:a16="http://schemas.microsoft.com/office/drawing/2014/main" id="{A8B494D2-47DB-4B09-843C-A3C06EC5FEB3}"/>
              </a:ext>
            </a:extLst>
          </p:cNvPr>
          <p:cNvPicPr>
            <a:picLocks noChangeAspect="1" noChangeArrowheads="1"/>
          </p:cNvPicPr>
          <p:nvPr/>
        </p:nvPicPr>
        <p:blipFill>
          <a:blip r:embed="rId2"/>
          <a:stretch>
            <a:fillRect/>
          </a:stretch>
        </p:blipFill>
        <p:spPr bwMode="auto">
          <a:xfrm>
            <a:off x="847229" y="3433353"/>
            <a:ext cx="7449543" cy="2743200"/>
          </a:xfrm>
          <a:prstGeom prst="rect">
            <a:avLst/>
          </a:prstGeom>
          <a:noFill/>
          <a:ln w="9525">
            <a:noFill/>
            <a:miter lim="800000"/>
            <a:headEnd/>
            <a:tailEnd/>
          </a:ln>
          <a:effectLst/>
        </p:spPr>
      </p:pic>
      <p:sp>
        <p:nvSpPr>
          <p:cNvPr id="13" name="Text Placeholder 4">
            <a:extLst>
              <a:ext uri="{FF2B5EF4-FFF2-40B4-BE49-F238E27FC236}">
                <a16:creationId xmlns:a16="http://schemas.microsoft.com/office/drawing/2014/main" id="{A85117D4-891A-4FD2-9A1D-E98D907A194D}"/>
              </a:ext>
            </a:extLst>
          </p:cNvPr>
          <p:cNvSpPr>
            <a:spLocks noGrp="1"/>
          </p:cNvSpPr>
          <p:nvPr>
            <p:ph type="body" sz="quarter" idx="39"/>
          </p:nvPr>
        </p:nvSpPr>
        <p:spPr>
          <a:xfrm>
            <a:off x="1920240" y="6223978"/>
            <a:ext cx="5303520" cy="181356"/>
          </a:xfrm>
        </p:spPr>
        <p:txBody>
          <a:bodyPr/>
          <a:lstStyle/>
          <a:p>
            <a:pPr algn="ctr"/>
            <a:r>
              <a:rPr lang="en-US" dirty="0">
                <a:solidFill>
                  <a:schemeClr val="tx1"/>
                </a:solidFill>
              </a:rPr>
              <a:t>Dr. Gary </a:t>
            </a:r>
            <a:r>
              <a:rPr lang="en-US" dirty="0" err="1">
                <a:solidFill>
                  <a:schemeClr val="tx1"/>
                </a:solidFill>
              </a:rPr>
              <a:t>Gaugler</a:t>
            </a:r>
            <a:r>
              <a:rPr lang="en-US" dirty="0">
                <a:solidFill>
                  <a:schemeClr val="tx1"/>
                </a:solidFill>
              </a:rPr>
              <a:t>/SPL/Science Source; CNRI/Science Source; Centers for Disease Control and Prevention</a:t>
            </a:r>
          </a:p>
        </p:txBody>
      </p:sp>
      <p:sp>
        <p:nvSpPr>
          <p:cNvPr id="8" name="Slide Number Placeholder 5">
            <a:extLst>
              <a:ext uri="{FF2B5EF4-FFF2-40B4-BE49-F238E27FC236}">
                <a16:creationId xmlns:a16="http://schemas.microsoft.com/office/drawing/2014/main" id="{62707044-6150-4891-B21D-2B60C7845B77}"/>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9321946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28D110-9642-484C-9D79-FF352EF982B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Prokaryotic Cell Characteristics</a:t>
            </a:r>
          </a:p>
        </p:txBody>
      </p:sp>
      <p:sp>
        <p:nvSpPr>
          <p:cNvPr id="3" name="Content Placeholder 2">
            <a:extLst>
              <a:ext uri="{FF2B5EF4-FFF2-40B4-BE49-F238E27FC236}">
                <a16:creationId xmlns:a16="http://schemas.microsoft.com/office/drawing/2014/main" id="{2CE6EC3A-FB5B-45B1-8D1C-D789CE218BD8}"/>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Cell wall</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Peptidoglycan forms a rigid network.</a:t>
            </a:r>
          </a:p>
          <a:p>
            <a:pPr marL="731520"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Maintains shape.</a:t>
            </a:r>
          </a:p>
          <a:p>
            <a:pPr marL="731520"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Withstands hypotonic environments.</a:t>
            </a:r>
          </a:p>
          <a:p>
            <a:pPr marL="731520"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Archaea have a similar molecule (pseudomurein).</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Gram stain.</a:t>
            </a:r>
          </a:p>
          <a:p>
            <a:pPr marL="731520"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Gram-positive bacteria have a thicker peptidoglycan wall and stain a purple color.</a:t>
            </a:r>
          </a:p>
          <a:p>
            <a:pPr marL="731520"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Gram-negative bacteria contain less peptidoglycan and do not retain the purple-colored dye – retain counterstain and look pink.</a:t>
            </a:r>
          </a:p>
        </p:txBody>
      </p:sp>
      <p:sp>
        <p:nvSpPr>
          <p:cNvPr id="6" name="Slide Number Placeholder 3">
            <a:extLst>
              <a:ext uri="{FF2B5EF4-FFF2-40B4-BE49-F238E27FC236}">
                <a16:creationId xmlns:a16="http://schemas.microsoft.com/office/drawing/2014/main" id="{92E96B3D-872B-493F-872D-0AB3E5ADA499}"/>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251030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0539B-C655-4836-9FA9-85FA82AD97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27.7</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steps in performing a Gram stain are outlined.">
            <a:extLst>
              <a:ext uri="{FF2B5EF4-FFF2-40B4-BE49-F238E27FC236}">
                <a16:creationId xmlns:a16="http://schemas.microsoft.com/office/drawing/2014/main" id="{9C21EE6C-C072-4E4B-A64F-1CA78EB76CA5}"/>
              </a:ext>
            </a:extLst>
          </p:cNvPr>
          <p:cNvPicPr>
            <a:picLocks noChangeAspect="1" noChangeArrowheads="1"/>
          </p:cNvPicPr>
          <p:nvPr/>
        </p:nvPicPr>
        <p:blipFill rotWithShape="1">
          <a:blip r:embed="rId2"/>
          <a:srcRect b="10041"/>
          <a:stretch/>
        </p:blipFill>
        <p:spPr bwMode="auto">
          <a:xfrm>
            <a:off x="681836" y="1303620"/>
            <a:ext cx="7780329" cy="4572000"/>
          </a:xfrm>
          <a:prstGeom prst="rect">
            <a:avLst/>
          </a:prstGeom>
          <a:noFill/>
        </p:spPr>
      </p:pic>
      <p:sp>
        <p:nvSpPr>
          <p:cNvPr id="6" name="Text Placeholder 3">
            <a:extLst>
              <a:ext uri="{FF2B5EF4-FFF2-40B4-BE49-F238E27FC236}">
                <a16:creationId xmlns:a16="http://schemas.microsoft.com/office/drawing/2014/main" id="{4A35100C-29DF-46EB-B7B1-BC0A9B28D98B}"/>
              </a:ext>
            </a:extLst>
          </p:cNvPr>
          <p:cNvSpPr>
            <a:spLocks noGrp="1"/>
          </p:cNvSpPr>
          <p:nvPr>
            <p:ph type="body" sz="quarter" idx="39"/>
          </p:nvPr>
        </p:nvSpPr>
        <p:spPr>
          <a:xfrm>
            <a:off x="3657600" y="5975316"/>
            <a:ext cx="1828800" cy="182880"/>
          </a:xfrm>
        </p:spPr>
        <p:txBody>
          <a:bodyPr/>
          <a:lstStyle/>
          <a:p>
            <a:pPr algn="ctr"/>
            <a:r>
              <a:rPr lang="en-US" dirty="0">
                <a:solidFill>
                  <a:schemeClr val="tx1"/>
                </a:solidFill>
              </a:rPr>
              <a:t>(b) CDC/Dr. William A. Clark</a:t>
            </a:r>
          </a:p>
        </p:txBody>
      </p:sp>
      <p:sp>
        <p:nvSpPr>
          <p:cNvPr id="14" name="Text Placeholder 4">
            <a:extLst>
              <a:ext uri="{FF2B5EF4-FFF2-40B4-BE49-F238E27FC236}">
                <a16:creationId xmlns:a16="http://schemas.microsoft.com/office/drawing/2014/main" id="{54DE6936-5087-4006-B4B3-BEFB1E03333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3C07D4A-69C9-4A9C-8BF6-A8151567FC2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936039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0539B-C655-4836-9FA9-85FA82AD9707}"/>
              </a:ext>
            </a:extLst>
          </p:cNvPr>
          <p:cNvSpPr>
            <a:spLocks noGrp="1"/>
          </p:cNvSpPr>
          <p:nvPr>
            <p:ph type="title"/>
          </p:nvPr>
        </p:nvSpPr>
        <p:spPr/>
        <p:txBody>
          <a:bodyPr/>
          <a:lstStyle/>
          <a:p>
            <a:pPr lvl="0"/>
            <a:r>
              <a:rPr lang="en-US" altLang="en-US" dirty="0">
                <a:ea typeface="Microsoft YaHei" panose="020B0503020204020204" pitchFamily="34" charset="-122"/>
              </a:rPr>
              <a:t>Prokaryotic cell walls</a:t>
            </a:r>
            <a:r>
              <a:rPr lang="en-US" altLang="en-US" sz="1200" dirty="0">
                <a:ea typeface="Microsoft YaHei" panose="020B0503020204020204" pitchFamily="34" charset="-122"/>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structure of the gram-positive and gram-negative cell walls. ">
            <a:extLst>
              <a:ext uri="{FF2B5EF4-FFF2-40B4-BE49-F238E27FC236}">
                <a16:creationId xmlns:a16="http://schemas.microsoft.com/office/drawing/2014/main" id="{9C21EE6C-C072-4E4B-A64F-1CA78EB76CA5}"/>
              </a:ext>
            </a:extLst>
          </p:cNvPr>
          <p:cNvPicPr>
            <a:picLocks noChangeAspect="1" noChangeArrowheads="1"/>
          </p:cNvPicPr>
          <p:nvPr/>
        </p:nvPicPr>
        <p:blipFill>
          <a:blip r:embed="rId2"/>
          <a:stretch>
            <a:fillRect/>
          </a:stretch>
        </p:blipFill>
        <p:spPr bwMode="auto">
          <a:xfrm>
            <a:off x="1502640" y="1210693"/>
            <a:ext cx="6138721" cy="2651760"/>
          </a:xfrm>
          <a:prstGeom prst="rect">
            <a:avLst/>
          </a:prstGeom>
          <a:noFill/>
        </p:spPr>
      </p:pic>
      <p:sp>
        <p:nvSpPr>
          <p:cNvPr id="3" name="Content Placeholder 3">
            <a:extLst>
              <a:ext uri="{FF2B5EF4-FFF2-40B4-BE49-F238E27FC236}">
                <a16:creationId xmlns:a16="http://schemas.microsoft.com/office/drawing/2014/main" id="{6BC2F592-50AB-4523-AD6E-861545D144D5}"/>
              </a:ext>
            </a:extLst>
          </p:cNvPr>
          <p:cNvSpPr>
            <a:spLocks noGrp="1"/>
          </p:cNvSpPr>
          <p:nvPr>
            <p:ph sz="quarter" idx="11"/>
          </p:nvPr>
        </p:nvSpPr>
        <p:spPr>
          <a:xfrm>
            <a:off x="342900" y="3951330"/>
            <a:ext cx="8458200" cy="2289450"/>
          </a:xfrm>
        </p:spPr>
        <p:txBody>
          <a:bodyPr/>
          <a:lstStyle/>
          <a:p>
            <a:pPr>
              <a:spcBef>
                <a:spcPts val="200"/>
              </a:spcBef>
              <a:spcAft>
                <a:spcPts val="200"/>
              </a:spcAft>
            </a:pPr>
            <a:r>
              <a:rPr lang="en-US" sz="1800" dirty="0"/>
              <a:t>Gram positive bacteria</a:t>
            </a:r>
          </a:p>
          <a:p>
            <a:pPr marL="342900" indent="-342900">
              <a:spcBef>
                <a:spcPts val="200"/>
              </a:spcBef>
              <a:spcAft>
                <a:spcPts val="200"/>
              </a:spcAft>
              <a:buFont typeface="Arial" panose="020B0604020202020204" pitchFamily="34" charset="0"/>
              <a:buChar char="•"/>
            </a:pPr>
            <a:r>
              <a:rPr lang="en-US" sz="1800" dirty="0"/>
              <a:t>Thick, complex network of peptidoglycan.</a:t>
            </a:r>
          </a:p>
          <a:p>
            <a:pPr marL="342900" indent="-342900">
              <a:spcBef>
                <a:spcPts val="200"/>
              </a:spcBef>
              <a:spcAft>
                <a:spcPts val="200"/>
              </a:spcAft>
              <a:buFont typeface="Arial" panose="020B0604020202020204" pitchFamily="34" charset="0"/>
              <a:buChar char="•"/>
            </a:pPr>
            <a:r>
              <a:rPr lang="en-US" sz="1800" dirty="0"/>
              <a:t>Also contains lipoteichoic and teichoic acid.</a:t>
            </a:r>
          </a:p>
          <a:p>
            <a:pPr>
              <a:spcBef>
                <a:spcPts val="200"/>
              </a:spcBef>
              <a:spcAft>
                <a:spcPts val="200"/>
              </a:spcAft>
            </a:pPr>
            <a:r>
              <a:rPr lang="en-US" sz="1800" dirty="0"/>
              <a:t>Gram negative bacteria</a:t>
            </a:r>
          </a:p>
          <a:p>
            <a:pPr marL="342900" indent="-342900">
              <a:spcBef>
                <a:spcPts val="200"/>
              </a:spcBef>
              <a:spcAft>
                <a:spcPts val="200"/>
              </a:spcAft>
              <a:buFont typeface="Arial" panose="020B0604020202020204" pitchFamily="34" charset="0"/>
              <a:buChar char="•"/>
            </a:pPr>
            <a:r>
              <a:rPr lang="en-US" sz="1800" dirty="0"/>
              <a:t>Thin layer of peptidoglycan.</a:t>
            </a:r>
          </a:p>
          <a:p>
            <a:pPr marL="342900" indent="-342900">
              <a:spcBef>
                <a:spcPts val="200"/>
              </a:spcBef>
              <a:spcAft>
                <a:spcPts val="200"/>
              </a:spcAft>
              <a:buFont typeface="Arial" panose="020B0604020202020204" pitchFamily="34" charset="0"/>
              <a:buChar char="•"/>
            </a:pPr>
            <a:r>
              <a:rPr lang="en-US" sz="1800" dirty="0"/>
              <a:t>Second outer membrane with lipopolysaccharide.</a:t>
            </a:r>
          </a:p>
          <a:p>
            <a:pPr marL="342900" indent="-342900">
              <a:spcBef>
                <a:spcPts val="200"/>
              </a:spcBef>
              <a:spcAft>
                <a:spcPts val="200"/>
              </a:spcAft>
              <a:buFont typeface="Arial" panose="020B0604020202020204" pitchFamily="34" charset="0"/>
              <a:buChar char="•"/>
            </a:pPr>
            <a:r>
              <a:rPr lang="en-US" sz="1800" dirty="0"/>
              <a:t>Resistant to many antibiotics.</a:t>
            </a:r>
          </a:p>
        </p:txBody>
      </p:sp>
      <p:sp>
        <p:nvSpPr>
          <p:cNvPr id="4" name="Text Placeholder 4">
            <a:extLst>
              <a:ext uri="{FF2B5EF4-FFF2-40B4-BE49-F238E27FC236}">
                <a16:creationId xmlns:a16="http://schemas.microsoft.com/office/drawing/2014/main" id="{18FB50AA-8052-4391-B585-570F0779C50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3C07D4A-69C9-4A9C-8BF6-A8151567FC2F}"/>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671063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B4D8B-C1AC-488E-B731-03C6DE050C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cell walls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35C8D771-6023-46BD-9808-8E4D3519A8C8}"/>
              </a:ext>
            </a:extLst>
          </p:cNvPr>
          <p:cNvSpPr>
            <a:spLocks noGrp="1"/>
          </p:cNvSpPr>
          <p:nvPr>
            <p:ph sz="quarter" idx="11"/>
          </p:nvPr>
        </p:nvSpPr>
        <p:spPr>
          <a:xfrm>
            <a:off x="342900" y="1276710"/>
            <a:ext cx="8458200" cy="5212080"/>
          </a:xfrm>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S-layer</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Rigid </a:t>
            </a:r>
            <a:r>
              <a:rPr lang="en-US" dirty="0" err="1">
                <a:solidFill>
                  <a:srgbClr val="000000"/>
                </a:solidFill>
                <a:latin typeface="Arial" panose="020B0604020202020204" pitchFamily="34" charset="0"/>
                <a:ea typeface="Verdana" panose="020B0604030504040204" pitchFamily="34" charset="0"/>
              </a:rPr>
              <a:t>paracrystalline</a:t>
            </a:r>
            <a:r>
              <a:rPr lang="en-US" dirty="0">
                <a:solidFill>
                  <a:srgbClr val="000000"/>
                </a:solidFill>
                <a:latin typeface="Arial" panose="020B0604020202020204" pitchFamily="34" charset="0"/>
                <a:ea typeface="Verdana" panose="020B0604030504040204" pitchFamily="34" charset="0"/>
              </a:rPr>
              <a:t> layer found in some bacteria and archaea.</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Outside of peptidoglycan or outer membrane layers in gram-negative and gram-positive bacteria.</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Diverse functions – often involves adhesion.</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Capsule</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Gelatinous layer found in some bacteria.</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Aids in attachment.</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Protects from the immune system.</a:t>
            </a:r>
          </a:p>
        </p:txBody>
      </p:sp>
      <p:sp>
        <p:nvSpPr>
          <p:cNvPr id="6" name="Slide Number Placeholder 3">
            <a:extLst>
              <a:ext uri="{FF2B5EF4-FFF2-40B4-BE49-F238E27FC236}">
                <a16:creationId xmlns:a16="http://schemas.microsoft.com/office/drawing/2014/main" id="{9DBF26F9-F762-42B2-BE02-B1F1BDAE05C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1594061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3E365-0594-45AB-AB8B-7A6132B42D6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Bacterial flagella and pili</a:t>
            </a:r>
          </a:p>
        </p:txBody>
      </p:sp>
      <p:sp>
        <p:nvSpPr>
          <p:cNvPr id="3" name="Content Placeholder 2">
            <a:extLst>
              <a:ext uri="{FF2B5EF4-FFF2-40B4-BE49-F238E27FC236}">
                <a16:creationId xmlns:a16="http://schemas.microsoft.com/office/drawing/2014/main" id="{9BA80678-D2E3-438A-AA0F-5AD6340E924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Flagella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Slender, rigid, helical structures.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Composed of the protein flagellin.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Involved in locomotion – spin like propeller.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Pili</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Short, </a:t>
            </a:r>
            <a:r>
              <a:rPr lang="en-US" dirty="0" err="1">
                <a:solidFill>
                  <a:srgbClr val="000000"/>
                </a:solidFill>
                <a:latin typeface="Arial" panose="020B0604020202020204" pitchFamily="34" charset="0"/>
                <a:ea typeface="Verdana" panose="020B0604030504040204" pitchFamily="34" charset="0"/>
              </a:rPr>
              <a:t>hairlike</a:t>
            </a:r>
            <a:r>
              <a:rPr lang="en-US" dirty="0">
                <a:solidFill>
                  <a:srgbClr val="000000"/>
                </a:solidFill>
                <a:latin typeface="Arial" panose="020B0604020202020204" pitchFamily="34" charset="0"/>
                <a:ea typeface="Verdana" panose="020B0604030504040204" pitchFamily="34" charset="0"/>
              </a:rPr>
              <a:t> structures.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gram-negative bacteria.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Aid in attachment and conjugation.</a:t>
            </a:r>
          </a:p>
        </p:txBody>
      </p:sp>
      <p:sp>
        <p:nvSpPr>
          <p:cNvPr id="6" name="Slide Number Placeholder 3">
            <a:extLst>
              <a:ext uri="{FF2B5EF4-FFF2-40B4-BE49-F238E27FC236}">
                <a16:creationId xmlns:a16="http://schemas.microsoft.com/office/drawing/2014/main" id="{238A6266-DDA1-4DD6-9A8C-C27B47D84C03}"/>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9984555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67BBE-5064-46BC-B8E6-472F732B188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8" name="Picture 2" descr="An illustration and a micrograph of the structure of the flagellar motor of gram-negative bacteria. ">
            <a:extLst>
              <a:ext uri="{FF2B5EF4-FFF2-40B4-BE49-F238E27FC236}">
                <a16:creationId xmlns:a16="http://schemas.microsoft.com/office/drawing/2014/main" id="{69E79C16-D45F-4F96-9B0D-DAC45A46E8BC}"/>
              </a:ext>
            </a:extLst>
          </p:cNvPr>
          <p:cNvPicPr>
            <a:picLocks noChangeAspect="1" noChangeArrowheads="1"/>
          </p:cNvPicPr>
          <p:nvPr/>
        </p:nvPicPr>
        <p:blipFill rotWithShape="1">
          <a:blip r:embed="rId2"/>
          <a:srcRect l="10886" t="5721" r="2449" b="4868"/>
          <a:stretch/>
        </p:blipFill>
        <p:spPr bwMode="auto">
          <a:xfrm>
            <a:off x="783336" y="1228725"/>
            <a:ext cx="7577328" cy="4316730"/>
          </a:xfrm>
          <a:prstGeom prst="rect">
            <a:avLst/>
          </a:prstGeom>
          <a:noFill/>
          <a:ln w="9525">
            <a:noFill/>
            <a:miter lim="800000"/>
            <a:headEnd/>
            <a:tailEnd/>
          </a:ln>
          <a:effectLst/>
        </p:spPr>
      </p:pic>
      <p:sp>
        <p:nvSpPr>
          <p:cNvPr id="11" name="Content Placeholder 3">
            <a:extLst>
              <a:ext uri="{FF2B5EF4-FFF2-40B4-BE49-F238E27FC236}">
                <a16:creationId xmlns:a16="http://schemas.microsoft.com/office/drawing/2014/main" id="{C7EE5A48-EE6F-4F20-AFC9-5AE63EF81C5D}"/>
              </a:ext>
            </a:extLst>
          </p:cNvPr>
          <p:cNvSpPr>
            <a:spLocks noGrp="1"/>
          </p:cNvSpPr>
          <p:nvPr>
            <p:ph sz="quarter" idx="11"/>
          </p:nvPr>
        </p:nvSpPr>
        <p:spPr>
          <a:xfrm>
            <a:off x="3657600" y="5585820"/>
            <a:ext cx="1828800" cy="201168"/>
          </a:xfrm>
        </p:spPr>
        <p:txBody>
          <a:bodyPr/>
          <a:lstStyle/>
          <a:p>
            <a:pPr algn="ctr"/>
            <a:r>
              <a:rPr lang="en-US" sz="800" dirty="0">
                <a:solidFill>
                  <a:schemeClr val="tx1"/>
                </a:solidFill>
              </a:rPr>
              <a:t>(Right) Julius Adler</a:t>
            </a:r>
          </a:p>
        </p:txBody>
      </p:sp>
      <p:sp>
        <p:nvSpPr>
          <p:cNvPr id="13" name="Content Placeholder 4">
            <a:extLst>
              <a:ext uri="{FF2B5EF4-FFF2-40B4-BE49-F238E27FC236}">
                <a16:creationId xmlns:a16="http://schemas.microsoft.com/office/drawing/2014/main" id="{D08098B6-414B-4133-8E74-0E00909CF9F3}"/>
              </a:ext>
            </a:extLst>
          </p:cNvPr>
          <p:cNvSpPr>
            <a:spLocks noGrp="1"/>
          </p:cNvSpPr>
          <p:nvPr>
            <p:ph sz="quarter" idx="15"/>
          </p:nvPr>
        </p:nvSpPr>
        <p:spPr>
          <a:xfrm>
            <a:off x="1371600" y="5828136"/>
            <a:ext cx="6400800" cy="389784"/>
          </a:xfrm>
        </p:spPr>
        <p:txBody>
          <a:bodyPr/>
          <a:lstStyle/>
          <a:p>
            <a:pPr algn="ctr"/>
            <a:r>
              <a:rPr lang="en-US" sz="2000" dirty="0"/>
              <a:t>The flagellar motor of a gram-negative bacterium</a:t>
            </a:r>
          </a:p>
        </p:txBody>
      </p:sp>
      <p:sp>
        <p:nvSpPr>
          <p:cNvPr id="17" name="Text Placeholder 5">
            <a:extLst>
              <a:ext uri="{FF2B5EF4-FFF2-40B4-BE49-F238E27FC236}">
                <a16:creationId xmlns:a16="http://schemas.microsoft.com/office/drawing/2014/main" id="{4FEA59C6-9396-46FD-BB6C-6245B98A978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4F52C0C7-B954-43FC-9C8F-6824FB101A84}"/>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2390111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47692-8B74-48F1-8781-7A186DFF2E7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Endospores</a:t>
            </a:r>
          </a:p>
        </p:txBody>
      </p:sp>
      <p:sp>
        <p:nvSpPr>
          <p:cNvPr id="3" name="Content Placeholder 2">
            <a:extLst>
              <a:ext uri="{FF2B5EF4-FFF2-40B4-BE49-F238E27FC236}">
                <a16:creationId xmlns:a16="http://schemas.microsoft.com/office/drawing/2014/main" id="{C6E84D45-2DB1-4388-9EF6-E8908B15B60C}"/>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Develop a thick wall around their genome and some of the cytoplasm when exposed to environmental stress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Highly resistant to environmental stress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Especially heat.</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conditions improve can germinate and return to normal cell division</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Bacteria causing tetanus, botulism, and anthrax</a:t>
            </a:r>
          </a:p>
        </p:txBody>
      </p:sp>
      <p:sp>
        <p:nvSpPr>
          <p:cNvPr id="6" name="Slide Number Placeholder 3">
            <a:extLst>
              <a:ext uri="{FF2B5EF4-FFF2-40B4-BE49-F238E27FC236}">
                <a16:creationId xmlns:a16="http://schemas.microsoft.com/office/drawing/2014/main" id="{818F83E2-2F18-4279-94E4-964E448E1AE9}"/>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7765248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3F324-CE47-443E-B184-4E430EAA2AF8}"/>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History of Microbiology</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943738A-2C82-406D-9CEE-8682C7A29826}"/>
              </a:ext>
            </a:extLst>
          </p:cNvPr>
          <p:cNvSpPr>
            <a:spLocks noGrp="1"/>
          </p:cNvSpPr>
          <p:nvPr>
            <p:ph sz="quarter" idx="11"/>
          </p:nvPr>
        </p:nvSpPr>
        <p:spPr/>
        <p:txBody>
          <a:bodyPr/>
          <a:lstStyle/>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The size of prokaryotic cells led to their being undiscovered for most of human history</a:t>
            </a:r>
          </a:p>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In 1546, Italian physician Girolamo </a:t>
            </a:r>
            <a:r>
              <a:rPr lang="en-US" altLang="en-US" dirty="0" err="1">
                <a:solidFill>
                  <a:srgbClr val="000000"/>
                </a:solidFill>
                <a:latin typeface="Arial" panose="020B0604020202020204" pitchFamily="34" charset="0"/>
                <a:ea typeface="Verdana" panose="020B0604030504040204" pitchFamily="34" charset="0"/>
              </a:rPr>
              <a:t>Fracastoro</a:t>
            </a:r>
            <a:r>
              <a:rPr lang="en-US" altLang="en-US" dirty="0">
                <a:solidFill>
                  <a:srgbClr val="000000"/>
                </a:solidFill>
                <a:latin typeface="Arial" panose="020B0604020202020204" pitchFamily="34" charset="0"/>
                <a:ea typeface="Verdana" panose="020B0604030504040204" pitchFamily="34" charset="0"/>
              </a:rPr>
              <a:t> suggested that disease was caused by unseen organisms</a:t>
            </a:r>
          </a:p>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Two lines of technology</a:t>
            </a:r>
          </a:p>
          <a:p>
            <a:pPr marL="347472" lvl="1" indent="-347472">
              <a:spcBef>
                <a:spcPts val="6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Microscopy for visualization.</a:t>
            </a:r>
          </a:p>
          <a:p>
            <a:pPr marL="347472" lvl="1" indent="-347472">
              <a:spcBef>
                <a:spcPts val="6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Infectious disease investigations.</a:t>
            </a:r>
          </a:p>
        </p:txBody>
      </p:sp>
      <p:sp>
        <p:nvSpPr>
          <p:cNvPr id="6" name="Slide Number Placeholder 3">
            <a:extLst>
              <a:ext uri="{FF2B5EF4-FFF2-40B4-BE49-F238E27FC236}">
                <a16:creationId xmlns:a16="http://schemas.microsoft.com/office/drawing/2014/main" id="{97ED9846-845B-4F58-B967-628B5616E1F9}"/>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3033906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39180-448C-4E0B-8640-C5C0B8920EB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Prokaryotic cells often have complex internal membranes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608C1BB-76F2-475E-9157-3E38F6881BB4}"/>
              </a:ext>
            </a:extLst>
          </p:cNvPr>
          <p:cNvSpPr>
            <a:spLocks noGrp="1"/>
          </p:cNvSpPr>
          <p:nvPr>
            <p:ph sz="quarter" idx="11"/>
          </p:nvPr>
        </p:nvSpPr>
        <p:spPr>
          <a:xfrm>
            <a:off x="342900" y="1409008"/>
            <a:ext cx="8229600" cy="822960"/>
          </a:xfrm>
        </p:spPr>
        <p:txBody>
          <a:bodyPr/>
          <a:lstStyle/>
          <a:p>
            <a:pPr lvl="0">
              <a:spcBef>
                <a:spcPts val="200"/>
              </a:spcBef>
              <a:spcAft>
                <a:spcPts val="200"/>
              </a:spcAft>
              <a:buClr>
                <a:srgbClr val="003B48"/>
              </a:buClr>
            </a:pPr>
            <a:r>
              <a:rPr lang="en-US" dirty="0">
                <a:solidFill>
                  <a:srgbClr val="000000"/>
                </a:solidFill>
                <a:latin typeface="Arial" panose="020B0604020202020204" pitchFamily="34" charset="0"/>
                <a:ea typeface="Verdana" panose="020B0604030504040204" pitchFamily="34" charset="0"/>
              </a:rPr>
              <a:t>Invaginated regions of plasma membrane</a:t>
            </a:r>
          </a:p>
          <a:p>
            <a:pPr lvl="0">
              <a:spcBef>
                <a:spcPts val="200"/>
              </a:spcBef>
              <a:spcAft>
                <a:spcPts val="200"/>
              </a:spcAft>
              <a:buClr>
                <a:srgbClr val="003B48"/>
              </a:buClr>
            </a:pPr>
            <a:r>
              <a:rPr lang="en-US" dirty="0">
                <a:solidFill>
                  <a:srgbClr val="000000"/>
                </a:solidFill>
                <a:latin typeface="Arial" panose="020B0604020202020204" pitchFamily="34" charset="0"/>
                <a:ea typeface="Verdana" panose="020B0604030504040204" pitchFamily="34" charset="0"/>
              </a:rPr>
              <a:t>Function in respiration or photosynthesis</a:t>
            </a:r>
          </a:p>
        </p:txBody>
      </p:sp>
      <p:pic>
        <p:nvPicPr>
          <p:cNvPr id="10" name="Picture 3" descr="Two micrographs of the prokaryotic cells with complex internal membranes with the diameter of 1 and 2 micrometers.">
            <a:extLst>
              <a:ext uri="{FF2B5EF4-FFF2-40B4-BE49-F238E27FC236}">
                <a16:creationId xmlns:a16="http://schemas.microsoft.com/office/drawing/2014/main" id="{353865EC-E582-448C-BE63-0ABF640B19A9}"/>
              </a:ext>
            </a:extLst>
          </p:cNvPr>
          <p:cNvPicPr>
            <a:picLocks noChangeAspect="1" noChangeArrowheads="1"/>
          </p:cNvPicPr>
          <p:nvPr/>
        </p:nvPicPr>
        <p:blipFill>
          <a:blip r:embed="rId2"/>
          <a:stretch>
            <a:fillRect/>
          </a:stretch>
        </p:blipFill>
        <p:spPr bwMode="auto">
          <a:xfrm>
            <a:off x="1920416" y="2401132"/>
            <a:ext cx="5303169" cy="3566160"/>
          </a:xfrm>
          <a:prstGeom prst="rect">
            <a:avLst/>
          </a:prstGeom>
          <a:noFill/>
          <a:ln w="9525">
            <a:noFill/>
            <a:miter lim="800000"/>
            <a:headEnd/>
            <a:tailEnd/>
          </a:ln>
          <a:effectLst/>
        </p:spPr>
      </p:pic>
      <p:sp>
        <p:nvSpPr>
          <p:cNvPr id="12" name="Content Placeholder 4">
            <a:extLst>
              <a:ext uri="{FF2B5EF4-FFF2-40B4-BE49-F238E27FC236}">
                <a16:creationId xmlns:a16="http://schemas.microsoft.com/office/drawing/2014/main" id="{FE0A4D6A-1246-4FCB-BAA7-55105B0E10DD}"/>
              </a:ext>
            </a:extLst>
          </p:cNvPr>
          <p:cNvSpPr>
            <a:spLocks noGrp="1"/>
          </p:cNvSpPr>
          <p:nvPr>
            <p:ph sz="quarter" idx="15"/>
          </p:nvPr>
        </p:nvSpPr>
        <p:spPr>
          <a:xfrm>
            <a:off x="2514600" y="6051302"/>
            <a:ext cx="4114800" cy="201168"/>
          </a:xfrm>
        </p:spPr>
        <p:txBody>
          <a:bodyPr/>
          <a:lstStyle/>
          <a:p>
            <a:pPr algn="ctr"/>
            <a:r>
              <a:rPr lang="en-US" sz="800" dirty="0">
                <a:solidFill>
                  <a:schemeClr val="tx1"/>
                </a:solidFill>
              </a:rPr>
              <a:t>(Left) Dr. W.J. </a:t>
            </a:r>
            <a:r>
              <a:rPr lang="en-US" sz="800" dirty="0" err="1">
                <a:solidFill>
                  <a:schemeClr val="tx1"/>
                </a:solidFill>
              </a:rPr>
              <a:t>Ingledew</a:t>
            </a:r>
            <a:r>
              <a:rPr lang="en-US" sz="800" dirty="0">
                <a:solidFill>
                  <a:schemeClr val="tx1"/>
                </a:solidFill>
              </a:rPr>
              <a:t>/Science Source; (Right) </a:t>
            </a:r>
            <a:r>
              <a:rPr lang="en-US" sz="800" dirty="0" err="1">
                <a:solidFill>
                  <a:schemeClr val="tx1"/>
                </a:solidFill>
              </a:rPr>
              <a:t>Biophoto</a:t>
            </a:r>
            <a:r>
              <a:rPr lang="en-US" sz="800" dirty="0">
                <a:solidFill>
                  <a:schemeClr val="tx1"/>
                </a:solidFill>
              </a:rPr>
              <a:t> Associates/Science Source</a:t>
            </a:r>
            <a:endParaRPr lang="en-US" sz="800" dirty="0">
              <a:solidFill>
                <a:schemeClr val="tx1"/>
              </a:solidFill>
              <a:latin typeface="Arial" panose="020B0604020202020204" pitchFamily="34" charset="0"/>
              <a:ea typeface="Verdana" panose="020B0604030504040204" pitchFamily="34" charset="0"/>
            </a:endParaRPr>
          </a:p>
        </p:txBody>
      </p:sp>
      <p:sp>
        <p:nvSpPr>
          <p:cNvPr id="9" name="Slide Number Placeholder 5">
            <a:extLst>
              <a:ext uri="{FF2B5EF4-FFF2-40B4-BE49-F238E27FC236}">
                <a16:creationId xmlns:a16="http://schemas.microsoft.com/office/drawing/2014/main" id="{B0F33F8B-D5A1-402B-9472-540B57A23F1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5010514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2B2CB-D236-498F-94B3-D6D3C956003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cell organization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D1833748-EBC8-4C17-8B99-D3927A39EA9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Nucleoid region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Contains the single, circular chromosome.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also contain plasmids.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Ribosomes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Smaller than those of eukaryotes.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 in protein and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content.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Targeted by some antibiotics.</a:t>
            </a:r>
          </a:p>
        </p:txBody>
      </p:sp>
      <p:sp>
        <p:nvSpPr>
          <p:cNvPr id="6" name="Slide Number Placeholder 3">
            <a:extLst>
              <a:ext uri="{FF2B5EF4-FFF2-40B4-BE49-F238E27FC236}">
                <a16:creationId xmlns:a16="http://schemas.microsoft.com/office/drawing/2014/main" id="{96B511A2-4E97-466B-867A-9EE30265B2C7}"/>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091545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717E5-DFE4-40D8-98F1-1498102180B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Prokaryotic cell organization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91EC82A1-A3F0-4C3D-BDCF-9A13D0C00F8E}"/>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Internal compartments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Small number of membrane-bounded structures seen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Magnetosome in </a:t>
            </a:r>
            <a:r>
              <a:rPr lang="en-US" dirty="0" err="1">
                <a:solidFill>
                  <a:srgbClr val="000000"/>
                </a:solidFill>
                <a:latin typeface="Arial" panose="020B0604020202020204" pitchFamily="34" charset="0"/>
                <a:ea typeface="Verdana" panose="020B0604030504040204" pitchFamily="34" charset="0"/>
              </a:rPr>
              <a:t>magnetotactic</a:t>
            </a:r>
            <a:r>
              <a:rPr lang="en-US" dirty="0">
                <a:solidFill>
                  <a:srgbClr val="000000"/>
                </a:solidFill>
                <a:latin typeface="Arial" panose="020B0604020202020204" pitchFamily="34" charset="0"/>
                <a:ea typeface="Verdana" panose="020B0604030504040204" pitchFamily="34" charset="0"/>
              </a:rPr>
              <a:t> bacteria</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Protein shells called bacterial microcompartments (B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They isolate specific metabolic processes. </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Increase concentration of reactants.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Protect the cell from toxic metabolic intermediates.</a:t>
            </a:r>
          </a:p>
        </p:txBody>
      </p:sp>
      <p:sp>
        <p:nvSpPr>
          <p:cNvPr id="6" name="Slide Number Placeholder 3">
            <a:extLst>
              <a:ext uri="{FF2B5EF4-FFF2-40B4-BE49-F238E27FC236}">
                <a16:creationId xmlns:a16="http://schemas.microsoft.com/office/drawing/2014/main" id="{DE1E30E5-8BDC-45C5-8D1D-35E34F5B4775}"/>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1473291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E6EB8-67B1-4FD1-8830-F102333662E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Genetics</a:t>
            </a:r>
          </a:p>
        </p:txBody>
      </p:sp>
      <p:sp>
        <p:nvSpPr>
          <p:cNvPr id="3" name="Content Placeholder 2">
            <a:extLst>
              <a:ext uri="{FF2B5EF4-FFF2-40B4-BE49-F238E27FC236}">
                <a16:creationId xmlns:a16="http://schemas.microsoft.com/office/drawing/2014/main" id="{1F68407E-D7E4-43D8-941D-D430FA371C69}"/>
              </a:ext>
            </a:extLst>
          </p:cNvPr>
          <p:cNvSpPr>
            <a:spLocks noGrp="1"/>
          </p:cNvSpPr>
          <p:nvPr>
            <p:ph sz="quarter" idx="11"/>
          </p:nvPr>
        </p:nvSpPr>
        <p:spPr/>
        <p:txBody>
          <a:bodyPr/>
          <a:lstStyle/>
          <a:p>
            <a:pPr lvl="0">
              <a:spcBef>
                <a:spcPts val="600"/>
              </a:spcBef>
              <a:spcAft>
                <a:spcPts val="2400"/>
              </a:spcAft>
              <a:buClr>
                <a:srgbClr val="003B48"/>
              </a:buClr>
            </a:pPr>
            <a:r>
              <a:rPr lang="en-US" dirty="0">
                <a:solidFill>
                  <a:srgbClr val="000000"/>
                </a:solidFill>
                <a:latin typeface="Arial" panose="020B0604020202020204" pitchFamily="34" charset="0"/>
                <a:ea typeface="Verdana" panose="020B0604030504040204" pitchFamily="34" charset="0"/>
              </a:rPr>
              <a:t>Prokaryotes do not reproduce sexually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3 types of horizontal gene transfer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Conjugation – cell-to-cell contact.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Transduction – by viruses.</a:t>
            </a:r>
          </a:p>
          <a:p>
            <a:pPr marL="347472" lvl="0" indent="-347472">
              <a:spcBef>
                <a:spcPts val="600"/>
              </a:spcBef>
              <a:spcAft>
                <a:spcPts val="2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Transformation – from the environment.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3 processes also observed in archaea</a:t>
            </a:r>
          </a:p>
        </p:txBody>
      </p:sp>
      <p:sp>
        <p:nvSpPr>
          <p:cNvPr id="6" name="Slide Number Placeholder 3">
            <a:extLst>
              <a:ext uri="{FF2B5EF4-FFF2-40B4-BE49-F238E27FC236}">
                <a16:creationId xmlns:a16="http://schemas.microsoft.com/office/drawing/2014/main" id="{5E24ED85-A49A-4A3F-8F90-32D528CD3BE5}"/>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3203919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7BF8B-58A6-4EB6-B8FE-48FFC46E439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Transformation</a:t>
            </a:r>
          </a:p>
        </p:txBody>
      </p:sp>
      <p:sp>
        <p:nvSpPr>
          <p:cNvPr id="3" name="Content Placeholder 2">
            <a:extLst>
              <a:ext uri="{FF2B5EF4-FFF2-40B4-BE49-F238E27FC236}">
                <a16:creationId xmlns:a16="http://schemas.microsoft.com/office/drawing/2014/main" id="{7EEF5A34-8912-47C4-801E-F932E11F4A21}"/>
              </a:ext>
            </a:extLst>
          </p:cNvPr>
          <p:cNvSpPr>
            <a:spLocks noGrp="1"/>
          </p:cNvSpPr>
          <p:nvPr>
            <p:ph sz="quarter" idx="11"/>
          </p:nvPr>
        </p:nvSpPr>
        <p:spPr>
          <a:xfrm>
            <a:off x="342900" y="1276709"/>
            <a:ext cx="8458200" cy="5153119"/>
          </a:xfrm>
        </p:spPr>
        <p:txBody>
          <a:bodyPr/>
          <a:lstStyle/>
          <a:p>
            <a:pPr>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Natural transformation</a:t>
            </a:r>
          </a:p>
          <a:p>
            <a:pPr marL="342900" indent="-342900">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in many bacterial species.</a:t>
            </a:r>
          </a:p>
          <a:p>
            <a:pPr marL="342900" indent="-342900">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from a dead cell picked up by a live cell.</a:t>
            </a:r>
          </a:p>
          <a:p>
            <a:pPr marL="342900" indent="-342900">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Proteins for it are on the bacterial chromosome.</a:t>
            </a:r>
          </a:p>
          <a:p>
            <a:pPr marL="731520" lvl="2" indent="-283464">
              <a:spcAft>
                <a:spcPts val="2400"/>
              </a:spcAft>
              <a:buClr>
                <a:srgbClr val="000000"/>
              </a:buClr>
            </a:pPr>
            <a:r>
              <a:rPr lang="en-US" dirty="0">
                <a:solidFill>
                  <a:srgbClr val="000000"/>
                </a:solidFill>
                <a:latin typeface="Arial" panose="020B0604020202020204" pitchFamily="34" charset="0"/>
                <a:ea typeface="Verdana" panose="020B0604030504040204" pitchFamily="34" charset="0"/>
              </a:rPr>
              <a:t>Evolved, not an accident of plasmid or phage biology.</a:t>
            </a:r>
          </a:p>
          <a:p>
            <a:pPr>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Artificial transformation</a:t>
            </a:r>
          </a:p>
          <a:p>
            <a:pPr marL="342900" indent="-342900">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species do not naturally undergo transformation.</a:t>
            </a:r>
          </a:p>
          <a:p>
            <a:pPr marL="342900" indent="-342900">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Accomplished in the lab.</a:t>
            </a:r>
          </a:p>
          <a:p>
            <a:pPr marL="342900" indent="-342900">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to transform </a:t>
            </a:r>
            <a:r>
              <a:rPr lang="en-US" i="1" dirty="0">
                <a:solidFill>
                  <a:srgbClr val="000000"/>
                </a:solidFill>
                <a:latin typeface="Arial" panose="020B0604020202020204" pitchFamily="34" charset="0"/>
                <a:ea typeface="Verdana" panose="020B0604030504040204" pitchFamily="34" charset="0"/>
              </a:rPr>
              <a:t>E. coli </a:t>
            </a:r>
            <a:r>
              <a:rPr lang="en-US" dirty="0">
                <a:solidFill>
                  <a:srgbClr val="000000"/>
                </a:solidFill>
                <a:latin typeface="Arial" panose="020B0604020202020204" pitchFamily="34" charset="0"/>
                <a:ea typeface="Verdana" panose="020B0604030504040204" pitchFamily="34" charset="0"/>
              </a:rPr>
              <a:t>for molecular cloning.</a:t>
            </a:r>
          </a:p>
        </p:txBody>
      </p:sp>
      <p:sp>
        <p:nvSpPr>
          <p:cNvPr id="6" name="Slide Number Placeholder 3">
            <a:extLst>
              <a:ext uri="{FF2B5EF4-FFF2-40B4-BE49-F238E27FC236}">
                <a16:creationId xmlns:a16="http://schemas.microsoft.com/office/drawing/2014/main" id="{3B513E63-3C31-4C56-AA77-DDBD2397A55E}"/>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4813411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62636-181B-4F89-94DE-DCECC6986E4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27.11</a:t>
            </a:r>
          </a:p>
        </p:txBody>
      </p:sp>
      <p:pic>
        <p:nvPicPr>
          <p:cNvPr id="9" name="Picture 2" descr="An illustration of the natural transformation process. ">
            <a:extLst>
              <a:ext uri="{FF2B5EF4-FFF2-40B4-BE49-F238E27FC236}">
                <a16:creationId xmlns:a16="http://schemas.microsoft.com/office/drawing/2014/main" id="{CF2B561A-DA64-4719-AECC-AF8A20768645}"/>
              </a:ext>
            </a:extLst>
          </p:cNvPr>
          <p:cNvPicPr>
            <a:picLocks noChangeAspect="1" noChangeArrowheads="1"/>
          </p:cNvPicPr>
          <p:nvPr/>
        </p:nvPicPr>
        <p:blipFill rotWithShape="1">
          <a:blip r:embed="rId2"/>
          <a:srcRect b="17382"/>
          <a:stretch/>
        </p:blipFill>
        <p:spPr bwMode="auto">
          <a:xfrm>
            <a:off x="274320" y="2148840"/>
            <a:ext cx="8595360" cy="2406346"/>
          </a:xfrm>
          <a:prstGeom prst="rect">
            <a:avLst/>
          </a:prstGeom>
          <a:noFill/>
        </p:spPr>
      </p:pic>
      <p:sp>
        <p:nvSpPr>
          <p:cNvPr id="14" name="Text Placeholder 3">
            <a:extLst>
              <a:ext uri="{FF2B5EF4-FFF2-40B4-BE49-F238E27FC236}">
                <a16:creationId xmlns:a16="http://schemas.microsoft.com/office/drawing/2014/main" id="{FBEC8142-16A7-4BE2-80F1-8758C5C96B9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70D2641-EA42-4D62-96D8-FF3EC88D4194}"/>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6539843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FD31A-1A28-4E24-9121-571240043DF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Transduction</a:t>
            </a:r>
          </a:p>
        </p:txBody>
      </p:sp>
      <p:sp>
        <p:nvSpPr>
          <p:cNvPr id="3" name="Content Placeholder 2">
            <a:extLst>
              <a:ext uri="{FF2B5EF4-FFF2-40B4-BE49-F238E27FC236}">
                <a16:creationId xmlns:a16="http://schemas.microsoft.com/office/drawing/2014/main" id="{D7CE81A5-20D3-44D8-B05C-AE5A879C6066}"/>
              </a:ext>
            </a:extLst>
          </p:cNvPr>
          <p:cNvSpPr>
            <a:spLocks noGrp="1"/>
          </p:cNvSpPr>
          <p:nvPr>
            <p:ph sz="quarter" idx="11"/>
          </p:nvPr>
        </p:nvSpPr>
        <p:spPr/>
        <p:txBody>
          <a:bodyPr/>
          <a:lstStyle/>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Generalized transduction</a:t>
            </a:r>
          </a:p>
          <a:p>
            <a:pPr marL="347472" lvl="0" indent="-347472">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Virtually any gene can be transferred.</a:t>
            </a:r>
          </a:p>
          <a:p>
            <a:pPr marL="347472" lvl="0" indent="-347472">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via accidents in the </a:t>
            </a:r>
            <a:r>
              <a:rPr lang="en-US" i="1" dirty="0">
                <a:solidFill>
                  <a:srgbClr val="000000"/>
                </a:solidFill>
                <a:latin typeface="Arial" panose="020B0604020202020204" pitchFamily="34" charset="0"/>
                <a:ea typeface="Verdana" panose="020B0604030504040204" pitchFamily="34" charset="0"/>
              </a:rPr>
              <a:t>lytic cycle</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Viruses package bacterial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transfer it in a subsequent infection.</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Specialized transduction</a:t>
            </a:r>
          </a:p>
          <a:p>
            <a:pPr marL="347472" lvl="0" indent="-347472">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via accidents in the </a:t>
            </a:r>
            <a:r>
              <a:rPr lang="en-US" i="1" dirty="0">
                <a:solidFill>
                  <a:srgbClr val="000000"/>
                </a:solidFill>
                <a:latin typeface="Arial" panose="020B0604020202020204" pitchFamily="34" charset="0"/>
                <a:ea typeface="Verdana" panose="020B0604030504040204" pitchFamily="34" charset="0"/>
              </a:rPr>
              <a:t>lysogenic cycle</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Imprecise excision of prophage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phage carry both phage genes and chromosomal genes.</a:t>
            </a:r>
          </a:p>
        </p:txBody>
      </p:sp>
      <p:sp>
        <p:nvSpPr>
          <p:cNvPr id="6" name="Slide Number Placeholder 3">
            <a:extLst>
              <a:ext uri="{FF2B5EF4-FFF2-40B4-BE49-F238E27FC236}">
                <a16:creationId xmlns:a16="http://schemas.microsoft.com/office/drawing/2014/main" id="{012EA1E3-06AD-4897-A307-ABC7008EE5A2}"/>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646763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82474-A9FE-4BD8-8DF4-1CA37342F31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series of illustrations shows the sequence of infections with phage.">
            <a:extLst>
              <a:ext uri="{FF2B5EF4-FFF2-40B4-BE49-F238E27FC236}">
                <a16:creationId xmlns:a16="http://schemas.microsoft.com/office/drawing/2014/main" id="{C28BFABE-5D7F-418B-8A96-9AEF7EA1BBBF}"/>
              </a:ext>
            </a:extLst>
          </p:cNvPr>
          <p:cNvPicPr>
            <a:picLocks noChangeAspect="1" noChangeArrowheads="1"/>
          </p:cNvPicPr>
          <p:nvPr/>
        </p:nvPicPr>
        <p:blipFill rotWithShape="1">
          <a:blip r:embed="rId2"/>
          <a:srcRect b="51571"/>
          <a:stretch/>
        </p:blipFill>
        <p:spPr bwMode="auto">
          <a:xfrm>
            <a:off x="577368" y="1222157"/>
            <a:ext cx="3854817" cy="4738255"/>
          </a:xfrm>
          <a:prstGeom prst="rect">
            <a:avLst/>
          </a:prstGeom>
          <a:noFill/>
          <a:ln w="9525">
            <a:noFill/>
            <a:miter lim="800000"/>
            <a:headEnd/>
            <a:tailEnd/>
          </a:ln>
          <a:effectLst/>
        </p:spPr>
      </p:pic>
      <p:pic>
        <p:nvPicPr>
          <p:cNvPr id="6" name="Picture 3" descr="A series of illustrations shows the sequence of events in infection with transducing phage.">
            <a:extLst>
              <a:ext uri="{FF2B5EF4-FFF2-40B4-BE49-F238E27FC236}">
                <a16:creationId xmlns:a16="http://schemas.microsoft.com/office/drawing/2014/main" id="{4D47AAC2-E089-4301-B067-473E52D9828F}"/>
              </a:ext>
            </a:extLst>
          </p:cNvPr>
          <p:cNvPicPr>
            <a:picLocks noChangeAspect="1" noChangeArrowheads="1"/>
          </p:cNvPicPr>
          <p:nvPr/>
        </p:nvPicPr>
        <p:blipFill rotWithShape="1">
          <a:blip r:embed="rId2"/>
          <a:srcRect t="48887" r="4738" b="2329"/>
          <a:stretch/>
        </p:blipFill>
        <p:spPr bwMode="auto">
          <a:xfrm>
            <a:off x="5076342" y="1222157"/>
            <a:ext cx="3645628" cy="4738255"/>
          </a:xfrm>
          <a:prstGeom prst="rect">
            <a:avLst/>
          </a:prstGeom>
        </p:spPr>
      </p:pic>
      <p:sp>
        <p:nvSpPr>
          <p:cNvPr id="5" name="Text Placeholder 4">
            <a:extLst>
              <a:ext uri="{FF2B5EF4-FFF2-40B4-BE49-F238E27FC236}">
                <a16:creationId xmlns:a16="http://schemas.microsoft.com/office/drawing/2014/main" id="{557723C6-A9A6-4E26-B946-C0758F8E554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08E8533C-3624-4C24-A7D6-83F3AC29407A}"/>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347060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85635-A5A0-47B4-96EF-66408C835F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Conjugation</a:t>
            </a:r>
          </a:p>
        </p:txBody>
      </p:sp>
      <p:sp>
        <p:nvSpPr>
          <p:cNvPr id="3" name="Content Placeholder 2">
            <a:extLst>
              <a:ext uri="{FF2B5EF4-FFF2-40B4-BE49-F238E27FC236}">
                <a16:creationId xmlns:a16="http://schemas.microsoft.com/office/drawing/2014/main" id="{8CDFCF37-9322-43A1-BC8B-EEB25E7F98F1}"/>
              </a:ext>
            </a:extLst>
          </p:cNvPr>
          <p:cNvSpPr>
            <a:spLocks noGrp="1"/>
          </p:cNvSpPr>
          <p:nvPr>
            <p:ph sz="quarter" idx="11"/>
          </p:nvPr>
        </p:nvSpPr>
        <p:spPr>
          <a:xfrm>
            <a:off x="342900" y="1276709"/>
            <a:ext cx="8458200" cy="2351861"/>
          </a:xfrm>
        </p:spPr>
        <p:txBody>
          <a:bodyPr/>
          <a:lstStyle/>
          <a:p>
            <a:pPr>
              <a:spcAft>
                <a:spcPts val="1200"/>
              </a:spcAft>
            </a:pPr>
            <a:r>
              <a:rPr lang="en-US" dirty="0"/>
              <a:t>Plasmids may encode functions not necessary to the organism, but may provide a selective advantage</a:t>
            </a:r>
          </a:p>
          <a:p>
            <a:pPr>
              <a:spcAft>
                <a:spcPts val="2400"/>
              </a:spcAft>
            </a:pPr>
            <a:r>
              <a:rPr lang="en-US" dirty="0"/>
              <a:t>In </a:t>
            </a:r>
            <a:r>
              <a:rPr lang="en-US" i="1" dirty="0"/>
              <a:t>E. coli</a:t>
            </a:r>
            <a:r>
              <a:rPr lang="en-US" dirty="0"/>
              <a:t>, conjugation is based on the presence of the F plasmid (fertility factor)</a:t>
            </a:r>
          </a:p>
          <a:p>
            <a:pPr>
              <a:spcAft>
                <a:spcPts val="1200"/>
              </a:spcAft>
            </a:pPr>
            <a:r>
              <a:rPr lang="en-US" dirty="0"/>
              <a:t>•</a:t>
            </a:r>
          </a:p>
        </p:txBody>
      </p:sp>
      <p:graphicFrame>
        <p:nvGraphicFramePr>
          <p:cNvPr id="10" name="Object 3">
            <a:extLst>
              <a:ext uri="{FF2B5EF4-FFF2-40B4-BE49-F238E27FC236}">
                <a16:creationId xmlns:a16="http://schemas.microsoft.com/office/drawing/2014/main" id="{A3032E35-9E4A-4342-A8ED-03CC521B801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84934180"/>
              </p:ext>
            </p:extLst>
          </p:nvPr>
        </p:nvGraphicFramePr>
        <p:xfrm>
          <a:off x="770164" y="3263900"/>
          <a:ext cx="317500" cy="330200"/>
        </p:xfrm>
        <a:graphic>
          <a:graphicData uri="http://schemas.openxmlformats.org/presentationml/2006/ole">
            <mc:AlternateContent xmlns:mc="http://schemas.openxmlformats.org/markup-compatibility/2006">
              <mc:Choice xmlns:v="urn:schemas-microsoft-com:vml" Requires="v">
                <p:oleObj spid="_x0000_s1232" name="Equation" r:id="rId3" imgW="317160" imgH="330120" progId="Equation.DSMT4">
                  <p:embed/>
                </p:oleObj>
              </mc:Choice>
              <mc:Fallback>
                <p:oleObj name="Equation" r:id="rId3" imgW="317160" imgH="330120" progId="Equation.DSMT4">
                  <p:embed/>
                  <p:pic>
                    <p:nvPicPr>
                      <p:cNvPr id="0" name=""/>
                      <p:cNvPicPr/>
                      <p:nvPr/>
                    </p:nvPicPr>
                    <p:blipFill>
                      <a:blip r:embed="rId4"/>
                      <a:stretch>
                        <a:fillRect/>
                      </a:stretch>
                    </p:blipFill>
                    <p:spPr>
                      <a:xfrm>
                        <a:off x="770164" y="3263900"/>
                        <a:ext cx="3175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BECCDE6D-379E-4D8C-8EFE-F50BE703DB00}"/>
              </a:ext>
            </a:extLst>
          </p:cNvPr>
          <p:cNvSpPr>
            <a:spLocks noGrp="1"/>
          </p:cNvSpPr>
          <p:nvPr>
            <p:ph sz="quarter" idx="15"/>
          </p:nvPr>
        </p:nvSpPr>
        <p:spPr>
          <a:xfrm>
            <a:off x="342900" y="3220160"/>
            <a:ext cx="8458200" cy="1097280"/>
          </a:xfrm>
        </p:spPr>
        <p:txBody>
          <a:bodyPr/>
          <a:lstStyle/>
          <a:p>
            <a:pPr indent="731520"/>
            <a:r>
              <a:rPr lang="en-US" dirty="0"/>
              <a:t>cells contain the plasmid – donor cells</a:t>
            </a:r>
          </a:p>
          <a:p>
            <a:r>
              <a:rPr lang="en-US" dirty="0"/>
              <a:t>•</a:t>
            </a:r>
          </a:p>
        </p:txBody>
      </p:sp>
      <p:graphicFrame>
        <p:nvGraphicFramePr>
          <p:cNvPr id="11" name="Object 5">
            <a:extLst>
              <a:ext uri="{FF2B5EF4-FFF2-40B4-BE49-F238E27FC236}">
                <a16:creationId xmlns:a16="http://schemas.microsoft.com/office/drawing/2014/main" id="{E0EE8200-A1EB-4721-9072-0B49F295A77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2591313"/>
              </p:ext>
            </p:extLst>
          </p:nvPr>
        </p:nvGraphicFramePr>
        <p:xfrm>
          <a:off x="770164" y="3752925"/>
          <a:ext cx="317500" cy="330200"/>
        </p:xfrm>
        <a:graphic>
          <a:graphicData uri="http://schemas.openxmlformats.org/presentationml/2006/ole">
            <mc:AlternateContent xmlns:mc="http://schemas.openxmlformats.org/markup-compatibility/2006">
              <mc:Choice xmlns:v="urn:schemas-microsoft-com:vml" Requires="v">
                <p:oleObj spid="_x0000_s1233" name="Equation" r:id="rId5" imgW="317160" imgH="330120" progId="Equation.DSMT4">
                  <p:embed/>
                </p:oleObj>
              </mc:Choice>
              <mc:Fallback>
                <p:oleObj name="Equation" r:id="rId5" imgW="317160" imgH="330120" progId="Equation.DSMT4">
                  <p:embed/>
                  <p:pic>
                    <p:nvPicPr>
                      <p:cNvPr id="10" name="Object 9">
                        <a:extLst>
                          <a:ext uri="{FF2B5EF4-FFF2-40B4-BE49-F238E27FC236}">
                            <a16:creationId xmlns:a16="http://schemas.microsoft.com/office/drawing/2014/main" id="{A3032E35-9E4A-4342-A8ED-03CC521B8016}"/>
                          </a:ext>
                        </a:extLst>
                      </p:cNvPr>
                      <p:cNvPicPr/>
                      <p:nvPr/>
                    </p:nvPicPr>
                    <p:blipFill>
                      <a:blip r:embed="rId6"/>
                      <a:stretch>
                        <a:fillRect/>
                      </a:stretch>
                    </p:blipFill>
                    <p:spPr>
                      <a:xfrm>
                        <a:off x="770164" y="3752925"/>
                        <a:ext cx="317500" cy="3302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50443B8C-8D73-412B-BE8C-4D090CC7B0B5}"/>
              </a:ext>
            </a:extLst>
          </p:cNvPr>
          <p:cNvSpPr>
            <a:spLocks noGrp="1"/>
          </p:cNvSpPr>
          <p:nvPr>
            <p:ph sz="quarter" idx="17"/>
          </p:nvPr>
        </p:nvSpPr>
        <p:spPr>
          <a:xfrm>
            <a:off x="342900" y="3714825"/>
            <a:ext cx="8458200" cy="580381"/>
          </a:xfrm>
        </p:spPr>
        <p:txBody>
          <a:bodyPr/>
          <a:lstStyle/>
          <a:p>
            <a:pPr indent="731520"/>
            <a:r>
              <a:rPr lang="en-US" dirty="0"/>
              <a:t>cells do not – recipient cells</a:t>
            </a:r>
          </a:p>
        </p:txBody>
      </p:sp>
      <p:sp>
        <p:nvSpPr>
          <p:cNvPr id="6" name="Slide Number Placeholder 7">
            <a:extLst>
              <a:ext uri="{FF2B5EF4-FFF2-40B4-BE49-F238E27FC236}">
                <a16:creationId xmlns:a16="http://schemas.microsoft.com/office/drawing/2014/main" id="{45CE4B03-CB58-4C45-9250-AFC1A7470A09}"/>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1950588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4DB39-6476-4CB5-A151-45548C011F1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 plasmid transfer</a:t>
            </a:r>
          </a:p>
        </p:txBody>
      </p:sp>
      <p:graphicFrame>
        <p:nvGraphicFramePr>
          <p:cNvPr id="18" name="Object 2">
            <a:extLst>
              <a:ext uri="{FF2B5EF4-FFF2-40B4-BE49-F238E27FC236}">
                <a16:creationId xmlns:a16="http://schemas.microsoft.com/office/drawing/2014/main" id="{06B9A5E9-44E0-48F7-B8CD-ABC52A2C7A3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48660724"/>
              </p:ext>
            </p:extLst>
          </p:nvPr>
        </p:nvGraphicFramePr>
        <p:xfrm>
          <a:off x="479110" y="1302110"/>
          <a:ext cx="317500" cy="330200"/>
        </p:xfrm>
        <a:graphic>
          <a:graphicData uri="http://schemas.openxmlformats.org/presentationml/2006/ole">
            <mc:AlternateContent xmlns:mc="http://schemas.openxmlformats.org/markup-compatibility/2006">
              <mc:Choice xmlns:v="urn:schemas-microsoft-com:vml" Requires="v">
                <p:oleObj spid="_x0000_s2356" name="Equation" r:id="rId3" imgW="317160" imgH="330120" progId="Equation.DSMT4">
                  <p:embed/>
                </p:oleObj>
              </mc:Choice>
              <mc:Fallback>
                <p:oleObj name="Equation" r:id="rId3" imgW="317160" imgH="330120" progId="Equation.DSMT4">
                  <p:embed/>
                  <p:pic>
                    <p:nvPicPr>
                      <p:cNvPr id="10" name="Object 9">
                        <a:extLst>
                          <a:ext uri="{FF2B5EF4-FFF2-40B4-BE49-F238E27FC236}">
                            <a16:creationId xmlns:a16="http://schemas.microsoft.com/office/drawing/2014/main" id="{A3032E35-9E4A-4342-A8ED-03CC521B8016}"/>
                          </a:ext>
                        </a:extLst>
                      </p:cNvPr>
                      <p:cNvPicPr/>
                      <p:nvPr/>
                    </p:nvPicPr>
                    <p:blipFill>
                      <a:blip r:embed="rId4"/>
                      <a:stretch>
                        <a:fillRect/>
                      </a:stretch>
                    </p:blipFill>
                    <p:spPr>
                      <a:xfrm>
                        <a:off x="479110" y="1302110"/>
                        <a:ext cx="317500" cy="330200"/>
                      </a:xfrm>
                      <a:prstGeom prst="rect">
                        <a:avLst/>
                      </a:prstGeom>
                    </p:spPr>
                  </p:pic>
                </p:oleObj>
              </mc:Fallback>
            </mc:AlternateContent>
          </a:graphicData>
        </a:graphic>
      </p:graphicFrame>
      <p:sp>
        <p:nvSpPr>
          <p:cNvPr id="17" name="Content Placeholder 3">
            <a:extLst>
              <a:ext uri="{FF2B5EF4-FFF2-40B4-BE49-F238E27FC236}">
                <a16:creationId xmlns:a16="http://schemas.microsoft.com/office/drawing/2014/main" id="{DFB5E4EB-3A59-4F14-8C43-B5BFA893A555}"/>
              </a:ext>
            </a:extLst>
          </p:cNvPr>
          <p:cNvSpPr>
            <a:spLocks noGrp="1"/>
          </p:cNvSpPr>
          <p:nvPr>
            <p:ph sz="quarter" idx="11"/>
          </p:nvPr>
        </p:nvSpPr>
        <p:spPr>
          <a:xfrm>
            <a:off x="342900" y="1276710"/>
            <a:ext cx="8458200" cy="498397"/>
          </a:xfrm>
        </p:spPr>
        <p:txBody>
          <a:bodyPr/>
          <a:lstStyle/>
          <a:p>
            <a:pPr indent="365760"/>
            <a:r>
              <a:rPr lang="en-US" dirty="0"/>
              <a:t>cell produces F pilus that connects it to</a:t>
            </a:r>
          </a:p>
        </p:txBody>
      </p:sp>
      <p:graphicFrame>
        <p:nvGraphicFramePr>
          <p:cNvPr id="19" name="Object 4">
            <a:extLst>
              <a:ext uri="{FF2B5EF4-FFF2-40B4-BE49-F238E27FC236}">
                <a16:creationId xmlns:a16="http://schemas.microsoft.com/office/drawing/2014/main" id="{D9FBB5FB-804E-4A9B-BBB4-528097B5C97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539725500"/>
              </p:ext>
            </p:extLst>
          </p:nvPr>
        </p:nvGraphicFramePr>
        <p:xfrm>
          <a:off x="6158230" y="1302110"/>
          <a:ext cx="317500" cy="330200"/>
        </p:xfrm>
        <a:graphic>
          <a:graphicData uri="http://schemas.openxmlformats.org/presentationml/2006/ole">
            <mc:AlternateContent xmlns:mc="http://schemas.openxmlformats.org/markup-compatibility/2006">
              <mc:Choice xmlns:v="urn:schemas-microsoft-com:vml" Requires="v">
                <p:oleObj spid="_x0000_s2357" name="Equation" r:id="rId5" imgW="317160" imgH="330120" progId="Equation.DSMT4">
                  <p:embed/>
                </p:oleObj>
              </mc:Choice>
              <mc:Fallback>
                <p:oleObj name="Equation" r:id="rId5" imgW="317160" imgH="330120" progId="Equation.DSMT4">
                  <p:embed/>
                  <p:pic>
                    <p:nvPicPr>
                      <p:cNvPr id="18" name="Object 17">
                        <a:extLst>
                          <a:ext uri="{FF2B5EF4-FFF2-40B4-BE49-F238E27FC236}">
                            <a16:creationId xmlns:a16="http://schemas.microsoft.com/office/drawing/2014/main" id="{06B9A5E9-44E0-48F7-B8CD-ABC52A2C7A35}"/>
                          </a:ext>
                        </a:extLst>
                      </p:cNvPr>
                      <p:cNvPicPr/>
                      <p:nvPr/>
                    </p:nvPicPr>
                    <p:blipFill>
                      <a:blip r:embed="rId6"/>
                      <a:stretch>
                        <a:fillRect/>
                      </a:stretch>
                    </p:blipFill>
                    <p:spPr>
                      <a:xfrm>
                        <a:off x="6158230" y="1302110"/>
                        <a:ext cx="317500" cy="330200"/>
                      </a:xfrm>
                      <a:prstGeom prst="rect">
                        <a:avLst/>
                      </a:prstGeom>
                    </p:spPr>
                  </p:pic>
                </p:oleObj>
              </mc:Fallback>
            </mc:AlternateContent>
          </a:graphicData>
        </a:graphic>
      </p:graphicFrame>
      <p:sp>
        <p:nvSpPr>
          <p:cNvPr id="4" name="Content Placeholder 5">
            <a:extLst>
              <a:ext uri="{FF2B5EF4-FFF2-40B4-BE49-F238E27FC236}">
                <a16:creationId xmlns:a16="http://schemas.microsoft.com/office/drawing/2014/main" id="{96618BD5-6E63-426F-8879-21B3C8C3EAF7}"/>
              </a:ext>
            </a:extLst>
          </p:cNvPr>
          <p:cNvSpPr>
            <a:spLocks noGrp="1"/>
          </p:cNvSpPr>
          <p:nvPr>
            <p:ph sz="quarter" idx="15"/>
          </p:nvPr>
        </p:nvSpPr>
        <p:spPr>
          <a:xfrm>
            <a:off x="342900" y="1276710"/>
            <a:ext cx="8458200" cy="1097280"/>
          </a:xfrm>
        </p:spPr>
        <p:txBody>
          <a:bodyPr/>
          <a:lstStyle/>
          <a:p>
            <a:pPr indent="6126480">
              <a:spcBef>
                <a:spcPts val="624"/>
              </a:spcBef>
              <a:spcAft>
                <a:spcPts val="600"/>
              </a:spcAft>
              <a:tabLst>
                <a:tab pos="576263" algn="l"/>
              </a:tabLst>
            </a:pPr>
            <a:r>
              <a:rPr lang="en-US" dirty="0"/>
              <a:t>cell</a:t>
            </a:r>
          </a:p>
          <a:p>
            <a:pPr>
              <a:spcBef>
                <a:spcPts val="624"/>
              </a:spcBef>
              <a:spcAft>
                <a:spcPts val="600"/>
              </a:spcAft>
              <a:tabLst>
                <a:tab pos="576263" algn="l"/>
              </a:tabLst>
            </a:pPr>
            <a:r>
              <a:rPr lang="en-US" dirty="0"/>
              <a:t>Transfer of F plasmid occurs through conjugation bridge</a:t>
            </a:r>
          </a:p>
          <a:p>
            <a:pPr>
              <a:spcBef>
                <a:spcPts val="624"/>
              </a:spcBef>
              <a:spcAft>
                <a:spcPts val="600"/>
              </a:spcAft>
              <a:tabLst>
                <a:tab pos="576263" algn="l"/>
              </a:tabLst>
            </a:pPr>
            <a:r>
              <a:rPr lang="en-US" dirty="0"/>
              <a:t>F plasmid copied through rolling circle replication</a:t>
            </a:r>
          </a:p>
          <a:p>
            <a:pPr>
              <a:spcBef>
                <a:spcPts val="624"/>
              </a:spcBef>
              <a:spcAft>
                <a:spcPts val="600"/>
              </a:spcAft>
              <a:tabLst>
                <a:tab pos="576263" algn="l"/>
              </a:tabLst>
            </a:pPr>
            <a:r>
              <a:rPr lang="en-US" dirty="0"/>
              <a:t>The end result is two</a:t>
            </a:r>
          </a:p>
        </p:txBody>
      </p:sp>
      <p:graphicFrame>
        <p:nvGraphicFramePr>
          <p:cNvPr id="24" name="Object 6">
            <a:extLst>
              <a:ext uri="{FF2B5EF4-FFF2-40B4-BE49-F238E27FC236}">
                <a16:creationId xmlns:a16="http://schemas.microsoft.com/office/drawing/2014/main" id="{7A6EC66B-E672-40DF-8C00-1D7402BCCAA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99840004"/>
              </p:ext>
            </p:extLst>
          </p:nvPr>
        </p:nvGraphicFramePr>
        <p:xfrm>
          <a:off x="3374710" y="2884820"/>
          <a:ext cx="317500" cy="330200"/>
        </p:xfrm>
        <a:graphic>
          <a:graphicData uri="http://schemas.openxmlformats.org/presentationml/2006/ole">
            <mc:AlternateContent xmlns:mc="http://schemas.openxmlformats.org/markup-compatibility/2006">
              <mc:Choice xmlns:v="urn:schemas-microsoft-com:vml" Requires="v">
                <p:oleObj spid="_x0000_s2358" name="Equation" r:id="rId7" imgW="317160" imgH="330120" progId="Equation.DSMT4">
                  <p:embed/>
                </p:oleObj>
              </mc:Choice>
              <mc:Fallback>
                <p:oleObj name="Equation" r:id="rId7" imgW="317160" imgH="330120" progId="Equation.DSMT4">
                  <p:embed/>
                  <p:pic>
                    <p:nvPicPr>
                      <p:cNvPr id="18" name="Object 17">
                        <a:extLst>
                          <a:ext uri="{FF2B5EF4-FFF2-40B4-BE49-F238E27FC236}">
                            <a16:creationId xmlns:a16="http://schemas.microsoft.com/office/drawing/2014/main" id="{06B9A5E9-44E0-48F7-B8CD-ABC52A2C7A35}"/>
                          </a:ext>
                        </a:extLst>
                      </p:cNvPr>
                      <p:cNvPicPr/>
                      <p:nvPr/>
                    </p:nvPicPr>
                    <p:blipFill>
                      <a:blip r:embed="rId4"/>
                      <a:stretch>
                        <a:fillRect/>
                      </a:stretch>
                    </p:blipFill>
                    <p:spPr>
                      <a:xfrm>
                        <a:off x="3374710" y="2884820"/>
                        <a:ext cx="317500" cy="330200"/>
                      </a:xfrm>
                      <a:prstGeom prst="rect">
                        <a:avLst/>
                      </a:prstGeom>
                    </p:spPr>
                  </p:pic>
                </p:oleObj>
              </mc:Fallback>
            </mc:AlternateContent>
          </a:graphicData>
        </a:graphic>
      </p:graphicFrame>
      <p:sp>
        <p:nvSpPr>
          <p:cNvPr id="15" name="Content Placeholder 7">
            <a:extLst>
              <a:ext uri="{FF2B5EF4-FFF2-40B4-BE49-F238E27FC236}">
                <a16:creationId xmlns:a16="http://schemas.microsoft.com/office/drawing/2014/main" id="{5D98ED5F-BB08-4109-966E-4FC9062B6255}"/>
              </a:ext>
            </a:extLst>
          </p:cNvPr>
          <p:cNvSpPr>
            <a:spLocks noGrp="1"/>
          </p:cNvSpPr>
          <p:nvPr>
            <p:ph sz="quarter" idx="17"/>
          </p:nvPr>
        </p:nvSpPr>
        <p:spPr>
          <a:xfrm>
            <a:off x="3692210" y="2836249"/>
            <a:ext cx="905132" cy="438737"/>
          </a:xfrm>
        </p:spPr>
        <p:txBody>
          <a:bodyPr/>
          <a:lstStyle/>
          <a:p>
            <a:r>
              <a:rPr lang="en-US" dirty="0"/>
              <a:t>cells</a:t>
            </a:r>
          </a:p>
        </p:txBody>
      </p:sp>
      <p:pic>
        <p:nvPicPr>
          <p:cNvPr id="25" name="Picture 8" descr="An illustrations shows the sequence of steps in the formation of the conjugation bridge and transfer of F plasmid between F plus an F minus cell.">
            <a:extLst>
              <a:ext uri="{FF2B5EF4-FFF2-40B4-BE49-F238E27FC236}">
                <a16:creationId xmlns:a16="http://schemas.microsoft.com/office/drawing/2014/main" id="{6174D039-F1E7-4A1E-A6AE-B6617B88B7AC}"/>
              </a:ext>
            </a:extLst>
          </p:cNvPr>
          <p:cNvPicPr>
            <a:picLocks noChangeAspect="1" noChangeArrowheads="1"/>
          </p:cNvPicPr>
          <p:nvPr/>
        </p:nvPicPr>
        <p:blipFill>
          <a:blip r:embed="rId8"/>
          <a:stretch>
            <a:fillRect/>
          </a:stretch>
        </p:blipFill>
        <p:spPr bwMode="auto">
          <a:xfrm>
            <a:off x="769484" y="3420136"/>
            <a:ext cx="7605033" cy="2468880"/>
          </a:xfrm>
          <a:prstGeom prst="rect">
            <a:avLst/>
          </a:prstGeom>
          <a:noFill/>
        </p:spPr>
      </p:pic>
      <p:sp>
        <p:nvSpPr>
          <p:cNvPr id="31" name="Text Placeholder 9">
            <a:extLst>
              <a:ext uri="{FF2B5EF4-FFF2-40B4-BE49-F238E27FC236}">
                <a16:creationId xmlns:a16="http://schemas.microsoft.com/office/drawing/2014/main" id="{0EEF7D3D-D513-4C0F-9B8D-C0A60A12E1B2}"/>
              </a:ext>
            </a:extLst>
          </p:cNvPr>
          <p:cNvSpPr>
            <a:spLocks noGrp="1"/>
          </p:cNvSpPr>
          <p:nvPr>
            <p:ph type="body" sz="quarter" idx="39"/>
          </p:nvPr>
        </p:nvSpPr>
        <p:spPr>
          <a:xfrm>
            <a:off x="2148840" y="5990292"/>
            <a:ext cx="4846320" cy="181356"/>
          </a:xfrm>
        </p:spPr>
        <p:txBody>
          <a:bodyPr/>
          <a:lstStyle/>
          <a:p>
            <a:pPr algn="ctr"/>
            <a:r>
              <a:rPr lang="en-US" dirty="0">
                <a:solidFill>
                  <a:schemeClr val="tx1"/>
                </a:solidFill>
              </a:rPr>
              <a:t>(Left) Dennis Kunkel Microscopy/Science Source </a:t>
            </a:r>
          </a:p>
        </p:txBody>
      </p:sp>
      <p:sp>
        <p:nvSpPr>
          <p:cNvPr id="8" name="Text Placeholder 10">
            <a:extLst>
              <a:ext uri="{FF2B5EF4-FFF2-40B4-BE49-F238E27FC236}">
                <a16:creationId xmlns:a16="http://schemas.microsoft.com/office/drawing/2014/main" id="{2511A03C-6559-4152-B6E6-B662DF9E4891}"/>
              </a:ext>
            </a:extLst>
          </p:cNvPr>
          <p:cNvSpPr>
            <a:spLocks noGrp="1"/>
          </p:cNvSpPr>
          <p:nvPr>
            <p:ph type="body" sz="quarter" idx="40"/>
          </p:nvPr>
        </p:nvSpPr>
        <p:spPr/>
        <p:txBody>
          <a:bodyPr/>
          <a:lstStyle/>
          <a:p>
            <a:r>
              <a:rPr lang="en-US" dirty="0">
                <a:hlinkClick r:id="rId9" action="ppaction://hlinksldjump"/>
              </a:rPr>
              <a:t>Access the text alternative for slide images.</a:t>
            </a:r>
          </a:p>
        </p:txBody>
      </p:sp>
      <p:sp>
        <p:nvSpPr>
          <p:cNvPr id="9" name="Slide Number Placeholder 11">
            <a:extLst>
              <a:ext uri="{FF2B5EF4-FFF2-40B4-BE49-F238E27FC236}">
                <a16:creationId xmlns:a16="http://schemas.microsoft.com/office/drawing/2014/main" id="{248B13F3-ACC7-434C-85B5-5D62E5034680}"/>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10073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417C2-59BE-458F-AEAE-BFD874AD7D3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History of Microbiology</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D0809038-9132-4DBC-9B73-FFD55DFA7BF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Antony van Leeuwenhoek was first to observe and accurately describe microbial life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Modern electron microscopes allows the study of cell substructure.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Louis Pasteur refutes idea of spontaneous generation (idea that living things arise spontaneously from other living things)</a:t>
            </a:r>
          </a:p>
        </p:txBody>
      </p:sp>
      <p:sp>
        <p:nvSpPr>
          <p:cNvPr id="6" name="Slide Number Placeholder 3">
            <a:extLst>
              <a:ext uri="{FF2B5EF4-FFF2-40B4-BE49-F238E27FC236}">
                <a16:creationId xmlns:a16="http://schemas.microsoft.com/office/drawing/2014/main" id="{39FAF70B-3C60-4A18-AE58-B6D4F14F498C}"/>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2097209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D98E0-318A-4656-9C9F-CEC2CABBF4A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 plasmid recombination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A083AF5D-8109-4F14-93FF-DA49F8645DBF}"/>
              </a:ext>
            </a:extLst>
          </p:cNvPr>
          <p:cNvSpPr>
            <a:spLocks noGrp="1"/>
          </p:cNvSpPr>
          <p:nvPr>
            <p:ph sz="quarter" idx="11"/>
          </p:nvPr>
        </p:nvSpPr>
        <p:spPr>
          <a:xfrm>
            <a:off x="342900" y="1276710"/>
            <a:ext cx="8458200" cy="5124090"/>
          </a:xfrm>
        </p:spPr>
        <p:txBody>
          <a:bodyPr/>
          <a:lstStyle/>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F plasmid can integrate into the bacterial chromosome</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Events similar to crossing over in eukaryotes.</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Homologous recombination.</a:t>
            </a:r>
          </a:p>
          <a:p>
            <a:pPr lvl="0">
              <a:spcBef>
                <a:spcPts val="800"/>
              </a:spcBef>
              <a:spcAft>
                <a:spcPts val="600"/>
              </a:spcAft>
              <a:buClr>
                <a:srgbClr val="003B48"/>
              </a:buClr>
            </a:pPr>
            <a:r>
              <a:rPr lang="en-US" dirty="0" err="1">
                <a:solidFill>
                  <a:srgbClr val="000000"/>
                </a:solidFill>
                <a:latin typeface="Arial" panose="020B0604020202020204" pitchFamily="34" charset="0"/>
                <a:ea typeface="Verdana" panose="020B0604030504040204" pitchFamily="34" charset="0"/>
              </a:rPr>
              <a:t>Hfr</a:t>
            </a:r>
            <a:r>
              <a:rPr lang="en-US" dirty="0">
                <a:solidFill>
                  <a:srgbClr val="000000"/>
                </a:solidFill>
                <a:latin typeface="Arial" panose="020B0604020202020204" pitchFamily="34" charset="0"/>
                <a:ea typeface="Verdana" panose="020B0604030504040204" pitchFamily="34" charset="0"/>
              </a:rPr>
              <a:t> cell (high frequency of recombination)</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 plasmid integrated into chromosome.</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Replicated every time host divides.</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F plasmid can also excise itself by reversing the integration process</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 inaccurate excision may occur picking up some chromosomal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 F</a:t>
            </a:r>
            <a:r>
              <a:rPr lang="en-US" baseline="30000" dirty="0">
                <a:solidFill>
                  <a:srgbClr val="000000"/>
                </a:solidFill>
                <a:latin typeface="Arial" panose="020B0604020202020204" pitchFamily="34" charset="0"/>
                <a:ea typeface="Verdana" panose="020B0604030504040204" pitchFamily="34" charset="0"/>
              </a:rPr>
              <a:t>′</a:t>
            </a:r>
            <a:r>
              <a:rPr lang="en-US" dirty="0">
                <a:solidFill>
                  <a:srgbClr val="000000"/>
                </a:solidFill>
                <a:latin typeface="Arial" panose="020B0604020202020204" pitchFamily="34" charset="0"/>
                <a:ea typeface="Verdana" panose="020B0604030504040204" pitchFamily="34" charset="0"/>
              </a:rPr>
              <a:t> plasmid.</a:t>
            </a:r>
          </a:p>
        </p:txBody>
      </p:sp>
      <p:sp>
        <p:nvSpPr>
          <p:cNvPr id="6" name="Slide Number Placeholder 3">
            <a:extLst>
              <a:ext uri="{FF2B5EF4-FFF2-40B4-BE49-F238E27FC236}">
                <a16:creationId xmlns:a16="http://schemas.microsoft.com/office/drawing/2014/main" id="{8D02AE92-3442-4811-B38D-F2C47A1B5E41}"/>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1829792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EE057-9A84-4F1D-B657-C77C6D12C12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27.14</a:t>
            </a:r>
          </a:p>
        </p:txBody>
      </p:sp>
      <p:pic>
        <p:nvPicPr>
          <p:cNvPr id="10" name="Picture 2" descr="An illustration of the various steps in the integration and excision of F plasmid. ">
            <a:extLst>
              <a:ext uri="{FF2B5EF4-FFF2-40B4-BE49-F238E27FC236}">
                <a16:creationId xmlns:a16="http://schemas.microsoft.com/office/drawing/2014/main" id="{C705760F-F146-4DF0-A473-85725606C9C6}"/>
              </a:ext>
            </a:extLst>
          </p:cNvPr>
          <p:cNvPicPr>
            <a:picLocks noChangeAspect="1" noChangeArrowheads="1"/>
          </p:cNvPicPr>
          <p:nvPr/>
        </p:nvPicPr>
        <p:blipFill rotWithShape="1">
          <a:blip r:embed="rId2"/>
          <a:srcRect t="3422" r="4014" b="29185"/>
          <a:stretch/>
        </p:blipFill>
        <p:spPr bwMode="auto">
          <a:xfrm>
            <a:off x="1655650" y="1310640"/>
            <a:ext cx="5598590" cy="4525104"/>
          </a:xfrm>
          <a:prstGeom prst="rect">
            <a:avLst/>
          </a:prstGeom>
          <a:noFill/>
        </p:spPr>
      </p:pic>
      <p:sp>
        <p:nvSpPr>
          <p:cNvPr id="20" name="Content Placeholder 3">
            <a:extLst>
              <a:ext uri="{FF2B5EF4-FFF2-40B4-BE49-F238E27FC236}">
                <a16:creationId xmlns:a16="http://schemas.microsoft.com/office/drawing/2014/main" id="{58AF65FB-5A0D-4EA0-934E-4E6B598B9373}"/>
              </a:ext>
            </a:extLst>
          </p:cNvPr>
          <p:cNvSpPr>
            <a:spLocks noGrp="1"/>
          </p:cNvSpPr>
          <p:nvPr>
            <p:ph sz="quarter" idx="11"/>
          </p:nvPr>
        </p:nvSpPr>
        <p:spPr>
          <a:xfrm>
            <a:off x="2040255" y="5883000"/>
            <a:ext cx="5063490" cy="357780"/>
          </a:xfrm>
        </p:spPr>
        <p:txBody>
          <a:bodyPr/>
          <a:lstStyle/>
          <a:p>
            <a:pPr algn="ctr">
              <a:spcAft>
                <a:spcPts val="1200"/>
              </a:spcAft>
            </a:pPr>
            <a:r>
              <a:rPr lang="en-US" sz="2000" dirty="0"/>
              <a:t>Integration and excision of F plasmid</a:t>
            </a:r>
          </a:p>
        </p:txBody>
      </p:sp>
      <p:sp>
        <p:nvSpPr>
          <p:cNvPr id="22" name="Text Placeholder 4">
            <a:extLst>
              <a:ext uri="{FF2B5EF4-FFF2-40B4-BE49-F238E27FC236}">
                <a16:creationId xmlns:a16="http://schemas.microsoft.com/office/drawing/2014/main" id="{A97F33FA-4543-48E6-8332-E5538374B3D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4798C64E-EFA3-496A-9E76-CD9DDA5B67EF}"/>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1656154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D98E0-318A-4656-9C9F-CEC2CABBF4A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 plasmid recombination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A083AF5D-8109-4F14-93FF-DA49F8645DBF}"/>
              </a:ext>
            </a:extLst>
          </p:cNvPr>
          <p:cNvSpPr>
            <a:spLocks noGrp="1"/>
          </p:cNvSpPr>
          <p:nvPr>
            <p:ph sz="quarter" idx="11"/>
          </p:nvPr>
        </p:nvSpPr>
        <p:spPr>
          <a:xfrm>
            <a:off x="342900" y="1276710"/>
            <a:ext cx="8458200" cy="5124090"/>
          </a:xfrm>
        </p:spPr>
        <p:txBody>
          <a:bodyPr/>
          <a:lstStyle/>
          <a:p>
            <a:pPr>
              <a:spcBef>
                <a:spcPts val="600"/>
              </a:spcBef>
              <a:spcAft>
                <a:spcPts val="1200"/>
              </a:spcAft>
            </a:pPr>
            <a:r>
              <a:rPr lang="en-US" dirty="0"/>
              <a:t>During conjugation in </a:t>
            </a:r>
            <a:r>
              <a:rPr lang="en-US" dirty="0" err="1"/>
              <a:t>Hfr</a:t>
            </a:r>
            <a:r>
              <a:rPr lang="en-US" dirty="0"/>
              <a:t> strains, the transfer of genes is linear and progressive</a:t>
            </a:r>
          </a:p>
          <a:p>
            <a:pPr marL="342900" indent="-342900">
              <a:spcBef>
                <a:spcPts val="600"/>
              </a:spcBef>
              <a:spcAft>
                <a:spcPts val="1200"/>
              </a:spcAft>
              <a:buFont typeface="Arial" panose="020B0604020202020204" pitchFamily="34" charset="0"/>
              <a:buChar char="•"/>
            </a:pPr>
            <a:r>
              <a:rPr lang="en-US" dirty="0"/>
              <a:t>Genes farther from the origin of transfer will be transferred later.</a:t>
            </a:r>
          </a:p>
          <a:p>
            <a:pPr marL="342900" indent="-342900">
              <a:spcBef>
                <a:spcPts val="600"/>
              </a:spcBef>
              <a:spcAft>
                <a:spcPts val="1200"/>
              </a:spcAft>
              <a:buFont typeface="Arial" panose="020B0604020202020204" pitchFamily="34" charset="0"/>
              <a:buChar char="•"/>
            </a:pPr>
            <a:r>
              <a:rPr lang="en-US" dirty="0"/>
              <a:t>Different marker genes appear in the recipient cell at specific times.</a:t>
            </a:r>
          </a:p>
          <a:p>
            <a:pPr>
              <a:spcBef>
                <a:spcPts val="600"/>
              </a:spcBef>
              <a:spcAft>
                <a:spcPts val="1200"/>
              </a:spcAft>
            </a:pPr>
            <a:r>
              <a:rPr lang="en-US" dirty="0"/>
              <a:t>Gene order can be mapped based on entry time</a:t>
            </a:r>
          </a:p>
        </p:txBody>
      </p:sp>
      <p:sp>
        <p:nvSpPr>
          <p:cNvPr id="6" name="Slide Number Placeholder 3">
            <a:extLst>
              <a:ext uri="{FF2B5EF4-FFF2-40B4-BE49-F238E27FC236}">
                <a16:creationId xmlns:a16="http://schemas.microsoft.com/office/drawing/2014/main" id="{8D02AE92-3442-4811-B38D-F2C47A1B5E41}"/>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6516387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EE057-9A84-4F1D-B657-C77C6D12C12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27.15</a:t>
            </a:r>
          </a:p>
        </p:txBody>
      </p:sp>
      <p:pic>
        <p:nvPicPr>
          <p:cNvPr id="10" name="Picture 2" descr="An illustration explains how mating is interrupted by agitation in a blender.">
            <a:extLst>
              <a:ext uri="{FF2B5EF4-FFF2-40B4-BE49-F238E27FC236}">
                <a16:creationId xmlns:a16="http://schemas.microsoft.com/office/drawing/2014/main" id="{C705760F-F146-4DF0-A473-85725606C9C6}"/>
              </a:ext>
            </a:extLst>
          </p:cNvPr>
          <p:cNvPicPr>
            <a:picLocks noChangeAspect="1" noChangeArrowheads="1"/>
          </p:cNvPicPr>
          <p:nvPr/>
        </p:nvPicPr>
        <p:blipFill rotWithShape="1">
          <a:blip r:embed="rId2"/>
          <a:srcRect l="3623" t="18574" r="4061" b="63703"/>
          <a:stretch/>
        </p:blipFill>
        <p:spPr bwMode="auto">
          <a:xfrm>
            <a:off x="170815" y="1580027"/>
            <a:ext cx="4737153" cy="2011680"/>
          </a:xfrm>
          <a:prstGeom prst="rect">
            <a:avLst/>
          </a:prstGeom>
          <a:noFill/>
        </p:spPr>
      </p:pic>
      <p:pic>
        <p:nvPicPr>
          <p:cNvPr id="12" name="Picture 3" descr="A genetic map.">
            <a:extLst>
              <a:ext uri="{FF2B5EF4-FFF2-40B4-BE49-F238E27FC236}">
                <a16:creationId xmlns:a16="http://schemas.microsoft.com/office/drawing/2014/main" id="{A4251E64-B0F9-4E57-8E5C-9837F818E251}"/>
              </a:ext>
            </a:extLst>
          </p:cNvPr>
          <p:cNvPicPr>
            <a:picLocks noChangeAspect="1" noChangeArrowheads="1"/>
          </p:cNvPicPr>
          <p:nvPr/>
        </p:nvPicPr>
        <p:blipFill rotWithShape="1">
          <a:blip r:embed="rId2"/>
          <a:srcRect l="4154" t="65940" r="4169" b="16324"/>
          <a:stretch/>
        </p:blipFill>
        <p:spPr bwMode="auto">
          <a:xfrm>
            <a:off x="188938" y="3714750"/>
            <a:ext cx="4700906" cy="2011680"/>
          </a:xfrm>
          <a:prstGeom prst="rect">
            <a:avLst/>
          </a:prstGeom>
        </p:spPr>
      </p:pic>
      <p:pic>
        <p:nvPicPr>
          <p:cNvPr id="11" name="Picture 4" descr="A graph shows the data from interrupted mating.">
            <a:extLst>
              <a:ext uri="{FF2B5EF4-FFF2-40B4-BE49-F238E27FC236}">
                <a16:creationId xmlns:a16="http://schemas.microsoft.com/office/drawing/2014/main" id="{F1FC5877-D224-4E9C-8F39-042F688649AC}"/>
              </a:ext>
            </a:extLst>
          </p:cNvPr>
          <p:cNvPicPr>
            <a:picLocks noChangeAspect="1" noChangeArrowheads="1"/>
          </p:cNvPicPr>
          <p:nvPr/>
        </p:nvPicPr>
        <p:blipFill rotWithShape="1">
          <a:blip r:embed="rId2"/>
          <a:srcRect l="4052" t="36770" r="3076" b="34302"/>
          <a:stretch/>
        </p:blipFill>
        <p:spPr bwMode="auto">
          <a:xfrm>
            <a:off x="5013959" y="2179173"/>
            <a:ext cx="3981451" cy="2743200"/>
          </a:xfrm>
          <a:prstGeom prst="rect">
            <a:avLst/>
          </a:prstGeom>
        </p:spPr>
      </p:pic>
      <p:sp>
        <p:nvSpPr>
          <p:cNvPr id="22" name="Text Placeholder 5">
            <a:extLst>
              <a:ext uri="{FF2B5EF4-FFF2-40B4-BE49-F238E27FC236}">
                <a16:creationId xmlns:a16="http://schemas.microsoft.com/office/drawing/2014/main" id="{A97F33FA-4543-48E6-8332-E5538374B3D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4798C64E-EFA3-496A-9E76-CD9DDA5B67EF}"/>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699775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A15CE-8C6B-4029-8FF1-A457E3184A0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Antibiotic resistance</a:t>
            </a:r>
          </a:p>
        </p:txBody>
      </p:sp>
      <p:sp>
        <p:nvSpPr>
          <p:cNvPr id="3" name="Content Placeholder 2">
            <a:extLst>
              <a:ext uri="{FF2B5EF4-FFF2-40B4-BE49-F238E27FC236}">
                <a16:creationId xmlns:a16="http://schemas.microsoft.com/office/drawing/2014/main" id="{3017B886-2919-4709-B62B-9C5EB56D07B6}"/>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 (resistance) plasmids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Encode antibiotic resistance genes.</a:t>
            </a:r>
          </a:p>
          <a:p>
            <a:pPr marL="347472" lvl="0" indent="-347472">
              <a:spcBef>
                <a:spcPts val="600"/>
              </a:spcBef>
              <a:spcAft>
                <a:spcPts val="2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Acquire genes through transposable elements.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Genes from pathogenic species transferred by plasmids or transduction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Encode genes for pathogenic traits.</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Enterobacteriaceae.</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E. coli </a:t>
            </a:r>
            <a:r>
              <a:rPr lang="en-US" dirty="0">
                <a:solidFill>
                  <a:srgbClr val="000000"/>
                </a:solidFill>
                <a:latin typeface="Arial" panose="020B0604020202020204" pitchFamily="34" charset="0"/>
                <a:ea typeface="Verdana" panose="020B0604030504040204" pitchFamily="34" charset="0"/>
              </a:rPr>
              <a:t>O157:H7 strain evolved by acquiring genes for pathogenic traits.</a:t>
            </a:r>
          </a:p>
        </p:txBody>
      </p:sp>
      <p:sp>
        <p:nvSpPr>
          <p:cNvPr id="6" name="Slide Number Placeholder 3">
            <a:extLst>
              <a:ext uri="{FF2B5EF4-FFF2-40B4-BE49-F238E27FC236}">
                <a16:creationId xmlns:a16="http://schemas.microsoft.com/office/drawing/2014/main" id="{31A7BCAA-F776-49D8-9ACE-751CB23DF18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2788521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0FDCB-98A9-41E8-96AE-EE20238991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Mutations in bacteria</a:t>
            </a:r>
          </a:p>
        </p:txBody>
      </p:sp>
      <p:sp>
        <p:nvSpPr>
          <p:cNvPr id="3" name="Content Placeholder 2">
            <a:extLst>
              <a:ext uri="{FF2B5EF4-FFF2-40B4-BE49-F238E27FC236}">
                <a16:creationId xmlns:a16="http://schemas.microsoft.com/office/drawing/2014/main" id="{512FA251-2F72-45F4-99C6-E10C4067DD6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Mutations can arise spontaneously in bacteria as with any organism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Radiation and chemicals increase likelihood.</a:t>
            </a:r>
          </a:p>
          <a:p>
            <a:pPr lvl="0">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Auxotrophs</a:t>
            </a:r>
            <a:r>
              <a:rPr lang="en-US" dirty="0">
                <a:solidFill>
                  <a:srgbClr val="000000"/>
                </a:solidFill>
                <a:latin typeface="Arial" panose="020B0604020202020204" pitchFamily="34" charset="0"/>
                <a:ea typeface="Verdana" panose="020B0604030504040204" pitchFamily="34" charset="0"/>
              </a:rPr>
              <a:t> are nutritional mutants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no longer survive on minimal medium.</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Mutations (and plasmids) can spread rapidly in a population</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Methicilin</a:t>
            </a:r>
            <a:r>
              <a:rPr lang="en-US" dirty="0">
                <a:solidFill>
                  <a:srgbClr val="000000"/>
                </a:solidFill>
                <a:latin typeface="Arial" panose="020B0604020202020204" pitchFamily="34" charset="0"/>
                <a:ea typeface="Verdana" panose="020B0604030504040204" pitchFamily="34" charset="0"/>
              </a:rPr>
              <a:t>-resistant </a:t>
            </a:r>
            <a:r>
              <a:rPr lang="en-US" i="1" dirty="0">
                <a:solidFill>
                  <a:srgbClr val="000000"/>
                </a:solidFill>
                <a:latin typeface="Arial" panose="020B0604020202020204" pitchFamily="34" charset="0"/>
                <a:ea typeface="Verdana" panose="020B0604030504040204" pitchFamily="34" charset="0"/>
              </a:rPr>
              <a:t>Staphylococcus aureus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Vancomycin-resistant </a:t>
            </a:r>
            <a:r>
              <a:rPr lang="en-US" i="1" dirty="0">
                <a:solidFill>
                  <a:srgbClr val="000000"/>
                </a:solidFill>
                <a:latin typeface="Arial" panose="020B0604020202020204" pitchFamily="34" charset="0"/>
                <a:ea typeface="Verdana" panose="020B0604030504040204" pitchFamily="34" charset="0"/>
              </a:rPr>
              <a:t>Staphylococcus aureus </a:t>
            </a:r>
            <a:r>
              <a:rPr lang="en-US" dirty="0">
                <a:solidFill>
                  <a:srgbClr val="000000"/>
                </a:solidFill>
                <a:latin typeface="Arial" panose="020B0604020202020204" pitchFamily="34" charset="0"/>
                <a:ea typeface="Verdana" panose="020B0604030504040204" pitchFamily="34" charset="0"/>
              </a:rPr>
              <a:t>(V</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80F32D39-A375-425D-95D4-0F27DCFEA6EA}"/>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3118035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03F87-7783-4ADF-AC64-A62D825EB2D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CRISPR systems provide adaptive immunity</a:t>
            </a:r>
          </a:p>
        </p:txBody>
      </p:sp>
      <p:sp>
        <p:nvSpPr>
          <p:cNvPr id="3" name="Content Placeholder 2">
            <a:extLst>
              <a:ext uri="{FF2B5EF4-FFF2-40B4-BE49-F238E27FC236}">
                <a16:creationId xmlns:a16="http://schemas.microsoft.com/office/drawing/2014/main" id="{C606DF81-431E-4C2C-A951-B186C343EBC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Screens of prokaryotic genomes revealed repeated sequences with spacer regions called CRISPR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Clustered Regularly Interspaced Short Palindromic Repeats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Adaptive immunity to viral infection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Prokaryotes integrate short segments of viral nucleic acid into CRISPR loci, produce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that degrades viral nucleic acid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Useful for gene editing in the lab</a:t>
            </a:r>
          </a:p>
        </p:txBody>
      </p:sp>
      <p:sp>
        <p:nvSpPr>
          <p:cNvPr id="6" name="Slide Number Placeholder 3">
            <a:extLst>
              <a:ext uri="{FF2B5EF4-FFF2-40B4-BE49-F238E27FC236}">
                <a16:creationId xmlns:a16="http://schemas.microsoft.com/office/drawing/2014/main" id="{44C6693E-E84A-431F-A369-1AD6378A9932}"/>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2454921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958E8-7733-4C35-87C3-2655F9D3DBC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Metabolism</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3EC0FB6F-741D-4B16-B3A5-C9CA99D00AEB}"/>
              </a:ext>
            </a:extLst>
          </p:cNvPr>
          <p:cNvSpPr>
            <a:spLocks noGrp="1"/>
          </p:cNvSpPr>
          <p:nvPr>
            <p:ph sz="quarter" idx="11"/>
          </p:nvPr>
        </p:nvSpPr>
        <p:spPr>
          <a:xfrm>
            <a:off x="342900" y="1276710"/>
            <a:ext cx="8458200" cy="5135520"/>
          </a:xfrm>
        </p:spPr>
        <p:txBody>
          <a:bodyPr/>
          <a:lstStyle/>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Organisms require carbon for building, a source of electrons to use in redox chemistry, and energy for anabolic processes. </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Nutritional strategy = how they get carbon, get electrons for redox chemistry, and perform energy transformation. </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How they get carbon:</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Heterotrophs get carbon in reduced forms.</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Autotrophs get carbon in oxidized forms (CO</a:t>
            </a:r>
            <a:r>
              <a:rPr lang="en-US" sz="2000" baseline="-25000" dirty="0">
                <a:solidFill>
                  <a:srgbClr val="000000"/>
                </a:solidFill>
                <a:latin typeface="Arial" panose="020B0604020202020204" pitchFamily="34" charset="0"/>
                <a:ea typeface="Verdana" panose="020B0604030504040204" pitchFamily="34" charset="0"/>
              </a:rPr>
              <a:t>2</a:t>
            </a:r>
            <a:r>
              <a:rPr lang="en-US" sz="2000" dirty="0">
                <a:solidFill>
                  <a:srgbClr val="000000"/>
                </a:solidFill>
                <a:latin typeface="Arial" panose="020B0604020202020204" pitchFamily="34" charset="0"/>
                <a:ea typeface="Verdana" panose="020B0604030504040204" pitchFamily="34" charset="0"/>
              </a:rPr>
              <a:t>). </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How they get electrons for redox chemistry:</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Lithotrophs get electrons from reduced inorganic substances. </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Organotrophs get electrons from reduced carbon sources. </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How they perform energy transformation:</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Chemotrophs oxidize reduced chemicals from the environment.</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Phototrophs transform energy by harvesting light. </a:t>
            </a:r>
          </a:p>
        </p:txBody>
      </p:sp>
      <p:sp>
        <p:nvSpPr>
          <p:cNvPr id="6" name="Slide Number Placeholder 3">
            <a:extLst>
              <a:ext uri="{FF2B5EF4-FFF2-40B4-BE49-F238E27FC236}">
                <a16:creationId xmlns:a16="http://schemas.microsoft.com/office/drawing/2014/main" id="{3F173C60-8421-4A59-8F6E-D09B0AF93A01}"/>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7530985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49B9A-5F96-4A61-B65D-08D2C31D92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Prokaryotic Metabolism</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B3984DD4-9B42-4053-8D73-A08F1E1BAF6B}"/>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Prokaryotes can be classified into five nutritional types </a:t>
            </a:r>
          </a:p>
          <a:p>
            <a:pPr marL="347472" lvl="0" indent="-347472">
              <a:spcBef>
                <a:spcPts val="624"/>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Chemoorganoheterotrophs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24"/>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Chemolithoheterotrophs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24"/>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Chemolithoautotrophs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Photolithoautotrophs</a:t>
            </a:r>
          </a:p>
          <a:p>
            <a:pPr marL="347472" lvl="0" indent="-347472">
              <a:spcBef>
                <a:spcPts val="624"/>
              </a:spcBef>
              <a:spcAft>
                <a:spcPts val="28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Photoorganoheterotrophs</a:t>
            </a:r>
            <a:endParaRPr lang="en-US" dirty="0">
              <a:solidFill>
                <a:srgbClr val="000000"/>
              </a:solidFill>
              <a:latin typeface="Arial" panose="020B0604020202020204" pitchFamily="34" charset="0"/>
              <a:ea typeface="Verdana" panose="020B0604030504040204" pitchFamily="34" charset="0"/>
            </a:endParaRP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can switch strategies</a:t>
            </a:r>
          </a:p>
        </p:txBody>
      </p:sp>
      <p:sp>
        <p:nvSpPr>
          <p:cNvPr id="6" name="Slide Number Placeholder 3">
            <a:extLst>
              <a:ext uri="{FF2B5EF4-FFF2-40B4-BE49-F238E27FC236}">
                <a16:creationId xmlns:a16="http://schemas.microsoft.com/office/drawing/2014/main" id="{7611FE63-580A-4447-B448-D45F5C870CB9}"/>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5499770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C846E-B2F0-417B-B49A-4721AF2B57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Respirations and fermentations</a:t>
            </a:r>
          </a:p>
        </p:txBody>
      </p:sp>
      <p:sp>
        <p:nvSpPr>
          <p:cNvPr id="3" name="Content Placeholder 2">
            <a:extLst>
              <a:ext uri="{FF2B5EF4-FFF2-40B4-BE49-F238E27FC236}">
                <a16:creationId xmlns:a16="http://schemas.microsoft.com/office/drawing/2014/main" id="{0D8BF055-8B55-420F-BD01-ED6E6D6D179D}"/>
              </a:ext>
            </a:extLst>
          </p:cNvPr>
          <p:cNvSpPr>
            <a:spLocks noGrp="1"/>
          </p:cNvSpPr>
          <p:nvPr>
            <p:ph sz="quarter" idx="11"/>
          </p:nvPr>
        </p:nvSpPr>
        <p:spPr/>
        <p:txBody>
          <a:bodyPr/>
          <a:lstStyle/>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Prokaryotes have greater diversity to perform respirations and fermentations</a:t>
            </a:r>
          </a:p>
          <a:p>
            <a:pPr marL="347472" lvl="0" indent="-347472">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Eukaryotes - restricted to organic electron donors and oxygen as a terminal electron acceptor (aerobic).</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Prokaryotic fermentations can metabolize pyruvate and other compounds to recycle electron donors</a:t>
            </a:r>
          </a:p>
          <a:p>
            <a:pPr lvl="0">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Fermentation by-products are industrially and commercially valuable</a:t>
            </a:r>
          </a:p>
        </p:txBody>
      </p:sp>
      <p:sp>
        <p:nvSpPr>
          <p:cNvPr id="6" name="Slide Number Placeholder 3">
            <a:extLst>
              <a:ext uri="{FF2B5EF4-FFF2-40B4-BE49-F238E27FC236}">
                <a16:creationId xmlns:a16="http://schemas.microsoft.com/office/drawing/2014/main" id="{91AC37C3-4774-49DA-8AB7-D0ED81BD1539}"/>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96179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C14FE-ED60-4415-B0A9-6009A157E3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History of Microbiology</a:t>
            </a:r>
            <a:r>
              <a:rPr lang="en-US" sz="1200" dirty="0">
                <a:solidFill>
                  <a:srgbClr val="000000"/>
                </a:solidFill>
                <a:latin typeface="Arial" panose="020B0604020202020204" pitchFamily="34" charset="0"/>
                <a:ea typeface="Verdana" panose="020B0604030504040204" pitchFamily="34" charset="0"/>
                <a:cs typeface="Arial" pitchFamily="34" charset="0"/>
              </a:rPr>
              <a:t> 3</a:t>
            </a:r>
          </a:p>
        </p:txBody>
      </p:sp>
      <p:sp>
        <p:nvSpPr>
          <p:cNvPr id="3" name="Content Placeholder 2">
            <a:extLst>
              <a:ext uri="{FF2B5EF4-FFF2-40B4-BE49-F238E27FC236}">
                <a16:creationId xmlns:a16="http://schemas.microsoft.com/office/drawing/2014/main" id="{6A0574B1-C67B-4981-B65B-B6AEB6C1AB40}"/>
              </a:ext>
            </a:extLst>
          </p:cNvPr>
          <p:cNvSpPr>
            <a:spLocks noGrp="1"/>
          </p:cNvSpPr>
          <p:nvPr>
            <p:ph sz="quarter" idx="11"/>
          </p:nvPr>
        </p:nvSpPr>
        <p:spPr>
          <a:xfrm>
            <a:off x="342900" y="1276710"/>
            <a:ext cx="8458200" cy="513679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Robert Koch studied anthrax; proposed four postulates to prove a causal relationship between a microorganism and a disease</a:t>
            </a:r>
          </a:p>
          <a:p>
            <a:pPr marL="457200" lvl="0" indent="-457200">
              <a:spcBef>
                <a:spcPts val="600"/>
              </a:spcBef>
              <a:spcAft>
                <a:spcPts val="1200"/>
              </a:spcAft>
              <a:buClr>
                <a:srgbClr val="000000"/>
              </a:buClr>
              <a:buFont typeface="+mj-lt"/>
              <a:buAutoNum type="arabicPeriod"/>
            </a:pPr>
            <a:r>
              <a:rPr lang="en-US" b="1" dirty="0">
                <a:solidFill>
                  <a:srgbClr val="000000"/>
                </a:solidFill>
                <a:latin typeface="Arial" panose="020B0604020202020204" pitchFamily="34" charset="0"/>
                <a:ea typeface="Verdana" panose="020B0604030504040204" pitchFamily="34" charset="0"/>
              </a:rPr>
              <a:t>The microorganism must be present in every case of the disease and absent from healthy individuals.</a:t>
            </a:r>
          </a:p>
          <a:p>
            <a:pPr marL="457200" lvl="0" indent="-457200">
              <a:spcBef>
                <a:spcPts val="600"/>
              </a:spcBef>
              <a:spcAft>
                <a:spcPts val="1200"/>
              </a:spcAft>
              <a:buClr>
                <a:srgbClr val="000000"/>
              </a:buClr>
              <a:buFont typeface="+mj-lt"/>
              <a:buAutoNum type="arabicPeriod"/>
            </a:pPr>
            <a:r>
              <a:rPr lang="en-US" b="1" dirty="0">
                <a:solidFill>
                  <a:srgbClr val="000000"/>
                </a:solidFill>
                <a:latin typeface="Arial" panose="020B0604020202020204" pitchFamily="34" charset="0"/>
                <a:ea typeface="Verdana" panose="020B0604030504040204" pitchFamily="34" charset="0"/>
              </a:rPr>
              <a:t>The putative causative agent must be isolated and grown in pure culture.</a:t>
            </a:r>
          </a:p>
          <a:p>
            <a:pPr marL="457200" lvl="0" indent="-457200">
              <a:spcBef>
                <a:spcPts val="600"/>
              </a:spcBef>
              <a:spcAft>
                <a:spcPts val="1200"/>
              </a:spcAft>
              <a:buClr>
                <a:srgbClr val="000000"/>
              </a:buClr>
              <a:buFont typeface="+mj-lt"/>
              <a:buAutoNum type="arabicPeriod"/>
            </a:pPr>
            <a:r>
              <a:rPr lang="en-US" b="1" dirty="0">
                <a:solidFill>
                  <a:srgbClr val="000000"/>
                </a:solidFill>
                <a:latin typeface="Arial" panose="020B0604020202020204" pitchFamily="34" charset="0"/>
                <a:ea typeface="Verdana" panose="020B0604030504040204" pitchFamily="34" charset="0"/>
              </a:rPr>
              <a:t>The same disease must result when the cultured microorganism is used to infect a healthy host.</a:t>
            </a:r>
          </a:p>
          <a:p>
            <a:pPr marL="457200" lvl="0" indent="-457200">
              <a:spcBef>
                <a:spcPts val="600"/>
              </a:spcBef>
              <a:spcAft>
                <a:spcPts val="1200"/>
              </a:spcAft>
              <a:buClr>
                <a:srgbClr val="000000"/>
              </a:buClr>
              <a:buFont typeface="+mj-lt"/>
              <a:buAutoNum type="arabicPeriod"/>
            </a:pPr>
            <a:r>
              <a:rPr lang="en-US" b="1" dirty="0">
                <a:solidFill>
                  <a:srgbClr val="000000"/>
                </a:solidFill>
                <a:latin typeface="Arial" panose="020B0604020202020204" pitchFamily="34" charset="0"/>
                <a:ea typeface="Verdana" panose="020B0604030504040204" pitchFamily="34" charset="0"/>
              </a:rPr>
              <a:t>The same microorganism must be isolated again from the diseased host.</a:t>
            </a:r>
          </a:p>
        </p:txBody>
      </p:sp>
      <p:sp>
        <p:nvSpPr>
          <p:cNvPr id="6" name="Slide Number Placeholder 3">
            <a:extLst>
              <a:ext uri="{FF2B5EF4-FFF2-40B4-BE49-F238E27FC236}">
                <a16:creationId xmlns:a16="http://schemas.microsoft.com/office/drawing/2014/main" id="{A5F0FAFB-0987-4D96-BAD8-F161A4B17AD2}"/>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206278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F688C-B2EF-4C4A-8319-74C1A2B8D8D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Beneficial Prokaryotes</a:t>
            </a:r>
          </a:p>
        </p:txBody>
      </p:sp>
      <p:sp>
        <p:nvSpPr>
          <p:cNvPr id="3" name="Content Placeholder 2">
            <a:extLst>
              <a:ext uri="{FF2B5EF4-FFF2-40B4-BE49-F238E27FC236}">
                <a16:creationId xmlns:a16="http://schemas.microsoft.com/office/drawing/2014/main" id="{5A0EA158-7240-43A3-AC3E-8069EAFF2FDB}"/>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Decomposers release a dead organism’s atoms to the environment</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Fixation</a:t>
            </a:r>
          </a:p>
          <a:p>
            <a:pPr marL="342900" indent="-342900">
              <a:spcBef>
                <a:spcPts val="12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Photosynthesizers</a:t>
            </a:r>
            <a:r>
              <a:rPr lang="en-US" dirty="0">
                <a:solidFill>
                  <a:srgbClr val="000000"/>
                </a:solidFill>
                <a:latin typeface="Arial" panose="020B0604020202020204" pitchFamily="34" charset="0"/>
                <a:ea typeface="Verdana" panose="020B0604030504040204" pitchFamily="34" charset="0"/>
              </a:rPr>
              <a:t> fix carbon into sugars.</a:t>
            </a:r>
          </a:p>
          <a:p>
            <a:pPr marL="731520"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Ancient cyanobacteria added oxygen to air.</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Nitrogen fixers reduce N</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to NH</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(ammonia).</a:t>
            </a:r>
          </a:p>
        </p:txBody>
      </p:sp>
      <p:sp>
        <p:nvSpPr>
          <p:cNvPr id="6" name="Slide Number Placeholder 3">
            <a:extLst>
              <a:ext uri="{FF2B5EF4-FFF2-40B4-BE49-F238E27FC236}">
                <a16:creationId xmlns:a16="http://schemas.microsoft.com/office/drawing/2014/main" id="{4C33EC48-3235-4244-B020-EBE006BDDE33}"/>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94005651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AE178-6F40-4A52-9BFD-AF89683459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Plants as microbial ecosystems</a:t>
            </a:r>
          </a:p>
        </p:txBody>
      </p:sp>
      <p:sp>
        <p:nvSpPr>
          <p:cNvPr id="3" name="Content Placeholder 2">
            <a:extLst>
              <a:ext uri="{FF2B5EF4-FFF2-40B4-BE49-F238E27FC236}">
                <a16:creationId xmlns:a16="http://schemas.microsoft.com/office/drawing/2014/main" id="{362A18F2-1200-4248-ADD9-C5AEB2AA3409}"/>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Mutually beneficial association between plants and bacteria</a:t>
            </a:r>
          </a:p>
          <a:p>
            <a:pPr marL="347472" lvl="0" indent="-347472">
              <a:spcBef>
                <a:spcPts val="1200"/>
              </a:spcBef>
              <a:spcAft>
                <a:spcPts val="30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Nitrogen-fixing bacteria on plant roots.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Parasitic relationships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harm important crops.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Crown gall disease.</a:t>
            </a:r>
          </a:p>
        </p:txBody>
      </p:sp>
      <p:sp>
        <p:nvSpPr>
          <p:cNvPr id="6" name="Slide Number Placeholder 3">
            <a:extLst>
              <a:ext uri="{FF2B5EF4-FFF2-40B4-BE49-F238E27FC236}">
                <a16:creationId xmlns:a16="http://schemas.microsoft.com/office/drawing/2014/main" id="{2FF65BEE-A5D3-4720-9E4B-32864F94879D}"/>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0123631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E6C4E-1726-46A7-945A-502DE459DD5B}"/>
              </a:ext>
            </a:extLst>
          </p:cNvPr>
          <p:cNvSpPr>
            <a:spLocks noGrp="1"/>
          </p:cNvSpPr>
          <p:nvPr>
            <p:ph type="title"/>
          </p:nvPr>
        </p:nvSpPr>
        <p:spPr/>
        <p:txBody>
          <a:bodyPr/>
          <a:lstStyle/>
          <a:p>
            <a:r>
              <a:rPr lang="en-US" altLang="en-US" dirty="0">
                <a:ea typeface="Microsoft YaHei" panose="020B0503020204020204" pitchFamily="34" charset="-122"/>
              </a:rPr>
              <a:t>Figure 27.16</a:t>
            </a:r>
            <a:endParaRPr lang="en-US" dirty="0"/>
          </a:p>
        </p:txBody>
      </p:sp>
      <p:pic>
        <p:nvPicPr>
          <p:cNvPr id="9" name="Picture 2" descr="Nitrogen-fixing bacteria are grown in nodules that are spherical growths on plant roots.">
            <a:extLst>
              <a:ext uri="{FF2B5EF4-FFF2-40B4-BE49-F238E27FC236}">
                <a16:creationId xmlns:a16="http://schemas.microsoft.com/office/drawing/2014/main" id="{DE5B58FB-8C44-4F8A-B49D-532E97DC0360}"/>
              </a:ext>
            </a:extLst>
          </p:cNvPr>
          <p:cNvPicPr>
            <a:picLocks noChangeAspect="1"/>
          </p:cNvPicPr>
          <p:nvPr/>
        </p:nvPicPr>
        <p:blipFill>
          <a:blip r:embed="rId2"/>
          <a:stretch>
            <a:fillRect/>
          </a:stretch>
        </p:blipFill>
        <p:spPr>
          <a:xfrm>
            <a:off x="1447365" y="1178445"/>
            <a:ext cx="6249270" cy="4754880"/>
          </a:xfrm>
          <a:prstGeom prst="rect">
            <a:avLst/>
          </a:prstGeom>
        </p:spPr>
      </p:pic>
      <p:sp>
        <p:nvSpPr>
          <p:cNvPr id="13" name="Text Placeholder 3">
            <a:extLst>
              <a:ext uri="{FF2B5EF4-FFF2-40B4-BE49-F238E27FC236}">
                <a16:creationId xmlns:a16="http://schemas.microsoft.com/office/drawing/2014/main" id="{0A0CD386-2FE5-460D-A4A9-FADE38F2D9A7}"/>
              </a:ext>
            </a:extLst>
          </p:cNvPr>
          <p:cNvSpPr>
            <a:spLocks noGrp="1"/>
          </p:cNvSpPr>
          <p:nvPr>
            <p:ph type="body" sz="quarter" idx="39"/>
          </p:nvPr>
        </p:nvSpPr>
        <p:spPr>
          <a:xfrm>
            <a:off x="3200400" y="6036564"/>
            <a:ext cx="2743200" cy="181356"/>
          </a:xfrm>
        </p:spPr>
        <p:txBody>
          <a:bodyPr/>
          <a:lstStyle/>
          <a:p>
            <a:pPr algn="ctr"/>
            <a:r>
              <a:rPr lang="en-US" dirty="0" err="1">
                <a:solidFill>
                  <a:schemeClr val="tx1"/>
                </a:solidFill>
              </a:rPr>
              <a:t>Worachat</a:t>
            </a:r>
            <a:r>
              <a:rPr lang="en-US" dirty="0">
                <a:solidFill>
                  <a:schemeClr val="tx1"/>
                </a:solidFill>
              </a:rPr>
              <a:t> </a:t>
            </a:r>
            <a:r>
              <a:rPr lang="en-US" dirty="0" err="1">
                <a:solidFill>
                  <a:schemeClr val="tx1"/>
                </a:solidFill>
              </a:rPr>
              <a:t>Tokaew</a:t>
            </a:r>
            <a:r>
              <a:rPr lang="en-US" dirty="0">
                <a:solidFill>
                  <a:schemeClr val="tx1"/>
                </a:solidFill>
              </a:rPr>
              <a:t>/Shutterstock</a:t>
            </a:r>
          </a:p>
        </p:txBody>
      </p:sp>
      <p:sp>
        <p:nvSpPr>
          <p:cNvPr id="8" name="Slide Number Placeholder 4">
            <a:extLst>
              <a:ext uri="{FF2B5EF4-FFF2-40B4-BE49-F238E27FC236}">
                <a16:creationId xmlns:a16="http://schemas.microsoft.com/office/drawing/2014/main" id="{94BCC3CD-335B-499D-9B88-A1547E20AFD9}"/>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606386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E6C4E-1726-46A7-945A-502DE459DD5B}"/>
              </a:ext>
            </a:extLst>
          </p:cNvPr>
          <p:cNvSpPr>
            <a:spLocks noGrp="1"/>
          </p:cNvSpPr>
          <p:nvPr>
            <p:ph type="title"/>
          </p:nvPr>
        </p:nvSpPr>
        <p:spPr/>
        <p:txBody>
          <a:bodyPr/>
          <a:lstStyle/>
          <a:p>
            <a:r>
              <a:rPr lang="en-US" altLang="en-US" dirty="0">
                <a:ea typeface="Microsoft YaHei" panose="020B0503020204020204" pitchFamily="34" charset="-122"/>
              </a:rPr>
              <a:t>Figure 27.17</a:t>
            </a:r>
            <a:endParaRPr lang="en-US" dirty="0"/>
          </a:p>
        </p:txBody>
      </p:sp>
      <p:pic>
        <p:nvPicPr>
          <p:cNvPr id="9" name="Picture 2" descr="An amorphous woody structure with an enfolded surface has grown at the base of a tree; its diameter is several times that of the tree trunk.">
            <a:extLst>
              <a:ext uri="{FF2B5EF4-FFF2-40B4-BE49-F238E27FC236}">
                <a16:creationId xmlns:a16="http://schemas.microsoft.com/office/drawing/2014/main" id="{DE5B58FB-8C44-4F8A-B49D-532E97DC0360}"/>
              </a:ext>
            </a:extLst>
          </p:cNvPr>
          <p:cNvPicPr>
            <a:picLocks noChangeAspect="1"/>
          </p:cNvPicPr>
          <p:nvPr/>
        </p:nvPicPr>
        <p:blipFill>
          <a:blip r:embed="rId2"/>
          <a:stretch>
            <a:fillRect/>
          </a:stretch>
        </p:blipFill>
        <p:spPr>
          <a:xfrm>
            <a:off x="2565658" y="1167015"/>
            <a:ext cx="4012684" cy="4754880"/>
          </a:xfrm>
          <a:prstGeom prst="rect">
            <a:avLst/>
          </a:prstGeom>
        </p:spPr>
      </p:pic>
      <p:sp>
        <p:nvSpPr>
          <p:cNvPr id="13" name="Text Placeholder 3">
            <a:extLst>
              <a:ext uri="{FF2B5EF4-FFF2-40B4-BE49-F238E27FC236}">
                <a16:creationId xmlns:a16="http://schemas.microsoft.com/office/drawing/2014/main" id="{0A0CD386-2FE5-460D-A4A9-FADE38F2D9A7}"/>
              </a:ext>
            </a:extLst>
          </p:cNvPr>
          <p:cNvSpPr>
            <a:spLocks noGrp="1"/>
          </p:cNvSpPr>
          <p:nvPr>
            <p:ph type="body" sz="quarter" idx="39"/>
          </p:nvPr>
        </p:nvSpPr>
        <p:spPr>
          <a:xfrm>
            <a:off x="3200400" y="6036564"/>
            <a:ext cx="2743200" cy="181356"/>
          </a:xfrm>
        </p:spPr>
        <p:txBody>
          <a:bodyPr/>
          <a:lstStyle/>
          <a:p>
            <a:pPr algn="ctr"/>
            <a:r>
              <a:rPr lang="en-US" dirty="0">
                <a:solidFill>
                  <a:schemeClr val="tx1"/>
                </a:solidFill>
              </a:rPr>
              <a:t>Nigel </a:t>
            </a:r>
            <a:r>
              <a:rPr lang="en-US" dirty="0" err="1">
                <a:solidFill>
                  <a:schemeClr val="tx1"/>
                </a:solidFill>
              </a:rPr>
              <a:t>Cattlin</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8" name="Slide Number Placeholder 4">
            <a:extLst>
              <a:ext uri="{FF2B5EF4-FFF2-40B4-BE49-F238E27FC236}">
                <a16:creationId xmlns:a16="http://schemas.microsoft.com/office/drawing/2014/main" id="{94BCC3CD-335B-499D-9B88-A1547E20AFD9}"/>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5952675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61361-1604-44EB-A091-34A18240DF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Animals as microbial ecosystems</a:t>
            </a:r>
          </a:p>
        </p:txBody>
      </p:sp>
      <p:sp>
        <p:nvSpPr>
          <p:cNvPr id="3" name="Content Placeholder 2">
            <a:extLst>
              <a:ext uri="{FF2B5EF4-FFF2-40B4-BE49-F238E27FC236}">
                <a16:creationId xmlns:a16="http://schemas.microsoft.com/office/drawing/2014/main" id="{BEE6E56D-80DE-4D8D-AB06-F1D4FEB3BC4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Mutually beneficial association between animals and bacteria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Cellulase-producing bacteria in ruminants.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 microbiome protects against pathogens and aids in digestion.</a:t>
            </a:r>
          </a:p>
        </p:txBody>
      </p:sp>
      <p:sp>
        <p:nvSpPr>
          <p:cNvPr id="6" name="Slide Number Placeholder 3">
            <a:extLst>
              <a:ext uri="{FF2B5EF4-FFF2-40B4-BE49-F238E27FC236}">
                <a16:creationId xmlns:a16="http://schemas.microsoft.com/office/drawing/2014/main" id="{D9EB5623-E814-4B44-B6FD-F6FADA364507}"/>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1148424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E20DE-911C-4892-A308-795C384DC45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Bacteria in bioremediation</a:t>
            </a:r>
          </a:p>
        </p:txBody>
      </p:sp>
      <p:sp>
        <p:nvSpPr>
          <p:cNvPr id="3" name="Content Placeholder 2">
            <a:extLst>
              <a:ext uri="{FF2B5EF4-FFF2-40B4-BE49-F238E27FC236}">
                <a16:creationId xmlns:a16="http://schemas.microsoft.com/office/drawing/2014/main" id="{57170E41-D773-47BF-8E66-2E5F4C94E882}"/>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Bacteria are used for bioremediation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Remove pollutants from water, air, and soil.</a:t>
            </a:r>
          </a:p>
          <a:p>
            <a:pPr>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Biostimulation</a:t>
            </a:r>
            <a:r>
              <a:rPr lang="en-US" dirty="0">
                <a:solidFill>
                  <a:srgbClr val="000000"/>
                </a:solidFill>
                <a:latin typeface="Arial" panose="020B0604020202020204" pitchFamily="34" charset="0"/>
                <a:ea typeface="Verdana" panose="020B0604030504040204" pitchFamily="34" charset="0"/>
              </a:rPr>
              <a:t> – adds nutrients to encourage growth of naturally occurring microbes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2010 Deepwater Horizon oil rig spill.</a:t>
            </a:r>
          </a:p>
          <a:p>
            <a:pPr>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Halorespiration</a:t>
            </a:r>
            <a:r>
              <a:rPr lang="en-US" dirty="0">
                <a:solidFill>
                  <a:srgbClr val="000000"/>
                </a:solidFill>
                <a:latin typeface="Arial" panose="020B0604020202020204" pitchFamily="34" charset="0"/>
                <a:ea typeface="Verdana" panose="020B0604030504040204" pitchFamily="34" charset="0"/>
              </a:rPr>
              <a:t> – bacteria remove halogenated compounds from toxic waste</a:t>
            </a:r>
          </a:p>
        </p:txBody>
      </p:sp>
      <p:sp>
        <p:nvSpPr>
          <p:cNvPr id="6" name="Slide Number Placeholder 3">
            <a:extLst>
              <a:ext uri="{FF2B5EF4-FFF2-40B4-BE49-F238E27FC236}">
                <a16:creationId xmlns:a16="http://schemas.microsoft.com/office/drawing/2014/main" id="{5AE149A1-AA9C-40BB-8C54-1C7950666F65}"/>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8535341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F8966-0F16-4D3F-825D-F62FBB157C0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Bacterial Disease</a:t>
            </a:r>
          </a:p>
        </p:txBody>
      </p:sp>
      <p:sp>
        <p:nvSpPr>
          <p:cNvPr id="3" name="Content Placeholder 2">
            <a:extLst>
              <a:ext uri="{FF2B5EF4-FFF2-40B4-BE49-F238E27FC236}">
                <a16:creationId xmlns:a16="http://schemas.microsoft.com/office/drawing/2014/main" id="{537B3AFA-291B-44DB-AA68-044334F7991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the early 20</a:t>
            </a:r>
            <a:r>
              <a:rPr lang="en-US" baseline="30000" dirty="0">
                <a:solidFill>
                  <a:srgbClr val="000000"/>
                </a:solidFill>
                <a:latin typeface="Arial" panose="020B0604020202020204" pitchFamily="34" charset="0"/>
                <a:ea typeface="Verdana" panose="020B0604030504040204" pitchFamily="34" charset="0"/>
              </a:rPr>
              <a:t>th</a:t>
            </a:r>
            <a:r>
              <a:rPr lang="en-US" dirty="0">
                <a:solidFill>
                  <a:srgbClr val="000000"/>
                </a:solidFill>
                <a:latin typeface="Arial" panose="020B0604020202020204" pitchFamily="34" charset="0"/>
                <a:ea typeface="Verdana" panose="020B0604030504040204" pitchFamily="34" charset="0"/>
              </a:rPr>
              <a:t> century, infectious diseases killed 20% of children before the age of five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Sanitation and antibiotics considerably improved the situation.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recent years, however, many bacterial diseases have appeared and reappeared</a:t>
            </a:r>
          </a:p>
        </p:txBody>
      </p:sp>
      <p:sp>
        <p:nvSpPr>
          <p:cNvPr id="6" name="Slide Number Placeholder 3">
            <a:extLst>
              <a:ext uri="{FF2B5EF4-FFF2-40B4-BE49-F238E27FC236}">
                <a16:creationId xmlns:a16="http://schemas.microsoft.com/office/drawing/2014/main" id="{03E64E52-4E31-4512-8827-B1BE221B9F4C}"/>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3701177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724B0-1AB9-4EBC-8C4F-A071949C4F52}"/>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Table 27.1</a:t>
            </a:r>
            <a:r>
              <a:rPr lang="en-US" altLang="en-US" sz="1200" dirty="0">
                <a:latin typeface="Arial" panose="020B0604020202020204" pitchFamily="34" charset="0"/>
                <a:ea typeface="Microsoft YaHei" panose="020B0503020204020204" pitchFamily="34" charset="-122"/>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2C204DE-A08D-46AF-AC9C-E3053AA087D0}"/>
              </a:ext>
            </a:extLst>
          </p:cNvPr>
          <p:cNvSpPr>
            <a:spLocks noGrp="1"/>
          </p:cNvSpPr>
          <p:nvPr>
            <p:ph sz="quarter" idx="11"/>
          </p:nvPr>
        </p:nvSpPr>
        <p:spPr>
          <a:xfrm>
            <a:off x="137160" y="1052830"/>
            <a:ext cx="8458200" cy="365760"/>
          </a:xfrm>
        </p:spPr>
        <p:txBody>
          <a:bodyPr/>
          <a:lstStyle/>
          <a:p>
            <a:r>
              <a:rPr lang="en-US" sz="1800" b="1" dirty="0"/>
              <a:t>TABLE 27.1 Important Human Bacterial Diseases</a:t>
            </a:r>
            <a:endParaRPr lang="en-US" sz="1800" dirty="0"/>
          </a:p>
        </p:txBody>
      </p:sp>
      <p:graphicFrame>
        <p:nvGraphicFramePr>
          <p:cNvPr id="4" name="Table 3">
            <a:extLst>
              <a:ext uri="{FF2B5EF4-FFF2-40B4-BE49-F238E27FC236}">
                <a16:creationId xmlns:a16="http://schemas.microsoft.com/office/drawing/2014/main" id="{F0E76FFC-42D1-4161-B26E-0465BBD7F758}"/>
              </a:ext>
            </a:extLst>
          </p:cNvPr>
          <p:cNvGraphicFramePr>
            <a:graphicFrameLocks noGrp="1"/>
          </p:cNvGraphicFramePr>
          <p:nvPr>
            <p:extLst>
              <p:ext uri="{D42A27DB-BD31-4B8C-83A1-F6EECF244321}">
                <p14:modId xmlns:p14="http://schemas.microsoft.com/office/powerpoint/2010/main" val="2641565485"/>
              </p:ext>
            </p:extLst>
          </p:nvPr>
        </p:nvGraphicFramePr>
        <p:xfrm>
          <a:off x="137160" y="1418590"/>
          <a:ext cx="8869680" cy="5108031"/>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609914085"/>
                    </a:ext>
                  </a:extLst>
                </a:gridCol>
                <a:gridCol w="1645920">
                  <a:extLst>
                    <a:ext uri="{9D8B030D-6E8A-4147-A177-3AD203B41FA5}">
                      <a16:colId xmlns:a16="http://schemas.microsoft.com/office/drawing/2014/main" val="4120341329"/>
                    </a:ext>
                  </a:extLst>
                </a:gridCol>
                <a:gridCol w="2011680">
                  <a:extLst>
                    <a:ext uri="{9D8B030D-6E8A-4147-A177-3AD203B41FA5}">
                      <a16:colId xmlns:a16="http://schemas.microsoft.com/office/drawing/2014/main" val="2601413653"/>
                    </a:ext>
                  </a:extLst>
                </a:gridCol>
                <a:gridCol w="3840480">
                  <a:extLst>
                    <a:ext uri="{9D8B030D-6E8A-4147-A177-3AD203B41FA5}">
                      <a16:colId xmlns:a16="http://schemas.microsoft.com/office/drawing/2014/main" val="1119064976"/>
                    </a:ext>
                  </a:extLst>
                </a:gridCol>
              </a:tblGrid>
              <a:tr h="243046">
                <a:tc>
                  <a:txBody>
                    <a:bodyPr/>
                    <a:lstStyle/>
                    <a:p>
                      <a:r>
                        <a:rPr lang="en-IN" sz="1100" b="1" i="0" u="none" strike="noStrike" kern="1200" baseline="0" dirty="0">
                          <a:solidFill>
                            <a:schemeClr val="lt1"/>
                          </a:solidFill>
                          <a:latin typeface="+mn-lt"/>
                          <a:ea typeface="+mn-ea"/>
                          <a:cs typeface="+mn-cs"/>
                        </a:rPr>
                        <a:t>Disease</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Pathogen</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Vector/Reservoir</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Epidemiology</a:t>
                      </a:r>
                      <a:endParaRPr lang="en-IN" sz="11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237353761"/>
                  </a:ext>
                </a:extLst>
              </a:tr>
              <a:tr h="400311">
                <a:tc>
                  <a:txBody>
                    <a:bodyPr/>
                    <a:lstStyle/>
                    <a:p>
                      <a:r>
                        <a:rPr lang="en-IN" sz="1100" b="0" i="0" u="none" strike="noStrike" kern="1200" baseline="0" dirty="0">
                          <a:solidFill>
                            <a:schemeClr val="dk1"/>
                          </a:solidFill>
                          <a:latin typeface="+mn-lt"/>
                          <a:ea typeface="+mn-ea"/>
                          <a:cs typeface="+mn-cs"/>
                        </a:rPr>
                        <a:t>Anthrax	</a:t>
                      </a:r>
                    </a:p>
                  </a:txBody>
                  <a:tcPr/>
                </a:tc>
                <a:tc>
                  <a:txBody>
                    <a:bodyPr/>
                    <a:lstStyle/>
                    <a:p>
                      <a:r>
                        <a:rPr lang="en-IN" sz="1100" b="0" i="1" u="none" strike="noStrike" kern="1200" baseline="0" dirty="0">
                          <a:solidFill>
                            <a:schemeClr val="dk1"/>
                          </a:solidFill>
                          <a:latin typeface="+mn-lt"/>
                          <a:ea typeface="+mn-ea"/>
                          <a:cs typeface="+mn-cs"/>
                        </a:rPr>
                        <a:t>Bacillus anthracis</a:t>
                      </a:r>
                      <a:r>
                        <a:rPr lang="en-IN" sz="1100" b="0" i="0" u="none" strike="noStrike" kern="1200" baseline="0" dirty="0">
                          <a:solidFill>
                            <a:schemeClr val="dk1"/>
                          </a:solidFill>
                          <a:latin typeface="+mn-lt"/>
                          <a:ea typeface="+mn-ea"/>
                          <a:cs typeface="+mn-cs"/>
                        </a:rPr>
                        <a:t>	</a:t>
                      </a:r>
                    </a:p>
                  </a:txBody>
                  <a:tcPr/>
                </a:tc>
                <a:tc>
                  <a:txBody>
                    <a:bodyPr/>
                    <a:lstStyle/>
                    <a:p>
                      <a:r>
                        <a:rPr lang="en-IN" sz="1100" b="0" i="0" u="none" strike="noStrike" kern="1200" baseline="0" dirty="0">
                          <a:solidFill>
                            <a:schemeClr val="dk1"/>
                          </a:solidFill>
                          <a:latin typeface="+mn-lt"/>
                          <a:ea typeface="+mn-ea"/>
                          <a:cs typeface="+mn-cs"/>
                        </a:rPr>
                        <a:t>Animals, including processed hides	</a:t>
                      </a:r>
                    </a:p>
                  </a:txBody>
                  <a:tcPr/>
                </a:tc>
                <a:tc>
                  <a:txBody>
                    <a:bodyPr/>
                    <a:lstStyle/>
                    <a:p>
                      <a:r>
                        <a:rPr lang="en-US" sz="1100" b="0" i="0" u="none" strike="noStrike" kern="1200" baseline="0" dirty="0">
                          <a:solidFill>
                            <a:schemeClr val="dk1"/>
                          </a:solidFill>
                          <a:latin typeface="+mn-lt"/>
                          <a:ea typeface="+mn-ea"/>
                          <a:cs typeface="+mn-cs"/>
                        </a:rPr>
                        <a:t>Bacterial infection that can be transmitted through contact or ingestion. Rare except in sporadic outbreaks. May be fatal.</a:t>
                      </a:r>
                    </a:p>
                  </a:txBody>
                  <a:tcPr/>
                </a:tc>
                <a:extLst>
                  <a:ext uri="{0D108BD9-81ED-4DB2-BD59-A6C34878D82A}">
                    <a16:rowId xmlns:a16="http://schemas.microsoft.com/office/drawing/2014/main" val="3054054603"/>
                  </a:ext>
                </a:extLst>
              </a:tr>
              <a:tr h="400311">
                <a:tc>
                  <a:txBody>
                    <a:bodyPr/>
                    <a:lstStyle/>
                    <a:p>
                      <a:r>
                        <a:rPr lang="en-IN" sz="1100" b="0" i="0" u="none" strike="noStrike" kern="1200" baseline="0" dirty="0">
                          <a:solidFill>
                            <a:schemeClr val="dk1"/>
                          </a:solidFill>
                          <a:latin typeface="+mn-lt"/>
                          <a:ea typeface="+mn-ea"/>
                          <a:cs typeface="+mn-cs"/>
                        </a:rPr>
                        <a:t>Botulism</a:t>
                      </a:r>
                    </a:p>
                  </a:txBody>
                  <a:tcPr/>
                </a:tc>
                <a:tc>
                  <a:txBody>
                    <a:bodyPr/>
                    <a:lstStyle/>
                    <a:p>
                      <a:r>
                        <a:rPr lang="en-IN" sz="1100" b="0" i="1" u="none" strike="noStrike" kern="1200" baseline="0" dirty="0">
                          <a:solidFill>
                            <a:schemeClr val="dk1"/>
                          </a:solidFill>
                          <a:latin typeface="+mn-lt"/>
                          <a:ea typeface="+mn-ea"/>
                          <a:cs typeface="+mn-cs"/>
                        </a:rPr>
                        <a:t>Clostridium botulinum</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Improperly prepared food</a:t>
                      </a:r>
                    </a:p>
                  </a:txBody>
                  <a:tcPr/>
                </a:tc>
                <a:tc>
                  <a:txBody>
                    <a:bodyPr/>
                    <a:lstStyle/>
                    <a:p>
                      <a:r>
                        <a:rPr lang="en-US" sz="1100" b="0" i="0" u="none" strike="noStrike" kern="1200" baseline="0" dirty="0">
                          <a:solidFill>
                            <a:schemeClr val="dk1"/>
                          </a:solidFill>
                          <a:latin typeface="+mn-lt"/>
                          <a:ea typeface="+mn-ea"/>
                          <a:cs typeface="+mn-cs"/>
                        </a:rPr>
                        <a:t>Contracted through ingestion or contact with wound. Produces botulinum toxin can be fatal.</a:t>
                      </a:r>
                    </a:p>
                  </a:txBody>
                  <a:tcPr/>
                </a:tc>
                <a:extLst>
                  <a:ext uri="{0D108BD9-81ED-4DB2-BD59-A6C34878D82A}">
                    <a16:rowId xmlns:a16="http://schemas.microsoft.com/office/drawing/2014/main" val="3111094803"/>
                  </a:ext>
                </a:extLst>
              </a:tr>
              <a:tr h="400311">
                <a:tc>
                  <a:txBody>
                    <a:bodyPr/>
                    <a:lstStyle/>
                    <a:p>
                      <a:r>
                        <a:rPr lang="en-IN" sz="1100" b="0" i="0" u="none" strike="noStrike" kern="1200" baseline="0" dirty="0">
                          <a:solidFill>
                            <a:schemeClr val="dk1"/>
                          </a:solidFill>
                          <a:latin typeface="+mn-lt"/>
                          <a:ea typeface="+mn-ea"/>
                          <a:cs typeface="+mn-cs"/>
                        </a:rPr>
                        <a:t>Chlamydia</a:t>
                      </a:r>
                    </a:p>
                  </a:txBody>
                  <a:tcPr/>
                </a:tc>
                <a:tc>
                  <a:txBody>
                    <a:bodyPr/>
                    <a:lstStyle/>
                    <a:p>
                      <a:r>
                        <a:rPr lang="en-IN" sz="1100" b="0" i="1" u="none" strike="noStrike" kern="1200" baseline="0" dirty="0">
                          <a:solidFill>
                            <a:schemeClr val="dk1"/>
                          </a:solidFill>
                          <a:latin typeface="+mn-lt"/>
                          <a:ea typeface="+mn-ea"/>
                          <a:cs typeface="+mn-cs"/>
                        </a:rPr>
                        <a:t>Chlamydia trachomatis</a:t>
                      </a:r>
                      <a:endParaRPr lang="en-IN" sz="1100" b="0" i="0" u="none" strike="noStrike" kern="1200" baseline="0" dirty="0">
                        <a:solidFill>
                          <a:schemeClr val="dk1"/>
                        </a:solidFill>
                        <a:latin typeface="+mn-lt"/>
                        <a:ea typeface="+mn-ea"/>
                        <a:cs typeface="+mn-cs"/>
                      </a:endParaRPr>
                    </a:p>
                  </a:txBody>
                  <a:tcPr/>
                </a:tc>
                <a:tc>
                  <a:txBody>
                    <a:bodyPr/>
                    <a:lstStyle/>
                    <a:p>
                      <a:r>
                        <a:rPr lang="en-US" sz="1100" b="0" i="0" u="none" strike="noStrike" kern="1200" baseline="0" dirty="0">
                          <a:solidFill>
                            <a:schemeClr val="dk1"/>
                          </a:solidFill>
                          <a:latin typeface="+mn-lt"/>
                          <a:ea typeface="+mn-ea"/>
                          <a:cs typeface="+mn-cs"/>
                        </a:rPr>
                        <a:t>Humans, sexually transmitted disease (STD)</a:t>
                      </a:r>
                    </a:p>
                  </a:txBody>
                  <a:tcPr/>
                </a:tc>
                <a:tc>
                  <a:txBody>
                    <a:bodyPr/>
                    <a:lstStyle/>
                    <a:p>
                      <a:r>
                        <a:rPr lang="en-US" sz="1100" b="0" i="0" u="none" strike="noStrike" kern="1200" baseline="0" dirty="0">
                          <a:solidFill>
                            <a:schemeClr val="dk1"/>
                          </a:solidFill>
                          <a:latin typeface="+mn-lt"/>
                          <a:ea typeface="+mn-ea"/>
                          <a:cs typeface="+mn-cs"/>
                        </a:rPr>
                        <a:t>Urogenital infections with possible spread to eyes and respiratory tract. Increasingly common over past 30 years.</a:t>
                      </a:r>
                    </a:p>
                  </a:txBody>
                  <a:tcPr/>
                </a:tc>
                <a:extLst>
                  <a:ext uri="{0D108BD9-81ED-4DB2-BD59-A6C34878D82A}">
                    <a16:rowId xmlns:a16="http://schemas.microsoft.com/office/drawing/2014/main" val="3914608589"/>
                  </a:ext>
                </a:extLst>
              </a:tr>
              <a:tr h="714840">
                <a:tc>
                  <a:txBody>
                    <a:bodyPr/>
                    <a:lstStyle/>
                    <a:p>
                      <a:r>
                        <a:rPr lang="en-IN" sz="1100" b="0" i="0" u="none" strike="noStrike" kern="1200" baseline="0" dirty="0">
                          <a:solidFill>
                            <a:schemeClr val="dk1"/>
                          </a:solidFill>
                          <a:latin typeface="+mn-lt"/>
                          <a:ea typeface="+mn-ea"/>
                          <a:cs typeface="+mn-cs"/>
                        </a:rPr>
                        <a:t>Cholera</a:t>
                      </a:r>
                    </a:p>
                  </a:txBody>
                  <a:tcPr/>
                </a:tc>
                <a:tc>
                  <a:txBody>
                    <a:bodyPr/>
                    <a:lstStyle/>
                    <a:p>
                      <a:r>
                        <a:rPr lang="en-IN" sz="1100" b="0" i="1" u="none" strike="noStrike" kern="1200" baseline="0" dirty="0">
                          <a:solidFill>
                            <a:schemeClr val="dk1"/>
                          </a:solidFill>
                          <a:latin typeface="+mn-lt"/>
                          <a:ea typeface="+mn-ea"/>
                          <a:cs typeface="+mn-cs"/>
                        </a:rPr>
                        <a:t>Vibrio cholerae</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 </a:t>
                      </a:r>
                      <a:r>
                        <a:rPr lang="en-IN" sz="1100" b="0" i="0" u="none" strike="noStrike" kern="1200" baseline="0" dirty="0" err="1">
                          <a:solidFill>
                            <a:schemeClr val="dk1"/>
                          </a:solidFill>
                          <a:latin typeface="+mn-lt"/>
                          <a:ea typeface="+mn-ea"/>
                          <a:cs typeface="+mn-cs"/>
                        </a:rPr>
                        <a:t>feces</a:t>
                      </a:r>
                      <a:r>
                        <a:rPr lang="en-IN" sz="1100" b="0" i="0" u="none" strike="noStrike" kern="1200" baseline="0" dirty="0">
                          <a:solidFill>
                            <a:schemeClr val="dk1"/>
                          </a:solidFill>
                          <a:latin typeface="+mn-lt"/>
                          <a:ea typeface="+mn-ea"/>
                          <a:cs typeface="+mn-cs"/>
                        </a:rPr>
                        <a:t>, plankton</a:t>
                      </a:r>
                    </a:p>
                  </a:txBody>
                  <a:tcPr/>
                </a:tc>
                <a:tc>
                  <a:txBody>
                    <a:bodyPr/>
                    <a:lstStyle/>
                    <a:p>
                      <a:r>
                        <a:rPr lang="en-US" sz="1100" b="0" i="0" u="none" strike="noStrike" kern="1200" baseline="0" dirty="0">
                          <a:solidFill>
                            <a:schemeClr val="dk1"/>
                          </a:solidFill>
                          <a:latin typeface="+mn-lt"/>
                          <a:ea typeface="+mn-ea"/>
                          <a:cs typeface="+mn-cs"/>
                        </a:rPr>
                        <a:t>Causes severe diarrhea that can lead to death by dehydration; 50% peak mortality rate if untreated. A major killer in times of crowding and poor sanitation; after the 2010 earthquake in Haiti, 180,000 were infected in just 70 days.</a:t>
                      </a:r>
                    </a:p>
                  </a:txBody>
                  <a:tcPr/>
                </a:tc>
                <a:extLst>
                  <a:ext uri="{0D108BD9-81ED-4DB2-BD59-A6C34878D82A}">
                    <a16:rowId xmlns:a16="http://schemas.microsoft.com/office/drawing/2014/main" val="2482307264"/>
                  </a:ext>
                </a:extLst>
              </a:tr>
              <a:tr h="714840">
                <a:tc>
                  <a:txBody>
                    <a:bodyPr/>
                    <a:lstStyle/>
                    <a:p>
                      <a:r>
                        <a:rPr lang="en-IN" sz="1100" b="0" i="0" u="none" strike="noStrike" kern="1200" baseline="0" dirty="0">
                          <a:solidFill>
                            <a:schemeClr val="dk1"/>
                          </a:solidFill>
                          <a:latin typeface="+mn-lt"/>
                          <a:ea typeface="+mn-ea"/>
                          <a:cs typeface="+mn-cs"/>
                        </a:rPr>
                        <a:t>Dental caries</a:t>
                      </a:r>
                    </a:p>
                  </a:txBody>
                  <a:tcPr/>
                </a:tc>
                <a:tc>
                  <a:txBody>
                    <a:bodyPr/>
                    <a:lstStyle/>
                    <a:p>
                      <a:r>
                        <a:rPr lang="en-IN" sz="1100" b="0" i="1" u="none" strike="noStrike" kern="1200" baseline="0" dirty="0">
                          <a:solidFill>
                            <a:schemeClr val="dk1"/>
                          </a:solidFill>
                          <a:latin typeface="+mn-lt"/>
                          <a:ea typeface="+mn-ea"/>
                          <a:cs typeface="+mn-cs"/>
                        </a:rPr>
                        <a:t>Streptococcus </a:t>
                      </a:r>
                      <a:r>
                        <a:rPr lang="en-IN" sz="1100" b="0" i="1" u="none" strike="noStrike" kern="1200" baseline="0" dirty="0" err="1">
                          <a:solidFill>
                            <a:schemeClr val="dk1"/>
                          </a:solidFill>
                          <a:latin typeface="+mn-lt"/>
                          <a:ea typeface="+mn-ea"/>
                          <a:cs typeface="+mn-cs"/>
                        </a:rPr>
                        <a:t>mutans</a:t>
                      </a:r>
                      <a:r>
                        <a:rPr lang="en-IN" sz="1100" b="0" i="1" u="none" strike="noStrike" kern="1200" baseline="0" dirty="0">
                          <a:solidFill>
                            <a:schemeClr val="dk1"/>
                          </a:solidFill>
                          <a:latin typeface="+mn-lt"/>
                          <a:ea typeface="+mn-ea"/>
                          <a:cs typeface="+mn-cs"/>
                        </a:rPr>
                        <a:t>, Streptococcus </a:t>
                      </a:r>
                      <a:r>
                        <a:rPr lang="en-IN" sz="1100" b="0" i="1" u="none" strike="noStrike" kern="1200" baseline="0" dirty="0" err="1">
                          <a:solidFill>
                            <a:schemeClr val="dk1"/>
                          </a:solidFill>
                          <a:latin typeface="+mn-lt"/>
                          <a:ea typeface="+mn-ea"/>
                          <a:cs typeface="+mn-cs"/>
                        </a:rPr>
                        <a:t>sobrinus</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a:t>
                      </a:r>
                    </a:p>
                  </a:txBody>
                  <a:tcPr/>
                </a:tc>
                <a:tc>
                  <a:txBody>
                    <a:bodyPr/>
                    <a:lstStyle/>
                    <a:p>
                      <a:r>
                        <a:rPr lang="en-US" sz="1100" b="0" i="0" u="none" strike="noStrike" kern="1200" baseline="0" dirty="0">
                          <a:solidFill>
                            <a:schemeClr val="dk1"/>
                          </a:solidFill>
                          <a:latin typeface="+mn-lt"/>
                          <a:ea typeface="+mn-ea"/>
                          <a:cs typeface="+mn-cs"/>
                        </a:rPr>
                        <a:t>A dense collection of these bacteria on the surface of teeth leads to secretion of acids that destroy minerals in tooth enamel; sugar alone does not cause caries.</a:t>
                      </a:r>
                    </a:p>
                  </a:txBody>
                  <a:tcPr/>
                </a:tc>
                <a:extLst>
                  <a:ext uri="{0D108BD9-81ED-4DB2-BD59-A6C34878D82A}">
                    <a16:rowId xmlns:a16="http://schemas.microsoft.com/office/drawing/2014/main" val="2660284960"/>
                  </a:ext>
                </a:extLst>
              </a:tr>
              <a:tr h="557576">
                <a:tc>
                  <a:txBody>
                    <a:bodyPr/>
                    <a:lstStyle/>
                    <a:p>
                      <a:r>
                        <a:rPr lang="en-IN" sz="1100" b="0" i="0" u="none" strike="noStrike" kern="1200" baseline="0" dirty="0">
                          <a:solidFill>
                            <a:schemeClr val="dk1"/>
                          </a:solidFill>
                          <a:latin typeface="+mn-lt"/>
                          <a:ea typeface="+mn-ea"/>
                          <a:cs typeface="+mn-cs"/>
                        </a:rPr>
                        <a:t>Diphtheria</a:t>
                      </a:r>
                    </a:p>
                  </a:txBody>
                  <a:tcPr/>
                </a:tc>
                <a:tc>
                  <a:txBody>
                    <a:bodyPr/>
                    <a:lstStyle/>
                    <a:p>
                      <a:r>
                        <a:rPr lang="en-IN" sz="1100" b="0" i="1" u="none" strike="noStrike" kern="1200" baseline="0" dirty="0">
                          <a:solidFill>
                            <a:schemeClr val="dk1"/>
                          </a:solidFill>
                          <a:latin typeface="+mn-lt"/>
                          <a:ea typeface="+mn-ea"/>
                          <a:cs typeface="+mn-cs"/>
                        </a:rPr>
                        <a:t>Corynebacterium diphtheriae</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a:t>
                      </a:r>
                    </a:p>
                  </a:txBody>
                  <a:tcPr/>
                </a:tc>
                <a:tc>
                  <a:txBody>
                    <a:bodyPr/>
                    <a:lstStyle/>
                    <a:p>
                      <a:r>
                        <a:rPr lang="en-US" sz="1100" b="0" i="0" u="none" strike="noStrike" kern="1200" baseline="0" dirty="0">
                          <a:solidFill>
                            <a:schemeClr val="dk1"/>
                          </a:solidFill>
                          <a:latin typeface="+mn-lt"/>
                          <a:ea typeface="+mn-ea"/>
                          <a:cs typeface="+mn-cs"/>
                        </a:rPr>
                        <a:t>Acute inflammation and lesions of respiratory mucous membranes. Spread through respiratory droplets. Vaccine available.</a:t>
                      </a:r>
                    </a:p>
                  </a:txBody>
                  <a:tcPr/>
                </a:tc>
                <a:extLst>
                  <a:ext uri="{0D108BD9-81ED-4DB2-BD59-A6C34878D82A}">
                    <a16:rowId xmlns:a16="http://schemas.microsoft.com/office/drawing/2014/main" val="762699425"/>
                  </a:ext>
                </a:extLst>
              </a:tr>
              <a:tr h="400311">
                <a:tc>
                  <a:txBody>
                    <a:bodyPr/>
                    <a:lstStyle/>
                    <a:p>
                      <a:r>
                        <a:rPr lang="en-IN" sz="1100" b="0" i="0" u="none" strike="noStrike" kern="1200" baseline="0" dirty="0" err="1">
                          <a:solidFill>
                            <a:schemeClr val="dk1"/>
                          </a:solidFill>
                          <a:latin typeface="+mn-lt"/>
                          <a:ea typeface="+mn-ea"/>
                          <a:cs typeface="+mn-cs"/>
                        </a:rPr>
                        <a:t>Gonorrhea</a:t>
                      </a:r>
                      <a:endParaRPr lang="en-IN" sz="1100" b="0" i="0" u="none" strike="noStrike" kern="1200" baseline="0" dirty="0">
                        <a:solidFill>
                          <a:schemeClr val="dk1"/>
                        </a:solidFill>
                        <a:latin typeface="+mn-lt"/>
                        <a:ea typeface="+mn-ea"/>
                        <a:cs typeface="+mn-cs"/>
                      </a:endParaRPr>
                    </a:p>
                  </a:txBody>
                  <a:tcPr/>
                </a:tc>
                <a:tc>
                  <a:txBody>
                    <a:bodyPr/>
                    <a:lstStyle/>
                    <a:p>
                      <a:r>
                        <a:rPr lang="en-IN" sz="1100" b="0" i="1" u="none" strike="noStrike" kern="1200" baseline="0" dirty="0">
                          <a:solidFill>
                            <a:schemeClr val="dk1"/>
                          </a:solidFill>
                          <a:latin typeface="+mn-lt"/>
                          <a:ea typeface="+mn-ea"/>
                          <a:cs typeface="+mn-cs"/>
                        </a:rPr>
                        <a:t>Neisseria gonorrhoeae</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 only</a:t>
                      </a:r>
                    </a:p>
                  </a:txBody>
                  <a:tcPr/>
                </a:tc>
                <a:tc>
                  <a:txBody>
                    <a:bodyPr/>
                    <a:lstStyle/>
                    <a:p>
                      <a:r>
                        <a:rPr lang="en-US" sz="1100" b="0" i="0" u="none" strike="noStrike" kern="1200" baseline="0" dirty="0">
                          <a:solidFill>
                            <a:schemeClr val="dk1"/>
                          </a:solidFill>
                          <a:latin typeface="+mn-lt"/>
                          <a:ea typeface="+mn-ea"/>
                          <a:cs typeface="+mn-cs"/>
                        </a:rPr>
                        <a:t>STD, on the increase worldwide. Usually not fatal.</a:t>
                      </a:r>
                    </a:p>
                  </a:txBody>
                  <a:tcPr/>
                </a:tc>
                <a:extLst>
                  <a:ext uri="{0D108BD9-81ED-4DB2-BD59-A6C34878D82A}">
                    <a16:rowId xmlns:a16="http://schemas.microsoft.com/office/drawing/2014/main" val="3579827525"/>
                  </a:ext>
                </a:extLst>
              </a:tr>
              <a:tr h="557576">
                <a:tc>
                  <a:txBody>
                    <a:bodyPr/>
                    <a:lstStyle/>
                    <a:p>
                      <a:r>
                        <a:rPr lang="en-IN" sz="1100" b="0" i="0" u="none" strike="noStrike" kern="1200" baseline="0" dirty="0">
                          <a:solidFill>
                            <a:schemeClr val="dk1"/>
                          </a:solidFill>
                          <a:latin typeface="+mn-lt"/>
                          <a:ea typeface="+mn-ea"/>
                          <a:cs typeface="+mn-cs"/>
                        </a:rPr>
                        <a:t>Hansen’s disease (leprosy)</a:t>
                      </a:r>
                    </a:p>
                  </a:txBody>
                  <a:tcPr/>
                </a:tc>
                <a:tc>
                  <a:txBody>
                    <a:bodyPr/>
                    <a:lstStyle/>
                    <a:p>
                      <a:r>
                        <a:rPr lang="en-IN" sz="1100" b="0" i="1" u="none" strike="noStrike" kern="1200" baseline="0" dirty="0">
                          <a:solidFill>
                            <a:schemeClr val="dk1"/>
                          </a:solidFill>
                          <a:latin typeface="+mn-lt"/>
                          <a:ea typeface="+mn-ea"/>
                          <a:cs typeface="+mn-cs"/>
                        </a:rPr>
                        <a:t>Mycobacterium leprae</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 armadillos</a:t>
                      </a:r>
                    </a:p>
                  </a:txBody>
                  <a:tcPr/>
                </a:tc>
                <a:tc>
                  <a:txBody>
                    <a:bodyPr/>
                    <a:lstStyle/>
                    <a:p>
                      <a:r>
                        <a:rPr lang="en-US" sz="1100" b="0" i="0" u="none" strike="noStrike" kern="1200" baseline="0" dirty="0">
                          <a:solidFill>
                            <a:schemeClr val="dk1"/>
                          </a:solidFill>
                          <a:latin typeface="+mn-lt"/>
                          <a:ea typeface="+mn-ea"/>
                          <a:cs typeface="+mn-cs"/>
                        </a:rPr>
                        <a:t>Chronic infection of the skin; WHO reports worldwide prevalence at 0.2 infections/10,000 individuals, with most occurrences in Southeast Asia. Spread through contact with infected individuals.</a:t>
                      </a:r>
                    </a:p>
                  </a:txBody>
                  <a:tcPr/>
                </a:tc>
                <a:extLst>
                  <a:ext uri="{0D108BD9-81ED-4DB2-BD59-A6C34878D82A}">
                    <a16:rowId xmlns:a16="http://schemas.microsoft.com/office/drawing/2014/main" val="1063158307"/>
                  </a:ext>
                </a:extLst>
              </a:tr>
            </a:tbl>
          </a:graphicData>
        </a:graphic>
      </p:graphicFrame>
      <p:sp>
        <p:nvSpPr>
          <p:cNvPr id="6" name="Slide Number Placeholder 4">
            <a:extLst>
              <a:ext uri="{FF2B5EF4-FFF2-40B4-BE49-F238E27FC236}">
                <a16:creationId xmlns:a16="http://schemas.microsoft.com/office/drawing/2014/main" id="{8C137F49-7397-4582-86B5-445E5DC3504B}"/>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5298677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724B0-1AB9-4EBC-8C4F-A071949C4F52}"/>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Table 27.1</a:t>
            </a:r>
            <a:r>
              <a:rPr lang="en-US" altLang="en-US" sz="1200" dirty="0">
                <a:latin typeface="Arial" panose="020B0604020202020204" pitchFamily="34" charset="0"/>
                <a:ea typeface="Microsoft YaHei" panose="020B0503020204020204" pitchFamily="34" charset="-122"/>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2C204DE-A08D-46AF-AC9C-E3053AA087D0}"/>
              </a:ext>
            </a:extLst>
          </p:cNvPr>
          <p:cNvSpPr>
            <a:spLocks noGrp="1"/>
          </p:cNvSpPr>
          <p:nvPr>
            <p:ph sz="quarter" idx="11"/>
          </p:nvPr>
        </p:nvSpPr>
        <p:spPr>
          <a:xfrm>
            <a:off x="137160" y="1052830"/>
            <a:ext cx="8458200" cy="365760"/>
          </a:xfrm>
        </p:spPr>
        <p:txBody>
          <a:bodyPr/>
          <a:lstStyle/>
          <a:p>
            <a:r>
              <a:rPr lang="en-US" sz="1800" b="1" dirty="0"/>
              <a:t>TABLE 27.1 Important Human Bacterial Diseases</a:t>
            </a:r>
            <a:endParaRPr lang="en-US" sz="1800" dirty="0"/>
          </a:p>
        </p:txBody>
      </p:sp>
      <p:graphicFrame>
        <p:nvGraphicFramePr>
          <p:cNvPr id="4" name="Table 3">
            <a:extLst>
              <a:ext uri="{FF2B5EF4-FFF2-40B4-BE49-F238E27FC236}">
                <a16:creationId xmlns:a16="http://schemas.microsoft.com/office/drawing/2014/main" id="{F0E76FFC-42D1-4161-B26E-0465BBD7F758}"/>
              </a:ext>
            </a:extLst>
          </p:cNvPr>
          <p:cNvGraphicFramePr>
            <a:graphicFrameLocks noGrp="1"/>
          </p:cNvGraphicFramePr>
          <p:nvPr>
            <p:extLst>
              <p:ext uri="{D42A27DB-BD31-4B8C-83A1-F6EECF244321}">
                <p14:modId xmlns:p14="http://schemas.microsoft.com/office/powerpoint/2010/main" val="3607530773"/>
              </p:ext>
            </p:extLst>
          </p:nvPr>
        </p:nvGraphicFramePr>
        <p:xfrm>
          <a:off x="137160" y="1418590"/>
          <a:ext cx="8869680" cy="5111750"/>
        </p:xfrm>
        <a:graphic>
          <a:graphicData uri="http://schemas.openxmlformats.org/drawingml/2006/table">
            <a:tbl>
              <a:tblPr firstRow="1" bandRow="1">
                <a:tableStyleId>{5C22544A-7EE6-4342-B048-85BDC9FD1C3A}</a:tableStyleId>
              </a:tblPr>
              <a:tblGrid>
                <a:gridCol w="1005840">
                  <a:extLst>
                    <a:ext uri="{9D8B030D-6E8A-4147-A177-3AD203B41FA5}">
                      <a16:colId xmlns:a16="http://schemas.microsoft.com/office/drawing/2014/main" val="609914085"/>
                    </a:ext>
                  </a:extLst>
                </a:gridCol>
                <a:gridCol w="2011680">
                  <a:extLst>
                    <a:ext uri="{9D8B030D-6E8A-4147-A177-3AD203B41FA5}">
                      <a16:colId xmlns:a16="http://schemas.microsoft.com/office/drawing/2014/main" val="4120341329"/>
                    </a:ext>
                  </a:extLst>
                </a:gridCol>
                <a:gridCol w="2011680">
                  <a:extLst>
                    <a:ext uri="{9D8B030D-6E8A-4147-A177-3AD203B41FA5}">
                      <a16:colId xmlns:a16="http://schemas.microsoft.com/office/drawing/2014/main" val="2601413653"/>
                    </a:ext>
                  </a:extLst>
                </a:gridCol>
                <a:gridCol w="3840480">
                  <a:extLst>
                    <a:ext uri="{9D8B030D-6E8A-4147-A177-3AD203B41FA5}">
                      <a16:colId xmlns:a16="http://schemas.microsoft.com/office/drawing/2014/main" val="1119064976"/>
                    </a:ext>
                  </a:extLst>
                </a:gridCol>
              </a:tblGrid>
              <a:tr h="269039">
                <a:tc>
                  <a:txBody>
                    <a:bodyPr/>
                    <a:lstStyle/>
                    <a:p>
                      <a:r>
                        <a:rPr lang="en-IN" sz="1100" b="1" i="0" u="none" strike="noStrike" kern="1200" baseline="0" dirty="0">
                          <a:solidFill>
                            <a:schemeClr val="lt1"/>
                          </a:solidFill>
                          <a:latin typeface="+mn-lt"/>
                          <a:ea typeface="+mn-ea"/>
                          <a:cs typeface="+mn-cs"/>
                        </a:rPr>
                        <a:t>Disease</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Pathogen</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Vector/Reservoir</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Epidemiology</a:t>
                      </a:r>
                      <a:endParaRPr lang="en-IN" sz="11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1237353761"/>
                  </a:ext>
                </a:extLst>
              </a:tr>
              <a:tr h="617208">
                <a:tc>
                  <a:txBody>
                    <a:bodyPr/>
                    <a:lstStyle/>
                    <a:p>
                      <a:r>
                        <a:rPr lang="en-IN" sz="1100" b="0" i="0" u="none" strike="noStrike" kern="1200" baseline="0" dirty="0">
                          <a:solidFill>
                            <a:schemeClr val="dk1"/>
                          </a:solidFill>
                          <a:latin typeface="+mn-lt"/>
                          <a:ea typeface="+mn-ea"/>
                          <a:cs typeface="+mn-cs"/>
                        </a:rPr>
                        <a:t>Lyme disease</a:t>
                      </a:r>
                    </a:p>
                  </a:txBody>
                  <a:tcPr/>
                </a:tc>
                <a:tc>
                  <a:txBody>
                    <a:bodyPr/>
                    <a:lstStyle/>
                    <a:p>
                      <a:r>
                        <a:rPr lang="en-IN" sz="1100" b="0" i="1" u="none" strike="noStrike" kern="1200" baseline="0" dirty="0">
                          <a:solidFill>
                            <a:schemeClr val="dk1"/>
                          </a:solidFill>
                          <a:latin typeface="+mn-lt"/>
                          <a:ea typeface="+mn-ea"/>
                          <a:cs typeface="+mn-cs"/>
                        </a:rPr>
                        <a:t>Borrelia burgdorferi</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Ticks, deer, small rodents</a:t>
                      </a:r>
                    </a:p>
                  </a:txBody>
                  <a:tcPr/>
                </a:tc>
                <a:tc>
                  <a:txBody>
                    <a:bodyPr/>
                    <a:lstStyle/>
                    <a:p>
                      <a:r>
                        <a:rPr lang="en-US" sz="1100" b="0" i="0" u="none" strike="noStrike" kern="1200" baseline="0" dirty="0">
                          <a:solidFill>
                            <a:schemeClr val="dk1"/>
                          </a:solidFill>
                          <a:latin typeface="+mn-lt"/>
                          <a:ea typeface="+mn-ea"/>
                          <a:cs typeface="+mn-cs"/>
                        </a:rPr>
                        <a:t>Spread through bite of infected tick. Lesion followed by malaise, fever, fatigue, pain, stiff neck, and headache. Risk of severe, long-term harm if untreated.</a:t>
                      </a:r>
                    </a:p>
                  </a:txBody>
                  <a:tcPr/>
                </a:tc>
                <a:extLst>
                  <a:ext uri="{0D108BD9-81ED-4DB2-BD59-A6C34878D82A}">
                    <a16:rowId xmlns:a16="http://schemas.microsoft.com/office/drawing/2014/main" val="3054054603"/>
                  </a:ext>
                </a:extLst>
              </a:tr>
              <a:tr h="617208">
                <a:tc>
                  <a:txBody>
                    <a:bodyPr/>
                    <a:lstStyle/>
                    <a:p>
                      <a:r>
                        <a:rPr lang="en-IN" sz="1100" b="0" i="0" u="none" strike="noStrike" kern="1200" baseline="0" dirty="0">
                          <a:solidFill>
                            <a:schemeClr val="dk1"/>
                          </a:solidFill>
                          <a:latin typeface="+mn-lt"/>
                          <a:ea typeface="+mn-ea"/>
                          <a:cs typeface="+mn-cs"/>
                        </a:rPr>
                        <a:t>Peptic ulcers</a:t>
                      </a:r>
                    </a:p>
                  </a:txBody>
                  <a:tcPr/>
                </a:tc>
                <a:tc>
                  <a:txBody>
                    <a:bodyPr/>
                    <a:lstStyle/>
                    <a:p>
                      <a:r>
                        <a:rPr lang="en-IN" sz="1100" b="0" i="1" u="none" strike="noStrike" kern="1200" baseline="0" dirty="0">
                          <a:solidFill>
                            <a:schemeClr val="dk1"/>
                          </a:solidFill>
                          <a:latin typeface="+mn-lt"/>
                          <a:ea typeface="+mn-ea"/>
                          <a:cs typeface="+mn-cs"/>
                        </a:rPr>
                        <a:t>Helicobacter pylori</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a:t>
                      </a:r>
                    </a:p>
                  </a:txBody>
                  <a:tcPr/>
                </a:tc>
                <a:tc>
                  <a:txBody>
                    <a:bodyPr/>
                    <a:lstStyle/>
                    <a:p>
                      <a:r>
                        <a:rPr lang="en-US" sz="1100" b="0" i="0" u="none" strike="noStrike" kern="1200" baseline="0" dirty="0">
                          <a:solidFill>
                            <a:schemeClr val="dk1"/>
                          </a:solidFill>
                          <a:latin typeface="+mn-lt"/>
                          <a:ea typeface="+mn-ea"/>
                          <a:cs typeface="+mn-cs"/>
                        </a:rPr>
                        <a:t>Originally thought to be caused by stress or diet, most peptic ulcers now appear to be caused by this bacterium; stomach ulcers can be treated with antibiotics.</a:t>
                      </a:r>
                    </a:p>
                  </a:txBody>
                  <a:tcPr/>
                </a:tc>
                <a:extLst>
                  <a:ext uri="{0D108BD9-81ED-4DB2-BD59-A6C34878D82A}">
                    <a16:rowId xmlns:a16="http://schemas.microsoft.com/office/drawing/2014/main" val="3111094803"/>
                  </a:ext>
                </a:extLst>
              </a:tr>
              <a:tr h="617208">
                <a:tc>
                  <a:txBody>
                    <a:bodyPr/>
                    <a:lstStyle/>
                    <a:p>
                      <a:r>
                        <a:rPr lang="en-IN" sz="1100" b="0" i="0" u="none" strike="noStrike" kern="1200" baseline="0" dirty="0">
                          <a:solidFill>
                            <a:schemeClr val="dk1"/>
                          </a:solidFill>
                          <a:latin typeface="+mn-lt"/>
                          <a:ea typeface="+mn-ea"/>
                          <a:cs typeface="+mn-cs"/>
                        </a:rPr>
                        <a:t>Plague</a:t>
                      </a:r>
                    </a:p>
                  </a:txBody>
                  <a:tcPr/>
                </a:tc>
                <a:tc>
                  <a:txBody>
                    <a:bodyPr/>
                    <a:lstStyle/>
                    <a:p>
                      <a:r>
                        <a:rPr lang="en-IN" sz="1100" b="0" i="1" u="none" strike="noStrike" kern="1200" baseline="0" dirty="0">
                          <a:solidFill>
                            <a:schemeClr val="dk1"/>
                          </a:solidFill>
                          <a:latin typeface="+mn-lt"/>
                          <a:ea typeface="+mn-ea"/>
                          <a:cs typeface="+mn-cs"/>
                        </a:rPr>
                        <a:t>Yersinia pestis</a:t>
                      </a:r>
                      <a:endParaRPr lang="en-IN" sz="1100" b="0" i="0" u="none" strike="noStrike" kern="1200" baseline="0" dirty="0">
                        <a:solidFill>
                          <a:schemeClr val="dk1"/>
                        </a:solidFill>
                        <a:latin typeface="+mn-lt"/>
                        <a:ea typeface="+mn-ea"/>
                        <a:cs typeface="+mn-cs"/>
                      </a:endParaRPr>
                    </a:p>
                  </a:txBody>
                  <a:tcPr/>
                </a:tc>
                <a:tc>
                  <a:txBody>
                    <a:bodyPr/>
                    <a:lstStyle/>
                    <a:p>
                      <a:r>
                        <a:rPr lang="en-US" sz="1100" b="0" i="0" u="none" strike="noStrike" kern="1200" baseline="0" dirty="0">
                          <a:solidFill>
                            <a:schemeClr val="dk1"/>
                          </a:solidFill>
                          <a:latin typeface="+mn-lt"/>
                          <a:ea typeface="+mn-ea"/>
                          <a:cs typeface="+mn-cs"/>
                        </a:rPr>
                        <a:t>Fleas of wild rodents: rats, squirrels, prairie dogs.</a:t>
                      </a:r>
                    </a:p>
                  </a:txBody>
                  <a:tcPr/>
                </a:tc>
                <a:tc>
                  <a:txBody>
                    <a:bodyPr/>
                    <a:lstStyle/>
                    <a:p>
                      <a:r>
                        <a:rPr lang="en-US" sz="1100" b="0" i="0" u="none" strike="noStrike" kern="1200" baseline="0" dirty="0">
                          <a:solidFill>
                            <a:schemeClr val="dk1"/>
                          </a:solidFill>
                          <a:latin typeface="+mn-lt"/>
                          <a:ea typeface="+mn-ea"/>
                          <a:cs typeface="+mn-cs"/>
                        </a:rPr>
                        <a:t>Killed one-fourth of the population of Europe in the 14th century; endemic in wild rodent populations of the western United States.</a:t>
                      </a:r>
                    </a:p>
                  </a:txBody>
                  <a:tcPr/>
                </a:tc>
                <a:extLst>
                  <a:ext uri="{0D108BD9-81ED-4DB2-BD59-A6C34878D82A}">
                    <a16:rowId xmlns:a16="http://schemas.microsoft.com/office/drawing/2014/main" val="3914608589"/>
                  </a:ext>
                </a:extLst>
              </a:tr>
              <a:tr h="443124">
                <a:tc>
                  <a:txBody>
                    <a:bodyPr/>
                    <a:lstStyle/>
                    <a:p>
                      <a:r>
                        <a:rPr lang="en-IN" sz="1100" b="0" i="0" u="none" strike="noStrike" kern="1200" baseline="0" dirty="0">
                          <a:solidFill>
                            <a:schemeClr val="dk1"/>
                          </a:solidFill>
                          <a:latin typeface="+mn-lt"/>
                          <a:ea typeface="+mn-ea"/>
                          <a:cs typeface="+mn-cs"/>
                        </a:rPr>
                        <a:t>Pneumonia</a:t>
                      </a:r>
                    </a:p>
                  </a:txBody>
                  <a:tcPr/>
                </a:tc>
                <a:tc>
                  <a:txBody>
                    <a:bodyPr/>
                    <a:lstStyle/>
                    <a:p>
                      <a:r>
                        <a:rPr lang="en-IN" sz="1100" b="0" i="1" u="none" strike="noStrike" kern="1200" baseline="0" dirty="0">
                          <a:solidFill>
                            <a:schemeClr val="dk1"/>
                          </a:solidFill>
                          <a:latin typeface="+mn-lt"/>
                          <a:ea typeface="+mn-ea"/>
                          <a:cs typeface="+mn-cs"/>
                        </a:rPr>
                        <a:t>Streptococcus, Mycoplasma, Chlamydia, Haemophilus</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a:t>
                      </a:r>
                    </a:p>
                  </a:txBody>
                  <a:tcPr/>
                </a:tc>
                <a:tc>
                  <a:txBody>
                    <a:bodyPr/>
                    <a:lstStyle/>
                    <a:p>
                      <a:r>
                        <a:rPr lang="en-US" sz="1100" b="0" i="0" u="none" strike="noStrike" kern="1200" baseline="0" dirty="0">
                          <a:solidFill>
                            <a:schemeClr val="dk1"/>
                          </a:solidFill>
                          <a:latin typeface="+mn-lt"/>
                          <a:ea typeface="+mn-ea"/>
                          <a:cs typeface="+mn-cs"/>
                        </a:rPr>
                        <a:t>Acute infection of the lungs; often fatal without treatment. Vaccine for streptococcal pneumonia available.	</a:t>
                      </a:r>
                    </a:p>
                  </a:txBody>
                  <a:tcPr/>
                </a:tc>
                <a:extLst>
                  <a:ext uri="{0D108BD9-81ED-4DB2-BD59-A6C34878D82A}">
                    <a16:rowId xmlns:a16="http://schemas.microsoft.com/office/drawing/2014/main" val="2482307264"/>
                  </a:ext>
                </a:extLst>
              </a:tr>
              <a:tr h="791293">
                <a:tc>
                  <a:txBody>
                    <a:bodyPr/>
                    <a:lstStyle/>
                    <a:p>
                      <a:r>
                        <a:rPr lang="en-IN" sz="1100" b="0" i="0" u="none" strike="noStrike" kern="1200" baseline="0" dirty="0">
                          <a:solidFill>
                            <a:schemeClr val="dk1"/>
                          </a:solidFill>
                          <a:latin typeface="+mn-lt"/>
                          <a:ea typeface="+mn-ea"/>
                          <a:cs typeface="+mn-cs"/>
                        </a:rPr>
                        <a:t>Tuberculosis</a:t>
                      </a:r>
                    </a:p>
                  </a:txBody>
                  <a:tcPr/>
                </a:tc>
                <a:tc>
                  <a:txBody>
                    <a:bodyPr/>
                    <a:lstStyle/>
                    <a:p>
                      <a:r>
                        <a:rPr lang="en-IN" sz="1100" b="0" i="1" u="none" strike="noStrike" kern="1200" baseline="0" dirty="0">
                          <a:solidFill>
                            <a:schemeClr val="dk1"/>
                          </a:solidFill>
                          <a:latin typeface="+mn-lt"/>
                          <a:ea typeface="+mn-ea"/>
                          <a:cs typeface="+mn-cs"/>
                        </a:rPr>
                        <a:t>Mycobacterium tuberculosis</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a:t>
                      </a:r>
                    </a:p>
                  </a:txBody>
                  <a:tcPr/>
                </a:tc>
                <a:tc>
                  <a:txBody>
                    <a:bodyPr/>
                    <a:lstStyle/>
                    <a:p>
                      <a:r>
                        <a:rPr lang="en-US" sz="1100" b="0" i="0" u="none" strike="noStrike" kern="1200" baseline="0" dirty="0">
                          <a:solidFill>
                            <a:schemeClr val="dk1"/>
                          </a:solidFill>
                          <a:latin typeface="+mn-lt"/>
                          <a:ea typeface="+mn-ea"/>
                          <a:cs typeface="+mn-cs"/>
                        </a:rPr>
                        <a:t>An acute bacterial infection of the lungs, lymph, and meninges. Incidence had been on the rise but is now falling. Infections are complicated by the existence of drug-resistant forms of the bacterium.</a:t>
                      </a:r>
                    </a:p>
                  </a:txBody>
                  <a:tcPr/>
                </a:tc>
                <a:extLst>
                  <a:ext uri="{0D108BD9-81ED-4DB2-BD59-A6C34878D82A}">
                    <a16:rowId xmlns:a16="http://schemas.microsoft.com/office/drawing/2014/main" val="2660284960"/>
                  </a:ext>
                </a:extLst>
              </a:tr>
              <a:tr h="965377">
                <a:tc>
                  <a:txBody>
                    <a:bodyPr/>
                    <a:lstStyle/>
                    <a:p>
                      <a:r>
                        <a:rPr lang="en-IN" sz="1100" b="0" i="0" u="none" strike="noStrike" kern="1200" baseline="0" dirty="0">
                          <a:solidFill>
                            <a:schemeClr val="dk1"/>
                          </a:solidFill>
                          <a:latin typeface="+mn-lt"/>
                          <a:ea typeface="+mn-ea"/>
                          <a:cs typeface="+mn-cs"/>
                        </a:rPr>
                        <a:t>Typhoid fever</a:t>
                      </a:r>
                    </a:p>
                  </a:txBody>
                  <a:tcPr/>
                </a:tc>
                <a:tc>
                  <a:txBody>
                    <a:bodyPr/>
                    <a:lstStyle/>
                    <a:p>
                      <a:r>
                        <a:rPr lang="en-IN" sz="1100" b="0" i="1" u="none" strike="noStrike" kern="1200" baseline="0" dirty="0">
                          <a:solidFill>
                            <a:schemeClr val="dk1"/>
                          </a:solidFill>
                          <a:latin typeface="+mn-lt"/>
                          <a:ea typeface="+mn-ea"/>
                          <a:cs typeface="+mn-cs"/>
                        </a:rPr>
                        <a:t>Salmonella typhi</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Humans</a:t>
                      </a:r>
                    </a:p>
                  </a:txBody>
                  <a:tcPr/>
                </a:tc>
                <a:tc>
                  <a:txBody>
                    <a:bodyPr/>
                    <a:lstStyle/>
                    <a:p>
                      <a:r>
                        <a:rPr lang="en-US" sz="1100" b="0" i="0" u="none" strike="noStrike" kern="1200" baseline="0" dirty="0">
                          <a:solidFill>
                            <a:schemeClr val="dk1"/>
                          </a:solidFill>
                          <a:latin typeface="+mn-lt"/>
                          <a:ea typeface="+mn-ea"/>
                          <a:cs typeface="+mn-cs"/>
                        </a:rPr>
                        <a:t>A systemic bacterial disease of worldwide incidence. Fewer than 500 cases a year are reported in the United States. Spread through contaminated water or foods (such as improperly washed fruits and vegetables). Vaccines are available for travelers.</a:t>
                      </a:r>
                    </a:p>
                  </a:txBody>
                  <a:tcPr/>
                </a:tc>
                <a:extLst>
                  <a:ext uri="{0D108BD9-81ED-4DB2-BD59-A6C34878D82A}">
                    <a16:rowId xmlns:a16="http://schemas.microsoft.com/office/drawing/2014/main" val="762699425"/>
                  </a:ext>
                </a:extLst>
              </a:tr>
              <a:tr h="791293">
                <a:tc>
                  <a:txBody>
                    <a:bodyPr/>
                    <a:lstStyle/>
                    <a:p>
                      <a:r>
                        <a:rPr lang="en-IN" sz="1100" b="0" i="0" u="none" strike="noStrike" kern="1200" baseline="0" dirty="0">
                          <a:solidFill>
                            <a:schemeClr val="dk1"/>
                          </a:solidFill>
                          <a:latin typeface="+mn-lt"/>
                          <a:ea typeface="+mn-ea"/>
                          <a:cs typeface="+mn-cs"/>
                        </a:rPr>
                        <a:t>Typhus</a:t>
                      </a:r>
                    </a:p>
                  </a:txBody>
                  <a:tcPr/>
                </a:tc>
                <a:tc>
                  <a:txBody>
                    <a:bodyPr/>
                    <a:lstStyle/>
                    <a:p>
                      <a:r>
                        <a:rPr lang="en-IN" sz="1100" b="0" i="1" u="none" strike="noStrike" kern="1200" baseline="0" dirty="0">
                          <a:solidFill>
                            <a:schemeClr val="dk1"/>
                          </a:solidFill>
                          <a:latin typeface="+mn-lt"/>
                          <a:ea typeface="+mn-ea"/>
                          <a:cs typeface="+mn-cs"/>
                        </a:rPr>
                        <a:t>Rickettsia typhi</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Lice, rat fleas, humans</a:t>
                      </a:r>
                    </a:p>
                  </a:txBody>
                  <a:tcPr/>
                </a:tc>
                <a:tc>
                  <a:txBody>
                    <a:bodyPr/>
                    <a:lstStyle/>
                    <a:p>
                      <a:r>
                        <a:rPr lang="en-US" sz="1100" b="0" i="0" u="none" strike="noStrike" kern="1200" baseline="0" dirty="0">
                          <a:solidFill>
                            <a:schemeClr val="dk1"/>
                          </a:solidFill>
                          <a:latin typeface="+mn-lt"/>
                          <a:ea typeface="+mn-ea"/>
                          <a:cs typeface="+mn-cs"/>
                        </a:rPr>
                        <a:t>Historically a major killer in times of crowding and poor sanitation; transmitted from human to human through the bite of infected lice and fleas. Peak untreated mortality rate of 70%. </a:t>
                      </a:r>
                    </a:p>
                  </a:txBody>
                  <a:tcPr/>
                </a:tc>
                <a:extLst>
                  <a:ext uri="{0D108BD9-81ED-4DB2-BD59-A6C34878D82A}">
                    <a16:rowId xmlns:a16="http://schemas.microsoft.com/office/drawing/2014/main" val="3579827525"/>
                  </a:ext>
                </a:extLst>
              </a:tr>
            </a:tbl>
          </a:graphicData>
        </a:graphic>
      </p:graphicFrame>
      <p:sp>
        <p:nvSpPr>
          <p:cNvPr id="6" name="Slide Number Placeholder 4">
            <a:extLst>
              <a:ext uri="{FF2B5EF4-FFF2-40B4-BE49-F238E27FC236}">
                <a16:creationId xmlns:a16="http://schemas.microsoft.com/office/drawing/2014/main" id="{8C137F49-7397-4582-86B5-445E5DC3504B}"/>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4200169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724B0-1AB9-4EBC-8C4F-A071949C4F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How bacteria cause disease</a:t>
            </a:r>
          </a:p>
        </p:txBody>
      </p:sp>
      <p:sp>
        <p:nvSpPr>
          <p:cNvPr id="3" name="Content Placeholder 2">
            <a:extLst>
              <a:ext uri="{FF2B5EF4-FFF2-40B4-BE49-F238E27FC236}">
                <a16:creationId xmlns:a16="http://schemas.microsoft.com/office/drawing/2014/main" id="{12C204DE-A08D-46AF-AC9C-E3053AA087D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 cause disease, pathogenic bacteria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Gain entry to the body.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Colonize at the site of infection.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Evade the immune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Spread to other sites in the body.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 damage by the production of toxins or by triggering inflammatory responses.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Pathogens have special structures or physiological processes so they can use host as environmental niche</a:t>
            </a:r>
          </a:p>
        </p:txBody>
      </p:sp>
      <p:sp>
        <p:nvSpPr>
          <p:cNvPr id="6" name="Slide Number Placeholder 3">
            <a:extLst>
              <a:ext uri="{FF2B5EF4-FFF2-40B4-BE49-F238E27FC236}">
                <a16:creationId xmlns:a16="http://schemas.microsoft.com/office/drawing/2014/main" id="{8C137F49-7397-4582-86B5-445E5DC3504B}"/>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128663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B039C-BFA7-43B3-9C6A-74C81D38950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Prokaryotic Diversity</a:t>
            </a:r>
          </a:p>
        </p:txBody>
      </p:sp>
      <p:sp>
        <p:nvSpPr>
          <p:cNvPr id="3" name="Content Placeholder 2">
            <a:extLst>
              <a:ext uri="{FF2B5EF4-FFF2-40B4-BE49-F238E27FC236}">
                <a16:creationId xmlns:a16="http://schemas.microsoft.com/office/drawing/2014/main" id="{77D2836F-0F09-44B6-88A9-1E4A81382702}"/>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Oldest, structurally simplest, and most abundant forms of life</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Abundant for over a billion years before eukaryotes appeared</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90-99% unknown and undescribed</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Fall into 2 domains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Bacteria.</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Archaea.</a:t>
            </a:r>
          </a:p>
          <a:p>
            <a:pPr marL="640080" lvl="5" indent="-283464">
              <a:lnSpc>
                <a:spcPct val="100000"/>
              </a:lnSpc>
              <a:spcBef>
                <a:spcPts val="600"/>
              </a:spcBef>
              <a:spcAft>
                <a:spcPts val="1200"/>
              </a:spcAft>
              <a:buClr>
                <a:srgbClr val="000000"/>
              </a:buClr>
            </a:pPr>
            <a:r>
              <a:rPr lang="en-US" sz="2000" dirty="0">
                <a:solidFill>
                  <a:srgbClr val="000000"/>
                </a:solidFill>
                <a:latin typeface="Arial" panose="020B0604020202020204" pitchFamily="34" charset="0"/>
              </a:rPr>
              <a:t>Many archaea are extremophiles.</a:t>
            </a:r>
          </a:p>
        </p:txBody>
      </p:sp>
      <p:sp>
        <p:nvSpPr>
          <p:cNvPr id="6" name="Slide Number Placeholder 3">
            <a:extLst>
              <a:ext uri="{FF2B5EF4-FFF2-40B4-BE49-F238E27FC236}">
                <a16:creationId xmlns:a16="http://schemas.microsoft.com/office/drawing/2014/main" id="{9BC44794-3593-4CEA-A72C-0A2120E78004}"/>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112714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039AD-7C67-4174-89B8-635EBA7678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Tuberculosis (T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B)</a:t>
            </a:r>
          </a:p>
        </p:txBody>
      </p:sp>
      <p:sp>
        <p:nvSpPr>
          <p:cNvPr id="3" name="Content Placeholder 2">
            <a:extLst>
              <a:ext uri="{FF2B5EF4-FFF2-40B4-BE49-F238E27FC236}">
                <a16:creationId xmlns:a16="http://schemas.microsoft.com/office/drawing/2014/main" id="{2E45B727-72CC-471D-B91E-A09A6F1CFA1D}"/>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Scourge for thousands of years</a:t>
            </a:r>
          </a:p>
          <a:p>
            <a:pPr marL="342900" lvl="0" indent="-342900">
              <a:spcBef>
                <a:spcPts val="6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Mycobacterium tuberculosis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Afflicts the respiratory system</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Easily transferred from person to person through the air</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Multidrug-resistant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 strains are very alarming</a:t>
            </a:r>
          </a:p>
        </p:txBody>
      </p:sp>
      <p:sp>
        <p:nvSpPr>
          <p:cNvPr id="6" name="Slide Number Placeholder 3">
            <a:extLst>
              <a:ext uri="{FF2B5EF4-FFF2-40B4-BE49-F238E27FC236}">
                <a16:creationId xmlns:a16="http://schemas.microsoft.com/office/drawing/2014/main" id="{AA95CAEB-BEBE-4175-ACFC-71D58259EE30}"/>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1886731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D7AAB-1349-4886-8A0D-E3F8783A9B7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Bacteria in ulcers and cancer</a:t>
            </a:r>
          </a:p>
        </p:txBody>
      </p:sp>
      <p:sp>
        <p:nvSpPr>
          <p:cNvPr id="3" name="Content Placeholder 2">
            <a:extLst>
              <a:ext uri="{FF2B5EF4-FFF2-40B4-BE49-F238E27FC236}">
                <a16:creationId xmlns:a16="http://schemas.microsoft.com/office/drawing/2014/main" id="{B9DF5913-75F0-4B8A-A1E6-F6D1E2E102D4}"/>
              </a:ext>
            </a:extLst>
          </p:cNvPr>
          <p:cNvSpPr>
            <a:spLocks noGrp="1"/>
          </p:cNvSpPr>
          <p:nvPr>
            <p:ph sz="quarter" idx="11"/>
          </p:nvPr>
        </p:nvSpPr>
        <p:spPr/>
        <p:txBody>
          <a:bodyPr/>
          <a:lstStyle/>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Helicobacter pylori</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 cause stomach ulcers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Treated by reducing stomach acid.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 cause gastritis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Treated with antibiotics.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This pathogen can also cause stomach cancer and a type of lymphoma</a:t>
            </a:r>
          </a:p>
        </p:txBody>
      </p:sp>
      <p:sp>
        <p:nvSpPr>
          <p:cNvPr id="6" name="Slide Number Placeholder 3">
            <a:extLst>
              <a:ext uri="{FF2B5EF4-FFF2-40B4-BE49-F238E27FC236}">
                <a16:creationId xmlns:a16="http://schemas.microsoft.com/office/drawing/2014/main" id="{0026873A-DA94-4EEA-95D5-352CF71DBCF3}"/>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8200714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2B646-6A74-4CFF-A83D-B35CFB0CC9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Sexually transmitted infections (STIs)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F297A741-C1E7-4725-B14F-9F1FD94792B8}"/>
              </a:ext>
            </a:extLst>
          </p:cNvPr>
          <p:cNvSpPr>
            <a:spLocks noGrp="1"/>
          </p:cNvSpPr>
          <p:nvPr>
            <p:ph sz="quarter" idx="11"/>
          </p:nvPr>
        </p:nvSpPr>
        <p:spPr>
          <a:xfrm>
            <a:off x="342900" y="1276710"/>
            <a:ext cx="8458200" cy="5181240"/>
          </a:xfrm>
        </p:spPr>
        <p:txBody>
          <a:bodyPr/>
          <a:lstStyle/>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Gonorrhea</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of the most prevalent communicable diseases in North America.</a:t>
            </a:r>
          </a:p>
          <a:p>
            <a:pPr marL="347472" lvl="0" indent="-347472">
              <a:spcBef>
                <a:spcPts val="8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Neisseria gonorrhoeae.</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Transmitted through exchange of body fluids.</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pass from mom to baby via birth canal.</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Chlamydia</a:t>
            </a:r>
          </a:p>
          <a:p>
            <a:pPr marL="347472" lvl="0" indent="-347472">
              <a:spcBef>
                <a:spcPts val="8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Chlamydia trachomatis.</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“Silent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 – incidence has skyrocketed.</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cause pelvic inflammatory disease and heart disease.</a:t>
            </a:r>
          </a:p>
        </p:txBody>
      </p:sp>
      <p:sp>
        <p:nvSpPr>
          <p:cNvPr id="6" name="Slide Number Placeholder 3">
            <a:extLst>
              <a:ext uri="{FF2B5EF4-FFF2-40B4-BE49-F238E27FC236}">
                <a16:creationId xmlns:a16="http://schemas.microsoft.com/office/drawing/2014/main" id="{1D0E337E-7D95-4773-A81E-6D8D03DD1674}"/>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9068169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BB22E4-715E-4619-A499-AEA6EAEEDF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Sexually transmitted infections (S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Is)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DD08AD8E-E4E5-4253-A18B-9A6CA67E7693}"/>
              </a:ext>
            </a:extLst>
          </p:cNvPr>
          <p:cNvSpPr>
            <a:spLocks noGrp="1"/>
          </p:cNvSpPr>
          <p:nvPr>
            <p:ph sz="quarter" idx="11"/>
          </p:nvPr>
        </p:nvSpPr>
        <p:spPr>
          <a:xfrm>
            <a:off x="342900" y="1276710"/>
            <a:ext cx="8458200" cy="5089800"/>
          </a:xfrm>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Syphilis</a:t>
            </a:r>
          </a:p>
          <a:p>
            <a:pPr marL="347472" lvl="0" indent="-347472">
              <a:spcBef>
                <a:spcPts val="800"/>
              </a:spcBef>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Treponema pallidum.</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Transmitted through sex or contact with open chancre.</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pass from mom to baby via birth canal.</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Four distinct stages.</a:t>
            </a:r>
          </a:p>
          <a:p>
            <a:pPr marL="822960" lvl="2" indent="-457200">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Chancre – highly infectious</a:t>
            </a:r>
          </a:p>
          <a:p>
            <a:pPr marL="822960" lvl="2" indent="-457200">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Rash – infectious</a:t>
            </a:r>
          </a:p>
          <a:p>
            <a:pPr marL="822960" lvl="2" indent="-457200">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Latency – no longer infectious but attacking internal organs</a:t>
            </a:r>
          </a:p>
          <a:p>
            <a:pPr marL="822960" lvl="2" indent="-457200">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Damage now evident – heart disease, mental deficiency, nerve damage</a:t>
            </a:r>
          </a:p>
        </p:txBody>
      </p:sp>
      <p:sp>
        <p:nvSpPr>
          <p:cNvPr id="6" name="Slide Number Placeholder 3">
            <a:extLst>
              <a:ext uri="{FF2B5EF4-FFF2-40B4-BE49-F238E27FC236}">
                <a16:creationId xmlns:a16="http://schemas.microsoft.com/office/drawing/2014/main" id="{042FE29F-452E-4EFF-8836-5743F35F7926}"/>
              </a:ext>
            </a:extLst>
          </p:cNvPr>
          <p:cNvSpPr>
            <a:spLocks noGrp="1"/>
          </p:cNvSpPr>
          <p:nvPr>
            <p:ph type="sldNum" sz="quarter" idx="10"/>
          </p:nvPr>
        </p:nvSpPr>
        <p:spPr/>
        <p:txBody>
          <a:bodyPr/>
          <a:lstStyle/>
          <a:p>
            <a:fld id="{68151E55-6873-49E2-B8D5-2F265E6F1973}" type="slidenum">
              <a:rPr lang="en-US" smtClean="0"/>
              <a:pPr/>
              <a:t>63</a:t>
            </a:fld>
            <a:endParaRPr lang="en-US" dirty="0"/>
          </a:p>
        </p:txBody>
      </p:sp>
    </p:spTree>
    <p:extLst>
      <p:ext uri="{BB962C8B-B14F-4D97-AF65-F5344CB8AC3E}">
        <p14:creationId xmlns:p14="http://schemas.microsoft.com/office/powerpoint/2010/main" val="6261372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2855352-D263-4E90-B611-0F439364382B}"/>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27.18</a:t>
            </a:r>
            <a:endParaRPr lang="en-US" dirty="0"/>
          </a:p>
        </p:txBody>
      </p:sp>
      <p:pic>
        <p:nvPicPr>
          <p:cNvPr id="18" name="Picture 2" descr="Trends in the prevalence of syphilis, gonorrhea, and chlamydia in the U.S. are plotted for the period nineteen eighty-four to two thousand fourteen.">
            <a:extLst>
              <a:ext uri="{FF2B5EF4-FFF2-40B4-BE49-F238E27FC236}">
                <a16:creationId xmlns:a16="http://schemas.microsoft.com/office/drawing/2014/main" id="{687223C8-DA0D-43BE-909D-B831848B6029}"/>
              </a:ext>
            </a:extLst>
          </p:cNvPr>
          <p:cNvPicPr>
            <a:picLocks noChangeAspect="1" noChangeArrowheads="1"/>
          </p:cNvPicPr>
          <p:nvPr/>
        </p:nvPicPr>
        <p:blipFill>
          <a:blip r:embed="rId2"/>
          <a:stretch>
            <a:fillRect/>
          </a:stretch>
        </p:blipFill>
        <p:spPr bwMode="auto">
          <a:xfrm>
            <a:off x="1279482" y="1150332"/>
            <a:ext cx="6585037" cy="5029200"/>
          </a:xfrm>
          <a:prstGeom prst="rect">
            <a:avLst/>
          </a:prstGeom>
        </p:spPr>
      </p:pic>
      <p:sp>
        <p:nvSpPr>
          <p:cNvPr id="16" name="Text Placeholder 3">
            <a:extLst>
              <a:ext uri="{FF2B5EF4-FFF2-40B4-BE49-F238E27FC236}">
                <a16:creationId xmlns:a16="http://schemas.microsoft.com/office/drawing/2014/main" id="{853A2462-AAA7-40E1-9E80-48DB1A07148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17" name="Slide Number Placeholder 4">
            <a:extLst>
              <a:ext uri="{FF2B5EF4-FFF2-40B4-BE49-F238E27FC236}">
                <a16:creationId xmlns:a16="http://schemas.microsoft.com/office/drawing/2014/main" id="{DAE793EB-7A5F-4809-8125-426DF742458E}"/>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64</a:t>
            </a:fld>
            <a:endParaRPr lang="en-US" dirty="0"/>
          </a:p>
        </p:txBody>
      </p:sp>
    </p:spTree>
    <p:extLst>
      <p:ext uri="{BB962C8B-B14F-4D97-AF65-F5344CB8AC3E}">
        <p14:creationId xmlns:p14="http://schemas.microsoft.com/office/powerpoint/2010/main" val="26366243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Figure 27.4</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bacterial lipid shows the glycerol with an ester bond between the CH and O molecules and O and C molecules. The archaeal lipid shows the structure without glycerol with an ester bond between the CH and O molecules and O and C molecules. The tetraether shows the structure of the monolayer.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27.6</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Two major branches in the Archaea are the </a:t>
            </a:r>
            <a:r>
              <a:rPr lang="en-US" sz="1400" dirty="0" err="1"/>
              <a:t>Crenarchaeota</a:t>
            </a:r>
            <a:r>
              <a:rPr lang="en-US" sz="1400" dirty="0"/>
              <a:t> and </a:t>
            </a:r>
            <a:r>
              <a:rPr lang="en-US" sz="1400" dirty="0" err="1"/>
              <a:t>Euryarchaeota</a:t>
            </a:r>
            <a:r>
              <a:rPr lang="en-US" sz="1400" dirty="0"/>
              <a:t>. Although they are both prokaryotes, archaea differ greatly from bacteria. Archaea cell walls lack peptidoglycan and their plasma membranes contain lipids different from those of bacterial. RNA and ribosomal proteins in Archaea are more like those of eukaryotes than those of bacteria. Most Archaea are anaerobic and some examples of genera are </a:t>
            </a:r>
            <a:r>
              <a:rPr lang="en-US" sz="1400" dirty="0" err="1"/>
              <a:t>Methanococcus</a:t>
            </a:r>
            <a:r>
              <a:rPr lang="en-US" sz="1400" dirty="0"/>
              <a:t>, </a:t>
            </a:r>
            <a:r>
              <a:rPr lang="en-US" sz="1400" dirty="0" err="1"/>
              <a:t>Thermoproteus</a:t>
            </a:r>
            <a:r>
              <a:rPr lang="en-US" sz="1400" dirty="0"/>
              <a:t>, and Halobacterium. Several lineages of bacteria are thermophiles, including </a:t>
            </a:r>
            <a:r>
              <a:rPr lang="en-US" sz="1400" dirty="0" err="1"/>
              <a:t>Aquificae</a:t>
            </a:r>
            <a:r>
              <a:rPr lang="en-US" sz="1400" dirty="0"/>
              <a:t>, </a:t>
            </a:r>
            <a:r>
              <a:rPr lang="en-US" sz="1400" dirty="0" err="1"/>
              <a:t>Thermotogae</a:t>
            </a:r>
            <a:r>
              <a:rPr lang="en-US" sz="1400" dirty="0"/>
              <a:t>, </a:t>
            </a:r>
            <a:r>
              <a:rPr lang="en-US" sz="1400" dirty="0" err="1"/>
              <a:t>Chlorofelxi</a:t>
            </a:r>
            <a:r>
              <a:rPr lang="en-US" sz="1400" dirty="0"/>
              <a:t>, and </a:t>
            </a:r>
            <a:r>
              <a:rPr lang="en-US" sz="1400" dirty="0" err="1"/>
              <a:t>Deinococcus</a:t>
            </a:r>
            <a:r>
              <a:rPr lang="en-US" sz="1400" dirty="0"/>
              <a:t> Thermus. The </a:t>
            </a:r>
            <a:r>
              <a:rPr lang="en-US" sz="1400" dirty="0" err="1"/>
              <a:t>Aquificae</a:t>
            </a:r>
            <a:r>
              <a:rPr lang="en-US" sz="1400" dirty="0"/>
              <a:t> represent the deepest or oldest branch of bacteria. </a:t>
            </a:r>
            <a:r>
              <a:rPr lang="en-US" sz="1400" dirty="0" err="1"/>
              <a:t>Aquifex</a:t>
            </a:r>
            <a:r>
              <a:rPr lang="en-US" sz="1400" dirty="0"/>
              <a:t> </a:t>
            </a:r>
            <a:r>
              <a:rPr lang="en-US" sz="1400" dirty="0" err="1"/>
              <a:t>pyrophilus</a:t>
            </a:r>
            <a:r>
              <a:rPr lang="en-US" sz="1400" dirty="0"/>
              <a:t>, a rod-shaped hyperthermophile with a temperature optimum of 85 degrees Celsius, is a chemoautotroph that oxidizes hydrogen or sulfur. Gram-positive bacteria are grouped by the percentage of G and C bases in their genomes. Low G and C content gram-positive bacteria in the Firmicutes are largely solitary and many form endospores. Many significant human diseases are the result of Firmicutes, including anthrax by Bacillus anthracis, botulism by Clostridium botulinum, and other common diseases caused by species in the genera Staphylococcus and Streptococcus. Actinobacteria are gram-positive bacteria with a high G and C content. Actinobacteria are often mistaken for fungi because they form branching filaments and some produce spores. Actinobacteria produce many commonly used antibiotics including streptomycin and tetracycline. Some Actinobacteria are common in dental plaque. Examples of Actinobacteria genera are Streptomyces and actinomyces. Spirochetes are long coil-shaped cells that stain gram-negative. Spirochetes are common in aquatic environments and they have internal filaments that rotate to produce a characteristic corkscrew movement.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386638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27.6</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A few spirochetes such as Treponema pallidum, which causes syphilis, and Borrelia burgdorferi, which causes Lyme diseases, are significant human pathogens. Photosynthetic bacteria include the Cyanobacteria and </a:t>
            </a:r>
            <a:r>
              <a:rPr lang="en-US" sz="1400" dirty="0" err="1"/>
              <a:t>Chlorobi</a:t>
            </a:r>
            <a:r>
              <a:rPr lang="en-US" sz="1400" dirty="0"/>
              <a:t> groups. Cyanobacteria are common in both marine and freshwater environments; they are deeply pigmented, include solitary and colonial species, and are often responsible for blooms in polluted waters. Some filamentous Cyanobacteria have cells specialized for nitrogen fixation. The Proteobacteria includes several notable subgroups including beta, gamma, alpha rickettsia, epsilon helicobacter, and delta. The beta proteobacteria are a nutritionally diverse group that includes soil bacterial like the lithotroph </a:t>
            </a:r>
            <a:r>
              <a:rPr lang="en-US" sz="1400" dirty="0" err="1"/>
              <a:t>Nitrososomonas</a:t>
            </a:r>
            <a:r>
              <a:rPr lang="en-US" sz="1400" dirty="0"/>
              <a:t> that recycles nitrogen within ecosystems by oxidizing the ammonium ion and other heterotrophic and photoheterotrophic species. The </a:t>
            </a:r>
            <a:r>
              <a:rPr lang="en-US" sz="1400" dirty="0" err="1"/>
              <a:t>gammaproteobacteria</a:t>
            </a:r>
            <a:r>
              <a:rPr lang="en-US" sz="1400" dirty="0"/>
              <a:t> are a diverse group including photosynthetic sulfur bacteria, pathogens like Legionella, and the enteric bacteria that inhabit animal intestines. Enteric gammas include Escherichia coli, Salmonella which causes food poisoning, and Vibrio cholera that causes cholera. Pseudomonas is a common gamma group of soil bacteria responsible for many plant diseases and is an important opportunistic pathogen. In the delta, proteobacteria are the myxobacteria that exhibit gliding motility by secreting slimy polysaccharides over which masses of cells glide. When the soil dries out, cells of myxobacteria aggregate to form upright multicellular colonies called fruiting bodies. Other delta proteobacteria are solitary predators like </a:t>
            </a:r>
            <a:r>
              <a:rPr lang="en-US" sz="1400" dirty="0" err="1"/>
              <a:t>Bdellovibrio</a:t>
            </a:r>
            <a:r>
              <a:rPr lang="en-US" sz="1400" dirty="0"/>
              <a:t> that attack other bacteria and </a:t>
            </a:r>
            <a:r>
              <a:rPr lang="en-US" sz="1400" dirty="0" err="1"/>
              <a:t>Geobacter</a:t>
            </a:r>
            <a:r>
              <a:rPr lang="en-US" sz="1400" dirty="0"/>
              <a:t>, which is used in bioremediation.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59153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AC5C1-BD52-421F-8B53-D5DAD1D48468}"/>
              </a:ext>
            </a:extLst>
          </p:cNvPr>
          <p:cNvSpPr>
            <a:spLocks noGrp="1"/>
          </p:cNvSpPr>
          <p:nvPr>
            <p:ph type="title"/>
          </p:nvPr>
        </p:nvSpPr>
        <p:spPr/>
        <p:txBody>
          <a:bodyPr/>
          <a:lstStyle/>
          <a:p>
            <a:r>
              <a:rPr lang="en-US" altLang="en-US" dirty="0">
                <a:ea typeface="Microsoft YaHei" panose="020B0503020204020204" pitchFamily="34" charset="-122"/>
              </a:rPr>
              <a:t>Figure 27.1</a:t>
            </a:r>
            <a:endParaRPr lang="en-US" dirty="0"/>
          </a:p>
        </p:txBody>
      </p:sp>
      <p:pic>
        <p:nvPicPr>
          <p:cNvPr id="9" name="Picture 2" descr="A photo of the hot springs in Yellowstone national park. ">
            <a:extLst>
              <a:ext uri="{FF2B5EF4-FFF2-40B4-BE49-F238E27FC236}">
                <a16:creationId xmlns:a16="http://schemas.microsoft.com/office/drawing/2014/main" id="{DD810F60-C75D-40AD-80B1-E886BD9DDBAA}"/>
              </a:ext>
            </a:extLst>
          </p:cNvPr>
          <p:cNvPicPr>
            <a:picLocks noChangeAspect="1"/>
          </p:cNvPicPr>
          <p:nvPr/>
        </p:nvPicPr>
        <p:blipFill>
          <a:blip r:embed="rId2"/>
          <a:stretch>
            <a:fillRect/>
          </a:stretch>
        </p:blipFill>
        <p:spPr>
          <a:xfrm>
            <a:off x="1281678" y="1068180"/>
            <a:ext cx="6580644" cy="4480560"/>
          </a:xfrm>
          <a:prstGeom prst="rect">
            <a:avLst/>
          </a:prstGeom>
        </p:spPr>
      </p:pic>
      <p:sp>
        <p:nvSpPr>
          <p:cNvPr id="16" name="Content Placeholder 3">
            <a:extLst>
              <a:ext uri="{FF2B5EF4-FFF2-40B4-BE49-F238E27FC236}">
                <a16:creationId xmlns:a16="http://schemas.microsoft.com/office/drawing/2014/main" id="{3C648F29-6584-4D07-B354-9B255EAADB0F}"/>
              </a:ext>
            </a:extLst>
          </p:cNvPr>
          <p:cNvSpPr>
            <a:spLocks noGrp="1"/>
          </p:cNvSpPr>
          <p:nvPr>
            <p:ph sz="quarter" idx="11"/>
          </p:nvPr>
        </p:nvSpPr>
        <p:spPr>
          <a:xfrm>
            <a:off x="3657600" y="5569310"/>
            <a:ext cx="1828800" cy="192024"/>
          </a:xfrm>
        </p:spPr>
        <p:txBody>
          <a:bodyPr/>
          <a:lstStyle/>
          <a:p>
            <a:pPr algn="ctr"/>
            <a:r>
              <a:rPr lang="en-US" sz="800" dirty="0">
                <a:solidFill>
                  <a:schemeClr val="tx1"/>
                </a:solidFill>
              </a:rPr>
              <a:t>Robert </a:t>
            </a:r>
            <a:r>
              <a:rPr lang="en-US" sz="800" dirty="0" err="1">
                <a:solidFill>
                  <a:schemeClr val="tx1"/>
                </a:solidFill>
              </a:rPr>
              <a:t>Glusic</a:t>
            </a:r>
            <a:r>
              <a:rPr lang="en-US" sz="800" dirty="0">
                <a:solidFill>
                  <a:schemeClr val="tx1"/>
                </a:solidFill>
              </a:rPr>
              <a:t>/Getty Images </a:t>
            </a:r>
            <a:endParaRPr lang="en-US" altLang="en-US" sz="800" dirty="0">
              <a:solidFill>
                <a:schemeClr val="tx1"/>
              </a:solidFill>
              <a:ea typeface="Microsoft YaHei" panose="020B0503020204020204" pitchFamily="34" charset="-122"/>
            </a:endParaRPr>
          </a:p>
        </p:txBody>
      </p:sp>
      <p:sp>
        <p:nvSpPr>
          <p:cNvPr id="19" name="Content Placeholder 4">
            <a:extLst>
              <a:ext uri="{FF2B5EF4-FFF2-40B4-BE49-F238E27FC236}">
                <a16:creationId xmlns:a16="http://schemas.microsoft.com/office/drawing/2014/main" id="{9DCB392A-FFCB-4AB7-A988-221E915715C7}"/>
              </a:ext>
            </a:extLst>
          </p:cNvPr>
          <p:cNvSpPr>
            <a:spLocks noGrp="1"/>
          </p:cNvSpPr>
          <p:nvPr>
            <p:ph sz="quarter" idx="15"/>
          </p:nvPr>
        </p:nvSpPr>
        <p:spPr>
          <a:xfrm>
            <a:off x="342900" y="5816706"/>
            <a:ext cx="8458200" cy="380894"/>
          </a:xfrm>
        </p:spPr>
        <p:txBody>
          <a:bodyPr/>
          <a:lstStyle/>
          <a:p>
            <a:pPr algn="ctr"/>
            <a:r>
              <a:rPr lang="en-US" altLang="en-US" sz="2000" dirty="0">
                <a:ea typeface="Microsoft YaHei" panose="020B0503020204020204" pitchFamily="34" charset="-122"/>
              </a:rPr>
              <a:t>Yellowstone’s hot springs have colorful, thermophilic prokaryotes.</a:t>
            </a:r>
          </a:p>
        </p:txBody>
      </p:sp>
      <p:sp>
        <p:nvSpPr>
          <p:cNvPr id="8" name="Slide Number Placeholder 5">
            <a:extLst>
              <a:ext uri="{FF2B5EF4-FFF2-40B4-BE49-F238E27FC236}">
                <a16:creationId xmlns:a16="http://schemas.microsoft.com/office/drawing/2014/main" id="{260AA3CA-C5E7-4634-96FF-EF2DBBA9FA74}"/>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9717666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27.7</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To begin a Gram stain, crystal violet is applied to bacterial cells affixed to a microscope slide. Cell walls of both gram-positive and negative cells take up the crystal violet dye. In the second step, Gram’s iodine is applied to the cells and crystal violet iodine complexes are formed inside the cells. All cells remain the purple or violet color. In the third step, the cells are washed with alcohol that dehydrates the thick peptidoglycan layer of gram-positive bacteria trapping the dye complexes. The alcohol washes the crystal violet out of the thin peptidoglycan layer of gram-negative bacteria. In the fourth and final step, a red-colored safranin dye is applied to the cells and stains the gram-negative bacteria red. The dark color of crystal violet trapped in the gram-positive bacteria masks the red color of safranin. The result is gram-positive bacteria stained purple and gram-negative bacteria stained red or pink.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141736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Prokaryotic cell walls</a:t>
            </a:r>
            <a:r>
              <a:rPr lang="en-US" altLang="en-US" sz="1200" dirty="0">
                <a:ea typeface="Microsoft YaHei" panose="020B0503020204020204" pitchFamily="34" charset="-122"/>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gram-positive shows the protein in the plasma membrane, and above that is the peptidoglycan cell wall. The cell wall shows lipoteichoic acid and teichoic acid. The gram-negative shows the protein in the plasma membrane, and above that is the cell wall with peptidoglycan and the outer membrane. The outer membrane shows lipopolysaccharides and porin.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9675636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27.9</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flagellar motor shows the outer protein ring and inner protein ring. Above that, it shows the peptidoglycan portion of the cell wall and outer membrane. The flagella show the filament and hook over the surface. The micrograph shows the flagella, and the diameter of the flagellar motor is 15 nanometers.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004429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cell death of a bacterium causes the release of DNA fragments, and another live cell takes up the fragments. DNA is incorporated by homologous recombination, and the cell contains the DNA from the dead donor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27769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Step 1: Phage adheres to cell. Step 2: Phage D N A is injected into the cell. Step 3: Phage D N A is replicated, and host D N A is degraded. Step 4: Phage particles are packaged with D N A and are released. </a:t>
            </a:r>
          </a:p>
          <a:p>
            <a:r>
              <a:rPr lang="en-GB" dirty="0"/>
              <a:t>Step 1: Transducing phage adheres to the cell. Step 2: Phage injects a piece of chromosomal D N A. Step 3: D N A is incorporated by homologous recombination. Step 4: Cell contains D N A from the donor.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67400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 plasmid transfer</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Illustration A: The electron micrograph shows two E . Coli cells undergoing conjugation. The thread-like connection between the cells in the extended F pilus. Illustration B: F plus is the donor cell, and F minus is the recipient cell. The cells contain bacterial chromosomes. The donor cell contains an F plasmid which is a segmented ring-like structure. A small bud-like extension projects from the wall of the donor cell. Step 2: The conjugation bridge connects the host and recipient cells. The F plasmid uncoils and extends from the host cell to the recipient cell through a process called rolling circle replication, where a single strand enters the recipient cell. Step 3: Second strand synthesis begins from the bacterial chromosome. Step 4: The F minus cell is converted into F plus cell by the transfer of the F plasmid and becomes a donor cell.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531477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27.14</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integration, the IS region in the E. coli chromosome binds to the F plasmid with a region, the origin of transfer in the F positive cell. The F plasmid cell binds to the chromosome in liner form in the H f r cell. In excision, the integrated F plasmid cell in the H f r cell forms the separate F plasmid cell in F positive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3453901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27.15</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600" dirty="0"/>
              <a:t>A test tube contains the donor H f r and the recipient F minus cells. The sample from the test tube is placed in a blender, and then the sample is plated on a petri dish to determine the genotype. </a:t>
            </a:r>
          </a:p>
          <a:p>
            <a:r>
              <a:rPr lang="en-GB" sz="1600" dirty="0"/>
              <a:t>The horizontal axis ranging from 0 to 20 in increments of 5 represents minutes after mating. The gene order can be mapped based on the time of entry. The </a:t>
            </a:r>
            <a:r>
              <a:rPr lang="en-GB" sz="1600" dirty="0" err="1"/>
              <a:t>azi</a:t>
            </a:r>
            <a:r>
              <a:rPr lang="en-GB" sz="1600" dirty="0"/>
              <a:t> genes are at 8 minutes after mating; the tan genes are at 10 minutes after mating; the lac genes are at 15 minutes after mating; the gal genes are at 13 minutes after mating. </a:t>
            </a:r>
          </a:p>
          <a:p>
            <a:r>
              <a:rPr lang="en-GB" sz="1600" dirty="0"/>
              <a:t>The vertical axis representing the percentage of cells with H f r genetic markers ranges from 0 to 100 percent in increments of 20. The horizontal axis representing minutes before the interruption of conjugation ranges from 0 to 50 percent in increments of 10. There are four curves in the graph. The first curve representing </a:t>
            </a:r>
            <a:r>
              <a:rPr lang="en-GB" sz="1600" dirty="0" err="1"/>
              <a:t>azi</a:t>
            </a:r>
            <a:r>
              <a:rPr lang="en-GB" sz="1600" dirty="0"/>
              <a:t> superscript r starts at 9 minutes and rises to 90 percent and takes a right turn and continues as a straight line parallel to the horizontal axis; the second curve representing tan superscript r starts at 10 minutes and rises to 85 percent and takes a right turn and continues as a straight line parallel to the horizontal axis; the third curve representing lac superscript plus starts at 15 minutes and rises till 40 percent and takes a right turn and continues as a straight line parallel to the horizontal axis; the last curve representing gal superscript plus starts at 18 minutes and rises till 20 percent and takes a right turn and continues as a straight line parallel to the horizontal axis.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379084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27.18</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There were about 375 cases of gonorrhea per one hundred thousand people in 19 84. The prevalence of gonorrhea dropped to about 120 cases per 100,000 people in the 19 90s and has remained stable since. The prevalence of syphilis throughout the late 20th and early 21st centuries has always been below 50 cases per 100,000 people. The prevalence of chlamydia has increased near linearly from near zero in 19 84 to more than 450 cases 100,000 people in 20 14.</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98812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5733A-FD1C-4891-92A2-BADB206EF4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Characteristics of Prokaryotes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185DA4A6-6534-4A31-BD47-BCEF1A9D8E78}"/>
              </a:ext>
            </a:extLst>
          </p:cNvPr>
          <p:cNvSpPr>
            <a:spLocks noGrp="1"/>
          </p:cNvSpPr>
          <p:nvPr>
            <p:ph sz="quarter" idx="11"/>
          </p:nvPr>
        </p:nvSpPr>
        <p:spPr>
          <a:xfrm>
            <a:off x="342900" y="1276710"/>
            <a:ext cx="8458200" cy="5174890"/>
          </a:xfrm>
        </p:spPr>
        <p:txBody>
          <a:bodyPr/>
          <a:lstStyle/>
          <a:p>
            <a:pPr lvl="0">
              <a:spcBef>
                <a:spcPts val="300"/>
              </a:spcBef>
              <a:spcAft>
                <a:spcPts val="200"/>
              </a:spcAft>
              <a:buClr>
                <a:srgbClr val="003B48"/>
              </a:buClr>
            </a:pPr>
            <a:r>
              <a:rPr lang="en-US" sz="2000" dirty="0" err="1">
                <a:solidFill>
                  <a:srgbClr val="000000"/>
                </a:solidFill>
                <a:latin typeface="Arial" panose="020B0604020202020204" pitchFamily="34" charset="0"/>
                <a:ea typeface="Verdana" panose="020B0604030504040204" pitchFamily="34" charset="0"/>
              </a:rPr>
              <a:t>Unicellularity</a:t>
            </a:r>
            <a:endParaRPr lang="en-US" sz="2000" dirty="0">
              <a:solidFill>
                <a:srgbClr val="000000"/>
              </a:solidFill>
              <a:latin typeface="Arial" panose="020B0604020202020204" pitchFamily="34" charset="0"/>
              <a:ea typeface="Verdana" panose="020B0604030504040204" pitchFamily="34" charset="0"/>
            </a:endParaRP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Most are single-celled.</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May stick together to form associations and biofilms.</a:t>
            </a:r>
          </a:p>
          <a:p>
            <a:pPr lvl="0">
              <a:spcBef>
                <a:spcPts val="300"/>
              </a:spcBef>
              <a:spcAft>
                <a:spcPts val="200"/>
              </a:spcAft>
              <a:buClr>
                <a:srgbClr val="003B48"/>
              </a:buClr>
            </a:pPr>
            <a:r>
              <a:rPr lang="en-US" sz="2000" dirty="0">
                <a:solidFill>
                  <a:srgbClr val="000000"/>
                </a:solidFill>
                <a:latin typeface="Arial" panose="020B0604020202020204" pitchFamily="34" charset="0"/>
                <a:ea typeface="Verdana" panose="020B0604030504040204" pitchFamily="34" charset="0"/>
              </a:rPr>
              <a:t>Cell size</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Size varies tremendously.</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Most are less than 1 </a:t>
            </a:r>
            <a:r>
              <a:rPr lang="en-US" sz="2000" dirty="0" err="1">
                <a:solidFill>
                  <a:srgbClr val="000000"/>
                </a:solidFill>
                <a:latin typeface="Arial" panose="020B0604020202020204" pitchFamily="34" charset="0"/>
                <a:ea typeface="Verdana" panose="020B0604030504040204" pitchFamily="34" charset="0"/>
              </a:rPr>
              <a:t>μm</a:t>
            </a:r>
            <a:r>
              <a:rPr lang="en-US" sz="2000" dirty="0">
                <a:solidFill>
                  <a:srgbClr val="000000"/>
                </a:solidFill>
                <a:latin typeface="Arial" panose="020B0604020202020204" pitchFamily="34" charset="0"/>
                <a:ea typeface="Verdana" panose="020B0604030504040204" pitchFamily="34" charset="0"/>
              </a:rPr>
              <a:t> in diameter.</a:t>
            </a:r>
          </a:p>
          <a:p>
            <a:pPr lvl="0">
              <a:spcBef>
                <a:spcPts val="300"/>
              </a:spcBef>
              <a:spcAft>
                <a:spcPts val="200"/>
              </a:spcAft>
              <a:buClr>
                <a:srgbClr val="003B48"/>
              </a:buClr>
            </a:pPr>
            <a:r>
              <a:rPr lang="en-US" sz="2000" dirty="0">
                <a:solidFill>
                  <a:srgbClr val="000000"/>
                </a:solidFill>
                <a:latin typeface="Arial" panose="020B0604020202020204" pitchFamily="34" charset="0"/>
                <a:ea typeface="Verdana" panose="020B0604030504040204" pitchFamily="34" charset="0"/>
              </a:rPr>
              <a:t>Nucleoid</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Chromosome is single circular double-stranded 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Found in the nucleoid region of cell.</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Often have plasmids.</a:t>
            </a:r>
          </a:p>
          <a:p>
            <a:pPr lvl="0">
              <a:spcBef>
                <a:spcPts val="300"/>
              </a:spcBef>
              <a:spcAft>
                <a:spcPts val="200"/>
              </a:spcAft>
              <a:buClr>
                <a:srgbClr val="003B48"/>
              </a:buClr>
            </a:pPr>
            <a:r>
              <a:rPr lang="en-US" sz="2000" dirty="0">
                <a:solidFill>
                  <a:srgbClr val="000000"/>
                </a:solidFill>
                <a:latin typeface="Arial" panose="020B0604020202020204" pitchFamily="34" charset="0"/>
                <a:ea typeface="Verdana" panose="020B0604030504040204" pitchFamily="34" charset="0"/>
              </a:rPr>
              <a:t>Cell division and genetic recombination</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Most divide by binary fission.</a:t>
            </a:r>
          </a:p>
          <a:p>
            <a:pPr marL="347472" lvl="0" indent="-347472">
              <a:spcBef>
                <a:spcPts val="3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Exchange genes through horizontal gene transfer; not a form of reproduction.</a:t>
            </a:r>
          </a:p>
        </p:txBody>
      </p:sp>
      <p:sp>
        <p:nvSpPr>
          <p:cNvPr id="6" name="Slide Number Placeholder 3">
            <a:extLst>
              <a:ext uri="{FF2B5EF4-FFF2-40B4-BE49-F238E27FC236}">
                <a16:creationId xmlns:a16="http://schemas.microsoft.com/office/drawing/2014/main" id="{7C0FD0A6-331F-4923-82A9-C9D8C234396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751837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49D05-0CBB-4982-8B98-083D4FA85DE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27.2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Long strings of bacteria form interwoven and overlapping mats that cover the surface of the bristle.">
            <a:extLst>
              <a:ext uri="{FF2B5EF4-FFF2-40B4-BE49-F238E27FC236}">
                <a16:creationId xmlns:a16="http://schemas.microsoft.com/office/drawing/2014/main" id="{354965D1-EF4D-405B-8042-41572B9034F7}"/>
              </a:ext>
            </a:extLst>
          </p:cNvPr>
          <p:cNvPicPr>
            <a:picLocks noChangeAspect="1" noChangeArrowheads="1"/>
          </p:cNvPicPr>
          <p:nvPr/>
        </p:nvPicPr>
        <p:blipFill>
          <a:blip r:embed="rId2"/>
          <a:stretch>
            <a:fillRect/>
          </a:stretch>
        </p:blipFill>
        <p:spPr bwMode="auto">
          <a:xfrm>
            <a:off x="686145" y="1076561"/>
            <a:ext cx="7771710" cy="4480560"/>
          </a:xfrm>
          <a:prstGeom prst="rect">
            <a:avLst/>
          </a:prstGeom>
          <a:noFill/>
        </p:spPr>
      </p:pic>
      <p:sp>
        <p:nvSpPr>
          <p:cNvPr id="4" name="Content Placeholder 3">
            <a:extLst>
              <a:ext uri="{FF2B5EF4-FFF2-40B4-BE49-F238E27FC236}">
                <a16:creationId xmlns:a16="http://schemas.microsoft.com/office/drawing/2014/main" id="{12B04B80-826C-44F4-9309-6BFDC78B22C5}"/>
              </a:ext>
            </a:extLst>
          </p:cNvPr>
          <p:cNvSpPr>
            <a:spLocks noGrp="1"/>
          </p:cNvSpPr>
          <p:nvPr>
            <p:ph sz="quarter" idx="11"/>
          </p:nvPr>
        </p:nvSpPr>
        <p:spPr>
          <a:xfrm>
            <a:off x="3200400" y="5607410"/>
            <a:ext cx="2743200" cy="192024"/>
          </a:xfrm>
        </p:spPr>
        <p:txBody>
          <a:bodyPr/>
          <a:lstStyle/>
          <a:p>
            <a:pPr algn="ctr"/>
            <a:r>
              <a:rPr lang="en-US" sz="800" dirty="0">
                <a:solidFill>
                  <a:schemeClr val="tx1"/>
                </a:solidFill>
              </a:rPr>
              <a:t>Steve </a:t>
            </a:r>
            <a:r>
              <a:rPr lang="en-US" sz="800" dirty="0" err="1">
                <a:solidFill>
                  <a:schemeClr val="tx1"/>
                </a:solidFill>
              </a:rPr>
              <a:t>Gschmeissner</a:t>
            </a:r>
            <a:r>
              <a:rPr lang="en-US" sz="800" dirty="0">
                <a:solidFill>
                  <a:schemeClr val="tx1"/>
                </a:solidFill>
              </a:rPr>
              <a:t>/Science Source</a:t>
            </a:r>
          </a:p>
        </p:txBody>
      </p:sp>
      <p:sp>
        <p:nvSpPr>
          <p:cNvPr id="13" name="Content Placeholder 4">
            <a:extLst>
              <a:ext uri="{FF2B5EF4-FFF2-40B4-BE49-F238E27FC236}">
                <a16:creationId xmlns:a16="http://schemas.microsoft.com/office/drawing/2014/main" id="{D05D0BD2-623D-4914-A662-1AA5B94C942A}"/>
              </a:ext>
            </a:extLst>
          </p:cNvPr>
          <p:cNvSpPr>
            <a:spLocks noGrp="1"/>
          </p:cNvSpPr>
          <p:nvPr>
            <p:ph sz="quarter" idx="15"/>
          </p:nvPr>
        </p:nvSpPr>
        <p:spPr>
          <a:xfrm>
            <a:off x="1600200" y="5854806"/>
            <a:ext cx="5943600" cy="365760"/>
          </a:xfrm>
        </p:spPr>
        <p:txBody>
          <a:bodyPr/>
          <a:lstStyle/>
          <a:p>
            <a:pPr lvl="0" algn="ctr">
              <a:spcBef>
                <a:spcPct val="20000"/>
              </a:spcBef>
              <a:spcAft>
                <a:spcPts val="0"/>
              </a:spcAft>
              <a:buClr>
                <a:srgbClr val="003B48"/>
              </a:buClr>
            </a:pPr>
            <a:r>
              <a:rPr lang="en-US" altLang="en-US" sz="2000" dirty="0">
                <a:solidFill>
                  <a:srgbClr val="000000"/>
                </a:solidFill>
                <a:latin typeface="Arial" panose="020B0604020202020204" pitchFamily="34" charset="0"/>
                <a:ea typeface="Microsoft YaHei" panose="020B0503020204020204" pitchFamily="34" charset="-122"/>
              </a:rPr>
              <a:t>Bacteria can associate to form a biofilm</a:t>
            </a:r>
          </a:p>
        </p:txBody>
      </p:sp>
      <p:sp>
        <p:nvSpPr>
          <p:cNvPr id="8" name="Slide Number Placeholder 5">
            <a:extLst>
              <a:ext uri="{FF2B5EF4-FFF2-40B4-BE49-F238E27FC236}">
                <a16:creationId xmlns:a16="http://schemas.microsoft.com/office/drawing/2014/main" id="{252EBD29-196D-4111-A0CE-2EBD178ED9FB}"/>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78918906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5406</TotalTime>
  <Words>5166</Words>
  <Application>Microsoft Office PowerPoint</Application>
  <PresentationFormat>On-screen Show (4:3)</PresentationFormat>
  <Paragraphs>590</Paragraphs>
  <Slides>78</Slides>
  <Notes>0</Notes>
  <HiddenSlides>13</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78</vt:i4>
      </vt:variant>
    </vt:vector>
  </HeadingPairs>
  <TitlesOfParts>
    <vt:vector size="90"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27</vt:lpstr>
      <vt:lpstr>Lecture Outline</vt:lpstr>
      <vt:lpstr>History of Microbiology 1</vt:lpstr>
      <vt:lpstr>History of Microbiology 2</vt:lpstr>
      <vt:lpstr>History of Microbiology 3</vt:lpstr>
      <vt:lpstr>Prokaryotic Diversity</vt:lpstr>
      <vt:lpstr>Figure 27.1</vt:lpstr>
      <vt:lpstr>Characteristics of Prokaryotes 1</vt:lpstr>
      <vt:lpstr>Figure 27.2</vt:lpstr>
      <vt:lpstr>Characteristics of Prokaryotes 2</vt:lpstr>
      <vt:lpstr>Bacteria and archaea differ</vt:lpstr>
      <vt:lpstr>Bacteria versus Archaea 1</vt:lpstr>
      <vt:lpstr>Figure 27.3</vt:lpstr>
      <vt:lpstr>Figure 27.4</vt:lpstr>
      <vt:lpstr>Bacteria versus Archaea 2</vt:lpstr>
      <vt:lpstr>Figure 27.5</vt:lpstr>
      <vt:lpstr>Early Classification Characteristics</vt:lpstr>
      <vt:lpstr>Molecular Classification 1</vt:lpstr>
      <vt:lpstr>Molecular Classification 2</vt:lpstr>
      <vt:lpstr>Figure 27.6 (1)</vt:lpstr>
      <vt:lpstr>Figure 27.6 (2)</vt:lpstr>
      <vt:lpstr>Prokaryotic Cell Structure</vt:lpstr>
      <vt:lpstr>Prokaryotic Cell Characteristics</vt:lpstr>
      <vt:lpstr>Figure 27.7</vt:lpstr>
      <vt:lpstr>Prokaryotic cell walls 1</vt:lpstr>
      <vt:lpstr>Prokaryotic cell walls 2</vt:lpstr>
      <vt:lpstr>Bacterial flagella and pili</vt:lpstr>
      <vt:lpstr>Figure 27.9</vt:lpstr>
      <vt:lpstr>Endospores</vt:lpstr>
      <vt:lpstr>Prokaryotic cells often have complex internal membranes</vt:lpstr>
      <vt:lpstr>Prokaryotic cell organization 1</vt:lpstr>
      <vt:lpstr>Prokaryotic cell organization 2</vt:lpstr>
      <vt:lpstr>Prokaryotic Genetics</vt:lpstr>
      <vt:lpstr>Transformation</vt:lpstr>
      <vt:lpstr>Figure 27.11</vt:lpstr>
      <vt:lpstr>Transduction</vt:lpstr>
      <vt:lpstr>Figure 27.12</vt:lpstr>
      <vt:lpstr>Conjugation</vt:lpstr>
      <vt:lpstr>F plasmid transfer</vt:lpstr>
      <vt:lpstr>F plasmid recombination 1</vt:lpstr>
      <vt:lpstr>Figure 27.14</vt:lpstr>
      <vt:lpstr>F plasmid recombination 2</vt:lpstr>
      <vt:lpstr>Figure 27.15</vt:lpstr>
      <vt:lpstr>Antibiotic resistance</vt:lpstr>
      <vt:lpstr>Mutations in bacteria</vt:lpstr>
      <vt:lpstr>CRISPR systems provide adaptive immunity</vt:lpstr>
      <vt:lpstr>Prokaryotic Metabolism 1</vt:lpstr>
      <vt:lpstr>Prokaryotic Metabolism 2</vt:lpstr>
      <vt:lpstr>Respirations and fermentations</vt:lpstr>
      <vt:lpstr>Beneficial Prokaryotes</vt:lpstr>
      <vt:lpstr>Plants as microbial ecosystems</vt:lpstr>
      <vt:lpstr>Figure 27.16</vt:lpstr>
      <vt:lpstr>Figure 27.17</vt:lpstr>
      <vt:lpstr>Animals as microbial ecosystems</vt:lpstr>
      <vt:lpstr>Bacteria in bioremediation</vt:lpstr>
      <vt:lpstr>Human Bacterial Disease</vt:lpstr>
      <vt:lpstr>Table 27.1 (1)</vt:lpstr>
      <vt:lpstr>Table 27.1 (2)</vt:lpstr>
      <vt:lpstr>How bacteria cause disease</vt:lpstr>
      <vt:lpstr>Tuberculosis (T B)</vt:lpstr>
      <vt:lpstr>Bacteria in ulcers and cancer</vt:lpstr>
      <vt:lpstr>Sexually transmitted infections (STIs) 1</vt:lpstr>
      <vt:lpstr>Sexually transmitted infections (S T Is) 2</vt:lpstr>
      <vt:lpstr>Figure 27.18</vt:lpstr>
      <vt:lpstr>End of Main Content</vt:lpstr>
      <vt:lpstr>Accessibility Content: Text Alternatives for Images</vt:lpstr>
      <vt:lpstr>Figure 27.4 - Text Alternative</vt:lpstr>
      <vt:lpstr>Figure 27.6 (1) - Text Alternative</vt:lpstr>
      <vt:lpstr>Figure 27.6 (2) - Text Alternative</vt:lpstr>
      <vt:lpstr>Figure 27.7 - Text Alternative</vt:lpstr>
      <vt:lpstr>Prokaryotic cell walls 1 - Text Alternative</vt:lpstr>
      <vt:lpstr>Figure 27.9 - Text Alternative</vt:lpstr>
      <vt:lpstr>Figure 27.11 - Text Alternative</vt:lpstr>
      <vt:lpstr>Figure 27.12 - Text Alternative</vt:lpstr>
      <vt:lpstr>F plasmid transfer - Text Alternative</vt:lpstr>
      <vt:lpstr>Figure 27.14 - Text Alternative</vt:lpstr>
      <vt:lpstr>Figure 27.15 - Text Alternative</vt:lpstr>
      <vt:lpstr>Figure 27.18 -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27: Prokaryotes</dc:subject>
  <dc:creator>Raven, Johnson, Mason, Losos, Duncan</dc:creator>
  <cp:keywords>Accessible PPT</cp:keywords>
  <cp:lastModifiedBy>Beena Adhikari</cp:lastModifiedBy>
  <cp:revision>1032</cp:revision>
  <dcterms:created xsi:type="dcterms:W3CDTF">2019-07-27T05:34:11Z</dcterms:created>
  <dcterms:modified xsi:type="dcterms:W3CDTF">2022-05-06T05:07:56Z</dcterms:modified>
</cp:coreProperties>
</file>