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100"/>
  </p:notesMasterIdLst>
  <p:sldIdLst>
    <p:sldId id="406" r:id="rId7"/>
    <p:sldId id="309"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8" r:id="rId57"/>
    <p:sldId id="359" r:id="rId58"/>
    <p:sldId id="360" r:id="rId59"/>
    <p:sldId id="361" r:id="rId60"/>
    <p:sldId id="362" r:id="rId61"/>
    <p:sldId id="363" r:id="rId62"/>
    <p:sldId id="364" r:id="rId63"/>
    <p:sldId id="365" r:id="rId64"/>
    <p:sldId id="366" r:id="rId65"/>
    <p:sldId id="367" r:id="rId66"/>
    <p:sldId id="368" r:id="rId67"/>
    <p:sldId id="369" r:id="rId68"/>
    <p:sldId id="370" r:id="rId69"/>
    <p:sldId id="407" r:id="rId70"/>
    <p:sldId id="409" r:id="rId71"/>
    <p:sldId id="372" r:id="rId72"/>
    <p:sldId id="373" r:id="rId73"/>
    <p:sldId id="374" r:id="rId74"/>
    <p:sldId id="375" r:id="rId75"/>
    <p:sldId id="376" r:id="rId76"/>
    <p:sldId id="303" r:id="rId77"/>
    <p:sldId id="289" r:id="rId78"/>
    <p:sldId id="264" r:id="rId79"/>
    <p:sldId id="420" r:id="rId80"/>
    <p:sldId id="410" r:id="rId81"/>
    <p:sldId id="411" r:id="rId82"/>
    <p:sldId id="421" r:id="rId83"/>
    <p:sldId id="422" r:id="rId84"/>
    <p:sldId id="412" r:id="rId85"/>
    <p:sldId id="423" r:id="rId86"/>
    <p:sldId id="413" r:id="rId87"/>
    <p:sldId id="424" r:id="rId88"/>
    <p:sldId id="414" r:id="rId89"/>
    <p:sldId id="415" r:id="rId90"/>
    <p:sldId id="425" r:id="rId91"/>
    <p:sldId id="416" r:id="rId92"/>
    <p:sldId id="426" r:id="rId93"/>
    <p:sldId id="427" r:id="rId94"/>
    <p:sldId id="417" r:id="rId95"/>
    <p:sldId id="418" r:id="rId96"/>
    <p:sldId id="428" r:id="rId97"/>
    <p:sldId id="419" r:id="rId98"/>
    <p:sldId id="429" r:id="rId9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309"/>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407"/>
            <p14:sldId id="409"/>
            <p14:sldId id="372"/>
            <p14:sldId id="373"/>
            <p14:sldId id="374"/>
            <p14:sldId id="375"/>
            <p14:sldId id="376"/>
            <p14:sldId id="303"/>
          </p14:sldIdLst>
        </p14:section>
        <p14:section name="Appendix: Image Descriptions for Unsighted Students" id="{07080632-B756-45AF-BBF3-52DB3854CA65}">
          <p14:sldIdLst>
            <p14:sldId id="289"/>
            <p14:sldId id="264"/>
            <p14:sldId id="420"/>
            <p14:sldId id="410"/>
            <p14:sldId id="411"/>
            <p14:sldId id="421"/>
            <p14:sldId id="422"/>
            <p14:sldId id="412"/>
            <p14:sldId id="423"/>
            <p14:sldId id="413"/>
            <p14:sldId id="424"/>
            <p14:sldId id="414"/>
            <p14:sldId id="415"/>
            <p14:sldId id="425"/>
            <p14:sldId id="416"/>
            <p14:sldId id="426"/>
            <p14:sldId id="427"/>
            <p14:sldId id="417"/>
            <p14:sldId id="418"/>
            <p14:sldId id="428"/>
            <p14:sldId id="419"/>
            <p14:sldId id="429"/>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96" autoAdjust="0"/>
    <p:restoredTop sz="93037" autoAdjust="0"/>
  </p:normalViewPr>
  <p:slideViewPr>
    <p:cSldViewPr snapToGrid="0" showGuides="1">
      <p:cViewPr varScale="1">
        <p:scale>
          <a:sx n="84" d="100"/>
          <a:sy n="84" d="100"/>
        </p:scale>
        <p:origin x="552" y="84"/>
      </p:cViewPr>
      <p:guideLst>
        <p:guide pos="3264"/>
        <p:guide orient="horz" pos="2256"/>
        <p:guide pos="56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viewProps" Target="viewProp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theme" Target="theme/theme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3" Type="http://schemas.openxmlformats.org/officeDocument/2006/relationships/slideMaster" Target="slideMasters/slideMaster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76.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77.xml"/><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78.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79.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80.xml"/><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slide" Target="slide81.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82.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83.xml"/><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84.xml"/><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 Target="slide85.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slide" Target="slide86.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87.xml"/><Relationship Id="rId2" Type="http://schemas.openxmlformats.org/officeDocument/2006/relationships/image" Target="../media/image31.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slide" Target="slide88.xml"/><Relationship Id="rId2" Type="http://schemas.openxmlformats.org/officeDocument/2006/relationships/image" Target="../media/image35.jp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image" Target="../media/image37.jp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slide" Target="slide90.xml"/><Relationship Id="rId2" Type="http://schemas.openxmlformats.org/officeDocument/2006/relationships/image" Target="../media/image39.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slide" Target="slide91.xml"/><Relationship Id="rId2" Type="http://schemas.openxmlformats.org/officeDocument/2006/relationships/image" Target="../media/image41.jp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slide" Target="slide92.xml"/><Relationship Id="rId2" Type="http://schemas.openxmlformats.org/officeDocument/2006/relationships/image" Target="../media/image45.jp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2" Type="http://schemas.openxmlformats.org/officeDocument/2006/relationships/slide" Target="slide24.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2.xml"/></Relationships>
</file>

<file path=ppt/slides/_rels/slide81.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34.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slide" Target="slide36.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slide" Target="slide44.xml"/><Relationship Id="rId1" Type="http://schemas.openxmlformats.org/officeDocument/2006/relationships/slideLayout" Target="../slideLayouts/slideLayout22.xml"/></Relationships>
</file>

<file path=ppt/slides/_rels/slide86.xml.rels><?xml version="1.0" encoding="UTF-8" standalone="yes"?>
<Relationships xmlns="http://schemas.openxmlformats.org/package/2006/relationships"><Relationship Id="rId2" Type="http://schemas.openxmlformats.org/officeDocument/2006/relationships/slide" Target="slide45.xml"/><Relationship Id="rId1" Type="http://schemas.openxmlformats.org/officeDocument/2006/relationships/slideLayout" Target="../slideLayouts/slideLayout22.xml"/></Relationships>
</file>

<file path=ppt/slides/_rels/slide87.xml.rels><?xml version="1.0" encoding="UTF-8" standalone="yes"?>
<Relationships xmlns="http://schemas.openxmlformats.org/package/2006/relationships"><Relationship Id="rId2" Type="http://schemas.openxmlformats.org/officeDocument/2006/relationships/slide" Target="slide46.xml"/><Relationship Id="rId1" Type="http://schemas.openxmlformats.org/officeDocument/2006/relationships/slideLayout" Target="../slideLayouts/slideLayout22.xml"/></Relationships>
</file>

<file path=ppt/slides/_rels/slide88.xml.rels><?xml version="1.0" encoding="UTF-8" standalone="yes"?>
<Relationships xmlns="http://schemas.openxmlformats.org/package/2006/relationships"><Relationship Id="rId2" Type="http://schemas.openxmlformats.org/officeDocument/2006/relationships/slide" Target="slide51.xml"/><Relationship Id="rId1" Type="http://schemas.openxmlformats.org/officeDocument/2006/relationships/slideLayout" Target="../slideLayouts/slideLayout22.xml"/></Relationships>
</file>

<file path=ppt/slides/_rels/slide89.xml.rels><?xml version="1.0" encoding="UTF-8" standalone="yes"?>
<Relationships xmlns="http://schemas.openxmlformats.org/package/2006/relationships"><Relationship Id="rId2" Type="http://schemas.openxmlformats.org/officeDocument/2006/relationships/slide" Target="slide56.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slide" Target="slide62.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slide" Target="slide67.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28</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Protists</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DCFAE-E507-45F0-9DD4-C7442AE268DF}"/>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Overview of Protists</a:t>
            </a:r>
          </a:p>
        </p:txBody>
      </p:sp>
      <p:sp>
        <p:nvSpPr>
          <p:cNvPr id="3" name="Content Placeholder 2">
            <a:extLst>
              <a:ext uri="{FF2B5EF4-FFF2-40B4-BE49-F238E27FC236}">
                <a16:creationId xmlns:a16="http://schemas.microsoft.com/office/drawing/2014/main" id="{9B9E93C3-8653-4EE2-94DA-56A0A3872872}"/>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Most diverse of the four eukaryotic kingdoms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United on the basis that they are not fungi, plants, or animals (classified by exclusion)</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Vary considerably in every other aspect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Unicellular, colonial, and multicellular groups.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Most are microscopic but some are huge.</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Many forms and symmetries.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All types of nutrition.</a:t>
            </a:r>
          </a:p>
        </p:txBody>
      </p:sp>
      <p:sp>
        <p:nvSpPr>
          <p:cNvPr id="6" name="Slide Number Placeholder 3">
            <a:extLst>
              <a:ext uri="{FF2B5EF4-FFF2-40B4-BE49-F238E27FC236}">
                <a16:creationId xmlns:a16="http://schemas.microsoft.com/office/drawing/2014/main" id="{9017729A-7501-44A1-BE73-E178D9BA5C39}"/>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728160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4E8CF-C306-49BF-A1EB-27A2F75276CA}"/>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Protists are present in all eukaryotic supergroups</a:t>
            </a:r>
          </a:p>
        </p:txBody>
      </p:sp>
      <p:sp>
        <p:nvSpPr>
          <p:cNvPr id="3" name="Content Placeholder 2">
            <a:extLst>
              <a:ext uri="{FF2B5EF4-FFF2-40B4-BE49-F238E27FC236}">
                <a16:creationId xmlns:a16="http://schemas.microsoft.com/office/drawing/2014/main" id="{C1E9D83D-073A-4C64-8F02-ED24EB21181C}"/>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Protists are not monophyletic</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are paraphyletic.</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Protists are present in all five eukaryotic supergroups</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Excavata</a:t>
            </a:r>
            <a:endParaRPr lang="en-US" sz="2400" dirty="0">
              <a:solidFill>
                <a:srgbClr val="000000"/>
              </a:solidFill>
              <a:latin typeface="Arial" panose="020B0604020202020204" pitchFamily="34" charset="0"/>
              <a:ea typeface="Verdana" panose="020B0604030504040204" pitchFamily="34" charset="0"/>
            </a:endParaRP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R</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Archaeplastida</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Amoebozoa</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Ophisthokonta</a:t>
            </a:r>
            <a:endParaRPr lang="en-US" sz="2400"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556DBAF5-696E-402C-A2CB-465791A72406}"/>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839923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71357-06D5-44E8-A17A-7C55B029D2F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There are six subgroups of eukaryotes: the excavate, chromalveolata, rhizaria, archaeplastida, amoebozoa, and opisthokonta.">
            <a:extLst>
              <a:ext uri="{FF2B5EF4-FFF2-40B4-BE49-F238E27FC236}">
                <a16:creationId xmlns:a16="http://schemas.microsoft.com/office/drawing/2014/main" id="{16BF2579-BCA0-4972-8ACA-0280708A13E2}"/>
              </a:ext>
            </a:extLst>
          </p:cNvPr>
          <p:cNvPicPr>
            <a:picLocks noChangeAspect="1" noChangeArrowheads="1"/>
          </p:cNvPicPr>
          <p:nvPr/>
        </p:nvPicPr>
        <p:blipFill>
          <a:blip r:embed="rId2"/>
          <a:stretch>
            <a:fillRect/>
          </a:stretch>
        </p:blipFill>
        <p:spPr bwMode="auto">
          <a:xfrm>
            <a:off x="365760" y="1282306"/>
            <a:ext cx="8412480" cy="4644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Placeholder 3">
            <a:extLst>
              <a:ext uri="{FF2B5EF4-FFF2-40B4-BE49-F238E27FC236}">
                <a16:creationId xmlns:a16="http://schemas.microsoft.com/office/drawing/2014/main" id="{D74D9B4A-1D75-40E9-85FD-9CFD0EB912FB}"/>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3E22124C-D5EA-4BC7-AC1E-B6496EA5AD1E}"/>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4290536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FFA2-F4BE-4E92-8177-F52AE8382018}"/>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Cell surface in protists</a:t>
            </a:r>
          </a:p>
        </p:txBody>
      </p:sp>
      <p:sp>
        <p:nvSpPr>
          <p:cNvPr id="3" name="Content Placeholder 2">
            <a:extLst>
              <a:ext uri="{FF2B5EF4-FFF2-40B4-BE49-F238E27FC236}">
                <a16:creationId xmlns:a16="http://schemas.microsoft.com/office/drawing/2014/main" id="{FB87C895-2BD8-45A0-9F5D-079C4AB74777}"/>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Protists have varied array of cell surfaces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Plasma membrane</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Extracellular matrix (E</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C</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M) as well in some</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Diatoms and </a:t>
            </a:r>
            <a:r>
              <a:rPr lang="en-US" dirty="0" err="1">
                <a:solidFill>
                  <a:srgbClr val="000000"/>
                </a:solidFill>
                <a:latin typeface="Arial" panose="020B0604020202020204" pitchFamily="34" charset="0"/>
                <a:ea typeface="Verdana" panose="020B0604030504040204" pitchFamily="34" charset="0"/>
              </a:rPr>
              <a:t>foraminfera</a:t>
            </a:r>
            <a:r>
              <a:rPr lang="en-US" dirty="0">
                <a:solidFill>
                  <a:srgbClr val="000000"/>
                </a:solidFill>
                <a:latin typeface="Arial" panose="020B0604020202020204" pitchFamily="34" charset="0"/>
                <a:ea typeface="Verdana" panose="020B0604030504040204" pitchFamily="34" charset="0"/>
              </a:rPr>
              <a:t> – Silica shells.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Cysts</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Dormant cell with resistant outer covering.</a:t>
            </a:r>
          </a:p>
          <a:p>
            <a:pPr marL="342900" indent="-342900">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Used for disease transmission.</a:t>
            </a:r>
          </a:p>
        </p:txBody>
      </p:sp>
      <p:sp>
        <p:nvSpPr>
          <p:cNvPr id="6" name="Slide Number Placeholder 3">
            <a:extLst>
              <a:ext uri="{FF2B5EF4-FFF2-40B4-BE49-F238E27FC236}">
                <a16:creationId xmlns:a16="http://schemas.microsoft.com/office/drawing/2014/main" id="{C7B1FC38-5F61-4C54-B1C2-6A6B46D7C1C0}"/>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40202208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34D1D8-7132-4B8D-8411-DF4CE2B8021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Locomotion in protists</a:t>
            </a:r>
          </a:p>
        </p:txBody>
      </p:sp>
      <p:sp>
        <p:nvSpPr>
          <p:cNvPr id="3" name="Content Placeholder 2">
            <a:extLst>
              <a:ext uri="{FF2B5EF4-FFF2-40B4-BE49-F238E27FC236}">
                <a16:creationId xmlns:a16="http://schemas.microsoft.com/office/drawing/2014/main" id="{A2A81AE0-7252-495E-9E37-F44A7B6155C8}"/>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Flagella</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One or more.</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Cilia</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Shorter and more numerous than flagella.</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Pseudopodia (“false feet”)</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Chief means of locomotion for amoebas.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Used by other protists as well.</a:t>
            </a:r>
          </a:p>
        </p:txBody>
      </p:sp>
      <p:sp>
        <p:nvSpPr>
          <p:cNvPr id="6" name="Slide Number Placeholder 3">
            <a:extLst>
              <a:ext uri="{FF2B5EF4-FFF2-40B4-BE49-F238E27FC236}">
                <a16:creationId xmlns:a16="http://schemas.microsoft.com/office/drawing/2014/main" id="{67B05455-8B4E-4E03-B8E5-6A1A8D97DD80}"/>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7486250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5F24D-F330-4A80-AF71-8F8740689AB6}"/>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Nutrition in protists</a:t>
            </a:r>
          </a:p>
        </p:txBody>
      </p:sp>
      <p:sp>
        <p:nvSpPr>
          <p:cNvPr id="3" name="Content Placeholder 2">
            <a:extLst>
              <a:ext uri="{FF2B5EF4-FFF2-40B4-BE49-F238E27FC236}">
                <a16:creationId xmlns:a16="http://schemas.microsoft.com/office/drawing/2014/main" id="{1CECAC8E-7F63-473D-A232-64489AFDA605}"/>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Autotrophs</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Some photosynthetic.</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Some chemoautotrophic.</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Heterotrophs</a:t>
            </a:r>
          </a:p>
          <a:p>
            <a:pPr marL="347472" lvl="2" indent="-347472">
              <a:spcBef>
                <a:spcPts val="600"/>
              </a:spcBef>
              <a:spcAft>
                <a:spcPts val="1200"/>
              </a:spcAft>
              <a:buClr>
                <a:srgbClr val="000000"/>
              </a:buClr>
            </a:pPr>
            <a:r>
              <a:rPr lang="en-US" sz="2400" dirty="0" err="1">
                <a:solidFill>
                  <a:srgbClr val="000000"/>
                </a:solidFill>
                <a:latin typeface="Arial" panose="020B0604020202020204" pitchFamily="34" charset="0"/>
                <a:ea typeface="Verdana" panose="020B0604030504040204" pitchFamily="34" charset="0"/>
              </a:rPr>
              <a:t>Phagotrophs</a:t>
            </a:r>
            <a:r>
              <a:rPr lang="en-US" sz="2400" dirty="0">
                <a:solidFill>
                  <a:srgbClr val="000000"/>
                </a:solidFill>
                <a:latin typeface="Arial" panose="020B0604020202020204" pitchFamily="34" charset="0"/>
                <a:ea typeface="Verdana" panose="020B0604030504040204" pitchFamily="34" charset="0"/>
              </a:rPr>
              <a:t> – Ingest particulate food matter.</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Mixotrophs are both phototrophic and heterotrophic</a:t>
            </a:r>
          </a:p>
        </p:txBody>
      </p:sp>
      <p:sp>
        <p:nvSpPr>
          <p:cNvPr id="6" name="Slide Number Placeholder 3">
            <a:extLst>
              <a:ext uri="{FF2B5EF4-FFF2-40B4-BE49-F238E27FC236}">
                <a16:creationId xmlns:a16="http://schemas.microsoft.com/office/drawing/2014/main" id="{887004AE-3B12-4ED9-86F0-C2363E7E5189}"/>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250504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7D50E-4841-4317-99BB-1B801C67D62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Reproduction in protists</a:t>
            </a:r>
          </a:p>
        </p:txBody>
      </p:sp>
      <p:sp>
        <p:nvSpPr>
          <p:cNvPr id="3" name="Content Placeholder 2">
            <a:extLst>
              <a:ext uri="{FF2B5EF4-FFF2-40B4-BE49-F238E27FC236}">
                <a16:creationId xmlns:a16="http://schemas.microsoft.com/office/drawing/2014/main" id="{71ABAB44-9AC0-4E29-A2EB-D8B48BE66937}"/>
              </a:ext>
            </a:extLst>
          </p:cNvPr>
          <p:cNvSpPr>
            <a:spLocks noGrp="1"/>
          </p:cNvSpPr>
          <p:nvPr>
            <p:ph sz="quarter" idx="11"/>
          </p:nvPr>
        </p:nvSpPr>
        <p:spPr>
          <a:xfrm>
            <a:off x="342900" y="1276710"/>
            <a:ext cx="8458200" cy="5212080"/>
          </a:xfrm>
        </p:spPr>
        <p:txBody>
          <a:bodyPr/>
          <a:lstStyle/>
          <a:p>
            <a:pPr>
              <a:spcBef>
                <a:spcPts val="600"/>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Asexual reproduction</a:t>
            </a:r>
          </a:p>
          <a:p>
            <a:pPr marL="342900" indent="-342900">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Typical mode of reproduction.</a:t>
            </a:r>
          </a:p>
          <a:p>
            <a:pPr marL="342900" indent="-342900">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Some species have an unusual mitosis.</a:t>
            </a:r>
          </a:p>
          <a:p>
            <a:pPr marL="731520" lvl="2" indent="-283464">
              <a:spcBef>
                <a:spcPts val="6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Mitosis – equal size daughter cells.</a:t>
            </a:r>
          </a:p>
          <a:p>
            <a:pPr marL="731520" lvl="2" indent="-283464">
              <a:spcBef>
                <a:spcPts val="6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Budding – one daughter cell smaller.</a:t>
            </a:r>
          </a:p>
          <a:p>
            <a:pPr marL="731520" lvl="2" indent="-283464">
              <a:spcBef>
                <a:spcPts val="600"/>
              </a:spcBef>
              <a:spcAft>
                <a:spcPts val="600"/>
              </a:spcAft>
              <a:buClr>
                <a:srgbClr val="000000"/>
              </a:buClr>
            </a:pPr>
            <a:r>
              <a:rPr lang="en-US" sz="1800" dirty="0">
                <a:solidFill>
                  <a:srgbClr val="000000"/>
                </a:solidFill>
                <a:latin typeface="Arial" panose="020B0604020202020204" pitchFamily="34" charset="0"/>
                <a:ea typeface="Verdana" panose="020B0604030504040204" pitchFamily="34" charset="0"/>
              </a:rPr>
              <a:t>Schizogony – cell division preceded by several nuclear divisions; produces several individuals.</a:t>
            </a:r>
          </a:p>
          <a:p>
            <a:pPr>
              <a:spcBef>
                <a:spcPts val="600"/>
              </a:spcBef>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Sexual reproduction</a:t>
            </a:r>
          </a:p>
          <a:p>
            <a:pPr marL="342900" indent="-342900">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Some regularly reproduce sexually, some under stress.</a:t>
            </a:r>
          </a:p>
          <a:p>
            <a:pPr marL="342900" indent="-342900">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Meiosis is a major eukaryote innovation.</a:t>
            </a:r>
          </a:p>
          <a:p>
            <a:pPr marL="342900" indent="-342900">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Union of haploid gametes which are produced by meiosis.</a:t>
            </a:r>
          </a:p>
          <a:p>
            <a:pPr marL="342900" indent="-342900">
              <a:spcBef>
                <a:spcPts val="600"/>
              </a:spcBef>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Advantage in allowing frequent genetic recombination.</a:t>
            </a:r>
          </a:p>
        </p:txBody>
      </p:sp>
      <p:sp>
        <p:nvSpPr>
          <p:cNvPr id="6" name="Slide Number Placeholder 3">
            <a:extLst>
              <a:ext uri="{FF2B5EF4-FFF2-40B4-BE49-F238E27FC236}">
                <a16:creationId xmlns:a16="http://schemas.microsoft.com/office/drawing/2014/main" id="{E47CD4B8-20E4-4FB6-A612-E796B247522D}"/>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16033165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ABC6B-18D2-4677-99EB-4F70E7A3D54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Protists are bridge to multicellularity</a:t>
            </a:r>
          </a:p>
        </p:txBody>
      </p:sp>
      <p:sp>
        <p:nvSpPr>
          <p:cNvPr id="3" name="Content Placeholder 2">
            <a:extLst>
              <a:ext uri="{FF2B5EF4-FFF2-40B4-BE49-F238E27FC236}">
                <a16:creationId xmlns:a16="http://schemas.microsoft.com/office/drawing/2014/main" id="{0D4B9472-D495-4440-B8CD-273BF521275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From single cells to colonies to true multicellularity</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Arisen multiple times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Fosters specialization</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Few innovations have had as great an influence on the history of life</a:t>
            </a:r>
          </a:p>
        </p:txBody>
      </p:sp>
      <p:sp>
        <p:nvSpPr>
          <p:cNvPr id="6" name="Slide Number Placeholder 3">
            <a:extLst>
              <a:ext uri="{FF2B5EF4-FFF2-40B4-BE49-F238E27FC236}">
                <a16:creationId xmlns:a16="http://schemas.microsoft.com/office/drawing/2014/main" id="{EE9A5A80-529A-4DC8-97AE-D6D8F0291C83}"/>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9114383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7691F4-0B2E-4AEF-B190-0B6A0D46D8EE}"/>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Excavata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3" descr="A schematic of the phylogenetic tree of the eukaryotic evolutionary relationships.">
            <a:extLst>
              <a:ext uri="{FF2B5EF4-FFF2-40B4-BE49-F238E27FC236}">
                <a16:creationId xmlns:a16="http://schemas.microsoft.com/office/drawing/2014/main" id="{29BB1012-B69B-4DE8-832C-F36EA1E41ADA}"/>
              </a:ext>
            </a:extLst>
          </p:cNvPr>
          <p:cNvPicPr>
            <a:picLocks noChangeAspect="1" noChangeArrowheads="1"/>
          </p:cNvPicPr>
          <p:nvPr/>
        </p:nvPicPr>
        <p:blipFill>
          <a:blip r:embed="rId2"/>
          <a:stretch>
            <a:fillRect/>
          </a:stretch>
        </p:blipFill>
        <p:spPr bwMode="auto">
          <a:xfrm>
            <a:off x="3899023" y="1276710"/>
            <a:ext cx="5095043"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4E839D9B-4933-4E3C-8432-3877EF6DA1BE}"/>
              </a:ext>
            </a:extLst>
          </p:cNvPr>
          <p:cNvSpPr>
            <a:spLocks noGrp="1"/>
          </p:cNvSpPr>
          <p:nvPr>
            <p:ph sz="quarter" idx="11"/>
          </p:nvPr>
        </p:nvSpPr>
        <p:spPr>
          <a:xfrm>
            <a:off x="342900" y="1276710"/>
            <a:ext cx="3382260" cy="4974336"/>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group consists of diplomonads, </a:t>
            </a:r>
            <a:r>
              <a:rPr lang="en-US" dirty="0" err="1">
                <a:solidFill>
                  <a:srgbClr val="000000"/>
                </a:solidFill>
                <a:latin typeface="Arial" panose="020B0604020202020204" pitchFamily="34" charset="0"/>
                <a:ea typeface="Verdana" panose="020B0604030504040204" pitchFamily="34" charset="0"/>
              </a:rPr>
              <a:t>parabasalids</a:t>
            </a:r>
            <a:r>
              <a:rPr lang="en-US" dirty="0">
                <a:solidFill>
                  <a:srgbClr val="000000"/>
                </a:solidFill>
                <a:latin typeface="Arial" panose="020B0604020202020204" pitchFamily="34" charset="0"/>
                <a:ea typeface="Verdana" panose="020B0604030504040204" pitchFamily="34" charset="0"/>
              </a:rPr>
              <a:t>, and euglenozoans</a:t>
            </a:r>
          </a:p>
          <a:p>
            <a:pPr marL="342900" lvl="0" indent="-342900">
              <a:spcBef>
                <a:spcPct val="20000"/>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They share similarities in cytoskeletal features and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sequences</a:t>
            </a:r>
          </a:p>
        </p:txBody>
      </p:sp>
      <p:sp>
        <p:nvSpPr>
          <p:cNvPr id="5" name="Text Placeholder 4">
            <a:extLst>
              <a:ext uri="{FF2B5EF4-FFF2-40B4-BE49-F238E27FC236}">
                <a16:creationId xmlns:a16="http://schemas.microsoft.com/office/drawing/2014/main" id="{2FDBAC9B-5C81-4610-8DE4-430C9E33A30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CF7C2727-FCC3-4D5E-B9D8-186862C0970F}"/>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38519363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F619E-FBE4-436E-8AC0-8476456D3B4D}"/>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Diplomonads</a:t>
            </a:r>
          </a:p>
        </p:txBody>
      </p:sp>
      <p:sp>
        <p:nvSpPr>
          <p:cNvPr id="3" name="Content Placeholder 2">
            <a:extLst>
              <a:ext uri="{FF2B5EF4-FFF2-40B4-BE49-F238E27FC236}">
                <a16:creationId xmlns:a16="http://schemas.microsoft.com/office/drawing/2014/main" id="{A042106F-CA04-4771-813C-A28FBAFFE34F}"/>
              </a:ext>
            </a:extLst>
          </p:cNvPr>
          <p:cNvSpPr>
            <a:spLocks noGrp="1"/>
          </p:cNvSpPr>
          <p:nvPr>
            <p:ph sz="quarter" idx="11"/>
          </p:nvPr>
        </p:nvSpPr>
        <p:spPr>
          <a:xfrm>
            <a:off x="342900" y="1276710"/>
            <a:ext cx="3382260" cy="4974336"/>
          </a:xfrm>
        </p:spPr>
        <p:txBody>
          <a:bodyPr/>
          <a:lstStyle/>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Unicellular</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 with multiple flagella</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2 haploid nuclei</a:t>
            </a:r>
          </a:p>
          <a:p>
            <a:pPr marL="342900" lvl="0" indent="-342900">
              <a:spcBef>
                <a:spcPct val="20000"/>
              </a:spcBef>
              <a:spcAft>
                <a:spcPts val="1200"/>
              </a:spcAft>
              <a:buClr>
                <a:schemeClr val="tx1"/>
              </a:buClr>
              <a:buFont typeface="Arial" panose="020B0604020202020204" pitchFamily="34" charset="0"/>
              <a:buChar char="•"/>
            </a:pPr>
            <a:r>
              <a:rPr lang="en-US" i="1" dirty="0">
                <a:solidFill>
                  <a:srgbClr val="000000"/>
                </a:solidFill>
                <a:latin typeface="Arial" panose="020B0604020202020204" pitchFamily="34" charset="0"/>
                <a:ea typeface="Verdana" panose="020B0604030504040204" pitchFamily="34" charset="0"/>
              </a:rPr>
              <a:t>Giardia</a:t>
            </a:r>
            <a:r>
              <a:rPr lang="en-US" dirty="0">
                <a:solidFill>
                  <a:srgbClr val="000000"/>
                </a:solidFill>
                <a:latin typeface="Arial" panose="020B0604020202020204" pitchFamily="34" charset="0"/>
                <a:ea typeface="Verdana" panose="020B0604030504040204" pitchFamily="34" charset="0"/>
              </a:rPr>
              <a:t> - parasite</a:t>
            </a:r>
          </a:p>
          <a:p>
            <a:pPr marL="342900" lvl="0" indent="-342900">
              <a:spcBef>
                <a:spcPct val="200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functional mitochondria</a:t>
            </a:r>
          </a:p>
        </p:txBody>
      </p:sp>
      <p:pic>
        <p:nvPicPr>
          <p:cNvPr id="9" name="Picture 3" descr="Giardia intestinalis has two lobes that form a heart shape.">
            <a:extLst>
              <a:ext uri="{FF2B5EF4-FFF2-40B4-BE49-F238E27FC236}">
                <a16:creationId xmlns:a16="http://schemas.microsoft.com/office/drawing/2014/main" id="{10955781-F8D3-4F9B-9273-19F317A474CB}"/>
              </a:ext>
            </a:extLst>
          </p:cNvPr>
          <p:cNvPicPr>
            <a:picLocks noChangeAspect="1" noChangeArrowheads="1"/>
          </p:cNvPicPr>
          <p:nvPr/>
        </p:nvPicPr>
        <p:blipFill rotWithShape="1">
          <a:blip r:embed="rId2"/>
          <a:srcRect l="2154" t="14128" r="3946"/>
          <a:stretch/>
        </p:blipFill>
        <p:spPr bwMode="auto">
          <a:xfrm>
            <a:off x="4274883" y="1276710"/>
            <a:ext cx="4389120" cy="473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11667771-D224-4636-98BD-DBF10F843774}"/>
              </a:ext>
            </a:extLst>
          </p:cNvPr>
          <p:cNvSpPr>
            <a:spLocks noGrp="1"/>
          </p:cNvSpPr>
          <p:nvPr>
            <p:ph type="body" sz="quarter" idx="39"/>
          </p:nvPr>
        </p:nvSpPr>
        <p:spPr>
          <a:xfrm>
            <a:off x="4823523" y="6080197"/>
            <a:ext cx="3291840" cy="181356"/>
          </a:xfrm>
        </p:spPr>
        <p:txBody>
          <a:bodyPr/>
          <a:lstStyle/>
          <a:p>
            <a:pPr algn="ctr"/>
            <a:r>
              <a:rPr lang="en-US" dirty="0">
                <a:solidFill>
                  <a:schemeClr val="tx1"/>
                </a:solidFill>
              </a:rPr>
              <a:t>Dr. Stan </a:t>
            </a:r>
            <a:r>
              <a:rPr lang="en-US" dirty="0" err="1">
                <a:solidFill>
                  <a:schemeClr val="tx1"/>
                </a:solidFill>
              </a:rPr>
              <a:t>Erlandsen</a:t>
            </a:r>
            <a:r>
              <a:rPr lang="en-US" dirty="0">
                <a:solidFill>
                  <a:schemeClr val="tx1"/>
                </a:solidFill>
              </a:rPr>
              <a:t>/Centers for Disease Control and Prevention </a:t>
            </a:r>
          </a:p>
        </p:txBody>
      </p:sp>
      <p:sp>
        <p:nvSpPr>
          <p:cNvPr id="8" name="Slide Number Placeholder 5">
            <a:extLst>
              <a:ext uri="{FF2B5EF4-FFF2-40B4-BE49-F238E27FC236}">
                <a16:creationId xmlns:a16="http://schemas.microsoft.com/office/drawing/2014/main" id="{64AA4B93-A6C6-4FBA-B1A1-B0AE168164F3}"/>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0621945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27D82-79B6-43C6-A082-65B9691EB0AE}"/>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3" name="Content Placeholder 2">
            <a:extLst>
              <a:ext uri="{FF2B5EF4-FFF2-40B4-BE49-F238E27FC236}">
                <a16:creationId xmlns:a16="http://schemas.microsoft.com/office/drawing/2014/main" id="{50B1EFC4-30B2-4330-A60E-4C1A8F409FA1}"/>
              </a:ext>
            </a:extLst>
          </p:cNvPr>
          <p:cNvSpPr>
            <a:spLocks noGrp="1"/>
          </p:cNvSpPr>
          <p:nvPr>
            <p:ph sz="quarter" idx="11"/>
          </p:nvPr>
        </p:nvSpPr>
        <p:spPr>
          <a:xfrm>
            <a:off x="342900" y="1276710"/>
            <a:ext cx="4846320" cy="5124090"/>
          </a:xfrm>
        </p:spPr>
        <p:txBody>
          <a:bodyPr/>
          <a:lstStyle/>
          <a:p>
            <a:pPr marL="640080" indent="-640080">
              <a:spcAft>
                <a:spcPts val="600"/>
              </a:spcAft>
            </a:pPr>
            <a:r>
              <a:rPr lang="en-US" sz="2000" b="1" dirty="0"/>
              <a:t>28.1	</a:t>
            </a:r>
            <a:r>
              <a:rPr lang="en-US" sz="2000" dirty="0"/>
              <a:t>Eukaryotic Origins and Endosymbiosis</a:t>
            </a:r>
          </a:p>
          <a:p>
            <a:pPr marL="640080" indent="-640080">
              <a:spcAft>
                <a:spcPts val="600"/>
              </a:spcAft>
            </a:pPr>
            <a:r>
              <a:rPr lang="en-US" sz="2000" b="1" dirty="0"/>
              <a:t>28.2	</a:t>
            </a:r>
            <a:r>
              <a:rPr lang="en-US" sz="2000" dirty="0"/>
              <a:t>Overview of Protists</a:t>
            </a:r>
          </a:p>
          <a:p>
            <a:pPr marL="640080" indent="-640080">
              <a:spcAft>
                <a:spcPts val="600"/>
              </a:spcAft>
            </a:pPr>
            <a:r>
              <a:rPr lang="en-US" sz="2000" b="1" dirty="0"/>
              <a:t>28.3	</a:t>
            </a:r>
            <a:r>
              <a:rPr lang="en-US" sz="2000" dirty="0"/>
              <a:t>Characteristics of the </a:t>
            </a:r>
            <a:r>
              <a:rPr lang="en-US" sz="2000" dirty="0" err="1"/>
              <a:t>Excavata</a:t>
            </a:r>
            <a:endParaRPr lang="en-US" sz="2000" dirty="0"/>
          </a:p>
          <a:p>
            <a:pPr marL="640080" indent="-640080">
              <a:spcAft>
                <a:spcPts val="600"/>
              </a:spcAft>
            </a:pPr>
            <a:r>
              <a:rPr lang="en-US" sz="2000" b="1" dirty="0"/>
              <a:t>28.4	</a:t>
            </a:r>
            <a:r>
              <a:rPr lang="en-US" sz="2000" dirty="0"/>
              <a:t>Characteristics of the SAR: </a:t>
            </a:r>
            <a:r>
              <a:rPr lang="en-US" sz="2000" dirty="0" err="1"/>
              <a:t>Stramenopila</a:t>
            </a:r>
            <a:endParaRPr lang="en-US" sz="2000" dirty="0"/>
          </a:p>
          <a:p>
            <a:pPr marL="640080" indent="-640080">
              <a:spcAft>
                <a:spcPts val="600"/>
              </a:spcAft>
            </a:pPr>
            <a:r>
              <a:rPr lang="en-US" sz="2000" b="1" dirty="0"/>
              <a:t>28.5	</a:t>
            </a:r>
            <a:r>
              <a:rPr lang="en-US" sz="2000" dirty="0"/>
              <a:t>Characteristics of the SAR: </a:t>
            </a:r>
            <a:r>
              <a:rPr lang="en-US" sz="2000" dirty="0" err="1"/>
              <a:t>Alveolata</a:t>
            </a:r>
            <a:endParaRPr lang="en-US" sz="2000" dirty="0"/>
          </a:p>
          <a:p>
            <a:pPr marL="640080" indent="-640080">
              <a:spcAft>
                <a:spcPts val="600"/>
              </a:spcAft>
            </a:pPr>
            <a:r>
              <a:rPr lang="en-US" sz="2000" b="1" dirty="0"/>
              <a:t>28.6	</a:t>
            </a:r>
            <a:r>
              <a:rPr lang="en-US" sz="2000" dirty="0"/>
              <a:t>Characteristics of the SAR: </a:t>
            </a:r>
            <a:r>
              <a:rPr lang="en-US" sz="2000" dirty="0" err="1"/>
              <a:t>Rhizaria</a:t>
            </a:r>
            <a:endParaRPr lang="en-US" sz="2000" dirty="0"/>
          </a:p>
          <a:p>
            <a:pPr marL="640080" indent="-640080">
              <a:spcAft>
                <a:spcPts val="600"/>
              </a:spcAft>
            </a:pPr>
            <a:r>
              <a:rPr lang="en-US" sz="2000" b="1" dirty="0"/>
              <a:t>28.7	</a:t>
            </a:r>
            <a:r>
              <a:rPr lang="en-US" sz="2000" dirty="0"/>
              <a:t>Characteristics of the Archaeplastida</a:t>
            </a:r>
          </a:p>
          <a:p>
            <a:pPr marL="640080" indent="-640080">
              <a:spcAft>
                <a:spcPts val="600"/>
              </a:spcAft>
            </a:pPr>
            <a:r>
              <a:rPr lang="en-US" sz="2000" b="1" dirty="0"/>
              <a:t>28.8	</a:t>
            </a:r>
            <a:r>
              <a:rPr lang="en-US" sz="2000" dirty="0"/>
              <a:t>Characteristics of the Amoebozoa</a:t>
            </a:r>
          </a:p>
          <a:p>
            <a:pPr marL="640080" indent="-640080">
              <a:spcAft>
                <a:spcPts val="600"/>
              </a:spcAft>
            </a:pPr>
            <a:r>
              <a:rPr lang="en-US" sz="2000" b="1" dirty="0"/>
              <a:t>28.9	</a:t>
            </a:r>
            <a:r>
              <a:rPr lang="en-US" sz="2000" dirty="0"/>
              <a:t>Characteristics of the </a:t>
            </a:r>
            <a:r>
              <a:rPr lang="en-US" sz="2000" dirty="0" err="1"/>
              <a:t>Opisthokonta</a:t>
            </a:r>
            <a:endParaRPr lang="en-US" sz="2000" dirty="0"/>
          </a:p>
        </p:txBody>
      </p:sp>
      <p:pic>
        <p:nvPicPr>
          <p:cNvPr id="7" name="Picture 3" descr="A photomicrograph of the desmid algae Micrasterias rotate was taken with darkfield illumination.">
            <a:extLst>
              <a:ext uri="{FF2B5EF4-FFF2-40B4-BE49-F238E27FC236}">
                <a16:creationId xmlns:a16="http://schemas.microsoft.com/office/drawing/2014/main" id="{CDF5E6AF-26CE-4A19-8FD1-A3B6B21FD6DC}"/>
              </a:ext>
              <a:ext uri="{C183D7F6-B498-43B3-948B-1728B52AA6E4}">
                <adec:decorative xmlns:adec="http://schemas.microsoft.com/office/drawing/2017/decorative" val="0"/>
              </a:ext>
            </a:extLst>
          </p:cNvPr>
          <p:cNvPicPr>
            <a:picLocks noChangeAspect="1" noChangeArrowheads="1"/>
          </p:cNvPicPr>
          <p:nvPr/>
        </p:nvPicPr>
        <p:blipFill>
          <a:blip r:embed="rId2"/>
          <a:stretch>
            <a:fillRect/>
          </a:stretch>
        </p:blipFill>
        <p:spPr bwMode="auto">
          <a:xfrm>
            <a:off x="5275917" y="1276710"/>
            <a:ext cx="3657600" cy="46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4">
            <a:extLst>
              <a:ext uri="{FF2B5EF4-FFF2-40B4-BE49-F238E27FC236}">
                <a16:creationId xmlns:a16="http://schemas.microsoft.com/office/drawing/2014/main" id="{114F775C-1E3B-4E59-BA28-FAC8836B2C43}"/>
              </a:ext>
            </a:extLst>
          </p:cNvPr>
          <p:cNvSpPr>
            <a:spLocks noGrp="1"/>
          </p:cNvSpPr>
          <p:nvPr>
            <p:ph type="body" sz="quarter" idx="39"/>
          </p:nvPr>
        </p:nvSpPr>
        <p:spPr>
          <a:xfrm>
            <a:off x="6556077" y="5944082"/>
            <a:ext cx="1097280" cy="181356"/>
          </a:xfrm>
        </p:spPr>
        <p:txBody>
          <a:bodyPr/>
          <a:lstStyle/>
          <a:p>
            <a:pPr algn="ctr"/>
            <a:r>
              <a:rPr lang="en-US" dirty="0">
                <a:solidFill>
                  <a:schemeClr val="tx1"/>
                </a:solidFill>
              </a:rPr>
              <a:t> ©Stephen </a:t>
            </a:r>
            <a:r>
              <a:rPr lang="en-US" dirty="0" err="1">
                <a:solidFill>
                  <a:schemeClr val="tx1"/>
                </a:solidFill>
              </a:rPr>
              <a:t>Durr</a:t>
            </a:r>
            <a:r>
              <a:rPr lang="en-US" dirty="0">
                <a:solidFill>
                  <a:schemeClr val="tx1"/>
                </a:solidFill>
              </a:rPr>
              <a:t> </a:t>
            </a:r>
          </a:p>
        </p:txBody>
      </p:sp>
      <p:sp>
        <p:nvSpPr>
          <p:cNvPr id="6" name="Slide Number Placeholder 5">
            <a:extLst>
              <a:ext uri="{FF2B5EF4-FFF2-40B4-BE49-F238E27FC236}">
                <a16:creationId xmlns:a16="http://schemas.microsoft.com/office/drawing/2014/main" id="{2551C335-5EB3-4AA2-A064-CF1AA24DD892}"/>
              </a:ext>
            </a:extLst>
          </p:cNvPr>
          <p:cNvSpPr>
            <a:spLocks noGrp="1"/>
          </p:cNvSpPr>
          <p:nvPr>
            <p:ph type="sldNum" sz="quarter" idx="10"/>
          </p:nvPr>
        </p:nvSpPr>
        <p:spPr/>
        <p:txBody>
          <a:bodyPr/>
          <a:lstStyle/>
          <a:p>
            <a:fld id="{68151E55-6873-49E2-B8D5-2F265E6F1973}" type="slidenum">
              <a:rPr lang="en-US" smtClean="0"/>
              <a:pPr/>
              <a:t>2</a:t>
            </a:fld>
            <a:endParaRPr lang="en-US"/>
          </a:p>
        </p:txBody>
      </p:sp>
    </p:spTree>
    <p:extLst>
      <p:ext uri="{BB962C8B-B14F-4D97-AF65-F5344CB8AC3E}">
        <p14:creationId xmlns:p14="http://schemas.microsoft.com/office/powerpoint/2010/main" val="407693662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C6283-5364-4A60-8A8D-58F7737C1C85}"/>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Parabasalids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1EB62BA-724A-49C2-921F-68CC0CED842E}"/>
              </a:ext>
            </a:extLst>
          </p:cNvPr>
          <p:cNvSpPr>
            <a:spLocks noGrp="1"/>
          </p:cNvSpPr>
          <p:nvPr>
            <p:ph sz="quarter" idx="11"/>
          </p:nvPr>
        </p:nvSpPr>
        <p:spPr>
          <a:xfrm>
            <a:off x="342900" y="1276710"/>
            <a:ext cx="4229100" cy="4974336"/>
          </a:xfrm>
        </p:spPr>
        <p:txBody>
          <a:bodyPr/>
          <a:lstStyle/>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Some live in termite guts</a:t>
            </a:r>
          </a:p>
          <a:p>
            <a:pPr marL="347472" lvl="0" indent="-347472">
              <a:spcBef>
                <a:spcPts val="3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symbiotic relationship with cellulose-degrading bacteria.</a:t>
            </a:r>
          </a:p>
          <a:p>
            <a:pPr lvl="0">
              <a:spcBef>
                <a:spcPts val="3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Trichomonas vaginalis </a:t>
            </a:r>
            <a:r>
              <a:rPr lang="en-US" dirty="0">
                <a:solidFill>
                  <a:srgbClr val="000000"/>
                </a:solidFill>
                <a:latin typeface="Arial" panose="020B0604020202020204" pitchFamily="34" charset="0"/>
                <a:ea typeface="Verdana" panose="020B0604030504040204" pitchFamily="34" charset="0"/>
              </a:rPr>
              <a:t>– S</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D</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Undulating membrane for locomotion</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Use flagella</a:t>
            </a:r>
          </a:p>
          <a:p>
            <a:pPr lvl="0">
              <a:spcBef>
                <a:spcPts val="3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Have </a:t>
            </a:r>
            <a:r>
              <a:rPr lang="en-US" dirty="0" err="1">
                <a:solidFill>
                  <a:srgbClr val="000000"/>
                </a:solidFill>
                <a:latin typeface="Arial" panose="020B0604020202020204" pitchFamily="34" charset="0"/>
                <a:ea typeface="Verdana" panose="020B0604030504040204" pitchFamily="34" charset="0"/>
              </a:rPr>
              <a:t>semifunctional</a:t>
            </a:r>
            <a:r>
              <a:rPr lang="en-US" dirty="0">
                <a:solidFill>
                  <a:srgbClr val="000000"/>
                </a:solidFill>
                <a:latin typeface="Arial" panose="020B0604020202020204" pitchFamily="34" charset="0"/>
                <a:ea typeface="Verdana" panose="020B0604030504040204" pitchFamily="34" charset="0"/>
              </a:rPr>
              <a:t> mitochondria</a:t>
            </a:r>
          </a:p>
        </p:txBody>
      </p:sp>
      <p:pic>
        <p:nvPicPr>
          <p:cNvPr id="9" name="Picture 3" descr="Trichomonas vaginalis is dumpling-shaped.">
            <a:extLst>
              <a:ext uri="{FF2B5EF4-FFF2-40B4-BE49-F238E27FC236}">
                <a16:creationId xmlns:a16="http://schemas.microsoft.com/office/drawing/2014/main" id="{5265C672-E9C0-4368-B303-65332D0691C0}"/>
              </a:ext>
            </a:extLst>
          </p:cNvPr>
          <p:cNvPicPr>
            <a:picLocks noChangeAspect="1" noChangeArrowheads="1"/>
          </p:cNvPicPr>
          <p:nvPr/>
        </p:nvPicPr>
        <p:blipFill rotWithShape="1">
          <a:blip r:embed="rId2"/>
          <a:srcRect l="2517" t="3020" r="4634" b="1388"/>
          <a:stretch/>
        </p:blipFill>
        <p:spPr bwMode="auto">
          <a:xfrm>
            <a:off x="4801234" y="1276710"/>
            <a:ext cx="4098925"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8467A4ED-1615-4FD8-9B73-C3399CA63977}"/>
              </a:ext>
            </a:extLst>
          </p:cNvPr>
          <p:cNvSpPr>
            <a:spLocks noGrp="1"/>
          </p:cNvSpPr>
          <p:nvPr>
            <p:ph type="body" sz="quarter" idx="39"/>
          </p:nvPr>
        </p:nvSpPr>
        <p:spPr>
          <a:xfrm>
            <a:off x="5799136" y="4854431"/>
            <a:ext cx="2103120" cy="181356"/>
          </a:xfrm>
        </p:spPr>
        <p:txBody>
          <a:bodyPr/>
          <a:lstStyle/>
          <a:p>
            <a:pPr algn="ctr"/>
            <a:r>
              <a:rPr lang="en-IN" dirty="0">
                <a:solidFill>
                  <a:schemeClr val="tx1"/>
                </a:solidFill>
              </a:rPr>
              <a:t>David M. Phillips/Science Source </a:t>
            </a:r>
            <a:endParaRPr lang="en-US" dirty="0">
              <a:solidFill>
                <a:schemeClr val="tx1"/>
              </a:solidFill>
            </a:endParaRPr>
          </a:p>
        </p:txBody>
      </p:sp>
      <p:sp>
        <p:nvSpPr>
          <p:cNvPr id="8" name="Slide Number Placeholder 5">
            <a:extLst>
              <a:ext uri="{FF2B5EF4-FFF2-40B4-BE49-F238E27FC236}">
                <a16:creationId xmlns:a16="http://schemas.microsoft.com/office/drawing/2014/main" id="{092D5D3B-9734-4C4C-B00D-F568E5FB9741}"/>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6290993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A5D2F-E62E-42F4-B3C1-C2F8B90EEFB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Euglenozoa</a:t>
            </a:r>
          </a:p>
        </p:txBody>
      </p:sp>
      <p:sp>
        <p:nvSpPr>
          <p:cNvPr id="3" name="Content Placeholder 2">
            <a:extLst>
              <a:ext uri="{FF2B5EF4-FFF2-40B4-BE49-F238E27FC236}">
                <a16:creationId xmlns:a16="http://schemas.microsoft.com/office/drawing/2014/main" id="{B4781453-EE3B-4F70-9A62-8D10F6A2324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Bodies change shape when swimming – alternate between being stretched out and rounded up</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change shape because they lack cell walls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Among the earliest eukaryotes to possess mitochondria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Include free-living </a:t>
            </a:r>
            <a:r>
              <a:rPr lang="en-US" dirty="0" err="1">
                <a:solidFill>
                  <a:srgbClr val="000000"/>
                </a:solidFill>
                <a:latin typeface="Arial" panose="020B0604020202020204" pitchFamily="34" charset="0"/>
                <a:ea typeface="Verdana" panose="020B0604030504040204" pitchFamily="34" charset="0"/>
              </a:rPr>
              <a:t>euglenids</a:t>
            </a:r>
            <a:r>
              <a:rPr lang="en-US" dirty="0">
                <a:solidFill>
                  <a:srgbClr val="000000"/>
                </a:solidFill>
                <a:latin typeface="Arial" panose="020B0604020202020204" pitchFamily="34" charset="0"/>
                <a:ea typeface="Verdana" panose="020B0604030504040204" pitchFamily="34" charset="0"/>
              </a:rPr>
              <a:t> and parasitic </a:t>
            </a:r>
            <a:r>
              <a:rPr lang="en-US" dirty="0" err="1">
                <a:solidFill>
                  <a:srgbClr val="000000"/>
                </a:solidFill>
                <a:latin typeface="Arial" panose="020B0604020202020204" pitchFamily="34" charset="0"/>
                <a:ea typeface="Verdana" panose="020B0604030504040204" pitchFamily="34" charset="0"/>
              </a:rPr>
              <a:t>kinetoplastids</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AEAD8E98-56EB-42A9-BBD6-79DBA71C1C78}"/>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2931493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02B7A-45E2-4372-BEC5-6AAEE66B1E4B}"/>
              </a:ext>
            </a:extLst>
          </p:cNvPr>
          <p:cNvSpPr>
            <a:spLocks noGrp="1"/>
          </p:cNvSpPr>
          <p:nvPr>
            <p:ph type="title"/>
          </p:nvPr>
        </p:nvSpPr>
        <p:spPr/>
        <p:txBody>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Euglenids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F89800C-73A3-4FD3-A7D3-4262D1C551BF}"/>
              </a:ext>
            </a:extLst>
          </p:cNvPr>
          <p:cNvSpPr>
            <a:spLocks noGrp="1"/>
          </p:cNvSpPr>
          <p:nvPr>
            <p:ph sz="quarter" idx="11"/>
          </p:nvPr>
        </p:nvSpPr>
        <p:spPr>
          <a:xfrm>
            <a:off x="342900" y="1276710"/>
            <a:ext cx="8458200" cy="5162190"/>
          </a:xfrm>
        </p:spPr>
        <p:txBody>
          <a:bodyPr/>
          <a:lstStyle/>
          <a:p>
            <a:pPr>
              <a:spcBef>
                <a:spcPts val="5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1/3 of </a:t>
            </a:r>
            <a:r>
              <a:rPr lang="en-US" dirty="0" err="1">
                <a:solidFill>
                  <a:srgbClr val="000000"/>
                </a:solidFill>
                <a:latin typeface="Arial" panose="020B0604020202020204" pitchFamily="34" charset="0"/>
                <a:ea typeface="Verdana" panose="020B0604030504040204" pitchFamily="34" charset="0"/>
              </a:rPr>
              <a:t>euglenids</a:t>
            </a:r>
            <a:r>
              <a:rPr lang="en-US" dirty="0">
                <a:solidFill>
                  <a:srgbClr val="000000"/>
                </a:solidFill>
                <a:latin typeface="Arial" panose="020B0604020202020204" pitchFamily="34" charset="0"/>
                <a:ea typeface="Verdana" panose="020B0604030504040204" pitchFamily="34" charset="0"/>
              </a:rPr>
              <a:t> have chloroplasts and are autotrophic; the others lack chloroplasts, ingest their food, and are heterotrophic</a:t>
            </a:r>
          </a:p>
          <a:p>
            <a:pPr>
              <a:spcBef>
                <a:spcPts val="5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Reproduction is asexual; occurs via mitosis</a:t>
            </a:r>
          </a:p>
          <a:p>
            <a:pPr>
              <a:spcBef>
                <a:spcPts val="5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Euglena</a:t>
            </a:r>
            <a:r>
              <a:rPr lang="en-US" dirty="0">
                <a:solidFill>
                  <a:srgbClr val="000000"/>
                </a:solidFill>
                <a:latin typeface="Arial" panose="020B0604020202020204" pitchFamily="34" charset="0"/>
                <a:ea typeface="Verdana" panose="020B0604030504040204" pitchFamily="34" charset="0"/>
              </a:rPr>
              <a:t> have two anterior (and unequal) flagella</a:t>
            </a:r>
          </a:p>
          <a:p>
            <a:pPr marL="347472" lvl="2" indent="-347472">
              <a:spcBef>
                <a:spcPts val="5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Attached at reservoir.</a:t>
            </a:r>
          </a:p>
          <a:p>
            <a:pPr>
              <a:spcBef>
                <a:spcPts val="5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Contractile vacuoles – collect excess water</a:t>
            </a:r>
          </a:p>
          <a:p>
            <a:pPr>
              <a:spcBef>
                <a:spcPts val="5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Stigma – movement towards light</a:t>
            </a:r>
          </a:p>
          <a:p>
            <a:pPr>
              <a:spcBef>
                <a:spcPts val="5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Numerous small chloroplasts</a:t>
            </a:r>
          </a:p>
          <a:p>
            <a:pPr marL="347472" lvl="2" indent="-347472">
              <a:spcBef>
                <a:spcPts val="5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Likely evolved from symbiotic relationship through ingestion of green algae.</a:t>
            </a:r>
          </a:p>
        </p:txBody>
      </p:sp>
      <p:sp>
        <p:nvSpPr>
          <p:cNvPr id="6" name="Slide Number Placeholder 3">
            <a:extLst>
              <a:ext uri="{FF2B5EF4-FFF2-40B4-BE49-F238E27FC236}">
                <a16:creationId xmlns:a16="http://schemas.microsoft.com/office/drawing/2014/main" id="{9F2B9C85-D9E7-49D1-A50C-134BF360B392}"/>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20845643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704EF-D2E7-467E-AEBF-A371EB4A43A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28.8</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electron micrograph of euglena with a width of 6 micrometers and an illustration of the structure of euglena with various parts labeled.">
            <a:extLst>
              <a:ext uri="{FF2B5EF4-FFF2-40B4-BE49-F238E27FC236}">
                <a16:creationId xmlns:a16="http://schemas.microsoft.com/office/drawing/2014/main" id="{4D987396-D1F4-42D5-902D-57383DA241F6}"/>
              </a:ext>
            </a:extLst>
          </p:cNvPr>
          <p:cNvPicPr>
            <a:picLocks noChangeAspect="1" noChangeArrowheads="1"/>
          </p:cNvPicPr>
          <p:nvPr/>
        </p:nvPicPr>
        <p:blipFill rotWithShape="1">
          <a:blip r:embed="rId2"/>
          <a:srcRect r="6899" b="4149"/>
          <a:stretch/>
        </p:blipFill>
        <p:spPr bwMode="auto">
          <a:xfrm>
            <a:off x="2423160" y="304801"/>
            <a:ext cx="4297680" cy="5562559"/>
          </a:xfrm>
          <a:prstGeom prst="rect">
            <a:avLst/>
          </a:prstGeom>
          <a:noFill/>
        </p:spPr>
      </p:pic>
      <p:sp>
        <p:nvSpPr>
          <p:cNvPr id="14" name="Text Placeholder 3">
            <a:extLst>
              <a:ext uri="{FF2B5EF4-FFF2-40B4-BE49-F238E27FC236}">
                <a16:creationId xmlns:a16="http://schemas.microsoft.com/office/drawing/2014/main" id="{49D3AE29-AC0E-4811-9779-FD9A00952831}"/>
              </a:ext>
            </a:extLst>
          </p:cNvPr>
          <p:cNvSpPr>
            <a:spLocks noGrp="1"/>
          </p:cNvSpPr>
          <p:nvPr>
            <p:ph type="body" sz="quarter" idx="39"/>
          </p:nvPr>
        </p:nvSpPr>
        <p:spPr>
          <a:xfrm>
            <a:off x="3657600" y="5929145"/>
            <a:ext cx="1828800" cy="181356"/>
          </a:xfrm>
        </p:spPr>
        <p:txBody>
          <a:bodyPr/>
          <a:lstStyle/>
          <a:p>
            <a:pPr algn="ctr"/>
            <a:r>
              <a:rPr lang="en-US" dirty="0">
                <a:solidFill>
                  <a:schemeClr val="tx1"/>
                </a:solidFill>
              </a:rPr>
              <a:t>Andrew </a:t>
            </a:r>
            <a:r>
              <a:rPr lang="en-US" dirty="0" err="1">
                <a:solidFill>
                  <a:schemeClr val="tx1"/>
                </a:solidFill>
              </a:rPr>
              <a:t>Syred</a:t>
            </a:r>
            <a:r>
              <a:rPr lang="en-US" dirty="0">
                <a:solidFill>
                  <a:schemeClr val="tx1"/>
                </a:solidFill>
              </a:rPr>
              <a:t>/Science Source </a:t>
            </a:r>
          </a:p>
        </p:txBody>
      </p:sp>
      <p:sp>
        <p:nvSpPr>
          <p:cNvPr id="4" name="Text Placeholder 4">
            <a:extLst>
              <a:ext uri="{FF2B5EF4-FFF2-40B4-BE49-F238E27FC236}">
                <a16:creationId xmlns:a16="http://schemas.microsoft.com/office/drawing/2014/main" id="{EDA31ADC-6A80-45CC-AFC1-41F303AEDC7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3FF55A63-AE13-4269-8B95-6B9317CA7663}"/>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462192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1EA3C-E69C-4EE9-B80D-32CDAF685E50}"/>
              </a:ext>
            </a:extLst>
          </p:cNvPr>
          <p:cNvSpPr>
            <a:spLocks noGrp="1"/>
          </p:cNvSpPr>
          <p:nvPr>
            <p:ph type="title"/>
          </p:nvPr>
        </p:nvSpPr>
        <p:spPr/>
        <p:txBody>
          <a:bodyPr/>
          <a:lstStyle/>
          <a:p>
            <a:pPr lvl="0"/>
            <a:r>
              <a:rPr lang="en-US" i="1" dirty="0">
                <a:solidFill>
                  <a:srgbClr val="000000"/>
                </a:solidFill>
                <a:latin typeface="Arial" panose="020B0604020202020204" pitchFamily="34" charset="0"/>
                <a:ea typeface="Verdana" panose="020B0604030504040204" pitchFamily="34" charset="0"/>
                <a:cs typeface="Arial" pitchFamily="34" charset="0"/>
              </a:rPr>
              <a:t>Euglena’s</a:t>
            </a:r>
            <a:r>
              <a:rPr lang="en-US" dirty="0">
                <a:solidFill>
                  <a:srgbClr val="000000"/>
                </a:solidFill>
                <a:latin typeface="Arial" panose="020B0604020202020204" pitchFamily="34" charset="0"/>
                <a:ea typeface="Verdana" panose="020B0604030504040204" pitchFamily="34" charset="0"/>
                <a:cs typeface="Arial" pitchFamily="34" charset="0"/>
              </a:rPr>
              <a:t> photosynthetic pigments are light-sensitive</a:t>
            </a:r>
          </a:p>
        </p:txBody>
      </p:sp>
      <p:pic>
        <p:nvPicPr>
          <p:cNvPr id="8" name="Picture 2" descr="Experiments investigating alterations in Euglena photosynthetic pigments are detailed.">
            <a:extLst>
              <a:ext uri="{FF2B5EF4-FFF2-40B4-BE49-F238E27FC236}">
                <a16:creationId xmlns:a16="http://schemas.microsoft.com/office/drawing/2014/main" id="{A02DB244-577C-424C-8607-8B7C44AF0659}"/>
              </a:ext>
            </a:extLst>
          </p:cNvPr>
          <p:cNvPicPr>
            <a:picLocks noChangeAspect="1" noChangeArrowheads="1"/>
          </p:cNvPicPr>
          <p:nvPr/>
        </p:nvPicPr>
        <p:blipFill>
          <a:blip r:embed="rId2"/>
          <a:stretch>
            <a:fillRect/>
          </a:stretch>
        </p:blipFill>
        <p:spPr bwMode="auto">
          <a:xfrm>
            <a:off x="365760" y="1425515"/>
            <a:ext cx="8412480" cy="4470571"/>
          </a:xfrm>
          <a:prstGeom prst="rect">
            <a:avLst/>
          </a:prstGeom>
          <a:noFill/>
        </p:spPr>
      </p:pic>
      <p:sp>
        <p:nvSpPr>
          <p:cNvPr id="12" name="Text Placeholder 3">
            <a:extLst>
              <a:ext uri="{FF2B5EF4-FFF2-40B4-BE49-F238E27FC236}">
                <a16:creationId xmlns:a16="http://schemas.microsoft.com/office/drawing/2014/main" id="{6EC5EA02-FF1A-4B20-A3A2-40D2CA55571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A9DB1699-2283-48A8-858B-139E1D8515CA}"/>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8983014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FB2E9-E7F1-4CF2-B86C-DA63687A05F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Parasitic </a:t>
            </a:r>
            <a:r>
              <a:rPr lang="en-US" dirty="0" err="1">
                <a:solidFill>
                  <a:srgbClr val="000000"/>
                </a:solidFill>
                <a:latin typeface="Arial" panose="020B0604020202020204" pitchFamily="34" charset="0"/>
                <a:ea typeface="Verdana" panose="020B0604030504040204" pitchFamily="34" charset="0"/>
                <a:cs typeface="Arial" pitchFamily="34" charset="0"/>
              </a:rPr>
              <a:t>kinetoplastids</a:t>
            </a:r>
            <a:r>
              <a:rPr lang="en-US" sz="120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C2F96D89-5C7F-4990-B0AD-CC4CC863B7D7}"/>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2</a:t>
            </a:r>
            <a:r>
              <a:rPr lang="en-US" baseline="30000" dirty="0">
                <a:solidFill>
                  <a:srgbClr val="000000"/>
                </a:solidFill>
                <a:latin typeface="Arial" panose="020B0604020202020204" pitchFamily="34" charset="0"/>
                <a:ea typeface="Verdana" panose="020B0604030504040204" pitchFamily="34" charset="0"/>
              </a:rPr>
              <a:t>nd</a:t>
            </a:r>
            <a:r>
              <a:rPr lang="en-US" dirty="0">
                <a:solidFill>
                  <a:srgbClr val="000000"/>
                </a:solidFill>
                <a:latin typeface="Arial" panose="020B0604020202020204" pitchFamily="34" charset="0"/>
                <a:ea typeface="Verdana" panose="020B0604030504040204" pitchFamily="34" charset="0"/>
              </a:rPr>
              <a:t> major group in Euglenozoa</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Unique, single mitochondrion</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 maxicircles and minicircles – responsible for rapid glycolysis and unusual R</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400" dirty="0">
                <a:solidFill>
                  <a:srgbClr val="000000"/>
                </a:solidFill>
                <a:latin typeface="Arial" panose="020B0604020202020204" pitchFamily="34" charset="0"/>
                <a:ea typeface="Verdana" panose="020B0604030504040204" pitchFamily="34" charset="0"/>
              </a:rPr>
              <a:t>A editing.</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Trypanosomes cause human diseases</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African sleeping sickness – tsetse fly.</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Leishmaniasis – sand fly.</a:t>
            </a:r>
          </a:p>
          <a:p>
            <a:pPr marL="347472" lvl="2" indent="-347472">
              <a:spcBef>
                <a:spcPts val="1200"/>
              </a:spcBef>
              <a:spcAft>
                <a:spcPts val="600"/>
              </a:spcAft>
              <a:buClr>
                <a:srgbClr val="000000"/>
              </a:buClr>
            </a:pPr>
            <a:r>
              <a:rPr lang="en-US" sz="2400" dirty="0">
                <a:solidFill>
                  <a:srgbClr val="000000"/>
                </a:solidFill>
                <a:latin typeface="Arial" panose="020B0604020202020204" pitchFamily="34" charset="0"/>
                <a:ea typeface="Verdana" panose="020B0604030504040204" pitchFamily="34" charset="0"/>
              </a:rPr>
              <a:t>Chagas disease – skin contact with urine or blood of infected wild animal.</a:t>
            </a:r>
          </a:p>
        </p:txBody>
      </p:sp>
      <p:sp>
        <p:nvSpPr>
          <p:cNvPr id="6" name="Slide Number Placeholder 3">
            <a:extLst>
              <a:ext uri="{FF2B5EF4-FFF2-40B4-BE49-F238E27FC236}">
                <a16:creationId xmlns:a16="http://schemas.microsoft.com/office/drawing/2014/main" id="{29267CF6-517F-47F1-8F82-953EC3277E53}"/>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3570165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6671A-C85A-4E90-8025-6AD1C485DDE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Parasitic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kinetoplastids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4978C43-B0A2-4E41-A858-0DB850D0E72E}"/>
              </a:ext>
            </a:extLst>
          </p:cNvPr>
          <p:cNvSpPr>
            <a:spLocks noGrp="1"/>
          </p:cNvSpPr>
          <p:nvPr>
            <p:ph sz="quarter" idx="11"/>
          </p:nvPr>
        </p:nvSpPr>
        <p:spPr>
          <a:xfrm>
            <a:off x="342900" y="1276710"/>
            <a:ext cx="8458200" cy="2152290"/>
          </a:xfrm>
        </p:spPr>
        <p:txBody>
          <a:bodyPr/>
          <a:lstStyle/>
          <a:p>
            <a:pPr lvl="0">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Difficult to control because organisms repeatedly change their protective coat</a:t>
            </a:r>
          </a:p>
          <a:p>
            <a:pPr marL="347472" lvl="0" indent="-347472">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Elaborate genetic mechanism for changing antigen on coat.</a:t>
            </a:r>
          </a:p>
          <a:p>
            <a:pPr marL="347472" lvl="0" indent="-347472">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Difficult to make a vaccine; other methods used to control flies.</a:t>
            </a:r>
          </a:p>
          <a:p>
            <a:pPr marL="347472" lvl="0" indent="-347472">
              <a:spcAft>
                <a:spcPts val="600"/>
              </a:spcAft>
              <a:buClr>
                <a:srgbClr val="000000"/>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Sequencing of genomes revealed core of common genes in all 3 – hope for single drug target.</a:t>
            </a:r>
          </a:p>
        </p:txBody>
      </p:sp>
      <p:pic>
        <p:nvPicPr>
          <p:cNvPr id="10" name="Picture 3" descr="The Trypanosoma are about the size of red blood cells but are somewhat eel-shaped. The tsetse fly is smaller than the length of an arm's hair.">
            <a:extLst>
              <a:ext uri="{FF2B5EF4-FFF2-40B4-BE49-F238E27FC236}">
                <a16:creationId xmlns:a16="http://schemas.microsoft.com/office/drawing/2014/main" id="{C33CF86E-2089-46C8-BB1D-A4422E387A47}"/>
              </a:ext>
            </a:extLst>
          </p:cNvPr>
          <p:cNvPicPr>
            <a:picLocks noChangeAspect="1" noChangeArrowheads="1"/>
          </p:cNvPicPr>
          <p:nvPr/>
        </p:nvPicPr>
        <p:blipFill rotWithShape="1">
          <a:blip r:embed="rId2"/>
          <a:srcRect l="6353" t="5022" r="1975"/>
          <a:stretch/>
        </p:blipFill>
        <p:spPr bwMode="auto">
          <a:xfrm>
            <a:off x="1355594" y="3550919"/>
            <a:ext cx="6432812" cy="265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Placeholder 4">
            <a:extLst>
              <a:ext uri="{FF2B5EF4-FFF2-40B4-BE49-F238E27FC236}">
                <a16:creationId xmlns:a16="http://schemas.microsoft.com/office/drawing/2014/main" id="{B2DBBF68-0E84-4E8D-BA2F-57743B440A55}"/>
              </a:ext>
            </a:extLst>
          </p:cNvPr>
          <p:cNvSpPr>
            <a:spLocks noGrp="1"/>
          </p:cNvSpPr>
          <p:nvPr>
            <p:ph type="body" sz="quarter" idx="39"/>
          </p:nvPr>
        </p:nvSpPr>
        <p:spPr>
          <a:xfrm>
            <a:off x="2148840" y="6305053"/>
            <a:ext cx="4846320" cy="181356"/>
          </a:xfrm>
        </p:spPr>
        <p:txBody>
          <a:bodyPr/>
          <a:lstStyle/>
          <a:p>
            <a:pPr algn="ctr"/>
            <a:r>
              <a:rPr lang="en-US" dirty="0">
                <a:solidFill>
                  <a:schemeClr val="tx1"/>
                </a:solidFill>
              </a:rPr>
              <a:t>(a) Dr. Myron G. Schultz/Centers for Disease Control and Prevention; (b) Edward S. Ross </a:t>
            </a:r>
          </a:p>
        </p:txBody>
      </p:sp>
      <p:sp>
        <p:nvSpPr>
          <p:cNvPr id="9" name="Slide Number Placeholder 5">
            <a:extLst>
              <a:ext uri="{FF2B5EF4-FFF2-40B4-BE49-F238E27FC236}">
                <a16:creationId xmlns:a16="http://schemas.microsoft.com/office/drawing/2014/main" id="{0FDA6D0A-1A82-4389-A8EB-AD0142FD69BA}"/>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485948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3B839-D7A5-4BE8-A4F8-B656581D3B78}"/>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7F704DB-1201-4FA7-A9C4-834A3BD0FA79}"/>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Supergroup consisting of 3 branches: </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Stramenopiles</a:t>
            </a:r>
            <a:endParaRPr lang="en-US"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Alveolates</a:t>
            </a:r>
          </a:p>
          <a:p>
            <a:pPr marL="347472" lvl="0" indent="-347472">
              <a:spcBef>
                <a:spcPts val="600"/>
              </a:spcBef>
              <a:spcAft>
                <a:spcPts val="12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Rhizaria</a:t>
            </a:r>
            <a:endParaRPr lang="en-US" dirty="0">
              <a:solidFill>
                <a:srgbClr val="000000"/>
              </a:solidFill>
              <a:latin typeface="Arial" panose="020B0604020202020204" pitchFamily="34" charset="0"/>
              <a:ea typeface="Verdana" panose="020B0604030504040204" pitchFamily="34" charset="0"/>
            </a:endParaRPr>
          </a:p>
        </p:txBody>
      </p:sp>
      <p:sp>
        <p:nvSpPr>
          <p:cNvPr id="6" name="Slide Number Placeholder 3">
            <a:extLst>
              <a:ext uri="{FF2B5EF4-FFF2-40B4-BE49-F238E27FC236}">
                <a16:creationId xmlns:a16="http://schemas.microsoft.com/office/drawing/2014/main" id="{F1F649CC-8796-4D90-9CF3-69E35F3377E2}"/>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952204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6ABC2-9859-42C3-908D-BF318817B47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Stramenopila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schematic of the phylogenetic tree of the characteristics of the SAR: stramenopile.">
            <a:extLst>
              <a:ext uri="{FF2B5EF4-FFF2-40B4-BE49-F238E27FC236}">
                <a16:creationId xmlns:a16="http://schemas.microsoft.com/office/drawing/2014/main" id="{614196B0-2103-4629-93B7-7469F5CF8932}"/>
              </a:ext>
            </a:extLst>
          </p:cNvPr>
          <p:cNvPicPr>
            <a:picLocks noChangeAspect="1" noChangeArrowheads="1"/>
          </p:cNvPicPr>
          <p:nvPr/>
        </p:nvPicPr>
        <p:blipFill>
          <a:blip r:embed="rId2"/>
          <a:stretch>
            <a:fillRect/>
          </a:stretch>
        </p:blipFill>
        <p:spPr bwMode="auto">
          <a:xfrm>
            <a:off x="1005840" y="1091042"/>
            <a:ext cx="7132320" cy="5104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CB2A9AE7-424E-453A-AA3C-45A34F5545EF}"/>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EB0CFE41-909B-4F9B-AF38-B48650654248}"/>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27922233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05AE1-B1CF-4E40-8474-E7AC9D02EB7D}"/>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Stramenopiles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5BD0CA7-3A3A-4595-945F-9B7C203971C2}"/>
              </a:ext>
            </a:extLst>
          </p:cNvPr>
          <p:cNvSpPr>
            <a:spLocks noGrp="1"/>
          </p:cNvSpPr>
          <p:nvPr>
            <p:ph sz="quarter" idx="11"/>
          </p:nvPr>
        </p:nvSpPr>
        <p:spPr>
          <a:xfrm>
            <a:off x="342900" y="1276711"/>
            <a:ext cx="8458200" cy="1371600"/>
          </a:xfrm>
        </p:spPr>
        <p:txBody>
          <a:bodyPr/>
          <a:lstStyle/>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Brown algae, diatoms, and oomycetes</a:t>
            </a:r>
          </a:p>
          <a:p>
            <a:pPr lvl="0">
              <a:spcBef>
                <a:spcPts val="400"/>
              </a:spcBef>
              <a:spcAft>
                <a:spcPts val="400"/>
              </a:spcAft>
              <a:buClr>
                <a:srgbClr val="003B48"/>
              </a:buClr>
            </a:pPr>
            <a:r>
              <a:rPr lang="en-US" dirty="0">
                <a:solidFill>
                  <a:srgbClr val="000000"/>
                </a:solidFill>
                <a:latin typeface="Arial" panose="020B0604020202020204" pitchFamily="34" charset="0"/>
                <a:ea typeface="Verdana" panose="020B0604030504040204" pitchFamily="34" charset="0"/>
              </a:rPr>
              <a:t>Very fine hairs on their flagella</a:t>
            </a:r>
          </a:p>
          <a:p>
            <a:pPr marL="347472" lvl="0" indent="-347472">
              <a:spcBef>
                <a:spcPts val="400"/>
              </a:spcBef>
              <a:spcAft>
                <a:spcPts val="4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 few species have lost their hairs during evolution.</a:t>
            </a:r>
          </a:p>
        </p:txBody>
      </p:sp>
      <p:pic>
        <p:nvPicPr>
          <p:cNvPr id="9" name="Picture 3" descr="A micrograph of the stramenopiles flagella with thin and fine hairs at the 18,500 X magnification.">
            <a:extLst>
              <a:ext uri="{FF2B5EF4-FFF2-40B4-BE49-F238E27FC236}">
                <a16:creationId xmlns:a16="http://schemas.microsoft.com/office/drawing/2014/main" id="{56DBA51F-F465-4A2E-BBC4-4255DCABE25F}"/>
              </a:ext>
            </a:extLst>
          </p:cNvPr>
          <p:cNvPicPr>
            <a:picLocks noChangeAspect="1" noChangeArrowheads="1"/>
          </p:cNvPicPr>
          <p:nvPr/>
        </p:nvPicPr>
        <p:blipFill>
          <a:blip r:embed="rId2"/>
          <a:stretch>
            <a:fillRect/>
          </a:stretch>
        </p:blipFill>
        <p:spPr bwMode="auto">
          <a:xfrm>
            <a:off x="2042240" y="2853197"/>
            <a:ext cx="5059521" cy="3383280"/>
          </a:xfrm>
          <a:prstGeom prst="rect">
            <a:avLst/>
          </a:prstGeom>
          <a:noFill/>
        </p:spPr>
      </p:pic>
      <p:sp>
        <p:nvSpPr>
          <p:cNvPr id="7" name="Text Placeholder 4">
            <a:extLst>
              <a:ext uri="{FF2B5EF4-FFF2-40B4-BE49-F238E27FC236}">
                <a16:creationId xmlns:a16="http://schemas.microsoft.com/office/drawing/2014/main" id="{09F539AE-F258-4AE0-A415-765FC2848852}"/>
              </a:ext>
            </a:extLst>
          </p:cNvPr>
          <p:cNvSpPr>
            <a:spLocks noGrp="1"/>
          </p:cNvSpPr>
          <p:nvPr>
            <p:ph type="body" sz="quarter" idx="39"/>
          </p:nvPr>
        </p:nvSpPr>
        <p:spPr>
          <a:xfrm>
            <a:off x="3246120" y="6346537"/>
            <a:ext cx="2651760" cy="181356"/>
          </a:xfrm>
        </p:spPr>
        <p:txBody>
          <a:bodyPr/>
          <a:lstStyle/>
          <a:p>
            <a:pPr algn="ctr"/>
            <a:r>
              <a:rPr lang="en-US" dirty="0">
                <a:solidFill>
                  <a:schemeClr val="tx1"/>
                </a:solidFill>
              </a:rPr>
              <a:t>David Patterson for Maple Ferryman Pty Ltd. </a:t>
            </a:r>
          </a:p>
        </p:txBody>
      </p:sp>
      <p:sp>
        <p:nvSpPr>
          <p:cNvPr id="8" name="Slide Number Placeholder 5">
            <a:extLst>
              <a:ext uri="{FF2B5EF4-FFF2-40B4-BE49-F238E27FC236}">
                <a16:creationId xmlns:a16="http://schemas.microsoft.com/office/drawing/2014/main" id="{710D0D52-243B-4D52-8543-A799418E35A2}"/>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3978598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330D3-5E27-438D-9C5F-31879089BE0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Eukaryotic Origins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5073494-FB57-4510-AFB7-51E95BE334FB}"/>
              </a:ext>
            </a:extLst>
          </p:cNvPr>
          <p:cNvSpPr>
            <a:spLocks noGrp="1"/>
          </p:cNvSpPr>
          <p:nvPr>
            <p:ph sz="quarter" idx="11"/>
          </p:nvPr>
        </p:nvSpPr>
        <p:spPr>
          <a:xfrm>
            <a:off x="342900" y="1276710"/>
            <a:ext cx="8458200" cy="1645920"/>
          </a:xfrm>
        </p:spPr>
        <p:txBody>
          <a:bodyPr/>
          <a:lstStyle/>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Eukaryotic cells differ from prokaryotes</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Presence of a complex cytoskeleton.</a:t>
            </a:r>
          </a:p>
          <a:p>
            <a:pPr marL="347472" lvl="0" indent="-347472">
              <a:spcBef>
                <a:spcPts val="300"/>
              </a:spcBef>
              <a:spcAft>
                <a:spcPts val="3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Compartmentalization (nucleus and organelles).</a:t>
            </a:r>
          </a:p>
          <a:p>
            <a:pPr lvl="0">
              <a:spcBef>
                <a:spcPts val="300"/>
              </a:spcBef>
              <a:spcAft>
                <a:spcPts val="300"/>
              </a:spcAft>
              <a:buClr>
                <a:srgbClr val="003B48"/>
              </a:buClr>
            </a:pPr>
            <a:r>
              <a:rPr lang="en-US" sz="2200" dirty="0">
                <a:solidFill>
                  <a:srgbClr val="000000"/>
                </a:solidFill>
                <a:latin typeface="Arial" panose="020B0604020202020204" pitchFamily="34" charset="0"/>
                <a:ea typeface="Verdana" panose="020B0604030504040204" pitchFamily="34" charset="0"/>
              </a:rPr>
              <a:t>Appearance of eukaryotes in microfossils occurred about 1.5 B</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a:t>
            </a:r>
          </a:p>
        </p:txBody>
      </p:sp>
      <p:pic>
        <p:nvPicPr>
          <p:cNvPr id="9" name="Picture 3" descr="Haphazardly arranged ribbons of fossil algae are imprinted in rock.">
            <a:extLst>
              <a:ext uri="{FF2B5EF4-FFF2-40B4-BE49-F238E27FC236}">
                <a16:creationId xmlns:a16="http://schemas.microsoft.com/office/drawing/2014/main" id="{3E39D7E2-54B6-4AEC-AB19-6947DAED5757}"/>
              </a:ext>
            </a:extLst>
          </p:cNvPr>
          <p:cNvPicPr>
            <a:picLocks noChangeAspect="1" noChangeArrowheads="1"/>
          </p:cNvPicPr>
          <p:nvPr/>
        </p:nvPicPr>
        <p:blipFill rotWithShape="1">
          <a:blip r:embed="rId2"/>
          <a:srcRect l="14174" t="22914" r="14174" b="27747"/>
          <a:stretch/>
        </p:blipFill>
        <p:spPr bwMode="auto">
          <a:xfrm>
            <a:off x="1056981" y="2994660"/>
            <a:ext cx="7030038" cy="3291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a:extLst>
              <a:ext uri="{FF2B5EF4-FFF2-40B4-BE49-F238E27FC236}">
                <a16:creationId xmlns:a16="http://schemas.microsoft.com/office/drawing/2014/main" id="{209DF609-0B76-4A2D-A8B0-919DC9E1039D}"/>
              </a:ext>
            </a:extLst>
          </p:cNvPr>
          <p:cNvSpPr>
            <a:spLocks noGrp="1"/>
          </p:cNvSpPr>
          <p:nvPr>
            <p:ph type="body" sz="quarter" idx="39"/>
          </p:nvPr>
        </p:nvSpPr>
        <p:spPr>
          <a:xfrm>
            <a:off x="3474720" y="6363651"/>
            <a:ext cx="2194560" cy="181356"/>
          </a:xfrm>
        </p:spPr>
        <p:txBody>
          <a:bodyPr/>
          <a:lstStyle/>
          <a:p>
            <a:pPr algn="ctr"/>
            <a:r>
              <a:rPr lang="en-US" dirty="0">
                <a:solidFill>
                  <a:schemeClr val="tx1"/>
                </a:solidFill>
              </a:rPr>
              <a:t>Andrew H. Knoll/Harvard University </a:t>
            </a:r>
          </a:p>
        </p:txBody>
      </p:sp>
      <p:sp>
        <p:nvSpPr>
          <p:cNvPr id="8" name="Slide Number Placeholder 5">
            <a:extLst>
              <a:ext uri="{FF2B5EF4-FFF2-40B4-BE49-F238E27FC236}">
                <a16:creationId xmlns:a16="http://schemas.microsoft.com/office/drawing/2014/main" id="{1D2BB684-77D5-432F-892D-73EFE7A18884}"/>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341408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0AB63-9709-4F6E-AF25-7A0D18047F50}"/>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Brown algae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48A454A-02F4-4EE5-A9CA-9D08D4ABA9FD}"/>
              </a:ext>
            </a:extLst>
          </p:cNvPr>
          <p:cNvSpPr>
            <a:spLocks noGrp="1"/>
          </p:cNvSpPr>
          <p:nvPr>
            <p:ph sz="quarter" idx="11"/>
          </p:nvPr>
        </p:nvSpPr>
        <p:spPr>
          <a:xfrm>
            <a:off x="342900" y="1276710"/>
            <a:ext cx="4663440"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Conspicuous seaweeds of northern regions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Haplodiplontic life cycle involves alternation of generations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Sporophyte – multicellular and diploid.</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Gametophyte – multicellular and haploid.</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Not plants</a:t>
            </a:r>
          </a:p>
        </p:txBody>
      </p:sp>
      <p:pic>
        <p:nvPicPr>
          <p:cNvPr id="9" name="Picture 3" descr="A giant kelp, Brown alga in the shallow water along the coast.">
            <a:extLst>
              <a:ext uri="{FF2B5EF4-FFF2-40B4-BE49-F238E27FC236}">
                <a16:creationId xmlns:a16="http://schemas.microsoft.com/office/drawing/2014/main" id="{E4B65C51-FB17-4173-BDF5-87BCF7FEE18B}"/>
              </a:ext>
            </a:extLst>
          </p:cNvPr>
          <p:cNvPicPr>
            <a:picLocks noChangeAspect="1" noChangeArrowheads="1"/>
          </p:cNvPicPr>
          <p:nvPr/>
        </p:nvPicPr>
        <p:blipFill>
          <a:blip r:embed="rId2"/>
          <a:stretch>
            <a:fillRect/>
          </a:stretch>
        </p:blipFill>
        <p:spPr bwMode="auto">
          <a:xfrm>
            <a:off x="5165942" y="1276709"/>
            <a:ext cx="3402105"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402EE7F1-B185-4105-9262-23989A8E6D30}"/>
              </a:ext>
            </a:extLst>
          </p:cNvPr>
          <p:cNvSpPr>
            <a:spLocks noGrp="1"/>
          </p:cNvSpPr>
          <p:nvPr>
            <p:ph type="body" sz="quarter" idx="39"/>
          </p:nvPr>
        </p:nvSpPr>
        <p:spPr>
          <a:xfrm>
            <a:off x="5952594" y="6371844"/>
            <a:ext cx="1828800" cy="181356"/>
          </a:xfrm>
        </p:spPr>
        <p:txBody>
          <a:bodyPr/>
          <a:lstStyle/>
          <a:p>
            <a:pPr algn="ctr"/>
            <a:r>
              <a:rPr lang="en-US" dirty="0">
                <a:solidFill>
                  <a:schemeClr val="tx1"/>
                </a:solidFill>
              </a:rPr>
              <a:t>Ethan Daniels/Shutterstock </a:t>
            </a:r>
          </a:p>
        </p:txBody>
      </p:sp>
      <p:sp>
        <p:nvSpPr>
          <p:cNvPr id="8" name="Slide Number Placeholder 5">
            <a:extLst>
              <a:ext uri="{FF2B5EF4-FFF2-40B4-BE49-F238E27FC236}">
                <a16:creationId xmlns:a16="http://schemas.microsoft.com/office/drawing/2014/main" id="{3E93CDA1-FE85-47E6-9730-423E6EFC8056}"/>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15022726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621EF-B8EA-43AF-8014-39664D7C9209}"/>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28.13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life cycle of the haplodiplontic cycle of laminaria, a brown alga. ">
            <a:extLst>
              <a:ext uri="{FF2B5EF4-FFF2-40B4-BE49-F238E27FC236}">
                <a16:creationId xmlns:a16="http://schemas.microsoft.com/office/drawing/2014/main" id="{8B9D78FC-8255-4BA0-A1B7-BD15C3DC21C2}"/>
              </a:ext>
            </a:extLst>
          </p:cNvPr>
          <p:cNvPicPr>
            <a:picLocks noChangeAspect="1" noChangeArrowheads="1"/>
          </p:cNvPicPr>
          <p:nvPr/>
        </p:nvPicPr>
        <p:blipFill rotWithShape="1">
          <a:blip r:embed="rId2"/>
          <a:srcRect t="13557" b="14173"/>
          <a:stretch/>
        </p:blipFill>
        <p:spPr bwMode="auto">
          <a:xfrm>
            <a:off x="529548" y="1281396"/>
            <a:ext cx="8084905" cy="48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344DC893-00A3-4A9E-89F0-9AD5805C1F3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822944B7-C46D-47B2-A80C-C77848A85651}"/>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4217948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0B55-974F-4CE9-A126-A2D17BF7B153}"/>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Diatoms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07CF0D5-F7DD-4F79-8568-8F211FFBADE0}"/>
              </a:ext>
            </a:extLst>
          </p:cNvPr>
          <p:cNvSpPr>
            <a:spLocks noGrp="1"/>
          </p:cNvSpPr>
          <p:nvPr>
            <p:ph sz="quarter" idx="11"/>
          </p:nvPr>
        </p:nvSpPr>
        <p:spPr>
          <a:xfrm>
            <a:off x="342900" y="1276710"/>
            <a:ext cx="8458200" cy="1912260"/>
          </a:xfrm>
        </p:spPr>
        <p:txBody>
          <a:bodyPr/>
          <a:lstStyle/>
          <a:p>
            <a:pPr>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Phylum </a:t>
            </a:r>
            <a:r>
              <a:rPr lang="en-US" sz="2000" dirty="0" err="1">
                <a:solidFill>
                  <a:srgbClr val="000000"/>
                </a:solidFill>
                <a:latin typeface="Arial" panose="020B0604020202020204" pitchFamily="34" charset="0"/>
                <a:ea typeface="Verdana" panose="020B0604030504040204" pitchFamily="34" charset="0"/>
              </a:rPr>
              <a:t>Chrysophyta</a:t>
            </a:r>
            <a:endParaRPr lang="en-US" sz="2000" dirty="0">
              <a:solidFill>
                <a:srgbClr val="000000"/>
              </a:solidFill>
              <a:latin typeface="Arial" panose="020B0604020202020204" pitchFamily="34" charset="0"/>
              <a:ea typeface="Verdana" panose="020B0604030504040204" pitchFamily="34" charset="0"/>
            </a:endParaRPr>
          </a:p>
          <a:p>
            <a:pPr>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Photosynthetic, unicellular organisms</a:t>
            </a:r>
          </a:p>
          <a:p>
            <a:pPr>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Unique double shells made of silica</a:t>
            </a:r>
          </a:p>
          <a:p>
            <a:pPr>
              <a:spcAft>
                <a:spcPts val="600"/>
              </a:spcAft>
              <a:buClr>
                <a:srgbClr val="003B48"/>
              </a:buClr>
            </a:pPr>
            <a:r>
              <a:rPr lang="en-US" sz="2000" dirty="0">
                <a:solidFill>
                  <a:srgbClr val="000000"/>
                </a:solidFill>
                <a:latin typeface="Arial" panose="020B0604020202020204" pitchFamily="34" charset="0"/>
                <a:ea typeface="Verdana" panose="020B0604030504040204" pitchFamily="34" charset="0"/>
              </a:rPr>
              <a:t>Some move using raphes</a:t>
            </a:r>
          </a:p>
          <a:p>
            <a:pPr marL="347472" lvl="2" indent="-347472">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Two long grooves lined with vibrating fibrils.</a:t>
            </a:r>
          </a:p>
        </p:txBody>
      </p:sp>
      <p:pic>
        <p:nvPicPr>
          <p:cNvPr id="10" name="Picture 3" descr="An electron micrograph of the various diatoms and the diameter of the diatoms is 40 to 100 micrometers.">
            <a:extLst>
              <a:ext uri="{FF2B5EF4-FFF2-40B4-BE49-F238E27FC236}">
                <a16:creationId xmlns:a16="http://schemas.microsoft.com/office/drawing/2014/main" id="{8F9972C0-3CD8-44F3-900E-2994C43DF982}"/>
              </a:ext>
            </a:extLst>
          </p:cNvPr>
          <p:cNvPicPr>
            <a:picLocks noChangeAspect="1"/>
          </p:cNvPicPr>
          <p:nvPr/>
        </p:nvPicPr>
        <p:blipFill rotWithShape="1">
          <a:blip r:embed="rId2"/>
          <a:srcRect l="7282" t="4814" r="3292"/>
          <a:stretch/>
        </p:blipFill>
        <p:spPr>
          <a:xfrm>
            <a:off x="972070" y="3413332"/>
            <a:ext cx="3381505" cy="2834640"/>
          </a:xfrm>
          <a:prstGeom prst="rect">
            <a:avLst/>
          </a:prstGeom>
        </p:spPr>
      </p:pic>
      <p:sp>
        <p:nvSpPr>
          <p:cNvPr id="15" name="Content Placeholder 4">
            <a:extLst>
              <a:ext uri="{FF2B5EF4-FFF2-40B4-BE49-F238E27FC236}">
                <a16:creationId xmlns:a16="http://schemas.microsoft.com/office/drawing/2014/main" id="{9AA27604-3B52-4B76-BF5A-AD16BB618B40}"/>
              </a:ext>
            </a:extLst>
          </p:cNvPr>
          <p:cNvSpPr>
            <a:spLocks noGrp="1"/>
          </p:cNvSpPr>
          <p:nvPr>
            <p:ph sz="quarter" idx="15"/>
          </p:nvPr>
        </p:nvSpPr>
        <p:spPr>
          <a:xfrm>
            <a:off x="1554112" y="6338390"/>
            <a:ext cx="2217420" cy="216006"/>
          </a:xfrm>
        </p:spPr>
        <p:txBody>
          <a:bodyPr/>
          <a:lstStyle/>
          <a:p>
            <a:pPr algn="ctr"/>
            <a:r>
              <a:rPr lang="en-US" sz="800" dirty="0">
                <a:solidFill>
                  <a:schemeClr val="tx1"/>
                </a:solidFill>
              </a:rPr>
              <a:t>Dennis Kunkel Microscopy/Science Source </a:t>
            </a:r>
          </a:p>
        </p:txBody>
      </p:sp>
      <p:pic>
        <p:nvPicPr>
          <p:cNvPr id="17" name="Picture 5" descr="The raphe circle the outside of the large face of the diatom.">
            <a:extLst>
              <a:ext uri="{FF2B5EF4-FFF2-40B4-BE49-F238E27FC236}">
                <a16:creationId xmlns:a16="http://schemas.microsoft.com/office/drawing/2014/main" id="{BC881854-C670-4E29-A4ED-66807C2F9428}"/>
              </a:ext>
            </a:extLst>
          </p:cNvPr>
          <p:cNvPicPr>
            <a:picLocks noChangeAspect="1"/>
          </p:cNvPicPr>
          <p:nvPr/>
        </p:nvPicPr>
        <p:blipFill rotWithShape="1">
          <a:blip r:embed="rId3"/>
          <a:srcRect l="1513" t="2194" r="8929" b="-1"/>
          <a:stretch/>
        </p:blipFill>
        <p:spPr>
          <a:xfrm>
            <a:off x="4880538" y="3438002"/>
            <a:ext cx="3429002" cy="2834640"/>
          </a:xfrm>
          <a:prstGeom prst="rect">
            <a:avLst/>
          </a:prstGeom>
        </p:spPr>
      </p:pic>
      <p:sp>
        <p:nvSpPr>
          <p:cNvPr id="8" name="Text Placeholder 6">
            <a:extLst>
              <a:ext uri="{FF2B5EF4-FFF2-40B4-BE49-F238E27FC236}">
                <a16:creationId xmlns:a16="http://schemas.microsoft.com/office/drawing/2014/main" id="{28075932-3C42-4630-B6BB-BC9E9FE07A6E}"/>
              </a:ext>
            </a:extLst>
          </p:cNvPr>
          <p:cNvSpPr>
            <a:spLocks noGrp="1"/>
          </p:cNvSpPr>
          <p:nvPr>
            <p:ph type="body" sz="quarter" idx="39"/>
          </p:nvPr>
        </p:nvSpPr>
        <p:spPr>
          <a:xfrm>
            <a:off x="5726359" y="6338390"/>
            <a:ext cx="1737360" cy="181356"/>
          </a:xfrm>
        </p:spPr>
        <p:txBody>
          <a:bodyPr/>
          <a:lstStyle/>
          <a:p>
            <a:pPr algn="ctr"/>
            <a:r>
              <a:rPr lang="en-US" dirty="0">
                <a:solidFill>
                  <a:schemeClr val="tx1"/>
                </a:solidFill>
              </a:rPr>
              <a:t>Andrew </a:t>
            </a:r>
            <a:r>
              <a:rPr lang="en-US" dirty="0" err="1">
                <a:solidFill>
                  <a:schemeClr val="tx1"/>
                </a:solidFill>
              </a:rPr>
              <a:t>Syred</a:t>
            </a:r>
            <a:r>
              <a:rPr lang="en-US" dirty="0">
                <a:solidFill>
                  <a:schemeClr val="tx1"/>
                </a:solidFill>
              </a:rPr>
              <a:t>/Science Source</a:t>
            </a:r>
          </a:p>
        </p:txBody>
      </p:sp>
      <p:sp>
        <p:nvSpPr>
          <p:cNvPr id="9" name="Slide Number Placeholder 7">
            <a:extLst>
              <a:ext uri="{FF2B5EF4-FFF2-40B4-BE49-F238E27FC236}">
                <a16:creationId xmlns:a16="http://schemas.microsoft.com/office/drawing/2014/main" id="{D6529D2F-55B8-43E9-940D-A472A313F537}"/>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42657754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1B43C-E3E0-4B2E-8124-EB3AF6DCF0C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Oomycetes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BEF93B6-1FC8-4699-8171-92CDEE7761F5}"/>
              </a:ext>
            </a:extLst>
          </p:cNvPr>
          <p:cNvSpPr>
            <a:spLocks noGrp="1"/>
          </p:cNvSpPr>
          <p:nvPr>
            <p:ph sz="quarter" idx="11"/>
          </p:nvPr>
        </p:nvSpPr>
        <p:spPr>
          <a:xfrm>
            <a:off x="342900" y="1276710"/>
            <a:ext cx="8458200" cy="5146950"/>
          </a:xfrm>
        </p:spPr>
        <p:txBody>
          <a:bodyPr/>
          <a:lstStyle/>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“Water molds”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Either parasites or saprobes</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Were once considered fungi</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Motile zoospores with two unequal flagella</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Produced asexually.</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Undergo sexual reproduction</a:t>
            </a:r>
          </a:p>
          <a:p>
            <a:pPr lvl="0">
              <a:spcBef>
                <a:spcPts val="6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Found in water or on land</a:t>
            </a:r>
          </a:p>
          <a:p>
            <a:pPr lvl="0">
              <a:spcBef>
                <a:spcPts val="6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Phytophthora </a:t>
            </a:r>
            <a:r>
              <a:rPr lang="en-US" i="1" dirty="0" err="1">
                <a:solidFill>
                  <a:srgbClr val="000000"/>
                </a:solidFill>
                <a:latin typeface="Arial" panose="020B0604020202020204" pitchFamily="34" charset="0"/>
                <a:ea typeface="Verdana" panose="020B0604030504040204" pitchFamily="34" charset="0"/>
              </a:rPr>
              <a:t>infestans</a:t>
            </a:r>
            <a:endParaRPr lang="en-US" i="1" dirty="0">
              <a:solidFill>
                <a:srgbClr val="000000"/>
              </a:solidFill>
              <a:latin typeface="Arial" panose="020B0604020202020204" pitchFamily="34" charset="0"/>
              <a:ea typeface="Verdana" panose="020B0604030504040204" pitchFamily="34" charset="0"/>
            </a:endParaRP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Irish potato famine (1845 to1849).</a:t>
            </a:r>
          </a:p>
          <a:p>
            <a:pPr marL="347472" lvl="0" indent="-347472">
              <a:spcBef>
                <a:spcPts val="6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400,000 people died.</a:t>
            </a:r>
          </a:p>
        </p:txBody>
      </p:sp>
      <p:sp>
        <p:nvSpPr>
          <p:cNvPr id="6" name="Slide Number Placeholder 3">
            <a:extLst>
              <a:ext uri="{FF2B5EF4-FFF2-40B4-BE49-F238E27FC236}">
                <a16:creationId xmlns:a16="http://schemas.microsoft.com/office/drawing/2014/main" id="{7E5ADD4C-3F1D-4764-AE74-42BECD6BC235}"/>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7823631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8D14D-3223-4290-BD83-C2577F2A2D6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Alveolata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schematic of the phylogenetic tree of the characteristics of the SAR: alveolata.">
            <a:extLst>
              <a:ext uri="{FF2B5EF4-FFF2-40B4-BE49-F238E27FC236}">
                <a16:creationId xmlns:a16="http://schemas.microsoft.com/office/drawing/2014/main" id="{A9738C5E-6B83-4C58-A8B8-33593B76431D}"/>
              </a:ext>
            </a:extLst>
          </p:cNvPr>
          <p:cNvPicPr>
            <a:picLocks noChangeAspect="1" noChangeArrowheads="1"/>
          </p:cNvPicPr>
          <p:nvPr/>
        </p:nvPicPr>
        <p:blipFill>
          <a:blip r:embed="rId2"/>
          <a:stretch>
            <a:fillRect/>
          </a:stretch>
        </p:blipFill>
        <p:spPr bwMode="auto">
          <a:xfrm>
            <a:off x="960120" y="1029256"/>
            <a:ext cx="7223760" cy="51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30E2DC47-3A18-4A3F-9E8A-3C89BB72254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F9B34390-FCEA-4600-9471-479E79ED55D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34796771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CF3A-3ACF-45AE-81C6-5670EDE9DDF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Alveolates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A76C8B4A-CBD0-4E38-B87C-7C7354D40BD6}"/>
              </a:ext>
            </a:extLst>
          </p:cNvPr>
          <p:cNvSpPr>
            <a:spLocks noGrp="1"/>
          </p:cNvSpPr>
          <p:nvPr>
            <p:ph sz="quarter" idx="11"/>
          </p:nvPr>
        </p:nvSpPr>
        <p:spPr>
          <a:xfrm>
            <a:off x="342900" y="1276710"/>
            <a:ext cx="3382260" cy="4974336"/>
          </a:xfrm>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Flattened vesicles called alveoli</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Dinoflagellates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Apicomplexans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Ciliates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Common lineage despite diverse modes of locomotion</a:t>
            </a:r>
          </a:p>
        </p:txBody>
      </p:sp>
      <p:pic>
        <p:nvPicPr>
          <p:cNvPr id="10" name="Picture 3" descr="An electron micrograph of the diatoms raphes with fibrils and the length and width of the diatom is 12 and 5 micrometers. ">
            <a:extLst>
              <a:ext uri="{FF2B5EF4-FFF2-40B4-BE49-F238E27FC236}">
                <a16:creationId xmlns:a16="http://schemas.microsoft.com/office/drawing/2014/main" id="{A42D03D7-D580-45E3-BF24-68D1AE0D27A0}"/>
              </a:ext>
            </a:extLst>
          </p:cNvPr>
          <p:cNvPicPr>
            <a:picLocks noChangeAspect="1" noChangeArrowheads="1"/>
          </p:cNvPicPr>
          <p:nvPr/>
        </p:nvPicPr>
        <p:blipFill>
          <a:blip r:embed="rId2"/>
          <a:stretch>
            <a:fillRect/>
          </a:stretch>
        </p:blipFill>
        <p:spPr bwMode="auto">
          <a:xfrm>
            <a:off x="3906973" y="2267248"/>
            <a:ext cx="4966195" cy="2993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Placeholder 4">
            <a:extLst>
              <a:ext uri="{FF2B5EF4-FFF2-40B4-BE49-F238E27FC236}">
                <a16:creationId xmlns:a16="http://schemas.microsoft.com/office/drawing/2014/main" id="{9FBD0C23-F2A6-416D-A8F8-FF1B6061AF51}"/>
              </a:ext>
            </a:extLst>
          </p:cNvPr>
          <p:cNvSpPr>
            <a:spLocks noGrp="1"/>
          </p:cNvSpPr>
          <p:nvPr>
            <p:ph type="body" sz="quarter" idx="39"/>
          </p:nvPr>
        </p:nvSpPr>
        <p:spPr>
          <a:xfrm>
            <a:off x="5201350" y="5337278"/>
            <a:ext cx="2377440" cy="181356"/>
          </a:xfrm>
        </p:spPr>
        <p:txBody>
          <a:bodyPr/>
          <a:lstStyle/>
          <a:p>
            <a:pPr algn="ctr"/>
            <a:r>
              <a:rPr lang="en-US" dirty="0">
                <a:solidFill>
                  <a:schemeClr val="tx1"/>
                </a:solidFill>
              </a:rPr>
              <a:t>Vern Carruthers, David Elliott </a:t>
            </a:r>
          </a:p>
        </p:txBody>
      </p:sp>
      <p:sp>
        <p:nvSpPr>
          <p:cNvPr id="9" name="Slide Number Placeholder 5">
            <a:extLst>
              <a:ext uri="{FF2B5EF4-FFF2-40B4-BE49-F238E27FC236}">
                <a16:creationId xmlns:a16="http://schemas.microsoft.com/office/drawing/2014/main" id="{B4196AD2-68B5-498E-9F46-C3B108C27903}"/>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42226042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D97BA-631E-4A7C-AE3C-48717DD7EB4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Dinoflagellates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sz="1200" dirty="0">
                <a:solidFill>
                  <a:srgbClr val="000000"/>
                </a:solidFill>
                <a:latin typeface="Arial" panose="020B0604020202020204" pitchFamily="34" charset="0"/>
                <a:ea typeface="Verdana" panose="020B0604030504040204" pitchFamily="34" charset="0"/>
                <a:cs typeface="Arial" pitchFamily="34" charset="0"/>
              </a:rPr>
              <a:t>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Four dinoflagellates with differing morphologies are described.">
            <a:extLst>
              <a:ext uri="{FF2B5EF4-FFF2-40B4-BE49-F238E27FC236}">
                <a16:creationId xmlns:a16="http://schemas.microsoft.com/office/drawing/2014/main" id="{1C5F6219-2FAE-49C1-8B9C-8D89FF3DAF23}"/>
              </a:ext>
            </a:extLst>
          </p:cNvPr>
          <p:cNvPicPr>
            <a:picLocks noChangeAspect="1" noChangeArrowheads="1"/>
          </p:cNvPicPr>
          <p:nvPr/>
        </p:nvPicPr>
        <p:blipFill>
          <a:blip r:embed="rId2"/>
          <a:stretch>
            <a:fillRect/>
          </a:stretch>
        </p:blipFill>
        <p:spPr bwMode="auto">
          <a:xfrm>
            <a:off x="539407" y="1158609"/>
            <a:ext cx="8065186" cy="310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E3B871E1-516C-4108-B82A-AAA109A7437E}"/>
              </a:ext>
            </a:extLst>
          </p:cNvPr>
          <p:cNvSpPr>
            <a:spLocks noGrp="1"/>
          </p:cNvSpPr>
          <p:nvPr>
            <p:ph sz="quarter" idx="11"/>
          </p:nvPr>
        </p:nvSpPr>
        <p:spPr>
          <a:xfrm>
            <a:off x="342900" y="4339794"/>
            <a:ext cx="8458200" cy="1888392"/>
          </a:xfrm>
        </p:spPr>
        <p:txBody>
          <a:bodyPr/>
          <a:lstStyle/>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Photosynthetic, unicellular with flagella</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Live in aquatic environments</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Some are luminescent</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Do not appear to be directly related to any other phylum</a:t>
            </a:r>
          </a:p>
          <a:p>
            <a:pPr marL="342900" lvl="0" indent="-342900">
              <a:spcAft>
                <a:spcPts val="600"/>
              </a:spcAft>
              <a:buClr>
                <a:schemeClr val="tx1"/>
              </a:buClr>
              <a:buFont typeface="Arial" panose="020B0604020202020204" pitchFamily="34" charset="0"/>
              <a:buChar char="•"/>
            </a:pPr>
            <a:r>
              <a:rPr lang="en-US" sz="2000"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000" dirty="0">
                <a:solidFill>
                  <a:srgbClr val="000000"/>
                </a:solidFill>
                <a:latin typeface="Arial" panose="020B0604020202020204" pitchFamily="34" charset="0"/>
                <a:ea typeface="Verdana" panose="020B0604030504040204" pitchFamily="34" charset="0"/>
              </a:rPr>
              <a:t>A not complexed with histones</a:t>
            </a:r>
          </a:p>
        </p:txBody>
      </p:sp>
      <p:sp>
        <p:nvSpPr>
          <p:cNvPr id="17" name="Text Placeholder 4">
            <a:extLst>
              <a:ext uri="{FF2B5EF4-FFF2-40B4-BE49-F238E27FC236}">
                <a16:creationId xmlns:a16="http://schemas.microsoft.com/office/drawing/2014/main" id="{AB4B025B-3BAE-4356-82BF-AF694EF0CB4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55E9E055-3056-4A5B-B88A-501441413B25}"/>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8167959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33B8DD-0984-4168-B3A3-2C9322AA1997}"/>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Dinoflagellates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3E1DFB25-198C-49EE-AF92-F3BB69A0593D}"/>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Most have chlorophylls </a:t>
            </a:r>
            <a:r>
              <a:rPr lang="en-US" i="1" dirty="0"/>
              <a:t>a</a:t>
            </a:r>
            <a:r>
              <a:rPr lang="en-US" dirty="0"/>
              <a:t> and </a:t>
            </a:r>
            <a:r>
              <a:rPr lang="en-US" i="1" dirty="0"/>
              <a:t>c</a:t>
            </a:r>
            <a:r>
              <a:rPr lang="en-US" dirty="0"/>
              <a:t> and </a:t>
            </a:r>
            <a:r>
              <a:rPr lang="en-US" dirty="0" err="1"/>
              <a:t>cartenoids</a:t>
            </a:r>
            <a:r>
              <a:rPr lang="en-US" dirty="0"/>
              <a:t>; biochemistry resembles that of diatoms and brown algae</a:t>
            </a:r>
          </a:p>
          <a:p>
            <a:pPr marL="342900" indent="-342900">
              <a:spcBef>
                <a:spcPts val="1200"/>
              </a:spcBef>
              <a:spcAft>
                <a:spcPts val="1200"/>
              </a:spcAft>
              <a:buFont typeface="Arial" panose="020B0604020202020204" pitchFamily="34" charset="0"/>
              <a:buChar char="•"/>
            </a:pPr>
            <a:r>
              <a:rPr lang="en-US" dirty="0"/>
              <a:t>Primarily asexual; sexual reproduction under starvation conditions</a:t>
            </a:r>
          </a:p>
          <a:p>
            <a:pPr marL="342900" indent="-342900">
              <a:spcBef>
                <a:spcPts val="1200"/>
              </a:spcBef>
              <a:spcAft>
                <a:spcPts val="1200"/>
              </a:spcAft>
              <a:buFont typeface="Arial" panose="020B0604020202020204" pitchFamily="34" charset="0"/>
              <a:buChar char="•"/>
            </a:pPr>
            <a:r>
              <a:rPr lang="en-US" dirty="0"/>
              <a:t>“Red tide” are population explosions of dinoflagellates</a:t>
            </a:r>
          </a:p>
          <a:p>
            <a:pPr marL="342900" indent="-342900">
              <a:spcBef>
                <a:spcPts val="1200"/>
              </a:spcBef>
              <a:spcAft>
                <a:spcPts val="1200"/>
              </a:spcAft>
              <a:buFont typeface="Arial" panose="020B0604020202020204" pitchFamily="34" charset="0"/>
              <a:buChar char="•"/>
            </a:pPr>
            <a:r>
              <a:rPr lang="en-US" dirty="0"/>
              <a:t>Fish, birds, and marine mammals may die from toxins produced by dinoflagellates</a:t>
            </a:r>
          </a:p>
        </p:txBody>
      </p:sp>
      <p:sp>
        <p:nvSpPr>
          <p:cNvPr id="6" name="Slide Number Placeholder 3">
            <a:extLst>
              <a:ext uri="{FF2B5EF4-FFF2-40B4-BE49-F238E27FC236}">
                <a16:creationId xmlns:a16="http://schemas.microsoft.com/office/drawing/2014/main" id="{AAE38DBA-5B64-45DA-9256-B6B982D657D0}"/>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19353767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7D66C4E-9C7D-4C0E-8AD5-FC85BA0F8725}"/>
              </a:ext>
            </a:extLst>
          </p:cNvPr>
          <p:cNvSpPr>
            <a:spLocks noGrp="1"/>
          </p:cNvSpPr>
          <p:nvPr>
            <p:ph type="title"/>
          </p:nvPr>
        </p:nvSpPr>
        <p:spPr/>
        <p:txBody>
          <a:bodyPr/>
          <a:lstStyle/>
          <a:p>
            <a:r>
              <a:rPr lang="en-US" dirty="0"/>
              <a:t>Dinoflagellates</a:t>
            </a:r>
            <a:r>
              <a:rPr lang="en-US" sz="1200" dirty="0"/>
              <a:t> 3</a:t>
            </a:r>
          </a:p>
        </p:txBody>
      </p:sp>
      <p:pic>
        <p:nvPicPr>
          <p:cNvPr id="8" name="Picture 2" descr="An ariel view of the small red tide along the shore.">
            <a:extLst>
              <a:ext uri="{FF2B5EF4-FFF2-40B4-BE49-F238E27FC236}">
                <a16:creationId xmlns:a16="http://schemas.microsoft.com/office/drawing/2014/main" id="{AD2C85C1-37AE-4D05-98C9-536F63CA76DD}"/>
              </a:ext>
            </a:extLst>
          </p:cNvPr>
          <p:cNvPicPr>
            <a:picLocks noChangeAspect="1"/>
          </p:cNvPicPr>
          <p:nvPr/>
        </p:nvPicPr>
        <p:blipFill rotWithShape="1">
          <a:blip r:embed="rId2"/>
          <a:srcRect l="1330" t="1870" r="2585" b="3668"/>
          <a:stretch/>
        </p:blipFill>
        <p:spPr>
          <a:xfrm>
            <a:off x="820126" y="1173477"/>
            <a:ext cx="7503749" cy="5029200"/>
          </a:xfrm>
          <a:prstGeom prst="rect">
            <a:avLst/>
          </a:prstGeom>
        </p:spPr>
      </p:pic>
      <p:sp>
        <p:nvSpPr>
          <p:cNvPr id="20" name="Text Placeholder 3">
            <a:extLst>
              <a:ext uri="{FF2B5EF4-FFF2-40B4-BE49-F238E27FC236}">
                <a16:creationId xmlns:a16="http://schemas.microsoft.com/office/drawing/2014/main" id="{105E7A08-C013-4C60-92E2-7838AC2A2CF0}"/>
              </a:ext>
            </a:extLst>
          </p:cNvPr>
          <p:cNvSpPr>
            <a:spLocks noGrp="1"/>
          </p:cNvSpPr>
          <p:nvPr>
            <p:ph type="body" sz="quarter" idx="39"/>
          </p:nvPr>
        </p:nvSpPr>
        <p:spPr>
          <a:xfrm>
            <a:off x="3200400" y="6343812"/>
            <a:ext cx="2743200" cy="181356"/>
          </a:xfrm>
        </p:spPr>
        <p:txBody>
          <a:bodyPr/>
          <a:lstStyle/>
          <a:p>
            <a:pPr algn="ctr"/>
            <a:r>
              <a:rPr lang="en-US" dirty="0" err="1">
                <a:solidFill>
                  <a:schemeClr val="tx1"/>
                </a:solidFill>
              </a:rPr>
              <a:t>Visual&amp;Written</a:t>
            </a:r>
            <a:r>
              <a:rPr lang="en-US" dirty="0">
                <a:solidFill>
                  <a:schemeClr val="tx1"/>
                </a:solidFill>
              </a:rPr>
              <a:t> SL/</a:t>
            </a:r>
            <a:r>
              <a:rPr lang="en-US" dirty="0" err="1">
                <a:solidFill>
                  <a:schemeClr val="tx1"/>
                </a:solidFill>
              </a:rPr>
              <a:t>Alamy</a:t>
            </a:r>
            <a:r>
              <a:rPr lang="en-US" dirty="0">
                <a:solidFill>
                  <a:schemeClr val="tx1"/>
                </a:solidFill>
              </a:rPr>
              <a:t> Stock Photo </a:t>
            </a:r>
          </a:p>
        </p:txBody>
      </p:sp>
      <p:sp>
        <p:nvSpPr>
          <p:cNvPr id="7" name="Slide Number Placeholder 5">
            <a:extLst>
              <a:ext uri="{FF2B5EF4-FFF2-40B4-BE49-F238E27FC236}">
                <a16:creationId xmlns:a16="http://schemas.microsoft.com/office/drawing/2014/main" id="{7E803380-C977-43DD-9113-2856742F7421}"/>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35492066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40E46-DE90-4704-9A05-95A67AE95785}"/>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Apicomplexans</a:t>
            </a:r>
          </a:p>
        </p:txBody>
      </p:sp>
      <p:sp>
        <p:nvSpPr>
          <p:cNvPr id="3" name="Content Placeholder 2">
            <a:extLst>
              <a:ext uri="{FF2B5EF4-FFF2-40B4-BE49-F238E27FC236}">
                <a16:creationId xmlns:a16="http://schemas.microsoft.com/office/drawing/2014/main" id="{7BB5BAA5-968C-410C-A583-FB2AAFB4CCAE}"/>
              </a:ext>
            </a:extLst>
          </p:cNvPr>
          <p:cNvSpPr>
            <a:spLocks noGrp="1"/>
          </p:cNvSpPr>
          <p:nvPr>
            <p:ph sz="quarter" idx="11"/>
          </p:nvPr>
        </p:nvSpPr>
        <p:spPr/>
        <p:txBody>
          <a:bodyPr/>
          <a:lstStyle/>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Spore-forming animal parasites</a:t>
            </a:r>
          </a:p>
          <a:p>
            <a:pPr>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Apical complex is a unique arrangement of organelles at one end of the cell</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Enables the cell to invade its host.</a:t>
            </a:r>
          </a:p>
          <a:p>
            <a:pPr>
              <a:spcBef>
                <a:spcPts val="1200"/>
              </a:spcBef>
              <a:spcAft>
                <a:spcPts val="600"/>
              </a:spcAft>
              <a:buClr>
                <a:srgbClr val="003B48"/>
              </a:buClr>
            </a:pPr>
            <a:r>
              <a:rPr lang="en-US" i="1" dirty="0">
                <a:solidFill>
                  <a:srgbClr val="000000"/>
                </a:solidFill>
                <a:latin typeface="Arial" panose="020B0604020202020204" pitchFamily="34" charset="0"/>
                <a:ea typeface="Verdana" panose="020B0604030504040204" pitchFamily="34" charset="0"/>
              </a:rPr>
              <a:t>Plasmodium</a:t>
            </a:r>
            <a:r>
              <a:rPr lang="en-US" dirty="0">
                <a:solidFill>
                  <a:srgbClr val="000000"/>
                </a:solidFill>
                <a:latin typeface="Arial" panose="020B0604020202020204" pitchFamily="34" charset="0"/>
                <a:ea typeface="Verdana" panose="020B0604030504040204" pitchFamily="34" charset="0"/>
              </a:rPr>
              <a:t> causes malaria</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Complex life cycle – sexual, asexual, different hosts.</a:t>
            </a:r>
          </a:p>
          <a:p>
            <a:pPr marL="342900" indent="-342900">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Eradication focused on eliminating mosquito vector, drug development, vaccines.</a:t>
            </a:r>
          </a:p>
          <a:p>
            <a:pPr lvl="2" indent="-283464">
              <a:spcBef>
                <a:spcPts val="120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err="1">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T-resistant mosquitoes.</a:t>
            </a:r>
          </a:p>
        </p:txBody>
      </p:sp>
      <p:sp>
        <p:nvSpPr>
          <p:cNvPr id="6" name="Slide Number Placeholder 3">
            <a:extLst>
              <a:ext uri="{FF2B5EF4-FFF2-40B4-BE49-F238E27FC236}">
                <a16:creationId xmlns:a16="http://schemas.microsoft.com/office/drawing/2014/main" id="{16CB6BC1-4FE7-449F-9C6E-6209AD9E7DD4}"/>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657907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3B47D-87A0-42EF-80CF-C25F43C8402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7FF88CEB-ECE5-4A65-AFCB-F725DCF35B0E}"/>
              </a:ext>
            </a:extLst>
          </p:cNvPr>
          <p:cNvSpPr>
            <a:spLocks noGrp="1"/>
          </p:cNvSpPr>
          <p:nvPr>
            <p:ph sz="quarter" idx="11"/>
          </p:nvPr>
        </p:nvSpPr>
        <p:spPr>
          <a:xfrm>
            <a:off x="342900" y="1276710"/>
            <a:ext cx="3154062" cy="4974336"/>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The nucleus and endoplasmic reticulum arose from infoldings of prokaryotic cell membrane</a:t>
            </a:r>
          </a:p>
        </p:txBody>
      </p:sp>
      <p:pic>
        <p:nvPicPr>
          <p:cNvPr id="10" name="Picture 3" descr="An illustration shows the evolution of a prokaryotic cell into a eukaryotic cell.">
            <a:extLst>
              <a:ext uri="{FF2B5EF4-FFF2-40B4-BE49-F238E27FC236}">
                <a16:creationId xmlns:a16="http://schemas.microsoft.com/office/drawing/2014/main" id="{B88698DF-4831-4398-8D97-0D93E9401EE8}"/>
              </a:ext>
            </a:extLst>
          </p:cNvPr>
          <p:cNvPicPr>
            <a:picLocks noChangeAspect="1" noChangeArrowheads="1"/>
          </p:cNvPicPr>
          <p:nvPr/>
        </p:nvPicPr>
        <p:blipFill>
          <a:blip r:embed="rId2"/>
          <a:stretch>
            <a:fillRect/>
          </a:stretch>
        </p:blipFill>
        <p:spPr bwMode="auto">
          <a:xfrm>
            <a:off x="3642068" y="1276710"/>
            <a:ext cx="5202079" cy="4254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B009F28A-9DE0-489C-AE8E-8BF099B3F8A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DFE44CAB-70C8-415F-8A14-B4AA1C55BF59}"/>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40545801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725FCD-0AF1-4128-894A-239926FC6BB6}"/>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28.19</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Malaria causing Plasmodium has a life cycle that must cycle between a mosquito and a human or other mammal.">
            <a:extLst>
              <a:ext uri="{FF2B5EF4-FFF2-40B4-BE49-F238E27FC236}">
                <a16:creationId xmlns:a16="http://schemas.microsoft.com/office/drawing/2014/main" id="{794EBF41-B15B-4AD6-B532-35B02B52604A}"/>
              </a:ext>
            </a:extLst>
          </p:cNvPr>
          <p:cNvPicPr>
            <a:picLocks noChangeAspect="1" noChangeArrowheads="1"/>
          </p:cNvPicPr>
          <p:nvPr/>
        </p:nvPicPr>
        <p:blipFill>
          <a:blip r:embed="rId2"/>
          <a:stretch>
            <a:fillRect/>
          </a:stretch>
        </p:blipFill>
        <p:spPr bwMode="auto">
          <a:xfrm>
            <a:off x="941555" y="1068321"/>
            <a:ext cx="7260890" cy="5118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2AD69F79-44A6-4041-ACC4-87C1EBBFBF6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9C1F2CD-FEF4-48D6-A0C6-6A057697E290}"/>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61786148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E18B2-9F14-494A-A1E5-4D65E6608E8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Gregarines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864A5138-BB60-49DE-9F7F-C3A7B485E0AC}"/>
              </a:ext>
            </a:extLst>
          </p:cNvPr>
          <p:cNvSpPr>
            <a:spLocks noGrp="1"/>
          </p:cNvSpPr>
          <p:nvPr>
            <p:ph sz="quarter" idx="11"/>
          </p:nvPr>
        </p:nvSpPr>
        <p:spPr>
          <a:xfrm>
            <a:off x="342900" y="1276710"/>
            <a:ext cx="8458200" cy="822960"/>
          </a:xfrm>
        </p:spPr>
        <p:txBody>
          <a:bodyPr/>
          <a:lstStyle/>
          <a:p>
            <a:pPr lvl="0">
              <a:spcBef>
                <a:spcPts val="624"/>
              </a:spcBef>
              <a:spcAft>
                <a:spcPts val="0"/>
              </a:spcAft>
              <a:buClr>
                <a:srgbClr val="003B48"/>
              </a:buClr>
            </a:pPr>
            <a:r>
              <a:rPr lang="en-US" dirty="0">
                <a:solidFill>
                  <a:srgbClr val="000000"/>
                </a:solidFill>
                <a:latin typeface="Arial" panose="020B0604020202020204" pitchFamily="34" charset="0"/>
                <a:ea typeface="Verdana" panose="020B0604030504040204" pitchFamily="34" charset="0"/>
              </a:rPr>
              <a:t>Use their apical complex to attach themselves in the intestines of arthropods, annelids, and mollusks</a:t>
            </a:r>
          </a:p>
        </p:txBody>
      </p:sp>
      <p:pic>
        <p:nvPicPr>
          <p:cNvPr id="9" name="Picture 3" descr="A micrograph of the gregarine that enters the cell at 400 X magnifications.">
            <a:extLst>
              <a:ext uri="{FF2B5EF4-FFF2-40B4-BE49-F238E27FC236}">
                <a16:creationId xmlns:a16="http://schemas.microsoft.com/office/drawing/2014/main" id="{E1FE943F-700F-49AA-B695-88DA91D146B4}"/>
              </a:ext>
            </a:extLst>
          </p:cNvPr>
          <p:cNvPicPr>
            <a:picLocks noChangeAspect="1" noChangeArrowheads="1"/>
          </p:cNvPicPr>
          <p:nvPr/>
        </p:nvPicPr>
        <p:blipFill>
          <a:blip r:embed="rId2"/>
          <a:stretch>
            <a:fillRect/>
          </a:stretch>
        </p:blipFill>
        <p:spPr bwMode="auto">
          <a:xfrm>
            <a:off x="1720987" y="2253376"/>
            <a:ext cx="5702027" cy="3931920"/>
          </a:xfrm>
          <a:prstGeom prst="rect">
            <a:avLst/>
          </a:prstGeom>
          <a:noFill/>
        </p:spPr>
      </p:pic>
      <p:sp>
        <p:nvSpPr>
          <p:cNvPr id="11" name="Text Placeholder 4">
            <a:extLst>
              <a:ext uri="{FF2B5EF4-FFF2-40B4-BE49-F238E27FC236}">
                <a16:creationId xmlns:a16="http://schemas.microsoft.com/office/drawing/2014/main" id="{3E1C9406-3420-45BF-8DF6-A069F31B52FA}"/>
              </a:ext>
            </a:extLst>
          </p:cNvPr>
          <p:cNvSpPr>
            <a:spLocks noGrp="1"/>
          </p:cNvSpPr>
          <p:nvPr>
            <p:ph type="body" sz="quarter" idx="39"/>
          </p:nvPr>
        </p:nvSpPr>
        <p:spPr>
          <a:xfrm>
            <a:off x="3520440" y="6300830"/>
            <a:ext cx="2103120" cy="181356"/>
          </a:xfrm>
        </p:spPr>
        <p:txBody>
          <a:bodyPr/>
          <a:lstStyle/>
          <a:p>
            <a:pPr algn="ctr"/>
            <a:r>
              <a:rPr lang="en-US" dirty="0">
                <a:solidFill>
                  <a:schemeClr val="tx1"/>
                </a:solidFill>
              </a:rPr>
              <a:t>De Agostini Picture Library/Getty Images </a:t>
            </a:r>
          </a:p>
        </p:txBody>
      </p:sp>
      <p:sp>
        <p:nvSpPr>
          <p:cNvPr id="8" name="Slide Number Placeholder 5">
            <a:extLst>
              <a:ext uri="{FF2B5EF4-FFF2-40B4-BE49-F238E27FC236}">
                <a16:creationId xmlns:a16="http://schemas.microsoft.com/office/drawing/2014/main" id="{A9BE6A51-07AB-4F5C-BA01-A426CF99D564}"/>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08884257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BB188E-CFEE-4DB7-9CDB-C857507CB6B5}"/>
              </a:ext>
            </a:extLst>
          </p:cNvPr>
          <p:cNvSpPr>
            <a:spLocks noGrp="1"/>
          </p:cNvSpPr>
          <p:nvPr>
            <p:ph type="title"/>
          </p:nvPr>
        </p:nvSpPr>
        <p:spPr/>
        <p:txBody>
          <a:bodyPr/>
          <a:lstStyle/>
          <a:p>
            <a:pPr lvl="0"/>
            <a:r>
              <a:rPr lang="en-US" altLang="en-US" i="1" dirty="0">
                <a:solidFill>
                  <a:srgbClr val="000000"/>
                </a:solidFill>
                <a:latin typeface="Arial" panose="020B0604020202020204" pitchFamily="34" charset="0"/>
                <a:ea typeface="Microsoft YaHei" panose="020B0503020204020204" pitchFamily="34" charset="-122"/>
                <a:cs typeface="Arial" pitchFamily="34" charset="0"/>
              </a:rPr>
              <a:t>Toxoplasma gondii</a:t>
            </a:r>
            <a:endParaRPr lang="en-US" i="1"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D1929352-6E02-43E8-8662-ABEEB1F34285}"/>
              </a:ext>
            </a:extLst>
          </p:cNvPr>
          <p:cNvSpPr>
            <a:spLocks noGrp="1"/>
          </p:cNvSpPr>
          <p:nvPr>
            <p:ph sz="quarter" idx="11"/>
          </p:nvPr>
        </p:nvSpPr>
        <p:spPr>
          <a:xfrm>
            <a:off x="342900" y="1276710"/>
            <a:ext cx="3669030" cy="4974336"/>
          </a:xfrm>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Using apical complex, invades epithelial cells of human gut</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Causes infections in humans with immunosuppression</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Can cross placental barrier to harm fetus</a:t>
            </a:r>
          </a:p>
        </p:txBody>
      </p:sp>
      <p:pic>
        <p:nvPicPr>
          <p:cNvPr id="9" name="Picture 3" descr="Many dozens of Toxoplasma individuals are encased in a cyst.">
            <a:extLst>
              <a:ext uri="{FF2B5EF4-FFF2-40B4-BE49-F238E27FC236}">
                <a16:creationId xmlns:a16="http://schemas.microsoft.com/office/drawing/2014/main" id="{550E591C-EB88-4DC1-B24F-90CBDE9BAE5D}"/>
              </a:ext>
            </a:extLst>
          </p:cNvPr>
          <p:cNvPicPr>
            <a:picLocks noChangeAspect="1" noChangeArrowheads="1"/>
          </p:cNvPicPr>
          <p:nvPr/>
        </p:nvPicPr>
        <p:blipFill rotWithShape="1">
          <a:blip r:embed="rId2"/>
          <a:srcRect l="6480" t="2714" r="15902"/>
          <a:stretch/>
        </p:blipFill>
        <p:spPr bwMode="auto">
          <a:xfrm>
            <a:off x="4303367" y="1276710"/>
            <a:ext cx="4496807" cy="4248576"/>
          </a:xfrm>
          <a:prstGeom prst="rect">
            <a:avLst/>
          </a:prstGeom>
          <a:noFill/>
        </p:spPr>
      </p:pic>
      <p:sp>
        <p:nvSpPr>
          <p:cNvPr id="11" name="Text Placeholder 4">
            <a:extLst>
              <a:ext uri="{FF2B5EF4-FFF2-40B4-BE49-F238E27FC236}">
                <a16:creationId xmlns:a16="http://schemas.microsoft.com/office/drawing/2014/main" id="{F8BC401C-6A77-4E86-8A46-23E36D265372}"/>
              </a:ext>
            </a:extLst>
          </p:cNvPr>
          <p:cNvSpPr>
            <a:spLocks noGrp="1"/>
          </p:cNvSpPr>
          <p:nvPr>
            <p:ph type="body" sz="quarter" idx="39"/>
          </p:nvPr>
        </p:nvSpPr>
        <p:spPr>
          <a:xfrm>
            <a:off x="5317330" y="5614369"/>
            <a:ext cx="2468880" cy="181356"/>
          </a:xfrm>
        </p:spPr>
        <p:txBody>
          <a:bodyPr/>
          <a:lstStyle/>
          <a:p>
            <a:pPr algn="ctr"/>
            <a:r>
              <a:rPr lang="en-IN" dirty="0">
                <a:solidFill>
                  <a:schemeClr val="tx1"/>
                </a:solidFill>
              </a:rPr>
              <a:t>Prof. David J.P. Ferguson, Oxford University</a:t>
            </a:r>
            <a:endParaRPr lang="en-US" dirty="0">
              <a:solidFill>
                <a:schemeClr val="tx1"/>
              </a:solidFill>
            </a:endParaRPr>
          </a:p>
        </p:txBody>
      </p:sp>
      <p:sp>
        <p:nvSpPr>
          <p:cNvPr id="8" name="Slide Number Placeholder 5">
            <a:extLst>
              <a:ext uri="{FF2B5EF4-FFF2-40B4-BE49-F238E27FC236}">
                <a16:creationId xmlns:a16="http://schemas.microsoft.com/office/drawing/2014/main" id="{75A5C48E-7B0E-414A-9B70-8C421442FD68}"/>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9593980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13935-96B0-47C1-B5C0-28BF3D2D8CBE}"/>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Ciliates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C84A772-FB2A-42FB-B686-34F2FC646929}"/>
              </a:ext>
            </a:extLst>
          </p:cNvPr>
          <p:cNvSpPr>
            <a:spLocks noGrp="1"/>
          </p:cNvSpPr>
          <p:nvPr>
            <p:ph sz="quarter" idx="11"/>
          </p:nvPr>
        </p:nvSpPr>
        <p:spPr>
          <a:xfrm>
            <a:off x="342900" y="1276710"/>
            <a:ext cx="8458200" cy="5192670"/>
          </a:xfrm>
        </p:spPr>
        <p:txBody>
          <a:bodyPr/>
          <a:lstStyle/>
          <a:p>
            <a:pPr lvl="0">
              <a:spcBef>
                <a:spcPts val="8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Feature large numbers of cilia arranged in longitudinal rows or spirals around the cell</a:t>
            </a:r>
          </a:p>
          <a:p>
            <a:pPr marL="342900" lvl="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Beat in a coordinated fashion.</a:t>
            </a:r>
          </a:p>
          <a:p>
            <a:pPr lvl="0">
              <a:spcBef>
                <a:spcPts val="8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Pellicle – tough but flexible outer covering</a:t>
            </a:r>
          </a:p>
          <a:p>
            <a:pPr lvl="0">
              <a:spcBef>
                <a:spcPts val="8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2 types of nuclei</a:t>
            </a:r>
          </a:p>
          <a:p>
            <a:pPr marL="342900" lvl="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Micronucleus – used only as germ line for sexual reproduction; D</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sz="2200" dirty="0">
                <a:solidFill>
                  <a:srgbClr val="000000"/>
                </a:solidFill>
                <a:latin typeface="Arial" panose="020B0604020202020204" pitchFamily="34" charset="0"/>
                <a:ea typeface="Verdana" panose="020B0604030504040204" pitchFamily="34" charset="0"/>
              </a:rPr>
              <a:t>A not transcribed.</a:t>
            </a:r>
          </a:p>
          <a:p>
            <a:pPr marL="342900" lvl="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Macronucleus – essential for function.</a:t>
            </a:r>
          </a:p>
          <a:p>
            <a:pPr lvl="0">
              <a:spcBef>
                <a:spcPts val="800"/>
              </a:spcBef>
              <a:spcAft>
                <a:spcPts val="600"/>
              </a:spcAft>
              <a:buClr>
                <a:srgbClr val="003B48"/>
              </a:buClr>
            </a:pPr>
            <a:r>
              <a:rPr lang="en-US" sz="2200" dirty="0">
                <a:solidFill>
                  <a:srgbClr val="000000"/>
                </a:solidFill>
                <a:latin typeface="Arial" panose="020B0604020202020204" pitchFamily="34" charset="0"/>
                <a:ea typeface="Verdana" panose="020B0604030504040204" pitchFamily="34" charset="0"/>
              </a:rPr>
              <a:t>Have two types of vacuoles</a:t>
            </a:r>
          </a:p>
          <a:p>
            <a:pPr marL="342900" lvl="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Food vacuoles – digestion of food.</a:t>
            </a:r>
          </a:p>
          <a:p>
            <a:pPr marL="342900" lvl="0" indent="-342900">
              <a:spcBef>
                <a:spcPts val="800"/>
              </a:spcBef>
              <a:spcAft>
                <a:spcPts val="600"/>
              </a:spcAft>
              <a:buClr>
                <a:srgbClr val="000000"/>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Contractile vacuoles – regulation of water balance.</a:t>
            </a:r>
          </a:p>
        </p:txBody>
      </p:sp>
      <p:sp>
        <p:nvSpPr>
          <p:cNvPr id="6" name="Slide Number Placeholder 3">
            <a:extLst>
              <a:ext uri="{FF2B5EF4-FFF2-40B4-BE49-F238E27FC236}">
                <a16:creationId xmlns:a16="http://schemas.microsoft.com/office/drawing/2014/main" id="{F5ABAB63-0CBB-42E6-84FD-E8F981FDC60A}"/>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12273323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2B174-3CE0-4183-AFFD-62BDBA1406CD}"/>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28.22</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structure of the paramecium with a few parts labeled.">
            <a:extLst>
              <a:ext uri="{FF2B5EF4-FFF2-40B4-BE49-F238E27FC236}">
                <a16:creationId xmlns:a16="http://schemas.microsoft.com/office/drawing/2014/main" id="{051D4FE7-3D5B-42C2-A69C-3BEBCDED6D7C}"/>
              </a:ext>
            </a:extLst>
          </p:cNvPr>
          <p:cNvPicPr>
            <a:picLocks noChangeAspect="1" noChangeArrowheads="1"/>
          </p:cNvPicPr>
          <p:nvPr/>
        </p:nvPicPr>
        <p:blipFill rotWithShape="1">
          <a:blip r:embed="rId2"/>
          <a:srcRect l="9314" t="12643" r="9517" b="17872"/>
          <a:stretch/>
        </p:blipFill>
        <p:spPr bwMode="auto">
          <a:xfrm>
            <a:off x="457200" y="1037670"/>
            <a:ext cx="8229600" cy="517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A8908A5E-E5E9-42D0-B58F-F971C3076C6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731B90FB-E664-4C84-B5D4-0EA6787F6474}"/>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4673292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00299-B56B-4DA7-A182-A19566DF76C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28.23</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1BD047EF-3E5E-40AC-887A-BE3961509DDE}"/>
              </a:ext>
            </a:extLst>
          </p:cNvPr>
          <p:cNvSpPr>
            <a:spLocks noGrp="1"/>
          </p:cNvSpPr>
          <p:nvPr>
            <p:ph sz="quarter" idx="11"/>
          </p:nvPr>
        </p:nvSpPr>
        <p:spPr>
          <a:xfrm>
            <a:off x="342900" y="1276710"/>
            <a:ext cx="8458200" cy="1009290"/>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Conjugation</a:t>
            </a:r>
          </a:p>
          <a:p>
            <a:pPr marL="347472" lvl="0" indent="-347472">
              <a:spcBef>
                <a:spcPts val="624"/>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Only different mating types can conjugate.</a:t>
            </a:r>
          </a:p>
        </p:txBody>
      </p:sp>
      <p:pic>
        <p:nvPicPr>
          <p:cNvPr id="10" name="Picture 3" descr="The life cycle and mating process in Paramecia are detailed.">
            <a:extLst>
              <a:ext uri="{FF2B5EF4-FFF2-40B4-BE49-F238E27FC236}">
                <a16:creationId xmlns:a16="http://schemas.microsoft.com/office/drawing/2014/main" id="{EB58DE23-FA99-4130-877E-6706FA7F0801}"/>
              </a:ext>
            </a:extLst>
          </p:cNvPr>
          <p:cNvPicPr>
            <a:picLocks noChangeAspect="1" noChangeArrowheads="1"/>
          </p:cNvPicPr>
          <p:nvPr/>
        </p:nvPicPr>
        <p:blipFill>
          <a:blip r:embed="rId2"/>
          <a:stretch>
            <a:fillRect/>
          </a:stretch>
        </p:blipFill>
        <p:spPr bwMode="auto">
          <a:xfrm>
            <a:off x="1557808" y="2408224"/>
            <a:ext cx="6028385" cy="3566160"/>
          </a:xfrm>
          <a:prstGeom prst="rect">
            <a:avLst/>
          </a:prstGeom>
          <a:noFill/>
        </p:spPr>
      </p:pic>
      <p:sp>
        <p:nvSpPr>
          <p:cNvPr id="14" name="Text Placeholder 4">
            <a:extLst>
              <a:ext uri="{FF2B5EF4-FFF2-40B4-BE49-F238E27FC236}">
                <a16:creationId xmlns:a16="http://schemas.microsoft.com/office/drawing/2014/main" id="{D298B819-CA7B-4987-86E6-AB5A88A5F179}"/>
              </a:ext>
            </a:extLst>
          </p:cNvPr>
          <p:cNvSpPr>
            <a:spLocks noGrp="1"/>
          </p:cNvSpPr>
          <p:nvPr>
            <p:ph type="body" sz="quarter" idx="39"/>
          </p:nvPr>
        </p:nvSpPr>
        <p:spPr>
          <a:xfrm>
            <a:off x="3657600" y="6055426"/>
            <a:ext cx="1828800" cy="181356"/>
          </a:xfrm>
        </p:spPr>
        <p:txBody>
          <a:bodyPr/>
          <a:lstStyle/>
          <a:p>
            <a:pPr algn="ctr"/>
            <a:r>
              <a:rPr lang="en-US" dirty="0">
                <a:solidFill>
                  <a:schemeClr val="tx1"/>
                </a:solidFill>
              </a:rPr>
              <a:t>M. I. Walker/Science Source </a:t>
            </a:r>
          </a:p>
        </p:txBody>
      </p:sp>
      <p:sp>
        <p:nvSpPr>
          <p:cNvPr id="15" name="Text Placeholder 5">
            <a:extLst>
              <a:ext uri="{FF2B5EF4-FFF2-40B4-BE49-F238E27FC236}">
                <a16:creationId xmlns:a16="http://schemas.microsoft.com/office/drawing/2014/main" id="{F2AB8C42-80DE-49BF-9ECB-532D29091BD6}"/>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042CED6E-1FA3-4284-B1AA-EB711965FF6D}"/>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41742613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3783B-1C8D-4140-8B86-A195C775A34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Rhizaria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6E526BF-F8E0-4AB7-8D7D-844E4755209E}"/>
              </a:ext>
            </a:extLst>
          </p:cNvPr>
          <p:cNvSpPr>
            <a:spLocks noGrp="1"/>
          </p:cNvSpPr>
          <p:nvPr>
            <p:ph sz="quarter" idx="11"/>
          </p:nvPr>
        </p:nvSpPr>
        <p:spPr>
          <a:xfrm>
            <a:off x="342900" y="1276710"/>
            <a:ext cx="8458200" cy="1394102"/>
          </a:xfrm>
        </p:spPr>
        <p:txBody>
          <a:bodyPr/>
          <a:lstStyle/>
          <a:p>
            <a:pPr marL="342900" lvl="0" indent="-342900">
              <a:spcBef>
                <a:spcPts val="624"/>
              </a:spcBef>
              <a:spcAft>
                <a:spcPts val="600"/>
              </a:spcAft>
              <a:buClr>
                <a:schemeClr val="tx1"/>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Rhizaria</a:t>
            </a:r>
            <a:r>
              <a:rPr lang="en-US" dirty="0">
                <a:solidFill>
                  <a:srgbClr val="000000"/>
                </a:solidFill>
                <a:latin typeface="Arial" panose="020B0604020202020204" pitchFamily="34" charset="0"/>
                <a:ea typeface="Verdana" panose="020B0604030504040204" pitchFamily="34" charset="0"/>
              </a:rPr>
              <a:t> use pseudopods for locomotion</a:t>
            </a:r>
          </a:p>
          <a:p>
            <a:pPr marL="342900" lvl="0" indent="-342900">
              <a:spcBef>
                <a:spcPts val="624"/>
              </a:spcBef>
              <a:spcAft>
                <a:spcPts val="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Three distinct monophyletic groups: Radiolaria, Foraminifera, and </a:t>
            </a:r>
            <a:r>
              <a:rPr lang="en-US" dirty="0" err="1">
                <a:solidFill>
                  <a:srgbClr val="000000"/>
                </a:solidFill>
                <a:latin typeface="Arial" panose="020B0604020202020204" pitchFamily="34" charset="0"/>
                <a:ea typeface="Verdana" panose="020B0604030504040204" pitchFamily="34" charset="0"/>
              </a:rPr>
              <a:t>Cercozoa</a:t>
            </a:r>
            <a:endParaRPr lang="en-US" dirty="0">
              <a:solidFill>
                <a:srgbClr val="000000"/>
              </a:solidFill>
              <a:latin typeface="Arial" panose="020B0604020202020204" pitchFamily="34" charset="0"/>
              <a:ea typeface="Verdana" panose="020B0604030504040204" pitchFamily="34" charset="0"/>
            </a:endParaRPr>
          </a:p>
        </p:txBody>
      </p:sp>
      <p:pic>
        <p:nvPicPr>
          <p:cNvPr id="9" name="Picture 3" descr="A schematic of the phylogenetic tree of the characteristics of the SAR: rhizobia.">
            <a:extLst>
              <a:ext uri="{FF2B5EF4-FFF2-40B4-BE49-F238E27FC236}">
                <a16:creationId xmlns:a16="http://schemas.microsoft.com/office/drawing/2014/main" id="{8D0EDB1F-685F-423F-9BE5-135759899B12}"/>
              </a:ext>
            </a:extLst>
          </p:cNvPr>
          <p:cNvPicPr>
            <a:picLocks noChangeAspect="1" noChangeArrowheads="1"/>
          </p:cNvPicPr>
          <p:nvPr/>
        </p:nvPicPr>
        <p:blipFill>
          <a:blip r:embed="rId2"/>
          <a:stretch>
            <a:fillRect/>
          </a:stretch>
        </p:blipFill>
        <p:spPr bwMode="auto">
          <a:xfrm>
            <a:off x="2103120" y="2670812"/>
            <a:ext cx="4937760" cy="3533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DE717A8C-1E7A-44EF-B826-282D00BB346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965E2A6A-D026-4044-A14F-197CB9BC10DE}"/>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41236826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BD93E-91EF-47EC-B3F2-34D39931E80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Radiolarians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83A7061-0443-4DDD-A9EC-D1F131CF72CA}"/>
              </a:ext>
            </a:extLst>
          </p:cNvPr>
          <p:cNvSpPr>
            <a:spLocks noGrp="1"/>
          </p:cNvSpPr>
          <p:nvPr>
            <p:ph sz="quarter" idx="11"/>
          </p:nvPr>
        </p:nvSpPr>
        <p:spPr>
          <a:xfrm>
            <a:off x="342900" y="1276710"/>
            <a:ext cx="8458200" cy="1215030"/>
          </a:xfrm>
        </p:spPr>
        <p:txBody>
          <a:bodyPr/>
          <a:lstStyle/>
          <a:p>
            <a:pPr marL="342900" lvl="0" indent="-342900">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Phylum </a:t>
            </a:r>
            <a:r>
              <a:rPr lang="en-US" sz="2200" dirty="0" err="1">
                <a:solidFill>
                  <a:srgbClr val="000000"/>
                </a:solidFill>
                <a:latin typeface="Arial" panose="020B0604020202020204" pitchFamily="34" charset="0"/>
                <a:ea typeface="Verdana" panose="020B0604030504040204" pitchFamily="34" charset="0"/>
              </a:rPr>
              <a:t>Actinopoda</a:t>
            </a:r>
            <a:endParaRPr lang="en-US" sz="2200" dirty="0">
              <a:solidFill>
                <a:srgbClr val="000000"/>
              </a:solidFill>
              <a:latin typeface="Arial" panose="020B0604020202020204" pitchFamily="34" charset="0"/>
              <a:ea typeface="Verdana" panose="020B0604030504040204" pitchFamily="34" charset="0"/>
            </a:endParaRPr>
          </a:p>
          <a:p>
            <a:pPr marL="342900" lvl="0" indent="-342900">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Glassy exoskeletons made of silica</a:t>
            </a:r>
          </a:p>
          <a:p>
            <a:pPr marL="342900" lvl="0" indent="-342900">
              <a:spcAft>
                <a:spcPts val="600"/>
              </a:spcAft>
              <a:buClr>
                <a:schemeClr val="tx1"/>
              </a:buClr>
              <a:buFont typeface="Arial" panose="020B0604020202020204" pitchFamily="34" charset="0"/>
              <a:buChar char="•"/>
            </a:pPr>
            <a:r>
              <a:rPr lang="en-US" sz="2200" dirty="0">
                <a:solidFill>
                  <a:srgbClr val="000000"/>
                </a:solidFill>
                <a:latin typeface="Arial" panose="020B0604020202020204" pitchFamily="34" charset="0"/>
                <a:ea typeface="Verdana" panose="020B0604030504040204" pitchFamily="34" charset="0"/>
              </a:rPr>
              <a:t>Needlelike pseudopods</a:t>
            </a:r>
          </a:p>
        </p:txBody>
      </p:sp>
      <p:pic>
        <p:nvPicPr>
          <p:cNvPr id="9" name="Picture 3" descr="An illustration shows actinosphaerium with needle-like pseudopods.">
            <a:extLst>
              <a:ext uri="{FF2B5EF4-FFF2-40B4-BE49-F238E27FC236}">
                <a16:creationId xmlns:a16="http://schemas.microsoft.com/office/drawing/2014/main" id="{0968F731-A1C9-449E-BC14-DF27B83A9F9F}"/>
              </a:ext>
            </a:extLst>
          </p:cNvPr>
          <p:cNvPicPr>
            <a:picLocks noChangeAspect="1" noChangeArrowheads="1"/>
          </p:cNvPicPr>
          <p:nvPr/>
        </p:nvPicPr>
        <p:blipFill>
          <a:blip r:embed="rId2"/>
          <a:stretch>
            <a:fillRect/>
          </a:stretch>
        </p:blipFill>
        <p:spPr bwMode="auto">
          <a:xfrm>
            <a:off x="2287410" y="2734866"/>
            <a:ext cx="4569180" cy="346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4">
            <a:extLst>
              <a:ext uri="{FF2B5EF4-FFF2-40B4-BE49-F238E27FC236}">
                <a16:creationId xmlns:a16="http://schemas.microsoft.com/office/drawing/2014/main" id="{50B23B14-3A7A-49A0-ABF3-9638A38E0965}"/>
              </a:ext>
            </a:extLst>
          </p:cNvPr>
          <p:cNvSpPr>
            <a:spLocks noGrp="1"/>
          </p:cNvSpPr>
          <p:nvPr>
            <p:ph type="body" sz="quarter" idx="39"/>
          </p:nvPr>
        </p:nvSpPr>
        <p:spPr>
          <a:xfrm>
            <a:off x="3200400" y="6348984"/>
            <a:ext cx="2743200" cy="181356"/>
          </a:xfrm>
        </p:spPr>
        <p:txBody>
          <a:bodyPr/>
          <a:lstStyle/>
          <a:p>
            <a:pPr algn="ctr"/>
            <a:r>
              <a:rPr lang="en-US" dirty="0">
                <a:solidFill>
                  <a:schemeClr val="tx1"/>
                </a:solidFill>
              </a:rPr>
              <a:t>Wim Van </a:t>
            </a:r>
            <a:r>
              <a:rPr lang="en-US" dirty="0" err="1">
                <a:solidFill>
                  <a:schemeClr val="tx1"/>
                </a:solidFill>
              </a:rPr>
              <a:t>Egmond</a:t>
            </a:r>
            <a:r>
              <a:rPr lang="en-US" dirty="0">
                <a:solidFill>
                  <a:schemeClr val="tx1"/>
                </a:solidFill>
              </a:rPr>
              <a:t>/SPL/Science Source </a:t>
            </a:r>
            <a:endParaRPr lang="en-IN" dirty="0">
              <a:solidFill>
                <a:schemeClr val="tx1"/>
              </a:solidFill>
            </a:endParaRPr>
          </a:p>
        </p:txBody>
      </p:sp>
      <p:sp>
        <p:nvSpPr>
          <p:cNvPr id="8" name="Slide Number Placeholder 5">
            <a:extLst>
              <a:ext uri="{FF2B5EF4-FFF2-40B4-BE49-F238E27FC236}">
                <a16:creationId xmlns:a16="http://schemas.microsoft.com/office/drawing/2014/main" id="{925F27B9-0FDF-4F59-914F-8BECF4066334}"/>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10616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B2336-FA89-433D-AF58-18315C246863}"/>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Foraminifera</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sp>
        <p:nvSpPr>
          <p:cNvPr id="3" name="Content Placeholder 2">
            <a:extLst>
              <a:ext uri="{FF2B5EF4-FFF2-40B4-BE49-F238E27FC236}">
                <a16:creationId xmlns:a16="http://schemas.microsoft.com/office/drawing/2014/main" id="{E88CD7E1-516F-433E-AE98-28A0ECD5EED0}"/>
              </a:ext>
            </a:extLst>
          </p:cNvPr>
          <p:cNvSpPr>
            <a:spLocks noGrp="1"/>
          </p:cNvSpPr>
          <p:nvPr>
            <p:ph sz="quarter" idx="11"/>
          </p:nvPr>
        </p:nvSpPr>
        <p:spPr/>
        <p:txBody>
          <a:bodyPr/>
          <a:lstStyle/>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Heterotrophic marine protists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Pore-studded shells called tests, through which thin podia emerge</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Use podia for swimming and feeding</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Complex life cycles with haploid and diploid generations</a:t>
            </a:r>
          </a:p>
          <a:p>
            <a:pPr>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Limestones are rich in </a:t>
            </a:r>
            <a:r>
              <a:rPr lang="en-US" dirty="0" err="1">
                <a:solidFill>
                  <a:srgbClr val="000000"/>
                </a:solidFill>
                <a:latin typeface="Arial" panose="020B0604020202020204" pitchFamily="34" charset="0"/>
                <a:ea typeface="Verdana" panose="020B0604030504040204" pitchFamily="34" charset="0"/>
              </a:rPr>
              <a:t>forams</a:t>
            </a:r>
            <a:endParaRPr lang="en-US" dirty="0">
              <a:solidFill>
                <a:srgbClr val="000000"/>
              </a:solidFill>
              <a:latin typeface="Arial" panose="020B0604020202020204" pitchFamily="34" charset="0"/>
              <a:ea typeface="Verdana" panose="020B0604030504040204" pitchFamily="34" charset="0"/>
            </a:endParaRP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White Cliffs of Dover.</a:t>
            </a:r>
          </a:p>
        </p:txBody>
      </p:sp>
      <p:sp>
        <p:nvSpPr>
          <p:cNvPr id="6" name="Slide Number Placeholder 3">
            <a:extLst>
              <a:ext uri="{FF2B5EF4-FFF2-40B4-BE49-F238E27FC236}">
                <a16:creationId xmlns:a16="http://schemas.microsoft.com/office/drawing/2014/main" id="{8A052A93-69E5-4416-9095-D471B3090271}"/>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1044104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DEB51-A773-4EB0-AEDC-5CA0B4CD021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Foraminifera</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2</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 micrograph of the foraminifera with thin cytoplasmic projection and the diameter of the foraminifera is 8 micrometers. ">
            <a:extLst>
              <a:ext uri="{FF2B5EF4-FFF2-40B4-BE49-F238E27FC236}">
                <a16:creationId xmlns:a16="http://schemas.microsoft.com/office/drawing/2014/main" id="{FAAB9D1B-B559-45E8-A587-66C0E7B7EABC}"/>
              </a:ext>
            </a:extLst>
          </p:cNvPr>
          <p:cNvPicPr>
            <a:picLocks noChangeAspect="1"/>
          </p:cNvPicPr>
          <p:nvPr/>
        </p:nvPicPr>
        <p:blipFill rotWithShape="1">
          <a:blip r:embed="rId2"/>
          <a:srcRect l="1099" t="11338" r="2451" b="5512"/>
          <a:stretch/>
        </p:blipFill>
        <p:spPr>
          <a:xfrm>
            <a:off x="200815" y="2130782"/>
            <a:ext cx="4560455" cy="2718955"/>
          </a:xfrm>
          <a:prstGeom prst="rect">
            <a:avLst/>
          </a:prstGeom>
        </p:spPr>
      </p:pic>
      <p:sp>
        <p:nvSpPr>
          <p:cNvPr id="16" name="Content Placeholder 3">
            <a:extLst>
              <a:ext uri="{FF2B5EF4-FFF2-40B4-BE49-F238E27FC236}">
                <a16:creationId xmlns:a16="http://schemas.microsoft.com/office/drawing/2014/main" id="{2652206A-E1EB-4B6E-9BB1-27566623FA58}"/>
              </a:ext>
            </a:extLst>
          </p:cNvPr>
          <p:cNvSpPr>
            <a:spLocks noGrp="1"/>
          </p:cNvSpPr>
          <p:nvPr>
            <p:ph sz="quarter" idx="11"/>
          </p:nvPr>
        </p:nvSpPr>
        <p:spPr>
          <a:xfrm>
            <a:off x="1212312" y="4884027"/>
            <a:ext cx="2537460" cy="182880"/>
          </a:xfrm>
        </p:spPr>
        <p:txBody>
          <a:bodyPr/>
          <a:lstStyle/>
          <a:p>
            <a:pPr algn="ctr"/>
            <a:r>
              <a:rPr lang="en-US" sz="800" dirty="0">
                <a:solidFill>
                  <a:schemeClr val="tx1"/>
                </a:solidFill>
              </a:rPr>
              <a:t>Peter Parks/Oceans-Image/ </a:t>
            </a:r>
            <a:r>
              <a:rPr lang="en-US" sz="800" dirty="0" err="1">
                <a:solidFill>
                  <a:schemeClr val="tx1"/>
                </a:solidFill>
              </a:rPr>
              <a:t>Photoshot</a:t>
            </a:r>
            <a:r>
              <a:rPr lang="en-US" sz="800" dirty="0">
                <a:solidFill>
                  <a:schemeClr val="tx1"/>
                </a:solidFill>
              </a:rPr>
              <a:t>/Newscom </a:t>
            </a:r>
          </a:p>
        </p:txBody>
      </p:sp>
      <p:pic>
        <p:nvPicPr>
          <p:cNvPr id="19" name="Picture 4" descr="An ariel view of the Dover Mountains with white cliffs.">
            <a:extLst>
              <a:ext uri="{FF2B5EF4-FFF2-40B4-BE49-F238E27FC236}">
                <a16:creationId xmlns:a16="http://schemas.microsoft.com/office/drawing/2014/main" id="{F9B73D76-B954-41AC-9F57-99C9263D49BD}"/>
              </a:ext>
            </a:extLst>
          </p:cNvPr>
          <p:cNvPicPr>
            <a:picLocks noChangeAspect="1"/>
          </p:cNvPicPr>
          <p:nvPr/>
        </p:nvPicPr>
        <p:blipFill rotWithShape="1">
          <a:blip r:embed="rId3"/>
          <a:srcRect l="1054" t="1452" r="2200" b="3041"/>
          <a:stretch/>
        </p:blipFill>
        <p:spPr>
          <a:xfrm>
            <a:off x="4899180" y="2010604"/>
            <a:ext cx="3986855" cy="2839133"/>
          </a:xfrm>
          <a:prstGeom prst="rect">
            <a:avLst/>
          </a:prstGeom>
        </p:spPr>
      </p:pic>
      <p:sp>
        <p:nvSpPr>
          <p:cNvPr id="17" name="Text Placeholder 5">
            <a:extLst>
              <a:ext uri="{FF2B5EF4-FFF2-40B4-BE49-F238E27FC236}">
                <a16:creationId xmlns:a16="http://schemas.microsoft.com/office/drawing/2014/main" id="{78668AD0-85F6-4215-98A1-8479B73345B5}"/>
              </a:ext>
            </a:extLst>
          </p:cNvPr>
          <p:cNvSpPr>
            <a:spLocks noGrp="1"/>
          </p:cNvSpPr>
          <p:nvPr>
            <p:ph type="body" sz="quarter" idx="39"/>
          </p:nvPr>
        </p:nvSpPr>
        <p:spPr>
          <a:xfrm>
            <a:off x="6161087" y="4975467"/>
            <a:ext cx="1463040" cy="181356"/>
          </a:xfrm>
        </p:spPr>
        <p:txBody>
          <a:bodyPr/>
          <a:lstStyle/>
          <a:p>
            <a:pPr algn="ctr"/>
            <a:r>
              <a:rPr lang="en-US" dirty="0">
                <a:solidFill>
                  <a:schemeClr val="tx1"/>
                </a:solidFill>
              </a:rPr>
              <a:t>Markus Keller/age </a:t>
            </a:r>
            <a:r>
              <a:rPr lang="en-US" dirty="0" err="1">
                <a:solidFill>
                  <a:schemeClr val="tx1"/>
                </a:solidFill>
              </a:rPr>
              <a:t>fotostock</a:t>
            </a:r>
            <a:r>
              <a:rPr lang="en-US" dirty="0">
                <a:solidFill>
                  <a:schemeClr val="tx1"/>
                </a:solidFill>
              </a:rPr>
              <a:t> </a:t>
            </a:r>
          </a:p>
        </p:txBody>
      </p:sp>
      <p:sp>
        <p:nvSpPr>
          <p:cNvPr id="9" name="Slide Number Placeholder 6">
            <a:extLst>
              <a:ext uri="{FF2B5EF4-FFF2-40B4-BE49-F238E27FC236}">
                <a16:creationId xmlns:a16="http://schemas.microsoft.com/office/drawing/2014/main" id="{E2A35009-860C-4DD7-AF3E-5C5CFDE1AEEF}"/>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48219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B4D5CA-D3FC-44D5-8A66-D49012DAE7FD}"/>
              </a:ext>
            </a:extLst>
          </p:cNvPr>
          <p:cNvSpPr>
            <a:spLocks noGrp="1"/>
          </p:cNvSpPr>
          <p:nvPr>
            <p:ph type="title"/>
          </p:nvPr>
        </p:nvSpPr>
        <p:spPr/>
        <p:txBody>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Endosymbiosis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023EFB33-EC7F-4F17-8890-2546C3852B70}"/>
              </a:ext>
            </a:extLst>
          </p:cNvPr>
          <p:cNvSpPr>
            <a:spLocks noGrp="1"/>
          </p:cNvSpPr>
          <p:nvPr>
            <p:ph sz="quarter" idx="11"/>
          </p:nvPr>
        </p:nvSpPr>
        <p:spPr>
          <a:xfrm>
            <a:off x="342900" y="1276710"/>
            <a:ext cx="8503920" cy="5124090"/>
          </a:xfrm>
        </p:spPr>
        <p:txBody>
          <a:bodyPr/>
          <a:lstStyle/>
          <a:p>
            <a:pPr>
              <a:spcBef>
                <a:spcPts val="6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Many organelles evolved via endosymbiosis between an ancestral eukaryote and a bacterial cell</a:t>
            </a:r>
          </a:p>
          <a:p>
            <a:pPr marL="342900" indent="-342900">
              <a:spcBef>
                <a:spcPts val="6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Mitochondria.</a:t>
            </a:r>
          </a:p>
          <a:p>
            <a:pPr marL="731520" lvl="2" indent="-283464">
              <a:spcBef>
                <a:spcPts val="600"/>
              </a:spcBef>
              <a:spcAft>
                <a:spcPts val="600"/>
              </a:spcAft>
              <a:buClr>
                <a:srgbClr val="000000"/>
              </a:buClr>
            </a:pPr>
            <a:r>
              <a:rPr lang="en-US" altLang="en-US" dirty="0">
                <a:solidFill>
                  <a:srgbClr val="000000"/>
                </a:solidFill>
                <a:latin typeface="Arial" panose="020B0604020202020204" pitchFamily="34" charset="0"/>
                <a:ea typeface="Verdana" panose="020B0604030504040204" pitchFamily="34" charset="0"/>
              </a:rPr>
              <a:t>Aerobic bacteria engulfed by larger bacteria.</a:t>
            </a:r>
          </a:p>
          <a:p>
            <a:pPr>
              <a:spcBef>
                <a:spcPts val="6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Chloroplasts</a:t>
            </a:r>
          </a:p>
          <a:p>
            <a:pPr marL="342900" indent="-342900">
              <a:spcBef>
                <a:spcPts val="6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Larger bacteria engulfed smaller photosynthetic bacteria.</a:t>
            </a:r>
          </a:p>
          <a:p>
            <a:pPr marL="342900" indent="-342900">
              <a:spcBef>
                <a:spcPts val="6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Chloroplasts come from single line of cyanobacteria.</a:t>
            </a:r>
          </a:p>
          <a:p>
            <a:pPr marL="342900" indent="-342900">
              <a:spcBef>
                <a:spcPts val="6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Hosts are not monophyletic.</a:t>
            </a:r>
          </a:p>
          <a:p>
            <a:pPr>
              <a:spcBef>
                <a:spcPts val="600"/>
              </a:spcBef>
              <a:spcAft>
                <a:spcPts val="600"/>
              </a:spcAft>
              <a:buClr>
                <a:srgbClr val="003B48"/>
              </a:buClr>
            </a:pPr>
            <a:r>
              <a:rPr lang="en-US" altLang="en-US" dirty="0">
                <a:solidFill>
                  <a:srgbClr val="000000"/>
                </a:solidFill>
                <a:latin typeface="Arial" panose="020B0604020202020204" pitchFamily="34" charset="0"/>
                <a:ea typeface="Verdana" panose="020B0604030504040204" pitchFamily="34" charset="0"/>
              </a:rPr>
              <a:t>Brown algae engulfed red algae that already had chloroplasts</a:t>
            </a:r>
          </a:p>
          <a:p>
            <a:pPr marL="342900" indent="-342900">
              <a:spcBef>
                <a:spcPts val="600"/>
              </a:spcBef>
              <a:spcAft>
                <a:spcPts val="600"/>
              </a:spcAft>
              <a:buClr>
                <a:srgbClr val="000000"/>
              </a:buClr>
              <a:buFont typeface="Arial" panose="020B0604020202020204" pitchFamily="34" charset="0"/>
              <a:buChar char="•"/>
            </a:pPr>
            <a:r>
              <a:rPr lang="en-US" altLang="en-US" dirty="0">
                <a:solidFill>
                  <a:srgbClr val="000000"/>
                </a:solidFill>
                <a:latin typeface="Arial" panose="020B0604020202020204" pitchFamily="34" charset="0"/>
                <a:ea typeface="Verdana" panose="020B0604030504040204" pitchFamily="34" charset="0"/>
              </a:rPr>
              <a:t>Secondary endosymbiosis.</a:t>
            </a:r>
          </a:p>
        </p:txBody>
      </p:sp>
      <p:sp>
        <p:nvSpPr>
          <p:cNvPr id="6" name="Slide Number Placeholder 3">
            <a:extLst>
              <a:ext uri="{FF2B5EF4-FFF2-40B4-BE49-F238E27FC236}">
                <a16:creationId xmlns:a16="http://schemas.microsoft.com/office/drawing/2014/main" id="{316F3E46-2DE1-4677-B044-7C268C637D08}"/>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16722512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F31D7-2842-49A1-9094-AE40C11A3039}"/>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Cercozoa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8C3DA75-C5A3-43CF-80D8-A8137E7FA816}"/>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Morphologically diverse group of primarily soil protists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Locomotion with flagella or pseudopods.</a:t>
            </a:r>
          </a:p>
          <a:p>
            <a:pPr marL="347472" lvl="0" indent="-347472">
              <a:spcBef>
                <a:spcPts val="1200"/>
              </a:spcBef>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Some have silica-based shells made of scales or plates.</a:t>
            </a:r>
          </a:p>
        </p:txBody>
      </p:sp>
      <p:sp>
        <p:nvSpPr>
          <p:cNvPr id="6" name="Slide Number Placeholder 3">
            <a:extLst>
              <a:ext uri="{FF2B5EF4-FFF2-40B4-BE49-F238E27FC236}">
                <a16:creationId xmlns:a16="http://schemas.microsoft.com/office/drawing/2014/main" id="{F80F48E2-9033-4499-9447-A2FDB43CDBF5}"/>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39917001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73FD6-90BF-46E1-B968-7D95DF79BB1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Archaeplastida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B3684840-F87B-4A54-BEBA-3C903C8009AA}"/>
              </a:ext>
            </a:extLst>
          </p:cNvPr>
          <p:cNvSpPr>
            <a:spLocks noGrp="1"/>
          </p:cNvSpPr>
          <p:nvPr>
            <p:ph sz="quarter" idx="11"/>
          </p:nvPr>
        </p:nvSpPr>
        <p:spPr>
          <a:xfrm>
            <a:off x="342900" y="1276710"/>
            <a:ext cx="3524765" cy="4974336"/>
          </a:xfrm>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This group consists of Rhodophyta, Chlorophyta, Charophytes, and land plants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These photosynthetic organisms acquired their chloroplast through primary endosymbiosis</a:t>
            </a:r>
          </a:p>
        </p:txBody>
      </p:sp>
      <p:pic>
        <p:nvPicPr>
          <p:cNvPr id="9" name="Picture 3" descr="A schematic of the phylogenetic tree of the characteristics of the SAR: Archaeplastids.">
            <a:extLst>
              <a:ext uri="{FF2B5EF4-FFF2-40B4-BE49-F238E27FC236}">
                <a16:creationId xmlns:a16="http://schemas.microsoft.com/office/drawing/2014/main" id="{4D0F0139-235A-419A-8AE6-64BBA4D35220}"/>
              </a:ext>
            </a:extLst>
          </p:cNvPr>
          <p:cNvPicPr>
            <a:picLocks noChangeAspect="1" noChangeArrowheads="1"/>
          </p:cNvPicPr>
          <p:nvPr/>
        </p:nvPicPr>
        <p:blipFill>
          <a:blip r:embed="rId2"/>
          <a:stretch>
            <a:fillRect/>
          </a:stretch>
        </p:blipFill>
        <p:spPr bwMode="auto">
          <a:xfrm>
            <a:off x="4071617" y="1276710"/>
            <a:ext cx="4829935" cy="3456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a:extLst>
              <a:ext uri="{FF2B5EF4-FFF2-40B4-BE49-F238E27FC236}">
                <a16:creationId xmlns:a16="http://schemas.microsoft.com/office/drawing/2014/main" id="{1EBB773C-7BEF-43B3-852D-C46B770C2B37}"/>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5">
            <a:extLst>
              <a:ext uri="{FF2B5EF4-FFF2-40B4-BE49-F238E27FC236}">
                <a16:creationId xmlns:a16="http://schemas.microsoft.com/office/drawing/2014/main" id="{035ADF92-A56E-441A-A720-6101A3EDCDC1}"/>
              </a:ext>
            </a:extLst>
          </p:cNvPr>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5476311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BC209-068B-49D0-9A41-C85F577FE5D3}"/>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Rhodophyta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C97F6A6C-AA4C-4F74-A6F0-692AADFFF5A2}"/>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Red algae range from microscopic to very large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Lack flagella and centrioles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accessory photosynthetic pigments which are often red</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both haploid and diploid phases</a:t>
            </a:r>
          </a:p>
        </p:txBody>
      </p:sp>
      <p:sp>
        <p:nvSpPr>
          <p:cNvPr id="6" name="Slide Number Placeholder 3">
            <a:extLst>
              <a:ext uri="{FF2B5EF4-FFF2-40B4-BE49-F238E27FC236}">
                <a16:creationId xmlns:a16="http://schemas.microsoft.com/office/drawing/2014/main" id="{56F4BC33-D835-448A-A7F9-47DB37DB4D40}"/>
              </a:ext>
            </a:extLst>
          </p:cNvPr>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4640928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5972B-BE3A-4CD8-8CAA-19EC0B7A844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28.27</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Two photos and a micrograph of different red algae in various sizes and shapes.">
            <a:extLst>
              <a:ext uri="{FF2B5EF4-FFF2-40B4-BE49-F238E27FC236}">
                <a16:creationId xmlns:a16="http://schemas.microsoft.com/office/drawing/2014/main" id="{C751CC2E-B10F-4C19-8DEA-EC5B53287F15}"/>
              </a:ext>
            </a:extLst>
          </p:cNvPr>
          <p:cNvPicPr>
            <a:picLocks noChangeAspect="1" noChangeArrowheads="1"/>
          </p:cNvPicPr>
          <p:nvPr/>
        </p:nvPicPr>
        <p:blipFill rotWithShape="1">
          <a:blip r:embed="rId2"/>
          <a:srcRect l="11283" t="862" r="9512" b="1855"/>
          <a:stretch/>
        </p:blipFill>
        <p:spPr bwMode="auto">
          <a:xfrm>
            <a:off x="2286000" y="879386"/>
            <a:ext cx="4572000" cy="536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a:extLst>
              <a:ext uri="{FF2B5EF4-FFF2-40B4-BE49-F238E27FC236}">
                <a16:creationId xmlns:a16="http://schemas.microsoft.com/office/drawing/2014/main" id="{A1F511B3-CF31-4CDD-BBEB-515302650F55}"/>
              </a:ext>
            </a:extLst>
          </p:cNvPr>
          <p:cNvSpPr>
            <a:spLocks noGrp="1"/>
          </p:cNvSpPr>
          <p:nvPr>
            <p:ph type="body" sz="quarter" idx="39"/>
          </p:nvPr>
        </p:nvSpPr>
        <p:spPr>
          <a:xfrm>
            <a:off x="2148840" y="6355804"/>
            <a:ext cx="4846320" cy="181356"/>
          </a:xfrm>
        </p:spPr>
        <p:txBody>
          <a:bodyPr/>
          <a:lstStyle/>
          <a:p>
            <a:pPr algn="ctr"/>
            <a:r>
              <a:rPr lang="en-US" dirty="0">
                <a:solidFill>
                  <a:schemeClr val="tx1"/>
                </a:solidFill>
              </a:rPr>
              <a:t>(Top left) Steven P. Lynch; (Top Right) Steven P. Lynch; (Bottom) </a:t>
            </a:r>
            <a:r>
              <a:rPr lang="en-US" dirty="0" err="1">
                <a:solidFill>
                  <a:schemeClr val="tx1"/>
                </a:solidFill>
              </a:rPr>
              <a:t>Premaphotos</a:t>
            </a:r>
            <a:r>
              <a:rPr lang="en-US" dirty="0">
                <a:solidFill>
                  <a:schemeClr val="tx1"/>
                </a:solidFill>
              </a:rPr>
              <a:t>/</a:t>
            </a:r>
            <a:r>
              <a:rPr lang="en-US" dirty="0" err="1">
                <a:solidFill>
                  <a:schemeClr val="tx1"/>
                </a:solidFill>
              </a:rPr>
              <a:t>Alamy</a:t>
            </a:r>
            <a:r>
              <a:rPr lang="en-US" dirty="0">
                <a:solidFill>
                  <a:schemeClr val="tx1"/>
                </a:solidFill>
              </a:rPr>
              <a:t> Stock Photo </a:t>
            </a:r>
          </a:p>
        </p:txBody>
      </p:sp>
      <p:sp>
        <p:nvSpPr>
          <p:cNvPr id="7" name="Slide Number Placeholder 4">
            <a:extLst>
              <a:ext uri="{FF2B5EF4-FFF2-40B4-BE49-F238E27FC236}">
                <a16:creationId xmlns:a16="http://schemas.microsoft.com/office/drawing/2014/main" id="{ADE89D7B-8D99-4B9C-A11B-7F08BC3B8376}"/>
              </a:ext>
            </a:extLst>
          </p:cNvPr>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73187131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7C531-75C9-4E6E-9BD5-9EDDC081BB5C}"/>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Green Algae</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912AC244-7416-419E-9F4F-D179F2EF5AD7}"/>
              </a:ext>
            </a:extLst>
          </p:cNvPr>
          <p:cNvSpPr>
            <a:spLocks noGrp="1"/>
          </p:cNvSpPr>
          <p:nvPr>
            <p:ph sz="quarter" idx="11"/>
          </p:nvPr>
        </p:nvSpPr>
        <p:spPr>
          <a:xfrm>
            <a:off x="342900" y="1276710"/>
            <a:ext cx="8458200" cy="2093465"/>
          </a:xfrm>
        </p:spPr>
        <p:txBody>
          <a:bodyPr/>
          <a:lstStyle/>
          <a:p>
            <a:pPr lvl="0">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Green algae consist of 2 lineages</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Chlorophyta.</a:t>
            </a:r>
          </a:p>
          <a:p>
            <a:pPr lvl="2" indent="-283464">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Unusual diversity and lines of specialization.</a:t>
            </a:r>
          </a:p>
          <a:p>
            <a:pPr marL="347472" lvl="0" indent="-347472">
              <a:spcAft>
                <a:spcPts val="6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Charophytes.</a:t>
            </a:r>
          </a:p>
          <a:p>
            <a:pPr lvl="2" indent="-283464">
              <a:spcBef>
                <a:spcPts val="0"/>
              </a:spcBef>
              <a:spcAft>
                <a:spcPts val="600"/>
              </a:spcAft>
              <a:buClr>
                <a:srgbClr val="000000"/>
              </a:buClr>
            </a:pPr>
            <a:r>
              <a:rPr lang="en-US" dirty="0">
                <a:solidFill>
                  <a:srgbClr val="000000"/>
                </a:solidFill>
                <a:latin typeface="Arial" panose="020B0604020202020204" pitchFamily="34" charset="0"/>
                <a:ea typeface="Verdana" panose="020B0604030504040204" pitchFamily="34" charset="0"/>
              </a:rPr>
              <a:t>Gave rise to the land plants.</a:t>
            </a:r>
          </a:p>
        </p:txBody>
      </p:sp>
      <p:pic>
        <p:nvPicPr>
          <p:cNvPr id="9" name="Picture 3" descr="Chlamydomonas are microscopic oval shaped green algae. They have two flagella projecting from one of their ends.">
            <a:extLst>
              <a:ext uri="{FF2B5EF4-FFF2-40B4-BE49-F238E27FC236}">
                <a16:creationId xmlns:a16="http://schemas.microsoft.com/office/drawing/2014/main" id="{41040E1A-1B2D-417B-AF22-AB6537C6BEE6}"/>
              </a:ext>
            </a:extLst>
          </p:cNvPr>
          <p:cNvPicPr>
            <a:picLocks noChangeAspect="1" noChangeArrowheads="1"/>
          </p:cNvPicPr>
          <p:nvPr/>
        </p:nvPicPr>
        <p:blipFill rotWithShape="1">
          <a:blip r:embed="rId2"/>
          <a:srcRect l="1562" t="72793" r="56041"/>
          <a:stretch/>
        </p:blipFill>
        <p:spPr bwMode="auto">
          <a:xfrm>
            <a:off x="2900617" y="3523312"/>
            <a:ext cx="3342767" cy="2743200"/>
          </a:xfrm>
          <a:prstGeom prst="rect">
            <a:avLst/>
          </a:prstGeom>
          <a:noFill/>
        </p:spPr>
      </p:pic>
      <p:sp>
        <p:nvSpPr>
          <p:cNvPr id="7" name="Text Placeholder 4">
            <a:extLst>
              <a:ext uri="{FF2B5EF4-FFF2-40B4-BE49-F238E27FC236}">
                <a16:creationId xmlns:a16="http://schemas.microsoft.com/office/drawing/2014/main" id="{3209B962-6966-4C74-B984-348C8CDF8CEC}"/>
              </a:ext>
            </a:extLst>
          </p:cNvPr>
          <p:cNvSpPr>
            <a:spLocks noGrp="1"/>
          </p:cNvSpPr>
          <p:nvPr>
            <p:ph type="body" sz="quarter" idx="39"/>
          </p:nvPr>
        </p:nvSpPr>
        <p:spPr>
          <a:xfrm>
            <a:off x="3749040" y="6382004"/>
            <a:ext cx="1645920" cy="181356"/>
          </a:xfrm>
        </p:spPr>
        <p:txBody>
          <a:bodyPr/>
          <a:lstStyle/>
          <a:p>
            <a:pPr algn="ctr"/>
            <a:r>
              <a:rPr lang="en-US" dirty="0">
                <a:solidFill>
                  <a:schemeClr val="tx1"/>
                </a:solidFill>
              </a:rPr>
              <a:t>Aaron J. Bell/Science Source </a:t>
            </a:r>
          </a:p>
        </p:txBody>
      </p:sp>
      <p:sp>
        <p:nvSpPr>
          <p:cNvPr id="8" name="Slide Number Placeholder 5">
            <a:extLst>
              <a:ext uri="{FF2B5EF4-FFF2-40B4-BE49-F238E27FC236}">
                <a16:creationId xmlns:a16="http://schemas.microsoft.com/office/drawing/2014/main" id="{882B3F6C-2514-4C72-A6F3-15C8C7F374C1}"/>
              </a:ext>
            </a:extLst>
          </p:cNvPr>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9880079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EFE98-C7FA-4CD6-A243-A75BAAB324B2}"/>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Unicellular chlorophytes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25FEB6DF-8DE5-4C86-B45E-B1195E2FA258}"/>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Early green algae probably resembled </a:t>
            </a:r>
            <a:r>
              <a:rPr lang="en-US" i="1" dirty="0">
                <a:solidFill>
                  <a:srgbClr val="000000"/>
                </a:solidFill>
                <a:latin typeface="Arial" panose="020B0604020202020204" pitchFamily="34" charset="0"/>
                <a:ea typeface="Verdana" panose="020B0604030504040204" pitchFamily="34" charset="0"/>
              </a:rPr>
              <a:t>Chlamydomonas </a:t>
            </a:r>
            <a:r>
              <a:rPr lang="en-US" i="1" dirty="0" err="1">
                <a:solidFill>
                  <a:srgbClr val="000000"/>
                </a:solidFill>
                <a:latin typeface="Arial" panose="020B0604020202020204" pitchFamily="34" charset="0"/>
                <a:ea typeface="Verdana" panose="020B0604030504040204" pitchFamily="34" charset="0"/>
              </a:rPr>
              <a:t>reinhardtii</a:t>
            </a:r>
            <a:endParaRPr lang="en-US" i="1" dirty="0">
              <a:solidFill>
                <a:srgbClr val="000000"/>
              </a:solidFill>
              <a:latin typeface="Arial" panose="020B0604020202020204" pitchFamily="34" charset="0"/>
              <a:ea typeface="Verdana" panose="020B0604030504040204" pitchFamily="34" charset="0"/>
            </a:endParaRP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Diverged from land plants over 1 B</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Y</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Several lines of evolutionary specialization derived from chlorophytes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Genome of </a:t>
            </a:r>
            <a:r>
              <a:rPr lang="en-US" i="1" dirty="0">
                <a:solidFill>
                  <a:srgbClr val="000000"/>
                </a:solidFill>
                <a:latin typeface="Arial" panose="020B0604020202020204" pitchFamily="34" charset="0"/>
                <a:ea typeface="Verdana" panose="020B0604030504040204" pitchFamily="34" charset="0"/>
              </a:rPr>
              <a:t>Chlamydomonas </a:t>
            </a:r>
            <a:r>
              <a:rPr lang="en-US" i="1" dirty="0" err="1">
                <a:solidFill>
                  <a:srgbClr val="000000"/>
                </a:solidFill>
                <a:latin typeface="Arial" panose="020B0604020202020204" pitchFamily="34" charset="0"/>
                <a:ea typeface="Verdana" panose="020B0604030504040204" pitchFamily="34" charset="0"/>
              </a:rPr>
              <a:t>reinhardtii</a:t>
            </a:r>
            <a:r>
              <a:rPr lang="en-US" i="1"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has been sequenced; organism is workhorse for comparative genetic studies; widely used host for recombinant protein expression</a:t>
            </a:r>
          </a:p>
        </p:txBody>
      </p:sp>
      <p:sp>
        <p:nvSpPr>
          <p:cNvPr id="6" name="Slide Number Placeholder 3">
            <a:extLst>
              <a:ext uri="{FF2B5EF4-FFF2-40B4-BE49-F238E27FC236}">
                <a16:creationId xmlns:a16="http://schemas.microsoft.com/office/drawing/2014/main" id="{576280BB-381C-4352-B33F-8C4B6DB0DBB2}"/>
              </a:ext>
            </a:extLst>
          </p:cNvPr>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36418399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73CDB-A33A-47B0-9C7A-703FA1234F04}"/>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28.28</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Chlamydomonas life cycle. ">
            <a:extLst>
              <a:ext uri="{FF2B5EF4-FFF2-40B4-BE49-F238E27FC236}">
                <a16:creationId xmlns:a16="http://schemas.microsoft.com/office/drawing/2014/main" id="{6477A300-490F-4852-AA80-31B8681F8291}"/>
              </a:ext>
            </a:extLst>
          </p:cNvPr>
          <p:cNvPicPr>
            <a:picLocks noChangeAspect="1" noChangeArrowheads="1"/>
          </p:cNvPicPr>
          <p:nvPr/>
        </p:nvPicPr>
        <p:blipFill rotWithShape="1">
          <a:blip r:embed="rId2"/>
          <a:srcRect b="30740"/>
          <a:stretch/>
        </p:blipFill>
        <p:spPr bwMode="auto">
          <a:xfrm>
            <a:off x="1716704" y="1071657"/>
            <a:ext cx="5710593" cy="5057587"/>
          </a:xfrm>
          <a:prstGeom prst="rect">
            <a:avLst/>
          </a:prstGeom>
          <a:noFill/>
        </p:spPr>
      </p:pic>
      <p:sp>
        <p:nvSpPr>
          <p:cNvPr id="15" name="Text Placeholder 3">
            <a:extLst>
              <a:ext uri="{FF2B5EF4-FFF2-40B4-BE49-F238E27FC236}">
                <a16:creationId xmlns:a16="http://schemas.microsoft.com/office/drawing/2014/main" id="{5B37E117-C6CC-419C-B0D0-806EBE620FFC}"/>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DE090806-1447-4770-B0BC-5994756F9F0B}"/>
              </a:ext>
            </a:extLst>
          </p:cNvPr>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11564826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9F123-64F4-412E-9C9D-494193743B9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Cell specialization in colonial chlorophytes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BC97779-564E-4034-A9EB-0F50844FBA1C}"/>
              </a:ext>
            </a:extLst>
          </p:cNvPr>
          <p:cNvSpPr>
            <a:spLocks noGrp="1"/>
          </p:cNvSpPr>
          <p:nvPr>
            <p:ph sz="quarter" idx="11"/>
          </p:nvPr>
        </p:nvSpPr>
        <p:spPr>
          <a:xfrm>
            <a:off x="342900" y="1276710"/>
            <a:ext cx="3406140" cy="4974336"/>
          </a:xfrm>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Multicellularity arose many times in the eukaryotes</a:t>
            </a:r>
          </a:p>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Colonial chlorophytes are examples of cellular specialization</a:t>
            </a:r>
          </a:p>
          <a:p>
            <a:pPr marL="347472" lvl="2" indent="-347472">
              <a:spcBef>
                <a:spcPts val="600"/>
              </a:spcBef>
              <a:spcAft>
                <a:spcPts val="1200"/>
              </a:spcAft>
              <a:buClr>
                <a:srgbClr val="000000"/>
              </a:buClr>
            </a:pPr>
            <a:r>
              <a:rPr lang="en-US" sz="2400" dirty="0">
                <a:solidFill>
                  <a:srgbClr val="000000"/>
                </a:solidFill>
                <a:latin typeface="Arial" panose="020B0604020202020204" pitchFamily="34" charset="0"/>
                <a:ea typeface="Verdana" panose="020B0604030504040204" pitchFamily="34" charset="0"/>
              </a:rPr>
              <a:t>Volvox - hollow sphere made up of a single layer of 500 to 60,000 individual cells each with 2 flagella.</a:t>
            </a:r>
          </a:p>
        </p:txBody>
      </p:sp>
      <p:pic>
        <p:nvPicPr>
          <p:cNvPr id="9" name="Picture 3" descr="A micrograph of the volvox with reproductive and vegetative cells inside. The size of the volvox is 60 nanometers.">
            <a:extLst>
              <a:ext uri="{FF2B5EF4-FFF2-40B4-BE49-F238E27FC236}">
                <a16:creationId xmlns:a16="http://schemas.microsoft.com/office/drawing/2014/main" id="{B346AB69-EE59-442F-8181-998294468519}"/>
              </a:ext>
            </a:extLst>
          </p:cNvPr>
          <p:cNvPicPr>
            <a:picLocks noChangeAspect="1" noChangeArrowheads="1"/>
          </p:cNvPicPr>
          <p:nvPr/>
        </p:nvPicPr>
        <p:blipFill>
          <a:blip r:embed="rId2"/>
          <a:stretch>
            <a:fillRect/>
          </a:stretch>
        </p:blipFill>
        <p:spPr bwMode="auto">
          <a:xfrm>
            <a:off x="3884059" y="2203004"/>
            <a:ext cx="5076315" cy="3121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3E2166E6-DAFB-45EF-879C-0137E7CCDB55}"/>
              </a:ext>
            </a:extLst>
          </p:cNvPr>
          <p:cNvSpPr>
            <a:spLocks noGrp="1"/>
          </p:cNvSpPr>
          <p:nvPr>
            <p:ph type="body" sz="quarter" idx="39"/>
          </p:nvPr>
        </p:nvSpPr>
        <p:spPr>
          <a:xfrm>
            <a:off x="5690696" y="5391498"/>
            <a:ext cx="1463040" cy="181356"/>
          </a:xfrm>
        </p:spPr>
        <p:txBody>
          <a:bodyPr/>
          <a:lstStyle/>
          <a:p>
            <a:pPr algn="ctr"/>
            <a:r>
              <a:rPr lang="en-US" dirty="0">
                <a:solidFill>
                  <a:schemeClr val="tx1"/>
                </a:solidFill>
              </a:rPr>
              <a:t>Stephen </a:t>
            </a:r>
            <a:r>
              <a:rPr lang="en-US" dirty="0" err="1">
                <a:solidFill>
                  <a:schemeClr val="tx1"/>
                </a:solidFill>
              </a:rPr>
              <a:t>Durr</a:t>
            </a:r>
            <a:r>
              <a:rPr lang="en-US" dirty="0">
                <a:solidFill>
                  <a:schemeClr val="tx1"/>
                </a:solidFill>
              </a:rPr>
              <a:t> </a:t>
            </a:r>
          </a:p>
        </p:txBody>
      </p:sp>
      <p:sp>
        <p:nvSpPr>
          <p:cNvPr id="8" name="Slide Number Placeholder 5">
            <a:extLst>
              <a:ext uri="{FF2B5EF4-FFF2-40B4-BE49-F238E27FC236}">
                <a16:creationId xmlns:a16="http://schemas.microsoft.com/office/drawing/2014/main" id="{22C5610A-C4CD-4BAD-A1F9-CD9590067832}"/>
              </a:ext>
            </a:extLst>
          </p:cNvPr>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3050163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EFA78-681D-4D51-BA57-BC4D110ACCCA}"/>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Haplodiplontic life cycles in multicellular chlorophytes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E2A61203-AD21-4488-8CAD-5ADBCF59A6BC}"/>
              </a:ext>
            </a:extLst>
          </p:cNvPr>
          <p:cNvSpPr>
            <a:spLocks noGrp="1"/>
          </p:cNvSpPr>
          <p:nvPr>
            <p:ph sz="quarter" idx="11"/>
          </p:nvPr>
        </p:nvSpPr>
        <p:spPr>
          <a:xfrm>
            <a:off x="342900" y="1276710"/>
            <a:ext cx="3943350" cy="4974336"/>
          </a:xfrm>
        </p:spPr>
        <p:txBody>
          <a:bodyPr/>
          <a:lstStyle/>
          <a:p>
            <a:pPr lvl="0">
              <a:spcBef>
                <a:spcPts val="624"/>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Haplodiplontic life cycles found in some chlorophytes and the </a:t>
            </a:r>
            <a:r>
              <a:rPr lang="en-US" dirty="0" err="1">
                <a:solidFill>
                  <a:srgbClr val="000000"/>
                </a:solidFill>
                <a:latin typeface="Arial" panose="020B0604020202020204" pitchFamily="34" charset="0"/>
                <a:ea typeface="Verdana" panose="020B0604030504040204" pitchFamily="34" charset="0"/>
              </a:rPr>
              <a:t>streptophytes</a:t>
            </a:r>
            <a:endParaRPr lang="en-US" dirty="0">
              <a:solidFill>
                <a:srgbClr val="000000"/>
              </a:solidFill>
              <a:latin typeface="Arial" panose="020B0604020202020204" pitchFamily="34" charset="0"/>
              <a:ea typeface="Verdana" panose="020B0604030504040204" pitchFamily="34" charset="0"/>
            </a:endParaRPr>
          </a:p>
          <a:p>
            <a:pPr marL="457200" lvl="0" indent="-457200">
              <a:spcBef>
                <a:spcPts val="624"/>
              </a:spcBef>
              <a:spcAft>
                <a:spcPts val="1200"/>
              </a:spcAft>
              <a:buClr>
                <a:srgbClr val="003B48"/>
              </a:buClr>
            </a:pPr>
            <a:r>
              <a:rPr lang="en-US" i="1" dirty="0">
                <a:solidFill>
                  <a:srgbClr val="000000"/>
                </a:solidFill>
                <a:latin typeface="Arial" panose="020B0604020202020204" pitchFamily="34" charset="0"/>
                <a:ea typeface="Verdana" panose="020B0604030504040204" pitchFamily="34" charset="0"/>
              </a:rPr>
              <a:t>Ulva</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Multicellular chlorophyte.</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Identical gametophyte and sporophyte generations.</a:t>
            </a:r>
          </a:p>
          <a:p>
            <a:pPr marL="347472" lvl="2" indent="-347472">
              <a:spcBef>
                <a:spcPts val="624"/>
              </a:spcBef>
              <a:spcAft>
                <a:spcPts val="0"/>
              </a:spcAft>
              <a:buClr>
                <a:srgbClr val="000000"/>
              </a:buClr>
            </a:pPr>
            <a:r>
              <a:rPr lang="en-US" sz="2400" dirty="0">
                <a:solidFill>
                  <a:srgbClr val="000000"/>
                </a:solidFill>
                <a:latin typeface="Arial" panose="020B0604020202020204" pitchFamily="34" charset="0"/>
                <a:ea typeface="Verdana" panose="020B0604030504040204" pitchFamily="34" charset="0"/>
              </a:rPr>
              <a:t>Consist of flattened sheets two cells thick.</a:t>
            </a:r>
          </a:p>
        </p:txBody>
      </p:sp>
      <p:pic>
        <p:nvPicPr>
          <p:cNvPr id="9" name="Picture 3" descr="Ulva is a chlorophyte alga that superficially resembles a wilted piece of green lettuce.">
            <a:extLst>
              <a:ext uri="{FF2B5EF4-FFF2-40B4-BE49-F238E27FC236}">
                <a16:creationId xmlns:a16="http://schemas.microsoft.com/office/drawing/2014/main" id="{32A3DBC1-9B95-456B-88D2-2C5DEA22BE32}"/>
              </a:ext>
            </a:extLst>
          </p:cNvPr>
          <p:cNvPicPr>
            <a:picLocks noChangeAspect="1" noChangeArrowheads="1"/>
          </p:cNvPicPr>
          <p:nvPr/>
        </p:nvPicPr>
        <p:blipFill rotWithShape="1">
          <a:blip r:embed="rId2"/>
          <a:srcRect l="3511" t="69432" r="45701" b="1471"/>
          <a:stretch/>
        </p:blipFill>
        <p:spPr bwMode="auto">
          <a:xfrm>
            <a:off x="4533728" y="1276710"/>
            <a:ext cx="4384384" cy="37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4">
            <a:extLst>
              <a:ext uri="{FF2B5EF4-FFF2-40B4-BE49-F238E27FC236}">
                <a16:creationId xmlns:a16="http://schemas.microsoft.com/office/drawing/2014/main" id="{35F0A30A-34D5-48B6-A680-D54400A99798}"/>
              </a:ext>
            </a:extLst>
          </p:cNvPr>
          <p:cNvSpPr>
            <a:spLocks noGrp="1"/>
          </p:cNvSpPr>
          <p:nvPr>
            <p:ph type="body" sz="quarter" idx="39"/>
          </p:nvPr>
        </p:nvSpPr>
        <p:spPr>
          <a:xfrm>
            <a:off x="5948680" y="5059350"/>
            <a:ext cx="1554480" cy="181356"/>
          </a:xfrm>
        </p:spPr>
        <p:txBody>
          <a:bodyPr/>
          <a:lstStyle/>
          <a:p>
            <a:pPr algn="ctr"/>
            <a:r>
              <a:rPr lang="en-US" dirty="0">
                <a:solidFill>
                  <a:schemeClr val="tx1"/>
                </a:solidFill>
              </a:rPr>
              <a:t>Dr. Diane S. Littler</a:t>
            </a:r>
          </a:p>
        </p:txBody>
      </p:sp>
      <p:sp>
        <p:nvSpPr>
          <p:cNvPr id="8" name="Slide Number Placeholder 5">
            <a:extLst>
              <a:ext uri="{FF2B5EF4-FFF2-40B4-BE49-F238E27FC236}">
                <a16:creationId xmlns:a16="http://schemas.microsoft.com/office/drawing/2014/main" id="{DC8F968E-FF8F-4523-ACA7-BFA20D4967C7}"/>
              </a:ext>
            </a:extLst>
          </p:cNvPr>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2215344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E6D70-DA56-4E3D-95E8-0CE4446528E3}"/>
              </a:ext>
            </a:extLst>
          </p:cNvPr>
          <p:cNvSpPr>
            <a:spLocks noGrp="1"/>
          </p:cNvSpPr>
          <p:nvPr>
            <p:ph type="title"/>
          </p:nvPr>
        </p:nvSpPr>
        <p:spPr>
          <a:xfrm>
            <a:off x="342900" y="304800"/>
            <a:ext cx="8458200" cy="678611"/>
          </a:xfrm>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28.30</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9" name="Picture 2" descr="An illustration of the life cycle of Ulva. ">
            <a:extLst>
              <a:ext uri="{FF2B5EF4-FFF2-40B4-BE49-F238E27FC236}">
                <a16:creationId xmlns:a16="http://schemas.microsoft.com/office/drawing/2014/main" id="{D80B08EA-3CDC-49CC-BF05-101EA3F1AA82}"/>
              </a:ext>
            </a:extLst>
          </p:cNvPr>
          <p:cNvPicPr>
            <a:picLocks noChangeAspect="1" noChangeArrowheads="1"/>
          </p:cNvPicPr>
          <p:nvPr/>
        </p:nvPicPr>
        <p:blipFill rotWithShape="1">
          <a:blip r:embed="rId2"/>
          <a:srcRect b="32321"/>
          <a:stretch/>
        </p:blipFill>
        <p:spPr bwMode="auto">
          <a:xfrm>
            <a:off x="2011680" y="1044086"/>
            <a:ext cx="5120640" cy="5111724"/>
          </a:xfrm>
          <a:prstGeom prst="rect">
            <a:avLst/>
          </a:prstGeom>
          <a:noFill/>
        </p:spPr>
      </p:pic>
      <p:sp>
        <p:nvSpPr>
          <p:cNvPr id="15" name="Text Placeholder 3">
            <a:extLst>
              <a:ext uri="{FF2B5EF4-FFF2-40B4-BE49-F238E27FC236}">
                <a16:creationId xmlns:a16="http://schemas.microsoft.com/office/drawing/2014/main" id="{B28B11BD-2198-41BD-B297-3D9DC4E5F57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80B5430-2B72-4625-B7F9-DE3CA7D7CD8A}"/>
              </a:ext>
            </a:extLst>
          </p:cNvPr>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3318968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3A1C7-453B-4981-BC76-8B9E24E19041}"/>
              </a:ext>
            </a:extLst>
          </p:cNvPr>
          <p:cNvSpPr>
            <a:spLocks noGrp="1"/>
          </p:cNvSpPr>
          <p:nvPr>
            <p:ph type="title"/>
          </p:nvPr>
        </p:nvSpPr>
        <p:spPr>
          <a:xfrm>
            <a:off x="342900" y="304800"/>
            <a:ext cx="186309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28.3</a:t>
            </a:r>
          </a:p>
        </p:txBody>
      </p:sp>
      <p:pic>
        <p:nvPicPr>
          <p:cNvPr id="9" name="Picture 2" descr="An illustration of the steps in the theory of endosymbiosis.">
            <a:extLst>
              <a:ext uri="{FF2B5EF4-FFF2-40B4-BE49-F238E27FC236}">
                <a16:creationId xmlns:a16="http://schemas.microsoft.com/office/drawing/2014/main" id="{23D0D57E-297A-4F5E-9D5C-37666546EC25}"/>
              </a:ext>
            </a:extLst>
          </p:cNvPr>
          <p:cNvPicPr>
            <a:picLocks noChangeAspect="1" noChangeArrowheads="1"/>
          </p:cNvPicPr>
          <p:nvPr/>
        </p:nvPicPr>
        <p:blipFill rotWithShape="1">
          <a:blip r:embed="rId2"/>
          <a:srcRect t="5190" b="4130"/>
          <a:stretch/>
        </p:blipFill>
        <p:spPr bwMode="auto">
          <a:xfrm>
            <a:off x="2606040" y="224334"/>
            <a:ext cx="3931920" cy="599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Placeholder 3">
            <a:extLst>
              <a:ext uri="{FF2B5EF4-FFF2-40B4-BE49-F238E27FC236}">
                <a16:creationId xmlns:a16="http://schemas.microsoft.com/office/drawing/2014/main" id="{92AF6A37-9E04-41E9-86F7-7C1C45644DB5}"/>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EB1A4272-C310-4B92-A746-ED41D829A882}"/>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04464069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838B7C-9E44-4CA2-836D-A02BE3DEAE27}"/>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Charophytes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sp>
        <p:nvSpPr>
          <p:cNvPr id="3" name="Content Placeholder 2">
            <a:extLst>
              <a:ext uri="{FF2B5EF4-FFF2-40B4-BE49-F238E27FC236}">
                <a16:creationId xmlns:a16="http://schemas.microsoft.com/office/drawing/2014/main" id="{249B216F-1994-4443-88BF-A6DBEF75F48B}"/>
              </a:ext>
            </a:extLst>
          </p:cNvPr>
          <p:cNvSpPr>
            <a:spLocks noGrp="1"/>
          </p:cNvSpPr>
          <p:nvPr>
            <p:ph sz="quarter" idx="11"/>
          </p:nvPr>
        </p:nvSpPr>
        <p:spPr>
          <a:xfrm>
            <a:off x="342900" y="1276710"/>
            <a:ext cx="8458200" cy="1314090"/>
          </a:xfrm>
        </p:spPr>
        <p:txBody>
          <a:bodyPr/>
          <a:lstStyle/>
          <a:p>
            <a:pPr lvl="0">
              <a:spcBef>
                <a:spcPts val="624"/>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Also green algae; distinguished from chlorophytes by phylogenetic relationship to land plants</a:t>
            </a:r>
          </a:p>
          <a:p>
            <a:pPr marL="347472" lvl="0" indent="-347472">
              <a:spcBef>
                <a:spcPts val="624"/>
              </a:spcBef>
              <a:spcAft>
                <a:spcPts val="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Molecular evidence from </a:t>
            </a:r>
            <a:r>
              <a:rPr lang="en-US" dirty="0" err="1">
                <a:solidFill>
                  <a:srgbClr val="000000"/>
                </a:solidFill>
                <a:latin typeface="Arial" panose="020B0604020202020204" pitchFamily="34" charset="0"/>
                <a:ea typeface="Verdana" panose="020B0604030504040204" pitchFamily="34" charset="0"/>
              </a:rPr>
              <a:t>rR</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and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sequences.</a:t>
            </a:r>
          </a:p>
        </p:txBody>
      </p:sp>
      <p:pic>
        <p:nvPicPr>
          <p:cNvPr id="10" name="Picture 3" descr="Two micrographs of the chara and the coleochaete land plants.">
            <a:extLst>
              <a:ext uri="{FF2B5EF4-FFF2-40B4-BE49-F238E27FC236}">
                <a16:creationId xmlns:a16="http://schemas.microsoft.com/office/drawing/2014/main" id="{8558B8B5-3BAB-4E83-9D40-817F56FCC06F}"/>
              </a:ext>
            </a:extLst>
          </p:cNvPr>
          <p:cNvPicPr>
            <a:picLocks noChangeAspect="1" noChangeArrowheads="1"/>
          </p:cNvPicPr>
          <p:nvPr/>
        </p:nvPicPr>
        <p:blipFill>
          <a:blip r:embed="rId2"/>
          <a:stretch>
            <a:fillRect/>
          </a:stretch>
        </p:blipFill>
        <p:spPr bwMode="auto">
          <a:xfrm>
            <a:off x="1655064" y="2745643"/>
            <a:ext cx="5833872" cy="3442441"/>
          </a:xfrm>
          <a:prstGeom prst="rect">
            <a:avLst/>
          </a:prstGeom>
          <a:noFill/>
        </p:spPr>
      </p:pic>
      <p:sp>
        <p:nvSpPr>
          <p:cNvPr id="8" name="Text Placeholder 4">
            <a:extLst>
              <a:ext uri="{FF2B5EF4-FFF2-40B4-BE49-F238E27FC236}">
                <a16:creationId xmlns:a16="http://schemas.microsoft.com/office/drawing/2014/main" id="{7DF42BAF-5A4F-4EB2-A0A6-0CB456E09654}"/>
              </a:ext>
            </a:extLst>
          </p:cNvPr>
          <p:cNvSpPr>
            <a:spLocks noGrp="1"/>
          </p:cNvSpPr>
          <p:nvPr>
            <p:ph type="body" sz="quarter" idx="39"/>
          </p:nvPr>
        </p:nvSpPr>
        <p:spPr>
          <a:xfrm>
            <a:off x="2834640" y="6255727"/>
            <a:ext cx="3474720" cy="181356"/>
          </a:xfrm>
        </p:spPr>
        <p:txBody>
          <a:bodyPr/>
          <a:lstStyle/>
          <a:p>
            <a:pPr algn="ctr"/>
            <a:r>
              <a:rPr lang="en-US" dirty="0">
                <a:solidFill>
                  <a:schemeClr val="tx1"/>
                </a:solidFill>
              </a:rPr>
              <a:t>(left) </a:t>
            </a:r>
            <a:r>
              <a:rPr lang="en-US" dirty="0" err="1">
                <a:solidFill>
                  <a:schemeClr val="tx1"/>
                </a:solidFill>
              </a:rPr>
              <a:t>blickwinkel</a:t>
            </a:r>
            <a:r>
              <a:rPr lang="en-US" dirty="0">
                <a:solidFill>
                  <a:schemeClr val="tx1"/>
                </a:solidFill>
              </a:rPr>
              <a:t>/</a:t>
            </a:r>
            <a:r>
              <a:rPr lang="en-US" dirty="0" err="1">
                <a:solidFill>
                  <a:schemeClr val="tx1"/>
                </a:solidFill>
              </a:rPr>
              <a:t>Alamy</a:t>
            </a:r>
            <a:r>
              <a:rPr lang="en-US" dirty="0">
                <a:solidFill>
                  <a:schemeClr val="tx1"/>
                </a:solidFill>
              </a:rPr>
              <a:t> Stock Photo; (right) Lee W. Wilcox </a:t>
            </a:r>
          </a:p>
        </p:txBody>
      </p:sp>
      <p:sp>
        <p:nvSpPr>
          <p:cNvPr id="9" name="Slide Number Placeholder 5">
            <a:extLst>
              <a:ext uri="{FF2B5EF4-FFF2-40B4-BE49-F238E27FC236}">
                <a16:creationId xmlns:a16="http://schemas.microsoft.com/office/drawing/2014/main" id="{7FCCD096-681A-4235-97EA-1A226101EA6A}"/>
              </a:ext>
            </a:extLst>
          </p:cNvPr>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9559725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67B0C-4B8F-435B-BBB5-A8E04BFA45C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Charophytes</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0E6D38BE-4905-4E3B-A262-0D5FA29CE0DD}"/>
              </a:ext>
            </a:extLst>
          </p:cNvPr>
          <p:cNvSpPr>
            <a:spLocks noGrp="1"/>
          </p:cNvSpPr>
          <p:nvPr>
            <p:ph sz="quarter" idx="11"/>
          </p:nvPr>
        </p:nvSpPr>
        <p:spPr/>
        <p:txBody>
          <a:bodyPr/>
          <a:lstStyle/>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Charophytes have haplontic life cycles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2 candidate charophyte clades thought to be most closely related to land plants</a:t>
            </a:r>
          </a:p>
          <a:p>
            <a:pPr marL="347472" lvl="0" indent="-347472">
              <a:spcBef>
                <a:spcPts val="12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Charales</a:t>
            </a:r>
            <a:r>
              <a:rPr lang="en-US" dirty="0">
                <a:solidFill>
                  <a:srgbClr val="000000"/>
                </a:solidFill>
                <a:latin typeface="Arial" panose="020B0604020202020204" pitchFamily="34" charset="0"/>
                <a:ea typeface="Verdana" panose="020B0604030504040204" pitchFamily="34" charset="0"/>
              </a:rPr>
              <a:t>.</a:t>
            </a:r>
          </a:p>
          <a:p>
            <a:pPr marL="347472" lvl="0" indent="-347472">
              <a:spcBef>
                <a:spcPts val="1200"/>
              </a:spcBef>
              <a:spcAft>
                <a:spcPts val="600"/>
              </a:spcAft>
              <a:buClr>
                <a:srgbClr val="000000"/>
              </a:buClr>
              <a:buFont typeface="Arial" panose="020B0604020202020204" pitchFamily="34" charset="0"/>
              <a:buChar char="•"/>
            </a:pPr>
            <a:r>
              <a:rPr lang="en-US" dirty="0" err="1">
                <a:solidFill>
                  <a:srgbClr val="000000"/>
                </a:solidFill>
                <a:latin typeface="Arial" panose="020B0604020202020204" pitchFamily="34" charset="0"/>
                <a:ea typeface="Verdana" panose="020B0604030504040204" pitchFamily="34" charset="0"/>
              </a:rPr>
              <a:t>Coleochaetales</a:t>
            </a:r>
            <a:r>
              <a:rPr lang="en-US" dirty="0">
                <a:solidFill>
                  <a:srgbClr val="000000"/>
                </a:solidFill>
                <a:latin typeface="Arial" panose="020B0604020202020204" pitchFamily="34" charset="0"/>
                <a:ea typeface="Verdana" panose="020B0604030504040204" pitchFamily="34" charset="0"/>
              </a:rPr>
              <a:t>.</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Both charophyte clades form green mats around the edges of freshwater ponds and marshes</a:t>
            </a:r>
          </a:p>
          <a:p>
            <a:pPr lvl="0">
              <a:spcBef>
                <a:spcPts val="1200"/>
              </a:spcBef>
              <a:spcAft>
                <a:spcPts val="600"/>
              </a:spcAft>
              <a:buClr>
                <a:srgbClr val="003B48"/>
              </a:buClr>
            </a:pPr>
            <a:r>
              <a:rPr lang="en-US" dirty="0">
                <a:solidFill>
                  <a:srgbClr val="000000"/>
                </a:solidFill>
                <a:latin typeface="Arial" panose="020B0604020202020204" pitchFamily="34" charset="0"/>
                <a:ea typeface="Verdana" panose="020B0604030504040204" pitchFamily="34" charset="0"/>
              </a:rPr>
              <a:t>One species must have successfully inched its way onto land through adaptations to drying</a:t>
            </a:r>
          </a:p>
        </p:txBody>
      </p:sp>
      <p:sp>
        <p:nvSpPr>
          <p:cNvPr id="6" name="Slide Number Placeholder 3">
            <a:extLst>
              <a:ext uri="{FF2B5EF4-FFF2-40B4-BE49-F238E27FC236}">
                <a16:creationId xmlns:a16="http://schemas.microsoft.com/office/drawing/2014/main" id="{05051C88-C69A-4F6D-978F-62E05FB72B3A}"/>
              </a:ext>
            </a:extLst>
          </p:cNvPr>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24363624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FB56D-C0F4-4144-BE3C-E013C9E0322F}"/>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Amoebozoa</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sz="1200" dirty="0">
                <a:solidFill>
                  <a:srgbClr val="000000"/>
                </a:solidFill>
                <a:latin typeface="Arial" panose="020B0604020202020204" pitchFamily="34" charset="0"/>
                <a:ea typeface="Verdana" panose="020B0604030504040204" pitchFamily="34" charset="0"/>
                <a:cs typeface="Arial" pitchFamily="34" charset="0"/>
              </a:rPr>
              <a:t>1</a:t>
            </a:r>
          </a:p>
        </p:txBody>
      </p:sp>
      <p:pic>
        <p:nvPicPr>
          <p:cNvPr id="8" name="Picture 2" descr="A schematic of the phylogenetic tree shows the characteristics of the Amoebozoa.">
            <a:extLst>
              <a:ext uri="{FF2B5EF4-FFF2-40B4-BE49-F238E27FC236}">
                <a16:creationId xmlns:a16="http://schemas.microsoft.com/office/drawing/2014/main" id="{4CE442B6-1F0F-40F8-91A1-2E0B94AEC956}"/>
              </a:ext>
            </a:extLst>
          </p:cNvPr>
          <p:cNvPicPr>
            <a:picLocks noChangeAspect="1" noChangeArrowheads="1"/>
          </p:cNvPicPr>
          <p:nvPr/>
        </p:nvPicPr>
        <p:blipFill>
          <a:blip r:embed="rId2"/>
          <a:stretch>
            <a:fillRect/>
          </a:stretch>
        </p:blipFill>
        <p:spPr bwMode="auto">
          <a:xfrm>
            <a:off x="1005840" y="1077934"/>
            <a:ext cx="7132320" cy="510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D55AC170-7F59-45C0-8970-73E1943E3E89}"/>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82AC0B0A-A795-4DD6-864A-FCE920B97BD7}"/>
              </a:ext>
            </a:extLst>
          </p:cNvPr>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15609931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761A2-E22C-481B-8BE5-95AF08F5641B}"/>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Amoebozoa</a:t>
            </a:r>
            <a:r>
              <a:rPr lang="en-US" sz="120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536A611A-4A25-45DD-980F-E3334F7770E3}"/>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Amoebas move by means of pseudopods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Pseudopods are flowing projections of cytoplasm.</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Extend and pull the amoeba forward.</a:t>
            </a:r>
          </a:p>
          <a:p>
            <a:pPr marL="731520"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Engulf food particles.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An amoeba puts a pseudopod forward and then flows into it.</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Microfilaments of actin and myosin are associated with these movements.</a:t>
            </a:r>
          </a:p>
        </p:txBody>
      </p:sp>
      <p:sp>
        <p:nvSpPr>
          <p:cNvPr id="6" name="Slide Number Placeholder 3">
            <a:extLst>
              <a:ext uri="{FF2B5EF4-FFF2-40B4-BE49-F238E27FC236}">
                <a16:creationId xmlns:a16="http://schemas.microsoft.com/office/drawing/2014/main" id="{8E167CDB-1242-40EB-808D-58CCF775B773}"/>
              </a:ext>
            </a:extLst>
          </p:cNvPr>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34728911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01E7F-6DAD-4848-B5EF-E377C301E48B}"/>
              </a:ext>
            </a:extLst>
          </p:cNvPr>
          <p:cNvSpPr>
            <a:spLocks noGrp="1"/>
          </p:cNvSpPr>
          <p:nvPr>
            <p:ph type="title"/>
          </p:nvPr>
        </p:nvSpPr>
        <p:spPr/>
        <p:txBody>
          <a:bodyPr/>
          <a:lstStyle/>
          <a:p>
            <a:r>
              <a:rPr lang="en-US" dirty="0"/>
              <a:t>Amoeba</a:t>
            </a:r>
          </a:p>
        </p:txBody>
      </p:sp>
      <p:sp>
        <p:nvSpPr>
          <p:cNvPr id="3" name="Content Placeholder 2">
            <a:extLst>
              <a:ext uri="{FF2B5EF4-FFF2-40B4-BE49-F238E27FC236}">
                <a16:creationId xmlns:a16="http://schemas.microsoft.com/office/drawing/2014/main" id="{51F5BBA5-3820-491F-ABDC-8205AFFE1A14}"/>
              </a:ext>
            </a:extLst>
          </p:cNvPr>
          <p:cNvSpPr>
            <a:spLocks noGrp="1"/>
          </p:cNvSpPr>
          <p:nvPr>
            <p:ph sz="quarter" idx="11"/>
          </p:nvPr>
        </p:nvSpPr>
        <p:spPr>
          <a:xfrm>
            <a:off x="342900" y="1276710"/>
            <a:ext cx="3989070" cy="4541160"/>
          </a:xfrm>
        </p:spPr>
        <p:txBody>
          <a:bodyPr/>
          <a:lstStyle/>
          <a:p>
            <a:pPr>
              <a:spcBef>
                <a:spcPts val="600"/>
              </a:spcBef>
              <a:spcAft>
                <a:spcPts val="1200"/>
              </a:spcAft>
            </a:pPr>
            <a:r>
              <a:rPr lang="en-US" dirty="0"/>
              <a:t>Most amoeba are free living</a:t>
            </a:r>
          </a:p>
          <a:p>
            <a:pPr marL="342900" indent="-342900">
              <a:spcBef>
                <a:spcPts val="600"/>
              </a:spcBef>
              <a:spcAft>
                <a:spcPts val="1200"/>
              </a:spcAft>
              <a:buFont typeface="Arial" panose="020B0604020202020204" pitchFamily="34" charset="0"/>
              <a:buChar char="•"/>
            </a:pPr>
            <a:r>
              <a:rPr lang="en-US" dirty="0"/>
              <a:t>Found in the soil as well as freshwater.</a:t>
            </a:r>
          </a:p>
          <a:p>
            <a:pPr marL="342900" indent="-342900">
              <a:spcBef>
                <a:spcPts val="600"/>
              </a:spcBef>
              <a:spcAft>
                <a:spcPts val="1200"/>
              </a:spcAft>
              <a:buFont typeface="Arial" panose="020B0604020202020204" pitchFamily="34" charset="0"/>
              <a:buChar char="•"/>
            </a:pPr>
            <a:r>
              <a:rPr lang="en-US" dirty="0"/>
              <a:t>Some are parasitic.</a:t>
            </a:r>
          </a:p>
          <a:p>
            <a:pPr marL="731520" lvl="2">
              <a:spcBef>
                <a:spcPts val="600"/>
              </a:spcBef>
              <a:spcAft>
                <a:spcPts val="1200"/>
              </a:spcAft>
            </a:pPr>
            <a:r>
              <a:rPr lang="en-US" i="1" dirty="0"/>
              <a:t>Acanthamoeba</a:t>
            </a:r>
            <a:r>
              <a:rPr lang="en-US" dirty="0"/>
              <a:t> enters the body through a wound and crosses the blood-brain barrier into the brain; causes inflammation and death.</a:t>
            </a:r>
          </a:p>
        </p:txBody>
      </p:sp>
      <p:sp>
        <p:nvSpPr>
          <p:cNvPr id="4" name="Content Placeholder 3">
            <a:extLst>
              <a:ext uri="{FF2B5EF4-FFF2-40B4-BE49-F238E27FC236}">
                <a16:creationId xmlns:a16="http://schemas.microsoft.com/office/drawing/2014/main" id="{E2362AD7-DD67-459D-ACF3-DFE75484297D}"/>
              </a:ext>
            </a:extLst>
          </p:cNvPr>
          <p:cNvSpPr>
            <a:spLocks noGrp="1"/>
          </p:cNvSpPr>
          <p:nvPr>
            <p:ph sz="quarter" idx="15"/>
          </p:nvPr>
        </p:nvSpPr>
        <p:spPr>
          <a:xfrm>
            <a:off x="4664327" y="1276710"/>
            <a:ext cx="2617470" cy="426360"/>
          </a:xfrm>
        </p:spPr>
        <p:txBody>
          <a:bodyPr/>
          <a:lstStyle/>
          <a:p>
            <a:r>
              <a:rPr lang="en-US" i="1" dirty="0"/>
              <a:t>Amoeba proteus</a:t>
            </a:r>
          </a:p>
        </p:txBody>
      </p:sp>
      <p:pic>
        <p:nvPicPr>
          <p:cNvPr id="8" name="Picture 4" descr="An electron micrograph of the amoeba proteus with the pseudopods and cytoplasm and the size of the amoeba is 100 micrometers.">
            <a:extLst>
              <a:ext uri="{FF2B5EF4-FFF2-40B4-BE49-F238E27FC236}">
                <a16:creationId xmlns:a16="http://schemas.microsoft.com/office/drawing/2014/main" id="{3AFB74F1-C117-479A-9A1F-2552A861B3D8}"/>
              </a:ext>
            </a:extLst>
          </p:cNvPr>
          <p:cNvPicPr>
            <a:picLocks noChangeAspect="1" noChangeArrowheads="1"/>
          </p:cNvPicPr>
          <p:nvPr/>
        </p:nvPicPr>
        <p:blipFill rotWithShape="1">
          <a:blip r:embed="rId2"/>
          <a:srcRect l="12223" t="5417" r="13656"/>
          <a:stretch/>
        </p:blipFill>
        <p:spPr bwMode="auto">
          <a:xfrm>
            <a:off x="4664327" y="1824692"/>
            <a:ext cx="4149857" cy="382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5">
            <a:extLst>
              <a:ext uri="{FF2B5EF4-FFF2-40B4-BE49-F238E27FC236}">
                <a16:creationId xmlns:a16="http://schemas.microsoft.com/office/drawing/2014/main" id="{EF744855-A67B-43DC-BDF1-A01B516CC979}"/>
              </a:ext>
            </a:extLst>
          </p:cNvPr>
          <p:cNvSpPr>
            <a:spLocks noGrp="1"/>
          </p:cNvSpPr>
          <p:nvPr>
            <p:ph type="body" sz="quarter" idx="39"/>
          </p:nvPr>
        </p:nvSpPr>
        <p:spPr>
          <a:xfrm>
            <a:off x="5733415" y="5732146"/>
            <a:ext cx="2011680" cy="181356"/>
          </a:xfrm>
        </p:spPr>
        <p:txBody>
          <a:bodyPr/>
          <a:lstStyle/>
          <a:p>
            <a:pPr algn="ctr"/>
            <a:r>
              <a:rPr lang="en-US" dirty="0">
                <a:solidFill>
                  <a:schemeClr val="tx1"/>
                </a:solidFill>
              </a:rPr>
              <a:t>Michael Abbey/Science Source </a:t>
            </a:r>
          </a:p>
        </p:txBody>
      </p:sp>
      <p:sp>
        <p:nvSpPr>
          <p:cNvPr id="7" name="Slide Number Placeholder 6">
            <a:extLst>
              <a:ext uri="{FF2B5EF4-FFF2-40B4-BE49-F238E27FC236}">
                <a16:creationId xmlns:a16="http://schemas.microsoft.com/office/drawing/2014/main" id="{7578BB6F-66D2-4F5A-9BEA-5241F55BE0C8}"/>
              </a:ext>
            </a:extLst>
          </p:cNvPr>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31364035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30FED4-4BF2-452C-937B-D013C66F1FE3}"/>
              </a:ext>
            </a:extLst>
          </p:cNvPr>
          <p:cNvSpPr>
            <a:spLocks noGrp="1"/>
          </p:cNvSpPr>
          <p:nvPr>
            <p:ph type="title"/>
          </p:nvPr>
        </p:nvSpPr>
        <p:spPr/>
        <p:txBody>
          <a:bodyPr/>
          <a:lstStyle/>
          <a:p>
            <a:r>
              <a:rPr lang="en-US" dirty="0"/>
              <a:t>Plasmodial slime molds</a:t>
            </a:r>
          </a:p>
        </p:txBody>
      </p:sp>
      <p:pic>
        <p:nvPicPr>
          <p:cNvPr id="10" name="Picture 2" descr="The plasmodial protest with multinucleate pretzel slime mold.">
            <a:extLst>
              <a:ext uri="{FF2B5EF4-FFF2-40B4-BE49-F238E27FC236}">
                <a16:creationId xmlns:a16="http://schemas.microsoft.com/office/drawing/2014/main" id="{320538B7-E2C5-4DF1-8017-96EAE223696F}"/>
              </a:ext>
            </a:extLst>
          </p:cNvPr>
          <p:cNvPicPr>
            <a:picLocks noChangeAspect="1" noChangeArrowheads="1"/>
          </p:cNvPicPr>
          <p:nvPr/>
        </p:nvPicPr>
        <p:blipFill rotWithShape="1">
          <a:blip r:embed="rId2"/>
          <a:srcRect l="718" t="1820" r="2184" b="4543"/>
          <a:stretch/>
        </p:blipFill>
        <p:spPr bwMode="auto">
          <a:xfrm>
            <a:off x="261937" y="1390649"/>
            <a:ext cx="4389120" cy="2305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0D736E6A-B8CB-441A-A371-F43F92AAAADB}"/>
              </a:ext>
            </a:extLst>
          </p:cNvPr>
          <p:cNvSpPr>
            <a:spLocks noGrp="1"/>
          </p:cNvSpPr>
          <p:nvPr>
            <p:ph sz="quarter" idx="11"/>
          </p:nvPr>
        </p:nvSpPr>
        <p:spPr>
          <a:xfrm>
            <a:off x="1633537" y="3752067"/>
            <a:ext cx="1645920" cy="182880"/>
          </a:xfrm>
        </p:spPr>
        <p:txBody>
          <a:bodyPr/>
          <a:lstStyle/>
          <a:p>
            <a:pPr algn="ctr"/>
            <a:r>
              <a:rPr lang="en-US" sz="800" dirty="0"/>
              <a:t>Eye of Science/Science Source</a:t>
            </a:r>
          </a:p>
        </p:txBody>
      </p:sp>
      <p:pic>
        <p:nvPicPr>
          <p:cNvPr id="11" name="Picture 4" descr="A sporangia of a plasmodial slime mold with a bulb and a stalk.">
            <a:extLst>
              <a:ext uri="{FF2B5EF4-FFF2-40B4-BE49-F238E27FC236}">
                <a16:creationId xmlns:a16="http://schemas.microsoft.com/office/drawing/2014/main" id="{2755F829-E6E4-4B9C-9B42-9C657506FB0B}"/>
              </a:ext>
            </a:extLst>
          </p:cNvPr>
          <p:cNvPicPr>
            <a:picLocks noChangeAspect="1" noChangeArrowheads="1"/>
          </p:cNvPicPr>
          <p:nvPr/>
        </p:nvPicPr>
        <p:blipFill rotWithShape="1">
          <a:blip r:embed="rId3"/>
          <a:srcRect l="1305" t="2652" r="2349" b="4605"/>
          <a:stretch/>
        </p:blipFill>
        <p:spPr bwMode="auto">
          <a:xfrm>
            <a:off x="4829175" y="1557963"/>
            <a:ext cx="4100513"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5">
            <a:extLst>
              <a:ext uri="{FF2B5EF4-FFF2-40B4-BE49-F238E27FC236}">
                <a16:creationId xmlns:a16="http://schemas.microsoft.com/office/drawing/2014/main" id="{22A0D2BD-DDDF-46B5-9281-E4AF152E58F0}"/>
              </a:ext>
            </a:extLst>
          </p:cNvPr>
          <p:cNvSpPr>
            <a:spLocks noGrp="1"/>
          </p:cNvSpPr>
          <p:nvPr>
            <p:ph sz="quarter" idx="15"/>
          </p:nvPr>
        </p:nvSpPr>
        <p:spPr>
          <a:xfrm>
            <a:off x="6056471" y="3752067"/>
            <a:ext cx="1645920" cy="182880"/>
          </a:xfrm>
        </p:spPr>
        <p:txBody>
          <a:bodyPr/>
          <a:lstStyle/>
          <a:p>
            <a:pPr algn="ctr"/>
            <a:r>
              <a:rPr lang="en-US" sz="800" dirty="0"/>
              <a:t>Eye of Science/Science Source </a:t>
            </a:r>
          </a:p>
        </p:txBody>
      </p:sp>
      <p:sp>
        <p:nvSpPr>
          <p:cNvPr id="5" name="Content Placeholder 6">
            <a:extLst>
              <a:ext uri="{FF2B5EF4-FFF2-40B4-BE49-F238E27FC236}">
                <a16:creationId xmlns:a16="http://schemas.microsoft.com/office/drawing/2014/main" id="{DA3742CF-0DCD-45BF-8D6C-CCCAD3A20B48}"/>
              </a:ext>
            </a:extLst>
          </p:cNvPr>
          <p:cNvSpPr>
            <a:spLocks noGrp="1"/>
          </p:cNvSpPr>
          <p:nvPr>
            <p:ph sz="quarter" idx="17"/>
          </p:nvPr>
        </p:nvSpPr>
        <p:spPr>
          <a:xfrm>
            <a:off x="342900" y="4238604"/>
            <a:ext cx="8458200" cy="2194560"/>
          </a:xfrm>
        </p:spPr>
        <p:txBody>
          <a:bodyPr/>
          <a:lstStyle/>
          <a:p>
            <a:pPr>
              <a:spcAft>
                <a:spcPts val="600"/>
              </a:spcAft>
            </a:pPr>
            <a:r>
              <a:rPr lang="en-US" sz="2000" dirty="0"/>
              <a:t>Stream along as a plasmodium</a:t>
            </a:r>
          </a:p>
          <a:p>
            <a:pPr marL="347472" lvl="2" indent="-347472">
              <a:spcBef>
                <a:spcPts val="0"/>
              </a:spcBef>
              <a:spcAft>
                <a:spcPts val="600"/>
              </a:spcAft>
            </a:pPr>
            <a:r>
              <a:rPr lang="en-US" dirty="0"/>
              <a:t>Nonwalled, multinucleate mass of cytoplasm.</a:t>
            </a:r>
          </a:p>
          <a:p>
            <a:pPr marL="347472" lvl="2" indent="-347472">
              <a:spcBef>
                <a:spcPts val="0"/>
              </a:spcBef>
              <a:spcAft>
                <a:spcPts val="600"/>
              </a:spcAft>
            </a:pPr>
            <a:r>
              <a:rPr lang="en-US" dirty="0"/>
              <a:t>Form called feeding phase.</a:t>
            </a:r>
          </a:p>
          <a:p>
            <a:pPr>
              <a:spcAft>
                <a:spcPts val="600"/>
              </a:spcAft>
            </a:pPr>
            <a:r>
              <a:rPr lang="en-US" sz="2000" dirty="0"/>
              <a:t>Ingests bacteria and other organic material</a:t>
            </a:r>
          </a:p>
          <a:p>
            <a:pPr>
              <a:spcAft>
                <a:spcPts val="600"/>
              </a:spcAft>
            </a:pPr>
            <a:r>
              <a:rPr lang="en-US" sz="2000" dirty="0"/>
              <a:t>When food or moisture is scarce, organism forms sporangia, where spores are produced</a:t>
            </a:r>
          </a:p>
        </p:txBody>
      </p:sp>
      <p:sp>
        <p:nvSpPr>
          <p:cNvPr id="9" name="Slide Number Placeholder 7">
            <a:extLst>
              <a:ext uri="{FF2B5EF4-FFF2-40B4-BE49-F238E27FC236}">
                <a16:creationId xmlns:a16="http://schemas.microsoft.com/office/drawing/2014/main" id="{F8DA463C-C852-448B-911D-76B58837729C}"/>
              </a:ext>
            </a:extLst>
          </p:cNvPr>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35256651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A44D9-0A00-46C4-A281-E5800BF8F19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Cellular slime molds</a:t>
            </a:r>
          </a:p>
        </p:txBody>
      </p:sp>
      <p:sp>
        <p:nvSpPr>
          <p:cNvPr id="3" name="Content Placeholder 2">
            <a:extLst>
              <a:ext uri="{FF2B5EF4-FFF2-40B4-BE49-F238E27FC236}">
                <a16:creationId xmlns:a16="http://schemas.microsoft.com/office/drawing/2014/main" id="{EA3F2C33-DFE9-4926-BF9C-CD96DD8EF3DB}"/>
              </a:ext>
            </a:extLst>
          </p:cNvPr>
          <p:cNvSpPr>
            <a:spLocks noGrp="1"/>
          </p:cNvSpPr>
          <p:nvPr>
            <p:ph sz="quarter" idx="11"/>
          </p:nvPr>
        </p:nvSpPr>
        <p:spPr/>
        <p:txBody>
          <a:bodyPr/>
          <a:lstStyle/>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Important group for the study of cell differentiation because of their relatively simple developmental systems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Individual organisms behave as separate amoebas</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Move through soil ingesting bacteria</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When food is scarce, organisms aggregate to form a slug</a:t>
            </a:r>
          </a:p>
          <a:p>
            <a:pPr marL="342900" lvl="0" indent="-342900">
              <a:spcBef>
                <a:spcPts val="6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Slug can make spore cells</a:t>
            </a:r>
          </a:p>
        </p:txBody>
      </p:sp>
      <p:sp>
        <p:nvSpPr>
          <p:cNvPr id="6" name="Slide Number Placeholder 3">
            <a:extLst>
              <a:ext uri="{FF2B5EF4-FFF2-40B4-BE49-F238E27FC236}">
                <a16:creationId xmlns:a16="http://schemas.microsoft.com/office/drawing/2014/main" id="{1291D470-400A-47A8-95D6-92BDDECD8E5B}"/>
              </a:ext>
            </a:extLst>
          </p:cNvPr>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36198899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AE090-DAA8-4A9C-8814-DDA00076EA61}"/>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28.35</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10" name="Picture 2" descr="An illustration of the development in Dictyostelium discoideum, a cellular slime mold. ">
            <a:extLst>
              <a:ext uri="{FF2B5EF4-FFF2-40B4-BE49-F238E27FC236}">
                <a16:creationId xmlns:a16="http://schemas.microsoft.com/office/drawing/2014/main" id="{FCA88093-D6B4-4DCE-90F3-E97927B9BF45}"/>
              </a:ext>
            </a:extLst>
          </p:cNvPr>
          <p:cNvPicPr>
            <a:picLocks noChangeAspect="1" noChangeArrowheads="1"/>
          </p:cNvPicPr>
          <p:nvPr/>
        </p:nvPicPr>
        <p:blipFill>
          <a:blip r:embed="rId2"/>
          <a:stretch>
            <a:fillRect/>
          </a:stretch>
        </p:blipFill>
        <p:spPr bwMode="auto">
          <a:xfrm>
            <a:off x="1188720" y="1030257"/>
            <a:ext cx="6766560" cy="474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2BBAF8F6-B7F1-4BBF-8288-F8CAB31F0447}"/>
              </a:ext>
            </a:extLst>
          </p:cNvPr>
          <p:cNvSpPr>
            <a:spLocks noGrp="1"/>
          </p:cNvSpPr>
          <p:nvPr>
            <p:ph sz="quarter" idx="11"/>
          </p:nvPr>
        </p:nvSpPr>
        <p:spPr>
          <a:xfrm>
            <a:off x="851535" y="5829300"/>
            <a:ext cx="7440930" cy="387456"/>
          </a:xfrm>
        </p:spPr>
        <p:txBody>
          <a:bodyPr/>
          <a:lstStyle/>
          <a:p>
            <a:pPr lvl="0" algn="ctr">
              <a:spcBef>
                <a:spcPts val="624"/>
              </a:spcBef>
              <a:spcAft>
                <a:spcPts val="0"/>
              </a:spcAft>
              <a:buClr>
                <a:srgbClr val="003B48"/>
              </a:buClr>
            </a:pPr>
            <a:r>
              <a:rPr lang="en-US" sz="2000" dirty="0">
                <a:solidFill>
                  <a:srgbClr val="000000"/>
                </a:solidFill>
                <a:latin typeface="Arial" panose="020B0604020202020204" pitchFamily="34" charset="0"/>
                <a:ea typeface="Verdana" panose="020B0604030504040204" pitchFamily="34" charset="0"/>
              </a:rPr>
              <a:t>Development in </a:t>
            </a:r>
            <a:r>
              <a:rPr lang="en-US" sz="2000" i="1" dirty="0" err="1">
                <a:solidFill>
                  <a:srgbClr val="000000"/>
                </a:solidFill>
                <a:latin typeface="Arial" panose="020B0604020202020204" pitchFamily="34" charset="0"/>
                <a:ea typeface="Verdana" panose="020B0604030504040204" pitchFamily="34" charset="0"/>
              </a:rPr>
              <a:t>Dictyostelium</a:t>
            </a:r>
            <a:r>
              <a:rPr lang="en-US" sz="2000" i="1" dirty="0">
                <a:solidFill>
                  <a:srgbClr val="000000"/>
                </a:solidFill>
                <a:latin typeface="Arial" panose="020B0604020202020204" pitchFamily="34" charset="0"/>
                <a:ea typeface="Verdana" panose="020B0604030504040204" pitchFamily="34" charset="0"/>
              </a:rPr>
              <a:t> </a:t>
            </a:r>
            <a:r>
              <a:rPr lang="en-US" sz="2000" i="1" dirty="0" err="1">
                <a:solidFill>
                  <a:srgbClr val="000000"/>
                </a:solidFill>
                <a:latin typeface="Arial" panose="020B0604020202020204" pitchFamily="34" charset="0"/>
                <a:ea typeface="Verdana" panose="020B0604030504040204" pitchFamily="34" charset="0"/>
              </a:rPr>
              <a:t>discoideum</a:t>
            </a:r>
            <a:r>
              <a:rPr lang="en-US" sz="2000" dirty="0">
                <a:solidFill>
                  <a:srgbClr val="000000"/>
                </a:solidFill>
                <a:latin typeface="Arial" panose="020B0604020202020204" pitchFamily="34" charset="0"/>
                <a:ea typeface="Verdana" panose="020B0604030504040204" pitchFamily="34" charset="0"/>
              </a:rPr>
              <a:t>, a cellular slime mold</a:t>
            </a:r>
          </a:p>
        </p:txBody>
      </p:sp>
      <p:sp>
        <p:nvSpPr>
          <p:cNvPr id="14" name="Text Placeholder 4">
            <a:extLst>
              <a:ext uri="{FF2B5EF4-FFF2-40B4-BE49-F238E27FC236}">
                <a16:creationId xmlns:a16="http://schemas.microsoft.com/office/drawing/2014/main" id="{31689FDD-8DBA-4445-8489-6B36B80A963D}"/>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252CDD1F-CFD4-483B-BFD2-7E0041A0FC1A}"/>
              </a:ext>
            </a:extLst>
          </p:cNvPr>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0692564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AA0B9-AAEA-4C7C-9245-87FB381D4C0E}"/>
              </a:ext>
            </a:extLst>
          </p:cNvPr>
          <p:cNvSpPr>
            <a:spLocks noGrp="1"/>
          </p:cNvSpPr>
          <p:nvPr>
            <p:ph type="title"/>
          </p:nvPr>
        </p:nvSpPr>
        <p:spPr/>
        <p:txBody>
          <a:bodyPr/>
          <a:lstStyle/>
          <a:p>
            <a:pPr lvl="0"/>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Opisthokonta</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8" name="Picture 2" descr="A schematic of the phylogenetic tree shows the characteristics of the Opisthokonta.">
            <a:extLst>
              <a:ext uri="{FF2B5EF4-FFF2-40B4-BE49-F238E27FC236}">
                <a16:creationId xmlns:a16="http://schemas.microsoft.com/office/drawing/2014/main" id="{4988B2D5-7D9E-4361-8AD1-A3921F2B9D2B}"/>
              </a:ext>
            </a:extLst>
          </p:cNvPr>
          <p:cNvPicPr>
            <a:picLocks noChangeAspect="1" noChangeArrowheads="1"/>
          </p:cNvPicPr>
          <p:nvPr/>
        </p:nvPicPr>
        <p:blipFill>
          <a:blip r:embed="rId2"/>
          <a:stretch>
            <a:fillRect/>
          </a:stretch>
        </p:blipFill>
        <p:spPr bwMode="auto">
          <a:xfrm>
            <a:off x="1097280" y="1113479"/>
            <a:ext cx="6949440" cy="4973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3">
            <a:extLst>
              <a:ext uri="{FF2B5EF4-FFF2-40B4-BE49-F238E27FC236}">
                <a16:creationId xmlns:a16="http://schemas.microsoft.com/office/drawing/2014/main" id="{5EA81715-3085-46E4-BAF8-807C74FBF55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5F270F95-05B7-4CA5-BB17-D45095E7B908}"/>
              </a:ext>
            </a:extLst>
          </p:cNvPr>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177034108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CD7B3-5B3F-4B3E-AD3A-2E6B89B5C291}"/>
              </a:ext>
            </a:extLst>
          </p:cNvPr>
          <p:cNvSpPr>
            <a:spLocks noGrp="1"/>
          </p:cNvSpPr>
          <p:nvPr>
            <p:ph type="title"/>
          </p:nvPr>
        </p:nvSpPr>
        <p:spPr/>
        <p:txBody>
          <a:bodyPr/>
          <a:lstStyle/>
          <a:p>
            <a:pPr lvl="0"/>
            <a:r>
              <a:rPr lang="en-US" dirty="0" err="1">
                <a:solidFill>
                  <a:srgbClr val="000000"/>
                </a:solidFill>
                <a:latin typeface="Arial" panose="020B0604020202020204" pitchFamily="34" charset="0"/>
                <a:ea typeface="Verdana" panose="020B0604030504040204" pitchFamily="34" charset="0"/>
                <a:cs typeface="Arial" pitchFamily="34" charset="0"/>
              </a:rPr>
              <a:t>Opisthokonts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40B6295A-EDA5-42F2-A599-92FE573F439D}"/>
              </a:ext>
            </a:extLst>
          </p:cNvPr>
          <p:cNvSpPr>
            <a:spLocks noGrp="1"/>
          </p:cNvSpPr>
          <p:nvPr>
            <p:ph sz="quarter" idx="11"/>
          </p:nvPr>
        </p:nvSpPr>
        <p:spPr/>
        <p:txBody>
          <a:bodyPr/>
          <a:lstStyle/>
          <a:p>
            <a:pPr lvl="0">
              <a:spcBef>
                <a:spcPts val="6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Choanoflagellates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Unicellular organisms.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Fungi and animal common ancestor.</a:t>
            </a:r>
          </a:p>
          <a:p>
            <a:pPr lvl="2" indent="-283464">
              <a:spcBef>
                <a:spcPts val="600"/>
              </a:spcBef>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Most like the common ancestor of sponges.</a:t>
            </a:r>
          </a:p>
          <a:p>
            <a:pPr marL="347472" lvl="0" indent="-347472">
              <a:spcBef>
                <a:spcPts val="6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Have a single emergent flagellum surrounded by a funnel-shaped, contractile collar; structure is exactly matched in sponges, which are animals.</a:t>
            </a:r>
          </a:p>
        </p:txBody>
      </p:sp>
      <p:sp>
        <p:nvSpPr>
          <p:cNvPr id="6" name="Slide Number Placeholder 3">
            <a:extLst>
              <a:ext uri="{FF2B5EF4-FFF2-40B4-BE49-F238E27FC236}">
                <a16:creationId xmlns:a16="http://schemas.microsoft.com/office/drawing/2014/main" id="{21B4CA4D-F2C2-49AA-B57C-47DFB2CB1DA6}"/>
              </a:ext>
            </a:extLst>
          </p:cNvPr>
          <p:cNvSpPr>
            <a:spLocks noGrp="1"/>
          </p:cNvSpPr>
          <p:nvPr>
            <p:ph type="sldNum" sz="quarter" idx="10"/>
          </p:nvPr>
        </p:nvSpPr>
        <p:spPr/>
        <p:txBody>
          <a:bodyPr/>
          <a:lstStyle/>
          <a:p>
            <a:fld id="{68151E55-6873-49E2-B8D5-2F265E6F1973}" type="slidenum">
              <a:rPr lang="en-US" smtClean="0"/>
              <a:pPr/>
              <a:t>69</a:t>
            </a:fld>
            <a:endParaRPr lang="en-US"/>
          </a:p>
        </p:txBody>
      </p:sp>
    </p:spTree>
    <p:extLst>
      <p:ext uri="{BB962C8B-B14F-4D97-AF65-F5344CB8AC3E}">
        <p14:creationId xmlns:p14="http://schemas.microsoft.com/office/powerpoint/2010/main" val="19571182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A79CA-497E-428E-9978-D5C7EE35C51F}"/>
              </a:ext>
            </a:extLst>
          </p:cNvPr>
          <p:cNvSpPr>
            <a:spLocks noGrp="1"/>
          </p:cNvSpPr>
          <p:nvPr>
            <p:ph type="title"/>
          </p:nvPr>
        </p:nvSpPr>
        <p:spPr>
          <a:xfrm>
            <a:off x="342901" y="304800"/>
            <a:ext cx="1816100" cy="678611"/>
          </a:xfrm>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Figure 28.4</a:t>
            </a:r>
          </a:p>
        </p:txBody>
      </p:sp>
      <p:pic>
        <p:nvPicPr>
          <p:cNvPr id="8" name="Picture 2" descr="An illustration of the steps in endosymbiotic origins of chloroplast in red and brown algae. ">
            <a:extLst>
              <a:ext uri="{FF2B5EF4-FFF2-40B4-BE49-F238E27FC236}">
                <a16:creationId xmlns:a16="http://schemas.microsoft.com/office/drawing/2014/main" id="{F9446737-E0F6-4283-829C-4F316556C010}"/>
              </a:ext>
            </a:extLst>
          </p:cNvPr>
          <p:cNvPicPr>
            <a:picLocks noChangeAspect="1" noChangeArrowheads="1"/>
          </p:cNvPicPr>
          <p:nvPr/>
        </p:nvPicPr>
        <p:blipFill rotWithShape="1">
          <a:blip r:embed="rId2"/>
          <a:srcRect t="15061" b="12756"/>
          <a:stretch/>
        </p:blipFill>
        <p:spPr bwMode="auto">
          <a:xfrm>
            <a:off x="2473861" y="98005"/>
            <a:ext cx="5111294" cy="612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3">
            <a:extLst>
              <a:ext uri="{FF2B5EF4-FFF2-40B4-BE49-F238E27FC236}">
                <a16:creationId xmlns:a16="http://schemas.microsoft.com/office/drawing/2014/main" id="{050B37EC-83FB-44A3-BDFB-6C09EFAD0D70}"/>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7" name="Slide Number Placeholder 4">
            <a:extLst>
              <a:ext uri="{FF2B5EF4-FFF2-40B4-BE49-F238E27FC236}">
                <a16:creationId xmlns:a16="http://schemas.microsoft.com/office/drawing/2014/main" id="{E3F6CC88-C255-44A4-AF09-4D9747C400F7}"/>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7255902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67E3E-3D51-4B57-9DB3-65975F57D60B}"/>
              </a:ext>
            </a:extLst>
          </p:cNvPr>
          <p:cNvSpPr>
            <a:spLocks noGrp="1"/>
          </p:cNvSpPr>
          <p:nvPr>
            <p:ph type="title"/>
          </p:nvPr>
        </p:nvSpPr>
        <p:spPr/>
        <p:txBody>
          <a:bodyPr/>
          <a:lstStyle/>
          <a:p>
            <a:pPr lvl="0"/>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28.36</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30EF51A-8979-4E10-83F0-BF3EF6C6C7A7}"/>
              </a:ext>
            </a:extLst>
          </p:cNvPr>
          <p:cNvSpPr>
            <a:spLocks noGrp="1"/>
          </p:cNvSpPr>
          <p:nvPr>
            <p:ph sz="quarter" idx="11"/>
          </p:nvPr>
        </p:nvSpPr>
        <p:spPr>
          <a:xfrm>
            <a:off x="342900" y="1276710"/>
            <a:ext cx="3383280" cy="4974336"/>
          </a:xfrm>
        </p:spPr>
        <p:txBody>
          <a:bodyPr/>
          <a:lstStyle/>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Colonial choanoflagellates</a:t>
            </a:r>
          </a:p>
          <a:p>
            <a:pPr marL="342900" lvl="0" indent="-342900">
              <a:spcBef>
                <a:spcPts val="624"/>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Resemble their close animal relatives, the sponges</a:t>
            </a:r>
          </a:p>
        </p:txBody>
      </p:sp>
      <p:pic>
        <p:nvPicPr>
          <p:cNvPr id="9" name="Picture 3" descr="A micrograph of the colonial choanoflagellates, the sponges with a diameter of 120 micrometers.">
            <a:extLst>
              <a:ext uri="{FF2B5EF4-FFF2-40B4-BE49-F238E27FC236}">
                <a16:creationId xmlns:a16="http://schemas.microsoft.com/office/drawing/2014/main" id="{43E8B10C-4B12-46C0-A8C9-3AB3D39AD0A7}"/>
              </a:ext>
            </a:extLst>
          </p:cNvPr>
          <p:cNvPicPr>
            <a:picLocks noChangeAspect="1" noChangeArrowheads="1"/>
          </p:cNvPicPr>
          <p:nvPr/>
        </p:nvPicPr>
        <p:blipFill rotWithShape="1">
          <a:blip r:embed="rId2"/>
          <a:srcRect l="22045" t="4281" r="18743"/>
          <a:stretch/>
        </p:blipFill>
        <p:spPr bwMode="auto">
          <a:xfrm>
            <a:off x="3807294" y="1276710"/>
            <a:ext cx="5081920" cy="461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Placeholder 4">
            <a:extLst>
              <a:ext uri="{FF2B5EF4-FFF2-40B4-BE49-F238E27FC236}">
                <a16:creationId xmlns:a16="http://schemas.microsoft.com/office/drawing/2014/main" id="{94864230-50B8-4D98-823D-8BD54834A65E}"/>
              </a:ext>
            </a:extLst>
          </p:cNvPr>
          <p:cNvSpPr>
            <a:spLocks noGrp="1"/>
          </p:cNvSpPr>
          <p:nvPr>
            <p:ph type="body" sz="quarter" idx="39"/>
          </p:nvPr>
        </p:nvSpPr>
        <p:spPr>
          <a:xfrm>
            <a:off x="5113814" y="5910867"/>
            <a:ext cx="2468880" cy="181356"/>
          </a:xfrm>
        </p:spPr>
        <p:txBody>
          <a:bodyPr/>
          <a:lstStyle/>
          <a:p>
            <a:pPr algn="ctr"/>
            <a:r>
              <a:rPr lang="en-US" dirty="0">
                <a:solidFill>
                  <a:schemeClr val="tx1"/>
                </a:solidFill>
              </a:rPr>
              <a:t>David Patterson for Maple Ferryman Pty Ltd. </a:t>
            </a:r>
          </a:p>
        </p:txBody>
      </p:sp>
      <p:sp>
        <p:nvSpPr>
          <p:cNvPr id="8" name="Slide Number Placeholder 6">
            <a:extLst>
              <a:ext uri="{FF2B5EF4-FFF2-40B4-BE49-F238E27FC236}">
                <a16:creationId xmlns:a16="http://schemas.microsoft.com/office/drawing/2014/main" id="{2B41E428-41A7-4EA3-B900-BEA06365B06C}"/>
              </a:ext>
            </a:extLst>
          </p:cNvPr>
          <p:cNvSpPr>
            <a:spLocks noGrp="1"/>
          </p:cNvSpPr>
          <p:nvPr>
            <p:ph type="sldNum" sz="quarter" idx="10"/>
          </p:nvPr>
        </p:nvSpPr>
        <p:spPr/>
        <p:txBody>
          <a:bodyPr/>
          <a:lstStyle/>
          <a:p>
            <a:fld id="{68151E55-6873-49E2-B8D5-2F265E6F1973}" type="slidenum">
              <a:rPr lang="en-US" smtClean="0"/>
              <a:pPr/>
              <a:t>70</a:t>
            </a:fld>
            <a:endParaRPr lang="en-US"/>
          </a:p>
        </p:txBody>
      </p:sp>
    </p:spTree>
    <p:extLst>
      <p:ext uri="{BB962C8B-B14F-4D97-AF65-F5344CB8AC3E}">
        <p14:creationId xmlns:p14="http://schemas.microsoft.com/office/powerpoint/2010/main" val="21015299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cross-sectional view of a prokaryotic cell shows a plasma membrane and D N A strand. The next illustration shows the prokaryotic ancestor of the eukaryotic cell with infoldings of the plasma membrane and the D N A strand inside. The third illustration shows the cross-sectional view of the eukaryotic cell with the spherical nucleus covered by a nuclear envelope, the invaginated folding of the endoplasmic reticulum around the nucleus, and the plasma membrane covering the cell.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28.3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ancestral eukaryotic cell with an internal membrane system forms the eukaryotic cell with mitochondrion through endosymbiosis. The aerobic bacterium, mitochondrion, photosynthetic bacterium, and chloroplast enter the ancestral eukaryotic cell through endosymbiosis.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4375318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solidFill>
                  <a:srgbClr val="000000"/>
                </a:solidFill>
                <a:latin typeface="Arial" panose="020B0604020202020204" pitchFamily="34" charset="0"/>
                <a:ea typeface="Verdana" panose="020B0604030504040204" pitchFamily="34" charset="0"/>
                <a:cs typeface="Arial" pitchFamily="34" charset="0"/>
              </a:rPr>
              <a:t>Figure 28.4</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cyanobacteria enter the eukaryotic cell to form red alga through primary endosymbiosis. The eukaryotic cell with chloroplast with two membranes and nucleus forms the brown alga with organelle with four membranes through secondary symbiosis.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14897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28.5</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Fungi, animals, and the choanoflagellates protist group together make up the </a:t>
            </a:r>
            <a:r>
              <a:rPr lang="en-US" dirty="0" err="1"/>
              <a:t>opisthokonta</a:t>
            </a:r>
            <a:r>
              <a:rPr lang="en-US" dirty="0"/>
              <a:t>. Amoebozoa are a monophyletic protist group that is more closely related to </a:t>
            </a:r>
            <a:r>
              <a:rPr lang="en-US" dirty="0" err="1"/>
              <a:t>opisthokonta</a:t>
            </a:r>
            <a:r>
              <a:rPr lang="en-US" dirty="0"/>
              <a:t> than the rest of the eukaryotic groups. The </a:t>
            </a:r>
            <a:r>
              <a:rPr lang="en-US" dirty="0" err="1"/>
              <a:t>archaeplastida</a:t>
            </a:r>
            <a:r>
              <a:rPr lang="en-US" dirty="0"/>
              <a:t> contains land plants and four protist groups: the </a:t>
            </a:r>
            <a:r>
              <a:rPr lang="en-US" dirty="0" err="1"/>
              <a:t>rhodophyta</a:t>
            </a:r>
            <a:r>
              <a:rPr lang="en-US" dirty="0"/>
              <a:t>, chlorophytes, and charophytes. The </a:t>
            </a:r>
            <a:r>
              <a:rPr lang="en-US" dirty="0" err="1"/>
              <a:t>rhizaria</a:t>
            </a:r>
            <a:r>
              <a:rPr lang="en-US" dirty="0"/>
              <a:t> is composed of three protist groups: the </a:t>
            </a:r>
            <a:r>
              <a:rPr lang="en-US" dirty="0" err="1"/>
              <a:t>radiolara</a:t>
            </a:r>
            <a:r>
              <a:rPr lang="en-US" dirty="0"/>
              <a:t>, foraminifera, and </a:t>
            </a:r>
            <a:r>
              <a:rPr lang="en-US" dirty="0" err="1"/>
              <a:t>cercozoa</a:t>
            </a:r>
            <a:r>
              <a:rPr lang="en-US" dirty="0"/>
              <a:t>. The </a:t>
            </a:r>
            <a:r>
              <a:rPr lang="en-US" dirty="0" err="1"/>
              <a:t>chromalveolates</a:t>
            </a:r>
            <a:r>
              <a:rPr lang="en-US" dirty="0"/>
              <a:t> contain only protists and are further subdivided into the </a:t>
            </a:r>
            <a:r>
              <a:rPr lang="en-US" dirty="0" err="1"/>
              <a:t>alveolata</a:t>
            </a:r>
            <a:r>
              <a:rPr lang="en-US" dirty="0"/>
              <a:t> and </a:t>
            </a:r>
            <a:r>
              <a:rPr lang="en-US" dirty="0" err="1"/>
              <a:t>stramenopile</a:t>
            </a:r>
            <a:r>
              <a:rPr lang="en-US" dirty="0"/>
              <a:t> groups. Dinoflagellates, apicomplexans, and ciliates belong to the </a:t>
            </a:r>
            <a:r>
              <a:rPr lang="en-US" dirty="0" err="1"/>
              <a:t>alveolata</a:t>
            </a:r>
            <a:r>
              <a:rPr lang="en-US" dirty="0"/>
              <a:t> group. Brown algae, diatoms, and oomycetes belong to the </a:t>
            </a:r>
            <a:r>
              <a:rPr lang="en-US" dirty="0" err="1"/>
              <a:t>stramenopile</a:t>
            </a:r>
            <a:r>
              <a:rPr lang="en-US" dirty="0"/>
              <a:t> group. Finally, the </a:t>
            </a:r>
            <a:r>
              <a:rPr lang="en-US" dirty="0" err="1"/>
              <a:t>excavata</a:t>
            </a:r>
            <a:r>
              <a:rPr lang="en-US" dirty="0"/>
              <a:t> contains three groups of protists: the </a:t>
            </a:r>
            <a:r>
              <a:rPr lang="en-US" dirty="0" err="1"/>
              <a:t>euglenozoa</a:t>
            </a:r>
            <a:r>
              <a:rPr lang="en-US" dirty="0"/>
              <a:t>, </a:t>
            </a:r>
            <a:r>
              <a:rPr lang="en-US" dirty="0" err="1"/>
              <a:t>parabasalid</a:t>
            </a:r>
            <a:r>
              <a:rPr lang="en-US" dirty="0"/>
              <a:t>, and diplomonads.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3403013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err="1">
                <a:solidFill>
                  <a:srgbClr val="000000"/>
                </a:solidFill>
                <a:latin typeface="Arial" panose="020B0604020202020204" pitchFamily="34" charset="0"/>
                <a:ea typeface="Verdana" panose="020B0604030504040204" pitchFamily="34" charset="0"/>
                <a:cs typeface="Arial" pitchFamily="34" charset="0"/>
              </a:rPr>
              <a:t>Excavata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based on cytoskeletal and DNA sequence similarities showing evolutionary relatedness.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Archaeplastida can be classified into Rhodophyta, chlorophytes, charophytes, and land plants. The next group is Amoebozoa. The last group of </a:t>
            </a:r>
            <a:r>
              <a:rPr lang="en-IN" dirty="0" err="1"/>
              <a:t>opisthokonta</a:t>
            </a:r>
            <a:r>
              <a:rPr lang="en-IN" dirty="0"/>
              <a:t> includes fungi, </a:t>
            </a:r>
            <a:r>
              <a:rPr lang="en-IN" dirty="0" err="1"/>
              <a:t>choanoflagellida</a:t>
            </a:r>
            <a:r>
              <a:rPr lang="en-IN" dirty="0"/>
              <a:t>, and animals.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8123365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28.8</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A. Two flagella are attached to the base of the flask-like opening on the rounded body which tapers on either end. B. Two flagella are attached at the base of a flask-shaped opening called the reservoir, which is located at the anterior end of the cell. One of the flagella is long and has a row of very fine, short, </a:t>
            </a:r>
            <a:r>
              <a:rPr lang="en-GB" dirty="0" err="1"/>
              <a:t>hairlike</a:t>
            </a:r>
            <a:r>
              <a:rPr lang="en-GB" dirty="0"/>
              <a:t> projections along one side. A second, shorter flagellum is located within the reservoir but does not emerge from it. The large contractile vacuoles collect excess water from all parts of the organism and empty it into the reservoir, which helps regulate osmotic pressure within the organism. Numerous paramylon granules are seen all over the body. The outer covering is </a:t>
            </a:r>
            <a:r>
              <a:rPr lang="en-GB" dirty="0" err="1"/>
              <a:t>labeled</a:t>
            </a:r>
            <a:r>
              <a:rPr lang="en-GB" dirty="0"/>
              <a:t> as a pellicle. Cells of Euglena contain numerous small chloroplasts. A rod-shaped mitochondrion is seen closer to the reservoir. Basal bodies give rise to the flagellum. The light-sensitive cells or stigma are also seen on the outer covering of the cell.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318317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i="1" dirty="0">
                <a:solidFill>
                  <a:srgbClr val="000000"/>
                </a:solidFill>
                <a:latin typeface="Arial" panose="020B0604020202020204" pitchFamily="34" charset="0"/>
                <a:ea typeface="Verdana" panose="020B0604030504040204" pitchFamily="34" charset="0"/>
                <a:cs typeface="Arial" pitchFamily="34" charset="0"/>
              </a:rPr>
              <a:t>Euglena’s</a:t>
            </a:r>
            <a:r>
              <a:rPr lang="en-US" dirty="0">
                <a:solidFill>
                  <a:srgbClr val="000000"/>
                </a:solidFill>
                <a:latin typeface="Arial" panose="020B0604020202020204" pitchFamily="34" charset="0"/>
                <a:ea typeface="Verdana" panose="020B0604030504040204" pitchFamily="34" charset="0"/>
                <a:cs typeface="Arial" pitchFamily="34" charset="0"/>
              </a:rPr>
              <a:t> photosynthetic pigments are light-sensitive</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sz="1800" dirty="0"/>
              <a:t>Researchers hypothesized that Euglena cells do not retain photosynthetic pigments in a dark environment and predicted that if light-grown Euglena were transferred to the dark that their photosynthetic pigments would degrade and new pigments would not be synthesized to replace them. To test this they grew Euglena under normal light conditions. They partitioned the Euglena culture into two flasks, subsampled each flask, and quantified the quantity of photosynthetic pigment in each. They then maintained one flask in the normal light environment and transferred the other flask into a dark environment. After several days, they extracted the photosynthetic pigments from each flask and compared the quantities with each other and with the initial levels. They found that photosynthetic pigment levels were lower in the dark-grown flask than in the light-grown flask. The pigment level in the dark-grown flask was lower at the end of the experiment than it was at the beginning of the experiment while the pigment level in the light-grown flask was unchanged throughout the experiment. The researchers concluded that maintenance of Euglena in the dark results in a loss of photosynthetic pigment and that their pigments are degraded in a dark-grown environment.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442868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445E2-2094-4D8A-A905-4B6D1E78FB4D}"/>
              </a:ext>
            </a:extLst>
          </p:cNvPr>
          <p:cNvSpPr>
            <a:spLocks noGrp="1"/>
          </p:cNvSpPr>
          <p:nvPr>
            <p:ph type="title"/>
          </p:nvPr>
        </p:nvSpPr>
        <p:spPr/>
        <p:txBody>
          <a:bodyPr/>
          <a:lstStyle/>
          <a:p>
            <a:r>
              <a:rPr lang="en-US" dirty="0">
                <a:solidFill>
                  <a:srgbClr val="000000"/>
                </a:solidFill>
                <a:latin typeface="Arial" panose="020B0604020202020204" pitchFamily="34" charset="0"/>
                <a:ea typeface="Verdana" panose="020B0604030504040204" pitchFamily="34" charset="0"/>
                <a:cs typeface="Arial" pitchFamily="34" charset="0"/>
              </a:rPr>
              <a:t>Evidence for endosymbiosis</a:t>
            </a:r>
          </a:p>
        </p:txBody>
      </p:sp>
      <p:sp>
        <p:nvSpPr>
          <p:cNvPr id="3" name="Content Placeholder 2">
            <a:extLst>
              <a:ext uri="{FF2B5EF4-FFF2-40B4-BE49-F238E27FC236}">
                <a16:creationId xmlns:a16="http://schemas.microsoft.com/office/drawing/2014/main" id="{F49DD3FB-7682-4000-944D-A953249A68C2}"/>
              </a:ext>
            </a:extLst>
          </p:cNvPr>
          <p:cNvSpPr>
            <a:spLocks noGrp="1"/>
          </p:cNvSpPr>
          <p:nvPr>
            <p:ph sz="quarter" idx="11"/>
          </p:nvPr>
        </p:nvSpPr>
        <p:spPr/>
        <p:txBody>
          <a:bodyPr/>
          <a:lstStyle/>
          <a:p>
            <a:pPr>
              <a:spcBef>
                <a:spcPts val="800"/>
              </a:spcBef>
              <a:spcAft>
                <a:spcPts val="1200"/>
              </a:spcAft>
              <a:buClr>
                <a:srgbClr val="003B48"/>
              </a:buClr>
            </a:pPr>
            <a:r>
              <a:rPr lang="en-US" dirty="0">
                <a:solidFill>
                  <a:srgbClr val="000000"/>
                </a:solidFill>
                <a:latin typeface="Arial" panose="020B0604020202020204" pitchFamily="34" charset="0"/>
                <a:ea typeface="Verdana" panose="020B0604030504040204" pitchFamily="34" charset="0"/>
              </a:rPr>
              <a:t>Endosymbiosis supported by</a:t>
            </a:r>
          </a:p>
          <a:p>
            <a:pPr marL="342900" indent="-342900">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inside mitochondria and chloroplasts.</a:t>
            </a:r>
          </a:p>
          <a:p>
            <a:pPr marL="731520" lvl="2" indent="-283464">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Circular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similar to bacteria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in size and character.</a:t>
            </a:r>
          </a:p>
          <a:p>
            <a:pPr marL="342900" indent="-342900">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Ribosomes inside mitochondria similar to bacterial ribosomes, and vulnerable to antibiotics</a:t>
            </a:r>
          </a:p>
          <a:p>
            <a:pPr marL="342900" indent="-342900">
              <a:spcBef>
                <a:spcPts val="800"/>
              </a:spcBef>
              <a:spcAft>
                <a:spcPts val="1200"/>
              </a:spcAft>
              <a:buClr>
                <a:srgbClr val="000000"/>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Chloroplasts and mitochondria replicate by binary fission – not mitosis.</a:t>
            </a:r>
          </a:p>
          <a:p>
            <a:pPr marL="731520" lvl="2" indent="-283464">
              <a:spcAft>
                <a:spcPts val="1200"/>
              </a:spcAft>
              <a:buClr>
                <a:srgbClr val="000000"/>
              </a:buClr>
            </a:pPr>
            <a:r>
              <a:rPr lang="en-US" dirty="0">
                <a:solidFill>
                  <a:srgbClr val="000000"/>
                </a:solidFill>
                <a:latin typeface="Arial" panose="020B0604020202020204" pitchFamily="34" charset="0"/>
                <a:ea typeface="Verdana" panose="020B0604030504040204" pitchFamily="34" charset="0"/>
              </a:rPr>
              <a:t>Mitosis evolved in eukaryotes.</a:t>
            </a:r>
          </a:p>
        </p:txBody>
      </p:sp>
      <p:sp>
        <p:nvSpPr>
          <p:cNvPr id="6" name="Slide Number Placeholder 3">
            <a:extLst>
              <a:ext uri="{FF2B5EF4-FFF2-40B4-BE49-F238E27FC236}">
                <a16:creationId xmlns:a16="http://schemas.microsoft.com/office/drawing/2014/main" id="{FBBB4D2D-7ACE-47B1-B821-725B5EA007EA}"/>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339876921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Stramenopila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t>
            </a:r>
            <a:r>
              <a:rPr lang="en-IN" dirty="0" err="1"/>
              <a:t>archeoplastida</a:t>
            </a:r>
            <a:r>
              <a:rPr lang="en-IN" dirty="0"/>
              <a:t> can be classified into Rhodophyta, chlorophytes, charophytes, and land plants. The next group is Amoebozoa. The last group of </a:t>
            </a:r>
            <a:r>
              <a:rPr lang="en-IN" dirty="0" err="1"/>
              <a:t>opisthokonta</a:t>
            </a:r>
            <a:r>
              <a:rPr lang="en-IN" dirty="0"/>
              <a:t> includes fungi, </a:t>
            </a:r>
            <a:r>
              <a:rPr lang="en-IN" dirty="0" err="1"/>
              <a:t>choanoflagellida</a:t>
            </a:r>
            <a:r>
              <a:rPr lang="en-IN" dirty="0"/>
              <a:t>, and animals.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4770660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28.13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sperm and egg fuse to form the zygote with 2 n through fertilization. The zygote develops into sporophyte, sporophyte with 2 n. The sporophyte with 2 n forms the egg through meiosis and sperm from zoospores and gametophytes through meiosis.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68985118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Alveolata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t>
            </a:r>
            <a:r>
              <a:rPr lang="en-IN" dirty="0" err="1"/>
              <a:t>archeoplastida</a:t>
            </a:r>
            <a:r>
              <a:rPr lang="en-IN" dirty="0"/>
              <a:t> can be classified into Rhodophyta, chlorophytes, charophytes, and land plants. The next group is Amoebozoa. The last group of </a:t>
            </a:r>
            <a:r>
              <a:rPr lang="en-IN" dirty="0" err="1"/>
              <a:t>opisthokonta</a:t>
            </a:r>
            <a:r>
              <a:rPr lang="en-IN" dirty="0"/>
              <a:t> includes fungi, </a:t>
            </a:r>
            <a:r>
              <a:rPr lang="en-IN" dirty="0" err="1"/>
              <a:t>choanoflagellida</a:t>
            </a:r>
            <a:r>
              <a:rPr lang="en-IN" dirty="0"/>
              <a:t>, and animals.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3081543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Dinoflagellates</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sz="1200" dirty="0">
                <a:solidFill>
                  <a:srgbClr val="000000"/>
                </a:solidFill>
                <a:latin typeface="Arial" panose="020B0604020202020204" pitchFamily="34" charset="0"/>
                <a:ea typeface="Verdana" panose="020B0604030504040204" pitchFamily="34" charset="0"/>
                <a:cs typeface="Arial" pitchFamily="34" charset="0"/>
              </a:rPr>
              <a:t>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Dinoflagellates come in a wide array of shapes. Most have hard armored plates on their exteriors, but </a:t>
            </a:r>
            <a:r>
              <a:rPr lang="en-US" dirty="0" err="1"/>
              <a:t>Noctilluca</a:t>
            </a:r>
            <a:r>
              <a:rPr lang="en-US" dirty="0"/>
              <a:t> is spheroid and lacking armor. </a:t>
            </a:r>
            <a:r>
              <a:rPr lang="en-US" dirty="0" err="1"/>
              <a:t>Ptychodiscus</a:t>
            </a:r>
            <a:r>
              <a:rPr lang="en-US" dirty="0"/>
              <a:t> is diamond-shaped with flagella coming out of one point on the long axis. </a:t>
            </a:r>
            <a:r>
              <a:rPr lang="en-US" dirty="0" err="1"/>
              <a:t>Ceratium</a:t>
            </a:r>
            <a:r>
              <a:rPr lang="en-US" dirty="0"/>
              <a:t> has one pointed end and three-pointed extensions on the other that flare out like the legs on a tripod. </a:t>
            </a:r>
            <a:r>
              <a:rPr lang="en-US" dirty="0" err="1"/>
              <a:t>Gonyaulax</a:t>
            </a:r>
            <a:r>
              <a:rPr lang="en-US" dirty="0"/>
              <a:t> is roughly spherical with a prominent encircling flagellum groove.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3971866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28.19</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A mosquito infected with Plasmodium infects a human with sporozoite stage Plasmodium while feeding. The sporozoites enter the liver, reproduce asexually, and release the merozoite stage Plasmodium into the bloodstream. Merozoites multiply inside red blood cells, are released, and can infect new red blood cells. Certain merozoites develop into gametocytes. An uninfected mosquito feeding on the human ingests the gametocytes. Within the mosquito, the gametocytes develop into gametes and reproduce sexually forming the next generation of sporozoites.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418744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28.22</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sz="1600" dirty="0"/>
              <a:t>The elongated body is covered by large numbers of cilia (tiny beating hairs). The cilia are usually arranged either in longitudinal rows or in spirals around the cell. The tough but flexible outer covering is </a:t>
            </a:r>
            <a:r>
              <a:rPr lang="en-GB" sz="1600" dirty="0" err="1"/>
              <a:t>labeled</a:t>
            </a:r>
            <a:r>
              <a:rPr lang="en-GB" sz="1600" dirty="0"/>
              <a:t> as the pellicle. They have two different types of nuclei within their cells: a small micronucleus and a larger macronucleus. DNA in the macronucleus is transcribed for the daily activities of the organism. The macronucleus is typically polyploid and may contain up to 1000 copies of each chromosome. The micronucleus is diploid and used only as the germline for sexual reproduction. Paramecium has two vacuoles: anterior contractile vacuole and posterior contractile vacuole which regulate water balance and periodically expand and contract as they empty their contents to the outside of the organism. The vacuoles have a central disk surrounded by ray-like projections around the periphery. The vacuoles empty their waste contents through special pores in the pellicle called cytoprocts, which are essentially exocytotic vesicles that appear periodically when solid particles are ready to be expelled. As the paramecium moves forward, water with food, including bacteria and algae is swept into the oral groove. At the posterior end of the oral groove is the gullet where food collects. As more food collects the end of the gullet balloons out and eventually breaks off as a food vacuole. </a:t>
            </a:r>
            <a:endParaRPr lang="en-US" sz="16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74060500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28.23</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Two Paramecium of different mating types come into contact. The diploid micronucleus in each divides by meiosis to produce four haploid micronuclei. Three of the haploid micronuclei then degrade. The remaining micronucleus in each divides by mitosis and mates exchange these micronuclei. In each individual, the new micronucleus fuses with the micronucleus already present, forming a diploid micronucleus. The macronucleus disintegrates and the diploid micronucleus divides by mitosis to produce two identical diploid micronuclei within each individual. One of the micronuclei is the precursor of the micronucleus for that cell, and the other eventually gives rise to the macronucleus.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8371654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S</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A</a:t>
            </a:r>
            <a:r>
              <a:rPr lang="en-US" altLang="en-US" sz="100" dirty="0">
                <a:solidFill>
                  <a:srgbClr val="000000"/>
                </a:solidFill>
                <a:latin typeface="Arial" panose="020B0604020202020204" pitchFamily="34" charset="0"/>
                <a:ea typeface="Microsoft YaHei" panose="020B0503020204020204" pitchFamily="34" charset="-122"/>
                <a:cs typeface="Arial" pitchFamily="34" charset="0"/>
              </a:rPr>
              <a:t> </a:t>
            </a:r>
            <a:r>
              <a:rPr lang="en-US" altLang="en-US" dirty="0">
                <a:solidFill>
                  <a:srgbClr val="000000"/>
                </a:solidFill>
                <a:latin typeface="Arial" panose="020B0604020202020204" pitchFamily="34" charset="0"/>
                <a:ea typeface="Microsoft YaHei" panose="020B0503020204020204" pitchFamily="34" charset="-122"/>
                <a:cs typeface="Arial" pitchFamily="34" charset="0"/>
              </a:rPr>
              <a:t>R – </a:t>
            </a:r>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Rhizaria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t>
            </a:r>
            <a:r>
              <a:rPr lang="en-IN" dirty="0" err="1"/>
              <a:t>archeoplastida</a:t>
            </a:r>
            <a:r>
              <a:rPr lang="en-IN" dirty="0"/>
              <a:t> can be classified into </a:t>
            </a:r>
            <a:r>
              <a:rPr lang="en-IN" dirty="0" err="1"/>
              <a:t>rhodophyta</a:t>
            </a:r>
            <a:r>
              <a:rPr lang="en-IN" dirty="0"/>
              <a:t>, chlorophytes, charophytes, and land plants. The next group is </a:t>
            </a:r>
            <a:r>
              <a:rPr lang="en-IN" dirty="0" err="1"/>
              <a:t>amoebozoa</a:t>
            </a:r>
            <a:r>
              <a:rPr lang="en-IN" dirty="0"/>
              <a:t>. The last group </a:t>
            </a:r>
            <a:r>
              <a:rPr lang="en-IN" dirty="0" err="1"/>
              <a:t>opisthokonta</a:t>
            </a:r>
            <a:r>
              <a:rPr lang="en-IN" dirty="0"/>
              <a:t> includes fungi, </a:t>
            </a:r>
            <a:r>
              <a:rPr lang="en-IN" dirty="0" err="1"/>
              <a:t>choanoflagellida</a:t>
            </a:r>
            <a:r>
              <a:rPr lang="en-IN" dirty="0"/>
              <a:t>, and animals.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6399223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Archaeplastida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t>
            </a:r>
            <a:r>
              <a:rPr lang="en-IN" dirty="0" err="1"/>
              <a:t>archeoplastida</a:t>
            </a:r>
            <a:r>
              <a:rPr lang="en-IN" dirty="0"/>
              <a:t> can be classified into </a:t>
            </a:r>
            <a:r>
              <a:rPr lang="en-IN" dirty="0" err="1"/>
              <a:t>rhodophyta</a:t>
            </a:r>
            <a:r>
              <a:rPr lang="en-IN" dirty="0"/>
              <a:t>, chlorophytes, charophytes, and land plants. The next group is </a:t>
            </a:r>
            <a:r>
              <a:rPr lang="en-IN" dirty="0" err="1"/>
              <a:t>amoebozoa</a:t>
            </a:r>
            <a:r>
              <a:rPr lang="en-IN" dirty="0"/>
              <a:t>. The last group </a:t>
            </a:r>
            <a:r>
              <a:rPr lang="en-IN" dirty="0" err="1"/>
              <a:t>opisthokonta</a:t>
            </a:r>
            <a:r>
              <a:rPr lang="en-IN" dirty="0"/>
              <a:t> includes fungi, </a:t>
            </a:r>
            <a:r>
              <a:rPr lang="en-IN" dirty="0" err="1"/>
              <a:t>choanoflagellida</a:t>
            </a:r>
            <a:r>
              <a:rPr lang="en-IN" dirty="0"/>
              <a:t>, and animals.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03146529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28.28</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asexual reproduction and mitosis form the gametes. The positive and negative mating strains pair from the zygospore through the fertilization process. The zygospore is diploid in condition and divides after meiosis.</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1959638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960966-A507-4B5B-8E9B-B6F29FD5FDA1}"/>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Mitosis evolved in eukaryotes</a:t>
            </a:r>
          </a:p>
        </p:txBody>
      </p:sp>
      <p:sp>
        <p:nvSpPr>
          <p:cNvPr id="3" name="Content Placeholder 2">
            <a:extLst>
              <a:ext uri="{FF2B5EF4-FFF2-40B4-BE49-F238E27FC236}">
                <a16:creationId xmlns:a16="http://schemas.microsoft.com/office/drawing/2014/main" id="{B5DCABFB-BED9-4D53-BE57-7C1894D12314}"/>
              </a:ext>
            </a:extLst>
          </p:cNvPr>
          <p:cNvSpPr>
            <a:spLocks noGrp="1"/>
          </p:cNvSpPr>
          <p:nvPr>
            <p:ph sz="quarter" idx="11"/>
          </p:nvPr>
        </p:nvSpPr>
        <p:spPr/>
        <p:txBody>
          <a:bodyPr/>
          <a:lstStyle/>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Prokaryotes carry genes on single D</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N</a:t>
            </a:r>
            <a:r>
              <a:rPr lang="en-US" sz="100" dirty="0">
                <a:solidFill>
                  <a:srgbClr val="000000"/>
                </a:solidFill>
                <a:latin typeface="Arial" panose="020B0604020202020204" pitchFamily="34" charset="0"/>
                <a:ea typeface="Verdana" panose="020B0604030504040204" pitchFamily="34" charset="0"/>
              </a:rPr>
              <a:t> </a:t>
            </a:r>
            <a:r>
              <a:rPr lang="en-US" dirty="0">
                <a:solidFill>
                  <a:srgbClr val="000000"/>
                </a:solidFill>
                <a:latin typeface="Arial" panose="020B0604020202020204" pitchFamily="34" charset="0"/>
                <a:ea typeface="Verdana" panose="020B0604030504040204" pitchFamily="34" charset="0"/>
              </a:rPr>
              <a:t>A molecule</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Eukaryotes have multiple chromosomes</a:t>
            </a:r>
          </a:p>
          <a:p>
            <a:pPr marL="342900" lvl="0" indent="-342900">
              <a:spcBef>
                <a:spcPts val="1200"/>
              </a:spcBef>
              <a:spcAft>
                <a:spcPts val="1200"/>
              </a:spcAft>
              <a:buClr>
                <a:schemeClr val="tx1"/>
              </a:buClr>
              <a:buFont typeface="Arial" panose="020B0604020202020204" pitchFamily="34" charset="0"/>
              <a:buChar char="•"/>
            </a:pPr>
            <a:r>
              <a:rPr lang="en-US" dirty="0">
                <a:solidFill>
                  <a:srgbClr val="000000"/>
                </a:solidFill>
                <a:latin typeface="Arial" panose="020B0604020202020204" pitchFamily="34" charset="0"/>
                <a:ea typeface="Verdana" panose="020B0604030504040204" pitchFamily="34" charset="0"/>
              </a:rPr>
              <a:t>Mitosis and cytokinesis developed to separate chromosomes and other cell contents during cell division</a:t>
            </a:r>
          </a:p>
        </p:txBody>
      </p:sp>
      <p:sp>
        <p:nvSpPr>
          <p:cNvPr id="6" name="Slide Number Placeholder 3">
            <a:extLst>
              <a:ext uri="{FF2B5EF4-FFF2-40B4-BE49-F238E27FC236}">
                <a16:creationId xmlns:a16="http://schemas.microsoft.com/office/drawing/2014/main" id="{1429BDF8-A83A-4FA1-8CC8-56C0AA6243E4}"/>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427965190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28.30</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positive and negative gametes fuse to form the zygote through the fertilization process. The germinating zygote forms the sporophyte with 2 n and sporangia. The sporangia form the spores and positive and negative gametangia through meiosis.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664313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Amoebozoa</a:t>
            </a:r>
            <a:r>
              <a:rPr lang="en-US" altLang="en-US" sz="1200" dirty="0">
                <a:solidFill>
                  <a:srgbClr val="000000"/>
                </a:solidFill>
                <a:latin typeface="Arial" panose="020B0604020202020204" pitchFamily="34" charset="0"/>
                <a:ea typeface="Microsoft YaHei" panose="020B0503020204020204" pitchFamily="34" charset="-122"/>
                <a:cs typeface="Arial" pitchFamily="34" charset="0"/>
              </a:rPr>
              <a:t> </a:t>
            </a:r>
            <a:r>
              <a:rPr lang="en-US" sz="1200" dirty="0">
                <a:solidFill>
                  <a:srgbClr val="000000"/>
                </a:solidFill>
                <a:latin typeface="Arial" panose="020B0604020202020204" pitchFamily="34" charset="0"/>
                <a:ea typeface="Verdana" panose="020B0604030504040204" pitchFamily="34" charset="0"/>
                <a:cs typeface="Arial" pitchFamily="34" charset="0"/>
              </a:rPr>
              <a:t>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t>
            </a:r>
            <a:r>
              <a:rPr lang="en-IN" dirty="0" err="1"/>
              <a:t>archeoplastida</a:t>
            </a:r>
            <a:r>
              <a:rPr lang="en-IN" dirty="0"/>
              <a:t> can be classified into </a:t>
            </a:r>
            <a:r>
              <a:rPr lang="en-IN" dirty="0" err="1"/>
              <a:t>rhodophyta</a:t>
            </a:r>
            <a:r>
              <a:rPr lang="en-IN" dirty="0"/>
              <a:t>, chlorophytes, charophytes, and land plants. The next group is </a:t>
            </a:r>
            <a:r>
              <a:rPr lang="en-IN" dirty="0" err="1"/>
              <a:t>amoebozoa</a:t>
            </a:r>
            <a:r>
              <a:rPr lang="en-IN" dirty="0"/>
              <a:t>. The last group </a:t>
            </a:r>
            <a:r>
              <a:rPr lang="en-IN" dirty="0" err="1"/>
              <a:t>opisthokonta</a:t>
            </a:r>
            <a:r>
              <a:rPr lang="en-IN" dirty="0"/>
              <a:t> includes fungi, </a:t>
            </a:r>
            <a:r>
              <a:rPr lang="en-IN" dirty="0" err="1"/>
              <a:t>choanoflagellida</a:t>
            </a:r>
            <a:r>
              <a:rPr lang="en-IN" dirty="0"/>
              <a:t>, and animals.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425746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solidFill>
                  <a:srgbClr val="000000"/>
                </a:solidFill>
                <a:latin typeface="Arial" panose="020B0604020202020204" pitchFamily="34" charset="0"/>
                <a:ea typeface="Microsoft YaHei" panose="020B0503020204020204" pitchFamily="34" charset="-122"/>
                <a:cs typeface="Arial" pitchFamily="34" charset="0"/>
              </a:rPr>
              <a:t>Figure 28.35</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spores germinate into the feeding amoebas, and they form a mound. The mounded amoebas produce a tip-like structure and form a long slug. The slug stops, and the culmination process begins. The amoebas encyst as spores in the fruiting body.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4995617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err="1">
                <a:solidFill>
                  <a:srgbClr val="000000"/>
                </a:solidFill>
                <a:latin typeface="Arial" panose="020B0604020202020204" pitchFamily="34" charset="0"/>
                <a:ea typeface="Microsoft YaHei" panose="020B0503020204020204" pitchFamily="34" charset="-122"/>
                <a:cs typeface="Arial" pitchFamily="34" charset="0"/>
              </a:rPr>
              <a:t>Opisthokonta</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diplomonads, </a:t>
            </a:r>
            <a:r>
              <a:rPr lang="en-IN" dirty="0" err="1"/>
              <a:t>parabasalids</a:t>
            </a:r>
            <a:r>
              <a:rPr lang="en-IN" dirty="0"/>
              <a:t>, and euglenozoans are unicellular protists grouped as </a:t>
            </a:r>
            <a:r>
              <a:rPr lang="en-IN" dirty="0" err="1"/>
              <a:t>Excavata</a:t>
            </a:r>
            <a:r>
              <a:rPr lang="en-IN" dirty="0"/>
              <a:t>. The SAR group consists of </a:t>
            </a:r>
            <a:r>
              <a:rPr lang="en-IN" dirty="0" err="1"/>
              <a:t>Stramenopila</a:t>
            </a:r>
            <a:r>
              <a:rPr lang="en-IN" dirty="0"/>
              <a:t>, </a:t>
            </a:r>
            <a:r>
              <a:rPr lang="en-IN" dirty="0" err="1"/>
              <a:t>alveolata</a:t>
            </a:r>
            <a:r>
              <a:rPr lang="en-IN" dirty="0"/>
              <a:t>, and </a:t>
            </a:r>
            <a:r>
              <a:rPr lang="en-IN" dirty="0" err="1"/>
              <a:t>rhizaria</a:t>
            </a:r>
            <a:r>
              <a:rPr lang="en-IN" dirty="0"/>
              <a:t>. </a:t>
            </a:r>
            <a:r>
              <a:rPr lang="en-IN" dirty="0" err="1"/>
              <a:t>Stramenopila</a:t>
            </a:r>
            <a:r>
              <a:rPr lang="en-IN" dirty="0"/>
              <a:t> includes brown algae, diatoms, and oomycetes. </a:t>
            </a:r>
            <a:r>
              <a:rPr lang="en-IN" dirty="0" err="1"/>
              <a:t>Alveolata</a:t>
            </a:r>
            <a:r>
              <a:rPr lang="en-IN" dirty="0"/>
              <a:t> includes dinoflagellates, apicomplexans, and ciliates. </a:t>
            </a:r>
            <a:r>
              <a:rPr lang="en-IN" dirty="0" err="1"/>
              <a:t>Rhizaria</a:t>
            </a:r>
            <a:r>
              <a:rPr lang="en-IN" dirty="0"/>
              <a:t> includes </a:t>
            </a:r>
            <a:r>
              <a:rPr lang="en-IN" dirty="0" err="1"/>
              <a:t>radiolara</a:t>
            </a:r>
            <a:r>
              <a:rPr lang="en-IN" dirty="0"/>
              <a:t>, foraminifera, </a:t>
            </a:r>
            <a:r>
              <a:rPr lang="en-IN" dirty="0" err="1"/>
              <a:t>cercozoa</a:t>
            </a:r>
            <a:r>
              <a:rPr lang="en-IN" dirty="0"/>
              <a:t>. The group </a:t>
            </a:r>
            <a:r>
              <a:rPr lang="en-IN" dirty="0" err="1"/>
              <a:t>archeoplastida</a:t>
            </a:r>
            <a:r>
              <a:rPr lang="en-IN" dirty="0"/>
              <a:t> can be classified into </a:t>
            </a:r>
            <a:r>
              <a:rPr lang="en-IN" dirty="0" err="1"/>
              <a:t>rhodophyta</a:t>
            </a:r>
            <a:r>
              <a:rPr lang="en-IN" dirty="0"/>
              <a:t>, chlorophytes, charophytes, and land plants. The next group is </a:t>
            </a:r>
            <a:r>
              <a:rPr lang="en-IN" dirty="0" err="1"/>
              <a:t>amoebozoa</a:t>
            </a:r>
            <a:r>
              <a:rPr lang="en-IN" dirty="0"/>
              <a:t>. The last group </a:t>
            </a:r>
            <a:r>
              <a:rPr lang="en-IN" dirty="0" err="1"/>
              <a:t>opisthokonta</a:t>
            </a:r>
            <a:r>
              <a:rPr lang="en-IN" dirty="0"/>
              <a:t> includes fungi, </a:t>
            </a:r>
            <a:r>
              <a:rPr lang="en-IN" dirty="0" err="1"/>
              <a:t>choanoflagellida</a:t>
            </a:r>
            <a:r>
              <a:rPr lang="en-IN" dirty="0"/>
              <a:t>, and animals. </a:t>
            </a:r>
            <a:endParaRPr lang="en-US" sz="1800"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97262222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5535</TotalTime>
  <Words>4833</Words>
  <Application>Microsoft Office PowerPoint</Application>
  <PresentationFormat>On-screen Show (4:3)</PresentationFormat>
  <Paragraphs>557</Paragraphs>
  <Slides>93</Slides>
  <Notes>0</Notes>
  <HiddenSlides>22</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93</vt:i4>
      </vt:variant>
    </vt:vector>
  </HeadingPairs>
  <TitlesOfParts>
    <vt:vector size="104"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28</vt:lpstr>
      <vt:lpstr>Lecture Outline</vt:lpstr>
      <vt:lpstr>Eukaryotic Origins</vt:lpstr>
      <vt:lpstr>Figure 28.2</vt:lpstr>
      <vt:lpstr>Endosymbiosis</vt:lpstr>
      <vt:lpstr>Figure 28.3</vt:lpstr>
      <vt:lpstr>Figure 28.4</vt:lpstr>
      <vt:lpstr>Evidence for endosymbiosis</vt:lpstr>
      <vt:lpstr>Mitosis evolved in eukaryotes</vt:lpstr>
      <vt:lpstr>Overview of Protists</vt:lpstr>
      <vt:lpstr>Protists are present in all eukaryotic supergroups</vt:lpstr>
      <vt:lpstr>Figure 28.5</vt:lpstr>
      <vt:lpstr>Cell surface in protists</vt:lpstr>
      <vt:lpstr>Locomotion in protists</vt:lpstr>
      <vt:lpstr>Nutrition in protists</vt:lpstr>
      <vt:lpstr>Reproduction in protists</vt:lpstr>
      <vt:lpstr>Protists are bridge to multicellularity</vt:lpstr>
      <vt:lpstr>Excavata</vt:lpstr>
      <vt:lpstr>Diplomonads</vt:lpstr>
      <vt:lpstr>Parabasalids</vt:lpstr>
      <vt:lpstr>Euglenozoa</vt:lpstr>
      <vt:lpstr>Euglenids</vt:lpstr>
      <vt:lpstr>Figure 28.8</vt:lpstr>
      <vt:lpstr>Euglena’s photosynthetic pigments are light-sensitive</vt:lpstr>
      <vt:lpstr>Parasitic kinetoplastids 1</vt:lpstr>
      <vt:lpstr>Parasitic kinetoplastids 2</vt:lpstr>
      <vt:lpstr>S A R</vt:lpstr>
      <vt:lpstr>S A R – Stramenopila</vt:lpstr>
      <vt:lpstr>Stramenopiles</vt:lpstr>
      <vt:lpstr>Brown algae</vt:lpstr>
      <vt:lpstr>Figure 28.13</vt:lpstr>
      <vt:lpstr>Diatoms</vt:lpstr>
      <vt:lpstr>Oomycetes</vt:lpstr>
      <vt:lpstr>S A R – Alveolata</vt:lpstr>
      <vt:lpstr>Alveolates</vt:lpstr>
      <vt:lpstr>Dinoflagellates 1</vt:lpstr>
      <vt:lpstr>Dinoflagellates 2</vt:lpstr>
      <vt:lpstr>Dinoflagellates 3</vt:lpstr>
      <vt:lpstr>Apicomplexans</vt:lpstr>
      <vt:lpstr>Figure 28.19</vt:lpstr>
      <vt:lpstr>Gregarines</vt:lpstr>
      <vt:lpstr>Toxoplasma gondii</vt:lpstr>
      <vt:lpstr>Ciliates</vt:lpstr>
      <vt:lpstr>Figure 28.22</vt:lpstr>
      <vt:lpstr>Figure 28.23</vt:lpstr>
      <vt:lpstr>S A R – Rhizaria</vt:lpstr>
      <vt:lpstr>Radiolarians</vt:lpstr>
      <vt:lpstr>Foraminifera 1</vt:lpstr>
      <vt:lpstr>Foraminifera 2</vt:lpstr>
      <vt:lpstr>Cercozoa</vt:lpstr>
      <vt:lpstr>Archaeplastida</vt:lpstr>
      <vt:lpstr>Rhodophyta</vt:lpstr>
      <vt:lpstr>Figure 28.27</vt:lpstr>
      <vt:lpstr>Green Algae</vt:lpstr>
      <vt:lpstr>Unicellular chlorophytes</vt:lpstr>
      <vt:lpstr>Figure 28.28</vt:lpstr>
      <vt:lpstr>Cell specialization in colonial chlorophytes</vt:lpstr>
      <vt:lpstr>Haplodiplontic life cycles in multicellular chlorophytes</vt:lpstr>
      <vt:lpstr>Figure 28.30</vt:lpstr>
      <vt:lpstr>Charophytes 1</vt:lpstr>
      <vt:lpstr>Charophytes 2</vt:lpstr>
      <vt:lpstr>Amoebozoa 1</vt:lpstr>
      <vt:lpstr>Amoebozoa 2</vt:lpstr>
      <vt:lpstr>Amoeba</vt:lpstr>
      <vt:lpstr>Plasmodial slime molds</vt:lpstr>
      <vt:lpstr>Cellular slime molds</vt:lpstr>
      <vt:lpstr>Figure 28.35</vt:lpstr>
      <vt:lpstr>Opisthokonta</vt:lpstr>
      <vt:lpstr>Opisthokonts</vt:lpstr>
      <vt:lpstr>Figure 28.36</vt:lpstr>
      <vt:lpstr>End of Main Content</vt:lpstr>
      <vt:lpstr>Accessibility Content: Text Alternatives for Images</vt:lpstr>
      <vt:lpstr>Figure 28.2 - Text Alternative</vt:lpstr>
      <vt:lpstr>Figure 28.3 - Text Alternative</vt:lpstr>
      <vt:lpstr>Figure 28.4 - Text Alternative</vt:lpstr>
      <vt:lpstr>Figure 28.5 - Text Alternative</vt:lpstr>
      <vt:lpstr>Excavata - Text Alternative</vt:lpstr>
      <vt:lpstr>Figure 28.8 - Text Alternative</vt:lpstr>
      <vt:lpstr>Euglena’s photosynthetic pigments are light-sensitive - Text Alternative</vt:lpstr>
      <vt:lpstr>S A R – Stramenopila - Text Alternative</vt:lpstr>
      <vt:lpstr>Figure 28.13 - Text Alternative</vt:lpstr>
      <vt:lpstr>S A R – Alveolata - Text Alternative</vt:lpstr>
      <vt:lpstr>Dinoflagellates 1 - Text Alternative</vt:lpstr>
      <vt:lpstr>Figure 28.19 - Text Alternative</vt:lpstr>
      <vt:lpstr>Figure 28.22 - Text Alternative</vt:lpstr>
      <vt:lpstr>Figure 28.23 - Text Alternative</vt:lpstr>
      <vt:lpstr>S A R – Rhizaria - Text Alternative</vt:lpstr>
      <vt:lpstr>Archaeplastida - Text Alternative</vt:lpstr>
      <vt:lpstr>Figure 28.28 - Text Alternative</vt:lpstr>
      <vt:lpstr>Figure 28.30 - Text Alternative</vt:lpstr>
      <vt:lpstr>Amoebozoa 1 - Text Alternative</vt:lpstr>
      <vt:lpstr>Figure 28.35 - Text Alternative</vt:lpstr>
      <vt:lpstr>Opisthokonta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28: Protists</dc:subject>
  <dc:creator>Raven, Johnson, Mason, Losos, Duncan</dc:creator>
  <cp:keywords>Accessible PPT</cp:keywords>
  <cp:lastModifiedBy>Beena Adhikari</cp:lastModifiedBy>
  <cp:revision>1096</cp:revision>
  <dcterms:created xsi:type="dcterms:W3CDTF">2019-07-27T05:34:11Z</dcterms:created>
  <dcterms:modified xsi:type="dcterms:W3CDTF">2022-05-06T05:18:28Z</dcterms:modified>
</cp:coreProperties>
</file>