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56"/>
  </p:notesMasterIdLst>
  <p:sldIdLst>
    <p:sldId id="406"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407" r:id="rId23"/>
    <p:sldId id="408" r:id="rId24"/>
    <p:sldId id="326" r:id="rId25"/>
    <p:sldId id="409" r:id="rId26"/>
    <p:sldId id="327" r:id="rId27"/>
    <p:sldId id="328" r:id="rId28"/>
    <p:sldId id="329" r:id="rId29"/>
    <p:sldId id="330" r:id="rId30"/>
    <p:sldId id="331" r:id="rId31"/>
    <p:sldId id="332" r:id="rId32"/>
    <p:sldId id="333" r:id="rId33"/>
    <p:sldId id="334" r:id="rId34"/>
    <p:sldId id="335" r:id="rId35"/>
    <p:sldId id="410" r:id="rId36"/>
    <p:sldId id="411" r:id="rId37"/>
    <p:sldId id="412" r:id="rId38"/>
    <p:sldId id="413" r:id="rId39"/>
    <p:sldId id="414" r:id="rId40"/>
    <p:sldId id="341" r:id="rId41"/>
    <p:sldId id="342" r:id="rId42"/>
    <p:sldId id="343" r:id="rId43"/>
    <p:sldId id="344" r:id="rId44"/>
    <p:sldId id="303" r:id="rId45"/>
    <p:sldId id="289" r:id="rId46"/>
    <p:sldId id="264" r:id="rId47"/>
    <p:sldId id="415" r:id="rId48"/>
    <p:sldId id="420" r:id="rId49"/>
    <p:sldId id="416" r:id="rId50"/>
    <p:sldId id="417" r:id="rId51"/>
    <p:sldId id="418" r:id="rId52"/>
    <p:sldId id="421" r:id="rId53"/>
    <p:sldId id="422" r:id="rId54"/>
    <p:sldId id="419" r:id="rId5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313"/>
            <p14:sldId id="314"/>
            <p14:sldId id="315"/>
            <p14:sldId id="316"/>
            <p14:sldId id="317"/>
            <p14:sldId id="318"/>
            <p14:sldId id="319"/>
            <p14:sldId id="320"/>
            <p14:sldId id="321"/>
            <p14:sldId id="322"/>
            <p14:sldId id="323"/>
            <p14:sldId id="407"/>
            <p14:sldId id="408"/>
            <p14:sldId id="326"/>
            <p14:sldId id="409"/>
            <p14:sldId id="327"/>
            <p14:sldId id="328"/>
            <p14:sldId id="329"/>
            <p14:sldId id="330"/>
            <p14:sldId id="331"/>
            <p14:sldId id="332"/>
            <p14:sldId id="333"/>
            <p14:sldId id="334"/>
            <p14:sldId id="335"/>
            <p14:sldId id="410"/>
            <p14:sldId id="411"/>
            <p14:sldId id="412"/>
            <p14:sldId id="413"/>
            <p14:sldId id="414"/>
            <p14:sldId id="341"/>
            <p14:sldId id="342"/>
            <p14:sldId id="343"/>
            <p14:sldId id="344"/>
            <p14:sldId id="303"/>
          </p14:sldIdLst>
        </p14:section>
        <p14:section name="Appendix: Image Descriptions for Unsighted Students" id="{07080632-B756-45AF-BBF3-52DB3854CA65}">
          <p14:sldIdLst>
            <p14:sldId id="289"/>
            <p14:sldId id="264"/>
            <p14:sldId id="415"/>
            <p14:sldId id="420"/>
            <p14:sldId id="416"/>
            <p14:sldId id="417"/>
            <p14:sldId id="418"/>
            <p14:sldId id="421"/>
            <p14:sldId id="422"/>
            <p14:sldId id="419"/>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96" autoAdjust="0"/>
    <p:restoredTop sz="93037" autoAdjust="0"/>
  </p:normalViewPr>
  <p:slideViewPr>
    <p:cSldViewPr snapToGrid="0" showGuides="1">
      <p:cViewPr varScale="1">
        <p:scale>
          <a:sx n="84" d="100"/>
          <a:sy n="84" d="100"/>
        </p:scale>
        <p:origin x="582" y="84"/>
      </p:cViewPr>
      <p:guideLst>
        <p:guide pos="3264"/>
        <p:guide orient="horz" pos="2256"/>
        <p:guide pos="5640"/>
      </p:guideLst>
    </p:cSldViewPr>
  </p:slideViewPr>
  <p:outlineViewPr>
    <p:cViewPr>
      <p:scale>
        <a:sx n="33" d="100"/>
        <a:sy n="33" d="100"/>
      </p:scale>
      <p:origin x="0" y="-3735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tableStyles" Target="tableStyle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6.xml"/><Relationship Id="rId5" Type="http://schemas.openxmlformats.org/officeDocument/2006/relationships/image" Target="../media/image16.jp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29</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32988" cy="957094"/>
          </a:xfrm>
        </p:spPr>
        <p:txBody>
          <a:bodyPr/>
          <a:lstStyle/>
          <a:p>
            <a:pPr eaLnBrk="0" hangingPunct="0">
              <a:spcBef>
                <a:spcPct val="20000"/>
              </a:spcBef>
            </a:pPr>
            <a:r>
              <a:rPr lang="en-US" sz="2200" dirty="0">
                <a:latin typeface="+mj-lt"/>
                <a:cs typeface="Helvetica" pitchFamily="34" charset="0"/>
              </a:rPr>
              <a:t>Seedless Plants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8054E-4DE8-4E16-9771-A08411BF206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Generalized Haplodiplontic Life Cycle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generalized haplodiplontic plant life cycle. ">
            <a:extLst>
              <a:ext uri="{FF2B5EF4-FFF2-40B4-BE49-F238E27FC236}">
                <a16:creationId xmlns:a16="http://schemas.microsoft.com/office/drawing/2014/main" id="{6FD3AB21-C199-4443-BCC3-B6A6AD6E9DD5}"/>
              </a:ext>
            </a:extLst>
          </p:cNvPr>
          <p:cNvPicPr>
            <a:picLocks noChangeAspect="1" noChangeArrowheads="1"/>
          </p:cNvPicPr>
          <p:nvPr/>
        </p:nvPicPr>
        <p:blipFill>
          <a:blip r:embed="rId2"/>
          <a:stretch>
            <a:fillRect/>
          </a:stretch>
        </p:blipFill>
        <p:spPr bwMode="auto">
          <a:xfrm>
            <a:off x="1734129" y="1126588"/>
            <a:ext cx="5675741"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0B347DAF-2B58-44FA-90B9-5B9DAA786C7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915A427-5D9F-420F-BF6C-5325FD811902}"/>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813412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25A60-1C27-46CF-B0ED-3F7A799B88B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Haplodiplontic Land Plants</a:t>
            </a:r>
          </a:p>
        </p:txBody>
      </p:sp>
      <p:sp>
        <p:nvSpPr>
          <p:cNvPr id="3" name="Content Placeholder 2">
            <a:extLst>
              <a:ext uri="{FF2B5EF4-FFF2-40B4-BE49-F238E27FC236}">
                <a16:creationId xmlns:a16="http://schemas.microsoft.com/office/drawing/2014/main" id="{420BD5EF-509D-4171-B134-B1674774943B}"/>
              </a:ext>
            </a:extLst>
          </p:cNvPr>
          <p:cNvSpPr>
            <a:spLocks noGrp="1"/>
          </p:cNvSpPr>
          <p:nvPr>
            <p:ph sz="quarter" idx="11"/>
          </p:nvPr>
        </p:nvSpPr>
        <p:spPr>
          <a:xfrm>
            <a:off x="342900" y="1276710"/>
            <a:ext cx="8458200" cy="5212080"/>
          </a:xfrm>
        </p:spPr>
        <p:txBody>
          <a:bodyPr/>
          <a:lstStyle/>
          <a:p>
            <a:pPr lvl="0">
              <a:spcBef>
                <a:spcPts val="800"/>
              </a:spcBef>
              <a:spcAft>
                <a:spcPts val="600"/>
              </a:spcAft>
            </a:pPr>
            <a:r>
              <a:rPr lang="en-US" altLang="en-US" sz="2200" dirty="0">
                <a:solidFill>
                  <a:srgbClr val="000000"/>
                </a:solidFill>
                <a:latin typeface="Arial" panose="020B0604020202020204" pitchFamily="34" charset="0"/>
                <a:ea typeface="Microsoft YaHei" panose="020B0503020204020204" pitchFamily="34" charset="-122"/>
              </a:rPr>
              <a:t>Humans and other animals have a diplontic life cycle, meaning only the diploid stage is multicellular</a:t>
            </a:r>
          </a:p>
          <a:p>
            <a:pPr lvl="0">
              <a:spcBef>
                <a:spcPts val="800"/>
              </a:spcBef>
              <a:spcAft>
                <a:spcPts val="600"/>
              </a:spcAft>
            </a:pPr>
            <a:r>
              <a:rPr lang="en-US" altLang="en-US" sz="2200" dirty="0">
                <a:solidFill>
                  <a:srgbClr val="000000"/>
                </a:solidFill>
                <a:latin typeface="Arial" panose="020B0604020202020204" pitchFamily="34" charset="0"/>
                <a:ea typeface="Microsoft YaHei" panose="020B0503020204020204" pitchFamily="34" charset="-122"/>
              </a:rPr>
              <a:t>All land plants are haplodiplontic; having both multicellular haploid and diploid stages</a:t>
            </a:r>
          </a:p>
          <a:p>
            <a:pPr lvl="0">
              <a:spcBef>
                <a:spcPts val="800"/>
              </a:spcBef>
              <a:spcAft>
                <a:spcPts val="600"/>
              </a:spcAft>
            </a:pPr>
            <a:r>
              <a:rPr lang="en-US" altLang="en-US" sz="2200" dirty="0">
                <a:solidFill>
                  <a:srgbClr val="000000"/>
                </a:solidFill>
                <a:latin typeface="Arial" panose="020B0604020202020204" pitchFamily="34" charset="0"/>
                <a:ea typeface="Microsoft YaHei" panose="020B0503020204020204" pitchFamily="34" charset="-122"/>
              </a:rPr>
              <a:t>Relative sizes of generations vary</a:t>
            </a:r>
          </a:p>
          <a:p>
            <a:pPr lvl="0">
              <a:spcBef>
                <a:spcPts val="800"/>
              </a:spcBef>
              <a:spcAft>
                <a:spcPts val="600"/>
              </a:spcAft>
            </a:pPr>
            <a:r>
              <a:rPr lang="en-US" altLang="en-US" sz="2200" dirty="0">
                <a:solidFill>
                  <a:srgbClr val="000000"/>
                </a:solidFill>
                <a:latin typeface="Arial" panose="020B0604020202020204" pitchFamily="34" charset="0"/>
                <a:ea typeface="Microsoft YaHei" panose="020B0503020204020204" pitchFamily="34" charset="-122"/>
              </a:rPr>
              <a:t>Moss</a:t>
            </a:r>
          </a:p>
          <a:p>
            <a:pPr marL="347472" lvl="0" indent="-347472">
              <a:spcBef>
                <a:spcPts val="800"/>
              </a:spcBef>
              <a:spcAft>
                <a:spcPts val="600"/>
              </a:spcAft>
              <a:buClr>
                <a:srgbClr val="000000"/>
              </a:buClr>
              <a:buFont typeface="Arial" panose="020B0604020202020204" pitchFamily="34" charset="0"/>
              <a:buChar char="•"/>
            </a:pPr>
            <a:r>
              <a:rPr lang="en-US" altLang="en-US" sz="2200" dirty="0">
                <a:solidFill>
                  <a:srgbClr val="000000"/>
                </a:solidFill>
                <a:latin typeface="Arial" panose="020B0604020202020204" pitchFamily="34" charset="0"/>
                <a:ea typeface="Microsoft YaHei" panose="020B0503020204020204" pitchFamily="34" charset="-122"/>
              </a:rPr>
              <a:t>Large gametophyte.</a:t>
            </a:r>
          </a:p>
          <a:p>
            <a:pPr marL="347472" lvl="0" indent="-347472">
              <a:spcBef>
                <a:spcPts val="800"/>
              </a:spcBef>
              <a:spcAft>
                <a:spcPts val="600"/>
              </a:spcAft>
              <a:buClr>
                <a:srgbClr val="000000"/>
              </a:buClr>
              <a:buFont typeface="Arial" panose="020B0604020202020204" pitchFamily="34" charset="0"/>
              <a:buChar char="•"/>
            </a:pPr>
            <a:r>
              <a:rPr lang="en-US" altLang="en-US" sz="2200" dirty="0">
                <a:solidFill>
                  <a:srgbClr val="000000"/>
                </a:solidFill>
                <a:latin typeface="Arial" panose="020B0604020202020204" pitchFamily="34" charset="0"/>
                <a:ea typeface="Microsoft YaHei" panose="020B0503020204020204" pitchFamily="34" charset="-122"/>
              </a:rPr>
              <a:t>Small, dependent sporophyte.</a:t>
            </a:r>
          </a:p>
          <a:p>
            <a:pPr lvl="0">
              <a:spcBef>
                <a:spcPts val="800"/>
              </a:spcBef>
              <a:spcAft>
                <a:spcPts val="600"/>
              </a:spcAft>
            </a:pPr>
            <a:r>
              <a:rPr lang="en-US" altLang="en-US" sz="2200" dirty="0">
                <a:solidFill>
                  <a:srgbClr val="000000"/>
                </a:solidFill>
                <a:latin typeface="Arial" panose="020B0604020202020204" pitchFamily="34" charset="0"/>
                <a:ea typeface="Microsoft YaHei" panose="020B0503020204020204" pitchFamily="34" charset="-122"/>
              </a:rPr>
              <a:t>Angiosperm</a:t>
            </a:r>
          </a:p>
          <a:p>
            <a:pPr marL="347472" lvl="0" indent="-347472">
              <a:spcBef>
                <a:spcPts val="800"/>
              </a:spcBef>
              <a:spcAft>
                <a:spcPts val="600"/>
              </a:spcAft>
              <a:buClr>
                <a:srgbClr val="000000"/>
              </a:buClr>
              <a:buFont typeface="Arial" panose="020B0604020202020204" pitchFamily="34" charset="0"/>
              <a:buChar char="•"/>
            </a:pPr>
            <a:r>
              <a:rPr lang="en-US" altLang="en-US" sz="2200" dirty="0">
                <a:solidFill>
                  <a:srgbClr val="000000"/>
                </a:solidFill>
                <a:latin typeface="Arial" panose="020B0604020202020204" pitchFamily="34" charset="0"/>
                <a:ea typeface="Microsoft YaHei" panose="020B0503020204020204" pitchFamily="34" charset="-122"/>
              </a:rPr>
              <a:t>Small, dependent gametophyte.</a:t>
            </a:r>
          </a:p>
          <a:p>
            <a:pPr marL="347472" lvl="0" indent="-347472">
              <a:spcBef>
                <a:spcPts val="800"/>
              </a:spcBef>
              <a:spcAft>
                <a:spcPts val="600"/>
              </a:spcAft>
              <a:buClr>
                <a:srgbClr val="000000"/>
              </a:buClr>
              <a:buFont typeface="Arial" panose="020B0604020202020204" pitchFamily="34" charset="0"/>
              <a:buChar char="•"/>
            </a:pPr>
            <a:r>
              <a:rPr lang="en-US" altLang="en-US" sz="2200" dirty="0">
                <a:solidFill>
                  <a:srgbClr val="000000"/>
                </a:solidFill>
                <a:latin typeface="Arial" panose="020B0604020202020204" pitchFamily="34" charset="0"/>
                <a:ea typeface="Microsoft YaHei" panose="020B0503020204020204" pitchFamily="34" charset="-122"/>
              </a:rPr>
              <a:t>Large sporophyte.</a:t>
            </a:r>
          </a:p>
        </p:txBody>
      </p:sp>
      <p:sp>
        <p:nvSpPr>
          <p:cNvPr id="6" name="Slide Number Placeholder 3">
            <a:extLst>
              <a:ext uri="{FF2B5EF4-FFF2-40B4-BE49-F238E27FC236}">
                <a16:creationId xmlns:a16="http://schemas.microsoft.com/office/drawing/2014/main" id="{A4D486FA-5232-44C8-A90A-4F72AC1DF484}"/>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461486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4DB82D-43E5-4A6F-851C-27EAA89501B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Bryophytes</a:t>
            </a:r>
          </a:p>
        </p:txBody>
      </p:sp>
      <p:sp>
        <p:nvSpPr>
          <p:cNvPr id="18" name="Content Placeholder 2">
            <a:extLst>
              <a:ext uri="{FF2B5EF4-FFF2-40B4-BE49-F238E27FC236}">
                <a16:creationId xmlns:a16="http://schemas.microsoft.com/office/drawing/2014/main" id="{9EE9641F-0DEE-4B7B-AA0A-B8B51C138DD3}"/>
              </a:ext>
            </a:extLst>
          </p:cNvPr>
          <p:cNvSpPr>
            <a:spLocks noGrp="1"/>
          </p:cNvSpPr>
          <p:nvPr>
            <p:ph sz="quarter" idx="11"/>
          </p:nvPr>
        </p:nvSpPr>
        <p:spPr>
          <a:xfrm>
            <a:off x="342900" y="1276710"/>
            <a:ext cx="4229100" cy="4974336"/>
          </a:xfrm>
        </p:spPr>
        <p:txBody>
          <a:bodyPr/>
          <a:lstStyle/>
          <a:p>
            <a:pPr>
              <a:spcBef>
                <a:spcPts val="600"/>
              </a:spcBef>
              <a:spcAft>
                <a:spcPts val="1200"/>
              </a:spcAft>
            </a:pPr>
            <a:r>
              <a:rPr lang="en-US" sz="2000" dirty="0"/>
              <a:t>Closest living descendants of the first land plants</a:t>
            </a:r>
          </a:p>
          <a:p>
            <a:pPr>
              <a:spcBef>
                <a:spcPts val="600"/>
              </a:spcBef>
              <a:spcAft>
                <a:spcPts val="1200"/>
              </a:spcAft>
            </a:pPr>
            <a:r>
              <a:rPr lang="en-US" sz="2000" dirty="0"/>
              <a:t>Called </a:t>
            </a:r>
            <a:r>
              <a:rPr lang="en-US" sz="2000" dirty="0" err="1"/>
              <a:t>nontracheophytes</a:t>
            </a:r>
            <a:endParaRPr lang="en-US" sz="2000" dirty="0"/>
          </a:p>
          <a:p>
            <a:pPr marL="342900" indent="-342900">
              <a:spcBef>
                <a:spcPts val="600"/>
              </a:spcBef>
              <a:spcAft>
                <a:spcPts val="1200"/>
              </a:spcAft>
              <a:buFont typeface="Arial" panose="020B0604020202020204" pitchFamily="34" charset="0"/>
              <a:buChar char="•"/>
            </a:pPr>
            <a:r>
              <a:rPr lang="en-US" sz="2000" dirty="0"/>
              <a:t>They lack </a:t>
            </a:r>
            <a:r>
              <a:rPr lang="en-US" sz="2000" dirty="0" err="1"/>
              <a:t>tracheids</a:t>
            </a:r>
            <a:r>
              <a:rPr lang="en-US" sz="2000" dirty="0"/>
              <a:t>.</a:t>
            </a:r>
          </a:p>
          <a:p>
            <a:pPr marL="342900" indent="-342900">
              <a:spcBef>
                <a:spcPts val="600"/>
              </a:spcBef>
              <a:spcAft>
                <a:spcPts val="1200"/>
              </a:spcAft>
              <a:buFont typeface="Arial" panose="020B0604020202020204" pitchFamily="34" charset="0"/>
              <a:buChar char="•"/>
            </a:pPr>
            <a:r>
              <a:rPr lang="en-US" sz="2000" dirty="0"/>
              <a:t>Do have other conducting cells in gametophytes.</a:t>
            </a:r>
          </a:p>
          <a:p>
            <a:pPr>
              <a:spcBef>
                <a:spcPts val="600"/>
              </a:spcBef>
              <a:spcAft>
                <a:spcPts val="1200"/>
              </a:spcAft>
            </a:pPr>
            <a:r>
              <a:rPr lang="en-US" sz="2000" dirty="0"/>
              <a:t>Mycorrhizal associations important in enhancing water uptake</a:t>
            </a:r>
          </a:p>
          <a:p>
            <a:pPr marL="342900" indent="-342900">
              <a:spcBef>
                <a:spcPts val="600"/>
              </a:spcBef>
              <a:spcAft>
                <a:spcPts val="1200"/>
              </a:spcAft>
              <a:buFont typeface="Arial" panose="020B0604020202020204" pitchFamily="34" charset="0"/>
              <a:buChar char="•"/>
            </a:pPr>
            <a:r>
              <a:rPr lang="en-US" sz="2000" dirty="0"/>
              <a:t>Symbiotic relationship between fungi and plants.</a:t>
            </a:r>
          </a:p>
        </p:txBody>
      </p:sp>
      <p:pic>
        <p:nvPicPr>
          <p:cNvPr id="24" name="Picture 3" descr="A schematic of the phylogenetic tree of bryophytes: dominant gametophyte generation.">
            <a:extLst>
              <a:ext uri="{FF2B5EF4-FFF2-40B4-BE49-F238E27FC236}">
                <a16:creationId xmlns:a16="http://schemas.microsoft.com/office/drawing/2014/main" id="{021DB804-A6AB-4DF3-BB28-F11EBA442FE4}"/>
              </a:ext>
            </a:extLst>
          </p:cNvPr>
          <p:cNvPicPr>
            <a:picLocks noChangeAspect="1" noChangeArrowheads="1"/>
          </p:cNvPicPr>
          <p:nvPr/>
        </p:nvPicPr>
        <p:blipFill>
          <a:blip r:embed="rId2"/>
          <a:stretch>
            <a:fillRect/>
          </a:stretch>
        </p:blipFill>
        <p:spPr bwMode="auto">
          <a:xfrm>
            <a:off x="4938057" y="1276710"/>
            <a:ext cx="404023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4">
            <a:extLst>
              <a:ext uri="{FF2B5EF4-FFF2-40B4-BE49-F238E27FC236}">
                <a16:creationId xmlns:a16="http://schemas.microsoft.com/office/drawing/2014/main" id="{B2AED60E-0068-4FA5-B3E0-3A7DB8851AC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E57CD6E3-6667-4A80-B00D-80C06DCA3853}"/>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45668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C40A-4010-448A-B80C-0804BD7108D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Bryophyte Characteristics</a:t>
            </a:r>
          </a:p>
        </p:txBody>
      </p:sp>
      <p:sp>
        <p:nvSpPr>
          <p:cNvPr id="3" name="Content Placeholder 2">
            <a:extLst>
              <a:ext uri="{FF2B5EF4-FFF2-40B4-BE49-F238E27FC236}">
                <a16:creationId xmlns:a16="http://schemas.microsoft.com/office/drawing/2014/main" id="{CD711EFD-1FF8-4025-9679-73FA98515780}"/>
              </a:ext>
            </a:extLst>
          </p:cNvPr>
          <p:cNvSpPr>
            <a:spLocks noGrp="1"/>
          </p:cNvSpPr>
          <p:nvPr>
            <p:ph sz="quarter" idx="11"/>
          </p:nvPr>
        </p:nvSpPr>
        <p:spPr>
          <a:xfrm>
            <a:off x="342900" y="1276710"/>
            <a:ext cx="8458200" cy="5181240"/>
          </a:xfrm>
        </p:spPr>
        <p:txBody>
          <a:bodyPr/>
          <a:lstStyle/>
          <a:p>
            <a:pPr lvl="0">
              <a:spcBef>
                <a:spcPts val="624"/>
              </a:spcBef>
              <a:spcAft>
                <a:spcPts val="1200"/>
              </a:spcAft>
            </a:pPr>
            <a:r>
              <a:rPr lang="en-US" altLang="en-US" sz="2200" dirty="0">
                <a:solidFill>
                  <a:srgbClr val="000000"/>
                </a:solidFill>
                <a:latin typeface="Arial" panose="020B0604020202020204" pitchFamily="34" charset="0"/>
                <a:ea typeface="Microsoft YaHei" panose="020B0503020204020204" pitchFamily="34" charset="-122"/>
              </a:rPr>
              <a:t>Simple, but highly adapted to diverse terrestrial environments</a:t>
            </a:r>
          </a:p>
          <a:p>
            <a:pPr lvl="0">
              <a:spcBef>
                <a:spcPts val="624"/>
              </a:spcBef>
              <a:spcAft>
                <a:spcPts val="1200"/>
              </a:spcAft>
            </a:pPr>
            <a:r>
              <a:rPr lang="en-US" altLang="en-US" sz="2200" dirty="0">
                <a:solidFill>
                  <a:srgbClr val="000000"/>
                </a:solidFill>
                <a:latin typeface="Arial" panose="020B0604020202020204" pitchFamily="34" charset="0"/>
                <a:ea typeface="Microsoft YaHei" panose="020B0503020204020204" pitchFamily="34" charset="-122"/>
              </a:rPr>
              <a:t>Approximately 16,000 species in 3 distinct clades</a:t>
            </a:r>
          </a:p>
          <a:p>
            <a:pPr marL="347472" lvl="0" indent="-347472">
              <a:spcBef>
                <a:spcPts val="624"/>
              </a:spcBef>
              <a:spcAft>
                <a:spcPts val="0"/>
              </a:spcAft>
              <a:buClr>
                <a:srgbClr val="000000"/>
              </a:buClr>
              <a:buFont typeface="Arial" panose="020B0604020202020204" pitchFamily="34" charset="0"/>
              <a:buChar char="•"/>
            </a:pPr>
            <a:r>
              <a:rPr lang="en-US" altLang="en-US" sz="2200" dirty="0">
                <a:solidFill>
                  <a:srgbClr val="000000"/>
                </a:solidFill>
                <a:latin typeface="Arial" panose="020B0604020202020204" pitchFamily="34" charset="0"/>
                <a:ea typeface="Microsoft YaHei" panose="020B0503020204020204" pitchFamily="34" charset="-122"/>
              </a:rPr>
              <a:t>Liverworts.</a:t>
            </a:r>
          </a:p>
          <a:p>
            <a:pPr marL="347472" lvl="0" indent="-347472">
              <a:spcBef>
                <a:spcPts val="624"/>
              </a:spcBef>
              <a:spcAft>
                <a:spcPts val="0"/>
              </a:spcAft>
              <a:buClr>
                <a:srgbClr val="000000"/>
              </a:buClr>
              <a:buFont typeface="Arial" panose="020B0604020202020204" pitchFamily="34" charset="0"/>
              <a:buChar char="•"/>
            </a:pPr>
            <a:r>
              <a:rPr lang="en-US" altLang="en-US" sz="2200" dirty="0">
                <a:solidFill>
                  <a:srgbClr val="000000"/>
                </a:solidFill>
                <a:latin typeface="Arial" panose="020B0604020202020204" pitchFamily="34" charset="0"/>
                <a:ea typeface="Microsoft YaHei" panose="020B0503020204020204" pitchFamily="34" charset="-122"/>
              </a:rPr>
              <a:t>Mosses.</a:t>
            </a:r>
          </a:p>
          <a:p>
            <a:pPr marL="347472" lvl="0" indent="-347472">
              <a:spcBef>
                <a:spcPts val="624"/>
              </a:spcBef>
              <a:spcAft>
                <a:spcPts val="1200"/>
              </a:spcAft>
              <a:buClr>
                <a:srgbClr val="000000"/>
              </a:buClr>
              <a:buFont typeface="Arial" panose="020B0604020202020204" pitchFamily="34" charset="0"/>
              <a:buChar char="•"/>
            </a:pPr>
            <a:r>
              <a:rPr lang="en-US" altLang="en-US" sz="2200" dirty="0">
                <a:solidFill>
                  <a:srgbClr val="000000"/>
                </a:solidFill>
                <a:latin typeface="Arial" panose="020B0604020202020204" pitchFamily="34" charset="0"/>
                <a:ea typeface="Microsoft YaHei" panose="020B0503020204020204" pitchFamily="34" charset="-122"/>
              </a:rPr>
              <a:t>Hornworts.</a:t>
            </a:r>
          </a:p>
          <a:p>
            <a:pPr lvl="0">
              <a:spcBef>
                <a:spcPts val="624"/>
              </a:spcBef>
              <a:spcAft>
                <a:spcPts val="1200"/>
              </a:spcAft>
            </a:pPr>
            <a:r>
              <a:rPr lang="en-US" altLang="en-US" sz="2200" dirty="0">
                <a:solidFill>
                  <a:srgbClr val="000000"/>
                </a:solidFill>
                <a:latin typeface="Arial" panose="020B0604020202020204" pitchFamily="34" charset="0"/>
                <a:ea typeface="Microsoft YaHei" panose="020B0503020204020204" pitchFamily="34" charset="-122"/>
              </a:rPr>
              <a:t>Gametophyte is dominant generation – small but specialized for photosynthesis</a:t>
            </a:r>
          </a:p>
          <a:p>
            <a:pPr lvl="0">
              <a:spcBef>
                <a:spcPts val="624"/>
              </a:spcBef>
              <a:spcAft>
                <a:spcPts val="1200"/>
              </a:spcAft>
            </a:pPr>
            <a:r>
              <a:rPr lang="en-US" altLang="en-US" sz="2200" dirty="0">
                <a:solidFill>
                  <a:srgbClr val="000000"/>
                </a:solidFill>
                <a:latin typeface="Arial" panose="020B0604020202020204" pitchFamily="34" charset="0"/>
                <a:ea typeface="Microsoft YaHei" panose="020B0503020204020204" pitchFamily="34" charset="-122"/>
              </a:rPr>
              <a:t>Sporophyte grows from the surface of gametophyte – specialized for dispersing spores</a:t>
            </a:r>
          </a:p>
          <a:p>
            <a:pPr lvl="0">
              <a:spcBef>
                <a:spcPts val="624"/>
              </a:spcBef>
              <a:spcAft>
                <a:spcPts val="0"/>
              </a:spcAft>
            </a:pPr>
            <a:r>
              <a:rPr lang="en-US" altLang="en-US" sz="2200" dirty="0">
                <a:solidFill>
                  <a:srgbClr val="000000"/>
                </a:solidFill>
                <a:latin typeface="Arial" panose="020B0604020202020204" pitchFamily="34" charset="0"/>
                <a:ea typeface="Microsoft YaHei" panose="020B0503020204020204" pitchFamily="34" charset="-122"/>
              </a:rPr>
              <a:t>Require water for sexual reproduction, as the sperm must swim to the egg</a:t>
            </a:r>
          </a:p>
        </p:txBody>
      </p:sp>
      <p:sp>
        <p:nvSpPr>
          <p:cNvPr id="6" name="Slide Number Placeholder 3">
            <a:extLst>
              <a:ext uri="{FF2B5EF4-FFF2-40B4-BE49-F238E27FC236}">
                <a16:creationId xmlns:a16="http://schemas.microsoft.com/office/drawing/2014/main" id="{C41CBB2C-B7DC-4383-9187-2A59B88F5F6F}"/>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0302770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87352-33CD-4FFA-96E6-91AC2CB5974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Liverworts (phylum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Hepaticophyta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43BC58D-278E-4AA3-81C1-CD268A51ECA6}"/>
              </a:ext>
            </a:extLst>
          </p:cNvPr>
          <p:cNvSpPr>
            <a:spLocks noGrp="1"/>
          </p:cNvSpPr>
          <p:nvPr>
            <p:ph sz="quarter" idx="11"/>
          </p:nvPr>
        </p:nvSpPr>
        <p:spPr>
          <a:xfrm>
            <a:off x="342900" y="1276710"/>
            <a:ext cx="8458200" cy="1544636"/>
          </a:xfrm>
        </p:spPr>
        <p:txBody>
          <a:bodyPr/>
          <a:lstStyle/>
          <a:p>
            <a:pPr marL="342900" lvl="0" indent="-342900">
              <a:spcBef>
                <a:spcPts val="300"/>
              </a:spcBef>
              <a:spcAft>
                <a:spcPts val="300"/>
              </a:spcAft>
              <a:buClr>
                <a:schemeClr val="tx1"/>
              </a:buClr>
              <a:buFont typeface="Arial" panose="020B0604020202020204" pitchFamily="34" charset="0"/>
              <a:buChar char="•"/>
            </a:pPr>
            <a:r>
              <a:rPr lang="en-US" altLang="en-US" sz="2000" dirty="0">
                <a:solidFill>
                  <a:srgbClr val="000000"/>
                </a:solidFill>
                <a:latin typeface="Arial" panose="020B0604020202020204" pitchFamily="34" charset="0"/>
                <a:ea typeface="Microsoft YaHei" panose="020B0503020204020204" pitchFamily="34" charset="-122"/>
              </a:rPr>
              <a:t>Best-known are the lobed liverworts that have flattened gametophytes </a:t>
            </a:r>
          </a:p>
          <a:p>
            <a:pPr marL="342900" lvl="0" indent="-342900">
              <a:spcBef>
                <a:spcPts val="300"/>
              </a:spcBef>
              <a:spcAft>
                <a:spcPts val="300"/>
              </a:spcAft>
              <a:buClr>
                <a:schemeClr val="tx1"/>
              </a:buClr>
              <a:buFont typeface="Arial" panose="020B0604020202020204" pitchFamily="34" charset="0"/>
              <a:buChar char="•"/>
            </a:pPr>
            <a:r>
              <a:rPr lang="en-US" altLang="en-US" sz="2000" dirty="0">
                <a:solidFill>
                  <a:srgbClr val="000000"/>
                </a:solidFill>
                <a:latin typeface="Arial" panose="020B0604020202020204" pitchFamily="34" charset="0"/>
                <a:ea typeface="Microsoft YaHei" panose="020B0503020204020204" pitchFamily="34" charset="-122"/>
              </a:rPr>
              <a:t>But 80% are leafy and look like mosses.</a:t>
            </a:r>
          </a:p>
          <a:p>
            <a:pPr marL="342900" lvl="0" indent="-342900">
              <a:spcBef>
                <a:spcPts val="300"/>
              </a:spcBef>
              <a:spcAft>
                <a:spcPts val="300"/>
              </a:spcAft>
              <a:buClr>
                <a:schemeClr val="tx1"/>
              </a:buClr>
              <a:buFont typeface="Arial" panose="020B0604020202020204" pitchFamily="34" charset="0"/>
              <a:buChar char="•"/>
            </a:pPr>
            <a:r>
              <a:rPr lang="en-US" altLang="en-US" sz="2000" dirty="0">
                <a:solidFill>
                  <a:srgbClr val="000000"/>
                </a:solidFill>
                <a:latin typeface="Arial" panose="020B0604020202020204" pitchFamily="34" charset="0"/>
                <a:ea typeface="Microsoft YaHei" panose="020B0503020204020204" pitchFamily="34" charset="-122"/>
              </a:rPr>
              <a:t>Form umbrella-shaped gametangia (gamete-producing structures)</a:t>
            </a:r>
          </a:p>
          <a:p>
            <a:pPr marL="342900" lvl="0" indent="-342900">
              <a:spcBef>
                <a:spcPts val="300"/>
              </a:spcBef>
              <a:spcAft>
                <a:spcPts val="300"/>
              </a:spcAft>
              <a:buClr>
                <a:schemeClr val="tx1"/>
              </a:buClr>
              <a:buFont typeface="Arial" panose="020B0604020202020204" pitchFamily="34" charset="0"/>
              <a:buChar char="•"/>
            </a:pPr>
            <a:r>
              <a:rPr lang="en-US" altLang="en-US" sz="2000" dirty="0">
                <a:solidFill>
                  <a:srgbClr val="000000"/>
                </a:solidFill>
                <a:latin typeface="Arial" panose="020B0604020202020204" pitchFamily="34" charset="0"/>
                <a:ea typeface="Microsoft YaHei" panose="020B0503020204020204" pitchFamily="34" charset="-122"/>
              </a:rPr>
              <a:t>Also undergo asexual reproduction</a:t>
            </a:r>
          </a:p>
        </p:txBody>
      </p:sp>
      <p:pic>
        <p:nvPicPr>
          <p:cNvPr id="9" name="Picture 3" descr="The common liverwort with umbrella-shaped structures, female gametophyte.">
            <a:extLst>
              <a:ext uri="{FF2B5EF4-FFF2-40B4-BE49-F238E27FC236}">
                <a16:creationId xmlns:a16="http://schemas.microsoft.com/office/drawing/2014/main" id="{41465B7E-B08B-47B2-B83F-35265FE2E6F8}"/>
              </a:ext>
            </a:extLst>
          </p:cNvPr>
          <p:cNvPicPr>
            <a:picLocks noChangeAspect="1" noChangeArrowheads="1"/>
          </p:cNvPicPr>
          <p:nvPr/>
        </p:nvPicPr>
        <p:blipFill>
          <a:blip r:embed="rId2"/>
          <a:stretch>
            <a:fillRect/>
          </a:stretch>
        </p:blipFill>
        <p:spPr bwMode="auto">
          <a:xfrm>
            <a:off x="1680415" y="2922735"/>
            <a:ext cx="5783170" cy="33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601598F0-048D-4554-9585-8523BA94B7B0}"/>
              </a:ext>
            </a:extLst>
          </p:cNvPr>
          <p:cNvSpPr>
            <a:spLocks noGrp="1"/>
          </p:cNvSpPr>
          <p:nvPr>
            <p:ph type="body" sz="quarter" idx="39"/>
          </p:nvPr>
        </p:nvSpPr>
        <p:spPr>
          <a:xfrm>
            <a:off x="3657600" y="6352794"/>
            <a:ext cx="1828800" cy="181356"/>
          </a:xfrm>
        </p:spPr>
        <p:txBody>
          <a:bodyPr/>
          <a:lstStyle/>
          <a:p>
            <a:pPr algn="ctr"/>
            <a:r>
              <a:rPr lang="en-US" dirty="0">
                <a:solidFill>
                  <a:schemeClr val="tx1"/>
                </a:solidFill>
              </a:rPr>
              <a:t>Steven P. Lynch</a:t>
            </a:r>
          </a:p>
        </p:txBody>
      </p:sp>
      <p:sp>
        <p:nvSpPr>
          <p:cNvPr id="8" name="Slide Number Placeholder 5">
            <a:extLst>
              <a:ext uri="{FF2B5EF4-FFF2-40B4-BE49-F238E27FC236}">
                <a16:creationId xmlns:a16="http://schemas.microsoft.com/office/drawing/2014/main" id="{B8F4522E-E852-4ADF-9EAC-EC6818E222F4}"/>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496336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E0874-AA79-40B6-A5F9-057B6CD8ADB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Mosses (phylum Bryophyta)</a:t>
            </a:r>
          </a:p>
        </p:txBody>
      </p:sp>
      <p:sp>
        <p:nvSpPr>
          <p:cNvPr id="3" name="Content Placeholder 2">
            <a:extLst>
              <a:ext uri="{FF2B5EF4-FFF2-40B4-BE49-F238E27FC236}">
                <a16:creationId xmlns:a16="http://schemas.microsoft.com/office/drawing/2014/main" id="{A650C757-4171-431A-875E-3EDD6206A5B9}"/>
              </a:ext>
            </a:extLst>
          </p:cNvPr>
          <p:cNvSpPr>
            <a:spLocks noGrp="1"/>
          </p:cNvSpPr>
          <p:nvPr>
            <p:ph sz="quarter" idx="11"/>
          </p:nvPr>
        </p:nvSpPr>
        <p:spPr>
          <a:xfrm>
            <a:off x="342900" y="1276710"/>
            <a:ext cx="8458200" cy="5112660"/>
          </a:xfrm>
        </p:spPr>
        <p:txBody>
          <a:bodyPr/>
          <a:lstStyle/>
          <a:p>
            <a:pPr lvl="0">
              <a:spcBef>
                <a:spcPts val="800"/>
              </a:spcBef>
            </a:pPr>
            <a:r>
              <a:rPr lang="en-US" altLang="en-US" dirty="0">
                <a:ea typeface="Microsoft YaHei" panose="020B0503020204020204" pitchFamily="34" charset="-122"/>
              </a:rPr>
              <a:t>Gametophytes consist of small, leaflike structures around a </a:t>
            </a:r>
            <a:r>
              <a:rPr lang="en-US" altLang="en-US" dirty="0" err="1">
                <a:ea typeface="Microsoft YaHei" panose="020B0503020204020204" pitchFamily="34" charset="-122"/>
              </a:rPr>
              <a:t>stemlike</a:t>
            </a:r>
            <a:r>
              <a:rPr lang="en-US" altLang="en-US" dirty="0">
                <a:ea typeface="Microsoft YaHei" panose="020B0503020204020204" pitchFamily="34" charset="-122"/>
              </a:rPr>
              <a:t> axis</a:t>
            </a:r>
          </a:p>
          <a:p>
            <a:pPr marL="342900" indent="-342900">
              <a:spcBef>
                <a:spcPts val="800"/>
              </a:spcBef>
              <a:buFont typeface="Arial" panose="020B0604020202020204" pitchFamily="34" charset="0"/>
              <a:buChar char="•"/>
            </a:pPr>
            <a:r>
              <a:rPr lang="en-US" altLang="en-US" dirty="0">
                <a:ea typeface="Microsoft YaHei" panose="020B0503020204020204" pitchFamily="34" charset="-122"/>
              </a:rPr>
              <a:t>Not true leaves – no vascular tissue.</a:t>
            </a:r>
          </a:p>
          <a:p>
            <a:pPr lvl="0">
              <a:spcBef>
                <a:spcPts val="800"/>
              </a:spcBef>
            </a:pPr>
            <a:r>
              <a:rPr lang="en-US" altLang="en-US" dirty="0">
                <a:ea typeface="Microsoft YaHei" panose="020B0503020204020204" pitchFamily="34" charset="-122"/>
              </a:rPr>
              <a:t>Anchored to substrate by rhizoids</a:t>
            </a:r>
          </a:p>
          <a:p>
            <a:pPr marL="342900" indent="-342900">
              <a:spcBef>
                <a:spcPts val="800"/>
              </a:spcBef>
              <a:buFont typeface="Arial" panose="020B0604020202020204" pitchFamily="34" charset="0"/>
              <a:buChar char="•"/>
            </a:pPr>
            <a:r>
              <a:rPr lang="en-US" altLang="en-US" dirty="0">
                <a:ea typeface="Microsoft YaHei" panose="020B0503020204020204" pitchFamily="34" charset="-122"/>
              </a:rPr>
              <a:t>Multicellular – but not nearly the volume of water absorbed by a vascular plant root.</a:t>
            </a:r>
          </a:p>
          <a:p>
            <a:pPr lvl="0">
              <a:spcBef>
                <a:spcPts val="800"/>
              </a:spcBef>
            </a:pPr>
            <a:r>
              <a:rPr lang="en-US" altLang="en-US" dirty="0">
                <a:ea typeface="Microsoft YaHei" panose="020B0503020204020204" pitchFamily="34" charset="-122"/>
              </a:rPr>
              <a:t>Multicellular gametangia form at the tips of gametophytes</a:t>
            </a:r>
          </a:p>
          <a:p>
            <a:pPr marL="342900" indent="-342900">
              <a:spcBef>
                <a:spcPts val="800"/>
              </a:spcBef>
              <a:buFont typeface="Arial" panose="020B0604020202020204" pitchFamily="34" charset="0"/>
              <a:buChar char="•"/>
            </a:pPr>
            <a:r>
              <a:rPr lang="en-US" altLang="en-US" dirty="0">
                <a:ea typeface="Microsoft YaHei" panose="020B0503020204020204" pitchFamily="34" charset="-122"/>
              </a:rPr>
              <a:t>Archegonia – Female gametangia.</a:t>
            </a:r>
          </a:p>
          <a:p>
            <a:pPr marL="342900" indent="-342900">
              <a:spcBef>
                <a:spcPts val="800"/>
              </a:spcBef>
              <a:buFont typeface="Arial" panose="020B0604020202020204" pitchFamily="34" charset="0"/>
              <a:buChar char="•"/>
            </a:pPr>
            <a:r>
              <a:rPr lang="en-US" altLang="en-US" dirty="0">
                <a:ea typeface="Microsoft YaHei" panose="020B0503020204020204" pitchFamily="34" charset="-122"/>
              </a:rPr>
              <a:t>Antheridia – Male gametangia.</a:t>
            </a:r>
          </a:p>
          <a:p>
            <a:pPr marL="731520" lvl="2">
              <a:buClr>
                <a:schemeClr val="tx1"/>
              </a:buClr>
            </a:pPr>
            <a:r>
              <a:rPr lang="en-US" altLang="en-US" dirty="0">
                <a:ea typeface="Microsoft YaHei" panose="020B0503020204020204" pitchFamily="34" charset="-122"/>
              </a:rPr>
              <a:t>Flagellated sperm must swim in water.</a:t>
            </a:r>
          </a:p>
        </p:txBody>
      </p:sp>
      <p:sp>
        <p:nvSpPr>
          <p:cNvPr id="6" name="Slide Number Placeholder 3">
            <a:extLst>
              <a:ext uri="{FF2B5EF4-FFF2-40B4-BE49-F238E27FC236}">
                <a16:creationId xmlns:a16="http://schemas.microsoft.com/office/drawing/2014/main" id="{61EEF959-E0FD-4D39-8974-5237CFF06BE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2522714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D1CD3-09ED-4489-A66F-A9C789738A77}"/>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A Hair-Cup Moss, </a:t>
            </a:r>
            <a:r>
              <a:rPr lang="en-US" altLang="en-US" i="1" dirty="0" err="1">
                <a:latin typeface="Arial" panose="020B0604020202020204" pitchFamily="34" charset="0"/>
                <a:ea typeface="Microsoft YaHei" panose="020B0503020204020204" pitchFamily="34" charset="-122"/>
              </a:rPr>
              <a:t>Polytrichium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Hair-cup moss with leaf-like structures, sporophyte, and gametophyte.">
            <a:extLst>
              <a:ext uri="{FF2B5EF4-FFF2-40B4-BE49-F238E27FC236}">
                <a16:creationId xmlns:a16="http://schemas.microsoft.com/office/drawing/2014/main" id="{DC6EFAA8-3096-407F-ACFD-773F4808CC9A}"/>
              </a:ext>
            </a:extLst>
          </p:cNvPr>
          <p:cNvPicPr>
            <a:picLocks noChangeAspect="1" noChangeArrowheads="1"/>
          </p:cNvPicPr>
          <p:nvPr/>
        </p:nvPicPr>
        <p:blipFill rotWithShape="1">
          <a:blip r:embed="rId2"/>
          <a:srcRect l="5164" t="1189" r="17180" b="2297"/>
          <a:stretch/>
        </p:blipFill>
        <p:spPr bwMode="auto">
          <a:xfrm>
            <a:off x="1600200" y="1192529"/>
            <a:ext cx="5943600" cy="501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ED495374-74BB-42F8-8BA2-2BB33398AFAF}"/>
              </a:ext>
            </a:extLst>
          </p:cNvPr>
          <p:cNvSpPr>
            <a:spLocks noGrp="1"/>
          </p:cNvSpPr>
          <p:nvPr>
            <p:ph type="body" sz="quarter" idx="39"/>
          </p:nvPr>
        </p:nvSpPr>
        <p:spPr>
          <a:xfrm>
            <a:off x="3657600" y="6318504"/>
            <a:ext cx="1828800" cy="181356"/>
          </a:xfrm>
        </p:spPr>
        <p:txBody>
          <a:bodyPr/>
          <a:lstStyle/>
          <a:p>
            <a:pPr algn="ctr"/>
            <a:r>
              <a:rPr lang="en-US" dirty="0" err="1">
                <a:solidFill>
                  <a:schemeClr val="tx1"/>
                </a:solidFill>
              </a:rPr>
              <a:t>wayra</a:t>
            </a:r>
            <a:r>
              <a:rPr lang="en-US" dirty="0">
                <a:solidFill>
                  <a:schemeClr val="tx1"/>
                </a:solidFill>
              </a:rPr>
              <a:t>/Getty Images</a:t>
            </a:r>
          </a:p>
        </p:txBody>
      </p:sp>
      <p:sp>
        <p:nvSpPr>
          <p:cNvPr id="8" name="Slide Number Placeholder 4">
            <a:extLst>
              <a:ext uri="{FF2B5EF4-FFF2-40B4-BE49-F238E27FC236}">
                <a16:creationId xmlns:a16="http://schemas.microsoft.com/office/drawing/2014/main" id="{56688577-6003-43B6-803D-E5254E3EAC93}"/>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712846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D1CD3-09ED-4489-A66F-A9C789738A77}"/>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Life Cycle of a Typical Moss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life cycle of atypical moss. ">
            <a:extLst>
              <a:ext uri="{FF2B5EF4-FFF2-40B4-BE49-F238E27FC236}">
                <a16:creationId xmlns:a16="http://schemas.microsoft.com/office/drawing/2014/main" id="{DC6EFAA8-3096-407F-ACFD-773F4808CC9A}"/>
              </a:ext>
            </a:extLst>
          </p:cNvPr>
          <p:cNvPicPr>
            <a:picLocks noChangeAspect="1" noChangeArrowheads="1"/>
          </p:cNvPicPr>
          <p:nvPr/>
        </p:nvPicPr>
        <p:blipFill>
          <a:blip r:embed="rId2"/>
          <a:stretch>
            <a:fillRect/>
          </a:stretch>
        </p:blipFill>
        <p:spPr bwMode="auto">
          <a:xfrm>
            <a:off x="2648934" y="1024743"/>
            <a:ext cx="3846132" cy="521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B5261103-4E27-4606-A491-611AE2BED5AA}"/>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6688577-6003-43B6-803D-E5254E3EAC93}"/>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33458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87352-33CD-4FFA-96E6-91AC2CB59744}"/>
              </a:ext>
            </a:extLst>
          </p:cNvPr>
          <p:cNvSpPr>
            <a:spLocks noGrp="1"/>
          </p:cNvSpPr>
          <p:nvPr>
            <p:ph type="title"/>
          </p:nvPr>
        </p:nvSpPr>
        <p:spPr/>
        <p:txBody>
          <a:bodyPr/>
          <a:lstStyle/>
          <a:p>
            <a:pPr lvl="0"/>
            <a:r>
              <a:rPr lang="en-US" dirty="0"/>
              <a:t>Hornworts (phylum </a:t>
            </a:r>
            <a:r>
              <a:rPr lang="en-US" dirty="0" err="1"/>
              <a:t>Anthocerotophyta</a:t>
            </a:r>
            <a:r>
              <a:rPr lang="en-US" dirty="0"/>
              <a: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43BC58D-278E-4AA3-81C1-CD268A51ECA6}"/>
              </a:ext>
            </a:extLst>
          </p:cNvPr>
          <p:cNvSpPr>
            <a:spLocks noGrp="1"/>
          </p:cNvSpPr>
          <p:nvPr>
            <p:ph sz="quarter" idx="11"/>
          </p:nvPr>
        </p:nvSpPr>
        <p:spPr>
          <a:xfrm>
            <a:off x="342900" y="1276709"/>
            <a:ext cx="8458200" cy="1897743"/>
          </a:xfrm>
        </p:spPr>
        <p:txBody>
          <a:bodyPr/>
          <a:lstStyle/>
          <a:p>
            <a:pPr marL="347472" indent="-347472">
              <a:spcBef>
                <a:spcPts val="200"/>
              </a:spcBef>
              <a:spcAft>
                <a:spcPts val="200"/>
              </a:spcAft>
              <a:buFont typeface="Arial" panose="020B0604020202020204" pitchFamily="34" charset="0"/>
              <a:buChar char="•"/>
            </a:pPr>
            <a:r>
              <a:rPr lang="en-US" sz="1800" dirty="0"/>
              <a:t>Origin is puzzling – likely among the earliest land plants, yet no fossils until Cretaceous</a:t>
            </a:r>
          </a:p>
          <a:p>
            <a:pPr marL="347472" indent="-347472">
              <a:spcBef>
                <a:spcPts val="200"/>
              </a:spcBef>
              <a:spcAft>
                <a:spcPts val="200"/>
              </a:spcAft>
              <a:buFont typeface="Arial" panose="020B0604020202020204" pitchFamily="34" charset="0"/>
              <a:buChar char="•"/>
            </a:pPr>
            <a:r>
              <a:rPr lang="en-US" sz="1800" dirty="0"/>
              <a:t>Photosynthetic sporophyte looks like a green horn</a:t>
            </a:r>
          </a:p>
          <a:p>
            <a:pPr marL="347472" indent="-347472">
              <a:spcBef>
                <a:spcPts val="200"/>
              </a:spcBef>
              <a:spcAft>
                <a:spcPts val="200"/>
              </a:spcAft>
              <a:buFont typeface="Arial" panose="020B0604020202020204" pitchFamily="34" charset="0"/>
              <a:buChar char="•"/>
            </a:pPr>
            <a:r>
              <a:rPr lang="en-US" sz="1800" dirty="0"/>
              <a:t>Sporophyte base is embedded in gametophyte tissue from which it derives some of its nutrition</a:t>
            </a:r>
          </a:p>
          <a:p>
            <a:pPr marL="347472" indent="-347472">
              <a:spcBef>
                <a:spcPts val="200"/>
              </a:spcBef>
              <a:spcAft>
                <a:spcPts val="200"/>
              </a:spcAft>
              <a:buFont typeface="Arial" panose="020B0604020202020204" pitchFamily="34" charset="0"/>
              <a:buChar char="•"/>
            </a:pPr>
            <a:r>
              <a:rPr lang="en-US" sz="1800" dirty="0"/>
              <a:t>Cells have a single large chloroplast</a:t>
            </a:r>
          </a:p>
        </p:txBody>
      </p:sp>
      <p:pic>
        <p:nvPicPr>
          <p:cNvPr id="9" name="Picture 3" descr="Hornworts with photosynthetic sporophyte.">
            <a:extLst>
              <a:ext uri="{FF2B5EF4-FFF2-40B4-BE49-F238E27FC236}">
                <a16:creationId xmlns:a16="http://schemas.microsoft.com/office/drawing/2014/main" id="{41465B7E-B08B-47B2-B83F-35265FE2E6F8}"/>
              </a:ext>
            </a:extLst>
          </p:cNvPr>
          <p:cNvPicPr>
            <a:picLocks noChangeAspect="1" noChangeArrowheads="1"/>
          </p:cNvPicPr>
          <p:nvPr/>
        </p:nvPicPr>
        <p:blipFill rotWithShape="1">
          <a:blip r:embed="rId2"/>
          <a:srcRect t="6451"/>
          <a:stretch/>
        </p:blipFill>
        <p:spPr bwMode="auto">
          <a:xfrm>
            <a:off x="2014619" y="3307078"/>
            <a:ext cx="5114763" cy="301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601598F0-048D-4554-9585-8523BA94B7B0}"/>
              </a:ext>
            </a:extLst>
          </p:cNvPr>
          <p:cNvSpPr>
            <a:spLocks noGrp="1"/>
          </p:cNvSpPr>
          <p:nvPr>
            <p:ph type="body" sz="quarter" idx="39"/>
          </p:nvPr>
        </p:nvSpPr>
        <p:spPr>
          <a:xfrm>
            <a:off x="3657600" y="6365494"/>
            <a:ext cx="1828800" cy="181356"/>
          </a:xfrm>
        </p:spPr>
        <p:txBody>
          <a:bodyPr/>
          <a:lstStyle/>
          <a:p>
            <a:pPr algn="ctr"/>
            <a:r>
              <a:rPr lang="en-US" dirty="0">
                <a:solidFill>
                  <a:schemeClr val="tx1"/>
                </a:solidFill>
              </a:rPr>
              <a:t>Steven P. Lynch </a:t>
            </a:r>
          </a:p>
        </p:txBody>
      </p:sp>
      <p:sp>
        <p:nvSpPr>
          <p:cNvPr id="8" name="Slide Number Placeholder 5">
            <a:extLst>
              <a:ext uri="{FF2B5EF4-FFF2-40B4-BE49-F238E27FC236}">
                <a16:creationId xmlns:a16="http://schemas.microsoft.com/office/drawing/2014/main" id="{B8F4522E-E852-4ADF-9EAC-EC6818E222F4}"/>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055498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FBB80-F07C-4C20-AAAB-04B06796937B}"/>
              </a:ext>
            </a:extLst>
          </p:cNvPr>
          <p:cNvSpPr>
            <a:spLocks noGrp="1"/>
          </p:cNvSpPr>
          <p:nvPr>
            <p:ph type="title"/>
          </p:nvPr>
        </p:nvSpPr>
        <p:spPr/>
        <p:txBody>
          <a:bodyPr/>
          <a:lstStyle/>
          <a:p>
            <a:pPr lvl="0"/>
            <a:r>
              <a:rPr lang="en-US" i="1" dirty="0" err="1"/>
              <a:t>Cooksonia</a:t>
            </a:r>
            <a:r>
              <a:rPr lang="en-US" dirty="0"/>
              <a:t>, first known vascular land plant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F4F795B-AFEA-46EF-85B4-467E323380A7}"/>
              </a:ext>
            </a:extLst>
          </p:cNvPr>
          <p:cNvSpPr>
            <a:spLocks noGrp="1"/>
          </p:cNvSpPr>
          <p:nvPr>
            <p:ph sz="quarter" idx="11"/>
          </p:nvPr>
        </p:nvSpPr>
        <p:spPr>
          <a:xfrm>
            <a:off x="342900" y="1276710"/>
            <a:ext cx="4023360" cy="4974336"/>
          </a:xfrm>
        </p:spPr>
        <p:txBody>
          <a:bodyPr/>
          <a:lstStyle/>
          <a:p>
            <a:pPr marL="342900" indent="-342900">
              <a:spcBef>
                <a:spcPts val="600"/>
              </a:spcBef>
              <a:spcAft>
                <a:spcPts val="600"/>
              </a:spcAft>
              <a:buFont typeface="Arial" panose="020B0604020202020204" pitchFamily="34" charset="0"/>
              <a:buChar char="•"/>
            </a:pPr>
            <a:r>
              <a:rPr lang="en-US" sz="2000" dirty="0"/>
              <a:t>Appeared about 420 M</a:t>
            </a:r>
            <a:r>
              <a:rPr lang="en-US" sz="100" dirty="0"/>
              <a:t> </a:t>
            </a:r>
            <a:r>
              <a:rPr lang="en-US" sz="2000" dirty="0"/>
              <a:t>Y</a:t>
            </a:r>
            <a:r>
              <a:rPr lang="en-US" sz="100" dirty="0"/>
              <a:t> </a:t>
            </a:r>
            <a:r>
              <a:rPr lang="en-US" sz="2000" dirty="0"/>
              <a:t>A, now extinct</a:t>
            </a:r>
          </a:p>
          <a:p>
            <a:pPr marL="342900" indent="-342900">
              <a:spcBef>
                <a:spcPts val="600"/>
              </a:spcBef>
              <a:spcAft>
                <a:spcPts val="600"/>
              </a:spcAft>
              <a:buFont typeface="Arial" panose="020B0604020202020204" pitchFamily="34" charset="0"/>
              <a:buChar char="•"/>
            </a:pPr>
            <a:r>
              <a:rPr lang="en-US" sz="2000" dirty="0"/>
              <a:t>Phylum </a:t>
            </a:r>
            <a:r>
              <a:rPr lang="en-US" sz="2000" dirty="0" err="1"/>
              <a:t>Rhyniophyta</a:t>
            </a:r>
            <a:endParaRPr lang="en-US" sz="2000" dirty="0"/>
          </a:p>
          <a:p>
            <a:pPr marL="342900" indent="-342900">
              <a:spcBef>
                <a:spcPts val="600"/>
              </a:spcBef>
              <a:spcAft>
                <a:spcPts val="600"/>
              </a:spcAft>
              <a:buFont typeface="Arial" panose="020B0604020202020204" pitchFamily="34" charset="0"/>
              <a:buChar char="•"/>
            </a:pPr>
            <a:r>
              <a:rPr lang="en-US" sz="2000" dirty="0"/>
              <a:t>Only a few centimeters tall</a:t>
            </a:r>
          </a:p>
          <a:p>
            <a:pPr marL="342900" indent="-342900">
              <a:spcBef>
                <a:spcPts val="600"/>
              </a:spcBef>
              <a:spcAft>
                <a:spcPts val="600"/>
              </a:spcAft>
              <a:buFont typeface="Arial" panose="020B0604020202020204" pitchFamily="34" charset="0"/>
              <a:buChar char="•"/>
            </a:pPr>
            <a:r>
              <a:rPr lang="en-US" sz="2000" dirty="0"/>
              <a:t>No roots or leaves</a:t>
            </a:r>
          </a:p>
          <a:p>
            <a:pPr marL="342900" indent="-342900">
              <a:spcBef>
                <a:spcPts val="600"/>
              </a:spcBef>
              <a:spcAft>
                <a:spcPts val="600"/>
              </a:spcAft>
              <a:buFont typeface="Arial" panose="020B0604020202020204" pitchFamily="34" charset="0"/>
              <a:buChar char="•"/>
            </a:pPr>
            <a:r>
              <a:rPr lang="en-US" sz="2000" dirty="0"/>
              <a:t>Homosporous – producing only one type of spore</a:t>
            </a:r>
          </a:p>
          <a:p>
            <a:pPr marL="342900" indent="-342900">
              <a:spcBef>
                <a:spcPts val="600"/>
              </a:spcBef>
              <a:spcAft>
                <a:spcPts val="600"/>
              </a:spcAft>
              <a:buFont typeface="Arial" panose="020B0604020202020204" pitchFamily="34" charset="0"/>
              <a:buChar char="•"/>
            </a:pPr>
            <a:r>
              <a:rPr lang="en-US" sz="2000" dirty="0"/>
              <a:t>Sporangia formed at branch tips</a:t>
            </a:r>
          </a:p>
        </p:txBody>
      </p:sp>
      <p:pic>
        <p:nvPicPr>
          <p:cNvPr id="5" name="Picture 3" descr="A fossil of vascular land plant, cooksonia, with sporangia at the top.">
            <a:extLst>
              <a:ext uri="{FF2B5EF4-FFF2-40B4-BE49-F238E27FC236}">
                <a16:creationId xmlns:a16="http://schemas.microsoft.com/office/drawing/2014/main" id="{E370FB6E-1FCA-453A-B488-069789BE2141}"/>
              </a:ext>
            </a:extLst>
          </p:cNvPr>
          <p:cNvPicPr>
            <a:picLocks noChangeAspect="1" noChangeArrowheads="1"/>
          </p:cNvPicPr>
          <p:nvPr/>
        </p:nvPicPr>
        <p:blipFill>
          <a:blip r:embed="rId2"/>
          <a:stretch>
            <a:fillRect/>
          </a:stretch>
        </p:blipFill>
        <p:spPr bwMode="auto">
          <a:xfrm>
            <a:off x="4469130" y="1276709"/>
            <a:ext cx="4475233"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4">
            <a:extLst>
              <a:ext uri="{FF2B5EF4-FFF2-40B4-BE49-F238E27FC236}">
                <a16:creationId xmlns:a16="http://schemas.microsoft.com/office/drawing/2014/main" id="{6F52ABB7-85A2-4832-9102-A430E1FF9470}"/>
              </a:ext>
            </a:extLst>
          </p:cNvPr>
          <p:cNvSpPr>
            <a:spLocks noGrp="1"/>
          </p:cNvSpPr>
          <p:nvPr>
            <p:ph type="body" sz="quarter" idx="39"/>
          </p:nvPr>
        </p:nvSpPr>
        <p:spPr>
          <a:xfrm>
            <a:off x="5335146" y="4536000"/>
            <a:ext cx="2743200" cy="181356"/>
          </a:xfrm>
        </p:spPr>
        <p:txBody>
          <a:bodyPr/>
          <a:lstStyle/>
          <a:p>
            <a:pPr algn="ctr"/>
            <a:r>
              <a:rPr lang="en-US" dirty="0">
                <a:solidFill>
                  <a:schemeClr val="tx1"/>
                </a:solidFill>
              </a:rPr>
              <a:t>The Natural History Museum/</a:t>
            </a:r>
            <a:r>
              <a:rPr lang="en-US" dirty="0" err="1">
                <a:solidFill>
                  <a:schemeClr val="tx1"/>
                </a:solidFill>
              </a:rPr>
              <a:t>Alamy</a:t>
            </a:r>
            <a:r>
              <a:rPr lang="en-US" dirty="0">
                <a:solidFill>
                  <a:schemeClr val="tx1"/>
                </a:solidFill>
              </a:rPr>
              <a:t> Stock Photo </a:t>
            </a:r>
          </a:p>
        </p:txBody>
      </p:sp>
      <p:sp>
        <p:nvSpPr>
          <p:cNvPr id="6" name="Slide Number Placeholder 5">
            <a:extLst>
              <a:ext uri="{FF2B5EF4-FFF2-40B4-BE49-F238E27FC236}">
                <a16:creationId xmlns:a16="http://schemas.microsoft.com/office/drawing/2014/main" id="{7E71B6EC-24B5-4C24-B3BA-92B6E34B7B96}"/>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834232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1DD36-5FF1-404C-9A1D-3DF06C8DA72F}"/>
              </a:ext>
            </a:extLst>
          </p:cNvPr>
          <p:cNvSpPr>
            <a:spLocks noGrp="1"/>
          </p:cNvSpPr>
          <p:nvPr>
            <p:ph type="title"/>
          </p:nvPr>
        </p:nvSpPr>
        <p:spPr/>
        <p:txBody>
          <a:bodyPr/>
          <a:lstStyle/>
          <a:p>
            <a:pPr lvl="0"/>
            <a:r>
              <a:rPr lang="en-US" dirty="0"/>
              <a:t>Lecture Outline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8AB476D-9890-49F1-8BE3-2D8955ED7BCF}"/>
              </a:ext>
            </a:extLst>
          </p:cNvPr>
          <p:cNvSpPr>
            <a:spLocks noGrp="1"/>
          </p:cNvSpPr>
          <p:nvPr>
            <p:ph sz="quarter" idx="11"/>
          </p:nvPr>
        </p:nvSpPr>
        <p:spPr>
          <a:xfrm>
            <a:off x="342900" y="1276710"/>
            <a:ext cx="3943350" cy="4840702"/>
          </a:xfrm>
        </p:spPr>
        <p:txBody>
          <a:bodyPr/>
          <a:lstStyle/>
          <a:p>
            <a:pPr marL="731520" indent="-731520">
              <a:spcBef>
                <a:spcPts val="600"/>
              </a:spcBef>
              <a:spcAft>
                <a:spcPts val="1200"/>
              </a:spcAft>
            </a:pPr>
            <a:r>
              <a:rPr lang="en-US" sz="2000" b="1" dirty="0"/>
              <a:t>29.1	</a:t>
            </a:r>
            <a:r>
              <a:rPr lang="en-US" sz="2000" dirty="0"/>
              <a:t>Origin of Land Plants </a:t>
            </a:r>
          </a:p>
          <a:p>
            <a:pPr marL="731520" indent="-731520">
              <a:spcBef>
                <a:spcPts val="600"/>
              </a:spcBef>
              <a:spcAft>
                <a:spcPts val="1200"/>
              </a:spcAft>
            </a:pPr>
            <a:r>
              <a:rPr lang="en-US" sz="2000" b="1" dirty="0"/>
              <a:t>29.2	</a:t>
            </a:r>
            <a:r>
              <a:rPr lang="en-US" sz="2000" dirty="0"/>
              <a:t>Bryophytes Have a Dominant Gametophyte Generation </a:t>
            </a:r>
          </a:p>
          <a:p>
            <a:pPr marL="731520" indent="-731520">
              <a:spcBef>
                <a:spcPts val="600"/>
              </a:spcBef>
              <a:spcAft>
                <a:spcPts val="1200"/>
              </a:spcAft>
            </a:pPr>
            <a:r>
              <a:rPr lang="en-US" sz="2000" b="1" dirty="0"/>
              <a:t>29.3	</a:t>
            </a:r>
            <a:r>
              <a:rPr lang="en-US" sz="2000" dirty="0"/>
              <a:t>Tracheophytes Have a Dominant Sporophyte Generation </a:t>
            </a:r>
          </a:p>
          <a:p>
            <a:pPr marL="731520" indent="-731520">
              <a:spcBef>
                <a:spcPts val="600"/>
              </a:spcBef>
              <a:spcAft>
                <a:spcPts val="1200"/>
              </a:spcAft>
            </a:pPr>
            <a:r>
              <a:rPr lang="en-US" sz="2000" b="1" dirty="0"/>
              <a:t>29.4	</a:t>
            </a:r>
            <a:r>
              <a:rPr lang="en-US" sz="2000" dirty="0"/>
              <a:t>Lycophytes Diverged from the Main Lineage of Vascular Plants </a:t>
            </a:r>
          </a:p>
          <a:p>
            <a:pPr marL="731520" indent="-731520">
              <a:spcBef>
                <a:spcPts val="600"/>
              </a:spcBef>
              <a:spcAft>
                <a:spcPts val="1200"/>
              </a:spcAft>
            </a:pPr>
            <a:r>
              <a:rPr lang="en-US" sz="2000" b="1" dirty="0"/>
              <a:t>29.5	</a:t>
            </a:r>
            <a:r>
              <a:rPr lang="en-US" sz="2000" dirty="0"/>
              <a:t>Pterophytes Are the Ferns and Their Relatives </a:t>
            </a:r>
          </a:p>
        </p:txBody>
      </p:sp>
      <p:pic>
        <p:nvPicPr>
          <p:cNvPr id="7" name="Picture 3" descr="A photo shows different kinds of land plants and trees.">
            <a:extLst>
              <a:ext uri="{FF2B5EF4-FFF2-40B4-BE49-F238E27FC236}">
                <a16:creationId xmlns:a16="http://schemas.microsoft.com/office/drawing/2014/main" id="{8E5067EB-1923-4DDF-BD37-7514D00E6384}"/>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4355175" y="1276710"/>
            <a:ext cx="4556657" cy="301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3A1EB4B9-4FAE-4FD4-A082-352FCE5B4C4E}"/>
              </a:ext>
            </a:extLst>
          </p:cNvPr>
          <p:cNvSpPr>
            <a:spLocks noGrp="1"/>
          </p:cNvSpPr>
          <p:nvPr>
            <p:ph type="body" sz="quarter" idx="39"/>
          </p:nvPr>
        </p:nvSpPr>
        <p:spPr>
          <a:xfrm>
            <a:off x="5719103" y="4337593"/>
            <a:ext cx="1828800" cy="181356"/>
          </a:xfrm>
        </p:spPr>
        <p:txBody>
          <a:bodyPr/>
          <a:lstStyle/>
          <a:p>
            <a:pPr algn="ctr"/>
            <a:r>
              <a:rPr lang="en-US" dirty="0">
                <a:solidFill>
                  <a:schemeClr val="tx1"/>
                </a:solidFill>
              </a:rPr>
              <a:t> ©Doug Sherman/</a:t>
            </a:r>
            <a:r>
              <a:rPr lang="en-US" dirty="0" err="1">
                <a:solidFill>
                  <a:schemeClr val="tx1"/>
                </a:solidFill>
              </a:rPr>
              <a:t>Geofile</a:t>
            </a:r>
            <a:r>
              <a:rPr lang="en-US" dirty="0">
                <a:solidFill>
                  <a:schemeClr val="tx1"/>
                </a:solidFill>
              </a:rPr>
              <a:t> </a:t>
            </a:r>
          </a:p>
        </p:txBody>
      </p:sp>
      <p:sp>
        <p:nvSpPr>
          <p:cNvPr id="6" name="Slide Number Placeholder 5">
            <a:extLst>
              <a:ext uri="{FF2B5EF4-FFF2-40B4-BE49-F238E27FC236}">
                <a16:creationId xmlns:a16="http://schemas.microsoft.com/office/drawing/2014/main" id="{8613B98B-6E89-4C06-853B-AE23860BDC40}"/>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7643960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FBB80-F07C-4C20-AAAB-04B06796937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Vascular Tissue</a:t>
            </a:r>
          </a:p>
        </p:txBody>
      </p:sp>
      <p:sp>
        <p:nvSpPr>
          <p:cNvPr id="3" name="Content Placeholder 2">
            <a:extLst>
              <a:ext uri="{FF2B5EF4-FFF2-40B4-BE49-F238E27FC236}">
                <a16:creationId xmlns:a16="http://schemas.microsoft.com/office/drawing/2014/main" id="{4F4F795B-AFEA-46EF-85B4-467E323380A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Allows for distribution of nutrients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Xylem conducts water and dissolved minerals upward from the roots.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Phloem conducts sucrose and hormones throughout the plant.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Enable enhanced height and size in the tracheophytes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Develops in sporophyte but usually not gametophyte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Cuticle and stomata also found in all vascular plant </a:t>
            </a:r>
            <a:r>
              <a:rPr lang="en-US" dirty="0" err="1">
                <a:solidFill>
                  <a:srgbClr val="000000"/>
                </a:solidFill>
                <a:latin typeface="Arial" panose="020B0604020202020204" pitchFamily="34" charset="0"/>
                <a:ea typeface="Verdana" panose="020B0604030504040204" pitchFamily="34" charset="0"/>
              </a:rPr>
              <a:t>sporophyate</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7E71B6EC-24B5-4C24-B3BA-92B6E34B7B96}"/>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8360716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21061-7967-4526-8D5F-712B12DBF75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Tracheophytes</a:t>
            </a:r>
          </a:p>
        </p:txBody>
      </p:sp>
      <p:sp>
        <p:nvSpPr>
          <p:cNvPr id="3" name="Content Placeholder 2">
            <a:extLst>
              <a:ext uri="{FF2B5EF4-FFF2-40B4-BE49-F238E27FC236}">
                <a16:creationId xmlns:a16="http://schemas.microsoft.com/office/drawing/2014/main" id="{EBD0A36F-C65B-4A90-BCD5-F8F945B786DA}"/>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Vascular plants include seven extant phyla grouped in three clades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Lycophytes (club mosses)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Pterophytes (ferns, whisk ferns, and horsetails)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Seed plants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Gametophyte has been reduced in size relative to the sporophyte during the evolution of tracheophytes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Similar reduction in multicellular gametangia has occurred as well</a:t>
            </a:r>
          </a:p>
        </p:txBody>
      </p:sp>
      <p:sp>
        <p:nvSpPr>
          <p:cNvPr id="6" name="Slide Number Placeholder 3">
            <a:extLst>
              <a:ext uri="{FF2B5EF4-FFF2-40B4-BE49-F238E27FC236}">
                <a16:creationId xmlns:a16="http://schemas.microsoft.com/office/drawing/2014/main" id="{816CED7E-F33F-4EB0-80B5-2323D6A3761E}"/>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496821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8FE9C-62A6-4175-9FCB-4DCBF4AF2DE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Microsoft YaHei" panose="020B0503020204020204" pitchFamily="34" charset="-122"/>
                <a:cs typeface="Arial" pitchFamily="34" charset="0"/>
              </a:rPr>
              <a:t>Extant Seedless Vascular Plants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0" name="Content Placeholder 2">
            <a:extLst>
              <a:ext uri="{FF2B5EF4-FFF2-40B4-BE49-F238E27FC236}">
                <a16:creationId xmlns:a16="http://schemas.microsoft.com/office/drawing/2014/main" id="{2439554B-7262-4399-8362-920A1F610B9E}"/>
              </a:ext>
            </a:extLst>
          </p:cNvPr>
          <p:cNvSpPr>
            <a:spLocks noGrp="1"/>
          </p:cNvSpPr>
          <p:nvPr>
            <p:ph sz="quarter" idx="11"/>
          </p:nvPr>
        </p:nvSpPr>
        <p:spPr>
          <a:xfrm>
            <a:off x="242093" y="1009938"/>
            <a:ext cx="8458200" cy="320040"/>
          </a:xfrm>
        </p:spPr>
        <p:txBody>
          <a:bodyPr/>
          <a:lstStyle/>
          <a:p>
            <a:r>
              <a:rPr lang="en-US" sz="1800" b="1" dirty="0"/>
              <a:t>TABLE 29.1 The Phyla of Extant Seedless Vascular Plants</a:t>
            </a:r>
            <a:r>
              <a:rPr lang="en-US" sz="1800" dirty="0"/>
              <a:t>	</a:t>
            </a:r>
          </a:p>
        </p:txBody>
      </p:sp>
      <p:graphicFrame>
        <p:nvGraphicFramePr>
          <p:cNvPr id="15" name="Table 3">
            <a:extLst>
              <a:ext uri="{FF2B5EF4-FFF2-40B4-BE49-F238E27FC236}">
                <a16:creationId xmlns:a16="http://schemas.microsoft.com/office/drawing/2014/main" id="{433BE8D2-CA85-49F4-BEF8-790875ACF7CC}"/>
              </a:ext>
            </a:extLst>
          </p:cNvPr>
          <p:cNvGraphicFramePr>
            <a:graphicFrameLocks noGrp="1"/>
          </p:cNvGraphicFramePr>
          <p:nvPr>
            <p:extLst>
              <p:ext uri="{D42A27DB-BD31-4B8C-83A1-F6EECF244321}">
                <p14:modId xmlns:p14="http://schemas.microsoft.com/office/powerpoint/2010/main" val="227357336"/>
              </p:ext>
            </p:extLst>
          </p:nvPr>
        </p:nvGraphicFramePr>
        <p:xfrm>
          <a:off x="182880" y="1398558"/>
          <a:ext cx="8778240" cy="5050313"/>
        </p:xfrm>
        <a:graphic>
          <a:graphicData uri="http://schemas.openxmlformats.org/drawingml/2006/table">
            <a:tbl>
              <a:tblPr firstRow="1" bandRow="1">
                <a:tableStyleId>{5C22544A-7EE6-4342-B048-85BDC9FD1C3A}</a:tableStyleId>
              </a:tblPr>
              <a:tblGrid>
                <a:gridCol w="1005840">
                  <a:extLst>
                    <a:ext uri="{9D8B030D-6E8A-4147-A177-3AD203B41FA5}">
                      <a16:colId xmlns:a16="http://schemas.microsoft.com/office/drawing/2014/main" val="192682272"/>
                    </a:ext>
                  </a:extLst>
                </a:gridCol>
                <a:gridCol w="1920240">
                  <a:extLst>
                    <a:ext uri="{9D8B030D-6E8A-4147-A177-3AD203B41FA5}">
                      <a16:colId xmlns:a16="http://schemas.microsoft.com/office/drawing/2014/main" val="535784716"/>
                    </a:ext>
                  </a:extLst>
                </a:gridCol>
                <a:gridCol w="4389120">
                  <a:extLst>
                    <a:ext uri="{9D8B030D-6E8A-4147-A177-3AD203B41FA5}">
                      <a16:colId xmlns:a16="http://schemas.microsoft.com/office/drawing/2014/main" val="2499253727"/>
                    </a:ext>
                  </a:extLst>
                </a:gridCol>
                <a:gridCol w="1463040">
                  <a:extLst>
                    <a:ext uri="{9D8B030D-6E8A-4147-A177-3AD203B41FA5}">
                      <a16:colId xmlns:a16="http://schemas.microsoft.com/office/drawing/2014/main" val="1725947995"/>
                    </a:ext>
                  </a:extLst>
                </a:gridCol>
              </a:tblGrid>
              <a:tr h="661193">
                <a:tc>
                  <a:txBody>
                    <a:bodyPr/>
                    <a:lstStyle/>
                    <a:p>
                      <a:r>
                        <a:rPr lang="en-IN" sz="1200" b="1" i="0" u="none" strike="noStrike" kern="1200" baseline="0" dirty="0">
                          <a:solidFill>
                            <a:schemeClr val="lt1"/>
                          </a:solidFill>
                          <a:latin typeface="+mn-lt"/>
                          <a:ea typeface="+mn-ea"/>
                          <a:cs typeface="+mn-cs"/>
                        </a:rPr>
                        <a:t>Phylum</a:t>
                      </a:r>
                      <a:endParaRPr lang="en-IN" sz="1200" b="0" i="0" u="none" strike="noStrike" kern="1200" baseline="0" dirty="0">
                        <a:solidFill>
                          <a:schemeClr val="lt1"/>
                        </a:solidFill>
                        <a:latin typeface="+mn-lt"/>
                        <a:ea typeface="+mn-ea"/>
                        <a:cs typeface="+mn-cs"/>
                      </a:endParaRPr>
                    </a:p>
                  </a:txBody>
                  <a:tcPr/>
                </a:tc>
                <a:tc>
                  <a:txBody>
                    <a:bodyPr/>
                    <a:lstStyle/>
                    <a:p>
                      <a:r>
                        <a:rPr lang="en-IN" sz="1200" b="1" i="0" u="none" strike="noStrike" kern="1200" baseline="0" dirty="0">
                          <a:solidFill>
                            <a:schemeClr val="lt1"/>
                          </a:solidFill>
                          <a:latin typeface="+mn-lt"/>
                          <a:ea typeface="+mn-ea"/>
                          <a:cs typeface="+mn-cs"/>
                        </a:rPr>
                        <a:t>Examples</a:t>
                      </a:r>
                      <a:endParaRPr lang="en-IN" sz="1200" b="0" i="0" u="none" strike="noStrike" kern="1200" baseline="0" dirty="0">
                        <a:solidFill>
                          <a:schemeClr val="lt1"/>
                        </a:solidFill>
                        <a:latin typeface="+mn-lt"/>
                        <a:ea typeface="+mn-ea"/>
                        <a:cs typeface="+mn-cs"/>
                      </a:endParaRPr>
                    </a:p>
                  </a:txBody>
                  <a:tcPr/>
                </a:tc>
                <a:tc>
                  <a:txBody>
                    <a:bodyPr/>
                    <a:lstStyle/>
                    <a:p>
                      <a:r>
                        <a:rPr lang="en-IN" sz="1200" b="1" i="0" u="none" strike="noStrike" kern="1200" baseline="0" dirty="0">
                          <a:solidFill>
                            <a:schemeClr val="lt1"/>
                          </a:solidFill>
                          <a:latin typeface="+mn-lt"/>
                          <a:ea typeface="+mn-ea"/>
                          <a:cs typeface="+mn-cs"/>
                        </a:rPr>
                        <a:t>Key Characteristics</a:t>
                      </a:r>
                      <a:endParaRPr lang="en-IN" sz="1200" b="0" i="0" u="none" strike="noStrike" kern="1200" baseline="0" dirty="0">
                        <a:solidFill>
                          <a:schemeClr val="lt1"/>
                        </a:solidFill>
                        <a:latin typeface="+mn-lt"/>
                        <a:ea typeface="+mn-ea"/>
                        <a:cs typeface="+mn-cs"/>
                      </a:endParaRPr>
                    </a:p>
                  </a:txBody>
                  <a:tcPr/>
                </a:tc>
                <a:tc>
                  <a:txBody>
                    <a:bodyPr/>
                    <a:lstStyle/>
                    <a:p>
                      <a:r>
                        <a:rPr lang="en-US" sz="1200" b="1" i="0" u="none" strike="noStrike" kern="1200" baseline="0" dirty="0">
                          <a:solidFill>
                            <a:schemeClr val="lt1"/>
                          </a:solidFill>
                          <a:latin typeface="+mn-lt"/>
                          <a:ea typeface="+mn-ea"/>
                          <a:cs typeface="+mn-cs"/>
                        </a:rPr>
                        <a:t>Approximate Number of Living Species</a:t>
                      </a:r>
                      <a:endParaRPr lang="en-US" sz="12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540178816"/>
                  </a:ext>
                </a:extLst>
              </a:tr>
              <a:tr h="1097280">
                <a:tc>
                  <a:txBody>
                    <a:bodyPr/>
                    <a:lstStyle/>
                    <a:p>
                      <a:r>
                        <a:rPr lang="en-IN" sz="1200" b="0" i="0" u="none" strike="noStrike" kern="1200" baseline="0" dirty="0" err="1">
                          <a:solidFill>
                            <a:schemeClr val="dk1"/>
                          </a:solidFill>
                          <a:latin typeface="+mn-lt"/>
                          <a:ea typeface="+mn-ea"/>
                          <a:cs typeface="+mn-cs"/>
                        </a:rPr>
                        <a:t>Lycophyta</a:t>
                      </a:r>
                      <a:endParaRPr lang="en-IN" sz="1200" b="0" i="0" u="none" strike="noStrike" kern="1200" baseline="0" dirty="0">
                        <a:solidFill>
                          <a:schemeClr val="dk1"/>
                        </a:solidFill>
                        <a:latin typeface="+mn-lt"/>
                        <a:ea typeface="+mn-ea"/>
                        <a:cs typeface="+mn-cs"/>
                      </a:endParaRPr>
                    </a:p>
                  </a:txBody>
                  <a:tcPr/>
                </a:tc>
                <a:tc>
                  <a:txBody>
                    <a:bodyPr/>
                    <a:lstStyle/>
                    <a:p>
                      <a:r>
                        <a:rPr lang="en-IN" sz="1200" b="0" i="0" u="none" strike="noStrike" kern="1200" baseline="0" dirty="0">
                          <a:solidFill>
                            <a:schemeClr val="dk1"/>
                          </a:solidFill>
                          <a:latin typeface="+mn-lt"/>
                          <a:ea typeface="+mn-ea"/>
                          <a:cs typeface="+mn-cs"/>
                        </a:rPr>
                        <a:t>Club mosses</a:t>
                      </a:r>
                    </a:p>
                  </a:txBody>
                  <a:tcPr/>
                </a:tc>
                <a:tc>
                  <a:txBody>
                    <a:bodyPr/>
                    <a:lstStyle/>
                    <a:p>
                      <a:r>
                        <a:rPr lang="en-US" sz="1200" b="0" i="0" u="none" strike="noStrike" kern="1200" baseline="0" dirty="0">
                          <a:solidFill>
                            <a:schemeClr val="dk1"/>
                          </a:solidFill>
                          <a:latin typeface="+mn-lt"/>
                          <a:ea typeface="+mn-ea"/>
                          <a:cs typeface="+mn-cs"/>
                        </a:rPr>
                        <a:t>Homosporous or heterosporous. Sperm motile. External water necessary for fertilization. About 17 genera.</a:t>
                      </a:r>
                    </a:p>
                  </a:txBody>
                  <a:tcPr/>
                </a:tc>
                <a:tc>
                  <a:txBody>
                    <a:bodyPr/>
                    <a:lstStyle/>
                    <a:p>
                      <a:r>
                        <a:rPr lang="en-US" sz="1200" dirty="0"/>
                        <a:t>1275</a:t>
                      </a:r>
                      <a:endParaRPr lang="en-IN" sz="1200" dirty="0"/>
                    </a:p>
                  </a:txBody>
                  <a:tcPr/>
                </a:tc>
                <a:extLst>
                  <a:ext uri="{0D108BD9-81ED-4DB2-BD59-A6C34878D82A}">
                    <a16:rowId xmlns:a16="http://schemas.microsoft.com/office/drawing/2014/main" val="1631757533"/>
                  </a:ext>
                </a:extLst>
              </a:tr>
              <a:tr h="914400">
                <a:tc>
                  <a:txBody>
                    <a:bodyPr/>
                    <a:lstStyle/>
                    <a:p>
                      <a:r>
                        <a:rPr lang="en-IN" sz="1200" b="0" i="0" u="none" strike="noStrike" kern="1200" baseline="0" dirty="0" err="1">
                          <a:solidFill>
                            <a:schemeClr val="dk1"/>
                          </a:solidFill>
                          <a:latin typeface="+mn-lt"/>
                          <a:ea typeface="+mn-ea"/>
                          <a:cs typeface="+mn-cs"/>
                        </a:rPr>
                        <a:t>Pterophyta</a:t>
                      </a:r>
                      <a:endParaRPr lang="en-IN" sz="1200" b="0" i="0" u="none" strike="noStrike" kern="1200" baseline="0" dirty="0">
                        <a:solidFill>
                          <a:schemeClr val="dk1"/>
                        </a:solidFill>
                        <a:latin typeface="+mn-lt"/>
                        <a:ea typeface="+mn-ea"/>
                        <a:cs typeface="+mn-cs"/>
                      </a:endParaRPr>
                    </a:p>
                  </a:txBody>
                  <a:tcPr/>
                </a:tc>
                <a:tc>
                  <a:txBody>
                    <a:bodyPr/>
                    <a:lstStyle/>
                    <a:p>
                      <a:r>
                        <a:rPr lang="en-IN" sz="1200" b="0" i="0" u="none" strike="noStrike" kern="1200" baseline="0" dirty="0">
                          <a:solidFill>
                            <a:schemeClr val="dk1"/>
                          </a:solidFill>
                          <a:latin typeface="+mn-lt"/>
                          <a:ea typeface="+mn-ea"/>
                          <a:cs typeface="+mn-cs"/>
                        </a:rPr>
                        <a:t>Ferns</a:t>
                      </a:r>
                    </a:p>
                  </a:txBody>
                  <a:tcPr/>
                </a:tc>
                <a:tc>
                  <a:txBody>
                    <a:bodyPr/>
                    <a:lstStyle/>
                    <a:p>
                      <a:r>
                        <a:rPr lang="en-US" sz="1200" b="0" i="0" u="none" strike="noStrike" kern="1200" baseline="0" dirty="0">
                          <a:solidFill>
                            <a:schemeClr val="dk1"/>
                          </a:solidFill>
                          <a:latin typeface="+mn-lt"/>
                          <a:ea typeface="+mn-ea"/>
                          <a:cs typeface="+mn-cs"/>
                        </a:rPr>
                        <a:t>Primarily homosporous (a few heterosporous). Sperm motile. External water necessary for fertilization. Leaves uncoil as they mature. Sporophytes and virtually all gametophytes are photosynthetic. About 365 genera.</a:t>
                      </a:r>
                    </a:p>
                  </a:txBody>
                  <a:tcPr/>
                </a:tc>
                <a:tc>
                  <a:txBody>
                    <a:bodyPr/>
                    <a:lstStyle/>
                    <a:p>
                      <a:r>
                        <a:rPr lang="en-US" sz="1200" dirty="0"/>
                        <a:t>11,000</a:t>
                      </a:r>
                      <a:endParaRPr lang="en-IN" sz="1200" dirty="0"/>
                    </a:p>
                  </a:txBody>
                  <a:tcPr/>
                </a:tc>
                <a:extLst>
                  <a:ext uri="{0D108BD9-81ED-4DB2-BD59-A6C34878D82A}">
                    <a16:rowId xmlns:a16="http://schemas.microsoft.com/office/drawing/2014/main" val="1260143107"/>
                  </a:ext>
                </a:extLst>
              </a:tr>
              <a:tr h="1463040">
                <a:tc>
                  <a:txBody>
                    <a:bodyPr/>
                    <a:lstStyle/>
                    <a:p>
                      <a:endParaRPr lang="en-IN" sz="1200" dirty="0"/>
                    </a:p>
                  </a:txBody>
                  <a:tcPr/>
                </a:tc>
                <a:tc>
                  <a:txBody>
                    <a:bodyPr/>
                    <a:lstStyle/>
                    <a:p>
                      <a:r>
                        <a:rPr lang="en-IN" sz="1200" b="0" i="0" u="none" strike="noStrike" kern="1200" baseline="0" dirty="0">
                          <a:solidFill>
                            <a:schemeClr val="dk1"/>
                          </a:solidFill>
                          <a:latin typeface="+mn-lt"/>
                          <a:ea typeface="+mn-ea"/>
                          <a:cs typeface="+mn-cs"/>
                        </a:rPr>
                        <a:t>Horsetails</a:t>
                      </a:r>
                    </a:p>
                  </a:txBody>
                  <a:tcPr/>
                </a:tc>
                <a:tc>
                  <a:txBody>
                    <a:bodyPr/>
                    <a:lstStyle/>
                    <a:p>
                      <a:r>
                        <a:rPr lang="en-IN" sz="1200" b="0" i="0" u="none" strike="noStrike" kern="1200" baseline="0" dirty="0">
                          <a:solidFill>
                            <a:schemeClr val="dk1"/>
                          </a:solidFill>
                          <a:latin typeface="+mn-lt"/>
                          <a:ea typeface="+mn-ea"/>
                          <a:cs typeface="+mn-cs"/>
                        </a:rPr>
                        <a:t>Homosporous. Sperm motile. External water necessary for fertilization. Stems ribbed, jointed, either photosynthetic or </a:t>
                      </a:r>
                      <a:r>
                        <a:rPr lang="en-IN" sz="1200" b="0" i="0" u="none" strike="noStrike" kern="1200" baseline="0" dirty="0" err="1">
                          <a:solidFill>
                            <a:schemeClr val="dk1"/>
                          </a:solidFill>
                          <a:latin typeface="+mn-lt"/>
                          <a:ea typeface="+mn-ea"/>
                          <a:cs typeface="+mn-cs"/>
                        </a:rPr>
                        <a:t>nonphotosynthetic</a:t>
                      </a:r>
                      <a:r>
                        <a:rPr lang="en-IN" sz="1200" b="0" i="0" u="none" strike="noStrike" kern="1200" baseline="0" dirty="0">
                          <a:solidFill>
                            <a:schemeClr val="dk1"/>
                          </a:solidFill>
                          <a:latin typeface="+mn-lt"/>
                          <a:ea typeface="+mn-ea"/>
                          <a:cs typeface="+mn-cs"/>
                        </a:rPr>
                        <a:t>. Leaves </a:t>
                      </a:r>
                      <a:r>
                        <a:rPr lang="en-IN" sz="1200" b="0" i="0" u="none" strike="noStrike" kern="1200" baseline="0" dirty="0" err="1">
                          <a:solidFill>
                            <a:schemeClr val="dk1"/>
                          </a:solidFill>
                          <a:latin typeface="+mn-lt"/>
                          <a:ea typeface="+mn-ea"/>
                          <a:cs typeface="+mn-cs"/>
                        </a:rPr>
                        <a:t>scalelike</a:t>
                      </a:r>
                      <a:r>
                        <a:rPr lang="en-IN" sz="1200" b="0" i="0" u="none" strike="noStrike" kern="1200" baseline="0" dirty="0">
                          <a:solidFill>
                            <a:schemeClr val="dk1"/>
                          </a:solidFill>
                          <a:latin typeface="+mn-lt"/>
                          <a:ea typeface="+mn-ea"/>
                          <a:cs typeface="+mn-cs"/>
                        </a:rPr>
                        <a:t>, in whorls; </a:t>
                      </a:r>
                      <a:r>
                        <a:rPr lang="en-IN" sz="1200" b="0" i="0" u="none" strike="noStrike" kern="1200" baseline="0" dirty="0" err="1">
                          <a:solidFill>
                            <a:schemeClr val="dk1"/>
                          </a:solidFill>
                          <a:latin typeface="+mn-lt"/>
                          <a:ea typeface="+mn-ea"/>
                          <a:cs typeface="+mn-cs"/>
                        </a:rPr>
                        <a:t>nonphotosynthetic</a:t>
                      </a:r>
                      <a:r>
                        <a:rPr lang="en-IN" sz="1200" b="0" i="0" u="none" strike="noStrike" kern="1200" baseline="0" dirty="0">
                          <a:solidFill>
                            <a:schemeClr val="dk1"/>
                          </a:solidFill>
                          <a:latin typeface="+mn-lt"/>
                          <a:ea typeface="+mn-ea"/>
                          <a:cs typeface="+mn-cs"/>
                        </a:rPr>
                        <a:t> at maturity. One genus.</a:t>
                      </a:r>
                    </a:p>
                  </a:txBody>
                  <a:tcPr/>
                </a:tc>
                <a:tc>
                  <a:txBody>
                    <a:bodyPr/>
                    <a:lstStyle/>
                    <a:p>
                      <a:r>
                        <a:rPr lang="en-US" sz="1200" dirty="0"/>
                        <a:t>15</a:t>
                      </a:r>
                      <a:endParaRPr lang="en-IN" sz="1200" dirty="0"/>
                    </a:p>
                  </a:txBody>
                  <a:tcPr/>
                </a:tc>
                <a:extLst>
                  <a:ext uri="{0D108BD9-81ED-4DB2-BD59-A6C34878D82A}">
                    <a16:rowId xmlns:a16="http://schemas.microsoft.com/office/drawing/2014/main" val="138007891"/>
                  </a:ext>
                </a:extLst>
              </a:tr>
              <a:tr h="914400">
                <a:tc>
                  <a:txBody>
                    <a:bodyPr/>
                    <a:lstStyle/>
                    <a:p>
                      <a:endParaRPr lang="en-IN" sz="1200"/>
                    </a:p>
                  </a:txBody>
                  <a:tcPr/>
                </a:tc>
                <a:tc>
                  <a:txBody>
                    <a:bodyPr/>
                    <a:lstStyle/>
                    <a:p>
                      <a:r>
                        <a:rPr lang="en-IN" sz="1200" b="0" i="0" u="none" strike="noStrike" kern="1200" baseline="0" dirty="0">
                          <a:solidFill>
                            <a:schemeClr val="dk1"/>
                          </a:solidFill>
                          <a:latin typeface="+mn-lt"/>
                          <a:ea typeface="+mn-ea"/>
                          <a:cs typeface="+mn-cs"/>
                        </a:rPr>
                        <a:t>Whisk ferns</a:t>
                      </a:r>
                    </a:p>
                  </a:txBody>
                  <a:tcPr/>
                </a:tc>
                <a:tc>
                  <a:txBody>
                    <a:bodyPr/>
                    <a:lstStyle/>
                    <a:p>
                      <a:r>
                        <a:rPr lang="en-US" sz="1200" b="0" i="0" u="none" strike="noStrike" kern="1200" baseline="0" dirty="0">
                          <a:solidFill>
                            <a:schemeClr val="dk1"/>
                          </a:solidFill>
                          <a:latin typeface="+mn-lt"/>
                          <a:ea typeface="+mn-ea"/>
                          <a:cs typeface="+mn-cs"/>
                        </a:rPr>
                        <a:t>Homosporous. Sperm motile. External water necessary for fertilization. No differentiation between root and shoot. No leaves; one of the two genera has </a:t>
                      </a:r>
                      <a:r>
                        <a:rPr lang="en-US" sz="1200" b="0" i="0" u="none" strike="noStrike" kern="1200" baseline="0" dirty="0" err="1">
                          <a:solidFill>
                            <a:schemeClr val="dk1"/>
                          </a:solidFill>
                          <a:latin typeface="+mn-lt"/>
                          <a:ea typeface="+mn-ea"/>
                          <a:cs typeface="+mn-cs"/>
                        </a:rPr>
                        <a:t>scalelike</a:t>
                      </a:r>
                      <a:r>
                        <a:rPr lang="en-US" sz="1200" b="0" i="0" u="none" strike="noStrike" kern="1200" baseline="0" dirty="0">
                          <a:solidFill>
                            <a:schemeClr val="dk1"/>
                          </a:solidFill>
                          <a:latin typeface="+mn-lt"/>
                          <a:ea typeface="+mn-ea"/>
                          <a:cs typeface="+mn-cs"/>
                        </a:rPr>
                        <a:t> extensions and the other leaflike appendages.	</a:t>
                      </a:r>
                    </a:p>
                  </a:txBody>
                  <a:tcPr/>
                </a:tc>
                <a:tc>
                  <a:txBody>
                    <a:bodyPr/>
                    <a:lstStyle/>
                    <a:p>
                      <a:r>
                        <a:rPr lang="en-US" sz="1200" dirty="0"/>
                        <a:t>6</a:t>
                      </a:r>
                      <a:endParaRPr lang="en-IN" sz="1200" dirty="0"/>
                    </a:p>
                  </a:txBody>
                  <a:tcPr/>
                </a:tc>
                <a:extLst>
                  <a:ext uri="{0D108BD9-81ED-4DB2-BD59-A6C34878D82A}">
                    <a16:rowId xmlns:a16="http://schemas.microsoft.com/office/drawing/2014/main" val="3058467575"/>
                  </a:ext>
                </a:extLst>
              </a:tr>
            </a:tbl>
          </a:graphicData>
        </a:graphic>
      </p:graphicFrame>
      <p:pic>
        <p:nvPicPr>
          <p:cNvPr id="9" name="Picture 4" descr="A diagram of the club mosses with branching stems and numerous small needle-like leaves.">
            <a:extLst>
              <a:ext uri="{FF2B5EF4-FFF2-40B4-BE49-F238E27FC236}">
                <a16:creationId xmlns:a16="http://schemas.microsoft.com/office/drawing/2014/main" id="{97A32A6A-8235-49AD-BFE0-3A2A32A3F10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2470382" y="2155061"/>
            <a:ext cx="515112" cy="9144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 descr="A diagram of ferns with three major parts: rhizome, fronds, and sporangia. The leaves are called fronds which are made of a leafy blade and a petiole.">
            <a:extLst>
              <a:ext uri="{FF2B5EF4-FFF2-40B4-BE49-F238E27FC236}">
                <a16:creationId xmlns:a16="http://schemas.microsoft.com/office/drawing/2014/main" id="{86258642-B4AF-43C8-87FE-93D2A3B52803}"/>
              </a:ext>
              <a:ext uri="{C183D7F6-B498-43B3-948B-1728B52AA6E4}">
                <adec:decorative xmlns:adec="http://schemas.microsoft.com/office/drawing/2017/decorative" val="0"/>
              </a:ext>
            </a:extLst>
          </p:cNvPr>
          <p:cNvPicPr>
            <a:picLocks noChangeAspect="1" noChangeArrowheads="1"/>
          </p:cNvPicPr>
          <p:nvPr/>
        </p:nvPicPr>
        <p:blipFill>
          <a:blip r:embed="rId3"/>
          <a:stretch>
            <a:fillRect/>
          </a:stretch>
        </p:blipFill>
        <p:spPr bwMode="auto">
          <a:xfrm>
            <a:off x="2424662" y="3194045"/>
            <a:ext cx="606552" cy="7193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6" descr="A diagram of horsetails.">
            <a:extLst>
              <a:ext uri="{FF2B5EF4-FFF2-40B4-BE49-F238E27FC236}">
                <a16:creationId xmlns:a16="http://schemas.microsoft.com/office/drawing/2014/main" id="{B8330F30-2E49-491C-B162-015FCD083897}"/>
              </a:ext>
              <a:ext uri="{C183D7F6-B498-43B3-948B-1728B52AA6E4}">
                <adec:decorative xmlns:adec="http://schemas.microsoft.com/office/drawing/2017/decorative" val="0"/>
              </a:ext>
            </a:extLst>
          </p:cNvPr>
          <p:cNvPicPr>
            <a:picLocks noChangeAspect="1" noChangeArrowheads="1"/>
          </p:cNvPicPr>
          <p:nvPr/>
        </p:nvPicPr>
        <p:blipFill>
          <a:blip r:embed="rId4"/>
          <a:stretch>
            <a:fillRect/>
          </a:stretch>
        </p:blipFill>
        <p:spPr bwMode="auto">
          <a:xfrm>
            <a:off x="2497814" y="4120946"/>
            <a:ext cx="460248" cy="13380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 descr="A diagram of whisk ferns that splays its leafless, whisk-like branches upward with rhizomes that anchor them.">
            <a:extLst>
              <a:ext uri="{FF2B5EF4-FFF2-40B4-BE49-F238E27FC236}">
                <a16:creationId xmlns:a16="http://schemas.microsoft.com/office/drawing/2014/main" id="{067FA7A4-7BEE-4A3B-A4A7-4E15E874538C}"/>
              </a:ext>
              <a:ext uri="{C183D7F6-B498-43B3-948B-1728B52AA6E4}">
                <adec:decorative xmlns:adec="http://schemas.microsoft.com/office/drawing/2017/decorative" val="0"/>
              </a:ext>
            </a:extLst>
          </p:cNvPr>
          <p:cNvPicPr>
            <a:picLocks noChangeAspect="1" noChangeArrowheads="1"/>
          </p:cNvPicPr>
          <p:nvPr/>
        </p:nvPicPr>
        <p:blipFill>
          <a:blip r:embed="rId5"/>
          <a:stretch>
            <a:fillRect/>
          </a:stretch>
        </p:blipFill>
        <p:spPr bwMode="auto">
          <a:xfrm>
            <a:off x="2511530" y="5564124"/>
            <a:ext cx="432816" cy="7376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8">
            <a:extLst>
              <a:ext uri="{FF2B5EF4-FFF2-40B4-BE49-F238E27FC236}">
                <a16:creationId xmlns:a16="http://schemas.microsoft.com/office/drawing/2014/main" id="{138353C2-2A61-4BDD-9852-97A3C8662719}"/>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3468128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9B67D-87B7-4622-8FA5-9C048224F2C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Stems Evolved Early</a:t>
            </a:r>
          </a:p>
        </p:txBody>
      </p:sp>
      <p:sp>
        <p:nvSpPr>
          <p:cNvPr id="3" name="Content Placeholder 2">
            <a:extLst>
              <a:ext uri="{FF2B5EF4-FFF2-40B4-BE49-F238E27FC236}">
                <a16:creationId xmlns:a16="http://schemas.microsoft.com/office/drawing/2014/main" id="{5E88E3AE-5A8C-4032-8503-3E8C9329F27C}"/>
              </a:ext>
            </a:extLst>
          </p:cNvPr>
          <p:cNvSpPr>
            <a:spLocks noGrp="1"/>
          </p:cNvSpPr>
          <p:nvPr>
            <p:ph sz="quarter" idx="11"/>
          </p:nvPr>
        </p:nvSpPr>
        <p:spPr/>
        <p:txBody>
          <a:bodyPr/>
          <a:lstStyle/>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Fossils of early vascular plants reveal stems, but no roots of leaves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Lack of roots limited the size of these plants in two ways:</a:t>
            </a:r>
          </a:p>
          <a:p>
            <a:pPr marL="822960" lvl="2"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Roots anchor plants to the ground, preventing them from falling over</a:t>
            </a:r>
          </a:p>
          <a:p>
            <a:pPr marL="822960" lvl="2"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An extensive root system is needed to ensure a large plant’s need for water is met</a:t>
            </a:r>
          </a:p>
        </p:txBody>
      </p:sp>
      <p:sp>
        <p:nvSpPr>
          <p:cNvPr id="6" name="Slide Number Placeholder 3">
            <a:extLst>
              <a:ext uri="{FF2B5EF4-FFF2-40B4-BE49-F238E27FC236}">
                <a16:creationId xmlns:a16="http://schemas.microsoft.com/office/drawing/2014/main" id="{EAB3C29A-29E9-4E16-9855-C912ACECA9D7}"/>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6734679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7ADED-7BE8-4540-9E97-2CC6DA910C9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Roots</a:t>
            </a:r>
          </a:p>
        </p:txBody>
      </p:sp>
      <p:sp>
        <p:nvSpPr>
          <p:cNvPr id="3" name="Content Placeholder 2">
            <a:extLst>
              <a:ext uri="{FF2B5EF4-FFF2-40B4-BE49-F238E27FC236}">
                <a16:creationId xmlns:a16="http://schemas.microsoft.com/office/drawing/2014/main" id="{3973222B-1F7C-49E7-A9F2-0D756E917859}"/>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True roots are found only in the tracheophytes.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Only roots provide both transport and support.</a:t>
            </a:r>
          </a:p>
          <a:p>
            <a:pPr marL="347472" lvl="2" indent="-347472">
              <a:spcBef>
                <a:spcPts val="600"/>
              </a:spcBef>
              <a:spcAft>
                <a:spcPts val="1200"/>
              </a:spcAft>
              <a:buClr>
                <a:srgbClr val="000000"/>
              </a:buClr>
            </a:pPr>
            <a:r>
              <a:rPr lang="en-US" sz="2400" dirty="0" err="1">
                <a:solidFill>
                  <a:srgbClr val="000000"/>
                </a:solidFill>
                <a:latin typeface="Arial" panose="020B0604020202020204" pitchFamily="34" charset="0"/>
                <a:ea typeface="Verdana" panose="020B0604030504040204" pitchFamily="34" charset="0"/>
              </a:rPr>
              <a:t>Nontracheophytes</a:t>
            </a:r>
            <a:r>
              <a:rPr lang="en-US" sz="2400" dirty="0">
                <a:solidFill>
                  <a:srgbClr val="000000"/>
                </a:solidFill>
                <a:latin typeface="Arial" panose="020B0604020202020204" pitchFamily="34" charset="0"/>
                <a:ea typeface="Verdana" panose="020B0604030504040204" pitchFamily="34" charset="0"/>
              </a:rPr>
              <a:t> may have structure that provide one or the other</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Lycophytes diverged from other tracheophytes before roots evolved</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It appears that roots evolved at least twice.</a:t>
            </a:r>
          </a:p>
        </p:txBody>
      </p:sp>
      <p:sp>
        <p:nvSpPr>
          <p:cNvPr id="6" name="Slide Number Placeholder 3">
            <a:extLst>
              <a:ext uri="{FF2B5EF4-FFF2-40B4-BE49-F238E27FC236}">
                <a16:creationId xmlns:a16="http://schemas.microsoft.com/office/drawing/2014/main" id="{53A85883-7444-42C8-82EA-DCD31889811B}"/>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40219570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B1AAF-66D2-43F1-A694-05DF1353663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Leaves</a:t>
            </a:r>
          </a:p>
        </p:txBody>
      </p:sp>
      <p:sp>
        <p:nvSpPr>
          <p:cNvPr id="3" name="Content Placeholder 2">
            <a:extLst>
              <a:ext uri="{FF2B5EF4-FFF2-40B4-BE49-F238E27FC236}">
                <a16:creationId xmlns:a16="http://schemas.microsoft.com/office/drawing/2014/main" id="{2350B0EB-605A-4AEE-A66B-E1A2F10F0987}"/>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Increase surface area for photosynthesis.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Evolved twice.</a:t>
            </a:r>
          </a:p>
          <a:p>
            <a:pPr marL="347472" lvl="2" indent="-347472">
              <a:spcBef>
                <a:spcPts val="600"/>
              </a:spcBef>
              <a:spcAft>
                <a:spcPts val="1200"/>
              </a:spcAft>
              <a:buClr>
                <a:srgbClr val="000000"/>
              </a:buClr>
            </a:pPr>
            <a:r>
              <a:rPr lang="en-US" sz="2400" dirty="0" err="1">
                <a:solidFill>
                  <a:srgbClr val="000000"/>
                </a:solidFill>
                <a:latin typeface="Arial" panose="020B0604020202020204" pitchFamily="34" charset="0"/>
                <a:ea typeface="Verdana" panose="020B0604030504040204" pitchFamily="34" charset="0"/>
              </a:rPr>
              <a:t>Euphylls</a:t>
            </a:r>
            <a:r>
              <a:rPr lang="en-US" sz="2400" dirty="0">
                <a:solidFill>
                  <a:srgbClr val="000000"/>
                </a:solidFill>
                <a:latin typeface="Arial" panose="020B0604020202020204" pitchFamily="34" charset="0"/>
                <a:ea typeface="Verdana" panose="020B0604030504040204" pitchFamily="34" charset="0"/>
              </a:rPr>
              <a:t> (true leaves) found in ferns and seed plants.</a:t>
            </a:r>
          </a:p>
          <a:p>
            <a:pPr marL="347472" lvl="2" indent="-347472">
              <a:spcBef>
                <a:spcPts val="600"/>
              </a:spcBef>
              <a:spcAft>
                <a:spcPts val="1200"/>
              </a:spcAft>
              <a:buClr>
                <a:srgbClr val="000000"/>
              </a:buClr>
            </a:pPr>
            <a:r>
              <a:rPr lang="en-US" sz="2400" dirty="0" err="1">
                <a:solidFill>
                  <a:srgbClr val="000000"/>
                </a:solidFill>
                <a:latin typeface="Arial" panose="020B0604020202020204" pitchFamily="34" charset="0"/>
                <a:ea typeface="Verdana" panose="020B0604030504040204" pitchFamily="34" charset="0"/>
              </a:rPr>
              <a:t>Lycophylls</a:t>
            </a:r>
            <a:r>
              <a:rPr lang="en-US" sz="2400" dirty="0">
                <a:solidFill>
                  <a:srgbClr val="000000"/>
                </a:solidFill>
                <a:latin typeface="Arial" panose="020B0604020202020204" pitchFamily="34" charset="0"/>
                <a:ea typeface="Verdana" panose="020B0604030504040204" pitchFamily="34" charset="0"/>
              </a:rPr>
              <a:t> found in lycophytes.</a:t>
            </a:r>
          </a:p>
        </p:txBody>
      </p:sp>
      <p:sp>
        <p:nvSpPr>
          <p:cNvPr id="6" name="Slide Number Placeholder 3">
            <a:extLst>
              <a:ext uri="{FF2B5EF4-FFF2-40B4-BE49-F238E27FC236}">
                <a16:creationId xmlns:a16="http://schemas.microsoft.com/office/drawing/2014/main" id="{07306BD8-86ED-42D3-AF84-3DA4B0960383}"/>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239586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BE5C4-E1AC-4017-BCB9-A48D91B5A83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Evolution of Leaves</a:t>
            </a:r>
          </a:p>
        </p:txBody>
      </p:sp>
      <p:pic>
        <p:nvPicPr>
          <p:cNvPr id="9" name="Picture 2" descr="The independent evolution of leaves in lycophylls and euphylls is described.">
            <a:extLst>
              <a:ext uri="{FF2B5EF4-FFF2-40B4-BE49-F238E27FC236}">
                <a16:creationId xmlns:a16="http://schemas.microsoft.com/office/drawing/2014/main" id="{FB7B2D33-B4CC-4670-A72B-5F093BA6EC81}"/>
              </a:ext>
            </a:extLst>
          </p:cNvPr>
          <p:cNvPicPr>
            <a:picLocks noChangeAspect="1" noChangeArrowheads="1"/>
          </p:cNvPicPr>
          <p:nvPr/>
        </p:nvPicPr>
        <p:blipFill rotWithShape="1">
          <a:blip r:embed="rId2"/>
          <a:srcRect l="13323" t="8551" r="23385" b="8328"/>
          <a:stretch/>
        </p:blipFill>
        <p:spPr bwMode="auto">
          <a:xfrm>
            <a:off x="274320" y="1277620"/>
            <a:ext cx="8595360" cy="4763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6AD67ADB-573C-4125-B168-C22D25B7860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DD29514-4C72-4F6A-920A-67DDE7A1AD5E}"/>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614038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B551F-EAF0-4638-8573-B99E3F41B23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Seeds</a:t>
            </a:r>
          </a:p>
        </p:txBody>
      </p:sp>
      <p:sp>
        <p:nvSpPr>
          <p:cNvPr id="3" name="Content Placeholder 2">
            <a:extLst>
              <a:ext uri="{FF2B5EF4-FFF2-40B4-BE49-F238E27FC236}">
                <a16:creationId xmlns:a16="http://schemas.microsoft.com/office/drawing/2014/main" id="{CE8427C5-9256-48E1-8ED2-D1B25482B09E}"/>
              </a:ext>
            </a:extLst>
          </p:cNvPr>
          <p:cNvSpPr>
            <a:spLocks noGrp="1"/>
          </p:cNvSpPr>
          <p:nvPr>
            <p:ph sz="quarter" idx="11"/>
          </p:nvPr>
        </p:nvSpPr>
        <p:spPr/>
        <p:txBody>
          <a:bodyPr/>
          <a:lstStyle/>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Highly resistant structures – protect embryos from environmental stresses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 food supply for young plant.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Lycophytes and pterophytes do not have seeds.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Fruits in the flowering plants (angiosperms) add a layer of protection to seeds and attract animals that assist in seed dispersal, expanding the potential range of the species.</a:t>
            </a:r>
          </a:p>
        </p:txBody>
      </p:sp>
      <p:sp>
        <p:nvSpPr>
          <p:cNvPr id="6" name="Slide Number Placeholder 3">
            <a:extLst>
              <a:ext uri="{FF2B5EF4-FFF2-40B4-BE49-F238E27FC236}">
                <a16:creationId xmlns:a16="http://schemas.microsoft.com/office/drawing/2014/main" id="{FA094CD7-9E13-47CC-8CEF-31E4448D274A}"/>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42253487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20753-BF14-4A97-BBFE-F43C0700A49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Land Plant Innovations</a:t>
            </a:r>
          </a:p>
        </p:txBody>
      </p:sp>
      <p:pic>
        <p:nvPicPr>
          <p:cNvPr id="9" name="Picture 2" descr="Characteristics that evolved during land plant diversification and that are used to distinguish taxa are described.">
            <a:extLst>
              <a:ext uri="{FF2B5EF4-FFF2-40B4-BE49-F238E27FC236}">
                <a16:creationId xmlns:a16="http://schemas.microsoft.com/office/drawing/2014/main" id="{470B34E7-41D6-4C91-8865-C93793A3C4CD}"/>
              </a:ext>
            </a:extLst>
          </p:cNvPr>
          <p:cNvPicPr>
            <a:picLocks noChangeAspect="1" noChangeArrowheads="1"/>
          </p:cNvPicPr>
          <p:nvPr/>
        </p:nvPicPr>
        <p:blipFill>
          <a:blip r:embed="rId2"/>
          <a:stretch>
            <a:fillRect/>
          </a:stretch>
        </p:blipFill>
        <p:spPr bwMode="auto">
          <a:xfrm>
            <a:off x="352800" y="1806520"/>
            <a:ext cx="8438401" cy="3464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30F94EE5-0943-404D-9712-42D522FE54B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B7F9D02-56E5-443B-A3B1-C016031B436A}"/>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6874215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8ED89-A25C-40A2-91B5-02B6A3CEBD6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Lycophytes</a:t>
            </a:r>
          </a:p>
        </p:txBody>
      </p:sp>
      <p:sp>
        <p:nvSpPr>
          <p:cNvPr id="3" name="Content Placeholder 2">
            <a:extLst>
              <a:ext uri="{FF2B5EF4-FFF2-40B4-BE49-F238E27FC236}">
                <a16:creationId xmlns:a16="http://schemas.microsoft.com/office/drawing/2014/main" id="{3626783F-6AF2-42FC-832E-7D4C008DCADF}"/>
              </a:ext>
            </a:extLst>
          </p:cNvPr>
          <p:cNvSpPr>
            <a:spLocks noGrp="1"/>
          </p:cNvSpPr>
          <p:nvPr>
            <p:ph sz="quarter" idx="11"/>
          </p:nvPr>
        </p:nvSpPr>
        <p:spPr>
          <a:xfrm>
            <a:off x="342900" y="1276710"/>
            <a:ext cx="4051301" cy="4974336"/>
          </a:xfrm>
        </p:spPr>
        <p:txBody>
          <a:bodyPr/>
          <a:lstStyle/>
          <a:p>
            <a:pPr marL="342900" indent="-342900">
              <a:spcBef>
                <a:spcPts val="800"/>
              </a:spcBef>
              <a:buFont typeface="Arial" panose="020B0604020202020204" pitchFamily="34" charset="0"/>
              <a:buChar char="•"/>
            </a:pPr>
            <a:r>
              <a:rPr lang="en-US" dirty="0"/>
              <a:t>Sister group to all other vascular plants</a:t>
            </a:r>
          </a:p>
          <a:p>
            <a:pPr marL="342900" indent="-342900">
              <a:spcBef>
                <a:spcPts val="800"/>
              </a:spcBef>
              <a:buFont typeface="Arial" panose="020B0604020202020204" pitchFamily="34" charset="0"/>
              <a:buChar char="•"/>
            </a:pPr>
            <a:r>
              <a:rPr lang="en-US" dirty="0"/>
              <a:t>Leaves developed independently</a:t>
            </a:r>
          </a:p>
          <a:p>
            <a:pPr marL="342900" indent="-342900">
              <a:spcBef>
                <a:spcPts val="800"/>
              </a:spcBef>
              <a:buFont typeface="Arial" panose="020B0604020202020204" pitchFamily="34" charset="0"/>
              <a:buChar char="•"/>
            </a:pPr>
            <a:r>
              <a:rPr lang="en-US" dirty="0" err="1"/>
              <a:t>Sprophyte</a:t>
            </a:r>
            <a:r>
              <a:rPr lang="en-US" dirty="0"/>
              <a:t> dominant</a:t>
            </a:r>
          </a:p>
          <a:p>
            <a:pPr marL="342900" indent="-342900">
              <a:spcBef>
                <a:spcPts val="800"/>
              </a:spcBef>
              <a:buFont typeface="Arial" panose="020B0604020202020204" pitchFamily="34" charset="0"/>
              <a:buChar char="•"/>
            </a:pPr>
            <a:r>
              <a:rPr lang="en-US" dirty="0"/>
              <a:t>Lack seeds</a:t>
            </a:r>
          </a:p>
          <a:p>
            <a:pPr marL="342900" indent="-342900">
              <a:spcBef>
                <a:spcPts val="800"/>
              </a:spcBef>
              <a:buFont typeface="Arial" panose="020B0604020202020204" pitchFamily="34" charset="0"/>
              <a:buChar char="•"/>
            </a:pPr>
            <a:r>
              <a:rPr lang="en-US" dirty="0"/>
              <a:t>Worldwide in distribution – most abundant in the tropics</a:t>
            </a:r>
          </a:p>
        </p:txBody>
      </p:sp>
      <p:pic>
        <p:nvPicPr>
          <p:cNvPr id="10" name="Picture 3" descr="A schematic of the phylogenetic tree of the lycophytes and main lineage of vascular plants.">
            <a:extLst>
              <a:ext uri="{FF2B5EF4-FFF2-40B4-BE49-F238E27FC236}">
                <a16:creationId xmlns:a16="http://schemas.microsoft.com/office/drawing/2014/main" id="{775EBC8E-AD67-47F7-81E2-4EBEE24386B7}"/>
              </a:ext>
            </a:extLst>
          </p:cNvPr>
          <p:cNvPicPr>
            <a:picLocks noChangeAspect="1"/>
          </p:cNvPicPr>
          <p:nvPr/>
        </p:nvPicPr>
        <p:blipFill>
          <a:blip r:embed="rId2"/>
          <a:stretch>
            <a:fillRect/>
          </a:stretch>
        </p:blipFill>
        <p:spPr>
          <a:xfrm>
            <a:off x="4749800" y="1276710"/>
            <a:ext cx="3996713" cy="4572000"/>
          </a:xfrm>
          <a:prstGeom prst="rect">
            <a:avLst/>
          </a:prstGeom>
        </p:spPr>
      </p:pic>
      <p:sp>
        <p:nvSpPr>
          <p:cNvPr id="5" name="Text Placeholder 4">
            <a:extLst>
              <a:ext uri="{FF2B5EF4-FFF2-40B4-BE49-F238E27FC236}">
                <a16:creationId xmlns:a16="http://schemas.microsoft.com/office/drawing/2014/main" id="{6733A127-DFC5-4CC2-8513-E106FC523B5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94470B08-8E8F-4836-81A9-9593E7F340AE}"/>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5128207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7004C-BCE3-4D84-B601-2CB3DFD39EA8}"/>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Origin of Land Plants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7C63017-32F3-458A-B6C4-742928DC79A8}"/>
              </a:ext>
            </a:extLst>
          </p:cNvPr>
          <p:cNvSpPr>
            <a:spLocks noGrp="1"/>
          </p:cNvSpPr>
          <p:nvPr>
            <p:ph sz="quarter" idx="11"/>
          </p:nvPr>
        </p:nvSpPr>
        <p:spPr/>
        <p:txBody>
          <a:bodyPr/>
          <a:lstStyle/>
          <a:p>
            <a:pPr>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All green algae and the land plants shared a common ancestor a little over 1 B</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Y</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a:t>
            </a:r>
          </a:p>
          <a:p>
            <a:pPr marL="342900" indent="-3429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Supported by D</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 sequence data.</a:t>
            </a:r>
          </a:p>
          <a:p>
            <a:pPr marL="342900" indent="-3429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Collectively known as green plants.</a:t>
            </a:r>
          </a:p>
          <a:p>
            <a:pPr marL="342900" indent="-3429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Not all photoautotrophs are plants.</a:t>
            </a:r>
          </a:p>
          <a:p>
            <a:pPr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Verdana" panose="020B0604030504040204" pitchFamily="34" charset="0"/>
              </a:rPr>
              <a:t>Red and brown algae excluded.</a:t>
            </a:r>
          </a:p>
        </p:txBody>
      </p:sp>
      <p:sp>
        <p:nvSpPr>
          <p:cNvPr id="6" name="Slide Number Placeholder 3">
            <a:extLst>
              <a:ext uri="{FF2B5EF4-FFF2-40B4-BE49-F238E27FC236}">
                <a16:creationId xmlns:a16="http://schemas.microsoft.com/office/drawing/2014/main" id="{5107D9D2-4915-4C97-BA28-60A9FF002A9B}"/>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8263239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8ED89-A25C-40A2-91B5-02B6A3CEBD6E}"/>
              </a:ext>
            </a:extLst>
          </p:cNvPr>
          <p:cNvSpPr>
            <a:spLocks noGrp="1"/>
          </p:cNvSpPr>
          <p:nvPr>
            <p:ph type="title"/>
          </p:nvPr>
        </p:nvSpPr>
        <p:spPr/>
        <p:txBody>
          <a:bodyPr/>
          <a:lstStyle/>
          <a:p>
            <a:pPr lvl="0"/>
            <a:r>
              <a:rPr lang="en-US" dirty="0"/>
              <a:t>Club Moss, </a:t>
            </a:r>
            <a:r>
              <a:rPr lang="en-US" i="1" dirty="0" err="1"/>
              <a:t>Selaginella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26783F-6AF2-42FC-832E-7D4C008DCADF}"/>
              </a:ext>
            </a:extLst>
          </p:cNvPr>
          <p:cNvSpPr>
            <a:spLocks noGrp="1"/>
          </p:cNvSpPr>
          <p:nvPr>
            <p:ph sz="quarter" idx="11"/>
          </p:nvPr>
        </p:nvSpPr>
        <p:spPr>
          <a:xfrm>
            <a:off x="342900" y="1276710"/>
            <a:ext cx="4749800" cy="4840702"/>
          </a:xfrm>
        </p:spPr>
        <p:txBody>
          <a:bodyPr/>
          <a:lstStyle/>
          <a:p>
            <a:pPr marL="342900" indent="-342900">
              <a:spcBef>
                <a:spcPts val="800"/>
              </a:spcBef>
              <a:buFont typeface="Arial" panose="020B0604020202020204" pitchFamily="34" charset="0"/>
              <a:buChar char="•"/>
            </a:pPr>
            <a:r>
              <a:rPr lang="en-US" sz="2000" dirty="0"/>
              <a:t>Superficially resemble true mosses, but have quite different vascular structure and reproductive processes</a:t>
            </a:r>
          </a:p>
          <a:p>
            <a:pPr marL="342900" indent="-342900">
              <a:spcBef>
                <a:spcPts val="800"/>
              </a:spcBef>
              <a:buFont typeface="Arial" panose="020B0604020202020204" pitchFamily="34" charset="0"/>
              <a:buChar char="•"/>
            </a:pPr>
            <a:r>
              <a:rPr lang="en-US" sz="2000" dirty="0"/>
              <a:t>Small, unbranched veins</a:t>
            </a:r>
          </a:p>
          <a:p>
            <a:pPr marL="342900" indent="-342900">
              <a:spcBef>
                <a:spcPts val="800"/>
              </a:spcBef>
              <a:buFont typeface="Arial" panose="020B0604020202020204" pitchFamily="34" charset="0"/>
              <a:buChar char="•"/>
            </a:pPr>
            <a:r>
              <a:rPr lang="en-US" sz="2000" dirty="0"/>
              <a:t>Specialized leaves bear spores</a:t>
            </a:r>
          </a:p>
          <a:p>
            <a:pPr marL="342900" indent="-342900">
              <a:spcBef>
                <a:spcPts val="800"/>
              </a:spcBef>
              <a:buFont typeface="Arial" panose="020B0604020202020204" pitchFamily="34" charset="0"/>
              <a:buChar char="•"/>
            </a:pPr>
            <a:r>
              <a:rPr lang="en-US" sz="2000" dirty="0"/>
              <a:t>Small, free-living gametophytes that produce both sperm and eggs</a:t>
            </a:r>
          </a:p>
          <a:p>
            <a:pPr marL="342900" indent="-342900">
              <a:spcBef>
                <a:spcPts val="800"/>
              </a:spcBef>
              <a:buFont typeface="Arial" panose="020B0604020202020204" pitchFamily="34" charset="0"/>
              <a:buChar char="•"/>
            </a:pPr>
            <a:r>
              <a:rPr lang="en-US" sz="2000" dirty="0"/>
              <a:t>Gametophyte may be photosynthetic</a:t>
            </a:r>
          </a:p>
          <a:p>
            <a:pPr marL="342900" indent="-342900">
              <a:spcBef>
                <a:spcPts val="800"/>
              </a:spcBef>
              <a:buFont typeface="Arial" panose="020B0604020202020204" pitchFamily="34" charset="0"/>
              <a:buChar char="•"/>
            </a:pPr>
            <a:r>
              <a:rPr lang="en-US" sz="2000" dirty="0"/>
              <a:t>Sporophyte is dependent upon gametophyte until its leaves develop</a:t>
            </a:r>
          </a:p>
        </p:txBody>
      </p:sp>
      <p:pic>
        <p:nvPicPr>
          <p:cNvPr id="10" name="Picture 3" descr="The Selaginella moellendorffi sporophyte takes the form of a planar branching leaf-like structure with sporangia at the tips of growth.">
            <a:extLst>
              <a:ext uri="{FF2B5EF4-FFF2-40B4-BE49-F238E27FC236}">
                <a16:creationId xmlns:a16="http://schemas.microsoft.com/office/drawing/2014/main" id="{775EBC8E-AD67-47F7-81E2-4EBEE24386B7}"/>
              </a:ext>
            </a:extLst>
          </p:cNvPr>
          <p:cNvPicPr>
            <a:picLocks noChangeAspect="1"/>
          </p:cNvPicPr>
          <p:nvPr/>
        </p:nvPicPr>
        <p:blipFill>
          <a:blip r:embed="rId2"/>
          <a:stretch>
            <a:fillRect/>
          </a:stretch>
        </p:blipFill>
        <p:spPr>
          <a:xfrm>
            <a:off x="5212018" y="1276710"/>
            <a:ext cx="3591404" cy="4754880"/>
          </a:xfrm>
          <a:prstGeom prst="rect">
            <a:avLst/>
          </a:prstGeom>
        </p:spPr>
      </p:pic>
      <p:sp>
        <p:nvSpPr>
          <p:cNvPr id="4" name="Text Placeholder 4">
            <a:extLst>
              <a:ext uri="{FF2B5EF4-FFF2-40B4-BE49-F238E27FC236}">
                <a16:creationId xmlns:a16="http://schemas.microsoft.com/office/drawing/2014/main" id="{A16AC1DB-63A4-4190-A33F-3FEA756C58EA}"/>
              </a:ext>
            </a:extLst>
          </p:cNvPr>
          <p:cNvSpPr>
            <a:spLocks noGrp="1"/>
          </p:cNvSpPr>
          <p:nvPr>
            <p:ph type="body" sz="quarter" idx="39"/>
          </p:nvPr>
        </p:nvSpPr>
        <p:spPr>
          <a:xfrm>
            <a:off x="6093320" y="6093566"/>
            <a:ext cx="1828800" cy="181356"/>
          </a:xfrm>
        </p:spPr>
        <p:txBody>
          <a:bodyPr/>
          <a:lstStyle/>
          <a:p>
            <a:pPr algn="ctr"/>
            <a:r>
              <a:rPr lang="en-US" dirty="0">
                <a:solidFill>
                  <a:schemeClr val="tx1"/>
                </a:solidFill>
              </a:rPr>
              <a:t>Dr. Jody Banks, Purdue University </a:t>
            </a:r>
          </a:p>
        </p:txBody>
      </p:sp>
      <p:sp>
        <p:nvSpPr>
          <p:cNvPr id="9" name="Slide Number Placeholder 5">
            <a:extLst>
              <a:ext uri="{FF2B5EF4-FFF2-40B4-BE49-F238E27FC236}">
                <a16:creationId xmlns:a16="http://schemas.microsoft.com/office/drawing/2014/main" id="{94470B08-8E8F-4836-81A9-9593E7F340AE}"/>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8905139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8ED89-A25C-40A2-91B5-02B6A3CEBD6E}"/>
              </a:ext>
            </a:extLst>
          </p:cNvPr>
          <p:cNvSpPr>
            <a:spLocks noGrp="1"/>
          </p:cNvSpPr>
          <p:nvPr>
            <p:ph type="title"/>
          </p:nvPr>
        </p:nvSpPr>
        <p:spPr/>
        <p:txBody>
          <a:bodyPr/>
          <a:lstStyle/>
          <a:p>
            <a:pPr lvl="0"/>
            <a:r>
              <a:rPr lang="en-US" dirty="0"/>
              <a:t>Pterophytes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26783F-6AF2-42FC-832E-7D4C008DCADF}"/>
              </a:ext>
            </a:extLst>
          </p:cNvPr>
          <p:cNvSpPr>
            <a:spLocks noGrp="1"/>
          </p:cNvSpPr>
          <p:nvPr>
            <p:ph sz="quarter" idx="11"/>
          </p:nvPr>
        </p:nvSpPr>
        <p:spPr>
          <a:xfrm>
            <a:off x="342900" y="1276710"/>
            <a:ext cx="4076702" cy="4974336"/>
          </a:xfrm>
        </p:spPr>
        <p:txBody>
          <a:bodyPr/>
          <a:lstStyle/>
          <a:p>
            <a:pPr>
              <a:spcBef>
                <a:spcPts val="624"/>
              </a:spcBef>
              <a:spcAft>
                <a:spcPts val="600"/>
              </a:spcAft>
            </a:pPr>
            <a:r>
              <a:rPr lang="en-US" sz="2200" dirty="0"/>
              <a:t>Phylogenetic relationships among ferns and their relatives is still being sorted out</a:t>
            </a:r>
          </a:p>
          <a:p>
            <a:pPr>
              <a:spcBef>
                <a:spcPts val="624"/>
              </a:spcBef>
              <a:spcAft>
                <a:spcPts val="600"/>
              </a:spcAft>
            </a:pPr>
            <a:r>
              <a:rPr lang="en-US" sz="2200" dirty="0"/>
              <a:t>Common ancestor gave rise to 2 clades</a:t>
            </a:r>
          </a:p>
          <a:p>
            <a:pPr marL="342900" indent="-342900">
              <a:spcBef>
                <a:spcPts val="624"/>
              </a:spcBef>
              <a:spcAft>
                <a:spcPts val="600"/>
              </a:spcAft>
              <a:buFont typeface="Arial" panose="020B0604020202020204" pitchFamily="34" charset="0"/>
              <a:buChar char="•"/>
            </a:pPr>
            <a:r>
              <a:rPr lang="en-US" sz="2200" dirty="0"/>
              <a:t>A line of ferns and horsetails</a:t>
            </a:r>
          </a:p>
          <a:p>
            <a:pPr marL="342900" indent="-342900">
              <a:spcBef>
                <a:spcPts val="624"/>
              </a:spcBef>
              <a:spcAft>
                <a:spcPts val="600"/>
              </a:spcAft>
              <a:buFont typeface="Arial" panose="020B0604020202020204" pitchFamily="34" charset="0"/>
              <a:buChar char="•"/>
            </a:pPr>
            <a:r>
              <a:rPr lang="en-US" sz="2200" dirty="0"/>
              <a:t>Another line of ferns and whisk ferns</a:t>
            </a:r>
          </a:p>
          <a:p>
            <a:pPr>
              <a:spcBef>
                <a:spcPts val="624"/>
              </a:spcBef>
              <a:spcAft>
                <a:spcPts val="600"/>
              </a:spcAft>
            </a:pPr>
            <a:r>
              <a:rPr lang="en-US" sz="2200" dirty="0"/>
              <a:t>All form antheridia and archegonia</a:t>
            </a:r>
          </a:p>
          <a:p>
            <a:pPr>
              <a:spcBef>
                <a:spcPts val="624"/>
              </a:spcBef>
              <a:spcAft>
                <a:spcPts val="600"/>
              </a:spcAft>
            </a:pPr>
            <a:r>
              <a:rPr lang="en-US" sz="2200" dirty="0"/>
              <a:t>All require water for flagellated sperm</a:t>
            </a:r>
          </a:p>
        </p:txBody>
      </p:sp>
      <p:pic>
        <p:nvPicPr>
          <p:cNvPr id="10" name="Picture 3" descr="A schematic of the phylogenetic tree of the pterophytes and their relatives.">
            <a:extLst>
              <a:ext uri="{FF2B5EF4-FFF2-40B4-BE49-F238E27FC236}">
                <a16:creationId xmlns:a16="http://schemas.microsoft.com/office/drawing/2014/main" id="{775EBC8E-AD67-47F7-81E2-4EBEE24386B7}"/>
              </a:ext>
            </a:extLst>
          </p:cNvPr>
          <p:cNvPicPr>
            <a:picLocks noChangeAspect="1"/>
          </p:cNvPicPr>
          <p:nvPr/>
        </p:nvPicPr>
        <p:blipFill>
          <a:blip r:embed="rId2"/>
          <a:stretch>
            <a:fillRect/>
          </a:stretch>
        </p:blipFill>
        <p:spPr>
          <a:xfrm>
            <a:off x="4724399" y="1276710"/>
            <a:ext cx="4247260" cy="4023360"/>
          </a:xfrm>
          <a:prstGeom prst="rect">
            <a:avLst/>
          </a:prstGeom>
        </p:spPr>
      </p:pic>
      <p:sp>
        <p:nvSpPr>
          <p:cNvPr id="5" name="Text Placeholder 4">
            <a:extLst>
              <a:ext uri="{FF2B5EF4-FFF2-40B4-BE49-F238E27FC236}">
                <a16:creationId xmlns:a16="http://schemas.microsoft.com/office/drawing/2014/main" id="{481289F1-F7B5-42BE-9EF8-5465FA34521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94470B08-8E8F-4836-81A9-9593E7F340AE}"/>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1684911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8ED89-A25C-40A2-91B5-02B6A3CEBD6E}"/>
              </a:ext>
            </a:extLst>
          </p:cNvPr>
          <p:cNvSpPr>
            <a:spLocks noGrp="1"/>
          </p:cNvSpPr>
          <p:nvPr>
            <p:ph type="title"/>
          </p:nvPr>
        </p:nvSpPr>
        <p:spPr/>
        <p:txBody>
          <a:bodyPr/>
          <a:lstStyle/>
          <a:p>
            <a:pPr lvl="0"/>
            <a:r>
              <a:rPr lang="en-US" dirty="0"/>
              <a:t>Whisk Ferns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26783F-6AF2-42FC-832E-7D4C008DCADF}"/>
              </a:ext>
            </a:extLst>
          </p:cNvPr>
          <p:cNvSpPr>
            <a:spLocks noGrp="1"/>
          </p:cNvSpPr>
          <p:nvPr>
            <p:ph sz="quarter" idx="11"/>
          </p:nvPr>
        </p:nvSpPr>
        <p:spPr>
          <a:xfrm>
            <a:off x="342900" y="1276710"/>
            <a:ext cx="4229100" cy="4974336"/>
          </a:xfrm>
        </p:spPr>
        <p:txBody>
          <a:bodyPr/>
          <a:lstStyle/>
          <a:p>
            <a:pPr>
              <a:spcBef>
                <a:spcPts val="600"/>
              </a:spcBef>
              <a:spcAft>
                <a:spcPts val="1200"/>
              </a:spcAft>
            </a:pPr>
            <a:r>
              <a:rPr lang="en-US" dirty="0"/>
              <a:t>Found in tropics</a:t>
            </a:r>
          </a:p>
          <a:p>
            <a:pPr>
              <a:spcBef>
                <a:spcPts val="600"/>
              </a:spcBef>
              <a:spcAft>
                <a:spcPts val="1200"/>
              </a:spcAft>
            </a:pPr>
            <a:r>
              <a:rPr lang="en-US" dirty="0"/>
              <a:t>Sporophyte consists of evenly forking green stems without true leaves or roots</a:t>
            </a:r>
          </a:p>
          <a:p>
            <a:pPr>
              <a:spcBef>
                <a:spcPts val="600"/>
              </a:spcBef>
              <a:spcAft>
                <a:spcPts val="1200"/>
              </a:spcAft>
            </a:pPr>
            <a:r>
              <a:rPr lang="en-US" dirty="0"/>
              <a:t>Some gametophytes develop elements of vascular tissue</a:t>
            </a:r>
          </a:p>
          <a:p>
            <a:pPr marL="342900" indent="-342900">
              <a:spcBef>
                <a:spcPts val="600"/>
              </a:spcBef>
              <a:spcAft>
                <a:spcPts val="1200"/>
              </a:spcAft>
              <a:buFont typeface="Arial" panose="020B0604020202020204" pitchFamily="34" charset="0"/>
              <a:buChar char="•"/>
            </a:pPr>
            <a:r>
              <a:rPr lang="en-US" dirty="0"/>
              <a:t>Only one known to do so.</a:t>
            </a:r>
          </a:p>
        </p:txBody>
      </p:sp>
      <p:pic>
        <p:nvPicPr>
          <p:cNvPr id="10" name="Picture 3" descr="A whisk fern without roots and leaves. The stem shows the yellow sporangia at the top.">
            <a:extLst>
              <a:ext uri="{FF2B5EF4-FFF2-40B4-BE49-F238E27FC236}">
                <a16:creationId xmlns:a16="http://schemas.microsoft.com/office/drawing/2014/main" id="{775EBC8E-AD67-47F7-81E2-4EBEE24386B7}"/>
              </a:ext>
            </a:extLst>
          </p:cNvPr>
          <p:cNvPicPr>
            <a:picLocks noChangeAspect="1"/>
          </p:cNvPicPr>
          <p:nvPr/>
        </p:nvPicPr>
        <p:blipFill>
          <a:blip r:embed="rId2"/>
          <a:stretch>
            <a:fillRect/>
          </a:stretch>
        </p:blipFill>
        <p:spPr>
          <a:xfrm>
            <a:off x="4868160" y="1276710"/>
            <a:ext cx="4038600" cy="4846320"/>
          </a:xfrm>
          <a:prstGeom prst="rect">
            <a:avLst/>
          </a:prstGeom>
        </p:spPr>
      </p:pic>
      <p:sp>
        <p:nvSpPr>
          <p:cNvPr id="4" name="Text Placeholder 4">
            <a:extLst>
              <a:ext uri="{FF2B5EF4-FFF2-40B4-BE49-F238E27FC236}">
                <a16:creationId xmlns:a16="http://schemas.microsoft.com/office/drawing/2014/main" id="{92FBD3E4-A5E7-4663-8A81-3F746DF5679C}"/>
              </a:ext>
            </a:extLst>
          </p:cNvPr>
          <p:cNvSpPr>
            <a:spLocks noGrp="1"/>
          </p:cNvSpPr>
          <p:nvPr>
            <p:ph type="body" sz="quarter" idx="39"/>
          </p:nvPr>
        </p:nvSpPr>
        <p:spPr>
          <a:xfrm>
            <a:off x="5973060" y="6130613"/>
            <a:ext cx="1828800" cy="181356"/>
          </a:xfrm>
        </p:spPr>
        <p:txBody>
          <a:bodyPr/>
          <a:lstStyle/>
          <a:p>
            <a:pPr algn="ctr"/>
            <a:r>
              <a:rPr lang="en-US" dirty="0">
                <a:solidFill>
                  <a:schemeClr val="tx1"/>
                </a:solidFill>
              </a:rPr>
              <a:t>Kingsley R. Stern</a:t>
            </a:r>
          </a:p>
        </p:txBody>
      </p:sp>
      <p:sp>
        <p:nvSpPr>
          <p:cNvPr id="9" name="Slide Number Placeholder 5">
            <a:extLst>
              <a:ext uri="{FF2B5EF4-FFF2-40B4-BE49-F238E27FC236}">
                <a16:creationId xmlns:a16="http://schemas.microsoft.com/office/drawing/2014/main" id="{94470B08-8E8F-4836-81A9-9593E7F340AE}"/>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490024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8ED89-A25C-40A2-91B5-02B6A3CEBD6E}"/>
              </a:ext>
            </a:extLst>
          </p:cNvPr>
          <p:cNvSpPr>
            <a:spLocks noGrp="1"/>
          </p:cNvSpPr>
          <p:nvPr>
            <p:ph type="title"/>
          </p:nvPr>
        </p:nvSpPr>
        <p:spPr/>
        <p:txBody>
          <a:bodyPr/>
          <a:lstStyle/>
          <a:p>
            <a:pPr lvl="0"/>
            <a:r>
              <a:rPr lang="en-US" dirty="0"/>
              <a:t>Horsetails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26783F-6AF2-42FC-832E-7D4C008DCADF}"/>
              </a:ext>
            </a:extLst>
          </p:cNvPr>
          <p:cNvSpPr>
            <a:spLocks noGrp="1"/>
          </p:cNvSpPr>
          <p:nvPr>
            <p:ph sz="quarter" idx="11"/>
          </p:nvPr>
        </p:nvSpPr>
        <p:spPr>
          <a:xfrm>
            <a:off x="342900" y="1276710"/>
            <a:ext cx="4851400" cy="4974336"/>
          </a:xfrm>
        </p:spPr>
        <p:txBody>
          <a:bodyPr/>
          <a:lstStyle/>
          <a:p>
            <a:pPr marL="342900" indent="-342900">
              <a:spcBef>
                <a:spcPts val="600"/>
              </a:spcBef>
              <a:spcAft>
                <a:spcPts val="600"/>
              </a:spcAft>
              <a:buFont typeface="Arial" panose="020B0604020202020204" pitchFamily="34" charset="0"/>
              <a:buChar char="•"/>
            </a:pPr>
            <a:r>
              <a:rPr lang="en-US" sz="2200" dirty="0"/>
              <a:t>All 15 living species are members of a single genus, </a:t>
            </a:r>
            <a:r>
              <a:rPr lang="en-US" sz="2200" i="1" dirty="0"/>
              <a:t>Equisetum</a:t>
            </a:r>
          </a:p>
          <a:p>
            <a:pPr marL="342900" indent="-342900">
              <a:spcBef>
                <a:spcPts val="600"/>
              </a:spcBef>
              <a:spcAft>
                <a:spcPts val="600"/>
              </a:spcAft>
              <a:buFont typeface="Arial" panose="020B0604020202020204" pitchFamily="34" charset="0"/>
              <a:buChar char="•"/>
            </a:pPr>
            <a:r>
              <a:rPr lang="en-US" sz="2200" dirty="0"/>
              <a:t>Sporophyte consists of ribbed, jointed photosynthetic stems that arise from branching rhizomes with roots at nodes</a:t>
            </a:r>
          </a:p>
          <a:p>
            <a:pPr marL="342900" indent="-342900">
              <a:spcBef>
                <a:spcPts val="600"/>
              </a:spcBef>
              <a:spcAft>
                <a:spcPts val="600"/>
              </a:spcAft>
              <a:buFont typeface="Arial" panose="020B0604020202020204" pitchFamily="34" charset="0"/>
              <a:buChar char="•"/>
            </a:pPr>
            <a:r>
              <a:rPr lang="en-US" sz="2200" dirty="0"/>
              <a:t>Whorl of </a:t>
            </a:r>
            <a:r>
              <a:rPr lang="en-US" sz="2200" dirty="0" err="1"/>
              <a:t>nonphotosynthetic</a:t>
            </a:r>
            <a:r>
              <a:rPr lang="en-US" sz="2200" dirty="0"/>
              <a:t>, </a:t>
            </a:r>
            <a:r>
              <a:rPr lang="en-US" sz="2200" dirty="0" err="1"/>
              <a:t>scalelike</a:t>
            </a:r>
            <a:r>
              <a:rPr lang="en-US" sz="2200" dirty="0"/>
              <a:t> leaves emerges at each node</a:t>
            </a:r>
          </a:p>
          <a:p>
            <a:pPr marL="342900" indent="-342900">
              <a:spcBef>
                <a:spcPts val="600"/>
              </a:spcBef>
              <a:spcAft>
                <a:spcPts val="600"/>
              </a:spcAft>
              <a:buFont typeface="Arial" panose="020B0604020202020204" pitchFamily="34" charset="0"/>
              <a:buChar char="•"/>
            </a:pPr>
            <a:r>
              <a:rPr lang="en-US" sz="2200" dirty="0"/>
              <a:t>Silica deposits in cells – (also called scouring rushes because pioneers in the American West used them to scrub pans)</a:t>
            </a:r>
          </a:p>
        </p:txBody>
      </p:sp>
      <p:pic>
        <p:nvPicPr>
          <p:cNvPr id="10" name="Picture 3" descr="A horsetail with two kinds of erect stem, a green and light brown.">
            <a:extLst>
              <a:ext uri="{FF2B5EF4-FFF2-40B4-BE49-F238E27FC236}">
                <a16:creationId xmlns:a16="http://schemas.microsoft.com/office/drawing/2014/main" id="{775EBC8E-AD67-47F7-81E2-4EBEE24386B7}"/>
              </a:ext>
            </a:extLst>
          </p:cNvPr>
          <p:cNvPicPr>
            <a:picLocks noChangeAspect="1"/>
          </p:cNvPicPr>
          <p:nvPr/>
        </p:nvPicPr>
        <p:blipFill>
          <a:blip r:embed="rId2"/>
          <a:stretch>
            <a:fillRect/>
          </a:stretch>
        </p:blipFill>
        <p:spPr>
          <a:xfrm>
            <a:off x="5358465" y="1276710"/>
            <a:ext cx="3057990" cy="4846320"/>
          </a:xfrm>
          <a:prstGeom prst="rect">
            <a:avLst/>
          </a:prstGeom>
        </p:spPr>
      </p:pic>
      <p:sp>
        <p:nvSpPr>
          <p:cNvPr id="4" name="Text Placeholder 4">
            <a:extLst>
              <a:ext uri="{FF2B5EF4-FFF2-40B4-BE49-F238E27FC236}">
                <a16:creationId xmlns:a16="http://schemas.microsoft.com/office/drawing/2014/main" id="{92FBD3E4-A5E7-4663-8A81-3F746DF5679C}"/>
              </a:ext>
            </a:extLst>
          </p:cNvPr>
          <p:cNvSpPr>
            <a:spLocks noGrp="1"/>
          </p:cNvSpPr>
          <p:nvPr>
            <p:ph type="body" sz="quarter" idx="39"/>
          </p:nvPr>
        </p:nvSpPr>
        <p:spPr>
          <a:xfrm>
            <a:off x="5973060" y="6130613"/>
            <a:ext cx="1828800" cy="181356"/>
          </a:xfrm>
        </p:spPr>
        <p:txBody>
          <a:bodyPr/>
          <a:lstStyle/>
          <a:p>
            <a:pPr algn="ctr"/>
            <a:r>
              <a:rPr lang="en-US" dirty="0">
                <a:solidFill>
                  <a:schemeClr val="tx1"/>
                </a:solidFill>
              </a:rPr>
              <a:t>Stephen P. Parker/Science Source</a:t>
            </a:r>
          </a:p>
        </p:txBody>
      </p:sp>
      <p:sp>
        <p:nvSpPr>
          <p:cNvPr id="9" name="Slide Number Placeholder 5">
            <a:extLst>
              <a:ext uri="{FF2B5EF4-FFF2-40B4-BE49-F238E27FC236}">
                <a16:creationId xmlns:a16="http://schemas.microsoft.com/office/drawing/2014/main" id="{94470B08-8E8F-4836-81A9-9593E7F340AE}"/>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0165804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8ED89-A25C-40A2-91B5-02B6A3CEBD6E}"/>
              </a:ext>
            </a:extLst>
          </p:cNvPr>
          <p:cNvSpPr>
            <a:spLocks noGrp="1"/>
          </p:cNvSpPr>
          <p:nvPr>
            <p:ph type="title"/>
          </p:nvPr>
        </p:nvSpPr>
        <p:spPr/>
        <p:txBody>
          <a:bodyPr/>
          <a:lstStyle/>
          <a:p>
            <a:pPr lvl="0"/>
            <a:r>
              <a:rPr lang="en-US" dirty="0"/>
              <a:t>Ferns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26783F-6AF2-42FC-832E-7D4C008DCADF}"/>
              </a:ext>
            </a:extLst>
          </p:cNvPr>
          <p:cNvSpPr>
            <a:spLocks noGrp="1"/>
          </p:cNvSpPr>
          <p:nvPr>
            <p:ph sz="quarter" idx="11"/>
          </p:nvPr>
        </p:nvSpPr>
        <p:spPr>
          <a:xfrm>
            <a:off x="342900" y="1276710"/>
            <a:ext cx="4457700" cy="4974336"/>
          </a:xfrm>
        </p:spPr>
        <p:txBody>
          <a:bodyPr/>
          <a:lstStyle/>
          <a:p>
            <a:pPr>
              <a:spcBef>
                <a:spcPts val="600"/>
              </a:spcBef>
              <a:spcAft>
                <a:spcPts val="1200"/>
              </a:spcAft>
            </a:pPr>
            <a:r>
              <a:rPr lang="en-US" dirty="0"/>
              <a:t>Most abundant group of seedless vascular plants</a:t>
            </a:r>
          </a:p>
          <a:p>
            <a:pPr marL="342900" indent="-342900">
              <a:spcBef>
                <a:spcPts val="600"/>
              </a:spcBef>
              <a:spcAft>
                <a:spcPts val="1200"/>
              </a:spcAft>
              <a:buClr>
                <a:schemeClr val="tx1"/>
              </a:buClr>
              <a:buFont typeface="Arial" panose="020B0604020202020204" pitchFamily="34" charset="0"/>
              <a:buChar char="•"/>
            </a:pPr>
            <a:r>
              <a:rPr lang="en-US" dirty="0"/>
              <a:t>About 11,000 species.</a:t>
            </a:r>
          </a:p>
          <a:p>
            <a:pPr>
              <a:spcBef>
                <a:spcPts val="600"/>
              </a:spcBef>
              <a:spcAft>
                <a:spcPts val="1200"/>
              </a:spcAft>
            </a:pPr>
            <a:r>
              <a:rPr lang="en-US" dirty="0"/>
              <a:t>Coal formed from forests 300 M</a:t>
            </a:r>
            <a:r>
              <a:rPr lang="en-US" sz="100" dirty="0"/>
              <a:t> </a:t>
            </a:r>
            <a:r>
              <a:rPr lang="en-US" dirty="0"/>
              <a:t>Y</a:t>
            </a:r>
            <a:r>
              <a:rPr lang="en-US" sz="100" dirty="0"/>
              <a:t> </a:t>
            </a:r>
            <a:r>
              <a:rPr lang="en-US" dirty="0"/>
              <a:t>A</a:t>
            </a:r>
          </a:p>
          <a:p>
            <a:pPr>
              <a:spcBef>
                <a:spcPts val="600"/>
              </a:spcBef>
              <a:spcAft>
                <a:spcPts val="1200"/>
              </a:spcAft>
            </a:pPr>
            <a:r>
              <a:rPr lang="en-US" dirty="0"/>
              <a:t>Conspicuous sporophyte and much smaller gametophyte are both photosynthetic</a:t>
            </a:r>
          </a:p>
        </p:txBody>
      </p:sp>
      <p:pic>
        <p:nvPicPr>
          <p:cNvPr id="10" name="Picture 3" descr="The tree fern has the shape of a palm with frond leaves branching off the top of a stem in a circular pattern.">
            <a:extLst>
              <a:ext uri="{FF2B5EF4-FFF2-40B4-BE49-F238E27FC236}">
                <a16:creationId xmlns:a16="http://schemas.microsoft.com/office/drawing/2014/main" id="{775EBC8E-AD67-47F7-81E2-4EBEE24386B7}"/>
              </a:ext>
            </a:extLst>
          </p:cNvPr>
          <p:cNvPicPr>
            <a:picLocks noChangeAspect="1"/>
          </p:cNvPicPr>
          <p:nvPr/>
        </p:nvPicPr>
        <p:blipFill rotWithShape="1">
          <a:blip r:embed="rId2"/>
          <a:srcRect l="15397" r="17531"/>
          <a:stretch/>
        </p:blipFill>
        <p:spPr>
          <a:xfrm>
            <a:off x="5029197" y="1276710"/>
            <a:ext cx="3952218" cy="4023360"/>
          </a:xfrm>
          <a:prstGeom prst="rect">
            <a:avLst/>
          </a:prstGeom>
        </p:spPr>
      </p:pic>
      <p:sp>
        <p:nvSpPr>
          <p:cNvPr id="4" name="Text Placeholder 4">
            <a:extLst>
              <a:ext uri="{FF2B5EF4-FFF2-40B4-BE49-F238E27FC236}">
                <a16:creationId xmlns:a16="http://schemas.microsoft.com/office/drawing/2014/main" id="{92FBD3E4-A5E7-4663-8A81-3F746DF5679C}"/>
              </a:ext>
            </a:extLst>
          </p:cNvPr>
          <p:cNvSpPr>
            <a:spLocks noGrp="1"/>
          </p:cNvSpPr>
          <p:nvPr>
            <p:ph type="body" sz="quarter" idx="39"/>
          </p:nvPr>
        </p:nvSpPr>
        <p:spPr>
          <a:xfrm>
            <a:off x="5874655" y="5313511"/>
            <a:ext cx="2261302" cy="181356"/>
          </a:xfrm>
        </p:spPr>
        <p:txBody>
          <a:bodyPr/>
          <a:lstStyle/>
          <a:p>
            <a:pPr algn="ctr"/>
            <a:r>
              <a:rPr lang="en-US" dirty="0" err="1">
                <a:solidFill>
                  <a:schemeClr val="tx1"/>
                </a:solidFill>
              </a:rPr>
              <a:t>Bildagentur</a:t>
            </a:r>
            <a:r>
              <a:rPr lang="en-US" dirty="0">
                <a:solidFill>
                  <a:schemeClr val="tx1"/>
                </a:solidFill>
              </a:rPr>
              <a:t> </a:t>
            </a:r>
            <a:r>
              <a:rPr lang="en-US" dirty="0" err="1">
                <a:solidFill>
                  <a:schemeClr val="tx1"/>
                </a:solidFill>
              </a:rPr>
              <a:t>Zoonar</a:t>
            </a:r>
            <a:r>
              <a:rPr lang="en-US" dirty="0">
                <a:solidFill>
                  <a:schemeClr val="tx1"/>
                </a:solidFill>
              </a:rPr>
              <a:t> GmbH/Shutterstock </a:t>
            </a:r>
          </a:p>
        </p:txBody>
      </p:sp>
      <p:sp>
        <p:nvSpPr>
          <p:cNvPr id="9" name="Slide Number Placeholder 5">
            <a:extLst>
              <a:ext uri="{FF2B5EF4-FFF2-40B4-BE49-F238E27FC236}">
                <a16:creationId xmlns:a16="http://schemas.microsoft.com/office/drawing/2014/main" id="{94470B08-8E8F-4836-81A9-9593E7F340AE}"/>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24217916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5C94F-2CB4-4430-AB99-65A8A9ABF97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Fern Life Cycle</a:t>
            </a:r>
          </a:p>
        </p:txBody>
      </p:sp>
      <p:sp>
        <p:nvSpPr>
          <p:cNvPr id="3" name="Content Placeholder 2">
            <a:extLst>
              <a:ext uri="{FF2B5EF4-FFF2-40B4-BE49-F238E27FC236}">
                <a16:creationId xmlns:a16="http://schemas.microsoft.com/office/drawing/2014/main" id="{54627B0B-1BDB-48CA-8D64-587682728022}"/>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Fern life cycle differs from that of a moss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Much greater development, independence, and dominance of the fern’s sporophyte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Sporophyte is structurally more complex than moss – having vascular tissue and well-differentiated roots, stems, and leaves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Gametophyte lacks vascular tissue</a:t>
            </a:r>
          </a:p>
        </p:txBody>
      </p:sp>
      <p:sp>
        <p:nvSpPr>
          <p:cNvPr id="6" name="Slide Number Placeholder 3">
            <a:extLst>
              <a:ext uri="{FF2B5EF4-FFF2-40B4-BE49-F238E27FC236}">
                <a16:creationId xmlns:a16="http://schemas.microsoft.com/office/drawing/2014/main" id="{40C839F2-42F1-4FA4-8839-5E1E1D680495}"/>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6266194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586ED-AE23-40F7-B652-34CB62BC158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Life Cycle of a Typical Fern</a:t>
            </a:r>
          </a:p>
        </p:txBody>
      </p:sp>
      <p:pic>
        <p:nvPicPr>
          <p:cNvPr id="9" name="Picture 2" descr="An illustration of the life cycle of a typical fern.">
            <a:extLst>
              <a:ext uri="{FF2B5EF4-FFF2-40B4-BE49-F238E27FC236}">
                <a16:creationId xmlns:a16="http://schemas.microsoft.com/office/drawing/2014/main" id="{9F62B57B-06EC-40B5-8D4D-AB5234BCAE7D}"/>
              </a:ext>
            </a:extLst>
          </p:cNvPr>
          <p:cNvPicPr>
            <a:picLocks noChangeAspect="1" noChangeArrowheads="1"/>
          </p:cNvPicPr>
          <p:nvPr/>
        </p:nvPicPr>
        <p:blipFill>
          <a:blip r:embed="rId2"/>
          <a:stretch>
            <a:fillRect/>
          </a:stretch>
        </p:blipFill>
        <p:spPr bwMode="auto">
          <a:xfrm>
            <a:off x="2017939" y="1116214"/>
            <a:ext cx="510812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4EC3BDE0-E05F-405C-B6AD-0BD0D823FC3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FE43FAD-19C2-41BF-874F-DCEF67FA2ACF}"/>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1226908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EDA50-4A1E-45A5-A041-AAFBB0E1D14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Fern morphology</a:t>
            </a:r>
          </a:p>
        </p:txBody>
      </p:sp>
      <p:sp>
        <p:nvSpPr>
          <p:cNvPr id="3" name="Content Placeholder 2">
            <a:extLst>
              <a:ext uri="{FF2B5EF4-FFF2-40B4-BE49-F238E27FC236}">
                <a16:creationId xmlns:a16="http://schemas.microsoft.com/office/drawing/2014/main" id="{CB15F53C-6764-427C-B149-2401E95302CD}"/>
              </a:ext>
            </a:extLst>
          </p:cNvPr>
          <p:cNvSpPr>
            <a:spLocks noGrp="1"/>
          </p:cNvSpPr>
          <p:nvPr>
            <p:ph sz="quarter" idx="11"/>
          </p:nvPr>
        </p:nvSpPr>
        <p:spPr>
          <a:xfrm>
            <a:off x="342900" y="1276710"/>
            <a:ext cx="8458200" cy="1280160"/>
          </a:xfrm>
        </p:spPr>
        <p:txBody>
          <a:bodyPr/>
          <a:lstStyle/>
          <a:p>
            <a:pPr marL="342900" lvl="0" indent="-342900">
              <a:spcBef>
                <a:spcPts val="600"/>
              </a:spcBef>
              <a:spcAft>
                <a:spcPts val="6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Sporophytes have rhizomes</a:t>
            </a:r>
          </a:p>
          <a:p>
            <a:pPr marL="342900" lvl="0" indent="-342900">
              <a:spcBef>
                <a:spcPts val="600"/>
              </a:spcBef>
              <a:spcAft>
                <a:spcPts val="6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Fronds (leaves) develop at the tip of the rhizome as tightly rolled-up coils (“fiddleheads”)</a:t>
            </a:r>
          </a:p>
        </p:txBody>
      </p:sp>
      <p:pic>
        <p:nvPicPr>
          <p:cNvPr id="10" name="Picture 3" descr="A tightly coiled fern and fern that uncoils.">
            <a:extLst>
              <a:ext uri="{FF2B5EF4-FFF2-40B4-BE49-F238E27FC236}">
                <a16:creationId xmlns:a16="http://schemas.microsoft.com/office/drawing/2014/main" id="{8A7B3DF4-2719-473E-A9E3-151540F7F1FB}"/>
              </a:ext>
            </a:extLst>
          </p:cNvPr>
          <p:cNvPicPr>
            <a:picLocks noChangeAspect="1" noChangeArrowheads="1"/>
          </p:cNvPicPr>
          <p:nvPr/>
        </p:nvPicPr>
        <p:blipFill>
          <a:blip r:embed="rId2"/>
          <a:stretch>
            <a:fillRect/>
          </a:stretch>
        </p:blipFill>
        <p:spPr bwMode="auto">
          <a:xfrm>
            <a:off x="1288732" y="2742824"/>
            <a:ext cx="6566537" cy="33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677D36DC-E75E-4C32-AEF2-72FCCCD62AD1}"/>
              </a:ext>
            </a:extLst>
          </p:cNvPr>
          <p:cNvSpPr>
            <a:spLocks noGrp="1"/>
          </p:cNvSpPr>
          <p:nvPr>
            <p:ph type="body" sz="quarter" idx="39"/>
          </p:nvPr>
        </p:nvSpPr>
        <p:spPr>
          <a:xfrm>
            <a:off x="2743200" y="6310536"/>
            <a:ext cx="3657600" cy="181356"/>
          </a:xfrm>
        </p:spPr>
        <p:txBody>
          <a:bodyPr/>
          <a:lstStyle/>
          <a:p>
            <a:pPr algn="ctr"/>
            <a:r>
              <a:rPr lang="en-US" dirty="0">
                <a:solidFill>
                  <a:schemeClr val="tx1"/>
                </a:solidFill>
              </a:rPr>
              <a:t>(left) Ingram Publishing/</a:t>
            </a:r>
            <a:r>
              <a:rPr lang="en-US" dirty="0" err="1">
                <a:solidFill>
                  <a:schemeClr val="tx1"/>
                </a:solidFill>
              </a:rPr>
              <a:t>Alamy</a:t>
            </a:r>
            <a:r>
              <a:rPr lang="en-US" dirty="0">
                <a:solidFill>
                  <a:schemeClr val="tx1"/>
                </a:solidFill>
              </a:rPr>
              <a:t> Stock Photo; (right) Ed Reschke </a:t>
            </a:r>
          </a:p>
        </p:txBody>
      </p:sp>
      <p:sp>
        <p:nvSpPr>
          <p:cNvPr id="9" name="Slide Number Placeholder 5">
            <a:extLst>
              <a:ext uri="{FF2B5EF4-FFF2-40B4-BE49-F238E27FC236}">
                <a16:creationId xmlns:a16="http://schemas.microsoft.com/office/drawing/2014/main" id="{893E5A46-B99B-474B-962C-D04BC7242684}"/>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6576113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B8CB9-811F-40B1-B4FC-88094BE3C3C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Fern reproduction</a:t>
            </a:r>
          </a:p>
        </p:txBody>
      </p:sp>
      <p:sp>
        <p:nvSpPr>
          <p:cNvPr id="3" name="Content Placeholder 2">
            <a:extLst>
              <a:ext uri="{FF2B5EF4-FFF2-40B4-BE49-F238E27FC236}">
                <a16:creationId xmlns:a16="http://schemas.microsoft.com/office/drawing/2014/main" id="{1709BAEC-2EB7-448E-96AD-B6EE16B457B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Produce distinctive sporangia in clusters called </a:t>
            </a:r>
            <a:r>
              <a:rPr lang="en-US" dirty="0" err="1">
                <a:solidFill>
                  <a:srgbClr val="000000"/>
                </a:solidFill>
                <a:latin typeface="Arial" panose="020B0604020202020204" pitchFamily="34" charset="0"/>
                <a:ea typeface="Verdana" panose="020B0604030504040204" pitchFamily="34" charset="0"/>
              </a:rPr>
              <a:t>sori</a:t>
            </a:r>
            <a:r>
              <a:rPr lang="en-US" dirty="0">
                <a:solidFill>
                  <a:srgbClr val="000000"/>
                </a:solidFill>
                <a:latin typeface="Arial" panose="020B0604020202020204" pitchFamily="34" charset="0"/>
                <a:ea typeface="Verdana" panose="020B0604030504040204" pitchFamily="34" charset="0"/>
              </a:rPr>
              <a:t> on the back of the fronds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Diploid spore mother cells in sporangia produce haploid spores by meiosis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Spores germinate into gametophyte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Rhizoids but not true roots – no vascular tissue.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Flagellated sperm</a:t>
            </a:r>
          </a:p>
        </p:txBody>
      </p:sp>
      <p:sp>
        <p:nvSpPr>
          <p:cNvPr id="6" name="Slide Number Placeholder 3">
            <a:extLst>
              <a:ext uri="{FF2B5EF4-FFF2-40B4-BE49-F238E27FC236}">
                <a16:creationId xmlns:a16="http://schemas.microsoft.com/office/drawing/2014/main" id="{77B81B52-9441-4014-B9F0-CAB927A00BF7}"/>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101871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A1267-70D7-4DB2-BCDC-1AF7F7E6AB0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Life on Land</a:t>
            </a:r>
          </a:p>
        </p:txBody>
      </p:sp>
      <p:sp>
        <p:nvSpPr>
          <p:cNvPr id="3" name="Content Placeholder 2">
            <a:extLst>
              <a:ext uri="{FF2B5EF4-FFF2-40B4-BE49-F238E27FC236}">
                <a16:creationId xmlns:a16="http://schemas.microsoft.com/office/drawing/2014/main" id="{FA85EBB4-E533-43F9-8CE9-F93E27C8B8C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Plants had many issues to overcome on land that include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loss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Protection from the harmful effects of the sun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Ability to effectively disseminate gametes for production</a:t>
            </a:r>
          </a:p>
        </p:txBody>
      </p:sp>
      <p:sp>
        <p:nvSpPr>
          <p:cNvPr id="6" name="Slide Number Placeholder 3">
            <a:extLst>
              <a:ext uri="{FF2B5EF4-FFF2-40B4-BE49-F238E27FC236}">
                <a16:creationId xmlns:a16="http://schemas.microsoft.com/office/drawing/2014/main" id="{27911612-171E-4078-BDD2-4B2FB2FA7D28}"/>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2782461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Green Plant Phylogeny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most basal groups of land plants are the liverworts, mosses, and hornworts that are classified as Bryophytes. Liverworts, mosses, and hornworts are all terminal taxa that branch off the phylogeny in that order. Lycophytes are the next group to branch off the phylogeny. Ferns and fern allies branch off next. Finally, the gymnosperms and angiosperms branch off the phylogeny as the most derived taxa. Lycophytes, ferns and allies, gymnosperms, and angiosperms are classified as tracheophytes. Ferns and allies, gymnosperms, and angiosperms are classified as Euphyllophytes. The gymnosperms and angiosperms are seed plants.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Generalized Haplodiplontic Life Cycle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gametophyte with n forms the sperm and egg through mitosis. The sperm and egg fuse to form the zygote through fertilization. The zygote leads to an embryo with 2 n, sporophyte, sporangia, spore mother cell, and spores. The spore leads to gametophyte with 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337984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Bryophytes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A cladogram shows that Bryophytes are composed of liverworts, mosses, and hornworts. The two other groups in the cladogram are Charophytes and tracheophytes.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809062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Life Cycle of a Typical Moss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males produce sperm, and the female produces the egg and fuse to form the zygote through fertilization. This leads to the mature sporophyte and parent gametophyte, sporangium, and forms the spores through meiosis.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801759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Evolution of Leaves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Leaves evolved in </a:t>
            </a:r>
            <a:r>
              <a:rPr lang="en-US" dirty="0" err="1"/>
              <a:t>lycophylls</a:t>
            </a:r>
            <a:r>
              <a:rPr lang="en-US" dirty="0"/>
              <a:t> from unbranched stems with vascular tissue. First, small branches off of the main stem evolved as leafy tissue, and later, the vascular tissue branched and grew into the stem branches. The result in </a:t>
            </a:r>
            <a:r>
              <a:rPr lang="en-US" dirty="0" err="1"/>
              <a:t>lycophylls</a:t>
            </a:r>
            <a:r>
              <a:rPr lang="en-US" dirty="0"/>
              <a:t> is small leaves branching off the main stem that contain a single vascular stem or vein. The ancestors of </a:t>
            </a:r>
            <a:r>
              <a:rPr lang="en-US" dirty="0" err="1"/>
              <a:t>euphylls</a:t>
            </a:r>
            <a:r>
              <a:rPr lang="en-US" dirty="0"/>
              <a:t> were symmetrically branching stems with vascular tissue. The symmetrical branching evolved into unequal asymmetric branching. Unequal branching leads to branches in planes, that is, branches that branch along a flat plane. Photosynthetic tissue eventually filled in the spaces between branches along the flat planes. The result in </a:t>
            </a:r>
            <a:r>
              <a:rPr lang="en-US" dirty="0" err="1"/>
              <a:t>euphylls</a:t>
            </a:r>
            <a:r>
              <a:rPr lang="en-US" dirty="0"/>
              <a:t> is leaves with branched veins.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305708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Land Plant Innovations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chlorophyte and charophyte green algae groups are distinguished from ancestral algae by the presence of chlorophyll a and chlorophyll b. Charophytes and all plants are separated from chlorophytes by the presence of plasmodesmata. Liverworts and all other plants are separated from charophytes by the presence of a multicellular embryo, antheridia and archegonia, and a cuticle. The presence of stomata separates all other land plants from the liverworts. Stems, roots, and leaves, as well as the presence of a dominant sporophyte generation and vascular tissue, differentiate tracheophytes from the hornworts and more basal land plants. Ferns and their allies, gymnosperms, and angiosperms are separated from lycophytes and more basal land plants by the presence of true leaves (</a:t>
            </a:r>
            <a:r>
              <a:rPr lang="en-US" dirty="0" err="1"/>
              <a:t>euphylls</a:t>
            </a:r>
            <a:r>
              <a:rPr lang="en-US" dirty="0"/>
              <a:t>). Gymnosperms and angiosperms are separated from all other plants by the presence of seeds. Angiosperms are differentiated from gymnosperms by the presence of flowers and fruits.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744306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Lycophytes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lycophytes (club mosses) are the sister group to all other vascular plants. Despite the early divergence between the lycophytes and all other vascular plants, there are similarities among the groups. The other groups mentioned are hornworts, ferns and allies, and seed plants.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780278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Pterophytes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Common ancestors gave rise to 2 clades. A line of ferns and horsetails and another line of ferns and whisk ferns. The groups highlighted in the cladogram are ferns, horsetail ferns, ferns, and whisk ferns. Other groups are lycophytes and seed plants.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799794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Life Cycle of a Typical Fern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egg and sperm from archegonium and antheridium fuse to form the zygote with 2 n through fertilization. The zygote undergoes mitosis and develops into an embryo, which then leads to the formation of a gametophyte with a leaf of the young sporophyte. This young sporophyte matures into an adult sporophyte which has mature fronds, rhizomes, and sporangia. The sporangium is located on the underside of the leaf frond. The cluster of sporangia is called </a:t>
            </a:r>
            <a:r>
              <a:rPr lang="en-GB" dirty="0" err="1"/>
              <a:t>sorus</a:t>
            </a:r>
            <a:r>
              <a:rPr lang="en-GB" dirty="0"/>
              <a:t>. The mature sporangium has a rounded flask-like structure made of epithelial cells with a central stalk. These mature sporangium burst and release spores which undergo meiosis and mitosis to develop into a young one and the mature gametophyte have a heart-shaped leaf-like structure that bears the antheridium and the archegonium on it with root-like extensions at the bottom called the rhizoids. The archegonium releases egg and the antheridium releases sperms and the cycle repeats.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52245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243CC-159B-493A-A6F7-1F57090B6C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Colonization of the Land</a:t>
            </a:r>
          </a:p>
        </p:txBody>
      </p:sp>
      <p:sp>
        <p:nvSpPr>
          <p:cNvPr id="3" name="Content Placeholder 2">
            <a:extLst>
              <a:ext uri="{FF2B5EF4-FFF2-40B4-BE49-F238E27FC236}">
                <a16:creationId xmlns:a16="http://schemas.microsoft.com/office/drawing/2014/main" id="{FA9C1791-B356-454E-B66A-52DBFFEC38A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Fungi helped plants to colonize land.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Fungi helped to make nutrients available to plants.</a:t>
            </a:r>
          </a:p>
        </p:txBody>
      </p:sp>
      <p:sp>
        <p:nvSpPr>
          <p:cNvPr id="6" name="Slide Number Placeholder 3">
            <a:extLst>
              <a:ext uri="{FF2B5EF4-FFF2-40B4-BE49-F238E27FC236}">
                <a16:creationId xmlns:a16="http://schemas.microsoft.com/office/drawing/2014/main" id="{19E6B479-DA91-4D17-B87A-952BE217697D}"/>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3175888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4495E-A590-43D1-AB4A-5BB244DF696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Green Algae and Land Plants</a:t>
            </a:r>
          </a:p>
        </p:txBody>
      </p:sp>
      <p:sp>
        <p:nvSpPr>
          <p:cNvPr id="3" name="Content Placeholder 2">
            <a:extLst>
              <a:ext uri="{FF2B5EF4-FFF2-40B4-BE49-F238E27FC236}">
                <a16:creationId xmlns:a16="http://schemas.microsoft.com/office/drawing/2014/main" id="{3FA8B2E9-C4D4-4F27-BCDE-977C6AACD4FD}"/>
              </a:ext>
            </a:extLst>
          </p:cNvPr>
          <p:cNvSpPr>
            <a:spLocks noGrp="1"/>
          </p:cNvSpPr>
          <p:nvPr>
            <p:ph sz="quarter" idx="11"/>
          </p:nvPr>
        </p:nvSpPr>
        <p:spPr>
          <a:xfrm>
            <a:off x="342900" y="1276710"/>
            <a:ext cx="8458200" cy="512409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green algae split into two major clades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Chlorophytes – Never made it to land.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Charophytes – Sister clade to all land plants.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Together, charophytes and land plants are referred to as </a:t>
            </a:r>
            <a:r>
              <a:rPr lang="en-US" dirty="0" err="1">
                <a:solidFill>
                  <a:srgbClr val="000000"/>
                </a:solidFill>
                <a:latin typeface="Arial" panose="020B0604020202020204" pitchFamily="34" charset="0"/>
                <a:ea typeface="Verdana" panose="020B0604030504040204" pitchFamily="34" charset="0"/>
              </a:rPr>
              <a:t>streptophytes</a:t>
            </a:r>
            <a:endParaRPr lang="en-US" dirty="0">
              <a:solidFill>
                <a:srgbClr val="000000"/>
              </a:solidFill>
              <a:latin typeface="Arial" panose="020B0604020202020204" pitchFamily="34" charset="0"/>
              <a:ea typeface="Verdana" panose="020B0604030504040204" pitchFamily="34" charset="0"/>
            </a:endParaRP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Land plants …</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multicellular haploid and diploid stages.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Trend toward more diploid embryo protection.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Trend toward reduced haploid stage.</a:t>
            </a:r>
          </a:p>
        </p:txBody>
      </p:sp>
      <p:sp>
        <p:nvSpPr>
          <p:cNvPr id="6" name="Slide Number Placeholder 3">
            <a:extLst>
              <a:ext uri="{FF2B5EF4-FFF2-40B4-BE49-F238E27FC236}">
                <a16:creationId xmlns:a16="http://schemas.microsoft.com/office/drawing/2014/main" id="{FC0A7EFE-495B-40C5-80FF-15E10A296A99}"/>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680417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FEF77-15CE-4BD4-9707-0D18D68C145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Green Plant Phylogeny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land plants diverged from the Charopyte green algae and collectively plants and charophytes are classified as the Streptophyta.">
            <a:extLst>
              <a:ext uri="{FF2B5EF4-FFF2-40B4-BE49-F238E27FC236}">
                <a16:creationId xmlns:a16="http://schemas.microsoft.com/office/drawing/2014/main" id="{0726D96E-AEDB-4A8A-AB6A-2238B7072EE6}"/>
              </a:ext>
            </a:extLst>
          </p:cNvPr>
          <p:cNvPicPr>
            <a:picLocks noChangeAspect="1" noChangeArrowheads="1"/>
          </p:cNvPicPr>
          <p:nvPr/>
        </p:nvPicPr>
        <p:blipFill>
          <a:blip r:embed="rId2"/>
          <a:stretch>
            <a:fillRect/>
          </a:stretch>
        </p:blipFill>
        <p:spPr bwMode="auto">
          <a:xfrm>
            <a:off x="365760" y="1408601"/>
            <a:ext cx="8412480" cy="44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C7730F52-88EC-4BD1-A5A4-340AFEB7F52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2DBC355-6605-4229-AE9F-6ABE67AFF098}"/>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8736421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210E5-8069-4F93-8B89-E77B26454E5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Adaptations to terrestrial life</a:t>
            </a:r>
          </a:p>
        </p:txBody>
      </p:sp>
      <p:sp>
        <p:nvSpPr>
          <p:cNvPr id="3" name="Content Placeholder 2">
            <a:extLst>
              <a:ext uri="{FF2B5EF4-FFF2-40B4-BE49-F238E27FC236}">
                <a16:creationId xmlns:a16="http://schemas.microsoft.com/office/drawing/2014/main" id="{4688FB48-E579-4F44-B263-DD4BA9C8C6EA}"/>
              </a:ext>
            </a:extLst>
          </p:cNvPr>
          <p:cNvSpPr>
            <a:spLocks noGrp="1"/>
          </p:cNvSpPr>
          <p:nvPr>
            <p:ph sz="quarter" idx="11"/>
          </p:nvPr>
        </p:nvSpPr>
        <p:spPr>
          <a:xfrm>
            <a:off x="342900" y="1276710"/>
            <a:ext cx="8458200" cy="5169810"/>
          </a:xfrm>
        </p:spPr>
        <p:txBody>
          <a:bodyPr/>
          <a:lstStyle/>
          <a:p>
            <a:pPr>
              <a:spcBef>
                <a:spcPts val="800"/>
              </a:spcBef>
              <a:buClr>
                <a:srgbClr val="003B48"/>
              </a:buClr>
            </a:pPr>
            <a:r>
              <a:rPr lang="en-US" sz="2000" dirty="0">
                <a:solidFill>
                  <a:srgbClr val="000000"/>
                </a:solidFill>
                <a:latin typeface="Arial" panose="020B0604020202020204" pitchFamily="34" charset="0"/>
                <a:ea typeface="Verdana" panose="020B0604030504040204" pitchFamily="34" charset="0"/>
              </a:rPr>
              <a:t>Protection from drying out</a:t>
            </a:r>
          </a:p>
          <a:p>
            <a:pPr marL="342900" indent="-342900">
              <a:spcBef>
                <a:spcPts val="800"/>
              </a:spcBef>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Waxy cuticle and stomata.</a:t>
            </a:r>
          </a:p>
          <a:p>
            <a:pPr>
              <a:spcBef>
                <a:spcPts val="800"/>
              </a:spcBef>
              <a:buClr>
                <a:srgbClr val="003B48"/>
              </a:buClr>
            </a:pPr>
            <a:r>
              <a:rPr lang="en-US" sz="2000" dirty="0">
                <a:solidFill>
                  <a:srgbClr val="000000"/>
                </a:solidFill>
                <a:latin typeface="Arial" panose="020B0604020202020204" pitchFamily="34" charset="0"/>
                <a:ea typeface="Verdana" panose="020B0604030504040204" pitchFamily="34" charset="0"/>
              </a:rPr>
              <a:t>Moving water within plants</a:t>
            </a:r>
          </a:p>
          <a:p>
            <a:pPr marL="342900" indent="-342900">
              <a:spcBef>
                <a:spcPts val="800"/>
              </a:spcBef>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Bryophytes are limited in size because they lack vasculature</a:t>
            </a:r>
          </a:p>
          <a:p>
            <a:pPr marL="342900" indent="-342900">
              <a:spcBef>
                <a:spcPts val="800"/>
              </a:spcBef>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Tracheophytes have specialized vascular tissue for transport over long distances through body</a:t>
            </a:r>
          </a:p>
          <a:p>
            <a:pPr marL="731520" lvl="2" indent="-283464">
              <a:buClr>
                <a:srgbClr val="000000"/>
              </a:buClr>
            </a:pPr>
            <a:r>
              <a:rPr lang="en-US" sz="1800" dirty="0">
                <a:solidFill>
                  <a:srgbClr val="000000"/>
                </a:solidFill>
                <a:latin typeface="Arial" panose="020B0604020202020204" pitchFamily="34" charset="0"/>
                <a:ea typeface="Verdana" panose="020B0604030504040204" pitchFamily="34" charset="0"/>
              </a:rPr>
              <a:t>Xylem to conduct water</a:t>
            </a:r>
          </a:p>
          <a:p>
            <a:pPr marL="731520" lvl="2" indent="-283464">
              <a:buClr>
                <a:srgbClr val="000000"/>
              </a:buClr>
            </a:pPr>
            <a:r>
              <a:rPr lang="en-US" sz="1800" dirty="0">
                <a:solidFill>
                  <a:srgbClr val="000000"/>
                </a:solidFill>
                <a:latin typeface="Arial" panose="020B0604020202020204" pitchFamily="34" charset="0"/>
                <a:ea typeface="Verdana" panose="020B0604030504040204" pitchFamily="34" charset="0"/>
              </a:rPr>
              <a:t>Phloem to transport sugars and dissolved nutrients</a:t>
            </a:r>
          </a:p>
          <a:p>
            <a:pPr>
              <a:spcBef>
                <a:spcPts val="800"/>
              </a:spcBef>
              <a:buClr>
                <a:srgbClr val="003B48"/>
              </a:buClr>
            </a:pPr>
            <a:r>
              <a:rPr lang="en-US" sz="2000" dirty="0">
                <a:solidFill>
                  <a:srgbClr val="000000"/>
                </a:solidFill>
                <a:latin typeface="Arial" panose="020B0604020202020204" pitchFamily="34" charset="0"/>
                <a:ea typeface="Verdana" panose="020B0604030504040204" pitchFamily="34" charset="0"/>
              </a:rPr>
              <a:t>Dealing with U</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V radiation caused mutations</a:t>
            </a:r>
          </a:p>
          <a:p>
            <a:pPr marL="342900" indent="-342900">
              <a:spcBef>
                <a:spcPts val="800"/>
              </a:spcBef>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Shift to a dominant diploid generation, meaning deleterious recessive mutations are masked</a:t>
            </a:r>
          </a:p>
        </p:txBody>
      </p:sp>
      <p:sp>
        <p:nvSpPr>
          <p:cNvPr id="6" name="Slide Number Placeholder 3">
            <a:extLst>
              <a:ext uri="{FF2B5EF4-FFF2-40B4-BE49-F238E27FC236}">
                <a16:creationId xmlns:a16="http://schemas.microsoft.com/office/drawing/2014/main" id="{316EFC14-CF24-4C96-91ED-07734CA4B6A8}"/>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156508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2461F-7D3C-4A81-B972-AE64417476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Haplodiplontic Life Cycle</a:t>
            </a:r>
          </a:p>
        </p:txBody>
      </p:sp>
      <p:sp>
        <p:nvSpPr>
          <p:cNvPr id="3" name="Content Placeholder 2">
            <a:extLst>
              <a:ext uri="{FF2B5EF4-FFF2-40B4-BE49-F238E27FC236}">
                <a16:creationId xmlns:a16="http://schemas.microsoft.com/office/drawing/2014/main" id="{ABFB3CC3-E487-4FDF-BDAC-299122BBDC68}"/>
              </a:ext>
            </a:extLst>
          </p:cNvPr>
          <p:cNvSpPr>
            <a:spLocks noGrp="1"/>
          </p:cNvSpPr>
          <p:nvPr>
            <p:ph sz="quarter" idx="11"/>
          </p:nvPr>
        </p:nvSpPr>
        <p:spPr>
          <a:xfrm>
            <a:off x="342900" y="1276710"/>
            <a:ext cx="8458200" cy="5212080"/>
          </a:xfrm>
        </p:spPr>
        <p:txBody>
          <a:bodyPr/>
          <a:lstStyle/>
          <a:p>
            <a:pPr>
              <a:spcBef>
                <a:spcPts val="8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Multicellular diploid stage – sporophyte</a:t>
            </a:r>
          </a:p>
          <a:p>
            <a:pPr marL="34290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Produces haploid spores by meiosis.</a:t>
            </a:r>
          </a:p>
          <a:p>
            <a:pPr marL="34290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Diploid spore mother cells (</a:t>
            </a:r>
            <a:r>
              <a:rPr lang="en-US" sz="2200" dirty="0" err="1">
                <a:solidFill>
                  <a:srgbClr val="000000"/>
                </a:solidFill>
                <a:latin typeface="Arial" panose="020B0604020202020204" pitchFamily="34" charset="0"/>
                <a:ea typeface="Verdana" panose="020B0604030504040204" pitchFamily="34" charset="0"/>
              </a:rPr>
              <a:t>sporocytes</a:t>
            </a:r>
            <a:r>
              <a:rPr lang="en-US" sz="2200" dirty="0">
                <a:solidFill>
                  <a:srgbClr val="000000"/>
                </a:solidFill>
                <a:latin typeface="Arial" panose="020B0604020202020204" pitchFamily="34" charset="0"/>
                <a:ea typeface="Verdana" panose="020B0604030504040204" pitchFamily="34" charset="0"/>
              </a:rPr>
              <a:t>) undergo meiosis in sporangia.</a:t>
            </a:r>
          </a:p>
          <a:p>
            <a:pPr marL="731520" lvl="2" indent="-283464">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Produce 4 haploid spores.</a:t>
            </a:r>
          </a:p>
          <a:p>
            <a:pPr marL="731520" lvl="2" indent="-283464">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First cells of gametophyte generation.</a:t>
            </a:r>
          </a:p>
          <a:p>
            <a:pPr>
              <a:spcBef>
                <a:spcPts val="8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Multicellular haploid stage – gametophyte</a:t>
            </a:r>
          </a:p>
          <a:p>
            <a:pPr marL="34290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Spores divide by mitosis.</a:t>
            </a:r>
          </a:p>
          <a:p>
            <a:pPr marL="34290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Produces gametes by mitosis.</a:t>
            </a:r>
          </a:p>
          <a:p>
            <a:pPr marL="34290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Gametes fuse to form diploid zygote.</a:t>
            </a:r>
          </a:p>
          <a:p>
            <a:pPr marL="731520" lvl="2" indent="-283464">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First cell of next sporophyte generation.</a:t>
            </a:r>
          </a:p>
        </p:txBody>
      </p:sp>
      <p:sp>
        <p:nvSpPr>
          <p:cNvPr id="6" name="Slide Number Placeholder 3">
            <a:extLst>
              <a:ext uri="{FF2B5EF4-FFF2-40B4-BE49-F238E27FC236}">
                <a16:creationId xmlns:a16="http://schemas.microsoft.com/office/drawing/2014/main" id="{57BA77CB-1886-4C04-AF66-88B280FD055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26552629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5205</TotalTime>
  <Words>2737</Words>
  <Application>Microsoft Office PowerPoint</Application>
  <PresentationFormat>On-screen Show (4:3)</PresentationFormat>
  <Paragraphs>325</Paragraphs>
  <Slides>49</Slides>
  <Notes>0</Notes>
  <HiddenSlides>10</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49</vt:i4>
      </vt:variant>
    </vt:vector>
  </HeadingPairs>
  <TitlesOfParts>
    <vt:vector size="60"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29</vt:lpstr>
      <vt:lpstr>Lecture Outline</vt:lpstr>
      <vt:lpstr>Origin of Land Plants</vt:lpstr>
      <vt:lpstr>Life on Land</vt:lpstr>
      <vt:lpstr>Colonization of the Land</vt:lpstr>
      <vt:lpstr>Green Algae and Land Plants</vt:lpstr>
      <vt:lpstr>Green Plant Phylogeny</vt:lpstr>
      <vt:lpstr>Adaptations to terrestrial life</vt:lpstr>
      <vt:lpstr>Haplodiplontic Life Cycle</vt:lpstr>
      <vt:lpstr>Generalized Haplodiplontic Life Cycle</vt:lpstr>
      <vt:lpstr>Haplodiplontic Land Plants</vt:lpstr>
      <vt:lpstr>Bryophytes</vt:lpstr>
      <vt:lpstr>Bryophyte Characteristics</vt:lpstr>
      <vt:lpstr>Liverworts (phylum Hepaticophyta)</vt:lpstr>
      <vt:lpstr>Mosses (phylum Bryophyta)</vt:lpstr>
      <vt:lpstr>A Hair-Cup Moss, Polytrichium</vt:lpstr>
      <vt:lpstr>Life Cycle of a Typical Moss</vt:lpstr>
      <vt:lpstr>Hornworts (phylum Anthocerotophyta)</vt:lpstr>
      <vt:lpstr>Cooksonia, first known vascular land plant</vt:lpstr>
      <vt:lpstr>Vascular Tissue</vt:lpstr>
      <vt:lpstr>Tracheophytes</vt:lpstr>
      <vt:lpstr>Extant Seedless Vascular Plants</vt:lpstr>
      <vt:lpstr>Stems Evolved Early</vt:lpstr>
      <vt:lpstr>Roots</vt:lpstr>
      <vt:lpstr>Leaves</vt:lpstr>
      <vt:lpstr>Evolution of Leaves</vt:lpstr>
      <vt:lpstr>Seeds</vt:lpstr>
      <vt:lpstr>Land Plant Innovations</vt:lpstr>
      <vt:lpstr>Lycophytes</vt:lpstr>
      <vt:lpstr>Club Moss, Selaginella</vt:lpstr>
      <vt:lpstr>Pterophytes</vt:lpstr>
      <vt:lpstr>Whisk Ferns</vt:lpstr>
      <vt:lpstr>Horsetails</vt:lpstr>
      <vt:lpstr>Ferns</vt:lpstr>
      <vt:lpstr>Fern Life Cycle</vt:lpstr>
      <vt:lpstr>Life Cycle of a Typical Fern</vt:lpstr>
      <vt:lpstr>Fern morphology</vt:lpstr>
      <vt:lpstr>Fern reproduction</vt:lpstr>
      <vt:lpstr>End of Main Content</vt:lpstr>
      <vt:lpstr>Accessibility Content: Text Alternatives for Images</vt:lpstr>
      <vt:lpstr>Green Plant Phylogeny - Text Alternative</vt:lpstr>
      <vt:lpstr>Generalized Haplodiplontic Life Cycle - Text Alternative</vt:lpstr>
      <vt:lpstr>Bryophytes - Text Alternative</vt:lpstr>
      <vt:lpstr>Life Cycle of a Typical Moss - Text Alternative</vt:lpstr>
      <vt:lpstr>Evolution of Leaves - Text Alternative</vt:lpstr>
      <vt:lpstr>Land Plant Innovations - Text Alternative</vt:lpstr>
      <vt:lpstr>Lycophytes - Text Alternative</vt:lpstr>
      <vt:lpstr>Pterophytes - Text Alternative</vt:lpstr>
      <vt:lpstr>Life Cycle of a Typical Fern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29: Seedless Plants</dc:subject>
  <dc:creator>Raven, Johnson, Mason, Losos, Duncan</dc:creator>
  <cp:keywords>Accessible PPT</cp:keywords>
  <cp:lastModifiedBy>Beena Adhikari</cp:lastModifiedBy>
  <cp:revision>999</cp:revision>
  <dcterms:created xsi:type="dcterms:W3CDTF">2019-07-27T05:34:11Z</dcterms:created>
  <dcterms:modified xsi:type="dcterms:W3CDTF">2022-05-05T11:11:58Z</dcterms:modified>
</cp:coreProperties>
</file>