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73"/>
  </p:notesMasterIdLst>
  <p:sldIdLst>
    <p:sldId id="415"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407" r:id="rId23"/>
    <p:sldId id="408" r:id="rId24"/>
    <p:sldId id="409"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410" r:id="rId50"/>
    <p:sldId id="411" r:id="rId51"/>
    <p:sldId id="412" r:id="rId52"/>
    <p:sldId id="354" r:id="rId53"/>
    <p:sldId id="414" r:id="rId54"/>
    <p:sldId id="413" r:id="rId55"/>
    <p:sldId id="303" r:id="rId56"/>
    <p:sldId id="289" r:id="rId57"/>
    <p:sldId id="264" r:id="rId58"/>
    <p:sldId id="428" r:id="rId59"/>
    <p:sldId id="429" r:id="rId60"/>
    <p:sldId id="416" r:id="rId61"/>
    <p:sldId id="417" r:id="rId62"/>
    <p:sldId id="418" r:id="rId63"/>
    <p:sldId id="419" r:id="rId64"/>
    <p:sldId id="420" r:id="rId65"/>
    <p:sldId id="421" r:id="rId66"/>
    <p:sldId id="422" r:id="rId67"/>
    <p:sldId id="423" r:id="rId68"/>
    <p:sldId id="424" r:id="rId69"/>
    <p:sldId id="425" r:id="rId70"/>
    <p:sldId id="426" r:id="rId71"/>
    <p:sldId id="427" r:id="rId7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15"/>
            <p14:sldId id="309"/>
            <p14:sldId id="310"/>
            <p14:sldId id="311"/>
            <p14:sldId id="312"/>
            <p14:sldId id="313"/>
            <p14:sldId id="314"/>
            <p14:sldId id="315"/>
            <p14:sldId id="316"/>
            <p14:sldId id="317"/>
            <p14:sldId id="318"/>
            <p14:sldId id="319"/>
            <p14:sldId id="320"/>
            <p14:sldId id="321"/>
            <p14:sldId id="322"/>
            <p14:sldId id="323"/>
            <p14:sldId id="407"/>
            <p14:sldId id="408"/>
            <p14:sldId id="409"/>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410"/>
            <p14:sldId id="411"/>
            <p14:sldId id="412"/>
            <p14:sldId id="354"/>
            <p14:sldId id="414"/>
            <p14:sldId id="413"/>
            <p14:sldId id="303"/>
          </p14:sldIdLst>
        </p14:section>
        <p14:section name="Appendix: Image Descriptions for Unsighted Students" id="{07080632-B756-45AF-BBF3-52DB3854CA65}">
          <p14:sldIdLst>
            <p14:sldId id="289"/>
            <p14:sldId id="264"/>
            <p14:sldId id="428"/>
            <p14:sldId id="429"/>
            <p14:sldId id="416"/>
            <p14:sldId id="417"/>
            <p14:sldId id="418"/>
            <p14:sldId id="419"/>
            <p14:sldId id="420"/>
            <p14:sldId id="421"/>
            <p14:sldId id="422"/>
            <p14:sldId id="423"/>
            <p14:sldId id="424"/>
            <p14:sldId id="425"/>
            <p14:sldId id="426"/>
            <p14:sldId id="427"/>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68" autoAdjust="0"/>
    <p:restoredTop sz="93037" autoAdjust="0"/>
  </p:normalViewPr>
  <p:slideViewPr>
    <p:cSldViewPr snapToGrid="0" showGuides="1">
      <p:cViewPr varScale="1">
        <p:scale>
          <a:sx n="84" d="100"/>
          <a:sy n="84" d="100"/>
        </p:scale>
        <p:origin x="324" y="84"/>
      </p:cViewPr>
      <p:guideLst>
        <p:guide pos="3264"/>
        <p:guide orient="horz" pos="2256"/>
        <p:guide pos="5640"/>
      </p:guideLst>
    </p:cSldViewPr>
  </p:slideViewPr>
  <p:outlineViewPr>
    <p:cViewPr>
      <p:scale>
        <a:sx n="33" d="100"/>
        <a:sy n="33" d="100"/>
      </p:scale>
      <p:origin x="0" y="-2355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16" Type="http://schemas.openxmlformats.org/officeDocument/2006/relationships/slide" Target="slides/slide10.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commentAuthors" Target="commentAuthors.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viewProps" Target="viewProps.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5/16/2022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22.jpg"/><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6.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60.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slide" Target="slide52.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30</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32988" cy="957094"/>
          </a:xfrm>
        </p:spPr>
        <p:txBody>
          <a:bodyPr/>
          <a:lstStyle/>
          <a:p>
            <a:pPr eaLnBrk="0" hangingPunct="0">
              <a:spcBef>
                <a:spcPct val="20000"/>
              </a:spcBef>
            </a:pPr>
            <a:r>
              <a:rPr lang="en-US" sz="2200" dirty="0">
                <a:cs typeface="Helvetica" pitchFamily="34" charset="0"/>
              </a:rPr>
              <a:t>Seed Plants</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41901044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0F6AA-FF05-43A6-9C48-558427EED3C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Pine reproduction</a:t>
            </a:r>
          </a:p>
        </p:txBody>
      </p:sp>
      <p:sp>
        <p:nvSpPr>
          <p:cNvPr id="3" name="Content Placeholder 2">
            <a:extLst>
              <a:ext uri="{FF2B5EF4-FFF2-40B4-BE49-F238E27FC236}">
                <a16:creationId xmlns:a16="http://schemas.microsoft.com/office/drawing/2014/main" id="{7A4A7B4A-058D-41CC-BBF6-73E0C3BDCDF0}"/>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Male gametophytes (pollen grains)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Develop from microspores in male cones by meiosis.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Female pine cones form on the upper branches of the same tree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Female cones are larger and have woody scales.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ovules develop on each scale.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contains a megasporangium that is known as the nucellus.</a:t>
            </a:r>
          </a:p>
        </p:txBody>
      </p:sp>
      <p:sp>
        <p:nvSpPr>
          <p:cNvPr id="6" name="Slide Number Placeholder 3">
            <a:extLst>
              <a:ext uri="{FF2B5EF4-FFF2-40B4-BE49-F238E27FC236}">
                <a16:creationId xmlns:a16="http://schemas.microsoft.com/office/drawing/2014/main" id="{19D6B9F1-EE84-43E1-BC4A-07F47405D18C}"/>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14357456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A10B8-A77B-4233-8CFB-BCD595584E8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Female Pine Cones</a:t>
            </a:r>
          </a:p>
        </p:txBody>
      </p:sp>
      <p:sp>
        <p:nvSpPr>
          <p:cNvPr id="3" name="Content Placeholder 2">
            <a:extLst>
              <a:ext uri="{FF2B5EF4-FFF2-40B4-BE49-F238E27FC236}">
                <a16:creationId xmlns:a16="http://schemas.microsoft.com/office/drawing/2014/main" id="{D62DD367-BEA5-4A5A-9DD9-96A3E5EBEC09}"/>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nucellus is surrounded by the integument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Micropyle: small opening at end of integument.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Seed coat forms from a layer of integument.</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One megaspore mother cell within each megasporangium forms four megaspores via meiosis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3 megaspores break down.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1 slowly develops into a female gametophyte via mitosis.</a:t>
            </a:r>
          </a:p>
        </p:txBody>
      </p:sp>
      <p:sp>
        <p:nvSpPr>
          <p:cNvPr id="6" name="Slide Number Placeholder 3">
            <a:extLst>
              <a:ext uri="{FF2B5EF4-FFF2-40B4-BE49-F238E27FC236}">
                <a16:creationId xmlns:a16="http://schemas.microsoft.com/office/drawing/2014/main" id="{12502C3E-8DB0-4E54-A72D-77F2F20C6938}"/>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28865672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89B229-58A9-4D7F-8456-712CB11701C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Female Gametophyte</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468FEC6F-3ACE-4E8D-8315-F855F80C4EBF}"/>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At maturity, the female gametophyte may consist of thousands of cells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Female gametophyte has 2 to 6 archegonia at the micropylar end</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archegonium has a single large egg</a:t>
            </a:r>
          </a:p>
        </p:txBody>
      </p:sp>
      <p:sp>
        <p:nvSpPr>
          <p:cNvPr id="6" name="Slide Number Placeholder 3">
            <a:extLst>
              <a:ext uri="{FF2B5EF4-FFF2-40B4-BE49-F238E27FC236}">
                <a16:creationId xmlns:a16="http://schemas.microsoft.com/office/drawing/2014/main" id="{47D9792C-911A-430A-9067-58E085765187}"/>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10906156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A3869-60BE-40DA-99D5-720BE7BEEE8D}"/>
              </a:ext>
            </a:extLst>
          </p:cNvPr>
          <p:cNvSpPr>
            <a:spLocks noGrp="1"/>
          </p:cNvSpPr>
          <p:nvPr>
            <p:ph type="title"/>
          </p:nvPr>
        </p:nvSpPr>
        <p:spPr/>
        <p:txBody>
          <a:bodyPr/>
          <a:lstStyle/>
          <a:p>
            <a:pPr lvl="0"/>
            <a:r>
              <a:rPr lang="en-US" altLang="en-US" dirty="0"/>
              <a:t>Life Cycle of a Typical Pine</a:t>
            </a:r>
            <a:endParaRPr lang="en-US" dirty="0"/>
          </a:p>
        </p:txBody>
      </p:sp>
      <p:pic>
        <p:nvPicPr>
          <p:cNvPr id="9" name="Picture 2" descr="An illustration of the life cycle of a typical spine.">
            <a:extLst>
              <a:ext uri="{FF2B5EF4-FFF2-40B4-BE49-F238E27FC236}">
                <a16:creationId xmlns:a16="http://schemas.microsoft.com/office/drawing/2014/main" id="{1F3F5538-32CC-4238-BE7D-9E6DEA6923CA}"/>
              </a:ext>
            </a:extLst>
          </p:cNvPr>
          <p:cNvPicPr>
            <a:picLocks noChangeAspect="1" noChangeArrowheads="1"/>
          </p:cNvPicPr>
          <p:nvPr/>
        </p:nvPicPr>
        <p:blipFill>
          <a:blip r:embed="rId2"/>
          <a:stretch>
            <a:fillRect/>
          </a:stretch>
        </p:blipFill>
        <p:spPr bwMode="auto">
          <a:xfrm>
            <a:off x="1649920" y="1129180"/>
            <a:ext cx="5844161"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Placeholder 3">
            <a:extLst>
              <a:ext uri="{FF2B5EF4-FFF2-40B4-BE49-F238E27FC236}">
                <a16:creationId xmlns:a16="http://schemas.microsoft.com/office/drawing/2014/main" id="{88551B04-00C9-4276-BEAC-EAE8A66F1E5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D8AC585B-243E-49CE-9116-19CCFD47C1F2}"/>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6792522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14C23-FE7C-4588-88BC-D8571685A15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Conifer Pollination</a:t>
            </a:r>
          </a:p>
        </p:txBody>
      </p:sp>
      <p:sp>
        <p:nvSpPr>
          <p:cNvPr id="3" name="Content Placeholder 2">
            <a:extLst>
              <a:ext uri="{FF2B5EF4-FFF2-40B4-BE49-F238E27FC236}">
                <a16:creationId xmlns:a16="http://schemas.microsoft.com/office/drawing/2014/main" id="{F14E8A77-97D0-42C6-A21D-6314EFAF620B}"/>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Female cones usually take two or more seasons to mature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During the first spring, pollen grains drift down between open scales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Pollen grains drawn down into micropyle.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Scales close.</a:t>
            </a:r>
          </a:p>
        </p:txBody>
      </p:sp>
      <p:sp>
        <p:nvSpPr>
          <p:cNvPr id="6" name="Slide Number Placeholder 3">
            <a:extLst>
              <a:ext uri="{FF2B5EF4-FFF2-40B4-BE49-F238E27FC236}">
                <a16:creationId xmlns:a16="http://schemas.microsoft.com/office/drawing/2014/main" id="{4CA32BCE-3880-4302-93CF-A4A761FF9DCD}"/>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455335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F1814-A32F-4F4E-B6E5-7479E09E139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Conifer Fertilization</a:t>
            </a:r>
          </a:p>
        </p:txBody>
      </p:sp>
      <p:sp>
        <p:nvSpPr>
          <p:cNvPr id="3" name="Content Placeholder 2">
            <a:extLst>
              <a:ext uri="{FF2B5EF4-FFF2-40B4-BE49-F238E27FC236}">
                <a16:creationId xmlns:a16="http://schemas.microsoft.com/office/drawing/2014/main" id="{92FC7320-55F0-4961-AA20-0CB2F641733A}"/>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 year later, female gametophyte matures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Pollen tube is digesting its way through nucellus</a:t>
            </a:r>
          </a:p>
          <a:p>
            <a:pPr marL="347472" lvl="0" indent="-347472">
              <a:spcBef>
                <a:spcPts val="600"/>
              </a:spcBef>
              <a:spcAft>
                <a:spcPts val="28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Mature male gametophyte has 2 sperm.</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15 months after pollination, pollen tube reaches archegonium and discharges contents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One sperm unites with egg = zygote.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Other sperm degenerates.</a:t>
            </a:r>
          </a:p>
        </p:txBody>
      </p:sp>
      <p:sp>
        <p:nvSpPr>
          <p:cNvPr id="6" name="Slide Number Placeholder 3">
            <a:extLst>
              <a:ext uri="{FF2B5EF4-FFF2-40B4-BE49-F238E27FC236}">
                <a16:creationId xmlns:a16="http://schemas.microsoft.com/office/drawing/2014/main" id="{BB7D39BF-2080-401B-B8EA-0DD3E29B542D}"/>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22201187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98E3B1-0F35-4C88-B75F-472D6471A98D}"/>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Cycads (phylum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Cycadophyta</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7C4AC1E-3F21-4B0D-9787-1F6BB5097477}"/>
              </a:ext>
            </a:extLst>
          </p:cNvPr>
          <p:cNvSpPr>
            <a:spLocks noGrp="1"/>
          </p:cNvSpPr>
          <p:nvPr>
            <p:ph sz="quarter" idx="11"/>
          </p:nvPr>
        </p:nvSpPr>
        <p:spPr>
          <a:xfrm>
            <a:off x="342900" y="1276710"/>
            <a:ext cx="4635500" cy="4974336"/>
          </a:xfrm>
        </p:spPr>
        <p:txBody>
          <a:bodyPr/>
          <a:lstStyle/>
          <a:p>
            <a:pPr marL="342900" lvl="0" indent="-342900">
              <a:spcBef>
                <a:spcPts val="600"/>
              </a:spcBef>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Slow-growing gymnosperms of tropical and subtropical regions</a:t>
            </a:r>
          </a:p>
          <a:p>
            <a:pPr marL="342900" lvl="0" indent="-342900">
              <a:spcBef>
                <a:spcPts val="600"/>
              </a:spcBef>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Sporophytes of most 250 known species resemble palm trees</a:t>
            </a:r>
          </a:p>
          <a:p>
            <a:pPr marL="342900" lvl="0" indent="-342900">
              <a:spcBef>
                <a:spcPts val="600"/>
              </a:spcBef>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Individuals make either pollen-bearing or ovule-bearing cones, not both</a:t>
            </a:r>
          </a:p>
          <a:p>
            <a:pPr marL="342900" lvl="0" indent="-342900">
              <a:spcBef>
                <a:spcPts val="600"/>
              </a:spcBef>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Female cones are huge (up to 45 kg)</a:t>
            </a:r>
          </a:p>
          <a:p>
            <a:pPr marL="342900" lvl="0" indent="-342900">
              <a:spcBef>
                <a:spcPts val="600"/>
              </a:spcBef>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Sperm is formed in pollen tube but released within ovule to swim to archegonium</a:t>
            </a:r>
          </a:p>
        </p:txBody>
      </p:sp>
      <p:pic>
        <p:nvPicPr>
          <p:cNvPr id="9" name="Picture 3" descr="The cycad has a rosette of frond leaves.">
            <a:extLst>
              <a:ext uri="{FF2B5EF4-FFF2-40B4-BE49-F238E27FC236}">
                <a16:creationId xmlns:a16="http://schemas.microsoft.com/office/drawing/2014/main" id="{87AA9958-0246-41B3-BCBC-1307F5E2F630}"/>
              </a:ext>
            </a:extLst>
          </p:cNvPr>
          <p:cNvPicPr>
            <a:picLocks noChangeAspect="1" noChangeArrowheads="1"/>
          </p:cNvPicPr>
          <p:nvPr/>
        </p:nvPicPr>
        <p:blipFill rotWithShape="1">
          <a:blip r:embed="rId2"/>
          <a:srcRect t="11712" r="68185" b="6820"/>
          <a:stretch/>
        </p:blipFill>
        <p:spPr bwMode="auto">
          <a:xfrm>
            <a:off x="5096742" y="1276710"/>
            <a:ext cx="3881553"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E70721C0-D27A-4818-AA5C-47CEE0E5E17C}"/>
              </a:ext>
            </a:extLst>
          </p:cNvPr>
          <p:cNvSpPr>
            <a:spLocks noGrp="1"/>
          </p:cNvSpPr>
          <p:nvPr>
            <p:ph type="body" sz="quarter" idx="39"/>
          </p:nvPr>
        </p:nvSpPr>
        <p:spPr>
          <a:xfrm>
            <a:off x="5665918" y="5978720"/>
            <a:ext cx="2743200" cy="181356"/>
          </a:xfrm>
        </p:spPr>
        <p:txBody>
          <a:bodyPr/>
          <a:lstStyle/>
          <a:p>
            <a:pPr algn="ctr"/>
            <a:r>
              <a:rPr lang="en-US" dirty="0">
                <a:solidFill>
                  <a:schemeClr val="tx1"/>
                </a:solidFill>
              </a:rPr>
              <a:t>(a) Luca </a:t>
            </a:r>
            <a:r>
              <a:rPr lang="en-US" dirty="0" err="1">
                <a:solidFill>
                  <a:schemeClr val="tx1"/>
                </a:solidFill>
              </a:rPr>
              <a:t>Invernizzi</a:t>
            </a:r>
            <a:r>
              <a:rPr lang="en-US" dirty="0">
                <a:solidFill>
                  <a:schemeClr val="tx1"/>
                </a:solidFill>
              </a:rPr>
              <a:t> </a:t>
            </a:r>
            <a:r>
              <a:rPr lang="en-US" dirty="0" err="1">
                <a:solidFill>
                  <a:schemeClr val="tx1"/>
                </a:solidFill>
              </a:rPr>
              <a:t>Tetto</a:t>
            </a:r>
            <a:r>
              <a:rPr lang="en-US" dirty="0">
                <a:solidFill>
                  <a:schemeClr val="tx1"/>
                </a:solidFill>
              </a:rPr>
              <a:t>/AGE </a:t>
            </a:r>
            <a:r>
              <a:rPr lang="en-US" dirty="0" err="1">
                <a:solidFill>
                  <a:schemeClr val="tx1"/>
                </a:solidFill>
              </a:rPr>
              <a:t>Fotostock</a:t>
            </a:r>
            <a:endParaRPr lang="en-US" dirty="0">
              <a:solidFill>
                <a:schemeClr val="tx1"/>
              </a:solidFill>
            </a:endParaRPr>
          </a:p>
        </p:txBody>
      </p:sp>
      <p:sp>
        <p:nvSpPr>
          <p:cNvPr id="8" name="Slide Number Placeholder 5">
            <a:extLst>
              <a:ext uri="{FF2B5EF4-FFF2-40B4-BE49-F238E27FC236}">
                <a16:creationId xmlns:a16="http://schemas.microsoft.com/office/drawing/2014/main" id="{F0725D7A-0EFD-4D1F-AC52-4EF4BCC2A116}"/>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3482099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98E3B1-0F35-4C88-B75F-472D6471A98D}"/>
              </a:ext>
            </a:extLst>
          </p:cNvPr>
          <p:cNvSpPr>
            <a:spLocks noGrp="1"/>
          </p:cNvSpPr>
          <p:nvPr>
            <p:ph type="title"/>
          </p:nvPr>
        </p:nvSpPr>
        <p:spPr/>
        <p:txBody>
          <a:bodyPr/>
          <a:lstStyle/>
          <a:p>
            <a:pPr lvl="0"/>
            <a:r>
              <a:rPr lang="en-US" altLang="en-US" dirty="0" err="1">
                <a:latin typeface="Arial" panose="020B0604020202020204" pitchFamily="34" charset="0"/>
                <a:ea typeface="Microsoft YaHei" panose="020B0503020204020204" pitchFamily="34" charset="-122"/>
              </a:rPr>
              <a:t>Gnetophytes</a:t>
            </a:r>
            <a:r>
              <a:rPr lang="en-US" altLang="en-US" dirty="0">
                <a:latin typeface="Arial" panose="020B0604020202020204" pitchFamily="34" charset="0"/>
                <a:ea typeface="Microsoft YaHei" panose="020B0503020204020204" pitchFamily="34" charset="-122"/>
              </a:rPr>
              <a:t> (phylum </a:t>
            </a:r>
            <a:r>
              <a:rPr lang="en-US" altLang="en-US" dirty="0" err="1">
                <a:latin typeface="Arial" panose="020B0604020202020204" pitchFamily="34" charset="0"/>
                <a:ea typeface="Microsoft YaHei" panose="020B0503020204020204" pitchFamily="34" charset="-122"/>
              </a:rPr>
              <a:t>Gnetophyta</a:t>
            </a:r>
            <a:r>
              <a:rPr lang="en-US" altLang="en-US" dirty="0">
                <a:latin typeface="Arial" panose="020B0604020202020204" pitchFamily="34" charset="0"/>
                <a:ea typeface="Microsoft YaHei" panose="020B0503020204020204" pitchFamily="34" charset="-122"/>
              </a:rPr>
              <a: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7C4AC1E-3F21-4B0D-9787-1F6BB5097477}"/>
              </a:ext>
            </a:extLst>
          </p:cNvPr>
          <p:cNvSpPr>
            <a:spLocks noGrp="1"/>
          </p:cNvSpPr>
          <p:nvPr>
            <p:ph sz="quarter" idx="11"/>
          </p:nvPr>
        </p:nvSpPr>
        <p:spPr>
          <a:xfrm>
            <a:off x="342900" y="1276710"/>
            <a:ext cx="4635500" cy="4974336"/>
          </a:xfrm>
        </p:spPr>
        <p:txBody>
          <a:bodyPr/>
          <a:lstStyle/>
          <a:p>
            <a:pPr>
              <a:spcBef>
                <a:spcPts val="624"/>
              </a:spcBef>
              <a:spcAft>
                <a:spcPts val="600"/>
              </a:spcAft>
            </a:pPr>
            <a:r>
              <a:rPr lang="en-US" altLang="en-US" dirty="0">
                <a:latin typeface="Arial (Headings)"/>
                <a:ea typeface="Microsoft YaHei" panose="020B0503020204020204" pitchFamily="34" charset="-122"/>
              </a:rPr>
              <a:t>Only gymnosperms with vessels in their xylem</a:t>
            </a:r>
          </a:p>
          <a:p>
            <a:pPr>
              <a:spcBef>
                <a:spcPts val="624"/>
              </a:spcBef>
              <a:spcAft>
                <a:spcPts val="600"/>
              </a:spcAft>
            </a:pPr>
            <a:r>
              <a:rPr lang="en-US" altLang="en-US" dirty="0">
                <a:latin typeface="Arial (Headings)"/>
                <a:ea typeface="Microsoft YaHei" panose="020B0503020204020204" pitchFamily="34" charset="-122"/>
              </a:rPr>
              <a:t>Contain 65 species in three (unusual) genera</a:t>
            </a:r>
          </a:p>
          <a:p>
            <a:pPr marL="342900" indent="-342900">
              <a:spcBef>
                <a:spcPts val="624"/>
              </a:spcBef>
              <a:buClr>
                <a:schemeClr val="tx1"/>
              </a:buClr>
              <a:buFont typeface="Arial" panose="020B0604020202020204" pitchFamily="34" charset="0"/>
              <a:buChar char="•"/>
            </a:pPr>
            <a:r>
              <a:rPr lang="en-US" altLang="en-US" i="1" dirty="0" err="1">
                <a:latin typeface="Arial (Headings)"/>
                <a:ea typeface="Microsoft YaHei" panose="020B0503020204020204" pitchFamily="34" charset="-122"/>
              </a:rPr>
              <a:t>Welwitschia</a:t>
            </a:r>
            <a:r>
              <a:rPr lang="en-US" altLang="en-US" i="1" dirty="0">
                <a:latin typeface="Arial (Headings)"/>
                <a:ea typeface="Microsoft YaHei" panose="020B0503020204020204" pitchFamily="34" charset="-122"/>
              </a:rPr>
              <a:t>.</a:t>
            </a:r>
          </a:p>
          <a:p>
            <a:pPr marL="342900" indent="-342900">
              <a:spcBef>
                <a:spcPts val="624"/>
              </a:spcBef>
              <a:buClr>
                <a:schemeClr val="tx1"/>
              </a:buClr>
              <a:buFont typeface="Arial" panose="020B0604020202020204" pitchFamily="34" charset="0"/>
              <a:buChar char="•"/>
            </a:pPr>
            <a:r>
              <a:rPr lang="en-US" altLang="en-US" i="1" dirty="0">
                <a:latin typeface="Arial (Headings)"/>
                <a:ea typeface="Microsoft YaHei" panose="020B0503020204020204" pitchFamily="34" charset="-122"/>
              </a:rPr>
              <a:t>Ephedra.</a:t>
            </a:r>
          </a:p>
          <a:p>
            <a:pPr marL="342900" indent="-342900">
              <a:spcBef>
                <a:spcPts val="624"/>
              </a:spcBef>
              <a:buClr>
                <a:schemeClr val="tx1"/>
              </a:buClr>
              <a:buFont typeface="Arial" panose="020B0604020202020204" pitchFamily="34" charset="0"/>
              <a:buChar char="•"/>
            </a:pPr>
            <a:r>
              <a:rPr lang="en-US" altLang="en-US" i="1" dirty="0" err="1">
                <a:latin typeface="Arial (Headings)"/>
                <a:ea typeface="Microsoft YaHei" panose="020B0503020204020204" pitchFamily="34" charset="-122"/>
              </a:rPr>
              <a:t>Gnetum</a:t>
            </a:r>
            <a:r>
              <a:rPr lang="en-US" altLang="en-US" i="1" dirty="0">
                <a:latin typeface="Arial (Headings)"/>
                <a:ea typeface="Microsoft YaHei" panose="020B0503020204020204" pitchFamily="34" charset="-122"/>
              </a:rPr>
              <a:t>.</a:t>
            </a:r>
          </a:p>
        </p:txBody>
      </p:sp>
      <p:pic>
        <p:nvPicPr>
          <p:cNvPr id="9" name="Picture 3" descr="The Welwitschia had long flat continuously growing leaves.">
            <a:extLst>
              <a:ext uri="{FF2B5EF4-FFF2-40B4-BE49-F238E27FC236}">
                <a16:creationId xmlns:a16="http://schemas.microsoft.com/office/drawing/2014/main" id="{87AA9958-0246-41B3-BCBC-1307F5E2F630}"/>
              </a:ext>
            </a:extLst>
          </p:cNvPr>
          <p:cNvPicPr>
            <a:picLocks noChangeAspect="1" noChangeArrowheads="1"/>
          </p:cNvPicPr>
          <p:nvPr/>
        </p:nvPicPr>
        <p:blipFill rotWithShape="1">
          <a:blip r:embed="rId2"/>
          <a:srcRect l="32419" t="10077" r="34405" b="7984"/>
          <a:stretch/>
        </p:blipFill>
        <p:spPr bwMode="auto">
          <a:xfrm>
            <a:off x="5147308" y="1286503"/>
            <a:ext cx="3863332" cy="4389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E70721C0-D27A-4818-AA5C-47CEE0E5E17C}"/>
              </a:ext>
            </a:extLst>
          </p:cNvPr>
          <p:cNvSpPr>
            <a:spLocks noGrp="1"/>
          </p:cNvSpPr>
          <p:nvPr>
            <p:ph type="body" sz="quarter" idx="39"/>
          </p:nvPr>
        </p:nvSpPr>
        <p:spPr>
          <a:xfrm>
            <a:off x="5707374" y="5978720"/>
            <a:ext cx="2743200" cy="181356"/>
          </a:xfrm>
        </p:spPr>
        <p:txBody>
          <a:bodyPr/>
          <a:lstStyle/>
          <a:p>
            <a:pPr algn="ctr"/>
            <a:r>
              <a:rPr lang="en-US" dirty="0">
                <a:solidFill>
                  <a:schemeClr val="tx1"/>
                </a:solidFill>
              </a:rPr>
              <a:t>(b) Juan Carlos Muñoz/AGE </a:t>
            </a:r>
            <a:r>
              <a:rPr lang="en-US" dirty="0" err="1">
                <a:solidFill>
                  <a:schemeClr val="tx1"/>
                </a:solidFill>
              </a:rPr>
              <a:t>Fotostock</a:t>
            </a:r>
            <a:endParaRPr lang="en-US" dirty="0">
              <a:solidFill>
                <a:schemeClr val="tx1"/>
              </a:solidFill>
            </a:endParaRPr>
          </a:p>
        </p:txBody>
      </p:sp>
      <p:sp>
        <p:nvSpPr>
          <p:cNvPr id="8" name="Slide Number Placeholder 5">
            <a:extLst>
              <a:ext uri="{FF2B5EF4-FFF2-40B4-BE49-F238E27FC236}">
                <a16:creationId xmlns:a16="http://schemas.microsoft.com/office/drawing/2014/main" id="{F0725D7A-0EFD-4D1F-AC52-4EF4BCC2A116}"/>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8868571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98E3B1-0F35-4C88-B75F-472D6471A98D}"/>
              </a:ext>
            </a:extLst>
          </p:cNvPr>
          <p:cNvSpPr>
            <a:spLocks noGrp="1"/>
          </p:cNvSpPr>
          <p:nvPr>
            <p:ph type="title"/>
          </p:nvPr>
        </p:nvSpPr>
        <p:spPr/>
        <p:txBody>
          <a:bodyPr/>
          <a:lstStyle/>
          <a:p>
            <a:pPr lvl="0"/>
            <a:r>
              <a:rPr lang="en-US" dirty="0"/>
              <a:t>Ginkgophytes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7C4AC1E-3F21-4B0D-9787-1F6BB5097477}"/>
              </a:ext>
            </a:extLst>
          </p:cNvPr>
          <p:cNvSpPr>
            <a:spLocks noGrp="1"/>
          </p:cNvSpPr>
          <p:nvPr>
            <p:ph sz="quarter" idx="11"/>
          </p:nvPr>
        </p:nvSpPr>
        <p:spPr>
          <a:xfrm>
            <a:off x="342900" y="1276710"/>
            <a:ext cx="4635500" cy="4974336"/>
          </a:xfrm>
        </p:spPr>
        <p:txBody>
          <a:bodyPr/>
          <a:lstStyle/>
          <a:p>
            <a:pPr>
              <a:spcBef>
                <a:spcPts val="624"/>
              </a:spcBef>
              <a:spcAft>
                <a:spcPts val="600"/>
              </a:spcAft>
            </a:pPr>
            <a:r>
              <a:rPr lang="en-US" dirty="0"/>
              <a:t>Only one living species remains</a:t>
            </a:r>
          </a:p>
          <a:p>
            <a:pPr marL="342900" indent="-342900">
              <a:spcBef>
                <a:spcPts val="624"/>
              </a:spcBef>
              <a:spcAft>
                <a:spcPts val="600"/>
              </a:spcAft>
              <a:buClr>
                <a:schemeClr val="tx1"/>
              </a:buClr>
              <a:buFont typeface="Arial" panose="020B0604020202020204" pitchFamily="34" charset="0"/>
              <a:buChar char="•"/>
            </a:pPr>
            <a:r>
              <a:rPr lang="en-US" i="1" dirty="0"/>
              <a:t>Ginkgo biloba.</a:t>
            </a:r>
          </a:p>
          <a:p>
            <a:pPr>
              <a:spcBef>
                <a:spcPts val="624"/>
              </a:spcBef>
              <a:spcAft>
                <a:spcPts val="600"/>
              </a:spcAft>
            </a:pPr>
            <a:r>
              <a:rPr lang="en-US" dirty="0"/>
              <a:t>Flagellated sperm</a:t>
            </a:r>
          </a:p>
          <a:p>
            <a:pPr>
              <a:spcBef>
                <a:spcPts val="624"/>
              </a:spcBef>
              <a:spcAft>
                <a:spcPts val="600"/>
              </a:spcAft>
            </a:pPr>
            <a:r>
              <a:rPr lang="en-US" dirty="0"/>
              <a:t>Dioecious</a:t>
            </a:r>
          </a:p>
          <a:p>
            <a:pPr marL="342900" indent="-342900">
              <a:spcBef>
                <a:spcPts val="624"/>
              </a:spcBef>
              <a:buClr>
                <a:schemeClr val="tx1"/>
              </a:buClr>
              <a:buFont typeface="Arial" panose="020B0604020202020204" pitchFamily="34" charset="0"/>
              <a:buChar char="•"/>
            </a:pPr>
            <a:r>
              <a:rPr lang="en-US" dirty="0"/>
              <a:t>Male and female reproductive structures form on different trees.</a:t>
            </a:r>
          </a:p>
        </p:txBody>
      </p:sp>
      <p:pic>
        <p:nvPicPr>
          <p:cNvPr id="9" name="Picture 3" descr="The Ginkgo is a tree with planar bilobed leaves.">
            <a:extLst>
              <a:ext uri="{FF2B5EF4-FFF2-40B4-BE49-F238E27FC236}">
                <a16:creationId xmlns:a16="http://schemas.microsoft.com/office/drawing/2014/main" id="{87AA9958-0246-41B3-BCBC-1307F5E2F630}"/>
              </a:ext>
            </a:extLst>
          </p:cNvPr>
          <p:cNvPicPr>
            <a:picLocks noChangeAspect="1" noChangeArrowheads="1"/>
          </p:cNvPicPr>
          <p:nvPr/>
        </p:nvPicPr>
        <p:blipFill rotWithShape="1">
          <a:blip r:embed="rId2"/>
          <a:srcRect l="66840" t="9689" b="7545"/>
          <a:stretch/>
        </p:blipFill>
        <p:spPr bwMode="auto">
          <a:xfrm>
            <a:off x="5170790" y="1276709"/>
            <a:ext cx="3822777" cy="43891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E70721C0-D27A-4818-AA5C-47CEE0E5E17C}"/>
              </a:ext>
            </a:extLst>
          </p:cNvPr>
          <p:cNvSpPr>
            <a:spLocks noGrp="1"/>
          </p:cNvSpPr>
          <p:nvPr>
            <p:ph type="body" sz="quarter" idx="39"/>
          </p:nvPr>
        </p:nvSpPr>
        <p:spPr>
          <a:xfrm>
            <a:off x="5707374" y="5978720"/>
            <a:ext cx="2743200" cy="181356"/>
          </a:xfrm>
        </p:spPr>
        <p:txBody>
          <a:bodyPr/>
          <a:lstStyle/>
          <a:p>
            <a:pPr algn="ctr"/>
            <a:r>
              <a:rPr lang="en-US" dirty="0">
                <a:solidFill>
                  <a:schemeClr val="tx1"/>
                </a:solidFill>
              </a:rPr>
              <a:t>(c) Nancy </a:t>
            </a:r>
            <a:r>
              <a:rPr lang="en-US" dirty="0" err="1">
                <a:solidFill>
                  <a:schemeClr val="tx1"/>
                </a:solidFill>
              </a:rPr>
              <a:t>Nehring</a:t>
            </a:r>
            <a:r>
              <a:rPr lang="en-US" dirty="0">
                <a:solidFill>
                  <a:schemeClr val="tx1"/>
                </a:solidFill>
              </a:rPr>
              <a:t>/Getty Images</a:t>
            </a:r>
          </a:p>
        </p:txBody>
      </p:sp>
      <p:sp>
        <p:nvSpPr>
          <p:cNvPr id="8" name="Slide Number Placeholder 5">
            <a:extLst>
              <a:ext uri="{FF2B5EF4-FFF2-40B4-BE49-F238E27FC236}">
                <a16:creationId xmlns:a16="http://schemas.microsoft.com/office/drawing/2014/main" id="{F0725D7A-0EFD-4D1F-AC52-4EF4BCC2A116}"/>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15309511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98E3B1-0F35-4C88-B75F-472D6471A98D}"/>
              </a:ext>
            </a:extLst>
          </p:cNvPr>
          <p:cNvSpPr>
            <a:spLocks noGrp="1"/>
          </p:cNvSpPr>
          <p:nvPr>
            <p:ph type="title"/>
          </p:nvPr>
        </p:nvSpPr>
        <p:spPr/>
        <p:txBody>
          <a:bodyPr/>
          <a:lstStyle/>
          <a:p>
            <a:pPr lvl="0"/>
            <a:r>
              <a:rPr lang="en-US" dirty="0"/>
              <a:t>Angiosperms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7C4AC1E-3F21-4B0D-9787-1F6BB5097477}"/>
              </a:ext>
            </a:extLst>
          </p:cNvPr>
          <p:cNvSpPr>
            <a:spLocks noGrp="1"/>
          </p:cNvSpPr>
          <p:nvPr>
            <p:ph sz="quarter" idx="11"/>
          </p:nvPr>
        </p:nvSpPr>
        <p:spPr>
          <a:xfrm>
            <a:off x="342900" y="1276710"/>
            <a:ext cx="4093176" cy="4974336"/>
          </a:xfrm>
        </p:spPr>
        <p:txBody>
          <a:bodyPr/>
          <a:lstStyle/>
          <a:p>
            <a:pPr marL="342900" indent="-342900">
              <a:spcBef>
                <a:spcPts val="624"/>
              </a:spcBef>
              <a:spcAft>
                <a:spcPts val="1200"/>
              </a:spcAft>
              <a:buClr>
                <a:schemeClr val="tx1"/>
              </a:buClr>
              <a:buFont typeface="Arial" panose="020B0604020202020204" pitchFamily="34" charset="0"/>
              <a:buChar char="•"/>
            </a:pPr>
            <a:r>
              <a:rPr lang="en-US" dirty="0"/>
              <a:t>Flowering plants</a:t>
            </a:r>
          </a:p>
          <a:p>
            <a:pPr marL="342900" indent="-342900">
              <a:spcBef>
                <a:spcPts val="624"/>
              </a:spcBef>
              <a:spcAft>
                <a:spcPts val="1200"/>
              </a:spcAft>
              <a:buClr>
                <a:schemeClr val="tx1"/>
              </a:buClr>
              <a:buFont typeface="Arial" panose="020B0604020202020204" pitchFamily="34" charset="0"/>
              <a:buChar char="•"/>
            </a:pPr>
            <a:r>
              <a:rPr lang="en-US" dirty="0"/>
              <a:t>Ovules are enclosed in diploid tissue at the time of pollination</a:t>
            </a:r>
          </a:p>
          <a:p>
            <a:pPr marL="342900" indent="-342900">
              <a:spcBef>
                <a:spcPts val="624"/>
              </a:spcBef>
              <a:spcAft>
                <a:spcPts val="1200"/>
              </a:spcAft>
              <a:buClr>
                <a:schemeClr val="tx1"/>
              </a:buClr>
              <a:buFont typeface="Arial" panose="020B0604020202020204" pitchFamily="34" charset="0"/>
              <a:buChar char="•"/>
            </a:pPr>
            <a:r>
              <a:rPr lang="en-US" dirty="0"/>
              <a:t>Carpel, a modified leaf that encapsulates seeds, develops into fruit</a:t>
            </a:r>
          </a:p>
        </p:txBody>
      </p:sp>
      <p:pic>
        <p:nvPicPr>
          <p:cNvPr id="9" name="Picture 3" descr="A schematic of the phylogenetic tree showing the relationship between ferns, gymnosperms, and angiosperms.">
            <a:extLst>
              <a:ext uri="{FF2B5EF4-FFF2-40B4-BE49-F238E27FC236}">
                <a16:creationId xmlns:a16="http://schemas.microsoft.com/office/drawing/2014/main" id="{87AA9958-0246-41B3-BCBC-1307F5E2F630}"/>
              </a:ext>
            </a:extLst>
          </p:cNvPr>
          <p:cNvPicPr>
            <a:picLocks noChangeAspect="1" noChangeArrowheads="1"/>
          </p:cNvPicPr>
          <p:nvPr/>
        </p:nvPicPr>
        <p:blipFill>
          <a:blip r:embed="rId2"/>
          <a:stretch>
            <a:fillRect/>
          </a:stretch>
        </p:blipFill>
        <p:spPr bwMode="auto">
          <a:xfrm>
            <a:off x="5039414" y="1276709"/>
            <a:ext cx="3582608" cy="43891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a:extLst>
              <a:ext uri="{FF2B5EF4-FFF2-40B4-BE49-F238E27FC236}">
                <a16:creationId xmlns:a16="http://schemas.microsoft.com/office/drawing/2014/main" id="{2EDB2245-E621-4CE4-82C5-71C0499F6C6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F0725D7A-0EFD-4D1F-AC52-4EF4BCC2A116}"/>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2841794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97993-BC02-4337-AAB2-BBB113B21928}"/>
              </a:ext>
            </a:extLst>
          </p:cNvPr>
          <p:cNvSpPr>
            <a:spLocks noGrp="1"/>
          </p:cNvSpPr>
          <p:nvPr>
            <p:ph type="title"/>
          </p:nvPr>
        </p:nvSpPr>
        <p:spPr/>
        <p:txBody>
          <a:bodyPr/>
          <a:lstStyle/>
          <a:p>
            <a:pPr lvl="0">
              <a:spcBef>
                <a:spcPts val="624"/>
              </a:spcBef>
              <a:spcAft>
                <a:spcPts val="3600"/>
              </a:spcAft>
            </a:pPr>
            <a:r>
              <a:rPr lang="en-US" altLang="en-US" dirty="0"/>
              <a:t>Lecture Outline</a:t>
            </a:r>
          </a:p>
        </p:txBody>
      </p:sp>
      <p:sp>
        <p:nvSpPr>
          <p:cNvPr id="3" name="Content Placeholder 2">
            <a:extLst>
              <a:ext uri="{FF2B5EF4-FFF2-40B4-BE49-F238E27FC236}">
                <a16:creationId xmlns:a16="http://schemas.microsoft.com/office/drawing/2014/main" id="{75AA4AE1-4D2C-43A1-AA0A-D993F373B684}"/>
              </a:ext>
            </a:extLst>
          </p:cNvPr>
          <p:cNvSpPr>
            <a:spLocks noGrp="1"/>
          </p:cNvSpPr>
          <p:nvPr>
            <p:ph sz="quarter" idx="11"/>
          </p:nvPr>
        </p:nvSpPr>
        <p:spPr>
          <a:xfrm>
            <a:off x="342900" y="1276710"/>
            <a:ext cx="4926330" cy="4974336"/>
          </a:xfrm>
        </p:spPr>
        <p:txBody>
          <a:bodyPr/>
          <a:lstStyle/>
          <a:p>
            <a:pPr marL="731520" indent="-731520">
              <a:spcBef>
                <a:spcPts val="1200"/>
              </a:spcBef>
            </a:pPr>
            <a:r>
              <a:rPr lang="en-US" b="1" dirty="0"/>
              <a:t>30.1	</a:t>
            </a:r>
            <a:r>
              <a:rPr lang="en-US" dirty="0"/>
              <a:t>The Evolution of Seed Plants </a:t>
            </a:r>
          </a:p>
          <a:p>
            <a:pPr marL="731520" indent="-731520">
              <a:spcBef>
                <a:spcPts val="1200"/>
              </a:spcBef>
            </a:pPr>
            <a:r>
              <a:rPr lang="en-US" b="1" dirty="0"/>
              <a:t>30.2	</a:t>
            </a:r>
            <a:r>
              <a:rPr lang="en-US" dirty="0"/>
              <a:t>Gymnosperms: Plants with “Naked Seeds” </a:t>
            </a:r>
          </a:p>
          <a:p>
            <a:pPr marL="731520" indent="-731520">
              <a:spcBef>
                <a:spcPts val="1200"/>
              </a:spcBef>
            </a:pPr>
            <a:r>
              <a:rPr lang="en-US" b="1" dirty="0"/>
              <a:t>30.3	</a:t>
            </a:r>
            <a:r>
              <a:rPr lang="en-US" dirty="0"/>
              <a:t>Angiosperms: The Flowering Plants </a:t>
            </a:r>
          </a:p>
          <a:p>
            <a:pPr marL="731520" indent="-731520">
              <a:spcBef>
                <a:spcPts val="1200"/>
              </a:spcBef>
            </a:pPr>
            <a:r>
              <a:rPr lang="en-US" b="1" dirty="0"/>
              <a:t>30.4	</a:t>
            </a:r>
            <a:r>
              <a:rPr lang="en-US" dirty="0"/>
              <a:t>Seeds </a:t>
            </a:r>
          </a:p>
          <a:p>
            <a:pPr marL="731520" indent="-731520">
              <a:spcBef>
                <a:spcPts val="1200"/>
              </a:spcBef>
            </a:pPr>
            <a:r>
              <a:rPr lang="en-US" b="1" dirty="0"/>
              <a:t>30.5	</a:t>
            </a:r>
            <a:r>
              <a:rPr lang="en-US" dirty="0"/>
              <a:t>Fruits </a:t>
            </a:r>
          </a:p>
        </p:txBody>
      </p:sp>
      <p:pic>
        <p:nvPicPr>
          <p:cNvPr id="7" name="Picture 3" descr="A photograph shows different kinds of seeds of varying shapes, sizes, and colors.">
            <a:extLst>
              <a:ext uri="{FF2B5EF4-FFF2-40B4-BE49-F238E27FC236}">
                <a16:creationId xmlns:a16="http://schemas.microsoft.com/office/drawing/2014/main" id="{94AA0688-2529-4E59-883F-55769ED654F0}"/>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685675" y="1311201"/>
            <a:ext cx="2961757" cy="4662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C8EED716-C253-4340-B44A-DA92D68341E0}"/>
              </a:ext>
            </a:extLst>
          </p:cNvPr>
          <p:cNvSpPr>
            <a:spLocks noGrp="1"/>
          </p:cNvSpPr>
          <p:nvPr>
            <p:ph type="body" sz="quarter" idx="39"/>
          </p:nvPr>
        </p:nvSpPr>
        <p:spPr>
          <a:xfrm>
            <a:off x="6206433" y="6147277"/>
            <a:ext cx="1920240" cy="181356"/>
          </a:xfrm>
        </p:spPr>
        <p:txBody>
          <a:bodyPr/>
          <a:lstStyle/>
          <a:p>
            <a:pPr algn="ctr"/>
            <a:r>
              <a:rPr lang="en-US" dirty="0">
                <a:solidFill>
                  <a:schemeClr val="tx1"/>
                </a:solidFill>
              </a:rPr>
              <a:t> </a:t>
            </a:r>
            <a:r>
              <a:rPr lang="en-US" dirty="0" err="1">
                <a:solidFill>
                  <a:schemeClr val="tx1"/>
                </a:solidFill>
              </a:rPr>
              <a:t>Zoonar</a:t>
            </a:r>
            <a:r>
              <a:rPr lang="en-US" dirty="0">
                <a:solidFill>
                  <a:schemeClr val="tx1"/>
                </a:solidFill>
              </a:rPr>
              <a:t>/O Popova/age </a:t>
            </a:r>
            <a:r>
              <a:rPr lang="en-US" dirty="0" err="1">
                <a:solidFill>
                  <a:schemeClr val="tx1"/>
                </a:solidFill>
              </a:rPr>
              <a:t>fotostock</a:t>
            </a:r>
            <a:r>
              <a:rPr lang="en-US" dirty="0">
                <a:solidFill>
                  <a:schemeClr val="tx1"/>
                </a:solidFill>
              </a:rPr>
              <a:t> </a:t>
            </a:r>
          </a:p>
        </p:txBody>
      </p:sp>
      <p:sp>
        <p:nvSpPr>
          <p:cNvPr id="6" name="Slide Number Placeholder 5">
            <a:extLst>
              <a:ext uri="{FF2B5EF4-FFF2-40B4-BE49-F238E27FC236}">
                <a16:creationId xmlns:a16="http://schemas.microsoft.com/office/drawing/2014/main" id="{45889AE1-2454-4776-BED9-2524B5E0CD0E}"/>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22740735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647EC-620C-4498-B832-0D5068003C4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Evolution of Fruit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evolution of fruit. ">
            <a:extLst>
              <a:ext uri="{FF2B5EF4-FFF2-40B4-BE49-F238E27FC236}">
                <a16:creationId xmlns:a16="http://schemas.microsoft.com/office/drawing/2014/main" id="{4E2564DC-BEBF-41F0-872E-9A2925BBE199}"/>
              </a:ext>
            </a:extLst>
          </p:cNvPr>
          <p:cNvPicPr>
            <a:picLocks noChangeAspect="1" noChangeArrowheads="1"/>
          </p:cNvPicPr>
          <p:nvPr/>
        </p:nvPicPr>
        <p:blipFill rotWithShape="1">
          <a:blip r:embed="rId2"/>
          <a:srcRect l="3711" b="13118"/>
          <a:stretch/>
        </p:blipFill>
        <p:spPr bwMode="auto">
          <a:xfrm>
            <a:off x="365760" y="1625756"/>
            <a:ext cx="8412480" cy="4015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D91F6E97-AD07-4C84-9204-B151166130C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AF26595-76CC-4C1E-877E-5FF769E08FAF}"/>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41610204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1A554-A107-4E96-A510-9100AEABBBE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Angiosperm Abundance</a:t>
            </a:r>
          </a:p>
        </p:txBody>
      </p:sp>
      <p:sp>
        <p:nvSpPr>
          <p:cNvPr id="3" name="Content Placeholder 2">
            <a:extLst>
              <a:ext uri="{FF2B5EF4-FFF2-40B4-BE49-F238E27FC236}">
                <a16:creationId xmlns:a16="http://schemas.microsoft.com/office/drawing/2014/main" id="{D07323A7-0095-43FF-9AD8-88DE71D78190}"/>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Today there are some 300,000 species of flowering plants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emergence of angiosperms changed the terrain of Earth</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Previously dominated by ferns, cycads, and conifers.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Unique angiosperm features aided abundance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Flower production, insect pollination, broad leaves with thick veins.</a:t>
            </a:r>
          </a:p>
        </p:txBody>
      </p:sp>
      <p:sp>
        <p:nvSpPr>
          <p:cNvPr id="6" name="Slide Number Placeholder 3">
            <a:extLst>
              <a:ext uri="{FF2B5EF4-FFF2-40B4-BE49-F238E27FC236}">
                <a16:creationId xmlns:a16="http://schemas.microsoft.com/office/drawing/2014/main" id="{C5A8BE41-1EAA-463D-B910-A8728C6DA104}"/>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4847184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B60B2-F481-4E01-A3E0-896476B3F85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Angiosperm origins are a mystery</a:t>
            </a:r>
          </a:p>
        </p:txBody>
      </p:sp>
      <p:sp>
        <p:nvSpPr>
          <p:cNvPr id="3" name="Content Placeholder 2">
            <a:extLst>
              <a:ext uri="{FF2B5EF4-FFF2-40B4-BE49-F238E27FC236}">
                <a16:creationId xmlns:a16="http://schemas.microsoft.com/office/drawing/2014/main" id="{2C0FBA68-B0A7-495C-BEF0-38899FEDEF91}"/>
              </a:ext>
            </a:extLst>
          </p:cNvPr>
          <p:cNvSpPr>
            <a:spLocks noGrp="1"/>
          </p:cNvSpPr>
          <p:nvPr>
            <p:ph sz="quarter" idx="11"/>
          </p:nvPr>
        </p:nvSpPr>
        <p:spPr>
          <a:xfrm>
            <a:off x="342900" y="1276710"/>
            <a:ext cx="4491990" cy="4974336"/>
          </a:xfrm>
        </p:spPr>
        <p:txBody>
          <a:bodyPr/>
          <a:lstStyle/>
          <a:p>
            <a:pPr>
              <a:spcBef>
                <a:spcPts val="624"/>
              </a:spcBef>
              <a:spcAft>
                <a:spcPts val="600"/>
              </a:spcAft>
            </a:pPr>
            <a:r>
              <a:rPr lang="en-US" dirty="0"/>
              <a:t>Oldest known angiosperm in the fossil record is </a:t>
            </a:r>
            <a:r>
              <a:rPr lang="en-US" i="1" dirty="0" err="1"/>
              <a:t>Archaefructus</a:t>
            </a:r>
            <a:endParaRPr lang="en-US" i="1" dirty="0"/>
          </a:p>
          <a:p>
            <a:pPr marL="342900" lvl="2" indent="-342900">
              <a:spcBef>
                <a:spcPts val="624"/>
              </a:spcBef>
            </a:pPr>
            <a:r>
              <a:rPr lang="en-US" sz="2400" dirty="0"/>
              <a:t>At least 125 million years old.</a:t>
            </a:r>
          </a:p>
          <a:p>
            <a:pPr marL="342900" lvl="2" indent="-342900">
              <a:spcBef>
                <a:spcPts val="624"/>
              </a:spcBef>
            </a:pPr>
            <a:r>
              <a:rPr lang="en-US" sz="2400" dirty="0"/>
              <a:t>Unlikely to have been the first angiosperm.</a:t>
            </a:r>
          </a:p>
          <a:p>
            <a:pPr marL="342900" lvl="2" indent="-342900">
              <a:spcBef>
                <a:spcPts val="624"/>
              </a:spcBef>
            </a:pPr>
            <a:r>
              <a:rPr lang="en-US" sz="2400" dirty="0" err="1"/>
              <a:t>Multiseeded</a:t>
            </a:r>
            <a:r>
              <a:rPr lang="en-US" sz="2400" dirty="0"/>
              <a:t> carpels (fruits) and stamens</a:t>
            </a:r>
          </a:p>
          <a:p>
            <a:pPr marL="342900" lvl="2" indent="-342900">
              <a:spcBef>
                <a:spcPts val="624"/>
              </a:spcBef>
            </a:pPr>
            <a:r>
              <a:rPr lang="en-US" sz="2400" dirty="0"/>
              <a:t>Lack sepals and petals.</a:t>
            </a:r>
          </a:p>
        </p:txBody>
      </p:sp>
      <p:pic>
        <p:nvPicPr>
          <p:cNvPr id="9" name="Picture 3" descr="Archaefructus had highly branched leaves. Flowers and fruit developed on upper branches with paired stamens.">
            <a:extLst>
              <a:ext uri="{FF2B5EF4-FFF2-40B4-BE49-F238E27FC236}">
                <a16:creationId xmlns:a16="http://schemas.microsoft.com/office/drawing/2014/main" id="{DE583C2C-81BC-4A07-AFA2-C3780018DE04}"/>
              </a:ext>
            </a:extLst>
          </p:cNvPr>
          <p:cNvPicPr>
            <a:picLocks noChangeAspect="1" noChangeArrowheads="1"/>
          </p:cNvPicPr>
          <p:nvPr/>
        </p:nvPicPr>
        <p:blipFill>
          <a:blip r:embed="rId2"/>
          <a:stretch>
            <a:fillRect/>
          </a:stretch>
        </p:blipFill>
        <p:spPr bwMode="auto">
          <a:xfrm>
            <a:off x="5040628" y="1276710"/>
            <a:ext cx="3865124" cy="484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6691E668-12B7-4C27-AFE6-24ED5DF4DDCC}"/>
              </a:ext>
            </a:extLst>
          </p:cNvPr>
          <p:cNvSpPr>
            <a:spLocks noGrp="1"/>
          </p:cNvSpPr>
          <p:nvPr>
            <p:ph type="body" sz="quarter" idx="39"/>
          </p:nvPr>
        </p:nvSpPr>
        <p:spPr>
          <a:xfrm>
            <a:off x="6058790" y="6162299"/>
            <a:ext cx="1828800" cy="181356"/>
          </a:xfrm>
        </p:spPr>
        <p:txBody>
          <a:bodyPr/>
          <a:lstStyle/>
          <a:p>
            <a:pPr algn="ctr"/>
            <a:r>
              <a:rPr lang="en-US" dirty="0">
                <a:solidFill>
                  <a:schemeClr val="tx1"/>
                </a:solidFill>
              </a:rPr>
              <a:t>©David </a:t>
            </a:r>
            <a:r>
              <a:rPr lang="en-US" dirty="0" err="1">
                <a:solidFill>
                  <a:schemeClr val="tx1"/>
                </a:solidFill>
              </a:rPr>
              <a:t>Dilcher</a:t>
            </a:r>
            <a:r>
              <a:rPr lang="en-US" dirty="0">
                <a:solidFill>
                  <a:schemeClr val="tx1"/>
                </a:solidFill>
              </a:rPr>
              <a:t> and Ge Sun</a:t>
            </a:r>
          </a:p>
        </p:txBody>
      </p:sp>
      <p:sp>
        <p:nvSpPr>
          <p:cNvPr id="8" name="Slide Number Placeholder 5">
            <a:extLst>
              <a:ext uri="{FF2B5EF4-FFF2-40B4-BE49-F238E27FC236}">
                <a16:creationId xmlns:a16="http://schemas.microsoft.com/office/drawing/2014/main" id="{183C0A41-D026-40F8-991D-62D6331D4911}"/>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41661993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AB9DEE-D4B1-41F4-AF9D-CE2CB2C7EBF0}"/>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Seed Plant Cladogram</a:t>
            </a:r>
          </a:p>
        </p:txBody>
      </p:sp>
      <p:pic>
        <p:nvPicPr>
          <p:cNvPr id="9" name="Picture 2" descr="A schematic of the phylogenetic tree of the relationship between gymnosperms and angiosperms. ">
            <a:extLst>
              <a:ext uri="{FF2B5EF4-FFF2-40B4-BE49-F238E27FC236}">
                <a16:creationId xmlns:a16="http://schemas.microsoft.com/office/drawing/2014/main" id="{C570C54D-1C37-4C39-A4CA-59B55CD9D10F}"/>
              </a:ext>
            </a:extLst>
          </p:cNvPr>
          <p:cNvPicPr>
            <a:picLocks noChangeAspect="1" noChangeArrowheads="1"/>
          </p:cNvPicPr>
          <p:nvPr/>
        </p:nvPicPr>
        <p:blipFill>
          <a:blip r:embed="rId2"/>
          <a:stretch>
            <a:fillRect/>
          </a:stretch>
        </p:blipFill>
        <p:spPr bwMode="auto">
          <a:xfrm>
            <a:off x="409677" y="1567784"/>
            <a:ext cx="8324647" cy="4141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35613EA7-85CE-4D3E-8502-1303FCDADF54}"/>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2F1E3064-105F-4904-8623-9EA4B59B4CC1}"/>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17826752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71D94-2C3F-40CD-AFD1-A81990DFB504}"/>
              </a:ext>
            </a:extLst>
          </p:cNvPr>
          <p:cNvSpPr>
            <a:spLocks noGrp="1"/>
          </p:cNvSpPr>
          <p:nvPr>
            <p:ph type="title"/>
          </p:nvPr>
        </p:nvSpPr>
        <p:spPr/>
        <p:txBody>
          <a:bodyPr/>
          <a:lstStyle/>
          <a:p>
            <a:pPr lvl="0"/>
            <a:r>
              <a:rPr lang="en-US" dirty="0"/>
              <a:t>Closest living relative to the original angiosperm is </a:t>
            </a:r>
            <a:r>
              <a:rPr lang="en-US" i="1" dirty="0" err="1"/>
              <a:t>Amborella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775D8ED-DB11-4490-82FF-69CD09521C6C}"/>
              </a:ext>
            </a:extLst>
          </p:cNvPr>
          <p:cNvSpPr>
            <a:spLocks noGrp="1"/>
          </p:cNvSpPr>
          <p:nvPr>
            <p:ph sz="quarter" idx="11"/>
          </p:nvPr>
        </p:nvSpPr>
        <p:spPr>
          <a:xfrm>
            <a:off x="342900" y="1276710"/>
            <a:ext cx="8458200" cy="872130"/>
          </a:xfrm>
        </p:spPr>
        <p:txBody>
          <a:bodyPr/>
          <a:lstStyle/>
          <a:p>
            <a:pPr lvl="0">
              <a:spcBef>
                <a:spcPts val="624"/>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Horizontal gene transfer explains the presence of moss mitochondrial genes in the genome of </a:t>
            </a:r>
            <a:r>
              <a:rPr lang="en-US" i="1" dirty="0" err="1">
                <a:solidFill>
                  <a:srgbClr val="000000"/>
                </a:solidFill>
                <a:latin typeface="Arial" panose="020B0604020202020204" pitchFamily="34" charset="0"/>
                <a:ea typeface="Verdana" panose="020B0604030504040204" pitchFamily="34" charset="0"/>
              </a:rPr>
              <a:t>Amborella</a:t>
            </a:r>
            <a:endParaRPr lang="en-US" i="1" dirty="0">
              <a:solidFill>
                <a:srgbClr val="000000"/>
              </a:solidFill>
              <a:latin typeface="Arial" panose="020B0604020202020204" pitchFamily="34" charset="0"/>
              <a:ea typeface="Verdana" panose="020B0604030504040204" pitchFamily="34" charset="0"/>
            </a:endParaRPr>
          </a:p>
        </p:txBody>
      </p:sp>
      <p:pic>
        <p:nvPicPr>
          <p:cNvPr id="10" name="Picture 3" descr="Amborella trhichopoda has all typical structures in its flowers: sepals, petals, and carpels.">
            <a:extLst>
              <a:ext uri="{FF2B5EF4-FFF2-40B4-BE49-F238E27FC236}">
                <a16:creationId xmlns:a16="http://schemas.microsoft.com/office/drawing/2014/main" id="{36373ED5-F65D-4422-AC25-F232E0EB8AD0}"/>
              </a:ext>
            </a:extLst>
          </p:cNvPr>
          <p:cNvPicPr>
            <a:picLocks noChangeAspect="1" noChangeArrowheads="1"/>
          </p:cNvPicPr>
          <p:nvPr/>
        </p:nvPicPr>
        <p:blipFill>
          <a:blip r:embed="rId2"/>
          <a:stretch>
            <a:fillRect/>
          </a:stretch>
        </p:blipFill>
        <p:spPr bwMode="auto">
          <a:xfrm>
            <a:off x="2604914" y="2249061"/>
            <a:ext cx="3934172" cy="40233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65CA5F60-19BC-4947-BED1-2A60A6961664}"/>
              </a:ext>
            </a:extLst>
          </p:cNvPr>
          <p:cNvSpPr>
            <a:spLocks noGrp="1"/>
          </p:cNvSpPr>
          <p:nvPr>
            <p:ph type="body" sz="quarter" idx="39"/>
          </p:nvPr>
        </p:nvSpPr>
        <p:spPr>
          <a:xfrm>
            <a:off x="3657600" y="6345174"/>
            <a:ext cx="1828800" cy="181356"/>
          </a:xfrm>
        </p:spPr>
        <p:txBody>
          <a:bodyPr/>
          <a:lstStyle/>
          <a:p>
            <a:pPr algn="ctr"/>
            <a:r>
              <a:rPr lang="en-US" dirty="0">
                <a:solidFill>
                  <a:schemeClr val="tx1"/>
                </a:solidFill>
              </a:rPr>
              <a:t>Courtesy of Sandra Floyd</a:t>
            </a:r>
          </a:p>
        </p:txBody>
      </p:sp>
      <p:sp>
        <p:nvSpPr>
          <p:cNvPr id="9" name="Slide Number Placeholder 5">
            <a:extLst>
              <a:ext uri="{FF2B5EF4-FFF2-40B4-BE49-F238E27FC236}">
                <a16:creationId xmlns:a16="http://schemas.microsoft.com/office/drawing/2014/main" id="{0EC00325-4CEF-49EB-8D69-C3734A5418E6}"/>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10273277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8E253D-4B9E-4567-B633-5315DF734AF1}"/>
              </a:ext>
            </a:extLst>
          </p:cNvPr>
          <p:cNvSpPr>
            <a:spLocks noGrp="1"/>
          </p:cNvSpPr>
          <p:nvPr>
            <p:ph type="title"/>
          </p:nvPr>
        </p:nvSpPr>
        <p:spPr/>
        <p:txBody>
          <a:bodyPr/>
          <a:lstStyle/>
          <a:p>
            <a:pPr lvl="0"/>
            <a:r>
              <a:rPr lang="en-US" altLang="en-US" dirty="0">
                <a:latin typeface="Arial" panose="020B0604020202020204" pitchFamily="34" charset="0"/>
                <a:ea typeface="Microsoft YaHei" panose="020B0503020204020204" pitchFamily="34" charset="-122"/>
              </a:rPr>
              <a:t>Moss Mitochondrial Genes in </a:t>
            </a:r>
            <a:r>
              <a:rPr lang="en-US" altLang="en-US" i="1" dirty="0" err="1">
                <a:latin typeface="Arial" panose="020B0604020202020204" pitchFamily="34" charset="0"/>
                <a:ea typeface="Microsoft YaHei" panose="020B0503020204020204" pitchFamily="34" charset="-122"/>
              </a:rPr>
              <a:t>Amborella</a:t>
            </a:r>
            <a:endParaRPr lang="en-US" altLang="en-US"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9" name="Picture 2" descr="Two schematics of the phylogenetic relationship of ambarella to other land plants and horizontally transferred genes. ">
            <a:extLst>
              <a:ext uri="{FF2B5EF4-FFF2-40B4-BE49-F238E27FC236}">
                <a16:creationId xmlns:a16="http://schemas.microsoft.com/office/drawing/2014/main" id="{4B3AB112-4092-4789-A5B3-9DF0FE16CE1E}"/>
              </a:ext>
            </a:extLst>
          </p:cNvPr>
          <p:cNvPicPr>
            <a:picLocks noChangeAspect="1" noChangeArrowheads="1"/>
          </p:cNvPicPr>
          <p:nvPr/>
        </p:nvPicPr>
        <p:blipFill>
          <a:blip r:embed="rId2"/>
          <a:stretch>
            <a:fillRect/>
          </a:stretch>
        </p:blipFill>
        <p:spPr bwMode="auto">
          <a:xfrm>
            <a:off x="234431" y="1709631"/>
            <a:ext cx="8675139" cy="4206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9F7ED3D9-3D3F-4F9C-B1B9-7D8BBA63F0EC}"/>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41F9D11B-EAC4-459D-B898-53F4430A577F}"/>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36158931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029CF-F69E-4D09-9B77-38F1FF1EEE7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Flowers House Gametophytes</a:t>
            </a:r>
          </a:p>
        </p:txBody>
      </p:sp>
      <p:sp>
        <p:nvSpPr>
          <p:cNvPr id="3" name="Content Placeholder 2">
            <a:extLst>
              <a:ext uri="{FF2B5EF4-FFF2-40B4-BE49-F238E27FC236}">
                <a16:creationId xmlns:a16="http://schemas.microsoft.com/office/drawing/2014/main" id="{8A601CCA-A439-4B1B-AD49-37802667349A}"/>
              </a:ext>
            </a:extLst>
          </p:cNvPr>
          <p:cNvSpPr>
            <a:spLocks noGrp="1"/>
          </p:cNvSpPr>
          <p:nvPr>
            <p:ph sz="quarter" idx="11"/>
          </p:nvPr>
        </p:nvSpPr>
        <p:spPr/>
        <p:txBody>
          <a:bodyPr/>
          <a:lstStyle/>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Flowers are modified stems bearing modified leaves.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Originate as primordium that develops into a bud at the end of a stalk called a pedicel.</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Pedicel expands at the tip to form a receptacle, to which other parts attach.</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Flower parts are organized in circles called whorls.</a:t>
            </a:r>
          </a:p>
        </p:txBody>
      </p:sp>
      <p:sp>
        <p:nvSpPr>
          <p:cNvPr id="6" name="Slide Number Placeholder 3">
            <a:extLst>
              <a:ext uri="{FF2B5EF4-FFF2-40B4-BE49-F238E27FC236}">
                <a16:creationId xmlns:a16="http://schemas.microsoft.com/office/drawing/2014/main" id="{4BA45966-FE4F-40F6-A505-76C792EA7FC2}"/>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24185120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7541B-5B90-454E-96A9-726F4E2B97F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Flower Whorls</a:t>
            </a:r>
          </a:p>
        </p:txBody>
      </p:sp>
      <p:sp>
        <p:nvSpPr>
          <p:cNvPr id="3" name="Content Placeholder 2">
            <a:extLst>
              <a:ext uri="{FF2B5EF4-FFF2-40B4-BE49-F238E27FC236}">
                <a16:creationId xmlns:a16="http://schemas.microsoft.com/office/drawing/2014/main" id="{CE51EE1F-09A9-410C-B201-0BDCA50E21EB}"/>
              </a:ext>
            </a:extLst>
          </p:cNvPr>
          <p:cNvSpPr>
            <a:spLocks noGrp="1"/>
          </p:cNvSpPr>
          <p:nvPr>
            <p:ph sz="quarter" idx="11"/>
          </p:nvPr>
        </p:nvSpPr>
        <p:spPr>
          <a:xfrm>
            <a:off x="342900" y="1276710"/>
            <a:ext cx="8458200" cy="5135520"/>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Outermost whorl – sepals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Second whorl – petals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Third whorl – stamens (androecium)</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Pollen is the male gametophyte.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stamen has a pollen-bearing anther and a filament (stalk).</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Innermost whorl – gynoecium</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Consists of one or more carpels.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House the female gametophyte.</a:t>
            </a:r>
          </a:p>
        </p:txBody>
      </p:sp>
      <p:sp>
        <p:nvSpPr>
          <p:cNvPr id="6" name="Slide Number Placeholder 3">
            <a:extLst>
              <a:ext uri="{FF2B5EF4-FFF2-40B4-BE49-F238E27FC236}">
                <a16:creationId xmlns:a16="http://schemas.microsoft.com/office/drawing/2014/main" id="{AEFAFCD2-C089-469F-BE5E-DB130124446D}"/>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12050093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7C00F-BEA9-41DC-A610-8CBE61C3589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Carpel</a:t>
            </a:r>
          </a:p>
        </p:txBody>
      </p:sp>
      <p:sp>
        <p:nvSpPr>
          <p:cNvPr id="3" name="Content Placeholder 2">
            <a:extLst>
              <a:ext uri="{FF2B5EF4-FFF2-40B4-BE49-F238E27FC236}">
                <a16:creationId xmlns:a16="http://schemas.microsoft.com/office/drawing/2014/main" id="{D6EF1AD6-A1EF-4D98-905D-E95DB3E8317E}"/>
              </a:ext>
            </a:extLst>
          </p:cNvPr>
          <p:cNvSpPr>
            <a:spLocks noGrp="1"/>
          </p:cNvSpPr>
          <p:nvPr>
            <p:ph sz="quarter" idx="11"/>
          </p:nvPr>
        </p:nvSpPr>
        <p:spPr>
          <a:xfrm>
            <a:off x="342900" y="1276711"/>
            <a:ext cx="8458200" cy="2152290"/>
          </a:xfrm>
        </p:spPr>
        <p:txBody>
          <a:bodyPr/>
          <a:lstStyle/>
          <a:p>
            <a:pPr lvl="0">
              <a:spcBef>
                <a:spcPts val="300"/>
              </a:spcBef>
              <a:spcAft>
                <a:spcPts val="300"/>
              </a:spcAft>
              <a:buClr>
                <a:srgbClr val="003B48"/>
              </a:buClr>
              <a:tabLst>
                <a:tab pos="576263" algn="l"/>
              </a:tabLst>
            </a:pPr>
            <a:r>
              <a:rPr lang="en-US" dirty="0">
                <a:solidFill>
                  <a:srgbClr val="000000"/>
                </a:solidFill>
                <a:latin typeface="Arial" panose="020B0604020202020204" pitchFamily="34" charset="0"/>
                <a:ea typeface="Verdana" panose="020B0604030504040204" pitchFamily="34" charset="0"/>
              </a:rPr>
              <a:t>Carpel has 3 major regions</a:t>
            </a:r>
          </a:p>
          <a:p>
            <a:pPr marL="347472" lvl="0" indent="-347472">
              <a:spcBef>
                <a:spcPts val="300"/>
              </a:spcBef>
              <a:spcAft>
                <a:spcPts val="300"/>
              </a:spcAft>
              <a:buClr>
                <a:srgbClr val="000000"/>
              </a:buClr>
              <a:buFont typeface="Arial" panose="020B0604020202020204" pitchFamily="34" charset="0"/>
              <a:buChar char="•"/>
              <a:tabLst>
                <a:tab pos="576263" algn="l"/>
              </a:tabLst>
            </a:pPr>
            <a:r>
              <a:rPr lang="en-US" dirty="0">
                <a:solidFill>
                  <a:srgbClr val="000000"/>
                </a:solidFill>
                <a:latin typeface="Arial" panose="020B0604020202020204" pitchFamily="34" charset="0"/>
                <a:ea typeface="Verdana" panose="020B0604030504040204" pitchFamily="34" charset="0"/>
              </a:rPr>
              <a:t>Ovary – swollen base containing ovules.</a:t>
            </a:r>
          </a:p>
          <a:p>
            <a:pPr marL="731520" lvl="2" indent="-283464">
              <a:spcBef>
                <a:spcPts val="300"/>
              </a:spcBef>
              <a:spcAft>
                <a:spcPts val="300"/>
              </a:spcAft>
              <a:buClr>
                <a:srgbClr val="000000"/>
              </a:buClr>
              <a:tabLst>
                <a:tab pos="576263" algn="l"/>
              </a:tabLst>
            </a:pPr>
            <a:r>
              <a:rPr lang="en-US" dirty="0">
                <a:solidFill>
                  <a:srgbClr val="000000"/>
                </a:solidFill>
                <a:latin typeface="Arial" panose="020B0604020202020204" pitchFamily="34" charset="0"/>
                <a:ea typeface="Verdana" panose="020B0604030504040204" pitchFamily="34" charset="0"/>
              </a:rPr>
              <a:t>Later develops into a fruit.</a:t>
            </a:r>
          </a:p>
          <a:p>
            <a:pPr marL="347472" lvl="0" indent="-347472">
              <a:spcBef>
                <a:spcPts val="300"/>
              </a:spcBef>
              <a:spcAft>
                <a:spcPts val="300"/>
              </a:spcAft>
              <a:buClr>
                <a:srgbClr val="000000"/>
              </a:buClr>
              <a:buFont typeface="Arial" panose="020B0604020202020204" pitchFamily="34" charset="0"/>
              <a:buChar char="•"/>
              <a:tabLst>
                <a:tab pos="576263" algn="l"/>
              </a:tabLst>
            </a:pPr>
            <a:r>
              <a:rPr lang="en-US" dirty="0">
                <a:solidFill>
                  <a:srgbClr val="000000"/>
                </a:solidFill>
                <a:latin typeface="Arial" panose="020B0604020202020204" pitchFamily="34" charset="0"/>
                <a:ea typeface="Verdana" panose="020B0604030504040204" pitchFamily="34" charset="0"/>
              </a:rPr>
              <a:t>Stigma – tip where pollen lands.</a:t>
            </a:r>
          </a:p>
          <a:p>
            <a:pPr marL="347472" lvl="0" indent="-347472">
              <a:spcBef>
                <a:spcPts val="300"/>
              </a:spcBef>
              <a:spcAft>
                <a:spcPts val="300"/>
              </a:spcAft>
              <a:buClr>
                <a:srgbClr val="000000"/>
              </a:buClr>
              <a:buFont typeface="Arial" panose="020B0604020202020204" pitchFamily="34" charset="0"/>
              <a:buChar char="•"/>
              <a:tabLst>
                <a:tab pos="576263" algn="l"/>
              </a:tabLst>
            </a:pPr>
            <a:r>
              <a:rPr lang="en-US" dirty="0">
                <a:solidFill>
                  <a:srgbClr val="000000"/>
                </a:solidFill>
                <a:latin typeface="Arial" panose="020B0604020202020204" pitchFamily="34" charset="0"/>
                <a:ea typeface="Verdana" panose="020B0604030504040204" pitchFamily="34" charset="0"/>
              </a:rPr>
              <a:t>Style – neck or stalk connecting stigma and ovary</a:t>
            </a:r>
          </a:p>
        </p:txBody>
      </p:sp>
      <p:pic>
        <p:nvPicPr>
          <p:cNvPr id="10" name="Picture 3" descr="A diagram of the structure of an angiosperm flower with a few parts labeled.">
            <a:extLst>
              <a:ext uri="{FF2B5EF4-FFF2-40B4-BE49-F238E27FC236}">
                <a16:creationId xmlns:a16="http://schemas.microsoft.com/office/drawing/2014/main" id="{44F32E28-44EC-40DA-9A14-F9601B6882DA}"/>
              </a:ext>
            </a:extLst>
          </p:cNvPr>
          <p:cNvPicPr>
            <a:picLocks noChangeAspect="1" noChangeArrowheads="1"/>
          </p:cNvPicPr>
          <p:nvPr/>
        </p:nvPicPr>
        <p:blipFill rotWithShape="1">
          <a:blip r:embed="rId2"/>
          <a:srcRect l="3730" t="11269" r="40000" b="7148"/>
          <a:stretch/>
        </p:blipFill>
        <p:spPr bwMode="auto">
          <a:xfrm>
            <a:off x="1858990" y="3528968"/>
            <a:ext cx="5426020" cy="265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4">
            <a:extLst>
              <a:ext uri="{FF2B5EF4-FFF2-40B4-BE49-F238E27FC236}">
                <a16:creationId xmlns:a16="http://schemas.microsoft.com/office/drawing/2014/main" id="{CD3AD7CC-041A-4EF5-B5FD-409E43E28A5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8517BD39-C97A-4DC4-9C74-E931DD137CED}"/>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17310800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3F13C-8AF2-4F80-B656-01937A06E60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Ovule</a:t>
            </a:r>
          </a:p>
        </p:txBody>
      </p:sp>
      <p:sp>
        <p:nvSpPr>
          <p:cNvPr id="3" name="Content Placeholder 2">
            <a:extLst>
              <a:ext uri="{FF2B5EF4-FFF2-40B4-BE49-F238E27FC236}">
                <a16:creationId xmlns:a16="http://schemas.microsoft.com/office/drawing/2014/main" id="{1C6FF38E-5738-4EAA-A6C0-1E1D7AAEEDD9}"/>
              </a:ext>
            </a:extLst>
          </p:cNvPr>
          <p:cNvSpPr>
            <a:spLocks noGrp="1"/>
          </p:cNvSpPr>
          <p:nvPr>
            <p:ph sz="quarter" idx="11"/>
          </p:nvPr>
        </p:nvSpPr>
        <p:spPr>
          <a:xfrm>
            <a:off x="342900" y="1276710"/>
            <a:ext cx="4046220" cy="4974336"/>
          </a:xfrm>
        </p:spPr>
        <p:txBody>
          <a:bodyPr/>
          <a:lstStyle/>
          <a:p>
            <a:pPr>
              <a:spcBef>
                <a:spcPts val="600"/>
              </a:spcBef>
              <a:spcAft>
                <a:spcPts val="1200"/>
              </a:spcAft>
            </a:pPr>
            <a:r>
              <a:rPr lang="en-US" altLang="en-US" dirty="0">
                <a:ea typeface="Microsoft YaHei" panose="020B0503020204020204" pitchFamily="34" charset="-122"/>
              </a:rPr>
              <a:t>A single diploid megaspore mother cell in ovule undergoes meiosis to produce 4 haploid megaspores.</a:t>
            </a:r>
          </a:p>
          <a:p>
            <a:pPr marL="347472" lvl="2" indent="-347472">
              <a:spcBef>
                <a:spcPts val="600"/>
              </a:spcBef>
              <a:spcAft>
                <a:spcPts val="1200"/>
              </a:spcAft>
            </a:pPr>
            <a:r>
              <a:rPr lang="en-US" altLang="en-US" sz="2400" dirty="0">
                <a:ea typeface="Microsoft YaHei" panose="020B0503020204020204" pitchFamily="34" charset="-122"/>
              </a:rPr>
              <a:t>3 disappear.</a:t>
            </a:r>
          </a:p>
          <a:p>
            <a:pPr marL="347472" lvl="2" indent="-347472">
              <a:spcBef>
                <a:spcPts val="600"/>
              </a:spcBef>
              <a:spcAft>
                <a:spcPts val="1200"/>
              </a:spcAft>
            </a:pPr>
            <a:r>
              <a:rPr lang="en-US" altLang="en-US" sz="2400" dirty="0">
                <a:ea typeface="Microsoft YaHei" panose="020B0503020204020204" pitchFamily="34" charset="-122"/>
              </a:rPr>
              <a:t>Nucleus of remaining megaspore divides mitotically to form female gametophyte</a:t>
            </a:r>
          </a:p>
        </p:txBody>
      </p:sp>
      <p:pic>
        <p:nvPicPr>
          <p:cNvPr id="10" name="Picture 3" descr="A diagram of the structure of an ovule.">
            <a:extLst>
              <a:ext uri="{FF2B5EF4-FFF2-40B4-BE49-F238E27FC236}">
                <a16:creationId xmlns:a16="http://schemas.microsoft.com/office/drawing/2014/main" id="{1490ED7C-C3A8-47BE-9E40-67CF586C01E7}"/>
              </a:ext>
            </a:extLst>
          </p:cNvPr>
          <p:cNvPicPr>
            <a:picLocks noChangeAspect="1" noChangeArrowheads="1"/>
          </p:cNvPicPr>
          <p:nvPr/>
        </p:nvPicPr>
        <p:blipFill rotWithShape="1">
          <a:blip r:embed="rId2"/>
          <a:srcRect l="60252" t="9497" r="5998" b="6447"/>
          <a:stretch/>
        </p:blipFill>
        <p:spPr bwMode="auto">
          <a:xfrm>
            <a:off x="4698454" y="1276710"/>
            <a:ext cx="4206240" cy="3531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0DFB9FFD-389E-43F1-BC19-1EBD53D4B34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0DAF9079-2277-45CB-8A93-65EA4E34885C}"/>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4018413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45C1B7-3A23-4D04-993D-1191A203945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Evolution of Seed Plants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677AF06-8443-45FA-B245-FF3B0FFBD546}"/>
              </a:ext>
            </a:extLst>
          </p:cNvPr>
          <p:cNvSpPr>
            <a:spLocks noGrp="1"/>
          </p:cNvSpPr>
          <p:nvPr>
            <p:ph sz="quarter" idx="11"/>
          </p:nvPr>
        </p:nvSpPr>
        <p:spPr/>
        <p:txBody>
          <a:bodyPr/>
          <a:lstStyle/>
          <a:p>
            <a:pPr lvl="0">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Seed plants have come to dominate the terrestrial landscape over the last several hundred million years</a:t>
            </a:r>
          </a:p>
          <a:p>
            <a:pPr marL="347472" lvl="0" indent="-347472">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Over 400,000 species of seed plants today</a:t>
            </a:r>
          </a:p>
          <a:p>
            <a:pPr marL="347472" lvl="0" indent="-347472">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Evolved from spore-bearing plants known as </a:t>
            </a:r>
            <a:r>
              <a:rPr lang="en-US" altLang="en-US" dirty="0" err="1">
                <a:solidFill>
                  <a:srgbClr val="000000"/>
                </a:solidFill>
                <a:latin typeface="Arial" panose="020B0604020202020204" pitchFamily="34" charset="0"/>
                <a:ea typeface="Verdana" panose="020B0604030504040204" pitchFamily="34" charset="0"/>
              </a:rPr>
              <a:t>progymnosperms</a:t>
            </a:r>
            <a:r>
              <a:rPr lang="en-US" altLang="en-US" dirty="0">
                <a:solidFill>
                  <a:srgbClr val="000000"/>
                </a:solidFill>
                <a:latin typeface="Arial" panose="020B0604020202020204" pitchFamily="34" charset="0"/>
                <a:ea typeface="Verdana" panose="020B0604030504040204" pitchFamily="34" charset="0"/>
              </a:rPr>
              <a:t>.</a:t>
            </a:r>
          </a:p>
          <a:p>
            <a:pPr lvl="0">
              <a:spcBef>
                <a:spcPts val="600"/>
              </a:spcBef>
              <a:spcAft>
                <a:spcPts val="1200"/>
              </a:spcAft>
              <a:buClr>
                <a:srgbClr val="003B48"/>
              </a:buClr>
            </a:pPr>
            <a:r>
              <a:rPr lang="en-US" altLang="en-US" dirty="0">
                <a:solidFill>
                  <a:srgbClr val="000000"/>
                </a:solidFill>
                <a:latin typeface="Arial" panose="020B0604020202020204" pitchFamily="34" charset="0"/>
                <a:ea typeface="Verdana" panose="020B0604030504040204" pitchFamily="34" charset="0"/>
              </a:rPr>
              <a:t>Success attributed to evolution of seed</a:t>
            </a:r>
          </a:p>
          <a:p>
            <a:pPr marL="347472" lvl="0" indent="-347472">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Protects and provides food for embryo.</a:t>
            </a:r>
          </a:p>
          <a:p>
            <a:pPr marL="347472" lvl="0" indent="-347472">
              <a:spcBef>
                <a:spcPts val="6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Allow embryos to pause development and growth and germinate after a harsh winter or dry season has passed</a:t>
            </a:r>
          </a:p>
        </p:txBody>
      </p:sp>
      <p:sp>
        <p:nvSpPr>
          <p:cNvPr id="6" name="Slide Number Placeholder 3">
            <a:extLst>
              <a:ext uri="{FF2B5EF4-FFF2-40B4-BE49-F238E27FC236}">
                <a16:creationId xmlns:a16="http://schemas.microsoft.com/office/drawing/2014/main" id="{1BDD7D6E-BCC3-4A99-88E6-F6101D4C1AE7}"/>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1788595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F5B61-9EA7-4CFB-B514-58AA80A417C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Female Gametophyte</a:t>
            </a:r>
            <a:r>
              <a:rPr lang="en-US" sz="1200" dirty="0">
                <a:solidFill>
                  <a:srgbClr val="000000"/>
                </a:solidFill>
                <a:latin typeface="Arial" panose="020B0604020202020204" pitchFamily="34" charset="0"/>
                <a:ea typeface="Verdana" panose="020B0604030504040204" pitchFamily="34" charset="0"/>
                <a:cs typeface="Arial" pitchFamily="34" charset="0"/>
              </a:rPr>
              <a:t> 2</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77C21F7-7D7F-4B22-B9EC-3CB963EFD510}"/>
              </a:ext>
            </a:extLst>
          </p:cNvPr>
          <p:cNvSpPr>
            <a:spLocks noGrp="1"/>
          </p:cNvSpPr>
          <p:nvPr>
            <p:ph sz="quarter" idx="11"/>
          </p:nvPr>
        </p:nvSpPr>
        <p:spPr>
          <a:xfrm>
            <a:off x="342900" y="1276710"/>
            <a:ext cx="8458200" cy="5169810"/>
          </a:xfrm>
        </p:spPr>
        <p:txBody>
          <a:bodyPr/>
          <a:lstStyle/>
          <a:p>
            <a:pPr lvl="0">
              <a:spcBef>
                <a:spcPts val="400"/>
              </a:spcBef>
              <a:spcAft>
                <a:spcPts val="400"/>
              </a:spcAft>
              <a:buClr>
                <a:srgbClr val="003B48"/>
              </a:buClr>
            </a:pPr>
            <a:r>
              <a:rPr lang="en-US" dirty="0">
                <a:solidFill>
                  <a:srgbClr val="000000"/>
                </a:solidFill>
                <a:latin typeface="Arial" panose="020B0604020202020204" pitchFamily="34" charset="0"/>
                <a:ea typeface="Verdana" panose="020B0604030504040204" pitchFamily="34" charset="0"/>
              </a:rPr>
              <a:t>Three mitotic divisions of the megaspore nucleus produces 8 haploid nuclei in 2 groups of 4</a:t>
            </a:r>
          </a:p>
          <a:p>
            <a:pPr marL="347472" lvl="0" indent="-347472">
              <a:spcBef>
                <a:spcPts val="400"/>
              </a:spcBef>
              <a:spcAft>
                <a:spcPts val="4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2 nuclei (1 from each group of 4) migrate toward center.</a:t>
            </a:r>
          </a:p>
          <a:p>
            <a:pPr marL="731520" lvl="2" indent="-283464">
              <a:spcBef>
                <a:spcPts val="400"/>
              </a:spcBef>
              <a:spcAft>
                <a:spcPts val="400"/>
              </a:spcAft>
              <a:buClr>
                <a:srgbClr val="000000"/>
              </a:buClr>
            </a:pPr>
            <a:r>
              <a:rPr lang="en-US" dirty="0">
                <a:solidFill>
                  <a:srgbClr val="000000"/>
                </a:solidFill>
                <a:latin typeface="Arial" panose="020B0604020202020204" pitchFamily="34" charset="0"/>
                <a:ea typeface="Verdana" panose="020B0604030504040204" pitchFamily="34" charset="0"/>
              </a:rPr>
              <a:t>Cell wall forms around the polar nuclei to form the central cell.</a:t>
            </a:r>
          </a:p>
          <a:p>
            <a:pPr marL="347472" lvl="0" indent="-347472">
              <a:spcBef>
                <a:spcPts val="400"/>
              </a:spcBef>
              <a:spcAft>
                <a:spcPts val="4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 closest to the micropyle becomes the egg.</a:t>
            </a:r>
          </a:p>
          <a:p>
            <a:pPr marL="731520" lvl="2" indent="-283464">
              <a:spcBef>
                <a:spcPts val="400"/>
              </a:spcBef>
              <a:spcAft>
                <a:spcPts val="400"/>
              </a:spcAft>
              <a:buClr>
                <a:srgbClr val="000000"/>
              </a:buClr>
            </a:pPr>
            <a:r>
              <a:rPr lang="en-US" dirty="0">
                <a:solidFill>
                  <a:srgbClr val="000000"/>
                </a:solidFill>
                <a:latin typeface="Arial" panose="020B0604020202020204" pitchFamily="34" charset="0"/>
                <a:ea typeface="Verdana" panose="020B0604030504040204" pitchFamily="34" charset="0"/>
              </a:rPr>
              <a:t>2 other cells in that group become </a:t>
            </a:r>
            <a:r>
              <a:rPr lang="en-US" dirty="0" err="1">
                <a:solidFill>
                  <a:srgbClr val="000000"/>
                </a:solidFill>
                <a:latin typeface="Arial" panose="020B0604020202020204" pitchFamily="34" charset="0"/>
                <a:ea typeface="Verdana" panose="020B0604030504040204" pitchFamily="34" charset="0"/>
              </a:rPr>
              <a:t>synergids</a:t>
            </a:r>
            <a:r>
              <a:rPr lang="en-US" dirty="0">
                <a:solidFill>
                  <a:srgbClr val="000000"/>
                </a:solidFill>
                <a:latin typeface="Arial" panose="020B0604020202020204" pitchFamily="34" charset="0"/>
                <a:ea typeface="Verdana" panose="020B0604030504040204" pitchFamily="34" charset="0"/>
              </a:rPr>
              <a:t>.</a:t>
            </a:r>
          </a:p>
          <a:p>
            <a:pPr marL="347472" lvl="0" indent="-347472">
              <a:spcBef>
                <a:spcPts val="400"/>
              </a:spcBef>
              <a:spcAft>
                <a:spcPts val="4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Antipodals</a:t>
            </a:r>
            <a:r>
              <a:rPr lang="en-US" dirty="0">
                <a:solidFill>
                  <a:srgbClr val="000000"/>
                </a:solidFill>
                <a:latin typeface="Arial" panose="020B0604020202020204" pitchFamily="34" charset="0"/>
                <a:ea typeface="Verdana" panose="020B0604030504040204" pitchFamily="34" charset="0"/>
              </a:rPr>
              <a:t> are the 3 cells at other end – they have no apparent function.</a:t>
            </a:r>
          </a:p>
          <a:p>
            <a:pPr lvl="0">
              <a:spcBef>
                <a:spcPts val="400"/>
              </a:spcBef>
              <a:spcAft>
                <a:spcPts val="400"/>
              </a:spcAft>
              <a:buClr>
                <a:srgbClr val="003B48"/>
              </a:buClr>
            </a:pPr>
            <a:r>
              <a:rPr lang="en-US" dirty="0"/>
              <a:t>Integuments</a:t>
            </a:r>
            <a:r>
              <a:rPr lang="en-US" dirty="0">
                <a:solidFill>
                  <a:srgbClr val="000000"/>
                </a:solidFill>
                <a:latin typeface="Arial" panose="020B0604020202020204" pitchFamily="34" charset="0"/>
                <a:ea typeface="Verdana" panose="020B0604030504040204" pitchFamily="34" charset="0"/>
              </a:rPr>
              <a:t> become the seed coat</a:t>
            </a:r>
          </a:p>
          <a:p>
            <a:pPr lvl="0">
              <a:spcBef>
                <a:spcPts val="400"/>
              </a:spcBef>
              <a:spcAft>
                <a:spcPts val="400"/>
              </a:spcAft>
              <a:buClr>
                <a:srgbClr val="003B48"/>
              </a:buClr>
            </a:pPr>
            <a:r>
              <a:rPr lang="en-US" dirty="0">
                <a:solidFill>
                  <a:srgbClr val="000000"/>
                </a:solidFill>
                <a:latin typeface="Arial" panose="020B0604020202020204" pitchFamily="34" charset="0"/>
                <a:ea typeface="Verdana" panose="020B0604030504040204" pitchFamily="34" charset="0"/>
              </a:rPr>
              <a:t>The 8 haploid nuclei in 7 cells make up the female gametophyte</a:t>
            </a:r>
          </a:p>
          <a:p>
            <a:pPr marL="347472" lvl="0" indent="-347472">
              <a:spcBef>
                <a:spcPts val="400"/>
              </a:spcBef>
              <a:spcAft>
                <a:spcPts val="4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Also known as the embryo sac.</a:t>
            </a:r>
          </a:p>
        </p:txBody>
      </p:sp>
      <p:sp>
        <p:nvSpPr>
          <p:cNvPr id="6" name="Slide Number Placeholder 3">
            <a:extLst>
              <a:ext uri="{FF2B5EF4-FFF2-40B4-BE49-F238E27FC236}">
                <a16:creationId xmlns:a16="http://schemas.microsoft.com/office/drawing/2014/main" id="{F7EB0146-6AF8-446C-8A60-554FBCB74B19}"/>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38500223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E94CC6-1563-4D4B-AE3C-E1237785B28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Life Cycle of Typical Angiosperm</a:t>
            </a:r>
          </a:p>
        </p:txBody>
      </p:sp>
      <p:pic>
        <p:nvPicPr>
          <p:cNvPr id="9" name="Picture 2" descr="An illustration of the life cycle of a typical angiosperm.">
            <a:extLst>
              <a:ext uri="{FF2B5EF4-FFF2-40B4-BE49-F238E27FC236}">
                <a16:creationId xmlns:a16="http://schemas.microsoft.com/office/drawing/2014/main" id="{867FDA0E-CA14-434A-B084-A47B40EAEA79}"/>
              </a:ext>
            </a:extLst>
          </p:cNvPr>
          <p:cNvPicPr>
            <a:picLocks noChangeAspect="1" noChangeArrowheads="1"/>
          </p:cNvPicPr>
          <p:nvPr/>
        </p:nvPicPr>
        <p:blipFill>
          <a:blip r:embed="rId2"/>
          <a:stretch>
            <a:fillRect/>
          </a:stretch>
        </p:blipFill>
        <p:spPr bwMode="auto">
          <a:xfrm>
            <a:off x="1314797" y="1139504"/>
            <a:ext cx="6514407" cy="50292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3">
            <a:extLst>
              <a:ext uri="{FF2B5EF4-FFF2-40B4-BE49-F238E27FC236}">
                <a16:creationId xmlns:a16="http://schemas.microsoft.com/office/drawing/2014/main" id="{1A38871A-B30B-44BA-A598-089503B6B04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8216AC49-0BC4-44AB-88A9-4AB4B6D35FD7}"/>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15183543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BDA37-0566-4F35-A6A1-ACD23F459AC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Pollen Production</a:t>
            </a:r>
          </a:p>
        </p:txBody>
      </p:sp>
      <p:sp>
        <p:nvSpPr>
          <p:cNvPr id="3" name="Content Placeholder 2">
            <a:extLst>
              <a:ext uri="{FF2B5EF4-FFF2-40B4-BE49-F238E27FC236}">
                <a16:creationId xmlns:a16="http://schemas.microsoft.com/office/drawing/2014/main" id="{7C90164F-2C96-4495-9BB3-F379D3D12A64}"/>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Pollen production occurs in the anthers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It is similar but less complex than female gametophyte formation.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Diploid microspore mother cells undergo meiosis to produce four haploid microspores.</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All four at first remain together as a tetrad</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The nucleus of each one divides once by mitosis</a:t>
            </a:r>
          </a:p>
          <a:p>
            <a:pPr marL="347472" lvl="1" indent="-347472">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Binucleate microspores become pollen grains.</a:t>
            </a:r>
          </a:p>
        </p:txBody>
      </p:sp>
      <p:sp>
        <p:nvSpPr>
          <p:cNvPr id="6" name="Slide Number Placeholder 3">
            <a:extLst>
              <a:ext uri="{FF2B5EF4-FFF2-40B4-BE49-F238E27FC236}">
                <a16:creationId xmlns:a16="http://schemas.microsoft.com/office/drawing/2014/main" id="{C7DA5521-477C-4CC2-8309-322423E86F74}"/>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7365253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0E07D-B29D-437F-B5EF-E2409427057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Pollination</a:t>
            </a:r>
          </a:p>
        </p:txBody>
      </p:sp>
      <p:sp>
        <p:nvSpPr>
          <p:cNvPr id="3" name="Content Placeholder 2">
            <a:extLst>
              <a:ext uri="{FF2B5EF4-FFF2-40B4-BE49-F238E27FC236}">
                <a16:creationId xmlns:a16="http://schemas.microsoft.com/office/drawing/2014/main" id="{E4A35C71-CA0C-4AB5-A8AC-E3B3D9174633}"/>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Mechanical transfer of pollen from anther to stigma</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May or may not be followed by fertilization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If the stigma is receptive, pollen grains develop a pollen tube that is guided to the embryo sac</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One of the two pollen grain cells lags behind</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This generative cell divides to produce two sperm cells.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 flagella on sperm.</a:t>
            </a:r>
          </a:p>
        </p:txBody>
      </p:sp>
      <p:sp>
        <p:nvSpPr>
          <p:cNvPr id="6" name="Slide Number Placeholder 3">
            <a:extLst>
              <a:ext uri="{FF2B5EF4-FFF2-40B4-BE49-F238E27FC236}">
                <a16:creationId xmlns:a16="http://schemas.microsoft.com/office/drawing/2014/main" id="{80435492-84B4-4899-80EB-D6F67829B1AD}"/>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8909025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C38352-4F24-4043-B108-636C20CC581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Double Fertilization and Seed Production</a:t>
            </a:r>
          </a:p>
        </p:txBody>
      </p:sp>
      <p:sp>
        <p:nvSpPr>
          <p:cNvPr id="3" name="Content Placeholder 2">
            <a:extLst>
              <a:ext uri="{FF2B5EF4-FFF2-40B4-BE49-F238E27FC236}">
                <a16:creationId xmlns:a16="http://schemas.microsoft.com/office/drawing/2014/main" id="{D8F67AAB-F29B-47D4-A7B1-B5AF28A99869}"/>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Double fertilization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One sperm unites with egg to form the diploid zygote.</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New sporophyte.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Other sperm unites with the two polar nuclei to form the triploid endosperm.</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Provides nutrients to embryo.</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Seed may remain dormant for many years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Germinate when conditions are favorable.</a:t>
            </a:r>
          </a:p>
        </p:txBody>
      </p:sp>
      <p:sp>
        <p:nvSpPr>
          <p:cNvPr id="6" name="Slide Number Placeholder 3">
            <a:extLst>
              <a:ext uri="{FF2B5EF4-FFF2-40B4-BE49-F238E27FC236}">
                <a16:creationId xmlns:a16="http://schemas.microsoft.com/office/drawing/2014/main" id="{53986789-47BA-4FD7-A321-67ABCEF61C4D}"/>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983487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B4806-F2C1-4FEA-8D56-40ECCED3397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Seeds</a:t>
            </a:r>
          </a:p>
        </p:txBody>
      </p:sp>
      <p:sp>
        <p:nvSpPr>
          <p:cNvPr id="3" name="Content Placeholder 2">
            <a:extLst>
              <a:ext uri="{FF2B5EF4-FFF2-40B4-BE49-F238E27FC236}">
                <a16:creationId xmlns:a16="http://schemas.microsoft.com/office/drawing/2014/main" id="{26372C8F-452B-48DA-875E-1484E428AB96}"/>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many angiosperms, development of the embryo is arrested soon after meristems and cotyledons differentiate</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Integuments develop into a relatively impermeable seed coat</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Encloses the seed with its dormant embryo and stored food</a:t>
            </a:r>
          </a:p>
        </p:txBody>
      </p:sp>
      <p:sp>
        <p:nvSpPr>
          <p:cNvPr id="6" name="Slide Number Placeholder 3">
            <a:extLst>
              <a:ext uri="{FF2B5EF4-FFF2-40B4-BE49-F238E27FC236}">
                <a16:creationId xmlns:a16="http://schemas.microsoft.com/office/drawing/2014/main" id="{6BC7317D-CAC8-434F-A450-275CBA260680}"/>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10194203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7FD76-9496-4D58-8F8B-38155270494C}"/>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Seed Development</a:t>
            </a:r>
          </a:p>
        </p:txBody>
      </p:sp>
      <p:pic>
        <p:nvPicPr>
          <p:cNvPr id="9" name="Picture 2" descr="The seed coat that develops from integuments surrounds the embryo and endosperm on the inside of the seed.">
            <a:extLst>
              <a:ext uri="{FF2B5EF4-FFF2-40B4-BE49-F238E27FC236}">
                <a16:creationId xmlns:a16="http://schemas.microsoft.com/office/drawing/2014/main" id="{BFD04605-2174-4F27-A325-46A98574ACC3}"/>
              </a:ext>
            </a:extLst>
          </p:cNvPr>
          <p:cNvPicPr>
            <a:picLocks noChangeAspect="1" noChangeArrowheads="1"/>
          </p:cNvPicPr>
          <p:nvPr/>
        </p:nvPicPr>
        <p:blipFill>
          <a:blip r:embed="rId2"/>
          <a:stretch>
            <a:fillRect/>
          </a:stretch>
        </p:blipFill>
        <p:spPr bwMode="auto">
          <a:xfrm>
            <a:off x="2604726" y="1130298"/>
            <a:ext cx="3934548"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BC68A055-5123-4BC2-BA91-7A44AEB96C8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E6F2EA7F-9EC8-4BCE-B6ED-00124755E620}"/>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8030411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CAB44-3D7A-45AB-BCCC-B16E0256BF8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How Seeds Protect Embryos</a:t>
            </a:r>
          </a:p>
        </p:txBody>
      </p:sp>
      <p:sp>
        <p:nvSpPr>
          <p:cNvPr id="3" name="Content Placeholder 2">
            <a:extLst>
              <a:ext uri="{FF2B5EF4-FFF2-40B4-BE49-F238E27FC236}">
                <a16:creationId xmlns:a16="http://schemas.microsoft.com/office/drawing/2014/main" id="{E7858DB0-06E6-482A-AB18-7E2AD6CC3B5B}"/>
              </a:ext>
            </a:extLst>
          </p:cNvPr>
          <p:cNvSpPr>
            <a:spLocks noGrp="1"/>
          </p:cNvSpPr>
          <p:nvPr>
            <p:ph sz="quarter" idx="11"/>
          </p:nvPr>
        </p:nvSpPr>
        <p:spPr/>
        <p:txBody>
          <a:bodyPr/>
          <a:lstStyle/>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They maintain dormancy under unfavorable conditions</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They protect the young plant when it is most vulnerable</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They provide food for the embryo until it can produce its own food</a:t>
            </a:r>
          </a:p>
          <a:p>
            <a:pPr marL="457200" lvl="0" indent="-457200">
              <a:spcBef>
                <a:spcPts val="1200"/>
              </a:spcBef>
              <a:spcAft>
                <a:spcPts val="12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They facilitate dispersal of the embryo</a:t>
            </a:r>
          </a:p>
        </p:txBody>
      </p:sp>
      <p:sp>
        <p:nvSpPr>
          <p:cNvPr id="6" name="Slide Number Placeholder 3">
            <a:extLst>
              <a:ext uri="{FF2B5EF4-FFF2-40B4-BE49-F238E27FC236}">
                <a16:creationId xmlns:a16="http://schemas.microsoft.com/office/drawing/2014/main" id="{887223E9-32C7-43D1-848E-207F850AA421}"/>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721729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3E3ED8-9933-4EE1-92E8-CC66C54F9B49}"/>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Dessication</a:t>
            </a:r>
            <a:r>
              <a:rPr lang="en-US" dirty="0">
                <a:solidFill>
                  <a:srgbClr val="000000"/>
                </a:solidFill>
                <a:latin typeface="Arial" panose="020B0604020202020204" pitchFamily="34" charset="0"/>
                <a:ea typeface="Verdana" panose="020B0604030504040204" pitchFamily="34" charset="0"/>
                <a:cs typeface="Arial" pitchFamily="34" charset="0"/>
              </a:rPr>
              <a:t> of a Seed</a:t>
            </a:r>
          </a:p>
        </p:txBody>
      </p:sp>
      <p:sp>
        <p:nvSpPr>
          <p:cNvPr id="3" name="Content Placeholder 2">
            <a:extLst>
              <a:ext uri="{FF2B5EF4-FFF2-40B4-BE49-F238E27FC236}">
                <a16:creationId xmlns:a16="http://schemas.microsoft.com/office/drawing/2014/main" id="{5A96033B-767E-42C1-907C-29223B6989B1}"/>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Once a seed coat forms, most of the embryo’s metabolic activities cease</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mature seed contains only about 5 to 20% water</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Under these conditions, the seed and embryonic plant are very stable</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Germination cannot take place until water and oxygen reach the embryo</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Seeds of some plants have been known to remain viable for thousands of years</a:t>
            </a:r>
          </a:p>
        </p:txBody>
      </p:sp>
      <p:sp>
        <p:nvSpPr>
          <p:cNvPr id="6" name="Slide Number Placeholder 3">
            <a:extLst>
              <a:ext uri="{FF2B5EF4-FFF2-40B4-BE49-F238E27FC236}">
                <a16:creationId xmlns:a16="http://schemas.microsoft.com/office/drawing/2014/main" id="{28CF93DD-45BF-42ED-B86B-51912D0BFEB4}"/>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38410298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C969C-14AE-4597-86FF-6370C11320D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Germination</a:t>
            </a:r>
          </a:p>
        </p:txBody>
      </p:sp>
      <p:sp>
        <p:nvSpPr>
          <p:cNvPr id="3" name="Content Placeholder 2">
            <a:extLst>
              <a:ext uri="{FF2B5EF4-FFF2-40B4-BE49-F238E27FC236}">
                <a16:creationId xmlns:a16="http://schemas.microsoft.com/office/drawing/2014/main" id="{DDFAA16A-926E-4E6B-80C6-38CB9E013865}"/>
              </a:ext>
            </a:extLst>
          </p:cNvPr>
          <p:cNvSpPr>
            <a:spLocks noGrp="1"/>
          </p:cNvSpPr>
          <p:nvPr>
            <p:ph sz="quarter" idx="11"/>
          </p:nvPr>
        </p:nvSpPr>
        <p:spPr>
          <a:xfrm>
            <a:off x="342900" y="1276710"/>
            <a:ext cx="5715000" cy="4974336"/>
          </a:xfrm>
        </p:spPr>
        <p:txBody>
          <a:bodyPr/>
          <a:lstStyle/>
          <a:p>
            <a:pPr lvl="0">
              <a:spcBef>
                <a:spcPts val="624"/>
              </a:spcBef>
              <a:spcAft>
                <a:spcPts val="600"/>
              </a:spcAft>
              <a:buClr>
                <a:srgbClr val="003B48"/>
              </a:buClr>
            </a:pPr>
            <a:r>
              <a:rPr lang="en-US" altLang="en-US" dirty="0">
                <a:solidFill>
                  <a:srgbClr val="000000"/>
                </a:solidFill>
                <a:latin typeface="Arial" panose="020B0604020202020204" pitchFamily="34" charset="0"/>
                <a:ea typeface="Microsoft YaHei" panose="020B0503020204020204" pitchFamily="34" charset="-122"/>
              </a:rPr>
              <a:t>Specific adaptations ensure that seeds will germinate only under appropriate conditions</a:t>
            </a:r>
          </a:p>
          <a:p>
            <a:pPr marL="347472" lvl="0" indent="-347472">
              <a:spcBef>
                <a:spcPts val="624"/>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Some seeds lie within tough cones that do not open until exposed to fire.</a:t>
            </a:r>
          </a:p>
          <a:p>
            <a:pPr marL="347472" lvl="0" indent="-347472">
              <a:spcBef>
                <a:spcPts val="624"/>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Some germinate only when inhibitory chemicals leach from their seed coats,</a:t>
            </a:r>
          </a:p>
          <a:p>
            <a:pPr marL="347472" lvl="0" indent="-347472">
              <a:spcBef>
                <a:spcPts val="624"/>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Others must pass through the intestines of birds or mammals to weaken the seed coat before germinating</a:t>
            </a:r>
          </a:p>
        </p:txBody>
      </p:sp>
      <p:pic>
        <p:nvPicPr>
          <p:cNvPr id="9" name="Picture 3" descr="The cones of jack pine and cones with released seeds.">
            <a:extLst>
              <a:ext uri="{FF2B5EF4-FFF2-40B4-BE49-F238E27FC236}">
                <a16:creationId xmlns:a16="http://schemas.microsoft.com/office/drawing/2014/main" id="{F408CB5E-2A23-4888-9A4E-AAB4FA5442DC}"/>
              </a:ext>
            </a:extLst>
          </p:cNvPr>
          <p:cNvPicPr>
            <a:picLocks noChangeAspect="1" noChangeArrowheads="1"/>
          </p:cNvPicPr>
          <p:nvPr/>
        </p:nvPicPr>
        <p:blipFill rotWithShape="1">
          <a:blip r:embed="rId2"/>
          <a:srcRect l="28686" r="10636"/>
          <a:stretch/>
        </p:blipFill>
        <p:spPr bwMode="auto">
          <a:xfrm>
            <a:off x="6213648" y="1276710"/>
            <a:ext cx="2369563"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Placeholder 4">
            <a:extLst>
              <a:ext uri="{FF2B5EF4-FFF2-40B4-BE49-F238E27FC236}">
                <a16:creationId xmlns:a16="http://schemas.microsoft.com/office/drawing/2014/main" id="{17B5A49F-F295-4A77-AEE9-44079B78C2C3}"/>
              </a:ext>
            </a:extLst>
          </p:cNvPr>
          <p:cNvSpPr>
            <a:spLocks noGrp="1"/>
          </p:cNvSpPr>
          <p:nvPr>
            <p:ph type="body" sz="quarter" idx="39"/>
          </p:nvPr>
        </p:nvSpPr>
        <p:spPr>
          <a:xfrm>
            <a:off x="6209709" y="6356487"/>
            <a:ext cx="2377440" cy="181356"/>
          </a:xfrm>
        </p:spPr>
        <p:txBody>
          <a:bodyPr/>
          <a:lstStyle/>
          <a:p>
            <a:pPr algn="ctr"/>
            <a:r>
              <a:rPr lang="en-US" dirty="0">
                <a:solidFill>
                  <a:schemeClr val="tx1"/>
                </a:solidFill>
              </a:rPr>
              <a:t>(a) Ed Reschke; (b) NPS Photo by Don </a:t>
            </a:r>
            <a:r>
              <a:rPr lang="en-US" dirty="0" err="1">
                <a:solidFill>
                  <a:schemeClr val="tx1"/>
                </a:solidFill>
              </a:rPr>
              <a:t>Despain</a:t>
            </a:r>
            <a:r>
              <a:rPr lang="en-US" dirty="0">
                <a:solidFill>
                  <a:schemeClr val="tx1"/>
                </a:solidFill>
              </a:rPr>
              <a:t> </a:t>
            </a:r>
          </a:p>
        </p:txBody>
      </p:sp>
      <p:sp>
        <p:nvSpPr>
          <p:cNvPr id="8" name="Slide Number Placeholder 5">
            <a:extLst>
              <a:ext uri="{FF2B5EF4-FFF2-40B4-BE49-F238E27FC236}">
                <a16:creationId xmlns:a16="http://schemas.microsoft.com/office/drawing/2014/main" id="{136BA4C8-6896-4551-B011-B84A91A48A6C}"/>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2175866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EF8BF-DD4E-4039-924E-29FF11EDF7E5}"/>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Seeds and the Embryo</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BC3344D-01D5-4624-ABE7-9D9FD40BB4AE}"/>
              </a:ext>
            </a:extLst>
          </p:cNvPr>
          <p:cNvSpPr>
            <a:spLocks noGrp="1"/>
          </p:cNvSpPr>
          <p:nvPr>
            <p:ph sz="quarter" idx="11"/>
          </p:nvPr>
        </p:nvSpPr>
        <p:spPr>
          <a:xfrm>
            <a:off x="342900" y="1276711"/>
            <a:ext cx="8458200" cy="2250260"/>
          </a:xfrm>
        </p:spPr>
        <p:txBody>
          <a:bodyPr/>
          <a:lstStyle/>
          <a:p>
            <a:pPr>
              <a:spcBef>
                <a:spcPts val="200"/>
              </a:spcBef>
              <a:spcAft>
                <a:spcPts val="200"/>
              </a:spcAft>
            </a:pPr>
            <a:r>
              <a:rPr lang="en-US" altLang="en-US" sz="1800" dirty="0">
                <a:ea typeface="Microsoft YaHei" panose="020B0503020204020204" pitchFamily="34" charset="-122"/>
              </a:rPr>
              <a:t>Embryo protected by integument</a:t>
            </a:r>
          </a:p>
          <a:p>
            <a:pPr marL="342900" indent="-342900">
              <a:spcBef>
                <a:spcPts val="200"/>
              </a:spcBef>
              <a:spcAft>
                <a:spcPts val="200"/>
              </a:spcAft>
              <a:buFont typeface="Arial" panose="020B0604020202020204" pitchFamily="34" charset="0"/>
              <a:buChar char="•"/>
            </a:pPr>
            <a:r>
              <a:rPr lang="en-US" altLang="en-US" sz="1800" dirty="0">
                <a:ea typeface="Microsoft YaHei" panose="020B0503020204020204" pitchFamily="34" charset="-122"/>
              </a:rPr>
              <a:t>An extra layer or two of sporophyte tissue.</a:t>
            </a:r>
          </a:p>
          <a:p>
            <a:pPr marL="342900" indent="-342900">
              <a:spcBef>
                <a:spcPts val="200"/>
              </a:spcBef>
              <a:spcAft>
                <a:spcPts val="200"/>
              </a:spcAft>
              <a:buFont typeface="Arial" panose="020B0604020202020204" pitchFamily="34" charset="0"/>
              <a:buChar char="•"/>
            </a:pPr>
            <a:r>
              <a:rPr lang="en-US" altLang="en-US" sz="1800" dirty="0">
                <a:ea typeface="Microsoft YaHei" panose="020B0503020204020204" pitchFamily="34" charset="-122"/>
              </a:rPr>
              <a:t>Hardens into seed coat.</a:t>
            </a:r>
          </a:p>
          <a:p>
            <a:pPr>
              <a:spcBef>
                <a:spcPts val="200"/>
              </a:spcBef>
              <a:spcAft>
                <a:spcPts val="200"/>
              </a:spcAft>
            </a:pPr>
            <a:r>
              <a:rPr lang="en-US" altLang="en-US" sz="1800" dirty="0">
                <a:ea typeface="Microsoft YaHei" panose="020B0503020204020204" pitchFamily="34" charset="-122"/>
              </a:rPr>
              <a:t>Megasporangium divides meiotically inside ovule to produce haploid megaspore</a:t>
            </a:r>
          </a:p>
          <a:p>
            <a:pPr>
              <a:spcBef>
                <a:spcPts val="200"/>
              </a:spcBef>
              <a:spcAft>
                <a:spcPts val="200"/>
              </a:spcAft>
            </a:pPr>
            <a:r>
              <a:rPr lang="en-US" altLang="en-US" sz="1800" dirty="0">
                <a:ea typeface="Microsoft YaHei" panose="020B0503020204020204" pitchFamily="34" charset="-122"/>
              </a:rPr>
              <a:t>Megaspore divides by mitosis to produce a female gametophyte carrying the female gamete, an egg</a:t>
            </a:r>
          </a:p>
          <a:p>
            <a:pPr>
              <a:spcBef>
                <a:spcPts val="200"/>
              </a:spcBef>
              <a:spcAft>
                <a:spcPts val="200"/>
              </a:spcAft>
            </a:pPr>
            <a:r>
              <a:rPr lang="en-US" altLang="en-US" sz="1800" dirty="0">
                <a:ea typeface="Microsoft YaHei" panose="020B0503020204020204" pitchFamily="34" charset="-122"/>
              </a:rPr>
              <a:t>Also contain food supply for embryo</a:t>
            </a:r>
          </a:p>
        </p:txBody>
      </p:sp>
      <p:pic>
        <p:nvPicPr>
          <p:cNvPr id="10" name="Picture 3" descr="The integument forms a seed coat on the outside of the seed. The embryo is found on the inside of the seed surrounded by the endosperm food store.">
            <a:extLst>
              <a:ext uri="{FF2B5EF4-FFF2-40B4-BE49-F238E27FC236}">
                <a16:creationId xmlns:a16="http://schemas.microsoft.com/office/drawing/2014/main" id="{9A6509EE-B408-4794-A62E-D93E3415357E}"/>
              </a:ext>
            </a:extLst>
          </p:cNvPr>
          <p:cNvPicPr>
            <a:picLocks noChangeAspect="1" noChangeArrowheads="1"/>
          </p:cNvPicPr>
          <p:nvPr/>
        </p:nvPicPr>
        <p:blipFill>
          <a:blip r:embed="rId2"/>
          <a:stretch>
            <a:fillRect/>
          </a:stretch>
        </p:blipFill>
        <p:spPr bwMode="auto">
          <a:xfrm>
            <a:off x="2121510" y="3651085"/>
            <a:ext cx="4900981" cy="265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E84EB6F2-2FEE-4917-8332-8E8CF401B9E8}"/>
              </a:ext>
            </a:extLst>
          </p:cNvPr>
          <p:cNvSpPr>
            <a:spLocks noGrp="1"/>
          </p:cNvSpPr>
          <p:nvPr>
            <p:ph type="body" sz="quarter" idx="39"/>
          </p:nvPr>
        </p:nvSpPr>
        <p:spPr>
          <a:xfrm>
            <a:off x="3725160" y="6333744"/>
            <a:ext cx="1828800" cy="181356"/>
          </a:xfrm>
        </p:spPr>
        <p:txBody>
          <a:bodyPr/>
          <a:lstStyle/>
          <a:p>
            <a:pPr algn="ctr"/>
            <a:r>
              <a:rPr lang="en-US" dirty="0">
                <a:solidFill>
                  <a:schemeClr val="tx1"/>
                </a:solidFill>
              </a:rPr>
              <a:t>Biology Media/Science Source </a:t>
            </a:r>
          </a:p>
        </p:txBody>
      </p:sp>
      <p:sp>
        <p:nvSpPr>
          <p:cNvPr id="9" name="Slide Number Placeholder 5">
            <a:extLst>
              <a:ext uri="{FF2B5EF4-FFF2-40B4-BE49-F238E27FC236}">
                <a16:creationId xmlns:a16="http://schemas.microsoft.com/office/drawing/2014/main" id="{12690D97-AD3C-4356-8EE3-76BAA56B8DC6}"/>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34337969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2C041-D544-449F-A6B7-4359CDE1583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Fruits</a:t>
            </a:r>
          </a:p>
        </p:txBody>
      </p:sp>
      <p:sp>
        <p:nvSpPr>
          <p:cNvPr id="3" name="Content Placeholder 2">
            <a:extLst>
              <a:ext uri="{FF2B5EF4-FFF2-40B4-BE49-F238E27FC236}">
                <a16:creationId xmlns:a16="http://schemas.microsoft.com/office/drawing/2014/main" id="{DD42EF32-5819-4C72-812C-8D3AFDC0248A}"/>
              </a:ext>
            </a:extLst>
          </p:cNvPr>
          <p:cNvSpPr>
            <a:spLocks noGrp="1"/>
          </p:cNvSpPr>
          <p:nvPr>
            <p:ph sz="quarter" idx="11"/>
          </p:nvPr>
        </p:nvSpPr>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simply defined as mature ovaries (carpels)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During seed formation, the flower ovary begins to develop into fruit</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It is possible for fruits to develop without seed development</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Bananas are propagated asexually.</a:t>
            </a:r>
          </a:p>
        </p:txBody>
      </p:sp>
      <p:sp>
        <p:nvSpPr>
          <p:cNvPr id="6" name="Slide Number Placeholder 3">
            <a:extLst>
              <a:ext uri="{FF2B5EF4-FFF2-40B4-BE49-F238E27FC236}">
                <a16:creationId xmlns:a16="http://schemas.microsoft.com/office/drawing/2014/main" id="{C75B7255-C114-4FE4-9391-EABDFE7143D8}"/>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37237110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35AFD-EB79-4697-946C-153A2E021C8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Fruit Structure</a:t>
            </a:r>
          </a:p>
        </p:txBody>
      </p:sp>
      <p:sp>
        <p:nvSpPr>
          <p:cNvPr id="3" name="Content Placeholder 2">
            <a:extLst>
              <a:ext uri="{FF2B5EF4-FFF2-40B4-BE49-F238E27FC236}">
                <a16:creationId xmlns:a16="http://schemas.microsoft.com/office/drawing/2014/main" id="{DEC5FE6C-75B8-4BB6-8F32-896FEEDA7BD8}"/>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ovary wall is termed the pericarp</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3 layers: exocarp, mesocarp, and endocarp.</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Their fate determines the fruit type.</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Fruits contain 3 genotypes in 1 package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Fruits and seed coat from prior sporophyte generation.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Embryo represents next sporophyte generation.</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endosperm is a transient, triploid product of fertilization</a:t>
            </a:r>
          </a:p>
        </p:txBody>
      </p:sp>
      <p:sp>
        <p:nvSpPr>
          <p:cNvPr id="6" name="Slide Number Placeholder 3">
            <a:extLst>
              <a:ext uri="{FF2B5EF4-FFF2-40B4-BE49-F238E27FC236}">
                <a16:creationId xmlns:a16="http://schemas.microsoft.com/office/drawing/2014/main" id="{4ACB6EFE-987C-4DCF-9249-E0131B7D8C83}"/>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5331771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31177-4359-4362-BE7D-C21394A5BA5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Fruit Development</a:t>
            </a:r>
          </a:p>
        </p:txBody>
      </p:sp>
      <p:pic>
        <p:nvPicPr>
          <p:cNvPr id="9" name="Picture 2" descr="An illustration of the fruit development. ">
            <a:extLst>
              <a:ext uri="{FF2B5EF4-FFF2-40B4-BE49-F238E27FC236}">
                <a16:creationId xmlns:a16="http://schemas.microsoft.com/office/drawing/2014/main" id="{A7213D6D-C18B-467D-A04F-A137CB6DA587}"/>
              </a:ext>
            </a:extLst>
          </p:cNvPr>
          <p:cNvPicPr>
            <a:picLocks noChangeAspect="1" noChangeArrowheads="1"/>
          </p:cNvPicPr>
          <p:nvPr/>
        </p:nvPicPr>
        <p:blipFill>
          <a:blip r:embed="rId2"/>
          <a:stretch>
            <a:fillRect/>
          </a:stretch>
        </p:blipFill>
        <p:spPr bwMode="auto">
          <a:xfrm>
            <a:off x="2044130" y="1140889"/>
            <a:ext cx="505574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FB6D4206-5FC7-4540-8608-99658708151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07228F04-5A33-439C-9167-9E96C450B2E2}"/>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8217154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EEBC0-A0FC-4BD5-A408-FD16993C9DC5}"/>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True Berries</a:t>
            </a:r>
          </a:p>
        </p:txBody>
      </p:sp>
      <p:pic>
        <p:nvPicPr>
          <p:cNvPr id="9" name="Picture 2" descr="The peculiarities of berry is described.">
            <a:extLst>
              <a:ext uri="{FF2B5EF4-FFF2-40B4-BE49-F238E27FC236}">
                <a16:creationId xmlns:a16="http://schemas.microsoft.com/office/drawing/2014/main" id="{4D8A7CDC-034E-49FF-9689-4F5ACE235318}"/>
              </a:ext>
            </a:extLst>
          </p:cNvPr>
          <p:cNvPicPr>
            <a:picLocks noChangeAspect="1" noChangeArrowheads="1"/>
          </p:cNvPicPr>
          <p:nvPr/>
        </p:nvPicPr>
        <p:blipFill rotWithShape="1">
          <a:blip r:embed="rId2"/>
          <a:srcRect r="67966" b="51666"/>
          <a:stretch/>
        </p:blipFill>
        <p:spPr bwMode="auto">
          <a:xfrm>
            <a:off x="2548753" y="1062990"/>
            <a:ext cx="4046494" cy="493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3D692E25-90E6-4F97-9143-8A41F04BE701}"/>
              </a:ext>
            </a:extLst>
          </p:cNvPr>
          <p:cNvSpPr>
            <a:spLocks noGrp="1"/>
          </p:cNvSpPr>
          <p:nvPr>
            <p:ph type="body" sz="quarter" idx="39"/>
          </p:nvPr>
        </p:nvSpPr>
        <p:spPr>
          <a:xfrm>
            <a:off x="4114800" y="6048325"/>
            <a:ext cx="914400" cy="181356"/>
          </a:xfrm>
        </p:spPr>
        <p:txBody>
          <a:bodyPr/>
          <a:lstStyle/>
          <a:p>
            <a:pPr algn="ctr"/>
            <a:r>
              <a:rPr lang="en-US" dirty="0">
                <a:solidFill>
                  <a:schemeClr val="tx1"/>
                </a:solidFill>
              </a:rPr>
              <a:t>Kingsley Stern</a:t>
            </a:r>
          </a:p>
        </p:txBody>
      </p:sp>
      <p:sp>
        <p:nvSpPr>
          <p:cNvPr id="12" name="Text Placeholder 4">
            <a:extLst>
              <a:ext uri="{FF2B5EF4-FFF2-40B4-BE49-F238E27FC236}">
                <a16:creationId xmlns:a16="http://schemas.microsoft.com/office/drawing/2014/main" id="{E89D6A00-FD09-43AB-AECC-8444C9B963E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C1438C64-B55B-4FD8-878C-A54073A5AE7D}"/>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15846584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EEBC0-A0FC-4BD5-A408-FD16993C9DC5}"/>
              </a:ext>
            </a:extLst>
          </p:cNvPr>
          <p:cNvSpPr>
            <a:spLocks noGrp="1"/>
          </p:cNvSpPr>
          <p:nvPr>
            <p:ph type="title"/>
          </p:nvPr>
        </p:nvSpPr>
        <p:spPr/>
        <p:txBody>
          <a:bodyPr/>
          <a:lstStyle/>
          <a:p>
            <a:pPr lvl="0"/>
            <a:r>
              <a:rPr lang="en-US" altLang="en-US" dirty="0">
                <a:ea typeface="Microsoft YaHei" panose="020B0503020204020204" pitchFamily="34" charset="-122"/>
              </a:rPr>
              <a:t>Legumes</a:t>
            </a:r>
            <a:endParaRPr lang="en-US" altLang="en-US"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9" name="Picture 2" descr="The peculiarities of legume is described.">
            <a:extLst>
              <a:ext uri="{FF2B5EF4-FFF2-40B4-BE49-F238E27FC236}">
                <a16:creationId xmlns:a16="http://schemas.microsoft.com/office/drawing/2014/main" id="{4D8A7CDC-034E-49FF-9689-4F5ACE235318}"/>
              </a:ext>
            </a:extLst>
          </p:cNvPr>
          <p:cNvPicPr>
            <a:picLocks noChangeAspect="1" noChangeArrowheads="1"/>
          </p:cNvPicPr>
          <p:nvPr/>
        </p:nvPicPr>
        <p:blipFill rotWithShape="1">
          <a:blip r:embed="rId2"/>
          <a:srcRect t="49040" r="67360"/>
          <a:stretch/>
        </p:blipFill>
        <p:spPr bwMode="auto">
          <a:xfrm>
            <a:off x="2616756" y="1054746"/>
            <a:ext cx="3910488" cy="4937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3D692E25-90E6-4F97-9143-8A41F04BE701}"/>
              </a:ext>
            </a:extLst>
          </p:cNvPr>
          <p:cNvSpPr>
            <a:spLocks noGrp="1"/>
          </p:cNvSpPr>
          <p:nvPr>
            <p:ph type="body" sz="quarter" idx="39"/>
          </p:nvPr>
        </p:nvSpPr>
        <p:spPr>
          <a:xfrm>
            <a:off x="3200400" y="6048325"/>
            <a:ext cx="2743200" cy="181356"/>
          </a:xfrm>
        </p:spPr>
        <p:txBody>
          <a:bodyPr/>
          <a:lstStyle/>
          <a:p>
            <a:pPr algn="ctr"/>
            <a:r>
              <a:rPr lang="en-US" dirty="0">
                <a:solidFill>
                  <a:schemeClr val="tx1"/>
                </a:solidFill>
              </a:rPr>
              <a:t>Ruth Swan/Shutterstock</a:t>
            </a:r>
          </a:p>
        </p:txBody>
      </p:sp>
      <p:sp>
        <p:nvSpPr>
          <p:cNvPr id="12" name="Text Placeholder 4">
            <a:extLst>
              <a:ext uri="{FF2B5EF4-FFF2-40B4-BE49-F238E27FC236}">
                <a16:creationId xmlns:a16="http://schemas.microsoft.com/office/drawing/2014/main" id="{E89D6A00-FD09-43AB-AECC-8444C9B963E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C1438C64-B55B-4FD8-878C-A54073A5AE7D}"/>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41299459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EEBC0-A0FC-4BD5-A408-FD16993C9DC5}"/>
              </a:ext>
            </a:extLst>
          </p:cNvPr>
          <p:cNvSpPr>
            <a:spLocks noGrp="1"/>
          </p:cNvSpPr>
          <p:nvPr>
            <p:ph type="title"/>
          </p:nvPr>
        </p:nvSpPr>
        <p:spPr>
          <a:xfrm>
            <a:off x="342900" y="304800"/>
            <a:ext cx="3300186" cy="678611"/>
          </a:xfrm>
        </p:spPr>
        <p:txBody>
          <a:bodyPr/>
          <a:lstStyle/>
          <a:p>
            <a:pPr lvl="0"/>
            <a:r>
              <a:rPr lang="en-US" altLang="en-US" dirty="0">
                <a:ea typeface="Microsoft YaHei" panose="020B0503020204020204" pitchFamily="34" charset="-122"/>
              </a:rPr>
              <a:t>Drupes and Samaras</a:t>
            </a:r>
            <a:endParaRPr lang="en-US" altLang="en-US"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9" name="Picture 2" descr="The peculiarities of drupe and samara are described.">
            <a:extLst>
              <a:ext uri="{FF2B5EF4-FFF2-40B4-BE49-F238E27FC236}">
                <a16:creationId xmlns:a16="http://schemas.microsoft.com/office/drawing/2014/main" id="{4D8A7CDC-034E-49FF-9689-4F5ACE235318}"/>
              </a:ext>
            </a:extLst>
          </p:cNvPr>
          <p:cNvPicPr>
            <a:picLocks noChangeAspect="1" noChangeArrowheads="1"/>
          </p:cNvPicPr>
          <p:nvPr/>
        </p:nvPicPr>
        <p:blipFill rotWithShape="1">
          <a:blip r:embed="rId2"/>
          <a:srcRect l="32657" r="33632"/>
          <a:stretch/>
        </p:blipFill>
        <p:spPr bwMode="auto">
          <a:xfrm>
            <a:off x="4500556" y="142540"/>
            <a:ext cx="2439312" cy="5852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3D692E25-90E6-4F97-9143-8A41F04BE701}"/>
              </a:ext>
            </a:extLst>
          </p:cNvPr>
          <p:cNvSpPr>
            <a:spLocks noGrp="1"/>
          </p:cNvSpPr>
          <p:nvPr>
            <p:ph type="body" sz="quarter" idx="39"/>
          </p:nvPr>
        </p:nvSpPr>
        <p:spPr>
          <a:xfrm>
            <a:off x="4348612" y="6048325"/>
            <a:ext cx="2743200" cy="181356"/>
          </a:xfrm>
        </p:spPr>
        <p:txBody>
          <a:bodyPr/>
          <a:lstStyle/>
          <a:p>
            <a:pPr algn="ctr"/>
            <a:r>
              <a:rPr lang="en-US" dirty="0">
                <a:solidFill>
                  <a:schemeClr val="tx1"/>
                </a:solidFill>
              </a:rPr>
              <a:t>(top) Kingsley Stern (bottom) Kingsley R. Stern; </a:t>
            </a:r>
          </a:p>
        </p:txBody>
      </p:sp>
      <p:sp>
        <p:nvSpPr>
          <p:cNvPr id="12" name="Text Placeholder 4">
            <a:extLst>
              <a:ext uri="{FF2B5EF4-FFF2-40B4-BE49-F238E27FC236}">
                <a16:creationId xmlns:a16="http://schemas.microsoft.com/office/drawing/2014/main" id="{E89D6A00-FD09-43AB-AECC-8444C9B963E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C1438C64-B55B-4FD8-878C-A54073A5AE7D}"/>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6919958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EEBC0-A0FC-4BD5-A408-FD16993C9DC5}"/>
              </a:ext>
            </a:extLst>
          </p:cNvPr>
          <p:cNvSpPr>
            <a:spLocks noGrp="1"/>
          </p:cNvSpPr>
          <p:nvPr>
            <p:ph type="title"/>
          </p:nvPr>
        </p:nvSpPr>
        <p:spPr>
          <a:xfrm>
            <a:off x="342901" y="304800"/>
            <a:ext cx="3032836" cy="678611"/>
          </a:xfrm>
        </p:spPr>
        <p:txBody>
          <a:bodyPr/>
          <a:lstStyle/>
          <a:p>
            <a:pPr lvl="0"/>
            <a:r>
              <a:rPr lang="en-US" altLang="en-US" dirty="0">
                <a:ea typeface="Microsoft YaHei" panose="020B0503020204020204" pitchFamily="34" charset="-122"/>
              </a:rPr>
              <a:t>Aggregate Fruits and Multiple Fruits</a:t>
            </a:r>
            <a:endParaRPr lang="en-US" altLang="en-US"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9" name="Picture 2" descr="The peculiarities of aggregate and multiple types of fruit are described.">
            <a:extLst>
              <a:ext uri="{FF2B5EF4-FFF2-40B4-BE49-F238E27FC236}">
                <a16:creationId xmlns:a16="http://schemas.microsoft.com/office/drawing/2014/main" id="{4D8A7CDC-034E-49FF-9689-4F5ACE235318}"/>
              </a:ext>
            </a:extLst>
          </p:cNvPr>
          <p:cNvPicPr>
            <a:picLocks noChangeAspect="1" noChangeArrowheads="1"/>
          </p:cNvPicPr>
          <p:nvPr/>
        </p:nvPicPr>
        <p:blipFill rotWithShape="1">
          <a:blip r:embed="rId2"/>
          <a:srcRect l="66756"/>
          <a:stretch/>
        </p:blipFill>
        <p:spPr bwMode="auto">
          <a:xfrm>
            <a:off x="3375736" y="247981"/>
            <a:ext cx="2392529" cy="580034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3D692E25-90E6-4F97-9143-8A41F04BE701}"/>
              </a:ext>
            </a:extLst>
          </p:cNvPr>
          <p:cNvSpPr>
            <a:spLocks noGrp="1"/>
          </p:cNvSpPr>
          <p:nvPr>
            <p:ph type="body" sz="quarter" idx="39"/>
          </p:nvPr>
        </p:nvSpPr>
        <p:spPr>
          <a:xfrm>
            <a:off x="2743200" y="6048325"/>
            <a:ext cx="3657600" cy="181356"/>
          </a:xfrm>
        </p:spPr>
        <p:txBody>
          <a:bodyPr/>
          <a:lstStyle/>
          <a:p>
            <a:pPr algn="ctr"/>
            <a:r>
              <a:rPr lang="en-US" dirty="0">
                <a:solidFill>
                  <a:schemeClr val="tx1"/>
                </a:solidFill>
              </a:rPr>
              <a:t>(top) ©Steven P. Lynch (bottom) Charles D. Winters/Science Source</a:t>
            </a:r>
          </a:p>
        </p:txBody>
      </p:sp>
      <p:sp>
        <p:nvSpPr>
          <p:cNvPr id="12" name="Text Placeholder 4">
            <a:extLst>
              <a:ext uri="{FF2B5EF4-FFF2-40B4-BE49-F238E27FC236}">
                <a16:creationId xmlns:a16="http://schemas.microsoft.com/office/drawing/2014/main" id="{E89D6A00-FD09-43AB-AECC-8444C9B963E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C1438C64-B55B-4FD8-878C-A54073A5AE7D}"/>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147364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D27E0-C905-4BA8-85C3-276045CF6B6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Fruit Dispersal</a:t>
            </a:r>
          </a:p>
        </p:txBody>
      </p:sp>
      <p:sp>
        <p:nvSpPr>
          <p:cNvPr id="3" name="Content Placeholder 2">
            <a:extLst>
              <a:ext uri="{FF2B5EF4-FFF2-40B4-BE49-F238E27FC236}">
                <a16:creationId xmlns:a16="http://schemas.microsoft.com/office/drawing/2014/main" id="{67B8E116-2564-4165-BB03-70619C3FB4AB}"/>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Occurs through a wide array of methods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Ingestion and transportation by birds or other vertebrates.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Hitching a ride with hooked spines on birds and mammals.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Burial in caches by herbivores.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Blowing in the wind.</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Floating and drifting on water.</a:t>
            </a:r>
          </a:p>
        </p:txBody>
      </p:sp>
      <p:sp>
        <p:nvSpPr>
          <p:cNvPr id="6" name="Slide Number Placeholder 3">
            <a:extLst>
              <a:ext uri="{FF2B5EF4-FFF2-40B4-BE49-F238E27FC236}">
                <a16:creationId xmlns:a16="http://schemas.microsoft.com/office/drawing/2014/main" id="{B34EAE85-2A9E-4ED1-93E7-34497FBBA76A}"/>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31289632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EEBC0-A0FC-4BD5-A408-FD16993C9DC5}"/>
              </a:ext>
            </a:extLst>
          </p:cNvPr>
          <p:cNvSpPr>
            <a:spLocks noGrp="1"/>
          </p:cNvSpPr>
          <p:nvPr>
            <p:ph type="title"/>
          </p:nvPr>
        </p:nvSpPr>
        <p:spPr/>
        <p:txBody>
          <a:bodyPr/>
          <a:lstStyle/>
          <a:p>
            <a:pPr lvl="0"/>
            <a:r>
              <a:rPr lang="en-US" altLang="en-US" dirty="0">
                <a:ea typeface="Microsoft YaHei" panose="020B0503020204020204" pitchFamily="34" charset="-122"/>
              </a:rPr>
              <a:t>Dispersal by Animals</a:t>
            </a:r>
            <a:endParaRPr lang="en-US" altLang="en-US"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9" name="Picture 2" descr="Two photos of the bright red berries, fruits with a spine.">
            <a:extLst>
              <a:ext uri="{FF2B5EF4-FFF2-40B4-BE49-F238E27FC236}">
                <a16:creationId xmlns:a16="http://schemas.microsoft.com/office/drawing/2014/main" id="{4D8A7CDC-034E-49FF-9689-4F5ACE235318}"/>
              </a:ext>
            </a:extLst>
          </p:cNvPr>
          <p:cNvPicPr>
            <a:picLocks noChangeAspect="1" noChangeArrowheads="1"/>
          </p:cNvPicPr>
          <p:nvPr/>
        </p:nvPicPr>
        <p:blipFill rotWithShape="1">
          <a:blip r:embed="rId2"/>
          <a:srcRect l="2825" t="6829" r="53792" b="6444"/>
          <a:stretch/>
        </p:blipFill>
        <p:spPr bwMode="auto">
          <a:xfrm>
            <a:off x="666108" y="1223582"/>
            <a:ext cx="7811784" cy="468134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3D692E25-90E6-4F97-9143-8A41F04BE701}"/>
              </a:ext>
            </a:extLst>
          </p:cNvPr>
          <p:cNvSpPr>
            <a:spLocks noGrp="1"/>
          </p:cNvSpPr>
          <p:nvPr>
            <p:ph type="body" sz="quarter" idx="39"/>
          </p:nvPr>
        </p:nvSpPr>
        <p:spPr>
          <a:xfrm>
            <a:off x="2148840" y="5984005"/>
            <a:ext cx="4846320" cy="181356"/>
          </a:xfrm>
        </p:spPr>
        <p:txBody>
          <a:bodyPr/>
          <a:lstStyle/>
          <a:p>
            <a:pPr algn="ctr"/>
            <a:r>
              <a:rPr lang="en-US" dirty="0">
                <a:solidFill>
                  <a:schemeClr val="tx1"/>
                </a:solidFill>
              </a:rPr>
              <a:t>(a) </a:t>
            </a:r>
            <a:r>
              <a:rPr lang="en-US" dirty="0" err="1">
                <a:solidFill>
                  <a:schemeClr val="tx1"/>
                </a:solidFill>
              </a:rPr>
              <a:t>BeppeNob</a:t>
            </a:r>
            <a:r>
              <a:rPr lang="en-US" dirty="0">
                <a:solidFill>
                  <a:schemeClr val="tx1"/>
                </a:solidFill>
              </a:rPr>
              <a:t>/Shutterstock; (b) ©Steven P. Lynch</a:t>
            </a:r>
          </a:p>
        </p:txBody>
      </p:sp>
      <p:sp>
        <p:nvSpPr>
          <p:cNvPr id="8" name="Slide Number Placeholder 4">
            <a:extLst>
              <a:ext uri="{FF2B5EF4-FFF2-40B4-BE49-F238E27FC236}">
                <a16:creationId xmlns:a16="http://schemas.microsoft.com/office/drawing/2014/main" id="{C1438C64-B55B-4FD8-878C-A54073A5AE7D}"/>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7441269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EEBC0-A0FC-4BD5-A408-FD16993C9DC5}"/>
              </a:ext>
            </a:extLst>
          </p:cNvPr>
          <p:cNvSpPr>
            <a:spLocks noGrp="1"/>
          </p:cNvSpPr>
          <p:nvPr>
            <p:ph type="title"/>
          </p:nvPr>
        </p:nvSpPr>
        <p:spPr/>
        <p:txBody>
          <a:bodyPr/>
          <a:lstStyle/>
          <a:p>
            <a:pPr lvl="0"/>
            <a:r>
              <a:rPr lang="en-US" altLang="en-US" dirty="0">
                <a:ea typeface="Microsoft YaHei" panose="020B0503020204020204" pitchFamily="34" charset="-122"/>
              </a:rPr>
              <a:t>Dispersal by Wind or Water</a:t>
            </a:r>
            <a:endParaRPr lang="en-US" altLang="en-US" dirty="0">
              <a:solidFill>
                <a:srgbClr val="000000"/>
              </a:solidFill>
              <a:latin typeface="Arial" panose="020B0604020202020204" pitchFamily="34" charset="0"/>
              <a:ea typeface="Microsoft YaHei" panose="020B0503020204020204" pitchFamily="34" charset="-122"/>
              <a:cs typeface="Arial" pitchFamily="34" charset="0"/>
            </a:endParaRPr>
          </a:p>
        </p:txBody>
      </p:sp>
      <p:pic>
        <p:nvPicPr>
          <p:cNvPr id="9" name="Picture 2" descr="Two photos of the false dandelion and the fruit of the coconut palm.">
            <a:extLst>
              <a:ext uri="{FF2B5EF4-FFF2-40B4-BE49-F238E27FC236}">
                <a16:creationId xmlns:a16="http://schemas.microsoft.com/office/drawing/2014/main" id="{4D8A7CDC-034E-49FF-9689-4F5ACE235318}"/>
              </a:ext>
            </a:extLst>
          </p:cNvPr>
          <p:cNvPicPr>
            <a:picLocks noChangeAspect="1" noChangeArrowheads="1"/>
          </p:cNvPicPr>
          <p:nvPr/>
        </p:nvPicPr>
        <p:blipFill rotWithShape="1">
          <a:blip r:embed="rId2"/>
          <a:srcRect l="46323" t="7908"/>
          <a:stretch/>
        </p:blipFill>
        <p:spPr bwMode="auto">
          <a:xfrm>
            <a:off x="304908" y="1457323"/>
            <a:ext cx="8534184" cy="438912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3">
            <a:extLst>
              <a:ext uri="{FF2B5EF4-FFF2-40B4-BE49-F238E27FC236}">
                <a16:creationId xmlns:a16="http://schemas.microsoft.com/office/drawing/2014/main" id="{3D692E25-90E6-4F97-9143-8A41F04BE701}"/>
              </a:ext>
            </a:extLst>
          </p:cNvPr>
          <p:cNvSpPr>
            <a:spLocks noGrp="1"/>
          </p:cNvSpPr>
          <p:nvPr>
            <p:ph type="body" sz="quarter" idx="39"/>
          </p:nvPr>
        </p:nvSpPr>
        <p:spPr>
          <a:xfrm>
            <a:off x="2148840" y="5881135"/>
            <a:ext cx="4846320" cy="181356"/>
          </a:xfrm>
        </p:spPr>
        <p:txBody>
          <a:bodyPr/>
          <a:lstStyle/>
          <a:p>
            <a:pPr algn="ctr"/>
            <a:r>
              <a:rPr lang="en-US" dirty="0">
                <a:solidFill>
                  <a:schemeClr val="tx1"/>
                </a:solidFill>
              </a:rPr>
              <a:t>(c) Brian Jackson/123RF; (d) John </a:t>
            </a:r>
            <a:r>
              <a:rPr lang="en-US" dirty="0" err="1">
                <a:solidFill>
                  <a:schemeClr val="tx1"/>
                </a:solidFill>
              </a:rPr>
              <a:t>Kaprielian</a:t>
            </a:r>
            <a:r>
              <a:rPr lang="en-US" dirty="0">
                <a:solidFill>
                  <a:schemeClr val="tx1"/>
                </a:solidFill>
              </a:rPr>
              <a:t>/Science Source </a:t>
            </a:r>
          </a:p>
        </p:txBody>
      </p:sp>
      <p:sp>
        <p:nvSpPr>
          <p:cNvPr id="8" name="Slide Number Placeholder 4">
            <a:extLst>
              <a:ext uri="{FF2B5EF4-FFF2-40B4-BE49-F238E27FC236}">
                <a16:creationId xmlns:a16="http://schemas.microsoft.com/office/drawing/2014/main" id="{C1438C64-B55B-4FD8-878C-A54073A5AE7D}"/>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27429466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BB45B-ECD1-4B15-870D-E90C5750347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Two kinds of gametophytes</a:t>
            </a:r>
          </a:p>
        </p:txBody>
      </p:sp>
      <p:sp>
        <p:nvSpPr>
          <p:cNvPr id="3" name="Content Placeholder 2">
            <a:extLst>
              <a:ext uri="{FF2B5EF4-FFF2-40B4-BE49-F238E27FC236}">
                <a16:creationId xmlns:a16="http://schemas.microsoft.com/office/drawing/2014/main" id="{A8E4BF2F-3B26-4384-8B05-04A6B58BF71F}"/>
              </a:ext>
            </a:extLst>
          </p:cNvPr>
          <p:cNvSpPr>
            <a:spLocks noGrp="1"/>
          </p:cNvSpPr>
          <p:nvPr>
            <p:ph sz="quarter" idx="11"/>
          </p:nvPr>
        </p:nvSpPr>
        <p:spPr>
          <a:xfrm>
            <a:off x="342900" y="1276710"/>
            <a:ext cx="8458200" cy="5089800"/>
          </a:xfrm>
        </p:spPr>
        <p:txBody>
          <a:bodyPr/>
          <a:lstStyle/>
          <a:p>
            <a:pPr lvl="0">
              <a:spcBef>
                <a:spcPts val="800"/>
              </a:spcBef>
              <a:buClr>
                <a:srgbClr val="003B48"/>
              </a:buClr>
            </a:pPr>
            <a:r>
              <a:rPr lang="en-US" dirty="0">
                <a:solidFill>
                  <a:srgbClr val="000000"/>
                </a:solidFill>
                <a:latin typeface="Arial" panose="020B0604020202020204" pitchFamily="34" charset="0"/>
                <a:ea typeface="Verdana" panose="020B0604030504040204" pitchFamily="34" charset="0"/>
              </a:rPr>
              <a:t>Male gametophytes</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Pollen grains.</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Carried to female gametophyte by wind or a pollinator.</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No need for water.</a:t>
            </a:r>
          </a:p>
          <a:p>
            <a:pPr lvl="0">
              <a:spcBef>
                <a:spcPts val="800"/>
              </a:spcBef>
              <a:buClr>
                <a:srgbClr val="003B48"/>
              </a:buClr>
            </a:pPr>
            <a:r>
              <a:rPr lang="en-US" dirty="0">
                <a:solidFill>
                  <a:srgbClr val="000000"/>
                </a:solidFill>
                <a:latin typeface="Arial" panose="020B0604020202020204" pitchFamily="34" charset="0"/>
                <a:ea typeface="Verdana" panose="020B0604030504040204" pitchFamily="34" charset="0"/>
              </a:rPr>
              <a:t>Female gametophytes</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Develop within an ovule.</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Enclosed within diploid sporophyte tissue in angiosperms.</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Ovule and protective tissue are the ovary.</a:t>
            </a:r>
          </a:p>
          <a:p>
            <a:pPr marL="347472" lvl="0" indent="-347472">
              <a:spcBef>
                <a:spcPts val="800"/>
              </a:spcBef>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ovary develops into fruit.</a:t>
            </a:r>
          </a:p>
        </p:txBody>
      </p:sp>
      <p:sp>
        <p:nvSpPr>
          <p:cNvPr id="6" name="Slide Number Placeholder 3">
            <a:extLst>
              <a:ext uri="{FF2B5EF4-FFF2-40B4-BE49-F238E27FC236}">
                <a16:creationId xmlns:a16="http://schemas.microsoft.com/office/drawing/2014/main" id="{38859E4D-EFA7-4BE1-8910-23C89AEB8027}"/>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3689782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Gymnosperms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phylogenetic tree has two nodes. From the first node, one branch leads to ferns and allies and the other branch leads to gymnosperms (highlighted) and angiosperms.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t>Life Cycle of a Typical Pine</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A fully mature sporophyte has a pollen-bearing cone on the lower parts of a tree and a seed-bearing cone on the upper parts of the tree. The pollen-bearing cones contain scales that contain the microspore mother cells which have microspores that rupture and release pollen with an air bladder on either side. This pollen undergoes pollination. The seed-bearing cone has the megaspore mother cell which undergoes meiosis resulting in the multiplication of the spores inside which then undergoes pollination. The sperm attaches itself to the pollen tube at the bottom of the megaspore with which the pollens are fused. The fusion is followed by fertilization. 15 months after pollination, fertilization occurs and results in the formation of a zygote. The oval section of the seed (second year), shows the embryo embedded in the megagametophyte. It undergoes mitosis and develops into pine seeds which germinate and undergoes mitosis to become a young seedling that develops into a mature sporophyte.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768596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Angiosperms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phylogenetic tree has two nodes. From the first node, one branch leads to ferns and allies and the other branch leads to gymnosperms and angiosperms (highlighted).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168220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Evolution of Fruit</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modified leaf with ovules leads to the folded leaves that protect the ovules. The ovules are inside the carpels, and the leaf margin fuses.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8644254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Seed Plant Cladogram</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gymnosperms group shows the ginkgo, </a:t>
            </a:r>
            <a:r>
              <a:rPr lang="en-US" dirty="0" err="1"/>
              <a:t>gnetophytes</a:t>
            </a:r>
            <a:r>
              <a:rPr lang="en-US" dirty="0"/>
              <a:t>, conifers, and cycads. The angiosperm group shows </a:t>
            </a:r>
            <a:r>
              <a:rPr lang="en-US" dirty="0" err="1"/>
              <a:t>archaefructus</a:t>
            </a:r>
            <a:r>
              <a:rPr lang="en-US" dirty="0"/>
              <a:t> (extinct), </a:t>
            </a:r>
            <a:r>
              <a:rPr lang="en-US" dirty="0" err="1"/>
              <a:t>amborella</a:t>
            </a:r>
            <a:r>
              <a:rPr lang="en-US" dirty="0"/>
              <a:t>, water </a:t>
            </a:r>
            <a:r>
              <a:rPr lang="en-US" dirty="0" err="1"/>
              <a:t>lilles</a:t>
            </a:r>
            <a:r>
              <a:rPr lang="en-US" dirty="0"/>
              <a:t>, star anis, eudicots, </a:t>
            </a:r>
            <a:r>
              <a:rPr lang="en-US" dirty="0" err="1"/>
              <a:t>magnollids</a:t>
            </a:r>
            <a:r>
              <a:rPr lang="en-US" dirty="0"/>
              <a:t>, and monocots.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997061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Moss Mitochondrial Genes in </a:t>
            </a:r>
            <a:r>
              <a:rPr lang="en-US" altLang="en-US" i="1" dirty="0" err="1">
                <a:latin typeface="Arial" panose="020B0604020202020204" pitchFamily="34" charset="0"/>
                <a:ea typeface="Microsoft YaHei" panose="020B0503020204020204" pitchFamily="34" charset="-122"/>
              </a:rPr>
              <a:t>Amborella</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first phylogenetic tree shows three clusters, flowering plants and pines, ferns and mosses, and </a:t>
            </a:r>
            <a:r>
              <a:rPr lang="en-US" dirty="0" err="1"/>
              <a:t>charales</a:t>
            </a:r>
            <a:r>
              <a:rPr lang="en-US" dirty="0"/>
              <a:t>. The second phylogenetic tree shows three groups, HGT and gene A, HGT and gene B, and HGT and gene C.</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066775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The Carpel</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carpel of the flower has three major regions. The swollen, bulbous base called the ovary contains the ovules; the stigma, which is the tip at the end of a small, narrow stalk where the pollen attaches; and the style, which is the neck or stalk that connects the stigma and ovary. the ovary is enveloped by the ovary wall. The bulbous ovary rests on the receptacle which is the wide base and the pedicel is the stalk that holds the flower. The sepal is the green and leaf-like structure arranged around the flower which guards the bud. The petal is the thin, </a:t>
            </a:r>
            <a:r>
              <a:rPr lang="en-GB" dirty="0" err="1"/>
              <a:t>colored</a:t>
            </a:r>
            <a:r>
              <a:rPr lang="en-GB" dirty="0"/>
              <a:t> part of the flower. The stamen is the male or is the pollen-producing reproductive organ of a flower. Which consists of an anther and filament. The anther produces pollen and the filament is the thin, narrow stalk that holds the anther up.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9447292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Ovule</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ellipsoid nucellus is at the </a:t>
            </a:r>
            <a:r>
              <a:rPr lang="en-GB" dirty="0" err="1"/>
              <a:t>center</a:t>
            </a:r>
            <a:r>
              <a:rPr lang="en-GB" dirty="0"/>
              <a:t> with the spherical megaspore mother cell at its </a:t>
            </a:r>
            <a:r>
              <a:rPr lang="en-GB" dirty="0" err="1"/>
              <a:t>center</a:t>
            </a:r>
            <a:r>
              <a:rPr lang="en-GB" dirty="0"/>
              <a:t>. The integument is a protective layer of cells surrounding the ovule. The micropyle is the small opening present at the tip where the integument does not cover the nucellus in the ovule. The stalk of the ovule is seen on one side attached to the outer cover.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307819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EF393-E269-41F4-834F-D8FB5E4E590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Five Phyla of Extant Seed Plants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15" name="Content Placeholder 2">
            <a:extLst>
              <a:ext uri="{FF2B5EF4-FFF2-40B4-BE49-F238E27FC236}">
                <a16:creationId xmlns:a16="http://schemas.microsoft.com/office/drawing/2014/main" id="{435343DA-DDB5-48E5-9486-832B1D52B60A}"/>
              </a:ext>
            </a:extLst>
          </p:cNvPr>
          <p:cNvSpPr>
            <a:spLocks noGrp="1"/>
          </p:cNvSpPr>
          <p:nvPr>
            <p:ph sz="quarter" idx="11"/>
          </p:nvPr>
        </p:nvSpPr>
        <p:spPr>
          <a:xfrm>
            <a:off x="137160" y="1046911"/>
            <a:ext cx="8866112" cy="323490"/>
          </a:xfrm>
        </p:spPr>
        <p:txBody>
          <a:bodyPr/>
          <a:lstStyle/>
          <a:p>
            <a:r>
              <a:rPr lang="en-US" sz="2000" b="1" dirty="0"/>
              <a:t>TABLE 30.1 The Five Phyla of Extant Seed Plants</a:t>
            </a:r>
            <a:r>
              <a:rPr lang="en-US" sz="2000" dirty="0"/>
              <a:t>	</a:t>
            </a:r>
          </a:p>
        </p:txBody>
      </p:sp>
      <p:graphicFrame>
        <p:nvGraphicFramePr>
          <p:cNvPr id="18" name="Table 3">
            <a:extLst>
              <a:ext uri="{FF2B5EF4-FFF2-40B4-BE49-F238E27FC236}">
                <a16:creationId xmlns:a16="http://schemas.microsoft.com/office/drawing/2014/main" id="{421034DE-A3F9-45C5-8F0D-5916F3CB6722}"/>
              </a:ext>
            </a:extLst>
          </p:cNvPr>
          <p:cNvGraphicFramePr>
            <a:graphicFrameLocks noGrp="1"/>
          </p:cNvGraphicFramePr>
          <p:nvPr>
            <p:extLst>
              <p:ext uri="{D42A27DB-BD31-4B8C-83A1-F6EECF244321}">
                <p14:modId xmlns:p14="http://schemas.microsoft.com/office/powerpoint/2010/main" val="2437626933"/>
              </p:ext>
            </p:extLst>
          </p:nvPr>
        </p:nvGraphicFramePr>
        <p:xfrm>
          <a:off x="137160" y="1444020"/>
          <a:ext cx="8869680" cy="5074920"/>
        </p:xfrm>
        <a:graphic>
          <a:graphicData uri="http://schemas.openxmlformats.org/drawingml/2006/table">
            <a:tbl>
              <a:tblPr firstRow="1" bandRow="1">
                <a:tableStyleId>{5C22544A-7EE6-4342-B048-85BDC9FD1C3A}</a:tableStyleId>
              </a:tblPr>
              <a:tblGrid>
                <a:gridCol w="1097280">
                  <a:extLst>
                    <a:ext uri="{9D8B030D-6E8A-4147-A177-3AD203B41FA5}">
                      <a16:colId xmlns:a16="http://schemas.microsoft.com/office/drawing/2014/main" val="148797653"/>
                    </a:ext>
                  </a:extLst>
                </a:gridCol>
                <a:gridCol w="2743200">
                  <a:extLst>
                    <a:ext uri="{9D8B030D-6E8A-4147-A177-3AD203B41FA5}">
                      <a16:colId xmlns:a16="http://schemas.microsoft.com/office/drawing/2014/main" val="417352653"/>
                    </a:ext>
                  </a:extLst>
                </a:gridCol>
                <a:gridCol w="3840480">
                  <a:extLst>
                    <a:ext uri="{9D8B030D-6E8A-4147-A177-3AD203B41FA5}">
                      <a16:colId xmlns:a16="http://schemas.microsoft.com/office/drawing/2014/main" val="2378548786"/>
                    </a:ext>
                  </a:extLst>
                </a:gridCol>
                <a:gridCol w="1188720">
                  <a:extLst>
                    <a:ext uri="{9D8B030D-6E8A-4147-A177-3AD203B41FA5}">
                      <a16:colId xmlns:a16="http://schemas.microsoft.com/office/drawing/2014/main" val="1632879922"/>
                    </a:ext>
                  </a:extLst>
                </a:gridCol>
              </a:tblGrid>
              <a:tr h="553752">
                <a:tc>
                  <a:txBody>
                    <a:bodyPr/>
                    <a:lstStyle/>
                    <a:p>
                      <a:r>
                        <a:rPr lang="en-IN" sz="1100" b="1" i="0" u="none" strike="noStrike" kern="1200" baseline="0" dirty="0">
                          <a:solidFill>
                            <a:schemeClr val="lt1"/>
                          </a:solidFill>
                          <a:latin typeface="+mn-lt"/>
                          <a:ea typeface="+mn-ea"/>
                          <a:cs typeface="+mn-cs"/>
                        </a:rPr>
                        <a:t>Phylum</a:t>
                      </a:r>
                      <a:endParaRPr lang="en-IN" sz="1100" b="0" i="0" u="none" strike="noStrike" kern="1200" baseline="0" dirty="0">
                        <a:solidFill>
                          <a:schemeClr val="lt1"/>
                        </a:solidFill>
                        <a:latin typeface="+mn-lt"/>
                        <a:ea typeface="+mn-ea"/>
                        <a:cs typeface="+mn-cs"/>
                      </a:endParaRPr>
                    </a:p>
                  </a:txBody>
                  <a:tcPr/>
                </a:tc>
                <a:tc>
                  <a:txBody>
                    <a:bodyPr/>
                    <a:lstStyle/>
                    <a:p>
                      <a:r>
                        <a:rPr lang="en-IN" sz="1100" b="1" i="0" u="none" strike="noStrike" kern="1200" baseline="0" dirty="0">
                          <a:solidFill>
                            <a:schemeClr val="lt1"/>
                          </a:solidFill>
                          <a:latin typeface="+mn-lt"/>
                          <a:ea typeface="+mn-ea"/>
                          <a:cs typeface="+mn-cs"/>
                        </a:rPr>
                        <a:t>Examples</a:t>
                      </a:r>
                      <a:endParaRPr lang="en-IN" sz="1100" b="0" i="0" u="none" strike="noStrike" kern="1200" baseline="0" dirty="0">
                        <a:solidFill>
                          <a:schemeClr val="lt1"/>
                        </a:solidFill>
                        <a:latin typeface="+mn-lt"/>
                        <a:ea typeface="+mn-ea"/>
                        <a:cs typeface="+mn-cs"/>
                      </a:endParaRPr>
                    </a:p>
                  </a:txBody>
                  <a:tcPr/>
                </a:tc>
                <a:tc>
                  <a:txBody>
                    <a:bodyPr/>
                    <a:lstStyle/>
                    <a:p>
                      <a:r>
                        <a:rPr lang="en-IN" sz="1100" b="1" i="0" u="none" strike="noStrike" kern="1200" baseline="0" dirty="0">
                          <a:solidFill>
                            <a:schemeClr val="lt1"/>
                          </a:solidFill>
                          <a:latin typeface="+mn-lt"/>
                          <a:ea typeface="+mn-ea"/>
                          <a:cs typeface="+mn-cs"/>
                        </a:rPr>
                        <a:t>Key Characteristics</a:t>
                      </a:r>
                      <a:endParaRPr lang="en-IN" sz="1100" b="0" i="0" u="none" strike="noStrike" kern="1200" baseline="0" dirty="0">
                        <a:solidFill>
                          <a:schemeClr val="lt1"/>
                        </a:solidFill>
                        <a:latin typeface="+mn-lt"/>
                        <a:ea typeface="+mn-ea"/>
                        <a:cs typeface="+mn-cs"/>
                      </a:endParaRPr>
                    </a:p>
                  </a:txBody>
                  <a:tcPr/>
                </a:tc>
                <a:tc>
                  <a:txBody>
                    <a:bodyPr/>
                    <a:lstStyle/>
                    <a:p>
                      <a:r>
                        <a:rPr lang="en-US" sz="1100" b="1" i="0" u="none" strike="noStrike" kern="1200" baseline="0" dirty="0">
                          <a:solidFill>
                            <a:schemeClr val="lt1"/>
                          </a:solidFill>
                          <a:latin typeface="+mn-lt"/>
                          <a:ea typeface="+mn-ea"/>
                          <a:cs typeface="+mn-cs"/>
                        </a:rPr>
                        <a:t>Approximate Number of Living Species</a:t>
                      </a:r>
                      <a:endParaRPr lang="en-US" sz="1100" b="0" i="0" u="none" strike="noStrike" kern="1200" baseline="0" dirty="0">
                        <a:solidFill>
                          <a:schemeClr val="lt1"/>
                        </a:solidFill>
                        <a:latin typeface="+mn-lt"/>
                        <a:ea typeface="+mn-ea"/>
                        <a:cs typeface="+mn-cs"/>
                      </a:endParaRPr>
                    </a:p>
                  </a:txBody>
                  <a:tcPr/>
                </a:tc>
                <a:extLst>
                  <a:ext uri="{0D108BD9-81ED-4DB2-BD59-A6C34878D82A}">
                    <a16:rowId xmlns:a16="http://schemas.microsoft.com/office/drawing/2014/main" val="2886388130"/>
                  </a:ext>
                </a:extLst>
              </a:tr>
              <a:tr h="709938">
                <a:tc>
                  <a:txBody>
                    <a:bodyPr/>
                    <a:lstStyle/>
                    <a:p>
                      <a:r>
                        <a:rPr lang="en-US" sz="1100" b="0" i="0" u="none" strike="noStrike" kern="1200" baseline="0" dirty="0" err="1">
                          <a:solidFill>
                            <a:schemeClr val="dk1"/>
                          </a:solidFill>
                          <a:latin typeface="+mn-lt"/>
                          <a:ea typeface="+mn-ea"/>
                          <a:cs typeface="+mn-cs"/>
                        </a:rPr>
                        <a:t>Coniferophyta</a:t>
                      </a:r>
                      <a:r>
                        <a:rPr lang="en-US" sz="1100" b="0" i="0" u="none" strike="noStrike" kern="1200" baseline="0" dirty="0">
                          <a:solidFill>
                            <a:schemeClr val="dk1"/>
                          </a:solidFill>
                          <a:latin typeface="+mn-lt"/>
                          <a:ea typeface="+mn-ea"/>
                          <a:cs typeface="+mn-cs"/>
                        </a:rPr>
                        <a:t> (sometimes called the </a:t>
                      </a:r>
                      <a:r>
                        <a:rPr lang="en-US" sz="1100" b="0" i="0" u="none" strike="noStrike" kern="1200" baseline="0" dirty="0" err="1">
                          <a:solidFill>
                            <a:schemeClr val="dk1"/>
                          </a:solidFill>
                          <a:latin typeface="+mn-lt"/>
                          <a:ea typeface="+mn-ea"/>
                          <a:cs typeface="+mn-cs"/>
                        </a:rPr>
                        <a:t>Pinophyta</a:t>
                      </a:r>
                      <a:r>
                        <a:rPr lang="en-US" sz="1100" b="0" i="0" u="none" strike="noStrike" kern="1200" baseline="0" dirty="0">
                          <a:solidFill>
                            <a:schemeClr val="dk1"/>
                          </a:solidFill>
                          <a:latin typeface="+mn-lt"/>
                          <a:ea typeface="+mn-ea"/>
                          <a:cs typeface="+mn-cs"/>
                        </a:rPr>
                        <a:t>)</a:t>
                      </a:r>
                    </a:p>
                  </a:txBody>
                  <a:tcPr/>
                </a:tc>
                <a:tc>
                  <a:txBody>
                    <a:bodyPr/>
                    <a:lstStyle/>
                    <a:p>
                      <a:r>
                        <a:rPr lang="en-US" sz="1100" b="0" i="0" u="none" strike="noStrike" kern="1200" baseline="0" dirty="0">
                          <a:solidFill>
                            <a:schemeClr val="dk1"/>
                          </a:solidFill>
                          <a:latin typeface="+mn-lt"/>
                          <a:ea typeface="+mn-ea"/>
                          <a:cs typeface="+mn-cs"/>
                        </a:rPr>
                        <a:t>Conifers (including pines, spruces, firs, yews, redwoods, and others)</a:t>
                      </a:r>
                    </a:p>
                  </a:txBody>
                  <a:tcPr marR="1097280"/>
                </a:tc>
                <a:tc>
                  <a:txBody>
                    <a:bodyPr/>
                    <a:lstStyle/>
                    <a:p>
                      <a:r>
                        <a:rPr lang="en-US" sz="1100" b="0" i="0" u="none" strike="noStrike" kern="1200" baseline="0" dirty="0">
                          <a:solidFill>
                            <a:schemeClr val="dk1"/>
                          </a:solidFill>
                          <a:latin typeface="+mn-lt"/>
                          <a:ea typeface="+mn-ea"/>
                          <a:cs typeface="+mn-cs"/>
                        </a:rPr>
                        <a:t>Heterosporous seed plants. Sperm not motile; accesses the egg by a pollen tube. Leaves mostly needle-like or </a:t>
                      </a:r>
                      <a:r>
                        <a:rPr lang="en-US" sz="1100" b="0" i="0" u="none" strike="noStrike" kern="1200" baseline="0" dirty="0" err="1">
                          <a:solidFill>
                            <a:schemeClr val="dk1"/>
                          </a:solidFill>
                          <a:latin typeface="+mn-lt"/>
                          <a:ea typeface="+mn-ea"/>
                          <a:cs typeface="+mn-cs"/>
                        </a:rPr>
                        <a:t>scalelike</a:t>
                      </a:r>
                      <a:r>
                        <a:rPr lang="en-US" sz="1100" b="0" i="0" u="none" strike="noStrike" kern="1200" baseline="0" dirty="0">
                          <a:solidFill>
                            <a:schemeClr val="dk1"/>
                          </a:solidFill>
                          <a:latin typeface="+mn-lt"/>
                          <a:ea typeface="+mn-ea"/>
                          <a:cs typeface="+mn-cs"/>
                        </a:rPr>
                        <a:t>. Trees, shrubs. About 68 genera. Many produce seeds in cones.</a:t>
                      </a:r>
                    </a:p>
                  </a:txBody>
                  <a:tcPr/>
                </a:tc>
                <a:tc>
                  <a:txBody>
                    <a:bodyPr/>
                    <a:lstStyle/>
                    <a:p>
                      <a:r>
                        <a:rPr lang="en-US" sz="1100" dirty="0"/>
                        <a:t>630</a:t>
                      </a:r>
                      <a:endParaRPr lang="en-IN" sz="1100" dirty="0"/>
                    </a:p>
                  </a:txBody>
                  <a:tcPr/>
                </a:tc>
                <a:extLst>
                  <a:ext uri="{0D108BD9-81ED-4DB2-BD59-A6C34878D82A}">
                    <a16:rowId xmlns:a16="http://schemas.microsoft.com/office/drawing/2014/main" val="1717470550"/>
                  </a:ext>
                </a:extLst>
              </a:tr>
              <a:tr h="731520">
                <a:tc>
                  <a:txBody>
                    <a:bodyPr/>
                    <a:lstStyle/>
                    <a:p>
                      <a:r>
                        <a:rPr lang="en-IN" sz="1100" b="0" i="0" u="none" strike="noStrike" kern="1200" baseline="0" dirty="0" err="1">
                          <a:solidFill>
                            <a:schemeClr val="dk1"/>
                          </a:solidFill>
                          <a:latin typeface="+mn-lt"/>
                          <a:ea typeface="+mn-ea"/>
                          <a:cs typeface="+mn-cs"/>
                        </a:rPr>
                        <a:t>Cycadophyta</a:t>
                      </a:r>
                      <a:endParaRPr lang="en-IN" sz="1100" b="0" i="0" u="none" strike="noStrike" kern="1200" baseline="0" dirty="0">
                        <a:solidFill>
                          <a:schemeClr val="dk1"/>
                        </a:solidFill>
                        <a:latin typeface="+mn-lt"/>
                        <a:ea typeface="+mn-ea"/>
                        <a:cs typeface="+mn-cs"/>
                      </a:endParaRPr>
                    </a:p>
                  </a:txBody>
                  <a:tcPr/>
                </a:tc>
                <a:tc>
                  <a:txBody>
                    <a:bodyPr/>
                    <a:lstStyle/>
                    <a:p>
                      <a:r>
                        <a:rPr lang="en-IN" sz="1100" b="0" i="0" u="none" strike="noStrike" kern="1200" baseline="0" dirty="0">
                          <a:solidFill>
                            <a:schemeClr val="dk1"/>
                          </a:solidFill>
                          <a:latin typeface="+mn-lt"/>
                          <a:ea typeface="+mn-ea"/>
                          <a:cs typeface="+mn-cs"/>
                        </a:rPr>
                        <a:t>Cycads</a:t>
                      </a:r>
                    </a:p>
                  </a:txBody>
                  <a:tcPr/>
                </a:tc>
                <a:tc>
                  <a:txBody>
                    <a:bodyPr/>
                    <a:lstStyle/>
                    <a:p>
                      <a:r>
                        <a:rPr lang="en-US" sz="1100" b="0" i="0" u="none" strike="noStrike" kern="1200" baseline="0" dirty="0">
                          <a:solidFill>
                            <a:schemeClr val="dk1"/>
                          </a:solidFill>
                          <a:latin typeface="+mn-lt"/>
                          <a:ea typeface="+mn-ea"/>
                          <a:cs typeface="+mn-cs"/>
                        </a:rPr>
                        <a:t>Heterosporous. Sperm flagellated and motile but confined within a pollen tube that grows to the vicinity of the egg. </a:t>
                      </a:r>
                      <a:r>
                        <a:rPr lang="en-US" sz="1100" b="0" i="0" u="none" strike="noStrike" kern="1200" baseline="0" dirty="0" err="1">
                          <a:solidFill>
                            <a:schemeClr val="dk1"/>
                          </a:solidFill>
                          <a:latin typeface="+mn-lt"/>
                          <a:ea typeface="+mn-ea"/>
                          <a:cs typeface="+mn-cs"/>
                        </a:rPr>
                        <a:t>Palmlike</a:t>
                      </a:r>
                      <a:r>
                        <a:rPr lang="en-US" sz="1100" b="0" i="0" u="none" strike="noStrike" kern="1200" baseline="0" dirty="0">
                          <a:solidFill>
                            <a:schemeClr val="dk1"/>
                          </a:solidFill>
                          <a:latin typeface="+mn-lt"/>
                          <a:ea typeface="+mn-ea"/>
                          <a:cs typeface="+mn-cs"/>
                        </a:rPr>
                        <a:t> plants with pinnate leaves. Secondary growth slow compared with that of the conifers. Ten genera. Seeds in cones.</a:t>
                      </a:r>
                    </a:p>
                  </a:txBody>
                  <a:tcPr/>
                </a:tc>
                <a:tc>
                  <a:txBody>
                    <a:bodyPr/>
                    <a:lstStyle/>
                    <a:p>
                      <a:r>
                        <a:rPr lang="en-US" sz="1100" dirty="0"/>
                        <a:t>306</a:t>
                      </a:r>
                      <a:endParaRPr lang="en-IN" sz="1100" dirty="0"/>
                    </a:p>
                  </a:txBody>
                  <a:tcPr/>
                </a:tc>
                <a:extLst>
                  <a:ext uri="{0D108BD9-81ED-4DB2-BD59-A6C34878D82A}">
                    <a16:rowId xmlns:a16="http://schemas.microsoft.com/office/drawing/2014/main" val="1820386236"/>
                  </a:ext>
                </a:extLst>
              </a:tr>
              <a:tr h="709938">
                <a:tc>
                  <a:txBody>
                    <a:bodyPr/>
                    <a:lstStyle/>
                    <a:p>
                      <a:r>
                        <a:rPr lang="en-IN" sz="1100" b="0" i="0" u="none" strike="noStrike" kern="1200" baseline="0" dirty="0" err="1">
                          <a:solidFill>
                            <a:schemeClr val="dk1"/>
                          </a:solidFill>
                          <a:latin typeface="+mn-lt"/>
                          <a:ea typeface="+mn-ea"/>
                          <a:cs typeface="+mn-cs"/>
                        </a:rPr>
                        <a:t>Gnetophyta</a:t>
                      </a:r>
                      <a:endParaRPr lang="en-IN" sz="1100" b="0" i="0" u="none" strike="noStrike" kern="1200" baseline="0" dirty="0">
                        <a:solidFill>
                          <a:schemeClr val="dk1"/>
                        </a:solidFill>
                        <a:latin typeface="+mn-lt"/>
                        <a:ea typeface="+mn-ea"/>
                        <a:cs typeface="+mn-cs"/>
                      </a:endParaRPr>
                    </a:p>
                  </a:txBody>
                  <a:tcPr/>
                </a:tc>
                <a:tc>
                  <a:txBody>
                    <a:bodyPr/>
                    <a:lstStyle/>
                    <a:p>
                      <a:r>
                        <a:rPr lang="en-IN" sz="1100" b="0" i="0" u="none" strike="noStrike" kern="1200" baseline="0" dirty="0" err="1">
                          <a:solidFill>
                            <a:schemeClr val="dk1"/>
                          </a:solidFill>
                          <a:latin typeface="+mn-lt"/>
                          <a:ea typeface="+mn-ea"/>
                          <a:cs typeface="+mn-cs"/>
                        </a:rPr>
                        <a:t>Gnetophytes</a:t>
                      </a:r>
                      <a:endParaRPr lang="en-IN" sz="1100" b="0" i="0" u="none" strike="noStrike" kern="1200" baseline="0" dirty="0">
                        <a:solidFill>
                          <a:schemeClr val="dk1"/>
                        </a:solidFill>
                        <a:latin typeface="+mn-lt"/>
                        <a:ea typeface="+mn-ea"/>
                        <a:cs typeface="+mn-cs"/>
                      </a:endParaRPr>
                    </a:p>
                  </a:txBody>
                  <a:tcPr/>
                </a:tc>
                <a:tc>
                  <a:txBody>
                    <a:bodyPr/>
                    <a:lstStyle/>
                    <a:p>
                      <a:r>
                        <a:rPr lang="en-IN" sz="1100" b="0" i="0" u="none" strike="noStrike" kern="1200" baseline="0" dirty="0">
                          <a:solidFill>
                            <a:schemeClr val="dk1"/>
                          </a:solidFill>
                          <a:latin typeface="+mn-lt"/>
                          <a:ea typeface="+mn-ea"/>
                          <a:cs typeface="+mn-cs"/>
                        </a:rPr>
                        <a:t>Heterosporous. Sperm not motile; accesses the egg by a pollen tube. The only gymnosperms with vessels in their vasculature. Trees, shrubs, vines. Three very diverse genera </a:t>
                      </a:r>
                      <a:r>
                        <a:rPr lang="en-IN" sz="1100" b="0" i="1" u="none" strike="noStrike" kern="1200" baseline="0" dirty="0">
                          <a:solidFill>
                            <a:schemeClr val="dk1"/>
                          </a:solidFill>
                          <a:latin typeface="+mn-lt"/>
                          <a:ea typeface="+mn-ea"/>
                          <a:cs typeface="+mn-cs"/>
                        </a:rPr>
                        <a:t>(Ephedra, </a:t>
                      </a:r>
                      <a:r>
                        <a:rPr lang="en-IN" sz="1100" b="0" i="1" u="none" strike="noStrike" kern="1200" baseline="0" dirty="0" err="1">
                          <a:solidFill>
                            <a:schemeClr val="dk1"/>
                          </a:solidFill>
                          <a:latin typeface="+mn-lt"/>
                          <a:ea typeface="+mn-ea"/>
                          <a:cs typeface="+mn-cs"/>
                        </a:rPr>
                        <a:t>Gnetum</a:t>
                      </a:r>
                      <a:r>
                        <a:rPr lang="en-IN" sz="1100" b="0" i="1" u="none" strike="noStrike" kern="1200" baseline="0" dirty="0">
                          <a:solidFill>
                            <a:schemeClr val="dk1"/>
                          </a:solidFill>
                          <a:latin typeface="+mn-lt"/>
                          <a:ea typeface="+mn-ea"/>
                          <a:cs typeface="+mn-cs"/>
                        </a:rPr>
                        <a:t>, </a:t>
                      </a:r>
                      <a:r>
                        <a:rPr lang="en-IN" sz="1100" b="0" i="1" u="none" strike="noStrike" kern="1200" baseline="0" dirty="0" err="1">
                          <a:solidFill>
                            <a:schemeClr val="dk1"/>
                          </a:solidFill>
                          <a:latin typeface="+mn-lt"/>
                          <a:ea typeface="+mn-ea"/>
                          <a:cs typeface="+mn-cs"/>
                        </a:rPr>
                        <a:t>Welwitschia</a:t>
                      </a:r>
                      <a:r>
                        <a:rPr lang="en-IN" sz="1100" b="0" i="1" u="none" strike="noStrike" kern="1200" baseline="0" dirty="0">
                          <a:solidFill>
                            <a:schemeClr val="dk1"/>
                          </a:solidFill>
                          <a:latin typeface="+mn-lt"/>
                          <a:ea typeface="+mn-ea"/>
                          <a:cs typeface="+mn-cs"/>
                        </a:rPr>
                        <a:t>)</a:t>
                      </a:r>
                      <a:r>
                        <a:rPr lang="en-IN" sz="1100" b="0" i="0" u="none" strike="noStrike" kern="1200" baseline="0" dirty="0">
                          <a:solidFill>
                            <a:schemeClr val="dk1"/>
                          </a:solidFill>
                          <a:latin typeface="+mn-lt"/>
                          <a:ea typeface="+mn-ea"/>
                          <a:cs typeface="+mn-cs"/>
                        </a:rPr>
                        <a:t>.</a:t>
                      </a:r>
                    </a:p>
                  </a:txBody>
                  <a:tcPr/>
                </a:tc>
                <a:tc>
                  <a:txBody>
                    <a:bodyPr/>
                    <a:lstStyle/>
                    <a:p>
                      <a:r>
                        <a:rPr lang="en-US" sz="1100" dirty="0"/>
                        <a:t>65</a:t>
                      </a:r>
                      <a:endParaRPr lang="en-IN" sz="1100" dirty="0"/>
                    </a:p>
                  </a:txBody>
                  <a:tcPr/>
                </a:tc>
                <a:extLst>
                  <a:ext uri="{0D108BD9-81ED-4DB2-BD59-A6C34878D82A}">
                    <a16:rowId xmlns:a16="http://schemas.microsoft.com/office/drawing/2014/main" val="165044725"/>
                  </a:ext>
                </a:extLst>
              </a:tr>
              <a:tr h="1097280">
                <a:tc>
                  <a:txBody>
                    <a:bodyPr/>
                    <a:lstStyle/>
                    <a:p>
                      <a:r>
                        <a:rPr lang="en-IN" sz="1100" b="0" i="0" u="none" strike="noStrike" kern="1200" baseline="0" dirty="0" err="1">
                          <a:solidFill>
                            <a:schemeClr val="dk1"/>
                          </a:solidFill>
                          <a:latin typeface="+mn-lt"/>
                          <a:ea typeface="+mn-ea"/>
                          <a:cs typeface="+mn-cs"/>
                        </a:rPr>
                        <a:t>Ginkgophyta</a:t>
                      </a:r>
                      <a:endParaRPr lang="en-IN" sz="1100" b="0" i="0" u="none" strike="noStrike" kern="1200" baseline="0" dirty="0">
                        <a:solidFill>
                          <a:schemeClr val="dk1"/>
                        </a:solidFill>
                        <a:latin typeface="+mn-lt"/>
                        <a:ea typeface="+mn-ea"/>
                        <a:cs typeface="+mn-cs"/>
                      </a:endParaRPr>
                    </a:p>
                  </a:txBody>
                  <a:tcPr/>
                </a:tc>
                <a:tc>
                  <a:txBody>
                    <a:bodyPr/>
                    <a:lstStyle/>
                    <a:p>
                      <a:r>
                        <a:rPr lang="en-IN" sz="1100" b="0" i="1" u="none" strike="noStrike" kern="1200" baseline="0" dirty="0">
                          <a:solidFill>
                            <a:schemeClr val="dk1"/>
                          </a:solidFill>
                          <a:latin typeface="+mn-lt"/>
                          <a:ea typeface="+mn-ea"/>
                          <a:cs typeface="+mn-cs"/>
                        </a:rPr>
                        <a:t>Ginkgo</a:t>
                      </a:r>
                      <a:endParaRPr lang="en-IN" sz="1100" b="0" i="0" u="none" strike="noStrike" kern="1200" baseline="0" dirty="0">
                        <a:solidFill>
                          <a:schemeClr val="dk1"/>
                        </a:solidFill>
                        <a:latin typeface="+mn-lt"/>
                        <a:ea typeface="+mn-ea"/>
                        <a:cs typeface="+mn-cs"/>
                      </a:endParaRPr>
                    </a:p>
                  </a:txBody>
                  <a:tcPr/>
                </a:tc>
                <a:tc>
                  <a:txBody>
                    <a:bodyPr/>
                    <a:lstStyle/>
                    <a:p>
                      <a:r>
                        <a:rPr lang="en-US" sz="1100" b="0" i="0" u="none" strike="noStrike" kern="1200" baseline="0" dirty="0">
                          <a:solidFill>
                            <a:schemeClr val="dk1"/>
                          </a:solidFill>
                          <a:latin typeface="+mn-lt"/>
                          <a:ea typeface="+mn-ea"/>
                          <a:cs typeface="+mn-cs"/>
                        </a:rPr>
                        <a:t>Heterosporous. Sperm flagellated and motile but accesses the egg by a pollen tube. Deciduous tree with fan-shaped leaves that have evenly forking veins. Individuals of the species are either male or female. Seeds resemble a small plum with fleshy, foul-smelling outer covering. One genus.</a:t>
                      </a:r>
                    </a:p>
                  </a:txBody>
                  <a:tcPr/>
                </a:tc>
                <a:tc>
                  <a:txBody>
                    <a:bodyPr/>
                    <a:lstStyle/>
                    <a:p>
                      <a:r>
                        <a:rPr lang="en-US" sz="1100" dirty="0"/>
                        <a:t>1</a:t>
                      </a:r>
                      <a:endParaRPr lang="en-IN" sz="1100" dirty="0"/>
                    </a:p>
                  </a:txBody>
                  <a:tcPr/>
                </a:tc>
                <a:extLst>
                  <a:ext uri="{0D108BD9-81ED-4DB2-BD59-A6C34878D82A}">
                    <a16:rowId xmlns:a16="http://schemas.microsoft.com/office/drawing/2014/main" val="1568055814"/>
                  </a:ext>
                </a:extLst>
              </a:tr>
              <a:tr h="866124">
                <a:tc>
                  <a:txBody>
                    <a:bodyPr/>
                    <a:lstStyle/>
                    <a:p>
                      <a:r>
                        <a:rPr lang="en-IN" sz="1100" b="0" i="0" u="none" strike="noStrike" kern="1200" baseline="0" dirty="0" err="1">
                          <a:solidFill>
                            <a:schemeClr val="dk1"/>
                          </a:solidFill>
                          <a:latin typeface="+mn-lt"/>
                          <a:ea typeface="+mn-ea"/>
                          <a:cs typeface="+mn-cs"/>
                        </a:rPr>
                        <a:t>Anthophyta</a:t>
                      </a:r>
                      <a:r>
                        <a:rPr lang="en-IN" sz="1100" b="0" i="0" u="none" strike="noStrike" kern="1200" baseline="0" dirty="0">
                          <a:solidFill>
                            <a:schemeClr val="dk1"/>
                          </a:solidFill>
                          <a:latin typeface="+mn-lt"/>
                          <a:ea typeface="+mn-ea"/>
                          <a:cs typeface="+mn-cs"/>
                        </a:rPr>
                        <a:t> </a:t>
                      </a:r>
                    </a:p>
                  </a:txBody>
                  <a:tcPr/>
                </a:tc>
                <a:tc>
                  <a:txBody>
                    <a:bodyPr/>
                    <a:lstStyle/>
                    <a:p>
                      <a:r>
                        <a:rPr lang="en-IN" sz="1100" b="0" i="0" u="none" strike="noStrike" kern="1200" baseline="0" dirty="0">
                          <a:solidFill>
                            <a:schemeClr val="dk1"/>
                          </a:solidFill>
                          <a:latin typeface="+mn-lt"/>
                          <a:ea typeface="+mn-ea"/>
                          <a:cs typeface="+mn-cs"/>
                        </a:rPr>
                        <a:t>Flowering plants (angiosperms)</a:t>
                      </a:r>
                    </a:p>
                  </a:txBody>
                  <a:tcPr marR="822960"/>
                </a:tc>
                <a:tc>
                  <a:txBody>
                    <a:bodyPr/>
                    <a:lstStyle/>
                    <a:p>
                      <a:r>
                        <a:rPr lang="en-US" sz="1100" b="0" i="0" u="none" strike="noStrike" kern="1200" baseline="0" dirty="0">
                          <a:solidFill>
                            <a:schemeClr val="dk1"/>
                          </a:solidFill>
                          <a:latin typeface="+mn-lt"/>
                          <a:ea typeface="+mn-ea"/>
                          <a:cs typeface="+mn-cs"/>
                        </a:rPr>
                        <a:t>Heterosporous. Sperm not motile; accesses the egg by a pollen tube. Seeds enclosed within a fruit. Leaves greatly varied in size and form. Herbs, vines, shrubs, trees. Most significant plant contributor to foods consumed by humans and other animals. About 14,000 genera.</a:t>
                      </a:r>
                    </a:p>
                  </a:txBody>
                  <a:tcPr/>
                </a:tc>
                <a:tc>
                  <a:txBody>
                    <a:bodyPr/>
                    <a:lstStyle/>
                    <a:p>
                      <a:r>
                        <a:rPr lang="en-IN" sz="1100" b="0" i="0" u="none" strike="noStrike" kern="1200" baseline="30000" dirty="0">
                          <a:solidFill>
                            <a:schemeClr val="dk1"/>
                          </a:solidFill>
                          <a:latin typeface="+mn-lt"/>
                          <a:ea typeface="+mn-ea"/>
                          <a:cs typeface="+mn-cs"/>
                        </a:rPr>
                        <a:t>&gt;</a:t>
                      </a:r>
                      <a:r>
                        <a:rPr lang="en-IN" sz="1100" b="0" i="0" u="none" strike="noStrike" kern="1200" baseline="0" dirty="0">
                          <a:solidFill>
                            <a:schemeClr val="dk1"/>
                          </a:solidFill>
                          <a:latin typeface="+mn-lt"/>
                          <a:ea typeface="+mn-ea"/>
                          <a:cs typeface="+mn-cs"/>
                        </a:rPr>
                        <a:t>300,000</a:t>
                      </a:r>
                    </a:p>
                  </a:txBody>
                  <a:tcPr/>
                </a:tc>
                <a:extLst>
                  <a:ext uri="{0D108BD9-81ED-4DB2-BD59-A6C34878D82A}">
                    <a16:rowId xmlns:a16="http://schemas.microsoft.com/office/drawing/2014/main" val="1069982922"/>
                  </a:ext>
                </a:extLst>
              </a:tr>
            </a:tbl>
          </a:graphicData>
        </a:graphic>
      </p:graphicFrame>
      <p:pic>
        <p:nvPicPr>
          <p:cNvPr id="19" name="Picture 4" descr="A diagram of a conifer tree. They have woody trunks and stems and their leaves often look like needles or are shaped like scales, blades, or wedges.">
            <a:extLst>
              <a:ext uri="{FF2B5EF4-FFF2-40B4-BE49-F238E27FC236}">
                <a16:creationId xmlns:a16="http://schemas.microsoft.com/office/drawing/2014/main" id="{898117A4-1CC5-4414-83E7-9638CBECF0E0}"/>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3137326" y="2043265"/>
            <a:ext cx="527304" cy="74980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5" descr="A diagram of a cycad with bulbous stem, crowns of large pinnate compound leaves, cones, borne at the end of the trunk in the center of a whorled branch.">
            <a:extLst>
              <a:ext uri="{FF2B5EF4-FFF2-40B4-BE49-F238E27FC236}">
                <a16:creationId xmlns:a16="http://schemas.microsoft.com/office/drawing/2014/main" id="{9C668E2D-AFEB-4431-8E60-3998CB3FADD5}"/>
              </a:ext>
              <a:ext uri="{C183D7F6-B498-43B3-948B-1728B52AA6E4}">
                <adec:decorative xmlns:adec="http://schemas.microsoft.com/office/drawing/2017/decorative" val="0"/>
              </a:ext>
            </a:extLst>
          </p:cNvPr>
          <p:cNvPicPr>
            <a:picLocks noChangeAspect="1" noChangeArrowheads="1"/>
          </p:cNvPicPr>
          <p:nvPr/>
        </p:nvPicPr>
        <p:blipFill>
          <a:blip r:embed="rId3"/>
          <a:stretch>
            <a:fillRect/>
          </a:stretch>
        </p:blipFill>
        <p:spPr bwMode="auto">
          <a:xfrm>
            <a:off x="3004738" y="2937252"/>
            <a:ext cx="792480" cy="68275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6" descr="A diagram of gnetophytes with large flat leaves that have reticulate venation covers the short stem with cones at the center.">
            <a:extLst>
              <a:ext uri="{FF2B5EF4-FFF2-40B4-BE49-F238E27FC236}">
                <a16:creationId xmlns:a16="http://schemas.microsoft.com/office/drawing/2014/main" id="{2923A67C-B393-433A-AD31-DA0A47F72C6D}"/>
              </a:ext>
              <a:ext uri="{C183D7F6-B498-43B3-948B-1728B52AA6E4}">
                <adec:decorative xmlns:adec="http://schemas.microsoft.com/office/drawing/2017/decorative" val="0"/>
              </a:ext>
            </a:extLst>
          </p:cNvPr>
          <p:cNvPicPr>
            <a:picLocks noChangeAspect="1" noChangeArrowheads="1"/>
          </p:cNvPicPr>
          <p:nvPr/>
        </p:nvPicPr>
        <p:blipFill>
          <a:blip r:embed="rId4"/>
          <a:stretch>
            <a:fillRect/>
          </a:stretch>
        </p:blipFill>
        <p:spPr bwMode="auto">
          <a:xfrm>
            <a:off x="2879770" y="3857604"/>
            <a:ext cx="1042416" cy="52120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7" descr="A diagram of the ginkgo tree is tall and well-branched with simple, fan-shaped bright green leaves that are long and just as wide.">
            <a:extLst>
              <a:ext uri="{FF2B5EF4-FFF2-40B4-BE49-F238E27FC236}">
                <a16:creationId xmlns:a16="http://schemas.microsoft.com/office/drawing/2014/main" id="{69C89093-9348-49D1-913E-5A77180CBAE2}"/>
              </a:ext>
              <a:ext uri="{C183D7F6-B498-43B3-948B-1728B52AA6E4}">
                <adec:decorative xmlns:adec="http://schemas.microsoft.com/office/drawing/2017/decorative" val="0"/>
              </a:ext>
            </a:extLst>
          </p:cNvPr>
          <p:cNvPicPr>
            <a:picLocks noChangeAspect="1" noChangeArrowheads="1"/>
          </p:cNvPicPr>
          <p:nvPr/>
        </p:nvPicPr>
        <p:blipFill>
          <a:blip r:embed="rId5"/>
          <a:stretch>
            <a:fillRect/>
          </a:stretch>
        </p:blipFill>
        <p:spPr bwMode="auto">
          <a:xfrm>
            <a:off x="3036742" y="4524930"/>
            <a:ext cx="728472" cy="99364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8" descr="A diagram of flowering plants or angiosperms shows a large tree with a stout, well-branched trunk and green foliage. It produces seeds.">
            <a:extLst>
              <a:ext uri="{FF2B5EF4-FFF2-40B4-BE49-F238E27FC236}">
                <a16:creationId xmlns:a16="http://schemas.microsoft.com/office/drawing/2014/main" id="{CC8AFF3A-E881-4C53-9D06-152CC9F5E148}"/>
              </a:ext>
              <a:ext uri="{C183D7F6-B498-43B3-948B-1728B52AA6E4}">
                <adec:decorative xmlns:adec="http://schemas.microsoft.com/office/drawing/2017/decorative" val="0"/>
              </a:ext>
            </a:extLst>
          </p:cNvPr>
          <p:cNvPicPr>
            <a:picLocks noChangeAspect="1" noChangeArrowheads="1"/>
          </p:cNvPicPr>
          <p:nvPr/>
        </p:nvPicPr>
        <p:blipFill>
          <a:blip r:embed="rId6"/>
          <a:stretch>
            <a:fillRect/>
          </a:stretch>
        </p:blipFill>
        <p:spPr bwMode="auto">
          <a:xfrm>
            <a:off x="2997118" y="5683679"/>
            <a:ext cx="807720" cy="74066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lide Number Placeholder 9">
            <a:extLst>
              <a:ext uri="{FF2B5EF4-FFF2-40B4-BE49-F238E27FC236}">
                <a16:creationId xmlns:a16="http://schemas.microsoft.com/office/drawing/2014/main" id="{6F78D7E7-78F8-4228-A6E0-8F50760CAD80}"/>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28122326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Life Cycle of Typical Angiosperm</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sz="1600" dirty="0"/>
              <a:t>An adult sporophyte with a flower has a bulbous expansion at the bottom called the ovary which encloses the ovule. It also has the anther and stigma which are the male reproductive parts. The magnified view of the ovule shows the megaspore mother cell at the </a:t>
            </a:r>
            <a:r>
              <a:rPr lang="en-GB" sz="1600" dirty="0" err="1"/>
              <a:t>center</a:t>
            </a:r>
            <a:r>
              <a:rPr lang="en-GB" sz="1600" dirty="0"/>
              <a:t> which undergoes meiosis and develops into a megaspore which after mitosis will turn into polar nuclei and egg. The anther contains the microspore mother cells which undergo mitosis and release pollens that attach to the pollen tube formed in the female reproductive part. The pollen tube is located within the style which is the small narrow, central stalk that leads to the ovule. The pollen tube contains the sperm and the tube nucleus with the pollen on top. This spherical pollen contains the generative cell and the tube nucleus. This pollen tube enters the ovule to reach the egg inside. The polar nuclei are seen at the </a:t>
            </a:r>
            <a:r>
              <a:rPr lang="en-GB" sz="1600" dirty="0" err="1"/>
              <a:t>center</a:t>
            </a:r>
            <a:r>
              <a:rPr lang="en-GB" sz="1600" dirty="0"/>
              <a:t> of the ovule with the egg at the bottom. After double fertilization zygote is formed within the endospore. This undergoes mitosis and the zygote matures into an embryo with cotyledons bifurcating at the top. The embryo develops inside the endosperm which is covered by the seed coat. This fertilized embryo containing structure is the seed. The seed germinates into a young sporophyte with a couple of green leaves, a thin stem, and a fibrous root system that grows underground. This young sporophyte matures and develops into an adult sporophyte which produces flowers and the cycle repeats. </a:t>
            </a:r>
            <a:endParaRPr lang="en-US" sz="16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7302115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Seed Development</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embryo in a mature seed is a complex miniature version of a sporophyte. The proto stem and root are fused with a procambium in the center along the long axis. On the root end, there is a root cap at the tip surrounding and protecting the root apical meristem. On the shoot end, there is a central shoot apical meristem. On either side of the apical meristem, a cotyledon branches off. Superficially, the whole embryo has a horseshoe shape with the cotyledons curved.</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65799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Fruit Development</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ovary shows the endosperm, embryo, and developing seed coat. The layers above show endocarp, mesocarp, and exocarp. The style and stigma are at the top.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5809354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True Berries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Tomatoes are true berries and exemplify their fleshy pericarp with thin skin. Berries have multiple seeds in one or more ovaries, exemplified by the multiple chambers within a tomato. Each carpel in a berry-developing flower has multiple ovules, each of which develops into a seed. Peaches and nectarines are drupes and exemplify the characteristic single seed contained in a hard pit. Each layer of the pericarp forms a different structure with different functions in a drupe: the exocarp becomes the skin of the fruit, the mesocarp becomes the flesh, and the endocarp becomes the pit around the seed. Blackberries are aggregate fruits that are derived from many ovaries of a single flower. In aggregate fruits, a single seed forms in each ovary, and unlike true berries the ovaries are not fused. Peas and beans are legumes and exemplify this type of fruit by splitting along two carpel edges with their seeds attached at the edges inside. Unlike fleshy fruits, in legumes, the three pericarp layers of the ovary wall do not thicken extensively and are dry at maturity. The fruits of maple (Acer) trees exemplify samaras. Samara fruits are dry at maturity, do not split, and have a wing formed from the outer tissues. Pineapples are multiple fruits that form from multiple flowers that were attached along a common stem. In multiple fruits, the fruits of the individual flowers fuse into a larger fruit.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152977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Legumes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Tomatoes are true berries and exemplify their fleshy pericarp with thin skin. Berries have multiple seeds in one or more ovaries, exemplified by the multiple chambers within a tomato. Each carpel in a berry-developing flower has multiple ovules, each of which develops into a seed. Peaches and nectarines are drupes and exemplify the characteristic single seed contained in a hard pit. Each layer of the pericarp forms a different structure with different functions in a drupe: the exocarp becomes the skin of the fruit, the mesocarp becomes the flesh, and the endocarp becomes the pit around the seed. Blackberries are aggregate fruits that are derived from many ovaries of a single flower. In aggregate fruits, a single seed forms in each ovary, and unlike true berries the ovaries are not fused. Peas and beans are legumes and exemplify this type of fruit by splitting along two carpel edges with their seeds attached at the edges inside. Unlike fleshy fruits, in legumes, the three pericarp layers of the ovary wall do not thicken extensively and are dry at maturity. The fruits of maple (Acer) trees exemplify samaras. Samara fruits are dry at maturity, do not split, and have a wing formed from the outer tissues. Pineapples are multiple fruits that form from multiple flowers that were attached along a common stem. In multiple fruits, the fruits of the individual flowers fuse into a larger fruit.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5609999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Drupes and Samaras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Tomatoes are true berries and exemplify their fleshy pericarp with thin skin. Berries have multiple seeds in one or more ovaries, exemplified by the multiple chambers within a tomato. Each carpel in a berry-developing flower has multiple ovules, each of which develops into a seed. Peaches and nectarines are drupes and exemplify the characteristic single seed contained in a hard pit. Each layer of the pericarp forms a different structure with different functions in a drupe: the exocarp becomes the skin of the fruit, the mesocarp becomes the flesh, and the endocarp becomes the pit around the seed. Blackberries are aggregate fruits that are derived from many ovaries of a single flower. In aggregate fruits, a single seed forms in each ovary, and unlike true berries the ovaries are not fused. Peas and beans are legumes and exemplify this type of fruit by splitting along two carpel edges with their seeds attached at the edges inside. Unlike fleshy fruits, in legumes, the three pericarp layers of the ovary wall do not thicken extensively and are dry at maturity. The fruits of maple (Acer) trees exemplify samaras. Samara fruits are dry at maturity, do not split, and have a wing formed from the outer tissues. Pineapples are multiple fruits that form from multiple flowers that were attached along a common stem. In multiple fruits, the fruits of the individual flowers fuse into a larger fruit.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276111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ea typeface="Microsoft YaHei" panose="020B0503020204020204" pitchFamily="34" charset="-122"/>
              </a:rPr>
              <a:t>Aggregate Fruits and Multiple Fruits</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Tomatoes are true berries and exemplify their fleshy pericarp with thin skin. Berries have multiple seeds in one or more ovaries, exemplified by the multiple chambers within a tomato. Each carpel in a berry-developing flower has multiple ovules, each of which develops into a seed. Peaches and nectarines are drupes and exemplify the characteristic single seed contained in a hard pit. Each layer of the pericarp forms a different structure with different functions in a drupe: the exocarp becomes the skin of the fruit, the mesocarp becomes the flesh, and the endocarp becomes the pit around the seed. Blackberries are aggregate fruits that are derived from many ovaries of a single flower. In aggregate fruits, a single seed forms in each ovary, and unlike true berries the ovaries are not fused. Peas and beans are legumes and exemplify this type of fruit by splitting along two carpel edges with their seeds attached at the edges inside. Unlike fleshy fruits, in legumes, the three pericarp layers of the ovary wall do not thicken extensively and are dry at maturity. The fruits of maple (Acer) trees exemplify samaras. Samara fruits are dry at maturity, do not split, and have a wing formed from the outer tissues. Pineapples are multiple fruits that form from multiple flowers that were attached along a common stem. In multiple fruits, the fruits of the individual flowers fuse into a larger fruit.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133252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3F5B2-A161-4284-9389-B25962ED4E6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Gymnosperms</a:t>
            </a:r>
          </a:p>
        </p:txBody>
      </p:sp>
      <p:sp>
        <p:nvSpPr>
          <p:cNvPr id="3" name="Content Placeholder 2">
            <a:extLst>
              <a:ext uri="{FF2B5EF4-FFF2-40B4-BE49-F238E27FC236}">
                <a16:creationId xmlns:a16="http://schemas.microsoft.com/office/drawing/2014/main" id="{191AC489-A8F4-4D81-849E-EF54F6697A25}"/>
              </a:ext>
            </a:extLst>
          </p:cNvPr>
          <p:cNvSpPr>
            <a:spLocks noGrp="1"/>
          </p:cNvSpPr>
          <p:nvPr>
            <p:ph sz="quarter" idx="11"/>
          </p:nvPr>
        </p:nvSpPr>
        <p:spPr>
          <a:xfrm>
            <a:off x="342900" y="1276710"/>
            <a:ext cx="4229100" cy="4974336"/>
          </a:xfrm>
        </p:spPr>
        <p:txBody>
          <a:bodyPr/>
          <a:lstStyle/>
          <a:p>
            <a:pPr lvl="0">
              <a:spcBef>
                <a:spcPts val="624"/>
              </a:spcBef>
              <a:spcAft>
                <a:spcPts val="600"/>
              </a:spcAft>
              <a:buClr>
                <a:srgbClr val="003B48"/>
              </a:buClr>
            </a:pPr>
            <a:r>
              <a:rPr lang="en-US" sz="2000" dirty="0">
                <a:solidFill>
                  <a:srgbClr val="000000"/>
                </a:solidFill>
                <a:latin typeface="Arial" panose="020B0604020202020204" pitchFamily="34" charset="0"/>
                <a:ea typeface="Verdana" panose="020B0604030504040204" pitchFamily="34" charset="0"/>
              </a:rPr>
              <a:t>Plants with “naked seeds”</a:t>
            </a:r>
          </a:p>
          <a:p>
            <a:pPr lvl="0">
              <a:spcBef>
                <a:spcPts val="624"/>
              </a:spcBef>
              <a:spcAft>
                <a:spcPts val="600"/>
              </a:spcAft>
              <a:buClr>
                <a:srgbClr val="003B48"/>
              </a:buClr>
            </a:pPr>
            <a:r>
              <a:rPr lang="en-US" sz="2000" dirty="0">
                <a:solidFill>
                  <a:srgbClr val="000000"/>
                </a:solidFill>
                <a:latin typeface="Arial" panose="020B0604020202020204" pitchFamily="34" charset="0"/>
                <a:ea typeface="Verdana" panose="020B0604030504040204" pitchFamily="34" charset="0"/>
              </a:rPr>
              <a:t>Encompass four of the five lineages of seed plants</a:t>
            </a:r>
          </a:p>
          <a:p>
            <a:pPr marL="347472" lvl="0" indent="-347472">
              <a:spcBef>
                <a:spcPts val="624"/>
              </a:spcBef>
              <a:spcAft>
                <a:spcPts val="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Coniferophytes.</a:t>
            </a:r>
          </a:p>
          <a:p>
            <a:pPr marL="347472" lvl="0" indent="-347472">
              <a:spcBef>
                <a:spcPts val="624"/>
              </a:spcBef>
              <a:spcAft>
                <a:spcPts val="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Cycadophytes.</a:t>
            </a:r>
          </a:p>
          <a:p>
            <a:pPr marL="347472" lvl="0" indent="-347472">
              <a:spcBef>
                <a:spcPts val="624"/>
              </a:spcBef>
              <a:spcAft>
                <a:spcPts val="0"/>
              </a:spcAft>
              <a:buClr>
                <a:srgbClr val="000000"/>
              </a:buClr>
              <a:buFont typeface="Arial" panose="020B0604020202020204" pitchFamily="34" charset="0"/>
              <a:buChar char="•"/>
            </a:pPr>
            <a:r>
              <a:rPr lang="en-US" sz="2000" dirty="0" err="1">
                <a:solidFill>
                  <a:srgbClr val="000000"/>
                </a:solidFill>
                <a:latin typeface="Arial" panose="020B0604020202020204" pitchFamily="34" charset="0"/>
                <a:ea typeface="Verdana" panose="020B0604030504040204" pitchFamily="34" charset="0"/>
              </a:rPr>
              <a:t>Gnetophytes</a:t>
            </a:r>
            <a:r>
              <a:rPr lang="en-US" sz="2000" dirty="0">
                <a:solidFill>
                  <a:srgbClr val="000000"/>
                </a:solidFill>
                <a:latin typeface="Arial" panose="020B0604020202020204" pitchFamily="34" charset="0"/>
                <a:ea typeface="Verdana" panose="020B0604030504040204" pitchFamily="34" charset="0"/>
              </a:rPr>
              <a:t>.</a:t>
            </a:r>
          </a:p>
          <a:p>
            <a:pPr marL="347472" lvl="0" indent="-347472">
              <a:spcBef>
                <a:spcPts val="624"/>
              </a:spcBef>
              <a:spcAft>
                <a:spcPts val="6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Ginkgophytes.</a:t>
            </a:r>
          </a:p>
          <a:p>
            <a:pPr lvl="0">
              <a:spcBef>
                <a:spcPts val="624"/>
              </a:spcBef>
              <a:spcAft>
                <a:spcPts val="600"/>
              </a:spcAft>
              <a:buClr>
                <a:srgbClr val="003B48"/>
              </a:buClr>
            </a:pPr>
            <a:r>
              <a:rPr lang="en-US" sz="2000" dirty="0">
                <a:solidFill>
                  <a:srgbClr val="000000"/>
                </a:solidFill>
                <a:latin typeface="Arial" panose="020B0604020202020204" pitchFamily="34" charset="0"/>
                <a:ea typeface="Verdana" panose="020B0604030504040204" pitchFamily="34" charset="0"/>
              </a:rPr>
              <a:t>All have ovule exposed on a scale</a:t>
            </a:r>
          </a:p>
          <a:p>
            <a:pPr lvl="0">
              <a:spcBef>
                <a:spcPts val="624"/>
              </a:spcBef>
              <a:spcAft>
                <a:spcPts val="600"/>
              </a:spcAft>
              <a:buClr>
                <a:srgbClr val="003B48"/>
              </a:buClr>
            </a:pPr>
            <a:r>
              <a:rPr lang="en-US" sz="2000" dirty="0">
                <a:solidFill>
                  <a:srgbClr val="000000"/>
                </a:solidFill>
                <a:latin typeface="Arial" panose="020B0604020202020204" pitchFamily="34" charset="0"/>
                <a:ea typeface="Verdana" panose="020B0604030504040204" pitchFamily="34" charset="0"/>
              </a:rPr>
              <a:t>All lack flowers and fruits of the fifth lineage, angiosperms</a:t>
            </a:r>
          </a:p>
        </p:txBody>
      </p:sp>
      <p:pic>
        <p:nvPicPr>
          <p:cNvPr id="9" name="Picture 3" descr="A schematic of the phylogenetic tree showing the relationship between ferns and allies, gymnosperms, and angiosperms.">
            <a:extLst>
              <a:ext uri="{FF2B5EF4-FFF2-40B4-BE49-F238E27FC236}">
                <a16:creationId xmlns:a16="http://schemas.microsoft.com/office/drawing/2014/main" id="{13027760-DAFA-4C7B-9D52-5F026F473ED5}"/>
              </a:ext>
            </a:extLst>
          </p:cNvPr>
          <p:cNvPicPr>
            <a:picLocks noChangeAspect="1" noChangeArrowheads="1"/>
          </p:cNvPicPr>
          <p:nvPr/>
        </p:nvPicPr>
        <p:blipFill>
          <a:blip r:embed="rId2"/>
          <a:stretch>
            <a:fillRect/>
          </a:stretch>
        </p:blipFill>
        <p:spPr bwMode="auto">
          <a:xfrm>
            <a:off x="4851636" y="1243728"/>
            <a:ext cx="3955799" cy="484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a:extLst>
              <a:ext uri="{FF2B5EF4-FFF2-40B4-BE49-F238E27FC236}">
                <a16:creationId xmlns:a16="http://schemas.microsoft.com/office/drawing/2014/main" id="{A38432A4-2575-4395-BCBA-3596756B649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1EEF98A2-1D20-4431-88DF-0BDDEE182DF8}"/>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32994081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69D10B-2ABA-43EE-8AB9-4E7EFAEC70F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Conifers (phylum </a:t>
            </a:r>
            <a:r>
              <a:rPr lang="en-US" dirty="0" err="1">
                <a:solidFill>
                  <a:srgbClr val="000000"/>
                </a:solidFill>
                <a:latin typeface="Arial" panose="020B0604020202020204" pitchFamily="34" charset="0"/>
                <a:ea typeface="Verdana" panose="020B0604030504040204" pitchFamily="34" charset="0"/>
                <a:cs typeface="Arial" pitchFamily="34" charset="0"/>
              </a:rPr>
              <a:t>Coniferophyta</a:t>
            </a:r>
            <a:r>
              <a:rPr lang="en-US" dirty="0">
                <a:solidFill>
                  <a:srgbClr val="000000"/>
                </a:solidFill>
                <a:latin typeface="Arial" panose="020B0604020202020204" pitchFamily="34" charset="0"/>
                <a:ea typeface="Verdana" panose="020B0604030504040204" pitchFamily="34" charset="0"/>
                <a:cs typeface="Arial" pitchFamily="34" charset="0"/>
              </a:rPr>
              <a:t>)</a:t>
            </a:r>
          </a:p>
        </p:txBody>
      </p:sp>
      <p:sp>
        <p:nvSpPr>
          <p:cNvPr id="3" name="Content Placeholder 2">
            <a:extLst>
              <a:ext uri="{FF2B5EF4-FFF2-40B4-BE49-F238E27FC236}">
                <a16:creationId xmlns:a16="http://schemas.microsoft.com/office/drawing/2014/main" id="{443F4904-5190-4DEF-844D-F9B8A898B03D}"/>
              </a:ext>
            </a:extLst>
          </p:cNvPr>
          <p:cNvSpPr>
            <a:spLocks noGrp="1"/>
          </p:cNvSpPr>
          <p:nvPr>
            <p:ph sz="quarter" idx="11"/>
          </p:nvPr>
        </p:nvSpPr>
        <p:spPr/>
        <p:txBody>
          <a:bodyPr/>
          <a:lstStyle/>
          <a:p>
            <a:pPr lvl="0">
              <a:spcBef>
                <a:spcPts val="624"/>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Most familiar gymnosperm phylum</a:t>
            </a:r>
          </a:p>
          <a:p>
            <a:pPr lvl="0">
              <a:spcBef>
                <a:spcPts val="624"/>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Pines, spruces, firs, cedars, and others</a:t>
            </a:r>
          </a:p>
          <a:p>
            <a:pPr marL="347472" lvl="0" indent="-347472">
              <a:spcBef>
                <a:spcPts val="624"/>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Coastal redwood – Tallest living vascular plant.</a:t>
            </a:r>
          </a:p>
          <a:p>
            <a:pPr marL="347472" lvl="0" indent="-347472">
              <a:spcBef>
                <a:spcPts val="624"/>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Bristlecone pine – Oldest living tree.</a:t>
            </a:r>
          </a:p>
          <a:p>
            <a:pPr lvl="0">
              <a:spcBef>
                <a:spcPts val="624"/>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Found in colder  temperate and sometimes drier regions of the world</a:t>
            </a:r>
          </a:p>
          <a:p>
            <a:pPr lvl="0">
              <a:spcBef>
                <a:spcPts val="624"/>
              </a:spcBef>
              <a:spcAft>
                <a:spcPts val="1200"/>
              </a:spcAft>
            </a:pPr>
            <a:r>
              <a:rPr lang="en-US" altLang="en-US" dirty="0">
                <a:solidFill>
                  <a:srgbClr val="000000"/>
                </a:solidFill>
                <a:latin typeface="Arial" panose="020B0604020202020204" pitchFamily="34" charset="0"/>
                <a:ea typeface="Microsoft YaHei" panose="020B0503020204020204" pitchFamily="34" charset="-122"/>
              </a:rPr>
              <a:t>Conifers are sources of important products</a:t>
            </a:r>
          </a:p>
          <a:p>
            <a:pPr marL="347472" lvl="0" indent="-347472">
              <a:spcBef>
                <a:spcPts val="624"/>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Timber, paper, resin, and </a:t>
            </a:r>
            <a:r>
              <a:rPr lang="en-US" altLang="en-US" dirty="0" err="1">
                <a:solidFill>
                  <a:srgbClr val="000000"/>
                </a:solidFill>
                <a:latin typeface="Arial" panose="020B0604020202020204" pitchFamily="34" charset="0"/>
                <a:ea typeface="Microsoft YaHei" panose="020B0503020204020204" pitchFamily="34" charset="-122"/>
              </a:rPr>
              <a:t>taxol</a:t>
            </a:r>
            <a:r>
              <a:rPr lang="en-US" altLang="en-US" dirty="0">
                <a:solidFill>
                  <a:srgbClr val="000000"/>
                </a:solidFill>
                <a:latin typeface="Arial" panose="020B0604020202020204" pitchFamily="34" charset="0"/>
                <a:ea typeface="Microsoft YaHei" panose="020B0503020204020204" pitchFamily="34" charset="-122"/>
              </a:rPr>
              <a:t> (anti-cancer).</a:t>
            </a:r>
          </a:p>
        </p:txBody>
      </p:sp>
      <p:sp>
        <p:nvSpPr>
          <p:cNvPr id="6" name="Slide Number Placeholder 3">
            <a:extLst>
              <a:ext uri="{FF2B5EF4-FFF2-40B4-BE49-F238E27FC236}">
                <a16:creationId xmlns:a16="http://schemas.microsoft.com/office/drawing/2014/main" id="{F5CFBB90-E036-45C6-B17E-665178092992}"/>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9530969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572BF2-F1FC-4B47-92B7-40195E4A9AF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Pines</a:t>
            </a:r>
          </a:p>
        </p:txBody>
      </p:sp>
      <p:sp>
        <p:nvSpPr>
          <p:cNvPr id="3" name="Content Placeholder 2">
            <a:extLst>
              <a:ext uri="{FF2B5EF4-FFF2-40B4-BE49-F238E27FC236}">
                <a16:creationId xmlns:a16="http://schemas.microsoft.com/office/drawing/2014/main" id="{ED938593-516F-43AC-8B71-04B84D02B262}"/>
              </a:ext>
            </a:extLst>
          </p:cNvPr>
          <p:cNvSpPr>
            <a:spLocks noGrp="1"/>
          </p:cNvSpPr>
          <p:nvPr>
            <p:ph sz="quarter" idx="11"/>
          </p:nvPr>
        </p:nvSpPr>
        <p:spPr>
          <a:xfrm>
            <a:off x="342899" y="1276710"/>
            <a:ext cx="5249161" cy="4974336"/>
          </a:xfrm>
        </p:spPr>
        <p:txBody>
          <a:bodyPr/>
          <a:lstStyle/>
          <a:p>
            <a:pPr marL="342900" lvl="0" indent="-342900">
              <a:spcBef>
                <a:spcPts val="500"/>
              </a:spcBef>
              <a:spcAft>
                <a:spcPts val="5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More than 100 species, all in the Northern hemisphere</a:t>
            </a:r>
          </a:p>
          <a:p>
            <a:pPr marL="342900" lvl="0" indent="-342900">
              <a:spcBef>
                <a:spcPts val="500"/>
              </a:spcBef>
              <a:spcAft>
                <a:spcPts val="5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Produce tough needlelike leaves in clusters</a:t>
            </a:r>
          </a:p>
          <a:p>
            <a:pPr marL="342900" lvl="0" indent="-342900">
              <a:spcBef>
                <a:spcPts val="500"/>
              </a:spcBef>
              <a:spcAft>
                <a:spcPts val="5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Leaves have thick cuticle and recessed stomata to minimize water loss</a:t>
            </a:r>
          </a:p>
          <a:p>
            <a:pPr marL="342900" lvl="0" indent="-342900">
              <a:spcBef>
                <a:spcPts val="500"/>
              </a:spcBef>
              <a:spcAft>
                <a:spcPts val="5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Leaves have canals with resin to deter insect and fungal attacks</a:t>
            </a:r>
          </a:p>
          <a:p>
            <a:pPr marL="342900" lvl="0" indent="-342900">
              <a:spcBef>
                <a:spcPts val="500"/>
              </a:spcBef>
              <a:spcAft>
                <a:spcPts val="5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Wood lacks some of the more rigid cell types found in other trees, which is why they are sometimes referred to as “soft” wood</a:t>
            </a:r>
          </a:p>
        </p:txBody>
      </p:sp>
      <p:pic>
        <p:nvPicPr>
          <p:cNvPr id="9" name="Picture 3" descr="The conifers, loblolly pine with long stem and branches at the top.">
            <a:extLst>
              <a:ext uri="{FF2B5EF4-FFF2-40B4-BE49-F238E27FC236}">
                <a16:creationId xmlns:a16="http://schemas.microsoft.com/office/drawing/2014/main" id="{8A4176E2-2C15-4360-BCFA-FDE4521AF7F7}"/>
              </a:ext>
            </a:extLst>
          </p:cNvPr>
          <p:cNvPicPr>
            <a:picLocks noChangeAspect="1" noChangeArrowheads="1"/>
          </p:cNvPicPr>
          <p:nvPr/>
        </p:nvPicPr>
        <p:blipFill>
          <a:blip r:embed="rId2"/>
          <a:stretch>
            <a:fillRect/>
          </a:stretch>
        </p:blipFill>
        <p:spPr bwMode="auto">
          <a:xfrm>
            <a:off x="5757161" y="1191644"/>
            <a:ext cx="3128692"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4">
            <a:extLst>
              <a:ext uri="{FF2B5EF4-FFF2-40B4-BE49-F238E27FC236}">
                <a16:creationId xmlns:a16="http://schemas.microsoft.com/office/drawing/2014/main" id="{BEAA6264-59FA-43CA-983F-C9DF5EF26EC8}"/>
              </a:ext>
            </a:extLst>
          </p:cNvPr>
          <p:cNvSpPr>
            <a:spLocks noGrp="1"/>
          </p:cNvSpPr>
          <p:nvPr>
            <p:ph type="body" sz="quarter" idx="39"/>
          </p:nvPr>
        </p:nvSpPr>
        <p:spPr>
          <a:xfrm>
            <a:off x="6407107" y="6220844"/>
            <a:ext cx="1828800" cy="181356"/>
          </a:xfrm>
        </p:spPr>
        <p:txBody>
          <a:bodyPr/>
          <a:lstStyle/>
          <a:p>
            <a:pPr algn="ctr"/>
            <a:r>
              <a:rPr lang="en-US" dirty="0">
                <a:solidFill>
                  <a:schemeClr val="tx1"/>
                </a:solidFill>
              </a:rPr>
              <a:t>Scott </a:t>
            </a:r>
            <a:r>
              <a:rPr lang="en-US" dirty="0" err="1">
                <a:solidFill>
                  <a:schemeClr val="tx1"/>
                </a:solidFill>
              </a:rPr>
              <a:t>Nodine</a:t>
            </a:r>
            <a:r>
              <a:rPr lang="en-US" dirty="0">
                <a:solidFill>
                  <a:schemeClr val="tx1"/>
                </a:solidFill>
              </a:rPr>
              <a:t>/</a:t>
            </a:r>
            <a:r>
              <a:rPr lang="en-US" dirty="0" err="1">
                <a:solidFill>
                  <a:schemeClr val="tx1"/>
                </a:solidFill>
              </a:rPr>
              <a:t>Alamy</a:t>
            </a:r>
            <a:r>
              <a:rPr lang="en-US" dirty="0">
                <a:solidFill>
                  <a:schemeClr val="tx1"/>
                </a:solidFill>
              </a:rPr>
              <a:t> Stock Photo </a:t>
            </a:r>
          </a:p>
        </p:txBody>
      </p:sp>
      <p:sp>
        <p:nvSpPr>
          <p:cNvPr id="8" name="Slide Number Placeholder 5">
            <a:extLst>
              <a:ext uri="{FF2B5EF4-FFF2-40B4-BE49-F238E27FC236}">
                <a16:creationId xmlns:a16="http://schemas.microsoft.com/office/drawing/2014/main" id="{2AA3D50B-9FE6-4E18-B282-A6C1B6C6911E}"/>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418566890"/>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5309</TotalTime>
  <Words>4660</Words>
  <Application>Microsoft Office PowerPoint</Application>
  <PresentationFormat>On-screen Show (4:3)</PresentationFormat>
  <Paragraphs>418</Paragraphs>
  <Slides>66</Slides>
  <Notes>0</Notes>
  <HiddenSlides>16</HiddenSlides>
  <MMClips>0</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66</vt:i4>
      </vt:variant>
    </vt:vector>
  </HeadingPairs>
  <TitlesOfParts>
    <vt:vector size="78" baseType="lpstr">
      <vt:lpstr>Microsoft YaHei</vt:lpstr>
      <vt:lpstr>Arial</vt:lpstr>
      <vt:lpstr>Arial (Headings)</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30</vt:lpstr>
      <vt:lpstr>Lecture Outline</vt:lpstr>
      <vt:lpstr>The Evolution of Seed Plants</vt:lpstr>
      <vt:lpstr>Seeds and the Embryo</vt:lpstr>
      <vt:lpstr>Two kinds of gametophytes</vt:lpstr>
      <vt:lpstr>Five Phyla of Extant Seed Plants</vt:lpstr>
      <vt:lpstr>Gymnosperms</vt:lpstr>
      <vt:lpstr>Conifers (phylum Coniferophyta)</vt:lpstr>
      <vt:lpstr>Pines</vt:lpstr>
      <vt:lpstr>Pine reproduction</vt:lpstr>
      <vt:lpstr>Female Pine Cones</vt:lpstr>
      <vt:lpstr>Female Gametophyte 1</vt:lpstr>
      <vt:lpstr>Life Cycle of a Typical Pine</vt:lpstr>
      <vt:lpstr>Conifer Pollination</vt:lpstr>
      <vt:lpstr>Conifer Fertilization</vt:lpstr>
      <vt:lpstr>Cycads (phylum Cycadophyta)</vt:lpstr>
      <vt:lpstr>Gnetophytes (phylum Gnetophyta)</vt:lpstr>
      <vt:lpstr>Ginkgophytes</vt:lpstr>
      <vt:lpstr>Angiosperms</vt:lpstr>
      <vt:lpstr>Evolution of Fruit</vt:lpstr>
      <vt:lpstr>Angiosperm Abundance</vt:lpstr>
      <vt:lpstr>Angiosperm origins are a mystery</vt:lpstr>
      <vt:lpstr>Seed Plant Cladogram</vt:lpstr>
      <vt:lpstr>Closest living relative to the original angiosperm is Amborella</vt:lpstr>
      <vt:lpstr>Moss Mitochondrial Genes in Amborella</vt:lpstr>
      <vt:lpstr>Flowers House Gametophytes</vt:lpstr>
      <vt:lpstr>Flower Whorls</vt:lpstr>
      <vt:lpstr>The Carpel</vt:lpstr>
      <vt:lpstr>Ovule</vt:lpstr>
      <vt:lpstr>Female Gametophyte 2</vt:lpstr>
      <vt:lpstr>Life Cycle of Typical Angiosperm</vt:lpstr>
      <vt:lpstr>Pollen Production</vt:lpstr>
      <vt:lpstr>Pollination</vt:lpstr>
      <vt:lpstr>Double Fertilization and Seed Production</vt:lpstr>
      <vt:lpstr>Seeds</vt:lpstr>
      <vt:lpstr>Seed Development</vt:lpstr>
      <vt:lpstr>How Seeds Protect Embryos</vt:lpstr>
      <vt:lpstr>Dessication of a Seed</vt:lpstr>
      <vt:lpstr>Germination</vt:lpstr>
      <vt:lpstr>Fruits</vt:lpstr>
      <vt:lpstr>Fruit Structure</vt:lpstr>
      <vt:lpstr>Fruit Development</vt:lpstr>
      <vt:lpstr>True Berries</vt:lpstr>
      <vt:lpstr>Legumes</vt:lpstr>
      <vt:lpstr>Drupes and Samaras</vt:lpstr>
      <vt:lpstr>Aggregate Fruits and Multiple Fruits</vt:lpstr>
      <vt:lpstr>Fruit Dispersal</vt:lpstr>
      <vt:lpstr>Dispersal by Animals</vt:lpstr>
      <vt:lpstr>Dispersal by Wind or Water</vt:lpstr>
      <vt:lpstr>End of Main Content</vt:lpstr>
      <vt:lpstr>Accessibility Content: Text Alternatives for Images</vt:lpstr>
      <vt:lpstr>Gymnosperms - Text Alternative</vt:lpstr>
      <vt:lpstr>Life Cycle of a Typical Pine - Text Alternative</vt:lpstr>
      <vt:lpstr>Angiosperms - Text Alternative</vt:lpstr>
      <vt:lpstr>Evolution of Fruit - Text Alternative</vt:lpstr>
      <vt:lpstr>Seed Plant Cladogram - Text Alternative</vt:lpstr>
      <vt:lpstr>Moss Mitochondrial Genes in Amborella - Text Alternative</vt:lpstr>
      <vt:lpstr>The Carpel - Text Alternative</vt:lpstr>
      <vt:lpstr>Ovule - Text Alternative</vt:lpstr>
      <vt:lpstr>Life Cycle of Typical Angiosperm - Text Alternative</vt:lpstr>
      <vt:lpstr>Seed Development - Text Alternative</vt:lpstr>
      <vt:lpstr>Fruit Development - Text Alternative</vt:lpstr>
      <vt:lpstr>True Berries - Text Alternative</vt:lpstr>
      <vt:lpstr>Legumes - Text Alternative</vt:lpstr>
      <vt:lpstr>Drupes and Samaras - Text Alternative</vt:lpstr>
      <vt:lpstr>Aggregate Fruits and Multiple Fruits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30: Seed Plants</dc:subject>
  <dc:creator>Raven, Johnson, Mason, Losos, Duncan</dc:creator>
  <cp:keywords>Accessible PPT</cp:keywords>
  <cp:lastModifiedBy>Prasanna kumar. Tripathy</cp:lastModifiedBy>
  <cp:revision>1016</cp:revision>
  <dcterms:created xsi:type="dcterms:W3CDTF">2019-07-27T05:34:11Z</dcterms:created>
  <dcterms:modified xsi:type="dcterms:W3CDTF">2022-05-16T05:51:55Z</dcterms:modified>
</cp:coreProperties>
</file>