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81"/>
  </p:notesMasterIdLst>
  <p:sldIdLst>
    <p:sldId id="406" r:id="rId7"/>
    <p:sldId id="407"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426" r:id="rId31"/>
    <p:sldId id="428" r:id="rId32"/>
    <p:sldId id="429" r:id="rId33"/>
    <p:sldId id="430" r:id="rId34"/>
    <p:sldId id="432" r:id="rId35"/>
    <p:sldId id="433" r:id="rId36"/>
    <p:sldId id="336" r:id="rId37"/>
    <p:sldId id="337" r:id="rId38"/>
    <p:sldId id="338" r:id="rId39"/>
    <p:sldId id="339" r:id="rId40"/>
    <p:sldId id="340" r:id="rId41"/>
    <p:sldId id="341" r:id="rId42"/>
    <p:sldId id="413" r:id="rId43"/>
    <p:sldId id="343" r:id="rId44"/>
    <p:sldId id="344" r:id="rId45"/>
    <p:sldId id="345" r:id="rId46"/>
    <p:sldId id="346" r:id="rId47"/>
    <p:sldId id="347" r:id="rId48"/>
    <p:sldId id="348" r:id="rId49"/>
    <p:sldId id="349" r:id="rId50"/>
    <p:sldId id="350" r:id="rId51"/>
    <p:sldId id="351" r:id="rId52"/>
    <p:sldId id="352" r:id="rId53"/>
    <p:sldId id="353" r:id="rId54"/>
    <p:sldId id="354" r:id="rId55"/>
    <p:sldId id="355" r:id="rId56"/>
    <p:sldId id="356" r:id="rId57"/>
    <p:sldId id="357" r:id="rId58"/>
    <p:sldId id="358" r:id="rId59"/>
    <p:sldId id="359" r:id="rId60"/>
    <p:sldId id="360" r:id="rId61"/>
    <p:sldId id="415" r:id="rId62"/>
    <p:sldId id="414" r:id="rId63"/>
    <p:sldId id="363" r:id="rId64"/>
    <p:sldId id="364" r:id="rId65"/>
    <p:sldId id="365" r:id="rId66"/>
    <p:sldId id="303" r:id="rId67"/>
    <p:sldId id="289" r:id="rId68"/>
    <p:sldId id="264" r:id="rId69"/>
    <p:sldId id="416" r:id="rId70"/>
    <p:sldId id="417" r:id="rId71"/>
    <p:sldId id="418" r:id="rId72"/>
    <p:sldId id="419" r:id="rId73"/>
    <p:sldId id="434" r:id="rId74"/>
    <p:sldId id="435" r:id="rId75"/>
    <p:sldId id="420" r:id="rId76"/>
    <p:sldId id="421" r:id="rId77"/>
    <p:sldId id="422" r:id="rId78"/>
    <p:sldId id="423" r:id="rId79"/>
    <p:sldId id="424" r:id="rId8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407"/>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426"/>
            <p14:sldId id="428"/>
            <p14:sldId id="429"/>
            <p14:sldId id="430"/>
            <p14:sldId id="432"/>
            <p14:sldId id="433"/>
            <p14:sldId id="336"/>
            <p14:sldId id="337"/>
            <p14:sldId id="338"/>
            <p14:sldId id="339"/>
            <p14:sldId id="340"/>
            <p14:sldId id="341"/>
            <p14:sldId id="413"/>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415"/>
            <p14:sldId id="414"/>
            <p14:sldId id="363"/>
            <p14:sldId id="364"/>
            <p14:sldId id="365"/>
            <p14:sldId id="303"/>
          </p14:sldIdLst>
        </p14:section>
        <p14:section name="Appendix: Image Descriptions for Unsighted Students" id="{07080632-B756-45AF-BBF3-52DB3854CA65}">
          <p14:sldIdLst>
            <p14:sldId id="289"/>
            <p14:sldId id="264"/>
            <p14:sldId id="416"/>
            <p14:sldId id="417"/>
            <p14:sldId id="418"/>
            <p14:sldId id="419"/>
            <p14:sldId id="434"/>
            <p14:sldId id="435"/>
            <p14:sldId id="420"/>
            <p14:sldId id="421"/>
            <p14:sldId id="422"/>
            <p14:sldId id="423"/>
            <p14:sldId id="424"/>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48" autoAdjust="0"/>
    <p:restoredTop sz="92991" autoAdjust="0"/>
  </p:normalViewPr>
  <p:slideViewPr>
    <p:cSldViewPr snapToGrid="0" showGuides="1">
      <p:cViewPr varScale="1">
        <p:scale>
          <a:sx n="84" d="100"/>
          <a:sy n="84" d="100"/>
        </p:scale>
        <p:origin x="990" y="84"/>
      </p:cViewPr>
      <p:guideLst>
        <p:guide pos="3264"/>
        <p:guide orient="horz" pos="2256"/>
        <p:guide pos="56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viewProps" Target="viewProp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61" Type="http://schemas.openxmlformats.org/officeDocument/2006/relationships/slide" Target="slides/slide55.xml"/><Relationship Id="rId8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25</a:t>
            </a:fld>
            <a:endParaRPr lang="en-US"/>
          </a:p>
        </p:txBody>
      </p:sp>
    </p:spTree>
    <p:extLst>
      <p:ext uri="{BB962C8B-B14F-4D97-AF65-F5344CB8AC3E}">
        <p14:creationId xmlns:p14="http://schemas.microsoft.com/office/powerpoint/2010/main" val="4080336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26</a:t>
            </a:fld>
            <a:endParaRPr lang="en-US"/>
          </a:p>
        </p:txBody>
      </p:sp>
    </p:spTree>
    <p:extLst>
      <p:ext uri="{BB962C8B-B14F-4D97-AF65-F5344CB8AC3E}">
        <p14:creationId xmlns:p14="http://schemas.microsoft.com/office/powerpoint/2010/main" val="879574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27</a:t>
            </a:fld>
            <a:endParaRPr lang="en-US"/>
          </a:p>
        </p:txBody>
      </p:sp>
    </p:spTree>
    <p:extLst>
      <p:ext uri="{BB962C8B-B14F-4D97-AF65-F5344CB8AC3E}">
        <p14:creationId xmlns:p14="http://schemas.microsoft.com/office/powerpoint/2010/main" val="245554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28</a:t>
            </a:fld>
            <a:endParaRPr lang="en-US"/>
          </a:p>
        </p:txBody>
      </p:sp>
    </p:spTree>
    <p:extLst>
      <p:ext uri="{BB962C8B-B14F-4D97-AF65-F5344CB8AC3E}">
        <p14:creationId xmlns:p14="http://schemas.microsoft.com/office/powerpoint/2010/main" val="2646990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29</a:t>
            </a:fld>
            <a:endParaRPr lang="en-US"/>
          </a:p>
        </p:txBody>
      </p:sp>
    </p:spTree>
    <p:extLst>
      <p:ext uri="{BB962C8B-B14F-4D97-AF65-F5344CB8AC3E}">
        <p14:creationId xmlns:p14="http://schemas.microsoft.com/office/powerpoint/2010/main" val="5600752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30</a:t>
            </a:fld>
            <a:endParaRPr lang="en-US"/>
          </a:p>
        </p:txBody>
      </p:sp>
    </p:spTree>
    <p:extLst>
      <p:ext uri="{BB962C8B-B14F-4D97-AF65-F5344CB8AC3E}">
        <p14:creationId xmlns:p14="http://schemas.microsoft.com/office/powerpoint/2010/main" val="3492674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5"/>
          </p:nvPr>
        </p:nvSpPr>
        <p:spPr/>
        <p:txBody>
          <a:bodyPr/>
          <a:lstStyle/>
          <a:p>
            <a:fld id="{29DB8B88-7B19-4444-8C00-276D3F703348}" type="slidenum">
              <a:rPr lang="en-US" smtClean="0"/>
              <a:t>42</a:t>
            </a:fld>
            <a:endParaRPr lang="en-US"/>
          </a:p>
        </p:txBody>
      </p:sp>
    </p:spTree>
    <p:extLst>
      <p:ext uri="{BB962C8B-B14F-4D97-AF65-F5344CB8AC3E}">
        <p14:creationId xmlns:p14="http://schemas.microsoft.com/office/powerpoint/2010/main" val="1576723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slide" Target="slide6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3.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59.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6.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32</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Animal Diversity and the Evolution of Body Plans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3561B9-646E-445B-8F9A-AC8D7CA9D68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Advantages of Bilateral Symmetry</a:t>
            </a:r>
          </a:p>
        </p:txBody>
      </p:sp>
      <p:sp>
        <p:nvSpPr>
          <p:cNvPr id="3" name="Content Placeholder 2">
            <a:extLst>
              <a:ext uri="{FF2B5EF4-FFF2-40B4-BE49-F238E27FC236}">
                <a16:creationId xmlns:a16="http://schemas.microsoft.com/office/drawing/2014/main" id="{6F3C8DE9-61B0-4986-B2D9-8835328D393C}"/>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Bilaterally symmetrical animals have two main advantages over radially symmetrical ones</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Cephalization</a:t>
            </a:r>
          </a:p>
          <a:p>
            <a:pPr marL="731520" lvl="0" indent="-283464">
              <a:spcBef>
                <a:spcPts val="600"/>
              </a:spcBef>
              <a:spcAft>
                <a:spcPts val="1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Evolution of a definite brain area.</a:t>
            </a:r>
            <a:endParaRPr lang="en-US" dirty="0">
              <a:solidFill>
                <a:srgbClr val="000000"/>
              </a:solidFill>
              <a:latin typeface="Arial" panose="020B0604020202020204" pitchFamily="34" charset="0"/>
              <a:ea typeface="Verdana" panose="020B0604030504040204" pitchFamily="34" charset="0"/>
            </a:endParaRPr>
          </a:p>
          <a:p>
            <a:pPr marL="457200" lvl="0" indent="-457200">
              <a:spcBef>
                <a:spcPts val="600"/>
              </a:spcBef>
              <a:spcAft>
                <a:spcPts val="12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Directional movement</a:t>
            </a:r>
          </a:p>
        </p:txBody>
      </p:sp>
      <p:sp>
        <p:nvSpPr>
          <p:cNvPr id="6" name="Slide Number Placeholder 3">
            <a:extLst>
              <a:ext uri="{FF2B5EF4-FFF2-40B4-BE49-F238E27FC236}">
                <a16:creationId xmlns:a16="http://schemas.microsoft.com/office/drawing/2014/main" id="{88527A2D-515C-4483-A123-CA2AB3D328A0}"/>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35712849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3611E-F620-4F40-B335-700E056B546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Tissues</a:t>
            </a:r>
          </a:p>
        </p:txBody>
      </p:sp>
      <p:sp>
        <p:nvSpPr>
          <p:cNvPr id="3" name="Content Placeholder 2">
            <a:extLst>
              <a:ext uri="{FF2B5EF4-FFF2-40B4-BE49-F238E27FC236}">
                <a16:creationId xmlns:a16="http://schemas.microsoft.com/office/drawing/2014/main" id="{453ACF78-8504-46A6-8012-71E2080327F5}"/>
              </a:ext>
            </a:extLst>
          </p:cNvPr>
          <p:cNvSpPr>
            <a:spLocks noGrp="1"/>
          </p:cNvSpPr>
          <p:nvPr>
            <p:ph sz="quarter" idx="11"/>
          </p:nvPr>
        </p:nvSpPr>
        <p:spPr/>
        <p:txBody>
          <a:bodyPr/>
          <a:lstStyle/>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Evolution of tissues</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Zygotes (fertilized eggs) are totipotent.</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Can give rise to all other body cells.</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 the embryo develops, cells specialize.</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process is irreversible, except in sponges.</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In sponges – the simplest animals-- defined tissues and organs are not present.</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Have the ability to disaggregate and aggregate their cells.</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other animals have distinct and well-defined tissues.</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Have irreversible differentiation for most cell types.</a:t>
            </a:r>
          </a:p>
        </p:txBody>
      </p:sp>
      <p:sp>
        <p:nvSpPr>
          <p:cNvPr id="6" name="Slide Number Placeholder 3">
            <a:extLst>
              <a:ext uri="{FF2B5EF4-FFF2-40B4-BE49-F238E27FC236}">
                <a16:creationId xmlns:a16="http://schemas.microsoft.com/office/drawing/2014/main" id="{7F41476D-292A-4988-963C-41820F611A83}"/>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073664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66C9F-C46C-4B00-9777-85736596068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Body Cavity</a:t>
            </a:r>
          </a:p>
        </p:txBody>
      </p:sp>
      <p:sp>
        <p:nvSpPr>
          <p:cNvPr id="3" name="Content Placeholder 2">
            <a:extLst>
              <a:ext uri="{FF2B5EF4-FFF2-40B4-BE49-F238E27FC236}">
                <a16:creationId xmlns:a16="http://schemas.microsoft.com/office/drawing/2014/main" id="{80887BBF-0032-4F22-BF76-106A86369425}"/>
              </a:ext>
            </a:extLst>
          </p:cNvPr>
          <p:cNvSpPr>
            <a:spLocks noGrp="1"/>
          </p:cNvSpPr>
          <p:nvPr>
            <p:ph sz="quarter" idx="11"/>
          </p:nvPr>
        </p:nvSpPr>
        <p:spPr/>
        <p:txBody>
          <a:bodyPr/>
          <a:lstStyle/>
          <a:p>
            <a:pPr>
              <a:spcBef>
                <a:spcPts val="600"/>
              </a:spcBef>
              <a:spcAft>
                <a:spcPts val="600"/>
              </a:spcAft>
              <a:buClr>
                <a:srgbClr val="003B48"/>
              </a:buClr>
            </a:pPr>
            <a:r>
              <a:rPr lang="en-US" b="1" dirty="0">
                <a:solidFill>
                  <a:srgbClr val="000000"/>
                </a:solidFill>
                <a:latin typeface="Arial" panose="020B0604020202020204" pitchFamily="34" charset="0"/>
                <a:ea typeface="Verdana" panose="020B0604030504040204" pitchFamily="34" charset="0"/>
              </a:rPr>
              <a:t>Evolution of a body cavity</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animals have embryos that produce three germ layers, which makes them triploblastic.</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Outer ectoderm (body coverings and nervous system).</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Middle mesoderm (skeleton and muscles).</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Inner endoderm (digestive organs and intestines).	</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All triploblastic animals have bilateral symmetry.</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Cnidarians are diploblastic.</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Have an endoderm and an ectoderm.</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Sponges lack germ layers.</a:t>
            </a:r>
          </a:p>
        </p:txBody>
      </p:sp>
      <p:sp>
        <p:nvSpPr>
          <p:cNvPr id="6" name="Slide Number Placeholder 3">
            <a:extLst>
              <a:ext uri="{FF2B5EF4-FFF2-40B4-BE49-F238E27FC236}">
                <a16:creationId xmlns:a16="http://schemas.microsoft.com/office/drawing/2014/main" id="{5E0F733D-DAFF-4393-A16D-7945DC4030F2}"/>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8586290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5AFA2-68FD-4142-9C23-F90FCE381DC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Body Plans</a:t>
            </a:r>
          </a:p>
        </p:txBody>
      </p:sp>
      <p:sp>
        <p:nvSpPr>
          <p:cNvPr id="3" name="Content Placeholder 2">
            <a:extLst>
              <a:ext uri="{FF2B5EF4-FFF2-40B4-BE49-F238E27FC236}">
                <a16:creationId xmlns:a16="http://schemas.microsoft.com/office/drawing/2014/main" id="{45DAC148-6304-48BE-ABA6-BD1696228969}"/>
              </a:ext>
            </a:extLst>
          </p:cNvPr>
          <p:cNvSpPr>
            <a:spLocks noGrp="1"/>
          </p:cNvSpPr>
          <p:nvPr>
            <p:ph sz="quarter" idx="11"/>
          </p:nvPr>
        </p:nvSpPr>
        <p:spPr/>
        <p:txBody>
          <a:bodyPr/>
          <a:lstStyle/>
          <a:p>
            <a:pPr>
              <a:lnSpc>
                <a:spcPct val="110000"/>
              </a:lnSpc>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Body cavity = Space surrounded by mesoderm tissue that is formed during development</a:t>
            </a:r>
          </a:p>
          <a:p>
            <a:pPr>
              <a:lnSpc>
                <a:spcPct val="110000"/>
              </a:lnSpc>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Three basic kinds of body plans</a:t>
            </a:r>
          </a:p>
          <a:p>
            <a:pPr marL="342900" indent="-342900">
              <a:lnSpc>
                <a:spcPct val="110000"/>
              </a:lnSpc>
              <a:spcBef>
                <a:spcPts val="600"/>
              </a:spcBef>
              <a:spcAft>
                <a:spcPts val="600"/>
              </a:spcAft>
              <a:buClr>
                <a:srgbClr val="000000"/>
              </a:buClr>
              <a:buFont typeface="Arial" panose="020B0604020202020204" pitchFamily="34" charset="0"/>
              <a:buChar char="•"/>
            </a:pPr>
            <a:r>
              <a:rPr lang="en-US" b="1" dirty="0">
                <a:solidFill>
                  <a:srgbClr val="000000"/>
                </a:solidFill>
                <a:latin typeface="Arial" panose="020B0604020202020204" pitchFamily="34" charset="0"/>
                <a:ea typeface="Verdana" panose="020B0604030504040204" pitchFamily="34" charset="0"/>
              </a:rPr>
              <a:t>Acoelomates</a:t>
            </a:r>
            <a:r>
              <a:rPr lang="en-US" dirty="0">
                <a:solidFill>
                  <a:srgbClr val="000000"/>
                </a:solidFill>
                <a:latin typeface="Arial" panose="020B0604020202020204" pitchFamily="34" charset="0"/>
                <a:ea typeface="Verdana" panose="020B0604030504040204" pitchFamily="34" charset="0"/>
              </a:rPr>
              <a:t> = No body cavity.</a:t>
            </a:r>
          </a:p>
          <a:p>
            <a:pPr marL="342900" indent="-342900">
              <a:lnSpc>
                <a:spcPct val="110000"/>
              </a:lnSpc>
              <a:spcBef>
                <a:spcPts val="600"/>
              </a:spcBef>
              <a:spcAft>
                <a:spcPts val="600"/>
              </a:spcAft>
              <a:buClr>
                <a:srgbClr val="000000"/>
              </a:buClr>
              <a:buFont typeface="Arial" panose="020B0604020202020204" pitchFamily="34" charset="0"/>
              <a:buChar char="•"/>
            </a:pPr>
            <a:r>
              <a:rPr lang="en-US" b="1" dirty="0">
                <a:solidFill>
                  <a:srgbClr val="000000"/>
                </a:solidFill>
                <a:latin typeface="Arial" panose="020B0604020202020204" pitchFamily="34" charset="0"/>
                <a:ea typeface="Verdana" panose="020B0604030504040204" pitchFamily="34" charset="0"/>
              </a:rPr>
              <a:t>Pseudocoelomates</a:t>
            </a:r>
            <a:r>
              <a:rPr lang="en-US" dirty="0">
                <a:solidFill>
                  <a:srgbClr val="000000"/>
                </a:solidFill>
                <a:latin typeface="Arial" panose="020B0604020202020204" pitchFamily="34" charset="0"/>
                <a:ea typeface="Verdana" panose="020B0604030504040204" pitchFamily="34" charset="0"/>
              </a:rPr>
              <a:t> = Body cavity between mesoderm and endoderm.</a:t>
            </a:r>
          </a:p>
          <a:p>
            <a:pPr lvl="2" indent="-283464">
              <a:lnSpc>
                <a:spcPct val="110000"/>
              </a:lnSpc>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Called the </a:t>
            </a:r>
            <a:r>
              <a:rPr lang="en-US" b="1" dirty="0">
                <a:solidFill>
                  <a:srgbClr val="000000"/>
                </a:solidFill>
                <a:latin typeface="Arial" panose="020B0604020202020204" pitchFamily="34" charset="0"/>
                <a:ea typeface="Verdana" panose="020B0604030504040204" pitchFamily="34" charset="0"/>
              </a:rPr>
              <a:t>pseudocoelom.</a:t>
            </a:r>
          </a:p>
          <a:p>
            <a:pPr marL="342900" indent="-342900">
              <a:lnSpc>
                <a:spcPct val="110000"/>
              </a:lnSpc>
              <a:spcBef>
                <a:spcPts val="600"/>
              </a:spcBef>
              <a:spcAft>
                <a:spcPts val="600"/>
              </a:spcAft>
              <a:buClr>
                <a:srgbClr val="000000"/>
              </a:buClr>
              <a:buFont typeface="Arial" panose="020B0604020202020204" pitchFamily="34" charset="0"/>
              <a:buChar char="•"/>
            </a:pPr>
            <a:r>
              <a:rPr lang="en-US" b="1" dirty="0">
                <a:solidFill>
                  <a:srgbClr val="000000"/>
                </a:solidFill>
                <a:latin typeface="Arial" panose="020B0604020202020204" pitchFamily="34" charset="0"/>
                <a:ea typeface="Verdana" panose="020B0604030504040204" pitchFamily="34" charset="0"/>
              </a:rPr>
              <a:t>Coelomates</a:t>
            </a:r>
            <a:r>
              <a:rPr lang="en-US" dirty="0">
                <a:solidFill>
                  <a:srgbClr val="000000"/>
                </a:solidFill>
                <a:latin typeface="Arial" panose="020B0604020202020204" pitchFamily="34" charset="0"/>
                <a:ea typeface="Verdana" panose="020B0604030504040204" pitchFamily="34" charset="0"/>
              </a:rPr>
              <a:t> = Body cavity entirely within the mesoderm.</a:t>
            </a:r>
          </a:p>
          <a:p>
            <a:pPr lvl="2" indent="-283464">
              <a:lnSpc>
                <a:spcPct val="110000"/>
              </a:lnSpc>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Called the </a:t>
            </a:r>
            <a:r>
              <a:rPr lang="en-US" b="1" dirty="0">
                <a:solidFill>
                  <a:srgbClr val="000000"/>
                </a:solidFill>
                <a:latin typeface="Arial" panose="020B0604020202020204" pitchFamily="34" charset="0"/>
                <a:ea typeface="Verdana" panose="020B0604030504040204" pitchFamily="34" charset="0"/>
              </a:rPr>
              <a:t>coelom.</a:t>
            </a:r>
          </a:p>
        </p:txBody>
      </p:sp>
      <p:sp>
        <p:nvSpPr>
          <p:cNvPr id="6" name="Slide Number Placeholder 3">
            <a:extLst>
              <a:ext uri="{FF2B5EF4-FFF2-40B4-BE49-F238E27FC236}">
                <a16:creationId xmlns:a16="http://schemas.microsoft.com/office/drawing/2014/main" id="{2D7867A5-F74C-49B5-B8F1-714AA40DA1C3}"/>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6326819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0F659-8886-4A3D-BC43-CF25351FA6E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32.3</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three body plans for bilaterally symmetrical animals, Acoelomate, Pseudocoelomate, and Coelomate.">
            <a:extLst>
              <a:ext uri="{FF2B5EF4-FFF2-40B4-BE49-F238E27FC236}">
                <a16:creationId xmlns:a16="http://schemas.microsoft.com/office/drawing/2014/main" id="{D1129C93-034E-4758-8C96-FE6FB8C09AA4}"/>
              </a:ext>
            </a:extLst>
          </p:cNvPr>
          <p:cNvPicPr>
            <a:picLocks noChangeAspect="1" noChangeArrowheads="1"/>
          </p:cNvPicPr>
          <p:nvPr/>
        </p:nvPicPr>
        <p:blipFill rotWithShape="1">
          <a:blip r:embed="rId2"/>
          <a:srcRect l="1603" t="1283" r="3538" b="3008"/>
          <a:stretch/>
        </p:blipFill>
        <p:spPr bwMode="auto">
          <a:xfrm>
            <a:off x="2565083" y="508635"/>
            <a:ext cx="4013835" cy="57035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35DEEBC0-17F8-47B9-8B6F-6267A0BE20D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F470B66-5A88-4B82-9B9F-7DFAF03120E2}"/>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9919433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3F854-12CA-4BD1-92B5-31C2AB98782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Circulatory Systems</a:t>
            </a:r>
          </a:p>
        </p:txBody>
      </p:sp>
      <p:sp>
        <p:nvSpPr>
          <p:cNvPr id="3" name="Content Placeholder 2">
            <a:extLst>
              <a:ext uri="{FF2B5EF4-FFF2-40B4-BE49-F238E27FC236}">
                <a16:creationId xmlns:a16="http://schemas.microsoft.com/office/drawing/2014/main" id="{0459BCAA-3840-4BF1-A092-DC63BC4866C9}"/>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body cavity made possible the development of advanced organ systems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Coelomates developed a </a:t>
            </a:r>
            <a:r>
              <a:rPr lang="en-US" b="1" dirty="0">
                <a:solidFill>
                  <a:srgbClr val="000000"/>
                </a:solidFill>
                <a:latin typeface="Arial" panose="020B0604020202020204" pitchFamily="34" charset="0"/>
                <a:ea typeface="Verdana" panose="020B0604030504040204" pitchFamily="34" charset="0"/>
              </a:rPr>
              <a:t>circulatory system </a:t>
            </a:r>
            <a:r>
              <a:rPr lang="en-US" dirty="0">
                <a:solidFill>
                  <a:srgbClr val="000000"/>
                </a:solidFill>
                <a:latin typeface="Arial" panose="020B0604020202020204" pitchFamily="34" charset="0"/>
                <a:ea typeface="Verdana" panose="020B0604030504040204" pitchFamily="34" charset="0"/>
              </a:rPr>
              <a:t>to flow nutrients and remove wastes</a:t>
            </a:r>
          </a:p>
          <a:p>
            <a:pPr marL="342900" lvl="0" indent="-342900">
              <a:spcBef>
                <a:spcPts val="600"/>
              </a:spcBef>
              <a:spcAft>
                <a:spcPts val="1200"/>
              </a:spcAft>
              <a:buClr>
                <a:schemeClr val="tx1"/>
              </a:buClr>
              <a:buFont typeface="Arial" panose="020B0604020202020204" pitchFamily="34" charset="0"/>
              <a:buChar char="•"/>
            </a:pPr>
            <a:r>
              <a:rPr lang="en-US" b="1" dirty="0">
                <a:solidFill>
                  <a:srgbClr val="000000"/>
                </a:solidFill>
                <a:latin typeface="Arial" panose="020B0604020202020204" pitchFamily="34" charset="0"/>
                <a:ea typeface="Verdana" panose="020B0604030504040204" pitchFamily="34" charset="0"/>
              </a:rPr>
              <a:t>Open circulatory system</a:t>
            </a:r>
            <a:r>
              <a:rPr lang="en-US" dirty="0">
                <a:solidFill>
                  <a:srgbClr val="000000"/>
                </a:solidFill>
                <a:latin typeface="Arial" panose="020B0604020202020204" pitchFamily="34" charset="0"/>
                <a:ea typeface="Verdana" panose="020B0604030504040204" pitchFamily="34" charset="0"/>
              </a:rPr>
              <a:t>: blood passes from vessels into sinuses, mixes with body fluids, and reenters the vessels</a:t>
            </a:r>
          </a:p>
          <a:p>
            <a:pPr marL="342900" lvl="0" indent="-342900">
              <a:spcBef>
                <a:spcPts val="600"/>
              </a:spcBef>
              <a:spcAft>
                <a:spcPts val="1200"/>
              </a:spcAft>
              <a:buClr>
                <a:schemeClr val="tx1"/>
              </a:buClr>
              <a:buFont typeface="Arial" panose="020B0604020202020204" pitchFamily="34" charset="0"/>
              <a:buChar char="•"/>
            </a:pPr>
            <a:r>
              <a:rPr lang="en-US" b="1" dirty="0">
                <a:solidFill>
                  <a:srgbClr val="000000"/>
                </a:solidFill>
                <a:latin typeface="Arial" panose="020B0604020202020204" pitchFamily="34" charset="0"/>
                <a:ea typeface="Verdana" panose="020B0604030504040204" pitchFamily="34" charset="0"/>
              </a:rPr>
              <a:t>Closed circulatory system</a:t>
            </a:r>
            <a:r>
              <a:rPr lang="en-US" dirty="0">
                <a:solidFill>
                  <a:srgbClr val="000000"/>
                </a:solidFill>
                <a:latin typeface="Arial" panose="020B0604020202020204" pitchFamily="34" charset="0"/>
                <a:ea typeface="Verdana" panose="020B0604030504040204" pitchFamily="34" charset="0"/>
              </a:rPr>
              <a:t>: blood moves continuously through vessels that are separated from body fluids</a:t>
            </a:r>
          </a:p>
        </p:txBody>
      </p:sp>
      <p:sp>
        <p:nvSpPr>
          <p:cNvPr id="6" name="Slide Number Placeholder 3">
            <a:extLst>
              <a:ext uri="{FF2B5EF4-FFF2-40B4-BE49-F238E27FC236}">
                <a16:creationId xmlns:a16="http://schemas.microsoft.com/office/drawing/2014/main" id="{C2508507-7F94-45DE-B4A1-52DA2C3D06C1}"/>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2054753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512BC-7367-4E36-8AE9-BE6E109007B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Different Patterns of Development</a:t>
            </a:r>
          </a:p>
        </p:txBody>
      </p:sp>
      <p:sp>
        <p:nvSpPr>
          <p:cNvPr id="3" name="Content Placeholder 2">
            <a:extLst>
              <a:ext uri="{FF2B5EF4-FFF2-40B4-BE49-F238E27FC236}">
                <a16:creationId xmlns:a16="http://schemas.microsoft.com/office/drawing/2014/main" id="{BD6BF469-C732-43C2-98A6-D978E9917A0F}"/>
              </a:ext>
            </a:extLst>
          </p:cNvPr>
          <p:cNvSpPr>
            <a:spLocks noGrp="1"/>
          </p:cNvSpPr>
          <p:nvPr>
            <p:ph sz="quarter" idx="11"/>
          </p:nvPr>
        </p:nvSpPr>
        <p:spPr/>
        <p:txBody>
          <a:bodyPr/>
          <a:lstStyle/>
          <a:p>
            <a:pPr>
              <a:spcBef>
                <a:spcPts val="600"/>
              </a:spcBef>
              <a:spcAft>
                <a:spcPts val="1200"/>
              </a:spcAft>
              <a:buClr>
                <a:srgbClr val="003B48"/>
              </a:buClr>
            </a:pPr>
            <a:r>
              <a:rPr lang="en-US" b="1" dirty="0">
                <a:solidFill>
                  <a:srgbClr val="000000"/>
                </a:solidFill>
                <a:latin typeface="Arial" panose="020B0604020202020204" pitchFamily="34" charset="0"/>
                <a:ea typeface="Verdana" panose="020B0604030504040204" pitchFamily="34" charset="0"/>
              </a:rPr>
              <a:t>Evolution of different patterns of development</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basic Bilaterian pattern of development:</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Mitotic cell divisions (called cleavage) of the egg form a hollow ball of cells, called the </a:t>
            </a:r>
            <a:r>
              <a:rPr lang="en-US" b="1" dirty="0">
                <a:solidFill>
                  <a:srgbClr val="000000"/>
                </a:solidFill>
                <a:latin typeface="Arial" panose="020B0604020202020204" pitchFamily="34" charset="0"/>
                <a:ea typeface="Verdana" panose="020B0604030504040204" pitchFamily="34" charset="0"/>
              </a:rPr>
              <a:t>blastula.</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Blastula indents to form a two-layer- thick ball with:</a:t>
            </a:r>
          </a:p>
          <a:p>
            <a:pPr lvl="2" indent="-283464">
              <a:spcBef>
                <a:spcPts val="600"/>
              </a:spcBef>
              <a:spcAft>
                <a:spcPts val="1200"/>
              </a:spcAft>
              <a:buClr>
                <a:srgbClr val="000000"/>
              </a:buClr>
            </a:pPr>
            <a:r>
              <a:rPr lang="en-US" b="1" dirty="0">
                <a:solidFill>
                  <a:srgbClr val="000000"/>
                </a:solidFill>
                <a:latin typeface="Arial" panose="020B0604020202020204" pitchFamily="34" charset="0"/>
                <a:ea typeface="Verdana" panose="020B0604030504040204" pitchFamily="34" charset="0"/>
              </a:rPr>
              <a:t>Blastopore</a:t>
            </a:r>
            <a:r>
              <a:rPr lang="en-US" dirty="0">
                <a:solidFill>
                  <a:srgbClr val="000000"/>
                </a:solidFill>
                <a:latin typeface="Arial" panose="020B0604020202020204" pitchFamily="34" charset="0"/>
                <a:ea typeface="Verdana" panose="020B0604030504040204" pitchFamily="34" charset="0"/>
              </a:rPr>
              <a:t> = Opening to outside.</a:t>
            </a:r>
          </a:p>
          <a:p>
            <a:pPr lvl="2" indent="-283464">
              <a:spcBef>
                <a:spcPts val="600"/>
              </a:spcBef>
              <a:spcAft>
                <a:spcPts val="1200"/>
              </a:spcAft>
              <a:buClr>
                <a:srgbClr val="000000"/>
              </a:buClr>
            </a:pPr>
            <a:r>
              <a:rPr lang="en-US" b="1" dirty="0">
                <a:solidFill>
                  <a:srgbClr val="000000"/>
                </a:solidFill>
                <a:latin typeface="Arial" panose="020B0604020202020204" pitchFamily="34" charset="0"/>
                <a:ea typeface="Verdana" panose="020B0604030504040204" pitchFamily="34" charset="0"/>
              </a:rPr>
              <a:t>Archenteron</a:t>
            </a:r>
            <a:r>
              <a:rPr lang="en-US" dirty="0">
                <a:solidFill>
                  <a:srgbClr val="000000"/>
                </a:solidFill>
                <a:latin typeface="Arial" panose="020B0604020202020204" pitchFamily="34" charset="0"/>
                <a:ea typeface="Verdana" panose="020B0604030504040204" pitchFamily="34" charset="0"/>
              </a:rPr>
              <a:t> = Primitive body cavity.</a:t>
            </a:r>
          </a:p>
        </p:txBody>
      </p:sp>
      <p:sp>
        <p:nvSpPr>
          <p:cNvPr id="6" name="Slide Number Placeholder 3">
            <a:extLst>
              <a:ext uri="{FF2B5EF4-FFF2-40B4-BE49-F238E27FC236}">
                <a16:creationId xmlns:a16="http://schemas.microsoft.com/office/drawing/2014/main" id="{F47C399D-56FF-4FE8-A74D-D6FDFC7D54CE}"/>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3558708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ADE68-BB80-48C8-8927-8CC5CD45CE1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Groups of Bilaterians</a:t>
            </a:r>
          </a:p>
        </p:txBody>
      </p:sp>
      <p:sp>
        <p:nvSpPr>
          <p:cNvPr id="3" name="Content Placeholder 2">
            <a:extLst>
              <a:ext uri="{FF2B5EF4-FFF2-40B4-BE49-F238E27FC236}">
                <a16:creationId xmlns:a16="http://schemas.microsoft.com/office/drawing/2014/main" id="{5948BA43-FD01-4AAA-B74B-15A5733D0AA2}"/>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Bilaterians can be divided into two groups:</a:t>
            </a:r>
          </a:p>
          <a:p>
            <a:pPr marL="342900" indent="-342900">
              <a:spcBef>
                <a:spcPts val="600"/>
              </a:spcBef>
              <a:spcAft>
                <a:spcPts val="1200"/>
              </a:spcAft>
              <a:buClr>
                <a:srgbClr val="000000"/>
              </a:buClr>
              <a:buFont typeface="Arial" panose="020B0604020202020204" pitchFamily="34" charset="0"/>
              <a:buChar char="•"/>
            </a:pPr>
            <a:r>
              <a:rPr lang="en-US" b="1" dirty="0">
                <a:solidFill>
                  <a:srgbClr val="000000"/>
                </a:solidFill>
                <a:latin typeface="Arial" panose="020B0604020202020204" pitchFamily="34" charset="0"/>
                <a:ea typeface="Verdana" panose="020B0604030504040204" pitchFamily="34" charset="0"/>
              </a:rPr>
              <a:t>Protostomes</a:t>
            </a:r>
            <a:r>
              <a:rPr lang="en-US" dirty="0">
                <a:solidFill>
                  <a:srgbClr val="000000"/>
                </a:solidFill>
                <a:latin typeface="Arial" panose="020B0604020202020204" pitchFamily="34" charset="0"/>
                <a:ea typeface="Verdana" panose="020B0604030504040204" pitchFamily="34" charset="0"/>
              </a:rPr>
              <a:t> develop the mouth first from or near the blastopore.</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Anus (if present) develops either from blastopore or another region of embryo.</a:t>
            </a:r>
          </a:p>
          <a:p>
            <a:pPr marL="342900" indent="-342900">
              <a:spcBef>
                <a:spcPts val="600"/>
              </a:spcBef>
              <a:spcAft>
                <a:spcPts val="1200"/>
              </a:spcAft>
              <a:buClr>
                <a:srgbClr val="000000"/>
              </a:buClr>
              <a:buFont typeface="Arial" panose="020B0604020202020204" pitchFamily="34" charset="0"/>
              <a:buChar char="•"/>
            </a:pPr>
            <a:r>
              <a:rPr lang="en-US" b="1" dirty="0">
                <a:solidFill>
                  <a:srgbClr val="000000"/>
                </a:solidFill>
                <a:latin typeface="Arial" panose="020B0604020202020204" pitchFamily="34" charset="0"/>
                <a:ea typeface="Verdana" panose="020B0604030504040204" pitchFamily="34" charset="0"/>
              </a:rPr>
              <a:t>Deuterostomes</a:t>
            </a:r>
            <a:r>
              <a:rPr lang="en-US" dirty="0">
                <a:solidFill>
                  <a:srgbClr val="000000"/>
                </a:solidFill>
                <a:latin typeface="Arial" panose="020B0604020202020204" pitchFamily="34" charset="0"/>
                <a:ea typeface="Verdana" panose="020B0604030504040204" pitchFamily="34" charset="0"/>
              </a:rPr>
              <a:t> develop the anus first from the blastopore.</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Mouth develops later from another region of the embryo.</a:t>
            </a:r>
          </a:p>
        </p:txBody>
      </p:sp>
      <p:sp>
        <p:nvSpPr>
          <p:cNvPr id="6" name="Slide Number Placeholder 3">
            <a:extLst>
              <a:ext uri="{FF2B5EF4-FFF2-40B4-BE49-F238E27FC236}">
                <a16:creationId xmlns:a16="http://schemas.microsoft.com/office/drawing/2014/main" id="{81EE1BED-59C2-4FAB-BC66-AAEF069250C7}"/>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106176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F779E4-1936-4B4F-BF99-3F5B8647B26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Differences Between Protostomes and Deuterostomes</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A570765C-1365-44AA-941F-B868CB465EBF}"/>
              </a:ext>
            </a:extLst>
          </p:cNvPr>
          <p:cNvSpPr>
            <a:spLocks noGrp="1"/>
          </p:cNvSpPr>
          <p:nvPr>
            <p:ph sz="quarter" idx="11"/>
          </p:nvPr>
        </p:nvSpPr>
        <p:spPr/>
        <p:txBody>
          <a:bodyPr/>
          <a:lstStyle/>
          <a:p>
            <a:pPr marL="457200" lvl="0" indent="-457200">
              <a:spcBef>
                <a:spcPts val="624"/>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Cleavage pattern of embryonic cells</a:t>
            </a:r>
          </a:p>
          <a:p>
            <a:pPr lvl="2" indent="-283464">
              <a:spcBef>
                <a:spcPts val="624"/>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Protostomes = Spiral cleavage.</a:t>
            </a:r>
          </a:p>
          <a:p>
            <a:pPr marL="914400" lvl="4" indent="-283464">
              <a:spcBef>
                <a:spcPts val="624"/>
              </a:spcBef>
              <a:spcAft>
                <a:spcPts val="600"/>
              </a:spcAft>
              <a:buClr>
                <a:srgbClr val="000000"/>
              </a:buClr>
            </a:pPr>
            <a:r>
              <a:rPr lang="en-US" sz="2000" dirty="0">
                <a:solidFill>
                  <a:srgbClr val="000000"/>
                </a:solidFill>
                <a:latin typeface="Arial" panose="020B0604020202020204" pitchFamily="34" charset="0"/>
                <a:ea typeface="Verdana" panose="020B0604030504040204" pitchFamily="34" charset="0"/>
              </a:rPr>
              <a:t>New cells form to the right or left of previous cells.</a:t>
            </a:r>
          </a:p>
          <a:p>
            <a:pPr lvl="2" indent="-283464">
              <a:spcBef>
                <a:spcPts val="624"/>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Deuterostomes = Radial cleavage</a:t>
            </a:r>
            <a:r>
              <a:rPr lang="en-US" dirty="0">
                <a:solidFill>
                  <a:srgbClr val="000000"/>
                </a:solidFill>
                <a:latin typeface="Arial" panose="020B0604020202020204" pitchFamily="34" charset="0"/>
                <a:ea typeface="Verdana" panose="020B0604030504040204" pitchFamily="34" charset="0"/>
              </a:rPr>
              <a:t>.</a:t>
            </a:r>
          </a:p>
          <a:p>
            <a:pPr marL="914400" lvl="4" indent="-283464">
              <a:spcBef>
                <a:spcPts val="624"/>
              </a:spcBef>
              <a:spcAft>
                <a:spcPts val="600"/>
              </a:spcAft>
              <a:buClr>
                <a:srgbClr val="000000"/>
              </a:buClr>
            </a:pPr>
            <a:r>
              <a:rPr lang="en-US" sz="2000" dirty="0">
                <a:solidFill>
                  <a:srgbClr val="000000"/>
                </a:solidFill>
                <a:latin typeface="Arial" panose="020B0604020202020204" pitchFamily="34" charset="0"/>
                <a:ea typeface="Verdana" panose="020B0604030504040204" pitchFamily="34" charset="0"/>
              </a:rPr>
              <a:t>New cells form on top of previous cells.</a:t>
            </a:r>
          </a:p>
          <a:p>
            <a:pPr marL="457200" lvl="0" indent="-457200">
              <a:spcBef>
                <a:spcPts val="624"/>
              </a:spcBef>
              <a:spcAft>
                <a:spcPts val="6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Developmental fate of cells</a:t>
            </a:r>
          </a:p>
          <a:p>
            <a:pPr lvl="2" indent="-283464">
              <a:spcBef>
                <a:spcPts val="624"/>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Protostomes = Determinate development.</a:t>
            </a:r>
          </a:p>
          <a:p>
            <a:pPr marL="914400" lvl="4" indent="-283464">
              <a:spcBef>
                <a:spcPts val="624"/>
              </a:spcBef>
              <a:spcAft>
                <a:spcPts val="600"/>
              </a:spcAft>
              <a:buClr>
                <a:srgbClr val="000000"/>
              </a:buClr>
            </a:pPr>
            <a:r>
              <a:rPr lang="en-US" sz="2000" dirty="0">
                <a:solidFill>
                  <a:srgbClr val="000000"/>
                </a:solidFill>
                <a:latin typeface="Arial" panose="020B0604020202020204" pitchFamily="34" charset="0"/>
                <a:ea typeface="Verdana" panose="020B0604030504040204" pitchFamily="34" charset="0"/>
              </a:rPr>
              <a:t>Cell fate is determined early.</a:t>
            </a:r>
          </a:p>
          <a:p>
            <a:pPr lvl="2" indent="-283464">
              <a:spcBef>
                <a:spcPts val="624"/>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Deuterostomes = Indeterminate development.</a:t>
            </a:r>
          </a:p>
          <a:p>
            <a:pPr marL="914400" lvl="4" indent="-283464">
              <a:spcBef>
                <a:spcPts val="624"/>
              </a:spcBef>
              <a:spcAft>
                <a:spcPts val="600"/>
              </a:spcAft>
              <a:buClr>
                <a:srgbClr val="000000"/>
              </a:buClr>
            </a:pPr>
            <a:r>
              <a:rPr lang="en-US" sz="2000" dirty="0">
                <a:solidFill>
                  <a:srgbClr val="000000"/>
                </a:solidFill>
                <a:latin typeface="Arial" panose="020B0604020202020204" pitchFamily="34" charset="0"/>
                <a:ea typeface="Verdana" panose="020B0604030504040204" pitchFamily="34" charset="0"/>
              </a:rPr>
              <a:t>Cell fate is not determined until after several divisions.</a:t>
            </a:r>
          </a:p>
        </p:txBody>
      </p:sp>
      <p:sp>
        <p:nvSpPr>
          <p:cNvPr id="6" name="Slide Number Placeholder 3">
            <a:extLst>
              <a:ext uri="{FF2B5EF4-FFF2-40B4-BE49-F238E27FC236}">
                <a16:creationId xmlns:a16="http://schemas.microsoft.com/office/drawing/2014/main" id="{47CE4860-2475-4223-B84C-C336F64755A1}"/>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5105698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0505B3-234F-446B-BBE4-3C8E0FDBE2D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Differences Between Protostomes and Deuterostomes</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05C75321-F80A-4460-91B8-6D53605A98EC}"/>
              </a:ext>
            </a:extLst>
          </p:cNvPr>
          <p:cNvSpPr>
            <a:spLocks noGrp="1"/>
          </p:cNvSpPr>
          <p:nvPr>
            <p:ph sz="quarter" idx="11"/>
          </p:nvPr>
        </p:nvSpPr>
        <p:spPr/>
        <p:txBody>
          <a:bodyPr/>
          <a:lstStyle/>
          <a:p>
            <a:pPr marL="457200" lvl="0" indent="-457200">
              <a:spcBef>
                <a:spcPts val="600"/>
              </a:spcBef>
              <a:spcAft>
                <a:spcPts val="6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Formation of the coelom</a:t>
            </a:r>
          </a:p>
          <a:p>
            <a:pPr lvl="2" indent="-283464">
              <a:spcBef>
                <a:spcPts val="6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Protostomes—cells move apart to form coelom.</a:t>
            </a:r>
          </a:p>
          <a:p>
            <a:pPr lvl="2" indent="-283464">
              <a:spcBef>
                <a:spcPts val="6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Deuterostomes—groups of cells pouch off to form coelom.</a:t>
            </a:r>
          </a:p>
        </p:txBody>
      </p:sp>
      <p:sp>
        <p:nvSpPr>
          <p:cNvPr id="6" name="Slide Number Placeholder 3">
            <a:extLst>
              <a:ext uri="{FF2B5EF4-FFF2-40B4-BE49-F238E27FC236}">
                <a16:creationId xmlns:a16="http://schemas.microsoft.com/office/drawing/2014/main" id="{31CD17CD-A7B2-4FF8-B8CA-5A8CB0A560B2}"/>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833527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27D82-79B6-43C6-A082-65B9691EB0A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3" name="Content Placeholder 2">
            <a:extLst>
              <a:ext uri="{FF2B5EF4-FFF2-40B4-BE49-F238E27FC236}">
                <a16:creationId xmlns:a16="http://schemas.microsoft.com/office/drawing/2014/main" id="{50B1EFC4-30B2-4330-A60E-4C1A8F409FA1}"/>
              </a:ext>
            </a:extLst>
          </p:cNvPr>
          <p:cNvSpPr>
            <a:spLocks noGrp="1"/>
          </p:cNvSpPr>
          <p:nvPr>
            <p:ph sz="quarter" idx="11"/>
          </p:nvPr>
        </p:nvSpPr>
        <p:spPr>
          <a:xfrm>
            <a:off x="342900" y="1276709"/>
            <a:ext cx="4057650" cy="5157141"/>
          </a:xfrm>
        </p:spPr>
        <p:txBody>
          <a:bodyPr/>
          <a:lstStyle/>
          <a:p>
            <a:pPr marL="731520" indent="-731520">
              <a:spcBef>
                <a:spcPts val="600"/>
              </a:spcBef>
            </a:pPr>
            <a:r>
              <a:rPr lang="en-US" b="1" dirty="0"/>
              <a:t>32.1	</a:t>
            </a:r>
            <a:r>
              <a:rPr lang="en-US" dirty="0"/>
              <a:t>Some General Features of Animals </a:t>
            </a:r>
          </a:p>
          <a:p>
            <a:pPr marL="731520" indent="-731520">
              <a:spcBef>
                <a:spcPts val="600"/>
              </a:spcBef>
            </a:pPr>
            <a:r>
              <a:rPr lang="en-US" b="1" dirty="0"/>
              <a:t>32.2	</a:t>
            </a:r>
            <a:r>
              <a:rPr lang="en-US" dirty="0"/>
              <a:t>Evolution of the Animal Body Plan </a:t>
            </a:r>
          </a:p>
          <a:p>
            <a:pPr marL="731520" indent="-731520">
              <a:spcBef>
                <a:spcPts val="600"/>
              </a:spcBef>
            </a:pPr>
            <a:r>
              <a:rPr lang="en-US" b="1" dirty="0"/>
              <a:t>32.3	</a:t>
            </a:r>
            <a:r>
              <a:rPr lang="en-US" dirty="0"/>
              <a:t>Animal Phylogeny </a:t>
            </a:r>
          </a:p>
          <a:p>
            <a:pPr marL="731520" indent="-731520">
              <a:spcBef>
                <a:spcPts val="600"/>
              </a:spcBef>
            </a:pPr>
            <a:r>
              <a:rPr lang="en-US" b="1" dirty="0"/>
              <a:t>32.4	</a:t>
            </a:r>
            <a:r>
              <a:rPr lang="en-US" dirty="0" err="1"/>
              <a:t>Parazoa</a:t>
            </a:r>
            <a:r>
              <a:rPr lang="en-US" dirty="0"/>
              <a:t>: Animals That Lack Specialized Tissues </a:t>
            </a:r>
          </a:p>
          <a:p>
            <a:pPr marL="731520" indent="-731520">
              <a:spcBef>
                <a:spcPts val="600"/>
              </a:spcBef>
            </a:pPr>
            <a:r>
              <a:rPr lang="en-US" b="1" dirty="0"/>
              <a:t>32.5	</a:t>
            </a:r>
            <a:r>
              <a:rPr lang="en-US" dirty="0"/>
              <a:t>Eumetazoa: Animals with True Tissues </a:t>
            </a:r>
          </a:p>
          <a:p>
            <a:pPr marL="731520" indent="-731520">
              <a:spcBef>
                <a:spcPts val="600"/>
              </a:spcBef>
            </a:pPr>
            <a:r>
              <a:rPr lang="en-US" b="1" dirty="0"/>
              <a:t>32.6	</a:t>
            </a:r>
            <a:r>
              <a:rPr lang="en-US" dirty="0"/>
              <a:t>The Bilateria </a:t>
            </a:r>
          </a:p>
        </p:txBody>
      </p:sp>
      <p:pic>
        <p:nvPicPr>
          <p:cNvPr id="7" name="Picture 3" descr="A cluster of sponges and other varieties of coral on the ocean floor. They are hollow cylinders of different sizes with a large opening at the top.">
            <a:extLst>
              <a:ext uri="{FF2B5EF4-FFF2-40B4-BE49-F238E27FC236}">
                <a16:creationId xmlns:a16="http://schemas.microsoft.com/office/drawing/2014/main" id="{CDF5E6AF-26CE-4A19-8FD1-A3B6B21FD6DC}"/>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4468959" y="1276710"/>
            <a:ext cx="4425696" cy="3319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114F775C-1E3B-4E59-BA28-FAC8836B2C43}"/>
              </a:ext>
            </a:extLst>
          </p:cNvPr>
          <p:cNvSpPr>
            <a:spLocks noGrp="1"/>
          </p:cNvSpPr>
          <p:nvPr>
            <p:ph type="body" sz="quarter" idx="39"/>
          </p:nvPr>
        </p:nvSpPr>
        <p:spPr>
          <a:xfrm>
            <a:off x="5351184" y="4639345"/>
            <a:ext cx="2661246" cy="181356"/>
          </a:xfrm>
        </p:spPr>
        <p:txBody>
          <a:bodyPr/>
          <a:lstStyle/>
          <a:p>
            <a:pPr algn="ctr"/>
            <a:r>
              <a:rPr lang="en-US" dirty="0">
                <a:solidFill>
                  <a:schemeClr val="tx1"/>
                </a:solidFill>
              </a:rPr>
              <a:t>Ocean Image Photography/Shutterstock </a:t>
            </a:r>
          </a:p>
        </p:txBody>
      </p:sp>
      <p:sp>
        <p:nvSpPr>
          <p:cNvPr id="6" name="Slide Number Placeholder 5">
            <a:extLst>
              <a:ext uri="{FF2B5EF4-FFF2-40B4-BE49-F238E27FC236}">
                <a16:creationId xmlns:a16="http://schemas.microsoft.com/office/drawing/2014/main" id="{2551C335-5EB3-4AA2-A064-CF1AA24DD892}"/>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4076936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43C50-B274-4F58-B812-441B6E79865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32.4</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embryonic development in Lophotrochozoan Protostomes and Deuterostomes.">
            <a:extLst>
              <a:ext uri="{FF2B5EF4-FFF2-40B4-BE49-F238E27FC236}">
                <a16:creationId xmlns:a16="http://schemas.microsoft.com/office/drawing/2014/main" id="{42924870-D479-4F7E-B2E3-F0DDB7A1425E}"/>
              </a:ext>
            </a:extLst>
          </p:cNvPr>
          <p:cNvPicPr>
            <a:picLocks noChangeAspect="1" noChangeArrowheads="1"/>
          </p:cNvPicPr>
          <p:nvPr/>
        </p:nvPicPr>
        <p:blipFill rotWithShape="1">
          <a:blip r:embed="rId2"/>
          <a:srcRect l="2691" t="2729" r="5406" b="2178"/>
          <a:stretch/>
        </p:blipFill>
        <p:spPr bwMode="auto">
          <a:xfrm>
            <a:off x="914400" y="1151064"/>
            <a:ext cx="7315200" cy="4999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1D9C9E63-D43B-46DF-8D40-79BFB096B69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070F9CBE-B048-462C-8866-E86116FA7F9C}"/>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3764235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8A07C-DB54-4938-8CF0-80EAC6DFEF0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Segmentation</a:t>
            </a:r>
          </a:p>
        </p:txBody>
      </p:sp>
      <p:sp>
        <p:nvSpPr>
          <p:cNvPr id="3" name="Content Placeholder 2">
            <a:extLst>
              <a:ext uri="{FF2B5EF4-FFF2-40B4-BE49-F238E27FC236}">
                <a16:creationId xmlns:a16="http://schemas.microsoft.com/office/drawing/2014/main" id="{F8F2E97C-CBC6-4F65-99EA-5E56DF35287C}"/>
              </a:ext>
            </a:extLst>
          </p:cNvPr>
          <p:cNvSpPr>
            <a:spLocks noGrp="1"/>
          </p:cNvSpPr>
          <p:nvPr>
            <p:ph sz="quarter" idx="11"/>
          </p:nvPr>
        </p:nvSpPr>
        <p:spPr/>
        <p:txBody>
          <a:bodyPr/>
          <a:lstStyle/>
          <a:p>
            <a:pPr lvl="0">
              <a:spcBef>
                <a:spcPts val="1200"/>
              </a:spcBef>
              <a:spcAft>
                <a:spcPts val="600"/>
              </a:spcAft>
              <a:buClr>
                <a:srgbClr val="003B48"/>
              </a:buClr>
            </a:pPr>
            <a:r>
              <a:rPr lang="en-US" b="1" dirty="0">
                <a:solidFill>
                  <a:srgbClr val="000000"/>
                </a:solidFill>
                <a:latin typeface="Arial" panose="020B0604020202020204" pitchFamily="34" charset="0"/>
                <a:ea typeface="Verdana" panose="020B0604030504040204" pitchFamily="34" charset="0"/>
              </a:rPr>
              <a:t>Evolution of segmentation</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Segmentation provides two advantages.</a:t>
            </a:r>
          </a:p>
          <a:p>
            <a:pPr lvl="2" indent="-283464">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Allows redundant organ systems in adults such as occurs in the annelids</a:t>
            </a:r>
          </a:p>
          <a:p>
            <a:pPr lvl="2" indent="-283464">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Allows for more efficient and flexible movement because each segment can move independently</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Segmentation appeared several times in the evolution of animals</a:t>
            </a:r>
          </a:p>
        </p:txBody>
      </p:sp>
      <p:sp>
        <p:nvSpPr>
          <p:cNvPr id="6" name="Slide Number Placeholder 3">
            <a:extLst>
              <a:ext uri="{FF2B5EF4-FFF2-40B4-BE49-F238E27FC236}">
                <a16:creationId xmlns:a16="http://schemas.microsoft.com/office/drawing/2014/main" id="{6FDF5D32-040F-4A81-8ED8-C946EFC17F97}"/>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2956918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C131B-2614-4B5B-9EA8-BAEBDDF7A24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Animal Phylogeny</a:t>
            </a:r>
          </a:p>
        </p:txBody>
      </p:sp>
      <p:sp>
        <p:nvSpPr>
          <p:cNvPr id="3" name="Content Placeholder 2">
            <a:extLst>
              <a:ext uri="{FF2B5EF4-FFF2-40B4-BE49-F238E27FC236}">
                <a16:creationId xmlns:a16="http://schemas.microsoft.com/office/drawing/2014/main" id="{E13CE050-E510-4226-8D35-3C4CD6F15E9C}"/>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Anatomy and embryology have been used previously to infer phylogeny</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the past 30 years, sequence data have accumulated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suggest different phylogenetic relationships.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Has resolved some problematic issues with previous phylogeny.</a:t>
            </a:r>
          </a:p>
        </p:txBody>
      </p:sp>
      <p:sp>
        <p:nvSpPr>
          <p:cNvPr id="6" name="Slide Number Placeholder 3">
            <a:extLst>
              <a:ext uri="{FF2B5EF4-FFF2-40B4-BE49-F238E27FC236}">
                <a16:creationId xmlns:a16="http://schemas.microsoft.com/office/drawing/2014/main" id="{117DFAEF-9B3D-4B1E-A774-BC3222E10D97}"/>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010999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A17EA-FCBD-4698-BC91-2C8590FEFCF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Current Phylogeny</a:t>
            </a:r>
          </a:p>
        </p:txBody>
      </p:sp>
      <p:sp>
        <p:nvSpPr>
          <p:cNvPr id="3" name="Content Placeholder 2">
            <a:extLst>
              <a:ext uri="{FF2B5EF4-FFF2-40B4-BE49-F238E27FC236}">
                <a16:creationId xmlns:a16="http://schemas.microsoft.com/office/drawing/2014/main" id="{E5BDBE03-F583-4EFF-AC5E-2C4A7CD0205C}"/>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Although they do have differences, traditional animal phylogeny shares common ground with new phylogenies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Traditional animal phylogeny was developed from morphological, molecular, life history, and other types of relevant data.</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New phylogenies are constructed from molecular data.</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Some parts of this phylogeny are not firmly established.</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New studies are constantly appearing, often with somewhat different conclusions.</a:t>
            </a:r>
          </a:p>
        </p:txBody>
      </p:sp>
      <p:sp>
        <p:nvSpPr>
          <p:cNvPr id="6" name="Slide Number Placeholder 3">
            <a:extLst>
              <a:ext uri="{FF2B5EF4-FFF2-40B4-BE49-F238E27FC236}">
                <a16:creationId xmlns:a16="http://schemas.microsoft.com/office/drawing/2014/main" id="{8E88B8F3-B4F8-45D9-A909-4F04970E5500}"/>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8916844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9810F-C74A-4D53-86BE-722DC6496B3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Classification of Animals</a:t>
            </a:r>
          </a:p>
        </p:txBody>
      </p:sp>
      <p:sp>
        <p:nvSpPr>
          <p:cNvPr id="3" name="Content Placeholder 2">
            <a:extLst>
              <a:ext uri="{FF2B5EF4-FFF2-40B4-BE49-F238E27FC236}">
                <a16:creationId xmlns:a16="http://schemas.microsoft.com/office/drawing/2014/main" id="{BB8A6BCC-CB2E-43DF-8EE3-70AFB312C195}"/>
              </a:ext>
            </a:extLst>
          </p:cNvPr>
          <p:cNvSpPr>
            <a:spLocks noGrp="1"/>
          </p:cNvSpPr>
          <p:nvPr>
            <p:ph sz="quarter" idx="11"/>
          </p:nvPr>
        </p:nvSpPr>
        <p:spPr/>
        <p:txBody>
          <a:bodyPr/>
          <a:lstStyle/>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Multicellular animals are divided into distinct phyla </a:t>
            </a:r>
          </a:p>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Animals are divided into two main branches:</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Sponges:	monophyletic.</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Eumetazoa = Animals other than sponges.</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Cnidaria—branch off evolutionary tree before bilateria.</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Bilateria.</a:t>
            </a:r>
          </a:p>
          <a:p>
            <a:pPr marL="914400" lvl="3" indent="-283464">
              <a:spcBef>
                <a:spcPts val="6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Phylogeny of deuterostomes has not changed much.</a:t>
            </a:r>
          </a:p>
          <a:p>
            <a:pPr marL="914400" lvl="3" indent="-283464">
              <a:spcBef>
                <a:spcPts val="6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Phylogeny of protostomes has changed due to molecular data.</a:t>
            </a:r>
          </a:p>
        </p:txBody>
      </p:sp>
      <p:sp>
        <p:nvSpPr>
          <p:cNvPr id="6" name="Slide Number Placeholder 3">
            <a:extLst>
              <a:ext uri="{FF2B5EF4-FFF2-40B4-BE49-F238E27FC236}">
                <a16:creationId xmlns:a16="http://schemas.microsoft.com/office/drawing/2014/main" id="{CB302D66-6E5D-4617-B9ED-12B7812768DF}"/>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9086572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8F293-FAF8-4542-94A5-C5DF6657127A}"/>
              </a:ext>
            </a:extLst>
          </p:cNvPr>
          <p:cNvSpPr>
            <a:spLocks noGrp="1"/>
          </p:cNvSpPr>
          <p:nvPr>
            <p:ph type="title"/>
          </p:nvPr>
        </p:nvSpPr>
        <p:spPr/>
        <p:txBody>
          <a:bodyPr/>
          <a:lstStyle/>
          <a:p>
            <a:r>
              <a:rPr lang="en-US" dirty="0"/>
              <a:t>Table 32.1 Through the Flatworms</a:t>
            </a:r>
          </a:p>
        </p:txBody>
      </p:sp>
      <p:sp>
        <p:nvSpPr>
          <p:cNvPr id="3" name="Content Placeholder 2">
            <a:extLst>
              <a:ext uri="{FF2B5EF4-FFF2-40B4-BE49-F238E27FC236}">
                <a16:creationId xmlns:a16="http://schemas.microsoft.com/office/drawing/2014/main" id="{BFA62B26-B29B-4203-8657-C40FB6F7337F}"/>
              </a:ext>
            </a:extLst>
          </p:cNvPr>
          <p:cNvSpPr>
            <a:spLocks noGrp="1"/>
          </p:cNvSpPr>
          <p:nvPr>
            <p:ph sz="quarter" idx="11"/>
          </p:nvPr>
        </p:nvSpPr>
        <p:spPr>
          <a:xfrm>
            <a:off x="228600" y="1105260"/>
            <a:ext cx="8686800" cy="323490"/>
          </a:xfrm>
        </p:spPr>
        <p:txBody>
          <a:bodyPr/>
          <a:lstStyle/>
          <a:p>
            <a:r>
              <a:rPr lang="en-US" sz="1600" b="1" dirty="0"/>
              <a:t>TABLE 32.1 Animal Phyla with the Most Species</a:t>
            </a:r>
            <a:endParaRPr lang="en-US" sz="1600" dirty="0"/>
          </a:p>
        </p:txBody>
      </p:sp>
      <p:graphicFrame>
        <p:nvGraphicFramePr>
          <p:cNvPr id="4" name="Table 3">
            <a:extLst>
              <a:ext uri="{FF2B5EF4-FFF2-40B4-BE49-F238E27FC236}">
                <a16:creationId xmlns:a16="http://schemas.microsoft.com/office/drawing/2014/main" id="{73882B40-6FCD-4D8B-8D56-171832830D3A}"/>
              </a:ext>
            </a:extLst>
          </p:cNvPr>
          <p:cNvGraphicFramePr>
            <a:graphicFrameLocks noGrp="1"/>
          </p:cNvGraphicFramePr>
          <p:nvPr>
            <p:extLst>
              <p:ext uri="{D42A27DB-BD31-4B8C-83A1-F6EECF244321}">
                <p14:modId xmlns:p14="http://schemas.microsoft.com/office/powerpoint/2010/main" val="1812370067"/>
              </p:ext>
            </p:extLst>
          </p:nvPr>
        </p:nvGraphicFramePr>
        <p:xfrm>
          <a:off x="228600" y="1456137"/>
          <a:ext cx="8686801" cy="5044440"/>
        </p:xfrm>
        <a:graphic>
          <a:graphicData uri="http://schemas.openxmlformats.org/drawingml/2006/table">
            <a:tbl>
              <a:tblPr firstRow="1" bandRow="1">
                <a:tableStyleId>{5C22544A-7EE6-4342-B048-85BDC9FD1C3A}</a:tableStyleId>
              </a:tblPr>
              <a:tblGrid>
                <a:gridCol w="1401097">
                  <a:extLst>
                    <a:ext uri="{9D8B030D-6E8A-4147-A177-3AD203B41FA5}">
                      <a16:colId xmlns:a16="http://schemas.microsoft.com/office/drawing/2014/main" val="1603076363"/>
                    </a:ext>
                  </a:extLst>
                </a:gridCol>
                <a:gridCol w="1681316">
                  <a:extLst>
                    <a:ext uri="{9D8B030D-6E8A-4147-A177-3AD203B41FA5}">
                      <a16:colId xmlns:a16="http://schemas.microsoft.com/office/drawing/2014/main" val="13049333"/>
                    </a:ext>
                  </a:extLst>
                </a:gridCol>
                <a:gridCol w="1401097">
                  <a:extLst>
                    <a:ext uri="{9D8B030D-6E8A-4147-A177-3AD203B41FA5}">
                      <a16:colId xmlns:a16="http://schemas.microsoft.com/office/drawing/2014/main" val="2240087527"/>
                    </a:ext>
                  </a:extLst>
                </a:gridCol>
                <a:gridCol w="2802194">
                  <a:extLst>
                    <a:ext uri="{9D8B030D-6E8A-4147-A177-3AD203B41FA5}">
                      <a16:colId xmlns:a16="http://schemas.microsoft.com/office/drawing/2014/main" val="2614848164"/>
                    </a:ext>
                  </a:extLst>
                </a:gridCol>
                <a:gridCol w="1401097">
                  <a:extLst>
                    <a:ext uri="{9D8B030D-6E8A-4147-A177-3AD203B41FA5}">
                      <a16:colId xmlns:a16="http://schemas.microsoft.com/office/drawing/2014/main" val="3102988737"/>
                    </a:ext>
                  </a:extLst>
                </a:gridCol>
              </a:tblGrid>
              <a:tr h="508528">
                <a:tc>
                  <a:txBody>
                    <a:bodyPr/>
                    <a:lstStyle/>
                    <a:p>
                      <a:r>
                        <a:rPr lang="en-IN" sz="1100" b="1" i="0" u="none" strike="noStrike" kern="1200" baseline="0" dirty="0">
                          <a:solidFill>
                            <a:schemeClr val="lt1"/>
                          </a:solidFill>
                          <a:latin typeface="+mn-lt"/>
                          <a:ea typeface="+mn-ea"/>
                          <a:cs typeface="+mn-cs"/>
                        </a:rPr>
                        <a:t>Phylum </a:t>
                      </a:r>
                      <a:endParaRPr lang="en-IN" sz="1100" b="0" i="0" u="none" strike="noStrike" kern="1200" baseline="0" dirty="0">
                        <a:solidFill>
                          <a:schemeClr val="lt1"/>
                        </a:solidFill>
                        <a:latin typeface="+mn-lt"/>
                        <a:ea typeface="+mn-ea"/>
                        <a:cs typeface="+mn-cs"/>
                      </a:endParaRPr>
                    </a:p>
                  </a:txBody>
                  <a:tcPr marL="45720" marR="45720" marT="18288" marB="18288"/>
                </a:tc>
                <a:tc>
                  <a:txBody>
                    <a:bodyPr/>
                    <a:lstStyle/>
                    <a:p>
                      <a:r>
                        <a:rPr lang="en-IN" sz="1100" dirty="0"/>
                        <a:t>Typical Examples</a:t>
                      </a:r>
                    </a:p>
                  </a:txBody>
                  <a:tcPr marL="45720" marR="45720" marT="18288" marB="18288"/>
                </a:tc>
                <a:tc>
                  <a:txBody>
                    <a:bodyPr/>
                    <a:lstStyle/>
                    <a:p>
                      <a:pPr algn="ctr"/>
                      <a:endParaRPr lang="en-IN" sz="800" dirty="0"/>
                    </a:p>
                  </a:txBody>
                  <a:tcPr marL="45720" marR="45720" marT="18288" marB="18288" anchor="ctr"/>
                </a:tc>
                <a:tc>
                  <a:txBody>
                    <a:bodyPr/>
                    <a:lstStyle/>
                    <a:p>
                      <a:r>
                        <a:rPr lang="en-IN" sz="1100" dirty="0"/>
                        <a:t>Key Characteristics</a:t>
                      </a:r>
                    </a:p>
                  </a:txBody>
                  <a:tcPr marL="45720" marR="45720" marT="18288" marB="18288"/>
                </a:tc>
                <a:tc>
                  <a:txBody>
                    <a:bodyPr/>
                    <a:lstStyle/>
                    <a:p>
                      <a:r>
                        <a:rPr lang="en-US" sz="1100" dirty="0"/>
                        <a:t>Approximate</a:t>
                      </a:r>
                    </a:p>
                    <a:p>
                      <a:r>
                        <a:rPr lang="en-US" sz="1100" dirty="0"/>
                        <a:t>Number of</a:t>
                      </a:r>
                    </a:p>
                    <a:p>
                      <a:r>
                        <a:rPr lang="en-US" sz="1100" dirty="0"/>
                        <a:t>Named Species</a:t>
                      </a:r>
                      <a:endParaRPr lang="en-IN" sz="1100" dirty="0"/>
                    </a:p>
                  </a:txBody>
                  <a:tcPr marL="45720" marR="45720" marT="18288" marB="18288"/>
                </a:tc>
                <a:extLst>
                  <a:ext uri="{0D108BD9-81ED-4DB2-BD59-A6C34878D82A}">
                    <a16:rowId xmlns:a16="http://schemas.microsoft.com/office/drawing/2014/main" val="2089857766"/>
                  </a:ext>
                </a:extLst>
              </a:tr>
              <a:tr h="982579">
                <a:tc>
                  <a:txBody>
                    <a:bodyPr/>
                    <a:lstStyle/>
                    <a:p>
                      <a:r>
                        <a:rPr lang="en-IN" sz="1100" b="1" dirty="0"/>
                        <a:t>Arthropoda</a:t>
                      </a:r>
                    </a:p>
                    <a:p>
                      <a:r>
                        <a:rPr lang="en-IN" sz="1100" dirty="0"/>
                        <a:t>(arthropods)</a:t>
                      </a:r>
                    </a:p>
                  </a:txBody>
                  <a:tcPr marL="45720" marR="45720" marT="18288" marB="18288"/>
                </a:tc>
                <a:tc>
                  <a:txBody>
                    <a:bodyPr/>
                    <a:lstStyle/>
                    <a:p>
                      <a:r>
                        <a:rPr lang="en-US" sz="1100" dirty="0"/>
                        <a:t>Beetles, other insects, crabs, spiders, krill, scorpions, centipedes, millipedes</a:t>
                      </a:r>
                      <a:endParaRPr lang="en-IN" sz="1100" dirty="0"/>
                    </a:p>
                  </a:txBody>
                  <a:tcPr marL="45720" marR="45720" marT="18288" marB="18288"/>
                </a:tc>
                <a:tc>
                  <a:txBody>
                    <a:bodyPr/>
                    <a:lstStyle/>
                    <a:p>
                      <a:pPr algn="ctr"/>
                      <a:r>
                        <a:rPr lang="en-US" sz="800" dirty="0"/>
                        <a:t>A species belongs to the phylum Arthropoda (arthropods).</a:t>
                      </a:r>
                    </a:p>
                  </a:txBody>
                  <a:tcPr marL="45720" marR="45720" marT="18288" marB="18288" anchor="ctr"/>
                </a:tc>
                <a:tc>
                  <a:txBody>
                    <a:bodyPr/>
                    <a:lstStyle/>
                    <a:p>
                      <a:r>
                        <a:rPr lang="en-US" sz="1100" dirty="0"/>
                        <a:t>Chitinous exoskeleton covers segmented, coelomate body. With paired, jointed appendages; many types of insects have wings. Occupy marine, terrestrial, and freshwater habitats. Most arthropods are insects (as are most animals!).</a:t>
                      </a:r>
                      <a:endParaRPr lang="en-IN" sz="1100" dirty="0"/>
                    </a:p>
                  </a:txBody>
                  <a:tcPr marL="45720" marR="45720" marT="18288" marB="18288"/>
                </a:tc>
                <a:tc>
                  <a:txBody>
                    <a:bodyPr/>
                    <a:lstStyle/>
                    <a:p>
                      <a:r>
                        <a:rPr lang="en-IN" sz="1100" b="0" i="0" u="none" strike="noStrike" kern="1200" baseline="0" dirty="0">
                          <a:solidFill>
                            <a:schemeClr val="dk1"/>
                          </a:solidFill>
                          <a:latin typeface="+mn-lt"/>
                          <a:ea typeface="+mn-ea"/>
                          <a:cs typeface="+mn-cs"/>
                        </a:rPr>
                        <a:t>1,200,000 </a:t>
                      </a:r>
                    </a:p>
                  </a:txBody>
                  <a:tcPr marL="45720" marR="45720" marT="18288" marB="18288"/>
                </a:tc>
                <a:extLst>
                  <a:ext uri="{0D108BD9-81ED-4DB2-BD59-A6C34878D82A}">
                    <a16:rowId xmlns:a16="http://schemas.microsoft.com/office/drawing/2014/main" val="536403952"/>
                  </a:ext>
                </a:extLst>
              </a:tr>
              <a:tr h="982579">
                <a:tc>
                  <a:txBody>
                    <a:bodyPr/>
                    <a:lstStyle/>
                    <a:p>
                      <a:r>
                        <a:rPr lang="en-IN" sz="1100" b="1" dirty="0"/>
                        <a:t>Mollusca</a:t>
                      </a:r>
                    </a:p>
                    <a:p>
                      <a:r>
                        <a:rPr lang="en-IN" sz="1100" dirty="0"/>
                        <a:t>(</a:t>
                      </a:r>
                      <a:r>
                        <a:rPr lang="en-IN" sz="1100" dirty="0" err="1"/>
                        <a:t>mollusks</a:t>
                      </a:r>
                      <a:r>
                        <a:rPr lang="en-IN" sz="1100" dirty="0"/>
                        <a:t>)</a:t>
                      </a:r>
                    </a:p>
                  </a:txBody>
                  <a:tcPr marL="45720" marR="45720" marT="18288" marB="18288"/>
                </a:tc>
                <a:tc>
                  <a:txBody>
                    <a:bodyPr/>
                    <a:lstStyle/>
                    <a:p>
                      <a:r>
                        <a:rPr lang="en-US" sz="1100" dirty="0"/>
                        <a:t>Snails, oysters, clams,</a:t>
                      </a:r>
                    </a:p>
                    <a:p>
                      <a:r>
                        <a:rPr lang="en-US" sz="1100" dirty="0"/>
                        <a:t>octopuses, slugs</a:t>
                      </a:r>
                      <a:endParaRPr lang="en-IN" sz="1100" dirty="0"/>
                    </a:p>
                  </a:txBody>
                  <a:tcPr marL="45720" marR="45720" marT="18288" marB="18288"/>
                </a:tc>
                <a:tc>
                  <a:txBody>
                    <a:bodyPr/>
                    <a:lstStyle/>
                    <a:p>
                      <a:pPr marL="91440" algn="ctr"/>
                      <a:r>
                        <a:rPr lang="en-US" sz="800" dirty="0"/>
                        <a:t>A species belongs to the phylum Mollusca (mollusks).</a:t>
                      </a:r>
                    </a:p>
                  </a:txBody>
                  <a:tcPr marL="45720" marR="45720" marT="18288" marB="18288" anchor="ctr"/>
                </a:tc>
                <a:tc>
                  <a:txBody>
                    <a:bodyPr/>
                    <a:lstStyle/>
                    <a:p>
                      <a:r>
                        <a:rPr lang="en-US" sz="1100" dirty="0"/>
                        <a:t>Coelomate body of many mollusks is covered by one or more shells secreted by a part of the body termed the mantle. Many kinds possess a unique rasping tongue, a radula. Members occupy marine, terrestrial, and freshwater habitats.</a:t>
                      </a:r>
                      <a:endParaRPr lang="en-IN" sz="1100" dirty="0"/>
                    </a:p>
                  </a:txBody>
                  <a:tcPr marL="45720" marR="45720" marT="18288" marB="18288"/>
                </a:tc>
                <a:tc>
                  <a:txBody>
                    <a:bodyPr/>
                    <a:lstStyle/>
                    <a:p>
                      <a:r>
                        <a:rPr lang="en-IN" sz="1100" dirty="0"/>
                        <a:t>150,000</a:t>
                      </a:r>
                    </a:p>
                  </a:txBody>
                  <a:tcPr marL="45720" marR="45720" marT="18288" marB="18288"/>
                </a:tc>
                <a:extLst>
                  <a:ext uri="{0D108BD9-81ED-4DB2-BD59-A6C34878D82A}">
                    <a16:rowId xmlns:a16="http://schemas.microsoft.com/office/drawing/2014/main" val="2829862720"/>
                  </a:ext>
                </a:extLst>
              </a:tr>
              <a:tr h="1140597">
                <a:tc>
                  <a:txBody>
                    <a:bodyPr/>
                    <a:lstStyle/>
                    <a:p>
                      <a:r>
                        <a:rPr lang="en-IN" sz="1100" b="1" dirty="0"/>
                        <a:t>Chordata</a:t>
                      </a:r>
                    </a:p>
                    <a:p>
                      <a:r>
                        <a:rPr lang="en-IN" sz="1100" dirty="0"/>
                        <a:t>(chordates)</a:t>
                      </a:r>
                    </a:p>
                  </a:txBody>
                  <a:tcPr marL="45720" marR="45720" marT="18288" marB="18288"/>
                </a:tc>
                <a:tc>
                  <a:txBody>
                    <a:bodyPr/>
                    <a:lstStyle/>
                    <a:p>
                      <a:r>
                        <a:rPr lang="en-IN" sz="1100" dirty="0"/>
                        <a:t>Mammals, fish, reptiles,</a:t>
                      </a:r>
                    </a:p>
                    <a:p>
                      <a:r>
                        <a:rPr lang="en-IN" sz="1100" dirty="0"/>
                        <a:t>amphibians</a:t>
                      </a:r>
                    </a:p>
                  </a:txBody>
                  <a:tcPr marL="45720" marR="45720" marT="18288" marB="18288"/>
                </a:tc>
                <a:tc>
                  <a:txBody>
                    <a:bodyPr/>
                    <a:lstStyle/>
                    <a:p>
                      <a:pPr algn="ctr"/>
                      <a:r>
                        <a:rPr lang="en-US" sz="800" dirty="0"/>
                        <a:t>A species belongs to the phylum Chordata (chordates).</a:t>
                      </a:r>
                    </a:p>
                  </a:txBody>
                  <a:tcPr marL="45720" marR="45720" marT="18288" marB="18288" anchor="ctr"/>
                </a:tc>
                <a:tc>
                  <a:txBody>
                    <a:bodyPr/>
                    <a:lstStyle/>
                    <a:p>
                      <a:r>
                        <a:rPr lang="en-US" sz="1100" dirty="0"/>
                        <a:t>Each coelomate individual possesses a notochord, a dorsal nerve cord, pharyngeal slits, and a postanal tail at some stage of life. In vertebrates, the notochord is replaced during development by the spinal column. Members occupy marine, terrestrial, and freshwater habitats.</a:t>
                      </a:r>
                      <a:endParaRPr lang="en-IN" sz="1100" dirty="0"/>
                    </a:p>
                  </a:txBody>
                  <a:tcPr marL="45720" marR="45720" marT="18288" marB="18288"/>
                </a:tc>
                <a:tc>
                  <a:txBody>
                    <a:bodyPr/>
                    <a:lstStyle/>
                    <a:p>
                      <a:r>
                        <a:rPr lang="en-IN" sz="1100" dirty="0"/>
                        <a:t>56,000</a:t>
                      </a:r>
                    </a:p>
                  </a:txBody>
                  <a:tcPr marL="45720" marR="45720" marT="18288" marB="18288"/>
                </a:tc>
                <a:extLst>
                  <a:ext uri="{0D108BD9-81ED-4DB2-BD59-A6C34878D82A}">
                    <a16:rowId xmlns:a16="http://schemas.microsoft.com/office/drawing/2014/main" val="158271546"/>
                  </a:ext>
                </a:extLst>
              </a:tr>
              <a:tr h="1140597">
                <a:tc>
                  <a:txBody>
                    <a:bodyPr/>
                    <a:lstStyle/>
                    <a:p>
                      <a:r>
                        <a:rPr lang="en-IN" sz="1100" b="1" dirty="0"/>
                        <a:t>Platyhelminthes</a:t>
                      </a:r>
                    </a:p>
                    <a:p>
                      <a:r>
                        <a:rPr lang="en-IN" sz="1100" dirty="0"/>
                        <a:t>(flatworms)</a:t>
                      </a:r>
                    </a:p>
                  </a:txBody>
                  <a:tcPr marL="45720" marR="45720" marT="18288" marB="18288"/>
                </a:tc>
                <a:tc>
                  <a:txBody>
                    <a:bodyPr/>
                    <a:lstStyle/>
                    <a:p>
                      <a:r>
                        <a:rPr lang="en-US" sz="1100" dirty="0"/>
                        <a:t>Planarians, tapeworms,</a:t>
                      </a:r>
                    </a:p>
                    <a:p>
                      <a:r>
                        <a:rPr lang="en-US" sz="1100" dirty="0"/>
                        <a:t>liver and blood ﬂukes</a:t>
                      </a:r>
                      <a:endParaRPr lang="en-IN" sz="1100" dirty="0"/>
                    </a:p>
                  </a:txBody>
                  <a:tcPr marL="45720" marR="45720" marT="18288" marB="18288"/>
                </a:tc>
                <a:tc>
                  <a:txBody>
                    <a:bodyPr/>
                    <a:lstStyle/>
                    <a:p>
                      <a:pPr algn="ctr"/>
                      <a:r>
                        <a:rPr lang="en-US" sz="800" dirty="0"/>
                        <a:t>A species belongs to the phylum Platyhelminthes (flatworms).</a:t>
                      </a:r>
                    </a:p>
                  </a:txBody>
                  <a:tcPr marL="45720" marR="45720" marT="18288" marB="18288" anchor="ctr"/>
                </a:tc>
                <a:tc>
                  <a:txBody>
                    <a:bodyPr/>
                    <a:lstStyle/>
                    <a:p>
                      <a:r>
                        <a:rPr lang="en-US" sz="1100" dirty="0"/>
                        <a:t>Unsegmented, acoelomate, bilaterally symmetrical worms. Digestive cavity has only one opening; tapeworms lack a gut. Many species are parasites of medical and veterinary importance. Members occupy marine, terrestrial, and freshwater habitats (as well as the bodies of other animals).</a:t>
                      </a:r>
                      <a:endParaRPr lang="en-IN" sz="1100" dirty="0"/>
                    </a:p>
                  </a:txBody>
                  <a:tcPr marL="45720" marR="45720" marT="18288" marB="18288"/>
                </a:tc>
                <a:tc>
                  <a:txBody>
                    <a:bodyPr/>
                    <a:lstStyle/>
                    <a:p>
                      <a:r>
                        <a:rPr lang="en-IN" sz="1100" dirty="0"/>
                        <a:t>55,000</a:t>
                      </a:r>
                    </a:p>
                  </a:txBody>
                  <a:tcPr marL="45720" marR="45720" marT="18288" marB="18288"/>
                </a:tc>
                <a:extLst>
                  <a:ext uri="{0D108BD9-81ED-4DB2-BD59-A6C34878D82A}">
                    <a16:rowId xmlns:a16="http://schemas.microsoft.com/office/drawing/2014/main" val="1684771936"/>
                  </a:ext>
                </a:extLst>
              </a:tr>
            </a:tbl>
          </a:graphicData>
        </a:graphic>
      </p:graphicFrame>
      <p:pic>
        <p:nvPicPr>
          <p:cNvPr id="7" name="Picture 4" descr="Alt text for this image can be found in the table row 2 column 3.">
            <a:extLst>
              <a:ext uri="{FF2B5EF4-FFF2-40B4-BE49-F238E27FC236}">
                <a16:creationId xmlns:a16="http://schemas.microsoft.com/office/drawing/2014/main" id="{1AD5D48A-285D-41DB-A899-93FA9ED6D948}"/>
              </a:ext>
            </a:extLst>
          </p:cNvPr>
          <p:cNvPicPr>
            <a:picLocks noChangeAspect="1" noChangeArrowheads="1"/>
          </p:cNvPicPr>
          <p:nvPr/>
        </p:nvPicPr>
        <p:blipFill rotWithShape="1">
          <a:blip r:embed="rId3"/>
          <a:srcRect l="32601" r="53469" b="72081"/>
          <a:stretch/>
        </p:blipFill>
        <p:spPr bwMode="auto">
          <a:xfrm>
            <a:off x="3441145" y="1981965"/>
            <a:ext cx="1182542" cy="1014217"/>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5" descr="Alt text for this image can be found in the table row 3 column 3.">
            <a:extLst>
              <a:ext uri="{FF2B5EF4-FFF2-40B4-BE49-F238E27FC236}">
                <a16:creationId xmlns:a16="http://schemas.microsoft.com/office/drawing/2014/main" id="{295761E4-CC9F-43E2-8B1E-94B43E26BFE4}"/>
              </a:ext>
            </a:extLst>
          </p:cNvPr>
          <p:cNvPicPr>
            <a:picLocks noChangeAspect="1" noChangeArrowheads="1"/>
          </p:cNvPicPr>
          <p:nvPr/>
        </p:nvPicPr>
        <p:blipFill rotWithShape="1">
          <a:blip r:embed="rId3"/>
          <a:srcRect l="32173" t="28824" r="55661" b="47004"/>
          <a:stretch/>
        </p:blipFill>
        <p:spPr bwMode="auto">
          <a:xfrm>
            <a:off x="3443757" y="3061134"/>
            <a:ext cx="1183089" cy="100584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6" descr="Alt text for this image can be found in the table row 4 column 3.">
            <a:extLst>
              <a:ext uri="{FF2B5EF4-FFF2-40B4-BE49-F238E27FC236}">
                <a16:creationId xmlns:a16="http://schemas.microsoft.com/office/drawing/2014/main" id="{4EB2611C-4301-4377-A1F4-E774BDE2C100}"/>
              </a:ext>
            </a:extLst>
          </p:cNvPr>
          <p:cNvPicPr>
            <a:picLocks noChangeAspect="1" noChangeArrowheads="1"/>
          </p:cNvPicPr>
          <p:nvPr/>
        </p:nvPicPr>
        <p:blipFill rotWithShape="1">
          <a:blip r:embed="rId3"/>
          <a:srcRect l="32173" t="53656" r="52105" b="24106"/>
          <a:stretch/>
        </p:blipFill>
        <p:spPr bwMode="auto">
          <a:xfrm>
            <a:off x="3367604" y="4253414"/>
            <a:ext cx="1334735" cy="807866"/>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7" descr="Alt text for this image can be found in the table row 5 column 3.">
            <a:extLst>
              <a:ext uri="{FF2B5EF4-FFF2-40B4-BE49-F238E27FC236}">
                <a16:creationId xmlns:a16="http://schemas.microsoft.com/office/drawing/2014/main" id="{B2C5E048-5C9D-4404-93B0-66C151B6625E}"/>
              </a:ext>
            </a:extLst>
          </p:cNvPr>
          <p:cNvPicPr>
            <a:picLocks noChangeAspect="1" noChangeArrowheads="1"/>
          </p:cNvPicPr>
          <p:nvPr/>
        </p:nvPicPr>
        <p:blipFill rotWithShape="1">
          <a:blip r:embed="rId3"/>
          <a:srcRect l="29127" t="76710" r="51841"/>
          <a:stretch/>
        </p:blipFill>
        <p:spPr bwMode="auto">
          <a:xfrm>
            <a:off x="3367604" y="5490207"/>
            <a:ext cx="1335315" cy="699233"/>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8">
            <a:extLst>
              <a:ext uri="{FF2B5EF4-FFF2-40B4-BE49-F238E27FC236}">
                <a16:creationId xmlns:a16="http://schemas.microsoft.com/office/drawing/2014/main" id="{EC0D8507-743B-4646-A133-717A3490467C}"/>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6683557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8F293-FAF8-4542-94A5-C5DF6657127A}"/>
              </a:ext>
            </a:extLst>
          </p:cNvPr>
          <p:cNvSpPr>
            <a:spLocks noGrp="1"/>
          </p:cNvSpPr>
          <p:nvPr>
            <p:ph type="title"/>
          </p:nvPr>
        </p:nvSpPr>
        <p:spPr/>
        <p:txBody>
          <a:bodyPr/>
          <a:lstStyle/>
          <a:p>
            <a:r>
              <a:rPr lang="en-US" dirty="0"/>
              <a:t>Table 32.1 Through the Bryozoa</a:t>
            </a:r>
            <a:r>
              <a:rPr lang="en-US" sz="1200" dirty="0"/>
              <a:t> 1</a:t>
            </a:r>
          </a:p>
        </p:txBody>
      </p:sp>
      <p:sp>
        <p:nvSpPr>
          <p:cNvPr id="3" name="Content Placeholder 2">
            <a:extLst>
              <a:ext uri="{FF2B5EF4-FFF2-40B4-BE49-F238E27FC236}">
                <a16:creationId xmlns:a16="http://schemas.microsoft.com/office/drawing/2014/main" id="{BFA62B26-B29B-4203-8657-C40FB6F7337F}"/>
              </a:ext>
            </a:extLst>
          </p:cNvPr>
          <p:cNvSpPr>
            <a:spLocks noGrp="1"/>
          </p:cNvSpPr>
          <p:nvPr>
            <p:ph sz="quarter" idx="11"/>
          </p:nvPr>
        </p:nvSpPr>
        <p:spPr>
          <a:xfrm>
            <a:off x="228600" y="1105260"/>
            <a:ext cx="8686800" cy="323490"/>
          </a:xfrm>
        </p:spPr>
        <p:txBody>
          <a:bodyPr/>
          <a:lstStyle/>
          <a:p>
            <a:r>
              <a:rPr lang="en-US" sz="1600" b="1" dirty="0"/>
              <a:t>TABLE 32.1 Animal Phyla with the Most Species</a:t>
            </a:r>
            <a:endParaRPr lang="en-US" sz="1600" dirty="0"/>
          </a:p>
        </p:txBody>
      </p:sp>
      <p:graphicFrame>
        <p:nvGraphicFramePr>
          <p:cNvPr id="4" name="Table 3">
            <a:extLst>
              <a:ext uri="{FF2B5EF4-FFF2-40B4-BE49-F238E27FC236}">
                <a16:creationId xmlns:a16="http://schemas.microsoft.com/office/drawing/2014/main" id="{73882B40-6FCD-4D8B-8D56-171832830D3A}"/>
              </a:ext>
            </a:extLst>
          </p:cNvPr>
          <p:cNvGraphicFramePr>
            <a:graphicFrameLocks noGrp="1"/>
          </p:cNvGraphicFramePr>
          <p:nvPr>
            <p:extLst>
              <p:ext uri="{D42A27DB-BD31-4B8C-83A1-F6EECF244321}">
                <p14:modId xmlns:p14="http://schemas.microsoft.com/office/powerpoint/2010/main" val="1493901312"/>
              </p:ext>
            </p:extLst>
          </p:nvPr>
        </p:nvGraphicFramePr>
        <p:xfrm>
          <a:off x="228600" y="1456137"/>
          <a:ext cx="8686800" cy="4915635"/>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1603076363"/>
                    </a:ext>
                  </a:extLst>
                </a:gridCol>
                <a:gridCol w="1645920">
                  <a:extLst>
                    <a:ext uri="{9D8B030D-6E8A-4147-A177-3AD203B41FA5}">
                      <a16:colId xmlns:a16="http://schemas.microsoft.com/office/drawing/2014/main" val="13049333"/>
                    </a:ext>
                  </a:extLst>
                </a:gridCol>
                <a:gridCol w="1371600">
                  <a:extLst>
                    <a:ext uri="{9D8B030D-6E8A-4147-A177-3AD203B41FA5}">
                      <a16:colId xmlns:a16="http://schemas.microsoft.com/office/drawing/2014/main" val="2240087527"/>
                    </a:ext>
                  </a:extLst>
                </a:gridCol>
                <a:gridCol w="2926080">
                  <a:extLst>
                    <a:ext uri="{9D8B030D-6E8A-4147-A177-3AD203B41FA5}">
                      <a16:colId xmlns:a16="http://schemas.microsoft.com/office/drawing/2014/main" val="2614848164"/>
                    </a:ext>
                  </a:extLst>
                </a:gridCol>
                <a:gridCol w="1371600">
                  <a:extLst>
                    <a:ext uri="{9D8B030D-6E8A-4147-A177-3AD203B41FA5}">
                      <a16:colId xmlns:a16="http://schemas.microsoft.com/office/drawing/2014/main" val="3102988737"/>
                    </a:ext>
                  </a:extLst>
                </a:gridCol>
              </a:tblGrid>
              <a:tr h="567189">
                <a:tc>
                  <a:txBody>
                    <a:bodyPr/>
                    <a:lstStyle/>
                    <a:p>
                      <a:r>
                        <a:rPr lang="en-IN" sz="1200" b="1" i="0" u="none" strike="noStrike" kern="1200" baseline="0" dirty="0">
                          <a:solidFill>
                            <a:schemeClr val="lt1"/>
                          </a:solidFill>
                          <a:latin typeface="+mn-lt"/>
                          <a:ea typeface="+mn-ea"/>
                          <a:cs typeface="+mn-cs"/>
                        </a:rPr>
                        <a:t>Phylum </a:t>
                      </a:r>
                      <a:endParaRPr lang="en-IN" sz="1200" b="0" i="0" u="none" strike="noStrike" kern="1200" baseline="0" dirty="0">
                        <a:solidFill>
                          <a:schemeClr val="lt1"/>
                        </a:solidFill>
                        <a:latin typeface="+mn-lt"/>
                        <a:ea typeface="+mn-ea"/>
                        <a:cs typeface="+mn-cs"/>
                      </a:endParaRPr>
                    </a:p>
                  </a:txBody>
                  <a:tcPr marL="45720" marR="45720" marT="0" marB="0"/>
                </a:tc>
                <a:tc>
                  <a:txBody>
                    <a:bodyPr/>
                    <a:lstStyle/>
                    <a:p>
                      <a:r>
                        <a:rPr lang="en-IN" sz="1200" dirty="0"/>
                        <a:t>Typical Examples</a:t>
                      </a:r>
                    </a:p>
                  </a:txBody>
                  <a:tcPr marL="45720" marR="45720" marT="0" marB="0"/>
                </a:tc>
                <a:tc>
                  <a:txBody>
                    <a:bodyPr/>
                    <a:lstStyle/>
                    <a:p>
                      <a:pPr marL="182880" algn="ctr"/>
                      <a:endParaRPr lang="en-IN" sz="900" dirty="0"/>
                    </a:p>
                  </a:txBody>
                  <a:tcPr marL="45720" marR="45720" marT="0" marB="0" anchor="ctr"/>
                </a:tc>
                <a:tc>
                  <a:txBody>
                    <a:bodyPr/>
                    <a:lstStyle/>
                    <a:p>
                      <a:r>
                        <a:rPr lang="en-IN" sz="1200" dirty="0"/>
                        <a:t>Key Characteristics</a:t>
                      </a:r>
                    </a:p>
                  </a:txBody>
                  <a:tcPr marL="45720" marR="45720" marT="0" marB="0"/>
                </a:tc>
                <a:tc>
                  <a:txBody>
                    <a:bodyPr/>
                    <a:lstStyle/>
                    <a:p>
                      <a:r>
                        <a:rPr lang="en-US" sz="1200" dirty="0"/>
                        <a:t>Approximate</a:t>
                      </a:r>
                    </a:p>
                    <a:p>
                      <a:r>
                        <a:rPr lang="en-US" sz="1200" dirty="0"/>
                        <a:t>Number of</a:t>
                      </a:r>
                    </a:p>
                    <a:p>
                      <a:r>
                        <a:rPr lang="en-US" sz="1200" dirty="0"/>
                        <a:t>Named Species</a:t>
                      </a:r>
                      <a:endParaRPr lang="en-IN" sz="1200" dirty="0"/>
                    </a:p>
                  </a:txBody>
                  <a:tcPr marL="45720" marR="45720" marT="0" marB="0"/>
                </a:tc>
                <a:extLst>
                  <a:ext uri="{0D108BD9-81ED-4DB2-BD59-A6C34878D82A}">
                    <a16:rowId xmlns:a16="http://schemas.microsoft.com/office/drawing/2014/main" val="2089857766"/>
                  </a:ext>
                </a:extLst>
              </a:tr>
              <a:tr h="1323440">
                <a:tc>
                  <a:txBody>
                    <a:bodyPr/>
                    <a:lstStyle/>
                    <a:p>
                      <a:r>
                        <a:rPr lang="en-IN" sz="1200" b="1" dirty="0"/>
                        <a:t>Nematoda</a:t>
                      </a:r>
                      <a:r>
                        <a:rPr lang="en-IN" sz="1200" dirty="0"/>
                        <a:t> (roundworms)</a:t>
                      </a:r>
                    </a:p>
                  </a:txBody>
                  <a:tcPr marL="45720" marR="45720" marT="0" marB="0"/>
                </a:tc>
                <a:tc>
                  <a:txBody>
                    <a:bodyPr/>
                    <a:lstStyle/>
                    <a:p>
                      <a:r>
                        <a:rPr lang="en-US" sz="1200" b="0" i="1" u="none" strike="noStrike" kern="1200" baseline="0" dirty="0">
                          <a:solidFill>
                            <a:schemeClr val="dk1"/>
                          </a:solidFill>
                          <a:latin typeface="+mn-lt"/>
                          <a:ea typeface="+mn-ea"/>
                          <a:cs typeface="+mn-cs"/>
                        </a:rPr>
                        <a:t>Ascaris</a:t>
                      </a:r>
                      <a:r>
                        <a:rPr lang="en-US" sz="1200" b="0" i="0" u="none" strike="noStrike" kern="1200" baseline="0" dirty="0">
                          <a:solidFill>
                            <a:schemeClr val="dk1"/>
                          </a:solidFill>
                          <a:latin typeface="+mn-lt"/>
                          <a:ea typeface="+mn-ea"/>
                          <a:cs typeface="+mn-cs"/>
                        </a:rPr>
                        <a:t>, pinworms, hookworms, filarial worms 	</a:t>
                      </a:r>
                    </a:p>
                  </a:txBody>
                  <a:tcPr marL="45720" marR="45720" marT="0" marB="0"/>
                </a:tc>
                <a:tc>
                  <a:txBody>
                    <a:bodyPr/>
                    <a:lstStyle/>
                    <a:p>
                      <a:pPr marL="182880" algn="ctr"/>
                      <a:r>
                        <a:rPr lang="en-US" sz="900" dirty="0"/>
                        <a:t>A species belongs to the phylum Nematoda (roundworms).</a:t>
                      </a:r>
                    </a:p>
                  </a:txBody>
                  <a:tcPr marL="45720" marR="45720" marT="0" marB="0" anchor="ctr"/>
                </a:tc>
                <a:tc>
                  <a:txBody>
                    <a:bodyPr/>
                    <a:lstStyle/>
                    <a:p>
                      <a:r>
                        <a:rPr lang="en-IN" sz="1200" dirty="0"/>
                        <a:t>Pseudocoelomate, unsegmented, bilaterally symmetrical worms; tubular digestive tract has mouth and anus. Members occupy marine, terrestrial, and freshwater habitats; some are important parasites of plants and animals, including humans.</a:t>
                      </a:r>
                    </a:p>
                  </a:txBody>
                  <a:tcPr marL="45720" marR="45720" marT="0" marB="0"/>
                </a:tc>
                <a:tc>
                  <a:txBody>
                    <a:bodyPr/>
                    <a:lstStyle/>
                    <a:p>
                      <a:r>
                        <a:rPr lang="en-US" sz="1200" dirty="0"/>
                        <a:t>61,000 (but it is thought by some that the number of</a:t>
                      </a:r>
                    </a:p>
                    <a:p>
                      <a:r>
                        <a:rPr lang="en-US" sz="1200" dirty="0"/>
                        <a:t>nematode species may be much greater)</a:t>
                      </a:r>
                      <a:endParaRPr lang="en-IN" sz="1200" dirty="0"/>
                    </a:p>
                  </a:txBody>
                  <a:tcPr marL="45720" marR="45720" marT="0" marB="0"/>
                </a:tc>
                <a:extLst>
                  <a:ext uri="{0D108BD9-81ED-4DB2-BD59-A6C34878D82A}">
                    <a16:rowId xmlns:a16="http://schemas.microsoft.com/office/drawing/2014/main" val="536403952"/>
                  </a:ext>
                </a:extLst>
              </a:tr>
              <a:tr h="1323440">
                <a:tc>
                  <a:txBody>
                    <a:bodyPr/>
                    <a:lstStyle/>
                    <a:p>
                      <a:r>
                        <a:rPr lang="en-IN" sz="1200" b="1" dirty="0"/>
                        <a:t>Annelida</a:t>
                      </a:r>
                    </a:p>
                    <a:p>
                      <a:r>
                        <a:rPr lang="en-IN" sz="1200" dirty="0"/>
                        <a:t>(segmented worms)</a:t>
                      </a:r>
                    </a:p>
                  </a:txBody>
                  <a:tcPr marL="45720" marR="45720" marT="0" marB="0"/>
                </a:tc>
                <a:tc>
                  <a:txBody>
                    <a:bodyPr/>
                    <a:lstStyle/>
                    <a:p>
                      <a:r>
                        <a:rPr lang="en-US" sz="1200" dirty="0"/>
                        <a:t>Earthworms,</a:t>
                      </a:r>
                    </a:p>
                    <a:p>
                      <a:r>
                        <a:rPr lang="en-US" sz="1200" dirty="0" err="1"/>
                        <a:t>polychaetes</a:t>
                      </a:r>
                      <a:r>
                        <a:rPr lang="en-US" sz="1200" dirty="0"/>
                        <a:t>, tube</a:t>
                      </a:r>
                    </a:p>
                    <a:p>
                      <a:r>
                        <a:rPr lang="en-US" sz="1200" dirty="0"/>
                        <a:t>worms, leeches</a:t>
                      </a:r>
                      <a:endParaRPr lang="en-IN" sz="1200" dirty="0"/>
                    </a:p>
                  </a:txBody>
                  <a:tcPr marL="45720" marR="45720" marT="0" marB="0"/>
                </a:tc>
                <a:tc>
                  <a:txBody>
                    <a:bodyPr/>
                    <a:lstStyle/>
                    <a:p>
                      <a:pPr marL="182880" algn="ctr"/>
                      <a:r>
                        <a:rPr lang="en-US" sz="900" dirty="0"/>
                        <a:t>A species belongs to the phylum Annelida (segmented worms).</a:t>
                      </a:r>
                    </a:p>
                  </a:txBody>
                  <a:tcPr marL="45720" marR="45720" marT="0" marB="0" anchor="ctr"/>
                </a:tc>
                <a:tc>
                  <a:txBody>
                    <a:bodyPr/>
                    <a:lstStyle/>
                    <a:p>
                      <a:r>
                        <a:rPr lang="en-US" sz="1200" dirty="0"/>
                        <a:t>Segmented, bilaterally symmetrical, coelomate worms with a complete digestive tract; most have bristles (chaetae) on each segment that anchor them in tubes or aid in crawling. Occupy marine, terrestrial, and freshwater habitats.</a:t>
                      </a:r>
                      <a:endParaRPr lang="en-IN" sz="1200" dirty="0"/>
                    </a:p>
                  </a:txBody>
                  <a:tcPr marL="45720" marR="45720" marT="0" marB="0"/>
                </a:tc>
                <a:tc>
                  <a:txBody>
                    <a:bodyPr/>
                    <a:lstStyle/>
                    <a:p>
                      <a:r>
                        <a:rPr lang="en-IN" sz="1200" dirty="0"/>
                        <a:t>32,000</a:t>
                      </a:r>
                    </a:p>
                  </a:txBody>
                  <a:tcPr marL="45720" marR="45720" marT="0" marB="0"/>
                </a:tc>
                <a:extLst>
                  <a:ext uri="{0D108BD9-81ED-4DB2-BD59-A6C34878D82A}">
                    <a16:rowId xmlns:a16="http://schemas.microsoft.com/office/drawing/2014/main" val="2829862720"/>
                  </a:ext>
                </a:extLst>
              </a:tr>
              <a:tr h="1701566">
                <a:tc>
                  <a:txBody>
                    <a:bodyPr/>
                    <a:lstStyle/>
                    <a:p>
                      <a:r>
                        <a:rPr lang="en-IN" sz="1200" b="1" dirty="0"/>
                        <a:t>Porifera</a:t>
                      </a:r>
                    </a:p>
                    <a:p>
                      <a:r>
                        <a:rPr lang="en-IN" sz="1200" dirty="0"/>
                        <a:t>(sponges)</a:t>
                      </a:r>
                    </a:p>
                  </a:txBody>
                  <a:tcPr marL="45720" marR="45720" marT="0" marB="0"/>
                </a:tc>
                <a:tc>
                  <a:txBody>
                    <a:bodyPr/>
                    <a:lstStyle/>
                    <a:p>
                      <a:r>
                        <a:rPr lang="en-IN" sz="1200" dirty="0"/>
                        <a:t>Barrel sponges, boring</a:t>
                      </a:r>
                    </a:p>
                    <a:p>
                      <a:r>
                        <a:rPr lang="en-IN" sz="1200" dirty="0"/>
                        <a:t>sponges, basket sponges,</a:t>
                      </a:r>
                    </a:p>
                    <a:p>
                      <a:r>
                        <a:rPr lang="en-IN" sz="1200" dirty="0"/>
                        <a:t>bath sponges</a:t>
                      </a:r>
                    </a:p>
                  </a:txBody>
                  <a:tcPr marL="45720" marR="45720" marT="0" marB="0"/>
                </a:tc>
                <a:tc>
                  <a:txBody>
                    <a:bodyPr/>
                    <a:lstStyle/>
                    <a:p>
                      <a:pPr marL="182880" algn="ctr"/>
                      <a:r>
                        <a:rPr lang="en-US" sz="900" dirty="0"/>
                        <a:t>A species belongs to the phylum Porifera (sponges).</a:t>
                      </a:r>
                    </a:p>
                  </a:txBody>
                  <a:tcPr marL="45720" marR="45720" marT="0" marB="0" anchor="ctr"/>
                </a:tc>
                <a:tc>
                  <a:txBody>
                    <a:bodyPr/>
                    <a:lstStyle/>
                    <a:p>
                      <a:r>
                        <a:rPr lang="en-US" sz="1200" dirty="0"/>
                        <a:t>Bodies of most asymmetrical: defining “an individual” is difficult. Lacking tissues or organs, the body is a meshwork of cells surrounding channels that open to the outside through pores and expand into internal cavities lined with food-filtering flagellated cells (choanocytes). Most species are marine (150 species live in freshwater).</a:t>
                      </a:r>
                      <a:endParaRPr lang="en-IN" sz="1200" dirty="0"/>
                    </a:p>
                  </a:txBody>
                  <a:tcPr marL="45720" marR="45720" marT="0" marB="0"/>
                </a:tc>
                <a:tc>
                  <a:txBody>
                    <a:bodyPr/>
                    <a:lstStyle/>
                    <a:p>
                      <a:r>
                        <a:rPr lang="en-IN" sz="1200" dirty="0"/>
                        <a:t>26,000</a:t>
                      </a:r>
                    </a:p>
                  </a:txBody>
                  <a:tcPr marL="45720" marR="45720" marT="0" marB="0"/>
                </a:tc>
                <a:extLst>
                  <a:ext uri="{0D108BD9-81ED-4DB2-BD59-A6C34878D82A}">
                    <a16:rowId xmlns:a16="http://schemas.microsoft.com/office/drawing/2014/main" val="158271546"/>
                  </a:ext>
                </a:extLst>
              </a:tr>
            </a:tbl>
          </a:graphicData>
        </a:graphic>
      </p:graphicFrame>
      <p:pic>
        <p:nvPicPr>
          <p:cNvPr id="16" name="Picture 4" descr="Alt text for this image can be found in the table row 2 column 3.">
            <a:extLst>
              <a:ext uri="{FF2B5EF4-FFF2-40B4-BE49-F238E27FC236}">
                <a16:creationId xmlns:a16="http://schemas.microsoft.com/office/drawing/2014/main" id="{C06CBA56-B8E4-4016-B89F-B2B2A11AE9DC}"/>
              </a:ext>
            </a:extLst>
          </p:cNvPr>
          <p:cNvPicPr>
            <a:picLocks noChangeAspect="1" noChangeArrowheads="1"/>
          </p:cNvPicPr>
          <p:nvPr/>
        </p:nvPicPr>
        <p:blipFill rotWithShape="1">
          <a:blip r:embed="rId3"/>
          <a:srcRect l="27778" t="1852" r="51709" b="85570"/>
          <a:stretch/>
        </p:blipFill>
        <p:spPr bwMode="auto">
          <a:xfrm>
            <a:off x="3243781" y="2407218"/>
            <a:ext cx="1341120" cy="6117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5" descr="Alt text for this image can be found in the table row 3 column 3.">
            <a:extLst>
              <a:ext uri="{FF2B5EF4-FFF2-40B4-BE49-F238E27FC236}">
                <a16:creationId xmlns:a16="http://schemas.microsoft.com/office/drawing/2014/main" id="{4A60030F-C345-426C-83FA-A159D2C1C76D}"/>
              </a:ext>
            </a:extLst>
          </p:cNvPr>
          <p:cNvPicPr>
            <a:picLocks noChangeAspect="1" noChangeArrowheads="1"/>
          </p:cNvPicPr>
          <p:nvPr/>
        </p:nvPicPr>
        <p:blipFill rotWithShape="1">
          <a:blip r:embed="rId3"/>
          <a:srcRect l="27778" t="15101" r="51709" b="71020"/>
          <a:stretch/>
        </p:blipFill>
        <p:spPr bwMode="auto">
          <a:xfrm>
            <a:off x="3299098" y="3664818"/>
            <a:ext cx="1341120" cy="6749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6" descr="Alt text for this image can be found in the table row 4 column 3.">
            <a:extLst>
              <a:ext uri="{FF2B5EF4-FFF2-40B4-BE49-F238E27FC236}">
                <a16:creationId xmlns:a16="http://schemas.microsoft.com/office/drawing/2014/main" id="{01408BE1-4757-42B8-9065-59B88260538B}"/>
              </a:ext>
            </a:extLst>
          </p:cNvPr>
          <p:cNvPicPr>
            <a:picLocks noChangeAspect="1" noChangeArrowheads="1"/>
          </p:cNvPicPr>
          <p:nvPr/>
        </p:nvPicPr>
        <p:blipFill rotWithShape="1">
          <a:blip r:embed="rId3"/>
          <a:srcRect l="36769" t="29577" r="51709" b="51707"/>
          <a:stretch/>
        </p:blipFill>
        <p:spPr bwMode="auto">
          <a:xfrm>
            <a:off x="3342640" y="4783949"/>
            <a:ext cx="1213233" cy="14659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7">
            <a:extLst>
              <a:ext uri="{FF2B5EF4-FFF2-40B4-BE49-F238E27FC236}">
                <a16:creationId xmlns:a16="http://schemas.microsoft.com/office/drawing/2014/main" id="{EC0D8507-743B-4646-A133-717A3490467C}"/>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14464541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8F293-FAF8-4542-94A5-C5DF6657127A}"/>
              </a:ext>
            </a:extLst>
          </p:cNvPr>
          <p:cNvSpPr>
            <a:spLocks noGrp="1"/>
          </p:cNvSpPr>
          <p:nvPr>
            <p:ph type="title"/>
          </p:nvPr>
        </p:nvSpPr>
        <p:spPr/>
        <p:txBody>
          <a:bodyPr/>
          <a:lstStyle/>
          <a:p>
            <a:r>
              <a:rPr lang="en-US" dirty="0"/>
              <a:t>Table 32.1 Through the Bryozoa</a:t>
            </a:r>
            <a:r>
              <a:rPr lang="en-US" sz="1200" dirty="0"/>
              <a:t> 2</a:t>
            </a:r>
            <a:endParaRPr lang="en-US" dirty="0"/>
          </a:p>
        </p:txBody>
      </p:sp>
      <p:sp>
        <p:nvSpPr>
          <p:cNvPr id="3" name="Content Placeholder 2">
            <a:extLst>
              <a:ext uri="{FF2B5EF4-FFF2-40B4-BE49-F238E27FC236}">
                <a16:creationId xmlns:a16="http://schemas.microsoft.com/office/drawing/2014/main" id="{BFA62B26-B29B-4203-8657-C40FB6F7337F}"/>
              </a:ext>
            </a:extLst>
          </p:cNvPr>
          <p:cNvSpPr>
            <a:spLocks noGrp="1"/>
          </p:cNvSpPr>
          <p:nvPr>
            <p:ph sz="quarter" idx="11"/>
          </p:nvPr>
        </p:nvSpPr>
        <p:spPr>
          <a:xfrm>
            <a:off x="228600" y="1105260"/>
            <a:ext cx="8686800" cy="323490"/>
          </a:xfrm>
        </p:spPr>
        <p:txBody>
          <a:bodyPr/>
          <a:lstStyle/>
          <a:p>
            <a:r>
              <a:rPr lang="en-US" sz="1600" b="1" dirty="0"/>
              <a:t>TABLE 32.1 Animal Phyla with the Most Species</a:t>
            </a:r>
            <a:endParaRPr lang="en-US" sz="1600" dirty="0"/>
          </a:p>
        </p:txBody>
      </p:sp>
      <p:graphicFrame>
        <p:nvGraphicFramePr>
          <p:cNvPr id="4" name="Table 3">
            <a:extLst>
              <a:ext uri="{FF2B5EF4-FFF2-40B4-BE49-F238E27FC236}">
                <a16:creationId xmlns:a16="http://schemas.microsoft.com/office/drawing/2014/main" id="{73882B40-6FCD-4D8B-8D56-171832830D3A}"/>
              </a:ext>
            </a:extLst>
          </p:cNvPr>
          <p:cNvGraphicFramePr>
            <a:graphicFrameLocks noGrp="1"/>
          </p:cNvGraphicFramePr>
          <p:nvPr>
            <p:extLst>
              <p:ext uri="{D42A27DB-BD31-4B8C-83A1-F6EECF244321}">
                <p14:modId xmlns:p14="http://schemas.microsoft.com/office/powerpoint/2010/main" val="3756410072"/>
              </p:ext>
            </p:extLst>
          </p:nvPr>
        </p:nvGraphicFramePr>
        <p:xfrm>
          <a:off x="228599" y="1456137"/>
          <a:ext cx="8686802" cy="5029200"/>
        </p:xfrm>
        <a:graphic>
          <a:graphicData uri="http://schemas.openxmlformats.org/drawingml/2006/table">
            <a:tbl>
              <a:tblPr firstRow="1" bandRow="1">
                <a:tableStyleId>{5C22544A-7EE6-4342-B048-85BDC9FD1C3A}</a:tableStyleId>
              </a:tblPr>
              <a:tblGrid>
                <a:gridCol w="1343320">
                  <a:extLst>
                    <a:ext uri="{9D8B030D-6E8A-4147-A177-3AD203B41FA5}">
                      <a16:colId xmlns:a16="http://schemas.microsoft.com/office/drawing/2014/main" val="1603076363"/>
                    </a:ext>
                  </a:extLst>
                </a:gridCol>
                <a:gridCol w="1611984">
                  <a:extLst>
                    <a:ext uri="{9D8B030D-6E8A-4147-A177-3AD203B41FA5}">
                      <a16:colId xmlns:a16="http://schemas.microsoft.com/office/drawing/2014/main" val="13049333"/>
                    </a:ext>
                  </a:extLst>
                </a:gridCol>
                <a:gridCol w="1343320">
                  <a:extLst>
                    <a:ext uri="{9D8B030D-6E8A-4147-A177-3AD203B41FA5}">
                      <a16:colId xmlns:a16="http://schemas.microsoft.com/office/drawing/2014/main" val="2240087527"/>
                    </a:ext>
                  </a:extLst>
                </a:gridCol>
                <a:gridCol w="3044858">
                  <a:extLst>
                    <a:ext uri="{9D8B030D-6E8A-4147-A177-3AD203B41FA5}">
                      <a16:colId xmlns:a16="http://schemas.microsoft.com/office/drawing/2014/main" val="2614848164"/>
                    </a:ext>
                  </a:extLst>
                </a:gridCol>
                <a:gridCol w="1343320">
                  <a:extLst>
                    <a:ext uri="{9D8B030D-6E8A-4147-A177-3AD203B41FA5}">
                      <a16:colId xmlns:a16="http://schemas.microsoft.com/office/drawing/2014/main" val="3102988737"/>
                    </a:ext>
                  </a:extLst>
                </a:gridCol>
              </a:tblGrid>
              <a:tr h="558800">
                <a:tc>
                  <a:txBody>
                    <a:bodyPr/>
                    <a:lstStyle/>
                    <a:p>
                      <a:r>
                        <a:rPr lang="en-IN" sz="1200" b="1" i="0" u="none" strike="noStrike" kern="1200" baseline="0" dirty="0">
                          <a:solidFill>
                            <a:schemeClr val="lt1"/>
                          </a:solidFill>
                          <a:latin typeface="+mn-lt"/>
                          <a:ea typeface="+mn-ea"/>
                          <a:cs typeface="+mn-cs"/>
                        </a:rPr>
                        <a:t>Phylum </a:t>
                      </a:r>
                      <a:endParaRPr lang="en-IN" sz="1200" b="0" i="0" u="none" strike="noStrike" kern="1200" baseline="0" dirty="0">
                        <a:solidFill>
                          <a:schemeClr val="lt1"/>
                        </a:solidFill>
                        <a:latin typeface="+mn-lt"/>
                        <a:ea typeface="+mn-ea"/>
                        <a:cs typeface="+mn-cs"/>
                      </a:endParaRPr>
                    </a:p>
                  </a:txBody>
                  <a:tcPr marL="45720" marR="45720" marT="0" marB="0"/>
                </a:tc>
                <a:tc>
                  <a:txBody>
                    <a:bodyPr/>
                    <a:lstStyle/>
                    <a:p>
                      <a:r>
                        <a:rPr lang="en-IN" sz="1200" dirty="0"/>
                        <a:t>Typical Examples</a:t>
                      </a:r>
                    </a:p>
                  </a:txBody>
                  <a:tcPr marL="45720" marR="45720" marT="0" marB="0"/>
                </a:tc>
                <a:tc>
                  <a:txBody>
                    <a:bodyPr/>
                    <a:lstStyle/>
                    <a:p>
                      <a:pPr marL="182880" algn="ctr"/>
                      <a:endParaRPr lang="en-IN" sz="900" dirty="0"/>
                    </a:p>
                  </a:txBody>
                  <a:tcPr marL="45720" marR="45720" marT="0" marB="0" anchor="ctr"/>
                </a:tc>
                <a:tc>
                  <a:txBody>
                    <a:bodyPr/>
                    <a:lstStyle/>
                    <a:p>
                      <a:r>
                        <a:rPr lang="en-IN" sz="1200" dirty="0"/>
                        <a:t>Key Characteristics</a:t>
                      </a:r>
                    </a:p>
                  </a:txBody>
                  <a:tcPr marL="45720" marR="45720" marT="0" marB="0"/>
                </a:tc>
                <a:tc>
                  <a:txBody>
                    <a:bodyPr/>
                    <a:lstStyle/>
                    <a:p>
                      <a:r>
                        <a:rPr lang="en-US" sz="1200" dirty="0"/>
                        <a:t>Approximate</a:t>
                      </a:r>
                    </a:p>
                    <a:p>
                      <a:r>
                        <a:rPr lang="en-US" sz="1200" dirty="0"/>
                        <a:t>Number of</a:t>
                      </a:r>
                    </a:p>
                    <a:p>
                      <a:r>
                        <a:rPr lang="en-US" sz="1200" dirty="0"/>
                        <a:t>Named Species</a:t>
                      </a:r>
                      <a:endParaRPr lang="en-IN" sz="1200" dirty="0"/>
                    </a:p>
                  </a:txBody>
                  <a:tcPr marL="45720" marR="45720" marT="0" marB="0"/>
                </a:tc>
                <a:extLst>
                  <a:ext uri="{0D108BD9-81ED-4DB2-BD59-A6C34878D82A}">
                    <a16:rowId xmlns:a16="http://schemas.microsoft.com/office/drawing/2014/main" val="2089857766"/>
                  </a:ext>
                </a:extLst>
              </a:tr>
              <a:tr h="1303867">
                <a:tc>
                  <a:txBody>
                    <a:bodyPr/>
                    <a:lstStyle/>
                    <a:p>
                      <a:r>
                        <a:rPr lang="en-IN" sz="1200" b="1" dirty="0"/>
                        <a:t>Echinodermata</a:t>
                      </a:r>
                    </a:p>
                    <a:p>
                      <a:r>
                        <a:rPr lang="en-IN" sz="1200" dirty="0"/>
                        <a:t>(echinoderms)</a:t>
                      </a:r>
                    </a:p>
                  </a:txBody>
                  <a:tcPr marT="0" marB="0"/>
                </a:tc>
                <a:tc>
                  <a:txBody>
                    <a:bodyPr/>
                    <a:lstStyle/>
                    <a:p>
                      <a:r>
                        <a:rPr lang="en-IN" sz="1200" dirty="0"/>
                        <a:t>Sea stars, sea urchins,</a:t>
                      </a:r>
                    </a:p>
                    <a:p>
                      <a:r>
                        <a:rPr lang="en-IN" sz="1200" dirty="0"/>
                        <a:t>sand dollars, sea</a:t>
                      </a:r>
                    </a:p>
                    <a:p>
                      <a:r>
                        <a:rPr lang="en-IN" sz="1200" dirty="0"/>
                        <a:t>cucumbers</a:t>
                      </a:r>
                    </a:p>
                  </a:txBody>
                  <a:tcPr marT="0" marB="0"/>
                </a:tc>
                <a:tc>
                  <a:txBody>
                    <a:bodyPr/>
                    <a:lstStyle/>
                    <a:p>
                      <a:pPr marL="182880" algn="ctr"/>
                      <a:r>
                        <a:rPr lang="en-US" sz="900" dirty="0"/>
                        <a:t>A species belongs to the phylum Echinodermata (echinoderms).</a:t>
                      </a:r>
                    </a:p>
                  </a:txBody>
                  <a:tcPr marL="45720" marR="45720" marT="0" marB="0" anchor="ctr"/>
                </a:tc>
                <a:tc>
                  <a:txBody>
                    <a:bodyPr/>
                    <a:lstStyle/>
                    <a:p>
                      <a:r>
                        <a:rPr lang="en-IN" sz="1200" dirty="0"/>
                        <a:t>Adult body pentaradial (fivefold) in symmetry. Water-vascular system</a:t>
                      </a:r>
                    </a:p>
                    <a:p>
                      <a:r>
                        <a:rPr lang="en-IN" sz="1200" dirty="0"/>
                        <a:t>is a coelomic space; endoskeleton of calcium carbonate plates. Many can regenerate lost body parts. Fossils are more diverse in body plan than extant species. Exclusively marine.</a:t>
                      </a:r>
                    </a:p>
                  </a:txBody>
                  <a:tcPr marT="0" marB="0"/>
                </a:tc>
                <a:tc>
                  <a:txBody>
                    <a:bodyPr/>
                    <a:lstStyle/>
                    <a:p>
                      <a:r>
                        <a:rPr lang="en-IN" sz="1200" dirty="0"/>
                        <a:t>12,000</a:t>
                      </a:r>
                    </a:p>
                  </a:txBody>
                  <a:tcPr marT="0" marB="0"/>
                </a:tc>
                <a:extLst>
                  <a:ext uri="{0D108BD9-81ED-4DB2-BD59-A6C34878D82A}">
                    <a16:rowId xmlns:a16="http://schemas.microsoft.com/office/drawing/2014/main" val="536403952"/>
                  </a:ext>
                </a:extLst>
              </a:tr>
              <a:tr h="1676400">
                <a:tc>
                  <a:txBody>
                    <a:bodyPr/>
                    <a:lstStyle/>
                    <a:p>
                      <a:r>
                        <a:rPr lang="en-IN" sz="1200" b="1" dirty="0"/>
                        <a:t>Cnidaria</a:t>
                      </a:r>
                    </a:p>
                    <a:p>
                      <a:r>
                        <a:rPr lang="en-IN" sz="1200" dirty="0"/>
                        <a:t>(cnidarians)</a:t>
                      </a:r>
                    </a:p>
                  </a:txBody>
                  <a:tcPr marT="0" marB="0"/>
                </a:tc>
                <a:tc>
                  <a:txBody>
                    <a:bodyPr/>
                    <a:lstStyle/>
                    <a:p>
                      <a:r>
                        <a:rPr lang="es-ES" sz="1200" b="0" i="0" u="none" strike="noStrike" kern="1200" baseline="0" dirty="0" err="1">
                          <a:solidFill>
                            <a:schemeClr val="dk1"/>
                          </a:solidFill>
                          <a:latin typeface="+mn-lt"/>
                          <a:ea typeface="+mn-ea"/>
                          <a:cs typeface="+mn-cs"/>
                        </a:rPr>
                        <a:t>Jellyfish</a:t>
                      </a:r>
                      <a:r>
                        <a:rPr lang="es-ES" sz="1200" b="0" i="0" u="none" strike="noStrike" kern="1200" baseline="0" dirty="0">
                          <a:solidFill>
                            <a:schemeClr val="dk1"/>
                          </a:solidFill>
                          <a:latin typeface="+mn-lt"/>
                          <a:ea typeface="+mn-ea"/>
                          <a:cs typeface="+mn-cs"/>
                        </a:rPr>
                        <a:t>, </a:t>
                      </a:r>
                      <a:r>
                        <a:rPr lang="es-ES" sz="1200" b="0" i="1" u="none" strike="noStrike" kern="1200" baseline="0" dirty="0">
                          <a:solidFill>
                            <a:schemeClr val="dk1"/>
                          </a:solidFill>
                          <a:latin typeface="+mn-lt"/>
                          <a:ea typeface="+mn-ea"/>
                          <a:cs typeface="+mn-cs"/>
                        </a:rPr>
                        <a:t>Hydra</a:t>
                      </a:r>
                      <a:r>
                        <a:rPr lang="es-ES" sz="1200" b="1" i="0" u="none" strike="noStrike" kern="1200" baseline="0" dirty="0">
                          <a:solidFill>
                            <a:schemeClr val="dk1"/>
                          </a:solidFill>
                          <a:latin typeface="+mn-lt"/>
                          <a:ea typeface="+mn-ea"/>
                          <a:cs typeface="+mn-cs"/>
                        </a:rPr>
                        <a:t>, </a:t>
                      </a:r>
                      <a:r>
                        <a:rPr lang="es-ES" sz="1200" b="0" i="0" u="none" strike="noStrike" kern="1200" baseline="0" dirty="0" err="1">
                          <a:solidFill>
                            <a:schemeClr val="dk1"/>
                          </a:solidFill>
                          <a:latin typeface="+mn-lt"/>
                          <a:ea typeface="+mn-ea"/>
                          <a:cs typeface="+mn-cs"/>
                        </a:rPr>
                        <a:t>corals</a:t>
                      </a:r>
                      <a:r>
                        <a:rPr lang="es-ES" sz="1200" b="0" i="0" u="none" strike="noStrike" kern="1200" baseline="0" dirty="0">
                          <a:solidFill>
                            <a:schemeClr val="dk1"/>
                          </a:solidFill>
                          <a:latin typeface="+mn-lt"/>
                          <a:ea typeface="+mn-ea"/>
                          <a:cs typeface="+mn-cs"/>
                        </a:rPr>
                        <a:t>, sea anemones, sea fans </a:t>
                      </a:r>
                    </a:p>
                  </a:txBody>
                  <a:tcPr marT="0" marB="0"/>
                </a:tc>
                <a:tc>
                  <a:txBody>
                    <a:bodyPr/>
                    <a:lstStyle/>
                    <a:p>
                      <a:pPr marL="182880" algn="ctr"/>
                      <a:r>
                        <a:rPr lang="en-US" sz="900" dirty="0"/>
                        <a:t>A species belongs to the phylum Cnidaria (cnidarians).</a:t>
                      </a:r>
                    </a:p>
                  </a:txBody>
                  <a:tcPr marL="45720" marR="45720" marT="0" marB="0" anchor="ctr"/>
                </a:tc>
                <a:tc>
                  <a:txBody>
                    <a:bodyPr/>
                    <a:lstStyle/>
                    <a:p>
                      <a:r>
                        <a:rPr lang="en-US" sz="1200" dirty="0"/>
                        <a:t>Radially symmetrical, acoelomate body has tissues but no organs. Mouth opens into a simple digestive sac and is surrounded by tentacles armed with stinging capsules (nematocysts). In some groups, individuals are joined into colonies; some can secrete a hard exoskeleton. The very few nonmarine species live in freshwater.</a:t>
                      </a:r>
                      <a:endParaRPr lang="en-IN" sz="1200" dirty="0"/>
                    </a:p>
                  </a:txBody>
                  <a:tcPr marT="0" marB="0"/>
                </a:tc>
                <a:tc>
                  <a:txBody>
                    <a:bodyPr/>
                    <a:lstStyle/>
                    <a:p>
                      <a:r>
                        <a:rPr lang="en-IN" sz="1200" dirty="0"/>
                        <a:t>10,000</a:t>
                      </a:r>
                    </a:p>
                  </a:txBody>
                  <a:tcPr marT="0" marB="0"/>
                </a:tc>
                <a:extLst>
                  <a:ext uri="{0D108BD9-81ED-4DB2-BD59-A6C34878D82A}">
                    <a16:rowId xmlns:a16="http://schemas.microsoft.com/office/drawing/2014/main" val="2829862720"/>
                  </a:ext>
                </a:extLst>
              </a:tr>
              <a:tr h="1490133">
                <a:tc>
                  <a:txBody>
                    <a:bodyPr/>
                    <a:lstStyle/>
                    <a:p>
                      <a:r>
                        <a:rPr lang="en-US" sz="1200" b="1" dirty="0"/>
                        <a:t>Bryozoa</a:t>
                      </a:r>
                      <a:r>
                        <a:rPr lang="en-US" sz="1200" dirty="0"/>
                        <a:t> (moss animals) (also called Polyzoa and Ectoprocta)</a:t>
                      </a:r>
                      <a:endParaRPr lang="en-IN" sz="1200" dirty="0"/>
                    </a:p>
                  </a:txBody>
                  <a:tcPr marT="0" marB="0"/>
                </a:tc>
                <a:tc>
                  <a:txBody>
                    <a:bodyPr/>
                    <a:lstStyle/>
                    <a:p>
                      <a:r>
                        <a:rPr lang="en-IN" sz="1200" dirty="0"/>
                        <a:t>Sea mats, sea moss</a:t>
                      </a:r>
                    </a:p>
                  </a:txBody>
                  <a:tcPr marT="0" marB="0"/>
                </a:tc>
                <a:tc>
                  <a:txBody>
                    <a:bodyPr/>
                    <a:lstStyle/>
                    <a:p>
                      <a:pPr marL="182880" algn="ctr"/>
                      <a:r>
                        <a:rPr lang="en-US" sz="900" dirty="0"/>
                        <a:t>A species belongs to the phylum Bryozoa (moss animals) (also called Polyzoa and Ectoprocta).</a:t>
                      </a:r>
                    </a:p>
                  </a:txBody>
                  <a:tcPr marL="45720" marR="45720" marT="0" marB="0" anchor="ctr"/>
                </a:tc>
                <a:tc>
                  <a:txBody>
                    <a:bodyPr/>
                    <a:lstStyle/>
                    <a:p>
                      <a:r>
                        <a:rPr lang="en-US" sz="1200" dirty="0"/>
                        <a:t>The only exclusively colonial phylum; each colony comprises numerous small, coelomate individuals (zooids) connected by an exoskeleton (calcareous in marine species, organic in most freshwater ones). A ring of ciliated tentacles (</a:t>
                      </a:r>
                      <a:r>
                        <a:rPr lang="en-US" sz="1200" dirty="0" err="1"/>
                        <a:t>lophophore</a:t>
                      </a:r>
                      <a:r>
                        <a:rPr lang="en-US" sz="1200" dirty="0"/>
                        <a:t>) surrounds the mouth of each zooid; the anus lies beyond the </a:t>
                      </a:r>
                      <a:r>
                        <a:rPr lang="en-US" sz="1200" dirty="0" err="1"/>
                        <a:t>lophophore</a:t>
                      </a:r>
                      <a:r>
                        <a:rPr lang="en-US" sz="1200" dirty="0"/>
                        <a:t>.</a:t>
                      </a:r>
                      <a:endParaRPr lang="en-IN" sz="1200" dirty="0"/>
                    </a:p>
                  </a:txBody>
                  <a:tcPr marT="0" marB="0"/>
                </a:tc>
                <a:tc>
                  <a:txBody>
                    <a:bodyPr/>
                    <a:lstStyle/>
                    <a:p>
                      <a:r>
                        <a:rPr lang="en-IN" sz="1200" dirty="0"/>
                        <a:t>10,000</a:t>
                      </a:r>
                    </a:p>
                  </a:txBody>
                  <a:tcPr marT="0" marB="0"/>
                </a:tc>
                <a:extLst>
                  <a:ext uri="{0D108BD9-81ED-4DB2-BD59-A6C34878D82A}">
                    <a16:rowId xmlns:a16="http://schemas.microsoft.com/office/drawing/2014/main" val="158271546"/>
                  </a:ext>
                </a:extLst>
              </a:tr>
            </a:tbl>
          </a:graphicData>
        </a:graphic>
      </p:graphicFrame>
      <p:pic>
        <p:nvPicPr>
          <p:cNvPr id="10" name="Picture 4" descr="Alt text for this image can be found in the table row 2 column 3.">
            <a:extLst>
              <a:ext uri="{FF2B5EF4-FFF2-40B4-BE49-F238E27FC236}">
                <a16:creationId xmlns:a16="http://schemas.microsoft.com/office/drawing/2014/main" id="{5191CEC5-9989-43DE-A02C-B824936864B4}"/>
              </a:ext>
            </a:extLst>
          </p:cNvPr>
          <p:cNvPicPr>
            <a:picLocks noChangeAspect="1" noChangeArrowheads="1"/>
          </p:cNvPicPr>
          <p:nvPr/>
        </p:nvPicPr>
        <p:blipFill rotWithShape="1">
          <a:blip r:embed="rId3"/>
          <a:srcRect l="29770" t="48293" r="57135" b="36327"/>
          <a:stretch/>
        </p:blipFill>
        <p:spPr bwMode="auto">
          <a:xfrm>
            <a:off x="3221727" y="2110535"/>
            <a:ext cx="1255924" cy="10972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5" descr="Alt text for this image can be found in the table row 3 column 3.">
            <a:extLst>
              <a:ext uri="{FF2B5EF4-FFF2-40B4-BE49-F238E27FC236}">
                <a16:creationId xmlns:a16="http://schemas.microsoft.com/office/drawing/2014/main" id="{CA17485D-D548-46DD-BAFA-7E2BD9BEB7E8}"/>
              </a:ext>
            </a:extLst>
          </p:cNvPr>
          <p:cNvPicPr>
            <a:picLocks noChangeAspect="1" noChangeArrowheads="1"/>
          </p:cNvPicPr>
          <p:nvPr/>
        </p:nvPicPr>
        <p:blipFill rotWithShape="1">
          <a:blip r:embed="rId3"/>
          <a:srcRect l="31969" t="66012" r="53006" b="20924"/>
          <a:stretch/>
        </p:blipFill>
        <p:spPr bwMode="auto">
          <a:xfrm>
            <a:off x="3221728" y="3748048"/>
            <a:ext cx="1272380" cy="8229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6" descr="Alt text for this image can be found in the table row 4 column 3.">
            <a:extLst>
              <a:ext uri="{FF2B5EF4-FFF2-40B4-BE49-F238E27FC236}">
                <a16:creationId xmlns:a16="http://schemas.microsoft.com/office/drawing/2014/main" id="{B39E6821-F325-400F-AB77-CD1CB7F5898B}"/>
              </a:ext>
            </a:extLst>
          </p:cNvPr>
          <p:cNvPicPr>
            <a:picLocks noChangeAspect="1" noChangeArrowheads="1"/>
          </p:cNvPicPr>
          <p:nvPr/>
        </p:nvPicPr>
        <p:blipFill rotWithShape="1">
          <a:blip r:embed="rId3"/>
          <a:srcRect l="27778" t="78564" r="51709" b="2297"/>
          <a:stretch/>
        </p:blipFill>
        <p:spPr bwMode="auto">
          <a:xfrm>
            <a:off x="3195956" y="5253134"/>
            <a:ext cx="1341120" cy="9308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7">
            <a:extLst>
              <a:ext uri="{FF2B5EF4-FFF2-40B4-BE49-F238E27FC236}">
                <a16:creationId xmlns:a16="http://schemas.microsoft.com/office/drawing/2014/main" id="{EC0D8507-743B-4646-A133-717A3490467C}"/>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5969222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8F293-FAF8-4542-94A5-C5DF6657127A}"/>
              </a:ext>
            </a:extLst>
          </p:cNvPr>
          <p:cNvSpPr>
            <a:spLocks noGrp="1"/>
          </p:cNvSpPr>
          <p:nvPr>
            <p:ph type="title"/>
          </p:nvPr>
        </p:nvSpPr>
        <p:spPr/>
        <p:txBody>
          <a:bodyPr/>
          <a:lstStyle/>
          <a:p>
            <a:r>
              <a:rPr lang="en-US" dirty="0"/>
              <a:t>Table 32.2 Part 1</a:t>
            </a:r>
          </a:p>
        </p:txBody>
      </p:sp>
      <p:sp>
        <p:nvSpPr>
          <p:cNvPr id="3" name="Content Placeholder 2">
            <a:extLst>
              <a:ext uri="{FF2B5EF4-FFF2-40B4-BE49-F238E27FC236}">
                <a16:creationId xmlns:a16="http://schemas.microsoft.com/office/drawing/2014/main" id="{BFA62B26-B29B-4203-8657-C40FB6F7337F}"/>
              </a:ext>
            </a:extLst>
          </p:cNvPr>
          <p:cNvSpPr>
            <a:spLocks noGrp="1"/>
          </p:cNvSpPr>
          <p:nvPr>
            <p:ph sz="quarter" idx="11"/>
          </p:nvPr>
        </p:nvSpPr>
        <p:spPr>
          <a:xfrm>
            <a:off x="182880" y="1105259"/>
            <a:ext cx="8778240" cy="320040"/>
          </a:xfrm>
        </p:spPr>
        <p:txBody>
          <a:bodyPr/>
          <a:lstStyle/>
          <a:p>
            <a:r>
              <a:rPr lang="en-US" sz="1400" b="1" dirty="0"/>
              <a:t>TABLE 32.2 Some Important Animal Phyla with Fewer Species—and Three Recently Discovered Ones</a:t>
            </a:r>
            <a:endParaRPr lang="en-US" sz="1400" dirty="0"/>
          </a:p>
        </p:txBody>
      </p:sp>
      <p:graphicFrame>
        <p:nvGraphicFramePr>
          <p:cNvPr id="4" name="Table 3">
            <a:extLst>
              <a:ext uri="{FF2B5EF4-FFF2-40B4-BE49-F238E27FC236}">
                <a16:creationId xmlns:a16="http://schemas.microsoft.com/office/drawing/2014/main" id="{73882B40-6FCD-4D8B-8D56-171832830D3A}"/>
              </a:ext>
            </a:extLst>
          </p:cNvPr>
          <p:cNvGraphicFramePr>
            <a:graphicFrameLocks noGrp="1"/>
          </p:cNvGraphicFramePr>
          <p:nvPr>
            <p:extLst>
              <p:ext uri="{D42A27DB-BD31-4B8C-83A1-F6EECF244321}">
                <p14:modId xmlns:p14="http://schemas.microsoft.com/office/powerpoint/2010/main" val="2599304468"/>
              </p:ext>
            </p:extLst>
          </p:nvPr>
        </p:nvGraphicFramePr>
        <p:xfrm>
          <a:off x="182880" y="1481537"/>
          <a:ext cx="8778241" cy="4917440"/>
        </p:xfrm>
        <a:graphic>
          <a:graphicData uri="http://schemas.openxmlformats.org/drawingml/2006/table">
            <a:tbl>
              <a:tblPr firstRow="1" bandRow="1">
                <a:tableStyleId>{5C22544A-7EE6-4342-B048-85BDC9FD1C3A}</a:tableStyleId>
              </a:tblPr>
              <a:tblGrid>
                <a:gridCol w="1396743">
                  <a:extLst>
                    <a:ext uri="{9D8B030D-6E8A-4147-A177-3AD203B41FA5}">
                      <a16:colId xmlns:a16="http://schemas.microsoft.com/office/drawing/2014/main" val="1603076363"/>
                    </a:ext>
                  </a:extLst>
                </a:gridCol>
                <a:gridCol w="1017678">
                  <a:extLst>
                    <a:ext uri="{9D8B030D-6E8A-4147-A177-3AD203B41FA5}">
                      <a16:colId xmlns:a16="http://schemas.microsoft.com/office/drawing/2014/main" val="13049333"/>
                    </a:ext>
                  </a:extLst>
                </a:gridCol>
                <a:gridCol w="1480260">
                  <a:extLst>
                    <a:ext uri="{9D8B030D-6E8A-4147-A177-3AD203B41FA5}">
                      <a16:colId xmlns:a16="http://schemas.microsoft.com/office/drawing/2014/main" val="2240087527"/>
                    </a:ext>
                  </a:extLst>
                </a:gridCol>
                <a:gridCol w="3515615">
                  <a:extLst>
                    <a:ext uri="{9D8B030D-6E8A-4147-A177-3AD203B41FA5}">
                      <a16:colId xmlns:a16="http://schemas.microsoft.com/office/drawing/2014/main" val="2614848164"/>
                    </a:ext>
                  </a:extLst>
                </a:gridCol>
                <a:gridCol w="1367945">
                  <a:extLst>
                    <a:ext uri="{9D8B030D-6E8A-4147-A177-3AD203B41FA5}">
                      <a16:colId xmlns:a16="http://schemas.microsoft.com/office/drawing/2014/main" val="3102988737"/>
                    </a:ext>
                  </a:extLst>
                </a:gridCol>
              </a:tblGrid>
              <a:tr h="538480">
                <a:tc>
                  <a:txBody>
                    <a:bodyPr/>
                    <a:lstStyle/>
                    <a:p>
                      <a:r>
                        <a:rPr lang="en-IN" sz="1200" b="1" i="0" u="none" strike="noStrike" kern="1200" baseline="0" dirty="0">
                          <a:solidFill>
                            <a:schemeClr val="lt1"/>
                          </a:solidFill>
                          <a:latin typeface="+mn-lt"/>
                          <a:ea typeface="+mn-ea"/>
                          <a:cs typeface="+mn-cs"/>
                        </a:rPr>
                        <a:t>Phylum </a:t>
                      </a:r>
                      <a:endParaRPr lang="en-IN" sz="1200" b="0" i="0" u="none" strike="noStrike" kern="1200" baseline="0" dirty="0">
                        <a:solidFill>
                          <a:schemeClr val="lt1"/>
                        </a:solidFill>
                        <a:latin typeface="+mn-lt"/>
                        <a:ea typeface="+mn-ea"/>
                        <a:cs typeface="+mn-cs"/>
                      </a:endParaRPr>
                    </a:p>
                  </a:txBody>
                  <a:tcPr marL="45720" marR="45720" marT="0" marB="0"/>
                </a:tc>
                <a:tc>
                  <a:txBody>
                    <a:bodyPr/>
                    <a:lstStyle/>
                    <a:p>
                      <a:r>
                        <a:rPr lang="en-IN" sz="1200" dirty="0"/>
                        <a:t>Typical Examples</a:t>
                      </a:r>
                    </a:p>
                  </a:txBody>
                  <a:tcPr marL="45720" marR="45720" marT="0" marB="0"/>
                </a:tc>
                <a:tc>
                  <a:txBody>
                    <a:bodyPr/>
                    <a:lstStyle/>
                    <a:p>
                      <a:pPr marL="182880" algn="ctr"/>
                      <a:endParaRPr lang="en-IN" sz="900" dirty="0"/>
                    </a:p>
                  </a:txBody>
                  <a:tcPr marL="45720" marR="45720" marT="0" marB="0" anchor="ctr"/>
                </a:tc>
                <a:tc>
                  <a:txBody>
                    <a:bodyPr/>
                    <a:lstStyle/>
                    <a:p>
                      <a:r>
                        <a:rPr lang="en-IN" sz="1200" dirty="0"/>
                        <a:t>Key Characteristics</a:t>
                      </a:r>
                    </a:p>
                  </a:txBody>
                  <a:tcPr marL="45720" marR="45720" marT="0" marB="0"/>
                </a:tc>
                <a:tc>
                  <a:txBody>
                    <a:bodyPr/>
                    <a:lstStyle/>
                    <a:p>
                      <a:r>
                        <a:rPr lang="en-US" sz="1200" dirty="0"/>
                        <a:t>Approximate</a:t>
                      </a:r>
                    </a:p>
                    <a:p>
                      <a:r>
                        <a:rPr lang="en-US" sz="1200" dirty="0"/>
                        <a:t>Number of</a:t>
                      </a:r>
                    </a:p>
                    <a:p>
                      <a:r>
                        <a:rPr lang="en-US" sz="1200" dirty="0"/>
                        <a:t>Named Species</a:t>
                      </a:r>
                      <a:endParaRPr lang="en-IN" sz="1200" dirty="0"/>
                    </a:p>
                  </a:txBody>
                  <a:tcPr marL="45720" marR="45720" marT="0" marB="0"/>
                </a:tc>
                <a:extLst>
                  <a:ext uri="{0D108BD9-81ED-4DB2-BD59-A6C34878D82A}">
                    <a16:rowId xmlns:a16="http://schemas.microsoft.com/office/drawing/2014/main" val="2089857766"/>
                  </a:ext>
                </a:extLst>
              </a:tr>
              <a:tr h="1076960">
                <a:tc>
                  <a:txBody>
                    <a:bodyPr/>
                    <a:lstStyle/>
                    <a:p>
                      <a:r>
                        <a:rPr lang="en-IN" sz="1200" b="1" dirty="0" err="1"/>
                        <a:t>Rotifera</a:t>
                      </a:r>
                      <a:r>
                        <a:rPr lang="en-IN" sz="1200" dirty="0"/>
                        <a:t> (wheel animals)</a:t>
                      </a:r>
                    </a:p>
                  </a:txBody>
                  <a:tcPr marT="0" marB="0"/>
                </a:tc>
                <a:tc>
                  <a:txBody>
                    <a:bodyPr/>
                    <a:lstStyle/>
                    <a:p>
                      <a:r>
                        <a:rPr lang="en-IN" sz="1200" dirty="0"/>
                        <a:t>Rotifers</a:t>
                      </a:r>
                    </a:p>
                  </a:txBody>
                  <a:tcPr marT="0" marB="0"/>
                </a:tc>
                <a:tc>
                  <a:txBody>
                    <a:bodyPr/>
                    <a:lstStyle/>
                    <a:p>
                      <a:pPr marL="182880" algn="ctr"/>
                      <a:r>
                        <a:rPr lang="en-US" sz="900" dirty="0"/>
                        <a:t>A species belongs to the phylum </a:t>
                      </a:r>
                      <a:r>
                        <a:rPr lang="en-US" sz="900" dirty="0" err="1"/>
                        <a:t>Rotifera</a:t>
                      </a:r>
                      <a:r>
                        <a:rPr lang="en-US" sz="900" dirty="0"/>
                        <a:t> (wheel animals).</a:t>
                      </a:r>
                    </a:p>
                  </a:txBody>
                  <a:tcPr marL="45720" marR="45720" marT="0" marB="0" anchor="ctr"/>
                </a:tc>
                <a:tc>
                  <a:txBody>
                    <a:bodyPr/>
                    <a:lstStyle/>
                    <a:p>
                      <a:r>
                        <a:rPr lang="en-US" sz="1200" dirty="0"/>
                        <a:t>Small pseudocoelomates with a complete digestive tract including a set of complex jaws. Cilia at the anterior end beat so they resemble a revolving wheel. Some are very important in marine and freshwater habitats as food for predators such as fishes.</a:t>
                      </a:r>
                      <a:endParaRPr lang="en-IN" sz="1200" dirty="0"/>
                    </a:p>
                  </a:txBody>
                  <a:tcPr marT="0" marB="0"/>
                </a:tc>
                <a:tc>
                  <a:txBody>
                    <a:bodyPr/>
                    <a:lstStyle/>
                    <a:p>
                      <a:pPr algn="ctr"/>
                      <a:r>
                        <a:rPr lang="en-IN" sz="1200" dirty="0"/>
                        <a:t>2500</a:t>
                      </a:r>
                    </a:p>
                  </a:txBody>
                  <a:tcPr marT="0" marB="0"/>
                </a:tc>
                <a:extLst>
                  <a:ext uri="{0D108BD9-81ED-4DB2-BD59-A6C34878D82A}">
                    <a16:rowId xmlns:a16="http://schemas.microsoft.com/office/drawing/2014/main" val="536403952"/>
                  </a:ext>
                </a:extLst>
              </a:tr>
              <a:tr h="1076960">
                <a:tc>
                  <a:txBody>
                    <a:bodyPr/>
                    <a:lstStyle/>
                    <a:p>
                      <a:r>
                        <a:rPr lang="en-US" sz="1200" b="1" dirty="0"/>
                        <a:t>Nemertea</a:t>
                      </a:r>
                      <a:r>
                        <a:rPr lang="en-US" sz="1200" dirty="0"/>
                        <a:t> (ribbon worms) (also called </a:t>
                      </a:r>
                      <a:r>
                        <a:rPr lang="en-US" sz="1200" dirty="0" err="1"/>
                        <a:t>Rhynchocoela</a:t>
                      </a:r>
                      <a:r>
                        <a:rPr lang="en-US" sz="1200" dirty="0"/>
                        <a:t>)</a:t>
                      </a:r>
                      <a:endParaRPr lang="en-IN" sz="1200" dirty="0"/>
                    </a:p>
                  </a:txBody>
                  <a:tcPr marT="0" marB="0"/>
                </a:tc>
                <a:tc>
                  <a:txBody>
                    <a:bodyPr/>
                    <a:lstStyle/>
                    <a:p>
                      <a:r>
                        <a:rPr lang="es-ES" sz="1200" b="0" i="1" u="none" strike="noStrike" kern="1200" baseline="0" dirty="0">
                          <a:solidFill>
                            <a:schemeClr val="dk1"/>
                          </a:solidFill>
                          <a:latin typeface="+mn-lt"/>
                          <a:ea typeface="+mn-ea"/>
                          <a:cs typeface="+mn-cs"/>
                        </a:rPr>
                        <a:t>Lineus</a:t>
                      </a:r>
                    </a:p>
                  </a:txBody>
                  <a:tcPr marT="0" marB="0"/>
                </a:tc>
                <a:tc>
                  <a:txBody>
                    <a:bodyPr/>
                    <a:lstStyle/>
                    <a:p>
                      <a:pPr marL="182880" algn="ctr"/>
                      <a:r>
                        <a:rPr lang="en-US" sz="900" dirty="0"/>
                        <a:t>A species belongs to the phylum Nemertea (ribbon worms) (also called </a:t>
                      </a:r>
                      <a:r>
                        <a:rPr lang="en-US" sz="900" dirty="0" err="1"/>
                        <a:t>Rhynchocoela</a:t>
                      </a:r>
                      <a:r>
                        <a:rPr lang="en-US" sz="900" dirty="0"/>
                        <a:t>).</a:t>
                      </a:r>
                    </a:p>
                  </a:txBody>
                  <a:tcPr marL="45720" marR="45720" marT="0" marB="0" anchor="ctr"/>
                </a:tc>
                <a:tc>
                  <a:txBody>
                    <a:bodyPr/>
                    <a:lstStyle/>
                    <a:p>
                      <a:r>
                        <a:rPr lang="en-US" sz="1200" dirty="0"/>
                        <a:t>Protostome worms notable for their fragility—when disturbed, they fragment into pieces. Long, extensible proboscis occupies their coelom; that of some tipped by a </a:t>
                      </a:r>
                      <a:r>
                        <a:rPr lang="en-US" sz="1200" dirty="0" err="1"/>
                        <a:t>spearlike</a:t>
                      </a:r>
                      <a:r>
                        <a:rPr lang="en-US" sz="1200" dirty="0"/>
                        <a:t> stylet. Most marine, but some live in freshwater, and a few are terrestrial.</a:t>
                      </a:r>
                      <a:endParaRPr lang="en-IN" sz="1200" dirty="0"/>
                    </a:p>
                  </a:txBody>
                  <a:tcPr marT="0" marB="0"/>
                </a:tc>
                <a:tc>
                  <a:txBody>
                    <a:bodyPr/>
                    <a:lstStyle/>
                    <a:p>
                      <a:pPr algn="ctr"/>
                      <a:r>
                        <a:rPr lang="en-IN" sz="1200" dirty="0"/>
                        <a:t>2400</a:t>
                      </a:r>
                    </a:p>
                  </a:txBody>
                  <a:tcPr marT="0" marB="0"/>
                </a:tc>
                <a:extLst>
                  <a:ext uri="{0D108BD9-81ED-4DB2-BD59-A6C34878D82A}">
                    <a16:rowId xmlns:a16="http://schemas.microsoft.com/office/drawing/2014/main" val="2829862720"/>
                  </a:ext>
                </a:extLst>
              </a:tr>
              <a:tr h="1076960">
                <a:tc>
                  <a:txBody>
                    <a:bodyPr/>
                    <a:lstStyle/>
                    <a:p>
                      <a:r>
                        <a:rPr lang="en-IN" sz="1200" b="1" dirty="0"/>
                        <a:t>Tardigrada</a:t>
                      </a:r>
                      <a:r>
                        <a:rPr lang="en-IN" sz="1200" dirty="0"/>
                        <a:t> (water bears)</a:t>
                      </a:r>
                    </a:p>
                  </a:txBody>
                  <a:tcPr marT="0" marB="0"/>
                </a:tc>
                <a:tc>
                  <a:txBody>
                    <a:bodyPr/>
                    <a:lstStyle/>
                    <a:p>
                      <a:r>
                        <a:rPr lang="en-IN" sz="1200" i="1" dirty="0"/>
                        <a:t>Hypsibius</a:t>
                      </a:r>
                    </a:p>
                  </a:txBody>
                  <a:tcPr marT="0" marB="0"/>
                </a:tc>
                <a:tc>
                  <a:txBody>
                    <a:bodyPr/>
                    <a:lstStyle/>
                    <a:p>
                      <a:pPr marL="182880" algn="ctr"/>
                      <a:r>
                        <a:rPr lang="en-US" sz="900" dirty="0"/>
                        <a:t>A species belongs to the phylum Tardigrada (water bears).</a:t>
                      </a:r>
                    </a:p>
                  </a:txBody>
                  <a:tcPr marL="45720" marR="45720" marT="0" marB="0" anchor="ctr"/>
                </a:tc>
                <a:tc>
                  <a:txBody>
                    <a:bodyPr/>
                    <a:lstStyle/>
                    <a:p>
                      <a:r>
                        <a:rPr lang="en-US" sz="1200" dirty="0"/>
                        <a:t>Microscopic protostomes with five body segments and four pairs of clawed legs. An individual lives a week or less but can enter a state of suspended animation (“cryptobiosis”) in which it can survive for many decades. Occupy marine, freshwater, and terrestrial habitats.</a:t>
                      </a:r>
                      <a:endParaRPr lang="en-IN" sz="1200" dirty="0"/>
                    </a:p>
                  </a:txBody>
                  <a:tcPr marT="0" marB="0"/>
                </a:tc>
                <a:tc>
                  <a:txBody>
                    <a:bodyPr/>
                    <a:lstStyle/>
                    <a:p>
                      <a:pPr algn="ctr"/>
                      <a:r>
                        <a:rPr lang="en-IN" sz="1200" dirty="0"/>
                        <a:t>1300</a:t>
                      </a:r>
                    </a:p>
                  </a:txBody>
                  <a:tcPr marT="0" marB="0"/>
                </a:tc>
                <a:extLst>
                  <a:ext uri="{0D108BD9-81ED-4DB2-BD59-A6C34878D82A}">
                    <a16:rowId xmlns:a16="http://schemas.microsoft.com/office/drawing/2014/main" val="158271546"/>
                  </a:ext>
                </a:extLst>
              </a:tr>
              <a:tr h="1076960">
                <a:tc>
                  <a:txBody>
                    <a:bodyPr/>
                    <a:lstStyle/>
                    <a:p>
                      <a:r>
                        <a:rPr lang="en-IN" sz="1200" b="1" dirty="0" err="1"/>
                        <a:t>Brachiopoda</a:t>
                      </a:r>
                      <a:endParaRPr lang="en-IN" sz="1200" b="1" dirty="0"/>
                    </a:p>
                    <a:p>
                      <a:r>
                        <a:rPr lang="en-IN" sz="1200" dirty="0"/>
                        <a:t>(lamp shells)</a:t>
                      </a:r>
                    </a:p>
                  </a:txBody>
                  <a:tcPr marT="0" marB="0"/>
                </a:tc>
                <a:tc>
                  <a:txBody>
                    <a:bodyPr/>
                    <a:lstStyle/>
                    <a:p>
                      <a:r>
                        <a:rPr lang="en-IN" sz="1200" i="1" dirty="0"/>
                        <a:t>Lingula</a:t>
                      </a:r>
                    </a:p>
                  </a:txBody>
                  <a:tcPr marT="0" marB="0"/>
                </a:tc>
                <a:tc>
                  <a:txBody>
                    <a:bodyPr/>
                    <a:lstStyle/>
                    <a:p>
                      <a:pPr marL="182880" algn="ctr"/>
                      <a:r>
                        <a:rPr lang="en-US" sz="900" dirty="0"/>
                        <a:t>A species belongs to the phylum </a:t>
                      </a:r>
                      <a:r>
                        <a:rPr lang="en-US" sz="900" dirty="0" err="1"/>
                        <a:t>Brachiopoda</a:t>
                      </a:r>
                      <a:r>
                        <a:rPr lang="en-US" sz="900" dirty="0"/>
                        <a:t> (lamp shells).</a:t>
                      </a:r>
                    </a:p>
                  </a:txBody>
                  <a:tcPr marL="45720" marR="45720" marT="0" marB="0" anchor="ctr"/>
                </a:tc>
                <a:tc>
                  <a:txBody>
                    <a:bodyPr/>
                    <a:lstStyle/>
                    <a:p>
                      <a:r>
                        <a:rPr lang="en-US" sz="1200" dirty="0" err="1"/>
                        <a:t>Protostomous</a:t>
                      </a:r>
                      <a:r>
                        <a:rPr lang="en-US" sz="1200" dirty="0"/>
                        <a:t> animals encased in two shells that are oriented with respect to the body differently than in </a:t>
                      </a:r>
                      <a:r>
                        <a:rPr lang="en-US" sz="1200" dirty="0" err="1"/>
                        <a:t>bivalved</a:t>
                      </a:r>
                      <a:r>
                        <a:rPr lang="en-US" sz="1200" dirty="0"/>
                        <a:t> mollusks. A ring of ciliated tentacles (</a:t>
                      </a:r>
                      <a:r>
                        <a:rPr lang="en-US" sz="1200" dirty="0" err="1"/>
                        <a:t>lophophore</a:t>
                      </a:r>
                      <a:r>
                        <a:rPr lang="en-US" sz="1200" dirty="0"/>
                        <a:t>) surrounds the mouth. More than 30,000 fossil species are known.</a:t>
                      </a:r>
                      <a:endParaRPr lang="en-IN" sz="1200" dirty="0"/>
                    </a:p>
                  </a:txBody>
                  <a:tcPr marT="0" marB="0"/>
                </a:tc>
                <a:tc>
                  <a:txBody>
                    <a:bodyPr/>
                    <a:lstStyle/>
                    <a:p>
                      <a:pPr algn="ctr"/>
                      <a:r>
                        <a:rPr lang="en-IN" sz="1200" dirty="0"/>
                        <a:t>335</a:t>
                      </a:r>
                    </a:p>
                  </a:txBody>
                  <a:tcPr marT="0" marB="0"/>
                </a:tc>
                <a:extLst>
                  <a:ext uri="{0D108BD9-81ED-4DB2-BD59-A6C34878D82A}">
                    <a16:rowId xmlns:a16="http://schemas.microsoft.com/office/drawing/2014/main" val="524151456"/>
                  </a:ext>
                </a:extLst>
              </a:tr>
            </a:tbl>
          </a:graphicData>
        </a:graphic>
      </p:graphicFrame>
      <p:pic>
        <p:nvPicPr>
          <p:cNvPr id="12" name="Picture 4" descr="Alt text for this image can be found in the table row 2 column 3.">
            <a:extLst>
              <a:ext uri="{FF2B5EF4-FFF2-40B4-BE49-F238E27FC236}">
                <a16:creationId xmlns:a16="http://schemas.microsoft.com/office/drawing/2014/main" id="{42D5AE13-88A8-4A24-A317-72F66F28F59B}"/>
              </a:ext>
            </a:extLst>
          </p:cNvPr>
          <p:cNvPicPr>
            <a:picLocks noChangeAspect="1" noChangeArrowheads="1"/>
          </p:cNvPicPr>
          <p:nvPr/>
        </p:nvPicPr>
        <p:blipFill rotWithShape="1">
          <a:blip r:embed="rId3"/>
          <a:srcRect l="29130" r="51767" b="72955"/>
          <a:stretch/>
        </p:blipFill>
        <p:spPr bwMode="auto">
          <a:xfrm>
            <a:off x="2646796" y="2101345"/>
            <a:ext cx="1373909" cy="7847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5" descr="Alt text for this image can be found in the table row 3 column 3.">
            <a:extLst>
              <a:ext uri="{FF2B5EF4-FFF2-40B4-BE49-F238E27FC236}">
                <a16:creationId xmlns:a16="http://schemas.microsoft.com/office/drawing/2014/main" id="{91A48B54-3485-4EFF-9EE3-0CDF4E34BB79}"/>
              </a:ext>
            </a:extLst>
          </p:cNvPr>
          <p:cNvPicPr>
            <a:picLocks noChangeAspect="1" noChangeArrowheads="1"/>
          </p:cNvPicPr>
          <p:nvPr/>
        </p:nvPicPr>
        <p:blipFill rotWithShape="1">
          <a:blip r:embed="rId3"/>
          <a:srcRect l="28488" t="27248" r="48555" b="51114"/>
          <a:stretch/>
        </p:blipFill>
        <p:spPr bwMode="auto">
          <a:xfrm>
            <a:off x="2608695" y="3404317"/>
            <a:ext cx="1500909" cy="5707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6" descr="Alt text for this image can be found in the table row 4 column 3.">
            <a:extLst>
              <a:ext uri="{FF2B5EF4-FFF2-40B4-BE49-F238E27FC236}">
                <a16:creationId xmlns:a16="http://schemas.microsoft.com/office/drawing/2014/main" id="{0EF8B75B-CECD-41FC-B9BF-CEDF3B0802F5}"/>
              </a:ext>
            </a:extLst>
          </p:cNvPr>
          <p:cNvPicPr>
            <a:picLocks noChangeAspect="1" noChangeArrowheads="1"/>
          </p:cNvPicPr>
          <p:nvPr/>
        </p:nvPicPr>
        <p:blipFill rotWithShape="1">
          <a:blip r:embed="rId3"/>
          <a:srcRect l="30896" t="50776" r="53692" b="24555"/>
          <a:stretch/>
        </p:blipFill>
        <p:spPr bwMode="auto">
          <a:xfrm>
            <a:off x="2662036" y="4359192"/>
            <a:ext cx="1341120" cy="8661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7" descr="Alt text for this image can be found in the table row 5 column 3.">
            <a:extLst>
              <a:ext uri="{FF2B5EF4-FFF2-40B4-BE49-F238E27FC236}">
                <a16:creationId xmlns:a16="http://schemas.microsoft.com/office/drawing/2014/main" id="{D7DD5702-D35E-48C7-A11A-A6B6C9C5156F}"/>
              </a:ext>
            </a:extLst>
          </p:cNvPr>
          <p:cNvPicPr>
            <a:picLocks noChangeAspect="1" noChangeArrowheads="1"/>
          </p:cNvPicPr>
          <p:nvPr/>
        </p:nvPicPr>
        <p:blipFill rotWithShape="1">
          <a:blip r:embed="rId3"/>
          <a:srcRect l="30414" t="75255" r="50481"/>
          <a:stretch/>
        </p:blipFill>
        <p:spPr bwMode="auto">
          <a:xfrm>
            <a:off x="2649452" y="5440447"/>
            <a:ext cx="1373909" cy="7180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8">
            <a:extLst>
              <a:ext uri="{FF2B5EF4-FFF2-40B4-BE49-F238E27FC236}">
                <a16:creationId xmlns:a16="http://schemas.microsoft.com/office/drawing/2014/main" id="{EC0D8507-743B-4646-A133-717A3490467C}"/>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9859211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8F293-FAF8-4542-94A5-C5DF6657127A}"/>
              </a:ext>
            </a:extLst>
          </p:cNvPr>
          <p:cNvSpPr>
            <a:spLocks noGrp="1"/>
          </p:cNvSpPr>
          <p:nvPr>
            <p:ph type="title"/>
          </p:nvPr>
        </p:nvSpPr>
        <p:spPr/>
        <p:txBody>
          <a:bodyPr/>
          <a:lstStyle/>
          <a:p>
            <a:r>
              <a:rPr lang="en-US" dirty="0"/>
              <a:t>Table 32.2 Part 2</a:t>
            </a:r>
          </a:p>
        </p:txBody>
      </p:sp>
      <p:sp>
        <p:nvSpPr>
          <p:cNvPr id="3" name="Content Placeholder 2">
            <a:extLst>
              <a:ext uri="{FF2B5EF4-FFF2-40B4-BE49-F238E27FC236}">
                <a16:creationId xmlns:a16="http://schemas.microsoft.com/office/drawing/2014/main" id="{BFA62B26-B29B-4203-8657-C40FB6F7337F}"/>
              </a:ext>
            </a:extLst>
          </p:cNvPr>
          <p:cNvSpPr>
            <a:spLocks noGrp="1"/>
          </p:cNvSpPr>
          <p:nvPr>
            <p:ph sz="quarter" idx="11"/>
          </p:nvPr>
        </p:nvSpPr>
        <p:spPr>
          <a:xfrm>
            <a:off x="182880" y="1105259"/>
            <a:ext cx="8778240" cy="320040"/>
          </a:xfrm>
        </p:spPr>
        <p:txBody>
          <a:bodyPr/>
          <a:lstStyle/>
          <a:p>
            <a:r>
              <a:rPr lang="en-US" sz="1400" b="1" dirty="0"/>
              <a:t>TABLE 32.2 Some Important Animal Phyla with Fewer Species—and Three Recently Discovered Ones</a:t>
            </a:r>
            <a:endParaRPr lang="en-US" sz="1400" dirty="0"/>
          </a:p>
        </p:txBody>
      </p:sp>
      <p:graphicFrame>
        <p:nvGraphicFramePr>
          <p:cNvPr id="4" name="Table 3">
            <a:extLst>
              <a:ext uri="{FF2B5EF4-FFF2-40B4-BE49-F238E27FC236}">
                <a16:creationId xmlns:a16="http://schemas.microsoft.com/office/drawing/2014/main" id="{73882B40-6FCD-4D8B-8D56-171832830D3A}"/>
              </a:ext>
            </a:extLst>
          </p:cNvPr>
          <p:cNvGraphicFramePr>
            <a:graphicFrameLocks noGrp="1"/>
          </p:cNvGraphicFramePr>
          <p:nvPr>
            <p:extLst>
              <p:ext uri="{D42A27DB-BD31-4B8C-83A1-F6EECF244321}">
                <p14:modId xmlns:p14="http://schemas.microsoft.com/office/powerpoint/2010/main" val="727085098"/>
              </p:ext>
            </p:extLst>
          </p:nvPr>
        </p:nvGraphicFramePr>
        <p:xfrm>
          <a:off x="182880" y="1481537"/>
          <a:ext cx="8778240" cy="5029200"/>
        </p:xfrm>
        <a:graphic>
          <a:graphicData uri="http://schemas.openxmlformats.org/drawingml/2006/table">
            <a:tbl>
              <a:tblPr firstRow="1" bandRow="1">
                <a:tableStyleId>{5C22544A-7EE6-4342-B048-85BDC9FD1C3A}</a:tableStyleId>
              </a:tblPr>
              <a:tblGrid>
                <a:gridCol w="1391460">
                  <a:extLst>
                    <a:ext uri="{9D8B030D-6E8A-4147-A177-3AD203B41FA5}">
                      <a16:colId xmlns:a16="http://schemas.microsoft.com/office/drawing/2014/main" val="1603076363"/>
                    </a:ext>
                  </a:extLst>
                </a:gridCol>
                <a:gridCol w="1013829">
                  <a:extLst>
                    <a:ext uri="{9D8B030D-6E8A-4147-A177-3AD203B41FA5}">
                      <a16:colId xmlns:a16="http://schemas.microsoft.com/office/drawing/2014/main" val="13049333"/>
                    </a:ext>
                  </a:extLst>
                </a:gridCol>
                <a:gridCol w="1912978">
                  <a:extLst>
                    <a:ext uri="{9D8B030D-6E8A-4147-A177-3AD203B41FA5}">
                      <a16:colId xmlns:a16="http://schemas.microsoft.com/office/drawing/2014/main" val="2240087527"/>
                    </a:ext>
                  </a:extLst>
                </a:gridCol>
                <a:gridCol w="3097202">
                  <a:extLst>
                    <a:ext uri="{9D8B030D-6E8A-4147-A177-3AD203B41FA5}">
                      <a16:colId xmlns:a16="http://schemas.microsoft.com/office/drawing/2014/main" val="2614848164"/>
                    </a:ext>
                  </a:extLst>
                </a:gridCol>
                <a:gridCol w="1362771">
                  <a:extLst>
                    <a:ext uri="{9D8B030D-6E8A-4147-A177-3AD203B41FA5}">
                      <a16:colId xmlns:a16="http://schemas.microsoft.com/office/drawing/2014/main" val="3102988737"/>
                    </a:ext>
                  </a:extLst>
                </a:gridCol>
              </a:tblGrid>
              <a:tr h="603505">
                <a:tc>
                  <a:txBody>
                    <a:bodyPr/>
                    <a:lstStyle/>
                    <a:p>
                      <a:r>
                        <a:rPr lang="en-IN" sz="1200" b="1" i="0" u="none" strike="noStrike" kern="1200" baseline="0" dirty="0">
                          <a:solidFill>
                            <a:schemeClr val="lt1"/>
                          </a:solidFill>
                          <a:latin typeface="+mn-lt"/>
                          <a:ea typeface="+mn-ea"/>
                          <a:cs typeface="+mn-cs"/>
                        </a:rPr>
                        <a:t>Phylum </a:t>
                      </a:r>
                      <a:endParaRPr lang="en-IN" sz="1200" b="0" i="0" u="none" strike="noStrike" kern="1200" baseline="0" dirty="0">
                        <a:solidFill>
                          <a:schemeClr val="lt1"/>
                        </a:solidFill>
                        <a:latin typeface="+mn-lt"/>
                        <a:ea typeface="+mn-ea"/>
                        <a:cs typeface="+mn-cs"/>
                      </a:endParaRPr>
                    </a:p>
                  </a:txBody>
                  <a:tcPr marL="45720" marR="45720" marT="0" marB="0"/>
                </a:tc>
                <a:tc>
                  <a:txBody>
                    <a:bodyPr/>
                    <a:lstStyle/>
                    <a:p>
                      <a:r>
                        <a:rPr lang="en-IN" sz="1200" dirty="0"/>
                        <a:t>Typical Examples</a:t>
                      </a:r>
                    </a:p>
                  </a:txBody>
                  <a:tcPr marL="45720" marR="45720" marT="0" marB="0"/>
                </a:tc>
                <a:tc>
                  <a:txBody>
                    <a:bodyPr/>
                    <a:lstStyle/>
                    <a:p>
                      <a:pPr marL="182880" algn="ctr"/>
                      <a:endParaRPr lang="en-IN" sz="900" dirty="0"/>
                    </a:p>
                  </a:txBody>
                  <a:tcPr marL="45720" marR="45720" marT="0" marB="0" anchor="ctr"/>
                </a:tc>
                <a:tc>
                  <a:txBody>
                    <a:bodyPr/>
                    <a:lstStyle/>
                    <a:p>
                      <a:r>
                        <a:rPr lang="en-IN" sz="1200" dirty="0"/>
                        <a:t>Key Characteristics</a:t>
                      </a:r>
                    </a:p>
                  </a:txBody>
                  <a:tcPr marL="45720" marR="45720" marT="0" marB="0"/>
                </a:tc>
                <a:tc>
                  <a:txBody>
                    <a:bodyPr/>
                    <a:lstStyle/>
                    <a:p>
                      <a:r>
                        <a:rPr lang="en-US" sz="1200" dirty="0"/>
                        <a:t>Approximate</a:t>
                      </a:r>
                    </a:p>
                    <a:p>
                      <a:r>
                        <a:rPr lang="en-US" sz="1200" dirty="0"/>
                        <a:t>Number of</a:t>
                      </a:r>
                    </a:p>
                    <a:p>
                      <a:r>
                        <a:rPr lang="en-US" sz="1200" dirty="0"/>
                        <a:t>Named Species</a:t>
                      </a:r>
                      <a:endParaRPr lang="en-IN" sz="1200" dirty="0"/>
                    </a:p>
                  </a:txBody>
                  <a:tcPr marL="45720" marR="45720" marT="0" marB="0"/>
                </a:tc>
                <a:extLst>
                  <a:ext uri="{0D108BD9-81ED-4DB2-BD59-A6C34878D82A}">
                    <a16:rowId xmlns:a16="http://schemas.microsoft.com/office/drawing/2014/main" val="2089857766"/>
                  </a:ext>
                </a:extLst>
              </a:tr>
              <a:tr h="1005840">
                <a:tc>
                  <a:txBody>
                    <a:bodyPr/>
                    <a:lstStyle/>
                    <a:p>
                      <a:r>
                        <a:rPr lang="en-IN" sz="1200" b="1" dirty="0"/>
                        <a:t>Ctenophora</a:t>
                      </a:r>
                    </a:p>
                    <a:p>
                      <a:r>
                        <a:rPr lang="en-IN" sz="1200" dirty="0"/>
                        <a:t>(sea walnuts)</a:t>
                      </a:r>
                    </a:p>
                  </a:txBody>
                  <a:tcPr marT="0" marB="0"/>
                </a:tc>
                <a:tc>
                  <a:txBody>
                    <a:bodyPr/>
                    <a:lstStyle/>
                    <a:p>
                      <a:r>
                        <a:rPr lang="en-IN" sz="1200" dirty="0"/>
                        <a:t>Comb jellies, sea</a:t>
                      </a:r>
                    </a:p>
                    <a:p>
                      <a:r>
                        <a:rPr lang="en-IN" sz="1200" dirty="0"/>
                        <a:t>walnuts</a:t>
                      </a:r>
                    </a:p>
                  </a:txBody>
                  <a:tcPr marT="0" marB="0"/>
                </a:tc>
                <a:tc>
                  <a:txBody>
                    <a:bodyPr/>
                    <a:lstStyle/>
                    <a:p>
                      <a:pPr marL="182880" algn="ctr"/>
                      <a:r>
                        <a:rPr lang="en-US" sz="900" dirty="0"/>
                        <a:t>A species belongs to the phylum Ctenophora (sea walnuts).</a:t>
                      </a:r>
                    </a:p>
                  </a:txBody>
                  <a:tcPr marL="45720" marR="45720" marT="0" marB="0" anchor="ctr"/>
                </a:tc>
                <a:tc>
                  <a:txBody>
                    <a:bodyPr/>
                    <a:lstStyle/>
                    <a:p>
                      <a:r>
                        <a:rPr lang="en-US" sz="1200" dirty="0"/>
                        <a:t>Gelatinous, almost transparent, often bioluminescent marine animals; eight bands of cilia; largest animals that use cilia for locomotion; complete digestive tract with anal pore.</a:t>
                      </a:r>
                      <a:endParaRPr lang="en-IN" sz="1200" dirty="0"/>
                    </a:p>
                  </a:txBody>
                  <a:tcPr marT="0" marB="0"/>
                </a:tc>
                <a:tc>
                  <a:txBody>
                    <a:bodyPr/>
                    <a:lstStyle/>
                    <a:p>
                      <a:pPr algn="ctr"/>
                      <a:r>
                        <a:rPr lang="en-IN" sz="1200" dirty="0"/>
                        <a:t>150</a:t>
                      </a:r>
                    </a:p>
                  </a:txBody>
                  <a:tcPr marT="0" marB="0"/>
                </a:tc>
                <a:extLst>
                  <a:ext uri="{0D108BD9-81ED-4DB2-BD59-A6C34878D82A}">
                    <a16:rowId xmlns:a16="http://schemas.microsoft.com/office/drawing/2014/main" val="536403952"/>
                  </a:ext>
                </a:extLst>
              </a:tr>
              <a:tr h="1408175">
                <a:tc>
                  <a:txBody>
                    <a:bodyPr/>
                    <a:lstStyle/>
                    <a:p>
                      <a:r>
                        <a:rPr lang="en-US" sz="1200" b="1" dirty="0" err="1"/>
                        <a:t>Chaetognatha</a:t>
                      </a:r>
                      <a:endParaRPr lang="en-US" sz="1200" b="1" dirty="0"/>
                    </a:p>
                    <a:p>
                      <a:r>
                        <a:rPr lang="en-US" sz="1200" dirty="0"/>
                        <a:t>(arrow worms)</a:t>
                      </a:r>
                      <a:endParaRPr lang="en-IN" sz="1200" dirty="0"/>
                    </a:p>
                  </a:txBody>
                  <a:tcPr marT="0" marB="0"/>
                </a:tc>
                <a:tc>
                  <a:txBody>
                    <a:bodyPr/>
                    <a:lstStyle/>
                    <a:p>
                      <a:r>
                        <a:rPr lang="es-ES" sz="1200" b="0" i="1" u="none" strike="noStrike" kern="1200" baseline="0" dirty="0" err="1">
                          <a:solidFill>
                            <a:schemeClr val="dk1"/>
                          </a:solidFill>
                          <a:latin typeface="+mn-lt"/>
                          <a:ea typeface="+mn-ea"/>
                          <a:cs typeface="+mn-cs"/>
                        </a:rPr>
                        <a:t>Sagitta</a:t>
                      </a:r>
                      <a:endParaRPr lang="es-ES" sz="1200" b="0" i="1" u="none" strike="noStrike" kern="1200" baseline="0" dirty="0">
                        <a:solidFill>
                          <a:schemeClr val="dk1"/>
                        </a:solidFill>
                        <a:latin typeface="+mn-lt"/>
                        <a:ea typeface="+mn-ea"/>
                        <a:cs typeface="+mn-cs"/>
                      </a:endParaRPr>
                    </a:p>
                  </a:txBody>
                  <a:tcPr marT="0" marB="0"/>
                </a:tc>
                <a:tc>
                  <a:txBody>
                    <a:bodyPr/>
                    <a:lstStyle/>
                    <a:p>
                      <a:pPr marL="182880" algn="ctr"/>
                      <a:r>
                        <a:rPr lang="en-US" sz="900" dirty="0"/>
                        <a:t>A species belongs to the phylum </a:t>
                      </a:r>
                      <a:r>
                        <a:rPr lang="en-US" sz="900" dirty="0" err="1"/>
                        <a:t>Chaetognatha</a:t>
                      </a:r>
                      <a:r>
                        <a:rPr lang="en-US" sz="900" dirty="0"/>
                        <a:t> (arrow worms).</a:t>
                      </a:r>
                    </a:p>
                  </a:txBody>
                  <a:tcPr marL="45720" marR="45720" marT="0" marB="0" anchor="ctr"/>
                </a:tc>
                <a:tc>
                  <a:txBody>
                    <a:bodyPr/>
                    <a:lstStyle/>
                    <a:p>
                      <a:r>
                        <a:rPr lang="en-US" sz="1200" dirty="0"/>
                        <a:t>Small, bilaterally symmetrical, transparent marine worms with a fin along each side, powerful bristly jaws, and lateral nerve cords. Some inject toxin into prey and some have large eyes. It is uncertain if they are coelomates, and, if so, whether protostomes or deuterostomes.</a:t>
                      </a:r>
                      <a:endParaRPr lang="en-IN" sz="1200" dirty="0"/>
                    </a:p>
                  </a:txBody>
                  <a:tcPr marT="0" marB="0"/>
                </a:tc>
                <a:tc>
                  <a:txBody>
                    <a:bodyPr/>
                    <a:lstStyle/>
                    <a:p>
                      <a:pPr algn="ctr"/>
                      <a:r>
                        <a:rPr lang="en-IN" sz="1200" dirty="0"/>
                        <a:t>130</a:t>
                      </a:r>
                    </a:p>
                  </a:txBody>
                  <a:tcPr marT="0" marB="0"/>
                </a:tc>
                <a:extLst>
                  <a:ext uri="{0D108BD9-81ED-4DB2-BD59-A6C34878D82A}">
                    <a16:rowId xmlns:a16="http://schemas.microsoft.com/office/drawing/2014/main" val="2829862720"/>
                  </a:ext>
                </a:extLst>
              </a:tr>
              <a:tr h="1207010">
                <a:tc>
                  <a:txBody>
                    <a:bodyPr/>
                    <a:lstStyle/>
                    <a:p>
                      <a:r>
                        <a:rPr lang="en-IN" sz="1200" b="1" dirty="0"/>
                        <a:t>Onychophora</a:t>
                      </a:r>
                    </a:p>
                    <a:p>
                      <a:r>
                        <a:rPr lang="en-IN" sz="1200" dirty="0"/>
                        <a:t>(velvet worms)</a:t>
                      </a:r>
                    </a:p>
                  </a:txBody>
                  <a:tcPr marT="0" marB="0"/>
                </a:tc>
                <a:tc>
                  <a:txBody>
                    <a:bodyPr/>
                    <a:lstStyle/>
                    <a:p>
                      <a:r>
                        <a:rPr lang="en-IN" sz="1200" i="1" dirty="0"/>
                        <a:t>Peripatus</a:t>
                      </a:r>
                    </a:p>
                  </a:txBody>
                  <a:tcPr marT="0" marB="0"/>
                </a:tc>
                <a:tc>
                  <a:txBody>
                    <a:bodyPr/>
                    <a:lstStyle/>
                    <a:p>
                      <a:pPr marL="182880" algn="ctr"/>
                      <a:r>
                        <a:rPr lang="en-US" sz="900" dirty="0"/>
                        <a:t>A species belongs to the phylum </a:t>
                      </a:r>
                      <a:r>
                        <a:rPr lang="en-US" sz="900" dirty="0" err="1"/>
                        <a:t>Onychophora</a:t>
                      </a:r>
                      <a:r>
                        <a:rPr lang="en-US" sz="900" dirty="0"/>
                        <a:t> (velvet worms).</a:t>
                      </a:r>
                    </a:p>
                  </a:txBody>
                  <a:tcPr marL="45720" marR="45720" marT="0" marB="0" anchor="ctr"/>
                </a:tc>
                <a:tc>
                  <a:txBody>
                    <a:bodyPr/>
                    <a:lstStyle/>
                    <a:p>
                      <a:r>
                        <a:rPr lang="en-US" sz="1200" dirty="0"/>
                        <a:t>Segmented </a:t>
                      </a:r>
                      <a:r>
                        <a:rPr lang="en-US" sz="1200" dirty="0" err="1"/>
                        <a:t>protostomous</a:t>
                      </a:r>
                      <a:r>
                        <a:rPr lang="en-US" sz="1200" dirty="0"/>
                        <a:t> worms with a chitinous soft exoskeleton and unsegmented appendages. Related to arthropods. The only exclusively terrestrial phylum, but what are interpreted as their Cambrian ancestors were marine.</a:t>
                      </a:r>
                      <a:endParaRPr lang="en-IN" sz="1200" dirty="0"/>
                    </a:p>
                  </a:txBody>
                  <a:tcPr marT="0" marB="0"/>
                </a:tc>
                <a:tc>
                  <a:txBody>
                    <a:bodyPr/>
                    <a:lstStyle/>
                    <a:p>
                      <a:pPr algn="ctr"/>
                      <a:r>
                        <a:rPr lang="en-IN" sz="1200" dirty="0"/>
                        <a:t>110</a:t>
                      </a:r>
                    </a:p>
                  </a:txBody>
                  <a:tcPr marT="0" marB="0"/>
                </a:tc>
                <a:extLst>
                  <a:ext uri="{0D108BD9-81ED-4DB2-BD59-A6C34878D82A}">
                    <a16:rowId xmlns:a16="http://schemas.microsoft.com/office/drawing/2014/main" val="158271546"/>
                  </a:ext>
                </a:extLst>
              </a:tr>
              <a:tr h="804670">
                <a:tc>
                  <a:txBody>
                    <a:bodyPr/>
                    <a:lstStyle/>
                    <a:p>
                      <a:r>
                        <a:rPr lang="en-IN" sz="1200" b="1" dirty="0" err="1"/>
                        <a:t>Loricifera</a:t>
                      </a:r>
                      <a:endParaRPr lang="en-IN" sz="1200" b="1" dirty="0"/>
                    </a:p>
                    <a:p>
                      <a:r>
                        <a:rPr lang="en-IN" sz="1200" dirty="0"/>
                        <a:t>(loriciferans)</a:t>
                      </a:r>
                    </a:p>
                  </a:txBody>
                  <a:tcPr marT="0" marB="0"/>
                </a:tc>
                <a:tc>
                  <a:txBody>
                    <a:bodyPr/>
                    <a:lstStyle/>
                    <a:p>
                      <a:r>
                        <a:rPr lang="en-IN" sz="1200" i="1" dirty="0" err="1"/>
                        <a:t>Nanaloricus</a:t>
                      </a:r>
                      <a:r>
                        <a:rPr lang="en-IN" sz="1200" i="1" dirty="0"/>
                        <a:t> </a:t>
                      </a:r>
                      <a:r>
                        <a:rPr lang="en-IN" sz="1200" i="1" dirty="0" err="1"/>
                        <a:t>mysticus</a:t>
                      </a:r>
                      <a:endParaRPr lang="en-IN" sz="1200" i="1" dirty="0"/>
                    </a:p>
                  </a:txBody>
                  <a:tcPr marT="0" marB="0"/>
                </a:tc>
                <a:tc>
                  <a:txBody>
                    <a:bodyPr/>
                    <a:lstStyle/>
                    <a:p>
                      <a:pPr marL="182880" algn="ctr"/>
                      <a:r>
                        <a:rPr lang="en-US" sz="900" dirty="0"/>
                        <a:t>A species belongs to the phylum </a:t>
                      </a:r>
                      <a:r>
                        <a:rPr lang="en-US" sz="900" dirty="0" err="1"/>
                        <a:t>Loricifera</a:t>
                      </a:r>
                      <a:r>
                        <a:rPr lang="en-US" sz="900" dirty="0"/>
                        <a:t> (loriciferans).</a:t>
                      </a:r>
                    </a:p>
                  </a:txBody>
                  <a:tcPr marL="45720" marR="45720" marT="0" marB="0" anchor="ctr"/>
                </a:tc>
                <a:tc>
                  <a:txBody>
                    <a:bodyPr/>
                    <a:lstStyle/>
                    <a:p>
                      <a:r>
                        <a:rPr lang="en-US" sz="1200" dirty="0"/>
                        <a:t>Tiny marine pseudocoelomates that live in spaces between grains of sand. The mouth is borne on the tip of a flexible tube. Discovered in 1983.</a:t>
                      </a:r>
                      <a:endParaRPr lang="en-IN" sz="1200" dirty="0"/>
                    </a:p>
                  </a:txBody>
                  <a:tcPr marT="0" marB="0"/>
                </a:tc>
                <a:tc>
                  <a:txBody>
                    <a:bodyPr/>
                    <a:lstStyle/>
                    <a:p>
                      <a:pPr algn="ctr"/>
                      <a:r>
                        <a:rPr lang="en-IN" sz="1200" dirty="0"/>
                        <a:t>35</a:t>
                      </a:r>
                    </a:p>
                  </a:txBody>
                  <a:tcPr marT="0" marB="0"/>
                </a:tc>
                <a:extLst>
                  <a:ext uri="{0D108BD9-81ED-4DB2-BD59-A6C34878D82A}">
                    <a16:rowId xmlns:a16="http://schemas.microsoft.com/office/drawing/2014/main" val="524151456"/>
                  </a:ext>
                </a:extLst>
              </a:tr>
            </a:tbl>
          </a:graphicData>
        </a:graphic>
      </p:graphicFrame>
      <p:pic>
        <p:nvPicPr>
          <p:cNvPr id="17" name="Picture 4" descr="Alt text for this image can be found in the table row 2 column 3.">
            <a:extLst>
              <a:ext uri="{FF2B5EF4-FFF2-40B4-BE49-F238E27FC236}">
                <a16:creationId xmlns:a16="http://schemas.microsoft.com/office/drawing/2014/main" id="{F52CCB34-3557-418C-A5C9-47575CEE06AC}"/>
              </a:ext>
            </a:extLst>
          </p:cNvPr>
          <p:cNvPicPr>
            <a:picLocks noChangeAspect="1" noChangeArrowheads="1"/>
          </p:cNvPicPr>
          <p:nvPr/>
        </p:nvPicPr>
        <p:blipFill rotWithShape="1">
          <a:blip r:embed="rId3"/>
          <a:srcRect l="11907" t="35836" r="11240" b="51950"/>
          <a:stretch/>
        </p:blipFill>
        <p:spPr bwMode="auto">
          <a:xfrm>
            <a:off x="2801982" y="2062758"/>
            <a:ext cx="1577340" cy="100584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5" descr="Alt text for this image can be found in the table row 3 column 3.">
            <a:extLst>
              <a:ext uri="{FF2B5EF4-FFF2-40B4-BE49-F238E27FC236}">
                <a16:creationId xmlns:a16="http://schemas.microsoft.com/office/drawing/2014/main" id="{D05F05B9-B805-4FA1-854C-58F94522A95C}"/>
              </a:ext>
            </a:extLst>
          </p:cNvPr>
          <p:cNvPicPr>
            <a:picLocks noChangeAspect="1" noChangeArrowheads="1"/>
          </p:cNvPicPr>
          <p:nvPr/>
        </p:nvPicPr>
        <p:blipFill rotWithShape="1">
          <a:blip r:embed="rId3"/>
          <a:srcRect l="9058" t="48997" r="9965" b="43843"/>
          <a:stretch/>
        </p:blipFill>
        <p:spPr bwMode="auto">
          <a:xfrm>
            <a:off x="2676613" y="3438562"/>
            <a:ext cx="1760969" cy="62471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6" descr="Alt text for this image can be found in the table row 4 column 3.">
            <a:extLst>
              <a:ext uri="{FF2B5EF4-FFF2-40B4-BE49-F238E27FC236}">
                <a16:creationId xmlns:a16="http://schemas.microsoft.com/office/drawing/2014/main" id="{5C7EB2FC-8A43-4086-B5A8-73A8773DF331}"/>
              </a:ext>
            </a:extLst>
          </p:cNvPr>
          <p:cNvPicPr>
            <a:picLocks noChangeAspect="1" noChangeArrowheads="1"/>
          </p:cNvPicPr>
          <p:nvPr/>
        </p:nvPicPr>
        <p:blipFill rotWithShape="1">
          <a:blip r:embed="rId3"/>
          <a:srcRect l="10998" t="57261" r="4770" b="34309"/>
          <a:stretch/>
        </p:blipFill>
        <p:spPr bwMode="auto">
          <a:xfrm>
            <a:off x="2641218" y="4663411"/>
            <a:ext cx="1831757" cy="73547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7" descr="Alt text for this image can be found in the table row 5 column 3.">
            <a:extLst>
              <a:ext uri="{FF2B5EF4-FFF2-40B4-BE49-F238E27FC236}">
                <a16:creationId xmlns:a16="http://schemas.microsoft.com/office/drawing/2014/main" id="{42D5AE13-88A8-4A24-A317-72F66F28F59B}"/>
              </a:ext>
            </a:extLst>
          </p:cNvPr>
          <p:cNvPicPr>
            <a:picLocks noChangeAspect="1" noChangeArrowheads="1"/>
          </p:cNvPicPr>
          <p:nvPr/>
        </p:nvPicPr>
        <p:blipFill rotWithShape="1">
          <a:blip r:embed="rId3"/>
          <a:srcRect l="12267" t="66129" r="6756" b="25536"/>
          <a:stretch/>
        </p:blipFill>
        <p:spPr bwMode="auto">
          <a:xfrm>
            <a:off x="2676614" y="5726543"/>
            <a:ext cx="1760968" cy="72727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8">
            <a:extLst>
              <a:ext uri="{FF2B5EF4-FFF2-40B4-BE49-F238E27FC236}">
                <a16:creationId xmlns:a16="http://schemas.microsoft.com/office/drawing/2014/main" id="{EC0D8507-743B-4646-A133-717A3490467C}"/>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4780010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34C54-0E08-4EC9-9CC4-49EA9FBB8C6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General Features of Animals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2FF86B7-665E-4C12-BCF8-B99ABE0C1139}"/>
              </a:ext>
            </a:extLst>
          </p:cNvPr>
          <p:cNvSpPr>
            <a:spLocks noGrp="1"/>
          </p:cNvSpPr>
          <p:nvPr>
            <p:ph sz="quarter" idx="11"/>
          </p:nvPr>
        </p:nvSpPr>
        <p:spPr/>
        <p:txBody>
          <a:bodyPr/>
          <a:lstStyle/>
          <a:p>
            <a:pPr marL="342900" lvl="0" indent="-342900">
              <a:lnSpc>
                <a:spcPct val="110000"/>
              </a:lnSpc>
              <a:spcBef>
                <a:spcPts val="6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Heterotrophy - obtain energy and organic molecules by ingesting other organisms</a:t>
            </a:r>
          </a:p>
          <a:p>
            <a:pPr marL="342900" lvl="0" indent="-342900">
              <a:lnSpc>
                <a:spcPct val="110000"/>
              </a:lnSpc>
              <a:spcBef>
                <a:spcPts val="6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Multicellularity - Many have complex bodies</a:t>
            </a:r>
          </a:p>
          <a:p>
            <a:pPr marL="342900" lvl="0" indent="-342900">
              <a:lnSpc>
                <a:spcPct val="110000"/>
              </a:lnSpc>
              <a:spcBef>
                <a:spcPts val="6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No cell walls - They lack rigid cell walls and are usually flexible</a:t>
            </a:r>
          </a:p>
          <a:p>
            <a:pPr marL="342900" lvl="0" indent="-342900">
              <a:lnSpc>
                <a:spcPct val="110000"/>
              </a:lnSpc>
              <a:spcBef>
                <a:spcPts val="6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Active movement - Move more rapidly and in more complex ways</a:t>
            </a:r>
          </a:p>
          <a:p>
            <a:pPr marL="342900" lvl="0" indent="-342900">
              <a:lnSpc>
                <a:spcPct val="110000"/>
              </a:lnSpc>
              <a:spcBef>
                <a:spcPts val="6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Diversity of form - Vary greatly in form, ranging in size from organisms too small to see with the unaided eye to enormous</a:t>
            </a:r>
          </a:p>
        </p:txBody>
      </p:sp>
      <p:sp>
        <p:nvSpPr>
          <p:cNvPr id="6" name="Slide Number Placeholder 3">
            <a:extLst>
              <a:ext uri="{FF2B5EF4-FFF2-40B4-BE49-F238E27FC236}">
                <a16:creationId xmlns:a16="http://schemas.microsoft.com/office/drawing/2014/main" id="{7800BDA5-198F-4DF2-981E-AADA524439E3}"/>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15475978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8F293-FAF8-4542-94A5-C5DF6657127A}"/>
              </a:ext>
            </a:extLst>
          </p:cNvPr>
          <p:cNvSpPr>
            <a:spLocks noGrp="1"/>
          </p:cNvSpPr>
          <p:nvPr>
            <p:ph type="title"/>
          </p:nvPr>
        </p:nvSpPr>
        <p:spPr/>
        <p:txBody>
          <a:bodyPr/>
          <a:lstStyle/>
          <a:p>
            <a:r>
              <a:rPr lang="en-US" dirty="0"/>
              <a:t>Table 32.2 Part 3</a:t>
            </a:r>
          </a:p>
        </p:txBody>
      </p:sp>
      <p:sp>
        <p:nvSpPr>
          <p:cNvPr id="3" name="Content Placeholder 2">
            <a:extLst>
              <a:ext uri="{FF2B5EF4-FFF2-40B4-BE49-F238E27FC236}">
                <a16:creationId xmlns:a16="http://schemas.microsoft.com/office/drawing/2014/main" id="{BFA62B26-B29B-4203-8657-C40FB6F7337F}"/>
              </a:ext>
            </a:extLst>
          </p:cNvPr>
          <p:cNvSpPr>
            <a:spLocks noGrp="1"/>
          </p:cNvSpPr>
          <p:nvPr>
            <p:ph sz="quarter" idx="11"/>
          </p:nvPr>
        </p:nvSpPr>
        <p:spPr>
          <a:xfrm>
            <a:off x="182880" y="1105259"/>
            <a:ext cx="8778240" cy="320040"/>
          </a:xfrm>
        </p:spPr>
        <p:txBody>
          <a:bodyPr/>
          <a:lstStyle/>
          <a:p>
            <a:r>
              <a:rPr lang="en-US" sz="1400" b="1" dirty="0"/>
              <a:t>TABLE 32.2 Some Important Animal Phyla with Fewer Species—and Three Recently Discovered Ones</a:t>
            </a:r>
            <a:endParaRPr lang="en-US" sz="1400" dirty="0"/>
          </a:p>
        </p:txBody>
      </p:sp>
      <p:graphicFrame>
        <p:nvGraphicFramePr>
          <p:cNvPr id="4" name="Table 3">
            <a:extLst>
              <a:ext uri="{FF2B5EF4-FFF2-40B4-BE49-F238E27FC236}">
                <a16:creationId xmlns:a16="http://schemas.microsoft.com/office/drawing/2014/main" id="{73882B40-6FCD-4D8B-8D56-171832830D3A}"/>
              </a:ext>
            </a:extLst>
          </p:cNvPr>
          <p:cNvGraphicFramePr>
            <a:graphicFrameLocks noGrp="1"/>
          </p:cNvGraphicFramePr>
          <p:nvPr>
            <p:extLst>
              <p:ext uri="{D42A27DB-BD31-4B8C-83A1-F6EECF244321}">
                <p14:modId xmlns:p14="http://schemas.microsoft.com/office/powerpoint/2010/main" val="812415970"/>
              </p:ext>
            </p:extLst>
          </p:nvPr>
        </p:nvGraphicFramePr>
        <p:xfrm>
          <a:off x="182880" y="1481536"/>
          <a:ext cx="8778240" cy="4480560"/>
        </p:xfrm>
        <a:graphic>
          <a:graphicData uri="http://schemas.openxmlformats.org/drawingml/2006/table">
            <a:tbl>
              <a:tblPr firstRow="1" bandRow="1">
                <a:tableStyleId>{5C22544A-7EE6-4342-B048-85BDC9FD1C3A}</a:tableStyleId>
              </a:tblPr>
              <a:tblGrid>
                <a:gridCol w="1556565">
                  <a:extLst>
                    <a:ext uri="{9D8B030D-6E8A-4147-A177-3AD203B41FA5}">
                      <a16:colId xmlns:a16="http://schemas.microsoft.com/office/drawing/2014/main" val="1603076363"/>
                    </a:ext>
                  </a:extLst>
                </a:gridCol>
                <a:gridCol w="1098752">
                  <a:extLst>
                    <a:ext uri="{9D8B030D-6E8A-4147-A177-3AD203B41FA5}">
                      <a16:colId xmlns:a16="http://schemas.microsoft.com/office/drawing/2014/main" val="13049333"/>
                    </a:ext>
                  </a:extLst>
                </a:gridCol>
                <a:gridCol w="1739690">
                  <a:extLst>
                    <a:ext uri="{9D8B030D-6E8A-4147-A177-3AD203B41FA5}">
                      <a16:colId xmlns:a16="http://schemas.microsoft.com/office/drawing/2014/main" val="2240087527"/>
                    </a:ext>
                  </a:extLst>
                </a:gridCol>
                <a:gridCol w="3101356">
                  <a:extLst>
                    <a:ext uri="{9D8B030D-6E8A-4147-A177-3AD203B41FA5}">
                      <a16:colId xmlns:a16="http://schemas.microsoft.com/office/drawing/2014/main" val="2614848164"/>
                    </a:ext>
                  </a:extLst>
                </a:gridCol>
                <a:gridCol w="1281877">
                  <a:extLst>
                    <a:ext uri="{9D8B030D-6E8A-4147-A177-3AD203B41FA5}">
                      <a16:colId xmlns:a16="http://schemas.microsoft.com/office/drawing/2014/main" val="3102988737"/>
                    </a:ext>
                  </a:extLst>
                </a:gridCol>
              </a:tblGrid>
              <a:tr h="640080">
                <a:tc>
                  <a:txBody>
                    <a:bodyPr/>
                    <a:lstStyle/>
                    <a:p>
                      <a:r>
                        <a:rPr lang="en-IN" sz="1200" b="1" i="0" u="none" strike="noStrike" kern="1200" baseline="0" dirty="0">
                          <a:solidFill>
                            <a:schemeClr val="lt1"/>
                          </a:solidFill>
                          <a:latin typeface="+mn-lt"/>
                          <a:ea typeface="+mn-ea"/>
                          <a:cs typeface="+mn-cs"/>
                        </a:rPr>
                        <a:t>Phylum </a:t>
                      </a:r>
                      <a:endParaRPr lang="en-IN" sz="1200" b="0" i="0" u="none" strike="noStrike" kern="1200" baseline="0" dirty="0">
                        <a:solidFill>
                          <a:schemeClr val="lt1"/>
                        </a:solidFill>
                        <a:latin typeface="+mn-lt"/>
                        <a:ea typeface="+mn-ea"/>
                        <a:cs typeface="+mn-cs"/>
                      </a:endParaRPr>
                    </a:p>
                  </a:txBody>
                  <a:tcPr marL="45720" marR="45720" marT="0" marB="0"/>
                </a:tc>
                <a:tc>
                  <a:txBody>
                    <a:bodyPr/>
                    <a:lstStyle/>
                    <a:p>
                      <a:r>
                        <a:rPr lang="en-IN" sz="1200" dirty="0"/>
                        <a:t>Typical Examples</a:t>
                      </a:r>
                    </a:p>
                  </a:txBody>
                  <a:tcPr marL="45720" marR="45720" marT="0" marB="0"/>
                </a:tc>
                <a:tc>
                  <a:txBody>
                    <a:bodyPr/>
                    <a:lstStyle/>
                    <a:p>
                      <a:pPr marL="182880" algn="ctr"/>
                      <a:endParaRPr lang="en-IN" sz="900" dirty="0"/>
                    </a:p>
                  </a:txBody>
                  <a:tcPr marL="45720" marR="45720" marT="0" marB="0" anchor="ctr"/>
                </a:tc>
                <a:tc>
                  <a:txBody>
                    <a:bodyPr/>
                    <a:lstStyle/>
                    <a:p>
                      <a:r>
                        <a:rPr lang="en-IN" sz="1200" dirty="0"/>
                        <a:t>Key Characteristics</a:t>
                      </a:r>
                    </a:p>
                  </a:txBody>
                  <a:tcPr marL="45720" marR="45720" marT="0" marB="0"/>
                </a:tc>
                <a:tc>
                  <a:txBody>
                    <a:bodyPr/>
                    <a:lstStyle/>
                    <a:p>
                      <a:r>
                        <a:rPr lang="en-US" sz="1200" dirty="0"/>
                        <a:t>Approximate</a:t>
                      </a:r>
                    </a:p>
                    <a:p>
                      <a:r>
                        <a:rPr lang="en-US" sz="1200" dirty="0"/>
                        <a:t>Number of</a:t>
                      </a:r>
                    </a:p>
                    <a:p>
                      <a:r>
                        <a:rPr lang="en-US" sz="1200" dirty="0"/>
                        <a:t>Named Species</a:t>
                      </a:r>
                      <a:endParaRPr lang="en-IN" sz="1200" dirty="0"/>
                    </a:p>
                  </a:txBody>
                  <a:tcPr marL="45720" marR="45720" marT="0" marB="0"/>
                </a:tc>
                <a:extLst>
                  <a:ext uri="{0D108BD9-81ED-4DB2-BD59-A6C34878D82A}">
                    <a16:rowId xmlns:a16="http://schemas.microsoft.com/office/drawing/2014/main" val="2089857766"/>
                  </a:ext>
                </a:extLst>
              </a:tr>
              <a:tr h="1066800">
                <a:tc>
                  <a:txBody>
                    <a:bodyPr/>
                    <a:lstStyle/>
                    <a:p>
                      <a:r>
                        <a:rPr lang="en-IN" sz="1200" b="1" dirty="0" err="1"/>
                        <a:t>Cycliophora</a:t>
                      </a:r>
                      <a:r>
                        <a:rPr lang="en-IN" sz="1200" dirty="0"/>
                        <a:t> (</a:t>
                      </a:r>
                      <a:r>
                        <a:rPr lang="en-IN" sz="1200" dirty="0" err="1"/>
                        <a:t>cycliophorans</a:t>
                      </a:r>
                      <a:r>
                        <a:rPr lang="en-IN" sz="1200" dirty="0"/>
                        <a:t>)</a:t>
                      </a:r>
                    </a:p>
                  </a:txBody>
                  <a:tcPr marT="0" marB="0"/>
                </a:tc>
                <a:tc>
                  <a:txBody>
                    <a:bodyPr/>
                    <a:lstStyle/>
                    <a:p>
                      <a:r>
                        <a:rPr lang="en-IN" sz="1200" i="1" dirty="0" err="1"/>
                        <a:t>Symbion</a:t>
                      </a:r>
                      <a:endParaRPr lang="en-IN" sz="1200" i="1" dirty="0"/>
                    </a:p>
                  </a:txBody>
                  <a:tcPr marT="0" marB="0"/>
                </a:tc>
                <a:tc>
                  <a:txBody>
                    <a:bodyPr/>
                    <a:lstStyle/>
                    <a:p>
                      <a:pPr marL="182880" algn="ctr"/>
                      <a:r>
                        <a:rPr lang="en-US" sz="900" dirty="0"/>
                        <a:t>A species belongs to the phylum </a:t>
                      </a:r>
                      <a:r>
                        <a:rPr lang="en-US" sz="900" dirty="0" err="1"/>
                        <a:t>Cycliophora</a:t>
                      </a:r>
                      <a:r>
                        <a:rPr lang="en-US" sz="900" dirty="0"/>
                        <a:t> (</a:t>
                      </a:r>
                      <a:r>
                        <a:rPr lang="en-US" sz="900" dirty="0" err="1"/>
                        <a:t>cycliophorans</a:t>
                      </a:r>
                      <a:r>
                        <a:rPr lang="en-US" sz="900" dirty="0"/>
                        <a:t>).</a:t>
                      </a:r>
                    </a:p>
                  </a:txBody>
                  <a:tcPr marL="45720" marR="45720" marT="0" marB="0" anchor="ctr"/>
                </a:tc>
                <a:tc>
                  <a:txBody>
                    <a:bodyPr/>
                    <a:lstStyle/>
                    <a:p>
                      <a:r>
                        <a:rPr lang="en-US" sz="1200" dirty="0"/>
                        <a:t>Microscopic animals that live on mouthparts of claw lobsters. Discovered in 1995.</a:t>
                      </a:r>
                      <a:endParaRPr lang="en-IN" sz="1200" dirty="0"/>
                    </a:p>
                  </a:txBody>
                  <a:tcPr marT="0" marB="0"/>
                </a:tc>
                <a:tc>
                  <a:txBody>
                    <a:bodyPr/>
                    <a:lstStyle/>
                    <a:p>
                      <a:pPr algn="ctr"/>
                      <a:r>
                        <a:rPr lang="en-IN" sz="1200" dirty="0"/>
                        <a:t>3</a:t>
                      </a:r>
                    </a:p>
                  </a:txBody>
                  <a:tcPr marT="0" marB="0"/>
                </a:tc>
                <a:extLst>
                  <a:ext uri="{0D108BD9-81ED-4DB2-BD59-A6C34878D82A}">
                    <a16:rowId xmlns:a16="http://schemas.microsoft.com/office/drawing/2014/main" val="536403952"/>
                  </a:ext>
                </a:extLst>
              </a:tr>
              <a:tr h="1493518">
                <a:tc>
                  <a:txBody>
                    <a:bodyPr/>
                    <a:lstStyle/>
                    <a:p>
                      <a:r>
                        <a:rPr lang="en-US" sz="1200" b="1" dirty="0"/>
                        <a:t>Placozoa</a:t>
                      </a:r>
                      <a:endParaRPr lang="en-IN" sz="1200" b="1" dirty="0"/>
                    </a:p>
                  </a:txBody>
                  <a:tcPr marT="0" marB="0"/>
                </a:tc>
                <a:tc>
                  <a:txBody>
                    <a:bodyPr/>
                    <a:lstStyle/>
                    <a:p>
                      <a:r>
                        <a:rPr lang="en-IN" sz="1200" i="1" dirty="0" err="1"/>
                        <a:t>Cycliophora</a:t>
                      </a:r>
                      <a:endParaRPr lang="en-IN" sz="1200" i="1" dirty="0"/>
                    </a:p>
                  </a:txBody>
                  <a:tcPr marT="0" marB="0"/>
                </a:tc>
                <a:tc>
                  <a:txBody>
                    <a:bodyPr/>
                    <a:lstStyle/>
                    <a:p>
                      <a:pPr marL="182880" algn="ctr"/>
                      <a:r>
                        <a:rPr lang="en-US" sz="900" dirty="0"/>
                        <a:t>A species belongs to the phylum Placozoa.</a:t>
                      </a:r>
                    </a:p>
                  </a:txBody>
                  <a:tcPr marL="45720" marR="45720" marT="0" marB="0" anchor="ctr"/>
                </a:tc>
                <a:tc>
                  <a:txBody>
                    <a:bodyPr/>
                    <a:lstStyle/>
                    <a:p>
                      <a:r>
                        <a:rPr lang="en-US" sz="1200" dirty="0"/>
                        <a:t>Simple animals with only a few cell types and a few thousand cells. Flat with irregular body outline; these marine animals are only 1 mm in diameter. Their biology is not well-known.</a:t>
                      </a:r>
                      <a:endParaRPr lang="en-IN" sz="1200" dirty="0"/>
                    </a:p>
                  </a:txBody>
                  <a:tcPr marT="0" marB="0"/>
                </a:tc>
                <a:tc>
                  <a:txBody>
                    <a:bodyPr/>
                    <a:lstStyle/>
                    <a:p>
                      <a:pPr algn="ctr"/>
                      <a:r>
                        <a:rPr lang="en-IN" sz="1200" dirty="0"/>
                        <a:t>2</a:t>
                      </a:r>
                    </a:p>
                  </a:txBody>
                  <a:tcPr marT="0" marB="0"/>
                </a:tc>
                <a:extLst>
                  <a:ext uri="{0D108BD9-81ED-4DB2-BD59-A6C34878D82A}">
                    <a16:rowId xmlns:a16="http://schemas.microsoft.com/office/drawing/2014/main" val="2829862720"/>
                  </a:ext>
                </a:extLst>
              </a:tr>
              <a:tr h="1280162">
                <a:tc>
                  <a:txBody>
                    <a:bodyPr/>
                    <a:lstStyle/>
                    <a:p>
                      <a:r>
                        <a:rPr lang="en-IN" sz="1200" b="1" dirty="0" err="1"/>
                        <a:t>Micrognathozoa</a:t>
                      </a:r>
                      <a:r>
                        <a:rPr lang="en-IN" sz="1200" dirty="0"/>
                        <a:t> (</a:t>
                      </a:r>
                      <a:r>
                        <a:rPr lang="en-IN" sz="1200" dirty="0" err="1"/>
                        <a:t>micrognathozoans</a:t>
                      </a:r>
                      <a:r>
                        <a:rPr lang="en-IN" sz="1200" dirty="0"/>
                        <a:t>)</a:t>
                      </a:r>
                    </a:p>
                  </a:txBody>
                  <a:tcPr marT="0" marB="0"/>
                </a:tc>
                <a:tc>
                  <a:txBody>
                    <a:bodyPr/>
                    <a:lstStyle/>
                    <a:p>
                      <a:r>
                        <a:rPr lang="en-IN" sz="1200" i="1" dirty="0" err="1"/>
                        <a:t>Limnognathia</a:t>
                      </a:r>
                      <a:endParaRPr lang="en-IN" sz="1200" i="1" dirty="0"/>
                    </a:p>
                  </a:txBody>
                  <a:tcPr marT="0" marB="0"/>
                </a:tc>
                <a:tc>
                  <a:txBody>
                    <a:bodyPr/>
                    <a:lstStyle/>
                    <a:p>
                      <a:pPr marL="182880" algn="ctr"/>
                      <a:r>
                        <a:rPr lang="en-US" sz="900" dirty="0"/>
                        <a:t>A species belongs to the phylum </a:t>
                      </a:r>
                      <a:r>
                        <a:rPr lang="en-US" sz="900" dirty="0" err="1"/>
                        <a:t>Micrognathozoa</a:t>
                      </a:r>
                      <a:r>
                        <a:rPr lang="en-US" sz="900" dirty="0"/>
                        <a:t> (</a:t>
                      </a:r>
                      <a:r>
                        <a:rPr lang="en-US" sz="900" dirty="0" err="1"/>
                        <a:t>micrognathozoans</a:t>
                      </a:r>
                      <a:r>
                        <a:rPr lang="en-US" sz="900" dirty="0"/>
                        <a:t>).</a:t>
                      </a:r>
                    </a:p>
                  </a:txBody>
                  <a:tcPr marL="45720" marR="45720" marT="0" marB="0" anchor="ctr"/>
                </a:tc>
                <a:tc>
                  <a:txBody>
                    <a:bodyPr/>
                    <a:lstStyle/>
                    <a:p>
                      <a:r>
                        <a:rPr lang="en-US" sz="1200" dirty="0"/>
                        <a:t>Microscopic animals with complicated jaws. Discovered in 2000 in Greenland.</a:t>
                      </a:r>
                      <a:endParaRPr lang="en-IN" sz="1200" dirty="0"/>
                    </a:p>
                  </a:txBody>
                  <a:tcPr marT="0" marB="0"/>
                </a:tc>
                <a:tc>
                  <a:txBody>
                    <a:bodyPr/>
                    <a:lstStyle/>
                    <a:p>
                      <a:pPr algn="ctr"/>
                      <a:r>
                        <a:rPr lang="en-IN" sz="1200" dirty="0"/>
                        <a:t>1</a:t>
                      </a:r>
                    </a:p>
                  </a:txBody>
                  <a:tcPr marT="0" marB="0"/>
                </a:tc>
                <a:extLst>
                  <a:ext uri="{0D108BD9-81ED-4DB2-BD59-A6C34878D82A}">
                    <a16:rowId xmlns:a16="http://schemas.microsoft.com/office/drawing/2014/main" val="158271546"/>
                  </a:ext>
                </a:extLst>
              </a:tr>
            </a:tbl>
          </a:graphicData>
        </a:graphic>
      </p:graphicFrame>
      <p:pic>
        <p:nvPicPr>
          <p:cNvPr id="17" name="Picture 4" descr="Alt text for this image can be found in the table row 2 column 3.">
            <a:extLst>
              <a:ext uri="{FF2B5EF4-FFF2-40B4-BE49-F238E27FC236}">
                <a16:creationId xmlns:a16="http://schemas.microsoft.com/office/drawing/2014/main" id="{F52CCB34-3557-418C-A5C9-47575CEE06AC}"/>
              </a:ext>
            </a:extLst>
          </p:cNvPr>
          <p:cNvPicPr>
            <a:picLocks noChangeAspect="1" noChangeArrowheads="1"/>
          </p:cNvPicPr>
          <p:nvPr/>
        </p:nvPicPr>
        <p:blipFill rotWithShape="1">
          <a:blip r:embed="rId3"/>
          <a:srcRect l="16886" t="74552" r="23646" b="14600"/>
          <a:stretch/>
        </p:blipFill>
        <p:spPr bwMode="auto">
          <a:xfrm>
            <a:off x="3006370" y="2122075"/>
            <a:ext cx="1422546" cy="104122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5" descr="Alt text for this image can be found in the table row 3 column 3.">
            <a:extLst>
              <a:ext uri="{FF2B5EF4-FFF2-40B4-BE49-F238E27FC236}">
                <a16:creationId xmlns:a16="http://schemas.microsoft.com/office/drawing/2014/main" id="{740718A5-67F2-4CE8-A577-81DF94FCA6FE}"/>
              </a:ext>
            </a:extLst>
          </p:cNvPr>
          <p:cNvPicPr>
            <a:picLocks noChangeAspect="1" noChangeArrowheads="1"/>
          </p:cNvPicPr>
          <p:nvPr/>
        </p:nvPicPr>
        <p:blipFill rotWithShape="1">
          <a:blip r:embed="rId3"/>
          <a:srcRect l="21370" t="85802" r="29367" b="7013"/>
          <a:stretch/>
        </p:blipFill>
        <p:spPr bwMode="auto">
          <a:xfrm>
            <a:off x="2834309" y="3270009"/>
            <a:ext cx="1725340" cy="1009656"/>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6" descr="Alt text for this image can be found in the table row 4 column 3.">
            <a:extLst>
              <a:ext uri="{FF2B5EF4-FFF2-40B4-BE49-F238E27FC236}">
                <a16:creationId xmlns:a16="http://schemas.microsoft.com/office/drawing/2014/main" id="{CB285B96-E55F-4BDE-A944-D029F2F00B79}"/>
              </a:ext>
            </a:extLst>
          </p:cNvPr>
          <p:cNvPicPr>
            <a:picLocks noChangeAspect="1" noChangeArrowheads="1"/>
          </p:cNvPicPr>
          <p:nvPr/>
        </p:nvPicPr>
        <p:blipFill rotWithShape="1">
          <a:blip r:embed="rId3"/>
          <a:srcRect l="20599" t="92718" r="24283"/>
          <a:stretch/>
        </p:blipFill>
        <p:spPr bwMode="auto">
          <a:xfrm>
            <a:off x="2846118" y="4793313"/>
            <a:ext cx="1724884" cy="9144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7">
            <a:extLst>
              <a:ext uri="{FF2B5EF4-FFF2-40B4-BE49-F238E27FC236}">
                <a16:creationId xmlns:a16="http://schemas.microsoft.com/office/drawing/2014/main" id="{EC0D8507-743B-4646-A133-717A3490467C}"/>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27498310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6EFE3-6CD7-4C51-8197-15D88B0379E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 Important Development in Animal Phylogeny</a:t>
            </a:r>
          </a:p>
        </p:txBody>
      </p:sp>
      <p:sp>
        <p:nvSpPr>
          <p:cNvPr id="3" name="Content Placeholder 2">
            <a:extLst>
              <a:ext uri="{FF2B5EF4-FFF2-40B4-BE49-F238E27FC236}">
                <a16:creationId xmlns:a16="http://schemas.microsoft.com/office/drawing/2014/main" id="{96A7C036-7386-4F3B-B538-7661E96AEA7D}"/>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Annelids and arthropods were separated into different clades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Were previously thought to be closely related.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Arthropods are grouped with the ecdysozoans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Molt their cuticles.</a:t>
            </a:r>
          </a:p>
        </p:txBody>
      </p:sp>
      <p:sp>
        <p:nvSpPr>
          <p:cNvPr id="6" name="Slide Number Placeholder 3">
            <a:extLst>
              <a:ext uri="{FF2B5EF4-FFF2-40B4-BE49-F238E27FC236}">
                <a16:creationId xmlns:a16="http://schemas.microsoft.com/office/drawing/2014/main" id="{F40CF8B4-74E0-4FFF-B4A7-0AD839041AB6}"/>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3062456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770E0-BBE2-4A40-AD7A-BDD1FC87C2F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Issues with Current Phylogeny</a:t>
            </a:r>
          </a:p>
        </p:txBody>
      </p:sp>
      <p:sp>
        <p:nvSpPr>
          <p:cNvPr id="3" name="Content Placeholder 2">
            <a:extLst>
              <a:ext uri="{FF2B5EF4-FFF2-40B4-BE49-F238E27FC236}">
                <a16:creationId xmlns:a16="http://schemas.microsoft.com/office/drawing/2014/main" id="{8FABCDEA-90C7-45B6-8978-1D5CF9D71F85}"/>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Placement of some groups in current phylogenies varies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Ctenophora (comb jellies).</a:t>
            </a:r>
          </a:p>
          <a:p>
            <a:pPr marL="347472" lvl="0" indent="-347472">
              <a:spcBef>
                <a:spcPct val="200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Chaetognatha</a:t>
            </a:r>
            <a:r>
              <a:rPr lang="en-US" dirty="0">
                <a:solidFill>
                  <a:srgbClr val="000000"/>
                </a:solidFill>
                <a:latin typeface="Arial" panose="020B0604020202020204" pitchFamily="34" charset="0"/>
                <a:ea typeface="Verdana" panose="020B0604030504040204" pitchFamily="34" charset="0"/>
              </a:rPr>
              <a:t> (arrow worms).</a:t>
            </a:r>
          </a:p>
        </p:txBody>
      </p:sp>
      <p:sp>
        <p:nvSpPr>
          <p:cNvPr id="6" name="Slide Number Placeholder 3">
            <a:extLst>
              <a:ext uri="{FF2B5EF4-FFF2-40B4-BE49-F238E27FC236}">
                <a16:creationId xmlns:a16="http://schemas.microsoft.com/office/drawing/2014/main" id="{2EF5260B-37AB-4228-BC7A-5BB8EA9DF0FC}"/>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7471363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2A39A-5FBE-4B7A-AABA-E4B13E21866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Use of the Coelom in Morphology-Based Phylogeny</a:t>
            </a:r>
          </a:p>
        </p:txBody>
      </p:sp>
      <p:sp>
        <p:nvSpPr>
          <p:cNvPr id="3" name="Content Placeholder 2">
            <a:extLst>
              <a:ext uri="{FF2B5EF4-FFF2-40B4-BE49-F238E27FC236}">
                <a16:creationId xmlns:a16="http://schemas.microsoft.com/office/drawing/2014/main" id="{407CABB3-FE8B-4CD2-A2EC-9F7FEA5D330B}"/>
              </a:ext>
            </a:extLst>
          </p:cNvPr>
          <p:cNvSpPr>
            <a:spLocks noGrp="1"/>
          </p:cNvSpPr>
          <p:nvPr>
            <p:ph sz="quarter" idx="11"/>
          </p:nvPr>
        </p:nvSpPr>
        <p:spPr/>
        <p:txBody>
          <a:bodyPr/>
          <a:lstStyle/>
          <a:p>
            <a:pPr lvl="0">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Previous phylogenies were based on the evolution of the coelom</a:t>
            </a:r>
          </a:p>
          <a:p>
            <a:pPr lvl="0">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It is now clear that the state of the internal cavity has evolved many times</a:t>
            </a:r>
          </a:p>
          <a:p>
            <a:pPr marL="347472" lvl="0" indent="-347472">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Not a reliable character to infer phylogenetic relationships.</a:t>
            </a:r>
          </a:p>
          <a:p>
            <a:pPr lvl="0">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Coelom appears to have evolved once</a:t>
            </a:r>
          </a:p>
          <a:p>
            <a:pPr marL="347472" lvl="0" indent="-347472">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coelomate clades have reverted to acoelomate or pseudocoelomate condition.</a:t>
            </a:r>
          </a:p>
          <a:p>
            <a:pPr lvl="0">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All deuterostomes have coeloms</a:t>
            </a:r>
          </a:p>
          <a:p>
            <a:pPr lvl="0">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Protostomes are variable</a:t>
            </a:r>
          </a:p>
        </p:txBody>
      </p:sp>
      <p:sp>
        <p:nvSpPr>
          <p:cNvPr id="6" name="Slide Number Placeholder 3">
            <a:extLst>
              <a:ext uri="{FF2B5EF4-FFF2-40B4-BE49-F238E27FC236}">
                <a16:creationId xmlns:a16="http://schemas.microsoft.com/office/drawing/2014/main" id="{D561DC7F-B3E1-42EF-8EE0-6BB5A1999392}"/>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9734171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51174-DDB4-4EA2-8DD7-1DF546E8E70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Protostome Divisions</a:t>
            </a:r>
          </a:p>
        </p:txBody>
      </p:sp>
      <p:sp>
        <p:nvSpPr>
          <p:cNvPr id="3" name="Content Placeholder 2">
            <a:extLst>
              <a:ext uri="{FF2B5EF4-FFF2-40B4-BE49-F238E27FC236}">
                <a16:creationId xmlns:a16="http://schemas.microsoft.com/office/drawing/2014/main" id="{6DBE5FDA-F8D1-44D7-AC1D-EACAD1EC66ED}"/>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Protostomes are divided into</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Lophotrochozoans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Grow by gradual addition to the body mass.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spiral cleavage.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Ecdysozoans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Animals that molt.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Includes the arthropods and many other phyla.</a:t>
            </a:r>
          </a:p>
        </p:txBody>
      </p:sp>
      <p:sp>
        <p:nvSpPr>
          <p:cNvPr id="6" name="Slide Number Placeholder 3">
            <a:extLst>
              <a:ext uri="{FF2B5EF4-FFF2-40B4-BE49-F238E27FC236}">
                <a16:creationId xmlns:a16="http://schemas.microsoft.com/office/drawing/2014/main" id="{2B977537-F5D9-4B93-B360-F6633B2BE55B}"/>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7938179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58F168-75A8-4156-8524-C7312287046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Deuterostome Divisions</a:t>
            </a:r>
          </a:p>
        </p:txBody>
      </p:sp>
      <p:sp>
        <p:nvSpPr>
          <p:cNvPr id="3" name="Content Placeholder 2">
            <a:extLst>
              <a:ext uri="{FF2B5EF4-FFF2-40B4-BE49-F238E27FC236}">
                <a16:creationId xmlns:a16="http://schemas.microsoft.com/office/drawing/2014/main" id="{88A51DB0-36B5-4DE1-80CC-9F00772A5C4A}"/>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Deuterostomes include chordates and echinoderms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They consist of fewer phyla and species than protostomes.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They are more uniform in many ways, despite great differences.</a:t>
            </a:r>
          </a:p>
        </p:txBody>
      </p:sp>
      <p:sp>
        <p:nvSpPr>
          <p:cNvPr id="6" name="Slide Number Placeholder 3">
            <a:extLst>
              <a:ext uri="{FF2B5EF4-FFF2-40B4-BE49-F238E27FC236}">
                <a16:creationId xmlns:a16="http://schemas.microsoft.com/office/drawing/2014/main" id="{0643810F-0924-4FE0-88D3-C244C14DB465}"/>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411897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6F015-9086-4AB2-B21A-92861C59716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32.5</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sz="1200" dirty="0">
                <a:solidFill>
                  <a:srgbClr val="000000"/>
                </a:solidFill>
                <a:latin typeface="Arial" panose="020B0604020202020204" pitchFamily="34" charset="0"/>
                <a:ea typeface="Verdana" panose="020B0604030504040204" pitchFamily="34" charset="0"/>
                <a:cs typeface="Arial" pitchFamily="34" charset="0"/>
              </a:rPr>
              <a:t>(1)</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9" name="Picture 2" descr="First part of an illustration shows the modern phylogeny of Animalia with the majority of phyla and their relationships to one another.">
            <a:extLst>
              <a:ext uri="{FF2B5EF4-FFF2-40B4-BE49-F238E27FC236}">
                <a16:creationId xmlns:a16="http://schemas.microsoft.com/office/drawing/2014/main" id="{AA080910-3855-44F0-97C7-72EB2F290784}"/>
              </a:ext>
            </a:extLst>
          </p:cNvPr>
          <p:cNvPicPr>
            <a:picLocks noChangeAspect="1" noChangeArrowheads="1"/>
          </p:cNvPicPr>
          <p:nvPr/>
        </p:nvPicPr>
        <p:blipFill rotWithShape="1">
          <a:blip r:embed="rId2"/>
          <a:srcRect r="34381"/>
          <a:stretch/>
        </p:blipFill>
        <p:spPr bwMode="auto">
          <a:xfrm>
            <a:off x="558696" y="1155076"/>
            <a:ext cx="8026609" cy="49758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F4D424D6-BB88-4FA2-A7FC-E25DB05D9B2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7AE1CDE-A65D-4F68-832E-A8DBF5B43803}"/>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2045108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6F015-9086-4AB2-B21A-92861C59716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32.5</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sz="1200" dirty="0">
                <a:solidFill>
                  <a:srgbClr val="000000"/>
                </a:solidFill>
                <a:latin typeface="Arial" panose="020B0604020202020204" pitchFamily="34" charset="0"/>
                <a:ea typeface="Verdana" panose="020B0604030504040204" pitchFamily="34" charset="0"/>
                <a:cs typeface="Arial" pitchFamily="34" charset="0"/>
              </a:rPr>
              <a:t>(2)</a:t>
            </a:r>
            <a:endParaRPr lang="en-US" altLang="en-US" sz="1200"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9" name="Picture 2" descr="Second part of an illustration shows the modern phylogeny of Animalia with the majority of phyla and their relationships to one another.">
            <a:extLst>
              <a:ext uri="{FF2B5EF4-FFF2-40B4-BE49-F238E27FC236}">
                <a16:creationId xmlns:a16="http://schemas.microsoft.com/office/drawing/2014/main" id="{AA080910-3855-44F0-97C7-72EB2F290784}"/>
              </a:ext>
            </a:extLst>
          </p:cNvPr>
          <p:cNvPicPr>
            <a:picLocks noChangeAspect="1" noChangeArrowheads="1"/>
          </p:cNvPicPr>
          <p:nvPr/>
        </p:nvPicPr>
        <p:blipFill rotWithShape="1">
          <a:blip r:embed="rId2"/>
          <a:srcRect l="73970" t="-24" r="1229" b="20089"/>
          <a:stretch/>
        </p:blipFill>
        <p:spPr bwMode="auto">
          <a:xfrm>
            <a:off x="2632319" y="1099177"/>
            <a:ext cx="3879361" cy="50860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F4D424D6-BB88-4FA2-A7FC-E25DB05D9B2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7AE1CDE-A65D-4F68-832E-A8DBF5B43803}"/>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2025824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F97CB-9321-449F-85DB-35FD7C007BE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Kingdom Animalia</a:t>
            </a:r>
          </a:p>
        </p:txBody>
      </p:sp>
      <p:sp>
        <p:nvSpPr>
          <p:cNvPr id="3" name="Content Placeholder 2">
            <a:extLst>
              <a:ext uri="{FF2B5EF4-FFF2-40B4-BE49-F238E27FC236}">
                <a16:creationId xmlns:a16="http://schemas.microsoft.com/office/drawing/2014/main" id="{31979D13-42ED-4874-ADAF-2AF5285AF5ED}"/>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Kingdom Animalia (the </a:t>
            </a:r>
            <a:r>
              <a:rPr lang="en-US" dirty="0" err="1">
                <a:solidFill>
                  <a:srgbClr val="000000"/>
                </a:solidFill>
                <a:latin typeface="Arial" panose="020B0604020202020204" pitchFamily="34" charset="0"/>
                <a:ea typeface="Verdana" panose="020B0604030504040204" pitchFamily="34" charset="0"/>
              </a:rPr>
              <a:t>Metazoa</a:t>
            </a:r>
            <a:r>
              <a:rPr lang="en-US" dirty="0">
                <a:solidFill>
                  <a:srgbClr val="000000"/>
                </a:solidFill>
                <a:latin typeface="Arial" panose="020B0604020202020204" pitchFamily="34" charset="0"/>
                <a:ea typeface="Verdana" panose="020B0604030504040204" pitchFamily="34" charset="0"/>
              </a:rPr>
              <a:t>) is divided into two branches:</a:t>
            </a:r>
          </a:p>
          <a:p>
            <a:pPr lvl="0">
              <a:spcBef>
                <a:spcPct val="20000"/>
              </a:spcBef>
              <a:spcAft>
                <a:spcPts val="1200"/>
              </a:spcAft>
              <a:buClr>
                <a:srgbClr val="003B48"/>
              </a:buClr>
            </a:pPr>
            <a:r>
              <a:rPr lang="en-US" dirty="0" err="1">
                <a:solidFill>
                  <a:srgbClr val="000000"/>
                </a:solidFill>
                <a:latin typeface="Arial" panose="020B0604020202020204" pitchFamily="34" charset="0"/>
                <a:ea typeface="Verdana" panose="020B0604030504040204" pitchFamily="34" charset="0"/>
              </a:rPr>
              <a:t>Parazoa</a:t>
            </a:r>
            <a:r>
              <a:rPr lang="en-US" dirty="0">
                <a:solidFill>
                  <a:srgbClr val="000000"/>
                </a:solidFill>
                <a:latin typeface="Arial" panose="020B0604020202020204" pitchFamily="34" charset="0"/>
                <a:ea typeface="Verdana" panose="020B0604030504040204" pitchFamily="34" charset="0"/>
              </a:rPr>
              <a:t>: Animals lacking tissues (and therefore organs) and a definite symmetry</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Phylum Porifera.</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Eumetazoa: Animals with a definite shape and symmetry, tissues, and possibly organs and organ systems</a:t>
            </a:r>
          </a:p>
        </p:txBody>
      </p:sp>
      <p:sp>
        <p:nvSpPr>
          <p:cNvPr id="6" name="Slide Number Placeholder 3">
            <a:extLst>
              <a:ext uri="{FF2B5EF4-FFF2-40B4-BE49-F238E27FC236}">
                <a16:creationId xmlns:a16="http://schemas.microsoft.com/office/drawing/2014/main" id="{39F16957-A9D0-4DFD-B8A3-72B47880A274}"/>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34881320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B5511-0CBC-4B7E-9A16-7BA03DE8DD3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Phylum Porifera</a:t>
            </a:r>
          </a:p>
        </p:txBody>
      </p:sp>
      <p:sp>
        <p:nvSpPr>
          <p:cNvPr id="3" name="Content Placeholder 2">
            <a:extLst>
              <a:ext uri="{FF2B5EF4-FFF2-40B4-BE49-F238E27FC236}">
                <a16:creationId xmlns:a16="http://schemas.microsoft.com/office/drawing/2014/main" id="{B48C4452-7918-42DE-BF26-9DAAA7B0F9D4}"/>
              </a:ext>
            </a:extLst>
          </p:cNvPr>
          <p:cNvSpPr>
            <a:spLocks noGrp="1"/>
          </p:cNvSpPr>
          <p:nvPr>
            <p:ph sz="quarter" idx="11"/>
          </p:nvPr>
        </p:nvSpPr>
        <p:spPr>
          <a:xfrm>
            <a:off x="342900" y="1276710"/>
            <a:ext cx="3325851" cy="4974336"/>
          </a:xfrm>
        </p:spPr>
        <p:txBody>
          <a:bodyPr/>
          <a:lstStyle/>
          <a:p>
            <a:pPr marL="342900" lvl="0" indent="-342900">
              <a:spcBef>
                <a:spcPts val="6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Sponges</a:t>
            </a:r>
          </a:p>
          <a:p>
            <a:pPr marL="342900" lvl="0" indent="-342900">
              <a:spcBef>
                <a:spcPts val="6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26,000 marine species; 150 freshwater species</a:t>
            </a:r>
          </a:p>
          <a:p>
            <a:pPr marL="342900" lvl="0" indent="-342900">
              <a:spcBef>
                <a:spcPts val="6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Among the most abundant animals in the deep ocean</a:t>
            </a:r>
          </a:p>
        </p:txBody>
      </p:sp>
      <p:pic>
        <p:nvPicPr>
          <p:cNvPr id="9" name="Picture 3" descr="A schematic shows the phylogenetic tree of Porifera in relationship with Parazoa and Eumetazoa.">
            <a:extLst>
              <a:ext uri="{FF2B5EF4-FFF2-40B4-BE49-F238E27FC236}">
                <a16:creationId xmlns:a16="http://schemas.microsoft.com/office/drawing/2014/main" id="{88E849AF-FCF9-4243-BA28-90DA2A05DE15}"/>
              </a:ext>
            </a:extLst>
          </p:cNvPr>
          <p:cNvPicPr>
            <a:picLocks noChangeAspect="1" noChangeArrowheads="1"/>
          </p:cNvPicPr>
          <p:nvPr/>
        </p:nvPicPr>
        <p:blipFill>
          <a:blip r:embed="rId2"/>
          <a:stretch>
            <a:fillRect/>
          </a:stretch>
        </p:blipFill>
        <p:spPr bwMode="auto">
          <a:xfrm>
            <a:off x="3829331" y="1232939"/>
            <a:ext cx="4937760" cy="49512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2E785E75-35D0-4D8A-8D37-0FE3B3D3A3FD}"/>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CB9C3E33-FC2C-4329-8406-8737FB543990}"/>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4293944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ADE04-CF31-45D4-B78C-3AED2B90F6F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Additional General Features of Animals</a:t>
            </a:r>
          </a:p>
        </p:txBody>
      </p:sp>
      <p:sp>
        <p:nvSpPr>
          <p:cNvPr id="3" name="Content Placeholder 2">
            <a:extLst>
              <a:ext uri="{FF2B5EF4-FFF2-40B4-BE49-F238E27FC236}">
                <a16:creationId xmlns:a16="http://schemas.microsoft.com/office/drawing/2014/main" id="{24B0FA83-043F-4061-873D-5797405C1732}"/>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Diversity of habitat - Grouped into 35 to 40 phyla, most that occur only in the sea but many occur in fresh water and on land</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Sexual reproduction - Most animals reproduce sexually. Animal eggs, which are nonmobile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Embryonic development - Zygote first undergoes a series of mitotic divisions that produces a ball of cells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Tissues - Cells of most animals are organized into structural and functional units called tissues</a:t>
            </a:r>
          </a:p>
        </p:txBody>
      </p:sp>
      <p:sp>
        <p:nvSpPr>
          <p:cNvPr id="6" name="Slide Number Placeholder 3">
            <a:extLst>
              <a:ext uri="{FF2B5EF4-FFF2-40B4-BE49-F238E27FC236}">
                <a16:creationId xmlns:a16="http://schemas.microsoft.com/office/drawing/2014/main" id="{1C02B836-66CE-4D64-BF6D-E21A1C551FC1}"/>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18168829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9511C5-2D17-4A8E-BD3C-918C207DDCF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Sponge Characteristics</a:t>
            </a:r>
          </a:p>
        </p:txBody>
      </p:sp>
      <p:sp>
        <p:nvSpPr>
          <p:cNvPr id="3" name="Content Placeholder 2">
            <a:extLst>
              <a:ext uri="{FF2B5EF4-FFF2-40B4-BE49-F238E27FC236}">
                <a16:creationId xmlns:a16="http://schemas.microsoft.com/office/drawing/2014/main" id="{1F9538C1-0498-4D04-A3EB-4C074F8EC00C}"/>
              </a:ext>
            </a:extLst>
          </p:cNvPr>
          <p:cNvSpPr>
            <a:spLocks noGrp="1"/>
          </p:cNvSpPr>
          <p:nvPr>
            <p:ph sz="quarter" idx="11"/>
          </p:nvPr>
        </p:nvSpPr>
        <p:spPr>
          <a:xfrm>
            <a:off x="342900" y="1276710"/>
            <a:ext cx="4028389" cy="4974336"/>
          </a:xfrm>
        </p:spPr>
        <p:txBody>
          <a:bodyPr/>
          <a:lstStyle/>
          <a:p>
            <a:pPr lvl="0">
              <a:spcBef>
                <a:spcPct val="20000"/>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Most members lack symmetry</a:t>
            </a:r>
          </a:p>
          <a:p>
            <a:pPr lvl="0">
              <a:spcBef>
                <a:spcPct val="20000"/>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Various growth forms</a:t>
            </a:r>
          </a:p>
          <a:p>
            <a:pPr marL="347472" lvl="0" indent="-347472">
              <a:spcBef>
                <a:spcPct val="20000"/>
              </a:spcBef>
              <a:spcAft>
                <a:spcPts val="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Larval sponges free-swimming.</a:t>
            </a:r>
          </a:p>
          <a:p>
            <a:pPr marL="347472" lvl="0" indent="-347472">
              <a:spcBef>
                <a:spcPct val="200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Adults remain attached – sessile.</a:t>
            </a:r>
          </a:p>
          <a:p>
            <a:pPr lvl="0">
              <a:spcBef>
                <a:spcPct val="20000"/>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Cell types</a:t>
            </a:r>
          </a:p>
          <a:p>
            <a:pPr marL="347472" lvl="0" indent="-347472">
              <a:spcBef>
                <a:spcPct val="20000"/>
              </a:spcBef>
              <a:spcAft>
                <a:spcPts val="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Truly multicellular.</a:t>
            </a:r>
          </a:p>
          <a:p>
            <a:pPr marL="347472" lvl="0" indent="-347472">
              <a:spcBef>
                <a:spcPct val="20000"/>
              </a:spcBef>
              <a:spcAft>
                <a:spcPts val="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3 functional layers in vase-shaped body.</a:t>
            </a:r>
          </a:p>
        </p:txBody>
      </p:sp>
      <p:pic>
        <p:nvPicPr>
          <p:cNvPr id="9" name="Picture 3" descr="The tube sponges pictured here are a purple  color and resemble elongated tubes with an opening on their top.">
            <a:extLst>
              <a:ext uri="{FF2B5EF4-FFF2-40B4-BE49-F238E27FC236}">
                <a16:creationId xmlns:a16="http://schemas.microsoft.com/office/drawing/2014/main" id="{C14A87CB-7D6C-4A10-971D-A62F872F9489}"/>
              </a:ext>
            </a:extLst>
          </p:cNvPr>
          <p:cNvPicPr>
            <a:picLocks noChangeAspect="1" noChangeArrowheads="1"/>
          </p:cNvPicPr>
          <p:nvPr/>
        </p:nvPicPr>
        <p:blipFill rotWithShape="1">
          <a:blip r:embed="rId2"/>
          <a:srcRect r="51537" b="1672"/>
          <a:stretch/>
        </p:blipFill>
        <p:spPr bwMode="auto">
          <a:xfrm>
            <a:off x="4504812" y="1276710"/>
            <a:ext cx="4389120" cy="44046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616B5B89-475B-4D34-9197-B318D79E661A}"/>
              </a:ext>
            </a:extLst>
          </p:cNvPr>
          <p:cNvSpPr>
            <a:spLocks noGrp="1"/>
          </p:cNvSpPr>
          <p:nvPr>
            <p:ph type="body" sz="quarter" idx="39"/>
          </p:nvPr>
        </p:nvSpPr>
        <p:spPr>
          <a:xfrm>
            <a:off x="5647812" y="5731322"/>
            <a:ext cx="2103120" cy="181356"/>
          </a:xfrm>
        </p:spPr>
        <p:txBody>
          <a:bodyPr/>
          <a:lstStyle/>
          <a:p>
            <a:pPr algn="ctr"/>
            <a:r>
              <a:rPr lang="en-US" dirty="0">
                <a:solidFill>
                  <a:schemeClr val="tx1"/>
                </a:solidFill>
              </a:rPr>
              <a:t>Andrew J. Martinez/Science Source</a:t>
            </a:r>
          </a:p>
        </p:txBody>
      </p:sp>
      <p:sp>
        <p:nvSpPr>
          <p:cNvPr id="8" name="Slide Number Placeholder 5">
            <a:extLst>
              <a:ext uri="{FF2B5EF4-FFF2-40B4-BE49-F238E27FC236}">
                <a16:creationId xmlns:a16="http://schemas.microsoft.com/office/drawing/2014/main" id="{4E131E80-1A3B-4F48-BF8E-95FD892F6305}"/>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5631226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D42B5-0B06-4556-BA23-288BE927D713}"/>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Functional Layers of the Body Wall</a:t>
            </a:r>
          </a:p>
        </p:txBody>
      </p:sp>
      <p:sp>
        <p:nvSpPr>
          <p:cNvPr id="3" name="Content Placeholder 2">
            <a:extLst>
              <a:ext uri="{FF2B5EF4-FFF2-40B4-BE49-F238E27FC236}">
                <a16:creationId xmlns:a16="http://schemas.microsoft.com/office/drawing/2014/main" id="{B08FC07A-BF7E-459B-AB59-F09BBF3DE8A8}"/>
              </a:ext>
            </a:extLst>
          </p:cNvPr>
          <p:cNvSpPr>
            <a:spLocks noGrp="1"/>
          </p:cNvSpPr>
          <p:nvPr>
            <p:ph sz="quarter" idx="11"/>
          </p:nvPr>
        </p:nvSpPr>
        <p:spPr>
          <a:xfrm>
            <a:off x="342900" y="1276710"/>
            <a:ext cx="8458200" cy="5029200"/>
          </a:xfrm>
        </p:spPr>
        <p:txBody>
          <a:bodyPr/>
          <a:lstStyle/>
          <a:p>
            <a:pPr marL="457200" lvl="0" indent="-457200">
              <a:lnSpc>
                <a:spcPct val="120000"/>
              </a:lnSpc>
              <a:spcAft>
                <a:spcPts val="300"/>
              </a:spcAft>
              <a:buClr>
                <a:srgbClr val="000000"/>
              </a:buClr>
              <a:buFont typeface="+mj-lt"/>
              <a:buAutoNum type="arabicPeriod"/>
            </a:pPr>
            <a:r>
              <a:rPr lang="en-US" sz="2000" dirty="0">
                <a:solidFill>
                  <a:srgbClr val="000000"/>
                </a:solidFill>
                <a:latin typeface="Arial" panose="020B0604020202020204" pitchFamily="34" charset="0"/>
                <a:ea typeface="Verdana" panose="020B0604030504040204" pitchFamily="34" charset="0"/>
              </a:rPr>
              <a:t>Outer epithelium</a:t>
            </a:r>
          </a:p>
          <a:p>
            <a:pPr marL="731520" lvl="3" indent="-283464">
              <a:lnSpc>
                <a:spcPct val="120000"/>
              </a:lnSpc>
              <a:spcBef>
                <a:spcPts val="0"/>
              </a:spcBef>
              <a:spcAft>
                <a:spcPts val="300"/>
              </a:spcAft>
              <a:buClr>
                <a:srgbClr val="000000"/>
              </a:buClr>
            </a:pPr>
            <a:r>
              <a:rPr lang="en-US" sz="2000" dirty="0">
                <a:solidFill>
                  <a:srgbClr val="000000"/>
                </a:solidFill>
                <a:latin typeface="Arial" panose="020B0604020202020204" pitchFamily="34" charset="0"/>
                <a:ea typeface="Verdana" panose="020B0604030504040204" pitchFamily="34" charset="0"/>
              </a:rPr>
              <a:t>Made up of flattened cells.</a:t>
            </a:r>
          </a:p>
          <a:p>
            <a:pPr marL="731520" lvl="3" indent="-283464">
              <a:lnSpc>
                <a:spcPct val="120000"/>
              </a:lnSpc>
              <a:spcBef>
                <a:spcPts val="0"/>
              </a:spcBef>
              <a:spcAft>
                <a:spcPts val="300"/>
              </a:spcAft>
              <a:buClr>
                <a:srgbClr val="000000"/>
              </a:buClr>
            </a:pPr>
            <a:r>
              <a:rPr lang="en-US" sz="2000" dirty="0">
                <a:solidFill>
                  <a:srgbClr val="000000"/>
                </a:solidFill>
                <a:latin typeface="Arial" panose="020B0604020202020204" pitchFamily="34" charset="0"/>
                <a:ea typeface="Verdana" panose="020B0604030504040204" pitchFamily="34" charset="0"/>
              </a:rPr>
              <a:t>Water comes in ostia, exits through osculum.</a:t>
            </a:r>
          </a:p>
          <a:p>
            <a:pPr marL="457200" lvl="0" indent="-457200">
              <a:lnSpc>
                <a:spcPct val="120000"/>
              </a:lnSpc>
              <a:spcAft>
                <a:spcPts val="300"/>
              </a:spcAft>
              <a:buClr>
                <a:srgbClr val="000000"/>
              </a:buClr>
              <a:buFont typeface="+mj-lt"/>
              <a:buAutoNum type="arabicPeriod" startAt="2"/>
            </a:pPr>
            <a:r>
              <a:rPr lang="en-US" sz="2000" dirty="0" err="1">
                <a:solidFill>
                  <a:srgbClr val="000000"/>
                </a:solidFill>
                <a:latin typeface="Arial" panose="020B0604020202020204" pitchFamily="34" charset="0"/>
                <a:ea typeface="Verdana" panose="020B0604030504040204" pitchFamily="34" charset="0"/>
              </a:rPr>
              <a:t>Mesohyl</a:t>
            </a:r>
            <a:endParaRPr lang="en-US" sz="2000" dirty="0">
              <a:solidFill>
                <a:srgbClr val="000000"/>
              </a:solidFill>
              <a:latin typeface="Arial" panose="020B0604020202020204" pitchFamily="34" charset="0"/>
              <a:ea typeface="Verdana" panose="020B0604030504040204" pitchFamily="34" charset="0"/>
            </a:endParaRPr>
          </a:p>
          <a:p>
            <a:pPr marL="731520" lvl="3" indent="-283464">
              <a:lnSpc>
                <a:spcPct val="120000"/>
              </a:lnSpc>
              <a:spcBef>
                <a:spcPts val="0"/>
              </a:spcBef>
              <a:spcAft>
                <a:spcPts val="300"/>
              </a:spcAft>
              <a:buClr>
                <a:srgbClr val="000000"/>
              </a:buClr>
            </a:pPr>
            <a:r>
              <a:rPr lang="en-US" sz="2000" dirty="0">
                <a:solidFill>
                  <a:srgbClr val="000000"/>
                </a:solidFill>
                <a:latin typeface="Arial" panose="020B0604020202020204" pitchFamily="34" charset="0"/>
                <a:ea typeface="Verdana" panose="020B0604030504040204" pitchFamily="34" charset="0"/>
              </a:rPr>
              <a:t>Middle layer – gelatinous matrix.</a:t>
            </a:r>
          </a:p>
          <a:p>
            <a:pPr marL="731520" lvl="3" indent="-283464">
              <a:lnSpc>
                <a:spcPct val="120000"/>
              </a:lnSpc>
              <a:spcBef>
                <a:spcPts val="0"/>
              </a:spcBef>
              <a:spcAft>
                <a:spcPts val="300"/>
              </a:spcAft>
              <a:buClr>
                <a:srgbClr val="000000"/>
              </a:buClr>
            </a:pPr>
            <a:r>
              <a:rPr lang="en-US" sz="2000" dirty="0">
                <a:solidFill>
                  <a:srgbClr val="000000"/>
                </a:solidFill>
                <a:latin typeface="Arial" panose="020B0604020202020204" pitchFamily="34" charset="0"/>
                <a:ea typeface="Verdana" panose="020B0604030504040204" pitchFamily="34" charset="0"/>
              </a:rPr>
              <a:t>Spicules – needles of calcium carbonate.</a:t>
            </a:r>
          </a:p>
          <a:p>
            <a:pPr marL="731520" lvl="3" indent="-283464">
              <a:lnSpc>
                <a:spcPct val="120000"/>
              </a:lnSpc>
              <a:spcBef>
                <a:spcPts val="0"/>
              </a:spcBef>
              <a:spcAft>
                <a:spcPts val="300"/>
              </a:spcAft>
              <a:buClr>
                <a:srgbClr val="000000"/>
              </a:buClr>
            </a:pPr>
            <a:r>
              <a:rPr lang="en-US" sz="2000" dirty="0">
                <a:solidFill>
                  <a:srgbClr val="000000"/>
                </a:solidFill>
                <a:latin typeface="Arial" panose="020B0604020202020204" pitchFamily="34" charset="0"/>
                <a:ea typeface="Verdana" panose="020B0604030504040204" pitchFamily="34" charset="0"/>
              </a:rPr>
              <a:t>Spongin – reinforcing tough protein fibers.</a:t>
            </a:r>
          </a:p>
          <a:p>
            <a:pPr marL="457200" lvl="0" indent="-457200">
              <a:lnSpc>
                <a:spcPct val="120000"/>
              </a:lnSpc>
              <a:spcAft>
                <a:spcPts val="300"/>
              </a:spcAft>
              <a:buClr>
                <a:srgbClr val="000000"/>
              </a:buClr>
              <a:buFont typeface="+mj-lt"/>
              <a:buAutoNum type="arabicPeriod" startAt="3"/>
            </a:pPr>
            <a:r>
              <a:rPr lang="en-US" sz="2000" dirty="0">
                <a:solidFill>
                  <a:srgbClr val="000000"/>
                </a:solidFill>
                <a:latin typeface="Arial" panose="020B0604020202020204" pitchFamily="34" charset="0"/>
                <a:ea typeface="Verdana" panose="020B0604030504040204" pitchFamily="34" charset="0"/>
              </a:rPr>
              <a:t>Lining of the internal cavity</a:t>
            </a:r>
          </a:p>
          <a:p>
            <a:pPr marL="731520" lvl="2" indent="-283464">
              <a:lnSpc>
                <a:spcPct val="120000"/>
              </a:lnSpc>
              <a:spcBef>
                <a:spcPts val="0"/>
              </a:spcBef>
              <a:spcAft>
                <a:spcPts val="300"/>
              </a:spcAft>
              <a:buClr>
                <a:srgbClr val="000000"/>
              </a:buClr>
            </a:pPr>
            <a:r>
              <a:rPr lang="en-US" dirty="0">
                <a:solidFill>
                  <a:srgbClr val="000000"/>
                </a:solidFill>
                <a:latin typeface="Arial" panose="020B0604020202020204" pitchFamily="34" charset="0"/>
                <a:ea typeface="Verdana" panose="020B0604030504040204" pitchFamily="34" charset="0"/>
              </a:rPr>
              <a:t>Choanocytes.</a:t>
            </a:r>
          </a:p>
          <a:p>
            <a:pPr marL="914400" lvl="3" indent="-283464">
              <a:lnSpc>
                <a:spcPct val="120000"/>
              </a:lnSpc>
              <a:spcBef>
                <a:spcPts val="0"/>
              </a:spcBef>
              <a:spcAft>
                <a:spcPts val="100"/>
              </a:spcAft>
              <a:buClr>
                <a:srgbClr val="000000"/>
              </a:buClr>
            </a:pPr>
            <a:r>
              <a:rPr lang="en-US" sz="1800" dirty="0">
                <a:solidFill>
                  <a:srgbClr val="000000"/>
                </a:solidFill>
                <a:latin typeface="Arial" panose="020B0604020202020204" pitchFamily="34" charset="0"/>
                <a:ea typeface="Verdana" panose="020B0604030504040204" pitchFamily="34" charset="0"/>
              </a:rPr>
              <a:t>Collar cells.</a:t>
            </a:r>
          </a:p>
          <a:p>
            <a:pPr marL="914400" lvl="3" indent="-283464">
              <a:lnSpc>
                <a:spcPct val="120000"/>
              </a:lnSpc>
              <a:spcBef>
                <a:spcPts val="0"/>
              </a:spcBef>
              <a:spcAft>
                <a:spcPts val="100"/>
              </a:spcAft>
              <a:buClr>
                <a:srgbClr val="000000"/>
              </a:buClr>
            </a:pPr>
            <a:r>
              <a:rPr lang="en-US" sz="1800" dirty="0">
                <a:solidFill>
                  <a:srgbClr val="000000"/>
                </a:solidFill>
                <a:latin typeface="Arial" panose="020B0604020202020204" pitchFamily="34" charset="0"/>
                <a:ea typeface="Verdana" panose="020B0604030504040204" pitchFamily="34" charset="0"/>
              </a:rPr>
              <a:t>Flagellated – contributes to water circulation.</a:t>
            </a:r>
          </a:p>
          <a:p>
            <a:pPr marL="914400" lvl="3" indent="-283464">
              <a:lnSpc>
                <a:spcPct val="120000"/>
              </a:lnSpc>
              <a:spcBef>
                <a:spcPts val="0"/>
              </a:spcBef>
              <a:spcAft>
                <a:spcPts val="100"/>
              </a:spcAft>
              <a:buClr>
                <a:srgbClr val="000000"/>
              </a:buClr>
            </a:pPr>
            <a:r>
              <a:rPr lang="en-US" sz="1800" dirty="0">
                <a:solidFill>
                  <a:srgbClr val="000000"/>
                </a:solidFill>
                <a:latin typeface="Arial" panose="020B0604020202020204" pitchFamily="34" charset="0"/>
                <a:ea typeface="Verdana" panose="020B0604030504040204" pitchFamily="34" charset="0"/>
              </a:rPr>
              <a:t>Face internal cavity.</a:t>
            </a:r>
          </a:p>
          <a:p>
            <a:pPr marL="914400" lvl="3" indent="-283464">
              <a:lnSpc>
                <a:spcPct val="120000"/>
              </a:lnSpc>
              <a:spcBef>
                <a:spcPts val="0"/>
              </a:spcBef>
              <a:spcAft>
                <a:spcPts val="100"/>
              </a:spcAft>
              <a:buClr>
                <a:srgbClr val="000000"/>
              </a:buClr>
            </a:pPr>
            <a:r>
              <a:rPr lang="en-US" sz="1800" dirty="0">
                <a:solidFill>
                  <a:srgbClr val="000000"/>
                </a:solidFill>
                <a:latin typeface="Arial" panose="020B0604020202020204" pitchFamily="34" charset="0"/>
                <a:ea typeface="Verdana" panose="020B0604030504040204" pitchFamily="34" charset="0"/>
              </a:rPr>
              <a:t>Engulf and digest food from passing water.</a:t>
            </a:r>
          </a:p>
        </p:txBody>
      </p:sp>
      <p:sp>
        <p:nvSpPr>
          <p:cNvPr id="6" name="Slide Number Placeholder 3">
            <a:extLst>
              <a:ext uri="{FF2B5EF4-FFF2-40B4-BE49-F238E27FC236}">
                <a16:creationId xmlns:a16="http://schemas.microsoft.com/office/drawing/2014/main" id="{5A7865A6-0707-4B1B-9773-94FA9C6194DE}"/>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42397210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31724-F724-4B76-9EED-88A3C5E4B07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32.7 b</a:t>
            </a:r>
          </a:p>
        </p:txBody>
      </p:sp>
      <p:pic>
        <p:nvPicPr>
          <p:cNvPr id="9" name="Picture 2" descr="A set of three diagrammatic drawings of the simplest type of sponge with a few parts labeled.">
            <a:extLst>
              <a:ext uri="{FF2B5EF4-FFF2-40B4-BE49-F238E27FC236}">
                <a16:creationId xmlns:a16="http://schemas.microsoft.com/office/drawing/2014/main" id="{0C37202B-DB82-4455-A65E-5C4AB7CB5827}"/>
              </a:ext>
            </a:extLst>
          </p:cNvPr>
          <p:cNvPicPr>
            <a:picLocks noChangeAspect="1" noChangeArrowheads="1"/>
          </p:cNvPicPr>
          <p:nvPr/>
        </p:nvPicPr>
        <p:blipFill rotWithShape="1">
          <a:blip r:embed="rId3"/>
          <a:srcRect l="48707"/>
          <a:stretch/>
        </p:blipFill>
        <p:spPr bwMode="auto">
          <a:xfrm>
            <a:off x="1869443" y="982564"/>
            <a:ext cx="5405115" cy="52120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8DB0BE30-5646-4CBE-A0AA-9E4D14C034FE}"/>
              </a:ext>
            </a:extLst>
          </p:cNvPr>
          <p:cNvSpPr>
            <a:spLocks noGrp="1"/>
          </p:cNvSpPr>
          <p:nvPr>
            <p:ph type="body" sz="quarter" idx="40"/>
          </p:nvPr>
        </p:nvSpPr>
        <p:spPr>
          <a:xfrm>
            <a:off x="3200400" y="6300788"/>
            <a:ext cx="2743200" cy="192087"/>
          </a:xfrm>
        </p:spPr>
        <p:txBody>
          <a:bodyPr/>
          <a:lstStyle/>
          <a:p>
            <a:r>
              <a:rPr lang="en-US" dirty="0">
                <a:hlinkClick r:id="rId4" action="ppaction://hlinksldjump"/>
              </a:rPr>
              <a:t>Access the text alternative for slide images.</a:t>
            </a:r>
          </a:p>
        </p:txBody>
      </p:sp>
      <p:sp>
        <p:nvSpPr>
          <p:cNvPr id="8" name="Slide Number Placeholder 4">
            <a:extLst>
              <a:ext uri="{FF2B5EF4-FFF2-40B4-BE49-F238E27FC236}">
                <a16:creationId xmlns:a16="http://schemas.microsoft.com/office/drawing/2014/main" id="{B837CB5B-61F1-4D69-AC9E-2C43F053FBCC}"/>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42637163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FFA18-1323-4986-9531-B6B2AC351F6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Sponge Reproduction</a:t>
            </a:r>
          </a:p>
        </p:txBody>
      </p:sp>
      <p:sp>
        <p:nvSpPr>
          <p:cNvPr id="3" name="Content Placeholder 2">
            <a:extLst>
              <a:ext uri="{FF2B5EF4-FFF2-40B4-BE49-F238E27FC236}">
                <a16:creationId xmlns:a16="http://schemas.microsoft.com/office/drawing/2014/main" id="{9EF66A1A-3731-44B9-82B8-778218F4A435}"/>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Asexual</a:t>
            </a:r>
          </a:p>
          <a:p>
            <a:pPr marL="347472" lvl="3"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Fragmentation.</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Sexual</a:t>
            </a:r>
          </a:p>
          <a:p>
            <a:pPr marL="347472" lvl="3"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Choanocytes transform into sperm.</a:t>
            </a:r>
          </a:p>
          <a:p>
            <a:pPr marL="347472" lvl="3"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Sperm captured and passed to egg cell in </a:t>
            </a:r>
            <a:r>
              <a:rPr lang="en-US" sz="2400" dirty="0" err="1">
                <a:solidFill>
                  <a:srgbClr val="000000"/>
                </a:solidFill>
                <a:latin typeface="Arial" panose="020B0604020202020204" pitchFamily="34" charset="0"/>
                <a:ea typeface="Verdana" panose="020B0604030504040204" pitchFamily="34" charset="0"/>
              </a:rPr>
              <a:t>mesohyl</a:t>
            </a:r>
            <a:r>
              <a:rPr lang="en-US" sz="2400" dirty="0">
                <a:solidFill>
                  <a:srgbClr val="000000"/>
                </a:solidFill>
                <a:latin typeface="Arial" panose="020B0604020202020204" pitchFamily="34" charset="0"/>
                <a:ea typeface="Verdana" panose="020B0604030504040204" pitchFamily="34" charset="0"/>
              </a:rPr>
              <a:t>.</a:t>
            </a:r>
          </a:p>
          <a:p>
            <a:pPr marL="347472" lvl="3"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Development may occur within mother or in open water.</a:t>
            </a:r>
          </a:p>
          <a:p>
            <a:pPr marL="347472" lvl="3"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Larva is planktonic; will settle and transform into adult.</a:t>
            </a:r>
          </a:p>
        </p:txBody>
      </p:sp>
      <p:sp>
        <p:nvSpPr>
          <p:cNvPr id="6" name="Slide Number Placeholder 3">
            <a:extLst>
              <a:ext uri="{FF2B5EF4-FFF2-40B4-BE49-F238E27FC236}">
                <a16:creationId xmlns:a16="http://schemas.microsoft.com/office/drawing/2014/main" id="{AD8F2EA2-D514-4638-AB63-512C2683B9FC}"/>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18009671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52565-0EA3-45F9-A018-7556DA1C407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Eumetazoa</a:t>
            </a:r>
          </a:p>
        </p:txBody>
      </p:sp>
      <p:sp>
        <p:nvSpPr>
          <p:cNvPr id="3" name="Content Placeholder 2">
            <a:extLst>
              <a:ext uri="{FF2B5EF4-FFF2-40B4-BE49-F238E27FC236}">
                <a16:creationId xmlns:a16="http://schemas.microsoft.com/office/drawing/2014/main" id="{522B6E60-60FF-462D-8944-79873971BB7D}"/>
              </a:ext>
            </a:extLst>
          </p:cNvPr>
          <p:cNvSpPr>
            <a:spLocks noGrp="1"/>
          </p:cNvSpPr>
          <p:nvPr>
            <p:ph sz="quarter" idx="11"/>
          </p:nvPr>
        </p:nvSpPr>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Animals with true tissues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Embryos have distinct layers</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Inner endoderm forms the gastrodermis (digestive tissue).</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Outer ectoderm forms the epidermis and nervous system.</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Middle mesoderm (only in bilateral animals) forms the muscles.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True body symmetry</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Radial symmetry.</a:t>
            </a:r>
          </a:p>
          <a:p>
            <a:pPr marL="347472" lvl="0" indent="-347472">
              <a:spcBef>
                <a:spcPts val="624"/>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Bilateral symmetry.</a:t>
            </a:r>
          </a:p>
        </p:txBody>
      </p:sp>
      <p:sp>
        <p:nvSpPr>
          <p:cNvPr id="6" name="Slide Number Placeholder 3">
            <a:extLst>
              <a:ext uri="{FF2B5EF4-FFF2-40B4-BE49-F238E27FC236}">
                <a16:creationId xmlns:a16="http://schemas.microsoft.com/office/drawing/2014/main" id="{8101C920-46A0-4D1F-89F6-FFD22DAE94C8}"/>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5984174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4555E-C8CA-4AA8-A925-ECEB12A2878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Phylum Ctenophora</a:t>
            </a:r>
          </a:p>
        </p:txBody>
      </p:sp>
      <p:sp>
        <p:nvSpPr>
          <p:cNvPr id="3" name="Content Placeholder 2">
            <a:extLst>
              <a:ext uri="{FF2B5EF4-FFF2-40B4-BE49-F238E27FC236}">
                <a16:creationId xmlns:a16="http://schemas.microsoft.com/office/drawing/2014/main" id="{13467A9A-60CC-4F13-8AD5-35826697B2CF}"/>
              </a:ext>
            </a:extLst>
          </p:cNvPr>
          <p:cNvSpPr>
            <a:spLocks noGrp="1"/>
          </p:cNvSpPr>
          <p:nvPr>
            <p:ph sz="quarter" idx="11"/>
          </p:nvPr>
        </p:nvSpPr>
        <p:spPr>
          <a:xfrm>
            <a:off x="342900" y="1276710"/>
            <a:ext cx="4309110" cy="4974336"/>
          </a:xfrm>
        </p:spPr>
        <p:txBody>
          <a:bodyPr/>
          <a:lstStyle/>
          <a:p>
            <a:pPr lvl="0">
              <a:spcBef>
                <a:spcPts val="624"/>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Known as comb jellies, sea walnuts, or sea gooseberries</a:t>
            </a:r>
          </a:p>
          <a:p>
            <a:pPr lvl="0">
              <a:spcBef>
                <a:spcPts val="624"/>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8 rows of </a:t>
            </a:r>
            <a:r>
              <a:rPr lang="en-US" altLang="en-US" dirty="0" err="1">
                <a:solidFill>
                  <a:srgbClr val="000000"/>
                </a:solidFill>
                <a:latin typeface="Arial" panose="020B0604020202020204" pitchFamily="34" charset="0"/>
                <a:ea typeface="Microsoft YaHei" panose="020B0503020204020204" pitchFamily="34" charset="-122"/>
              </a:rPr>
              <a:t>comblike</a:t>
            </a:r>
            <a:r>
              <a:rPr lang="en-US" altLang="en-US" dirty="0">
                <a:solidFill>
                  <a:srgbClr val="000000"/>
                </a:solidFill>
                <a:latin typeface="Arial" panose="020B0604020202020204" pitchFamily="34" charset="0"/>
                <a:ea typeface="Microsoft YaHei" panose="020B0503020204020204" pitchFamily="34" charset="-122"/>
              </a:rPr>
              <a:t> plates of fused cilia that beat in a coordinated fashion</a:t>
            </a:r>
          </a:p>
          <a:p>
            <a:pPr lvl="0">
              <a:spcBef>
                <a:spcPts val="624"/>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Many bioluminescent</a:t>
            </a:r>
          </a:p>
          <a:p>
            <a:pPr lvl="0">
              <a:spcBef>
                <a:spcPts val="624"/>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2 tentacles covered with </a:t>
            </a:r>
            <a:r>
              <a:rPr lang="en-US" altLang="en-US" dirty="0" err="1">
                <a:solidFill>
                  <a:srgbClr val="000000"/>
                </a:solidFill>
                <a:latin typeface="Arial" panose="020B0604020202020204" pitchFamily="34" charset="0"/>
                <a:ea typeface="Microsoft YaHei" panose="020B0503020204020204" pitchFamily="34" charset="-122"/>
              </a:rPr>
              <a:t>colloblasts</a:t>
            </a:r>
            <a:endParaRPr lang="en-US" altLang="en-US" dirty="0">
              <a:solidFill>
                <a:srgbClr val="000000"/>
              </a:solidFill>
              <a:latin typeface="Arial" panose="020B0604020202020204" pitchFamily="34" charset="0"/>
              <a:ea typeface="Microsoft YaHei" panose="020B0503020204020204" pitchFamily="34" charset="-122"/>
            </a:endParaRPr>
          </a:p>
          <a:p>
            <a:pPr marL="347472" lvl="0" indent="-347472">
              <a:spcBef>
                <a:spcPts val="624"/>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Discharge strong adhesive used to capture prey.</a:t>
            </a:r>
          </a:p>
          <a:p>
            <a:pPr lvl="0">
              <a:spcBef>
                <a:spcPts val="624"/>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Phylogenetic position unclear</a:t>
            </a:r>
          </a:p>
        </p:txBody>
      </p:sp>
      <p:pic>
        <p:nvPicPr>
          <p:cNvPr id="10" name="Picture 3" descr="The comb jelly has a tall bowl hat shape of gelatinous material.">
            <a:extLst>
              <a:ext uri="{FF2B5EF4-FFF2-40B4-BE49-F238E27FC236}">
                <a16:creationId xmlns:a16="http://schemas.microsoft.com/office/drawing/2014/main" id="{1409E370-3EF9-4711-B161-3792FFAF4E2C}"/>
              </a:ext>
            </a:extLst>
          </p:cNvPr>
          <p:cNvPicPr>
            <a:picLocks noChangeAspect="1" noChangeArrowheads="1"/>
          </p:cNvPicPr>
          <p:nvPr/>
        </p:nvPicPr>
        <p:blipFill rotWithShape="1">
          <a:blip r:embed="rId2"/>
          <a:srcRect l="4064" t="1094" r="6880" b="20856"/>
          <a:stretch/>
        </p:blipFill>
        <p:spPr bwMode="auto">
          <a:xfrm>
            <a:off x="5166017" y="1276710"/>
            <a:ext cx="3474720" cy="4455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296EC43F-6978-48C1-A1E3-9841286C6233}"/>
              </a:ext>
            </a:extLst>
          </p:cNvPr>
          <p:cNvSpPr>
            <a:spLocks noGrp="1"/>
          </p:cNvSpPr>
          <p:nvPr>
            <p:ph type="body" sz="quarter" idx="39"/>
          </p:nvPr>
        </p:nvSpPr>
        <p:spPr>
          <a:xfrm>
            <a:off x="6034697" y="5805688"/>
            <a:ext cx="1737360" cy="181356"/>
          </a:xfrm>
        </p:spPr>
        <p:txBody>
          <a:bodyPr/>
          <a:lstStyle/>
          <a:p>
            <a:pPr algn="ctr"/>
            <a:r>
              <a:rPr lang="en-US" dirty="0" err="1">
                <a:solidFill>
                  <a:schemeClr val="tx1"/>
                </a:solidFill>
              </a:rPr>
              <a:t>Purestock</a:t>
            </a:r>
            <a:r>
              <a:rPr lang="en-US" dirty="0">
                <a:solidFill>
                  <a:schemeClr val="tx1"/>
                </a:solidFill>
              </a:rPr>
              <a:t>/</a:t>
            </a:r>
            <a:r>
              <a:rPr lang="en-US" dirty="0" err="1">
                <a:solidFill>
                  <a:schemeClr val="tx1"/>
                </a:solidFill>
              </a:rPr>
              <a:t>SuperStock</a:t>
            </a:r>
            <a:r>
              <a:rPr lang="en-US" dirty="0">
                <a:solidFill>
                  <a:schemeClr val="tx1"/>
                </a:solidFill>
              </a:rPr>
              <a:t> </a:t>
            </a:r>
          </a:p>
        </p:txBody>
      </p:sp>
      <p:sp>
        <p:nvSpPr>
          <p:cNvPr id="9" name="Slide Number Placeholder 5">
            <a:extLst>
              <a:ext uri="{FF2B5EF4-FFF2-40B4-BE49-F238E27FC236}">
                <a16:creationId xmlns:a16="http://schemas.microsoft.com/office/drawing/2014/main" id="{B834BAA1-778B-49BF-9E1B-EDF74EA386AA}"/>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17773811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A6554-55B8-4C62-AD21-C7CFC4B7294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Ctenophora Phylogeny</a:t>
            </a:r>
          </a:p>
        </p:txBody>
      </p:sp>
      <p:pic>
        <p:nvPicPr>
          <p:cNvPr id="8" name="Picture 2" descr="A schematic shows the phylogenetic tree of Ctenophore in relationship with Parazoa and Eumetazoa.">
            <a:extLst>
              <a:ext uri="{FF2B5EF4-FFF2-40B4-BE49-F238E27FC236}">
                <a16:creationId xmlns:a16="http://schemas.microsoft.com/office/drawing/2014/main" id="{6FCA8F6A-0753-408E-9F0D-69E22774EFE4}"/>
              </a:ext>
            </a:extLst>
          </p:cNvPr>
          <p:cNvPicPr>
            <a:picLocks noChangeAspect="1" noChangeArrowheads="1"/>
          </p:cNvPicPr>
          <p:nvPr/>
        </p:nvPicPr>
        <p:blipFill>
          <a:blip r:embed="rId2"/>
          <a:stretch>
            <a:fillRect/>
          </a:stretch>
        </p:blipFill>
        <p:spPr bwMode="auto">
          <a:xfrm>
            <a:off x="2046966" y="1126856"/>
            <a:ext cx="5050069" cy="50638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Placeholder 3">
            <a:extLst>
              <a:ext uri="{FF2B5EF4-FFF2-40B4-BE49-F238E27FC236}">
                <a16:creationId xmlns:a16="http://schemas.microsoft.com/office/drawing/2014/main" id="{AF22DAA1-FABE-4D66-803D-264640B84B0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F07717BF-C473-43C3-89C0-07ABD646A923}"/>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816458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D684A-50E3-42A3-92A6-2ACADB41135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Phylum Cnidaria</a:t>
            </a:r>
          </a:p>
        </p:txBody>
      </p:sp>
      <p:sp>
        <p:nvSpPr>
          <p:cNvPr id="3" name="Content Placeholder 2">
            <a:extLst>
              <a:ext uri="{FF2B5EF4-FFF2-40B4-BE49-F238E27FC236}">
                <a16:creationId xmlns:a16="http://schemas.microsoft.com/office/drawing/2014/main" id="{C7F38043-2BAB-42FB-A1A2-DDD9A05601BF}"/>
              </a:ext>
            </a:extLst>
          </p:cNvPr>
          <p:cNvSpPr>
            <a:spLocks noGrp="1"/>
          </p:cNvSpPr>
          <p:nvPr>
            <p:ph sz="quarter" idx="11"/>
          </p:nvPr>
        </p:nvSpPr>
        <p:spPr/>
        <p:txBody>
          <a:bodyPr/>
          <a:lstStyle/>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Most marine, few fresh water species</a:t>
            </a:r>
          </a:p>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Diploblastic</a:t>
            </a:r>
          </a:p>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Bodies have distinct tissues but no organs</a:t>
            </a:r>
          </a:p>
          <a:p>
            <a:pPr marL="347472" lvl="0" indent="-347472">
              <a:lnSpc>
                <a:spcPct val="110000"/>
              </a:lnSpc>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reproductive, circulatory, or excretory systems.</a:t>
            </a:r>
          </a:p>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No concentrated nervous system</a:t>
            </a:r>
          </a:p>
          <a:p>
            <a:pPr marL="347472" lvl="0" indent="-347472">
              <a:lnSpc>
                <a:spcPct val="110000"/>
              </a:lnSpc>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Latticework of nerve cells.</a:t>
            </a:r>
          </a:p>
          <a:p>
            <a:pPr marL="347472" lvl="0" indent="-347472">
              <a:lnSpc>
                <a:spcPct val="110000"/>
              </a:lnSpc>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Touch, gravity, light receptors.</a:t>
            </a:r>
          </a:p>
          <a:p>
            <a:pPr lvl="0">
              <a:lnSpc>
                <a:spcPct val="110000"/>
              </a:lnSpc>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Capture prey with nematocysts</a:t>
            </a:r>
          </a:p>
          <a:p>
            <a:pPr marL="347472" lvl="0" indent="-347472">
              <a:lnSpc>
                <a:spcPct val="110000"/>
              </a:lnSpc>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Unique to this phylum.</a:t>
            </a:r>
          </a:p>
        </p:txBody>
      </p:sp>
      <p:sp>
        <p:nvSpPr>
          <p:cNvPr id="6" name="Slide Number Placeholder 3">
            <a:extLst>
              <a:ext uri="{FF2B5EF4-FFF2-40B4-BE49-F238E27FC236}">
                <a16:creationId xmlns:a16="http://schemas.microsoft.com/office/drawing/2014/main" id="{09338F8E-B055-41F0-9B48-BF1D2F38F1A0}"/>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36425493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2B4782-69EC-4B68-827D-2E11321919A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Phylogeny of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Parazoa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and Eumetazoa</a:t>
            </a:r>
          </a:p>
        </p:txBody>
      </p:sp>
      <p:pic>
        <p:nvPicPr>
          <p:cNvPr id="8" name="Picture 2" descr="A schematic shows the phylogenetic tree of Cnidaria in relationship with Parazoa and Eumetazoa.">
            <a:extLst>
              <a:ext uri="{FF2B5EF4-FFF2-40B4-BE49-F238E27FC236}">
                <a16:creationId xmlns:a16="http://schemas.microsoft.com/office/drawing/2014/main" id="{D8E0D33D-7266-42C7-B8C3-04B667D963DD}"/>
              </a:ext>
            </a:extLst>
          </p:cNvPr>
          <p:cNvPicPr>
            <a:picLocks noChangeAspect="1" noChangeArrowheads="1"/>
          </p:cNvPicPr>
          <p:nvPr/>
        </p:nvPicPr>
        <p:blipFill>
          <a:blip r:embed="rId2"/>
          <a:stretch>
            <a:fillRect/>
          </a:stretch>
        </p:blipFill>
        <p:spPr bwMode="auto">
          <a:xfrm>
            <a:off x="2079300" y="1186348"/>
            <a:ext cx="4985399" cy="49989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Placeholder 3">
            <a:extLst>
              <a:ext uri="{FF2B5EF4-FFF2-40B4-BE49-F238E27FC236}">
                <a16:creationId xmlns:a16="http://schemas.microsoft.com/office/drawing/2014/main" id="{F720C135-4FEF-4D10-8178-230215FD863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18505D80-883E-45DC-9367-C83B3563CC31}"/>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5906943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86A1A-A184-45F4-9512-759F229F040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2 Basic Body Forms</a:t>
            </a:r>
          </a:p>
        </p:txBody>
      </p:sp>
      <p:sp>
        <p:nvSpPr>
          <p:cNvPr id="3" name="Content Placeholder 2">
            <a:extLst>
              <a:ext uri="{FF2B5EF4-FFF2-40B4-BE49-F238E27FC236}">
                <a16:creationId xmlns:a16="http://schemas.microsoft.com/office/drawing/2014/main" id="{33CC6069-89DC-4BDD-B48F-CF468BD6F3CE}"/>
              </a:ext>
            </a:extLst>
          </p:cNvPr>
          <p:cNvSpPr>
            <a:spLocks noGrp="1"/>
          </p:cNvSpPr>
          <p:nvPr>
            <p:ph sz="quarter" idx="11"/>
          </p:nvPr>
        </p:nvSpPr>
        <p:spPr>
          <a:xfrm>
            <a:off x="342900" y="1276710"/>
            <a:ext cx="8458200" cy="963570"/>
          </a:xfrm>
        </p:spPr>
        <p:txBody>
          <a:bodyPr/>
          <a:lstStyle/>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Polyps – cylindrical and sessile</a:t>
            </a:r>
          </a:p>
          <a:p>
            <a:pPr marL="342900" lvl="0" indent="-342900">
              <a:spcBef>
                <a:spcPts val="624"/>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Medusa – umbrella-shaped and free-living</a:t>
            </a:r>
          </a:p>
        </p:txBody>
      </p:sp>
      <p:pic>
        <p:nvPicPr>
          <p:cNvPr id="10" name="Picture 3" descr="Cnidarians have a bowl shape. The polyp form has a pedestal that the bowl sits on, while the medusa does not.">
            <a:extLst>
              <a:ext uri="{FF2B5EF4-FFF2-40B4-BE49-F238E27FC236}">
                <a16:creationId xmlns:a16="http://schemas.microsoft.com/office/drawing/2014/main" id="{480C153D-FD31-4264-974A-1423F747AED3}"/>
              </a:ext>
            </a:extLst>
          </p:cNvPr>
          <p:cNvPicPr>
            <a:picLocks noChangeAspect="1" noChangeArrowheads="1"/>
          </p:cNvPicPr>
          <p:nvPr/>
        </p:nvPicPr>
        <p:blipFill>
          <a:blip r:embed="rId2"/>
          <a:stretch>
            <a:fillRect/>
          </a:stretch>
        </p:blipFill>
        <p:spPr bwMode="auto">
          <a:xfrm>
            <a:off x="1920240" y="2438471"/>
            <a:ext cx="5303520" cy="37652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BD46FAF5-C46A-4C71-B894-914C109BC45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C843B245-2FBC-4868-84D1-B26AE965EFAE}"/>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2487172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FBCFE-04CE-410E-9368-E1C1E146389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32.1</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mage shows a monarch butterfly gliding through the air, a millipede crawling over moss, and a multicelled structure.">
            <a:extLst>
              <a:ext uri="{FF2B5EF4-FFF2-40B4-BE49-F238E27FC236}">
                <a16:creationId xmlns:a16="http://schemas.microsoft.com/office/drawing/2014/main" id="{C1B3533B-4129-4D20-A1B0-C8B05620B51F}"/>
              </a:ext>
            </a:extLst>
          </p:cNvPr>
          <p:cNvPicPr>
            <a:picLocks noChangeAspect="1" noChangeArrowheads="1"/>
          </p:cNvPicPr>
          <p:nvPr/>
        </p:nvPicPr>
        <p:blipFill rotWithShape="1">
          <a:blip r:embed="rId2"/>
          <a:srcRect l="13733" t="13780" r="891" b="11822"/>
          <a:stretch/>
        </p:blipFill>
        <p:spPr bwMode="auto">
          <a:xfrm>
            <a:off x="338392" y="1572040"/>
            <a:ext cx="8467217" cy="38332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D4DA6665-CB93-4816-B0E7-3A3F9E384578}"/>
              </a:ext>
            </a:extLst>
          </p:cNvPr>
          <p:cNvSpPr>
            <a:spLocks noGrp="1"/>
          </p:cNvSpPr>
          <p:nvPr>
            <p:ph type="body" sz="quarter" idx="39"/>
          </p:nvPr>
        </p:nvSpPr>
        <p:spPr>
          <a:xfrm>
            <a:off x="1371600" y="5460366"/>
            <a:ext cx="6400800" cy="181356"/>
          </a:xfrm>
        </p:spPr>
        <p:txBody>
          <a:bodyPr/>
          <a:lstStyle/>
          <a:p>
            <a:r>
              <a:rPr lang="en-US" dirty="0">
                <a:solidFill>
                  <a:schemeClr val="tx1"/>
                </a:solidFill>
              </a:rPr>
              <a:t>(a) Lisa </a:t>
            </a:r>
            <a:r>
              <a:rPr lang="en-US" dirty="0" err="1">
                <a:solidFill>
                  <a:schemeClr val="tx1"/>
                </a:solidFill>
              </a:rPr>
              <a:t>Thornberg</a:t>
            </a:r>
            <a:r>
              <a:rPr lang="en-US" dirty="0">
                <a:solidFill>
                  <a:schemeClr val="tx1"/>
                </a:solidFill>
              </a:rPr>
              <a:t>/Getty Images; (b) George </a:t>
            </a:r>
            <a:r>
              <a:rPr lang="en-US" dirty="0" err="1">
                <a:solidFill>
                  <a:schemeClr val="tx1"/>
                </a:solidFill>
              </a:rPr>
              <a:t>Grall</a:t>
            </a:r>
            <a:r>
              <a:rPr lang="en-US" dirty="0">
                <a:solidFill>
                  <a:schemeClr val="tx1"/>
                </a:solidFill>
              </a:rPr>
              <a:t>/National Geographic Creative/</a:t>
            </a:r>
            <a:r>
              <a:rPr lang="en-US" dirty="0" err="1">
                <a:solidFill>
                  <a:schemeClr val="tx1"/>
                </a:solidFill>
              </a:rPr>
              <a:t>Alamy</a:t>
            </a:r>
            <a:r>
              <a:rPr lang="en-US" dirty="0">
                <a:solidFill>
                  <a:schemeClr val="tx1"/>
                </a:solidFill>
              </a:rPr>
              <a:t> Stock Photo; (c) Science Source/Science Source </a:t>
            </a:r>
          </a:p>
        </p:txBody>
      </p:sp>
      <p:sp>
        <p:nvSpPr>
          <p:cNvPr id="8" name="Slide Number Placeholder 4">
            <a:extLst>
              <a:ext uri="{FF2B5EF4-FFF2-40B4-BE49-F238E27FC236}">
                <a16:creationId xmlns:a16="http://schemas.microsoft.com/office/drawing/2014/main" id="{0F228989-4784-440C-A2DF-CDBDED4ABE25}"/>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5535635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6E405-A4FD-4D78-9980-8E08B14AB3E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Commonalities of the Body Plans</a:t>
            </a:r>
          </a:p>
        </p:txBody>
      </p:sp>
      <p:sp>
        <p:nvSpPr>
          <p:cNvPr id="3" name="Content Placeholder 2">
            <a:extLst>
              <a:ext uri="{FF2B5EF4-FFF2-40B4-BE49-F238E27FC236}">
                <a16:creationId xmlns:a16="http://schemas.microsoft.com/office/drawing/2014/main" id="{4FF2C939-D913-4535-BC85-7F6ECA577D78}"/>
              </a:ext>
            </a:extLst>
          </p:cNvPr>
          <p:cNvSpPr>
            <a:spLocks noGrp="1"/>
          </p:cNvSpPr>
          <p:nvPr>
            <p:ph sz="quarter" idx="11"/>
          </p:nvPr>
        </p:nvSpPr>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Body plan has single opening leading to gastrovascular cavity</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Site of digestion.</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gas exchange.</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Waste discharge.</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Formation of gametes in many.</a:t>
            </a:r>
          </a:p>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2 layers to body wall</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Epidermis.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Gastrodermis.</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Mesoglea occurs between layers.</a:t>
            </a:r>
          </a:p>
        </p:txBody>
      </p:sp>
      <p:sp>
        <p:nvSpPr>
          <p:cNvPr id="6" name="Slide Number Placeholder 3">
            <a:extLst>
              <a:ext uri="{FF2B5EF4-FFF2-40B4-BE49-F238E27FC236}">
                <a16:creationId xmlns:a16="http://schemas.microsoft.com/office/drawing/2014/main" id="{BD527E6C-07D2-43CF-B8C0-EF5E2B3C9F97}"/>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2792002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8259F-688C-43D5-8D56-DA4A4533FCE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Support for the Body</a:t>
            </a:r>
          </a:p>
        </p:txBody>
      </p:sp>
      <p:sp>
        <p:nvSpPr>
          <p:cNvPr id="3" name="Content Placeholder 2">
            <a:extLst>
              <a:ext uri="{FF2B5EF4-FFF2-40B4-BE49-F238E27FC236}">
                <a16:creationId xmlns:a16="http://schemas.microsoft.com/office/drawing/2014/main" id="{CE33DC5E-6FFE-42E9-A691-C38EA938AFBE}"/>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Gastrovascular space also serves as hydrostatic skeleton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Provides a rigid structure against which muscles can operate.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Gives the animal shape.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polyp species build an exoskeleton of chitin or calcium carbonate around themselves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build an internal skeleton.</a:t>
            </a:r>
          </a:p>
        </p:txBody>
      </p:sp>
      <p:sp>
        <p:nvSpPr>
          <p:cNvPr id="6" name="Slide Number Placeholder 3">
            <a:extLst>
              <a:ext uri="{FF2B5EF4-FFF2-40B4-BE49-F238E27FC236}">
                <a16:creationId xmlns:a16="http://schemas.microsoft.com/office/drawing/2014/main" id="{ED18BA4F-245E-479E-A241-B326D95004E7}"/>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19908524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47D94-A123-4DC1-90FF-EB1091D69E1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Cnidarian Life Cycle</a:t>
            </a:r>
          </a:p>
        </p:txBody>
      </p:sp>
      <p:sp>
        <p:nvSpPr>
          <p:cNvPr id="3" name="Content Placeholder 2">
            <a:extLst>
              <a:ext uri="{FF2B5EF4-FFF2-40B4-BE49-F238E27FC236}">
                <a16:creationId xmlns:a16="http://schemas.microsoft.com/office/drawing/2014/main" id="{6AEF9ACB-9926-4AA5-BE4F-E532D6791B7C}"/>
              </a:ext>
            </a:extLst>
          </p:cNvPr>
          <p:cNvSpPr>
            <a:spLocks noGrp="1"/>
          </p:cNvSpPr>
          <p:nvPr>
            <p:ph sz="quarter" idx="11"/>
          </p:nvPr>
        </p:nvSpPr>
        <p:spPr/>
        <p:txBody>
          <a:bodyPr/>
          <a:lstStyle/>
          <a:p>
            <a:pPr>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 cnidarians occur only as polyps, and others exist only as medusae, but many alternate between these two phases</a:t>
            </a:r>
          </a:p>
          <a:p>
            <a:pPr marL="347472" lvl="2" indent="-347472">
              <a:spcBef>
                <a:spcPts val="624"/>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Both phases consist of diploid individuals.</a:t>
            </a:r>
          </a:p>
          <a:p>
            <a:pPr>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general, in species having both polyp and medusa in the life cycle, the medusa forms gametes</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Sexes separate.</a:t>
            </a:r>
          </a:p>
          <a:p>
            <a:pPr marL="347472" lvl="2" indent="-347472">
              <a:spcBef>
                <a:spcPts val="624"/>
              </a:spcBef>
              <a:spcAft>
                <a:spcPts val="0"/>
              </a:spcAft>
              <a:buClr>
                <a:srgbClr val="000000"/>
              </a:buClr>
            </a:pPr>
            <a:r>
              <a:rPr lang="en-US" sz="2400" dirty="0" err="1">
                <a:solidFill>
                  <a:srgbClr val="000000"/>
                </a:solidFill>
                <a:latin typeface="Arial" panose="020B0604020202020204" pitchFamily="34" charset="0"/>
                <a:ea typeface="Verdana" panose="020B0604030504040204" pitchFamily="34" charset="0"/>
              </a:rPr>
              <a:t>Gonochorism</a:t>
            </a:r>
            <a:r>
              <a:rPr lang="en-US" sz="2400" dirty="0">
                <a:solidFill>
                  <a:srgbClr val="000000"/>
                </a:solidFill>
                <a:latin typeface="Arial" panose="020B0604020202020204" pitchFamily="34" charset="0"/>
                <a:ea typeface="Verdana" panose="020B0604030504040204" pitchFamily="34" charset="0"/>
              </a:rPr>
              <a:t> – individual is either male or female.</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Zygote develops into planktonic planula.</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Metamorphosis into polyp.</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Polyp produces medusae or other polyps asexually.</a:t>
            </a:r>
          </a:p>
        </p:txBody>
      </p:sp>
      <p:sp>
        <p:nvSpPr>
          <p:cNvPr id="6" name="Slide Number Placeholder 3">
            <a:extLst>
              <a:ext uri="{FF2B5EF4-FFF2-40B4-BE49-F238E27FC236}">
                <a16:creationId xmlns:a16="http://schemas.microsoft.com/office/drawing/2014/main" id="{E76326FE-6581-4BE1-92E6-FE6628D28371}"/>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42819573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5534A-2EB8-48AF-AF08-18AA48E7496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Digestion</a:t>
            </a:r>
          </a:p>
        </p:txBody>
      </p:sp>
      <p:sp>
        <p:nvSpPr>
          <p:cNvPr id="3" name="Content Placeholder 2">
            <a:extLst>
              <a:ext uri="{FF2B5EF4-FFF2-40B4-BE49-F238E27FC236}">
                <a16:creationId xmlns:a16="http://schemas.microsoft.com/office/drawing/2014/main" id="{960D2449-1CC9-485C-B18A-22D78B8A347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Major evolutionary innovation in cnidarians is extracellular digestion of food inside the animal</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Digestion takes place partly in gastrovascular cavity.</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Cells then engulf fragments by phagocytosis.</a:t>
            </a:r>
          </a:p>
        </p:txBody>
      </p:sp>
      <p:sp>
        <p:nvSpPr>
          <p:cNvPr id="6" name="Slide Number Placeholder 3">
            <a:extLst>
              <a:ext uri="{FF2B5EF4-FFF2-40B4-BE49-F238E27FC236}">
                <a16:creationId xmlns:a16="http://schemas.microsoft.com/office/drawing/2014/main" id="{EB441EE6-CFDD-4739-BE27-7BFD7DD7C271}"/>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29624639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716B7-598C-4C3B-B115-512F1BD631C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Nematocysts</a:t>
            </a:r>
          </a:p>
        </p:txBody>
      </p:sp>
      <p:sp>
        <p:nvSpPr>
          <p:cNvPr id="3" name="Content Placeholder 2">
            <a:extLst>
              <a:ext uri="{FF2B5EF4-FFF2-40B4-BE49-F238E27FC236}">
                <a16:creationId xmlns:a16="http://schemas.microsoft.com/office/drawing/2014/main" id="{34710844-5CC1-4AF8-98AE-1F27504F275B}"/>
              </a:ext>
            </a:extLst>
          </p:cNvPr>
          <p:cNvSpPr>
            <a:spLocks noGrp="1"/>
          </p:cNvSpPr>
          <p:nvPr>
            <p:ph sz="quarter" idx="11"/>
          </p:nvPr>
        </p:nvSpPr>
        <p:spPr>
          <a:xfrm>
            <a:off x="342900" y="1276710"/>
            <a:ext cx="8458200" cy="1797960"/>
          </a:xfrm>
        </p:spPr>
        <p:txBody>
          <a:bodyPr/>
          <a:lstStyle/>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Cnidarians use nematocysts to capture prey</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Secreted within nematocyte.</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Mechanism of discharge unknown.</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carry venom.</a:t>
            </a:r>
          </a:p>
        </p:txBody>
      </p:sp>
      <p:pic>
        <p:nvPicPr>
          <p:cNvPr id="10" name="Picture 3" descr="An illustration shows the body plan and anatomy of a Hydra. An inset shows a Hydra, a small clone, breaking off from the body of a larger individual.">
            <a:extLst>
              <a:ext uri="{FF2B5EF4-FFF2-40B4-BE49-F238E27FC236}">
                <a16:creationId xmlns:a16="http://schemas.microsoft.com/office/drawing/2014/main" id="{E55DE757-0B55-4A2B-950D-4ADBEE5A37BE}"/>
              </a:ext>
            </a:extLst>
          </p:cNvPr>
          <p:cNvPicPr>
            <a:picLocks noChangeAspect="1" noChangeArrowheads="1"/>
          </p:cNvPicPr>
          <p:nvPr/>
        </p:nvPicPr>
        <p:blipFill>
          <a:blip r:embed="rId2"/>
          <a:stretch>
            <a:fillRect/>
          </a:stretch>
        </p:blipFill>
        <p:spPr bwMode="auto">
          <a:xfrm>
            <a:off x="1907677" y="3134017"/>
            <a:ext cx="5328646" cy="28133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B4EF0CAE-C4EC-4A2A-927F-7340120F2CCC}"/>
              </a:ext>
            </a:extLst>
          </p:cNvPr>
          <p:cNvSpPr>
            <a:spLocks noGrp="1"/>
          </p:cNvSpPr>
          <p:nvPr>
            <p:ph type="body" sz="quarter" idx="39"/>
          </p:nvPr>
        </p:nvSpPr>
        <p:spPr>
          <a:xfrm>
            <a:off x="3291840" y="6021183"/>
            <a:ext cx="2560320" cy="181356"/>
          </a:xfrm>
        </p:spPr>
        <p:txBody>
          <a:bodyPr/>
          <a:lstStyle/>
          <a:p>
            <a:pPr algn="ctr"/>
            <a:r>
              <a:rPr lang="en-US" dirty="0">
                <a:solidFill>
                  <a:schemeClr val="tx1"/>
                </a:solidFill>
              </a:rPr>
              <a:t>(Hydra) M. I. Walker/NHPA/</a:t>
            </a:r>
            <a:r>
              <a:rPr lang="en-US" dirty="0" err="1">
                <a:solidFill>
                  <a:schemeClr val="tx1"/>
                </a:solidFill>
              </a:rPr>
              <a:t>Photoshot</a:t>
            </a:r>
            <a:r>
              <a:rPr lang="en-US" dirty="0">
                <a:solidFill>
                  <a:schemeClr val="tx1"/>
                </a:solidFill>
              </a:rPr>
              <a:t> </a:t>
            </a:r>
          </a:p>
        </p:txBody>
      </p:sp>
      <p:sp>
        <p:nvSpPr>
          <p:cNvPr id="14" name="Text Placeholder 5">
            <a:extLst>
              <a:ext uri="{FF2B5EF4-FFF2-40B4-BE49-F238E27FC236}">
                <a16:creationId xmlns:a16="http://schemas.microsoft.com/office/drawing/2014/main" id="{DC99F103-6F4F-4FC1-B77E-498AC3DF1F2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4E8C420D-3CB3-4089-94ED-D050E12EF7C3}"/>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237059599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A8287-94C0-41A3-8061-0328619B0CA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5 Cnidarian Classes</a:t>
            </a:r>
          </a:p>
        </p:txBody>
      </p:sp>
      <p:sp>
        <p:nvSpPr>
          <p:cNvPr id="3" name="Content Placeholder 2">
            <a:extLst>
              <a:ext uri="{FF2B5EF4-FFF2-40B4-BE49-F238E27FC236}">
                <a16:creationId xmlns:a16="http://schemas.microsoft.com/office/drawing/2014/main" id="{0B65C3F4-4647-4810-B29F-D4CCC6FFDDA9}"/>
              </a:ext>
            </a:extLst>
          </p:cNvPr>
          <p:cNvSpPr>
            <a:spLocks noGrp="1"/>
          </p:cNvSpPr>
          <p:nvPr>
            <p:ph sz="quarter" idx="11"/>
          </p:nvPr>
        </p:nvSpPr>
        <p:spPr>
          <a:xfrm>
            <a:off x="342900" y="1276710"/>
            <a:ext cx="8458200" cy="2743200"/>
          </a:xfrm>
        </p:spPr>
        <p:txBody>
          <a:bodyPr/>
          <a:lstStyle/>
          <a:p>
            <a:pPr marL="461963" indent="-461963">
              <a:spcAft>
                <a:spcPts val="300"/>
              </a:spcAft>
              <a:buFont typeface="+mj-lt"/>
              <a:buAutoNum type="arabicPeriod"/>
            </a:pPr>
            <a:r>
              <a:rPr lang="en-US" sz="2000" dirty="0"/>
              <a:t>Anthozoa</a:t>
            </a:r>
          </a:p>
          <a:p>
            <a:pPr marL="731520" indent="-283464">
              <a:spcAft>
                <a:spcPts val="300"/>
              </a:spcAft>
              <a:buFont typeface="Arial" panose="020B0604020202020204" pitchFamily="34" charset="0"/>
              <a:buChar char="•"/>
            </a:pPr>
            <a:r>
              <a:rPr lang="en-US" sz="2000" dirty="0"/>
              <a:t>Sea anemones, most corals, sea fans.</a:t>
            </a:r>
          </a:p>
          <a:p>
            <a:pPr marL="731520" indent="-283464">
              <a:spcAft>
                <a:spcPts val="300"/>
              </a:spcAft>
              <a:buFont typeface="Arial" panose="020B0604020202020204" pitchFamily="34" charset="0"/>
              <a:buChar char="•"/>
            </a:pPr>
            <a:r>
              <a:rPr lang="en-US" sz="2000" dirty="0"/>
              <a:t>Solitary and colonial polyps.</a:t>
            </a:r>
          </a:p>
          <a:p>
            <a:pPr marL="731520" indent="-283464">
              <a:spcAft>
                <a:spcPts val="300"/>
              </a:spcAft>
              <a:buFont typeface="Arial" panose="020B0604020202020204" pitchFamily="34" charset="0"/>
              <a:buChar char="•"/>
            </a:pPr>
            <a:r>
              <a:rPr lang="en-US" sz="2000" dirty="0"/>
              <a:t>G</a:t>
            </a:r>
            <a:r>
              <a:rPr lang="en-US" sz="100" dirty="0"/>
              <a:t> </a:t>
            </a:r>
            <a:r>
              <a:rPr lang="en-US" sz="2000" dirty="0"/>
              <a:t>V</a:t>
            </a:r>
            <a:r>
              <a:rPr lang="en-US" sz="100" dirty="0"/>
              <a:t> </a:t>
            </a:r>
            <a:r>
              <a:rPr lang="en-US" sz="2000" dirty="0"/>
              <a:t>C is </a:t>
            </a:r>
            <a:r>
              <a:rPr lang="en-US" sz="2000" dirty="0" err="1"/>
              <a:t>compamentalized</a:t>
            </a:r>
            <a:r>
              <a:rPr lang="en-US" sz="2000" dirty="0"/>
              <a:t> by mesenteries.</a:t>
            </a:r>
          </a:p>
          <a:p>
            <a:pPr marL="731520" indent="-283464">
              <a:spcAft>
                <a:spcPts val="300"/>
              </a:spcAft>
              <a:buFont typeface="Arial" panose="020B0604020202020204" pitchFamily="34" charset="0"/>
              <a:buChar char="•"/>
            </a:pPr>
            <a:r>
              <a:rPr lang="en-US" sz="2000" dirty="0"/>
              <a:t>Hollow tentacles.</a:t>
            </a:r>
          </a:p>
          <a:p>
            <a:pPr marL="731520" indent="-283464">
              <a:spcAft>
                <a:spcPts val="300"/>
              </a:spcAft>
              <a:buFont typeface="Arial" panose="020B0604020202020204" pitchFamily="34" charset="0"/>
              <a:buChar char="•"/>
            </a:pPr>
            <a:r>
              <a:rPr lang="en-US" sz="2000" dirty="0"/>
              <a:t>Symbiotic dinoflagellates (zooxanthellae) photosynthesize and provide nutrients to reef coral.</a:t>
            </a:r>
          </a:p>
          <a:p>
            <a:pPr marL="731520" indent="-283464">
              <a:spcAft>
                <a:spcPts val="300"/>
              </a:spcAft>
              <a:buFont typeface="Arial" panose="020B0604020202020204" pitchFamily="34" charset="0"/>
              <a:buChar char="•"/>
            </a:pPr>
            <a:r>
              <a:rPr lang="en-US" sz="2000" dirty="0"/>
              <a:t>Coral reefs economically important.</a:t>
            </a:r>
          </a:p>
        </p:txBody>
      </p:sp>
      <p:pic>
        <p:nvPicPr>
          <p:cNvPr id="12" name="Picture 3" descr="An image shows the crimson anemone with numerous tentacles on the top.">
            <a:extLst>
              <a:ext uri="{FF2B5EF4-FFF2-40B4-BE49-F238E27FC236}">
                <a16:creationId xmlns:a16="http://schemas.microsoft.com/office/drawing/2014/main" id="{67BCD0BD-55FE-4476-BE4D-A277DEBE34B1}"/>
              </a:ext>
            </a:extLst>
          </p:cNvPr>
          <p:cNvPicPr>
            <a:picLocks noChangeAspect="1" noChangeArrowheads="1"/>
          </p:cNvPicPr>
          <p:nvPr/>
        </p:nvPicPr>
        <p:blipFill>
          <a:blip r:embed="rId2"/>
          <a:stretch>
            <a:fillRect/>
          </a:stretch>
        </p:blipFill>
        <p:spPr bwMode="auto">
          <a:xfrm>
            <a:off x="1409468" y="4129516"/>
            <a:ext cx="3200148" cy="2093923"/>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Content Placeholder 4">
            <a:extLst>
              <a:ext uri="{FF2B5EF4-FFF2-40B4-BE49-F238E27FC236}">
                <a16:creationId xmlns:a16="http://schemas.microsoft.com/office/drawing/2014/main" id="{80921FE0-D25D-4341-BC8E-EF4F2D36707A}"/>
              </a:ext>
            </a:extLst>
          </p:cNvPr>
          <p:cNvSpPr>
            <a:spLocks noGrp="1"/>
          </p:cNvSpPr>
          <p:nvPr>
            <p:ph sz="quarter" idx="15"/>
          </p:nvPr>
        </p:nvSpPr>
        <p:spPr>
          <a:xfrm>
            <a:off x="2049422" y="6296442"/>
            <a:ext cx="1920240" cy="202617"/>
          </a:xfrm>
        </p:spPr>
        <p:txBody>
          <a:bodyPr/>
          <a:lstStyle/>
          <a:p>
            <a:pPr algn="ctr"/>
            <a:r>
              <a:rPr lang="en-US" sz="800" dirty="0"/>
              <a:t>Neil G. McDaniel/Science Source </a:t>
            </a:r>
          </a:p>
        </p:txBody>
      </p:sp>
      <p:pic>
        <p:nvPicPr>
          <p:cNvPr id="13" name="Picture 5" descr="An image shows the cup coral with numerous tentacles on the top.">
            <a:extLst>
              <a:ext uri="{FF2B5EF4-FFF2-40B4-BE49-F238E27FC236}">
                <a16:creationId xmlns:a16="http://schemas.microsoft.com/office/drawing/2014/main" id="{68B9C13F-A2AA-4619-AFBB-2F912DFBDB40}"/>
              </a:ext>
            </a:extLst>
          </p:cNvPr>
          <p:cNvPicPr>
            <a:picLocks noChangeAspect="1" noChangeArrowheads="1"/>
          </p:cNvPicPr>
          <p:nvPr/>
        </p:nvPicPr>
        <p:blipFill>
          <a:blip r:embed="rId3"/>
          <a:stretch>
            <a:fillRect/>
          </a:stretch>
        </p:blipFill>
        <p:spPr bwMode="auto">
          <a:xfrm>
            <a:off x="4875539" y="4207287"/>
            <a:ext cx="3042518" cy="2016152"/>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 Placeholder 6">
            <a:extLst>
              <a:ext uri="{FF2B5EF4-FFF2-40B4-BE49-F238E27FC236}">
                <a16:creationId xmlns:a16="http://schemas.microsoft.com/office/drawing/2014/main" id="{9043ED5E-80D4-45A6-821B-CFAD68653C31}"/>
              </a:ext>
            </a:extLst>
          </p:cNvPr>
          <p:cNvSpPr>
            <a:spLocks noGrp="1"/>
          </p:cNvSpPr>
          <p:nvPr>
            <p:ph type="body" sz="quarter" idx="39"/>
          </p:nvPr>
        </p:nvSpPr>
        <p:spPr>
          <a:xfrm>
            <a:off x="5619558" y="6296442"/>
            <a:ext cx="1554480" cy="181356"/>
          </a:xfrm>
          <a:ln>
            <a:noFill/>
          </a:ln>
        </p:spPr>
        <p:txBody>
          <a:bodyPr/>
          <a:lstStyle/>
          <a:p>
            <a:pPr algn="ctr"/>
            <a:r>
              <a:rPr lang="en-US" dirty="0">
                <a:solidFill>
                  <a:schemeClr val="tx1"/>
                </a:solidFill>
              </a:rPr>
              <a:t>Carson </a:t>
            </a:r>
            <a:r>
              <a:rPr lang="en-US" dirty="0" err="1">
                <a:solidFill>
                  <a:schemeClr val="tx1"/>
                </a:solidFill>
              </a:rPr>
              <a:t>Ganci</a:t>
            </a:r>
            <a:r>
              <a:rPr lang="en-US" dirty="0">
                <a:solidFill>
                  <a:schemeClr val="tx1"/>
                </a:solidFill>
              </a:rPr>
              <a:t>/Design Pics </a:t>
            </a:r>
          </a:p>
        </p:txBody>
      </p:sp>
      <p:sp>
        <p:nvSpPr>
          <p:cNvPr id="11" name="Slide Number Placeholder 7">
            <a:extLst>
              <a:ext uri="{FF2B5EF4-FFF2-40B4-BE49-F238E27FC236}">
                <a16:creationId xmlns:a16="http://schemas.microsoft.com/office/drawing/2014/main" id="{D60F1200-C129-4EA3-8955-5931D8EC5645}"/>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203115505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A8287-94C0-41A3-8061-0328619B0CA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a:t>
            </a:r>
            <a:r>
              <a:rPr lang="en-US" dirty="0" err="1">
                <a:solidFill>
                  <a:srgbClr val="000000"/>
                </a:solidFill>
                <a:latin typeface="Arial" panose="020B0604020202020204" pitchFamily="34" charset="0"/>
                <a:ea typeface="Verdana" panose="020B0604030504040204" pitchFamily="34" charset="0"/>
                <a:cs typeface="Arial" pitchFamily="34" charset="0"/>
              </a:rPr>
              <a:t>Cubozoa</a:t>
            </a:r>
            <a:r>
              <a:rPr lang="en-US" dirty="0">
                <a:solidFill>
                  <a:srgbClr val="000000"/>
                </a:solidFill>
                <a:latin typeface="Arial" panose="020B0604020202020204" pitchFamily="34" charset="0"/>
                <a:ea typeface="Verdana" panose="020B0604030504040204" pitchFamily="34" charset="0"/>
                <a:cs typeface="Arial" pitchFamily="34" charset="0"/>
              </a:rPr>
              <a:t> and Class Hydrozoa</a:t>
            </a:r>
          </a:p>
        </p:txBody>
      </p:sp>
      <p:sp>
        <p:nvSpPr>
          <p:cNvPr id="3" name="Content Placeholder 2">
            <a:extLst>
              <a:ext uri="{FF2B5EF4-FFF2-40B4-BE49-F238E27FC236}">
                <a16:creationId xmlns:a16="http://schemas.microsoft.com/office/drawing/2014/main" id="{0B65C3F4-4647-4810-B29F-D4CCC6FFDDA9}"/>
              </a:ext>
            </a:extLst>
          </p:cNvPr>
          <p:cNvSpPr>
            <a:spLocks noGrp="1"/>
          </p:cNvSpPr>
          <p:nvPr>
            <p:ph sz="quarter" idx="11"/>
          </p:nvPr>
        </p:nvSpPr>
        <p:spPr>
          <a:xfrm>
            <a:off x="342900" y="1276710"/>
            <a:ext cx="8458200" cy="2743200"/>
          </a:xfrm>
        </p:spPr>
        <p:txBody>
          <a:bodyPr/>
          <a:lstStyle/>
          <a:p>
            <a:pPr marL="461963" indent="-461963">
              <a:spcAft>
                <a:spcPts val="300"/>
              </a:spcAft>
              <a:buFont typeface="+mj-lt"/>
              <a:buAutoNum type="arabicPeriod" startAt="2"/>
            </a:pPr>
            <a:r>
              <a:rPr lang="en-US" sz="2000" dirty="0" err="1"/>
              <a:t>Cubozoa</a:t>
            </a:r>
            <a:endParaRPr lang="en-US" sz="2000" dirty="0"/>
          </a:p>
          <a:p>
            <a:pPr marL="731520" lvl="2">
              <a:spcBef>
                <a:spcPts val="0"/>
              </a:spcBef>
              <a:spcAft>
                <a:spcPts val="300"/>
              </a:spcAft>
            </a:pPr>
            <a:r>
              <a:rPr lang="en-US" dirty="0"/>
              <a:t>Box jellies.</a:t>
            </a:r>
          </a:p>
          <a:p>
            <a:pPr marL="731520" lvl="2">
              <a:spcBef>
                <a:spcPts val="0"/>
              </a:spcBef>
              <a:spcAft>
                <a:spcPts val="300"/>
              </a:spcAft>
            </a:pPr>
            <a:r>
              <a:rPr lang="en-US" dirty="0"/>
              <a:t>Strong swimmers, voracious fish predators.</a:t>
            </a:r>
          </a:p>
          <a:p>
            <a:pPr marL="731520" lvl="2">
              <a:spcBef>
                <a:spcPts val="0"/>
              </a:spcBef>
              <a:spcAft>
                <a:spcPts val="300"/>
              </a:spcAft>
            </a:pPr>
            <a:r>
              <a:rPr lang="en-US" dirty="0"/>
              <a:t>Stings may be fatal to humans.</a:t>
            </a:r>
          </a:p>
          <a:p>
            <a:pPr marL="461963" indent="-461963">
              <a:spcAft>
                <a:spcPts val="300"/>
              </a:spcAft>
              <a:buFont typeface="+mj-lt"/>
              <a:buAutoNum type="arabicPeriod" startAt="3"/>
            </a:pPr>
            <a:r>
              <a:rPr lang="en-US" sz="2000" dirty="0"/>
              <a:t>Hydrozoa</a:t>
            </a:r>
          </a:p>
          <a:p>
            <a:pPr marL="731520" lvl="2">
              <a:spcBef>
                <a:spcPts val="0"/>
              </a:spcBef>
              <a:spcAft>
                <a:spcPts val="300"/>
              </a:spcAft>
            </a:pPr>
            <a:r>
              <a:rPr lang="en-US" dirty="0"/>
              <a:t>Hydroids, Hydra, Portuguese man-of-war.</a:t>
            </a:r>
          </a:p>
          <a:p>
            <a:pPr marL="731520" lvl="2">
              <a:spcBef>
                <a:spcPts val="0"/>
              </a:spcBef>
              <a:spcAft>
                <a:spcPts val="300"/>
              </a:spcAft>
            </a:pPr>
            <a:r>
              <a:rPr lang="en-US" dirty="0"/>
              <a:t>Both polyp and medusa stages.</a:t>
            </a:r>
          </a:p>
          <a:p>
            <a:pPr marL="731520" lvl="2">
              <a:spcBef>
                <a:spcPts val="0"/>
              </a:spcBef>
              <a:spcAft>
                <a:spcPts val="300"/>
              </a:spcAft>
            </a:pPr>
            <a:r>
              <a:rPr lang="en-US" dirty="0"/>
              <a:t>Only class with freshwater members.</a:t>
            </a:r>
          </a:p>
        </p:txBody>
      </p:sp>
      <p:pic>
        <p:nvPicPr>
          <p:cNvPr id="12" name="Picture 3" descr="The medusa of the Box jellyfish has tentacles many times longer than the length of their bodies.">
            <a:extLst>
              <a:ext uri="{FF2B5EF4-FFF2-40B4-BE49-F238E27FC236}">
                <a16:creationId xmlns:a16="http://schemas.microsoft.com/office/drawing/2014/main" id="{67BCD0BD-55FE-4476-BE4D-A277DEBE34B1}"/>
              </a:ext>
            </a:extLst>
          </p:cNvPr>
          <p:cNvPicPr>
            <a:picLocks noChangeAspect="1" noChangeArrowheads="1"/>
          </p:cNvPicPr>
          <p:nvPr/>
        </p:nvPicPr>
        <p:blipFill rotWithShape="1">
          <a:blip r:embed="rId2"/>
          <a:srcRect l="1382" t="1026" r="3726" b="2273"/>
          <a:stretch/>
        </p:blipFill>
        <p:spPr bwMode="auto">
          <a:xfrm>
            <a:off x="2232302" y="4094480"/>
            <a:ext cx="1554480" cy="2209159"/>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Content Placeholder 4">
            <a:extLst>
              <a:ext uri="{FF2B5EF4-FFF2-40B4-BE49-F238E27FC236}">
                <a16:creationId xmlns:a16="http://schemas.microsoft.com/office/drawing/2014/main" id="{80921FE0-D25D-4341-BC8E-EF4F2D36707A}"/>
              </a:ext>
            </a:extLst>
          </p:cNvPr>
          <p:cNvSpPr>
            <a:spLocks noGrp="1"/>
          </p:cNvSpPr>
          <p:nvPr>
            <p:ph sz="quarter" idx="15"/>
          </p:nvPr>
        </p:nvSpPr>
        <p:spPr>
          <a:xfrm>
            <a:off x="2049422" y="6296442"/>
            <a:ext cx="1920240" cy="202617"/>
          </a:xfrm>
        </p:spPr>
        <p:txBody>
          <a:bodyPr/>
          <a:lstStyle/>
          <a:p>
            <a:pPr algn="ctr"/>
            <a:r>
              <a:rPr lang="en-US" sz="800" dirty="0" err="1"/>
              <a:t>Visual&amp;Written</a:t>
            </a:r>
            <a:r>
              <a:rPr lang="en-US" sz="800" dirty="0"/>
              <a:t> SL/</a:t>
            </a:r>
            <a:r>
              <a:rPr lang="en-US" sz="800" dirty="0" err="1"/>
              <a:t>Alamy</a:t>
            </a:r>
            <a:r>
              <a:rPr lang="en-US" sz="800" dirty="0"/>
              <a:t> Stock Photo </a:t>
            </a:r>
          </a:p>
        </p:txBody>
      </p:sp>
      <p:pic>
        <p:nvPicPr>
          <p:cNvPr id="13" name="Picture 5" descr="An image shows the Portuguese man-of-war, jellyfish.">
            <a:extLst>
              <a:ext uri="{FF2B5EF4-FFF2-40B4-BE49-F238E27FC236}">
                <a16:creationId xmlns:a16="http://schemas.microsoft.com/office/drawing/2014/main" id="{68B9C13F-A2AA-4619-AFBB-2F912DFBDB40}"/>
              </a:ext>
            </a:extLst>
          </p:cNvPr>
          <p:cNvPicPr>
            <a:picLocks noChangeAspect="1" noChangeArrowheads="1"/>
          </p:cNvPicPr>
          <p:nvPr/>
        </p:nvPicPr>
        <p:blipFill rotWithShape="1">
          <a:blip r:embed="rId3"/>
          <a:srcRect l="1386" t="24972" r="4223" b="2641"/>
          <a:stretch/>
        </p:blipFill>
        <p:spPr bwMode="auto">
          <a:xfrm>
            <a:off x="5477659" y="4241388"/>
            <a:ext cx="1838278" cy="2062251"/>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 Placeholder 6">
            <a:extLst>
              <a:ext uri="{FF2B5EF4-FFF2-40B4-BE49-F238E27FC236}">
                <a16:creationId xmlns:a16="http://schemas.microsoft.com/office/drawing/2014/main" id="{9043ED5E-80D4-45A6-821B-CFAD68653C31}"/>
              </a:ext>
            </a:extLst>
          </p:cNvPr>
          <p:cNvSpPr>
            <a:spLocks noGrp="1"/>
          </p:cNvSpPr>
          <p:nvPr>
            <p:ph type="body" sz="quarter" idx="39"/>
          </p:nvPr>
        </p:nvSpPr>
        <p:spPr>
          <a:xfrm>
            <a:off x="5619558" y="6296442"/>
            <a:ext cx="1554480" cy="181356"/>
          </a:xfrm>
          <a:ln>
            <a:noFill/>
          </a:ln>
        </p:spPr>
        <p:txBody>
          <a:bodyPr/>
          <a:lstStyle/>
          <a:p>
            <a:pPr algn="ctr"/>
            <a:r>
              <a:rPr lang="en-US" dirty="0">
                <a:solidFill>
                  <a:schemeClr val="tx1"/>
                </a:solidFill>
              </a:rPr>
              <a:t>Stephen Frink/Getty Images </a:t>
            </a:r>
          </a:p>
        </p:txBody>
      </p:sp>
      <p:sp>
        <p:nvSpPr>
          <p:cNvPr id="11" name="Slide Number Placeholder 7">
            <a:extLst>
              <a:ext uri="{FF2B5EF4-FFF2-40B4-BE49-F238E27FC236}">
                <a16:creationId xmlns:a16="http://schemas.microsoft.com/office/drawing/2014/main" id="{D60F1200-C129-4EA3-8955-5931D8EC5645}"/>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5711083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A8287-94C0-41A3-8061-0328619B0CA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a:t>
            </a:r>
            <a:r>
              <a:rPr lang="en-US" dirty="0" err="1">
                <a:solidFill>
                  <a:srgbClr val="000000"/>
                </a:solidFill>
                <a:latin typeface="Arial" panose="020B0604020202020204" pitchFamily="34" charset="0"/>
                <a:ea typeface="Verdana" panose="020B0604030504040204" pitchFamily="34" charset="0"/>
                <a:cs typeface="Arial" pitchFamily="34" charset="0"/>
              </a:rPr>
              <a:t>Scyphozoa</a:t>
            </a:r>
            <a:r>
              <a:rPr lang="en-US" dirty="0">
                <a:solidFill>
                  <a:srgbClr val="000000"/>
                </a:solidFill>
                <a:latin typeface="Arial" panose="020B0604020202020204" pitchFamily="34" charset="0"/>
                <a:ea typeface="Verdana" panose="020B0604030504040204" pitchFamily="34" charset="0"/>
                <a:cs typeface="Arial" pitchFamily="34" charset="0"/>
              </a:rPr>
              <a:t> and Class </a:t>
            </a:r>
            <a:r>
              <a:rPr lang="en-US" dirty="0" err="1">
                <a:solidFill>
                  <a:srgbClr val="000000"/>
                </a:solidFill>
                <a:latin typeface="Arial" panose="020B0604020202020204" pitchFamily="34" charset="0"/>
                <a:ea typeface="Verdana" panose="020B0604030504040204" pitchFamily="34" charset="0"/>
                <a:cs typeface="Arial" pitchFamily="34" charset="0"/>
              </a:rPr>
              <a:t>Staurozoa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B65C3F4-4647-4810-B29F-D4CCC6FFDDA9}"/>
              </a:ext>
            </a:extLst>
          </p:cNvPr>
          <p:cNvSpPr>
            <a:spLocks noGrp="1"/>
          </p:cNvSpPr>
          <p:nvPr>
            <p:ph sz="quarter" idx="11"/>
          </p:nvPr>
        </p:nvSpPr>
        <p:spPr>
          <a:xfrm>
            <a:off x="342900" y="1276710"/>
            <a:ext cx="8458200" cy="2483760"/>
          </a:xfrm>
        </p:spPr>
        <p:txBody>
          <a:bodyPr/>
          <a:lstStyle/>
          <a:p>
            <a:pPr marL="457200" lvl="0" indent="-457200">
              <a:spcAft>
                <a:spcPts val="300"/>
              </a:spcAft>
              <a:buClr>
                <a:srgbClr val="000000"/>
              </a:buClr>
              <a:buFont typeface="+mj-lt"/>
              <a:buAutoNum type="arabicPeriod" startAt="4"/>
            </a:pPr>
            <a:r>
              <a:rPr lang="en-US" sz="1800" dirty="0" err="1">
                <a:solidFill>
                  <a:srgbClr val="000000"/>
                </a:solidFill>
                <a:latin typeface="Arial" panose="020B0604020202020204" pitchFamily="34" charset="0"/>
                <a:ea typeface="Verdana" panose="020B0604030504040204" pitchFamily="34" charset="0"/>
              </a:rPr>
              <a:t>Scyphozoa</a:t>
            </a:r>
            <a:endParaRPr lang="en-US" sz="1800" dirty="0">
              <a:solidFill>
                <a:srgbClr val="000000"/>
              </a:solidFill>
              <a:latin typeface="Arial" panose="020B0604020202020204" pitchFamily="34" charset="0"/>
              <a:ea typeface="Verdana" panose="020B0604030504040204" pitchFamily="34" charset="0"/>
            </a:endParaRPr>
          </a:p>
          <a:p>
            <a:pPr marL="731520" lvl="2" indent="-283464">
              <a:spcBef>
                <a:spcPts val="0"/>
              </a:spcBef>
              <a:spcAft>
                <a:spcPts val="300"/>
              </a:spcAft>
              <a:buClr>
                <a:srgbClr val="000000"/>
              </a:buClr>
            </a:pPr>
            <a:r>
              <a:rPr lang="en-US" sz="1800" dirty="0">
                <a:solidFill>
                  <a:srgbClr val="000000"/>
                </a:solidFill>
                <a:latin typeface="Arial" panose="020B0604020202020204" pitchFamily="34" charset="0"/>
                <a:ea typeface="Verdana" panose="020B0604030504040204" pitchFamily="34" charset="0"/>
              </a:rPr>
              <a:t>Jellyfish.</a:t>
            </a:r>
          </a:p>
          <a:p>
            <a:pPr marL="731520" lvl="2" indent="-283464">
              <a:spcBef>
                <a:spcPts val="0"/>
              </a:spcBef>
              <a:spcAft>
                <a:spcPts val="300"/>
              </a:spcAft>
              <a:buClr>
                <a:srgbClr val="000000"/>
              </a:buClr>
            </a:pPr>
            <a:r>
              <a:rPr lang="en-US" sz="1800" dirty="0">
                <a:solidFill>
                  <a:srgbClr val="000000"/>
                </a:solidFill>
                <a:latin typeface="Arial" panose="020B0604020202020204" pitchFamily="34" charset="0"/>
                <a:ea typeface="Verdana" panose="020B0604030504040204" pitchFamily="34" charset="0"/>
              </a:rPr>
              <a:t>Medusa more conspicuous and complex.</a:t>
            </a:r>
          </a:p>
          <a:p>
            <a:pPr marL="731520" lvl="2" indent="-283464">
              <a:spcBef>
                <a:spcPts val="0"/>
              </a:spcBef>
              <a:spcAft>
                <a:spcPts val="300"/>
              </a:spcAft>
              <a:buClr>
                <a:srgbClr val="000000"/>
              </a:buClr>
            </a:pPr>
            <a:r>
              <a:rPr lang="en-US" sz="1800" dirty="0">
                <a:solidFill>
                  <a:srgbClr val="000000"/>
                </a:solidFill>
                <a:latin typeface="Arial" panose="020B0604020202020204" pitchFamily="34" charset="0"/>
                <a:ea typeface="Verdana" panose="020B0604030504040204" pitchFamily="34" charset="0"/>
              </a:rPr>
              <a:t>Ring of muscle cells allows for rhythmic contractions for propulsion.</a:t>
            </a:r>
          </a:p>
          <a:p>
            <a:pPr marL="457200" lvl="0" indent="-457200">
              <a:spcAft>
                <a:spcPts val="300"/>
              </a:spcAft>
              <a:buClr>
                <a:srgbClr val="000000"/>
              </a:buClr>
              <a:buFont typeface="+mj-lt"/>
              <a:buAutoNum type="arabicPeriod" startAt="5"/>
            </a:pPr>
            <a:r>
              <a:rPr lang="en-US" sz="1800" dirty="0" err="1">
                <a:solidFill>
                  <a:srgbClr val="000000"/>
                </a:solidFill>
                <a:latin typeface="Arial" panose="020B0604020202020204" pitchFamily="34" charset="0"/>
                <a:ea typeface="Verdana" panose="020B0604030504040204" pitchFamily="34" charset="0"/>
              </a:rPr>
              <a:t>Staurozoa</a:t>
            </a:r>
            <a:endParaRPr lang="en-US" sz="1800" dirty="0">
              <a:solidFill>
                <a:srgbClr val="000000"/>
              </a:solidFill>
              <a:latin typeface="Arial" panose="020B0604020202020204" pitchFamily="34" charset="0"/>
              <a:ea typeface="Verdana" panose="020B0604030504040204" pitchFamily="34" charset="0"/>
            </a:endParaRPr>
          </a:p>
          <a:p>
            <a:pPr marL="731520" lvl="2" indent="-283464">
              <a:spcBef>
                <a:spcPts val="0"/>
              </a:spcBef>
              <a:spcAft>
                <a:spcPts val="300"/>
              </a:spcAft>
              <a:buClr>
                <a:srgbClr val="000000"/>
              </a:buClr>
            </a:pPr>
            <a:r>
              <a:rPr lang="en-US" sz="1800" dirty="0">
                <a:solidFill>
                  <a:srgbClr val="000000"/>
                </a:solidFill>
                <a:latin typeface="Arial" panose="020B0604020202020204" pitchFamily="34" charset="0"/>
                <a:ea typeface="Verdana" panose="020B0604030504040204" pitchFamily="34" charset="0"/>
              </a:rPr>
              <a:t>Star jellies.</a:t>
            </a:r>
          </a:p>
          <a:p>
            <a:pPr marL="731520" lvl="2" indent="-283464">
              <a:spcBef>
                <a:spcPts val="0"/>
              </a:spcBef>
              <a:spcAft>
                <a:spcPts val="300"/>
              </a:spcAft>
              <a:buClr>
                <a:srgbClr val="000000"/>
              </a:buClr>
            </a:pPr>
            <a:r>
              <a:rPr lang="en-US" sz="1800" dirty="0">
                <a:solidFill>
                  <a:srgbClr val="000000"/>
                </a:solidFill>
                <a:latin typeface="Arial" panose="020B0604020202020204" pitchFamily="34" charset="0"/>
                <a:ea typeface="Verdana" panose="020B0604030504040204" pitchFamily="34" charset="0"/>
              </a:rPr>
              <a:t>Resembles a medusa in most ways but is attached to the substratum by a sort of stalk that emerges from the side opposite the mouth.</a:t>
            </a:r>
          </a:p>
        </p:txBody>
      </p:sp>
      <p:pic>
        <p:nvPicPr>
          <p:cNvPr id="12" name="Picture 3" descr="An image shows the Aurelia aurita, a jellyfish.">
            <a:extLst>
              <a:ext uri="{FF2B5EF4-FFF2-40B4-BE49-F238E27FC236}">
                <a16:creationId xmlns:a16="http://schemas.microsoft.com/office/drawing/2014/main" id="{67BCD0BD-55FE-4476-BE4D-A277DEBE34B1}"/>
              </a:ext>
            </a:extLst>
          </p:cNvPr>
          <p:cNvPicPr>
            <a:picLocks noChangeAspect="1" noChangeArrowheads="1"/>
          </p:cNvPicPr>
          <p:nvPr/>
        </p:nvPicPr>
        <p:blipFill rotWithShape="1">
          <a:blip r:embed="rId2"/>
          <a:srcRect l="21837" t="1531" r="16889" b="4157"/>
          <a:stretch/>
        </p:blipFill>
        <p:spPr bwMode="auto">
          <a:xfrm>
            <a:off x="1913597" y="3894558"/>
            <a:ext cx="2245946" cy="2352629"/>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Content Placeholder 4">
            <a:extLst>
              <a:ext uri="{FF2B5EF4-FFF2-40B4-BE49-F238E27FC236}">
                <a16:creationId xmlns:a16="http://schemas.microsoft.com/office/drawing/2014/main" id="{80921FE0-D25D-4341-BC8E-EF4F2D36707A}"/>
              </a:ext>
            </a:extLst>
          </p:cNvPr>
          <p:cNvSpPr>
            <a:spLocks noGrp="1"/>
          </p:cNvSpPr>
          <p:nvPr>
            <p:ph sz="quarter" idx="15"/>
          </p:nvPr>
        </p:nvSpPr>
        <p:spPr>
          <a:xfrm>
            <a:off x="2049422" y="6296442"/>
            <a:ext cx="1920240" cy="202617"/>
          </a:xfrm>
        </p:spPr>
        <p:txBody>
          <a:bodyPr/>
          <a:lstStyle/>
          <a:p>
            <a:pPr algn="ctr"/>
            <a:r>
              <a:rPr lang="en-US" sz="800" dirty="0"/>
              <a:t>Dickson Images/Getty Images </a:t>
            </a:r>
          </a:p>
        </p:txBody>
      </p:sp>
      <p:pic>
        <p:nvPicPr>
          <p:cNvPr id="13" name="Picture 5" descr="The Star jellyfish individual depicted has a branching stalk with numerous terminal ends with rings of tentacles.">
            <a:extLst>
              <a:ext uri="{FF2B5EF4-FFF2-40B4-BE49-F238E27FC236}">
                <a16:creationId xmlns:a16="http://schemas.microsoft.com/office/drawing/2014/main" id="{68B9C13F-A2AA-4619-AFBB-2F912DFBDB40}"/>
              </a:ext>
            </a:extLst>
          </p:cNvPr>
          <p:cNvPicPr>
            <a:picLocks noChangeAspect="1" noChangeArrowheads="1"/>
          </p:cNvPicPr>
          <p:nvPr/>
        </p:nvPicPr>
        <p:blipFill rotWithShape="1">
          <a:blip r:embed="rId3"/>
          <a:srcRect l="1858" t="1946" r="4653" b="4425"/>
          <a:stretch/>
        </p:blipFill>
        <p:spPr bwMode="auto">
          <a:xfrm>
            <a:off x="5136984" y="3969413"/>
            <a:ext cx="2287460" cy="2277774"/>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 Placeholder 6">
            <a:extLst>
              <a:ext uri="{FF2B5EF4-FFF2-40B4-BE49-F238E27FC236}">
                <a16:creationId xmlns:a16="http://schemas.microsoft.com/office/drawing/2014/main" id="{9043ED5E-80D4-45A6-821B-CFAD68653C31}"/>
              </a:ext>
            </a:extLst>
          </p:cNvPr>
          <p:cNvSpPr>
            <a:spLocks noGrp="1"/>
          </p:cNvSpPr>
          <p:nvPr>
            <p:ph type="body" sz="quarter" idx="39"/>
          </p:nvPr>
        </p:nvSpPr>
        <p:spPr>
          <a:xfrm>
            <a:off x="5137714" y="6296442"/>
            <a:ext cx="2286000" cy="181356"/>
          </a:xfrm>
          <a:ln>
            <a:noFill/>
          </a:ln>
        </p:spPr>
        <p:txBody>
          <a:bodyPr/>
          <a:lstStyle/>
          <a:p>
            <a:pPr algn="ctr"/>
            <a:r>
              <a:rPr lang="en-US" dirty="0">
                <a:solidFill>
                  <a:schemeClr val="tx1"/>
                </a:solidFill>
              </a:rPr>
              <a:t>Wolfgang </a:t>
            </a:r>
            <a:r>
              <a:rPr lang="en-US" dirty="0" err="1">
                <a:solidFill>
                  <a:schemeClr val="tx1"/>
                </a:solidFill>
              </a:rPr>
              <a:t>Poelzer</a:t>
            </a:r>
            <a:r>
              <a:rPr lang="en-US" dirty="0">
                <a:solidFill>
                  <a:schemeClr val="tx1"/>
                </a:solidFill>
              </a:rPr>
              <a:t>/</a:t>
            </a:r>
            <a:r>
              <a:rPr lang="en-US" dirty="0" err="1">
                <a:solidFill>
                  <a:schemeClr val="tx1"/>
                </a:solidFill>
              </a:rPr>
              <a:t>WaterFrame</a:t>
            </a:r>
            <a:r>
              <a:rPr lang="en-US" dirty="0">
                <a:solidFill>
                  <a:schemeClr val="tx1"/>
                </a:solidFill>
              </a:rPr>
              <a:t>/ </a:t>
            </a:r>
            <a:r>
              <a:rPr lang="en-US" dirty="0" err="1">
                <a:solidFill>
                  <a:schemeClr val="tx1"/>
                </a:solidFill>
              </a:rPr>
              <a:t>agefotostock</a:t>
            </a:r>
            <a:r>
              <a:rPr lang="en-US" dirty="0">
                <a:solidFill>
                  <a:schemeClr val="tx1"/>
                </a:solidFill>
              </a:rPr>
              <a:t> </a:t>
            </a:r>
          </a:p>
        </p:txBody>
      </p:sp>
      <p:sp>
        <p:nvSpPr>
          <p:cNvPr id="11" name="Slide Number Placeholder 7">
            <a:extLst>
              <a:ext uri="{FF2B5EF4-FFF2-40B4-BE49-F238E27FC236}">
                <a16:creationId xmlns:a16="http://schemas.microsoft.com/office/drawing/2014/main" id="{D60F1200-C129-4EA3-8955-5931D8EC5645}"/>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38908255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F2404-0895-47DB-9B23-6CB017BD8F1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Bilaterian Acoelomates</a:t>
            </a:r>
          </a:p>
        </p:txBody>
      </p:sp>
      <p:sp>
        <p:nvSpPr>
          <p:cNvPr id="3" name="Content Placeholder 2">
            <a:extLst>
              <a:ext uri="{FF2B5EF4-FFF2-40B4-BE49-F238E27FC236}">
                <a16:creationId xmlns:a16="http://schemas.microsoft.com/office/drawing/2014/main" id="{8A574940-71C8-414A-8166-4602CA675A8E}"/>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Characterized by bilateral symmetry</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Allowed for high levels of specialization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Divided into 2 clades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Protostomes and Deuterostomes.</a:t>
            </a:r>
          </a:p>
          <a:p>
            <a:pPr marL="347472" lvl="0" indent="-347472">
              <a:spcBef>
                <a:spcPct val="200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Acoel</a:t>
            </a:r>
            <a:r>
              <a:rPr lang="en-US" dirty="0">
                <a:solidFill>
                  <a:srgbClr val="000000"/>
                </a:solidFill>
                <a:latin typeface="Arial" panose="020B0604020202020204" pitchFamily="34" charset="0"/>
                <a:ea typeface="Verdana" panose="020B0604030504040204" pitchFamily="34" charset="0"/>
              </a:rPr>
              <a:t> flatworms.</a:t>
            </a:r>
          </a:p>
        </p:txBody>
      </p:sp>
      <p:sp>
        <p:nvSpPr>
          <p:cNvPr id="6" name="Slide Number Placeholder 3">
            <a:extLst>
              <a:ext uri="{FF2B5EF4-FFF2-40B4-BE49-F238E27FC236}">
                <a16:creationId xmlns:a16="http://schemas.microsoft.com/office/drawing/2014/main" id="{B84FF5C4-AF39-46AE-A63B-C94BFCCFC26D}"/>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40396952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87D3E-70BA-47D3-875B-4F787483C4BC}"/>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Acoel</a:t>
            </a:r>
            <a:r>
              <a:rPr lang="en-US" dirty="0">
                <a:solidFill>
                  <a:srgbClr val="000000"/>
                </a:solidFill>
                <a:latin typeface="Arial" panose="020B0604020202020204" pitchFamily="34" charset="0"/>
                <a:ea typeface="Verdana" panose="020B0604030504040204" pitchFamily="34" charset="0"/>
                <a:cs typeface="Arial" pitchFamily="34" charset="0"/>
              </a:rPr>
              <a:t> Phylogeny</a:t>
            </a:r>
          </a:p>
        </p:txBody>
      </p:sp>
      <p:pic>
        <p:nvPicPr>
          <p:cNvPr id="8" name="Picture 2" descr="A schematic shows the phylogenetic tree of Acoela in relationship with Parazoa and Eumetazoa.">
            <a:extLst>
              <a:ext uri="{FF2B5EF4-FFF2-40B4-BE49-F238E27FC236}">
                <a16:creationId xmlns:a16="http://schemas.microsoft.com/office/drawing/2014/main" id="{88AE54F2-BC94-4338-AEDC-4B0C62065A2E}"/>
              </a:ext>
            </a:extLst>
          </p:cNvPr>
          <p:cNvPicPr>
            <a:picLocks noChangeAspect="1" noChangeArrowheads="1"/>
          </p:cNvPicPr>
          <p:nvPr/>
        </p:nvPicPr>
        <p:blipFill>
          <a:blip r:embed="rId2"/>
          <a:stretch>
            <a:fillRect/>
          </a:stretch>
        </p:blipFill>
        <p:spPr bwMode="auto">
          <a:xfrm>
            <a:off x="2057400" y="1160851"/>
            <a:ext cx="5029200" cy="50428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6C7DF8F7-A819-4109-A11A-DC0CB67AF69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D03C66D0-6115-44DF-B785-CD0FCFF618FA}"/>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2869328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948927-6F37-4B23-B75E-B1A63B5BCBC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Evolution of the Animal Body Plan</a:t>
            </a:r>
          </a:p>
        </p:txBody>
      </p:sp>
      <p:sp>
        <p:nvSpPr>
          <p:cNvPr id="3" name="Content Placeholder 2">
            <a:extLst>
              <a:ext uri="{FF2B5EF4-FFF2-40B4-BE49-F238E27FC236}">
                <a16:creationId xmlns:a16="http://schemas.microsoft.com/office/drawing/2014/main" id="{768E96B0-EAC2-4631-A057-51027D5AE26E}"/>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Five key innovations can be noted in animal evolution</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Symmetry</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Tissues</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Body cavity</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Various patterns of embryonic development</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Segmentation, or repeated body units</a:t>
            </a:r>
          </a:p>
        </p:txBody>
      </p:sp>
      <p:sp>
        <p:nvSpPr>
          <p:cNvPr id="6" name="Slide Number Placeholder 3">
            <a:extLst>
              <a:ext uri="{FF2B5EF4-FFF2-40B4-BE49-F238E27FC236}">
                <a16:creationId xmlns:a16="http://schemas.microsoft.com/office/drawing/2014/main" id="{02E5C6ED-A740-439D-8E6F-4E5226CA7574}"/>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0281336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652F3-0A65-4495-AD84-D0B2E3A9E76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Phylum </a:t>
            </a:r>
            <a:r>
              <a:rPr lang="en-US" dirty="0" err="1">
                <a:solidFill>
                  <a:srgbClr val="000000"/>
                </a:solidFill>
                <a:latin typeface="Arial" panose="020B0604020202020204" pitchFamily="34" charset="0"/>
                <a:ea typeface="Verdana" panose="020B0604030504040204" pitchFamily="34" charset="0"/>
                <a:cs typeface="Arial" pitchFamily="34" charset="0"/>
              </a:rPr>
              <a:t>Acoela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A5BB701-49D4-4924-ACBF-2CE58551EDD8}"/>
              </a:ext>
            </a:extLst>
          </p:cNvPr>
          <p:cNvSpPr>
            <a:spLocks noGrp="1"/>
          </p:cNvSpPr>
          <p:nvPr>
            <p:ph sz="quarter" idx="11"/>
          </p:nvPr>
        </p:nvSpPr>
        <p:spPr>
          <a:xfrm>
            <a:off x="457200" y="1336266"/>
            <a:ext cx="8305800" cy="1454728"/>
          </a:xfrm>
        </p:spPr>
        <p:txBody>
          <a:bodyPr/>
          <a:lstStyle/>
          <a:p>
            <a:pPr marL="342900" lvl="0" indent="-342900">
              <a:spcAft>
                <a:spcPts val="600"/>
              </a:spcAft>
              <a:buClr>
                <a:schemeClr val="tx1"/>
              </a:buClr>
              <a:buFont typeface="Arial" panose="020B0604020202020204" pitchFamily="34" charset="0"/>
              <a:buChar char="•"/>
            </a:pPr>
            <a:r>
              <a:rPr lang="en-US" sz="2000" dirty="0" err="1">
                <a:solidFill>
                  <a:srgbClr val="000000"/>
                </a:solidFill>
                <a:latin typeface="Arial" panose="020B0604020202020204" pitchFamily="34" charset="0"/>
                <a:ea typeface="Verdana" panose="020B0604030504040204" pitchFamily="34" charset="0"/>
              </a:rPr>
              <a:t>Acoel</a:t>
            </a:r>
            <a:r>
              <a:rPr lang="en-US" sz="2000" dirty="0">
                <a:solidFill>
                  <a:srgbClr val="000000"/>
                </a:solidFill>
                <a:latin typeface="Arial" panose="020B0604020202020204" pitchFamily="34" charset="0"/>
                <a:ea typeface="Verdana" panose="020B0604030504040204" pitchFamily="34" charset="0"/>
              </a:rPr>
              <a:t> flatworms were once considered basal members of the phylum Platyhelminthes</a:t>
            </a:r>
          </a:p>
          <a:p>
            <a:pPr marL="342900" lvl="0" indent="-342900">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Have a primitive nervous system and lack a digestive cavity</a:t>
            </a:r>
          </a:p>
          <a:p>
            <a:pPr marL="342900" lvl="0" indent="-342900">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Based on molecular evidence, similarities are convergent</a:t>
            </a:r>
          </a:p>
        </p:txBody>
      </p:sp>
      <p:pic>
        <p:nvPicPr>
          <p:cNvPr id="9" name="Picture 3" descr="The Waminoa acoel flatworm has a gelatinous tube-like body.">
            <a:extLst>
              <a:ext uri="{FF2B5EF4-FFF2-40B4-BE49-F238E27FC236}">
                <a16:creationId xmlns:a16="http://schemas.microsoft.com/office/drawing/2014/main" id="{FC5DE708-0368-44DC-B08B-CCBF446B5383}"/>
              </a:ext>
            </a:extLst>
          </p:cNvPr>
          <p:cNvPicPr>
            <a:picLocks noChangeAspect="1" noChangeArrowheads="1"/>
          </p:cNvPicPr>
          <p:nvPr/>
        </p:nvPicPr>
        <p:blipFill>
          <a:blip r:embed="rId2"/>
          <a:stretch>
            <a:fillRect/>
          </a:stretch>
        </p:blipFill>
        <p:spPr bwMode="auto">
          <a:xfrm>
            <a:off x="1980408" y="2920694"/>
            <a:ext cx="5183185" cy="32918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Placeholder 5">
            <a:extLst>
              <a:ext uri="{FF2B5EF4-FFF2-40B4-BE49-F238E27FC236}">
                <a16:creationId xmlns:a16="http://schemas.microsoft.com/office/drawing/2014/main" id="{CC27BA41-40E2-430E-B342-832847C5E454}"/>
              </a:ext>
            </a:extLst>
          </p:cNvPr>
          <p:cNvSpPr>
            <a:spLocks noGrp="1"/>
          </p:cNvSpPr>
          <p:nvPr>
            <p:ph type="body" sz="quarter" idx="39"/>
          </p:nvPr>
        </p:nvSpPr>
        <p:spPr>
          <a:xfrm>
            <a:off x="2186940" y="6282082"/>
            <a:ext cx="4846320" cy="181356"/>
          </a:xfrm>
        </p:spPr>
        <p:txBody>
          <a:bodyPr/>
          <a:lstStyle/>
          <a:p>
            <a:pPr algn="ctr"/>
            <a:r>
              <a:rPr lang="en-US" dirty="0" err="1">
                <a:solidFill>
                  <a:schemeClr val="tx1"/>
                </a:solidFill>
              </a:rPr>
              <a:t>Darlyne</a:t>
            </a:r>
            <a:r>
              <a:rPr lang="en-US" dirty="0">
                <a:solidFill>
                  <a:schemeClr val="tx1"/>
                </a:solidFill>
              </a:rPr>
              <a:t> A. </a:t>
            </a:r>
            <a:r>
              <a:rPr lang="en-US" dirty="0" err="1">
                <a:solidFill>
                  <a:schemeClr val="tx1"/>
                </a:solidFill>
              </a:rPr>
              <a:t>Murawski</a:t>
            </a:r>
            <a:r>
              <a:rPr lang="en-US" dirty="0">
                <a:solidFill>
                  <a:schemeClr val="tx1"/>
                </a:solidFill>
              </a:rPr>
              <a:t>/National Geographic/Getty Images </a:t>
            </a:r>
          </a:p>
        </p:txBody>
      </p:sp>
      <p:sp>
        <p:nvSpPr>
          <p:cNvPr id="8" name="Slide Number Placeholder 6">
            <a:extLst>
              <a:ext uri="{FF2B5EF4-FFF2-40B4-BE49-F238E27FC236}">
                <a16:creationId xmlns:a16="http://schemas.microsoft.com/office/drawing/2014/main" id="{DFA10B70-52B7-4314-BF59-15F4C692D53C}"/>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208408952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32.2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animal bisected with an intersection line from the center to all directions in radial symmetry. The bilaterally symmetrical animals show the sagittal plane, frontal plane, and transverse plane.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32.3</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The acoelomate such as the </a:t>
            </a:r>
            <a:r>
              <a:rPr lang="en-US" sz="1600" dirty="0" err="1"/>
              <a:t>flatform</a:t>
            </a:r>
            <a:r>
              <a:rPr lang="en-US" sz="1600" dirty="0"/>
              <a:t> shows a triangle-shaped body structure. They have nobody cavity between the digestive tract and the musculature layer. The outer single layer of cells is </a:t>
            </a:r>
            <a:r>
              <a:rPr lang="en-US" sz="1600" dirty="0" err="1"/>
              <a:t>ectodermally</a:t>
            </a:r>
            <a:r>
              <a:rPr lang="en-US" sz="1600" dirty="0"/>
              <a:t> derived tissue. The middle muscular layer is the </a:t>
            </a:r>
            <a:r>
              <a:rPr lang="en-US" sz="1600" dirty="0" err="1"/>
              <a:t>mesodermally</a:t>
            </a:r>
            <a:r>
              <a:rPr lang="en-US" sz="1600" dirty="0"/>
              <a:t> derived tissue. The inner single layer of cells surrounding the digestive cavity is </a:t>
            </a:r>
            <a:r>
              <a:rPr lang="en-US" sz="1600" dirty="0" err="1"/>
              <a:t>endodermally</a:t>
            </a:r>
            <a:r>
              <a:rPr lang="en-US" sz="1600" dirty="0"/>
              <a:t> derived tissue. The pseudocoelomate such as roundworm shows a circular structure with a ring-like cavity at the center. The outer single layer of cells is </a:t>
            </a:r>
            <a:r>
              <a:rPr lang="en-US" sz="1600" dirty="0" err="1"/>
              <a:t>ectodermally</a:t>
            </a:r>
            <a:r>
              <a:rPr lang="en-US" sz="1600" dirty="0"/>
              <a:t> derived tissue. The middle muscular layer is the </a:t>
            </a:r>
            <a:r>
              <a:rPr lang="en-US" sz="1600" dirty="0" err="1"/>
              <a:t>mesodermally</a:t>
            </a:r>
            <a:r>
              <a:rPr lang="en-US" sz="1600" dirty="0"/>
              <a:t> derived tissue. The inner single layer of cells surrounding the digestive cavity is </a:t>
            </a:r>
            <a:r>
              <a:rPr lang="en-US" sz="1600" dirty="0" err="1"/>
              <a:t>endodermally</a:t>
            </a:r>
            <a:r>
              <a:rPr lang="en-US" sz="1600" dirty="0"/>
              <a:t> derived tissue. It has a body cavity, the pseudocoelom, between tissues derived from the endoderm and those derived from the mesoderm. The Coelomate such as annelid shows a circular structure enclosing a central cavity and two semicircular cavities facing each other joined vertically in the middle. The outer single layer of cells is </a:t>
            </a:r>
            <a:r>
              <a:rPr lang="en-US" sz="1600" dirty="0" err="1"/>
              <a:t>ectodermally</a:t>
            </a:r>
            <a:r>
              <a:rPr lang="en-US" sz="1600" dirty="0"/>
              <a:t> derived tissue. The middle muscular layer is the </a:t>
            </a:r>
            <a:r>
              <a:rPr lang="en-US" sz="1600" dirty="0" err="1"/>
              <a:t>mesodermally</a:t>
            </a:r>
            <a:r>
              <a:rPr lang="en-US" sz="1600" dirty="0"/>
              <a:t> derived tissue. The inner single layer of cells surrounding the digestive cavity is </a:t>
            </a:r>
            <a:r>
              <a:rPr lang="en-US" sz="1600" dirty="0" err="1"/>
              <a:t>endodermally</a:t>
            </a:r>
            <a:r>
              <a:rPr lang="en-US" sz="1600" dirty="0"/>
              <a:t> derived tissue. It has a body cavity, the coelom, that develops entirely within tissues derived from the mesoderm, and so is lined on both sides by tissue derived from the mesoderm.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5358564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32.4</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embryonic developmental stages show cleavage, the fate of embryonic cells, the fate of Blastopore, and the formation of the Coelom. The spiral and radial cleavages form in Lophotrochozoan Protostomes and Deuterostomes. The Blastopore becomes the mouth at one end and anus at the other in Lophotrochozoan Protostomes and Deuterostomes.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1490907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32.5</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sz="1200" dirty="0">
                <a:solidFill>
                  <a:srgbClr val="000000"/>
                </a:solidFill>
                <a:latin typeface="Arial" panose="020B0604020202020204" pitchFamily="34" charset="0"/>
                <a:ea typeface="Verdana" panose="020B0604030504040204" pitchFamily="34" charset="0"/>
                <a:cs typeface="Arial" pitchFamily="34" charset="0"/>
              </a:rPr>
              <a:t>(1)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Choanoflagellate protists are a sister group to the animal phylogeny. The most evolutionary ancient animal phyla and the first to branch off the tree is the Porifera. The next phyla to branch off are the Ctenophora, Placozoa, and Cnidaria. All remaining taxa on the animal phylogeny are categorized as bilateria, and the first to branch off is an </a:t>
            </a:r>
            <a:r>
              <a:rPr lang="en-US" sz="1800" dirty="0" err="1"/>
              <a:t>Acoelomorpha</a:t>
            </a:r>
            <a:r>
              <a:rPr lang="en-US" sz="1800" dirty="0"/>
              <a:t> group called the </a:t>
            </a:r>
            <a:r>
              <a:rPr lang="en-US" sz="1800" dirty="0" err="1"/>
              <a:t>Acoela</a:t>
            </a:r>
            <a:r>
              <a:rPr lang="en-US" sz="1800" dirty="0"/>
              <a:t>. All remaining taxa have a coelom, and the tree splits with one side composing the protostomes and the other the deuterostomes. On the protostome side, there is a split with the </a:t>
            </a:r>
            <a:r>
              <a:rPr lang="en-US" sz="1800" dirty="0" err="1"/>
              <a:t>Lophotrochozoa</a:t>
            </a:r>
            <a:r>
              <a:rPr lang="en-US" sz="1800" dirty="0"/>
              <a:t> exhibiting spiral cleavage on one side and the </a:t>
            </a:r>
            <a:r>
              <a:rPr lang="en-US" sz="1800" dirty="0" err="1"/>
              <a:t>Ecdysozoa</a:t>
            </a:r>
            <a:r>
              <a:rPr lang="en-US" sz="1800" dirty="0"/>
              <a:t> exhibiting molting on the other. A branch of the </a:t>
            </a:r>
            <a:r>
              <a:rPr lang="en-US" sz="1800" dirty="0" err="1"/>
              <a:t>Lophotrochozoa</a:t>
            </a:r>
            <a:r>
              <a:rPr lang="en-US" sz="1800" dirty="0"/>
              <a:t> contains the phyla </a:t>
            </a:r>
            <a:r>
              <a:rPr lang="en-US" sz="1800" dirty="0" err="1"/>
              <a:t>Brachiopoda</a:t>
            </a:r>
            <a:r>
              <a:rPr lang="en-US" sz="1800" dirty="0"/>
              <a:t>, Bryozoan, Annelida, Mollusca, and Nemertea, all as terminal taxa with unresolved evolutionary relationships. The other branch of </a:t>
            </a:r>
            <a:r>
              <a:rPr lang="en-US" sz="1800" dirty="0" err="1"/>
              <a:t>lophotrochozoa</a:t>
            </a:r>
            <a:r>
              <a:rPr lang="en-US" sz="1800" dirty="0"/>
              <a:t> contains only </a:t>
            </a:r>
            <a:r>
              <a:rPr lang="en-US" sz="1800" dirty="0" err="1"/>
              <a:t>Aceolomates</a:t>
            </a:r>
            <a:r>
              <a:rPr lang="en-US" sz="1800" dirty="0"/>
              <a:t>. The acoelomate </a:t>
            </a:r>
            <a:r>
              <a:rPr lang="en-US" sz="1800" dirty="0" err="1"/>
              <a:t>lophotrochozoa</a:t>
            </a:r>
            <a:r>
              <a:rPr lang="en-US" sz="1800" dirty="0"/>
              <a:t> split with a secondary split on one side containing the </a:t>
            </a:r>
            <a:r>
              <a:rPr lang="en-US" sz="1800" dirty="0" err="1"/>
              <a:t>Micrognathozoa</a:t>
            </a:r>
            <a:r>
              <a:rPr lang="en-US" sz="1800" dirty="0"/>
              <a:t> and </a:t>
            </a:r>
            <a:r>
              <a:rPr lang="en-US" sz="1800" dirty="0" err="1"/>
              <a:t>Rotifera</a:t>
            </a:r>
            <a:r>
              <a:rPr lang="en-US" sz="1800" dirty="0"/>
              <a:t> as terminal taxa, and the side containing the </a:t>
            </a:r>
            <a:r>
              <a:rPr lang="en-US" sz="1800" dirty="0" err="1"/>
              <a:t>Cycliophora</a:t>
            </a:r>
            <a:r>
              <a:rPr lang="en-US" sz="1800" dirty="0"/>
              <a:t> and Platyhelminthes whose evolutionary relationship is yet unresolved. The first split in the </a:t>
            </a:r>
            <a:r>
              <a:rPr lang="en-US" sz="1800" dirty="0" err="1"/>
              <a:t>ecdysozoa</a:t>
            </a:r>
            <a:r>
              <a:rPr lang="en-US" sz="1800" dirty="0"/>
              <a:t> has a second branch with the pseudocoelomate </a:t>
            </a:r>
            <a:r>
              <a:rPr lang="en-US" sz="1800" dirty="0" err="1"/>
              <a:t>Loricifera</a:t>
            </a:r>
            <a:r>
              <a:rPr lang="en-US" sz="1800" dirty="0"/>
              <a:t> and the </a:t>
            </a:r>
            <a:r>
              <a:rPr lang="en-US" sz="1800" dirty="0" err="1"/>
              <a:t>Kinorhyncha</a:t>
            </a:r>
            <a:r>
              <a:rPr lang="en-US" sz="1800" dirty="0"/>
              <a:t> as terminal taxa.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5545187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32.5</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sz="1200" dirty="0">
                <a:solidFill>
                  <a:srgbClr val="000000"/>
                </a:solidFill>
                <a:latin typeface="Arial" panose="020B0604020202020204" pitchFamily="34" charset="0"/>
                <a:ea typeface="Verdana" panose="020B0604030504040204" pitchFamily="34" charset="0"/>
                <a:cs typeface="Arial" pitchFamily="34" charset="0"/>
              </a:rPr>
              <a:t>(2)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other half of the </a:t>
            </a:r>
            <a:r>
              <a:rPr lang="en-US" dirty="0" err="1"/>
              <a:t>ecdysozoa</a:t>
            </a:r>
            <a:r>
              <a:rPr lang="en-US" dirty="0"/>
              <a:t> contains the terminal phyla the Nematoda and a second branch with 3 terminal taxa, the Tardigrada, Arthropoda, and </a:t>
            </a:r>
            <a:r>
              <a:rPr lang="en-US" dirty="0" err="1"/>
              <a:t>Onychophora</a:t>
            </a:r>
            <a:r>
              <a:rPr lang="en-US" dirty="0"/>
              <a:t>, whose evolutionary relationships are yet unresolved. The branch with deuterostomes that exhibit radial cleavage contains one split and 2 terminal phyla, the Echinodermata and the Chordata. Finally, there is a branch between the protostomes and deuterostomes that contains the </a:t>
            </a:r>
            <a:r>
              <a:rPr lang="en-US" dirty="0" err="1"/>
              <a:t>Chaetognatha</a:t>
            </a:r>
            <a:r>
              <a:rPr lang="en-US" dirty="0"/>
              <a:t> that has yet to be placed in one or the other group.</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5342311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Phylum Porifera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major group of </a:t>
            </a:r>
            <a:r>
              <a:rPr lang="en-IN" dirty="0" err="1"/>
              <a:t>parazoans</a:t>
            </a:r>
            <a:r>
              <a:rPr lang="en-IN" dirty="0"/>
              <a:t> is the phylum Porifera (highlighted), the sponges. The Eumetazoa is supposed to have a common ancestor with the </a:t>
            </a:r>
            <a:r>
              <a:rPr lang="en-IN" dirty="0" err="1"/>
              <a:t>Parazoa</a:t>
            </a:r>
            <a:r>
              <a:rPr lang="en-IN" dirty="0"/>
              <a:t>. The other phylum mentioned in the cladogram is Eumetazoa, Bilateria, </a:t>
            </a:r>
            <a:r>
              <a:rPr lang="en-IN" dirty="0" err="1"/>
              <a:t>protosomes</a:t>
            </a:r>
            <a:r>
              <a:rPr lang="en-IN" dirty="0"/>
              <a:t>, </a:t>
            </a:r>
            <a:r>
              <a:rPr lang="en-IN" dirty="0" err="1"/>
              <a:t>acoelomorpha</a:t>
            </a:r>
            <a:r>
              <a:rPr lang="en-IN" dirty="0"/>
              <a:t>, and </a:t>
            </a:r>
            <a:r>
              <a:rPr lang="en-IN" dirty="0" err="1"/>
              <a:t>lophotrochozoa</a:t>
            </a:r>
            <a:r>
              <a:rPr lang="en-IN" dirty="0"/>
              <a:t>. The other species mentioned in the tree are Ctenophora, placozoa, cnidaria, </a:t>
            </a:r>
            <a:r>
              <a:rPr lang="en-IN" dirty="0" err="1"/>
              <a:t>acoela</a:t>
            </a:r>
            <a:r>
              <a:rPr lang="en-IN" dirty="0"/>
              <a:t>, </a:t>
            </a:r>
            <a:r>
              <a:rPr lang="en-IN" dirty="0" err="1"/>
              <a:t>micrognathozoa</a:t>
            </a:r>
            <a:r>
              <a:rPr lang="en-IN" dirty="0"/>
              <a:t>, </a:t>
            </a:r>
            <a:r>
              <a:rPr lang="en-IN" dirty="0" err="1"/>
              <a:t>Rotifera</a:t>
            </a:r>
            <a:r>
              <a:rPr lang="en-IN" dirty="0"/>
              <a:t>, </a:t>
            </a:r>
            <a:r>
              <a:rPr lang="en-IN" dirty="0" err="1"/>
              <a:t>Chaetognatha</a:t>
            </a:r>
            <a:r>
              <a:rPr lang="en-IN" dirty="0"/>
              <a:t>, Platyhelminthes, </a:t>
            </a:r>
            <a:r>
              <a:rPr lang="en-IN" dirty="0" err="1"/>
              <a:t>cycliophora</a:t>
            </a:r>
            <a:r>
              <a:rPr lang="en-IN" dirty="0"/>
              <a:t>, Mollusca.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4278725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32.7 b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500" dirty="0"/>
              <a:t>Diagram 1: The sponge has a vase-like shape. A larger and more complex sponge has many small chambers connected by channels rather than a single chamber. Once the water has passed through a flagellated chamber, it travels through channels that converge at a large opening called an osculum through which water is ex­pelled from the sponge. A series of tiny pores all over the body of a sponge that let water into the sponge is labeled Ostium. Diagram 2: The histological view of the sponges shows the presence of flagellated cells facing the internal cavity called the Choanocyte. Pores on the sponge allow water to enter the channels that course through its body, leading to and from the flagellated chambers. The epithelial wall has an elongated single row of the cell, each with nuclei. Amebocytes,  are motile cells found in the </a:t>
            </a:r>
            <a:r>
              <a:rPr lang="en-US" sz="1500" dirty="0" err="1"/>
              <a:t>mesohyl</a:t>
            </a:r>
            <a:r>
              <a:rPr lang="en-US" sz="1500" dirty="0"/>
              <a:t> that can transform into any of the animal's more specialized cell types. </a:t>
            </a:r>
            <a:r>
              <a:rPr lang="en-US" sz="1500" dirty="0" err="1"/>
              <a:t>Mesohyl</a:t>
            </a:r>
            <a:r>
              <a:rPr lang="en-US" sz="1500" dirty="0"/>
              <a:t> is an extracellular matrix with a gel-like consistency, and acts as an endoskeleton, maintaining the tubular morphology of sponges. Spongin forms the fibrous skeleton of most organisms among the phylum Porifera, the sponges. Spongin gives a sponge its flexibility. Spicules are the structural components of a sponge or the "bricks," and the shapes, sizes, and composition are unique for each species. and a collar of microvilli that trap food stirred into them by a central flagellum. Diagram 3: Choanocyte, flagellum, collar, and nucleus are labeled. The vase-like structure called choanocyte end in a fibrous hair-like extension called a flagellum. The flagella beat to create the active pumping of water through the sponge, while the collars of the choanocytes are the primary areas where nutrients are absorbed into the sponge. A large nucleus is seen on the surface.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2306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AD0A3-ED54-4A16-84AC-0A2E4F75CA0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Symmetry</a:t>
            </a:r>
          </a:p>
        </p:txBody>
      </p:sp>
      <p:sp>
        <p:nvSpPr>
          <p:cNvPr id="3" name="Content Placeholder 2">
            <a:extLst>
              <a:ext uri="{FF2B5EF4-FFF2-40B4-BE49-F238E27FC236}">
                <a16:creationId xmlns:a16="http://schemas.microsoft.com/office/drawing/2014/main" id="{EEF58A58-9EB0-4A5E-B384-3A7632FAE7AB}"/>
              </a:ext>
            </a:extLst>
          </p:cNvPr>
          <p:cNvSpPr>
            <a:spLocks noGrp="1"/>
          </p:cNvSpPr>
          <p:nvPr>
            <p:ph sz="quarter" idx="11"/>
          </p:nvPr>
        </p:nvSpPr>
        <p:spPr/>
        <p:txBody>
          <a:bodyPr/>
          <a:lstStyle/>
          <a:p>
            <a:pPr lvl="0">
              <a:spcBef>
                <a:spcPts val="600"/>
              </a:spcBef>
              <a:spcAft>
                <a:spcPts val="1200"/>
              </a:spcAft>
            </a:pPr>
            <a:r>
              <a:rPr lang="en-US" altLang="en-US" b="1" dirty="0">
                <a:solidFill>
                  <a:srgbClr val="000000"/>
                </a:solidFill>
                <a:latin typeface="Arial" panose="020B0604020202020204" pitchFamily="34" charset="0"/>
                <a:ea typeface="Microsoft YaHei" panose="020B0503020204020204" pitchFamily="34" charset="-122"/>
              </a:rPr>
              <a:t>Evolution of symmetry</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Sponges also lack any definite symmetry.</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Virtually all other animals have a symmetry defined along an imaginary axis drawn through the animal’s body.</a:t>
            </a:r>
          </a:p>
          <a:p>
            <a:pPr lvl="0">
              <a:spcBef>
                <a:spcPts val="600"/>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There are two main types of symmetry</a:t>
            </a:r>
          </a:p>
        </p:txBody>
      </p:sp>
      <p:sp>
        <p:nvSpPr>
          <p:cNvPr id="6" name="Slide Number Placeholder 3">
            <a:extLst>
              <a:ext uri="{FF2B5EF4-FFF2-40B4-BE49-F238E27FC236}">
                <a16:creationId xmlns:a16="http://schemas.microsoft.com/office/drawing/2014/main" id="{F46F1709-496D-4CCB-B0E0-DB77D6A5DAFE}"/>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95895303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Ctenophora Phylogeny</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major group of </a:t>
            </a:r>
            <a:r>
              <a:rPr lang="en-IN" dirty="0" err="1"/>
              <a:t>parazoans</a:t>
            </a:r>
            <a:r>
              <a:rPr lang="en-IN" dirty="0"/>
              <a:t> is the phylum Porifera, the sponges. The Eumetazoa is supposed to have a common ancestor with the </a:t>
            </a:r>
            <a:r>
              <a:rPr lang="en-IN" dirty="0" err="1"/>
              <a:t>Parazoa</a:t>
            </a:r>
            <a:r>
              <a:rPr lang="en-IN" dirty="0"/>
              <a:t>. The other phylum mentioned in the cladogram is Eumetazoa, Bilateria, </a:t>
            </a:r>
            <a:r>
              <a:rPr lang="en-IN" dirty="0" err="1"/>
              <a:t>protosomes</a:t>
            </a:r>
            <a:r>
              <a:rPr lang="en-IN" dirty="0"/>
              <a:t>, </a:t>
            </a:r>
            <a:r>
              <a:rPr lang="en-IN" dirty="0" err="1"/>
              <a:t>acoelomorpha</a:t>
            </a:r>
            <a:r>
              <a:rPr lang="en-IN" dirty="0"/>
              <a:t>, and </a:t>
            </a:r>
            <a:r>
              <a:rPr lang="en-IN" dirty="0" err="1"/>
              <a:t>lophotrochozoa</a:t>
            </a:r>
            <a:r>
              <a:rPr lang="en-IN" dirty="0"/>
              <a:t>. The other species mentioned in the tree are Ctenophora (highlighted), placozoa, cnidaria, </a:t>
            </a:r>
            <a:r>
              <a:rPr lang="en-IN" dirty="0" err="1"/>
              <a:t>acoela</a:t>
            </a:r>
            <a:r>
              <a:rPr lang="en-IN" dirty="0"/>
              <a:t>, </a:t>
            </a:r>
            <a:r>
              <a:rPr lang="en-IN" dirty="0" err="1"/>
              <a:t>micrognathozoa</a:t>
            </a:r>
            <a:r>
              <a:rPr lang="en-IN" dirty="0"/>
              <a:t>, </a:t>
            </a:r>
            <a:r>
              <a:rPr lang="en-IN" dirty="0" err="1"/>
              <a:t>Rotifera</a:t>
            </a:r>
            <a:r>
              <a:rPr lang="en-IN" dirty="0"/>
              <a:t>, </a:t>
            </a:r>
            <a:r>
              <a:rPr lang="en-IN" dirty="0" err="1"/>
              <a:t>Chaetognatha</a:t>
            </a:r>
            <a:r>
              <a:rPr lang="en-IN" dirty="0"/>
              <a:t>, Platyhelminthes, </a:t>
            </a:r>
            <a:r>
              <a:rPr lang="en-IN" dirty="0" err="1"/>
              <a:t>cycliophora</a:t>
            </a:r>
            <a:r>
              <a:rPr lang="en-IN" dirty="0"/>
              <a:t>, Mollusca.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985886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Phylogeny of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Parazoa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and Eumetazoa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major group of </a:t>
            </a:r>
            <a:r>
              <a:rPr lang="en-IN" dirty="0" err="1"/>
              <a:t>parazoans</a:t>
            </a:r>
            <a:r>
              <a:rPr lang="en-IN" dirty="0"/>
              <a:t> is the phylum Porifera, the sponges. The Eumetazoa is supposed to have a common ancestor with the </a:t>
            </a:r>
            <a:r>
              <a:rPr lang="en-IN" dirty="0" err="1"/>
              <a:t>Parazoa</a:t>
            </a:r>
            <a:r>
              <a:rPr lang="en-IN" dirty="0"/>
              <a:t>. The other phylum mentioned in the cladogram is Eumetazoa, Bilateria, </a:t>
            </a:r>
            <a:r>
              <a:rPr lang="en-IN" dirty="0" err="1"/>
              <a:t>protosomes</a:t>
            </a:r>
            <a:r>
              <a:rPr lang="en-IN" dirty="0"/>
              <a:t>, </a:t>
            </a:r>
            <a:r>
              <a:rPr lang="en-IN" dirty="0" err="1"/>
              <a:t>acoelomorpha</a:t>
            </a:r>
            <a:r>
              <a:rPr lang="en-IN" dirty="0"/>
              <a:t>, and </a:t>
            </a:r>
            <a:r>
              <a:rPr lang="en-IN" dirty="0" err="1"/>
              <a:t>lophotrochozoa</a:t>
            </a:r>
            <a:r>
              <a:rPr lang="en-IN" dirty="0"/>
              <a:t>. The other species mentioned in the tree are Ctenophora, placozoa, cnidaria (highlighted), </a:t>
            </a:r>
            <a:r>
              <a:rPr lang="en-IN" dirty="0" err="1"/>
              <a:t>acoela</a:t>
            </a:r>
            <a:r>
              <a:rPr lang="en-IN" dirty="0"/>
              <a:t>, </a:t>
            </a:r>
            <a:r>
              <a:rPr lang="en-IN" dirty="0" err="1"/>
              <a:t>micrognathozoa</a:t>
            </a:r>
            <a:r>
              <a:rPr lang="en-IN" dirty="0"/>
              <a:t>, </a:t>
            </a:r>
            <a:r>
              <a:rPr lang="en-IN" dirty="0" err="1"/>
              <a:t>Rotifera</a:t>
            </a:r>
            <a:r>
              <a:rPr lang="en-IN" dirty="0"/>
              <a:t>, </a:t>
            </a:r>
            <a:r>
              <a:rPr lang="en-IN" dirty="0" err="1"/>
              <a:t>Chaetognatha</a:t>
            </a:r>
            <a:r>
              <a:rPr lang="en-IN" dirty="0"/>
              <a:t>, Platyhelminthes, </a:t>
            </a:r>
            <a:r>
              <a:rPr lang="en-IN" dirty="0" err="1"/>
              <a:t>cycliophora</a:t>
            </a:r>
            <a:r>
              <a:rPr lang="en-IN" dirty="0"/>
              <a:t>, Mollusca.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4090815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2 Basic Body Forms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bowl shape of a polyp cnidarian sits on a pedestal that attaches it to a substrate. The medusa form is free-swimming. Both forms have a ring of tentacles around the edge of the bowl of their body and wave food toward their centrally located mouths and gastrovascular cavities.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307885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Nematocysts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Hydra is radially symmetrical and has tubular bodies. One end of the tubular body has a blunt end or foot for adhering to surfaces, and the other end has a ring of tentacles surrounding a mouth. The foot end of the body is solid, while the mouth end has a hollow gastrovascular cavity on the interior. The body of the mouth end consists of an outer layer of cells that make up the epidermis and a thicker interior layer of cells that make up the gastrodermis. A mesoglea connective layer connects the epidermis and gastrodermis. Among the primary structural cells, the dermis is nematocyte cells that contain nematocysts. Each nematocyst has a pointed trigger that extends into the exterior environment. Internally, a nematocyst has a barbed arrow-like structure connected to a tubule, which is coiled like a spring. When the trigger is engaged, the tubule unfurling discharges the barbed structure.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7835767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err="1">
                <a:solidFill>
                  <a:srgbClr val="000000"/>
                </a:solidFill>
                <a:latin typeface="Arial" panose="020B0604020202020204" pitchFamily="34" charset="0"/>
                <a:ea typeface="Verdana" panose="020B0604030504040204" pitchFamily="34" charset="0"/>
                <a:cs typeface="Arial" pitchFamily="34" charset="0"/>
              </a:rPr>
              <a:t>Acoel</a:t>
            </a:r>
            <a:r>
              <a:rPr lang="en-US" dirty="0">
                <a:solidFill>
                  <a:srgbClr val="000000"/>
                </a:solidFill>
                <a:latin typeface="Arial" panose="020B0604020202020204" pitchFamily="34" charset="0"/>
                <a:ea typeface="Verdana" panose="020B0604030504040204" pitchFamily="34" charset="0"/>
                <a:cs typeface="Arial" pitchFamily="34" charset="0"/>
              </a:rPr>
              <a:t> Phylogeny</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major group of </a:t>
            </a:r>
            <a:r>
              <a:rPr lang="en-IN" dirty="0" err="1"/>
              <a:t>parazoans</a:t>
            </a:r>
            <a:r>
              <a:rPr lang="en-IN" dirty="0"/>
              <a:t> is the phylum Porifera, the sponges. The Eumetazoa is supposed to have a common ancestor with the </a:t>
            </a:r>
            <a:r>
              <a:rPr lang="en-IN" dirty="0" err="1"/>
              <a:t>Parazoa</a:t>
            </a:r>
            <a:r>
              <a:rPr lang="en-IN" dirty="0"/>
              <a:t>. The other phylum mentioned in the cladogram is Eumetazoa, Bilateria, </a:t>
            </a:r>
            <a:r>
              <a:rPr lang="en-IN" dirty="0" err="1"/>
              <a:t>protosomes</a:t>
            </a:r>
            <a:r>
              <a:rPr lang="en-IN" dirty="0"/>
              <a:t>, </a:t>
            </a:r>
            <a:r>
              <a:rPr lang="en-IN" dirty="0" err="1"/>
              <a:t>acoelomorpha</a:t>
            </a:r>
            <a:r>
              <a:rPr lang="en-IN" dirty="0"/>
              <a:t>, and </a:t>
            </a:r>
            <a:r>
              <a:rPr lang="en-IN" dirty="0" err="1"/>
              <a:t>lophotrochozoa</a:t>
            </a:r>
            <a:r>
              <a:rPr lang="en-IN" dirty="0"/>
              <a:t>. The other species mentioned in the tree are Ctenophora, placozoa, cnidaria, </a:t>
            </a:r>
            <a:r>
              <a:rPr lang="en-IN" dirty="0" err="1"/>
              <a:t>acoela</a:t>
            </a:r>
            <a:r>
              <a:rPr lang="en-IN" dirty="0"/>
              <a:t> (highlighted), </a:t>
            </a:r>
            <a:r>
              <a:rPr lang="en-IN" dirty="0" err="1"/>
              <a:t>micrognathozoa</a:t>
            </a:r>
            <a:r>
              <a:rPr lang="en-IN" dirty="0"/>
              <a:t>, </a:t>
            </a:r>
            <a:r>
              <a:rPr lang="en-IN" dirty="0" err="1"/>
              <a:t>Rotifera</a:t>
            </a:r>
            <a:r>
              <a:rPr lang="en-IN" dirty="0"/>
              <a:t>, </a:t>
            </a:r>
            <a:r>
              <a:rPr lang="en-IN" dirty="0" err="1"/>
              <a:t>Chaetognatha</a:t>
            </a:r>
            <a:r>
              <a:rPr lang="en-IN" dirty="0"/>
              <a:t>, Platyhelminthes, </a:t>
            </a:r>
            <a:r>
              <a:rPr lang="en-IN" dirty="0" err="1"/>
              <a:t>cycliophora</a:t>
            </a:r>
            <a:r>
              <a:rPr lang="en-IN" dirty="0"/>
              <a:t>, Mollusca.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a:xfrm>
            <a:off x="3081587" y="6346663"/>
            <a:ext cx="2980944" cy="228600"/>
          </a:xfrm>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230589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16117-6C87-4F97-B6CF-229EED0375D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Types of Symmetry</a:t>
            </a:r>
          </a:p>
        </p:txBody>
      </p:sp>
      <p:sp>
        <p:nvSpPr>
          <p:cNvPr id="3" name="Content Placeholder 2">
            <a:extLst>
              <a:ext uri="{FF2B5EF4-FFF2-40B4-BE49-F238E27FC236}">
                <a16:creationId xmlns:a16="http://schemas.microsoft.com/office/drawing/2014/main" id="{8A83B40D-EF76-4CB1-B814-D39B9E094AA6}"/>
              </a:ext>
            </a:extLst>
          </p:cNvPr>
          <p:cNvSpPr>
            <a:spLocks noGrp="1"/>
          </p:cNvSpPr>
          <p:nvPr>
            <p:ph sz="quarter" idx="11"/>
          </p:nvPr>
        </p:nvSpPr>
        <p:spPr/>
        <p:txBody>
          <a:bodyPr/>
          <a:lstStyle/>
          <a:p>
            <a:pPr lvl="0">
              <a:spcBef>
                <a:spcPts val="600"/>
              </a:spcBef>
              <a:spcAft>
                <a:spcPts val="1200"/>
              </a:spcAft>
              <a:buClr>
                <a:srgbClr val="003B48"/>
              </a:buClr>
            </a:pPr>
            <a:r>
              <a:rPr lang="en-US" b="1" dirty="0">
                <a:solidFill>
                  <a:srgbClr val="000000"/>
                </a:solidFill>
                <a:latin typeface="Arial" panose="020B0604020202020204" pitchFamily="34" charset="0"/>
                <a:ea typeface="Verdana" panose="020B0604030504040204" pitchFamily="34" charset="0"/>
              </a:rPr>
              <a:t>Radial symmetry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Body parts arranged around central axis.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be divided into two equal halves by any plane that passes through the center.</a:t>
            </a:r>
          </a:p>
          <a:p>
            <a:pPr lvl="0">
              <a:spcBef>
                <a:spcPts val="600"/>
              </a:spcBef>
              <a:spcAft>
                <a:spcPts val="1200"/>
              </a:spcAft>
              <a:buClr>
                <a:srgbClr val="003B48"/>
              </a:buClr>
            </a:pPr>
            <a:r>
              <a:rPr lang="en-US" b="1" dirty="0">
                <a:solidFill>
                  <a:srgbClr val="000000"/>
                </a:solidFill>
                <a:latin typeface="Arial" panose="020B0604020202020204" pitchFamily="34" charset="0"/>
                <a:ea typeface="Verdana" panose="020B0604030504040204" pitchFamily="34" charset="0"/>
              </a:rPr>
              <a:t>Bilateral symmetry</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Body has right and left halves that are mirror images.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Only the sagittal plane bisects the animal into two equal halves.</a:t>
            </a:r>
          </a:p>
        </p:txBody>
      </p:sp>
      <p:sp>
        <p:nvSpPr>
          <p:cNvPr id="6" name="Slide Number Placeholder 3">
            <a:extLst>
              <a:ext uri="{FF2B5EF4-FFF2-40B4-BE49-F238E27FC236}">
                <a16:creationId xmlns:a16="http://schemas.microsoft.com/office/drawing/2014/main" id="{3AB42663-0663-4DF8-A034-48AA5446D227}"/>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17616102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BD7DA-B105-405E-90C8-9E9C2DC9710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32.2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radial and bilateral symmetry.">
            <a:extLst>
              <a:ext uri="{FF2B5EF4-FFF2-40B4-BE49-F238E27FC236}">
                <a16:creationId xmlns:a16="http://schemas.microsoft.com/office/drawing/2014/main" id="{A46A67C3-3650-4D19-9792-FE588336D001}"/>
              </a:ext>
            </a:extLst>
          </p:cNvPr>
          <p:cNvPicPr>
            <a:picLocks noChangeAspect="1" noChangeArrowheads="1"/>
          </p:cNvPicPr>
          <p:nvPr/>
        </p:nvPicPr>
        <p:blipFill>
          <a:blip r:embed="rId2"/>
          <a:stretch>
            <a:fillRect/>
          </a:stretch>
        </p:blipFill>
        <p:spPr bwMode="auto">
          <a:xfrm>
            <a:off x="2651760" y="421091"/>
            <a:ext cx="3840480" cy="57173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239CA7A0-2CB2-4347-8F7C-40567C1640C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009E87E-8200-4028-BD67-31E5441C4F7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49020937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5613</TotalTime>
  <Words>5586</Words>
  <Application>Microsoft Office PowerPoint</Application>
  <PresentationFormat>On-screen Show (4:3)</PresentationFormat>
  <Paragraphs>644</Paragraphs>
  <Slides>74</Slides>
  <Notes>7</Notes>
  <HiddenSlides>13</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74</vt:i4>
      </vt:variant>
    </vt:vector>
  </HeadingPairs>
  <TitlesOfParts>
    <vt:vector size="85"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32</vt:lpstr>
      <vt:lpstr>Lecture Outline</vt:lpstr>
      <vt:lpstr>General Features of Animals</vt:lpstr>
      <vt:lpstr>Additional General Features of Animals</vt:lpstr>
      <vt:lpstr>Figure 32.1</vt:lpstr>
      <vt:lpstr>Evolution of the Animal Body Plan</vt:lpstr>
      <vt:lpstr>Symmetry</vt:lpstr>
      <vt:lpstr>Types of Symmetry</vt:lpstr>
      <vt:lpstr>Figure 32.2</vt:lpstr>
      <vt:lpstr>Advantages of Bilateral Symmetry</vt:lpstr>
      <vt:lpstr>Tissues</vt:lpstr>
      <vt:lpstr>Body Cavity</vt:lpstr>
      <vt:lpstr>Body Plans</vt:lpstr>
      <vt:lpstr>Figure 32.3</vt:lpstr>
      <vt:lpstr>Circulatory Systems</vt:lpstr>
      <vt:lpstr>Different Patterns of Development</vt:lpstr>
      <vt:lpstr>Groups of Bilaterians</vt:lpstr>
      <vt:lpstr>Differences Between Protostomes and Deuterostomes 1</vt:lpstr>
      <vt:lpstr>Differences Between Protostomes and Deuterostomes 2</vt:lpstr>
      <vt:lpstr>Figure 32.4</vt:lpstr>
      <vt:lpstr>Segmentation</vt:lpstr>
      <vt:lpstr>Animal Phylogeny</vt:lpstr>
      <vt:lpstr>Current Phylogeny</vt:lpstr>
      <vt:lpstr>Classification of Animals</vt:lpstr>
      <vt:lpstr>Table 32.1 Through the Flatworms</vt:lpstr>
      <vt:lpstr>Table 32.1 Through the Bryozoa 1</vt:lpstr>
      <vt:lpstr>Table 32.1 Through the Bryozoa 2</vt:lpstr>
      <vt:lpstr>Table 32.2 Part 1</vt:lpstr>
      <vt:lpstr>Table 32.2 Part 2</vt:lpstr>
      <vt:lpstr>Table 32.2 Part 3</vt:lpstr>
      <vt:lpstr>An Important Development in Animal Phylogeny</vt:lpstr>
      <vt:lpstr>Issues with Current Phylogeny</vt:lpstr>
      <vt:lpstr>Use of the Coelom in Morphology-Based Phylogeny</vt:lpstr>
      <vt:lpstr>Protostome Divisions</vt:lpstr>
      <vt:lpstr>Deuterostome Divisions</vt:lpstr>
      <vt:lpstr>Figure 32.5 (1)</vt:lpstr>
      <vt:lpstr>Figure 32.5 (2)</vt:lpstr>
      <vt:lpstr>Kingdom Animalia</vt:lpstr>
      <vt:lpstr>Phylum Porifera</vt:lpstr>
      <vt:lpstr>Sponge Characteristics</vt:lpstr>
      <vt:lpstr>Functional Layers of the Body Wall</vt:lpstr>
      <vt:lpstr>Figure 32.7 b</vt:lpstr>
      <vt:lpstr>Sponge Reproduction</vt:lpstr>
      <vt:lpstr>Eumetazoa</vt:lpstr>
      <vt:lpstr>Phylum Ctenophora</vt:lpstr>
      <vt:lpstr>Ctenophora Phylogeny</vt:lpstr>
      <vt:lpstr>Phylum Cnidaria</vt:lpstr>
      <vt:lpstr>Phylogeny of Parazoa and Eumetazoa</vt:lpstr>
      <vt:lpstr>2 Basic Body Forms</vt:lpstr>
      <vt:lpstr>Commonalities of the Body Plans</vt:lpstr>
      <vt:lpstr>Support for the Body</vt:lpstr>
      <vt:lpstr>Cnidarian Life Cycle</vt:lpstr>
      <vt:lpstr>Digestion</vt:lpstr>
      <vt:lpstr>Nematocysts</vt:lpstr>
      <vt:lpstr>5 Cnidarian Classes</vt:lpstr>
      <vt:lpstr>Class Cubozoa and Class Hydrozoa</vt:lpstr>
      <vt:lpstr>Class Scyphozoa and Class Staurozoa</vt:lpstr>
      <vt:lpstr>The Bilaterian Acoelomates</vt:lpstr>
      <vt:lpstr>Acoel Phylogeny</vt:lpstr>
      <vt:lpstr>Phylum Acoela</vt:lpstr>
      <vt:lpstr>End of Main Content</vt:lpstr>
      <vt:lpstr>Accessibility Content: Text Alternatives for Images</vt:lpstr>
      <vt:lpstr>Figure 32.2 - Text Alternative</vt:lpstr>
      <vt:lpstr>Figure 32.3 - Text Alternative</vt:lpstr>
      <vt:lpstr>Figure 32.4 - Text Alternative</vt:lpstr>
      <vt:lpstr>Figure 32.5 (1) - Text Alternative</vt:lpstr>
      <vt:lpstr>Figure 32.5 (2) - Text Alternative</vt:lpstr>
      <vt:lpstr>Phylum Porifera - Text Alternative</vt:lpstr>
      <vt:lpstr>Figure 32.7 b - Text Alternative</vt:lpstr>
      <vt:lpstr>Ctenophora Phylogeny - Text Alternative</vt:lpstr>
      <vt:lpstr>Phylogeny of Parazoa and Eumetazoa - Text Alternative</vt:lpstr>
      <vt:lpstr>2 Basic Body Forms - Text Alternative</vt:lpstr>
      <vt:lpstr>Nematocysts - Text Alternative</vt:lpstr>
      <vt:lpstr>Acoel Phylogeny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32: Animal Diversity and the Evolution of Body Plans</dc:subject>
  <dc:creator>Raven, Johnson, Mason, Losos, Duncan</dc:creator>
  <cp:keywords>Accessible PPT</cp:keywords>
  <cp:lastModifiedBy>Prasanna kumar. Tripathy</cp:lastModifiedBy>
  <cp:revision>1021</cp:revision>
  <dcterms:created xsi:type="dcterms:W3CDTF">2019-07-27T05:34:11Z</dcterms:created>
  <dcterms:modified xsi:type="dcterms:W3CDTF">2022-05-16T05:55:17Z</dcterms:modified>
</cp:coreProperties>
</file>