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65"/>
  </p:notesMasterIdLst>
  <p:sldIdLst>
    <p:sldId id="475" r:id="rId7"/>
    <p:sldId id="309" r:id="rId8"/>
    <p:sldId id="310" r:id="rId9"/>
    <p:sldId id="311" r:id="rId10"/>
    <p:sldId id="312" r:id="rId11"/>
    <p:sldId id="313" r:id="rId12"/>
    <p:sldId id="314" r:id="rId13"/>
    <p:sldId id="315" r:id="rId14"/>
    <p:sldId id="316" r:id="rId15"/>
    <p:sldId id="317" r:id="rId16"/>
    <p:sldId id="318" r:id="rId17"/>
    <p:sldId id="319" r:id="rId18"/>
    <p:sldId id="476"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477" r:id="rId34"/>
    <p:sldId id="336" r:id="rId35"/>
    <p:sldId id="478" r:id="rId36"/>
    <p:sldId id="338" r:id="rId37"/>
    <p:sldId id="339" r:id="rId38"/>
    <p:sldId id="479" r:id="rId39"/>
    <p:sldId id="340" r:id="rId40"/>
    <p:sldId id="342" r:id="rId41"/>
    <p:sldId id="343" r:id="rId42"/>
    <p:sldId id="344" r:id="rId43"/>
    <p:sldId id="345" r:id="rId44"/>
    <p:sldId id="346" r:id="rId45"/>
    <p:sldId id="347" r:id="rId46"/>
    <p:sldId id="348" r:id="rId47"/>
    <p:sldId id="349" r:id="rId48"/>
    <p:sldId id="350" r:id="rId49"/>
    <p:sldId id="351" r:id="rId50"/>
    <p:sldId id="352" r:id="rId51"/>
    <p:sldId id="480" r:id="rId52"/>
    <p:sldId id="354" r:id="rId53"/>
    <p:sldId id="355" r:id="rId54"/>
    <p:sldId id="356" r:id="rId55"/>
    <p:sldId id="357" r:id="rId56"/>
    <p:sldId id="358" r:id="rId57"/>
    <p:sldId id="359" r:id="rId58"/>
    <p:sldId id="360" r:id="rId59"/>
    <p:sldId id="361" r:id="rId60"/>
    <p:sldId id="362" r:id="rId61"/>
    <p:sldId id="363" r:id="rId62"/>
    <p:sldId id="364" r:id="rId63"/>
    <p:sldId id="365" r:id="rId64"/>
    <p:sldId id="366" r:id="rId65"/>
    <p:sldId id="367" r:id="rId66"/>
    <p:sldId id="368" r:id="rId67"/>
    <p:sldId id="369" r:id="rId68"/>
    <p:sldId id="370" r:id="rId69"/>
    <p:sldId id="371" r:id="rId70"/>
    <p:sldId id="372" r:id="rId71"/>
    <p:sldId id="373" r:id="rId72"/>
    <p:sldId id="374" r:id="rId73"/>
    <p:sldId id="375" r:id="rId74"/>
    <p:sldId id="376" r:id="rId75"/>
    <p:sldId id="377" r:id="rId76"/>
    <p:sldId id="378" r:id="rId77"/>
    <p:sldId id="379" r:id="rId78"/>
    <p:sldId id="380" r:id="rId79"/>
    <p:sldId id="381" r:id="rId80"/>
    <p:sldId id="382" r:id="rId81"/>
    <p:sldId id="383" r:id="rId82"/>
    <p:sldId id="384" r:id="rId83"/>
    <p:sldId id="385" r:id="rId84"/>
    <p:sldId id="386" r:id="rId85"/>
    <p:sldId id="387" r:id="rId86"/>
    <p:sldId id="388" r:id="rId87"/>
    <p:sldId id="389" r:id="rId88"/>
    <p:sldId id="390" r:id="rId89"/>
    <p:sldId id="391" r:id="rId90"/>
    <p:sldId id="392" r:id="rId91"/>
    <p:sldId id="393" r:id="rId92"/>
    <p:sldId id="394" r:id="rId93"/>
    <p:sldId id="395" r:id="rId94"/>
    <p:sldId id="396" r:id="rId95"/>
    <p:sldId id="397" r:id="rId96"/>
    <p:sldId id="398" r:id="rId97"/>
    <p:sldId id="399" r:id="rId98"/>
    <p:sldId id="400" r:id="rId99"/>
    <p:sldId id="401" r:id="rId100"/>
    <p:sldId id="402" r:id="rId101"/>
    <p:sldId id="403" r:id="rId102"/>
    <p:sldId id="404" r:id="rId103"/>
    <p:sldId id="405" r:id="rId104"/>
    <p:sldId id="406" r:id="rId105"/>
    <p:sldId id="407" r:id="rId106"/>
    <p:sldId id="408" r:id="rId107"/>
    <p:sldId id="409" r:id="rId108"/>
    <p:sldId id="410" r:id="rId109"/>
    <p:sldId id="411" r:id="rId110"/>
    <p:sldId id="412" r:id="rId111"/>
    <p:sldId id="413" r:id="rId112"/>
    <p:sldId id="414" r:id="rId113"/>
    <p:sldId id="415" r:id="rId114"/>
    <p:sldId id="416" r:id="rId115"/>
    <p:sldId id="417" r:id="rId116"/>
    <p:sldId id="418" r:id="rId117"/>
    <p:sldId id="419" r:id="rId118"/>
    <p:sldId id="420" r:id="rId119"/>
    <p:sldId id="421" r:id="rId120"/>
    <p:sldId id="422" r:id="rId121"/>
    <p:sldId id="505" r:id="rId122"/>
    <p:sldId id="506" r:id="rId123"/>
    <p:sldId id="423" r:id="rId124"/>
    <p:sldId id="481" r:id="rId125"/>
    <p:sldId id="482" r:id="rId126"/>
    <p:sldId id="426" r:id="rId127"/>
    <p:sldId id="427" r:id="rId128"/>
    <p:sldId id="428" r:id="rId129"/>
    <p:sldId id="429" r:id="rId130"/>
    <p:sldId id="430" r:id="rId131"/>
    <p:sldId id="431" r:id="rId132"/>
    <p:sldId id="432" r:id="rId133"/>
    <p:sldId id="433" r:id="rId134"/>
    <p:sldId id="303" r:id="rId135"/>
    <p:sldId id="289" r:id="rId136"/>
    <p:sldId id="264" r:id="rId137"/>
    <p:sldId id="483" r:id="rId138"/>
    <p:sldId id="507" r:id="rId139"/>
    <p:sldId id="484" r:id="rId140"/>
    <p:sldId id="485" r:id="rId141"/>
    <p:sldId id="486" r:id="rId142"/>
    <p:sldId id="487" r:id="rId143"/>
    <p:sldId id="508" r:id="rId144"/>
    <p:sldId id="509" r:id="rId145"/>
    <p:sldId id="488" r:id="rId146"/>
    <p:sldId id="489" r:id="rId147"/>
    <p:sldId id="490" r:id="rId148"/>
    <p:sldId id="510" r:id="rId149"/>
    <p:sldId id="491" r:id="rId150"/>
    <p:sldId id="492" r:id="rId151"/>
    <p:sldId id="511" r:id="rId152"/>
    <p:sldId id="493" r:id="rId153"/>
    <p:sldId id="494" r:id="rId154"/>
    <p:sldId id="512" r:id="rId155"/>
    <p:sldId id="495" r:id="rId156"/>
    <p:sldId id="496" r:id="rId157"/>
    <p:sldId id="513" r:id="rId158"/>
    <p:sldId id="514" r:id="rId159"/>
    <p:sldId id="497" r:id="rId160"/>
    <p:sldId id="498" r:id="rId161"/>
    <p:sldId id="499" r:id="rId162"/>
    <p:sldId id="500" r:id="rId163"/>
    <p:sldId id="501" r:id="rId16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75"/>
            <p14:sldId id="309"/>
            <p14:sldId id="310"/>
            <p14:sldId id="311"/>
            <p14:sldId id="312"/>
            <p14:sldId id="313"/>
            <p14:sldId id="314"/>
            <p14:sldId id="315"/>
            <p14:sldId id="316"/>
            <p14:sldId id="317"/>
            <p14:sldId id="318"/>
            <p14:sldId id="319"/>
            <p14:sldId id="476"/>
            <p14:sldId id="321"/>
            <p14:sldId id="322"/>
            <p14:sldId id="323"/>
            <p14:sldId id="324"/>
            <p14:sldId id="325"/>
            <p14:sldId id="326"/>
            <p14:sldId id="327"/>
            <p14:sldId id="328"/>
            <p14:sldId id="329"/>
            <p14:sldId id="330"/>
            <p14:sldId id="331"/>
            <p14:sldId id="332"/>
            <p14:sldId id="333"/>
            <p14:sldId id="334"/>
            <p14:sldId id="477"/>
            <p14:sldId id="336"/>
            <p14:sldId id="478"/>
            <p14:sldId id="338"/>
            <p14:sldId id="339"/>
            <p14:sldId id="479"/>
            <p14:sldId id="340"/>
            <p14:sldId id="342"/>
            <p14:sldId id="343"/>
            <p14:sldId id="344"/>
            <p14:sldId id="345"/>
            <p14:sldId id="346"/>
            <p14:sldId id="347"/>
            <p14:sldId id="348"/>
            <p14:sldId id="349"/>
            <p14:sldId id="350"/>
            <p14:sldId id="351"/>
            <p14:sldId id="352"/>
            <p14:sldId id="480"/>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 id="422"/>
            <p14:sldId id="505"/>
            <p14:sldId id="506"/>
            <p14:sldId id="423"/>
            <p14:sldId id="481"/>
            <p14:sldId id="482"/>
            <p14:sldId id="426"/>
            <p14:sldId id="427"/>
            <p14:sldId id="428"/>
            <p14:sldId id="429"/>
            <p14:sldId id="430"/>
            <p14:sldId id="431"/>
            <p14:sldId id="432"/>
            <p14:sldId id="433"/>
            <p14:sldId id="303"/>
          </p14:sldIdLst>
        </p14:section>
        <p14:section name="Appendix: Image Descriptions for Unsighted Students" id="{07080632-B756-45AF-BBF3-52DB3854CA65}">
          <p14:sldIdLst>
            <p14:sldId id="289"/>
            <p14:sldId id="264"/>
            <p14:sldId id="483"/>
            <p14:sldId id="507"/>
            <p14:sldId id="484"/>
            <p14:sldId id="485"/>
            <p14:sldId id="486"/>
            <p14:sldId id="487"/>
            <p14:sldId id="508"/>
            <p14:sldId id="509"/>
            <p14:sldId id="488"/>
            <p14:sldId id="489"/>
            <p14:sldId id="490"/>
            <p14:sldId id="510"/>
            <p14:sldId id="491"/>
            <p14:sldId id="492"/>
            <p14:sldId id="511"/>
            <p14:sldId id="493"/>
            <p14:sldId id="494"/>
            <p14:sldId id="512"/>
            <p14:sldId id="495"/>
            <p14:sldId id="496"/>
            <p14:sldId id="513"/>
            <p14:sldId id="514"/>
            <p14:sldId id="497"/>
            <p14:sldId id="498"/>
            <p14:sldId id="499"/>
            <p14:sldId id="500"/>
            <p14:sldId id="50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6" autoAdjust="0"/>
    <p:restoredTop sz="92889" autoAdjust="0"/>
  </p:normalViewPr>
  <p:slideViewPr>
    <p:cSldViewPr snapToGrid="0" showGuides="1">
      <p:cViewPr varScale="1">
        <p:scale>
          <a:sx n="84" d="100"/>
          <a:sy n="84" d="100"/>
        </p:scale>
        <p:origin x="282" y="78"/>
      </p:cViewPr>
      <p:guideLst>
        <p:guide pos="3264"/>
        <p:guide orient="horz" pos="2256"/>
        <p:guide pos="5640"/>
      </p:guideLst>
    </p:cSldViewPr>
  </p:slideViewPr>
  <p:outlineViewPr>
    <p:cViewPr>
      <p:scale>
        <a:sx n="33" d="100"/>
        <a:sy n="33" d="100"/>
      </p:scale>
      <p:origin x="0" y="-10590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38" Type="http://schemas.openxmlformats.org/officeDocument/2006/relationships/slide" Target="slides/slide132.xml"/><Relationship Id="rId159" Type="http://schemas.openxmlformats.org/officeDocument/2006/relationships/slide" Target="slides/slide153.xml"/><Relationship Id="rId170" Type="http://schemas.openxmlformats.org/officeDocument/2006/relationships/tableStyles" Target="tableStyles.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53" Type="http://schemas.openxmlformats.org/officeDocument/2006/relationships/slide" Target="slides/slide47.xml"/><Relationship Id="rId74" Type="http://schemas.openxmlformats.org/officeDocument/2006/relationships/slide" Target="slides/slide68.xml"/><Relationship Id="rId128" Type="http://schemas.openxmlformats.org/officeDocument/2006/relationships/slide" Target="slides/slide122.xml"/><Relationship Id="rId149" Type="http://schemas.openxmlformats.org/officeDocument/2006/relationships/slide" Target="slides/slide143.xml"/><Relationship Id="rId5" Type="http://schemas.openxmlformats.org/officeDocument/2006/relationships/slideMaster" Target="slideMasters/slideMaster5.xml"/><Relationship Id="rId95" Type="http://schemas.openxmlformats.org/officeDocument/2006/relationships/slide" Target="slides/slide89.xml"/><Relationship Id="rId160" Type="http://schemas.openxmlformats.org/officeDocument/2006/relationships/slide" Target="slides/slide154.xml"/><Relationship Id="rId22" Type="http://schemas.openxmlformats.org/officeDocument/2006/relationships/slide" Target="slides/slide16.xml"/><Relationship Id="rId43" Type="http://schemas.openxmlformats.org/officeDocument/2006/relationships/slide" Target="slides/slide37.xml"/><Relationship Id="rId64" Type="http://schemas.openxmlformats.org/officeDocument/2006/relationships/slide" Target="slides/slide58.xml"/><Relationship Id="rId118" Type="http://schemas.openxmlformats.org/officeDocument/2006/relationships/slide" Target="slides/slide112.xml"/><Relationship Id="rId139" Type="http://schemas.openxmlformats.org/officeDocument/2006/relationships/slide" Target="slides/slide133.xml"/><Relationship Id="rId85" Type="http://schemas.openxmlformats.org/officeDocument/2006/relationships/slide" Target="slides/slide79.xml"/><Relationship Id="rId150" Type="http://schemas.openxmlformats.org/officeDocument/2006/relationships/slide" Target="slides/slide144.xml"/><Relationship Id="rId12" Type="http://schemas.openxmlformats.org/officeDocument/2006/relationships/slide" Target="slides/slide6.xml"/><Relationship Id="rId33" Type="http://schemas.openxmlformats.org/officeDocument/2006/relationships/slide" Target="slides/slide27.xml"/><Relationship Id="rId108" Type="http://schemas.openxmlformats.org/officeDocument/2006/relationships/slide" Target="slides/slide102.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40" Type="http://schemas.openxmlformats.org/officeDocument/2006/relationships/slide" Target="slides/slide134.xml"/><Relationship Id="rId145" Type="http://schemas.openxmlformats.org/officeDocument/2006/relationships/slide" Target="slides/slide139.xml"/><Relationship Id="rId161" Type="http://schemas.openxmlformats.org/officeDocument/2006/relationships/slide" Target="slides/slide155.xml"/><Relationship Id="rId166"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slide" Target="slides/slide124.xml"/><Relationship Id="rId135" Type="http://schemas.openxmlformats.org/officeDocument/2006/relationships/slide" Target="slides/slide129.xml"/><Relationship Id="rId151" Type="http://schemas.openxmlformats.org/officeDocument/2006/relationships/slide" Target="slides/slide145.xml"/><Relationship Id="rId156" Type="http://schemas.openxmlformats.org/officeDocument/2006/relationships/slide" Target="slides/slide150.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141" Type="http://schemas.openxmlformats.org/officeDocument/2006/relationships/slide" Target="slides/slide135.xml"/><Relationship Id="rId146" Type="http://schemas.openxmlformats.org/officeDocument/2006/relationships/slide" Target="slides/slide140.xml"/><Relationship Id="rId167"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162" Type="http://schemas.openxmlformats.org/officeDocument/2006/relationships/slide" Target="slides/slide15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slide" Target="slides/slide125.xml"/><Relationship Id="rId136" Type="http://schemas.openxmlformats.org/officeDocument/2006/relationships/slide" Target="slides/slide130.xml"/><Relationship Id="rId157" Type="http://schemas.openxmlformats.org/officeDocument/2006/relationships/slide" Target="slides/slide151.xml"/><Relationship Id="rId61" Type="http://schemas.openxmlformats.org/officeDocument/2006/relationships/slide" Target="slides/slide55.xml"/><Relationship Id="rId82" Type="http://schemas.openxmlformats.org/officeDocument/2006/relationships/slide" Target="slides/slide76.xml"/><Relationship Id="rId152" Type="http://schemas.openxmlformats.org/officeDocument/2006/relationships/slide" Target="slides/slide14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147" Type="http://schemas.openxmlformats.org/officeDocument/2006/relationships/slide" Target="slides/slide141.xml"/><Relationship Id="rId168"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142" Type="http://schemas.openxmlformats.org/officeDocument/2006/relationships/slide" Target="slides/slide136.xml"/><Relationship Id="rId163" Type="http://schemas.openxmlformats.org/officeDocument/2006/relationships/slide" Target="slides/slide157.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openxmlformats.org/officeDocument/2006/relationships/slide" Target="slides/slide131.xml"/><Relationship Id="rId158" Type="http://schemas.openxmlformats.org/officeDocument/2006/relationships/slide" Target="slides/slide152.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slide" Target="slides/slide126.xml"/><Relationship Id="rId153" Type="http://schemas.openxmlformats.org/officeDocument/2006/relationships/slide" Target="slides/slide147.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143" Type="http://schemas.openxmlformats.org/officeDocument/2006/relationships/slide" Target="slides/slide137.xml"/><Relationship Id="rId148" Type="http://schemas.openxmlformats.org/officeDocument/2006/relationships/slide" Target="slides/slide142.xml"/><Relationship Id="rId164" Type="http://schemas.openxmlformats.org/officeDocument/2006/relationships/slide" Target="slides/slide158.xml"/><Relationship Id="rId16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slide" Target="slides/slide127.xml"/><Relationship Id="rId154" Type="http://schemas.openxmlformats.org/officeDocument/2006/relationships/slide" Target="slides/slide148.xml"/><Relationship Id="rId16" Type="http://schemas.openxmlformats.org/officeDocument/2006/relationships/slide" Target="slides/slide10.xml"/><Relationship Id="rId37" Type="http://schemas.openxmlformats.org/officeDocument/2006/relationships/slide" Target="slides/slide31.xml"/><Relationship Id="rId58" Type="http://schemas.openxmlformats.org/officeDocument/2006/relationships/slide" Target="slides/slide52.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44" Type="http://schemas.openxmlformats.org/officeDocument/2006/relationships/slide" Target="slides/slide138.xml"/><Relationship Id="rId90" Type="http://schemas.openxmlformats.org/officeDocument/2006/relationships/slide" Target="slides/slide84.xml"/><Relationship Id="rId165" Type="http://schemas.openxmlformats.org/officeDocument/2006/relationships/notesMaster" Target="notesMasters/notesMaster1.xml"/><Relationship Id="rId27" Type="http://schemas.openxmlformats.org/officeDocument/2006/relationships/slide" Target="slides/slide21.xml"/><Relationship Id="rId48" Type="http://schemas.openxmlformats.org/officeDocument/2006/relationships/slide" Target="slides/slide42.xml"/><Relationship Id="rId69" Type="http://schemas.openxmlformats.org/officeDocument/2006/relationships/slide" Target="slides/slide63.xml"/><Relationship Id="rId113" Type="http://schemas.openxmlformats.org/officeDocument/2006/relationships/slide" Target="slides/slide107.xml"/><Relationship Id="rId134" Type="http://schemas.openxmlformats.org/officeDocument/2006/relationships/slide" Target="slides/slide128.xml"/><Relationship Id="rId80" Type="http://schemas.openxmlformats.org/officeDocument/2006/relationships/slide" Target="slides/slide74.xml"/><Relationship Id="rId155" Type="http://schemas.openxmlformats.org/officeDocument/2006/relationships/slide" Target="slides/slide149.xml"/><Relationship Id="rId17" Type="http://schemas.openxmlformats.org/officeDocument/2006/relationships/slide" Target="slides/slide11.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24" Type="http://schemas.openxmlformats.org/officeDocument/2006/relationships/slide" Target="slides/slide1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34.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slide" Target="slide157.xml"/><Relationship Id="rId2" Type="http://schemas.openxmlformats.org/officeDocument/2006/relationships/image" Target="../media/image51.jpg"/><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3" Type="http://schemas.openxmlformats.org/officeDocument/2006/relationships/slide" Target="slide158.xml"/><Relationship Id="rId2" Type="http://schemas.openxmlformats.org/officeDocument/2006/relationships/image" Target="../media/image56.jpg"/><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9.xml"/></Relationships>
</file>

<file path=ppt/slides/_rels/slide113.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60.wmf"/></Relationships>
</file>

<file path=ppt/slides/_rels/slide11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6.xml"/><Relationship Id="rId4" Type="http://schemas.openxmlformats.org/officeDocument/2006/relationships/image" Target="../media/image63.jpg"/></Relationships>
</file>

<file path=ppt/slides/_rels/slide116.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jpg"/><Relationship Id="rId1" Type="http://schemas.openxmlformats.org/officeDocument/2006/relationships/slideLayout" Target="../slideLayouts/slideLayout6.xml"/><Relationship Id="rId4" Type="http://schemas.openxmlformats.org/officeDocument/2006/relationships/image" Target="../media/image66.jpg"/></Relationships>
</file>

<file path=ppt/slides/_rels/slide117.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6.xml"/><Relationship Id="rId4" Type="http://schemas.openxmlformats.org/officeDocument/2006/relationships/image" Target="../media/image69.jpg"/></Relationships>
</file>

<file path=ppt/slides/_rels/slide118.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35.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slide" Target="slide136.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22.xml"/></Relationships>
</file>

<file path=ppt/slides/_rels/slide132.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133.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13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13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136.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13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138.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139.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141.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142.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143.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144.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2.xml"/></Relationships>
</file>

<file path=ppt/slides/_rels/slide145.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146.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2.xml"/></Relationships>
</file>

<file path=ppt/slides/_rels/slide147.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22.xml"/></Relationships>
</file>

<file path=ppt/slides/_rels/slide148.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2.xml"/></Relationships>
</file>

<file path=ppt/slides/_rels/slide149.xml.rels><?xml version="1.0" encoding="UTF-8" standalone="yes"?>
<Relationships xmlns="http://schemas.openxmlformats.org/package/2006/relationships"><Relationship Id="rId2" Type="http://schemas.openxmlformats.org/officeDocument/2006/relationships/slide" Target="slide7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2" Type="http://schemas.openxmlformats.org/officeDocument/2006/relationships/slide" Target="slide76.xml"/><Relationship Id="rId1" Type="http://schemas.openxmlformats.org/officeDocument/2006/relationships/slideLayout" Target="../slideLayouts/slideLayout22.xml"/></Relationships>
</file>

<file path=ppt/slides/_rels/slide151.xml.rels><?xml version="1.0" encoding="UTF-8" standalone="yes"?>
<Relationships xmlns="http://schemas.openxmlformats.org/package/2006/relationships"><Relationship Id="rId2" Type="http://schemas.openxmlformats.org/officeDocument/2006/relationships/slide" Target="slide78.xml"/><Relationship Id="rId1" Type="http://schemas.openxmlformats.org/officeDocument/2006/relationships/slideLayout" Target="../slideLayouts/slideLayout22.xml"/></Relationships>
</file>

<file path=ppt/slides/_rels/slide152.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slide" Target="slide81.xml"/><Relationship Id="rId1" Type="http://schemas.openxmlformats.org/officeDocument/2006/relationships/slideLayout" Target="../slideLayouts/slideLayout22.xml"/></Relationships>
</file>

<file path=ppt/slides/_rels/slide153.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slide" Target="slide87.xml"/><Relationship Id="rId1" Type="http://schemas.openxmlformats.org/officeDocument/2006/relationships/slideLayout" Target="../slideLayouts/slideLayout22.xml"/></Relationships>
</file>

<file path=ppt/slides/_rels/slide154.xml.rels><?xml version="1.0" encoding="UTF-8" standalone="yes"?>
<Relationships xmlns="http://schemas.openxmlformats.org/package/2006/relationships"><Relationship Id="rId2" Type="http://schemas.openxmlformats.org/officeDocument/2006/relationships/slide" Target="slide90.xml"/><Relationship Id="rId1" Type="http://schemas.openxmlformats.org/officeDocument/2006/relationships/slideLayout" Target="../slideLayouts/slideLayout22.xml"/></Relationships>
</file>

<file path=ppt/slides/_rels/slide155.xml.rels><?xml version="1.0" encoding="UTF-8" standalone="yes"?>
<Relationships xmlns="http://schemas.openxmlformats.org/package/2006/relationships"><Relationship Id="rId2" Type="http://schemas.openxmlformats.org/officeDocument/2006/relationships/slide" Target="slide93.xml"/><Relationship Id="rId1" Type="http://schemas.openxmlformats.org/officeDocument/2006/relationships/slideLayout" Target="../slideLayouts/slideLayout22.xml"/></Relationships>
</file>

<file path=ppt/slides/_rels/slide156.xml.rels><?xml version="1.0" encoding="UTF-8" standalone="yes"?>
<Relationships xmlns="http://schemas.openxmlformats.org/package/2006/relationships"><Relationship Id="rId2" Type="http://schemas.openxmlformats.org/officeDocument/2006/relationships/slide" Target="slide95.xml"/><Relationship Id="rId1" Type="http://schemas.openxmlformats.org/officeDocument/2006/relationships/slideLayout" Target="../slideLayouts/slideLayout22.xml"/></Relationships>
</file>

<file path=ppt/slides/_rels/slide157.xml.rels><?xml version="1.0" encoding="UTF-8" standalone="yes"?>
<Relationships xmlns="http://schemas.openxmlformats.org/package/2006/relationships"><Relationship Id="rId2" Type="http://schemas.openxmlformats.org/officeDocument/2006/relationships/slide" Target="slide101.xml"/><Relationship Id="rId1" Type="http://schemas.openxmlformats.org/officeDocument/2006/relationships/slideLayout" Target="../slideLayouts/slideLayout22.xml"/></Relationships>
</file>

<file path=ppt/slides/_rels/slide158.xml.rels><?xml version="1.0" encoding="UTF-8" standalone="yes"?>
<Relationships xmlns="http://schemas.openxmlformats.org/package/2006/relationships"><Relationship Id="rId2" Type="http://schemas.openxmlformats.org/officeDocument/2006/relationships/slide" Target="slide108.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37.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38.xml"/><Relationship Id="rId2" Type="http://schemas.openxmlformats.org/officeDocument/2006/relationships/image" Target="../media/image14.jpg"/><Relationship Id="rId1" Type="http://schemas.openxmlformats.org/officeDocument/2006/relationships/slideLayout" Target="../slideLayouts/slideLayout6.xml"/><Relationship Id="rId4" Type="http://schemas.openxmlformats.org/officeDocument/2006/relationships/slide" Target="slide13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139.xml"/><Relationship Id="rId2" Type="http://schemas.openxmlformats.org/officeDocument/2006/relationships/image" Target="../media/image14.jpg"/><Relationship Id="rId1" Type="http://schemas.openxmlformats.org/officeDocument/2006/relationships/slideLayout" Target="../slideLayouts/slideLayout6.xml"/><Relationship Id="rId4" Type="http://schemas.openxmlformats.org/officeDocument/2006/relationships/slide" Target="slide1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slide" Target="slide140.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 Target="slide131.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141.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142.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143.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144.xml"/><Relationship Id="rId2" Type="http://schemas.openxmlformats.org/officeDocument/2006/relationships/image" Target="../media/image25.jp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145.xml"/><Relationship Id="rId2" Type="http://schemas.openxmlformats.org/officeDocument/2006/relationships/image" Target="../media/image29.jp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146.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132.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3" Type="http://schemas.openxmlformats.org/officeDocument/2006/relationships/slide" Target="slide147.xml"/><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slide" Target="slide148.xml"/><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slide" Target="slide149.xml"/><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slide" Target="slide150.xml"/><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slide" Target="slide151.xml"/><Relationship Id="rId2" Type="http://schemas.openxmlformats.org/officeDocument/2006/relationships/image" Target="../media/image41.jp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133.xml"/><Relationship Id="rId2" Type="http://schemas.openxmlformats.org/officeDocument/2006/relationships/image" Target="../media/image8.jpg"/><Relationship Id="rId1" Type="http://schemas.openxmlformats.org/officeDocument/2006/relationships/slideLayout" Target="../slideLayouts/slideLayout6.xml"/><Relationship Id="rId4" Type="http://schemas.openxmlformats.org/officeDocument/2006/relationships/slide" Target="slide13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slide" Target="slide152.xml"/><Relationship Id="rId2" Type="http://schemas.openxmlformats.org/officeDocument/2006/relationships/image" Target="../media/image42.jpg"/><Relationship Id="rId1" Type="http://schemas.openxmlformats.org/officeDocument/2006/relationships/slideLayout" Target="../slideLayouts/slideLayout6.xml"/><Relationship Id="rId4" Type="http://schemas.openxmlformats.org/officeDocument/2006/relationships/slide" Target="slide15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slide" Target="slide153.xml"/><Relationship Id="rId2" Type="http://schemas.openxmlformats.org/officeDocument/2006/relationships/image" Target="../media/image44.jpg"/><Relationship Id="rId1" Type="http://schemas.openxmlformats.org/officeDocument/2006/relationships/slideLayout" Target="../slideLayouts/slideLayout6.xml"/><Relationship Id="rId4" Type="http://schemas.openxmlformats.org/officeDocument/2006/relationships/slide" Target="slide15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6.xml"/><Relationship Id="rId5" Type="http://schemas.openxmlformats.org/officeDocument/2006/relationships/image" Target="../media/image48.jpg"/><Relationship Id="rId4" Type="http://schemas.openxmlformats.org/officeDocument/2006/relationships/image" Target="../media/image4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slide" Target="slide154.xml"/><Relationship Id="rId2" Type="http://schemas.openxmlformats.org/officeDocument/2006/relationships/image" Target="../media/image49.jp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slide" Target="slide155.xml"/><Relationship Id="rId2" Type="http://schemas.openxmlformats.org/officeDocument/2006/relationships/image" Target="../media/image50.jp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slide" Target="slide156.xml"/><Relationship Id="rId2" Type="http://schemas.openxmlformats.org/officeDocument/2006/relationships/image" Target="../media/image51.jpg"/><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33</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32988" cy="957094"/>
          </a:xfrm>
        </p:spPr>
        <p:txBody>
          <a:bodyPr/>
          <a:lstStyle/>
          <a:p>
            <a:pPr eaLnBrk="0" hangingPunct="0">
              <a:spcBef>
                <a:spcPct val="20000"/>
              </a:spcBef>
            </a:pPr>
            <a:r>
              <a:rPr lang="en-US" sz="2200" dirty="0">
                <a:cs typeface="Helvetica" pitchFamily="34" charset="0"/>
              </a:rPr>
              <a:t>Protostomes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4190104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CC260B-7777-4B72-B21D-06C2CEF9E42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Flatworms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5B20C7F-3C9A-4A9D-B7A2-6874B25CF948}"/>
              </a:ext>
            </a:extLst>
          </p:cNvPr>
          <p:cNvSpPr>
            <a:spLocks noGrp="1"/>
          </p:cNvSpPr>
          <p:nvPr>
            <p:ph sz="quarter" idx="11"/>
          </p:nvPr>
        </p:nvSpPr>
        <p:spPr>
          <a:xfrm>
            <a:off x="342900" y="1276710"/>
            <a:ext cx="8458200" cy="2003520"/>
          </a:xfrm>
        </p:spPr>
        <p:txBody>
          <a:bodyPr/>
          <a:lstStyle/>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Flatworms are ciliated, soft-bodied animals</a:t>
            </a:r>
          </a:p>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Bodies are solid aside from an incomplete digestive cavity</a:t>
            </a:r>
          </a:p>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Many species are parasitic</a:t>
            </a:r>
          </a:p>
          <a:p>
            <a:pPr lvl="0">
              <a:spcBef>
                <a:spcPts val="400"/>
              </a:spcBef>
              <a:spcAft>
                <a:spcPts val="400"/>
              </a:spcAft>
              <a:buClr>
                <a:srgbClr val="003B48"/>
              </a:buClr>
            </a:pPr>
            <a:r>
              <a:rPr lang="en-US" sz="2000" dirty="0">
                <a:solidFill>
                  <a:srgbClr val="000000"/>
                </a:solidFill>
                <a:latin typeface="Arial" panose="020B0604020202020204" pitchFamily="34" charset="0"/>
                <a:ea typeface="Verdana" panose="020B0604030504040204" pitchFamily="34" charset="0"/>
              </a:rPr>
              <a:t>Others are free-living</a:t>
            </a:r>
          </a:p>
          <a:p>
            <a:pPr marL="347472" lvl="0" indent="-347472">
              <a:spcBef>
                <a:spcPts val="400"/>
              </a:spcBef>
              <a:spcAft>
                <a:spcPts val="4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Marine, freshwater, moist terrestrial.</a:t>
            </a:r>
          </a:p>
        </p:txBody>
      </p:sp>
      <p:pic>
        <p:nvPicPr>
          <p:cNvPr id="10" name="Picture 3" descr="A micrograph of the flatworm.">
            <a:extLst>
              <a:ext uri="{FF2B5EF4-FFF2-40B4-BE49-F238E27FC236}">
                <a16:creationId xmlns:a16="http://schemas.microsoft.com/office/drawing/2014/main" id="{AAC28B7D-F2B4-41DA-BBDB-1DB9E098D4B5}"/>
              </a:ext>
            </a:extLst>
          </p:cNvPr>
          <p:cNvPicPr>
            <a:picLocks noChangeAspect="1" noChangeArrowheads="1"/>
          </p:cNvPicPr>
          <p:nvPr/>
        </p:nvPicPr>
        <p:blipFill>
          <a:blip r:embed="rId2"/>
          <a:stretch>
            <a:fillRect/>
          </a:stretch>
        </p:blipFill>
        <p:spPr bwMode="auto">
          <a:xfrm>
            <a:off x="1484876" y="3394599"/>
            <a:ext cx="6174249" cy="2560320"/>
          </a:xfrm>
          <a:prstGeom prst="rect">
            <a:avLst/>
          </a:prstGeom>
        </p:spPr>
      </p:pic>
      <p:sp>
        <p:nvSpPr>
          <p:cNvPr id="11" name="Text Placeholder 4">
            <a:extLst>
              <a:ext uri="{FF2B5EF4-FFF2-40B4-BE49-F238E27FC236}">
                <a16:creationId xmlns:a16="http://schemas.microsoft.com/office/drawing/2014/main" id="{4D7F80CA-8039-436B-8361-7D897CA99FCD}"/>
              </a:ext>
            </a:extLst>
          </p:cNvPr>
          <p:cNvSpPr>
            <a:spLocks noGrp="1"/>
          </p:cNvSpPr>
          <p:nvPr>
            <p:ph type="body" sz="quarter" idx="39"/>
          </p:nvPr>
        </p:nvSpPr>
        <p:spPr>
          <a:xfrm>
            <a:off x="3657600" y="6008991"/>
            <a:ext cx="1828800" cy="181356"/>
          </a:xfrm>
        </p:spPr>
        <p:txBody>
          <a:bodyPr/>
          <a:lstStyle/>
          <a:p>
            <a:pPr algn="ctr"/>
            <a:r>
              <a:rPr lang="en-US" dirty="0">
                <a:solidFill>
                  <a:schemeClr val="tx1"/>
                </a:solidFill>
              </a:rPr>
              <a:t>(a) M. I. Walker/NHPA/</a:t>
            </a:r>
            <a:r>
              <a:rPr lang="en-US" dirty="0" err="1">
                <a:solidFill>
                  <a:schemeClr val="tx1"/>
                </a:solidFill>
              </a:rPr>
              <a:t>Photoshot</a:t>
            </a:r>
            <a:r>
              <a:rPr lang="en-US" dirty="0">
                <a:solidFill>
                  <a:schemeClr val="tx1"/>
                </a:solidFill>
              </a:rPr>
              <a:t> </a:t>
            </a:r>
          </a:p>
        </p:txBody>
      </p:sp>
      <p:sp>
        <p:nvSpPr>
          <p:cNvPr id="13" name="Text Placeholder 5">
            <a:extLst>
              <a:ext uri="{FF2B5EF4-FFF2-40B4-BE49-F238E27FC236}">
                <a16:creationId xmlns:a16="http://schemas.microsoft.com/office/drawing/2014/main" id="{CCD56FA7-B186-4DFD-B3EE-7AEDDB2F1D1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2AFAE275-DE40-4BF8-8D6C-9A21C53B9E64}"/>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25468002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EA25D-F6CB-4273-84EB-0137A92CE5C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Excretory system</a:t>
            </a:r>
          </a:p>
        </p:txBody>
      </p:sp>
      <p:sp>
        <p:nvSpPr>
          <p:cNvPr id="3" name="Content Placeholder 2">
            <a:extLst>
              <a:ext uri="{FF2B5EF4-FFF2-40B4-BE49-F238E27FC236}">
                <a16:creationId xmlns:a16="http://schemas.microsoft.com/office/drawing/2014/main" id="{F3808DA5-3AD2-4034-ADA3-D0A85058D83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aquatic arthropods much of the waste diffuses out of gills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Terrestrial insects and some others use Malpighian tubules</a:t>
            </a:r>
          </a:p>
          <a:p>
            <a:pPr marL="347472" lvl="2" indent="-347472">
              <a:spcBef>
                <a:spcPct val="20000"/>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Eliminates nitrogenous wastes as concentrated uric acid or guanine.</a:t>
            </a:r>
          </a:p>
          <a:p>
            <a:pPr marL="347472" lvl="2" indent="-347472">
              <a:spcBef>
                <a:spcPct val="20000"/>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Efficient conservation of water.</a:t>
            </a:r>
          </a:p>
        </p:txBody>
      </p:sp>
      <p:sp>
        <p:nvSpPr>
          <p:cNvPr id="6" name="Slide Number Placeholder 3">
            <a:extLst>
              <a:ext uri="{FF2B5EF4-FFF2-40B4-BE49-F238E27FC236}">
                <a16:creationId xmlns:a16="http://schemas.microsoft.com/office/drawing/2014/main" id="{76AEFA98-FD46-4663-81E8-274C9F40093D}"/>
              </a:ext>
            </a:extLst>
          </p:cNvPr>
          <p:cNvSpPr>
            <a:spLocks noGrp="1"/>
          </p:cNvSpPr>
          <p:nvPr>
            <p:ph type="sldNum" sz="quarter" idx="10"/>
          </p:nvPr>
        </p:nvSpPr>
        <p:spPr/>
        <p:txBody>
          <a:bodyPr/>
          <a:lstStyle/>
          <a:p>
            <a:fld id="{68151E55-6873-49E2-B8D5-2F265E6F1973}" type="slidenum">
              <a:rPr lang="en-US" smtClean="0"/>
              <a:pPr/>
              <a:t>100</a:t>
            </a:fld>
            <a:endParaRPr lang="en-US"/>
          </a:p>
        </p:txBody>
      </p:sp>
    </p:spTree>
    <p:extLst>
      <p:ext uri="{BB962C8B-B14F-4D97-AF65-F5344CB8AC3E}">
        <p14:creationId xmlns:p14="http://schemas.microsoft.com/office/powerpoint/2010/main" val="101740855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1147A-466C-43B4-B98C-F44C127EC11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33.33 b</a:t>
            </a:r>
          </a:p>
        </p:txBody>
      </p:sp>
      <p:pic>
        <p:nvPicPr>
          <p:cNvPr id="9" name="Picture 2" descr="An illustration shows the major internal structures of a grasshopper.">
            <a:extLst>
              <a:ext uri="{FF2B5EF4-FFF2-40B4-BE49-F238E27FC236}">
                <a16:creationId xmlns:a16="http://schemas.microsoft.com/office/drawing/2014/main" id="{CF307369-CCF1-446B-A921-8EA38866939A}"/>
              </a:ext>
            </a:extLst>
          </p:cNvPr>
          <p:cNvPicPr>
            <a:picLocks noChangeAspect="1" noChangeArrowheads="1"/>
          </p:cNvPicPr>
          <p:nvPr/>
        </p:nvPicPr>
        <p:blipFill rotWithShape="1">
          <a:blip r:embed="rId2"/>
          <a:srcRect t="58240"/>
          <a:stretch/>
        </p:blipFill>
        <p:spPr bwMode="auto">
          <a:xfrm>
            <a:off x="274320" y="1398269"/>
            <a:ext cx="8595360" cy="4427525"/>
          </a:xfrm>
          <a:prstGeom prst="rect">
            <a:avLst/>
          </a:prstGeom>
          <a:noFill/>
        </p:spPr>
      </p:pic>
      <p:sp>
        <p:nvSpPr>
          <p:cNvPr id="7" name="Text Placeholder 3">
            <a:extLst>
              <a:ext uri="{FF2B5EF4-FFF2-40B4-BE49-F238E27FC236}">
                <a16:creationId xmlns:a16="http://schemas.microsoft.com/office/drawing/2014/main" id="{47CD7599-3094-468C-B140-B6A8435A10F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0B0C852-0BA1-4B6D-9854-22F56C17CC6B}"/>
              </a:ext>
            </a:extLst>
          </p:cNvPr>
          <p:cNvSpPr>
            <a:spLocks noGrp="1"/>
          </p:cNvSpPr>
          <p:nvPr>
            <p:ph type="sldNum" sz="quarter" idx="10"/>
          </p:nvPr>
        </p:nvSpPr>
        <p:spPr/>
        <p:txBody>
          <a:bodyPr/>
          <a:lstStyle/>
          <a:p>
            <a:fld id="{68151E55-6873-49E2-B8D5-2F265E6F1973}" type="slidenum">
              <a:rPr lang="en-US" smtClean="0"/>
              <a:pPr/>
              <a:t>101</a:t>
            </a:fld>
            <a:endParaRPr lang="en-US"/>
          </a:p>
        </p:txBody>
      </p:sp>
    </p:spTree>
    <p:extLst>
      <p:ext uri="{BB962C8B-B14F-4D97-AF65-F5344CB8AC3E}">
        <p14:creationId xmlns:p14="http://schemas.microsoft.com/office/powerpoint/2010/main" val="41693060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44F9D-DDE1-4BA9-A291-41650F42CA7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Chelicerata</a:t>
            </a:r>
          </a:p>
        </p:txBody>
      </p:sp>
      <p:sp>
        <p:nvSpPr>
          <p:cNvPr id="3" name="Content Placeholder 2">
            <a:extLst>
              <a:ext uri="{FF2B5EF4-FFF2-40B4-BE49-F238E27FC236}">
                <a16:creationId xmlns:a16="http://schemas.microsoft.com/office/drawing/2014/main" id="{607BA9B4-7687-4883-9630-D18FF2F51BB7}"/>
              </a:ext>
            </a:extLst>
          </p:cNvPr>
          <p:cNvSpPr>
            <a:spLocks noGrp="1"/>
          </p:cNvSpPr>
          <p:nvPr>
            <p:ph sz="quarter" idx="11"/>
          </p:nvPr>
        </p:nvSpPr>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Spiders, ticks, mites, scorpions, daddy long-legs, horseshoe crabs, sea spiders</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Most anterior appendages called chelicerae</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function as fangs or pincers.</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Body divided into 2 tagmata</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Anterior prosoma bearing all appendages.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Pedipalps and 4 pairs of walking legs.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Posterior opisthosoma contains reproductive organs.</a:t>
            </a:r>
          </a:p>
        </p:txBody>
      </p:sp>
      <p:sp>
        <p:nvSpPr>
          <p:cNvPr id="6" name="Slide Number Placeholder 3">
            <a:extLst>
              <a:ext uri="{FF2B5EF4-FFF2-40B4-BE49-F238E27FC236}">
                <a16:creationId xmlns:a16="http://schemas.microsoft.com/office/drawing/2014/main" id="{7B082C44-957C-402B-960C-A1F8CAE98EC6}"/>
              </a:ext>
            </a:extLst>
          </p:cNvPr>
          <p:cNvSpPr>
            <a:spLocks noGrp="1"/>
          </p:cNvSpPr>
          <p:nvPr>
            <p:ph type="sldNum" sz="quarter" idx="10"/>
          </p:nvPr>
        </p:nvSpPr>
        <p:spPr/>
        <p:txBody>
          <a:bodyPr/>
          <a:lstStyle/>
          <a:p>
            <a:fld id="{68151E55-6873-49E2-B8D5-2F265E6F1973}" type="slidenum">
              <a:rPr lang="en-US" smtClean="0"/>
              <a:pPr/>
              <a:t>102</a:t>
            </a:fld>
            <a:endParaRPr lang="en-US"/>
          </a:p>
        </p:txBody>
      </p:sp>
    </p:spTree>
    <p:extLst>
      <p:ext uri="{BB962C8B-B14F-4D97-AF65-F5344CB8AC3E}">
        <p14:creationId xmlns:p14="http://schemas.microsoft.com/office/powerpoint/2010/main" val="332557304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9B2F4-A6F3-4E09-ACB7-706FBDF61CF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Order Araneae (spiders)</a:t>
            </a:r>
          </a:p>
        </p:txBody>
      </p:sp>
      <p:sp>
        <p:nvSpPr>
          <p:cNvPr id="3" name="Content Placeholder 2">
            <a:extLst>
              <a:ext uri="{FF2B5EF4-FFF2-40B4-BE49-F238E27FC236}">
                <a16:creationId xmlns:a16="http://schemas.microsoft.com/office/drawing/2014/main" id="{92C4BDB4-1674-4D85-AC39-962B9B72E89D}"/>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About 35,000 species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Particularly important as predators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Many spiders catch their prey in silk webs</a:t>
            </a:r>
          </a:p>
          <a:p>
            <a:pPr marL="347472" lvl="1" indent="-347472">
              <a:spcBef>
                <a:spcPct val="200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Silk protein forced out of spinnerets found on the posterior of the abdomen.</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Other spiders actively hunt their prey</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All spiders have poison glands with channels through their chelicerae</a:t>
            </a:r>
          </a:p>
        </p:txBody>
      </p:sp>
      <p:sp>
        <p:nvSpPr>
          <p:cNvPr id="6" name="Slide Number Placeholder 3">
            <a:extLst>
              <a:ext uri="{FF2B5EF4-FFF2-40B4-BE49-F238E27FC236}">
                <a16:creationId xmlns:a16="http://schemas.microsoft.com/office/drawing/2014/main" id="{AE6CC744-7095-4927-A7A0-FA95E15CEA09}"/>
              </a:ext>
            </a:extLst>
          </p:cNvPr>
          <p:cNvSpPr>
            <a:spLocks noGrp="1"/>
          </p:cNvSpPr>
          <p:nvPr>
            <p:ph type="sldNum" sz="quarter" idx="10"/>
          </p:nvPr>
        </p:nvSpPr>
        <p:spPr/>
        <p:txBody>
          <a:bodyPr/>
          <a:lstStyle/>
          <a:p>
            <a:fld id="{68151E55-6873-49E2-B8D5-2F265E6F1973}" type="slidenum">
              <a:rPr lang="en-US" smtClean="0"/>
              <a:pPr/>
              <a:t>103</a:t>
            </a:fld>
            <a:endParaRPr lang="en-US"/>
          </a:p>
        </p:txBody>
      </p:sp>
    </p:spTree>
    <p:extLst>
      <p:ext uri="{BB962C8B-B14F-4D97-AF65-F5344CB8AC3E}">
        <p14:creationId xmlns:p14="http://schemas.microsoft.com/office/powerpoint/2010/main" val="225972990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98390-1646-45C9-97C3-5BE949E5081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33.37</a:t>
            </a:r>
          </a:p>
        </p:txBody>
      </p:sp>
      <p:pic>
        <p:nvPicPr>
          <p:cNvPr id="9" name="Picture 2" descr="An image shows the black widow and brown recluse spider.">
            <a:extLst>
              <a:ext uri="{FF2B5EF4-FFF2-40B4-BE49-F238E27FC236}">
                <a16:creationId xmlns:a16="http://schemas.microsoft.com/office/drawing/2014/main" id="{9952B267-19CD-47E2-817B-DD31FEE56887}"/>
              </a:ext>
            </a:extLst>
          </p:cNvPr>
          <p:cNvPicPr>
            <a:picLocks noChangeAspect="1" noChangeArrowheads="1"/>
          </p:cNvPicPr>
          <p:nvPr/>
        </p:nvPicPr>
        <p:blipFill>
          <a:blip r:embed="rId2"/>
          <a:stretch>
            <a:fillRect/>
          </a:stretch>
        </p:blipFill>
        <p:spPr bwMode="auto">
          <a:xfrm>
            <a:off x="662289" y="1124300"/>
            <a:ext cx="7819422" cy="5029200"/>
          </a:xfrm>
          <a:prstGeom prst="rect">
            <a:avLst/>
          </a:prstGeom>
          <a:noFill/>
        </p:spPr>
      </p:pic>
      <p:sp>
        <p:nvSpPr>
          <p:cNvPr id="6" name="Text Placeholder 3">
            <a:extLst>
              <a:ext uri="{FF2B5EF4-FFF2-40B4-BE49-F238E27FC236}">
                <a16:creationId xmlns:a16="http://schemas.microsoft.com/office/drawing/2014/main" id="{83254591-A7D5-4859-BB01-A84CED7419A5}"/>
              </a:ext>
            </a:extLst>
          </p:cNvPr>
          <p:cNvSpPr>
            <a:spLocks noGrp="1"/>
          </p:cNvSpPr>
          <p:nvPr>
            <p:ph type="body" sz="quarter" idx="39"/>
          </p:nvPr>
        </p:nvSpPr>
        <p:spPr>
          <a:xfrm>
            <a:off x="2148840" y="6224524"/>
            <a:ext cx="4846320" cy="181356"/>
          </a:xfrm>
        </p:spPr>
        <p:txBody>
          <a:bodyPr/>
          <a:lstStyle/>
          <a:p>
            <a:pPr algn="ctr"/>
            <a:r>
              <a:rPr lang="en-US" dirty="0">
                <a:solidFill>
                  <a:schemeClr val="tx1"/>
                </a:solidFill>
              </a:rPr>
              <a:t>(a) George </a:t>
            </a:r>
            <a:r>
              <a:rPr lang="en-US" dirty="0" err="1">
                <a:solidFill>
                  <a:schemeClr val="tx1"/>
                </a:solidFill>
              </a:rPr>
              <a:t>Grall</a:t>
            </a:r>
            <a:r>
              <a:rPr lang="en-US" dirty="0">
                <a:solidFill>
                  <a:schemeClr val="tx1"/>
                </a:solidFill>
              </a:rPr>
              <a:t>/Getty Images; (b) S. </a:t>
            </a:r>
            <a:r>
              <a:rPr lang="en-US" dirty="0" err="1">
                <a:solidFill>
                  <a:schemeClr val="tx1"/>
                </a:solidFill>
              </a:rPr>
              <a:t>Camazine</a:t>
            </a:r>
            <a:r>
              <a:rPr lang="en-US" dirty="0">
                <a:solidFill>
                  <a:schemeClr val="tx1"/>
                </a:solidFill>
              </a:rPr>
              <a:t>/K. Visscher/Science Source</a:t>
            </a:r>
          </a:p>
        </p:txBody>
      </p:sp>
      <p:sp>
        <p:nvSpPr>
          <p:cNvPr id="8" name="Slide Number Placeholder 4">
            <a:extLst>
              <a:ext uri="{FF2B5EF4-FFF2-40B4-BE49-F238E27FC236}">
                <a16:creationId xmlns:a16="http://schemas.microsoft.com/office/drawing/2014/main" id="{296A107A-9707-4193-A437-F9F51813507D}"/>
              </a:ext>
            </a:extLst>
          </p:cNvPr>
          <p:cNvSpPr>
            <a:spLocks noGrp="1"/>
          </p:cNvSpPr>
          <p:nvPr>
            <p:ph type="sldNum" sz="quarter" idx="10"/>
          </p:nvPr>
        </p:nvSpPr>
        <p:spPr/>
        <p:txBody>
          <a:bodyPr/>
          <a:lstStyle/>
          <a:p>
            <a:fld id="{68151E55-6873-49E2-B8D5-2F265E6F1973}" type="slidenum">
              <a:rPr lang="en-US" smtClean="0"/>
              <a:pPr/>
              <a:t>104</a:t>
            </a:fld>
            <a:endParaRPr lang="en-US"/>
          </a:p>
        </p:txBody>
      </p:sp>
    </p:spTree>
    <p:extLst>
      <p:ext uri="{BB962C8B-B14F-4D97-AF65-F5344CB8AC3E}">
        <p14:creationId xmlns:p14="http://schemas.microsoft.com/office/powerpoint/2010/main" val="120322118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BED94-5BB6-4A28-A979-FFC25876B86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Order </a:t>
            </a:r>
            <a:r>
              <a:rPr lang="en-US" dirty="0" err="1">
                <a:solidFill>
                  <a:srgbClr val="000000"/>
                </a:solidFill>
                <a:latin typeface="Arial" panose="020B0604020202020204" pitchFamily="34" charset="0"/>
                <a:ea typeface="Verdana" panose="020B0604030504040204" pitchFamily="34" charset="0"/>
                <a:cs typeface="Arial" pitchFamily="34" charset="0"/>
              </a:rPr>
              <a:t>Acari</a:t>
            </a:r>
            <a:r>
              <a:rPr lang="en-US" dirty="0">
                <a:solidFill>
                  <a:srgbClr val="000000"/>
                </a:solidFill>
                <a:latin typeface="Arial" panose="020B0604020202020204" pitchFamily="34" charset="0"/>
                <a:ea typeface="Verdana" panose="020B0604030504040204" pitchFamily="34" charset="0"/>
                <a:cs typeface="Arial" pitchFamily="34" charset="0"/>
              </a:rPr>
              <a:t> (mites and ticks)</a:t>
            </a:r>
          </a:p>
        </p:txBody>
      </p:sp>
      <p:sp>
        <p:nvSpPr>
          <p:cNvPr id="3" name="Content Placeholder 2">
            <a:extLst>
              <a:ext uri="{FF2B5EF4-FFF2-40B4-BE49-F238E27FC236}">
                <a16:creationId xmlns:a16="http://schemas.microsoft.com/office/drawing/2014/main" id="{B4C84DFA-C504-402F-956B-2401FF8E1AED}"/>
              </a:ext>
            </a:extLst>
          </p:cNvPr>
          <p:cNvSpPr>
            <a:spLocks noGrp="1"/>
          </p:cNvSpPr>
          <p:nvPr>
            <p:ph sz="quarter" idx="11"/>
          </p:nvPr>
        </p:nvSpPr>
        <p:spPr>
          <a:xfrm>
            <a:off x="342900" y="1276710"/>
            <a:ext cx="8458200" cy="5174890"/>
          </a:xfrm>
        </p:spPr>
        <p:txBody>
          <a:bodyPr/>
          <a:lstStyle/>
          <a:p>
            <a:pPr lvl="0">
              <a:lnSpc>
                <a:spcPct val="12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Most diverse of the chelicerates</a:t>
            </a:r>
          </a:p>
          <a:p>
            <a:pPr lvl="0">
              <a:lnSpc>
                <a:spcPct val="12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Predators and parasites</a:t>
            </a:r>
          </a:p>
          <a:p>
            <a:pPr lvl="0">
              <a:lnSpc>
                <a:spcPct val="12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Most mites are small</a:t>
            </a:r>
          </a:p>
          <a:p>
            <a:pPr marL="347472" lvl="0" indent="-347472">
              <a:lnSpc>
                <a:spcPct val="120000"/>
              </a:lnSpc>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Cephalothorax and abdomen are fused into an unsegmented ovoid body.</a:t>
            </a:r>
          </a:p>
          <a:p>
            <a:pPr lvl="0">
              <a:lnSpc>
                <a:spcPct val="12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Ticks are larger</a:t>
            </a:r>
          </a:p>
          <a:p>
            <a:pPr marL="347472" lvl="0" indent="-347472">
              <a:lnSpc>
                <a:spcPct val="120000"/>
              </a:lnSpc>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Blood-suckers.</a:t>
            </a:r>
          </a:p>
          <a:p>
            <a:pPr lvl="0">
              <a:lnSpc>
                <a:spcPct val="12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Can carry many diseases</a:t>
            </a:r>
          </a:p>
          <a:p>
            <a:pPr marL="347472" lvl="0" indent="-347472">
              <a:lnSpc>
                <a:spcPct val="120000"/>
              </a:lnSpc>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Rocky Mountain spotted fever, Lyme disease.</a:t>
            </a:r>
          </a:p>
        </p:txBody>
      </p:sp>
      <p:sp>
        <p:nvSpPr>
          <p:cNvPr id="6" name="Slide Number Placeholder 3">
            <a:extLst>
              <a:ext uri="{FF2B5EF4-FFF2-40B4-BE49-F238E27FC236}">
                <a16:creationId xmlns:a16="http://schemas.microsoft.com/office/drawing/2014/main" id="{2CEFF691-AC3D-4A90-94C0-51DE150BEBFF}"/>
              </a:ext>
            </a:extLst>
          </p:cNvPr>
          <p:cNvSpPr>
            <a:spLocks noGrp="1"/>
          </p:cNvSpPr>
          <p:nvPr>
            <p:ph type="sldNum" sz="quarter" idx="10"/>
          </p:nvPr>
        </p:nvSpPr>
        <p:spPr/>
        <p:txBody>
          <a:bodyPr/>
          <a:lstStyle/>
          <a:p>
            <a:fld id="{68151E55-6873-49E2-B8D5-2F265E6F1973}" type="slidenum">
              <a:rPr lang="en-US" smtClean="0"/>
              <a:pPr/>
              <a:t>105</a:t>
            </a:fld>
            <a:endParaRPr lang="en-US"/>
          </a:p>
        </p:txBody>
      </p:sp>
    </p:spTree>
    <p:extLst>
      <p:ext uri="{BB962C8B-B14F-4D97-AF65-F5344CB8AC3E}">
        <p14:creationId xmlns:p14="http://schemas.microsoft.com/office/powerpoint/2010/main" val="3473546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B1B064-801A-4D9C-95D0-CD01D503D1C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Crustacea</a:t>
            </a:r>
          </a:p>
        </p:txBody>
      </p:sp>
      <p:sp>
        <p:nvSpPr>
          <p:cNvPr id="3" name="Content Placeholder 2">
            <a:extLst>
              <a:ext uri="{FF2B5EF4-FFF2-40B4-BE49-F238E27FC236}">
                <a16:creationId xmlns:a16="http://schemas.microsoft.com/office/drawing/2014/main" id="{0256E1FC-2C08-4D88-BF4E-326E6658491F}"/>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Largely marine, some freshwater</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Crabs, shrimps, lobsters, barnacles, crayfish, copepods, pill bugs, sand fleas</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Have three tagmata</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Cephalon and thorax fused to form a cephalothorax.</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2 pairs of antennae, 3 pairs of appendages for chewing, and various pairs of legs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appendages are biramous.</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Gas exchange through gills or across cuticle</a:t>
            </a:r>
          </a:p>
        </p:txBody>
      </p:sp>
      <p:sp>
        <p:nvSpPr>
          <p:cNvPr id="6" name="Slide Number Placeholder 3">
            <a:extLst>
              <a:ext uri="{FF2B5EF4-FFF2-40B4-BE49-F238E27FC236}">
                <a16:creationId xmlns:a16="http://schemas.microsoft.com/office/drawing/2014/main" id="{D118285D-068C-40B1-B944-E8A0FEEC0895}"/>
              </a:ext>
            </a:extLst>
          </p:cNvPr>
          <p:cNvSpPr>
            <a:spLocks noGrp="1"/>
          </p:cNvSpPr>
          <p:nvPr>
            <p:ph type="sldNum" sz="quarter" idx="10"/>
          </p:nvPr>
        </p:nvSpPr>
        <p:spPr/>
        <p:txBody>
          <a:bodyPr/>
          <a:lstStyle/>
          <a:p>
            <a:fld id="{68151E55-6873-49E2-B8D5-2F265E6F1973}" type="slidenum">
              <a:rPr lang="en-US" smtClean="0"/>
              <a:pPr/>
              <a:t>106</a:t>
            </a:fld>
            <a:endParaRPr lang="en-US"/>
          </a:p>
        </p:txBody>
      </p:sp>
    </p:spTree>
    <p:extLst>
      <p:ext uri="{BB962C8B-B14F-4D97-AF65-F5344CB8AC3E}">
        <p14:creationId xmlns:p14="http://schemas.microsoft.com/office/powerpoint/2010/main" val="736289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51A60-A5FF-4679-A96C-36C33353A97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33.38</a:t>
            </a:r>
          </a:p>
        </p:txBody>
      </p:sp>
      <p:pic>
        <p:nvPicPr>
          <p:cNvPr id="9" name="Picture 2" descr="The copepod has a football-shaped body with large antennae extending from its head, 2 appendages, and egg sacs from its posterior.">
            <a:extLst>
              <a:ext uri="{FF2B5EF4-FFF2-40B4-BE49-F238E27FC236}">
                <a16:creationId xmlns:a16="http://schemas.microsoft.com/office/drawing/2014/main" id="{AED16BF7-9B48-4B05-8D4F-AAFCF38ABBC0}"/>
              </a:ext>
            </a:extLst>
          </p:cNvPr>
          <p:cNvPicPr>
            <a:picLocks noChangeAspect="1" noChangeArrowheads="1"/>
          </p:cNvPicPr>
          <p:nvPr/>
        </p:nvPicPr>
        <p:blipFill>
          <a:blip r:embed="rId2"/>
          <a:stretch>
            <a:fillRect/>
          </a:stretch>
        </p:blipFill>
        <p:spPr bwMode="auto">
          <a:xfrm>
            <a:off x="875570" y="1195968"/>
            <a:ext cx="7392860" cy="5029200"/>
          </a:xfrm>
          <a:prstGeom prst="rect">
            <a:avLst/>
          </a:prstGeom>
          <a:noFill/>
        </p:spPr>
      </p:pic>
      <p:sp>
        <p:nvSpPr>
          <p:cNvPr id="6" name="Text Placeholder 3">
            <a:extLst>
              <a:ext uri="{FF2B5EF4-FFF2-40B4-BE49-F238E27FC236}">
                <a16:creationId xmlns:a16="http://schemas.microsoft.com/office/drawing/2014/main" id="{84677698-F505-4E4B-A387-A5CA9D74C4B7}"/>
              </a:ext>
            </a:extLst>
          </p:cNvPr>
          <p:cNvSpPr>
            <a:spLocks noGrp="1"/>
          </p:cNvSpPr>
          <p:nvPr>
            <p:ph type="body" sz="quarter" idx="39"/>
          </p:nvPr>
        </p:nvSpPr>
        <p:spPr>
          <a:xfrm>
            <a:off x="3657600" y="6282944"/>
            <a:ext cx="1828800" cy="181356"/>
          </a:xfrm>
        </p:spPr>
        <p:txBody>
          <a:bodyPr/>
          <a:lstStyle/>
          <a:p>
            <a:pPr algn="ctr"/>
            <a:r>
              <a:rPr lang="en-US" dirty="0">
                <a:solidFill>
                  <a:schemeClr val="tx1"/>
                </a:solidFill>
              </a:rPr>
              <a:t>Roland Birke/Getty Images</a:t>
            </a:r>
          </a:p>
        </p:txBody>
      </p:sp>
      <p:sp>
        <p:nvSpPr>
          <p:cNvPr id="8" name="Slide Number Placeholder 4">
            <a:extLst>
              <a:ext uri="{FF2B5EF4-FFF2-40B4-BE49-F238E27FC236}">
                <a16:creationId xmlns:a16="http://schemas.microsoft.com/office/drawing/2014/main" id="{B5146E3C-A134-46DF-A0F5-003B29269D4F}"/>
              </a:ext>
            </a:extLst>
          </p:cNvPr>
          <p:cNvSpPr>
            <a:spLocks noGrp="1"/>
          </p:cNvSpPr>
          <p:nvPr>
            <p:ph type="sldNum" sz="quarter" idx="10"/>
          </p:nvPr>
        </p:nvSpPr>
        <p:spPr/>
        <p:txBody>
          <a:bodyPr/>
          <a:lstStyle/>
          <a:p>
            <a:fld id="{68151E55-6873-49E2-B8D5-2F265E6F1973}" type="slidenum">
              <a:rPr lang="en-US" smtClean="0"/>
              <a:pPr/>
              <a:t>107</a:t>
            </a:fld>
            <a:endParaRPr lang="en-US"/>
          </a:p>
        </p:txBody>
      </p:sp>
    </p:spTree>
    <p:extLst>
      <p:ext uri="{BB962C8B-B14F-4D97-AF65-F5344CB8AC3E}">
        <p14:creationId xmlns:p14="http://schemas.microsoft.com/office/powerpoint/2010/main" val="18523739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249C32-ACE1-4740-9C74-F504E1B4A0B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33.39</a:t>
            </a:r>
          </a:p>
        </p:txBody>
      </p:sp>
      <p:pic>
        <p:nvPicPr>
          <p:cNvPr id="9" name="Picture 2" descr="An illustration of a lobster shows many external appendages.">
            <a:extLst>
              <a:ext uri="{FF2B5EF4-FFF2-40B4-BE49-F238E27FC236}">
                <a16:creationId xmlns:a16="http://schemas.microsoft.com/office/drawing/2014/main" id="{B5B28119-36C9-4B36-8AF0-6558F1BE8AEF}"/>
              </a:ext>
            </a:extLst>
          </p:cNvPr>
          <p:cNvPicPr>
            <a:picLocks noChangeAspect="1" noChangeArrowheads="1"/>
          </p:cNvPicPr>
          <p:nvPr/>
        </p:nvPicPr>
        <p:blipFill>
          <a:blip r:embed="rId2"/>
          <a:stretch>
            <a:fillRect/>
          </a:stretch>
        </p:blipFill>
        <p:spPr bwMode="auto">
          <a:xfrm>
            <a:off x="423263" y="1510268"/>
            <a:ext cx="8297475" cy="4393667"/>
          </a:xfrm>
          <a:prstGeom prst="rect">
            <a:avLst/>
          </a:prstGeom>
          <a:noFill/>
        </p:spPr>
      </p:pic>
      <p:sp>
        <p:nvSpPr>
          <p:cNvPr id="7" name="Text Placeholder 3">
            <a:extLst>
              <a:ext uri="{FF2B5EF4-FFF2-40B4-BE49-F238E27FC236}">
                <a16:creationId xmlns:a16="http://schemas.microsoft.com/office/drawing/2014/main" id="{EBB6303D-AE53-4857-8A91-6E25F32C77E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E881AFF-D6FB-4BC4-83C2-315132CACC26}"/>
              </a:ext>
            </a:extLst>
          </p:cNvPr>
          <p:cNvSpPr>
            <a:spLocks noGrp="1"/>
          </p:cNvSpPr>
          <p:nvPr>
            <p:ph type="sldNum" sz="quarter" idx="10"/>
          </p:nvPr>
        </p:nvSpPr>
        <p:spPr/>
        <p:txBody>
          <a:bodyPr/>
          <a:lstStyle/>
          <a:p>
            <a:fld id="{68151E55-6873-49E2-B8D5-2F265E6F1973}" type="slidenum">
              <a:rPr lang="en-US" smtClean="0"/>
              <a:pPr/>
              <a:t>108</a:t>
            </a:fld>
            <a:endParaRPr lang="en-US"/>
          </a:p>
        </p:txBody>
      </p:sp>
    </p:spTree>
    <p:extLst>
      <p:ext uri="{BB962C8B-B14F-4D97-AF65-F5344CB8AC3E}">
        <p14:creationId xmlns:p14="http://schemas.microsoft.com/office/powerpoint/2010/main" val="257288200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B1803-E345-41E0-B87E-2C4EEE1500F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Crustacean Reproduction</a:t>
            </a:r>
          </a:p>
        </p:txBody>
      </p:sp>
      <p:sp>
        <p:nvSpPr>
          <p:cNvPr id="3" name="Content Placeholder 2">
            <a:extLst>
              <a:ext uri="{FF2B5EF4-FFF2-40B4-BE49-F238E27FC236}">
                <a16:creationId xmlns:a16="http://schemas.microsoft.com/office/drawing/2014/main" id="{C682ECCA-739B-4E43-BE65-BED75424F8A6}"/>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All crustaceans but barnacles are gonochoric</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Many kinds of copulation</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Nauplius stage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Several stages before maturity.</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Evidence of common ancestor for diverse group.</a:t>
            </a:r>
          </a:p>
        </p:txBody>
      </p:sp>
      <p:sp>
        <p:nvSpPr>
          <p:cNvPr id="6" name="Slide Number Placeholder 3">
            <a:extLst>
              <a:ext uri="{FF2B5EF4-FFF2-40B4-BE49-F238E27FC236}">
                <a16:creationId xmlns:a16="http://schemas.microsoft.com/office/drawing/2014/main" id="{273C27D2-BD29-4DBF-BC53-5053AFFE07F5}"/>
              </a:ext>
            </a:extLst>
          </p:cNvPr>
          <p:cNvSpPr>
            <a:spLocks noGrp="1"/>
          </p:cNvSpPr>
          <p:nvPr>
            <p:ph type="sldNum" sz="quarter" idx="10"/>
          </p:nvPr>
        </p:nvSpPr>
        <p:spPr/>
        <p:txBody>
          <a:bodyPr/>
          <a:lstStyle/>
          <a:p>
            <a:fld id="{68151E55-6873-49E2-B8D5-2F265E6F1973}" type="slidenum">
              <a:rPr lang="en-US" smtClean="0"/>
              <a:pPr/>
              <a:t>109</a:t>
            </a:fld>
            <a:endParaRPr lang="en-US"/>
          </a:p>
        </p:txBody>
      </p:sp>
    </p:spTree>
    <p:extLst>
      <p:ext uri="{BB962C8B-B14F-4D97-AF65-F5344CB8AC3E}">
        <p14:creationId xmlns:p14="http://schemas.microsoft.com/office/powerpoint/2010/main" val="3266599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073AA0-F900-4C3A-87D6-C94FC637317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Additional Flatworm Features</a:t>
            </a:r>
          </a:p>
        </p:txBody>
      </p:sp>
      <p:sp>
        <p:nvSpPr>
          <p:cNvPr id="3" name="Content Placeholder 2">
            <a:extLst>
              <a:ext uri="{FF2B5EF4-FFF2-40B4-BE49-F238E27FC236}">
                <a16:creationId xmlns:a16="http://schemas.microsoft.com/office/drawing/2014/main" id="{F94FE9BC-E624-46F6-8EBA-38E4C5261CE5}"/>
              </a:ext>
            </a:extLst>
          </p:cNvPr>
          <p:cNvSpPr>
            <a:spLocks noGrp="1"/>
          </p:cNvSpPr>
          <p:nvPr>
            <p:ph sz="quarter" idx="11"/>
          </p:nvPr>
        </p:nvSpPr>
        <p:spPr>
          <a:xfrm>
            <a:off x="342900" y="1276710"/>
            <a:ext cx="8458200" cy="5212080"/>
          </a:xfrm>
        </p:spPr>
        <p:txBody>
          <a:bodyPr/>
          <a:lstStyle/>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Only one opening to digestive cavity</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Muscular contractions in the pharynx allows food to be ingested and torn into small bits.</a:t>
            </a:r>
          </a:p>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Lack circulatory system</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Diffusion for gas transport.</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Gut functions in digestion and food distribution.</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particles digested extracellularly.</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engulf particles by phagocytosis.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Tapeworms (parasitic flatworms) lack digestive systems – absorb food directly through body walls.</a:t>
            </a:r>
          </a:p>
        </p:txBody>
      </p:sp>
      <p:sp>
        <p:nvSpPr>
          <p:cNvPr id="6" name="Slide Number Placeholder 3">
            <a:extLst>
              <a:ext uri="{FF2B5EF4-FFF2-40B4-BE49-F238E27FC236}">
                <a16:creationId xmlns:a16="http://schemas.microsoft.com/office/drawing/2014/main" id="{223D33E5-6D37-4471-A609-7FE0F9CBA01A}"/>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22797241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54337-BADE-422A-8D70-F1B0179F17C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33.40</a:t>
            </a:r>
          </a:p>
        </p:txBody>
      </p:sp>
      <p:pic>
        <p:nvPicPr>
          <p:cNvPr id="8" name="Picture 2" descr="An illustration shows the structure of the Nauplius.">
            <a:extLst>
              <a:ext uri="{FF2B5EF4-FFF2-40B4-BE49-F238E27FC236}">
                <a16:creationId xmlns:a16="http://schemas.microsoft.com/office/drawing/2014/main" id="{8FE3CC43-A2FD-4401-84E4-3A5CB94E7439}"/>
              </a:ext>
            </a:extLst>
          </p:cNvPr>
          <p:cNvPicPr>
            <a:picLocks noChangeAspect="1" noChangeArrowheads="1"/>
          </p:cNvPicPr>
          <p:nvPr/>
        </p:nvPicPr>
        <p:blipFill>
          <a:blip r:embed="rId2"/>
          <a:stretch>
            <a:fillRect/>
          </a:stretch>
        </p:blipFill>
        <p:spPr bwMode="auto">
          <a:xfrm>
            <a:off x="1371600" y="1222010"/>
            <a:ext cx="6400800" cy="5100144"/>
          </a:xfrm>
          <a:prstGeom prst="rect">
            <a:avLst/>
          </a:prstGeom>
          <a:noFill/>
        </p:spPr>
      </p:pic>
      <p:sp>
        <p:nvSpPr>
          <p:cNvPr id="7" name="Slide Number Placeholder 3">
            <a:extLst>
              <a:ext uri="{FF2B5EF4-FFF2-40B4-BE49-F238E27FC236}">
                <a16:creationId xmlns:a16="http://schemas.microsoft.com/office/drawing/2014/main" id="{DD94D684-BAB7-4FEE-9D74-EDA649A21647}"/>
              </a:ext>
            </a:extLst>
          </p:cNvPr>
          <p:cNvSpPr>
            <a:spLocks noGrp="1"/>
          </p:cNvSpPr>
          <p:nvPr>
            <p:ph type="sldNum" sz="quarter" idx="10"/>
          </p:nvPr>
        </p:nvSpPr>
        <p:spPr/>
        <p:txBody>
          <a:bodyPr/>
          <a:lstStyle/>
          <a:p>
            <a:fld id="{68151E55-6873-49E2-B8D5-2F265E6F1973}" type="slidenum">
              <a:rPr lang="en-US" smtClean="0"/>
              <a:pPr/>
              <a:t>110</a:t>
            </a:fld>
            <a:endParaRPr lang="en-US"/>
          </a:p>
        </p:txBody>
      </p:sp>
    </p:spTree>
    <p:extLst>
      <p:ext uri="{BB962C8B-B14F-4D97-AF65-F5344CB8AC3E}">
        <p14:creationId xmlns:p14="http://schemas.microsoft.com/office/powerpoint/2010/main" val="306539949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D9615-1E86-4BB1-A80C-38487D2395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Decapod crustaceans</a:t>
            </a:r>
          </a:p>
        </p:txBody>
      </p:sp>
      <p:sp>
        <p:nvSpPr>
          <p:cNvPr id="3" name="Content Placeholder 2">
            <a:extLst>
              <a:ext uri="{FF2B5EF4-FFF2-40B4-BE49-F238E27FC236}">
                <a16:creationId xmlns:a16="http://schemas.microsoft.com/office/drawing/2014/main" id="{7533AE67-9945-4948-8DC7-C8EFB182975F}"/>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Shrimps, lobsters, crabs, and crayfish</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Have 10 feet – 5 pairs of thoracic appendages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Exoskeleton usually enforced with CaCO</a:t>
            </a:r>
            <a:r>
              <a:rPr lang="en-US" baseline="-25000" dirty="0">
                <a:solidFill>
                  <a:srgbClr val="000000"/>
                </a:solidFill>
                <a:latin typeface="Arial" panose="020B0604020202020204" pitchFamily="34" charset="0"/>
                <a:ea typeface="Verdana" panose="020B0604030504040204" pitchFamily="34" charset="0"/>
              </a:rPr>
              <a:t>3</a:t>
            </a:r>
            <a:endParaRPr lang="en-US" dirty="0">
              <a:solidFill>
                <a:srgbClr val="000000"/>
              </a:solidFill>
              <a:latin typeface="Arial" panose="020B0604020202020204" pitchFamily="34" charset="0"/>
              <a:ea typeface="Verdana" panose="020B0604030504040204" pitchFamily="34" charset="0"/>
            </a:endParaRP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Cephalothorax covered by carapace</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Lobsters and crayfish</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Swimmerets used in reproduction and swimming.</a:t>
            </a:r>
          </a:p>
          <a:p>
            <a:pPr marL="347472" lvl="2" indent="-347472">
              <a:spcBef>
                <a:spcPts val="624"/>
              </a:spcBef>
              <a:spcAft>
                <a:spcPts val="1200"/>
              </a:spcAft>
              <a:buClr>
                <a:srgbClr val="000000"/>
              </a:buClr>
            </a:pPr>
            <a:r>
              <a:rPr lang="en-US" sz="2400" dirty="0" err="1">
                <a:solidFill>
                  <a:srgbClr val="000000"/>
                </a:solidFill>
                <a:latin typeface="Arial" panose="020B0604020202020204" pitchFamily="34" charset="0"/>
                <a:ea typeface="Verdana" panose="020B0604030504040204" pitchFamily="34" charset="0"/>
              </a:rPr>
              <a:t>Uropods</a:t>
            </a:r>
            <a:r>
              <a:rPr lang="en-US" sz="2400" dirty="0">
                <a:solidFill>
                  <a:srgbClr val="000000"/>
                </a:solidFill>
                <a:latin typeface="Arial" panose="020B0604020202020204" pitchFamily="34" charset="0"/>
                <a:ea typeface="Verdana" panose="020B0604030504040204" pitchFamily="34" charset="0"/>
              </a:rPr>
              <a:t> paddle on either side of telson.</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Crab has small abdomen held under carapace</a:t>
            </a:r>
          </a:p>
        </p:txBody>
      </p:sp>
      <p:sp>
        <p:nvSpPr>
          <p:cNvPr id="6" name="Slide Number Placeholder 3">
            <a:extLst>
              <a:ext uri="{FF2B5EF4-FFF2-40B4-BE49-F238E27FC236}">
                <a16:creationId xmlns:a16="http://schemas.microsoft.com/office/drawing/2014/main" id="{1A4CD1B9-04E9-4D7B-8AD2-9F37CCCCE6EA}"/>
              </a:ext>
            </a:extLst>
          </p:cNvPr>
          <p:cNvSpPr>
            <a:spLocks noGrp="1"/>
          </p:cNvSpPr>
          <p:nvPr>
            <p:ph type="sldNum" sz="quarter" idx="10"/>
          </p:nvPr>
        </p:nvSpPr>
        <p:spPr/>
        <p:txBody>
          <a:bodyPr/>
          <a:lstStyle/>
          <a:p>
            <a:fld id="{68151E55-6873-49E2-B8D5-2F265E6F1973}" type="slidenum">
              <a:rPr lang="en-US" smtClean="0"/>
              <a:pPr/>
              <a:t>111</a:t>
            </a:fld>
            <a:endParaRPr lang="en-US"/>
          </a:p>
        </p:txBody>
      </p:sp>
    </p:spTree>
    <p:extLst>
      <p:ext uri="{BB962C8B-B14F-4D97-AF65-F5344CB8AC3E}">
        <p14:creationId xmlns:p14="http://schemas.microsoft.com/office/powerpoint/2010/main" val="395681340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052A6-C166-4DD3-803A-E29DDE15D6C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33.41</a:t>
            </a:r>
          </a:p>
        </p:txBody>
      </p:sp>
      <p:pic>
        <p:nvPicPr>
          <p:cNvPr id="8" name="Picture 2" descr="An image shows the female Atlantic rock crab with her eggs.">
            <a:extLst>
              <a:ext uri="{FF2B5EF4-FFF2-40B4-BE49-F238E27FC236}">
                <a16:creationId xmlns:a16="http://schemas.microsoft.com/office/drawing/2014/main" id="{25E3CAE6-8A49-4330-BA13-1943F2B53679}"/>
              </a:ext>
            </a:extLst>
          </p:cNvPr>
          <p:cNvPicPr>
            <a:picLocks noChangeAspect="1" noChangeArrowheads="1"/>
          </p:cNvPicPr>
          <p:nvPr/>
        </p:nvPicPr>
        <p:blipFill rotWithShape="1">
          <a:blip r:embed="rId2"/>
          <a:srcRect l="1040" t="1731" r="2092" b="3105"/>
          <a:stretch/>
        </p:blipFill>
        <p:spPr bwMode="auto">
          <a:xfrm>
            <a:off x="914400" y="1191259"/>
            <a:ext cx="7315200" cy="4903303"/>
          </a:xfrm>
          <a:prstGeom prst="rect">
            <a:avLst/>
          </a:prstGeom>
          <a:noFill/>
        </p:spPr>
      </p:pic>
      <p:sp>
        <p:nvSpPr>
          <p:cNvPr id="5" name="Text Placeholder 3">
            <a:extLst>
              <a:ext uri="{FF2B5EF4-FFF2-40B4-BE49-F238E27FC236}">
                <a16:creationId xmlns:a16="http://schemas.microsoft.com/office/drawing/2014/main" id="{A6E5B328-1DA9-4329-B240-EEFE89AB29F7}"/>
              </a:ext>
            </a:extLst>
          </p:cNvPr>
          <p:cNvSpPr>
            <a:spLocks noGrp="1"/>
          </p:cNvSpPr>
          <p:nvPr>
            <p:ph type="body" sz="quarter" idx="39"/>
          </p:nvPr>
        </p:nvSpPr>
        <p:spPr>
          <a:xfrm>
            <a:off x="3725160" y="6144514"/>
            <a:ext cx="1828800" cy="181356"/>
          </a:xfrm>
        </p:spPr>
        <p:txBody>
          <a:bodyPr/>
          <a:lstStyle/>
          <a:p>
            <a:pPr algn="ctr"/>
            <a:r>
              <a:rPr lang="en-US" dirty="0">
                <a:solidFill>
                  <a:schemeClr val="tx1"/>
                </a:solidFill>
              </a:rPr>
              <a:t>Andrew J. Martinez/Science Source</a:t>
            </a:r>
          </a:p>
        </p:txBody>
      </p:sp>
      <p:sp>
        <p:nvSpPr>
          <p:cNvPr id="7" name="Slide Number Placeholder 4">
            <a:extLst>
              <a:ext uri="{FF2B5EF4-FFF2-40B4-BE49-F238E27FC236}">
                <a16:creationId xmlns:a16="http://schemas.microsoft.com/office/drawing/2014/main" id="{7943399C-7FC7-4508-A24A-83B588ECB4F1}"/>
              </a:ext>
            </a:extLst>
          </p:cNvPr>
          <p:cNvSpPr>
            <a:spLocks noGrp="1"/>
          </p:cNvSpPr>
          <p:nvPr>
            <p:ph type="sldNum" sz="quarter" idx="10"/>
          </p:nvPr>
        </p:nvSpPr>
        <p:spPr/>
        <p:txBody>
          <a:bodyPr/>
          <a:lstStyle/>
          <a:p>
            <a:fld id="{68151E55-6873-49E2-B8D5-2F265E6F1973}" type="slidenum">
              <a:rPr lang="en-US" smtClean="0"/>
              <a:pPr/>
              <a:t>112</a:t>
            </a:fld>
            <a:endParaRPr lang="en-US"/>
          </a:p>
        </p:txBody>
      </p:sp>
    </p:spTree>
    <p:extLst>
      <p:ext uri="{BB962C8B-B14F-4D97-AF65-F5344CB8AC3E}">
        <p14:creationId xmlns:p14="http://schemas.microsoft.com/office/powerpoint/2010/main" val="241359253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C5766-7EA4-4FDD-98B0-D391B5C03C2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Order Cirripedia (Barnacles)</a:t>
            </a:r>
          </a:p>
        </p:txBody>
      </p:sp>
      <p:sp>
        <p:nvSpPr>
          <p:cNvPr id="3" name="Content Placeholder 2">
            <a:extLst>
              <a:ext uri="{FF2B5EF4-FFF2-40B4-BE49-F238E27FC236}">
                <a16:creationId xmlns:a16="http://schemas.microsoft.com/office/drawing/2014/main" id="{19D98F2A-7701-4286-8E8A-F2BD20DD953A}"/>
              </a:ext>
            </a:extLst>
          </p:cNvPr>
          <p:cNvSpPr>
            <a:spLocks noGrp="1"/>
          </p:cNvSpPr>
          <p:nvPr>
            <p:ph sz="quarter" idx="11"/>
          </p:nvPr>
        </p:nvSpPr>
        <p:spPr>
          <a:xfrm>
            <a:off x="342900" y="1276710"/>
            <a:ext cx="8458200" cy="1478726"/>
          </a:xfrm>
        </p:spPr>
        <p:txBody>
          <a:bodyPr/>
          <a:lstStyle/>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Sessile as adults</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Captures food with feathery legs</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Hermaphroditic</a:t>
            </a:r>
          </a:p>
        </p:txBody>
      </p:sp>
      <p:pic>
        <p:nvPicPr>
          <p:cNvPr id="9" name="Picture 3" descr="The feathery legs of the Barnacles extend from inside its calcareous plates out into the open water.">
            <a:extLst>
              <a:ext uri="{FF2B5EF4-FFF2-40B4-BE49-F238E27FC236}">
                <a16:creationId xmlns:a16="http://schemas.microsoft.com/office/drawing/2014/main" id="{7BA5DE7A-4DE2-4222-A880-860644D92CA1}"/>
              </a:ext>
            </a:extLst>
          </p:cNvPr>
          <p:cNvPicPr>
            <a:picLocks noChangeAspect="1" noChangeArrowheads="1"/>
          </p:cNvPicPr>
          <p:nvPr/>
        </p:nvPicPr>
        <p:blipFill>
          <a:blip r:embed="rId2"/>
          <a:stretch>
            <a:fillRect/>
          </a:stretch>
        </p:blipFill>
        <p:spPr bwMode="auto">
          <a:xfrm>
            <a:off x="2205168" y="2893320"/>
            <a:ext cx="4733665" cy="3227124"/>
          </a:xfrm>
          <a:prstGeom prst="rect">
            <a:avLst/>
          </a:prstGeom>
          <a:noFill/>
        </p:spPr>
      </p:pic>
      <p:sp>
        <p:nvSpPr>
          <p:cNvPr id="12" name="Text Placeholder 4">
            <a:extLst>
              <a:ext uri="{FF2B5EF4-FFF2-40B4-BE49-F238E27FC236}">
                <a16:creationId xmlns:a16="http://schemas.microsoft.com/office/drawing/2014/main" id="{5A705D20-048F-4C0D-A748-7C78F8050567}"/>
              </a:ext>
            </a:extLst>
          </p:cNvPr>
          <p:cNvSpPr>
            <a:spLocks noGrp="1"/>
          </p:cNvSpPr>
          <p:nvPr>
            <p:ph type="body" sz="quarter" idx="39"/>
          </p:nvPr>
        </p:nvSpPr>
        <p:spPr>
          <a:xfrm>
            <a:off x="3657600" y="6148324"/>
            <a:ext cx="1828800" cy="181356"/>
          </a:xfrm>
        </p:spPr>
        <p:txBody>
          <a:bodyPr/>
          <a:lstStyle/>
          <a:p>
            <a:pPr algn="ctr"/>
            <a:r>
              <a:rPr lang="en-US" dirty="0">
                <a:solidFill>
                  <a:schemeClr val="tx1"/>
                </a:solidFill>
              </a:rPr>
              <a:t>Paul Yates/Shutterstock</a:t>
            </a:r>
          </a:p>
        </p:txBody>
      </p:sp>
      <p:sp>
        <p:nvSpPr>
          <p:cNvPr id="8" name="Slide Number Placeholder 5">
            <a:extLst>
              <a:ext uri="{FF2B5EF4-FFF2-40B4-BE49-F238E27FC236}">
                <a16:creationId xmlns:a16="http://schemas.microsoft.com/office/drawing/2014/main" id="{C7ED2048-5C25-4301-99AC-EC56A33CD696}"/>
              </a:ext>
            </a:extLst>
          </p:cNvPr>
          <p:cNvSpPr>
            <a:spLocks noGrp="1"/>
          </p:cNvSpPr>
          <p:nvPr>
            <p:ph type="sldNum" sz="quarter" idx="10"/>
          </p:nvPr>
        </p:nvSpPr>
        <p:spPr/>
        <p:txBody>
          <a:bodyPr/>
          <a:lstStyle/>
          <a:p>
            <a:fld id="{68151E55-6873-49E2-B8D5-2F265E6F1973}" type="slidenum">
              <a:rPr lang="en-US" smtClean="0"/>
              <a:pPr/>
              <a:t>113</a:t>
            </a:fld>
            <a:endParaRPr lang="en-US"/>
          </a:p>
        </p:txBody>
      </p:sp>
    </p:spTree>
    <p:extLst>
      <p:ext uri="{BB962C8B-B14F-4D97-AF65-F5344CB8AC3E}">
        <p14:creationId xmlns:p14="http://schemas.microsoft.com/office/powerpoint/2010/main" val="284702954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E1861-264A-4D44-9B9A-D9204A571D0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a:t>
            </a:r>
            <a:r>
              <a:rPr lang="en-US" dirty="0" err="1">
                <a:solidFill>
                  <a:srgbClr val="000000"/>
                </a:solidFill>
                <a:latin typeface="Arial" panose="020B0604020202020204" pitchFamily="34" charset="0"/>
                <a:ea typeface="Verdana" panose="020B0604030504040204" pitchFamily="34" charset="0"/>
                <a:cs typeface="Arial" pitchFamily="34" charset="0"/>
              </a:rPr>
              <a:t>Hexapoda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23EBE2B-3F44-431E-A4E3-C43B2F3FD9C6}"/>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Insects are by far the largest group of animals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Number of species and number of individuals.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More than half of all named animal species</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Approximately one billion billions</a:t>
            </a:r>
          </a:p>
        </p:txBody>
      </p:sp>
      <p:graphicFrame>
        <p:nvGraphicFramePr>
          <p:cNvPr id="8" name="Object 3">
            <a:extLst>
              <a:ext uri="{FF2B5EF4-FFF2-40B4-BE49-F238E27FC236}">
                <a16:creationId xmlns:a16="http://schemas.microsoft.com/office/drawing/2014/main" id="{47BF8E0D-88E1-4C88-8342-A3508A3EA87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133795191"/>
              </p:ext>
            </p:extLst>
          </p:nvPr>
        </p:nvGraphicFramePr>
        <p:xfrm>
          <a:off x="4940300" y="2857500"/>
          <a:ext cx="774700" cy="393700"/>
        </p:xfrm>
        <a:graphic>
          <a:graphicData uri="http://schemas.openxmlformats.org/presentationml/2006/ole">
            <mc:AlternateContent xmlns:mc="http://schemas.openxmlformats.org/markup-compatibility/2006">
              <mc:Choice xmlns:v="urn:schemas-microsoft-com:vml" Requires="v">
                <p:oleObj spid="_x0000_s1060" name="Equation" r:id="rId3" imgW="774360" imgH="393480" progId="Equation.DSMT4">
                  <p:embed/>
                </p:oleObj>
              </mc:Choice>
              <mc:Fallback>
                <p:oleObj name="Equation" r:id="rId3" imgW="774360" imgH="393480" progId="Equation.DSMT4">
                  <p:embed/>
                  <p:pic>
                    <p:nvPicPr>
                      <p:cNvPr id="0" name=""/>
                      <p:cNvPicPr/>
                      <p:nvPr/>
                    </p:nvPicPr>
                    <p:blipFill>
                      <a:blip r:embed="rId4"/>
                      <a:stretch>
                        <a:fillRect/>
                      </a:stretch>
                    </p:blipFill>
                    <p:spPr>
                      <a:xfrm>
                        <a:off x="4940300" y="2857500"/>
                        <a:ext cx="774700" cy="3937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65350FA0-FFA8-4484-8312-8DFB975ADE04}"/>
              </a:ext>
            </a:extLst>
          </p:cNvPr>
          <p:cNvSpPr>
            <a:spLocks noGrp="1"/>
          </p:cNvSpPr>
          <p:nvPr>
            <p:ph sz="quarter" idx="15"/>
          </p:nvPr>
        </p:nvSpPr>
        <p:spPr>
          <a:xfrm>
            <a:off x="342900" y="2819184"/>
            <a:ext cx="8458200" cy="885373"/>
          </a:xfrm>
        </p:spPr>
        <p:txBody>
          <a:bodyPr/>
          <a:lstStyle/>
          <a:p>
            <a:pPr indent="5349240"/>
            <a:r>
              <a:rPr lang="en-US" dirty="0">
                <a:solidFill>
                  <a:srgbClr val="000000"/>
                </a:solidFill>
                <a:latin typeface="Arial" panose="020B0604020202020204" pitchFamily="34" charset="0"/>
                <a:ea typeface="Verdana" panose="020B0604030504040204" pitchFamily="34" charset="0"/>
              </a:rPr>
              <a:t>insects are alive at any one time</a:t>
            </a:r>
            <a:endParaRPr lang="en-US" dirty="0"/>
          </a:p>
        </p:txBody>
      </p:sp>
      <p:sp>
        <p:nvSpPr>
          <p:cNvPr id="6" name="Slide Number Placeholder 5">
            <a:extLst>
              <a:ext uri="{FF2B5EF4-FFF2-40B4-BE49-F238E27FC236}">
                <a16:creationId xmlns:a16="http://schemas.microsoft.com/office/drawing/2014/main" id="{62A2EA2D-FBAB-4D27-B1C0-3E1B4C7D7E20}"/>
              </a:ext>
            </a:extLst>
          </p:cNvPr>
          <p:cNvSpPr>
            <a:spLocks noGrp="1"/>
          </p:cNvSpPr>
          <p:nvPr>
            <p:ph type="sldNum" sz="quarter" idx="10"/>
          </p:nvPr>
        </p:nvSpPr>
        <p:spPr/>
        <p:txBody>
          <a:bodyPr/>
          <a:lstStyle/>
          <a:p>
            <a:fld id="{68151E55-6873-49E2-B8D5-2F265E6F1973}" type="slidenum">
              <a:rPr lang="en-US" smtClean="0"/>
              <a:pPr/>
              <a:t>114</a:t>
            </a:fld>
            <a:endParaRPr lang="en-US"/>
          </a:p>
        </p:txBody>
      </p:sp>
    </p:spTree>
    <p:extLst>
      <p:ext uri="{BB962C8B-B14F-4D97-AF65-F5344CB8AC3E}">
        <p14:creationId xmlns:p14="http://schemas.microsoft.com/office/powerpoint/2010/main" val="239286383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4C12B-0D34-4470-8CB9-1CF8D78ED93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33.2</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D3D752D6-5E1B-4EAC-BB94-D1FDC7401F68}"/>
              </a:ext>
            </a:extLst>
          </p:cNvPr>
          <p:cNvSpPr>
            <a:spLocks noGrp="1"/>
          </p:cNvSpPr>
          <p:nvPr>
            <p:ph sz="quarter" idx="11"/>
          </p:nvPr>
        </p:nvSpPr>
        <p:spPr>
          <a:xfrm>
            <a:off x="228600" y="1173840"/>
            <a:ext cx="8572500" cy="334920"/>
          </a:xfrm>
        </p:spPr>
        <p:txBody>
          <a:bodyPr/>
          <a:lstStyle/>
          <a:p>
            <a:r>
              <a:rPr lang="en-US" sz="1800" b="1" dirty="0"/>
              <a:t>TABLE 33.2 </a:t>
            </a:r>
            <a:r>
              <a:rPr lang="en-US" sz="1800" dirty="0"/>
              <a:t>Major Orders of Insects</a:t>
            </a:r>
          </a:p>
        </p:txBody>
      </p:sp>
      <p:graphicFrame>
        <p:nvGraphicFramePr>
          <p:cNvPr id="6" name="Table 3">
            <a:extLst>
              <a:ext uri="{FF2B5EF4-FFF2-40B4-BE49-F238E27FC236}">
                <a16:creationId xmlns:a16="http://schemas.microsoft.com/office/drawing/2014/main" id="{1A1CC77E-DDAE-4CAE-BB40-310138FD1E0F}"/>
              </a:ext>
            </a:extLst>
          </p:cNvPr>
          <p:cNvGraphicFramePr>
            <a:graphicFrameLocks noGrp="1"/>
          </p:cNvGraphicFramePr>
          <p:nvPr>
            <p:extLst>
              <p:ext uri="{D42A27DB-BD31-4B8C-83A1-F6EECF244321}">
                <p14:modId xmlns:p14="http://schemas.microsoft.com/office/powerpoint/2010/main" val="1704272505"/>
              </p:ext>
            </p:extLst>
          </p:nvPr>
        </p:nvGraphicFramePr>
        <p:xfrm>
          <a:off x="228600" y="1556196"/>
          <a:ext cx="8686800" cy="4876800"/>
        </p:xfrm>
        <a:graphic>
          <a:graphicData uri="http://schemas.openxmlformats.org/drawingml/2006/table">
            <a:tbl>
              <a:tblPr firstRow="1" bandRow="1">
                <a:tableStyleId>{5C22544A-7EE6-4342-B048-85BDC9FD1C3A}</a:tableStyleId>
              </a:tblPr>
              <a:tblGrid>
                <a:gridCol w="1188720">
                  <a:extLst>
                    <a:ext uri="{9D8B030D-6E8A-4147-A177-3AD203B41FA5}">
                      <a16:colId xmlns:a16="http://schemas.microsoft.com/office/drawing/2014/main" val="3571595510"/>
                    </a:ext>
                  </a:extLst>
                </a:gridCol>
                <a:gridCol w="1097280">
                  <a:extLst>
                    <a:ext uri="{9D8B030D-6E8A-4147-A177-3AD203B41FA5}">
                      <a16:colId xmlns:a16="http://schemas.microsoft.com/office/drawing/2014/main" val="604731541"/>
                    </a:ext>
                  </a:extLst>
                </a:gridCol>
                <a:gridCol w="1645920">
                  <a:extLst>
                    <a:ext uri="{9D8B030D-6E8A-4147-A177-3AD203B41FA5}">
                      <a16:colId xmlns:a16="http://schemas.microsoft.com/office/drawing/2014/main" val="720800392"/>
                    </a:ext>
                  </a:extLst>
                </a:gridCol>
                <a:gridCol w="3017520">
                  <a:extLst>
                    <a:ext uri="{9D8B030D-6E8A-4147-A177-3AD203B41FA5}">
                      <a16:colId xmlns:a16="http://schemas.microsoft.com/office/drawing/2014/main" val="1362862878"/>
                    </a:ext>
                  </a:extLst>
                </a:gridCol>
                <a:gridCol w="1737360">
                  <a:extLst>
                    <a:ext uri="{9D8B030D-6E8A-4147-A177-3AD203B41FA5}">
                      <a16:colId xmlns:a16="http://schemas.microsoft.com/office/drawing/2014/main" val="2833006015"/>
                    </a:ext>
                  </a:extLst>
                </a:gridCol>
              </a:tblGrid>
              <a:tr h="370840">
                <a:tc>
                  <a:txBody>
                    <a:bodyPr/>
                    <a:lstStyle/>
                    <a:p>
                      <a:pPr algn="ctr"/>
                      <a:r>
                        <a:rPr lang="en-IN" sz="1400" dirty="0">
                          <a:latin typeface="+mj-lt"/>
                        </a:rPr>
                        <a:t>Order</a:t>
                      </a:r>
                    </a:p>
                  </a:txBody>
                  <a:tcPr anchor="ctr"/>
                </a:tc>
                <a:tc>
                  <a:txBody>
                    <a:bodyPr/>
                    <a:lstStyle/>
                    <a:p>
                      <a:pPr algn="ctr"/>
                      <a:r>
                        <a:rPr lang="en-IN" sz="1400" dirty="0">
                          <a:latin typeface="+mj-lt"/>
                        </a:rPr>
                        <a:t>Typical Examples</a:t>
                      </a:r>
                    </a:p>
                  </a:txBody>
                  <a:tcPr anchor="ctr"/>
                </a:tc>
                <a:tc>
                  <a:txBody>
                    <a:bodyPr/>
                    <a:lstStyle/>
                    <a:p>
                      <a:pPr algn="ctr"/>
                      <a:endParaRPr lang="en-IN" sz="1400" dirty="0">
                        <a:latin typeface="+mj-lt"/>
                      </a:endParaRPr>
                    </a:p>
                  </a:txBody>
                  <a:tcPr anchor="ctr"/>
                </a:tc>
                <a:tc>
                  <a:txBody>
                    <a:bodyPr/>
                    <a:lstStyle/>
                    <a:p>
                      <a:pPr algn="ctr"/>
                      <a:r>
                        <a:rPr lang="en-IN" sz="1400" dirty="0">
                          <a:latin typeface="+mj-lt"/>
                        </a:rPr>
                        <a:t>Key Characteristics</a:t>
                      </a:r>
                    </a:p>
                  </a:txBody>
                  <a:tcPr anchor="ctr"/>
                </a:tc>
                <a:tc>
                  <a:txBody>
                    <a:bodyPr/>
                    <a:lstStyle/>
                    <a:p>
                      <a:pPr algn="ctr"/>
                      <a:r>
                        <a:rPr lang="en-GB" sz="1400" dirty="0">
                          <a:latin typeface="+mj-lt"/>
                        </a:rPr>
                        <a:t>Approximate Number of Named Species</a:t>
                      </a:r>
                      <a:endParaRPr lang="en-IN" sz="1400" dirty="0">
                        <a:latin typeface="+mj-lt"/>
                      </a:endParaRPr>
                    </a:p>
                  </a:txBody>
                  <a:tcPr anchor="ctr"/>
                </a:tc>
                <a:extLst>
                  <a:ext uri="{0D108BD9-81ED-4DB2-BD59-A6C34878D82A}">
                    <a16:rowId xmlns:a16="http://schemas.microsoft.com/office/drawing/2014/main" val="1751630987"/>
                  </a:ext>
                </a:extLst>
              </a:tr>
              <a:tr h="370840">
                <a:tc>
                  <a:txBody>
                    <a:bodyPr/>
                    <a:lstStyle/>
                    <a:p>
                      <a:r>
                        <a:rPr lang="en-IN" sz="1400" dirty="0">
                          <a:latin typeface="+mj-lt"/>
                        </a:rPr>
                        <a:t>Coleoptera</a:t>
                      </a:r>
                    </a:p>
                  </a:txBody>
                  <a:tcPr/>
                </a:tc>
                <a:tc>
                  <a:txBody>
                    <a:bodyPr/>
                    <a:lstStyle/>
                    <a:p>
                      <a:r>
                        <a:rPr lang="en-IN" sz="1400" dirty="0">
                          <a:latin typeface="+mj-lt"/>
                        </a:rPr>
                        <a:t>Beetles</a:t>
                      </a:r>
                    </a:p>
                  </a:txBody>
                  <a:tcPr/>
                </a:tc>
                <a:tc>
                  <a:txBody>
                    <a:bodyPr/>
                    <a:lstStyle/>
                    <a:p>
                      <a:pPr algn="ctr" fontAlgn="t"/>
                      <a:r>
                        <a:rPr lang="en-GB" sz="1200" b="0" i="0" u="none" strike="noStrike" dirty="0">
                          <a:solidFill>
                            <a:srgbClr val="000000"/>
                          </a:solidFill>
                          <a:effectLst/>
                          <a:latin typeface="+mj-lt"/>
                        </a:rPr>
                        <a:t>An illustration shows a beetle.</a:t>
                      </a:r>
                    </a:p>
                  </a:txBody>
                  <a:tcPr marL="457200" marR="365760" marT="9525" marB="0" anchor="ctr"/>
                </a:tc>
                <a:tc>
                  <a:txBody>
                    <a:bodyPr/>
                    <a:lstStyle/>
                    <a:p>
                      <a:r>
                        <a:rPr lang="en-GB" sz="1400" dirty="0">
                          <a:latin typeface="+mj-lt"/>
                        </a:rPr>
                        <a:t>Two pairs of wings, the front one hard, protecting the rear one; heavily </a:t>
                      </a:r>
                      <a:r>
                        <a:rPr lang="en-GB" sz="1400" dirty="0" err="1">
                          <a:latin typeface="+mj-lt"/>
                        </a:rPr>
                        <a:t>armored</a:t>
                      </a:r>
                      <a:r>
                        <a:rPr lang="en-GB" sz="1400" dirty="0">
                          <a:latin typeface="+mj-lt"/>
                        </a:rPr>
                        <a:t> exoskeleton; biting and chewing mouthparts. Complete metamorphosis. The most diverse animal order.</a:t>
                      </a:r>
                      <a:endParaRPr lang="en-IN" sz="1400" dirty="0">
                        <a:latin typeface="+mj-lt"/>
                      </a:endParaRPr>
                    </a:p>
                  </a:txBody>
                  <a:tcPr/>
                </a:tc>
                <a:tc>
                  <a:txBody>
                    <a:bodyPr/>
                    <a:lstStyle/>
                    <a:p>
                      <a:pPr algn="ctr"/>
                      <a:r>
                        <a:rPr lang="en-IN" sz="1400" dirty="0">
                          <a:latin typeface="+mj-lt"/>
                        </a:rPr>
                        <a:t>350,000</a:t>
                      </a:r>
                    </a:p>
                  </a:txBody>
                  <a:tcPr/>
                </a:tc>
                <a:extLst>
                  <a:ext uri="{0D108BD9-81ED-4DB2-BD59-A6C34878D82A}">
                    <a16:rowId xmlns:a16="http://schemas.microsoft.com/office/drawing/2014/main" val="1235523600"/>
                  </a:ext>
                </a:extLst>
              </a:tr>
              <a:tr h="1188720">
                <a:tc>
                  <a:txBody>
                    <a:bodyPr/>
                    <a:lstStyle/>
                    <a:p>
                      <a:r>
                        <a:rPr lang="en-IN" sz="1400" dirty="0">
                          <a:latin typeface="+mj-lt"/>
                        </a:rPr>
                        <a:t>Lepidoptera</a:t>
                      </a:r>
                    </a:p>
                  </a:txBody>
                  <a:tcPr/>
                </a:tc>
                <a:tc>
                  <a:txBody>
                    <a:bodyPr/>
                    <a:lstStyle/>
                    <a:p>
                      <a:r>
                        <a:rPr lang="en-IN" sz="1400" dirty="0">
                          <a:latin typeface="+mj-lt"/>
                        </a:rPr>
                        <a:t>Butterflies, moths</a:t>
                      </a:r>
                    </a:p>
                  </a:txBody>
                  <a:tcPr/>
                </a:tc>
                <a:tc>
                  <a:txBody>
                    <a:bodyPr/>
                    <a:lstStyle/>
                    <a:p>
                      <a:pPr algn="ctr" fontAlgn="t"/>
                      <a:r>
                        <a:rPr lang="en-GB" sz="1200" b="0" i="0" u="none" strike="noStrike" dirty="0">
                          <a:solidFill>
                            <a:srgbClr val="000000"/>
                          </a:solidFill>
                          <a:effectLst/>
                          <a:latin typeface="+mj-lt"/>
                        </a:rPr>
                        <a:t>An illustration shows a butterfly.</a:t>
                      </a:r>
                    </a:p>
                  </a:txBody>
                  <a:tcPr marL="457200" marR="365760" marT="9525" marB="0" anchor="ctr"/>
                </a:tc>
                <a:tc>
                  <a:txBody>
                    <a:bodyPr/>
                    <a:lstStyle/>
                    <a:p>
                      <a:r>
                        <a:rPr lang="en-GB" sz="1400" dirty="0">
                          <a:latin typeface="+mj-lt"/>
                        </a:rPr>
                        <a:t>Two pairs of broad, scaly, flying wings, often brightly </a:t>
                      </a:r>
                      <a:r>
                        <a:rPr lang="en-GB" sz="1400" dirty="0" err="1">
                          <a:latin typeface="+mj-lt"/>
                        </a:rPr>
                        <a:t>colored</a:t>
                      </a:r>
                      <a:r>
                        <a:rPr lang="en-GB" sz="1400" dirty="0">
                          <a:latin typeface="+mj-lt"/>
                        </a:rPr>
                        <a:t>. Hairy body; </a:t>
                      </a:r>
                      <a:r>
                        <a:rPr lang="en-GB" sz="1400" dirty="0" err="1">
                          <a:latin typeface="+mj-lt"/>
                        </a:rPr>
                        <a:t>tubelike</a:t>
                      </a:r>
                      <a:r>
                        <a:rPr lang="en-GB" sz="1400" dirty="0">
                          <a:latin typeface="+mj-lt"/>
                        </a:rPr>
                        <a:t>, sucking mouthparts. Complete metamorphosis.</a:t>
                      </a:r>
                      <a:endParaRPr lang="en-IN" sz="1400" dirty="0">
                        <a:latin typeface="+mj-lt"/>
                      </a:endParaRPr>
                    </a:p>
                  </a:txBody>
                  <a:tcPr/>
                </a:tc>
                <a:tc>
                  <a:txBody>
                    <a:bodyPr/>
                    <a:lstStyle/>
                    <a:p>
                      <a:pPr algn="ctr"/>
                      <a:r>
                        <a:rPr lang="en-IN" sz="1400" dirty="0">
                          <a:latin typeface="+mj-lt"/>
                        </a:rPr>
                        <a:t>180,000</a:t>
                      </a:r>
                    </a:p>
                  </a:txBody>
                  <a:tcPr/>
                </a:tc>
                <a:extLst>
                  <a:ext uri="{0D108BD9-81ED-4DB2-BD59-A6C34878D82A}">
                    <a16:rowId xmlns:a16="http://schemas.microsoft.com/office/drawing/2014/main" val="3361228735"/>
                  </a:ext>
                </a:extLst>
              </a:tr>
              <a:tr h="370840">
                <a:tc>
                  <a:txBody>
                    <a:bodyPr/>
                    <a:lstStyle/>
                    <a:p>
                      <a:r>
                        <a:rPr lang="en-IN" sz="1400" dirty="0" err="1">
                          <a:latin typeface="+mj-lt"/>
                        </a:rPr>
                        <a:t>Diptera</a:t>
                      </a:r>
                      <a:endParaRPr lang="en-IN" sz="1400" dirty="0">
                        <a:latin typeface="+mj-lt"/>
                      </a:endParaRPr>
                    </a:p>
                  </a:txBody>
                  <a:tcPr/>
                </a:tc>
                <a:tc>
                  <a:txBody>
                    <a:bodyPr/>
                    <a:lstStyle/>
                    <a:p>
                      <a:r>
                        <a:rPr lang="en-IN" sz="1400" dirty="0">
                          <a:latin typeface="+mj-lt"/>
                        </a:rPr>
                        <a:t>Flies</a:t>
                      </a:r>
                    </a:p>
                  </a:txBody>
                  <a:tcPr/>
                </a:tc>
                <a:tc>
                  <a:txBody>
                    <a:bodyPr/>
                    <a:lstStyle/>
                    <a:p>
                      <a:pPr algn="ctr" fontAlgn="t"/>
                      <a:r>
                        <a:rPr lang="en-GB" sz="1200" b="0" i="0" u="none" strike="noStrike" dirty="0">
                          <a:solidFill>
                            <a:srgbClr val="000000"/>
                          </a:solidFill>
                          <a:effectLst/>
                          <a:latin typeface="+mj-lt"/>
                        </a:rPr>
                        <a:t>An illustration shows a fly.</a:t>
                      </a:r>
                    </a:p>
                  </a:txBody>
                  <a:tcPr marL="457200" marR="365760" marT="9525" marB="0" anchor="ctr"/>
                </a:tc>
                <a:tc>
                  <a:txBody>
                    <a:bodyPr/>
                    <a:lstStyle/>
                    <a:p>
                      <a:r>
                        <a:rPr lang="en-GB" sz="1400" dirty="0">
                          <a:latin typeface="+mj-lt"/>
                        </a:rPr>
                        <a:t>Front flying wings transparent; hindwings reduced to knobby balancing organs called </a:t>
                      </a:r>
                      <a:r>
                        <a:rPr lang="en-GB" sz="1400" dirty="0" err="1">
                          <a:latin typeface="+mj-lt"/>
                        </a:rPr>
                        <a:t>halteres</a:t>
                      </a:r>
                      <a:r>
                        <a:rPr lang="en-GB" sz="1400" dirty="0">
                          <a:latin typeface="+mj-lt"/>
                        </a:rPr>
                        <a:t>. Sucking, piercing, or lapping mouthparts; some bite people and other mammals. Complete metamorphosis.</a:t>
                      </a:r>
                      <a:endParaRPr lang="en-IN" sz="1400" dirty="0">
                        <a:latin typeface="+mj-lt"/>
                      </a:endParaRPr>
                    </a:p>
                  </a:txBody>
                  <a:tcPr/>
                </a:tc>
                <a:tc>
                  <a:txBody>
                    <a:bodyPr/>
                    <a:lstStyle/>
                    <a:p>
                      <a:pPr algn="ctr"/>
                      <a:r>
                        <a:rPr lang="en-IN" sz="1400" dirty="0">
                          <a:latin typeface="+mj-lt"/>
                        </a:rPr>
                        <a:t>150,000</a:t>
                      </a:r>
                    </a:p>
                  </a:txBody>
                  <a:tcPr/>
                </a:tc>
                <a:extLst>
                  <a:ext uri="{0D108BD9-81ED-4DB2-BD59-A6C34878D82A}">
                    <a16:rowId xmlns:a16="http://schemas.microsoft.com/office/drawing/2014/main" val="2814638407"/>
                  </a:ext>
                </a:extLst>
              </a:tr>
            </a:tbl>
          </a:graphicData>
        </a:graphic>
      </p:graphicFrame>
      <p:pic>
        <p:nvPicPr>
          <p:cNvPr id="10" name="Picture 4" descr="Alt text for this image can be found in the table row 2 column 3.">
            <a:extLst>
              <a:ext uri="{FF2B5EF4-FFF2-40B4-BE49-F238E27FC236}">
                <a16:creationId xmlns:a16="http://schemas.microsoft.com/office/drawing/2014/main" id="{7584A110-A582-40B3-987F-45ECA1240151}"/>
              </a:ext>
            </a:extLst>
          </p:cNvPr>
          <p:cNvPicPr>
            <a:picLocks noChangeAspect="1"/>
          </p:cNvPicPr>
          <p:nvPr/>
        </p:nvPicPr>
        <p:blipFill>
          <a:blip r:embed="rId2"/>
          <a:stretch>
            <a:fillRect/>
          </a:stretch>
        </p:blipFill>
        <p:spPr>
          <a:xfrm>
            <a:off x="2721758" y="2427884"/>
            <a:ext cx="1254464" cy="1019252"/>
          </a:xfrm>
          <a:prstGeom prst="rect">
            <a:avLst/>
          </a:prstGeom>
        </p:spPr>
      </p:pic>
      <p:pic>
        <p:nvPicPr>
          <p:cNvPr id="12" name="Picture 5" descr="Alt text for this image can be found in the table row 3 column 3.">
            <a:extLst>
              <a:ext uri="{FF2B5EF4-FFF2-40B4-BE49-F238E27FC236}">
                <a16:creationId xmlns:a16="http://schemas.microsoft.com/office/drawing/2014/main" id="{C945D3CD-98FD-4132-AB52-9DCCBCBF1E66}"/>
              </a:ext>
            </a:extLst>
          </p:cNvPr>
          <p:cNvPicPr>
            <a:picLocks noChangeAspect="1"/>
          </p:cNvPicPr>
          <p:nvPr/>
        </p:nvPicPr>
        <p:blipFill>
          <a:blip r:embed="rId3"/>
          <a:stretch>
            <a:fillRect/>
          </a:stretch>
        </p:blipFill>
        <p:spPr>
          <a:xfrm>
            <a:off x="2854916" y="3721261"/>
            <a:ext cx="988148" cy="1042146"/>
          </a:xfrm>
          <a:prstGeom prst="rect">
            <a:avLst/>
          </a:prstGeom>
        </p:spPr>
      </p:pic>
      <p:pic>
        <p:nvPicPr>
          <p:cNvPr id="14" name="Picture 6" descr="Alt text for this image can be found in the table row 4 column 3.">
            <a:extLst>
              <a:ext uri="{FF2B5EF4-FFF2-40B4-BE49-F238E27FC236}">
                <a16:creationId xmlns:a16="http://schemas.microsoft.com/office/drawing/2014/main" id="{576D155C-CBD1-46B7-97D1-B6384EE874FD}"/>
              </a:ext>
            </a:extLst>
          </p:cNvPr>
          <p:cNvPicPr>
            <a:picLocks noChangeAspect="1"/>
          </p:cNvPicPr>
          <p:nvPr/>
        </p:nvPicPr>
        <p:blipFill>
          <a:blip r:embed="rId4"/>
          <a:stretch>
            <a:fillRect/>
          </a:stretch>
        </p:blipFill>
        <p:spPr>
          <a:xfrm>
            <a:off x="2791636" y="4991650"/>
            <a:ext cx="1114709" cy="1201672"/>
          </a:xfrm>
          <a:prstGeom prst="rect">
            <a:avLst/>
          </a:prstGeom>
        </p:spPr>
      </p:pic>
      <p:sp>
        <p:nvSpPr>
          <p:cNvPr id="8" name="Slide Number Placeholder 7">
            <a:extLst>
              <a:ext uri="{FF2B5EF4-FFF2-40B4-BE49-F238E27FC236}">
                <a16:creationId xmlns:a16="http://schemas.microsoft.com/office/drawing/2014/main" id="{36F09B04-787C-4C88-A627-8D260443B316}"/>
              </a:ext>
            </a:extLst>
          </p:cNvPr>
          <p:cNvSpPr>
            <a:spLocks noGrp="1"/>
          </p:cNvSpPr>
          <p:nvPr>
            <p:ph type="sldNum" sz="quarter" idx="10"/>
          </p:nvPr>
        </p:nvSpPr>
        <p:spPr/>
        <p:txBody>
          <a:bodyPr/>
          <a:lstStyle/>
          <a:p>
            <a:fld id="{68151E55-6873-49E2-B8D5-2F265E6F1973}" type="slidenum">
              <a:rPr lang="en-US" smtClean="0"/>
              <a:pPr/>
              <a:t>115</a:t>
            </a:fld>
            <a:endParaRPr lang="en-US"/>
          </a:p>
        </p:txBody>
      </p:sp>
    </p:spTree>
    <p:extLst>
      <p:ext uri="{BB962C8B-B14F-4D97-AF65-F5344CB8AC3E}">
        <p14:creationId xmlns:p14="http://schemas.microsoft.com/office/powerpoint/2010/main" val="175878431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4C12B-0D34-4470-8CB9-1CF8D78ED93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33.2</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D3D752D6-5E1B-4EAC-BB94-D1FDC7401F68}"/>
              </a:ext>
            </a:extLst>
          </p:cNvPr>
          <p:cNvSpPr>
            <a:spLocks noGrp="1"/>
          </p:cNvSpPr>
          <p:nvPr>
            <p:ph sz="quarter" idx="11"/>
          </p:nvPr>
        </p:nvSpPr>
        <p:spPr>
          <a:xfrm>
            <a:off x="228600" y="1173840"/>
            <a:ext cx="8572500" cy="334920"/>
          </a:xfrm>
        </p:spPr>
        <p:txBody>
          <a:bodyPr/>
          <a:lstStyle/>
          <a:p>
            <a:r>
              <a:rPr lang="en-US" sz="1800" b="1" dirty="0"/>
              <a:t>TABLE 33.2 </a:t>
            </a:r>
            <a:r>
              <a:rPr lang="en-US" sz="1800" dirty="0"/>
              <a:t>Major Orders of Insects</a:t>
            </a:r>
          </a:p>
        </p:txBody>
      </p:sp>
      <p:graphicFrame>
        <p:nvGraphicFramePr>
          <p:cNvPr id="6" name="Table 3">
            <a:extLst>
              <a:ext uri="{FF2B5EF4-FFF2-40B4-BE49-F238E27FC236}">
                <a16:creationId xmlns:a16="http://schemas.microsoft.com/office/drawing/2014/main" id="{1A1CC77E-DDAE-4CAE-BB40-310138FD1E0F}"/>
              </a:ext>
            </a:extLst>
          </p:cNvPr>
          <p:cNvGraphicFramePr>
            <a:graphicFrameLocks noGrp="1"/>
          </p:cNvGraphicFramePr>
          <p:nvPr>
            <p:extLst>
              <p:ext uri="{D42A27DB-BD31-4B8C-83A1-F6EECF244321}">
                <p14:modId xmlns:p14="http://schemas.microsoft.com/office/powerpoint/2010/main" val="2603127429"/>
              </p:ext>
            </p:extLst>
          </p:nvPr>
        </p:nvGraphicFramePr>
        <p:xfrm>
          <a:off x="228600" y="1556196"/>
          <a:ext cx="8686800" cy="4450080"/>
        </p:xfrm>
        <a:graphic>
          <a:graphicData uri="http://schemas.openxmlformats.org/drawingml/2006/table">
            <a:tbl>
              <a:tblPr firstRow="1" bandRow="1">
                <a:tableStyleId>{5C22544A-7EE6-4342-B048-85BDC9FD1C3A}</a:tableStyleId>
              </a:tblPr>
              <a:tblGrid>
                <a:gridCol w="1280160">
                  <a:extLst>
                    <a:ext uri="{9D8B030D-6E8A-4147-A177-3AD203B41FA5}">
                      <a16:colId xmlns:a16="http://schemas.microsoft.com/office/drawing/2014/main" val="3571595510"/>
                    </a:ext>
                  </a:extLst>
                </a:gridCol>
                <a:gridCol w="1371600">
                  <a:extLst>
                    <a:ext uri="{9D8B030D-6E8A-4147-A177-3AD203B41FA5}">
                      <a16:colId xmlns:a16="http://schemas.microsoft.com/office/drawing/2014/main" val="604731541"/>
                    </a:ext>
                  </a:extLst>
                </a:gridCol>
                <a:gridCol w="1280160">
                  <a:extLst>
                    <a:ext uri="{9D8B030D-6E8A-4147-A177-3AD203B41FA5}">
                      <a16:colId xmlns:a16="http://schemas.microsoft.com/office/drawing/2014/main" val="720800392"/>
                    </a:ext>
                  </a:extLst>
                </a:gridCol>
                <a:gridCol w="3017520">
                  <a:extLst>
                    <a:ext uri="{9D8B030D-6E8A-4147-A177-3AD203B41FA5}">
                      <a16:colId xmlns:a16="http://schemas.microsoft.com/office/drawing/2014/main" val="1362862878"/>
                    </a:ext>
                  </a:extLst>
                </a:gridCol>
                <a:gridCol w="1737360">
                  <a:extLst>
                    <a:ext uri="{9D8B030D-6E8A-4147-A177-3AD203B41FA5}">
                      <a16:colId xmlns:a16="http://schemas.microsoft.com/office/drawing/2014/main" val="2833006015"/>
                    </a:ext>
                  </a:extLst>
                </a:gridCol>
              </a:tblGrid>
              <a:tr h="370840">
                <a:tc>
                  <a:txBody>
                    <a:bodyPr/>
                    <a:lstStyle/>
                    <a:p>
                      <a:pPr algn="ctr">
                        <a:spcBef>
                          <a:spcPts val="600"/>
                        </a:spcBef>
                        <a:spcAft>
                          <a:spcPts val="600"/>
                        </a:spcAft>
                      </a:pPr>
                      <a:r>
                        <a:rPr lang="en-IN" sz="1400" dirty="0">
                          <a:latin typeface="+mj-lt"/>
                        </a:rPr>
                        <a:t>Order</a:t>
                      </a:r>
                    </a:p>
                  </a:txBody>
                  <a:tcPr anchor="ctr"/>
                </a:tc>
                <a:tc>
                  <a:txBody>
                    <a:bodyPr/>
                    <a:lstStyle/>
                    <a:p>
                      <a:pPr algn="ctr">
                        <a:spcBef>
                          <a:spcPts val="600"/>
                        </a:spcBef>
                        <a:spcAft>
                          <a:spcPts val="600"/>
                        </a:spcAft>
                      </a:pPr>
                      <a:r>
                        <a:rPr lang="en-IN" sz="1400" dirty="0">
                          <a:latin typeface="+mj-lt"/>
                        </a:rPr>
                        <a:t>Typical Examples</a:t>
                      </a:r>
                    </a:p>
                  </a:txBody>
                  <a:tcPr anchor="ctr"/>
                </a:tc>
                <a:tc>
                  <a:txBody>
                    <a:bodyPr/>
                    <a:lstStyle/>
                    <a:p>
                      <a:pPr algn="ctr">
                        <a:spcBef>
                          <a:spcPts val="600"/>
                        </a:spcBef>
                        <a:spcAft>
                          <a:spcPts val="600"/>
                        </a:spcAft>
                      </a:pPr>
                      <a:endParaRPr lang="en-IN" sz="1400" dirty="0">
                        <a:latin typeface="+mj-lt"/>
                      </a:endParaRPr>
                    </a:p>
                  </a:txBody>
                  <a:tcPr anchor="ctr"/>
                </a:tc>
                <a:tc>
                  <a:txBody>
                    <a:bodyPr/>
                    <a:lstStyle/>
                    <a:p>
                      <a:pPr algn="ctr">
                        <a:spcBef>
                          <a:spcPts val="600"/>
                        </a:spcBef>
                        <a:spcAft>
                          <a:spcPts val="600"/>
                        </a:spcAft>
                      </a:pPr>
                      <a:r>
                        <a:rPr lang="en-IN" sz="1400" dirty="0">
                          <a:latin typeface="+mj-lt"/>
                        </a:rPr>
                        <a:t>Key Characteristics</a:t>
                      </a:r>
                    </a:p>
                  </a:txBody>
                  <a:tcPr anchor="ctr"/>
                </a:tc>
                <a:tc>
                  <a:txBody>
                    <a:bodyPr/>
                    <a:lstStyle/>
                    <a:p>
                      <a:pPr algn="ctr">
                        <a:spcBef>
                          <a:spcPts val="600"/>
                        </a:spcBef>
                        <a:spcAft>
                          <a:spcPts val="600"/>
                        </a:spcAft>
                      </a:pPr>
                      <a:r>
                        <a:rPr lang="en-GB" sz="1400" dirty="0">
                          <a:latin typeface="+mj-lt"/>
                        </a:rPr>
                        <a:t>Approximate Number of Named Species</a:t>
                      </a:r>
                      <a:endParaRPr lang="en-IN" sz="1400" dirty="0">
                        <a:latin typeface="+mj-lt"/>
                      </a:endParaRPr>
                    </a:p>
                  </a:txBody>
                  <a:tcPr anchor="ctr"/>
                </a:tc>
                <a:extLst>
                  <a:ext uri="{0D108BD9-81ED-4DB2-BD59-A6C34878D82A}">
                    <a16:rowId xmlns:a16="http://schemas.microsoft.com/office/drawing/2014/main" val="1751630987"/>
                  </a:ext>
                </a:extLst>
              </a:tr>
              <a:tr h="370840">
                <a:tc>
                  <a:txBody>
                    <a:bodyPr/>
                    <a:lstStyle/>
                    <a:p>
                      <a:pPr>
                        <a:spcBef>
                          <a:spcPts val="600"/>
                        </a:spcBef>
                        <a:spcAft>
                          <a:spcPts val="600"/>
                        </a:spcAft>
                      </a:pPr>
                      <a:r>
                        <a:rPr lang="en-IN" sz="1400" dirty="0">
                          <a:latin typeface="+mj-lt"/>
                        </a:rPr>
                        <a:t>Hymenoptera</a:t>
                      </a:r>
                    </a:p>
                  </a:txBody>
                  <a:tcPr/>
                </a:tc>
                <a:tc>
                  <a:txBody>
                    <a:bodyPr/>
                    <a:lstStyle/>
                    <a:p>
                      <a:pPr>
                        <a:spcBef>
                          <a:spcPts val="600"/>
                        </a:spcBef>
                        <a:spcAft>
                          <a:spcPts val="600"/>
                        </a:spcAft>
                      </a:pPr>
                      <a:r>
                        <a:rPr lang="en-IN" sz="1400" dirty="0">
                          <a:latin typeface="+mj-lt"/>
                        </a:rPr>
                        <a:t>Bees, wasps, ants</a:t>
                      </a:r>
                    </a:p>
                  </a:txBody>
                  <a:tcPr/>
                </a:tc>
                <a:tc>
                  <a:txBody>
                    <a:bodyPr/>
                    <a:lstStyle/>
                    <a:p>
                      <a:pPr algn="ctr" fontAlgn="t"/>
                      <a:r>
                        <a:rPr lang="en-GB" sz="1200" b="0" i="0" u="none" strike="noStrike" dirty="0">
                          <a:solidFill>
                            <a:srgbClr val="000000"/>
                          </a:solidFill>
                          <a:effectLst/>
                          <a:latin typeface="+mj-lt"/>
                        </a:rPr>
                        <a:t>An illustration shows a bee.</a:t>
                      </a:r>
                    </a:p>
                  </a:txBody>
                  <a:tcPr marL="9525" marR="9525" marT="9525" marB="0" anchor="ctr"/>
                </a:tc>
                <a:tc>
                  <a:txBody>
                    <a:bodyPr/>
                    <a:lstStyle/>
                    <a:p>
                      <a:pPr>
                        <a:spcBef>
                          <a:spcPts val="600"/>
                        </a:spcBef>
                        <a:spcAft>
                          <a:spcPts val="600"/>
                        </a:spcAft>
                      </a:pPr>
                      <a:r>
                        <a:rPr lang="en-GB" sz="1400" dirty="0">
                          <a:latin typeface="+mj-lt"/>
                        </a:rPr>
                        <a:t>Two pairs of transparent flying wings; mobile head and well-developed compound eyes; often possess stingers; chewing and sucking mouthparts. Many social. Complete metamorphosis.</a:t>
                      </a:r>
                      <a:endParaRPr lang="en-IN" sz="1400" dirty="0">
                        <a:latin typeface="+mj-lt"/>
                      </a:endParaRPr>
                    </a:p>
                  </a:txBody>
                  <a:tcPr/>
                </a:tc>
                <a:tc>
                  <a:txBody>
                    <a:bodyPr/>
                    <a:lstStyle/>
                    <a:p>
                      <a:pPr algn="ctr">
                        <a:spcBef>
                          <a:spcPts val="600"/>
                        </a:spcBef>
                        <a:spcAft>
                          <a:spcPts val="600"/>
                        </a:spcAft>
                      </a:pPr>
                      <a:r>
                        <a:rPr lang="en-IN" sz="1400" dirty="0">
                          <a:latin typeface="+mj-lt"/>
                        </a:rPr>
                        <a:t>115,000</a:t>
                      </a:r>
                    </a:p>
                  </a:txBody>
                  <a:tcPr/>
                </a:tc>
                <a:extLst>
                  <a:ext uri="{0D108BD9-81ED-4DB2-BD59-A6C34878D82A}">
                    <a16:rowId xmlns:a16="http://schemas.microsoft.com/office/drawing/2014/main" val="1235523600"/>
                  </a:ext>
                </a:extLst>
              </a:tr>
              <a:tr h="1188720">
                <a:tc>
                  <a:txBody>
                    <a:bodyPr/>
                    <a:lstStyle/>
                    <a:p>
                      <a:pPr>
                        <a:spcBef>
                          <a:spcPts val="600"/>
                        </a:spcBef>
                        <a:spcAft>
                          <a:spcPts val="600"/>
                        </a:spcAft>
                      </a:pPr>
                      <a:r>
                        <a:rPr lang="en-IN" sz="1400" dirty="0">
                          <a:latin typeface="+mj-lt"/>
                        </a:rPr>
                        <a:t>Hemiptera</a:t>
                      </a:r>
                    </a:p>
                  </a:txBody>
                  <a:tcPr/>
                </a:tc>
                <a:tc>
                  <a:txBody>
                    <a:bodyPr/>
                    <a:lstStyle/>
                    <a:p>
                      <a:pPr>
                        <a:spcBef>
                          <a:spcPts val="600"/>
                        </a:spcBef>
                        <a:spcAft>
                          <a:spcPts val="600"/>
                        </a:spcAft>
                      </a:pPr>
                      <a:r>
                        <a:rPr lang="en-GB" sz="1400" dirty="0">
                          <a:latin typeface="+mj-lt"/>
                        </a:rPr>
                        <a:t>True bugs, bedbugs, leafhoppers, aphids, cicadas</a:t>
                      </a:r>
                      <a:endParaRPr lang="en-IN" sz="1400" dirty="0">
                        <a:latin typeface="+mj-lt"/>
                      </a:endParaRPr>
                    </a:p>
                  </a:txBody>
                  <a:tcPr/>
                </a:tc>
                <a:tc>
                  <a:txBody>
                    <a:bodyPr/>
                    <a:lstStyle/>
                    <a:p>
                      <a:pPr algn="ctr" fontAlgn="t"/>
                      <a:r>
                        <a:rPr lang="en-GB" sz="1200" b="0" i="0" u="none" strike="noStrike" dirty="0">
                          <a:solidFill>
                            <a:srgbClr val="000000"/>
                          </a:solidFill>
                          <a:effectLst/>
                          <a:latin typeface="+mj-lt"/>
                        </a:rPr>
                        <a:t>An illustration shows a bug.</a:t>
                      </a:r>
                    </a:p>
                  </a:txBody>
                  <a:tcPr marL="457200" marR="365760" marT="9525" marB="0" anchor="ctr"/>
                </a:tc>
                <a:tc>
                  <a:txBody>
                    <a:bodyPr/>
                    <a:lstStyle/>
                    <a:p>
                      <a:pPr>
                        <a:spcBef>
                          <a:spcPts val="600"/>
                        </a:spcBef>
                        <a:spcAft>
                          <a:spcPts val="600"/>
                        </a:spcAft>
                      </a:pPr>
                      <a:r>
                        <a:rPr lang="en-GB" sz="1400" dirty="0">
                          <a:latin typeface="+mj-lt"/>
                        </a:rPr>
                        <a:t>Wingless or with two pairs of wings; piercing, sucking mouthparts, with which some draw blood, some feed on plants. Simple metamorphosis.</a:t>
                      </a:r>
                      <a:endParaRPr lang="en-IN" sz="1400" dirty="0">
                        <a:latin typeface="+mj-lt"/>
                      </a:endParaRPr>
                    </a:p>
                  </a:txBody>
                  <a:tcPr/>
                </a:tc>
                <a:tc>
                  <a:txBody>
                    <a:bodyPr/>
                    <a:lstStyle/>
                    <a:p>
                      <a:pPr algn="ctr">
                        <a:spcBef>
                          <a:spcPts val="600"/>
                        </a:spcBef>
                        <a:spcAft>
                          <a:spcPts val="600"/>
                        </a:spcAft>
                      </a:pPr>
                      <a:r>
                        <a:rPr lang="en-IN" sz="1400" dirty="0">
                          <a:latin typeface="+mj-lt"/>
                        </a:rPr>
                        <a:t>60,000</a:t>
                      </a:r>
                    </a:p>
                  </a:txBody>
                  <a:tcPr/>
                </a:tc>
                <a:extLst>
                  <a:ext uri="{0D108BD9-81ED-4DB2-BD59-A6C34878D82A}">
                    <a16:rowId xmlns:a16="http://schemas.microsoft.com/office/drawing/2014/main" val="3361228735"/>
                  </a:ext>
                </a:extLst>
              </a:tr>
              <a:tr h="370840">
                <a:tc>
                  <a:txBody>
                    <a:bodyPr/>
                    <a:lstStyle/>
                    <a:p>
                      <a:pPr>
                        <a:spcBef>
                          <a:spcPts val="600"/>
                        </a:spcBef>
                        <a:spcAft>
                          <a:spcPts val="600"/>
                        </a:spcAft>
                      </a:pPr>
                      <a:r>
                        <a:rPr lang="en-IN" sz="1400" dirty="0">
                          <a:latin typeface="+mj-lt"/>
                        </a:rPr>
                        <a:t>Orthoptera</a:t>
                      </a:r>
                    </a:p>
                  </a:txBody>
                  <a:tcPr/>
                </a:tc>
                <a:tc>
                  <a:txBody>
                    <a:bodyPr/>
                    <a:lstStyle/>
                    <a:p>
                      <a:pPr>
                        <a:spcBef>
                          <a:spcPts val="600"/>
                        </a:spcBef>
                        <a:spcAft>
                          <a:spcPts val="600"/>
                        </a:spcAft>
                      </a:pPr>
                      <a:r>
                        <a:rPr lang="en-IN" sz="1400" dirty="0">
                          <a:latin typeface="+mj-lt"/>
                        </a:rPr>
                        <a:t>Grasshoppers,</a:t>
                      </a:r>
                    </a:p>
                    <a:p>
                      <a:pPr>
                        <a:spcBef>
                          <a:spcPts val="600"/>
                        </a:spcBef>
                        <a:spcAft>
                          <a:spcPts val="600"/>
                        </a:spcAft>
                      </a:pPr>
                      <a:r>
                        <a:rPr lang="en-IN" sz="1400" dirty="0">
                          <a:latin typeface="+mj-lt"/>
                        </a:rPr>
                        <a:t>crickets</a:t>
                      </a:r>
                    </a:p>
                  </a:txBody>
                  <a:tcPr/>
                </a:tc>
                <a:tc>
                  <a:txBody>
                    <a:bodyPr/>
                    <a:lstStyle/>
                    <a:p>
                      <a:pPr algn="ctr" fontAlgn="t"/>
                      <a:r>
                        <a:rPr lang="en-GB" sz="1200" b="0" i="0" u="none" strike="noStrike" dirty="0">
                          <a:solidFill>
                            <a:srgbClr val="000000"/>
                          </a:solidFill>
                          <a:effectLst/>
                          <a:latin typeface="+mj-lt"/>
                        </a:rPr>
                        <a:t>An illustration shows a grasshopper.</a:t>
                      </a:r>
                    </a:p>
                  </a:txBody>
                  <a:tcPr marL="9525" marR="9525" marT="9525" marB="0" anchor="ctr"/>
                </a:tc>
                <a:tc>
                  <a:txBody>
                    <a:bodyPr/>
                    <a:lstStyle/>
                    <a:p>
                      <a:pPr>
                        <a:spcBef>
                          <a:spcPts val="600"/>
                        </a:spcBef>
                        <a:spcAft>
                          <a:spcPts val="600"/>
                        </a:spcAft>
                      </a:pPr>
                      <a:r>
                        <a:rPr lang="en-GB" sz="1400" dirty="0">
                          <a:latin typeface="+mj-lt"/>
                        </a:rPr>
                        <a:t>Wingless or with two pairs of wings; among the largest insects; biting and chewing mouthparts in adults. Third pair of legs modified for jumping. Simple metamorphosis.</a:t>
                      </a:r>
                      <a:endParaRPr lang="en-IN" sz="1400" dirty="0">
                        <a:latin typeface="+mj-lt"/>
                      </a:endParaRPr>
                    </a:p>
                  </a:txBody>
                  <a:tcPr/>
                </a:tc>
                <a:tc>
                  <a:txBody>
                    <a:bodyPr/>
                    <a:lstStyle/>
                    <a:p>
                      <a:pPr algn="ctr">
                        <a:spcBef>
                          <a:spcPts val="600"/>
                        </a:spcBef>
                        <a:spcAft>
                          <a:spcPts val="600"/>
                        </a:spcAft>
                      </a:pPr>
                      <a:r>
                        <a:rPr lang="en-IN" sz="1400" dirty="0">
                          <a:latin typeface="+mj-lt"/>
                        </a:rPr>
                        <a:t>20,000</a:t>
                      </a:r>
                    </a:p>
                  </a:txBody>
                  <a:tcPr/>
                </a:tc>
                <a:extLst>
                  <a:ext uri="{0D108BD9-81ED-4DB2-BD59-A6C34878D82A}">
                    <a16:rowId xmlns:a16="http://schemas.microsoft.com/office/drawing/2014/main" val="2814638407"/>
                  </a:ext>
                </a:extLst>
              </a:tr>
            </a:tbl>
          </a:graphicData>
        </a:graphic>
      </p:graphicFrame>
      <p:pic>
        <p:nvPicPr>
          <p:cNvPr id="10" name="Picture 4" descr="Alt text for this image can be found in the table row 2 column 3.">
            <a:extLst>
              <a:ext uri="{FF2B5EF4-FFF2-40B4-BE49-F238E27FC236}">
                <a16:creationId xmlns:a16="http://schemas.microsoft.com/office/drawing/2014/main" id="{7584A110-A582-40B3-987F-45ECA1240151}"/>
              </a:ext>
            </a:extLst>
          </p:cNvPr>
          <p:cNvPicPr>
            <a:picLocks noChangeAspect="1"/>
          </p:cNvPicPr>
          <p:nvPr/>
        </p:nvPicPr>
        <p:blipFill>
          <a:blip r:embed="rId2"/>
          <a:stretch>
            <a:fillRect/>
          </a:stretch>
        </p:blipFill>
        <p:spPr>
          <a:xfrm>
            <a:off x="3028651" y="2376922"/>
            <a:ext cx="983577" cy="1121177"/>
          </a:xfrm>
          <a:prstGeom prst="rect">
            <a:avLst/>
          </a:prstGeom>
        </p:spPr>
      </p:pic>
      <p:pic>
        <p:nvPicPr>
          <p:cNvPr id="12" name="Picture 5" descr="Alt text for this image can be found in the table row 3 column 3.">
            <a:extLst>
              <a:ext uri="{FF2B5EF4-FFF2-40B4-BE49-F238E27FC236}">
                <a16:creationId xmlns:a16="http://schemas.microsoft.com/office/drawing/2014/main" id="{C945D3CD-98FD-4132-AB52-9DCCBCBF1E66}"/>
              </a:ext>
            </a:extLst>
          </p:cNvPr>
          <p:cNvPicPr>
            <a:picLocks noChangeAspect="1"/>
          </p:cNvPicPr>
          <p:nvPr/>
        </p:nvPicPr>
        <p:blipFill>
          <a:blip r:embed="rId3"/>
          <a:stretch>
            <a:fillRect/>
          </a:stretch>
        </p:blipFill>
        <p:spPr>
          <a:xfrm>
            <a:off x="3208655" y="3679657"/>
            <a:ext cx="623569" cy="1146361"/>
          </a:xfrm>
          <a:prstGeom prst="rect">
            <a:avLst/>
          </a:prstGeom>
        </p:spPr>
      </p:pic>
      <p:pic>
        <p:nvPicPr>
          <p:cNvPr id="14" name="Picture 6" descr="Alt text for this image can be found in the table row 4 column 3.">
            <a:extLst>
              <a:ext uri="{FF2B5EF4-FFF2-40B4-BE49-F238E27FC236}">
                <a16:creationId xmlns:a16="http://schemas.microsoft.com/office/drawing/2014/main" id="{576D155C-CBD1-46B7-97D1-B6384EE874FD}"/>
              </a:ext>
            </a:extLst>
          </p:cNvPr>
          <p:cNvPicPr>
            <a:picLocks noChangeAspect="1"/>
          </p:cNvPicPr>
          <p:nvPr/>
        </p:nvPicPr>
        <p:blipFill>
          <a:blip r:embed="rId4"/>
          <a:stretch>
            <a:fillRect/>
          </a:stretch>
        </p:blipFill>
        <p:spPr>
          <a:xfrm>
            <a:off x="2907350" y="4952534"/>
            <a:ext cx="1226180" cy="776985"/>
          </a:xfrm>
          <a:prstGeom prst="rect">
            <a:avLst/>
          </a:prstGeom>
        </p:spPr>
      </p:pic>
      <p:sp>
        <p:nvSpPr>
          <p:cNvPr id="8" name="Slide Number Placeholder 7">
            <a:extLst>
              <a:ext uri="{FF2B5EF4-FFF2-40B4-BE49-F238E27FC236}">
                <a16:creationId xmlns:a16="http://schemas.microsoft.com/office/drawing/2014/main" id="{36F09B04-787C-4C88-A627-8D260443B316}"/>
              </a:ext>
            </a:extLst>
          </p:cNvPr>
          <p:cNvSpPr>
            <a:spLocks noGrp="1"/>
          </p:cNvSpPr>
          <p:nvPr>
            <p:ph type="sldNum" sz="quarter" idx="10"/>
          </p:nvPr>
        </p:nvSpPr>
        <p:spPr/>
        <p:txBody>
          <a:bodyPr/>
          <a:lstStyle/>
          <a:p>
            <a:fld id="{68151E55-6873-49E2-B8D5-2F265E6F1973}" type="slidenum">
              <a:rPr lang="en-US" smtClean="0"/>
              <a:pPr/>
              <a:t>116</a:t>
            </a:fld>
            <a:endParaRPr lang="en-US"/>
          </a:p>
        </p:txBody>
      </p:sp>
    </p:spTree>
    <p:extLst>
      <p:ext uri="{BB962C8B-B14F-4D97-AF65-F5344CB8AC3E}">
        <p14:creationId xmlns:p14="http://schemas.microsoft.com/office/powerpoint/2010/main" val="15207895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4C12B-0D34-4470-8CB9-1CF8D78ED93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33.2</a:t>
            </a:r>
            <a:r>
              <a:rPr lang="en-US" sz="1200" dirty="0">
                <a:solidFill>
                  <a:srgbClr val="000000"/>
                </a:solidFill>
                <a:latin typeface="Arial" panose="020B0604020202020204" pitchFamily="34" charset="0"/>
                <a:ea typeface="Verdana" panose="020B0604030504040204" pitchFamily="34" charset="0"/>
                <a:cs typeface="Arial" pitchFamily="34" charset="0"/>
              </a:rPr>
              <a:t> (3)</a:t>
            </a:r>
          </a:p>
        </p:txBody>
      </p:sp>
      <p:sp>
        <p:nvSpPr>
          <p:cNvPr id="3" name="Content Placeholder 2">
            <a:extLst>
              <a:ext uri="{FF2B5EF4-FFF2-40B4-BE49-F238E27FC236}">
                <a16:creationId xmlns:a16="http://schemas.microsoft.com/office/drawing/2014/main" id="{D3D752D6-5E1B-4EAC-BB94-D1FDC7401F68}"/>
              </a:ext>
            </a:extLst>
          </p:cNvPr>
          <p:cNvSpPr>
            <a:spLocks noGrp="1"/>
          </p:cNvSpPr>
          <p:nvPr>
            <p:ph sz="quarter" idx="11"/>
          </p:nvPr>
        </p:nvSpPr>
        <p:spPr>
          <a:xfrm>
            <a:off x="228600" y="1173840"/>
            <a:ext cx="8572500" cy="334920"/>
          </a:xfrm>
        </p:spPr>
        <p:txBody>
          <a:bodyPr/>
          <a:lstStyle/>
          <a:p>
            <a:r>
              <a:rPr lang="en-US" sz="1800" b="1" dirty="0"/>
              <a:t>TABLE 33.2 </a:t>
            </a:r>
            <a:r>
              <a:rPr lang="en-US" sz="1800" dirty="0"/>
              <a:t>Major Orders of Insects</a:t>
            </a:r>
          </a:p>
        </p:txBody>
      </p:sp>
      <p:graphicFrame>
        <p:nvGraphicFramePr>
          <p:cNvPr id="6" name="Table 3">
            <a:extLst>
              <a:ext uri="{FF2B5EF4-FFF2-40B4-BE49-F238E27FC236}">
                <a16:creationId xmlns:a16="http://schemas.microsoft.com/office/drawing/2014/main" id="{1A1CC77E-DDAE-4CAE-BB40-310138FD1E0F}"/>
              </a:ext>
            </a:extLst>
          </p:cNvPr>
          <p:cNvGraphicFramePr>
            <a:graphicFrameLocks noGrp="1"/>
          </p:cNvGraphicFramePr>
          <p:nvPr>
            <p:extLst>
              <p:ext uri="{D42A27DB-BD31-4B8C-83A1-F6EECF244321}">
                <p14:modId xmlns:p14="http://schemas.microsoft.com/office/powerpoint/2010/main" val="3218546660"/>
              </p:ext>
            </p:extLst>
          </p:nvPr>
        </p:nvGraphicFramePr>
        <p:xfrm>
          <a:off x="228600" y="1556196"/>
          <a:ext cx="8686800" cy="4846320"/>
        </p:xfrm>
        <a:graphic>
          <a:graphicData uri="http://schemas.openxmlformats.org/drawingml/2006/table">
            <a:tbl>
              <a:tblPr firstRow="1" bandRow="1">
                <a:tableStyleId>{5C22544A-7EE6-4342-B048-85BDC9FD1C3A}</a:tableStyleId>
              </a:tblPr>
              <a:tblGrid>
                <a:gridCol w="1280160">
                  <a:extLst>
                    <a:ext uri="{9D8B030D-6E8A-4147-A177-3AD203B41FA5}">
                      <a16:colId xmlns:a16="http://schemas.microsoft.com/office/drawing/2014/main" val="3571595510"/>
                    </a:ext>
                  </a:extLst>
                </a:gridCol>
                <a:gridCol w="1371600">
                  <a:extLst>
                    <a:ext uri="{9D8B030D-6E8A-4147-A177-3AD203B41FA5}">
                      <a16:colId xmlns:a16="http://schemas.microsoft.com/office/drawing/2014/main" val="604731541"/>
                    </a:ext>
                  </a:extLst>
                </a:gridCol>
                <a:gridCol w="1280160">
                  <a:extLst>
                    <a:ext uri="{9D8B030D-6E8A-4147-A177-3AD203B41FA5}">
                      <a16:colId xmlns:a16="http://schemas.microsoft.com/office/drawing/2014/main" val="720800392"/>
                    </a:ext>
                  </a:extLst>
                </a:gridCol>
                <a:gridCol w="3017520">
                  <a:extLst>
                    <a:ext uri="{9D8B030D-6E8A-4147-A177-3AD203B41FA5}">
                      <a16:colId xmlns:a16="http://schemas.microsoft.com/office/drawing/2014/main" val="1362862878"/>
                    </a:ext>
                  </a:extLst>
                </a:gridCol>
                <a:gridCol w="1737360">
                  <a:extLst>
                    <a:ext uri="{9D8B030D-6E8A-4147-A177-3AD203B41FA5}">
                      <a16:colId xmlns:a16="http://schemas.microsoft.com/office/drawing/2014/main" val="2833006015"/>
                    </a:ext>
                  </a:extLst>
                </a:gridCol>
              </a:tblGrid>
              <a:tr h="370840">
                <a:tc>
                  <a:txBody>
                    <a:bodyPr/>
                    <a:lstStyle/>
                    <a:p>
                      <a:pPr algn="ctr">
                        <a:spcBef>
                          <a:spcPts val="0"/>
                        </a:spcBef>
                        <a:spcAft>
                          <a:spcPts val="0"/>
                        </a:spcAft>
                      </a:pPr>
                      <a:r>
                        <a:rPr lang="en-IN" sz="1400" dirty="0"/>
                        <a:t>Order</a:t>
                      </a:r>
                    </a:p>
                  </a:txBody>
                  <a:tcPr anchor="ctr"/>
                </a:tc>
                <a:tc>
                  <a:txBody>
                    <a:bodyPr/>
                    <a:lstStyle/>
                    <a:p>
                      <a:pPr algn="ctr">
                        <a:spcBef>
                          <a:spcPts val="0"/>
                        </a:spcBef>
                        <a:spcAft>
                          <a:spcPts val="0"/>
                        </a:spcAft>
                      </a:pPr>
                      <a:r>
                        <a:rPr lang="en-IN" sz="1400" dirty="0"/>
                        <a:t>Typical Examples</a:t>
                      </a:r>
                    </a:p>
                  </a:txBody>
                  <a:tcPr anchor="ctr"/>
                </a:tc>
                <a:tc>
                  <a:txBody>
                    <a:bodyPr/>
                    <a:lstStyle/>
                    <a:p>
                      <a:pPr algn="ctr">
                        <a:spcBef>
                          <a:spcPts val="0"/>
                        </a:spcBef>
                        <a:spcAft>
                          <a:spcPts val="0"/>
                        </a:spcAft>
                      </a:pPr>
                      <a:endParaRPr lang="en-IN" sz="1400" dirty="0"/>
                    </a:p>
                  </a:txBody>
                  <a:tcPr anchor="ctr"/>
                </a:tc>
                <a:tc>
                  <a:txBody>
                    <a:bodyPr/>
                    <a:lstStyle/>
                    <a:p>
                      <a:pPr algn="ctr">
                        <a:spcBef>
                          <a:spcPts val="0"/>
                        </a:spcBef>
                        <a:spcAft>
                          <a:spcPts val="0"/>
                        </a:spcAft>
                      </a:pPr>
                      <a:r>
                        <a:rPr lang="en-IN" sz="1400" dirty="0"/>
                        <a:t>Key Characteristics</a:t>
                      </a:r>
                    </a:p>
                  </a:txBody>
                  <a:tcPr anchor="ctr"/>
                </a:tc>
                <a:tc>
                  <a:txBody>
                    <a:bodyPr/>
                    <a:lstStyle/>
                    <a:p>
                      <a:pPr algn="ctr">
                        <a:spcBef>
                          <a:spcPts val="0"/>
                        </a:spcBef>
                        <a:spcAft>
                          <a:spcPts val="0"/>
                        </a:spcAft>
                      </a:pPr>
                      <a:r>
                        <a:rPr lang="en-GB" sz="1400" dirty="0"/>
                        <a:t>Approximate Number of Named Species</a:t>
                      </a:r>
                      <a:endParaRPr lang="en-IN" sz="1400" dirty="0"/>
                    </a:p>
                  </a:txBody>
                  <a:tcPr anchor="ctr"/>
                </a:tc>
                <a:extLst>
                  <a:ext uri="{0D108BD9-81ED-4DB2-BD59-A6C34878D82A}">
                    <a16:rowId xmlns:a16="http://schemas.microsoft.com/office/drawing/2014/main" val="1751630987"/>
                  </a:ext>
                </a:extLst>
              </a:tr>
              <a:tr h="370840">
                <a:tc>
                  <a:txBody>
                    <a:bodyPr/>
                    <a:lstStyle/>
                    <a:p>
                      <a:pPr>
                        <a:spcBef>
                          <a:spcPts val="0"/>
                        </a:spcBef>
                        <a:spcAft>
                          <a:spcPts val="0"/>
                        </a:spcAft>
                      </a:pPr>
                      <a:r>
                        <a:rPr lang="en-IN" sz="1400" dirty="0"/>
                        <a:t>Odonata</a:t>
                      </a:r>
                    </a:p>
                  </a:txBody>
                  <a:tcPr/>
                </a:tc>
                <a:tc>
                  <a:txBody>
                    <a:bodyPr/>
                    <a:lstStyle/>
                    <a:p>
                      <a:pPr>
                        <a:spcBef>
                          <a:spcPts val="0"/>
                        </a:spcBef>
                        <a:spcAft>
                          <a:spcPts val="0"/>
                        </a:spcAft>
                      </a:pPr>
                      <a:r>
                        <a:rPr lang="en-IN" sz="1400" dirty="0"/>
                        <a:t>Dragonflies</a:t>
                      </a:r>
                    </a:p>
                  </a:txBody>
                  <a:tcPr/>
                </a:tc>
                <a:tc>
                  <a:txBody>
                    <a:bodyPr/>
                    <a:lstStyle/>
                    <a:p>
                      <a:pPr>
                        <a:spcBef>
                          <a:spcPts val="0"/>
                        </a:spcBef>
                        <a:spcAft>
                          <a:spcPts val="0"/>
                        </a:spcAft>
                      </a:pPr>
                      <a:endParaRPr lang="en-IN" sz="1400" dirty="0"/>
                    </a:p>
                  </a:txBody>
                  <a:tcPr/>
                </a:tc>
                <a:tc>
                  <a:txBody>
                    <a:bodyPr/>
                    <a:lstStyle/>
                    <a:p>
                      <a:pPr>
                        <a:spcBef>
                          <a:spcPts val="0"/>
                        </a:spcBef>
                        <a:spcAft>
                          <a:spcPts val="0"/>
                        </a:spcAft>
                      </a:pPr>
                      <a:r>
                        <a:rPr lang="en-GB" sz="1400" dirty="0"/>
                        <a:t>Two pairs of transparent flying wings that cannot fold back; large, long, and slender body; chewing mouthparts. Simple metamorphosis.</a:t>
                      </a:r>
                      <a:endParaRPr lang="en-IN" sz="1400" dirty="0"/>
                    </a:p>
                  </a:txBody>
                  <a:tcPr/>
                </a:tc>
                <a:tc>
                  <a:txBody>
                    <a:bodyPr/>
                    <a:lstStyle/>
                    <a:p>
                      <a:pPr algn="ctr">
                        <a:spcBef>
                          <a:spcPts val="0"/>
                        </a:spcBef>
                        <a:spcAft>
                          <a:spcPts val="0"/>
                        </a:spcAft>
                      </a:pPr>
                      <a:r>
                        <a:rPr lang="en-IN" sz="1400" dirty="0"/>
                        <a:t>5,000</a:t>
                      </a:r>
                    </a:p>
                  </a:txBody>
                  <a:tcPr/>
                </a:tc>
                <a:extLst>
                  <a:ext uri="{0D108BD9-81ED-4DB2-BD59-A6C34878D82A}">
                    <a16:rowId xmlns:a16="http://schemas.microsoft.com/office/drawing/2014/main" val="1235523600"/>
                  </a:ext>
                </a:extLst>
              </a:tr>
              <a:tr h="1188720">
                <a:tc>
                  <a:txBody>
                    <a:bodyPr/>
                    <a:lstStyle/>
                    <a:p>
                      <a:pPr>
                        <a:spcBef>
                          <a:spcPts val="0"/>
                        </a:spcBef>
                        <a:spcAft>
                          <a:spcPts val="0"/>
                        </a:spcAft>
                      </a:pPr>
                      <a:r>
                        <a:rPr lang="en-IN" sz="1400" dirty="0"/>
                        <a:t>Isoptera</a:t>
                      </a:r>
                    </a:p>
                  </a:txBody>
                  <a:tcPr/>
                </a:tc>
                <a:tc>
                  <a:txBody>
                    <a:bodyPr/>
                    <a:lstStyle/>
                    <a:p>
                      <a:pPr>
                        <a:spcBef>
                          <a:spcPts val="0"/>
                        </a:spcBef>
                        <a:spcAft>
                          <a:spcPts val="0"/>
                        </a:spcAft>
                      </a:pPr>
                      <a:r>
                        <a:rPr lang="en-IN" sz="1400" dirty="0"/>
                        <a:t>Termites</a:t>
                      </a:r>
                    </a:p>
                  </a:txBody>
                  <a:tcPr/>
                </a:tc>
                <a:tc>
                  <a:txBody>
                    <a:bodyPr/>
                    <a:lstStyle/>
                    <a:p>
                      <a:pPr>
                        <a:spcBef>
                          <a:spcPts val="0"/>
                        </a:spcBef>
                        <a:spcAft>
                          <a:spcPts val="0"/>
                        </a:spcAft>
                      </a:pPr>
                      <a:endParaRPr lang="en-IN" sz="1400" dirty="0"/>
                    </a:p>
                  </a:txBody>
                  <a:tcPr/>
                </a:tc>
                <a:tc>
                  <a:txBody>
                    <a:bodyPr/>
                    <a:lstStyle/>
                    <a:p>
                      <a:pPr>
                        <a:spcBef>
                          <a:spcPts val="0"/>
                        </a:spcBef>
                        <a:spcAft>
                          <a:spcPts val="0"/>
                        </a:spcAft>
                      </a:pPr>
                      <a:r>
                        <a:rPr lang="en-GB" sz="1400" dirty="0"/>
                        <a:t>Two pairs of wings, but some stages wingless; chewing mouthparts; simple metamorphosis. Social organization; </a:t>
                      </a:r>
                      <a:r>
                        <a:rPr lang="en-GB" sz="1400" dirty="0" err="1"/>
                        <a:t>labor</a:t>
                      </a:r>
                      <a:r>
                        <a:rPr lang="en-GB" sz="1400" dirty="0"/>
                        <a:t> divided among several body types. Some are among the few types of animals able to digest wood. Incomplete metamorphosis.</a:t>
                      </a:r>
                      <a:endParaRPr lang="en-IN" sz="1400" dirty="0"/>
                    </a:p>
                  </a:txBody>
                  <a:tcPr/>
                </a:tc>
                <a:tc>
                  <a:txBody>
                    <a:bodyPr/>
                    <a:lstStyle/>
                    <a:p>
                      <a:pPr algn="ctr">
                        <a:spcBef>
                          <a:spcPts val="0"/>
                        </a:spcBef>
                        <a:spcAft>
                          <a:spcPts val="0"/>
                        </a:spcAft>
                      </a:pPr>
                      <a:r>
                        <a:rPr lang="en-IN" sz="1400" dirty="0"/>
                        <a:t>2,600</a:t>
                      </a:r>
                    </a:p>
                  </a:txBody>
                  <a:tcPr/>
                </a:tc>
                <a:extLst>
                  <a:ext uri="{0D108BD9-81ED-4DB2-BD59-A6C34878D82A}">
                    <a16:rowId xmlns:a16="http://schemas.microsoft.com/office/drawing/2014/main" val="3361228735"/>
                  </a:ext>
                </a:extLst>
              </a:tr>
              <a:tr h="370840">
                <a:tc>
                  <a:txBody>
                    <a:bodyPr/>
                    <a:lstStyle/>
                    <a:p>
                      <a:pPr>
                        <a:spcBef>
                          <a:spcPts val="0"/>
                        </a:spcBef>
                        <a:spcAft>
                          <a:spcPts val="0"/>
                        </a:spcAft>
                      </a:pPr>
                      <a:r>
                        <a:rPr lang="en-IN" sz="1400" dirty="0"/>
                        <a:t>Siphonaptera</a:t>
                      </a:r>
                    </a:p>
                  </a:txBody>
                  <a:tcPr/>
                </a:tc>
                <a:tc>
                  <a:txBody>
                    <a:bodyPr/>
                    <a:lstStyle/>
                    <a:p>
                      <a:pPr>
                        <a:spcBef>
                          <a:spcPts val="0"/>
                        </a:spcBef>
                        <a:spcAft>
                          <a:spcPts val="0"/>
                        </a:spcAft>
                      </a:pPr>
                      <a:r>
                        <a:rPr lang="en-IN" sz="1400" dirty="0"/>
                        <a:t>Fleas</a:t>
                      </a:r>
                    </a:p>
                  </a:txBody>
                  <a:tcPr/>
                </a:tc>
                <a:tc>
                  <a:txBody>
                    <a:bodyPr/>
                    <a:lstStyle/>
                    <a:p>
                      <a:pPr>
                        <a:spcBef>
                          <a:spcPts val="0"/>
                        </a:spcBef>
                        <a:spcAft>
                          <a:spcPts val="0"/>
                        </a:spcAft>
                      </a:pPr>
                      <a:endParaRPr lang="en-IN" sz="1400" dirty="0"/>
                    </a:p>
                  </a:txBody>
                  <a:tcPr/>
                </a:tc>
                <a:tc>
                  <a:txBody>
                    <a:bodyPr/>
                    <a:lstStyle/>
                    <a:p>
                      <a:pPr>
                        <a:spcBef>
                          <a:spcPts val="0"/>
                        </a:spcBef>
                        <a:spcAft>
                          <a:spcPts val="0"/>
                        </a:spcAft>
                      </a:pPr>
                      <a:r>
                        <a:rPr lang="en-GB" sz="1400" dirty="0"/>
                        <a:t>Wingless; flattened body with jumping legs; piercing and sucking mouthparts. Small; known for irritating bites. Complete metamorphosis.</a:t>
                      </a:r>
                      <a:endParaRPr lang="en-IN" sz="1400" dirty="0"/>
                    </a:p>
                  </a:txBody>
                  <a:tcPr/>
                </a:tc>
                <a:tc>
                  <a:txBody>
                    <a:bodyPr/>
                    <a:lstStyle/>
                    <a:p>
                      <a:pPr algn="ctr">
                        <a:spcBef>
                          <a:spcPts val="0"/>
                        </a:spcBef>
                        <a:spcAft>
                          <a:spcPts val="0"/>
                        </a:spcAft>
                      </a:pPr>
                      <a:r>
                        <a:rPr lang="en-IN" sz="1400" dirty="0"/>
                        <a:t>2,000</a:t>
                      </a:r>
                    </a:p>
                  </a:txBody>
                  <a:tcPr/>
                </a:tc>
                <a:extLst>
                  <a:ext uri="{0D108BD9-81ED-4DB2-BD59-A6C34878D82A}">
                    <a16:rowId xmlns:a16="http://schemas.microsoft.com/office/drawing/2014/main" val="2814638407"/>
                  </a:ext>
                </a:extLst>
              </a:tr>
            </a:tbl>
          </a:graphicData>
        </a:graphic>
      </p:graphicFrame>
      <p:pic>
        <p:nvPicPr>
          <p:cNvPr id="10" name="Picture 4" descr="Alt text for this image can be found in the table row 2 column 3.">
            <a:extLst>
              <a:ext uri="{FF2B5EF4-FFF2-40B4-BE49-F238E27FC236}">
                <a16:creationId xmlns:a16="http://schemas.microsoft.com/office/drawing/2014/main" id="{7584A110-A582-40B3-987F-45ECA1240151}"/>
              </a:ext>
            </a:extLst>
          </p:cNvPr>
          <p:cNvPicPr>
            <a:picLocks noChangeAspect="1"/>
          </p:cNvPicPr>
          <p:nvPr/>
        </p:nvPicPr>
        <p:blipFill>
          <a:blip r:embed="rId2"/>
          <a:stretch>
            <a:fillRect/>
          </a:stretch>
        </p:blipFill>
        <p:spPr>
          <a:xfrm>
            <a:off x="2979471" y="2546126"/>
            <a:ext cx="1081935" cy="607548"/>
          </a:xfrm>
          <a:prstGeom prst="rect">
            <a:avLst/>
          </a:prstGeom>
        </p:spPr>
      </p:pic>
      <p:pic>
        <p:nvPicPr>
          <p:cNvPr id="12" name="Picture 5" descr="Alt text for this image can be found in the table row 3 column 3.">
            <a:extLst>
              <a:ext uri="{FF2B5EF4-FFF2-40B4-BE49-F238E27FC236}">
                <a16:creationId xmlns:a16="http://schemas.microsoft.com/office/drawing/2014/main" id="{C945D3CD-98FD-4132-AB52-9DCCBCBF1E66}"/>
              </a:ext>
            </a:extLst>
          </p:cNvPr>
          <p:cNvPicPr>
            <a:picLocks noChangeAspect="1"/>
          </p:cNvPicPr>
          <p:nvPr/>
        </p:nvPicPr>
        <p:blipFill>
          <a:blip r:embed="rId3"/>
          <a:stretch>
            <a:fillRect/>
          </a:stretch>
        </p:blipFill>
        <p:spPr>
          <a:xfrm>
            <a:off x="3018307" y="3955205"/>
            <a:ext cx="1004265" cy="619979"/>
          </a:xfrm>
          <a:prstGeom prst="rect">
            <a:avLst/>
          </a:prstGeom>
        </p:spPr>
      </p:pic>
      <p:pic>
        <p:nvPicPr>
          <p:cNvPr id="14" name="Picture 6" descr="Alt text for this image can be found in the table row 4 column 3.">
            <a:extLst>
              <a:ext uri="{FF2B5EF4-FFF2-40B4-BE49-F238E27FC236}">
                <a16:creationId xmlns:a16="http://schemas.microsoft.com/office/drawing/2014/main" id="{576D155C-CBD1-46B7-97D1-B6384EE874FD}"/>
              </a:ext>
            </a:extLst>
          </p:cNvPr>
          <p:cNvPicPr>
            <a:picLocks noChangeAspect="1"/>
          </p:cNvPicPr>
          <p:nvPr/>
        </p:nvPicPr>
        <p:blipFill>
          <a:blip r:embed="rId4"/>
          <a:stretch>
            <a:fillRect/>
          </a:stretch>
        </p:blipFill>
        <p:spPr>
          <a:xfrm>
            <a:off x="2970361" y="5411160"/>
            <a:ext cx="1100155" cy="776985"/>
          </a:xfrm>
          <a:prstGeom prst="rect">
            <a:avLst/>
          </a:prstGeom>
        </p:spPr>
      </p:pic>
      <p:sp>
        <p:nvSpPr>
          <p:cNvPr id="8" name="Slide Number Placeholder 7">
            <a:extLst>
              <a:ext uri="{FF2B5EF4-FFF2-40B4-BE49-F238E27FC236}">
                <a16:creationId xmlns:a16="http://schemas.microsoft.com/office/drawing/2014/main" id="{36F09B04-787C-4C88-A627-8D260443B316}"/>
              </a:ext>
            </a:extLst>
          </p:cNvPr>
          <p:cNvSpPr>
            <a:spLocks noGrp="1"/>
          </p:cNvSpPr>
          <p:nvPr>
            <p:ph type="sldNum" sz="quarter" idx="10"/>
          </p:nvPr>
        </p:nvSpPr>
        <p:spPr/>
        <p:txBody>
          <a:bodyPr/>
          <a:lstStyle/>
          <a:p>
            <a:fld id="{68151E55-6873-49E2-B8D5-2F265E6F1973}" type="slidenum">
              <a:rPr lang="en-US" smtClean="0"/>
              <a:pPr/>
              <a:t>117</a:t>
            </a:fld>
            <a:endParaRPr lang="en-US"/>
          </a:p>
        </p:txBody>
      </p:sp>
    </p:spTree>
    <p:extLst>
      <p:ext uri="{BB962C8B-B14F-4D97-AF65-F5344CB8AC3E}">
        <p14:creationId xmlns:p14="http://schemas.microsoft.com/office/powerpoint/2010/main" val="229856943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739FF-808A-4609-AA50-63EBC9BE8D9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33.43 a and b</a:t>
            </a:r>
          </a:p>
        </p:txBody>
      </p:sp>
      <p:pic>
        <p:nvPicPr>
          <p:cNvPr id="9" name="Picture 2" descr="An illustration shows the Lepidoptera, Example: Butterfly and Hemiptera, Example: Moth.">
            <a:extLst>
              <a:ext uri="{FF2B5EF4-FFF2-40B4-BE49-F238E27FC236}">
                <a16:creationId xmlns:a16="http://schemas.microsoft.com/office/drawing/2014/main" id="{3B4B97D3-ED6D-4C70-9ABE-98327251CE53}"/>
              </a:ext>
            </a:extLst>
          </p:cNvPr>
          <p:cNvPicPr>
            <a:picLocks noChangeAspect="1" noChangeArrowheads="1"/>
          </p:cNvPicPr>
          <p:nvPr/>
        </p:nvPicPr>
        <p:blipFill rotWithShape="1">
          <a:blip r:embed="rId2"/>
          <a:srcRect r="35059" b="49352"/>
          <a:stretch/>
        </p:blipFill>
        <p:spPr bwMode="auto">
          <a:xfrm>
            <a:off x="472201" y="1791660"/>
            <a:ext cx="8199598" cy="3657600"/>
          </a:xfrm>
          <a:prstGeom prst="rect">
            <a:avLst/>
          </a:prstGeom>
          <a:noFill/>
        </p:spPr>
      </p:pic>
      <p:sp>
        <p:nvSpPr>
          <p:cNvPr id="14" name="Text Placeholder 3">
            <a:extLst>
              <a:ext uri="{FF2B5EF4-FFF2-40B4-BE49-F238E27FC236}">
                <a16:creationId xmlns:a16="http://schemas.microsoft.com/office/drawing/2014/main" id="{084C8795-A680-46DD-834A-D601DADDBB97}"/>
              </a:ext>
            </a:extLst>
          </p:cNvPr>
          <p:cNvSpPr>
            <a:spLocks noGrp="1"/>
          </p:cNvSpPr>
          <p:nvPr>
            <p:ph type="body" sz="quarter" idx="39"/>
          </p:nvPr>
        </p:nvSpPr>
        <p:spPr>
          <a:xfrm>
            <a:off x="2148840" y="5510784"/>
            <a:ext cx="4846320" cy="181356"/>
          </a:xfrm>
        </p:spPr>
        <p:txBody>
          <a:bodyPr/>
          <a:lstStyle/>
          <a:p>
            <a:pPr algn="ctr"/>
            <a:r>
              <a:rPr lang="en-US" dirty="0">
                <a:solidFill>
                  <a:schemeClr val="tx1"/>
                </a:solidFill>
              </a:rPr>
              <a:t>(a) ©Cleveland P. Hickman; (b) ©NHPA/James Carmichael, Jr./</a:t>
            </a:r>
            <a:r>
              <a:rPr lang="en-US" dirty="0" err="1">
                <a:solidFill>
                  <a:schemeClr val="tx1"/>
                </a:solidFill>
              </a:rPr>
              <a:t>Photoshot</a:t>
            </a:r>
            <a:r>
              <a:rPr lang="en-US" dirty="0">
                <a:solidFill>
                  <a:schemeClr val="tx1"/>
                </a:solidFill>
              </a:rPr>
              <a:t>; </a:t>
            </a:r>
          </a:p>
        </p:txBody>
      </p:sp>
      <p:sp>
        <p:nvSpPr>
          <p:cNvPr id="8" name="Slide Number Placeholder 4">
            <a:extLst>
              <a:ext uri="{FF2B5EF4-FFF2-40B4-BE49-F238E27FC236}">
                <a16:creationId xmlns:a16="http://schemas.microsoft.com/office/drawing/2014/main" id="{4BBAA052-6EA7-4191-A068-7833849763EF}"/>
              </a:ext>
            </a:extLst>
          </p:cNvPr>
          <p:cNvSpPr>
            <a:spLocks noGrp="1"/>
          </p:cNvSpPr>
          <p:nvPr>
            <p:ph type="sldNum" sz="quarter" idx="10"/>
          </p:nvPr>
        </p:nvSpPr>
        <p:spPr/>
        <p:txBody>
          <a:bodyPr/>
          <a:lstStyle/>
          <a:p>
            <a:fld id="{68151E55-6873-49E2-B8D5-2F265E6F1973}" type="slidenum">
              <a:rPr lang="en-US" smtClean="0"/>
              <a:pPr/>
              <a:t>118</a:t>
            </a:fld>
            <a:endParaRPr lang="en-US"/>
          </a:p>
        </p:txBody>
      </p:sp>
    </p:spTree>
    <p:extLst>
      <p:ext uri="{BB962C8B-B14F-4D97-AF65-F5344CB8AC3E}">
        <p14:creationId xmlns:p14="http://schemas.microsoft.com/office/powerpoint/2010/main" val="170004186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739FF-808A-4609-AA50-63EBC9BE8D93}"/>
              </a:ext>
            </a:extLst>
          </p:cNvPr>
          <p:cNvSpPr>
            <a:spLocks noGrp="1"/>
          </p:cNvSpPr>
          <p:nvPr>
            <p:ph type="title"/>
          </p:nvPr>
        </p:nvSpPr>
        <p:spPr/>
        <p:txBody>
          <a:bodyPr/>
          <a:lstStyle/>
          <a:p>
            <a:pPr lvl="0"/>
            <a:r>
              <a:rPr lang="en-US" dirty="0"/>
              <a:t>Figure 33.43 c and d</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mage shows insect under order, Coleoptera, Example: Beetle.">
            <a:extLst>
              <a:ext uri="{FF2B5EF4-FFF2-40B4-BE49-F238E27FC236}">
                <a16:creationId xmlns:a16="http://schemas.microsoft.com/office/drawing/2014/main" id="{3B4B97D3-ED6D-4C70-9ABE-98327251CE53}"/>
              </a:ext>
            </a:extLst>
          </p:cNvPr>
          <p:cNvPicPr>
            <a:picLocks noChangeAspect="1" noChangeArrowheads="1"/>
          </p:cNvPicPr>
          <p:nvPr/>
        </p:nvPicPr>
        <p:blipFill rotWithShape="1">
          <a:blip r:embed="rId2"/>
          <a:srcRect l="65570" t="820" r="3404" b="50515"/>
          <a:stretch/>
        </p:blipFill>
        <p:spPr bwMode="auto">
          <a:xfrm>
            <a:off x="535751" y="1636456"/>
            <a:ext cx="3992626" cy="3581908"/>
          </a:xfrm>
          <a:prstGeom prst="rect">
            <a:avLst/>
          </a:prstGeom>
        </p:spPr>
      </p:pic>
      <p:sp>
        <p:nvSpPr>
          <p:cNvPr id="3" name="Content Placeholder 3">
            <a:extLst>
              <a:ext uri="{FF2B5EF4-FFF2-40B4-BE49-F238E27FC236}">
                <a16:creationId xmlns:a16="http://schemas.microsoft.com/office/drawing/2014/main" id="{3B4C7530-DC8E-4D14-BA2D-C2FAB72C9BF2}"/>
              </a:ext>
            </a:extLst>
          </p:cNvPr>
          <p:cNvSpPr>
            <a:spLocks noGrp="1"/>
          </p:cNvSpPr>
          <p:nvPr>
            <p:ph sz="quarter" idx="11"/>
          </p:nvPr>
        </p:nvSpPr>
        <p:spPr>
          <a:xfrm>
            <a:off x="1754824" y="5309189"/>
            <a:ext cx="1554480" cy="225150"/>
          </a:xfrm>
        </p:spPr>
        <p:txBody>
          <a:bodyPr/>
          <a:lstStyle/>
          <a:p>
            <a:pPr algn="ctr"/>
            <a:r>
              <a:rPr lang="en-US" sz="800" dirty="0" err="1">
                <a:solidFill>
                  <a:schemeClr val="tx1"/>
                </a:solidFill>
              </a:rPr>
              <a:t>Horia</a:t>
            </a:r>
            <a:r>
              <a:rPr lang="en-US" sz="800" dirty="0">
                <a:solidFill>
                  <a:schemeClr val="tx1"/>
                </a:solidFill>
              </a:rPr>
              <a:t> Bogdan/Shutterstock</a:t>
            </a:r>
            <a:endParaRPr lang="en-US" sz="800" dirty="0"/>
          </a:p>
        </p:txBody>
      </p:sp>
      <p:pic>
        <p:nvPicPr>
          <p:cNvPr id="7" name="Picture 4" descr="An image shows insect under order, Diptera, Example: Dragonfly.">
            <a:extLst>
              <a:ext uri="{FF2B5EF4-FFF2-40B4-BE49-F238E27FC236}">
                <a16:creationId xmlns:a16="http://schemas.microsoft.com/office/drawing/2014/main" id="{DC5C736A-627C-4912-8BAE-FED1422644D9}"/>
              </a:ext>
            </a:extLst>
          </p:cNvPr>
          <p:cNvPicPr>
            <a:picLocks noChangeAspect="1" noChangeArrowheads="1"/>
          </p:cNvPicPr>
          <p:nvPr/>
        </p:nvPicPr>
        <p:blipFill rotWithShape="1">
          <a:blip r:embed="rId2"/>
          <a:srcRect l="2154" t="51336" r="68265"/>
          <a:stretch/>
        </p:blipFill>
        <p:spPr bwMode="auto">
          <a:xfrm>
            <a:off x="4840607" y="1636456"/>
            <a:ext cx="3806825" cy="3581908"/>
          </a:xfrm>
          <a:prstGeom prst="rect">
            <a:avLst/>
          </a:prstGeom>
        </p:spPr>
      </p:pic>
      <p:sp>
        <p:nvSpPr>
          <p:cNvPr id="4" name="Content Placeholder 5">
            <a:extLst>
              <a:ext uri="{FF2B5EF4-FFF2-40B4-BE49-F238E27FC236}">
                <a16:creationId xmlns:a16="http://schemas.microsoft.com/office/drawing/2014/main" id="{8714D595-700F-40B3-AE76-CF4BA22A9ED6}"/>
              </a:ext>
            </a:extLst>
          </p:cNvPr>
          <p:cNvSpPr>
            <a:spLocks noGrp="1"/>
          </p:cNvSpPr>
          <p:nvPr>
            <p:ph sz="quarter" idx="15"/>
          </p:nvPr>
        </p:nvSpPr>
        <p:spPr>
          <a:xfrm>
            <a:off x="6092509" y="5305739"/>
            <a:ext cx="1303020" cy="228600"/>
          </a:xfrm>
        </p:spPr>
        <p:txBody>
          <a:bodyPr anchor="ctr"/>
          <a:lstStyle/>
          <a:p>
            <a:pPr algn="ctr"/>
            <a:r>
              <a:rPr lang="en-US" sz="800" dirty="0">
                <a:solidFill>
                  <a:schemeClr val="tx1"/>
                </a:solidFill>
              </a:rPr>
              <a:t>nofilm2011/Shutterstock</a:t>
            </a:r>
            <a:endParaRPr lang="en-US" sz="800" dirty="0"/>
          </a:p>
        </p:txBody>
      </p:sp>
      <p:sp>
        <p:nvSpPr>
          <p:cNvPr id="8" name="Slide Number Placeholder 6">
            <a:extLst>
              <a:ext uri="{FF2B5EF4-FFF2-40B4-BE49-F238E27FC236}">
                <a16:creationId xmlns:a16="http://schemas.microsoft.com/office/drawing/2014/main" id="{4BBAA052-6EA7-4191-A068-7833849763EF}"/>
              </a:ext>
            </a:extLst>
          </p:cNvPr>
          <p:cNvSpPr>
            <a:spLocks noGrp="1"/>
          </p:cNvSpPr>
          <p:nvPr>
            <p:ph type="sldNum" sz="quarter" idx="10"/>
          </p:nvPr>
        </p:nvSpPr>
        <p:spPr/>
        <p:txBody>
          <a:bodyPr/>
          <a:lstStyle/>
          <a:p>
            <a:fld id="{68151E55-6873-49E2-B8D5-2F265E6F1973}" type="slidenum">
              <a:rPr lang="en-US" smtClean="0"/>
              <a:pPr/>
              <a:t>119</a:t>
            </a:fld>
            <a:endParaRPr lang="en-US"/>
          </a:p>
        </p:txBody>
      </p:sp>
    </p:spTree>
    <p:extLst>
      <p:ext uri="{BB962C8B-B14F-4D97-AF65-F5344CB8AC3E}">
        <p14:creationId xmlns:p14="http://schemas.microsoft.com/office/powerpoint/2010/main" val="1696461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2922C-744D-4FC4-9A3F-3449A694177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Transverse Section of a Planarian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architecture of a flatworm.">
            <a:extLst>
              <a:ext uri="{FF2B5EF4-FFF2-40B4-BE49-F238E27FC236}">
                <a16:creationId xmlns:a16="http://schemas.microsoft.com/office/drawing/2014/main" id="{77FB1CC8-2D6C-4FAA-8A68-C59243002539}"/>
              </a:ext>
            </a:extLst>
          </p:cNvPr>
          <p:cNvPicPr>
            <a:picLocks noChangeAspect="1" noChangeArrowheads="1"/>
          </p:cNvPicPr>
          <p:nvPr/>
        </p:nvPicPr>
        <p:blipFill>
          <a:blip r:embed="rId2"/>
          <a:stretch>
            <a:fillRect/>
          </a:stretch>
        </p:blipFill>
        <p:spPr bwMode="auto">
          <a:xfrm>
            <a:off x="1120058" y="1181214"/>
            <a:ext cx="6903884" cy="5029200"/>
          </a:xfrm>
          <a:prstGeom prst="rect">
            <a:avLst/>
          </a:prstGeom>
        </p:spPr>
      </p:pic>
      <p:sp>
        <p:nvSpPr>
          <p:cNvPr id="14" name="Text Placeholder 3">
            <a:extLst>
              <a:ext uri="{FF2B5EF4-FFF2-40B4-BE49-F238E27FC236}">
                <a16:creationId xmlns:a16="http://schemas.microsoft.com/office/drawing/2014/main" id="{71DA2F9B-DA98-439F-90C5-E95CB0A1402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CF33620-BA99-4251-9B99-1EDE8FBBC414}"/>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62146415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D739FF-808A-4609-AA50-63EBC9BE8D93}"/>
              </a:ext>
            </a:extLst>
          </p:cNvPr>
          <p:cNvSpPr>
            <a:spLocks noGrp="1"/>
          </p:cNvSpPr>
          <p:nvPr>
            <p:ph type="title"/>
          </p:nvPr>
        </p:nvSpPr>
        <p:spPr/>
        <p:txBody>
          <a:bodyPr/>
          <a:lstStyle/>
          <a:p>
            <a:pPr lvl="0"/>
            <a:r>
              <a:rPr lang="en-US" dirty="0"/>
              <a:t>Figure 33.43 e and f</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wo images shows insect under orders, Orthoptera, Example: Grasshopper, and Isoptera, Examples: Ant.">
            <a:extLst>
              <a:ext uri="{FF2B5EF4-FFF2-40B4-BE49-F238E27FC236}">
                <a16:creationId xmlns:a16="http://schemas.microsoft.com/office/drawing/2014/main" id="{3B4B97D3-ED6D-4C70-9ABE-98327251CE53}"/>
              </a:ext>
            </a:extLst>
          </p:cNvPr>
          <p:cNvPicPr>
            <a:picLocks noChangeAspect="1" noChangeArrowheads="1"/>
          </p:cNvPicPr>
          <p:nvPr/>
        </p:nvPicPr>
        <p:blipFill rotWithShape="1">
          <a:blip r:embed="rId2"/>
          <a:srcRect l="32540" t="50909" r="3183"/>
          <a:stretch/>
        </p:blipFill>
        <p:spPr bwMode="auto">
          <a:xfrm>
            <a:off x="274320" y="1625096"/>
            <a:ext cx="8595360" cy="3754703"/>
          </a:xfrm>
          <a:prstGeom prst="rect">
            <a:avLst/>
          </a:prstGeom>
        </p:spPr>
      </p:pic>
      <p:sp>
        <p:nvSpPr>
          <p:cNvPr id="14" name="Text Placeholder 3">
            <a:extLst>
              <a:ext uri="{FF2B5EF4-FFF2-40B4-BE49-F238E27FC236}">
                <a16:creationId xmlns:a16="http://schemas.microsoft.com/office/drawing/2014/main" id="{084C8795-A680-46DD-834A-D601DADDBB97}"/>
              </a:ext>
            </a:extLst>
          </p:cNvPr>
          <p:cNvSpPr>
            <a:spLocks noGrp="1"/>
          </p:cNvSpPr>
          <p:nvPr>
            <p:ph type="body" sz="quarter" idx="39"/>
          </p:nvPr>
        </p:nvSpPr>
        <p:spPr>
          <a:xfrm>
            <a:off x="2148840" y="5467411"/>
            <a:ext cx="4846320" cy="181356"/>
          </a:xfrm>
        </p:spPr>
        <p:txBody>
          <a:bodyPr/>
          <a:lstStyle/>
          <a:p>
            <a:pPr algn="ctr"/>
            <a:r>
              <a:rPr lang="en-US" dirty="0">
                <a:solidFill>
                  <a:schemeClr val="tx1"/>
                </a:solidFill>
              </a:rPr>
              <a:t>(e) Greg Johnston/Lonely Planet Images/Getty Images; (f) Nature’s Images/Science Source</a:t>
            </a:r>
          </a:p>
        </p:txBody>
      </p:sp>
      <p:sp>
        <p:nvSpPr>
          <p:cNvPr id="8" name="Slide Number Placeholder 4">
            <a:extLst>
              <a:ext uri="{FF2B5EF4-FFF2-40B4-BE49-F238E27FC236}">
                <a16:creationId xmlns:a16="http://schemas.microsoft.com/office/drawing/2014/main" id="{4BBAA052-6EA7-4191-A068-7833849763EF}"/>
              </a:ext>
            </a:extLst>
          </p:cNvPr>
          <p:cNvSpPr>
            <a:spLocks noGrp="1"/>
          </p:cNvSpPr>
          <p:nvPr>
            <p:ph type="sldNum" sz="quarter" idx="10"/>
          </p:nvPr>
        </p:nvSpPr>
        <p:spPr/>
        <p:txBody>
          <a:bodyPr/>
          <a:lstStyle/>
          <a:p>
            <a:fld id="{68151E55-6873-49E2-B8D5-2F265E6F1973}" type="slidenum">
              <a:rPr lang="en-US" smtClean="0"/>
              <a:pPr/>
              <a:t>120</a:t>
            </a:fld>
            <a:endParaRPr lang="en-US"/>
          </a:p>
        </p:txBody>
      </p:sp>
    </p:spTree>
    <p:extLst>
      <p:ext uri="{BB962C8B-B14F-4D97-AF65-F5344CB8AC3E}">
        <p14:creationId xmlns:p14="http://schemas.microsoft.com/office/powerpoint/2010/main" val="283563391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B917BE-EC38-4345-A284-2EF711121E4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External features</a:t>
            </a:r>
          </a:p>
        </p:txBody>
      </p:sp>
      <p:sp>
        <p:nvSpPr>
          <p:cNvPr id="3" name="Content Placeholder 2">
            <a:extLst>
              <a:ext uri="{FF2B5EF4-FFF2-40B4-BE49-F238E27FC236}">
                <a16:creationId xmlns:a16="http://schemas.microsoft.com/office/drawing/2014/main" id="{A3E56663-201C-437A-B04D-E394A9752BBF}"/>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Three body regions</a:t>
            </a:r>
          </a:p>
          <a:p>
            <a:pPr marL="457200" lvl="0" indent="-457200">
              <a:spcBef>
                <a:spcPct val="20000"/>
              </a:spcBef>
              <a:spcAft>
                <a:spcPts val="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Head</a:t>
            </a:r>
          </a:p>
          <a:p>
            <a:pPr marL="457200" lvl="0" indent="-457200">
              <a:spcBef>
                <a:spcPct val="20000"/>
              </a:spcBef>
              <a:spcAft>
                <a:spcPts val="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Thorax has three segments, each with a pair of legs</a:t>
            </a:r>
          </a:p>
          <a:p>
            <a:pPr marL="1005840"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May have one or two pairs of wings – outgrowths of body wall.</a:t>
            </a:r>
          </a:p>
          <a:p>
            <a:pPr marL="457200" lvl="0" indent="-457200">
              <a:spcBef>
                <a:spcPct val="20000"/>
              </a:spcBef>
              <a:spcAft>
                <a:spcPts val="6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Abdomen</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Most insects have compound eyes</a:t>
            </a:r>
          </a:p>
        </p:txBody>
      </p:sp>
      <p:sp>
        <p:nvSpPr>
          <p:cNvPr id="6" name="Slide Number Placeholder 3">
            <a:extLst>
              <a:ext uri="{FF2B5EF4-FFF2-40B4-BE49-F238E27FC236}">
                <a16:creationId xmlns:a16="http://schemas.microsoft.com/office/drawing/2014/main" id="{BAB8DB30-BD98-4323-AC96-7CA8264B02C3}"/>
              </a:ext>
            </a:extLst>
          </p:cNvPr>
          <p:cNvSpPr>
            <a:spLocks noGrp="1"/>
          </p:cNvSpPr>
          <p:nvPr>
            <p:ph type="sldNum" sz="quarter" idx="10"/>
          </p:nvPr>
        </p:nvSpPr>
        <p:spPr/>
        <p:txBody>
          <a:bodyPr/>
          <a:lstStyle/>
          <a:p>
            <a:fld id="{68151E55-6873-49E2-B8D5-2F265E6F1973}" type="slidenum">
              <a:rPr lang="en-US" smtClean="0"/>
              <a:pPr/>
              <a:t>121</a:t>
            </a:fld>
            <a:endParaRPr lang="en-US"/>
          </a:p>
        </p:txBody>
      </p:sp>
    </p:spTree>
    <p:extLst>
      <p:ext uri="{BB962C8B-B14F-4D97-AF65-F5344CB8AC3E}">
        <p14:creationId xmlns:p14="http://schemas.microsoft.com/office/powerpoint/2010/main" val="44254489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BA595-9A74-4D8C-9945-AA7818C3F87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Insect Mouthparts</a:t>
            </a:r>
          </a:p>
        </p:txBody>
      </p:sp>
      <p:sp>
        <p:nvSpPr>
          <p:cNvPr id="3" name="Content Placeholder 2">
            <a:extLst>
              <a:ext uri="{FF2B5EF4-FFF2-40B4-BE49-F238E27FC236}">
                <a16:creationId xmlns:a16="http://schemas.microsoft.com/office/drawing/2014/main" id="{F07EF15D-8F40-4DE3-91CB-D89E46C574E0}"/>
              </a:ext>
            </a:extLst>
          </p:cNvPr>
          <p:cNvSpPr>
            <a:spLocks noGrp="1"/>
          </p:cNvSpPr>
          <p:nvPr>
            <p:ph sz="quarter" idx="11"/>
          </p:nvPr>
        </p:nvSpPr>
        <p:spPr>
          <a:xfrm>
            <a:off x="342900" y="1276710"/>
            <a:ext cx="8458200" cy="919643"/>
          </a:xfrm>
        </p:spPr>
        <p:txBody>
          <a:bodyPr/>
          <a:lstStyle/>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Insect mouthparts all have the same basic structure</a:t>
            </a:r>
          </a:p>
          <a:p>
            <a:pPr marL="342900" lvl="0" indent="-342900">
              <a:spcBef>
                <a:spcPts val="624"/>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Modifications reflect feeding habits</a:t>
            </a:r>
          </a:p>
        </p:txBody>
      </p:sp>
      <p:pic>
        <p:nvPicPr>
          <p:cNvPr id="10" name="Picture 3" descr="The mouthpart of a mosquito is straight, solid, and pointed; long, flexible, and extendible in the butterfly; and short, blunt, and wide in the fly.">
            <a:extLst>
              <a:ext uri="{FF2B5EF4-FFF2-40B4-BE49-F238E27FC236}">
                <a16:creationId xmlns:a16="http://schemas.microsoft.com/office/drawing/2014/main" id="{7464B005-CA79-48C3-AA69-6A8D7BAEB0C4}"/>
              </a:ext>
            </a:extLst>
          </p:cNvPr>
          <p:cNvPicPr>
            <a:picLocks noChangeAspect="1" noChangeArrowheads="1"/>
          </p:cNvPicPr>
          <p:nvPr/>
        </p:nvPicPr>
        <p:blipFill>
          <a:blip r:embed="rId2"/>
          <a:stretch>
            <a:fillRect/>
          </a:stretch>
        </p:blipFill>
        <p:spPr bwMode="auto">
          <a:xfrm>
            <a:off x="1111402" y="2518292"/>
            <a:ext cx="6921196" cy="3464477"/>
          </a:xfrm>
          <a:prstGeom prst="rect">
            <a:avLst/>
          </a:prstGeom>
          <a:noFill/>
        </p:spPr>
      </p:pic>
      <p:sp>
        <p:nvSpPr>
          <p:cNvPr id="9" name="Slide Number Placeholder 4">
            <a:extLst>
              <a:ext uri="{FF2B5EF4-FFF2-40B4-BE49-F238E27FC236}">
                <a16:creationId xmlns:a16="http://schemas.microsoft.com/office/drawing/2014/main" id="{7CC62CDC-D6D8-43DE-B161-C03FFF9F2E90}"/>
              </a:ext>
            </a:extLst>
          </p:cNvPr>
          <p:cNvSpPr>
            <a:spLocks noGrp="1"/>
          </p:cNvSpPr>
          <p:nvPr>
            <p:ph type="sldNum" sz="quarter" idx="10"/>
          </p:nvPr>
        </p:nvSpPr>
        <p:spPr/>
        <p:txBody>
          <a:bodyPr/>
          <a:lstStyle/>
          <a:p>
            <a:fld id="{68151E55-6873-49E2-B8D5-2F265E6F1973}" type="slidenum">
              <a:rPr lang="en-US" smtClean="0"/>
              <a:pPr/>
              <a:t>122</a:t>
            </a:fld>
            <a:endParaRPr lang="en-US"/>
          </a:p>
        </p:txBody>
      </p:sp>
    </p:spTree>
    <p:extLst>
      <p:ext uri="{BB962C8B-B14F-4D97-AF65-F5344CB8AC3E}">
        <p14:creationId xmlns:p14="http://schemas.microsoft.com/office/powerpoint/2010/main" val="3199989203"/>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A983C-C957-4780-8CE9-1B66420A26D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Internal organization</a:t>
            </a:r>
          </a:p>
        </p:txBody>
      </p:sp>
      <p:sp>
        <p:nvSpPr>
          <p:cNvPr id="3" name="Content Placeholder 2">
            <a:extLst>
              <a:ext uri="{FF2B5EF4-FFF2-40B4-BE49-F238E27FC236}">
                <a16:creationId xmlns:a16="http://schemas.microsoft.com/office/drawing/2014/main" id="{5A87F266-4AF0-48E2-A63C-9983AFFCEC6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digestive tract is a tube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Digestion takes place in stomach (midgut)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Excretion tales place through Malpighian tubules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Winged insects have dilated tracheae forming air sacs</a:t>
            </a:r>
          </a:p>
          <a:p>
            <a:pPr marL="347472" lvl="2" indent="-347472">
              <a:spcBef>
                <a:spcPct val="20000"/>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Form bellows to force air deep into body.</a:t>
            </a:r>
          </a:p>
          <a:p>
            <a:pPr marL="347472" lvl="2" indent="-347472">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spiracles through which air enters the tracheal system.</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parasitic or aquatic forms have permanently closed spiracles – use diffusion</a:t>
            </a:r>
          </a:p>
        </p:txBody>
      </p:sp>
      <p:sp>
        <p:nvSpPr>
          <p:cNvPr id="6" name="Slide Number Placeholder 3">
            <a:extLst>
              <a:ext uri="{FF2B5EF4-FFF2-40B4-BE49-F238E27FC236}">
                <a16:creationId xmlns:a16="http://schemas.microsoft.com/office/drawing/2014/main" id="{71BBE157-9A4B-456D-AC90-CA986A69DEE6}"/>
              </a:ext>
            </a:extLst>
          </p:cNvPr>
          <p:cNvSpPr>
            <a:spLocks noGrp="1"/>
          </p:cNvSpPr>
          <p:nvPr>
            <p:ph type="sldNum" sz="quarter" idx="10"/>
          </p:nvPr>
        </p:nvSpPr>
        <p:spPr/>
        <p:txBody>
          <a:bodyPr/>
          <a:lstStyle/>
          <a:p>
            <a:fld id="{68151E55-6873-49E2-B8D5-2F265E6F1973}" type="slidenum">
              <a:rPr lang="en-US" smtClean="0"/>
              <a:pPr/>
              <a:t>123</a:t>
            </a:fld>
            <a:endParaRPr lang="en-US"/>
          </a:p>
        </p:txBody>
      </p:sp>
    </p:spTree>
    <p:extLst>
      <p:ext uri="{BB962C8B-B14F-4D97-AF65-F5344CB8AC3E}">
        <p14:creationId xmlns:p14="http://schemas.microsoft.com/office/powerpoint/2010/main" val="302352230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FEF5CF-33AC-4B7E-BDED-2D6AEA89F52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33.45</a:t>
            </a:r>
          </a:p>
        </p:txBody>
      </p:sp>
      <p:pic>
        <p:nvPicPr>
          <p:cNvPr id="9" name="Picture 2" descr="The larva float in the water column with their abdomens pointed to the surface.">
            <a:extLst>
              <a:ext uri="{FF2B5EF4-FFF2-40B4-BE49-F238E27FC236}">
                <a16:creationId xmlns:a16="http://schemas.microsoft.com/office/drawing/2014/main" id="{A7847ADD-1991-4D24-B2E4-88CAB7C203A2}"/>
              </a:ext>
            </a:extLst>
          </p:cNvPr>
          <p:cNvPicPr>
            <a:picLocks noChangeAspect="1" noChangeArrowheads="1"/>
          </p:cNvPicPr>
          <p:nvPr/>
        </p:nvPicPr>
        <p:blipFill>
          <a:blip r:embed="rId2"/>
          <a:stretch>
            <a:fillRect/>
          </a:stretch>
        </p:blipFill>
        <p:spPr bwMode="auto">
          <a:xfrm>
            <a:off x="2441167" y="834051"/>
            <a:ext cx="4261667" cy="5431536"/>
          </a:xfrm>
          <a:prstGeom prst="rect">
            <a:avLst/>
          </a:prstGeom>
          <a:noFill/>
        </p:spPr>
      </p:pic>
      <p:sp>
        <p:nvSpPr>
          <p:cNvPr id="14" name="Text Placeholder 3">
            <a:extLst>
              <a:ext uri="{FF2B5EF4-FFF2-40B4-BE49-F238E27FC236}">
                <a16:creationId xmlns:a16="http://schemas.microsoft.com/office/drawing/2014/main" id="{CAA49DA4-2339-492F-8F61-38EB5E58FC02}"/>
              </a:ext>
            </a:extLst>
          </p:cNvPr>
          <p:cNvSpPr>
            <a:spLocks noGrp="1"/>
          </p:cNvSpPr>
          <p:nvPr>
            <p:ph type="body" sz="quarter" idx="39"/>
          </p:nvPr>
        </p:nvSpPr>
        <p:spPr>
          <a:xfrm>
            <a:off x="3657600" y="6356604"/>
            <a:ext cx="1828800" cy="181356"/>
          </a:xfrm>
        </p:spPr>
        <p:txBody>
          <a:bodyPr/>
          <a:lstStyle/>
          <a:p>
            <a:pPr algn="ctr"/>
            <a:r>
              <a:rPr lang="en-US" dirty="0">
                <a:solidFill>
                  <a:schemeClr val="tx1"/>
                </a:solidFill>
              </a:rPr>
              <a:t>Frank Reiser/Shutterstock</a:t>
            </a:r>
          </a:p>
        </p:txBody>
      </p:sp>
      <p:sp>
        <p:nvSpPr>
          <p:cNvPr id="8" name="Slide Number Placeholder 4">
            <a:extLst>
              <a:ext uri="{FF2B5EF4-FFF2-40B4-BE49-F238E27FC236}">
                <a16:creationId xmlns:a16="http://schemas.microsoft.com/office/drawing/2014/main" id="{DAAD7BEA-713A-4859-9E1D-5F76261B954A}"/>
              </a:ext>
            </a:extLst>
          </p:cNvPr>
          <p:cNvSpPr>
            <a:spLocks noGrp="1"/>
          </p:cNvSpPr>
          <p:nvPr>
            <p:ph type="sldNum" sz="quarter" idx="10"/>
          </p:nvPr>
        </p:nvSpPr>
        <p:spPr/>
        <p:txBody>
          <a:bodyPr/>
          <a:lstStyle/>
          <a:p>
            <a:fld id="{68151E55-6873-49E2-B8D5-2F265E6F1973}" type="slidenum">
              <a:rPr lang="en-US" smtClean="0"/>
              <a:pPr/>
              <a:t>124</a:t>
            </a:fld>
            <a:endParaRPr lang="en-US"/>
          </a:p>
        </p:txBody>
      </p:sp>
    </p:spTree>
    <p:extLst>
      <p:ext uri="{BB962C8B-B14F-4D97-AF65-F5344CB8AC3E}">
        <p14:creationId xmlns:p14="http://schemas.microsoft.com/office/powerpoint/2010/main" val="4071693558"/>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20DD0-59EC-48F0-B0E8-0AE5F463136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Sensory receptors</a:t>
            </a:r>
          </a:p>
        </p:txBody>
      </p:sp>
      <p:sp>
        <p:nvSpPr>
          <p:cNvPr id="3" name="Content Placeholder 2">
            <a:extLst>
              <a:ext uri="{FF2B5EF4-FFF2-40B4-BE49-F238E27FC236}">
                <a16:creationId xmlns:a16="http://schemas.microsoft.com/office/drawing/2014/main" id="{370702BD-B360-444F-A938-ABB48531F215}"/>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Sensory setae are </a:t>
            </a:r>
            <a:r>
              <a:rPr lang="en-US" dirty="0" err="1">
                <a:solidFill>
                  <a:srgbClr val="000000"/>
                </a:solidFill>
                <a:latin typeface="Arial" panose="020B0604020202020204" pitchFamily="34" charset="0"/>
                <a:ea typeface="Verdana" panose="020B0604030504040204" pitchFamily="34" charset="0"/>
              </a:rPr>
              <a:t>hairlike</a:t>
            </a:r>
            <a:r>
              <a:rPr lang="en-US" dirty="0">
                <a:solidFill>
                  <a:srgbClr val="000000"/>
                </a:solidFill>
                <a:latin typeface="Arial" panose="020B0604020202020204" pitchFamily="34" charset="0"/>
                <a:ea typeface="Verdana" panose="020B0604030504040204" pitchFamily="34" charset="0"/>
              </a:rPr>
              <a:t> structures</a:t>
            </a:r>
          </a:p>
          <a:p>
            <a:pPr marL="347472" lvl="2" indent="-347472">
              <a:spcBef>
                <a:spcPts val="624"/>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Detect chemical and mechanical signals.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Tympanum – a thin membrane associated with tracheal air sacs</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Detect sound.</a:t>
            </a:r>
          </a:p>
          <a:p>
            <a:pPr marL="347472" lvl="2" indent="-347472">
              <a:spcBef>
                <a:spcPts val="624"/>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May also use sensory hairs to detect sound.</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Pheromones also used for communication</a:t>
            </a:r>
          </a:p>
          <a:p>
            <a:pPr marL="347472" lvl="2" indent="-347472">
              <a:spcBef>
                <a:spcPts val="624"/>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Mating signals, trail markers.</a:t>
            </a:r>
          </a:p>
        </p:txBody>
      </p:sp>
      <p:sp>
        <p:nvSpPr>
          <p:cNvPr id="6" name="Slide Number Placeholder 3">
            <a:extLst>
              <a:ext uri="{FF2B5EF4-FFF2-40B4-BE49-F238E27FC236}">
                <a16:creationId xmlns:a16="http://schemas.microsoft.com/office/drawing/2014/main" id="{816CCBD3-7C2C-4A19-8FB0-75BC8E4F2407}"/>
              </a:ext>
            </a:extLst>
          </p:cNvPr>
          <p:cNvSpPr>
            <a:spLocks noGrp="1"/>
          </p:cNvSpPr>
          <p:nvPr>
            <p:ph type="sldNum" sz="quarter" idx="10"/>
          </p:nvPr>
        </p:nvSpPr>
        <p:spPr/>
        <p:txBody>
          <a:bodyPr/>
          <a:lstStyle/>
          <a:p>
            <a:fld id="{68151E55-6873-49E2-B8D5-2F265E6F1973}" type="slidenum">
              <a:rPr lang="en-US" smtClean="0"/>
              <a:pPr/>
              <a:t>125</a:t>
            </a:fld>
            <a:endParaRPr lang="en-US"/>
          </a:p>
        </p:txBody>
      </p:sp>
    </p:spTree>
    <p:extLst>
      <p:ext uri="{BB962C8B-B14F-4D97-AF65-F5344CB8AC3E}">
        <p14:creationId xmlns:p14="http://schemas.microsoft.com/office/powerpoint/2010/main" val="914131253"/>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46C67-3A1D-405C-94F9-14D695F09CE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Insect life histories</a:t>
            </a:r>
          </a:p>
        </p:txBody>
      </p:sp>
      <p:sp>
        <p:nvSpPr>
          <p:cNvPr id="3" name="Content Placeholder 2">
            <a:extLst>
              <a:ext uri="{FF2B5EF4-FFF2-40B4-BE49-F238E27FC236}">
                <a16:creationId xmlns:a16="http://schemas.microsoft.com/office/drawing/2014/main" id="{71C511EA-E697-4BAD-8FC0-4569E27CC24C}"/>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insects undergo metamorphosis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Simple metamorphosis (grasshoppers)</a:t>
            </a:r>
          </a:p>
          <a:p>
            <a:pPr marL="347472" lvl="2" indent="-347472">
              <a:spcBef>
                <a:spcPts val="624"/>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Immature stages similar to adults.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Complete metamorphosis (butterflies)</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Immature larva are wormlike.</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A resting stage, pupa or chrysalis, precedes the final molt into adult form.</a:t>
            </a:r>
          </a:p>
        </p:txBody>
      </p:sp>
      <p:sp>
        <p:nvSpPr>
          <p:cNvPr id="6" name="Slide Number Placeholder 3">
            <a:extLst>
              <a:ext uri="{FF2B5EF4-FFF2-40B4-BE49-F238E27FC236}">
                <a16:creationId xmlns:a16="http://schemas.microsoft.com/office/drawing/2014/main" id="{41BD2FCD-51CF-445A-B757-DD0346F6E91E}"/>
              </a:ext>
            </a:extLst>
          </p:cNvPr>
          <p:cNvSpPr>
            <a:spLocks noGrp="1"/>
          </p:cNvSpPr>
          <p:nvPr>
            <p:ph type="sldNum" sz="quarter" idx="10"/>
          </p:nvPr>
        </p:nvSpPr>
        <p:spPr/>
        <p:txBody>
          <a:bodyPr/>
          <a:lstStyle/>
          <a:p>
            <a:fld id="{68151E55-6873-49E2-B8D5-2F265E6F1973}" type="slidenum">
              <a:rPr lang="en-US" smtClean="0"/>
              <a:pPr/>
              <a:t>126</a:t>
            </a:fld>
            <a:endParaRPr lang="en-US"/>
          </a:p>
        </p:txBody>
      </p:sp>
    </p:spTree>
    <p:extLst>
      <p:ext uri="{BB962C8B-B14F-4D97-AF65-F5344CB8AC3E}">
        <p14:creationId xmlns:p14="http://schemas.microsoft.com/office/powerpoint/2010/main" val="373149849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D7690-FCB1-4F12-9AAF-7949B2A56B6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Myriapoda</a:t>
            </a:r>
          </a:p>
        </p:txBody>
      </p:sp>
      <p:sp>
        <p:nvSpPr>
          <p:cNvPr id="3" name="Content Placeholder 2">
            <a:extLst>
              <a:ext uri="{FF2B5EF4-FFF2-40B4-BE49-F238E27FC236}">
                <a16:creationId xmlns:a16="http://schemas.microsoft.com/office/drawing/2014/main" id="{2D2930DB-6380-49DB-8CD8-BB6DFE682243}"/>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Centipedes (subclass </a:t>
            </a:r>
            <a:r>
              <a:rPr lang="en-US" dirty="0" err="1">
                <a:solidFill>
                  <a:srgbClr val="000000"/>
                </a:solidFill>
                <a:latin typeface="Arial" panose="020B0604020202020204" pitchFamily="34" charset="0"/>
                <a:ea typeface="Verdana" panose="020B0604030504040204" pitchFamily="34" charset="0"/>
              </a:rPr>
              <a:t>Chilopoda</a:t>
            </a:r>
            <a:r>
              <a:rPr lang="en-US" dirty="0">
                <a:solidFill>
                  <a:srgbClr val="000000"/>
                </a:solidFill>
                <a:latin typeface="Arial" panose="020B0604020202020204" pitchFamily="34" charset="0"/>
                <a:ea typeface="Verdana" panose="020B0604030504040204" pitchFamily="34" charset="0"/>
              </a:rPr>
              <a:t>)</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pair of appendages per segment.</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Carnivorous – poison fangs.</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Millipedes (subclass Diplopoda)</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pairs of appendages per segment.</a:t>
            </a:r>
          </a:p>
          <a:p>
            <a:pPr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Each segment is a tagma of 2 segments.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Herbivores.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Complex glands produce bad-smelling fluid in defense.</a:t>
            </a:r>
          </a:p>
        </p:txBody>
      </p:sp>
      <p:sp>
        <p:nvSpPr>
          <p:cNvPr id="6" name="Slide Number Placeholder 3">
            <a:extLst>
              <a:ext uri="{FF2B5EF4-FFF2-40B4-BE49-F238E27FC236}">
                <a16:creationId xmlns:a16="http://schemas.microsoft.com/office/drawing/2014/main" id="{5DC5C4FF-F700-44A3-91A5-E2CEB5A0B90A}"/>
              </a:ext>
            </a:extLst>
          </p:cNvPr>
          <p:cNvSpPr>
            <a:spLocks noGrp="1"/>
          </p:cNvSpPr>
          <p:nvPr>
            <p:ph type="sldNum" sz="quarter" idx="10"/>
          </p:nvPr>
        </p:nvSpPr>
        <p:spPr/>
        <p:txBody>
          <a:bodyPr/>
          <a:lstStyle/>
          <a:p>
            <a:fld id="{68151E55-6873-49E2-B8D5-2F265E6F1973}" type="slidenum">
              <a:rPr lang="en-US" smtClean="0"/>
              <a:pPr/>
              <a:t>127</a:t>
            </a:fld>
            <a:endParaRPr lang="en-US"/>
          </a:p>
        </p:txBody>
      </p:sp>
    </p:spTree>
    <p:extLst>
      <p:ext uri="{BB962C8B-B14F-4D97-AF65-F5344CB8AC3E}">
        <p14:creationId xmlns:p14="http://schemas.microsoft.com/office/powerpoint/2010/main" val="127969748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0185C-D4A1-4B99-B745-4495F5A1928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Myriapod Characteristics</a:t>
            </a:r>
          </a:p>
        </p:txBody>
      </p:sp>
      <p:sp>
        <p:nvSpPr>
          <p:cNvPr id="3" name="Content Placeholder 2">
            <a:extLst>
              <a:ext uri="{FF2B5EF4-FFF2-40B4-BE49-F238E27FC236}">
                <a16:creationId xmlns:a16="http://schemas.microsoft.com/office/drawing/2014/main" id="{82CB13A6-EDEF-46A8-B54F-2050427683B0}"/>
              </a:ext>
            </a:extLst>
          </p:cNvPr>
          <p:cNvSpPr>
            <a:spLocks noGrp="1"/>
          </p:cNvSpPr>
          <p:nvPr>
            <p:ph sz="quarter" idx="11"/>
          </p:nvPr>
        </p:nvSpPr>
        <p:spPr>
          <a:xfrm>
            <a:off x="342900" y="1276710"/>
            <a:ext cx="8458200" cy="1592220"/>
          </a:xfrm>
        </p:spPr>
        <p:txBody>
          <a:bodyPr/>
          <a:lstStyle/>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Head regions followed by numerous segments</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Gonochoric, internal fertilization, lay eggs</a:t>
            </a:r>
          </a:p>
          <a:p>
            <a:pPr marL="347472" lvl="0" indent="-347472">
              <a:lnSpc>
                <a:spcPct val="110000"/>
              </a:lnSpc>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Young add segments as they grow.</a:t>
            </a:r>
          </a:p>
        </p:txBody>
      </p:sp>
      <p:pic>
        <p:nvPicPr>
          <p:cNvPr id="10" name="Picture 3" descr="The legs of a centipede extend laterally from the body segments. The legs of a millipede extend downward toward the ground surface.">
            <a:extLst>
              <a:ext uri="{FF2B5EF4-FFF2-40B4-BE49-F238E27FC236}">
                <a16:creationId xmlns:a16="http://schemas.microsoft.com/office/drawing/2014/main" id="{FE336A90-4C71-400E-9849-F3BF0FD8A54A}"/>
              </a:ext>
            </a:extLst>
          </p:cNvPr>
          <p:cNvPicPr>
            <a:picLocks noChangeAspect="1" noChangeArrowheads="1"/>
          </p:cNvPicPr>
          <p:nvPr/>
        </p:nvPicPr>
        <p:blipFill>
          <a:blip r:embed="rId2"/>
          <a:stretch>
            <a:fillRect/>
          </a:stretch>
        </p:blipFill>
        <p:spPr bwMode="auto">
          <a:xfrm>
            <a:off x="365760" y="3280402"/>
            <a:ext cx="8412480" cy="2651097"/>
          </a:xfrm>
          <a:prstGeom prst="rect">
            <a:avLst/>
          </a:prstGeom>
          <a:noFill/>
        </p:spPr>
      </p:pic>
      <p:sp>
        <p:nvSpPr>
          <p:cNvPr id="11" name="Text Placeholder 4">
            <a:extLst>
              <a:ext uri="{FF2B5EF4-FFF2-40B4-BE49-F238E27FC236}">
                <a16:creationId xmlns:a16="http://schemas.microsoft.com/office/drawing/2014/main" id="{44B5B5BE-C911-47F0-9E08-ECD3B89CFA75}"/>
              </a:ext>
            </a:extLst>
          </p:cNvPr>
          <p:cNvSpPr>
            <a:spLocks noGrp="1"/>
          </p:cNvSpPr>
          <p:nvPr>
            <p:ph type="body" sz="quarter" idx="39"/>
          </p:nvPr>
        </p:nvSpPr>
        <p:spPr>
          <a:xfrm>
            <a:off x="2148840" y="6036564"/>
            <a:ext cx="4846320" cy="181356"/>
          </a:xfrm>
        </p:spPr>
        <p:txBody>
          <a:bodyPr/>
          <a:lstStyle/>
          <a:p>
            <a:pPr algn="ctr"/>
            <a:r>
              <a:rPr lang="en-US" dirty="0">
                <a:solidFill>
                  <a:schemeClr val="tx1"/>
                </a:solidFill>
              </a:rPr>
              <a:t>(a) Matthijs </a:t>
            </a:r>
            <a:r>
              <a:rPr lang="en-US" dirty="0" err="1">
                <a:solidFill>
                  <a:schemeClr val="tx1"/>
                </a:solidFill>
              </a:rPr>
              <a:t>Kuijpers</a:t>
            </a:r>
            <a:r>
              <a:rPr lang="en-US" dirty="0">
                <a:solidFill>
                  <a:schemeClr val="tx1"/>
                </a:solidFill>
              </a:rPr>
              <a:t>/</a:t>
            </a:r>
            <a:r>
              <a:rPr lang="en-US" dirty="0" err="1">
                <a:solidFill>
                  <a:schemeClr val="tx1"/>
                </a:solidFill>
              </a:rPr>
              <a:t>Alamy</a:t>
            </a:r>
            <a:r>
              <a:rPr lang="en-US" dirty="0">
                <a:solidFill>
                  <a:schemeClr val="tx1"/>
                </a:solidFill>
              </a:rPr>
              <a:t> Stock Photo; (b) Edward S. Ross </a:t>
            </a:r>
          </a:p>
        </p:txBody>
      </p:sp>
      <p:sp>
        <p:nvSpPr>
          <p:cNvPr id="9" name="Slide Number Placeholder 5">
            <a:extLst>
              <a:ext uri="{FF2B5EF4-FFF2-40B4-BE49-F238E27FC236}">
                <a16:creationId xmlns:a16="http://schemas.microsoft.com/office/drawing/2014/main" id="{79F6648C-BA40-4829-A3FF-33F3A99BB2AA}"/>
              </a:ext>
            </a:extLst>
          </p:cNvPr>
          <p:cNvSpPr>
            <a:spLocks noGrp="1"/>
          </p:cNvSpPr>
          <p:nvPr>
            <p:ph type="sldNum" sz="quarter" idx="10"/>
          </p:nvPr>
        </p:nvSpPr>
        <p:spPr/>
        <p:txBody>
          <a:bodyPr/>
          <a:lstStyle/>
          <a:p>
            <a:fld id="{68151E55-6873-49E2-B8D5-2F265E6F1973}" type="slidenum">
              <a:rPr lang="en-US" smtClean="0"/>
              <a:pPr/>
              <a:t>128</a:t>
            </a:fld>
            <a:endParaRPr lang="en-US"/>
          </a:p>
        </p:txBody>
      </p:sp>
    </p:spTree>
    <p:extLst>
      <p:ext uri="{BB962C8B-B14F-4D97-AF65-F5344CB8AC3E}">
        <p14:creationId xmlns:p14="http://schemas.microsoft.com/office/powerpoint/2010/main" val="380246077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D2922C-744D-4FC4-9A3F-3449A6941777}"/>
              </a:ext>
            </a:extLst>
          </p:cNvPr>
          <p:cNvSpPr>
            <a:spLocks noGrp="1"/>
          </p:cNvSpPr>
          <p:nvPr>
            <p:ph type="title"/>
          </p:nvPr>
        </p:nvSpPr>
        <p:spPr/>
        <p:txBody>
          <a:bodyPr/>
          <a:lstStyle/>
          <a:p>
            <a:pPr lvl="0"/>
            <a:r>
              <a:rPr lang="en-US" altLang="en-US" dirty="0">
                <a:ea typeface="Microsoft YaHei" panose="020B0503020204020204" pitchFamily="34" charset="-122"/>
              </a:rPr>
              <a:t>Flatworm Digestive, Central Nervous, and Reproductive Systems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excretory, nervous, and reproductive system of a flatworm.">
            <a:extLst>
              <a:ext uri="{FF2B5EF4-FFF2-40B4-BE49-F238E27FC236}">
                <a16:creationId xmlns:a16="http://schemas.microsoft.com/office/drawing/2014/main" id="{77FB1CC8-2D6C-4FAA-8A68-C59243002539}"/>
              </a:ext>
            </a:extLst>
          </p:cNvPr>
          <p:cNvPicPr>
            <a:picLocks noChangeAspect="1" noChangeArrowheads="1"/>
          </p:cNvPicPr>
          <p:nvPr/>
        </p:nvPicPr>
        <p:blipFill rotWithShape="1">
          <a:blip r:embed="rId2"/>
          <a:srcRect t="56154" b="-1"/>
          <a:stretch/>
        </p:blipFill>
        <p:spPr bwMode="auto">
          <a:xfrm>
            <a:off x="1916679" y="1183423"/>
            <a:ext cx="5310643" cy="5029200"/>
          </a:xfrm>
          <a:prstGeom prst="rect">
            <a:avLst/>
          </a:prstGeom>
        </p:spPr>
      </p:pic>
      <p:sp>
        <p:nvSpPr>
          <p:cNvPr id="14" name="Text Placeholder 3">
            <a:extLst>
              <a:ext uri="{FF2B5EF4-FFF2-40B4-BE49-F238E27FC236}">
                <a16:creationId xmlns:a16="http://schemas.microsoft.com/office/drawing/2014/main" id="{71DA2F9B-DA98-439F-90C5-E95CB0A1402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CF33620-BA99-4251-9B99-1EDE8FBBC414}"/>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01771814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Clades of Protostomes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err="1"/>
              <a:t>Lophotrochozoa</a:t>
            </a:r>
            <a:r>
              <a:rPr lang="en-IN" dirty="0"/>
              <a:t> includes </a:t>
            </a:r>
            <a:r>
              <a:rPr lang="en-IN" dirty="0" err="1"/>
              <a:t>Micrognathozoa</a:t>
            </a:r>
            <a:r>
              <a:rPr lang="en-IN" dirty="0"/>
              <a:t>, </a:t>
            </a:r>
            <a:r>
              <a:rPr lang="en-IN" dirty="0" err="1"/>
              <a:t>Rotifera</a:t>
            </a:r>
            <a:r>
              <a:rPr lang="en-IN" dirty="0"/>
              <a:t>, </a:t>
            </a:r>
            <a:r>
              <a:rPr lang="en-IN" dirty="0" err="1"/>
              <a:t>Cycliophora</a:t>
            </a:r>
            <a:r>
              <a:rPr lang="en-IN" dirty="0"/>
              <a:t>, Platyhelminthes, </a:t>
            </a:r>
            <a:r>
              <a:rPr lang="en-IN" dirty="0" err="1"/>
              <a:t>Brachiopoda</a:t>
            </a:r>
            <a:r>
              <a:rPr lang="en-IN" dirty="0"/>
              <a:t>, </a:t>
            </a:r>
            <a:r>
              <a:rPr lang="en-IN" dirty="0" err="1"/>
              <a:t>Bryozoa</a:t>
            </a:r>
            <a:r>
              <a:rPr lang="en-IN" dirty="0"/>
              <a:t>, Annelida, Mollusca, and Nemertea. </a:t>
            </a:r>
            <a:r>
              <a:rPr lang="en-IN" dirty="0" err="1"/>
              <a:t>Ecdysozoa</a:t>
            </a:r>
            <a:r>
              <a:rPr lang="en-IN" dirty="0"/>
              <a:t> includes the animals that </a:t>
            </a:r>
            <a:r>
              <a:rPr lang="en-IN" dirty="0" err="1"/>
              <a:t>molt</a:t>
            </a:r>
            <a:r>
              <a:rPr lang="en-IN" dirty="0"/>
              <a:t>. The phylum associated is </a:t>
            </a:r>
            <a:r>
              <a:rPr lang="en-IN" dirty="0" err="1"/>
              <a:t>Loricifera</a:t>
            </a:r>
            <a:r>
              <a:rPr lang="en-IN" dirty="0"/>
              <a:t>, </a:t>
            </a:r>
            <a:r>
              <a:rPr lang="en-IN" dirty="0" err="1"/>
              <a:t>Kinorhyncha</a:t>
            </a:r>
            <a:r>
              <a:rPr lang="en-IN" dirty="0"/>
              <a:t>, Nematoda, Tardigrada, Arthropoda, </a:t>
            </a:r>
            <a:r>
              <a:rPr lang="en-IN" dirty="0" err="1"/>
              <a:t>Onychophora</a:t>
            </a:r>
            <a:r>
              <a:rPr lang="en-IN" dirty="0"/>
              <a:t>, </a:t>
            </a:r>
            <a:r>
              <a:rPr lang="en-IN" dirty="0" err="1"/>
              <a:t>Ecinodermata</a:t>
            </a:r>
            <a:r>
              <a:rPr lang="en-IN" dirty="0"/>
              <a:t>, and Chordata. Lophophorate animals are anchored in place. The phyla characterized by a feeding structure termed </a:t>
            </a:r>
            <a:r>
              <a:rPr lang="en-IN" dirty="0" err="1"/>
              <a:t>lophophore</a:t>
            </a:r>
            <a:r>
              <a:rPr lang="en-IN" dirty="0"/>
              <a:t> are </a:t>
            </a:r>
            <a:r>
              <a:rPr lang="en-IN" dirty="0" err="1"/>
              <a:t>Bryozoa</a:t>
            </a:r>
            <a:r>
              <a:rPr lang="en-IN" dirty="0"/>
              <a:t> and </a:t>
            </a:r>
            <a:r>
              <a:rPr lang="en-IN" dirty="0" err="1"/>
              <a:t>Brachiopoda</a:t>
            </a:r>
            <a:r>
              <a:rPr lang="en-IN" dirty="0"/>
              <a:t>. lophotrochozoans with a free-living larva known as trochophore are phyla Mollusca and Annelida.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Trochophore shows the apical tuft of cilia at the top, stomach at the center, and anus at the bottom. The </a:t>
            </a:r>
            <a:r>
              <a:rPr lang="en-US" dirty="0" err="1"/>
              <a:t>Lophophore</a:t>
            </a:r>
            <a:r>
              <a:rPr lang="en-US" dirty="0"/>
              <a:t> shows the mouth at the top and the anus at the top side. The gut is at the center and the trunk at the bottom.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310792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Phylum Platyhelminthes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err="1"/>
              <a:t>Lophotrochozoa</a:t>
            </a:r>
            <a:r>
              <a:rPr lang="en-IN" dirty="0"/>
              <a:t> includes </a:t>
            </a:r>
            <a:r>
              <a:rPr lang="en-IN" dirty="0" err="1"/>
              <a:t>Micrognathozoa</a:t>
            </a:r>
            <a:r>
              <a:rPr lang="en-IN" dirty="0"/>
              <a:t>, </a:t>
            </a:r>
            <a:r>
              <a:rPr lang="en-IN" dirty="0" err="1"/>
              <a:t>Rotifera</a:t>
            </a:r>
            <a:r>
              <a:rPr lang="en-IN" dirty="0"/>
              <a:t>, </a:t>
            </a:r>
            <a:r>
              <a:rPr lang="en-IN" dirty="0" err="1"/>
              <a:t>Cycliophora</a:t>
            </a:r>
            <a:r>
              <a:rPr lang="en-IN" dirty="0"/>
              <a:t>, Platyhelminthes (highlighted), </a:t>
            </a:r>
            <a:r>
              <a:rPr lang="en-IN" dirty="0" err="1"/>
              <a:t>Brachiopoda</a:t>
            </a:r>
            <a:r>
              <a:rPr lang="en-IN" dirty="0"/>
              <a:t>, </a:t>
            </a:r>
            <a:r>
              <a:rPr lang="en-IN" dirty="0" err="1"/>
              <a:t>Bryozoa</a:t>
            </a:r>
            <a:r>
              <a:rPr lang="en-IN" dirty="0"/>
              <a:t>, Annelida, Mollusca, and Nemertea. </a:t>
            </a:r>
            <a:r>
              <a:rPr lang="en-IN" dirty="0" err="1"/>
              <a:t>Ecdysozoa</a:t>
            </a:r>
            <a:r>
              <a:rPr lang="en-IN" dirty="0"/>
              <a:t> includes the animals that </a:t>
            </a:r>
            <a:r>
              <a:rPr lang="en-IN" dirty="0" err="1"/>
              <a:t>molt</a:t>
            </a:r>
            <a:r>
              <a:rPr lang="en-IN" dirty="0"/>
              <a:t>. The </a:t>
            </a:r>
            <a:r>
              <a:rPr lang="en-IN" dirty="0" err="1"/>
              <a:t>phylums</a:t>
            </a:r>
            <a:r>
              <a:rPr lang="en-IN" dirty="0"/>
              <a:t> associated are </a:t>
            </a:r>
            <a:r>
              <a:rPr lang="en-IN" dirty="0" err="1"/>
              <a:t>Loricifera</a:t>
            </a:r>
            <a:r>
              <a:rPr lang="en-IN" dirty="0"/>
              <a:t>, </a:t>
            </a:r>
            <a:r>
              <a:rPr lang="en-IN" dirty="0" err="1"/>
              <a:t>Kinorhyncha</a:t>
            </a:r>
            <a:r>
              <a:rPr lang="en-IN" dirty="0"/>
              <a:t>, Nematoda, Tardigrada, Arthropoda, </a:t>
            </a:r>
            <a:r>
              <a:rPr lang="en-IN" dirty="0" err="1"/>
              <a:t>Onychophora</a:t>
            </a:r>
            <a:r>
              <a:rPr lang="en-IN" dirty="0"/>
              <a:t>, </a:t>
            </a:r>
            <a:r>
              <a:rPr lang="en-IN" dirty="0" err="1"/>
              <a:t>Ecinodermata</a:t>
            </a:r>
            <a:r>
              <a:rPr lang="en-IN" dirty="0"/>
              <a:t>, and Chordata. The phylum Platyhelminthes consists of ciliated, soft-bodied animals that are flattened dorsoventrally, which gives them the name flatworms. Flatworm bodies are solid aside from an incomplete digestive cavity. Although among the morphologically simplest of bilaterally symmetrical animals, they have some complex structures, like their reproductive apparatus, and they have the most complex life cycles among animals.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07528729"/>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Flatworms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flatworm shows the eyespot at the anterior region, the pharynx, with the mouth at the tip.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9253446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Transverse Section of a Planarian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cross-section shows the intestine at the center with the testis and oviduct on the top sides.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0043111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Flatworm Digestive, Central Nervous, and Reproductive Systems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excretory system shows the intestine, the nervous system shows anterior cerebral ganglion and nerve cord, and the reproductive system shows the ovary and testis.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0726804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33.4</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Cercaria, </a:t>
            </a:r>
            <a:r>
              <a:rPr lang="en-US" dirty="0" err="1"/>
              <a:t>Redia</a:t>
            </a:r>
            <a:r>
              <a:rPr lang="en-US" dirty="0"/>
              <a:t>, and Sporocyst enter the metacercarial cyst in the fish muscle, human liver, and bile duct. The adult fluke grows in the stomach of the human. The feces contain the egg, and the </a:t>
            </a:r>
            <a:r>
              <a:rPr lang="en-US" dirty="0" err="1"/>
              <a:t>miracidium</a:t>
            </a:r>
            <a:r>
              <a:rPr lang="en-US" dirty="0"/>
              <a:t> hatches inside the snail.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848568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Cercomeromorpha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tapeworms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tapeworm has a disk-shaped scolex with 4 suckers equidistant around the margin and a ring of hooks above them. The neck is cylindrical. Adult hangs onto the inner wall of the host intestine using a scolex. The width is mentioned as 500 micrometers.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2453447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33.6b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long, flat segmented body of a tapeworm is divided into three zones: the scolex or attachment structure, the disc-shaped suckers on the head which are four in number, and hooks arranged in a ray-like pattern. It also has a cylindrical neck; and a series of repetitive sections, the proglottids. Each proglottid is a complete hermaphroditic unit, containing both male and female reproductive organs. The uterus and the genital pore are labeled. Proglottids are formed continuously in a growth zone at the base of the neck, with maturing ones being pushed posteriorly as new ones are formed. The gonads in the proglottids progressively mature away from the neck, fertilization occurs, and the embryos form, the proglottids nearer the end of the body being more mature. The most terminal proglottid, filled with embryonated eggs, breaks off; either it ruptures, and the embryos, each surrounded by a shell, are carried out with the host’s feces, or the entire proglottid is carried out, whereupon the embryos emerge from it through a pore or the ruptured body wall. Embryos are scattered in the environment, on leaves, in water, or in other places where they may be picked up by another animal. A mature worm may reach a length of 10 m or more.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076015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150A8-456B-4879-960F-60BB9A05C9A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Excretion and Osmoregulation</a:t>
            </a:r>
          </a:p>
        </p:txBody>
      </p:sp>
      <p:sp>
        <p:nvSpPr>
          <p:cNvPr id="3" name="Content Placeholder 2">
            <a:extLst>
              <a:ext uri="{FF2B5EF4-FFF2-40B4-BE49-F238E27FC236}">
                <a16:creationId xmlns:a16="http://schemas.microsoft.com/office/drawing/2014/main" id="{E27CD61A-8D24-481D-849D-7697AC8DCA5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Have an excretory and osmoregulatory system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Network of fine tubules runs through body.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Flame cells located on the side branches.</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Flagella move water and excretory substances into the tubules and then to pores located between the epidermal cells through which the liquid is expelled.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Metabolic wastes are excreted into the gut and eliminated through the mouth.</a:t>
            </a:r>
          </a:p>
        </p:txBody>
      </p:sp>
      <p:sp>
        <p:nvSpPr>
          <p:cNvPr id="6" name="Slide Number Placeholder 3">
            <a:extLst>
              <a:ext uri="{FF2B5EF4-FFF2-40B4-BE49-F238E27FC236}">
                <a16:creationId xmlns:a16="http://schemas.microsoft.com/office/drawing/2014/main" id="{907467F1-EB0A-49A2-98D1-FE149664383D}"/>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52425986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Phylum Mollusca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t>
            </a:r>
            <a:r>
              <a:rPr lang="en-US" dirty="0" err="1"/>
              <a:t>lophotrochozoa</a:t>
            </a:r>
            <a:r>
              <a:rPr lang="en-US" dirty="0"/>
              <a:t> shows </a:t>
            </a:r>
            <a:r>
              <a:rPr lang="en-US" dirty="0" err="1"/>
              <a:t>micrognathozoa</a:t>
            </a:r>
            <a:r>
              <a:rPr lang="en-US" dirty="0"/>
              <a:t>, </a:t>
            </a:r>
            <a:r>
              <a:rPr lang="en-US" dirty="0" err="1"/>
              <a:t>rotifera</a:t>
            </a:r>
            <a:r>
              <a:rPr lang="en-US" dirty="0"/>
              <a:t>, </a:t>
            </a:r>
            <a:r>
              <a:rPr lang="en-US" dirty="0" err="1"/>
              <a:t>chaetognatha</a:t>
            </a:r>
            <a:r>
              <a:rPr lang="en-US" dirty="0"/>
              <a:t>, </a:t>
            </a:r>
            <a:r>
              <a:rPr lang="en-US" dirty="0" err="1"/>
              <a:t>plathyhelminthesis</a:t>
            </a:r>
            <a:r>
              <a:rPr lang="en-US" dirty="0"/>
              <a:t>, </a:t>
            </a:r>
            <a:r>
              <a:rPr lang="en-US" dirty="0" err="1"/>
              <a:t>cycliophora</a:t>
            </a:r>
            <a:r>
              <a:rPr lang="en-US" dirty="0"/>
              <a:t>, </a:t>
            </a:r>
            <a:r>
              <a:rPr lang="en-US" dirty="0" err="1"/>
              <a:t>mollusca</a:t>
            </a:r>
            <a:r>
              <a:rPr lang="en-US" dirty="0"/>
              <a:t>, annelid, </a:t>
            </a:r>
            <a:r>
              <a:rPr lang="en-US" dirty="0" err="1"/>
              <a:t>bryozoa</a:t>
            </a:r>
            <a:r>
              <a:rPr lang="en-US" dirty="0"/>
              <a:t>, and </a:t>
            </a:r>
            <a:r>
              <a:rPr lang="en-US" dirty="0" err="1"/>
              <a:t>brachiopoda</a:t>
            </a:r>
            <a:r>
              <a:rPr lang="en-US" dirty="0"/>
              <a:t>. The </a:t>
            </a:r>
            <a:r>
              <a:rPr lang="en-US" dirty="0" err="1"/>
              <a:t>ecdysozoa</a:t>
            </a:r>
            <a:r>
              <a:rPr lang="en-US" dirty="0"/>
              <a:t> shows </a:t>
            </a:r>
            <a:r>
              <a:rPr lang="en-US" dirty="0" err="1"/>
              <a:t>nemertea</a:t>
            </a:r>
            <a:r>
              <a:rPr lang="en-US" dirty="0"/>
              <a:t>, </a:t>
            </a:r>
            <a:r>
              <a:rPr lang="en-US" dirty="0" err="1"/>
              <a:t>loricifera</a:t>
            </a:r>
            <a:r>
              <a:rPr lang="en-US" dirty="0"/>
              <a:t>, nematode, </a:t>
            </a:r>
            <a:r>
              <a:rPr lang="en-US" dirty="0" err="1"/>
              <a:t>kinorhyncha</a:t>
            </a:r>
            <a:r>
              <a:rPr lang="en-US" dirty="0"/>
              <a:t>, </a:t>
            </a:r>
            <a:r>
              <a:rPr lang="en-US" dirty="0" err="1"/>
              <a:t>arthropoda</a:t>
            </a:r>
            <a:r>
              <a:rPr lang="en-US" dirty="0"/>
              <a:t>, </a:t>
            </a:r>
            <a:r>
              <a:rPr lang="en-US" dirty="0" err="1"/>
              <a:t>onychophora</a:t>
            </a:r>
            <a:r>
              <a:rPr lang="en-US" dirty="0"/>
              <a:t>, </a:t>
            </a:r>
            <a:r>
              <a:rPr lang="en-US" dirty="0" err="1"/>
              <a:t>tardigrada</a:t>
            </a:r>
            <a:r>
              <a:rPr lang="en-US" dirty="0"/>
              <a:t>, </a:t>
            </a:r>
            <a:r>
              <a:rPr lang="en-US" dirty="0" err="1"/>
              <a:t>echinodermata</a:t>
            </a:r>
            <a:r>
              <a:rPr lang="en-US" dirty="0"/>
              <a:t>, and </a:t>
            </a:r>
            <a:r>
              <a:rPr lang="en-US" dirty="0" err="1"/>
              <a:t>chordata</a:t>
            </a:r>
            <a:r>
              <a:rPr lang="en-US"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9083482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33.10 Chiton and Snail</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Chitons have a shell on top of their mantle on the upper portion of their body that covers the internal organs and foot that grasps surfaces. The foot extends laterally for most of the body length. On one side of the foot is a radula leading to the gut that empties at the anus on the opposite side. Above the foot is the gill. Gastropods have the familiar snail shape with their foot extending from the shell that tapers in one direction and connects to the head with antenna and the radula in the other direction. The gut travels from the radula up into the lower portion of the shell. The lung and other organs are contained within the gastropod shell. Bivalves have two shells that are connected and controlled by adductor muscles on either lateral side. They have a foot that can reach out of the shells when they are open. Opposite the foot and just internal to the shell are Siphons. Surrounding the interior of the shells is the Mantle and inside the other organs including the gill and gut are found inside the shells. The cephalopod has a large flared head exterior to the mantle cavity. The mantle cavity begins at the top of the head and travels inferiorly to connect with the arms and tentacles. On either side of the mantle just inferior to the head is an eye. At the point where the tentacles and mantle meet, in the center of the body is a mouth. The gills and gut are inside the mantle.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5220056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33.10 Bivalve and Cephalopod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Chitons have a shell on top of their mantle on the upper portion of their body that covers the internal organs and foot that grasps surfaces. The foot extends laterally for most of the body length. On one side of the foot is a radula leading to the gut that empties at the anus on the opposite side. Above the foot is the gill. Gastropods have the familiar snail shape with their foot extending from the shell that tapers in one direction and connects to the head with antenna and the radula in the other direction. The gut travels from the radula up into the lower portion of the shell. The lung and other organs are contained within the gastropod shell. Bivalves have two shells that are connected and controlled by adductor muscles on either lateral side. They have a foot that can reach out of the shells when they are open. Opposite the foot and just internal to the shell are Siphons. Surrounding the interior of the shells is the Mantle and inside the other organs including the gill and gut are found inside the shells. The cephalopod has a large flared head exterior to the mantle cavity. The mantle cavity begins at the top of the head and travels inferiorly to connect with the arms and tentacles. On either side of the mantle just inferior to the head is an eye. At the point where the tentacles and mantle meet, in the center of the body is a mouth. The gills and gut are inside the mantle.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7812120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33.11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diagram shows the location of the radula tooth in the organism and the inset image shows the magnified view of the tooth in the mouth just above the esophagus. The radula is a rasping, tongue-like structure used in feeding lying on an underlying membrane and lies in a chamber at the anterior end of the gut. The membrane wraps around a muscular support structure so the radula can be protruded through the mouth and move something like a sanding belt over what is being rasped. The electron micrograph shows the dozens to hundreds of microscopic, chitinous teeth arranged in rows.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48193645"/>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33.16</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clam has two shells connected by a hinge at the posterior of the body and adductor muscles on either lateral side just anterior to the hinge. They have a foot that can reach out of the opening in the shells. Opposite the foot and just internal to the shell are the inhalant and exhalant siphons. The inhalant siphon connects to the mantle that surrounds the interior of the shell. There is a pore in the mantle opposite the siphons where the mouth is found. The gut extends from the mouth to the stomach at the back of the shell. A long twisted intestine runs from the stomach to the anus at the exhalant siphon. The gonad is large and found in the central area of the body above the internal portion of the foot. The kidney is found just anterior to the heart that is found in the center posterior of the body. The gills run along the anterior of the body just behind the shell opening between the mantle and the foot.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69089881"/>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Phylum Annelida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t>
            </a:r>
            <a:r>
              <a:rPr lang="en-US" dirty="0" err="1"/>
              <a:t>Lophotrochozoa</a:t>
            </a:r>
            <a:r>
              <a:rPr lang="en-US" dirty="0"/>
              <a:t> shows </a:t>
            </a:r>
            <a:r>
              <a:rPr lang="en-US" dirty="0" err="1"/>
              <a:t>Micrognathozoa</a:t>
            </a:r>
            <a:r>
              <a:rPr lang="en-US" dirty="0"/>
              <a:t>, </a:t>
            </a:r>
            <a:r>
              <a:rPr lang="en-US" dirty="0" err="1"/>
              <a:t>Rotifera</a:t>
            </a:r>
            <a:r>
              <a:rPr lang="en-US" dirty="0"/>
              <a:t>, </a:t>
            </a:r>
            <a:r>
              <a:rPr lang="en-US" dirty="0" err="1"/>
              <a:t>Chaetognatha</a:t>
            </a:r>
            <a:r>
              <a:rPr lang="en-US" dirty="0"/>
              <a:t>, </a:t>
            </a:r>
            <a:r>
              <a:rPr lang="en-US" dirty="0" err="1"/>
              <a:t>Plathyhelminthesis</a:t>
            </a:r>
            <a:r>
              <a:rPr lang="en-US" dirty="0"/>
              <a:t>, </a:t>
            </a:r>
            <a:r>
              <a:rPr lang="en-US" dirty="0" err="1"/>
              <a:t>Cycliophora</a:t>
            </a:r>
            <a:r>
              <a:rPr lang="en-US" dirty="0"/>
              <a:t>, Mollusca, Annelid, </a:t>
            </a:r>
            <a:r>
              <a:rPr lang="en-US" dirty="0" err="1"/>
              <a:t>Bryozoa</a:t>
            </a:r>
            <a:r>
              <a:rPr lang="en-US" dirty="0"/>
              <a:t>, and </a:t>
            </a:r>
            <a:r>
              <a:rPr lang="en-US" dirty="0" err="1"/>
              <a:t>Brachiopoda</a:t>
            </a:r>
            <a:r>
              <a:rPr lang="en-US" dirty="0"/>
              <a:t>. </a:t>
            </a:r>
            <a:r>
              <a:rPr lang="en-US" dirty="0" err="1"/>
              <a:t>Ecdysozoa</a:t>
            </a:r>
            <a:r>
              <a:rPr lang="en-US" dirty="0"/>
              <a:t> shows Nemertea, </a:t>
            </a:r>
            <a:r>
              <a:rPr lang="en-US" dirty="0" err="1"/>
              <a:t>Loricifera</a:t>
            </a:r>
            <a:r>
              <a:rPr lang="en-US" dirty="0"/>
              <a:t>, Nematode, </a:t>
            </a:r>
            <a:r>
              <a:rPr lang="en-US" dirty="0" err="1"/>
              <a:t>Kinorhyncha</a:t>
            </a:r>
            <a:r>
              <a:rPr lang="en-US" dirty="0"/>
              <a:t>, Arthropoda, </a:t>
            </a:r>
            <a:r>
              <a:rPr lang="en-US" dirty="0" err="1"/>
              <a:t>Onychophora</a:t>
            </a:r>
            <a:r>
              <a:rPr lang="en-US" dirty="0"/>
              <a:t>, Tardigrada, Echinodermata, and Chordata.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0289028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33.21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Diagram 1: The earthworm has a streamlined, thick cylindrical muscular tube that forms the body which is divided into repeated body segments that are separated internally from each other by septa. Setae are the chitinous tiny bristles present on the body of an earthworm that is helpful in locomotion. It helps the earthworm to hold the surface and thus prevent it from sliding back during the peristalsis. There are no setae in the first and the last segments and also in the clitellum of a mature worm. The clitellum is a thickened glandular and non-segmented section of the body wall near the head in earthworms, that secretes a viscid sac in which eggs are stored. It is located near the anterior end of the body, between the fourteenth and seventeenth segments. Diagram 2: It shows the internal anatomy. Internally, the segments are divided from one another by partitions called septa. The mouth is at the tip of the tapering body segment, followed by the pharynx and brain which is a narrow tubule that extends along the length of the body overlying the larger esophagus. The hearts are tiny, oval structures carrying blood arranged one below the other forming a network. The dorsal blood vessel connects the hearts. A closed circulatory system carries blood to the length of the worm, anteriorly in the dorsal vessel and posteriorly in the ventral one. The male and female gonads are located a little farther from the heart. Small branched nerve cords are emerging from the brain. The intestine is a hollow muscular tube that is wider than the anterior part. Each segment has a pair of ciliated, funnel-shaped nephridia that collect wastes and transport them out of the body by way of excretory tubes.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13637486"/>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Ribbon Worms (Nemertea)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err="1"/>
              <a:t>Lophotrochozoa</a:t>
            </a:r>
            <a:r>
              <a:rPr lang="en-US" dirty="0"/>
              <a:t> shows </a:t>
            </a:r>
            <a:r>
              <a:rPr lang="en-US" dirty="0" err="1"/>
              <a:t>Micrognathozoa</a:t>
            </a:r>
            <a:r>
              <a:rPr lang="en-US" dirty="0"/>
              <a:t>, </a:t>
            </a:r>
            <a:r>
              <a:rPr lang="en-US" dirty="0" err="1"/>
              <a:t>Rotifera</a:t>
            </a:r>
            <a:r>
              <a:rPr lang="en-US" dirty="0"/>
              <a:t>, </a:t>
            </a:r>
            <a:r>
              <a:rPr lang="en-US" dirty="0" err="1"/>
              <a:t>Chaetognatha</a:t>
            </a:r>
            <a:r>
              <a:rPr lang="en-US" dirty="0"/>
              <a:t>, </a:t>
            </a:r>
            <a:r>
              <a:rPr lang="en-US" dirty="0" err="1"/>
              <a:t>Plathyhelminthesis</a:t>
            </a:r>
            <a:r>
              <a:rPr lang="en-US" dirty="0"/>
              <a:t>, </a:t>
            </a:r>
            <a:r>
              <a:rPr lang="en-US" dirty="0" err="1"/>
              <a:t>Cycliophora</a:t>
            </a:r>
            <a:r>
              <a:rPr lang="en-US" dirty="0"/>
              <a:t>, Mollusca, Annelid, </a:t>
            </a:r>
            <a:r>
              <a:rPr lang="en-US" dirty="0" err="1"/>
              <a:t>Bryozoa</a:t>
            </a:r>
            <a:r>
              <a:rPr lang="en-US" dirty="0"/>
              <a:t>, and </a:t>
            </a:r>
            <a:r>
              <a:rPr lang="en-US" dirty="0" err="1"/>
              <a:t>Brachiopoda</a:t>
            </a:r>
            <a:r>
              <a:rPr lang="en-US" dirty="0"/>
              <a:t>. </a:t>
            </a:r>
            <a:r>
              <a:rPr lang="en-US" dirty="0" err="1"/>
              <a:t>Ecdysozoa</a:t>
            </a:r>
            <a:r>
              <a:rPr lang="en-US" dirty="0"/>
              <a:t> shows Nemertea, </a:t>
            </a:r>
            <a:r>
              <a:rPr lang="en-US" dirty="0" err="1"/>
              <a:t>Loricifera</a:t>
            </a:r>
            <a:r>
              <a:rPr lang="en-US" dirty="0"/>
              <a:t>, Nematode, </a:t>
            </a:r>
            <a:r>
              <a:rPr lang="en-US" dirty="0" err="1"/>
              <a:t>Kinorhyncha</a:t>
            </a:r>
            <a:r>
              <a:rPr lang="en-US" dirty="0"/>
              <a:t>, Arthropoda, </a:t>
            </a:r>
            <a:r>
              <a:rPr lang="en-US" dirty="0" err="1"/>
              <a:t>Onychophora</a:t>
            </a:r>
            <a:r>
              <a:rPr lang="en-US" dirty="0"/>
              <a:t>, Tardigrada, Echinodermata, and Chordata.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8531254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Phylogeny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err="1"/>
              <a:t>Lophotrochozoa</a:t>
            </a:r>
            <a:r>
              <a:rPr lang="en-US" dirty="0"/>
              <a:t> shows </a:t>
            </a:r>
            <a:r>
              <a:rPr lang="en-US" dirty="0" err="1"/>
              <a:t>Micrognathozoa</a:t>
            </a:r>
            <a:r>
              <a:rPr lang="en-US" dirty="0"/>
              <a:t>, </a:t>
            </a:r>
            <a:r>
              <a:rPr lang="en-US" dirty="0" err="1"/>
              <a:t>Rotifera</a:t>
            </a:r>
            <a:r>
              <a:rPr lang="en-US" dirty="0"/>
              <a:t>, </a:t>
            </a:r>
            <a:r>
              <a:rPr lang="en-US" dirty="0" err="1"/>
              <a:t>Chaetognatha</a:t>
            </a:r>
            <a:r>
              <a:rPr lang="en-US" dirty="0"/>
              <a:t>, Platyhelminthes, </a:t>
            </a:r>
            <a:r>
              <a:rPr lang="en-US" dirty="0" err="1"/>
              <a:t>Cycliophora</a:t>
            </a:r>
            <a:r>
              <a:rPr lang="en-US" dirty="0"/>
              <a:t>, Mollusca, Annelid, </a:t>
            </a:r>
            <a:r>
              <a:rPr lang="en-US" dirty="0" err="1"/>
              <a:t>Bryozoa</a:t>
            </a:r>
            <a:r>
              <a:rPr lang="en-US" dirty="0"/>
              <a:t>, and </a:t>
            </a:r>
            <a:r>
              <a:rPr lang="en-US" dirty="0" err="1"/>
              <a:t>Brachiopoda</a:t>
            </a:r>
            <a:r>
              <a:rPr lang="en-US" dirty="0"/>
              <a:t>. </a:t>
            </a:r>
            <a:r>
              <a:rPr lang="en-US" dirty="0" err="1"/>
              <a:t>Ecdysozoa</a:t>
            </a:r>
            <a:r>
              <a:rPr lang="en-US" dirty="0"/>
              <a:t> shows Nemertea, </a:t>
            </a:r>
            <a:r>
              <a:rPr lang="en-US" dirty="0" err="1"/>
              <a:t>Loricifera</a:t>
            </a:r>
            <a:r>
              <a:rPr lang="en-US" dirty="0"/>
              <a:t>, Nematode, </a:t>
            </a:r>
            <a:r>
              <a:rPr lang="en-US" dirty="0" err="1"/>
              <a:t>Kinorhyncha</a:t>
            </a:r>
            <a:r>
              <a:rPr lang="en-US" dirty="0"/>
              <a:t>, Arthropoda, </a:t>
            </a:r>
            <a:r>
              <a:rPr lang="en-US" dirty="0" err="1"/>
              <a:t>Onychophora</a:t>
            </a:r>
            <a:r>
              <a:rPr lang="en-US" dirty="0"/>
              <a:t>, Tardigrada, Echinodermata, and Chordata.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3232620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33.26</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Bryozoans are small and live in colonies that look like patches of moss on the surfaces of submerged objects. The digestive system is U-shaped, with the anus opening near the mouth. The intestine is a muscular hollow tube below the anus. The stomach is the same hollow muscular tube below the mouth. This tube folds down the middle. </a:t>
            </a:r>
            <a:r>
              <a:rPr lang="en-US" sz="1800" dirty="0" err="1"/>
              <a:t>Lophophore</a:t>
            </a:r>
            <a:r>
              <a:rPr lang="en-US" sz="1800" dirty="0"/>
              <a:t>, which functions as a surface for gas exchange is a circular or U-shaped ridge around the mouth bearing one or two rows of ciliated tentacles into which the coelom extends. The cilia of the </a:t>
            </a:r>
            <a:r>
              <a:rPr lang="en-US" sz="1800" dirty="0" err="1"/>
              <a:t>lophophore</a:t>
            </a:r>
            <a:r>
              <a:rPr lang="en-US" sz="1800" dirty="0"/>
              <a:t> serve to guide the organic detritus and plankton on which the animal feeds to the mouth. The zooecium is a continuous colony of chambers made of chitin-like material and looks similar to corals. A column of retractor muscle extends from the floor of the colony to the </a:t>
            </a:r>
            <a:r>
              <a:rPr lang="en-US" sz="1800" dirty="0" err="1"/>
              <a:t>loposphere</a:t>
            </a:r>
            <a:r>
              <a:rPr lang="en-US" sz="1800" dirty="0"/>
              <a:t> which helps the </a:t>
            </a:r>
            <a:r>
              <a:rPr lang="en-US" sz="1800" dirty="0" err="1"/>
              <a:t>loposhphere</a:t>
            </a:r>
            <a:r>
              <a:rPr lang="en-US" sz="1800" dirty="0"/>
              <a:t> to retract back through the opening at the upper end into the </a:t>
            </a:r>
            <a:r>
              <a:rPr lang="en-US" sz="1800" dirty="0" err="1"/>
              <a:t>zoecium</a:t>
            </a:r>
            <a:r>
              <a:rPr lang="en-US" sz="1800" dirty="0"/>
              <a:t>. The muscle contracts and shortens for retraction to occur. The photomicrograph of </a:t>
            </a:r>
            <a:r>
              <a:rPr lang="en-US" sz="1800" dirty="0" err="1"/>
              <a:t>Plumatella</a:t>
            </a:r>
            <a:r>
              <a:rPr lang="en-US" sz="1800" dirty="0"/>
              <a:t> </a:t>
            </a:r>
            <a:r>
              <a:rPr lang="en-US" sz="1800" dirty="0" err="1"/>
              <a:t>repens</a:t>
            </a:r>
            <a:r>
              <a:rPr lang="en-US" sz="1800" dirty="0"/>
              <a:t> shows tubular colonies that have yellowish color branches and </a:t>
            </a:r>
            <a:r>
              <a:rPr lang="en-US" sz="1800" dirty="0" err="1"/>
              <a:t>floatoblasts</a:t>
            </a:r>
            <a:r>
              <a:rPr lang="en-US" sz="1800" dirty="0"/>
              <a:t> that have borders on each side by a single row of large tubercles and an annulus surface that is smooth except for tiny nodules. The colony is mostly open with a branching dendritic (treelike) form that exhibits bioluminescence.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44952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7130B-380E-4E3C-9642-77F6CF0BD9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Nervous System and Reproduction</a:t>
            </a:r>
          </a:p>
        </p:txBody>
      </p:sp>
      <p:sp>
        <p:nvSpPr>
          <p:cNvPr id="3" name="Content Placeholder 2">
            <a:extLst>
              <a:ext uri="{FF2B5EF4-FFF2-40B4-BE49-F238E27FC236}">
                <a16:creationId xmlns:a16="http://schemas.microsoft.com/office/drawing/2014/main" id="{BC91991A-8DE1-40E2-A1D5-27605741EFF1}"/>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Simple nervous system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Anterior cerebral ganglion and nerve cords.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Eyespot can distinguish light from dark.</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Reproduction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are hermaphroditic.</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Undergo sexual reproduction.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have capacity for asexual regeneration.</a:t>
            </a:r>
          </a:p>
        </p:txBody>
      </p:sp>
      <p:sp>
        <p:nvSpPr>
          <p:cNvPr id="6" name="Slide Number Placeholder 3">
            <a:extLst>
              <a:ext uri="{FF2B5EF4-FFF2-40B4-BE49-F238E27FC236}">
                <a16:creationId xmlns:a16="http://schemas.microsoft.com/office/drawing/2014/main" id="{C1EBFBE0-7C2F-4FBB-ABDF-51C126997881}"/>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91882508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33.27</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Brachiopod shells open into a </a:t>
            </a:r>
            <a:r>
              <a:rPr lang="en-US" dirty="0" err="1"/>
              <a:t>Lophophore</a:t>
            </a:r>
            <a:r>
              <a:rPr lang="en-US" dirty="0"/>
              <a:t> with a lateral arm that extends toward the opening and a spiral portion towards the base near the mouth. The mantle lines the interior of the shells and opens into a body cavity, or coelom, behind the </a:t>
            </a:r>
            <a:r>
              <a:rPr lang="en-US" dirty="0" err="1"/>
              <a:t>Lophophore</a:t>
            </a:r>
            <a:r>
              <a:rPr lang="en-US" dirty="0"/>
              <a:t>. Adductor muscles in the coelom connect and control the ventral and dorsal shells. The stomach with attached digestive gland receives food from the mouth and empty it into the intestine. Behind the stomach is a pedicle that connects the Brachiopod to a substrate and enters the coelom through an opening in the ventral shell.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24999251"/>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Phylum Nematoda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err="1"/>
              <a:t>Lophotrochozoa</a:t>
            </a:r>
            <a:r>
              <a:rPr lang="en-US" dirty="0"/>
              <a:t> shows </a:t>
            </a:r>
            <a:r>
              <a:rPr lang="en-US" dirty="0" err="1"/>
              <a:t>Micrognathozoa</a:t>
            </a:r>
            <a:r>
              <a:rPr lang="en-US" dirty="0"/>
              <a:t>, </a:t>
            </a:r>
            <a:r>
              <a:rPr lang="en-US" dirty="0" err="1"/>
              <a:t>Rotifera</a:t>
            </a:r>
            <a:r>
              <a:rPr lang="en-US" dirty="0"/>
              <a:t>, </a:t>
            </a:r>
            <a:r>
              <a:rPr lang="en-US" dirty="0" err="1"/>
              <a:t>Chaetognatha</a:t>
            </a:r>
            <a:r>
              <a:rPr lang="en-US" dirty="0"/>
              <a:t>, Platyhelminthes, </a:t>
            </a:r>
            <a:r>
              <a:rPr lang="en-US" dirty="0" err="1"/>
              <a:t>Cycliophora</a:t>
            </a:r>
            <a:r>
              <a:rPr lang="en-US" dirty="0"/>
              <a:t>, Mollusca, Annelid, </a:t>
            </a:r>
            <a:r>
              <a:rPr lang="en-US" dirty="0" err="1"/>
              <a:t>Bryozoa</a:t>
            </a:r>
            <a:r>
              <a:rPr lang="en-US" dirty="0"/>
              <a:t>, and </a:t>
            </a:r>
            <a:r>
              <a:rPr lang="en-US" dirty="0" err="1"/>
              <a:t>Brachiopoda</a:t>
            </a:r>
            <a:r>
              <a:rPr lang="en-US" dirty="0"/>
              <a:t>. </a:t>
            </a:r>
            <a:r>
              <a:rPr lang="en-US" dirty="0" err="1"/>
              <a:t>Ecdysozoa</a:t>
            </a:r>
            <a:r>
              <a:rPr lang="en-US" dirty="0"/>
              <a:t> shows Nemertea, </a:t>
            </a:r>
            <a:r>
              <a:rPr lang="en-US" dirty="0" err="1"/>
              <a:t>Loricifera</a:t>
            </a:r>
            <a:r>
              <a:rPr lang="en-US" dirty="0"/>
              <a:t>, Nematode, </a:t>
            </a:r>
            <a:r>
              <a:rPr lang="en-US" dirty="0" err="1"/>
              <a:t>Kinorhyncha</a:t>
            </a:r>
            <a:r>
              <a:rPr lang="en-US" dirty="0"/>
              <a:t>, Arthropoda, </a:t>
            </a:r>
            <a:r>
              <a:rPr lang="en-US" dirty="0" err="1"/>
              <a:t>Onychophora</a:t>
            </a:r>
            <a:r>
              <a:rPr lang="en-US" dirty="0"/>
              <a:t>, Tardigrada, Echinodermata, and Chordata.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51629173"/>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33.29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roundworm has a muscular cylindrical body that tapers toward the ends. The mouth is at the tip of the anterior end followed by the pharynx. The excretory pore is on the ventral surface a little behind the pharynx toward the anterior end. The intestine is a long, hollow, muscular tube along the length of the body. The testis is a coiled narrow tubule located within the intestinal cavity along the mid-portion of the body. The anus is located at the posterior end where it opens into the genital pore. Spicules are needle-like mating structures found only in males, which are two in number and serve to open the vulva of the female. The cross-sectional view of the roundworm: Roundworms such as this male nematode possess a body cavity between the gut and the body wall called the pseudocoelom. It allows nutrients to circulate throughout the body and prevents organs from being deformed by muscle movements. The intestine is the hollow ring at the center. A ring of muscle is the next layer. It is innervated by ventral and dorsal nerve cords. The testis is present in the cavity between the intestine and the muscle layer. the excretory duct is seen next to the single layer of cells that forms the epidermis which is the outer layer. The cuticle is the sheath covering the epidermis.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2838468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Arthropod Phylogeny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err="1"/>
              <a:t>Lophotrochozoa</a:t>
            </a:r>
            <a:r>
              <a:rPr lang="en-IN" dirty="0"/>
              <a:t> includes </a:t>
            </a:r>
            <a:r>
              <a:rPr lang="en-IN" dirty="0" err="1"/>
              <a:t>Micrognathozoa</a:t>
            </a:r>
            <a:r>
              <a:rPr lang="en-IN" dirty="0"/>
              <a:t>, </a:t>
            </a:r>
            <a:r>
              <a:rPr lang="en-IN" dirty="0" err="1"/>
              <a:t>Rotifera</a:t>
            </a:r>
            <a:r>
              <a:rPr lang="en-IN" dirty="0"/>
              <a:t>, </a:t>
            </a:r>
            <a:r>
              <a:rPr lang="en-IN" dirty="0" err="1"/>
              <a:t>Cycliophora</a:t>
            </a:r>
            <a:r>
              <a:rPr lang="en-IN" dirty="0"/>
              <a:t>, Platyhelminthes, </a:t>
            </a:r>
            <a:r>
              <a:rPr lang="en-IN" dirty="0" err="1"/>
              <a:t>Brachiopoda</a:t>
            </a:r>
            <a:r>
              <a:rPr lang="en-IN" dirty="0"/>
              <a:t>, </a:t>
            </a:r>
            <a:r>
              <a:rPr lang="en-IN" dirty="0" err="1"/>
              <a:t>Bryozoa</a:t>
            </a:r>
            <a:r>
              <a:rPr lang="en-IN" dirty="0"/>
              <a:t>, Annelida, Mollusca, and Nemertea. </a:t>
            </a:r>
            <a:r>
              <a:rPr lang="en-IN" dirty="0" err="1"/>
              <a:t>Ecdysozoa</a:t>
            </a:r>
            <a:r>
              <a:rPr lang="en-IN" dirty="0"/>
              <a:t> includes the animals that </a:t>
            </a:r>
            <a:r>
              <a:rPr lang="en-IN" dirty="0" err="1"/>
              <a:t>molt</a:t>
            </a:r>
            <a:r>
              <a:rPr lang="en-IN" dirty="0"/>
              <a:t>. The phylum associated is </a:t>
            </a:r>
            <a:r>
              <a:rPr lang="en-IN" dirty="0" err="1"/>
              <a:t>Loricifera</a:t>
            </a:r>
            <a:r>
              <a:rPr lang="en-IN" dirty="0"/>
              <a:t>, </a:t>
            </a:r>
            <a:r>
              <a:rPr lang="en-IN" dirty="0" err="1"/>
              <a:t>Kinorhyncha</a:t>
            </a:r>
            <a:r>
              <a:rPr lang="en-IN" dirty="0"/>
              <a:t>, Nematoda, Tardigrada, Arthropoda (highlighted), </a:t>
            </a:r>
            <a:r>
              <a:rPr lang="en-IN" dirty="0" err="1"/>
              <a:t>Onychophora</a:t>
            </a:r>
            <a:r>
              <a:rPr lang="en-IN" dirty="0"/>
              <a:t>, </a:t>
            </a:r>
            <a:r>
              <a:rPr lang="en-IN" dirty="0" err="1"/>
              <a:t>Ecinodermata</a:t>
            </a:r>
            <a:r>
              <a:rPr lang="en-IN" dirty="0"/>
              <a:t>, and Chordata. All arthropods possess an exoskeleton, bi-lateral symmetry, jointed appendages, segmented bodies, and specialized appendages. The major arthropod classes can be separated by comparing their number of body regions, legs, and antennae. It is divided into four extant classes Chelicerata,  Crustacea, </a:t>
            </a:r>
            <a:r>
              <a:rPr lang="en-IN" dirty="0" err="1"/>
              <a:t>Hexapoda</a:t>
            </a:r>
            <a:r>
              <a:rPr lang="en-IN" dirty="0"/>
              <a:t>, and Myriapoda.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6134094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33.31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pie chart shows 33 percent - Beetles; 14 percent - Flies; 17 percent - Butterflies, moths; 11 percent - Bees, wasps, ants; 10 percent - other types of insects; 6 percent - Crustaceans; 7 percent - Arachnids; and 2 percent - Centipedes, millipedes, and other arthropods.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9569492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33.32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of the bee include mouthparts, antenna, compound eye on the head. The thorax shows the wings. The abdomen shows the air sac, Malpighian tubules, midgut, rectum, poison sac, and sting.</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7695239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33.33</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antenna extends from the left and right sides of the grasshopper head. Distal to both antennae is a compound eye, and the ocellus is found at the centermost anterior portion of the head. The thorax connects the head to the abdomen. Three pairs of legs extend from the abdomen, and a line of spiracles forms a longitudinal ridge along each side of the abdomen. Internally, the brain is found just behind the ocellus. The aorta runs longitudinally along the ventral side of the coelom, and the heart is found along the aorta in the middle of the abdomen. The mouth in the head empties first into the crop, then a region surrounded by gastric ceca, then to a region surrounded by Malpighian tubules, to the intestine, and to the rectum at the caudal end of the abdomen. Nerves travel from the brain longitudinally posteriorly along the dorsal side of the coelom, and nerve ganglia are found at regular intervals. The ovary is found inferior to the aorta in the abdomen.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9293750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33.33 b</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Internally, the brain is found just behind the ocellus. The aorta runs longitudinally along the ventral side of the coelom, and the heart is found along the aorta in the middle of the abdomen. The mouth in the head empties first into the crop, then a region surrounded by gastric ceca, then to a region surrounded by Malpighian tubules, to the intestine, and to the rectum at the caudal end of the abdomen. Nerves travel from the brain longitudinally posteriorly along the dorsal side of the coelom, and nerve ganglia are found at regular intervals. The ovary is found inferior to the aorta in the abdomen.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4387232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33.39</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cephalon and thorax of the lobster are fused. It has an antenna and an antennule extending from both the left and right sides of the cephalon. There is an eye on either side of the cephalon. A large jointed claw appendage called the cheliped extends from the center of the cephalothorax. Several pairs of walking legs are attached to the posterior of the cephalothorax and the anterior of the abdomen; gills flair out from near the walking leg attachment site. There are small leg-like appendages on the abdomen posterior to the walking legs, called swimmerets. The tail of the abdomen is composed of several flat plate-like extensions: the telson in the middle that is flanked on either side by </a:t>
            </a:r>
            <a:r>
              <a:rPr lang="en-US" dirty="0" err="1"/>
              <a:t>uropods</a:t>
            </a:r>
            <a:r>
              <a:rPr lang="en-US" dirty="0"/>
              <a: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34883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3B7EE-3D78-4632-805D-0FB2DFBE10E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Major Groups of Flatworms</a:t>
            </a:r>
          </a:p>
        </p:txBody>
      </p:sp>
      <p:sp>
        <p:nvSpPr>
          <p:cNvPr id="3" name="Content Placeholder 2">
            <a:extLst>
              <a:ext uri="{FF2B5EF4-FFF2-40B4-BE49-F238E27FC236}">
                <a16:creationId xmlns:a16="http://schemas.microsoft.com/office/drawing/2014/main" id="{B3E36808-FF72-40C8-8042-D166E90315C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Subphylum </a:t>
            </a:r>
            <a:r>
              <a:rPr lang="en-US" dirty="0" err="1">
                <a:solidFill>
                  <a:srgbClr val="000000"/>
                </a:solidFill>
                <a:latin typeface="Arial" panose="020B0604020202020204" pitchFamily="34" charset="0"/>
                <a:ea typeface="Verdana" panose="020B0604030504040204" pitchFamily="34" charset="0"/>
              </a:rPr>
              <a:t>Neodermata</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Includes the parasitic flatworms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subgroups</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Trematoda</a:t>
            </a:r>
          </a:p>
          <a:p>
            <a:pPr marL="731520" lvl="2" indent="-283464">
              <a:spcBef>
                <a:spcPts val="600"/>
              </a:spcBef>
              <a:spcAft>
                <a:spcPts val="1200"/>
              </a:spcAft>
              <a:buClr>
                <a:srgbClr val="000000"/>
              </a:buClr>
            </a:pPr>
            <a:r>
              <a:rPr lang="en-US" dirty="0" err="1">
                <a:solidFill>
                  <a:srgbClr val="000000"/>
                </a:solidFill>
                <a:latin typeface="Arial" panose="020B0604020202020204" pitchFamily="34" charset="0"/>
                <a:ea typeface="Verdana" panose="020B0604030504040204" pitchFamily="34" charset="0"/>
              </a:rPr>
              <a:t>Cercomeromorpha</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919F73D3-43A4-4D43-B063-8203C58384D5}"/>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203529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7D0274-97D0-4A0E-81BF-AE5C6E1DDB4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Trematoda</a:t>
            </a:r>
          </a:p>
        </p:txBody>
      </p:sp>
      <p:sp>
        <p:nvSpPr>
          <p:cNvPr id="3" name="Content Placeholder 2">
            <a:extLst>
              <a:ext uri="{FF2B5EF4-FFF2-40B4-BE49-F238E27FC236}">
                <a16:creationId xmlns:a16="http://schemas.microsoft.com/office/drawing/2014/main" id="{CD4A8342-9691-4D19-ABD5-B83833F9DC56}"/>
              </a:ext>
            </a:extLst>
          </p:cNvPr>
          <p:cNvSpPr>
            <a:spLocks noGrp="1"/>
          </p:cNvSpPr>
          <p:nvPr>
            <p:ph sz="quarter" idx="11"/>
          </p:nvPr>
        </p:nvSpPr>
        <p:spPr/>
        <p:txBody>
          <a:bodyPr/>
          <a:lstStyle/>
          <a:p>
            <a:pPr marL="0" lvl="2" indent="0">
              <a:spcBef>
                <a:spcPts val="600"/>
              </a:spcBef>
              <a:spcAft>
                <a:spcPts val="1200"/>
              </a:spcAft>
              <a:buClr>
                <a:srgbClr val="000000"/>
              </a:buClr>
              <a:buNone/>
            </a:pPr>
            <a:r>
              <a:rPr lang="en-US" sz="2400" dirty="0">
                <a:solidFill>
                  <a:srgbClr val="000000"/>
                </a:solidFill>
                <a:latin typeface="Arial" panose="020B0604020202020204" pitchFamily="34" charset="0"/>
                <a:ea typeface="Verdana" panose="020B0604030504040204" pitchFamily="34" charset="0"/>
              </a:rPr>
              <a:t>Trematoda – flukes.</a:t>
            </a:r>
          </a:p>
          <a:p>
            <a:pPr marL="347472" lvl="3"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Attach within host body by suckers, anchors, or hooks.</a:t>
            </a:r>
          </a:p>
          <a:p>
            <a:pPr marL="347472" lvl="3"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Life cycle may have 2 or more hosts.</a:t>
            </a:r>
          </a:p>
          <a:p>
            <a:pPr marL="347472" lvl="3"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Includes the </a:t>
            </a:r>
            <a:r>
              <a:rPr lang="en-US" sz="2400" dirty="0" err="1">
                <a:solidFill>
                  <a:srgbClr val="000000"/>
                </a:solidFill>
                <a:latin typeface="Arial" panose="020B0604020202020204" pitchFamily="34" charset="0"/>
                <a:ea typeface="Verdana" panose="020B0604030504040204" pitchFamily="34" charset="0"/>
              </a:rPr>
              <a:t>miracidium</a:t>
            </a:r>
            <a:r>
              <a:rPr lang="en-US" sz="2400" dirty="0">
                <a:solidFill>
                  <a:srgbClr val="000000"/>
                </a:solidFill>
                <a:latin typeface="Arial" panose="020B0604020202020204" pitchFamily="34" charset="0"/>
                <a:ea typeface="Verdana" panose="020B0604030504040204" pitchFamily="34" charset="0"/>
              </a:rPr>
              <a:t>, sporocyst, </a:t>
            </a:r>
            <a:r>
              <a:rPr lang="en-US" sz="2400" dirty="0" err="1">
                <a:solidFill>
                  <a:srgbClr val="000000"/>
                </a:solidFill>
                <a:latin typeface="Arial" panose="020B0604020202020204" pitchFamily="34" charset="0"/>
                <a:ea typeface="Verdana" panose="020B0604030504040204" pitchFamily="34" charset="0"/>
              </a:rPr>
              <a:t>redia</a:t>
            </a:r>
            <a:r>
              <a:rPr lang="en-US" sz="2400" dirty="0">
                <a:solidFill>
                  <a:srgbClr val="000000"/>
                </a:solidFill>
                <a:latin typeface="Arial" panose="020B0604020202020204" pitchFamily="34" charset="0"/>
                <a:ea typeface="Verdana" panose="020B0604030504040204" pitchFamily="34" charset="0"/>
              </a:rPr>
              <a:t>, and cercaria stages.</a:t>
            </a:r>
          </a:p>
          <a:p>
            <a:pPr marL="347472" lvl="3" indent="-347472">
              <a:spcBef>
                <a:spcPts val="600"/>
              </a:spcBef>
              <a:spcAft>
                <a:spcPts val="1200"/>
              </a:spcAft>
              <a:buClr>
                <a:srgbClr val="000000"/>
              </a:buClr>
            </a:pPr>
            <a:r>
              <a:rPr lang="en-US" sz="2400" i="1" dirty="0">
                <a:solidFill>
                  <a:srgbClr val="000000"/>
                </a:solidFill>
                <a:latin typeface="Arial" panose="020B0604020202020204" pitchFamily="34" charset="0"/>
                <a:ea typeface="Verdana" panose="020B0604030504040204" pitchFamily="34" charset="0"/>
              </a:rPr>
              <a:t>Clonorchis </a:t>
            </a:r>
            <a:r>
              <a:rPr lang="en-US" sz="2400" i="1" dirty="0" err="1">
                <a:solidFill>
                  <a:srgbClr val="000000"/>
                </a:solidFill>
                <a:latin typeface="Arial" panose="020B0604020202020204" pitchFamily="34" charset="0"/>
                <a:ea typeface="Verdana" panose="020B0604030504040204" pitchFamily="34" charset="0"/>
              </a:rPr>
              <a:t>sinensis</a:t>
            </a:r>
            <a:r>
              <a:rPr lang="en-US" sz="2400" dirty="0">
                <a:solidFill>
                  <a:srgbClr val="000000"/>
                </a:solidFill>
                <a:latin typeface="Arial" panose="020B0604020202020204" pitchFamily="34" charset="0"/>
                <a:ea typeface="Verdana" panose="020B0604030504040204" pitchFamily="34" charset="0"/>
              </a:rPr>
              <a:t>, oriental liver fluke.</a:t>
            </a:r>
          </a:p>
          <a:p>
            <a:pPr marL="347472" lvl="3" indent="-347472">
              <a:spcBef>
                <a:spcPts val="600"/>
              </a:spcBef>
              <a:spcAft>
                <a:spcPts val="1200"/>
              </a:spcAft>
              <a:buClr>
                <a:srgbClr val="000000"/>
              </a:buClr>
            </a:pPr>
            <a:r>
              <a:rPr lang="en-US" sz="2400" i="1" dirty="0">
                <a:solidFill>
                  <a:srgbClr val="000000"/>
                </a:solidFill>
                <a:latin typeface="Arial" panose="020B0604020202020204" pitchFamily="34" charset="0"/>
                <a:ea typeface="Verdana" panose="020B0604030504040204" pitchFamily="34" charset="0"/>
              </a:rPr>
              <a:t>Schistosoma</a:t>
            </a:r>
            <a:r>
              <a:rPr lang="en-US" sz="2400"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0B9EFD97-1EEC-449E-A229-96C82A6D1DF4}"/>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4734736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6394F-8043-46C7-AF64-1C8677D2C5E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33.4</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micrograph shows the liver fluke with an illustration of the life cycle of the liver fluke.">
            <a:extLst>
              <a:ext uri="{FF2B5EF4-FFF2-40B4-BE49-F238E27FC236}">
                <a16:creationId xmlns:a16="http://schemas.microsoft.com/office/drawing/2014/main" id="{37299B33-1642-4F3A-8044-2AFCBDC77503}"/>
              </a:ext>
            </a:extLst>
          </p:cNvPr>
          <p:cNvPicPr>
            <a:picLocks noChangeAspect="1" noChangeArrowheads="1"/>
          </p:cNvPicPr>
          <p:nvPr/>
        </p:nvPicPr>
        <p:blipFill rotWithShape="1">
          <a:blip r:embed="rId2"/>
          <a:srcRect l="10085"/>
          <a:stretch/>
        </p:blipFill>
        <p:spPr bwMode="auto">
          <a:xfrm>
            <a:off x="744674" y="1189874"/>
            <a:ext cx="7654652" cy="4754880"/>
          </a:xfrm>
          <a:prstGeom prst="rect">
            <a:avLst/>
          </a:prstGeom>
          <a:noFill/>
        </p:spPr>
      </p:pic>
      <p:sp>
        <p:nvSpPr>
          <p:cNvPr id="14" name="Text Placeholder 3">
            <a:extLst>
              <a:ext uri="{FF2B5EF4-FFF2-40B4-BE49-F238E27FC236}">
                <a16:creationId xmlns:a16="http://schemas.microsoft.com/office/drawing/2014/main" id="{5588D4DD-FD2B-401B-9286-CCEA4091135E}"/>
              </a:ext>
            </a:extLst>
          </p:cNvPr>
          <p:cNvSpPr>
            <a:spLocks noGrp="1"/>
          </p:cNvSpPr>
          <p:nvPr>
            <p:ph type="body" sz="quarter" idx="39"/>
          </p:nvPr>
        </p:nvSpPr>
        <p:spPr>
          <a:xfrm>
            <a:off x="3657600" y="6036564"/>
            <a:ext cx="1828800" cy="181356"/>
          </a:xfrm>
        </p:spPr>
        <p:txBody>
          <a:bodyPr/>
          <a:lstStyle/>
          <a:p>
            <a:pPr algn="ctr"/>
            <a:r>
              <a:rPr lang="en-US" dirty="0">
                <a:solidFill>
                  <a:schemeClr val="tx1"/>
                </a:solidFill>
              </a:rPr>
              <a:t>(a) Jubal </a:t>
            </a:r>
            <a:r>
              <a:rPr lang="en-US" dirty="0" err="1">
                <a:solidFill>
                  <a:schemeClr val="tx1"/>
                </a:solidFill>
              </a:rPr>
              <a:t>Harshaw</a:t>
            </a:r>
            <a:r>
              <a:rPr lang="en-US" dirty="0">
                <a:solidFill>
                  <a:schemeClr val="tx1"/>
                </a:solidFill>
              </a:rPr>
              <a:t>/Shutterstock </a:t>
            </a:r>
          </a:p>
        </p:txBody>
      </p:sp>
      <p:sp>
        <p:nvSpPr>
          <p:cNvPr id="12" name="Text Placeholder 4">
            <a:extLst>
              <a:ext uri="{FF2B5EF4-FFF2-40B4-BE49-F238E27FC236}">
                <a16:creationId xmlns:a16="http://schemas.microsoft.com/office/drawing/2014/main" id="{6B779115-A1B0-4867-A981-5DF89E9011AA}"/>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2452EAB6-73BA-4C86-B634-0A5076E7E36E}"/>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090038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5204B2-AD22-4E8E-B2B4-E8A1D5FEC442}"/>
              </a:ext>
            </a:extLst>
          </p:cNvPr>
          <p:cNvSpPr>
            <a:spLocks noGrp="1"/>
          </p:cNvSpPr>
          <p:nvPr>
            <p:ph type="title"/>
          </p:nvPr>
        </p:nvSpPr>
        <p:spPr/>
        <p:txBody>
          <a:bodyPr/>
          <a:lstStyle/>
          <a:p>
            <a:pPr lvl="0"/>
            <a:r>
              <a:rPr lang="en-US" i="1" dirty="0"/>
              <a:t>Schistosoma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94EEFC7-72EE-4F57-861B-1ADE95338E7F}"/>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One of most important trematodes to human health are blood flukes </a:t>
            </a:r>
            <a:r>
              <a:rPr lang="en-US" i="1" dirty="0">
                <a:solidFill>
                  <a:srgbClr val="000000"/>
                </a:solidFill>
                <a:latin typeface="Arial" panose="020B0604020202020204" pitchFamily="34" charset="0"/>
                <a:ea typeface="Verdana" panose="020B0604030504040204" pitchFamily="34" charset="0"/>
              </a:rPr>
              <a:t>Schistosoma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Afflict 200 million people in tropical Asia, Africa, Latin America, and the Middle East.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About 200,000 people die each year from schistosomiasis or bilharzia.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Fertilized egg must break through the wall of the blood vessels in intestine or the urinary bladder to get out.</a:t>
            </a:r>
          </a:p>
        </p:txBody>
      </p:sp>
      <p:sp>
        <p:nvSpPr>
          <p:cNvPr id="6" name="Slide Number Placeholder 3">
            <a:extLst>
              <a:ext uri="{FF2B5EF4-FFF2-40B4-BE49-F238E27FC236}">
                <a16:creationId xmlns:a16="http://schemas.microsoft.com/office/drawing/2014/main" id="{58A081F2-DC42-4A08-AF26-106BC97B0681}"/>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3120363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F05B8-90A4-4AD5-9671-1DB4E8F5A751}"/>
              </a:ext>
            </a:extLst>
          </p:cNvPr>
          <p:cNvSpPr>
            <a:spLocks noGrp="1"/>
          </p:cNvSpPr>
          <p:nvPr>
            <p:ph type="title"/>
          </p:nvPr>
        </p:nvSpPr>
        <p:spPr/>
        <p:txBody>
          <a:bodyPr/>
          <a:lstStyle/>
          <a:p>
            <a:pPr lvl="0">
              <a:spcBef>
                <a:spcPts val="624"/>
              </a:spcBef>
              <a:spcAft>
                <a:spcPts val="3600"/>
              </a:spcAft>
            </a:pPr>
            <a:r>
              <a:rPr lang="en-US" altLang="en-US" dirty="0"/>
              <a:t>Lecture Outline</a:t>
            </a:r>
          </a:p>
        </p:txBody>
      </p:sp>
      <p:sp>
        <p:nvSpPr>
          <p:cNvPr id="3" name="Content Placeholder 2">
            <a:extLst>
              <a:ext uri="{FF2B5EF4-FFF2-40B4-BE49-F238E27FC236}">
                <a16:creationId xmlns:a16="http://schemas.microsoft.com/office/drawing/2014/main" id="{DA6F9C82-DDBE-4385-B801-A080FD8428C2}"/>
              </a:ext>
            </a:extLst>
          </p:cNvPr>
          <p:cNvSpPr>
            <a:spLocks noGrp="1"/>
          </p:cNvSpPr>
          <p:nvPr>
            <p:ph sz="quarter" idx="11"/>
          </p:nvPr>
        </p:nvSpPr>
        <p:spPr>
          <a:xfrm>
            <a:off x="342900" y="1276710"/>
            <a:ext cx="4126230" cy="4974336"/>
          </a:xfrm>
        </p:spPr>
        <p:txBody>
          <a:bodyPr/>
          <a:lstStyle/>
          <a:p>
            <a:pPr marL="731520" indent="-731520">
              <a:spcBef>
                <a:spcPts val="800"/>
              </a:spcBef>
            </a:pPr>
            <a:r>
              <a:rPr lang="en-US" sz="2000" b="1" dirty="0"/>
              <a:t>33.1	</a:t>
            </a:r>
            <a:r>
              <a:rPr lang="en-US" sz="2000" dirty="0"/>
              <a:t>The Clades of Protostomes </a:t>
            </a:r>
          </a:p>
          <a:p>
            <a:pPr marL="731520" indent="-731520">
              <a:spcBef>
                <a:spcPts val="800"/>
              </a:spcBef>
            </a:pPr>
            <a:r>
              <a:rPr lang="en-US" sz="2000" b="1" dirty="0"/>
              <a:t>33.2	</a:t>
            </a:r>
            <a:r>
              <a:rPr lang="en-US" sz="2000" dirty="0"/>
              <a:t>Flatworms (Platyhelminthes)</a:t>
            </a:r>
          </a:p>
          <a:p>
            <a:pPr marL="731520" indent="-731520">
              <a:spcBef>
                <a:spcPts val="800"/>
              </a:spcBef>
            </a:pPr>
            <a:r>
              <a:rPr lang="en-US" sz="2000" b="1" dirty="0"/>
              <a:t>33.3	</a:t>
            </a:r>
            <a:r>
              <a:rPr lang="en-US" sz="2000" dirty="0"/>
              <a:t>Rotifers (</a:t>
            </a:r>
            <a:r>
              <a:rPr lang="en-US" sz="2000" dirty="0" err="1"/>
              <a:t>Rotifera</a:t>
            </a:r>
            <a:r>
              <a:rPr lang="en-US" sz="2000" dirty="0"/>
              <a:t>) </a:t>
            </a:r>
          </a:p>
          <a:p>
            <a:pPr marL="731520" indent="-731520">
              <a:spcBef>
                <a:spcPts val="800"/>
              </a:spcBef>
            </a:pPr>
            <a:r>
              <a:rPr lang="en-US" sz="2000" b="1" dirty="0"/>
              <a:t>33.4	</a:t>
            </a:r>
            <a:r>
              <a:rPr lang="en-US" sz="2000" dirty="0"/>
              <a:t>Mollusks (Mollusca) </a:t>
            </a:r>
          </a:p>
          <a:p>
            <a:pPr marL="731520" indent="-731520">
              <a:spcBef>
                <a:spcPts val="800"/>
              </a:spcBef>
            </a:pPr>
            <a:r>
              <a:rPr lang="en-US" sz="2000" b="1" dirty="0"/>
              <a:t>33.5	</a:t>
            </a:r>
            <a:r>
              <a:rPr lang="en-US" sz="2000" dirty="0"/>
              <a:t>Annelids (Annelida) </a:t>
            </a:r>
          </a:p>
          <a:p>
            <a:pPr marL="731520" indent="-731520">
              <a:spcBef>
                <a:spcPts val="800"/>
              </a:spcBef>
            </a:pPr>
            <a:r>
              <a:rPr lang="en-US" sz="2000" b="1" dirty="0"/>
              <a:t>33.6	</a:t>
            </a:r>
            <a:r>
              <a:rPr lang="en-US" sz="2000" dirty="0"/>
              <a:t>Ribbon Worms (Nemertea) </a:t>
            </a:r>
          </a:p>
          <a:p>
            <a:pPr marL="731520" indent="-731520">
              <a:spcBef>
                <a:spcPts val="800"/>
              </a:spcBef>
            </a:pPr>
            <a:r>
              <a:rPr lang="en-US" sz="2000" b="1" dirty="0"/>
              <a:t>33.7	</a:t>
            </a:r>
            <a:r>
              <a:rPr lang="en-US" sz="2000" dirty="0"/>
              <a:t>Bryozoans (</a:t>
            </a:r>
            <a:r>
              <a:rPr lang="en-US" sz="2000" dirty="0" err="1"/>
              <a:t>Bryozoa</a:t>
            </a:r>
            <a:r>
              <a:rPr lang="en-US" sz="2000" dirty="0"/>
              <a:t>) and Brachiopods (</a:t>
            </a:r>
            <a:r>
              <a:rPr lang="en-US" sz="2000" dirty="0" err="1"/>
              <a:t>Brachiopoda</a:t>
            </a:r>
            <a:r>
              <a:rPr lang="en-US" sz="2000" dirty="0"/>
              <a:t>) </a:t>
            </a:r>
          </a:p>
          <a:p>
            <a:pPr marL="731520" indent="-731520">
              <a:spcBef>
                <a:spcPts val="800"/>
              </a:spcBef>
            </a:pPr>
            <a:r>
              <a:rPr lang="en-US" sz="2000" b="1" dirty="0"/>
              <a:t>33.8	</a:t>
            </a:r>
            <a:r>
              <a:rPr lang="en-US" sz="2000" dirty="0"/>
              <a:t>Roundworms (Nematoda) </a:t>
            </a:r>
          </a:p>
          <a:p>
            <a:pPr marL="731520" indent="-731520">
              <a:spcBef>
                <a:spcPts val="800"/>
              </a:spcBef>
            </a:pPr>
            <a:r>
              <a:rPr lang="en-US" sz="2000" b="1" dirty="0"/>
              <a:t>33.9	</a:t>
            </a:r>
            <a:r>
              <a:rPr lang="en-US" sz="2000" dirty="0"/>
              <a:t>Arthropods (Arthropoda) </a:t>
            </a:r>
          </a:p>
        </p:txBody>
      </p:sp>
      <p:pic>
        <p:nvPicPr>
          <p:cNvPr id="7" name="Picture 3" descr="A dragonfly with large pairs of wings is sitting on a flower bud.">
            <a:extLst>
              <a:ext uri="{FF2B5EF4-FFF2-40B4-BE49-F238E27FC236}">
                <a16:creationId xmlns:a16="http://schemas.microsoft.com/office/drawing/2014/main" id="{97435FEB-6E40-414E-8AB9-BB660D1B1AF1}"/>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4674871" y="1276710"/>
            <a:ext cx="3989363" cy="4846320"/>
          </a:xfrm>
          <a:prstGeom prst="rect">
            <a:avLst/>
          </a:prstGeom>
          <a:noFill/>
        </p:spPr>
      </p:pic>
      <p:sp>
        <p:nvSpPr>
          <p:cNvPr id="8" name="Text Placeholder 4">
            <a:extLst>
              <a:ext uri="{FF2B5EF4-FFF2-40B4-BE49-F238E27FC236}">
                <a16:creationId xmlns:a16="http://schemas.microsoft.com/office/drawing/2014/main" id="{83323070-2F52-4605-9796-225557D3BC99}"/>
              </a:ext>
            </a:extLst>
          </p:cNvPr>
          <p:cNvSpPr>
            <a:spLocks noGrp="1"/>
          </p:cNvSpPr>
          <p:nvPr>
            <p:ph type="body" sz="quarter" idx="39"/>
          </p:nvPr>
        </p:nvSpPr>
        <p:spPr>
          <a:xfrm>
            <a:off x="5297952" y="6194658"/>
            <a:ext cx="2743200" cy="181356"/>
          </a:xfrm>
        </p:spPr>
        <p:txBody>
          <a:bodyPr/>
          <a:lstStyle/>
          <a:p>
            <a:pPr algn="ctr"/>
            <a:r>
              <a:rPr lang="en-US" dirty="0">
                <a:solidFill>
                  <a:schemeClr val="tx1"/>
                </a:solidFill>
              </a:rPr>
              <a:t> C. Fredrickson Photography/Getty Images </a:t>
            </a:r>
          </a:p>
        </p:txBody>
      </p:sp>
      <p:sp>
        <p:nvSpPr>
          <p:cNvPr id="6" name="Slide Number Placeholder 5">
            <a:extLst>
              <a:ext uri="{FF2B5EF4-FFF2-40B4-BE49-F238E27FC236}">
                <a16:creationId xmlns:a16="http://schemas.microsoft.com/office/drawing/2014/main" id="{F8CFB062-F7CD-4C65-A3B7-70E4263A7F59}"/>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3690857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72418-FA1C-4837-A77F-9397712ABB9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Schistosomes</a:t>
            </a:r>
          </a:p>
        </p:txBody>
      </p:sp>
      <p:pic>
        <p:nvPicPr>
          <p:cNvPr id="9" name="Picture 2" descr="A micrograph of the schistosomes with a groove and the diameter is 130 micrometers.">
            <a:extLst>
              <a:ext uri="{FF2B5EF4-FFF2-40B4-BE49-F238E27FC236}">
                <a16:creationId xmlns:a16="http://schemas.microsoft.com/office/drawing/2014/main" id="{4E3F0E83-3FAE-4D79-B81B-345FDE4FD0B1}"/>
              </a:ext>
            </a:extLst>
          </p:cNvPr>
          <p:cNvPicPr>
            <a:picLocks noChangeAspect="1" noChangeArrowheads="1"/>
          </p:cNvPicPr>
          <p:nvPr/>
        </p:nvPicPr>
        <p:blipFill>
          <a:blip r:embed="rId2"/>
          <a:stretch>
            <a:fillRect/>
          </a:stretch>
        </p:blipFill>
        <p:spPr bwMode="auto">
          <a:xfrm>
            <a:off x="1280160" y="1200442"/>
            <a:ext cx="6583680" cy="4990050"/>
          </a:xfrm>
          <a:prstGeom prst="rect">
            <a:avLst/>
          </a:prstGeom>
          <a:noFill/>
        </p:spPr>
      </p:pic>
      <p:sp>
        <p:nvSpPr>
          <p:cNvPr id="4" name="Text Placeholder 3">
            <a:extLst>
              <a:ext uri="{FF2B5EF4-FFF2-40B4-BE49-F238E27FC236}">
                <a16:creationId xmlns:a16="http://schemas.microsoft.com/office/drawing/2014/main" id="{EBE641EC-B182-4FB3-B5E9-287FE130C80F}"/>
              </a:ext>
            </a:extLst>
          </p:cNvPr>
          <p:cNvSpPr>
            <a:spLocks noGrp="1"/>
          </p:cNvSpPr>
          <p:nvPr>
            <p:ph type="body" sz="quarter" idx="39"/>
          </p:nvPr>
        </p:nvSpPr>
        <p:spPr>
          <a:xfrm>
            <a:off x="3657600" y="6288024"/>
            <a:ext cx="1828800" cy="181356"/>
          </a:xfrm>
        </p:spPr>
        <p:txBody>
          <a:bodyPr/>
          <a:lstStyle/>
          <a:p>
            <a:pPr algn="ctr"/>
            <a:r>
              <a:rPr lang="en-US" dirty="0">
                <a:solidFill>
                  <a:schemeClr val="tx1"/>
                </a:solidFill>
              </a:rPr>
              <a:t>H.S. Photos/</a:t>
            </a:r>
            <a:r>
              <a:rPr lang="en-US" dirty="0" err="1">
                <a:solidFill>
                  <a:schemeClr val="tx1"/>
                </a:solidFill>
              </a:rPr>
              <a:t>Alamy</a:t>
            </a:r>
            <a:r>
              <a:rPr lang="en-US" dirty="0">
                <a:solidFill>
                  <a:schemeClr val="tx1"/>
                </a:solidFill>
              </a:rPr>
              <a:t> Stock Photo</a:t>
            </a:r>
          </a:p>
        </p:txBody>
      </p:sp>
      <p:sp>
        <p:nvSpPr>
          <p:cNvPr id="6" name="Slide Number Placeholder 4">
            <a:extLst>
              <a:ext uri="{FF2B5EF4-FFF2-40B4-BE49-F238E27FC236}">
                <a16:creationId xmlns:a16="http://schemas.microsoft.com/office/drawing/2014/main" id="{7DFD88D1-6ABC-44D3-8D02-C24107E1CADD}"/>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882099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19452-3AE2-454D-91AD-D93D4F3B67F6}"/>
              </a:ext>
            </a:extLst>
          </p:cNvPr>
          <p:cNvSpPr>
            <a:spLocks noGrp="1"/>
          </p:cNvSpPr>
          <p:nvPr>
            <p:ph type="title"/>
          </p:nvPr>
        </p:nvSpPr>
        <p:spPr/>
        <p:txBody>
          <a:bodyPr/>
          <a:lstStyle/>
          <a:p>
            <a:pPr lvl="0"/>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Cercomeromorpha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tapeworms</a:t>
            </a:r>
          </a:p>
        </p:txBody>
      </p:sp>
      <p:sp>
        <p:nvSpPr>
          <p:cNvPr id="3" name="Content Placeholder 2">
            <a:extLst>
              <a:ext uri="{FF2B5EF4-FFF2-40B4-BE49-F238E27FC236}">
                <a16:creationId xmlns:a16="http://schemas.microsoft.com/office/drawing/2014/main" id="{CF5A88E2-A441-427F-BFE3-7220D38DDF91}"/>
              </a:ext>
            </a:extLst>
          </p:cNvPr>
          <p:cNvSpPr>
            <a:spLocks noGrp="1"/>
          </p:cNvSpPr>
          <p:nvPr>
            <p:ph sz="quarter" idx="11"/>
          </p:nvPr>
        </p:nvSpPr>
        <p:spPr>
          <a:xfrm>
            <a:off x="342900" y="1276710"/>
            <a:ext cx="845820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Adult hangs onto inner wall of host intestine using scolex</a:t>
            </a:r>
          </a:p>
        </p:txBody>
      </p:sp>
      <p:pic>
        <p:nvPicPr>
          <p:cNvPr id="9" name="Picture 3" descr="A beef tapeworm, Taenia saginata, lives parasitically in the intestine of mammals.">
            <a:extLst>
              <a:ext uri="{FF2B5EF4-FFF2-40B4-BE49-F238E27FC236}">
                <a16:creationId xmlns:a16="http://schemas.microsoft.com/office/drawing/2014/main" id="{2429D6A5-4E84-461D-BEAC-F739062A923B}"/>
              </a:ext>
            </a:extLst>
          </p:cNvPr>
          <p:cNvPicPr>
            <a:picLocks noChangeAspect="1" noChangeArrowheads="1"/>
          </p:cNvPicPr>
          <p:nvPr/>
        </p:nvPicPr>
        <p:blipFill rotWithShape="1">
          <a:blip r:embed="rId2"/>
          <a:srcRect l="2081" t="12931" r="68645" b="4529"/>
          <a:stretch/>
        </p:blipFill>
        <p:spPr bwMode="auto">
          <a:xfrm>
            <a:off x="2194560" y="1766886"/>
            <a:ext cx="4754880" cy="4175752"/>
          </a:xfrm>
          <a:prstGeom prst="rect">
            <a:avLst/>
          </a:prstGeom>
          <a:noFill/>
        </p:spPr>
      </p:pic>
      <p:sp>
        <p:nvSpPr>
          <p:cNvPr id="12" name="Text Placeholder 4">
            <a:extLst>
              <a:ext uri="{FF2B5EF4-FFF2-40B4-BE49-F238E27FC236}">
                <a16:creationId xmlns:a16="http://schemas.microsoft.com/office/drawing/2014/main" id="{A7778E0A-E4EC-47EB-82C4-C134E24DBC59}"/>
              </a:ext>
            </a:extLst>
          </p:cNvPr>
          <p:cNvSpPr>
            <a:spLocks noGrp="1"/>
          </p:cNvSpPr>
          <p:nvPr>
            <p:ph type="body" sz="quarter" idx="39"/>
          </p:nvPr>
        </p:nvSpPr>
        <p:spPr>
          <a:xfrm>
            <a:off x="2148840" y="6001312"/>
            <a:ext cx="4846320" cy="181356"/>
          </a:xfrm>
        </p:spPr>
        <p:txBody>
          <a:bodyPr/>
          <a:lstStyle/>
          <a:p>
            <a:pPr algn="ctr"/>
            <a:r>
              <a:rPr lang="en-US" dirty="0">
                <a:solidFill>
                  <a:schemeClr val="tx1"/>
                </a:solidFill>
              </a:rPr>
              <a:t>(a) </a:t>
            </a:r>
            <a:r>
              <a:rPr lang="en-US" dirty="0" err="1">
                <a:solidFill>
                  <a:schemeClr val="tx1"/>
                </a:solidFill>
              </a:rPr>
              <a:t>selvanegra</a:t>
            </a:r>
            <a:r>
              <a:rPr lang="en-US" dirty="0">
                <a:solidFill>
                  <a:schemeClr val="tx1"/>
                </a:solidFill>
              </a:rPr>
              <a:t>/Getty Images </a:t>
            </a:r>
          </a:p>
        </p:txBody>
      </p:sp>
      <p:sp>
        <p:nvSpPr>
          <p:cNvPr id="10" name="Text Placeholder 5">
            <a:extLst>
              <a:ext uri="{FF2B5EF4-FFF2-40B4-BE49-F238E27FC236}">
                <a16:creationId xmlns:a16="http://schemas.microsoft.com/office/drawing/2014/main" id="{46D9C4A2-5462-43A6-85A5-5782A388B951}"/>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6">
            <a:extLst>
              <a:ext uri="{FF2B5EF4-FFF2-40B4-BE49-F238E27FC236}">
                <a16:creationId xmlns:a16="http://schemas.microsoft.com/office/drawing/2014/main" id="{2A661B08-B808-4965-94B7-2380255C6277}"/>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42510046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EDE0E-AEAC-447A-8947-3F94D9CFE20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Tapeworms</a:t>
            </a:r>
          </a:p>
        </p:txBody>
      </p:sp>
      <p:sp>
        <p:nvSpPr>
          <p:cNvPr id="3" name="Content Placeholder 2">
            <a:extLst>
              <a:ext uri="{FF2B5EF4-FFF2-40B4-BE49-F238E27FC236}">
                <a16:creationId xmlns:a16="http://schemas.microsoft.com/office/drawing/2014/main" id="{774E59DC-E2A7-4502-8AB2-79A373E8254F}"/>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of tapeworm body is proglottids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Complete hermaphroditic unit, containing both male and female reproductive organs.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Formed continuously.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Beef tapeworm, </a:t>
            </a:r>
            <a:r>
              <a:rPr lang="en-US" i="1" dirty="0">
                <a:solidFill>
                  <a:srgbClr val="000000"/>
                </a:solidFill>
                <a:latin typeface="Arial" panose="020B0604020202020204" pitchFamily="34" charset="0"/>
                <a:ea typeface="Verdana" panose="020B0604030504040204" pitchFamily="34" charset="0"/>
              </a:rPr>
              <a:t>Taenia </a:t>
            </a:r>
            <a:r>
              <a:rPr lang="en-US" i="1" dirty="0" err="1">
                <a:solidFill>
                  <a:srgbClr val="000000"/>
                </a:solidFill>
                <a:latin typeface="Arial" panose="020B0604020202020204" pitchFamily="34" charset="0"/>
                <a:ea typeface="Verdana" panose="020B0604030504040204" pitchFamily="34" charset="0"/>
              </a:rPr>
              <a:t>saginata</a:t>
            </a:r>
            <a:endParaRPr lang="en-US" i="1"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Frequent human parasite.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From eating uninspected rare beef.</a:t>
            </a:r>
          </a:p>
        </p:txBody>
      </p:sp>
      <p:sp>
        <p:nvSpPr>
          <p:cNvPr id="6" name="Slide Number Placeholder 3">
            <a:extLst>
              <a:ext uri="{FF2B5EF4-FFF2-40B4-BE49-F238E27FC236}">
                <a16:creationId xmlns:a16="http://schemas.microsoft.com/office/drawing/2014/main" id="{56BF2C9E-B458-445C-A720-33C1B76EF59B}"/>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004600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8E160-CF4D-49AA-90A5-6C59EB6C612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33.6b</a:t>
            </a:r>
          </a:p>
        </p:txBody>
      </p:sp>
      <p:pic>
        <p:nvPicPr>
          <p:cNvPr id="9" name="Picture 2" descr="A 3-part schematics illustrating the structure of a flatworm called beef tapeworm, Taenia saginata.">
            <a:extLst>
              <a:ext uri="{FF2B5EF4-FFF2-40B4-BE49-F238E27FC236}">
                <a16:creationId xmlns:a16="http://schemas.microsoft.com/office/drawing/2014/main" id="{57CF05A7-7600-46CE-88F6-70DCF59C9383}"/>
              </a:ext>
            </a:extLst>
          </p:cNvPr>
          <p:cNvPicPr>
            <a:picLocks noChangeAspect="1" noChangeArrowheads="1"/>
          </p:cNvPicPr>
          <p:nvPr/>
        </p:nvPicPr>
        <p:blipFill rotWithShape="1">
          <a:blip r:embed="rId2"/>
          <a:srcRect l="33278"/>
          <a:stretch/>
        </p:blipFill>
        <p:spPr bwMode="auto">
          <a:xfrm>
            <a:off x="274320" y="1600200"/>
            <a:ext cx="8595360" cy="4012634"/>
          </a:xfrm>
          <a:prstGeom prst="rect">
            <a:avLst/>
          </a:prstGeom>
          <a:noFill/>
        </p:spPr>
      </p:pic>
      <p:sp>
        <p:nvSpPr>
          <p:cNvPr id="10" name="Text Placeholder 3">
            <a:extLst>
              <a:ext uri="{FF2B5EF4-FFF2-40B4-BE49-F238E27FC236}">
                <a16:creationId xmlns:a16="http://schemas.microsoft.com/office/drawing/2014/main" id="{28C29A05-6D03-41BB-BED0-AB2D62B2A7FB}"/>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2FEBF7C8-DB8C-49E2-BE61-9A66085BA45A}"/>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473412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4B0BE-BEA9-4748-9CC6-026C8BA00E5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Phylum </a:t>
            </a:r>
            <a:r>
              <a:rPr lang="en-US" dirty="0" err="1">
                <a:solidFill>
                  <a:srgbClr val="000000"/>
                </a:solidFill>
                <a:latin typeface="Arial" panose="020B0604020202020204" pitchFamily="34" charset="0"/>
                <a:ea typeface="Verdana" panose="020B0604030504040204" pitchFamily="34" charset="0"/>
                <a:cs typeface="Arial" pitchFamily="34" charset="0"/>
              </a:rPr>
              <a:t>Rotifera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2A72C84-FF5F-4B63-A0A5-95A6B4C55CD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Bilaterally symmetrical, unsegmented pseudocoelomates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Highly developed internal organs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Corona – “wheel animals”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Conspicuous ring of cilia at anterior end.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Used for locomotion and sweeping food into the mouth.</a:t>
            </a:r>
          </a:p>
        </p:txBody>
      </p:sp>
      <p:sp>
        <p:nvSpPr>
          <p:cNvPr id="6" name="Slide Number Placeholder 3">
            <a:extLst>
              <a:ext uri="{FF2B5EF4-FFF2-40B4-BE49-F238E27FC236}">
                <a16:creationId xmlns:a16="http://schemas.microsoft.com/office/drawing/2014/main" id="{FDF13585-F5D0-462D-A68F-B0B4377EC59E}"/>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3960729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F840-BD1F-48FA-97C0-B21FDF5EABE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33.7</a:t>
            </a:r>
          </a:p>
        </p:txBody>
      </p:sp>
      <p:pic>
        <p:nvPicPr>
          <p:cNvPr id="9" name="Picture 2" descr="The Rotifer has a ciliated corona around its mouth, which leads to a digestive tract that fills most of the internal space.">
            <a:extLst>
              <a:ext uri="{FF2B5EF4-FFF2-40B4-BE49-F238E27FC236}">
                <a16:creationId xmlns:a16="http://schemas.microsoft.com/office/drawing/2014/main" id="{9F907E2D-D811-4A5C-85A2-0AA345BA6BDC}"/>
              </a:ext>
            </a:extLst>
          </p:cNvPr>
          <p:cNvPicPr>
            <a:picLocks noChangeAspect="1" noChangeArrowheads="1"/>
          </p:cNvPicPr>
          <p:nvPr/>
        </p:nvPicPr>
        <p:blipFill rotWithShape="1">
          <a:blip r:embed="rId2"/>
          <a:srcRect l="1167" t="6371"/>
          <a:stretch/>
        </p:blipFill>
        <p:spPr bwMode="auto">
          <a:xfrm>
            <a:off x="1481275" y="1129481"/>
            <a:ext cx="6248551" cy="4991319"/>
          </a:xfrm>
          <a:prstGeom prst="rect">
            <a:avLst/>
          </a:prstGeom>
          <a:noFill/>
        </p:spPr>
      </p:pic>
      <p:sp>
        <p:nvSpPr>
          <p:cNvPr id="6" name="Text Placeholder 3">
            <a:extLst>
              <a:ext uri="{FF2B5EF4-FFF2-40B4-BE49-F238E27FC236}">
                <a16:creationId xmlns:a16="http://schemas.microsoft.com/office/drawing/2014/main" id="{45EE19C6-2C30-4E1B-A32B-416FC3AB1CFA}"/>
              </a:ext>
            </a:extLst>
          </p:cNvPr>
          <p:cNvSpPr>
            <a:spLocks noGrp="1"/>
          </p:cNvSpPr>
          <p:nvPr>
            <p:ph type="body" sz="quarter" idx="39"/>
          </p:nvPr>
        </p:nvSpPr>
        <p:spPr>
          <a:xfrm>
            <a:off x="3200400" y="6187477"/>
            <a:ext cx="2743200" cy="181356"/>
          </a:xfrm>
        </p:spPr>
        <p:txBody>
          <a:bodyPr/>
          <a:lstStyle/>
          <a:p>
            <a:pPr algn="ctr"/>
            <a:r>
              <a:rPr lang="en-US" dirty="0">
                <a:solidFill>
                  <a:schemeClr val="tx1"/>
                </a:solidFill>
              </a:rPr>
              <a:t>(a) MELBA PHOTO AGENCY/</a:t>
            </a:r>
            <a:r>
              <a:rPr lang="en-US" dirty="0" err="1">
                <a:solidFill>
                  <a:schemeClr val="tx1"/>
                </a:solidFill>
              </a:rPr>
              <a:t>Alamy</a:t>
            </a:r>
            <a:r>
              <a:rPr lang="en-US" dirty="0">
                <a:solidFill>
                  <a:schemeClr val="tx1"/>
                </a:solidFill>
              </a:rPr>
              <a:t> Stock Photo </a:t>
            </a:r>
          </a:p>
        </p:txBody>
      </p:sp>
      <p:sp>
        <p:nvSpPr>
          <p:cNvPr id="8" name="Slide Number Placeholder 4">
            <a:extLst>
              <a:ext uri="{FF2B5EF4-FFF2-40B4-BE49-F238E27FC236}">
                <a16:creationId xmlns:a16="http://schemas.microsoft.com/office/drawing/2014/main" id="{81D96A3E-84CC-4F5B-BB3B-2ED9367F4C6A}"/>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1200035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F0E2C-E49B-4204-9DB5-2B39D4AD3D8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Phylum Mollusca</a:t>
            </a:r>
          </a:p>
        </p:txBody>
      </p:sp>
      <p:sp>
        <p:nvSpPr>
          <p:cNvPr id="3" name="Content Placeholder 2">
            <a:extLst>
              <a:ext uri="{FF2B5EF4-FFF2-40B4-BE49-F238E27FC236}">
                <a16:creationId xmlns:a16="http://schemas.microsoft.com/office/drawing/2014/main" id="{F5C7EF08-248F-4D27-AD5B-448670EA4949}"/>
              </a:ext>
            </a:extLst>
          </p:cNvPr>
          <p:cNvSpPr>
            <a:spLocks noGrp="1"/>
          </p:cNvSpPr>
          <p:nvPr>
            <p:ph sz="quarter" idx="11"/>
          </p:nvPr>
        </p:nvSpPr>
        <p:spPr>
          <a:xfrm>
            <a:off x="342900" y="1276710"/>
            <a:ext cx="8458200" cy="1260750"/>
          </a:xfrm>
        </p:spPr>
        <p:txBody>
          <a:bodyPr/>
          <a:lstStyle/>
          <a:p>
            <a:pPr marL="342900" lvl="0" indent="-342900">
              <a:spcBef>
                <a:spcPts val="400"/>
              </a:spcBef>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Second in diversity only to arthropods</a:t>
            </a:r>
          </a:p>
          <a:p>
            <a:pPr marL="342900" lvl="0" indent="-342900">
              <a:spcBef>
                <a:spcPts val="400"/>
              </a:spcBef>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Include snails, slugs, clams, octopuses and others</a:t>
            </a:r>
          </a:p>
          <a:p>
            <a:pPr marL="342900" lvl="0" indent="-342900">
              <a:spcBef>
                <a:spcPts val="400"/>
              </a:spcBef>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Some have a shell, some do not</a:t>
            </a:r>
          </a:p>
        </p:txBody>
      </p:sp>
      <p:pic>
        <p:nvPicPr>
          <p:cNvPr id="9" name="Picture 3" descr="A schematic of the phylogenetic tree of mollusca in relationship with the groups of lophotrochozoa and ecdysozoa. ">
            <a:extLst>
              <a:ext uri="{FF2B5EF4-FFF2-40B4-BE49-F238E27FC236}">
                <a16:creationId xmlns:a16="http://schemas.microsoft.com/office/drawing/2014/main" id="{A2679D77-30DA-41BD-A99A-4B8C788F945F}"/>
              </a:ext>
            </a:extLst>
          </p:cNvPr>
          <p:cNvPicPr>
            <a:picLocks noChangeAspect="1" noChangeArrowheads="1"/>
          </p:cNvPicPr>
          <p:nvPr/>
        </p:nvPicPr>
        <p:blipFill>
          <a:blip r:embed="rId2"/>
          <a:stretch>
            <a:fillRect/>
          </a:stretch>
        </p:blipFill>
        <p:spPr bwMode="auto">
          <a:xfrm>
            <a:off x="2539473" y="2653241"/>
            <a:ext cx="4065054" cy="3566160"/>
          </a:xfrm>
          <a:prstGeom prst="rect">
            <a:avLst/>
          </a:prstGeom>
          <a:noFill/>
        </p:spPr>
      </p:pic>
      <p:sp>
        <p:nvSpPr>
          <p:cNvPr id="12" name="Text Placeholder 4">
            <a:extLst>
              <a:ext uri="{FF2B5EF4-FFF2-40B4-BE49-F238E27FC236}">
                <a16:creationId xmlns:a16="http://schemas.microsoft.com/office/drawing/2014/main" id="{23E7C0E2-CF28-49B2-81D3-BF71FB8B68E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D075258F-91B4-4F37-85C2-7DE7097CF124}"/>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7767935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E2E2E-A2F7-48E5-8197-9D80DD3FA86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33.8 a &amp; b</a:t>
            </a:r>
          </a:p>
        </p:txBody>
      </p:sp>
      <p:pic>
        <p:nvPicPr>
          <p:cNvPr id="9" name="Picture 2" descr="Two images show the Flame scallop and Common octopus.">
            <a:extLst>
              <a:ext uri="{FF2B5EF4-FFF2-40B4-BE49-F238E27FC236}">
                <a16:creationId xmlns:a16="http://schemas.microsoft.com/office/drawing/2014/main" id="{9D39F115-0B2C-4CE1-998B-561D8660CC09}"/>
              </a:ext>
            </a:extLst>
          </p:cNvPr>
          <p:cNvPicPr>
            <a:picLocks noChangeAspect="1" noChangeArrowheads="1"/>
          </p:cNvPicPr>
          <p:nvPr/>
        </p:nvPicPr>
        <p:blipFill rotWithShape="1">
          <a:blip r:embed="rId2"/>
          <a:srcRect l="4436" r="47670"/>
          <a:stretch/>
        </p:blipFill>
        <p:spPr bwMode="auto">
          <a:xfrm>
            <a:off x="358170" y="1545768"/>
            <a:ext cx="8427660" cy="4114800"/>
          </a:xfrm>
          <a:prstGeom prst="rect">
            <a:avLst/>
          </a:prstGeom>
          <a:noFill/>
        </p:spPr>
      </p:pic>
      <p:sp>
        <p:nvSpPr>
          <p:cNvPr id="7" name="Text Placeholder 3">
            <a:extLst>
              <a:ext uri="{FF2B5EF4-FFF2-40B4-BE49-F238E27FC236}">
                <a16:creationId xmlns:a16="http://schemas.microsoft.com/office/drawing/2014/main" id="{EE1EC9AA-1B59-4101-847F-068EED408147}"/>
              </a:ext>
            </a:extLst>
          </p:cNvPr>
          <p:cNvSpPr>
            <a:spLocks noGrp="1"/>
          </p:cNvSpPr>
          <p:nvPr>
            <p:ph type="body" sz="quarter" idx="39"/>
          </p:nvPr>
        </p:nvSpPr>
        <p:spPr>
          <a:xfrm>
            <a:off x="2148840" y="5725774"/>
            <a:ext cx="4846320" cy="181356"/>
          </a:xfrm>
        </p:spPr>
        <p:txBody>
          <a:bodyPr/>
          <a:lstStyle/>
          <a:p>
            <a:pPr algn="ctr"/>
            <a:r>
              <a:rPr lang="en-US" dirty="0">
                <a:solidFill>
                  <a:schemeClr val="tx1"/>
                </a:solidFill>
              </a:rPr>
              <a:t>(a) Comstock Images/Getty Images; (b) Juniors </a:t>
            </a:r>
            <a:r>
              <a:rPr lang="en-US" dirty="0" err="1">
                <a:solidFill>
                  <a:schemeClr val="tx1"/>
                </a:solidFill>
              </a:rPr>
              <a:t>Bildarchiv</a:t>
            </a:r>
            <a:r>
              <a:rPr lang="en-US" dirty="0">
                <a:solidFill>
                  <a:schemeClr val="tx1"/>
                </a:solidFill>
              </a:rPr>
              <a:t> GmbH/</a:t>
            </a:r>
            <a:r>
              <a:rPr lang="en-US" dirty="0" err="1">
                <a:solidFill>
                  <a:schemeClr val="tx1"/>
                </a:solidFill>
              </a:rPr>
              <a:t>Alamy</a:t>
            </a:r>
            <a:r>
              <a:rPr lang="en-US" dirty="0">
                <a:solidFill>
                  <a:schemeClr val="tx1"/>
                </a:solidFill>
              </a:rPr>
              <a:t> Stock Photo </a:t>
            </a:r>
          </a:p>
        </p:txBody>
      </p:sp>
      <p:sp>
        <p:nvSpPr>
          <p:cNvPr id="8" name="Slide Number Placeholder 4">
            <a:extLst>
              <a:ext uri="{FF2B5EF4-FFF2-40B4-BE49-F238E27FC236}">
                <a16:creationId xmlns:a16="http://schemas.microsoft.com/office/drawing/2014/main" id="{8E0C01B6-30AD-4B1A-8DE6-C305F7BED510}"/>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1606055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E2E2E-A2F7-48E5-8197-9D80DD3FA864}"/>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Figure 33.8 c &amp; d</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wo images show the Chambered nautilus and Banana slug.">
            <a:extLst>
              <a:ext uri="{FF2B5EF4-FFF2-40B4-BE49-F238E27FC236}">
                <a16:creationId xmlns:a16="http://schemas.microsoft.com/office/drawing/2014/main" id="{9D39F115-0B2C-4CE1-998B-561D8660CC09}"/>
              </a:ext>
            </a:extLst>
          </p:cNvPr>
          <p:cNvPicPr>
            <a:picLocks noChangeAspect="1" noChangeArrowheads="1"/>
          </p:cNvPicPr>
          <p:nvPr/>
        </p:nvPicPr>
        <p:blipFill rotWithShape="1">
          <a:blip r:embed="rId2"/>
          <a:srcRect l="52528"/>
          <a:stretch/>
        </p:blipFill>
        <p:spPr bwMode="auto">
          <a:xfrm>
            <a:off x="274320" y="1477053"/>
            <a:ext cx="8595360" cy="4234092"/>
          </a:xfrm>
          <a:prstGeom prst="rect">
            <a:avLst/>
          </a:prstGeom>
        </p:spPr>
      </p:pic>
      <p:sp>
        <p:nvSpPr>
          <p:cNvPr id="7" name="Text Placeholder 3">
            <a:extLst>
              <a:ext uri="{FF2B5EF4-FFF2-40B4-BE49-F238E27FC236}">
                <a16:creationId xmlns:a16="http://schemas.microsoft.com/office/drawing/2014/main" id="{EE1EC9AA-1B59-4101-847F-068EED408147}"/>
              </a:ext>
            </a:extLst>
          </p:cNvPr>
          <p:cNvSpPr>
            <a:spLocks noGrp="1"/>
          </p:cNvSpPr>
          <p:nvPr>
            <p:ph type="body" sz="quarter" idx="39"/>
          </p:nvPr>
        </p:nvSpPr>
        <p:spPr>
          <a:xfrm>
            <a:off x="2148840" y="5805784"/>
            <a:ext cx="4846320" cy="181356"/>
          </a:xfrm>
        </p:spPr>
        <p:txBody>
          <a:bodyPr/>
          <a:lstStyle/>
          <a:p>
            <a:pPr algn="ctr"/>
            <a:r>
              <a:rPr lang="en-US" dirty="0">
                <a:solidFill>
                  <a:schemeClr val="tx1"/>
                </a:solidFill>
              </a:rPr>
              <a:t>(c) Douglas Faulkner/Science Source; (d) </a:t>
            </a:r>
            <a:r>
              <a:rPr lang="en-US" dirty="0" err="1">
                <a:solidFill>
                  <a:schemeClr val="tx1"/>
                </a:solidFill>
              </a:rPr>
              <a:t>agefotostock</a:t>
            </a:r>
            <a:r>
              <a:rPr lang="en-US" dirty="0">
                <a:solidFill>
                  <a:schemeClr val="tx1"/>
                </a:solidFill>
              </a:rPr>
              <a:t>/</a:t>
            </a:r>
            <a:r>
              <a:rPr lang="en-US" dirty="0" err="1">
                <a:solidFill>
                  <a:schemeClr val="tx1"/>
                </a:solidFill>
              </a:rPr>
              <a:t>SuperStock</a:t>
            </a:r>
            <a:endParaRPr lang="en-US" dirty="0">
              <a:solidFill>
                <a:schemeClr val="tx1"/>
              </a:solidFill>
            </a:endParaRPr>
          </a:p>
        </p:txBody>
      </p:sp>
      <p:sp>
        <p:nvSpPr>
          <p:cNvPr id="8" name="Slide Number Placeholder 4">
            <a:extLst>
              <a:ext uri="{FF2B5EF4-FFF2-40B4-BE49-F238E27FC236}">
                <a16:creationId xmlns:a16="http://schemas.microsoft.com/office/drawing/2014/main" id="{8E0C01B6-30AD-4B1A-8DE6-C305F7BED510}"/>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3458625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4FA91-E02B-40BF-BC8F-B9D68517CD3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Features of the Phylum Mollusca</a:t>
            </a:r>
          </a:p>
        </p:txBody>
      </p:sp>
      <p:sp>
        <p:nvSpPr>
          <p:cNvPr id="3" name="Content Placeholder 2">
            <a:extLst>
              <a:ext uri="{FF2B5EF4-FFF2-40B4-BE49-F238E27FC236}">
                <a16:creationId xmlns:a16="http://schemas.microsoft.com/office/drawing/2014/main" id="{2F50A65B-A033-41F3-9BA4-00BD8EB456AA}"/>
              </a:ext>
            </a:extLst>
          </p:cNvPr>
          <p:cNvSpPr>
            <a:spLocks noGrp="1"/>
          </p:cNvSpPr>
          <p:nvPr>
            <p:ph sz="quarter" idx="11"/>
          </p:nvPr>
        </p:nvSpPr>
        <p:spPr>
          <a:xfrm>
            <a:off x="342900" y="1276710"/>
            <a:ext cx="8458200" cy="509869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Range in size from microscopic to huge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Giant clams may weigh 270 kg.</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Evolved in the oceans, and most groups have remained there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Important source of human food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Economically significant in other ways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Pearls are produced in oysters.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Mother-of-pearl is produced in the shells of abalone.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Pests – Zebra mussel </a:t>
            </a:r>
            <a:r>
              <a:rPr lang="en-US" i="1" dirty="0">
                <a:solidFill>
                  <a:srgbClr val="000000"/>
                </a:solidFill>
                <a:latin typeface="Arial" panose="020B0604020202020204" pitchFamily="34" charset="0"/>
                <a:ea typeface="Verdana" panose="020B0604030504040204" pitchFamily="34" charset="0"/>
              </a:rPr>
              <a:t>(</a:t>
            </a:r>
            <a:r>
              <a:rPr lang="en-US" i="1" dirty="0" err="1">
                <a:solidFill>
                  <a:srgbClr val="000000"/>
                </a:solidFill>
                <a:latin typeface="Arial" panose="020B0604020202020204" pitchFamily="34" charset="0"/>
                <a:ea typeface="Verdana" panose="020B0604030504040204" pitchFamily="34" charset="0"/>
              </a:rPr>
              <a:t>Dreissena</a:t>
            </a:r>
            <a:r>
              <a:rPr lang="en-US" i="1" dirty="0">
                <a:solidFill>
                  <a:srgbClr val="000000"/>
                </a:solidFill>
                <a:latin typeface="Arial" panose="020B0604020202020204" pitchFamily="34" charset="0"/>
                <a:ea typeface="Verdana" panose="020B0604030504040204" pitchFamily="34" charset="0"/>
              </a:rPr>
              <a:t> </a:t>
            </a:r>
            <a:r>
              <a:rPr lang="en-US" i="1" dirty="0" err="1">
                <a:solidFill>
                  <a:srgbClr val="000000"/>
                </a:solidFill>
                <a:latin typeface="Arial" panose="020B0604020202020204" pitchFamily="34" charset="0"/>
                <a:ea typeface="Verdana" panose="020B0604030504040204" pitchFamily="34" charset="0"/>
              </a:rPr>
              <a:t>polymorpha</a:t>
            </a:r>
            <a:r>
              <a:rPr lang="en-US" i="1" dirty="0">
                <a:solidFill>
                  <a:srgbClr val="000000"/>
                </a:solidFill>
                <a:latin typeface="Arial" panose="020B0604020202020204" pitchFamily="34" charset="0"/>
                <a:ea typeface="Verdana" panose="020B0604030504040204" pitchFamily="34" charset="0"/>
              </a:rPr>
              <a:t>).</a:t>
            </a:r>
          </a:p>
        </p:txBody>
      </p:sp>
      <p:sp>
        <p:nvSpPr>
          <p:cNvPr id="6" name="Slide Number Placeholder 3">
            <a:extLst>
              <a:ext uri="{FF2B5EF4-FFF2-40B4-BE49-F238E27FC236}">
                <a16:creationId xmlns:a16="http://schemas.microsoft.com/office/drawing/2014/main" id="{1ED51F18-24A6-4C09-B10B-B988B7EED5AB}"/>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3178888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9FC74-6349-496D-B75C-EDE6EBF0D27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Clades of Protostomes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6BFB610-B7EC-475F-8759-FC10BD4821C7}"/>
              </a:ext>
            </a:extLst>
          </p:cNvPr>
          <p:cNvSpPr>
            <a:spLocks noGrp="1"/>
          </p:cNvSpPr>
          <p:nvPr>
            <p:ph sz="quarter" idx="11"/>
          </p:nvPr>
        </p:nvSpPr>
        <p:spPr>
          <a:xfrm>
            <a:off x="342900" y="1276710"/>
            <a:ext cx="8458200" cy="792120"/>
          </a:xfrm>
        </p:spPr>
        <p:txBody>
          <a:bodyPr/>
          <a:lstStyle/>
          <a:p>
            <a:r>
              <a:rPr lang="en-US" altLang="en-US" dirty="0"/>
              <a:t>All protostomes belong to either the </a:t>
            </a:r>
            <a:r>
              <a:rPr lang="en-US" altLang="en-US" dirty="0" err="1"/>
              <a:t>Lophotrochozoa</a:t>
            </a:r>
            <a:r>
              <a:rPr lang="en-US" altLang="en-US" dirty="0"/>
              <a:t> or the </a:t>
            </a:r>
            <a:r>
              <a:rPr lang="en-US" altLang="en-US" dirty="0" err="1"/>
              <a:t>Ecdysozoa</a:t>
            </a:r>
            <a:endParaRPr lang="en-US" altLang="en-US" dirty="0"/>
          </a:p>
        </p:txBody>
      </p:sp>
      <p:pic>
        <p:nvPicPr>
          <p:cNvPr id="9" name="Picture 3" descr="A cladogram shows the 2 major clades of protosomes namely, Lophotrochozoa and Ecdysozoa.">
            <a:extLst>
              <a:ext uri="{FF2B5EF4-FFF2-40B4-BE49-F238E27FC236}">
                <a16:creationId xmlns:a16="http://schemas.microsoft.com/office/drawing/2014/main" id="{04620826-795E-422A-9D33-A3B35D08E711}"/>
              </a:ext>
            </a:extLst>
          </p:cNvPr>
          <p:cNvPicPr>
            <a:picLocks noChangeAspect="1" noChangeArrowheads="1"/>
          </p:cNvPicPr>
          <p:nvPr/>
        </p:nvPicPr>
        <p:blipFill>
          <a:blip r:embed="rId2"/>
          <a:stretch>
            <a:fillRect/>
          </a:stretch>
        </p:blipFill>
        <p:spPr bwMode="auto">
          <a:xfrm>
            <a:off x="2278894" y="2162405"/>
            <a:ext cx="4586213" cy="4023360"/>
          </a:xfrm>
          <a:prstGeom prst="rect">
            <a:avLst/>
          </a:prstGeom>
          <a:noFill/>
        </p:spPr>
      </p:pic>
      <p:sp>
        <p:nvSpPr>
          <p:cNvPr id="14" name="Text Placeholder 4">
            <a:extLst>
              <a:ext uri="{FF2B5EF4-FFF2-40B4-BE49-F238E27FC236}">
                <a16:creationId xmlns:a16="http://schemas.microsoft.com/office/drawing/2014/main" id="{83E9E69A-DB99-4A36-8CCD-92F1A6D62CD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A2C78708-8F66-4F05-8223-2B0ADADC3CDD}"/>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320986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E2E2E-A2F7-48E5-8197-9D80DD3FA864}"/>
              </a:ext>
            </a:extLst>
          </p:cNvPr>
          <p:cNvSpPr>
            <a:spLocks noGrp="1"/>
          </p:cNvSpPr>
          <p:nvPr>
            <p:ph type="title"/>
          </p:nvPr>
        </p:nvSpPr>
        <p:spPr/>
        <p:txBody>
          <a:bodyPr/>
          <a:lstStyle/>
          <a:p>
            <a:pPr lvl="0"/>
            <a:r>
              <a:rPr lang="en-US" dirty="0"/>
              <a:t>Figure 33.9</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mage shows the giant clam under the water.">
            <a:extLst>
              <a:ext uri="{FF2B5EF4-FFF2-40B4-BE49-F238E27FC236}">
                <a16:creationId xmlns:a16="http://schemas.microsoft.com/office/drawing/2014/main" id="{9D39F115-0B2C-4CE1-998B-561D8660CC09}"/>
              </a:ext>
            </a:extLst>
          </p:cNvPr>
          <p:cNvPicPr>
            <a:picLocks noChangeAspect="1" noChangeArrowheads="1"/>
          </p:cNvPicPr>
          <p:nvPr/>
        </p:nvPicPr>
        <p:blipFill rotWithShape="1">
          <a:blip r:embed="rId2"/>
          <a:srcRect l="1077" t="1798" r="2103" b="3067"/>
          <a:stretch/>
        </p:blipFill>
        <p:spPr bwMode="auto">
          <a:xfrm>
            <a:off x="937260" y="1139190"/>
            <a:ext cx="7193280" cy="4975860"/>
          </a:xfrm>
          <a:prstGeom prst="rect">
            <a:avLst/>
          </a:prstGeom>
          <a:noFill/>
        </p:spPr>
      </p:pic>
      <p:sp>
        <p:nvSpPr>
          <p:cNvPr id="7" name="Text Placeholder 3">
            <a:extLst>
              <a:ext uri="{FF2B5EF4-FFF2-40B4-BE49-F238E27FC236}">
                <a16:creationId xmlns:a16="http://schemas.microsoft.com/office/drawing/2014/main" id="{EE1EC9AA-1B59-4101-847F-068EED408147}"/>
              </a:ext>
            </a:extLst>
          </p:cNvPr>
          <p:cNvSpPr>
            <a:spLocks noGrp="1"/>
          </p:cNvSpPr>
          <p:nvPr>
            <p:ph type="body" sz="quarter" idx="39"/>
          </p:nvPr>
        </p:nvSpPr>
        <p:spPr>
          <a:xfrm>
            <a:off x="3200400" y="6185514"/>
            <a:ext cx="2743200" cy="181356"/>
          </a:xfrm>
        </p:spPr>
        <p:txBody>
          <a:bodyPr/>
          <a:lstStyle/>
          <a:p>
            <a:pPr algn="ctr"/>
            <a:r>
              <a:rPr lang="en-US" dirty="0">
                <a:solidFill>
                  <a:schemeClr val="tx1"/>
                </a:solidFill>
              </a:rPr>
              <a:t>A. Flowers &amp; L. Newman/Science Source </a:t>
            </a:r>
          </a:p>
        </p:txBody>
      </p:sp>
      <p:sp>
        <p:nvSpPr>
          <p:cNvPr id="8" name="Slide Number Placeholder 4">
            <a:extLst>
              <a:ext uri="{FF2B5EF4-FFF2-40B4-BE49-F238E27FC236}">
                <a16:creationId xmlns:a16="http://schemas.microsoft.com/office/drawing/2014/main" id="{8E0C01B6-30AD-4B1A-8DE6-C305F7BED510}"/>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2016306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1F972-3B59-44FD-A0A5-5130AC51E2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Mollusk Body Plan: Mantle and Foot</a:t>
            </a:r>
          </a:p>
        </p:txBody>
      </p:sp>
      <p:sp>
        <p:nvSpPr>
          <p:cNvPr id="3" name="Content Placeholder 2">
            <a:extLst>
              <a:ext uri="{FF2B5EF4-FFF2-40B4-BE49-F238E27FC236}">
                <a16:creationId xmlns:a16="http://schemas.microsoft.com/office/drawing/2014/main" id="{993A475D-25F8-47CE-B040-BE1A1903CD7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Mantle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Thick epidermal sheet.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Bounds mantle cavity.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Secrete shell (if there is one).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Foot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Primary means of locomotion for many.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Divided into arms or tentacles in cephalopods.</a:t>
            </a:r>
          </a:p>
        </p:txBody>
      </p:sp>
      <p:sp>
        <p:nvSpPr>
          <p:cNvPr id="6" name="Slide Number Placeholder 3">
            <a:extLst>
              <a:ext uri="{FF2B5EF4-FFF2-40B4-BE49-F238E27FC236}">
                <a16:creationId xmlns:a16="http://schemas.microsoft.com/office/drawing/2014/main" id="{ED154FFE-5B41-4090-BBCC-E53431DDD6C3}"/>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5195611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04F05-14C7-41DF-8B9A-0740DD53BE3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Mollusk Body Plan: Internal Organs</a:t>
            </a:r>
          </a:p>
        </p:txBody>
      </p:sp>
      <p:sp>
        <p:nvSpPr>
          <p:cNvPr id="3" name="Content Placeholder 2">
            <a:extLst>
              <a:ext uri="{FF2B5EF4-FFF2-40B4-BE49-F238E27FC236}">
                <a16:creationId xmlns:a16="http://schemas.microsoft.com/office/drawing/2014/main" id="{1F93E2B7-278C-46FB-9872-6B4078E2BD8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Internal organs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Coelom is highly reduced.</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Limited to small spaces around the excretory organs, heart, and part of the intestine.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Digestive, excretory, and reproductive organs are concentrated in a visceral mass.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Ctenidia – gills in aquatic mollusks.</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Also filter food in most bivalves.</a:t>
            </a:r>
          </a:p>
        </p:txBody>
      </p:sp>
      <p:sp>
        <p:nvSpPr>
          <p:cNvPr id="6" name="Slide Number Placeholder 3">
            <a:extLst>
              <a:ext uri="{FF2B5EF4-FFF2-40B4-BE49-F238E27FC236}">
                <a16:creationId xmlns:a16="http://schemas.microsoft.com/office/drawing/2014/main" id="{436A3318-4AD0-4058-80E8-B1D016CF4BA5}"/>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2367570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1E989-50D4-4135-B462-3DCB333D8D7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33.10 Chiton and Snail</a:t>
            </a:r>
          </a:p>
        </p:txBody>
      </p:sp>
      <p:pic>
        <p:nvPicPr>
          <p:cNvPr id="9" name="Picture 2" descr="The body plans of Mollusks show Chitons, Gastropods.">
            <a:extLst>
              <a:ext uri="{FF2B5EF4-FFF2-40B4-BE49-F238E27FC236}">
                <a16:creationId xmlns:a16="http://schemas.microsoft.com/office/drawing/2014/main" id="{12823935-24DE-4C1C-B904-DD5A1757427C}"/>
              </a:ext>
            </a:extLst>
          </p:cNvPr>
          <p:cNvPicPr>
            <a:picLocks noChangeAspect="1" noChangeArrowheads="1"/>
          </p:cNvPicPr>
          <p:nvPr/>
        </p:nvPicPr>
        <p:blipFill rotWithShape="1">
          <a:blip r:embed="rId2"/>
          <a:srcRect b="50057"/>
          <a:stretch/>
        </p:blipFill>
        <p:spPr bwMode="auto">
          <a:xfrm>
            <a:off x="2208977" y="1101406"/>
            <a:ext cx="4726046" cy="5029200"/>
          </a:xfrm>
          <a:prstGeom prst="rect">
            <a:avLst/>
          </a:prstGeom>
          <a:noFill/>
        </p:spPr>
      </p:pic>
      <p:sp>
        <p:nvSpPr>
          <p:cNvPr id="12" name="Text Placeholder 3">
            <a:extLst>
              <a:ext uri="{FF2B5EF4-FFF2-40B4-BE49-F238E27FC236}">
                <a16:creationId xmlns:a16="http://schemas.microsoft.com/office/drawing/2014/main" id="{401397E9-0D5A-4843-84FA-E1084616F71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3550961-2559-4898-B460-BEFFA0C611F9}"/>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6702205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1E989-50D4-4135-B462-3DCB333D8D7E}"/>
              </a:ext>
            </a:extLst>
          </p:cNvPr>
          <p:cNvSpPr>
            <a:spLocks noGrp="1"/>
          </p:cNvSpPr>
          <p:nvPr>
            <p:ph type="title"/>
          </p:nvPr>
        </p:nvSpPr>
        <p:spPr/>
        <p:txBody>
          <a:bodyPr/>
          <a:lstStyle/>
          <a:p>
            <a:pPr lvl="0"/>
            <a:r>
              <a:rPr lang="en-US" dirty="0"/>
              <a:t>Figure 33.10 Bivalve and Cephalopod</a:t>
            </a:r>
            <a:endParaRPr lang="en-US" altLang="en-US"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The body plans of Mollusks show  Bivalves, and Cephalopods.">
            <a:extLst>
              <a:ext uri="{FF2B5EF4-FFF2-40B4-BE49-F238E27FC236}">
                <a16:creationId xmlns:a16="http://schemas.microsoft.com/office/drawing/2014/main" id="{12823935-24DE-4C1C-B904-DD5A1757427C}"/>
              </a:ext>
            </a:extLst>
          </p:cNvPr>
          <p:cNvPicPr>
            <a:picLocks noChangeAspect="1" noChangeArrowheads="1"/>
          </p:cNvPicPr>
          <p:nvPr/>
        </p:nvPicPr>
        <p:blipFill rotWithShape="1">
          <a:blip r:embed="rId2"/>
          <a:srcRect t="50793"/>
          <a:stretch/>
        </p:blipFill>
        <p:spPr bwMode="auto">
          <a:xfrm>
            <a:off x="2173615" y="1155700"/>
            <a:ext cx="4796770" cy="5029200"/>
          </a:xfrm>
          <a:prstGeom prst="rect">
            <a:avLst/>
          </a:prstGeom>
        </p:spPr>
      </p:pic>
      <p:sp>
        <p:nvSpPr>
          <p:cNvPr id="12" name="Text Placeholder 3">
            <a:extLst>
              <a:ext uri="{FF2B5EF4-FFF2-40B4-BE49-F238E27FC236}">
                <a16:creationId xmlns:a16="http://schemas.microsoft.com/office/drawing/2014/main" id="{401397E9-0D5A-4843-84FA-E1084616F71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3550961-2559-4898-B460-BEFFA0C611F9}"/>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3660448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91EC4-45FB-4EBF-BBAF-C1A0963F332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Mollusk Body Plan: Shell</a:t>
            </a:r>
          </a:p>
        </p:txBody>
      </p:sp>
      <p:sp>
        <p:nvSpPr>
          <p:cNvPr id="3" name="Content Placeholder 2">
            <a:extLst>
              <a:ext uri="{FF2B5EF4-FFF2-40B4-BE49-F238E27FC236}">
                <a16:creationId xmlns:a16="http://schemas.microsoft.com/office/drawing/2014/main" id="{72C5F816-9D74-4BC0-B057-EB5D743CFA7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Shell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Protects against predators and adverse environments.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Secreted by outer surface of mantle.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Clearly not essential – repeated loss or reduction.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Typical shell has 2 layers of calcium carbonate.</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Internal layer may be mother-of-pearl or nacre.</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Pearls are formed by coating foreign object with nacre to reduce irritation.</a:t>
            </a:r>
          </a:p>
        </p:txBody>
      </p:sp>
      <p:sp>
        <p:nvSpPr>
          <p:cNvPr id="6" name="Slide Number Placeholder 3">
            <a:extLst>
              <a:ext uri="{FF2B5EF4-FFF2-40B4-BE49-F238E27FC236}">
                <a16:creationId xmlns:a16="http://schemas.microsoft.com/office/drawing/2014/main" id="{D329BAA0-033C-48A2-ACF3-A4E6D162962D}"/>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28532333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0E72A-B350-4AF1-A861-38F053CA6F8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Mollusk Body Plan: Radula</a:t>
            </a:r>
          </a:p>
        </p:txBody>
      </p:sp>
      <p:sp>
        <p:nvSpPr>
          <p:cNvPr id="3" name="Content Placeholder 2">
            <a:extLst>
              <a:ext uri="{FF2B5EF4-FFF2-40B4-BE49-F238E27FC236}">
                <a16:creationId xmlns:a16="http://schemas.microsoft.com/office/drawing/2014/main" id="{D93EE0FC-18CE-4332-ABD6-38D6C9B8668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Radula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Characteristic of most mollusks.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Rasping, </a:t>
            </a:r>
            <a:r>
              <a:rPr lang="en-US" dirty="0" err="1">
                <a:solidFill>
                  <a:srgbClr val="000000"/>
                </a:solidFill>
                <a:latin typeface="Arial" panose="020B0604020202020204" pitchFamily="34" charset="0"/>
                <a:ea typeface="Verdana" panose="020B0604030504040204" pitchFamily="34" charset="0"/>
              </a:rPr>
              <a:t>tonguelike</a:t>
            </a:r>
            <a:r>
              <a:rPr lang="en-US" dirty="0">
                <a:solidFill>
                  <a:srgbClr val="000000"/>
                </a:solidFill>
                <a:latin typeface="Arial" panose="020B0604020202020204" pitchFamily="34" charset="0"/>
                <a:ea typeface="Verdana" panose="020B0604030504040204" pitchFamily="34" charset="0"/>
              </a:rPr>
              <a:t> structure used in feeding.</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Used to scrape up algae.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predatory gastropods, modified to drill through clam shells.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a:t>
            </a:r>
            <a:r>
              <a:rPr lang="en-US" i="1" dirty="0">
                <a:solidFill>
                  <a:srgbClr val="000000"/>
                </a:solidFill>
                <a:latin typeface="Arial" panose="020B0604020202020204" pitchFamily="34" charset="0"/>
                <a:ea typeface="Verdana" panose="020B0604030504040204" pitchFamily="34" charset="0"/>
              </a:rPr>
              <a:t>Conus</a:t>
            </a:r>
            <a:r>
              <a:rPr lang="en-US" dirty="0">
                <a:solidFill>
                  <a:srgbClr val="000000"/>
                </a:solidFill>
                <a:latin typeface="Arial" panose="020B0604020202020204" pitchFamily="34" charset="0"/>
                <a:ea typeface="Verdana" panose="020B0604030504040204" pitchFamily="34" charset="0"/>
              </a:rPr>
              <a:t> snails, modifies into harpoon with venom gland.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Bivalves do not have a radula.</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Gills used in filter feeding.</a:t>
            </a:r>
          </a:p>
        </p:txBody>
      </p:sp>
      <p:sp>
        <p:nvSpPr>
          <p:cNvPr id="6" name="Slide Number Placeholder 3">
            <a:extLst>
              <a:ext uri="{FF2B5EF4-FFF2-40B4-BE49-F238E27FC236}">
                <a16:creationId xmlns:a16="http://schemas.microsoft.com/office/drawing/2014/main" id="{95367547-512A-4E11-8764-BE9B64B0379F}"/>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694096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730EEA-4E92-4857-B621-19094C109E4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33.11</a:t>
            </a:r>
          </a:p>
        </p:txBody>
      </p:sp>
      <p:pic>
        <p:nvPicPr>
          <p:cNvPr id="9" name="Picture 2" descr="A schematic diagram shows the structure of the radular apparatus in Chitin and a scanning electron micrograph of the radula.">
            <a:extLst>
              <a:ext uri="{FF2B5EF4-FFF2-40B4-BE49-F238E27FC236}">
                <a16:creationId xmlns:a16="http://schemas.microsoft.com/office/drawing/2014/main" id="{3DE3CB32-1BED-44E6-AD1B-4D8E1C6C583C}"/>
              </a:ext>
            </a:extLst>
          </p:cNvPr>
          <p:cNvPicPr>
            <a:picLocks noChangeAspect="1" noChangeArrowheads="1"/>
          </p:cNvPicPr>
          <p:nvPr/>
        </p:nvPicPr>
        <p:blipFill rotWithShape="1">
          <a:blip r:embed="rId2"/>
          <a:srcRect l="6313" t="8156"/>
          <a:stretch/>
        </p:blipFill>
        <p:spPr bwMode="auto">
          <a:xfrm>
            <a:off x="2108287" y="1033780"/>
            <a:ext cx="4927427" cy="4937760"/>
          </a:xfrm>
          <a:prstGeom prst="rect">
            <a:avLst/>
          </a:prstGeom>
          <a:noFill/>
        </p:spPr>
      </p:pic>
      <p:sp>
        <p:nvSpPr>
          <p:cNvPr id="6" name="Text Placeholder 3">
            <a:extLst>
              <a:ext uri="{FF2B5EF4-FFF2-40B4-BE49-F238E27FC236}">
                <a16:creationId xmlns:a16="http://schemas.microsoft.com/office/drawing/2014/main" id="{4D5E207F-2022-437D-AE46-4C0C8EDE00B4}"/>
              </a:ext>
            </a:extLst>
          </p:cNvPr>
          <p:cNvSpPr>
            <a:spLocks noGrp="1"/>
          </p:cNvSpPr>
          <p:nvPr>
            <p:ph type="body" sz="quarter" idx="39"/>
          </p:nvPr>
        </p:nvSpPr>
        <p:spPr>
          <a:xfrm>
            <a:off x="2148840" y="6034472"/>
            <a:ext cx="4846320" cy="181356"/>
          </a:xfrm>
        </p:spPr>
        <p:txBody>
          <a:bodyPr/>
          <a:lstStyle/>
          <a:p>
            <a:pPr algn="ctr"/>
            <a:r>
              <a:rPr lang="en-US" dirty="0">
                <a:solidFill>
                  <a:schemeClr val="tx1"/>
                </a:solidFill>
              </a:rPr>
              <a:t>(b) Eye of Science/Science Source</a:t>
            </a:r>
          </a:p>
        </p:txBody>
      </p:sp>
      <p:sp>
        <p:nvSpPr>
          <p:cNvPr id="10" name="Text Placeholder 4">
            <a:extLst>
              <a:ext uri="{FF2B5EF4-FFF2-40B4-BE49-F238E27FC236}">
                <a16:creationId xmlns:a16="http://schemas.microsoft.com/office/drawing/2014/main" id="{61ABCDC9-CF93-4A4B-824A-825E9F329EC9}"/>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7EEC4BD3-7785-4B9F-AD6B-CE5FDE889D24}"/>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8758005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FA3C6-7781-410D-B564-8D4236B1F19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Waste Removal and Circulatory System</a:t>
            </a:r>
          </a:p>
        </p:txBody>
      </p:sp>
      <p:sp>
        <p:nvSpPr>
          <p:cNvPr id="3" name="Content Placeholder 2">
            <a:extLst>
              <a:ext uri="{FF2B5EF4-FFF2-40B4-BE49-F238E27FC236}">
                <a16:creationId xmlns:a16="http://schemas.microsoft.com/office/drawing/2014/main" id="{9F01BFC1-3EBE-42DF-A193-EB91248AF61A}"/>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Nitrogenous waste removal – nephridia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Consist of cilia-lined openings called </a:t>
            </a:r>
            <a:r>
              <a:rPr lang="en-US" dirty="0" err="1">
                <a:solidFill>
                  <a:srgbClr val="000000"/>
                </a:solidFill>
                <a:latin typeface="Arial" panose="020B0604020202020204" pitchFamily="34" charset="0"/>
                <a:ea typeface="Verdana" panose="020B0604030504040204" pitchFamily="34" charset="0"/>
              </a:rPr>
              <a:t>nephrostomes</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Tube to excretory pore to mantle cavity.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Circulatory system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Open circulatory system.</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Hemolymph sloshes around hemocoel.</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3-chambered heart.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Cephalopods have a closed circulatory system.</a:t>
            </a:r>
          </a:p>
        </p:txBody>
      </p:sp>
      <p:sp>
        <p:nvSpPr>
          <p:cNvPr id="6" name="Slide Number Placeholder 3">
            <a:extLst>
              <a:ext uri="{FF2B5EF4-FFF2-40B4-BE49-F238E27FC236}">
                <a16:creationId xmlns:a16="http://schemas.microsoft.com/office/drawing/2014/main" id="{DFA9E4BE-3297-45D9-A586-E76FC0EFAC9A}"/>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3583602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718113-6A59-4FF7-A131-06B1682592F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Mollusk Reproduction</a:t>
            </a:r>
          </a:p>
        </p:txBody>
      </p:sp>
      <p:sp>
        <p:nvSpPr>
          <p:cNvPr id="3" name="Content Placeholder 2">
            <a:extLst>
              <a:ext uri="{FF2B5EF4-FFF2-40B4-BE49-F238E27FC236}">
                <a16:creationId xmlns:a16="http://schemas.microsoft.com/office/drawing/2014/main" id="{ADF80601-D83B-4344-A026-18008C1B0BF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mollusks are gonochoric (individuals are either male or female)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few are hermaphroditic.</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oysters change sex.</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engage in external fertilization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Gastropods have internal fertilization.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Mollusk zygote undergoes spiral cleavage</a:t>
            </a:r>
          </a:p>
        </p:txBody>
      </p:sp>
      <p:sp>
        <p:nvSpPr>
          <p:cNvPr id="6" name="Slide Number Placeholder 3">
            <a:extLst>
              <a:ext uri="{FF2B5EF4-FFF2-40B4-BE49-F238E27FC236}">
                <a16:creationId xmlns:a16="http://schemas.microsoft.com/office/drawing/2014/main" id="{001274EC-7D37-40E0-A73A-C23C71B63460}"/>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318376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62778-F37F-442B-ABA9-8E88B8D3D998}"/>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Lophotrochozoa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14BAFCD-B822-4D75-9D8E-A1D60D1436D4}"/>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Embryos develop using spiral cleavage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live in water</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Move using cilia or contractions of the body musculature</a:t>
            </a:r>
          </a:p>
        </p:txBody>
      </p:sp>
      <p:sp>
        <p:nvSpPr>
          <p:cNvPr id="6" name="Slide Number Placeholder 3">
            <a:extLst>
              <a:ext uri="{FF2B5EF4-FFF2-40B4-BE49-F238E27FC236}">
                <a16:creationId xmlns:a16="http://schemas.microsoft.com/office/drawing/2014/main" id="{6B3DDCCB-16AB-426D-AD22-0603D57A3C72}"/>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6090215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306601-B82E-41E9-B023-7FADD291F94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Mollusk Life Stages</a:t>
            </a:r>
          </a:p>
        </p:txBody>
      </p:sp>
      <p:sp>
        <p:nvSpPr>
          <p:cNvPr id="3" name="Content Placeholder 2">
            <a:extLst>
              <a:ext uri="{FF2B5EF4-FFF2-40B4-BE49-F238E27FC236}">
                <a16:creationId xmlns:a16="http://schemas.microsoft.com/office/drawing/2014/main" id="{ED9A7D5D-65D2-47E2-BC3E-23231033AA0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Trochophore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Free-swimming larval stage.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Veliger</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Second free-swimming larval stage.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in bivalves and most marine snails.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Both forms drift widely in the ocean</a:t>
            </a:r>
          </a:p>
        </p:txBody>
      </p:sp>
      <p:sp>
        <p:nvSpPr>
          <p:cNvPr id="6" name="Slide Number Placeholder 3">
            <a:extLst>
              <a:ext uri="{FF2B5EF4-FFF2-40B4-BE49-F238E27FC236}">
                <a16:creationId xmlns:a16="http://schemas.microsoft.com/office/drawing/2014/main" id="{399C15DD-954C-4AA2-B3F3-5C2B0D213E15}"/>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68031830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4376B-C385-493D-8FCB-72FF95417C8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33.12</a:t>
            </a:r>
          </a:p>
        </p:txBody>
      </p:sp>
      <p:pic>
        <p:nvPicPr>
          <p:cNvPr id="9" name="Picture 2" descr="The veliger larva has 4 flat ciliated appendages sticking out in different directions from a central shell.">
            <a:extLst>
              <a:ext uri="{FF2B5EF4-FFF2-40B4-BE49-F238E27FC236}">
                <a16:creationId xmlns:a16="http://schemas.microsoft.com/office/drawing/2014/main" id="{9689DA7C-36ED-451F-A343-0A730A640A8D}"/>
              </a:ext>
            </a:extLst>
          </p:cNvPr>
          <p:cNvPicPr>
            <a:picLocks noChangeAspect="1" noChangeArrowheads="1"/>
          </p:cNvPicPr>
          <p:nvPr/>
        </p:nvPicPr>
        <p:blipFill rotWithShape="1">
          <a:blip r:embed="rId2"/>
          <a:srcRect l="4826" r="15033" b="4996"/>
          <a:stretch/>
        </p:blipFill>
        <p:spPr bwMode="auto">
          <a:xfrm>
            <a:off x="1039969" y="1161918"/>
            <a:ext cx="7064063" cy="4846320"/>
          </a:xfrm>
          <a:prstGeom prst="rect">
            <a:avLst/>
          </a:prstGeom>
          <a:noFill/>
        </p:spPr>
      </p:pic>
      <p:sp>
        <p:nvSpPr>
          <p:cNvPr id="14" name="Text Placeholder 3">
            <a:extLst>
              <a:ext uri="{FF2B5EF4-FFF2-40B4-BE49-F238E27FC236}">
                <a16:creationId xmlns:a16="http://schemas.microsoft.com/office/drawing/2014/main" id="{75E09B9E-F534-4BED-9DED-6FB9A95CD3D2}"/>
              </a:ext>
            </a:extLst>
          </p:cNvPr>
          <p:cNvSpPr>
            <a:spLocks noGrp="1"/>
          </p:cNvSpPr>
          <p:nvPr>
            <p:ph type="body" sz="quarter" idx="39"/>
          </p:nvPr>
        </p:nvSpPr>
        <p:spPr>
          <a:xfrm>
            <a:off x="2148840" y="6067039"/>
            <a:ext cx="4846320" cy="181356"/>
          </a:xfrm>
        </p:spPr>
        <p:txBody>
          <a:bodyPr/>
          <a:lstStyle/>
          <a:p>
            <a:pPr algn="ctr"/>
            <a:r>
              <a:rPr lang="en-US" dirty="0">
                <a:solidFill>
                  <a:schemeClr val="tx1"/>
                </a:solidFill>
              </a:rPr>
              <a:t>(a) </a:t>
            </a:r>
            <a:r>
              <a:rPr lang="en-US" dirty="0" err="1">
                <a:solidFill>
                  <a:schemeClr val="tx1"/>
                </a:solidFill>
              </a:rPr>
              <a:t>Demian</a:t>
            </a:r>
            <a:r>
              <a:rPr lang="en-US" dirty="0">
                <a:solidFill>
                  <a:schemeClr val="tx1"/>
                </a:solidFill>
              </a:rPr>
              <a:t> Koop, Kathryn Green, Daniel J. Jackson; (b) D.P. Wilson/FLPA/Science Source </a:t>
            </a:r>
          </a:p>
        </p:txBody>
      </p:sp>
      <p:sp>
        <p:nvSpPr>
          <p:cNvPr id="8" name="Slide Number Placeholder 4">
            <a:extLst>
              <a:ext uri="{FF2B5EF4-FFF2-40B4-BE49-F238E27FC236}">
                <a16:creationId xmlns:a16="http://schemas.microsoft.com/office/drawing/2014/main" id="{2C536481-23BB-4330-92ED-4DE8E978ED39}"/>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4806571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F93588-6EEF-456B-8860-EDE428E1DA6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Classes of Mollusks</a:t>
            </a:r>
          </a:p>
        </p:txBody>
      </p:sp>
      <p:sp>
        <p:nvSpPr>
          <p:cNvPr id="3" name="Content Placeholder 2">
            <a:extLst>
              <a:ext uri="{FF2B5EF4-FFF2-40B4-BE49-F238E27FC236}">
                <a16:creationId xmlns:a16="http://schemas.microsoft.com/office/drawing/2014/main" id="{A7B075A8-64B6-44BD-9FD8-832BD09BA924}"/>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There are 7 or 8 recognized classes; 4 will be discussed here</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Polyplacophora – chitons</a:t>
            </a:r>
          </a:p>
          <a:p>
            <a:pPr marL="457200" lvl="0" indent="-457200">
              <a:spcBef>
                <a:spcPts val="1200"/>
              </a:spcBef>
              <a:spcAft>
                <a:spcPts val="600"/>
              </a:spcAft>
              <a:buClr>
                <a:srgbClr val="000000"/>
              </a:buClr>
              <a:buFont typeface="+mj-lt"/>
              <a:buAutoNum type="arabicPeriod"/>
            </a:pPr>
            <a:r>
              <a:rPr lang="en-US" dirty="0" err="1">
                <a:solidFill>
                  <a:srgbClr val="000000"/>
                </a:solidFill>
                <a:latin typeface="Arial" panose="020B0604020202020204" pitchFamily="34" charset="0"/>
                <a:ea typeface="Verdana" panose="020B0604030504040204" pitchFamily="34" charset="0"/>
              </a:rPr>
              <a:t>Gastropoda</a:t>
            </a:r>
            <a:r>
              <a:rPr lang="en-US" dirty="0">
                <a:solidFill>
                  <a:srgbClr val="000000"/>
                </a:solidFill>
                <a:latin typeface="Arial" panose="020B0604020202020204" pitchFamily="34" charset="0"/>
                <a:ea typeface="Verdana" panose="020B0604030504040204" pitchFamily="34" charset="0"/>
              </a:rPr>
              <a:t> – limpets, snails, slugs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Bivalvia – clams, oysters, scallops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Cephalopoda – squids, octopuses, cuttlefishes, and chambered nautilus</a:t>
            </a:r>
          </a:p>
        </p:txBody>
      </p:sp>
      <p:sp>
        <p:nvSpPr>
          <p:cNvPr id="6" name="Slide Number Placeholder 3">
            <a:extLst>
              <a:ext uri="{FF2B5EF4-FFF2-40B4-BE49-F238E27FC236}">
                <a16:creationId xmlns:a16="http://schemas.microsoft.com/office/drawing/2014/main" id="{3AE15C6E-2831-423C-9FB0-BF7EEBC4DEF9}"/>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0345664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7993E-4981-4329-AA82-018B74F1624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Polyplacophora (Chitons)</a:t>
            </a:r>
          </a:p>
        </p:txBody>
      </p:sp>
      <p:sp>
        <p:nvSpPr>
          <p:cNvPr id="3" name="Content Placeholder 2">
            <a:extLst>
              <a:ext uri="{FF2B5EF4-FFF2-40B4-BE49-F238E27FC236}">
                <a16:creationId xmlns:a16="http://schemas.microsoft.com/office/drawing/2014/main" id="{4B97FBBF-FD3E-4B47-A93D-89035E0DD59B}"/>
              </a:ext>
            </a:extLst>
          </p:cNvPr>
          <p:cNvSpPr>
            <a:spLocks noGrp="1"/>
          </p:cNvSpPr>
          <p:nvPr>
            <p:ph sz="quarter" idx="11"/>
          </p:nvPr>
        </p:nvSpPr>
        <p:spPr>
          <a:xfrm>
            <a:off x="342900" y="1276710"/>
            <a:ext cx="8458200" cy="1555390"/>
          </a:xfrm>
        </p:spPr>
        <p:txBody>
          <a:bodyPr/>
          <a:lstStyle/>
          <a:p>
            <a:pPr marL="342900" lvl="0" indent="-342900">
              <a:spcBef>
                <a:spcPts val="400"/>
              </a:spcBef>
              <a:spcAft>
                <a:spcPts val="4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Marine mollusks that have oval bodies</a:t>
            </a:r>
          </a:p>
          <a:p>
            <a:pPr marL="342900" lvl="0" indent="-342900">
              <a:spcBef>
                <a:spcPts val="400"/>
              </a:spcBef>
              <a:spcAft>
                <a:spcPts val="4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8 overlapping dorsal calcareous plates</a:t>
            </a:r>
          </a:p>
          <a:p>
            <a:pPr marL="342900" lvl="0" indent="-342900">
              <a:spcBef>
                <a:spcPts val="400"/>
              </a:spcBef>
              <a:spcAft>
                <a:spcPts val="4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Body is not segmented under the plates</a:t>
            </a:r>
          </a:p>
          <a:p>
            <a:pPr marL="342900" lvl="0" indent="-342900">
              <a:spcBef>
                <a:spcPts val="400"/>
              </a:spcBef>
              <a:spcAft>
                <a:spcPts val="4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Most chitons are grazing herbivores</a:t>
            </a:r>
          </a:p>
        </p:txBody>
      </p:sp>
      <p:pic>
        <p:nvPicPr>
          <p:cNvPr id="9" name="Picture 3" descr="The Chiton has an elliptical-shaped shell composed of several connected boomerang-shaped sections.">
            <a:extLst>
              <a:ext uri="{FF2B5EF4-FFF2-40B4-BE49-F238E27FC236}">
                <a16:creationId xmlns:a16="http://schemas.microsoft.com/office/drawing/2014/main" id="{53A22857-9DC5-4FF3-860C-08830E811C55}"/>
              </a:ext>
            </a:extLst>
          </p:cNvPr>
          <p:cNvPicPr>
            <a:picLocks noChangeAspect="1" noChangeArrowheads="1"/>
          </p:cNvPicPr>
          <p:nvPr/>
        </p:nvPicPr>
        <p:blipFill>
          <a:blip r:embed="rId2"/>
          <a:stretch>
            <a:fillRect/>
          </a:stretch>
        </p:blipFill>
        <p:spPr bwMode="auto">
          <a:xfrm>
            <a:off x="1645920" y="3035569"/>
            <a:ext cx="5852160" cy="3246119"/>
          </a:xfrm>
          <a:prstGeom prst="rect">
            <a:avLst/>
          </a:prstGeom>
          <a:noFill/>
        </p:spPr>
      </p:pic>
      <p:sp>
        <p:nvSpPr>
          <p:cNvPr id="12" name="Text Placeholder 4">
            <a:extLst>
              <a:ext uri="{FF2B5EF4-FFF2-40B4-BE49-F238E27FC236}">
                <a16:creationId xmlns:a16="http://schemas.microsoft.com/office/drawing/2014/main" id="{EF75490B-B261-41F9-80DC-B6BDEFF0734C}"/>
              </a:ext>
            </a:extLst>
          </p:cNvPr>
          <p:cNvSpPr>
            <a:spLocks noGrp="1"/>
          </p:cNvSpPr>
          <p:nvPr>
            <p:ph type="body" sz="quarter" idx="39"/>
          </p:nvPr>
        </p:nvSpPr>
        <p:spPr>
          <a:xfrm>
            <a:off x="3657600" y="6328664"/>
            <a:ext cx="1828800" cy="181356"/>
          </a:xfrm>
        </p:spPr>
        <p:txBody>
          <a:bodyPr/>
          <a:lstStyle/>
          <a:p>
            <a:pPr algn="ctr"/>
            <a:r>
              <a:rPr lang="en-US" dirty="0">
                <a:solidFill>
                  <a:schemeClr val="tx1"/>
                </a:solidFill>
              </a:rPr>
              <a:t>©NHPA/</a:t>
            </a:r>
            <a:r>
              <a:rPr lang="en-US" dirty="0" err="1">
                <a:solidFill>
                  <a:schemeClr val="tx1"/>
                </a:solidFill>
              </a:rPr>
              <a:t>Photoshot</a:t>
            </a:r>
            <a:endParaRPr lang="en-US" dirty="0">
              <a:solidFill>
                <a:schemeClr val="tx1"/>
              </a:solidFill>
            </a:endParaRPr>
          </a:p>
        </p:txBody>
      </p:sp>
      <p:sp>
        <p:nvSpPr>
          <p:cNvPr id="8" name="Slide Number Placeholder 5">
            <a:extLst>
              <a:ext uri="{FF2B5EF4-FFF2-40B4-BE49-F238E27FC236}">
                <a16:creationId xmlns:a16="http://schemas.microsoft.com/office/drawing/2014/main" id="{D4CF9FC0-EC08-45AD-937B-1026E7CEC4D5}"/>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1832345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D59E2-77F3-4590-88F3-3D7B57B9962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a:t>
            </a:r>
            <a:r>
              <a:rPr lang="en-US" dirty="0" err="1">
                <a:solidFill>
                  <a:srgbClr val="000000"/>
                </a:solidFill>
                <a:latin typeface="Arial" panose="020B0604020202020204" pitchFamily="34" charset="0"/>
                <a:ea typeface="Verdana" panose="020B0604030504040204" pitchFamily="34" charset="0"/>
                <a:cs typeface="Arial" pitchFamily="34" charset="0"/>
              </a:rPr>
              <a:t>Gastropoda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17853B0-B401-4860-ADCC-E4653910B62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Limpets, snails, slugs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 primarily marine group – some freshwater, and only terrestrial mollusks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have a single shell – some lost it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Heads typically have pairs of tentacles with eyes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Torsion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Unique among animals.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Mantle cavity and anus are moved from the posterior to the front.</a:t>
            </a:r>
          </a:p>
        </p:txBody>
      </p:sp>
      <p:sp>
        <p:nvSpPr>
          <p:cNvPr id="6" name="Slide Number Placeholder 3">
            <a:extLst>
              <a:ext uri="{FF2B5EF4-FFF2-40B4-BE49-F238E27FC236}">
                <a16:creationId xmlns:a16="http://schemas.microsoft.com/office/drawing/2014/main" id="{85B3B27B-AD94-45EF-B75B-0035191C7615}"/>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9293505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EB016-1218-4B33-AF48-A76E1165CB2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Torsion and Coiling</a:t>
            </a:r>
          </a:p>
        </p:txBody>
      </p:sp>
      <p:sp>
        <p:nvSpPr>
          <p:cNvPr id="3" name="Content Placeholder 2">
            <a:extLst>
              <a:ext uri="{FF2B5EF4-FFF2-40B4-BE49-F238E27FC236}">
                <a16:creationId xmlns:a16="http://schemas.microsoft.com/office/drawing/2014/main" id="{AB81BCD0-AC30-42FA-A1F7-05100C774FEC}"/>
              </a:ext>
            </a:extLst>
          </p:cNvPr>
          <p:cNvSpPr>
            <a:spLocks noGrp="1"/>
          </p:cNvSpPr>
          <p:nvPr>
            <p:ph sz="quarter" idx="11"/>
          </p:nvPr>
        </p:nvSpPr>
        <p:spPr>
          <a:xfrm>
            <a:off x="342900" y="1276710"/>
            <a:ext cx="8458200" cy="942615"/>
          </a:xfrm>
        </p:spPr>
        <p:txBody>
          <a:bodyPr/>
          <a:lstStyle/>
          <a:p>
            <a:pPr lvl="0">
              <a:spcBef>
                <a:spcPts val="500"/>
              </a:spcBef>
              <a:spcAft>
                <a:spcPts val="5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Torsion should not be confused with coiling</a:t>
            </a:r>
          </a:p>
          <a:p>
            <a:pPr lvl="0">
              <a:spcBef>
                <a:spcPts val="500"/>
              </a:spcBef>
              <a:spcAft>
                <a:spcPts val="5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Coiling – spiral winding of the shell</a:t>
            </a:r>
          </a:p>
        </p:txBody>
      </p:sp>
      <p:pic>
        <p:nvPicPr>
          <p:cNvPr id="9" name="Picture 3" descr="An image shows a gastropod mollusk, a forest snail on the stem.">
            <a:extLst>
              <a:ext uri="{FF2B5EF4-FFF2-40B4-BE49-F238E27FC236}">
                <a16:creationId xmlns:a16="http://schemas.microsoft.com/office/drawing/2014/main" id="{3F3BF360-BB4D-43AE-9892-BA29C584DCF3}"/>
              </a:ext>
            </a:extLst>
          </p:cNvPr>
          <p:cNvPicPr>
            <a:picLocks noChangeAspect="1" noChangeArrowheads="1"/>
          </p:cNvPicPr>
          <p:nvPr/>
        </p:nvPicPr>
        <p:blipFill>
          <a:blip r:embed="rId2"/>
          <a:stretch>
            <a:fillRect/>
          </a:stretch>
        </p:blipFill>
        <p:spPr bwMode="auto">
          <a:xfrm>
            <a:off x="1817457" y="2269817"/>
            <a:ext cx="5509087" cy="3749040"/>
          </a:xfrm>
          <a:prstGeom prst="rect">
            <a:avLst/>
          </a:prstGeom>
          <a:noFill/>
        </p:spPr>
      </p:pic>
      <p:sp>
        <p:nvSpPr>
          <p:cNvPr id="10" name="Text Placeholder 4">
            <a:extLst>
              <a:ext uri="{FF2B5EF4-FFF2-40B4-BE49-F238E27FC236}">
                <a16:creationId xmlns:a16="http://schemas.microsoft.com/office/drawing/2014/main" id="{8C6B9CAC-EFCA-4512-9A44-6304FD1CC04E}"/>
              </a:ext>
            </a:extLst>
          </p:cNvPr>
          <p:cNvSpPr>
            <a:spLocks noGrp="1"/>
          </p:cNvSpPr>
          <p:nvPr>
            <p:ph type="body" sz="quarter" idx="39"/>
          </p:nvPr>
        </p:nvSpPr>
        <p:spPr>
          <a:xfrm>
            <a:off x="3725160" y="6067044"/>
            <a:ext cx="1828800" cy="181356"/>
          </a:xfrm>
        </p:spPr>
        <p:txBody>
          <a:bodyPr/>
          <a:lstStyle/>
          <a:p>
            <a:pPr algn="ctr"/>
            <a:r>
              <a:rPr lang="en-US" dirty="0" err="1">
                <a:solidFill>
                  <a:schemeClr val="tx1"/>
                </a:solidFill>
              </a:rPr>
              <a:t>imageBROKER</a:t>
            </a:r>
            <a:r>
              <a:rPr lang="en-US" dirty="0">
                <a:solidFill>
                  <a:schemeClr val="tx1"/>
                </a:solidFill>
              </a:rPr>
              <a:t>/</a:t>
            </a:r>
            <a:r>
              <a:rPr lang="en-US" dirty="0" err="1">
                <a:solidFill>
                  <a:schemeClr val="tx1"/>
                </a:solidFill>
              </a:rPr>
              <a:t>Alamy</a:t>
            </a:r>
            <a:r>
              <a:rPr lang="en-US" dirty="0">
                <a:solidFill>
                  <a:schemeClr val="tx1"/>
                </a:solidFill>
              </a:rPr>
              <a:t> Stock Photo</a:t>
            </a:r>
          </a:p>
        </p:txBody>
      </p:sp>
      <p:sp>
        <p:nvSpPr>
          <p:cNvPr id="8" name="Slide Number Placeholder 5">
            <a:extLst>
              <a:ext uri="{FF2B5EF4-FFF2-40B4-BE49-F238E27FC236}">
                <a16:creationId xmlns:a16="http://schemas.microsoft.com/office/drawing/2014/main" id="{68573010-9826-468B-BE6A-5A310D44AEEB}"/>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4388380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EB016-1218-4B33-AF48-A76E1165CB22}"/>
              </a:ext>
            </a:extLst>
          </p:cNvPr>
          <p:cNvSpPr>
            <a:spLocks noGrp="1"/>
          </p:cNvSpPr>
          <p:nvPr>
            <p:ph type="title"/>
          </p:nvPr>
        </p:nvSpPr>
        <p:spPr/>
        <p:txBody>
          <a:bodyPr/>
          <a:lstStyle/>
          <a:p>
            <a:pPr lvl="0"/>
            <a:r>
              <a:rPr lang="en-US" dirty="0"/>
              <a:t>Nudibranchs</a:t>
            </a:r>
            <a:endParaRPr lang="en-US" altLang="en-US" dirty="0">
              <a:solidFill>
                <a:srgbClr val="000000"/>
              </a:solidFill>
              <a:latin typeface="Arial" panose="020B0604020202020204" pitchFamily="34" charset="0"/>
              <a:ea typeface="Microsoft YaHei" panose="020B0503020204020204" pitchFamily="34" charset="-122"/>
              <a:cs typeface="Arial" pitchFamily="34" charset="0"/>
            </a:endParaRPr>
          </a:p>
        </p:txBody>
      </p:sp>
      <p:sp>
        <p:nvSpPr>
          <p:cNvPr id="3" name="Content Placeholder 2">
            <a:extLst>
              <a:ext uri="{FF2B5EF4-FFF2-40B4-BE49-F238E27FC236}">
                <a16:creationId xmlns:a16="http://schemas.microsoft.com/office/drawing/2014/main" id="{AB81BCD0-AC30-42FA-A1F7-05100C774FEC}"/>
              </a:ext>
            </a:extLst>
          </p:cNvPr>
          <p:cNvSpPr>
            <a:spLocks noGrp="1"/>
          </p:cNvSpPr>
          <p:nvPr>
            <p:ph sz="quarter" idx="11"/>
          </p:nvPr>
        </p:nvSpPr>
        <p:spPr>
          <a:xfrm>
            <a:off x="342900" y="1276710"/>
            <a:ext cx="8458200" cy="1855110"/>
          </a:xfrm>
        </p:spPr>
        <p:txBody>
          <a:bodyPr/>
          <a:lstStyle/>
          <a:p>
            <a:pPr>
              <a:spcBef>
                <a:spcPts val="300"/>
              </a:spcBef>
              <a:spcAft>
                <a:spcPts val="300"/>
              </a:spcAft>
            </a:pPr>
            <a:r>
              <a:rPr lang="en-US" sz="2000" dirty="0"/>
              <a:t>Nudibranchs are active predators</a:t>
            </a:r>
          </a:p>
          <a:p>
            <a:pPr marL="342900" indent="-342900">
              <a:spcBef>
                <a:spcPts val="300"/>
              </a:spcBef>
              <a:spcAft>
                <a:spcPts val="300"/>
              </a:spcAft>
              <a:buClr>
                <a:schemeClr val="tx1"/>
              </a:buClr>
              <a:buFont typeface="Arial" panose="020B0604020202020204" pitchFamily="34" charset="0"/>
              <a:buChar char="•"/>
            </a:pPr>
            <a:r>
              <a:rPr lang="en-US" sz="2000" dirty="0"/>
              <a:t>Exposed gills.</a:t>
            </a:r>
          </a:p>
          <a:p>
            <a:pPr marL="342900" indent="-342900">
              <a:spcBef>
                <a:spcPts val="300"/>
              </a:spcBef>
              <a:spcAft>
                <a:spcPts val="300"/>
              </a:spcAft>
              <a:buClr>
                <a:schemeClr val="tx1"/>
              </a:buClr>
              <a:buFont typeface="Arial" panose="020B0604020202020204" pitchFamily="34" charset="0"/>
              <a:buChar char="•"/>
            </a:pPr>
            <a:r>
              <a:rPr lang="en-US" sz="2000" dirty="0"/>
              <a:t>Many secrete distasteful chemicals.</a:t>
            </a:r>
          </a:p>
          <a:p>
            <a:pPr marL="342900" indent="-342900">
              <a:spcBef>
                <a:spcPts val="300"/>
              </a:spcBef>
              <a:spcAft>
                <a:spcPts val="300"/>
              </a:spcAft>
              <a:buClr>
                <a:schemeClr val="tx1"/>
              </a:buClr>
              <a:buFont typeface="Arial" panose="020B0604020202020204" pitchFamily="34" charset="0"/>
              <a:buChar char="•"/>
            </a:pPr>
            <a:r>
              <a:rPr lang="en-US" sz="2000" dirty="0"/>
              <a:t>Some extract nematocysts from cnidarian prey and transfer them to their body surface.</a:t>
            </a:r>
          </a:p>
        </p:txBody>
      </p:sp>
      <p:pic>
        <p:nvPicPr>
          <p:cNvPr id="9" name="Picture 3" descr="An image shows a nudibranch or sea slug with bright colors.">
            <a:extLst>
              <a:ext uri="{FF2B5EF4-FFF2-40B4-BE49-F238E27FC236}">
                <a16:creationId xmlns:a16="http://schemas.microsoft.com/office/drawing/2014/main" id="{3F3BF360-BB4D-43AE-9892-BA29C584DCF3}"/>
              </a:ext>
            </a:extLst>
          </p:cNvPr>
          <p:cNvPicPr>
            <a:picLocks noChangeAspect="1" noChangeArrowheads="1"/>
          </p:cNvPicPr>
          <p:nvPr/>
        </p:nvPicPr>
        <p:blipFill>
          <a:blip r:embed="rId2"/>
          <a:stretch>
            <a:fillRect/>
          </a:stretch>
        </p:blipFill>
        <p:spPr bwMode="auto">
          <a:xfrm>
            <a:off x="2344540" y="3328237"/>
            <a:ext cx="4454920" cy="2926080"/>
          </a:xfrm>
          <a:prstGeom prst="rect">
            <a:avLst/>
          </a:prstGeom>
          <a:noFill/>
        </p:spPr>
      </p:pic>
      <p:sp>
        <p:nvSpPr>
          <p:cNvPr id="10" name="Text Placeholder 4">
            <a:extLst>
              <a:ext uri="{FF2B5EF4-FFF2-40B4-BE49-F238E27FC236}">
                <a16:creationId xmlns:a16="http://schemas.microsoft.com/office/drawing/2014/main" id="{8C6B9CAC-EFCA-4512-9A44-6304FD1CC04E}"/>
              </a:ext>
            </a:extLst>
          </p:cNvPr>
          <p:cNvSpPr>
            <a:spLocks noGrp="1"/>
          </p:cNvSpPr>
          <p:nvPr>
            <p:ph type="body" sz="quarter" idx="39"/>
          </p:nvPr>
        </p:nvSpPr>
        <p:spPr>
          <a:xfrm>
            <a:off x="3429000" y="6284214"/>
            <a:ext cx="2286000" cy="181356"/>
          </a:xfrm>
        </p:spPr>
        <p:txBody>
          <a:bodyPr/>
          <a:lstStyle/>
          <a:p>
            <a:pPr algn="ctr"/>
            <a:r>
              <a:rPr lang="en-US" dirty="0">
                <a:solidFill>
                  <a:schemeClr val="tx1"/>
                </a:solidFill>
              </a:rPr>
              <a:t>Ian Cartwright/</a:t>
            </a:r>
            <a:r>
              <a:rPr lang="en-US" dirty="0" err="1">
                <a:solidFill>
                  <a:schemeClr val="tx1"/>
                </a:solidFill>
              </a:rPr>
              <a:t>Photodisc</a:t>
            </a:r>
            <a:r>
              <a:rPr lang="en-US" dirty="0">
                <a:solidFill>
                  <a:schemeClr val="tx1"/>
                </a:solidFill>
              </a:rPr>
              <a:t>/Getty Images </a:t>
            </a:r>
          </a:p>
        </p:txBody>
      </p:sp>
      <p:sp>
        <p:nvSpPr>
          <p:cNvPr id="8" name="Slide Number Placeholder 5">
            <a:extLst>
              <a:ext uri="{FF2B5EF4-FFF2-40B4-BE49-F238E27FC236}">
                <a16:creationId xmlns:a16="http://schemas.microsoft.com/office/drawing/2014/main" id="{68573010-9826-468B-BE6A-5A310D44AEEB}"/>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21159168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76F99-3DF5-4D52-A67B-15AF579CF72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Bivalvia (Bivalves)</a:t>
            </a:r>
          </a:p>
        </p:txBody>
      </p:sp>
      <p:sp>
        <p:nvSpPr>
          <p:cNvPr id="3" name="Content Placeholder 2">
            <a:extLst>
              <a:ext uri="{FF2B5EF4-FFF2-40B4-BE49-F238E27FC236}">
                <a16:creationId xmlns:a16="http://schemas.microsoft.com/office/drawing/2014/main" id="{4B8189AA-5292-47D1-9D14-65CFA1B2B7A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Includes clams, scallops, mussels, oysters, and others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marine, some freshwater</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 radula or distinct head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Have 2 shells (valves) hinged together</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Adductor muscles counter hinge ligament.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Water enters through inhalant siphon and exits through exhalant siphon</a:t>
            </a:r>
          </a:p>
        </p:txBody>
      </p:sp>
      <p:sp>
        <p:nvSpPr>
          <p:cNvPr id="6" name="Slide Number Placeholder 3">
            <a:extLst>
              <a:ext uri="{FF2B5EF4-FFF2-40B4-BE49-F238E27FC236}">
                <a16:creationId xmlns:a16="http://schemas.microsoft.com/office/drawing/2014/main" id="{FF4A7E33-0AFD-4DB9-A127-A2EAE2CE53C6}"/>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4319614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5A9A6-78DE-4D66-A72D-9EEAE488D3E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33.16</a:t>
            </a:r>
          </a:p>
        </p:txBody>
      </p:sp>
      <p:pic>
        <p:nvPicPr>
          <p:cNvPr id="9" name="Picture 2" descr="An illustration shows the anatomy of a clam.">
            <a:extLst>
              <a:ext uri="{FF2B5EF4-FFF2-40B4-BE49-F238E27FC236}">
                <a16:creationId xmlns:a16="http://schemas.microsoft.com/office/drawing/2014/main" id="{E20C3674-7103-48E7-B718-55A56881E8F7}"/>
              </a:ext>
            </a:extLst>
          </p:cNvPr>
          <p:cNvPicPr>
            <a:picLocks noChangeAspect="1" noChangeArrowheads="1"/>
          </p:cNvPicPr>
          <p:nvPr/>
        </p:nvPicPr>
        <p:blipFill>
          <a:blip r:embed="rId2"/>
          <a:stretch>
            <a:fillRect/>
          </a:stretch>
        </p:blipFill>
        <p:spPr bwMode="auto">
          <a:xfrm>
            <a:off x="401632" y="1107841"/>
            <a:ext cx="8340736" cy="5029200"/>
          </a:xfrm>
          <a:prstGeom prst="rect">
            <a:avLst/>
          </a:prstGeom>
          <a:noFill/>
        </p:spPr>
      </p:pic>
      <p:sp>
        <p:nvSpPr>
          <p:cNvPr id="14" name="Text Placeholder 3">
            <a:extLst>
              <a:ext uri="{FF2B5EF4-FFF2-40B4-BE49-F238E27FC236}">
                <a16:creationId xmlns:a16="http://schemas.microsoft.com/office/drawing/2014/main" id="{C8A9E92D-D964-40E6-9E58-EE04DF67879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0E7B541-7945-41CC-B1E4-1EADF013BEA6}"/>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31055671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11785-4F4A-4C32-8887-DBEC1B64345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Cephalopoda</a:t>
            </a:r>
          </a:p>
        </p:txBody>
      </p:sp>
      <p:sp>
        <p:nvSpPr>
          <p:cNvPr id="3" name="Content Placeholder 2">
            <a:extLst>
              <a:ext uri="{FF2B5EF4-FFF2-40B4-BE49-F238E27FC236}">
                <a16:creationId xmlns:a16="http://schemas.microsoft.com/office/drawing/2014/main" id="{D68B999E-B9B2-4113-A056-45927A2FE33F}"/>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More than 700 strictly marine species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Active marine predators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Only mollusk with closed circulatory system</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Foot has evolved into a series of arms equipped with suction cups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Beak-like jaws, toxic saliva.</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Largest relative brain sizes among invertebrates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Highly developed nervous system</a:t>
            </a:r>
          </a:p>
        </p:txBody>
      </p:sp>
      <p:sp>
        <p:nvSpPr>
          <p:cNvPr id="6" name="Slide Number Placeholder 3">
            <a:extLst>
              <a:ext uri="{FF2B5EF4-FFF2-40B4-BE49-F238E27FC236}">
                <a16:creationId xmlns:a16="http://schemas.microsoft.com/office/drawing/2014/main" id="{EF3C58DB-3614-4933-AA3F-CFF9319E52D6}"/>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939079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9337F-B389-4D87-ABCC-9D15F4295A8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Defining Characteristics of the </a:t>
            </a:r>
            <a:r>
              <a:rPr lang="en-US" dirty="0" err="1">
                <a:solidFill>
                  <a:srgbClr val="000000"/>
                </a:solidFill>
                <a:latin typeface="Arial" panose="020B0604020202020204" pitchFamily="34" charset="0"/>
                <a:ea typeface="Verdana" panose="020B0604030504040204" pitchFamily="34" charset="0"/>
                <a:cs typeface="Arial" pitchFamily="34" charset="0"/>
              </a:rPr>
              <a:t>Lophotrochozoa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B6FCD40-DD34-4FE2-9FBE-700EEC848AD5}"/>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characteristics define members of this group</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Trochophore—a free-living larva.</a:t>
            </a:r>
          </a:p>
          <a:p>
            <a:pPr marL="347472" lvl="0" indent="-347472">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Lophophore</a:t>
            </a:r>
            <a:r>
              <a:rPr lang="en-US" dirty="0">
                <a:solidFill>
                  <a:srgbClr val="000000"/>
                </a:solidFill>
                <a:latin typeface="Arial" panose="020B0604020202020204" pitchFamily="34" charset="0"/>
                <a:ea typeface="Verdana" panose="020B0604030504040204" pitchFamily="34" charset="0"/>
              </a:rPr>
              <a:t>—a horseshoe-shaped crown of ciliated tentacles surrounds the mouth used in filter-feeding.</a:t>
            </a:r>
          </a:p>
        </p:txBody>
      </p:sp>
      <p:sp>
        <p:nvSpPr>
          <p:cNvPr id="6" name="Slide Number Placeholder 3">
            <a:extLst>
              <a:ext uri="{FF2B5EF4-FFF2-40B4-BE49-F238E27FC236}">
                <a16:creationId xmlns:a16="http://schemas.microsoft.com/office/drawing/2014/main" id="{A8ACAAE1-BFD0-430E-A3CF-A165BB05BD3B}"/>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7272235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2A0E8-CD83-44F2-801C-DE565825D45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Problem-solving by an octopus</a:t>
            </a:r>
          </a:p>
        </p:txBody>
      </p:sp>
      <p:pic>
        <p:nvPicPr>
          <p:cNvPr id="8" name="Picture 2" descr="The octopus has its tentacles wrapped around a bottle and the lid of the bottle.">
            <a:extLst>
              <a:ext uri="{FF2B5EF4-FFF2-40B4-BE49-F238E27FC236}">
                <a16:creationId xmlns:a16="http://schemas.microsoft.com/office/drawing/2014/main" id="{C6B142FC-9EB0-4908-9357-4D094318F924}"/>
              </a:ext>
            </a:extLst>
          </p:cNvPr>
          <p:cNvPicPr>
            <a:picLocks noChangeAspect="1" noChangeArrowheads="1"/>
          </p:cNvPicPr>
          <p:nvPr/>
        </p:nvPicPr>
        <p:blipFill>
          <a:blip r:embed="rId2"/>
          <a:stretch>
            <a:fillRect/>
          </a:stretch>
        </p:blipFill>
        <p:spPr bwMode="auto">
          <a:xfrm>
            <a:off x="1005840" y="1226514"/>
            <a:ext cx="7132320" cy="4974016"/>
          </a:xfrm>
          <a:prstGeom prst="rect">
            <a:avLst/>
          </a:prstGeom>
          <a:noFill/>
        </p:spPr>
      </p:pic>
      <p:sp>
        <p:nvSpPr>
          <p:cNvPr id="5" name="Text Placeholder 3">
            <a:extLst>
              <a:ext uri="{FF2B5EF4-FFF2-40B4-BE49-F238E27FC236}">
                <a16:creationId xmlns:a16="http://schemas.microsoft.com/office/drawing/2014/main" id="{1666E512-6D5D-4776-B69F-3709E8B2F883}"/>
              </a:ext>
            </a:extLst>
          </p:cNvPr>
          <p:cNvSpPr>
            <a:spLocks noGrp="1"/>
          </p:cNvSpPr>
          <p:nvPr>
            <p:ph type="body" sz="quarter" idx="39"/>
          </p:nvPr>
        </p:nvSpPr>
        <p:spPr>
          <a:xfrm>
            <a:off x="3200400" y="6281674"/>
            <a:ext cx="2743200" cy="181356"/>
          </a:xfrm>
        </p:spPr>
        <p:txBody>
          <a:bodyPr/>
          <a:lstStyle/>
          <a:p>
            <a:pPr algn="ctr"/>
            <a:r>
              <a:rPr lang="en-US" dirty="0">
                <a:solidFill>
                  <a:schemeClr val="tx1"/>
                </a:solidFill>
              </a:rPr>
              <a:t>Stringer/New Zealand/Newscom</a:t>
            </a:r>
          </a:p>
        </p:txBody>
      </p:sp>
      <p:sp>
        <p:nvSpPr>
          <p:cNvPr id="7" name="Slide Number Placeholder 4">
            <a:extLst>
              <a:ext uri="{FF2B5EF4-FFF2-40B4-BE49-F238E27FC236}">
                <a16:creationId xmlns:a16="http://schemas.microsoft.com/office/drawing/2014/main" id="{394F5D45-75CB-429F-BE1F-53EEA239D461}"/>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2387844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F3CB2-3929-4F47-B8C9-D5BB7F00751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Siphon and the Skin</a:t>
            </a:r>
          </a:p>
        </p:txBody>
      </p:sp>
      <p:sp>
        <p:nvSpPr>
          <p:cNvPr id="3" name="Content Placeholder 2">
            <a:extLst>
              <a:ext uri="{FF2B5EF4-FFF2-40B4-BE49-F238E27FC236}">
                <a16:creationId xmlns:a16="http://schemas.microsoft.com/office/drawing/2014/main" id="{E145D92F-CB3E-498A-992F-4A9C6BE8379B}"/>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Living cephalopods lack external shell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Except chambered nautilus.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Squid and cuttlefish have internal shells.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Jet propulsion using siphon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Ink can be ejected from siphon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Chromatophores allow for changing skin color for camouflage or communication</a:t>
            </a:r>
          </a:p>
        </p:txBody>
      </p:sp>
      <p:sp>
        <p:nvSpPr>
          <p:cNvPr id="6" name="Slide Number Placeholder 3">
            <a:extLst>
              <a:ext uri="{FF2B5EF4-FFF2-40B4-BE49-F238E27FC236}">
                <a16:creationId xmlns:a16="http://schemas.microsoft.com/office/drawing/2014/main" id="{22737234-A3E9-4A17-9B0A-C3E57B9BA9BA}"/>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41651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CDDC8-6452-496D-B6BE-E2C511761A3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33.18</a:t>
            </a:r>
          </a:p>
        </p:txBody>
      </p:sp>
      <p:pic>
        <p:nvPicPr>
          <p:cNvPr id="8" name="Picture 2" descr="An image shows a giant pacific octopus that expels a dark cloudy liquid over the diver under the water.">
            <a:extLst>
              <a:ext uri="{FF2B5EF4-FFF2-40B4-BE49-F238E27FC236}">
                <a16:creationId xmlns:a16="http://schemas.microsoft.com/office/drawing/2014/main" id="{5273360E-1F3A-494F-B49D-4B1DD321FCA0}"/>
              </a:ext>
            </a:extLst>
          </p:cNvPr>
          <p:cNvPicPr>
            <a:picLocks noChangeAspect="1" noChangeArrowheads="1"/>
          </p:cNvPicPr>
          <p:nvPr/>
        </p:nvPicPr>
        <p:blipFill>
          <a:blip r:embed="rId2"/>
          <a:stretch>
            <a:fillRect/>
          </a:stretch>
        </p:blipFill>
        <p:spPr bwMode="auto">
          <a:xfrm>
            <a:off x="365760" y="1164373"/>
            <a:ext cx="8412480" cy="5012093"/>
          </a:xfrm>
          <a:prstGeom prst="rect">
            <a:avLst/>
          </a:prstGeom>
          <a:noFill/>
        </p:spPr>
      </p:pic>
      <p:sp>
        <p:nvSpPr>
          <p:cNvPr id="5" name="Text Placeholder 3">
            <a:extLst>
              <a:ext uri="{FF2B5EF4-FFF2-40B4-BE49-F238E27FC236}">
                <a16:creationId xmlns:a16="http://schemas.microsoft.com/office/drawing/2014/main" id="{51DBD0D8-3190-4A2E-9467-739BED87F77A}"/>
              </a:ext>
            </a:extLst>
          </p:cNvPr>
          <p:cNvSpPr>
            <a:spLocks noGrp="1"/>
          </p:cNvSpPr>
          <p:nvPr>
            <p:ph type="body" sz="quarter" idx="39"/>
          </p:nvPr>
        </p:nvSpPr>
        <p:spPr>
          <a:xfrm>
            <a:off x="3657600" y="6201122"/>
            <a:ext cx="1828800" cy="181356"/>
          </a:xfrm>
        </p:spPr>
        <p:txBody>
          <a:bodyPr/>
          <a:lstStyle/>
          <a:p>
            <a:pPr algn="ctr"/>
            <a:r>
              <a:rPr lang="en-US" dirty="0">
                <a:solidFill>
                  <a:schemeClr val="tx1"/>
                </a:solidFill>
              </a:rPr>
              <a:t>Jeff </a:t>
            </a:r>
            <a:r>
              <a:rPr lang="en-US" dirty="0" err="1">
                <a:solidFill>
                  <a:schemeClr val="tx1"/>
                </a:solidFill>
              </a:rPr>
              <a:t>Rotman</a:t>
            </a:r>
            <a:r>
              <a:rPr lang="en-US" dirty="0">
                <a:solidFill>
                  <a:schemeClr val="tx1"/>
                </a:solidFill>
              </a:rPr>
              <a:t>/Science Source </a:t>
            </a:r>
          </a:p>
        </p:txBody>
      </p:sp>
      <p:sp>
        <p:nvSpPr>
          <p:cNvPr id="7" name="Slide Number Placeholder 4">
            <a:extLst>
              <a:ext uri="{FF2B5EF4-FFF2-40B4-BE49-F238E27FC236}">
                <a16:creationId xmlns:a16="http://schemas.microsoft.com/office/drawing/2014/main" id="{AE0D3A80-6919-4A2F-9847-54FDC7DDBA3F}"/>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7282747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6A44B-BAE7-4548-8694-D608C22CF4C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Annelids (Annelida)</a:t>
            </a:r>
          </a:p>
        </p:txBody>
      </p:sp>
      <p:sp>
        <p:nvSpPr>
          <p:cNvPr id="3" name="Content Placeholder 2">
            <a:extLst>
              <a:ext uri="{FF2B5EF4-FFF2-40B4-BE49-F238E27FC236}">
                <a16:creationId xmlns:a16="http://schemas.microsoft.com/office/drawing/2014/main" id="{955D0381-0E59-46C6-A4BF-C8E178874030}"/>
              </a:ext>
            </a:extLst>
          </p:cNvPr>
          <p:cNvSpPr>
            <a:spLocks noGrp="1"/>
          </p:cNvSpPr>
          <p:nvPr>
            <p:ph sz="quarter" idx="11"/>
          </p:nvPr>
        </p:nvSpPr>
        <p:spPr>
          <a:xfrm>
            <a:off x="342900" y="1276710"/>
            <a:ext cx="8458200" cy="1504982"/>
          </a:xfrm>
        </p:spPr>
        <p:txBody>
          <a:bodyPr/>
          <a:lstStyle/>
          <a:p>
            <a:pPr marL="342900" lvl="0" indent="-342900">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Segmented worms</a:t>
            </a:r>
          </a:p>
          <a:p>
            <a:pPr marL="342900" lvl="0" indent="-342900">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Body built of repeated units</a:t>
            </a:r>
          </a:p>
          <a:p>
            <a:pPr marL="342900" lvl="0" indent="-342900">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Allows for specialization</a:t>
            </a:r>
          </a:p>
          <a:p>
            <a:pPr marL="342900" lvl="0" indent="-342900">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Segmentation may have evolved multiple times</a:t>
            </a:r>
          </a:p>
        </p:txBody>
      </p:sp>
      <p:pic>
        <p:nvPicPr>
          <p:cNvPr id="9" name="Picture 3" descr="The Polychaete has the shape of an earthworm. It has a row of centipede-like feet or parapodia along each side of the body.">
            <a:extLst>
              <a:ext uri="{FF2B5EF4-FFF2-40B4-BE49-F238E27FC236}">
                <a16:creationId xmlns:a16="http://schemas.microsoft.com/office/drawing/2014/main" id="{A6AF8504-BDEA-47A6-8C81-964A709A56E8}"/>
              </a:ext>
            </a:extLst>
          </p:cNvPr>
          <p:cNvPicPr>
            <a:picLocks noChangeAspect="1" noChangeArrowheads="1"/>
          </p:cNvPicPr>
          <p:nvPr/>
        </p:nvPicPr>
        <p:blipFill rotWithShape="1">
          <a:blip r:embed="rId2"/>
          <a:srcRect t="11251"/>
          <a:stretch/>
        </p:blipFill>
        <p:spPr bwMode="auto">
          <a:xfrm>
            <a:off x="2007507" y="2878212"/>
            <a:ext cx="5128987" cy="3108960"/>
          </a:xfrm>
          <a:prstGeom prst="rect">
            <a:avLst/>
          </a:prstGeom>
          <a:noFill/>
        </p:spPr>
      </p:pic>
      <p:sp>
        <p:nvSpPr>
          <p:cNvPr id="12" name="Text Placeholder 4">
            <a:extLst>
              <a:ext uri="{FF2B5EF4-FFF2-40B4-BE49-F238E27FC236}">
                <a16:creationId xmlns:a16="http://schemas.microsoft.com/office/drawing/2014/main" id="{E2E45D0F-345D-46A2-B3CA-51327B7CD226}"/>
              </a:ext>
            </a:extLst>
          </p:cNvPr>
          <p:cNvSpPr>
            <a:spLocks noGrp="1"/>
          </p:cNvSpPr>
          <p:nvPr>
            <p:ph type="body" sz="quarter" idx="39"/>
          </p:nvPr>
        </p:nvSpPr>
        <p:spPr>
          <a:xfrm>
            <a:off x="3200400" y="6052530"/>
            <a:ext cx="2743200" cy="181356"/>
          </a:xfrm>
        </p:spPr>
        <p:txBody>
          <a:bodyPr/>
          <a:lstStyle/>
          <a:p>
            <a:pPr algn="ctr"/>
            <a:r>
              <a:rPr lang="en-US" dirty="0">
                <a:solidFill>
                  <a:schemeClr val="tx1"/>
                </a:solidFill>
              </a:rPr>
              <a:t>Derrick Alderman/</a:t>
            </a:r>
            <a:r>
              <a:rPr lang="en-US" dirty="0" err="1">
                <a:solidFill>
                  <a:schemeClr val="tx1"/>
                </a:solidFill>
              </a:rPr>
              <a:t>Alamy</a:t>
            </a:r>
            <a:r>
              <a:rPr lang="en-US" dirty="0">
                <a:solidFill>
                  <a:schemeClr val="tx1"/>
                </a:solidFill>
              </a:rPr>
              <a:t> Stock Photo </a:t>
            </a:r>
          </a:p>
        </p:txBody>
      </p:sp>
      <p:sp>
        <p:nvSpPr>
          <p:cNvPr id="8" name="Slide Number Placeholder 5">
            <a:extLst>
              <a:ext uri="{FF2B5EF4-FFF2-40B4-BE49-F238E27FC236}">
                <a16:creationId xmlns:a16="http://schemas.microsoft.com/office/drawing/2014/main" id="{9720CDEC-6030-4049-B5B5-3D423F7EFBCE}"/>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6371365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109C0A-A49D-4B6E-AA98-A9FABE7FC2B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Phylum Annelida</a:t>
            </a:r>
          </a:p>
        </p:txBody>
      </p:sp>
      <p:pic>
        <p:nvPicPr>
          <p:cNvPr id="8" name="Picture 2" descr="A schematic shows the phylogenetic tree of Annelida in relationship with Lophotrochozoa and Ecdysozoa.">
            <a:extLst>
              <a:ext uri="{FF2B5EF4-FFF2-40B4-BE49-F238E27FC236}">
                <a16:creationId xmlns:a16="http://schemas.microsoft.com/office/drawing/2014/main" id="{3B89EE03-8331-44C7-A96D-B5E5F9C79A63}"/>
              </a:ext>
            </a:extLst>
          </p:cNvPr>
          <p:cNvPicPr>
            <a:picLocks noChangeAspect="1" noChangeArrowheads="1"/>
          </p:cNvPicPr>
          <p:nvPr/>
        </p:nvPicPr>
        <p:blipFill>
          <a:blip r:embed="rId2"/>
          <a:stretch>
            <a:fillRect/>
          </a:stretch>
        </p:blipFill>
        <p:spPr bwMode="auto">
          <a:xfrm>
            <a:off x="1705616" y="1136900"/>
            <a:ext cx="5732768" cy="5029200"/>
          </a:xfrm>
          <a:prstGeom prst="rect">
            <a:avLst/>
          </a:prstGeom>
          <a:noFill/>
        </p:spPr>
      </p:pic>
      <p:sp>
        <p:nvSpPr>
          <p:cNvPr id="9" name="Text Placeholder 3">
            <a:extLst>
              <a:ext uri="{FF2B5EF4-FFF2-40B4-BE49-F238E27FC236}">
                <a16:creationId xmlns:a16="http://schemas.microsoft.com/office/drawing/2014/main" id="{64240FF6-DE7A-4D07-AA0B-5BE23CEB399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E59A8B9B-C8EC-4D6D-9DE6-06FE1C29A413}"/>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31856668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8852D-8A1D-4EAC-8DE8-7F687990E4E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Annelid Features</a:t>
            </a:r>
          </a:p>
        </p:txBody>
      </p:sp>
      <p:sp>
        <p:nvSpPr>
          <p:cNvPr id="3" name="Content Placeholder 2">
            <a:extLst>
              <a:ext uri="{FF2B5EF4-FFF2-40B4-BE49-F238E27FC236}">
                <a16:creationId xmlns:a16="http://schemas.microsoft.com/office/drawing/2014/main" id="{1BB11644-356D-4D3F-93A5-1DEDCF291735}"/>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Body plan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Head has well-developed cerebral ganglion.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Sensory organs in </a:t>
            </a:r>
            <a:r>
              <a:rPr lang="en-US" dirty="0" err="1">
                <a:solidFill>
                  <a:srgbClr val="000000"/>
                </a:solidFill>
                <a:latin typeface="Arial" panose="020B0604020202020204" pitchFamily="34" charset="0"/>
                <a:ea typeface="Verdana" panose="020B0604030504040204" pitchFamily="34" charset="0"/>
              </a:rPr>
              <a:t>ringlike</a:t>
            </a:r>
            <a:r>
              <a:rPr lang="en-US" dirty="0">
                <a:solidFill>
                  <a:srgbClr val="000000"/>
                </a:solidFill>
                <a:latin typeface="Arial" panose="020B0604020202020204" pitchFamily="34" charset="0"/>
                <a:ea typeface="Verdana" panose="020B0604030504040204" pitchFamily="34" charset="0"/>
              </a:rPr>
              <a:t> segments.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species have eyes.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Segments divided internally by septa.</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Each segment has a pair of excretory organs, a ganglion, and locomotory structure.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Closed circulatory system.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Ventral nerve cord.</a:t>
            </a:r>
          </a:p>
        </p:txBody>
      </p:sp>
      <p:sp>
        <p:nvSpPr>
          <p:cNvPr id="6" name="Slide Number Placeholder 3">
            <a:extLst>
              <a:ext uri="{FF2B5EF4-FFF2-40B4-BE49-F238E27FC236}">
                <a16:creationId xmlns:a16="http://schemas.microsoft.com/office/drawing/2014/main" id="{0F4939B1-5AC8-43FA-9B5D-25C520CF2806}"/>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76009317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B8602-EEAF-409D-8DE4-31DC6634B5A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33.21</a:t>
            </a:r>
          </a:p>
        </p:txBody>
      </p:sp>
      <p:pic>
        <p:nvPicPr>
          <p:cNvPr id="9" name="Picture 2" descr="A 2-part illustration shows the internal and external anatomy of an Annelid with a few parts labeled.">
            <a:extLst>
              <a:ext uri="{FF2B5EF4-FFF2-40B4-BE49-F238E27FC236}">
                <a16:creationId xmlns:a16="http://schemas.microsoft.com/office/drawing/2014/main" id="{1069C68F-26C4-4069-8F2A-2B15F5758350}"/>
              </a:ext>
            </a:extLst>
          </p:cNvPr>
          <p:cNvPicPr>
            <a:picLocks noChangeAspect="1" noChangeArrowheads="1"/>
          </p:cNvPicPr>
          <p:nvPr/>
        </p:nvPicPr>
        <p:blipFill>
          <a:blip r:embed="rId2"/>
          <a:stretch>
            <a:fillRect/>
          </a:stretch>
        </p:blipFill>
        <p:spPr bwMode="auto">
          <a:xfrm>
            <a:off x="1366101" y="1159398"/>
            <a:ext cx="6411798" cy="5029200"/>
          </a:xfrm>
          <a:prstGeom prst="rect">
            <a:avLst/>
          </a:prstGeom>
          <a:noFill/>
        </p:spPr>
      </p:pic>
      <p:sp>
        <p:nvSpPr>
          <p:cNvPr id="10" name="Text Placeholder 3">
            <a:extLst>
              <a:ext uri="{FF2B5EF4-FFF2-40B4-BE49-F238E27FC236}">
                <a16:creationId xmlns:a16="http://schemas.microsoft.com/office/drawing/2014/main" id="{EB351441-1CD5-44D0-81C7-C6E9888453C6}"/>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0B603E5-8FB0-4F66-9B60-99CC74433C8E}"/>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26761855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0636F-C887-4BCE-A2F1-7F8CF11EB59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Other Annelid Features</a:t>
            </a:r>
          </a:p>
        </p:txBody>
      </p:sp>
      <p:sp>
        <p:nvSpPr>
          <p:cNvPr id="3" name="Content Placeholder 2">
            <a:extLst>
              <a:ext uri="{FF2B5EF4-FFF2-40B4-BE49-F238E27FC236}">
                <a16:creationId xmlns:a16="http://schemas.microsoft.com/office/drawing/2014/main" id="{DF3BAC5E-8BD4-45A1-A696-6FAE215E37F8}"/>
              </a:ext>
            </a:extLst>
          </p:cNvPr>
          <p:cNvSpPr>
            <a:spLocks noGrp="1"/>
          </p:cNvSpPr>
          <p:nvPr>
            <p:ph sz="quarter" idx="11"/>
          </p:nvPr>
        </p:nvSpPr>
        <p:spPr>
          <a:xfrm>
            <a:off x="342900" y="1276709"/>
            <a:ext cx="8458200" cy="5066033"/>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Each part of digestive tract specialized for different function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Locomotion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Coelomic fluid creates a hydrostatic skeleton.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Alternating muscle contractions allows complex movements.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Chaetae – bristles of chitin found in most groups.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Closed circulatory system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Gas exchange by diffusion across body surfaces.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Excretory system – nephridia similar to mollusks</a:t>
            </a:r>
          </a:p>
        </p:txBody>
      </p:sp>
      <p:sp>
        <p:nvSpPr>
          <p:cNvPr id="6" name="Slide Number Placeholder 3">
            <a:extLst>
              <a:ext uri="{FF2B5EF4-FFF2-40B4-BE49-F238E27FC236}">
                <a16:creationId xmlns:a16="http://schemas.microsoft.com/office/drawing/2014/main" id="{061B3DC9-FC06-4C45-BD48-AC106351F2D2}"/>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10136568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1E84F-BD78-4182-8B83-22B5F3521F1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Annelid Clades</a:t>
            </a:r>
          </a:p>
        </p:txBody>
      </p:sp>
      <p:sp>
        <p:nvSpPr>
          <p:cNvPr id="3" name="Content Placeholder 2">
            <a:extLst>
              <a:ext uri="{FF2B5EF4-FFF2-40B4-BE49-F238E27FC236}">
                <a16:creationId xmlns:a16="http://schemas.microsoft.com/office/drawing/2014/main" id="{FD556A80-3DC0-453E-B1EB-6D215B22029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Roughly 32,000 described species of annelids occur in many habitats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Formerly classified as Polychaeta, Oligochaeta and </a:t>
            </a:r>
            <a:r>
              <a:rPr lang="en-US" dirty="0" err="1">
                <a:solidFill>
                  <a:srgbClr val="000000"/>
                </a:solidFill>
                <a:latin typeface="Arial" panose="020B0604020202020204" pitchFamily="34" charset="0"/>
                <a:ea typeface="Verdana" panose="020B0604030504040204" pitchFamily="34" charset="0"/>
              </a:rPr>
              <a:t>Hirudinea</a:t>
            </a:r>
            <a:endParaRPr lang="en-US" dirty="0">
              <a:solidFill>
                <a:srgbClr val="000000"/>
              </a:solidFill>
              <a:latin typeface="Arial" panose="020B0604020202020204" pitchFamily="34" charset="0"/>
              <a:ea typeface="Verdana" panose="020B0604030504040204" pitchFamily="34" charset="0"/>
            </a:endParaRP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Now grouped into 2 clades</a:t>
            </a:r>
          </a:p>
          <a:p>
            <a:pPr marL="457200" lvl="0" indent="-457200">
              <a:spcBef>
                <a:spcPts val="600"/>
              </a:spcBef>
              <a:spcAft>
                <a:spcPts val="1200"/>
              </a:spcAft>
              <a:buClr>
                <a:srgbClr val="000000"/>
              </a:buClr>
              <a:buFont typeface="+mj-lt"/>
              <a:buAutoNum type="arabicPeriod"/>
              <a:tabLst>
                <a:tab pos="400050" algn="l"/>
              </a:tabLst>
            </a:pPr>
            <a:r>
              <a:rPr lang="en-US" dirty="0" err="1">
                <a:solidFill>
                  <a:srgbClr val="000000"/>
                </a:solidFill>
                <a:latin typeface="Arial" panose="020B0604020202020204" pitchFamily="34" charset="0"/>
                <a:ea typeface="Verdana" panose="020B0604030504040204" pitchFamily="34" charset="0"/>
              </a:rPr>
              <a:t>Errantia</a:t>
            </a:r>
            <a:endParaRPr lang="en-US" dirty="0">
              <a:solidFill>
                <a:srgbClr val="000000"/>
              </a:solidFill>
              <a:latin typeface="Arial" panose="020B0604020202020204" pitchFamily="34" charset="0"/>
              <a:ea typeface="Verdana" panose="020B0604030504040204" pitchFamily="34" charset="0"/>
            </a:endParaRPr>
          </a:p>
          <a:p>
            <a:pPr marL="457200" lvl="0" indent="-457200">
              <a:spcBef>
                <a:spcPts val="600"/>
              </a:spcBef>
              <a:spcAft>
                <a:spcPts val="1200"/>
              </a:spcAft>
              <a:buClr>
                <a:srgbClr val="000000"/>
              </a:buClr>
              <a:buFont typeface="+mj-lt"/>
              <a:buAutoNum type="arabicPeriod"/>
              <a:tabLst>
                <a:tab pos="400050" algn="l"/>
              </a:tabLst>
            </a:pPr>
            <a:r>
              <a:rPr lang="en-US" dirty="0" err="1">
                <a:solidFill>
                  <a:srgbClr val="000000"/>
                </a:solidFill>
                <a:latin typeface="Arial" panose="020B0604020202020204" pitchFamily="34" charset="0"/>
                <a:ea typeface="Verdana" panose="020B0604030504040204" pitchFamily="34" charset="0"/>
              </a:rPr>
              <a:t>Sedentaria</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0428F4A7-544E-4405-9655-9F9ECEF8E1CE}"/>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147439142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449D1-1C97-41CC-A27F-6A036880352F}"/>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Errantia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3F090CD-1002-4F46-83B9-7153921415D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Include clamworms, </a:t>
            </a:r>
            <a:r>
              <a:rPr lang="en-US" dirty="0" err="1">
                <a:solidFill>
                  <a:srgbClr val="000000"/>
                </a:solidFill>
                <a:latin typeface="Arial" panose="020B0604020202020204" pitchFamily="34" charset="0"/>
                <a:ea typeface="Verdana" panose="020B0604030504040204" pitchFamily="34" charset="0"/>
              </a:rPr>
              <a:t>scaleworms</a:t>
            </a:r>
            <a:r>
              <a:rPr lang="en-US" dirty="0">
                <a:solidFill>
                  <a:srgbClr val="000000"/>
                </a:solidFill>
                <a:latin typeface="Arial" panose="020B0604020202020204" pitchFamily="34" charset="0"/>
                <a:ea typeface="Verdana" panose="020B0604030504040204" pitchFamily="34" charset="0"/>
              </a:rPr>
              <a:t>, lugworms, sea mice, tubeworms, and others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Have paired parapodia on most segments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Used in locomotion or gas exchange.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Chaetae on parapodia.</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May have gonads in in most segments or just certain segments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External fertilization.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Trochophore larva.</a:t>
            </a:r>
          </a:p>
        </p:txBody>
      </p:sp>
      <p:sp>
        <p:nvSpPr>
          <p:cNvPr id="6" name="Slide Number Placeholder 3">
            <a:extLst>
              <a:ext uri="{FF2B5EF4-FFF2-40B4-BE49-F238E27FC236}">
                <a16:creationId xmlns:a16="http://schemas.microsoft.com/office/drawing/2014/main" id="{0155424C-2D92-406B-9D3D-815DBE12D5A7}"/>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4178277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AB696-A7C6-4902-9CBD-09921602E6D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33.1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shows the Trochophore and Lophophore.">
            <a:extLst>
              <a:ext uri="{FF2B5EF4-FFF2-40B4-BE49-F238E27FC236}">
                <a16:creationId xmlns:a16="http://schemas.microsoft.com/office/drawing/2014/main" id="{4F82E34F-8D6D-4363-A254-1E960760FAE0}"/>
              </a:ext>
            </a:extLst>
          </p:cNvPr>
          <p:cNvPicPr>
            <a:picLocks noChangeAspect="1" noChangeArrowheads="1"/>
          </p:cNvPicPr>
          <p:nvPr/>
        </p:nvPicPr>
        <p:blipFill>
          <a:blip r:embed="rId2"/>
          <a:stretch>
            <a:fillRect/>
          </a:stretch>
        </p:blipFill>
        <p:spPr bwMode="auto">
          <a:xfrm>
            <a:off x="1329526" y="1167015"/>
            <a:ext cx="6484948" cy="4572000"/>
          </a:xfrm>
          <a:prstGeom prst="rect">
            <a:avLst/>
          </a:prstGeom>
          <a:noFill/>
        </p:spPr>
      </p:pic>
      <p:sp>
        <p:nvSpPr>
          <p:cNvPr id="4" name="Content Placeholder 3">
            <a:extLst>
              <a:ext uri="{FF2B5EF4-FFF2-40B4-BE49-F238E27FC236}">
                <a16:creationId xmlns:a16="http://schemas.microsoft.com/office/drawing/2014/main" id="{62773493-04B5-4D59-B3FE-2DDA2713EFCB}"/>
              </a:ext>
            </a:extLst>
          </p:cNvPr>
          <p:cNvSpPr>
            <a:spLocks noGrp="1"/>
          </p:cNvSpPr>
          <p:nvPr>
            <p:ph sz="quarter" idx="11"/>
          </p:nvPr>
        </p:nvSpPr>
        <p:spPr>
          <a:xfrm>
            <a:off x="1840230" y="5802990"/>
            <a:ext cx="5463540" cy="365760"/>
          </a:xfrm>
        </p:spPr>
        <p:txBody>
          <a:bodyPr/>
          <a:lstStyle/>
          <a:p>
            <a:pPr algn="ctr">
              <a:spcBef>
                <a:spcPts val="624"/>
              </a:spcBef>
            </a:pPr>
            <a:r>
              <a:rPr lang="en-US" altLang="en-US" sz="2000" dirty="0">
                <a:ea typeface="Microsoft YaHei" panose="020B0503020204020204" pitchFamily="34" charset="-122"/>
              </a:rPr>
              <a:t>Trochophore (a) and </a:t>
            </a:r>
            <a:r>
              <a:rPr lang="en-US" altLang="en-US" sz="2000" dirty="0" err="1">
                <a:ea typeface="Microsoft YaHei" panose="020B0503020204020204" pitchFamily="34" charset="-122"/>
              </a:rPr>
              <a:t>lophophore</a:t>
            </a:r>
            <a:r>
              <a:rPr lang="en-US" altLang="en-US" sz="2000" dirty="0">
                <a:ea typeface="Microsoft YaHei" panose="020B0503020204020204" pitchFamily="34" charset="-122"/>
              </a:rPr>
              <a:t> (b)</a:t>
            </a:r>
          </a:p>
        </p:txBody>
      </p:sp>
      <p:sp>
        <p:nvSpPr>
          <p:cNvPr id="13" name="Text Placeholder 4">
            <a:extLst>
              <a:ext uri="{FF2B5EF4-FFF2-40B4-BE49-F238E27FC236}">
                <a16:creationId xmlns:a16="http://schemas.microsoft.com/office/drawing/2014/main" id="{D9E23704-406F-42EC-976F-F49F5203897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C2FEF4C-5E06-43B7-BFD9-9F3974A3A747}"/>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68162714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8B20C4-DCB2-42AA-920E-3081B8567F1C}"/>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Oenone</a:t>
            </a:r>
          </a:p>
        </p:txBody>
      </p:sp>
      <p:sp>
        <p:nvSpPr>
          <p:cNvPr id="3" name="Content Placeholder 2">
            <a:extLst>
              <a:ext uri="{FF2B5EF4-FFF2-40B4-BE49-F238E27FC236}">
                <a16:creationId xmlns:a16="http://schemas.microsoft.com/office/drawing/2014/main" id="{A99C4FA1-78A2-4285-B841-28B61790B7D0}"/>
              </a:ext>
            </a:extLst>
          </p:cNvPr>
          <p:cNvSpPr>
            <a:spLocks noGrp="1"/>
          </p:cNvSpPr>
          <p:nvPr>
            <p:ph sz="quarter" idx="11"/>
          </p:nvPr>
        </p:nvSpPr>
        <p:spPr>
          <a:xfrm>
            <a:off x="342900" y="1276710"/>
            <a:ext cx="8458200" cy="437790"/>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 marine </a:t>
            </a:r>
            <a:r>
              <a:rPr lang="en-US" dirty="0" err="1">
                <a:solidFill>
                  <a:srgbClr val="000000"/>
                </a:solidFill>
                <a:latin typeface="Arial" panose="020B0604020202020204" pitchFamily="34" charset="0"/>
                <a:ea typeface="Verdana" panose="020B0604030504040204" pitchFamily="34" charset="0"/>
              </a:rPr>
              <a:t>bristleworm</a:t>
            </a:r>
            <a:endParaRPr lang="en-US" dirty="0">
              <a:solidFill>
                <a:srgbClr val="000000"/>
              </a:solidFill>
              <a:latin typeface="Arial" panose="020B0604020202020204" pitchFamily="34" charset="0"/>
              <a:ea typeface="Verdana" panose="020B0604030504040204" pitchFamily="34" charset="0"/>
            </a:endParaRPr>
          </a:p>
        </p:txBody>
      </p:sp>
      <p:pic>
        <p:nvPicPr>
          <p:cNvPr id="9" name="Picture 3" descr="An image shows the marine worm, a shiny bristle worm.">
            <a:extLst>
              <a:ext uri="{FF2B5EF4-FFF2-40B4-BE49-F238E27FC236}">
                <a16:creationId xmlns:a16="http://schemas.microsoft.com/office/drawing/2014/main" id="{66367937-8782-40AD-B333-49A6DE99DA79}"/>
              </a:ext>
            </a:extLst>
          </p:cNvPr>
          <p:cNvPicPr>
            <a:picLocks noChangeAspect="1" noChangeArrowheads="1"/>
          </p:cNvPicPr>
          <p:nvPr/>
        </p:nvPicPr>
        <p:blipFill>
          <a:blip r:embed="rId2"/>
          <a:stretch>
            <a:fillRect/>
          </a:stretch>
        </p:blipFill>
        <p:spPr bwMode="auto">
          <a:xfrm>
            <a:off x="1519425" y="1818188"/>
            <a:ext cx="6105150" cy="4206240"/>
          </a:xfrm>
          <a:prstGeom prst="rect">
            <a:avLst/>
          </a:prstGeom>
          <a:noFill/>
        </p:spPr>
      </p:pic>
      <p:sp>
        <p:nvSpPr>
          <p:cNvPr id="12" name="Text Placeholder 4">
            <a:extLst>
              <a:ext uri="{FF2B5EF4-FFF2-40B4-BE49-F238E27FC236}">
                <a16:creationId xmlns:a16="http://schemas.microsoft.com/office/drawing/2014/main" id="{66D2C199-3359-4488-B198-E7D7B6CEFB27}"/>
              </a:ext>
            </a:extLst>
          </p:cNvPr>
          <p:cNvSpPr>
            <a:spLocks noGrp="1"/>
          </p:cNvSpPr>
          <p:nvPr>
            <p:ph type="body" sz="quarter" idx="39"/>
          </p:nvPr>
        </p:nvSpPr>
        <p:spPr>
          <a:xfrm>
            <a:off x="3657600" y="6082284"/>
            <a:ext cx="1828800" cy="181356"/>
          </a:xfrm>
        </p:spPr>
        <p:txBody>
          <a:bodyPr/>
          <a:lstStyle/>
          <a:p>
            <a:pPr algn="ctr"/>
            <a:r>
              <a:rPr lang="en-US" dirty="0">
                <a:solidFill>
                  <a:schemeClr val="tx1"/>
                </a:solidFill>
              </a:rPr>
              <a:t>©Ronald L. </a:t>
            </a:r>
            <a:r>
              <a:rPr lang="en-US" dirty="0" err="1">
                <a:solidFill>
                  <a:schemeClr val="tx1"/>
                </a:solidFill>
              </a:rPr>
              <a:t>Shimek</a:t>
            </a:r>
            <a:endParaRPr lang="en-US" dirty="0">
              <a:solidFill>
                <a:schemeClr val="tx1"/>
              </a:solidFill>
            </a:endParaRPr>
          </a:p>
        </p:txBody>
      </p:sp>
      <p:sp>
        <p:nvSpPr>
          <p:cNvPr id="8" name="Slide Number Placeholder 5">
            <a:extLst>
              <a:ext uri="{FF2B5EF4-FFF2-40B4-BE49-F238E27FC236}">
                <a16:creationId xmlns:a16="http://schemas.microsoft.com/office/drawing/2014/main" id="{16ED4346-FBFC-46F5-87AE-CF423FFB0272}"/>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26986483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ED40D-FD6A-47B2-AF7A-A3EB854106C7}"/>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Sedentaria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6F0780D-0EC6-448B-B72C-E217159ECBED}"/>
              </a:ext>
            </a:extLst>
          </p:cNvPr>
          <p:cNvSpPr>
            <a:spLocks noGrp="1"/>
          </p:cNvSpPr>
          <p:nvPr>
            <p:ph sz="quarter" idx="11"/>
          </p:nvPr>
        </p:nvSpPr>
        <p:spPr/>
        <p:txBody>
          <a:bodyPr/>
          <a:lstStyle/>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Little movement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burrow or live in tubes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feed using tentacles or may filter-feed</a:t>
            </a:r>
          </a:p>
        </p:txBody>
      </p:sp>
      <p:sp>
        <p:nvSpPr>
          <p:cNvPr id="6" name="Slide Number Placeholder 3">
            <a:extLst>
              <a:ext uri="{FF2B5EF4-FFF2-40B4-BE49-F238E27FC236}">
                <a16:creationId xmlns:a16="http://schemas.microsoft.com/office/drawing/2014/main" id="{AB349F2B-9DE2-4FE0-993E-29E213478897}"/>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40240301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15C8B-4A4F-4CFE-A0DD-A0E1471C3694}"/>
              </a:ext>
            </a:extLst>
          </p:cNvPr>
          <p:cNvSpPr>
            <a:spLocks noGrp="1"/>
          </p:cNvSpPr>
          <p:nvPr>
            <p:ph type="title"/>
          </p:nvPr>
        </p:nvSpPr>
        <p:spPr>
          <a:xfrm>
            <a:off x="342900" y="304800"/>
            <a:ext cx="2948940" cy="678611"/>
          </a:xfrm>
        </p:spPr>
        <p:txBody>
          <a:bodyPr/>
          <a:lstStyle/>
          <a:p>
            <a:pPr lvl="0"/>
            <a:r>
              <a:rPr lang="en-US" i="1" dirty="0" err="1">
                <a:solidFill>
                  <a:srgbClr val="000000"/>
                </a:solidFill>
                <a:latin typeface="Arial" panose="020B0604020202020204" pitchFamily="34" charset="0"/>
                <a:ea typeface="Verdana" panose="020B0604030504040204" pitchFamily="34" charset="0"/>
                <a:cs typeface="Arial" pitchFamily="34" charset="0"/>
              </a:rPr>
              <a:t>Riftia</a:t>
            </a:r>
            <a:endParaRPr lang="en-US" i="1"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B4E8AFD-F0AC-490F-93D7-F54227A6A49C}"/>
              </a:ext>
            </a:extLst>
          </p:cNvPr>
          <p:cNvSpPr>
            <a:spLocks noGrp="1"/>
          </p:cNvSpPr>
          <p:nvPr>
            <p:ph sz="quarter" idx="11"/>
          </p:nvPr>
        </p:nvSpPr>
        <p:spPr>
          <a:xfrm>
            <a:off x="342900" y="1276710"/>
            <a:ext cx="4446270" cy="4816613"/>
          </a:xfrm>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Adults are gutless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Sulfur-oxidizing bacteria housed on </a:t>
            </a:r>
            <a:r>
              <a:rPr lang="en-US" i="1" dirty="0" err="1">
                <a:solidFill>
                  <a:srgbClr val="000000"/>
                </a:solidFill>
                <a:latin typeface="Arial" panose="020B0604020202020204" pitchFamily="34" charset="0"/>
                <a:ea typeface="Verdana" panose="020B0604030504040204" pitchFamily="34" charset="0"/>
              </a:rPr>
              <a:t>Riftia</a:t>
            </a:r>
            <a:r>
              <a:rPr lang="en-US" dirty="0">
                <a:solidFill>
                  <a:srgbClr val="000000"/>
                </a:solidFill>
                <a:latin typeface="Arial" panose="020B0604020202020204" pitchFamily="34" charset="0"/>
                <a:ea typeface="Verdana" panose="020B0604030504040204" pitchFamily="34" charset="0"/>
              </a:rPr>
              <a:t> synthesize organic compounds used by worm</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near hydrothermal vents</a:t>
            </a:r>
          </a:p>
        </p:txBody>
      </p:sp>
      <p:pic>
        <p:nvPicPr>
          <p:cNvPr id="10" name="Picture 3" descr="The Tubeworms form a dense colony. Their bodies are long, large tubes with a bulged section at their tips.">
            <a:extLst>
              <a:ext uri="{FF2B5EF4-FFF2-40B4-BE49-F238E27FC236}">
                <a16:creationId xmlns:a16="http://schemas.microsoft.com/office/drawing/2014/main" id="{48791431-7211-4CAD-867C-6BAD768EDF71}"/>
              </a:ext>
            </a:extLst>
          </p:cNvPr>
          <p:cNvPicPr>
            <a:picLocks noChangeAspect="1" noChangeArrowheads="1"/>
          </p:cNvPicPr>
          <p:nvPr/>
        </p:nvPicPr>
        <p:blipFill>
          <a:blip r:embed="rId2"/>
          <a:stretch>
            <a:fillRect/>
          </a:stretch>
        </p:blipFill>
        <p:spPr bwMode="auto">
          <a:xfrm>
            <a:off x="4982459" y="332603"/>
            <a:ext cx="3894666" cy="5852160"/>
          </a:xfrm>
          <a:prstGeom prst="rect">
            <a:avLst/>
          </a:prstGeom>
          <a:noFill/>
        </p:spPr>
      </p:pic>
      <p:sp>
        <p:nvSpPr>
          <p:cNvPr id="11" name="Text Placeholder 4">
            <a:extLst>
              <a:ext uri="{FF2B5EF4-FFF2-40B4-BE49-F238E27FC236}">
                <a16:creationId xmlns:a16="http://schemas.microsoft.com/office/drawing/2014/main" id="{D64BCB13-D403-4470-A2E8-58940CCA3518}"/>
              </a:ext>
            </a:extLst>
          </p:cNvPr>
          <p:cNvSpPr>
            <a:spLocks noGrp="1"/>
          </p:cNvSpPr>
          <p:nvPr>
            <p:ph type="body" sz="quarter" idx="39"/>
          </p:nvPr>
        </p:nvSpPr>
        <p:spPr>
          <a:xfrm>
            <a:off x="5558192" y="6243651"/>
            <a:ext cx="2743200" cy="181356"/>
          </a:xfrm>
        </p:spPr>
        <p:txBody>
          <a:bodyPr/>
          <a:lstStyle/>
          <a:p>
            <a:pPr algn="ctr"/>
            <a:r>
              <a:rPr lang="en-US" dirty="0">
                <a:solidFill>
                  <a:schemeClr val="tx1"/>
                </a:solidFill>
              </a:rPr>
              <a:t>Kenneth L. Smith, Jr./Oxford Scientific/Getty Images</a:t>
            </a:r>
          </a:p>
        </p:txBody>
      </p:sp>
      <p:sp>
        <p:nvSpPr>
          <p:cNvPr id="9" name="Slide Number Placeholder 5">
            <a:extLst>
              <a:ext uri="{FF2B5EF4-FFF2-40B4-BE49-F238E27FC236}">
                <a16:creationId xmlns:a16="http://schemas.microsoft.com/office/drawing/2014/main" id="{BE5F5F0C-8648-420C-8128-E96026AA0D87}"/>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400420060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3F68E-CBF8-4794-94FA-8F774854B68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Clade </a:t>
            </a:r>
            <a:r>
              <a:rPr lang="en-US" dirty="0" err="1">
                <a:solidFill>
                  <a:srgbClr val="000000"/>
                </a:solidFill>
                <a:latin typeface="Arial" panose="020B0604020202020204" pitchFamily="34" charset="0"/>
                <a:ea typeface="Verdana" panose="020B0604030504040204" pitchFamily="34" charset="0"/>
                <a:cs typeface="Arial" pitchFamily="34" charset="0"/>
              </a:rPr>
              <a:t>Clitellata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139A1EF-7F4A-4462-88A9-DFDF5568487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Clitellum found in all members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Earthworms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Head not well differentiated.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parapodia.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Few chaetae project from body wall.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Hermaphroditic but cross-fertilize.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Clitellum secretes mucus cocoon.</a:t>
            </a:r>
          </a:p>
        </p:txBody>
      </p:sp>
      <p:sp>
        <p:nvSpPr>
          <p:cNvPr id="6" name="Slide Number Placeholder 3">
            <a:extLst>
              <a:ext uri="{FF2B5EF4-FFF2-40B4-BE49-F238E27FC236}">
                <a16:creationId xmlns:a16="http://schemas.microsoft.com/office/drawing/2014/main" id="{D6E4CAAD-4468-49B4-A9A5-2C48C6402E8C}"/>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23149298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4D04D-B4FA-4E53-A50D-5420E36E48D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Earthworms</a:t>
            </a:r>
          </a:p>
        </p:txBody>
      </p:sp>
      <p:sp>
        <p:nvSpPr>
          <p:cNvPr id="3" name="Content Placeholder 2">
            <a:extLst>
              <a:ext uri="{FF2B5EF4-FFF2-40B4-BE49-F238E27FC236}">
                <a16:creationId xmlns:a16="http://schemas.microsoft.com/office/drawing/2014/main" id="{383065E2-1A37-4734-A440-A8F506C727E9}"/>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100-175 similar segments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Chaetae project from body wall</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Eat their way through the soil</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eyes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sense light, touch, and also have chemoreceptors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Hermaphroditic cross fertilizers</a:t>
            </a:r>
          </a:p>
        </p:txBody>
      </p:sp>
      <p:sp>
        <p:nvSpPr>
          <p:cNvPr id="6" name="Slide Number Placeholder 3">
            <a:extLst>
              <a:ext uri="{FF2B5EF4-FFF2-40B4-BE49-F238E27FC236}">
                <a16:creationId xmlns:a16="http://schemas.microsoft.com/office/drawing/2014/main" id="{E36DEF18-64DE-4D2C-B850-29A710CEC53E}"/>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20608417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0B540-0B42-491A-AAFC-B5D497B1D04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33.23</a:t>
            </a:r>
          </a:p>
        </p:txBody>
      </p:sp>
      <p:pic>
        <p:nvPicPr>
          <p:cNvPr id="9" name="Picture 2" descr="An image shows two earthworms lying side by side.">
            <a:extLst>
              <a:ext uri="{FF2B5EF4-FFF2-40B4-BE49-F238E27FC236}">
                <a16:creationId xmlns:a16="http://schemas.microsoft.com/office/drawing/2014/main" id="{ED85A936-01B2-454E-8502-65C2F2CCF178}"/>
              </a:ext>
            </a:extLst>
          </p:cNvPr>
          <p:cNvPicPr>
            <a:picLocks noChangeAspect="1" noChangeArrowheads="1"/>
          </p:cNvPicPr>
          <p:nvPr/>
        </p:nvPicPr>
        <p:blipFill rotWithShape="1">
          <a:blip r:embed="rId2"/>
          <a:srcRect l="6883" t="18307" r="9289" b="23679"/>
          <a:stretch/>
        </p:blipFill>
        <p:spPr bwMode="auto">
          <a:xfrm>
            <a:off x="379289" y="1551940"/>
            <a:ext cx="8385422" cy="3931920"/>
          </a:xfrm>
          <a:prstGeom prst="rect">
            <a:avLst/>
          </a:prstGeom>
          <a:noFill/>
        </p:spPr>
      </p:pic>
      <p:sp>
        <p:nvSpPr>
          <p:cNvPr id="6" name="Text Placeholder 3">
            <a:extLst>
              <a:ext uri="{FF2B5EF4-FFF2-40B4-BE49-F238E27FC236}">
                <a16:creationId xmlns:a16="http://schemas.microsoft.com/office/drawing/2014/main" id="{EF779301-C688-40BD-AFAF-CFFADEC82A56}"/>
              </a:ext>
            </a:extLst>
          </p:cNvPr>
          <p:cNvSpPr>
            <a:spLocks noGrp="1"/>
          </p:cNvSpPr>
          <p:nvPr>
            <p:ph type="body" sz="quarter" idx="39"/>
          </p:nvPr>
        </p:nvSpPr>
        <p:spPr>
          <a:xfrm>
            <a:off x="3200400" y="5501894"/>
            <a:ext cx="2743200" cy="181356"/>
          </a:xfrm>
        </p:spPr>
        <p:txBody>
          <a:bodyPr/>
          <a:lstStyle/>
          <a:p>
            <a:pPr algn="ctr"/>
            <a:r>
              <a:rPr lang="en-US" dirty="0">
                <a:solidFill>
                  <a:schemeClr val="tx1"/>
                </a:solidFill>
              </a:rPr>
              <a:t>MikeLane45/</a:t>
            </a:r>
            <a:r>
              <a:rPr lang="en-US" dirty="0" err="1">
                <a:solidFill>
                  <a:schemeClr val="tx1"/>
                </a:solidFill>
              </a:rPr>
              <a:t>iStockphoto</a:t>
            </a:r>
            <a:r>
              <a:rPr lang="en-US" dirty="0">
                <a:solidFill>
                  <a:schemeClr val="tx1"/>
                </a:solidFill>
              </a:rPr>
              <a:t>/Getty Images </a:t>
            </a:r>
          </a:p>
        </p:txBody>
      </p:sp>
      <p:sp>
        <p:nvSpPr>
          <p:cNvPr id="8" name="Slide Number Placeholder 4">
            <a:extLst>
              <a:ext uri="{FF2B5EF4-FFF2-40B4-BE49-F238E27FC236}">
                <a16:creationId xmlns:a16="http://schemas.microsoft.com/office/drawing/2014/main" id="{6260F384-21AF-4711-B6B7-93F6B368AD15}"/>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16539790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B5F60D-FB2D-430E-9DF8-7ED40AE1F88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Leeches</a:t>
            </a:r>
          </a:p>
        </p:txBody>
      </p:sp>
      <p:sp>
        <p:nvSpPr>
          <p:cNvPr id="3" name="Content Placeholder 2">
            <a:extLst>
              <a:ext uri="{FF2B5EF4-FFF2-40B4-BE49-F238E27FC236}">
                <a16:creationId xmlns:a16="http://schemas.microsoft.com/office/drawing/2014/main" id="{4A773FCB-A238-4930-95EC-7C51D9110E8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Occur mostly in freshwater</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Usually flattened dorsoventrally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Hermaphroditic and cross-fertilization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Clitellum develops only during breeding season.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Coelom reduced, not divided into segments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Suckers at both ends of body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 chaetae (except for one species)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eat detritus, others suck blood</a:t>
            </a:r>
          </a:p>
        </p:txBody>
      </p:sp>
      <p:sp>
        <p:nvSpPr>
          <p:cNvPr id="6" name="Slide Number Placeholder 3">
            <a:extLst>
              <a:ext uri="{FF2B5EF4-FFF2-40B4-BE49-F238E27FC236}">
                <a16:creationId xmlns:a16="http://schemas.microsoft.com/office/drawing/2014/main" id="{5983DE6E-1A46-4F28-A6D1-2FB80C61C17F}"/>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27859805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9E6A0-4608-40D6-813E-C3638F7FE53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33.24</a:t>
            </a:r>
          </a:p>
        </p:txBody>
      </p:sp>
      <p:pic>
        <p:nvPicPr>
          <p:cNvPr id="9" name="Picture 2" descr="An image shows the medicinal leech that sucks blood from the human arm.">
            <a:extLst>
              <a:ext uri="{FF2B5EF4-FFF2-40B4-BE49-F238E27FC236}">
                <a16:creationId xmlns:a16="http://schemas.microsoft.com/office/drawing/2014/main" id="{290F7E5E-1085-4FA5-8F60-43DAEE9FB18A}"/>
              </a:ext>
            </a:extLst>
          </p:cNvPr>
          <p:cNvPicPr>
            <a:picLocks noChangeAspect="1" noChangeArrowheads="1"/>
          </p:cNvPicPr>
          <p:nvPr/>
        </p:nvPicPr>
        <p:blipFill>
          <a:blip r:embed="rId2"/>
          <a:stretch>
            <a:fillRect/>
          </a:stretch>
        </p:blipFill>
        <p:spPr bwMode="auto">
          <a:xfrm>
            <a:off x="365760" y="1562099"/>
            <a:ext cx="8412480" cy="4213541"/>
          </a:xfrm>
          <a:prstGeom prst="rect">
            <a:avLst/>
          </a:prstGeom>
          <a:noFill/>
        </p:spPr>
      </p:pic>
      <p:sp>
        <p:nvSpPr>
          <p:cNvPr id="6" name="Text Placeholder 3">
            <a:extLst>
              <a:ext uri="{FF2B5EF4-FFF2-40B4-BE49-F238E27FC236}">
                <a16:creationId xmlns:a16="http://schemas.microsoft.com/office/drawing/2014/main" id="{1C039FC4-779D-46B2-B6BD-40831A0B675F}"/>
              </a:ext>
            </a:extLst>
          </p:cNvPr>
          <p:cNvSpPr>
            <a:spLocks noGrp="1"/>
          </p:cNvSpPr>
          <p:nvPr>
            <p:ph type="body" sz="quarter" idx="39"/>
          </p:nvPr>
        </p:nvSpPr>
        <p:spPr>
          <a:xfrm>
            <a:off x="3200400" y="5832602"/>
            <a:ext cx="2743200" cy="181356"/>
          </a:xfrm>
        </p:spPr>
        <p:txBody>
          <a:bodyPr/>
          <a:lstStyle/>
          <a:p>
            <a:pPr algn="ctr"/>
            <a:r>
              <a:rPr lang="en-US" dirty="0">
                <a:solidFill>
                  <a:schemeClr val="tx1"/>
                </a:solidFill>
              </a:rPr>
              <a:t>Pascal </a:t>
            </a:r>
            <a:r>
              <a:rPr lang="en-US" dirty="0" err="1">
                <a:solidFill>
                  <a:schemeClr val="tx1"/>
                </a:solidFill>
              </a:rPr>
              <a:t>Goetgheluck</a:t>
            </a:r>
            <a:r>
              <a:rPr lang="en-US" dirty="0">
                <a:solidFill>
                  <a:schemeClr val="tx1"/>
                </a:solidFill>
              </a:rPr>
              <a:t>/Science Source </a:t>
            </a:r>
          </a:p>
        </p:txBody>
      </p:sp>
      <p:sp>
        <p:nvSpPr>
          <p:cNvPr id="8" name="Slide Number Placeholder 4">
            <a:extLst>
              <a:ext uri="{FF2B5EF4-FFF2-40B4-BE49-F238E27FC236}">
                <a16:creationId xmlns:a16="http://schemas.microsoft.com/office/drawing/2014/main" id="{D6953BC5-5F46-4D00-93FD-0F54911CFB6C}"/>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156647135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29614-A7F4-4A11-8D80-62700B84A84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Ribbon Worms (Nemertea)</a:t>
            </a:r>
          </a:p>
        </p:txBody>
      </p:sp>
      <p:sp>
        <p:nvSpPr>
          <p:cNvPr id="3" name="Content Placeholder 2">
            <a:extLst>
              <a:ext uri="{FF2B5EF4-FFF2-40B4-BE49-F238E27FC236}">
                <a16:creationId xmlns:a16="http://schemas.microsoft.com/office/drawing/2014/main" id="{07BDE513-3D53-4786-BD83-09B86C79E7C5}"/>
              </a:ext>
            </a:extLst>
          </p:cNvPr>
          <p:cNvSpPr>
            <a:spLocks noGrp="1"/>
          </p:cNvSpPr>
          <p:nvPr>
            <p:ph sz="quarter" idx="11"/>
          </p:nvPr>
        </p:nvSpPr>
        <p:spPr>
          <a:xfrm>
            <a:off x="342900" y="1276710"/>
            <a:ext cx="8458200" cy="767990"/>
          </a:xfrm>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About 2400 species of cylindrical to flattened very long worms</a:t>
            </a:r>
          </a:p>
        </p:txBody>
      </p:sp>
      <p:pic>
        <p:nvPicPr>
          <p:cNvPr id="9" name="Picture 3" descr="A schematic shows the phylogenetic tree of Nemertea in relationship with Lophotrochozoa and Ecdysozoa.">
            <a:extLst>
              <a:ext uri="{FF2B5EF4-FFF2-40B4-BE49-F238E27FC236}">
                <a16:creationId xmlns:a16="http://schemas.microsoft.com/office/drawing/2014/main" id="{392748BD-E652-4CF8-AF9C-FCEC1CC55079}"/>
              </a:ext>
            </a:extLst>
          </p:cNvPr>
          <p:cNvPicPr>
            <a:picLocks noChangeAspect="1" noChangeArrowheads="1"/>
          </p:cNvPicPr>
          <p:nvPr/>
        </p:nvPicPr>
        <p:blipFill>
          <a:blip r:embed="rId2"/>
          <a:stretch>
            <a:fillRect/>
          </a:stretch>
        </p:blipFill>
        <p:spPr bwMode="auto">
          <a:xfrm>
            <a:off x="2174661" y="2044700"/>
            <a:ext cx="4794678" cy="4206240"/>
          </a:xfrm>
          <a:prstGeom prst="rect">
            <a:avLst/>
          </a:prstGeom>
          <a:noFill/>
        </p:spPr>
      </p:pic>
      <p:sp>
        <p:nvSpPr>
          <p:cNvPr id="12" name="Text Placeholder 4">
            <a:extLst>
              <a:ext uri="{FF2B5EF4-FFF2-40B4-BE49-F238E27FC236}">
                <a16:creationId xmlns:a16="http://schemas.microsoft.com/office/drawing/2014/main" id="{D751BA4B-3FEA-4B25-91F9-25859232A91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1F45C607-064F-4388-AC80-0D0D17A4F19D}"/>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90561333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99F35-63C9-48E6-84FE-E8E4A773D5F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Nemertean Features</a:t>
            </a:r>
          </a:p>
        </p:txBody>
      </p:sp>
      <p:sp>
        <p:nvSpPr>
          <p:cNvPr id="3" name="Content Placeholder 2">
            <a:extLst>
              <a:ext uri="{FF2B5EF4-FFF2-40B4-BE49-F238E27FC236}">
                <a16:creationId xmlns:a16="http://schemas.microsoft.com/office/drawing/2014/main" id="{111D5B3A-207B-434F-98EB-13973A70E7A4}"/>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are marine; a few species live in fresh water and humid terrestrial habitats</a:t>
            </a:r>
          </a:p>
          <a:p>
            <a:pPr marL="342900" lvl="0" indent="-342900">
              <a:spcBef>
                <a:spcPts val="600"/>
              </a:spcBef>
              <a:spcAft>
                <a:spcPts val="1200"/>
              </a:spcAft>
              <a:buClr>
                <a:schemeClr val="tx1"/>
              </a:buClr>
              <a:buFont typeface="Arial" panose="020B0604020202020204" pitchFamily="34" charset="0"/>
              <a:buChar char="•"/>
            </a:pPr>
            <a:r>
              <a:rPr lang="en-US" i="1" dirty="0" err="1">
                <a:solidFill>
                  <a:srgbClr val="000000"/>
                </a:solidFill>
                <a:latin typeface="Arial" panose="020B0604020202020204" pitchFamily="34" charset="0"/>
                <a:ea typeface="Verdana" panose="020B0604030504040204" pitchFamily="34" charset="0"/>
              </a:rPr>
              <a:t>Lineus</a:t>
            </a:r>
            <a:r>
              <a:rPr lang="en-US" i="1" dirty="0">
                <a:solidFill>
                  <a:srgbClr val="000000"/>
                </a:solidFill>
                <a:latin typeface="Arial" panose="020B0604020202020204" pitchFamily="34" charset="0"/>
                <a:ea typeface="Verdana" panose="020B0604030504040204" pitchFamily="34" charset="0"/>
              </a:rPr>
              <a:t> longissimus </a:t>
            </a:r>
            <a:r>
              <a:rPr lang="en-US" dirty="0">
                <a:solidFill>
                  <a:srgbClr val="000000"/>
                </a:solidFill>
                <a:latin typeface="Arial" panose="020B0604020202020204" pitchFamily="34" charset="0"/>
                <a:ea typeface="Verdana" panose="020B0604030504040204" pitchFamily="34" charset="0"/>
              </a:rPr>
              <a:t>has been reported to measure 60 m in length – the longest animal known!</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Body plan resembles a flatworm</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Has a complete gut</a:t>
            </a:r>
          </a:p>
          <a:p>
            <a:pPr marL="342900" lvl="0" indent="-342900">
              <a:spcBef>
                <a:spcPts val="6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Rhynchocoel</a:t>
            </a:r>
            <a:r>
              <a:rPr lang="en-US" dirty="0">
                <a:solidFill>
                  <a:srgbClr val="000000"/>
                </a:solidFill>
                <a:latin typeface="Arial" panose="020B0604020202020204" pitchFamily="34" charset="0"/>
                <a:ea typeface="Verdana" panose="020B0604030504040204" pitchFamily="34" charset="0"/>
              </a:rPr>
              <a:t> – fluid filled </a:t>
            </a:r>
            <a:r>
              <a:rPr lang="en-US" dirty="0" err="1">
                <a:solidFill>
                  <a:srgbClr val="000000"/>
                </a:solidFill>
                <a:latin typeface="Arial" panose="020B0604020202020204" pitchFamily="34" charset="0"/>
                <a:ea typeface="Verdana" panose="020B0604030504040204" pitchFamily="34" charset="0"/>
              </a:rPr>
              <a:t>coleomic</a:t>
            </a:r>
            <a:r>
              <a:rPr lang="en-US" dirty="0">
                <a:solidFill>
                  <a:srgbClr val="000000"/>
                </a:solidFill>
                <a:latin typeface="Arial" panose="020B0604020202020204" pitchFamily="34" charset="0"/>
                <a:ea typeface="Verdana" panose="020B0604030504040204" pitchFamily="34" charset="0"/>
              </a:rPr>
              <a:t> cavity</a:t>
            </a:r>
          </a:p>
        </p:txBody>
      </p:sp>
      <p:sp>
        <p:nvSpPr>
          <p:cNvPr id="6" name="Slide Number Placeholder 3">
            <a:extLst>
              <a:ext uri="{FF2B5EF4-FFF2-40B4-BE49-F238E27FC236}">
                <a16:creationId xmlns:a16="http://schemas.microsoft.com/office/drawing/2014/main" id="{CC2C8510-4DCA-4DE3-AABA-0010F263BD42}"/>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6219283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6BD76-C6B9-4143-B783-7487969DFD51}"/>
              </a:ext>
            </a:extLst>
          </p:cNvPr>
          <p:cNvSpPr>
            <a:spLocks noGrp="1"/>
          </p:cNvSpPr>
          <p:nvPr>
            <p:ph type="title"/>
          </p:nvPr>
        </p:nvSpPr>
        <p:spPr/>
        <p:txBody>
          <a:bodyPr/>
          <a:lstStyle/>
          <a:p>
            <a:pPr lvl="0"/>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Ecdysozoa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F335089-BF00-4FC9-A355-61DD5252F3F5}"/>
              </a:ext>
            </a:extLst>
          </p:cNvPr>
          <p:cNvSpPr>
            <a:spLocks noGrp="1"/>
          </p:cNvSpPr>
          <p:nvPr>
            <p:ph sz="quarter" idx="11"/>
          </p:nvPr>
        </p:nvSpPr>
        <p:spPr>
          <a:xfrm>
            <a:off x="342899" y="1276710"/>
            <a:ext cx="4126229" cy="474690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Contains animals that molt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Exoskeleton.</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Hard external skeleton.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large groups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Arthropods.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Nematodes.</a:t>
            </a:r>
          </a:p>
        </p:txBody>
      </p:sp>
      <p:pic>
        <p:nvPicPr>
          <p:cNvPr id="9" name="Picture 3" descr="An image shows a Damselfly.">
            <a:extLst>
              <a:ext uri="{FF2B5EF4-FFF2-40B4-BE49-F238E27FC236}">
                <a16:creationId xmlns:a16="http://schemas.microsoft.com/office/drawing/2014/main" id="{8D3D9EC6-1807-4139-845A-29C7E123D495}"/>
              </a:ext>
            </a:extLst>
          </p:cNvPr>
          <p:cNvPicPr>
            <a:picLocks noChangeAspect="1" noChangeArrowheads="1"/>
          </p:cNvPicPr>
          <p:nvPr/>
        </p:nvPicPr>
        <p:blipFill rotWithShape="1">
          <a:blip r:embed="rId2"/>
          <a:srcRect l="20636" t="10117" r="21958"/>
          <a:stretch/>
        </p:blipFill>
        <p:spPr bwMode="auto">
          <a:xfrm>
            <a:off x="4674872" y="1276710"/>
            <a:ext cx="4113781" cy="4389120"/>
          </a:xfrm>
          <a:prstGeom prst="rect">
            <a:avLst/>
          </a:prstGeom>
          <a:noFill/>
        </p:spPr>
      </p:pic>
      <p:sp>
        <p:nvSpPr>
          <p:cNvPr id="7" name="Text Placeholder 4">
            <a:extLst>
              <a:ext uri="{FF2B5EF4-FFF2-40B4-BE49-F238E27FC236}">
                <a16:creationId xmlns:a16="http://schemas.microsoft.com/office/drawing/2014/main" id="{BF6276EC-175D-4B9C-BF59-810BF89F1A1C}"/>
              </a:ext>
            </a:extLst>
          </p:cNvPr>
          <p:cNvSpPr>
            <a:spLocks noGrp="1"/>
          </p:cNvSpPr>
          <p:nvPr>
            <p:ph type="body" sz="quarter" idx="39"/>
          </p:nvPr>
        </p:nvSpPr>
        <p:spPr>
          <a:xfrm>
            <a:off x="5817362" y="5728602"/>
            <a:ext cx="1828800" cy="181356"/>
          </a:xfrm>
        </p:spPr>
        <p:txBody>
          <a:bodyPr/>
          <a:lstStyle/>
          <a:p>
            <a:pPr algn="ctr"/>
            <a:r>
              <a:rPr lang="en-US" dirty="0" err="1">
                <a:solidFill>
                  <a:schemeClr val="tx1"/>
                </a:solidFill>
              </a:rPr>
              <a:t>TommyIX</a:t>
            </a:r>
            <a:r>
              <a:rPr lang="en-US" dirty="0">
                <a:solidFill>
                  <a:schemeClr val="tx1"/>
                </a:solidFill>
              </a:rPr>
              <a:t>/ Getty Images </a:t>
            </a:r>
          </a:p>
        </p:txBody>
      </p:sp>
      <p:sp>
        <p:nvSpPr>
          <p:cNvPr id="8" name="Slide Number Placeholder 5">
            <a:extLst>
              <a:ext uri="{FF2B5EF4-FFF2-40B4-BE49-F238E27FC236}">
                <a16:creationId xmlns:a16="http://schemas.microsoft.com/office/drawing/2014/main" id="{D42F7BB9-D7B5-4F61-9AD2-ED4E82CB342D}"/>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6796908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714CD-CC4D-4EAA-B559-FC16EF8553C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Other Nemertean Features</a:t>
            </a:r>
          </a:p>
        </p:txBody>
      </p:sp>
      <p:sp>
        <p:nvSpPr>
          <p:cNvPr id="3" name="Content Placeholder 2">
            <a:extLst>
              <a:ext uri="{FF2B5EF4-FFF2-40B4-BE49-F238E27FC236}">
                <a16:creationId xmlns:a16="http://schemas.microsoft.com/office/drawing/2014/main" id="{FD2232C4-DF96-4A10-AC1C-37F9036325F9}"/>
              </a:ext>
            </a:extLst>
          </p:cNvPr>
          <p:cNvSpPr>
            <a:spLocks noGrp="1"/>
          </p:cNvSpPr>
          <p:nvPr>
            <p:ph sz="quarter" idx="11"/>
          </p:nvPr>
        </p:nvSpPr>
        <p:spPr>
          <a:xfrm>
            <a:off x="342900" y="1276710"/>
            <a:ext cx="3594100" cy="4974336"/>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Gonochoric with sexual reproduction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Asexual reproduction through fragmentation.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Blood flows entirely in vessels.</a:t>
            </a:r>
          </a:p>
        </p:txBody>
      </p:sp>
      <p:pic>
        <p:nvPicPr>
          <p:cNvPr id="9" name="Picture 3" descr="An image shows the ribbon worm under the water.">
            <a:extLst>
              <a:ext uri="{FF2B5EF4-FFF2-40B4-BE49-F238E27FC236}">
                <a16:creationId xmlns:a16="http://schemas.microsoft.com/office/drawing/2014/main" id="{311D1C42-0698-45E1-B2B9-50E43CC3C616}"/>
              </a:ext>
            </a:extLst>
          </p:cNvPr>
          <p:cNvPicPr>
            <a:picLocks noChangeAspect="1" noChangeArrowheads="1"/>
          </p:cNvPicPr>
          <p:nvPr/>
        </p:nvPicPr>
        <p:blipFill>
          <a:blip r:embed="rId2"/>
          <a:stretch>
            <a:fillRect/>
          </a:stretch>
        </p:blipFill>
        <p:spPr bwMode="auto">
          <a:xfrm>
            <a:off x="4038600" y="1276710"/>
            <a:ext cx="4886948" cy="3323124"/>
          </a:xfrm>
          <a:prstGeom prst="rect">
            <a:avLst/>
          </a:prstGeom>
          <a:noFill/>
        </p:spPr>
      </p:pic>
      <p:sp>
        <p:nvSpPr>
          <p:cNvPr id="12" name="Text Placeholder 4">
            <a:extLst>
              <a:ext uri="{FF2B5EF4-FFF2-40B4-BE49-F238E27FC236}">
                <a16:creationId xmlns:a16="http://schemas.microsoft.com/office/drawing/2014/main" id="{395D75F8-A552-4E51-9BC7-E400478EEDDF}"/>
              </a:ext>
            </a:extLst>
          </p:cNvPr>
          <p:cNvSpPr>
            <a:spLocks noGrp="1"/>
          </p:cNvSpPr>
          <p:nvPr>
            <p:ph type="body" sz="quarter" idx="39"/>
          </p:nvPr>
        </p:nvSpPr>
        <p:spPr>
          <a:xfrm>
            <a:off x="5567674" y="4653450"/>
            <a:ext cx="1828800" cy="181356"/>
          </a:xfrm>
        </p:spPr>
        <p:txBody>
          <a:bodyPr/>
          <a:lstStyle/>
          <a:p>
            <a:pPr algn="ctr"/>
            <a:r>
              <a:rPr lang="en-US" dirty="0">
                <a:solidFill>
                  <a:schemeClr val="tx1"/>
                </a:solidFill>
              </a:rPr>
              <a:t>NHPA/Charles Hood/</a:t>
            </a:r>
            <a:r>
              <a:rPr lang="en-US" dirty="0" err="1">
                <a:solidFill>
                  <a:schemeClr val="tx1"/>
                </a:solidFill>
              </a:rPr>
              <a:t>Photoshot</a:t>
            </a:r>
            <a:r>
              <a:rPr lang="en-US" dirty="0">
                <a:solidFill>
                  <a:schemeClr val="tx1"/>
                </a:solidFill>
              </a:rPr>
              <a:t> </a:t>
            </a:r>
          </a:p>
        </p:txBody>
      </p:sp>
      <p:sp>
        <p:nvSpPr>
          <p:cNvPr id="8" name="Slide Number Placeholder 5">
            <a:extLst>
              <a:ext uri="{FF2B5EF4-FFF2-40B4-BE49-F238E27FC236}">
                <a16:creationId xmlns:a16="http://schemas.microsoft.com/office/drawing/2014/main" id="{05005989-E227-4292-86EE-FA4660841C56}"/>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410192015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B6824-2C51-43BC-8E5E-AC3B091B90AE}"/>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Bryozoa</a:t>
            </a:r>
            <a:r>
              <a:rPr lang="en-US" dirty="0">
                <a:solidFill>
                  <a:srgbClr val="000000"/>
                </a:solidFill>
                <a:latin typeface="Arial" panose="020B0604020202020204" pitchFamily="34" charset="0"/>
                <a:ea typeface="Verdana" panose="020B0604030504040204" pitchFamily="34" charset="0"/>
                <a:cs typeface="Arial" pitchFamily="34" charset="0"/>
              </a:rPr>
              <a:t> and </a:t>
            </a:r>
            <a:r>
              <a:rPr lang="en-US" dirty="0" err="1">
                <a:solidFill>
                  <a:srgbClr val="000000"/>
                </a:solidFill>
                <a:latin typeface="Arial" panose="020B0604020202020204" pitchFamily="34" charset="0"/>
                <a:ea typeface="Verdana" panose="020B0604030504040204" pitchFamily="34" charset="0"/>
                <a:cs typeface="Arial" pitchFamily="34" charset="0"/>
              </a:rPr>
              <a:t>Brachiopoda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188554-C915-4A83-B0B7-3C0FC3FA670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Mostly marine animals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Both characterized by </a:t>
            </a:r>
            <a:r>
              <a:rPr lang="en-US" dirty="0" err="1">
                <a:solidFill>
                  <a:srgbClr val="000000"/>
                </a:solidFill>
                <a:latin typeface="Arial" panose="020B0604020202020204" pitchFamily="34" charset="0"/>
                <a:ea typeface="Verdana" panose="020B0604030504040204" pitchFamily="34" charset="0"/>
              </a:rPr>
              <a:t>lophophore</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Circular or U-shaped ridge around the mouth with 1–2 rows of ciliated tentacles.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Functions in gas exchange and feeding.</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convergent evolution.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Phylogeny a puzzle</a:t>
            </a:r>
          </a:p>
        </p:txBody>
      </p:sp>
      <p:sp>
        <p:nvSpPr>
          <p:cNvPr id="6" name="Slide Number Placeholder 3">
            <a:extLst>
              <a:ext uri="{FF2B5EF4-FFF2-40B4-BE49-F238E27FC236}">
                <a16:creationId xmlns:a16="http://schemas.microsoft.com/office/drawing/2014/main" id="{27C114C2-1D71-4AC8-A6F8-26380284942F}"/>
              </a:ext>
            </a:extLst>
          </p:cNvPr>
          <p:cNvSpPr>
            <a:spLocks noGrp="1"/>
          </p:cNvSpPr>
          <p:nvPr>
            <p:ph type="sldNum" sz="quarter" idx="10"/>
          </p:nvPr>
        </p:nvSpPr>
        <p:spPr/>
        <p:txBody>
          <a:bodyPr/>
          <a:lstStyle/>
          <a:p>
            <a:fld id="{68151E55-6873-49E2-B8D5-2F265E6F1973}" type="slidenum">
              <a:rPr lang="en-US" smtClean="0"/>
              <a:pPr/>
              <a:t>71</a:t>
            </a:fld>
            <a:endParaRPr lang="en-US"/>
          </a:p>
        </p:txBody>
      </p:sp>
    </p:spTree>
    <p:extLst>
      <p:ext uri="{BB962C8B-B14F-4D97-AF65-F5344CB8AC3E}">
        <p14:creationId xmlns:p14="http://schemas.microsoft.com/office/powerpoint/2010/main" val="100022951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D6B6E-CA7C-4421-B294-53D3C330F40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Phylogeny</a:t>
            </a:r>
          </a:p>
        </p:txBody>
      </p:sp>
      <p:pic>
        <p:nvPicPr>
          <p:cNvPr id="8" name="Picture 2" descr="A schematic shows the phylogenetic tree of Bryozoa and Brachiopoda in relationship with Lophotrochozoa and Ecdysozoa.">
            <a:extLst>
              <a:ext uri="{FF2B5EF4-FFF2-40B4-BE49-F238E27FC236}">
                <a16:creationId xmlns:a16="http://schemas.microsoft.com/office/drawing/2014/main" id="{038FE528-1ED0-4A91-93EB-1B581056C4F3}"/>
              </a:ext>
            </a:extLst>
          </p:cNvPr>
          <p:cNvPicPr>
            <a:picLocks noChangeAspect="1" noChangeArrowheads="1"/>
          </p:cNvPicPr>
          <p:nvPr/>
        </p:nvPicPr>
        <p:blipFill>
          <a:blip r:embed="rId2"/>
          <a:stretch>
            <a:fillRect/>
          </a:stretch>
        </p:blipFill>
        <p:spPr bwMode="auto">
          <a:xfrm>
            <a:off x="1705616" y="1117929"/>
            <a:ext cx="5732768" cy="5029200"/>
          </a:xfrm>
          <a:prstGeom prst="rect">
            <a:avLst/>
          </a:prstGeom>
          <a:noFill/>
        </p:spPr>
      </p:pic>
      <p:sp>
        <p:nvSpPr>
          <p:cNvPr id="3" name="Text Placeholder 3">
            <a:extLst>
              <a:ext uri="{FF2B5EF4-FFF2-40B4-BE49-F238E27FC236}">
                <a16:creationId xmlns:a16="http://schemas.microsoft.com/office/drawing/2014/main" id="{787D458C-8258-4095-91FD-D42761074E1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7FAB697D-512C-4B1C-9D9E-83398ADB77D7}"/>
              </a:ext>
            </a:extLst>
          </p:cNvPr>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66160683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43742-F4B0-454B-BA08-991B1484B70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Phylum </a:t>
            </a:r>
            <a:r>
              <a:rPr lang="en-US" dirty="0" err="1">
                <a:solidFill>
                  <a:srgbClr val="000000"/>
                </a:solidFill>
                <a:latin typeface="Arial" panose="020B0604020202020204" pitchFamily="34" charset="0"/>
                <a:ea typeface="Verdana" panose="020B0604030504040204" pitchFamily="34" charset="0"/>
                <a:cs typeface="Arial" pitchFamily="34" charset="0"/>
              </a:rPr>
              <a:t>Bryozoa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88CADB8-9FC9-4E3E-A12F-1E91E27C51F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Also called “moss animals”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Bryozoans are small and live in colonies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Their anus opens near their mouth</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Individuals secrete a tiny chitinous chamber called a </a:t>
            </a:r>
            <a:r>
              <a:rPr lang="en-US" dirty="0" err="1">
                <a:solidFill>
                  <a:srgbClr val="000000"/>
                </a:solidFill>
                <a:latin typeface="Arial" panose="020B0604020202020204" pitchFamily="34" charset="0"/>
                <a:ea typeface="Verdana" panose="020B0604030504040204" pitchFamily="34" charset="0"/>
              </a:rPr>
              <a:t>zoecium</a:t>
            </a:r>
            <a:r>
              <a:rPr lang="en-US" dirty="0">
                <a:solidFill>
                  <a:srgbClr val="000000"/>
                </a:solidFill>
                <a:latin typeface="Arial" panose="020B0604020202020204" pitchFamily="34" charset="0"/>
                <a:ea typeface="Verdana" panose="020B0604030504040204" pitchFamily="34" charset="0"/>
              </a:rPr>
              <a:t> attached to substrate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deposit calcium carbonate (formed reefs in past).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Asexual reproduction occurs frequently by budding</a:t>
            </a:r>
          </a:p>
        </p:txBody>
      </p:sp>
      <p:sp>
        <p:nvSpPr>
          <p:cNvPr id="6" name="Slide Number Placeholder 3">
            <a:extLst>
              <a:ext uri="{FF2B5EF4-FFF2-40B4-BE49-F238E27FC236}">
                <a16:creationId xmlns:a16="http://schemas.microsoft.com/office/drawing/2014/main" id="{30DE4547-3385-41A7-8B02-D69700328050}"/>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24240828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927E0-C2D1-40F8-88D4-74F786C8F41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33.26</a:t>
            </a:r>
          </a:p>
        </p:txBody>
      </p:sp>
      <p:pic>
        <p:nvPicPr>
          <p:cNvPr id="9" name="Picture 2" descr="A 2-part drawing of a small portion of a colony of bryozoan genus Plumatella, and the structure of Plumatella repens, a freshwater bryozoan.">
            <a:extLst>
              <a:ext uri="{FF2B5EF4-FFF2-40B4-BE49-F238E27FC236}">
                <a16:creationId xmlns:a16="http://schemas.microsoft.com/office/drawing/2014/main" id="{8ED37544-6245-42A2-9BF6-982FAE3A45B0}"/>
              </a:ext>
            </a:extLst>
          </p:cNvPr>
          <p:cNvPicPr>
            <a:picLocks noChangeAspect="1" noChangeArrowheads="1"/>
          </p:cNvPicPr>
          <p:nvPr/>
        </p:nvPicPr>
        <p:blipFill>
          <a:blip r:embed="rId2"/>
          <a:stretch>
            <a:fillRect/>
          </a:stretch>
        </p:blipFill>
        <p:spPr bwMode="auto">
          <a:xfrm>
            <a:off x="438411" y="1382668"/>
            <a:ext cx="8267178" cy="4432177"/>
          </a:xfrm>
          <a:prstGeom prst="rect">
            <a:avLst/>
          </a:prstGeom>
          <a:noFill/>
        </p:spPr>
      </p:pic>
      <p:sp>
        <p:nvSpPr>
          <p:cNvPr id="14" name="Text Placeholder 3">
            <a:extLst>
              <a:ext uri="{FF2B5EF4-FFF2-40B4-BE49-F238E27FC236}">
                <a16:creationId xmlns:a16="http://schemas.microsoft.com/office/drawing/2014/main" id="{430F52AE-5EA6-4B52-A87E-C8477D892EEA}"/>
              </a:ext>
            </a:extLst>
          </p:cNvPr>
          <p:cNvSpPr>
            <a:spLocks noGrp="1"/>
          </p:cNvSpPr>
          <p:nvPr>
            <p:ph type="body" sz="quarter" idx="39"/>
          </p:nvPr>
        </p:nvSpPr>
        <p:spPr>
          <a:xfrm>
            <a:off x="2148840" y="5913308"/>
            <a:ext cx="4846320" cy="181356"/>
          </a:xfrm>
        </p:spPr>
        <p:txBody>
          <a:bodyPr/>
          <a:lstStyle/>
          <a:p>
            <a:pPr algn="ctr"/>
            <a:r>
              <a:rPr lang="en-US" dirty="0">
                <a:solidFill>
                  <a:schemeClr val="tx1"/>
                </a:solidFill>
              </a:rPr>
              <a:t>(b) Hecker/ Sauer/age </a:t>
            </a:r>
            <a:r>
              <a:rPr lang="en-US" dirty="0" err="1">
                <a:solidFill>
                  <a:schemeClr val="tx1"/>
                </a:solidFill>
              </a:rPr>
              <a:t>fotostock</a:t>
            </a:r>
            <a:r>
              <a:rPr lang="en-US" dirty="0">
                <a:solidFill>
                  <a:schemeClr val="tx1"/>
                </a:solidFill>
              </a:rPr>
              <a:t> </a:t>
            </a:r>
          </a:p>
        </p:txBody>
      </p:sp>
      <p:sp>
        <p:nvSpPr>
          <p:cNvPr id="10" name="Text Placeholder 4">
            <a:extLst>
              <a:ext uri="{FF2B5EF4-FFF2-40B4-BE49-F238E27FC236}">
                <a16:creationId xmlns:a16="http://schemas.microsoft.com/office/drawing/2014/main" id="{8630D86C-1C57-49CA-8A7C-18FF0498C2E0}"/>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82130B00-DBF5-44F3-AE06-B913189BC7F2}"/>
              </a:ext>
            </a:extLst>
          </p:cNvPr>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23649743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43E29-E3DB-4DBA-A99D-E9F661F891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Phylum </a:t>
            </a:r>
            <a:r>
              <a:rPr lang="en-US" dirty="0" err="1">
                <a:solidFill>
                  <a:srgbClr val="000000"/>
                </a:solidFill>
                <a:latin typeface="Arial" panose="020B0604020202020204" pitchFamily="34" charset="0"/>
                <a:ea typeface="Verdana" panose="020B0604030504040204" pitchFamily="34" charset="0"/>
                <a:cs typeface="Arial" pitchFamily="34" charset="0"/>
              </a:rPr>
              <a:t>Brachiopoda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13F51F5-F526-4EE2-818E-55ACF2ED3B4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Brachiopods or lamp shells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Have two calcified shells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Dorsal and ventral (not lateral as in bivalves).</a:t>
            </a:r>
          </a:p>
          <a:p>
            <a:pPr marL="347472" lvl="0" indent="-347472">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Lophophore</a:t>
            </a:r>
            <a:r>
              <a:rPr lang="en-US" dirty="0">
                <a:solidFill>
                  <a:srgbClr val="000000"/>
                </a:solidFill>
                <a:latin typeface="Arial" panose="020B0604020202020204" pitchFamily="34" charset="0"/>
                <a:ea typeface="Verdana" panose="020B0604030504040204" pitchFamily="34" charset="0"/>
              </a:rPr>
              <a:t> lies on the body, between the shells.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Phoronids were once a separate phylum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individual secretes a chitinous tube.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Extends </a:t>
            </a:r>
            <a:r>
              <a:rPr lang="en-US" dirty="0" err="1">
                <a:solidFill>
                  <a:srgbClr val="000000"/>
                </a:solidFill>
                <a:latin typeface="Arial" panose="020B0604020202020204" pitchFamily="34" charset="0"/>
                <a:ea typeface="Verdana" panose="020B0604030504040204" pitchFamily="34" charset="0"/>
              </a:rPr>
              <a:t>lophophore</a:t>
            </a:r>
            <a:r>
              <a:rPr lang="en-US" dirty="0">
                <a:solidFill>
                  <a:srgbClr val="000000"/>
                </a:solidFill>
                <a:latin typeface="Arial" panose="020B0604020202020204" pitchFamily="34" charset="0"/>
                <a:ea typeface="Verdana" panose="020B0604030504040204" pitchFamily="34" charset="0"/>
              </a:rPr>
              <a:t> to feed.</a:t>
            </a:r>
          </a:p>
        </p:txBody>
      </p:sp>
      <p:sp>
        <p:nvSpPr>
          <p:cNvPr id="6" name="Slide Number Placeholder 3">
            <a:extLst>
              <a:ext uri="{FF2B5EF4-FFF2-40B4-BE49-F238E27FC236}">
                <a16:creationId xmlns:a16="http://schemas.microsoft.com/office/drawing/2014/main" id="{1538C1CC-7F26-4EDA-A91E-02C0EE031026}"/>
              </a:ext>
            </a:extLst>
          </p:cNvPr>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6222194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5D553-825E-47DD-B480-FD5FA9918A1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33.27</a:t>
            </a:r>
          </a:p>
        </p:txBody>
      </p:sp>
      <p:pic>
        <p:nvPicPr>
          <p:cNvPr id="9" name="Picture 2" descr="In many ways, the Brachiopod is similar to a clam, having 2 connected shells that open on one side against a hinge on the other.">
            <a:extLst>
              <a:ext uri="{FF2B5EF4-FFF2-40B4-BE49-F238E27FC236}">
                <a16:creationId xmlns:a16="http://schemas.microsoft.com/office/drawing/2014/main" id="{D6C21420-F871-462D-8074-83E8FCB5B65C}"/>
              </a:ext>
            </a:extLst>
          </p:cNvPr>
          <p:cNvPicPr>
            <a:picLocks noChangeAspect="1" noChangeArrowheads="1"/>
          </p:cNvPicPr>
          <p:nvPr/>
        </p:nvPicPr>
        <p:blipFill>
          <a:blip r:embed="rId2"/>
          <a:stretch>
            <a:fillRect/>
          </a:stretch>
        </p:blipFill>
        <p:spPr bwMode="auto">
          <a:xfrm>
            <a:off x="274320" y="1975988"/>
            <a:ext cx="8595360" cy="2941294"/>
          </a:xfrm>
          <a:prstGeom prst="rect">
            <a:avLst/>
          </a:prstGeom>
          <a:noFill/>
        </p:spPr>
      </p:pic>
      <p:sp>
        <p:nvSpPr>
          <p:cNvPr id="14" name="Text Placeholder 3">
            <a:extLst>
              <a:ext uri="{FF2B5EF4-FFF2-40B4-BE49-F238E27FC236}">
                <a16:creationId xmlns:a16="http://schemas.microsoft.com/office/drawing/2014/main" id="{A6E7FF9C-DEF6-48DA-882F-BB4257DBC8B3}"/>
              </a:ext>
            </a:extLst>
          </p:cNvPr>
          <p:cNvSpPr>
            <a:spLocks noGrp="1"/>
          </p:cNvSpPr>
          <p:nvPr>
            <p:ph type="body" sz="quarter" idx="39"/>
          </p:nvPr>
        </p:nvSpPr>
        <p:spPr>
          <a:xfrm>
            <a:off x="3200400" y="4987544"/>
            <a:ext cx="2743200" cy="181356"/>
          </a:xfrm>
        </p:spPr>
        <p:txBody>
          <a:bodyPr/>
          <a:lstStyle/>
          <a:p>
            <a:pPr algn="ctr"/>
            <a:r>
              <a:rPr lang="en-US" dirty="0">
                <a:solidFill>
                  <a:schemeClr val="tx1"/>
                </a:solidFill>
              </a:rPr>
              <a:t>(b) ALEXANDER SEMENOV/Science Source </a:t>
            </a:r>
          </a:p>
        </p:txBody>
      </p:sp>
      <p:sp>
        <p:nvSpPr>
          <p:cNvPr id="12" name="Text Placeholder 4">
            <a:extLst>
              <a:ext uri="{FF2B5EF4-FFF2-40B4-BE49-F238E27FC236}">
                <a16:creationId xmlns:a16="http://schemas.microsoft.com/office/drawing/2014/main" id="{178560A5-F3D9-4CF9-A289-5DE5B5EC888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B35A60DA-69D0-4016-8821-386CFEF87224}"/>
              </a:ext>
            </a:extLst>
          </p:cNvPr>
          <p:cNvSpPr>
            <a:spLocks noGrp="1"/>
          </p:cNvSpPr>
          <p:nvPr>
            <p:ph type="sldNum" sz="quarter" idx="10"/>
          </p:nvPr>
        </p:nvSpPr>
        <p:spPr/>
        <p:txBody>
          <a:bodyPr/>
          <a:lstStyle/>
          <a:p>
            <a:fld id="{68151E55-6873-49E2-B8D5-2F265E6F1973}" type="slidenum">
              <a:rPr lang="en-US" smtClean="0"/>
              <a:pPr/>
              <a:t>76</a:t>
            </a:fld>
            <a:endParaRPr lang="en-US"/>
          </a:p>
        </p:txBody>
      </p:sp>
    </p:spTree>
    <p:extLst>
      <p:ext uri="{BB962C8B-B14F-4D97-AF65-F5344CB8AC3E}">
        <p14:creationId xmlns:p14="http://schemas.microsoft.com/office/powerpoint/2010/main" val="14468608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2618C-5C5A-41E1-A844-036CE01B9961}"/>
              </a:ext>
            </a:extLst>
          </p:cNvPr>
          <p:cNvSpPr>
            <a:spLocks noGrp="1"/>
          </p:cNvSpPr>
          <p:nvPr>
            <p:ph type="title"/>
          </p:nvPr>
        </p:nvSpPr>
        <p:spPr/>
        <p:txBody>
          <a:bodyPr/>
          <a:lstStyle/>
          <a:p>
            <a:pPr lvl="0"/>
            <a:r>
              <a:rPr lang="en-US" dirty="0"/>
              <a:t>Figure 33.28</a:t>
            </a:r>
          </a:p>
        </p:txBody>
      </p:sp>
      <p:pic>
        <p:nvPicPr>
          <p:cNvPr id="9" name="Picture 2" descr="The Phoronids have a typical Lophophore body plan with their trunk extending into the sediments or substrate.">
            <a:extLst>
              <a:ext uri="{FF2B5EF4-FFF2-40B4-BE49-F238E27FC236}">
                <a16:creationId xmlns:a16="http://schemas.microsoft.com/office/drawing/2014/main" id="{FCD0AF6A-5D9E-4B90-9EAF-A9BA7717A598}"/>
              </a:ext>
            </a:extLst>
          </p:cNvPr>
          <p:cNvPicPr>
            <a:picLocks noChangeAspect="1" noChangeArrowheads="1"/>
          </p:cNvPicPr>
          <p:nvPr/>
        </p:nvPicPr>
        <p:blipFill>
          <a:blip r:embed="rId2"/>
          <a:stretch>
            <a:fillRect/>
          </a:stretch>
        </p:blipFill>
        <p:spPr bwMode="auto">
          <a:xfrm>
            <a:off x="2971800" y="912581"/>
            <a:ext cx="3200400" cy="5479380"/>
          </a:xfrm>
          <a:prstGeom prst="rect">
            <a:avLst/>
          </a:prstGeom>
          <a:noFill/>
        </p:spPr>
      </p:pic>
      <p:sp>
        <p:nvSpPr>
          <p:cNvPr id="8" name="Slide Number Placeholder 3">
            <a:extLst>
              <a:ext uri="{FF2B5EF4-FFF2-40B4-BE49-F238E27FC236}">
                <a16:creationId xmlns:a16="http://schemas.microsoft.com/office/drawing/2014/main" id="{A56D70FC-D952-4A9C-B169-EA3E51BF6299}"/>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68814693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FF802-BEBF-403A-AE16-7C2EF18756F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Phylum Nematoda</a:t>
            </a:r>
          </a:p>
        </p:txBody>
      </p:sp>
      <p:pic>
        <p:nvPicPr>
          <p:cNvPr id="8" name="Picture 2" descr="A schematic shows the phylogenetic tree of Nematoda in relationship with Lophotrochozoa and Ecdysozoa.">
            <a:extLst>
              <a:ext uri="{FF2B5EF4-FFF2-40B4-BE49-F238E27FC236}">
                <a16:creationId xmlns:a16="http://schemas.microsoft.com/office/drawing/2014/main" id="{FA22BF0E-3E92-4DF5-8EBB-5FD14D137DE7}"/>
              </a:ext>
            </a:extLst>
          </p:cNvPr>
          <p:cNvPicPr>
            <a:picLocks noChangeAspect="1" noChangeArrowheads="1"/>
          </p:cNvPicPr>
          <p:nvPr/>
        </p:nvPicPr>
        <p:blipFill>
          <a:blip r:embed="rId2"/>
          <a:stretch>
            <a:fillRect/>
          </a:stretch>
        </p:blipFill>
        <p:spPr bwMode="auto">
          <a:xfrm>
            <a:off x="1705616" y="1163829"/>
            <a:ext cx="5732768" cy="5029200"/>
          </a:xfrm>
          <a:prstGeom prst="rect">
            <a:avLst/>
          </a:prstGeom>
          <a:noFill/>
        </p:spPr>
      </p:pic>
      <p:sp>
        <p:nvSpPr>
          <p:cNvPr id="3" name="Text Placeholder 3">
            <a:extLst>
              <a:ext uri="{FF2B5EF4-FFF2-40B4-BE49-F238E27FC236}">
                <a16:creationId xmlns:a16="http://schemas.microsoft.com/office/drawing/2014/main" id="{0F7911CE-548B-4D25-8585-091B5DAA3CA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D329B80D-4CF0-4DBC-9337-4FA79C11DD29}"/>
              </a:ext>
            </a:extLst>
          </p:cNvPr>
          <p:cNvSpPr>
            <a:spLocks noGrp="1"/>
          </p:cNvSpPr>
          <p:nvPr>
            <p:ph type="sldNum" sz="quarter" idx="10"/>
          </p:nvPr>
        </p:nvSpPr>
        <p:spPr/>
        <p:txBody>
          <a:bodyPr/>
          <a:lstStyle/>
          <a:p>
            <a:fld id="{68151E55-6873-49E2-B8D5-2F265E6F1973}" type="slidenum">
              <a:rPr lang="en-US" smtClean="0"/>
              <a:pPr/>
              <a:t>78</a:t>
            </a:fld>
            <a:endParaRPr lang="en-US"/>
          </a:p>
        </p:txBody>
      </p:sp>
    </p:spTree>
    <p:extLst>
      <p:ext uri="{BB962C8B-B14F-4D97-AF65-F5344CB8AC3E}">
        <p14:creationId xmlns:p14="http://schemas.microsoft.com/office/powerpoint/2010/main" val="16128916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4ADC2-E731-4D8D-B277-6BACC27F472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Nematode Characteristics</a:t>
            </a:r>
          </a:p>
        </p:txBody>
      </p:sp>
      <p:sp>
        <p:nvSpPr>
          <p:cNvPr id="3" name="Content Placeholder 2">
            <a:extLst>
              <a:ext uri="{FF2B5EF4-FFF2-40B4-BE49-F238E27FC236}">
                <a16:creationId xmlns:a16="http://schemas.microsoft.com/office/drawing/2014/main" id="{44B34BA8-52AA-4EC9-A354-2037A0310F1B}"/>
              </a:ext>
            </a:extLst>
          </p:cNvPr>
          <p:cNvSpPr>
            <a:spLocks noGrp="1"/>
          </p:cNvSpPr>
          <p:nvPr>
            <p:ph sz="quarter" idx="11"/>
          </p:nvPr>
        </p:nvSpPr>
        <p:spPr>
          <a:xfrm>
            <a:off x="342900" y="1276710"/>
            <a:ext cx="8458200" cy="1529990"/>
          </a:xfrm>
        </p:spPr>
        <p:txBody>
          <a:bodyPr/>
          <a:lstStyle/>
          <a:p>
            <a:pPr marL="347472" lvl="0" indent="-347472">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Vinegar eels, eelworms, and other roundworms</a:t>
            </a:r>
          </a:p>
          <a:p>
            <a:pPr marL="347472" lvl="0" indent="-347472">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Members of this phylum are found everywhere – abundant and diverse</a:t>
            </a:r>
          </a:p>
          <a:p>
            <a:pPr marL="347472" lvl="0" indent="-347472">
              <a:spcBef>
                <a:spcPts val="300"/>
              </a:spcBef>
              <a:spcAft>
                <a:spcPts val="3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Marine, freshwater, parasites, free-living</a:t>
            </a:r>
          </a:p>
        </p:txBody>
      </p:sp>
      <p:pic>
        <p:nvPicPr>
          <p:cNvPr id="9" name="Picture 3" descr="An micrograph of the roundworm. The diameter of the roundworm is 80 micrometers.">
            <a:extLst>
              <a:ext uri="{FF2B5EF4-FFF2-40B4-BE49-F238E27FC236}">
                <a16:creationId xmlns:a16="http://schemas.microsoft.com/office/drawing/2014/main" id="{F1C3A563-8CEF-488C-815B-2A690CF24A85}"/>
              </a:ext>
            </a:extLst>
          </p:cNvPr>
          <p:cNvPicPr>
            <a:picLocks noChangeAspect="1" noChangeArrowheads="1"/>
          </p:cNvPicPr>
          <p:nvPr/>
        </p:nvPicPr>
        <p:blipFill rotWithShape="1">
          <a:blip r:embed="rId2"/>
          <a:srcRect l="18960" r="50656" b="59789"/>
          <a:stretch/>
        </p:blipFill>
        <p:spPr bwMode="auto">
          <a:xfrm>
            <a:off x="2468880" y="2921505"/>
            <a:ext cx="4206240" cy="3292573"/>
          </a:xfrm>
          <a:prstGeom prst="rect">
            <a:avLst/>
          </a:prstGeom>
          <a:noFill/>
        </p:spPr>
      </p:pic>
      <p:sp>
        <p:nvSpPr>
          <p:cNvPr id="12" name="Text Placeholder 4">
            <a:extLst>
              <a:ext uri="{FF2B5EF4-FFF2-40B4-BE49-F238E27FC236}">
                <a16:creationId xmlns:a16="http://schemas.microsoft.com/office/drawing/2014/main" id="{383A41BB-8987-4535-A31C-0DE7AEDFDF6A}"/>
              </a:ext>
            </a:extLst>
          </p:cNvPr>
          <p:cNvSpPr>
            <a:spLocks noGrp="1"/>
          </p:cNvSpPr>
          <p:nvPr>
            <p:ph type="body" sz="quarter" idx="39"/>
          </p:nvPr>
        </p:nvSpPr>
        <p:spPr>
          <a:xfrm>
            <a:off x="3657600" y="6289478"/>
            <a:ext cx="1828800" cy="181356"/>
          </a:xfrm>
        </p:spPr>
        <p:txBody>
          <a:bodyPr/>
          <a:lstStyle/>
          <a:p>
            <a:pPr algn="ctr"/>
            <a:r>
              <a:rPr lang="en-US" dirty="0" err="1">
                <a:solidFill>
                  <a:schemeClr val="tx1"/>
                </a:solidFill>
              </a:rPr>
              <a:t>lostkabab</a:t>
            </a:r>
            <a:r>
              <a:rPr lang="en-US" dirty="0">
                <a:solidFill>
                  <a:schemeClr val="tx1"/>
                </a:solidFill>
              </a:rPr>
              <a:t>/Shutterstock</a:t>
            </a:r>
          </a:p>
        </p:txBody>
      </p:sp>
      <p:sp>
        <p:nvSpPr>
          <p:cNvPr id="8" name="Slide Number Placeholder 5">
            <a:extLst>
              <a:ext uri="{FF2B5EF4-FFF2-40B4-BE49-F238E27FC236}">
                <a16:creationId xmlns:a16="http://schemas.microsoft.com/office/drawing/2014/main" id="{E611BCC0-B89B-455C-91B5-B7E505ACE339}"/>
              </a:ext>
            </a:extLst>
          </p:cNvPr>
          <p:cNvSpPr>
            <a:spLocks noGrp="1"/>
          </p:cNvSpPr>
          <p:nvPr>
            <p:ph type="sldNum" sz="quarter" idx="10"/>
          </p:nvPr>
        </p:nvSpPr>
        <p:spPr/>
        <p:txBody>
          <a:bodyPr/>
          <a:lstStyle/>
          <a:p>
            <a:fld id="{68151E55-6873-49E2-B8D5-2F265E6F1973}" type="slidenum">
              <a:rPr lang="en-US" smtClean="0"/>
              <a:pPr/>
              <a:t>79</a:t>
            </a:fld>
            <a:endParaRPr lang="en-US"/>
          </a:p>
        </p:txBody>
      </p:sp>
    </p:spTree>
    <p:extLst>
      <p:ext uri="{BB962C8B-B14F-4D97-AF65-F5344CB8AC3E}">
        <p14:creationId xmlns:p14="http://schemas.microsoft.com/office/powerpoint/2010/main" val="2724533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940470-CB79-472F-A2C5-81F7D4EF2A7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Phylum Platyhelminthes</a:t>
            </a:r>
          </a:p>
        </p:txBody>
      </p:sp>
      <p:pic>
        <p:nvPicPr>
          <p:cNvPr id="8" name="Picture 2" descr="A schematic shows the phylogenetic tree of Platyhelminthes in relationship with Lophotrochozoa and Ecdysozoa.">
            <a:extLst>
              <a:ext uri="{FF2B5EF4-FFF2-40B4-BE49-F238E27FC236}">
                <a16:creationId xmlns:a16="http://schemas.microsoft.com/office/drawing/2014/main" id="{0BC16DDA-2529-4930-84C8-50959DE00298}"/>
              </a:ext>
            </a:extLst>
          </p:cNvPr>
          <p:cNvPicPr>
            <a:picLocks noChangeAspect="1" noChangeArrowheads="1"/>
          </p:cNvPicPr>
          <p:nvPr/>
        </p:nvPicPr>
        <p:blipFill>
          <a:blip r:embed="rId2"/>
          <a:stretch>
            <a:fillRect/>
          </a:stretch>
        </p:blipFill>
        <p:spPr bwMode="auto">
          <a:xfrm>
            <a:off x="1705616" y="1160814"/>
            <a:ext cx="5732768" cy="5029200"/>
          </a:xfrm>
          <a:prstGeom prst="rect">
            <a:avLst/>
          </a:prstGeom>
          <a:noFill/>
        </p:spPr>
      </p:pic>
      <p:sp>
        <p:nvSpPr>
          <p:cNvPr id="9" name="Text Placeholder 3">
            <a:extLst>
              <a:ext uri="{FF2B5EF4-FFF2-40B4-BE49-F238E27FC236}">
                <a16:creationId xmlns:a16="http://schemas.microsoft.com/office/drawing/2014/main" id="{EDB902DB-582E-4A47-BC14-BAFEF1EE9EA0}"/>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7" name="Slide Number Placeholder 4">
            <a:extLst>
              <a:ext uri="{FF2B5EF4-FFF2-40B4-BE49-F238E27FC236}">
                <a16:creationId xmlns:a16="http://schemas.microsoft.com/office/drawing/2014/main" id="{67D95B18-69EA-431C-B751-79FCBFDC048B}"/>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2961771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D6031-214A-4E4B-BF09-298AB034253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Additional Nematode Characteristics</a:t>
            </a:r>
          </a:p>
        </p:txBody>
      </p:sp>
      <p:sp>
        <p:nvSpPr>
          <p:cNvPr id="3" name="Content Placeholder 2">
            <a:extLst>
              <a:ext uri="{FF2B5EF4-FFF2-40B4-BE49-F238E27FC236}">
                <a16:creationId xmlns:a16="http://schemas.microsoft.com/office/drawing/2014/main" id="{521766EB-5B58-4F31-BF62-5E22350C090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Bilaterally symmetrical and unsegmented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Covered by a flexible, thick cuticle that is molted as they grow</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Digestive system well developed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Stylets – piercing organs near mouth.</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Pharynx – creates sucking action.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Anus.</a:t>
            </a:r>
          </a:p>
        </p:txBody>
      </p:sp>
      <p:sp>
        <p:nvSpPr>
          <p:cNvPr id="6" name="Slide Number Placeholder 3">
            <a:extLst>
              <a:ext uri="{FF2B5EF4-FFF2-40B4-BE49-F238E27FC236}">
                <a16:creationId xmlns:a16="http://schemas.microsoft.com/office/drawing/2014/main" id="{E841E004-3EE2-437C-A4C7-3AF44E8F437F}"/>
              </a:ext>
            </a:extLst>
          </p:cNvPr>
          <p:cNvSpPr>
            <a:spLocks noGrp="1"/>
          </p:cNvSpPr>
          <p:nvPr>
            <p:ph type="sldNum" sz="quarter" idx="10"/>
          </p:nvPr>
        </p:nvSpPr>
        <p:spPr/>
        <p:txBody>
          <a:bodyPr/>
          <a:lstStyle/>
          <a:p>
            <a:fld id="{68151E55-6873-49E2-B8D5-2F265E6F1973}" type="slidenum">
              <a:rPr lang="en-US" smtClean="0"/>
              <a:pPr/>
              <a:t>80</a:t>
            </a:fld>
            <a:endParaRPr lang="en-US"/>
          </a:p>
        </p:txBody>
      </p:sp>
    </p:spTree>
    <p:extLst>
      <p:ext uri="{BB962C8B-B14F-4D97-AF65-F5344CB8AC3E}">
        <p14:creationId xmlns:p14="http://schemas.microsoft.com/office/powerpoint/2010/main" val="83043696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40206-E4EF-4114-A219-D344BBBCC23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33.29</a:t>
            </a:r>
          </a:p>
        </p:txBody>
      </p:sp>
      <p:pic>
        <p:nvPicPr>
          <p:cNvPr id="9" name="Picture 2" descr="An illustration shows the internal structure of the roundworm and a micrograph of the roundworm. The length of the roundworm is 181.1 micrometers.">
            <a:extLst>
              <a:ext uri="{FF2B5EF4-FFF2-40B4-BE49-F238E27FC236}">
                <a16:creationId xmlns:a16="http://schemas.microsoft.com/office/drawing/2014/main" id="{D523FD43-6FA3-4C87-9C8C-06AF1CF6E9E5}"/>
              </a:ext>
            </a:extLst>
          </p:cNvPr>
          <p:cNvPicPr>
            <a:picLocks noChangeAspect="1" noChangeArrowheads="1"/>
          </p:cNvPicPr>
          <p:nvPr/>
        </p:nvPicPr>
        <p:blipFill>
          <a:blip r:embed="rId2"/>
          <a:stretch>
            <a:fillRect/>
          </a:stretch>
        </p:blipFill>
        <p:spPr bwMode="auto">
          <a:xfrm>
            <a:off x="629883" y="1198776"/>
            <a:ext cx="7884234" cy="4663440"/>
          </a:xfrm>
          <a:prstGeom prst="rect">
            <a:avLst/>
          </a:prstGeom>
          <a:noFill/>
        </p:spPr>
      </p:pic>
      <p:sp>
        <p:nvSpPr>
          <p:cNvPr id="14" name="Text Placeholder 3">
            <a:extLst>
              <a:ext uri="{FF2B5EF4-FFF2-40B4-BE49-F238E27FC236}">
                <a16:creationId xmlns:a16="http://schemas.microsoft.com/office/drawing/2014/main" id="{3A3CFDC1-3169-4013-94EE-44E8530E17E5}"/>
              </a:ext>
            </a:extLst>
          </p:cNvPr>
          <p:cNvSpPr>
            <a:spLocks noGrp="1"/>
          </p:cNvSpPr>
          <p:nvPr>
            <p:ph type="body" sz="quarter" idx="39"/>
          </p:nvPr>
        </p:nvSpPr>
        <p:spPr>
          <a:xfrm>
            <a:off x="2148840" y="5941183"/>
            <a:ext cx="4846320" cy="181356"/>
          </a:xfrm>
        </p:spPr>
        <p:txBody>
          <a:bodyPr/>
          <a:lstStyle/>
          <a:p>
            <a:pPr algn="ctr"/>
            <a:r>
              <a:rPr lang="en-US" dirty="0" err="1">
                <a:solidFill>
                  <a:schemeClr val="tx1"/>
                </a:solidFill>
              </a:rPr>
              <a:t>lostkabab</a:t>
            </a:r>
            <a:r>
              <a:rPr lang="en-US" dirty="0">
                <a:solidFill>
                  <a:schemeClr val="tx1"/>
                </a:solidFill>
              </a:rPr>
              <a:t>/Shutterstock</a:t>
            </a:r>
          </a:p>
        </p:txBody>
      </p:sp>
      <p:sp>
        <p:nvSpPr>
          <p:cNvPr id="10" name="Text Placeholder 4">
            <a:extLst>
              <a:ext uri="{FF2B5EF4-FFF2-40B4-BE49-F238E27FC236}">
                <a16:creationId xmlns:a16="http://schemas.microsoft.com/office/drawing/2014/main" id="{9DC35BE3-C9D3-4860-8BD5-A56F09A5B6FF}"/>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5">
            <a:extLst>
              <a:ext uri="{FF2B5EF4-FFF2-40B4-BE49-F238E27FC236}">
                <a16:creationId xmlns:a16="http://schemas.microsoft.com/office/drawing/2014/main" id="{94048DA7-EA3A-4625-8042-5BEDC5BD5EB1}"/>
              </a:ext>
            </a:extLst>
          </p:cNvPr>
          <p:cNvSpPr>
            <a:spLocks noGrp="1"/>
          </p:cNvSpPr>
          <p:nvPr>
            <p:ph type="sldNum" sz="quarter" idx="10"/>
          </p:nvPr>
        </p:nvSpPr>
        <p:spPr/>
        <p:txBody>
          <a:bodyPr/>
          <a:lstStyle/>
          <a:p>
            <a:fld id="{68151E55-6873-49E2-B8D5-2F265E6F1973}" type="slidenum">
              <a:rPr lang="en-US" smtClean="0"/>
              <a:pPr/>
              <a:t>81</a:t>
            </a:fld>
            <a:endParaRPr lang="en-US"/>
          </a:p>
        </p:txBody>
      </p:sp>
    </p:spTree>
    <p:extLst>
      <p:ext uri="{BB962C8B-B14F-4D97-AF65-F5344CB8AC3E}">
        <p14:creationId xmlns:p14="http://schemas.microsoft.com/office/powerpoint/2010/main" val="29549126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87323-FE34-410C-97C8-368B9F419EA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Reproduction and Composition</a:t>
            </a:r>
          </a:p>
        </p:txBody>
      </p:sp>
      <p:sp>
        <p:nvSpPr>
          <p:cNvPr id="3" name="Content Placeholder 2">
            <a:extLst>
              <a:ext uri="{FF2B5EF4-FFF2-40B4-BE49-F238E27FC236}">
                <a16:creationId xmlns:a16="http://schemas.microsoft.com/office/drawing/2014/main" id="{CA27C37A-5513-47E5-BD11-2F304BEE8F12}"/>
              </a:ext>
            </a:extLst>
          </p:cNvPr>
          <p:cNvSpPr>
            <a:spLocks noGrp="1"/>
          </p:cNvSpPr>
          <p:nvPr>
            <p:ph sz="quarter" idx="11"/>
          </p:nvPr>
        </p:nvSpPr>
        <p:spPr>
          <a:xfrm>
            <a:off x="342900" y="1276710"/>
            <a:ext cx="8458200" cy="5109576"/>
          </a:xfrm>
        </p:spPr>
        <p:txBody>
          <a:bodyPr/>
          <a:lstStyle/>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Sexual reproduction</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gonochoric.</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Sexual dimorphism – male smaller with hooked end.</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Internal fertilization.</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Indirect development – egg, larva, adult.</a:t>
            </a:r>
          </a:p>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Cellular composition</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Adults consist of a fixed number of cells.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Caenorhabditis elegans has only 959 cells.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Important in genetic and developmental studies.</a:t>
            </a:r>
          </a:p>
        </p:txBody>
      </p:sp>
      <p:sp>
        <p:nvSpPr>
          <p:cNvPr id="6" name="Slide Number Placeholder 3">
            <a:extLst>
              <a:ext uri="{FF2B5EF4-FFF2-40B4-BE49-F238E27FC236}">
                <a16:creationId xmlns:a16="http://schemas.microsoft.com/office/drawing/2014/main" id="{6C1496DE-9CFE-4F13-AF56-1CE9026B7A4F}"/>
              </a:ext>
            </a:extLst>
          </p:cNvPr>
          <p:cNvSpPr>
            <a:spLocks noGrp="1"/>
          </p:cNvSpPr>
          <p:nvPr>
            <p:ph type="sldNum" sz="quarter" idx="10"/>
          </p:nvPr>
        </p:nvSpPr>
        <p:spPr/>
        <p:txBody>
          <a:bodyPr/>
          <a:lstStyle/>
          <a:p>
            <a:fld id="{68151E55-6873-49E2-B8D5-2F265E6F1973}" type="slidenum">
              <a:rPr lang="en-US" smtClean="0"/>
              <a:pPr/>
              <a:t>82</a:t>
            </a:fld>
            <a:endParaRPr lang="en-US"/>
          </a:p>
        </p:txBody>
      </p:sp>
    </p:spTree>
    <p:extLst>
      <p:ext uri="{BB962C8B-B14F-4D97-AF65-F5344CB8AC3E}">
        <p14:creationId xmlns:p14="http://schemas.microsoft.com/office/powerpoint/2010/main" val="88435965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350F78-C54D-446E-B3B0-3AFCD7A2F2E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Lifestyles</a:t>
            </a:r>
          </a:p>
        </p:txBody>
      </p:sp>
      <p:sp>
        <p:nvSpPr>
          <p:cNvPr id="3" name="Content Placeholder 2">
            <a:extLst>
              <a:ext uri="{FF2B5EF4-FFF2-40B4-BE49-F238E27FC236}">
                <a16:creationId xmlns:a16="http://schemas.microsoft.com/office/drawing/2014/main" id="{1EF67288-86C9-4F54-AA1B-42638320D3D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are active hunters, preying on protists and other small animals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Others are parasites of plants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Still others live within the bodies of larger animals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Largest known nematode, which can attain a length of 9 m, parasitizes the placenta of sperm whales.</a:t>
            </a:r>
          </a:p>
        </p:txBody>
      </p:sp>
      <p:sp>
        <p:nvSpPr>
          <p:cNvPr id="6" name="Slide Number Placeholder 3">
            <a:extLst>
              <a:ext uri="{FF2B5EF4-FFF2-40B4-BE49-F238E27FC236}">
                <a16:creationId xmlns:a16="http://schemas.microsoft.com/office/drawing/2014/main" id="{48877A46-917E-4DC8-BA62-1D1F1059604E}"/>
              </a:ext>
            </a:extLst>
          </p:cNvPr>
          <p:cNvSpPr>
            <a:spLocks noGrp="1"/>
          </p:cNvSpPr>
          <p:nvPr>
            <p:ph type="sldNum" sz="quarter" idx="10"/>
          </p:nvPr>
        </p:nvSpPr>
        <p:spPr/>
        <p:txBody>
          <a:bodyPr/>
          <a:lstStyle/>
          <a:p>
            <a:fld id="{68151E55-6873-49E2-B8D5-2F265E6F1973}" type="slidenum">
              <a:rPr lang="en-US" smtClean="0"/>
              <a:pPr/>
              <a:t>83</a:t>
            </a:fld>
            <a:endParaRPr lang="en-US"/>
          </a:p>
        </p:txBody>
      </p:sp>
    </p:spTree>
    <p:extLst>
      <p:ext uri="{BB962C8B-B14F-4D97-AF65-F5344CB8AC3E}">
        <p14:creationId xmlns:p14="http://schemas.microsoft.com/office/powerpoint/2010/main" val="323688921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64AB09-3856-4B1C-8759-D4A07D97727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Nematodes and Human Disease</a:t>
            </a:r>
          </a:p>
        </p:txBody>
      </p:sp>
      <p:sp>
        <p:nvSpPr>
          <p:cNvPr id="3" name="Content Placeholder 2">
            <a:extLst>
              <a:ext uri="{FF2B5EF4-FFF2-40B4-BE49-F238E27FC236}">
                <a16:creationId xmlns:a16="http://schemas.microsoft.com/office/drawing/2014/main" id="{6C025A0B-B676-4A54-BAB8-87F61784227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About 50 species cause human diseases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Hookworms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Common in southern U.S.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Produce anemia.</a:t>
            </a:r>
          </a:p>
          <a:p>
            <a:pPr lvl="0">
              <a:spcBef>
                <a:spcPts val="6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Trichinella</a:t>
            </a:r>
            <a:r>
              <a:rPr lang="en-US" dirty="0">
                <a:solidFill>
                  <a:srgbClr val="000000"/>
                </a:solidFill>
                <a:latin typeface="Arial" panose="020B0604020202020204" pitchFamily="34" charset="0"/>
                <a:ea typeface="Verdana" panose="020B0604030504040204" pitchFamily="34" charset="0"/>
              </a:rPr>
              <a:t> causes trichinosis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Forms cysts in muscles.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Infection from eating undercooked meat.</a:t>
            </a:r>
          </a:p>
        </p:txBody>
      </p:sp>
      <p:sp>
        <p:nvSpPr>
          <p:cNvPr id="6" name="Slide Number Placeholder 3">
            <a:extLst>
              <a:ext uri="{FF2B5EF4-FFF2-40B4-BE49-F238E27FC236}">
                <a16:creationId xmlns:a16="http://schemas.microsoft.com/office/drawing/2014/main" id="{EBA47925-1351-4218-ACFF-7B13AC10D074}"/>
              </a:ext>
            </a:extLst>
          </p:cNvPr>
          <p:cNvSpPr>
            <a:spLocks noGrp="1"/>
          </p:cNvSpPr>
          <p:nvPr>
            <p:ph type="sldNum" sz="quarter" idx="10"/>
          </p:nvPr>
        </p:nvSpPr>
        <p:spPr/>
        <p:txBody>
          <a:bodyPr/>
          <a:lstStyle/>
          <a:p>
            <a:fld id="{68151E55-6873-49E2-B8D5-2F265E6F1973}" type="slidenum">
              <a:rPr lang="en-US" smtClean="0"/>
              <a:pPr/>
              <a:t>84</a:t>
            </a:fld>
            <a:endParaRPr lang="en-US"/>
          </a:p>
        </p:txBody>
      </p:sp>
    </p:spTree>
    <p:extLst>
      <p:ext uri="{BB962C8B-B14F-4D97-AF65-F5344CB8AC3E}">
        <p14:creationId xmlns:p14="http://schemas.microsoft.com/office/powerpoint/2010/main" val="52309518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920B0-1FAB-44E4-9174-160930A1110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33.30</a:t>
            </a:r>
          </a:p>
        </p:txBody>
      </p:sp>
      <p:pic>
        <p:nvPicPr>
          <p:cNvPr id="8" name="Picture 2" descr="An illustration shows several Trichinella cysts in the pork.">
            <a:extLst>
              <a:ext uri="{FF2B5EF4-FFF2-40B4-BE49-F238E27FC236}">
                <a16:creationId xmlns:a16="http://schemas.microsoft.com/office/drawing/2014/main" id="{194F0E21-6FB2-4368-8BB0-7DA7E8745A43}"/>
              </a:ext>
            </a:extLst>
          </p:cNvPr>
          <p:cNvPicPr>
            <a:picLocks noChangeAspect="1" noChangeArrowheads="1"/>
          </p:cNvPicPr>
          <p:nvPr/>
        </p:nvPicPr>
        <p:blipFill>
          <a:blip r:embed="rId2"/>
          <a:stretch>
            <a:fillRect/>
          </a:stretch>
        </p:blipFill>
        <p:spPr bwMode="auto">
          <a:xfrm>
            <a:off x="432161" y="1259950"/>
            <a:ext cx="8279679" cy="4754880"/>
          </a:xfrm>
          <a:prstGeom prst="rect">
            <a:avLst/>
          </a:prstGeom>
          <a:noFill/>
        </p:spPr>
      </p:pic>
      <p:sp>
        <p:nvSpPr>
          <p:cNvPr id="10" name="Text Placeholder 3">
            <a:extLst>
              <a:ext uri="{FF2B5EF4-FFF2-40B4-BE49-F238E27FC236}">
                <a16:creationId xmlns:a16="http://schemas.microsoft.com/office/drawing/2014/main" id="{D7166E23-6089-435F-AE78-97B3677BAB90}"/>
              </a:ext>
            </a:extLst>
          </p:cNvPr>
          <p:cNvSpPr>
            <a:spLocks noGrp="1"/>
          </p:cNvSpPr>
          <p:nvPr>
            <p:ph type="body" sz="quarter" idx="39"/>
          </p:nvPr>
        </p:nvSpPr>
        <p:spPr>
          <a:xfrm>
            <a:off x="3657600" y="6054344"/>
            <a:ext cx="1828800" cy="181356"/>
          </a:xfrm>
        </p:spPr>
        <p:txBody>
          <a:bodyPr/>
          <a:lstStyle/>
          <a:p>
            <a:pPr algn="ctr"/>
            <a:r>
              <a:rPr lang="en-US" dirty="0">
                <a:solidFill>
                  <a:schemeClr val="tx1"/>
                </a:solidFill>
              </a:rPr>
              <a:t>Gary D. </a:t>
            </a:r>
            <a:r>
              <a:rPr lang="en-US" dirty="0" err="1">
                <a:solidFill>
                  <a:schemeClr val="tx1"/>
                </a:solidFill>
              </a:rPr>
              <a:t>Gaugler</a:t>
            </a:r>
            <a:r>
              <a:rPr lang="en-US" dirty="0">
                <a:solidFill>
                  <a:schemeClr val="tx1"/>
                </a:solidFill>
              </a:rPr>
              <a:t>/Science Source </a:t>
            </a:r>
          </a:p>
        </p:txBody>
      </p:sp>
      <p:sp>
        <p:nvSpPr>
          <p:cNvPr id="7" name="Slide Number Placeholder 4">
            <a:extLst>
              <a:ext uri="{FF2B5EF4-FFF2-40B4-BE49-F238E27FC236}">
                <a16:creationId xmlns:a16="http://schemas.microsoft.com/office/drawing/2014/main" id="{6BDB2FF9-7E5F-4200-A3D0-3716E1F584AD}"/>
              </a:ext>
            </a:extLst>
          </p:cNvPr>
          <p:cNvSpPr>
            <a:spLocks noGrp="1"/>
          </p:cNvSpPr>
          <p:nvPr>
            <p:ph type="sldNum" sz="quarter" idx="10"/>
          </p:nvPr>
        </p:nvSpPr>
        <p:spPr/>
        <p:txBody>
          <a:bodyPr/>
          <a:lstStyle/>
          <a:p>
            <a:fld id="{68151E55-6873-49E2-B8D5-2F265E6F1973}" type="slidenum">
              <a:rPr lang="en-US" smtClean="0"/>
              <a:pPr/>
              <a:t>85</a:t>
            </a:fld>
            <a:endParaRPr lang="en-US"/>
          </a:p>
        </p:txBody>
      </p:sp>
    </p:spTree>
    <p:extLst>
      <p:ext uri="{BB962C8B-B14F-4D97-AF65-F5344CB8AC3E}">
        <p14:creationId xmlns:p14="http://schemas.microsoft.com/office/powerpoint/2010/main" val="405538399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6B5D6-61EB-4839-9635-50D7C1C10F0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Additional Nematodes Associated with Human Disease</a:t>
            </a:r>
          </a:p>
        </p:txBody>
      </p:sp>
      <p:sp>
        <p:nvSpPr>
          <p:cNvPr id="3" name="Content Placeholder 2">
            <a:extLst>
              <a:ext uri="{FF2B5EF4-FFF2-40B4-BE49-F238E27FC236}">
                <a16:creationId xmlns:a16="http://schemas.microsoft.com/office/drawing/2014/main" id="{BE74C4EB-C0DC-4BAB-A7BA-FB2181EB8DA5}"/>
              </a:ext>
            </a:extLst>
          </p:cNvPr>
          <p:cNvSpPr>
            <a:spLocks noGrp="1"/>
          </p:cNvSpPr>
          <p:nvPr>
            <p:ph sz="quarter" idx="11"/>
          </p:nvPr>
        </p:nvSpPr>
        <p:spPr>
          <a:xfrm>
            <a:off x="342900" y="1276710"/>
            <a:ext cx="8458200" cy="5120640"/>
          </a:xfrm>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Pinworms, </a:t>
            </a:r>
            <a:r>
              <a:rPr lang="en-US" i="1" dirty="0">
                <a:solidFill>
                  <a:srgbClr val="000000"/>
                </a:solidFill>
                <a:latin typeface="Arial" panose="020B0604020202020204" pitchFamily="34" charset="0"/>
                <a:ea typeface="Verdana" panose="020B0604030504040204" pitchFamily="34" charset="0"/>
              </a:rPr>
              <a:t>Enterobius vermicularis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Infects 11% of U.S. population.</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Causes itching of the anus.</a:t>
            </a:r>
          </a:p>
          <a:p>
            <a:pPr lvl="0">
              <a:spcBef>
                <a:spcPts val="6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Ascaris lumbricoides </a:t>
            </a:r>
            <a:r>
              <a:rPr lang="en-US" dirty="0">
                <a:solidFill>
                  <a:srgbClr val="000000"/>
                </a:solidFill>
                <a:latin typeface="Arial" panose="020B0604020202020204" pitchFamily="34" charset="0"/>
                <a:ea typeface="Verdana" panose="020B0604030504040204" pitchFamily="34" charset="0"/>
              </a:rPr>
              <a:t>– intestinal roundworm</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Infects 1 in 6 worldwide.</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Adult female can be 30 cm long.</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Rare in areas with modern plumbing.</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Serious tropical nematode diseases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Filariasis.</a:t>
            </a:r>
          </a:p>
          <a:p>
            <a:pPr marL="731520"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Elephantiasis.</a:t>
            </a:r>
          </a:p>
        </p:txBody>
      </p:sp>
      <p:sp>
        <p:nvSpPr>
          <p:cNvPr id="6" name="Slide Number Placeholder 3">
            <a:extLst>
              <a:ext uri="{FF2B5EF4-FFF2-40B4-BE49-F238E27FC236}">
                <a16:creationId xmlns:a16="http://schemas.microsoft.com/office/drawing/2014/main" id="{BC38B1BA-ADB4-4235-A587-CFF0775369A8}"/>
              </a:ext>
            </a:extLst>
          </p:cNvPr>
          <p:cNvSpPr>
            <a:spLocks noGrp="1"/>
          </p:cNvSpPr>
          <p:nvPr>
            <p:ph type="sldNum" sz="quarter" idx="10"/>
          </p:nvPr>
        </p:nvSpPr>
        <p:spPr/>
        <p:txBody>
          <a:bodyPr/>
          <a:lstStyle/>
          <a:p>
            <a:fld id="{68151E55-6873-49E2-B8D5-2F265E6F1973}" type="slidenum">
              <a:rPr lang="en-US" smtClean="0"/>
              <a:pPr/>
              <a:t>86</a:t>
            </a:fld>
            <a:endParaRPr lang="en-US"/>
          </a:p>
        </p:txBody>
      </p:sp>
    </p:spTree>
    <p:extLst>
      <p:ext uri="{BB962C8B-B14F-4D97-AF65-F5344CB8AC3E}">
        <p14:creationId xmlns:p14="http://schemas.microsoft.com/office/powerpoint/2010/main" val="295541621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2CF09-8409-4B15-B689-6BB70026547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Arthropod Phylogeny</a:t>
            </a:r>
          </a:p>
        </p:txBody>
      </p:sp>
      <p:pic>
        <p:nvPicPr>
          <p:cNvPr id="8" name="Picture 2" descr="A schematic shows the phylogenetic tree of Arthropoda in relationship with Lophotrochozoa and Ecdysozoa.">
            <a:extLst>
              <a:ext uri="{FF2B5EF4-FFF2-40B4-BE49-F238E27FC236}">
                <a16:creationId xmlns:a16="http://schemas.microsoft.com/office/drawing/2014/main" id="{75624629-E77C-4C9C-AD63-E0F6AF4247BA}"/>
              </a:ext>
            </a:extLst>
          </p:cNvPr>
          <p:cNvPicPr>
            <a:picLocks noChangeAspect="1" noChangeArrowheads="1"/>
          </p:cNvPicPr>
          <p:nvPr/>
        </p:nvPicPr>
        <p:blipFill>
          <a:blip r:embed="rId2"/>
          <a:stretch>
            <a:fillRect/>
          </a:stretch>
        </p:blipFill>
        <p:spPr bwMode="auto">
          <a:xfrm>
            <a:off x="1757733" y="1211501"/>
            <a:ext cx="5628535" cy="4937760"/>
          </a:xfrm>
          <a:prstGeom prst="rect">
            <a:avLst/>
          </a:prstGeom>
          <a:noFill/>
        </p:spPr>
      </p:pic>
      <p:sp>
        <p:nvSpPr>
          <p:cNvPr id="9" name="Text Placeholder 3">
            <a:extLst>
              <a:ext uri="{FF2B5EF4-FFF2-40B4-BE49-F238E27FC236}">
                <a16:creationId xmlns:a16="http://schemas.microsoft.com/office/drawing/2014/main" id="{12734308-1067-47B6-94FE-F3F8647A5453}"/>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7" name="Slide Number Placeholder 4">
            <a:extLst>
              <a:ext uri="{FF2B5EF4-FFF2-40B4-BE49-F238E27FC236}">
                <a16:creationId xmlns:a16="http://schemas.microsoft.com/office/drawing/2014/main" id="{4AF8D88D-6890-49BF-A64D-6913B8CDB329}"/>
              </a:ext>
            </a:extLst>
          </p:cNvPr>
          <p:cNvSpPr>
            <a:spLocks noGrp="1"/>
          </p:cNvSpPr>
          <p:nvPr>
            <p:ph type="sldNum" sz="quarter" idx="10"/>
          </p:nvPr>
        </p:nvSpPr>
        <p:spPr/>
        <p:txBody>
          <a:bodyPr/>
          <a:lstStyle/>
          <a:p>
            <a:fld id="{68151E55-6873-49E2-B8D5-2F265E6F1973}" type="slidenum">
              <a:rPr lang="en-US" smtClean="0"/>
              <a:pPr/>
              <a:t>87</a:t>
            </a:fld>
            <a:endParaRPr lang="en-US"/>
          </a:p>
        </p:txBody>
      </p:sp>
    </p:spTree>
    <p:extLst>
      <p:ext uri="{BB962C8B-B14F-4D97-AF65-F5344CB8AC3E}">
        <p14:creationId xmlns:p14="http://schemas.microsoft.com/office/powerpoint/2010/main" val="3760654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D3D2B-6E4F-460C-8FCA-3F0D95CAE68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Arthropod Characteristics</a:t>
            </a:r>
          </a:p>
        </p:txBody>
      </p:sp>
      <p:sp>
        <p:nvSpPr>
          <p:cNvPr id="3" name="Content Placeholder 2">
            <a:extLst>
              <a:ext uri="{FF2B5EF4-FFF2-40B4-BE49-F238E27FC236}">
                <a16:creationId xmlns:a16="http://schemas.microsoft.com/office/drawing/2014/main" id="{481F59C3-71F6-49A9-A5A0-274B1224BDD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By far the most successful animals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Well over 1,200,000 species (2/3 of all named species).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Arthropods affect all aspects of human life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Divided into four extant classes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Chelicerata.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Crustacea.</a:t>
            </a:r>
          </a:p>
          <a:p>
            <a:pPr marL="347472" lvl="0" indent="-347472">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Hexapoda</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Myriapoda.</a:t>
            </a:r>
          </a:p>
        </p:txBody>
      </p:sp>
      <p:sp>
        <p:nvSpPr>
          <p:cNvPr id="6" name="Slide Number Placeholder 3">
            <a:extLst>
              <a:ext uri="{FF2B5EF4-FFF2-40B4-BE49-F238E27FC236}">
                <a16:creationId xmlns:a16="http://schemas.microsoft.com/office/drawing/2014/main" id="{A8EAFC01-3F6D-43CD-B1E2-ADC8D76585C1}"/>
              </a:ext>
            </a:extLst>
          </p:cNvPr>
          <p:cNvSpPr>
            <a:spLocks noGrp="1"/>
          </p:cNvSpPr>
          <p:nvPr>
            <p:ph type="sldNum" sz="quarter" idx="10"/>
          </p:nvPr>
        </p:nvSpPr>
        <p:spPr/>
        <p:txBody>
          <a:bodyPr/>
          <a:lstStyle/>
          <a:p>
            <a:fld id="{68151E55-6873-49E2-B8D5-2F265E6F1973}" type="slidenum">
              <a:rPr lang="en-US" smtClean="0"/>
              <a:pPr/>
              <a:t>88</a:t>
            </a:fld>
            <a:endParaRPr lang="en-US"/>
          </a:p>
        </p:txBody>
      </p:sp>
    </p:spTree>
    <p:extLst>
      <p:ext uri="{BB962C8B-B14F-4D97-AF65-F5344CB8AC3E}">
        <p14:creationId xmlns:p14="http://schemas.microsoft.com/office/powerpoint/2010/main" val="64051338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9BC59-1D57-4D85-BE15-37D5D45A525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Table 33.1</a:t>
            </a:r>
          </a:p>
        </p:txBody>
      </p:sp>
      <p:sp>
        <p:nvSpPr>
          <p:cNvPr id="14" name="Content Placeholder 2">
            <a:extLst>
              <a:ext uri="{FF2B5EF4-FFF2-40B4-BE49-F238E27FC236}">
                <a16:creationId xmlns:a16="http://schemas.microsoft.com/office/drawing/2014/main" id="{C2631E2A-4FC9-415D-AB80-54BA954F65CA}"/>
              </a:ext>
            </a:extLst>
          </p:cNvPr>
          <p:cNvSpPr>
            <a:spLocks noGrp="1"/>
          </p:cNvSpPr>
          <p:nvPr>
            <p:ph sz="quarter" idx="11"/>
          </p:nvPr>
        </p:nvSpPr>
        <p:spPr>
          <a:xfrm>
            <a:off x="190500" y="1276710"/>
            <a:ext cx="8610600" cy="361590"/>
          </a:xfrm>
        </p:spPr>
        <p:txBody>
          <a:bodyPr/>
          <a:lstStyle/>
          <a:p>
            <a:r>
              <a:rPr lang="en-US" sz="2000" b="1" dirty="0"/>
              <a:t>TABLE 33.1 Major Groups of the Phylum Arthropoda</a:t>
            </a:r>
            <a:endParaRPr lang="en-US" sz="2000" dirty="0"/>
          </a:p>
        </p:txBody>
      </p:sp>
      <p:graphicFrame>
        <p:nvGraphicFramePr>
          <p:cNvPr id="15" name="Table 3">
            <a:extLst>
              <a:ext uri="{FF2B5EF4-FFF2-40B4-BE49-F238E27FC236}">
                <a16:creationId xmlns:a16="http://schemas.microsoft.com/office/drawing/2014/main" id="{FF589E43-D44E-462C-962B-CC1F1F14BF8B}"/>
              </a:ext>
            </a:extLst>
          </p:cNvPr>
          <p:cNvGraphicFramePr>
            <a:graphicFrameLocks noGrp="1"/>
          </p:cNvGraphicFramePr>
          <p:nvPr>
            <p:extLst>
              <p:ext uri="{D42A27DB-BD31-4B8C-83A1-F6EECF244321}">
                <p14:modId xmlns:p14="http://schemas.microsoft.com/office/powerpoint/2010/main" val="2190411067"/>
              </p:ext>
            </p:extLst>
          </p:nvPr>
        </p:nvGraphicFramePr>
        <p:xfrm>
          <a:off x="190500" y="1638300"/>
          <a:ext cx="8763000" cy="4552168"/>
        </p:xfrm>
        <a:graphic>
          <a:graphicData uri="http://schemas.openxmlformats.org/drawingml/2006/table">
            <a:tbl>
              <a:tblPr firstRow="1" bandRow="1">
                <a:tableStyleId>{5C22544A-7EE6-4342-B048-85BDC9FD1C3A}</a:tableStyleId>
              </a:tblPr>
              <a:tblGrid>
                <a:gridCol w="2819400">
                  <a:extLst>
                    <a:ext uri="{9D8B030D-6E8A-4147-A177-3AD203B41FA5}">
                      <a16:colId xmlns:a16="http://schemas.microsoft.com/office/drawing/2014/main" val="952417051"/>
                    </a:ext>
                  </a:extLst>
                </a:gridCol>
                <a:gridCol w="3566160">
                  <a:extLst>
                    <a:ext uri="{9D8B030D-6E8A-4147-A177-3AD203B41FA5}">
                      <a16:colId xmlns:a16="http://schemas.microsoft.com/office/drawing/2014/main" val="3720638611"/>
                    </a:ext>
                  </a:extLst>
                </a:gridCol>
                <a:gridCol w="2377440">
                  <a:extLst>
                    <a:ext uri="{9D8B030D-6E8A-4147-A177-3AD203B41FA5}">
                      <a16:colId xmlns:a16="http://schemas.microsoft.com/office/drawing/2014/main" val="887445902"/>
                    </a:ext>
                  </a:extLst>
                </a:gridCol>
              </a:tblGrid>
              <a:tr h="457200">
                <a:tc>
                  <a:txBody>
                    <a:bodyPr/>
                    <a:lstStyle/>
                    <a:p>
                      <a:pPr algn="ctr"/>
                      <a:r>
                        <a:rPr lang="en-IN" sz="1400" b="1" i="0" u="none" strike="noStrike" kern="1200" baseline="0" dirty="0">
                          <a:solidFill>
                            <a:schemeClr val="lt1"/>
                          </a:solidFill>
                          <a:latin typeface="+mn-lt"/>
                          <a:ea typeface="+mn-ea"/>
                          <a:cs typeface="+mn-cs"/>
                        </a:rPr>
                        <a:t>Class</a:t>
                      </a:r>
                      <a:endParaRPr lang="en-IN" sz="1400" b="0" i="0" u="none" strike="noStrike" kern="1200" baseline="0" dirty="0">
                        <a:solidFill>
                          <a:schemeClr val="lt1"/>
                        </a:solidFill>
                        <a:latin typeface="+mn-lt"/>
                        <a:ea typeface="+mn-ea"/>
                        <a:cs typeface="+mn-cs"/>
                      </a:endParaRPr>
                    </a:p>
                  </a:txBody>
                  <a:tcPr anchor="ctr"/>
                </a:tc>
                <a:tc>
                  <a:txBody>
                    <a:bodyPr/>
                    <a:lstStyle/>
                    <a:p>
                      <a:pPr algn="ctr"/>
                      <a:r>
                        <a:rPr lang="en-IN" sz="1400" b="1" i="0" u="none" strike="noStrike" kern="1200" baseline="0" dirty="0">
                          <a:solidFill>
                            <a:schemeClr val="lt1"/>
                          </a:solidFill>
                          <a:latin typeface="+mn-lt"/>
                          <a:ea typeface="+mn-ea"/>
                          <a:cs typeface="+mn-cs"/>
                        </a:rPr>
                        <a:t>Characteristics</a:t>
                      </a:r>
                      <a:endParaRPr lang="en-IN" sz="1400" b="0" i="0" u="none" strike="noStrike" kern="1200" baseline="0" dirty="0">
                        <a:solidFill>
                          <a:schemeClr val="lt1"/>
                        </a:solidFill>
                        <a:latin typeface="+mn-lt"/>
                        <a:ea typeface="+mn-ea"/>
                        <a:cs typeface="+mn-cs"/>
                      </a:endParaRPr>
                    </a:p>
                  </a:txBody>
                  <a:tcPr anchor="ctr"/>
                </a:tc>
                <a:tc>
                  <a:txBody>
                    <a:bodyPr/>
                    <a:lstStyle/>
                    <a:p>
                      <a:pPr algn="ctr"/>
                      <a:r>
                        <a:rPr lang="en-IN" sz="1400" b="1" i="0" u="none" strike="noStrike" kern="1200" baseline="0" dirty="0">
                          <a:solidFill>
                            <a:schemeClr val="lt1"/>
                          </a:solidFill>
                          <a:latin typeface="+mn-lt"/>
                          <a:ea typeface="+mn-ea"/>
                          <a:cs typeface="+mn-cs"/>
                        </a:rPr>
                        <a:t>Members</a:t>
                      </a:r>
                      <a:endParaRPr lang="en-IN" sz="1400" b="0" i="0" u="none" strike="noStrike" kern="1200" baseline="0" dirty="0">
                        <a:solidFill>
                          <a:schemeClr val="lt1"/>
                        </a:solidFill>
                        <a:latin typeface="+mn-lt"/>
                        <a:ea typeface="+mn-ea"/>
                        <a:cs typeface="+mn-cs"/>
                      </a:endParaRPr>
                    </a:p>
                  </a:txBody>
                  <a:tcPr anchor="ctr"/>
                </a:tc>
                <a:extLst>
                  <a:ext uri="{0D108BD9-81ED-4DB2-BD59-A6C34878D82A}">
                    <a16:rowId xmlns:a16="http://schemas.microsoft.com/office/drawing/2014/main" val="2509625812"/>
                  </a:ext>
                </a:extLst>
              </a:tr>
              <a:tr h="889244">
                <a:tc>
                  <a:txBody>
                    <a:bodyPr/>
                    <a:lstStyle/>
                    <a:p>
                      <a:r>
                        <a:rPr lang="en-IN" sz="1400" b="0" i="0" u="none" strike="noStrike" kern="1200" baseline="0" dirty="0">
                          <a:solidFill>
                            <a:schemeClr val="dk1"/>
                          </a:solidFill>
                          <a:latin typeface="+mn-lt"/>
                          <a:ea typeface="+mn-ea"/>
                          <a:cs typeface="+mn-cs"/>
                        </a:rPr>
                        <a:t>Chelicerata</a:t>
                      </a:r>
                    </a:p>
                  </a:txBody>
                  <a:tcPr/>
                </a:tc>
                <a:tc>
                  <a:txBody>
                    <a:bodyPr/>
                    <a:lstStyle/>
                    <a:p>
                      <a:r>
                        <a:rPr lang="en-US" sz="1400" b="0" i="0" u="none" strike="noStrike" kern="1200" baseline="0" dirty="0">
                          <a:solidFill>
                            <a:schemeClr val="dk1"/>
                          </a:solidFill>
                          <a:latin typeface="+mn-lt"/>
                          <a:ea typeface="+mn-ea"/>
                          <a:cs typeface="+mn-cs"/>
                        </a:rPr>
                        <a:t>Anterior appendages (chelicera) are specialized as pincers or fangs.</a:t>
                      </a:r>
                    </a:p>
                  </a:txBody>
                  <a:tcPr/>
                </a:tc>
                <a:tc>
                  <a:txBody>
                    <a:bodyPr/>
                    <a:lstStyle/>
                    <a:p>
                      <a:r>
                        <a:rPr lang="en-US" sz="1400" b="0" i="0" u="none" strike="noStrike" kern="1200" baseline="0" dirty="0">
                          <a:solidFill>
                            <a:schemeClr val="dk1"/>
                          </a:solidFill>
                          <a:latin typeface="+mn-lt"/>
                          <a:ea typeface="+mn-ea"/>
                          <a:cs typeface="+mn-cs"/>
                        </a:rPr>
                        <a:t>Spiders, mites, ticks, scorpions, daddy long-legs, horseshoe crabs</a:t>
                      </a:r>
                    </a:p>
                  </a:txBody>
                  <a:tcPr/>
                </a:tc>
                <a:extLst>
                  <a:ext uri="{0D108BD9-81ED-4DB2-BD59-A6C34878D82A}">
                    <a16:rowId xmlns:a16="http://schemas.microsoft.com/office/drawing/2014/main" val="2498568815"/>
                  </a:ext>
                </a:extLst>
              </a:tr>
              <a:tr h="889244">
                <a:tc>
                  <a:txBody>
                    <a:bodyPr/>
                    <a:lstStyle/>
                    <a:p>
                      <a:r>
                        <a:rPr lang="en-IN" sz="1400" b="0" i="0" u="none" strike="noStrike" kern="1200" baseline="0" dirty="0">
                          <a:solidFill>
                            <a:schemeClr val="dk1"/>
                          </a:solidFill>
                          <a:latin typeface="+mn-lt"/>
                          <a:ea typeface="+mn-ea"/>
                          <a:cs typeface="+mn-cs"/>
                        </a:rPr>
                        <a:t>Crustacea</a:t>
                      </a:r>
                    </a:p>
                  </a:txBody>
                  <a:tcPr/>
                </a:tc>
                <a:tc>
                  <a:txBody>
                    <a:bodyPr/>
                    <a:lstStyle/>
                    <a:p>
                      <a:r>
                        <a:rPr lang="en-US" sz="1400" b="0" i="0" u="none" strike="noStrike" kern="1200" baseline="0" dirty="0">
                          <a:solidFill>
                            <a:schemeClr val="dk1"/>
                          </a:solidFill>
                          <a:latin typeface="+mn-lt"/>
                          <a:ea typeface="+mn-ea"/>
                          <a:cs typeface="+mn-cs"/>
                        </a:rPr>
                        <a:t>Mouthparts are mandibles; appendages are biramous (“two-branched”); the head has two pairs of antennae.</a:t>
                      </a:r>
                    </a:p>
                  </a:txBody>
                  <a:tcPr/>
                </a:tc>
                <a:tc>
                  <a:txBody>
                    <a:bodyPr/>
                    <a:lstStyle/>
                    <a:p>
                      <a:r>
                        <a:rPr lang="en-IN" sz="1400" b="0" i="0" u="none" strike="noStrike" kern="1200" baseline="0" dirty="0">
                          <a:solidFill>
                            <a:schemeClr val="dk1"/>
                          </a:solidFill>
                          <a:latin typeface="+mn-lt"/>
                          <a:ea typeface="+mn-ea"/>
                          <a:cs typeface="+mn-cs"/>
                        </a:rPr>
                        <a:t>Lobsters, crabs, shrimps, isopods, barnacles</a:t>
                      </a:r>
                    </a:p>
                  </a:txBody>
                  <a:tcPr/>
                </a:tc>
                <a:extLst>
                  <a:ext uri="{0D108BD9-81ED-4DB2-BD59-A6C34878D82A}">
                    <a16:rowId xmlns:a16="http://schemas.microsoft.com/office/drawing/2014/main" val="3686610877"/>
                  </a:ext>
                </a:extLst>
              </a:tr>
              <a:tr h="1135434">
                <a:tc>
                  <a:txBody>
                    <a:bodyPr/>
                    <a:lstStyle/>
                    <a:p>
                      <a:r>
                        <a:rPr lang="en-IN" sz="1400" b="0" i="0" u="none" strike="noStrike" kern="1200" baseline="0" dirty="0" err="1">
                          <a:solidFill>
                            <a:schemeClr val="dk1"/>
                          </a:solidFill>
                          <a:latin typeface="+mn-lt"/>
                          <a:ea typeface="+mn-ea"/>
                          <a:cs typeface="+mn-cs"/>
                        </a:rPr>
                        <a:t>Hexapoda</a:t>
                      </a:r>
                      <a:endParaRPr lang="en-IN" sz="1400" b="0" i="0" u="none" strike="noStrike" kern="1200" baseline="0" dirty="0">
                        <a:solidFill>
                          <a:schemeClr val="dk1"/>
                        </a:solidFill>
                        <a:latin typeface="+mn-lt"/>
                        <a:ea typeface="+mn-ea"/>
                        <a:cs typeface="+mn-cs"/>
                      </a:endParaRPr>
                    </a:p>
                  </a:txBody>
                  <a:tcPr/>
                </a:tc>
                <a:tc>
                  <a:txBody>
                    <a:bodyPr/>
                    <a:lstStyle/>
                    <a:p>
                      <a:r>
                        <a:rPr lang="en-US" sz="1400" b="0" i="0" u="none" strike="noStrike" kern="1200" baseline="0" dirty="0">
                          <a:solidFill>
                            <a:schemeClr val="dk1"/>
                          </a:solidFill>
                          <a:latin typeface="+mn-lt"/>
                          <a:ea typeface="+mn-ea"/>
                          <a:cs typeface="+mn-cs"/>
                        </a:rPr>
                        <a:t>Mouthparts are mandibles; the body consists of three regions: a head with one pair of antennae, a thorax, and an abdomen; appendages are uniramous (“single-branched”).</a:t>
                      </a:r>
                    </a:p>
                  </a:txBody>
                  <a:tcPr/>
                </a:tc>
                <a:tc>
                  <a:txBody>
                    <a:bodyPr/>
                    <a:lstStyle/>
                    <a:p>
                      <a:r>
                        <a:rPr lang="en-US" sz="1400" b="0" i="0" u="none" strike="noStrike" kern="1200" baseline="0" dirty="0">
                          <a:solidFill>
                            <a:schemeClr val="dk1"/>
                          </a:solidFill>
                          <a:latin typeface="+mn-lt"/>
                          <a:ea typeface="+mn-ea"/>
                          <a:cs typeface="+mn-cs"/>
                        </a:rPr>
                        <a:t>Insects (beetles, bees, flies, fleas, true bugs, grasshoppers, butterflies, termites), springtails</a:t>
                      </a:r>
                    </a:p>
                  </a:txBody>
                  <a:tcPr/>
                </a:tc>
                <a:extLst>
                  <a:ext uri="{0D108BD9-81ED-4DB2-BD59-A6C34878D82A}">
                    <a16:rowId xmlns:a16="http://schemas.microsoft.com/office/drawing/2014/main" val="999713554"/>
                  </a:ext>
                </a:extLst>
              </a:tr>
              <a:tr h="1135434">
                <a:tc>
                  <a:txBody>
                    <a:bodyPr/>
                    <a:lstStyle/>
                    <a:p>
                      <a:r>
                        <a:rPr lang="en-IN" sz="1400" b="0" i="0" u="none" strike="noStrike" kern="1200" baseline="0" dirty="0">
                          <a:solidFill>
                            <a:schemeClr val="dk1"/>
                          </a:solidFill>
                          <a:latin typeface="+mn-lt"/>
                          <a:ea typeface="+mn-ea"/>
                          <a:cs typeface="+mn-cs"/>
                        </a:rPr>
                        <a:t>Myriapoda</a:t>
                      </a:r>
                    </a:p>
                  </a:txBody>
                  <a:tcPr/>
                </a:tc>
                <a:tc>
                  <a:txBody>
                    <a:bodyPr/>
                    <a:lstStyle/>
                    <a:p>
                      <a:r>
                        <a:rPr lang="en-US" sz="1400" b="0" i="0" u="none" strike="noStrike" kern="1200" baseline="0" dirty="0">
                          <a:solidFill>
                            <a:schemeClr val="dk1"/>
                          </a:solidFill>
                          <a:latin typeface="+mn-lt"/>
                          <a:ea typeface="+mn-ea"/>
                          <a:cs typeface="+mn-cs"/>
                        </a:rPr>
                        <a:t>Mouthparts are mandibles; the body consists of a head with one pair of antennae, and numerous segments, each bearing paired uniramous appendages.</a:t>
                      </a:r>
                    </a:p>
                    <a:p>
                      <a:endParaRPr lang="en-IN" sz="1400" dirty="0"/>
                    </a:p>
                  </a:txBody>
                  <a:tcPr/>
                </a:tc>
                <a:tc>
                  <a:txBody>
                    <a:bodyPr/>
                    <a:lstStyle/>
                    <a:p>
                      <a:r>
                        <a:rPr lang="en-IN" sz="1400" b="0" i="0" u="none" strike="noStrike" kern="1200" baseline="0" dirty="0">
                          <a:solidFill>
                            <a:schemeClr val="dk1"/>
                          </a:solidFill>
                          <a:latin typeface="+mn-lt"/>
                          <a:ea typeface="+mn-ea"/>
                          <a:cs typeface="+mn-cs"/>
                        </a:rPr>
                        <a:t>Centipedes, millipedes </a:t>
                      </a:r>
                    </a:p>
                  </a:txBody>
                  <a:tcPr/>
                </a:tc>
                <a:extLst>
                  <a:ext uri="{0D108BD9-81ED-4DB2-BD59-A6C34878D82A}">
                    <a16:rowId xmlns:a16="http://schemas.microsoft.com/office/drawing/2014/main" val="2237131021"/>
                  </a:ext>
                </a:extLst>
              </a:tr>
            </a:tbl>
          </a:graphicData>
        </a:graphic>
      </p:graphicFrame>
      <p:pic>
        <p:nvPicPr>
          <p:cNvPr id="16" name="Picture 4" descr="A specimen belongs to class Chelicerata.">
            <a:extLst>
              <a:ext uri="{FF2B5EF4-FFF2-40B4-BE49-F238E27FC236}">
                <a16:creationId xmlns:a16="http://schemas.microsoft.com/office/drawing/2014/main" id="{45D6E1C7-6549-4051-981A-F34CFAB8739E}"/>
              </a:ext>
            </a:extLst>
          </p:cNvPr>
          <p:cNvPicPr>
            <a:picLocks noChangeAspect="1" noChangeArrowheads="1"/>
          </p:cNvPicPr>
          <p:nvPr/>
        </p:nvPicPr>
        <p:blipFill>
          <a:blip r:embed="rId2"/>
          <a:stretch>
            <a:fillRect/>
          </a:stretch>
        </p:blipFill>
        <p:spPr bwMode="auto">
          <a:xfrm>
            <a:off x="1879531" y="2176119"/>
            <a:ext cx="945806" cy="731520"/>
          </a:xfrm>
          <a:prstGeom prst="rect">
            <a:avLst/>
          </a:prstGeom>
        </p:spPr>
      </p:pic>
      <p:pic>
        <p:nvPicPr>
          <p:cNvPr id="17" name="Picture 5" descr="A specimen belongs to class Crustacea.">
            <a:extLst>
              <a:ext uri="{FF2B5EF4-FFF2-40B4-BE49-F238E27FC236}">
                <a16:creationId xmlns:a16="http://schemas.microsoft.com/office/drawing/2014/main" id="{C29370BF-5167-434B-8519-40B5733EA1CA}"/>
              </a:ext>
            </a:extLst>
          </p:cNvPr>
          <p:cNvPicPr>
            <a:picLocks noChangeAspect="1" noChangeArrowheads="1"/>
          </p:cNvPicPr>
          <p:nvPr/>
        </p:nvPicPr>
        <p:blipFill>
          <a:blip r:embed="rId3"/>
          <a:stretch>
            <a:fillRect/>
          </a:stretch>
        </p:blipFill>
        <p:spPr bwMode="auto">
          <a:xfrm>
            <a:off x="1831930" y="3057408"/>
            <a:ext cx="1041009" cy="731520"/>
          </a:xfrm>
          <a:prstGeom prst="rect">
            <a:avLst/>
          </a:prstGeom>
        </p:spPr>
      </p:pic>
      <p:pic>
        <p:nvPicPr>
          <p:cNvPr id="18" name="Picture 6" descr="A specimen belongs to class Hexapoda.">
            <a:extLst>
              <a:ext uri="{FF2B5EF4-FFF2-40B4-BE49-F238E27FC236}">
                <a16:creationId xmlns:a16="http://schemas.microsoft.com/office/drawing/2014/main" id="{2B93990D-B8DA-4F3F-A6E9-A8F41207C5A3}"/>
              </a:ext>
            </a:extLst>
          </p:cNvPr>
          <p:cNvPicPr>
            <a:picLocks noChangeAspect="1" noChangeArrowheads="1"/>
          </p:cNvPicPr>
          <p:nvPr/>
        </p:nvPicPr>
        <p:blipFill>
          <a:blip r:embed="rId4"/>
          <a:stretch>
            <a:fillRect/>
          </a:stretch>
        </p:blipFill>
        <p:spPr bwMode="auto">
          <a:xfrm>
            <a:off x="1969193" y="3967536"/>
            <a:ext cx="766482" cy="914400"/>
          </a:xfrm>
          <a:prstGeom prst="rect">
            <a:avLst/>
          </a:prstGeom>
        </p:spPr>
      </p:pic>
      <p:pic>
        <p:nvPicPr>
          <p:cNvPr id="19" name="Picture 7" descr="A specimen belongs to class Myriapoda.">
            <a:extLst>
              <a:ext uri="{FF2B5EF4-FFF2-40B4-BE49-F238E27FC236}">
                <a16:creationId xmlns:a16="http://schemas.microsoft.com/office/drawing/2014/main" id="{EA56D2EB-9316-4B11-8058-A4A899D950A7}"/>
              </a:ext>
            </a:extLst>
          </p:cNvPr>
          <p:cNvPicPr>
            <a:picLocks noChangeAspect="1" noChangeArrowheads="1"/>
          </p:cNvPicPr>
          <p:nvPr/>
        </p:nvPicPr>
        <p:blipFill>
          <a:blip r:embed="rId5"/>
          <a:stretch>
            <a:fillRect/>
          </a:stretch>
        </p:blipFill>
        <p:spPr bwMode="auto">
          <a:xfrm>
            <a:off x="2033869" y="5136283"/>
            <a:ext cx="637130" cy="914400"/>
          </a:xfrm>
          <a:prstGeom prst="rect">
            <a:avLst/>
          </a:prstGeom>
        </p:spPr>
      </p:pic>
      <p:sp>
        <p:nvSpPr>
          <p:cNvPr id="8" name="Slide Number Placeholder 8">
            <a:extLst>
              <a:ext uri="{FF2B5EF4-FFF2-40B4-BE49-F238E27FC236}">
                <a16:creationId xmlns:a16="http://schemas.microsoft.com/office/drawing/2014/main" id="{D1197D2A-F17E-44B2-B71E-07FA1703FA2E}"/>
              </a:ext>
            </a:extLst>
          </p:cNvPr>
          <p:cNvSpPr>
            <a:spLocks noGrp="1"/>
          </p:cNvSpPr>
          <p:nvPr>
            <p:ph type="sldNum" sz="quarter" idx="10"/>
          </p:nvPr>
        </p:nvSpPr>
        <p:spPr/>
        <p:txBody>
          <a:bodyPr/>
          <a:lstStyle/>
          <a:p>
            <a:fld id="{68151E55-6873-49E2-B8D5-2F265E6F1973}" type="slidenum">
              <a:rPr lang="en-US" smtClean="0"/>
              <a:pPr/>
              <a:t>89</a:t>
            </a:fld>
            <a:endParaRPr lang="en-US"/>
          </a:p>
        </p:txBody>
      </p:sp>
    </p:spTree>
    <p:extLst>
      <p:ext uri="{BB962C8B-B14F-4D97-AF65-F5344CB8AC3E}">
        <p14:creationId xmlns:p14="http://schemas.microsoft.com/office/powerpoint/2010/main" val="1900117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0C966-F618-453C-AE4A-9A604BB5979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Flatworms (Platyhelminthes)</a:t>
            </a:r>
          </a:p>
        </p:txBody>
      </p:sp>
      <p:sp>
        <p:nvSpPr>
          <p:cNvPr id="3" name="Content Placeholder 2">
            <a:extLst>
              <a:ext uri="{FF2B5EF4-FFF2-40B4-BE49-F238E27FC236}">
                <a16:creationId xmlns:a16="http://schemas.microsoft.com/office/drawing/2014/main" id="{FEEFCA58-2394-47E6-A475-EC7A74A06DB1}"/>
              </a:ext>
            </a:extLst>
          </p:cNvPr>
          <p:cNvSpPr>
            <a:spLocks noGrp="1"/>
          </p:cNvSpPr>
          <p:nvPr>
            <p:ph sz="quarter" idx="11"/>
          </p:nvPr>
        </p:nvSpPr>
        <p:spPr/>
        <p:txBody>
          <a:bodyPr/>
          <a:lstStyle/>
          <a:p>
            <a:pPr marL="342900" lvl="0" indent="-342900">
              <a:spcBef>
                <a:spcPts val="624"/>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Simple bodies with no circulatory or respiratory systems, but complex reproductive system</a:t>
            </a:r>
          </a:p>
          <a:p>
            <a:pPr marL="342900" lvl="0" indent="-342900">
              <a:spcBef>
                <a:spcPts val="624"/>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Includes marine and freshwater planarians and parasitic flukes and tapeworms</a:t>
            </a:r>
          </a:p>
        </p:txBody>
      </p:sp>
      <p:sp>
        <p:nvSpPr>
          <p:cNvPr id="6" name="Slide Number Placeholder 3">
            <a:extLst>
              <a:ext uri="{FF2B5EF4-FFF2-40B4-BE49-F238E27FC236}">
                <a16:creationId xmlns:a16="http://schemas.microsoft.com/office/drawing/2014/main" id="{5092E286-D523-44C1-9CE9-0226A8F8A1FC}"/>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1040089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3AF6F-3969-4505-9FBC-C9F71105B1D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33.31</a:t>
            </a:r>
          </a:p>
        </p:txBody>
      </p:sp>
      <p:pic>
        <p:nvPicPr>
          <p:cNvPr id="9" name="Picture 2" descr="A pie chart details the proportional representation of arthropod groups.">
            <a:extLst>
              <a:ext uri="{FF2B5EF4-FFF2-40B4-BE49-F238E27FC236}">
                <a16:creationId xmlns:a16="http://schemas.microsoft.com/office/drawing/2014/main" id="{FC4CD766-7B27-4CB1-8551-433010CF8FA5}"/>
              </a:ext>
            </a:extLst>
          </p:cNvPr>
          <p:cNvPicPr>
            <a:picLocks noChangeAspect="1" noChangeArrowheads="1"/>
          </p:cNvPicPr>
          <p:nvPr/>
        </p:nvPicPr>
        <p:blipFill>
          <a:blip r:embed="rId2"/>
          <a:stretch>
            <a:fillRect/>
          </a:stretch>
        </p:blipFill>
        <p:spPr bwMode="auto">
          <a:xfrm>
            <a:off x="2487628" y="1082342"/>
            <a:ext cx="4168745" cy="5029200"/>
          </a:xfrm>
          <a:prstGeom prst="rect">
            <a:avLst/>
          </a:prstGeom>
          <a:noFill/>
        </p:spPr>
      </p:pic>
      <p:sp>
        <p:nvSpPr>
          <p:cNvPr id="14" name="Text Placeholder 3">
            <a:extLst>
              <a:ext uri="{FF2B5EF4-FFF2-40B4-BE49-F238E27FC236}">
                <a16:creationId xmlns:a16="http://schemas.microsoft.com/office/drawing/2014/main" id="{B0D64867-E1BA-4DF5-9799-68466095EE8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3559A4A-884B-4F45-B56E-88A10FF5F5AD}"/>
              </a:ext>
            </a:extLst>
          </p:cNvPr>
          <p:cNvSpPr>
            <a:spLocks noGrp="1"/>
          </p:cNvSpPr>
          <p:nvPr>
            <p:ph type="sldNum" sz="quarter" idx="10"/>
          </p:nvPr>
        </p:nvSpPr>
        <p:spPr/>
        <p:txBody>
          <a:bodyPr/>
          <a:lstStyle/>
          <a:p>
            <a:fld id="{68151E55-6873-49E2-B8D5-2F265E6F1973}" type="slidenum">
              <a:rPr lang="en-US" smtClean="0"/>
              <a:pPr/>
              <a:t>90</a:t>
            </a:fld>
            <a:endParaRPr lang="en-US"/>
          </a:p>
        </p:txBody>
      </p:sp>
    </p:spTree>
    <p:extLst>
      <p:ext uri="{BB962C8B-B14F-4D97-AF65-F5344CB8AC3E}">
        <p14:creationId xmlns:p14="http://schemas.microsoft.com/office/powerpoint/2010/main" val="11511936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E0A52-EF56-44E8-A6A3-9B96CFC32D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Arthropod Success: Segmentation and Exoskeleton</a:t>
            </a:r>
          </a:p>
        </p:txBody>
      </p:sp>
      <p:sp>
        <p:nvSpPr>
          <p:cNvPr id="3" name="Content Placeholder 2">
            <a:extLst>
              <a:ext uri="{FF2B5EF4-FFF2-40B4-BE49-F238E27FC236}">
                <a16:creationId xmlns:a16="http://schemas.microsoft.com/office/drawing/2014/main" id="{3E3B81D0-F67B-4DAB-B3BF-D5B7696E8A44}"/>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Part of arthropod success explained by</a:t>
            </a:r>
          </a:p>
          <a:p>
            <a:pPr marL="457200" lvl="0" indent="-457200">
              <a:spcBef>
                <a:spcPct val="20000"/>
              </a:spcBef>
              <a:spcAft>
                <a:spcPts val="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Segmentation</a:t>
            </a:r>
          </a:p>
          <a:p>
            <a:pPr marL="822960" lvl="2" indent="-283464">
              <a:spcBef>
                <a:spcPct val="20000"/>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In some classes specialized into tagmata.</a:t>
            </a:r>
          </a:p>
          <a:p>
            <a:pPr marL="1371600" lvl="3" indent="-283464">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Head, thorax, abdomen.</a:t>
            </a:r>
          </a:p>
          <a:p>
            <a:pPr marL="1371600" lvl="3" indent="-283464">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Head and thorax may be fused into cephalothorax or prosoma.</a:t>
            </a:r>
            <a:endParaRPr lang="en-US" sz="2400" dirty="0">
              <a:solidFill>
                <a:srgbClr val="000000"/>
              </a:solidFill>
              <a:latin typeface="Arial" panose="020B0604020202020204" pitchFamily="34" charset="0"/>
              <a:ea typeface="Verdana" panose="020B0604030504040204" pitchFamily="34" charset="0"/>
            </a:endParaRPr>
          </a:p>
          <a:p>
            <a:pPr marL="457200" lvl="0" indent="-457200">
              <a:spcBef>
                <a:spcPct val="20000"/>
              </a:spcBef>
              <a:spcAft>
                <a:spcPts val="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Exoskeleton</a:t>
            </a:r>
          </a:p>
          <a:p>
            <a:pPr marL="822960" lvl="2" indent="-283464">
              <a:spcBef>
                <a:spcPct val="20000"/>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Made of chitin and protein.</a:t>
            </a:r>
          </a:p>
          <a:p>
            <a:pPr marL="1371600" lvl="3" indent="-283464">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Protects against water loss.</a:t>
            </a:r>
          </a:p>
          <a:p>
            <a:pPr marL="1371600" lvl="3" indent="-283464">
              <a:spcBef>
                <a:spcPct val="20000"/>
              </a:spcBef>
              <a:spcAft>
                <a:spcPts val="0"/>
              </a:spcAft>
              <a:buClr>
                <a:srgbClr val="000000"/>
              </a:buClr>
            </a:pPr>
            <a:r>
              <a:rPr lang="en-US" sz="2000" dirty="0">
                <a:solidFill>
                  <a:srgbClr val="000000"/>
                </a:solidFill>
                <a:latin typeface="Arial" panose="020B0604020202020204" pitchFamily="34" charset="0"/>
                <a:ea typeface="Verdana" panose="020B0604030504040204" pitchFamily="34" charset="0"/>
              </a:rPr>
              <a:t>Must undergo ecdysis – molting.</a:t>
            </a:r>
          </a:p>
        </p:txBody>
      </p:sp>
      <p:sp>
        <p:nvSpPr>
          <p:cNvPr id="6" name="Slide Number Placeholder 3">
            <a:extLst>
              <a:ext uri="{FF2B5EF4-FFF2-40B4-BE49-F238E27FC236}">
                <a16:creationId xmlns:a16="http://schemas.microsoft.com/office/drawing/2014/main" id="{3B2E50E0-DB86-4859-A527-EEFF5B3EBF9D}"/>
              </a:ext>
            </a:extLst>
          </p:cNvPr>
          <p:cNvSpPr>
            <a:spLocks noGrp="1"/>
          </p:cNvSpPr>
          <p:nvPr>
            <p:ph type="sldNum" sz="quarter" idx="10"/>
          </p:nvPr>
        </p:nvSpPr>
        <p:spPr/>
        <p:txBody>
          <a:bodyPr/>
          <a:lstStyle/>
          <a:p>
            <a:fld id="{68151E55-6873-49E2-B8D5-2F265E6F1973}" type="slidenum">
              <a:rPr lang="en-US" smtClean="0"/>
              <a:pPr/>
              <a:t>91</a:t>
            </a:fld>
            <a:endParaRPr lang="en-US"/>
          </a:p>
        </p:txBody>
      </p:sp>
    </p:spTree>
    <p:extLst>
      <p:ext uri="{BB962C8B-B14F-4D97-AF65-F5344CB8AC3E}">
        <p14:creationId xmlns:p14="http://schemas.microsoft.com/office/powerpoint/2010/main" val="396563992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8E356-819A-480B-BDD2-597B3987C83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Arthropod Success: Jointed Appendages</a:t>
            </a:r>
          </a:p>
        </p:txBody>
      </p:sp>
      <p:sp>
        <p:nvSpPr>
          <p:cNvPr id="3" name="Content Placeholder 2">
            <a:extLst>
              <a:ext uri="{FF2B5EF4-FFF2-40B4-BE49-F238E27FC236}">
                <a16:creationId xmlns:a16="http://schemas.microsoft.com/office/drawing/2014/main" id="{91BFD70C-84F7-4C6D-AAAD-C47C30A80EFC}"/>
              </a:ext>
            </a:extLst>
          </p:cNvPr>
          <p:cNvSpPr>
            <a:spLocks noGrp="1"/>
          </p:cNvSpPr>
          <p:nvPr>
            <p:ph sz="quarter" idx="11"/>
          </p:nvPr>
        </p:nvSpPr>
        <p:spPr/>
        <p:txBody>
          <a:bodyPr/>
          <a:lstStyle/>
          <a:p>
            <a:pPr marL="457200" lvl="0" indent="-457200">
              <a:spcBef>
                <a:spcPct val="20000"/>
              </a:spcBef>
              <a:spcAft>
                <a:spcPts val="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Jointed appendages</a:t>
            </a:r>
          </a:p>
          <a:p>
            <a:pPr marL="1005840" lvl="2" indent="-283464">
              <a:spcBef>
                <a:spcPct val="20000"/>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May be modified into antennae, mouthparts, or wings.</a:t>
            </a:r>
          </a:p>
          <a:p>
            <a:pPr marL="1005840" lvl="2" indent="-283464">
              <a:spcBef>
                <a:spcPct val="20000"/>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Can be extended and retracted.</a:t>
            </a:r>
          </a:p>
        </p:txBody>
      </p:sp>
      <p:sp>
        <p:nvSpPr>
          <p:cNvPr id="6" name="Slide Number Placeholder 3">
            <a:extLst>
              <a:ext uri="{FF2B5EF4-FFF2-40B4-BE49-F238E27FC236}">
                <a16:creationId xmlns:a16="http://schemas.microsoft.com/office/drawing/2014/main" id="{0503C0CB-22EC-44A4-9CDB-F2AED40A5594}"/>
              </a:ext>
            </a:extLst>
          </p:cNvPr>
          <p:cNvSpPr>
            <a:spLocks noGrp="1"/>
          </p:cNvSpPr>
          <p:nvPr>
            <p:ph type="sldNum" sz="quarter" idx="10"/>
          </p:nvPr>
        </p:nvSpPr>
        <p:spPr/>
        <p:txBody>
          <a:bodyPr/>
          <a:lstStyle/>
          <a:p>
            <a:fld id="{68151E55-6873-49E2-B8D5-2F265E6F1973}" type="slidenum">
              <a:rPr lang="en-US" smtClean="0"/>
              <a:pPr/>
              <a:t>92</a:t>
            </a:fld>
            <a:endParaRPr lang="en-US"/>
          </a:p>
        </p:txBody>
      </p:sp>
    </p:spTree>
    <p:extLst>
      <p:ext uri="{BB962C8B-B14F-4D97-AF65-F5344CB8AC3E}">
        <p14:creationId xmlns:p14="http://schemas.microsoft.com/office/powerpoint/2010/main" val="42749761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CA902-D440-4ADF-8804-9C265C690F9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33.32</a:t>
            </a:r>
          </a:p>
        </p:txBody>
      </p:sp>
      <p:pic>
        <p:nvPicPr>
          <p:cNvPr id="9" name="Picture 2" descr="An illustration shows the bee.">
            <a:extLst>
              <a:ext uri="{FF2B5EF4-FFF2-40B4-BE49-F238E27FC236}">
                <a16:creationId xmlns:a16="http://schemas.microsoft.com/office/drawing/2014/main" id="{B74B6FF7-C5F4-419E-BEA2-5F3ED82B8F37}"/>
              </a:ext>
            </a:extLst>
          </p:cNvPr>
          <p:cNvPicPr>
            <a:picLocks noChangeAspect="1" noChangeArrowheads="1"/>
          </p:cNvPicPr>
          <p:nvPr/>
        </p:nvPicPr>
        <p:blipFill>
          <a:blip r:embed="rId2"/>
          <a:stretch>
            <a:fillRect/>
          </a:stretch>
        </p:blipFill>
        <p:spPr bwMode="auto">
          <a:xfrm>
            <a:off x="1611910" y="1117798"/>
            <a:ext cx="5920180" cy="5029200"/>
          </a:xfrm>
          <a:prstGeom prst="rect">
            <a:avLst/>
          </a:prstGeom>
          <a:noFill/>
        </p:spPr>
      </p:pic>
      <p:sp>
        <p:nvSpPr>
          <p:cNvPr id="14" name="Text Placeholder 3">
            <a:extLst>
              <a:ext uri="{FF2B5EF4-FFF2-40B4-BE49-F238E27FC236}">
                <a16:creationId xmlns:a16="http://schemas.microsoft.com/office/drawing/2014/main" id="{5B6742B2-DE5C-450E-8DE8-74296BC67AF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C0982EA-97BD-4E98-A7E8-06086916532E}"/>
              </a:ext>
            </a:extLst>
          </p:cNvPr>
          <p:cNvSpPr>
            <a:spLocks noGrp="1"/>
          </p:cNvSpPr>
          <p:nvPr>
            <p:ph type="sldNum" sz="quarter" idx="10"/>
          </p:nvPr>
        </p:nvSpPr>
        <p:spPr/>
        <p:txBody>
          <a:bodyPr/>
          <a:lstStyle/>
          <a:p>
            <a:fld id="{68151E55-6873-49E2-B8D5-2F265E6F1973}" type="slidenum">
              <a:rPr lang="en-US" smtClean="0"/>
              <a:pPr/>
              <a:t>93</a:t>
            </a:fld>
            <a:endParaRPr lang="en-US"/>
          </a:p>
        </p:txBody>
      </p:sp>
    </p:spTree>
    <p:extLst>
      <p:ext uri="{BB962C8B-B14F-4D97-AF65-F5344CB8AC3E}">
        <p14:creationId xmlns:p14="http://schemas.microsoft.com/office/powerpoint/2010/main" val="201314833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BF2CB-E5E8-4242-9AE3-E5645D58E61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Circulatory and Nervous Systems</a:t>
            </a:r>
          </a:p>
        </p:txBody>
      </p:sp>
      <p:sp>
        <p:nvSpPr>
          <p:cNvPr id="3" name="Content Placeholder 2">
            <a:extLst>
              <a:ext uri="{FF2B5EF4-FFF2-40B4-BE49-F238E27FC236}">
                <a16:creationId xmlns:a16="http://schemas.microsoft.com/office/drawing/2014/main" id="{69801B2C-4711-4364-A50E-CCB321EEE1C6}"/>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Open circulatory system</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Nervous system</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Double chain of segmented ganglia.</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Ventral ganglia control most activities.</a:t>
            </a:r>
          </a:p>
          <a:p>
            <a:pPr lvl="2" indent="-283464">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Can eat, move, or copulate with brain removed.</a:t>
            </a:r>
          </a:p>
        </p:txBody>
      </p:sp>
      <p:sp>
        <p:nvSpPr>
          <p:cNvPr id="6" name="Slide Number Placeholder 3">
            <a:extLst>
              <a:ext uri="{FF2B5EF4-FFF2-40B4-BE49-F238E27FC236}">
                <a16:creationId xmlns:a16="http://schemas.microsoft.com/office/drawing/2014/main" id="{76571041-1912-4DDF-9313-21E601323C6C}"/>
              </a:ext>
            </a:extLst>
          </p:cNvPr>
          <p:cNvSpPr>
            <a:spLocks noGrp="1"/>
          </p:cNvSpPr>
          <p:nvPr>
            <p:ph type="sldNum" sz="quarter" idx="10"/>
          </p:nvPr>
        </p:nvSpPr>
        <p:spPr/>
        <p:txBody>
          <a:bodyPr/>
          <a:lstStyle/>
          <a:p>
            <a:fld id="{68151E55-6873-49E2-B8D5-2F265E6F1973}" type="slidenum">
              <a:rPr lang="en-US" smtClean="0"/>
              <a:pPr/>
              <a:t>94</a:t>
            </a:fld>
            <a:endParaRPr lang="en-US"/>
          </a:p>
        </p:txBody>
      </p:sp>
    </p:spTree>
    <p:extLst>
      <p:ext uri="{BB962C8B-B14F-4D97-AF65-F5344CB8AC3E}">
        <p14:creationId xmlns:p14="http://schemas.microsoft.com/office/powerpoint/2010/main" val="6680938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0D331-65F5-490E-A026-4840DD84611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33.33</a:t>
            </a:r>
          </a:p>
        </p:txBody>
      </p:sp>
      <p:pic>
        <p:nvPicPr>
          <p:cNvPr id="9" name="Picture 2" descr="An illustration shows the major external and internal structures of a grasshopper.">
            <a:extLst>
              <a:ext uri="{FF2B5EF4-FFF2-40B4-BE49-F238E27FC236}">
                <a16:creationId xmlns:a16="http://schemas.microsoft.com/office/drawing/2014/main" id="{EEA909BC-639C-4C59-9FAB-C05D5537993B}"/>
              </a:ext>
            </a:extLst>
          </p:cNvPr>
          <p:cNvPicPr>
            <a:picLocks noChangeAspect="1" noChangeArrowheads="1"/>
          </p:cNvPicPr>
          <p:nvPr/>
        </p:nvPicPr>
        <p:blipFill>
          <a:blip r:embed="rId2"/>
          <a:stretch>
            <a:fillRect/>
          </a:stretch>
        </p:blipFill>
        <p:spPr bwMode="auto">
          <a:xfrm>
            <a:off x="2468880" y="1007835"/>
            <a:ext cx="4206240" cy="5188426"/>
          </a:xfrm>
          <a:prstGeom prst="rect">
            <a:avLst/>
          </a:prstGeom>
          <a:noFill/>
        </p:spPr>
      </p:pic>
      <p:sp>
        <p:nvSpPr>
          <p:cNvPr id="12" name="Text Placeholder 3">
            <a:extLst>
              <a:ext uri="{FF2B5EF4-FFF2-40B4-BE49-F238E27FC236}">
                <a16:creationId xmlns:a16="http://schemas.microsoft.com/office/drawing/2014/main" id="{F06C36C6-8430-4240-BAB0-49ECCFC7DF6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E5C29CD9-624D-4F93-8348-E7519833594E}"/>
              </a:ext>
            </a:extLst>
          </p:cNvPr>
          <p:cNvSpPr>
            <a:spLocks noGrp="1"/>
          </p:cNvSpPr>
          <p:nvPr>
            <p:ph type="sldNum" sz="quarter" idx="10"/>
          </p:nvPr>
        </p:nvSpPr>
        <p:spPr/>
        <p:txBody>
          <a:bodyPr/>
          <a:lstStyle/>
          <a:p>
            <a:fld id="{68151E55-6873-49E2-B8D5-2F265E6F1973}" type="slidenum">
              <a:rPr lang="en-US" smtClean="0"/>
              <a:pPr/>
              <a:t>95</a:t>
            </a:fld>
            <a:endParaRPr lang="en-US"/>
          </a:p>
        </p:txBody>
      </p:sp>
    </p:spTree>
    <p:extLst>
      <p:ext uri="{BB962C8B-B14F-4D97-AF65-F5344CB8AC3E}">
        <p14:creationId xmlns:p14="http://schemas.microsoft.com/office/powerpoint/2010/main" val="4761632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D4B0D-5C48-4414-ACE4-F690288FFAA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Arthropod Eyes</a:t>
            </a:r>
          </a:p>
        </p:txBody>
      </p:sp>
      <p:sp>
        <p:nvSpPr>
          <p:cNvPr id="3" name="Content Placeholder 2">
            <a:extLst>
              <a:ext uri="{FF2B5EF4-FFF2-40B4-BE49-F238E27FC236}">
                <a16:creationId xmlns:a16="http://schemas.microsoft.com/office/drawing/2014/main" id="{5204BCFC-AF3B-4433-A125-00B8FA4EBBC0}"/>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Compound eyes are found in many arthropods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Composed of independent visual units called ommatidia.</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Other arthropods have simple eyes, or ocelli</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in addition to compound eyes.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single lenses.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Distinguish light from darkness.</a:t>
            </a:r>
          </a:p>
        </p:txBody>
      </p:sp>
      <p:sp>
        <p:nvSpPr>
          <p:cNvPr id="6" name="Slide Number Placeholder 3">
            <a:extLst>
              <a:ext uri="{FF2B5EF4-FFF2-40B4-BE49-F238E27FC236}">
                <a16:creationId xmlns:a16="http://schemas.microsoft.com/office/drawing/2014/main" id="{E3BE6FA8-917B-4032-86A2-30C16A3CB679}"/>
              </a:ext>
            </a:extLst>
          </p:cNvPr>
          <p:cNvSpPr>
            <a:spLocks noGrp="1"/>
          </p:cNvSpPr>
          <p:nvPr>
            <p:ph type="sldNum" sz="quarter" idx="10"/>
          </p:nvPr>
        </p:nvSpPr>
        <p:spPr/>
        <p:txBody>
          <a:bodyPr/>
          <a:lstStyle/>
          <a:p>
            <a:fld id="{68151E55-6873-49E2-B8D5-2F265E6F1973}" type="slidenum">
              <a:rPr lang="en-US" smtClean="0"/>
              <a:pPr/>
              <a:t>96</a:t>
            </a:fld>
            <a:endParaRPr lang="en-US"/>
          </a:p>
        </p:txBody>
      </p:sp>
    </p:spTree>
    <p:extLst>
      <p:ext uri="{BB962C8B-B14F-4D97-AF65-F5344CB8AC3E}">
        <p14:creationId xmlns:p14="http://schemas.microsoft.com/office/powerpoint/2010/main" val="23104485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DCCCA-ABFB-4F28-A045-C6E9C5D5EDA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33.34</a:t>
            </a:r>
          </a:p>
        </p:txBody>
      </p:sp>
      <p:pic>
        <p:nvPicPr>
          <p:cNvPr id="9" name="Picture 2" descr="Numerous Ommatidium extends from the optic nerve, composed of a Corneal lens, a crystalline cone, Rhabdom, Retinular cells, and Pigment cell.">
            <a:extLst>
              <a:ext uri="{FF2B5EF4-FFF2-40B4-BE49-F238E27FC236}">
                <a16:creationId xmlns:a16="http://schemas.microsoft.com/office/drawing/2014/main" id="{ECE3D373-64CA-4308-B2E1-8F18A86ADD02}"/>
              </a:ext>
            </a:extLst>
          </p:cNvPr>
          <p:cNvPicPr>
            <a:picLocks noChangeAspect="1" noChangeArrowheads="1"/>
          </p:cNvPicPr>
          <p:nvPr/>
        </p:nvPicPr>
        <p:blipFill>
          <a:blip r:embed="rId2"/>
          <a:stretch>
            <a:fillRect/>
          </a:stretch>
        </p:blipFill>
        <p:spPr bwMode="auto">
          <a:xfrm>
            <a:off x="1463040" y="1088864"/>
            <a:ext cx="6217920" cy="5242665"/>
          </a:xfrm>
          <a:prstGeom prst="rect">
            <a:avLst/>
          </a:prstGeom>
          <a:noFill/>
        </p:spPr>
      </p:pic>
      <p:sp>
        <p:nvSpPr>
          <p:cNvPr id="8" name="Slide Number Placeholder 3">
            <a:extLst>
              <a:ext uri="{FF2B5EF4-FFF2-40B4-BE49-F238E27FC236}">
                <a16:creationId xmlns:a16="http://schemas.microsoft.com/office/drawing/2014/main" id="{388CF320-93BF-4971-84DC-38E74BB3892C}"/>
              </a:ext>
            </a:extLst>
          </p:cNvPr>
          <p:cNvSpPr>
            <a:spLocks noGrp="1"/>
          </p:cNvSpPr>
          <p:nvPr>
            <p:ph type="sldNum" sz="quarter" idx="10"/>
          </p:nvPr>
        </p:nvSpPr>
        <p:spPr/>
        <p:txBody>
          <a:bodyPr/>
          <a:lstStyle/>
          <a:p>
            <a:fld id="{68151E55-6873-49E2-B8D5-2F265E6F1973}" type="slidenum">
              <a:rPr lang="en-US" smtClean="0"/>
              <a:pPr/>
              <a:t>97</a:t>
            </a:fld>
            <a:endParaRPr lang="en-US"/>
          </a:p>
        </p:txBody>
      </p:sp>
    </p:spTree>
    <p:extLst>
      <p:ext uri="{BB962C8B-B14F-4D97-AF65-F5344CB8AC3E}">
        <p14:creationId xmlns:p14="http://schemas.microsoft.com/office/powerpoint/2010/main" val="220620376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C52B4-DAE4-4D0F-997A-C432AD02EB5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Respiratory system</a:t>
            </a:r>
          </a:p>
        </p:txBody>
      </p:sp>
      <p:sp>
        <p:nvSpPr>
          <p:cNvPr id="3" name="Content Placeholder 2">
            <a:extLst>
              <a:ext uri="{FF2B5EF4-FFF2-40B4-BE49-F238E27FC236}">
                <a16:creationId xmlns:a16="http://schemas.microsoft.com/office/drawing/2014/main" id="{B14CE99B-7C6B-49F9-A4E9-519A8109CE88}"/>
              </a:ext>
            </a:extLst>
          </p:cNvPr>
          <p:cNvSpPr>
            <a:spLocks noGrp="1"/>
          </p:cNvSpPr>
          <p:nvPr>
            <p:ph sz="quarter" idx="11"/>
          </p:nvPr>
        </p:nvSpPr>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Many marine arthropods have gills</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Some tiny arthropods lack any structure for gas exchange</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Terrestrial arthropods use tracheae</a:t>
            </a:r>
          </a:p>
          <a:p>
            <a:pPr marL="347472" lvl="2" indent="-347472">
              <a:spcBef>
                <a:spcPts val="6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Branch into tracheoles in direct contact with cells.</a:t>
            </a:r>
          </a:p>
          <a:p>
            <a:pPr marL="347472" lvl="2" indent="-347472">
              <a:spcBef>
                <a:spcPts val="6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Connected to the exterior by spiracles.</a:t>
            </a:r>
            <a:endParaRPr lang="en-US" dirty="0">
              <a:solidFill>
                <a:srgbClr val="000000"/>
              </a:solidFill>
              <a:latin typeface="Arial" panose="020B0604020202020204" pitchFamily="34" charset="0"/>
              <a:ea typeface="Verdana" panose="020B0604030504040204" pitchFamily="34" charset="0"/>
            </a:endParaRPr>
          </a:p>
          <a:p>
            <a:pPr marL="640080" lvl="4" indent="-283464">
              <a:spcBef>
                <a:spcPts val="600"/>
              </a:spcBef>
              <a:spcAft>
                <a:spcPts val="600"/>
              </a:spcAft>
              <a:buClr>
                <a:srgbClr val="000000"/>
              </a:buClr>
            </a:pPr>
            <a:r>
              <a:rPr lang="en-US" sz="2000" dirty="0">
                <a:solidFill>
                  <a:srgbClr val="000000"/>
                </a:solidFill>
                <a:latin typeface="Arial" panose="020B0604020202020204" pitchFamily="34" charset="0"/>
                <a:ea typeface="Verdana" panose="020B0604030504040204" pitchFamily="34" charset="0"/>
              </a:rPr>
              <a:t>Valves control water loss.</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Many spiders use book lungs</a:t>
            </a:r>
          </a:p>
          <a:p>
            <a:pPr marL="347472" lvl="2" indent="-347472">
              <a:spcBef>
                <a:spcPts val="6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Leaflike plates.</a:t>
            </a:r>
          </a:p>
        </p:txBody>
      </p:sp>
      <p:sp>
        <p:nvSpPr>
          <p:cNvPr id="6" name="Slide Number Placeholder 3">
            <a:extLst>
              <a:ext uri="{FF2B5EF4-FFF2-40B4-BE49-F238E27FC236}">
                <a16:creationId xmlns:a16="http://schemas.microsoft.com/office/drawing/2014/main" id="{6A608FA0-6E32-4A80-9B8E-1A2E394584C1}"/>
              </a:ext>
            </a:extLst>
          </p:cNvPr>
          <p:cNvSpPr>
            <a:spLocks noGrp="1"/>
          </p:cNvSpPr>
          <p:nvPr>
            <p:ph type="sldNum" sz="quarter" idx="10"/>
          </p:nvPr>
        </p:nvSpPr>
        <p:spPr/>
        <p:txBody>
          <a:bodyPr/>
          <a:lstStyle/>
          <a:p>
            <a:fld id="{68151E55-6873-49E2-B8D5-2F265E6F1973}" type="slidenum">
              <a:rPr lang="en-US" smtClean="0"/>
              <a:pPr/>
              <a:t>98</a:t>
            </a:fld>
            <a:endParaRPr lang="en-US"/>
          </a:p>
        </p:txBody>
      </p:sp>
    </p:spTree>
    <p:extLst>
      <p:ext uri="{BB962C8B-B14F-4D97-AF65-F5344CB8AC3E}">
        <p14:creationId xmlns:p14="http://schemas.microsoft.com/office/powerpoint/2010/main" val="425363713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C61B4-841A-42B3-99B7-18976939A77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33.35</a:t>
            </a:r>
          </a:p>
        </p:txBody>
      </p:sp>
      <p:pic>
        <p:nvPicPr>
          <p:cNvPr id="9" name="Picture 2" descr="From spiracles, tracheas connect to a longitudinal tube on each side of an insect body. Tracheoles branch from this tube into all regions of the body.">
            <a:extLst>
              <a:ext uri="{FF2B5EF4-FFF2-40B4-BE49-F238E27FC236}">
                <a16:creationId xmlns:a16="http://schemas.microsoft.com/office/drawing/2014/main" id="{D5F91822-0C91-452B-83ED-65C6BAD8C35E}"/>
              </a:ext>
            </a:extLst>
          </p:cNvPr>
          <p:cNvPicPr>
            <a:picLocks noChangeAspect="1" noChangeArrowheads="1"/>
          </p:cNvPicPr>
          <p:nvPr/>
        </p:nvPicPr>
        <p:blipFill>
          <a:blip r:embed="rId2"/>
          <a:stretch>
            <a:fillRect/>
          </a:stretch>
        </p:blipFill>
        <p:spPr bwMode="auto">
          <a:xfrm>
            <a:off x="457125" y="1136783"/>
            <a:ext cx="8229750" cy="5078888"/>
          </a:xfrm>
          <a:prstGeom prst="rect">
            <a:avLst/>
          </a:prstGeom>
          <a:noFill/>
        </p:spPr>
      </p:pic>
      <p:sp>
        <p:nvSpPr>
          <p:cNvPr id="8" name="Slide Number Placeholder 3">
            <a:extLst>
              <a:ext uri="{FF2B5EF4-FFF2-40B4-BE49-F238E27FC236}">
                <a16:creationId xmlns:a16="http://schemas.microsoft.com/office/drawing/2014/main" id="{BB2DCB62-0CFB-4F1E-B054-CC9951E96311}"/>
              </a:ext>
            </a:extLst>
          </p:cNvPr>
          <p:cNvSpPr>
            <a:spLocks noGrp="1"/>
          </p:cNvSpPr>
          <p:nvPr>
            <p:ph type="sldNum" sz="quarter" idx="10"/>
          </p:nvPr>
        </p:nvSpPr>
        <p:spPr/>
        <p:txBody>
          <a:bodyPr/>
          <a:lstStyle/>
          <a:p>
            <a:fld id="{68151E55-6873-49E2-B8D5-2F265E6F1973}" type="slidenum">
              <a:rPr lang="en-US" smtClean="0"/>
              <a:pPr/>
              <a:t>99</a:t>
            </a:fld>
            <a:endParaRPr lang="en-US"/>
          </a:p>
        </p:txBody>
      </p:sp>
    </p:spTree>
    <p:extLst>
      <p:ext uri="{BB962C8B-B14F-4D97-AF65-F5344CB8AC3E}">
        <p14:creationId xmlns:p14="http://schemas.microsoft.com/office/powerpoint/2010/main" val="277985452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5666</TotalTime>
  <Words>8303</Words>
  <Application>Microsoft Office PowerPoint</Application>
  <PresentationFormat>On-screen Show (4:3)</PresentationFormat>
  <Paragraphs>980</Paragraphs>
  <Slides>158</Slides>
  <Notes>0</Notes>
  <HiddenSlides>29</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158</vt:i4>
      </vt:variant>
    </vt:vector>
  </HeadingPairs>
  <TitlesOfParts>
    <vt:vector size="170"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33</vt:lpstr>
      <vt:lpstr>Lecture Outline</vt:lpstr>
      <vt:lpstr>The Clades of Protostomes</vt:lpstr>
      <vt:lpstr>Lophotrochozoa</vt:lpstr>
      <vt:lpstr>Defining Characteristics of the Lophotrochozoa</vt:lpstr>
      <vt:lpstr>Figure 33.1</vt:lpstr>
      <vt:lpstr>Ecdysozoa</vt:lpstr>
      <vt:lpstr>Phylum Platyhelminthes</vt:lpstr>
      <vt:lpstr>Flatworms (Platyhelminthes)</vt:lpstr>
      <vt:lpstr>Flatworms</vt:lpstr>
      <vt:lpstr>Additional Flatworm Features</vt:lpstr>
      <vt:lpstr>Transverse Section of a Planarian</vt:lpstr>
      <vt:lpstr>Flatworm Digestive, Central Nervous, and Reproductive Systems</vt:lpstr>
      <vt:lpstr>Excretion and Osmoregulation</vt:lpstr>
      <vt:lpstr>Nervous System and Reproduction</vt:lpstr>
      <vt:lpstr>Major Groups of Flatworms</vt:lpstr>
      <vt:lpstr>Trematoda</vt:lpstr>
      <vt:lpstr>Figure 33.4</vt:lpstr>
      <vt:lpstr>Schistosoma</vt:lpstr>
      <vt:lpstr>Schistosomes</vt:lpstr>
      <vt:lpstr>Cercomeromorpha tapeworms</vt:lpstr>
      <vt:lpstr>Tapeworms</vt:lpstr>
      <vt:lpstr>Figure 33.6b</vt:lpstr>
      <vt:lpstr>Phylum Rotifera</vt:lpstr>
      <vt:lpstr>Figure 33.7</vt:lpstr>
      <vt:lpstr>Phylum Mollusca</vt:lpstr>
      <vt:lpstr>Figure 33.8 a &amp; b</vt:lpstr>
      <vt:lpstr>Figure 33.8 c &amp; d</vt:lpstr>
      <vt:lpstr>Features of the Phylum Mollusca</vt:lpstr>
      <vt:lpstr>Figure 33.9</vt:lpstr>
      <vt:lpstr>Mollusk Body Plan: Mantle and Foot</vt:lpstr>
      <vt:lpstr>Mollusk Body Plan: Internal Organs</vt:lpstr>
      <vt:lpstr>Figure 33.10 Chiton and Snail</vt:lpstr>
      <vt:lpstr>Figure 33.10 Bivalve and Cephalopod</vt:lpstr>
      <vt:lpstr>Mollusk Body Plan: Shell</vt:lpstr>
      <vt:lpstr>Mollusk Body Plan: Radula</vt:lpstr>
      <vt:lpstr>Figure 33.11</vt:lpstr>
      <vt:lpstr>Waste Removal and Circulatory System</vt:lpstr>
      <vt:lpstr>Mollusk Reproduction</vt:lpstr>
      <vt:lpstr>Mollusk Life Stages</vt:lpstr>
      <vt:lpstr>Figure 33.12</vt:lpstr>
      <vt:lpstr>Classes of Mollusks</vt:lpstr>
      <vt:lpstr>Class Polyplacophora (Chitons)</vt:lpstr>
      <vt:lpstr>Class Gastropoda</vt:lpstr>
      <vt:lpstr>Torsion and Coiling</vt:lpstr>
      <vt:lpstr>Nudibranchs</vt:lpstr>
      <vt:lpstr>Class Bivalvia (Bivalves)</vt:lpstr>
      <vt:lpstr>Figure 33.16</vt:lpstr>
      <vt:lpstr>Class Cephalopoda</vt:lpstr>
      <vt:lpstr>Problem-solving by an octopus</vt:lpstr>
      <vt:lpstr>The Siphon and the Skin</vt:lpstr>
      <vt:lpstr>Figure 33.18</vt:lpstr>
      <vt:lpstr>Annelids (Annelida)</vt:lpstr>
      <vt:lpstr>Phylum Annelida</vt:lpstr>
      <vt:lpstr>Annelid Features</vt:lpstr>
      <vt:lpstr>Figure 33.21</vt:lpstr>
      <vt:lpstr>Other Annelid Features</vt:lpstr>
      <vt:lpstr>Annelid Clades</vt:lpstr>
      <vt:lpstr>Errantia</vt:lpstr>
      <vt:lpstr>Oenone</vt:lpstr>
      <vt:lpstr>Sedentaria</vt:lpstr>
      <vt:lpstr>Riftia</vt:lpstr>
      <vt:lpstr>Clade Clitellata</vt:lpstr>
      <vt:lpstr>Earthworms</vt:lpstr>
      <vt:lpstr>Figure 33.23</vt:lpstr>
      <vt:lpstr>Leeches</vt:lpstr>
      <vt:lpstr>Figure 33.24</vt:lpstr>
      <vt:lpstr>Ribbon Worms (Nemertea)</vt:lpstr>
      <vt:lpstr>Nemertean Features</vt:lpstr>
      <vt:lpstr>Other Nemertean Features</vt:lpstr>
      <vt:lpstr>Bryozoa and Brachiopoda</vt:lpstr>
      <vt:lpstr>Phylogeny</vt:lpstr>
      <vt:lpstr>Phylum Bryozoa</vt:lpstr>
      <vt:lpstr>Figure 33.26</vt:lpstr>
      <vt:lpstr>Phylum Brachiopoda</vt:lpstr>
      <vt:lpstr>Figure 33.27</vt:lpstr>
      <vt:lpstr>Figure 33.28</vt:lpstr>
      <vt:lpstr>Phylum Nematoda</vt:lpstr>
      <vt:lpstr>Nematode Characteristics</vt:lpstr>
      <vt:lpstr>Additional Nematode Characteristics</vt:lpstr>
      <vt:lpstr>Figure 33.29</vt:lpstr>
      <vt:lpstr>Reproduction and Composition</vt:lpstr>
      <vt:lpstr>Lifestyles</vt:lpstr>
      <vt:lpstr>Nematodes and Human Disease</vt:lpstr>
      <vt:lpstr>Figure 33.30</vt:lpstr>
      <vt:lpstr>Additional Nematodes Associated with Human Disease</vt:lpstr>
      <vt:lpstr>Arthropod Phylogeny</vt:lpstr>
      <vt:lpstr>Arthropod Characteristics</vt:lpstr>
      <vt:lpstr>Table 33.1</vt:lpstr>
      <vt:lpstr>Figure 33.31</vt:lpstr>
      <vt:lpstr>Arthropod Success: Segmentation and Exoskeleton</vt:lpstr>
      <vt:lpstr>Arthropod Success: Jointed Appendages</vt:lpstr>
      <vt:lpstr>Figure 33.32</vt:lpstr>
      <vt:lpstr>Circulatory and Nervous Systems</vt:lpstr>
      <vt:lpstr>Figure 33.33</vt:lpstr>
      <vt:lpstr>Arthropod Eyes</vt:lpstr>
      <vt:lpstr>Figure 33.34</vt:lpstr>
      <vt:lpstr>Respiratory system</vt:lpstr>
      <vt:lpstr>Figure 33.35</vt:lpstr>
      <vt:lpstr>Excretory system</vt:lpstr>
      <vt:lpstr>Figure 33.33 b</vt:lpstr>
      <vt:lpstr>Class Chelicerata</vt:lpstr>
      <vt:lpstr>Order Araneae (spiders)</vt:lpstr>
      <vt:lpstr>Figure 33.37</vt:lpstr>
      <vt:lpstr>Order Acari (mites and ticks)</vt:lpstr>
      <vt:lpstr>Class Crustacea</vt:lpstr>
      <vt:lpstr>Figure 33.38</vt:lpstr>
      <vt:lpstr>Figure 33.39</vt:lpstr>
      <vt:lpstr>Crustacean Reproduction</vt:lpstr>
      <vt:lpstr>Figure 33.40</vt:lpstr>
      <vt:lpstr>Decapod crustaceans</vt:lpstr>
      <vt:lpstr>Figure 33.41</vt:lpstr>
      <vt:lpstr>Order Cirripedia (Barnacles)</vt:lpstr>
      <vt:lpstr>Class Hexapoda</vt:lpstr>
      <vt:lpstr>Table 33.2 (1)</vt:lpstr>
      <vt:lpstr>Table 33.2 (2)</vt:lpstr>
      <vt:lpstr>Table 33.2 (3)</vt:lpstr>
      <vt:lpstr>Figure 33.43 a and b</vt:lpstr>
      <vt:lpstr>Figure 33.43 c and d</vt:lpstr>
      <vt:lpstr>Figure 33.43 e and f</vt:lpstr>
      <vt:lpstr>External features</vt:lpstr>
      <vt:lpstr>Insect Mouthparts</vt:lpstr>
      <vt:lpstr>Internal organization</vt:lpstr>
      <vt:lpstr>Figure 33.45</vt:lpstr>
      <vt:lpstr>Sensory receptors</vt:lpstr>
      <vt:lpstr>Insect life histories</vt:lpstr>
      <vt:lpstr>Class Myriapoda</vt:lpstr>
      <vt:lpstr>Myriapod Characteristics</vt:lpstr>
      <vt:lpstr>End of Main Content</vt:lpstr>
      <vt:lpstr>Accessibility Content: Text Alternatives for Images</vt:lpstr>
      <vt:lpstr>The Clades of Protostomes - Text Alternative</vt:lpstr>
      <vt:lpstr>Figure 33.1 - Text Alternative</vt:lpstr>
      <vt:lpstr>Phylum Platyhelminthes - Text Alternative</vt:lpstr>
      <vt:lpstr>Flatworms - Text Alternative</vt:lpstr>
      <vt:lpstr>Transverse Section of a Planarian - Text Alternative</vt:lpstr>
      <vt:lpstr>Flatworm Digestive, Central Nervous, and Reproductive Systems - Text Alternative</vt:lpstr>
      <vt:lpstr>Figure 33.4 - Text Alternative</vt:lpstr>
      <vt:lpstr>Cercomeromorpha tapeworms - Text Alternative</vt:lpstr>
      <vt:lpstr>Figure 33.6b - Text Alternative</vt:lpstr>
      <vt:lpstr>Phylum Mollusca - Text Alternative</vt:lpstr>
      <vt:lpstr>Figure 33.10 Chiton and Snail - Text Alternative</vt:lpstr>
      <vt:lpstr>Figure 33.10 Bivalve and Cephalopod - Text Alternative</vt:lpstr>
      <vt:lpstr>Figure 33.11 - Text Alternative</vt:lpstr>
      <vt:lpstr>Figure 33.16 - Text Alternative</vt:lpstr>
      <vt:lpstr>Phylum Annelida - Text Alternative</vt:lpstr>
      <vt:lpstr>Figure 33.21 - Text Alternative</vt:lpstr>
      <vt:lpstr>Ribbon Worms (Nemertea) - Text Alternative</vt:lpstr>
      <vt:lpstr>Phylogeny - Text Alternative</vt:lpstr>
      <vt:lpstr>Figure 33.26 - Text Alternative</vt:lpstr>
      <vt:lpstr>Figure 33.27 - Text Alternative</vt:lpstr>
      <vt:lpstr>Phylum Nematoda - Text Alternative</vt:lpstr>
      <vt:lpstr>Figure 33.29 - Text Alternative</vt:lpstr>
      <vt:lpstr>Arthropod Phylogeny - Text Alternative</vt:lpstr>
      <vt:lpstr>Figure 33.31 - Text Alternative</vt:lpstr>
      <vt:lpstr>Figure 33.32 - Text Alternative</vt:lpstr>
      <vt:lpstr>Figure 33.33 - Text Alternative</vt:lpstr>
      <vt:lpstr>Figure 33.33 b - Text Alternative</vt:lpstr>
      <vt:lpstr>Figure 33.39 -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33: Protostomes</dc:subject>
  <dc:creator>Raven, Johnson, Mason, Losos, Duncan</dc:creator>
  <cp:keywords>Accessible PPT</cp:keywords>
  <cp:lastModifiedBy>Prasanna kumar. Tripathy</cp:lastModifiedBy>
  <cp:revision>1079</cp:revision>
  <dcterms:created xsi:type="dcterms:W3CDTF">2019-07-27T05:34:11Z</dcterms:created>
  <dcterms:modified xsi:type="dcterms:W3CDTF">2022-05-16T05:58:48Z</dcterms:modified>
</cp:coreProperties>
</file>