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64"/>
  </p:notesMasterIdLst>
  <p:sldIdLst>
    <p:sldId id="477" r:id="rId7"/>
    <p:sldId id="478" r:id="rId8"/>
    <p:sldId id="310" r:id="rId9"/>
    <p:sldId id="311" r:id="rId10"/>
    <p:sldId id="312" r:id="rId11"/>
    <p:sldId id="313" r:id="rId12"/>
    <p:sldId id="314" r:id="rId13"/>
    <p:sldId id="315" r:id="rId14"/>
    <p:sldId id="316" r:id="rId15"/>
    <p:sldId id="317" r:id="rId16"/>
    <p:sldId id="479" r:id="rId17"/>
    <p:sldId id="480" r:id="rId18"/>
    <p:sldId id="481" r:id="rId19"/>
    <p:sldId id="321" r:id="rId20"/>
    <p:sldId id="322" r:id="rId21"/>
    <p:sldId id="323" r:id="rId22"/>
    <p:sldId id="324" r:id="rId23"/>
    <p:sldId id="325" r:id="rId24"/>
    <p:sldId id="326" r:id="rId25"/>
    <p:sldId id="327" r:id="rId26"/>
    <p:sldId id="328" r:id="rId27"/>
    <p:sldId id="329" r:id="rId28"/>
    <p:sldId id="330" r:id="rId29"/>
    <p:sldId id="482" r:id="rId30"/>
    <p:sldId id="332" r:id="rId31"/>
    <p:sldId id="333" r:id="rId32"/>
    <p:sldId id="334" r:id="rId33"/>
    <p:sldId id="335" r:id="rId34"/>
    <p:sldId id="336" r:id="rId35"/>
    <p:sldId id="337" r:id="rId36"/>
    <p:sldId id="338" r:id="rId37"/>
    <p:sldId id="483" r:id="rId38"/>
    <p:sldId id="340" r:id="rId39"/>
    <p:sldId id="341" r:id="rId40"/>
    <p:sldId id="342" r:id="rId41"/>
    <p:sldId id="505" r:id="rId42"/>
    <p:sldId id="343" r:id="rId43"/>
    <p:sldId id="344" r:id="rId44"/>
    <p:sldId id="345" r:id="rId45"/>
    <p:sldId id="346" r:id="rId46"/>
    <p:sldId id="347" r:id="rId47"/>
    <p:sldId id="348" r:id="rId48"/>
    <p:sldId id="349" r:id="rId49"/>
    <p:sldId id="350" r:id="rId50"/>
    <p:sldId id="351" r:id="rId51"/>
    <p:sldId id="352" r:id="rId52"/>
    <p:sldId id="353" r:id="rId53"/>
    <p:sldId id="354" r:id="rId54"/>
    <p:sldId id="355" r:id="rId55"/>
    <p:sldId id="356" r:id="rId56"/>
    <p:sldId id="357" r:id="rId57"/>
    <p:sldId id="358" r:id="rId58"/>
    <p:sldId id="359" r:id="rId59"/>
    <p:sldId id="360" r:id="rId60"/>
    <p:sldId id="361" r:id="rId61"/>
    <p:sldId id="362" r:id="rId62"/>
    <p:sldId id="363" r:id="rId63"/>
    <p:sldId id="364" r:id="rId64"/>
    <p:sldId id="365" r:id="rId65"/>
    <p:sldId id="366" r:id="rId66"/>
    <p:sldId id="367" r:id="rId67"/>
    <p:sldId id="368" r:id="rId68"/>
    <p:sldId id="506" r:id="rId69"/>
    <p:sldId id="370" r:id="rId70"/>
    <p:sldId id="371" r:id="rId71"/>
    <p:sldId id="372" r:id="rId72"/>
    <p:sldId id="373" r:id="rId73"/>
    <p:sldId id="374" r:id="rId74"/>
    <p:sldId id="375" r:id="rId75"/>
    <p:sldId id="376" r:id="rId76"/>
    <p:sldId id="377" r:id="rId77"/>
    <p:sldId id="378" r:id="rId78"/>
    <p:sldId id="379" r:id="rId79"/>
    <p:sldId id="380" r:id="rId80"/>
    <p:sldId id="381" r:id="rId81"/>
    <p:sldId id="382" r:id="rId82"/>
    <p:sldId id="383" r:id="rId83"/>
    <p:sldId id="384" r:id="rId84"/>
    <p:sldId id="385" r:id="rId85"/>
    <p:sldId id="386" r:id="rId86"/>
    <p:sldId id="507" r:id="rId87"/>
    <p:sldId id="508" r:id="rId88"/>
    <p:sldId id="389" r:id="rId89"/>
    <p:sldId id="390" r:id="rId90"/>
    <p:sldId id="391" r:id="rId91"/>
    <p:sldId id="392" r:id="rId92"/>
    <p:sldId id="393" r:id="rId93"/>
    <p:sldId id="394" r:id="rId94"/>
    <p:sldId id="395" r:id="rId95"/>
    <p:sldId id="396" r:id="rId96"/>
    <p:sldId id="397" r:id="rId97"/>
    <p:sldId id="398" r:id="rId98"/>
    <p:sldId id="399" r:id="rId99"/>
    <p:sldId id="400" r:id="rId100"/>
    <p:sldId id="401" r:id="rId101"/>
    <p:sldId id="402" r:id="rId102"/>
    <p:sldId id="403" r:id="rId103"/>
    <p:sldId id="404" r:id="rId104"/>
    <p:sldId id="405" r:id="rId105"/>
    <p:sldId id="406" r:id="rId106"/>
    <p:sldId id="407" r:id="rId107"/>
    <p:sldId id="408" r:id="rId108"/>
    <p:sldId id="409" r:id="rId109"/>
    <p:sldId id="509" r:id="rId110"/>
    <p:sldId id="510" r:id="rId111"/>
    <p:sldId id="412" r:id="rId112"/>
    <p:sldId id="413" r:id="rId113"/>
    <p:sldId id="414" r:id="rId114"/>
    <p:sldId id="415" r:id="rId115"/>
    <p:sldId id="416" r:id="rId116"/>
    <p:sldId id="417" r:id="rId117"/>
    <p:sldId id="418" r:id="rId118"/>
    <p:sldId id="419" r:id="rId119"/>
    <p:sldId id="420" r:id="rId120"/>
    <p:sldId id="421" r:id="rId121"/>
    <p:sldId id="422" r:id="rId122"/>
    <p:sldId id="423" r:id="rId123"/>
    <p:sldId id="424" r:id="rId124"/>
    <p:sldId id="425" r:id="rId125"/>
    <p:sldId id="426" r:id="rId126"/>
    <p:sldId id="427" r:id="rId127"/>
    <p:sldId id="428" r:id="rId128"/>
    <p:sldId id="429" r:id="rId129"/>
    <p:sldId id="430" r:id="rId130"/>
    <p:sldId id="431" r:id="rId131"/>
    <p:sldId id="432" r:id="rId132"/>
    <p:sldId id="433" r:id="rId133"/>
    <p:sldId id="434" r:id="rId134"/>
    <p:sldId id="303" r:id="rId135"/>
    <p:sldId id="289" r:id="rId136"/>
    <p:sldId id="264" r:id="rId137"/>
    <p:sldId id="487" r:id="rId138"/>
    <p:sldId id="511" r:id="rId139"/>
    <p:sldId id="488" r:id="rId140"/>
    <p:sldId id="512" r:id="rId141"/>
    <p:sldId id="489" r:id="rId142"/>
    <p:sldId id="496" r:id="rId143"/>
    <p:sldId id="490" r:id="rId144"/>
    <p:sldId id="491" r:id="rId145"/>
    <p:sldId id="492" r:id="rId146"/>
    <p:sldId id="493" r:id="rId147"/>
    <p:sldId id="494" r:id="rId148"/>
    <p:sldId id="495" r:id="rId149"/>
    <p:sldId id="513" r:id="rId150"/>
    <p:sldId id="514" r:id="rId151"/>
    <p:sldId id="497" r:id="rId152"/>
    <p:sldId id="515" r:id="rId153"/>
    <p:sldId id="498" r:id="rId154"/>
    <p:sldId id="516" r:id="rId155"/>
    <p:sldId id="517" r:id="rId156"/>
    <p:sldId id="518" r:id="rId157"/>
    <p:sldId id="499" r:id="rId158"/>
    <p:sldId id="519" r:id="rId159"/>
    <p:sldId id="500" r:id="rId160"/>
    <p:sldId id="504" r:id="rId161"/>
    <p:sldId id="520" r:id="rId162"/>
    <p:sldId id="501" r:id="rId16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7"/>
            <p14:sldId id="478"/>
            <p14:sldId id="310"/>
            <p14:sldId id="311"/>
            <p14:sldId id="312"/>
            <p14:sldId id="313"/>
            <p14:sldId id="314"/>
            <p14:sldId id="315"/>
            <p14:sldId id="316"/>
            <p14:sldId id="317"/>
            <p14:sldId id="479"/>
            <p14:sldId id="480"/>
            <p14:sldId id="481"/>
            <p14:sldId id="321"/>
            <p14:sldId id="322"/>
            <p14:sldId id="323"/>
            <p14:sldId id="324"/>
            <p14:sldId id="325"/>
            <p14:sldId id="326"/>
            <p14:sldId id="327"/>
            <p14:sldId id="328"/>
            <p14:sldId id="329"/>
            <p14:sldId id="330"/>
            <p14:sldId id="482"/>
            <p14:sldId id="332"/>
            <p14:sldId id="333"/>
            <p14:sldId id="334"/>
            <p14:sldId id="335"/>
            <p14:sldId id="336"/>
            <p14:sldId id="337"/>
            <p14:sldId id="338"/>
            <p14:sldId id="483"/>
            <p14:sldId id="340"/>
            <p14:sldId id="341"/>
            <p14:sldId id="342"/>
            <p14:sldId id="505"/>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506"/>
            <p14:sldId id="370"/>
            <p14:sldId id="371"/>
            <p14:sldId id="372"/>
            <p14:sldId id="373"/>
            <p14:sldId id="374"/>
            <p14:sldId id="375"/>
            <p14:sldId id="376"/>
            <p14:sldId id="377"/>
            <p14:sldId id="378"/>
            <p14:sldId id="379"/>
            <p14:sldId id="380"/>
            <p14:sldId id="381"/>
            <p14:sldId id="382"/>
            <p14:sldId id="383"/>
            <p14:sldId id="384"/>
            <p14:sldId id="385"/>
            <p14:sldId id="386"/>
            <p14:sldId id="507"/>
            <p14:sldId id="50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509"/>
            <p14:sldId id="510"/>
            <p14:sldId id="412"/>
            <p14:sldId id="413"/>
            <p14:sldId id="414"/>
            <p14:sldId id="415"/>
            <p14:sldId id="416"/>
            <p14:sldId id="417"/>
            <p14:sldId id="418"/>
            <p14:sldId id="419"/>
            <p14:sldId id="420"/>
            <p14:sldId id="421"/>
            <p14:sldId id="422"/>
            <p14:sldId id="423"/>
            <p14:sldId id="424"/>
            <p14:sldId id="425"/>
            <p14:sldId id="426"/>
            <p14:sldId id="427"/>
            <p14:sldId id="428"/>
            <p14:sldId id="429"/>
            <p14:sldId id="430"/>
            <p14:sldId id="431"/>
            <p14:sldId id="432"/>
            <p14:sldId id="433"/>
            <p14:sldId id="434"/>
            <p14:sldId id="303"/>
          </p14:sldIdLst>
        </p14:section>
        <p14:section name="Appendix: Image Descriptions for Unsighted Students" id="{07080632-B756-45AF-BBF3-52DB3854CA65}">
          <p14:sldIdLst>
            <p14:sldId id="289"/>
            <p14:sldId id="264"/>
            <p14:sldId id="487"/>
            <p14:sldId id="511"/>
            <p14:sldId id="488"/>
            <p14:sldId id="512"/>
            <p14:sldId id="489"/>
            <p14:sldId id="496"/>
            <p14:sldId id="490"/>
            <p14:sldId id="491"/>
            <p14:sldId id="492"/>
            <p14:sldId id="493"/>
            <p14:sldId id="494"/>
            <p14:sldId id="495"/>
            <p14:sldId id="513"/>
            <p14:sldId id="514"/>
            <p14:sldId id="497"/>
            <p14:sldId id="515"/>
            <p14:sldId id="498"/>
            <p14:sldId id="516"/>
            <p14:sldId id="517"/>
            <p14:sldId id="518"/>
            <p14:sldId id="499"/>
            <p14:sldId id="519"/>
            <p14:sldId id="500"/>
            <p14:sldId id="504"/>
            <p14:sldId id="520"/>
            <p14:sldId id="50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E7D5"/>
    <a:srgbClr val="CAC6A3"/>
    <a:srgbClr val="E8E6E7"/>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80" autoAdjust="0"/>
    <p:restoredTop sz="93060" autoAdjust="0"/>
  </p:normalViewPr>
  <p:slideViewPr>
    <p:cSldViewPr snapToGrid="0" showGuides="1">
      <p:cViewPr>
        <p:scale>
          <a:sx n="400" d="100"/>
          <a:sy n="400" d="100"/>
        </p:scale>
        <p:origin x="-5268" y="-8682"/>
      </p:cViewPr>
      <p:guideLst>
        <p:guide pos="3264"/>
        <p:guide orient="horz" pos="2256"/>
        <p:guide pos="5640"/>
      </p:guideLst>
    </p:cSldViewPr>
  </p:slideViewPr>
  <p:outlineViewPr>
    <p:cViewPr>
      <p:scale>
        <a:sx n="33" d="100"/>
        <a:sy n="33" d="100"/>
      </p:scale>
      <p:origin x="0" y="-2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38" Type="http://schemas.openxmlformats.org/officeDocument/2006/relationships/slide" Target="slides/slide132.xml"/><Relationship Id="rId154" Type="http://schemas.openxmlformats.org/officeDocument/2006/relationships/slide" Target="slides/slide148.xml"/><Relationship Id="rId159" Type="http://schemas.openxmlformats.org/officeDocument/2006/relationships/slide" Target="slides/slide153.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144" Type="http://schemas.openxmlformats.org/officeDocument/2006/relationships/slide" Target="slides/slide138.xml"/><Relationship Id="rId149" Type="http://schemas.openxmlformats.org/officeDocument/2006/relationships/slide" Target="slides/slide14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160" Type="http://schemas.openxmlformats.org/officeDocument/2006/relationships/slide" Target="slides/slide154.xml"/><Relationship Id="rId165" Type="http://schemas.openxmlformats.org/officeDocument/2006/relationships/commentAuthors" Target="commentAuthor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slide" Target="slides/slide128.xml"/><Relationship Id="rId139" Type="http://schemas.openxmlformats.org/officeDocument/2006/relationships/slide" Target="slides/slide133.xml"/><Relationship Id="rId80" Type="http://schemas.openxmlformats.org/officeDocument/2006/relationships/slide" Target="slides/slide74.xml"/><Relationship Id="rId85" Type="http://schemas.openxmlformats.org/officeDocument/2006/relationships/slide" Target="slides/slide79.xml"/><Relationship Id="rId150" Type="http://schemas.openxmlformats.org/officeDocument/2006/relationships/slide" Target="slides/slide144.xml"/><Relationship Id="rId155" Type="http://schemas.openxmlformats.org/officeDocument/2006/relationships/slide" Target="slides/slide14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30" Type="http://schemas.openxmlformats.org/officeDocument/2006/relationships/slide" Target="slides/slide124.xml"/><Relationship Id="rId135" Type="http://schemas.openxmlformats.org/officeDocument/2006/relationships/slide" Target="slides/slide129.xml"/><Relationship Id="rId143" Type="http://schemas.openxmlformats.org/officeDocument/2006/relationships/slide" Target="slides/slide137.xml"/><Relationship Id="rId148" Type="http://schemas.openxmlformats.org/officeDocument/2006/relationships/slide" Target="slides/slide142.xml"/><Relationship Id="rId151" Type="http://schemas.openxmlformats.org/officeDocument/2006/relationships/slide" Target="slides/slide145.xml"/><Relationship Id="rId156" Type="http://schemas.openxmlformats.org/officeDocument/2006/relationships/slide" Target="slides/slide150.xml"/><Relationship Id="rId164" Type="http://schemas.openxmlformats.org/officeDocument/2006/relationships/notesMaster" Target="notesMasters/notesMaster1.xml"/><Relationship Id="rId16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11/1/2022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20</a:t>
            </a:fld>
            <a:endParaRPr lang="en-US"/>
          </a:p>
        </p:txBody>
      </p:sp>
    </p:spTree>
    <p:extLst>
      <p:ext uri="{BB962C8B-B14F-4D97-AF65-F5344CB8AC3E}">
        <p14:creationId xmlns:p14="http://schemas.microsoft.com/office/powerpoint/2010/main" val="2642083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62</a:t>
            </a:fld>
            <a:endParaRPr lang="en-US"/>
          </a:p>
        </p:txBody>
      </p:sp>
    </p:spTree>
    <p:extLst>
      <p:ext uri="{BB962C8B-B14F-4D97-AF65-F5344CB8AC3E}">
        <p14:creationId xmlns:p14="http://schemas.microsoft.com/office/powerpoint/2010/main" val="3444160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63</a:t>
            </a:fld>
            <a:endParaRPr lang="en-US"/>
          </a:p>
        </p:txBody>
      </p:sp>
    </p:spTree>
    <p:extLst>
      <p:ext uri="{BB962C8B-B14F-4D97-AF65-F5344CB8AC3E}">
        <p14:creationId xmlns:p14="http://schemas.microsoft.com/office/powerpoint/2010/main" val="326969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86.jpg"/><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image" Target="../media/image87.jpg"/><Relationship Id="rId1" Type="http://schemas.openxmlformats.org/officeDocument/2006/relationships/slideLayout" Target="../slideLayouts/slideLayout6.xml"/><Relationship Id="rId5" Type="http://schemas.openxmlformats.org/officeDocument/2006/relationships/image" Target="../media/image90.jpg"/><Relationship Id="rId4" Type="http://schemas.openxmlformats.org/officeDocument/2006/relationships/image" Target="../media/image89.jpg"/></Relationships>
</file>

<file path=ppt/slides/_rels/slide105.xml.rels><?xml version="1.0" encoding="UTF-8" standalone="yes"?>
<Relationships xmlns="http://schemas.openxmlformats.org/package/2006/relationships"><Relationship Id="rId8" Type="http://schemas.openxmlformats.org/officeDocument/2006/relationships/image" Target="../media/image97.jpg"/><Relationship Id="rId3" Type="http://schemas.openxmlformats.org/officeDocument/2006/relationships/image" Target="../media/image92.jpg"/><Relationship Id="rId7" Type="http://schemas.openxmlformats.org/officeDocument/2006/relationships/image" Target="../media/image96.jpg"/><Relationship Id="rId2" Type="http://schemas.openxmlformats.org/officeDocument/2006/relationships/image" Target="../media/image91.jpg"/><Relationship Id="rId1" Type="http://schemas.openxmlformats.org/officeDocument/2006/relationships/slideLayout" Target="../slideLayouts/slideLayout6.xml"/><Relationship Id="rId6" Type="http://schemas.openxmlformats.org/officeDocument/2006/relationships/image" Target="../media/image95.jpg"/><Relationship Id="rId5" Type="http://schemas.openxmlformats.org/officeDocument/2006/relationships/image" Target="../media/image94.jpg"/><Relationship Id="rId4" Type="http://schemas.openxmlformats.org/officeDocument/2006/relationships/image" Target="../media/image93.jp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slide" Target="slide155.xml"/><Relationship Id="rId2" Type="http://schemas.openxmlformats.org/officeDocument/2006/relationships/image" Target="../media/image100.jpg"/><Relationship Id="rId1" Type="http://schemas.openxmlformats.org/officeDocument/2006/relationships/slideLayout" Target="../slideLayouts/slideLayout6.xml"/><Relationship Id="rId4" Type="http://schemas.openxmlformats.org/officeDocument/2006/relationships/slide" Target="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slide" Target="slide156.xml"/><Relationship Id="rId2" Type="http://schemas.openxmlformats.org/officeDocument/2006/relationships/image" Target="../media/image101.jpg"/><Relationship Id="rId1" Type="http://schemas.openxmlformats.org/officeDocument/2006/relationships/slideLayout" Target="../slideLayouts/slideLayout6.xml"/><Relationship Id="rId4" Type="http://schemas.openxmlformats.org/officeDocument/2006/relationships/slide" Target="slide11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oleObject" Target="../embeddings/oleObject2.bin"/><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slide" Target="slide157.xml"/><Relationship Id="rId2" Type="http://schemas.openxmlformats.org/officeDocument/2006/relationships/image" Target="../media/image104.jp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image" Target="../media/image105.jp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106.jp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132.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13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13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13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13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139.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141.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142.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143.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14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14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146.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14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148.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149.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slide" Target="slide133.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2.xml"/></Relationships>
</file>

<file path=ppt/slides/_rels/slide151.xml.rels><?xml version="1.0" encoding="UTF-8" standalone="yes"?>
<Relationships xmlns="http://schemas.openxmlformats.org/package/2006/relationships"><Relationship Id="rId2" Type="http://schemas.openxmlformats.org/officeDocument/2006/relationships/slide" Target="slide80.xml"/><Relationship Id="rId1" Type="http://schemas.openxmlformats.org/officeDocument/2006/relationships/slideLayout" Target="../slideLayouts/slideLayout22.xml"/></Relationships>
</file>

<file path=ppt/slides/_rels/slide152.xml.rels><?xml version="1.0" encoding="UTF-8" standalone="yes"?>
<Relationships xmlns="http://schemas.openxmlformats.org/package/2006/relationships"><Relationship Id="rId2" Type="http://schemas.openxmlformats.org/officeDocument/2006/relationships/slide" Target="slide86.xml"/><Relationship Id="rId1" Type="http://schemas.openxmlformats.org/officeDocument/2006/relationships/slideLayout" Target="../slideLayouts/slideLayout22.xml"/></Relationships>
</file>

<file path=ppt/slides/_rels/slide15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slide" Target="slide91.xml"/><Relationship Id="rId1" Type="http://schemas.openxmlformats.org/officeDocument/2006/relationships/slideLayout" Target="../slideLayouts/slideLayout22.xml"/></Relationships>
</file>

<file path=ppt/slides/_rels/slide154.xml.rels><?xml version="1.0" encoding="UTF-8" standalone="yes"?>
<Relationships xmlns="http://schemas.openxmlformats.org/package/2006/relationships"><Relationship Id="rId2" Type="http://schemas.openxmlformats.org/officeDocument/2006/relationships/slide" Target="slide96.xml"/><Relationship Id="rId1" Type="http://schemas.openxmlformats.org/officeDocument/2006/relationships/slideLayout" Target="../slideLayouts/slideLayout22.xml"/></Relationships>
</file>

<file path=ppt/slides/_rels/slide155.xml.rels><?xml version="1.0" encoding="UTF-8" standalone="yes"?>
<Relationships xmlns="http://schemas.openxmlformats.org/package/2006/relationships"><Relationship Id="rId2" Type="http://schemas.openxmlformats.org/officeDocument/2006/relationships/slide" Target="slide111.xml"/><Relationship Id="rId1" Type="http://schemas.openxmlformats.org/officeDocument/2006/relationships/slideLayout" Target="../slideLayouts/slideLayout22.xml"/></Relationships>
</file>

<file path=ppt/slides/_rels/slide156.xml.rels><?xml version="1.0" encoding="UTF-8" standalone="yes"?>
<Relationships xmlns="http://schemas.openxmlformats.org/package/2006/relationships"><Relationship Id="rId2" Type="http://schemas.openxmlformats.org/officeDocument/2006/relationships/slide" Target="slide114.xml"/><Relationship Id="rId1" Type="http://schemas.openxmlformats.org/officeDocument/2006/relationships/slideLayout" Target="../slideLayouts/slideLayout22.xml"/></Relationships>
</file>

<file path=ppt/slides/_rels/slide157.xml.rels><?xml version="1.0" encoding="UTF-8" standalone="yes"?>
<Relationships xmlns="http://schemas.openxmlformats.org/package/2006/relationships"><Relationship Id="rId2" Type="http://schemas.openxmlformats.org/officeDocument/2006/relationships/slide" Target="slide120.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slide" Target="slide134.xml"/><Relationship Id="rId4" Type="http://schemas.openxmlformats.org/officeDocument/2006/relationships/slide" Target="slide1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36.xml"/><Relationship Id="rId2" Type="http://schemas.openxmlformats.org/officeDocument/2006/relationships/image" Target="../media/image13.jpg"/><Relationship Id="rId1" Type="http://schemas.openxmlformats.org/officeDocument/2006/relationships/slideLayout" Target="../slideLayouts/slideLayout6.xml"/><Relationship Id="rId4" Type="http://schemas.openxmlformats.org/officeDocument/2006/relationships/slide" Target="slide109.xml"/></Relationships>
</file>

<file path=ppt/slides/_rels/slide24.xml.rels><?xml version="1.0" encoding="UTF-8" standalone="yes"?>
<Relationships xmlns="http://schemas.openxmlformats.org/package/2006/relationships"><Relationship Id="rId3" Type="http://schemas.openxmlformats.org/officeDocument/2006/relationships/slide" Target="slide137.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138.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139.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140.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141.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142.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143.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6.xml"/><Relationship Id="rId5" Type="http://schemas.openxmlformats.org/officeDocument/2006/relationships/image" Target="../media/image23.jpg"/><Relationship Id="rId4" Type="http://schemas.openxmlformats.org/officeDocument/2006/relationships/image" Target="../media/image22.jpg"/></Relationships>
</file>

<file path=ppt/slides/_rels/slide3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6.xml"/><Relationship Id="rId5" Type="http://schemas.openxmlformats.org/officeDocument/2006/relationships/image" Target="../media/image27.jpg"/><Relationship Id="rId4" Type="http://schemas.openxmlformats.org/officeDocument/2006/relationships/image" Target="../media/image2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131.xml"/><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slide" Target="slide10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144.xml"/><Relationship Id="rId2" Type="http://schemas.openxmlformats.org/officeDocument/2006/relationships/image" Target="../media/image29.jpg"/><Relationship Id="rId1" Type="http://schemas.openxmlformats.org/officeDocument/2006/relationships/slideLayout" Target="../slideLayouts/slideLayout6.xml"/><Relationship Id="rId4" Type="http://schemas.openxmlformats.org/officeDocument/2006/relationships/slide" Target="slide143.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145.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146.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147.xml"/><Relationship Id="rId2" Type="http://schemas.openxmlformats.org/officeDocument/2006/relationships/image" Target="../media/image34.jpg"/><Relationship Id="rId1" Type="http://schemas.openxmlformats.org/officeDocument/2006/relationships/slideLayout" Target="../slideLayouts/slideLayout6.xml"/><Relationship Id="rId4" Type="http://schemas.openxmlformats.org/officeDocument/2006/relationships/slide" Target="slide14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148.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jpg"/><Relationship Id="rId1" Type="http://schemas.openxmlformats.org/officeDocument/2006/relationships/slideLayout" Target="../slideLayouts/slideLayout6.xml"/><Relationship Id="rId4" Type="http://schemas.openxmlformats.org/officeDocument/2006/relationships/image" Target="../media/image39.jpg"/></Relationships>
</file>

<file path=ppt/slides/_rels/slide5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149.xml"/><Relationship Id="rId2" Type="http://schemas.openxmlformats.org/officeDocument/2006/relationships/image" Target="../media/image41.jpg"/><Relationship Id="rId1" Type="http://schemas.openxmlformats.org/officeDocument/2006/relationships/slideLayout" Target="../slideLayouts/slideLayout6.xml"/><Relationship Id="rId4" Type="http://schemas.openxmlformats.org/officeDocument/2006/relationships/slide" Target="slide14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43.jpg"/></Relationships>
</file>

<file path=ppt/slides/_rels/slide63.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0.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9.jpg"/><Relationship Id="rId5" Type="http://schemas.openxmlformats.org/officeDocument/2006/relationships/image" Target="../media/image48.jpg"/><Relationship Id="rId4" Type="http://schemas.openxmlformats.org/officeDocument/2006/relationships/image" Target="../media/image47.jpg"/></Relationships>
</file>

<file path=ppt/slides/_rels/slide64.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150.xml"/><Relationship Id="rId2" Type="http://schemas.openxmlformats.org/officeDocument/2006/relationships/image" Target="../media/image57.jpg"/><Relationship Id="rId1" Type="http://schemas.openxmlformats.org/officeDocument/2006/relationships/slideLayout" Target="../slideLayouts/slideLayout6.xml"/><Relationship Id="rId4" Type="http://schemas.openxmlformats.org/officeDocument/2006/relationships/slide" Target="slide14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slide" Target="slide151.xml"/><Relationship Id="rId2" Type="http://schemas.openxmlformats.org/officeDocument/2006/relationships/image" Target="../media/image60.jp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62.jpg"/><Relationship Id="rId7" Type="http://schemas.openxmlformats.org/officeDocument/2006/relationships/image" Target="../media/image66.jpg"/><Relationship Id="rId2" Type="http://schemas.openxmlformats.org/officeDocument/2006/relationships/image" Target="../media/image61.jpg"/><Relationship Id="rId1" Type="http://schemas.openxmlformats.org/officeDocument/2006/relationships/slideLayout" Target="../slideLayouts/slideLayout6.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82.xml.rels><?xml version="1.0" encoding="UTF-8" standalone="yes"?>
<Relationships xmlns="http://schemas.openxmlformats.org/package/2006/relationships"><Relationship Id="rId8" Type="http://schemas.openxmlformats.org/officeDocument/2006/relationships/image" Target="../media/image73.jpg"/><Relationship Id="rId3" Type="http://schemas.openxmlformats.org/officeDocument/2006/relationships/image" Target="../media/image68.jpg"/><Relationship Id="rId7" Type="http://schemas.openxmlformats.org/officeDocument/2006/relationships/image" Target="../media/image72.jpg"/><Relationship Id="rId2" Type="http://schemas.openxmlformats.org/officeDocument/2006/relationships/image" Target="../media/image67.jpg"/><Relationship Id="rId1" Type="http://schemas.openxmlformats.org/officeDocument/2006/relationships/slideLayout" Target="../slideLayouts/slideLayout6.xml"/><Relationship Id="rId6" Type="http://schemas.openxmlformats.org/officeDocument/2006/relationships/image" Target="../media/image71.jpg"/><Relationship Id="rId11" Type="http://schemas.openxmlformats.org/officeDocument/2006/relationships/image" Target="../media/image76.jpg"/><Relationship Id="rId5" Type="http://schemas.openxmlformats.org/officeDocument/2006/relationships/image" Target="../media/image70.jpg"/><Relationship Id="rId10" Type="http://schemas.openxmlformats.org/officeDocument/2006/relationships/image" Target="../media/image75.jpg"/><Relationship Id="rId4" Type="http://schemas.openxmlformats.org/officeDocument/2006/relationships/image" Target="../media/image69.jpg"/><Relationship Id="rId9" Type="http://schemas.openxmlformats.org/officeDocument/2006/relationships/image" Target="../media/image74.jp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77.jp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78.jp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slide" Target="slide152.xml"/><Relationship Id="rId2" Type="http://schemas.openxmlformats.org/officeDocument/2006/relationships/image" Target="../media/image79.jp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image" Target="../media/image80.jp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slide" Target="slide153.xml"/><Relationship Id="rId2" Type="http://schemas.openxmlformats.org/officeDocument/2006/relationships/image" Target="../media/image82.jpg"/><Relationship Id="rId1" Type="http://schemas.openxmlformats.org/officeDocument/2006/relationships/slideLayout" Target="../slideLayouts/slideLayout6.xml"/><Relationship Id="rId4" Type="http://schemas.openxmlformats.org/officeDocument/2006/relationships/slide" Target="slide15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slide" Target="slide154.xml"/><Relationship Id="rId2" Type="http://schemas.openxmlformats.org/officeDocument/2006/relationships/image" Target="../media/image84.jp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34</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Deuterostomes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B87F-2856-4092-8839-F5B4528FBBB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Class Asteroidea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EBE427-A837-4DBC-A50F-1BBD06E3F667}"/>
              </a:ext>
            </a:extLst>
          </p:cNvPr>
          <p:cNvSpPr>
            <a:spLocks noGrp="1"/>
          </p:cNvSpPr>
          <p:nvPr>
            <p:ph sz="quarter" idx="11"/>
          </p:nvPr>
        </p:nvSpPr>
        <p:spPr>
          <a:xfrm>
            <a:off x="342900" y="1276710"/>
            <a:ext cx="8458200" cy="1237890"/>
          </a:xfrm>
        </p:spPr>
        <p:txBody>
          <a:bodyPr/>
          <a:lstStyle/>
          <a:p>
            <a:pPr marL="342900" lvl="0" indent="-342900">
              <a:spcBef>
                <a:spcPts val="200"/>
              </a:spcBef>
              <a:spcAft>
                <a:spcPts val="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 stars and sea daisies</a:t>
            </a:r>
          </a:p>
          <a:p>
            <a:pPr marL="342900" lvl="0" indent="-342900">
              <a:spcBef>
                <a:spcPts val="200"/>
              </a:spcBef>
              <a:spcAft>
                <a:spcPts val="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predators in many marine systems</a:t>
            </a:r>
          </a:p>
          <a:p>
            <a:pPr marL="342900" lvl="0" indent="-342900">
              <a:spcBef>
                <a:spcPts val="200"/>
              </a:spcBef>
              <a:spcAft>
                <a:spcPts val="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have 5 arms, some have multiples of 5</a:t>
            </a:r>
          </a:p>
        </p:txBody>
      </p:sp>
      <p:pic>
        <p:nvPicPr>
          <p:cNvPr id="9" name="Picture 3" descr="An illustration shows the class asteroidean. The example are sea star.">
            <a:extLst>
              <a:ext uri="{FF2B5EF4-FFF2-40B4-BE49-F238E27FC236}">
                <a16:creationId xmlns:a16="http://schemas.microsoft.com/office/drawing/2014/main" id="{C0037F63-B4AE-44D7-9063-708955F9E460}"/>
              </a:ext>
            </a:extLst>
          </p:cNvPr>
          <p:cNvPicPr>
            <a:picLocks noChangeAspect="1" noChangeArrowheads="1"/>
          </p:cNvPicPr>
          <p:nvPr/>
        </p:nvPicPr>
        <p:blipFill rotWithShape="1">
          <a:blip r:embed="rId2"/>
          <a:srcRect t="1" r="50000" b="68417"/>
          <a:stretch/>
        </p:blipFill>
        <p:spPr bwMode="auto">
          <a:xfrm>
            <a:off x="2743200" y="2692020"/>
            <a:ext cx="3657600" cy="3463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85364D05-5669-4A68-A3BF-ED5BF75B910D}"/>
              </a:ext>
            </a:extLst>
          </p:cNvPr>
          <p:cNvSpPr>
            <a:spLocks noGrp="1"/>
          </p:cNvSpPr>
          <p:nvPr>
            <p:ph type="body" sz="quarter" idx="39"/>
          </p:nvPr>
        </p:nvSpPr>
        <p:spPr>
          <a:xfrm>
            <a:off x="3017520" y="6211862"/>
            <a:ext cx="3108960" cy="181356"/>
          </a:xfrm>
        </p:spPr>
        <p:txBody>
          <a:bodyPr/>
          <a:lstStyle/>
          <a:p>
            <a:pPr algn="ctr"/>
            <a:r>
              <a:rPr lang="en-US" dirty="0">
                <a:solidFill>
                  <a:schemeClr val="tx1"/>
                </a:solidFill>
              </a:rPr>
              <a:t>(a) NOAA National Estuarine Research Reserve Collection </a:t>
            </a:r>
            <a:endParaRPr lang="en-IN" dirty="0">
              <a:solidFill>
                <a:schemeClr val="tx1"/>
              </a:solidFill>
            </a:endParaRPr>
          </a:p>
        </p:txBody>
      </p:sp>
      <p:sp>
        <p:nvSpPr>
          <p:cNvPr id="8" name="Slide Number Placeholder 5">
            <a:extLst>
              <a:ext uri="{FF2B5EF4-FFF2-40B4-BE49-F238E27FC236}">
                <a16:creationId xmlns:a16="http://schemas.microsoft.com/office/drawing/2014/main" id="{27E41C52-4883-48D3-A49E-640AA07B3E22}"/>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74646272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076DF-0A34-4A02-8528-C64A6D0444C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Major Subclasses of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E95ABCE-5D10-4F89-B65F-ED6E41C31B72}"/>
              </a:ext>
            </a:extLst>
          </p:cNvPr>
          <p:cNvSpPr>
            <a:spLocks noGrp="1"/>
          </p:cNvSpPr>
          <p:nvPr>
            <p:ph sz="quarter" idx="11"/>
          </p:nvPr>
        </p:nvSpPr>
        <p:spPr/>
        <p:txBody>
          <a:bodyPr/>
          <a:lstStyle/>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Prototheria (most primitive)</a:t>
            </a:r>
          </a:p>
          <a:p>
            <a:pPr marL="731520" lvl="2" indent="-283464">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Lay shelled eggs.</a:t>
            </a:r>
          </a:p>
          <a:p>
            <a:pPr marL="731520" lvl="2" indent="-283464">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Only living group is the monotremes.</a:t>
            </a:r>
          </a:p>
          <a:p>
            <a:pPr marL="457200" lvl="0" indent="-457200">
              <a:spcBef>
                <a:spcPct val="200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Theria</a:t>
            </a:r>
            <a:endParaRPr lang="en-US" dirty="0">
              <a:solidFill>
                <a:srgbClr val="000000"/>
              </a:solidFill>
              <a:latin typeface="Arial" panose="020B0604020202020204" pitchFamily="34" charset="0"/>
              <a:ea typeface="Verdana" panose="020B0604030504040204" pitchFamily="34" charset="0"/>
            </a:endParaRPr>
          </a:p>
          <a:p>
            <a:pPr marL="731520" lvl="2" indent="-283464">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Viviparous – young are born alive.</a:t>
            </a:r>
          </a:p>
          <a:p>
            <a:pPr marL="731520" lvl="2" indent="-283464">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Two living groups.</a:t>
            </a:r>
          </a:p>
          <a:p>
            <a:pPr marL="914400" lvl="4" indent="283464">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Marsupials or pouched mammals.</a:t>
            </a:r>
          </a:p>
          <a:p>
            <a:pPr marL="914400" lvl="4" indent="283464">
              <a:spcBef>
                <a:spcPct val="200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Placental mammals.</a:t>
            </a:r>
          </a:p>
        </p:txBody>
      </p:sp>
      <p:sp>
        <p:nvSpPr>
          <p:cNvPr id="6" name="Slide Number Placeholder 3">
            <a:extLst>
              <a:ext uri="{FF2B5EF4-FFF2-40B4-BE49-F238E27FC236}">
                <a16:creationId xmlns:a16="http://schemas.microsoft.com/office/drawing/2014/main" id="{6D1D293A-E335-427E-8B70-B3AFAF084686}"/>
              </a:ext>
            </a:extLst>
          </p:cNvPr>
          <p:cNvSpPr>
            <a:spLocks noGrp="1"/>
          </p:cNvSpPr>
          <p:nvPr>
            <p:ph type="sldNum" sz="quarter" idx="10"/>
          </p:nvPr>
        </p:nvSpPr>
        <p:spPr/>
        <p:txBody>
          <a:bodyPr/>
          <a:lstStyle/>
          <a:p>
            <a:fld id="{68151E55-6873-49E2-B8D5-2F265E6F1973}" type="slidenum">
              <a:rPr lang="en-US" smtClean="0"/>
              <a:pPr/>
              <a:t>100</a:t>
            </a:fld>
            <a:endParaRPr lang="en-US"/>
          </a:p>
        </p:txBody>
      </p:sp>
    </p:spTree>
    <p:extLst>
      <p:ext uri="{BB962C8B-B14F-4D97-AF65-F5344CB8AC3E}">
        <p14:creationId xmlns:p14="http://schemas.microsoft.com/office/powerpoint/2010/main" val="23434388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E3F88-0C4E-4F1E-A289-5420BDF5A73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Monotremes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19DD74E-D3CB-4C60-B9B4-1A215F8F81FF}"/>
              </a:ext>
            </a:extLst>
          </p:cNvPr>
          <p:cNvSpPr>
            <a:spLocks noGrp="1"/>
          </p:cNvSpPr>
          <p:nvPr>
            <p:ph sz="quarter" idx="11"/>
          </p:nvPr>
        </p:nvSpPr>
        <p:spPr>
          <a:xfrm>
            <a:off x="342900" y="1276710"/>
            <a:ext cx="4038031"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Lay shelled eggs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Like reptiles have single opening (cloaca) for feces, urine, and reproduction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Lack well-developed nipples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three living species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Duck-billed platypus.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echidna species.</a:t>
            </a:r>
          </a:p>
        </p:txBody>
      </p:sp>
      <p:pic>
        <p:nvPicPr>
          <p:cNvPr id="10" name="Picture 3" descr="An illustration shows the Monotremes.">
            <a:extLst>
              <a:ext uri="{FF2B5EF4-FFF2-40B4-BE49-F238E27FC236}">
                <a16:creationId xmlns:a16="http://schemas.microsoft.com/office/drawing/2014/main" id="{86AE7130-B49B-418D-B0FA-169101BB5FDE}"/>
              </a:ext>
            </a:extLst>
          </p:cNvPr>
          <p:cNvPicPr>
            <a:picLocks noChangeAspect="1" noChangeArrowheads="1"/>
          </p:cNvPicPr>
          <p:nvPr/>
        </p:nvPicPr>
        <p:blipFill rotWithShape="1">
          <a:blip r:embed="rId2"/>
          <a:srcRect b="67198"/>
          <a:stretch/>
        </p:blipFill>
        <p:spPr bwMode="auto">
          <a:xfrm>
            <a:off x="4449971" y="1730810"/>
            <a:ext cx="4459675" cy="2651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634A969-761C-4EA2-8636-499704CCF02D}"/>
              </a:ext>
            </a:extLst>
          </p:cNvPr>
          <p:cNvSpPr>
            <a:spLocks noGrp="1"/>
          </p:cNvSpPr>
          <p:nvPr>
            <p:ph type="body" sz="quarter" idx="39"/>
          </p:nvPr>
        </p:nvSpPr>
        <p:spPr>
          <a:xfrm>
            <a:off x="4439528" y="4565209"/>
            <a:ext cx="4480560" cy="181356"/>
          </a:xfrm>
        </p:spPr>
        <p:txBody>
          <a:bodyPr/>
          <a:lstStyle/>
          <a:p>
            <a:pPr algn="ctr"/>
            <a:r>
              <a:rPr lang="en-US" dirty="0">
                <a:solidFill>
                  <a:schemeClr val="tx1"/>
                </a:solidFill>
              </a:rPr>
              <a:t>(a left) Sir Francis Canker Photography/Getty Images; (a right) Dave Watts/</a:t>
            </a:r>
            <a:r>
              <a:rPr lang="en-US" dirty="0" err="1">
                <a:solidFill>
                  <a:schemeClr val="tx1"/>
                </a:solidFill>
              </a:rPr>
              <a:t>Alamy</a:t>
            </a:r>
            <a:r>
              <a:rPr lang="en-US" dirty="0">
                <a:solidFill>
                  <a:schemeClr val="tx1"/>
                </a:solidFill>
              </a:rPr>
              <a:t> Stock Photo</a:t>
            </a:r>
            <a:endParaRPr lang="en-IN" dirty="0">
              <a:solidFill>
                <a:schemeClr val="tx1"/>
              </a:solidFill>
            </a:endParaRPr>
          </a:p>
        </p:txBody>
      </p:sp>
      <p:sp>
        <p:nvSpPr>
          <p:cNvPr id="9" name="Slide Number Placeholder 5">
            <a:extLst>
              <a:ext uri="{FF2B5EF4-FFF2-40B4-BE49-F238E27FC236}">
                <a16:creationId xmlns:a16="http://schemas.microsoft.com/office/drawing/2014/main" id="{85A00ED3-8CA4-4575-B610-763055B52661}"/>
              </a:ext>
            </a:extLst>
          </p:cNvPr>
          <p:cNvSpPr>
            <a:spLocks noGrp="1"/>
          </p:cNvSpPr>
          <p:nvPr>
            <p:ph type="sldNum" sz="quarter" idx="10"/>
          </p:nvPr>
        </p:nvSpPr>
        <p:spPr/>
        <p:txBody>
          <a:bodyPr/>
          <a:lstStyle/>
          <a:p>
            <a:fld id="{68151E55-6873-49E2-B8D5-2F265E6F1973}" type="slidenum">
              <a:rPr lang="en-US" smtClean="0"/>
              <a:pPr/>
              <a:t>101</a:t>
            </a:fld>
            <a:endParaRPr lang="en-US"/>
          </a:p>
        </p:txBody>
      </p:sp>
    </p:spTree>
    <p:extLst>
      <p:ext uri="{BB962C8B-B14F-4D97-AF65-F5344CB8AC3E}">
        <p14:creationId xmlns:p14="http://schemas.microsoft.com/office/powerpoint/2010/main" val="25272469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D7834-0205-4369-812D-D14213BDABA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Marsupials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D7B1149-5FEA-4667-9E5C-903E390BB035}"/>
              </a:ext>
            </a:extLst>
          </p:cNvPr>
          <p:cNvSpPr>
            <a:spLocks noGrp="1"/>
          </p:cNvSpPr>
          <p:nvPr>
            <p:ph sz="quarter" idx="11"/>
          </p:nvPr>
        </p:nvSpPr>
        <p:spPr>
          <a:xfrm>
            <a:off x="342900" y="1276710"/>
            <a:ext cx="8458200" cy="2264275"/>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Major difference is pattern of embryonic development</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Short-lived placenta.</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After birth, it crawls into marsupial pouch, latches onto nipple, and continues to develop.</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Kangaroo – isolation of Australia</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Opossum – only North American marsupial</a:t>
            </a:r>
          </a:p>
        </p:txBody>
      </p:sp>
      <p:pic>
        <p:nvPicPr>
          <p:cNvPr id="11" name="Picture 3" descr="An illustration shows the  Marsupials.">
            <a:extLst>
              <a:ext uri="{FF2B5EF4-FFF2-40B4-BE49-F238E27FC236}">
                <a16:creationId xmlns:a16="http://schemas.microsoft.com/office/drawing/2014/main" id="{89F27977-06F4-4512-B691-7607A99243D2}"/>
              </a:ext>
            </a:extLst>
          </p:cNvPr>
          <p:cNvPicPr>
            <a:picLocks noChangeAspect="1" noChangeArrowheads="1"/>
          </p:cNvPicPr>
          <p:nvPr/>
        </p:nvPicPr>
        <p:blipFill rotWithShape="1">
          <a:blip r:embed="rId2"/>
          <a:srcRect t="33319" b="28431"/>
          <a:stretch/>
        </p:blipFill>
        <p:spPr bwMode="auto">
          <a:xfrm>
            <a:off x="2725750" y="3595170"/>
            <a:ext cx="3692500" cy="25603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CEF8C82F-F35B-41E6-9D67-6ABAC100560E}"/>
              </a:ext>
            </a:extLst>
          </p:cNvPr>
          <p:cNvSpPr>
            <a:spLocks noGrp="1"/>
          </p:cNvSpPr>
          <p:nvPr>
            <p:ph type="body" sz="quarter" idx="39"/>
          </p:nvPr>
        </p:nvSpPr>
        <p:spPr>
          <a:xfrm>
            <a:off x="2148840" y="6284758"/>
            <a:ext cx="4846320" cy="181356"/>
          </a:xfrm>
        </p:spPr>
        <p:txBody>
          <a:bodyPr/>
          <a:lstStyle/>
          <a:p>
            <a:pPr algn="ctr"/>
            <a:r>
              <a:rPr lang="en-US" dirty="0">
                <a:solidFill>
                  <a:schemeClr val="tx1"/>
                </a:solidFill>
              </a:rPr>
              <a:t>(b left) Craig Dingle/E+/Getty Images; (b right) W. Perry Conway/Ramble/Getty Images</a:t>
            </a:r>
            <a:endParaRPr lang="en-IN" dirty="0">
              <a:solidFill>
                <a:schemeClr val="tx1"/>
              </a:solidFill>
            </a:endParaRPr>
          </a:p>
        </p:txBody>
      </p:sp>
      <p:sp>
        <p:nvSpPr>
          <p:cNvPr id="9" name="Slide Number Placeholder 5">
            <a:extLst>
              <a:ext uri="{FF2B5EF4-FFF2-40B4-BE49-F238E27FC236}">
                <a16:creationId xmlns:a16="http://schemas.microsoft.com/office/drawing/2014/main" id="{8199A1E7-BB1B-45A9-A9D0-4F43C7B80C0E}"/>
              </a:ext>
            </a:extLst>
          </p:cNvPr>
          <p:cNvSpPr>
            <a:spLocks noGrp="1"/>
          </p:cNvSpPr>
          <p:nvPr>
            <p:ph type="sldNum" sz="quarter" idx="10"/>
          </p:nvPr>
        </p:nvSpPr>
        <p:spPr/>
        <p:txBody>
          <a:bodyPr/>
          <a:lstStyle/>
          <a:p>
            <a:fld id="{68151E55-6873-49E2-B8D5-2F265E6F1973}" type="slidenum">
              <a:rPr lang="en-US" smtClean="0"/>
              <a:pPr/>
              <a:t>102</a:t>
            </a:fld>
            <a:endParaRPr lang="en-US"/>
          </a:p>
        </p:txBody>
      </p:sp>
    </p:spTree>
    <p:extLst>
      <p:ext uri="{BB962C8B-B14F-4D97-AF65-F5344CB8AC3E}">
        <p14:creationId xmlns:p14="http://schemas.microsoft.com/office/powerpoint/2010/main" val="105306729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731A1-07A1-42C7-B5A0-B62CC869492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Placental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F82FF8-8B25-403C-810A-C8B7BFE91569}"/>
              </a:ext>
            </a:extLst>
          </p:cNvPr>
          <p:cNvSpPr>
            <a:spLocks noGrp="1"/>
          </p:cNvSpPr>
          <p:nvPr>
            <p:ph sz="quarter" idx="11"/>
          </p:nvPr>
        </p:nvSpPr>
        <p:spPr>
          <a:xfrm>
            <a:off x="342900" y="1276710"/>
            <a:ext cx="8458200" cy="2355816"/>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Produce a true placenta that nourishes embryo throughout its development</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Forms from both fetal and maternal tissues.</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Young undergo a considerable period of development before they are born.</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Includes most living mammals</a:t>
            </a:r>
          </a:p>
        </p:txBody>
      </p:sp>
      <p:pic>
        <p:nvPicPr>
          <p:cNvPr id="11" name="Picture 3" descr="An illustration shows the  Placenta mammals.">
            <a:extLst>
              <a:ext uri="{FF2B5EF4-FFF2-40B4-BE49-F238E27FC236}">
                <a16:creationId xmlns:a16="http://schemas.microsoft.com/office/drawing/2014/main" id="{DF56D38A-C63E-44F8-BF07-49ECDECE5B25}"/>
              </a:ext>
            </a:extLst>
          </p:cNvPr>
          <p:cNvPicPr>
            <a:picLocks noChangeAspect="1" noChangeArrowheads="1"/>
          </p:cNvPicPr>
          <p:nvPr/>
        </p:nvPicPr>
        <p:blipFill rotWithShape="1">
          <a:blip r:embed="rId2"/>
          <a:srcRect t="71974"/>
          <a:stretch/>
        </p:blipFill>
        <p:spPr bwMode="auto">
          <a:xfrm>
            <a:off x="2052223" y="3663188"/>
            <a:ext cx="5039554" cy="25603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3686AAE-1E0A-4F88-9C1D-14E190A7D2F3}"/>
              </a:ext>
            </a:extLst>
          </p:cNvPr>
          <p:cNvSpPr>
            <a:spLocks noGrp="1"/>
          </p:cNvSpPr>
          <p:nvPr>
            <p:ph type="body" sz="quarter" idx="39"/>
          </p:nvPr>
        </p:nvSpPr>
        <p:spPr>
          <a:xfrm>
            <a:off x="2743200" y="6284757"/>
            <a:ext cx="3657600" cy="181356"/>
          </a:xfrm>
        </p:spPr>
        <p:txBody>
          <a:bodyPr/>
          <a:lstStyle/>
          <a:p>
            <a:pPr algn="ctr"/>
            <a:r>
              <a:rPr lang="en-US" dirty="0">
                <a:solidFill>
                  <a:schemeClr val="tx1"/>
                </a:solidFill>
              </a:rPr>
              <a:t>(c left) Image Source/Getty Images; (c right) Corbis/</a:t>
            </a:r>
            <a:r>
              <a:rPr lang="en-US" dirty="0" err="1">
                <a:solidFill>
                  <a:schemeClr val="tx1"/>
                </a:solidFill>
              </a:rPr>
              <a:t>Alamy</a:t>
            </a:r>
            <a:r>
              <a:rPr lang="en-US" dirty="0">
                <a:solidFill>
                  <a:schemeClr val="tx1"/>
                </a:solidFill>
              </a:rPr>
              <a:t> Stock Photo</a:t>
            </a:r>
            <a:endParaRPr lang="en-IN" dirty="0">
              <a:solidFill>
                <a:schemeClr val="tx1"/>
              </a:solidFill>
            </a:endParaRPr>
          </a:p>
        </p:txBody>
      </p:sp>
      <p:sp>
        <p:nvSpPr>
          <p:cNvPr id="9" name="Slide Number Placeholder 5">
            <a:extLst>
              <a:ext uri="{FF2B5EF4-FFF2-40B4-BE49-F238E27FC236}">
                <a16:creationId xmlns:a16="http://schemas.microsoft.com/office/drawing/2014/main" id="{7B2E1756-82A4-4BB1-841F-2F25EFCA0FF5}"/>
              </a:ext>
            </a:extLst>
          </p:cNvPr>
          <p:cNvSpPr>
            <a:spLocks noGrp="1"/>
          </p:cNvSpPr>
          <p:nvPr>
            <p:ph type="sldNum" sz="quarter" idx="10"/>
          </p:nvPr>
        </p:nvSpPr>
        <p:spPr/>
        <p:txBody>
          <a:bodyPr/>
          <a:lstStyle/>
          <a:p>
            <a:fld id="{68151E55-6873-49E2-B8D5-2F265E6F1973}" type="slidenum">
              <a:rPr lang="en-US" smtClean="0"/>
              <a:pPr/>
              <a:t>103</a:t>
            </a:fld>
            <a:endParaRPr lang="en-US"/>
          </a:p>
        </p:txBody>
      </p:sp>
    </p:spTree>
    <p:extLst>
      <p:ext uri="{BB962C8B-B14F-4D97-AF65-F5344CB8AC3E}">
        <p14:creationId xmlns:p14="http://schemas.microsoft.com/office/powerpoint/2010/main" val="99301058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994DB-CDED-4B46-AFDA-6F5EE79F60D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Table 34.5 top</a:t>
            </a:r>
            <a:endParaRPr lang="en-IN" dirty="0"/>
          </a:p>
        </p:txBody>
      </p:sp>
      <p:sp>
        <p:nvSpPr>
          <p:cNvPr id="3" name="Content Placeholder 2">
            <a:extLst>
              <a:ext uri="{FF2B5EF4-FFF2-40B4-BE49-F238E27FC236}">
                <a16:creationId xmlns:a16="http://schemas.microsoft.com/office/drawing/2014/main" id="{61FE3D80-1CC1-4FAA-9966-A5DFC8E8E4BD}"/>
              </a:ext>
            </a:extLst>
          </p:cNvPr>
          <p:cNvSpPr>
            <a:spLocks noGrp="1"/>
          </p:cNvSpPr>
          <p:nvPr>
            <p:ph sz="quarter" idx="11"/>
          </p:nvPr>
        </p:nvSpPr>
        <p:spPr>
          <a:xfrm>
            <a:off x="228600" y="1035410"/>
            <a:ext cx="8572500" cy="357780"/>
          </a:xfrm>
        </p:spPr>
        <p:txBody>
          <a:bodyPr/>
          <a:lstStyle/>
          <a:p>
            <a:r>
              <a:rPr lang="en-GB" sz="1800" b="1" dirty="0"/>
              <a:t>TABLE 34.5 </a:t>
            </a:r>
            <a:r>
              <a:rPr lang="en-GB" sz="1800" dirty="0"/>
              <a:t>Major Orders of Placental Mammals</a:t>
            </a:r>
          </a:p>
        </p:txBody>
      </p:sp>
      <p:graphicFrame>
        <p:nvGraphicFramePr>
          <p:cNvPr id="7" name="Table 3">
            <a:extLst>
              <a:ext uri="{FF2B5EF4-FFF2-40B4-BE49-F238E27FC236}">
                <a16:creationId xmlns:a16="http://schemas.microsoft.com/office/drawing/2014/main" id="{3485F2A3-BF32-4D26-A86F-25FAEBF9B87E}"/>
              </a:ext>
            </a:extLst>
          </p:cNvPr>
          <p:cNvGraphicFramePr>
            <a:graphicFrameLocks noGrp="1"/>
          </p:cNvGraphicFramePr>
          <p:nvPr>
            <p:extLst>
              <p:ext uri="{D42A27DB-BD31-4B8C-83A1-F6EECF244321}">
                <p14:modId xmlns:p14="http://schemas.microsoft.com/office/powerpoint/2010/main" val="1469598555"/>
              </p:ext>
            </p:extLst>
          </p:nvPr>
        </p:nvGraphicFramePr>
        <p:xfrm>
          <a:off x="228600" y="1408070"/>
          <a:ext cx="8686800" cy="4501242"/>
        </p:xfrm>
        <a:graphic>
          <a:graphicData uri="http://schemas.openxmlformats.org/drawingml/2006/table">
            <a:tbl>
              <a:tblPr firstRow="1" bandRow="1">
                <a:tableStyleId>{5C22544A-7EE6-4342-B048-85BDC9FD1C3A}</a:tableStyleId>
              </a:tblPr>
              <a:tblGrid>
                <a:gridCol w="1188720">
                  <a:extLst>
                    <a:ext uri="{9D8B030D-6E8A-4147-A177-3AD203B41FA5}">
                      <a16:colId xmlns:a16="http://schemas.microsoft.com/office/drawing/2014/main" val="1309243294"/>
                    </a:ext>
                  </a:extLst>
                </a:gridCol>
                <a:gridCol w="1554480">
                  <a:extLst>
                    <a:ext uri="{9D8B030D-6E8A-4147-A177-3AD203B41FA5}">
                      <a16:colId xmlns:a16="http://schemas.microsoft.com/office/drawing/2014/main" val="2869447533"/>
                    </a:ext>
                  </a:extLst>
                </a:gridCol>
                <a:gridCol w="1463040">
                  <a:extLst>
                    <a:ext uri="{9D8B030D-6E8A-4147-A177-3AD203B41FA5}">
                      <a16:colId xmlns:a16="http://schemas.microsoft.com/office/drawing/2014/main" val="3865829199"/>
                    </a:ext>
                  </a:extLst>
                </a:gridCol>
                <a:gridCol w="3017520">
                  <a:extLst>
                    <a:ext uri="{9D8B030D-6E8A-4147-A177-3AD203B41FA5}">
                      <a16:colId xmlns:a16="http://schemas.microsoft.com/office/drawing/2014/main" val="3654400372"/>
                    </a:ext>
                  </a:extLst>
                </a:gridCol>
                <a:gridCol w="1463040">
                  <a:extLst>
                    <a:ext uri="{9D8B030D-6E8A-4147-A177-3AD203B41FA5}">
                      <a16:colId xmlns:a16="http://schemas.microsoft.com/office/drawing/2014/main" val="134210824"/>
                    </a:ext>
                  </a:extLst>
                </a:gridCol>
              </a:tblGrid>
              <a:tr h="777193">
                <a:tc>
                  <a:txBody>
                    <a:bodyPr/>
                    <a:lstStyle/>
                    <a:p>
                      <a:pPr algn="ctr">
                        <a:spcBef>
                          <a:spcPts val="0"/>
                        </a:spcBef>
                        <a:spcAft>
                          <a:spcPts val="0"/>
                        </a:spcAft>
                      </a:pPr>
                      <a:r>
                        <a:rPr lang="en-IN" sz="1400" dirty="0">
                          <a:latin typeface="+mj-lt"/>
                        </a:rPr>
                        <a:t>Order</a:t>
                      </a:r>
                    </a:p>
                  </a:txBody>
                  <a:tcPr anchor="ctr"/>
                </a:tc>
                <a:tc>
                  <a:txBody>
                    <a:bodyPr/>
                    <a:lstStyle/>
                    <a:p>
                      <a:pPr algn="ctr">
                        <a:spcBef>
                          <a:spcPts val="0"/>
                        </a:spcBef>
                        <a:spcAft>
                          <a:spcPts val="0"/>
                        </a:spcAft>
                      </a:pPr>
                      <a:r>
                        <a:rPr lang="en-IN" sz="1400" dirty="0">
                          <a:latin typeface="+mj-lt"/>
                        </a:rPr>
                        <a:t>Typical Examples</a:t>
                      </a:r>
                    </a:p>
                  </a:txBody>
                  <a:tcPr anchor="ctr"/>
                </a:tc>
                <a:tc>
                  <a:txBody>
                    <a:bodyPr/>
                    <a:lstStyle/>
                    <a:p>
                      <a:pPr algn="ctr">
                        <a:spcBef>
                          <a:spcPts val="0"/>
                        </a:spcBef>
                        <a:spcAft>
                          <a:spcPts val="0"/>
                        </a:spcAft>
                      </a:pPr>
                      <a:endParaRPr lang="en-IN" sz="1400" dirty="0">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latin typeface="+mj-lt"/>
                        </a:rPr>
                        <a:t>Key Characteristics</a:t>
                      </a:r>
                    </a:p>
                  </a:txBody>
                  <a:tcPr anchor="ctr"/>
                </a:tc>
                <a:tc>
                  <a:txBody>
                    <a:bodyPr/>
                    <a:lstStyle/>
                    <a:p>
                      <a:pPr algn="ctr">
                        <a:spcBef>
                          <a:spcPts val="0"/>
                        </a:spcBef>
                        <a:spcAft>
                          <a:spcPts val="0"/>
                        </a:spcAft>
                      </a:pPr>
                      <a:r>
                        <a:rPr lang="en-GB" sz="1400" dirty="0">
                          <a:latin typeface="+mj-lt"/>
                        </a:rPr>
                        <a:t>Approximate Number of Living Species</a:t>
                      </a:r>
                      <a:endParaRPr lang="en-IN" sz="1400" dirty="0">
                        <a:latin typeface="+mj-lt"/>
                      </a:endParaRPr>
                    </a:p>
                  </a:txBody>
                  <a:tcPr anchor="ctr"/>
                </a:tc>
                <a:extLst>
                  <a:ext uri="{0D108BD9-81ED-4DB2-BD59-A6C34878D82A}">
                    <a16:rowId xmlns:a16="http://schemas.microsoft.com/office/drawing/2014/main" val="1377750844"/>
                  </a:ext>
                </a:extLst>
              </a:tr>
              <a:tr h="971491">
                <a:tc>
                  <a:txBody>
                    <a:bodyPr/>
                    <a:lstStyle/>
                    <a:p>
                      <a:pPr>
                        <a:spcBef>
                          <a:spcPts val="0"/>
                        </a:spcBef>
                        <a:spcAft>
                          <a:spcPts val="0"/>
                        </a:spcAft>
                      </a:pPr>
                      <a:r>
                        <a:rPr lang="en-IN" sz="1400" dirty="0">
                          <a:latin typeface="+mj-lt"/>
                        </a:rPr>
                        <a:t>Rodentia</a:t>
                      </a:r>
                    </a:p>
                  </a:txBody>
                  <a:tcPr/>
                </a:tc>
                <a:tc>
                  <a:txBody>
                    <a:bodyPr/>
                    <a:lstStyle/>
                    <a:p>
                      <a:pPr>
                        <a:spcBef>
                          <a:spcPts val="0"/>
                        </a:spcBef>
                        <a:spcAft>
                          <a:spcPts val="0"/>
                        </a:spcAft>
                      </a:pPr>
                      <a:r>
                        <a:rPr lang="en-IN" sz="1400" dirty="0">
                          <a:latin typeface="+mj-lt"/>
                        </a:rPr>
                        <a:t>Beavers, mice, porcupines, rats</a:t>
                      </a:r>
                    </a:p>
                  </a:txBody>
                  <a:tcPr/>
                </a:tc>
                <a:tc>
                  <a:txBody>
                    <a:bodyPr/>
                    <a:lstStyle/>
                    <a:p>
                      <a:pPr algn="ctr" fontAlgn="t"/>
                      <a:r>
                        <a:rPr lang="en-GB" sz="1200" b="0" i="0" u="none" strike="noStrike" dirty="0">
                          <a:solidFill>
                            <a:srgbClr val="000000"/>
                          </a:solidFill>
                          <a:effectLst/>
                          <a:latin typeface="+mj-lt"/>
                        </a:rPr>
                        <a:t>An illustration shows a rat.</a:t>
                      </a:r>
                    </a:p>
                  </a:txBody>
                  <a:tcPr marL="274320" marR="274320" marT="9525" marB="0" anchor="ctr"/>
                </a:tc>
                <a:tc>
                  <a:txBody>
                    <a:bodyPr/>
                    <a:lstStyle/>
                    <a:p>
                      <a:pPr>
                        <a:spcBef>
                          <a:spcPts val="0"/>
                        </a:spcBef>
                        <a:spcAft>
                          <a:spcPts val="0"/>
                        </a:spcAft>
                      </a:pPr>
                      <a:r>
                        <a:rPr lang="en-GB" sz="1400" dirty="0">
                          <a:latin typeface="+mj-lt"/>
                        </a:rPr>
                        <a:t>Small plant-eaters; chisel-like incisor teeth</a:t>
                      </a:r>
                      <a:endParaRPr lang="en-IN" sz="1400" dirty="0">
                        <a:latin typeface="+mj-lt"/>
                      </a:endParaRPr>
                    </a:p>
                  </a:txBody>
                  <a:tcPr/>
                </a:tc>
                <a:tc>
                  <a:txBody>
                    <a:bodyPr/>
                    <a:lstStyle/>
                    <a:p>
                      <a:pPr algn="ctr">
                        <a:spcBef>
                          <a:spcPts val="0"/>
                        </a:spcBef>
                        <a:spcAft>
                          <a:spcPts val="0"/>
                        </a:spcAft>
                      </a:pPr>
                      <a:r>
                        <a:rPr lang="en-IN" sz="1400" dirty="0">
                          <a:latin typeface="+mj-lt"/>
                        </a:rPr>
                        <a:t>2552</a:t>
                      </a:r>
                    </a:p>
                  </a:txBody>
                  <a:tcPr/>
                </a:tc>
                <a:extLst>
                  <a:ext uri="{0D108BD9-81ED-4DB2-BD59-A6C34878D82A}">
                    <a16:rowId xmlns:a16="http://schemas.microsoft.com/office/drawing/2014/main" val="3278393424"/>
                  </a:ext>
                </a:extLst>
              </a:tr>
              <a:tr h="1003874">
                <a:tc>
                  <a:txBody>
                    <a:bodyPr/>
                    <a:lstStyle/>
                    <a:p>
                      <a:pPr>
                        <a:spcBef>
                          <a:spcPts val="0"/>
                        </a:spcBef>
                        <a:spcAft>
                          <a:spcPts val="0"/>
                        </a:spcAft>
                      </a:pPr>
                      <a:r>
                        <a:rPr lang="en-IN" sz="1400" dirty="0" err="1">
                          <a:latin typeface="+mj-lt"/>
                        </a:rPr>
                        <a:t>Chiroptera</a:t>
                      </a:r>
                      <a:endParaRPr lang="en-IN" sz="1400" dirty="0">
                        <a:latin typeface="+mj-lt"/>
                      </a:endParaRPr>
                    </a:p>
                  </a:txBody>
                  <a:tcPr/>
                </a:tc>
                <a:tc>
                  <a:txBody>
                    <a:bodyPr/>
                    <a:lstStyle/>
                    <a:p>
                      <a:pPr>
                        <a:spcBef>
                          <a:spcPts val="0"/>
                        </a:spcBef>
                        <a:spcAft>
                          <a:spcPts val="0"/>
                        </a:spcAft>
                      </a:pPr>
                      <a:r>
                        <a:rPr lang="en-IN" sz="1400" dirty="0">
                          <a:latin typeface="+mj-lt"/>
                        </a:rPr>
                        <a:t>Bats</a:t>
                      </a:r>
                    </a:p>
                  </a:txBody>
                  <a:tcPr/>
                </a:tc>
                <a:tc>
                  <a:txBody>
                    <a:bodyPr/>
                    <a:lstStyle/>
                    <a:p>
                      <a:pPr algn="ctr" fontAlgn="t"/>
                      <a:r>
                        <a:rPr lang="en-GB" sz="1200" b="0" i="0" u="none" strike="noStrike" dirty="0">
                          <a:solidFill>
                            <a:srgbClr val="000000"/>
                          </a:solidFill>
                          <a:effectLst/>
                          <a:latin typeface="+mj-lt"/>
                        </a:rPr>
                        <a:t>An illustration shows a bat.</a:t>
                      </a:r>
                    </a:p>
                  </a:txBody>
                  <a:tcPr marL="365760" marR="365760" marT="9525" marB="0" anchor="ctr"/>
                </a:tc>
                <a:tc>
                  <a:txBody>
                    <a:bodyPr/>
                    <a:lstStyle/>
                    <a:p>
                      <a:pPr>
                        <a:spcBef>
                          <a:spcPts val="0"/>
                        </a:spcBef>
                        <a:spcAft>
                          <a:spcPts val="0"/>
                        </a:spcAft>
                      </a:pPr>
                      <a:r>
                        <a:rPr lang="en-GB" sz="1400" dirty="0">
                          <a:latin typeface="+mj-lt"/>
                        </a:rPr>
                        <a:t>Flying mammals; primarily fruit- or insect-eaters; elongated fingers; thin wing membrane; mostly nocturnal; navigate by sonar</a:t>
                      </a:r>
                      <a:endParaRPr lang="en-IN" sz="1400" dirty="0">
                        <a:latin typeface="+mj-lt"/>
                      </a:endParaRPr>
                    </a:p>
                  </a:txBody>
                  <a:tcPr/>
                </a:tc>
                <a:tc>
                  <a:txBody>
                    <a:bodyPr/>
                    <a:lstStyle/>
                    <a:p>
                      <a:pPr algn="ctr">
                        <a:spcBef>
                          <a:spcPts val="0"/>
                        </a:spcBef>
                        <a:spcAft>
                          <a:spcPts val="0"/>
                        </a:spcAft>
                      </a:pPr>
                      <a:r>
                        <a:rPr lang="en-IN" sz="1400" dirty="0">
                          <a:latin typeface="+mj-lt"/>
                        </a:rPr>
                        <a:t>1386</a:t>
                      </a:r>
                    </a:p>
                  </a:txBody>
                  <a:tcPr/>
                </a:tc>
                <a:extLst>
                  <a:ext uri="{0D108BD9-81ED-4DB2-BD59-A6C34878D82A}">
                    <a16:rowId xmlns:a16="http://schemas.microsoft.com/office/drawing/2014/main" val="3162992490"/>
                  </a:ext>
                </a:extLst>
              </a:tr>
              <a:tr h="874342">
                <a:tc>
                  <a:txBody>
                    <a:bodyPr/>
                    <a:lstStyle/>
                    <a:p>
                      <a:pPr>
                        <a:spcBef>
                          <a:spcPts val="0"/>
                        </a:spcBef>
                        <a:spcAft>
                          <a:spcPts val="0"/>
                        </a:spcAft>
                      </a:pPr>
                      <a:r>
                        <a:rPr lang="en-IN" sz="1400" dirty="0" err="1">
                          <a:latin typeface="+mj-lt"/>
                        </a:rPr>
                        <a:t>Eulipotyphla</a:t>
                      </a:r>
                      <a:endParaRPr lang="en-IN" sz="1400" dirty="0">
                        <a:latin typeface="+mj-lt"/>
                      </a:endParaRPr>
                    </a:p>
                  </a:txBody>
                  <a:tcPr/>
                </a:tc>
                <a:tc>
                  <a:txBody>
                    <a:bodyPr/>
                    <a:lstStyle/>
                    <a:p>
                      <a:pPr>
                        <a:spcBef>
                          <a:spcPts val="0"/>
                        </a:spcBef>
                        <a:spcAft>
                          <a:spcPts val="0"/>
                        </a:spcAft>
                      </a:pPr>
                      <a:r>
                        <a:rPr lang="en-IN" sz="1400" dirty="0">
                          <a:latin typeface="+mj-lt"/>
                        </a:rPr>
                        <a:t>Moles, Shrews</a:t>
                      </a:r>
                    </a:p>
                  </a:txBody>
                  <a:tcPr/>
                </a:tc>
                <a:tc>
                  <a:txBody>
                    <a:bodyPr/>
                    <a:lstStyle/>
                    <a:p>
                      <a:pPr algn="ctr" fontAlgn="t"/>
                      <a:r>
                        <a:rPr lang="en-GB" sz="1200" b="0" i="0" u="none" strike="noStrike" dirty="0">
                          <a:solidFill>
                            <a:srgbClr val="000000"/>
                          </a:solidFill>
                          <a:effectLst/>
                          <a:latin typeface="+mj-lt"/>
                        </a:rPr>
                        <a:t>An illustration shows a mole.</a:t>
                      </a:r>
                    </a:p>
                  </a:txBody>
                  <a:tcPr marL="274320" marR="182880" marT="9525" marB="0" anchor="ctr"/>
                </a:tc>
                <a:tc>
                  <a:txBody>
                    <a:bodyPr/>
                    <a:lstStyle/>
                    <a:p>
                      <a:pPr>
                        <a:spcBef>
                          <a:spcPts val="0"/>
                        </a:spcBef>
                        <a:spcAft>
                          <a:spcPts val="0"/>
                        </a:spcAft>
                      </a:pPr>
                      <a:r>
                        <a:rPr lang="en-GB" sz="1400" dirty="0">
                          <a:latin typeface="+mj-lt"/>
                        </a:rPr>
                        <a:t>Small, burrowing mammals; insect-eaters; spend most of their time underground</a:t>
                      </a:r>
                      <a:endParaRPr lang="en-IN" sz="1400" dirty="0">
                        <a:latin typeface="+mj-lt"/>
                      </a:endParaRPr>
                    </a:p>
                  </a:txBody>
                  <a:tcPr/>
                </a:tc>
                <a:tc>
                  <a:txBody>
                    <a:bodyPr/>
                    <a:lstStyle/>
                    <a:p>
                      <a:pPr algn="ctr">
                        <a:spcBef>
                          <a:spcPts val="0"/>
                        </a:spcBef>
                        <a:spcAft>
                          <a:spcPts val="0"/>
                        </a:spcAft>
                      </a:pPr>
                      <a:r>
                        <a:rPr lang="en-IN" sz="1400" dirty="0">
                          <a:latin typeface="+mj-lt"/>
                        </a:rPr>
                        <a:t>527</a:t>
                      </a:r>
                    </a:p>
                  </a:txBody>
                  <a:tcPr/>
                </a:tc>
                <a:extLst>
                  <a:ext uri="{0D108BD9-81ED-4DB2-BD59-A6C34878D82A}">
                    <a16:rowId xmlns:a16="http://schemas.microsoft.com/office/drawing/2014/main" val="895237031"/>
                  </a:ext>
                </a:extLst>
              </a:tr>
              <a:tr h="874342">
                <a:tc>
                  <a:txBody>
                    <a:bodyPr/>
                    <a:lstStyle/>
                    <a:p>
                      <a:pPr>
                        <a:spcBef>
                          <a:spcPts val="0"/>
                        </a:spcBef>
                        <a:spcAft>
                          <a:spcPts val="0"/>
                        </a:spcAft>
                      </a:pPr>
                      <a:r>
                        <a:rPr lang="en-IN" sz="1400" dirty="0">
                          <a:latin typeface="+mj-lt"/>
                        </a:rPr>
                        <a:t>Primates</a:t>
                      </a:r>
                    </a:p>
                  </a:txBody>
                  <a:tcPr/>
                </a:tc>
                <a:tc>
                  <a:txBody>
                    <a:bodyPr/>
                    <a:lstStyle/>
                    <a:p>
                      <a:pPr>
                        <a:spcBef>
                          <a:spcPts val="0"/>
                        </a:spcBef>
                        <a:spcAft>
                          <a:spcPts val="0"/>
                        </a:spcAft>
                      </a:pPr>
                      <a:r>
                        <a:rPr lang="en-IN" sz="1400" dirty="0">
                          <a:latin typeface="+mj-lt"/>
                        </a:rPr>
                        <a:t>Apes, humans, lemurs, monkeys</a:t>
                      </a:r>
                    </a:p>
                  </a:txBody>
                  <a:tcPr/>
                </a:tc>
                <a:tc>
                  <a:txBody>
                    <a:bodyPr/>
                    <a:lstStyle/>
                    <a:p>
                      <a:pPr algn="ctr" fontAlgn="t"/>
                      <a:r>
                        <a:rPr lang="en-GB" sz="1200" b="0" i="0" u="none" strike="noStrike" dirty="0">
                          <a:solidFill>
                            <a:srgbClr val="000000"/>
                          </a:solidFill>
                          <a:effectLst/>
                          <a:latin typeface="+mj-lt"/>
                        </a:rPr>
                        <a:t>An illustration shows a gorilla.</a:t>
                      </a:r>
                    </a:p>
                  </a:txBody>
                  <a:tcPr marL="365760" marR="365760" marT="9525" marB="0" anchor="ctr"/>
                </a:tc>
                <a:tc>
                  <a:txBody>
                    <a:bodyPr/>
                    <a:lstStyle/>
                    <a:p>
                      <a:pPr>
                        <a:spcBef>
                          <a:spcPts val="0"/>
                        </a:spcBef>
                        <a:spcAft>
                          <a:spcPts val="0"/>
                        </a:spcAft>
                      </a:pPr>
                      <a:r>
                        <a:rPr lang="en-GB" sz="1400" dirty="0">
                          <a:latin typeface="+mj-lt"/>
                        </a:rPr>
                        <a:t>Primarily tree-dwellers; large brain size; binocular vision; opposable thumb</a:t>
                      </a:r>
                      <a:endParaRPr lang="en-IN" sz="1400" dirty="0">
                        <a:latin typeface="+mj-lt"/>
                      </a:endParaRPr>
                    </a:p>
                  </a:txBody>
                  <a:tcPr/>
                </a:tc>
                <a:tc>
                  <a:txBody>
                    <a:bodyPr/>
                    <a:lstStyle/>
                    <a:p>
                      <a:pPr algn="ctr">
                        <a:spcBef>
                          <a:spcPts val="0"/>
                        </a:spcBef>
                        <a:spcAft>
                          <a:spcPts val="0"/>
                        </a:spcAft>
                      </a:pPr>
                      <a:r>
                        <a:rPr lang="en-IN" sz="1400" dirty="0">
                          <a:latin typeface="+mj-lt"/>
                        </a:rPr>
                        <a:t>518</a:t>
                      </a:r>
                    </a:p>
                  </a:txBody>
                  <a:tcPr/>
                </a:tc>
                <a:extLst>
                  <a:ext uri="{0D108BD9-81ED-4DB2-BD59-A6C34878D82A}">
                    <a16:rowId xmlns:a16="http://schemas.microsoft.com/office/drawing/2014/main" val="4007044308"/>
                  </a:ext>
                </a:extLst>
              </a:tr>
            </a:tbl>
          </a:graphicData>
        </a:graphic>
      </p:graphicFrame>
      <p:pic>
        <p:nvPicPr>
          <p:cNvPr id="5" name="Picture 4" descr="Alt text for this image can be found in the table row 2 column 3.">
            <a:extLst>
              <a:ext uri="{FF2B5EF4-FFF2-40B4-BE49-F238E27FC236}">
                <a16:creationId xmlns:a16="http://schemas.microsoft.com/office/drawing/2014/main" id="{4974F445-98FB-4605-9ACD-CBDF6E35DAC6}"/>
              </a:ext>
            </a:extLst>
          </p:cNvPr>
          <p:cNvPicPr>
            <a:picLocks noChangeAspect="1"/>
          </p:cNvPicPr>
          <p:nvPr/>
        </p:nvPicPr>
        <p:blipFill>
          <a:blip r:embed="rId2"/>
          <a:stretch>
            <a:fillRect/>
          </a:stretch>
        </p:blipFill>
        <p:spPr>
          <a:xfrm>
            <a:off x="3060436" y="2377859"/>
            <a:ext cx="1262909" cy="593522"/>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D3A0FA8A-C3C8-4C60-9F21-F5962FDFA7C5}"/>
              </a:ext>
            </a:extLst>
          </p:cNvPr>
          <p:cNvPicPr>
            <a:picLocks noChangeAspect="1"/>
          </p:cNvPicPr>
          <p:nvPr/>
        </p:nvPicPr>
        <p:blipFill>
          <a:blip r:embed="rId3"/>
          <a:stretch>
            <a:fillRect/>
          </a:stretch>
        </p:blipFill>
        <p:spPr>
          <a:xfrm>
            <a:off x="3105150" y="3257973"/>
            <a:ext cx="1173480" cy="797966"/>
          </a:xfrm>
          <a:prstGeom prst="rect">
            <a:avLst/>
          </a:prstGeom>
        </p:spPr>
      </p:pic>
      <p:pic>
        <p:nvPicPr>
          <p:cNvPr id="15" name="Picture 6" descr="Alt text for this image can be found in the table row 4 column 3.">
            <a:extLst>
              <a:ext uri="{FF2B5EF4-FFF2-40B4-BE49-F238E27FC236}">
                <a16:creationId xmlns:a16="http://schemas.microsoft.com/office/drawing/2014/main" id="{F3162C10-0DC5-4A7D-AC38-41434ADAC697}"/>
              </a:ext>
            </a:extLst>
          </p:cNvPr>
          <p:cNvPicPr>
            <a:picLocks noChangeAspect="1"/>
          </p:cNvPicPr>
          <p:nvPr/>
        </p:nvPicPr>
        <p:blipFill>
          <a:blip r:embed="rId4"/>
          <a:stretch>
            <a:fillRect/>
          </a:stretch>
        </p:blipFill>
        <p:spPr>
          <a:xfrm>
            <a:off x="3015933" y="4374398"/>
            <a:ext cx="1371600" cy="524135"/>
          </a:xfrm>
          <a:prstGeom prst="rect">
            <a:avLst/>
          </a:prstGeom>
        </p:spPr>
      </p:pic>
      <p:pic>
        <p:nvPicPr>
          <p:cNvPr id="18" name="Picture 7" descr="Alt text for this image can be found in the table row 5 column 3.">
            <a:extLst>
              <a:ext uri="{FF2B5EF4-FFF2-40B4-BE49-F238E27FC236}">
                <a16:creationId xmlns:a16="http://schemas.microsoft.com/office/drawing/2014/main" id="{33179BCE-7DA4-466D-9D8F-E2A0FB549B67}"/>
              </a:ext>
            </a:extLst>
          </p:cNvPr>
          <p:cNvPicPr>
            <a:picLocks noChangeAspect="1"/>
          </p:cNvPicPr>
          <p:nvPr/>
        </p:nvPicPr>
        <p:blipFill>
          <a:blip r:embed="rId5"/>
          <a:stretch>
            <a:fillRect/>
          </a:stretch>
        </p:blipFill>
        <p:spPr>
          <a:xfrm>
            <a:off x="3371850" y="5056796"/>
            <a:ext cx="685800" cy="825285"/>
          </a:xfrm>
          <a:prstGeom prst="rect">
            <a:avLst/>
          </a:prstGeom>
        </p:spPr>
      </p:pic>
      <p:sp>
        <p:nvSpPr>
          <p:cNvPr id="6" name="Slide Number Placeholder 8">
            <a:extLst>
              <a:ext uri="{FF2B5EF4-FFF2-40B4-BE49-F238E27FC236}">
                <a16:creationId xmlns:a16="http://schemas.microsoft.com/office/drawing/2014/main" id="{8F163E7E-9017-43AF-A31A-727D5FF6B6F7}"/>
              </a:ext>
            </a:extLst>
          </p:cNvPr>
          <p:cNvSpPr>
            <a:spLocks noGrp="1"/>
          </p:cNvSpPr>
          <p:nvPr>
            <p:ph type="sldNum" sz="quarter" idx="10"/>
          </p:nvPr>
        </p:nvSpPr>
        <p:spPr/>
        <p:txBody>
          <a:bodyPr/>
          <a:lstStyle/>
          <a:p>
            <a:fld id="{68151E55-6873-49E2-B8D5-2F265E6F1973}" type="slidenum">
              <a:rPr lang="en-US" smtClean="0"/>
              <a:pPr/>
              <a:t>104</a:t>
            </a:fld>
            <a:endParaRPr lang="en-US"/>
          </a:p>
        </p:txBody>
      </p:sp>
    </p:spTree>
    <p:extLst>
      <p:ext uri="{BB962C8B-B14F-4D97-AF65-F5344CB8AC3E}">
        <p14:creationId xmlns:p14="http://schemas.microsoft.com/office/powerpoint/2010/main" val="30704237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994DB-CDED-4B46-AFDA-6F5EE79F60DF}"/>
              </a:ext>
            </a:extLst>
          </p:cNvPr>
          <p:cNvSpPr>
            <a:spLocks noGrp="1"/>
          </p:cNvSpPr>
          <p:nvPr>
            <p:ph type="title"/>
          </p:nvPr>
        </p:nvSpPr>
        <p:spPr/>
        <p:txBody>
          <a:bodyPr/>
          <a:lstStyle/>
          <a:p>
            <a:r>
              <a:rPr lang="en-US" dirty="0"/>
              <a:t>Table 34.5 bottom</a:t>
            </a:r>
            <a:endParaRPr lang="en-IN" dirty="0"/>
          </a:p>
        </p:txBody>
      </p:sp>
      <p:sp>
        <p:nvSpPr>
          <p:cNvPr id="3" name="Content Placeholder 2">
            <a:extLst>
              <a:ext uri="{FF2B5EF4-FFF2-40B4-BE49-F238E27FC236}">
                <a16:creationId xmlns:a16="http://schemas.microsoft.com/office/drawing/2014/main" id="{61FE3D80-1CC1-4FAA-9966-A5DFC8E8E4BD}"/>
              </a:ext>
            </a:extLst>
          </p:cNvPr>
          <p:cNvSpPr>
            <a:spLocks noGrp="1"/>
          </p:cNvSpPr>
          <p:nvPr>
            <p:ph sz="quarter" idx="11"/>
          </p:nvPr>
        </p:nvSpPr>
        <p:spPr>
          <a:xfrm>
            <a:off x="228600" y="1035410"/>
            <a:ext cx="8572500" cy="357780"/>
          </a:xfrm>
        </p:spPr>
        <p:txBody>
          <a:bodyPr/>
          <a:lstStyle/>
          <a:p>
            <a:r>
              <a:rPr lang="en-GB" sz="1800" b="1" dirty="0"/>
              <a:t>TABLE 34.5 </a:t>
            </a:r>
            <a:r>
              <a:rPr lang="en-GB" sz="1800" dirty="0"/>
              <a:t>Major Orders of Placental Mammals</a:t>
            </a:r>
          </a:p>
        </p:txBody>
      </p:sp>
      <p:graphicFrame>
        <p:nvGraphicFramePr>
          <p:cNvPr id="7" name="Table 3">
            <a:extLst>
              <a:ext uri="{FF2B5EF4-FFF2-40B4-BE49-F238E27FC236}">
                <a16:creationId xmlns:a16="http://schemas.microsoft.com/office/drawing/2014/main" id="{3485F2A3-BF32-4D26-A86F-25FAEBF9B87E}"/>
              </a:ext>
            </a:extLst>
          </p:cNvPr>
          <p:cNvGraphicFramePr>
            <a:graphicFrameLocks noGrp="1"/>
          </p:cNvGraphicFramePr>
          <p:nvPr>
            <p:extLst>
              <p:ext uri="{D42A27DB-BD31-4B8C-83A1-F6EECF244321}">
                <p14:modId xmlns:p14="http://schemas.microsoft.com/office/powerpoint/2010/main" val="2940667776"/>
              </p:ext>
            </p:extLst>
          </p:nvPr>
        </p:nvGraphicFramePr>
        <p:xfrm>
          <a:off x="228600" y="1408070"/>
          <a:ext cx="8686800" cy="4937760"/>
        </p:xfrm>
        <a:graphic>
          <a:graphicData uri="http://schemas.openxmlformats.org/drawingml/2006/table">
            <a:tbl>
              <a:tblPr firstRow="1" bandRow="1">
                <a:tableStyleId>{5C22544A-7EE6-4342-B048-85BDC9FD1C3A}</a:tableStyleId>
              </a:tblPr>
              <a:tblGrid>
                <a:gridCol w="1188720">
                  <a:extLst>
                    <a:ext uri="{9D8B030D-6E8A-4147-A177-3AD203B41FA5}">
                      <a16:colId xmlns:a16="http://schemas.microsoft.com/office/drawing/2014/main" val="1309243294"/>
                    </a:ext>
                  </a:extLst>
                </a:gridCol>
                <a:gridCol w="1188720">
                  <a:extLst>
                    <a:ext uri="{9D8B030D-6E8A-4147-A177-3AD203B41FA5}">
                      <a16:colId xmlns:a16="http://schemas.microsoft.com/office/drawing/2014/main" val="2869447533"/>
                    </a:ext>
                  </a:extLst>
                </a:gridCol>
                <a:gridCol w="1371600">
                  <a:extLst>
                    <a:ext uri="{9D8B030D-6E8A-4147-A177-3AD203B41FA5}">
                      <a16:colId xmlns:a16="http://schemas.microsoft.com/office/drawing/2014/main" val="3865829199"/>
                    </a:ext>
                  </a:extLst>
                </a:gridCol>
                <a:gridCol w="3657600">
                  <a:extLst>
                    <a:ext uri="{9D8B030D-6E8A-4147-A177-3AD203B41FA5}">
                      <a16:colId xmlns:a16="http://schemas.microsoft.com/office/drawing/2014/main" val="3654400372"/>
                    </a:ext>
                  </a:extLst>
                </a:gridCol>
                <a:gridCol w="1280160">
                  <a:extLst>
                    <a:ext uri="{9D8B030D-6E8A-4147-A177-3AD203B41FA5}">
                      <a16:colId xmlns:a16="http://schemas.microsoft.com/office/drawing/2014/main" val="134210824"/>
                    </a:ext>
                  </a:extLst>
                </a:gridCol>
              </a:tblGrid>
              <a:tr h="370840">
                <a:tc>
                  <a:txBody>
                    <a:bodyPr/>
                    <a:lstStyle/>
                    <a:p>
                      <a:pPr algn="ctr">
                        <a:spcBef>
                          <a:spcPts val="0"/>
                        </a:spcBef>
                        <a:spcAft>
                          <a:spcPts val="0"/>
                        </a:spcAft>
                      </a:pPr>
                      <a:r>
                        <a:rPr lang="en-IN" sz="1200" dirty="0">
                          <a:latin typeface="+mj-lt"/>
                        </a:rPr>
                        <a:t>Order</a:t>
                      </a:r>
                    </a:p>
                  </a:txBody>
                  <a:tcPr anchor="ctr"/>
                </a:tc>
                <a:tc>
                  <a:txBody>
                    <a:bodyPr/>
                    <a:lstStyle/>
                    <a:p>
                      <a:pPr algn="ctr">
                        <a:spcBef>
                          <a:spcPts val="0"/>
                        </a:spcBef>
                        <a:spcAft>
                          <a:spcPts val="0"/>
                        </a:spcAft>
                      </a:pPr>
                      <a:r>
                        <a:rPr lang="en-IN" sz="1200" dirty="0">
                          <a:latin typeface="+mj-lt"/>
                        </a:rPr>
                        <a:t>Typical Examples</a:t>
                      </a:r>
                    </a:p>
                  </a:txBody>
                  <a:tcPr anchor="ctr"/>
                </a:tc>
                <a:tc>
                  <a:txBody>
                    <a:bodyPr/>
                    <a:lstStyle/>
                    <a:p>
                      <a:pPr algn="ctr">
                        <a:spcBef>
                          <a:spcPts val="0"/>
                        </a:spcBef>
                        <a:spcAft>
                          <a:spcPts val="0"/>
                        </a:spcAft>
                      </a:pPr>
                      <a:endParaRPr lang="en-IN" sz="1200" dirty="0">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dirty="0">
                          <a:latin typeface="+mj-lt"/>
                        </a:rPr>
                        <a:t>Key Characteristics</a:t>
                      </a:r>
                    </a:p>
                  </a:txBody>
                  <a:tcPr anchor="ctr"/>
                </a:tc>
                <a:tc>
                  <a:txBody>
                    <a:bodyPr/>
                    <a:lstStyle/>
                    <a:p>
                      <a:pPr algn="ctr">
                        <a:spcBef>
                          <a:spcPts val="0"/>
                        </a:spcBef>
                        <a:spcAft>
                          <a:spcPts val="0"/>
                        </a:spcAft>
                      </a:pPr>
                      <a:r>
                        <a:rPr lang="en-GB" sz="1200" dirty="0">
                          <a:latin typeface="+mj-lt"/>
                        </a:rPr>
                        <a:t>Approximate Number of Living Species</a:t>
                      </a:r>
                      <a:endParaRPr lang="en-IN" sz="1200" dirty="0">
                        <a:latin typeface="+mj-lt"/>
                      </a:endParaRPr>
                    </a:p>
                  </a:txBody>
                  <a:tcPr anchor="ctr"/>
                </a:tc>
                <a:extLst>
                  <a:ext uri="{0D108BD9-81ED-4DB2-BD59-A6C34878D82A}">
                    <a16:rowId xmlns:a16="http://schemas.microsoft.com/office/drawing/2014/main" val="1377750844"/>
                  </a:ext>
                </a:extLst>
              </a:tr>
              <a:tr h="548640">
                <a:tc>
                  <a:txBody>
                    <a:bodyPr/>
                    <a:lstStyle/>
                    <a:p>
                      <a:pPr>
                        <a:spcBef>
                          <a:spcPts val="0"/>
                        </a:spcBef>
                        <a:spcAft>
                          <a:spcPts val="0"/>
                        </a:spcAft>
                      </a:pPr>
                      <a:r>
                        <a:rPr lang="en-IN" sz="1200" dirty="0" err="1">
                          <a:latin typeface="+mj-lt"/>
                        </a:rPr>
                        <a:t>Artiodactyla</a:t>
                      </a:r>
                      <a:endParaRPr lang="en-IN" sz="1200" dirty="0">
                        <a:latin typeface="+mj-lt"/>
                      </a:endParaRPr>
                    </a:p>
                  </a:txBody>
                  <a:tcPr/>
                </a:tc>
                <a:tc>
                  <a:txBody>
                    <a:bodyPr/>
                    <a:lstStyle/>
                    <a:p>
                      <a:pPr>
                        <a:spcBef>
                          <a:spcPts val="0"/>
                        </a:spcBef>
                        <a:spcAft>
                          <a:spcPts val="0"/>
                        </a:spcAft>
                      </a:pPr>
                      <a:r>
                        <a:rPr lang="en-IN" sz="1200" dirty="0">
                          <a:latin typeface="+mj-lt"/>
                        </a:rPr>
                        <a:t>Cattle, deer, giraffes, pigs</a:t>
                      </a:r>
                    </a:p>
                  </a:txBody>
                  <a:tcPr/>
                </a:tc>
                <a:tc>
                  <a:txBody>
                    <a:bodyPr/>
                    <a:lstStyle/>
                    <a:p>
                      <a:pPr algn="ctr" fontAlgn="t"/>
                      <a:r>
                        <a:rPr lang="en-GB" sz="200" b="0" i="0" u="none" strike="noStrike" dirty="0">
                          <a:solidFill>
                            <a:srgbClr val="000000"/>
                          </a:solidFill>
                          <a:effectLst/>
                          <a:latin typeface="+mj-lt"/>
                        </a:rPr>
                        <a:t>An illustration shows a stag.</a:t>
                      </a:r>
                    </a:p>
                  </a:txBody>
                  <a:tcPr marL="9525" marR="9525" marT="9525" marB="0" anchor="ctr"/>
                </a:tc>
                <a:tc>
                  <a:txBody>
                    <a:bodyPr/>
                    <a:lstStyle/>
                    <a:p>
                      <a:pPr>
                        <a:spcBef>
                          <a:spcPts val="0"/>
                        </a:spcBef>
                        <a:spcAft>
                          <a:spcPts val="0"/>
                        </a:spcAft>
                      </a:pPr>
                      <a:r>
                        <a:rPr lang="en-GB" sz="1200" dirty="0">
                          <a:latin typeface="+mj-lt"/>
                        </a:rPr>
                        <a:t>Hoofed mammals with two or four toes; most species herbivorous ruminants</a:t>
                      </a:r>
                      <a:endParaRPr lang="en-IN" sz="1200" dirty="0">
                        <a:latin typeface="+mj-lt"/>
                      </a:endParaRPr>
                    </a:p>
                  </a:txBody>
                  <a:tcPr/>
                </a:tc>
                <a:tc>
                  <a:txBody>
                    <a:bodyPr/>
                    <a:lstStyle/>
                    <a:p>
                      <a:pPr algn="ctr">
                        <a:spcBef>
                          <a:spcPts val="0"/>
                        </a:spcBef>
                        <a:spcAft>
                          <a:spcPts val="0"/>
                        </a:spcAft>
                      </a:pPr>
                      <a:r>
                        <a:rPr lang="en-IN" sz="1200" dirty="0">
                          <a:latin typeface="+mj-lt"/>
                        </a:rPr>
                        <a:t>457</a:t>
                      </a:r>
                    </a:p>
                  </a:txBody>
                  <a:tcPr/>
                </a:tc>
                <a:extLst>
                  <a:ext uri="{0D108BD9-81ED-4DB2-BD59-A6C34878D82A}">
                    <a16:rowId xmlns:a16="http://schemas.microsoft.com/office/drawing/2014/main" val="3278393424"/>
                  </a:ext>
                </a:extLst>
              </a:tr>
              <a:tr h="370840">
                <a:tc>
                  <a:txBody>
                    <a:bodyPr/>
                    <a:lstStyle/>
                    <a:p>
                      <a:pPr>
                        <a:spcBef>
                          <a:spcPts val="0"/>
                        </a:spcBef>
                        <a:spcAft>
                          <a:spcPts val="0"/>
                        </a:spcAft>
                      </a:pPr>
                      <a:r>
                        <a:rPr lang="en-IN" sz="1200" dirty="0">
                          <a:latin typeface="+mj-lt"/>
                        </a:rPr>
                        <a:t>Carnivora</a:t>
                      </a:r>
                    </a:p>
                  </a:txBody>
                  <a:tcPr/>
                </a:tc>
                <a:tc>
                  <a:txBody>
                    <a:bodyPr/>
                    <a:lstStyle/>
                    <a:p>
                      <a:pPr>
                        <a:spcBef>
                          <a:spcPts val="0"/>
                        </a:spcBef>
                        <a:spcAft>
                          <a:spcPts val="0"/>
                        </a:spcAft>
                      </a:pPr>
                      <a:r>
                        <a:rPr lang="en-GB" sz="1200" dirty="0">
                          <a:latin typeface="+mj-lt"/>
                        </a:rPr>
                        <a:t>Bears, cats, raccoons, weasels, dogs</a:t>
                      </a:r>
                      <a:endParaRPr lang="en-IN" sz="1200" dirty="0">
                        <a:latin typeface="+mj-lt"/>
                      </a:endParaRPr>
                    </a:p>
                  </a:txBody>
                  <a:tcPr/>
                </a:tc>
                <a:tc>
                  <a:txBody>
                    <a:bodyPr/>
                    <a:lstStyle/>
                    <a:p>
                      <a:pPr algn="ctr" fontAlgn="t"/>
                      <a:r>
                        <a:rPr lang="en-GB" sz="200" b="0" i="0" u="none" strike="noStrike" dirty="0">
                          <a:solidFill>
                            <a:srgbClr val="000000"/>
                          </a:solidFill>
                          <a:effectLst/>
                          <a:latin typeface="+mj-lt"/>
                        </a:rPr>
                        <a:t>An illustration shows a bear.</a:t>
                      </a:r>
                    </a:p>
                  </a:txBody>
                  <a:tcPr marL="9525" marR="9525" marT="9525" marB="0" anchor="ctr"/>
                </a:tc>
                <a:tc>
                  <a:txBody>
                    <a:bodyPr/>
                    <a:lstStyle/>
                    <a:p>
                      <a:pPr>
                        <a:spcBef>
                          <a:spcPts val="0"/>
                        </a:spcBef>
                        <a:spcAft>
                          <a:spcPts val="0"/>
                        </a:spcAft>
                      </a:pPr>
                      <a:r>
                        <a:rPr lang="en-GB" sz="1200" dirty="0">
                          <a:latin typeface="+mj-lt"/>
                        </a:rPr>
                        <a:t>Carnivorous predators; teeth adapted for shearing flesh; no native families in Australia</a:t>
                      </a:r>
                      <a:endParaRPr lang="en-IN" sz="1200" dirty="0">
                        <a:latin typeface="+mj-lt"/>
                      </a:endParaRPr>
                    </a:p>
                  </a:txBody>
                  <a:tcPr/>
                </a:tc>
                <a:tc>
                  <a:txBody>
                    <a:bodyPr/>
                    <a:lstStyle/>
                    <a:p>
                      <a:pPr algn="ctr">
                        <a:spcBef>
                          <a:spcPts val="0"/>
                        </a:spcBef>
                        <a:spcAft>
                          <a:spcPts val="0"/>
                        </a:spcAft>
                      </a:pPr>
                      <a:r>
                        <a:rPr lang="en-IN" sz="1200" dirty="0">
                          <a:latin typeface="+mj-lt"/>
                        </a:rPr>
                        <a:t>305</a:t>
                      </a:r>
                    </a:p>
                  </a:txBody>
                  <a:tcPr/>
                </a:tc>
                <a:extLst>
                  <a:ext uri="{0D108BD9-81ED-4DB2-BD59-A6C34878D82A}">
                    <a16:rowId xmlns:a16="http://schemas.microsoft.com/office/drawing/2014/main" val="3162992490"/>
                  </a:ext>
                </a:extLst>
              </a:tr>
              <a:tr h="370840">
                <a:tc>
                  <a:txBody>
                    <a:bodyPr/>
                    <a:lstStyle/>
                    <a:p>
                      <a:pPr>
                        <a:spcBef>
                          <a:spcPts val="0"/>
                        </a:spcBef>
                        <a:spcAft>
                          <a:spcPts val="0"/>
                        </a:spcAft>
                      </a:pPr>
                      <a:r>
                        <a:rPr lang="en-IN" sz="1200" dirty="0">
                          <a:latin typeface="+mj-lt"/>
                        </a:rPr>
                        <a:t>Lagomorpha</a:t>
                      </a:r>
                    </a:p>
                  </a:txBody>
                  <a:tcPr/>
                </a:tc>
                <a:tc>
                  <a:txBody>
                    <a:bodyPr/>
                    <a:lstStyle/>
                    <a:p>
                      <a:pPr>
                        <a:spcBef>
                          <a:spcPts val="0"/>
                        </a:spcBef>
                        <a:spcAft>
                          <a:spcPts val="0"/>
                        </a:spcAft>
                      </a:pPr>
                      <a:r>
                        <a:rPr lang="en-IN" sz="1200" dirty="0">
                          <a:latin typeface="+mj-lt"/>
                        </a:rPr>
                        <a:t>Rabbits, hares, </a:t>
                      </a:r>
                      <a:r>
                        <a:rPr lang="en-IN" sz="1200" dirty="0" err="1">
                          <a:latin typeface="+mj-lt"/>
                        </a:rPr>
                        <a:t>pika</a:t>
                      </a:r>
                      <a:endParaRPr lang="en-IN" sz="1200" dirty="0">
                        <a:latin typeface="+mj-lt"/>
                      </a:endParaRPr>
                    </a:p>
                  </a:txBody>
                  <a:tcPr/>
                </a:tc>
                <a:tc>
                  <a:txBody>
                    <a:bodyPr/>
                    <a:lstStyle/>
                    <a:p>
                      <a:pPr algn="ctr" fontAlgn="t"/>
                      <a:r>
                        <a:rPr lang="en-GB" sz="200" b="0" i="0" u="none" strike="noStrike" dirty="0">
                          <a:solidFill>
                            <a:srgbClr val="000000"/>
                          </a:solidFill>
                          <a:effectLst/>
                          <a:latin typeface="+mj-lt"/>
                        </a:rPr>
                        <a:t>An illustration shows a rabbit.</a:t>
                      </a:r>
                    </a:p>
                  </a:txBody>
                  <a:tcPr marL="9525" marR="9525" marT="9525" marB="0" anchor="ctr"/>
                </a:tc>
                <a:tc>
                  <a:txBody>
                    <a:bodyPr/>
                    <a:lstStyle/>
                    <a:p>
                      <a:pPr>
                        <a:spcBef>
                          <a:spcPts val="0"/>
                        </a:spcBef>
                        <a:spcAft>
                          <a:spcPts val="0"/>
                        </a:spcAft>
                      </a:pPr>
                      <a:r>
                        <a:rPr lang="en-GB" sz="1200" dirty="0">
                          <a:latin typeface="+mj-lt"/>
                        </a:rPr>
                        <a:t>Four upper incisors (rather than the two seen in rodents); hind legs often longer than forelegs, an adaptation for bounding</a:t>
                      </a:r>
                      <a:endParaRPr lang="en-IN" sz="1200" dirty="0">
                        <a:latin typeface="+mj-lt"/>
                      </a:endParaRPr>
                    </a:p>
                  </a:txBody>
                  <a:tcPr/>
                </a:tc>
                <a:tc>
                  <a:txBody>
                    <a:bodyPr/>
                    <a:lstStyle/>
                    <a:p>
                      <a:pPr algn="ctr">
                        <a:spcBef>
                          <a:spcPts val="0"/>
                        </a:spcBef>
                        <a:spcAft>
                          <a:spcPts val="0"/>
                        </a:spcAft>
                      </a:pPr>
                      <a:r>
                        <a:rPr lang="en-IN" sz="1200" dirty="0">
                          <a:latin typeface="+mj-lt"/>
                        </a:rPr>
                        <a:t>98</a:t>
                      </a:r>
                    </a:p>
                  </a:txBody>
                  <a:tcPr/>
                </a:tc>
                <a:extLst>
                  <a:ext uri="{0D108BD9-81ED-4DB2-BD59-A6C34878D82A}">
                    <a16:rowId xmlns:a16="http://schemas.microsoft.com/office/drawing/2014/main" val="895237031"/>
                  </a:ext>
                </a:extLst>
              </a:tr>
              <a:tr h="370840">
                <a:tc>
                  <a:txBody>
                    <a:bodyPr/>
                    <a:lstStyle/>
                    <a:p>
                      <a:pPr>
                        <a:spcBef>
                          <a:spcPts val="0"/>
                        </a:spcBef>
                        <a:spcAft>
                          <a:spcPts val="0"/>
                        </a:spcAft>
                      </a:pPr>
                      <a:r>
                        <a:rPr lang="en-IN" sz="1200" dirty="0">
                          <a:latin typeface="+mj-lt"/>
                        </a:rPr>
                        <a:t>Cetacea</a:t>
                      </a:r>
                    </a:p>
                  </a:txBody>
                  <a:tcPr/>
                </a:tc>
                <a:tc>
                  <a:txBody>
                    <a:bodyPr/>
                    <a:lstStyle/>
                    <a:p>
                      <a:pPr>
                        <a:spcBef>
                          <a:spcPts val="0"/>
                        </a:spcBef>
                        <a:spcAft>
                          <a:spcPts val="0"/>
                        </a:spcAft>
                      </a:pPr>
                      <a:r>
                        <a:rPr lang="en-IN" sz="1200" dirty="0">
                          <a:latin typeface="+mj-lt"/>
                        </a:rPr>
                        <a:t>Dolphins, porpoises, whales</a:t>
                      </a:r>
                    </a:p>
                  </a:txBody>
                  <a:tcPr/>
                </a:tc>
                <a:tc>
                  <a:txBody>
                    <a:bodyPr/>
                    <a:lstStyle/>
                    <a:p>
                      <a:pPr algn="ctr" fontAlgn="t"/>
                      <a:r>
                        <a:rPr lang="en-GB" sz="200" b="0" i="0" u="none" strike="noStrike" dirty="0">
                          <a:solidFill>
                            <a:srgbClr val="000000"/>
                          </a:solidFill>
                          <a:effectLst/>
                          <a:latin typeface="+mj-lt"/>
                        </a:rPr>
                        <a:t>An illustration shows a Orca.</a:t>
                      </a:r>
                    </a:p>
                  </a:txBody>
                  <a:tcPr marL="9525" marR="9525" marT="9525" marB="0" anchor="ctr"/>
                </a:tc>
                <a:tc>
                  <a:txBody>
                    <a:bodyPr/>
                    <a:lstStyle/>
                    <a:p>
                      <a:pPr>
                        <a:spcBef>
                          <a:spcPts val="0"/>
                        </a:spcBef>
                        <a:spcAft>
                          <a:spcPts val="0"/>
                        </a:spcAft>
                      </a:pPr>
                      <a:r>
                        <a:rPr lang="en-GB" sz="1200" dirty="0">
                          <a:latin typeface="+mj-lt"/>
                        </a:rPr>
                        <a:t>Fully marine mammals; streamlined bodies; front limbs modified into flippers; no hindlimbs; blowholes on top of head; no hair except on muzzle</a:t>
                      </a:r>
                      <a:endParaRPr lang="en-IN" sz="1200" dirty="0">
                        <a:latin typeface="+mj-lt"/>
                      </a:endParaRPr>
                    </a:p>
                  </a:txBody>
                  <a:tcPr/>
                </a:tc>
                <a:tc>
                  <a:txBody>
                    <a:bodyPr/>
                    <a:lstStyle/>
                    <a:p>
                      <a:pPr algn="ctr">
                        <a:spcBef>
                          <a:spcPts val="0"/>
                        </a:spcBef>
                        <a:spcAft>
                          <a:spcPts val="0"/>
                        </a:spcAft>
                      </a:pPr>
                      <a:r>
                        <a:rPr lang="en-IN" sz="1200" dirty="0">
                          <a:latin typeface="+mj-lt"/>
                        </a:rPr>
                        <a:t>94</a:t>
                      </a:r>
                    </a:p>
                  </a:txBody>
                  <a:tcPr/>
                </a:tc>
                <a:extLst>
                  <a:ext uri="{0D108BD9-81ED-4DB2-BD59-A6C34878D82A}">
                    <a16:rowId xmlns:a16="http://schemas.microsoft.com/office/drawing/2014/main" val="4007044308"/>
                  </a:ext>
                </a:extLst>
              </a:tr>
              <a:tr h="370840">
                <a:tc>
                  <a:txBody>
                    <a:bodyPr/>
                    <a:lstStyle/>
                    <a:p>
                      <a:pPr>
                        <a:spcBef>
                          <a:spcPts val="0"/>
                        </a:spcBef>
                        <a:spcAft>
                          <a:spcPts val="0"/>
                        </a:spcAft>
                      </a:pPr>
                      <a:r>
                        <a:rPr lang="en-IN" sz="1200" dirty="0" err="1">
                          <a:latin typeface="+mj-lt"/>
                        </a:rPr>
                        <a:t>Edentata</a:t>
                      </a:r>
                      <a:endParaRPr lang="en-IN" sz="1200" dirty="0">
                        <a:latin typeface="+mj-lt"/>
                      </a:endParaRPr>
                    </a:p>
                  </a:txBody>
                  <a:tcPr/>
                </a:tc>
                <a:tc>
                  <a:txBody>
                    <a:bodyPr/>
                    <a:lstStyle/>
                    <a:p>
                      <a:pPr>
                        <a:spcBef>
                          <a:spcPts val="0"/>
                        </a:spcBef>
                        <a:spcAft>
                          <a:spcPts val="0"/>
                        </a:spcAft>
                      </a:pPr>
                      <a:r>
                        <a:rPr lang="en-IN" sz="1200" dirty="0">
                          <a:latin typeface="+mj-lt"/>
                        </a:rPr>
                        <a:t>Anteaters, armadillos, sloths</a:t>
                      </a:r>
                    </a:p>
                  </a:txBody>
                  <a:tcPr/>
                </a:tc>
                <a:tc>
                  <a:txBody>
                    <a:bodyPr/>
                    <a:lstStyle/>
                    <a:p>
                      <a:pPr algn="ctr" fontAlgn="t"/>
                      <a:r>
                        <a:rPr lang="en-GB" sz="200" b="0" i="0" u="none" strike="noStrike" dirty="0">
                          <a:solidFill>
                            <a:srgbClr val="000000"/>
                          </a:solidFill>
                          <a:effectLst/>
                          <a:latin typeface="+mj-lt"/>
                        </a:rPr>
                        <a:t>An illustration shows an armadillo.</a:t>
                      </a:r>
                    </a:p>
                  </a:txBody>
                  <a:tcPr marL="9525" marR="9525" marT="9525" marB="0" anchor="ctr"/>
                </a:tc>
                <a:tc>
                  <a:txBody>
                    <a:bodyPr/>
                    <a:lstStyle/>
                    <a:p>
                      <a:pPr>
                        <a:spcBef>
                          <a:spcPts val="0"/>
                        </a:spcBef>
                        <a:spcAft>
                          <a:spcPts val="0"/>
                        </a:spcAft>
                      </a:pPr>
                      <a:r>
                        <a:rPr lang="en-GB" sz="1200" dirty="0">
                          <a:latin typeface="+mj-lt"/>
                        </a:rPr>
                        <a:t>Insectivorous; many are toothless, but some have small, </a:t>
                      </a:r>
                      <a:r>
                        <a:rPr lang="en-GB" sz="1200" dirty="0" err="1">
                          <a:latin typeface="+mj-lt"/>
                        </a:rPr>
                        <a:t>peglike</a:t>
                      </a:r>
                      <a:r>
                        <a:rPr lang="en-GB" sz="1200" dirty="0">
                          <a:latin typeface="+mj-lt"/>
                        </a:rPr>
                        <a:t> teeth</a:t>
                      </a:r>
                      <a:endParaRPr lang="en-IN" sz="1200" dirty="0">
                        <a:latin typeface="+mj-lt"/>
                      </a:endParaRPr>
                    </a:p>
                  </a:txBody>
                  <a:tcPr/>
                </a:tc>
                <a:tc>
                  <a:txBody>
                    <a:bodyPr/>
                    <a:lstStyle/>
                    <a:p>
                      <a:pPr algn="ctr">
                        <a:spcBef>
                          <a:spcPts val="0"/>
                        </a:spcBef>
                        <a:spcAft>
                          <a:spcPts val="0"/>
                        </a:spcAft>
                      </a:pPr>
                      <a:r>
                        <a:rPr lang="en-IN" sz="1200" dirty="0">
                          <a:latin typeface="+mj-lt"/>
                        </a:rPr>
                        <a:t>30</a:t>
                      </a:r>
                    </a:p>
                  </a:txBody>
                  <a:tcPr/>
                </a:tc>
                <a:extLst>
                  <a:ext uri="{0D108BD9-81ED-4DB2-BD59-A6C34878D82A}">
                    <a16:rowId xmlns:a16="http://schemas.microsoft.com/office/drawing/2014/main" val="3882221235"/>
                  </a:ext>
                </a:extLst>
              </a:tr>
              <a:tr h="370840">
                <a:tc>
                  <a:txBody>
                    <a:bodyPr/>
                    <a:lstStyle/>
                    <a:p>
                      <a:pPr>
                        <a:spcBef>
                          <a:spcPts val="0"/>
                        </a:spcBef>
                        <a:spcAft>
                          <a:spcPts val="0"/>
                        </a:spcAft>
                      </a:pPr>
                      <a:r>
                        <a:rPr lang="en-IN" sz="1200" dirty="0" err="1">
                          <a:latin typeface="+mj-lt"/>
                        </a:rPr>
                        <a:t>Perissodactyla</a:t>
                      </a:r>
                      <a:endParaRPr lang="en-IN" sz="1200" dirty="0">
                        <a:latin typeface="+mj-lt"/>
                      </a:endParaRPr>
                    </a:p>
                  </a:txBody>
                  <a:tcPr/>
                </a:tc>
                <a:tc>
                  <a:txBody>
                    <a:bodyPr/>
                    <a:lstStyle/>
                    <a:p>
                      <a:pPr>
                        <a:spcBef>
                          <a:spcPts val="0"/>
                        </a:spcBef>
                        <a:spcAft>
                          <a:spcPts val="0"/>
                        </a:spcAft>
                      </a:pPr>
                      <a:r>
                        <a:rPr lang="en-IN" sz="1200" dirty="0">
                          <a:latin typeface="+mj-lt"/>
                        </a:rPr>
                        <a:t>Horses, rhinoceroses, tapirs</a:t>
                      </a:r>
                    </a:p>
                  </a:txBody>
                  <a:tcPr/>
                </a:tc>
                <a:tc>
                  <a:txBody>
                    <a:bodyPr/>
                    <a:lstStyle/>
                    <a:p>
                      <a:pPr algn="ctr" fontAlgn="t"/>
                      <a:r>
                        <a:rPr lang="en-GB" sz="200" b="0" i="0" u="none" strike="noStrike" dirty="0">
                          <a:solidFill>
                            <a:srgbClr val="000000"/>
                          </a:solidFill>
                          <a:effectLst/>
                          <a:latin typeface="+mj-lt"/>
                        </a:rPr>
                        <a:t>An illustration shows a horse.</a:t>
                      </a:r>
                    </a:p>
                  </a:txBody>
                  <a:tcPr marL="9525" marR="9525" marT="9525" marB="0" anchor="ctr"/>
                </a:tc>
                <a:tc>
                  <a:txBody>
                    <a:bodyPr/>
                    <a:lstStyle/>
                    <a:p>
                      <a:pPr>
                        <a:spcBef>
                          <a:spcPts val="0"/>
                        </a:spcBef>
                        <a:spcAft>
                          <a:spcPts val="0"/>
                        </a:spcAft>
                      </a:pPr>
                      <a:r>
                        <a:rPr lang="en-GB" sz="1200" dirty="0">
                          <a:latin typeface="+mj-lt"/>
                        </a:rPr>
                        <a:t>Hoofed mammals with odd number of toes; herbivorous teeth adapted for chewing</a:t>
                      </a:r>
                      <a:endParaRPr lang="en-IN" sz="1200" dirty="0">
                        <a:latin typeface="+mj-lt"/>
                      </a:endParaRPr>
                    </a:p>
                  </a:txBody>
                  <a:tcPr/>
                </a:tc>
                <a:tc>
                  <a:txBody>
                    <a:bodyPr/>
                    <a:lstStyle/>
                    <a:p>
                      <a:pPr algn="ctr">
                        <a:spcBef>
                          <a:spcPts val="0"/>
                        </a:spcBef>
                        <a:spcAft>
                          <a:spcPts val="0"/>
                        </a:spcAft>
                      </a:pPr>
                      <a:r>
                        <a:rPr lang="en-GB" sz="1200" dirty="0">
                          <a:latin typeface="+mj-lt"/>
                        </a:rPr>
                        <a:t>21</a:t>
                      </a:r>
                      <a:endParaRPr lang="en-IN" sz="1200" dirty="0">
                        <a:latin typeface="+mj-lt"/>
                      </a:endParaRPr>
                    </a:p>
                  </a:txBody>
                  <a:tcPr/>
                </a:tc>
                <a:extLst>
                  <a:ext uri="{0D108BD9-81ED-4DB2-BD59-A6C34878D82A}">
                    <a16:rowId xmlns:a16="http://schemas.microsoft.com/office/drawing/2014/main" val="1531299464"/>
                  </a:ext>
                </a:extLst>
              </a:tr>
              <a:tr h="548640">
                <a:tc>
                  <a:txBody>
                    <a:bodyPr/>
                    <a:lstStyle/>
                    <a:p>
                      <a:pPr>
                        <a:spcBef>
                          <a:spcPts val="0"/>
                        </a:spcBef>
                        <a:spcAft>
                          <a:spcPts val="0"/>
                        </a:spcAft>
                      </a:pPr>
                      <a:r>
                        <a:rPr lang="en-IN" sz="1200" dirty="0">
                          <a:latin typeface="+mj-lt"/>
                        </a:rPr>
                        <a:t>Proboscidea</a:t>
                      </a:r>
                    </a:p>
                  </a:txBody>
                  <a:tcPr/>
                </a:tc>
                <a:tc>
                  <a:txBody>
                    <a:bodyPr/>
                    <a:lstStyle/>
                    <a:p>
                      <a:pPr>
                        <a:spcBef>
                          <a:spcPts val="0"/>
                        </a:spcBef>
                        <a:spcAft>
                          <a:spcPts val="0"/>
                        </a:spcAft>
                      </a:pPr>
                      <a:r>
                        <a:rPr lang="en-IN" sz="1200" dirty="0">
                          <a:latin typeface="+mj-lt"/>
                        </a:rPr>
                        <a:t>Elephants</a:t>
                      </a:r>
                    </a:p>
                  </a:txBody>
                  <a:tcPr/>
                </a:tc>
                <a:tc>
                  <a:txBody>
                    <a:bodyPr/>
                    <a:lstStyle/>
                    <a:p>
                      <a:pPr algn="ctr" fontAlgn="t"/>
                      <a:r>
                        <a:rPr lang="en-GB" sz="200" b="0" i="0" u="none" strike="noStrike" dirty="0">
                          <a:solidFill>
                            <a:srgbClr val="000000"/>
                          </a:solidFill>
                          <a:effectLst/>
                          <a:latin typeface="+mj-lt"/>
                        </a:rPr>
                        <a:t>An illustration shows an elephant.</a:t>
                      </a:r>
                    </a:p>
                  </a:txBody>
                  <a:tcPr marL="9525" marR="9525" marT="9525" marB="0" anchor="ctr"/>
                </a:tc>
                <a:tc>
                  <a:txBody>
                    <a:bodyPr/>
                    <a:lstStyle/>
                    <a:p>
                      <a:pPr>
                        <a:spcBef>
                          <a:spcPts val="0"/>
                        </a:spcBef>
                        <a:spcAft>
                          <a:spcPts val="0"/>
                        </a:spcAft>
                      </a:pPr>
                      <a:r>
                        <a:rPr lang="en-GB" sz="1200" dirty="0">
                          <a:latin typeface="+mj-lt"/>
                        </a:rPr>
                        <a:t>Long-trunked herbivores; two upper incisors elongated as tusks; largest living land animal</a:t>
                      </a:r>
                      <a:endParaRPr lang="en-IN" sz="1200" dirty="0">
                        <a:latin typeface="+mj-lt"/>
                      </a:endParaRPr>
                    </a:p>
                  </a:txBody>
                  <a:tcPr/>
                </a:tc>
                <a:tc>
                  <a:txBody>
                    <a:bodyPr/>
                    <a:lstStyle/>
                    <a:p>
                      <a:pPr algn="ctr">
                        <a:spcBef>
                          <a:spcPts val="0"/>
                        </a:spcBef>
                        <a:spcAft>
                          <a:spcPts val="0"/>
                        </a:spcAft>
                      </a:pPr>
                      <a:r>
                        <a:rPr lang="en-GB" sz="1200" dirty="0">
                          <a:latin typeface="+mj-lt"/>
                        </a:rPr>
                        <a:t>3</a:t>
                      </a:r>
                      <a:endParaRPr lang="en-IN" sz="1200" dirty="0">
                        <a:latin typeface="+mj-lt"/>
                      </a:endParaRPr>
                    </a:p>
                  </a:txBody>
                  <a:tcPr/>
                </a:tc>
                <a:extLst>
                  <a:ext uri="{0D108BD9-81ED-4DB2-BD59-A6C34878D82A}">
                    <a16:rowId xmlns:a16="http://schemas.microsoft.com/office/drawing/2014/main" val="2282182750"/>
                  </a:ext>
                </a:extLst>
              </a:tr>
            </a:tbl>
          </a:graphicData>
        </a:graphic>
      </p:graphicFrame>
      <p:pic>
        <p:nvPicPr>
          <p:cNvPr id="5" name="Picture 4" descr="Alt text for this image can be found in the table row 2 column 3.">
            <a:extLst>
              <a:ext uri="{FF2B5EF4-FFF2-40B4-BE49-F238E27FC236}">
                <a16:creationId xmlns:a16="http://schemas.microsoft.com/office/drawing/2014/main" id="{CCFE7CE2-7290-4C08-AD6F-20FABCA6EF83}"/>
              </a:ext>
            </a:extLst>
          </p:cNvPr>
          <p:cNvPicPr>
            <a:picLocks noChangeAspect="1"/>
          </p:cNvPicPr>
          <p:nvPr/>
        </p:nvPicPr>
        <p:blipFill>
          <a:blip r:embed="rId2"/>
          <a:stretch>
            <a:fillRect/>
          </a:stretch>
        </p:blipFill>
        <p:spPr>
          <a:xfrm>
            <a:off x="3070098" y="2079343"/>
            <a:ext cx="420624" cy="492988"/>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CF388813-955C-4EFD-BEDC-BEC4D3FAD6D2}"/>
              </a:ext>
            </a:extLst>
          </p:cNvPr>
          <p:cNvPicPr>
            <a:picLocks noChangeAspect="1"/>
          </p:cNvPicPr>
          <p:nvPr/>
        </p:nvPicPr>
        <p:blipFill>
          <a:blip r:embed="rId3"/>
          <a:stretch>
            <a:fillRect/>
          </a:stretch>
        </p:blipFill>
        <p:spPr>
          <a:xfrm>
            <a:off x="2820162" y="2625673"/>
            <a:ext cx="920496" cy="588264"/>
          </a:xfrm>
          <a:prstGeom prst="rect">
            <a:avLst/>
          </a:prstGeom>
        </p:spPr>
      </p:pic>
      <p:pic>
        <p:nvPicPr>
          <p:cNvPr id="15" name="Picture 6" descr="Alt text for this image can be found in the table row 4 column 3.">
            <a:extLst>
              <a:ext uri="{FF2B5EF4-FFF2-40B4-BE49-F238E27FC236}">
                <a16:creationId xmlns:a16="http://schemas.microsoft.com/office/drawing/2014/main" id="{C139B63A-B8BF-49D5-B790-F953D5335601}"/>
              </a:ext>
            </a:extLst>
          </p:cNvPr>
          <p:cNvPicPr>
            <a:picLocks noChangeAspect="1"/>
          </p:cNvPicPr>
          <p:nvPr/>
        </p:nvPicPr>
        <p:blipFill>
          <a:blip r:embed="rId4"/>
          <a:stretch>
            <a:fillRect/>
          </a:stretch>
        </p:blipFill>
        <p:spPr>
          <a:xfrm>
            <a:off x="2852166" y="3908031"/>
            <a:ext cx="1000298" cy="568036"/>
          </a:xfrm>
          <a:prstGeom prst="rect">
            <a:avLst/>
          </a:prstGeom>
        </p:spPr>
      </p:pic>
      <p:pic>
        <p:nvPicPr>
          <p:cNvPr id="21" name="Picture 7" descr="Alt text for this image can be found in the table row 5 column 3.">
            <a:extLst>
              <a:ext uri="{FF2B5EF4-FFF2-40B4-BE49-F238E27FC236}">
                <a16:creationId xmlns:a16="http://schemas.microsoft.com/office/drawing/2014/main" id="{EC289430-FAB5-4127-96E7-54BAADD1268C}"/>
              </a:ext>
            </a:extLst>
          </p:cNvPr>
          <p:cNvPicPr>
            <a:picLocks noChangeAspect="1"/>
          </p:cNvPicPr>
          <p:nvPr/>
        </p:nvPicPr>
        <p:blipFill>
          <a:blip r:embed="rId5"/>
          <a:stretch>
            <a:fillRect/>
          </a:stretch>
        </p:blipFill>
        <p:spPr>
          <a:xfrm>
            <a:off x="3070098" y="3256868"/>
            <a:ext cx="411480" cy="594599"/>
          </a:xfrm>
          <a:prstGeom prst="rect">
            <a:avLst/>
          </a:prstGeom>
        </p:spPr>
      </p:pic>
      <p:pic>
        <p:nvPicPr>
          <p:cNvPr id="24" name="Picture 8" descr="Alt text for this image can be found in the table row 6 column 3.">
            <a:extLst>
              <a:ext uri="{FF2B5EF4-FFF2-40B4-BE49-F238E27FC236}">
                <a16:creationId xmlns:a16="http://schemas.microsoft.com/office/drawing/2014/main" id="{940DFEC9-0A86-4A6D-BC26-95303BFC890B}"/>
              </a:ext>
            </a:extLst>
          </p:cNvPr>
          <p:cNvPicPr>
            <a:picLocks noChangeAspect="1"/>
          </p:cNvPicPr>
          <p:nvPr/>
        </p:nvPicPr>
        <p:blipFill>
          <a:blip r:embed="rId6"/>
          <a:stretch>
            <a:fillRect/>
          </a:stretch>
        </p:blipFill>
        <p:spPr>
          <a:xfrm>
            <a:off x="2823210" y="4590248"/>
            <a:ext cx="914400" cy="506381"/>
          </a:xfrm>
          <a:prstGeom prst="rect">
            <a:avLst/>
          </a:prstGeom>
        </p:spPr>
      </p:pic>
      <p:pic>
        <p:nvPicPr>
          <p:cNvPr id="27" name="Picture 9" descr="Alt text for this image can be found in the table row 7 column 3.">
            <a:extLst>
              <a:ext uri="{FF2B5EF4-FFF2-40B4-BE49-F238E27FC236}">
                <a16:creationId xmlns:a16="http://schemas.microsoft.com/office/drawing/2014/main" id="{94CAD94D-E401-4C4B-94D7-5E09F35A1278}"/>
              </a:ext>
            </a:extLst>
          </p:cNvPr>
          <p:cNvPicPr>
            <a:picLocks noChangeAspect="1"/>
          </p:cNvPicPr>
          <p:nvPr/>
        </p:nvPicPr>
        <p:blipFill>
          <a:blip r:embed="rId7"/>
          <a:stretch>
            <a:fillRect/>
          </a:stretch>
        </p:blipFill>
        <p:spPr>
          <a:xfrm>
            <a:off x="2852166" y="5181690"/>
            <a:ext cx="856488" cy="585216"/>
          </a:xfrm>
          <a:prstGeom prst="rect">
            <a:avLst/>
          </a:prstGeom>
        </p:spPr>
      </p:pic>
      <p:pic>
        <p:nvPicPr>
          <p:cNvPr id="29" name="Picture 10" descr="Alt text for this image can be found in the table row 8 column 3.">
            <a:extLst>
              <a:ext uri="{FF2B5EF4-FFF2-40B4-BE49-F238E27FC236}">
                <a16:creationId xmlns:a16="http://schemas.microsoft.com/office/drawing/2014/main" id="{F527CD05-C129-49B5-BDB1-F714AFA927B4}"/>
              </a:ext>
            </a:extLst>
          </p:cNvPr>
          <p:cNvPicPr>
            <a:picLocks noChangeAspect="1"/>
          </p:cNvPicPr>
          <p:nvPr/>
        </p:nvPicPr>
        <p:blipFill>
          <a:blip r:embed="rId8"/>
          <a:stretch>
            <a:fillRect/>
          </a:stretch>
        </p:blipFill>
        <p:spPr>
          <a:xfrm>
            <a:off x="2914650" y="5817871"/>
            <a:ext cx="731520" cy="506839"/>
          </a:xfrm>
          <a:prstGeom prst="rect">
            <a:avLst/>
          </a:prstGeom>
        </p:spPr>
      </p:pic>
      <p:sp>
        <p:nvSpPr>
          <p:cNvPr id="6" name="Slide Number Placeholder 11">
            <a:extLst>
              <a:ext uri="{FF2B5EF4-FFF2-40B4-BE49-F238E27FC236}">
                <a16:creationId xmlns:a16="http://schemas.microsoft.com/office/drawing/2014/main" id="{8F163E7E-9017-43AF-A31A-727D5FF6B6F7}"/>
              </a:ext>
            </a:extLst>
          </p:cNvPr>
          <p:cNvSpPr>
            <a:spLocks noGrp="1"/>
          </p:cNvSpPr>
          <p:nvPr>
            <p:ph type="sldNum" sz="quarter" idx="10"/>
          </p:nvPr>
        </p:nvSpPr>
        <p:spPr/>
        <p:txBody>
          <a:bodyPr/>
          <a:lstStyle/>
          <a:p>
            <a:fld id="{68151E55-6873-49E2-B8D5-2F265E6F1973}" type="slidenum">
              <a:rPr lang="en-US" smtClean="0"/>
              <a:pPr/>
              <a:t>105</a:t>
            </a:fld>
            <a:endParaRPr lang="en-US"/>
          </a:p>
        </p:txBody>
      </p:sp>
    </p:spTree>
    <p:extLst>
      <p:ext uri="{BB962C8B-B14F-4D97-AF65-F5344CB8AC3E}">
        <p14:creationId xmlns:p14="http://schemas.microsoft.com/office/powerpoint/2010/main" val="7214497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88B1E-3BC2-47FB-87A0-C622D0E6450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Evolution of Primates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32CB152-A567-4E52-9972-8A188BE89F5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Primates are the mammals that gave rise to our own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Evolved two features that allowed them to succeed in an arboreal environment</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Grasping fingers and toes</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First digit (thumb) is opposable in many.</a:t>
            </a:r>
          </a:p>
          <a:p>
            <a:pPr marL="457200" lvl="0" indent="-457200">
              <a:spcBef>
                <a:spcPct val="200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Binocular vision</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Eyes are shifted toward the front of the face.</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Lets brain judge distances precisely.</a:t>
            </a:r>
          </a:p>
        </p:txBody>
      </p:sp>
      <p:sp>
        <p:nvSpPr>
          <p:cNvPr id="6" name="Slide Number Placeholder 3">
            <a:extLst>
              <a:ext uri="{FF2B5EF4-FFF2-40B4-BE49-F238E27FC236}">
                <a16:creationId xmlns:a16="http://schemas.microsoft.com/office/drawing/2014/main" id="{3B425C2A-B4D4-415C-8B55-211F7E18FF83}"/>
              </a:ext>
            </a:extLst>
          </p:cNvPr>
          <p:cNvSpPr>
            <a:spLocks noGrp="1"/>
          </p:cNvSpPr>
          <p:nvPr>
            <p:ph type="sldNum" sz="quarter" idx="10"/>
          </p:nvPr>
        </p:nvSpPr>
        <p:spPr/>
        <p:txBody>
          <a:bodyPr/>
          <a:lstStyle/>
          <a:p>
            <a:fld id="{68151E55-6873-49E2-B8D5-2F265E6F1973}" type="slidenum">
              <a:rPr lang="en-US" smtClean="0"/>
              <a:pPr/>
              <a:t>106</a:t>
            </a:fld>
            <a:endParaRPr lang="en-US"/>
          </a:p>
        </p:txBody>
      </p:sp>
    </p:spTree>
    <p:extLst>
      <p:ext uri="{BB962C8B-B14F-4D97-AF65-F5344CB8AC3E}">
        <p14:creationId xmlns:p14="http://schemas.microsoft.com/office/powerpoint/2010/main" val="14559911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F9F79-8D50-49CA-AEA7-9556A33F8BD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Living Primates: Prosimians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27734DD-AD7F-444E-ABA1-55A7CD406BE2}"/>
              </a:ext>
            </a:extLst>
          </p:cNvPr>
          <p:cNvSpPr>
            <a:spLocks noGrp="1"/>
          </p:cNvSpPr>
          <p:nvPr>
            <p:ph sz="quarter" idx="11"/>
          </p:nvPr>
        </p:nvSpPr>
        <p:spPr>
          <a:xfrm>
            <a:off x="342900" y="1276710"/>
            <a:ext cx="4229100" cy="4243980"/>
          </a:xfrm>
        </p:spPr>
        <p:txBody>
          <a:bodyPr/>
          <a:lstStyle/>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Now considered to be paraphyletic</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Lemurs, lorises and tarsiers</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 eyes with increased visual acuity</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nocturnal</a:t>
            </a:r>
          </a:p>
        </p:txBody>
      </p:sp>
      <p:pic>
        <p:nvPicPr>
          <p:cNvPr id="9" name="Picture 3" descr="An image shows the Philippine tarsier on the tree branch.">
            <a:extLst>
              <a:ext uri="{FF2B5EF4-FFF2-40B4-BE49-F238E27FC236}">
                <a16:creationId xmlns:a16="http://schemas.microsoft.com/office/drawing/2014/main" id="{3A554BA2-2185-4939-8A64-257566FB27C7}"/>
              </a:ext>
            </a:extLst>
          </p:cNvPr>
          <p:cNvPicPr>
            <a:picLocks noChangeAspect="1" noChangeArrowheads="1"/>
          </p:cNvPicPr>
          <p:nvPr/>
        </p:nvPicPr>
        <p:blipFill rotWithShape="1">
          <a:blip r:embed="rId2"/>
          <a:srcRect l="12061" t="12542" r="12757" b="10312"/>
          <a:stretch/>
        </p:blipFill>
        <p:spPr bwMode="auto">
          <a:xfrm>
            <a:off x="5506626" y="1276710"/>
            <a:ext cx="3108960" cy="47948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35A99663-2E2A-4116-8E5A-E562CF045E28}"/>
              </a:ext>
            </a:extLst>
          </p:cNvPr>
          <p:cNvSpPr>
            <a:spLocks noGrp="1"/>
          </p:cNvSpPr>
          <p:nvPr>
            <p:ph type="body" sz="quarter" idx="39"/>
          </p:nvPr>
        </p:nvSpPr>
        <p:spPr>
          <a:xfrm>
            <a:off x="5689506" y="6160622"/>
            <a:ext cx="2743200" cy="181356"/>
          </a:xfrm>
        </p:spPr>
        <p:txBody>
          <a:bodyPr/>
          <a:lstStyle/>
          <a:p>
            <a:pPr algn="ctr"/>
            <a:r>
              <a:rPr lang="en-IN" dirty="0">
                <a:solidFill>
                  <a:schemeClr val="tx1"/>
                </a:solidFill>
              </a:rPr>
              <a:t>Magdalena </a:t>
            </a:r>
            <a:r>
              <a:rPr lang="en-IN" dirty="0" err="1">
                <a:solidFill>
                  <a:schemeClr val="tx1"/>
                </a:solidFill>
              </a:rPr>
              <a:t>Biskup</a:t>
            </a:r>
            <a:r>
              <a:rPr lang="en-IN" dirty="0">
                <a:solidFill>
                  <a:schemeClr val="tx1"/>
                </a:solidFill>
              </a:rPr>
              <a:t> Travel Photography/Getty </a:t>
            </a:r>
            <a:r>
              <a:rPr lang="en-IN" dirty="0" err="1">
                <a:solidFill>
                  <a:schemeClr val="tx1"/>
                </a:solidFill>
              </a:rPr>
              <a:t>Imagesa</a:t>
            </a:r>
            <a:r>
              <a:rPr lang="en-IN" dirty="0">
                <a:solidFill>
                  <a:schemeClr val="tx1"/>
                </a:solidFill>
              </a:rPr>
              <a:t> </a:t>
            </a:r>
          </a:p>
        </p:txBody>
      </p:sp>
      <p:sp>
        <p:nvSpPr>
          <p:cNvPr id="8" name="Slide Number Placeholder 5">
            <a:extLst>
              <a:ext uri="{FF2B5EF4-FFF2-40B4-BE49-F238E27FC236}">
                <a16:creationId xmlns:a16="http://schemas.microsoft.com/office/drawing/2014/main" id="{0E8B97D1-A19E-4C36-A647-219623165790}"/>
              </a:ext>
            </a:extLst>
          </p:cNvPr>
          <p:cNvSpPr>
            <a:spLocks noGrp="1"/>
          </p:cNvSpPr>
          <p:nvPr>
            <p:ph type="sldNum" sz="quarter" idx="10"/>
          </p:nvPr>
        </p:nvSpPr>
        <p:spPr/>
        <p:txBody>
          <a:bodyPr/>
          <a:lstStyle/>
          <a:p>
            <a:fld id="{68151E55-6873-49E2-B8D5-2F265E6F1973}" type="slidenum">
              <a:rPr lang="en-US" smtClean="0"/>
              <a:pPr/>
              <a:t>107</a:t>
            </a:fld>
            <a:endParaRPr lang="en-US"/>
          </a:p>
        </p:txBody>
      </p:sp>
    </p:spTree>
    <p:extLst>
      <p:ext uri="{BB962C8B-B14F-4D97-AF65-F5344CB8AC3E}">
        <p14:creationId xmlns:p14="http://schemas.microsoft.com/office/powerpoint/2010/main" val="257103428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AB83D-A706-4C10-A946-28429B57FFD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Living Primates: Anthropoids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A55E71E-05C7-463C-9D8F-C23C7DC8C8B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Include monkeys, apes, and humans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Almost all diurnal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eye design include color vision.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Expanded brain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 in groups with complex social interactions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Care for young for extended period.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 period of learning and brain development.</a:t>
            </a:r>
          </a:p>
        </p:txBody>
      </p:sp>
      <p:sp>
        <p:nvSpPr>
          <p:cNvPr id="6" name="Slide Number Placeholder 3">
            <a:extLst>
              <a:ext uri="{FF2B5EF4-FFF2-40B4-BE49-F238E27FC236}">
                <a16:creationId xmlns:a16="http://schemas.microsoft.com/office/drawing/2014/main" id="{66328219-D045-4878-B817-53D5887DC286}"/>
              </a:ext>
            </a:extLst>
          </p:cNvPr>
          <p:cNvSpPr>
            <a:spLocks noGrp="1"/>
          </p:cNvSpPr>
          <p:nvPr>
            <p:ph type="sldNum" sz="quarter" idx="10"/>
          </p:nvPr>
        </p:nvSpPr>
        <p:spPr/>
        <p:txBody>
          <a:bodyPr/>
          <a:lstStyle/>
          <a:p>
            <a:fld id="{68151E55-6873-49E2-B8D5-2F265E6F1973}" type="slidenum">
              <a:rPr lang="en-US" smtClean="0"/>
              <a:pPr/>
              <a:t>108</a:t>
            </a:fld>
            <a:endParaRPr lang="en-US"/>
          </a:p>
        </p:txBody>
      </p:sp>
    </p:spTree>
    <p:extLst>
      <p:ext uri="{BB962C8B-B14F-4D97-AF65-F5344CB8AC3E}">
        <p14:creationId xmlns:p14="http://schemas.microsoft.com/office/powerpoint/2010/main" val="54629173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0FE13-8CAC-4D08-B861-A0852B54013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Anthropoid History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48F88D7-A52E-4545-A80E-4DED15196C40}"/>
              </a:ext>
            </a:extLst>
          </p:cNvPr>
          <p:cNvSpPr>
            <a:spLocks noGrp="1"/>
          </p:cNvSpPr>
          <p:nvPr>
            <p:ph sz="quarter" idx="11"/>
          </p:nvPr>
        </p:nvSpPr>
        <p:spPr>
          <a:xfrm>
            <a:off x="342900" y="1276710"/>
            <a:ext cx="8458200" cy="1706520"/>
          </a:xfrm>
        </p:spPr>
        <p:txBody>
          <a:bodyPr/>
          <a:lstStyle/>
          <a:p>
            <a:pPr lvl="0">
              <a:spcBef>
                <a:spcPts val="600"/>
              </a:spcBef>
              <a:spcAft>
                <a:spcPts val="200"/>
              </a:spcAft>
              <a:buClr>
                <a:srgbClr val="003B48"/>
              </a:buClr>
            </a:pPr>
            <a:r>
              <a:rPr lang="en-US" sz="2200" dirty="0">
                <a:solidFill>
                  <a:srgbClr val="000000"/>
                </a:solidFill>
                <a:latin typeface="Arial" panose="020B0604020202020204" pitchFamily="34" charset="0"/>
                <a:ea typeface="Verdana" panose="020B0604030504040204" pitchFamily="34" charset="0"/>
              </a:rPr>
              <a:t>30 MYA</a:t>
            </a:r>
          </a:p>
          <a:p>
            <a:pPr marL="347472" lvl="0" indent="-347472">
              <a:spcBef>
                <a:spcPts val="600"/>
              </a:spcBef>
              <a:spcAft>
                <a:spcPts val="2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New World monkeys migrated to South America.</a:t>
            </a:r>
          </a:p>
          <a:p>
            <a:pPr lvl="2" indent="-283464">
              <a:spcBef>
                <a:spcPts val="600"/>
              </a:spcBef>
              <a:spcAft>
                <a:spcPts val="200"/>
              </a:spcAft>
              <a:buClr>
                <a:srgbClr val="000000"/>
              </a:buClr>
            </a:pPr>
            <a:r>
              <a:rPr lang="en-US" sz="1800" dirty="0">
                <a:solidFill>
                  <a:srgbClr val="000000"/>
                </a:solidFill>
                <a:latin typeface="Arial" panose="020B0604020202020204" pitchFamily="34" charset="0"/>
                <a:ea typeface="Verdana" panose="020B0604030504040204" pitchFamily="34" charset="0"/>
              </a:rPr>
              <a:t>All arboreal; many have prehensile tail.</a:t>
            </a:r>
          </a:p>
          <a:p>
            <a:pPr marL="347472" lvl="0" indent="-347472">
              <a:spcBef>
                <a:spcPts val="600"/>
              </a:spcBef>
              <a:spcAft>
                <a:spcPts val="2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Old World monkeys and hominids remained in Africa.</a:t>
            </a:r>
          </a:p>
        </p:txBody>
      </p:sp>
      <p:pic>
        <p:nvPicPr>
          <p:cNvPr id="10" name="Picture 3" descr="4 images show Anthropoids, a new-world monkey, an old-world monkey, and hominids, comprising a human and a gorilla.">
            <a:extLst>
              <a:ext uri="{FF2B5EF4-FFF2-40B4-BE49-F238E27FC236}">
                <a16:creationId xmlns:a16="http://schemas.microsoft.com/office/drawing/2014/main" id="{A196FE66-6275-4574-94FD-58F8D277AC58}"/>
              </a:ext>
            </a:extLst>
          </p:cNvPr>
          <p:cNvPicPr>
            <a:picLocks noChangeAspect="1" noChangeArrowheads="1"/>
          </p:cNvPicPr>
          <p:nvPr/>
        </p:nvPicPr>
        <p:blipFill>
          <a:blip r:embed="rId2"/>
          <a:stretch>
            <a:fillRect/>
          </a:stretch>
        </p:blipFill>
        <p:spPr bwMode="auto">
          <a:xfrm>
            <a:off x="555541" y="3185848"/>
            <a:ext cx="8032918" cy="292608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15DE656F-389C-40F1-A1AE-16E41B1773F0}"/>
              </a:ext>
            </a:extLst>
          </p:cNvPr>
          <p:cNvSpPr>
            <a:spLocks noGrp="1"/>
          </p:cNvSpPr>
          <p:nvPr>
            <p:ph type="body" sz="quarter" idx="39"/>
          </p:nvPr>
        </p:nvSpPr>
        <p:spPr>
          <a:xfrm>
            <a:off x="1051560" y="6211565"/>
            <a:ext cx="7040880" cy="181356"/>
          </a:xfrm>
        </p:spPr>
        <p:txBody>
          <a:bodyPr/>
          <a:lstStyle/>
          <a:p>
            <a:pPr algn="ctr"/>
            <a:r>
              <a:rPr lang="en-IN" dirty="0">
                <a:solidFill>
                  <a:schemeClr val="tx1"/>
                </a:solidFill>
              </a:rPr>
              <a:t>(a) J &amp; C </a:t>
            </a:r>
            <a:r>
              <a:rPr lang="en-IN" dirty="0" err="1">
                <a:solidFill>
                  <a:schemeClr val="tx1"/>
                </a:solidFill>
              </a:rPr>
              <a:t>Sohns</a:t>
            </a:r>
            <a:r>
              <a:rPr lang="en-IN" dirty="0">
                <a:solidFill>
                  <a:schemeClr val="tx1"/>
                </a:solidFill>
              </a:rPr>
              <a:t>/age </a:t>
            </a:r>
            <a:r>
              <a:rPr lang="en-IN" dirty="0" err="1">
                <a:solidFill>
                  <a:schemeClr val="tx1"/>
                </a:solidFill>
              </a:rPr>
              <a:t>fotostock</a:t>
            </a:r>
            <a:r>
              <a:rPr lang="en-IN" dirty="0">
                <a:solidFill>
                  <a:schemeClr val="tx1"/>
                </a:solidFill>
              </a:rPr>
              <a:t>; (b) Ram0208/iStock/Getty Images; (c left) </a:t>
            </a:r>
            <a:r>
              <a:rPr lang="en-IN" dirty="0" err="1">
                <a:solidFill>
                  <a:schemeClr val="tx1"/>
                </a:solidFill>
              </a:rPr>
              <a:t>VisualCommunications</a:t>
            </a:r>
            <a:r>
              <a:rPr lang="en-IN" dirty="0">
                <a:solidFill>
                  <a:schemeClr val="tx1"/>
                </a:solidFill>
              </a:rPr>
              <a:t>/E+/Getty Images; (c right) Richard Ruggiero/USFWS </a:t>
            </a:r>
          </a:p>
        </p:txBody>
      </p:sp>
      <p:sp>
        <p:nvSpPr>
          <p:cNvPr id="9" name="Slide Number Placeholder 5">
            <a:extLst>
              <a:ext uri="{FF2B5EF4-FFF2-40B4-BE49-F238E27FC236}">
                <a16:creationId xmlns:a16="http://schemas.microsoft.com/office/drawing/2014/main" id="{2893AA08-FCC6-45DC-A4D8-ED6439647B49}"/>
              </a:ext>
            </a:extLst>
          </p:cNvPr>
          <p:cNvSpPr>
            <a:spLocks noGrp="1"/>
          </p:cNvSpPr>
          <p:nvPr>
            <p:ph type="sldNum" sz="quarter" idx="10"/>
          </p:nvPr>
        </p:nvSpPr>
        <p:spPr/>
        <p:txBody>
          <a:bodyPr/>
          <a:lstStyle/>
          <a:p>
            <a:fld id="{68151E55-6873-49E2-B8D5-2F265E6F1973}" type="slidenum">
              <a:rPr lang="en-US" smtClean="0"/>
              <a:pPr/>
              <a:t>109</a:t>
            </a:fld>
            <a:endParaRPr lang="en-US"/>
          </a:p>
        </p:txBody>
      </p:sp>
    </p:spTree>
    <p:extLst>
      <p:ext uri="{BB962C8B-B14F-4D97-AF65-F5344CB8AC3E}">
        <p14:creationId xmlns:p14="http://schemas.microsoft.com/office/powerpoint/2010/main" val="1679163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B87F-2856-4092-8839-F5B4528FBBB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Classes Crinoidea &amp; Holothuroidea</a:t>
            </a:r>
          </a:p>
        </p:txBody>
      </p:sp>
      <p:sp>
        <p:nvSpPr>
          <p:cNvPr id="3" name="Content Placeholder 2">
            <a:extLst>
              <a:ext uri="{FF2B5EF4-FFF2-40B4-BE49-F238E27FC236}">
                <a16:creationId xmlns:a16="http://schemas.microsoft.com/office/drawing/2014/main" id="{E8EBE427-A837-4DBC-A50F-1BBD06E3F667}"/>
              </a:ext>
            </a:extLst>
          </p:cNvPr>
          <p:cNvSpPr>
            <a:spLocks noGrp="1"/>
          </p:cNvSpPr>
          <p:nvPr>
            <p:ph sz="quarter" idx="11"/>
          </p:nvPr>
        </p:nvSpPr>
        <p:spPr>
          <a:xfrm>
            <a:off x="342900" y="1276710"/>
            <a:ext cx="8458200" cy="914400"/>
          </a:xfrm>
        </p:spPr>
        <p:txBody>
          <a:bodyPr/>
          <a:lstStyle/>
          <a:p>
            <a:pPr marL="342900" lvl="0" indent="-342900">
              <a:spcBef>
                <a:spcPts val="200"/>
              </a:spcBef>
              <a:spcAft>
                <a:spcPts val="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Class Crinoidea: sea lilies and feather stars</a:t>
            </a:r>
          </a:p>
          <a:p>
            <a:pPr marL="342900" lvl="0" indent="-342900">
              <a:spcBef>
                <a:spcPts val="200"/>
              </a:spcBef>
              <a:spcAft>
                <a:spcPts val="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Class Holothuroidea: sea cucumbers</a:t>
            </a:r>
          </a:p>
        </p:txBody>
      </p:sp>
      <p:pic>
        <p:nvPicPr>
          <p:cNvPr id="11" name="Picture 3" descr="An illustration shows the class  holothuroidea. The example are watery sea cucumber.">
            <a:extLst>
              <a:ext uri="{FF2B5EF4-FFF2-40B4-BE49-F238E27FC236}">
                <a16:creationId xmlns:a16="http://schemas.microsoft.com/office/drawing/2014/main" id="{7E7A8E92-8DFD-425E-A39F-A3906297A52D}"/>
              </a:ext>
            </a:extLst>
          </p:cNvPr>
          <p:cNvPicPr>
            <a:picLocks noChangeAspect="1" noChangeArrowheads="1"/>
          </p:cNvPicPr>
          <p:nvPr/>
        </p:nvPicPr>
        <p:blipFill rotWithShape="1">
          <a:blip r:embed="rId2"/>
          <a:srcRect l="46911" b="68452"/>
          <a:stretch/>
        </p:blipFill>
        <p:spPr bwMode="auto">
          <a:xfrm>
            <a:off x="1018663" y="2606574"/>
            <a:ext cx="3592582" cy="32004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D94D2628-3B4B-4574-A358-35FAC326958A}"/>
              </a:ext>
            </a:extLst>
          </p:cNvPr>
          <p:cNvSpPr>
            <a:spLocks noGrp="1"/>
          </p:cNvSpPr>
          <p:nvPr>
            <p:ph sz="quarter" idx="15"/>
          </p:nvPr>
        </p:nvSpPr>
        <p:spPr>
          <a:xfrm>
            <a:off x="1626234" y="5918621"/>
            <a:ext cx="2377440" cy="181036"/>
          </a:xfrm>
        </p:spPr>
        <p:txBody>
          <a:bodyPr/>
          <a:lstStyle/>
          <a:p>
            <a:r>
              <a:rPr lang="en-IN" sz="800" dirty="0"/>
              <a:t>(b) ©Randy Morse/</a:t>
            </a:r>
            <a:r>
              <a:rPr lang="en-IN" sz="800" dirty="0" err="1"/>
              <a:t>GoldenStateImages</a:t>
            </a:r>
            <a:r>
              <a:rPr lang="en-IN" sz="800" dirty="0"/>
              <a:t>. com </a:t>
            </a:r>
          </a:p>
        </p:txBody>
      </p:sp>
      <p:pic>
        <p:nvPicPr>
          <p:cNvPr id="9" name="Picture 5" descr="An illustration shows the class crinoidea. The example are feather star.">
            <a:extLst>
              <a:ext uri="{FF2B5EF4-FFF2-40B4-BE49-F238E27FC236}">
                <a16:creationId xmlns:a16="http://schemas.microsoft.com/office/drawing/2014/main" id="{C0037F63-B4AE-44D7-9063-708955F9E460}"/>
              </a:ext>
            </a:extLst>
          </p:cNvPr>
          <p:cNvPicPr>
            <a:picLocks noChangeAspect="1" noChangeArrowheads="1"/>
          </p:cNvPicPr>
          <p:nvPr/>
        </p:nvPicPr>
        <p:blipFill rotWithShape="1">
          <a:blip r:embed="rId2"/>
          <a:srcRect l="46911" t="32007" b="32229"/>
          <a:stretch/>
        </p:blipFill>
        <p:spPr bwMode="auto">
          <a:xfrm>
            <a:off x="5109582" y="2606574"/>
            <a:ext cx="3169017" cy="32004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6">
            <a:extLst>
              <a:ext uri="{FF2B5EF4-FFF2-40B4-BE49-F238E27FC236}">
                <a16:creationId xmlns:a16="http://schemas.microsoft.com/office/drawing/2014/main" id="{85364D05-5669-4A68-A3BF-ED5BF75B910D}"/>
              </a:ext>
            </a:extLst>
          </p:cNvPr>
          <p:cNvSpPr>
            <a:spLocks noGrp="1"/>
          </p:cNvSpPr>
          <p:nvPr>
            <p:ph type="body" sz="quarter" idx="39"/>
          </p:nvPr>
        </p:nvSpPr>
        <p:spPr>
          <a:xfrm>
            <a:off x="5303549" y="5918621"/>
            <a:ext cx="2781082" cy="274320"/>
          </a:xfrm>
        </p:spPr>
        <p:txBody>
          <a:bodyPr/>
          <a:lstStyle/>
          <a:p>
            <a:pPr algn="ctr"/>
            <a:r>
              <a:rPr lang="en-US" dirty="0">
                <a:solidFill>
                  <a:schemeClr val="tx1"/>
                </a:solidFill>
              </a:rPr>
              <a:t>(d) Courtesy of the NOAA Office of Ocean Exploration and Research, INDEX-SATAL 2010 </a:t>
            </a:r>
            <a:endParaRPr lang="en-IN" dirty="0">
              <a:solidFill>
                <a:schemeClr val="tx1"/>
              </a:solidFill>
            </a:endParaRPr>
          </a:p>
        </p:txBody>
      </p:sp>
      <p:sp>
        <p:nvSpPr>
          <p:cNvPr id="8" name="Slide Number Placeholder 7">
            <a:extLst>
              <a:ext uri="{FF2B5EF4-FFF2-40B4-BE49-F238E27FC236}">
                <a16:creationId xmlns:a16="http://schemas.microsoft.com/office/drawing/2014/main" id="{27E41C52-4883-48D3-A49E-640AA07B3E22}"/>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1194092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D6995-2B84-482E-B02A-A364A023C67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Hominoids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D3600DF-E3A7-43B8-8826-9CAEEC230554}"/>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Hominoids include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Apes.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Gibbon, orangutan, gorilla, and chimpanzee.</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Larger brains than monkeys and lack tails.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Paraphyletic group – some more closely related to hominids.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Hominids.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Humans.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Soon after the gorilla lineage diverged, the common ancestor of all hominids split off from the chimpanzee line to begin the evolutionary journey leading to humans.</a:t>
            </a:r>
          </a:p>
        </p:txBody>
      </p:sp>
      <p:sp>
        <p:nvSpPr>
          <p:cNvPr id="6" name="Slide Number Placeholder 3">
            <a:extLst>
              <a:ext uri="{FF2B5EF4-FFF2-40B4-BE49-F238E27FC236}">
                <a16:creationId xmlns:a16="http://schemas.microsoft.com/office/drawing/2014/main" id="{09F56F85-24BD-43DC-8BE2-594F95E4D0CD}"/>
              </a:ext>
            </a:extLst>
          </p:cNvPr>
          <p:cNvSpPr>
            <a:spLocks noGrp="1"/>
          </p:cNvSpPr>
          <p:nvPr>
            <p:ph type="sldNum" sz="quarter" idx="10"/>
          </p:nvPr>
        </p:nvSpPr>
        <p:spPr/>
        <p:txBody>
          <a:bodyPr/>
          <a:lstStyle/>
          <a:p>
            <a:fld id="{68151E55-6873-49E2-B8D5-2F265E6F1973}" type="slidenum">
              <a:rPr lang="en-US" smtClean="0"/>
              <a:pPr/>
              <a:t>110</a:t>
            </a:fld>
            <a:endParaRPr lang="en-US"/>
          </a:p>
        </p:txBody>
      </p:sp>
    </p:spTree>
    <p:extLst>
      <p:ext uri="{BB962C8B-B14F-4D97-AF65-F5344CB8AC3E}">
        <p14:creationId xmlns:p14="http://schemas.microsoft.com/office/powerpoint/2010/main" val="32879126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679B3A-6BAA-4404-98BB-AEBFFACFCC5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34.37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phylogenetic tree shows the primate evolutionary tree.">
            <a:extLst>
              <a:ext uri="{FF2B5EF4-FFF2-40B4-BE49-F238E27FC236}">
                <a16:creationId xmlns:a16="http://schemas.microsoft.com/office/drawing/2014/main" id="{390290BE-2702-4DC0-9A04-66213DFEF941}"/>
              </a:ext>
            </a:extLst>
          </p:cNvPr>
          <p:cNvPicPr>
            <a:picLocks noChangeAspect="1" noChangeArrowheads="1"/>
          </p:cNvPicPr>
          <p:nvPr/>
        </p:nvPicPr>
        <p:blipFill>
          <a:blip r:embed="rId2"/>
          <a:stretch>
            <a:fillRect/>
          </a:stretch>
        </p:blipFill>
        <p:spPr bwMode="auto">
          <a:xfrm>
            <a:off x="2629981" y="1001194"/>
            <a:ext cx="3954657" cy="51206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90D3A781-21DE-4C3E-A9F8-B2C79FBA0DE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94671BED-8498-4D88-9510-688FB76DC939}"/>
              </a:ext>
            </a:extLst>
          </p:cNvPr>
          <p:cNvSpPr>
            <a:spLocks noGrp="1"/>
          </p:cNvSpPr>
          <p:nvPr>
            <p:ph type="sldNum" sz="quarter" idx="10"/>
          </p:nvPr>
        </p:nvSpPr>
        <p:spPr/>
        <p:txBody>
          <a:bodyPr/>
          <a:lstStyle/>
          <a:p>
            <a:fld id="{68151E55-6873-49E2-B8D5-2F265E6F1973}" type="slidenum">
              <a:rPr lang="en-US" smtClean="0"/>
              <a:pPr/>
              <a:t>111</a:t>
            </a:fld>
            <a:endParaRPr lang="en-US"/>
          </a:p>
        </p:txBody>
      </p:sp>
    </p:spTree>
    <p:extLst>
      <p:ext uri="{BB962C8B-B14F-4D97-AF65-F5344CB8AC3E}">
        <p14:creationId xmlns:p14="http://schemas.microsoft.com/office/powerpoint/2010/main" val="159546763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088D4-B896-4D63-867B-82B6D5BEE3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Apes versus Hominids</a:t>
            </a:r>
          </a:p>
        </p:txBody>
      </p:sp>
      <p:sp>
        <p:nvSpPr>
          <p:cNvPr id="3" name="Content Placeholder 2">
            <a:extLst>
              <a:ext uri="{FF2B5EF4-FFF2-40B4-BE49-F238E27FC236}">
                <a16:creationId xmlns:a16="http://schemas.microsoft.com/office/drawing/2014/main" id="{5BAA9056-F350-419B-898D-357782D4D831}"/>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common ancestor of apes and hominids is thought to have been an arboreal climber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Hominids became bipedal, walking upright.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Apes evolved knuckle-walking.</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Differences related to bipedal locomotion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 vertebral column is more curved.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Spinal cord exits from bottom of skull.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carry much of the body’s weight on the lower limbs.</a:t>
            </a:r>
          </a:p>
        </p:txBody>
      </p:sp>
      <p:sp>
        <p:nvSpPr>
          <p:cNvPr id="6" name="Slide Number Placeholder 3">
            <a:extLst>
              <a:ext uri="{FF2B5EF4-FFF2-40B4-BE49-F238E27FC236}">
                <a16:creationId xmlns:a16="http://schemas.microsoft.com/office/drawing/2014/main" id="{20BB28CE-CB62-40F0-9CC8-329C5F3AAF67}"/>
              </a:ext>
            </a:extLst>
          </p:cNvPr>
          <p:cNvSpPr>
            <a:spLocks noGrp="1"/>
          </p:cNvSpPr>
          <p:nvPr>
            <p:ph type="sldNum" sz="quarter" idx="10"/>
          </p:nvPr>
        </p:nvSpPr>
        <p:spPr/>
        <p:txBody>
          <a:bodyPr/>
          <a:lstStyle/>
          <a:p>
            <a:fld id="{68151E55-6873-49E2-B8D5-2F265E6F1973}" type="slidenum">
              <a:rPr lang="en-US" smtClean="0"/>
              <a:pPr/>
              <a:t>112</a:t>
            </a:fld>
            <a:endParaRPr lang="en-US"/>
          </a:p>
        </p:txBody>
      </p:sp>
    </p:spTree>
    <p:extLst>
      <p:ext uri="{BB962C8B-B14F-4D97-AF65-F5344CB8AC3E}">
        <p14:creationId xmlns:p14="http://schemas.microsoft.com/office/powerpoint/2010/main" val="289286349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7FF3C-D6D1-4D25-8423-6B5235C08C3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Early Hominins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B9D3ABC-80EB-486A-9510-BEC34DF1476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Genus </a:t>
            </a:r>
            <a:r>
              <a:rPr lang="en-US" i="1" dirty="0">
                <a:solidFill>
                  <a:srgbClr val="000000"/>
                </a:solidFill>
                <a:latin typeface="Arial" panose="020B0604020202020204" pitchFamily="34" charset="0"/>
                <a:ea typeface="Verdana" panose="020B0604030504040204" pitchFamily="34" charset="0"/>
              </a:rPr>
              <a:t>Homo</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 to 7 species (depending how they are counted).</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Genus </a:t>
            </a:r>
            <a:r>
              <a:rPr lang="en-US" i="1" dirty="0">
                <a:solidFill>
                  <a:srgbClr val="000000"/>
                </a:solidFill>
                <a:latin typeface="Arial" panose="020B0604020202020204" pitchFamily="34" charset="0"/>
                <a:ea typeface="Verdana" panose="020B0604030504040204" pitchFamily="34" charset="0"/>
              </a:rPr>
              <a:t>Australopithecus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7 species.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Older and smaller-brained.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Several even older lineages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every case where the fossils allow a determination, the hominins are bipedal, the hallmark of hominin evolution</a:t>
            </a:r>
          </a:p>
        </p:txBody>
      </p:sp>
      <p:sp>
        <p:nvSpPr>
          <p:cNvPr id="6" name="Slide Number Placeholder 3">
            <a:extLst>
              <a:ext uri="{FF2B5EF4-FFF2-40B4-BE49-F238E27FC236}">
                <a16:creationId xmlns:a16="http://schemas.microsoft.com/office/drawing/2014/main" id="{0085E1D5-0FBA-4053-B477-1254F064659D}"/>
              </a:ext>
            </a:extLst>
          </p:cNvPr>
          <p:cNvSpPr>
            <a:spLocks noGrp="1"/>
          </p:cNvSpPr>
          <p:nvPr>
            <p:ph type="sldNum" sz="quarter" idx="10"/>
          </p:nvPr>
        </p:nvSpPr>
        <p:spPr/>
        <p:txBody>
          <a:bodyPr/>
          <a:lstStyle/>
          <a:p>
            <a:fld id="{68151E55-6873-49E2-B8D5-2F265E6F1973}" type="slidenum">
              <a:rPr lang="en-US" smtClean="0"/>
              <a:pPr/>
              <a:t>113</a:t>
            </a:fld>
            <a:endParaRPr lang="en-US"/>
          </a:p>
        </p:txBody>
      </p:sp>
    </p:spTree>
    <p:extLst>
      <p:ext uri="{BB962C8B-B14F-4D97-AF65-F5344CB8AC3E}">
        <p14:creationId xmlns:p14="http://schemas.microsoft.com/office/powerpoint/2010/main" val="221157422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D0405-4FB5-4DFA-BACE-7492B360B0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34.40</a:t>
            </a:r>
          </a:p>
        </p:txBody>
      </p:sp>
      <p:pic>
        <p:nvPicPr>
          <p:cNvPr id="9" name="Picture 2" descr="An illustration shows the hominin fossil history from Australopithecus afarensis to homo sapiens.">
            <a:extLst>
              <a:ext uri="{FF2B5EF4-FFF2-40B4-BE49-F238E27FC236}">
                <a16:creationId xmlns:a16="http://schemas.microsoft.com/office/drawing/2014/main" id="{84AA8BE3-2EB9-4D75-A073-3FA496654FE1}"/>
              </a:ext>
            </a:extLst>
          </p:cNvPr>
          <p:cNvPicPr>
            <a:picLocks noChangeAspect="1" noChangeArrowheads="1"/>
          </p:cNvPicPr>
          <p:nvPr/>
        </p:nvPicPr>
        <p:blipFill>
          <a:blip r:embed="rId2"/>
          <a:stretch>
            <a:fillRect/>
          </a:stretch>
        </p:blipFill>
        <p:spPr bwMode="auto">
          <a:xfrm>
            <a:off x="364046" y="1278293"/>
            <a:ext cx="8415908" cy="493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91B26B2E-5B9A-41B6-B34D-2FB17D8D73D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98E4B09B-E4BD-4837-B458-9BB69047DF48}"/>
              </a:ext>
            </a:extLst>
          </p:cNvPr>
          <p:cNvSpPr>
            <a:spLocks noGrp="1"/>
          </p:cNvSpPr>
          <p:nvPr>
            <p:ph type="sldNum" sz="quarter" idx="10"/>
          </p:nvPr>
        </p:nvSpPr>
        <p:spPr/>
        <p:txBody>
          <a:bodyPr/>
          <a:lstStyle/>
          <a:p>
            <a:fld id="{68151E55-6873-49E2-B8D5-2F265E6F1973}" type="slidenum">
              <a:rPr lang="en-US" smtClean="0"/>
              <a:pPr/>
              <a:t>114</a:t>
            </a:fld>
            <a:endParaRPr lang="en-US"/>
          </a:p>
        </p:txBody>
      </p:sp>
    </p:spTree>
    <p:extLst>
      <p:ext uri="{BB962C8B-B14F-4D97-AF65-F5344CB8AC3E}">
        <p14:creationId xmlns:p14="http://schemas.microsoft.com/office/powerpoint/2010/main" val="251277109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FC659-0D6E-4DD6-BA1A-ABAA0109972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Australopithecines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D795E5B-9F1E-4FED-9BCB-D911CD4E330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Our knowledge is based on hundreds of fossils found in Africa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Characteristics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Weighed about 18 kg.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About 1 m tall.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Hominid dentition.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Brains no larger than those of apes.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Walked upright.</a:t>
            </a:r>
          </a:p>
        </p:txBody>
      </p:sp>
      <p:sp>
        <p:nvSpPr>
          <p:cNvPr id="6" name="Slide Number Placeholder 3">
            <a:extLst>
              <a:ext uri="{FF2B5EF4-FFF2-40B4-BE49-F238E27FC236}">
                <a16:creationId xmlns:a16="http://schemas.microsoft.com/office/drawing/2014/main" id="{6DB48D25-7E1B-474F-9D47-CB3B2F45CF88}"/>
              </a:ext>
            </a:extLst>
          </p:cNvPr>
          <p:cNvSpPr>
            <a:spLocks noGrp="1"/>
          </p:cNvSpPr>
          <p:nvPr>
            <p:ph type="sldNum" sz="quarter" idx="10"/>
          </p:nvPr>
        </p:nvSpPr>
        <p:spPr/>
        <p:txBody>
          <a:bodyPr/>
          <a:lstStyle/>
          <a:p>
            <a:fld id="{68151E55-6873-49E2-B8D5-2F265E6F1973}" type="slidenum">
              <a:rPr lang="en-US" smtClean="0"/>
              <a:pPr/>
              <a:t>115</a:t>
            </a:fld>
            <a:endParaRPr lang="en-US"/>
          </a:p>
        </p:txBody>
      </p:sp>
    </p:spTree>
    <p:extLst>
      <p:ext uri="{BB962C8B-B14F-4D97-AF65-F5344CB8AC3E}">
        <p14:creationId xmlns:p14="http://schemas.microsoft.com/office/powerpoint/2010/main" val="229662070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CD1E3B-010B-48F9-8BC1-68439C37D5A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Bipedalism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BDDA06C-8585-4ADF-9891-516535C1F6AA}"/>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Seems to have evolved as australopithecines left forests for grasslands and open woodland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African fossils demonstrate that bipedalism extended back 4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Substantial brain expansion, on the other hand, did not appear until about 2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Why bipedalism evolved is still a matter of controversy</a:t>
            </a:r>
          </a:p>
        </p:txBody>
      </p:sp>
      <p:sp>
        <p:nvSpPr>
          <p:cNvPr id="6" name="Slide Number Placeholder 3">
            <a:extLst>
              <a:ext uri="{FF2B5EF4-FFF2-40B4-BE49-F238E27FC236}">
                <a16:creationId xmlns:a16="http://schemas.microsoft.com/office/drawing/2014/main" id="{0EDAD256-943F-4052-A01B-8738D16CA1AF}"/>
              </a:ext>
            </a:extLst>
          </p:cNvPr>
          <p:cNvSpPr>
            <a:spLocks noGrp="1"/>
          </p:cNvSpPr>
          <p:nvPr>
            <p:ph type="sldNum" sz="quarter" idx="10"/>
          </p:nvPr>
        </p:nvSpPr>
        <p:spPr/>
        <p:txBody>
          <a:bodyPr/>
          <a:lstStyle/>
          <a:p>
            <a:fld id="{68151E55-6873-49E2-B8D5-2F265E6F1973}" type="slidenum">
              <a:rPr lang="en-US" smtClean="0"/>
              <a:pPr/>
              <a:t>116</a:t>
            </a:fld>
            <a:endParaRPr lang="en-US"/>
          </a:p>
        </p:txBody>
      </p:sp>
    </p:spTree>
    <p:extLst>
      <p:ext uri="{BB962C8B-B14F-4D97-AF65-F5344CB8AC3E}">
        <p14:creationId xmlns:p14="http://schemas.microsoft.com/office/powerpoint/2010/main" val="224317162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3677-6746-4757-BA23-32F6211398B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Genus </a:t>
            </a:r>
            <a:r>
              <a:rPr lang="en-US" i="1" dirty="0">
                <a:solidFill>
                  <a:srgbClr val="000000"/>
                </a:solidFill>
                <a:latin typeface="Arial" panose="020B0604020202020204" pitchFamily="34" charset="0"/>
                <a:ea typeface="Verdana" panose="020B0604030504040204" pitchFamily="34" charset="0"/>
                <a:cs typeface="Arial" pitchFamily="34" charset="0"/>
              </a:rPr>
              <a:t>Homo</a:t>
            </a:r>
          </a:p>
        </p:txBody>
      </p:sp>
      <p:sp>
        <p:nvSpPr>
          <p:cNvPr id="3" name="Content Placeholder 2">
            <a:extLst>
              <a:ext uri="{FF2B5EF4-FFF2-40B4-BE49-F238E27FC236}">
                <a16:creationId xmlns:a16="http://schemas.microsoft.com/office/drawing/2014/main" id="{35C8346D-6086-4305-9B98-3F62142F09C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first humans evolved from australopithecine ancestors about 2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Thought to be </a:t>
            </a:r>
            <a:r>
              <a:rPr lang="en-US" i="1" dirty="0">
                <a:solidFill>
                  <a:srgbClr val="000000"/>
                </a:solidFill>
                <a:latin typeface="Arial" panose="020B0604020202020204" pitchFamily="34" charset="0"/>
                <a:ea typeface="Verdana" panose="020B0604030504040204" pitchFamily="34" charset="0"/>
              </a:rPr>
              <a:t>Australopithecus afarensis </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the 1960s, hominid bones were found near stone tools in Africa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human was called </a:t>
            </a:r>
            <a:r>
              <a:rPr lang="en-US" i="1" dirty="0">
                <a:solidFill>
                  <a:srgbClr val="000000"/>
                </a:solidFill>
                <a:latin typeface="Arial" panose="020B0604020202020204" pitchFamily="34" charset="0"/>
                <a:ea typeface="Verdana" panose="020B0604030504040204" pitchFamily="34" charset="0"/>
              </a:rPr>
              <a:t>Homo habilis.</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Homo habilis </a:t>
            </a:r>
            <a:r>
              <a:rPr lang="en-US" dirty="0">
                <a:solidFill>
                  <a:srgbClr val="000000"/>
                </a:solidFill>
                <a:latin typeface="Arial" panose="020B0604020202020204" pitchFamily="34" charset="0"/>
                <a:ea typeface="Verdana" panose="020B0604030504040204" pitchFamily="34" charset="0"/>
              </a:rPr>
              <a:t>closely resembled </a:t>
            </a:r>
            <a:r>
              <a:rPr lang="en-US" i="1" dirty="0">
                <a:solidFill>
                  <a:srgbClr val="000000"/>
                </a:solidFill>
                <a:latin typeface="Arial" panose="020B0604020202020204" pitchFamily="34" charset="0"/>
                <a:ea typeface="Verdana" panose="020B0604030504040204" pitchFamily="34" charset="0"/>
              </a:rPr>
              <a:t>Australopithecus</a:t>
            </a:r>
            <a:r>
              <a:rPr lang="en-US" dirty="0">
                <a:solidFill>
                  <a:srgbClr val="000000"/>
                </a:solidFill>
                <a:latin typeface="Arial" panose="020B0604020202020204" pitchFamily="34" charset="0"/>
                <a:ea typeface="Verdana" panose="020B0604030504040204" pitchFamily="34" charset="0"/>
              </a:rPr>
              <a:t>, but had larger brain</a:t>
            </a:r>
          </a:p>
        </p:txBody>
      </p:sp>
      <p:graphicFrame>
        <p:nvGraphicFramePr>
          <p:cNvPr id="4" name="Object 3">
            <a:extLst>
              <a:ext uri="{FF2B5EF4-FFF2-40B4-BE49-F238E27FC236}">
                <a16:creationId xmlns:a16="http://schemas.microsoft.com/office/drawing/2014/main" id="{A15B44B0-F110-4447-A8FB-2183F5CFB15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490855549"/>
              </p:ext>
            </p:extLst>
          </p:nvPr>
        </p:nvGraphicFramePr>
        <p:xfrm>
          <a:off x="2396494" y="4778376"/>
          <a:ext cx="4673600" cy="393700"/>
        </p:xfrm>
        <a:graphic>
          <a:graphicData uri="http://schemas.openxmlformats.org/presentationml/2006/ole">
            <mc:AlternateContent xmlns:mc="http://schemas.openxmlformats.org/markup-compatibility/2006">
              <mc:Choice xmlns:v="urn:schemas-microsoft-com:vml" Requires="v">
                <p:oleObj name="Equation" r:id="rId2" imgW="4673520" imgH="393480" progId="Equation.DSMT4">
                  <p:embed/>
                </p:oleObj>
              </mc:Choice>
              <mc:Fallback>
                <p:oleObj name="Equation" r:id="rId2" imgW="4673520" imgH="393480" progId="Equation.DSMT4">
                  <p:embed/>
                  <p:pic>
                    <p:nvPicPr>
                      <p:cNvPr id="0" name=""/>
                      <p:cNvPicPr/>
                      <p:nvPr/>
                    </p:nvPicPr>
                    <p:blipFill>
                      <a:blip r:embed="rId3"/>
                      <a:stretch>
                        <a:fillRect/>
                      </a:stretch>
                    </p:blipFill>
                    <p:spPr>
                      <a:xfrm>
                        <a:off x="2396494" y="4778376"/>
                        <a:ext cx="4673600" cy="393700"/>
                      </a:xfrm>
                      <a:prstGeom prst="rect">
                        <a:avLst/>
                      </a:prstGeom>
                    </p:spPr>
                  </p:pic>
                </p:oleObj>
              </mc:Fallback>
            </mc:AlternateContent>
          </a:graphicData>
        </a:graphic>
      </p:graphicFrame>
      <p:sp>
        <p:nvSpPr>
          <p:cNvPr id="6" name="Slide Number Placeholder 4">
            <a:extLst>
              <a:ext uri="{FF2B5EF4-FFF2-40B4-BE49-F238E27FC236}">
                <a16:creationId xmlns:a16="http://schemas.microsoft.com/office/drawing/2014/main" id="{250A8295-0C12-4C9B-AE79-3B3103F2855F}"/>
              </a:ext>
            </a:extLst>
          </p:cNvPr>
          <p:cNvSpPr>
            <a:spLocks noGrp="1"/>
          </p:cNvSpPr>
          <p:nvPr>
            <p:ph type="sldNum" sz="quarter" idx="10"/>
          </p:nvPr>
        </p:nvSpPr>
        <p:spPr/>
        <p:txBody>
          <a:bodyPr/>
          <a:lstStyle/>
          <a:p>
            <a:fld id="{68151E55-6873-49E2-B8D5-2F265E6F1973}" type="slidenum">
              <a:rPr lang="en-US" smtClean="0"/>
              <a:pPr/>
              <a:t>117</a:t>
            </a:fld>
            <a:endParaRPr lang="en-US"/>
          </a:p>
        </p:txBody>
      </p:sp>
    </p:spTree>
    <p:extLst>
      <p:ext uri="{BB962C8B-B14F-4D97-AF65-F5344CB8AC3E}">
        <p14:creationId xmlns:p14="http://schemas.microsoft.com/office/powerpoint/2010/main" val="5467521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41E6B-B97D-4D1F-9E0F-6BCEDAC623EB}"/>
              </a:ext>
            </a:extLst>
          </p:cNvPr>
          <p:cNvSpPr>
            <a:spLocks noGrp="1"/>
          </p:cNvSpPr>
          <p:nvPr>
            <p:ph type="title"/>
          </p:nvPr>
        </p:nvSpPr>
        <p:spPr/>
        <p:txBody>
          <a:bodyPr/>
          <a:lstStyle/>
          <a:p>
            <a:pPr lvl="0"/>
            <a:r>
              <a:rPr lang="en-US" i="1" dirty="0">
                <a:solidFill>
                  <a:schemeClr val="tx1"/>
                </a:solidFill>
                <a:latin typeface="Arial" panose="020B0604020202020204" pitchFamily="34" charset="0"/>
                <a:ea typeface="Verdana" panose="020B0604030504040204" pitchFamily="34" charset="0"/>
                <a:cs typeface="Arial" pitchFamily="34" charset="0"/>
              </a:rPr>
              <a:t>Homo erectus</a:t>
            </a:r>
          </a:p>
        </p:txBody>
      </p:sp>
      <p:sp>
        <p:nvSpPr>
          <p:cNvPr id="3" name="Content Placeholder 2">
            <a:extLst>
              <a:ext uri="{FF2B5EF4-FFF2-40B4-BE49-F238E27FC236}">
                <a16:creationId xmlns:a16="http://schemas.microsoft.com/office/drawing/2014/main" id="{45622A12-E248-418B-AB5C-00F605331678}"/>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Sometimes considered to include </a:t>
            </a:r>
            <a:r>
              <a:rPr lang="en-US" i="1" dirty="0">
                <a:solidFill>
                  <a:srgbClr val="000000"/>
                </a:solidFill>
                <a:latin typeface="Arial" panose="020B0604020202020204" pitchFamily="34" charset="0"/>
                <a:ea typeface="Verdana" panose="020B0604030504040204" pitchFamily="34" charset="0"/>
              </a:rPr>
              <a:t>Homo ergaster</a:t>
            </a:r>
            <a:r>
              <a:rPr lang="en-US" dirty="0">
                <a:solidFill>
                  <a:srgbClr val="000000"/>
                </a:solidFill>
                <a:latin typeface="Arial" panose="020B0604020202020204" pitchFamily="34" charset="0"/>
                <a:ea typeface="Verdana" panose="020B0604030504040204" pitchFamily="34" charset="0"/>
              </a:rPr>
              <a:t> to be a single species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More information about this species than we have about </a:t>
            </a:r>
            <a:r>
              <a:rPr lang="en-US" i="1" dirty="0">
                <a:solidFill>
                  <a:srgbClr val="000000"/>
                </a:solidFill>
                <a:latin typeface="Arial" panose="020B0604020202020204" pitchFamily="34" charset="0"/>
                <a:ea typeface="Verdana" panose="020B0604030504040204" pitchFamily="34" charset="0"/>
              </a:rPr>
              <a:t>Homo habilis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Larger than Homo habilis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1.5 m tall.</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1000</a:t>
            </a:r>
          </a:p>
        </p:txBody>
      </p:sp>
      <p:graphicFrame>
        <p:nvGraphicFramePr>
          <p:cNvPr id="9" name="Object 3">
            <a:extLst>
              <a:ext uri="{FF2B5EF4-FFF2-40B4-BE49-F238E27FC236}">
                <a16:creationId xmlns:a16="http://schemas.microsoft.com/office/drawing/2014/main" id="{C5CB8CB0-E052-41EB-8D1F-D623BDC5AC8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16209221"/>
              </p:ext>
            </p:extLst>
          </p:nvPr>
        </p:nvGraphicFramePr>
        <p:xfrm>
          <a:off x="1533208" y="4422776"/>
          <a:ext cx="546100" cy="342900"/>
        </p:xfrm>
        <a:graphic>
          <a:graphicData uri="http://schemas.openxmlformats.org/presentationml/2006/ole">
            <mc:AlternateContent xmlns:mc="http://schemas.openxmlformats.org/markup-compatibility/2006">
              <mc:Choice xmlns:v="urn:schemas-microsoft-com:vml" Requires="v">
                <p:oleObj name="Equation" r:id="rId2" imgW="545760" imgH="342720" progId="Equation.DSMT4">
                  <p:embed/>
                </p:oleObj>
              </mc:Choice>
              <mc:Fallback>
                <p:oleObj name="Equation" r:id="rId2" imgW="545760" imgH="342720" progId="Equation.DSMT4">
                  <p:embed/>
                  <p:pic>
                    <p:nvPicPr>
                      <p:cNvPr id="0" name=""/>
                      <p:cNvPicPr/>
                      <p:nvPr/>
                    </p:nvPicPr>
                    <p:blipFill>
                      <a:blip r:embed="rId3"/>
                      <a:stretch>
                        <a:fillRect/>
                      </a:stretch>
                    </p:blipFill>
                    <p:spPr>
                      <a:xfrm>
                        <a:off x="1533208" y="4422776"/>
                        <a:ext cx="546100" cy="3429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47803944-91D9-4BDC-8A53-C4A6BC0EB08E}"/>
              </a:ext>
            </a:extLst>
          </p:cNvPr>
          <p:cNvSpPr>
            <a:spLocks noGrp="1"/>
          </p:cNvSpPr>
          <p:nvPr>
            <p:ph sz="quarter" idx="15"/>
          </p:nvPr>
        </p:nvSpPr>
        <p:spPr>
          <a:xfrm>
            <a:off x="342900" y="4386739"/>
            <a:ext cx="8458200" cy="1861926"/>
          </a:xfrm>
        </p:spPr>
        <p:txBody>
          <a:bodyPr/>
          <a:lstStyle/>
          <a:p>
            <a:pPr marL="1709928" lvl="0">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brain.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Widespread and abundant in Africa, migrate to Asia and Europe</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Lived in tribes of 20 to 50 individuals, often in caves</a:t>
            </a:r>
            <a:endParaRPr lang="en-IN" dirty="0"/>
          </a:p>
        </p:txBody>
      </p:sp>
      <p:sp>
        <p:nvSpPr>
          <p:cNvPr id="6" name="Slide Number Placeholder 5">
            <a:extLst>
              <a:ext uri="{FF2B5EF4-FFF2-40B4-BE49-F238E27FC236}">
                <a16:creationId xmlns:a16="http://schemas.microsoft.com/office/drawing/2014/main" id="{5C00ADA9-1568-48F3-9C8D-2BC6692622DA}"/>
              </a:ext>
            </a:extLst>
          </p:cNvPr>
          <p:cNvSpPr>
            <a:spLocks noGrp="1"/>
          </p:cNvSpPr>
          <p:nvPr>
            <p:ph type="sldNum" sz="quarter" idx="10"/>
          </p:nvPr>
        </p:nvSpPr>
        <p:spPr/>
        <p:txBody>
          <a:bodyPr/>
          <a:lstStyle/>
          <a:p>
            <a:fld id="{68151E55-6873-49E2-B8D5-2F265E6F1973}" type="slidenum">
              <a:rPr lang="en-US" smtClean="0"/>
              <a:pPr/>
              <a:t>118</a:t>
            </a:fld>
            <a:endParaRPr lang="en-US"/>
          </a:p>
        </p:txBody>
      </p:sp>
    </p:spTree>
    <p:extLst>
      <p:ext uri="{BB962C8B-B14F-4D97-AF65-F5344CB8AC3E}">
        <p14:creationId xmlns:p14="http://schemas.microsoft.com/office/powerpoint/2010/main" val="280621377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51268-4D07-4FD8-A27A-1250922C51DC}"/>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Homo floresiensis</a:t>
            </a:r>
          </a:p>
        </p:txBody>
      </p:sp>
      <p:sp>
        <p:nvSpPr>
          <p:cNvPr id="3" name="Content Placeholder 2">
            <a:extLst>
              <a:ext uri="{FF2B5EF4-FFF2-40B4-BE49-F238E27FC236}">
                <a16:creationId xmlns:a16="http://schemas.microsoft.com/office/drawing/2014/main" id="{B35AD4FA-BC49-4897-A19D-E9626BDB0CCD}"/>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2004, a new human species was discovered in the tiny Indonesian Island of Flores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Age </a:t>
            </a:r>
            <a:r>
              <a:rPr lang="en-US" i="1" dirty="0">
                <a:solidFill>
                  <a:srgbClr val="000000"/>
                </a:solidFill>
                <a:latin typeface="Arial" panose="020B0604020202020204" pitchFamily="34" charset="0"/>
                <a:ea typeface="Verdana" panose="020B0604030504040204" pitchFamily="34" charset="0"/>
              </a:rPr>
              <a:t>of H. floresiensis </a:t>
            </a:r>
            <a:r>
              <a:rPr lang="en-US" dirty="0">
                <a:solidFill>
                  <a:srgbClr val="000000"/>
                </a:solidFill>
                <a:latin typeface="Arial" panose="020B0604020202020204" pitchFamily="34" charset="0"/>
                <a:ea typeface="Verdana" panose="020B0604030504040204" pitchFamily="34" charset="0"/>
              </a:rPr>
              <a:t>was 60 to 100,000 years ago</a:t>
            </a:r>
          </a:p>
          <a:p>
            <a:pPr marL="342900" lvl="0" indent="-342900">
              <a:spcBef>
                <a:spcPts val="12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 floresiensis </a:t>
            </a:r>
            <a:r>
              <a:rPr lang="en-US" dirty="0">
                <a:solidFill>
                  <a:srgbClr val="000000"/>
                </a:solidFill>
                <a:latin typeface="Arial" panose="020B0604020202020204" pitchFamily="34" charset="0"/>
                <a:ea typeface="Verdana" panose="020B0604030504040204" pitchFamily="34" charset="0"/>
              </a:rPr>
              <a:t>had a diminutive stature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Coexisted with and preyed on a miniature species of elephant (now extinct)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Believed to be more closely related to </a:t>
            </a:r>
            <a:r>
              <a:rPr lang="en-US" i="1" dirty="0">
                <a:solidFill>
                  <a:srgbClr val="000000"/>
                </a:solidFill>
                <a:latin typeface="Arial" panose="020B0604020202020204" pitchFamily="34" charset="0"/>
                <a:ea typeface="Verdana" panose="020B0604030504040204" pitchFamily="34" charset="0"/>
              </a:rPr>
              <a:t>H. erectus </a:t>
            </a:r>
            <a:r>
              <a:rPr lang="en-US" dirty="0">
                <a:solidFill>
                  <a:srgbClr val="000000"/>
                </a:solidFill>
                <a:latin typeface="Arial" panose="020B0604020202020204" pitchFamily="34" charset="0"/>
                <a:ea typeface="Verdana" panose="020B0604030504040204" pitchFamily="34" charset="0"/>
              </a:rPr>
              <a:t>than to </a:t>
            </a:r>
            <a:r>
              <a:rPr lang="en-US" i="1" dirty="0">
                <a:solidFill>
                  <a:srgbClr val="000000"/>
                </a:solidFill>
                <a:latin typeface="Arial" panose="020B0604020202020204" pitchFamily="34" charset="0"/>
                <a:ea typeface="Verdana" panose="020B0604030504040204" pitchFamily="34" charset="0"/>
              </a:rPr>
              <a:t>H. sapiens</a:t>
            </a:r>
          </a:p>
        </p:txBody>
      </p:sp>
      <p:sp>
        <p:nvSpPr>
          <p:cNvPr id="6" name="Slide Number Placeholder 3">
            <a:extLst>
              <a:ext uri="{FF2B5EF4-FFF2-40B4-BE49-F238E27FC236}">
                <a16:creationId xmlns:a16="http://schemas.microsoft.com/office/drawing/2014/main" id="{448C4E37-03C6-4523-B6CE-5D6C01868CEA}"/>
              </a:ext>
            </a:extLst>
          </p:cNvPr>
          <p:cNvSpPr>
            <a:spLocks noGrp="1"/>
          </p:cNvSpPr>
          <p:nvPr>
            <p:ph type="sldNum" sz="quarter" idx="10"/>
          </p:nvPr>
        </p:nvSpPr>
        <p:spPr/>
        <p:txBody>
          <a:bodyPr/>
          <a:lstStyle/>
          <a:p>
            <a:fld id="{68151E55-6873-49E2-B8D5-2F265E6F1973}" type="slidenum">
              <a:rPr lang="en-US" smtClean="0"/>
              <a:pPr/>
              <a:t>119</a:t>
            </a:fld>
            <a:endParaRPr lang="en-US"/>
          </a:p>
        </p:txBody>
      </p:sp>
    </p:spTree>
    <p:extLst>
      <p:ext uri="{BB962C8B-B14F-4D97-AF65-F5344CB8AC3E}">
        <p14:creationId xmlns:p14="http://schemas.microsoft.com/office/powerpoint/2010/main" val="3128157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B87F-2856-4092-8839-F5B4528FBBB2}"/>
              </a:ext>
            </a:extLst>
          </p:cNvPr>
          <p:cNvSpPr>
            <a:spLocks noGrp="1"/>
          </p:cNvSpPr>
          <p:nvPr>
            <p:ph type="title"/>
          </p:nvPr>
        </p:nvSpPr>
        <p:spPr/>
        <p:txBody>
          <a:bodyPr/>
          <a:lstStyle/>
          <a:p>
            <a:pPr lvl="0"/>
            <a:r>
              <a:rPr lang="en-US" dirty="0"/>
              <a:t>Class </a:t>
            </a:r>
            <a:r>
              <a:rPr lang="en-US" dirty="0" err="1"/>
              <a:t>Echinoidea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EBE427-A837-4DBC-A50F-1BBD06E3F667}"/>
              </a:ext>
            </a:extLst>
          </p:cNvPr>
          <p:cNvSpPr>
            <a:spLocks noGrp="1"/>
          </p:cNvSpPr>
          <p:nvPr>
            <p:ph sz="quarter" idx="11"/>
          </p:nvPr>
        </p:nvSpPr>
        <p:spPr>
          <a:xfrm>
            <a:off x="342900" y="1276709"/>
            <a:ext cx="4469732" cy="4744081"/>
          </a:xfrm>
        </p:spPr>
        <p:txBody>
          <a:bodyPr/>
          <a:lstStyle/>
          <a:p>
            <a:pPr marL="342900" indent="-342900">
              <a:spcBef>
                <a:spcPts val="1200"/>
              </a:spcBef>
              <a:spcAft>
                <a:spcPts val="600"/>
              </a:spcAft>
              <a:buFont typeface="Arial" panose="020B0604020202020204" pitchFamily="34" charset="0"/>
              <a:buChar char="•"/>
            </a:pPr>
            <a:r>
              <a:rPr lang="en-US" dirty="0"/>
              <a:t>Sea urchins and sand dollars</a:t>
            </a:r>
          </a:p>
          <a:p>
            <a:pPr marL="342900" indent="-342900">
              <a:spcBef>
                <a:spcPts val="1200"/>
              </a:spcBef>
              <a:spcAft>
                <a:spcPts val="600"/>
              </a:spcAft>
              <a:buFont typeface="Arial" panose="020B0604020202020204" pitchFamily="34" charset="0"/>
              <a:buChar char="•"/>
            </a:pPr>
            <a:r>
              <a:rPr lang="en-US" dirty="0"/>
              <a:t>Lack arms</a:t>
            </a:r>
          </a:p>
          <a:p>
            <a:pPr marL="342900" indent="-342900">
              <a:spcBef>
                <a:spcPts val="1200"/>
              </a:spcBef>
              <a:spcAft>
                <a:spcPts val="600"/>
              </a:spcAft>
              <a:buFont typeface="Arial" panose="020B0604020202020204" pitchFamily="34" charset="0"/>
              <a:buChar char="•"/>
            </a:pPr>
            <a:r>
              <a:rPr lang="en-US" dirty="0"/>
              <a:t>Double rows of tube feet</a:t>
            </a:r>
          </a:p>
          <a:p>
            <a:pPr marL="342900" indent="-342900">
              <a:spcBef>
                <a:spcPts val="1200"/>
              </a:spcBef>
              <a:spcAft>
                <a:spcPts val="600"/>
              </a:spcAft>
              <a:buFont typeface="Arial" panose="020B0604020202020204" pitchFamily="34" charset="0"/>
              <a:buChar char="•"/>
            </a:pPr>
            <a:r>
              <a:rPr lang="en-US" dirty="0"/>
              <a:t>Protective moveable spines</a:t>
            </a:r>
          </a:p>
        </p:txBody>
      </p:sp>
      <p:pic>
        <p:nvPicPr>
          <p:cNvPr id="9" name="Picture 3" descr="An illustration shows the class echinoidea. The example are sea urchin.">
            <a:extLst>
              <a:ext uri="{FF2B5EF4-FFF2-40B4-BE49-F238E27FC236}">
                <a16:creationId xmlns:a16="http://schemas.microsoft.com/office/drawing/2014/main" id="{C0037F63-B4AE-44D7-9063-708955F9E460}"/>
              </a:ext>
            </a:extLst>
          </p:cNvPr>
          <p:cNvPicPr>
            <a:picLocks noChangeAspect="1" noChangeArrowheads="1"/>
          </p:cNvPicPr>
          <p:nvPr/>
        </p:nvPicPr>
        <p:blipFill rotWithShape="1">
          <a:blip r:embed="rId2"/>
          <a:srcRect t="33651" r="51195" b="32962"/>
          <a:stretch/>
        </p:blipFill>
        <p:spPr bwMode="auto">
          <a:xfrm>
            <a:off x="5027992" y="1276709"/>
            <a:ext cx="3744696" cy="384048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85364D05-5669-4A68-A3BF-ED5BF75B910D}"/>
              </a:ext>
            </a:extLst>
          </p:cNvPr>
          <p:cNvSpPr>
            <a:spLocks noGrp="1"/>
          </p:cNvSpPr>
          <p:nvPr>
            <p:ph type="body" sz="quarter" idx="39"/>
          </p:nvPr>
        </p:nvSpPr>
        <p:spPr>
          <a:xfrm>
            <a:off x="5848780" y="5168373"/>
            <a:ext cx="2103120" cy="181356"/>
          </a:xfrm>
        </p:spPr>
        <p:txBody>
          <a:bodyPr/>
          <a:lstStyle/>
          <a:p>
            <a:pPr algn="ctr"/>
            <a:r>
              <a:rPr lang="en-IN" dirty="0">
                <a:solidFill>
                  <a:schemeClr val="tx1"/>
                </a:solidFill>
              </a:rPr>
              <a:t>(c) NOAA’s Sanctuaries Collection </a:t>
            </a:r>
          </a:p>
        </p:txBody>
      </p:sp>
      <p:sp>
        <p:nvSpPr>
          <p:cNvPr id="8" name="Slide Number Placeholder 5">
            <a:extLst>
              <a:ext uri="{FF2B5EF4-FFF2-40B4-BE49-F238E27FC236}">
                <a16:creationId xmlns:a16="http://schemas.microsoft.com/office/drawing/2014/main" id="{27E41C52-4883-48D3-A49E-640AA07B3E22}"/>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78589630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ECC1BE-F9B0-4B2C-B431-BE03DEFC79EE}"/>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H. floresiensis</a:t>
            </a:r>
          </a:p>
        </p:txBody>
      </p:sp>
      <p:sp>
        <p:nvSpPr>
          <p:cNvPr id="3" name="Content Placeholder 2">
            <a:extLst>
              <a:ext uri="{FF2B5EF4-FFF2-40B4-BE49-F238E27FC236}">
                <a16:creationId xmlns:a16="http://schemas.microsoft.com/office/drawing/2014/main" id="{2E34B61C-1A66-453D-B256-70452DA643EE}"/>
              </a:ext>
            </a:extLst>
          </p:cNvPr>
          <p:cNvSpPr>
            <a:spLocks noGrp="1"/>
          </p:cNvSpPr>
          <p:nvPr>
            <p:ph sz="quarter" idx="11"/>
          </p:nvPr>
        </p:nvSpPr>
        <p:spPr>
          <a:xfrm>
            <a:off x="342900" y="1276710"/>
            <a:ext cx="8458200" cy="520886"/>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Small size may be an example of “island dwarfism”</a:t>
            </a:r>
          </a:p>
        </p:txBody>
      </p:sp>
      <p:pic>
        <p:nvPicPr>
          <p:cNvPr id="10" name="Picture 3" descr="An illustration shows the Homo floresiensis.">
            <a:extLst>
              <a:ext uri="{FF2B5EF4-FFF2-40B4-BE49-F238E27FC236}">
                <a16:creationId xmlns:a16="http://schemas.microsoft.com/office/drawing/2014/main" id="{33DCDB02-4736-4383-9469-0387653EDED3}"/>
              </a:ext>
            </a:extLst>
          </p:cNvPr>
          <p:cNvPicPr>
            <a:picLocks noChangeAspect="1" noChangeArrowheads="1"/>
          </p:cNvPicPr>
          <p:nvPr/>
        </p:nvPicPr>
        <p:blipFill>
          <a:blip r:embed="rId2"/>
          <a:stretch>
            <a:fillRect/>
          </a:stretch>
        </p:blipFill>
        <p:spPr bwMode="auto">
          <a:xfrm>
            <a:off x="1943100" y="1893495"/>
            <a:ext cx="5257800" cy="42062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21653A22-1F3B-4819-804A-38FF9125042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9732AAD8-2B97-420F-88F4-5ABC4B2D764C}"/>
              </a:ext>
            </a:extLst>
          </p:cNvPr>
          <p:cNvSpPr>
            <a:spLocks noGrp="1"/>
          </p:cNvSpPr>
          <p:nvPr>
            <p:ph type="sldNum" sz="quarter" idx="10"/>
          </p:nvPr>
        </p:nvSpPr>
        <p:spPr/>
        <p:txBody>
          <a:bodyPr/>
          <a:lstStyle/>
          <a:p>
            <a:fld id="{68151E55-6873-49E2-B8D5-2F265E6F1973}" type="slidenum">
              <a:rPr lang="en-US" smtClean="0"/>
              <a:pPr/>
              <a:t>120</a:t>
            </a:fld>
            <a:endParaRPr lang="en-US"/>
          </a:p>
        </p:txBody>
      </p:sp>
    </p:spTree>
    <p:extLst>
      <p:ext uri="{BB962C8B-B14F-4D97-AF65-F5344CB8AC3E}">
        <p14:creationId xmlns:p14="http://schemas.microsoft.com/office/powerpoint/2010/main" val="340159251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B3796-164A-49DF-87D7-C3AE182043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Recently described </a:t>
            </a:r>
            <a:r>
              <a:rPr lang="en-US" i="1" dirty="0">
                <a:solidFill>
                  <a:srgbClr val="000000"/>
                </a:solidFill>
                <a:latin typeface="Arial" panose="020B0604020202020204" pitchFamily="34" charset="0"/>
                <a:ea typeface="Verdana" panose="020B0604030504040204" pitchFamily="34" charset="0"/>
                <a:cs typeface="Arial" pitchFamily="34" charset="0"/>
              </a:rPr>
              <a:t>Homo naledi</a:t>
            </a:r>
          </a:p>
        </p:txBody>
      </p:sp>
      <p:sp>
        <p:nvSpPr>
          <p:cNvPr id="3" name="Content Placeholder 2">
            <a:extLst>
              <a:ext uri="{FF2B5EF4-FFF2-40B4-BE49-F238E27FC236}">
                <a16:creationId xmlns:a16="http://schemas.microsoft.com/office/drawing/2014/main" id="{47CF2E39-4054-4D9A-BBA2-A115D220F9E0}"/>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Possesses mix of features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typical of Homo - shape of the feet and teeth, small brain.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more like australopithecines - curved fingers and shape of the legs for climbing.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Doesn’t fit progression from Australopithecus to </a:t>
            </a:r>
            <a:r>
              <a:rPr lang="en-US" i="1" dirty="0">
                <a:solidFill>
                  <a:srgbClr val="000000"/>
                </a:solidFill>
                <a:latin typeface="Arial" panose="020B0604020202020204" pitchFamily="34" charset="0"/>
                <a:ea typeface="Verdana" panose="020B0604030504040204" pitchFamily="34" charset="0"/>
              </a:rPr>
              <a:t>H. erectus</a:t>
            </a:r>
            <a:r>
              <a:rPr lang="en-US" dirty="0">
                <a:solidFill>
                  <a:srgbClr val="000000"/>
                </a:solidFill>
                <a:latin typeface="Arial" panose="020B0604020202020204" pitchFamily="34" charset="0"/>
                <a:ea typeface="Verdana" panose="020B0604030504040204" pitchFamily="34" charset="0"/>
              </a:rPr>
              <a:t> to modern humans.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May have coexisted with the modern humans.</a:t>
            </a:r>
          </a:p>
        </p:txBody>
      </p:sp>
      <p:sp>
        <p:nvSpPr>
          <p:cNvPr id="6" name="Slide Number Placeholder 3">
            <a:extLst>
              <a:ext uri="{FF2B5EF4-FFF2-40B4-BE49-F238E27FC236}">
                <a16:creationId xmlns:a16="http://schemas.microsoft.com/office/drawing/2014/main" id="{C418AB3F-5441-4EEE-BEBE-E6B7A8CB96A4}"/>
              </a:ext>
            </a:extLst>
          </p:cNvPr>
          <p:cNvSpPr>
            <a:spLocks noGrp="1"/>
          </p:cNvSpPr>
          <p:nvPr>
            <p:ph type="sldNum" sz="quarter" idx="10"/>
          </p:nvPr>
        </p:nvSpPr>
        <p:spPr/>
        <p:txBody>
          <a:bodyPr/>
          <a:lstStyle/>
          <a:p>
            <a:fld id="{68151E55-6873-49E2-B8D5-2F265E6F1973}" type="slidenum">
              <a:rPr lang="en-US" smtClean="0"/>
              <a:pPr/>
              <a:t>121</a:t>
            </a:fld>
            <a:endParaRPr lang="en-US"/>
          </a:p>
        </p:txBody>
      </p:sp>
    </p:spTree>
    <p:extLst>
      <p:ext uri="{BB962C8B-B14F-4D97-AF65-F5344CB8AC3E}">
        <p14:creationId xmlns:p14="http://schemas.microsoft.com/office/powerpoint/2010/main" val="216396220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2E7C9-86C4-4ADA-A610-2DF57EFD98A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Modern Humans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4837DF3-BAC9-471C-8814-31B14983E49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Modern humans first appeared in Africa more than 500,000 years ago</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Three species are thought to have evolved</a:t>
            </a:r>
          </a:p>
          <a:p>
            <a:pPr marL="347472" lvl="0" indent="-347472">
              <a:spcBef>
                <a:spcPct val="20000"/>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Homo heidelbergensis </a:t>
            </a:r>
            <a:r>
              <a:rPr lang="en-US" dirty="0">
                <a:solidFill>
                  <a:srgbClr val="000000"/>
                </a:solidFill>
                <a:latin typeface="Arial" panose="020B0604020202020204" pitchFamily="34" charset="0"/>
                <a:ea typeface="Verdana" panose="020B0604030504040204" pitchFamily="34" charset="0"/>
              </a:rPr>
              <a:t>(oldest).</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Coexisted with </a:t>
            </a:r>
            <a:r>
              <a:rPr lang="en-US" i="1" dirty="0">
                <a:solidFill>
                  <a:srgbClr val="000000"/>
                </a:solidFill>
                <a:latin typeface="Arial" panose="020B0604020202020204" pitchFamily="34" charset="0"/>
                <a:ea typeface="Verdana" panose="020B0604030504040204" pitchFamily="34" charset="0"/>
              </a:rPr>
              <a:t>H. erectus.</a:t>
            </a:r>
          </a:p>
          <a:p>
            <a:pPr marL="347472" lvl="0" indent="-347472">
              <a:spcBef>
                <a:spcPct val="20000"/>
              </a:spcBef>
              <a:spcAft>
                <a:spcPts val="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Homo neanderthalensis.</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Shorter and stockier than modern humans.</a:t>
            </a:r>
          </a:p>
          <a:p>
            <a:pPr marL="347472" lvl="0" indent="-347472">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Homo sapiens </a:t>
            </a:r>
            <a:r>
              <a:rPr lang="en-US" dirty="0">
                <a:solidFill>
                  <a:srgbClr val="000000"/>
                </a:solidFill>
                <a:latin typeface="Arial" panose="020B0604020202020204" pitchFamily="34" charset="0"/>
                <a:ea typeface="Verdana" panose="020B0604030504040204" pitchFamily="34" charset="0"/>
              </a:rPr>
              <a:t>(“wise man”).</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Some lump all 3 into </a:t>
            </a:r>
            <a:r>
              <a:rPr lang="en-US" i="1" dirty="0">
                <a:solidFill>
                  <a:srgbClr val="000000"/>
                </a:solidFill>
                <a:latin typeface="Arial" panose="020B0604020202020204" pitchFamily="34" charset="0"/>
                <a:ea typeface="Verdana" panose="020B0604030504040204" pitchFamily="34" charset="0"/>
              </a:rPr>
              <a:t>H. sapiens</a:t>
            </a:r>
          </a:p>
        </p:txBody>
      </p:sp>
      <p:sp>
        <p:nvSpPr>
          <p:cNvPr id="6" name="Slide Number Placeholder 3">
            <a:extLst>
              <a:ext uri="{FF2B5EF4-FFF2-40B4-BE49-F238E27FC236}">
                <a16:creationId xmlns:a16="http://schemas.microsoft.com/office/drawing/2014/main" id="{96A43FDD-3157-4D55-B891-4BB91B554F41}"/>
              </a:ext>
            </a:extLst>
          </p:cNvPr>
          <p:cNvSpPr>
            <a:spLocks noGrp="1"/>
          </p:cNvSpPr>
          <p:nvPr>
            <p:ph type="sldNum" sz="quarter" idx="10"/>
          </p:nvPr>
        </p:nvSpPr>
        <p:spPr/>
        <p:txBody>
          <a:bodyPr/>
          <a:lstStyle/>
          <a:p>
            <a:fld id="{68151E55-6873-49E2-B8D5-2F265E6F1973}" type="slidenum">
              <a:rPr lang="en-US" smtClean="0"/>
              <a:pPr/>
              <a:t>122</a:t>
            </a:fld>
            <a:endParaRPr lang="en-US"/>
          </a:p>
        </p:txBody>
      </p:sp>
    </p:spTree>
    <p:extLst>
      <p:ext uri="{BB962C8B-B14F-4D97-AF65-F5344CB8AC3E}">
        <p14:creationId xmlns:p14="http://schemas.microsoft.com/office/powerpoint/2010/main" val="185625126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3C6A2-4BE1-4BF9-96D7-F25F026A5A7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Neanderthals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9CCC124-2A1B-4D66-B9E3-251AA6189F3A}"/>
              </a:ext>
            </a:extLst>
          </p:cNvPr>
          <p:cNvSpPr>
            <a:spLocks noGrp="1"/>
          </p:cNvSpPr>
          <p:nvPr>
            <p:ph sz="quarter" idx="11"/>
          </p:nvPr>
        </p:nvSpPr>
        <p:spPr>
          <a:xfrm>
            <a:off x="342900" y="1276710"/>
            <a:ext cx="8229600"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Neanderthals, </a:t>
            </a:r>
            <a:r>
              <a:rPr lang="en-US" i="1" dirty="0">
                <a:solidFill>
                  <a:srgbClr val="000000"/>
                </a:solidFill>
                <a:latin typeface="Arial" panose="020B0604020202020204" pitchFamily="34" charset="0"/>
                <a:ea typeface="Verdana" panose="020B0604030504040204" pitchFamily="34" charset="0"/>
              </a:rPr>
              <a:t>Homo neanderthalensis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Made diverse tools.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Took care of sick and buried dead.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evidence of symbolic thinking.</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abruptly disappeared about 34,000 years ago.</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some modern human populations, as much as 4%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of Neanderthal origin</a:t>
            </a:r>
          </a:p>
        </p:txBody>
      </p:sp>
      <p:sp>
        <p:nvSpPr>
          <p:cNvPr id="6" name="Slide Number Placeholder 3">
            <a:extLst>
              <a:ext uri="{FF2B5EF4-FFF2-40B4-BE49-F238E27FC236}">
                <a16:creationId xmlns:a16="http://schemas.microsoft.com/office/drawing/2014/main" id="{F615D444-9901-4AE0-BAFB-1A7CC4582404}"/>
              </a:ext>
            </a:extLst>
          </p:cNvPr>
          <p:cNvSpPr>
            <a:spLocks noGrp="1"/>
          </p:cNvSpPr>
          <p:nvPr>
            <p:ph type="sldNum" sz="quarter" idx="10"/>
          </p:nvPr>
        </p:nvSpPr>
        <p:spPr/>
        <p:txBody>
          <a:bodyPr/>
          <a:lstStyle/>
          <a:p>
            <a:fld id="{68151E55-6873-49E2-B8D5-2F265E6F1973}" type="slidenum">
              <a:rPr lang="en-US" smtClean="0"/>
              <a:pPr/>
              <a:t>123</a:t>
            </a:fld>
            <a:endParaRPr lang="en-US"/>
          </a:p>
        </p:txBody>
      </p:sp>
    </p:spTree>
    <p:extLst>
      <p:ext uri="{BB962C8B-B14F-4D97-AF65-F5344CB8AC3E}">
        <p14:creationId xmlns:p14="http://schemas.microsoft.com/office/powerpoint/2010/main" val="302984549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FA9A7-C78B-43F8-8843-D6710805AD3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Early Modern Human Art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drawing shows numerous Rhinoceroses.">
            <a:extLst>
              <a:ext uri="{FF2B5EF4-FFF2-40B4-BE49-F238E27FC236}">
                <a16:creationId xmlns:a16="http://schemas.microsoft.com/office/drawing/2014/main" id="{22FA221D-A547-42FC-A8B8-326ED12C46BB}"/>
              </a:ext>
            </a:extLst>
          </p:cNvPr>
          <p:cNvPicPr>
            <a:picLocks noChangeAspect="1" noChangeArrowheads="1"/>
          </p:cNvPicPr>
          <p:nvPr/>
        </p:nvPicPr>
        <p:blipFill>
          <a:blip r:embed="rId2"/>
          <a:stretch>
            <a:fillRect/>
          </a:stretch>
        </p:blipFill>
        <p:spPr bwMode="auto">
          <a:xfrm>
            <a:off x="888191" y="1114524"/>
            <a:ext cx="7367619"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963ED81E-8448-4932-A781-0AEEF68B1DFA}"/>
              </a:ext>
            </a:extLst>
          </p:cNvPr>
          <p:cNvSpPr>
            <a:spLocks noGrp="1"/>
          </p:cNvSpPr>
          <p:nvPr>
            <p:ph type="body" sz="quarter" idx="39"/>
          </p:nvPr>
        </p:nvSpPr>
        <p:spPr>
          <a:xfrm>
            <a:off x="3200400" y="6260359"/>
            <a:ext cx="2743200" cy="181356"/>
          </a:xfrm>
        </p:spPr>
        <p:txBody>
          <a:bodyPr/>
          <a:lstStyle/>
          <a:p>
            <a:pPr algn="ctr"/>
            <a:r>
              <a:rPr lang="en-US" dirty="0" err="1">
                <a:solidFill>
                  <a:schemeClr val="tx1"/>
                </a:solidFill>
              </a:rPr>
              <a:t>Delmarty</a:t>
            </a:r>
            <a:r>
              <a:rPr lang="en-US" dirty="0">
                <a:solidFill>
                  <a:schemeClr val="tx1"/>
                </a:solidFill>
              </a:rPr>
              <a:t>/</a:t>
            </a:r>
            <a:r>
              <a:rPr lang="en-US" dirty="0" err="1">
                <a:solidFill>
                  <a:schemeClr val="tx1"/>
                </a:solidFill>
              </a:rPr>
              <a:t>Andia</a:t>
            </a:r>
            <a:r>
              <a:rPr lang="en-US" dirty="0">
                <a:solidFill>
                  <a:schemeClr val="tx1"/>
                </a:solidFill>
              </a:rPr>
              <a:t>/</a:t>
            </a:r>
            <a:r>
              <a:rPr lang="en-US" dirty="0" err="1">
                <a:solidFill>
                  <a:schemeClr val="tx1"/>
                </a:solidFill>
              </a:rPr>
              <a:t>Alamy</a:t>
            </a:r>
            <a:r>
              <a:rPr lang="en-US" dirty="0">
                <a:solidFill>
                  <a:schemeClr val="tx1"/>
                </a:solidFill>
              </a:rPr>
              <a:t> Stock Photo </a:t>
            </a:r>
            <a:endParaRPr lang="en-IN" dirty="0">
              <a:solidFill>
                <a:schemeClr val="tx1"/>
              </a:solidFill>
            </a:endParaRPr>
          </a:p>
        </p:txBody>
      </p:sp>
      <p:sp>
        <p:nvSpPr>
          <p:cNvPr id="7" name="Slide Number Placeholder 4">
            <a:extLst>
              <a:ext uri="{FF2B5EF4-FFF2-40B4-BE49-F238E27FC236}">
                <a16:creationId xmlns:a16="http://schemas.microsoft.com/office/drawing/2014/main" id="{41EBD068-551A-4DEB-AA4B-1868E8A8FF01}"/>
              </a:ext>
            </a:extLst>
          </p:cNvPr>
          <p:cNvSpPr>
            <a:spLocks noGrp="1"/>
          </p:cNvSpPr>
          <p:nvPr>
            <p:ph type="sldNum" sz="quarter" idx="10"/>
          </p:nvPr>
        </p:nvSpPr>
        <p:spPr/>
        <p:txBody>
          <a:bodyPr/>
          <a:lstStyle/>
          <a:p>
            <a:fld id="{68151E55-6873-49E2-B8D5-2F265E6F1973}" type="slidenum">
              <a:rPr lang="en-US" smtClean="0"/>
              <a:pPr/>
              <a:t>124</a:t>
            </a:fld>
            <a:endParaRPr lang="en-US"/>
          </a:p>
        </p:txBody>
      </p:sp>
    </p:spTree>
    <p:extLst>
      <p:ext uri="{BB962C8B-B14F-4D97-AF65-F5344CB8AC3E}">
        <p14:creationId xmlns:p14="http://schemas.microsoft.com/office/powerpoint/2010/main" val="389920402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F7D4C-F397-4A53-8BDB-B51F6ECE830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 Denisovans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266D89F-946C-4519-95EB-D8C6A3F59C00}"/>
              </a:ext>
            </a:extLst>
          </p:cNvPr>
          <p:cNvSpPr>
            <a:spLocks noGrp="1"/>
          </p:cNvSpPr>
          <p:nvPr>
            <p:ph sz="quarter" idx="11"/>
          </p:nvPr>
        </p:nvSpPr>
        <p:spPr/>
        <p:txBody>
          <a:bodyPr/>
          <a:lstStyle/>
          <a:p>
            <a:pPr lvl="0">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Discovered in 2009 in a Siberian cave</a:t>
            </a:r>
          </a:p>
          <a:p>
            <a:pPr lvl="0">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did not match Neanderthal or modern human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2" indent="-342900">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Greater similarity to Neanderthal</a:t>
            </a:r>
          </a:p>
          <a:p>
            <a:pPr lvl="0">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As much as 4% of the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some populations in the South Pacific appear to have been derived from Denisovans</a:t>
            </a:r>
          </a:p>
          <a:p>
            <a:pPr lvl="0">
              <a:spcBef>
                <a:spcPct val="20000"/>
              </a:spcBef>
              <a:spcAft>
                <a:spcPts val="1200"/>
              </a:spcAft>
              <a:buClr>
                <a:srgbClr val="000000"/>
              </a:buClr>
            </a:pPr>
            <a:r>
              <a:rPr lang="en-US" dirty="0" err="1">
                <a:solidFill>
                  <a:srgbClr val="000000"/>
                </a:solidFill>
                <a:latin typeface="Arial" panose="020B0604020202020204" pitchFamily="34" charset="0"/>
                <a:ea typeface="Verdana" panose="020B0604030504040204" pitchFamily="34" charset="0"/>
              </a:rPr>
              <a:t>Paleogenomics</a:t>
            </a:r>
            <a:r>
              <a:rPr lang="en-US" dirty="0">
                <a:solidFill>
                  <a:srgbClr val="000000"/>
                </a:solidFill>
                <a:latin typeface="Arial" panose="020B0604020202020204" pitchFamily="34" charset="0"/>
                <a:ea typeface="Verdana" panose="020B0604030504040204" pitchFamily="34" charset="0"/>
              </a:rPr>
              <a:t> allows previously undiscovered species to be recognized</a:t>
            </a:r>
          </a:p>
        </p:txBody>
      </p:sp>
      <p:sp>
        <p:nvSpPr>
          <p:cNvPr id="6" name="Slide Number Placeholder 3">
            <a:extLst>
              <a:ext uri="{FF2B5EF4-FFF2-40B4-BE49-F238E27FC236}">
                <a16:creationId xmlns:a16="http://schemas.microsoft.com/office/drawing/2014/main" id="{BDF74FA9-125E-431B-A967-0F1CDBB1B420}"/>
              </a:ext>
            </a:extLst>
          </p:cNvPr>
          <p:cNvSpPr>
            <a:spLocks noGrp="1"/>
          </p:cNvSpPr>
          <p:nvPr>
            <p:ph type="sldNum" sz="quarter" idx="10"/>
          </p:nvPr>
        </p:nvSpPr>
        <p:spPr/>
        <p:txBody>
          <a:bodyPr/>
          <a:lstStyle/>
          <a:p>
            <a:fld id="{68151E55-6873-49E2-B8D5-2F265E6F1973}" type="slidenum">
              <a:rPr lang="en-US" smtClean="0"/>
              <a:pPr/>
              <a:t>125</a:t>
            </a:fld>
            <a:endParaRPr lang="en-US"/>
          </a:p>
        </p:txBody>
      </p:sp>
    </p:spTree>
    <p:extLst>
      <p:ext uri="{BB962C8B-B14F-4D97-AF65-F5344CB8AC3E}">
        <p14:creationId xmlns:p14="http://schemas.microsoft.com/office/powerpoint/2010/main" val="418261961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82875-D62A-4F8C-9117-070B3C37A50E}"/>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Homo sapiens</a:t>
            </a:r>
          </a:p>
        </p:txBody>
      </p:sp>
      <p:sp>
        <p:nvSpPr>
          <p:cNvPr id="3" name="Content Placeholder 2">
            <a:extLst>
              <a:ext uri="{FF2B5EF4-FFF2-40B4-BE49-F238E27FC236}">
                <a16:creationId xmlns:a16="http://schemas.microsoft.com/office/drawing/2014/main" id="{EA379A2E-21E9-4DB0-8295-7D53CCD5C4C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surviving hominid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Progressive increase in brain size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Effective making and use of tools.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Refined and extended conceptual thought.</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of symbolic language.</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Extensive cultural experience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 change and mold our world rather than change evolutionarily in response to the environment.</a:t>
            </a:r>
          </a:p>
        </p:txBody>
      </p:sp>
      <p:sp>
        <p:nvSpPr>
          <p:cNvPr id="6" name="Slide Number Placeholder 3">
            <a:extLst>
              <a:ext uri="{FF2B5EF4-FFF2-40B4-BE49-F238E27FC236}">
                <a16:creationId xmlns:a16="http://schemas.microsoft.com/office/drawing/2014/main" id="{54A7F7CA-D237-49E4-B58A-2C3285EFE411}"/>
              </a:ext>
            </a:extLst>
          </p:cNvPr>
          <p:cNvSpPr>
            <a:spLocks noGrp="1"/>
          </p:cNvSpPr>
          <p:nvPr>
            <p:ph type="sldNum" sz="quarter" idx="10"/>
          </p:nvPr>
        </p:nvSpPr>
        <p:spPr/>
        <p:txBody>
          <a:bodyPr/>
          <a:lstStyle/>
          <a:p>
            <a:fld id="{68151E55-6873-49E2-B8D5-2F265E6F1973}" type="slidenum">
              <a:rPr lang="en-US" smtClean="0"/>
              <a:pPr/>
              <a:t>126</a:t>
            </a:fld>
            <a:endParaRPr lang="en-US"/>
          </a:p>
        </p:txBody>
      </p:sp>
    </p:spTree>
    <p:extLst>
      <p:ext uri="{BB962C8B-B14F-4D97-AF65-F5344CB8AC3E}">
        <p14:creationId xmlns:p14="http://schemas.microsoft.com/office/powerpoint/2010/main" val="47804363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6A75D-540B-4B3B-8C2D-DAA5EEAAC68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Human Races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96EA5E0-D717-401C-A761-32D89E468CD4}"/>
              </a:ext>
            </a:extLst>
          </p:cNvPr>
          <p:cNvSpPr>
            <a:spLocks noGrp="1"/>
          </p:cNvSpPr>
          <p:nvPr>
            <p:ph sz="quarter" idx="11"/>
          </p:nvPr>
        </p:nvSpPr>
        <p:spPr/>
        <p:txBody>
          <a:bodyPr/>
          <a:lstStyle/>
          <a:p>
            <a:pPr marL="342900" lvl="1">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Human beings differentiated in their traits as they have spread throughout the world</a:t>
            </a:r>
          </a:p>
          <a:p>
            <a:pPr marL="342900" lvl="1">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All humans are capable of mating with one another and producing fertile offspring</a:t>
            </a:r>
          </a:p>
          <a:p>
            <a:pPr marL="342900" lvl="1">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Humans are visually oriented; consequently, we have relied on visual cues – primarily skin color – to define races</a:t>
            </a:r>
          </a:p>
          <a:p>
            <a:pPr marL="342900" lvl="1">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Constant gene flow has prevented subspecies of humans from forming</a:t>
            </a:r>
          </a:p>
        </p:txBody>
      </p:sp>
      <p:sp>
        <p:nvSpPr>
          <p:cNvPr id="6" name="Slide Number Placeholder 3">
            <a:extLst>
              <a:ext uri="{FF2B5EF4-FFF2-40B4-BE49-F238E27FC236}">
                <a16:creationId xmlns:a16="http://schemas.microsoft.com/office/drawing/2014/main" id="{F96D660F-83B7-4B5C-908A-244BC57F615C}"/>
              </a:ext>
            </a:extLst>
          </p:cNvPr>
          <p:cNvSpPr>
            <a:spLocks noGrp="1"/>
          </p:cNvSpPr>
          <p:nvPr>
            <p:ph type="sldNum" sz="quarter" idx="10"/>
          </p:nvPr>
        </p:nvSpPr>
        <p:spPr/>
        <p:txBody>
          <a:bodyPr/>
          <a:lstStyle/>
          <a:p>
            <a:fld id="{68151E55-6873-49E2-B8D5-2F265E6F1973}" type="slidenum">
              <a:rPr lang="en-US" smtClean="0"/>
              <a:pPr/>
              <a:t>127</a:t>
            </a:fld>
            <a:endParaRPr lang="en-US"/>
          </a:p>
        </p:txBody>
      </p:sp>
    </p:spTree>
    <p:extLst>
      <p:ext uri="{BB962C8B-B14F-4D97-AF65-F5344CB8AC3E}">
        <p14:creationId xmlns:p14="http://schemas.microsoft.com/office/powerpoint/2010/main" val="19043678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EE27D-ACE5-418C-8B56-840498AC463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Groupings of Humans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0A971EC-F690-44AD-B06D-333C97242BC7}"/>
              </a:ext>
            </a:extLst>
          </p:cNvPr>
          <p:cNvSpPr>
            <a:spLocks noGrp="1"/>
          </p:cNvSpPr>
          <p:nvPr>
            <p:ph sz="quarter" idx="11"/>
          </p:nvPr>
        </p:nvSpPr>
        <p:spPr>
          <a:xfrm>
            <a:off x="342900" y="1276710"/>
            <a:ext cx="8458200" cy="838693"/>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Groupings based on overall genetic similarity are different from those based on skin color or other visual features</a:t>
            </a:r>
          </a:p>
        </p:txBody>
      </p:sp>
      <p:pic>
        <p:nvPicPr>
          <p:cNvPr id="10" name="Picture 3" descr="Two illustrations show the map of genetic similarity and skin pigmentation of the human population in the world.">
            <a:extLst>
              <a:ext uri="{FF2B5EF4-FFF2-40B4-BE49-F238E27FC236}">
                <a16:creationId xmlns:a16="http://schemas.microsoft.com/office/drawing/2014/main" id="{CF0CEC53-0ACF-4127-B83B-D51442168A83}"/>
              </a:ext>
            </a:extLst>
          </p:cNvPr>
          <p:cNvPicPr>
            <a:picLocks noChangeAspect="1" noChangeArrowheads="1"/>
          </p:cNvPicPr>
          <p:nvPr/>
        </p:nvPicPr>
        <p:blipFill>
          <a:blip r:embed="rId2"/>
          <a:stretch>
            <a:fillRect/>
          </a:stretch>
        </p:blipFill>
        <p:spPr bwMode="auto">
          <a:xfrm>
            <a:off x="429658" y="2625234"/>
            <a:ext cx="8284684" cy="2926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7E5FDB44-329B-45F2-9244-C48520E18E5A}"/>
              </a:ext>
            </a:extLst>
          </p:cNvPr>
          <p:cNvSpPr>
            <a:spLocks noGrp="1"/>
          </p:cNvSpPr>
          <p:nvPr>
            <p:ph type="sldNum" sz="quarter" idx="10"/>
          </p:nvPr>
        </p:nvSpPr>
        <p:spPr/>
        <p:txBody>
          <a:bodyPr/>
          <a:lstStyle/>
          <a:p>
            <a:fld id="{68151E55-6873-49E2-B8D5-2F265E6F1973}" type="slidenum">
              <a:rPr lang="en-US" smtClean="0"/>
              <a:pPr/>
              <a:t>128</a:t>
            </a:fld>
            <a:endParaRPr lang="en-US"/>
          </a:p>
        </p:txBody>
      </p:sp>
    </p:spTree>
    <p:extLst>
      <p:ext uri="{BB962C8B-B14F-4D97-AF65-F5344CB8AC3E}">
        <p14:creationId xmlns:p14="http://schemas.microsoft.com/office/powerpoint/2010/main" val="205126226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B87F-2856-4092-8839-F5B4528FBBB2}"/>
              </a:ext>
            </a:extLst>
          </p:cNvPr>
          <p:cNvSpPr>
            <a:spLocks noGrp="1"/>
          </p:cNvSpPr>
          <p:nvPr>
            <p:ph type="title"/>
          </p:nvPr>
        </p:nvSpPr>
        <p:spPr/>
        <p:txBody>
          <a:bodyPr/>
          <a:lstStyle/>
          <a:p>
            <a:pPr lvl="0"/>
            <a:r>
              <a:rPr lang="en-US" dirty="0"/>
              <a:t>Class Ophiuroidea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EBE427-A837-4DBC-A50F-1BBD06E3F667}"/>
              </a:ext>
            </a:extLst>
          </p:cNvPr>
          <p:cNvSpPr>
            <a:spLocks noGrp="1"/>
          </p:cNvSpPr>
          <p:nvPr>
            <p:ph sz="quarter" idx="11"/>
          </p:nvPr>
        </p:nvSpPr>
        <p:spPr>
          <a:xfrm>
            <a:off x="342900" y="1276709"/>
            <a:ext cx="8429788" cy="1863533"/>
          </a:xfrm>
        </p:spPr>
        <p:txBody>
          <a:bodyPr/>
          <a:lstStyle/>
          <a:p>
            <a:pPr marL="342900" indent="-342900">
              <a:spcBef>
                <a:spcPts val="600"/>
              </a:spcBef>
              <a:spcAft>
                <a:spcPts val="200"/>
              </a:spcAft>
              <a:buFont typeface="Arial" panose="020B0604020202020204" pitchFamily="34" charset="0"/>
              <a:buChar char="•"/>
            </a:pPr>
            <a:r>
              <a:rPr lang="en-US" dirty="0"/>
              <a:t>Brittle stars</a:t>
            </a:r>
          </a:p>
          <a:p>
            <a:pPr marL="342900" indent="-342900">
              <a:spcBef>
                <a:spcPts val="600"/>
              </a:spcBef>
              <a:spcAft>
                <a:spcPts val="200"/>
              </a:spcAft>
              <a:buFont typeface="Arial" panose="020B0604020202020204" pitchFamily="34" charset="0"/>
              <a:buChar char="•"/>
            </a:pPr>
            <a:r>
              <a:rPr lang="en-US" dirty="0"/>
              <a:t>Largest class</a:t>
            </a:r>
          </a:p>
          <a:p>
            <a:pPr marL="342900" indent="-342900">
              <a:spcBef>
                <a:spcPts val="600"/>
              </a:spcBef>
              <a:spcAft>
                <a:spcPts val="200"/>
              </a:spcAft>
              <a:buFont typeface="Arial" panose="020B0604020202020204" pitchFamily="34" charset="0"/>
              <a:buChar char="•"/>
            </a:pPr>
            <a:r>
              <a:rPr lang="en-US" dirty="0"/>
              <a:t>Arms are equal diameter their entire length</a:t>
            </a:r>
          </a:p>
          <a:p>
            <a:pPr marL="342900" indent="-342900">
              <a:spcBef>
                <a:spcPts val="600"/>
              </a:spcBef>
              <a:spcAft>
                <a:spcPts val="200"/>
              </a:spcAft>
              <a:buFont typeface="Arial" panose="020B0604020202020204" pitchFamily="34" charset="0"/>
              <a:buChar char="•"/>
            </a:pPr>
            <a:r>
              <a:rPr lang="en-US" dirty="0"/>
              <a:t>Arms are easily autotomized</a:t>
            </a:r>
          </a:p>
        </p:txBody>
      </p:sp>
      <p:pic>
        <p:nvPicPr>
          <p:cNvPr id="9" name="Picture 3" descr="An illustration shows the class ophiuroidea. The example are a gaudy brittle star.">
            <a:extLst>
              <a:ext uri="{FF2B5EF4-FFF2-40B4-BE49-F238E27FC236}">
                <a16:creationId xmlns:a16="http://schemas.microsoft.com/office/drawing/2014/main" id="{C0037F63-B4AE-44D7-9063-708955F9E460}"/>
              </a:ext>
            </a:extLst>
          </p:cNvPr>
          <p:cNvPicPr>
            <a:picLocks noChangeAspect="1" noChangeArrowheads="1"/>
          </p:cNvPicPr>
          <p:nvPr/>
        </p:nvPicPr>
        <p:blipFill rotWithShape="1">
          <a:blip r:embed="rId2"/>
          <a:srcRect t="68633"/>
          <a:stretch/>
        </p:blipFill>
        <p:spPr bwMode="auto">
          <a:xfrm>
            <a:off x="1600200" y="3338760"/>
            <a:ext cx="5943600" cy="2794871"/>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85364D05-5669-4A68-A3BF-ED5BF75B910D}"/>
              </a:ext>
            </a:extLst>
          </p:cNvPr>
          <p:cNvSpPr>
            <a:spLocks noGrp="1"/>
          </p:cNvSpPr>
          <p:nvPr>
            <p:ph type="body" sz="quarter" idx="39"/>
          </p:nvPr>
        </p:nvSpPr>
        <p:spPr>
          <a:xfrm>
            <a:off x="3520440" y="6196481"/>
            <a:ext cx="2103120" cy="181356"/>
          </a:xfrm>
        </p:spPr>
        <p:txBody>
          <a:bodyPr/>
          <a:lstStyle/>
          <a:p>
            <a:pPr algn="ctr"/>
            <a:r>
              <a:rPr lang="fr-FR" dirty="0">
                <a:solidFill>
                  <a:schemeClr val="tx1"/>
                </a:solidFill>
              </a:rPr>
              <a:t>(e) Jeff </a:t>
            </a:r>
            <a:r>
              <a:rPr lang="fr-FR" dirty="0" err="1">
                <a:solidFill>
                  <a:schemeClr val="tx1"/>
                </a:solidFill>
              </a:rPr>
              <a:t>Rotman</a:t>
            </a:r>
            <a:r>
              <a:rPr lang="fr-FR" dirty="0">
                <a:solidFill>
                  <a:schemeClr val="tx1"/>
                </a:solidFill>
              </a:rPr>
              <a:t>/Science Source </a:t>
            </a:r>
            <a:endParaRPr lang="en-IN" dirty="0">
              <a:solidFill>
                <a:schemeClr val="tx1"/>
              </a:solidFill>
            </a:endParaRPr>
          </a:p>
        </p:txBody>
      </p:sp>
      <p:sp>
        <p:nvSpPr>
          <p:cNvPr id="8" name="Slide Number Placeholder 5">
            <a:extLst>
              <a:ext uri="{FF2B5EF4-FFF2-40B4-BE49-F238E27FC236}">
                <a16:creationId xmlns:a16="http://schemas.microsoft.com/office/drawing/2014/main" id="{27E41C52-4883-48D3-A49E-640AA07B3E22}"/>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12794603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Echinoderm Phylogeny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err="1"/>
              <a:t>Lophotrochozoa</a:t>
            </a:r>
            <a:r>
              <a:rPr lang="en-IN" dirty="0"/>
              <a:t> shows </a:t>
            </a:r>
            <a:r>
              <a:rPr lang="en-IN" dirty="0" err="1"/>
              <a:t>Micrognathozoa</a:t>
            </a:r>
            <a:r>
              <a:rPr lang="en-IN" dirty="0"/>
              <a:t>, </a:t>
            </a:r>
            <a:r>
              <a:rPr lang="en-IN" dirty="0" err="1"/>
              <a:t>Rotifera</a:t>
            </a:r>
            <a:r>
              <a:rPr lang="en-IN" dirty="0"/>
              <a:t>, </a:t>
            </a:r>
            <a:r>
              <a:rPr lang="en-IN" dirty="0" err="1"/>
              <a:t>Chaetognatha</a:t>
            </a:r>
            <a:r>
              <a:rPr lang="en-IN" dirty="0"/>
              <a:t>, </a:t>
            </a:r>
            <a:r>
              <a:rPr lang="en-IN" dirty="0" err="1"/>
              <a:t>Plathyhelminthesis</a:t>
            </a:r>
            <a:r>
              <a:rPr lang="en-IN" dirty="0"/>
              <a:t>, </a:t>
            </a:r>
            <a:r>
              <a:rPr lang="en-IN" dirty="0" err="1"/>
              <a:t>Cycliophora</a:t>
            </a:r>
            <a:r>
              <a:rPr lang="en-IN" dirty="0"/>
              <a:t>, Mollusca, Annelid, </a:t>
            </a:r>
            <a:r>
              <a:rPr lang="en-IN" dirty="0" err="1"/>
              <a:t>Bryozoa</a:t>
            </a:r>
            <a:r>
              <a:rPr lang="en-IN" dirty="0"/>
              <a:t>, and </a:t>
            </a:r>
            <a:r>
              <a:rPr lang="en-IN" dirty="0" err="1"/>
              <a:t>Brachiopoda</a:t>
            </a:r>
            <a:r>
              <a:rPr lang="en-IN" dirty="0"/>
              <a:t>. </a:t>
            </a:r>
            <a:r>
              <a:rPr lang="en-IN" dirty="0" err="1"/>
              <a:t>Ecdysozoa</a:t>
            </a:r>
            <a:r>
              <a:rPr lang="en-IN" dirty="0"/>
              <a:t> shows Nemertea, </a:t>
            </a:r>
            <a:r>
              <a:rPr lang="en-IN" dirty="0" err="1"/>
              <a:t>Loricifera</a:t>
            </a:r>
            <a:r>
              <a:rPr lang="en-IN" dirty="0"/>
              <a:t>, Nematode, </a:t>
            </a:r>
            <a:r>
              <a:rPr lang="en-IN" dirty="0" err="1"/>
              <a:t>Kinorhyncha</a:t>
            </a:r>
            <a:r>
              <a:rPr lang="en-IN" dirty="0"/>
              <a:t>, Arthropoda, </a:t>
            </a:r>
            <a:r>
              <a:rPr lang="en-IN" dirty="0" err="1"/>
              <a:t>Onychophora</a:t>
            </a:r>
            <a:r>
              <a:rPr lang="en-IN" dirty="0"/>
              <a:t>, Tardigrada, Echinodermata, and Chordata. The deuterostomes show the Echinodermata and Chordata.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At the center, it shows the anus and around that the stomach. The arms of the starfish show the digestive glands below the skeletal plates. The arms surface shows the radial canal, ampulla, and tube feet.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239617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Chordates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a:t>
            </a:r>
            <a:r>
              <a:rPr lang="en-IN" dirty="0" err="1"/>
              <a:t>protosomes</a:t>
            </a:r>
            <a:r>
              <a:rPr lang="en-IN" dirty="0"/>
              <a:t> are divided into </a:t>
            </a:r>
            <a:r>
              <a:rPr lang="en-IN" dirty="0" err="1"/>
              <a:t>Lophotrochozoa</a:t>
            </a:r>
            <a:r>
              <a:rPr lang="en-IN" dirty="0"/>
              <a:t> and </a:t>
            </a:r>
            <a:r>
              <a:rPr lang="en-IN" dirty="0" err="1"/>
              <a:t>Ecdysozoa</a:t>
            </a:r>
            <a:r>
              <a:rPr lang="en-IN" dirty="0"/>
              <a:t>. The </a:t>
            </a:r>
            <a:r>
              <a:rPr lang="en-IN" dirty="0" err="1"/>
              <a:t>Lophotrochozoa</a:t>
            </a:r>
            <a:r>
              <a:rPr lang="en-IN" dirty="0"/>
              <a:t> includes the following phylum: </a:t>
            </a:r>
            <a:r>
              <a:rPr lang="en-IN" dirty="0" err="1"/>
              <a:t>Micrognathozoa</a:t>
            </a:r>
            <a:r>
              <a:rPr lang="en-IN" dirty="0"/>
              <a:t>, </a:t>
            </a:r>
            <a:r>
              <a:rPr lang="en-IN" dirty="0" err="1"/>
              <a:t>Rotifera</a:t>
            </a:r>
            <a:r>
              <a:rPr lang="en-IN" dirty="0"/>
              <a:t>, </a:t>
            </a:r>
            <a:r>
              <a:rPr lang="en-IN" dirty="0" err="1"/>
              <a:t>Cycliophora</a:t>
            </a:r>
            <a:r>
              <a:rPr lang="en-IN" dirty="0"/>
              <a:t>, Platyhelminthes, </a:t>
            </a:r>
            <a:r>
              <a:rPr lang="en-IN" dirty="0" err="1"/>
              <a:t>Brachiopoda</a:t>
            </a:r>
            <a:r>
              <a:rPr lang="en-IN" dirty="0"/>
              <a:t>, </a:t>
            </a:r>
            <a:r>
              <a:rPr lang="en-IN" dirty="0" err="1"/>
              <a:t>Bryozoa</a:t>
            </a:r>
            <a:r>
              <a:rPr lang="en-IN" dirty="0"/>
              <a:t>, Annelida, Mollusca, and Nemertea. The </a:t>
            </a:r>
            <a:r>
              <a:rPr lang="en-IN" dirty="0" err="1"/>
              <a:t>Ecdysozoa</a:t>
            </a:r>
            <a:r>
              <a:rPr lang="en-IN" dirty="0"/>
              <a:t> includes the following phylum: </a:t>
            </a:r>
            <a:r>
              <a:rPr lang="en-IN" dirty="0" err="1"/>
              <a:t>Loricifera</a:t>
            </a:r>
            <a:r>
              <a:rPr lang="en-IN" dirty="0"/>
              <a:t>, </a:t>
            </a:r>
            <a:r>
              <a:rPr lang="en-IN" dirty="0" err="1"/>
              <a:t>Kinorhyncha</a:t>
            </a:r>
            <a:r>
              <a:rPr lang="en-IN" dirty="0"/>
              <a:t>, Nematoda, Tardigrada, Arthropoda, </a:t>
            </a:r>
            <a:r>
              <a:rPr lang="en-IN" dirty="0" err="1"/>
              <a:t>Onychophora</a:t>
            </a:r>
            <a:r>
              <a:rPr lang="en-IN" dirty="0"/>
              <a:t>, and </a:t>
            </a:r>
            <a:r>
              <a:rPr lang="en-IN" dirty="0" err="1"/>
              <a:t>Chaetognatha</a:t>
            </a:r>
            <a:r>
              <a:rPr lang="en-IN" dirty="0"/>
              <a:t>. The </a:t>
            </a:r>
            <a:r>
              <a:rPr lang="en-IN" dirty="0" err="1"/>
              <a:t>deuterosomes</a:t>
            </a:r>
            <a:r>
              <a:rPr lang="en-IN" dirty="0"/>
              <a:t> include the following Phylum: Echinodermata (highlighted) and Chordata. Echinoderms have an endoskeleton covered by living tissue. A unique feature of echinoderms is the hydraulic system that aids in movement or feeding. This fluid-filled system, called a water vascular system, is a modification of one of several coelomic spaces and is composed of a central ring canal from which radial canals extend. Pentaradial symmetry is seen. Sea stars, brittle stars, sea urchins, sand dollars, and sea cucumbers belong to this group.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679156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four principal features of the Chordates are the hollow dorsal nerve cord, pharyngeal pouches, notochord, and a postanal tail.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620635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longitudinal section of the lancelet shows pharyngeal pouches or slits and a hollow dorsal nerve cord. In nearly all vertebrates, the notochord is replaced during embryonic development by the vertebral column. The pharynx is lined with numerous cilia; the beating of the cilia draws a stream of water into the pharynx, where microscopic food particles become trapped in a mucous sheet secreted from a structure called an endostyle. The pointed oral hood at the anterior end has small tentacles on the ventral side. Muscle blocks make up the body of the lancelet. At the lower end of the body is the intestine, which is a narrow, cylindrical tube that opens into the anus to the exterior. The distal end of the dorsal nerve cord is labeled as the postnatal tail.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6544241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34.7 a and 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tunicate shows excurrent siphon and incurrent siphon. It shows the hypophyseal duct with the pharynx, intestine, endostyle, gill slit, and genital duct. Below that, it shows the stomach and heart.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2418508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34.7 c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tunicate shows excurrent siphon and incurrent siphon. It shows the hypophyseal duct with the pharynx, intestine, endostyle, gill slit, and genital duct. Below that, it shows the stomach and heart.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8362493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34.8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tunicate has an incurrent siphon at the top of its body through which water flows into the chamber like the pharynx. The pharynx and intestine are continuous and lined with gill slits. The pharynx and intestine are within a separate cavity from the other organs that sit central to them on the other side of a membrane. Once water flows through the gill slits into the larger cavity, it flows out of an excurrent siphon at the top of the organism. Food caught in the intestine flows into the stomach found in the lower ventral cavity. The heart and gonad are in the lower cavity. There is a genital duct that extends from the gonad into the upper cavity to near the excurrent siphon. The larval tunicate has a globular body attached to a long tail. The dorsal nerve cord and notochord extend from the body through the tail. The incurrent siphon mouth is at the front of the body and leads into the pharynx with gill slits to the stomach and excurrent siphon. The heart is found ventral to the pharynx.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933801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More Vertebrate Characteristics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Thee neural tube is an oval canal that is surrounded by layers of cells. Below the neural tube is a cluster of cells spherical in shape, called the notochord. The neural tube is protected by an arch above the centrum. this arch is made up of a single layer of cells, each with a nucleus, called the ectoderm. The vertebral body starts developing around the notochord. The two spinous processes projecting up on either side form the neural arch around the neural tube. Blood vessels are formed below the vertebral body. In the next phase, the neural arch completely encloses the central canal and the rib articulates with the lateral process on either side.  The flexible notochord is surrounded and eventually replaced by a cartilaginous or bony covering, the centrum. The blood vessels are located below the centrum along the midline.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849193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49516-E7FD-4588-B2B0-ABAA07C1CDF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Phylum Chordata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5CE12C1-09AE-40FE-A292-20933DE71AB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Chordate endoskeleton is very different than echinoderm endoskeleton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Chordate endoskeleton is truly internal.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Echinoderm endoskeleton is functionally similar to arthropod exoskeleton.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Fishes, amphibians, reptiles, birds, and mammals</a:t>
            </a:r>
          </a:p>
        </p:txBody>
      </p:sp>
      <p:sp>
        <p:nvSpPr>
          <p:cNvPr id="6" name="Slide Number Placeholder 3">
            <a:extLst>
              <a:ext uri="{FF2B5EF4-FFF2-40B4-BE49-F238E27FC236}">
                <a16:creationId xmlns:a16="http://schemas.microsoft.com/office/drawing/2014/main" id="{32AA43E2-10D1-4EB5-BE5D-8B3AF7F89F4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20438611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34.10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of a crocodile shows the head with a brain, vertebral column, dorsal nerve cord, kidney, heart-powered closed circulatory system, liver, limbs, and a postanal tail.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1204436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700" dirty="0" err="1"/>
              <a:t>Amniota</a:t>
            </a:r>
            <a:r>
              <a:rPr lang="en-US" sz="1700" dirty="0"/>
              <a:t>, a group of limbed vertebrates that includes all reptiles (class </a:t>
            </a:r>
            <a:r>
              <a:rPr lang="en-US" sz="1700" dirty="0" err="1"/>
              <a:t>Reptilia</a:t>
            </a:r>
            <a:r>
              <a:rPr lang="en-US" sz="1700" dirty="0"/>
              <a:t>), birds (class Aves), mammals (class Mammalia), and their extinct relatives and ancestors including the superclass Tetrapoda, the most recent common ancestor of Amphibia and </a:t>
            </a:r>
            <a:r>
              <a:rPr lang="en-US" sz="1700" dirty="0" err="1"/>
              <a:t>Amniota</a:t>
            </a:r>
            <a:r>
              <a:rPr lang="en-US" sz="1700" dirty="0"/>
              <a:t>, and all of that ancestor's descendants. The phylogenetic tree shows </a:t>
            </a:r>
            <a:r>
              <a:rPr lang="en-US" sz="1700" dirty="0" err="1"/>
              <a:t>Myxinl</a:t>
            </a:r>
            <a:r>
              <a:rPr lang="en-US" sz="1700" dirty="0"/>
              <a:t> (hagfish), </a:t>
            </a:r>
            <a:r>
              <a:rPr lang="en-US" sz="1700" dirty="0" err="1"/>
              <a:t>Petromyzontida</a:t>
            </a:r>
            <a:r>
              <a:rPr lang="en-US" sz="1700" dirty="0"/>
              <a:t> (lampreys), Chondrichthyes (cartilaginous fishes), Actinopterygii (ray-finned fishes), </a:t>
            </a:r>
            <a:r>
              <a:rPr lang="en-US" sz="1700" dirty="0" err="1"/>
              <a:t>Actinistia</a:t>
            </a:r>
            <a:r>
              <a:rPr lang="en-US" sz="1700" dirty="0"/>
              <a:t> (coelacanths), </a:t>
            </a:r>
            <a:r>
              <a:rPr lang="en-US" sz="1700" dirty="0" err="1"/>
              <a:t>Dipnoi</a:t>
            </a:r>
            <a:r>
              <a:rPr lang="en-US" sz="1700" dirty="0"/>
              <a:t> (lungfishes), Amphibia (amphibians), and Mammalia (mammals) on the left. To the right are the Testudines (turtles), </a:t>
            </a:r>
            <a:r>
              <a:rPr lang="en-US" sz="1700" dirty="0" err="1"/>
              <a:t>Lepidosauria</a:t>
            </a:r>
            <a:r>
              <a:rPr lang="en-US" sz="1700" dirty="0"/>
              <a:t> (lizards, snakes, tuataras), </a:t>
            </a:r>
            <a:r>
              <a:rPr lang="en-US" sz="1700" dirty="0" err="1"/>
              <a:t>Crocodilia</a:t>
            </a:r>
            <a:r>
              <a:rPr lang="en-US" sz="1700" dirty="0"/>
              <a:t> (crocodiles, alligators), and Aves (birds). The chordate ancestor has a head with three pairs of sense organs and a vertebral column. The next node says, jaws, two pairs of appendages; the third node says, bony skeleton; The fourth node says, lobed fins, and the left branch from that node pointing to ray-finned fishes says rayed fins. the sixth node says, legs with multiple digits. Mammalia's characteristics are mammary glands, four-chambered heart, hair, and synapsid skull. The seventh node says, amniotic egg; the eighth node says, diapsid skull; the ninth node says, skull with two additional openings. Aves possess feathers and turtles have an anapsid skull and bony shell.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0404571"/>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Fishes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The </a:t>
            </a:r>
            <a:r>
              <a:rPr lang="en-US" sz="1600" dirty="0" err="1"/>
              <a:t>Myxini</a:t>
            </a:r>
            <a:r>
              <a:rPr lang="en-US" sz="1600" dirty="0"/>
              <a:t>, or hagfish, and </a:t>
            </a:r>
            <a:r>
              <a:rPr lang="en-US" sz="1600" dirty="0" err="1"/>
              <a:t>Petromyzontida</a:t>
            </a:r>
            <a:r>
              <a:rPr lang="en-US" sz="1600" dirty="0"/>
              <a:t>, or lampreys, are the two simplest groups of chordates. On the next branch of the phylogeny, jaws and two pairs of appendages evolved. The cartilaginous fishes or Chondrichthyes are the terminal phylogenetic branch with these characters. Next, an internal bony skeleton evolved, and the ray-finned fishes, or Actinopterygii, are the terminal branch with this character. Lobed fins evolved and two separate terminal taxa, the coelacanths, or </a:t>
            </a:r>
            <a:r>
              <a:rPr lang="en-US" sz="1600" dirty="0" err="1"/>
              <a:t>Actinistia</a:t>
            </a:r>
            <a:r>
              <a:rPr lang="en-US" sz="1600" dirty="0"/>
              <a:t>, and the lungfishes, or </a:t>
            </a:r>
            <a:r>
              <a:rPr lang="en-US" sz="1600" dirty="0" err="1"/>
              <a:t>Dipnol</a:t>
            </a:r>
            <a:r>
              <a:rPr lang="en-US" sz="1600" dirty="0"/>
              <a:t>, possess this characteristic. Legs with multiple digits evolved next, and the amphibians, or Amphibia, have this characteristic. An amniotic egg is an evolutionary event at the next branch. On one side of this branch, the mammals or Mammalia are the terminal taxa and differentiated for having mammary glands, a four-chambered heart, hair, and a synapsid skull. Turtles, or Testudines, are the next terminal branch, and they have an anapsid skull and bony shell. The remaining groups on the tree evolved a diapsid skull from this branch. The lizards, snakes, and tuataras, or </a:t>
            </a:r>
            <a:r>
              <a:rPr lang="en-US" sz="1600" dirty="0" err="1"/>
              <a:t>Lepidosauria</a:t>
            </a:r>
            <a:r>
              <a:rPr lang="en-US" sz="1600" dirty="0"/>
              <a:t>, are the terminal taxa. A skull with two additional openings evolved, making crocodiles and alligators or </a:t>
            </a:r>
            <a:r>
              <a:rPr lang="en-US" sz="1600" dirty="0" err="1"/>
              <a:t>Crocodilia</a:t>
            </a:r>
            <a:r>
              <a:rPr lang="en-US" sz="1600" dirty="0"/>
              <a:t>, the terminal taxa. Lastly, feathers evolved with the birds or Aves. Amphibia, Mammalia, Testudines, </a:t>
            </a:r>
            <a:r>
              <a:rPr lang="en-US" sz="1600" dirty="0" err="1"/>
              <a:t>Lepidosauria</a:t>
            </a:r>
            <a:r>
              <a:rPr lang="en-US" sz="1600" dirty="0"/>
              <a:t>, </a:t>
            </a:r>
            <a:r>
              <a:rPr lang="en-US" sz="1600" dirty="0" err="1"/>
              <a:t>Crocodilia</a:t>
            </a:r>
            <a:r>
              <a:rPr lang="en-US" sz="1600" dirty="0"/>
              <a:t>, and Aves are categorized as Tetrapoda. Mammalia, Testudines, </a:t>
            </a:r>
            <a:r>
              <a:rPr lang="en-US" sz="1600" dirty="0" err="1"/>
              <a:t>Lepidosauria</a:t>
            </a:r>
            <a:r>
              <a:rPr lang="en-US" sz="1600" dirty="0"/>
              <a:t>, </a:t>
            </a:r>
            <a:r>
              <a:rPr lang="en-US" sz="1600" dirty="0" err="1"/>
              <a:t>Crocodilia</a:t>
            </a:r>
            <a:r>
              <a:rPr lang="en-US" sz="1600" dirty="0"/>
              <a:t>, and Aves are categorized as </a:t>
            </a:r>
            <a:r>
              <a:rPr lang="en-US" sz="1600" dirty="0" err="1"/>
              <a:t>Amniota</a:t>
            </a:r>
            <a:r>
              <a:rPr lang="en-US" sz="16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8770439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Fish Phylogeny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phylogenetic tree shows </a:t>
            </a:r>
            <a:r>
              <a:rPr lang="en-US" dirty="0" err="1"/>
              <a:t>Myxini</a:t>
            </a:r>
            <a:r>
              <a:rPr lang="en-US" dirty="0"/>
              <a:t> (highlighted), </a:t>
            </a:r>
            <a:r>
              <a:rPr lang="en-US" dirty="0" err="1"/>
              <a:t>Petromyzontida</a:t>
            </a:r>
            <a:r>
              <a:rPr lang="en-US" dirty="0"/>
              <a:t> (highlighted), Chondrichthyes, Actinopterygii, </a:t>
            </a:r>
            <a:r>
              <a:rPr lang="en-US" dirty="0" err="1"/>
              <a:t>Actinistia</a:t>
            </a:r>
            <a:r>
              <a:rPr lang="en-US" dirty="0"/>
              <a:t>, </a:t>
            </a:r>
            <a:r>
              <a:rPr lang="en-US" dirty="0" err="1"/>
              <a:t>Dipnoi</a:t>
            </a:r>
            <a:r>
              <a:rPr lang="en-US" dirty="0"/>
              <a:t>, Amphibia, Mammalia, Chelonia, </a:t>
            </a:r>
            <a:r>
              <a:rPr lang="en-US" dirty="0" err="1"/>
              <a:t>Lepidosaura</a:t>
            </a:r>
            <a:r>
              <a:rPr lang="en-US" dirty="0"/>
              <a:t>, </a:t>
            </a:r>
            <a:r>
              <a:rPr lang="en-US" dirty="0" err="1"/>
              <a:t>Crocodilia</a:t>
            </a:r>
            <a:r>
              <a:rPr lang="en-US" dirty="0"/>
              <a:t>, and Aves. Fishes are the most diverse vertebrate group; constitute over half of all vertebrates; provided the evolutionary base for the invasion of land by amphibians. </a:t>
            </a:r>
            <a:r>
              <a:rPr lang="en-US" dirty="0" err="1"/>
              <a:t>Myxini</a:t>
            </a:r>
            <a:r>
              <a:rPr lang="en-US" dirty="0"/>
              <a:t> is unique among living chordates in that they have a partial cranium, but no vertebrae, and so they are not truly vertebrates. Lampreys, which make up the class </a:t>
            </a:r>
            <a:r>
              <a:rPr lang="en-US" dirty="0" err="1"/>
              <a:t>Petromyzontida</a:t>
            </a:r>
            <a:r>
              <a:rPr lang="en-US" dirty="0"/>
              <a:t>, may look similar to hagfish, but there's a major distinction between the two - lampreys are vertebrates.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6591974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 Chondrichthyes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phylogenetic tree shows </a:t>
            </a:r>
            <a:r>
              <a:rPr lang="en-IN" dirty="0" err="1"/>
              <a:t>Myxini</a:t>
            </a:r>
            <a:r>
              <a:rPr lang="en-IN" dirty="0"/>
              <a:t>, </a:t>
            </a:r>
            <a:r>
              <a:rPr lang="en-IN" dirty="0" err="1"/>
              <a:t>Petromyzontida</a:t>
            </a:r>
            <a:r>
              <a:rPr lang="en-IN" dirty="0"/>
              <a:t>, Chondrichthyes (highlighted), Actinopterygii, </a:t>
            </a:r>
            <a:r>
              <a:rPr lang="en-IN" dirty="0" err="1"/>
              <a:t>Actinistia</a:t>
            </a:r>
            <a:r>
              <a:rPr lang="en-IN" dirty="0"/>
              <a:t>, </a:t>
            </a:r>
            <a:r>
              <a:rPr lang="en-IN" dirty="0" err="1"/>
              <a:t>Dipnoi</a:t>
            </a:r>
            <a:r>
              <a:rPr lang="en-IN" dirty="0"/>
              <a:t>, Amphibia, Mammalia, Chelonia, </a:t>
            </a:r>
            <a:r>
              <a:rPr lang="en-IN" dirty="0" err="1"/>
              <a:t>Lepidosaura</a:t>
            </a:r>
            <a:r>
              <a:rPr lang="en-IN" dirty="0"/>
              <a:t>, </a:t>
            </a:r>
            <a:r>
              <a:rPr lang="en-IN" dirty="0" err="1"/>
              <a:t>Crocodilia</a:t>
            </a:r>
            <a:r>
              <a:rPr lang="en-IN" dirty="0"/>
              <a:t>, and Aves. Chondrichthyes are mostly marine fishes; they contain a pair of jaws; Whale sharks are the second-largest vertebrate and the largest fish; the mouth is present ventrally; they contain a cartilaginous endoskeleton.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0682492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Bony fishes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phylogenetic tree shows </a:t>
            </a:r>
            <a:r>
              <a:rPr lang="en-US" dirty="0" err="1"/>
              <a:t>Myxini</a:t>
            </a:r>
            <a:r>
              <a:rPr lang="en-US" dirty="0"/>
              <a:t>, </a:t>
            </a:r>
            <a:r>
              <a:rPr lang="en-US" dirty="0" err="1"/>
              <a:t>Petromyzontida</a:t>
            </a:r>
            <a:r>
              <a:rPr lang="en-US" dirty="0"/>
              <a:t>, Chondrichthyes, Actinopterygii (highlighted), </a:t>
            </a:r>
            <a:r>
              <a:rPr lang="en-US" dirty="0" err="1"/>
              <a:t>Actinistia</a:t>
            </a:r>
            <a:r>
              <a:rPr lang="en-US" dirty="0"/>
              <a:t> (highlighted), </a:t>
            </a:r>
            <a:r>
              <a:rPr lang="en-US" dirty="0" err="1"/>
              <a:t>Dipnoi</a:t>
            </a:r>
            <a:r>
              <a:rPr lang="en-US" dirty="0"/>
              <a:t> (highlighted), Amphibia, Mammalia, Chelonia, </a:t>
            </a:r>
            <a:r>
              <a:rPr lang="en-US" dirty="0" err="1"/>
              <a:t>Lepidosaura</a:t>
            </a:r>
            <a:r>
              <a:rPr lang="en-US" dirty="0"/>
              <a:t>, </a:t>
            </a:r>
            <a:r>
              <a:rPr lang="en-US" dirty="0" err="1"/>
              <a:t>Crocodilia</a:t>
            </a:r>
            <a:r>
              <a:rPr lang="en-US" dirty="0"/>
              <a:t>, and Aves. The general characteristics of Actinopterygii: thin and elongated fishes; the body is covered by small cycloid scales; the head region is devoid of any scales; some fishes are </a:t>
            </a:r>
            <a:r>
              <a:rPr lang="en-US" dirty="0" err="1"/>
              <a:t>scaleless</a:t>
            </a:r>
            <a:r>
              <a:rPr lang="en-US" dirty="0"/>
              <a:t>; long dorsal and caudal fins are spineless; fins may not be supported by fin rays; mouth aperture is comparatively large; no accessory respiratory organs are present. </a:t>
            </a:r>
            <a:r>
              <a:rPr lang="en-US" dirty="0" err="1"/>
              <a:t>Actinistia</a:t>
            </a:r>
            <a:r>
              <a:rPr lang="en-US" dirty="0"/>
              <a:t> is a subclass of mostly fossil lobe-finned fishes. </a:t>
            </a:r>
            <a:r>
              <a:rPr lang="en-US" dirty="0" err="1"/>
              <a:t>Dipnoi</a:t>
            </a:r>
            <a:r>
              <a:rPr lang="en-US" dirty="0"/>
              <a:t> is a small order of freshwater bony fishes; they respire by gills and lungs; they are characterized by short jaws, crushing plate-like teeth, internal nares, reduced </a:t>
            </a:r>
            <a:r>
              <a:rPr lang="en-US" dirty="0" err="1"/>
              <a:t>exo</a:t>
            </a:r>
            <a:r>
              <a:rPr lang="en-US" dirty="0"/>
              <a:t>- and endoskeleton, and diphycercal tail; the air bladder is one or two and they are functional with related changes in the circulatory system and the heart.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1488331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34.16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ray-finned shows the shoulder-girdle and the rays. The lobe-finned shows the shoulder-girdle, rays with a central core of bones in fleshy lobe at the center.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3684544"/>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 Amphibia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phylogenetic tree shows </a:t>
            </a:r>
            <a:r>
              <a:rPr lang="en-US" dirty="0" err="1"/>
              <a:t>Myxini</a:t>
            </a:r>
            <a:r>
              <a:rPr lang="en-US" dirty="0"/>
              <a:t>, </a:t>
            </a:r>
            <a:r>
              <a:rPr lang="en-US" dirty="0" err="1"/>
              <a:t>Petromyzontida</a:t>
            </a:r>
            <a:r>
              <a:rPr lang="en-US" dirty="0"/>
              <a:t>, Chondrichthyes, Actinopterygii, </a:t>
            </a:r>
            <a:r>
              <a:rPr lang="en-US" dirty="0" err="1"/>
              <a:t>Actinistia</a:t>
            </a:r>
            <a:r>
              <a:rPr lang="en-US" dirty="0"/>
              <a:t>, </a:t>
            </a:r>
            <a:r>
              <a:rPr lang="en-US" dirty="0" err="1"/>
              <a:t>Dipnoi</a:t>
            </a:r>
            <a:r>
              <a:rPr lang="en-US" dirty="0"/>
              <a:t>, Amphibia (highlighted), Mammalia, Chelonia, </a:t>
            </a:r>
            <a:r>
              <a:rPr lang="en-US" dirty="0" err="1"/>
              <a:t>Lepidosaura</a:t>
            </a:r>
            <a:r>
              <a:rPr lang="en-US" dirty="0"/>
              <a:t>, </a:t>
            </a:r>
            <a:r>
              <a:rPr lang="en-US" dirty="0" err="1"/>
              <a:t>Crocodilia</a:t>
            </a:r>
            <a:r>
              <a:rPr lang="en-US" dirty="0"/>
              <a:t>, and Aves. The general characteristics of class Amphibia are they can live both on land and in water; they are ectothermic animals, found in a warm environment; their body is divided into head and trunk; the tail may or may not be present; skin is smooth and rough without any scales, but with glands that make it moist; they have no paired fins and unpaired fins might be present; they have two pairs of limbs for locomotion; they respire through the lungs and skin and gills might be present externally in some adults; the heart is three chambered; kidneys are mesonephric and the excretory material includes ammonia and urea; they possess ten pairs of cranial nerves; sexes are separate and fertilization is usually external; breeding occurs in water and copulatory organs are absent in males.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8161245"/>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34.17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Lobe-finned fish shows the shoulder, </a:t>
            </a:r>
            <a:r>
              <a:rPr lang="en-IN" dirty="0" err="1"/>
              <a:t>humerus</a:t>
            </a:r>
            <a:r>
              <a:rPr lang="en-IN" dirty="0"/>
              <a:t>, ulna, and radius in the anterior fin. The posterior fin shows the pelvis, femur, fibula, and tibia. The </a:t>
            </a:r>
            <a:r>
              <a:rPr lang="en-IN" dirty="0" err="1"/>
              <a:t>Tiktaalk</a:t>
            </a:r>
            <a:r>
              <a:rPr lang="en-IN" dirty="0"/>
              <a:t> limb shows shoulder, </a:t>
            </a:r>
            <a:r>
              <a:rPr lang="en-IN" dirty="0" err="1"/>
              <a:t>humerus</a:t>
            </a:r>
            <a:r>
              <a:rPr lang="en-IN" dirty="0"/>
              <a:t>, ulna, and radius. The early Tetrapod limb shows the shoulder, </a:t>
            </a:r>
            <a:r>
              <a:rPr lang="en-IN" dirty="0" err="1"/>
              <a:t>humerus</a:t>
            </a:r>
            <a:r>
              <a:rPr lang="en-IN" dirty="0"/>
              <a:t>, ulna, and radius in the anterior fin. The posterior fin shows the pelvis, femur, fibula, and tibia.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5191881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Reptilia</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phylogenetic tree shows </a:t>
            </a:r>
            <a:r>
              <a:rPr lang="en-US" sz="1800" dirty="0" err="1"/>
              <a:t>Myxini</a:t>
            </a:r>
            <a:r>
              <a:rPr lang="en-US" sz="1800" dirty="0"/>
              <a:t>, </a:t>
            </a:r>
            <a:r>
              <a:rPr lang="en-US" sz="1800" dirty="0" err="1"/>
              <a:t>Petromyzontida</a:t>
            </a:r>
            <a:r>
              <a:rPr lang="en-US" sz="1800" dirty="0"/>
              <a:t>, Chondrichthyes, Actinopterygii, </a:t>
            </a:r>
            <a:r>
              <a:rPr lang="en-US" sz="1800" dirty="0" err="1"/>
              <a:t>Actinistia</a:t>
            </a:r>
            <a:r>
              <a:rPr lang="en-US" sz="1800" dirty="0"/>
              <a:t>, </a:t>
            </a:r>
            <a:r>
              <a:rPr lang="en-US" sz="1800" dirty="0" err="1"/>
              <a:t>Dipnoi</a:t>
            </a:r>
            <a:r>
              <a:rPr lang="en-US" sz="1800" dirty="0"/>
              <a:t>, Amphibia, Mammalia, Chelonia (highlighted), </a:t>
            </a:r>
            <a:r>
              <a:rPr lang="en-US" sz="1800" dirty="0" err="1"/>
              <a:t>Lepidosaura</a:t>
            </a:r>
            <a:r>
              <a:rPr lang="en-US" sz="1800" dirty="0"/>
              <a:t> (highlighted), </a:t>
            </a:r>
            <a:r>
              <a:rPr lang="en-US" sz="1800" dirty="0" err="1"/>
              <a:t>Crocodilia</a:t>
            </a:r>
            <a:r>
              <a:rPr lang="en-US" sz="1800" dirty="0"/>
              <a:t> (highlighted), and Aves. The three key features of class </a:t>
            </a:r>
            <a:r>
              <a:rPr lang="en-US" sz="1800" dirty="0" err="1"/>
              <a:t>reptilia</a:t>
            </a:r>
            <a:r>
              <a:rPr lang="en-US" sz="1800" dirty="0"/>
              <a:t> are they lay amniotic eggs, which are watertight; have dry skin, which covers the body and prevents water loss; engage in thoracic breathing, which increases lung capacity. Tortoises, terrapins, and turtles belong to the Order Chelonia and have an ancestry that is even older than the crocodiles. The strengthened bony plates occurring in crocodiles (ossicles) have in tortoises become modified to form a continuous dorsal carapace and a ventral plastron. </a:t>
            </a:r>
            <a:r>
              <a:rPr lang="en-US" sz="1800" dirty="0" err="1"/>
              <a:t>Lepidosauria</a:t>
            </a:r>
            <a:r>
              <a:rPr lang="en-US" sz="1800" dirty="0"/>
              <a:t> is a subclass or superorder of reptiles, containing the orders Squamata and </a:t>
            </a:r>
            <a:r>
              <a:rPr lang="en-US" sz="1800" dirty="0" err="1"/>
              <a:t>Rhynchocephalia</a:t>
            </a:r>
            <a:r>
              <a:rPr lang="en-US" sz="1800" dirty="0"/>
              <a:t>. Squamata includes snakes, lizards, and amphisbaenians. </a:t>
            </a:r>
            <a:r>
              <a:rPr lang="en-US" sz="1800" dirty="0" err="1"/>
              <a:t>Rhynchocephalia</a:t>
            </a:r>
            <a:r>
              <a:rPr lang="en-US" sz="1800" dirty="0"/>
              <a:t> is represented by only one living species: the tuatara. Crocodiles and Alligators belong to the Order </a:t>
            </a:r>
            <a:r>
              <a:rPr lang="en-US" sz="1800" dirty="0" err="1"/>
              <a:t>Crocodilia</a:t>
            </a:r>
            <a:r>
              <a:rPr lang="en-US" sz="1800" dirty="0"/>
              <a:t> which is a large order of reptiles that have been around for approximately 84 million years. Crocodiles are the closest living relatives to birds.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929109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84A97-D6A6-43D9-9C30-7FF49BAC88E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Chordates</a:t>
            </a:r>
          </a:p>
        </p:txBody>
      </p:sp>
      <p:pic>
        <p:nvPicPr>
          <p:cNvPr id="8" name="Picture 2" descr="A schematic shows the phylogenetic tree of Chordata in relationship with the groups, Lophotrochozoa, Ecdysozoa, and Deuterostomes.">
            <a:extLst>
              <a:ext uri="{FF2B5EF4-FFF2-40B4-BE49-F238E27FC236}">
                <a16:creationId xmlns:a16="http://schemas.microsoft.com/office/drawing/2014/main" id="{7C9928FD-1049-4F46-A892-4171C31F71B3}"/>
              </a:ext>
            </a:extLst>
          </p:cNvPr>
          <p:cNvPicPr>
            <a:picLocks noChangeAspect="1" noChangeArrowheads="1"/>
          </p:cNvPicPr>
          <p:nvPr/>
        </p:nvPicPr>
        <p:blipFill>
          <a:blip r:embed="rId2"/>
          <a:stretch>
            <a:fillRect/>
          </a:stretch>
        </p:blipFill>
        <p:spPr bwMode="auto">
          <a:xfrm>
            <a:off x="1632277" y="1096785"/>
            <a:ext cx="5879447" cy="51206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4D361648-91EF-46DE-88A1-8AE4FE20DBD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7C55D6D4-9CDD-43DE-9043-70B9F542E67D}"/>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252280899"/>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34.26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In most reptiles, oxygenated blood is repumped after leaving the lungs, and circulation to the rest of the body remains vigorous. Illustration B: In fish, the heart only has one atrium and one ventricle. The deoxygenated blood that returns from the body enters the atrium, and then the ventricle, and is then pumped out to the gills where the blood is oxygenated, and then it continues through the rest of the body. The improvement in the circulation of reptiles is achieved by extending the septum within the heart from the atrium partway across the ventricle. This septum creates a partial wall that tends to lessen the mixing of oxygen-poor blood with oxygen-rich blood within the ventricle. In crocodiles, the septum completely divides the ventricle, creating a four-chambered heart, just as it does in birds and mammals.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7707515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 Aves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phylogenetic tree shows </a:t>
            </a:r>
            <a:r>
              <a:rPr lang="en-IN" dirty="0" err="1"/>
              <a:t>Myxini</a:t>
            </a:r>
            <a:r>
              <a:rPr lang="en-IN" dirty="0"/>
              <a:t>, </a:t>
            </a:r>
            <a:r>
              <a:rPr lang="en-IN" dirty="0" err="1"/>
              <a:t>Petromyzontida</a:t>
            </a:r>
            <a:r>
              <a:rPr lang="en-IN" dirty="0"/>
              <a:t>, Chondrichthyes, Actinopterygii, </a:t>
            </a:r>
            <a:r>
              <a:rPr lang="en-IN" dirty="0" err="1"/>
              <a:t>Actinistia</a:t>
            </a:r>
            <a:r>
              <a:rPr lang="en-IN" dirty="0"/>
              <a:t>, </a:t>
            </a:r>
            <a:r>
              <a:rPr lang="en-IN" dirty="0" err="1"/>
              <a:t>Dipnoi</a:t>
            </a:r>
            <a:r>
              <a:rPr lang="en-IN" dirty="0"/>
              <a:t>, Amphibia, Mammalia, Chelonia, </a:t>
            </a:r>
            <a:r>
              <a:rPr lang="en-IN" dirty="0" err="1"/>
              <a:t>Lepidosaura</a:t>
            </a:r>
            <a:r>
              <a:rPr lang="en-IN" dirty="0"/>
              <a:t>, </a:t>
            </a:r>
            <a:r>
              <a:rPr lang="en-IN" dirty="0" err="1"/>
              <a:t>Crocodilia</a:t>
            </a:r>
            <a:r>
              <a:rPr lang="en-IN" dirty="0"/>
              <a:t>, and Aves (highlighted). Aves are characterized by feathers, toothless beaked jaws, the laying of hard-shelled eggs, a high metabolic rate, a four-chambered heart, and a strong yet lightweight flight skeleton.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00370626"/>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Theropod Descendants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two cluster shows the dinosaurs and birds. The dinosaurs show </a:t>
            </a:r>
            <a:r>
              <a:rPr lang="en-US" dirty="0" err="1"/>
              <a:t>Sinosauropteryx</a:t>
            </a:r>
            <a:r>
              <a:rPr lang="en-US" dirty="0"/>
              <a:t>, Velociraptor, and </a:t>
            </a:r>
            <a:r>
              <a:rPr lang="en-US" dirty="0" err="1"/>
              <a:t>Caudipteryx</a:t>
            </a:r>
            <a:r>
              <a:rPr lang="en-US" dirty="0"/>
              <a:t>. The birds show Archaeopteryx and modern birds. </a:t>
            </a:r>
            <a:r>
              <a:rPr lang="en-US" dirty="0" err="1"/>
              <a:t>Sinosauropteryx</a:t>
            </a:r>
            <a:r>
              <a:rPr lang="en-US" dirty="0"/>
              <a:t>: This theropod dinosaur had short arms and ran along the ground. Its body was covered with filaments that may have been used for insulation and that are the first evidence of feathers. Velociraptor: This larger, carnivorous theropod possessed a swiveling wrist bone, a type of joint that is also found in birds and is necessary for flight. </a:t>
            </a:r>
            <a:r>
              <a:rPr lang="en-US" dirty="0" err="1"/>
              <a:t>Caudipteryx</a:t>
            </a:r>
            <a:r>
              <a:rPr lang="en-US" dirty="0"/>
              <a:t>: Recently discovered fossils of this theropod indicate that it is intermediate between dinosaurs and birds. This small, very fast runner was covered with primitive (symmetrical and therefore flightless) feathers. Archaeopteryx: This oldest known bird had asymmetrical feathers, with a narrower leading edge and streamlined trailing edge. It could probably fly short distances.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9514603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 Mammalia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phylogenetic tree shows </a:t>
            </a:r>
            <a:r>
              <a:rPr lang="en-US" dirty="0" err="1"/>
              <a:t>Myxini</a:t>
            </a:r>
            <a:r>
              <a:rPr lang="en-US" dirty="0"/>
              <a:t>, </a:t>
            </a:r>
            <a:r>
              <a:rPr lang="en-US" dirty="0" err="1"/>
              <a:t>Petromyzontida</a:t>
            </a:r>
            <a:r>
              <a:rPr lang="en-US" dirty="0"/>
              <a:t>, Chondrichthyes, Actinopterygii, </a:t>
            </a:r>
            <a:r>
              <a:rPr lang="en-US" dirty="0" err="1"/>
              <a:t>Actinistia</a:t>
            </a:r>
            <a:r>
              <a:rPr lang="en-US" dirty="0"/>
              <a:t>, </a:t>
            </a:r>
            <a:r>
              <a:rPr lang="en-US" dirty="0" err="1"/>
              <a:t>Dipnoi</a:t>
            </a:r>
            <a:r>
              <a:rPr lang="en-US" dirty="0"/>
              <a:t>, Amphibia, Mammalia (highlighted), Chelonia, </a:t>
            </a:r>
            <a:r>
              <a:rPr lang="en-US" dirty="0" err="1"/>
              <a:t>Lepidosaura</a:t>
            </a:r>
            <a:r>
              <a:rPr lang="en-US" dirty="0"/>
              <a:t>, </a:t>
            </a:r>
            <a:r>
              <a:rPr lang="en-US" dirty="0" err="1"/>
              <a:t>Crocodilia</a:t>
            </a:r>
            <a:r>
              <a:rPr lang="en-US" dirty="0"/>
              <a:t>, and Aves. The two fundamental mammalian traits are hair and mammary glands that secrete milk. Other notable features are the presence of a four-chambered heart; respiration using a diaphragm; the presence of placenta in most mammals; different types of teeth that are highly specialized to match particular eating habits; digestion of plants; development of hooves and horns; bats that are capable of flying.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3575838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34.34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dog shows chiseling, ripping, and grinding teeth in the front, middle, and bottom. The deer shows grinding teeth. The beaver shows chiseling and grinding teeth. The elephant shows grinding teeth, and the human shows chiseling teeth, ripping teeth, and grinding teeth in the front, middle, and bottom.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3022809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34.37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lemurs and lorises evolved fifty-five million years ago. The tarsiers evolved fifty million years ago. The New World monkeys evolved thirty-five million years ago. The Old World monkeys evolved about twenty-three million years ago. The Gibbons evolved about fifteen million years ago. The orangutans evolved about twelve million years ago. The gorillas evolved about eight million years ago. Chimpanzees and hominins evolved about 5 million years ago.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270233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34.40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Australopithecus afarensis have a forward thrust large mandible and smaller cranium. Australopithecus robustus has an even larger mandible that projects forward along with the eye sockets and a little more pronounced skull. Homo habilis has an only upper jaw with a more pronounced skull with a temporal fossa. Homo floresiensis have both upper and lower jaws that have shrunk in size and the forward thrust of the jaws is less pronounced with a smaller cranium. Homo sapiens have large craniums, the upper and lower jaws are not projecting forward. There is a scale at the bottom that represents millions of years ago and ranges from 7.5 to 0 in decrements of 0.5. Sahelanthropus </a:t>
            </a:r>
            <a:r>
              <a:rPr lang="en-US" sz="1600" dirty="0" err="1"/>
              <a:t>tchadensis</a:t>
            </a:r>
            <a:r>
              <a:rPr lang="en-US" sz="1600" dirty="0"/>
              <a:t> existed 6.1 to 7 million years ago; Ardipithecus ramidus existed 4.6 to 4.3 million years ago; Australopithecus </a:t>
            </a:r>
            <a:r>
              <a:rPr lang="en-US" sz="1600" dirty="0" err="1"/>
              <a:t>anamensis</a:t>
            </a:r>
            <a:r>
              <a:rPr lang="en-US" sz="1600" dirty="0"/>
              <a:t> existed 4.2 to 3.9 million years ago; Australopithecus afarensis existed 3.9 to 3.4 million years ago; Australopithecus africanus existed 2.9 to 2.4 million years ago; Australopithecus boisei existed 2.3 to 1.2 million years ago; Australopithecus robustus existed 1.9 to 1 million years ago; Homo habilis existed 2.3 to 1.4 million years ago; Homo ergaster existed 1.85 to 1.2 million years ago; Homo erectus existed 2 to 0.3 million years ago; Homo floresiensis existed 0.3 to 0.1 million years ago; Homo heidelbergensis existed 0.95 to 0.2 million years ago; Homo neanderthalensis existed 0.4 to 0.1 million years ago; Homo sapiens came into existence 0.2 million years ago and survives till date.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768724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H. floresiensis</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homo floresiensis primitive female is much smaller than the modern female. A large elephant and a dwarf elephant in the gray and black color are on the right side.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051620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4F309-1FDE-4150-B8DD-F081DEF95106}"/>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Chordate Features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F3D28C0-FE9C-423E-B52D-5B6D1DA91373}"/>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Nerve cord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Notochord</a:t>
            </a:r>
          </a:p>
          <a:p>
            <a:pPr lvl="2" indent="-283464">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May be replaced by vertebral column.</a:t>
            </a:r>
          </a:p>
          <a:p>
            <a:pPr marL="457200" lvl="0" indent="-457200">
              <a:spcBef>
                <a:spcPts val="12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Pharyngeal slits</a:t>
            </a:r>
          </a:p>
          <a:p>
            <a:pPr lvl="2" indent="-283464">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Pharyngeal pouches present in all vertebrate embryos.</a:t>
            </a:r>
          </a:p>
          <a:p>
            <a:pPr marL="457200" lvl="0" indent="-457200">
              <a:spcBef>
                <a:spcPts val="1200"/>
              </a:spcBef>
              <a:spcAft>
                <a:spcPts val="600"/>
              </a:spcAft>
              <a:buClr>
                <a:srgbClr val="000000"/>
              </a:buClr>
              <a:buFont typeface="+mj-lt"/>
              <a:buAutoNum type="arabicPeriod" startAt="4"/>
            </a:pPr>
            <a:r>
              <a:rPr lang="en-US" dirty="0">
                <a:solidFill>
                  <a:srgbClr val="000000"/>
                </a:solidFill>
                <a:latin typeface="Arial" panose="020B0604020202020204" pitchFamily="34" charset="0"/>
                <a:ea typeface="Verdana" panose="020B0604030504040204" pitchFamily="34" charset="0"/>
              </a:rPr>
              <a:t>Postanal tail</a:t>
            </a:r>
          </a:p>
        </p:txBody>
      </p:sp>
      <p:sp>
        <p:nvSpPr>
          <p:cNvPr id="6" name="Slide Number Placeholder 3">
            <a:extLst>
              <a:ext uri="{FF2B5EF4-FFF2-40B4-BE49-F238E27FC236}">
                <a16:creationId xmlns:a16="http://schemas.microsoft.com/office/drawing/2014/main" id="{B7915F55-5567-4848-A0E3-017AF0BD317F}"/>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1878177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99494-2338-4B70-9B54-2D1C7528F80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34.4</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the features of the Chordates in the embryo.">
            <a:extLst>
              <a:ext uri="{FF2B5EF4-FFF2-40B4-BE49-F238E27FC236}">
                <a16:creationId xmlns:a16="http://schemas.microsoft.com/office/drawing/2014/main" id="{959422CF-C507-4B5A-A6AB-C82E3BEBC1B4}"/>
              </a:ext>
            </a:extLst>
          </p:cNvPr>
          <p:cNvPicPr>
            <a:picLocks noChangeAspect="1" noChangeArrowheads="1"/>
          </p:cNvPicPr>
          <p:nvPr/>
        </p:nvPicPr>
        <p:blipFill rotWithShape="1">
          <a:blip r:embed="rId2"/>
          <a:srcRect t="9488" r="10642" b="15507"/>
          <a:stretch/>
        </p:blipFill>
        <p:spPr bwMode="auto">
          <a:xfrm>
            <a:off x="1674263" y="1103731"/>
            <a:ext cx="5795474"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4BCB0D94-CB25-4DD7-A1ED-D878BEFD5AC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8C4EF3A2-9C8C-4535-A7E9-B951C69B62B7}"/>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808864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315F3-FE2B-4486-BAB7-C515FF34B70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Chordate Characteristics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72E339B-A14C-423B-8A67-D782FBE0E83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chordates have all four of these characteristics at some time in their lives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characteristics also distinguish chordates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Chordate muscles are arranged in segmented blocks called </a:t>
            </a:r>
            <a:r>
              <a:rPr lang="en-US" dirty="0" err="1">
                <a:solidFill>
                  <a:srgbClr val="000000"/>
                </a:solidFill>
                <a:latin typeface="Arial" panose="020B0604020202020204" pitchFamily="34" charset="0"/>
                <a:ea typeface="Verdana" panose="020B0604030504040204" pitchFamily="34" charset="0"/>
              </a:rPr>
              <a:t>somites</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chordates have an internal skeleton against which the muscles work.</a:t>
            </a:r>
          </a:p>
        </p:txBody>
      </p:sp>
      <p:sp>
        <p:nvSpPr>
          <p:cNvPr id="6" name="Slide Number Placeholder 3">
            <a:extLst>
              <a:ext uri="{FF2B5EF4-FFF2-40B4-BE49-F238E27FC236}">
                <a16:creationId xmlns:a16="http://schemas.microsoft.com/office/drawing/2014/main" id="{76BCDBFE-EC4E-4FDF-B6B2-7827EB6A834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750594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AF7DA-8252-4DC9-8701-77B8415C3C2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34.5</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an embryo of a mouse.">
            <a:extLst>
              <a:ext uri="{FF2B5EF4-FFF2-40B4-BE49-F238E27FC236}">
                <a16:creationId xmlns:a16="http://schemas.microsoft.com/office/drawing/2014/main" id="{8FB509CB-B2C8-4EFC-89A4-0AD8785534E7}"/>
              </a:ext>
            </a:extLst>
          </p:cNvPr>
          <p:cNvPicPr>
            <a:picLocks noChangeAspect="1" noChangeArrowheads="1"/>
          </p:cNvPicPr>
          <p:nvPr/>
        </p:nvPicPr>
        <p:blipFill>
          <a:blip r:embed="rId2"/>
          <a:stretch>
            <a:fillRect/>
          </a:stretch>
        </p:blipFill>
        <p:spPr bwMode="auto">
          <a:xfrm>
            <a:off x="2616519" y="1103856"/>
            <a:ext cx="3910963"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6958AE10-A10E-45BF-B6E4-C7FC1B3659C8}"/>
              </a:ext>
            </a:extLst>
          </p:cNvPr>
          <p:cNvSpPr>
            <a:spLocks noGrp="1"/>
          </p:cNvSpPr>
          <p:nvPr>
            <p:ph type="body" sz="quarter" idx="39"/>
          </p:nvPr>
        </p:nvSpPr>
        <p:spPr>
          <a:xfrm>
            <a:off x="2926080" y="6252114"/>
            <a:ext cx="3291840" cy="181356"/>
          </a:xfrm>
        </p:spPr>
        <p:txBody>
          <a:bodyPr/>
          <a:lstStyle/>
          <a:p>
            <a:pPr algn="ctr"/>
            <a:r>
              <a:rPr lang="en-US" dirty="0">
                <a:solidFill>
                  <a:schemeClr val="tx1"/>
                </a:solidFill>
              </a:rPr>
              <a:t>Eric N. Olson/The University of Texas MD Anderson Cancer Center</a:t>
            </a:r>
            <a:endParaRPr lang="en-IN" dirty="0">
              <a:solidFill>
                <a:schemeClr val="tx1"/>
              </a:solidFill>
            </a:endParaRPr>
          </a:p>
        </p:txBody>
      </p:sp>
      <p:sp>
        <p:nvSpPr>
          <p:cNvPr id="7" name="Slide Number Placeholder 4">
            <a:extLst>
              <a:ext uri="{FF2B5EF4-FFF2-40B4-BE49-F238E27FC236}">
                <a16:creationId xmlns:a16="http://schemas.microsoft.com/office/drawing/2014/main" id="{ED15193E-3699-406E-9EE2-0A28556A12D6}"/>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027336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548640" indent="-548640">
              <a:spcBef>
                <a:spcPts val="600"/>
              </a:spcBef>
              <a:spcAft>
                <a:spcPts val="600"/>
              </a:spcAft>
            </a:pPr>
            <a:r>
              <a:rPr lang="en-IN" b="1" dirty="0"/>
              <a:t>34.1 </a:t>
            </a:r>
            <a:r>
              <a:rPr lang="en-IN" dirty="0"/>
              <a:t>Echinoderms </a:t>
            </a:r>
          </a:p>
          <a:p>
            <a:pPr marL="548640" indent="-548640">
              <a:spcBef>
                <a:spcPts val="600"/>
              </a:spcBef>
              <a:spcAft>
                <a:spcPts val="600"/>
              </a:spcAft>
            </a:pPr>
            <a:r>
              <a:rPr lang="en-IN" b="1" dirty="0"/>
              <a:t>34.2 </a:t>
            </a:r>
            <a:r>
              <a:rPr lang="en-IN" dirty="0"/>
              <a:t>Chordates </a:t>
            </a:r>
          </a:p>
          <a:p>
            <a:pPr marL="548640" indent="-548640">
              <a:spcBef>
                <a:spcPts val="600"/>
              </a:spcBef>
              <a:spcAft>
                <a:spcPts val="600"/>
              </a:spcAft>
            </a:pPr>
            <a:r>
              <a:rPr lang="en-IN" b="1" dirty="0"/>
              <a:t>34.3 </a:t>
            </a:r>
            <a:r>
              <a:rPr lang="en-IN" dirty="0"/>
              <a:t>Nonvertebrate Chordates </a:t>
            </a:r>
          </a:p>
          <a:p>
            <a:pPr marL="548640" indent="-548640">
              <a:spcBef>
                <a:spcPts val="600"/>
              </a:spcBef>
              <a:spcAft>
                <a:spcPts val="600"/>
              </a:spcAft>
            </a:pPr>
            <a:r>
              <a:rPr lang="en-IN" b="1" dirty="0"/>
              <a:t>34.4 </a:t>
            </a:r>
            <a:r>
              <a:rPr lang="en-IN" dirty="0"/>
              <a:t>Vertebrate Chordates </a:t>
            </a:r>
          </a:p>
          <a:p>
            <a:pPr marL="548640" indent="-548640">
              <a:spcBef>
                <a:spcPts val="600"/>
              </a:spcBef>
              <a:spcAft>
                <a:spcPts val="600"/>
              </a:spcAft>
            </a:pPr>
            <a:r>
              <a:rPr lang="en-IN" b="1" dirty="0"/>
              <a:t>34.5 </a:t>
            </a:r>
            <a:r>
              <a:rPr lang="en-IN" dirty="0"/>
              <a:t>Fishes </a:t>
            </a:r>
          </a:p>
          <a:p>
            <a:pPr marL="548640" indent="-548640">
              <a:spcBef>
                <a:spcPts val="600"/>
              </a:spcBef>
              <a:spcAft>
                <a:spcPts val="600"/>
              </a:spcAft>
            </a:pPr>
            <a:r>
              <a:rPr lang="en-IN" b="1" dirty="0"/>
              <a:t>34.6 </a:t>
            </a:r>
            <a:r>
              <a:rPr lang="en-IN" dirty="0"/>
              <a:t>Amphibians </a:t>
            </a:r>
          </a:p>
          <a:p>
            <a:pPr marL="548640" indent="-548640">
              <a:spcBef>
                <a:spcPts val="600"/>
              </a:spcBef>
              <a:spcAft>
                <a:spcPts val="600"/>
              </a:spcAft>
            </a:pPr>
            <a:r>
              <a:rPr lang="en-IN" b="1" dirty="0"/>
              <a:t>34.7 </a:t>
            </a:r>
            <a:r>
              <a:rPr lang="en-IN" dirty="0"/>
              <a:t>Reptiles </a:t>
            </a:r>
          </a:p>
          <a:p>
            <a:pPr marL="548640" indent="-548640">
              <a:spcBef>
                <a:spcPts val="600"/>
              </a:spcBef>
              <a:spcAft>
                <a:spcPts val="600"/>
              </a:spcAft>
            </a:pPr>
            <a:r>
              <a:rPr lang="en-IN" b="1" dirty="0"/>
              <a:t>34.8 </a:t>
            </a:r>
            <a:r>
              <a:rPr lang="en-IN" dirty="0"/>
              <a:t>Birds </a:t>
            </a:r>
          </a:p>
          <a:p>
            <a:pPr marL="548640" indent="-548640">
              <a:spcBef>
                <a:spcPts val="600"/>
              </a:spcBef>
              <a:spcAft>
                <a:spcPts val="600"/>
              </a:spcAft>
            </a:pPr>
            <a:r>
              <a:rPr lang="en-IN" b="1" dirty="0"/>
              <a:t>34.9 </a:t>
            </a:r>
            <a:r>
              <a:rPr lang="en-IN" dirty="0"/>
              <a:t>Mammals </a:t>
            </a:r>
          </a:p>
          <a:p>
            <a:pPr marL="548640" indent="-548640">
              <a:spcBef>
                <a:spcPts val="600"/>
              </a:spcBef>
              <a:spcAft>
                <a:spcPts val="600"/>
              </a:spcAft>
            </a:pPr>
            <a:r>
              <a:rPr lang="en-US" b="1" dirty="0"/>
              <a:t>34.10 </a:t>
            </a:r>
            <a:r>
              <a:rPr lang="en-US" dirty="0"/>
              <a:t>Evolution of the Primates </a:t>
            </a:r>
          </a:p>
        </p:txBody>
      </p:sp>
      <p:pic>
        <p:nvPicPr>
          <p:cNvPr id="7" name="Picture 3" descr="A rhino with a robust cylindrical body with a large head, short legs, and tail, a large horn in the middle of the face, and a smaller horn behind.">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83117" y="1066979"/>
            <a:ext cx="3381786" cy="508998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10" y="6269248"/>
            <a:ext cx="1828800" cy="181356"/>
          </a:xfrm>
        </p:spPr>
        <p:txBody>
          <a:bodyPr/>
          <a:lstStyle/>
          <a:p>
            <a:pPr algn="ctr"/>
            <a:r>
              <a:rPr lang="en-IN" dirty="0">
                <a:solidFill>
                  <a:schemeClr val="tx1"/>
                </a:solidFill>
              </a:rPr>
              <a:t> </a:t>
            </a:r>
            <a:r>
              <a:rPr lang="en-IN" dirty="0" err="1">
                <a:solidFill>
                  <a:schemeClr val="tx1"/>
                </a:solidFill>
              </a:rPr>
              <a:t>LuCaAr</a:t>
            </a:r>
            <a:r>
              <a:rPr lang="en-IN" dirty="0">
                <a:solidFill>
                  <a:schemeClr val="tx1"/>
                </a:solidFill>
              </a:rPr>
              <a:t>/Getty Images </a:t>
            </a:r>
            <a:endParaRPr lang="en-US" dirty="0">
              <a:solidFill>
                <a:schemeClr val="tx1"/>
              </a:solidFill>
            </a:endParaRP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9D32D-345E-458D-A851-6AF23474C0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structure of chordates.">
            <a:extLst>
              <a:ext uri="{FF2B5EF4-FFF2-40B4-BE49-F238E27FC236}">
                <a16:creationId xmlns:a16="http://schemas.microsoft.com/office/drawing/2014/main" id="{5C27A137-5379-4784-A254-2E06D7E49156}"/>
              </a:ext>
            </a:extLst>
          </p:cNvPr>
          <p:cNvPicPr>
            <a:picLocks noChangeAspect="1" noChangeArrowheads="1"/>
          </p:cNvPicPr>
          <p:nvPr/>
        </p:nvPicPr>
        <p:blipFill>
          <a:blip r:embed="rId3"/>
          <a:stretch>
            <a:fillRect/>
          </a:stretch>
        </p:blipFill>
        <p:spPr bwMode="auto">
          <a:xfrm>
            <a:off x="1144418" y="1157050"/>
            <a:ext cx="6855165"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DF16DEB0-8E59-4F3D-8097-6447E77F2449}"/>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endParaRPr lang="en-US" noProof="0" dirty="0">
              <a:hlinkClick r:id="rId5" action="ppaction://hlinksldjump"/>
            </a:endParaRPr>
          </a:p>
        </p:txBody>
      </p:sp>
      <p:sp>
        <p:nvSpPr>
          <p:cNvPr id="8" name="Slide Number Placeholder 4">
            <a:extLst>
              <a:ext uri="{FF2B5EF4-FFF2-40B4-BE49-F238E27FC236}">
                <a16:creationId xmlns:a16="http://schemas.microsoft.com/office/drawing/2014/main" id="{83C31786-17D5-43B1-B994-66752F975047}"/>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483120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35D56-1409-48A4-A546-C132C47CD32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Chordate Subphyla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524A3C6-95AE-48AF-8912-860812FB7745}"/>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Phylum Chordata can be divided into three subphyla</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Urochordata--</a:t>
            </a:r>
            <a:r>
              <a:rPr lang="en-US" dirty="0" err="1">
                <a:solidFill>
                  <a:srgbClr val="000000"/>
                </a:solidFill>
                <a:latin typeface="Arial" panose="020B0604020202020204" pitchFamily="34" charset="0"/>
                <a:ea typeface="Verdana" panose="020B0604030504040204" pitchFamily="34" charset="0"/>
              </a:rPr>
              <a:t>Nonvertebrates</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1200"/>
              </a:spcBef>
              <a:spcAft>
                <a:spcPts val="12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Cephalochordata</a:t>
            </a:r>
            <a:r>
              <a:rPr lang="en-US" dirty="0">
                <a:solidFill>
                  <a:srgbClr val="000000"/>
                </a:solidFill>
                <a:latin typeface="Arial" panose="020B0604020202020204" pitchFamily="34" charset="0"/>
                <a:ea typeface="Verdana" panose="020B0604030504040204" pitchFamily="34" charset="0"/>
              </a:rPr>
              <a:t>--</a:t>
            </a:r>
            <a:r>
              <a:rPr lang="en-US" dirty="0" err="1">
                <a:solidFill>
                  <a:srgbClr val="000000"/>
                </a:solidFill>
                <a:latin typeface="Arial" panose="020B0604020202020204" pitchFamily="34" charset="0"/>
                <a:ea typeface="Verdana" panose="020B0604030504040204" pitchFamily="34" charset="0"/>
              </a:rPr>
              <a:t>Nonvertebrates</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Vertebrata</a:t>
            </a:r>
          </a:p>
        </p:txBody>
      </p:sp>
      <p:sp>
        <p:nvSpPr>
          <p:cNvPr id="6" name="Slide Number Placeholder 3">
            <a:extLst>
              <a:ext uri="{FF2B5EF4-FFF2-40B4-BE49-F238E27FC236}">
                <a16:creationId xmlns:a16="http://schemas.microsoft.com/office/drawing/2014/main" id="{706758C5-C354-40FC-9840-94016990CBE3}"/>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8861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4D95A-8255-46ED-B40F-63B05F854C9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Subphylum Urochordata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CFC3BED-C961-432C-8838-FFC86A52F441}"/>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Tunicates and </a:t>
            </a:r>
            <a:r>
              <a:rPr lang="en-US" dirty="0" err="1">
                <a:solidFill>
                  <a:srgbClr val="000000"/>
                </a:solidFill>
                <a:latin typeface="Arial" panose="020B0604020202020204" pitchFamily="34" charset="0"/>
                <a:ea typeface="Verdana" panose="020B0604030504040204" pitchFamily="34" charset="0"/>
              </a:rPr>
              <a:t>salps</a:t>
            </a:r>
            <a:r>
              <a:rPr lang="en-US" dirty="0">
                <a:solidFill>
                  <a:srgbClr val="000000"/>
                </a:solidFill>
                <a:latin typeface="Arial" panose="020B0604020202020204" pitchFamily="34" charset="0"/>
                <a:ea typeface="Verdana" panose="020B0604030504040204" pitchFamily="34" charset="0"/>
              </a:rPr>
              <a:t> are marine animals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Larvae are tadpolelike and have notochord and nerve cord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Are free-swimming but do not feed.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Adults typically lose the tail and notochord</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Are immobile filter-feeders.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secrete a tunic (cellulose sac) that surrounds the animal.</a:t>
            </a:r>
          </a:p>
        </p:txBody>
      </p:sp>
      <p:sp>
        <p:nvSpPr>
          <p:cNvPr id="6" name="Slide Number Placeholder 3">
            <a:extLst>
              <a:ext uri="{FF2B5EF4-FFF2-40B4-BE49-F238E27FC236}">
                <a16:creationId xmlns:a16="http://schemas.microsoft.com/office/drawing/2014/main" id="{EFADF261-9BC8-4037-BF17-08393B3908D6}"/>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6907148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0C148-EA41-4719-BA65-73902B47370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34.7 a and b</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the sea peach and an illustration of the structure of the tunicate.">
            <a:extLst>
              <a:ext uri="{FF2B5EF4-FFF2-40B4-BE49-F238E27FC236}">
                <a16:creationId xmlns:a16="http://schemas.microsoft.com/office/drawing/2014/main" id="{83A4FA68-3BB3-49D2-A959-1AE0B7927C32}"/>
              </a:ext>
            </a:extLst>
          </p:cNvPr>
          <p:cNvPicPr>
            <a:picLocks noChangeAspect="1" noChangeArrowheads="1"/>
          </p:cNvPicPr>
          <p:nvPr/>
        </p:nvPicPr>
        <p:blipFill rotWithShape="1">
          <a:blip r:embed="rId2"/>
          <a:srcRect r="36821"/>
          <a:stretch/>
        </p:blipFill>
        <p:spPr bwMode="auto">
          <a:xfrm>
            <a:off x="731692" y="1291440"/>
            <a:ext cx="7680616" cy="45720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EB766F8F-5FD7-4FF1-974E-FDB3FEAB9537}"/>
              </a:ext>
            </a:extLst>
          </p:cNvPr>
          <p:cNvSpPr>
            <a:spLocks noGrp="1"/>
          </p:cNvSpPr>
          <p:nvPr>
            <p:ph type="body" sz="quarter" idx="39"/>
          </p:nvPr>
        </p:nvSpPr>
        <p:spPr>
          <a:xfrm>
            <a:off x="3657600" y="5990182"/>
            <a:ext cx="1828800" cy="181356"/>
          </a:xfrm>
        </p:spPr>
        <p:txBody>
          <a:bodyPr/>
          <a:lstStyle/>
          <a:p>
            <a:pPr algn="ctr"/>
            <a:r>
              <a:rPr lang="en-IN" dirty="0">
                <a:solidFill>
                  <a:schemeClr val="tx1"/>
                </a:solidFill>
              </a:rPr>
              <a:t>(a) ©Rick </a:t>
            </a:r>
            <a:r>
              <a:rPr lang="en-IN" dirty="0" err="1">
                <a:solidFill>
                  <a:schemeClr val="tx1"/>
                </a:solidFill>
              </a:rPr>
              <a:t>Harbo</a:t>
            </a:r>
            <a:r>
              <a:rPr lang="en-IN" dirty="0">
                <a:solidFill>
                  <a:schemeClr val="tx1"/>
                </a:solidFill>
              </a:rPr>
              <a:t> </a:t>
            </a:r>
          </a:p>
        </p:txBody>
      </p:sp>
      <p:sp>
        <p:nvSpPr>
          <p:cNvPr id="13" name="Text Placeholder 4">
            <a:extLst>
              <a:ext uri="{FF2B5EF4-FFF2-40B4-BE49-F238E27FC236}">
                <a16:creationId xmlns:a16="http://schemas.microsoft.com/office/drawing/2014/main" id="{C7147B98-3AE5-4A62-953A-EA63F11D077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BE6448AF-235B-43F4-AF76-A9B5868AF2B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5830121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0C148-EA41-4719-BA65-73902B47370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34.7 c</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structure of the tunicate.">
            <a:extLst>
              <a:ext uri="{FF2B5EF4-FFF2-40B4-BE49-F238E27FC236}">
                <a16:creationId xmlns:a16="http://schemas.microsoft.com/office/drawing/2014/main" id="{83A4FA68-3BB3-49D2-A959-1AE0B7927C32}"/>
              </a:ext>
            </a:extLst>
          </p:cNvPr>
          <p:cNvPicPr>
            <a:picLocks noChangeAspect="1" noChangeArrowheads="1"/>
          </p:cNvPicPr>
          <p:nvPr/>
        </p:nvPicPr>
        <p:blipFill rotWithShape="1">
          <a:blip r:embed="rId2"/>
          <a:srcRect l="62887"/>
          <a:stretch/>
        </p:blipFill>
        <p:spPr bwMode="auto">
          <a:xfrm>
            <a:off x="2045368" y="1043649"/>
            <a:ext cx="5053264" cy="51206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06B128D-3A73-46D2-B567-5D9F8477B78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E6448AF-235B-43F4-AF76-A9B5868AF2B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846843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79D26-CC95-4A90-8F28-73D56198C10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Subphylum Cephalochordata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2D541F7-D02A-4C5C-84E1-6D0860FC94A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Lancelets are </a:t>
            </a:r>
            <a:r>
              <a:rPr lang="en-US" dirty="0" err="1">
                <a:solidFill>
                  <a:srgbClr val="000000"/>
                </a:solidFill>
                <a:latin typeface="Arial" panose="020B0604020202020204" pitchFamily="34" charset="0"/>
                <a:ea typeface="Verdana" panose="020B0604030504040204" pitchFamily="34" charset="0"/>
              </a:rPr>
              <a:t>scaleless</a:t>
            </a:r>
            <a:r>
              <a:rPr lang="en-US" dirty="0">
                <a:solidFill>
                  <a:srgbClr val="000000"/>
                </a:solidFill>
                <a:latin typeface="Arial" panose="020B0604020202020204" pitchFamily="34" charset="0"/>
                <a:ea typeface="Verdana" panose="020B0604030504040204" pitchFamily="34" charset="0"/>
              </a:rPr>
              <a:t> chordates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Notochord persists throughout animal’s life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Spend most of their time partly buried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no distinguishable head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Feed on plankton using cilia-generated currents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Closest relatives to vertebrates</a:t>
            </a:r>
          </a:p>
        </p:txBody>
      </p:sp>
      <p:sp>
        <p:nvSpPr>
          <p:cNvPr id="6" name="Slide Number Placeholder 3">
            <a:extLst>
              <a:ext uri="{FF2B5EF4-FFF2-40B4-BE49-F238E27FC236}">
                <a16:creationId xmlns:a16="http://schemas.microsoft.com/office/drawing/2014/main" id="{BC73B2DC-26BD-41B3-9757-ABA90B415FB0}"/>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2517710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DBBFF-F581-487A-AA76-CDF094BC451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34.8</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Superficially, the tunicate body is like a sac attached to the ground with 2 short wide siphons sticking out in opposite directions at the top.">
            <a:extLst>
              <a:ext uri="{FF2B5EF4-FFF2-40B4-BE49-F238E27FC236}">
                <a16:creationId xmlns:a16="http://schemas.microsoft.com/office/drawing/2014/main" id="{3E1C2C58-73FC-47CB-955A-2CEAD5E315A9}"/>
              </a:ext>
            </a:extLst>
          </p:cNvPr>
          <p:cNvPicPr>
            <a:picLocks noChangeAspect="1" noChangeArrowheads="1"/>
          </p:cNvPicPr>
          <p:nvPr/>
        </p:nvPicPr>
        <p:blipFill>
          <a:blip r:embed="rId2"/>
          <a:stretch>
            <a:fillRect/>
          </a:stretch>
        </p:blipFill>
        <p:spPr bwMode="auto">
          <a:xfrm>
            <a:off x="1191718" y="962922"/>
            <a:ext cx="6760564"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EA537858-8CF8-4295-BD9A-B3D695C520BC}"/>
              </a:ext>
            </a:extLst>
          </p:cNvPr>
          <p:cNvSpPr>
            <a:spLocks noGrp="1"/>
          </p:cNvSpPr>
          <p:nvPr>
            <p:ph type="body" sz="quarter" idx="39"/>
          </p:nvPr>
        </p:nvSpPr>
        <p:spPr>
          <a:xfrm>
            <a:off x="3657600" y="6034732"/>
            <a:ext cx="1828800" cy="181356"/>
          </a:xfrm>
        </p:spPr>
        <p:txBody>
          <a:bodyPr/>
          <a:lstStyle/>
          <a:p>
            <a:pPr algn="ctr"/>
            <a:r>
              <a:rPr lang="en-IN" dirty="0">
                <a:solidFill>
                  <a:schemeClr val="tx1"/>
                </a:solidFill>
              </a:rPr>
              <a:t>Heather Angel/ Natural Visions </a:t>
            </a:r>
          </a:p>
        </p:txBody>
      </p:sp>
      <p:sp>
        <p:nvSpPr>
          <p:cNvPr id="13" name="Text Placeholder 4">
            <a:extLst>
              <a:ext uri="{FF2B5EF4-FFF2-40B4-BE49-F238E27FC236}">
                <a16:creationId xmlns:a16="http://schemas.microsoft.com/office/drawing/2014/main" id="{091F0602-9459-4A9B-AE8A-6D9B6E5D228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8A936954-8E6B-46F1-B56C-A1B44BF87D41}"/>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8437107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2ECB1-5D29-4B54-858F-AF590C59045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Subphylum Vertebrata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F48098B-16D7-420C-9719-AE83A1CE7DB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Vertebrates are chordates with a spinal column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Distinguished from </a:t>
            </a:r>
            <a:r>
              <a:rPr lang="en-US" dirty="0" err="1">
                <a:solidFill>
                  <a:srgbClr val="000000"/>
                </a:solidFill>
                <a:latin typeface="Arial" panose="020B0604020202020204" pitchFamily="34" charset="0"/>
                <a:ea typeface="Verdana" panose="020B0604030504040204" pitchFamily="34" charset="0"/>
              </a:rPr>
              <a:t>nonvertebrates</a:t>
            </a:r>
            <a:r>
              <a:rPr lang="en-US" dirty="0">
                <a:solidFill>
                  <a:srgbClr val="000000"/>
                </a:solidFill>
                <a:latin typeface="Arial" panose="020B0604020202020204" pitchFamily="34" charset="0"/>
                <a:ea typeface="Verdana" panose="020B0604030504040204" pitchFamily="34" charset="0"/>
              </a:rPr>
              <a:t> by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Vertebral column – Encloses and protects the dorsal nerve cord.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Head – Distinct and well-differentiated possessing sensory organs.</a:t>
            </a:r>
          </a:p>
        </p:txBody>
      </p:sp>
      <p:sp>
        <p:nvSpPr>
          <p:cNvPr id="6" name="Slide Number Placeholder 3">
            <a:extLst>
              <a:ext uri="{FF2B5EF4-FFF2-40B4-BE49-F238E27FC236}">
                <a16:creationId xmlns:a16="http://schemas.microsoft.com/office/drawing/2014/main" id="{D5B67254-7B66-4FED-898F-93D44EF8E99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9639201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DF3C7-3C06-4DD7-9A15-63E9AD34BD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More Vertebrate Characteristics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D147AB2-88A5-49BD-AE23-506F83ACC54D}"/>
              </a:ext>
            </a:extLst>
          </p:cNvPr>
          <p:cNvSpPr>
            <a:spLocks noGrp="1"/>
          </p:cNvSpPr>
          <p:nvPr>
            <p:ph sz="quarter" idx="11"/>
          </p:nvPr>
        </p:nvSpPr>
        <p:spPr>
          <a:xfrm>
            <a:off x="342900" y="1276710"/>
            <a:ext cx="8458200" cy="2789964"/>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Neural crest – unique group of embryonic cells that forms many vertebrate structures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Internal organs – liver, kidneys, endocrine glands, heart, and closed circulatory system</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Endoskeleton – made of cartilage or bone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Makes possible great size and extraordinary movement.</a:t>
            </a:r>
          </a:p>
        </p:txBody>
      </p:sp>
      <p:pic>
        <p:nvPicPr>
          <p:cNvPr id="10" name="Picture 3" descr="A 3-part illustration shows the sequence of embryonic development of a vertebra.">
            <a:extLst>
              <a:ext uri="{FF2B5EF4-FFF2-40B4-BE49-F238E27FC236}">
                <a16:creationId xmlns:a16="http://schemas.microsoft.com/office/drawing/2014/main" id="{A86BF979-73B3-4678-92DE-0DE304868CD7}"/>
              </a:ext>
            </a:extLst>
          </p:cNvPr>
          <p:cNvPicPr>
            <a:picLocks noChangeAspect="1" noChangeArrowheads="1"/>
          </p:cNvPicPr>
          <p:nvPr/>
        </p:nvPicPr>
        <p:blipFill>
          <a:blip r:embed="rId2"/>
          <a:stretch>
            <a:fillRect/>
          </a:stretch>
        </p:blipFill>
        <p:spPr bwMode="auto">
          <a:xfrm>
            <a:off x="365760" y="4318252"/>
            <a:ext cx="8412480" cy="1733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DF0DCD83-73B7-495D-B2F9-369AD827097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3FD60DE4-9D63-4715-B226-294A2B18619F}"/>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9720202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001CE-F9C6-40FD-AC50-54E2FE547FB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34.10</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structure of vertebrates, a crocodile.">
            <a:extLst>
              <a:ext uri="{FF2B5EF4-FFF2-40B4-BE49-F238E27FC236}">
                <a16:creationId xmlns:a16="http://schemas.microsoft.com/office/drawing/2014/main" id="{AC8652F0-C907-4BAF-BD9B-1C8A8A46AB25}"/>
              </a:ext>
            </a:extLst>
          </p:cNvPr>
          <p:cNvPicPr>
            <a:picLocks noChangeAspect="1" noChangeArrowheads="1"/>
          </p:cNvPicPr>
          <p:nvPr/>
        </p:nvPicPr>
        <p:blipFill>
          <a:blip r:embed="rId2"/>
          <a:stretch>
            <a:fillRect/>
          </a:stretch>
        </p:blipFill>
        <p:spPr bwMode="auto">
          <a:xfrm>
            <a:off x="364381" y="1450621"/>
            <a:ext cx="8415238" cy="3931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03357226-1A01-43B9-A8AB-BB9775190C9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320DF1F-1423-411A-B3E7-59EA67835226}"/>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4101519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8A781-092D-47EF-88BC-C2A2546EDC23}"/>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Phylum Echinodermata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B931469-1E3E-4C1F-8FB8-FF7B9B6D7F9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Exclusively marine</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Deuterostomes with an endoskeleton</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Pentaradial symmetry</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Sea stars, brittle stars, sea urchins, sand dollars, sea cucumbers</a:t>
            </a:r>
          </a:p>
        </p:txBody>
      </p:sp>
      <p:sp>
        <p:nvSpPr>
          <p:cNvPr id="6" name="Slide Number Placeholder 3">
            <a:extLst>
              <a:ext uri="{FF2B5EF4-FFF2-40B4-BE49-F238E27FC236}">
                <a16:creationId xmlns:a16="http://schemas.microsoft.com/office/drawing/2014/main" id="{6DDBE285-6797-443E-BA74-020E44BC25F6}"/>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843538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CC99B-FFF6-467F-93DB-E72F38141C0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History of the Vertebrates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FCAAAB8-F927-4678-835E-A12C4E3E098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first vertebrates appeared in the oceans about 530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Mouth at one end, fin at the other.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Jawed fishes soon became dominant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Amphibians invaded the land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Reptiles replaced them as the dominant land vertebrates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Birds and mammals became dominant after Cretaceous mass extinction</a:t>
            </a:r>
          </a:p>
        </p:txBody>
      </p:sp>
      <p:sp>
        <p:nvSpPr>
          <p:cNvPr id="6" name="Slide Number Placeholder 3">
            <a:extLst>
              <a:ext uri="{FF2B5EF4-FFF2-40B4-BE49-F238E27FC236}">
                <a16:creationId xmlns:a16="http://schemas.microsoft.com/office/drawing/2014/main" id="{B781D889-9321-4F7C-97D1-A3E95D932054}"/>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979810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94AB-A4E1-46E5-AD49-95394C31AA2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schematic shows the phylogenetic tree of the living vertebrates.">
            <a:extLst>
              <a:ext uri="{FF2B5EF4-FFF2-40B4-BE49-F238E27FC236}">
                <a16:creationId xmlns:a16="http://schemas.microsoft.com/office/drawing/2014/main" id="{54E83183-24CF-4D87-826B-B5B553470A22}"/>
              </a:ext>
            </a:extLst>
          </p:cNvPr>
          <p:cNvPicPr>
            <a:picLocks noChangeAspect="1" noChangeArrowheads="1"/>
          </p:cNvPicPr>
          <p:nvPr/>
        </p:nvPicPr>
        <p:blipFill>
          <a:blip r:embed="rId2"/>
          <a:stretch>
            <a:fillRect/>
          </a:stretch>
        </p:blipFill>
        <p:spPr bwMode="auto">
          <a:xfrm>
            <a:off x="300359" y="2091527"/>
            <a:ext cx="8543283" cy="246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8459BAAD-08BE-40A7-86A1-56E501EB1D6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E0C554F-0DD6-4634-8424-ADCB82FAB0F8}"/>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696778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B87F-2856-4092-8839-F5B4528FBBB2}"/>
              </a:ext>
            </a:extLst>
          </p:cNvPr>
          <p:cNvSpPr>
            <a:spLocks noGrp="1"/>
          </p:cNvSpPr>
          <p:nvPr>
            <p:ph type="title"/>
          </p:nvPr>
        </p:nvSpPr>
        <p:spPr/>
        <p:txBody>
          <a:bodyPr/>
          <a:lstStyle/>
          <a:p>
            <a:pPr lvl="0"/>
            <a:r>
              <a:rPr lang="en-US" altLang="en-US" dirty="0">
                <a:ea typeface="Microsoft YaHei" panose="020B0503020204020204" pitchFamily="34" charset="-122"/>
              </a:rPr>
              <a:t>Fishes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EBE427-A837-4DBC-A50F-1BBD06E3F667}"/>
              </a:ext>
            </a:extLst>
          </p:cNvPr>
          <p:cNvSpPr>
            <a:spLocks noGrp="1"/>
          </p:cNvSpPr>
          <p:nvPr>
            <p:ph sz="quarter" idx="11"/>
          </p:nvPr>
        </p:nvSpPr>
        <p:spPr>
          <a:xfrm>
            <a:off x="342901" y="1276709"/>
            <a:ext cx="4126816" cy="4534544"/>
          </a:xfrm>
        </p:spPr>
        <p:txBody>
          <a:bodyPr/>
          <a:lstStyle/>
          <a:p>
            <a:pPr marL="342900" indent="-342900">
              <a:spcBef>
                <a:spcPts val="1200"/>
              </a:spcBef>
              <a:spcAft>
                <a:spcPts val="1200"/>
              </a:spcAft>
              <a:buFont typeface="Arial" panose="020B0604020202020204" pitchFamily="34" charset="0"/>
              <a:buChar char="•"/>
            </a:pPr>
            <a:r>
              <a:rPr lang="en-US" dirty="0"/>
              <a:t>Most diverse vertebrate group</a:t>
            </a:r>
          </a:p>
          <a:p>
            <a:pPr marL="342900" indent="-342900">
              <a:spcBef>
                <a:spcPts val="1200"/>
              </a:spcBef>
              <a:spcAft>
                <a:spcPts val="1200"/>
              </a:spcAft>
              <a:buFont typeface="Arial" panose="020B0604020202020204" pitchFamily="34" charset="0"/>
              <a:buChar char="•"/>
            </a:pPr>
            <a:r>
              <a:rPr lang="en-US" dirty="0"/>
              <a:t>Over half of all vertebrates</a:t>
            </a:r>
          </a:p>
          <a:p>
            <a:pPr marL="342900" indent="-342900">
              <a:spcBef>
                <a:spcPts val="1200"/>
              </a:spcBef>
              <a:spcAft>
                <a:spcPts val="1200"/>
              </a:spcAft>
              <a:buFont typeface="Arial" panose="020B0604020202020204" pitchFamily="34" charset="0"/>
              <a:buChar char="•"/>
            </a:pPr>
            <a:r>
              <a:rPr lang="en-US" dirty="0"/>
              <a:t>Provided the evolutionary base for invasion of land by amphibians</a:t>
            </a:r>
          </a:p>
        </p:txBody>
      </p:sp>
      <p:pic>
        <p:nvPicPr>
          <p:cNvPr id="9" name="Picture 3" descr="3 images show the vertebrate phylogeny. All chordates have a head with 3 pairs of sense organs and a vertebral column.">
            <a:extLst>
              <a:ext uri="{FF2B5EF4-FFF2-40B4-BE49-F238E27FC236}">
                <a16:creationId xmlns:a16="http://schemas.microsoft.com/office/drawing/2014/main" id="{C0037F63-B4AE-44D7-9063-708955F9E460}"/>
              </a:ext>
            </a:extLst>
          </p:cNvPr>
          <p:cNvPicPr>
            <a:picLocks noChangeAspect="1" noChangeArrowheads="1"/>
          </p:cNvPicPr>
          <p:nvPr/>
        </p:nvPicPr>
        <p:blipFill>
          <a:blip r:embed="rId2"/>
          <a:stretch>
            <a:fillRect/>
          </a:stretch>
        </p:blipFill>
        <p:spPr bwMode="auto">
          <a:xfrm>
            <a:off x="4607667" y="1283372"/>
            <a:ext cx="4225074" cy="39319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85364D05-5669-4A68-A3BF-ED5BF75B910D}"/>
              </a:ext>
            </a:extLst>
          </p:cNvPr>
          <p:cNvSpPr>
            <a:spLocks noGrp="1"/>
          </p:cNvSpPr>
          <p:nvPr>
            <p:ph type="body" sz="quarter" idx="39"/>
          </p:nvPr>
        </p:nvSpPr>
        <p:spPr>
          <a:xfrm>
            <a:off x="5126020" y="5339295"/>
            <a:ext cx="3188368" cy="274320"/>
          </a:xfrm>
        </p:spPr>
        <p:txBody>
          <a:bodyPr/>
          <a:lstStyle/>
          <a:p>
            <a:pPr algn="ctr"/>
            <a:r>
              <a:rPr lang="en-US" dirty="0">
                <a:solidFill>
                  <a:schemeClr val="tx1"/>
                </a:solidFill>
              </a:rPr>
              <a:t>(a) ©</a:t>
            </a:r>
            <a:r>
              <a:rPr lang="en-US" dirty="0" err="1">
                <a:solidFill>
                  <a:schemeClr val="tx1"/>
                </a:solidFill>
              </a:rPr>
              <a:t>agefotostock</a:t>
            </a:r>
            <a:r>
              <a:rPr lang="en-US" dirty="0">
                <a:solidFill>
                  <a:schemeClr val="tx1"/>
                </a:solidFill>
              </a:rPr>
              <a:t>/</a:t>
            </a:r>
            <a:r>
              <a:rPr lang="en-US" dirty="0" err="1">
                <a:solidFill>
                  <a:schemeClr val="tx1"/>
                </a:solidFill>
              </a:rPr>
              <a:t>SuperStock</a:t>
            </a:r>
            <a:r>
              <a:rPr lang="en-US" dirty="0">
                <a:solidFill>
                  <a:schemeClr val="tx1"/>
                </a:solidFill>
              </a:rPr>
              <a:t>; (b) Marty Snyderman/Fuse/Getty Images; (c) Jeff </a:t>
            </a:r>
            <a:r>
              <a:rPr lang="en-US" dirty="0" err="1">
                <a:solidFill>
                  <a:schemeClr val="tx1"/>
                </a:solidFill>
              </a:rPr>
              <a:t>Rotman</a:t>
            </a:r>
            <a:r>
              <a:rPr lang="en-US" dirty="0">
                <a:solidFill>
                  <a:schemeClr val="tx1"/>
                </a:solidFill>
              </a:rPr>
              <a:t>/Getty Images </a:t>
            </a:r>
            <a:endParaRPr lang="en-IN" dirty="0">
              <a:solidFill>
                <a:schemeClr val="tx1"/>
              </a:solidFill>
            </a:endParaRPr>
          </a:p>
        </p:txBody>
      </p:sp>
      <p:sp>
        <p:nvSpPr>
          <p:cNvPr id="11" name="Text Placeholder 5">
            <a:extLst>
              <a:ext uri="{FF2B5EF4-FFF2-40B4-BE49-F238E27FC236}">
                <a16:creationId xmlns:a16="http://schemas.microsoft.com/office/drawing/2014/main" id="{2A9BB6C5-2728-48C3-BBEB-B6FF5A70025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27E41C52-4883-48D3-A49E-640AA07B3E22}"/>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0664202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1C4F4-7F58-499D-BB78-3F05E12FDD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Fish Phylogeny</a:t>
            </a:r>
          </a:p>
        </p:txBody>
      </p:sp>
      <p:pic>
        <p:nvPicPr>
          <p:cNvPr id="8" name="Picture 2" descr="A schematic shows the phylogenetic tree of fish.">
            <a:extLst>
              <a:ext uri="{FF2B5EF4-FFF2-40B4-BE49-F238E27FC236}">
                <a16:creationId xmlns:a16="http://schemas.microsoft.com/office/drawing/2014/main" id="{91A09065-5885-45BF-AA8E-D5A331F24845}"/>
              </a:ext>
            </a:extLst>
          </p:cNvPr>
          <p:cNvPicPr>
            <a:picLocks noChangeAspect="1" noChangeArrowheads="1"/>
          </p:cNvPicPr>
          <p:nvPr/>
        </p:nvPicPr>
        <p:blipFill>
          <a:blip r:embed="rId2"/>
          <a:stretch>
            <a:fillRect/>
          </a:stretch>
        </p:blipFill>
        <p:spPr bwMode="auto">
          <a:xfrm>
            <a:off x="436492" y="1588305"/>
            <a:ext cx="8271017" cy="41148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CA1E1515-5105-4C5E-A645-02F791CAC0F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8F4E719A-CF44-45C9-977B-AAC672CA1D4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687252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1AFBD-B0D7-427B-82BB-13FBBA996FC3}"/>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Fishes Characteristics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D892778-6881-458F-AA6D-A300CA3692D6}"/>
              </a:ext>
            </a:extLst>
          </p:cNvPr>
          <p:cNvSpPr>
            <a:spLocks noGrp="1"/>
          </p:cNvSpPr>
          <p:nvPr>
            <p:ph sz="quarter" idx="11"/>
          </p:nvPr>
        </p:nvSpPr>
        <p:spPr/>
        <p:txBody>
          <a:bodyPr/>
          <a:lstStyle/>
          <a:p>
            <a:pPr marL="457200" lvl="0" indent="-457200">
              <a:spcBef>
                <a:spcPts val="10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Vertebral column</a:t>
            </a:r>
          </a:p>
          <a:p>
            <a:pPr lvl="2" indent="-283464">
              <a:spcBef>
                <a:spcPts val="10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Hagfish and lamprey exceptions.</a:t>
            </a:r>
          </a:p>
          <a:p>
            <a:pPr marL="457200" lvl="0" indent="-457200">
              <a:spcBef>
                <a:spcPts val="1000"/>
              </a:spcBef>
              <a:spcAft>
                <a:spcPts val="6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Jaws and paired appendages</a:t>
            </a:r>
          </a:p>
          <a:p>
            <a:pPr lvl="2" indent="-283464">
              <a:spcBef>
                <a:spcPts val="10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Hagfish and lamprey exceptions.</a:t>
            </a:r>
          </a:p>
          <a:p>
            <a:pPr marL="457200" lvl="0" indent="-457200">
              <a:spcBef>
                <a:spcPts val="10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Internal gills</a:t>
            </a:r>
          </a:p>
          <a:p>
            <a:pPr marL="457200" lvl="0" indent="-457200">
              <a:spcBef>
                <a:spcPts val="10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Single-loop blood circulation</a:t>
            </a:r>
          </a:p>
          <a:p>
            <a:pPr marL="457200" lvl="0" indent="-457200">
              <a:spcBef>
                <a:spcPts val="10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Nutritional deficiencies</a:t>
            </a:r>
          </a:p>
          <a:p>
            <a:pPr lvl="2" indent="-283464">
              <a:spcBef>
                <a:spcPts val="10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Inability to synthesize aromatic amino acids has been inherited by all their vertebrate descendants.</a:t>
            </a:r>
          </a:p>
        </p:txBody>
      </p:sp>
      <p:sp>
        <p:nvSpPr>
          <p:cNvPr id="6" name="Slide Number Placeholder 3">
            <a:extLst>
              <a:ext uri="{FF2B5EF4-FFF2-40B4-BE49-F238E27FC236}">
                <a16:creationId xmlns:a16="http://schemas.microsoft.com/office/drawing/2014/main" id="{8764067B-FEA5-4480-864A-6A8D778B6086}"/>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695473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BB8E4-03B7-4634-9D8C-87536F027C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34.1</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4" name="Content Placeholder 2">
            <a:extLst>
              <a:ext uri="{FF2B5EF4-FFF2-40B4-BE49-F238E27FC236}">
                <a16:creationId xmlns:a16="http://schemas.microsoft.com/office/drawing/2014/main" id="{2EC96C60-3598-499E-B781-18639982A191}"/>
              </a:ext>
            </a:extLst>
          </p:cNvPr>
          <p:cNvSpPr>
            <a:spLocks noGrp="1"/>
          </p:cNvSpPr>
          <p:nvPr>
            <p:ph sz="quarter" idx="11"/>
          </p:nvPr>
        </p:nvSpPr>
        <p:spPr>
          <a:xfrm>
            <a:off x="342900" y="1096230"/>
            <a:ext cx="8526780" cy="365760"/>
          </a:xfrm>
        </p:spPr>
        <p:txBody>
          <a:bodyPr/>
          <a:lstStyle/>
          <a:p>
            <a:r>
              <a:rPr lang="en-US" sz="2000" b="1" dirty="0"/>
              <a:t>TABLE 34.1 Major Classes of Fishes </a:t>
            </a:r>
            <a:r>
              <a:rPr lang="en-US" sz="2000" dirty="0"/>
              <a:t>	</a:t>
            </a:r>
          </a:p>
        </p:txBody>
      </p:sp>
      <p:graphicFrame>
        <p:nvGraphicFramePr>
          <p:cNvPr id="12" name="Table 3">
            <a:extLst>
              <a:ext uri="{FF2B5EF4-FFF2-40B4-BE49-F238E27FC236}">
                <a16:creationId xmlns:a16="http://schemas.microsoft.com/office/drawing/2014/main" id="{9A634434-0296-426A-888D-6A6FE4B1378D}"/>
              </a:ext>
            </a:extLst>
          </p:cNvPr>
          <p:cNvGraphicFramePr>
            <a:graphicFrameLocks noGrp="1"/>
          </p:cNvGraphicFramePr>
          <p:nvPr>
            <p:extLst>
              <p:ext uri="{D42A27DB-BD31-4B8C-83A1-F6EECF244321}">
                <p14:modId xmlns:p14="http://schemas.microsoft.com/office/powerpoint/2010/main" val="1243451042"/>
              </p:ext>
            </p:extLst>
          </p:nvPr>
        </p:nvGraphicFramePr>
        <p:xfrm>
          <a:off x="303543" y="1519690"/>
          <a:ext cx="8595360" cy="4881004"/>
        </p:xfrm>
        <a:graphic>
          <a:graphicData uri="http://schemas.openxmlformats.org/drawingml/2006/table">
            <a:tbl>
              <a:tblPr firstRow="1" bandRow="1">
                <a:tableStyleId>{5C22544A-7EE6-4342-B048-85BDC9FD1C3A}</a:tableStyleId>
              </a:tblPr>
              <a:tblGrid>
                <a:gridCol w="1280160">
                  <a:extLst>
                    <a:ext uri="{9D8B030D-6E8A-4147-A177-3AD203B41FA5}">
                      <a16:colId xmlns:a16="http://schemas.microsoft.com/office/drawing/2014/main" val="327172710"/>
                    </a:ext>
                  </a:extLst>
                </a:gridCol>
                <a:gridCol w="1097280">
                  <a:extLst>
                    <a:ext uri="{9D8B030D-6E8A-4147-A177-3AD203B41FA5}">
                      <a16:colId xmlns:a16="http://schemas.microsoft.com/office/drawing/2014/main" val="1710326475"/>
                    </a:ext>
                  </a:extLst>
                </a:gridCol>
                <a:gridCol w="1737360">
                  <a:extLst>
                    <a:ext uri="{9D8B030D-6E8A-4147-A177-3AD203B41FA5}">
                      <a16:colId xmlns:a16="http://schemas.microsoft.com/office/drawing/2014/main" val="2085386555"/>
                    </a:ext>
                  </a:extLst>
                </a:gridCol>
                <a:gridCol w="3200400">
                  <a:extLst>
                    <a:ext uri="{9D8B030D-6E8A-4147-A177-3AD203B41FA5}">
                      <a16:colId xmlns:a16="http://schemas.microsoft.com/office/drawing/2014/main" val="2237416933"/>
                    </a:ext>
                  </a:extLst>
                </a:gridCol>
                <a:gridCol w="1280160">
                  <a:extLst>
                    <a:ext uri="{9D8B030D-6E8A-4147-A177-3AD203B41FA5}">
                      <a16:colId xmlns:a16="http://schemas.microsoft.com/office/drawing/2014/main" val="548387894"/>
                    </a:ext>
                  </a:extLst>
                </a:gridCol>
              </a:tblGrid>
              <a:tr h="766204">
                <a:tc>
                  <a:txBody>
                    <a:bodyPr/>
                    <a:lstStyle/>
                    <a:p>
                      <a:pPr algn="ctr"/>
                      <a:r>
                        <a:rPr lang="en-IN" sz="1200" b="1" i="0" u="none" strike="noStrike" kern="1200" baseline="0" dirty="0">
                          <a:solidFill>
                            <a:schemeClr val="lt1"/>
                          </a:solidFill>
                          <a:latin typeface="+mj-lt"/>
                          <a:ea typeface="+mn-ea"/>
                          <a:cs typeface="+mn-cs"/>
                        </a:rPr>
                        <a:t>Class </a:t>
                      </a: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IN" sz="1200" b="1" i="0" u="none" strike="noStrike" kern="1200" baseline="0" dirty="0">
                          <a:solidFill>
                            <a:schemeClr val="lt1"/>
                          </a:solidFill>
                          <a:latin typeface="+mj-lt"/>
                          <a:ea typeface="+mn-ea"/>
                          <a:cs typeface="+mn-cs"/>
                        </a:rPr>
                        <a:t>Typical Examples </a:t>
                      </a:r>
                      <a:endParaRPr lang="en-IN" sz="1200" b="0" i="0" u="none" strike="noStrike" kern="1200" baseline="0" dirty="0">
                        <a:solidFill>
                          <a:schemeClr val="lt1"/>
                        </a:solidFill>
                        <a:latin typeface="+mj-lt"/>
                        <a:ea typeface="+mn-ea"/>
                        <a:cs typeface="+mn-cs"/>
                      </a:endParaRPr>
                    </a:p>
                  </a:txBody>
                  <a:tcPr anchor="ctr"/>
                </a:tc>
                <a:tc>
                  <a:txBody>
                    <a:bodyPr/>
                    <a:lstStyle/>
                    <a:p>
                      <a:pPr algn="ct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IN" sz="1200" b="1" i="0" u="none" strike="noStrike" kern="1200" baseline="0" dirty="0">
                          <a:solidFill>
                            <a:schemeClr val="lt1"/>
                          </a:solidFill>
                          <a:latin typeface="+mj-lt"/>
                          <a:ea typeface="+mn-ea"/>
                          <a:cs typeface="+mn-cs"/>
                        </a:rPr>
                        <a:t>Key Characteristics</a:t>
                      </a: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US" sz="1200" b="1" i="0" u="none" strike="noStrike" kern="1200" baseline="0" dirty="0">
                          <a:solidFill>
                            <a:schemeClr val="lt1"/>
                          </a:solidFill>
                          <a:latin typeface="+mj-lt"/>
                          <a:ea typeface="+mn-ea"/>
                          <a:cs typeface="+mn-cs"/>
                        </a:rPr>
                        <a:t>Approximate Number of Living Species </a:t>
                      </a:r>
                      <a:endParaRPr lang="en-US" sz="1200" b="0" i="0" u="none" strike="noStrike" kern="1200" baseline="0" dirty="0">
                        <a:solidFill>
                          <a:schemeClr val="lt1"/>
                        </a:solidFill>
                        <a:latin typeface="+mj-lt"/>
                        <a:ea typeface="+mn-ea"/>
                        <a:cs typeface="+mn-cs"/>
                      </a:endParaRPr>
                    </a:p>
                  </a:txBody>
                  <a:tcPr anchor="ctr"/>
                </a:tc>
                <a:extLst>
                  <a:ext uri="{0D108BD9-81ED-4DB2-BD59-A6C34878D82A}">
                    <a16:rowId xmlns:a16="http://schemas.microsoft.com/office/drawing/2014/main" val="4217104540"/>
                  </a:ext>
                </a:extLst>
              </a:tr>
              <a:tr h="1554480">
                <a:tc>
                  <a:txBody>
                    <a:bodyPr/>
                    <a:lstStyle/>
                    <a:p>
                      <a:r>
                        <a:rPr lang="en-IN" sz="1200" b="0" i="0" u="none" strike="noStrike" kern="1200" baseline="0" dirty="0" err="1">
                          <a:solidFill>
                            <a:schemeClr val="dk1"/>
                          </a:solidFill>
                          <a:latin typeface="+mj-lt"/>
                          <a:ea typeface="+mn-ea"/>
                          <a:cs typeface="+mn-cs"/>
                        </a:rPr>
                        <a:t>Actinistia</a:t>
                      </a:r>
                      <a:endParaRPr lang="en-IN" sz="1200" b="0" i="0" u="none" strike="noStrike" kern="1200" baseline="0" dirty="0">
                        <a:solidFill>
                          <a:schemeClr val="dk1"/>
                        </a:solidFill>
                        <a:latin typeface="+mj-lt"/>
                        <a:ea typeface="+mn-ea"/>
                        <a:cs typeface="+mn-cs"/>
                      </a:endParaRPr>
                    </a:p>
                  </a:txBody>
                  <a:tcPr/>
                </a:tc>
                <a:tc>
                  <a:txBody>
                    <a:bodyPr/>
                    <a:lstStyle/>
                    <a:p>
                      <a:pPr algn="l"/>
                      <a:r>
                        <a:rPr lang="en-IN" sz="1200" b="0" i="0" u="none" strike="noStrike" kern="1200" baseline="0" dirty="0">
                          <a:solidFill>
                            <a:schemeClr val="dk1"/>
                          </a:solidFill>
                          <a:latin typeface="+mj-lt"/>
                          <a:ea typeface="+mn-ea"/>
                          <a:cs typeface="+mn-cs"/>
                        </a:rPr>
                        <a:t>Coelacanths </a:t>
                      </a:r>
                    </a:p>
                  </a:txBody>
                  <a:tcPr/>
                </a:tc>
                <a:tc>
                  <a:txBody>
                    <a:bodyPr/>
                    <a:lstStyle/>
                    <a:p>
                      <a:pPr algn="ctr" fontAlgn="t"/>
                      <a:r>
                        <a:rPr lang="en-GB" sz="1200" b="0" i="0" u="none" strike="noStrike" dirty="0">
                          <a:solidFill>
                            <a:srgbClr val="000000"/>
                          </a:solidFill>
                          <a:effectLst/>
                          <a:latin typeface="+mj-lt"/>
                        </a:rPr>
                        <a:t>An illustration shows a Coelacanth.</a:t>
                      </a:r>
                    </a:p>
                  </a:txBody>
                  <a:tcPr marL="182880" marR="274320" marT="91440" marB="0" anchor="ctr"/>
                </a:tc>
                <a:tc>
                  <a:txBody>
                    <a:bodyPr/>
                    <a:lstStyle/>
                    <a:p>
                      <a:r>
                        <a:rPr lang="en-US" sz="1200" b="0" i="0" u="none" strike="noStrike" kern="1200" baseline="0" dirty="0">
                          <a:solidFill>
                            <a:schemeClr val="dk1"/>
                          </a:solidFill>
                          <a:latin typeface="+mj-lt"/>
                          <a:ea typeface="+mn-ea"/>
                          <a:cs typeface="+mn-cs"/>
                        </a:rPr>
                        <a:t>One of two types of living lobe-finned fishes (lungfishes being the other), coelacanths have remained morphologically unchanged since the Mesozoic. </a:t>
                      </a:r>
                      <a:r>
                        <a:rPr lang="en-US" sz="1200" b="0" i="0" u="none" strike="noStrike" kern="1200" baseline="0" dirty="0" err="1">
                          <a:solidFill>
                            <a:schemeClr val="dk1"/>
                          </a:solidFill>
                          <a:latin typeface="+mj-lt"/>
                          <a:ea typeface="+mn-ea"/>
                          <a:cs typeface="+mn-cs"/>
                        </a:rPr>
                        <a:t>Actinistia</a:t>
                      </a:r>
                      <a:r>
                        <a:rPr lang="en-US" sz="1200" b="0" i="0" u="none" strike="noStrike" kern="1200" baseline="0" dirty="0">
                          <a:solidFill>
                            <a:schemeClr val="dk1"/>
                          </a:solidFill>
                          <a:latin typeface="+mj-lt"/>
                          <a:ea typeface="+mn-ea"/>
                          <a:cs typeface="+mn-cs"/>
                        </a:rPr>
                        <a:t> and </a:t>
                      </a:r>
                      <a:r>
                        <a:rPr lang="en-US" sz="1200" b="0" i="0" u="none" strike="noStrike" kern="1200" baseline="0" dirty="0" err="1">
                          <a:solidFill>
                            <a:schemeClr val="dk1"/>
                          </a:solidFill>
                          <a:latin typeface="+mj-lt"/>
                          <a:ea typeface="+mn-ea"/>
                          <a:cs typeface="+mn-cs"/>
                        </a:rPr>
                        <a:t>Dipnoi</a:t>
                      </a:r>
                      <a:r>
                        <a:rPr lang="en-US" sz="1200" b="0" i="0" u="none" strike="noStrike" kern="1200" baseline="0" dirty="0">
                          <a:solidFill>
                            <a:schemeClr val="dk1"/>
                          </a:solidFill>
                          <a:latin typeface="+mj-lt"/>
                          <a:ea typeface="+mn-ea"/>
                          <a:cs typeface="+mn-cs"/>
                        </a:rPr>
                        <a:t> used to be considered subclasses of the Sarcopterygii, but because </a:t>
                      </a:r>
                      <a:r>
                        <a:rPr lang="en-US" sz="1200" b="0" i="0" u="none" strike="noStrike" kern="1200" baseline="0" dirty="0" err="1">
                          <a:solidFill>
                            <a:schemeClr val="dk1"/>
                          </a:solidFill>
                          <a:latin typeface="+mj-lt"/>
                          <a:ea typeface="+mn-ea"/>
                          <a:cs typeface="+mn-cs"/>
                        </a:rPr>
                        <a:t>tetrapods</a:t>
                      </a:r>
                      <a:r>
                        <a:rPr lang="en-US" sz="1200" b="0" i="0" u="none" strike="noStrike" kern="1200" baseline="0" dirty="0">
                          <a:solidFill>
                            <a:schemeClr val="dk1"/>
                          </a:solidFill>
                          <a:latin typeface="+mj-lt"/>
                          <a:ea typeface="+mn-ea"/>
                          <a:cs typeface="+mn-cs"/>
                        </a:rPr>
                        <a:t> (legged vertebrates) arose from a lobe-finned fish, the Sarcopterygii is paraphyletic</a:t>
                      </a:r>
                    </a:p>
                  </a:txBody>
                  <a:tcPr/>
                </a:tc>
                <a:tc>
                  <a:txBody>
                    <a:bodyPr/>
                    <a:lstStyle/>
                    <a:p>
                      <a:pPr algn="ctr"/>
                      <a:r>
                        <a:rPr lang="en-US" sz="1200" dirty="0">
                          <a:latin typeface="+mj-lt"/>
                        </a:rPr>
                        <a:t>2</a:t>
                      </a:r>
                      <a:endParaRPr lang="en-IN" sz="1200" dirty="0">
                        <a:latin typeface="+mj-lt"/>
                      </a:endParaRPr>
                    </a:p>
                  </a:txBody>
                  <a:tcPr/>
                </a:tc>
                <a:extLst>
                  <a:ext uri="{0D108BD9-81ED-4DB2-BD59-A6C34878D82A}">
                    <a16:rowId xmlns:a16="http://schemas.microsoft.com/office/drawing/2014/main" val="1750186926"/>
                  </a:ext>
                </a:extLst>
              </a:tr>
              <a:tr h="822960">
                <a:tc>
                  <a:txBody>
                    <a:bodyPr/>
                    <a:lstStyle/>
                    <a:p>
                      <a:r>
                        <a:rPr lang="en-IN" sz="1200" b="0" i="0" u="none" strike="noStrike" kern="1200" baseline="0" dirty="0" err="1">
                          <a:solidFill>
                            <a:schemeClr val="dk1"/>
                          </a:solidFill>
                          <a:latin typeface="+mj-lt"/>
                          <a:ea typeface="+mn-ea"/>
                          <a:cs typeface="+mn-cs"/>
                        </a:rPr>
                        <a:t>Dipnoi</a:t>
                      </a:r>
                      <a:r>
                        <a:rPr lang="en-IN" sz="1200" b="0" i="0" u="none" strike="noStrike" kern="1200" baseline="0" dirty="0">
                          <a:solidFill>
                            <a:schemeClr val="dk1"/>
                          </a:solidFill>
                          <a:latin typeface="+mj-lt"/>
                          <a:ea typeface="+mn-ea"/>
                          <a:cs typeface="+mn-cs"/>
                        </a:rPr>
                        <a:t> </a:t>
                      </a:r>
                    </a:p>
                  </a:txBody>
                  <a:tcPr/>
                </a:tc>
                <a:tc>
                  <a:txBody>
                    <a:bodyPr/>
                    <a:lstStyle/>
                    <a:p>
                      <a:pPr algn="l"/>
                      <a:r>
                        <a:rPr lang="en-IN" sz="1200" dirty="0">
                          <a:latin typeface="+mj-lt"/>
                        </a:rPr>
                        <a:t>Lungfish</a:t>
                      </a:r>
                    </a:p>
                  </a:txBody>
                  <a:tcPr/>
                </a:tc>
                <a:tc>
                  <a:txBody>
                    <a:bodyPr/>
                    <a:lstStyle/>
                    <a:p>
                      <a:pPr algn="ctr" fontAlgn="t"/>
                      <a:r>
                        <a:rPr lang="en-GB" sz="1200" b="0" i="0" u="none" strike="noStrike" dirty="0">
                          <a:solidFill>
                            <a:srgbClr val="000000"/>
                          </a:solidFill>
                          <a:effectLst/>
                          <a:latin typeface="+mj-lt"/>
                        </a:rPr>
                        <a:t>An illustration shows a Lungfish.</a:t>
                      </a:r>
                    </a:p>
                  </a:txBody>
                  <a:tcPr marL="182880" marR="274320" marT="91440" marB="0" anchor="ctr"/>
                </a:tc>
                <a:tc>
                  <a:txBody>
                    <a:bodyPr/>
                    <a:lstStyle/>
                    <a:p>
                      <a:r>
                        <a:rPr lang="en-US" sz="1200" b="0" i="0" u="none" strike="noStrike" kern="1200" baseline="0" dirty="0">
                          <a:solidFill>
                            <a:schemeClr val="dk1"/>
                          </a:solidFill>
                          <a:latin typeface="+mj-lt"/>
                          <a:ea typeface="+mn-ea"/>
                          <a:cs typeface="+mn-cs"/>
                        </a:rPr>
                        <a:t>These lobe-finned fishes can breathe air and live for extended periods out of water. </a:t>
                      </a:r>
                    </a:p>
                  </a:txBody>
                  <a:tcPr/>
                </a:tc>
                <a:tc>
                  <a:txBody>
                    <a:bodyPr/>
                    <a:lstStyle/>
                    <a:p>
                      <a:pPr algn="ctr"/>
                      <a:r>
                        <a:rPr lang="en-US" sz="1200" dirty="0">
                          <a:latin typeface="+mj-lt"/>
                        </a:rPr>
                        <a:t>6</a:t>
                      </a:r>
                      <a:endParaRPr lang="en-IN" sz="1200" dirty="0">
                        <a:latin typeface="+mj-lt"/>
                      </a:endParaRPr>
                    </a:p>
                  </a:txBody>
                  <a:tcPr/>
                </a:tc>
                <a:extLst>
                  <a:ext uri="{0D108BD9-81ED-4DB2-BD59-A6C34878D82A}">
                    <a16:rowId xmlns:a16="http://schemas.microsoft.com/office/drawing/2014/main" val="1135195835"/>
                  </a:ext>
                </a:extLst>
              </a:tr>
              <a:tr h="822960">
                <a:tc>
                  <a:txBody>
                    <a:bodyPr/>
                    <a:lstStyle/>
                    <a:p>
                      <a:r>
                        <a:rPr lang="en-IN" sz="1200" b="0" i="0" u="none" strike="noStrike" kern="1200" baseline="0" dirty="0">
                          <a:solidFill>
                            <a:schemeClr val="dk1"/>
                          </a:solidFill>
                          <a:latin typeface="+mj-lt"/>
                          <a:ea typeface="+mn-ea"/>
                          <a:cs typeface="+mn-cs"/>
                        </a:rPr>
                        <a:t>Actinopterygii</a:t>
                      </a:r>
                    </a:p>
                  </a:txBody>
                  <a:tcPr/>
                </a:tc>
                <a:tc>
                  <a:txBody>
                    <a:bodyPr/>
                    <a:lstStyle/>
                    <a:p>
                      <a:pPr algn="l"/>
                      <a:r>
                        <a:rPr lang="en-IN" sz="1200" dirty="0">
                          <a:latin typeface="+mj-lt"/>
                        </a:rPr>
                        <a:t>Ray-finned fishes</a:t>
                      </a:r>
                    </a:p>
                  </a:txBody>
                  <a:tcPr/>
                </a:tc>
                <a:tc>
                  <a:txBody>
                    <a:bodyPr/>
                    <a:lstStyle/>
                    <a:p>
                      <a:pPr algn="ctr" fontAlgn="t"/>
                      <a:r>
                        <a:rPr lang="en-GB" sz="1200" b="0" i="0" u="none" strike="noStrike" dirty="0">
                          <a:solidFill>
                            <a:srgbClr val="000000"/>
                          </a:solidFill>
                          <a:effectLst/>
                          <a:latin typeface="+mj-lt"/>
                        </a:rPr>
                        <a:t>An illustration shows a Ray-finned fish.</a:t>
                      </a:r>
                    </a:p>
                  </a:txBody>
                  <a:tcPr marL="182880" marR="274320" marT="91440" marB="0" anchor="ctr"/>
                </a:tc>
                <a:tc>
                  <a:txBody>
                    <a:bodyPr/>
                    <a:lstStyle/>
                    <a:p>
                      <a:r>
                        <a:rPr lang="en-US" sz="1200" dirty="0">
                          <a:latin typeface="+mj-lt"/>
                        </a:rPr>
                        <a:t>Most diverse group of vertebrates; swim bladders and bony skeletons; paired fins supported by bony rays</a:t>
                      </a:r>
                      <a:endParaRPr lang="en-IN" sz="1200" dirty="0">
                        <a:latin typeface="+mj-lt"/>
                      </a:endParaRPr>
                    </a:p>
                  </a:txBody>
                  <a:tcPr/>
                </a:tc>
                <a:tc>
                  <a:txBody>
                    <a:bodyPr/>
                    <a:lstStyle/>
                    <a:p>
                      <a:pPr algn="ctr"/>
                      <a:r>
                        <a:rPr lang="en-US" sz="1200" dirty="0">
                          <a:latin typeface="+mj-lt"/>
                        </a:rPr>
                        <a:t>30,000</a:t>
                      </a:r>
                      <a:endParaRPr lang="en-IN" sz="1200" dirty="0">
                        <a:latin typeface="+mj-lt"/>
                      </a:endParaRPr>
                    </a:p>
                  </a:txBody>
                  <a:tcPr/>
                </a:tc>
                <a:extLst>
                  <a:ext uri="{0D108BD9-81ED-4DB2-BD59-A6C34878D82A}">
                    <a16:rowId xmlns:a16="http://schemas.microsoft.com/office/drawing/2014/main" val="3653218669"/>
                  </a:ext>
                </a:extLst>
              </a:tr>
              <a:tr h="914400">
                <a:tc>
                  <a:txBody>
                    <a:bodyPr/>
                    <a:lstStyle/>
                    <a:p>
                      <a:r>
                        <a:rPr lang="en-IN" sz="1200" b="0" i="0" u="none" strike="noStrike" kern="1200" baseline="0" dirty="0">
                          <a:solidFill>
                            <a:schemeClr val="dk1"/>
                          </a:solidFill>
                          <a:latin typeface="+mj-lt"/>
                          <a:ea typeface="+mn-ea"/>
                          <a:cs typeface="+mn-cs"/>
                        </a:rPr>
                        <a:t>Chondrichthyes </a:t>
                      </a:r>
                    </a:p>
                  </a:txBody>
                  <a:tcPr/>
                </a:tc>
                <a:tc>
                  <a:txBody>
                    <a:bodyPr/>
                    <a:lstStyle/>
                    <a:p>
                      <a:pPr algn="l"/>
                      <a:r>
                        <a:rPr lang="en-IN" sz="1200" dirty="0">
                          <a:latin typeface="+mj-lt"/>
                        </a:rPr>
                        <a:t>Sharks, skates, rays</a:t>
                      </a:r>
                    </a:p>
                  </a:txBody>
                  <a:tcPr/>
                </a:tc>
                <a:tc>
                  <a:txBody>
                    <a:bodyPr/>
                    <a:lstStyle/>
                    <a:p>
                      <a:pPr algn="ctr" fontAlgn="t"/>
                      <a:r>
                        <a:rPr lang="en-GB" sz="1200" b="0" i="0" u="none" strike="noStrike" dirty="0">
                          <a:solidFill>
                            <a:srgbClr val="000000"/>
                          </a:solidFill>
                          <a:effectLst/>
                          <a:latin typeface="+mj-lt"/>
                        </a:rPr>
                        <a:t>An illustration shows a Shark.</a:t>
                      </a:r>
                    </a:p>
                  </a:txBody>
                  <a:tcPr marL="182880" marR="274320" marT="91440" marB="0" anchor="ctr"/>
                </a:tc>
                <a:tc>
                  <a:txBody>
                    <a:bodyPr/>
                    <a:lstStyle/>
                    <a:p>
                      <a:r>
                        <a:rPr lang="en-US" sz="1200" b="0" i="0" u="none" strike="noStrike" kern="1200" baseline="0" dirty="0">
                          <a:solidFill>
                            <a:schemeClr val="dk1"/>
                          </a:solidFill>
                          <a:latin typeface="+mj-lt"/>
                          <a:ea typeface="+mn-ea"/>
                          <a:cs typeface="+mn-cs"/>
                        </a:rPr>
                        <a:t>Cartilaginous skeletons; no swim bladders; internal fertilization</a:t>
                      </a:r>
                    </a:p>
                  </a:txBody>
                  <a:tcPr/>
                </a:tc>
                <a:tc>
                  <a:txBody>
                    <a:bodyPr/>
                    <a:lstStyle/>
                    <a:p>
                      <a:pPr algn="ctr"/>
                      <a:r>
                        <a:rPr lang="en-US" sz="1200" dirty="0">
                          <a:latin typeface="+mj-lt"/>
                        </a:rPr>
                        <a:t>1,000</a:t>
                      </a:r>
                      <a:endParaRPr lang="en-IN" sz="1200" dirty="0">
                        <a:latin typeface="+mj-lt"/>
                      </a:endParaRPr>
                    </a:p>
                  </a:txBody>
                  <a:tcPr/>
                </a:tc>
                <a:extLst>
                  <a:ext uri="{0D108BD9-81ED-4DB2-BD59-A6C34878D82A}">
                    <a16:rowId xmlns:a16="http://schemas.microsoft.com/office/drawing/2014/main" val="3303351214"/>
                  </a:ext>
                </a:extLst>
              </a:tr>
            </a:tbl>
          </a:graphicData>
        </a:graphic>
      </p:graphicFrame>
      <p:pic>
        <p:nvPicPr>
          <p:cNvPr id="15" name="Picture 4" descr="Alt text for this image can be found in the table row 2 column 3.">
            <a:extLst>
              <a:ext uri="{FF2B5EF4-FFF2-40B4-BE49-F238E27FC236}">
                <a16:creationId xmlns:a16="http://schemas.microsoft.com/office/drawing/2014/main" id="{ED1C8C00-ED95-49A2-8743-ED2E89F10398}"/>
              </a:ext>
            </a:extLst>
          </p:cNvPr>
          <p:cNvPicPr>
            <a:picLocks noChangeAspect="1" noChangeArrowheads="1"/>
          </p:cNvPicPr>
          <p:nvPr/>
        </p:nvPicPr>
        <p:blipFill>
          <a:blip r:embed="rId2"/>
          <a:stretch>
            <a:fillRect/>
          </a:stretch>
        </p:blipFill>
        <p:spPr bwMode="auto">
          <a:xfrm>
            <a:off x="2844123" y="2813344"/>
            <a:ext cx="1387861" cy="61137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5" descr="Alt text for this image can be found in the table row 3 column 3.">
            <a:extLst>
              <a:ext uri="{FF2B5EF4-FFF2-40B4-BE49-F238E27FC236}">
                <a16:creationId xmlns:a16="http://schemas.microsoft.com/office/drawing/2014/main" id="{24045C99-A1BC-43C1-BE7B-65C089F4AD13}"/>
              </a:ext>
            </a:extLst>
          </p:cNvPr>
          <p:cNvPicPr>
            <a:picLocks noChangeAspect="1" noChangeArrowheads="1"/>
          </p:cNvPicPr>
          <p:nvPr/>
        </p:nvPicPr>
        <p:blipFill>
          <a:blip r:embed="rId3"/>
          <a:stretch>
            <a:fillRect/>
          </a:stretch>
        </p:blipFill>
        <p:spPr bwMode="auto">
          <a:xfrm>
            <a:off x="2811546" y="3997302"/>
            <a:ext cx="1453015" cy="49579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6" descr="Alt text for this image can be found in the table row 4 column 3.">
            <a:extLst>
              <a:ext uri="{FF2B5EF4-FFF2-40B4-BE49-F238E27FC236}">
                <a16:creationId xmlns:a16="http://schemas.microsoft.com/office/drawing/2014/main" id="{9EDEFD27-1351-4D2A-8890-8BFD86F0574D}"/>
              </a:ext>
            </a:extLst>
          </p:cNvPr>
          <p:cNvPicPr>
            <a:picLocks noChangeAspect="1" noChangeArrowheads="1"/>
          </p:cNvPicPr>
          <p:nvPr/>
        </p:nvPicPr>
        <p:blipFill>
          <a:blip r:embed="rId4"/>
          <a:stretch>
            <a:fillRect/>
          </a:stretch>
        </p:blipFill>
        <p:spPr bwMode="auto">
          <a:xfrm>
            <a:off x="2832966" y="4772657"/>
            <a:ext cx="1410175" cy="61137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7" descr="Alt text for this image can be found in the table row 5 column 3.">
            <a:extLst>
              <a:ext uri="{FF2B5EF4-FFF2-40B4-BE49-F238E27FC236}">
                <a16:creationId xmlns:a16="http://schemas.microsoft.com/office/drawing/2014/main" id="{B6EB9D58-4B20-416A-BF04-3E152753833A}"/>
              </a:ext>
            </a:extLst>
          </p:cNvPr>
          <p:cNvPicPr>
            <a:picLocks noChangeAspect="1" noChangeArrowheads="1"/>
          </p:cNvPicPr>
          <p:nvPr/>
        </p:nvPicPr>
        <p:blipFill>
          <a:blip r:embed="rId5"/>
          <a:stretch>
            <a:fillRect/>
          </a:stretch>
        </p:blipFill>
        <p:spPr bwMode="auto">
          <a:xfrm>
            <a:off x="2826069" y="5657178"/>
            <a:ext cx="1423968" cy="51522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8">
            <a:extLst>
              <a:ext uri="{FF2B5EF4-FFF2-40B4-BE49-F238E27FC236}">
                <a16:creationId xmlns:a16="http://schemas.microsoft.com/office/drawing/2014/main" id="{ADC9C796-B4FF-49DE-8A50-AA57F3DDDDB8}"/>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6922812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BB8E4-03B7-4634-9D8C-87536F027C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34.1</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4" name="Content Placeholder 2">
            <a:extLst>
              <a:ext uri="{FF2B5EF4-FFF2-40B4-BE49-F238E27FC236}">
                <a16:creationId xmlns:a16="http://schemas.microsoft.com/office/drawing/2014/main" id="{2EC96C60-3598-499E-B781-18639982A191}"/>
              </a:ext>
            </a:extLst>
          </p:cNvPr>
          <p:cNvSpPr>
            <a:spLocks noGrp="1"/>
          </p:cNvSpPr>
          <p:nvPr>
            <p:ph sz="quarter" idx="11"/>
          </p:nvPr>
        </p:nvSpPr>
        <p:spPr>
          <a:xfrm>
            <a:off x="342900" y="1096230"/>
            <a:ext cx="8526780" cy="365760"/>
          </a:xfrm>
        </p:spPr>
        <p:txBody>
          <a:bodyPr/>
          <a:lstStyle/>
          <a:p>
            <a:r>
              <a:rPr lang="en-US" sz="2000" b="1" dirty="0"/>
              <a:t>TABLE 34.1 Major Classes of Fishes </a:t>
            </a:r>
            <a:r>
              <a:rPr lang="en-US" sz="2000" dirty="0"/>
              <a:t>	</a:t>
            </a:r>
          </a:p>
        </p:txBody>
      </p:sp>
      <p:graphicFrame>
        <p:nvGraphicFramePr>
          <p:cNvPr id="12" name="Table 3">
            <a:extLst>
              <a:ext uri="{FF2B5EF4-FFF2-40B4-BE49-F238E27FC236}">
                <a16:creationId xmlns:a16="http://schemas.microsoft.com/office/drawing/2014/main" id="{9A634434-0296-426A-888D-6A6FE4B1378D}"/>
              </a:ext>
            </a:extLst>
          </p:cNvPr>
          <p:cNvGraphicFramePr>
            <a:graphicFrameLocks noGrp="1"/>
          </p:cNvGraphicFramePr>
          <p:nvPr>
            <p:extLst>
              <p:ext uri="{D42A27DB-BD31-4B8C-83A1-F6EECF244321}">
                <p14:modId xmlns:p14="http://schemas.microsoft.com/office/powerpoint/2010/main" val="119243576"/>
              </p:ext>
            </p:extLst>
          </p:nvPr>
        </p:nvGraphicFramePr>
        <p:xfrm>
          <a:off x="303543" y="1519690"/>
          <a:ext cx="8595360" cy="4881004"/>
        </p:xfrm>
        <a:graphic>
          <a:graphicData uri="http://schemas.openxmlformats.org/drawingml/2006/table">
            <a:tbl>
              <a:tblPr firstRow="1" bandRow="1">
                <a:tableStyleId>{5C22544A-7EE6-4342-B048-85BDC9FD1C3A}</a:tableStyleId>
              </a:tblPr>
              <a:tblGrid>
                <a:gridCol w="1280160">
                  <a:extLst>
                    <a:ext uri="{9D8B030D-6E8A-4147-A177-3AD203B41FA5}">
                      <a16:colId xmlns:a16="http://schemas.microsoft.com/office/drawing/2014/main" val="327172710"/>
                    </a:ext>
                  </a:extLst>
                </a:gridCol>
                <a:gridCol w="1097280">
                  <a:extLst>
                    <a:ext uri="{9D8B030D-6E8A-4147-A177-3AD203B41FA5}">
                      <a16:colId xmlns:a16="http://schemas.microsoft.com/office/drawing/2014/main" val="1710326475"/>
                    </a:ext>
                  </a:extLst>
                </a:gridCol>
                <a:gridCol w="1737360">
                  <a:extLst>
                    <a:ext uri="{9D8B030D-6E8A-4147-A177-3AD203B41FA5}">
                      <a16:colId xmlns:a16="http://schemas.microsoft.com/office/drawing/2014/main" val="2085386555"/>
                    </a:ext>
                  </a:extLst>
                </a:gridCol>
                <a:gridCol w="3200400">
                  <a:extLst>
                    <a:ext uri="{9D8B030D-6E8A-4147-A177-3AD203B41FA5}">
                      <a16:colId xmlns:a16="http://schemas.microsoft.com/office/drawing/2014/main" val="2237416933"/>
                    </a:ext>
                  </a:extLst>
                </a:gridCol>
                <a:gridCol w="1280160">
                  <a:extLst>
                    <a:ext uri="{9D8B030D-6E8A-4147-A177-3AD203B41FA5}">
                      <a16:colId xmlns:a16="http://schemas.microsoft.com/office/drawing/2014/main" val="548387894"/>
                    </a:ext>
                  </a:extLst>
                </a:gridCol>
              </a:tblGrid>
              <a:tr h="766204">
                <a:tc>
                  <a:txBody>
                    <a:bodyPr/>
                    <a:lstStyle/>
                    <a:p>
                      <a:pPr algn="ctr"/>
                      <a:r>
                        <a:rPr lang="en-IN" sz="1200" b="1" i="0" u="none" strike="noStrike" kern="1200" baseline="0" dirty="0">
                          <a:solidFill>
                            <a:schemeClr val="lt1"/>
                          </a:solidFill>
                          <a:latin typeface="+mj-lt"/>
                          <a:ea typeface="+mn-ea"/>
                          <a:cs typeface="+mn-cs"/>
                        </a:rPr>
                        <a:t>Class </a:t>
                      </a: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IN" sz="1200" b="1" i="0" u="none" strike="noStrike" kern="1200" baseline="0" dirty="0">
                          <a:solidFill>
                            <a:schemeClr val="lt1"/>
                          </a:solidFill>
                          <a:latin typeface="+mj-lt"/>
                          <a:ea typeface="+mn-ea"/>
                          <a:cs typeface="+mn-cs"/>
                        </a:rPr>
                        <a:t>Typical Examples </a:t>
                      </a:r>
                      <a:endParaRPr lang="en-IN" sz="1200" b="0" i="0" u="none" strike="noStrike" kern="1200" baseline="0" dirty="0">
                        <a:solidFill>
                          <a:schemeClr val="lt1"/>
                        </a:solidFill>
                        <a:latin typeface="+mj-lt"/>
                        <a:ea typeface="+mn-ea"/>
                        <a:cs typeface="+mn-cs"/>
                      </a:endParaRPr>
                    </a:p>
                  </a:txBody>
                  <a:tcPr anchor="ctr"/>
                </a:tc>
                <a:tc>
                  <a:txBody>
                    <a:bodyPr/>
                    <a:lstStyle/>
                    <a:p>
                      <a:pPr algn="ct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IN" sz="1200" b="1" i="0" u="none" strike="noStrike" kern="1200" baseline="0" dirty="0">
                          <a:solidFill>
                            <a:schemeClr val="lt1"/>
                          </a:solidFill>
                          <a:latin typeface="+mj-lt"/>
                          <a:ea typeface="+mn-ea"/>
                          <a:cs typeface="+mn-cs"/>
                        </a:rPr>
                        <a:t>Key Characteristics</a:t>
                      </a:r>
                      <a:endParaRPr lang="en-IN" sz="1200" b="0" i="0" u="none" strike="noStrike" kern="1200" baseline="0" dirty="0">
                        <a:solidFill>
                          <a:schemeClr val="lt1"/>
                        </a:solidFill>
                        <a:latin typeface="+mj-lt"/>
                        <a:ea typeface="+mn-ea"/>
                        <a:cs typeface="+mn-cs"/>
                      </a:endParaRPr>
                    </a:p>
                  </a:txBody>
                  <a:tcPr anchor="ctr"/>
                </a:tc>
                <a:tc>
                  <a:txBody>
                    <a:bodyPr/>
                    <a:lstStyle/>
                    <a:p>
                      <a:pPr algn="ctr"/>
                      <a:r>
                        <a:rPr lang="en-US" sz="1200" b="1" i="0" u="none" strike="noStrike" kern="1200" baseline="0" dirty="0">
                          <a:solidFill>
                            <a:schemeClr val="lt1"/>
                          </a:solidFill>
                          <a:latin typeface="+mj-lt"/>
                          <a:ea typeface="+mn-ea"/>
                          <a:cs typeface="+mn-cs"/>
                        </a:rPr>
                        <a:t>Approximate Number of Living Species </a:t>
                      </a:r>
                      <a:endParaRPr lang="en-US" sz="1200" b="0" i="0" u="none" strike="noStrike" kern="1200" baseline="0" dirty="0">
                        <a:solidFill>
                          <a:schemeClr val="lt1"/>
                        </a:solidFill>
                        <a:latin typeface="+mj-lt"/>
                        <a:ea typeface="+mn-ea"/>
                        <a:cs typeface="+mn-cs"/>
                      </a:endParaRPr>
                    </a:p>
                  </a:txBody>
                  <a:tcPr anchor="ctr"/>
                </a:tc>
                <a:extLst>
                  <a:ext uri="{0D108BD9-81ED-4DB2-BD59-A6C34878D82A}">
                    <a16:rowId xmlns:a16="http://schemas.microsoft.com/office/drawing/2014/main" val="4217104540"/>
                  </a:ext>
                </a:extLst>
              </a:tr>
              <a:tr h="1554480">
                <a:tc>
                  <a:txBody>
                    <a:bodyPr/>
                    <a:lstStyle/>
                    <a:p>
                      <a:pPr algn="l"/>
                      <a:r>
                        <a:rPr lang="en-IN" sz="1200" b="0" i="0" u="none" strike="noStrike" kern="1200" baseline="0" dirty="0" err="1">
                          <a:solidFill>
                            <a:schemeClr val="dk1"/>
                          </a:solidFill>
                          <a:latin typeface="+mj-lt"/>
                          <a:ea typeface="+mn-ea"/>
                          <a:cs typeface="+mn-cs"/>
                        </a:rPr>
                        <a:t>Petromyzontida</a:t>
                      </a:r>
                      <a:endParaRPr lang="en-IN" sz="1200" b="0" i="0" u="none" strike="noStrike" kern="1200" baseline="0" dirty="0">
                        <a:solidFill>
                          <a:schemeClr val="dk1"/>
                        </a:solidFill>
                        <a:latin typeface="+mj-lt"/>
                        <a:ea typeface="+mn-ea"/>
                        <a:cs typeface="+mn-cs"/>
                      </a:endParaRPr>
                    </a:p>
                  </a:txBody>
                  <a:tcPr/>
                </a:tc>
                <a:tc>
                  <a:txBody>
                    <a:bodyPr/>
                    <a:lstStyle/>
                    <a:p>
                      <a:pPr algn="l"/>
                      <a:r>
                        <a:rPr lang="en-IN" sz="1200" dirty="0">
                          <a:latin typeface="+mj-lt"/>
                        </a:rPr>
                        <a:t>Lampreys</a:t>
                      </a:r>
                    </a:p>
                  </a:txBody>
                  <a:tcPr/>
                </a:tc>
                <a:tc>
                  <a:txBody>
                    <a:bodyPr/>
                    <a:lstStyle/>
                    <a:p>
                      <a:pPr algn="ctr" fontAlgn="t"/>
                      <a:r>
                        <a:rPr lang="en-GB" sz="1200" b="0" i="0" u="none" strike="noStrike" dirty="0">
                          <a:solidFill>
                            <a:srgbClr val="000000"/>
                          </a:solidFill>
                          <a:effectLst/>
                          <a:latin typeface="+mj-lt"/>
                        </a:rPr>
                        <a:t>An illustration shows a Lamprey.</a:t>
                      </a:r>
                    </a:p>
                  </a:txBody>
                  <a:tcPr marL="274320" marR="274320" marT="9525" marB="0" anchor="ctr"/>
                </a:tc>
                <a:tc>
                  <a:txBody>
                    <a:bodyPr/>
                    <a:lstStyle/>
                    <a:p>
                      <a:pPr algn="l"/>
                      <a:r>
                        <a:rPr lang="en-US" sz="1200" b="0" i="0" u="none" strike="noStrike" kern="1200" baseline="0" dirty="0">
                          <a:solidFill>
                            <a:schemeClr val="dk1"/>
                          </a:solidFill>
                          <a:latin typeface="+mj-lt"/>
                          <a:ea typeface="+mn-ea"/>
                          <a:cs typeface="+mn-cs"/>
                        </a:rPr>
                        <a:t>Largely extinct group of jawless fishes with no paired appendages; parasitic and nonparasitic types; all breed in freshwater</a:t>
                      </a:r>
                    </a:p>
                  </a:txBody>
                  <a:tcPr/>
                </a:tc>
                <a:tc>
                  <a:txBody>
                    <a:bodyPr/>
                    <a:lstStyle/>
                    <a:p>
                      <a:pPr algn="ctr"/>
                      <a:r>
                        <a:rPr lang="en-US" sz="1200" dirty="0">
                          <a:latin typeface="+mj-lt"/>
                        </a:rPr>
                        <a:t>38</a:t>
                      </a:r>
                      <a:endParaRPr lang="en-IN" sz="1200" dirty="0">
                        <a:latin typeface="+mj-lt"/>
                      </a:endParaRPr>
                    </a:p>
                  </a:txBody>
                  <a:tcPr/>
                </a:tc>
                <a:extLst>
                  <a:ext uri="{0D108BD9-81ED-4DB2-BD59-A6C34878D82A}">
                    <a16:rowId xmlns:a16="http://schemas.microsoft.com/office/drawing/2014/main" val="1750186926"/>
                  </a:ext>
                </a:extLst>
              </a:tr>
              <a:tr h="822960">
                <a:tc>
                  <a:txBody>
                    <a:bodyPr/>
                    <a:lstStyle/>
                    <a:p>
                      <a:pPr algn="l"/>
                      <a:r>
                        <a:rPr lang="en-IN" sz="1200" b="0" i="0" u="none" strike="noStrike" kern="1200" baseline="0" dirty="0" err="1">
                          <a:solidFill>
                            <a:schemeClr val="dk1"/>
                          </a:solidFill>
                          <a:latin typeface="+mj-lt"/>
                          <a:ea typeface="+mn-ea"/>
                          <a:cs typeface="+mn-cs"/>
                        </a:rPr>
                        <a:t>Myxini</a:t>
                      </a:r>
                      <a:endParaRPr lang="en-IN" sz="1200" b="0" i="0" u="none" strike="noStrike" kern="1200" baseline="0" dirty="0">
                        <a:solidFill>
                          <a:schemeClr val="dk1"/>
                        </a:solidFill>
                        <a:latin typeface="+mj-lt"/>
                        <a:ea typeface="+mn-ea"/>
                        <a:cs typeface="+mn-cs"/>
                      </a:endParaRPr>
                    </a:p>
                  </a:txBody>
                  <a:tcPr/>
                </a:tc>
                <a:tc>
                  <a:txBody>
                    <a:bodyPr/>
                    <a:lstStyle/>
                    <a:p>
                      <a:pPr algn="l"/>
                      <a:r>
                        <a:rPr lang="en-IN" sz="1200" dirty="0">
                          <a:latin typeface="+mj-lt"/>
                        </a:rPr>
                        <a:t>Hagfishes</a:t>
                      </a:r>
                    </a:p>
                  </a:txBody>
                  <a:tcPr/>
                </a:tc>
                <a:tc>
                  <a:txBody>
                    <a:bodyPr/>
                    <a:lstStyle/>
                    <a:p>
                      <a:pPr algn="ctr" fontAlgn="t"/>
                      <a:r>
                        <a:rPr lang="en-GB" sz="1200" b="0" i="0" u="none" strike="noStrike" dirty="0">
                          <a:solidFill>
                            <a:srgbClr val="000000"/>
                          </a:solidFill>
                          <a:effectLst/>
                          <a:latin typeface="+mj-lt"/>
                        </a:rPr>
                        <a:t>An illustration shows a Hagfish.</a:t>
                      </a:r>
                    </a:p>
                  </a:txBody>
                  <a:tcPr marL="182880" marR="182880" marT="9525" marB="0" anchor="ctr"/>
                </a:tc>
                <a:tc>
                  <a:txBody>
                    <a:bodyPr/>
                    <a:lstStyle/>
                    <a:p>
                      <a:pPr algn="l"/>
                      <a:r>
                        <a:rPr lang="en-US" sz="1200" b="0" i="0" u="none" strike="noStrike" kern="1200" baseline="0" dirty="0">
                          <a:solidFill>
                            <a:schemeClr val="dk1"/>
                          </a:solidFill>
                          <a:latin typeface="+mj-lt"/>
                          <a:ea typeface="+mn-ea"/>
                          <a:cs typeface="+mn-cs"/>
                        </a:rPr>
                        <a:t>Jawless fishes with no paired appendages; scavengers; mostly blind, but having a well-developed sense of smell</a:t>
                      </a:r>
                    </a:p>
                  </a:txBody>
                  <a:tcPr/>
                </a:tc>
                <a:tc>
                  <a:txBody>
                    <a:bodyPr/>
                    <a:lstStyle/>
                    <a:p>
                      <a:pPr algn="ctr"/>
                      <a:r>
                        <a:rPr lang="en-US" sz="1200" dirty="0">
                          <a:latin typeface="+mj-lt"/>
                        </a:rPr>
                        <a:t>60</a:t>
                      </a:r>
                      <a:endParaRPr lang="en-IN" sz="1200" dirty="0">
                        <a:latin typeface="+mj-lt"/>
                      </a:endParaRPr>
                    </a:p>
                  </a:txBody>
                  <a:tcPr/>
                </a:tc>
                <a:extLst>
                  <a:ext uri="{0D108BD9-81ED-4DB2-BD59-A6C34878D82A}">
                    <a16:rowId xmlns:a16="http://schemas.microsoft.com/office/drawing/2014/main" val="1135195835"/>
                  </a:ext>
                </a:extLst>
              </a:tr>
              <a:tr h="822960">
                <a:tc>
                  <a:txBody>
                    <a:bodyPr/>
                    <a:lstStyle/>
                    <a:p>
                      <a:pPr algn="l"/>
                      <a:r>
                        <a:rPr lang="en-IN" sz="1200" b="0" i="0" u="none" strike="noStrike" kern="1200" baseline="0" dirty="0">
                          <a:solidFill>
                            <a:schemeClr val="dk1"/>
                          </a:solidFill>
                          <a:latin typeface="+mj-lt"/>
                          <a:ea typeface="+mn-ea"/>
                          <a:cs typeface="+mn-cs"/>
                        </a:rPr>
                        <a:t>Placodermi</a:t>
                      </a:r>
                    </a:p>
                  </a:txBody>
                  <a:tcPr/>
                </a:tc>
                <a:tc>
                  <a:txBody>
                    <a:bodyPr/>
                    <a:lstStyle/>
                    <a:p>
                      <a:pPr algn="l"/>
                      <a:r>
                        <a:rPr lang="en-IN" sz="1200" dirty="0" err="1">
                          <a:latin typeface="+mj-lt"/>
                        </a:rPr>
                        <a:t>Armored</a:t>
                      </a:r>
                      <a:r>
                        <a:rPr lang="en-IN" sz="1200" dirty="0">
                          <a:latin typeface="+mj-lt"/>
                        </a:rPr>
                        <a:t> fishes</a:t>
                      </a:r>
                    </a:p>
                  </a:txBody>
                  <a:tcPr/>
                </a:tc>
                <a:tc>
                  <a:txBody>
                    <a:bodyPr/>
                    <a:lstStyle/>
                    <a:p>
                      <a:pPr algn="ctr" fontAlgn="t"/>
                      <a:r>
                        <a:rPr lang="en-GB" sz="1200" b="0" i="0" u="none" strike="noStrike" dirty="0">
                          <a:solidFill>
                            <a:srgbClr val="000000"/>
                          </a:solidFill>
                          <a:effectLst/>
                          <a:latin typeface="+mj-lt"/>
                        </a:rPr>
                        <a:t>An illustration shows an </a:t>
                      </a:r>
                      <a:r>
                        <a:rPr lang="en-GB" sz="1200" b="0" i="0" u="none" strike="noStrike" dirty="0" err="1">
                          <a:solidFill>
                            <a:srgbClr val="000000"/>
                          </a:solidFill>
                          <a:effectLst/>
                          <a:latin typeface="+mj-lt"/>
                        </a:rPr>
                        <a:t>Armored</a:t>
                      </a:r>
                      <a:r>
                        <a:rPr lang="en-GB" sz="1200" b="0" i="0" u="none" strike="noStrike" dirty="0">
                          <a:solidFill>
                            <a:srgbClr val="000000"/>
                          </a:solidFill>
                          <a:effectLst/>
                          <a:latin typeface="+mj-lt"/>
                        </a:rPr>
                        <a:t> fish.</a:t>
                      </a:r>
                    </a:p>
                  </a:txBody>
                  <a:tcPr marL="9525" marR="9525" marT="9525" marB="0" anchor="ctr"/>
                </a:tc>
                <a:tc>
                  <a:txBody>
                    <a:bodyPr/>
                    <a:lstStyle/>
                    <a:p>
                      <a:pPr algn="l"/>
                      <a:r>
                        <a:rPr lang="en-US" sz="1200" b="0" i="0" u="none" strike="noStrike" kern="1200" baseline="0" dirty="0">
                          <a:solidFill>
                            <a:schemeClr val="dk1"/>
                          </a:solidFill>
                          <a:latin typeface="+mj-lt"/>
                          <a:ea typeface="+mn-ea"/>
                          <a:cs typeface="+mn-cs"/>
                        </a:rPr>
                        <a:t>Jawed fishes with heavily armored heads; many were quite large</a:t>
                      </a:r>
                    </a:p>
                  </a:txBody>
                  <a:tcPr/>
                </a:tc>
                <a:tc>
                  <a:txBody>
                    <a:bodyPr/>
                    <a:lstStyle/>
                    <a:p>
                      <a:pPr algn="ctr"/>
                      <a:r>
                        <a:rPr lang="en-IN" sz="1200" b="0" i="0" u="none" strike="noStrike" kern="1200" baseline="0" dirty="0">
                          <a:solidFill>
                            <a:schemeClr val="dk1"/>
                          </a:solidFill>
                          <a:latin typeface="+mj-lt"/>
                          <a:ea typeface="+mn-ea"/>
                          <a:cs typeface="+mn-cs"/>
                        </a:rPr>
                        <a:t>Extinct</a:t>
                      </a:r>
                    </a:p>
                  </a:txBody>
                  <a:tcPr/>
                </a:tc>
                <a:extLst>
                  <a:ext uri="{0D108BD9-81ED-4DB2-BD59-A6C34878D82A}">
                    <a16:rowId xmlns:a16="http://schemas.microsoft.com/office/drawing/2014/main" val="3653218669"/>
                  </a:ext>
                </a:extLst>
              </a:tr>
              <a:tr h="914400">
                <a:tc>
                  <a:txBody>
                    <a:bodyPr/>
                    <a:lstStyle/>
                    <a:p>
                      <a:pPr algn="l"/>
                      <a:r>
                        <a:rPr lang="en-IN" sz="1200" b="0" i="0" u="none" strike="noStrike" kern="1200" baseline="0" dirty="0" err="1">
                          <a:solidFill>
                            <a:schemeClr val="dk1"/>
                          </a:solidFill>
                          <a:latin typeface="+mj-lt"/>
                          <a:ea typeface="+mn-ea"/>
                          <a:cs typeface="+mn-cs"/>
                        </a:rPr>
                        <a:t>Acanthodii</a:t>
                      </a:r>
                      <a:r>
                        <a:rPr lang="en-IN" sz="1200" b="0" i="0" u="none" strike="noStrike" kern="1200" baseline="0" dirty="0">
                          <a:solidFill>
                            <a:schemeClr val="dk1"/>
                          </a:solidFill>
                          <a:latin typeface="+mj-lt"/>
                          <a:ea typeface="+mn-ea"/>
                          <a:cs typeface="+mn-cs"/>
                        </a:rPr>
                        <a:t> and </a:t>
                      </a:r>
                      <a:r>
                        <a:rPr lang="en-IN" sz="1200" b="0" i="0" u="none" strike="noStrike" kern="1200" baseline="0" dirty="0" err="1">
                          <a:solidFill>
                            <a:schemeClr val="dk1"/>
                          </a:solidFill>
                          <a:latin typeface="+mj-lt"/>
                          <a:ea typeface="+mn-ea"/>
                          <a:cs typeface="+mn-cs"/>
                        </a:rPr>
                        <a:t>Ostracoderms</a:t>
                      </a:r>
                      <a:endParaRPr lang="en-IN" sz="1200" b="0" i="0" u="none" strike="noStrike" kern="1200" baseline="0" dirty="0">
                        <a:solidFill>
                          <a:schemeClr val="dk1"/>
                        </a:solidFill>
                        <a:latin typeface="+mj-lt"/>
                        <a:ea typeface="+mn-ea"/>
                        <a:cs typeface="+mn-cs"/>
                      </a:endParaRPr>
                    </a:p>
                  </a:txBody>
                  <a:tcPr/>
                </a:tc>
                <a:tc>
                  <a:txBody>
                    <a:bodyPr/>
                    <a:lstStyle/>
                    <a:p>
                      <a:pPr algn="l"/>
                      <a:r>
                        <a:rPr lang="en-IN" sz="1200" dirty="0">
                          <a:latin typeface="+mj-lt"/>
                        </a:rPr>
                        <a:t>Spiny fishes</a:t>
                      </a:r>
                    </a:p>
                  </a:txBody>
                  <a:tcPr/>
                </a:tc>
                <a:tc>
                  <a:txBody>
                    <a:bodyPr/>
                    <a:lstStyle/>
                    <a:p>
                      <a:pPr algn="ctr" fontAlgn="t"/>
                      <a:r>
                        <a:rPr lang="en-GB" sz="1200" b="0" i="0" u="none" strike="noStrike" dirty="0">
                          <a:solidFill>
                            <a:srgbClr val="000000"/>
                          </a:solidFill>
                          <a:effectLst/>
                          <a:latin typeface="+mj-lt"/>
                        </a:rPr>
                        <a:t>An illustration shows a Spiny fish.</a:t>
                      </a:r>
                    </a:p>
                  </a:txBody>
                  <a:tcPr marL="9525" marR="9525" marT="9525" marB="0" anchor="ctr"/>
                </a:tc>
                <a:tc>
                  <a:txBody>
                    <a:bodyPr/>
                    <a:lstStyle/>
                    <a:p>
                      <a:pPr algn="l"/>
                      <a:r>
                        <a:rPr lang="en-US" sz="1200" b="0" i="0" u="none" strike="noStrike" kern="1200" baseline="0" dirty="0">
                          <a:solidFill>
                            <a:schemeClr val="dk1"/>
                          </a:solidFill>
                          <a:latin typeface="+mj-lt"/>
                          <a:ea typeface="+mn-ea"/>
                          <a:cs typeface="+mn-cs"/>
                        </a:rPr>
                        <a:t>Fishes with (acanthodians) or without (placoderms) jaws; paired fins supported by sharp spines; head shields made of bone; rest of skeleton cartilaginous</a:t>
                      </a:r>
                    </a:p>
                  </a:txBody>
                  <a:tcPr/>
                </a:tc>
                <a:tc>
                  <a:txBody>
                    <a:bodyPr/>
                    <a:lstStyle/>
                    <a:p>
                      <a:pPr algn="ctr"/>
                      <a:r>
                        <a:rPr lang="en-IN" sz="1200" b="0" i="0" u="none" strike="noStrike" kern="1200" baseline="0" dirty="0">
                          <a:solidFill>
                            <a:schemeClr val="dk1"/>
                          </a:solidFill>
                          <a:latin typeface="+mj-lt"/>
                          <a:ea typeface="+mn-ea"/>
                          <a:cs typeface="+mn-cs"/>
                        </a:rPr>
                        <a:t>Extinct</a:t>
                      </a:r>
                    </a:p>
                  </a:txBody>
                  <a:tcPr/>
                </a:tc>
                <a:extLst>
                  <a:ext uri="{0D108BD9-81ED-4DB2-BD59-A6C34878D82A}">
                    <a16:rowId xmlns:a16="http://schemas.microsoft.com/office/drawing/2014/main" val="3303351214"/>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CE5DE273-8B8D-464E-A94C-87A3D9B146C8}"/>
              </a:ext>
            </a:extLst>
          </p:cNvPr>
          <p:cNvPicPr>
            <a:picLocks noChangeAspect="1" noChangeArrowheads="1"/>
          </p:cNvPicPr>
          <p:nvPr/>
        </p:nvPicPr>
        <p:blipFill>
          <a:blip r:embed="rId2"/>
          <a:stretch>
            <a:fillRect/>
          </a:stretch>
        </p:blipFill>
        <p:spPr bwMode="auto">
          <a:xfrm>
            <a:off x="2899127" y="2424415"/>
            <a:ext cx="1280160" cy="12469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5" descr="Alt text for this image can be found in the table row 3 column 3.">
            <a:extLst>
              <a:ext uri="{FF2B5EF4-FFF2-40B4-BE49-F238E27FC236}">
                <a16:creationId xmlns:a16="http://schemas.microsoft.com/office/drawing/2014/main" id="{B1D52A76-4408-45D8-A17C-7D9E73AAB105}"/>
              </a:ext>
            </a:extLst>
          </p:cNvPr>
          <p:cNvPicPr>
            <a:picLocks noChangeAspect="1" noChangeArrowheads="1"/>
          </p:cNvPicPr>
          <p:nvPr/>
        </p:nvPicPr>
        <p:blipFill>
          <a:blip r:embed="rId3"/>
          <a:stretch>
            <a:fillRect/>
          </a:stretch>
        </p:blipFill>
        <p:spPr bwMode="auto">
          <a:xfrm>
            <a:off x="2846070" y="3891590"/>
            <a:ext cx="1386275" cy="739761"/>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descr="Alt text for this image can be found in the table row 4 column 3.">
            <a:extLst>
              <a:ext uri="{FF2B5EF4-FFF2-40B4-BE49-F238E27FC236}">
                <a16:creationId xmlns:a16="http://schemas.microsoft.com/office/drawing/2014/main" id="{D1BCAA2F-61ED-49AE-830B-EBD1A043AD63}"/>
              </a:ext>
            </a:extLst>
          </p:cNvPr>
          <p:cNvPicPr>
            <a:picLocks noChangeAspect="1" noChangeArrowheads="1"/>
          </p:cNvPicPr>
          <p:nvPr/>
        </p:nvPicPr>
        <p:blipFill>
          <a:blip r:embed="rId4"/>
          <a:stretch>
            <a:fillRect/>
          </a:stretch>
        </p:blipFill>
        <p:spPr bwMode="auto">
          <a:xfrm>
            <a:off x="2719365" y="4819613"/>
            <a:ext cx="1662545" cy="511171"/>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7" descr="Alt text for this image can be found in the table row 5 column 3.">
            <a:extLst>
              <a:ext uri="{FF2B5EF4-FFF2-40B4-BE49-F238E27FC236}">
                <a16:creationId xmlns:a16="http://schemas.microsoft.com/office/drawing/2014/main" id="{37CF4CD1-0CAF-4149-8F5A-895855A7D277}"/>
              </a:ext>
            </a:extLst>
          </p:cNvPr>
          <p:cNvPicPr>
            <a:picLocks noChangeAspect="1" noChangeArrowheads="1"/>
          </p:cNvPicPr>
          <p:nvPr/>
        </p:nvPicPr>
        <p:blipFill>
          <a:blip r:embed="rId5"/>
          <a:stretch>
            <a:fillRect/>
          </a:stretch>
        </p:blipFill>
        <p:spPr bwMode="auto">
          <a:xfrm>
            <a:off x="2802492" y="5555329"/>
            <a:ext cx="1496291" cy="77245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8">
            <a:extLst>
              <a:ext uri="{FF2B5EF4-FFF2-40B4-BE49-F238E27FC236}">
                <a16:creationId xmlns:a16="http://schemas.microsoft.com/office/drawing/2014/main" id="{ADC9C796-B4FF-49DE-8A50-AA57F3DDDDB8}"/>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9878861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73072-9259-4A2A-A0FB-86FCEB4E2FC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History of the Fishes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39BCF3E-4E0A-42E4-B4B8-F062F3D01FF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first fishes had mouths with no jaws</a:t>
            </a:r>
          </a:p>
          <a:p>
            <a:pPr marL="347472" lvl="0" indent="-347472">
              <a:spcBef>
                <a:spcPts val="12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Agnatha</a:t>
            </a:r>
            <a:r>
              <a:rPr lang="en-US" dirty="0">
                <a:solidFill>
                  <a:srgbClr val="000000"/>
                </a:solidFill>
                <a:latin typeface="Arial" panose="020B0604020202020204" pitchFamily="34" charset="0"/>
                <a:ea typeface="Verdana" panose="020B0604030504040204" pitchFamily="34" charset="0"/>
              </a:rPr>
              <a:t> extant as hagfish (class </a:t>
            </a:r>
            <a:r>
              <a:rPr lang="en-US" dirty="0" err="1">
                <a:solidFill>
                  <a:srgbClr val="000000"/>
                </a:solidFill>
                <a:latin typeface="Arial" panose="020B0604020202020204" pitchFamily="34" charset="0"/>
                <a:ea typeface="Verdana" panose="020B0604030504040204" pitchFamily="34" charset="0"/>
              </a:rPr>
              <a:t>Myxini</a:t>
            </a:r>
            <a:r>
              <a:rPr lang="en-US" dirty="0">
                <a:solidFill>
                  <a:srgbClr val="000000"/>
                </a:solidFill>
                <a:latin typeface="Arial" panose="020B0604020202020204" pitchFamily="34" charset="0"/>
                <a:ea typeface="Verdana" panose="020B0604030504040204" pitchFamily="34" charset="0"/>
              </a:rPr>
              <a:t>) and lampreys (class </a:t>
            </a:r>
            <a:r>
              <a:rPr lang="en-US" dirty="0" err="1">
                <a:solidFill>
                  <a:srgbClr val="000000"/>
                </a:solidFill>
                <a:latin typeface="Arial" panose="020B0604020202020204" pitchFamily="34" charset="0"/>
                <a:ea typeface="Verdana" panose="020B0604030504040204" pitchFamily="34" charset="0"/>
              </a:rPr>
              <a:t>Cephalaspidomorphi</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Ostracoderms</a:t>
            </a:r>
            <a:r>
              <a:rPr lang="en-US" dirty="0">
                <a:solidFill>
                  <a:srgbClr val="000000"/>
                </a:solidFill>
                <a:latin typeface="Arial" panose="020B0604020202020204" pitchFamily="34" charset="0"/>
                <a:ea typeface="Verdana" panose="020B0604030504040204" pitchFamily="34" charset="0"/>
              </a:rPr>
              <a:t> are now extinct.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development of jaws occurred in the late Silurian period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Jaws evolved from the anterior gill arches that were made of cartilage.</a:t>
            </a:r>
          </a:p>
        </p:txBody>
      </p:sp>
      <p:sp>
        <p:nvSpPr>
          <p:cNvPr id="6" name="Slide Number Placeholder 3">
            <a:extLst>
              <a:ext uri="{FF2B5EF4-FFF2-40B4-BE49-F238E27FC236}">
                <a16:creationId xmlns:a16="http://schemas.microsoft.com/office/drawing/2014/main" id="{111CCEC2-6D2E-4E00-99FB-0261E3C45940}"/>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2203259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234B2-BEEB-4C5B-A00A-567D20E21B2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34.13</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evolution of the jaw in fish. The skull, gill slit, and anterior gill arch form the current jaw position through evolution.">
            <a:extLst>
              <a:ext uri="{FF2B5EF4-FFF2-40B4-BE49-F238E27FC236}">
                <a16:creationId xmlns:a16="http://schemas.microsoft.com/office/drawing/2014/main" id="{4BC4521A-0E8B-4301-A133-607D18D0E122}"/>
              </a:ext>
            </a:extLst>
          </p:cNvPr>
          <p:cNvPicPr>
            <a:picLocks noChangeAspect="1" noChangeArrowheads="1"/>
          </p:cNvPicPr>
          <p:nvPr/>
        </p:nvPicPr>
        <p:blipFill>
          <a:blip r:embed="rId2"/>
          <a:stretch>
            <a:fillRect/>
          </a:stretch>
        </p:blipFill>
        <p:spPr bwMode="auto">
          <a:xfrm>
            <a:off x="540183" y="1363351"/>
            <a:ext cx="8063634"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4F2102B1-0500-4921-A91D-B577268034D4}"/>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9290988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305A8-71F9-412D-A035-CBE13BA6AE2C}"/>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Placoderms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8E6978A-D7D3-41EA-A430-E92770FB3EEB}"/>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Armored fishes (placoderms) and spiny fishes both had jaws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Spiny fish were common during early Devonian – replacing </a:t>
            </a:r>
            <a:r>
              <a:rPr lang="en-US" dirty="0" err="1">
                <a:solidFill>
                  <a:srgbClr val="000000"/>
                </a:solidFill>
                <a:latin typeface="Arial" panose="020B0604020202020204" pitchFamily="34" charset="0"/>
                <a:ea typeface="Verdana" panose="020B0604030504040204" pitchFamily="34" charset="0"/>
              </a:rPr>
              <a:t>ostracoderms</a:t>
            </a:r>
            <a:r>
              <a:rPr lang="en-US" dirty="0">
                <a:solidFill>
                  <a:srgbClr val="000000"/>
                </a:solidFill>
                <a:latin typeface="Arial" panose="020B0604020202020204" pitchFamily="34" charset="0"/>
                <a:ea typeface="Verdana" panose="020B0604030504040204" pitchFamily="34" charset="0"/>
              </a:rPr>
              <a: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Cartilage skeleton but skin had small plates of bone.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Extinct at close of Permian.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Placoderms became common in late Devonian.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Jaw more improved than in spiny fishes.</a:t>
            </a:r>
          </a:p>
          <a:p>
            <a:pPr marL="100584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Upper jaw fused to the skull and the skull hinged on the shoulder.</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Extinct by end of period.</a:t>
            </a:r>
          </a:p>
        </p:txBody>
      </p:sp>
      <p:sp>
        <p:nvSpPr>
          <p:cNvPr id="6" name="Slide Number Placeholder 3">
            <a:extLst>
              <a:ext uri="{FF2B5EF4-FFF2-40B4-BE49-F238E27FC236}">
                <a16:creationId xmlns:a16="http://schemas.microsoft.com/office/drawing/2014/main" id="{D1034AB4-E0D4-45AF-9ACB-79598386C0D5}"/>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788353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A9305-B467-4200-81AC-9773D429D6A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Echinoderm Phylogeny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schematic shows the phylogenetic tree of Echinodermata in relationship with Lophotrochozoa, Ecdysozoa, and Deuterostomes.">
            <a:extLst>
              <a:ext uri="{FF2B5EF4-FFF2-40B4-BE49-F238E27FC236}">
                <a16:creationId xmlns:a16="http://schemas.microsoft.com/office/drawing/2014/main" id="{11B7C5B7-E3ED-4E50-AE1A-A2B94DA3E54F}"/>
              </a:ext>
            </a:extLst>
          </p:cNvPr>
          <p:cNvPicPr>
            <a:picLocks noChangeAspect="1" noChangeArrowheads="1"/>
          </p:cNvPicPr>
          <p:nvPr/>
        </p:nvPicPr>
        <p:blipFill>
          <a:blip r:embed="rId2"/>
          <a:stretch>
            <a:fillRect/>
          </a:stretch>
        </p:blipFill>
        <p:spPr bwMode="auto">
          <a:xfrm>
            <a:off x="1705617" y="1108160"/>
            <a:ext cx="5732767"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1FAFF46F-C8C6-4173-B372-8A63CB89B84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7" name="Slide Number Placeholder 4">
            <a:extLst>
              <a:ext uri="{FF2B5EF4-FFF2-40B4-BE49-F238E27FC236}">
                <a16:creationId xmlns:a16="http://schemas.microsoft.com/office/drawing/2014/main" id="{08962600-0A2A-48FB-B829-72E4B2F53CEC}"/>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0565826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6CAA6-1161-489F-89E9-B208272C4C3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Emergence of Sharks and Bony Fish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332679A-3EF8-4FE5-8021-FF3F9DAC6BF6}"/>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the end of the Devonian period, essentially all of these pioneer vertebrates disappeared, replaced by sharks and bony fishes in one of several mass extinctions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Sharks and bony fishes first evolved in the early Devonian, 400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Jaw was improved even further allowing the mouth to open much wider than was previously possible</a:t>
            </a:r>
          </a:p>
        </p:txBody>
      </p:sp>
      <p:sp>
        <p:nvSpPr>
          <p:cNvPr id="6" name="Slide Number Placeholder 3">
            <a:extLst>
              <a:ext uri="{FF2B5EF4-FFF2-40B4-BE49-F238E27FC236}">
                <a16:creationId xmlns:a16="http://schemas.microsoft.com/office/drawing/2014/main" id="{7F0F74A8-EC2B-4235-875A-5D8DB01DB9E8}"/>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8703021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C96B7-656F-4EF1-9860-38971975463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Chondrichthyes</a:t>
            </a:r>
          </a:p>
        </p:txBody>
      </p:sp>
      <p:sp>
        <p:nvSpPr>
          <p:cNvPr id="3" name="Content Placeholder 2">
            <a:extLst>
              <a:ext uri="{FF2B5EF4-FFF2-40B4-BE49-F238E27FC236}">
                <a16:creationId xmlns:a16="http://schemas.microsoft.com/office/drawing/2014/main" id="{41A41309-28DF-4DCF-879A-6D12EF7661B9}"/>
              </a:ext>
            </a:extLst>
          </p:cNvPr>
          <p:cNvSpPr>
            <a:spLocks noGrp="1"/>
          </p:cNvSpPr>
          <p:nvPr>
            <p:ph sz="quarter" idx="11"/>
          </p:nvPr>
        </p:nvSpPr>
        <p:spPr>
          <a:xfrm>
            <a:off x="342900" y="1276710"/>
            <a:ext cx="8458200" cy="1889669"/>
          </a:xfrm>
        </p:spPr>
        <p:txBody>
          <a:bodyPr/>
          <a:lstStyle/>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Sharks, skates, rays</a:t>
            </a:r>
          </a:p>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Became the dominant sea predators in the Carboniferous period (360–280 M</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a:t>
            </a:r>
          </a:p>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Cartilage skeleton “calcified” with granules of calcium carbonate</a:t>
            </a:r>
          </a:p>
          <a:p>
            <a:pPr marL="457200" lvl="0" indent="-457200">
              <a:spcBef>
                <a:spcPts val="100"/>
              </a:spcBef>
              <a:spcAft>
                <a:spcPts val="1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Light, strong skeleton.</a:t>
            </a:r>
          </a:p>
        </p:txBody>
      </p:sp>
      <p:pic>
        <p:nvPicPr>
          <p:cNvPr id="9" name="Picture 3" descr="A schematic shows the phylogenetic tree of the living vertebrates in relationship with class Chondrichthyes.">
            <a:extLst>
              <a:ext uri="{FF2B5EF4-FFF2-40B4-BE49-F238E27FC236}">
                <a16:creationId xmlns:a16="http://schemas.microsoft.com/office/drawing/2014/main" id="{93D7B4D7-BA0A-48E6-9973-F30998BB12BA}"/>
              </a:ext>
            </a:extLst>
          </p:cNvPr>
          <p:cNvPicPr>
            <a:picLocks noChangeAspect="1" noChangeArrowheads="1"/>
          </p:cNvPicPr>
          <p:nvPr/>
        </p:nvPicPr>
        <p:blipFill>
          <a:blip r:embed="rId2"/>
          <a:stretch>
            <a:fillRect/>
          </a:stretch>
        </p:blipFill>
        <p:spPr bwMode="auto">
          <a:xfrm>
            <a:off x="1539288" y="3171567"/>
            <a:ext cx="6065424" cy="30175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58941500-2DCB-49BA-9BDB-7FF1432BE3E7}"/>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CA2E94CA-819C-4A1B-A789-2199F4598750}"/>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8738126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A46B9-AF3D-4AE4-A0D6-B72197965E06}"/>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Teeth and the Lateral Line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FC1D4C9-5B7A-4A00-B44D-0C5BC44C3889}"/>
              </a:ext>
            </a:extLst>
          </p:cNvPr>
          <p:cNvSpPr>
            <a:spLocks noGrp="1"/>
          </p:cNvSpPr>
          <p:nvPr>
            <p:ph sz="quarter" idx="11"/>
          </p:nvPr>
        </p:nvSpPr>
        <p:spPr>
          <a:xfrm>
            <a:off x="342900" y="1276710"/>
            <a:ext cx="8458200" cy="2196355"/>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Sharks were among the first vertebrates to develop teeth</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Evolved from rough scales on mouth’s skin.</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Easily lost but continuously replaced.</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Sharks (and bony fishes) have a fully developed lateral line system</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Series of sensory organs under the skin that detects changes in pressure waves.</a:t>
            </a:r>
          </a:p>
        </p:txBody>
      </p:sp>
      <p:pic>
        <p:nvPicPr>
          <p:cNvPr id="10" name="Picture 3" descr="An image shows the tiger shark under the sea.">
            <a:extLst>
              <a:ext uri="{FF2B5EF4-FFF2-40B4-BE49-F238E27FC236}">
                <a16:creationId xmlns:a16="http://schemas.microsoft.com/office/drawing/2014/main" id="{BC7B4A54-EFD7-4932-87BE-54E8F94436BC}"/>
              </a:ext>
            </a:extLst>
          </p:cNvPr>
          <p:cNvPicPr>
            <a:picLocks noChangeAspect="1" noChangeArrowheads="1"/>
          </p:cNvPicPr>
          <p:nvPr/>
        </p:nvPicPr>
        <p:blipFill rotWithShape="1">
          <a:blip r:embed="rId2"/>
          <a:srcRect t="5557" b="8659"/>
          <a:stretch/>
        </p:blipFill>
        <p:spPr bwMode="auto">
          <a:xfrm>
            <a:off x="3007993" y="3302641"/>
            <a:ext cx="5087697" cy="2926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B6AA1A1-1FE8-497C-BA96-1EE9D0DA22D3}"/>
              </a:ext>
            </a:extLst>
          </p:cNvPr>
          <p:cNvSpPr>
            <a:spLocks noGrp="1"/>
          </p:cNvSpPr>
          <p:nvPr>
            <p:ph type="body" sz="quarter" idx="39"/>
          </p:nvPr>
        </p:nvSpPr>
        <p:spPr>
          <a:xfrm>
            <a:off x="3128681" y="6293469"/>
            <a:ext cx="4846320" cy="181356"/>
          </a:xfrm>
        </p:spPr>
        <p:txBody>
          <a:bodyPr/>
          <a:lstStyle/>
          <a:p>
            <a:pPr algn="ctr"/>
            <a:r>
              <a:rPr lang="en-US" dirty="0">
                <a:solidFill>
                  <a:schemeClr val="tx1"/>
                </a:solidFill>
              </a:rPr>
              <a:t>Alastair Pollock Photography/Flickr Open/Getty Images </a:t>
            </a:r>
            <a:endParaRPr lang="en-IN" dirty="0">
              <a:solidFill>
                <a:schemeClr val="tx1"/>
              </a:solidFill>
            </a:endParaRPr>
          </a:p>
        </p:txBody>
      </p:sp>
      <p:sp>
        <p:nvSpPr>
          <p:cNvPr id="9" name="Slide Number Placeholder 5">
            <a:extLst>
              <a:ext uri="{FF2B5EF4-FFF2-40B4-BE49-F238E27FC236}">
                <a16:creationId xmlns:a16="http://schemas.microsoft.com/office/drawing/2014/main" id="{2AB5CB88-6255-42A8-9E54-1E31FEE4509C}"/>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7299904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0B939-7069-43FB-8452-AE70D5D1B3EA}"/>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Shark Reproduction &amp; Development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E83A4B8-C1E9-4FCC-905F-DFA4DB85604E}"/>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Reproduction in sharks differs from that of other fishes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Eggs are fertilized internally.</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pups are born alive.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 few species do lay fertilized eggs.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Sharks have long gestation periods and relatively few offspring</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Therefore, are not able to recover quickly from population declines.</a:t>
            </a:r>
          </a:p>
        </p:txBody>
      </p:sp>
      <p:sp>
        <p:nvSpPr>
          <p:cNvPr id="6" name="Slide Number Placeholder 3">
            <a:extLst>
              <a:ext uri="{FF2B5EF4-FFF2-40B4-BE49-F238E27FC236}">
                <a16:creationId xmlns:a16="http://schemas.microsoft.com/office/drawing/2014/main" id="{CDAB0C16-C452-4F5E-81D1-65A88D7E7FB2}"/>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1477342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64B00-9C1E-4956-8787-71945609908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Bony fishes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46427F-6EA3-46D9-A81A-B1669624E251}"/>
              </a:ext>
            </a:extLst>
          </p:cNvPr>
          <p:cNvSpPr>
            <a:spLocks noGrp="1"/>
          </p:cNvSpPr>
          <p:nvPr>
            <p:ph sz="quarter" idx="11"/>
          </p:nvPr>
        </p:nvSpPr>
        <p:spPr>
          <a:xfrm>
            <a:off x="342900" y="1276710"/>
            <a:ext cx="8458200" cy="2152290"/>
          </a:xfrm>
        </p:spPr>
        <p:txBody>
          <a:bodyPr/>
          <a:lstStyle/>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Evolved at the same time as sharks (400 M</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a:t>
            </a:r>
          </a:p>
          <a:p>
            <a:pPr marL="347472" lvl="0" indent="-347472">
              <a:spcBef>
                <a:spcPts val="100"/>
              </a:spcBef>
              <a:spcAft>
                <a:spcPts val="1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However, they adopted a heavy internal skeleton made completely of bone.</a:t>
            </a:r>
          </a:p>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Bony fishes are the most species-rich group of all vertebrates (&gt; 30,000 living species)</a:t>
            </a:r>
          </a:p>
          <a:p>
            <a:pPr lvl="0">
              <a:spcBef>
                <a:spcPts val="100"/>
              </a:spcBef>
              <a:spcAft>
                <a:spcPts val="100"/>
              </a:spcAft>
              <a:buClr>
                <a:srgbClr val="003B48"/>
              </a:buClr>
            </a:pPr>
            <a:r>
              <a:rPr lang="en-US" sz="2200" dirty="0">
                <a:solidFill>
                  <a:srgbClr val="000000"/>
                </a:solidFill>
                <a:latin typeface="Arial" panose="020B0604020202020204" pitchFamily="34" charset="0"/>
                <a:ea typeface="Verdana" panose="020B0604030504040204" pitchFamily="34" charset="0"/>
              </a:rPr>
              <a:t>Significant adaptations include swim bladder and gill cover</a:t>
            </a:r>
          </a:p>
        </p:txBody>
      </p:sp>
      <p:pic>
        <p:nvPicPr>
          <p:cNvPr id="9" name="Picture 3" descr="A schematic shows the phylogenetic tree of the living vertebrates in relationship with Actinopterygii,  Actinistia, and Dipnoi.">
            <a:extLst>
              <a:ext uri="{FF2B5EF4-FFF2-40B4-BE49-F238E27FC236}">
                <a16:creationId xmlns:a16="http://schemas.microsoft.com/office/drawing/2014/main" id="{1872A41A-B6EF-456C-B5CC-1A2C1BE91378}"/>
              </a:ext>
            </a:extLst>
          </p:cNvPr>
          <p:cNvPicPr>
            <a:picLocks noChangeAspect="1" noChangeArrowheads="1"/>
          </p:cNvPicPr>
          <p:nvPr/>
        </p:nvPicPr>
        <p:blipFill>
          <a:blip r:embed="rId2"/>
          <a:stretch>
            <a:fillRect/>
          </a:stretch>
        </p:blipFill>
        <p:spPr bwMode="auto">
          <a:xfrm>
            <a:off x="1906890" y="3549351"/>
            <a:ext cx="5330220" cy="265176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393D2E03-5922-47DA-A16E-3D1E1E1D520F}"/>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0A4CD9E4-1D2A-44AB-A267-A5ECC38E4560}"/>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1682941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54D92-5002-4FBD-9605-C7DA099F0DC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Swim Bladder and Gill Cover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BEDD19A-F68F-44AD-B75F-F1F3CC6CA87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Swim bladder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Gas-filled sac that allows bony fishes to regulate their buoyant density.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most modern fish, filled and drained with gases internally.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Gill cover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Hard plate, the operculum, covers gills.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Flexing plate permits water pumping over gills.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Efficient bellows system when stationary.</a:t>
            </a:r>
          </a:p>
        </p:txBody>
      </p:sp>
      <p:sp>
        <p:nvSpPr>
          <p:cNvPr id="6" name="Slide Number Placeholder 3">
            <a:extLst>
              <a:ext uri="{FF2B5EF4-FFF2-40B4-BE49-F238E27FC236}">
                <a16:creationId xmlns:a16="http://schemas.microsoft.com/office/drawing/2014/main" id="{6986CB2D-2811-4649-9AAF-2F9544632332}"/>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2912377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D138A-CFB0-4A37-B0E8-1C6090E64B62}"/>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Gas Regulation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D97468D-C50E-4278-8090-625BE0C2D05A}"/>
              </a:ext>
            </a:extLst>
          </p:cNvPr>
          <p:cNvSpPr>
            <a:spLocks noGrp="1"/>
          </p:cNvSpPr>
          <p:nvPr>
            <p:ph sz="quarter" idx="11"/>
          </p:nvPr>
        </p:nvSpPr>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Gases are taken from the blood, and the gas gland secretes the gases into the swim bladder. Gas is released from the bladder by a muscular valve, the oval body.</a:t>
            </a:r>
          </a:p>
        </p:txBody>
      </p:sp>
      <p:sp>
        <p:nvSpPr>
          <p:cNvPr id="6" name="Slide Number Placeholder 3">
            <a:extLst>
              <a:ext uri="{FF2B5EF4-FFF2-40B4-BE49-F238E27FC236}">
                <a16:creationId xmlns:a16="http://schemas.microsoft.com/office/drawing/2014/main" id="{B39476D8-E807-4284-878E-2E0910A8925A}"/>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5576799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54FD7-1C93-45EC-AE5B-192FB6B1EAF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34.15</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structure of the swim bladder of a bony fish and gills with gill cover.">
            <a:extLst>
              <a:ext uri="{FF2B5EF4-FFF2-40B4-BE49-F238E27FC236}">
                <a16:creationId xmlns:a16="http://schemas.microsoft.com/office/drawing/2014/main" id="{1C78D0D2-0975-479B-B339-F5C93DF70A0B}"/>
              </a:ext>
            </a:extLst>
          </p:cNvPr>
          <p:cNvPicPr>
            <a:picLocks noChangeAspect="1" noChangeArrowheads="1"/>
          </p:cNvPicPr>
          <p:nvPr/>
        </p:nvPicPr>
        <p:blipFill>
          <a:blip r:embed="rId2"/>
          <a:stretch>
            <a:fillRect/>
          </a:stretch>
        </p:blipFill>
        <p:spPr bwMode="auto">
          <a:xfrm>
            <a:off x="1756033" y="1105572"/>
            <a:ext cx="5631934"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7ECDEFE9-62DF-44EE-A09E-60E900973EF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391650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C0B9-A043-40F7-ACD4-2005902A4396}"/>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Three Major Groups of Bony Fishes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C79C8BF-02E7-4FA0-BAD4-AB7A4B7E2902}"/>
              </a:ext>
            </a:extLst>
          </p:cNvPr>
          <p:cNvSpPr>
            <a:spLocks noGrp="1"/>
          </p:cNvSpPr>
          <p:nvPr>
            <p:ph sz="quarter" idx="11"/>
          </p:nvPr>
        </p:nvSpPr>
        <p:spPr/>
        <p:txBody>
          <a:bodyPr/>
          <a:lstStyle/>
          <a:p>
            <a:pPr>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Ray-finned fishes, lungfish, and coelacanths</a:t>
            </a:r>
          </a:p>
          <a:p>
            <a:pPr marL="342900" indent="-342900">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Ray-finned fishes (class Actinopterygii)</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Parallel bony rays support and stiffen each fin.</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There are no muscles within the fins.</a:t>
            </a:r>
          </a:p>
          <a:p>
            <a:pPr marL="342900" indent="-342900">
              <a:spcBef>
                <a:spcPts val="1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Lobe-finned fishes</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Lungfish (class </a:t>
            </a:r>
            <a:r>
              <a:rPr lang="en-US" dirty="0" err="1">
                <a:solidFill>
                  <a:srgbClr val="000000"/>
                </a:solidFill>
                <a:latin typeface="Arial" panose="020B0604020202020204" pitchFamily="34" charset="0"/>
                <a:ea typeface="Verdana" panose="020B0604030504040204" pitchFamily="34" charset="0"/>
              </a:rPr>
              <a:t>Dipnoi</a:t>
            </a:r>
            <a:r>
              <a:rPr lang="en-US" dirty="0">
                <a:solidFill>
                  <a:srgbClr val="000000"/>
                </a:solidFill>
                <a:latin typeface="Arial" panose="020B0604020202020204" pitchFamily="34" charset="0"/>
                <a:ea typeface="Verdana" panose="020B0604030504040204" pitchFamily="34" charset="0"/>
              </a:rPr>
              <a:t>) and Coelacanths (class </a:t>
            </a:r>
            <a:r>
              <a:rPr lang="en-US" dirty="0" err="1">
                <a:solidFill>
                  <a:srgbClr val="000000"/>
                </a:solidFill>
                <a:latin typeface="Arial" panose="020B0604020202020204" pitchFamily="34" charset="0"/>
                <a:ea typeface="Verdana" panose="020B0604030504040204" pitchFamily="34" charset="0"/>
              </a:rPr>
              <a:t>Actinistia</a:t>
            </a:r>
            <a:r>
              <a:rPr lang="en-US" dirty="0">
                <a:solidFill>
                  <a:srgbClr val="000000"/>
                </a:solidFill>
                <a:latin typeface="Arial" panose="020B0604020202020204" pitchFamily="34" charset="0"/>
                <a:ea typeface="Verdana" panose="020B0604030504040204" pitchFamily="34" charset="0"/>
              </a:rPr>
              <a:t>)</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Have paired fins that consist of a long fleshy muscular lobe.</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Supported by central core of bones with fully articulated joints.</a:t>
            </a:r>
          </a:p>
        </p:txBody>
      </p:sp>
      <p:sp>
        <p:nvSpPr>
          <p:cNvPr id="6" name="Slide Number Placeholder 3">
            <a:extLst>
              <a:ext uri="{FF2B5EF4-FFF2-40B4-BE49-F238E27FC236}">
                <a16:creationId xmlns:a16="http://schemas.microsoft.com/office/drawing/2014/main" id="{03B9D1D3-57F7-48DF-8EEE-E759CC044D44}"/>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9103443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B6D8F-32B7-4FF0-92E2-C5902C0260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34.16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 images show the Ray-finned and Lobe-finned fish with an illustration of their fins.">
            <a:extLst>
              <a:ext uri="{FF2B5EF4-FFF2-40B4-BE49-F238E27FC236}">
                <a16:creationId xmlns:a16="http://schemas.microsoft.com/office/drawing/2014/main" id="{06530988-A316-4D2D-BC7D-E1DCC0C8B97C}"/>
              </a:ext>
            </a:extLst>
          </p:cNvPr>
          <p:cNvPicPr>
            <a:picLocks noChangeAspect="1" noChangeArrowheads="1"/>
          </p:cNvPicPr>
          <p:nvPr/>
        </p:nvPicPr>
        <p:blipFill>
          <a:blip r:embed="rId2"/>
          <a:stretch>
            <a:fillRect/>
          </a:stretch>
        </p:blipFill>
        <p:spPr bwMode="auto">
          <a:xfrm>
            <a:off x="3054995" y="230803"/>
            <a:ext cx="3034011" cy="5669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0F3F7356-76DF-4C1C-807F-82E7D40CDCEC}"/>
              </a:ext>
            </a:extLst>
          </p:cNvPr>
          <p:cNvSpPr>
            <a:spLocks noGrp="1"/>
          </p:cNvSpPr>
          <p:nvPr>
            <p:ph type="body" sz="quarter" idx="39"/>
          </p:nvPr>
        </p:nvSpPr>
        <p:spPr>
          <a:xfrm>
            <a:off x="2148840" y="5978982"/>
            <a:ext cx="4846320" cy="181356"/>
          </a:xfrm>
        </p:spPr>
        <p:txBody>
          <a:bodyPr/>
          <a:lstStyle/>
          <a:p>
            <a:pPr algn="ctr"/>
            <a:r>
              <a:rPr lang="en-IN" dirty="0">
                <a:solidFill>
                  <a:schemeClr val="tx1"/>
                </a:solidFill>
              </a:rPr>
              <a:t>(a) Federico Cabello/</a:t>
            </a:r>
            <a:r>
              <a:rPr lang="en-IN" dirty="0" err="1">
                <a:solidFill>
                  <a:schemeClr val="tx1"/>
                </a:solidFill>
              </a:rPr>
              <a:t>SuperStock</a:t>
            </a:r>
            <a:r>
              <a:rPr lang="en-IN" dirty="0">
                <a:solidFill>
                  <a:schemeClr val="tx1"/>
                </a:solidFill>
              </a:rPr>
              <a:t> (b) Raymond </a:t>
            </a:r>
            <a:r>
              <a:rPr lang="en-IN" dirty="0" err="1">
                <a:solidFill>
                  <a:schemeClr val="tx1"/>
                </a:solidFill>
              </a:rPr>
              <a:t>Tercafs</a:t>
            </a:r>
            <a:r>
              <a:rPr lang="en-IN" dirty="0">
                <a:solidFill>
                  <a:schemeClr val="tx1"/>
                </a:solidFill>
              </a:rPr>
              <a:t>/Bruce Coleman Inc./ </a:t>
            </a:r>
            <a:r>
              <a:rPr lang="en-IN" dirty="0" err="1">
                <a:solidFill>
                  <a:schemeClr val="tx1"/>
                </a:solidFill>
              </a:rPr>
              <a:t>Photoshot</a:t>
            </a:r>
            <a:r>
              <a:rPr lang="en-IN" dirty="0">
                <a:solidFill>
                  <a:schemeClr val="tx1"/>
                </a:solidFill>
              </a:rPr>
              <a:t> </a:t>
            </a:r>
          </a:p>
        </p:txBody>
      </p:sp>
      <p:sp>
        <p:nvSpPr>
          <p:cNvPr id="14" name="Text Placeholder 4">
            <a:extLst>
              <a:ext uri="{FF2B5EF4-FFF2-40B4-BE49-F238E27FC236}">
                <a16:creationId xmlns:a16="http://schemas.microsoft.com/office/drawing/2014/main" id="{CC644B79-2D60-4B3E-8331-1E38B263D87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78DEC0F4-6EC0-478C-8504-6E3BBD78781C}"/>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736908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7281A-5F7A-48D0-B78E-22A6A5E913C1}"/>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Origin of the Echinoderms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64D4BF2-A827-40A1-95E5-A314B94AEAE6}"/>
              </a:ext>
            </a:extLst>
          </p:cNvPr>
          <p:cNvSpPr>
            <a:spLocks noGrp="1"/>
          </p:cNvSpPr>
          <p:nvPr>
            <p:ph sz="quarter" idx="11"/>
          </p:nvPr>
        </p:nvSpPr>
        <p:spPr>
          <a:xfrm>
            <a:off x="342900" y="1276710"/>
            <a:ext cx="8458200" cy="1281133"/>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Origin remains unclear</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Thought to have evolved from bilaterally symmetrical ancestors because larvae are bilaterally symmetrical.</a:t>
            </a:r>
          </a:p>
        </p:txBody>
      </p:sp>
      <p:pic>
        <p:nvPicPr>
          <p:cNvPr id="9" name="Picture 3" descr="A micrograph shows the Common sea star. The length and breadth of the sea star are approximately 500 and 250 micrometers, respectively.">
            <a:extLst>
              <a:ext uri="{FF2B5EF4-FFF2-40B4-BE49-F238E27FC236}">
                <a16:creationId xmlns:a16="http://schemas.microsoft.com/office/drawing/2014/main" id="{4DD85509-3412-429E-939B-4824A15BC3A8}"/>
              </a:ext>
            </a:extLst>
          </p:cNvPr>
          <p:cNvPicPr>
            <a:picLocks noChangeAspect="1" noChangeArrowheads="1"/>
          </p:cNvPicPr>
          <p:nvPr/>
        </p:nvPicPr>
        <p:blipFill rotWithShape="1">
          <a:blip r:embed="rId2"/>
          <a:srcRect t="28890" b="13007"/>
          <a:stretch/>
        </p:blipFill>
        <p:spPr bwMode="auto">
          <a:xfrm>
            <a:off x="2158196" y="2756349"/>
            <a:ext cx="4827608" cy="3383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38954462-0C1F-4052-B449-1742D719F568}"/>
              </a:ext>
            </a:extLst>
          </p:cNvPr>
          <p:cNvSpPr>
            <a:spLocks noGrp="1"/>
          </p:cNvSpPr>
          <p:nvPr>
            <p:ph type="body" sz="quarter" idx="39"/>
          </p:nvPr>
        </p:nvSpPr>
        <p:spPr>
          <a:xfrm>
            <a:off x="3200400" y="6207869"/>
            <a:ext cx="2743200" cy="181356"/>
          </a:xfrm>
        </p:spPr>
        <p:txBody>
          <a:bodyPr/>
          <a:lstStyle/>
          <a:p>
            <a:pPr algn="ctr"/>
            <a:r>
              <a:rPr lang="en-IN" dirty="0">
                <a:solidFill>
                  <a:schemeClr val="tx1"/>
                </a:solidFill>
              </a:rPr>
              <a:t>D.P. Wilson/FLPA/Science Source</a:t>
            </a:r>
          </a:p>
        </p:txBody>
      </p:sp>
      <p:sp>
        <p:nvSpPr>
          <p:cNvPr id="8" name="Slide Number Placeholder 5">
            <a:extLst>
              <a:ext uri="{FF2B5EF4-FFF2-40B4-BE49-F238E27FC236}">
                <a16:creationId xmlns:a16="http://schemas.microsoft.com/office/drawing/2014/main" id="{EDCC636F-4984-4261-BD2E-3F0386476A4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8985192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93F65-FB5C-4978-B8AA-310BEC67645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Amphibia</a:t>
            </a:r>
          </a:p>
        </p:txBody>
      </p:sp>
      <p:sp>
        <p:nvSpPr>
          <p:cNvPr id="3" name="Content Placeholder 2">
            <a:extLst>
              <a:ext uri="{FF2B5EF4-FFF2-40B4-BE49-F238E27FC236}">
                <a16:creationId xmlns:a16="http://schemas.microsoft.com/office/drawing/2014/main" id="{7EBAEA5D-6399-491B-A1B0-A5EBCBBAB808}"/>
              </a:ext>
            </a:extLst>
          </p:cNvPr>
          <p:cNvSpPr>
            <a:spLocks noGrp="1"/>
          </p:cNvSpPr>
          <p:nvPr>
            <p:ph sz="quarter" idx="11"/>
          </p:nvPr>
        </p:nvSpPr>
        <p:spPr>
          <a:xfrm>
            <a:off x="342900" y="1276710"/>
            <a:ext cx="8458200" cy="1009290"/>
          </a:xfrm>
        </p:spPr>
        <p:txBody>
          <a:bodyPr/>
          <a:lstStyle/>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vertebrates to walk on land</a:t>
            </a:r>
          </a:p>
          <a:p>
            <a:pPr marL="342900" lvl="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Direct descendants of fishes</a:t>
            </a:r>
          </a:p>
        </p:txBody>
      </p:sp>
      <p:pic>
        <p:nvPicPr>
          <p:cNvPr id="9" name="Picture 3" descr="A schematic shows the phylogenetic tree of the living vertebrates in relationship with Amphibia.">
            <a:extLst>
              <a:ext uri="{FF2B5EF4-FFF2-40B4-BE49-F238E27FC236}">
                <a16:creationId xmlns:a16="http://schemas.microsoft.com/office/drawing/2014/main" id="{84DEF479-F347-461D-9EA5-9662BC9A5143}"/>
              </a:ext>
            </a:extLst>
          </p:cNvPr>
          <p:cNvPicPr>
            <a:picLocks noChangeAspect="1" noChangeArrowheads="1"/>
          </p:cNvPicPr>
          <p:nvPr/>
        </p:nvPicPr>
        <p:blipFill>
          <a:blip r:embed="rId2"/>
          <a:stretch>
            <a:fillRect/>
          </a:stretch>
        </p:blipFill>
        <p:spPr bwMode="auto">
          <a:xfrm>
            <a:off x="895990" y="2513499"/>
            <a:ext cx="7352021" cy="36576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D81EFF11-7B50-44F3-AAEA-DF786C4DA7B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02E15F87-EE04-4AD4-92E5-FA29E67746C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9486616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0DC07-F0DC-4C61-B180-2C87C797E05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5 distinguishing amphibian features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0077775-D443-45A6-B393-D8D91892CBF1}"/>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Legs – adaptation to life on land</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Lungs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Cutaneous respiration – supplement lungs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Pulmonary veins – separate pulmonary circuit allows higher pressure blood to tissues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Partially divided heart – improves separation of pulmonary and systemic circuits</a:t>
            </a:r>
          </a:p>
        </p:txBody>
      </p:sp>
      <p:sp>
        <p:nvSpPr>
          <p:cNvPr id="6" name="Slide Number Placeholder 3">
            <a:extLst>
              <a:ext uri="{FF2B5EF4-FFF2-40B4-BE49-F238E27FC236}">
                <a16:creationId xmlns:a16="http://schemas.microsoft.com/office/drawing/2014/main" id="{4163E51F-22A8-48DC-9F79-7EAED0581647}"/>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8884472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4092-CEC5-4566-8C77-BF11F83090F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Successful Invasion of Land by Vertebrates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8B0582A-0724-4FC1-B607-81DFEB2E9D6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Required several adaptations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Legs to support body’s weight.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Lungs to extract oxygen from air.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Redesigned heart and circulatory system to drive larger muscles.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Reproduction still in water to prevent egg drying.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System to prevent whole body desiccation.</a:t>
            </a:r>
          </a:p>
        </p:txBody>
      </p:sp>
      <p:sp>
        <p:nvSpPr>
          <p:cNvPr id="6" name="Slide Number Placeholder 3">
            <a:extLst>
              <a:ext uri="{FF2B5EF4-FFF2-40B4-BE49-F238E27FC236}">
                <a16:creationId xmlns:a16="http://schemas.microsoft.com/office/drawing/2014/main" id="{EFB7FCC9-C848-4244-BC3B-BC598C153EF0}"/>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4599097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F109E6-EB64-4BF2-9269-3201917105FC}"/>
              </a:ext>
            </a:extLst>
          </p:cNvPr>
          <p:cNvSpPr>
            <a:spLocks noGrp="1"/>
          </p:cNvSpPr>
          <p:nvPr>
            <p:ph type="title"/>
          </p:nvPr>
        </p:nvSpPr>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Ichthyostega</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EF95AAC-1BD8-4F82-900D-FBD4548B44B8}"/>
              </a:ext>
            </a:extLst>
          </p:cNvPr>
          <p:cNvSpPr>
            <a:spLocks noGrp="1"/>
          </p:cNvSpPr>
          <p:nvPr>
            <p:ph sz="quarter" idx="11"/>
          </p:nvPr>
        </p:nvSpPr>
        <p:spPr>
          <a:xfrm>
            <a:off x="342900" y="1276709"/>
            <a:ext cx="8458200" cy="2011680"/>
          </a:xfrm>
        </p:spPr>
        <p:txBody>
          <a:bodyPr/>
          <a:lstStyle/>
          <a:p>
            <a:pPr marL="0" lvl="1" indent="0">
              <a:spcBef>
                <a:spcPts val="300"/>
              </a:spcBef>
              <a:spcAft>
                <a:spcPts val="200"/>
              </a:spcAft>
              <a:buClr>
                <a:srgbClr val="00403E"/>
              </a:buClr>
              <a:buNone/>
            </a:pPr>
            <a:r>
              <a:rPr lang="en-US" sz="2200" dirty="0">
                <a:solidFill>
                  <a:srgbClr val="000000"/>
                </a:solidFill>
                <a:latin typeface="Arial" panose="020B0604020202020204" pitchFamily="34" charset="0"/>
                <a:ea typeface="Verdana" panose="020B0604030504040204" pitchFamily="34" charset="0"/>
              </a:rPr>
              <a:t>Amphibians evolved from lobe-finned fish</a:t>
            </a:r>
          </a:p>
          <a:p>
            <a:pPr marL="0" lvl="1" indent="0">
              <a:spcBef>
                <a:spcPts val="300"/>
              </a:spcBef>
              <a:spcAft>
                <a:spcPts val="200"/>
              </a:spcAft>
              <a:buClr>
                <a:srgbClr val="00403E"/>
              </a:buClr>
              <a:buNone/>
            </a:pPr>
            <a:r>
              <a:rPr lang="en-US" sz="2200" i="1" dirty="0" err="1">
                <a:solidFill>
                  <a:srgbClr val="000000"/>
                </a:solidFill>
                <a:latin typeface="Arial" panose="020B0604020202020204" pitchFamily="34" charset="0"/>
                <a:ea typeface="Verdana" panose="020B0604030504040204" pitchFamily="34" charset="0"/>
              </a:rPr>
              <a:t>Ichthyostega</a:t>
            </a:r>
            <a:r>
              <a:rPr lang="en-US" sz="2200" dirty="0">
                <a:solidFill>
                  <a:srgbClr val="000000"/>
                </a:solidFill>
                <a:latin typeface="Arial" panose="020B0604020202020204" pitchFamily="34" charset="0"/>
                <a:ea typeface="Verdana" panose="020B0604030504040204" pitchFamily="34" charset="0"/>
              </a:rPr>
              <a:t> was one of the first amphibians</a:t>
            </a:r>
          </a:p>
          <a:p>
            <a:pPr marL="0" lvl="1" indent="0">
              <a:spcBef>
                <a:spcPts val="300"/>
              </a:spcBef>
              <a:spcAft>
                <a:spcPts val="200"/>
              </a:spcAft>
              <a:buClr>
                <a:srgbClr val="00403E"/>
              </a:buClr>
              <a:buNone/>
            </a:pPr>
            <a:r>
              <a:rPr lang="en-US" sz="2200" dirty="0">
                <a:solidFill>
                  <a:srgbClr val="000000"/>
                </a:solidFill>
                <a:latin typeface="Arial" panose="020B0604020202020204" pitchFamily="34" charset="0"/>
                <a:ea typeface="Verdana" panose="020B0604030504040204" pitchFamily="34" charset="0"/>
              </a:rPr>
              <a:t>Sturdy forelegs, flipper-shaped hindlimbs</a:t>
            </a:r>
          </a:p>
          <a:p>
            <a:pPr marL="347472" lvl="1" indent="-347472">
              <a:spcBef>
                <a:spcPts val="300"/>
              </a:spcBef>
              <a:spcAft>
                <a:spcPts val="200"/>
              </a:spcAft>
              <a:buClr>
                <a:srgbClr val="000000"/>
              </a:buClr>
            </a:pPr>
            <a:r>
              <a:rPr lang="en-US" sz="2200" dirty="0">
                <a:solidFill>
                  <a:srgbClr val="000000"/>
                </a:solidFill>
                <a:latin typeface="Arial" panose="020B0604020202020204" pitchFamily="34" charset="0"/>
                <a:ea typeface="Verdana" panose="020B0604030504040204" pitchFamily="34" charset="0"/>
              </a:rPr>
              <a:t>Moved like a seal.</a:t>
            </a:r>
          </a:p>
          <a:p>
            <a:pPr marL="0" lvl="1" indent="0">
              <a:spcBef>
                <a:spcPts val="300"/>
              </a:spcBef>
              <a:spcAft>
                <a:spcPts val="200"/>
              </a:spcAft>
              <a:buClr>
                <a:srgbClr val="00403E"/>
              </a:buClr>
              <a:buNone/>
            </a:pPr>
            <a:r>
              <a:rPr lang="en-US" sz="2200" dirty="0">
                <a:solidFill>
                  <a:srgbClr val="000000"/>
                </a:solidFill>
                <a:latin typeface="Arial" panose="020B0604020202020204" pitchFamily="34" charset="0"/>
                <a:ea typeface="Verdana" panose="020B0604030504040204" pitchFamily="34" charset="0"/>
              </a:rPr>
              <a:t>Long, broad, overlapping ribs form solid cage for lungs and heart</a:t>
            </a:r>
          </a:p>
        </p:txBody>
      </p:sp>
      <p:pic>
        <p:nvPicPr>
          <p:cNvPr id="9" name="Picture 3" descr="The shoulder bone of Tiktaalik was like modern amphibians, not attached to the skull.">
            <a:extLst>
              <a:ext uri="{FF2B5EF4-FFF2-40B4-BE49-F238E27FC236}">
                <a16:creationId xmlns:a16="http://schemas.microsoft.com/office/drawing/2014/main" id="{B3CF8E2B-B3E5-427C-BC17-B8486117F80C}"/>
              </a:ext>
            </a:extLst>
          </p:cNvPr>
          <p:cNvPicPr>
            <a:picLocks noChangeAspect="1" noChangeArrowheads="1"/>
          </p:cNvPicPr>
          <p:nvPr/>
        </p:nvPicPr>
        <p:blipFill>
          <a:blip r:embed="rId2"/>
          <a:stretch>
            <a:fillRect/>
          </a:stretch>
        </p:blipFill>
        <p:spPr bwMode="auto">
          <a:xfrm>
            <a:off x="2355273" y="3462113"/>
            <a:ext cx="4433454" cy="2926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33725364-59DB-49B1-B6CB-0FEBF30D4E7F}"/>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2232846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812B3-E91D-4B27-BD09-99FCB7231E16}"/>
              </a:ext>
            </a:extLst>
          </p:cNvPr>
          <p:cNvSpPr>
            <a:spLocks noGrp="1"/>
          </p:cNvSpPr>
          <p:nvPr>
            <p:ph type="title"/>
          </p:nvPr>
        </p:nvSpPr>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Tiktaalik</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3B3677-62E8-4D13-AF45-6F2A98D702F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2006, a transitional fossil was found between fish and </a:t>
            </a:r>
            <a:r>
              <a:rPr lang="en-US" i="1" dirty="0" err="1">
                <a:solidFill>
                  <a:srgbClr val="000000"/>
                </a:solidFill>
                <a:latin typeface="Arial" panose="020B0604020202020204" pitchFamily="34" charset="0"/>
                <a:ea typeface="Verdana" panose="020B0604030504040204" pitchFamily="34" charset="0"/>
              </a:rPr>
              <a:t>Ichthyostega</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Had gills and scales like a fish, but a neck like an amphibian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Shoulder, forearm, and wrist bones were like those of amphibians, but at the end of the limb was a lobed fin, rather than the toes of an amphibian</a:t>
            </a:r>
          </a:p>
        </p:txBody>
      </p:sp>
      <p:sp>
        <p:nvSpPr>
          <p:cNvPr id="6" name="Slide Number Placeholder 3">
            <a:extLst>
              <a:ext uri="{FF2B5EF4-FFF2-40B4-BE49-F238E27FC236}">
                <a16:creationId xmlns:a16="http://schemas.microsoft.com/office/drawing/2014/main" id="{256AA373-4473-469A-A8C7-B867EE3E6B4A}"/>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4173379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4A2A5-7065-473D-A2A7-189B2B301A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34.17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ree illustrations show the Lobe-finned fish, Tiktaalik, and early Tetrapod.">
            <a:extLst>
              <a:ext uri="{FF2B5EF4-FFF2-40B4-BE49-F238E27FC236}">
                <a16:creationId xmlns:a16="http://schemas.microsoft.com/office/drawing/2014/main" id="{AE7BE04B-0E23-48C4-BC90-714B6617CFA6}"/>
              </a:ext>
            </a:extLst>
          </p:cNvPr>
          <p:cNvPicPr>
            <a:picLocks noChangeAspect="1" noChangeArrowheads="1"/>
          </p:cNvPicPr>
          <p:nvPr/>
        </p:nvPicPr>
        <p:blipFill rotWithShape="1">
          <a:blip r:embed="rId2"/>
          <a:srcRect t="3779"/>
          <a:stretch/>
        </p:blipFill>
        <p:spPr bwMode="auto">
          <a:xfrm>
            <a:off x="2904790" y="216563"/>
            <a:ext cx="3334421" cy="59436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EF9F923E-902E-492E-B2DD-77FA61C07F6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CDF4281-B8F9-4913-8874-2E26D1F9A00A}"/>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6536547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E91D8-8E74-4303-81E3-F72825FFB1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34.2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0" name="Content Placeholder 2">
            <a:extLst>
              <a:ext uri="{FF2B5EF4-FFF2-40B4-BE49-F238E27FC236}">
                <a16:creationId xmlns:a16="http://schemas.microsoft.com/office/drawing/2014/main" id="{AD408330-96DC-4546-8DFF-F9C1CC3B7C69}"/>
              </a:ext>
            </a:extLst>
          </p:cNvPr>
          <p:cNvSpPr>
            <a:spLocks noGrp="1"/>
          </p:cNvSpPr>
          <p:nvPr>
            <p:ph sz="quarter" idx="11"/>
          </p:nvPr>
        </p:nvSpPr>
        <p:spPr>
          <a:xfrm>
            <a:off x="228600" y="1090759"/>
            <a:ext cx="8572500" cy="429260"/>
          </a:xfrm>
        </p:spPr>
        <p:txBody>
          <a:bodyPr/>
          <a:lstStyle/>
          <a:p>
            <a:r>
              <a:rPr lang="en-US" sz="1800" b="1" dirty="0"/>
              <a:t>TABLE 34.2 Orders of Amphibians</a:t>
            </a:r>
            <a:endParaRPr lang="en-US" sz="1800" dirty="0"/>
          </a:p>
        </p:txBody>
      </p:sp>
      <p:graphicFrame>
        <p:nvGraphicFramePr>
          <p:cNvPr id="13" name="Table 3">
            <a:extLst>
              <a:ext uri="{FF2B5EF4-FFF2-40B4-BE49-F238E27FC236}">
                <a16:creationId xmlns:a16="http://schemas.microsoft.com/office/drawing/2014/main" id="{ADAA83DC-63DF-4874-933D-CD2C4E463C3F}"/>
              </a:ext>
            </a:extLst>
          </p:cNvPr>
          <p:cNvGraphicFramePr>
            <a:graphicFrameLocks noGrp="1"/>
          </p:cNvGraphicFramePr>
          <p:nvPr>
            <p:extLst>
              <p:ext uri="{D42A27DB-BD31-4B8C-83A1-F6EECF244321}">
                <p14:modId xmlns:p14="http://schemas.microsoft.com/office/powerpoint/2010/main" val="1646768142"/>
              </p:ext>
            </p:extLst>
          </p:nvPr>
        </p:nvGraphicFramePr>
        <p:xfrm>
          <a:off x="243840" y="1558532"/>
          <a:ext cx="8656320" cy="3985018"/>
        </p:xfrm>
        <a:graphic>
          <a:graphicData uri="http://schemas.openxmlformats.org/drawingml/2006/table">
            <a:tbl>
              <a:tblPr firstRow="1" bandRow="1">
                <a:tableStyleId>{5C22544A-7EE6-4342-B048-85BDC9FD1C3A}</a:tableStyleId>
              </a:tblPr>
              <a:tblGrid>
                <a:gridCol w="990600">
                  <a:extLst>
                    <a:ext uri="{9D8B030D-6E8A-4147-A177-3AD203B41FA5}">
                      <a16:colId xmlns:a16="http://schemas.microsoft.com/office/drawing/2014/main" val="3590443485"/>
                    </a:ext>
                  </a:extLst>
                </a:gridCol>
                <a:gridCol w="1447800">
                  <a:extLst>
                    <a:ext uri="{9D8B030D-6E8A-4147-A177-3AD203B41FA5}">
                      <a16:colId xmlns:a16="http://schemas.microsoft.com/office/drawing/2014/main" val="2696454214"/>
                    </a:ext>
                  </a:extLst>
                </a:gridCol>
                <a:gridCol w="1645920">
                  <a:extLst>
                    <a:ext uri="{9D8B030D-6E8A-4147-A177-3AD203B41FA5}">
                      <a16:colId xmlns:a16="http://schemas.microsoft.com/office/drawing/2014/main" val="1409105811"/>
                    </a:ext>
                  </a:extLst>
                </a:gridCol>
                <a:gridCol w="2651760">
                  <a:extLst>
                    <a:ext uri="{9D8B030D-6E8A-4147-A177-3AD203B41FA5}">
                      <a16:colId xmlns:a16="http://schemas.microsoft.com/office/drawing/2014/main" val="1847501656"/>
                    </a:ext>
                  </a:extLst>
                </a:gridCol>
                <a:gridCol w="1920240">
                  <a:extLst>
                    <a:ext uri="{9D8B030D-6E8A-4147-A177-3AD203B41FA5}">
                      <a16:colId xmlns:a16="http://schemas.microsoft.com/office/drawing/2014/main" val="4197838844"/>
                    </a:ext>
                  </a:extLst>
                </a:gridCol>
              </a:tblGrid>
              <a:tr h="860764">
                <a:tc>
                  <a:txBody>
                    <a:bodyPr/>
                    <a:lstStyle/>
                    <a:p>
                      <a:pPr algn="ctr"/>
                      <a:r>
                        <a:rPr lang="en-IN" sz="1600" b="1" i="0" u="none" strike="noStrike" kern="1200" baseline="0" dirty="0">
                          <a:solidFill>
                            <a:schemeClr val="lt1"/>
                          </a:solidFill>
                          <a:latin typeface="+mj-lt"/>
                          <a:ea typeface="+mn-ea"/>
                          <a:cs typeface="+mn-cs"/>
                        </a:rPr>
                        <a:t>Order</a:t>
                      </a:r>
                      <a:endParaRPr lang="en-IN" sz="1600" b="0" i="0" u="none" strike="noStrike" kern="1200" baseline="0" dirty="0">
                        <a:solidFill>
                          <a:schemeClr val="lt1"/>
                        </a:solidFill>
                        <a:latin typeface="+mj-lt"/>
                        <a:ea typeface="+mn-ea"/>
                        <a:cs typeface="+mn-cs"/>
                      </a:endParaRPr>
                    </a:p>
                  </a:txBody>
                  <a:tcPr/>
                </a:tc>
                <a:tc>
                  <a:txBody>
                    <a:bodyPr/>
                    <a:lstStyle/>
                    <a:p>
                      <a:pPr algn="ctr"/>
                      <a:r>
                        <a:rPr lang="en-IN" sz="1600" b="1" i="0" u="none" strike="noStrike" kern="1200" baseline="0" dirty="0">
                          <a:solidFill>
                            <a:schemeClr val="lt1"/>
                          </a:solidFill>
                          <a:latin typeface="+mj-lt"/>
                          <a:ea typeface="+mn-ea"/>
                          <a:cs typeface="+mn-cs"/>
                        </a:rPr>
                        <a:t>Typical Examples</a:t>
                      </a:r>
                      <a:endParaRPr lang="en-IN" sz="1600" b="0" i="0" u="none" strike="noStrike" kern="1200" baseline="0" dirty="0">
                        <a:solidFill>
                          <a:schemeClr val="lt1"/>
                        </a:solidFill>
                        <a:latin typeface="+mj-lt"/>
                        <a:ea typeface="+mn-ea"/>
                        <a:cs typeface="+mn-cs"/>
                      </a:endParaRPr>
                    </a:p>
                  </a:txBody>
                  <a:tcPr/>
                </a:tc>
                <a:tc>
                  <a:txBody>
                    <a:bodyPr/>
                    <a:lstStyle/>
                    <a:p>
                      <a:pPr algn="ctr"/>
                      <a:endParaRPr lang="en-IN" sz="1600" b="0" i="0" u="none" strike="noStrike" kern="1200" baseline="0" dirty="0">
                        <a:solidFill>
                          <a:schemeClr val="lt1"/>
                        </a:solidFill>
                        <a:latin typeface="+mj-lt"/>
                        <a:ea typeface="+mn-ea"/>
                        <a:cs typeface="+mn-cs"/>
                      </a:endParaRPr>
                    </a:p>
                  </a:txBody>
                  <a:tcPr/>
                </a:tc>
                <a:tc>
                  <a:txBody>
                    <a:bodyPr/>
                    <a:lstStyle/>
                    <a:p>
                      <a:pPr algn="ctr"/>
                      <a:r>
                        <a:rPr lang="en-IN" sz="1600" b="1" i="0" u="none" strike="noStrike" kern="1200" baseline="0" dirty="0">
                          <a:solidFill>
                            <a:schemeClr val="lt1"/>
                          </a:solidFill>
                          <a:latin typeface="+mj-lt"/>
                          <a:ea typeface="+mn-ea"/>
                          <a:cs typeface="+mn-cs"/>
                        </a:rPr>
                        <a:t>Key Characteristics</a:t>
                      </a:r>
                      <a:endParaRPr lang="en-IN" sz="1600" b="0" i="0" u="none" strike="noStrike" kern="1200" baseline="0" dirty="0">
                        <a:solidFill>
                          <a:schemeClr val="lt1"/>
                        </a:solidFill>
                        <a:latin typeface="+mj-lt"/>
                        <a:ea typeface="+mn-ea"/>
                        <a:cs typeface="+mn-cs"/>
                      </a:endParaRPr>
                    </a:p>
                  </a:txBody>
                  <a:tcPr/>
                </a:tc>
                <a:tc>
                  <a:txBody>
                    <a:bodyPr/>
                    <a:lstStyle/>
                    <a:p>
                      <a:pPr algn="ctr"/>
                      <a:r>
                        <a:rPr lang="en-US" sz="1600" b="1" i="0" u="none" strike="noStrike" kern="1200" baseline="0" dirty="0">
                          <a:solidFill>
                            <a:schemeClr val="lt1"/>
                          </a:solidFill>
                          <a:latin typeface="+mj-lt"/>
                          <a:ea typeface="+mn-ea"/>
                          <a:cs typeface="+mn-cs"/>
                        </a:rPr>
                        <a:t>Approximate Number of Living Species</a:t>
                      </a:r>
                      <a:endParaRPr lang="en-US" sz="1600" b="0" i="0" u="none" strike="noStrike" kern="1200" baseline="0" dirty="0">
                        <a:solidFill>
                          <a:schemeClr val="lt1"/>
                        </a:solidFill>
                        <a:latin typeface="+mj-lt"/>
                        <a:ea typeface="+mn-ea"/>
                        <a:cs typeface="+mn-cs"/>
                      </a:endParaRPr>
                    </a:p>
                  </a:txBody>
                  <a:tcPr/>
                </a:tc>
                <a:extLst>
                  <a:ext uri="{0D108BD9-81ED-4DB2-BD59-A6C34878D82A}">
                    <a16:rowId xmlns:a16="http://schemas.microsoft.com/office/drawing/2014/main" val="3904930864"/>
                  </a:ext>
                </a:extLst>
              </a:tr>
              <a:tr h="1115805">
                <a:tc>
                  <a:txBody>
                    <a:bodyPr/>
                    <a:lstStyle/>
                    <a:p>
                      <a:r>
                        <a:rPr lang="en-IN" sz="1600" b="0" i="0" u="none" strike="noStrike" kern="1200" baseline="0" dirty="0" err="1">
                          <a:solidFill>
                            <a:schemeClr val="dk1"/>
                          </a:solidFill>
                          <a:latin typeface="+mj-lt"/>
                          <a:ea typeface="+mn-ea"/>
                          <a:cs typeface="+mn-cs"/>
                        </a:rPr>
                        <a:t>Anura</a:t>
                      </a:r>
                      <a:endParaRPr lang="en-IN" sz="1600" b="0" i="0" u="none" strike="noStrike" kern="1200" baseline="0" dirty="0">
                        <a:solidFill>
                          <a:schemeClr val="dk1"/>
                        </a:solidFill>
                        <a:latin typeface="+mj-lt"/>
                        <a:ea typeface="+mn-ea"/>
                        <a:cs typeface="+mn-cs"/>
                      </a:endParaRPr>
                    </a:p>
                  </a:txBody>
                  <a:tcPr/>
                </a:tc>
                <a:tc>
                  <a:txBody>
                    <a:bodyPr/>
                    <a:lstStyle/>
                    <a:p>
                      <a:pPr algn="l"/>
                      <a:r>
                        <a:rPr lang="en-IN" sz="1600" b="0" i="0" u="none" strike="noStrike" kern="1200" baseline="0" dirty="0">
                          <a:solidFill>
                            <a:schemeClr val="dk1"/>
                          </a:solidFill>
                          <a:latin typeface="+mj-lt"/>
                          <a:ea typeface="+mn-ea"/>
                          <a:cs typeface="+mn-cs"/>
                        </a:rPr>
                        <a:t>Frogs, toads</a:t>
                      </a:r>
                    </a:p>
                  </a:txBody>
                  <a:tcPr/>
                </a:tc>
                <a:tc>
                  <a:txBody>
                    <a:bodyPr/>
                    <a:lstStyle/>
                    <a:p>
                      <a:pPr algn="ctr" fontAlgn="t"/>
                      <a:r>
                        <a:rPr lang="en-GB" sz="1200" b="0" i="0" u="none" strike="noStrike" dirty="0">
                          <a:solidFill>
                            <a:srgbClr val="000000"/>
                          </a:solidFill>
                          <a:effectLst/>
                          <a:latin typeface="+mj-lt"/>
                        </a:rPr>
                        <a:t>An image shows a Frog.</a:t>
                      </a:r>
                    </a:p>
                  </a:txBody>
                  <a:tcPr marL="182880" marR="274320" marT="9525" marB="0" anchor="ctr"/>
                </a:tc>
                <a:tc>
                  <a:txBody>
                    <a:bodyPr/>
                    <a:lstStyle/>
                    <a:p>
                      <a:r>
                        <a:rPr lang="en-US" sz="1600" b="0" i="0" u="none" strike="noStrike" kern="1200" baseline="0" dirty="0">
                          <a:solidFill>
                            <a:schemeClr val="dk1"/>
                          </a:solidFill>
                          <a:latin typeface="+mj-lt"/>
                          <a:ea typeface="+mn-ea"/>
                          <a:cs typeface="+mn-cs"/>
                        </a:rPr>
                        <a:t>Compact, tailless body; large head fused to the trunk; rear limbs specialized for jumping</a:t>
                      </a:r>
                    </a:p>
                  </a:txBody>
                  <a:tcPr/>
                </a:tc>
                <a:tc>
                  <a:txBody>
                    <a:bodyPr/>
                    <a:lstStyle/>
                    <a:p>
                      <a:pPr algn="ctr"/>
                      <a:r>
                        <a:rPr lang="en-IN" sz="1600" b="0" i="0" u="none" strike="noStrike" kern="1200" baseline="0" dirty="0">
                          <a:solidFill>
                            <a:schemeClr val="dk1"/>
                          </a:solidFill>
                          <a:latin typeface="+mj-lt"/>
                          <a:ea typeface="+mn-ea"/>
                          <a:cs typeface="+mn-cs"/>
                        </a:rPr>
                        <a:t>6500</a:t>
                      </a:r>
                    </a:p>
                  </a:txBody>
                  <a:tcPr/>
                </a:tc>
                <a:extLst>
                  <a:ext uri="{0D108BD9-81ED-4DB2-BD59-A6C34878D82A}">
                    <a16:rowId xmlns:a16="http://schemas.microsoft.com/office/drawing/2014/main" val="101214394"/>
                  </a:ext>
                </a:extLst>
              </a:tr>
              <a:tr h="860764">
                <a:tc>
                  <a:txBody>
                    <a:bodyPr/>
                    <a:lstStyle/>
                    <a:p>
                      <a:r>
                        <a:rPr lang="en-IN" sz="1600" b="0" i="0" u="none" strike="noStrike" kern="1200" baseline="0" dirty="0">
                          <a:solidFill>
                            <a:schemeClr val="dk1"/>
                          </a:solidFill>
                          <a:latin typeface="+mj-lt"/>
                          <a:ea typeface="+mn-ea"/>
                          <a:cs typeface="+mn-cs"/>
                        </a:rPr>
                        <a:t>Caudata</a:t>
                      </a:r>
                    </a:p>
                  </a:txBody>
                  <a:tcPr/>
                </a:tc>
                <a:tc>
                  <a:txBody>
                    <a:bodyPr/>
                    <a:lstStyle/>
                    <a:p>
                      <a:pPr algn="l"/>
                      <a:r>
                        <a:rPr lang="en-IN" sz="1600" b="0" i="0" u="none" strike="noStrike" kern="1200" baseline="0" dirty="0">
                          <a:solidFill>
                            <a:schemeClr val="dk1"/>
                          </a:solidFill>
                          <a:latin typeface="+mj-lt"/>
                          <a:ea typeface="+mn-ea"/>
                          <a:cs typeface="+mn-cs"/>
                        </a:rPr>
                        <a:t>Salamanders, newts</a:t>
                      </a:r>
                    </a:p>
                  </a:txBody>
                  <a:tcPr/>
                </a:tc>
                <a:tc>
                  <a:txBody>
                    <a:bodyPr/>
                    <a:lstStyle/>
                    <a:p>
                      <a:pPr algn="ctr" fontAlgn="t"/>
                      <a:r>
                        <a:rPr lang="en-GB" sz="1200" b="0" i="0" u="none" strike="noStrike" dirty="0">
                          <a:solidFill>
                            <a:srgbClr val="000000"/>
                          </a:solidFill>
                          <a:effectLst/>
                          <a:latin typeface="+mj-lt"/>
                        </a:rPr>
                        <a:t>An image shows a Salamander.</a:t>
                      </a:r>
                    </a:p>
                  </a:txBody>
                  <a:tcPr marL="9525" marR="9525" marT="9525" marB="0" anchor="ctr"/>
                </a:tc>
                <a:tc>
                  <a:txBody>
                    <a:bodyPr/>
                    <a:lstStyle/>
                    <a:p>
                      <a:r>
                        <a:rPr lang="en-US" sz="1600" b="0" i="0" u="none" strike="noStrike" kern="1200" baseline="0" dirty="0">
                          <a:solidFill>
                            <a:schemeClr val="dk1"/>
                          </a:solidFill>
                          <a:latin typeface="+mj-lt"/>
                          <a:ea typeface="+mn-ea"/>
                          <a:cs typeface="+mn-cs"/>
                        </a:rPr>
                        <a:t>Slender body; long tail and limbs set out at right angles to the body</a:t>
                      </a:r>
                    </a:p>
                  </a:txBody>
                  <a:tcPr/>
                </a:tc>
                <a:tc>
                  <a:txBody>
                    <a:bodyPr/>
                    <a:lstStyle/>
                    <a:p>
                      <a:pPr algn="ctr"/>
                      <a:r>
                        <a:rPr lang="en-US" sz="1600" dirty="0">
                          <a:latin typeface="+mj-lt"/>
                        </a:rPr>
                        <a:t>665</a:t>
                      </a:r>
                      <a:endParaRPr lang="en-IN" sz="1600" dirty="0">
                        <a:latin typeface="+mj-lt"/>
                      </a:endParaRPr>
                    </a:p>
                  </a:txBody>
                  <a:tcPr/>
                </a:tc>
                <a:extLst>
                  <a:ext uri="{0D108BD9-81ED-4DB2-BD59-A6C34878D82A}">
                    <a16:rowId xmlns:a16="http://schemas.microsoft.com/office/drawing/2014/main" val="205770402"/>
                  </a:ext>
                </a:extLst>
              </a:tr>
              <a:tr h="1147685">
                <a:tc>
                  <a:txBody>
                    <a:bodyPr/>
                    <a:lstStyle/>
                    <a:p>
                      <a:r>
                        <a:rPr lang="en-IN" sz="1600" b="0" i="0" u="none" strike="noStrike" kern="1200" baseline="0" dirty="0" err="1">
                          <a:solidFill>
                            <a:schemeClr val="dk1"/>
                          </a:solidFill>
                          <a:latin typeface="+mj-lt"/>
                          <a:ea typeface="+mn-ea"/>
                          <a:cs typeface="+mn-cs"/>
                        </a:rPr>
                        <a:t>Apoda</a:t>
                      </a:r>
                      <a:endParaRPr lang="en-IN" sz="1600" b="0" i="0" u="none" strike="noStrike" kern="1200" baseline="0" dirty="0">
                        <a:solidFill>
                          <a:schemeClr val="dk1"/>
                        </a:solidFill>
                        <a:latin typeface="+mj-lt"/>
                        <a:ea typeface="+mn-ea"/>
                        <a:cs typeface="+mn-cs"/>
                      </a:endParaRPr>
                    </a:p>
                  </a:txBody>
                  <a:tcPr/>
                </a:tc>
                <a:tc>
                  <a:txBody>
                    <a:bodyPr/>
                    <a:lstStyle/>
                    <a:p>
                      <a:pPr algn="l"/>
                      <a:r>
                        <a:rPr lang="en-IN" sz="1600" b="0" i="0" u="none" strike="noStrike" kern="1200" baseline="0" dirty="0">
                          <a:solidFill>
                            <a:schemeClr val="dk1"/>
                          </a:solidFill>
                          <a:latin typeface="+mj-lt"/>
                          <a:ea typeface="+mn-ea"/>
                          <a:cs typeface="+mn-cs"/>
                        </a:rPr>
                        <a:t>Caecilians</a:t>
                      </a:r>
                    </a:p>
                  </a:txBody>
                  <a:tcPr/>
                </a:tc>
                <a:tc>
                  <a:txBody>
                    <a:bodyPr/>
                    <a:lstStyle/>
                    <a:p>
                      <a:pPr algn="ctr" fontAlgn="t"/>
                      <a:r>
                        <a:rPr lang="en-GB" sz="1200" b="0" i="0" u="none" strike="noStrike" dirty="0">
                          <a:solidFill>
                            <a:srgbClr val="000000"/>
                          </a:solidFill>
                          <a:effectLst/>
                          <a:latin typeface="+mj-lt"/>
                        </a:rPr>
                        <a:t>An image shows a Caecilian.</a:t>
                      </a:r>
                    </a:p>
                  </a:txBody>
                  <a:tcPr marL="365760" marR="274320" marT="9525" marB="0" anchor="ctr"/>
                </a:tc>
                <a:tc>
                  <a:txBody>
                    <a:bodyPr/>
                    <a:lstStyle/>
                    <a:p>
                      <a:r>
                        <a:rPr lang="en-US" sz="1600" b="0" i="0" u="none" strike="noStrike" kern="1200" baseline="0" dirty="0">
                          <a:solidFill>
                            <a:schemeClr val="dk1"/>
                          </a:solidFill>
                          <a:latin typeface="+mj-lt"/>
                          <a:ea typeface="+mn-ea"/>
                          <a:cs typeface="+mn-cs"/>
                        </a:rPr>
                        <a:t>Tropical group with a snakelike body; no limbs; little or no tail</a:t>
                      </a:r>
                    </a:p>
                  </a:txBody>
                  <a:tcPr/>
                </a:tc>
                <a:tc>
                  <a:txBody>
                    <a:bodyPr/>
                    <a:lstStyle/>
                    <a:p>
                      <a:pPr algn="ctr"/>
                      <a:r>
                        <a:rPr lang="en-US" sz="1600" dirty="0">
                          <a:latin typeface="+mj-lt"/>
                        </a:rPr>
                        <a:t>200</a:t>
                      </a:r>
                      <a:endParaRPr lang="en-IN" sz="1600" dirty="0">
                        <a:latin typeface="+mj-lt"/>
                      </a:endParaRPr>
                    </a:p>
                  </a:txBody>
                  <a:tcPr/>
                </a:tc>
                <a:extLst>
                  <a:ext uri="{0D108BD9-81ED-4DB2-BD59-A6C34878D82A}">
                    <a16:rowId xmlns:a16="http://schemas.microsoft.com/office/drawing/2014/main" val="496745615"/>
                  </a:ext>
                </a:extLst>
              </a:tr>
            </a:tbl>
          </a:graphicData>
        </a:graphic>
      </p:graphicFrame>
      <p:pic>
        <p:nvPicPr>
          <p:cNvPr id="14" name="Picture 4" descr="Alt text for this image can be found in the table row 2 column 3.">
            <a:extLst>
              <a:ext uri="{FF2B5EF4-FFF2-40B4-BE49-F238E27FC236}">
                <a16:creationId xmlns:a16="http://schemas.microsoft.com/office/drawing/2014/main" id="{C6C81590-FAEB-4CCA-9F4A-E1D6D4FEBC26}"/>
              </a:ext>
            </a:extLst>
          </p:cNvPr>
          <p:cNvPicPr>
            <a:picLocks noChangeAspect="1" noChangeArrowheads="1"/>
          </p:cNvPicPr>
          <p:nvPr/>
        </p:nvPicPr>
        <p:blipFill>
          <a:blip r:embed="rId2"/>
          <a:stretch>
            <a:fillRect/>
          </a:stretch>
        </p:blipFill>
        <p:spPr bwMode="auto">
          <a:xfrm>
            <a:off x="2897581" y="2499900"/>
            <a:ext cx="1188720" cy="96109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5" descr="Alt text for this image can be found in the table row 3 column 3.">
            <a:extLst>
              <a:ext uri="{FF2B5EF4-FFF2-40B4-BE49-F238E27FC236}">
                <a16:creationId xmlns:a16="http://schemas.microsoft.com/office/drawing/2014/main" id="{18023047-A60F-4322-B658-83E8E4644E05}"/>
              </a:ext>
            </a:extLst>
          </p:cNvPr>
          <p:cNvPicPr>
            <a:picLocks noChangeAspect="1" noChangeArrowheads="1"/>
          </p:cNvPicPr>
          <p:nvPr/>
        </p:nvPicPr>
        <p:blipFill>
          <a:blip r:embed="rId3"/>
          <a:stretch>
            <a:fillRect/>
          </a:stretch>
        </p:blipFill>
        <p:spPr bwMode="auto">
          <a:xfrm>
            <a:off x="2704570" y="3721406"/>
            <a:ext cx="1597602" cy="41055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6" descr="Alt text for this image can be found in the table row 4 column 3.">
            <a:extLst>
              <a:ext uri="{FF2B5EF4-FFF2-40B4-BE49-F238E27FC236}">
                <a16:creationId xmlns:a16="http://schemas.microsoft.com/office/drawing/2014/main" id="{95A8A385-E0E5-41E9-A69A-1E16D6823ED0}"/>
              </a:ext>
            </a:extLst>
          </p:cNvPr>
          <p:cNvPicPr>
            <a:picLocks noChangeAspect="1" noChangeArrowheads="1"/>
          </p:cNvPicPr>
          <p:nvPr/>
        </p:nvPicPr>
        <p:blipFill>
          <a:blip r:embed="rId4"/>
          <a:stretch>
            <a:fillRect/>
          </a:stretch>
        </p:blipFill>
        <p:spPr bwMode="auto">
          <a:xfrm>
            <a:off x="2989021" y="4498692"/>
            <a:ext cx="1005840" cy="958228"/>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7">
            <a:extLst>
              <a:ext uri="{FF2B5EF4-FFF2-40B4-BE49-F238E27FC236}">
                <a16:creationId xmlns:a16="http://schemas.microsoft.com/office/drawing/2014/main" id="{E9E69BBE-BF87-45C0-A0B9-99616758A3A4}"/>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59716510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9D45A2-0089-416C-9553-954E73E0BC7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3 Modern Amphibian groups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44B8F15-0A29-49A9-9DC5-740F3E9201F8}"/>
              </a:ext>
            </a:extLst>
          </p:cNvPr>
          <p:cNvSpPr>
            <a:spLocks noGrp="1"/>
          </p:cNvSpPr>
          <p:nvPr>
            <p:ph sz="quarter" idx="11"/>
          </p:nvPr>
        </p:nvSpPr>
        <p:spPr>
          <a:xfrm>
            <a:off x="342900" y="1276710"/>
            <a:ext cx="8458200" cy="2209783"/>
          </a:xfrm>
        </p:spPr>
        <p:txBody>
          <a:bodyPr/>
          <a:lstStyle/>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 7000 species descended from 3 different families that survived the Age of the Dinosaurs</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Order </a:t>
            </a:r>
            <a:r>
              <a:rPr lang="en-US" dirty="0" err="1">
                <a:solidFill>
                  <a:srgbClr val="000000"/>
                </a:solidFill>
                <a:latin typeface="Arial" panose="020B0604020202020204" pitchFamily="34" charset="0"/>
                <a:ea typeface="Verdana" panose="020B0604030504040204" pitchFamily="34" charset="0"/>
              </a:rPr>
              <a:t>Anura</a:t>
            </a:r>
            <a:r>
              <a:rPr lang="en-US" dirty="0">
                <a:solidFill>
                  <a:srgbClr val="000000"/>
                </a:solidFill>
                <a:latin typeface="Arial" panose="020B0604020202020204" pitchFamily="34" charset="0"/>
                <a:ea typeface="Verdana" panose="020B0604030504040204" pitchFamily="34" charset="0"/>
              </a:rPr>
              <a:t>: frogs and toads</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Order Caudata: salamanders</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Order </a:t>
            </a:r>
            <a:r>
              <a:rPr lang="en-US" dirty="0" err="1">
                <a:solidFill>
                  <a:srgbClr val="000000"/>
                </a:solidFill>
                <a:latin typeface="Arial" panose="020B0604020202020204" pitchFamily="34" charset="0"/>
                <a:ea typeface="Verdana" panose="020B0604030504040204" pitchFamily="34" charset="0"/>
              </a:rPr>
              <a:t>Apoda</a:t>
            </a:r>
            <a:r>
              <a:rPr lang="en-US" dirty="0">
                <a:solidFill>
                  <a:srgbClr val="000000"/>
                </a:solidFill>
                <a:latin typeface="Arial" panose="020B0604020202020204" pitchFamily="34" charset="0"/>
                <a:ea typeface="Verdana" panose="020B0604030504040204" pitchFamily="34" charset="0"/>
              </a:rPr>
              <a:t>: caecilians</a:t>
            </a:r>
          </a:p>
        </p:txBody>
      </p:sp>
      <p:pic>
        <p:nvPicPr>
          <p:cNvPr id="10" name="Picture 3" descr="Three images show the red-eyed tree frog, an adult tiger salamander, and a caecilian.">
            <a:extLst>
              <a:ext uri="{FF2B5EF4-FFF2-40B4-BE49-F238E27FC236}">
                <a16:creationId xmlns:a16="http://schemas.microsoft.com/office/drawing/2014/main" id="{0193EC88-74ED-4EF8-A704-FD49EB89CD43}"/>
              </a:ext>
            </a:extLst>
          </p:cNvPr>
          <p:cNvPicPr>
            <a:picLocks noChangeAspect="1" noChangeArrowheads="1"/>
          </p:cNvPicPr>
          <p:nvPr/>
        </p:nvPicPr>
        <p:blipFill>
          <a:blip r:embed="rId2"/>
          <a:stretch>
            <a:fillRect/>
          </a:stretch>
        </p:blipFill>
        <p:spPr bwMode="auto">
          <a:xfrm>
            <a:off x="450051" y="3670096"/>
            <a:ext cx="8243898" cy="2377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6ECC56FE-A350-42A9-A2F2-A29D6F68EB15}"/>
              </a:ext>
            </a:extLst>
          </p:cNvPr>
          <p:cNvSpPr>
            <a:spLocks noGrp="1"/>
          </p:cNvSpPr>
          <p:nvPr>
            <p:ph type="body" sz="quarter" idx="39"/>
          </p:nvPr>
        </p:nvSpPr>
        <p:spPr>
          <a:xfrm>
            <a:off x="822960" y="6092552"/>
            <a:ext cx="7498080" cy="182880"/>
          </a:xfrm>
        </p:spPr>
        <p:txBody>
          <a:bodyPr/>
          <a:lstStyle/>
          <a:p>
            <a:pPr algn="ctr"/>
            <a:r>
              <a:rPr lang="en-IN" dirty="0">
                <a:solidFill>
                  <a:schemeClr val="tx1"/>
                </a:solidFill>
              </a:rPr>
              <a:t>c. A caecilian, </a:t>
            </a:r>
            <a:r>
              <a:rPr lang="en-IN" dirty="0" err="1">
                <a:solidFill>
                  <a:schemeClr val="tx1"/>
                </a:solidFill>
              </a:rPr>
              <a:t>Caecilia</a:t>
            </a:r>
            <a:r>
              <a:rPr lang="en-IN" dirty="0">
                <a:solidFill>
                  <a:schemeClr val="tx1"/>
                </a:solidFill>
              </a:rPr>
              <a:t> </a:t>
            </a:r>
            <a:r>
              <a:rPr lang="en-IN" dirty="0" err="1">
                <a:solidFill>
                  <a:schemeClr val="tx1"/>
                </a:solidFill>
              </a:rPr>
              <a:t>tentaculata</a:t>
            </a:r>
            <a:r>
              <a:rPr lang="en-IN" dirty="0">
                <a:solidFill>
                  <a:schemeClr val="tx1"/>
                </a:solidFill>
              </a:rPr>
              <a:t>. (a) Irina </a:t>
            </a:r>
            <a:r>
              <a:rPr lang="en-IN" dirty="0" err="1">
                <a:solidFill>
                  <a:schemeClr val="tx1"/>
                </a:solidFill>
              </a:rPr>
              <a:t>Kozorog</a:t>
            </a:r>
            <a:r>
              <a:rPr lang="en-IN" dirty="0">
                <a:solidFill>
                  <a:schemeClr val="tx1"/>
                </a:solidFill>
              </a:rPr>
              <a:t>/Shutterstock; (b) Suzanne L. Collins &amp; Joseph T. Collins/Science Source; (c) </a:t>
            </a:r>
            <a:r>
              <a:rPr lang="en-IN" dirty="0" err="1">
                <a:solidFill>
                  <a:schemeClr val="tx1"/>
                </a:solidFill>
              </a:rPr>
              <a:t>Jany</a:t>
            </a:r>
            <a:r>
              <a:rPr lang="en-IN" dirty="0">
                <a:solidFill>
                  <a:schemeClr val="tx1"/>
                </a:solidFill>
              </a:rPr>
              <a:t> </a:t>
            </a:r>
            <a:r>
              <a:rPr lang="en-IN" dirty="0" err="1">
                <a:solidFill>
                  <a:schemeClr val="tx1"/>
                </a:solidFill>
              </a:rPr>
              <a:t>Sauvanet</a:t>
            </a:r>
            <a:r>
              <a:rPr lang="en-IN" dirty="0">
                <a:solidFill>
                  <a:schemeClr val="tx1"/>
                </a:solidFill>
              </a:rPr>
              <a:t>/Science Source</a:t>
            </a:r>
          </a:p>
        </p:txBody>
      </p:sp>
      <p:sp>
        <p:nvSpPr>
          <p:cNvPr id="9" name="Slide Number Placeholder 5">
            <a:extLst>
              <a:ext uri="{FF2B5EF4-FFF2-40B4-BE49-F238E27FC236}">
                <a16:creationId xmlns:a16="http://schemas.microsoft.com/office/drawing/2014/main" id="{BD91A3CE-977E-46A2-A06F-BE8825FEA2F6}"/>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9890435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9F80EE-0612-4157-8ABA-F9F5575B10F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Anura (frogs and toads)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EE285BC-45FD-4945-A56B-017C256BAC32}"/>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Frogs have smooth, moist skin and long legs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live in or near water, aquatic tadpole stage before metamorphosis into adult.</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Toads have bumpy, dry skin and short legs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live in dry environments.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a monophyletic group.</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Eggs laid in water – lack watertight membranes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Eggs fertilized externally.</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Tadpole – swimming larval form.</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Gradual metamorphosis into adult form.</a:t>
            </a:r>
          </a:p>
        </p:txBody>
      </p:sp>
      <p:sp>
        <p:nvSpPr>
          <p:cNvPr id="6" name="Slide Number Placeholder 3">
            <a:extLst>
              <a:ext uri="{FF2B5EF4-FFF2-40B4-BE49-F238E27FC236}">
                <a16:creationId xmlns:a16="http://schemas.microsoft.com/office/drawing/2014/main" id="{D0D95725-46DE-43F9-91EF-F3169CE36462}"/>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4435989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39300-A6C0-4B7B-A905-FD4704A5BC8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Caudata and Order Apoda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6EE6FBB-B38D-4638-BB13-001EECBC2359}"/>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Order Caudata (salamanders)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long bodies, tails, and smooth, moist skin.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Live in moist places.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Eggs are fertilized internally – sperm packet.</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Larvae similar to adults.</a:t>
            </a:r>
          </a:p>
          <a:p>
            <a:pPr lvl="0">
              <a:spcBef>
                <a:spcPts val="1800"/>
              </a:spcBef>
              <a:spcAft>
                <a:spcPts val="1800"/>
              </a:spcAft>
              <a:buClr>
                <a:srgbClr val="003B48"/>
              </a:buClr>
            </a:pPr>
            <a:r>
              <a:rPr lang="en-US" dirty="0">
                <a:solidFill>
                  <a:srgbClr val="000000"/>
                </a:solidFill>
                <a:latin typeface="Arial" panose="020B0604020202020204" pitchFamily="34" charset="0"/>
                <a:ea typeface="Verdana" panose="020B0604030504040204" pitchFamily="34" charset="0"/>
              </a:rPr>
              <a:t>Order </a:t>
            </a:r>
            <a:r>
              <a:rPr lang="en-US" dirty="0" err="1">
                <a:solidFill>
                  <a:srgbClr val="000000"/>
                </a:solidFill>
                <a:latin typeface="Arial" panose="020B0604020202020204" pitchFamily="34" charset="0"/>
                <a:ea typeface="Verdana" panose="020B0604030504040204" pitchFamily="34" charset="0"/>
              </a:rPr>
              <a:t>Apoda</a:t>
            </a:r>
            <a:r>
              <a:rPr lang="en-US" dirty="0">
                <a:solidFill>
                  <a:srgbClr val="000000"/>
                </a:solidFill>
                <a:latin typeface="Arial" panose="020B0604020202020204" pitchFamily="34" charset="0"/>
                <a:ea typeface="Verdana" panose="020B0604030504040204" pitchFamily="34" charset="0"/>
              </a:rPr>
              <a:t> (caecilians)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Tropical, burrowing amphibians.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Legless with small eyes and jaws with teeth.</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Fertilization is internal.</a:t>
            </a:r>
          </a:p>
        </p:txBody>
      </p:sp>
      <p:sp>
        <p:nvSpPr>
          <p:cNvPr id="6" name="Slide Number Placeholder 3">
            <a:extLst>
              <a:ext uri="{FF2B5EF4-FFF2-40B4-BE49-F238E27FC236}">
                <a16:creationId xmlns:a16="http://schemas.microsoft.com/office/drawing/2014/main" id="{90C4C0E6-7388-4975-B65E-D781D55F80C2}"/>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699096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540AB-36CC-4CF5-B1E3-C4C90393D825}"/>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Symmetry and Endoskeleton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49AD530-23EB-4DA2-A5AD-94A7C6033B65}"/>
              </a:ext>
            </a:extLst>
          </p:cNvPr>
          <p:cNvSpPr>
            <a:spLocks noGrp="1"/>
          </p:cNvSpPr>
          <p:nvPr>
            <p:ph sz="quarter" idx="11"/>
          </p:nvPr>
        </p:nvSpPr>
        <p:spPr>
          <a:xfrm>
            <a:off x="342900" y="1276709"/>
            <a:ext cx="8458200" cy="5100027"/>
          </a:xfrm>
        </p:spPr>
        <p:txBody>
          <a:bodyPr/>
          <a:lstStyle/>
          <a:p>
            <a:pPr>
              <a:spcBef>
                <a:spcPts val="500"/>
              </a:spcBef>
              <a:spcAft>
                <a:spcPts val="3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Symmetry</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Pentaradial as adult, bilateral as larva.</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Oral surface defines mouth.</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All systems organized with branches radiating from center.</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Nervous system is nerve ring with branches.</a:t>
            </a:r>
          </a:p>
          <a:p>
            <a:pPr lvl="2" indent="-283464">
              <a:spcBef>
                <a:spcPts val="500"/>
              </a:spcBef>
              <a:spcAft>
                <a:spcPts val="3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No centralization of function.</a:t>
            </a:r>
          </a:p>
          <a:p>
            <a:pPr>
              <a:spcBef>
                <a:spcPts val="500"/>
              </a:spcBef>
              <a:spcAft>
                <a:spcPts val="3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Endoskeleton</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Epidermis covers endoskeleton.</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Composed of calcium carbonate ossicles.</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May be tightly or loosely joined.</a:t>
            </a:r>
          </a:p>
          <a:p>
            <a:pPr marL="342900" indent="-342900">
              <a:spcBef>
                <a:spcPts val="500"/>
              </a:spcBef>
              <a:spcAft>
                <a:spcPts val="3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All members have mutable collagenous tissue.</a:t>
            </a:r>
          </a:p>
        </p:txBody>
      </p:sp>
      <p:sp>
        <p:nvSpPr>
          <p:cNvPr id="6" name="Slide Number Placeholder 3">
            <a:extLst>
              <a:ext uri="{FF2B5EF4-FFF2-40B4-BE49-F238E27FC236}">
                <a16:creationId xmlns:a16="http://schemas.microsoft.com/office/drawing/2014/main" id="{A5B75AAF-4E7E-48BB-9831-454E378C815B}"/>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6778731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FBC673-03D7-4EE6-9F01-E3746FD026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Reptilia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34723EB-8C2A-4CB4-8C17-F7C6DCADBEE3}"/>
              </a:ext>
            </a:extLst>
          </p:cNvPr>
          <p:cNvSpPr>
            <a:spLocks noGrp="1"/>
          </p:cNvSpPr>
          <p:nvPr>
            <p:ph sz="quarter" idx="11"/>
          </p:nvPr>
        </p:nvSpPr>
        <p:spPr>
          <a:xfrm>
            <a:off x="342900" y="1276710"/>
            <a:ext cx="8458200" cy="2011680"/>
          </a:xfrm>
        </p:spPr>
        <p:txBody>
          <a:bodyPr/>
          <a:lstStyle/>
          <a:p>
            <a:pPr lvl="0">
              <a:spcBef>
                <a:spcPts val="1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Over 10,000 living species</a:t>
            </a:r>
          </a:p>
          <a:p>
            <a:pPr lvl="0">
              <a:spcBef>
                <a:spcPts val="1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All living reptiles exhibit three key features</a:t>
            </a:r>
          </a:p>
          <a:p>
            <a:pPr marL="457200" lvl="0" indent="-457200">
              <a:spcBef>
                <a:spcPts val="100"/>
              </a:spcBef>
              <a:spcAft>
                <a:spcPts val="300"/>
              </a:spcAft>
              <a:buClr>
                <a:srgbClr val="000000"/>
              </a:buClr>
              <a:buFont typeface="+mj-lt"/>
              <a:buAutoNum type="arabicPeriod"/>
            </a:pPr>
            <a:r>
              <a:rPr lang="en-US" sz="2200" dirty="0">
                <a:solidFill>
                  <a:srgbClr val="000000"/>
                </a:solidFill>
                <a:latin typeface="Arial" panose="020B0604020202020204" pitchFamily="34" charset="0"/>
                <a:ea typeface="Verdana" panose="020B0604030504040204" pitchFamily="34" charset="0"/>
              </a:rPr>
              <a:t>Amniotic eggs, which are watertight</a:t>
            </a:r>
          </a:p>
          <a:p>
            <a:pPr marL="457200" lvl="0" indent="-457200">
              <a:spcBef>
                <a:spcPts val="100"/>
              </a:spcBef>
              <a:spcAft>
                <a:spcPts val="300"/>
              </a:spcAft>
              <a:buClr>
                <a:srgbClr val="000000"/>
              </a:buClr>
              <a:buFont typeface="+mj-lt"/>
              <a:buAutoNum type="arabicPeriod"/>
            </a:pPr>
            <a:r>
              <a:rPr lang="en-US" sz="2200" dirty="0">
                <a:solidFill>
                  <a:srgbClr val="000000"/>
                </a:solidFill>
                <a:latin typeface="Arial" panose="020B0604020202020204" pitchFamily="34" charset="0"/>
                <a:ea typeface="Verdana" panose="020B0604030504040204" pitchFamily="34" charset="0"/>
              </a:rPr>
              <a:t>Dry skin, which covers body and prevents water loss</a:t>
            </a:r>
          </a:p>
          <a:p>
            <a:pPr marL="457200" lvl="0" indent="-457200">
              <a:spcBef>
                <a:spcPts val="100"/>
              </a:spcBef>
              <a:spcAft>
                <a:spcPts val="300"/>
              </a:spcAft>
              <a:buClr>
                <a:srgbClr val="000000"/>
              </a:buClr>
              <a:buFont typeface="+mj-lt"/>
              <a:buAutoNum type="arabicPeriod"/>
            </a:pPr>
            <a:r>
              <a:rPr lang="en-US" sz="2200" dirty="0">
                <a:solidFill>
                  <a:srgbClr val="000000"/>
                </a:solidFill>
                <a:latin typeface="Arial" panose="020B0604020202020204" pitchFamily="34" charset="0"/>
                <a:ea typeface="Verdana" panose="020B0604030504040204" pitchFamily="34" charset="0"/>
              </a:rPr>
              <a:t>Thoracic breathing, which increases lung capacity</a:t>
            </a:r>
          </a:p>
        </p:txBody>
      </p:sp>
      <p:pic>
        <p:nvPicPr>
          <p:cNvPr id="9" name="Picture 3" descr="A schematic shows the phylogenetic tree of the living vertebrates in relationship with Chelonia, Lepidosauria, and Crocodilia.">
            <a:extLst>
              <a:ext uri="{FF2B5EF4-FFF2-40B4-BE49-F238E27FC236}">
                <a16:creationId xmlns:a16="http://schemas.microsoft.com/office/drawing/2014/main" id="{EF6741E3-07CE-4523-9178-15EB5B91DF6D}"/>
              </a:ext>
            </a:extLst>
          </p:cNvPr>
          <p:cNvPicPr>
            <a:picLocks noChangeAspect="1" noChangeArrowheads="1"/>
          </p:cNvPicPr>
          <p:nvPr/>
        </p:nvPicPr>
        <p:blipFill>
          <a:blip r:embed="rId2"/>
          <a:stretch>
            <a:fillRect/>
          </a:stretch>
        </p:blipFill>
        <p:spPr bwMode="auto">
          <a:xfrm>
            <a:off x="1631191" y="3289679"/>
            <a:ext cx="5881619" cy="2926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AB23E5DC-E187-4E2D-96EB-46419F22AAD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98AE9EA9-906A-40D9-BFAF-3903ABA269BF}"/>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8962849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04B6B-BA9E-4F61-8BE4-03BF9A86FDF2}"/>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Amniotic Eggs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E70E36B-9BC8-4775-A80E-DFE628F6FA7F}"/>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Reptiles, birds, and mammals are amniotes</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amniotic egg has four membranes</a:t>
            </a:r>
          </a:p>
          <a:p>
            <a:pPr marL="34290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Chorion.</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Outermost layer, allows gas exchange.</a:t>
            </a:r>
          </a:p>
          <a:p>
            <a:pPr marL="34290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Amnion.</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Encases embryo in fluid-filled cavity.</a:t>
            </a:r>
          </a:p>
          <a:p>
            <a:pPr marL="34290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Yolk sac.</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Provides food.</a:t>
            </a:r>
          </a:p>
          <a:p>
            <a:pPr marL="342900" indent="-3429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Allantois.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Contains excreted wastes from embryo.</a:t>
            </a:r>
          </a:p>
        </p:txBody>
      </p:sp>
      <p:sp>
        <p:nvSpPr>
          <p:cNvPr id="6" name="Slide Number Placeholder 3">
            <a:extLst>
              <a:ext uri="{FF2B5EF4-FFF2-40B4-BE49-F238E27FC236}">
                <a16:creationId xmlns:a16="http://schemas.microsoft.com/office/drawing/2014/main" id="{2B82A74C-BC5C-4A15-9B71-80985E2F03F8}"/>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1239818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D0C0-F5C2-4216-9388-C764D3BCDD5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Table 34.3 top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F53D12F-E21B-46D9-B7B8-5E1D79BB58BD}"/>
              </a:ext>
            </a:extLst>
          </p:cNvPr>
          <p:cNvSpPr>
            <a:spLocks noGrp="1"/>
          </p:cNvSpPr>
          <p:nvPr>
            <p:ph sz="quarter" idx="11"/>
          </p:nvPr>
        </p:nvSpPr>
        <p:spPr>
          <a:xfrm>
            <a:off x="221095" y="1059540"/>
            <a:ext cx="8580005" cy="320040"/>
          </a:xfrm>
        </p:spPr>
        <p:txBody>
          <a:bodyPr/>
          <a:lstStyle/>
          <a:p>
            <a:r>
              <a:rPr lang="en-GB" sz="1600" b="1" dirty="0"/>
              <a:t>TABLE 34.3 </a:t>
            </a:r>
            <a:r>
              <a:rPr lang="en-GB" sz="1600" dirty="0"/>
              <a:t>Major Orders of Reptiles</a:t>
            </a:r>
          </a:p>
        </p:txBody>
      </p:sp>
      <p:graphicFrame>
        <p:nvGraphicFramePr>
          <p:cNvPr id="6" name="Table 3">
            <a:extLst>
              <a:ext uri="{FF2B5EF4-FFF2-40B4-BE49-F238E27FC236}">
                <a16:creationId xmlns:a16="http://schemas.microsoft.com/office/drawing/2014/main" id="{33A6051C-34B3-4D82-91DF-9F3618DD3C92}"/>
              </a:ext>
            </a:extLst>
          </p:cNvPr>
          <p:cNvGraphicFramePr>
            <a:graphicFrameLocks noGrp="1"/>
          </p:cNvGraphicFramePr>
          <p:nvPr>
            <p:extLst>
              <p:ext uri="{D42A27DB-BD31-4B8C-83A1-F6EECF244321}">
                <p14:modId xmlns:p14="http://schemas.microsoft.com/office/powerpoint/2010/main" val="2025434720"/>
              </p:ext>
            </p:extLst>
          </p:nvPr>
        </p:nvGraphicFramePr>
        <p:xfrm>
          <a:off x="221095" y="1397000"/>
          <a:ext cx="8686800" cy="5151120"/>
        </p:xfrm>
        <a:graphic>
          <a:graphicData uri="http://schemas.openxmlformats.org/drawingml/2006/table">
            <a:tbl>
              <a:tblPr firstRow="1" bandRow="1">
                <a:tableStyleId>{5C22544A-7EE6-4342-B048-85BDC9FD1C3A}</a:tableStyleId>
              </a:tblPr>
              <a:tblGrid>
                <a:gridCol w="1554480">
                  <a:extLst>
                    <a:ext uri="{9D8B030D-6E8A-4147-A177-3AD203B41FA5}">
                      <a16:colId xmlns:a16="http://schemas.microsoft.com/office/drawing/2014/main" val="2566173044"/>
                    </a:ext>
                  </a:extLst>
                </a:gridCol>
                <a:gridCol w="1097280">
                  <a:extLst>
                    <a:ext uri="{9D8B030D-6E8A-4147-A177-3AD203B41FA5}">
                      <a16:colId xmlns:a16="http://schemas.microsoft.com/office/drawing/2014/main" val="3117244790"/>
                    </a:ext>
                  </a:extLst>
                </a:gridCol>
                <a:gridCol w="1371600">
                  <a:extLst>
                    <a:ext uri="{9D8B030D-6E8A-4147-A177-3AD203B41FA5}">
                      <a16:colId xmlns:a16="http://schemas.microsoft.com/office/drawing/2014/main" val="530314034"/>
                    </a:ext>
                  </a:extLst>
                </a:gridCol>
                <a:gridCol w="2651760">
                  <a:extLst>
                    <a:ext uri="{9D8B030D-6E8A-4147-A177-3AD203B41FA5}">
                      <a16:colId xmlns:a16="http://schemas.microsoft.com/office/drawing/2014/main" val="1681461415"/>
                    </a:ext>
                  </a:extLst>
                </a:gridCol>
                <a:gridCol w="2011680">
                  <a:extLst>
                    <a:ext uri="{9D8B030D-6E8A-4147-A177-3AD203B41FA5}">
                      <a16:colId xmlns:a16="http://schemas.microsoft.com/office/drawing/2014/main" val="3112822729"/>
                    </a:ext>
                  </a:extLst>
                </a:gridCol>
              </a:tblGrid>
              <a:tr h="370840">
                <a:tc>
                  <a:txBody>
                    <a:bodyPr/>
                    <a:lstStyle/>
                    <a:p>
                      <a:pPr algn="ctr"/>
                      <a:r>
                        <a:rPr lang="en-IN" sz="1400" dirty="0"/>
                        <a:t>Order</a:t>
                      </a:r>
                    </a:p>
                  </a:txBody>
                  <a:tcPr anchor="ctr"/>
                </a:tc>
                <a:tc>
                  <a:txBody>
                    <a:bodyPr/>
                    <a:lstStyle/>
                    <a:p>
                      <a:pPr algn="ctr"/>
                      <a:r>
                        <a:rPr lang="en-IN" sz="1400" dirty="0"/>
                        <a:t>Typical Examples</a:t>
                      </a:r>
                    </a:p>
                  </a:txBody>
                  <a:tcPr anchor="ctr"/>
                </a:tc>
                <a:tc>
                  <a:txBody>
                    <a:bodyPr/>
                    <a:lstStyle/>
                    <a:p>
                      <a:pPr algn="ctr"/>
                      <a:endParaRPr lang="en-IN" sz="1400" dirty="0">
                        <a:latin typeface="+mj-lt"/>
                      </a:endParaRPr>
                    </a:p>
                  </a:txBody>
                  <a:tcPr anchor="ctr"/>
                </a:tc>
                <a:tc>
                  <a:txBody>
                    <a:bodyPr/>
                    <a:lstStyle/>
                    <a:p>
                      <a:pPr algn="ctr"/>
                      <a:r>
                        <a:rPr lang="en-IN" sz="1400" dirty="0"/>
                        <a:t>Key Characteristics</a:t>
                      </a:r>
                    </a:p>
                  </a:txBody>
                  <a:tcPr anchor="ctr"/>
                </a:tc>
                <a:tc>
                  <a:txBody>
                    <a:bodyPr/>
                    <a:lstStyle/>
                    <a:p>
                      <a:pPr algn="ctr"/>
                      <a:r>
                        <a:rPr lang="en-GB" sz="1400" dirty="0"/>
                        <a:t>Approximate Number of Living Species</a:t>
                      </a:r>
                      <a:endParaRPr lang="en-IN" sz="1400" dirty="0"/>
                    </a:p>
                  </a:txBody>
                  <a:tcPr anchor="ctr"/>
                </a:tc>
                <a:extLst>
                  <a:ext uri="{0D108BD9-81ED-4DB2-BD59-A6C34878D82A}">
                    <a16:rowId xmlns:a16="http://schemas.microsoft.com/office/drawing/2014/main" val="2899765456"/>
                  </a:ext>
                </a:extLst>
              </a:tr>
              <a:tr h="370840">
                <a:tc>
                  <a:txBody>
                    <a:bodyPr/>
                    <a:lstStyle/>
                    <a:p>
                      <a:r>
                        <a:rPr lang="en-IN" sz="1400" dirty="0"/>
                        <a:t>Squamata, suborder </a:t>
                      </a:r>
                      <a:r>
                        <a:rPr lang="en-IN" sz="1400" dirty="0" err="1"/>
                        <a:t>Sauria</a:t>
                      </a:r>
                      <a:endParaRPr lang="en-IN" sz="1400" dirty="0"/>
                    </a:p>
                  </a:txBody>
                  <a:tcPr/>
                </a:tc>
                <a:tc>
                  <a:txBody>
                    <a:bodyPr/>
                    <a:lstStyle/>
                    <a:p>
                      <a:r>
                        <a:rPr lang="en-IN" sz="1400" dirty="0"/>
                        <a:t>Lizards</a:t>
                      </a:r>
                    </a:p>
                  </a:txBody>
                  <a:tcPr/>
                </a:tc>
                <a:tc>
                  <a:txBody>
                    <a:bodyPr/>
                    <a:lstStyle/>
                    <a:p>
                      <a:pPr algn="ctr" fontAlgn="t"/>
                      <a:r>
                        <a:rPr lang="en-GB" sz="1200" b="0" i="0" u="none" strike="noStrike" dirty="0">
                          <a:solidFill>
                            <a:srgbClr val="000000"/>
                          </a:solidFill>
                          <a:effectLst/>
                          <a:latin typeface="+mj-lt"/>
                        </a:rPr>
                        <a:t>An illustration shows a Lizard.</a:t>
                      </a:r>
                    </a:p>
                  </a:txBody>
                  <a:tcPr marL="9525" marR="9525" marT="9525" marB="0" anchor="ctr"/>
                </a:tc>
                <a:tc>
                  <a:txBody>
                    <a:bodyPr/>
                    <a:lstStyle/>
                    <a:p>
                      <a:r>
                        <a:rPr lang="en-GB" sz="1400" dirty="0"/>
                        <a:t>Limbs set at right angles to body; anus is in transverse (sideways) slit; most are terrestrial</a:t>
                      </a:r>
                      <a:endParaRPr lang="en-IN" sz="1400" dirty="0"/>
                    </a:p>
                  </a:txBody>
                  <a:tcPr/>
                </a:tc>
                <a:tc>
                  <a:txBody>
                    <a:bodyPr/>
                    <a:lstStyle/>
                    <a:p>
                      <a:pPr algn="ctr"/>
                      <a:r>
                        <a:rPr lang="en-IN" sz="1400" dirty="0"/>
                        <a:t>6200</a:t>
                      </a:r>
                    </a:p>
                  </a:txBody>
                  <a:tcPr/>
                </a:tc>
                <a:extLst>
                  <a:ext uri="{0D108BD9-81ED-4DB2-BD59-A6C34878D82A}">
                    <a16:rowId xmlns:a16="http://schemas.microsoft.com/office/drawing/2014/main" val="1229293854"/>
                  </a:ext>
                </a:extLst>
              </a:tr>
              <a:tr h="370840">
                <a:tc>
                  <a:txBody>
                    <a:bodyPr/>
                    <a:lstStyle/>
                    <a:p>
                      <a:r>
                        <a:rPr lang="en-IN" sz="1400" dirty="0"/>
                        <a:t>Squamata, suborder Serpentes</a:t>
                      </a:r>
                    </a:p>
                  </a:txBody>
                  <a:tcPr/>
                </a:tc>
                <a:tc>
                  <a:txBody>
                    <a:bodyPr/>
                    <a:lstStyle/>
                    <a:p>
                      <a:r>
                        <a:rPr lang="en-IN" sz="1400" dirty="0"/>
                        <a:t>Snakes</a:t>
                      </a:r>
                    </a:p>
                  </a:txBody>
                  <a:tcPr/>
                </a:tc>
                <a:tc>
                  <a:txBody>
                    <a:bodyPr/>
                    <a:lstStyle/>
                    <a:p>
                      <a:pPr algn="ctr" fontAlgn="t"/>
                      <a:r>
                        <a:rPr lang="en-GB" sz="1200" b="0" i="0" u="none" strike="noStrike" dirty="0">
                          <a:solidFill>
                            <a:srgbClr val="000000"/>
                          </a:solidFill>
                          <a:effectLst/>
                          <a:latin typeface="+mj-lt"/>
                        </a:rPr>
                        <a:t>An illustration shows a Snake.</a:t>
                      </a:r>
                    </a:p>
                  </a:txBody>
                  <a:tcPr marL="9525" marR="9525" marT="9525" marB="0" anchor="ctr"/>
                </a:tc>
                <a:tc>
                  <a:txBody>
                    <a:bodyPr/>
                    <a:lstStyle/>
                    <a:p>
                      <a:r>
                        <a:rPr lang="en-GB" sz="1400" dirty="0"/>
                        <a:t>No legs; move by slithering; scaly skin is shed periodically in a single piece; most are terrestrial; snakes evolved from lizards, making lizards a paraphyletic group</a:t>
                      </a:r>
                      <a:endParaRPr lang="en-IN" sz="1400" dirty="0"/>
                    </a:p>
                  </a:txBody>
                  <a:tcPr/>
                </a:tc>
                <a:tc>
                  <a:txBody>
                    <a:bodyPr/>
                    <a:lstStyle/>
                    <a:p>
                      <a:pPr algn="ctr"/>
                      <a:r>
                        <a:rPr lang="en-GB" sz="1400" dirty="0"/>
                        <a:t>3500</a:t>
                      </a:r>
                      <a:endParaRPr lang="en-IN" sz="1400" dirty="0"/>
                    </a:p>
                  </a:txBody>
                  <a:tcPr/>
                </a:tc>
                <a:extLst>
                  <a:ext uri="{0D108BD9-81ED-4DB2-BD59-A6C34878D82A}">
                    <a16:rowId xmlns:a16="http://schemas.microsoft.com/office/drawing/2014/main" val="1659834906"/>
                  </a:ext>
                </a:extLst>
              </a:tr>
              <a:tr h="370840">
                <a:tc>
                  <a:txBody>
                    <a:bodyPr/>
                    <a:lstStyle/>
                    <a:p>
                      <a:r>
                        <a:rPr lang="en-IN" sz="1400" dirty="0" err="1"/>
                        <a:t>Rhynchocephalia</a:t>
                      </a:r>
                      <a:endParaRPr lang="en-IN" sz="1400" dirty="0"/>
                    </a:p>
                  </a:txBody>
                  <a:tcPr/>
                </a:tc>
                <a:tc>
                  <a:txBody>
                    <a:bodyPr/>
                    <a:lstStyle/>
                    <a:p>
                      <a:r>
                        <a:rPr lang="en-IN" sz="1400" dirty="0"/>
                        <a:t>Tuataras</a:t>
                      </a:r>
                    </a:p>
                  </a:txBody>
                  <a:tcPr/>
                </a:tc>
                <a:tc>
                  <a:txBody>
                    <a:bodyPr/>
                    <a:lstStyle/>
                    <a:p>
                      <a:pPr algn="ctr" fontAlgn="t"/>
                      <a:r>
                        <a:rPr lang="en-GB" sz="1200" b="0" i="0" u="none" strike="noStrike" dirty="0">
                          <a:solidFill>
                            <a:srgbClr val="000000"/>
                          </a:solidFill>
                          <a:effectLst/>
                          <a:latin typeface="+mj-lt"/>
                        </a:rPr>
                        <a:t>An illustration shows a Tuatara.</a:t>
                      </a:r>
                    </a:p>
                  </a:txBody>
                  <a:tcPr marL="9525" marR="9525" marT="9525" marB="0" anchor="ctr"/>
                </a:tc>
                <a:tc>
                  <a:txBody>
                    <a:bodyPr/>
                    <a:lstStyle/>
                    <a:p>
                      <a:r>
                        <a:rPr lang="en-GB" sz="1400" dirty="0"/>
                        <a:t>Sole survivors of a once successful group that largely disappeared before dinosaurs; fused, </a:t>
                      </a:r>
                      <a:r>
                        <a:rPr lang="en-GB" sz="1400" dirty="0" err="1"/>
                        <a:t>wedgelike</a:t>
                      </a:r>
                      <a:r>
                        <a:rPr lang="en-GB" sz="1400" dirty="0"/>
                        <a:t>, </a:t>
                      </a:r>
                      <a:r>
                        <a:rPr lang="en-GB" sz="1400" dirty="0" err="1"/>
                        <a:t>socketless</a:t>
                      </a:r>
                      <a:r>
                        <a:rPr lang="en-GB" sz="1400" dirty="0"/>
                        <a:t> teeth; primitive third eye under skin of forehead</a:t>
                      </a:r>
                      <a:endParaRPr lang="en-IN" sz="1400" dirty="0"/>
                    </a:p>
                  </a:txBody>
                  <a:tcPr/>
                </a:tc>
                <a:tc>
                  <a:txBody>
                    <a:bodyPr/>
                    <a:lstStyle/>
                    <a:p>
                      <a:pPr algn="ctr"/>
                      <a:r>
                        <a:rPr lang="en-GB" sz="1400" dirty="0"/>
                        <a:t>1</a:t>
                      </a:r>
                      <a:endParaRPr lang="en-IN" sz="1400" dirty="0"/>
                    </a:p>
                  </a:txBody>
                  <a:tcPr/>
                </a:tc>
                <a:extLst>
                  <a:ext uri="{0D108BD9-81ED-4DB2-BD59-A6C34878D82A}">
                    <a16:rowId xmlns:a16="http://schemas.microsoft.com/office/drawing/2014/main" val="3094284824"/>
                  </a:ext>
                </a:extLst>
              </a:tr>
              <a:tr h="370840">
                <a:tc>
                  <a:txBody>
                    <a:bodyPr/>
                    <a:lstStyle/>
                    <a:p>
                      <a:r>
                        <a:rPr lang="en-IN" sz="1400" dirty="0"/>
                        <a:t>Chelonia</a:t>
                      </a:r>
                    </a:p>
                  </a:txBody>
                  <a:tcPr/>
                </a:tc>
                <a:tc>
                  <a:txBody>
                    <a:bodyPr/>
                    <a:lstStyle/>
                    <a:p>
                      <a:r>
                        <a:rPr lang="en-IN" sz="1400" dirty="0"/>
                        <a:t>Turtles, tortoises, sea turtles</a:t>
                      </a:r>
                    </a:p>
                  </a:txBody>
                  <a:tcPr/>
                </a:tc>
                <a:tc>
                  <a:txBody>
                    <a:bodyPr/>
                    <a:lstStyle/>
                    <a:p>
                      <a:pPr algn="ctr" fontAlgn="t"/>
                      <a:r>
                        <a:rPr lang="en-GB" sz="1200" b="0" i="0" u="none" strike="noStrike" dirty="0">
                          <a:solidFill>
                            <a:srgbClr val="000000"/>
                          </a:solidFill>
                          <a:effectLst/>
                          <a:latin typeface="+mj-lt"/>
                        </a:rPr>
                        <a:t>An illustration shows a Turtle.</a:t>
                      </a:r>
                    </a:p>
                  </a:txBody>
                  <a:tcPr marL="9525" marR="9525" marT="9525" marB="0" anchor="ctr"/>
                </a:tc>
                <a:tc>
                  <a:txBody>
                    <a:bodyPr/>
                    <a:lstStyle/>
                    <a:p>
                      <a:r>
                        <a:rPr lang="en-GB" sz="1400" dirty="0" err="1"/>
                        <a:t>Armored</a:t>
                      </a:r>
                      <a:r>
                        <a:rPr lang="en-GB" sz="1400" dirty="0"/>
                        <a:t> reptiles with shell of bony plates to which vertebrae and ribs are fused; sharp, horny beak without teeth</a:t>
                      </a:r>
                      <a:endParaRPr lang="en-IN" sz="1400" dirty="0"/>
                    </a:p>
                  </a:txBody>
                  <a:tcPr/>
                </a:tc>
                <a:tc>
                  <a:txBody>
                    <a:bodyPr/>
                    <a:lstStyle/>
                    <a:p>
                      <a:pPr algn="ctr"/>
                      <a:r>
                        <a:rPr lang="en-GB" sz="1400" dirty="0"/>
                        <a:t>340</a:t>
                      </a:r>
                      <a:endParaRPr lang="en-IN" sz="1400" dirty="0"/>
                    </a:p>
                  </a:txBody>
                  <a:tcPr/>
                </a:tc>
                <a:extLst>
                  <a:ext uri="{0D108BD9-81ED-4DB2-BD59-A6C34878D82A}">
                    <a16:rowId xmlns:a16="http://schemas.microsoft.com/office/drawing/2014/main" val="2069030144"/>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E949B650-2E15-45D2-BC37-7276BD353106}"/>
              </a:ext>
            </a:extLst>
          </p:cNvPr>
          <p:cNvPicPr>
            <a:picLocks noChangeAspect="1"/>
          </p:cNvPicPr>
          <p:nvPr/>
        </p:nvPicPr>
        <p:blipFill>
          <a:blip r:embed="rId3"/>
          <a:stretch>
            <a:fillRect/>
          </a:stretch>
        </p:blipFill>
        <p:spPr>
          <a:xfrm>
            <a:off x="2969895" y="2046731"/>
            <a:ext cx="1188720" cy="589222"/>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334DBB8A-0938-4C2B-B200-E613FF688514}"/>
              </a:ext>
            </a:extLst>
          </p:cNvPr>
          <p:cNvPicPr>
            <a:picLocks noChangeAspect="1"/>
          </p:cNvPicPr>
          <p:nvPr/>
        </p:nvPicPr>
        <p:blipFill>
          <a:blip r:embed="rId4"/>
          <a:stretch>
            <a:fillRect/>
          </a:stretch>
        </p:blipFill>
        <p:spPr>
          <a:xfrm>
            <a:off x="2924175" y="3232150"/>
            <a:ext cx="1280160" cy="479379"/>
          </a:xfrm>
          <a:prstGeom prst="rect">
            <a:avLst/>
          </a:prstGeom>
        </p:spPr>
      </p:pic>
      <p:pic>
        <p:nvPicPr>
          <p:cNvPr id="14" name="Picture 6" descr="Alt text for this image can be found in the table row 4 column 3.">
            <a:extLst>
              <a:ext uri="{FF2B5EF4-FFF2-40B4-BE49-F238E27FC236}">
                <a16:creationId xmlns:a16="http://schemas.microsoft.com/office/drawing/2014/main" id="{C2B45B00-5DC1-4657-99E2-77EA715B55CD}"/>
              </a:ext>
            </a:extLst>
          </p:cNvPr>
          <p:cNvPicPr>
            <a:picLocks noChangeAspect="1"/>
          </p:cNvPicPr>
          <p:nvPr/>
        </p:nvPicPr>
        <p:blipFill>
          <a:blip r:embed="rId5"/>
          <a:stretch>
            <a:fillRect/>
          </a:stretch>
        </p:blipFill>
        <p:spPr>
          <a:xfrm>
            <a:off x="2969895" y="4464604"/>
            <a:ext cx="1188720" cy="879491"/>
          </a:xfrm>
          <a:prstGeom prst="rect">
            <a:avLst/>
          </a:prstGeom>
        </p:spPr>
      </p:pic>
      <p:pic>
        <p:nvPicPr>
          <p:cNvPr id="18" name="Picture 7" descr="Alt text for this image can be found in the table row 5 column 3.">
            <a:extLst>
              <a:ext uri="{FF2B5EF4-FFF2-40B4-BE49-F238E27FC236}">
                <a16:creationId xmlns:a16="http://schemas.microsoft.com/office/drawing/2014/main" id="{6DEB709F-BE31-4867-A2CE-6CA0642B244A}"/>
              </a:ext>
            </a:extLst>
          </p:cNvPr>
          <p:cNvPicPr>
            <a:picLocks noChangeAspect="1"/>
          </p:cNvPicPr>
          <p:nvPr/>
        </p:nvPicPr>
        <p:blipFill>
          <a:blip r:embed="rId6"/>
          <a:stretch>
            <a:fillRect/>
          </a:stretch>
        </p:blipFill>
        <p:spPr>
          <a:xfrm>
            <a:off x="2969895" y="5720872"/>
            <a:ext cx="1188720" cy="739168"/>
          </a:xfrm>
          <a:prstGeom prst="rect">
            <a:avLst/>
          </a:prstGeom>
        </p:spPr>
      </p:pic>
      <p:sp>
        <p:nvSpPr>
          <p:cNvPr id="7" name="Slide Number Placeholder 8">
            <a:extLst>
              <a:ext uri="{FF2B5EF4-FFF2-40B4-BE49-F238E27FC236}">
                <a16:creationId xmlns:a16="http://schemas.microsoft.com/office/drawing/2014/main" id="{278166AD-A703-440E-BAE4-DCBAAD02E15C}"/>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29888995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FD0C0-F5C2-4216-9388-C764D3BCDD5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34.3 bottom</a:t>
            </a:r>
          </a:p>
        </p:txBody>
      </p:sp>
      <p:sp>
        <p:nvSpPr>
          <p:cNvPr id="3" name="Content Placeholder 2">
            <a:extLst>
              <a:ext uri="{FF2B5EF4-FFF2-40B4-BE49-F238E27FC236}">
                <a16:creationId xmlns:a16="http://schemas.microsoft.com/office/drawing/2014/main" id="{2F53D12F-E21B-46D9-B7B8-5E1D79BB58BD}"/>
              </a:ext>
            </a:extLst>
          </p:cNvPr>
          <p:cNvSpPr>
            <a:spLocks noGrp="1"/>
          </p:cNvSpPr>
          <p:nvPr>
            <p:ph sz="quarter" idx="11"/>
          </p:nvPr>
        </p:nvSpPr>
        <p:spPr>
          <a:xfrm>
            <a:off x="221095" y="1059540"/>
            <a:ext cx="8580005" cy="320040"/>
          </a:xfrm>
        </p:spPr>
        <p:txBody>
          <a:bodyPr/>
          <a:lstStyle/>
          <a:p>
            <a:r>
              <a:rPr lang="en-GB" sz="1600" b="1" dirty="0"/>
              <a:t>TABLE 34.3 </a:t>
            </a:r>
            <a:r>
              <a:rPr lang="en-GB" sz="1600" dirty="0"/>
              <a:t>Major Orders of Reptiles</a:t>
            </a:r>
          </a:p>
        </p:txBody>
      </p:sp>
      <p:graphicFrame>
        <p:nvGraphicFramePr>
          <p:cNvPr id="6" name="Table 3">
            <a:extLst>
              <a:ext uri="{FF2B5EF4-FFF2-40B4-BE49-F238E27FC236}">
                <a16:creationId xmlns:a16="http://schemas.microsoft.com/office/drawing/2014/main" id="{33A6051C-34B3-4D82-91DF-9F3618DD3C92}"/>
              </a:ext>
            </a:extLst>
          </p:cNvPr>
          <p:cNvGraphicFramePr>
            <a:graphicFrameLocks noGrp="1"/>
          </p:cNvGraphicFramePr>
          <p:nvPr>
            <p:extLst>
              <p:ext uri="{D42A27DB-BD31-4B8C-83A1-F6EECF244321}">
                <p14:modId xmlns:p14="http://schemas.microsoft.com/office/powerpoint/2010/main" val="3094678600"/>
              </p:ext>
            </p:extLst>
          </p:nvPr>
        </p:nvGraphicFramePr>
        <p:xfrm>
          <a:off x="221095" y="1397000"/>
          <a:ext cx="8595360" cy="4998720"/>
        </p:xfrm>
        <a:graphic>
          <a:graphicData uri="http://schemas.openxmlformats.org/drawingml/2006/table">
            <a:tbl>
              <a:tblPr firstRow="1" bandRow="1">
                <a:tableStyleId>{5C22544A-7EE6-4342-B048-85BDC9FD1C3A}</a:tableStyleId>
              </a:tblPr>
              <a:tblGrid>
                <a:gridCol w="1097280">
                  <a:extLst>
                    <a:ext uri="{9D8B030D-6E8A-4147-A177-3AD203B41FA5}">
                      <a16:colId xmlns:a16="http://schemas.microsoft.com/office/drawing/2014/main" val="2566173044"/>
                    </a:ext>
                  </a:extLst>
                </a:gridCol>
                <a:gridCol w="1097280">
                  <a:extLst>
                    <a:ext uri="{9D8B030D-6E8A-4147-A177-3AD203B41FA5}">
                      <a16:colId xmlns:a16="http://schemas.microsoft.com/office/drawing/2014/main" val="3117244790"/>
                    </a:ext>
                  </a:extLst>
                </a:gridCol>
                <a:gridCol w="1371600">
                  <a:extLst>
                    <a:ext uri="{9D8B030D-6E8A-4147-A177-3AD203B41FA5}">
                      <a16:colId xmlns:a16="http://schemas.microsoft.com/office/drawing/2014/main" val="530314034"/>
                    </a:ext>
                  </a:extLst>
                </a:gridCol>
                <a:gridCol w="3291840">
                  <a:extLst>
                    <a:ext uri="{9D8B030D-6E8A-4147-A177-3AD203B41FA5}">
                      <a16:colId xmlns:a16="http://schemas.microsoft.com/office/drawing/2014/main" val="1681461415"/>
                    </a:ext>
                  </a:extLst>
                </a:gridCol>
                <a:gridCol w="1737360">
                  <a:extLst>
                    <a:ext uri="{9D8B030D-6E8A-4147-A177-3AD203B41FA5}">
                      <a16:colId xmlns:a16="http://schemas.microsoft.com/office/drawing/2014/main" val="3112822729"/>
                    </a:ext>
                  </a:extLst>
                </a:gridCol>
              </a:tblGrid>
              <a:tr h="370840">
                <a:tc>
                  <a:txBody>
                    <a:bodyPr/>
                    <a:lstStyle/>
                    <a:p>
                      <a:pPr algn="ctr"/>
                      <a:r>
                        <a:rPr lang="en-IN" sz="1200" dirty="0">
                          <a:latin typeface="+mj-lt"/>
                        </a:rPr>
                        <a:t>Order</a:t>
                      </a:r>
                    </a:p>
                  </a:txBody>
                  <a:tcPr anchor="ctr"/>
                </a:tc>
                <a:tc>
                  <a:txBody>
                    <a:bodyPr/>
                    <a:lstStyle/>
                    <a:p>
                      <a:pPr algn="ctr"/>
                      <a:r>
                        <a:rPr lang="en-IN" sz="1200" dirty="0">
                          <a:latin typeface="+mj-lt"/>
                        </a:rPr>
                        <a:t>Typical Examples</a:t>
                      </a:r>
                    </a:p>
                  </a:txBody>
                  <a:tcPr anchor="ctr"/>
                </a:tc>
                <a:tc>
                  <a:txBody>
                    <a:bodyPr/>
                    <a:lstStyle/>
                    <a:p>
                      <a:pPr algn="ctr"/>
                      <a:endParaRPr lang="en-IN" sz="1200" dirty="0">
                        <a:latin typeface="+mj-lt"/>
                      </a:endParaRPr>
                    </a:p>
                  </a:txBody>
                  <a:tcPr anchor="ctr"/>
                </a:tc>
                <a:tc>
                  <a:txBody>
                    <a:bodyPr/>
                    <a:lstStyle/>
                    <a:p>
                      <a:pPr algn="ctr"/>
                      <a:r>
                        <a:rPr lang="en-IN" sz="1200" dirty="0">
                          <a:latin typeface="+mj-lt"/>
                        </a:rPr>
                        <a:t>Key Characteristics</a:t>
                      </a:r>
                    </a:p>
                  </a:txBody>
                  <a:tcPr anchor="ctr"/>
                </a:tc>
                <a:tc>
                  <a:txBody>
                    <a:bodyPr/>
                    <a:lstStyle/>
                    <a:p>
                      <a:pPr algn="ctr"/>
                      <a:r>
                        <a:rPr lang="en-GB" sz="1200" dirty="0">
                          <a:latin typeface="+mj-lt"/>
                        </a:rPr>
                        <a:t>Approximate Number of Living Species</a:t>
                      </a:r>
                      <a:endParaRPr lang="en-IN" sz="1200" dirty="0">
                        <a:latin typeface="+mj-lt"/>
                      </a:endParaRPr>
                    </a:p>
                  </a:txBody>
                  <a:tcPr anchor="ctr"/>
                </a:tc>
                <a:extLst>
                  <a:ext uri="{0D108BD9-81ED-4DB2-BD59-A6C34878D82A}">
                    <a16:rowId xmlns:a16="http://schemas.microsoft.com/office/drawing/2014/main" val="2899765456"/>
                  </a:ext>
                </a:extLst>
              </a:tr>
              <a:tr h="370840">
                <a:tc>
                  <a:txBody>
                    <a:bodyPr/>
                    <a:lstStyle/>
                    <a:p>
                      <a:r>
                        <a:rPr lang="en-IN" sz="1200" dirty="0" err="1">
                          <a:latin typeface="+mj-lt"/>
                        </a:rPr>
                        <a:t>Crocodylia</a:t>
                      </a:r>
                      <a:endParaRPr lang="en-IN" sz="1200" dirty="0">
                        <a:latin typeface="+mj-lt"/>
                      </a:endParaRPr>
                    </a:p>
                  </a:txBody>
                  <a:tcPr/>
                </a:tc>
                <a:tc>
                  <a:txBody>
                    <a:bodyPr/>
                    <a:lstStyle/>
                    <a:p>
                      <a:r>
                        <a:rPr lang="en-IN" sz="1200" dirty="0">
                          <a:latin typeface="+mj-lt"/>
                        </a:rPr>
                        <a:t>Crocodiles,</a:t>
                      </a:r>
                    </a:p>
                    <a:p>
                      <a:r>
                        <a:rPr lang="en-IN" sz="1200" dirty="0">
                          <a:latin typeface="+mj-lt"/>
                        </a:rPr>
                        <a:t>alligators</a:t>
                      </a:r>
                    </a:p>
                  </a:txBody>
                  <a:tcPr/>
                </a:tc>
                <a:tc>
                  <a:txBody>
                    <a:bodyPr/>
                    <a:lstStyle/>
                    <a:p>
                      <a:pPr algn="ctr" fontAlgn="t"/>
                      <a:r>
                        <a:rPr lang="en-GB" sz="1000" b="0" i="0" u="none" strike="noStrike" dirty="0">
                          <a:solidFill>
                            <a:srgbClr val="000000"/>
                          </a:solidFill>
                          <a:effectLst/>
                          <a:latin typeface="+mj-lt"/>
                        </a:rPr>
                        <a:t>An illustration shows a Crocodile.</a:t>
                      </a:r>
                    </a:p>
                  </a:txBody>
                  <a:tcPr marL="182880" marR="274320" marT="9525" marB="0" anchor="ctr"/>
                </a:tc>
                <a:tc>
                  <a:txBody>
                    <a:bodyPr/>
                    <a:lstStyle/>
                    <a:p>
                      <a:r>
                        <a:rPr lang="en-GB" sz="1200" dirty="0">
                          <a:latin typeface="+mj-lt"/>
                        </a:rPr>
                        <a:t>Large reptiles with four-chambered heart and socketed teeth; anus is a longitudinal (lengthwise) slit; closest living relatives to birds</a:t>
                      </a:r>
                      <a:endParaRPr lang="en-IN" sz="1200" dirty="0">
                        <a:latin typeface="+mj-lt"/>
                      </a:endParaRPr>
                    </a:p>
                  </a:txBody>
                  <a:tcPr/>
                </a:tc>
                <a:tc>
                  <a:txBody>
                    <a:bodyPr/>
                    <a:lstStyle/>
                    <a:p>
                      <a:pPr algn="ctr"/>
                      <a:r>
                        <a:rPr lang="en-GB" sz="1200" dirty="0">
                          <a:latin typeface="+mj-lt"/>
                        </a:rPr>
                        <a:t>28</a:t>
                      </a:r>
                      <a:endParaRPr lang="en-IN" sz="1200" dirty="0">
                        <a:latin typeface="+mj-lt"/>
                      </a:endParaRPr>
                    </a:p>
                  </a:txBody>
                  <a:tcPr/>
                </a:tc>
                <a:extLst>
                  <a:ext uri="{0D108BD9-81ED-4DB2-BD59-A6C34878D82A}">
                    <a16:rowId xmlns:a16="http://schemas.microsoft.com/office/drawing/2014/main" val="1229293854"/>
                  </a:ext>
                </a:extLst>
              </a:tr>
              <a:tr h="370840">
                <a:tc>
                  <a:txBody>
                    <a:bodyPr/>
                    <a:lstStyle/>
                    <a:p>
                      <a:r>
                        <a:rPr lang="en-IN" sz="1200" dirty="0" err="1">
                          <a:latin typeface="+mj-lt"/>
                        </a:rPr>
                        <a:t>Ornithischia</a:t>
                      </a:r>
                      <a:endParaRPr lang="en-IN" sz="1200" dirty="0">
                        <a:latin typeface="+mj-lt"/>
                      </a:endParaRPr>
                    </a:p>
                  </a:txBody>
                  <a:tcPr/>
                </a:tc>
                <a:tc>
                  <a:txBody>
                    <a:bodyPr/>
                    <a:lstStyle/>
                    <a:p>
                      <a:r>
                        <a:rPr lang="en-IN" sz="1200" dirty="0">
                          <a:latin typeface="+mj-lt"/>
                        </a:rPr>
                        <a:t>Stegosaur</a:t>
                      </a:r>
                    </a:p>
                  </a:txBody>
                  <a:tcPr/>
                </a:tc>
                <a:tc>
                  <a:txBody>
                    <a:bodyPr/>
                    <a:lstStyle/>
                    <a:p>
                      <a:pPr algn="ctr" fontAlgn="t"/>
                      <a:r>
                        <a:rPr lang="en-GB" sz="1000" b="0" i="0" u="none" strike="noStrike" dirty="0">
                          <a:solidFill>
                            <a:srgbClr val="000000"/>
                          </a:solidFill>
                          <a:effectLst/>
                          <a:latin typeface="+mj-lt"/>
                        </a:rPr>
                        <a:t>An illustration shows a Stegosaur.</a:t>
                      </a:r>
                    </a:p>
                  </a:txBody>
                  <a:tcPr marL="182880" marR="274320" marT="9525" marB="0" anchor="ctr"/>
                </a:tc>
                <a:tc>
                  <a:txBody>
                    <a:bodyPr/>
                    <a:lstStyle/>
                    <a:p>
                      <a:r>
                        <a:rPr lang="en-GB" sz="1200" dirty="0">
                          <a:latin typeface="+mj-lt"/>
                        </a:rPr>
                        <a:t>Dinosaurs with two pelvic bones facing backward, like a bird’s pelvis; herbivores; legs under body</a:t>
                      </a:r>
                      <a:endParaRPr lang="en-IN" sz="1200" dirty="0">
                        <a:latin typeface="+mj-lt"/>
                      </a:endParaRPr>
                    </a:p>
                  </a:txBody>
                  <a:tcPr/>
                </a:tc>
                <a:tc>
                  <a:txBody>
                    <a:bodyPr/>
                    <a:lstStyle/>
                    <a:p>
                      <a:pPr algn="ctr"/>
                      <a:r>
                        <a:rPr lang="en-IN" sz="1200" dirty="0">
                          <a:latin typeface="+mj-lt"/>
                        </a:rPr>
                        <a:t>Extinct</a:t>
                      </a:r>
                    </a:p>
                  </a:txBody>
                  <a:tcPr/>
                </a:tc>
                <a:extLst>
                  <a:ext uri="{0D108BD9-81ED-4DB2-BD59-A6C34878D82A}">
                    <a16:rowId xmlns:a16="http://schemas.microsoft.com/office/drawing/2014/main" val="1659834906"/>
                  </a:ext>
                </a:extLst>
              </a:tr>
              <a:tr h="370840">
                <a:tc>
                  <a:txBody>
                    <a:bodyPr/>
                    <a:lstStyle/>
                    <a:p>
                      <a:r>
                        <a:rPr lang="en-IN" sz="1200" dirty="0" err="1">
                          <a:latin typeface="+mj-lt"/>
                        </a:rPr>
                        <a:t>Saurischia</a:t>
                      </a:r>
                      <a:endParaRPr lang="en-IN" sz="1200" dirty="0">
                        <a:latin typeface="+mj-lt"/>
                      </a:endParaRPr>
                    </a:p>
                  </a:txBody>
                  <a:tcPr/>
                </a:tc>
                <a:tc>
                  <a:txBody>
                    <a:bodyPr/>
                    <a:lstStyle/>
                    <a:p>
                      <a:r>
                        <a:rPr lang="en-IN" sz="1200" dirty="0">
                          <a:latin typeface="+mj-lt"/>
                        </a:rPr>
                        <a:t>Tyrannosaur</a:t>
                      </a:r>
                    </a:p>
                  </a:txBody>
                  <a:tcPr/>
                </a:tc>
                <a:tc>
                  <a:txBody>
                    <a:bodyPr/>
                    <a:lstStyle/>
                    <a:p>
                      <a:pPr algn="ctr" fontAlgn="t"/>
                      <a:r>
                        <a:rPr lang="en-GB" sz="1000" b="0" i="0" u="none" strike="noStrike" dirty="0">
                          <a:solidFill>
                            <a:srgbClr val="000000"/>
                          </a:solidFill>
                          <a:effectLst/>
                          <a:latin typeface="+mj-lt"/>
                        </a:rPr>
                        <a:t>An illustration shows a Tyrannosaur.</a:t>
                      </a:r>
                    </a:p>
                  </a:txBody>
                  <a:tcPr marL="182880" marR="274320" marT="9525" marB="0" anchor="ctr"/>
                </a:tc>
                <a:tc>
                  <a:txBody>
                    <a:bodyPr/>
                    <a:lstStyle/>
                    <a:p>
                      <a:r>
                        <a:rPr lang="en-GB" sz="1200" dirty="0">
                          <a:latin typeface="+mj-lt"/>
                        </a:rPr>
                        <a:t>Dinosaurs with one pelvic bone facing forward, the other back, like a lizard’s pelvis; both plant- and flesh-eaters; legs under body; birds evolved from Saurischian dinosaurs.</a:t>
                      </a:r>
                      <a:endParaRPr lang="en-IN" sz="1200" dirty="0">
                        <a:latin typeface="+mj-lt"/>
                      </a:endParaRPr>
                    </a:p>
                  </a:txBody>
                  <a:tcPr/>
                </a:tc>
                <a:tc>
                  <a:txBody>
                    <a:bodyPr/>
                    <a:lstStyle/>
                    <a:p>
                      <a:pPr algn="ctr"/>
                      <a:r>
                        <a:rPr lang="en-IN" sz="1200" dirty="0">
                          <a:latin typeface="+mj-lt"/>
                        </a:rPr>
                        <a:t>Extinct</a:t>
                      </a:r>
                    </a:p>
                  </a:txBody>
                  <a:tcPr/>
                </a:tc>
                <a:extLst>
                  <a:ext uri="{0D108BD9-81ED-4DB2-BD59-A6C34878D82A}">
                    <a16:rowId xmlns:a16="http://schemas.microsoft.com/office/drawing/2014/main" val="3094284824"/>
                  </a:ext>
                </a:extLst>
              </a:tr>
              <a:tr h="370840">
                <a:tc>
                  <a:txBody>
                    <a:bodyPr/>
                    <a:lstStyle/>
                    <a:p>
                      <a:r>
                        <a:rPr lang="en-IN" sz="1200" dirty="0">
                          <a:latin typeface="+mj-lt"/>
                        </a:rPr>
                        <a:t>Pterosauria</a:t>
                      </a:r>
                    </a:p>
                  </a:txBody>
                  <a:tcPr/>
                </a:tc>
                <a:tc>
                  <a:txBody>
                    <a:bodyPr/>
                    <a:lstStyle/>
                    <a:p>
                      <a:r>
                        <a:rPr lang="en-IN" sz="1200" dirty="0">
                          <a:latin typeface="+mj-lt"/>
                        </a:rPr>
                        <a:t>Pterosaur</a:t>
                      </a:r>
                    </a:p>
                  </a:txBody>
                  <a:tcPr/>
                </a:tc>
                <a:tc>
                  <a:txBody>
                    <a:bodyPr/>
                    <a:lstStyle/>
                    <a:p>
                      <a:pPr algn="ctr" fontAlgn="t"/>
                      <a:r>
                        <a:rPr lang="en-GB" sz="1000" b="0" i="0" u="none" strike="noStrike" dirty="0">
                          <a:solidFill>
                            <a:srgbClr val="000000"/>
                          </a:solidFill>
                          <a:effectLst/>
                          <a:latin typeface="+mj-lt"/>
                        </a:rPr>
                        <a:t>An illustration shows a Pterosaur.</a:t>
                      </a:r>
                    </a:p>
                  </a:txBody>
                  <a:tcPr marL="182880" marR="274320" marT="9525" marB="0" anchor="ctr"/>
                </a:tc>
                <a:tc>
                  <a:txBody>
                    <a:bodyPr/>
                    <a:lstStyle/>
                    <a:p>
                      <a:r>
                        <a:rPr lang="en-GB" sz="1200" dirty="0">
                          <a:latin typeface="+mj-lt"/>
                        </a:rPr>
                        <a:t>Flying reptiles; wings were made of skin stretched between fourth fingers and body; wingspans of early forms typically 60 cm, later forms nearly 8 m</a:t>
                      </a:r>
                      <a:endParaRPr lang="en-IN" sz="1200" dirty="0">
                        <a:latin typeface="+mj-lt"/>
                      </a:endParaRPr>
                    </a:p>
                  </a:txBody>
                  <a:tcPr/>
                </a:tc>
                <a:tc>
                  <a:txBody>
                    <a:bodyPr/>
                    <a:lstStyle/>
                    <a:p>
                      <a:pPr algn="ctr"/>
                      <a:r>
                        <a:rPr lang="en-IN" sz="1200" dirty="0">
                          <a:latin typeface="+mj-lt"/>
                        </a:rPr>
                        <a:t>Extinct (except for bird descendants)</a:t>
                      </a:r>
                    </a:p>
                  </a:txBody>
                  <a:tcPr/>
                </a:tc>
                <a:extLst>
                  <a:ext uri="{0D108BD9-81ED-4DB2-BD59-A6C34878D82A}">
                    <a16:rowId xmlns:a16="http://schemas.microsoft.com/office/drawing/2014/main" val="2069030144"/>
                  </a:ext>
                </a:extLst>
              </a:tr>
              <a:tr h="469900">
                <a:tc>
                  <a:txBody>
                    <a:bodyPr/>
                    <a:lstStyle/>
                    <a:p>
                      <a:r>
                        <a:rPr lang="en-IN" sz="1200" dirty="0" err="1">
                          <a:latin typeface="+mj-lt"/>
                        </a:rPr>
                        <a:t>Plesiosaura</a:t>
                      </a:r>
                      <a:endParaRPr lang="en-IN" sz="1200" dirty="0">
                        <a:latin typeface="+mj-lt"/>
                      </a:endParaRPr>
                    </a:p>
                  </a:txBody>
                  <a:tcPr/>
                </a:tc>
                <a:tc>
                  <a:txBody>
                    <a:bodyPr/>
                    <a:lstStyle/>
                    <a:p>
                      <a:r>
                        <a:rPr lang="en-IN" sz="1200" dirty="0">
                          <a:latin typeface="+mj-lt"/>
                        </a:rPr>
                        <a:t>Plesiosaur</a:t>
                      </a:r>
                    </a:p>
                  </a:txBody>
                  <a:tcPr/>
                </a:tc>
                <a:tc>
                  <a:txBody>
                    <a:bodyPr/>
                    <a:lstStyle/>
                    <a:p>
                      <a:pPr algn="ctr" fontAlgn="t"/>
                      <a:r>
                        <a:rPr lang="en-GB" sz="1000" b="0" i="0" u="none" strike="noStrike" dirty="0">
                          <a:solidFill>
                            <a:srgbClr val="000000"/>
                          </a:solidFill>
                          <a:effectLst/>
                          <a:latin typeface="+mj-lt"/>
                        </a:rPr>
                        <a:t>An illustration shows a Plesiosaur.</a:t>
                      </a:r>
                    </a:p>
                  </a:txBody>
                  <a:tcPr marL="182880" marR="274320" marT="9525" marB="0" anchor="ctr"/>
                </a:tc>
                <a:tc>
                  <a:txBody>
                    <a:bodyPr/>
                    <a:lstStyle/>
                    <a:p>
                      <a:r>
                        <a:rPr lang="en-GB" sz="1200" dirty="0">
                          <a:latin typeface="+mj-lt"/>
                        </a:rPr>
                        <a:t>Barrel-shaped marine reptiles with sharp teeth and large, paddle-shaped fins; some had snakelike necks twice as long as their bodies</a:t>
                      </a:r>
                      <a:endParaRPr lang="en-IN" sz="1200" dirty="0">
                        <a:latin typeface="+mj-lt"/>
                      </a:endParaRPr>
                    </a:p>
                  </a:txBody>
                  <a:tcPr/>
                </a:tc>
                <a:tc>
                  <a:txBody>
                    <a:bodyPr/>
                    <a:lstStyle/>
                    <a:p>
                      <a:pPr algn="ctr"/>
                      <a:r>
                        <a:rPr lang="en-IN" sz="1200" dirty="0">
                          <a:latin typeface="+mj-lt"/>
                        </a:rPr>
                        <a:t>Extinct</a:t>
                      </a:r>
                    </a:p>
                  </a:txBody>
                  <a:tcPr/>
                </a:tc>
                <a:extLst>
                  <a:ext uri="{0D108BD9-81ED-4DB2-BD59-A6C34878D82A}">
                    <a16:rowId xmlns:a16="http://schemas.microsoft.com/office/drawing/2014/main" val="968615773"/>
                  </a:ext>
                </a:extLst>
              </a:tr>
              <a:tr h="731520">
                <a:tc>
                  <a:txBody>
                    <a:bodyPr/>
                    <a:lstStyle/>
                    <a:p>
                      <a:r>
                        <a:rPr lang="en-IN" sz="1200" dirty="0" err="1">
                          <a:latin typeface="+mj-lt"/>
                        </a:rPr>
                        <a:t>Ichthyosauria</a:t>
                      </a:r>
                      <a:endParaRPr lang="en-IN" sz="1200" dirty="0">
                        <a:latin typeface="+mj-lt"/>
                      </a:endParaRPr>
                    </a:p>
                  </a:txBody>
                  <a:tcPr/>
                </a:tc>
                <a:tc>
                  <a:txBody>
                    <a:bodyPr/>
                    <a:lstStyle/>
                    <a:p>
                      <a:r>
                        <a:rPr lang="en-IN" sz="1200" dirty="0">
                          <a:latin typeface="+mj-lt"/>
                        </a:rPr>
                        <a:t>Ichthyosaur</a:t>
                      </a:r>
                    </a:p>
                  </a:txBody>
                  <a:tcPr/>
                </a:tc>
                <a:tc>
                  <a:txBody>
                    <a:bodyPr/>
                    <a:lstStyle/>
                    <a:p>
                      <a:pPr algn="ctr" fontAlgn="t"/>
                      <a:r>
                        <a:rPr lang="en-GB" sz="800" b="0" i="0" u="none" strike="noStrike" dirty="0">
                          <a:solidFill>
                            <a:srgbClr val="000000"/>
                          </a:solidFill>
                          <a:effectLst/>
                          <a:latin typeface="+mj-lt"/>
                        </a:rPr>
                        <a:t>Two images show the Indian tent turtle and domed shells of tortoise and tuatara lizard</a:t>
                      </a:r>
                      <a:r>
                        <a:rPr lang="en-GB" sz="1000" b="0" i="0" u="none" strike="noStrike" dirty="0">
                          <a:solidFill>
                            <a:srgbClr val="000000"/>
                          </a:solidFill>
                          <a:effectLst/>
                          <a:latin typeface="+mj-lt"/>
                        </a:rPr>
                        <a:t>.</a:t>
                      </a:r>
                    </a:p>
                  </a:txBody>
                  <a:tcPr marT="182880" marB="91440" anchor="ctr"/>
                </a:tc>
                <a:tc>
                  <a:txBody>
                    <a:bodyPr/>
                    <a:lstStyle/>
                    <a:p>
                      <a:r>
                        <a:rPr lang="en-GB" sz="1200" dirty="0">
                          <a:latin typeface="+mj-lt"/>
                        </a:rPr>
                        <a:t>Streamlined marine reptiles with many body similarities to sharks and dolphins</a:t>
                      </a:r>
                      <a:endParaRPr lang="en-IN" sz="1200" dirty="0">
                        <a:latin typeface="+mj-lt"/>
                      </a:endParaRPr>
                    </a:p>
                  </a:txBody>
                  <a:tcPr/>
                </a:tc>
                <a:tc>
                  <a:txBody>
                    <a:bodyPr/>
                    <a:lstStyle/>
                    <a:p>
                      <a:pPr algn="ctr"/>
                      <a:r>
                        <a:rPr lang="en-IN" sz="1200" dirty="0">
                          <a:latin typeface="+mj-lt"/>
                        </a:rPr>
                        <a:t>Extinct</a:t>
                      </a:r>
                    </a:p>
                  </a:txBody>
                  <a:tcPr/>
                </a:tc>
                <a:extLst>
                  <a:ext uri="{0D108BD9-81ED-4DB2-BD59-A6C34878D82A}">
                    <a16:rowId xmlns:a16="http://schemas.microsoft.com/office/drawing/2014/main" val="926743359"/>
                  </a:ext>
                </a:extLst>
              </a:tr>
            </a:tbl>
          </a:graphicData>
        </a:graphic>
      </p:graphicFrame>
      <p:pic>
        <p:nvPicPr>
          <p:cNvPr id="5" name="Picture 4" descr="Alt text for this image can be found in the table row 2 column 3.">
            <a:extLst>
              <a:ext uri="{FF2B5EF4-FFF2-40B4-BE49-F238E27FC236}">
                <a16:creationId xmlns:a16="http://schemas.microsoft.com/office/drawing/2014/main" id="{69B91173-CD35-4DB2-9296-0CBB04578EFD}"/>
              </a:ext>
            </a:extLst>
          </p:cNvPr>
          <p:cNvPicPr>
            <a:picLocks noChangeAspect="1"/>
          </p:cNvPicPr>
          <p:nvPr/>
        </p:nvPicPr>
        <p:blipFill>
          <a:blip r:embed="rId3"/>
          <a:stretch>
            <a:fillRect/>
          </a:stretch>
        </p:blipFill>
        <p:spPr>
          <a:xfrm>
            <a:off x="2451405" y="2020150"/>
            <a:ext cx="1292251" cy="508840"/>
          </a:xfrm>
          <a:prstGeom prst="rect">
            <a:avLst/>
          </a:prstGeom>
        </p:spPr>
      </p:pic>
      <p:pic>
        <p:nvPicPr>
          <p:cNvPr id="13" name="Picture 5" descr="Alt text for this image can be found in the table row 3 column 3.">
            <a:extLst>
              <a:ext uri="{FF2B5EF4-FFF2-40B4-BE49-F238E27FC236}">
                <a16:creationId xmlns:a16="http://schemas.microsoft.com/office/drawing/2014/main" id="{A500409C-0F33-44A2-A853-D417D5FEFCAC}"/>
              </a:ext>
            </a:extLst>
          </p:cNvPr>
          <p:cNvPicPr>
            <a:picLocks noChangeAspect="1"/>
          </p:cNvPicPr>
          <p:nvPr/>
        </p:nvPicPr>
        <p:blipFill>
          <a:blip r:embed="rId4"/>
          <a:stretch>
            <a:fillRect/>
          </a:stretch>
        </p:blipFill>
        <p:spPr>
          <a:xfrm>
            <a:off x="2603754" y="2698272"/>
            <a:ext cx="987552" cy="591312"/>
          </a:xfrm>
          <a:prstGeom prst="rect">
            <a:avLst/>
          </a:prstGeom>
        </p:spPr>
      </p:pic>
      <p:pic>
        <p:nvPicPr>
          <p:cNvPr id="19" name="Picture 6" descr="Alt text for this image can be found in the table row 4 column 3.">
            <a:extLst>
              <a:ext uri="{FF2B5EF4-FFF2-40B4-BE49-F238E27FC236}">
                <a16:creationId xmlns:a16="http://schemas.microsoft.com/office/drawing/2014/main" id="{823DF3D6-30E2-4F0E-A4AD-4A838F5555A4}"/>
              </a:ext>
            </a:extLst>
          </p:cNvPr>
          <p:cNvPicPr>
            <a:picLocks noChangeAspect="1"/>
          </p:cNvPicPr>
          <p:nvPr/>
        </p:nvPicPr>
        <p:blipFill>
          <a:blip r:embed="rId5"/>
          <a:stretch>
            <a:fillRect/>
          </a:stretch>
        </p:blipFill>
        <p:spPr>
          <a:xfrm>
            <a:off x="2466317" y="3396933"/>
            <a:ext cx="1280160" cy="680328"/>
          </a:xfrm>
          <a:prstGeom prst="rect">
            <a:avLst/>
          </a:prstGeom>
        </p:spPr>
      </p:pic>
      <p:pic>
        <p:nvPicPr>
          <p:cNvPr id="23" name="Picture 7" descr="Alt text for this image can be found in the table row 5 column 3.">
            <a:extLst>
              <a:ext uri="{FF2B5EF4-FFF2-40B4-BE49-F238E27FC236}">
                <a16:creationId xmlns:a16="http://schemas.microsoft.com/office/drawing/2014/main" id="{D3B64F0D-F5D3-44F4-BEAC-5172C341E145}"/>
              </a:ext>
            </a:extLst>
          </p:cNvPr>
          <p:cNvPicPr>
            <a:picLocks noChangeAspect="1"/>
          </p:cNvPicPr>
          <p:nvPr/>
        </p:nvPicPr>
        <p:blipFill>
          <a:blip r:embed="rId6"/>
          <a:stretch>
            <a:fillRect/>
          </a:stretch>
        </p:blipFill>
        <p:spPr>
          <a:xfrm>
            <a:off x="2487728" y="4245002"/>
            <a:ext cx="1243889" cy="613562"/>
          </a:xfrm>
          <a:prstGeom prst="rect">
            <a:avLst/>
          </a:prstGeom>
        </p:spPr>
      </p:pic>
      <p:pic>
        <p:nvPicPr>
          <p:cNvPr id="25" name="Picture 8" descr="Alt text for this image can be found in the table row 6 column 3.">
            <a:extLst>
              <a:ext uri="{FF2B5EF4-FFF2-40B4-BE49-F238E27FC236}">
                <a16:creationId xmlns:a16="http://schemas.microsoft.com/office/drawing/2014/main" id="{C8F6F42E-9E41-4CBA-8EA8-7A6550A2424E}"/>
              </a:ext>
            </a:extLst>
          </p:cNvPr>
          <p:cNvPicPr>
            <a:picLocks noChangeAspect="1"/>
          </p:cNvPicPr>
          <p:nvPr/>
        </p:nvPicPr>
        <p:blipFill>
          <a:blip r:embed="rId6"/>
          <a:stretch>
            <a:fillRect/>
          </a:stretch>
        </p:blipFill>
        <p:spPr>
          <a:xfrm>
            <a:off x="2540993" y="5011891"/>
            <a:ext cx="1130808" cy="557784"/>
          </a:xfrm>
          <a:prstGeom prst="rect">
            <a:avLst/>
          </a:prstGeom>
        </p:spPr>
      </p:pic>
      <p:pic>
        <p:nvPicPr>
          <p:cNvPr id="27" name="Picture 9" descr="Alt text for this image can be found in the table row 7 column 3.">
            <a:extLst>
              <a:ext uri="{FF2B5EF4-FFF2-40B4-BE49-F238E27FC236}">
                <a16:creationId xmlns:a16="http://schemas.microsoft.com/office/drawing/2014/main" id="{21197D4C-8BD8-479C-89C8-547DA092741B}"/>
              </a:ext>
            </a:extLst>
          </p:cNvPr>
          <p:cNvPicPr>
            <a:picLocks noChangeAspect="1"/>
          </p:cNvPicPr>
          <p:nvPr/>
        </p:nvPicPr>
        <p:blipFill>
          <a:blip r:embed="rId7"/>
          <a:stretch>
            <a:fillRect/>
          </a:stretch>
        </p:blipFill>
        <p:spPr>
          <a:xfrm>
            <a:off x="2474075" y="5786422"/>
            <a:ext cx="1246909" cy="518915"/>
          </a:xfrm>
          <a:prstGeom prst="rect">
            <a:avLst/>
          </a:prstGeom>
        </p:spPr>
      </p:pic>
      <p:sp>
        <p:nvSpPr>
          <p:cNvPr id="7" name="Slide Number Placeholder 10">
            <a:extLst>
              <a:ext uri="{FF2B5EF4-FFF2-40B4-BE49-F238E27FC236}">
                <a16:creationId xmlns:a16="http://schemas.microsoft.com/office/drawing/2014/main" id="{278166AD-A703-440E-BAE4-DCBAAD02E15C}"/>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06841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8CE87-7AAD-460C-B408-D17F9CF501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34.20</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amniotic egg with a leathery shell, chorion, yolk sac, allantois, embryo, and amnion.">
            <a:extLst>
              <a:ext uri="{FF2B5EF4-FFF2-40B4-BE49-F238E27FC236}">
                <a16:creationId xmlns:a16="http://schemas.microsoft.com/office/drawing/2014/main" id="{E042281B-010D-432E-AD23-C13D26574379}"/>
              </a:ext>
            </a:extLst>
          </p:cNvPr>
          <p:cNvPicPr>
            <a:picLocks noChangeAspect="1" noChangeArrowheads="1"/>
          </p:cNvPicPr>
          <p:nvPr/>
        </p:nvPicPr>
        <p:blipFill>
          <a:blip r:embed="rId2"/>
          <a:stretch>
            <a:fillRect/>
          </a:stretch>
        </p:blipFill>
        <p:spPr bwMode="auto">
          <a:xfrm>
            <a:off x="1195640" y="1081655"/>
            <a:ext cx="6752720" cy="5212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485CAA5A-FC8D-4714-8128-B808025F9A7D}"/>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200735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2AB1E-F06C-4835-9E02-9A8A9F8B36D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Anapsids, Synapsids, and Diapsids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45D6CB-8C29-45BD-89E6-F55A97F37DD0}"/>
              </a:ext>
            </a:extLst>
          </p:cNvPr>
          <p:cNvSpPr>
            <a:spLocks noGrp="1"/>
          </p:cNvSpPr>
          <p:nvPr>
            <p:ph sz="quarter" idx="11"/>
          </p:nvPr>
        </p:nvSpPr>
        <p:spPr>
          <a:xfrm>
            <a:off x="342900" y="1276710"/>
            <a:ext cx="8458200" cy="1280160"/>
          </a:xfrm>
        </p:spPr>
        <p:txBody>
          <a:bodyPr/>
          <a:lstStyle/>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Reptiles are distinguished by the number of holes on side of the skull behind eye orbit</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0 (anapsids), 1 (synapsids), 2 (diapsids).</a:t>
            </a:r>
          </a:p>
        </p:txBody>
      </p:sp>
      <p:pic>
        <p:nvPicPr>
          <p:cNvPr id="10" name="Picture 3" descr="Three illustrations show the Anapsid skull, Synapsid skull, and Diapsid skull.">
            <a:extLst>
              <a:ext uri="{FF2B5EF4-FFF2-40B4-BE49-F238E27FC236}">
                <a16:creationId xmlns:a16="http://schemas.microsoft.com/office/drawing/2014/main" id="{5875FCAF-680B-46B6-B84A-D3DA6A783459}"/>
              </a:ext>
            </a:extLst>
          </p:cNvPr>
          <p:cNvPicPr>
            <a:picLocks noChangeAspect="1" noChangeArrowheads="1"/>
          </p:cNvPicPr>
          <p:nvPr/>
        </p:nvPicPr>
        <p:blipFill>
          <a:blip r:embed="rId2"/>
          <a:stretch>
            <a:fillRect/>
          </a:stretch>
        </p:blipFill>
        <p:spPr bwMode="auto">
          <a:xfrm>
            <a:off x="2575848" y="2639018"/>
            <a:ext cx="3992304" cy="384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677F4AFB-941E-4CD4-BEE8-AEFA54BE78F9}"/>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18299379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6B274-CC11-49F0-99C1-3BD43CAFF0B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Synapsids rose to dominance first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9375CE7-08CE-4AF9-9D77-4FBC8D4D6850}"/>
              </a:ext>
            </a:extLst>
          </p:cNvPr>
          <p:cNvSpPr>
            <a:spLocks noGrp="1"/>
          </p:cNvSpPr>
          <p:nvPr>
            <p:ph sz="quarter" idx="11"/>
          </p:nvPr>
        </p:nvSpPr>
        <p:spPr>
          <a:xfrm>
            <a:off x="342900" y="1276710"/>
            <a:ext cx="8458200" cy="100584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Pelycosaurs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land vertebrates to kill beasts their own size.</a:t>
            </a:r>
          </a:p>
        </p:txBody>
      </p:sp>
      <p:pic>
        <p:nvPicPr>
          <p:cNvPr id="9" name="Picture 3" descr="An illustration shows the Dimetrodon, a 4-meter long carnivorous pelycosaur with a dorsal tail.">
            <a:extLst>
              <a:ext uri="{FF2B5EF4-FFF2-40B4-BE49-F238E27FC236}">
                <a16:creationId xmlns:a16="http://schemas.microsoft.com/office/drawing/2014/main" id="{76DCB30C-88DC-49E6-9D70-42FDD2D7BECF}"/>
              </a:ext>
            </a:extLst>
          </p:cNvPr>
          <p:cNvPicPr>
            <a:picLocks noChangeAspect="1" noChangeArrowheads="1"/>
          </p:cNvPicPr>
          <p:nvPr/>
        </p:nvPicPr>
        <p:blipFill>
          <a:blip r:embed="rId2"/>
          <a:stretch>
            <a:fillRect/>
          </a:stretch>
        </p:blipFill>
        <p:spPr bwMode="auto">
          <a:xfrm>
            <a:off x="1650687" y="2418897"/>
            <a:ext cx="5842627" cy="384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9253B7D7-CC55-4552-9993-7D2EF741B408}"/>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29985281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559F3-5F52-4EA4-BF91-BD282B28D48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Therapsids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23A516C-5EFF-423C-82E8-BB1E6237F092}"/>
              </a:ext>
            </a:extLst>
          </p:cNvPr>
          <p:cNvSpPr>
            <a:spLocks noGrp="1"/>
          </p:cNvSpPr>
          <p:nvPr>
            <p:ph sz="quarter" idx="11"/>
          </p:nvPr>
        </p:nvSpPr>
        <p:spPr>
          <a:xfrm>
            <a:off x="342900" y="1276710"/>
            <a:ext cx="8458200" cy="1920240"/>
          </a:xfrm>
        </p:spPr>
        <p:txBody>
          <a:bodyPr/>
          <a:lstStyle/>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Replaced pelycosaurs about 250 M</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May have been endotherms</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“Mammal-like” reptile</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Most became extinct 170 M</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One group survived and has living descendants today – the mammals</a:t>
            </a:r>
          </a:p>
        </p:txBody>
      </p:sp>
      <p:pic>
        <p:nvPicPr>
          <p:cNvPr id="9" name="Picture 3" descr="The dorsal sail of Dimetrodon was much like the dorsal fin of fish but substantially larger relative to its body size.">
            <a:extLst>
              <a:ext uri="{FF2B5EF4-FFF2-40B4-BE49-F238E27FC236}">
                <a16:creationId xmlns:a16="http://schemas.microsoft.com/office/drawing/2014/main" id="{B91B2C61-38A0-49C8-B4A0-074752D5FBCA}"/>
              </a:ext>
            </a:extLst>
          </p:cNvPr>
          <p:cNvPicPr>
            <a:picLocks noChangeAspect="1" noChangeArrowheads="1"/>
          </p:cNvPicPr>
          <p:nvPr/>
        </p:nvPicPr>
        <p:blipFill>
          <a:blip r:embed="rId2"/>
          <a:stretch>
            <a:fillRect/>
          </a:stretch>
        </p:blipFill>
        <p:spPr bwMode="auto">
          <a:xfrm>
            <a:off x="2490420" y="3390112"/>
            <a:ext cx="4163160" cy="2926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64237B9C-6D79-4E88-B3FD-731D59B8ABFC}"/>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5106598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6DEAA-7902-47D9-BEF6-FAAEED848D6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Diapsids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7BC42D9-15B7-4F3E-A06C-1FEA4F4D75B6}"/>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number of different diapsids occurred in the Triassic period (248–213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Diapsids have skulls with two pairs of holes on each side</a:t>
            </a:r>
          </a:p>
        </p:txBody>
      </p:sp>
      <p:sp>
        <p:nvSpPr>
          <p:cNvPr id="6" name="Slide Number Placeholder 3">
            <a:extLst>
              <a:ext uri="{FF2B5EF4-FFF2-40B4-BE49-F238E27FC236}">
                <a16:creationId xmlns:a16="http://schemas.microsoft.com/office/drawing/2014/main" id="{B899EFB8-731A-4682-A515-EB2CEA84ED3A}"/>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9520586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26220-D910-4D23-80ED-B418C83BC0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Archosaurs</a:t>
            </a:r>
          </a:p>
        </p:txBody>
      </p:sp>
      <p:sp>
        <p:nvSpPr>
          <p:cNvPr id="3" name="Content Placeholder 2">
            <a:extLst>
              <a:ext uri="{FF2B5EF4-FFF2-40B4-BE49-F238E27FC236}">
                <a16:creationId xmlns:a16="http://schemas.microsoft.com/office/drawing/2014/main" id="{1C7B9EBC-8C54-4D35-BC88-AA26E154A174}"/>
              </a:ext>
            </a:extLst>
          </p:cNvPr>
          <p:cNvSpPr>
            <a:spLocks noGrp="1"/>
          </p:cNvSpPr>
          <p:nvPr>
            <p:ph sz="quarter" idx="11"/>
          </p:nvPr>
        </p:nvSpPr>
        <p:spPr>
          <a:xfrm>
            <a:off x="342900" y="1276710"/>
            <a:ext cx="8458200" cy="1390290"/>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Therapsids were replaced by diapsids about 230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Archosaurs were the first land vertebrates to be bipedal</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Gave rise to crocodiles, pterosaurs, dinosaurs, and birds.</a:t>
            </a:r>
          </a:p>
        </p:txBody>
      </p:sp>
      <p:pic>
        <p:nvPicPr>
          <p:cNvPr id="10" name="Picture 3" descr="An illustration shows an early archosaur, Euparkeria, with rows of bony plates along the sides of the backbone.">
            <a:extLst>
              <a:ext uri="{FF2B5EF4-FFF2-40B4-BE49-F238E27FC236}">
                <a16:creationId xmlns:a16="http://schemas.microsoft.com/office/drawing/2014/main" id="{BA089084-002A-4BEE-99FE-C0AE33585C2A}"/>
              </a:ext>
            </a:extLst>
          </p:cNvPr>
          <p:cNvPicPr>
            <a:picLocks noChangeAspect="1" noChangeArrowheads="1"/>
          </p:cNvPicPr>
          <p:nvPr/>
        </p:nvPicPr>
        <p:blipFill>
          <a:blip r:embed="rId2"/>
          <a:stretch>
            <a:fillRect/>
          </a:stretch>
        </p:blipFill>
        <p:spPr bwMode="auto">
          <a:xfrm>
            <a:off x="2087261" y="2702760"/>
            <a:ext cx="4969478" cy="34747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C27CAF0D-14FD-4EFE-BADC-72C5BABF9E17}"/>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1939829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2674C-A0F0-41AF-AF7F-A39D99A708E8}"/>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Water-vascular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39810C3-CD11-46E5-8AE9-48C0914311CE}"/>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Water-vascular system</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Radially organized.</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Radial canal extends from ring canal into each body branch.</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enters through madreporite.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Flows through stone canal to ring canal.</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Tube feet – may or may not have suckers.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Ampulla – muscular sac at base.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Used in movement, feeding, gas exchange.</a:t>
            </a:r>
          </a:p>
        </p:txBody>
      </p:sp>
      <p:sp>
        <p:nvSpPr>
          <p:cNvPr id="6" name="Slide Number Placeholder 3">
            <a:extLst>
              <a:ext uri="{FF2B5EF4-FFF2-40B4-BE49-F238E27FC236}">
                <a16:creationId xmlns:a16="http://schemas.microsoft.com/office/drawing/2014/main" id="{2F16BF5C-2DF0-48B7-9712-C40867D49900}"/>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7618642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890CB-3AD0-43D6-B096-911F2996BF9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Dinosaurs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E08EF7B-D7F4-459D-9AEE-B70BBE7A0FB1}"/>
              </a:ext>
            </a:extLst>
          </p:cNvPr>
          <p:cNvSpPr>
            <a:spLocks noGrp="1"/>
          </p:cNvSpPr>
          <p:nvPr>
            <p:ph sz="quarter" idx="11"/>
          </p:nvPr>
        </p:nvSpPr>
        <p:spPr>
          <a:xfrm>
            <a:off x="342900" y="1276710"/>
            <a:ext cx="8458200" cy="1771290"/>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Dinosaurs dominated for over 150 million years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Became extinct 66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2" indent="-283464">
              <a:spcBef>
                <a:spcPts val="300"/>
              </a:spcBef>
              <a:spcAft>
                <a:spcPts val="300"/>
              </a:spcAft>
              <a:buClr>
                <a:srgbClr val="000000"/>
              </a:buClr>
            </a:pPr>
            <a:r>
              <a:rPr lang="en-US" dirty="0">
                <a:solidFill>
                  <a:srgbClr val="000000"/>
                </a:solidFill>
                <a:latin typeface="Arial" panose="020B0604020202020204" pitchFamily="34" charset="0"/>
                <a:ea typeface="Verdana" panose="020B0604030504040204" pitchFamily="34" charset="0"/>
              </a:rPr>
              <a:t>Except bird </a:t>
            </a:r>
            <a:r>
              <a:rPr lang="en-US" dirty="0" err="1">
                <a:solidFill>
                  <a:srgbClr val="000000"/>
                </a:solidFill>
                <a:latin typeface="Arial" panose="020B0604020202020204" pitchFamily="34" charset="0"/>
                <a:ea typeface="Verdana" panose="020B0604030504040204" pitchFamily="34" charset="0"/>
              </a:rPr>
              <a:t>descendents</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Asteroid’s impact.</a:t>
            </a:r>
          </a:p>
        </p:txBody>
      </p:sp>
      <p:pic>
        <p:nvPicPr>
          <p:cNvPr id="10" name="Picture 3" descr="An image shows the afrovenator skeleton, about 30 meters long.">
            <a:extLst>
              <a:ext uri="{FF2B5EF4-FFF2-40B4-BE49-F238E27FC236}">
                <a16:creationId xmlns:a16="http://schemas.microsoft.com/office/drawing/2014/main" id="{F2C783A4-FE55-4AC1-8885-8B29AB03B898}"/>
              </a:ext>
            </a:extLst>
          </p:cNvPr>
          <p:cNvPicPr>
            <a:picLocks noChangeAspect="1" noChangeArrowheads="1"/>
          </p:cNvPicPr>
          <p:nvPr/>
        </p:nvPicPr>
        <p:blipFill>
          <a:blip r:embed="rId2"/>
          <a:stretch>
            <a:fillRect/>
          </a:stretch>
        </p:blipFill>
        <p:spPr bwMode="auto">
          <a:xfrm>
            <a:off x="1920132" y="3054845"/>
            <a:ext cx="5303736" cy="320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05B36F1-7DCB-41A3-943F-24952BB34034}"/>
              </a:ext>
            </a:extLst>
          </p:cNvPr>
          <p:cNvSpPr>
            <a:spLocks noGrp="1"/>
          </p:cNvSpPr>
          <p:nvPr>
            <p:ph type="body" sz="quarter" idx="39"/>
          </p:nvPr>
        </p:nvSpPr>
        <p:spPr>
          <a:xfrm>
            <a:off x="3657600" y="6330900"/>
            <a:ext cx="1828800" cy="181356"/>
          </a:xfrm>
        </p:spPr>
        <p:txBody>
          <a:bodyPr/>
          <a:lstStyle/>
          <a:p>
            <a:pPr algn="ctr"/>
            <a:r>
              <a:rPr lang="en-IN" dirty="0">
                <a:solidFill>
                  <a:schemeClr val="tx1"/>
                </a:solidFill>
              </a:rPr>
              <a:t>Didier </a:t>
            </a:r>
            <a:r>
              <a:rPr lang="en-IN" dirty="0" err="1">
                <a:solidFill>
                  <a:schemeClr val="tx1"/>
                </a:solidFill>
              </a:rPr>
              <a:t>Dutheil</a:t>
            </a:r>
            <a:r>
              <a:rPr lang="en-IN" dirty="0">
                <a:solidFill>
                  <a:schemeClr val="tx1"/>
                </a:solidFill>
              </a:rPr>
              <a:t>/Getty Images </a:t>
            </a:r>
          </a:p>
        </p:txBody>
      </p:sp>
      <p:sp>
        <p:nvSpPr>
          <p:cNvPr id="9" name="Slide Number Placeholder 5">
            <a:extLst>
              <a:ext uri="{FF2B5EF4-FFF2-40B4-BE49-F238E27FC236}">
                <a16:creationId xmlns:a16="http://schemas.microsoft.com/office/drawing/2014/main" id="{DF28C204-EA83-4958-9779-D7C6CDDF4931}"/>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16835937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3F73C-FC4A-4273-8433-878A1C6696B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Modern Reptiles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E99CCCD-B7D2-4F9F-B348-C0F01AB0278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Modern reptiles developed two important characteristics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Internal fertilization.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Sperm fertilizes egg before protective membranes are formed.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Improved circulation.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Oxygen is provided to the body more efficiently.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Septum in heart extended to create partial wall.</a:t>
            </a:r>
          </a:p>
          <a:p>
            <a:pPr marL="91440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Crocodiles, birds, and mammals have completely divided 4-chambered heart.</a:t>
            </a:r>
          </a:p>
        </p:txBody>
      </p:sp>
      <p:sp>
        <p:nvSpPr>
          <p:cNvPr id="6" name="Slide Number Placeholder 3">
            <a:extLst>
              <a:ext uri="{FF2B5EF4-FFF2-40B4-BE49-F238E27FC236}">
                <a16:creationId xmlns:a16="http://schemas.microsoft.com/office/drawing/2014/main" id="{5FC81472-D3D7-4BBD-B287-8805E3519DFC}"/>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30799727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18C9E-9D6F-47AC-B43C-DCE3388A5B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34.26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2 illustrations compare the circulation of reptiles and fish.">
            <a:extLst>
              <a:ext uri="{FF2B5EF4-FFF2-40B4-BE49-F238E27FC236}">
                <a16:creationId xmlns:a16="http://schemas.microsoft.com/office/drawing/2014/main" id="{2F502CDF-00FA-45CA-BE99-59A2AF47571B}"/>
              </a:ext>
            </a:extLst>
          </p:cNvPr>
          <p:cNvPicPr>
            <a:picLocks noChangeAspect="1" noChangeArrowheads="1"/>
          </p:cNvPicPr>
          <p:nvPr/>
        </p:nvPicPr>
        <p:blipFill>
          <a:blip r:embed="rId2"/>
          <a:stretch>
            <a:fillRect/>
          </a:stretch>
        </p:blipFill>
        <p:spPr bwMode="auto">
          <a:xfrm>
            <a:off x="2289716" y="1117564"/>
            <a:ext cx="4564568" cy="51206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A529CEE-C4B0-4EC1-BD86-EFF19585BFCF}"/>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C53E19AC-36AB-434E-A88A-63E0E9DD7A02}"/>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31131407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70288-EDF2-43C9-8C40-A3A092195D9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All living reptiles are ectothermic</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94C7037-201A-48B3-A57F-6CB83236A3D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Obtain heat from external sources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 body temperature by moving in and out of sunlight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Compare to endothermic animals that generate their own heat internally</a:t>
            </a:r>
          </a:p>
        </p:txBody>
      </p:sp>
      <p:sp>
        <p:nvSpPr>
          <p:cNvPr id="6" name="Slide Number Placeholder 3">
            <a:extLst>
              <a:ext uri="{FF2B5EF4-FFF2-40B4-BE49-F238E27FC236}">
                <a16:creationId xmlns:a16="http://schemas.microsoft.com/office/drawing/2014/main" id="{A00B0B8F-EFD7-424D-A0D1-90DC6C0F6B4F}"/>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328240758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F559D-7344-4533-80A9-117DFCB4867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Reptile Taxonomy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F43EDAC-0AFB-4C2B-91D9-C70C92242A79}"/>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There are four surviving orders of reptiles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Chelonia (turtles and tortoises).</a:t>
            </a:r>
          </a:p>
          <a:p>
            <a:pPr marL="347472" lvl="0" indent="-347472">
              <a:spcBef>
                <a:spcPct val="20000"/>
              </a:spcBef>
              <a:spcAft>
                <a:spcPts val="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Rhynchocephalia</a:t>
            </a:r>
            <a:r>
              <a:rPr lang="en-US" dirty="0">
                <a:solidFill>
                  <a:srgbClr val="000000"/>
                </a:solidFill>
                <a:latin typeface="Arial" panose="020B0604020202020204" pitchFamily="34" charset="0"/>
                <a:ea typeface="Verdana" panose="020B0604030504040204" pitchFamily="34" charset="0"/>
              </a:rPr>
              <a:t> (tuataras).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Squamata (lizards and snakes).</a:t>
            </a:r>
          </a:p>
          <a:p>
            <a:pPr marL="347472" lvl="0" indent="-347472">
              <a:spcBef>
                <a:spcPct val="200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Crocodylia</a:t>
            </a:r>
            <a:r>
              <a:rPr lang="en-US" dirty="0">
                <a:solidFill>
                  <a:srgbClr val="000000"/>
                </a:solidFill>
                <a:latin typeface="Arial" panose="020B0604020202020204" pitchFamily="34" charset="0"/>
                <a:ea typeface="Verdana" panose="020B0604030504040204" pitchFamily="34" charset="0"/>
              </a:rPr>
              <a:t> (crocodiles and alligators).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More than 10,000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Reptiles occur worldwide except in the coldest regions, where it is impossible for ectotherms to survive</a:t>
            </a:r>
          </a:p>
        </p:txBody>
      </p:sp>
      <p:sp>
        <p:nvSpPr>
          <p:cNvPr id="6" name="Slide Number Placeholder 3">
            <a:extLst>
              <a:ext uri="{FF2B5EF4-FFF2-40B4-BE49-F238E27FC236}">
                <a16:creationId xmlns:a16="http://schemas.microsoft.com/office/drawing/2014/main" id="{81E51EBF-FC89-47FC-B9F1-AB3B1BD615BA}"/>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17312939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D313E-7CEE-4EBD-965D-FD3CF22F794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Chelonia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612CEFC-4DFB-478C-A6AD-DF022C589155}"/>
              </a:ext>
            </a:extLst>
          </p:cNvPr>
          <p:cNvSpPr>
            <a:spLocks noGrp="1"/>
          </p:cNvSpPr>
          <p:nvPr>
            <p:ph sz="quarter" idx="11"/>
          </p:nvPr>
        </p:nvSpPr>
        <p:spPr>
          <a:xfrm>
            <a:off x="342900" y="1276710"/>
            <a:ext cx="8458200" cy="2152290"/>
          </a:xfrm>
        </p:spPr>
        <p:txBody>
          <a:bodyPr/>
          <a:lstStyle/>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Differ from all other reptiles because their bodies are encased within a protective shell</a:t>
            </a:r>
          </a:p>
          <a:p>
            <a:pPr marL="347472" lvl="0" indent="-347472">
              <a:spcBef>
                <a:spcPts val="1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Carapace (dorsal) and plastron (ventral).</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Tortoises are terrestrial while turtles are mostly aquatic</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Both lack teeth but have sharp beaks</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Marine turtles must return to land to lay eggs</a:t>
            </a:r>
          </a:p>
        </p:txBody>
      </p:sp>
      <p:pic>
        <p:nvPicPr>
          <p:cNvPr id="10" name="Picture 3" descr="Two images show the Indian tent turtle.">
            <a:extLst>
              <a:ext uri="{FF2B5EF4-FFF2-40B4-BE49-F238E27FC236}">
                <a16:creationId xmlns:a16="http://schemas.microsoft.com/office/drawing/2014/main" id="{5727FFD3-A5EA-46AE-A131-20C087DF1927}"/>
              </a:ext>
            </a:extLst>
          </p:cNvPr>
          <p:cNvPicPr>
            <a:picLocks noChangeAspect="1" noChangeArrowheads="1"/>
          </p:cNvPicPr>
          <p:nvPr/>
        </p:nvPicPr>
        <p:blipFill rotWithShape="1">
          <a:blip r:embed="rId2"/>
          <a:srcRect r="46294"/>
          <a:stretch/>
        </p:blipFill>
        <p:spPr bwMode="auto">
          <a:xfrm>
            <a:off x="2184309" y="3462477"/>
            <a:ext cx="4775382" cy="2743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B2AB6B6D-4057-4D0B-8D27-66F4EE7F88EB}"/>
              </a:ext>
            </a:extLst>
          </p:cNvPr>
          <p:cNvSpPr>
            <a:spLocks noGrp="1"/>
          </p:cNvSpPr>
          <p:nvPr>
            <p:ph type="body" sz="quarter" idx="39"/>
          </p:nvPr>
        </p:nvSpPr>
        <p:spPr>
          <a:xfrm>
            <a:off x="2743200" y="6290384"/>
            <a:ext cx="3657600" cy="181356"/>
          </a:xfrm>
        </p:spPr>
        <p:txBody>
          <a:bodyPr/>
          <a:lstStyle/>
          <a:p>
            <a:pPr algn="ctr"/>
            <a:r>
              <a:rPr lang="en-US" dirty="0">
                <a:solidFill>
                  <a:schemeClr val="tx1"/>
                </a:solidFill>
              </a:rPr>
              <a:t>(a left) Getty Images/</a:t>
            </a:r>
            <a:r>
              <a:rPr lang="en-US" dirty="0" err="1">
                <a:solidFill>
                  <a:schemeClr val="tx1"/>
                </a:solidFill>
              </a:rPr>
              <a:t>iStockphoto</a:t>
            </a:r>
            <a:r>
              <a:rPr lang="en-US" dirty="0">
                <a:solidFill>
                  <a:schemeClr val="tx1"/>
                </a:solidFill>
              </a:rPr>
              <a:t>; (a right) Frans </a:t>
            </a:r>
            <a:r>
              <a:rPr lang="en-US" dirty="0" err="1">
                <a:solidFill>
                  <a:schemeClr val="tx1"/>
                </a:solidFill>
              </a:rPr>
              <a:t>Lemmens</a:t>
            </a:r>
            <a:r>
              <a:rPr lang="en-US" dirty="0">
                <a:solidFill>
                  <a:schemeClr val="tx1"/>
                </a:solidFill>
              </a:rPr>
              <a:t>/Getty Images</a:t>
            </a:r>
            <a:endParaRPr lang="en-IN" dirty="0">
              <a:solidFill>
                <a:schemeClr val="tx1"/>
              </a:solidFill>
            </a:endParaRPr>
          </a:p>
        </p:txBody>
      </p:sp>
      <p:sp>
        <p:nvSpPr>
          <p:cNvPr id="9" name="Slide Number Placeholder 5">
            <a:extLst>
              <a:ext uri="{FF2B5EF4-FFF2-40B4-BE49-F238E27FC236}">
                <a16:creationId xmlns:a16="http://schemas.microsoft.com/office/drawing/2014/main" id="{AA546270-657B-4DF2-BF61-83EBB6812928}"/>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36762945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F081C-5A48-4FA5-8141-BF5F2568B06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Rhynchocephalia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62224A0-B1ED-4A06-98E5-8BC9A75A2687}"/>
              </a:ext>
            </a:extLst>
          </p:cNvPr>
          <p:cNvSpPr>
            <a:spLocks noGrp="1"/>
          </p:cNvSpPr>
          <p:nvPr>
            <p:ph sz="quarter" idx="11"/>
          </p:nvPr>
        </p:nvSpPr>
        <p:spPr>
          <a:xfrm>
            <a:off x="342900" y="1276710"/>
            <a:ext cx="8458200" cy="2152290"/>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Contains a single species--the tuataras</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Large, lizard-like animals about half a meter long</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Only found on islands near New Zealand</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Parietal eye</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Eye with lens and retina concealed under layer of scales on top of head.</a:t>
            </a:r>
          </a:p>
        </p:txBody>
      </p:sp>
      <p:pic>
        <p:nvPicPr>
          <p:cNvPr id="10" name="Picture 3" descr="An illustration shows domed shells of tortoise and tuatara lizard.">
            <a:extLst>
              <a:ext uri="{FF2B5EF4-FFF2-40B4-BE49-F238E27FC236}">
                <a16:creationId xmlns:a16="http://schemas.microsoft.com/office/drawing/2014/main" id="{81D2F972-2A0F-4514-A2AD-01E17A76506A}"/>
              </a:ext>
            </a:extLst>
          </p:cNvPr>
          <p:cNvPicPr>
            <a:picLocks noChangeAspect="1" noChangeArrowheads="1"/>
          </p:cNvPicPr>
          <p:nvPr/>
        </p:nvPicPr>
        <p:blipFill rotWithShape="1">
          <a:blip r:embed="rId2"/>
          <a:srcRect l="52978"/>
          <a:stretch/>
        </p:blipFill>
        <p:spPr bwMode="auto">
          <a:xfrm>
            <a:off x="2481498" y="3403436"/>
            <a:ext cx="4181004" cy="2743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BE3EF9F0-B5AE-426F-B0F6-91ECE30116FB}"/>
              </a:ext>
            </a:extLst>
          </p:cNvPr>
          <p:cNvSpPr>
            <a:spLocks noGrp="1"/>
          </p:cNvSpPr>
          <p:nvPr>
            <p:ph type="body" sz="quarter" idx="39"/>
          </p:nvPr>
        </p:nvSpPr>
        <p:spPr>
          <a:xfrm>
            <a:off x="3657600" y="6278188"/>
            <a:ext cx="1828800" cy="181356"/>
          </a:xfrm>
        </p:spPr>
        <p:txBody>
          <a:bodyPr/>
          <a:lstStyle/>
          <a:p>
            <a:pPr algn="ctr"/>
            <a:r>
              <a:rPr lang="en-US" dirty="0">
                <a:solidFill>
                  <a:schemeClr val="tx1"/>
                </a:solidFill>
              </a:rPr>
              <a:t>(b) Jonathan </a:t>
            </a:r>
            <a:r>
              <a:rPr lang="en-US" dirty="0" err="1">
                <a:solidFill>
                  <a:schemeClr val="tx1"/>
                </a:solidFill>
              </a:rPr>
              <a:t>Losos</a:t>
            </a:r>
            <a:endParaRPr lang="en-IN" dirty="0">
              <a:solidFill>
                <a:schemeClr val="tx1"/>
              </a:solidFill>
            </a:endParaRPr>
          </a:p>
        </p:txBody>
      </p:sp>
      <p:sp>
        <p:nvSpPr>
          <p:cNvPr id="8" name="Slide Number Placeholder 5">
            <a:extLst>
              <a:ext uri="{FF2B5EF4-FFF2-40B4-BE49-F238E27FC236}">
                <a16:creationId xmlns:a16="http://schemas.microsoft.com/office/drawing/2014/main" id="{D30F581F-599E-4DED-9CDA-4FE4214A1AE8}"/>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5129000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B217F-8176-4B15-B099-B2CB8D025A9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Squamata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6DF32B1-6CE0-4550-AB70-3CC014AC7A36}"/>
              </a:ext>
            </a:extLst>
          </p:cNvPr>
          <p:cNvSpPr>
            <a:spLocks noGrp="1"/>
          </p:cNvSpPr>
          <p:nvPr>
            <p:ph sz="quarter" idx="11"/>
          </p:nvPr>
        </p:nvSpPr>
        <p:spPr>
          <a:xfrm>
            <a:off x="342900" y="1276710"/>
            <a:ext cx="8458200" cy="2377440"/>
          </a:xfrm>
        </p:spPr>
        <p:txBody>
          <a:bodyPr/>
          <a:lstStyle/>
          <a:p>
            <a:pPr lvl="0">
              <a:spcBef>
                <a:spcPts val="1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A characteristic of this order is the presence of paired copulatory organs in the male</a:t>
            </a:r>
          </a:p>
          <a:p>
            <a:pPr lvl="0">
              <a:spcBef>
                <a:spcPts val="1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Snakes – 3,500 species</a:t>
            </a:r>
          </a:p>
          <a:p>
            <a:pPr marL="347472" lvl="0" indent="-347472">
              <a:spcBef>
                <a:spcPts val="1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Lack limbs, movable eyelids, and external ears.</a:t>
            </a:r>
          </a:p>
          <a:p>
            <a:pPr lvl="0">
              <a:spcBef>
                <a:spcPts val="100"/>
              </a:spcBef>
              <a:spcAft>
                <a:spcPts val="200"/>
              </a:spcAft>
              <a:buClr>
                <a:srgbClr val="003B48"/>
              </a:buClr>
            </a:pPr>
            <a:r>
              <a:rPr lang="en-US" sz="2000" dirty="0">
                <a:solidFill>
                  <a:srgbClr val="000000"/>
                </a:solidFill>
                <a:latin typeface="Arial" panose="020B0604020202020204" pitchFamily="34" charset="0"/>
                <a:ea typeface="Verdana" panose="020B0604030504040204" pitchFamily="34" charset="0"/>
              </a:rPr>
              <a:t>Lizards</a:t>
            </a:r>
          </a:p>
          <a:p>
            <a:pPr marL="347472" lvl="0" indent="-347472">
              <a:spcBef>
                <a:spcPts val="1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Iguanas, chameleons, geckos, anoles.</a:t>
            </a:r>
          </a:p>
          <a:p>
            <a:pPr marL="347472" lvl="0" indent="-347472">
              <a:spcBef>
                <a:spcPts val="100"/>
              </a:spcBef>
              <a:spcAft>
                <a:spcPts val="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Many have ability to regenerate lost tails.</a:t>
            </a:r>
          </a:p>
        </p:txBody>
      </p:sp>
      <p:pic>
        <p:nvPicPr>
          <p:cNvPr id="10" name="Picture 3" descr="Two images show the collared lizard, smooth green snake.">
            <a:extLst>
              <a:ext uri="{FF2B5EF4-FFF2-40B4-BE49-F238E27FC236}">
                <a16:creationId xmlns:a16="http://schemas.microsoft.com/office/drawing/2014/main" id="{1838FA4D-370B-42AE-B617-FDE3B7798A15}"/>
              </a:ext>
            </a:extLst>
          </p:cNvPr>
          <p:cNvPicPr>
            <a:picLocks noChangeAspect="1" noChangeArrowheads="1"/>
          </p:cNvPicPr>
          <p:nvPr/>
        </p:nvPicPr>
        <p:blipFill rotWithShape="1">
          <a:blip r:embed="rId2"/>
          <a:srcRect r="51873"/>
          <a:stretch/>
        </p:blipFill>
        <p:spPr bwMode="auto">
          <a:xfrm>
            <a:off x="2655493" y="3745721"/>
            <a:ext cx="3833014" cy="2462784"/>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C50D9BE6-D65F-40E1-B91D-C40FDF409BC6}"/>
              </a:ext>
            </a:extLst>
          </p:cNvPr>
          <p:cNvSpPr>
            <a:spLocks noGrp="1"/>
          </p:cNvSpPr>
          <p:nvPr>
            <p:ph type="body" sz="quarter" idx="39"/>
          </p:nvPr>
        </p:nvSpPr>
        <p:spPr>
          <a:xfrm>
            <a:off x="3200400" y="6322060"/>
            <a:ext cx="2743200" cy="181356"/>
          </a:xfrm>
        </p:spPr>
        <p:txBody>
          <a:bodyPr/>
          <a:lstStyle/>
          <a:p>
            <a:pPr algn="ctr"/>
            <a:r>
              <a:rPr lang="en-US" dirty="0">
                <a:solidFill>
                  <a:schemeClr val="tx1"/>
                </a:solidFill>
              </a:rPr>
              <a:t>(c left) Jonathan </a:t>
            </a:r>
            <a:r>
              <a:rPr lang="en-US" dirty="0" err="1">
                <a:solidFill>
                  <a:schemeClr val="tx1"/>
                </a:solidFill>
              </a:rPr>
              <a:t>Losos</a:t>
            </a:r>
            <a:r>
              <a:rPr lang="en-US" dirty="0">
                <a:solidFill>
                  <a:schemeClr val="tx1"/>
                </a:solidFill>
              </a:rPr>
              <a:t>; (c right) ©Rod Planck </a:t>
            </a:r>
            <a:endParaRPr lang="en-IN" dirty="0">
              <a:solidFill>
                <a:schemeClr val="tx1"/>
              </a:solidFill>
            </a:endParaRPr>
          </a:p>
        </p:txBody>
      </p:sp>
      <p:sp>
        <p:nvSpPr>
          <p:cNvPr id="9" name="Slide Number Placeholder 5">
            <a:extLst>
              <a:ext uri="{FF2B5EF4-FFF2-40B4-BE49-F238E27FC236}">
                <a16:creationId xmlns:a16="http://schemas.microsoft.com/office/drawing/2014/main" id="{F5B3608A-07F7-4243-BD8C-5C1BB500E837}"/>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79831232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87241A-8B29-48C7-8DAF-04FCB31FC64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Order Crocodylia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4F56CE7-DD29-42F1-9BE5-4CFB38CEE188}"/>
              </a:ext>
            </a:extLst>
          </p:cNvPr>
          <p:cNvSpPr>
            <a:spLocks noGrp="1"/>
          </p:cNvSpPr>
          <p:nvPr>
            <p:ph sz="quarter" idx="11"/>
          </p:nvPr>
        </p:nvSpPr>
        <p:spPr>
          <a:xfrm>
            <a:off x="342900" y="1276710"/>
            <a:ext cx="8458200" cy="5096794"/>
          </a:xfrm>
        </p:spPr>
        <p:txBody>
          <a:bodyPr/>
          <a:lstStyle/>
          <a:p>
            <a:pPr lvl="0">
              <a:spcBef>
                <a:spcPts val="10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28 species of large, primarily aquatic carnivorous reptiles</a:t>
            </a:r>
          </a:p>
          <a:p>
            <a:pPr marL="347472" lvl="0" indent="-347472">
              <a:spcBef>
                <a:spcPts val="10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Crocodiles, alligators, caimans, gavials.</a:t>
            </a:r>
          </a:p>
          <a:p>
            <a:pPr lvl="0">
              <a:spcBef>
                <a:spcPts val="10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Crocodiles</a:t>
            </a:r>
          </a:p>
          <a:p>
            <a:pPr marL="347472" lvl="0" indent="-347472">
              <a:spcBef>
                <a:spcPts val="10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Typically nocturnal.</a:t>
            </a:r>
          </a:p>
          <a:p>
            <a:pPr marL="347472" lvl="0" indent="-347472">
              <a:spcBef>
                <a:spcPts val="10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Tropical and subtropical regions.</a:t>
            </a:r>
          </a:p>
          <a:p>
            <a:pPr lvl="0">
              <a:spcBef>
                <a:spcPts val="10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Alligators – only 2 species</a:t>
            </a:r>
          </a:p>
          <a:p>
            <a:pPr marL="347472" lvl="0" indent="-347472">
              <a:spcBef>
                <a:spcPts val="10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Southern US and China.</a:t>
            </a:r>
          </a:p>
          <a:p>
            <a:pPr lvl="0">
              <a:spcBef>
                <a:spcPts val="10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Bodies well adapted to stealth hunting</a:t>
            </a:r>
          </a:p>
          <a:p>
            <a:pPr marL="347472" lvl="0" indent="-347472">
              <a:spcBef>
                <a:spcPts val="10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Eyes on top of head, nostrils on top of snout, enormous mouth, strong necks.</a:t>
            </a:r>
          </a:p>
        </p:txBody>
      </p:sp>
      <p:sp>
        <p:nvSpPr>
          <p:cNvPr id="6" name="Slide Number Placeholder 3">
            <a:extLst>
              <a:ext uri="{FF2B5EF4-FFF2-40B4-BE49-F238E27FC236}">
                <a16:creationId xmlns:a16="http://schemas.microsoft.com/office/drawing/2014/main" id="{16CDE68B-CFC0-484E-ABD1-80BF860A8753}"/>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323011271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25FD1B-C9A6-4675-8B91-1359AA41966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Crocodiles and Birds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8CA6AB9-403E-4907-B6A9-1CDCFC8EFACE}"/>
              </a:ext>
            </a:extLst>
          </p:cNvPr>
          <p:cNvSpPr>
            <a:spLocks noGrp="1"/>
          </p:cNvSpPr>
          <p:nvPr>
            <p:ph sz="quarter" idx="11"/>
          </p:nvPr>
        </p:nvSpPr>
        <p:spPr>
          <a:xfrm>
            <a:off x="342900" y="1276710"/>
            <a:ext cx="8458200" cy="1607214"/>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Crocodiles resemble birds far more than they do other living reptiles</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Build nests and care for their young.</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Have a 4-chambered heart.</a:t>
            </a:r>
          </a:p>
        </p:txBody>
      </p:sp>
      <p:pic>
        <p:nvPicPr>
          <p:cNvPr id="10" name="Picture 3" descr="Two images show an American crocodile.">
            <a:extLst>
              <a:ext uri="{FF2B5EF4-FFF2-40B4-BE49-F238E27FC236}">
                <a16:creationId xmlns:a16="http://schemas.microsoft.com/office/drawing/2014/main" id="{A766B91C-644F-446A-95E9-4F92500EAC3D}"/>
              </a:ext>
            </a:extLst>
          </p:cNvPr>
          <p:cNvPicPr>
            <a:picLocks noChangeAspect="1" noChangeArrowheads="1"/>
          </p:cNvPicPr>
          <p:nvPr/>
        </p:nvPicPr>
        <p:blipFill rotWithShape="1">
          <a:blip r:embed="rId2"/>
          <a:srcRect l="48458"/>
          <a:stretch/>
        </p:blipFill>
        <p:spPr bwMode="auto">
          <a:xfrm>
            <a:off x="1828531" y="2953888"/>
            <a:ext cx="5486939" cy="32918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86B9A4B8-7C75-4A8B-B307-0D56716C66F6}"/>
              </a:ext>
            </a:extLst>
          </p:cNvPr>
          <p:cNvSpPr>
            <a:spLocks noGrp="1"/>
          </p:cNvSpPr>
          <p:nvPr>
            <p:ph type="body" sz="quarter" idx="39"/>
          </p:nvPr>
        </p:nvSpPr>
        <p:spPr>
          <a:xfrm>
            <a:off x="2148840" y="6300370"/>
            <a:ext cx="4846320" cy="181356"/>
          </a:xfrm>
        </p:spPr>
        <p:txBody>
          <a:bodyPr/>
          <a:lstStyle/>
          <a:p>
            <a:pPr algn="ctr"/>
            <a:r>
              <a:rPr lang="en-US" dirty="0">
                <a:solidFill>
                  <a:schemeClr val="tx1"/>
                </a:solidFill>
              </a:rPr>
              <a:t>(d left) Ingram Publishing; (d right) Rich </a:t>
            </a:r>
            <a:r>
              <a:rPr lang="en-US" dirty="0" err="1">
                <a:solidFill>
                  <a:schemeClr val="tx1"/>
                </a:solidFill>
              </a:rPr>
              <a:t>Lindie</a:t>
            </a:r>
            <a:r>
              <a:rPr lang="en-US" dirty="0">
                <a:solidFill>
                  <a:schemeClr val="tx1"/>
                </a:solidFill>
              </a:rPr>
              <a:t>/iStock/Getty Images Plus</a:t>
            </a:r>
            <a:endParaRPr lang="en-IN" dirty="0">
              <a:solidFill>
                <a:schemeClr val="tx1"/>
              </a:solidFill>
            </a:endParaRPr>
          </a:p>
        </p:txBody>
      </p:sp>
      <p:sp>
        <p:nvSpPr>
          <p:cNvPr id="8" name="Slide Number Placeholder 5">
            <a:extLst>
              <a:ext uri="{FF2B5EF4-FFF2-40B4-BE49-F238E27FC236}">
                <a16:creationId xmlns:a16="http://schemas.microsoft.com/office/drawing/2014/main" id="{2D926FE8-D2F8-4009-91C1-F3A147A37F95}"/>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26367721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487DD-414E-4899-A4B3-63102454C3A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34.1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structure of Echinodermata and an image of tube feet of the starfish.">
            <a:extLst>
              <a:ext uri="{FF2B5EF4-FFF2-40B4-BE49-F238E27FC236}">
                <a16:creationId xmlns:a16="http://schemas.microsoft.com/office/drawing/2014/main" id="{2FBA72A9-8B52-4CFD-9448-401152DCB46F}"/>
              </a:ext>
            </a:extLst>
          </p:cNvPr>
          <p:cNvPicPr>
            <a:picLocks noChangeAspect="1" noChangeArrowheads="1"/>
          </p:cNvPicPr>
          <p:nvPr/>
        </p:nvPicPr>
        <p:blipFill>
          <a:blip r:embed="rId2"/>
          <a:stretch>
            <a:fillRect/>
          </a:stretch>
        </p:blipFill>
        <p:spPr bwMode="auto">
          <a:xfrm>
            <a:off x="423459" y="1534165"/>
            <a:ext cx="8297082" cy="384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F189A5A6-3DCE-4F22-A972-B6A25E8BFC7D}"/>
              </a:ext>
            </a:extLst>
          </p:cNvPr>
          <p:cNvSpPr>
            <a:spLocks noGrp="1"/>
          </p:cNvSpPr>
          <p:nvPr>
            <p:ph type="body" sz="quarter" idx="39"/>
          </p:nvPr>
        </p:nvSpPr>
        <p:spPr>
          <a:xfrm>
            <a:off x="3657600" y="5451824"/>
            <a:ext cx="1828800" cy="181356"/>
          </a:xfrm>
        </p:spPr>
        <p:txBody>
          <a:bodyPr/>
          <a:lstStyle/>
          <a:p>
            <a:pPr algn="ctr"/>
            <a:r>
              <a:rPr lang="en-IN" dirty="0">
                <a:solidFill>
                  <a:schemeClr val="tx1"/>
                </a:solidFill>
              </a:rPr>
              <a:t>©Frederic </a:t>
            </a:r>
            <a:r>
              <a:rPr lang="en-IN" dirty="0" err="1">
                <a:solidFill>
                  <a:schemeClr val="tx1"/>
                </a:solidFill>
              </a:rPr>
              <a:t>Pacorel</a:t>
            </a:r>
            <a:r>
              <a:rPr lang="en-IN" dirty="0">
                <a:solidFill>
                  <a:schemeClr val="tx1"/>
                </a:solidFill>
              </a:rPr>
              <a:t>/Getty Images </a:t>
            </a:r>
          </a:p>
        </p:txBody>
      </p:sp>
      <p:sp>
        <p:nvSpPr>
          <p:cNvPr id="14" name="Text Placeholder 4">
            <a:extLst>
              <a:ext uri="{FF2B5EF4-FFF2-40B4-BE49-F238E27FC236}">
                <a16:creationId xmlns:a16="http://schemas.microsoft.com/office/drawing/2014/main" id="{F608D6A5-BDE6-4634-B06D-3B8A7276DAC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9970F3A-80E2-4688-913C-137EDD0FBB5F}"/>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5047737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9A7DA-44EC-4E79-9898-1B56762CB8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Aves</a:t>
            </a:r>
          </a:p>
        </p:txBody>
      </p:sp>
      <p:sp>
        <p:nvSpPr>
          <p:cNvPr id="3" name="Content Placeholder 2">
            <a:extLst>
              <a:ext uri="{FF2B5EF4-FFF2-40B4-BE49-F238E27FC236}">
                <a16:creationId xmlns:a16="http://schemas.microsoft.com/office/drawing/2014/main" id="{3A777ACD-33A4-4734-874E-2398292502BD}"/>
              </a:ext>
            </a:extLst>
          </p:cNvPr>
          <p:cNvSpPr>
            <a:spLocks noGrp="1"/>
          </p:cNvSpPr>
          <p:nvPr>
            <p:ph sz="quarter" idx="11"/>
          </p:nvPr>
        </p:nvSpPr>
        <p:spPr>
          <a:xfrm>
            <a:off x="342900" y="1276710"/>
            <a:ext cx="8458200" cy="1604384"/>
          </a:xfrm>
        </p:spPr>
        <p:txBody>
          <a:bodyPr/>
          <a:lstStyle/>
          <a:p>
            <a:pPr lvl="0">
              <a:spcBef>
                <a:spcPts val="100"/>
              </a:spcBef>
              <a:spcAft>
                <a:spcPts val="100"/>
              </a:spcAft>
              <a:buClr>
                <a:srgbClr val="003B48"/>
              </a:buClr>
            </a:pPr>
            <a:r>
              <a:rPr lang="en-US" dirty="0">
                <a:solidFill>
                  <a:srgbClr val="000000"/>
                </a:solidFill>
                <a:latin typeface="Arial" panose="020B0604020202020204" pitchFamily="34" charset="0"/>
                <a:ea typeface="Verdana" panose="020B0604030504040204" pitchFamily="34" charset="0"/>
              </a:rPr>
              <a:t>Success lies in unique structure – feather</a:t>
            </a:r>
          </a:p>
          <a:p>
            <a:pPr marL="347472" lvl="0" indent="-347472">
              <a:spcBef>
                <a:spcPts val="100"/>
              </a:spcBef>
              <a:spcAft>
                <a:spcPts val="1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Developed from reptilian scales</a:t>
            </a:r>
          </a:p>
          <a:p>
            <a:pPr marL="347472" lvl="0" indent="-347472">
              <a:spcBef>
                <a:spcPts val="100"/>
              </a:spcBef>
              <a:spcAft>
                <a:spcPts val="1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Feathers are easily replaced, unlike the skin wings of bats or pterosaurs</a:t>
            </a:r>
          </a:p>
        </p:txBody>
      </p:sp>
      <p:pic>
        <p:nvPicPr>
          <p:cNvPr id="9" name="Picture 3" descr="A schematic shows the phylogenetic tree of the living vertebrates in relationship with Aves.">
            <a:extLst>
              <a:ext uri="{FF2B5EF4-FFF2-40B4-BE49-F238E27FC236}">
                <a16:creationId xmlns:a16="http://schemas.microsoft.com/office/drawing/2014/main" id="{11824B53-B325-4E79-83E0-EDEE51C684A0}"/>
              </a:ext>
            </a:extLst>
          </p:cNvPr>
          <p:cNvPicPr>
            <a:picLocks noChangeAspect="1" noChangeArrowheads="1"/>
          </p:cNvPicPr>
          <p:nvPr/>
        </p:nvPicPr>
        <p:blipFill>
          <a:blip r:embed="rId2"/>
          <a:stretch>
            <a:fillRect/>
          </a:stretch>
        </p:blipFill>
        <p:spPr bwMode="auto">
          <a:xfrm>
            <a:off x="1263587" y="2919735"/>
            <a:ext cx="6616827" cy="32918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9050">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62F7EC32-E9FB-4517-82F5-469323FDC03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D412FB48-4CBB-41D2-BA26-9788B947A728}"/>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5844873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994DB-CDED-4B46-AFDA-6F5EE79F60D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Table 34.4 top</a:t>
            </a:r>
            <a:endParaRPr lang="en-IN" dirty="0"/>
          </a:p>
        </p:txBody>
      </p:sp>
      <p:sp>
        <p:nvSpPr>
          <p:cNvPr id="3" name="Content Placeholder 2">
            <a:extLst>
              <a:ext uri="{FF2B5EF4-FFF2-40B4-BE49-F238E27FC236}">
                <a16:creationId xmlns:a16="http://schemas.microsoft.com/office/drawing/2014/main" id="{61FE3D80-1CC1-4FAA-9966-A5DFC8E8E4BD}"/>
              </a:ext>
            </a:extLst>
          </p:cNvPr>
          <p:cNvSpPr>
            <a:spLocks noGrp="1"/>
          </p:cNvSpPr>
          <p:nvPr>
            <p:ph sz="quarter" idx="11"/>
          </p:nvPr>
        </p:nvSpPr>
        <p:spPr>
          <a:xfrm>
            <a:off x="228600" y="1035410"/>
            <a:ext cx="8572500" cy="357780"/>
          </a:xfrm>
        </p:spPr>
        <p:txBody>
          <a:bodyPr/>
          <a:lstStyle/>
          <a:p>
            <a:r>
              <a:rPr lang="en-GB" sz="1800" b="1" dirty="0"/>
              <a:t>TABLE 34.4 </a:t>
            </a:r>
            <a:r>
              <a:rPr lang="en-GB" sz="1800" dirty="0"/>
              <a:t>Major Orders of Birds</a:t>
            </a:r>
          </a:p>
        </p:txBody>
      </p:sp>
      <p:graphicFrame>
        <p:nvGraphicFramePr>
          <p:cNvPr id="7" name="Table 3">
            <a:extLst>
              <a:ext uri="{FF2B5EF4-FFF2-40B4-BE49-F238E27FC236}">
                <a16:creationId xmlns:a16="http://schemas.microsoft.com/office/drawing/2014/main" id="{3485F2A3-BF32-4D26-A86F-25FAEBF9B87E}"/>
              </a:ext>
            </a:extLst>
          </p:cNvPr>
          <p:cNvGraphicFramePr>
            <a:graphicFrameLocks noGrp="1"/>
          </p:cNvGraphicFramePr>
          <p:nvPr>
            <p:extLst>
              <p:ext uri="{D42A27DB-BD31-4B8C-83A1-F6EECF244321}">
                <p14:modId xmlns:p14="http://schemas.microsoft.com/office/powerpoint/2010/main" val="3570325084"/>
              </p:ext>
            </p:extLst>
          </p:nvPr>
        </p:nvGraphicFramePr>
        <p:xfrm>
          <a:off x="228600" y="1408070"/>
          <a:ext cx="8686800" cy="5120640"/>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309243294"/>
                    </a:ext>
                  </a:extLst>
                </a:gridCol>
                <a:gridCol w="1920240">
                  <a:extLst>
                    <a:ext uri="{9D8B030D-6E8A-4147-A177-3AD203B41FA5}">
                      <a16:colId xmlns:a16="http://schemas.microsoft.com/office/drawing/2014/main" val="2869447533"/>
                    </a:ext>
                  </a:extLst>
                </a:gridCol>
                <a:gridCol w="1463040">
                  <a:extLst>
                    <a:ext uri="{9D8B030D-6E8A-4147-A177-3AD203B41FA5}">
                      <a16:colId xmlns:a16="http://schemas.microsoft.com/office/drawing/2014/main" val="3865829199"/>
                    </a:ext>
                  </a:extLst>
                </a:gridCol>
                <a:gridCol w="2377440">
                  <a:extLst>
                    <a:ext uri="{9D8B030D-6E8A-4147-A177-3AD203B41FA5}">
                      <a16:colId xmlns:a16="http://schemas.microsoft.com/office/drawing/2014/main" val="3654400372"/>
                    </a:ext>
                  </a:extLst>
                </a:gridCol>
                <a:gridCol w="1463040">
                  <a:extLst>
                    <a:ext uri="{9D8B030D-6E8A-4147-A177-3AD203B41FA5}">
                      <a16:colId xmlns:a16="http://schemas.microsoft.com/office/drawing/2014/main" val="134210824"/>
                    </a:ext>
                  </a:extLst>
                </a:gridCol>
              </a:tblGrid>
              <a:tr h="370840">
                <a:tc>
                  <a:txBody>
                    <a:bodyPr/>
                    <a:lstStyle/>
                    <a:p>
                      <a:pPr algn="ctr">
                        <a:spcBef>
                          <a:spcPts val="0"/>
                        </a:spcBef>
                        <a:spcAft>
                          <a:spcPts val="0"/>
                        </a:spcAft>
                      </a:pPr>
                      <a:r>
                        <a:rPr lang="en-IN" sz="1400" dirty="0">
                          <a:latin typeface="+mj-lt"/>
                        </a:rPr>
                        <a:t>Order</a:t>
                      </a:r>
                    </a:p>
                  </a:txBody>
                  <a:tcPr anchor="ctr"/>
                </a:tc>
                <a:tc>
                  <a:txBody>
                    <a:bodyPr/>
                    <a:lstStyle/>
                    <a:p>
                      <a:pPr algn="ctr">
                        <a:spcBef>
                          <a:spcPts val="0"/>
                        </a:spcBef>
                        <a:spcAft>
                          <a:spcPts val="0"/>
                        </a:spcAft>
                      </a:pPr>
                      <a:r>
                        <a:rPr lang="en-IN" sz="1400" dirty="0">
                          <a:latin typeface="+mj-lt"/>
                        </a:rPr>
                        <a:t>Typical Examples</a:t>
                      </a:r>
                    </a:p>
                  </a:txBody>
                  <a:tcPr anchor="ctr"/>
                </a:tc>
                <a:tc>
                  <a:txBody>
                    <a:bodyPr/>
                    <a:lstStyle/>
                    <a:p>
                      <a:pPr algn="ctr">
                        <a:spcBef>
                          <a:spcPts val="0"/>
                        </a:spcBef>
                        <a:spcAft>
                          <a:spcPts val="0"/>
                        </a:spcAft>
                      </a:pPr>
                      <a:endParaRPr lang="en-IN" sz="1400" dirty="0">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400" dirty="0">
                          <a:latin typeface="+mj-lt"/>
                        </a:rPr>
                        <a:t>Key Characteristics</a:t>
                      </a:r>
                    </a:p>
                  </a:txBody>
                  <a:tcPr anchor="ctr"/>
                </a:tc>
                <a:tc>
                  <a:txBody>
                    <a:bodyPr/>
                    <a:lstStyle/>
                    <a:p>
                      <a:pPr algn="ctr">
                        <a:spcBef>
                          <a:spcPts val="0"/>
                        </a:spcBef>
                        <a:spcAft>
                          <a:spcPts val="0"/>
                        </a:spcAft>
                      </a:pPr>
                      <a:r>
                        <a:rPr lang="en-GB" sz="1400" dirty="0">
                          <a:latin typeface="+mj-lt"/>
                        </a:rPr>
                        <a:t>Approximate Number of Living Species</a:t>
                      </a:r>
                      <a:endParaRPr lang="en-IN" sz="1400" dirty="0">
                        <a:latin typeface="+mj-lt"/>
                      </a:endParaRPr>
                    </a:p>
                  </a:txBody>
                  <a:tcPr anchor="ctr"/>
                </a:tc>
                <a:extLst>
                  <a:ext uri="{0D108BD9-81ED-4DB2-BD59-A6C34878D82A}">
                    <a16:rowId xmlns:a16="http://schemas.microsoft.com/office/drawing/2014/main" val="1377750844"/>
                  </a:ext>
                </a:extLst>
              </a:tr>
              <a:tr h="370840">
                <a:tc>
                  <a:txBody>
                    <a:bodyPr/>
                    <a:lstStyle/>
                    <a:p>
                      <a:pPr>
                        <a:spcBef>
                          <a:spcPts val="0"/>
                        </a:spcBef>
                        <a:spcAft>
                          <a:spcPts val="0"/>
                        </a:spcAft>
                      </a:pPr>
                      <a:r>
                        <a:rPr lang="en-IN" sz="1400" dirty="0">
                          <a:latin typeface="+mj-lt"/>
                        </a:rPr>
                        <a:t>Passeriformes</a:t>
                      </a:r>
                    </a:p>
                  </a:txBody>
                  <a:tcPr/>
                </a:tc>
                <a:tc>
                  <a:txBody>
                    <a:bodyPr/>
                    <a:lstStyle/>
                    <a:p>
                      <a:pPr>
                        <a:spcBef>
                          <a:spcPts val="0"/>
                        </a:spcBef>
                        <a:spcAft>
                          <a:spcPts val="0"/>
                        </a:spcAft>
                      </a:pPr>
                      <a:r>
                        <a:rPr lang="en-GB" sz="1400" dirty="0">
                          <a:latin typeface="+mj-lt"/>
                        </a:rPr>
                        <a:t>Crows, mockingbirds, robins, sparrows, starlings, warblers</a:t>
                      </a:r>
                      <a:endParaRPr lang="en-IN" sz="1400" dirty="0">
                        <a:latin typeface="+mj-lt"/>
                      </a:endParaRPr>
                    </a:p>
                  </a:txBody>
                  <a:tcPr/>
                </a:tc>
                <a:tc>
                  <a:txBody>
                    <a:bodyPr/>
                    <a:lstStyle/>
                    <a:p>
                      <a:pPr algn="ctr" fontAlgn="t"/>
                      <a:r>
                        <a:rPr lang="en-GB" sz="800" b="0" i="0" u="none" strike="noStrike" dirty="0">
                          <a:solidFill>
                            <a:srgbClr val="000000"/>
                          </a:solidFill>
                          <a:effectLst/>
                          <a:latin typeface="+mj-lt"/>
                        </a:rPr>
                        <a:t>An illustration shows a Sparrow.</a:t>
                      </a:r>
                    </a:p>
                  </a:txBody>
                  <a:tcPr marL="457200" marR="457200" marT="91440" marB="91440" anchor="ctr"/>
                </a:tc>
                <a:tc>
                  <a:txBody>
                    <a:bodyPr/>
                    <a:lstStyle/>
                    <a:p>
                      <a:pPr>
                        <a:spcBef>
                          <a:spcPts val="0"/>
                        </a:spcBef>
                        <a:spcAft>
                          <a:spcPts val="0"/>
                        </a:spcAft>
                      </a:pPr>
                      <a:r>
                        <a:rPr lang="en-GB" sz="1400" dirty="0">
                          <a:latin typeface="+mj-lt"/>
                        </a:rPr>
                        <a:t>Well-developed vocal organs; perching feet; dependent young</a:t>
                      </a:r>
                      <a:endParaRPr lang="en-IN" sz="1400" dirty="0">
                        <a:latin typeface="+mj-lt"/>
                      </a:endParaRPr>
                    </a:p>
                  </a:txBody>
                  <a:tcPr/>
                </a:tc>
                <a:tc>
                  <a:txBody>
                    <a:bodyPr/>
                    <a:lstStyle/>
                    <a:p>
                      <a:pPr algn="ctr">
                        <a:spcBef>
                          <a:spcPts val="0"/>
                        </a:spcBef>
                        <a:spcAft>
                          <a:spcPts val="0"/>
                        </a:spcAft>
                      </a:pPr>
                      <a:r>
                        <a:rPr lang="en-IN" sz="1400" dirty="0">
                          <a:latin typeface="+mj-lt"/>
                        </a:rPr>
                        <a:t>5300</a:t>
                      </a:r>
                    </a:p>
                  </a:txBody>
                  <a:tcPr/>
                </a:tc>
                <a:extLst>
                  <a:ext uri="{0D108BD9-81ED-4DB2-BD59-A6C34878D82A}">
                    <a16:rowId xmlns:a16="http://schemas.microsoft.com/office/drawing/2014/main" val="3278393424"/>
                  </a:ext>
                </a:extLst>
              </a:tr>
              <a:tr h="370840">
                <a:tc>
                  <a:txBody>
                    <a:bodyPr/>
                    <a:lstStyle/>
                    <a:p>
                      <a:pPr>
                        <a:spcBef>
                          <a:spcPts val="0"/>
                        </a:spcBef>
                        <a:spcAft>
                          <a:spcPts val="0"/>
                        </a:spcAft>
                      </a:pPr>
                      <a:r>
                        <a:rPr lang="en-IN" sz="1400" dirty="0">
                          <a:latin typeface="+mj-lt"/>
                        </a:rPr>
                        <a:t>Apodiformes</a:t>
                      </a:r>
                    </a:p>
                  </a:txBody>
                  <a:tcPr/>
                </a:tc>
                <a:tc>
                  <a:txBody>
                    <a:bodyPr/>
                    <a:lstStyle/>
                    <a:p>
                      <a:pPr>
                        <a:spcBef>
                          <a:spcPts val="0"/>
                        </a:spcBef>
                        <a:spcAft>
                          <a:spcPts val="0"/>
                        </a:spcAft>
                      </a:pPr>
                      <a:r>
                        <a:rPr lang="en-IN" sz="1400" dirty="0">
                          <a:latin typeface="+mj-lt"/>
                        </a:rPr>
                        <a:t>Hummingbirds, swifts</a:t>
                      </a:r>
                    </a:p>
                  </a:txBody>
                  <a:tcPr/>
                </a:tc>
                <a:tc>
                  <a:txBody>
                    <a:bodyPr/>
                    <a:lstStyle/>
                    <a:p>
                      <a:pPr algn="ctr" fontAlgn="t"/>
                      <a:r>
                        <a:rPr lang="en-GB" sz="800" b="0" i="0" u="none" strike="noStrike" dirty="0">
                          <a:solidFill>
                            <a:srgbClr val="000000"/>
                          </a:solidFill>
                          <a:effectLst/>
                          <a:latin typeface="+mj-lt"/>
                        </a:rPr>
                        <a:t>An illustration shows a Hummingbird.</a:t>
                      </a:r>
                    </a:p>
                  </a:txBody>
                  <a:tcPr marL="457200" marR="457200" marT="91440" marB="91440" anchor="ctr"/>
                </a:tc>
                <a:tc>
                  <a:txBody>
                    <a:bodyPr/>
                    <a:lstStyle/>
                    <a:p>
                      <a:pPr>
                        <a:spcBef>
                          <a:spcPts val="0"/>
                        </a:spcBef>
                        <a:spcAft>
                          <a:spcPts val="0"/>
                        </a:spcAft>
                      </a:pPr>
                      <a:r>
                        <a:rPr lang="en-GB" sz="1400" dirty="0">
                          <a:latin typeface="+mj-lt"/>
                        </a:rPr>
                        <a:t>Fast fliers; short legs; small bodies; rapid wing beat</a:t>
                      </a:r>
                      <a:endParaRPr lang="en-IN" sz="1400" dirty="0">
                        <a:latin typeface="+mj-lt"/>
                      </a:endParaRPr>
                    </a:p>
                  </a:txBody>
                  <a:tcPr/>
                </a:tc>
                <a:tc>
                  <a:txBody>
                    <a:bodyPr/>
                    <a:lstStyle/>
                    <a:p>
                      <a:pPr algn="ctr">
                        <a:spcBef>
                          <a:spcPts val="0"/>
                        </a:spcBef>
                        <a:spcAft>
                          <a:spcPts val="0"/>
                        </a:spcAft>
                      </a:pPr>
                      <a:r>
                        <a:rPr lang="en-IN" sz="1400" dirty="0">
                          <a:latin typeface="+mj-lt"/>
                        </a:rPr>
                        <a:t>450</a:t>
                      </a:r>
                    </a:p>
                  </a:txBody>
                  <a:tcPr/>
                </a:tc>
                <a:extLst>
                  <a:ext uri="{0D108BD9-81ED-4DB2-BD59-A6C34878D82A}">
                    <a16:rowId xmlns:a16="http://schemas.microsoft.com/office/drawing/2014/main" val="3162992490"/>
                  </a:ext>
                </a:extLst>
              </a:tr>
              <a:tr h="370840">
                <a:tc>
                  <a:txBody>
                    <a:bodyPr/>
                    <a:lstStyle/>
                    <a:p>
                      <a:pPr>
                        <a:spcBef>
                          <a:spcPts val="0"/>
                        </a:spcBef>
                        <a:spcAft>
                          <a:spcPts val="0"/>
                        </a:spcAft>
                      </a:pPr>
                      <a:r>
                        <a:rPr lang="en-IN" sz="1400" dirty="0">
                          <a:latin typeface="+mj-lt"/>
                        </a:rPr>
                        <a:t>Piciformes</a:t>
                      </a:r>
                    </a:p>
                  </a:txBody>
                  <a:tcPr/>
                </a:tc>
                <a:tc>
                  <a:txBody>
                    <a:bodyPr/>
                    <a:lstStyle/>
                    <a:p>
                      <a:pPr>
                        <a:spcBef>
                          <a:spcPts val="0"/>
                        </a:spcBef>
                        <a:spcAft>
                          <a:spcPts val="0"/>
                        </a:spcAft>
                      </a:pPr>
                      <a:r>
                        <a:rPr lang="en-IN" sz="1400" dirty="0">
                          <a:latin typeface="+mj-lt"/>
                        </a:rPr>
                        <a:t>Honeyguides, toucans, woodpeckers</a:t>
                      </a:r>
                    </a:p>
                  </a:txBody>
                  <a:tcPr/>
                </a:tc>
                <a:tc>
                  <a:txBody>
                    <a:bodyPr/>
                    <a:lstStyle/>
                    <a:p>
                      <a:pPr algn="ctr" fontAlgn="t"/>
                      <a:r>
                        <a:rPr lang="en-GB" sz="800" b="0" i="0" u="none" strike="noStrike" dirty="0">
                          <a:solidFill>
                            <a:srgbClr val="000000"/>
                          </a:solidFill>
                          <a:effectLst/>
                          <a:latin typeface="+mj-lt"/>
                        </a:rPr>
                        <a:t>An illustration shows a woodpecker.</a:t>
                      </a:r>
                    </a:p>
                  </a:txBody>
                  <a:tcPr marL="457200" marR="457200" marT="91440" marB="91440" anchor="ctr"/>
                </a:tc>
                <a:tc>
                  <a:txBody>
                    <a:bodyPr/>
                    <a:lstStyle/>
                    <a:p>
                      <a:pPr>
                        <a:spcBef>
                          <a:spcPts val="0"/>
                        </a:spcBef>
                        <a:spcAft>
                          <a:spcPts val="0"/>
                        </a:spcAft>
                      </a:pPr>
                      <a:r>
                        <a:rPr lang="en-GB" sz="1400" dirty="0">
                          <a:latin typeface="+mj-lt"/>
                        </a:rPr>
                        <a:t>Grasping feet; chisel-like, sharp bills can break down wood</a:t>
                      </a:r>
                      <a:endParaRPr lang="en-IN" sz="1400" dirty="0">
                        <a:latin typeface="+mj-lt"/>
                      </a:endParaRPr>
                    </a:p>
                  </a:txBody>
                  <a:tcPr/>
                </a:tc>
                <a:tc>
                  <a:txBody>
                    <a:bodyPr/>
                    <a:lstStyle/>
                    <a:p>
                      <a:pPr algn="ctr">
                        <a:spcBef>
                          <a:spcPts val="0"/>
                        </a:spcBef>
                        <a:spcAft>
                          <a:spcPts val="0"/>
                        </a:spcAft>
                      </a:pPr>
                      <a:r>
                        <a:rPr lang="en-IN" sz="1400" dirty="0">
                          <a:latin typeface="+mj-lt"/>
                        </a:rPr>
                        <a:t>400</a:t>
                      </a:r>
                    </a:p>
                  </a:txBody>
                  <a:tcPr/>
                </a:tc>
                <a:extLst>
                  <a:ext uri="{0D108BD9-81ED-4DB2-BD59-A6C34878D82A}">
                    <a16:rowId xmlns:a16="http://schemas.microsoft.com/office/drawing/2014/main" val="895237031"/>
                  </a:ext>
                </a:extLst>
              </a:tr>
              <a:tr h="370840">
                <a:tc>
                  <a:txBody>
                    <a:bodyPr/>
                    <a:lstStyle/>
                    <a:p>
                      <a:pPr>
                        <a:spcBef>
                          <a:spcPts val="0"/>
                        </a:spcBef>
                        <a:spcAft>
                          <a:spcPts val="0"/>
                        </a:spcAft>
                      </a:pPr>
                      <a:r>
                        <a:rPr lang="en-IN" sz="1400" dirty="0">
                          <a:latin typeface="+mj-lt"/>
                        </a:rPr>
                        <a:t>Psittaciformes</a:t>
                      </a:r>
                    </a:p>
                  </a:txBody>
                  <a:tcPr/>
                </a:tc>
                <a:tc>
                  <a:txBody>
                    <a:bodyPr/>
                    <a:lstStyle/>
                    <a:p>
                      <a:pPr>
                        <a:spcBef>
                          <a:spcPts val="0"/>
                        </a:spcBef>
                        <a:spcAft>
                          <a:spcPts val="0"/>
                        </a:spcAft>
                      </a:pPr>
                      <a:r>
                        <a:rPr lang="en-IN" sz="1400" dirty="0">
                          <a:latin typeface="+mj-lt"/>
                        </a:rPr>
                        <a:t>Cockatoos, parrots</a:t>
                      </a:r>
                    </a:p>
                  </a:txBody>
                  <a:tcPr/>
                </a:tc>
                <a:tc>
                  <a:txBody>
                    <a:bodyPr/>
                    <a:lstStyle/>
                    <a:p>
                      <a:pPr algn="ctr" fontAlgn="t"/>
                      <a:r>
                        <a:rPr lang="en-GB" sz="800" b="0" i="0" u="none" strike="noStrike" dirty="0">
                          <a:solidFill>
                            <a:srgbClr val="000000"/>
                          </a:solidFill>
                          <a:effectLst/>
                          <a:latin typeface="+mj-lt"/>
                        </a:rPr>
                        <a:t>An illustration shows a Cockatoo.</a:t>
                      </a:r>
                    </a:p>
                  </a:txBody>
                  <a:tcPr marL="457200" marR="457200" marT="91440" marB="91440" anchor="ctr"/>
                </a:tc>
                <a:tc>
                  <a:txBody>
                    <a:bodyPr/>
                    <a:lstStyle/>
                    <a:p>
                      <a:pPr>
                        <a:spcBef>
                          <a:spcPts val="0"/>
                        </a:spcBef>
                        <a:spcAft>
                          <a:spcPts val="0"/>
                        </a:spcAft>
                      </a:pPr>
                      <a:r>
                        <a:rPr lang="en-GB" sz="1400" dirty="0">
                          <a:latin typeface="+mj-lt"/>
                        </a:rPr>
                        <a:t>Large, powerful bills for crushing seeds; well-developed vocal organs</a:t>
                      </a:r>
                      <a:endParaRPr lang="en-IN" sz="1400" dirty="0">
                        <a:latin typeface="+mj-lt"/>
                      </a:endParaRPr>
                    </a:p>
                  </a:txBody>
                  <a:tcPr/>
                </a:tc>
                <a:tc>
                  <a:txBody>
                    <a:bodyPr/>
                    <a:lstStyle/>
                    <a:p>
                      <a:pPr algn="ctr">
                        <a:spcBef>
                          <a:spcPts val="0"/>
                        </a:spcBef>
                        <a:spcAft>
                          <a:spcPts val="0"/>
                        </a:spcAft>
                      </a:pPr>
                      <a:r>
                        <a:rPr lang="en-IN" sz="1400" dirty="0">
                          <a:latin typeface="+mj-lt"/>
                        </a:rPr>
                        <a:t>375</a:t>
                      </a:r>
                    </a:p>
                  </a:txBody>
                  <a:tcPr/>
                </a:tc>
                <a:extLst>
                  <a:ext uri="{0D108BD9-81ED-4DB2-BD59-A6C34878D82A}">
                    <a16:rowId xmlns:a16="http://schemas.microsoft.com/office/drawing/2014/main" val="4007044308"/>
                  </a:ext>
                </a:extLst>
              </a:tr>
              <a:tr h="370840">
                <a:tc>
                  <a:txBody>
                    <a:bodyPr/>
                    <a:lstStyle/>
                    <a:p>
                      <a:pPr>
                        <a:spcBef>
                          <a:spcPts val="0"/>
                        </a:spcBef>
                        <a:spcAft>
                          <a:spcPts val="0"/>
                        </a:spcAft>
                      </a:pPr>
                      <a:r>
                        <a:rPr lang="en-IN" sz="1400" dirty="0" err="1">
                          <a:latin typeface="+mj-lt"/>
                        </a:rPr>
                        <a:t>Charadriiformes</a:t>
                      </a:r>
                      <a:endParaRPr lang="en-IN" sz="1400" dirty="0">
                        <a:latin typeface="+mj-lt"/>
                      </a:endParaRPr>
                    </a:p>
                  </a:txBody>
                  <a:tcPr/>
                </a:tc>
                <a:tc>
                  <a:txBody>
                    <a:bodyPr/>
                    <a:lstStyle/>
                    <a:p>
                      <a:pPr>
                        <a:spcBef>
                          <a:spcPts val="0"/>
                        </a:spcBef>
                        <a:spcAft>
                          <a:spcPts val="0"/>
                        </a:spcAft>
                      </a:pPr>
                      <a:r>
                        <a:rPr lang="en-IN" sz="1400" dirty="0">
                          <a:latin typeface="+mj-lt"/>
                        </a:rPr>
                        <a:t>Auks, gulls, plovers, sandpipers, terns</a:t>
                      </a:r>
                    </a:p>
                  </a:txBody>
                  <a:tcPr/>
                </a:tc>
                <a:tc>
                  <a:txBody>
                    <a:bodyPr/>
                    <a:lstStyle/>
                    <a:p>
                      <a:pPr algn="ctr" fontAlgn="t"/>
                      <a:r>
                        <a:rPr lang="en-GB" sz="800" b="0" i="0" u="none" strike="noStrike" dirty="0">
                          <a:solidFill>
                            <a:srgbClr val="000000"/>
                          </a:solidFill>
                          <a:effectLst/>
                          <a:latin typeface="+mj-lt"/>
                        </a:rPr>
                        <a:t>An illustration shows a Cockatoo.</a:t>
                      </a:r>
                    </a:p>
                  </a:txBody>
                  <a:tcPr marL="457200" marR="457200" marT="91440" marB="91440" anchor="ctr"/>
                </a:tc>
                <a:tc>
                  <a:txBody>
                    <a:bodyPr/>
                    <a:lstStyle/>
                    <a:p>
                      <a:pPr>
                        <a:spcBef>
                          <a:spcPts val="0"/>
                        </a:spcBef>
                        <a:spcAft>
                          <a:spcPts val="0"/>
                        </a:spcAft>
                      </a:pPr>
                      <a:r>
                        <a:rPr lang="en-GB" sz="1400" dirty="0">
                          <a:latin typeface="+mj-lt"/>
                        </a:rPr>
                        <a:t>Shorebirds; long, </a:t>
                      </a:r>
                      <a:r>
                        <a:rPr lang="en-GB" sz="1400" dirty="0" err="1">
                          <a:latin typeface="+mj-lt"/>
                        </a:rPr>
                        <a:t>stiltlike</a:t>
                      </a:r>
                      <a:r>
                        <a:rPr lang="en-GB" sz="1400" dirty="0">
                          <a:latin typeface="+mj-lt"/>
                        </a:rPr>
                        <a:t> legs; slender, probing bills</a:t>
                      </a:r>
                      <a:endParaRPr lang="en-IN" sz="1400" dirty="0">
                        <a:latin typeface="+mj-lt"/>
                      </a:endParaRPr>
                    </a:p>
                  </a:txBody>
                  <a:tcPr/>
                </a:tc>
                <a:tc>
                  <a:txBody>
                    <a:bodyPr/>
                    <a:lstStyle/>
                    <a:p>
                      <a:pPr algn="ctr">
                        <a:spcBef>
                          <a:spcPts val="0"/>
                        </a:spcBef>
                        <a:spcAft>
                          <a:spcPts val="0"/>
                        </a:spcAft>
                      </a:pPr>
                      <a:r>
                        <a:rPr lang="en-IN" sz="1400" dirty="0">
                          <a:latin typeface="+mj-lt"/>
                        </a:rPr>
                        <a:t>350</a:t>
                      </a:r>
                    </a:p>
                  </a:txBody>
                  <a:tcPr/>
                </a:tc>
                <a:extLst>
                  <a:ext uri="{0D108BD9-81ED-4DB2-BD59-A6C34878D82A}">
                    <a16:rowId xmlns:a16="http://schemas.microsoft.com/office/drawing/2014/main" val="3882221235"/>
                  </a:ext>
                </a:extLst>
              </a:tr>
              <a:tr h="370840">
                <a:tc>
                  <a:txBody>
                    <a:bodyPr/>
                    <a:lstStyle/>
                    <a:p>
                      <a:pPr>
                        <a:spcBef>
                          <a:spcPts val="0"/>
                        </a:spcBef>
                        <a:spcAft>
                          <a:spcPts val="0"/>
                        </a:spcAft>
                      </a:pPr>
                      <a:r>
                        <a:rPr lang="en-IN" sz="1400" dirty="0">
                          <a:latin typeface="+mj-lt"/>
                        </a:rPr>
                        <a:t>Columbiformes</a:t>
                      </a:r>
                    </a:p>
                  </a:txBody>
                  <a:tcPr/>
                </a:tc>
                <a:tc>
                  <a:txBody>
                    <a:bodyPr/>
                    <a:lstStyle/>
                    <a:p>
                      <a:pPr>
                        <a:spcBef>
                          <a:spcPts val="0"/>
                        </a:spcBef>
                        <a:spcAft>
                          <a:spcPts val="0"/>
                        </a:spcAft>
                      </a:pPr>
                      <a:r>
                        <a:rPr lang="en-IN" sz="1400" dirty="0">
                          <a:latin typeface="+mj-lt"/>
                        </a:rPr>
                        <a:t>Doves, Pigeons</a:t>
                      </a:r>
                    </a:p>
                  </a:txBody>
                  <a:tcPr/>
                </a:tc>
                <a:tc>
                  <a:txBody>
                    <a:bodyPr/>
                    <a:lstStyle/>
                    <a:p>
                      <a:pPr algn="ctr" fontAlgn="t"/>
                      <a:r>
                        <a:rPr lang="en-GB" sz="800" b="0" i="0" u="none" strike="noStrike" dirty="0">
                          <a:solidFill>
                            <a:srgbClr val="000000"/>
                          </a:solidFill>
                          <a:effectLst/>
                          <a:latin typeface="+mj-lt"/>
                        </a:rPr>
                        <a:t>An illustration shows a pigeon.</a:t>
                      </a:r>
                    </a:p>
                  </a:txBody>
                  <a:tcPr marL="457200" marR="457200" marT="91440" marB="91440" anchor="ctr"/>
                </a:tc>
                <a:tc>
                  <a:txBody>
                    <a:bodyPr/>
                    <a:lstStyle/>
                    <a:p>
                      <a:pPr>
                        <a:spcBef>
                          <a:spcPts val="0"/>
                        </a:spcBef>
                        <a:spcAft>
                          <a:spcPts val="0"/>
                        </a:spcAft>
                      </a:pPr>
                      <a:r>
                        <a:rPr lang="en-GB" sz="1400" dirty="0">
                          <a:latin typeface="+mj-lt"/>
                        </a:rPr>
                        <a:t>Perching feet; rounded, stout bodies</a:t>
                      </a:r>
                      <a:endParaRPr lang="en-IN" sz="1400" dirty="0">
                        <a:latin typeface="+mj-lt"/>
                      </a:endParaRPr>
                    </a:p>
                  </a:txBody>
                  <a:tcPr/>
                </a:tc>
                <a:tc>
                  <a:txBody>
                    <a:bodyPr/>
                    <a:lstStyle/>
                    <a:p>
                      <a:pPr algn="ctr">
                        <a:spcBef>
                          <a:spcPts val="0"/>
                        </a:spcBef>
                        <a:spcAft>
                          <a:spcPts val="0"/>
                        </a:spcAft>
                      </a:pPr>
                      <a:r>
                        <a:rPr lang="en-IN" sz="1400" dirty="0">
                          <a:latin typeface="+mj-lt"/>
                        </a:rPr>
                        <a:t>310</a:t>
                      </a:r>
                    </a:p>
                  </a:txBody>
                  <a:tcPr/>
                </a:tc>
                <a:extLst>
                  <a:ext uri="{0D108BD9-81ED-4DB2-BD59-A6C34878D82A}">
                    <a16:rowId xmlns:a16="http://schemas.microsoft.com/office/drawing/2014/main" val="1531299464"/>
                  </a:ext>
                </a:extLst>
              </a:tr>
            </a:tbl>
          </a:graphicData>
        </a:graphic>
      </p:graphicFrame>
      <p:pic>
        <p:nvPicPr>
          <p:cNvPr id="9" name="Picture 4" descr="Alt text for this image can be found in the table row 2 column 3.">
            <a:extLst>
              <a:ext uri="{FF2B5EF4-FFF2-40B4-BE49-F238E27FC236}">
                <a16:creationId xmlns:a16="http://schemas.microsoft.com/office/drawing/2014/main" id="{E1B2A8B1-2F93-4F06-A52C-ECD4C8D3F50A}"/>
              </a:ext>
            </a:extLst>
          </p:cNvPr>
          <p:cNvPicPr>
            <a:picLocks noChangeAspect="1"/>
          </p:cNvPicPr>
          <p:nvPr/>
        </p:nvPicPr>
        <p:blipFill>
          <a:blip r:embed="rId2"/>
          <a:stretch>
            <a:fillRect/>
          </a:stretch>
        </p:blipFill>
        <p:spPr>
          <a:xfrm>
            <a:off x="4076126" y="2180342"/>
            <a:ext cx="556900" cy="638037"/>
          </a:xfrm>
          <a:prstGeom prst="rect">
            <a:avLst/>
          </a:prstGeom>
        </p:spPr>
      </p:pic>
      <p:pic>
        <p:nvPicPr>
          <p:cNvPr id="14" name="Picture 5" descr="Alt text for this image can be found in the table row 3 column 3.">
            <a:extLst>
              <a:ext uri="{FF2B5EF4-FFF2-40B4-BE49-F238E27FC236}">
                <a16:creationId xmlns:a16="http://schemas.microsoft.com/office/drawing/2014/main" id="{05EC61B5-BE25-4B10-9010-F7EB2A94C885}"/>
              </a:ext>
            </a:extLst>
          </p:cNvPr>
          <p:cNvPicPr>
            <a:picLocks noChangeAspect="1"/>
          </p:cNvPicPr>
          <p:nvPr/>
        </p:nvPicPr>
        <p:blipFill>
          <a:blip r:embed="rId3"/>
          <a:stretch>
            <a:fillRect/>
          </a:stretch>
        </p:blipFill>
        <p:spPr>
          <a:xfrm>
            <a:off x="3969004" y="2952615"/>
            <a:ext cx="771144" cy="638036"/>
          </a:xfrm>
          <a:prstGeom prst="rect">
            <a:avLst/>
          </a:prstGeom>
        </p:spPr>
      </p:pic>
      <p:pic>
        <p:nvPicPr>
          <p:cNvPr id="17" name="Picture 6" descr="Alt text for this image can be found in the table row 4 column 3.">
            <a:extLst>
              <a:ext uri="{FF2B5EF4-FFF2-40B4-BE49-F238E27FC236}">
                <a16:creationId xmlns:a16="http://schemas.microsoft.com/office/drawing/2014/main" id="{3D8C4091-4B28-49D3-8B29-0D50A9EDF82A}"/>
              </a:ext>
            </a:extLst>
          </p:cNvPr>
          <p:cNvPicPr>
            <a:picLocks noChangeAspect="1"/>
          </p:cNvPicPr>
          <p:nvPr/>
        </p:nvPicPr>
        <p:blipFill>
          <a:blip r:embed="rId4"/>
          <a:stretch>
            <a:fillRect/>
          </a:stretch>
        </p:blipFill>
        <p:spPr>
          <a:xfrm>
            <a:off x="4080256" y="3696783"/>
            <a:ext cx="548640" cy="740112"/>
          </a:xfrm>
          <a:prstGeom prst="rect">
            <a:avLst/>
          </a:prstGeom>
        </p:spPr>
      </p:pic>
      <p:pic>
        <p:nvPicPr>
          <p:cNvPr id="19" name="Picture 7" descr="Alt text for this image can be found in the table row 5 column 3.">
            <a:extLst>
              <a:ext uri="{FF2B5EF4-FFF2-40B4-BE49-F238E27FC236}">
                <a16:creationId xmlns:a16="http://schemas.microsoft.com/office/drawing/2014/main" id="{0B8C61A4-B6DF-4A7A-ACBD-DBE9F7C1B67B}"/>
              </a:ext>
            </a:extLst>
          </p:cNvPr>
          <p:cNvPicPr>
            <a:picLocks noChangeAspect="1"/>
          </p:cNvPicPr>
          <p:nvPr/>
        </p:nvPicPr>
        <p:blipFill>
          <a:blip r:embed="rId5"/>
          <a:stretch>
            <a:fillRect/>
          </a:stretch>
        </p:blipFill>
        <p:spPr>
          <a:xfrm>
            <a:off x="4004209" y="4509723"/>
            <a:ext cx="700735" cy="612222"/>
          </a:xfrm>
          <a:prstGeom prst="rect">
            <a:avLst/>
          </a:prstGeom>
        </p:spPr>
      </p:pic>
      <p:pic>
        <p:nvPicPr>
          <p:cNvPr id="23" name="Picture 8" descr="Alt text for this image can be found in the table row 6 column 3.">
            <a:extLst>
              <a:ext uri="{FF2B5EF4-FFF2-40B4-BE49-F238E27FC236}">
                <a16:creationId xmlns:a16="http://schemas.microsoft.com/office/drawing/2014/main" id="{3E73CE45-2C33-4A22-B7FA-1381155C1D04}"/>
              </a:ext>
            </a:extLst>
          </p:cNvPr>
          <p:cNvPicPr>
            <a:picLocks noChangeAspect="1"/>
          </p:cNvPicPr>
          <p:nvPr/>
        </p:nvPicPr>
        <p:blipFill>
          <a:blip r:embed="rId6"/>
          <a:stretch>
            <a:fillRect/>
          </a:stretch>
        </p:blipFill>
        <p:spPr>
          <a:xfrm>
            <a:off x="3988816" y="5249165"/>
            <a:ext cx="731520" cy="545314"/>
          </a:xfrm>
          <a:prstGeom prst="rect">
            <a:avLst/>
          </a:prstGeom>
        </p:spPr>
      </p:pic>
      <p:pic>
        <p:nvPicPr>
          <p:cNvPr id="25" name="Picture 9" descr="Alt text for this image can be found in the table row 7 column 3.">
            <a:extLst>
              <a:ext uri="{FF2B5EF4-FFF2-40B4-BE49-F238E27FC236}">
                <a16:creationId xmlns:a16="http://schemas.microsoft.com/office/drawing/2014/main" id="{4AC96002-E2CA-4844-8BF2-C48F283F8C04}"/>
              </a:ext>
            </a:extLst>
          </p:cNvPr>
          <p:cNvPicPr>
            <a:picLocks noChangeAspect="1"/>
          </p:cNvPicPr>
          <p:nvPr/>
        </p:nvPicPr>
        <p:blipFill>
          <a:blip r:embed="rId7"/>
          <a:stretch>
            <a:fillRect/>
          </a:stretch>
        </p:blipFill>
        <p:spPr>
          <a:xfrm>
            <a:off x="4034082" y="5912296"/>
            <a:ext cx="640988" cy="567964"/>
          </a:xfrm>
          <a:prstGeom prst="rect">
            <a:avLst/>
          </a:prstGeom>
        </p:spPr>
      </p:pic>
      <p:sp>
        <p:nvSpPr>
          <p:cNvPr id="6" name="Slide Number Placeholder 10">
            <a:extLst>
              <a:ext uri="{FF2B5EF4-FFF2-40B4-BE49-F238E27FC236}">
                <a16:creationId xmlns:a16="http://schemas.microsoft.com/office/drawing/2014/main" id="{8F163E7E-9017-43AF-A31A-727D5FF6B6F7}"/>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117650032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994DB-CDED-4B46-AFDA-6F5EE79F60D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Table 34.4 bottom</a:t>
            </a:r>
            <a:endParaRPr lang="en-IN" dirty="0"/>
          </a:p>
        </p:txBody>
      </p:sp>
      <p:sp>
        <p:nvSpPr>
          <p:cNvPr id="3" name="Content Placeholder 2">
            <a:extLst>
              <a:ext uri="{FF2B5EF4-FFF2-40B4-BE49-F238E27FC236}">
                <a16:creationId xmlns:a16="http://schemas.microsoft.com/office/drawing/2014/main" id="{61FE3D80-1CC1-4FAA-9966-A5DFC8E8E4BD}"/>
              </a:ext>
            </a:extLst>
          </p:cNvPr>
          <p:cNvSpPr>
            <a:spLocks noGrp="1"/>
          </p:cNvSpPr>
          <p:nvPr>
            <p:ph sz="quarter" idx="11"/>
          </p:nvPr>
        </p:nvSpPr>
        <p:spPr>
          <a:xfrm>
            <a:off x="228600" y="1035410"/>
            <a:ext cx="8572500" cy="357780"/>
          </a:xfrm>
        </p:spPr>
        <p:txBody>
          <a:bodyPr/>
          <a:lstStyle/>
          <a:p>
            <a:r>
              <a:rPr lang="en-GB" sz="1800" b="1" dirty="0"/>
              <a:t>TABLE 34.4 </a:t>
            </a:r>
            <a:r>
              <a:rPr lang="en-GB" sz="1800" dirty="0"/>
              <a:t>Major Orders of Birds</a:t>
            </a:r>
          </a:p>
        </p:txBody>
      </p:sp>
      <p:graphicFrame>
        <p:nvGraphicFramePr>
          <p:cNvPr id="7" name="Table 3">
            <a:extLst>
              <a:ext uri="{FF2B5EF4-FFF2-40B4-BE49-F238E27FC236}">
                <a16:creationId xmlns:a16="http://schemas.microsoft.com/office/drawing/2014/main" id="{3485F2A3-BF32-4D26-A86F-25FAEBF9B87E}"/>
              </a:ext>
            </a:extLst>
          </p:cNvPr>
          <p:cNvGraphicFramePr>
            <a:graphicFrameLocks noGrp="1"/>
          </p:cNvGraphicFramePr>
          <p:nvPr>
            <p:extLst>
              <p:ext uri="{D42A27DB-BD31-4B8C-83A1-F6EECF244321}">
                <p14:modId xmlns:p14="http://schemas.microsoft.com/office/powerpoint/2010/main" val="1592184454"/>
              </p:ext>
            </p:extLst>
          </p:nvPr>
        </p:nvGraphicFramePr>
        <p:xfrm>
          <a:off x="228600" y="1408070"/>
          <a:ext cx="8803640" cy="5015486"/>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1309243294"/>
                    </a:ext>
                  </a:extLst>
                </a:gridCol>
                <a:gridCol w="1554480">
                  <a:extLst>
                    <a:ext uri="{9D8B030D-6E8A-4147-A177-3AD203B41FA5}">
                      <a16:colId xmlns:a16="http://schemas.microsoft.com/office/drawing/2014/main" val="2869447533"/>
                    </a:ext>
                  </a:extLst>
                </a:gridCol>
                <a:gridCol w="939800">
                  <a:extLst>
                    <a:ext uri="{9D8B030D-6E8A-4147-A177-3AD203B41FA5}">
                      <a16:colId xmlns:a16="http://schemas.microsoft.com/office/drawing/2014/main" val="3865829199"/>
                    </a:ext>
                  </a:extLst>
                </a:gridCol>
                <a:gridCol w="3200400">
                  <a:extLst>
                    <a:ext uri="{9D8B030D-6E8A-4147-A177-3AD203B41FA5}">
                      <a16:colId xmlns:a16="http://schemas.microsoft.com/office/drawing/2014/main" val="3654400372"/>
                    </a:ext>
                  </a:extLst>
                </a:gridCol>
                <a:gridCol w="1737360">
                  <a:extLst>
                    <a:ext uri="{9D8B030D-6E8A-4147-A177-3AD203B41FA5}">
                      <a16:colId xmlns:a16="http://schemas.microsoft.com/office/drawing/2014/main" val="134210824"/>
                    </a:ext>
                  </a:extLst>
                </a:gridCol>
              </a:tblGrid>
              <a:tr h="510542">
                <a:tc>
                  <a:txBody>
                    <a:bodyPr/>
                    <a:lstStyle/>
                    <a:p>
                      <a:pPr algn="ctr">
                        <a:spcBef>
                          <a:spcPts val="0"/>
                        </a:spcBef>
                        <a:spcAft>
                          <a:spcPts val="0"/>
                        </a:spcAft>
                      </a:pPr>
                      <a:r>
                        <a:rPr lang="en-IN" sz="1100" dirty="0">
                          <a:latin typeface="+mj-lt"/>
                        </a:rPr>
                        <a:t>Order</a:t>
                      </a:r>
                    </a:p>
                  </a:txBody>
                  <a:tcPr anchor="ctr"/>
                </a:tc>
                <a:tc>
                  <a:txBody>
                    <a:bodyPr/>
                    <a:lstStyle/>
                    <a:p>
                      <a:pPr algn="ctr">
                        <a:spcBef>
                          <a:spcPts val="0"/>
                        </a:spcBef>
                        <a:spcAft>
                          <a:spcPts val="0"/>
                        </a:spcAft>
                      </a:pPr>
                      <a:r>
                        <a:rPr lang="en-IN" sz="1100" dirty="0">
                          <a:latin typeface="+mj-lt"/>
                        </a:rPr>
                        <a:t>Typical Examples</a:t>
                      </a:r>
                    </a:p>
                  </a:txBody>
                  <a:tcPr anchor="ctr"/>
                </a:tc>
                <a:tc>
                  <a:txBody>
                    <a:bodyPr/>
                    <a:lstStyle/>
                    <a:p>
                      <a:pPr algn="ctr">
                        <a:spcBef>
                          <a:spcPts val="0"/>
                        </a:spcBef>
                        <a:spcAft>
                          <a:spcPts val="0"/>
                        </a:spcAft>
                      </a:pPr>
                      <a:endParaRPr lang="en-IN" sz="200" dirty="0">
                        <a:latin typeface="+mj-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100" dirty="0">
                          <a:latin typeface="+mj-lt"/>
                        </a:rPr>
                        <a:t>Key Characteristics</a:t>
                      </a:r>
                    </a:p>
                  </a:txBody>
                  <a:tcPr anchor="ctr"/>
                </a:tc>
                <a:tc>
                  <a:txBody>
                    <a:bodyPr/>
                    <a:lstStyle/>
                    <a:p>
                      <a:pPr algn="ctr">
                        <a:spcBef>
                          <a:spcPts val="0"/>
                        </a:spcBef>
                        <a:spcAft>
                          <a:spcPts val="0"/>
                        </a:spcAft>
                      </a:pPr>
                      <a:r>
                        <a:rPr lang="en-GB" sz="1100" dirty="0">
                          <a:latin typeface="+mj-lt"/>
                        </a:rPr>
                        <a:t>Approximate Number of Living Species</a:t>
                      </a:r>
                      <a:endParaRPr lang="en-IN" sz="1100" dirty="0">
                        <a:latin typeface="+mj-lt"/>
                      </a:endParaRPr>
                    </a:p>
                  </a:txBody>
                  <a:tcPr anchor="ctr"/>
                </a:tc>
                <a:extLst>
                  <a:ext uri="{0D108BD9-81ED-4DB2-BD59-A6C34878D82A}">
                    <a16:rowId xmlns:a16="http://schemas.microsoft.com/office/drawing/2014/main" val="1377750844"/>
                  </a:ext>
                </a:extLst>
              </a:tr>
              <a:tr h="457200">
                <a:tc>
                  <a:txBody>
                    <a:bodyPr/>
                    <a:lstStyle/>
                    <a:p>
                      <a:pPr>
                        <a:spcBef>
                          <a:spcPts val="0"/>
                        </a:spcBef>
                        <a:spcAft>
                          <a:spcPts val="0"/>
                        </a:spcAft>
                      </a:pPr>
                      <a:r>
                        <a:rPr lang="en-IN" sz="1100" dirty="0">
                          <a:latin typeface="+mj-lt"/>
                        </a:rPr>
                        <a:t>Falconiformes</a:t>
                      </a:r>
                    </a:p>
                  </a:txBody>
                  <a:tcPr/>
                </a:tc>
                <a:tc>
                  <a:txBody>
                    <a:bodyPr/>
                    <a:lstStyle/>
                    <a:p>
                      <a:pPr>
                        <a:spcBef>
                          <a:spcPts val="0"/>
                        </a:spcBef>
                        <a:spcAft>
                          <a:spcPts val="0"/>
                        </a:spcAft>
                      </a:pPr>
                      <a:r>
                        <a:rPr lang="en-IN" sz="1100" dirty="0">
                          <a:latin typeface="+mj-lt"/>
                        </a:rPr>
                        <a:t>Eagles, falcons, hawks</a:t>
                      </a:r>
                    </a:p>
                  </a:txBody>
                  <a:tcPr/>
                </a:tc>
                <a:tc>
                  <a:txBody>
                    <a:bodyPr/>
                    <a:lstStyle/>
                    <a:p>
                      <a:pPr algn="ctr" fontAlgn="t"/>
                      <a:r>
                        <a:rPr lang="en-GB" sz="200" b="0" i="0" u="none" strike="noStrike" dirty="0">
                          <a:solidFill>
                            <a:srgbClr val="000000"/>
                          </a:solidFill>
                          <a:effectLst/>
                          <a:latin typeface="+mj-lt"/>
                        </a:rPr>
                        <a:t>An illustration shows a falcon.</a:t>
                      </a:r>
                    </a:p>
                  </a:txBody>
                  <a:tcPr marL="9525" marR="9525" marT="9525" marB="0" anchor="ctr"/>
                </a:tc>
                <a:tc>
                  <a:txBody>
                    <a:bodyPr/>
                    <a:lstStyle/>
                    <a:p>
                      <a:pPr>
                        <a:spcBef>
                          <a:spcPts val="0"/>
                        </a:spcBef>
                        <a:spcAft>
                          <a:spcPts val="0"/>
                        </a:spcAft>
                      </a:pPr>
                      <a:r>
                        <a:rPr lang="en-GB" sz="1100" dirty="0">
                          <a:latin typeface="+mj-lt"/>
                        </a:rPr>
                        <a:t>Carnivorous; keen vision; sharp, pointed beaks for tearing flesh; active during the day</a:t>
                      </a:r>
                      <a:endParaRPr lang="en-IN" sz="1100" dirty="0">
                        <a:latin typeface="+mj-lt"/>
                      </a:endParaRPr>
                    </a:p>
                  </a:txBody>
                  <a:tcPr/>
                </a:tc>
                <a:tc>
                  <a:txBody>
                    <a:bodyPr/>
                    <a:lstStyle/>
                    <a:p>
                      <a:pPr algn="ctr">
                        <a:spcBef>
                          <a:spcPts val="0"/>
                        </a:spcBef>
                        <a:spcAft>
                          <a:spcPts val="0"/>
                        </a:spcAft>
                      </a:pPr>
                      <a:r>
                        <a:rPr lang="en-IN" sz="1100" dirty="0">
                          <a:latin typeface="+mj-lt"/>
                        </a:rPr>
                        <a:t>290</a:t>
                      </a:r>
                    </a:p>
                  </a:txBody>
                  <a:tcPr/>
                </a:tc>
                <a:extLst>
                  <a:ext uri="{0D108BD9-81ED-4DB2-BD59-A6C34878D82A}">
                    <a16:rowId xmlns:a16="http://schemas.microsoft.com/office/drawing/2014/main" val="3278393424"/>
                  </a:ext>
                </a:extLst>
              </a:tr>
              <a:tr h="365760">
                <a:tc>
                  <a:txBody>
                    <a:bodyPr/>
                    <a:lstStyle/>
                    <a:p>
                      <a:pPr>
                        <a:spcBef>
                          <a:spcPts val="0"/>
                        </a:spcBef>
                        <a:spcAft>
                          <a:spcPts val="0"/>
                        </a:spcAft>
                      </a:pPr>
                      <a:r>
                        <a:rPr lang="en-IN" sz="1100" dirty="0">
                          <a:latin typeface="+mj-lt"/>
                        </a:rPr>
                        <a:t>Galliformes</a:t>
                      </a:r>
                    </a:p>
                  </a:txBody>
                  <a:tcPr/>
                </a:tc>
                <a:tc>
                  <a:txBody>
                    <a:bodyPr/>
                    <a:lstStyle/>
                    <a:p>
                      <a:pPr>
                        <a:spcBef>
                          <a:spcPts val="0"/>
                        </a:spcBef>
                        <a:spcAft>
                          <a:spcPts val="0"/>
                        </a:spcAft>
                      </a:pPr>
                      <a:r>
                        <a:rPr lang="en-IN" sz="1100" dirty="0">
                          <a:latin typeface="+mj-lt"/>
                        </a:rPr>
                        <a:t>Chickens, grouse, pheasants, quail</a:t>
                      </a:r>
                    </a:p>
                  </a:txBody>
                  <a:tcPr/>
                </a:tc>
                <a:tc>
                  <a:txBody>
                    <a:bodyPr/>
                    <a:lstStyle/>
                    <a:p>
                      <a:pPr algn="ctr" fontAlgn="t"/>
                      <a:r>
                        <a:rPr lang="en-GB" sz="200" b="0" i="0" u="none" strike="noStrike" dirty="0">
                          <a:solidFill>
                            <a:srgbClr val="000000"/>
                          </a:solidFill>
                          <a:effectLst/>
                          <a:latin typeface="+mj-lt"/>
                        </a:rPr>
                        <a:t>An illustration shows a California Quail.</a:t>
                      </a:r>
                    </a:p>
                  </a:txBody>
                  <a:tcPr marL="9525" marR="9525" marT="9525" marB="0" anchor="ctr"/>
                </a:tc>
                <a:tc>
                  <a:txBody>
                    <a:bodyPr/>
                    <a:lstStyle/>
                    <a:p>
                      <a:pPr>
                        <a:spcBef>
                          <a:spcPts val="0"/>
                        </a:spcBef>
                        <a:spcAft>
                          <a:spcPts val="0"/>
                        </a:spcAft>
                      </a:pPr>
                      <a:r>
                        <a:rPr lang="en-GB" sz="1100" dirty="0">
                          <a:latin typeface="+mj-lt"/>
                        </a:rPr>
                        <a:t>Often limited flying ability; rounded bodies</a:t>
                      </a:r>
                      <a:endParaRPr lang="en-IN" sz="1100" dirty="0">
                        <a:latin typeface="+mj-lt"/>
                      </a:endParaRPr>
                    </a:p>
                  </a:txBody>
                  <a:tcPr/>
                </a:tc>
                <a:tc>
                  <a:txBody>
                    <a:bodyPr/>
                    <a:lstStyle/>
                    <a:p>
                      <a:pPr algn="ctr">
                        <a:spcBef>
                          <a:spcPts val="0"/>
                        </a:spcBef>
                        <a:spcAft>
                          <a:spcPts val="0"/>
                        </a:spcAft>
                      </a:pPr>
                      <a:r>
                        <a:rPr lang="en-IN" sz="1100" dirty="0">
                          <a:latin typeface="+mj-lt"/>
                        </a:rPr>
                        <a:t>290</a:t>
                      </a:r>
                    </a:p>
                  </a:txBody>
                  <a:tcPr/>
                </a:tc>
                <a:extLst>
                  <a:ext uri="{0D108BD9-81ED-4DB2-BD59-A6C34878D82A}">
                    <a16:rowId xmlns:a16="http://schemas.microsoft.com/office/drawing/2014/main" val="3162992490"/>
                  </a:ext>
                </a:extLst>
              </a:tr>
              <a:tr h="457200">
                <a:tc>
                  <a:txBody>
                    <a:bodyPr/>
                    <a:lstStyle/>
                    <a:p>
                      <a:pPr>
                        <a:spcBef>
                          <a:spcPts val="0"/>
                        </a:spcBef>
                        <a:spcAft>
                          <a:spcPts val="0"/>
                        </a:spcAft>
                      </a:pPr>
                      <a:r>
                        <a:rPr lang="en-IN" sz="1100" dirty="0">
                          <a:latin typeface="+mj-lt"/>
                        </a:rPr>
                        <a:t>Gruiformes</a:t>
                      </a:r>
                    </a:p>
                  </a:txBody>
                  <a:tcPr/>
                </a:tc>
                <a:tc>
                  <a:txBody>
                    <a:bodyPr/>
                    <a:lstStyle/>
                    <a:p>
                      <a:pPr>
                        <a:spcBef>
                          <a:spcPts val="0"/>
                        </a:spcBef>
                        <a:spcAft>
                          <a:spcPts val="0"/>
                        </a:spcAft>
                      </a:pPr>
                      <a:r>
                        <a:rPr lang="en-IN" sz="1100" dirty="0">
                          <a:latin typeface="+mj-lt"/>
                        </a:rPr>
                        <a:t>Bitterns, coots, cranes, rails</a:t>
                      </a:r>
                    </a:p>
                  </a:txBody>
                  <a:tcPr/>
                </a:tc>
                <a:tc>
                  <a:txBody>
                    <a:bodyPr/>
                    <a:lstStyle/>
                    <a:p>
                      <a:pPr algn="ctr" fontAlgn="t"/>
                      <a:r>
                        <a:rPr lang="en-GB" sz="200" b="0" i="0" u="none" strike="noStrike" dirty="0">
                          <a:solidFill>
                            <a:srgbClr val="000000"/>
                          </a:solidFill>
                          <a:effectLst/>
                          <a:latin typeface="+mj-lt"/>
                        </a:rPr>
                        <a:t>An illustration shows a Rail (bird).</a:t>
                      </a:r>
                    </a:p>
                  </a:txBody>
                  <a:tcPr marL="9525" marR="9525" marT="9525" marB="0" anchor="ctr"/>
                </a:tc>
                <a:tc>
                  <a:txBody>
                    <a:bodyPr/>
                    <a:lstStyle/>
                    <a:p>
                      <a:pPr>
                        <a:spcBef>
                          <a:spcPts val="0"/>
                        </a:spcBef>
                        <a:spcAft>
                          <a:spcPts val="0"/>
                        </a:spcAft>
                      </a:pPr>
                      <a:r>
                        <a:rPr lang="en-GB" sz="1100" dirty="0">
                          <a:latin typeface="+mj-lt"/>
                        </a:rPr>
                        <a:t>Marsh birds; long, </a:t>
                      </a:r>
                      <a:r>
                        <a:rPr lang="en-GB" sz="1100" dirty="0" err="1">
                          <a:latin typeface="+mj-lt"/>
                        </a:rPr>
                        <a:t>stiltlike</a:t>
                      </a:r>
                      <a:r>
                        <a:rPr lang="en-GB" sz="1100" dirty="0">
                          <a:latin typeface="+mj-lt"/>
                        </a:rPr>
                        <a:t> legs; diverse body shapes; marsh-dwellers</a:t>
                      </a:r>
                      <a:endParaRPr lang="en-IN" sz="1100" dirty="0">
                        <a:latin typeface="+mj-lt"/>
                      </a:endParaRPr>
                    </a:p>
                  </a:txBody>
                  <a:tcPr/>
                </a:tc>
                <a:tc>
                  <a:txBody>
                    <a:bodyPr/>
                    <a:lstStyle/>
                    <a:p>
                      <a:pPr algn="ctr">
                        <a:spcBef>
                          <a:spcPts val="0"/>
                        </a:spcBef>
                        <a:spcAft>
                          <a:spcPts val="0"/>
                        </a:spcAft>
                      </a:pPr>
                      <a:r>
                        <a:rPr lang="en-IN" sz="1100" dirty="0">
                          <a:latin typeface="+mj-lt"/>
                        </a:rPr>
                        <a:t>209</a:t>
                      </a:r>
                    </a:p>
                  </a:txBody>
                  <a:tcPr/>
                </a:tc>
                <a:extLst>
                  <a:ext uri="{0D108BD9-81ED-4DB2-BD59-A6C34878D82A}">
                    <a16:rowId xmlns:a16="http://schemas.microsoft.com/office/drawing/2014/main" val="895237031"/>
                  </a:ext>
                </a:extLst>
              </a:tr>
              <a:tr h="365760">
                <a:tc>
                  <a:txBody>
                    <a:bodyPr/>
                    <a:lstStyle/>
                    <a:p>
                      <a:pPr>
                        <a:spcBef>
                          <a:spcPts val="0"/>
                        </a:spcBef>
                        <a:spcAft>
                          <a:spcPts val="0"/>
                        </a:spcAft>
                      </a:pPr>
                      <a:r>
                        <a:rPr lang="en-IN" sz="1100" dirty="0">
                          <a:latin typeface="+mj-lt"/>
                        </a:rPr>
                        <a:t>Anseriformes</a:t>
                      </a:r>
                    </a:p>
                  </a:txBody>
                  <a:tcPr/>
                </a:tc>
                <a:tc>
                  <a:txBody>
                    <a:bodyPr/>
                    <a:lstStyle/>
                    <a:p>
                      <a:pPr>
                        <a:spcBef>
                          <a:spcPts val="0"/>
                        </a:spcBef>
                        <a:spcAft>
                          <a:spcPts val="0"/>
                        </a:spcAft>
                      </a:pPr>
                      <a:r>
                        <a:rPr lang="en-IN" sz="1100" dirty="0">
                          <a:latin typeface="+mj-lt"/>
                        </a:rPr>
                        <a:t>Ducks, geese, swans</a:t>
                      </a:r>
                    </a:p>
                  </a:txBody>
                  <a:tcPr/>
                </a:tc>
                <a:tc>
                  <a:txBody>
                    <a:bodyPr/>
                    <a:lstStyle/>
                    <a:p>
                      <a:pPr algn="ctr" fontAlgn="t"/>
                      <a:r>
                        <a:rPr lang="en-GB" sz="200" b="0" i="0" u="none" strike="noStrike" dirty="0">
                          <a:solidFill>
                            <a:srgbClr val="000000"/>
                          </a:solidFill>
                          <a:effectLst/>
                          <a:latin typeface="+mj-lt"/>
                        </a:rPr>
                        <a:t>An illustration shows a duck.</a:t>
                      </a:r>
                    </a:p>
                  </a:txBody>
                  <a:tcPr marL="9525" marR="9525" marT="9525" marB="0" anchor="ctr"/>
                </a:tc>
                <a:tc>
                  <a:txBody>
                    <a:bodyPr/>
                    <a:lstStyle/>
                    <a:p>
                      <a:pPr>
                        <a:spcBef>
                          <a:spcPts val="0"/>
                        </a:spcBef>
                        <a:spcAft>
                          <a:spcPts val="0"/>
                        </a:spcAft>
                      </a:pPr>
                      <a:r>
                        <a:rPr lang="en-GB" sz="1100" dirty="0">
                          <a:latin typeface="+mj-lt"/>
                        </a:rPr>
                        <a:t>Waterfowl; webbed toes; broad bill with filtering ridges</a:t>
                      </a:r>
                      <a:endParaRPr lang="en-IN" sz="1100" dirty="0">
                        <a:latin typeface="+mj-lt"/>
                      </a:endParaRPr>
                    </a:p>
                  </a:txBody>
                  <a:tcPr/>
                </a:tc>
                <a:tc>
                  <a:txBody>
                    <a:bodyPr/>
                    <a:lstStyle/>
                    <a:p>
                      <a:pPr algn="ctr">
                        <a:spcBef>
                          <a:spcPts val="0"/>
                        </a:spcBef>
                        <a:spcAft>
                          <a:spcPts val="0"/>
                        </a:spcAft>
                      </a:pPr>
                      <a:r>
                        <a:rPr lang="en-IN" sz="1100" dirty="0">
                          <a:latin typeface="+mj-lt"/>
                        </a:rPr>
                        <a:t>150</a:t>
                      </a:r>
                    </a:p>
                  </a:txBody>
                  <a:tcPr/>
                </a:tc>
                <a:extLst>
                  <a:ext uri="{0D108BD9-81ED-4DB2-BD59-A6C34878D82A}">
                    <a16:rowId xmlns:a16="http://schemas.microsoft.com/office/drawing/2014/main" val="4007044308"/>
                  </a:ext>
                </a:extLst>
              </a:tr>
              <a:tr h="414106">
                <a:tc>
                  <a:txBody>
                    <a:bodyPr/>
                    <a:lstStyle/>
                    <a:p>
                      <a:pPr>
                        <a:spcBef>
                          <a:spcPts val="0"/>
                        </a:spcBef>
                        <a:spcAft>
                          <a:spcPts val="0"/>
                        </a:spcAft>
                      </a:pPr>
                      <a:r>
                        <a:rPr lang="en-IN" sz="1100" dirty="0">
                          <a:latin typeface="+mj-lt"/>
                        </a:rPr>
                        <a:t>Strigiformes</a:t>
                      </a:r>
                    </a:p>
                  </a:txBody>
                  <a:tcPr/>
                </a:tc>
                <a:tc>
                  <a:txBody>
                    <a:bodyPr/>
                    <a:lstStyle/>
                    <a:p>
                      <a:pPr>
                        <a:spcBef>
                          <a:spcPts val="0"/>
                        </a:spcBef>
                        <a:spcAft>
                          <a:spcPts val="0"/>
                        </a:spcAft>
                      </a:pPr>
                      <a:r>
                        <a:rPr lang="en-IN" sz="1100" dirty="0">
                          <a:latin typeface="+mj-lt"/>
                        </a:rPr>
                        <a:t>Barn owls, screech owls</a:t>
                      </a:r>
                    </a:p>
                  </a:txBody>
                  <a:tcPr/>
                </a:tc>
                <a:tc>
                  <a:txBody>
                    <a:bodyPr/>
                    <a:lstStyle/>
                    <a:p>
                      <a:pPr algn="ctr" fontAlgn="t"/>
                      <a:r>
                        <a:rPr lang="en-GB" sz="200" b="0" i="0" u="none" strike="noStrike" dirty="0">
                          <a:solidFill>
                            <a:srgbClr val="000000"/>
                          </a:solidFill>
                          <a:effectLst/>
                          <a:latin typeface="+mj-lt"/>
                        </a:rPr>
                        <a:t>An illustration shows an owl.</a:t>
                      </a:r>
                    </a:p>
                  </a:txBody>
                  <a:tcPr marL="9525" marR="9525" marT="9525" marB="0" anchor="ctr"/>
                </a:tc>
                <a:tc>
                  <a:txBody>
                    <a:bodyPr/>
                    <a:lstStyle/>
                    <a:p>
                      <a:pPr>
                        <a:spcBef>
                          <a:spcPts val="0"/>
                        </a:spcBef>
                        <a:spcAft>
                          <a:spcPts val="0"/>
                        </a:spcAft>
                      </a:pPr>
                      <a:r>
                        <a:rPr lang="en-GB" sz="1100" dirty="0">
                          <a:latin typeface="+mj-lt"/>
                        </a:rPr>
                        <a:t>Nocturnal birds of prey; strong beaks; powerful feet</a:t>
                      </a:r>
                      <a:endParaRPr lang="en-IN" sz="1100" dirty="0">
                        <a:latin typeface="+mj-lt"/>
                      </a:endParaRPr>
                    </a:p>
                  </a:txBody>
                  <a:tcPr/>
                </a:tc>
                <a:tc>
                  <a:txBody>
                    <a:bodyPr/>
                    <a:lstStyle/>
                    <a:p>
                      <a:pPr algn="ctr">
                        <a:spcBef>
                          <a:spcPts val="0"/>
                        </a:spcBef>
                        <a:spcAft>
                          <a:spcPts val="0"/>
                        </a:spcAft>
                      </a:pPr>
                      <a:r>
                        <a:rPr lang="en-IN" sz="1100" dirty="0">
                          <a:latin typeface="+mj-lt"/>
                        </a:rPr>
                        <a:t>146</a:t>
                      </a:r>
                    </a:p>
                  </a:txBody>
                  <a:tcPr/>
                </a:tc>
                <a:extLst>
                  <a:ext uri="{0D108BD9-81ED-4DB2-BD59-A6C34878D82A}">
                    <a16:rowId xmlns:a16="http://schemas.microsoft.com/office/drawing/2014/main" val="3882221235"/>
                  </a:ext>
                </a:extLst>
              </a:tr>
              <a:tr h="429768">
                <a:tc>
                  <a:txBody>
                    <a:bodyPr/>
                    <a:lstStyle/>
                    <a:p>
                      <a:pPr>
                        <a:spcBef>
                          <a:spcPts val="0"/>
                        </a:spcBef>
                        <a:spcAft>
                          <a:spcPts val="0"/>
                        </a:spcAft>
                      </a:pPr>
                      <a:r>
                        <a:rPr lang="en-IN" sz="1100" dirty="0" err="1">
                          <a:latin typeface="+mj-lt"/>
                        </a:rPr>
                        <a:t>Ciconiiformes</a:t>
                      </a:r>
                      <a:endParaRPr lang="en-IN" sz="1100" dirty="0">
                        <a:latin typeface="+mj-lt"/>
                      </a:endParaRPr>
                    </a:p>
                  </a:txBody>
                  <a:tcPr/>
                </a:tc>
                <a:tc>
                  <a:txBody>
                    <a:bodyPr/>
                    <a:lstStyle/>
                    <a:p>
                      <a:pPr>
                        <a:spcBef>
                          <a:spcPts val="0"/>
                        </a:spcBef>
                        <a:spcAft>
                          <a:spcPts val="0"/>
                        </a:spcAft>
                      </a:pPr>
                      <a:r>
                        <a:rPr lang="en-IN" sz="1100" dirty="0">
                          <a:latin typeface="+mj-lt"/>
                        </a:rPr>
                        <a:t>Herons, ibises, storks</a:t>
                      </a:r>
                    </a:p>
                  </a:txBody>
                  <a:tcPr/>
                </a:tc>
                <a:tc>
                  <a:txBody>
                    <a:bodyPr/>
                    <a:lstStyle/>
                    <a:p>
                      <a:pPr algn="ctr" fontAlgn="t"/>
                      <a:r>
                        <a:rPr lang="en-GB" sz="200" b="0" i="0" u="none" strike="noStrike" dirty="0">
                          <a:solidFill>
                            <a:srgbClr val="000000"/>
                          </a:solidFill>
                          <a:effectLst/>
                          <a:latin typeface="+mj-lt"/>
                        </a:rPr>
                        <a:t>An illustration shows a crane.</a:t>
                      </a:r>
                    </a:p>
                  </a:txBody>
                  <a:tcPr marL="365760" marR="457200" marT="9525" marB="0" anchor="ctr"/>
                </a:tc>
                <a:tc>
                  <a:txBody>
                    <a:bodyPr/>
                    <a:lstStyle/>
                    <a:p>
                      <a:pPr>
                        <a:spcBef>
                          <a:spcPts val="0"/>
                        </a:spcBef>
                        <a:spcAft>
                          <a:spcPts val="0"/>
                        </a:spcAft>
                      </a:pPr>
                      <a:r>
                        <a:rPr lang="en-IN" sz="1100" dirty="0">
                          <a:latin typeface="+mj-lt"/>
                        </a:rPr>
                        <a:t>Waders; long-legged; large bodies</a:t>
                      </a:r>
                    </a:p>
                  </a:txBody>
                  <a:tcPr/>
                </a:tc>
                <a:tc>
                  <a:txBody>
                    <a:bodyPr/>
                    <a:lstStyle/>
                    <a:p>
                      <a:pPr algn="ctr">
                        <a:spcBef>
                          <a:spcPts val="0"/>
                        </a:spcBef>
                        <a:spcAft>
                          <a:spcPts val="0"/>
                        </a:spcAft>
                      </a:pPr>
                      <a:r>
                        <a:rPr lang="en-IN" sz="1100" dirty="0">
                          <a:latin typeface="+mj-lt"/>
                        </a:rPr>
                        <a:t>114</a:t>
                      </a:r>
                    </a:p>
                  </a:txBody>
                  <a:tcPr/>
                </a:tc>
                <a:extLst>
                  <a:ext uri="{0D108BD9-81ED-4DB2-BD59-A6C34878D82A}">
                    <a16:rowId xmlns:a16="http://schemas.microsoft.com/office/drawing/2014/main" val="1531299464"/>
                  </a:ext>
                </a:extLst>
              </a:tr>
              <a:tr h="414106">
                <a:tc>
                  <a:txBody>
                    <a:bodyPr/>
                    <a:lstStyle/>
                    <a:p>
                      <a:pPr>
                        <a:spcBef>
                          <a:spcPts val="0"/>
                        </a:spcBef>
                        <a:spcAft>
                          <a:spcPts val="0"/>
                        </a:spcAft>
                      </a:pPr>
                      <a:r>
                        <a:rPr lang="en-IN" sz="1100" dirty="0" err="1">
                          <a:latin typeface="+mj-lt"/>
                        </a:rPr>
                        <a:t>Procellariformes</a:t>
                      </a:r>
                      <a:endParaRPr lang="en-IN" sz="1100" dirty="0">
                        <a:latin typeface="+mj-lt"/>
                      </a:endParaRPr>
                    </a:p>
                  </a:txBody>
                  <a:tcPr/>
                </a:tc>
                <a:tc>
                  <a:txBody>
                    <a:bodyPr/>
                    <a:lstStyle/>
                    <a:p>
                      <a:pPr>
                        <a:spcBef>
                          <a:spcPts val="0"/>
                        </a:spcBef>
                        <a:spcAft>
                          <a:spcPts val="0"/>
                        </a:spcAft>
                      </a:pPr>
                      <a:r>
                        <a:rPr lang="en-IN" sz="1100" dirty="0">
                          <a:latin typeface="+mj-lt"/>
                        </a:rPr>
                        <a:t>Albatrosses,</a:t>
                      </a:r>
                    </a:p>
                    <a:p>
                      <a:pPr>
                        <a:spcBef>
                          <a:spcPts val="0"/>
                        </a:spcBef>
                        <a:spcAft>
                          <a:spcPts val="0"/>
                        </a:spcAft>
                      </a:pPr>
                      <a:r>
                        <a:rPr lang="en-IN" sz="1100" dirty="0">
                          <a:latin typeface="+mj-lt"/>
                        </a:rPr>
                        <a:t>petrels</a:t>
                      </a:r>
                    </a:p>
                  </a:txBody>
                  <a:tcPr/>
                </a:tc>
                <a:tc>
                  <a:txBody>
                    <a:bodyPr/>
                    <a:lstStyle/>
                    <a:p>
                      <a:pPr algn="ctr" fontAlgn="t"/>
                      <a:r>
                        <a:rPr lang="en-GB" sz="200" b="0" i="0" u="none" strike="noStrike" dirty="0">
                          <a:solidFill>
                            <a:srgbClr val="000000"/>
                          </a:solidFill>
                          <a:effectLst/>
                          <a:latin typeface="+mj-lt"/>
                        </a:rPr>
                        <a:t>An illustration shows an Albatross.</a:t>
                      </a:r>
                    </a:p>
                  </a:txBody>
                  <a:tcPr marL="365760" marR="457200" marT="9525" marB="0" anchor="ctr"/>
                </a:tc>
                <a:tc>
                  <a:txBody>
                    <a:bodyPr/>
                    <a:lstStyle/>
                    <a:p>
                      <a:pPr>
                        <a:spcBef>
                          <a:spcPts val="0"/>
                        </a:spcBef>
                        <a:spcAft>
                          <a:spcPts val="0"/>
                        </a:spcAft>
                      </a:pPr>
                      <a:r>
                        <a:rPr lang="en-GB" sz="1100" dirty="0">
                          <a:latin typeface="+mj-lt"/>
                        </a:rPr>
                        <a:t>Seabirds; tube-shaped bills; capable of flying for long periods of time</a:t>
                      </a:r>
                      <a:endParaRPr lang="en-IN" sz="1100" dirty="0">
                        <a:latin typeface="+mj-lt"/>
                      </a:endParaRPr>
                    </a:p>
                  </a:txBody>
                  <a:tcPr/>
                </a:tc>
                <a:tc>
                  <a:txBody>
                    <a:bodyPr/>
                    <a:lstStyle/>
                    <a:p>
                      <a:pPr algn="ctr">
                        <a:spcBef>
                          <a:spcPts val="0"/>
                        </a:spcBef>
                        <a:spcAft>
                          <a:spcPts val="0"/>
                        </a:spcAft>
                      </a:pPr>
                      <a:r>
                        <a:rPr lang="en-IN" sz="1100" dirty="0">
                          <a:latin typeface="+mj-lt"/>
                        </a:rPr>
                        <a:t>104</a:t>
                      </a:r>
                    </a:p>
                  </a:txBody>
                  <a:tcPr/>
                </a:tc>
                <a:extLst>
                  <a:ext uri="{0D108BD9-81ED-4DB2-BD59-A6C34878D82A}">
                    <a16:rowId xmlns:a16="http://schemas.microsoft.com/office/drawing/2014/main" val="2339065530"/>
                  </a:ext>
                </a:extLst>
              </a:tr>
              <a:tr h="414106">
                <a:tc>
                  <a:txBody>
                    <a:bodyPr/>
                    <a:lstStyle/>
                    <a:p>
                      <a:pPr>
                        <a:spcBef>
                          <a:spcPts val="0"/>
                        </a:spcBef>
                        <a:spcAft>
                          <a:spcPts val="0"/>
                        </a:spcAft>
                      </a:pPr>
                      <a:r>
                        <a:rPr lang="en-IN" sz="1100" dirty="0">
                          <a:latin typeface="+mj-lt"/>
                        </a:rPr>
                        <a:t>Sphenisciformes</a:t>
                      </a:r>
                    </a:p>
                  </a:txBody>
                  <a:tcPr/>
                </a:tc>
                <a:tc>
                  <a:txBody>
                    <a:bodyPr/>
                    <a:lstStyle/>
                    <a:p>
                      <a:pPr>
                        <a:spcBef>
                          <a:spcPts val="0"/>
                        </a:spcBef>
                        <a:spcAft>
                          <a:spcPts val="0"/>
                        </a:spcAft>
                      </a:pPr>
                      <a:r>
                        <a:rPr lang="en-IN" sz="1100" dirty="0">
                          <a:latin typeface="+mj-lt"/>
                        </a:rPr>
                        <a:t>Emperor penguins,</a:t>
                      </a:r>
                    </a:p>
                    <a:p>
                      <a:pPr>
                        <a:spcBef>
                          <a:spcPts val="0"/>
                        </a:spcBef>
                        <a:spcAft>
                          <a:spcPts val="0"/>
                        </a:spcAft>
                      </a:pPr>
                      <a:r>
                        <a:rPr lang="en-IN" sz="1100" dirty="0">
                          <a:latin typeface="+mj-lt"/>
                        </a:rPr>
                        <a:t>crested penguins</a:t>
                      </a:r>
                    </a:p>
                  </a:txBody>
                  <a:tcPr/>
                </a:tc>
                <a:tc>
                  <a:txBody>
                    <a:bodyPr/>
                    <a:lstStyle/>
                    <a:p>
                      <a:pPr algn="ctr" fontAlgn="t"/>
                      <a:r>
                        <a:rPr lang="en-GB" sz="200" b="0" i="0" u="none" strike="noStrike" dirty="0">
                          <a:solidFill>
                            <a:srgbClr val="000000"/>
                          </a:solidFill>
                          <a:effectLst/>
                          <a:latin typeface="+mj-lt"/>
                        </a:rPr>
                        <a:t>An illustration shows a penguin.</a:t>
                      </a:r>
                    </a:p>
                  </a:txBody>
                  <a:tcPr marL="365760" marR="365760" marT="9525" marB="0" anchor="ctr"/>
                </a:tc>
                <a:tc>
                  <a:txBody>
                    <a:bodyPr/>
                    <a:lstStyle/>
                    <a:p>
                      <a:pPr>
                        <a:spcBef>
                          <a:spcPts val="0"/>
                        </a:spcBef>
                        <a:spcAft>
                          <a:spcPts val="0"/>
                        </a:spcAft>
                      </a:pPr>
                      <a:r>
                        <a:rPr lang="en-GB" sz="1100" dirty="0">
                          <a:latin typeface="+mj-lt"/>
                        </a:rPr>
                        <a:t>Marine; modified wings for swimming; flightless; found only in southern hemisphere; thick coats of insulating feathers</a:t>
                      </a:r>
                      <a:endParaRPr lang="en-IN" sz="1100" dirty="0">
                        <a:latin typeface="+mj-lt"/>
                      </a:endParaRPr>
                    </a:p>
                  </a:txBody>
                  <a:tcPr/>
                </a:tc>
                <a:tc>
                  <a:txBody>
                    <a:bodyPr/>
                    <a:lstStyle/>
                    <a:p>
                      <a:pPr algn="ctr">
                        <a:spcBef>
                          <a:spcPts val="0"/>
                        </a:spcBef>
                        <a:spcAft>
                          <a:spcPts val="0"/>
                        </a:spcAft>
                      </a:pPr>
                      <a:r>
                        <a:rPr lang="en-IN" sz="1100" dirty="0">
                          <a:latin typeface="+mj-lt"/>
                        </a:rPr>
                        <a:t>18</a:t>
                      </a:r>
                    </a:p>
                  </a:txBody>
                  <a:tcPr/>
                </a:tc>
                <a:extLst>
                  <a:ext uri="{0D108BD9-81ED-4DB2-BD59-A6C34878D82A}">
                    <a16:rowId xmlns:a16="http://schemas.microsoft.com/office/drawing/2014/main" val="2714155308"/>
                  </a:ext>
                </a:extLst>
              </a:tr>
              <a:tr h="429768">
                <a:tc>
                  <a:txBody>
                    <a:bodyPr/>
                    <a:lstStyle/>
                    <a:p>
                      <a:pPr>
                        <a:spcBef>
                          <a:spcPts val="0"/>
                        </a:spcBef>
                        <a:spcAft>
                          <a:spcPts val="0"/>
                        </a:spcAft>
                      </a:pPr>
                      <a:r>
                        <a:rPr lang="en-IN" sz="1100" dirty="0" err="1">
                          <a:latin typeface="+mj-lt"/>
                        </a:rPr>
                        <a:t>Dinornithiformes</a:t>
                      </a:r>
                      <a:endParaRPr lang="en-IN" sz="1100" dirty="0">
                        <a:latin typeface="+mj-lt"/>
                      </a:endParaRPr>
                    </a:p>
                  </a:txBody>
                  <a:tcPr/>
                </a:tc>
                <a:tc>
                  <a:txBody>
                    <a:bodyPr/>
                    <a:lstStyle/>
                    <a:p>
                      <a:pPr>
                        <a:spcBef>
                          <a:spcPts val="0"/>
                        </a:spcBef>
                        <a:spcAft>
                          <a:spcPts val="0"/>
                        </a:spcAft>
                      </a:pPr>
                      <a:r>
                        <a:rPr lang="en-IN" sz="1100" dirty="0">
                          <a:latin typeface="+mj-lt"/>
                        </a:rPr>
                        <a:t>Kiwis</a:t>
                      </a:r>
                    </a:p>
                  </a:txBody>
                  <a:tcPr/>
                </a:tc>
                <a:tc>
                  <a:txBody>
                    <a:bodyPr/>
                    <a:lstStyle/>
                    <a:p>
                      <a:pPr algn="ctr" fontAlgn="t"/>
                      <a:r>
                        <a:rPr lang="en-GB" sz="200" b="0" i="0" u="none" strike="noStrike" dirty="0">
                          <a:solidFill>
                            <a:srgbClr val="000000"/>
                          </a:solidFill>
                          <a:effectLst/>
                          <a:latin typeface="+mj-lt"/>
                        </a:rPr>
                        <a:t>An illustration shows a Kiwi.</a:t>
                      </a:r>
                    </a:p>
                  </a:txBody>
                  <a:tcPr marL="9525" marR="9525" marT="9525" marB="0" anchor="ctr"/>
                </a:tc>
                <a:tc>
                  <a:txBody>
                    <a:bodyPr/>
                    <a:lstStyle/>
                    <a:p>
                      <a:pPr>
                        <a:spcBef>
                          <a:spcPts val="0"/>
                        </a:spcBef>
                        <a:spcAft>
                          <a:spcPts val="0"/>
                        </a:spcAft>
                      </a:pPr>
                      <a:r>
                        <a:rPr lang="en-GB" sz="1100" dirty="0">
                          <a:latin typeface="+mj-lt"/>
                        </a:rPr>
                        <a:t>Flightless; small; confined to New Zealand</a:t>
                      </a:r>
                      <a:endParaRPr lang="en-IN" sz="1100" dirty="0">
                        <a:latin typeface="+mj-lt"/>
                      </a:endParaRPr>
                    </a:p>
                  </a:txBody>
                  <a:tcPr/>
                </a:tc>
                <a:tc>
                  <a:txBody>
                    <a:bodyPr/>
                    <a:lstStyle/>
                    <a:p>
                      <a:pPr algn="ctr">
                        <a:spcBef>
                          <a:spcPts val="0"/>
                        </a:spcBef>
                        <a:spcAft>
                          <a:spcPts val="0"/>
                        </a:spcAft>
                      </a:pPr>
                      <a:r>
                        <a:rPr lang="en-GB" sz="1100" dirty="0">
                          <a:latin typeface="+mj-lt"/>
                        </a:rPr>
                        <a:t>5</a:t>
                      </a:r>
                      <a:endParaRPr lang="en-IN" sz="1100" dirty="0">
                        <a:latin typeface="+mj-lt"/>
                      </a:endParaRPr>
                    </a:p>
                  </a:txBody>
                  <a:tcPr/>
                </a:tc>
                <a:extLst>
                  <a:ext uri="{0D108BD9-81ED-4DB2-BD59-A6C34878D82A}">
                    <a16:rowId xmlns:a16="http://schemas.microsoft.com/office/drawing/2014/main" val="1376077587"/>
                  </a:ext>
                </a:extLst>
              </a:tr>
              <a:tr h="429768">
                <a:tc>
                  <a:txBody>
                    <a:bodyPr/>
                    <a:lstStyle/>
                    <a:p>
                      <a:pPr>
                        <a:spcBef>
                          <a:spcPts val="0"/>
                        </a:spcBef>
                        <a:spcAft>
                          <a:spcPts val="0"/>
                        </a:spcAft>
                      </a:pPr>
                      <a:r>
                        <a:rPr lang="en-IN" sz="1100" dirty="0" err="1">
                          <a:latin typeface="+mj-lt"/>
                        </a:rPr>
                        <a:t>Struthioniformes</a:t>
                      </a:r>
                      <a:endParaRPr lang="en-IN" sz="1100" dirty="0">
                        <a:latin typeface="+mj-lt"/>
                      </a:endParaRPr>
                    </a:p>
                  </a:txBody>
                  <a:tcPr/>
                </a:tc>
                <a:tc>
                  <a:txBody>
                    <a:bodyPr/>
                    <a:lstStyle/>
                    <a:p>
                      <a:pPr>
                        <a:spcBef>
                          <a:spcPts val="0"/>
                        </a:spcBef>
                        <a:spcAft>
                          <a:spcPts val="0"/>
                        </a:spcAft>
                      </a:pPr>
                      <a:r>
                        <a:rPr lang="en-IN" sz="1100" dirty="0">
                          <a:latin typeface="+mj-lt"/>
                        </a:rPr>
                        <a:t>Ostriches</a:t>
                      </a:r>
                    </a:p>
                  </a:txBody>
                  <a:tcPr/>
                </a:tc>
                <a:tc>
                  <a:txBody>
                    <a:bodyPr/>
                    <a:lstStyle/>
                    <a:p>
                      <a:pPr algn="ctr" fontAlgn="t"/>
                      <a:r>
                        <a:rPr lang="en-GB" sz="200" b="0" i="0" u="none" strike="noStrike" dirty="0">
                          <a:solidFill>
                            <a:srgbClr val="000000"/>
                          </a:solidFill>
                          <a:effectLst/>
                          <a:latin typeface="+mj-lt"/>
                        </a:rPr>
                        <a:t>An illustration shows an ostrich.</a:t>
                      </a:r>
                    </a:p>
                  </a:txBody>
                  <a:tcPr marL="365760" marR="365760" marT="9525" marB="0" anchor="ctr"/>
                </a:tc>
                <a:tc>
                  <a:txBody>
                    <a:bodyPr/>
                    <a:lstStyle/>
                    <a:p>
                      <a:pPr>
                        <a:spcBef>
                          <a:spcPts val="0"/>
                        </a:spcBef>
                        <a:spcAft>
                          <a:spcPts val="0"/>
                        </a:spcAft>
                      </a:pPr>
                      <a:r>
                        <a:rPr lang="en-GB" sz="1100" dirty="0">
                          <a:latin typeface="+mj-lt"/>
                        </a:rPr>
                        <a:t>Powerful running legs; flightless; only two toes; very large</a:t>
                      </a:r>
                      <a:endParaRPr lang="en-IN" sz="1100" dirty="0">
                        <a:latin typeface="+mj-lt"/>
                      </a:endParaRPr>
                    </a:p>
                  </a:txBody>
                  <a:tcPr/>
                </a:tc>
                <a:tc>
                  <a:txBody>
                    <a:bodyPr/>
                    <a:lstStyle/>
                    <a:p>
                      <a:pPr algn="ctr">
                        <a:spcBef>
                          <a:spcPts val="0"/>
                        </a:spcBef>
                        <a:spcAft>
                          <a:spcPts val="0"/>
                        </a:spcAft>
                      </a:pPr>
                      <a:r>
                        <a:rPr lang="en-GB" sz="1100" dirty="0">
                          <a:latin typeface="+mj-lt"/>
                        </a:rPr>
                        <a:t>1</a:t>
                      </a:r>
                      <a:endParaRPr lang="en-IN" sz="1100" dirty="0">
                        <a:latin typeface="+mj-lt"/>
                      </a:endParaRPr>
                    </a:p>
                  </a:txBody>
                  <a:tcPr/>
                </a:tc>
                <a:extLst>
                  <a:ext uri="{0D108BD9-81ED-4DB2-BD59-A6C34878D82A}">
                    <a16:rowId xmlns:a16="http://schemas.microsoft.com/office/drawing/2014/main" val="3580344654"/>
                  </a:ext>
                </a:extLst>
              </a:tr>
            </a:tbl>
          </a:graphicData>
        </a:graphic>
      </p:graphicFrame>
      <p:pic>
        <p:nvPicPr>
          <p:cNvPr id="5" name="Picture 4" descr="Alt text for this image can be found in the table row 2 column 3.">
            <a:extLst>
              <a:ext uri="{FF2B5EF4-FFF2-40B4-BE49-F238E27FC236}">
                <a16:creationId xmlns:a16="http://schemas.microsoft.com/office/drawing/2014/main" id="{7F0DEFC3-E7F5-41EA-86DA-9ED8EE3F9E38}"/>
              </a:ext>
            </a:extLst>
          </p:cNvPr>
          <p:cNvPicPr>
            <a:picLocks noChangeAspect="1"/>
          </p:cNvPicPr>
          <p:nvPr/>
        </p:nvPicPr>
        <p:blipFill>
          <a:blip r:embed="rId2"/>
          <a:stretch>
            <a:fillRect/>
          </a:stretch>
        </p:blipFill>
        <p:spPr>
          <a:xfrm>
            <a:off x="3381005" y="1944985"/>
            <a:ext cx="457200" cy="414338"/>
          </a:xfrm>
          <a:prstGeom prst="rect">
            <a:avLst/>
          </a:prstGeom>
        </p:spPr>
      </p:pic>
      <p:pic>
        <p:nvPicPr>
          <p:cNvPr id="10" name="Picture 5" descr="Alt text for this image can be found in the table row 3 column 3.">
            <a:extLst>
              <a:ext uri="{FF2B5EF4-FFF2-40B4-BE49-F238E27FC236}">
                <a16:creationId xmlns:a16="http://schemas.microsoft.com/office/drawing/2014/main" id="{226EC0AD-BC3E-4BC5-AE0C-455D14CBAF37}"/>
              </a:ext>
            </a:extLst>
          </p:cNvPr>
          <p:cNvPicPr>
            <a:picLocks noChangeAspect="1"/>
          </p:cNvPicPr>
          <p:nvPr/>
        </p:nvPicPr>
        <p:blipFill>
          <a:blip r:embed="rId3"/>
          <a:stretch>
            <a:fillRect/>
          </a:stretch>
        </p:blipFill>
        <p:spPr>
          <a:xfrm>
            <a:off x="3341227" y="2406241"/>
            <a:ext cx="548640" cy="355947"/>
          </a:xfrm>
          <a:prstGeom prst="rect">
            <a:avLst/>
          </a:prstGeom>
        </p:spPr>
      </p:pic>
      <p:pic>
        <p:nvPicPr>
          <p:cNvPr id="15" name="Picture 6" descr="Alt text for this image can be found in the table row 4 column 3.">
            <a:extLst>
              <a:ext uri="{FF2B5EF4-FFF2-40B4-BE49-F238E27FC236}">
                <a16:creationId xmlns:a16="http://schemas.microsoft.com/office/drawing/2014/main" id="{DE52F2B9-7334-4395-BA7A-A61CF87694B6}"/>
              </a:ext>
            </a:extLst>
          </p:cNvPr>
          <p:cNvPicPr>
            <a:picLocks noChangeAspect="1"/>
          </p:cNvPicPr>
          <p:nvPr/>
        </p:nvPicPr>
        <p:blipFill>
          <a:blip r:embed="rId4"/>
          <a:stretch>
            <a:fillRect/>
          </a:stretch>
        </p:blipFill>
        <p:spPr>
          <a:xfrm>
            <a:off x="3369432" y="2833896"/>
            <a:ext cx="548640" cy="398780"/>
          </a:xfrm>
          <a:prstGeom prst="rect">
            <a:avLst/>
          </a:prstGeom>
        </p:spPr>
      </p:pic>
      <p:pic>
        <p:nvPicPr>
          <p:cNvPr id="18" name="Picture 7" descr="Alt text for this image can be found in the table row 5 column 3.">
            <a:extLst>
              <a:ext uri="{FF2B5EF4-FFF2-40B4-BE49-F238E27FC236}">
                <a16:creationId xmlns:a16="http://schemas.microsoft.com/office/drawing/2014/main" id="{7F1BC986-93F1-4D0C-8164-48477321A92D}"/>
              </a:ext>
            </a:extLst>
          </p:cNvPr>
          <p:cNvPicPr>
            <a:picLocks noChangeAspect="1"/>
          </p:cNvPicPr>
          <p:nvPr/>
        </p:nvPicPr>
        <p:blipFill>
          <a:blip r:embed="rId5"/>
          <a:stretch>
            <a:fillRect/>
          </a:stretch>
        </p:blipFill>
        <p:spPr>
          <a:xfrm>
            <a:off x="3407928" y="3294489"/>
            <a:ext cx="435102" cy="360155"/>
          </a:xfrm>
          <a:prstGeom prst="rect">
            <a:avLst/>
          </a:prstGeom>
        </p:spPr>
      </p:pic>
      <p:pic>
        <p:nvPicPr>
          <p:cNvPr id="21" name="Picture 8" descr="Alt text for this image can be found in the table row 6 column 3.">
            <a:extLst>
              <a:ext uri="{FF2B5EF4-FFF2-40B4-BE49-F238E27FC236}">
                <a16:creationId xmlns:a16="http://schemas.microsoft.com/office/drawing/2014/main" id="{961CEEF6-E665-472D-B0C8-A1463B472C35}"/>
              </a:ext>
            </a:extLst>
          </p:cNvPr>
          <p:cNvPicPr>
            <a:picLocks noChangeAspect="1"/>
          </p:cNvPicPr>
          <p:nvPr/>
        </p:nvPicPr>
        <p:blipFill>
          <a:blip r:embed="rId6"/>
          <a:stretch>
            <a:fillRect/>
          </a:stretch>
        </p:blipFill>
        <p:spPr>
          <a:xfrm>
            <a:off x="3368328" y="3731443"/>
            <a:ext cx="547312" cy="345791"/>
          </a:xfrm>
          <a:prstGeom prst="rect">
            <a:avLst/>
          </a:prstGeom>
        </p:spPr>
      </p:pic>
      <p:pic>
        <p:nvPicPr>
          <p:cNvPr id="26" name="Picture 9" descr="Alt text for this image can be found in the table row 7 column 3.">
            <a:extLst>
              <a:ext uri="{FF2B5EF4-FFF2-40B4-BE49-F238E27FC236}">
                <a16:creationId xmlns:a16="http://schemas.microsoft.com/office/drawing/2014/main" id="{F09267B3-39DA-4BA8-A792-7ECAA304738E}"/>
              </a:ext>
            </a:extLst>
          </p:cNvPr>
          <p:cNvPicPr>
            <a:picLocks noChangeAspect="1"/>
          </p:cNvPicPr>
          <p:nvPr/>
        </p:nvPicPr>
        <p:blipFill>
          <a:blip r:embed="rId7"/>
          <a:stretch>
            <a:fillRect/>
          </a:stretch>
        </p:blipFill>
        <p:spPr>
          <a:xfrm>
            <a:off x="3475019" y="4138315"/>
            <a:ext cx="300919" cy="382299"/>
          </a:xfrm>
          <a:prstGeom prst="rect">
            <a:avLst/>
          </a:prstGeom>
        </p:spPr>
      </p:pic>
      <p:pic>
        <p:nvPicPr>
          <p:cNvPr id="28" name="Picture 10" descr="Alt text for this image can be found in the table row 8 column 3.">
            <a:extLst>
              <a:ext uri="{FF2B5EF4-FFF2-40B4-BE49-F238E27FC236}">
                <a16:creationId xmlns:a16="http://schemas.microsoft.com/office/drawing/2014/main" id="{3E95C7EA-9221-4A40-8248-2308FEFD39D6}"/>
              </a:ext>
            </a:extLst>
          </p:cNvPr>
          <p:cNvPicPr>
            <a:picLocks noChangeAspect="1"/>
          </p:cNvPicPr>
          <p:nvPr/>
        </p:nvPicPr>
        <p:blipFill>
          <a:blip r:embed="rId8"/>
          <a:stretch>
            <a:fillRect/>
          </a:stretch>
        </p:blipFill>
        <p:spPr>
          <a:xfrm>
            <a:off x="3464732" y="4556824"/>
            <a:ext cx="309151" cy="398461"/>
          </a:xfrm>
          <a:prstGeom prst="rect">
            <a:avLst/>
          </a:prstGeom>
        </p:spPr>
      </p:pic>
      <p:pic>
        <p:nvPicPr>
          <p:cNvPr id="32" name="Picture 11" descr="Alt text for this image can be found in the table row 9 column 3.">
            <a:extLst>
              <a:ext uri="{FF2B5EF4-FFF2-40B4-BE49-F238E27FC236}">
                <a16:creationId xmlns:a16="http://schemas.microsoft.com/office/drawing/2014/main" id="{6584DF78-0CE3-4482-BFFA-9E409EC91F1C}"/>
              </a:ext>
            </a:extLst>
          </p:cNvPr>
          <p:cNvPicPr>
            <a:picLocks noChangeAspect="1"/>
          </p:cNvPicPr>
          <p:nvPr/>
        </p:nvPicPr>
        <p:blipFill>
          <a:blip r:embed="rId9"/>
          <a:stretch>
            <a:fillRect/>
          </a:stretch>
        </p:blipFill>
        <p:spPr>
          <a:xfrm>
            <a:off x="3504968" y="4997765"/>
            <a:ext cx="243414" cy="539524"/>
          </a:xfrm>
          <a:prstGeom prst="rect">
            <a:avLst/>
          </a:prstGeom>
        </p:spPr>
      </p:pic>
      <p:pic>
        <p:nvPicPr>
          <p:cNvPr id="36" name="Picture 12" descr="Alt text for this image can be found in the table row 10 column 3.">
            <a:extLst>
              <a:ext uri="{FF2B5EF4-FFF2-40B4-BE49-F238E27FC236}">
                <a16:creationId xmlns:a16="http://schemas.microsoft.com/office/drawing/2014/main" id="{3459C727-4060-4B4C-9B91-98C3B8691400}"/>
              </a:ext>
            </a:extLst>
          </p:cNvPr>
          <p:cNvPicPr>
            <a:picLocks noChangeAspect="1"/>
          </p:cNvPicPr>
          <p:nvPr/>
        </p:nvPicPr>
        <p:blipFill>
          <a:blip r:embed="rId10"/>
          <a:stretch>
            <a:fillRect/>
          </a:stretch>
        </p:blipFill>
        <p:spPr>
          <a:xfrm>
            <a:off x="3360213" y="5594248"/>
            <a:ext cx="498764" cy="370295"/>
          </a:xfrm>
          <a:prstGeom prst="rect">
            <a:avLst/>
          </a:prstGeom>
        </p:spPr>
      </p:pic>
      <p:pic>
        <p:nvPicPr>
          <p:cNvPr id="38" name="Picture 13" descr="Alt text for this image can be found in the table row 11 column 3.">
            <a:extLst>
              <a:ext uri="{FF2B5EF4-FFF2-40B4-BE49-F238E27FC236}">
                <a16:creationId xmlns:a16="http://schemas.microsoft.com/office/drawing/2014/main" id="{790F7822-69F6-4DE4-9C3C-56E8E5296022}"/>
              </a:ext>
            </a:extLst>
          </p:cNvPr>
          <p:cNvPicPr>
            <a:picLocks noChangeAspect="1"/>
          </p:cNvPicPr>
          <p:nvPr/>
        </p:nvPicPr>
        <p:blipFill>
          <a:blip r:embed="rId11"/>
          <a:stretch>
            <a:fillRect/>
          </a:stretch>
        </p:blipFill>
        <p:spPr>
          <a:xfrm>
            <a:off x="3450868" y="6006691"/>
            <a:ext cx="336877" cy="397440"/>
          </a:xfrm>
          <a:prstGeom prst="rect">
            <a:avLst/>
          </a:prstGeom>
        </p:spPr>
      </p:pic>
      <p:sp>
        <p:nvSpPr>
          <p:cNvPr id="6" name="Slide Number Placeholder 14">
            <a:extLst>
              <a:ext uri="{FF2B5EF4-FFF2-40B4-BE49-F238E27FC236}">
                <a16:creationId xmlns:a16="http://schemas.microsoft.com/office/drawing/2014/main" id="{8F163E7E-9017-43AF-A31A-727D5FF6B6F7}"/>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5032422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A2550-2A62-4EB7-BDC0-E25BDBB665C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Birds and Reptiles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84D73B1-F3C0-4732-B975-9195E89ECB7D}"/>
              </a:ext>
            </a:extLst>
          </p:cNvPr>
          <p:cNvSpPr>
            <a:spLocks noGrp="1"/>
          </p:cNvSpPr>
          <p:nvPr>
            <p:ph sz="quarter" idx="11"/>
          </p:nvPr>
        </p:nvSpPr>
        <p:spPr>
          <a:xfrm>
            <a:off x="342900" y="1276710"/>
            <a:ext cx="8458200" cy="5137738"/>
          </a:xfrm>
        </p:spPr>
        <p:txBody>
          <a:bodyPr/>
          <a:lstStyle/>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Birds still retain many reptilian traits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Amniotic eggs.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scales on legs.</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major distinguishing traits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Feathers.</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Modified scales of keratin.</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Provide lift for flight and conserve heat.</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Flight skeleton.</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Bones are thin and hollow.</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Many are fused for rigidity – anchor strong flight muscles.</a:t>
            </a:r>
          </a:p>
          <a:p>
            <a:pPr lvl="2" indent="-283464">
              <a:spcBef>
                <a:spcPts val="3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Keeled breastbone provides attachment site for flight muscles.</a:t>
            </a:r>
          </a:p>
        </p:txBody>
      </p:sp>
      <p:sp>
        <p:nvSpPr>
          <p:cNvPr id="6" name="Slide Number Placeholder 3">
            <a:extLst>
              <a:ext uri="{FF2B5EF4-FFF2-40B4-BE49-F238E27FC236}">
                <a16:creationId xmlns:a16="http://schemas.microsoft.com/office/drawing/2014/main" id="{62626CC9-B30E-45B3-A34B-97FF412D5084}"/>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11809666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70DE-C85F-4DAC-BE78-67ACCE35122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Feathers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F779832-00D3-4197-A990-56BD5F599A78}"/>
              </a:ext>
            </a:extLst>
          </p:cNvPr>
          <p:cNvSpPr>
            <a:spLocks noGrp="1"/>
          </p:cNvSpPr>
          <p:nvPr>
            <p:ph sz="quarter" idx="11"/>
          </p:nvPr>
        </p:nvSpPr>
        <p:spPr>
          <a:xfrm>
            <a:off x="342900" y="1276710"/>
            <a:ext cx="8458200" cy="1384603"/>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Feathers developed from reptile scales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Linked structures provide continuous surface and a sturdy but flexible shape</a:t>
            </a:r>
          </a:p>
        </p:txBody>
      </p:sp>
      <p:pic>
        <p:nvPicPr>
          <p:cNvPr id="10" name="Picture 3" descr="An illustration shows the feather, and the internal structure shows hooks, barb, barbules, and shafts.">
            <a:extLst>
              <a:ext uri="{FF2B5EF4-FFF2-40B4-BE49-F238E27FC236}">
                <a16:creationId xmlns:a16="http://schemas.microsoft.com/office/drawing/2014/main" id="{1512D799-E7CF-404C-98F1-A963618B8265}"/>
              </a:ext>
            </a:extLst>
          </p:cNvPr>
          <p:cNvPicPr>
            <a:picLocks noChangeAspect="1" noChangeArrowheads="1"/>
          </p:cNvPicPr>
          <p:nvPr/>
        </p:nvPicPr>
        <p:blipFill rotWithShape="1">
          <a:blip r:embed="rId2"/>
          <a:srcRect t="3309" r="4334" b="25277"/>
          <a:stretch/>
        </p:blipFill>
        <p:spPr bwMode="auto">
          <a:xfrm>
            <a:off x="2060429" y="2848153"/>
            <a:ext cx="5023143" cy="34513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BEB19A75-C8A7-4226-A79D-906B2AED2B47}"/>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27761938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80ADF-2345-40E8-BFD3-C1CC9BCB4DC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Archaeopteryx</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702228-9C06-47FF-9D4A-2F7D54F501A4}"/>
              </a:ext>
            </a:extLst>
          </p:cNvPr>
          <p:cNvSpPr>
            <a:spLocks noGrp="1"/>
          </p:cNvSpPr>
          <p:nvPr>
            <p:ph sz="quarter" idx="11"/>
          </p:nvPr>
        </p:nvSpPr>
        <p:spPr>
          <a:xfrm>
            <a:off x="342900" y="1276710"/>
            <a:ext cx="8458200" cy="1971457"/>
          </a:xfrm>
        </p:spPr>
        <p:txBody>
          <a:bodyPr/>
          <a:lstStyle/>
          <a:p>
            <a:pPr lvl="0">
              <a:spcBef>
                <a:spcPts val="300"/>
              </a:spcBef>
              <a:spcAft>
                <a:spcPts val="300"/>
              </a:spcAft>
              <a:buClr>
                <a:srgbClr val="003B48"/>
              </a:buClr>
            </a:pPr>
            <a:r>
              <a:rPr lang="en-US" sz="2000" i="1" dirty="0">
                <a:solidFill>
                  <a:srgbClr val="000000"/>
                </a:solidFill>
                <a:latin typeface="Arial" panose="020B0604020202020204" pitchFamily="34" charset="0"/>
                <a:ea typeface="Verdana" panose="020B0604030504040204" pitchFamily="34" charset="0"/>
              </a:rPr>
              <a:t>Archaeopteryx</a:t>
            </a:r>
            <a:r>
              <a:rPr lang="en-US" sz="2000" dirty="0">
                <a:solidFill>
                  <a:srgbClr val="000000"/>
                </a:solidFill>
                <a:latin typeface="Arial" panose="020B0604020202020204" pitchFamily="34" charset="0"/>
                <a:ea typeface="Verdana" panose="020B0604030504040204" pitchFamily="34" charset="0"/>
              </a:rPr>
              <a:t> is the first known bird</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Had skull with teeth, long reptilian tail.</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Feathers on wings and tail.</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Forelimbs nearly identical to those of theropods.</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Feather probably evolved for insulation</a:t>
            </a:r>
          </a:p>
        </p:txBody>
      </p:sp>
      <p:pic>
        <p:nvPicPr>
          <p:cNvPr id="9" name="Picture 3" descr="An illustration shows the archaeopteryx, the bipedal dinosaurs.">
            <a:extLst>
              <a:ext uri="{FF2B5EF4-FFF2-40B4-BE49-F238E27FC236}">
                <a16:creationId xmlns:a16="http://schemas.microsoft.com/office/drawing/2014/main" id="{FDA3CBF4-D96E-405A-8E24-9B4BB4697374}"/>
              </a:ext>
            </a:extLst>
          </p:cNvPr>
          <p:cNvPicPr>
            <a:picLocks noChangeAspect="1" noChangeArrowheads="1"/>
          </p:cNvPicPr>
          <p:nvPr/>
        </p:nvPicPr>
        <p:blipFill>
          <a:blip r:embed="rId2"/>
          <a:stretch>
            <a:fillRect/>
          </a:stretch>
        </p:blipFill>
        <p:spPr bwMode="auto">
          <a:xfrm>
            <a:off x="2587448" y="3315026"/>
            <a:ext cx="3969104" cy="3017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BD091A50-602F-4305-A5A3-4CFFE1E0B12B}"/>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125385101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ABA18-2150-417A-866A-D63544E8535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Theropod Descendants</a:t>
            </a:r>
          </a:p>
        </p:txBody>
      </p:sp>
      <p:sp>
        <p:nvSpPr>
          <p:cNvPr id="3" name="Content Placeholder 2">
            <a:extLst>
              <a:ext uri="{FF2B5EF4-FFF2-40B4-BE49-F238E27FC236}">
                <a16:creationId xmlns:a16="http://schemas.microsoft.com/office/drawing/2014/main" id="{0E8189DC-D68E-4AF5-8F54-24B10F9ECC39}"/>
              </a:ext>
            </a:extLst>
          </p:cNvPr>
          <p:cNvSpPr>
            <a:spLocks noGrp="1"/>
          </p:cNvSpPr>
          <p:nvPr>
            <p:ph sz="quarter" idx="11"/>
          </p:nvPr>
        </p:nvSpPr>
        <p:spPr>
          <a:xfrm>
            <a:off x="342900" y="1276710"/>
            <a:ext cx="8458200" cy="838693"/>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Most paleontologists agree that birds are the direct descendants of theropod dinosaurs</a:t>
            </a:r>
          </a:p>
        </p:txBody>
      </p:sp>
      <p:pic>
        <p:nvPicPr>
          <p:cNvPr id="10" name="Picture 3" descr="A schematic shows the phylogenetic tree of the evolutionary path of the birds.">
            <a:extLst>
              <a:ext uri="{FF2B5EF4-FFF2-40B4-BE49-F238E27FC236}">
                <a16:creationId xmlns:a16="http://schemas.microsoft.com/office/drawing/2014/main" id="{68CB52A2-E2B1-4E1A-AA40-EBDBCA123F4E}"/>
              </a:ext>
            </a:extLst>
          </p:cNvPr>
          <p:cNvPicPr>
            <a:picLocks noChangeAspect="1" noChangeArrowheads="1"/>
          </p:cNvPicPr>
          <p:nvPr/>
        </p:nvPicPr>
        <p:blipFill>
          <a:blip r:embed="rId2"/>
          <a:stretch>
            <a:fillRect/>
          </a:stretch>
        </p:blipFill>
        <p:spPr bwMode="auto">
          <a:xfrm>
            <a:off x="1263505" y="2182591"/>
            <a:ext cx="6616991" cy="40233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E28E7A7C-5BBA-4245-BF7E-11A9E249CF7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9B048450-1DDA-49F3-BCEF-77F4481B11C3}"/>
              </a:ext>
            </a:extLst>
          </p:cNvPr>
          <p:cNvSpPr>
            <a:spLocks noGrp="1"/>
          </p:cNvSpPr>
          <p:nvPr>
            <p:ph type="sldNum" sz="quarter" idx="10"/>
          </p:nvPr>
        </p:nvSpPr>
        <p:spPr/>
        <p:txBody>
          <a:bodyPr/>
          <a:lstStyle/>
          <a:p>
            <a:fld id="{68151E55-6873-49E2-B8D5-2F265E6F1973}" type="slidenum">
              <a:rPr lang="en-US" smtClean="0"/>
              <a:pPr/>
              <a:t>86</a:t>
            </a:fld>
            <a:endParaRPr lang="en-US"/>
          </a:p>
        </p:txBody>
      </p:sp>
    </p:spTree>
    <p:extLst>
      <p:ext uri="{BB962C8B-B14F-4D97-AF65-F5344CB8AC3E}">
        <p14:creationId xmlns:p14="http://schemas.microsoft.com/office/powerpoint/2010/main" val="1177527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73334-BF21-4AC2-8B46-DF0F00D8B93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Birds exhibit three evolutionary novelties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AF72AB-9BF7-41E1-AFD8-6BEBA29C0F5C}"/>
              </a:ext>
            </a:extLst>
          </p:cNvPr>
          <p:cNvSpPr>
            <a:spLocks noGrp="1"/>
          </p:cNvSpPr>
          <p:nvPr>
            <p:ph sz="quarter" idx="11"/>
          </p:nvPr>
        </p:nvSpPr>
        <p:spPr/>
        <p:txBody>
          <a:bodyPr/>
          <a:lstStyle/>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Feathers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Hollow bones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Physiological mechanisms for flight</a:t>
            </a:r>
          </a:p>
        </p:txBody>
      </p:sp>
      <p:sp>
        <p:nvSpPr>
          <p:cNvPr id="6" name="Slide Number Placeholder 3">
            <a:extLst>
              <a:ext uri="{FF2B5EF4-FFF2-40B4-BE49-F238E27FC236}">
                <a16:creationId xmlns:a16="http://schemas.microsoft.com/office/drawing/2014/main" id="{66D40F37-7F72-4C83-8253-FDE1977BE81A}"/>
              </a:ext>
            </a:extLst>
          </p:cNvPr>
          <p:cNvSpPr>
            <a:spLocks noGrp="1"/>
          </p:cNvSpPr>
          <p:nvPr>
            <p:ph type="sldNum" sz="quarter" idx="10"/>
          </p:nvPr>
        </p:nvSpPr>
        <p:spPr/>
        <p:txBody>
          <a:bodyPr/>
          <a:lstStyle/>
          <a:p>
            <a:fld id="{68151E55-6873-49E2-B8D5-2F265E6F1973}" type="slidenum">
              <a:rPr lang="en-US" smtClean="0"/>
              <a:pPr/>
              <a:t>87</a:t>
            </a:fld>
            <a:endParaRPr lang="en-US"/>
          </a:p>
        </p:txBody>
      </p:sp>
    </p:spTree>
    <p:extLst>
      <p:ext uri="{BB962C8B-B14F-4D97-AF65-F5344CB8AC3E}">
        <p14:creationId xmlns:p14="http://schemas.microsoft.com/office/powerpoint/2010/main" val="26904745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2ED74-5792-40A6-82CA-BB2336162952}"/>
              </a:ext>
            </a:extLst>
          </p:cNvPr>
          <p:cNvSpPr>
            <a:spLocks noGrp="1"/>
          </p:cNvSpPr>
          <p:nvPr>
            <p:ph type="title"/>
          </p:nvPr>
        </p:nvSpPr>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Confuciornis</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346147E-F4AF-4D49-8C7F-702D0202FF88}"/>
              </a:ext>
            </a:extLst>
          </p:cNvPr>
          <p:cNvSpPr>
            <a:spLocks noGrp="1"/>
          </p:cNvSpPr>
          <p:nvPr>
            <p:ph sz="quarter" idx="11"/>
          </p:nvPr>
        </p:nvSpPr>
        <p:spPr>
          <a:xfrm>
            <a:off x="342900" y="1276710"/>
            <a:ext cx="4802306" cy="4974336"/>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Fossil is from early Cretaceous</a:t>
            </a:r>
          </a:p>
          <a:p>
            <a:pPr marL="347472" lvl="1"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A few million years after </a:t>
            </a:r>
            <a:r>
              <a:rPr lang="en-US" sz="2200" i="1" dirty="0">
                <a:solidFill>
                  <a:srgbClr val="000000"/>
                </a:solidFill>
                <a:latin typeface="Arial" panose="020B0604020202020204" pitchFamily="34" charset="0"/>
                <a:ea typeface="Verdana" panose="020B0604030504040204" pitchFamily="34" charset="0"/>
              </a:rPr>
              <a:t>Archaeopteryx</a:t>
            </a:r>
            <a:r>
              <a:rPr lang="en-US" sz="2200" dirty="0">
                <a:solidFill>
                  <a:srgbClr val="000000"/>
                </a:solidFill>
                <a:latin typeface="Arial" panose="020B0604020202020204" pitchFamily="34" charset="0"/>
                <a:ea typeface="Verdana" panose="020B0604030504040204" pitchFamily="34" charset="0"/>
              </a:rPr>
              <a:t> lived.</a:t>
            </a:r>
          </a:p>
          <a:p>
            <a:pPr marL="347472" lvl="1"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A diverse array of bird species were present.</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Toothed birds with hollow bones and breastbones necessary for flight</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Long tail feathers are lacking in some fossils</a:t>
            </a:r>
          </a:p>
          <a:p>
            <a:pPr marL="347472" lvl="1"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May be a trait present only in one sex.</a:t>
            </a:r>
          </a:p>
          <a:p>
            <a:pPr marL="347472" lvl="1" indent="-347472">
              <a:spcBef>
                <a:spcPts val="300"/>
              </a:spcBef>
              <a:spcAft>
                <a:spcPts val="300"/>
              </a:spcAft>
              <a:buClr>
                <a:srgbClr val="000000"/>
              </a:buClr>
            </a:pPr>
            <a:r>
              <a:rPr lang="en-US" sz="2200" dirty="0">
                <a:solidFill>
                  <a:srgbClr val="000000"/>
                </a:solidFill>
                <a:latin typeface="Arial" panose="020B0604020202020204" pitchFamily="34" charset="0"/>
                <a:ea typeface="Verdana" panose="020B0604030504040204" pitchFamily="34" charset="0"/>
              </a:rPr>
              <a:t>This is seen in some modern birds.</a:t>
            </a:r>
          </a:p>
        </p:txBody>
      </p:sp>
      <p:pic>
        <p:nvPicPr>
          <p:cNvPr id="8" name="Picture 3" descr="An image shows a fossil bird from the early Cretaceous.">
            <a:extLst>
              <a:ext uri="{FF2B5EF4-FFF2-40B4-BE49-F238E27FC236}">
                <a16:creationId xmlns:a16="http://schemas.microsoft.com/office/drawing/2014/main" id="{13A719EF-67CC-49E0-B7A0-838E3A126DFE}"/>
              </a:ext>
            </a:extLst>
          </p:cNvPr>
          <p:cNvPicPr>
            <a:picLocks noChangeAspect="1" noChangeArrowheads="1"/>
          </p:cNvPicPr>
          <p:nvPr/>
        </p:nvPicPr>
        <p:blipFill>
          <a:blip r:embed="rId2"/>
          <a:stretch>
            <a:fillRect/>
          </a:stretch>
        </p:blipFill>
        <p:spPr bwMode="auto">
          <a:xfrm>
            <a:off x="5238789" y="1266965"/>
            <a:ext cx="3626407" cy="4480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ABF31562-558E-46DD-B469-46B6CEB4B725}"/>
              </a:ext>
            </a:extLst>
          </p:cNvPr>
          <p:cNvSpPr>
            <a:spLocks noGrp="1"/>
          </p:cNvSpPr>
          <p:nvPr>
            <p:ph type="body" sz="quarter" idx="39"/>
          </p:nvPr>
        </p:nvSpPr>
        <p:spPr>
          <a:xfrm>
            <a:off x="5680392" y="5829349"/>
            <a:ext cx="2743200" cy="181356"/>
          </a:xfrm>
        </p:spPr>
        <p:txBody>
          <a:bodyPr/>
          <a:lstStyle/>
          <a:p>
            <a:pPr lvl="0" algn="ctr">
              <a:spcAft>
                <a:spcPts val="0"/>
              </a:spcAft>
            </a:pPr>
            <a:r>
              <a:rPr lang="en-IN" dirty="0">
                <a:solidFill>
                  <a:schemeClr val="tx1"/>
                </a:solidFill>
              </a:rPr>
              <a:t>Layne Kennedy/Getty Images </a:t>
            </a:r>
            <a:endParaRPr lang="en-US" dirty="0">
              <a:solidFill>
                <a:schemeClr val="tx1"/>
              </a:solidFill>
              <a:latin typeface="Arial" panose="020B0604020202020204" pitchFamily="34" charset="0"/>
            </a:endParaRPr>
          </a:p>
        </p:txBody>
      </p:sp>
      <p:sp>
        <p:nvSpPr>
          <p:cNvPr id="7" name="Slide Number Placeholder 5">
            <a:extLst>
              <a:ext uri="{FF2B5EF4-FFF2-40B4-BE49-F238E27FC236}">
                <a16:creationId xmlns:a16="http://schemas.microsoft.com/office/drawing/2014/main" id="{252D3EA1-5A8A-49A6-AE1A-B38551C3561A}"/>
              </a:ext>
            </a:extLst>
          </p:cNvPr>
          <p:cNvSpPr>
            <a:spLocks noGrp="1"/>
          </p:cNvSpPr>
          <p:nvPr>
            <p:ph type="sldNum" sz="quarter" idx="10"/>
          </p:nvPr>
        </p:nvSpPr>
        <p:spPr/>
        <p:txBody>
          <a:bodyPr/>
          <a:lstStyle/>
          <a:p>
            <a:fld id="{68151E55-6873-49E2-B8D5-2F265E6F1973}" type="slidenum">
              <a:rPr lang="en-US" smtClean="0"/>
              <a:pPr/>
              <a:t>88</a:t>
            </a:fld>
            <a:endParaRPr lang="en-US"/>
          </a:p>
        </p:txBody>
      </p:sp>
    </p:spTree>
    <p:extLst>
      <p:ext uri="{BB962C8B-B14F-4D97-AF65-F5344CB8AC3E}">
        <p14:creationId xmlns:p14="http://schemas.microsoft.com/office/powerpoint/2010/main" val="5861557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13DAA-A287-46D9-8FE5-FF879004326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Modern Birds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E9848B8-4119-4103-8F77-DC6E75D2EB60}"/>
              </a:ext>
            </a:extLst>
          </p:cNvPr>
          <p:cNvSpPr>
            <a:spLocks noGrp="1"/>
          </p:cNvSpPr>
          <p:nvPr>
            <p:ph sz="quarter" idx="11"/>
          </p:nvPr>
        </p:nvSpPr>
        <p:spPr>
          <a:xfrm>
            <a:off x="342900" y="1276711"/>
            <a:ext cx="8458200" cy="1962170"/>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Diverse but share characteristics</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Beaks and feet provide information about habits and food</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Owls: curved talons, sharp beaks for tearing prey.</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Ducks: flat beaks to shovel through mud.</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Finches: short, thick for crushing seed.</a:t>
            </a:r>
          </a:p>
        </p:txBody>
      </p:sp>
      <p:pic>
        <p:nvPicPr>
          <p:cNvPr id="9" name="Picture 3" descr="Four images show the variable sunbird, indigo bunting, blue jay, and blue-winged pitta.">
            <a:extLst>
              <a:ext uri="{FF2B5EF4-FFF2-40B4-BE49-F238E27FC236}">
                <a16:creationId xmlns:a16="http://schemas.microsoft.com/office/drawing/2014/main" id="{832047BE-DCEE-4B79-A0DC-69186B99A4DC}"/>
              </a:ext>
            </a:extLst>
          </p:cNvPr>
          <p:cNvPicPr>
            <a:picLocks noChangeAspect="1" noChangeArrowheads="1"/>
          </p:cNvPicPr>
          <p:nvPr/>
        </p:nvPicPr>
        <p:blipFill>
          <a:blip r:embed="rId2"/>
          <a:stretch>
            <a:fillRect/>
          </a:stretch>
        </p:blipFill>
        <p:spPr bwMode="auto">
          <a:xfrm>
            <a:off x="508957" y="3321569"/>
            <a:ext cx="8126086" cy="2743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4DDB9D75-41E4-4617-8AA8-29D927E46463}"/>
              </a:ext>
            </a:extLst>
          </p:cNvPr>
          <p:cNvSpPr>
            <a:spLocks noGrp="1"/>
          </p:cNvSpPr>
          <p:nvPr>
            <p:ph type="body" sz="quarter" idx="39"/>
          </p:nvPr>
        </p:nvSpPr>
        <p:spPr>
          <a:xfrm>
            <a:off x="1371600" y="6166464"/>
            <a:ext cx="6400800" cy="181356"/>
          </a:xfrm>
        </p:spPr>
        <p:txBody>
          <a:bodyPr/>
          <a:lstStyle/>
          <a:p>
            <a:pPr algn="ctr"/>
            <a:r>
              <a:rPr lang="en-IN" dirty="0">
                <a:solidFill>
                  <a:schemeClr val="tx1"/>
                </a:solidFill>
              </a:rPr>
              <a:t>(a) Aubrey Stoll/Getty Images; (b) Dave Menke/USFWS; (c) Frank Miles/USFWS; (d) Myron Tay/Getty Images </a:t>
            </a:r>
          </a:p>
        </p:txBody>
      </p:sp>
      <p:sp>
        <p:nvSpPr>
          <p:cNvPr id="8" name="Slide Number Placeholder 5">
            <a:extLst>
              <a:ext uri="{FF2B5EF4-FFF2-40B4-BE49-F238E27FC236}">
                <a16:creationId xmlns:a16="http://schemas.microsoft.com/office/drawing/2014/main" id="{90B01AC4-93C1-4853-8B19-6E07EABF1308}"/>
              </a:ext>
            </a:extLst>
          </p:cNvPr>
          <p:cNvSpPr>
            <a:spLocks noGrp="1"/>
          </p:cNvSpPr>
          <p:nvPr>
            <p:ph type="sldNum" sz="quarter" idx="10"/>
          </p:nvPr>
        </p:nvSpPr>
        <p:spPr/>
        <p:txBody>
          <a:bodyPr/>
          <a:lstStyle/>
          <a:p>
            <a:fld id="{68151E55-6873-49E2-B8D5-2F265E6F1973}" type="slidenum">
              <a:rPr lang="en-US" smtClean="0"/>
              <a:pPr/>
              <a:t>89</a:t>
            </a:fld>
            <a:endParaRPr lang="en-US"/>
          </a:p>
        </p:txBody>
      </p:sp>
    </p:spTree>
    <p:extLst>
      <p:ext uri="{BB962C8B-B14F-4D97-AF65-F5344CB8AC3E}">
        <p14:creationId xmlns:p14="http://schemas.microsoft.com/office/powerpoint/2010/main" val="1148104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D9D16-AF2E-4AAF-8C56-1EEC62E49A0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Regeneration and Reproduction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F342D03-027E-47D6-8385-991FDBF0420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Regeneration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able to regenerate lost parts.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reproduce asexually by splitting.</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reproduction is sexual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Gonochoric.</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Gametes released into water.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Free-swimming larvae.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class has a characteristic type of larva.</a:t>
            </a:r>
          </a:p>
        </p:txBody>
      </p:sp>
      <p:sp>
        <p:nvSpPr>
          <p:cNvPr id="6" name="Slide Number Placeholder 3">
            <a:extLst>
              <a:ext uri="{FF2B5EF4-FFF2-40B4-BE49-F238E27FC236}">
                <a16:creationId xmlns:a16="http://schemas.microsoft.com/office/drawing/2014/main" id="{399D8B9C-8B55-4918-BCEC-3121F83EA3F9}"/>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87572280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3F3459-CBB5-4F7E-A68F-EC3EE0DB48D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Adaptations for flight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2EA9592-A052-4502-8A08-3DFFE2A5E927}"/>
              </a:ext>
            </a:extLst>
          </p:cNvPr>
          <p:cNvSpPr>
            <a:spLocks noGrp="1"/>
          </p:cNvSpPr>
          <p:nvPr>
            <p:ph sz="quarter" idx="11"/>
          </p:nvPr>
        </p:nvSpPr>
        <p:spPr/>
        <p:txBody>
          <a:bodyPr/>
          <a:lstStyle/>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Efficient respiration</a:t>
            </a:r>
          </a:p>
          <a:p>
            <a:pPr marL="731520"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Air passes all the way through lungs in a single direction.</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Efficient circulation</a:t>
            </a:r>
          </a:p>
          <a:p>
            <a:pPr marL="731520"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4-chambered heart so muscles receive fully oxygenated blood.</a:t>
            </a:r>
          </a:p>
          <a:p>
            <a:pPr marL="731520"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Rapid heartbeat.</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Endothermy</a:t>
            </a:r>
          </a:p>
          <a:p>
            <a:pPr marL="731520"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Body temperature (40 to 42°C) permits higher metabolic rate.</a:t>
            </a:r>
          </a:p>
        </p:txBody>
      </p:sp>
      <p:sp>
        <p:nvSpPr>
          <p:cNvPr id="6" name="Slide Number Placeholder 3">
            <a:extLst>
              <a:ext uri="{FF2B5EF4-FFF2-40B4-BE49-F238E27FC236}">
                <a16:creationId xmlns:a16="http://schemas.microsoft.com/office/drawing/2014/main" id="{B25CEC3B-E9C9-452E-AA3E-6D07D8A47C3B}"/>
              </a:ext>
            </a:extLst>
          </p:cNvPr>
          <p:cNvSpPr>
            <a:spLocks noGrp="1"/>
          </p:cNvSpPr>
          <p:nvPr>
            <p:ph type="sldNum" sz="quarter" idx="10"/>
          </p:nvPr>
        </p:nvSpPr>
        <p:spPr/>
        <p:txBody>
          <a:bodyPr/>
          <a:lstStyle/>
          <a:p>
            <a:fld id="{68151E55-6873-49E2-B8D5-2F265E6F1973}" type="slidenum">
              <a:rPr lang="en-US" smtClean="0"/>
              <a:pPr/>
              <a:t>90</a:t>
            </a:fld>
            <a:endParaRPr lang="en-US"/>
          </a:p>
        </p:txBody>
      </p:sp>
    </p:spTree>
    <p:extLst>
      <p:ext uri="{BB962C8B-B14F-4D97-AF65-F5344CB8AC3E}">
        <p14:creationId xmlns:p14="http://schemas.microsoft.com/office/powerpoint/2010/main" val="18840553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CC7D81-B0FA-40FC-AC46-8373F6CA6A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Mammalia</a:t>
            </a:r>
          </a:p>
        </p:txBody>
      </p:sp>
      <p:sp>
        <p:nvSpPr>
          <p:cNvPr id="3" name="Content Placeholder 2">
            <a:extLst>
              <a:ext uri="{FF2B5EF4-FFF2-40B4-BE49-F238E27FC236}">
                <a16:creationId xmlns:a16="http://schemas.microsoft.com/office/drawing/2014/main" id="{3999B89A-4F69-42C8-9B45-1DE798A37AFC}"/>
              </a:ext>
            </a:extLst>
          </p:cNvPr>
          <p:cNvSpPr>
            <a:spLocks noGrp="1"/>
          </p:cNvSpPr>
          <p:nvPr>
            <p:ph sz="quarter" idx="11"/>
          </p:nvPr>
        </p:nvSpPr>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There are about 5,000 species of mammals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Lowest number among 5 vertebrate classes.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Almost 4,000 species are rodents, bats, shrews, or moles.</a:t>
            </a:r>
          </a:p>
        </p:txBody>
      </p:sp>
      <p:pic>
        <p:nvPicPr>
          <p:cNvPr id="9" name="Picture 3" descr="A schematic shows the phylogenetic tree of the living vertebrates in relationship with Mammalia.">
            <a:extLst>
              <a:ext uri="{FF2B5EF4-FFF2-40B4-BE49-F238E27FC236}">
                <a16:creationId xmlns:a16="http://schemas.microsoft.com/office/drawing/2014/main" id="{F2F422FA-9CF2-453C-85CA-5BBB96BB772B}"/>
              </a:ext>
            </a:extLst>
          </p:cNvPr>
          <p:cNvPicPr>
            <a:picLocks noChangeAspect="1" noChangeArrowheads="1"/>
          </p:cNvPicPr>
          <p:nvPr/>
        </p:nvPicPr>
        <p:blipFill>
          <a:blip r:embed="rId2"/>
          <a:stretch>
            <a:fillRect/>
          </a:stretch>
        </p:blipFill>
        <p:spPr bwMode="auto">
          <a:xfrm>
            <a:off x="1079788" y="2723082"/>
            <a:ext cx="6984424" cy="3474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66FDB71A-BC08-48DA-90E3-717BCCC16CD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13509B52-5E0E-43FA-A8E9-D5812734D139}"/>
              </a:ext>
            </a:extLst>
          </p:cNvPr>
          <p:cNvSpPr>
            <a:spLocks noGrp="1"/>
          </p:cNvSpPr>
          <p:nvPr>
            <p:ph type="sldNum" sz="quarter" idx="10"/>
          </p:nvPr>
        </p:nvSpPr>
        <p:spPr/>
        <p:txBody>
          <a:bodyPr/>
          <a:lstStyle/>
          <a:p>
            <a:fld id="{68151E55-6873-49E2-B8D5-2F265E6F1973}" type="slidenum">
              <a:rPr lang="en-US" smtClean="0"/>
              <a:pPr/>
              <a:t>91</a:t>
            </a:fld>
            <a:endParaRPr lang="en-US"/>
          </a:p>
        </p:txBody>
      </p:sp>
    </p:spTree>
    <p:extLst>
      <p:ext uri="{BB962C8B-B14F-4D97-AF65-F5344CB8AC3E}">
        <p14:creationId xmlns:p14="http://schemas.microsoft.com/office/powerpoint/2010/main" val="15997763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087C0-A1BC-4873-B6F3-2AB7CF7BB4B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2 fundamentally mammalian traits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E1A0488-67FF-44FA-A620-2AA67C9121A4}"/>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Hair</a:t>
            </a:r>
          </a:p>
          <a:p>
            <a:pPr marL="731520" lvl="2" indent="-283464">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Long, keratin-rich filaments that extend from hair follicles.</a:t>
            </a:r>
          </a:p>
          <a:p>
            <a:pPr marL="731520" lvl="2" indent="-283464">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Insulation, camouflage, sensory structure.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Mammary glands</a:t>
            </a:r>
          </a:p>
          <a:p>
            <a:pPr marL="731520" lvl="2" indent="-283464">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Females possess mammary glands that secrete milk.</a:t>
            </a:r>
          </a:p>
        </p:txBody>
      </p:sp>
      <p:sp>
        <p:nvSpPr>
          <p:cNvPr id="6" name="Slide Number Placeholder 3">
            <a:extLst>
              <a:ext uri="{FF2B5EF4-FFF2-40B4-BE49-F238E27FC236}">
                <a16:creationId xmlns:a16="http://schemas.microsoft.com/office/drawing/2014/main" id="{AC6A12A3-F3D8-4D95-B0B3-A69E091B7AE2}"/>
              </a:ext>
            </a:extLst>
          </p:cNvPr>
          <p:cNvSpPr>
            <a:spLocks noGrp="1"/>
          </p:cNvSpPr>
          <p:nvPr>
            <p:ph type="sldNum" sz="quarter" idx="10"/>
          </p:nvPr>
        </p:nvSpPr>
        <p:spPr/>
        <p:txBody>
          <a:bodyPr/>
          <a:lstStyle/>
          <a:p>
            <a:fld id="{68151E55-6873-49E2-B8D5-2F265E6F1973}" type="slidenum">
              <a:rPr lang="en-US" smtClean="0"/>
              <a:pPr/>
              <a:t>92</a:t>
            </a:fld>
            <a:endParaRPr lang="en-US"/>
          </a:p>
        </p:txBody>
      </p:sp>
    </p:spTree>
    <p:extLst>
      <p:ext uri="{BB962C8B-B14F-4D97-AF65-F5344CB8AC3E}">
        <p14:creationId xmlns:p14="http://schemas.microsoft.com/office/powerpoint/2010/main" val="409973638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BD57F-0E7C-46B8-A2BA-D8CD11E573D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Notable Features of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DEC636C-E16B-4B32-8663-E87553D65831}"/>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Endothermy depends on higher metabolic rate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4-chambered heart.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Respiration using diaphragm.</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Placenta in most mammals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Specialized organ that brings fetal and maternal blood into close contact.</a:t>
            </a:r>
          </a:p>
        </p:txBody>
      </p:sp>
      <p:sp>
        <p:nvSpPr>
          <p:cNvPr id="6" name="Slide Number Placeholder 3">
            <a:extLst>
              <a:ext uri="{FF2B5EF4-FFF2-40B4-BE49-F238E27FC236}">
                <a16:creationId xmlns:a16="http://schemas.microsoft.com/office/drawing/2014/main" id="{5CF423F3-C31B-4853-838A-234A8D1A4481}"/>
              </a:ext>
            </a:extLst>
          </p:cNvPr>
          <p:cNvSpPr>
            <a:spLocks noGrp="1"/>
          </p:cNvSpPr>
          <p:nvPr>
            <p:ph type="sldNum" sz="quarter" idx="10"/>
          </p:nvPr>
        </p:nvSpPr>
        <p:spPr/>
        <p:txBody>
          <a:bodyPr/>
          <a:lstStyle/>
          <a:p>
            <a:fld id="{68151E55-6873-49E2-B8D5-2F265E6F1973}" type="slidenum">
              <a:rPr lang="en-US" smtClean="0"/>
              <a:pPr/>
              <a:t>93</a:t>
            </a:fld>
            <a:endParaRPr lang="en-US"/>
          </a:p>
        </p:txBody>
      </p:sp>
    </p:spTree>
    <p:extLst>
      <p:ext uri="{BB962C8B-B14F-4D97-AF65-F5344CB8AC3E}">
        <p14:creationId xmlns:p14="http://schemas.microsoft.com/office/powerpoint/2010/main" val="30161929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F6CED-A69B-465E-B4E5-2CF0F48A3A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34.33</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placenta with uterus, chorion, placenta, yolk sac, amnion, fetus, and umbilical cord.">
            <a:extLst>
              <a:ext uri="{FF2B5EF4-FFF2-40B4-BE49-F238E27FC236}">
                <a16:creationId xmlns:a16="http://schemas.microsoft.com/office/drawing/2014/main" id="{F36A7642-C6E9-41BB-863C-C6FA23FC0EC2}"/>
              </a:ext>
            </a:extLst>
          </p:cNvPr>
          <p:cNvPicPr>
            <a:picLocks noChangeAspect="1" noChangeArrowheads="1"/>
          </p:cNvPicPr>
          <p:nvPr/>
        </p:nvPicPr>
        <p:blipFill rotWithShape="1">
          <a:blip r:embed="rId2"/>
          <a:srcRect t="9537" b="5825"/>
          <a:stretch/>
        </p:blipFill>
        <p:spPr bwMode="auto">
          <a:xfrm>
            <a:off x="1674033" y="1224923"/>
            <a:ext cx="5795934"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E639251F-F3EA-4F94-AFF8-33826377CDBF}"/>
              </a:ext>
            </a:extLst>
          </p:cNvPr>
          <p:cNvSpPr>
            <a:spLocks noGrp="1"/>
          </p:cNvSpPr>
          <p:nvPr>
            <p:ph type="sldNum" sz="quarter" idx="10"/>
          </p:nvPr>
        </p:nvSpPr>
        <p:spPr/>
        <p:txBody>
          <a:bodyPr/>
          <a:lstStyle/>
          <a:p>
            <a:fld id="{68151E55-6873-49E2-B8D5-2F265E6F1973}" type="slidenum">
              <a:rPr lang="en-US" smtClean="0"/>
              <a:pPr/>
              <a:t>94</a:t>
            </a:fld>
            <a:endParaRPr lang="en-US"/>
          </a:p>
        </p:txBody>
      </p:sp>
    </p:spTree>
    <p:extLst>
      <p:ext uri="{BB962C8B-B14F-4D97-AF65-F5344CB8AC3E}">
        <p14:creationId xmlns:p14="http://schemas.microsoft.com/office/powerpoint/2010/main" val="24981434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F1991-2489-43C8-80DC-B71E57E862E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Adaptations: Teeth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E9B485E-7E1B-43C2-B36B-06A2A5A2B21B}"/>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mammalian lineage also gave rise to several adaptations in some groups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Specialized teeth</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Different types of teeth are highly specialized to match particular eating habits.</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Contrast carnivore teeth to herbivore teeth.</a:t>
            </a:r>
          </a:p>
        </p:txBody>
      </p:sp>
      <p:sp>
        <p:nvSpPr>
          <p:cNvPr id="6" name="Slide Number Placeholder 3">
            <a:extLst>
              <a:ext uri="{FF2B5EF4-FFF2-40B4-BE49-F238E27FC236}">
                <a16:creationId xmlns:a16="http://schemas.microsoft.com/office/drawing/2014/main" id="{DB27014A-2B9A-407B-9A33-FB61772762D5}"/>
              </a:ext>
            </a:extLst>
          </p:cNvPr>
          <p:cNvSpPr>
            <a:spLocks noGrp="1"/>
          </p:cNvSpPr>
          <p:nvPr>
            <p:ph type="sldNum" sz="quarter" idx="10"/>
          </p:nvPr>
        </p:nvSpPr>
        <p:spPr/>
        <p:txBody>
          <a:bodyPr/>
          <a:lstStyle/>
          <a:p>
            <a:fld id="{68151E55-6873-49E2-B8D5-2F265E6F1973}" type="slidenum">
              <a:rPr lang="en-US" smtClean="0"/>
              <a:pPr/>
              <a:t>95</a:t>
            </a:fld>
            <a:endParaRPr lang="en-US"/>
          </a:p>
        </p:txBody>
      </p:sp>
    </p:spTree>
    <p:extLst>
      <p:ext uri="{BB962C8B-B14F-4D97-AF65-F5344CB8AC3E}">
        <p14:creationId xmlns:p14="http://schemas.microsoft.com/office/powerpoint/2010/main" val="406400188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834D5-0207-4811-B7D1-71D6253BF1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34.34</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different types of teeth in mammals.">
            <a:extLst>
              <a:ext uri="{FF2B5EF4-FFF2-40B4-BE49-F238E27FC236}">
                <a16:creationId xmlns:a16="http://schemas.microsoft.com/office/drawing/2014/main" id="{D0C7A853-76D3-4BC6-B893-6BBC7F8209B7}"/>
              </a:ext>
            </a:extLst>
          </p:cNvPr>
          <p:cNvPicPr>
            <a:picLocks noChangeAspect="1" noChangeArrowheads="1"/>
          </p:cNvPicPr>
          <p:nvPr/>
        </p:nvPicPr>
        <p:blipFill>
          <a:blip r:embed="rId2"/>
          <a:stretch>
            <a:fillRect/>
          </a:stretch>
        </p:blipFill>
        <p:spPr bwMode="auto">
          <a:xfrm>
            <a:off x="2308649" y="873456"/>
            <a:ext cx="4526703" cy="53035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4D06DE7A-FEAD-4F93-9F2D-1527804385D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2F8922A-9B72-4F9E-895F-661426749B68}"/>
              </a:ext>
            </a:extLst>
          </p:cNvPr>
          <p:cNvSpPr>
            <a:spLocks noGrp="1"/>
          </p:cNvSpPr>
          <p:nvPr>
            <p:ph type="sldNum" sz="quarter" idx="10"/>
          </p:nvPr>
        </p:nvSpPr>
        <p:spPr/>
        <p:txBody>
          <a:bodyPr/>
          <a:lstStyle/>
          <a:p>
            <a:fld id="{68151E55-6873-49E2-B8D5-2F265E6F1973}" type="slidenum">
              <a:rPr lang="en-US" smtClean="0"/>
              <a:pPr/>
              <a:t>96</a:t>
            </a:fld>
            <a:endParaRPr lang="en-US"/>
          </a:p>
        </p:txBody>
      </p:sp>
    </p:spTree>
    <p:extLst>
      <p:ext uri="{BB962C8B-B14F-4D97-AF65-F5344CB8AC3E}">
        <p14:creationId xmlns:p14="http://schemas.microsoft.com/office/powerpoint/2010/main" val="4244768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60A3E-F2A3-47BA-9F02-2AD7980EB6A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Adaptations: Digestion and Development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2FDDB9A-BE40-4317-9CB6-9E3AF513E24D}"/>
              </a:ext>
            </a:extLst>
          </p:cNvPr>
          <p:cNvSpPr>
            <a:spLocks noGrp="1"/>
          </p:cNvSpPr>
          <p:nvPr>
            <p:ph sz="quarter" idx="11"/>
          </p:nvPr>
        </p:nvSpPr>
        <p:spPr/>
        <p:txBody>
          <a:bodyPr/>
          <a:lstStyle/>
          <a:p>
            <a:pPr marL="457200" lvl="0" indent="-457200">
              <a:spcBef>
                <a:spcPts val="6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Digestion of plants</a:t>
            </a:r>
          </a:p>
          <a:p>
            <a:pPr marL="914400" lvl="2" indent="-283464">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Herbivorous mammals rely on mutualistic partnerships with bacteria for cellulose breakdown.</a:t>
            </a:r>
          </a:p>
          <a:p>
            <a:pPr marL="457200" lvl="0" indent="-457200">
              <a:spcBef>
                <a:spcPts val="600"/>
              </a:spcBef>
              <a:spcAft>
                <a:spcPts val="12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Development of hooves and horns</a:t>
            </a:r>
          </a:p>
          <a:p>
            <a:pPr marL="914400" lvl="2" indent="-283464">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Hooves are specialized keratin pads.</a:t>
            </a:r>
          </a:p>
          <a:p>
            <a:pPr marL="914400" lvl="2" indent="-283464">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Horns are bone surrounded by keratin.</a:t>
            </a:r>
          </a:p>
          <a:p>
            <a:pPr marL="914400" lvl="2" indent="-283464">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Antlers are made of bone, not keratin.</a:t>
            </a:r>
          </a:p>
        </p:txBody>
      </p:sp>
      <p:sp>
        <p:nvSpPr>
          <p:cNvPr id="6" name="Slide Number Placeholder 3">
            <a:extLst>
              <a:ext uri="{FF2B5EF4-FFF2-40B4-BE49-F238E27FC236}">
                <a16:creationId xmlns:a16="http://schemas.microsoft.com/office/drawing/2014/main" id="{36989E2A-202F-43A7-9918-5BAF418A8122}"/>
              </a:ext>
            </a:extLst>
          </p:cNvPr>
          <p:cNvSpPr>
            <a:spLocks noGrp="1"/>
          </p:cNvSpPr>
          <p:nvPr>
            <p:ph type="sldNum" sz="quarter" idx="10"/>
          </p:nvPr>
        </p:nvSpPr>
        <p:spPr/>
        <p:txBody>
          <a:bodyPr/>
          <a:lstStyle/>
          <a:p>
            <a:fld id="{68151E55-6873-49E2-B8D5-2F265E6F1973}" type="slidenum">
              <a:rPr lang="en-US" smtClean="0"/>
              <a:pPr/>
              <a:t>97</a:t>
            </a:fld>
            <a:endParaRPr lang="en-US"/>
          </a:p>
        </p:txBody>
      </p:sp>
    </p:spTree>
    <p:extLst>
      <p:ext uri="{BB962C8B-B14F-4D97-AF65-F5344CB8AC3E}">
        <p14:creationId xmlns:p14="http://schemas.microsoft.com/office/powerpoint/2010/main" val="28763869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A5200-CC32-4CF2-B128-03078B3F480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Other Adaptations: Flight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FFE9787-DD5A-465B-B556-7E823A90DAE7}"/>
              </a:ext>
            </a:extLst>
          </p:cNvPr>
          <p:cNvSpPr>
            <a:spLocks noGrp="1"/>
          </p:cNvSpPr>
          <p:nvPr>
            <p:ph sz="quarter" idx="11"/>
          </p:nvPr>
        </p:nvSpPr>
        <p:spPr>
          <a:xfrm>
            <a:off x="342900" y="1276710"/>
            <a:ext cx="8458200" cy="1973283"/>
          </a:xfrm>
        </p:spPr>
        <p:txBody>
          <a:bodyPr/>
          <a:lstStyle/>
          <a:p>
            <a:pPr marL="457200" lvl="0" indent="-457200">
              <a:spcBef>
                <a:spcPts val="624"/>
              </a:spcBef>
              <a:spcAft>
                <a:spcPts val="0"/>
              </a:spcAft>
              <a:buClr>
                <a:srgbClr val="000000"/>
              </a:buClr>
              <a:buFont typeface="+mj-lt"/>
              <a:buAutoNum type="arabicPeriod" startAt="4"/>
            </a:pPr>
            <a:r>
              <a:rPr lang="en-US" sz="2000" dirty="0">
                <a:solidFill>
                  <a:srgbClr val="000000"/>
                </a:solidFill>
                <a:latin typeface="Arial" panose="020B0604020202020204" pitchFamily="34" charset="0"/>
                <a:ea typeface="Verdana" panose="020B0604030504040204" pitchFamily="34" charset="0"/>
              </a:rPr>
              <a:t>Flying mammals: Bats</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Only mammals capable of powered flight.</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Wing is a leathery membrane of skin and muscle stretched over 4 finger bones.</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Navigate in the dark by echolocation.</a:t>
            </a:r>
          </a:p>
        </p:txBody>
      </p:sp>
      <p:pic>
        <p:nvPicPr>
          <p:cNvPr id="9" name="Picture 3" descr="In mammals with multiple types of teeth, grinding is found in the rear of the mouth, ripping teeth in the middle, and chiseling in the front.">
            <a:extLst>
              <a:ext uri="{FF2B5EF4-FFF2-40B4-BE49-F238E27FC236}">
                <a16:creationId xmlns:a16="http://schemas.microsoft.com/office/drawing/2014/main" id="{24561CD2-FDD3-4B73-8F68-43551477A48C}"/>
              </a:ext>
            </a:extLst>
          </p:cNvPr>
          <p:cNvPicPr>
            <a:picLocks noChangeAspect="1" noChangeArrowheads="1"/>
          </p:cNvPicPr>
          <p:nvPr/>
        </p:nvPicPr>
        <p:blipFill>
          <a:blip r:embed="rId2"/>
          <a:stretch>
            <a:fillRect/>
          </a:stretch>
        </p:blipFill>
        <p:spPr bwMode="auto">
          <a:xfrm>
            <a:off x="2476545" y="3220957"/>
            <a:ext cx="4190911" cy="2973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780C765F-9ABB-4B9D-9A83-66D30ED44741}"/>
              </a:ext>
            </a:extLst>
          </p:cNvPr>
          <p:cNvSpPr>
            <a:spLocks noGrp="1"/>
          </p:cNvSpPr>
          <p:nvPr>
            <p:ph type="body" sz="quarter" idx="39"/>
          </p:nvPr>
        </p:nvSpPr>
        <p:spPr>
          <a:xfrm>
            <a:off x="3657600" y="6270245"/>
            <a:ext cx="1828800" cy="181356"/>
          </a:xfrm>
        </p:spPr>
        <p:txBody>
          <a:bodyPr/>
          <a:lstStyle/>
          <a:p>
            <a:pPr algn="ctr"/>
            <a:r>
              <a:rPr lang="en-IN" dirty="0" err="1">
                <a:solidFill>
                  <a:schemeClr val="tx1"/>
                </a:solidFill>
              </a:rPr>
              <a:t>ivkuzmin</a:t>
            </a:r>
            <a:r>
              <a:rPr lang="en-IN" dirty="0">
                <a:solidFill>
                  <a:schemeClr val="tx1"/>
                </a:solidFill>
              </a:rPr>
              <a:t>/iStock/360/Getty Images </a:t>
            </a:r>
          </a:p>
        </p:txBody>
      </p:sp>
      <p:sp>
        <p:nvSpPr>
          <p:cNvPr id="8" name="Slide Number Placeholder 5">
            <a:extLst>
              <a:ext uri="{FF2B5EF4-FFF2-40B4-BE49-F238E27FC236}">
                <a16:creationId xmlns:a16="http://schemas.microsoft.com/office/drawing/2014/main" id="{0BE81F43-A5F9-4A73-BE15-16AF2EA83843}"/>
              </a:ext>
            </a:extLst>
          </p:cNvPr>
          <p:cNvSpPr>
            <a:spLocks noGrp="1"/>
          </p:cNvSpPr>
          <p:nvPr>
            <p:ph type="sldNum" sz="quarter" idx="10"/>
          </p:nvPr>
        </p:nvSpPr>
        <p:spPr/>
        <p:txBody>
          <a:bodyPr/>
          <a:lstStyle/>
          <a:p>
            <a:fld id="{68151E55-6873-49E2-B8D5-2F265E6F1973}" type="slidenum">
              <a:rPr lang="en-US" smtClean="0"/>
              <a:pPr/>
              <a:t>98</a:t>
            </a:fld>
            <a:endParaRPr lang="en-US"/>
          </a:p>
        </p:txBody>
      </p:sp>
    </p:spTree>
    <p:extLst>
      <p:ext uri="{BB962C8B-B14F-4D97-AF65-F5344CB8AC3E}">
        <p14:creationId xmlns:p14="http://schemas.microsoft.com/office/powerpoint/2010/main" val="281593253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7D612-D401-495F-A271-46926B035AD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History of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FE35ECF-C1A7-47CA-BD63-46A79D9FF7B9}"/>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Mammals have been around since the time of the dinosaurs, about 220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Tiny, </a:t>
            </a:r>
            <a:r>
              <a:rPr lang="en-US" dirty="0" err="1">
                <a:solidFill>
                  <a:srgbClr val="000000"/>
                </a:solidFill>
                <a:latin typeface="Arial" panose="020B0604020202020204" pitchFamily="34" charset="0"/>
                <a:ea typeface="Verdana" panose="020B0604030504040204" pitchFamily="34" charset="0"/>
              </a:rPr>
              <a:t>shrewlike</a:t>
            </a:r>
            <a:r>
              <a:rPr lang="en-US" dirty="0">
                <a:solidFill>
                  <a:srgbClr val="000000"/>
                </a:solidFill>
                <a:latin typeface="Arial" panose="020B0604020202020204" pitchFamily="34" charset="0"/>
                <a:ea typeface="Verdana" panose="020B0604030504040204" pitchFamily="34" charset="0"/>
              </a:rPr>
              <a:t>, insect-eating, tree-dwelling creatures.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have been nocturnal – large eye sockets.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Mammals reached their maximum diversity late in the Tertiary period (about 15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After mass extinction of dinosaurs.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Decline in the total number of mammalian species over last 15 million years.</a:t>
            </a:r>
          </a:p>
        </p:txBody>
      </p:sp>
      <p:sp>
        <p:nvSpPr>
          <p:cNvPr id="6" name="Slide Number Placeholder 3">
            <a:extLst>
              <a:ext uri="{FF2B5EF4-FFF2-40B4-BE49-F238E27FC236}">
                <a16:creationId xmlns:a16="http://schemas.microsoft.com/office/drawing/2014/main" id="{08FFAD0E-0418-4CD3-AB4B-8464A852B228}"/>
              </a:ext>
            </a:extLst>
          </p:cNvPr>
          <p:cNvSpPr>
            <a:spLocks noGrp="1"/>
          </p:cNvSpPr>
          <p:nvPr>
            <p:ph type="sldNum" sz="quarter" idx="10"/>
          </p:nvPr>
        </p:nvSpPr>
        <p:spPr/>
        <p:txBody>
          <a:bodyPr/>
          <a:lstStyle/>
          <a:p>
            <a:fld id="{68151E55-6873-49E2-B8D5-2F265E6F1973}" type="slidenum">
              <a:rPr lang="en-US" smtClean="0"/>
              <a:pPr/>
              <a:t>99</a:t>
            </a:fld>
            <a:endParaRPr lang="en-US"/>
          </a:p>
        </p:txBody>
      </p:sp>
    </p:spTree>
    <p:extLst>
      <p:ext uri="{BB962C8B-B14F-4D97-AF65-F5344CB8AC3E}">
        <p14:creationId xmlns:p14="http://schemas.microsoft.com/office/powerpoint/2010/main" val="77624419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6249</TotalTime>
  <Words>10048</Words>
  <Application>Microsoft Office PowerPoint</Application>
  <PresentationFormat>On-screen Show (4:3)</PresentationFormat>
  <Paragraphs>1240</Paragraphs>
  <Slides>157</Slides>
  <Notes>3</Notes>
  <HiddenSlides>28</HiddenSlides>
  <MMClips>0</MMClips>
  <ScaleCrop>false</ScaleCrop>
  <HeadingPairs>
    <vt:vector size="8" baseType="variant">
      <vt:variant>
        <vt:lpstr>Fonts Used</vt:lpstr>
      </vt:variant>
      <vt:variant>
        <vt:i4>2</vt:i4>
      </vt:variant>
      <vt:variant>
        <vt:lpstr>Theme</vt:lpstr>
      </vt:variant>
      <vt:variant>
        <vt:i4>6</vt:i4>
      </vt:variant>
      <vt:variant>
        <vt:lpstr>Embedded OLE Servers</vt:lpstr>
      </vt:variant>
      <vt:variant>
        <vt:i4>1</vt:i4>
      </vt:variant>
      <vt:variant>
        <vt:lpstr>Slide Titles</vt:lpstr>
      </vt:variant>
      <vt:variant>
        <vt:i4>157</vt:i4>
      </vt:variant>
    </vt:vector>
  </HeadingPairs>
  <TitlesOfParts>
    <vt:vector size="166" baseType="lpstr">
      <vt:lpstr>Arial</vt:lpstr>
      <vt:lpstr>Calibri</vt:lpstr>
      <vt:lpstr>Title Slides Master</vt:lpstr>
      <vt:lpstr>MainContentSlideMaster</vt:lpstr>
      <vt:lpstr>ClosingMaster</vt:lpstr>
      <vt:lpstr>DividerSlideMaster</vt:lpstr>
      <vt:lpstr>ImageDescriptionAppendixSlideMaster</vt:lpstr>
      <vt:lpstr>Custom Design</vt:lpstr>
      <vt:lpstr>Equation</vt:lpstr>
      <vt:lpstr>Chapter 34</vt:lpstr>
      <vt:lpstr>Lecture Outline</vt:lpstr>
      <vt:lpstr>Phylum Echinodermata</vt:lpstr>
      <vt:lpstr>Echinoderm Phylogeny</vt:lpstr>
      <vt:lpstr>Origin of the Echinoderms</vt:lpstr>
      <vt:lpstr>Symmetry and Endoskeleton</vt:lpstr>
      <vt:lpstr>Water-vascular System</vt:lpstr>
      <vt:lpstr>Figure 34.1</vt:lpstr>
      <vt:lpstr>Regeneration and Reproduction</vt:lpstr>
      <vt:lpstr>Class Asteroidea</vt:lpstr>
      <vt:lpstr>Classes Crinoidea &amp; Holothuroidea</vt:lpstr>
      <vt:lpstr>Class Echinoidea</vt:lpstr>
      <vt:lpstr>Class Ophiuroidea</vt:lpstr>
      <vt:lpstr>Phylum Chordata</vt:lpstr>
      <vt:lpstr>The Chordates</vt:lpstr>
      <vt:lpstr>Chordate Features</vt:lpstr>
      <vt:lpstr>Figure 34.4</vt:lpstr>
      <vt:lpstr>Other Chordate Characteristics</vt:lpstr>
      <vt:lpstr>Figure 34.5</vt:lpstr>
      <vt:lpstr>Figure 34.6</vt:lpstr>
      <vt:lpstr>Chordate Subphyla</vt:lpstr>
      <vt:lpstr>Subphylum Urochordata</vt:lpstr>
      <vt:lpstr>Figure 34.7 a and b</vt:lpstr>
      <vt:lpstr>Figure 34.7 c</vt:lpstr>
      <vt:lpstr>Subphylum Cephalochordata</vt:lpstr>
      <vt:lpstr>Figure 34.8</vt:lpstr>
      <vt:lpstr>Subphylum Vertebrata</vt:lpstr>
      <vt:lpstr>More Vertebrate Characteristics</vt:lpstr>
      <vt:lpstr>Figure 34.10</vt:lpstr>
      <vt:lpstr>History of the Vertebrates</vt:lpstr>
      <vt:lpstr>Figure 34.11</vt:lpstr>
      <vt:lpstr>Fishes</vt:lpstr>
      <vt:lpstr>Fish Phylogeny</vt:lpstr>
      <vt:lpstr>Fishes Characteristics</vt:lpstr>
      <vt:lpstr>Table 34.1 (1)</vt:lpstr>
      <vt:lpstr>Table 34.1 (2)</vt:lpstr>
      <vt:lpstr>History of the Fishes</vt:lpstr>
      <vt:lpstr>Figure 34.13</vt:lpstr>
      <vt:lpstr>Placoderms</vt:lpstr>
      <vt:lpstr>Emergence of Sharks and Bony Fish</vt:lpstr>
      <vt:lpstr>Class Chondrichthyes</vt:lpstr>
      <vt:lpstr>Teeth and the Lateral Line System</vt:lpstr>
      <vt:lpstr>Shark Reproduction &amp; Development</vt:lpstr>
      <vt:lpstr>Bony fishes</vt:lpstr>
      <vt:lpstr>Swim Bladder and Gill Cover</vt:lpstr>
      <vt:lpstr>Gas Regulation</vt:lpstr>
      <vt:lpstr>Figure 34.15</vt:lpstr>
      <vt:lpstr>Three Major Groups of Bony Fishes</vt:lpstr>
      <vt:lpstr>Figure 34.16</vt:lpstr>
      <vt:lpstr>Class Amphibia</vt:lpstr>
      <vt:lpstr>5 distinguishing amphibian features</vt:lpstr>
      <vt:lpstr>Successful Invasion of Land by Vertebrates</vt:lpstr>
      <vt:lpstr>Ichthyostega</vt:lpstr>
      <vt:lpstr>Tiktaalik</vt:lpstr>
      <vt:lpstr>Figure 34.17</vt:lpstr>
      <vt:lpstr>Table 34.2</vt:lpstr>
      <vt:lpstr>3 Modern Amphibian groups</vt:lpstr>
      <vt:lpstr>Order Anura (frogs and toads)</vt:lpstr>
      <vt:lpstr>Order Caudata and Order Apoda</vt:lpstr>
      <vt:lpstr>Class Reptilia</vt:lpstr>
      <vt:lpstr>Amniotic Eggs</vt:lpstr>
      <vt:lpstr>Table 34.3 top</vt:lpstr>
      <vt:lpstr>Table 34.3 bottom</vt:lpstr>
      <vt:lpstr>Figure 34.20</vt:lpstr>
      <vt:lpstr>Anapsids, Synapsids, and Diapsids</vt:lpstr>
      <vt:lpstr>Synapsids rose to dominance first</vt:lpstr>
      <vt:lpstr>Therapsids</vt:lpstr>
      <vt:lpstr>Diapsids</vt:lpstr>
      <vt:lpstr>Archosaurs</vt:lpstr>
      <vt:lpstr>Dinosaurs</vt:lpstr>
      <vt:lpstr>Modern Reptiles</vt:lpstr>
      <vt:lpstr>Figure 34.26</vt:lpstr>
      <vt:lpstr>All living reptiles are ectothermic</vt:lpstr>
      <vt:lpstr>Reptile Taxonomy</vt:lpstr>
      <vt:lpstr>Order Chelonia</vt:lpstr>
      <vt:lpstr>Order Rhynchocephalia</vt:lpstr>
      <vt:lpstr>Order Squamata</vt:lpstr>
      <vt:lpstr>Order Crocodylia</vt:lpstr>
      <vt:lpstr>Crocodiles and Birds</vt:lpstr>
      <vt:lpstr>Class Aves</vt:lpstr>
      <vt:lpstr>Table 34.4 top</vt:lpstr>
      <vt:lpstr>Table 34.4 bottom</vt:lpstr>
      <vt:lpstr>Birds and Reptiles</vt:lpstr>
      <vt:lpstr>Feathers</vt:lpstr>
      <vt:lpstr>Archaeopteryx</vt:lpstr>
      <vt:lpstr>Theropod Descendants</vt:lpstr>
      <vt:lpstr>Birds exhibit three evolutionary novelties</vt:lpstr>
      <vt:lpstr>Confuciornis</vt:lpstr>
      <vt:lpstr>Modern Birds</vt:lpstr>
      <vt:lpstr>Adaptations for flight</vt:lpstr>
      <vt:lpstr>Class Mammalia</vt:lpstr>
      <vt:lpstr>2 fundamentally mammalian traits</vt:lpstr>
      <vt:lpstr>Other Notable Features of Mammals</vt:lpstr>
      <vt:lpstr>Figure 34.33</vt:lpstr>
      <vt:lpstr>Other Adaptations: Teeth</vt:lpstr>
      <vt:lpstr>Figure 34.34</vt:lpstr>
      <vt:lpstr>Other Adaptations: Digestion and Development</vt:lpstr>
      <vt:lpstr>Other Adaptations: Flight</vt:lpstr>
      <vt:lpstr>History of Mammals</vt:lpstr>
      <vt:lpstr>Major Subclasses of Mammals</vt:lpstr>
      <vt:lpstr>Monotremes</vt:lpstr>
      <vt:lpstr>Marsupials</vt:lpstr>
      <vt:lpstr>Placental Mammals</vt:lpstr>
      <vt:lpstr>Table 34.5 top</vt:lpstr>
      <vt:lpstr>Table 34.5 bottom</vt:lpstr>
      <vt:lpstr>Evolution of Primates</vt:lpstr>
      <vt:lpstr>Living Primates: Prosimians</vt:lpstr>
      <vt:lpstr>Living Primates: Anthropoids</vt:lpstr>
      <vt:lpstr>Anthropoid History</vt:lpstr>
      <vt:lpstr>Hominoids</vt:lpstr>
      <vt:lpstr>Figure 34.37</vt:lpstr>
      <vt:lpstr>Apes versus Hominids</vt:lpstr>
      <vt:lpstr>Early Hominins</vt:lpstr>
      <vt:lpstr>Figure 34.40</vt:lpstr>
      <vt:lpstr>Australopithecines</vt:lpstr>
      <vt:lpstr>Bipedalism</vt:lpstr>
      <vt:lpstr>Genus Homo</vt:lpstr>
      <vt:lpstr>Homo erectus</vt:lpstr>
      <vt:lpstr>Homo floresiensis</vt:lpstr>
      <vt:lpstr>H. floresiensis</vt:lpstr>
      <vt:lpstr>Recently described Homo naledi</vt:lpstr>
      <vt:lpstr>Modern Humans</vt:lpstr>
      <vt:lpstr>Neanderthals</vt:lpstr>
      <vt:lpstr>Early Modern Human Art</vt:lpstr>
      <vt:lpstr>The Denisovans</vt:lpstr>
      <vt:lpstr>Homo sapiens</vt:lpstr>
      <vt:lpstr>Human Races</vt:lpstr>
      <vt:lpstr>Groupings of Humans</vt:lpstr>
      <vt:lpstr>End of Main Content</vt:lpstr>
      <vt:lpstr>Accessibility Content: Text Alternatives for Images</vt:lpstr>
      <vt:lpstr>Echinoderm Phylogeny - Text Alternative</vt:lpstr>
      <vt:lpstr>Figure 34.1 - Text Alternative</vt:lpstr>
      <vt:lpstr>The Chordates - Text Alternative</vt:lpstr>
      <vt:lpstr>Figure 34.4 - Text Alternative</vt:lpstr>
      <vt:lpstr>Figure 34.6 - Text Alternative</vt:lpstr>
      <vt:lpstr>Figure 34.7 a and b - Text Alternative</vt:lpstr>
      <vt:lpstr>Figure 34.7 c - Text Alternative</vt:lpstr>
      <vt:lpstr>Figure 34.8 - Text Alternative</vt:lpstr>
      <vt:lpstr>More Vertebrate Characteristics - Text Alternative</vt:lpstr>
      <vt:lpstr>Figure 34.10 - Text Alternative</vt:lpstr>
      <vt:lpstr>Figure 34.11 - Text Alternative</vt:lpstr>
      <vt:lpstr>Fishes - Text Alternative</vt:lpstr>
      <vt:lpstr>Fish Phylogeny - Text Alternative</vt:lpstr>
      <vt:lpstr>Class Chondrichthyes - Text Alternative</vt:lpstr>
      <vt:lpstr>Bony fishes - Text Alternative</vt:lpstr>
      <vt:lpstr>Figure 34.16 - Text Alternative</vt:lpstr>
      <vt:lpstr>Class Amphibia - Text Alternative</vt:lpstr>
      <vt:lpstr>Figure 34.17 - Text Alternative</vt:lpstr>
      <vt:lpstr>Class Reptilia - Text Alternative</vt:lpstr>
      <vt:lpstr>Figure 34.26 - Text Alternative</vt:lpstr>
      <vt:lpstr>Class Aves - Text Alternative</vt:lpstr>
      <vt:lpstr>Theropod Descendants - Text Alternative</vt:lpstr>
      <vt:lpstr>Class Mammalia - Text Alternative</vt:lpstr>
      <vt:lpstr>Figure 34.34 - Text Alternative</vt:lpstr>
      <vt:lpstr>Figure 34.37 - Text Alternative</vt:lpstr>
      <vt:lpstr>Figure 34.40 - Text Alternative</vt:lpstr>
      <vt:lpstr>H. floresiensis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34: Deuterostomes</dc:subject>
  <dc:creator>Raven, Johnson, Mason, Losos, Duncan</dc:creator>
  <cp:keywords>Accessible PPT</cp:keywords>
  <cp:lastModifiedBy>Sievers, Elizabeth</cp:lastModifiedBy>
  <cp:revision>1092</cp:revision>
  <dcterms:created xsi:type="dcterms:W3CDTF">2019-07-27T05:34:11Z</dcterms:created>
  <dcterms:modified xsi:type="dcterms:W3CDTF">2022-11-01T21:40:52Z</dcterms:modified>
</cp:coreProperties>
</file>