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19"/>
  </p:notesMasterIdLst>
  <p:sldIdLst>
    <p:sldId id="428"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429" r:id="rId35"/>
    <p:sldId id="337" r:id="rId36"/>
    <p:sldId id="430"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431" r:id="rId58"/>
    <p:sldId id="432" r:id="rId59"/>
    <p:sldId id="433" r:id="rId60"/>
    <p:sldId id="434" r:id="rId61"/>
    <p:sldId id="363" r:id="rId62"/>
    <p:sldId id="364" r:id="rId63"/>
    <p:sldId id="365" r:id="rId64"/>
    <p:sldId id="366" r:id="rId65"/>
    <p:sldId id="367" r:id="rId66"/>
    <p:sldId id="368" r:id="rId67"/>
    <p:sldId id="369" r:id="rId68"/>
    <p:sldId id="370" r:id="rId69"/>
    <p:sldId id="371" r:id="rId70"/>
    <p:sldId id="372" r:id="rId71"/>
    <p:sldId id="373" r:id="rId72"/>
    <p:sldId id="374" r:id="rId73"/>
    <p:sldId id="375" r:id="rId74"/>
    <p:sldId id="376" r:id="rId75"/>
    <p:sldId id="377" r:id="rId76"/>
    <p:sldId id="435" r:id="rId77"/>
    <p:sldId id="436" r:id="rId78"/>
    <p:sldId id="437" r:id="rId79"/>
    <p:sldId id="438" r:id="rId80"/>
    <p:sldId id="439" r:id="rId81"/>
    <p:sldId id="383" r:id="rId82"/>
    <p:sldId id="384" r:id="rId83"/>
    <p:sldId id="385" r:id="rId84"/>
    <p:sldId id="386" r:id="rId85"/>
    <p:sldId id="387" r:id="rId86"/>
    <p:sldId id="388" r:id="rId87"/>
    <p:sldId id="389" r:id="rId88"/>
    <p:sldId id="390" r:id="rId89"/>
    <p:sldId id="391" r:id="rId90"/>
    <p:sldId id="392" r:id="rId91"/>
    <p:sldId id="393" r:id="rId92"/>
    <p:sldId id="394" r:id="rId93"/>
    <p:sldId id="395" r:id="rId94"/>
    <p:sldId id="396" r:id="rId95"/>
    <p:sldId id="303" r:id="rId96"/>
    <p:sldId id="289" r:id="rId97"/>
    <p:sldId id="264" r:id="rId98"/>
    <p:sldId id="440" r:id="rId99"/>
    <p:sldId id="441" r:id="rId100"/>
    <p:sldId id="442" r:id="rId101"/>
    <p:sldId id="443" r:id="rId102"/>
    <p:sldId id="444" r:id="rId103"/>
    <p:sldId id="445" r:id="rId104"/>
    <p:sldId id="479" r:id="rId105"/>
    <p:sldId id="480" r:id="rId106"/>
    <p:sldId id="446" r:id="rId107"/>
    <p:sldId id="447" r:id="rId108"/>
    <p:sldId id="481" r:id="rId109"/>
    <p:sldId id="482" r:id="rId110"/>
    <p:sldId id="483" r:id="rId111"/>
    <p:sldId id="484" r:id="rId112"/>
    <p:sldId id="448" r:id="rId113"/>
    <p:sldId id="449" r:id="rId114"/>
    <p:sldId id="485" r:id="rId115"/>
    <p:sldId id="486" r:id="rId116"/>
    <p:sldId id="450" r:id="rId117"/>
    <p:sldId id="451" r:id="rId1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28"/>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429"/>
            <p14:sldId id="337"/>
            <p14:sldId id="430"/>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431"/>
            <p14:sldId id="432"/>
            <p14:sldId id="433"/>
            <p14:sldId id="434"/>
            <p14:sldId id="363"/>
            <p14:sldId id="364"/>
            <p14:sldId id="365"/>
            <p14:sldId id="366"/>
            <p14:sldId id="367"/>
            <p14:sldId id="368"/>
            <p14:sldId id="369"/>
            <p14:sldId id="370"/>
            <p14:sldId id="371"/>
            <p14:sldId id="372"/>
            <p14:sldId id="373"/>
            <p14:sldId id="374"/>
            <p14:sldId id="375"/>
            <p14:sldId id="376"/>
            <p14:sldId id="377"/>
            <p14:sldId id="435"/>
            <p14:sldId id="436"/>
            <p14:sldId id="437"/>
            <p14:sldId id="438"/>
            <p14:sldId id="439"/>
            <p14:sldId id="383"/>
            <p14:sldId id="384"/>
            <p14:sldId id="385"/>
            <p14:sldId id="386"/>
            <p14:sldId id="387"/>
            <p14:sldId id="388"/>
            <p14:sldId id="389"/>
            <p14:sldId id="390"/>
            <p14:sldId id="391"/>
            <p14:sldId id="392"/>
            <p14:sldId id="393"/>
            <p14:sldId id="394"/>
            <p14:sldId id="395"/>
            <p14:sldId id="396"/>
            <p14:sldId id="303"/>
          </p14:sldIdLst>
        </p14:section>
        <p14:section name="Appendix: Image Descriptions for Unsighted Students" id="{07080632-B756-45AF-BBF3-52DB3854CA65}">
          <p14:sldIdLst>
            <p14:sldId id="289"/>
            <p14:sldId id="264"/>
            <p14:sldId id="440"/>
            <p14:sldId id="441"/>
            <p14:sldId id="442"/>
            <p14:sldId id="443"/>
            <p14:sldId id="444"/>
            <p14:sldId id="445"/>
            <p14:sldId id="479"/>
            <p14:sldId id="480"/>
            <p14:sldId id="446"/>
            <p14:sldId id="447"/>
            <p14:sldId id="481"/>
            <p14:sldId id="482"/>
            <p14:sldId id="483"/>
            <p14:sldId id="484"/>
            <p14:sldId id="448"/>
            <p14:sldId id="449"/>
            <p14:sldId id="485"/>
            <p14:sldId id="486"/>
            <p14:sldId id="450"/>
            <p14:sldId id="45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80" autoAdjust="0"/>
    <p:restoredTop sz="93060" autoAdjust="0"/>
  </p:normalViewPr>
  <p:slideViewPr>
    <p:cSldViewPr snapToGrid="0" showGuides="1">
      <p:cViewPr varScale="1">
        <p:scale>
          <a:sx n="86" d="100"/>
          <a:sy n="86" d="100"/>
        </p:scale>
        <p:origin x="84" y="390"/>
      </p:cViewPr>
      <p:guideLst>
        <p:guide pos="3264"/>
        <p:guide orient="horz" pos="2256"/>
        <p:guide pos="5640"/>
      </p:guideLst>
    </p:cSldViewPr>
  </p:slideViewPr>
  <p:outlineViewPr>
    <p:cViewPr>
      <p:scale>
        <a:sx n="33" d="100"/>
        <a:sy n="33" d="100"/>
      </p:scale>
      <p:origin x="0" y="-27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tableStyles" Target="tableStyle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notesMaster" Target="notesMasters/notesMaster1.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74</a:t>
            </a:fld>
            <a:endParaRPr lang="en-US"/>
          </a:p>
        </p:txBody>
      </p:sp>
    </p:spTree>
    <p:extLst>
      <p:ext uri="{BB962C8B-B14F-4D97-AF65-F5344CB8AC3E}">
        <p14:creationId xmlns:p14="http://schemas.microsoft.com/office/powerpoint/2010/main" val="1135789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10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103.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10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106.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10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4.xml"/><Relationship Id="rId1" Type="http://schemas.openxmlformats.org/officeDocument/2006/relationships/slideLayout" Target="../slideLayouts/slideLayout22.xml"/><Relationship Id="rId4" Type="http://schemas.openxmlformats.org/officeDocument/2006/relationships/slide" Target="slide43.xml"/></Relationships>
</file>

<file path=ppt/slides/_rels/slide10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70.xml"/><Relationship Id="rId1" Type="http://schemas.openxmlformats.org/officeDocument/2006/relationships/slideLayout" Target="../slideLayouts/slideLayout22.xml"/><Relationship Id="rId4" Type="http://schemas.openxmlformats.org/officeDocument/2006/relationships/slide" Target="slide43.xml"/></Relationships>
</file>

<file path=ppt/slides/_rels/slide10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slide" Target="slide79.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slide" Target="slide84.xml"/><Relationship Id="rId1" Type="http://schemas.openxmlformats.org/officeDocument/2006/relationships/slideLayout" Target="../slideLayouts/slideLayout22.xml"/></Relationships>
</file>

<file path=ppt/slides/_rels/slide1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86.xml"/><Relationship Id="rId1" Type="http://schemas.openxmlformats.org/officeDocument/2006/relationships/slideLayout" Target="../slideLayouts/slideLayout22.xml"/></Relationships>
</file>

<file path=ppt/slides/_rels/slide1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87.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9.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8.jpg"/><Relationship Id="rId1" Type="http://schemas.openxmlformats.org/officeDocument/2006/relationships/slideLayout" Target="../slideLayouts/slideLayout6.xml"/><Relationship Id="rId4" Type="http://schemas.openxmlformats.org/officeDocument/2006/relationships/slide" Target="slide9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21.jpg"/><Relationship Id="rId1" Type="http://schemas.openxmlformats.org/officeDocument/2006/relationships/slideLayout" Target="../slideLayouts/slideLayout6.xml"/><Relationship Id="rId4" Type="http://schemas.openxmlformats.org/officeDocument/2006/relationships/slide" Target="slide102.xml"/></Relationships>
</file>

<file path=ppt/slides/_rels/slide48.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slide" Target="slide10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slide" Target="slide10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28.jpg"/><Relationship Id="rId1" Type="http://schemas.openxmlformats.org/officeDocument/2006/relationships/slideLayout" Target="../slideLayouts/slideLayout6.xml"/><Relationship Id="rId4" Type="http://schemas.openxmlformats.org/officeDocument/2006/relationships/slide" Target="slide10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1.xml"/></Relationships>
</file>

<file path=ppt/slides/_rels/slide6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34.jpg"/><Relationship Id="rId1" Type="http://schemas.openxmlformats.org/officeDocument/2006/relationships/slideLayout" Target="../slideLayouts/slideLayout6.xml"/><Relationship Id="rId4" Type="http://schemas.openxmlformats.org/officeDocument/2006/relationships/slide" Target="slide10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7.jpg"/><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3.xml"/><Relationship Id="rId1" Type="http://schemas.openxmlformats.org/officeDocument/2006/relationships/slideLayout" Target="../slideLayouts/slideLayout22.xml"/><Relationship Id="rId4" Type="http://schemas.openxmlformats.org/officeDocument/2006/relationships/slide" Target="slide15.xml"/></Relationships>
</file>

<file path=ppt/slides/_rels/slide99.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35</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Plant Form</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34E50-F400-48AE-AAD1-EA2CFED25230}"/>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Apical Meristems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58067C-52D6-4703-B688-DFADC1D3591A}"/>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Located at tips of stems and roots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Give rise to primary tissues which are collectively called the primary plant body</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Apical meristems composed of delicate cells that need protection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Root cap protects root apical meristem.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Leaf primordia shelter shoot apical meristem.</a:t>
            </a:r>
          </a:p>
        </p:txBody>
      </p:sp>
      <p:sp>
        <p:nvSpPr>
          <p:cNvPr id="6" name="Slide Number Placeholder 3">
            <a:extLst>
              <a:ext uri="{FF2B5EF4-FFF2-40B4-BE49-F238E27FC236}">
                <a16:creationId xmlns:a16="http://schemas.microsoft.com/office/drawing/2014/main" id="{2F344FD6-7EF4-4AB3-BAED-6E19927959F9}"/>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04635180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Root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cross-sectional view of the root shows three layers: the outer dermal tissue with thin fibrous rootlets projecting out; the middle ground tissue and the inner vascular tissue. The second diagram shows the tapering root tip that measures 400 micrometers in width. the third diagram shows the internal structure of the root. Four regions are commonly recognized in developing roots: the root cap, the zone of cell division, the zone of elongation, and the zone of maturation. the root cap is at the tip and the zone of maturation is the uppermost region. There is a clear demarcation between a zone of maturation and a zone of elongation below it. The root hair is the fibrous extension from the outer surface of the root. The epidermis is the outermost region followed by the ground tissue. The vascular tissue occupies the inner core of the root. the zone of elongation has the ground meristem as the intermediate layer. The zone of cell division has procambium at the core and protoderm as the outer layer. The root cap has the tapering inner core made up of columella cells with apical meristem and quiescent center at the junction between the two layers.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613376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WEREWOLF Gene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At the root tip, the WER shows nonhair, and no WER gene shows the hair in the wild type. In the mutant, the two no WER gene zone shows hairs. No WER region shows hair cell, and nonhair cell with WER expressed in the micrograph.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2775636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SCARECROW</a:t>
            </a:r>
            <a:r>
              <a:rPr lang="en-US" dirty="0">
                <a:solidFill>
                  <a:srgbClr val="000000"/>
                </a:solidFill>
                <a:latin typeface="Arial" panose="020B0604020202020204" pitchFamily="34" charset="0"/>
                <a:ea typeface="Verdana" panose="020B0604030504040204" pitchFamily="34" charset="0"/>
                <a:cs typeface="Arial" pitchFamily="34" charset="0"/>
              </a:rPr>
              <a:t> Gene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wild type, the ground meristem cell divides into a ground cell and endoderm cell through the asymmetrical division with SCR. In the mutant, the ground meristem cell forms the cell with the ground and endodermal traits through SCR.</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819218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Root Cross Sections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500" dirty="0"/>
              <a:t>The </a:t>
            </a:r>
            <a:r>
              <a:rPr lang="en-US" sz="1500" dirty="0" err="1"/>
              <a:t>Casparian</a:t>
            </a:r>
            <a:r>
              <a:rPr lang="en-US" sz="1500" dirty="0"/>
              <a:t> strip fills the space between the cells of the endodermis. The </a:t>
            </a:r>
            <a:r>
              <a:rPr lang="en-US" sz="1500" dirty="0" err="1"/>
              <a:t>Casparian</a:t>
            </a:r>
            <a:r>
              <a:rPr lang="en-US" sz="1500" dirty="0"/>
              <a:t> strip is a waterproofing band that forces water and minerals to pass through the plasma membranes of endodermal cells, rather than through the spaces in the cell walls. The outer cell layer becomes ground tissue and serves a storage function. The inner cell layer forms the endodermis, which regulates the intercellular flow of water and solutes into the vascular core of the root. Parenchyma cells are produced by the ground meristem just inside the epidermis. This tissue, called the cortex, maybe many cell layers wide and functions in food storage; the inner boundary of the cortex differentiates into a single-layered cylinder of endodermis, after an asymmetrical cell division. The pericycle is located behind the </a:t>
            </a:r>
            <a:r>
              <a:rPr lang="en-US" sz="1500" dirty="0" err="1"/>
              <a:t>Casparian</a:t>
            </a:r>
            <a:r>
              <a:rPr lang="en-US" sz="1500" dirty="0"/>
              <a:t> strip. Xylem is located behind the pericycle cells at the center flanked by phloem on either side. The second diagram of the monocot root shows the arrangement of all the cells. the epidermis is the outermost layer followed by the thick layer of the cortex and a thin boundary of the pericycle which separates the endodermis from the primary phloem and the primary xylem. The pith forms the central core. The endodermis contains the </a:t>
            </a:r>
            <a:r>
              <a:rPr lang="en-US" sz="1500" dirty="0" err="1"/>
              <a:t>Casparian</a:t>
            </a:r>
            <a:r>
              <a:rPr lang="en-US" sz="1500" dirty="0"/>
              <a:t> strip. In the monocot root, these cells are located in the intermediate region. In the Eudicot roots, these cells are located at the center. The primary xylem is at the center with the primary phloem in-between. The pericycle surrounds the xylem and phloem. The endodermis is the ring of cells that makes the boundary and contains the </a:t>
            </a:r>
            <a:r>
              <a:rPr lang="en-US" sz="1500" dirty="0" err="1"/>
              <a:t>Casparian</a:t>
            </a:r>
            <a:r>
              <a:rPr lang="en-US" sz="1500" dirty="0"/>
              <a:t> strip. The endodermis is surrounded by the thick layer of the cortex and the outer peripheral layer of the epidermis.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723109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Stages in the Differentiation of Plant Tissues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zygote matures into an embryo which divides into shoot apical meristem and root apical meristem. The shoot apical meristem further branches into cork cambium which develops into outer bark, vascular cambium which splits into phloem and xylem, and leaf primordia which develops into leaves, and buds primordia which develop into lateral shoots, and shoot elongation. The outer and inner bark together form the bark. The phloem develops into the inner bark and the xylem develops into the wood. The root apical meristem further branches into cork cambium which develops into outer bark, vascular cambium which splits into phloem and xylem, and pericycle which develops into lateral shoots, and shoots elongation. The outer and inner bark together form the bark. The phloem develops into the inner bark and the xylem develops into the wood.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8837378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 Woody Twig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summer: The central woody twig has terminal bud scale scars near the node. These are scars left by the terminal bud of the previous season. They are narrow closely spaced scars that circle the twig. A petiole connects a blade of leaf to the twig. A node refers to the part of a plant stem from which one or more leaves emerge, often forming a slight swelling while an internode refers to the part of a plant stem between two consecutive nodes. An axillary bud, the precursor of a branch or lateral shoot, is formed at the junction between a leaf and the stem. The terminal bud is the endpoint of an embryonic shoot that is not fully developed, allowing for plants to grow taller. In winter: the twig has a terminal bud, axillary bud, node, internode, terminal bud scale scars but the twig is devoid of leaves and petioles resulting in leaf scar, which is the mark left by a leaf after it falls off the twig. Bundle scars are the broken ends of the vascular bundles passing from the stem into the leaves.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302114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Monocot &amp; Eudicot Stems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Eudicot of Helianthus </a:t>
            </a:r>
            <a:r>
              <a:rPr lang="en-US" dirty="0" err="1"/>
              <a:t>annuus</a:t>
            </a:r>
            <a:r>
              <a:rPr lang="en-US" dirty="0"/>
              <a:t>, common sunflower: The cross-sectional view shows the outer layer of epidermis followed by Collenchyma. It is followed by the cortex or the external ground tissue, the xylem, phloem, and the central pith. The vascular bundle is arranged in a ring with internal ground tissue (pith) and external ground tissues (cortex). b. Monocot of </a:t>
            </a:r>
            <a:r>
              <a:rPr lang="en-US" dirty="0" err="1"/>
              <a:t>Zea</a:t>
            </a:r>
            <a:r>
              <a:rPr lang="en-US" dirty="0"/>
              <a:t> mays, corn: the xylem is arranged around the periphery and the phloem is scattered around loosely. The ground tissue fills the intermediate space and the vascular bundle is scattered throughout the ground tissue away from the periphery of the cell.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0381286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Secondary Growth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illustration shows the trunk with epidermis and primary xylem and phloem. The second illustration shows the vascular cambium with primary and secondary xylem and phloem. The third illustration shows the annual growth layers and vascular cambium with and secondary xylem and phloem.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0326697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Bulb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photos show the bulb with knob-like stem, adventitious roots with rhizome, runner, stolon with tuber, tendril, and </a:t>
            </a:r>
            <a:r>
              <a:rPr lang="en-US" dirty="0" err="1"/>
              <a:t>cladophylly</a:t>
            </a:r>
            <a:r>
              <a:rPr lang="en-US" dirty="0"/>
              <a:t> over the leaves in different types of plants.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6907337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Top and Bottom of Leaves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Several genes, including PHABULOSA (PHB), PHAVOLUTA (PHV), KANADI (KAN), and YABBY (YAB), make a flattened Arabidopsis leaf with a distinct upper and lower surface. PHB and PHV RNAs are restricted to the top; KAN and YAB are expressed in the bottom cells of a leaf. PHB and KAN have an antagonistic relationship, restricting the expression of each to separate leaf regions. KAN leads to YABBY expression and lower leaf development. Without KAN, both sides of the leaf develops like the top portion.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349227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0172B-DC1A-4274-B224-70A22BFFEDB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Shoot Apical Meristems</a:t>
            </a:r>
          </a:p>
        </p:txBody>
      </p:sp>
      <p:pic>
        <p:nvPicPr>
          <p:cNvPr id="9" name="Picture 2" descr="3 illustrations of the apical meristem. ">
            <a:extLst>
              <a:ext uri="{FF2B5EF4-FFF2-40B4-BE49-F238E27FC236}">
                <a16:creationId xmlns:a16="http://schemas.microsoft.com/office/drawing/2014/main" id="{3CBD34F4-7F53-4F80-AF63-5A44DD11FA6D}"/>
              </a:ext>
            </a:extLst>
          </p:cNvPr>
          <p:cNvPicPr>
            <a:picLocks noChangeAspect="1" noChangeArrowheads="1"/>
          </p:cNvPicPr>
          <p:nvPr/>
        </p:nvPicPr>
        <p:blipFill rotWithShape="1">
          <a:blip r:embed="rId2"/>
          <a:srcRect l="2491" t="-301" r="27544" b="67340"/>
          <a:stretch/>
        </p:blipFill>
        <p:spPr bwMode="auto">
          <a:xfrm>
            <a:off x="1068950" y="1307535"/>
            <a:ext cx="7006098" cy="446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DF4C88B7-11F2-4D7A-B3F5-E3C72BDE4851}"/>
              </a:ext>
            </a:extLst>
          </p:cNvPr>
          <p:cNvSpPr>
            <a:spLocks noGrp="1"/>
          </p:cNvSpPr>
          <p:nvPr>
            <p:ph sz="quarter" idx="15"/>
          </p:nvPr>
        </p:nvSpPr>
        <p:spPr>
          <a:xfrm>
            <a:off x="3641763" y="5865456"/>
            <a:ext cx="1860473" cy="248906"/>
          </a:xfrm>
        </p:spPr>
        <p:txBody>
          <a:bodyPr/>
          <a:lstStyle/>
          <a:p>
            <a:pPr algn="ctr"/>
            <a:r>
              <a:rPr lang="en-IN" sz="800" dirty="0"/>
              <a:t>(top) ©Steven P. Lynch</a:t>
            </a:r>
          </a:p>
        </p:txBody>
      </p:sp>
      <p:sp>
        <p:nvSpPr>
          <p:cNvPr id="7" name="Text Placeholder 4">
            <a:extLst>
              <a:ext uri="{FF2B5EF4-FFF2-40B4-BE49-F238E27FC236}">
                <a16:creationId xmlns:a16="http://schemas.microsoft.com/office/drawing/2014/main" id="{C402ED01-3842-4806-889E-104CA361F32B}"/>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7151BBCC-C874-4BB0-B5D6-851DCF47B7B6}"/>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15153314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 Stoma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Surface view: The epidermis of most leaves contains numerous slit-like or mouth-shaped stomata flanked by guard cells. The inner wall of the guard cell is thick and the kidney-shaped guard cell contains a nucleus and multiple chloroplasts. The stoma is the oval opening in-between the guard cells. B. Cross-sectional view: The guard cell on either side is enveloped by the epidermal cell on all sides. the stoma is the gap between the guard cells that meet each other at either end.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7804088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Eudicot Leaf Micrograph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upper dermis shows the cuticle, and below that, it shows the palisade mesophyll. Below that, it shows the spongy mesophyll with veins. The lower epidermis shows the guard cell and stoma on the surface.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8677552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Eudicot Leaf Diagram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upper dermis shows the cuticle, and below that, it shows the palisade mesophyll. Below that, it shows the spongy mesophyll with veins. The veins show the xylem and phloem. The lower epidermis shows the guard cell and stoma on the surface.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52878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AD8F6-3249-48C8-9308-C05D1F8148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Apical Meristems</a:t>
            </a:r>
          </a:p>
        </p:txBody>
      </p:sp>
      <p:pic>
        <p:nvPicPr>
          <p:cNvPr id="9" name="Picture 2" descr="3 illustrations of the apical meristem. ">
            <a:extLst>
              <a:ext uri="{FF2B5EF4-FFF2-40B4-BE49-F238E27FC236}">
                <a16:creationId xmlns:a16="http://schemas.microsoft.com/office/drawing/2014/main" id="{4C6E950D-2B22-4B97-883D-7C39CCFDF498}"/>
              </a:ext>
            </a:extLst>
          </p:cNvPr>
          <p:cNvPicPr>
            <a:picLocks noChangeAspect="1" noChangeArrowheads="1"/>
          </p:cNvPicPr>
          <p:nvPr/>
        </p:nvPicPr>
        <p:blipFill rotWithShape="1">
          <a:blip r:embed="rId2"/>
          <a:srcRect t="25962"/>
          <a:stretch/>
        </p:blipFill>
        <p:spPr bwMode="auto">
          <a:xfrm>
            <a:off x="2198081" y="1114368"/>
            <a:ext cx="4747839"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91721D4F-E30F-49AC-BAF6-37FCEB91A9C7}"/>
              </a:ext>
            </a:extLst>
          </p:cNvPr>
          <p:cNvSpPr>
            <a:spLocks noGrp="1"/>
          </p:cNvSpPr>
          <p:nvPr>
            <p:ph type="body" sz="quarter" idx="39"/>
          </p:nvPr>
        </p:nvSpPr>
        <p:spPr>
          <a:xfrm>
            <a:off x="2148840" y="5990843"/>
            <a:ext cx="4846320" cy="181356"/>
          </a:xfrm>
        </p:spPr>
        <p:txBody>
          <a:bodyPr/>
          <a:lstStyle/>
          <a:p>
            <a:pPr algn="ctr"/>
            <a:r>
              <a:rPr lang="en-US" dirty="0">
                <a:solidFill>
                  <a:schemeClr val="tx1"/>
                </a:solidFill>
              </a:rPr>
              <a:t>(bottom) Oxford Scientific/Getty Images</a:t>
            </a:r>
            <a:endParaRPr lang="en-IN" dirty="0">
              <a:solidFill>
                <a:schemeClr val="tx1"/>
              </a:solidFill>
            </a:endParaRPr>
          </a:p>
        </p:txBody>
      </p:sp>
      <p:sp>
        <p:nvSpPr>
          <p:cNvPr id="7" name="Text Placeholder 4">
            <a:extLst>
              <a:ext uri="{FF2B5EF4-FFF2-40B4-BE49-F238E27FC236}">
                <a16:creationId xmlns:a16="http://schemas.microsoft.com/office/drawing/2014/main" id="{57756D21-E227-4AF9-BAF6-6B03A084A86C}"/>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D60A8335-F049-42E0-B405-0444A748AD3E}"/>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542643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908FD-B0B5-4AF1-B8E7-DE8E33B5965A}"/>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Tissue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772C194-6791-403D-BB2A-ED6964734D33}"/>
              </a:ext>
            </a:extLst>
          </p:cNvPr>
          <p:cNvSpPr>
            <a:spLocks noGrp="1"/>
          </p:cNvSpPr>
          <p:nvPr>
            <p:ph sz="quarter" idx="11"/>
          </p:nvPr>
        </p:nvSpPr>
        <p:spPr>
          <a:xfrm>
            <a:off x="342900" y="1276709"/>
            <a:ext cx="8458200" cy="5190191"/>
          </a:xfrm>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Apical meristem gives rise to the three tissue systems by first initiating primary meristems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 primary meristems.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Protoderm – forms epidermis.</a:t>
            </a:r>
          </a:p>
          <a:p>
            <a:pPr lvl="2" indent="-283464">
              <a:spcBef>
                <a:spcPts val="1200"/>
              </a:spcBef>
              <a:spcAft>
                <a:spcPts val="600"/>
              </a:spcAft>
              <a:buClr>
                <a:srgbClr val="000000"/>
              </a:buClr>
            </a:pPr>
            <a:r>
              <a:rPr lang="en-US" dirty="0" err="1">
                <a:solidFill>
                  <a:srgbClr val="000000"/>
                </a:solidFill>
                <a:latin typeface="Arial" panose="020B0604020202020204" pitchFamily="34" charset="0"/>
                <a:ea typeface="Verdana" panose="020B0604030504040204" pitchFamily="34" charset="0"/>
              </a:rPr>
              <a:t>Procambrium</a:t>
            </a:r>
            <a:r>
              <a:rPr lang="en-US" dirty="0">
                <a:solidFill>
                  <a:srgbClr val="000000"/>
                </a:solidFill>
                <a:latin typeface="Arial" panose="020B0604020202020204" pitchFamily="34" charset="0"/>
                <a:ea typeface="Verdana" panose="020B0604030504040204" pitchFamily="34" charset="0"/>
              </a:rPr>
              <a:t> – produces primary vascular tissue.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Ground meristem – differentiates into ground tissue.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plants have intercalary meristems.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Arise in stem internodes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Add to internode length</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Grow rapidly</a:t>
            </a:r>
          </a:p>
        </p:txBody>
      </p:sp>
      <p:sp>
        <p:nvSpPr>
          <p:cNvPr id="6" name="Slide Number Placeholder 3">
            <a:extLst>
              <a:ext uri="{FF2B5EF4-FFF2-40B4-BE49-F238E27FC236}">
                <a16:creationId xmlns:a16="http://schemas.microsoft.com/office/drawing/2014/main" id="{FFEFB2AD-97C2-4459-B440-F4B9C98E1BFB}"/>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958026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261FA0-9705-45C5-B4D5-22EEC852A2CF}"/>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Lateral Meristems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45088A4-1628-45CC-9B1F-024865527C1C}"/>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Found in plants that exhibit secondary growth</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Give rise to secondary tissues which are collectively called the secondary plant body</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Woody plants have two types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Cork cambium produces outer bark.</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Vascular cambium produces secondary vascular tissue.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Secondary xylem is the main component of wood.</a:t>
            </a:r>
          </a:p>
        </p:txBody>
      </p:sp>
      <p:sp>
        <p:nvSpPr>
          <p:cNvPr id="6" name="Slide Number Placeholder 3">
            <a:extLst>
              <a:ext uri="{FF2B5EF4-FFF2-40B4-BE49-F238E27FC236}">
                <a16:creationId xmlns:a16="http://schemas.microsoft.com/office/drawing/2014/main" id="{AD76C63E-696F-4E0B-A26D-748E7F294DC7}"/>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185441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4C903-2242-47C8-87F2-C99D71586B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Apical and Lateral Meristems</a:t>
            </a:r>
          </a:p>
        </p:txBody>
      </p:sp>
      <p:pic>
        <p:nvPicPr>
          <p:cNvPr id="9" name="Picture 2" descr="An illustration of the apical and lateral meristems. ">
            <a:extLst>
              <a:ext uri="{FF2B5EF4-FFF2-40B4-BE49-F238E27FC236}">
                <a16:creationId xmlns:a16="http://schemas.microsoft.com/office/drawing/2014/main" id="{B2D80F67-8C90-47AA-B163-307189C35978}"/>
              </a:ext>
            </a:extLst>
          </p:cNvPr>
          <p:cNvPicPr>
            <a:picLocks noChangeAspect="1" noChangeArrowheads="1"/>
          </p:cNvPicPr>
          <p:nvPr/>
        </p:nvPicPr>
        <p:blipFill>
          <a:blip r:embed="rId2"/>
          <a:stretch>
            <a:fillRect/>
          </a:stretch>
        </p:blipFill>
        <p:spPr bwMode="auto">
          <a:xfrm>
            <a:off x="2071490" y="1131696"/>
            <a:ext cx="500102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0464BEAC-F38F-47FA-867A-9C1349DDF94F}"/>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4">
            <a:extLst>
              <a:ext uri="{FF2B5EF4-FFF2-40B4-BE49-F238E27FC236}">
                <a16:creationId xmlns:a16="http://schemas.microsoft.com/office/drawing/2014/main" id="{749C7468-FEDC-4177-9813-999127F19EF4}"/>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4319658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BD2F6D-1B4F-4832-9797-E1ACCF60532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Plant Tissues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DB0C9931-0EA5-4492-B083-02DE69749C2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Three main types of tissue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Dermal.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On external surfaces that serves a protective function.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Ground.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Forms several different internal tissue types and can participate in photosynthesis, serve a storage function, or provide structural support.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Vascular.</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Conducts water and nutrients.</a:t>
            </a:r>
          </a:p>
        </p:txBody>
      </p:sp>
      <p:sp>
        <p:nvSpPr>
          <p:cNvPr id="6" name="Slide Number Placeholder 3">
            <a:extLst>
              <a:ext uri="{FF2B5EF4-FFF2-40B4-BE49-F238E27FC236}">
                <a16:creationId xmlns:a16="http://schemas.microsoft.com/office/drawing/2014/main" id="{3B239282-4E98-4CDF-A834-37373BF24A1C}"/>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500024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13EEC-9C29-486F-B935-7F15DC7AF82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Dermal Tissue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D012E4D-C58E-40E9-8F76-E18B9E3F4E68}"/>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the epidermis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cell layer thick in most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the outer protective covering of the plant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Covered with a waxy </a:t>
            </a:r>
            <a:r>
              <a:rPr lang="en-US" dirty="0" err="1">
                <a:solidFill>
                  <a:srgbClr val="000000"/>
                </a:solidFill>
                <a:latin typeface="Arial" panose="020B0604020202020204" pitchFamily="34" charset="0"/>
                <a:ea typeface="Verdana" panose="020B0604030504040204" pitchFamily="34" charset="0"/>
              </a:rPr>
              <a:t>cutin</a:t>
            </a:r>
            <a:r>
              <a:rPr lang="en-US" dirty="0">
                <a:solidFill>
                  <a:srgbClr val="000000"/>
                </a:solidFill>
                <a:latin typeface="Arial" panose="020B0604020202020204" pitchFamily="34" charset="0"/>
                <a:ea typeface="Verdana" panose="020B0604030504040204" pitchFamily="34" charset="0"/>
              </a:rPr>
              <a:t> layer constituting the cuticle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Contains special cells, including guard cells, trichomes, and root hairs</a:t>
            </a:r>
          </a:p>
        </p:txBody>
      </p:sp>
      <p:sp>
        <p:nvSpPr>
          <p:cNvPr id="6" name="Slide Number Placeholder 3">
            <a:extLst>
              <a:ext uri="{FF2B5EF4-FFF2-40B4-BE49-F238E27FC236}">
                <a16:creationId xmlns:a16="http://schemas.microsoft.com/office/drawing/2014/main" id="{39E40C15-EFE2-43AC-9A89-A568EED8569A}"/>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6176960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DC286-2BF1-4F4D-B53D-BC3A514A4A4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Guard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384E91B-299E-4058-AF93-E21EA1EBCFBC}"/>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Paired sausage-shaped cells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Flank a stoma (pl. stomata) - epidermal opening</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Passageway for oxygen, carbon dioxide, and water vapor.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Stomatal patterning genes reveal a coordinated network of cell–cell communication that informs cells of their positions relative to other cells and determines cell fate</a:t>
            </a:r>
          </a:p>
        </p:txBody>
      </p:sp>
      <p:sp>
        <p:nvSpPr>
          <p:cNvPr id="6" name="Slide Number Placeholder 3">
            <a:extLst>
              <a:ext uri="{FF2B5EF4-FFF2-40B4-BE49-F238E27FC236}">
                <a16:creationId xmlns:a16="http://schemas.microsoft.com/office/drawing/2014/main" id="{88C10108-90D4-42A2-B5DF-684C8B0C5E1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4214294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EE525-FB25-4CBD-BDEA-A5D9C4F6EF8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Stomata</a:t>
            </a:r>
          </a:p>
        </p:txBody>
      </p:sp>
      <p:pic>
        <p:nvPicPr>
          <p:cNvPr id="9" name="Picture 2" descr="3 micrographs of a stoma, a pea leaf, and maize corn leaf with stomata and guard cell.">
            <a:extLst>
              <a:ext uri="{FF2B5EF4-FFF2-40B4-BE49-F238E27FC236}">
                <a16:creationId xmlns:a16="http://schemas.microsoft.com/office/drawing/2014/main" id="{1C81DC5E-A977-4DA6-A6C8-ACEC7722E885}"/>
              </a:ext>
            </a:extLst>
          </p:cNvPr>
          <p:cNvPicPr>
            <a:picLocks noChangeAspect="1" noChangeArrowheads="1"/>
          </p:cNvPicPr>
          <p:nvPr/>
        </p:nvPicPr>
        <p:blipFill rotWithShape="1">
          <a:blip r:embed="rId2"/>
          <a:srcRect t="21929" b="5903"/>
          <a:stretch/>
        </p:blipFill>
        <p:spPr bwMode="auto">
          <a:xfrm>
            <a:off x="484154" y="1385786"/>
            <a:ext cx="817569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0F6A2E2B-1130-43FB-9B7D-E7A58E676F06}"/>
              </a:ext>
            </a:extLst>
          </p:cNvPr>
          <p:cNvSpPr>
            <a:spLocks noGrp="1"/>
          </p:cNvSpPr>
          <p:nvPr>
            <p:ph type="body" sz="quarter" idx="39"/>
          </p:nvPr>
        </p:nvSpPr>
        <p:spPr>
          <a:xfrm>
            <a:off x="1245868" y="5187956"/>
            <a:ext cx="6652261" cy="380654"/>
          </a:xfrm>
        </p:spPr>
        <p:txBody>
          <a:bodyPr/>
          <a:lstStyle/>
          <a:p>
            <a:pPr algn="ctr"/>
            <a:r>
              <a:rPr lang="en-US" dirty="0">
                <a:solidFill>
                  <a:schemeClr val="tx1"/>
                </a:solidFill>
              </a:rPr>
              <a:t>(a) DR JEREMY BURGESS/Science Photo Library/Getty Images; (b) Dr Jeremy Burgess/Science Source; (c) ©EM Unit, Royal Holloway, University of London, </a:t>
            </a:r>
            <a:r>
              <a:rPr lang="en-US" dirty="0" err="1">
                <a:solidFill>
                  <a:schemeClr val="tx1"/>
                </a:solidFill>
              </a:rPr>
              <a:t>Egham</a:t>
            </a:r>
            <a:r>
              <a:rPr lang="en-US" dirty="0">
                <a:solidFill>
                  <a:schemeClr val="tx1"/>
                </a:solidFill>
              </a:rPr>
              <a:t>, Surrey</a:t>
            </a:r>
            <a:endParaRPr lang="en-IN" dirty="0">
              <a:solidFill>
                <a:schemeClr val="tx1"/>
              </a:solidFill>
            </a:endParaRPr>
          </a:p>
        </p:txBody>
      </p:sp>
      <p:sp>
        <p:nvSpPr>
          <p:cNvPr id="8" name="Slide Number Placeholder 4">
            <a:extLst>
              <a:ext uri="{FF2B5EF4-FFF2-40B4-BE49-F238E27FC236}">
                <a16:creationId xmlns:a16="http://schemas.microsoft.com/office/drawing/2014/main" id="{AEA3AA32-6A2C-45C9-9A8A-0F78D7D704EC}"/>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588985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640080" indent="-640080">
              <a:spcBef>
                <a:spcPts val="600"/>
              </a:spcBef>
              <a:spcAft>
                <a:spcPts val="1200"/>
              </a:spcAft>
            </a:pPr>
            <a:r>
              <a:rPr lang="en-US" sz="2000" b="1" dirty="0"/>
              <a:t>35.1 	</a:t>
            </a:r>
            <a:r>
              <a:rPr lang="en-US" sz="2000" dirty="0"/>
              <a:t>Organization of the Plant Body: An Overview </a:t>
            </a:r>
          </a:p>
          <a:p>
            <a:pPr marL="640080" indent="-640080">
              <a:spcBef>
                <a:spcPts val="600"/>
              </a:spcBef>
              <a:spcAft>
                <a:spcPts val="1200"/>
              </a:spcAft>
            </a:pPr>
            <a:r>
              <a:rPr lang="en-IN" sz="2000" b="1" dirty="0"/>
              <a:t>35.2 	</a:t>
            </a:r>
            <a:r>
              <a:rPr lang="en-IN" sz="2000" dirty="0"/>
              <a:t>Plant Tissues </a:t>
            </a:r>
          </a:p>
          <a:p>
            <a:pPr marL="640080" indent="-640080">
              <a:spcBef>
                <a:spcPts val="600"/>
              </a:spcBef>
              <a:spcAft>
                <a:spcPts val="1200"/>
              </a:spcAft>
            </a:pPr>
            <a:r>
              <a:rPr lang="en-US" sz="2000" b="1" dirty="0"/>
              <a:t>35.3 	</a:t>
            </a:r>
            <a:r>
              <a:rPr lang="en-US" sz="2000" dirty="0"/>
              <a:t>Roots: Anchoring and Absorption Structures </a:t>
            </a:r>
          </a:p>
          <a:p>
            <a:pPr marL="640080" indent="-640080">
              <a:spcBef>
                <a:spcPts val="600"/>
              </a:spcBef>
              <a:spcAft>
                <a:spcPts val="1200"/>
              </a:spcAft>
            </a:pPr>
            <a:r>
              <a:rPr lang="en-US" sz="2000" b="1" dirty="0"/>
              <a:t>35.4 	</a:t>
            </a:r>
            <a:r>
              <a:rPr lang="en-US" sz="2000" dirty="0"/>
              <a:t>Stems: Support for Above-Ground Organs </a:t>
            </a:r>
          </a:p>
          <a:p>
            <a:pPr marL="640080" indent="-640080">
              <a:spcBef>
                <a:spcPts val="600"/>
              </a:spcBef>
              <a:spcAft>
                <a:spcPts val="1200"/>
              </a:spcAft>
            </a:pPr>
            <a:r>
              <a:rPr lang="en-IN" sz="2000" b="1" dirty="0"/>
              <a:t>35.5 	</a:t>
            </a:r>
            <a:r>
              <a:rPr lang="en-IN" sz="2000" dirty="0"/>
              <a:t>Leaves: Photosynthetic Organs </a:t>
            </a:r>
          </a:p>
        </p:txBody>
      </p:sp>
      <p:pic>
        <p:nvPicPr>
          <p:cNvPr id="9" name="Picture 3" descr="A sturdy well-branched tree covered in small, green leaves on a plain.">
            <a:extLst>
              <a:ext uri="{FF2B5EF4-FFF2-40B4-BE49-F238E27FC236}">
                <a16:creationId xmlns:a16="http://schemas.microsoft.com/office/drawing/2014/main" id="{47DBE68E-0F03-4102-897C-9AB03096E4E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78542" y="1198700"/>
            <a:ext cx="3090335" cy="4855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909309" y="6109228"/>
            <a:ext cx="1828800" cy="181356"/>
          </a:xfrm>
        </p:spPr>
        <p:txBody>
          <a:bodyPr/>
          <a:lstStyle/>
          <a:p>
            <a:pPr algn="ctr"/>
            <a:r>
              <a:rPr lang="en-IN" dirty="0">
                <a:solidFill>
                  <a:schemeClr val="tx1"/>
                </a:solidFill>
              </a:rPr>
              <a:t>Susan Singer/McGraw Hill</a:t>
            </a:r>
            <a:endParaRPr lang="en-US" dirty="0">
              <a:solidFill>
                <a:schemeClr val="tx1"/>
              </a:solidFill>
            </a:endParaRP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2159B-C634-4A89-9E21-A4911045BF4C}"/>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Too Many Mouths </a:t>
            </a:r>
            <a:r>
              <a:rPr lang="en-US" dirty="0">
                <a:solidFill>
                  <a:srgbClr val="000000"/>
                </a:solidFill>
                <a:latin typeface="Arial" panose="020B0604020202020204" pitchFamily="34" charset="0"/>
                <a:ea typeface="Verdana" panose="020B0604030504040204" pitchFamily="34" charset="0"/>
                <a:cs typeface="Arial" pitchFamily="34" charset="0"/>
              </a:rPr>
              <a:t>Stomatal Mutant</a:t>
            </a:r>
          </a:p>
        </p:txBody>
      </p:sp>
      <p:pic>
        <p:nvPicPr>
          <p:cNvPr id="9" name="Picture 2" descr="A micrograph of the mutant plant with many stomata and guard cells.">
            <a:extLst>
              <a:ext uri="{FF2B5EF4-FFF2-40B4-BE49-F238E27FC236}">
                <a16:creationId xmlns:a16="http://schemas.microsoft.com/office/drawing/2014/main" id="{2FF46D98-2E3C-4081-A478-296ED9A52656}"/>
              </a:ext>
            </a:extLst>
          </p:cNvPr>
          <p:cNvPicPr>
            <a:picLocks noChangeAspect="1"/>
          </p:cNvPicPr>
          <p:nvPr/>
        </p:nvPicPr>
        <p:blipFill>
          <a:blip r:embed="rId2"/>
          <a:stretch>
            <a:fillRect/>
          </a:stretch>
        </p:blipFill>
        <p:spPr bwMode="auto">
          <a:xfrm>
            <a:off x="2701333" y="1132503"/>
            <a:ext cx="3741335"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EEEA09F-5379-42EC-BCC1-DBF384CF489E}"/>
              </a:ext>
            </a:extLst>
          </p:cNvPr>
          <p:cNvSpPr>
            <a:spLocks noGrp="1"/>
          </p:cNvSpPr>
          <p:nvPr>
            <p:ph sz="quarter" idx="15"/>
          </p:nvPr>
        </p:nvSpPr>
        <p:spPr>
          <a:xfrm>
            <a:off x="341632" y="5144363"/>
            <a:ext cx="8305800" cy="1282576"/>
          </a:xfrm>
        </p:spPr>
        <p:txBody>
          <a:bodyPr/>
          <a:lstStyle/>
          <a:p>
            <a:pPr lvl="0">
              <a:spcBef>
                <a:spcPct val="20000"/>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This </a:t>
            </a:r>
            <a:r>
              <a:rPr lang="en-US" sz="2000" i="1" dirty="0">
                <a:solidFill>
                  <a:srgbClr val="000000"/>
                </a:solidFill>
                <a:latin typeface="Arial" panose="020B0604020202020204" pitchFamily="34" charset="0"/>
                <a:ea typeface="Verdana" panose="020B0604030504040204" pitchFamily="34" charset="0"/>
              </a:rPr>
              <a:t>Arabidopsis</a:t>
            </a:r>
            <a:r>
              <a:rPr lang="en-US" sz="2000" dirty="0">
                <a:solidFill>
                  <a:srgbClr val="000000"/>
                </a:solidFill>
                <a:latin typeface="Arial" panose="020B0604020202020204" pitchFamily="34" charset="0"/>
                <a:ea typeface="Verdana" panose="020B0604030504040204" pitchFamily="34" charset="0"/>
              </a:rPr>
              <a:t> mutant plant lacks an essential signal for spacing stomata. Usually a differentiating guard cell pair inhibits differentiation of a nearby cell into a guard cell, but the </a:t>
            </a:r>
            <a:r>
              <a:rPr lang="en-US" sz="2000" i="1" dirty="0">
                <a:solidFill>
                  <a:srgbClr val="000000"/>
                </a:solidFill>
                <a:latin typeface="Arial" panose="020B0604020202020204" pitchFamily="34" charset="0"/>
                <a:ea typeface="Verdana" panose="020B0604030504040204" pitchFamily="34" charset="0"/>
              </a:rPr>
              <a:t>T</a:t>
            </a:r>
            <a:r>
              <a:rPr lang="en-US" sz="100" i="1" dirty="0">
                <a:solidFill>
                  <a:srgbClr val="000000"/>
                </a:solidFill>
                <a:latin typeface="Arial" panose="020B0604020202020204" pitchFamily="34" charset="0"/>
                <a:ea typeface="Verdana" panose="020B0604030504040204" pitchFamily="34" charset="0"/>
              </a:rPr>
              <a:t> </a:t>
            </a:r>
            <a:r>
              <a:rPr lang="en-US" sz="2000" i="1" dirty="0">
                <a:solidFill>
                  <a:srgbClr val="000000"/>
                </a:solidFill>
                <a:latin typeface="Arial" panose="020B0604020202020204" pitchFamily="34" charset="0"/>
                <a:ea typeface="Verdana" panose="020B0604030504040204" pitchFamily="34" charset="0"/>
              </a:rPr>
              <a:t>M</a:t>
            </a:r>
            <a:r>
              <a:rPr lang="en-US" sz="100" i="1" dirty="0">
                <a:solidFill>
                  <a:srgbClr val="000000"/>
                </a:solidFill>
                <a:latin typeface="Arial" panose="020B0604020202020204" pitchFamily="34" charset="0"/>
                <a:ea typeface="Verdana" panose="020B0604030504040204" pitchFamily="34" charset="0"/>
              </a:rPr>
              <a:t> </a:t>
            </a:r>
            <a:r>
              <a:rPr lang="en-US" sz="2000" i="1" dirty="0" err="1">
                <a:solidFill>
                  <a:srgbClr val="000000"/>
                </a:solidFill>
                <a:latin typeface="Arial" panose="020B0604020202020204" pitchFamily="34" charset="0"/>
                <a:ea typeface="Verdana" panose="020B0604030504040204" pitchFamily="34" charset="0"/>
              </a:rPr>
              <a:t>M</a:t>
            </a:r>
            <a:r>
              <a:rPr lang="en-US" sz="2000" dirty="0">
                <a:solidFill>
                  <a:srgbClr val="000000"/>
                </a:solidFill>
                <a:latin typeface="Arial" panose="020B0604020202020204" pitchFamily="34" charset="0"/>
                <a:ea typeface="Verdana" panose="020B0604030504040204" pitchFamily="34" charset="0"/>
              </a:rPr>
              <a:t> mutant allows stomata to develop close together.</a:t>
            </a:r>
          </a:p>
        </p:txBody>
      </p:sp>
      <p:sp>
        <p:nvSpPr>
          <p:cNvPr id="8" name="Slide Number Placeholder 4">
            <a:extLst>
              <a:ext uri="{FF2B5EF4-FFF2-40B4-BE49-F238E27FC236}">
                <a16:creationId xmlns:a16="http://schemas.microsoft.com/office/drawing/2014/main" id="{9D057244-F6F6-4FE6-989C-1C68BE4C3812}"/>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6528642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AF559-94CB-4E9E-A150-732352188B3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Trichomes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095D752-14D1-4785-AF35-D3221A841AA5}"/>
              </a:ext>
            </a:extLst>
          </p:cNvPr>
          <p:cNvSpPr>
            <a:spLocks noGrp="1"/>
          </p:cNvSpPr>
          <p:nvPr>
            <p:ph sz="quarter" idx="11"/>
          </p:nvPr>
        </p:nvSpPr>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Cellular or multicellular </a:t>
            </a:r>
            <a:r>
              <a:rPr lang="en-US" dirty="0" err="1">
                <a:solidFill>
                  <a:srgbClr val="000000"/>
                </a:solidFill>
                <a:latin typeface="Arial" panose="020B0604020202020204" pitchFamily="34" charset="0"/>
                <a:ea typeface="Verdana" panose="020B0604030504040204" pitchFamily="34" charset="0"/>
              </a:rPr>
              <a:t>hairlike</a:t>
            </a:r>
            <a:r>
              <a:rPr lang="en-US" dirty="0">
                <a:solidFill>
                  <a:srgbClr val="000000"/>
                </a:solidFill>
                <a:latin typeface="Arial" panose="020B0604020202020204" pitchFamily="34" charset="0"/>
                <a:ea typeface="Verdana" panose="020B0604030504040204" pitchFamily="34" charset="0"/>
              </a:rPr>
              <a:t> outgrowths of the epidermis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 frequently on stems, leaves, and reproductive organs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Reduce evaporation by covering stomatal openings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Protect leaves from high-intensity light and ultraviolet radiation</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buffer against temperature fluctuations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a single cell or multicellular</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are glandular, secreting substances that deter herbivory</a:t>
            </a:r>
          </a:p>
        </p:txBody>
      </p:sp>
      <p:sp>
        <p:nvSpPr>
          <p:cNvPr id="6" name="Slide Number Placeholder 3">
            <a:extLst>
              <a:ext uri="{FF2B5EF4-FFF2-40B4-BE49-F238E27FC236}">
                <a16:creationId xmlns:a16="http://schemas.microsoft.com/office/drawing/2014/main" id="{1CD7BD61-41D0-4714-8834-7686653267C9}"/>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4439602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7B68E-501A-407A-B204-BE1281AAB6C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Glandular Trichomes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electron micrograph of the trichomes with a glandular bulb of trichome.">
            <a:extLst>
              <a:ext uri="{FF2B5EF4-FFF2-40B4-BE49-F238E27FC236}">
                <a16:creationId xmlns:a16="http://schemas.microsoft.com/office/drawing/2014/main" id="{ACFA4CEC-788C-438D-B79D-4EBEBD6D2B0B}"/>
              </a:ext>
            </a:extLst>
          </p:cNvPr>
          <p:cNvPicPr>
            <a:picLocks noChangeAspect="1" noChangeArrowheads="1"/>
          </p:cNvPicPr>
          <p:nvPr/>
        </p:nvPicPr>
        <p:blipFill rotWithShape="1">
          <a:blip r:embed="rId2"/>
          <a:srcRect l="8790" t="9483" b="17303"/>
          <a:stretch/>
        </p:blipFill>
        <p:spPr bwMode="auto">
          <a:xfrm>
            <a:off x="2848340" y="1119415"/>
            <a:ext cx="3447320" cy="374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3">
            <a:extLst>
              <a:ext uri="{FF2B5EF4-FFF2-40B4-BE49-F238E27FC236}">
                <a16:creationId xmlns:a16="http://schemas.microsoft.com/office/drawing/2014/main" id="{5783ED1E-ABB5-439C-855D-B00F8A939D94}"/>
              </a:ext>
            </a:extLst>
          </p:cNvPr>
          <p:cNvSpPr>
            <a:spLocks noGrp="1"/>
          </p:cNvSpPr>
          <p:nvPr>
            <p:ph sz="quarter" idx="17"/>
          </p:nvPr>
        </p:nvSpPr>
        <p:spPr>
          <a:xfrm>
            <a:off x="3778786" y="4936023"/>
            <a:ext cx="1586429" cy="193821"/>
          </a:xfrm>
        </p:spPr>
        <p:txBody>
          <a:bodyPr/>
          <a:lstStyle/>
          <a:p>
            <a:pPr algn="ctr"/>
            <a:r>
              <a:rPr lang="en-IN" sz="800" dirty="0"/>
              <a:t>Andrew </a:t>
            </a:r>
            <a:r>
              <a:rPr lang="en-IN" sz="800" dirty="0" err="1"/>
              <a:t>Syred</a:t>
            </a:r>
            <a:r>
              <a:rPr lang="en-IN" sz="800" dirty="0"/>
              <a:t>/Science Source</a:t>
            </a:r>
          </a:p>
        </p:txBody>
      </p:sp>
      <p:sp>
        <p:nvSpPr>
          <p:cNvPr id="4" name="Content Placeholder 4">
            <a:extLst>
              <a:ext uri="{FF2B5EF4-FFF2-40B4-BE49-F238E27FC236}">
                <a16:creationId xmlns:a16="http://schemas.microsoft.com/office/drawing/2014/main" id="{1003C14D-1E27-4330-9054-5892DBD5662A}"/>
              </a:ext>
            </a:extLst>
          </p:cNvPr>
          <p:cNvSpPr>
            <a:spLocks noGrp="1"/>
          </p:cNvSpPr>
          <p:nvPr>
            <p:ph sz="quarter" idx="15"/>
          </p:nvPr>
        </p:nvSpPr>
        <p:spPr>
          <a:xfrm>
            <a:off x="457200" y="5217194"/>
            <a:ext cx="8305800" cy="1188720"/>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The trichomes with tan, bulbous tips on this tomato plant are glandular trichomes. These trichomes secrete substances that can glue insects to the surface of the plant.</a:t>
            </a:r>
          </a:p>
        </p:txBody>
      </p:sp>
      <p:sp>
        <p:nvSpPr>
          <p:cNvPr id="8" name="Slide Number Placeholder 5">
            <a:extLst>
              <a:ext uri="{FF2B5EF4-FFF2-40B4-BE49-F238E27FC236}">
                <a16:creationId xmlns:a16="http://schemas.microsoft.com/office/drawing/2014/main" id="{4ADF9BBF-A55B-4D37-809C-F0A13A0D359D}"/>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47446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4DEE7-5A49-48CF-A663-365368BC8E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Trichome Patterning</a:t>
            </a:r>
          </a:p>
        </p:txBody>
      </p:sp>
      <p:pic>
        <p:nvPicPr>
          <p:cNvPr id="9" name="Picture 2" descr="2 micrographs of wild type and  glabrous 3 mutant Arabidopsis with and without trichomes and an illustration of trichomes development.">
            <a:extLst>
              <a:ext uri="{FF2B5EF4-FFF2-40B4-BE49-F238E27FC236}">
                <a16:creationId xmlns:a16="http://schemas.microsoft.com/office/drawing/2014/main" id="{4437CD8B-DB28-4687-949F-BFC5D8794E1E}"/>
              </a:ext>
            </a:extLst>
          </p:cNvPr>
          <p:cNvPicPr>
            <a:picLocks noChangeAspect="1" noChangeArrowheads="1"/>
          </p:cNvPicPr>
          <p:nvPr/>
        </p:nvPicPr>
        <p:blipFill>
          <a:blip r:embed="rId2"/>
          <a:stretch>
            <a:fillRect/>
          </a:stretch>
        </p:blipFill>
        <p:spPr bwMode="auto">
          <a:xfrm>
            <a:off x="1242518" y="1257896"/>
            <a:ext cx="665896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0F5F9FBC-7526-4C52-9E2B-0BEC1570398D}"/>
              </a:ext>
            </a:extLst>
          </p:cNvPr>
          <p:cNvSpPr>
            <a:spLocks noGrp="1"/>
          </p:cNvSpPr>
          <p:nvPr>
            <p:ph type="body" sz="quarter" idx="39"/>
          </p:nvPr>
        </p:nvSpPr>
        <p:spPr>
          <a:xfrm>
            <a:off x="2148840" y="5932966"/>
            <a:ext cx="4846320" cy="181356"/>
          </a:xfrm>
        </p:spPr>
        <p:txBody>
          <a:bodyPr/>
          <a:lstStyle/>
          <a:p>
            <a:pPr algn="ctr"/>
            <a:r>
              <a:rPr lang="en-US" dirty="0">
                <a:solidFill>
                  <a:schemeClr val="tx1"/>
                </a:solidFill>
              </a:rPr>
              <a:t>(a, b) Courtesy of Allan Lloyd</a:t>
            </a:r>
            <a:endParaRPr lang="en-IN" dirty="0">
              <a:solidFill>
                <a:schemeClr val="tx1"/>
              </a:solidFill>
            </a:endParaRPr>
          </a:p>
        </p:txBody>
      </p:sp>
      <p:sp>
        <p:nvSpPr>
          <p:cNvPr id="7" name="Text Placeholder 4">
            <a:extLst>
              <a:ext uri="{FF2B5EF4-FFF2-40B4-BE49-F238E27FC236}">
                <a16:creationId xmlns:a16="http://schemas.microsoft.com/office/drawing/2014/main" id="{3DD354CD-EFBD-4A6B-AB71-C0BCFB4D5E01}"/>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88F412FA-8792-4EAC-973A-727CC4765A6B}"/>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581142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D7BFF-BD19-4D57-89CD-C3C4A7322E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Hairs</a:t>
            </a:r>
          </a:p>
        </p:txBody>
      </p:sp>
      <p:sp>
        <p:nvSpPr>
          <p:cNvPr id="3" name="Content Placeholder 2">
            <a:extLst>
              <a:ext uri="{FF2B5EF4-FFF2-40B4-BE49-F238E27FC236}">
                <a16:creationId xmlns:a16="http://schemas.microsoft.com/office/drawing/2014/main" id="{B285F7E0-35C1-4CD1-B903-9F90FF851518}"/>
              </a:ext>
            </a:extLst>
          </p:cNvPr>
          <p:cNvSpPr>
            <a:spLocks noGrp="1"/>
          </p:cNvSpPr>
          <p:nvPr>
            <p:ph sz="quarter" idx="11"/>
          </p:nvPr>
        </p:nvSpPr>
        <p:spPr>
          <a:xfrm>
            <a:off x="342900" y="1276710"/>
            <a:ext cx="8458200" cy="1708358"/>
          </a:xfrm>
        </p:spPr>
        <p:txBody>
          <a:bodyPr/>
          <a:lstStyle/>
          <a:p>
            <a:pPr marL="342900" lvl="0" indent="-342900">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Tubular extensions of individual epidermal cells</a:t>
            </a:r>
          </a:p>
          <a:p>
            <a:pPr marL="342900" lvl="0" indent="-342900">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Greatly increase the root’s surface area and efficiency of absorption</a:t>
            </a:r>
          </a:p>
          <a:p>
            <a:pPr marL="342900" lvl="0" indent="-342900">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Should not be confused with lateral roots</a:t>
            </a:r>
          </a:p>
        </p:txBody>
      </p:sp>
      <p:pic>
        <p:nvPicPr>
          <p:cNvPr id="9" name="Picture 3" descr="A depiction of root hair. The root hairs are extremely thin and approximately 2 millimeters long and very numerous, creating a furry root.">
            <a:extLst>
              <a:ext uri="{FF2B5EF4-FFF2-40B4-BE49-F238E27FC236}">
                <a16:creationId xmlns:a16="http://schemas.microsoft.com/office/drawing/2014/main" id="{01345934-FD4D-4AA7-994E-F80DABC341E4}"/>
              </a:ext>
            </a:extLst>
          </p:cNvPr>
          <p:cNvPicPr>
            <a:picLocks noChangeAspect="1" noChangeArrowheads="1"/>
          </p:cNvPicPr>
          <p:nvPr/>
        </p:nvPicPr>
        <p:blipFill>
          <a:blip r:embed="rId2"/>
          <a:stretch>
            <a:fillRect/>
          </a:stretch>
        </p:blipFill>
        <p:spPr bwMode="auto">
          <a:xfrm>
            <a:off x="3247949" y="3033196"/>
            <a:ext cx="2648102"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8A38CF73-32CC-4C83-80D7-F06FC9C5CE80}"/>
              </a:ext>
            </a:extLst>
          </p:cNvPr>
          <p:cNvSpPr>
            <a:spLocks noGrp="1"/>
          </p:cNvSpPr>
          <p:nvPr>
            <p:ph type="body" sz="quarter" idx="39"/>
          </p:nvPr>
        </p:nvSpPr>
        <p:spPr>
          <a:xfrm>
            <a:off x="3657600" y="6294134"/>
            <a:ext cx="1828800" cy="181356"/>
          </a:xfrm>
        </p:spPr>
        <p:txBody>
          <a:bodyPr/>
          <a:lstStyle/>
          <a:p>
            <a:pPr algn="ctr"/>
            <a:r>
              <a:rPr lang="en-IN" dirty="0">
                <a:solidFill>
                  <a:schemeClr val="tx1"/>
                </a:solidFill>
              </a:rPr>
              <a:t>©Ed Reschke/Getty Images</a:t>
            </a:r>
          </a:p>
        </p:txBody>
      </p:sp>
      <p:sp>
        <p:nvSpPr>
          <p:cNvPr id="8" name="Slide Number Placeholder 5">
            <a:extLst>
              <a:ext uri="{FF2B5EF4-FFF2-40B4-BE49-F238E27FC236}">
                <a16:creationId xmlns:a16="http://schemas.microsoft.com/office/drawing/2014/main" id="{143CF3A2-9120-4289-AD57-2AB73D7F4CF2}"/>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5670276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EF013-3A11-4083-95F5-6910248A837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Ground Tissue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887C99D-AC8D-4C09-B7A4-5BE12387267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3 cell types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Parenchyma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 in storage, photosynthesis, and secretion.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Collenchyma </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 flexible support and protection.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Sclerenchyma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 rigid support and protection.</a:t>
            </a:r>
          </a:p>
        </p:txBody>
      </p:sp>
      <p:sp>
        <p:nvSpPr>
          <p:cNvPr id="6" name="Slide Number Placeholder 3">
            <a:extLst>
              <a:ext uri="{FF2B5EF4-FFF2-40B4-BE49-F238E27FC236}">
                <a16:creationId xmlns:a16="http://schemas.microsoft.com/office/drawing/2014/main" id="{BFF9EFCB-78C1-4F45-ACD5-B17980DCDE56}"/>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543060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D9FA0-2E17-4CD5-A7CC-7D6755506FC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Parenchyma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D2279FF-5989-4877-B571-ADB167C7E4CE}"/>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common type of plant cell</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Living protoplasts – may live many years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 in storage, photosynthesis, and secretion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have only primary cell walls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Less specialized than other plant cells</a:t>
            </a:r>
          </a:p>
        </p:txBody>
      </p:sp>
      <p:sp>
        <p:nvSpPr>
          <p:cNvPr id="6" name="Slide Number Placeholder 3">
            <a:extLst>
              <a:ext uri="{FF2B5EF4-FFF2-40B4-BE49-F238E27FC236}">
                <a16:creationId xmlns:a16="http://schemas.microsoft.com/office/drawing/2014/main" id="{3A019E9A-6513-42BA-8C40-D3DCB2F23630}"/>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117564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A7308-2895-4FE0-AEBE-33A4543C479E}"/>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Parenchyma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3-part illustration of cross-sections of ground tissues. The sclereid is triple lobed, parenchyma and collenchyma cells are geometrically shaped.">
            <a:extLst>
              <a:ext uri="{FF2B5EF4-FFF2-40B4-BE49-F238E27FC236}">
                <a16:creationId xmlns:a16="http://schemas.microsoft.com/office/drawing/2014/main" id="{4C78FE54-98EC-4CD2-8E07-EE5E79E46A57}"/>
              </a:ext>
            </a:extLst>
          </p:cNvPr>
          <p:cNvPicPr>
            <a:picLocks noChangeAspect="1" noChangeArrowheads="1"/>
          </p:cNvPicPr>
          <p:nvPr/>
        </p:nvPicPr>
        <p:blipFill rotWithShape="1">
          <a:blip r:embed="rId2"/>
          <a:srcRect t="11410" r="67457" b="8160"/>
          <a:stretch/>
        </p:blipFill>
        <p:spPr bwMode="auto">
          <a:xfrm>
            <a:off x="2833395" y="1086528"/>
            <a:ext cx="3477211" cy="384048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31B837C5-B7DC-466C-9D83-DECD85E6735F}"/>
              </a:ext>
            </a:extLst>
          </p:cNvPr>
          <p:cNvSpPr>
            <a:spLocks noGrp="1"/>
          </p:cNvSpPr>
          <p:nvPr>
            <p:ph sz="quarter" idx="11"/>
          </p:nvPr>
        </p:nvSpPr>
        <p:spPr>
          <a:xfrm>
            <a:off x="3955744" y="4977122"/>
            <a:ext cx="1232512" cy="182880"/>
          </a:xfrm>
        </p:spPr>
        <p:txBody>
          <a:bodyPr/>
          <a:lstStyle/>
          <a:p>
            <a:pPr algn="ctr"/>
            <a:r>
              <a:rPr lang="en-US" sz="800" dirty="0"/>
              <a:t>(a) ©Lee W. Wilcox </a:t>
            </a:r>
            <a:endParaRPr lang="en-US" sz="800" dirty="0">
              <a:solidFill>
                <a:srgbClr val="000000"/>
              </a:solidFill>
              <a:latin typeface="Arial" panose="020B0604020202020204" pitchFamily="34" charset="0"/>
              <a:ea typeface="Verdana" panose="020B0604030504040204" pitchFamily="34" charset="0"/>
            </a:endParaRPr>
          </a:p>
        </p:txBody>
      </p:sp>
      <p:sp>
        <p:nvSpPr>
          <p:cNvPr id="11" name="Content Placeholder 4">
            <a:extLst>
              <a:ext uri="{FF2B5EF4-FFF2-40B4-BE49-F238E27FC236}">
                <a16:creationId xmlns:a16="http://schemas.microsoft.com/office/drawing/2014/main" id="{5CA64120-B4FF-462E-AA38-F7DE5877FA34}"/>
              </a:ext>
            </a:extLst>
          </p:cNvPr>
          <p:cNvSpPr>
            <a:spLocks noGrp="1"/>
          </p:cNvSpPr>
          <p:nvPr>
            <p:ph sz="quarter" idx="15"/>
          </p:nvPr>
        </p:nvSpPr>
        <p:spPr>
          <a:xfrm>
            <a:off x="342900" y="5235188"/>
            <a:ext cx="8458200" cy="1172270"/>
          </a:xfrm>
        </p:spPr>
        <p:txBody>
          <a:bodyPr/>
          <a:lstStyle/>
          <a:p>
            <a:r>
              <a:rPr lang="en-US" dirty="0">
                <a:solidFill>
                  <a:srgbClr val="000000"/>
                </a:solidFill>
                <a:latin typeface="Arial" panose="020B0604020202020204" pitchFamily="34" charset="0"/>
                <a:ea typeface="Verdana" panose="020B0604030504040204" pitchFamily="34" charset="0"/>
              </a:rPr>
              <a:t>Only primary cell walls are present in these parenchyma cells of a grass plant. Note the thin cell walls and abundant chloroplasts.</a:t>
            </a:r>
          </a:p>
        </p:txBody>
      </p:sp>
      <p:sp>
        <p:nvSpPr>
          <p:cNvPr id="8" name="Slide Number Placeholder 5">
            <a:extLst>
              <a:ext uri="{FF2B5EF4-FFF2-40B4-BE49-F238E27FC236}">
                <a16:creationId xmlns:a16="http://schemas.microsoft.com/office/drawing/2014/main" id="{62F5FE73-87F7-4965-8AF6-85EF31B5B2ED}"/>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0916082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0F661-B880-4A75-B5AA-72EF3E6E537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Collenchyma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48D1BA5-A7F9-43A9-87ED-7FE58EA57A47}"/>
              </a:ext>
            </a:extLst>
          </p:cNvPr>
          <p:cNvSpPr>
            <a:spLocks noGrp="1"/>
          </p:cNvSpPr>
          <p:nvPr>
            <p:ph sz="quarter" idx="11"/>
          </p:nvPr>
        </p:nvSpPr>
        <p:spPr/>
        <p:txBody>
          <a:bodyPr/>
          <a:lstStyle/>
          <a:p>
            <a:pPr marL="347472" lvl="0" indent="-347472">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 flexible support for plant organs</a:t>
            </a:r>
          </a:p>
          <a:p>
            <a:pPr marL="347472" lvl="0" indent="-347472">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 bending without breaking</a:t>
            </a:r>
          </a:p>
          <a:p>
            <a:pPr marL="347472" lvl="0" indent="-347472">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Living protoplasts – may live many years</a:t>
            </a:r>
          </a:p>
          <a:p>
            <a:pPr marL="347472" lvl="0" indent="-347472">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secondary cell walls</a:t>
            </a:r>
          </a:p>
        </p:txBody>
      </p:sp>
      <p:sp>
        <p:nvSpPr>
          <p:cNvPr id="6" name="Slide Number Placeholder 3">
            <a:extLst>
              <a:ext uri="{FF2B5EF4-FFF2-40B4-BE49-F238E27FC236}">
                <a16:creationId xmlns:a16="http://schemas.microsoft.com/office/drawing/2014/main" id="{8273A3DD-1C28-4251-9199-0415BD6DD0E5}"/>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1829888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A7308-2895-4FE0-AEBE-33A4543C479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Collenchyma Cells</a:t>
            </a:r>
          </a:p>
        </p:txBody>
      </p:sp>
      <p:pic>
        <p:nvPicPr>
          <p:cNvPr id="9" name="Picture 2" descr="A 3-part illustration of cross-sections of ground tissues. The sclereid is triple lobed, parenchyma and collenchyma cells are geometrically shaped.">
            <a:extLst>
              <a:ext uri="{FF2B5EF4-FFF2-40B4-BE49-F238E27FC236}">
                <a16:creationId xmlns:a16="http://schemas.microsoft.com/office/drawing/2014/main" id="{4C78FE54-98EC-4CD2-8E07-EE5E79E46A57}"/>
              </a:ext>
            </a:extLst>
          </p:cNvPr>
          <p:cNvPicPr>
            <a:picLocks noChangeAspect="1" noChangeArrowheads="1"/>
          </p:cNvPicPr>
          <p:nvPr/>
        </p:nvPicPr>
        <p:blipFill rotWithShape="1">
          <a:blip r:embed="rId2"/>
          <a:srcRect l="31843" t="10271" r="35269" b="10578"/>
          <a:stretch/>
        </p:blipFill>
        <p:spPr bwMode="auto">
          <a:xfrm>
            <a:off x="2912366" y="1069477"/>
            <a:ext cx="3570808" cy="384048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31B837C5-B7DC-466C-9D83-DECD85E6735F}"/>
              </a:ext>
            </a:extLst>
          </p:cNvPr>
          <p:cNvSpPr>
            <a:spLocks noGrp="1"/>
          </p:cNvSpPr>
          <p:nvPr>
            <p:ph sz="quarter" idx="11"/>
          </p:nvPr>
        </p:nvSpPr>
        <p:spPr>
          <a:xfrm>
            <a:off x="3955744" y="5013222"/>
            <a:ext cx="1232512" cy="182880"/>
          </a:xfrm>
        </p:spPr>
        <p:txBody>
          <a:bodyPr/>
          <a:lstStyle/>
          <a:p>
            <a:pPr algn="ctr"/>
            <a:r>
              <a:rPr lang="en-US" sz="800" dirty="0"/>
              <a:t>(b) Steven P. Lynch</a:t>
            </a:r>
            <a:endParaRPr lang="en-US" sz="800" dirty="0">
              <a:solidFill>
                <a:srgbClr val="000000"/>
              </a:solidFill>
              <a:latin typeface="Arial" panose="020B0604020202020204" pitchFamily="34" charset="0"/>
              <a:ea typeface="Verdana" panose="020B0604030504040204" pitchFamily="34" charset="0"/>
            </a:endParaRPr>
          </a:p>
        </p:txBody>
      </p:sp>
      <p:sp>
        <p:nvSpPr>
          <p:cNvPr id="11" name="Content Placeholder 4">
            <a:extLst>
              <a:ext uri="{FF2B5EF4-FFF2-40B4-BE49-F238E27FC236}">
                <a16:creationId xmlns:a16="http://schemas.microsoft.com/office/drawing/2014/main" id="{5CA64120-B4FF-462E-AA38-F7DE5877FA34}"/>
              </a:ext>
            </a:extLst>
          </p:cNvPr>
          <p:cNvSpPr>
            <a:spLocks noGrp="1"/>
          </p:cNvSpPr>
          <p:nvPr>
            <p:ph sz="quarter" idx="15"/>
          </p:nvPr>
        </p:nvSpPr>
        <p:spPr>
          <a:xfrm>
            <a:off x="342900" y="5305927"/>
            <a:ext cx="8458200" cy="1029341"/>
          </a:xfrm>
        </p:spPr>
        <p:txBody>
          <a:bodyPr/>
          <a:lstStyle/>
          <a:p>
            <a:r>
              <a:rPr lang="en-US" sz="2000" dirty="0">
                <a:solidFill>
                  <a:srgbClr val="000000"/>
                </a:solidFill>
                <a:latin typeface="Arial" panose="020B0604020202020204" pitchFamily="34" charset="0"/>
                <a:ea typeface="Verdana" panose="020B0604030504040204" pitchFamily="34" charset="0"/>
              </a:rPr>
              <a:t>Thickened primary cell walls are seen in these collenchyma cells from a young branch of elderberry, </a:t>
            </a:r>
            <a:r>
              <a:rPr lang="en-US" sz="2000" i="1" dirty="0">
                <a:solidFill>
                  <a:srgbClr val="000000"/>
                </a:solidFill>
                <a:latin typeface="Arial" panose="020B0604020202020204" pitchFamily="34" charset="0"/>
                <a:ea typeface="Verdana" panose="020B0604030504040204" pitchFamily="34" charset="0"/>
              </a:rPr>
              <a:t>Sambucus</a:t>
            </a:r>
            <a:r>
              <a:rPr lang="en-US" sz="2000" dirty="0">
                <a:solidFill>
                  <a:srgbClr val="000000"/>
                </a:solidFill>
                <a:latin typeface="Arial" panose="020B0604020202020204" pitchFamily="34" charset="0"/>
                <a:ea typeface="Verdana" panose="020B0604030504040204" pitchFamily="34" charset="0"/>
              </a:rPr>
              <a:t>. In other kinds of collenchyma cells, the thickened areas may occur at the corners of cells.</a:t>
            </a:r>
          </a:p>
        </p:txBody>
      </p:sp>
      <p:sp>
        <p:nvSpPr>
          <p:cNvPr id="8" name="Slide Number Placeholder 5">
            <a:extLst>
              <a:ext uri="{FF2B5EF4-FFF2-40B4-BE49-F238E27FC236}">
                <a16:creationId xmlns:a16="http://schemas.microsoft.com/office/drawing/2014/main" id="{62F5FE73-87F7-4965-8AF6-85EF31B5B2ED}"/>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516538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7F916-25BE-4C21-A2A5-BCF48B2A353D}"/>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Plant Body Organization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54ECD2D-FA3A-4DB8-9CA0-9FE833D96085}"/>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 vascular plant consists of</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Root system</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Anchors the plant</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to absorb water and ions from the soil</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Shoot system</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Consists of supporting stems, photosynthetic leaves, and reproductive flowers.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Repetitive units consist of internode, node, leaf, and axillary bud.</a:t>
            </a:r>
          </a:p>
        </p:txBody>
      </p:sp>
      <p:sp>
        <p:nvSpPr>
          <p:cNvPr id="6" name="Slide Number Placeholder 3">
            <a:extLst>
              <a:ext uri="{FF2B5EF4-FFF2-40B4-BE49-F238E27FC236}">
                <a16:creationId xmlns:a16="http://schemas.microsoft.com/office/drawing/2014/main" id="{B98A997C-4F77-4A0F-A517-BD3651F72F51}"/>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991274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0CB5E-4BF0-40B5-AD51-AAC12F1D64F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Sclerenchyma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4435E9A-A785-4EDE-ADAB-A9566A8F44D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Tough thick walls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Usually lack living protoplasts at maturity</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Secondary cell walls often contain lignin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Two general types – both strengthen tissues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Fibers – long, slender cells that are usually grouped in strands.</a:t>
            </a:r>
          </a:p>
          <a:p>
            <a:pPr marL="347472" lvl="0" indent="-347472">
              <a:spcBef>
                <a:spcPts val="12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Sclereids</a:t>
            </a:r>
            <a:r>
              <a:rPr lang="en-US" dirty="0">
                <a:solidFill>
                  <a:srgbClr val="000000"/>
                </a:solidFill>
                <a:latin typeface="Arial" panose="020B0604020202020204" pitchFamily="34" charset="0"/>
                <a:ea typeface="Verdana" panose="020B0604030504040204" pitchFamily="34" charset="0"/>
              </a:rPr>
              <a:t> – variable shape, often branched, may occur singly or in groups.</a:t>
            </a:r>
          </a:p>
        </p:txBody>
      </p:sp>
      <p:sp>
        <p:nvSpPr>
          <p:cNvPr id="6" name="Slide Number Placeholder 3">
            <a:extLst>
              <a:ext uri="{FF2B5EF4-FFF2-40B4-BE49-F238E27FC236}">
                <a16:creationId xmlns:a16="http://schemas.microsoft.com/office/drawing/2014/main" id="{2F34D688-9DBE-4965-87E5-FF67A93D0AA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9694641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A7308-2895-4FE0-AEBE-33A4543C479E}"/>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Sclereids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3-part illustration of cross-sections of ground tissues. The sclereid is triple lobed, parenchyma and collenchyma cells are geometrically shaped.">
            <a:extLst>
              <a:ext uri="{FF2B5EF4-FFF2-40B4-BE49-F238E27FC236}">
                <a16:creationId xmlns:a16="http://schemas.microsoft.com/office/drawing/2014/main" id="{4C78FE54-98EC-4CD2-8E07-EE5E79E46A57}"/>
              </a:ext>
            </a:extLst>
          </p:cNvPr>
          <p:cNvPicPr>
            <a:picLocks noChangeAspect="1" noChangeArrowheads="1"/>
          </p:cNvPicPr>
          <p:nvPr/>
        </p:nvPicPr>
        <p:blipFill rotWithShape="1">
          <a:blip r:embed="rId2"/>
          <a:srcRect l="64272" t="12137" b="8832"/>
          <a:stretch/>
        </p:blipFill>
        <p:spPr bwMode="auto">
          <a:xfrm>
            <a:off x="2711058" y="1044048"/>
            <a:ext cx="3721884" cy="3679086"/>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31B837C5-B7DC-466C-9D83-DECD85E6735F}"/>
              </a:ext>
            </a:extLst>
          </p:cNvPr>
          <p:cNvSpPr>
            <a:spLocks noGrp="1"/>
          </p:cNvSpPr>
          <p:nvPr>
            <p:ph sz="quarter" idx="11"/>
          </p:nvPr>
        </p:nvSpPr>
        <p:spPr>
          <a:xfrm>
            <a:off x="3955744" y="4785188"/>
            <a:ext cx="1232512" cy="243618"/>
          </a:xfrm>
        </p:spPr>
        <p:txBody>
          <a:bodyPr/>
          <a:lstStyle/>
          <a:p>
            <a:pPr algn="ctr"/>
            <a:r>
              <a:rPr lang="en-US" sz="800" dirty="0"/>
              <a:t>(c) ©Lee W. Wilcox;</a:t>
            </a:r>
            <a:endParaRPr lang="en-US" sz="800" dirty="0">
              <a:solidFill>
                <a:srgbClr val="000000"/>
              </a:solidFill>
              <a:latin typeface="Arial" panose="020B0604020202020204" pitchFamily="34" charset="0"/>
              <a:ea typeface="Verdana" panose="020B0604030504040204" pitchFamily="34" charset="0"/>
            </a:endParaRPr>
          </a:p>
        </p:txBody>
      </p:sp>
      <p:sp>
        <p:nvSpPr>
          <p:cNvPr id="11" name="Content Placeholder 4">
            <a:extLst>
              <a:ext uri="{FF2B5EF4-FFF2-40B4-BE49-F238E27FC236}">
                <a16:creationId xmlns:a16="http://schemas.microsoft.com/office/drawing/2014/main" id="{5CA64120-B4FF-462E-AA38-F7DE5877FA34}"/>
              </a:ext>
            </a:extLst>
          </p:cNvPr>
          <p:cNvSpPr>
            <a:spLocks noGrp="1"/>
          </p:cNvSpPr>
          <p:nvPr>
            <p:ph sz="quarter" idx="15"/>
          </p:nvPr>
        </p:nvSpPr>
        <p:spPr>
          <a:xfrm>
            <a:off x="342900" y="5317958"/>
            <a:ext cx="8458200" cy="1005280"/>
          </a:xfrm>
        </p:spPr>
        <p:txBody>
          <a:bodyPr/>
          <a:lstStyle/>
          <a:p>
            <a:r>
              <a:rPr lang="en-US" sz="2000" dirty="0"/>
              <a:t>Clusters of </a:t>
            </a:r>
            <a:r>
              <a:rPr lang="en-US" sz="2000" dirty="0" err="1"/>
              <a:t>sclereids</a:t>
            </a:r>
            <a:r>
              <a:rPr lang="en-US" sz="2000" dirty="0"/>
              <a:t> (“stone cells”) are stained red in this preparation. The surrounding thin-walled cells, stained green, are parenchyma. </a:t>
            </a:r>
            <a:r>
              <a:rPr lang="en-US" sz="2000" dirty="0" err="1"/>
              <a:t>Sclereids</a:t>
            </a:r>
            <a:r>
              <a:rPr lang="en-US" sz="2000" dirty="0"/>
              <a:t> are one type of sclerenchyma tissue; another type is fibers.</a:t>
            </a:r>
          </a:p>
        </p:txBody>
      </p:sp>
      <p:sp>
        <p:nvSpPr>
          <p:cNvPr id="8" name="Slide Number Placeholder 5">
            <a:extLst>
              <a:ext uri="{FF2B5EF4-FFF2-40B4-BE49-F238E27FC236}">
                <a16:creationId xmlns:a16="http://schemas.microsoft.com/office/drawing/2014/main" id="{62F5FE73-87F7-4965-8AF6-85EF31B5B2ED}"/>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0378549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ABAD1-CF85-4ED0-B8EF-F6505F4E822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Vascular Tissue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97A392A-1503-42D1-9846-20D28612FF63}"/>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Xylem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Conducts water and dissolve minerals throughout plant.</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Phloem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Conducts a solution of carbohydrates – mainly sucrose – used by plants for food.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transports hormones, amino acids, and other substances necessary for plant growth.</a:t>
            </a:r>
          </a:p>
        </p:txBody>
      </p:sp>
      <p:sp>
        <p:nvSpPr>
          <p:cNvPr id="6" name="Slide Number Placeholder 3">
            <a:extLst>
              <a:ext uri="{FF2B5EF4-FFF2-40B4-BE49-F238E27FC236}">
                <a16:creationId xmlns:a16="http://schemas.microsoft.com/office/drawing/2014/main" id="{3960E75C-5D78-41D0-A6DE-213E6CBA71A9}"/>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4214769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FD79E-596D-40A4-B822-4C55426DF54A}"/>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Xylem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7C644EA-C578-44FF-843B-A2E231B9C830}"/>
              </a:ext>
            </a:extLst>
          </p:cNvPr>
          <p:cNvSpPr>
            <a:spLocks noGrp="1"/>
          </p:cNvSpPr>
          <p:nvPr>
            <p:ph sz="quarter" idx="11"/>
          </p:nvPr>
        </p:nvSpPr>
        <p:spPr/>
        <p:txBody>
          <a:bodyPr/>
          <a:lstStyle/>
          <a:p>
            <a:pPr>
              <a:spcBef>
                <a:spcPts val="1200"/>
              </a:spcBef>
              <a:spcAft>
                <a:spcPts val="600"/>
              </a:spcAft>
              <a:buClr>
                <a:srgbClr val="003B48"/>
              </a:buClr>
            </a:pPr>
            <a:r>
              <a:rPr lang="en-US" dirty="0">
                <a:solidFill>
                  <a:schemeClr val="tx1"/>
                </a:solidFill>
                <a:latin typeface="Arial" panose="020B0604020202020204" pitchFamily="34" charset="0"/>
                <a:ea typeface="Verdana" panose="020B0604030504040204" pitchFamily="34" charset="0"/>
              </a:rPr>
              <a:t>Two types of water conducting cells</a:t>
            </a:r>
          </a:p>
          <a:p>
            <a:pPr>
              <a:spcBef>
                <a:spcPts val="1200"/>
              </a:spcBef>
              <a:spcAft>
                <a:spcPts val="600"/>
              </a:spcAft>
              <a:buClr>
                <a:srgbClr val="003B48"/>
              </a:buClr>
            </a:pPr>
            <a:r>
              <a:rPr lang="en-US" dirty="0">
                <a:solidFill>
                  <a:schemeClr val="tx1"/>
                </a:solidFill>
                <a:latin typeface="Arial" panose="020B0604020202020204" pitchFamily="34" charset="0"/>
                <a:ea typeface="Verdana" panose="020B0604030504040204" pitchFamily="34" charset="0"/>
              </a:rPr>
              <a:t>1. Vessels</a:t>
            </a:r>
          </a:p>
          <a:p>
            <a:pPr lvl="2" indent="-283464">
              <a:spcBef>
                <a:spcPts val="1200"/>
              </a:spcBef>
              <a:spcAft>
                <a:spcPts val="600"/>
              </a:spcAft>
              <a:buClr>
                <a:srgbClr val="000000"/>
              </a:buClr>
            </a:pPr>
            <a:r>
              <a:rPr lang="en-US" dirty="0">
                <a:solidFill>
                  <a:schemeClr val="tx1"/>
                </a:solidFill>
                <a:latin typeface="Arial" panose="020B0604020202020204" pitchFamily="34" charset="0"/>
                <a:ea typeface="Verdana" panose="020B0604030504040204" pitchFamily="34" charset="0"/>
              </a:rPr>
              <a:t>Continuous tubes of dead cylindrical cells arranged end-to-end.</a:t>
            </a:r>
          </a:p>
          <a:p>
            <a:pPr>
              <a:spcBef>
                <a:spcPts val="1200"/>
              </a:spcBef>
              <a:spcAft>
                <a:spcPts val="600"/>
              </a:spcAft>
              <a:buClr>
                <a:srgbClr val="003B48"/>
              </a:buClr>
            </a:pPr>
            <a:r>
              <a:rPr lang="en-US" dirty="0">
                <a:solidFill>
                  <a:schemeClr val="tx1"/>
                </a:solidFill>
                <a:latin typeface="Arial" panose="020B0604020202020204" pitchFamily="34" charset="0"/>
                <a:ea typeface="Verdana" panose="020B0604030504040204" pitchFamily="34" charset="0"/>
              </a:rPr>
              <a:t>2. </a:t>
            </a:r>
            <a:r>
              <a:rPr lang="en-US" dirty="0" err="1">
                <a:solidFill>
                  <a:schemeClr val="tx1"/>
                </a:solidFill>
                <a:latin typeface="Arial" panose="020B0604020202020204" pitchFamily="34" charset="0"/>
                <a:ea typeface="Verdana" panose="020B0604030504040204" pitchFamily="34" charset="0"/>
              </a:rPr>
              <a:t>Tracheids</a:t>
            </a:r>
            <a:endParaRPr lang="en-US" dirty="0">
              <a:solidFill>
                <a:schemeClr val="tx1"/>
              </a:solidFill>
              <a:latin typeface="Arial" panose="020B0604020202020204" pitchFamily="34" charset="0"/>
              <a:ea typeface="Verdana" panose="020B0604030504040204" pitchFamily="34" charset="0"/>
            </a:endParaRPr>
          </a:p>
          <a:p>
            <a:pPr lvl="2" indent="-283464">
              <a:spcBef>
                <a:spcPts val="1200"/>
              </a:spcBef>
              <a:spcAft>
                <a:spcPts val="600"/>
              </a:spcAft>
              <a:buClr>
                <a:srgbClr val="000000"/>
              </a:buClr>
            </a:pPr>
            <a:r>
              <a:rPr lang="en-US" dirty="0">
                <a:solidFill>
                  <a:schemeClr val="tx1"/>
                </a:solidFill>
                <a:latin typeface="Arial" panose="020B0604020202020204" pitchFamily="34" charset="0"/>
                <a:ea typeface="Verdana" panose="020B0604030504040204" pitchFamily="34" charset="0"/>
              </a:rPr>
              <a:t>Dead cells that taper at the end and overlap one another.</a:t>
            </a:r>
          </a:p>
          <a:p>
            <a:pPr>
              <a:spcBef>
                <a:spcPts val="1200"/>
              </a:spcBef>
              <a:spcAft>
                <a:spcPts val="600"/>
              </a:spcAft>
              <a:buClr>
                <a:srgbClr val="003B48"/>
              </a:buClr>
            </a:pPr>
            <a:r>
              <a:rPr lang="en-US" dirty="0">
                <a:solidFill>
                  <a:schemeClr val="tx1"/>
                </a:solidFill>
                <a:latin typeface="Arial" panose="020B0604020202020204" pitchFamily="34" charset="0"/>
                <a:ea typeface="Verdana" panose="020B0604030504040204" pitchFamily="34" charset="0"/>
              </a:rPr>
              <a:t>Vessels tend to be shorter and wider than </a:t>
            </a:r>
            <a:r>
              <a:rPr lang="en-US" dirty="0" err="1">
                <a:solidFill>
                  <a:schemeClr val="tx1"/>
                </a:solidFill>
                <a:latin typeface="Arial" panose="020B0604020202020204" pitchFamily="34" charset="0"/>
                <a:ea typeface="Verdana" panose="020B0604030504040204" pitchFamily="34" charset="0"/>
              </a:rPr>
              <a:t>tracheids</a:t>
            </a:r>
            <a:r>
              <a:rPr lang="en-US" dirty="0">
                <a:solidFill>
                  <a:schemeClr val="tx1"/>
                </a:solidFill>
                <a:latin typeface="Arial" panose="020B0604020202020204" pitchFamily="34" charset="0"/>
                <a:ea typeface="Verdana" panose="020B0604030504040204" pitchFamily="34" charset="0"/>
              </a:rPr>
              <a:t>.</a:t>
            </a:r>
          </a:p>
          <a:p>
            <a:pPr>
              <a:spcBef>
                <a:spcPts val="1200"/>
              </a:spcBef>
              <a:spcAft>
                <a:spcPts val="600"/>
              </a:spcAft>
              <a:buClr>
                <a:srgbClr val="003B48"/>
              </a:buClr>
            </a:pPr>
            <a:r>
              <a:rPr lang="en-US" dirty="0">
                <a:solidFill>
                  <a:schemeClr val="tx1"/>
                </a:solidFill>
                <a:latin typeface="Arial" panose="020B0604020202020204" pitchFamily="34" charset="0"/>
                <a:ea typeface="Verdana" panose="020B0604030504040204" pitchFamily="34" charset="0"/>
              </a:rPr>
              <a:t>In addition to conducting cells, xylem typically includes fibers and parenchyma cells (ground tissue cells)</a:t>
            </a:r>
          </a:p>
        </p:txBody>
      </p:sp>
      <p:sp>
        <p:nvSpPr>
          <p:cNvPr id="6" name="Slide Number Placeholder 3">
            <a:extLst>
              <a:ext uri="{FF2B5EF4-FFF2-40B4-BE49-F238E27FC236}">
                <a16:creationId xmlns:a16="http://schemas.microsoft.com/office/drawing/2014/main" id="{8B3C8ADD-CFC1-4493-BAA5-0CAAC77D3D8D}"/>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3485877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F9854-2366-4646-AF14-42BD0E8DBCA2}"/>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Tracheids</a:t>
            </a:r>
            <a:r>
              <a:rPr lang="en-US" dirty="0">
                <a:solidFill>
                  <a:srgbClr val="000000"/>
                </a:solidFill>
                <a:latin typeface="Arial" panose="020B0604020202020204" pitchFamily="34" charset="0"/>
                <a:ea typeface="Verdana" panose="020B0604030504040204" pitchFamily="34" charset="0"/>
                <a:cs typeface="Arial" pitchFamily="34" charset="0"/>
              </a:rPr>
              <a:t> and Vessel Elements</a:t>
            </a:r>
          </a:p>
        </p:txBody>
      </p:sp>
      <p:pic>
        <p:nvPicPr>
          <p:cNvPr id="9" name="Picture 2" descr="4 illustrations compare the anatomy of the tracheid and vessels and the photomicrographs show the histology.">
            <a:extLst>
              <a:ext uri="{FF2B5EF4-FFF2-40B4-BE49-F238E27FC236}">
                <a16:creationId xmlns:a16="http://schemas.microsoft.com/office/drawing/2014/main" id="{B31347DD-18F4-494C-BCE3-C9CFAED770A2}"/>
              </a:ext>
            </a:extLst>
          </p:cNvPr>
          <p:cNvPicPr>
            <a:picLocks noChangeAspect="1" noChangeArrowheads="1"/>
          </p:cNvPicPr>
          <p:nvPr/>
        </p:nvPicPr>
        <p:blipFill rotWithShape="1">
          <a:blip r:embed="rId2"/>
          <a:srcRect t="16633" r="26409"/>
          <a:stretch/>
        </p:blipFill>
        <p:spPr bwMode="auto">
          <a:xfrm>
            <a:off x="1511190" y="1082695"/>
            <a:ext cx="6121620"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D508B647-494D-42CC-8F6A-D17E8C95999D}"/>
              </a:ext>
            </a:extLst>
          </p:cNvPr>
          <p:cNvSpPr>
            <a:spLocks noGrp="1"/>
          </p:cNvSpPr>
          <p:nvPr>
            <p:ph type="body" sz="quarter" idx="39"/>
          </p:nvPr>
        </p:nvSpPr>
        <p:spPr>
          <a:xfrm>
            <a:off x="2148840" y="5918808"/>
            <a:ext cx="4846320" cy="274320"/>
          </a:xfrm>
        </p:spPr>
        <p:txBody>
          <a:bodyPr/>
          <a:lstStyle/>
          <a:p>
            <a:pPr algn="ctr"/>
            <a:r>
              <a:rPr lang="en-US" dirty="0">
                <a:solidFill>
                  <a:schemeClr val="tx1"/>
                </a:solidFill>
              </a:rPr>
              <a:t>(top) ©NC Brown Center for Ultrastructure Studies, SUNY, College of Environmental Science and Forestry, Syracuse, NY; (bottom) USDA Forest Service, Forest Products Laboratory, Madison, WI</a:t>
            </a:r>
            <a:endParaRPr lang="en-IN" dirty="0">
              <a:solidFill>
                <a:schemeClr val="tx1"/>
              </a:solidFill>
            </a:endParaRPr>
          </a:p>
        </p:txBody>
      </p:sp>
      <p:sp>
        <p:nvSpPr>
          <p:cNvPr id="10" name="Text Placeholder 4">
            <a:extLst>
              <a:ext uri="{FF2B5EF4-FFF2-40B4-BE49-F238E27FC236}">
                <a16:creationId xmlns:a16="http://schemas.microsoft.com/office/drawing/2014/main" id="{EBECC439-4456-4A3A-A888-6C08E7740E5B}"/>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B795F0FC-F6D0-4F6F-98E6-BE55D3C95AF7}"/>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9874456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EA375-675B-42CB-B5C5-1D56D665DFE5}"/>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Phloem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DB9177A-2986-47F0-9AA2-E68E5B7A274C}"/>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Contains two types of elongated food-conducting cells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Sieve cells (seedless vascular plants and gymnosperms) and sieve tube members (angiosperms).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Living cells that contain clusters of pores called sieve areas or sieve plates.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Sieve-tube members are more specialized (more efficient).</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Associated with companion cells, which carry out some of the metabolic functions needed to maintain the sieve-tube member.</a:t>
            </a:r>
          </a:p>
        </p:txBody>
      </p:sp>
      <p:sp>
        <p:nvSpPr>
          <p:cNvPr id="6" name="Slide Number Placeholder 3">
            <a:extLst>
              <a:ext uri="{FF2B5EF4-FFF2-40B4-BE49-F238E27FC236}">
                <a16:creationId xmlns:a16="http://schemas.microsoft.com/office/drawing/2014/main" id="{C21DDAA7-083C-4F2D-8420-6C61CB2C6453}"/>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5354355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9EE6-AD91-4859-BCC3-40C3EDBCE93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Sieve Tubes</a:t>
            </a:r>
          </a:p>
        </p:txBody>
      </p:sp>
      <p:pic>
        <p:nvPicPr>
          <p:cNvPr id="9" name="Picture 2" descr="2 illustrations of the sieve-tube member with plasmodesma, cell membrane, nucleus, companion cells, and at the bottom, it shows the sieve plate.">
            <a:extLst>
              <a:ext uri="{FF2B5EF4-FFF2-40B4-BE49-F238E27FC236}">
                <a16:creationId xmlns:a16="http://schemas.microsoft.com/office/drawing/2014/main" id="{35A3B946-ED20-4F36-AF73-C115C83B0543}"/>
              </a:ext>
            </a:extLst>
          </p:cNvPr>
          <p:cNvPicPr>
            <a:picLocks noChangeAspect="1" noChangeArrowheads="1"/>
          </p:cNvPicPr>
          <p:nvPr/>
        </p:nvPicPr>
        <p:blipFill>
          <a:blip r:embed="rId2"/>
          <a:stretch>
            <a:fillRect/>
          </a:stretch>
        </p:blipFill>
        <p:spPr bwMode="auto">
          <a:xfrm>
            <a:off x="773860" y="1201642"/>
            <a:ext cx="7596280"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2FF113D0-5B20-4DD2-9CE5-5711B68267FC}"/>
              </a:ext>
            </a:extLst>
          </p:cNvPr>
          <p:cNvSpPr>
            <a:spLocks noGrp="1"/>
          </p:cNvSpPr>
          <p:nvPr>
            <p:ph type="body" sz="quarter" idx="39"/>
          </p:nvPr>
        </p:nvSpPr>
        <p:spPr>
          <a:xfrm>
            <a:off x="2148840" y="6128235"/>
            <a:ext cx="4846320" cy="181356"/>
          </a:xfrm>
        </p:spPr>
        <p:txBody>
          <a:bodyPr/>
          <a:lstStyle/>
          <a:p>
            <a:pPr algn="ctr"/>
            <a:r>
              <a:rPr lang="fr-FR" dirty="0">
                <a:solidFill>
                  <a:schemeClr val="tx1"/>
                </a:solidFill>
              </a:rPr>
              <a:t>(b) </a:t>
            </a:r>
            <a:r>
              <a:rPr lang="fr-FR" dirty="0" err="1">
                <a:solidFill>
                  <a:schemeClr val="tx1"/>
                </a:solidFill>
              </a:rPr>
              <a:t>Biophoto</a:t>
            </a:r>
            <a:r>
              <a:rPr lang="fr-FR" dirty="0">
                <a:solidFill>
                  <a:schemeClr val="tx1"/>
                </a:solidFill>
              </a:rPr>
              <a:t> Associates/Science Source</a:t>
            </a:r>
            <a:endParaRPr lang="en-IN" dirty="0">
              <a:solidFill>
                <a:schemeClr val="tx1"/>
              </a:solidFill>
            </a:endParaRPr>
          </a:p>
        </p:txBody>
      </p:sp>
      <p:sp>
        <p:nvSpPr>
          <p:cNvPr id="8" name="Slide Number Placeholder 4">
            <a:extLst>
              <a:ext uri="{FF2B5EF4-FFF2-40B4-BE49-F238E27FC236}">
                <a16:creationId xmlns:a16="http://schemas.microsoft.com/office/drawing/2014/main" id="{86C4D518-3F65-424D-8E3C-9FB890F50D32}"/>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2889070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E2914-6192-4797-A227-BC6DBCA85CC1}"/>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Roots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A08DCEA-0E86-4706-8ED7-80C719FC14DC}"/>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Simpler pattern of organization and development than stems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Four regions are commonly recognized:</a:t>
            </a:r>
          </a:p>
          <a:p>
            <a:pPr marL="347472"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Root cap.</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Boundaries not clearly defined.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Zone of cell division.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Zone of elongation.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Zone of maturation.</a:t>
            </a:r>
          </a:p>
        </p:txBody>
      </p:sp>
      <p:sp>
        <p:nvSpPr>
          <p:cNvPr id="6" name="Slide Number Placeholder 3">
            <a:extLst>
              <a:ext uri="{FF2B5EF4-FFF2-40B4-BE49-F238E27FC236}">
                <a16:creationId xmlns:a16="http://schemas.microsoft.com/office/drawing/2014/main" id="{84EA6365-08DB-4C0A-AB39-B22679661CEC}"/>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943554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6D097-4392-4E7E-B105-C2ADF02613C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Structure</a:t>
            </a:r>
          </a:p>
        </p:txBody>
      </p:sp>
      <p:pic>
        <p:nvPicPr>
          <p:cNvPr id="9" name="Picture 2" descr="A set of three diagrams show the structure of root tip in corn.">
            <a:extLst>
              <a:ext uri="{FF2B5EF4-FFF2-40B4-BE49-F238E27FC236}">
                <a16:creationId xmlns:a16="http://schemas.microsoft.com/office/drawing/2014/main" id="{872D76D1-1F70-41DE-879F-2E648B7FFD55}"/>
              </a:ext>
            </a:extLst>
          </p:cNvPr>
          <p:cNvPicPr>
            <a:picLocks noChangeAspect="1" noChangeArrowheads="1"/>
          </p:cNvPicPr>
          <p:nvPr/>
        </p:nvPicPr>
        <p:blipFill>
          <a:blip r:embed="rId2"/>
          <a:stretch>
            <a:fillRect/>
          </a:stretch>
        </p:blipFill>
        <p:spPr bwMode="auto">
          <a:xfrm>
            <a:off x="2461429" y="961508"/>
            <a:ext cx="4144394"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7E36A334-E523-4161-B876-9A6DF900CC48}"/>
              </a:ext>
            </a:extLst>
          </p:cNvPr>
          <p:cNvSpPr>
            <a:spLocks noGrp="1"/>
          </p:cNvSpPr>
          <p:nvPr>
            <p:ph type="body" sz="quarter" idx="39"/>
          </p:nvPr>
        </p:nvSpPr>
        <p:spPr>
          <a:xfrm>
            <a:off x="2148840" y="6001422"/>
            <a:ext cx="4846320" cy="181356"/>
          </a:xfrm>
        </p:spPr>
        <p:txBody>
          <a:bodyPr/>
          <a:lstStyle/>
          <a:p>
            <a:pPr algn="ctr"/>
            <a:r>
              <a:rPr lang="en-IN" dirty="0">
                <a:solidFill>
                  <a:schemeClr val="tx1"/>
                </a:solidFill>
              </a:rPr>
              <a:t>Oxford Scientific/Getty Images</a:t>
            </a:r>
          </a:p>
        </p:txBody>
      </p:sp>
      <p:sp>
        <p:nvSpPr>
          <p:cNvPr id="10" name="Text Placeholder 4">
            <a:extLst>
              <a:ext uri="{FF2B5EF4-FFF2-40B4-BE49-F238E27FC236}">
                <a16:creationId xmlns:a16="http://schemas.microsoft.com/office/drawing/2014/main" id="{42A900F1-BCD7-47F2-80B6-98E7F4470DF0}"/>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4" action="ppaction://hlinksldjump"/>
            </a:endParaRPr>
          </a:p>
        </p:txBody>
      </p:sp>
      <p:sp>
        <p:nvSpPr>
          <p:cNvPr id="8" name="Slide Number Placeholder 5">
            <a:extLst>
              <a:ext uri="{FF2B5EF4-FFF2-40B4-BE49-F238E27FC236}">
                <a16:creationId xmlns:a16="http://schemas.microsoft.com/office/drawing/2014/main" id="{10EC080C-E217-44DF-ADC9-E6E653136F1D}"/>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9800173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F3636-2BB1-46F7-9E69-598E9D87919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Root Cap</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1DBBD88-C976-47F5-A65E-9229BCD696E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No equivalent structure in stems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Contains two types of cells that are formed continuously by the root apical meristem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Columella cells – inner.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Root cap cells – outer and lateral.</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Functions mainly in protection of the delicate tissues behind it</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Also in the perception of gravity</a:t>
            </a:r>
          </a:p>
        </p:txBody>
      </p:sp>
      <p:sp>
        <p:nvSpPr>
          <p:cNvPr id="6" name="Slide Number Placeholder 3">
            <a:extLst>
              <a:ext uri="{FF2B5EF4-FFF2-40B4-BE49-F238E27FC236}">
                <a16:creationId xmlns:a16="http://schemas.microsoft.com/office/drawing/2014/main" id="{DA17A33E-D196-4A9E-8CAB-EC72AA1FF7EF}"/>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3639325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16553D-AFFA-4E01-9618-D0D16D32335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Diagram of a Plant Body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structure of the plant body.  ">
            <a:extLst>
              <a:ext uri="{FF2B5EF4-FFF2-40B4-BE49-F238E27FC236}">
                <a16:creationId xmlns:a16="http://schemas.microsoft.com/office/drawing/2014/main" id="{1B179106-7EDB-4677-A78D-48CAEFEDC135}"/>
              </a:ext>
            </a:extLst>
          </p:cNvPr>
          <p:cNvPicPr>
            <a:picLocks noChangeAspect="1" noChangeArrowheads="1"/>
          </p:cNvPicPr>
          <p:nvPr/>
        </p:nvPicPr>
        <p:blipFill rotWithShape="1">
          <a:blip r:embed="rId2"/>
          <a:srcRect b="4191"/>
          <a:stretch/>
        </p:blipFill>
        <p:spPr bwMode="auto">
          <a:xfrm>
            <a:off x="2776457" y="1100706"/>
            <a:ext cx="3591086"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EA9EAF1D-F387-43AC-A6A0-7336C98DF496}"/>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4">
            <a:extLst>
              <a:ext uri="{FF2B5EF4-FFF2-40B4-BE49-F238E27FC236}">
                <a16:creationId xmlns:a16="http://schemas.microsoft.com/office/drawing/2014/main" id="{13B205BD-C236-465C-AC9A-9F274393EB43}"/>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428007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23376-4D6A-4257-8103-4A88ABB53A0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Zone of Cell Division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7E37936-DBC7-4D28-87C7-FE1F15C7E5F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Derived from rapid divisions of the root apical meristem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Contains mostly cuboidal cells, with small vacuoles and large central nuclei</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Daughter cells of apical meristem.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group of cells in the center of the root apical meristem (the quiescent center) divides very infrequently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Apical meristem daughter cells soon subdivide into the three primary tissues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Protoderm, procambium, and ground meristem.</a:t>
            </a:r>
          </a:p>
        </p:txBody>
      </p:sp>
      <p:sp>
        <p:nvSpPr>
          <p:cNvPr id="6" name="Slide Number Placeholder 3">
            <a:extLst>
              <a:ext uri="{FF2B5EF4-FFF2-40B4-BE49-F238E27FC236}">
                <a16:creationId xmlns:a16="http://schemas.microsoft.com/office/drawing/2014/main" id="{2B92A386-2CC4-4BA4-8581-9A991F8422DF}"/>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5505876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D9726-61EE-4EE4-961E-3C9B3886A8A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Control of the Zone of Cell Division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B65843E-D9B4-4FF2-BB52-C717060F90E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Patterning of these tissues begins in this zone</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WEREWOLF</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W</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E</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 gene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Suppresses root hair development.</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SCARECROW</a:t>
            </a:r>
            <a:r>
              <a:rPr lang="en-US"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 gene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Necessary for differentiation of endodermal and ground cells.</a:t>
            </a:r>
          </a:p>
        </p:txBody>
      </p:sp>
      <p:sp>
        <p:nvSpPr>
          <p:cNvPr id="6" name="Slide Number Placeholder 3">
            <a:extLst>
              <a:ext uri="{FF2B5EF4-FFF2-40B4-BE49-F238E27FC236}">
                <a16:creationId xmlns:a16="http://schemas.microsoft.com/office/drawing/2014/main" id="{219D602B-5EC1-4390-9E3B-D996925D38D1}"/>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1800849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56411-02FA-470B-A7D4-A1D8022CF7B5}"/>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WEREWOLF</a:t>
            </a:r>
            <a:r>
              <a:rPr lang="en-US" dirty="0">
                <a:solidFill>
                  <a:srgbClr val="000000"/>
                </a:solidFill>
                <a:latin typeface="Arial" panose="020B0604020202020204" pitchFamily="34" charset="0"/>
                <a:ea typeface="Verdana" panose="020B0604030504040204" pitchFamily="34" charset="0"/>
                <a:cs typeface="Arial" pitchFamily="34" charset="0"/>
              </a:rPr>
              <a:t> Gene</a:t>
            </a:r>
          </a:p>
        </p:txBody>
      </p:sp>
      <p:pic>
        <p:nvPicPr>
          <p:cNvPr id="9" name="Picture 2" descr="A 2-part illustration of the tissue-specific gene expression with the WEREWOLF gene and a micrograph of plants with the WER gene. ">
            <a:extLst>
              <a:ext uri="{FF2B5EF4-FFF2-40B4-BE49-F238E27FC236}">
                <a16:creationId xmlns:a16="http://schemas.microsoft.com/office/drawing/2014/main" id="{F7E822C2-8851-436E-A371-1C94454EF0D7}"/>
              </a:ext>
            </a:extLst>
          </p:cNvPr>
          <p:cNvPicPr>
            <a:picLocks noChangeAspect="1" noChangeArrowheads="1"/>
          </p:cNvPicPr>
          <p:nvPr/>
        </p:nvPicPr>
        <p:blipFill>
          <a:blip r:embed="rId2"/>
          <a:stretch>
            <a:fillRect/>
          </a:stretch>
        </p:blipFill>
        <p:spPr bwMode="auto">
          <a:xfrm>
            <a:off x="321440" y="1823610"/>
            <a:ext cx="8501121" cy="256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1E408204-E1AF-4E82-A990-A09F27870938}"/>
              </a:ext>
            </a:extLst>
          </p:cNvPr>
          <p:cNvSpPr>
            <a:spLocks noGrp="1"/>
          </p:cNvSpPr>
          <p:nvPr>
            <p:ph type="body" sz="quarter" idx="39"/>
          </p:nvPr>
        </p:nvSpPr>
        <p:spPr>
          <a:xfrm>
            <a:off x="2148839" y="4506321"/>
            <a:ext cx="4846320" cy="181356"/>
          </a:xfrm>
        </p:spPr>
        <p:txBody>
          <a:bodyPr/>
          <a:lstStyle/>
          <a:p>
            <a:pPr algn="ctr"/>
            <a:r>
              <a:rPr lang="en-IN" dirty="0">
                <a:solidFill>
                  <a:schemeClr val="tx1"/>
                </a:solidFill>
              </a:rPr>
              <a:t>(b) ©John </a:t>
            </a:r>
            <a:r>
              <a:rPr lang="en-IN" dirty="0" err="1">
                <a:solidFill>
                  <a:schemeClr val="tx1"/>
                </a:solidFill>
              </a:rPr>
              <a:t>Schiefelbein</a:t>
            </a:r>
            <a:endParaRPr lang="en-IN" dirty="0">
              <a:solidFill>
                <a:schemeClr val="tx1"/>
              </a:solidFill>
            </a:endParaRPr>
          </a:p>
        </p:txBody>
      </p:sp>
      <p:sp>
        <p:nvSpPr>
          <p:cNvPr id="7" name="Text Placeholder 4">
            <a:extLst>
              <a:ext uri="{FF2B5EF4-FFF2-40B4-BE49-F238E27FC236}">
                <a16:creationId xmlns:a16="http://schemas.microsoft.com/office/drawing/2014/main" id="{0E4D793F-370D-4778-8247-5D530B634FA4}"/>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097BC174-B197-4EB6-94A4-ABEA6120927E}"/>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783966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7CC7C-356C-48AB-BCFB-6295CDFB4680}"/>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SCARECROW</a:t>
            </a:r>
            <a:r>
              <a:rPr lang="en-US" dirty="0">
                <a:solidFill>
                  <a:srgbClr val="000000"/>
                </a:solidFill>
                <a:latin typeface="Arial" panose="020B0604020202020204" pitchFamily="34" charset="0"/>
                <a:ea typeface="Verdana" panose="020B0604030504040204" pitchFamily="34" charset="0"/>
                <a:cs typeface="Arial" pitchFamily="34" charset="0"/>
              </a:rPr>
              <a:t> Gene</a:t>
            </a:r>
          </a:p>
        </p:txBody>
      </p:sp>
      <p:pic>
        <p:nvPicPr>
          <p:cNvPr id="9" name="Picture 2" descr="A 2-part illustration of the asymmetrical cell division with SCR and a fluorescent micrograph of root with SCR promoter. ">
            <a:extLst>
              <a:ext uri="{FF2B5EF4-FFF2-40B4-BE49-F238E27FC236}">
                <a16:creationId xmlns:a16="http://schemas.microsoft.com/office/drawing/2014/main" id="{4A58A6D3-3392-4C69-BCB2-A5F5E3B23848}"/>
              </a:ext>
            </a:extLst>
          </p:cNvPr>
          <p:cNvPicPr>
            <a:picLocks noChangeAspect="1" noChangeArrowheads="1"/>
          </p:cNvPicPr>
          <p:nvPr/>
        </p:nvPicPr>
        <p:blipFill>
          <a:blip r:embed="rId2"/>
          <a:stretch>
            <a:fillRect/>
          </a:stretch>
        </p:blipFill>
        <p:spPr bwMode="auto">
          <a:xfrm>
            <a:off x="418764" y="1764093"/>
            <a:ext cx="8306473" cy="265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F55ABC45-FB94-4E4C-960C-C3AA6A4A751E}"/>
              </a:ext>
            </a:extLst>
          </p:cNvPr>
          <p:cNvSpPr>
            <a:spLocks noGrp="1"/>
          </p:cNvSpPr>
          <p:nvPr>
            <p:ph type="body" sz="quarter" idx="39"/>
          </p:nvPr>
        </p:nvSpPr>
        <p:spPr>
          <a:xfrm>
            <a:off x="2248955" y="4528354"/>
            <a:ext cx="4846320" cy="181356"/>
          </a:xfrm>
        </p:spPr>
        <p:txBody>
          <a:bodyPr/>
          <a:lstStyle/>
          <a:p>
            <a:pPr algn="ctr"/>
            <a:r>
              <a:rPr lang="en-US" dirty="0">
                <a:solidFill>
                  <a:schemeClr val="tx1"/>
                </a:solidFill>
              </a:rPr>
              <a:t>(b) ©Courtesy of Dr. Philip </a:t>
            </a:r>
            <a:r>
              <a:rPr lang="en-US" dirty="0" err="1">
                <a:solidFill>
                  <a:schemeClr val="tx1"/>
                </a:solidFill>
              </a:rPr>
              <a:t>Benfey</a:t>
            </a:r>
            <a:endParaRPr lang="en-IN" dirty="0">
              <a:solidFill>
                <a:schemeClr val="tx1"/>
              </a:solidFill>
            </a:endParaRPr>
          </a:p>
        </p:txBody>
      </p:sp>
      <p:sp>
        <p:nvSpPr>
          <p:cNvPr id="7" name="Text Placeholder 4">
            <a:extLst>
              <a:ext uri="{FF2B5EF4-FFF2-40B4-BE49-F238E27FC236}">
                <a16:creationId xmlns:a16="http://schemas.microsoft.com/office/drawing/2014/main" id="{AEA6FB51-5DAD-4AE6-AB87-74762C2D05E5}"/>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F15CFD95-74DF-458C-888B-3AA4CBD6AEAC}"/>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426626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4D585-749C-49EF-81CE-133E5212DD7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Zone of Elongation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A067D31-97AA-43FA-8428-2320BA12AB0B}"/>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Roots lengthen because cells become several times longer than wide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Width also increases slightly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further increase occurs above this zone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Mature parts of the root, except for increasing in girth, remain stationary for the life of the plant</a:t>
            </a:r>
          </a:p>
        </p:txBody>
      </p:sp>
      <p:sp>
        <p:nvSpPr>
          <p:cNvPr id="6" name="Slide Number Placeholder 3">
            <a:extLst>
              <a:ext uri="{FF2B5EF4-FFF2-40B4-BE49-F238E27FC236}">
                <a16:creationId xmlns:a16="http://schemas.microsoft.com/office/drawing/2014/main" id="{614537C2-4C9A-4962-9641-89E94C499F2C}"/>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42750542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40DAE-9CFC-4F38-9A38-026061E8F25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Zone of Maturation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F939ADD-E9A1-4DA9-9E2E-86C328BDF7EF}"/>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Elongated cells become differentiated into specific cell types</a:t>
            </a:r>
          </a:p>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Root surface cells become epidermal cells</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very thin cuticle.</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root hair and nonhair cells.</a:t>
            </a:r>
          </a:p>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Parenchyma cells produced by cortex (ground meristem)</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Inner boundary becomes endodermis.</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Endodermal primary walls are impregnated with suberin (impervious to water) produced in bands called </a:t>
            </a:r>
            <a:r>
              <a:rPr lang="en-US" dirty="0" err="1">
                <a:solidFill>
                  <a:srgbClr val="000000"/>
                </a:solidFill>
                <a:latin typeface="Arial" panose="020B0604020202020204" pitchFamily="34" charset="0"/>
                <a:ea typeface="Verdana" panose="020B0604030504040204" pitchFamily="34" charset="0"/>
              </a:rPr>
              <a:t>Casparian</a:t>
            </a:r>
            <a:r>
              <a:rPr lang="en-US" dirty="0">
                <a:solidFill>
                  <a:srgbClr val="000000"/>
                </a:solidFill>
                <a:latin typeface="Arial" panose="020B0604020202020204" pitchFamily="34" charset="0"/>
                <a:ea typeface="Verdana" panose="020B0604030504040204" pitchFamily="34" charset="0"/>
              </a:rPr>
              <a:t> strips.</a:t>
            </a:r>
          </a:p>
          <a:p>
            <a:pPr marL="342900" indent="-342900">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Stele – tissues interior to endodermis.</a:t>
            </a:r>
          </a:p>
          <a:p>
            <a:pPr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Pericycle is cylinder of parenchyma interior to endodermis</a:t>
            </a:r>
          </a:p>
        </p:txBody>
      </p:sp>
      <p:sp>
        <p:nvSpPr>
          <p:cNvPr id="6" name="Slide Number Placeholder 3">
            <a:extLst>
              <a:ext uri="{FF2B5EF4-FFF2-40B4-BE49-F238E27FC236}">
                <a16:creationId xmlns:a16="http://schemas.microsoft.com/office/drawing/2014/main" id="{FD098EC3-A1A1-4878-BDFB-DBAAE93A61DA}"/>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8806198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96415-7CD1-4784-822E-9FC6AE4C729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Endodermis and Pericycle</a:t>
            </a:r>
          </a:p>
        </p:txBody>
      </p:sp>
      <p:pic>
        <p:nvPicPr>
          <p:cNvPr id="9" name="Picture 2" descr="The Casparian strip fills the space between the cells of the endodermis, much like mortar is used to glue bricks together in a wall.">
            <a:extLst>
              <a:ext uri="{FF2B5EF4-FFF2-40B4-BE49-F238E27FC236}">
                <a16:creationId xmlns:a16="http://schemas.microsoft.com/office/drawing/2014/main" id="{E671191A-F1B1-407E-BA3B-689D184BAC5E}"/>
              </a:ext>
            </a:extLst>
          </p:cNvPr>
          <p:cNvPicPr>
            <a:picLocks noChangeAspect="1" noChangeArrowheads="1"/>
          </p:cNvPicPr>
          <p:nvPr/>
        </p:nvPicPr>
        <p:blipFill rotWithShape="1">
          <a:blip r:embed="rId2"/>
          <a:srcRect r="50228" b="71290"/>
          <a:stretch/>
        </p:blipFill>
        <p:spPr bwMode="auto">
          <a:xfrm>
            <a:off x="796617" y="1616266"/>
            <a:ext cx="7550766" cy="4045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3D5BD388-A132-422A-B0BA-0E09B03884F9}"/>
              </a:ext>
            </a:extLst>
          </p:cNvPr>
          <p:cNvSpPr>
            <a:spLocks noGrp="1"/>
          </p:cNvSpPr>
          <p:nvPr>
            <p:ph type="body" sz="quarter" idx="39"/>
          </p:nvPr>
        </p:nvSpPr>
        <p:spPr>
          <a:xfrm>
            <a:off x="1686310" y="5885271"/>
            <a:ext cx="5771380" cy="192025"/>
          </a:xfrm>
        </p:spPr>
        <p:txBody>
          <a:bodyPr/>
          <a:lstStyle/>
          <a:p>
            <a:pPr algn="ctr"/>
            <a:r>
              <a:rPr lang="en-US" dirty="0">
                <a:solidFill>
                  <a:schemeClr val="tx1"/>
                </a:solidFill>
              </a:rPr>
              <a:t>(top left) </a:t>
            </a:r>
            <a:r>
              <a:rPr lang="en-US" dirty="0" err="1">
                <a:solidFill>
                  <a:schemeClr val="tx1"/>
                </a:solidFill>
              </a:rPr>
              <a:t>Biophoto</a:t>
            </a:r>
            <a:r>
              <a:rPr lang="en-US" dirty="0">
                <a:solidFill>
                  <a:schemeClr val="tx1"/>
                </a:solidFill>
              </a:rPr>
              <a:t> Associates/Science Source</a:t>
            </a:r>
            <a:endParaRPr lang="en-IN" dirty="0">
              <a:solidFill>
                <a:schemeClr val="tx1"/>
              </a:solidFill>
            </a:endParaRPr>
          </a:p>
        </p:txBody>
      </p:sp>
      <p:sp>
        <p:nvSpPr>
          <p:cNvPr id="8" name="Slide Number Placeholder 4">
            <a:extLst>
              <a:ext uri="{FF2B5EF4-FFF2-40B4-BE49-F238E27FC236}">
                <a16:creationId xmlns:a16="http://schemas.microsoft.com/office/drawing/2014/main" id="{BE8C64F9-7192-4647-AA59-428077B57DB9}"/>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40976489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9DCD3-C876-4592-9D85-8E956C7B3ED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Cross Sections</a:t>
            </a:r>
          </a:p>
        </p:txBody>
      </p:sp>
      <p:sp>
        <p:nvSpPr>
          <p:cNvPr id="6" name="Text Placeholder 3">
            <a:extLst>
              <a:ext uri="{FF2B5EF4-FFF2-40B4-BE49-F238E27FC236}">
                <a16:creationId xmlns:a16="http://schemas.microsoft.com/office/drawing/2014/main" id="{7B678E35-7AAB-4CAA-82DD-78079939B943}"/>
              </a:ext>
            </a:extLst>
          </p:cNvPr>
          <p:cNvSpPr>
            <a:spLocks noGrp="1"/>
          </p:cNvSpPr>
          <p:nvPr>
            <p:ph type="body" sz="quarter" idx="39"/>
          </p:nvPr>
        </p:nvSpPr>
        <p:spPr>
          <a:xfrm>
            <a:off x="2148840" y="5922608"/>
            <a:ext cx="4846320" cy="274320"/>
          </a:xfrm>
        </p:spPr>
        <p:txBody>
          <a:bodyPr/>
          <a:lstStyle/>
          <a:p>
            <a:pPr algn="ctr"/>
            <a:r>
              <a:rPr lang="en-US" dirty="0">
                <a:solidFill>
                  <a:schemeClr val="tx1"/>
                </a:solidFill>
              </a:rPr>
              <a:t>(top left) </a:t>
            </a:r>
            <a:r>
              <a:rPr lang="en-US" dirty="0" err="1">
                <a:solidFill>
                  <a:schemeClr val="tx1"/>
                </a:solidFill>
              </a:rPr>
              <a:t>Biophoto</a:t>
            </a:r>
            <a:r>
              <a:rPr lang="en-US" dirty="0">
                <a:solidFill>
                  <a:schemeClr val="tx1"/>
                </a:solidFill>
              </a:rPr>
              <a:t> Associates/Science Source; (top right, bottom right) George S. </a:t>
            </a:r>
            <a:r>
              <a:rPr lang="en-US" dirty="0" err="1">
                <a:solidFill>
                  <a:schemeClr val="tx1"/>
                </a:solidFill>
              </a:rPr>
              <a:t>Ellmore</a:t>
            </a:r>
            <a:r>
              <a:rPr lang="en-US" dirty="0">
                <a:solidFill>
                  <a:schemeClr val="tx1"/>
                </a:solidFill>
              </a:rPr>
              <a:t>; (bottom left) ©Lee W. Wilcox</a:t>
            </a:r>
            <a:endParaRPr lang="en-IN" dirty="0">
              <a:solidFill>
                <a:schemeClr val="tx1"/>
              </a:solidFill>
            </a:endParaRPr>
          </a:p>
        </p:txBody>
      </p:sp>
      <p:sp>
        <p:nvSpPr>
          <p:cNvPr id="8" name="Slide Number Placeholder 4">
            <a:extLst>
              <a:ext uri="{FF2B5EF4-FFF2-40B4-BE49-F238E27FC236}">
                <a16:creationId xmlns:a16="http://schemas.microsoft.com/office/drawing/2014/main" id="{11A738F4-A93A-4681-A212-378E8BFB4B1A}"/>
              </a:ext>
            </a:extLst>
          </p:cNvPr>
          <p:cNvSpPr>
            <a:spLocks noGrp="1"/>
          </p:cNvSpPr>
          <p:nvPr>
            <p:ph type="sldNum" sz="quarter" idx="10"/>
          </p:nvPr>
        </p:nvSpPr>
        <p:spPr/>
        <p:txBody>
          <a:bodyPr/>
          <a:lstStyle/>
          <a:p>
            <a:fld id="{68151E55-6873-49E2-B8D5-2F265E6F1973}" type="slidenum">
              <a:rPr lang="en-US" smtClean="0"/>
              <a:pPr/>
              <a:t>47</a:t>
            </a:fld>
            <a:endParaRPr lang="en-US"/>
          </a:p>
        </p:txBody>
      </p:sp>
      <p:pic>
        <p:nvPicPr>
          <p:cNvPr id="9" name="Picture 2" descr="A 3-part illustration shows the structure of the Casparian strip and the cross-sections of the zone of maturation in monocot and eudicot roots.">
            <a:extLst>
              <a:ext uri="{FF2B5EF4-FFF2-40B4-BE49-F238E27FC236}">
                <a16:creationId xmlns:a16="http://schemas.microsoft.com/office/drawing/2014/main" id="{98FA5CCD-9649-4510-8223-20B51F736B6E}"/>
              </a:ext>
            </a:extLst>
          </p:cNvPr>
          <p:cNvPicPr>
            <a:picLocks noChangeAspect="1" noChangeArrowheads="1"/>
          </p:cNvPicPr>
          <p:nvPr/>
        </p:nvPicPr>
        <p:blipFill>
          <a:blip r:embed="rId2"/>
          <a:stretch>
            <a:fillRect/>
          </a:stretch>
        </p:blipFill>
        <p:spPr bwMode="auto">
          <a:xfrm>
            <a:off x="1982540" y="1038280"/>
            <a:ext cx="5178920" cy="480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9F905187-68D0-45B8-9649-5F8547657F69}"/>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6519257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2E0D3-567A-447E-953D-F67F3236A5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Stages in the Differentiation of Plant Tissues</a:t>
            </a:r>
          </a:p>
        </p:txBody>
      </p:sp>
      <p:sp>
        <p:nvSpPr>
          <p:cNvPr id="8" name="Slide Number Placeholder 3">
            <a:extLst>
              <a:ext uri="{FF2B5EF4-FFF2-40B4-BE49-F238E27FC236}">
                <a16:creationId xmlns:a16="http://schemas.microsoft.com/office/drawing/2014/main" id="{B0DE89B5-CAAA-4715-8901-2FA8327B6812}"/>
              </a:ext>
            </a:extLst>
          </p:cNvPr>
          <p:cNvSpPr>
            <a:spLocks noGrp="1"/>
          </p:cNvSpPr>
          <p:nvPr>
            <p:ph type="sldNum" sz="quarter" idx="10"/>
          </p:nvPr>
        </p:nvSpPr>
        <p:spPr/>
        <p:txBody>
          <a:bodyPr/>
          <a:lstStyle/>
          <a:p>
            <a:fld id="{68151E55-6873-49E2-B8D5-2F265E6F1973}" type="slidenum">
              <a:rPr lang="en-US" smtClean="0"/>
              <a:pPr/>
              <a:t>48</a:t>
            </a:fld>
            <a:endParaRPr lang="en-US"/>
          </a:p>
        </p:txBody>
      </p:sp>
      <p:pic>
        <p:nvPicPr>
          <p:cNvPr id="9" name="Picture 2" descr="A flow diagram shows the stages in the differentiation of plant tissues.">
            <a:extLst>
              <a:ext uri="{FF2B5EF4-FFF2-40B4-BE49-F238E27FC236}">
                <a16:creationId xmlns:a16="http://schemas.microsoft.com/office/drawing/2014/main" id="{5A413A44-CF2A-4D5F-9D3F-8B5C7D7C5B0C}"/>
              </a:ext>
            </a:extLst>
          </p:cNvPr>
          <p:cNvPicPr>
            <a:picLocks noChangeAspect="1" noChangeArrowheads="1"/>
          </p:cNvPicPr>
          <p:nvPr/>
        </p:nvPicPr>
        <p:blipFill>
          <a:blip r:embed="rId2"/>
          <a:stretch>
            <a:fillRect/>
          </a:stretch>
        </p:blipFill>
        <p:spPr bwMode="auto">
          <a:xfrm>
            <a:off x="630612" y="1882639"/>
            <a:ext cx="7940868" cy="3059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6E0DC5B3-C430-4319-8B11-EB5EF71B553C}"/>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480868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128BBC-039E-4AFF-AE29-F7AAD6AD4A8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Modified Roots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070AA8F-BDF4-4BC7-A36D-DB0AA60186C6}"/>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plants produce either/or: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Taproot system – single large root with small branch roots.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Fibrous root system – many small roots of similar diameter.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Some plants, however, produce modified roots with specific functions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are </a:t>
            </a:r>
            <a:r>
              <a:rPr lang="en-US" b="1" dirty="0">
                <a:solidFill>
                  <a:srgbClr val="000000"/>
                </a:solidFill>
                <a:latin typeface="Arial" panose="020B0604020202020204" pitchFamily="34" charset="0"/>
                <a:ea typeface="Verdana" panose="020B0604030504040204" pitchFamily="34" charset="0"/>
              </a:rPr>
              <a:t>adventitious roots </a:t>
            </a:r>
            <a:r>
              <a:rPr lang="en-US" dirty="0">
                <a:solidFill>
                  <a:srgbClr val="000000"/>
                </a:solidFill>
                <a:latin typeface="Arial" panose="020B0604020202020204" pitchFamily="34" charset="0"/>
                <a:ea typeface="Verdana" panose="020B0604030504040204" pitchFamily="34" charset="0"/>
              </a:rPr>
              <a:t>that arise from any place other than the plant’s root.</a:t>
            </a:r>
          </a:p>
        </p:txBody>
      </p:sp>
      <p:sp>
        <p:nvSpPr>
          <p:cNvPr id="6" name="Slide Number Placeholder 3">
            <a:extLst>
              <a:ext uri="{FF2B5EF4-FFF2-40B4-BE49-F238E27FC236}">
                <a16:creationId xmlns:a16="http://schemas.microsoft.com/office/drawing/2014/main" id="{55497121-02A9-4636-9E31-F21D82E73C8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130560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0DE0C-4E95-4805-9C17-D3A4E2971E3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Plant Tissues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3EBAD75D-6451-4087-BEB5-FEBE5F97BC36}"/>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Roots, shots, and leaves contain 3 basic tissue types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Dermal – outer protective cover.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Ground – function in storage, photosynthesis, and secretion.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Vascular – conducts fluids and dissolved substances.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Tissue systems – each of these tissue types extends through root and shoot systems</a:t>
            </a:r>
          </a:p>
        </p:txBody>
      </p:sp>
      <p:sp>
        <p:nvSpPr>
          <p:cNvPr id="6" name="Slide Number Placeholder 3">
            <a:extLst>
              <a:ext uri="{FF2B5EF4-FFF2-40B4-BE49-F238E27FC236}">
                <a16:creationId xmlns:a16="http://schemas.microsoft.com/office/drawing/2014/main" id="{C5172861-E1CC-42E0-9DEF-7849E2259D34}"/>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0625154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9C425-2D96-44DD-97F5-3F21931759A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Additional Types of Roots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9F5D18E-05B5-4C89-8D09-A7B14F0E9F6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 roots: Keep the plant upright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Aerial roots: Obtain water from the air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Pneumatophores: Facilitate oxygen uptake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Contractile roots: Pull plant deeper into soil</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Parasitic roots: Penetrate host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Food storage roots: Store carbohydrates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storage roots: Store water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Buttress roots: Provide considerable stability</a:t>
            </a:r>
          </a:p>
        </p:txBody>
      </p:sp>
      <p:sp>
        <p:nvSpPr>
          <p:cNvPr id="6" name="Slide Number Placeholder 3">
            <a:extLst>
              <a:ext uri="{FF2B5EF4-FFF2-40B4-BE49-F238E27FC236}">
                <a16:creationId xmlns:a16="http://schemas.microsoft.com/office/drawing/2014/main" id="{C564816F-76FE-4A13-A94A-918E7A1E10A9}"/>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2076039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7F759-086B-47E8-885B-09D47F682E8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Prop Roots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2 depictions of the maize prop roots and epiphytic orchids over the tree.">
            <a:extLst>
              <a:ext uri="{FF2B5EF4-FFF2-40B4-BE49-F238E27FC236}">
                <a16:creationId xmlns:a16="http://schemas.microsoft.com/office/drawing/2014/main" id="{4C701393-D8CA-4B4F-AC89-93B65BD09543}"/>
              </a:ext>
            </a:extLst>
          </p:cNvPr>
          <p:cNvPicPr>
            <a:picLocks noChangeAspect="1" noChangeArrowheads="1"/>
          </p:cNvPicPr>
          <p:nvPr/>
        </p:nvPicPr>
        <p:blipFill rotWithShape="1">
          <a:blip r:embed="rId2"/>
          <a:srcRect r="48887"/>
          <a:stretch/>
        </p:blipFill>
        <p:spPr bwMode="auto">
          <a:xfrm>
            <a:off x="2844942" y="1211641"/>
            <a:ext cx="3454116"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E52AEC0-4B68-4052-928E-968CC27BF9E5}"/>
              </a:ext>
            </a:extLst>
          </p:cNvPr>
          <p:cNvSpPr>
            <a:spLocks noGrp="1"/>
          </p:cNvSpPr>
          <p:nvPr>
            <p:ph sz="quarter" idx="11"/>
          </p:nvPr>
        </p:nvSpPr>
        <p:spPr>
          <a:xfrm>
            <a:off x="3482018" y="5143101"/>
            <a:ext cx="2179963" cy="221584"/>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(a) </a:t>
            </a:r>
            <a:r>
              <a:rPr lang="en-US" sz="800" dirty="0" err="1">
                <a:solidFill>
                  <a:srgbClr val="000000"/>
                </a:solidFill>
                <a:latin typeface="Arial" panose="020B0604020202020204" pitchFamily="34" charset="0"/>
                <a:ea typeface="Verdana" panose="020B0604030504040204" pitchFamily="34" charset="0"/>
              </a:rPr>
              <a:t>NokHoOkNoi</a:t>
            </a:r>
            <a:r>
              <a:rPr lang="en-US" sz="800" dirty="0">
                <a:solidFill>
                  <a:srgbClr val="000000"/>
                </a:solidFill>
                <a:latin typeface="Arial" panose="020B0604020202020204" pitchFamily="34" charset="0"/>
                <a:ea typeface="Verdana" panose="020B0604030504040204" pitchFamily="34" charset="0"/>
              </a:rPr>
              <a:t>/iStock/Getty Images</a:t>
            </a:r>
          </a:p>
        </p:txBody>
      </p:sp>
      <p:sp>
        <p:nvSpPr>
          <p:cNvPr id="11" name="Content Placeholder 4">
            <a:extLst>
              <a:ext uri="{FF2B5EF4-FFF2-40B4-BE49-F238E27FC236}">
                <a16:creationId xmlns:a16="http://schemas.microsoft.com/office/drawing/2014/main" id="{47A56327-91CD-439E-B5D2-45BDB055E8B4}"/>
              </a:ext>
            </a:extLst>
          </p:cNvPr>
          <p:cNvSpPr>
            <a:spLocks noGrp="1"/>
          </p:cNvSpPr>
          <p:nvPr>
            <p:ph sz="quarter" idx="15"/>
          </p:nvPr>
        </p:nvSpPr>
        <p:spPr>
          <a:xfrm>
            <a:off x="342900" y="5464366"/>
            <a:ext cx="8458200" cy="786680"/>
          </a:xfrm>
        </p:spPr>
        <p:txBody>
          <a:bodyPr/>
          <a:lstStyle/>
          <a:p>
            <a:r>
              <a:rPr lang="en-US" dirty="0">
                <a:solidFill>
                  <a:srgbClr val="000000"/>
                </a:solidFill>
                <a:latin typeface="Arial" panose="020B0604020202020204" pitchFamily="34" charset="0"/>
                <a:ea typeface="Verdana" panose="020B0604030504040204" pitchFamily="34" charset="0"/>
              </a:rPr>
              <a:t>Maize (corn) prop roots originate from the stem and keep the plant upright.</a:t>
            </a:r>
          </a:p>
        </p:txBody>
      </p:sp>
      <p:sp>
        <p:nvSpPr>
          <p:cNvPr id="8" name="Slide Number Placeholder 5">
            <a:extLst>
              <a:ext uri="{FF2B5EF4-FFF2-40B4-BE49-F238E27FC236}">
                <a16:creationId xmlns:a16="http://schemas.microsoft.com/office/drawing/2014/main" id="{60B63189-188F-4471-9629-D4B41AD12E2E}"/>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9446105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7F759-086B-47E8-885B-09D47F682E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Aerial Roots</a:t>
            </a:r>
          </a:p>
        </p:txBody>
      </p:sp>
      <p:pic>
        <p:nvPicPr>
          <p:cNvPr id="9" name="Picture 2" descr="2 depictions of the maize prop roots and epiphytic orchids over the tree.">
            <a:extLst>
              <a:ext uri="{FF2B5EF4-FFF2-40B4-BE49-F238E27FC236}">
                <a16:creationId xmlns:a16="http://schemas.microsoft.com/office/drawing/2014/main" id="{4C701393-D8CA-4B4F-AC89-93B65BD09543}"/>
              </a:ext>
            </a:extLst>
          </p:cNvPr>
          <p:cNvPicPr>
            <a:picLocks noChangeAspect="1" noChangeArrowheads="1"/>
          </p:cNvPicPr>
          <p:nvPr/>
        </p:nvPicPr>
        <p:blipFill rotWithShape="1">
          <a:blip r:embed="rId2"/>
          <a:srcRect l="50000"/>
          <a:stretch/>
        </p:blipFill>
        <p:spPr bwMode="auto">
          <a:xfrm>
            <a:off x="3259246" y="1058813"/>
            <a:ext cx="3442210" cy="391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E52AEC0-4B68-4052-928E-968CC27BF9E5}"/>
              </a:ext>
            </a:extLst>
          </p:cNvPr>
          <p:cNvSpPr>
            <a:spLocks noGrp="1"/>
          </p:cNvSpPr>
          <p:nvPr>
            <p:ph sz="quarter" idx="11"/>
          </p:nvPr>
        </p:nvSpPr>
        <p:spPr>
          <a:xfrm>
            <a:off x="3008676" y="5107005"/>
            <a:ext cx="3943351" cy="22516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(b) F. Scholz/picture alliance/Arco Images/Newscom;</a:t>
            </a:r>
          </a:p>
        </p:txBody>
      </p:sp>
      <p:sp>
        <p:nvSpPr>
          <p:cNvPr id="11" name="Content Placeholder 4">
            <a:extLst>
              <a:ext uri="{FF2B5EF4-FFF2-40B4-BE49-F238E27FC236}">
                <a16:creationId xmlns:a16="http://schemas.microsoft.com/office/drawing/2014/main" id="{47A56327-91CD-439E-B5D2-45BDB055E8B4}"/>
              </a:ext>
            </a:extLst>
          </p:cNvPr>
          <p:cNvSpPr>
            <a:spLocks noGrp="1"/>
          </p:cNvSpPr>
          <p:nvPr>
            <p:ph sz="quarter" idx="15"/>
          </p:nvPr>
        </p:nvSpPr>
        <p:spPr>
          <a:xfrm>
            <a:off x="342900" y="5464366"/>
            <a:ext cx="8458200" cy="786680"/>
          </a:xfrm>
        </p:spPr>
        <p:txBody>
          <a:bodyPr/>
          <a:lstStyle/>
          <a:p>
            <a:pPr>
              <a:spcBef>
                <a:spcPts val="624"/>
              </a:spcBef>
            </a:pPr>
            <a:r>
              <a:rPr lang="en-US" sz="2000" dirty="0"/>
              <a:t>Epiphytic orchids attach to trees far above the tropical soil. Their roots are adapted to obtain water from the air rather than the soil.</a:t>
            </a:r>
          </a:p>
        </p:txBody>
      </p:sp>
      <p:sp>
        <p:nvSpPr>
          <p:cNvPr id="8" name="Slide Number Placeholder 5">
            <a:extLst>
              <a:ext uri="{FF2B5EF4-FFF2-40B4-BE49-F238E27FC236}">
                <a16:creationId xmlns:a16="http://schemas.microsoft.com/office/drawing/2014/main" id="{60B63189-188F-4471-9629-D4B41AD12E2E}"/>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5967543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7F759-086B-47E8-885B-09D47F682E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Pneumatophores</a:t>
            </a:r>
          </a:p>
        </p:txBody>
      </p:sp>
      <p:pic>
        <p:nvPicPr>
          <p:cNvPr id="9" name="Picture 2" descr="3 depictions of the spongy outgrowths from roots, a water storage root, and buttress roots.">
            <a:extLst>
              <a:ext uri="{FF2B5EF4-FFF2-40B4-BE49-F238E27FC236}">
                <a16:creationId xmlns:a16="http://schemas.microsoft.com/office/drawing/2014/main" id="{4C701393-D8CA-4B4F-AC89-93B65BD09543}"/>
              </a:ext>
            </a:extLst>
          </p:cNvPr>
          <p:cNvPicPr>
            <a:picLocks noChangeAspect="1" noChangeArrowheads="1"/>
          </p:cNvPicPr>
          <p:nvPr/>
        </p:nvPicPr>
        <p:blipFill rotWithShape="1">
          <a:blip r:embed="rId2"/>
          <a:srcRect r="65704"/>
          <a:stretch/>
        </p:blipFill>
        <p:spPr bwMode="auto">
          <a:xfrm>
            <a:off x="2534206" y="1178892"/>
            <a:ext cx="4075587" cy="3900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E52AEC0-4B68-4052-928E-968CC27BF9E5}"/>
              </a:ext>
            </a:extLst>
          </p:cNvPr>
          <p:cNvSpPr>
            <a:spLocks noGrp="1"/>
          </p:cNvSpPr>
          <p:nvPr>
            <p:ph sz="quarter" idx="11"/>
          </p:nvPr>
        </p:nvSpPr>
        <p:spPr>
          <a:xfrm>
            <a:off x="2600325" y="5191229"/>
            <a:ext cx="3943351" cy="22516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(c) FLPA/Mark Newman/age </a:t>
            </a:r>
            <a:r>
              <a:rPr lang="en-US" sz="800" dirty="0" err="1">
                <a:solidFill>
                  <a:srgbClr val="000000"/>
                </a:solidFill>
                <a:latin typeface="Arial" panose="020B0604020202020204" pitchFamily="34" charset="0"/>
                <a:ea typeface="Verdana" panose="020B0604030504040204" pitchFamily="34" charset="0"/>
              </a:rPr>
              <a:t>fotostock</a:t>
            </a:r>
            <a:endParaRPr lang="en-US" sz="800" dirty="0">
              <a:solidFill>
                <a:srgbClr val="000000"/>
              </a:solidFill>
              <a:latin typeface="Arial" panose="020B0604020202020204" pitchFamily="34" charset="0"/>
              <a:ea typeface="Verdana" panose="020B0604030504040204" pitchFamily="34" charset="0"/>
            </a:endParaRPr>
          </a:p>
        </p:txBody>
      </p:sp>
      <p:sp>
        <p:nvSpPr>
          <p:cNvPr id="11" name="Content Placeholder 4">
            <a:extLst>
              <a:ext uri="{FF2B5EF4-FFF2-40B4-BE49-F238E27FC236}">
                <a16:creationId xmlns:a16="http://schemas.microsoft.com/office/drawing/2014/main" id="{47A56327-91CD-439E-B5D2-45BDB055E8B4}"/>
              </a:ext>
            </a:extLst>
          </p:cNvPr>
          <p:cNvSpPr>
            <a:spLocks noGrp="1"/>
          </p:cNvSpPr>
          <p:nvPr>
            <p:ph sz="quarter" idx="15"/>
          </p:nvPr>
        </p:nvSpPr>
        <p:spPr>
          <a:xfrm>
            <a:off x="342900" y="5680720"/>
            <a:ext cx="8458200" cy="678611"/>
          </a:xfrm>
        </p:spPr>
        <p:txBody>
          <a:bodyPr/>
          <a:lstStyle/>
          <a:p>
            <a:pPr>
              <a:spcBef>
                <a:spcPts val="624"/>
              </a:spcBef>
            </a:pPr>
            <a:r>
              <a:rPr lang="en-US" sz="2000" dirty="0"/>
              <a:t>Pneumatophores are spongy outgrowths from underwater roots that extend above the surface to facilitate oxygen uptake from the air.</a:t>
            </a:r>
          </a:p>
        </p:txBody>
      </p:sp>
      <p:sp>
        <p:nvSpPr>
          <p:cNvPr id="8" name="Slide Number Placeholder 5">
            <a:extLst>
              <a:ext uri="{FF2B5EF4-FFF2-40B4-BE49-F238E27FC236}">
                <a16:creationId xmlns:a16="http://schemas.microsoft.com/office/drawing/2014/main" id="{60B63189-188F-4471-9629-D4B41AD12E2E}"/>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6536937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7F759-086B-47E8-885B-09D47F682E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Water-Storage Roots</a:t>
            </a:r>
          </a:p>
        </p:txBody>
      </p:sp>
      <p:pic>
        <p:nvPicPr>
          <p:cNvPr id="9" name="Picture 2" descr="3 depictions of the spongy outgrowths from roots, a water storage root, and buttress roots.">
            <a:extLst>
              <a:ext uri="{FF2B5EF4-FFF2-40B4-BE49-F238E27FC236}">
                <a16:creationId xmlns:a16="http://schemas.microsoft.com/office/drawing/2014/main" id="{4C701393-D8CA-4B4F-AC89-93B65BD09543}"/>
              </a:ext>
            </a:extLst>
          </p:cNvPr>
          <p:cNvPicPr>
            <a:picLocks noChangeAspect="1" noChangeArrowheads="1"/>
          </p:cNvPicPr>
          <p:nvPr/>
        </p:nvPicPr>
        <p:blipFill rotWithShape="1">
          <a:blip r:embed="rId2"/>
          <a:srcRect l="34052" r="34052"/>
          <a:stretch/>
        </p:blipFill>
        <p:spPr bwMode="auto">
          <a:xfrm>
            <a:off x="2705984" y="1124537"/>
            <a:ext cx="3732032"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E52AEC0-4B68-4052-928E-968CC27BF9E5}"/>
              </a:ext>
            </a:extLst>
          </p:cNvPr>
          <p:cNvSpPr>
            <a:spLocks noGrp="1"/>
          </p:cNvSpPr>
          <p:nvPr>
            <p:ph sz="quarter" idx="11"/>
          </p:nvPr>
        </p:nvSpPr>
        <p:spPr>
          <a:xfrm>
            <a:off x="2600324" y="5079499"/>
            <a:ext cx="3943351" cy="22516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(d) ©Dennis Albert</a:t>
            </a:r>
          </a:p>
        </p:txBody>
      </p:sp>
      <p:sp>
        <p:nvSpPr>
          <p:cNvPr id="11" name="Content Placeholder 4">
            <a:extLst>
              <a:ext uri="{FF2B5EF4-FFF2-40B4-BE49-F238E27FC236}">
                <a16:creationId xmlns:a16="http://schemas.microsoft.com/office/drawing/2014/main" id="{47A56327-91CD-439E-B5D2-45BDB055E8B4}"/>
              </a:ext>
            </a:extLst>
          </p:cNvPr>
          <p:cNvSpPr>
            <a:spLocks noGrp="1"/>
          </p:cNvSpPr>
          <p:nvPr>
            <p:ph sz="quarter" idx="15"/>
          </p:nvPr>
        </p:nvSpPr>
        <p:spPr>
          <a:xfrm>
            <a:off x="342900" y="5418751"/>
            <a:ext cx="8458200" cy="952613"/>
          </a:xfrm>
        </p:spPr>
        <p:txBody>
          <a:bodyPr/>
          <a:lstStyle/>
          <a:p>
            <a:pPr>
              <a:spcBef>
                <a:spcPts val="624"/>
              </a:spcBef>
            </a:pPr>
            <a:r>
              <a:rPr lang="en-US" sz="2000" dirty="0"/>
              <a:t>Some members of the pumpkin family (Cucurbitaceae), especially those that live in arid regions, may produce water-storage roots weighing over 50kg.</a:t>
            </a:r>
          </a:p>
        </p:txBody>
      </p:sp>
      <p:sp>
        <p:nvSpPr>
          <p:cNvPr id="8" name="Slide Number Placeholder 5">
            <a:extLst>
              <a:ext uri="{FF2B5EF4-FFF2-40B4-BE49-F238E27FC236}">
                <a16:creationId xmlns:a16="http://schemas.microsoft.com/office/drawing/2014/main" id="{60B63189-188F-4471-9629-D4B41AD12E2E}"/>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0679315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7F759-086B-47E8-885B-09D47F682E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Buttress Roots</a:t>
            </a:r>
          </a:p>
        </p:txBody>
      </p:sp>
      <p:pic>
        <p:nvPicPr>
          <p:cNvPr id="9" name="Picture 2" descr="3 depictions of the spongy outgrowths from roots, a water storage root, and buttress roots.">
            <a:extLst>
              <a:ext uri="{FF2B5EF4-FFF2-40B4-BE49-F238E27FC236}">
                <a16:creationId xmlns:a16="http://schemas.microsoft.com/office/drawing/2014/main" id="{4C701393-D8CA-4B4F-AC89-93B65BD09543}"/>
              </a:ext>
            </a:extLst>
          </p:cNvPr>
          <p:cNvPicPr>
            <a:picLocks noChangeAspect="1" noChangeArrowheads="1"/>
          </p:cNvPicPr>
          <p:nvPr/>
        </p:nvPicPr>
        <p:blipFill rotWithShape="1">
          <a:blip r:embed="rId2"/>
          <a:srcRect l="64554"/>
          <a:stretch/>
        </p:blipFill>
        <p:spPr bwMode="auto">
          <a:xfrm>
            <a:off x="2498385" y="1104730"/>
            <a:ext cx="4147231"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E52AEC0-4B68-4052-928E-968CC27BF9E5}"/>
              </a:ext>
            </a:extLst>
          </p:cNvPr>
          <p:cNvSpPr>
            <a:spLocks noGrp="1"/>
          </p:cNvSpPr>
          <p:nvPr>
            <p:ph sz="quarter" idx="11"/>
          </p:nvPr>
        </p:nvSpPr>
        <p:spPr>
          <a:xfrm>
            <a:off x="2600325" y="5091531"/>
            <a:ext cx="3943351" cy="22516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(e) ©Kingsley Stern</a:t>
            </a:r>
          </a:p>
        </p:txBody>
      </p:sp>
      <p:sp>
        <p:nvSpPr>
          <p:cNvPr id="11" name="Content Placeholder 4">
            <a:extLst>
              <a:ext uri="{FF2B5EF4-FFF2-40B4-BE49-F238E27FC236}">
                <a16:creationId xmlns:a16="http://schemas.microsoft.com/office/drawing/2014/main" id="{47A56327-91CD-439E-B5D2-45BDB055E8B4}"/>
              </a:ext>
            </a:extLst>
          </p:cNvPr>
          <p:cNvSpPr>
            <a:spLocks noGrp="1"/>
          </p:cNvSpPr>
          <p:nvPr>
            <p:ph sz="quarter" idx="15"/>
          </p:nvPr>
        </p:nvSpPr>
        <p:spPr>
          <a:xfrm>
            <a:off x="342900" y="5506688"/>
            <a:ext cx="8458200" cy="731520"/>
          </a:xfrm>
        </p:spPr>
        <p:txBody>
          <a:bodyPr/>
          <a:lstStyle/>
          <a:p>
            <a:pPr>
              <a:spcBef>
                <a:spcPts val="624"/>
              </a:spcBef>
            </a:pPr>
            <a:r>
              <a:rPr lang="en-US" sz="2000" dirty="0"/>
              <a:t>This tropical fig tree produces huge buttress roots aboveground at the base of the tree, which provide considerable stability.</a:t>
            </a:r>
          </a:p>
        </p:txBody>
      </p:sp>
      <p:sp>
        <p:nvSpPr>
          <p:cNvPr id="8" name="Slide Number Placeholder 5">
            <a:extLst>
              <a:ext uri="{FF2B5EF4-FFF2-40B4-BE49-F238E27FC236}">
                <a16:creationId xmlns:a16="http://schemas.microsoft.com/office/drawing/2014/main" id="{60B63189-188F-4471-9629-D4B41AD12E2E}"/>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14087259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F7CA9-DB62-48B5-A0F3-4ED07F8BDD1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5BEE371-E5B8-4E6B-97F7-2CE4CD2E3655}"/>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Like roots, stems contain the three types of plant tissue</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Also undergo growth from cell division in apical and lateral meristems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Shoot apical meristem initiates stem tissue and intermittently produces primordia</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 into leaves, other shoots, and even flowers.</a:t>
            </a:r>
          </a:p>
        </p:txBody>
      </p:sp>
      <p:sp>
        <p:nvSpPr>
          <p:cNvPr id="6" name="Slide Number Placeholder 3">
            <a:extLst>
              <a:ext uri="{FF2B5EF4-FFF2-40B4-BE49-F238E27FC236}">
                <a16:creationId xmlns:a16="http://schemas.microsoft.com/office/drawing/2014/main" id="{01E3914A-C458-4049-8C1D-C54177EDB942}"/>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7330350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FA0F3-9335-48E3-A19C-E01C6FB623E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 Shoot Apex</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shoot apical meristem sticks out from the sheath of a developing leaf. Small leaf primordia bulges are sticking off the base of the meristem.">
            <a:extLst>
              <a:ext uri="{FF2B5EF4-FFF2-40B4-BE49-F238E27FC236}">
                <a16:creationId xmlns:a16="http://schemas.microsoft.com/office/drawing/2014/main" id="{3318E178-5284-4369-AC4A-ADC068DD2A07}"/>
              </a:ext>
            </a:extLst>
          </p:cNvPr>
          <p:cNvPicPr>
            <a:picLocks noChangeAspect="1" noChangeArrowheads="1"/>
          </p:cNvPicPr>
          <p:nvPr/>
        </p:nvPicPr>
        <p:blipFill rotWithShape="1">
          <a:blip r:embed="rId2"/>
          <a:srcRect t="9238"/>
          <a:stretch/>
        </p:blipFill>
        <p:spPr bwMode="auto">
          <a:xfrm>
            <a:off x="2173833" y="1094872"/>
            <a:ext cx="479633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901EFBF6-5BBB-4186-A643-D98D40650A57}"/>
              </a:ext>
            </a:extLst>
          </p:cNvPr>
          <p:cNvSpPr>
            <a:spLocks noGrp="1"/>
          </p:cNvSpPr>
          <p:nvPr>
            <p:ph type="body" sz="quarter" idx="39"/>
          </p:nvPr>
        </p:nvSpPr>
        <p:spPr>
          <a:xfrm>
            <a:off x="2148840" y="6242611"/>
            <a:ext cx="4846320" cy="181356"/>
          </a:xfrm>
        </p:spPr>
        <p:txBody>
          <a:bodyPr/>
          <a:lstStyle/>
          <a:p>
            <a:pPr algn="ctr"/>
            <a:r>
              <a:rPr lang="en-US" dirty="0">
                <a:solidFill>
                  <a:schemeClr val="tx1"/>
                </a:solidFill>
              </a:rPr>
              <a:t>J.H. Troughton and L. Donaldson/Industrial Research Ltd.</a:t>
            </a:r>
            <a:endParaRPr lang="en-IN" dirty="0">
              <a:solidFill>
                <a:schemeClr val="tx1"/>
              </a:solidFill>
            </a:endParaRPr>
          </a:p>
        </p:txBody>
      </p:sp>
      <p:sp>
        <p:nvSpPr>
          <p:cNvPr id="8" name="Slide Number Placeholder 4">
            <a:extLst>
              <a:ext uri="{FF2B5EF4-FFF2-40B4-BE49-F238E27FC236}">
                <a16:creationId xmlns:a16="http://schemas.microsoft.com/office/drawing/2014/main" id="{28F6C3AA-EB5E-4F84-91D1-8DF867066F1C}"/>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313706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97ED0-58D2-456D-BAEE-34000E98376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Types of Leaf Arrangement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3 illustrations of alternate, opposite, and whorled leaf arrangements, or phyllotaxies, are described.">
            <a:extLst>
              <a:ext uri="{FF2B5EF4-FFF2-40B4-BE49-F238E27FC236}">
                <a16:creationId xmlns:a16="http://schemas.microsoft.com/office/drawing/2014/main" id="{3BD07D23-848D-4E1F-A290-099BEF710CAD}"/>
              </a:ext>
            </a:extLst>
          </p:cNvPr>
          <p:cNvPicPr>
            <a:picLocks noChangeAspect="1" noChangeArrowheads="1"/>
          </p:cNvPicPr>
          <p:nvPr/>
        </p:nvPicPr>
        <p:blipFill>
          <a:blip r:embed="rId2"/>
          <a:stretch>
            <a:fillRect/>
          </a:stretch>
        </p:blipFill>
        <p:spPr bwMode="auto">
          <a:xfrm>
            <a:off x="671554" y="1486514"/>
            <a:ext cx="780089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1339A126-1702-4AD0-9D5E-7CDF0A63811E}"/>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42087796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75A5B-3EC5-49BC-8B6A-F65D51F4E68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External Stem Structure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CD3151F-61CD-4853-AB4D-C90D698EA145}"/>
              </a:ext>
            </a:extLst>
          </p:cNvPr>
          <p:cNvSpPr>
            <a:spLocks noGrp="1"/>
          </p:cNvSpPr>
          <p:nvPr>
            <p:ph sz="quarter" idx="11"/>
          </p:nvPr>
        </p:nvSpPr>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Node – point of attachment of leaf to stem</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Internode – area of stem between two nodes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Blade – flattened part of leaf</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Petiole – stalk of leaf</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Axil – angle between petiole/blade and stem</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Axillary bud – develops into branches with leaves or may form flowers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Terminal bud – extends the shoot system during the growing season</a:t>
            </a:r>
          </a:p>
        </p:txBody>
      </p:sp>
      <p:sp>
        <p:nvSpPr>
          <p:cNvPr id="6" name="Slide Number Placeholder 3">
            <a:extLst>
              <a:ext uri="{FF2B5EF4-FFF2-40B4-BE49-F238E27FC236}">
                <a16:creationId xmlns:a16="http://schemas.microsoft.com/office/drawing/2014/main" id="{716250DC-1B60-42E5-AF59-1BA2F06CAF9A}"/>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144542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C94ED-1F09-422A-B25F-9CF62307868B}"/>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Plant Cell Types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F5F3648-7CB1-49C9-97D3-C4CC1FFEE70A}"/>
              </a:ext>
            </a:extLst>
          </p:cNvPr>
          <p:cNvSpPr>
            <a:spLocks noGrp="1"/>
          </p:cNvSpPr>
          <p:nvPr>
            <p:ph sz="quarter" idx="11"/>
          </p:nvPr>
        </p:nvSpPr>
        <p:spPr/>
        <p:txBody>
          <a:bodyPr/>
          <a:lstStyle/>
          <a:p>
            <a:pPr>
              <a:spcBef>
                <a:spcPts val="1800"/>
              </a:spcBef>
              <a:spcAft>
                <a:spcPts val="600"/>
              </a:spcAft>
              <a:buClr>
                <a:srgbClr val="003B48"/>
              </a:buClr>
              <a:defRPr/>
            </a:pPr>
            <a:r>
              <a:rPr lang="en-US" dirty="0">
                <a:solidFill>
                  <a:srgbClr val="000000"/>
                </a:solidFill>
                <a:latin typeface="Arial" panose="020B0604020202020204" pitchFamily="34" charset="0"/>
                <a:ea typeface="Verdana" panose="020B0604030504040204" pitchFamily="34" charset="0"/>
              </a:rPr>
              <a:t>Distinguishing plant cell types based on</a:t>
            </a:r>
          </a:p>
          <a:p>
            <a:pPr marL="347472" lvl="1" indent="-347472">
              <a:spcBef>
                <a:spcPts val="1800"/>
              </a:spcBef>
              <a:spcAft>
                <a:spcPts val="600"/>
              </a:spcAft>
              <a:buClr>
                <a:srgbClr val="000000"/>
              </a:buClr>
              <a:defRPr/>
            </a:pPr>
            <a:r>
              <a:rPr lang="en-US" dirty="0">
                <a:solidFill>
                  <a:srgbClr val="000000"/>
                </a:solidFill>
                <a:latin typeface="Arial" panose="020B0604020202020204" pitchFamily="34" charset="0"/>
                <a:ea typeface="Verdana" panose="020B0604030504040204" pitchFamily="34" charset="0"/>
              </a:rPr>
              <a:t>Size of vacuoles.</a:t>
            </a:r>
          </a:p>
          <a:p>
            <a:pPr marL="347472" lvl="1" indent="-347472">
              <a:spcBef>
                <a:spcPts val="1800"/>
              </a:spcBef>
              <a:spcAft>
                <a:spcPts val="600"/>
              </a:spcAft>
              <a:buClr>
                <a:srgbClr val="000000"/>
              </a:buClr>
              <a:defRPr/>
            </a:pPr>
            <a:r>
              <a:rPr lang="en-US" dirty="0">
                <a:solidFill>
                  <a:srgbClr val="000000"/>
                </a:solidFill>
                <a:latin typeface="Arial" panose="020B0604020202020204" pitchFamily="34" charset="0"/>
                <a:ea typeface="Verdana" panose="020B0604030504040204" pitchFamily="34" charset="0"/>
              </a:rPr>
              <a:t>Whether they are living or not at maturity.</a:t>
            </a:r>
          </a:p>
          <a:p>
            <a:pPr marL="347472" lvl="1" indent="-347472">
              <a:spcBef>
                <a:spcPts val="1800"/>
              </a:spcBef>
              <a:spcAft>
                <a:spcPts val="600"/>
              </a:spcAft>
              <a:buClr>
                <a:srgbClr val="000000"/>
              </a:buClr>
              <a:defRPr/>
            </a:pPr>
            <a:r>
              <a:rPr lang="en-US" dirty="0">
                <a:solidFill>
                  <a:srgbClr val="000000"/>
                </a:solidFill>
                <a:latin typeface="Arial" panose="020B0604020202020204" pitchFamily="34" charset="0"/>
                <a:ea typeface="Verdana" panose="020B0604030504040204" pitchFamily="34" charset="0"/>
              </a:rPr>
              <a:t>Thickness of secretions found in their cellulose cell walls.</a:t>
            </a:r>
          </a:p>
          <a:p>
            <a:pPr lvl="2" indent="-283464">
              <a:spcBef>
                <a:spcPts val="1800"/>
              </a:spcBef>
              <a:spcAft>
                <a:spcPts val="600"/>
              </a:spcAft>
              <a:buClr>
                <a:srgbClr val="000000"/>
              </a:buClr>
              <a:defRPr/>
            </a:pPr>
            <a:r>
              <a:rPr lang="en-US" dirty="0">
                <a:solidFill>
                  <a:srgbClr val="000000"/>
                </a:solidFill>
                <a:latin typeface="Arial" panose="020B0604020202020204" pitchFamily="34" charset="0"/>
                <a:ea typeface="Verdana" panose="020B0604030504040204" pitchFamily="34" charset="0"/>
              </a:rPr>
              <a:t>Some cells have only a primary cell wall of cellulose, synthesized at the protoplast (cell membrane).</a:t>
            </a:r>
          </a:p>
          <a:p>
            <a:pPr lvl="2" indent="-283464">
              <a:spcBef>
                <a:spcPts val="1800"/>
              </a:spcBef>
              <a:spcAft>
                <a:spcPts val="600"/>
              </a:spcAft>
              <a:buClr>
                <a:srgbClr val="000000"/>
              </a:buClr>
              <a:defRPr/>
            </a:pPr>
            <a:r>
              <a:rPr lang="en-US" dirty="0">
                <a:solidFill>
                  <a:srgbClr val="000000"/>
                </a:solidFill>
                <a:latin typeface="Arial" panose="020B0604020202020204" pitchFamily="34" charset="0"/>
                <a:ea typeface="Verdana" panose="020B0604030504040204" pitchFamily="34" charset="0"/>
              </a:rPr>
              <a:t>Some cells have more heavily reinforced cell walls with multiple layers of cellulose.</a:t>
            </a:r>
          </a:p>
        </p:txBody>
      </p:sp>
      <p:sp>
        <p:nvSpPr>
          <p:cNvPr id="6" name="Slide Number Placeholder 3">
            <a:extLst>
              <a:ext uri="{FF2B5EF4-FFF2-40B4-BE49-F238E27FC236}">
                <a16:creationId xmlns:a16="http://schemas.microsoft.com/office/drawing/2014/main" id="{477B9AB1-9786-4343-B09F-30490DE97896}"/>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6963221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D0A19C-99DA-4C18-ADE1-BCF0F751C9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 Woody Twig</a:t>
            </a:r>
          </a:p>
        </p:txBody>
      </p:sp>
      <p:sp>
        <p:nvSpPr>
          <p:cNvPr id="8" name="Slide Number Placeholder 3">
            <a:extLst>
              <a:ext uri="{FF2B5EF4-FFF2-40B4-BE49-F238E27FC236}">
                <a16:creationId xmlns:a16="http://schemas.microsoft.com/office/drawing/2014/main" id="{5AD4A42B-E3C4-41BA-A99A-4468366C14F7}"/>
              </a:ext>
            </a:extLst>
          </p:cNvPr>
          <p:cNvSpPr>
            <a:spLocks noGrp="1"/>
          </p:cNvSpPr>
          <p:nvPr>
            <p:ph type="sldNum" sz="quarter" idx="10"/>
          </p:nvPr>
        </p:nvSpPr>
        <p:spPr/>
        <p:txBody>
          <a:bodyPr/>
          <a:lstStyle/>
          <a:p>
            <a:fld id="{68151E55-6873-49E2-B8D5-2F265E6F1973}" type="slidenum">
              <a:rPr lang="en-US" smtClean="0"/>
              <a:pPr/>
              <a:t>60</a:t>
            </a:fld>
            <a:endParaRPr lang="en-US"/>
          </a:p>
        </p:txBody>
      </p:sp>
      <p:pic>
        <p:nvPicPr>
          <p:cNvPr id="9" name="Picture 2" descr="A 2-part illustration of the wood twig in summer and winter.">
            <a:extLst>
              <a:ext uri="{FF2B5EF4-FFF2-40B4-BE49-F238E27FC236}">
                <a16:creationId xmlns:a16="http://schemas.microsoft.com/office/drawing/2014/main" id="{6430684D-CBB0-4D89-A938-7B68ACE65F84}"/>
              </a:ext>
            </a:extLst>
          </p:cNvPr>
          <p:cNvPicPr>
            <a:picLocks noChangeAspect="1" noChangeArrowheads="1"/>
          </p:cNvPicPr>
          <p:nvPr/>
        </p:nvPicPr>
        <p:blipFill rotWithShape="1">
          <a:blip r:embed="rId2"/>
          <a:srcRect t="6083"/>
          <a:stretch/>
        </p:blipFill>
        <p:spPr bwMode="auto">
          <a:xfrm>
            <a:off x="1179340" y="1043798"/>
            <a:ext cx="6785320" cy="512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4486D187-0DD2-4FCF-92FA-A6652E33C0CE}"/>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14049149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0C236-0487-40AF-8BAC-6ADFA8F8224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Stem Vascular Tissue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39B9EAF-B69D-4D5B-A4C9-C60A91F3F2A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Major distinguishing feature between monocot and eudicot stems is the organization of the vascular tissue system</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Monocot vascular bundles are usually scattered throughout ground tissue system.</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Eudicot vascular tissue is arranged in a ring with internal ground tissue (pith) and external ground tissue (cortex).</a:t>
            </a:r>
          </a:p>
        </p:txBody>
      </p:sp>
      <p:sp>
        <p:nvSpPr>
          <p:cNvPr id="6" name="Slide Number Placeholder 3">
            <a:extLst>
              <a:ext uri="{FF2B5EF4-FFF2-40B4-BE49-F238E27FC236}">
                <a16:creationId xmlns:a16="http://schemas.microsoft.com/office/drawing/2014/main" id="{8C237183-6AD6-4322-A4BB-8760EBB9F5AC}"/>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41932526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0AAAE-D78F-4482-98CB-6AA0A5ECB4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Monocot &amp; Eudicot Stems</a:t>
            </a:r>
          </a:p>
        </p:txBody>
      </p:sp>
      <p:sp>
        <p:nvSpPr>
          <p:cNvPr id="6" name="Text Placeholder 3">
            <a:extLst>
              <a:ext uri="{FF2B5EF4-FFF2-40B4-BE49-F238E27FC236}">
                <a16:creationId xmlns:a16="http://schemas.microsoft.com/office/drawing/2014/main" id="{935DA409-1809-4F99-86B5-A123B4A32727}"/>
              </a:ext>
            </a:extLst>
          </p:cNvPr>
          <p:cNvSpPr>
            <a:spLocks noGrp="1"/>
          </p:cNvSpPr>
          <p:nvPr>
            <p:ph type="body" sz="quarter" idx="39"/>
          </p:nvPr>
        </p:nvSpPr>
        <p:spPr>
          <a:xfrm>
            <a:off x="2148840" y="5967987"/>
            <a:ext cx="4846320" cy="181356"/>
          </a:xfrm>
        </p:spPr>
        <p:txBody>
          <a:bodyPr/>
          <a:lstStyle/>
          <a:p>
            <a:pPr algn="ctr"/>
            <a:r>
              <a:rPr lang="en-IN" dirty="0">
                <a:solidFill>
                  <a:schemeClr val="tx1"/>
                </a:solidFill>
              </a:rPr>
              <a:t>©Ed Reschke</a:t>
            </a:r>
          </a:p>
        </p:txBody>
      </p:sp>
      <p:sp>
        <p:nvSpPr>
          <p:cNvPr id="8" name="Slide Number Placeholder 4">
            <a:extLst>
              <a:ext uri="{FF2B5EF4-FFF2-40B4-BE49-F238E27FC236}">
                <a16:creationId xmlns:a16="http://schemas.microsoft.com/office/drawing/2014/main" id="{5062F716-59EF-4DCE-A4B6-87B0B2B2EBA2}"/>
              </a:ext>
            </a:extLst>
          </p:cNvPr>
          <p:cNvSpPr>
            <a:spLocks noGrp="1"/>
          </p:cNvSpPr>
          <p:nvPr>
            <p:ph type="sldNum" sz="quarter" idx="10"/>
          </p:nvPr>
        </p:nvSpPr>
        <p:spPr/>
        <p:txBody>
          <a:bodyPr/>
          <a:lstStyle/>
          <a:p>
            <a:fld id="{68151E55-6873-49E2-B8D5-2F265E6F1973}" type="slidenum">
              <a:rPr lang="en-US" smtClean="0"/>
              <a:pPr/>
              <a:t>62</a:t>
            </a:fld>
            <a:endParaRPr lang="en-US"/>
          </a:p>
        </p:txBody>
      </p:sp>
      <p:pic>
        <p:nvPicPr>
          <p:cNvPr id="9" name="Picture 2" descr="A 2-part illustration of the cross-sectional anatomy of a young stem in a sunflower eudicot and a corn monocot.">
            <a:extLst>
              <a:ext uri="{FF2B5EF4-FFF2-40B4-BE49-F238E27FC236}">
                <a16:creationId xmlns:a16="http://schemas.microsoft.com/office/drawing/2014/main" id="{AC57922A-712E-4CCE-9E09-A00E333EC041}"/>
              </a:ext>
            </a:extLst>
          </p:cNvPr>
          <p:cNvPicPr>
            <a:picLocks noChangeAspect="1" noChangeArrowheads="1"/>
          </p:cNvPicPr>
          <p:nvPr/>
        </p:nvPicPr>
        <p:blipFill rotWithShape="1">
          <a:blip r:embed="rId2"/>
          <a:srcRect t="8481" r="11683" b="7467"/>
          <a:stretch/>
        </p:blipFill>
        <p:spPr bwMode="auto">
          <a:xfrm>
            <a:off x="2318243" y="1122031"/>
            <a:ext cx="4507514"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C4C96F84-09BF-403B-9D6B-4A66EF9202C4}"/>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4" action="ppaction://hlinksldjump"/>
            </a:endParaRPr>
          </a:p>
        </p:txBody>
      </p:sp>
    </p:spTree>
    <p:extLst>
      <p:ext uri="{BB962C8B-B14F-4D97-AF65-F5344CB8AC3E}">
        <p14:creationId xmlns:p14="http://schemas.microsoft.com/office/powerpoint/2010/main" val="9245598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712FB-37C2-4D56-991E-FCAE3D686FBC}"/>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Vascular Tissue Arrangement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DC1D9D2-BFE0-4650-A857-12B462EA8993}"/>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Vascular tissue arrangement is directly related to the stem’s ability for secondary growth</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eudicots, a vascular cambium develops between the primary xylem and phloem.</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Connects the ring of primary vascular bundles.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monocots, there is no vascular cambium – no secondary growth.</a:t>
            </a:r>
          </a:p>
        </p:txBody>
      </p:sp>
      <p:sp>
        <p:nvSpPr>
          <p:cNvPr id="6" name="Slide Number Placeholder 3">
            <a:extLst>
              <a:ext uri="{FF2B5EF4-FFF2-40B4-BE49-F238E27FC236}">
                <a16:creationId xmlns:a16="http://schemas.microsoft.com/office/drawing/2014/main" id="{6B03788C-9393-4331-B5B3-75D5879AB58A}"/>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26353090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8BAAC-2F9C-4600-8560-55C1E2F8C1F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Secondary Growth</a:t>
            </a:r>
          </a:p>
        </p:txBody>
      </p:sp>
      <p:pic>
        <p:nvPicPr>
          <p:cNvPr id="9" name="Picture 2" descr="A 3-part illustration of the secondary growth is described. ">
            <a:extLst>
              <a:ext uri="{FF2B5EF4-FFF2-40B4-BE49-F238E27FC236}">
                <a16:creationId xmlns:a16="http://schemas.microsoft.com/office/drawing/2014/main" id="{5886EFC0-FBF7-4EF5-8D55-ED3D748F600A}"/>
              </a:ext>
            </a:extLst>
          </p:cNvPr>
          <p:cNvPicPr>
            <a:picLocks noChangeAspect="1" noChangeArrowheads="1"/>
          </p:cNvPicPr>
          <p:nvPr/>
        </p:nvPicPr>
        <p:blipFill>
          <a:blip r:embed="rId2"/>
          <a:stretch>
            <a:fillRect/>
          </a:stretch>
        </p:blipFill>
        <p:spPr bwMode="auto">
          <a:xfrm>
            <a:off x="3151038" y="1193783"/>
            <a:ext cx="2841925" cy="4914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EED0F109-BEB4-4C10-B255-349944AF2B41}"/>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4">
            <a:extLst>
              <a:ext uri="{FF2B5EF4-FFF2-40B4-BE49-F238E27FC236}">
                <a16:creationId xmlns:a16="http://schemas.microsoft.com/office/drawing/2014/main" id="{D3F4894B-582B-4FB7-AFE7-E33961C9D8C2}"/>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2446322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6840A-EBB3-4604-AD43-A8498F3F28B7}"/>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Tree Stump Rings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717CFF5-5BFF-4389-995A-65455CE1D109}"/>
              </a:ext>
            </a:extLst>
          </p:cNvPr>
          <p:cNvSpPr>
            <a:spLocks noGrp="1"/>
          </p:cNvSpPr>
          <p:nvPr>
            <p:ph sz="quarter" idx="11"/>
          </p:nvPr>
        </p:nvSpPr>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Rings in the stump of a tree reveal annual patterns of vascular cambium growth</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size depends on growth conditions.</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Large cells from under favorable conditions such as abundant rainfalls</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Rings of smaller cells mark the seasons where growth is limited</a:t>
            </a:r>
          </a:p>
          <a:p>
            <a:pPr marL="342900" indent="-3429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woody eudicots and gymnosperms, the cork cambium arises in the outer cortex.</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Produces boxlike cork cells on outside and parenchyma-like phelloderm cells on inside.</a:t>
            </a:r>
          </a:p>
          <a:p>
            <a:pPr lvl="2" indent="-283464">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Collectively called the periderm.</a:t>
            </a:r>
          </a:p>
        </p:txBody>
      </p:sp>
      <p:sp>
        <p:nvSpPr>
          <p:cNvPr id="6" name="Slide Number Placeholder 3">
            <a:extLst>
              <a:ext uri="{FF2B5EF4-FFF2-40B4-BE49-F238E27FC236}">
                <a16:creationId xmlns:a16="http://schemas.microsoft.com/office/drawing/2014/main" id="{79001CBD-36BA-42FE-9ADA-696353F28ECD}"/>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27297594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C534B-74BB-4373-A570-E4928C1A29A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Tree Stump</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Wood in the center of tree stems is heartwood. It is surrounded by sapwood, then the vascular cambium, phloem, the cork cambium, and the outer bark.">
            <a:extLst>
              <a:ext uri="{FF2B5EF4-FFF2-40B4-BE49-F238E27FC236}">
                <a16:creationId xmlns:a16="http://schemas.microsoft.com/office/drawing/2014/main" id="{E3431FE0-DD2F-4630-BEC2-ED3A353C335F}"/>
              </a:ext>
            </a:extLst>
          </p:cNvPr>
          <p:cNvPicPr>
            <a:picLocks noChangeAspect="1" noChangeArrowheads="1"/>
          </p:cNvPicPr>
          <p:nvPr/>
        </p:nvPicPr>
        <p:blipFill>
          <a:blip r:embed="rId2"/>
          <a:stretch>
            <a:fillRect/>
          </a:stretch>
        </p:blipFill>
        <p:spPr bwMode="auto">
          <a:xfrm>
            <a:off x="635417" y="1350093"/>
            <a:ext cx="7873166"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C100FFD0-55C6-4AF7-B2CA-5D9C9FDDDB13}"/>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5429270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19838-55A5-4FB6-9AA5-F12870BE6EA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Periderm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FEAA36C-36B8-4013-83A7-5B8CF35A307B}"/>
              </a:ext>
            </a:extLst>
          </p:cNvPr>
          <p:cNvSpPr>
            <a:spLocks noGrp="1"/>
          </p:cNvSpPr>
          <p:nvPr>
            <p:ph sz="quarter" idx="11"/>
          </p:nvPr>
        </p:nvSpPr>
        <p:spPr>
          <a:xfrm>
            <a:off x="417443" y="1236746"/>
            <a:ext cx="8305800" cy="1033833"/>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Periderm – cork cambium, cork, and phelloderm</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outer bark.</a:t>
            </a:r>
          </a:p>
        </p:txBody>
      </p:sp>
      <p:pic>
        <p:nvPicPr>
          <p:cNvPr id="10" name="Picture 3" descr="The cork cambium produces phelloderm toward the center of the stem and cork toward the exterior. Together these tissues compose the periderm.">
            <a:extLst>
              <a:ext uri="{FF2B5EF4-FFF2-40B4-BE49-F238E27FC236}">
                <a16:creationId xmlns:a16="http://schemas.microsoft.com/office/drawing/2014/main" id="{3E54FB32-AF24-4DB1-A3A2-130607D3EA86}"/>
              </a:ext>
            </a:extLst>
          </p:cNvPr>
          <p:cNvPicPr>
            <a:picLocks noChangeAspect="1" noChangeArrowheads="1"/>
          </p:cNvPicPr>
          <p:nvPr/>
        </p:nvPicPr>
        <p:blipFill>
          <a:blip r:embed="rId2"/>
          <a:stretch>
            <a:fillRect/>
          </a:stretch>
        </p:blipFill>
        <p:spPr bwMode="auto">
          <a:xfrm>
            <a:off x="1518507" y="2401624"/>
            <a:ext cx="6106986"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F41D9A01-CD7F-4412-8CB2-0A5562D7C01D}"/>
              </a:ext>
            </a:extLst>
          </p:cNvPr>
          <p:cNvSpPr>
            <a:spLocks noGrp="1"/>
          </p:cNvSpPr>
          <p:nvPr>
            <p:ph type="body" sz="quarter" idx="39"/>
          </p:nvPr>
        </p:nvSpPr>
        <p:spPr>
          <a:xfrm>
            <a:off x="2148840" y="6166205"/>
            <a:ext cx="4846320" cy="181356"/>
          </a:xfrm>
        </p:spPr>
        <p:txBody>
          <a:bodyPr/>
          <a:lstStyle/>
          <a:p>
            <a:pPr algn="ctr"/>
            <a:r>
              <a:rPr lang="en-IN" dirty="0">
                <a:solidFill>
                  <a:schemeClr val="tx1"/>
                </a:solidFill>
              </a:rPr>
              <a:t>©Ed Reschke</a:t>
            </a:r>
          </a:p>
        </p:txBody>
      </p:sp>
      <p:sp>
        <p:nvSpPr>
          <p:cNvPr id="9" name="Slide Number Placeholder 5">
            <a:extLst>
              <a:ext uri="{FF2B5EF4-FFF2-40B4-BE49-F238E27FC236}">
                <a16:creationId xmlns:a16="http://schemas.microsoft.com/office/drawing/2014/main" id="{AEA329EA-41A8-4C80-BF5F-A36C4F16540C}"/>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5008824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6F269-BE0D-4C46-9B33-A8F46899E8B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Lenticels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70B46F1-3303-46C3-A711-244F511C08FC}"/>
              </a:ext>
            </a:extLst>
          </p:cNvPr>
          <p:cNvSpPr>
            <a:spLocks noGrp="1"/>
          </p:cNvSpPr>
          <p:nvPr>
            <p:ph sz="quarter" idx="11"/>
          </p:nvPr>
        </p:nvSpPr>
        <p:spPr>
          <a:xfrm>
            <a:off x="342900" y="1276710"/>
            <a:ext cx="8458200" cy="860562"/>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Lenticels – Cork cambium produces </a:t>
            </a:r>
            <a:r>
              <a:rPr lang="en-US" dirty="0" err="1">
                <a:solidFill>
                  <a:srgbClr val="000000"/>
                </a:solidFill>
                <a:latin typeface="Arial" panose="020B0604020202020204" pitchFamily="34" charset="0"/>
                <a:ea typeface="Verdana" panose="020B0604030504040204" pitchFamily="34" charset="0"/>
              </a:rPr>
              <a:t>unsuberized</a:t>
            </a:r>
            <a:r>
              <a:rPr lang="en-US" dirty="0">
                <a:solidFill>
                  <a:srgbClr val="000000"/>
                </a:solidFill>
                <a:latin typeface="Arial" panose="020B0604020202020204" pitchFamily="34" charset="0"/>
                <a:ea typeface="Verdana" panose="020B0604030504040204" pitchFamily="34" charset="0"/>
              </a:rPr>
              <a:t> cells that permit gas exchange to continue</a:t>
            </a:r>
          </a:p>
        </p:txBody>
      </p:sp>
      <p:pic>
        <p:nvPicPr>
          <p:cNvPr id="10" name="Picture 3" descr="A 2-part illustration of the lenticels, numerous small pale over the bark.">
            <a:extLst>
              <a:ext uri="{FF2B5EF4-FFF2-40B4-BE49-F238E27FC236}">
                <a16:creationId xmlns:a16="http://schemas.microsoft.com/office/drawing/2014/main" id="{1019CF41-137D-4EC8-9A7A-14DE43D6FE22}"/>
              </a:ext>
            </a:extLst>
          </p:cNvPr>
          <p:cNvPicPr>
            <a:picLocks noChangeAspect="1" noChangeArrowheads="1"/>
          </p:cNvPicPr>
          <p:nvPr/>
        </p:nvPicPr>
        <p:blipFill>
          <a:blip r:embed="rId2"/>
          <a:stretch>
            <a:fillRect/>
          </a:stretch>
        </p:blipFill>
        <p:spPr bwMode="auto">
          <a:xfrm>
            <a:off x="1571297" y="2279583"/>
            <a:ext cx="6001407"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1770E8F7-9A52-4F5F-985D-4C26E049BAEE}"/>
              </a:ext>
            </a:extLst>
          </p:cNvPr>
          <p:cNvSpPr>
            <a:spLocks noGrp="1"/>
          </p:cNvSpPr>
          <p:nvPr>
            <p:ph type="body" sz="quarter" idx="39"/>
          </p:nvPr>
        </p:nvSpPr>
        <p:spPr>
          <a:xfrm>
            <a:off x="2148840" y="6218857"/>
            <a:ext cx="4846320" cy="182880"/>
          </a:xfrm>
        </p:spPr>
        <p:txBody>
          <a:bodyPr/>
          <a:lstStyle/>
          <a:p>
            <a:pPr algn="ctr"/>
            <a:r>
              <a:rPr lang="en-US" dirty="0">
                <a:solidFill>
                  <a:schemeClr val="tx1"/>
                </a:solidFill>
              </a:rPr>
              <a:t>(a) ©Ed Reschke; (b) ©Steven P. Lynch</a:t>
            </a:r>
            <a:endParaRPr lang="en-IN" dirty="0">
              <a:solidFill>
                <a:schemeClr val="tx1"/>
              </a:solidFill>
            </a:endParaRPr>
          </a:p>
        </p:txBody>
      </p:sp>
      <p:sp>
        <p:nvSpPr>
          <p:cNvPr id="9" name="Slide Number Placeholder 5">
            <a:extLst>
              <a:ext uri="{FF2B5EF4-FFF2-40B4-BE49-F238E27FC236}">
                <a16:creationId xmlns:a16="http://schemas.microsoft.com/office/drawing/2014/main" id="{5C69738F-EEE1-4C37-9D9D-EBDDEB0E768E}"/>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38277870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A3CD9-A866-4F74-B251-0B849BF98F0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Modified 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9239FCA-9A5C-4EAF-BF7A-6B2E997029B4}"/>
              </a:ext>
            </a:extLst>
          </p:cNvPr>
          <p:cNvSpPr>
            <a:spLocks noGrp="1"/>
          </p:cNvSpPr>
          <p:nvPr>
            <p:ph sz="quarter" idx="11"/>
          </p:nvPr>
        </p:nvSpPr>
        <p:spPr>
          <a:xfrm>
            <a:off x="342900" y="1276710"/>
            <a:ext cx="8458200" cy="5212080"/>
          </a:xfrm>
        </p:spPr>
        <p:txBody>
          <a:bodyPr/>
          <a:lstStyle/>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Bulbs – swollen underground stems, consisting of fleshy leaves</a:t>
            </a:r>
          </a:p>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Corms – superficially resemble bulbs, but have no fleshy leaves</a:t>
            </a:r>
          </a:p>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Rhizomes – horizontal underground stems, with adventitious roots</a:t>
            </a:r>
          </a:p>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Runners and </a:t>
            </a:r>
            <a:r>
              <a:rPr lang="en-US" dirty="0" err="1">
                <a:solidFill>
                  <a:srgbClr val="000000"/>
                </a:solidFill>
                <a:latin typeface="Arial" panose="020B0604020202020204" pitchFamily="34" charset="0"/>
                <a:ea typeface="Verdana" panose="020B0604030504040204" pitchFamily="34" charset="0"/>
              </a:rPr>
              <a:t>stolons</a:t>
            </a:r>
            <a:r>
              <a:rPr lang="en-US" dirty="0">
                <a:solidFill>
                  <a:srgbClr val="000000"/>
                </a:solidFill>
                <a:latin typeface="Arial" panose="020B0604020202020204" pitchFamily="34" charset="0"/>
                <a:ea typeface="Verdana" panose="020B0604030504040204" pitchFamily="34" charset="0"/>
              </a:rPr>
              <a:t> – horizontal stems with long internodes that grow along the surface of the ground</a:t>
            </a:r>
          </a:p>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Tubers – swollen tips of rhizomes that contain carbohydrates</a:t>
            </a:r>
          </a:p>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Tendrils – twine around supports and aid in climbing</a:t>
            </a:r>
          </a:p>
          <a:p>
            <a:pPr marL="342900" lvl="0" indent="-342900">
              <a:spcAft>
                <a:spcPts val="4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Cladophylls – flattened photosynthetic stems resembling leaves</a:t>
            </a:r>
          </a:p>
        </p:txBody>
      </p:sp>
      <p:sp>
        <p:nvSpPr>
          <p:cNvPr id="6" name="Slide Number Placeholder 3">
            <a:extLst>
              <a:ext uri="{FF2B5EF4-FFF2-40B4-BE49-F238E27FC236}">
                <a16:creationId xmlns:a16="http://schemas.microsoft.com/office/drawing/2014/main" id="{F2EA51FB-0F0B-4197-9487-F86C94C856D2}"/>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13634590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57CC9-15C2-4929-8994-55265BBC42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Synthesis of a Plant Cell Wall</a:t>
            </a:r>
          </a:p>
        </p:txBody>
      </p:sp>
      <p:pic>
        <p:nvPicPr>
          <p:cNvPr id="9" name="Picture 2" descr="A 2-part illustration of the synthesis of a plant cell wall. ">
            <a:extLst>
              <a:ext uri="{FF2B5EF4-FFF2-40B4-BE49-F238E27FC236}">
                <a16:creationId xmlns:a16="http://schemas.microsoft.com/office/drawing/2014/main" id="{FE5A002C-489B-47FF-B0A0-6A03C3A9AE93}"/>
              </a:ext>
            </a:extLst>
          </p:cNvPr>
          <p:cNvPicPr>
            <a:picLocks noChangeAspect="1" noChangeArrowheads="1"/>
          </p:cNvPicPr>
          <p:nvPr/>
        </p:nvPicPr>
        <p:blipFill>
          <a:blip r:embed="rId2"/>
          <a:stretch>
            <a:fillRect/>
          </a:stretch>
        </p:blipFill>
        <p:spPr bwMode="auto">
          <a:xfrm>
            <a:off x="402393" y="1872586"/>
            <a:ext cx="8339213" cy="2883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550E0589-75F7-4A0F-81A6-088EDBC9BA04}"/>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4">
            <a:extLst>
              <a:ext uri="{FF2B5EF4-FFF2-40B4-BE49-F238E27FC236}">
                <a16:creationId xmlns:a16="http://schemas.microsoft.com/office/drawing/2014/main" id="{30A6EA5A-A0CD-451A-919A-31861A6B35B8}"/>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289778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A3C7-046E-4A97-A5C2-015072CC03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Bulb</a:t>
            </a:r>
          </a:p>
        </p:txBody>
      </p:sp>
      <p:pic>
        <p:nvPicPr>
          <p:cNvPr id="9" name="Picture 2" descr="A 6-part illustration of different types of modified stems is described. ">
            <a:extLst>
              <a:ext uri="{FF2B5EF4-FFF2-40B4-BE49-F238E27FC236}">
                <a16:creationId xmlns:a16="http://schemas.microsoft.com/office/drawing/2014/main" id="{6D40E12B-7A9C-4CEF-B05E-511FE31DFA0B}"/>
              </a:ext>
            </a:extLst>
          </p:cNvPr>
          <p:cNvPicPr>
            <a:picLocks noChangeAspect="1" noChangeArrowheads="1"/>
          </p:cNvPicPr>
          <p:nvPr/>
        </p:nvPicPr>
        <p:blipFill rotWithShape="1">
          <a:blip r:embed="rId2"/>
          <a:srcRect t="4357" r="69815" b="48242"/>
          <a:stretch/>
        </p:blipFill>
        <p:spPr bwMode="auto">
          <a:xfrm>
            <a:off x="2646738" y="1115369"/>
            <a:ext cx="3850525" cy="3879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5D3D166-8062-46D1-BDC8-A711FAAB74CB}"/>
              </a:ext>
            </a:extLst>
          </p:cNvPr>
          <p:cNvSpPr>
            <a:spLocks noGrp="1"/>
          </p:cNvSpPr>
          <p:nvPr>
            <p:ph sz="quarter" idx="11"/>
          </p:nvPr>
        </p:nvSpPr>
        <p:spPr>
          <a:xfrm>
            <a:off x="3542612" y="5068798"/>
            <a:ext cx="2058777" cy="18288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(a) Author’s Image/Glow Images</a:t>
            </a:r>
          </a:p>
        </p:txBody>
      </p:sp>
      <p:sp>
        <p:nvSpPr>
          <p:cNvPr id="11" name="Content Placeholder 4">
            <a:extLst>
              <a:ext uri="{FF2B5EF4-FFF2-40B4-BE49-F238E27FC236}">
                <a16:creationId xmlns:a16="http://schemas.microsoft.com/office/drawing/2014/main" id="{8C0C7E62-C683-4FA8-829B-B45178A1F855}"/>
              </a:ext>
            </a:extLst>
          </p:cNvPr>
          <p:cNvSpPr>
            <a:spLocks noGrp="1"/>
          </p:cNvSpPr>
          <p:nvPr>
            <p:ph sz="quarter" idx="15"/>
          </p:nvPr>
        </p:nvSpPr>
        <p:spPr>
          <a:xfrm>
            <a:off x="342900" y="5361154"/>
            <a:ext cx="8458200" cy="841764"/>
          </a:xfrm>
        </p:spPr>
        <p:txBody>
          <a:bodyPr/>
          <a:lstStyle/>
          <a:p>
            <a:r>
              <a:rPr lang="en-US" dirty="0">
                <a:solidFill>
                  <a:srgbClr val="000000"/>
                </a:solidFill>
                <a:latin typeface="Arial" panose="020B0604020202020204" pitchFamily="34" charset="0"/>
                <a:ea typeface="Verdana" panose="020B0604030504040204" pitchFamily="34" charset="0"/>
              </a:rPr>
              <a:t>The fleshy leaves of this bulb sprout from a knoblike stem with adventitious roots.</a:t>
            </a:r>
          </a:p>
        </p:txBody>
      </p:sp>
      <p:sp>
        <p:nvSpPr>
          <p:cNvPr id="12" name="Text Placeholder 5">
            <a:extLst>
              <a:ext uri="{FF2B5EF4-FFF2-40B4-BE49-F238E27FC236}">
                <a16:creationId xmlns:a16="http://schemas.microsoft.com/office/drawing/2014/main" id="{35E4F4C7-8193-409A-813C-4E1E72C6511A}"/>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6">
            <a:extLst>
              <a:ext uri="{FF2B5EF4-FFF2-40B4-BE49-F238E27FC236}">
                <a16:creationId xmlns:a16="http://schemas.microsoft.com/office/drawing/2014/main" id="{6A20DE45-3D55-4115-BDC6-13B6710970E9}"/>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9885616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A3C7-046E-4A97-A5C2-015072CC03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Rhizome</a:t>
            </a:r>
          </a:p>
        </p:txBody>
      </p:sp>
      <p:pic>
        <p:nvPicPr>
          <p:cNvPr id="9" name="Picture 2" descr="A 6-part illustration of different types of modified stems is described. ">
            <a:extLst>
              <a:ext uri="{FF2B5EF4-FFF2-40B4-BE49-F238E27FC236}">
                <a16:creationId xmlns:a16="http://schemas.microsoft.com/office/drawing/2014/main" id="{6D40E12B-7A9C-4CEF-B05E-511FE31DFA0B}"/>
              </a:ext>
            </a:extLst>
          </p:cNvPr>
          <p:cNvPicPr>
            <a:picLocks noChangeAspect="1" noChangeArrowheads="1"/>
          </p:cNvPicPr>
          <p:nvPr/>
        </p:nvPicPr>
        <p:blipFill rotWithShape="1">
          <a:blip r:embed="rId2"/>
          <a:srcRect l="28647" t="3484" r="39308" b="47907"/>
          <a:stretch/>
        </p:blipFill>
        <p:spPr bwMode="auto">
          <a:xfrm>
            <a:off x="2442139" y="1089774"/>
            <a:ext cx="4259723" cy="414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5D3D166-8062-46D1-BDC8-A711FAAB74CB}"/>
              </a:ext>
            </a:extLst>
          </p:cNvPr>
          <p:cNvSpPr>
            <a:spLocks noGrp="1"/>
          </p:cNvSpPr>
          <p:nvPr>
            <p:ph sz="quarter" idx="11"/>
          </p:nvPr>
        </p:nvSpPr>
        <p:spPr>
          <a:xfrm>
            <a:off x="3168406" y="5285369"/>
            <a:ext cx="2807189" cy="18288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(b) Manfred </a:t>
            </a:r>
            <a:r>
              <a:rPr lang="en-US" sz="800" dirty="0" err="1">
                <a:solidFill>
                  <a:srgbClr val="000000"/>
                </a:solidFill>
                <a:latin typeface="Arial" panose="020B0604020202020204" pitchFamily="34" charset="0"/>
                <a:ea typeface="Verdana" panose="020B0604030504040204" pitchFamily="34" charset="0"/>
              </a:rPr>
              <a:t>Ruckszio</a:t>
            </a:r>
            <a:r>
              <a:rPr lang="en-US" sz="800" dirty="0">
                <a:solidFill>
                  <a:srgbClr val="000000"/>
                </a:solidFill>
                <a:latin typeface="Arial" panose="020B0604020202020204" pitchFamily="34" charset="0"/>
                <a:ea typeface="Verdana" panose="020B0604030504040204" pitchFamily="34" charset="0"/>
              </a:rPr>
              <a:t>/Shutterstock</a:t>
            </a:r>
          </a:p>
        </p:txBody>
      </p:sp>
      <p:sp>
        <p:nvSpPr>
          <p:cNvPr id="11" name="Content Placeholder 4">
            <a:extLst>
              <a:ext uri="{FF2B5EF4-FFF2-40B4-BE49-F238E27FC236}">
                <a16:creationId xmlns:a16="http://schemas.microsoft.com/office/drawing/2014/main" id="{8C0C7E62-C683-4FA8-829B-B45178A1F855}"/>
              </a:ext>
            </a:extLst>
          </p:cNvPr>
          <p:cNvSpPr>
            <a:spLocks noGrp="1"/>
          </p:cNvSpPr>
          <p:nvPr>
            <p:ph sz="quarter" idx="15"/>
          </p:nvPr>
        </p:nvSpPr>
        <p:spPr>
          <a:xfrm>
            <a:off x="342900" y="5601788"/>
            <a:ext cx="8458200" cy="841764"/>
          </a:xfrm>
        </p:spPr>
        <p:txBody>
          <a:bodyPr/>
          <a:lstStyle/>
          <a:p>
            <a:pPr>
              <a:spcBef>
                <a:spcPts val="624"/>
              </a:spcBef>
            </a:pPr>
            <a:r>
              <a:rPr lang="en-US" dirty="0"/>
              <a:t>This horizontal stem extends photosynthetic leaves upward and adventitious roots downward.</a:t>
            </a:r>
          </a:p>
        </p:txBody>
      </p:sp>
      <p:sp>
        <p:nvSpPr>
          <p:cNvPr id="8" name="Slide Number Placeholder 5">
            <a:extLst>
              <a:ext uri="{FF2B5EF4-FFF2-40B4-BE49-F238E27FC236}">
                <a16:creationId xmlns:a16="http://schemas.microsoft.com/office/drawing/2014/main" id="{6A20DE45-3D55-4115-BDC6-13B6710970E9}"/>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20294766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A3C7-046E-4A97-A5C2-015072CC03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Runner</a:t>
            </a:r>
          </a:p>
        </p:txBody>
      </p:sp>
      <p:pic>
        <p:nvPicPr>
          <p:cNvPr id="9" name="Picture 2" descr="A 6-part illustration of different types of modified stems is described. ">
            <a:extLst>
              <a:ext uri="{FF2B5EF4-FFF2-40B4-BE49-F238E27FC236}">
                <a16:creationId xmlns:a16="http://schemas.microsoft.com/office/drawing/2014/main" id="{6D40E12B-7A9C-4CEF-B05E-511FE31DFA0B}"/>
              </a:ext>
            </a:extLst>
          </p:cNvPr>
          <p:cNvPicPr>
            <a:picLocks noChangeAspect="1" noChangeArrowheads="1"/>
          </p:cNvPicPr>
          <p:nvPr/>
        </p:nvPicPr>
        <p:blipFill rotWithShape="1">
          <a:blip r:embed="rId2"/>
          <a:srcRect l="60184" t="3477" r="8264" b="48553"/>
          <a:stretch/>
        </p:blipFill>
        <p:spPr bwMode="auto">
          <a:xfrm>
            <a:off x="2556479" y="1083683"/>
            <a:ext cx="4031043" cy="3931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5D3D166-8062-46D1-BDC8-A711FAAB74CB}"/>
              </a:ext>
            </a:extLst>
          </p:cNvPr>
          <p:cNvSpPr>
            <a:spLocks noGrp="1"/>
          </p:cNvSpPr>
          <p:nvPr>
            <p:ph sz="quarter" idx="11"/>
          </p:nvPr>
        </p:nvSpPr>
        <p:spPr>
          <a:xfrm>
            <a:off x="3168406" y="5068798"/>
            <a:ext cx="2807189" cy="18288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(c) Andrew </a:t>
            </a:r>
            <a:r>
              <a:rPr lang="en-US" sz="800" dirty="0" err="1">
                <a:solidFill>
                  <a:srgbClr val="000000"/>
                </a:solidFill>
                <a:latin typeface="Arial" panose="020B0604020202020204" pitchFamily="34" charset="0"/>
                <a:ea typeface="Verdana" panose="020B0604030504040204" pitchFamily="34" charset="0"/>
              </a:rPr>
              <a:t>McRobb</a:t>
            </a:r>
            <a:r>
              <a:rPr lang="en-US" sz="800" dirty="0">
                <a:solidFill>
                  <a:srgbClr val="000000"/>
                </a:solidFill>
                <a:latin typeface="Arial" panose="020B0604020202020204" pitchFamily="34" charset="0"/>
                <a:ea typeface="Verdana" panose="020B0604030504040204" pitchFamily="34" charset="0"/>
              </a:rPr>
              <a:t>/Dorling Kindersley/Getty Images</a:t>
            </a:r>
          </a:p>
        </p:txBody>
      </p:sp>
      <p:sp>
        <p:nvSpPr>
          <p:cNvPr id="11" name="Content Placeholder 4">
            <a:extLst>
              <a:ext uri="{FF2B5EF4-FFF2-40B4-BE49-F238E27FC236}">
                <a16:creationId xmlns:a16="http://schemas.microsoft.com/office/drawing/2014/main" id="{8C0C7E62-C683-4FA8-829B-B45178A1F855}"/>
              </a:ext>
            </a:extLst>
          </p:cNvPr>
          <p:cNvSpPr>
            <a:spLocks noGrp="1"/>
          </p:cNvSpPr>
          <p:nvPr>
            <p:ph sz="quarter" idx="15"/>
          </p:nvPr>
        </p:nvSpPr>
        <p:spPr>
          <a:xfrm>
            <a:off x="342900" y="5409282"/>
            <a:ext cx="8458200" cy="841764"/>
          </a:xfrm>
        </p:spPr>
        <p:txBody>
          <a:bodyPr/>
          <a:lstStyle/>
          <a:p>
            <a:pPr>
              <a:spcBef>
                <a:spcPts val="624"/>
              </a:spcBef>
            </a:pPr>
            <a:r>
              <a:rPr lang="en-US" dirty="0"/>
              <a:t>This horizontal stem grows aboveground, sprouting stems and leaves upward at the nodes.</a:t>
            </a:r>
          </a:p>
        </p:txBody>
      </p:sp>
      <p:sp>
        <p:nvSpPr>
          <p:cNvPr id="8" name="Slide Number Placeholder 5">
            <a:extLst>
              <a:ext uri="{FF2B5EF4-FFF2-40B4-BE49-F238E27FC236}">
                <a16:creationId xmlns:a16="http://schemas.microsoft.com/office/drawing/2014/main" id="{6A20DE45-3D55-4115-BDC6-13B6710970E9}"/>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272356682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A3C7-046E-4A97-A5C2-015072CC035A}"/>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Stolons</a:t>
            </a:r>
            <a:r>
              <a:rPr lang="en-US" dirty="0">
                <a:solidFill>
                  <a:srgbClr val="000000"/>
                </a:solidFill>
                <a:latin typeface="Arial" panose="020B0604020202020204" pitchFamily="34" charset="0"/>
                <a:ea typeface="Verdana" panose="020B0604030504040204" pitchFamily="34" charset="0"/>
                <a:cs typeface="Arial" pitchFamily="34" charset="0"/>
              </a:rPr>
              <a:t> and Tubers</a:t>
            </a:r>
          </a:p>
        </p:txBody>
      </p:sp>
      <p:pic>
        <p:nvPicPr>
          <p:cNvPr id="9" name="Picture 2" descr="A 6-part illustration of different types of modified stems is described. ">
            <a:extLst>
              <a:ext uri="{FF2B5EF4-FFF2-40B4-BE49-F238E27FC236}">
                <a16:creationId xmlns:a16="http://schemas.microsoft.com/office/drawing/2014/main" id="{6D40E12B-7A9C-4CEF-B05E-511FE31DFA0B}"/>
              </a:ext>
            </a:extLst>
          </p:cNvPr>
          <p:cNvPicPr>
            <a:picLocks noChangeAspect="1" noChangeArrowheads="1"/>
          </p:cNvPicPr>
          <p:nvPr/>
        </p:nvPicPr>
        <p:blipFill rotWithShape="1">
          <a:blip r:embed="rId2"/>
          <a:srcRect t="51935" r="69823"/>
          <a:stretch/>
        </p:blipFill>
        <p:spPr bwMode="auto">
          <a:xfrm>
            <a:off x="2692899" y="1146367"/>
            <a:ext cx="3758203"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5D3D166-8062-46D1-BDC8-A711FAAB74CB}"/>
              </a:ext>
            </a:extLst>
          </p:cNvPr>
          <p:cNvSpPr>
            <a:spLocks noGrp="1"/>
          </p:cNvSpPr>
          <p:nvPr>
            <p:ph sz="quarter" idx="11"/>
          </p:nvPr>
        </p:nvSpPr>
        <p:spPr>
          <a:xfrm>
            <a:off x="3168406" y="5068798"/>
            <a:ext cx="2807189" cy="18288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(d) Chase Studio Inc./Science Source</a:t>
            </a:r>
          </a:p>
        </p:txBody>
      </p:sp>
      <p:sp>
        <p:nvSpPr>
          <p:cNvPr id="11" name="Content Placeholder 4">
            <a:extLst>
              <a:ext uri="{FF2B5EF4-FFF2-40B4-BE49-F238E27FC236}">
                <a16:creationId xmlns:a16="http://schemas.microsoft.com/office/drawing/2014/main" id="{8C0C7E62-C683-4FA8-829B-B45178A1F855}"/>
              </a:ext>
            </a:extLst>
          </p:cNvPr>
          <p:cNvSpPr>
            <a:spLocks noGrp="1"/>
          </p:cNvSpPr>
          <p:nvPr>
            <p:ph sz="quarter" idx="15"/>
          </p:nvPr>
        </p:nvSpPr>
        <p:spPr>
          <a:xfrm>
            <a:off x="342900" y="5517567"/>
            <a:ext cx="8458200" cy="841764"/>
          </a:xfrm>
        </p:spPr>
        <p:txBody>
          <a:bodyPr/>
          <a:lstStyle/>
          <a:p>
            <a:pPr>
              <a:spcBef>
                <a:spcPts val="624"/>
              </a:spcBef>
            </a:pPr>
            <a:r>
              <a:rPr lang="en-US" sz="2000" dirty="0"/>
              <a:t>This potato plant has both </a:t>
            </a:r>
            <a:r>
              <a:rPr lang="en-US" sz="2000" dirty="0" err="1"/>
              <a:t>stolons</a:t>
            </a:r>
            <a:r>
              <a:rPr lang="en-US" sz="2000" dirty="0"/>
              <a:t> (underground </a:t>
            </a:r>
            <a:r>
              <a:rPr lang="en-US" sz="2000" dirty="0" err="1"/>
              <a:t>stmes</a:t>
            </a:r>
            <a:r>
              <a:rPr lang="en-US" sz="2000" dirty="0"/>
              <a:t> with long internodes) and tubers (swollen tips of </a:t>
            </a:r>
            <a:r>
              <a:rPr lang="en-US" sz="2000" dirty="0" err="1"/>
              <a:t>stolons</a:t>
            </a:r>
            <a:r>
              <a:rPr lang="en-US" sz="2000" dirty="0"/>
              <a:t> that store carbohydrates)</a:t>
            </a:r>
          </a:p>
        </p:txBody>
      </p:sp>
      <p:sp>
        <p:nvSpPr>
          <p:cNvPr id="8" name="Slide Number Placeholder 5">
            <a:extLst>
              <a:ext uri="{FF2B5EF4-FFF2-40B4-BE49-F238E27FC236}">
                <a16:creationId xmlns:a16="http://schemas.microsoft.com/office/drawing/2014/main" id="{6A20DE45-3D55-4115-BDC6-13B6710970E9}"/>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9107163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A3C7-046E-4A97-A5C2-015072CC03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Tendril</a:t>
            </a:r>
          </a:p>
        </p:txBody>
      </p:sp>
      <p:pic>
        <p:nvPicPr>
          <p:cNvPr id="9" name="Picture 2" descr="A 6-part illustration of different types of modified stems is described. ">
            <a:extLst>
              <a:ext uri="{FF2B5EF4-FFF2-40B4-BE49-F238E27FC236}">
                <a16:creationId xmlns:a16="http://schemas.microsoft.com/office/drawing/2014/main" id="{6D40E12B-7A9C-4CEF-B05E-511FE31DFA0B}"/>
              </a:ext>
            </a:extLst>
          </p:cNvPr>
          <p:cNvPicPr>
            <a:picLocks noChangeAspect="1" noChangeArrowheads="1"/>
          </p:cNvPicPr>
          <p:nvPr/>
        </p:nvPicPr>
        <p:blipFill rotWithShape="1">
          <a:blip r:embed="rId3"/>
          <a:srcRect l="29069" t="51097" r="39156" b="3864"/>
          <a:stretch/>
        </p:blipFill>
        <p:spPr bwMode="auto">
          <a:xfrm>
            <a:off x="2460477" y="1097031"/>
            <a:ext cx="4223046"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5D3D166-8062-46D1-BDC8-A711FAAB74CB}"/>
              </a:ext>
            </a:extLst>
          </p:cNvPr>
          <p:cNvSpPr>
            <a:spLocks noGrp="1"/>
          </p:cNvSpPr>
          <p:nvPr>
            <p:ph sz="quarter" idx="11"/>
          </p:nvPr>
        </p:nvSpPr>
        <p:spPr>
          <a:xfrm>
            <a:off x="3168406" y="5080830"/>
            <a:ext cx="2807189" cy="182880"/>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(e) Charles D. Winters/Science Source</a:t>
            </a:r>
          </a:p>
        </p:txBody>
      </p:sp>
      <p:sp>
        <p:nvSpPr>
          <p:cNvPr id="11" name="Content Placeholder 4">
            <a:extLst>
              <a:ext uri="{FF2B5EF4-FFF2-40B4-BE49-F238E27FC236}">
                <a16:creationId xmlns:a16="http://schemas.microsoft.com/office/drawing/2014/main" id="{8C0C7E62-C683-4FA8-829B-B45178A1F855}"/>
              </a:ext>
            </a:extLst>
          </p:cNvPr>
          <p:cNvSpPr>
            <a:spLocks noGrp="1"/>
          </p:cNvSpPr>
          <p:nvPr>
            <p:ph sz="quarter" idx="15"/>
          </p:nvPr>
        </p:nvSpPr>
        <p:spPr>
          <a:xfrm>
            <a:off x="342900" y="5584465"/>
            <a:ext cx="8458200" cy="731520"/>
          </a:xfrm>
        </p:spPr>
        <p:txBody>
          <a:bodyPr/>
          <a:lstStyle/>
          <a:p>
            <a:pPr>
              <a:spcBef>
                <a:spcPts val="624"/>
              </a:spcBef>
            </a:pPr>
            <a:r>
              <a:rPr lang="en-US" sz="2000" dirty="0"/>
              <a:t>These stems grow through the air and wrap around the stems of other plants for support to aid in climbing.</a:t>
            </a:r>
          </a:p>
        </p:txBody>
      </p:sp>
      <p:sp>
        <p:nvSpPr>
          <p:cNvPr id="8" name="Slide Number Placeholder 5">
            <a:extLst>
              <a:ext uri="{FF2B5EF4-FFF2-40B4-BE49-F238E27FC236}">
                <a16:creationId xmlns:a16="http://schemas.microsoft.com/office/drawing/2014/main" id="{6A20DE45-3D55-4115-BDC6-13B6710970E9}"/>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5832127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5A3C7-046E-4A97-A5C2-015072CC03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Cladophyll</a:t>
            </a:r>
          </a:p>
        </p:txBody>
      </p:sp>
      <p:pic>
        <p:nvPicPr>
          <p:cNvPr id="9" name="Picture 2" descr="A 6-part illustration of different types of modified stems is described. ">
            <a:extLst>
              <a:ext uri="{FF2B5EF4-FFF2-40B4-BE49-F238E27FC236}">
                <a16:creationId xmlns:a16="http://schemas.microsoft.com/office/drawing/2014/main" id="{6D40E12B-7A9C-4CEF-B05E-511FE31DFA0B}"/>
              </a:ext>
            </a:extLst>
          </p:cNvPr>
          <p:cNvPicPr>
            <a:picLocks noChangeAspect="1" noChangeArrowheads="1"/>
          </p:cNvPicPr>
          <p:nvPr/>
        </p:nvPicPr>
        <p:blipFill rotWithShape="1">
          <a:blip r:embed="rId2"/>
          <a:srcRect l="59746" t="53788" r="8852" b="3461"/>
          <a:stretch/>
        </p:blipFill>
        <p:spPr bwMode="auto">
          <a:xfrm>
            <a:off x="2373447" y="1132747"/>
            <a:ext cx="4397107"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5D3D166-8062-46D1-BDC8-A711FAAB74CB}"/>
              </a:ext>
            </a:extLst>
          </p:cNvPr>
          <p:cNvSpPr>
            <a:spLocks noGrp="1"/>
          </p:cNvSpPr>
          <p:nvPr>
            <p:ph sz="quarter" idx="11"/>
          </p:nvPr>
        </p:nvSpPr>
        <p:spPr>
          <a:xfrm>
            <a:off x="3351240" y="5092862"/>
            <a:ext cx="2807189" cy="208282"/>
          </a:xfrm>
        </p:spPr>
        <p:txBody>
          <a:bodyPr/>
          <a:lstStyle/>
          <a:p>
            <a:pPr lvl="0" algn="ctr">
              <a:spcBef>
                <a:spcPts val="624"/>
              </a:spcBef>
              <a:spcAft>
                <a:spcPts val="0"/>
              </a:spcAft>
              <a:buClr>
                <a:srgbClr val="003B48"/>
              </a:buClr>
            </a:pPr>
            <a:r>
              <a:rPr lang="en-US" sz="800" dirty="0">
                <a:solidFill>
                  <a:srgbClr val="000000"/>
                </a:solidFill>
                <a:latin typeface="Arial" panose="020B0604020202020204" pitchFamily="34" charset="0"/>
                <a:ea typeface="Verdana" panose="020B0604030504040204" pitchFamily="34" charset="0"/>
              </a:rPr>
              <a:t>(f) </a:t>
            </a:r>
            <a:r>
              <a:rPr lang="en-US" sz="800" dirty="0" err="1">
                <a:solidFill>
                  <a:srgbClr val="000000"/>
                </a:solidFill>
                <a:latin typeface="Arial" panose="020B0604020202020204" pitchFamily="34" charset="0"/>
                <a:ea typeface="Verdana" panose="020B0604030504040204" pitchFamily="34" charset="0"/>
              </a:rPr>
              <a:t>dnaveh</a:t>
            </a:r>
            <a:r>
              <a:rPr lang="en-US" sz="800" dirty="0">
                <a:solidFill>
                  <a:srgbClr val="000000"/>
                </a:solidFill>
                <a:latin typeface="Arial" panose="020B0604020202020204" pitchFamily="34" charset="0"/>
                <a:ea typeface="Verdana" panose="020B0604030504040204" pitchFamily="34" charset="0"/>
              </a:rPr>
              <a:t>/Shutterstock</a:t>
            </a:r>
          </a:p>
        </p:txBody>
      </p:sp>
      <p:sp>
        <p:nvSpPr>
          <p:cNvPr id="11" name="Content Placeholder 4">
            <a:extLst>
              <a:ext uri="{FF2B5EF4-FFF2-40B4-BE49-F238E27FC236}">
                <a16:creationId xmlns:a16="http://schemas.microsoft.com/office/drawing/2014/main" id="{8C0C7E62-C683-4FA8-829B-B45178A1F855}"/>
              </a:ext>
            </a:extLst>
          </p:cNvPr>
          <p:cNvSpPr>
            <a:spLocks noGrp="1"/>
          </p:cNvSpPr>
          <p:nvPr>
            <p:ph sz="quarter" idx="15"/>
          </p:nvPr>
        </p:nvSpPr>
        <p:spPr>
          <a:xfrm>
            <a:off x="342900" y="5445378"/>
            <a:ext cx="8458200" cy="841764"/>
          </a:xfrm>
        </p:spPr>
        <p:txBody>
          <a:bodyPr/>
          <a:lstStyle/>
          <a:p>
            <a:pPr>
              <a:spcBef>
                <a:spcPts val="624"/>
              </a:spcBef>
            </a:pPr>
            <a:r>
              <a:rPr lang="en-US" dirty="0"/>
              <a:t>The stem of this cactus is flattened and photosynthetic, and the leaves are modified as spines</a:t>
            </a:r>
          </a:p>
        </p:txBody>
      </p:sp>
      <p:sp>
        <p:nvSpPr>
          <p:cNvPr id="8" name="Slide Number Placeholder 5">
            <a:extLst>
              <a:ext uri="{FF2B5EF4-FFF2-40B4-BE49-F238E27FC236}">
                <a16:creationId xmlns:a16="http://schemas.microsoft.com/office/drawing/2014/main" id="{6A20DE45-3D55-4115-BDC6-13B6710970E9}"/>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25546248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E06FF-053E-4D4E-98B7-3C3C9FD241F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Leaves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8D2B372-3A7C-4212-8D9D-37D32177D047}"/>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Initiated as primordia by the apical meristems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Principal site of photosynthesis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Expand by cell enlargement and cell division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Determinate in structure – growth stops at maturity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 patterns adaptive in different environments</a:t>
            </a:r>
          </a:p>
        </p:txBody>
      </p:sp>
      <p:sp>
        <p:nvSpPr>
          <p:cNvPr id="6" name="Slide Number Placeholder 3">
            <a:extLst>
              <a:ext uri="{FF2B5EF4-FFF2-40B4-BE49-F238E27FC236}">
                <a16:creationId xmlns:a16="http://schemas.microsoft.com/office/drawing/2014/main" id="{90A0FF11-2EC3-4534-A24A-FCA32323B127}"/>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22479723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D9D2B-1BDE-45DA-9056-E7375A2CF70F}"/>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Leaf Morphology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B905246-70A3-48AB-96F4-E1D015B0524F}"/>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2 different morphological groups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Microphyll.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Leaf with one vein branching from the vascular cylinder of the stem and not extending the full length of the leaf.</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Phylum </a:t>
            </a:r>
            <a:r>
              <a:rPr lang="en-US" dirty="0" err="1">
                <a:solidFill>
                  <a:srgbClr val="000000"/>
                </a:solidFill>
                <a:latin typeface="Arial" panose="020B0604020202020204" pitchFamily="34" charset="0"/>
                <a:ea typeface="Verdana" panose="020B0604030504040204" pitchFamily="34" charset="0"/>
              </a:rPr>
              <a:t>Lycophyta</a:t>
            </a:r>
            <a:r>
              <a:rPr lang="en-US" dirty="0">
                <a:solidFill>
                  <a:srgbClr val="000000"/>
                </a:solidFill>
                <a:latin typeface="Arial" panose="020B0604020202020204" pitchFamily="34" charset="0"/>
                <a:ea typeface="Verdana" panose="020B0604030504040204" pitchFamily="34" charset="0"/>
              </a:rPr>
              <a: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Megaphylls.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Several to many veins.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Most plants.</a:t>
            </a:r>
          </a:p>
        </p:txBody>
      </p:sp>
      <p:sp>
        <p:nvSpPr>
          <p:cNvPr id="6" name="Slide Number Placeholder 3">
            <a:extLst>
              <a:ext uri="{FF2B5EF4-FFF2-40B4-BE49-F238E27FC236}">
                <a16:creationId xmlns:a16="http://schemas.microsoft.com/office/drawing/2014/main" id="{E6C590A9-E2F5-46B2-A0CF-6C43EB9837B3}"/>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33659297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36A1C-62C5-45D2-B30E-297E9A593E0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Eudicot Leaves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049333D-41F4-4196-9C32-95F072304D1D}"/>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eudicot leaves have a flattened blade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Slender stalk called petiole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Leaf flattening increases photosynthetic surface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Flattening of the leaf blade reflects a shift from radial symmetry to dorsal–ventral (top–bottom) symmetry</a:t>
            </a:r>
          </a:p>
        </p:txBody>
      </p:sp>
      <p:sp>
        <p:nvSpPr>
          <p:cNvPr id="6" name="Slide Number Placeholder 3">
            <a:extLst>
              <a:ext uri="{FF2B5EF4-FFF2-40B4-BE49-F238E27FC236}">
                <a16:creationId xmlns:a16="http://schemas.microsoft.com/office/drawing/2014/main" id="{595CB24A-B5F4-4C0C-BFCD-FAEE3CA4A7E4}"/>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260769357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CDBFF1-87B7-4A98-909F-E8FAFCFB98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Top and Bottom of Leaves</a:t>
            </a:r>
          </a:p>
        </p:txBody>
      </p:sp>
      <p:pic>
        <p:nvPicPr>
          <p:cNvPr id="9" name="Picture 2" descr="An illustration of the top and bottom leaves in mutant and wild type.">
            <a:extLst>
              <a:ext uri="{FF2B5EF4-FFF2-40B4-BE49-F238E27FC236}">
                <a16:creationId xmlns:a16="http://schemas.microsoft.com/office/drawing/2014/main" id="{1ECE9B5A-48CB-4773-BCA5-7B3A2C5170FC}"/>
              </a:ext>
            </a:extLst>
          </p:cNvPr>
          <p:cNvPicPr>
            <a:picLocks noChangeAspect="1" noChangeArrowheads="1"/>
          </p:cNvPicPr>
          <p:nvPr/>
        </p:nvPicPr>
        <p:blipFill>
          <a:blip r:embed="rId2"/>
          <a:stretch>
            <a:fillRect/>
          </a:stretch>
        </p:blipFill>
        <p:spPr bwMode="auto">
          <a:xfrm>
            <a:off x="2219112" y="1127696"/>
            <a:ext cx="4705777"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E011A9DE-F706-49C7-B7D7-0AA9F26C0AF8}"/>
              </a:ext>
            </a:extLst>
          </p:cNvPr>
          <p:cNvSpPr>
            <a:spLocks noGrp="1"/>
          </p:cNvSpPr>
          <p:nvPr>
            <p:ph type="body" sz="quarter" idx="39"/>
          </p:nvPr>
        </p:nvSpPr>
        <p:spPr>
          <a:xfrm>
            <a:off x="2148840" y="6001619"/>
            <a:ext cx="4846320" cy="181356"/>
          </a:xfrm>
        </p:spPr>
        <p:txBody>
          <a:bodyPr/>
          <a:lstStyle/>
          <a:p>
            <a:pPr algn="ctr"/>
            <a:r>
              <a:rPr lang="en-US" dirty="0">
                <a:solidFill>
                  <a:schemeClr val="tx1"/>
                </a:solidFill>
              </a:rPr>
              <a:t>©Scott </a:t>
            </a:r>
            <a:r>
              <a:rPr lang="en-US" dirty="0" err="1">
                <a:solidFill>
                  <a:schemeClr val="tx1"/>
                </a:solidFill>
              </a:rPr>
              <a:t>Poethig</a:t>
            </a:r>
            <a:r>
              <a:rPr lang="en-US" dirty="0">
                <a:solidFill>
                  <a:schemeClr val="tx1"/>
                </a:solidFill>
              </a:rPr>
              <a:t>, University of Pennsylvania</a:t>
            </a:r>
            <a:endParaRPr lang="en-IN" dirty="0">
              <a:solidFill>
                <a:schemeClr val="tx1"/>
              </a:solidFill>
            </a:endParaRPr>
          </a:p>
        </p:txBody>
      </p:sp>
      <p:sp>
        <p:nvSpPr>
          <p:cNvPr id="10" name="Text Placeholder 4">
            <a:extLst>
              <a:ext uri="{FF2B5EF4-FFF2-40B4-BE49-F238E27FC236}">
                <a16:creationId xmlns:a16="http://schemas.microsoft.com/office/drawing/2014/main" id="{4644F9A2-287B-4D64-AA53-DF45E6755EDF}"/>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4" action="ppaction://hlinksldjump"/>
            </a:endParaRPr>
          </a:p>
        </p:txBody>
      </p:sp>
      <p:sp>
        <p:nvSpPr>
          <p:cNvPr id="8" name="Slide Number Placeholder 5">
            <a:extLst>
              <a:ext uri="{FF2B5EF4-FFF2-40B4-BE49-F238E27FC236}">
                <a16:creationId xmlns:a16="http://schemas.microsoft.com/office/drawing/2014/main" id="{98F30C55-7360-44CF-ABDC-0501C72ABE0A}"/>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1541092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28624-E81E-4E2A-A021-EBD34C74331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New Growth Occurs at Meristems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7B725B8-E892-45DC-A3E5-F3A7CF9EC7D1}"/>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Meristems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Clumps of small cells with dense cytoplasm and large nuclei.</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 as stem cells do in animals.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cell divides producing a differentiating cell and another that remains meristematic.</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Extension of shoot and root produced by apical meristems.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Lateral meristems produce an increase in shoot and root diameter.</a:t>
            </a:r>
          </a:p>
        </p:txBody>
      </p:sp>
      <p:sp>
        <p:nvSpPr>
          <p:cNvPr id="6" name="Slide Number Placeholder 3">
            <a:extLst>
              <a:ext uri="{FF2B5EF4-FFF2-40B4-BE49-F238E27FC236}">
                <a16:creationId xmlns:a16="http://schemas.microsoft.com/office/drawing/2014/main" id="{1FB04D1D-E37A-4039-B274-55E021B28996}"/>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6735447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B143E-C195-4140-8387-56F1C56C515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Stipules and Veins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8E5FCF8-008C-444B-B35A-658AD8A24A5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Leaf may have stipules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Outgrowths at base of petiole.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leaflike or modified as spines or glands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Veins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Vascular bundles in leaves.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Main veins are parallel in most monocot leaves.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Veins of eudicots form an often intricate network.</a:t>
            </a:r>
          </a:p>
        </p:txBody>
      </p:sp>
      <p:sp>
        <p:nvSpPr>
          <p:cNvPr id="6" name="Slide Number Placeholder 3">
            <a:extLst>
              <a:ext uri="{FF2B5EF4-FFF2-40B4-BE49-F238E27FC236}">
                <a16:creationId xmlns:a16="http://schemas.microsoft.com/office/drawing/2014/main" id="{B45B6F8C-2AC6-4CAF-823C-2F2D3EB1BB0F}"/>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14458908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E85B2-25D9-4CD1-9F08-1A798B81F26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Monocot and Eudicot Leaves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2-part illustration of the eudicot and monocot leaves with reticulate and parallel veins.">
            <a:extLst>
              <a:ext uri="{FF2B5EF4-FFF2-40B4-BE49-F238E27FC236}">
                <a16:creationId xmlns:a16="http://schemas.microsoft.com/office/drawing/2014/main" id="{30BF253A-50F9-4A64-9708-23B93B1FD0F9}"/>
              </a:ext>
            </a:extLst>
          </p:cNvPr>
          <p:cNvPicPr>
            <a:picLocks noChangeAspect="1" noChangeArrowheads="1"/>
          </p:cNvPicPr>
          <p:nvPr/>
        </p:nvPicPr>
        <p:blipFill rotWithShape="1">
          <a:blip r:embed="rId2"/>
          <a:srcRect t="9889"/>
          <a:stretch/>
        </p:blipFill>
        <p:spPr bwMode="auto">
          <a:xfrm>
            <a:off x="2784473" y="1128295"/>
            <a:ext cx="357505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78072D3A-3C85-434F-88E5-A1C6708DA94B}"/>
              </a:ext>
            </a:extLst>
          </p:cNvPr>
          <p:cNvSpPr>
            <a:spLocks noGrp="1"/>
          </p:cNvSpPr>
          <p:nvPr>
            <p:ph type="body" sz="quarter" idx="39"/>
          </p:nvPr>
        </p:nvSpPr>
        <p:spPr>
          <a:xfrm>
            <a:off x="2926080" y="6279226"/>
            <a:ext cx="3291840" cy="181356"/>
          </a:xfrm>
        </p:spPr>
        <p:txBody>
          <a:bodyPr/>
          <a:lstStyle/>
          <a:p>
            <a:pPr algn="ctr"/>
            <a:r>
              <a:rPr lang="en-IN" dirty="0">
                <a:solidFill>
                  <a:schemeClr val="tx1"/>
                </a:solidFill>
              </a:rPr>
              <a:t>(a) Michal </a:t>
            </a:r>
            <a:r>
              <a:rPr lang="en-IN" dirty="0" err="1">
                <a:solidFill>
                  <a:schemeClr val="tx1"/>
                </a:solidFill>
              </a:rPr>
              <a:t>Durinik</a:t>
            </a:r>
            <a:r>
              <a:rPr lang="en-IN" dirty="0">
                <a:solidFill>
                  <a:schemeClr val="tx1"/>
                </a:solidFill>
              </a:rPr>
              <a:t>/ Shutterstock; (b) Steven P. Lynch</a:t>
            </a:r>
          </a:p>
        </p:txBody>
      </p:sp>
      <p:sp>
        <p:nvSpPr>
          <p:cNvPr id="7" name="Slide Number Placeholder 4">
            <a:extLst>
              <a:ext uri="{FF2B5EF4-FFF2-40B4-BE49-F238E27FC236}">
                <a16:creationId xmlns:a16="http://schemas.microsoft.com/office/drawing/2014/main" id="{210E8AB0-D1F0-4DB1-AE9B-52CA9FC32064}"/>
              </a:ext>
            </a:extLst>
          </p:cNvPr>
          <p:cNvSpPr>
            <a:spLocks noGrp="1"/>
          </p:cNvSpPr>
          <p:nvPr>
            <p:ph type="sldNum" sz="quarter" idx="10"/>
          </p:nvPr>
        </p:nvSpPr>
        <p:spPr/>
        <p:txBody>
          <a:bodyPr/>
          <a:lstStyle/>
          <a:p>
            <a:fld id="{68151E55-6873-49E2-B8D5-2F265E6F1973}" type="slidenum">
              <a:rPr lang="en-US" smtClean="0"/>
              <a:pPr/>
              <a:t>81</a:t>
            </a:fld>
            <a:endParaRPr lang="en-US"/>
          </a:p>
        </p:txBody>
      </p:sp>
    </p:spTree>
    <p:extLst>
      <p:ext uri="{BB962C8B-B14F-4D97-AF65-F5344CB8AC3E}">
        <p14:creationId xmlns:p14="http://schemas.microsoft.com/office/powerpoint/2010/main" val="11052315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32069-C9D3-4171-B4CC-4B0BF90809C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Simple and Compound Leaves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66611C2-1B39-4D15-9F39-3E59A44DAB95}"/>
              </a:ext>
            </a:extLst>
          </p:cNvPr>
          <p:cNvSpPr>
            <a:spLocks noGrp="1"/>
          </p:cNvSpPr>
          <p:nvPr>
            <p:ph sz="quarter" idx="11"/>
          </p:nvPr>
        </p:nvSpPr>
        <p:spPr>
          <a:xfrm>
            <a:off x="342900" y="1276710"/>
            <a:ext cx="8458200" cy="1486374"/>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Simple leaves contain undivided blades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have teeth, indentations, or lobes.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Compound leaves have blades that are divided into leaflets</a:t>
            </a:r>
          </a:p>
        </p:txBody>
      </p:sp>
      <p:pic>
        <p:nvPicPr>
          <p:cNvPr id="10" name="Picture 3" descr="A 2-part illustration of the simple leaf with margin deeply lobed and compound leaf with single lateral bud.">
            <a:extLst>
              <a:ext uri="{FF2B5EF4-FFF2-40B4-BE49-F238E27FC236}">
                <a16:creationId xmlns:a16="http://schemas.microsoft.com/office/drawing/2014/main" id="{7A2DFE5C-D8D2-49C4-8C77-EEC4005A0DB2}"/>
              </a:ext>
            </a:extLst>
          </p:cNvPr>
          <p:cNvPicPr>
            <a:picLocks noChangeAspect="1" noChangeArrowheads="1"/>
          </p:cNvPicPr>
          <p:nvPr/>
        </p:nvPicPr>
        <p:blipFill>
          <a:blip r:embed="rId2"/>
          <a:stretch>
            <a:fillRect/>
          </a:stretch>
        </p:blipFill>
        <p:spPr bwMode="auto">
          <a:xfrm>
            <a:off x="2011230" y="2928686"/>
            <a:ext cx="512154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055BCA15-AC51-4D92-BC5E-60A7E0071097}"/>
              </a:ext>
            </a:extLst>
          </p:cNvPr>
          <p:cNvSpPr>
            <a:spLocks noGrp="1"/>
          </p:cNvSpPr>
          <p:nvPr>
            <p:ph type="body" sz="quarter" idx="39"/>
          </p:nvPr>
        </p:nvSpPr>
        <p:spPr>
          <a:xfrm>
            <a:off x="2148840" y="6233698"/>
            <a:ext cx="4846320" cy="181356"/>
          </a:xfrm>
        </p:spPr>
        <p:txBody>
          <a:bodyPr/>
          <a:lstStyle/>
          <a:p>
            <a:pPr algn="ctr"/>
            <a:r>
              <a:rPr lang="en-US" dirty="0">
                <a:solidFill>
                  <a:schemeClr val="tx1"/>
                </a:solidFill>
              </a:rPr>
              <a:t>(a) Gusto/Science Source; (b) Peter Chadwick/Dorling Kindersley/Getty Images</a:t>
            </a:r>
            <a:endParaRPr lang="en-IN" dirty="0">
              <a:solidFill>
                <a:schemeClr val="tx1"/>
              </a:solidFill>
            </a:endParaRPr>
          </a:p>
        </p:txBody>
      </p:sp>
      <p:sp>
        <p:nvSpPr>
          <p:cNvPr id="9" name="Slide Number Placeholder 5">
            <a:extLst>
              <a:ext uri="{FF2B5EF4-FFF2-40B4-BE49-F238E27FC236}">
                <a16:creationId xmlns:a16="http://schemas.microsoft.com/office/drawing/2014/main" id="{960B7448-21CC-47E0-BBC2-E6CA2C4873BB}"/>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28490008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196F0-0AE9-419B-90E9-18FDBDA1EB2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Leaf Epidermis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DD578A-79C0-4BDA-81C4-28C8CD29F14E}"/>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leaf’s surface is covered by transparent epidermal cells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have no chloroplasts.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Epidermis has a waxy cuticle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 types of glands and trichomes may be present.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Lower epidermis contains numerous stomata flanked by guard cells</a:t>
            </a:r>
          </a:p>
        </p:txBody>
      </p:sp>
      <p:sp>
        <p:nvSpPr>
          <p:cNvPr id="6" name="Slide Number Placeholder 3">
            <a:extLst>
              <a:ext uri="{FF2B5EF4-FFF2-40B4-BE49-F238E27FC236}">
                <a16:creationId xmlns:a16="http://schemas.microsoft.com/office/drawing/2014/main" id="{6A6E57A0-66B7-4C8B-84E7-4CF2A93C0738}"/>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8483550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47765-3734-4ACD-B344-B089082E404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 Stoma</a:t>
            </a:r>
          </a:p>
        </p:txBody>
      </p:sp>
      <p:pic>
        <p:nvPicPr>
          <p:cNvPr id="9" name="Picture 2" descr="A 2-part illustration of the surface view and a cross-sectional view of the stoma.">
            <a:extLst>
              <a:ext uri="{FF2B5EF4-FFF2-40B4-BE49-F238E27FC236}">
                <a16:creationId xmlns:a16="http://schemas.microsoft.com/office/drawing/2014/main" id="{AA0BE8C0-190F-48B9-B765-FCA59C1D53FD}"/>
              </a:ext>
            </a:extLst>
          </p:cNvPr>
          <p:cNvPicPr>
            <a:picLocks noChangeAspect="1" noChangeArrowheads="1"/>
          </p:cNvPicPr>
          <p:nvPr/>
        </p:nvPicPr>
        <p:blipFill>
          <a:blip r:embed="rId2"/>
          <a:stretch>
            <a:fillRect/>
          </a:stretch>
        </p:blipFill>
        <p:spPr bwMode="auto">
          <a:xfrm>
            <a:off x="470285" y="1577834"/>
            <a:ext cx="8203430"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55037F51-1F1E-447E-B4E8-29E27CB5B396}"/>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4">
            <a:extLst>
              <a:ext uri="{FF2B5EF4-FFF2-40B4-BE49-F238E27FC236}">
                <a16:creationId xmlns:a16="http://schemas.microsoft.com/office/drawing/2014/main" id="{F75F2091-1877-486D-8B06-F78237ECD4FD}"/>
              </a:ext>
            </a:extLst>
          </p:cNvPr>
          <p:cNvSpPr>
            <a:spLocks noGrp="1"/>
          </p:cNvSpPr>
          <p:nvPr>
            <p:ph type="sldNum" sz="quarter" idx="10"/>
          </p:nvPr>
        </p:nvSpPr>
        <p:spPr/>
        <p:txBody>
          <a:bodyPr/>
          <a:lstStyle/>
          <a:p>
            <a:fld id="{68151E55-6873-49E2-B8D5-2F265E6F1973}" type="slidenum">
              <a:rPr lang="en-US" smtClean="0"/>
              <a:pPr/>
              <a:t>84</a:t>
            </a:fld>
            <a:endParaRPr lang="en-US"/>
          </a:p>
        </p:txBody>
      </p:sp>
    </p:spTree>
    <p:extLst>
      <p:ext uri="{BB962C8B-B14F-4D97-AF65-F5344CB8AC3E}">
        <p14:creationId xmlns:p14="http://schemas.microsoft.com/office/powerpoint/2010/main" val="314009394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6A2BF-2545-410A-8E7B-46AF23CD5FE7}"/>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Mesophyll in Eudicots and Monocots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2F01D91-8543-49BF-8B3D-FEC5CACA6774}"/>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eudicot leaves have 2 types of mesophyll</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Palisade mesophyll – usually two rows of tightly packed chlorenchyma cells.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Spongy mesophyll – loosely arranged cells with many air spaces in between.</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Function in gas exchange and water vapor exit.</a:t>
            </a:r>
          </a:p>
          <a:p>
            <a:pPr marL="34290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Monocot leaves – mesophyll is usually not differentiated into palisade/spongy layers</a:t>
            </a:r>
          </a:p>
        </p:txBody>
      </p:sp>
      <p:sp>
        <p:nvSpPr>
          <p:cNvPr id="6" name="Slide Number Placeholder 3">
            <a:extLst>
              <a:ext uri="{FF2B5EF4-FFF2-40B4-BE49-F238E27FC236}">
                <a16:creationId xmlns:a16="http://schemas.microsoft.com/office/drawing/2014/main" id="{F02D9ED6-6A72-4C2C-A123-59845443551E}"/>
              </a:ext>
            </a:extLst>
          </p:cNvPr>
          <p:cNvSpPr>
            <a:spLocks noGrp="1"/>
          </p:cNvSpPr>
          <p:nvPr>
            <p:ph type="sldNum" sz="quarter" idx="10"/>
          </p:nvPr>
        </p:nvSpPr>
        <p:spPr/>
        <p:txBody>
          <a:bodyPr/>
          <a:lstStyle/>
          <a:p>
            <a:fld id="{68151E55-6873-49E2-B8D5-2F265E6F1973}" type="slidenum">
              <a:rPr lang="en-US" smtClean="0"/>
              <a:pPr/>
              <a:t>85</a:t>
            </a:fld>
            <a:endParaRPr lang="en-US"/>
          </a:p>
        </p:txBody>
      </p:sp>
    </p:spTree>
    <p:extLst>
      <p:ext uri="{BB962C8B-B14F-4D97-AF65-F5344CB8AC3E}">
        <p14:creationId xmlns:p14="http://schemas.microsoft.com/office/powerpoint/2010/main" val="22983176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CD12A-2041-460F-BFBD-E388FBDDE03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Eudicot Leaf Micrograph</a:t>
            </a:r>
          </a:p>
        </p:txBody>
      </p:sp>
      <p:pic>
        <p:nvPicPr>
          <p:cNvPr id="10" name="Picture 2" descr="A micrograph of the eudicot leaf in cross-section. ">
            <a:extLst>
              <a:ext uri="{FF2B5EF4-FFF2-40B4-BE49-F238E27FC236}">
                <a16:creationId xmlns:a16="http://schemas.microsoft.com/office/drawing/2014/main" id="{B0B34A59-72CA-450A-A38C-5B8BA4C11397}"/>
              </a:ext>
            </a:extLst>
          </p:cNvPr>
          <p:cNvPicPr>
            <a:picLocks noChangeAspect="1"/>
          </p:cNvPicPr>
          <p:nvPr/>
        </p:nvPicPr>
        <p:blipFill rotWithShape="1">
          <a:blip r:embed="rId2"/>
          <a:srcRect r="4583"/>
          <a:stretch/>
        </p:blipFill>
        <p:spPr>
          <a:xfrm>
            <a:off x="2272447" y="1133375"/>
            <a:ext cx="4599106" cy="4754880"/>
          </a:xfrm>
          <a:prstGeom prst="rect">
            <a:avLst/>
          </a:prstGeom>
        </p:spPr>
      </p:pic>
      <p:sp>
        <p:nvSpPr>
          <p:cNvPr id="17" name="Text Placeholder 3">
            <a:extLst>
              <a:ext uri="{FF2B5EF4-FFF2-40B4-BE49-F238E27FC236}">
                <a16:creationId xmlns:a16="http://schemas.microsoft.com/office/drawing/2014/main" id="{2E35A7F7-0D9D-4DA4-A7A7-82F6C7016CCE}"/>
              </a:ext>
            </a:extLst>
          </p:cNvPr>
          <p:cNvSpPr>
            <a:spLocks noGrp="1"/>
          </p:cNvSpPr>
          <p:nvPr>
            <p:ph type="body" sz="quarter" idx="39"/>
          </p:nvPr>
        </p:nvSpPr>
        <p:spPr>
          <a:xfrm>
            <a:off x="2148839" y="6002167"/>
            <a:ext cx="4846320" cy="181356"/>
          </a:xfrm>
        </p:spPr>
        <p:txBody>
          <a:bodyPr/>
          <a:lstStyle/>
          <a:p>
            <a:pPr algn="ctr"/>
            <a:r>
              <a:rPr lang="en-IN" dirty="0">
                <a:solidFill>
                  <a:schemeClr val="tx1"/>
                </a:solidFill>
              </a:rPr>
              <a:t>Ed Reschke</a:t>
            </a:r>
          </a:p>
        </p:txBody>
      </p:sp>
      <p:sp>
        <p:nvSpPr>
          <p:cNvPr id="13" name="Text Placeholder 4">
            <a:extLst>
              <a:ext uri="{FF2B5EF4-FFF2-40B4-BE49-F238E27FC236}">
                <a16:creationId xmlns:a16="http://schemas.microsoft.com/office/drawing/2014/main" id="{3AE781D5-B057-440B-AA4E-E8E1566CFD46}"/>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225986E4-F80A-448F-89F0-9F27BE00B6E0}"/>
              </a:ext>
            </a:extLst>
          </p:cNvPr>
          <p:cNvSpPr>
            <a:spLocks noGrp="1"/>
          </p:cNvSpPr>
          <p:nvPr>
            <p:ph type="sldNum" sz="quarter" idx="10"/>
          </p:nvPr>
        </p:nvSpPr>
        <p:spPr/>
        <p:txBody>
          <a:bodyPr/>
          <a:lstStyle/>
          <a:p>
            <a:fld id="{68151E55-6873-49E2-B8D5-2F265E6F1973}" type="slidenum">
              <a:rPr lang="en-US" smtClean="0"/>
              <a:pPr/>
              <a:t>86</a:t>
            </a:fld>
            <a:endParaRPr lang="en-US"/>
          </a:p>
        </p:txBody>
      </p:sp>
    </p:spTree>
    <p:extLst>
      <p:ext uri="{BB962C8B-B14F-4D97-AF65-F5344CB8AC3E}">
        <p14:creationId xmlns:p14="http://schemas.microsoft.com/office/powerpoint/2010/main" val="145719957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CCED3-22C7-46B5-93F5-EC47DA126A7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Eudicot Leaf Diagram</a:t>
            </a:r>
          </a:p>
        </p:txBody>
      </p:sp>
      <p:pic>
        <p:nvPicPr>
          <p:cNvPr id="9" name="Picture 2" descr="An illustration of the eudicot leaf in cross-section. ">
            <a:extLst>
              <a:ext uri="{FF2B5EF4-FFF2-40B4-BE49-F238E27FC236}">
                <a16:creationId xmlns:a16="http://schemas.microsoft.com/office/drawing/2014/main" id="{E4AF8A1B-AD92-488E-9FDC-022C7283DC61}"/>
              </a:ext>
            </a:extLst>
          </p:cNvPr>
          <p:cNvPicPr>
            <a:picLocks noChangeAspect="1" noChangeArrowheads="1"/>
          </p:cNvPicPr>
          <p:nvPr/>
        </p:nvPicPr>
        <p:blipFill>
          <a:blip r:embed="rId2"/>
          <a:stretch>
            <a:fillRect/>
          </a:stretch>
        </p:blipFill>
        <p:spPr bwMode="auto">
          <a:xfrm>
            <a:off x="1612330" y="1156408"/>
            <a:ext cx="5919340"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1588028B-6ADD-45DF-8745-5776A84B7EC5}"/>
              </a:ext>
            </a:extLst>
          </p:cNvPr>
          <p:cNvSpPr>
            <a:spLocks noGrp="1"/>
          </p:cNvSpPr>
          <p:nvPr>
            <p:ph type="body" sz="quarter" idx="39"/>
          </p:nvPr>
        </p:nvSpPr>
        <p:spPr>
          <a:xfrm>
            <a:off x="2148840" y="5990868"/>
            <a:ext cx="4846320" cy="181356"/>
          </a:xfrm>
        </p:spPr>
        <p:txBody>
          <a:bodyPr/>
          <a:lstStyle/>
          <a:p>
            <a:pPr algn="ctr"/>
            <a:r>
              <a:rPr lang="en-IN" dirty="0">
                <a:solidFill>
                  <a:schemeClr val="tx1"/>
                </a:solidFill>
              </a:rPr>
              <a:t>Ed Reschke</a:t>
            </a:r>
          </a:p>
        </p:txBody>
      </p:sp>
      <p:sp>
        <p:nvSpPr>
          <p:cNvPr id="12" name="Text Placeholder 4">
            <a:extLst>
              <a:ext uri="{FF2B5EF4-FFF2-40B4-BE49-F238E27FC236}">
                <a16:creationId xmlns:a16="http://schemas.microsoft.com/office/drawing/2014/main" id="{06B1A0C0-6E4F-4C56-8B46-9DABA7E05C55}"/>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IN" dirty="0">
              <a:hlinkClick r:id="rId3" action="ppaction://hlinksldjump"/>
            </a:endParaRPr>
          </a:p>
        </p:txBody>
      </p:sp>
      <p:sp>
        <p:nvSpPr>
          <p:cNvPr id="8" name="Slide Number Placeholder 5">
            <a:extLst>
              <a:ext uri="{FF2B5EF4-FFF2-40B4-BE49-F238E27FC236}">
                <a16:creationId xmlns:a16="http://schemas.microsoft.com/office/drawing/2014/main" id="{F64320F7-707D-47DB-98DA-2103CC004F7B}"/>
              </a:ext>
            </a:extLst>
          </p:cNvPr>
          <p:cNvSpPr>
            <a:spLocks noGrp="1"/>
          </p:cNvSpPr>
          <p:nvPr>
            <p:ph type="sldNum" sz="quarter" idx="10"/>
          </p:nvPr>
        </p:nvSpPr>
        <p:spPr/>
        <p:txBody>
          <a:bodyPr/>
          <a:lstStyle/>
          <a:p>
            <a:fld id="{68151E55-6873-49E2-B8D5-2F265E6F1973}" type="slidenum">
              <a:rPr lang="en-US" smtClean="0"/>
              <a:pPr/>
              <a:t>87</a:t>
            </a:fld>
            <a:endParaRPr lang="en-US"/>
          </a:p>
        </p:txBody>
      </p:sp>
    </p:spTree>
    <p:extLst>
      <p:ext uri="{BB962C8B-B14F-4D97-AF65-F5344CB8AC3E}">
        <p14:creationId xmlns:p14="http://schemas.microsoft.com/office/powerpoint/2010/main" val="324122420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4B049B-6C46-4815-9E6E-03F57D4C5A8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Modified Leaves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C24E8A1-AD21-4C55-9059-ED74548639F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Floral leaves (bracts) – surround true flowers and behave as showy petals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Spines – reduce water loss and may deter predators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Reproductive leaves – plantlets capable of growing independently into full-sized plant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Window leaves – succulent, cone-shaped leaves that allow photosynthesis underground</a:t>
            </a:r>
          </a:p>
        </p:txBody>
      </p:sp>
      <p:sp>
        <p:nvSpPr>
          <p:cNvPr id="6" name="Slide Number Placeholder 3">
            <a:extLst>
              <a:ext uri="{FF2B5EF4-FFF2-40B4-BE49-F238E27FC236}">
                <a16:creationId xmlns:a16="http://schemas.microsoft.com/office/drawing/2014/main" id="{B3CECF7A-1F26-4076-B778-33B807E54908}"/>
              </a:ext>
            </a:extLst>
          </p:cNvPr>
          <p:cNvSpPr>
            <a:spLocks noGrp="1"/>
          </p:cNvSpPr>
          <p:nvPr>
            <p:ph type="sldNum" sz="quarter" idx="10"/>
          </p:nvPr>
        </p:nvSpPr>
        <p:spPr/>
        <p:txBody>
          <a:bodyPr/>
          <a:lstStyle/>
          <a:p>
            <a:fld id="{68151E55-6873-49E2-B8D5-2F265E6F1973}" type="slidenum">
              <a:rPr lang="en-US" smtClean="0"/>
              <a:pPr/>
              <a:t>88</a:t>
            </a:fld>
            <a:endParaRPr lang="en-US"/>
          </a:p>
        </p:txBody>
      </p:sp>
    </p:spTree>
    <p:extLst>
      <p:ext uri="{BB962C8B-B14F-4D97-AF65-F5344CB8AC3E}">
        <p14:creationId xmlns:p14="http://schemas.microsoft.com/office/powerpoint/2010/main" val="312513544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1D496-E8E8-4AFA-9631-0DC0B96CC7D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Shade and Insectivorous Leaves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B438CDB-1C04-4B1C-A422-4919727952F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Shade leaves – larger in surface area but with less mesophyll than sun-lit leaves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Insectivorous leaves – trap insects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Pitcher plants have cone-shaped leaves that accumulate rainwater.</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Sundews have glands that secrete sticky mucilage.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Venus flytrap have hinged leaves that snap shut.</a:t>
            </a:r>
          </a:p>
        </p:txBody>
      </p:sp>
      <p:sp>
        <p:nvSpPr>
          <p:cNvPr id="6" name="Slide Number Placeholder 3">
            <a:extLst>
              <a:ext uri="{FF2B5EF4-FFF2-40B4-BE49-F238E27FC236}">
                <a16:creationId xmlns:a16="http://schemas.microsoft.com/office/drawing/2014/main" id="{04387CA5-3234-4596-9347-9555C35C0E9F}"/>
              </a:ext>
            </a:extLst>
          </p:cNvPr>
          <p:cNvSpPr>
            <a:spLocks noGrp="1"/>
          </p:cNvSpPr>
          <p:nvPr>
            <p:ph type="sldNum" sz="quarter" idx="10"/>
          </p:nvPr>
        </p:nvSpPr>
        <p:spPr/>
        <p:txBody>
          <a:bodyPr/>
          <a:lstStyle/>
          <a:p>
            <a:fld id="{68151E55-6873-49E2-B8D5-2F265E6F1973}" type="slidenum">
              <a:rPr lang="en-US" smtClean="0"/>
              <a:pPr/>
              <a:t>89</a:t>
            </a:fld>
            <a:endParaRPr lang="en-US"/>
          </a:p>
        </p:txBody>
      </p:sp>
    </p:spTree>
    <p:extLst>
      <p:ext uri="{BB962C8B-B14F-4D97-AF65-F5344CB8AC3E}">
        <p14:creationId xmlns:p14="http://schemas.microsoft.com/office/powerpoint/2010/main" val="1830450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AC5D94-0FF7-4E41-8DE9-B02CA04B46F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Meristem Cell Division</a:t>
            </a:r>
          </a:p>
        </p:txBody>
      </p:sp>
      <p:pic>
        <p:nvPicPr>
          <p:cNvPr id="9" name="Picture 2" descr="A flowchart on the meristem cell division. ">
            <a:extLst>
              <a:ext uri="{FF2B5EF4-FFF2-40B4-BE49-F238E27FC236}">
                <a16:creationId xmlns:a16="http://schemas.microsoft.com/office/drawing/2014/main" id="{8025150F-C91E-47B7-9EFD-75F09EA6363E}"/>
              </a:ext>
            </a:extLst>
          </p:cNvPr>
          <p:cNvPicPr>
            <a:picLocks noChangeAspect="1" noChangeArrowheads="1"/>
          </p:cNvPicPr>
          <p:nvPr/>
        </p:nvPicPr>
        <p:blipFill>
          <a:blip r:embed="rId2"/>
          <a:stretch>
            <a:fillRect/>
          </a:stretch>
        </p:blipFill>
        <p:spPr bwMode="auto">
          <a:xfrm>
            <a:off x="2580256" y="1101692"/>
            <a:ext cx="398348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530896AE-25D3-4F67-8B8E-7D1F04D5CAB4}"/>
              </a:ext>
            </a:extLst>
          </p:cNvPr>
          <p:cNvSpPr>
            <a:spLocks noGrp="1"/>
          </p:cNvSpPr>
          <p:nvPr>
            <p:ph type="body" sz="quarter" idx="40"/>
          </p:nvPr>
        </p:nvSpPr>
        <p:spPr/>
        <p:txBody>
          <a:bodyPr/>
          <a:lstStyle/>
          <a:p>
            <a:r>
              <a:rPr lang="en-US">
                <a:hlinkClick r:id="rId3" action="ppaction://hlinksldjump"/>
              </a:rPr>
              <a:t>Access the text alternative for slide images.</a:t>
            </a:r>
            <a:endParaRPr lang="en-IN">
              <a:hlinkClick r:id="rId3" action="ppaction://hlinksldjump"/>
            </a:endParaRPr>
          </a:p>
        </p:txBody>
      </p:sp>
      <p:sp>
        <p:nvSpPr>
          <p:cNvPr id="8" name="Slide Number Placeholder 4">
            <a:extLst>
              <a:ext uri="{FF2B5EF4-FFF2-40B4-BE49-F238E27FC236}">
                <a16:creationId xmlns:a16="http://schemas.microsoft.com/office/drawing/2014/main" id="{D0155DFF-2975-44D1-9588-F1D1DF2B26E4}"/>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80447254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Diagram of a Plant Body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root shows primary root, lateral root, and root apex. The shoot shows the shoot apex, flower, stipule, internode, and vascular system. The leaf shows leaflet, vein, blade, and tendril.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Synthesis of a Plant Cell Wall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part a, a wall-like structure is labeled as Cell </a:t>
            </a:r>
            <a:r>
              <a:rPr lang="en-US" dirty="0" err="1"/>
              <a:t>memebrane</a:t>
            </a:r>
            <a:r>
              <a:rPr lang="en-US" dirty="0"/>
              <a:t>. On the cell membrane, Cellulose Fiber, Cellulose forming rosettes, Microtubule, and Cytosol are present. </a:t>
            </a:r>
            <a:br>
              <a:rPr lang="en-US" dirty="0"/>
            </a:br>
            <a:r>
              <a:rPr lang="en-US" dirty="0"/>
              <a:t>Part b has two illustrations. In part b </a:t>
            </a:r>
            <a:r>
              <a:rPr lang="en-US" dirty="0" err="1"/>
              <a:t>i</a:t>
            </a:r>
            <a:r>
              <a:rPr lang="en-US" dirty="0"/>
              <a:t>), the outer layer of the cell is labeled as Primary cell wall. The inner membrane beneath the cell wall is labeled as Cell membrane. Cytosol is present inside the cell. With time, the cell in part b </a:t>
            </a:r>
            <a:r>
              <a:rPr lang="en-US" dirty="0" err="1"/>
              <a:t>i</a:t>
            </a:r>
            <a:r>
              <a:rPr lang="en-US" dirty="0"/>
              <a:t>) becomes part b ii). In part b ii) Primary cell wall (remaining outside as inner layers are laid down), Secondary cell wall 1, and Secondary cell wall 2 are labeled.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0276301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Meristem Cell Division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meristem leads to meristem cells and differentiated cells through cell division. Again the meristem divides into meristem cells and differentiated cells through cell division.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284875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Shoot Apical Meristems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root shows the apical root meristem with the root cap. The leaf shows the older leaf primordium, shoot apical meristem, lateral bud primordium, and young leaf primordium.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9801687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Root Apical Meristems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root shows the apical root meristem with the root cap. The leaf shows the older leaf primordium, shoot apical meristem, lateral bud primordium, and young leaf primordium.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894954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Apical and Lateral Meristems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secondary stem shows vascular cambium, cork cambium, primary and secondary xylem, and phloem. The secondary root shows all except the cork cambium. The primary root shows the ground meristem and procambium with the primary xylem and phloem.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106256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Trichome Patterning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micrographs show more trichomes in wild-type Arabidopsis than in glabrous 3 mutant Arabidopsis. Trichomes are fine needle-like protuberances located on aerial parts of the plant, that protect the plant from excess transpiration, high temperature, radiation, ultraviolet rays, and herbivores. c. The illustration shows a trichome cell on top of a neighboring cell. In the presence of sufficient trichome-promoting proteins including G L3 and when the levels of trichome-inhibiting proteins are sufficiently low, that cell develops a trichome. Once a cell begins trichome initiation, it signals neighboring cells and inhibits their ability to develop trichomes. Trichome initiation will be turned off in the neighboring cell.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3259647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Tracheids</a:t>
            </a:r>
            <a:r>
              <a:rPr lang="en-US" dirty="0">
                <a:solidFill>
                  <a:srgbClr val="000000"/>
                </a:solidFill>
                <a:latin typeface="Arial" panose="020B0604020202020204" pitchFamily="34" charset="0"/>
                <a:ea typeface="Verdana" panose="020B0604030504040204" pitchFamily="34" charset="0"/>
                <a:cs typeface="Arial" pitchFamily="34" charset="0"/>
              </a:rPr>
              <a:t> and Vessel Elements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tracheid, the water passes from cell to cell through pits. In vessels, water moves by way of perforation plates. Pits are small areas where no secondary wall material has been deposited. The primary wall is present, but it is water permeable. The pits of adjacent cells occur opposite one another; the continuous stream of water flows through these pits from tracheid to tracheid. In contrast, vessel members, which are joined end-to-end, may have open ends or may have bars or strips of wall material across the open ends. Vessels conduct water more efficiently than do the overlapping strands of tracheid. The photomicrograph shows several small cylindrical tubules arranged in a tight grid with intermittent larger tubules which are the vessels. A magnified view of the perforation plate shows a horizontal sieve-like structure.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5780341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5274</TotalTime>
  <Words>5829</Words>
  <Application>Microsoft Office PowerPoint</Application>
  <PresentationFormat>On-screen Show (4:3)</PresentationFormat>
  <Paragraphs>611</Paragraphs>
  <Slides>112</Slides>
  <Notes>1</Notes>
  <HiddenSlides>22</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112</vt:i4>
      </vt:variant>
    </vt:vector>
  </HeadingPairs>
  <TitlesOfParts>
    <vt:vector size="123"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35</vt:lpstr>
      <vt:lpstr>Lecture Outline</vt:lpstr>
      <vt:lpstr>Plant Body Organization</vt:lpstr>
      <vt:lpstr>Diagram of a Plant Body</vt:lpstr>
      <vt:lpstr>Plant Tissues 1</vt:lpstr>
      <vt:lpstr>Plant Cell Types</vt:lpstr>
      <vt:lpstr>Synthesis of a Plant Cell Wall</vt:lpstr>
      <vt:lpstr>New Growth Occurs at Meristems</vt:lpstr>
      <vt:lpstr>Meristem Cell Division</vt:lpstr>
      <vt:lpstr>Apical Meristems</vt:lpstr>
      <vt:lpstr>Shoot Apical Meristems</vt:lpstr>
      <vt:lpstr>Root Apical Meristems</vt:lpstr>
      <vt:lpstr>Tissue Systems</vt:lpstr>
      <vt:lpstr>Lateral Meristems</vt:lpstr>
      <vt:lpstr>Apical and Lateral Meristems</vt:lpstr>
      <vt:lpstr>Plant Tissues 2</vt:lpstr>
      <vt:lpstr>Dermal Tissue</vt:lpstr>
      <vt:lpstr>Guard Cells</vt:lpstr>
      <vt:lpstr>Stomata</vt:lpstr>
      <vt:lpstr>Too Many Mouths Stomatal Mutant</vt:lpstr>
      <vt:lpstr>Trichomes</vt:lpstr>
      <vt:lpstr>Glandular Trichomes</vt:lpstr>
      <vt:lpstr>Trichome Patterning</vt:lpstr>
      <vt:lpstr>Root Hairs</vt:lpstr>
      <vt:lpstr>Ground Tissue</vt:lpstr>
      <vt:lpstr>Parenchyma</vt:lpstr>
      <vt:lpstr>Parenchyma Cells</vt:lpstr>
      <vt:lpstr>Collenchyma</vt:lpstr>
      <vt:lpstr>Collenchyma Cells</vt:lpstr>
      <vt:lpstr>Sclerenchyma Cells</vt:lpstr>
      <vt:lpstr>Sclereids</vt:lpstr>
      <vt:lpstr>Vascular Tissue</vt:lpstr>
      <vt:lpstr>Xylem Cells</vt:lpstr>
      <vt:lpstr>Tracheids and Vessel Elements</vt:lpstr>
      <vt:lpstr>Phloem Cells</vt:lpstr>
      <vt:lpstr>Sieve Tubes</vt:lpstr>
      <vt:lpstr>Roots</vt:lpstr>
      <vt:lpstr>Root Structure</vt:lpstr>
      <vt:lpstr>Root Cap</vt:lpstr>
      <vt:lpstr>Zone of Cell Division</vt:lpstr>
      <vt:lpstr>Control of the Zone of Cell Division</vt:lpstr>
      <vt:lpstr>WEREWOLF Gene</vt:lpstr>
      <vt:lpstr>SCARECROW Gene</vt:lpstr>
      <vt:lpstr>Zone of Elongation</vt:lpstr>
      <vt:lpstr>Zone of Maturation</vt:lpstr>
      <vt:lpstr>Endodermis and Pericycle</vt:lpstr>
      <vt:lpstr>Root Cross Sections</vt:lpstr>
      <vt:lpstr>Stages in the Differentiation of Plant Tissues</vt:lpstr>
      <vt:lpstr>Modified Roots</vt:lpstr>
      <vt:lpstr>Additional Types of Roots</vt:lpstr>
      <vt:lpstr>Prop Roots</vt:lpstr>
      <vt:lpstr>Aerial Roots</vt:lpstr>
      <vt:lpstr>Pneumatophores</vt:lpstr>
      <vt:lpstr>Water-Storage Roots</vt:lpstr>
      <vt:lpstr>Buttress Roots</vt:lpstr>
      <vt:lpstr>Stems</vt:lpstr>
      <vt:lpstr>A Shoot Apex</vt:lpstr>
      <vt:lpstr>Types of Leaf Arrangement</vt:lpstr>
      <vt:lpstr>External Stem Structure</vt:lpstr>
      <vt:lpstr>A Woody Twig</vt:lpstr>
      <vt:lpstr>Stem Vascular Tissue</vt:lpstr>
      <vt:lpstr>Monocot &amp; Eudicot Stems</vt:lpstr>
      <vt:lpstr>Vascular Tissue Arrangement</vt:lpstr>
      <vt:lpstr>Secondary Growth</vt:lpstr>
      <vt:lpstr>Tree Stump Rings</vt:lpstr>
      <vt:lpstr>Tree Stump</vt:lpstr>
      <vt:lpstr>Periderm</vt:lpstr>
      <vt:lpstr>Lenticels</vt:lpstr>
      <vt:lpstr>Modified Stems</vt:lpstr>
      <vt:lpstr>Bulb</vt:lpstr>
      <vt:lpstr>Rhizome</vt:lpstr>
      <vt:lpstr>Runner</vt:lpstr>
      <vt:lpstr>Stolons and Tubers</vt:lpstr>
      <vt:lpstr>Tendril</vt:lpstr>
      <vt:lpstr>Cladophyll</vt:lpstr>
      <vt:lpstr>Leaves</vt:lpstr>
      <vt:lpstr>Leaf Morphology</vt:lpstr>
      <vt:lpstr>Eudicot Leaves</vt:lpstr>
      <vt:lpstr>Top and Bottom of Leaves</vt:lpstr>
      <vt:lpstr>Stipules and Veins</vt:lpstr>
      <vt:lpstr>Monocot and Eudicot Leaves</vt:lpstr>
      <vt:lpstr>Simple and Compound Leaves</vt:lpstr>
      <vt:lpstr>Leaf Epidermis</vt:lpstr>
      <vt:lpstr>A Stoma</vt:lpstr>
      <vt:lpstr>Mesophyll in Eudicots and Monocots</vt:lpstr>
      <vt:lpstr>Eudicot Leaf Micrograph</vt:lpstr>
      <vt:lpstr>Eudicot Leaf Diagram</vt:lpstr>
      <vt:lpstr>Modified Leaves</vt:lpstr>
      <vt:lpstr>Shade and Insectivorous Leaves</vt:lpstr>
      <vt:lpstr>End of Main Content</vt:lpstr>
      <vt:lpstr>Accessibility Content: Text Alternatives for Images</vt:lpstr>
      <vt:lpstr>Diagram of a Plant Body - Text Alternative</vt:lpstr>
      <vt:lpstr>Synthesis of a Plant Cell Wall - Text Alternative</vt:lpstr>
      <vt:lpstr>Meristem Cell Division - Text Alternative</vt:lpstr>
      <vt:lpstr>Shoot Apical Meristems - Text Alternative</vt:lpstr>
      <vt:lpstr>Root Apical Meristems - Text Alternative</vt:lpstr>
      <vt:lpstr>Apical and Lateral Meristems - Text Alternative</vt:lpstr>
      <vt:lpstr>Trichome Patterning - Text Alternative</vt:lpstr>
      <vt:lpstr>Tracheids and Vessel Elements - Text Alternative</vt:lpstr>
      <vt:lpstr>Root Structure - Text Alternative</vt:lpstr>
      <vt:lpstr>WEREWOLF Gene - Text Alternative</vt:lpstr>
      <vt:lpstr>SCARECROW Gene - Text Alternative</vt:lpstr>
      <vt:lpstr>Root Cross Sections - Text Alternative</vt:lpstr>
      <vt:lpstr>Stages in the Differentiation of Plant Tissues - Text Alternative</vt:lpstr>
      <vt:lpstr>A Woody Twig - Text Alternative</vt:lpstr>
      <vt:lpstr>Monocot &amp; Eudicot Stems - Text Alternative</vt:lpstr>
      <vt:lpstr>Secondary Growth - Text Alternative</vt:lpstr>
      <vt:lpstr>Bulb - Text Alternative</vt:lpstr>
      <vt:lpstr>Top and Bottom of Leaves - Text Alternative</vt:lpstr>
      <vt:lpstr>A Stoma - Text Alternative</vt:lpstr>
      <vt:lpstr>Eudicot Leaf Micrograph - Text Alternative</vt:lpstr>
      <vt:lpstr>Eudicot Leaf Diagram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35: Plant Form</dc:subject>
  <dc:creator>Raven, Johnson, Mason, Losos, Duncan</dc:creator>
  <cp:keywords>Accessible PPT</cp:keywords>
  <cp:lastModifiedBy>Kiran</cp:lastModifiedBy>
  <cp:revision>1013</cp:revision>
  <dcterms:created xsi:type="dcterms:W3CDTF">2019-07-27T05:34:11Z</dcterms:created>
  <dcterms:modified xsi:type="dcterms:W3CDTF">2022-05-05T12:24:20Z</dcterms:modified>
</cp:coreProperties>
</file>