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6"/>
  </p:notesMasterIdLst>
  <p:sldIdLst>
    <p:sldId id="475" r:id="rId7"/>
    <p:sldId id="309" r:id="rId8"/>
    <p:sldId id="310" r:id="rId9"/>
    <p:sldId id="311" r:id="rId10"/>
    <p:sldId id="312" r:id="rId11"/>
    <p:sldId id="313" r:id="rId12"/>
    <p:sldId id="314" r:id="rId13"/>
    <p:sldId id="315" r:id="rId14"/>
    <p:sldId id="494" r:id="rId15"/>
    <p:sldId id="317" r:id="rId16"/>
    <p:sldId id="495" r:id="rId17"/>
    <p:sldId id="496" r:id="rId18"/>
    <p:sldId id="497" r:id="rId19"/>
    <p:sldId id="321" r:id="rId20"/>
    <p:sldId id="476" r:id="rId21"/>
    <p:sldId id="498" r:id="rId22"/>
    <p:sldId id="477" r:id="rId23"/>
    <p:sldId id="325" r:id="rId24"/>
    <p:sldId id="478"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479" r:id="rId52"/>
    <p:sldId id="354" r:id="rId53"/>
    <p:sldId id="355" r:id="rId54"/>
    <p:sldId id="480" r:id="rId55"/>
    <p:sldId id="357" r:id="rId56"/>
    <p:sldId id="358" r:id="rId57"/>
    <p:sldId id="359" r:id="rId58"/>
    <p:sldId id="360" r:id="rId59"/>
    <p:sldId id="303" r:id="rId60"/>
    <p:sldId id="289" r:id="rId61"/>
    <p:sldId id="264" r:id="rId62"/>
    <p:sldId id="481" r:id="rId63"/>
    <p:sldId id="482" r:id="rId64"/>
    <p:sldId id="483" r:id="rId65"/>
    <p:sldId id="484" r:id="rId66"/>
    <p:sldId id="485" r:id="rId67"/>
    <p:sldId id="486" r:id="rId68"/>
    <p:sldId id="487" r:id="rId69"/>
    <p:sldId id="488" r:id="rId70"/>
    <p:sldId id="489" r:id="rId71"/>
    <p:sldId id="490" r:id="rId72"/>
    <p:sldId id="491" r:id="rId73"/>
    <p:sldId id="492" r:id="rId74"/>
    <p:sldId id="493"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75"/>
            <p14:sldId id="309"/>
            <p14:sldId id="310"/>
            <p14:sldId id="311"/>
            <p14:sldId id="312"/>
            <p14:sldId id="313"/>
            <p14:sldId id="314"/>
            <p14:sldId id="315"/>
            <p14:sldId id="494"/>
            <p14:sldId id="317"/>
            <p14:sldId id="495"/>
            <p14:sldId id="496"/>
            <p14:sldId id="497"/>
            <p14:sldId id="321"/>
            <p14:sldId id="476"/>
            <p14:sldId id="498"/>
            <p14:sldId id="477"/>
            <p14:sldId id="325"/>
            <p14:sldId id="478"/>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479"/>
            <p14:sldId id="354"/>
            <p14:sldId id="355"/>
            <p14:sldId id="480"/>
            <p14:sldId id="357"/>
            <p14:sldId id="358"/>
            <p14:sldId id="359"/>
            <p14:sldId id="360"/>
            <p14:sldId id="303"/>
          </p14:sldIdLst>
        </p14:section>
        <p14:section name="Appendix: Image Descriptions for Unsighted Students" id="{07080632-B756-45AF-BBF3-52DB3854CA65}">
          <p14:sldIdLst>
            <p14:sldId id="289"/>
            <p14:sldId id="264"/>
            <p14:sldId id="481"/>
            <p14:sldId id="482"/>
            <p14:sldId id="483"/>
            <p14:sldId id="484"/>
            <p14:sldId id="485"/>
            <p14:sldId id="486"/>
            <p14:sldId id="487"/>
            <p14:sldId id="488"/>
            <p14:sldId id="489"/>
            <p14:sldId id="490"/>
            <p14:sldId id="491"/>
            <p14:sldId id="492"/>
            <p14:sldId id="493"/>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68" autoAdjust="0"/>
    <p:restoredTop sz="93185" autoAdjust="0"/>
  </p:normalViewPr>
  <p:slideViewPr>
    <p:cSldViewPr snapToGrid="0" showGuides="1">
      <p:cViewPr varScale="1">
        <p:scale>
          <a:sx n="86" d="100"/>
          <a:sy n="86" d="100"/>
        </p:scale>
        <p:origin x="84" y="390"/>
      </p:cViewPr>
      <p:guideLst>
        <p:guide pos="3264"/>
        <p:guide orient="horz" pos="2256"/>
        <p:guide pos="5640"/>
      </p:guideLst>
    </p:cSldViewPr>
  </p:slideViewPr>
  <p:outlineViewPr>
    <p:cViewPr>
      <p:scale>
        <a:sx n="33" d="100"/>
        <a:sy n="33" d="100"/>
      </p:scale>
      <p:origin x="0" y="-1157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notesMaster" Target="notesMasters/notesMaster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1.xml"/><Relationship Id="rId1" Type="http://schemas.openxmlformats.org/officeDocument/2006/relationships/vmlDrawing" Target="../drawings/vmlDrawing2.vml"/><Relationship Id="rId6" Type="http://schemas.openxmlformats.org/officeDocument/2006/relationships/image" Target="../media/image11.wmf"/><Relationship Id="rId5" Type="http://schemas.openxmlformats.org/officeDocument/2006/relationships/oleObject" Target="../embeddings/oleObject4.bin"/><Relationship Id="rId4" Type="http://schemas.openxmlformats.org/officeDocument/2006/relationships/image" Target="../media/image10.wmf"/></Relationships>
</file>

<file path=ppt/slides/_rels/slide12.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11.xml"/><Relationship Id="rId1" Type="http://schemas.openxmlformats.org/officeDocument/2006/relationships/vmlDrawing" Target="../drawings/vmlDrawing3.vml"/><Relationship Id="rId6" Type="http://schemas.openxmlformats.org/officeDocument/2006/relationships/image" Target="../media/image13.wmf"/><Relationship Id="rId5" Type="http://schemas.openxmlformats.org/officeDocument/2006/relationships/oleObject" Target="../embeddings/oleObject6.bin"/><Relationship Id="rId4" Type="http://schemas.openxmlformats.org/officeDocument/2006/relationships/image" Target="../media/image12.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11.xml"/><Relationship Id="rId1" Type="http://schemas.openxmlformats.org/officeDocument/2006/relationships/vmlDrawing" Target="../drawings/vmlDrawing4.vml"/><Relationship Id="rId6" Type="http://schemas.openxmlformats.org/officeDocument/2006/relationships/image" Target="../media/image16.wmf"/><Relationship Id="rId5" Type="http://schemas.openxmlformats.org/officeDocument/2006/relationships/oleObject" Target="../embeddings/oleObject9.bin"/><Relationship Id="rId4" Type="http://schemas.openxmlformats.org/officeDocument/2006/relationships/image" Target="../media/image15.wmf"/></Relationships>
</file>

<file path=ppt/slides/_rels/slide14.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oleObject" Target="../embeddings/oleObject10.bin"/><Relationship Id="rId7" Type="http://schemas.openxmlformats.org/officeDocument/2006/relationships/oleObject" Target="../embeddings/oleObject12.bin"/><Relationship Id="rId2" Type="http://schemas.openxmlformats.org/officeDocument/2006/relationships/slideLayout" Target="../slideLayouts/slideLayout11.xml"/><Relationship Id="rId1" Type="http://schemas.openxmlformats.org/officeDocument/2006/relationships/vmlDrawing" Target="../drawings/vmlDrawing5.vml"/><Relationship Id="rId6" Type="http://schemas.openxmlformats.org/officeDocument/2006/relationships/image" Target="../media/image19.wmf"/><Relationship Id="rId5" Type="http://schemas.openxmlformats.org/officeDocument/2006/relationships/oleObject" Target="../embeddings/oleObject11.bin"/><Relationship Id="rId4" Type="http://schemas.openxmlformats.org/officeDocument/2006/relationships/image" Target="../media/image18.wmf"/></Relationships>
</file>

<file path=ppt/slides/_rels/slide17.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image" Target="../media/image27.wmf"/></Relationships>
</file>

<file path=ppt/slides/_rels/slide36.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7.vml"/><Relationship Id="rId4" Type="http://schemas.openxmlformats.org/officeDocument/2006/relationships/image" Target="../media/image30.wmf"/></Relationships>
</file>

<file path=ppt/slides/_rels/slide39.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image" Target="../media/image32.w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1.xml"/><Relationship Id="rId1" Type="http://schemas.openxmlformats.org/officeDocument/2006/relationships/vmlDrawing" Target="../drawings/vmlDrawing1.vml"/><Relationship Id="rId6" Type="http://schemas.openxmlformats.org/officeDocument/2006/relationships/image" Target="../media/image9.wmf"/><Relationship Id="rId5" Type="http://schemas.openxmlformats.org/officeDocument/2006/relationships/oleObject" Target="../embeddings/oleObject2.bin"/><Relationship Id="rId4"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36</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32988" cy="957094"/>
          </a:xfrm>
        </p:spPr>
        <p:txBody>
          <a:bodyPr/>
          <a:lstStyle/>
          <a:p>
            <a:pPr eaLnBrk="0" hangingPunct="0">
              <a:spcBef>
                <a:spcPct val="20000"/>
              </a:spcBef>
            </a:pPr>
            <a:r>
              <a:rPr lang="en-US" sz="2200" dirty="0">
                <a:cs typeface="Helvetica" pitchFamily="34" charset="0"/>
              </a:rPr>
              <a:t>Transport in Plants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4190104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59737-434C-468A-B4B8-A982F861B55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Osmosis and Cellular Changes</a:t>
            </a:r>
          </a:p>
        </p:txBody>
      </p:sp>
      <p:sp>
        <p:nvSpPr>
          <p:cNvPr id="3" name="Content Placeholder 2">
            <a:extLst>
              <a:ext uri="{FF2B5EF4-FFF2-40B4-BE49-F238E27FC236}">
                <a16:creationId xmlns:a16="http://schemas.microsoft.com/office/drawing/2014/main" id="{89028E56-86F7-482C-93BA-180BF6D0E48D}"/>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Osmosis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If a single plant cell is placed into water.</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Water moves into cell by osmosis.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Cell expands and becomes turgid.</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If cell placed in high concentration of sucrose.</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Water leaves cell.</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Cell shrinks – plasmolysis.</a:t>
            </a:r>
          </a:p>
        </p:txBody>
      </p:sp>
      <p:sp>
        <p:nvSpPr>
          <p:cNvPr id="6" name="Slide Number Placeholder 3">
            <a:extLst>
              <a:ext uri="{FF2B5EF4-FFF2-40B4-BE49-F238E27FC236}">
                <a16:creationId xmlns:a16="http://schemas.microsoft.com/office/drawing/2014/main" id="{4E9284BC-982F-4DDD-B24E-01752140607E}"/>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6097814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1650E-1E86-42F3-9E4F-D2F7845A693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Calculating Water Potential (</a:t>
            </a:r>
            <a:r>
              <a:rPr lang="en-US" dirty="0" err="1">
                <a:solidFill>
                  <a:srgbClr val="000000"/>
                </a:solidFill>
                <a:latin typeface="Arial" panose="020B0604020202020204" pitchFamily="34" charset="0"/>
                <a:ea typeface="Verdana" panose="020B0604030504040204" pitchFamily="34" charset="0"/>
                <a:cs typeface="Arial" pitchFamily="34" charset="0"/>
              </a:rPr>
              <a:t>Ψ</a:t>
            </a:r>
            <a:r>
              <a:rPr lang="en-US" baseline="-25000" dirty="0" err="1">
                <a:solidFill>
                  <a:srgbClr val="000000"/>
                </a:solidFill>
                <a:latin typeface="Arial" panose="020B0604020202020204" pitchFamily="34" charset="0"/>
                <a:ea typeface="Verdana" panose="020B0604030504040204" pitchFamily="34" charset="0"/>
                <a:cs typeface="Arial" pitchFamily="34" charset="0"/>
              </a:rPr>
              <a:t>W</a:t>
            </a:r>
            <a:r>
              <a:rPr lang="en-US" dirty="0">
                <a:solidFill>
                  <a:srgbClr val="000000"/>
                </a:solidFill>
                <a:latin typeface="Arial" panose="020B0604020202020204" pitchFamily="34" charset="0"/>
                <a:ea typeface="Verdana" panose="020B0604030504040204" pitchFamily="34" charset="0"/>
                <a:cs typeface="Arial" pitchFamily="34" charset="0"/>
              </a:rPr>
              <a:t>)</a:t>
            </a:r>
            <a:endParaRPr lang="en-IN" dirty="0"/>
          </a:p>
        </p:txBody>
      </p:sp>
      <p:sp>
        <p:nvSpPr>
          <p:cNvPr id="3" name="Content Placeholder 2">
            <a:extLst>
              <a:ext uri="{FF2B5EF4-FFF2-40B4-BE49-F238E27FC236}">
                <a16:creationId xmlns:a16="http://schemas.microsoft.com/office/drawing/2014/main" id="{8FA89981-066B-4C20-AF12-0474C3CBD3BD}"/>
              </a:ext>
            </a:extLst>
          </p:cNvPr>
          <p:cNvSpPr>
            <a:spLocks noGrp="1"/>
          </p:cNvSpPr>
          <p:nvPr>
            <p:ph sz="quarter" idx="11"/>
          </p:nvPr>
        </p:nvSpPr>
        <p:spPr>
          <a:xfrm>
            <a:off x="342900" y="1276709"/>
            <a:ext cx="8458200" cy="2024183"/>
          </a:xfrm>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Water potential has two components</a:t>
            </a:r>
          </a:p>
          <a:p>
            <a:pPr marL="457200" lvl="0" indent="-457200">
              <a:spcBef>
                <a:spcPct val="20000"/>
              </a:spcBef>
              <a:spcAft>
                <a:spcPts val="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Physical forces, such as gravity or pressure on a plant cell wall. The contribution of gravity is small, but the turgor pressure is significant. This is the pressure potential</a:t>
            </a:r>
          </a:p>
        </p:txBody>
      </p:sp>
      <p:graphicFrame>
        <p:nvGraphicFramePr>
          <p:cNvPr id="10" name="Object 3">
            <a:extLst>
              <a:ext uri="{FF2B5EF4-FFF2-40B4-BE49-F238E27FC236}">
                <a16:creationId xmlns:a16="http://schemas.microsoft.com/office/drawing/2014/main" id="{0CE0F922-8D2D-4DA5-A8EF-2FAF62C6CCA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830156050"/>
              </p:ext>
            </p:extLst>
          </p:nvPr>
        </p:nvGraphicFramePr>
        <p:xfrm>
          <a:off x="2111375" y="2965450"/>
          <a:ext cx="711200" cy="381000"/>
        </p:xfrm>
        <a:graphic>
          <a:graphicData uri="http://schemas.openxmlformats.org/presentationml/2006/ole">
            <mc:AlternateContent xmlns:mc="http://schemas.openxmlformats.org/markup-compatibility/2006">
              <mc:Choice xmlns:v="urn:schemas-microsoft-com:vml" Requires="v">
                <p:oleObj spid="_x0000_s5146" name="Equation" r:id="rId3" imgW="711000" imgH="380880" progId="Equation.DSMT4">
                  <p:embed/>
                </p:oleObj>
              </mc:Choice>
              <mc:Fallback>
                <p:oleObj name="Equation" r:id="rId3" imgW="711000" imgH="380880" progId="Equation.DSMT4">
                  <p:embed/>
                  <p:pic>
                    <p:nvPicPr>
                      <p:cNvPr id="0" name=""/>
                      <p:cNvPicPr/>
                      <p:nvPr/>
                    </p:nvPicPr>
                    <p:blipFill>
                      <a:blip r:embed="rId4"/>
                      <a:stretch>
                        <a:fillRect/>
                      </a:stretch>
                    </p:blipFill>
                    <p:spPr>
                      <a:xfrm>
                        <a:off x="2111375" y="2965450"/>
                        <a:ext cx="711200" cy="3810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A594221B-DFE4-48DC-8972-0C5CD3306E45}"/>
              </a:ext>
            </a:extLst>
          </p:cNvPr>
          <p:cNvSpPr>
            <a:spLocks noGrp="1"/>
          </p:cNvSpPr>
          <p:nvPr>
            <p:ph sz="quarter" idx="15"/>
          </p:nvPr>
        </p:nvSpPr>
        <p:spPr>
          <a:xfrm>
            <a:off x="342900" y="3328084"/>
            <a:ext cx="8458200" cy="852607"/>
          </a:xfrm>
        </p:spPr>
        <p:txBody>
          <a:bodyPr/>
          <a:lstStyle/>
          <a:p>
            <a:pPr marL="457200" indent="-457200">
              <a:buFont typeface="+mj-lt"/>
              <a:buAutoNum type="arabicPeriod" startAt="2"/>
            </a:pPr>
            <a:r>
              <a:rPr lang="en-US" dirty="0">
                <a:solidFill>
                  <a:srgbClr val="000000"/>
                </a:solidFill>
                <a:latin typeface="Arial" panose="020B0604020202020204" pitchFamily="34" charset="0"/>
                <a:ea typeface="Verdana" panose="020B0604030504040204" pitchFamily="34" charset="0"/>
              </a:rPr>
              <a:t>The concentration of solute in each solution determines the solute potential</a:t>
            </a:r>
            <a:endParaRPr lang="en-IN" dirty="0"/>
          </a:p>
        </p:txBody>
      </p:sp>
      <p:graphicFrame>
        <p:nvGraphicFramePr>
          <p:cNvPr id="11" name="Object 5">
            <a:extLst>
              <a:ext uri="{FF2B5EF4-FFF2-40B4-BE49-F238E27FC236}">
                <a16:creationId xmlns:a16="http://schemas.microsoft.com/office/drawing/2014/main" id="{2971A5A8-930D-4B31-912E-DC8D8AF33C3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783463152"/>
              </p:ext>
            </p:extLst>
          </p:nvPr>
        </p:nvGraphicFramePr>
        <p:xfrm>
          <a:off x="3516313" y="3771900"/>
          <a:ext cx="711200" cy="381000"/>
        </p:xfrm>
        <a:graphic>
          <a:graphicData uri="http://schemas.openxmlformats.org/presentationml/2006/ole">
            <mc:AlternateContent xmlns:mc="http://schemas.openxmlformats.org/markup-compatibility/2006">
              <mc:Choice xmlns:v="urn:schemas-microsoft-com:vml" Requires="v">
                <p:oleObj spid="_x0000_s5147" name="Equation" r:id="rId5" imgW="711000" imgH="380880" progId="Equation.DSMT4">
                  <p:embed/>
                </p:oleObj>
              </mc:Choice>
              <mc:Fallback>
                <p:oleObj name="Equation" r:id="rId5" imgW="711000" imgH="380880" progId="Equation.DSMT4">
                  <p:embed/>
                  <p:pic>
                    <p:nvPicPr>
                      <p:cNvPr id="10" name="Object 9">
                        <a:extLst>
                          <a:ext uri="{FF2B5EF4-FFF2-40B4-BE49-F238E27FC236}">
                            <a16:creationId xmlns:a16="http://schemas.microsoft.com/office/drawing/2014/main" id="{0CE0F922-8D2D-4DA5-A8EF-2FAF62C6CCAB}"/>
                          </a:ext>
                        </a:extLst>
                      </p:cNvPr>
                      <p:cNvPicPr/>
                      <p:nvPr/>
                    </p:nvPicPr>
                    <p:blipFill>
                      <a:blip r:embed="rId6"/>
                      <a:stretch>
                        <a:fillRect/>
                      </a:stretch>
                    </p:blipFill>
                    <p:spPr>
                      <a:xfrm>
                        <a:off x="3516313" y="3771900"/>
                        <a:ext cx="711200" cy="3810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60B93B86-AA84-40CD-BA28-BBC79420A8C9}"/>
              </a:ext>
            </a:extLst>
          </p:cNvPr>
          <p:cNvSpPr>
            <a:spLocks noGrp="1"/>
          </p:cNvSpPr>
          <p:nvPr>
            <p:ph sz="quarter" idx="17"/>
          </p:nvPr>
        </p:nvSpPr>
        <p:spPr>
          <a:xfrm>
            <a:off x="342900" y="4204314"/>
            <a:ext cx="8458200" cy="1719876"/>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Total water potential is the sum of its pressure potential and solute potential</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Water will always move, via osmosis, in the direction of lower water potential</a:t>
            </a:r>
          </a:p>
        </p:txBody>
      </p:sp>
      <p:sp>
        <p:nvSpPr>
          <p:cNvPr id="9" name="Slide Number Placeholder 7">
            <a:extLst>
              <a:ext uri="{FF2B5EF4-FFF2-40B4-BE49-F238E27FC236}">
                <a16:creationId xmlns:a16="http://schemas.microsoft.com/office/drawing/2014/main" id="{14564F63-CD00-4333-8C25-B57919858EDC}"/>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1802613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7CCF5-8991-4490-8BF8-4D97019E8AE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Pressure Potential (</a:t>
            </a:r>
            <a:r>
              <a:rPr lang="en-US" dirty="0" err="1">
                <a:solidFill>
                  <a:srgbClr val="000000"/>
                </a:solidFill>
                <a:latin typeface="Arial" panose="020B0604020202020204" pitchFamily="34" charset="0"/>
                <a:ea typeface="Verdana" panose="020B0604030504040204" pitchFamily="34" charset="0"/>
                <a:cs typeface="Arial" pitchFamily="34" charset="0"/>
              </a:rPr>
              <a:t>Ψ</a:t>
            </a:r>
            <a:r>
              <a:rPr lang="en-US" baseline="-25000" dirty="0" err="1">
                <a:solidFill>
                  <a:srgbClr val="000000"/>
                </a:solidFill>
                <a:latin typeface="Arial" panose="020B0604020202020204" pitchFamily="34" charset="0"/>
                <a:ea typeface="Verdana" panose="020B0604030504040204" pitchFamily="34" charset="0"/>
                <a:cs typeface="Arial" pitchFamily="34" charset="0"/>
              </a:rPr>
              <a:t>P</a:t>
            </a:r>
            <a:r>
              <a:rPr lang="en-US" dirty="0">
                <a:solidFill>
                  <a:srgbClr val="000000"/>
                </a:solidFill>
                <a:latin typeface="Arial" panose="020B0604020202020204" pitchFamily="34" charset="0"/>
                <a:ea typeface="Verdana" panose="020B0604030504040204" pitchFamily="34" charset="0"/>
                <a:cs typeface="Arial" pitchFamily="34" charset="0"/>
              </a:rPr>
              <a:t>)</a:t>
            </a:r>
            <a:endParaRPr lang="en-IN" dirty="0"/>
          </a:p>
        </p:txBody>
      </p:sp>
      <p:sp>
        <p:nvSpPr>
          <p:cNvPr id="3" name="Content Placeholder 2">
            <a:extLst>
              <a:ext uri="{FF2B5EF4-FFF2-40B4-BE49-F238E27FC236}">
                <a16:creationId xmlns:a16="http://schemas.microsoft.com/office/drawing/2014/main" id="{4C64DAB1-CF60-4A11-AF0D-E7498693816D}"/>
              </a:ext>
            </a:extLst>
          </p:cNvPr>
          <p:cNvSpPr>
            <a:spLocks noGrp="1"/>
          </p:cNvSpPr>
          <p:nvPr>
            <p:ph sz="quarter" idx="11"/>
          </p:nvPr>
        </p:nvSpPr>
        <p:spPr>
          <a:xfrm>
            <a:off x="342900" y="1276710"/>
            <a:ext cx="8595360" cy="468630"/>
          </a:xfrm>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 turgor pressure increases, </a:t>
            </a:r>
          </a:p>
        </p:txBody>
      </p:sp>
      <p:graphicFrame>
        <p:nvGraphicFramePr>
          <p:cNvPr id="10" name="Object 3">
            <a:extLst>
              <a:ext uri="{FF2B5EF4-FFF2-40B4-BE49-F238E27FC236}">
                <a16:creationId xmlns:a16="http://schemas.microsoft.com/office/drawing/2014/main" id="{644C4CFA-3C2A-41EE-8A14-B03FA22B9868}"/>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433102202"/>
              </p:ext>
            </p:extLst>
          </p:nvPr>
        </p:nvGraphicFramePr>
        <p:xfrm>
          <a:off x="4791075" y="1353708"/>
          <a:ext cx="1854200" cy="381000"/>
        </p:xfrm>
        <a:graphic>
          <a:graphicData uri="http://schemas.openxmlformats.org/presentationml/2006/ole">
            <mc:AlternateContent xmlns:mc="http://schemas.openxmlformats.org/markup-compatibility/2006">
              <mc:Choice xmlns:v="urn:schemas-microsoft-com:vml" Requires="v">
                <p:oleObj spid="_x0000_s6176" name="Equation" r:id="rId3" imgW="1854000" imgH="380880" progId="Equation.DSMT4">
                  <p:embed/>
                </p:oleObj>
              </mc:Choice>
              <mc:Fallback>
                <p:oleObj name="Equation" r:id="rId3" imgW="1854000" imgH="380880" progId="Equation.DSMT4">
                  <p:embed/>
                  <p:pic>
                    <p:nvPicPr>
                      <p:cNvPr id="11" name="Object 5">
                        <a:extLst>
                          <a:ext uri="{FF2B5EF4-FFF2-40B4-BE49-F238E27FC236}">
                            <a16:creationId xmlns:a16="http://schemas.microsoft.com/office/drawing/2014/main" id="{2971A5A8-930D-4B31-912E-DC8D8AF33C34}"/>
                          </a:ext>
                          <a:ext uri="{C183D7F6-B498-43B3-948B-1728B52AA6E4}">
                            <adec:decorative xmlns:adec="http://schemas.microsoft.com/office/drawing/2017/decorative" val="1"/>
                          </a:ext>
                        </a:extLst>
                      </p:cNvPr>
                      <p:cNvPicPr/>
                      <p:nvPr/>
                    </p:nvPicPr>
                    <p:blipFill>
                      <a:blip r:embed="rId4"/>
                      <a:stretch>
                        <a:fillRect/>
                      </a:stretch>
                    </p:blipFill>
                    <p:spPr>
                      <a:xfrm>
                        <a:off x="4791075" y="1353708"/>
                        <a:ext cx="1854200" cy="3810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0C2FCFAD-BC7D-47AF-B27C-2C7C016AC451}"/>
              </a:ext>
            </a:extLst>
          </p:cNvPr>
          <p:cNvSpPr>
            <a:spLocks noGrp="1"/>
          </p:cNvSpPr>
          <p:nvPr>
            <p:ph sz="quarter" idx="15"/>
          </p:nvPr>
        </p:nvSpPr>
        <p:spPr>
          <a:xfrm>
            <a:off x="342900" y="1871832"/>
            <a:ext cx="8595360" cy="822960"/>
          </a:xfrm>
        </p:spPr>
        <p:txBody>
          <a:bodyPr/>
          <a:lstStyle/>
          <a:p>
            <a:pPr marL="342900" lvl="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Solutions that are not contained within a membrane cannot have turgor pressure and always have a</a:t>
            </a:r>
          </a:p>
        </p:txBody>
      </p:sp>
      <p:graphicFrame>
        <p:nvGraphicFramePr>
          <p:cNvPr id="11" name="Object 5">
            <a:extLst>
              <a:ext uri="{FF2B5EF4-FFF2-40B4-BE49-F238E27FC236}">
                <a16:creationId xmlns:a16="http://schemas.microsoft.com/office/drawing/2014/main" id="{80C08324-FE24-4B02-8E2D-80D25925164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041937938"/>
              </p:ext>
            </p:extLst>
          </p:nvPr>
        </p:nvGraphicFramePr>
        <p:xfrm>
          <a:off x="6233319" y="2307601"/>
          <a:ext cx="1765300" cy="381000"/>
        </p:xfrm>
        <a:graphic>
          <a:graphicData uri="http://schemas.openxmlformats.org/presentationml/2006/ole">
            <mc:AlternateContent xmlns:mc="http://schemas.openxmlformats.org/markup-compatibility/2006">
              <mc:Choice xmlns:v="urn:schemas-microsoft-com:vml" Requires="v">
                <p:oleObj spid="_x0000_s6177" name="Equation" r:id="rId5" imgW="1765080" imgH="380880" progId="Equation.DSMT4">
                  <p:embed/>
                </p:oleObj>
              </mc:Choice>
              <mc:Fallback>
                <p:oleObj name="Equation" r:id="rId5" imgW="1765080" imgH="380880" progId="Equation.DSMT4">
                  <p:embed/>
                  <p:pic>
                    <p:nvPicPr>
                      <p:cNvPr id="10" name="Object 5">
                        <a:extLst>
                          <a:ext uri="{FF2B5EF4-FFF2-40B4-BE49-F238E27FC236}">
                            <a16:creationId xmlns:a16="http://schemas.microsoft.com/office/drawing/2014/main" id="{644C4CFA-3C2A-41EE-8A14-B03FA22B9868}"/>
                          </a:ext>
                          <a:ext uri="{C183D7F6-B498-43B3-948B-1728B52AA6E4}">
                            <adec:decorative xmlns:adec="http://schemas.microsoft.com/office/drawing/2017/decorative" val="1"/>
                          </a:ext>
                        </a:extLst>
                      </p:cNvPr>
                      <p:cNvPicPr/>
                      <p:nvPr/>
                    </p:nvPicPr>
                    <p:blipFill>
                      <a:blip r:embed="rId6"/>
                      <a:stretch>
                        <a:fillRect/>
                      </a:stretch>
                    </p:blipFill>
                    <p:spPr>
                      <a:xfrm>
                        <a:off x="6233319" y="2307601"/>
                        <a:ext cx="1765300" cy="3810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9EB1CB24-64C4-45FB-84A5-6043564000CD}"/>
              </a:ext>
            </a:extLst>
          </p:cNvPr>
          <p:cNvSpPr>
            <a:spLocks noGrp="1"/>
          </p:cNvSpPr>
          <p:nvPr>
            <p:ph sz="quarter" idx="17"/>
          </p:nvPr>
        </p:nvSpPr>
        <p:spPr>
          <a:xfrm>
            <a:off x="342900" y="2821284"/>
            <a:ext cx="8595360" cy="822960"/>
          </a:xfrm>
        </p:spPr>
        <p:txBody>
          <a:bodyPr/>
          <a:lstStyle/>
          <a:p>
            <a:pPr marL="342900" lvl="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Turgor pressure generated from fluid within a cell pushing against the cell wall gives a turgid cell a</a:t>
            </a:r>
          </a:p>
        </p:txBody>
      </p:sp>
      <p:graphicFrame>
        <p:nvGraphicFramePr>
          <p:cNvPr id="12" name="Object 7">
            <a:extLst>
              <a:ext uri="{FF2B5EF4-FFF2-40B4-BE49-F238E27FC236}">
                <a16:creationId xmlns:a16="http://schemas.microsoft.com/office/drawing/2014/main" id="{6768D9EC-7AE2-4BF7-8B3A-F09C3611FD4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113409022"/>
              </p:ext>
            </p:extLst>
          </p:nvPr>
        </p:nvGraphicFramePr>
        <p:xfrm>
          <a:off x="6192838" y="3265625"/>
          <a:ext cx="1651000" cy="381000"/>
        </p:xfrm>
        <a:graphic>
          <a:graphicData uri="http://schemas.openxmlformats.org/presentationml/2006/ole">
            <mc:AlternateContent xmlns:mc="http://schemas.openxmlformats.org/markup-compatibility/2006">
              <mc:Choice xmlns:v="urn:schemas-microsoft-com:vml" Requires="v">
                <p:oleObj spid="_x0000_s6178" name="Equation" r:id="rId7" imgW="1650960" imgH="380880" progId="Equation.DSMT4">
                  <p:embed/>
                </p:oleObj>
              </mc:Choice>
              <mc:Fallback>
                <p:oleObj name="Equation" r:id="rId7" imgW="1650960" imgH="380880" progId="Equation.DSMT4">
                  <p:embed/>
                  <p:pic>
                    <p:nvPicPr>
                      <p:cNvPr id="11" name="Object 5">
                        <a:extLst>
                          <a:ext uri="{FF2B5EF4-FFF2-40B4-BE49-F238E27FC236}">
                            <a16:creationId xmlns:a16="http://schemas.microsoft.com/office/drawing/2014/main" id="{80C08324-FE24-4B02-8E2D-80D259251644}"/>
                          </a:ext>
                          <a:ext uri="{C183D7F6-B498-43B3-948B-1728B52AA6E4}">
                            <adec:decorative xmlns:adec="http://schemas.microsoft.com/office/drawing/2017/decorative" val="1"/>
                          </a:ext>
                        </a:extLst>
                      </p:cNvPr>
                      <p:cNvPicPr/>
                      <p:nvPr/>
                    </p:nvPicPr>
                    <p:blipFill>
                      <a:blip r:embed="rId8"/>
                      <a:stretch>
                        <a:fillRect/>
                      </a:stretch>
                    </p:blipFill>
                    <p:spPr>
                      <a:xfrm>
                        <a:off x="6192838" y="3265625"/>
                        <a:ext cx="1651000" cy="381000"/>
                      </a:xfrm>
                      <a:prstGeom prst="rect">
                        <a:avLst/>
                      </a:prstGeom>
                    </p:spPr>
                  </p:pic>
                </p:oleObj>
              </mc:Fallback>
            </mc:AlternateContent>
          </a:graphicData>
        </a:graphic>
      </p:graphicFrame>
      <p:sp>
        <p:nvSpPr>
          <p:cNvPr id="9" name="Slide Number Placeholder 8">
            <a:extLst>
              <a:ext uri="{FF2B5EF4-FFF2-40B4-BE49-F238E27FC236}">
                <a16:creationId xmlns:a16="http://schemas.microsoft.com/office/drawing/2014/main" id="{6C2B7807-56AD-464F-970A-6ADB9662CFB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965885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E3C3B7-0347-4CE7-9A68-DA16AA39A2B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Solute Potential (</a:t>
            </a:r>
            <a:r>
              <a:rPr lang="en-US" dirty="0" err="1">
                <a:solidFill>
                  <a:srgbClr val="000000"/>
                </a:solidFill>
                <a:latin typeface="Arial" panose="020B0604020202020204" pitchFamily="34" charset="0"/>
                <a:ea typeface="Verdana" panose="020B0604030504040204" pitchFamily="34" charset="0"/>
                <a:cs typeface="Arial" pitchFamily="34" charset="0"/>
              </a:rPr>
              <a:t>Ψ</a:t>
            </a:r>
            <a:r>
              <a:rPr lang="en-US" baseline="-25000" dirty="0" err="1">
                <a:solidFill>
                  <a:srgbClr val="000000"/>
                </a:solidFill>
                <a:latin typeface="Arial" panose="020B0604020202020204" pitchFamily="34" charset="0"/>
                <a:ea typeface="Verdana" panose="020B0604030504040204" pitchFamily="34" charset="0"/>
                <a:cs typeface="Arial" pitchFamily="34" charset="0"/>
              </a:rPr>
              <a:t>S</a:t>
            </a:r>
            <a:r>
              <a:rPr lang="en-US" dirty="0">
                <a:solidFill>
                  <a:srgbClr val="000000"/>
                </a:solidFill>
                <a:latin typeface="Arial" panose="020B0604020202020204" pitchFamily="34" charset="0"/>
                <a:ea typeface="Verdana" panose="020B0604030504040204" pitchFamily="34" charset="0"/>
                <a:cs typeface="Arial" pitchFamily="34" charset="0"/>
              </a:rPr>
              <a:t>)</a:t>
            </a:r>
            <a:endParaRPr lang="en-IN" dirty="0"/>
          </a:p>
        </p:txBody>
      </p:sp>
      <p:sp>
        <p:nvSpPr>
          <p:cNvPr id="3" name="Content Placeholder 2">
            <a:extLst>
              <a:ext uri="{FF2B5EF4-FFF2-40B4-BE49-F238E27FC236}">
                <a16:creationId xmlns:a16="http://schemas.microsoft.com/office/drawing/2014/main" id="{5F65AD3E-F4A2-44A0-B199-688F4B8CDD63}"/>
              </a:ext>
            </a:extLst>
          </p:cNvPr>
          <p:cNvSpPr>
            <a:spLocks noGrp="1"/>
          </p:cNvSpPr>
          <p:nvPr>
            <p:ph sz="quarter" idx="11"/>
          </p:nvPr>
        </p:nvSpPr>
        <p:spPr>
          <a:xfrm>
            <a:off x="342900" y="1276710"/>
            <a:ext cx="8458200" cy="466238"/>
          </a:xfrm>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Pure water has a</a:t>
            </a:r>
          </a:p>
        </p:txBody>
      </p:sp>
      <p:graphicFrame>
        <p:nvGraphicFramePr>
          <p:cNvPr id="10" name="Object 3">
            <a:extLst>
              <a:ext uri="{FF2B5EF4-FFF2-40B4-BE49-F238E27FC236}">
                <a16:creationId xmlns:a16="http://schemas.microsoft.com/office/drawing/2014/main" id="{2312D983-5239-42C7-9794-CAE4C038752C}"/>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606462035"/>
              </p:ext>
            </p:extLst>
          </p:nvPr>
        </p:nvGraphicFramePr>
        <p:xfrm>
          <a:off x="3101340" y="1353708"/>
          <a:ext cx="1828800" cy="381000"/>
        </p:xfrm>
        <a:graphic>
          <a:graphicData uri="http://schemas.openxmlformats.org/presentationml/2006/ole">
            <mc:AlternateContent xmlns:mc="http://schemas.openxmlformats.org/markup-compatibility/2006">
              <mc:Choice xmlns:v="urn:schemas-microsoft-com:vml" Requires="v">
                <p:oleObj spid="_x0000_s7188" name="Equation" r:id="rId3" imgW="1828800" imgH="380880" progId="Equation.DSMT4">
                  <p:embed/>
                </p:oleObj>
              </mc:Choice>
              <mc:Fallback>
                <p:oleObj name="Equation" r:id="rId3" imgW="1828800" imgH="380880" progId="Equation.DSMT4">
                  <p:embed/>
                  <p:pic>
                    <p:nvPicPr>
                      <p:cNvPr id="11" name="Object 5">
                        <a:extLst>
                          <a:ext uri="{FF2B5EF4-FFF2-40B4-BE49-F238E27FC236}">
                            <a16:creationId xmlns:a16="http://schemas.microsoft.com/office/drawing/2014/main" id="{80C08324-FE24-4B02-8E2D-80D259251644}"/>
                          </a:ext>
                          <a:ext uri="{C183D7F6-B498-43B3-948B-1728B52AA6E4}">
                            <adec:decorative xmlns:adec="http://schemas.microsoft.com/office/drawing/2017/decorative" val="1"/>
                          </a:ext>
                        </a:extLst>
                      </p:cNvPr>
                      <p:cNvPicPr/>
                      <p:nvPr/>
                    </p:nvPicPr>
                    <p:blipFill>
                      <a:blip r:embed="rId4"/>
                      <a:stretch>
                        <a:fillRect/>
                      </a:stretch>
                    </p:blipFill>
                    <p:spPr>
                      <a:xfrm>
                        <a:off x="3101340" y="1353708"/>
                        <a:ext cx="1828800" cy="3810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E9A1E965-BBE3-4D0F-8A3A-4089BECE4DCB}"/>
              </a:ext>
            </a:extLst>
          </p:cNvPr>
          <p:cNvSpPr>
            <a:spLocks noGrp="1"/>
          </p:cNvSpPr>
          <p:nvPr>
            <p:ph sz="quarter" idx="15"/>
          </p:nvPr>
        </p:nvSpPr>
        <p:spPr>
          <a:xfrm>
            <a:off x="342900" y="1871832"/>
            <a:ext cx="8458200" cy="820568"/>
          </a:xfrm>
        </p:spPr>
        <p:txBody>
          <a:bodyPr/>
          <a:lstStyle/>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 a solution increases in solute concentration, it decreases in</a:t>
            </a:r>
            <a:endParaRPr lang="en-IN" dirty="0">
              <a:solidFill>
                <a:srgbClr val="000000"/>
              </a:solidFill>
              <a:latin typeface="Arial" panose="020B0604020202020204" pitchFamily="34" charset="0"/>
              <a:ea typeface="Verdana" panose="020B0604030504040204" pitchFamily="34" charset="0"/>
            </a:endParaRPr>
          </a:p>
        </p:txBody>
      </p:sp>
      <p:graphicFrame>
        <p:nvGraphicFramePr>
          <p:cNvPr id="11" name="Object 5">
            <a:extLst>
              <a:ext uri="{FF2B5EF4-FFF2-40B4-BE49-F238E27FC236}">
                <a16:creationId xmlns:a16="http://schemas.microsoft.com/office/drawing/2014/main" id="{B175B5ED-7E57-4ED5-B80E-F65698CBF24C}"/>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396337861"/>
              </p:ext>
            </p:extLst>
          </p:nvPr>
        </p:nvGraphicFramePr>
        <p:xfrm>
          <a:off x="2522538" y="2311400"/>
          <a:ext cx="3263900" cy="381000"/>
        </p:xfrm>
        <a:graphic>
          <a:graphicData uri="http://schemas.openxmlformats.org/presentationml/2006/ole">
            <mc:AlternateContent xmlns:mc="http://schemas.openxmlformats.org/markup-compatibility/2006">
              <mc:Choice xmlns:v="urn:schemas-microsoft-com:vml" Requires="v">
                <p:oleObj spid="_x0000_s7189" name="Equation" r:id="rId5" imgW="3263760" imgH="380880" progId="Equation.DSMT4">
                  <p:embed/>
                </p:oleObj>
              </mc:Choice>
              <mc:Fallback>
                <p:oleObj name="Equation" r:id="rId5" imgW="3263760" imgH="380880" progId="Equation.DSMT4">
                  <p:embed/>
                  <p:pic>
                    <p:nvPicPr>
                      <p:cNvPr id="10" name="Object 5">
                        <a:extLst>
                          <a:ext uri="{FF2B5EF4-FFF2-40B4-BE49-F238E27FC236}">
                            <a16:creationId xmlns:a16="http://schemas.microsoft.com/office/drawing/2014/main" id="{2312D983-5239-42C7-9794-CAE4C038752C}"/>
                          </a:ext>
                          <a:ext uri="{C183D7F6-B498-43B3-948B-1728B52AA6E4}">
                            <adec:decorative xmlns:adec="http://schemas.microsoft.com/office/drawing/2017/decorative" val="1"/>
                          </a:ext>
                        </a:extLst>
                      </p:cNvPr>
                      <p:cNvPicPr/>
                      <p:nvPr/>
                    </p:nvPicPr>
                    <p:blipFill>
                      <a:blip r:embed="rId6"/>
                      <a:stretch>
                        <a:fillRect/>
                      </a:stretch>
                    </p:blipFill>
                    <p:spPr>
                      <a:xfrm>
                        <a:off x="2522538" y="2311400"/>
                        <a:ext cx="3263900" cy="3810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6647BFDD-8BF8-491C-9E77-89A0EBEFDFCC}"/>
              </a:ext>
            </a:extLst>
          </p:cNvPr>
          <p:cNvSpPr>
            <a:spLocks noGrp="1"/>
          </p:cNvSpPr>
          <p:nvPr>
            <p:ph sz="quarter" idx="17"/>
          </p:nvPr>
        </p:nvSpPr>
        <p:spPr>
          <a:xfrm>
            <a:off x="342900" y="2821284"/>
            <a:ext cx="8458200" cy="1842156"/>
          </a:xfrm>
        </p:spPr>
        <p:txBody>
          <a:bodyPr/>
          <a:lstStyle/>
          <a:p>
            <a:pPr marL="342900" lvl="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solutes are added, water molecules interact with the solute molecules.</a:t>
            </a:r>
          </a:p>
          <a:p>
            <a:pPr marL="342900" lvl="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Fewer free water molecules are available to move, which decreases the water potential.</a:t>
            </a:r>
          </a:p>
        </p:txBody>
      </p:sp>
      <p:sp>
        <p:nvSpPr>
          <p:cNvPr id="9" name="Slide Number Placeholder 7">
            <a:extLst>
              <a:ext uri="{FF2B5EF4-FFF2-40B4-BE49-F238E27FC236}">
                <a16:creationId xmlns:a16="http://schemas.microsoft.com/office/drawing/2014/main" id="{9C45A500-FEBB-42B7-9035-C2D3DA641BB3}"/>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1060222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AB345-C2A2-4229-A4E1-2C6E3DB79DB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 Walls Exert Pressure</a:t>
            </a:r>
          </a:p>
        </p:txBody>
      </p:sp>
      <p:pic>
        <p:nvPicPr>
          <p:cNvPr id="9" name="Picture 2" descr="An illustration of the pressure potential in a cell.">
            <a:extLst>
              <a:ext uri="{FF2B5EF4-FFF2-40B4-BE49-F238E27FC236}">
                <a16:creationId xmlns:a16="http://schemas.microsoft.com/office/drawing/2014/main" id="{1835FCF1-13C9-42EE-A919-22C96972A64E}"/>
              </a:ext>
            </a:extLst>
          </p:cNvPr>
          <p:cNvPicPr>
            <a:picLocks noChangeAspect="1" noChangeArrowheads="1"/>
          </p:cNvPicPr>
          <p:nvPr/>
        </p:nvPicPr>
        <p:blipFill rotWithShape="1">
          <a:blip r:embed="rId2"/>
          <a:srcRect b="68939"/>
          <a:stretch/>
        </p:blipFill>
        <p:spPr bwMode="auto">
          <a:xfrm>
            <a:off x="1156377" y="1311730"/>
            <a:ext cx="6831246" cy="475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0C09DB66-4544-44A3-8497-0EBB44582D5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7BEA5F8-4123-4829-BA65-038842C74D2C}"/>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13922156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AB345-C2A2-4229-A4E1-2C6E3DB79DB5}"/>
              </a:ext>
            </a:extLst>
          </p:cNvPr>
          <p:cNvSpPr>
            <a:spLocks noGrp="1"/>
          </p:cNvSpPr>
          <p:nvPr>
            <p:ph type="title"/>
          </p:nvPr>
        </p:nvSpPr>
        <p:spPr/>
        <p:txBody>
          <a:bodyPr/>
          <a:lstStyle/>
          <a:p>
            <a:pPr lvl="0"/>
            <a:r>
              <a:rPr lang="en-US" dirty="0"/>
              <a:t>Solutes Lower Water Potential</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solute potential in a cell.">
            <a:extLst>
              <a:ext uri="{FF2B5EF4-FFF2-40B4-BE49-F238E27FC236}">
                <a16:creationId xmlns:a16="http://schemas.microsoft.com/office/drawing/2014/main" id="{1835FCF1-13C9-42EE-A919-22C96972A64E}"/>
              </a:ext>
            </a:extLst>
          </p:cNvPr>
          <p:cNvPicPr>
            <a:picLocks noChangeAspect="1" noChangeArrowheads="1"/>
          </p:cNvPicPr>
          <p:nvPr/>
        </p:nvPicPr>
        <p:blipFill rotWithShape="1">
          <a:blip r:embed="rId2"/>
          <a:srcRect t="31097" b="37622"/>
          <a:stretch/>
        </p:blipFill>
        <p:spPr bwMode="auto">
          <a:xfrm>
            <a:off x="1310844" y="1394460"/>
            <a:ext cx="6522312" cy="45720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0C09DB66-4544-44A3-8497-0EBB44582D5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7BEA5F8-4123-4829-BA65-038842C74D2C}"/>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9230146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368AF-32AF-4D5D-87B3-ED873920A072}"/>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Determining Water Potential</a:t>
            </a:r>
            <a:endParaRPr lang="en-IN" dirty="0"/>
          </a:p>
        </p:txBody>
      </p:sp>
      <p:graphicFrame>
        <p:nvGraphicFramePr>
          <p:cNvPr id="10" name="Object 2">
            <a:extLst>
              <a:ext uri="{FF2B5EF4-FFF2-40B4-BE49-F238E27FC236}">
                <a16:creationId xmlns:a16="http://schemas.microsoft.com/office/drawing/2014/main" id="{C45521D6-AE2B-4FCC-9315-CCD4B82BBEA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533012398"/>
              </p:ext>
            </p:extLst>
          </p:nvPr>
        </p:nvGraphicFramePr>
        <p:xfrm>
          <a:off x="3663949" y="1353863"/>
          <a:ext cx="1879600" cy="419100"/>
        </p:xfrm>
        <a:graphic>
          <a:graphicData uri="http://schemas.openxmlformats.org/presentationml/2006/ole">
            <mc:AlternateContent xmlns:mc="http://schemas.openxmlformats.org/markup-compatibility/2006">
              <mc:Choice xmlns:v="urn:schemas-microsoft-com:vml" Requires="v">
                <p:oleObj spid="_x0000_s8218" name="Equation" r:id="rId3" imgW="1879560" imgH="419040" progId="Equation.DSMT4">
                  <p:embed/>
                </p:oleObj>
              </mc:Choice>
              <mc:Fallback>
                <p:oleObj name="Equation" r:id="rId3" imgW="1879560" imgH="419040" progId="Equation.DSMT4">
                  <p:embed/>
                  <p:pic>
                    <p:nvPicPr>
                      <p:cNvPr id="10" name="Object 3">
                        <a:extLst>
                          <a:ext uri="{FF2B5EF4-FFF2-40B4-BE49-F238E27FC236}">
                            <a16:creationId xmlns:a16="http://schemas.microsoft.com/office/drawing/2014/main" id="{2312D983-5239-42C7-9794-CAE4C038752C}"/>
                          </a:ext>
                          <a:ext uri="{C183D7F6-B498-43B3-948B-1728B52AA6E4}">
                            <adec:decorative xmlns:adec="http://schemas.microsoft.com/office/drawing/2017/decorative" val="1"/>
                          </a:ext>
                        </a:extLst>
                      </p:cNvPr>
                      <p:cNvPicPr/>
                      <p:nvPr/>
                    </p:nvPicPr>
                    <p:blipFill>
                      <a:blip r:embed="rId4"/>
                      <a:stretch>
                        <a:fillRect/>
                      </a:stretch>
                    </p:blipFill>
                    <p:spPr>
                      <a:xfrm>
                        <a:off x="3663949" y="1353863"/>
                        <a:ext cx="1879600" cy="419100"/>
                      </a:xfrm>
                      <a:prstGeom prst="rect">
                        <a:avLst/>
                      </a:prstGeom>
                    </p:spPr>
                  </p:pic>
                </p:oleObj>
              </mc:Fallback>
            </mc:AlternateContent>
          </a:graphicData>
        </a:graphic>
      </p:graphicFrame>
      <p:sp>
        <p:nvSpPr>
          <p:cNvPr id="3" name="Content Placeholder 3">
            <a:extLst>
              <a:ext uri="{FF2B5EF4-FFF2-40B4-BE49-F238E27FC236}">
                <a16:creationId xmlns:a16="http://schemas.microsoft.com/office/drawing/2014/main" id="{66447216-3384-4172-9BDB-54FF8238AA91}"/>
              </a:ext>
            </a:extLst>
          </p:cNvPr>
          <p:cNvSpPr>
            <a:spLocks noGrp="1"/>
          </p:cNvSpPr>
          <p:nvPr>
            <p:ph sz="quarter" idx="11"/>
          </p:nvPr>
        </p:nvSpPr>
        <p:spPr>
          <a:xfrm>
            <a:off x="342900" y="1882500"/>
            <a:ext cx="8458200" cy="1097280"/>
          </a:xfrm>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 total water potential of a plant cell is the sum of its pressure potential</a:t>
            </a:r>
          </a:p>
        </p:txBody>
      </p:sp>
      <p:graphicFrame>
        <p:nvGraphicFramePr>
          <p:cNvPr id="11" name="Object 4">
            <a:extLst>
              <a:ext uri="{FF2B5EF4-FFF2-40B4-BE49-F238E27FC236}">
                <a16:creationId xmlns:a16="http://schemas.microsoft.com/office/drawing/2014/main" id="{2BD92DDA-2CFD-4F37-8ECA-4C328F02B34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68607771"/>
              </p:ext>
            </p:extLst>
          </p:nvPr>
        </p:nvGraphicFramePr>
        <p:xfrm>
          <a:off x="2947988" y="2325688"/>
          <a:ext cx="4038600" cy="419100"/>
        </p:xfrm>
        <a:graphic>
          <a:graphicData uri="http://schemas.openxmlformats.org/presentationml/2006/ole">
            <mc:AlternateContent xmlns:mc="http://schemas.openxmlformats.org/markup-compatibility/2006">
              <mc:Choice xmlns:v="urn:schemas-microsoft-com:vml" Requires="v">
                <p:oleObj spid="_x0000_s8219" name="Equation" r:id="rId5" imgW="4038480" imgH="419040" progId="Equation.DSMT4">
                  <p:embed/>
                </p:oleObj>
              </mc:Choice>
              <mc:Fallback>
                <p:oleObj name="Equation" r:id="rId5" imgW="4038480" imgH="419040" progId="Equation.DSMT4">
                  <p:embed/>
                  <p:pic>
                    <p:nvPicPr>
                      <p:cNvPr id="10" name="Object 3">
                        <a:extLst>
                          <a:ext uri="{FF2B5EF4-FFF2-40B4-BE49-F238E27FC236}">
                            <a16:creationId xmlns:a16="http://schemas.microsoft.com/office/drawing/2014/main" id="{C45521D6-AE2B-4FCC-9315-CCD4B82BBEAD}"/>
                          </a:ext>
                          <a:ext uri="{C183D7F6-B498-43B3-948B-1728B52AA6E4}">
                            <adec:decorative xmlns:adec="http://schemas.microsoft.com/office/drawing/2017/decorative" val="1"/>
                          </a:ext>
                        </a:extLst>
                      </p:cNvPr>
                      <p:cNvPicPr/>
                      <p:nvPr/>
                    </p:nvPicPr>
                    <p:blipFill>
                      <a:blip r:embed="rId6"/>
                      <a:stretch>
                        <a:fillRect/>
                      </a:stretch>
                    </p:blipFill>
                    <p:spPr>
                      <a:xfrm>
                        <a:off x="2947988" y="2325688"/>
                        <a:ext cx="4038600" cy="419100"/>
                      </a:xfrm>
                      <a:prstGeom prst="rect">
                        <a:avLst/>
                      </a:prstGeom>
                    </p:spPr>
                  </p:pic>
                </p:oleObj>
              </mc:Fallback>
            </mc:AlternateContent>
          </a:graphicData>
        </a:graphic>
      </p:graphicFrame>
      <p:sp>
        <p:nvSpPr>
          <p:cNvPr id="4" name="Content Placeholder 5">
            <a:extLst>
              <a:ext uri="{FF2B5EF4-FFF2-40B4-BE49-F238E27FC236}">
                <a16:creationId xmlns:a16="http://schemas.microsoft.com/office/drawing/2014/main" id="{3E942C7B-A0B1-4410-A105-90BD02147337}"/>
              </a:ext>
            </a:extLst>
          </p:cNvPr>
          <p:cNvSpPr>
            <a:spLocks noGrp="1"/>
          </p:cNvSpPr>
          <p:nvPr>
            <p:ph sz="quarter" idx="15"/>
          </p:nvPr>
        </p:nvSpPr>
        <p:spPr>
          <a:xfrm>
            <a:off x="342900" y="2763372"/>
            <a:ext cx="8458200" cy="1362858"/>
          </a:xfrm>
        </p:spPr>
        <p:txBody>
          <a:bodyPr/>
          <a:lstStyle/>
          <a:p>
            <a:pPr marL="457200" lvl="0" indent="-457200">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Represents the total potential energy of the water in the cell.</a:t>
            </a:r>
          </a:p>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When the</a:t>
            </a:r>
            <a:endParaRPr lang="en-IN" dirty="0"/>
          </a:p>
        </p:txBody>
      </p:sp>
      <p:graphicFrame>
        <p:nvGraphicFramePr>
          <p:cNvPr id="12" name="Object 6">
            <a:extLst>
              <a:ext uri="{FF2B5EF4-FFF2-40B4-BE49-F238E27FC236}">
                <a16:creationId xmlns:a16="http://schemas.microsoft.com/office/drawing/2014/main" id="{EA001953-7D70-4D1A-A254-AA7D56B85156}"/>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4070630705"/>
              </p:ext>
            </p:extLst>
          </p:nvPr>
        </p:nvGraphicFramePr>
        <p:xfrm>
          <a:off x="1805305" y="3717665"/>
          <a:ext cx="495300" cy="381000"/>
        </p:xfrm>
        <a:graphic>
          <a:graphicData uri="http://schemas.openxmlformats.org/presentationml/2006/ole">
            <mc:AlternateContent xmlns:mc="http://schemas.openxmlformats.org/markup-compatibility/2006">
              <mc:Choice xmlns:v="urn:schemas-microsoft-com:vml" Requires="v">
                <p:oleObj spid="_x0000_s8220" name="Equation" r:id="rId7" imgW="495000" imgH="380880" progId="Equation.DSMT4">
                  <p:embed/>
                </p:oleObj>
              </mc:Choice>
              <mc:Fallback>
                <p:oleObj name="Equation" r:id="rId7" imgW="495000" imgH="380880" progId="Equation.DSMT4">
                  <p:embed/>
                  <p:pic>
                    <p:nvPicPr>
                      <p:cNvPr id="11" name="Object 3">
                        <a:extLst>
                          <a:ext uri="{FF2B5EF4-FFF2-40B4-BE49-F238E27FC236}">
                            <a16:creationId xmlns:a16="http://schemas.microsoft.com/office/drawing/2014/main" id="{2BD92DDA-2CFD-4F37-8ECA-4C328F02B344}"/>
                          </a:ext>
                          <a:ext uri="{C183D7F6-B498-43B3-948B-1728B52AA6E4}">
                            <adec:decorative xmlns:adec="http://schemas.microsoft.com/office/drawing/2017/decorative" val="1"/>
                          </a:ext>
                        </a:extLst>
                      </p:cNvPr>
                      <p:cNvPicPr/>
                      <p:nvPr/>
                    </p:nvPicPr>
                    <p:blipFill>
                      <a:blip r:embed="rId8"/>
                      <a:stretch>
                        <a:fillRect/>
                      </a:stretch>
                    </p:blipFill>
                    <p:spPr>
                      <a:xfrm>
                        <a:off x="1805305" y="3717665"/>
                        <a:ext cx="495300" cy="381000"/>
                      </a:xfrm>
                      <a:prstGeom prst="rect">
                        <a:avLst/>
                      </a:prstGeom>
                    </p:spPr>
                  </p:pic>
                </p:oleObj>
              </mc:Fallback>
            </mc:AlternateContent>
          </a:graphicData>
        </a:graphic>
      </p:graphicFrame>
      <p:sp>
        <p:nvSpPr>
          <p:cNvPr id="5" name="Content Placeholder 7">
            <a:extLst>
              <a:ext uri="{FF2B5EF4-FFF2-40B4-BE49-F238E27FC236}">
                <a16:creationId xmlns:a16="http://schemas.microsoft.com/office/drawing/2014/main" id="{939F2326-4DA6-43C4-AFE6-633868E990BB}"/>
              </a:ext>
            </a:extLst>
          </p:cNvPr>
          <p:cNvSpPr>
            <a:spLocks noGrp="1"/>
          </p:cNvSpPr>
          <p:nvPr>
            <p:ph sz="quarter" idx="17"/>
          </p:nvPr>
        </p:nvSpPr>
        <p:spPr>
          <a:xfrm>
            <a:off x="342900" y="3644244"/>
            <a:ext cx="8458200" cy="826258"/>
          </a:xfrm>
        </p:spPr>
        <p:txBody>
          <a:bodyPr/>
          <a:lstStyle/>
          <a:p>
            <a:pPr indent="1920240"/>
            <a:r>
              <a:rPr lang="en-US" dirty="0">
                <a:solidFill>
                  <a:srgbClr val="000000"/>
                </a:solidFill>
                <a:latin typeface="Arial" panose="020B0604020202020204" pitchFamily="34" charset="0"/>
                <a:ea typeface="Verdana" panose="020B0604030504040204" pitchFamily="34" charset="0"/>
              </a:rPr>
              <a:t>inside the cell equals that of the solution, there is no net movement of water</a:t>
            </a:r>
            <a:endParaRPr lang="en-IN" dirty="0"/>
          </a:p>
        </p:txBody>
      </p:sp>
      <p:sp>
        <p:nvSpPr>
          <p:cNvPr id="9" name="Slide Number Placeholder 8">
            <a:extLst>
              <a:ext uri="{FF2B5EF4-FFF2-40B4-BE49-F238E27FC236}">
                <a16:creationId xmlns:a16="http://schemas.microsoft.com/office/drawing/2014/main" id="{6ACB0A08-6D52-4389-9164-2CADE03E58AB}"/>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7827999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DAB345-C2A2-4229-A4E1-2C6E3DB79DB5}"/>
              </a:ext>
            </a:extLst>
          </p:cNvPr>
          <p:cNvSpPr>
            <a:spLocks noGrp="1"/>
          </p:cNvSpPr>
          <p:nvPr>
            <p:ph type="title"/>
          </p:nvPr>
        </p:nvSpPr>
        <p:spPr/>
        <p:txBody>
          <a:bodyPr/>
          <a:lstStyle/>
          <a:p>
            <a:pPr lvl="0"/>
            <a:r>
              <a:rPr lang="en-US" dirty="0"/>
              <a:t>Total Water Potential</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water potential in a cell.">
            <a:extLst>
              <a:ext uri="{FF2B5EF4-FFF2-40B4-BE49-F238E27FC236}">
                <a16:creationId xmlns:a16="http://schemas.microsoft.com/office/drawing/2014/main" id="{1835FCF1-13C9-42EE-A919-22C96972A64E}"/>
              </a:ext>
            </a:extLst>
          </p:cNvPr>
          <p:cNvPicPr>
            <a:picLocks noChangeAspect="1" noChangeArrowheads="1"/>
          </p:cNvPicPr>
          <p:nvPr/>
        </p:nvPicPr>
        <p:blipFill rotWithShape="1">
          <a:blip r:embed="rId2"/>
          <a:srcRect t="62709"/>
          <a:stretch/>
        </p:blipFill>
        <p:spPr bwMode="auto">
          <a:xfrm>
            <a:off x="1617531" y="1244598"/>
            <a:ext cx="5908939" cy="49377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0C09DB66-4544-44A3-8497-0EBB44582D5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7BEA5F8-4123-4829-BA65-038842C74D2C}"/>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40888288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6307F-796F-42F4-8825-118A595D4114}"/>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Cell Introduced into Solution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a peace lily plant placed in a solution with lower water potential the results.">
            <a:extLst>
              <a:ext uri="{FF2B5EF4-FFF2-40B4-BE49-F238E27FC236}">
                <a16:creationId xmlns:a16="http://schemas.microsoft.com/office/drawing/2014/main" id="{4FAB8BF4-7986-4495-BBD2-63F07C890BD4}"/>
              </a:ext>
            </a:extLst>
          </p:cNvPr>
          <p:cNvPicPr>
            <a:picLocks noChangeAspect="1" noChangeArrowheads="1"/>
          </p:cNvPicPr>
          <p:nvPr/>
        </p:nvPicPr>
        <p:blipFill rotWithShape="1">
          <a:blip r:embed="rId2"/>
          <a:srcRect b="50329"/>
          <a:stretch/>
        </p:blipFill>
        <p:spPr bwMode="auto">
          <a:xfrm>
            <a:off x="555677" y="1930399"/>
            <a:ext cx="8032646"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4DB7D124-3A66-4888-B2D3-A60195B6A21A}"/>
              </a:ext>
            </a:extLst>
          </p:cNvPr>
          <p:cNvSpPr>
            <a:spLocks noGrp="1"/>
          </p:cNvSpPr>
          <p:nvPr>
            <p:ph type="body" sz="quarter" idx="39"/>
          </p:nvPr>
        </p:nvSpPr>
        <p:spPr>
          <a:xfrm>
            <a:off x="3200400" y="5691621"/>
            <a:ext cx="2743200" cy="181356"/>
          </a:xfrm>
        </p:spPr>
        <p:txBody>
          <a:bodyPr/>
          <a:lstStyle/>
          <a:p>
            <a:pPr algn="ctr"/>
            <a:r>
              <a:rPr lang="en-US" dirty="0">
                <a:solidFill>
                  <a:schemeClr val="tx1"/>
                </a:solidFill>
              </a:rPr>
              <a:t>David Cook/</a:t>
            </a:r>
            <a:r>
              <a:rPr lang="en-US" dirty="0" err="1">
                <a:solidFill>
                  <a:schemeClr val="tx1"/>
                </a:solidFill>
              </a:rPr>
              <a:t>blueshiftstudios</a:t>
            </a:r>
            <a:r>
              <a:rPr lang="en-US" dirty="0">
                <a:solidFill>
                  <a:schemeClr val="tx1"/>
                </a:solidFill>
              </a:rPr>
              <a:t>/</a:t>
            </a:r>
            <a:r>
              <a:rPr lang="en-US" dirty="0" err="1">
                <a:solidFill>
                  <a:schemeClr val="tx1"/>
                </a:solidFill>
              </a:rPr>
              <a:t>Alamy</a:t>
            </a:r>
            <a:r>
              <a:rPr lang="en-US" dirty="0">
                <a:solidFill>
                  <a:schemeClr val="tx1"/>
                </a:solidFill>
              </a:rPr>
              <a:t> Stock Photo </a:t>
            </a:r>
          </a:p>
        </p:txBody>
      </p:sp>
      <p:sp>
        <p:nvSpPr>
          <p:cNvPr id="12" name="Text Placeholder 4">
            <a:extLst>
              <a:ext uri="{FF2B5EF4-FFF2-40B4-BE49-F238E27FC236}">
                <a16:creationId xmlns:a16="http://schemas.microsoft.com/office/drawing/2014/main" id="{915647BF-6C86-4EDF-A8EC-889C01EFECE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78C28B76-B061-46A5-88A2-620A25D0008D}"/>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9291712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6307F-796F-42F4-8825-118A595D4114}"/>
              </a:ext>
            </a:extLst>
          </p:cNvPr>
          <p:cNvSpPr>
            <a:spLocks noGrp="1"/>
          </p:cNvSpPr>
          <p:nvPr>
            <p:ph type="title"/>
          </p:nvPr>
        </p:nvSpPr>
        <p:spPr/>
        <p:txBody>
          <a:bodyPr/>
          <a:lstStyle/>
          <a:p>
            <a:pPr lvl="0"/>
            <a:r>
              <a:rPr lang="en-US" altLang="en-US" dirty="0">
                <a:ea typeface="Microsoft YaHei" panose="020B0503020204020204" pitchFamily="34" charset="-122"/>
              </a:rPr>
              <a:t>Plasmolyzed Cell</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a peace lily plant placed in a solution at osmotic equilibrium with the results.">
            <a:extLst>
              <a:ext uri="{FF2B5EF4-FFF2-40B4-BE49-F238E27FC236}">
                <a16:creationId xmlns:a16="http://schemas.microsoft.com/office/drawing/2014/main" id="{4FAB8BF4-7986-4495-BBD2-63F07C890BD4}"/>
              </a:ext>
            </a:extLst>
          </p:cNvPr>
          <p:cNvPicPr>
            <a:picLocks noChangeAspect="1" noChangeArrowheads="1"/>
          </p:cNvPicPr>
          <p:nvPr/>
        </p:nvPicPr>
        <p:blipFill rotWithShape="1">
          <a:blip r:embed="rId2"/>
          <a:srcRect t="49561"/>
          <a:stretch/>
        </p:blipFill>
        <p:spPr bwMode="auto">
          <a:xfrm>
            <a:off x="616794" y="1672984"/>
            <a:ext cx="7910412"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4DB7D124-3A66-4888-B2D3-A60195B6A21A}"/>
              </a:ext>
            </a:extLst>
          </p:cNvPr>
          <p:cNvSpPr>
            <a:spLocks noGrp="1"/>
          </p:cNvSpPr>
          <p:nvPr>
            <p:ph type="body" sz="quarter" idx="39"/>
          </p:nvPr>
        </p:nvSpPr>
        <p:spPr>
          <a:xfrm>
            <a:off x="3200400" y="5486906"/>
            <a:ext cx="2743200" cy="181356"/>
          </a:xfrm>
        </p:spPr>
        <p:txBody>
          <a:bodyPr/>
          <a:lstStyle/>
          <a:p>
            <a:pPr algn="ctr"/>
            <a:r>
              <a:rPr lang="en-US" dirty="0">
                <a:solidFill>
                  <a:schemeClr val="tx1"/>
                </a:solidFill>
              </a:rPr>
              <a:t>David Cook/</a:t>
            </a:r>
            <a:r>
              <a:rPr lang="en-US" dirty="0" err="1">
                <a:solidFill>
                  <a:schemeClr val="tx1"/>
                </a:solidFill>
              </a:rPr>
              <a:t>blueshiftstudios</a:t>
            </a:r>
            <a:r>
              <a:rPr lang="en-US" dirty="0">
                <a:solidFill>
                  <a:schemeClr val="tx1"/>
                </a:solidFill>
              </a:rPr>
              <a:t>/</a:t>
            </a:r>
            <a:r>
              <a:rPr lang="en-US" dirty="0" err="1">
                <a:solidFill>
                  <a:schemeClr val="tx1"/>
                </a:solidFill>
              </a:rPr>
              <a:t>Alamy</a:t>
            </a:r>
            <a:r>
              <a:rPr lang="en-US" dirty="0">
                <a:solidFill>
                  <a:schemeClr val="tx1"/>
                </a:solidFill>
              </a:rPr>
              <a:t> Stock Photo </a:t>
            </a:r>
          </a:p>
        </p:txBody>
      </p:sp>
      <p:sp>
        <p:nvSpPr>
          <p:cNvPr id="12" name="Text Placeholder 4">
            <a:extLst>
              <a:ext uri="{FF2B5EF4-FFF2-40B4-BE49-F238E27FC236}">
                <a16:creationId xmlns:a16="http://schemas.microsoft.com/office/drawing/2014/main" id="{915647BF-6C86-4EDF-A8EC-889C01EFECE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78C28B76-B061-46A5-88A2-620A25D0008D}"/>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428642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30F8A-95CE-4DDC-9850-56B5D57587A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3" name="Content Placeholder 2">
            <a:extLst>
              <a:ext uri="{FF2B5EF4-FFF2-40B4-BE49-F238E27FC236}">
                <a16:creationId xmlns:a16="http://schemas.microsoft.com/office/drawing/2014/main" id="{5869B853-807D-4695-8458-41205A50DF0E}"/>
              </a:ext>
            </a:extLst>
          </p:cNvPr>
          <p:cNvSpPr>
            <a:spLocks noGrp="1"/>
          </p:cNvSpPr>
          <p:nvPr>
            <p:ph sz="quarter" idx="11"/>
          </p:nvPr>
        </p:nvSpPr>
        <p:spPr>
          <a:xfrm>
            <a:off x="342900" y="1276710"/>
            <a:ext cx="4652010" cy="4974336"/>
          </a:xfrm>
        </p:spPr>
        <p:txBody>
          <a:bodyPr/>
          <a:lstStyle/>
          <a:p>
            <a:pPr marL="731520" indent="-731520">
              <a:spcBef>
                <a:spcPts val="800"/>
              </a:spcBef>
              <a:spcAft>
                <a:spcPts val="1200"/>
              </a:spcAft>
            </a:pPr>
            <a:r>
              <a:rPr lang="en-US" b="1" dirty="0"/>
              <a:t>36.1	</a:t>
            </a:r>
            <a:r>
              <a:rPr lang="en-US" dirty="0"/>
              <a:t>Transport Mechanisms </a:t>
            </a:r>
          </a:p>
          <a:p>
            <a:pPr marL="731520" indent="-731520">
              <a:spcBef>
                <a:spcPts val="800"/>
              </a:spcBef>
              <a:spcAft>
                <a:spcPts val="1200"/>
              </a:spcAft>
            </a:pPr>
            <a:r>
              <a:rPr lang="en-US" b="1" dirty="0"/>
              <a:t>36.2	</a:t>
            </a:r>
            <a:r>
              <a:rPr lang="en-US" dirty="0"/>
              <a:t>Water and Mineral Absorption </a:t>
            </a:r>
          </a:p>
          <a:p>
            <a:pPr marL="731520" indent="-731520">
              <a:spcBef>
                <a:spcPts val="800"/>
              </a:spcBef>
              <a:spcAft>
                <a:spcPts val="1200"/>
              </a:spcAft>
            </a:pPr>
            <a:r>
              <a:rPr lang="en-US" b="1" dirty="0"/>
              <a:t>36.3	</a:t>
            </a:r>
            <a:r>
              <a:rPr lang="en-US" dirty="0"/>
              <a:t>Xylem Transport </a:t>
            </a:r>
          </a:p>
          <a:p>
            <a:pPr marL="731520" indent="-731520">
              <a:spcBef>
                <a:spcPts val="800"/>
              </a:spcBef>
              <a:spcAft>
                <a:spcPts val="1200"/>
              </a:spcAft>
            </a:pPr>
            <a:r>
              <a:rPr lang="en-US" b="1" dirty="0"/>
              <a:t>36.4	</a:t>
            </a:r>
            <a:r>
              <a:rPr lang="en-US" dirty="0"/>
              <a:t>Rate of Transpiration </a:t>
            </a:r>
          </a:p>
          <a:p>
            <a:pPr marL="731520" indent="-731520">
              <a:spcBef>
                <a:spcPts val="800"/>
              </a:spcBef>
              <a:spcAft>
                <a:spcPts val="1200"/>
              </a:spcAft>
            </a:pPr>
            <a:r>
              <a:rPr lang="en-US" b="1" dirty="0"/>
              <a:t>36.5	</a:t>
            </a:r>
            <a:r>
              <a:rPr lang="en-US" dirty="0"/>
              <a:t>Water-Stress Responses </a:t>
            </a:r>
          </a:p>
          <a:p>
            <a:pPr marL="731520" indent="-731520">
              <a:spcBef>
                <a:spcPts val="800"/>
              </a:spcBef>
              <a:spcAft>
                <a:spcPts val="1200"/>
              </a:spcAft>
            </a:pPr>
            <a:r>
              <a:rPr lang="en-US" b="1" dirty="0"/>
              <a:t>36.6	</a:t>
            </a:r>
            <a:r>
              <a:rPr lang="en-US" dirty="0"/>
              <a:t>Phloem Transport </a:t>
            </a:r>
          </a:p>
        </p:txBody>
      </p:sp>
      <p:pic>
        <p:nvPicPr>
          <p:cNvPr id="7" name="Picture 3" descr="The bottom to the top view of a large, tall tree shows a sturdy, rough bark and a canopy of leaves at the top.">
            <a:extLst>
              <a:ext uri="{FF2B5EF4-FFF2-40B4-BE49-F238E27FC236}">
                <a16:creationId xmlns:a16="http://schemas.microsoft.com/office/drawing/2014/main" id="{37CF0926-064B-4783-9A3C-4571C2A47A37}"/>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254707" y="1276709"/>
            <a:ext cx="319786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35504A42-E78D-42DA-9360-5E3474D4EEE0}"/>
              </a:ext>
            </a:extLst>
          </p:cNvPr>
          <p:cNvSpPr>
            <a:spLocks noGrp="1"/>
          </p:cNvSpPr>
          <p:nvPr>
            <p:ph type="body" sz="quarter" idx="39"/>
          </p:nvPr>
        </p:nvSpPr>
        <p:spPr>
          <a:xfrm>
            <a:off x="5939239" y="6394840"/>
            <a:ext cx="1828800" cy="181356"/>
          </a:xfrm>
        </p:spPr>
        <p:txBody>
          <a:bodyPr/>
          <a:lstStyle/>
          <a:p>
            <a:pPr algn="ctr"/>
            <a:r>
              <a:rPr lang="en-US" dirty="0">
                <a:solidFill>
                  <a:schemeClr val="tx1"/>
                </a:solidFill>
              </a:rPr>
              <a:t> Richard Rowan/Science Source </a:t>
            </a:r>
          </a:p>
        </p:txBody>
      </p:sp>
      <p:sp>
        <p:nvSpPr>
          <p:cNvPr id="6" name="Slide Number Placeholder 5">
            <a:extLst>
              <a:ext uri="{FF2B5EF4-FFF2-40B4-BE49-F238E27FC236}">
                <a16:creationId xmlns:a16="http://schemas.microsoft.com/office/drawing/2014/main" id="{B9C536E7-3EC0-468C-AC6C-BB0F4529196C}"/>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2195299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E0E58-83BF-4A72-8DB5-3ED04F33005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Water Absorption</a:t>
            </a:r>
          </a:p>
        </p:txBody>
      </p:sp>
      <p:sp>
        <p:nvSpPr>
          <p:cNvPr id="3" name="Content Placeholder 2">
            <a:extLst>
              <a:ext uri="{FF2B5EF4-FFF2-40B4-BE49-F238E27FC236}">
                <a16:creationId xmlns:a16="http://schemas.microsoft.com/office/drawing/2014/main" id="{71AAAF9A-989C-4D92-9933-DC20F519CDBD}"/>
              </a:ext>
            </a:extLst>
          </p:cNvPr>
          <p:cNvSpPr>
            <a:spLocks noGrp="1"/>
          </p:cNvSpPr>
          <p:nvPr>
            <p:ph sz="quarter" idx="11"/>
          </p:nvPr>
        </p:nvSpPr>
        <p:spPr>
          <a:xfrm>
            <a:off x="342900" y="1276710"/>
            <a:ext cx="8458200" cy="2413906"/>
          </a:xfrm>
        </p:spPr>
        <p:txBody>
          <a:bodyPr/>
          <a:lstStyle/>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Most of the water absorbed by the plant comes in through the region of the root with root hairs</a:t>
            </a:r>
          </a:p>
          <a:p>
            <a:pPr marL="457200" lvl="0" indent="-457200">
              <a:spcBef>
                <a:spcPts val="300"/>
              </a:spcBef>
              <a:spcAft>
                <a:spcPts val="3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Surface area further increased by mycorrhizal fungi.</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Once absorbed through root hairs, water and minerals must move across cell layers until they reach the vascular tissues</a:t>
            </a:r>
          </a:p>
          <a:p>
            <a:pPr lvl="0">
              <a:spcBef>
                <a:spcPts val="300"/>
              </a:spcBef>
              <a:spcAft>
                <a:spcPts val="300"/>
              </a:spcAft>
              <a:buClr>
                <a:srgbClr val="003B48"/>
              </a:buClr>
            </a:pPr>
            <a:r>
              <a:rPr lang="en-US" sz="2000" dirty="0">
                <a:solidFill>
                  <a:srgbClr val="000000"/>
                </a:solidFill>
                <a:latin typeface="Arial" panose="020B0604020202020204" pitchFamily="34" charset="0"/>
                <a:ea typeface="Verdana" panose="020B0604030504040204" pitchFamily="34" charset="0"/>
              </a:rPr>
              <a:t>Water and dissolved ions then enter the xylem and move throughout the plant</a:t>
            </a:r>
          </a:p>
        </p:txBody>
      </p:sp>
      <p:pic>
        <p:nvPicPr>
          <p:cNvPr id="9" name="Picture 3" descr="A photomicrograph shows roots and root hairs.">
            <a:extLst>
              <a:ext uri="{FF2B5EF4-FFF2-40B4-BE49-F238E27FC236}">
                <a16:creationId xmlns:a16="http://schemas.microsoft.com/office/drawing/2014/main" id="{E57337FA-34E6-491E-9280-792E7C57191D}"/>
              </a:ext>
            </a:extLst>
          </p:cNvPr>
          <p:cNvPicPr>
            <a:picLocks noChangeAspect="1" noChangeArrowheads="1"/>
          </p:cNvPicPr>
          <p:nvPr/>
        </p:nvPicPr>
        <p:blipFill rotWithShape="1">
          <a:blip r:embed="rId2"/>
          <a:srcRect l="17156" r="9597"/>
          <a:stretch/>
        </p:blipFill>
        <p:spPr bwMode="auto">
          <a:xfrm>
            <a:off x="3107401" y="3593810"/>
            <a:ext cx="2929199" cy="265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4">
            <a:extLst>
              <a:ext uri="{FF2B5EF4-FFF2-40B4-BE49-F238E27FC236}">
                <a16:creationId xmlns:a16="http://schemas.microsoft.com/office/drawing/2014/main" id="{10D18849-CE79-4932-BDD0-4E2CA3025C6E}"/>
              </a:ext>
            </a:extLst>
          </p:cNvPr>
          <p:cNvSpPr>
            <a:spLocks noGrp="1"/>
          </p:cNvSpPr>
          <p:nvPr>
            <p:ph type="body" sz="quarter" idx="39"/>
          </p:nvPr>
        </p:nvSpPr>
        <p:spPr>
          <a:xfrm>
            <a:off x="3657600" y="6313789"/>
            <a:ext cx="1828800" cy="181356"/>
          </a:xfrm>
        </p:spPr>
        <p:txBody>
          <a:bodyPr/>
          <a:lstStyle/>
          <a:p>
            <a:pPr algn="ctr"/>
            <a:r>
              <a:rPr lang="en-US" dirty="0">
                <a:solidFill>
                  <a:schemeClr val="tx1"/>
                </a:solidFill>
              </a:rPr>
              <a:t>Dan </a:t>
            </a:r>
            <a:r>
              <a:rPr lang="en-US" dirty="0" err="1">
                <a:solidFill>
                  <a:schemeClr val="tx1"/>
                </a:solidFill>
              </a:rPr>
              <a:t>Guravich</a:t>
            </a:r>
            <a:r>
              <a:rPr lang="en-US" dirty="0">
                <a:solidFill>
                  <a:schemeClr val="tx1"/>
                </a:solidFill>
              </a:rPr>
              <a:t>/Science Source </a:t>
            </a:r>
          </a:p>
        </p:txBody>
      </p:sp>
      <p:sp>
        <p:nvSpPr>
          <p:cNvPr id="8" name="Slide Number Placeholder 5">
            <a:extLst>
              <a:ext uri="{FF2B5EF4-FFF2-40B4-BE49-F238E27FC236}">
                <a16:creationId xmlns:a16="http://schemas.microsoft.com/office/drawing/2014/main" id="{11344A8C-485C-4456-A897-EBCB91171428}"/>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8196438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52C64-7ACF-490E-8F50-37F48854C23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Water Potential in a Plant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Water moves to areas of increasingly low water potential, and in the soil plant atmosphere continuum, the atmosphere has the lowest water potential.">
            <a:extLst>
              <a:ext uri="{FF2B5EF4-FFF2-40B4-BE49-F238E27FC236}">
                <a16:creationId xmlns:a16="http://schemas.microsoft.com/office/drawing/2014/main" id="{00FAF430-A814-487D-8CF4-9C8A8AC94E96}"/>
              </a:ext>
            </a:extLst>
          </p:cNvPr>
          <p:cNvPicPr>
            <a:picLocks noChangeAspect="1" noChangeArrowheads="1"/>
          </p:cNvPicPr>
          <p:nvPr/>
        </p:nvPicPr>
        <p:blipFill>
          <a:blip r:embed="rId2"/>
          <a:stretch>
            <a:fillRect/>
          </a:stretch>
        </p:blipFill>
        <p:spPr bwMode="auto">
          <a:xfrm>
            <a:off x="2385101" y="1223308"/>
            <a:ext cx="4373798"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5559D10B-E355-4051-89A3-83626063E99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307C55A-C6BC-4902-BF9A-1B6CB2586244}"/>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1647986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65FBC9-DAEA-4D86-BC99-F80E4906204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Transport Routes Through Cells</a:t>
            </a:r>
          </a:p>
        </p:txBody>
      </p:sp>
      <p:sp>
        <p:nvSpPr>
          <p:cNvPr id="3" name="Content Placeholder 2">
            <a:extLst>
              <a:ext uri="{FF2B5EF4-FFF2-40B4-BE49-F238E27FC236}">
                <a16:creationId xmlns:a16="http://schemas.microsoft.com/office/drawing/2014/main" id="{1E3DC4DD-E053-4426-B88B-C8BA0D05E9AE}"/>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Three transport routes exist through cells </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Apoplast route – movement through the cell walls and the space between cells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Avoids membrane transport.</a:t>
            </a:r>
          </a:p>
          <a:p>
            <a:pPr marL="457200" lvl="0" indent="-457200">
              <a:spcBef>
                <a:spcPct val="20000"/>
              </a:spcBef>
              <a:spcAft>
                <a:spcPts val="1200"/>
              </a:spcAft>
              <a:buClr>
                <a:srgbClr val="000000"/>
              </a:buClr>
              <a:buFont typeface="+mj-lt"/>
              <a:buAutoNum type="arabicPeriod"/>
            </a:pPr>
            <a:r>
              <a:rPr lang="en-US" dirty="0" err="1">
                <a:solidFill>
                  <a:srgbClr val="000000"/>
                </a:solidFill>
                <a:latin typeface="Arial" panose="020B0604020202020204" pitchFamily="34" charset="0"/>
                <a:ea typeface="Verdana" panose="020B0604030504040204" pitchFamily="34" charset="0"/>
              </a:rPr>
              <a:t>Symplast</a:t>
            </a:r>
            <a:r>
              <a:rPr lang="en-US" dirty="0">
                <a:solidFill>
                  <a:srgbClr val="000000"/>
                </a:solidFill>
                <a:latin typeface="Arial" panose="020B0604020202020204" pitchFamily="34" charset="0"/>
                <a:ea typeface="Verdana" panose="020B0604030504040204" pitchFamily="34" charset="0"/>
              </a:rPr>
              <a:t> route – cytoplasm continuum between cells connected by plasmodesmata</a:t>
            </a:r>
          </a:p>
          <a:p>
            <a:pPr marL="457200" lvl="0" indent="-457200">
              <a:spcBef>
                <a:spcPct val="200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Transmembrane route – membrane transport between cells and across the membranes of vacuoles within cells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Permits the greatest control.</a:t>
            </a:r>
          </a:p>
        </p:txBody>
      </p:sp>
      <p:sp>
        <p:nvSpPr>
          <p:cNvPr id="6" name="Slide Number Placeholder 3">
            <a:extLst>
              <a:ext uri="{FF2B5EF4-FFF2-40B4-BE49-F238E27FC236}">
                <a16:creationId xmlns:a16="http://schemas.microsoft.com/office/drawing/2014/main" id="{EEFD7A2C-38D5-46E2-ACD7-22FE5E091800}"/>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132256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C2FA9-7D3B-4588-82D8-463FB4DDB5A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Transport Routes Between Cells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apoplast route, symplast route, and transmembrane routes between cells.">
            <a:extLst>
              <a:ext uri="{FF2B5EF4-FFF2-40B4-BE49-F238E27FC236}">
                <a16:creationId xmlns:a16="http://schemas.microsoft.com/office/drawing/2014/main" id="{ABDD6963-06EB-46DF-9D47-BDF503D93D0B}"/>
              </a:ext>
            </a:extLst>
          </p:cNvPr>
          <p:cNvPicPr>
            <a:picLocks noChangeAspect="1" noChangeArrowheads="1"/>
          </p:cNvPicPr>
          <p:nvPr/>
        </p:nvPicPr>
        <p:blipFill>
          <a:blip r:embed="rId2"/>
          <a:stretch>
            <a:fillRect/>
          </a:stretch>
        </p:blipFill>
        <p:spPr bwMode="auto">
          <a:xfrm>
            <a:off x="201221" y="1547654"/>
            <a:ext cx="8741559"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2E81DA30-426A-4761-A55E-5FD86AEEDFB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85E5B9E-1A4C-41AF-9FCE-E1F511049ABF}"/>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22455778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16401-DC84-4E11-8909-149B46C5E1E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Inward Movement of Water</a:t>
            </a:r>
          </a:p>
        </p:txBody>
      </p:sp>
      <p:sp>
        <p:nvSpPr>
          <p:cNvPr id="3" name="Content Placeholder 2">
            <a:extLst>
              <a:ext uri="{FF2B5EF4-FFF2-40B4-BE49-F238E27FC236}">
                <a16:creationId xmlns:a16="http://schemas.microsoft.com/office/drawing/2014/main" id="{F0EF57C9-6286-4E18-8BAD-2A90C194AC8A}"/>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Eventually on their journey inward, molecules reach the endodermis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Any further passage through the cell walls is blocked by the </a:t>
            </a:r>
            <a:r>
              <a:rPr lang="en-US" dirty="0" err="1">
                <a:solidFill>
                  <a:srgbClr val="000000"/>
                </a:solidFill>
                <a:latin typeface="Arial" panose="020B0604020202020204" pitchFamily="34" charset="0"/>
                <a:ea typeface="Verdana" panose="020B0604030504040204" pitchFamily="34" charset="0"/>
              </a:rPr>
              <a:t>Casparian</a:t>
            </a:r>
            <a:r>
              <a:rPr lang="en-US" dirty="0">
                <a:solidFill>
                  <a:srgbClr val="000000"/>
                </a:solidFill>
                <a:latin typeface="Arial" panose="020B0604020202020204" pitchFamily="34" charset="0"/>
                <a:ea typeface="Verdana" panose="020B0604030504040204" pitchFamily="34" charset="0"/>
              </a:rPr>
              <a:t> strips</a:t>
            </a:r>
          </a:p>
          <a:p>
            <a:pPr marL="457200" lvl="0" indent="-4572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Apoplast route is blocked by waterproof material called suberin.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Molecules must pass through the cell membranes and protoplasts of the endodermal cells to reach the xylem</a:t>
            </a:r>
          </a:p>
        </p:txBody>
      </p:sp>
      <p:sp>
        <p:nvSpPr>
          <p:cNvPr id="6" name="Slide Number Placeholder 3">
            <a:extLst>
              <a:ext uri="{FF2B5EF4-FFF2-40B4-BE49-F238E27FC236}">
                <a16:creationId xmlns:a16="http://schemas.microsoft.com/office/drawing/2014/main" id="{A32E3C20-4BDF-4068-8B51-2F9D44A17451}"/>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6384572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E1E62-2901-41AC-B6AE-00A69C0D447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Movement of Ions</a:t>
            </a:r>
          </a:p>
        </p:txBody>
      </p:sp>
      <p:sp>
        <p:nvSpPr>
          <p:cNvPr id="3" name="Content Placeholder 2">
            <a:extLst>
              <a:ext uri="{FF2B5EF4-FFF2-40B4-BE49-F238E27FC236}">
                <a16:creationId xmlns:a16="http://schemas.microsoft.com/office/drawing/2014/main" id="{CD69AACB-14E2-4E6D-B307-BE9A214DB52F}"/>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Mineral ion concentration in the soil water is usually much lower than it is in the plant</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Active transport across endodermis is required for increased solute concentration in the stele.</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Plasma membranes of endodermal cells contain a variety of protein transport channels</a:t>
            </a:r>
          </a:p>
          <a:p>
            <a:pPr marL="457200" lvl="0" indent="-457200">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Proton pumps transport specific ions against even larger concentration gradients.</a:t>
            </a:r>
          </a:p>
        </p:txBody>
      </p:sp>
      <p:sp>
        <p:nvSpPr>
          <p:cNvPr id="6" name="Slide Number Placeholder 3">
            <a:extLst>
              <a:ext uri="{FF2B5EF4-FFF2-40B4-BE49-F238E27FC236}">
                <a16:creationId xmlns:a16="http://schemas.microsoft.com/office/drawing/2014/main" id="{F4F137D7-9BA3-4508-88D9-D0F5B6123FD1}"/>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5008142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CC4A8-014B-4770-BE56-124A0E1C6C9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Mineral Transport in Root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interrupting apoplastic route and symplastic route of mineral transports in roots.">
            <a:extLst>
              <a:ext uri="{FF2B5EF4-FFF2-40B4-BE49-F238E27FC236}">
                <a16:creationId xmlns:a16="http://schemas.microsoft.com/office/drawing/2014/main" id="{4E6E8FAF-54F8-4849-BBBD-27D0F1749231}"/>
              </a:ext>
            </a:extLst>
          </p:cNvPr>
          <p:cNvPicPr>
            <a:picLocks noChangeAspect="1" noChangeArrowheads="1"/>
          </p:cNvPicPr>
          <p:nvPr/>
        </p:nvPicPr>
        <p:blipFill>
          <a:blip r:embed="rId2"/>
          <a:stretch>
            <a:fillRect/>
          </a:stretch>
        </p:blipFill>
        <p:spPr bwMode="auto">
          <a:xfrm>
            <a:off x="2082896" y="1176921"/>
            <a:ext cx="4978208"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BFD3A0AA-C3D2-4E59-8A33-7DC025A98515}"/>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3E80FBC-25D2-4EEE-ACC8-19DE12BBC908}"/>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11068867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AF072-BB9A-4EED-9CB8-05218DE6144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Xylem Transport</a:t>
            </a:r>
          </a:p>
        </p:txBody>
      </p:sp>
      <p:sp>
        <p:nvSpPr>
          <p:cNvPr id="3" name="Content Placeholder 2">
            <a:extLst>
              <a:ext uri="{FF2B5EF4-FFF2-40B4-BE49-F238E27FC236}">
                <a16:creationId xmlns:a16="http://schemas.microsoft.com/office/drawing/2014/main" id="{F1BD31B0-A881-4AB2-970F-3832A84A4410}"/>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aqueous solution that passes through the endodermal cells moves into the </a:t>
            </a:r>
            <a:r>
              <a:rPr lang="en-US" dirty="0" err="1">
                <a:solidFill>
                  <a:srgbClr val="000000"/>
                </a:solidFill>
                <a:latin typeface="Arial" panose="020B0604020202020204" pitchFamily="34" charset="0"/>
                <a:ea typeface="Verdana" panose="020B0604030504040204" pitchFamily="34" charset="0"/>
              </a:rPr>
              <a:t>tracheids</a:t>
            </a:r>
            <a:r>
              <a:rPr lang="en-US" dirty="0">
                <a:solidFill>
                  <a:srgbClr val="000000"/>
                </a:solidFill>
                <a:latin typeface="Arial" panose="020B0604020202020204" pitchFamily="34" charset="0"/>
                <a:ea typeface="Verdana" panose="020B0604030504040204" pitchFamily="34" charset="0"/>
              </a:rPr>
              <a:t> and vessel elements of the xylem</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As ions are actively pumped into root or move via facilitated diffusion, their presence decreases the water potential</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then moves into the plant via osmosis, causing an increase in turgor pressure</a:t>
            </a:r>
          </a:p>
        </p:txBody>
      </p:sp>
      <p:sp>
        <p:nvSpPr>
          <p:cNvPr id="6" name="Slide Number Placeholder 3">
            <a:extLst>
              <a:ext uri="{FF2B5EF4-FFF2-40B4-BE49-F238E27FC236}">
                <a16:creationId xmlns:a16="http://schemas.microsoft.com/office/drawing/2014/main" id="{8355A55C-CE76-4AF5-98ED-898A8D2944CF}"/>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6151990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53A7E-5DD7-4909-A0C2-B00E68F323D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Root Pressure</a:t>
            </a:r>
          </a:p>
        </p:txBody>
      </p:sp>
      <p:sp>
        <p:nvSpPr>
          <p:cNvPr id="3" name="Content Placeholder 2">
            <a:extLst>
              <a:ext uri="{FF2B5EF4-FFF2-40B4-BE49-F238E27FC236}">
                <a16:creationId xmlns:a16="http://schemas.microsoft.com/office/drawing/2014/main" id="{43B85AF9-F170-43EB-942F-0D506C2E35F0}"/>
              </a:ext>
            </a:extLst>
          </p:cNvPr>
          <p:cNvSpPr>
            <a:spLocks noGrp="1"/>
          </p:cNvSpPr>
          <p:nvPr>
            <p:ph sz="quarter" idx="11"/>
          </p:nvPr>
        </p:nvSpPr>
        <p:spPr/>
        <p:txBody>
          <a:bodyPr/>
          <a:lstStyle/>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Caused by the continuous accumulation of ions in the roots at times when transpiration from leaves is low or absent</a:t>
            </a:r>
          </a:p>
          <a:p>
            <a:pPr marL="457200" lvl="0" indent="-457200">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Often at night.</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Causes water to move into plant and up the xylem despite the absence of transpiration</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Guttation is the loss of water from leaves when root pressure is high</a:t>
            </a:r>
          </a:p>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Root pressure alone, however, is insufficient to explain xylem transport</a:t>
            </a:r>
          </a:p>
          <a:p>
            <a:pPr marL="457200" lvl="0" indent="-457200">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Transpiration provides the main force.</a:t>
            </a:r>
          </a:p>
        </p:txBody>
      </p:sp>
      <p:sp>
        <p:nvSpPr>
          <p:cNvPr id="6" name="Slide Number Placeholder 3">
            <a:extLst>
              <a:ext uri="{FF2B5EF4-FFF2-40B4-BE49-F238E27FC236}">
                <a16:creationId xmlns:a16="http://schemas.microsoft.com/office/drawing/2014/main" id="{05174F28-EECD-446B-9E90-21F59961386C}"/>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2900990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CAC1B-D49B-44F2-9A9A-E166F598A64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Regulation of Water Movement</a:t>
            </a:r>
          </a:p>
        </p:txBody>
      </p:sp>
      <p:sp>
        <p:nvSpPr>
          <p:cNvPr id="3" name="Content Placeholder 2">
            <a:extLst>
              <a:ext uri="{FF2B5EF4-FFF2-40B4-BE49-F238E27FC236}">
                <a16:creationId xmlns:a16="http://schemas.microsoft.com/office/drawing/2014/main" id="{853EDD97-E4EA-40BA-9F0B-66EAF5FF8637}"/>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potential regulates the movement of water through a whole plant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moves from the soil into the plant only if water potential of the soil is greater than in the root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in a plant moves along a </a:t>
            </a:r>
            <a:r>
              <a:rPr lang="en-US" dirty="0" err="1">
                <a:solidFill>
                  <a:srgbClr val="000000"/>
                </a:solidFill>
                <a:latin typeface="Arial" panose="020B0604020202020204" pitchFamily="34" charset="0"/>
                <a:ea typeface="Verdana" panose="020B0604030504040204" pitchFamily="34" charset="0"/>
              </a:rPr>
              <a:t>Ψ</a:t>
            </a:r>
            <a:r>
              <a:rPr lang="en-US" baseline="-25000" dirty="0" err="1">
                <a:solidFill>
                  <a:srgbClr val="000000"/>
                </a:solidFill>
                <a:latin typeface="Arial" panose="020B0604020202020204" pitchFamily="34" charset="0"/>
                <a:ea typeface="Verdana" panose="020B0604030504040204" pitchFamily="34" charset="0"/>
              </a:rPr>
              <a:t>w</a:t>
            </a:r>
            <a:r>
              <a:rPr lang="en-US" dirty="0">
                <a:solidFill>
                  <a:srgbClr val="000000"/>
                </a:solidFill>
                <a:latin typeface="Arial" panose="020B0604020202020204" pitchFamily="34" charset="0"/>
                <a:ea typeface="Verdana" panose="020B0604030504040204" pitchFamily="34" charset="0"/>
              </a:rPr>
              <a:t> gradient from the soil to successively more negative water potentials in the roots, stems, leaves, and atmosphere</a:t>
            </a:r>
          </a:p>
        </p:txBody>
      </p:sp>
      <p:sp>
        <p:nvSpPr>
          <p:cNvPr id="6" name="Slide Number Placeholder 3">
            <a:extLst>
              <a:ext uri="{FF2B5EF4-FFF2-40B4-BE49-F238E27FC236}">
                <a16:creationId xmlns:a16="http://schemas.microsoft.com/office/drawing/2014/main" id="{87E67836-F727-4401-9F37-4927652B76BB}"/>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389573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5C379-4E0E-4101-AF14-7F02D0C26683}"/>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Transport Mechanisms</a:t>
            </a:r>
          </a:p>
        </p:txBody>
      </p:sp>
      <p:sp>
        <p:nvSpPr>
          <p:cNvPr id="3" name="Content Placeholder 2">
            <a:extLst>
              <a:ext uri="{FF2B5EF4-FFF2-40B4-BE49-F238E27FC236}">
                <a16:creationId xmlns:a16="http://schemas.microsoft.com/office/drawing/2014/main" id="{D221B773-2A48-4C5E-9FA2-7BC4AEA8EC15}"/>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How does water move up to the top of a 10-story high tree?</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first enters the roots.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Then moves to the xylem.</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Innermost vascular tissue.</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rises through the xylem because of a combination of factors.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of that water exits through the stomata in the leaves.</a:t>
            </a:r>
          </a:p>
        </p:txBody>
      </p:sp>
      <p:sp>
        <p:nvSpPr>
          <p:cNvPr id="6" name="Slide Number Placeholder 3">
            <a:extLst>
              <a:ext uri="{FF2B5EF4-FFF2-40B4-BE49-F238E27FC236}">
                <a16:creationId xmlns:a16="http://schemas.microsoft.com/office/drawing/2014/main" id="{C3B0E7B2-C4AE-4CBD-9FB2-904BE67E7324}"/>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27200177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8021C-B565-48C5-91C7-649B7463767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Cohesive Water Forces</a:t>
            </a:r>
          </a:p>
        </p:txBody>
      </p:sp>
      <p:sp>
        <p:nvSpPr>
          <p:cNvPr id="3" name="Content Placeholder 2">
            <a:extLst>
              <a:ext uri="{FF2B5EF4-FFF2-40B4-BE49-F238E27FC236}">
                <a16:creationId xmlns:a16="http://schemas.microsoft.com/office/drawing/2014/main" id="{0B8822C6-5C04-4560-B356-6DA7CE952122}"/>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has an inherent tensile strength that arises from the cohesion of its molecules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tensile strength of a water column varies inversely with its diameter</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Because </a:t>
            </a:r>
            <a:r>
              <a:rPr lang="en-US" dirty="0" err="1">
                <a:solidFill>
                  <a:srgbClr val="000000"/>
                </a:solidFill>
                <a:latin typeface="Arial" panose="020B0604020202020204" pitchFamily="34" charset="0"/>
                <a:ea typeface="Verdana" panose="020B0604030504040204" pitchFamily="34" charset="0"/>
              </a:rPr>
              <a:t>tracheids</a:t>
            </a:r>
            <a:r>
              <a:rPr lang="en-US" dirty="0">
                <a:solidFill>
                  <a:srgbClr val="000000"/>
                </a:solidFill>
                <a:latin typeface="Arial" panose="020B0604020202020204" pitchFamily="34" charset="0"/>
                <a:ea typeface="Verdana" panose="020B0604030504040204" pitchFamily="34" charset="0"/>
              </a:rPr>
              <a:t> and vessels are tiny in diameter, they have strong cohesive water forces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long column of water is further stabilized by adhesive forces</a:t>
            </a:r>
          </a:p>
        </p:txBody>
      </p:sp>
      <p:sp>
        <p:nvSpPr>
          <p:cNvPr id="6" name="Slide Number Placeholder 3">
            <a:extLst>
              <a:ext uri="{FF2B5EF4-FFF2-40B4-BE49-F238E27FC236}">
                <a16:creationId xmlns:a16="http://schemas.microsoft.com/office/drawing/2014/main" id="{3896395C-42E0-444E-9704-CF1C3B10DAD0}"/>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1664171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14353-E199-4E8A-95C7-CD4799F20E0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Effect of Cavitation</a:t>
            </a:r>
          </a:p>
        </p:txBody>
      </p:sp>
      <p:sp>
        <p:nvSpPr>
          <p:cNvPr id="3" name="Content Placeholder 2">
            <a:extLst>
              <a:ext uri="{FF2B5EF4-FFF2-40B4-BE49-F238E27FC236}">
                <a16:creationId xmlns:a16="http://schemas.microsoft.com/office/drawing/2014/main" id="{ECEB03A8-AFFD-494D-B4F4-E16262F2DDB3}"/>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Tensile strength depends on the continuity of the water column</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 gas-filled bubble can expand and block the tracheid or vessel (process called cavitation)</a:t>
            </a:r>
          </a:p>
          <a:p>
            <a:pPr marL="457200" lvl="0" indent="-457200">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breaks the tensile strength of a water column.</a:t>
            </a:r>
          </a:p>
          <a:p>
            <a:pPr lvl="0">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Damage can be minimized by anatomical adaptations</a:t>
            </a:r>
          </a:p>
          <a:p>
            <a:pPr marL="457200" lvl="0" indent="-457200">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Presence of alternative pathways.</a:t>
            </a:r>
          </a:p>
          <a:p>
            <a:pPr marL="457200" lvl="0" indent="-457200">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Pores smaller than air bubbles.</a:t>
            </a:r>
          </a:p>
        </p:txBody>
      </p:sp>
      <p:sp>
        <p:nvSpPr>
          <p:cNvPr id="6" name="Slide Number Placeholder 3">
            <a:extLst>
              <a:ext uri="{FF2B5EF4-FFF2-40B4-BE49-F238E27FC236}">
                <a16:creationId xmlns:a16="http://schemas.microsoft.com/office/drawing/2014/main" id="{FFC9CE8C-8FF1-4253-AED5-F245A4B85192}"/>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6739754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B037F-978E-422B-B4A3-F3540511CE8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Cavitation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cavitation. Parts labeled are blocked vessels, the direction of water flow, pores, air bubbles, and a water molecule.">
            <a:extLst>
              <a:ext uri="{FF2B5EF4-FFF2-40B4-BE49-F238E27FC236}">
                <a16:creationId xmlns:a16="http://schemas.microsoft.com/office/drawing/2014/main" id="{3915F37F-91B3-4A37-A6A8-AB05F553D225}"/>
              </a:ext>
            </a:extLst>
          </p:cNvPr>
          <p:cNvPicPr>
            <a:picLocks noChangeAspect="1" noChangeArrowheads="1"/>
          </p:cNvPicPr>
          <p:nvPr/>
        </p:nvPicPr>
        <p:blipFill>
          <a:blip r:embed="rId2"/>
          <a:stretch>
            <a:fillRect/>
          </a:stretch>
        </p:blipFill>
        <p:spPr bwMode="auto">
          <a:xfrm>
            <a:off x="2292853" y="1110849"/>
            <a:ext cx="4558295" cy="5303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3">
            <a:extLst>
              <a:ext uri="{FF2B5EF4-FFF2-40B4-BE49-F238E27FC236}">
                <a16:creationId xmlns:a16="http://schemas.microsoft.com/office/drawing/2014/main" id="{6A72559A-895C-4597-907A-82D13EDE46EA}"/>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22646382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2DFA5-BE30-4AFF-B5CF-F6A2B5F3BAF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Mineral Transport</a:t>
            </a:r>
          </a:p>
        </p:txBody>
      </p:sp>
      <p:sp>
        <p:nvSpPr>
          <p:cNvPr id="3" name="Content Placeholder 2">
            <a:extLst>
              <a:ext uri="{FF2B5EF4-FFF2-40B4-BE49-F238E27FC236}">
                <a16:creationId xmlns:a16="http://schemas.microsoft.com/office/drawing/2014/main" id="{DB3161E1-FF8F-4761-8A36-0E1062516B95}"/>
              </a:ext>
            </a:extLst>
          </p:cNvPr>
          <p:cNvSpPr>
            <a:spLocks noGrp="1"/>
          </p:cNvSpPr>
          <p:nvPr>
            <p:ph sz="quarter" idx="11"/>
          </p:nvPr>
        </p:nvSpPr>
        <p:spPr/>
        <p:txBody>
          <a:bodyPr/>
          <a:lstStyle/>
          <a:p>
            <a:pPr lvl="0">
              <a:spcBef>
                <a:spcPct val="20000"/>
              </a:spcBef>
              <a:spcAft>
                <a:spcPts val="1200"/>
              </a:spcAft>
              <a:buClr>
                <a:srgbClr val="003B48"/>
              </a:buClr>
            </a:pPr>
            <a:r>
              <a:rPr lang="en-US" dirty="0" err="1">
                <a:solidFill>
                  <a:srgbClr val="000000"/>
                </a:solidFill>
                <a:latin typeface="Arial" panose="020B0604020202020204" pitchFamily="34" charset="0"/>
                <a:ea typeface="Verdana" panose="020B0604030504040204" pitchFamily="34" charset="0"/>
              </a:rPr>
              <a:t>Tracheids</a:t>
            </a:r>
            <a:r>
              <a:rPr lang="en-US" dirty="0">
                <a:solidFill>
                  <a:srgbClr val="000000"/>
                </a:solidFill>
                <a:latin typeface="Arial" panose="020B0604020202020204" pitchFamily="34" charset="0"/>
                <a:ea typeface="Verdana" panose="020B0604030504040204" pitchFamily="34" charset="0"/>
              </a:rPr>
              <a:t> and vessels are essential for the bulk transport of minerals</a:t>
            </a:r>
          </a:p>
          <a:p>
            <a:pPr marL="457200" lvl="0" indent="-457200">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Ultimately the minerals are relocated through the xylem from the roots to other metabolically active parts of the plant.</a:t>
            </a:r>
          </a:p>
          <a:p>
            <a:pPr marL="457200" lvl="0" indent="-457200">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Phosphorus, potassium, nitrogen, and sometimes iron may be abundant in xylem.</a:t>
            </a:r>
          </a:p>
          <a:p>
            <a:pPr marL="457200" lvl="0" indent="-457200">
              <a:spcBef>
                <a:spcPct val="200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Calcium, an essential nutrient, cannot be transported elsewhere once it has been deposited in a particular plant part.</a:t>
            </a:r>
          </a:p>
        </p:txBody>
      </p:sp>
      <p:sp>
        <p:nvSpPr>
          <p:cNvPr id="6" name="Slide Number Placeholder 3">
            <a:extLst>
              <a:ext uri="{FF2B5EF4-FFF2-40B4-BE49-F238E27FC236}">
                <a16:creationId xmlns:a16="http://schemas.microsoft.com/office/drawing/2014/main" id="{54859721-E29F-48C3-A004-0F01393DBAF7}"/>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42479474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1DFB4-48CF-4CF1-ADF7-AD6F7F578FE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Rate of Transpiration</a:t>
            </a:r>
          </a:p>
        </p:txBody>
      </p:sp>
      <p:sp>
        <p:nvSpPr>
          <p:cNvPr id="3" name="Content Placeholder 2">
            <a:extLst>
              <a:ext uri="{FF2B5EF4-FFF2-40B4-BE49-F238E27FC236}">
                <a16:creationId xmlns:a16="http://schemas.microsoft.com/office/drawing/2014/main" id="{0D28E6C4-68F1-47F7-8D67-F7D5CCC58018}"/>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Over 90% of the water taken in by the plant’s roots is ultimately lost to the atmosphere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 the same time, photosynthesis requires a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supply from the atmosphere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Closing the stomata can control water loss on a short-term basis</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However, the stomata must be open at least part of the time to allow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entry</a:t>
            </a:r>
          </a:p>
        </p:txBody>
      </p:sp>
      <p:sp>
        <p:nvSpPr>
          <p:cNvPr id="6" name="Slide Number Placeholder 3">
            <a:extLst>
              <a:ext uri="{FF2B5EF4-FFF2-40B4-BE49-F238E27FC236}">
                <a16:creationId xmlns:a16="http://schemas.microsoft.com/office/drawing/2014/main" id="{72579A6A-C248-40D2-8E18-0CE6AB72A043}"/>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6571845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EF888-2C4A-42EE-9670-03077F77971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Guard Cells</a:t>
            </a:r>
          </a:p>
        </p:txBody>
      </p:sp>
      <p:sp>
        <p:nvSpPr>
          <p:cNvPr id="3" name="Content Placeholder 2">
            <a:extLst>
              <a:ext uri="{FF2B5EF4-FFF2-40B4-BE49-F238E27FC236}">
                <a16:creationId xmlns:a16="http://schemas.microsoft.com/office/drawing/2014/main" id="{A60C9B21-E070-4164-B8B3-1D6467994650}"/>
              </a:ext>
            </a:extLst>
          </p:cNvPr>
          <p:cNvSpPr>
            <a:spLocks noGrp="1"/>
          </p:cNvSpPr>
          <p:nvPr>
            <p:ph sz="quarter" idx="11"/>
          </p:nvPr>
        </p:nvSpPr>
        <p:spPr>
          <a:xfrm>
            <a:off x="342900" y="1276709"/>
            <a:ext cx="8458200" cy="5083147"/>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Only epidermal cells containing chloroplasts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Have thicker cell walls on the inside and thinner cell walls elsewhere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Bulge and bow outward when they become turgid.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causes the stoma between two guard cells to open.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Turgor in guard cells results from the active uptake of potassium</a:t>
            </a:r>
          </a:p>
        </p:txBody>
      </p:sp>
      <p:graphicFrame>
        <p:nvGraphicFramePr>
          <p:cNvPr id="8" name="Object 3">
            <a:extLst>
              <a:ext uri="{FF2B5EF4-FFF2-40B4-BE49-F238E27FC236}">
                <a16:creationId xmlns:a16="http://schemas.microsoft.com/office/drawing/2014/main" id="{4657CC0A-9807-41DA-AF2E-2C20708D52B7}"/>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477429797"/>
              </p:ext>
            </p:extLst>
          </p:nvPr>
        </p:nvGraphicFramePr>
        <p:xfrm>
          <a:off x="1942152" y="4416614"/>
          <a:ext cx="2616200" cy="393700"/>
        </p:xfrm>
        <a:graphic>
          <a:graphicData uri="http://schemas.openxmlformats.org/presentationml/2006/ole">
            <mc:AlternateContent xmlns:mc="http://schemas.openxmlformats.org/markup-compatibility/2006">
              <mc:Choice xmlns:v="urn:schemas-microsoft-com:vml" Requires="v">
                <p:oleObj spid="_x0000_s1051" name="Equation" r:id="rId3" imgW="2616120" imgH="393480" progId="Equation.DSMT4">
                  <p:embed/>
                </p:oleObj>
              </mc:Choice>
              <mc:Fallback>
                <p:oleObj name="Equation" r:id="rId3" imgW="2616120" imgH="393480" progId="Equation.DSMT4">
                  <p:embed/>
                  <p:pic>
                    <p:nvPicPr>
                      <p:cNvPr id="0" name=""/>
                      <p:cNvPicPr/>
                      <p:nvPr/>
                    </p:nvPicPr>
                    <p:blipFill>
                      <a:blip r:embed="rId4"/>
                      <a:stretch>
                        <a:fillRect/>
                      </a:stretch>
                    </p:blipFill>
                    <p:spPr>
                      <a:xfrm>
                        <a:off x="1942152" y="4416614"/>
                        <a:ext cx="2616200" cy="3937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C7528CF7-81B5-490F-A04B-2775BCAB0B85}"/>
              </a:ext>
            </a:extLst>
          </p:cNvPr>
          <p:cNvSpPr>
            <a:spLocks noGrp="1"/>
          </p:cNvSpPr>
          <p:nvPr>
            <p:ph sz="quarter" idx="15"/>
          </p:nvPr>
        </p:nvSpPr>
        <p:spPr>
          <a:xfrm>
            <a:off x="342900" y="4367271"/>
            <a:ext cx="8458200" cy="1733279"/>
          </a:xfrm>
        </p:spPr>
        <p:txBody>
          <a:bodyPr/>
          <a:lstStyle/>
          <a:p>
            <a:pPr marL="347472" indent="3840480">
              <a:spcBef>
                <a:spcPts val="600"/>
              </a:spcBef>
              <a:spcAft>
                <a:spcPts val="1200"/>
              </a:spcAft>
            </a:pPr>
            <a:r>
              <a:rPr lang="en-US" dirty="0">
                <a:solidFill>
                  <a:srgbClr val="000000"/>
                </a:solidFill>
                <a:latin typeface="Arial" panose="020B0604020202020204" pitchFamily="34" charset="0"/>
                <a:ea typeface="Verdana" panose="020B0604030504040204" pitchFamily="34" charset="0"/>
              </a:rPr>
              <a:t>and malate</a:t>
            </a:r>
            <a:endParaRPr lang="en-US" dirty="0"/>
          </a:p>
          <a:p>
            <a:pPr marL="342900" indent="-342900">
              <a:spcBef>
                <a:spcPts val="600"/>
              </a:spcBef>
              <a:spcAft>
                <a:spcPts val="1200"/>
              </a:spcAft>
              <a:buFont typeface="Arial" panose="020B0604020202020204" pitchFamily="34" charset="0"/>
              <a:buChar char="•"/>
            </a:pPr>
            <a:r>
              <a:rPr lang="en-US" dirty="0"/>
              <a:t>Addition of solute causes water potential to drop.</a:t>
            </a:r>
          </a:p>
          <a:p>
            <a:pPr marL="342900" indent="-342900">
              <a:spcBef>
                <a:spcPts val="600"/>
              </a:spcBef>
              <a:spcAft>
                <a:spcPts val="1200"/>
              </a:spcAft>
              <a:buFont typeface="Arial" panose="020B0604020202020204" pitchFamily="34" charset="0"/>
              <a:buChar char="•"/>
            </a:pPr>
            <a:r>
              <a:rPr lang="en-US" dirty="0"/>
              <a:t>Water enters osmotically and cells become turgid.</a:t>
            </a:r>
          </a:p>
        </p:txBody>
      </p:sp>
      <p:sp>
        <p:nvSpPr>
          <p:cNvPr id="6" name="Slide Number Placeholder 5">
            <a:extLst>
              <a:ext uri="{FF2B5EF4-FFF2-40B4-BE49-F238E27FC236}">
                <a16:creationId xmlns:a16="http://schemas.microsoft.com/office/drawing/2014/main" id="{79A2D2BD-FF56-48EC-893C-3C3ED549E719}"/>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5167260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3B4DF-3944-47FC-8D0C-0C655EB0712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Stomatal Opening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wo balloons demonstrate the unequal wall thickening enables stomatal guard cells to open.">
            <a:extLst>
              <a:ext uri="{FF2B5EF4-FFF2-40B4-BE49-F238E27FC236}">
                <a16:creationId xmlns:a16="http://schemas.microsoft.com/office/drawing/2014/main" id="{7AD7E757-A02B-4AB9-A2C4-F40FB4BD390B}"/>
              </a:ext>
            </a:extLst>
          </p:cNvPr>
          <p:cNvPicPr>
            <a:picLocks noChangeAspect="1" noChangeArrowheads="1"/>
          </p:cNvPicPr>
          <p:nvPr/>
        </p:nvPicPr>
        <p:blipFill>
          <a:blip r:embed="rId2"/>
          <a:stretch>
            <a:fillRect/>
          </a:stretch>
        </p:blipFill>
        <p:spPr bwMode="auto">
          <a:xfrm>
            <a:off x="546740" y="1353493"/>
            <a:ext cx="8050520" cy="42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AD3014AB-26CA-4A50-A30C-EDD9CBAC7BF3}"/>
              </a:ext>
            </a:extLst>
          </p:cNvPr>
          <p:cNvSpPr>
            <a:spLocks noGrp="1"/>
          </p:cNvSpPr>
          <p:nvPr>
            <p:ph type="body" sz="quarter" idx="39"/>
          </p:nvPr>
        </p:nvSpPr>
        <p:spPr>
          <a:xfrm>
            <a:off x="3657600" y="5750543"/>
            <a:ext cx="1828800" cy="181356"/>
          </a:xfrm>
        </p:spPr>
        <p:txBody>
          <a:bodyPr/>
          <a:lstStyle/>
          <a:p>
            <a:pPr algn="ctr"/>
            <a:r>
              <a:rPr lang="en-US" dirty="0">
                <a:solidFill>
                  <a:schemeClr val="tx1"/>
                </a:solidFill>
              </a:rPr>
              <a:t>Power and </a:t>
            </a:r>
            <a:r>
              <a:rPr lang="en-US" dirty="0" err="1">
                <a:solidFill>
                  <a:schemeClr val="tx1"/>
                </a:solidFill>
              </a:rPr>
              <a:t>Syred</a:t>
            </a:r>
            <a:r>
              <a:rPr lang="en-US" dirty="0">
                <a:solidFill>
                  <a:schemeClr val="tx1"/>
                </a:solidFill>
              </a:rPr>
              <a:t>/Science Source </a:t>
            </a:r>
          </a:p>
        </p:txBody>
      </p:sp>
      <p:sp>
        <p:nvSpPr>
          <p:cNvPr id="12" name="Text Placeholder 4">
            <a:extLst>
              <a:ext uri="{FF2B5EF4-FFF2-40B4-BE49-F238E27FC236}">
                <a16:creationId xmlns:a16="http://schemas.microsoft.com/office/drawing/2014/main" id="{3DF27D6F-8695-424A-BB2B-B040DCF8AE97}"/>
              </a:ext>
            </a:extLst>
          </p:cNvPr>
          <p:cNvSpPr>
            <a:spLocks noGrp="1"/>
          </p:cNvSpPr>
          <p:nvPr>
            <p:ph type="body" sz="quarter" idx="40"/>
          </p:nvPr>
        </p:nvSpPr>
        <p:spPr>
          <a:xfrm>
            <a:off x="3200400" y="6301016"/>
            <a:ext cx="2743200" cy="192024"/>
          </a:xfrm>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1FAAE73A-B0AB-42F0-A3AC-A3990FD140B7}"/>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1984625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0D83D9-1873-4AF0-9BF7-A2684978921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How A Stoma Opens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opening and closing of the stoma. ">
            <a:extLst>
              <a:ext uri="{FF2B5EF4-FFF2-40B4-BE49-F238E27FC236}">
                <a16:creationId xmlns:a16="http://schemas.microsoft.com/office/drawing/2014/main" id="{E318A165-AE0F-4DD2-9AF1-3B9063EB6D75}"/>
              </a:ext>
            </a:extLst>
          </p:cNvPr>
          <p:cNvPicPr>
            <a:picLocks noChangeAspect="1" noChangeArrowheads="1"/>
          </p:cNvPicPr>
          <p:nvPr/>
        </p:nvPicPr>
        <p:blipFill>
          <a:blip r:embed="rId2"/>
          <a:stretch>
            <a:fillRect/>
          </a:stretch>
        </p:blipFill>
        <p:spPr bwMode="auto">
          <a:xfrm>
            <a:off x="219952" y="1807558"/>
            <a:ext cx="8704097" cy="338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57EE3088-6ADF-4EBB-889B-62D70F28F49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B0ADA5CA-9712-4148-BBEA-A554227CA019}"/>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27916841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0206C-A723-4FE9-A6F7-70E42A8BEA54}"/>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Changing Transpiration Rates</a:t>
            </a:r>
          </a:p>
        </p:txBody>
      </p:sp>
      <p:sp>
        <p:nvSpPr>
          <p:cNvPr id="3" name="Content Placeholder 2">
            <a:extLst>
              <a:ext uri="{FF2B5EF4-FFF2-40B4-BE49-F238E27FC236}">
                <a16:creationId xmlns:a16="http://schemas.microsoft.com/office/drawing/2014/main" id="{AF834792-6249-41D1-B7D3-00594298B312}"/>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Transpiration rates increase with temperature and wind velocity because water molecules evaporate more quickly</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Several pathways regulate stomatal opening and closing</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Abscisic acid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initiates a signaling pathway to close stomata in drought.</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Opens</a:t>
            </a:r>
          </a:p>
        </p:txBody>
      </p:sp>
      <p:graphicFrame>
        <p:nvGraphicFramePr>
          <p:cNvPr id="8" name="Object 3">
            <a:extLst>
              <a:ext uri="{FF2B5EF4-FFF2-40B4-BE49-F238E27FC236}">
                <a16:creationId xmlns:a16="http://schemas.microsoft.com/office/drawing/2014/main" id="{8B79C85E-1806-4D79-BC85-B853A22AC778}"/>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795681296"/>
              </p:ext>
            </p:extLst>
          </p:nvPr>
        </p:nvGraphicFramePr>
        <p:xfrm>
          <a:off x="1953336" y="3809645"/>
          <a:ext cx="787400" cy="330200"/>
        </p:xfrm>
        <a:graphic>
          <a:graphicData uri="http://schemas.openxmlformats.org/presentationml/2006/ole">
            <mc:AlternateContent xmlns:mc="http://schemas.openxmlformats.org/markup-compatibility/2006">
              <mc:Choice xmlns:v="urn:schemas-microsoft-com:vml" Requires="v">
                <p:oleObj spid="_x0000_s2074" name="Equation" r:id="rId3" imgW="787320" imgH="330120" progId="Equation.DSMT4">
                  <p:embed/>
                </p:oleObj>
              </mc:Choice>
              <mc:Fallback>
                <p:oleObj name="Equation" r:id="rId3" imgW="787320" imgH="330120" progId="Equation.DSMT4">
                  <p:embed/>
                  <p:pic>
                    <p:nvPicPr>
                      <p:cNvPr id="0" name=""/>
                      <p:cNvPicPr/>
                      <p:nvPr/>
                    </p:nvPicPr>
                    <p:blipFill>
                      <a:blip r:embed="rId4"/>
                      <a:stretch>
                        <a:fillRect/>
                      </a:stretch>
                    </p:blipFill>
                    <p:spPr>
                      <a:xfrm>
                        <a:off x="1953336" y="3809645"/>
                        <a:ext cx="7874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D1D880E2-8A39-47B3-910F-B7387877C6FC}"/>
              </a:ext>
            </a:extLst>
          </p:cNvPr>
          <p:cNvSpPr>
            <a:spLocks noGrp="1"/>
          </p:cNvSpPr>
          <p:nvPr>
            <p:ph sz="quarter" idx="15"/>
          </p:nvPr>
        </p:nvSpPr>
        <p:spPr>
          <a:xfrm>
            <a:off x="342900" y="3766770"/>
            <a:ext cx="8458200" cy="1283261"/>
          </a:xfrm>
        </p:spPr>
        <p:txBody>
          <a:bodyPr/>
          <a:lstStyle/>
          <a:p>
            <a:pPr lvl="2" indent="1737360">
              <a:spcBef>
                <a:spcPct val="20000"/>
              </a:spcBef>
              <a:spcAft>
                <a:spcPts val="1200"/>
              </a:spcAft>
              <a:buClr>
                <a:srgbClr val="000000"/>
              </a:buClr>
              <a:buNone/>
            </a:pPr>
            <a:r>
              <a:rPr lang="en-US" dirty="0">
                <a:solidFill>
                  <a:srgbClr val="000000"/>
                </a:solidFill>
                <a:latin typeface="Arial" panose="020B0604020202020204" pitchFamily="34" charset="0"/>
                <a:ea typeface="Verdana" panose="020B0604030504040204" pitchFamily="34" charset="0"/>
              </a:rPr>
              <a:t>and malate channels.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Water loss follows, making guard cells flaccid.</a:t>
            </a:r>
          </a:p>
        </p:txBody>
      </p:sp>
      <p:sp>
        <p:nvSpPr>
          <p:cNvPr id="6" name="Slide Number Placeholder 5">
            <a:extLst>
              <a:ext uri="{FF2B5EF4-FFF2-40B4-BE49-F238E27FC236}">
                <a16:creationId xmlns:a16="http://schemas.microsoft.com/office/drawing/2014/main" id="{F3BE86A9-8722-486C-A4AA-B3F09754083C}"/>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4677007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81CB5-CE96-4A3E-A676-3E171BE43EF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B</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 and Stomatal Closing</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closing of open stoma turgid guard cells.">
            <a:extLst>
              <a:ext uri="{FF2B5EF4-FFF2-40B4-BE49-F238E27FC236}">
                <a16:creationId xmlns:a16="http://schemas.microsoft.com/office/drawing/2014/main" id="{5B828AFF-56AA-45F7-BF97-12605BCDB7D4}"/>
              </a:ext>
            </a:extLst>
          </p:cNvPr>
          <p:cNvPicPr>
            <a:picLocks noChangeAspect="1" noChangeArrowheads="1"/>
          </p:cNvPicPr>
          <p:nvPr/>
        </p:nvPicPr>
        <p:blipFill>
          <a:blip r:embed="rId2"/>
          <a:stretch>
            <a:fillRect/>
          </a:stretch>
        </p:blipFill>
        <p:spPr bwMode="auto">
          <a:xfrm>
            <a:off x="348387" y="1682417"/>
            <a:ext cx="8447227"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538C0D23-2BF3-4DF8-9CC2-92088B2B0A5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23A5EEFA-471E-442F-8E18-4B48CC073A8E}"/>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3452274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3BF875-DF86-471D-B3C7-9CA60F9441E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Long-Distance Movement</a:t>
            </a:r>
          </a:p>
        </p:txBody>
      </p:sp>
      <p:sp>
        <p:nvSpPr>
          <p:cNvPr id="3" name="Content Placeholder 2">
            <a:extLst>
              <a:ext uri="{FF2B5EF4-FFF2-40B4-BE49-F238E27FC236}">
                <a16:creationId xmlns:a16="http://schemas.microsoft.com/office/drawing/2014/main" id="{717F2B37-AC7A-44C5-AC12-EC9DB8F2E422}"/>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Local changes result in long-distance movement of materials</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Water and dissolved minerals travel great distances in xylem</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of the force is “pulling” caused by transpiration.</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Evaporation from thin films of water in the stomata.</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Occurs due to cohesion (water molecules stick to each other) and adhesion (stick to walls of </a:t>
            </a:r>
            <a:r>
              <a:rPr lang="en-US" dirty="0" err="1">
                <a:solidFill>
                  <a:srgbClr val="000000"/>
                </a:solidFill>
                <a:latin typeface="Arial" panose="020B0604020202020204" pitchFamily="34" charset="0"/>
                <a:ea typeface="Verdana" panose="020B0604030504040204" pitchFamily="34" charset="0"/>
              </a:rPr>
              <a:t>tracheids</a:t>
            </a:r>
            <a:r>
              <a:rPr lang="en-US" dirty="0">
                <a:solidFill>
                  <a:srgbClr val="000000"/>
                </a:solidFill>
                <a:latin typeface="Arial" panose="020B0604020202020204" pitchFamily="34" charset="0"/>
                <a:ea typeface="Verdana" panose="020B0604030504040204" pitchFamily="34" charset="0"/>
              </a:rPr>
              <a:t> or vessels).</a:t>
            </a:r>
          </a:p>
        </p:txBody>
      </p:sp>
      <p:sp>
        <p:nvSpPr>
          <p:cNvPr id="6" name="Slide Number Placeholder 3">
            <a:extLst>
              <a:ext uri="{FF2B5EF4-FFF2-40B4-BE49-F238E27FC236}">
                <a16:creationId xmlns:a16="http://schemas.microsoft.com/office/drawing/2014/main" id="{61213B7B-6B38-4A80-AC39-1FCFE6A69AAC}"/>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42032344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A0CDB-3D7A-4FD1-A38C-FEF133D82AA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Also Affecting Stomatal Opening</a:t>
            </a:r>
          </a:p>
        </p:txBody>
      </p:sp>
      <p:sp>
        <p:nvSpPr>
          <p:cNvPr id="3" name="Content Placeholder 2">
            <a:extLst>
              <a:ext uri="{FF2B5EF4-FFF2-40B4-BE49-F238E27FC236}">
                <a16:creationId xmlns:a16="http://schemas.microsoft.com/office/drawing/2014/main" id="{4DDA0479-0B70-4AC7-83AA-1250C99F4F3E}"/>
              </a:ext>
            </a:extLst>
          </p:cNvPr>
          <p:cNvSpPr>
            <a:spLocks noGrp="1"/>
          </p:cNvSpPr>
          <p:nvPr>
            <p:ph sz="quarter" idx="11"/>
          </p:nvPr>
        </p:nvSpPr>
        <p:spPr>
          <a:xfrm>
            <a:off x="342900" y="1276709"/>
            <a:ext cx="8458200" cy="4396977"/>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Close when CO</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concentrations are high</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Open when blue wavelengths of light promote uptake of</a:t>
            </a:r>
          </a:p>
        </p:txBody>
      </p:sp>
      <p:graphicFrame>
        <p:nvGraphicFramePr>
          <p:cNvPr id="8" name="Object 3">
            <a:extLst>
              <a:ext uri="{FF2B5EF4-FFF2-40B4-BE49-F238E27FC236}">
                <a16:creationId xmlns:a16="http://schemas.microsoft.com/office/drawing/2014/main" id="{0A67407B-4106-41D4-ACAB-02A313FC3527}"/>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217057155"/>
              </p:ext>
            </p:extLst>
          </p:nvPr>
        </p:nvGraphicFramePr>
        <p:xfrm>
          <a:off x="8040784" y="1909321"/>
          <a:ext cx="355600" cy="330200"/>
        </p:xfrm>
        <a:graphic>
          <a:graphicData uri="http://schemas.openxmlformats.org/presentationml/2006/ole">
            <mc:AlternateContent xmlns:mc="http://schemas.openxmlformats.org/markup-compatibility/2006">
              <mc:Choice xmlns:v="urn:schemas-microsoft-com:vml" Requires="v">
                <p:oleObj spid="_x0000_s3095" name="Equation" r:id="rId3" imgW="355320" imgH="330120" progId="Equation.DSMT4">
                  <p:embed/>
                </p:oleObj>
              </mc:Choice>
              <mc:Fallback>
                <p:oleObj name="Equation" r:id="rId3" imgW="355320" imgH="330120" progId="Equation.DSMT4">
                  <p:embed/>
                  <p:pic>
                    <p:nvPicPr>
                      <p:cNvPr id="0" name=""/>
                      <p:cNvPicPr/>
                      <p:nvPr/>
                    </p:nvPicPr>
                    <p:blipFill>
                      <a:blip r:embed="rId4"/>
                      <a:stretch>
                        <a:fillRect/>
                      </a:stretch>
                    </p:blipFill>
                    <p:spPr>
                      <a:xfrm>
                        <a:off x="8040784" y="1909321"/>
                        <a:ext cx="3556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FB5FC4D3-19EA-4936-B701-E6DE864D994C}"/>
              </a:ext>
            </a:extLst>
          </p:cNvPr>
          <p:cNvSpPr>
            <a:spLocks noGrp="1"/>
          </p:cNvSpPr>
          <p:nvPr>
            <p:ph sz="quarter" idx="15"/>
          </p:nvPr>
        </p:nvSpPr>
        <p:spPr>
          <a:xfrm>
            <a:off x="342900" y="2232087"/>
            <a:ext cx="8458200" cy="2967874"/>
          </a:xfrm>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by the guard cells</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Close when temperature exceeds 34°C and water relations unfavorable</a:t>
            </a:r>
          </a:p>
          <a:p>
            <a:pPr marL="457200" lvl="0" indent="-4572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Crassulacean acid metabolism (C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 plants conserve water in dry environments by opening stomata and taking in CO</a:t>
            </a:r>
            <a:r>
              <a:rPr lang="en-US" baseline="-25000" dirty="0">
                <a:solidFill>
                  <a:srgbClr val="000000"/>
                </a:solidFill>
                <a:latin typeface="Arial" panose="020B0604020202020204" pitchFamily="34" charset="0"/>
                <a:ea typeface="Verdana" panose="020B0604030504040204" pitchFamily="34" charset="0"/>
              </a:rPr>
              <a:t>2 </a:t>
            </a:r>
            <a:r>
              <a:rPr lang="en-US" dirty="0">
                <a:solidFill>
                  <a:srgbClr val="000000"/>
                </a:solidFill>
                <a:latin typeface="Arial" panose="020B0604020202020204" pitchFamily="34" charset="0"/>
                <a:ea typeface="Verdana" panose="020B0604030504040204" pitchFamily="34" charset="0"/>
              </a:rPr>
              <a:t>at night</a:t>
            </a:r>
          </a:p>
        </p:txBody>
      </p:sp>
      <p:sp>
        <p:nvSpPr>
          <p:cNvPr id="6" name="Slide Number Placeholder 5">
            <a:extLst>
              <a:ext uri="{FF2B5EF4-FFF2-40B4-BE49-F238E27FC236}">
                <a16:creationId xmlns:a16="http://schemas.microsoft.com/office/drawing/2014/main" id="{610A4802-31C3-4D1E-88FA-F0BC547D15DC}"/>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9644639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06736-B09D-4E5A-9208-CE8432B5CFE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Water Stress Responses</a:t>
            </a:r>
          </a:p>
        </p:txBody>
      </p:sp>
      <p:sp>
        <p:nvSpPr>
          <p:cNvPr id="3" name="Content Placeholder 2">
            <a:extLst>
              <a:ext uri="{FF2B5EF4-FFF2-40B4-BE49-F238E27FC236}">
                <a16:creationId xmlns:a16="http://schemas.microsoft.com/office/drawing/2014/main" id="{ED65129D-F2E1-4EE1-9CC8-CB77A299E049}"/>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Many morphological adaptations allow plants to limit water loss in drought conditions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Dormancy.</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Loss of leaves – deciduous plants.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Covering leaves with cuticle and wooly trichomes.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Reducing the number of stomata.</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Having stomata in pits on the leaf surface.</a:t>
            </a:r>
          </a:p>
        </p:txBody>
      </p:sp>
      <p:sp>
        <p:nvSpPr>
          <p:cNvPr id="6" name="Slide Number Placeholder 3">
            <a:extLst>
              <a:ext uri="{FF2B5EF4-FFF2-40B4-BE49-F238E27FC236}">
                <a16:creationId xmlns:a16="http://schemas.microsoft.com/office/drawing/2014/main" id="{253CD613-C3E3-4916-9F5E-08A5099AF551}"/>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1165297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1D5CA-1459-4516-93C9-C44577BF49A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Protection From Drought</a:t>
            </a:r>
          </a:p>
        </p:txBody>
      </p:sp>
      <p:pic>
        <p:nvPicPr>
          <p:cNvPr id="9" name="Picture 2" descr="A photomicrograph shows a trichome and guard cell.">
            <a:extLst>
              <a:ext uri="{FF2B5EF4-FFF2-40B4-BE49-F238E27FC236}">
                <a16:creationId xmlns:a16="http://schemas.microsoft.com/office/drawing/2014/main" id="{8C67491E-E1F0-4FFA-8FCA-784520B402E8}"/>
              </a:ext>
            </a:extLst>
          </p:cNvPr>
          <p:cNvPicPr>
            <a:picLocks noChangeAspect="1" noChangeArrowheads="1"/>
          </p:cNvPicPr>
          <p:nvPr/>
        </p:nvPicPr>
        <p:blipFill>
          <a:blip r:embed="rId2"/>
          <a:stretch>
            <a:fillRect/>
          </a:stretch>
        </p:blipFill>
        <p:spPr bwMode="auto">
          <a:xfrm>
            <a:off x="2491197" y="1136571"/>
            <a:ext cx="4161607" cy="42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CF0B2747-96EF-44A4-AEE4-D9CEE7D42514}"/>
              </a:ext>
            </a:extLst>
          </p:cNvPr>
          <p:cNvSpPr>
            <a:spLocks noGrp="1"/>
          </p:cNvSpPr>
          <p:nvPr>
            <p:ph sz="quarter" idx="11"/>
          </p:nvPr>
        </p:nvSpPr>
        <p:spPr>
          <a:xfrm>
            <a:off x="3657600" y="5529391"/>
            <a:ext cx="1828800" cy="182880"/>
          </a:xfrm>
        </p:spPr>
        <p:txBody>
          <a:bodyPr/>
          <a:lstStyle/>
          <a:p>
            <a:pPr algn="ctr"/>
            <a:r>
              <a:rPr lang="en-US" sz="800" dirty="0">
                <a:solidFill>
                  <a:schemeClr val="tx1"/>
                </a:solidFill>
              </a:rPr>
              <a:t>Dr. Louis S. Santiago </a:t>
            </a:r>
            <a:endParaRPr lang="en-US" sz="800" dirty="0">
              <a:solidFill>
                <a:schemeClr val="tx1"/>
              </a:solidFill>
              <a:latin typeface="Arial" panose="020B0604020202020204" pitchFamily="34" charset="0"/>
              <a:ea typeface="Verdana" panose="020B0604030504040204" pitchFamily="34" charset="0"/>
            </a:endParaRPr>
          </a:p>
        </p:txBody>
      </p:sp>
      <p:sp>
        <p:nvSpPr>
          <p:cNvPr id="5" name="Content Placeholder 4">
            <a:extLst>
              <a:ext uri="{FF2B5EF4-FFF2-40B4-BE49-F238E27FC236}">
                <a16:creationId xmlns:a16="http://schemas.microsoft.com/office/drawing/2014/main" id="{1569B12A-A870-42DF-ABE4-B8C07B7E6691}"/>
              </a:ext>
            </a:extLst>
          </p:cNvPr>
          <p:cNvSpPr>
            <a:spLocks noGrp="1"/>
          </p:cNvSpPr>
          <p:nvPr>
            <p:ph sz="quarter" idx="15"/>
          </p:nvPr>
        </p:nvSpPr>
        <p:spPr>
          <a:xfrm>
            <a:off x="342900" y="5789488"/>
            <a:ext cx="8458200" cy="678611"/>
          </a:xfrm>
        </p:spPr>
        <p:txBody>
          <a:bodyPr/>
          <a:lstStyle/>
          <a:p>
            <a:pPr lvl="0">
              <a:spcBef>
                <a:spcPts val="624"/>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Deeply embedded stomata, extensive trichomes, and multiple layers of epidermis minimize water loss in this leaf, shown in cross section.</a:t>
            </a:r>
          </a:p>
        </p:txBody>
      </p:sp>
      <p:sp>
        <p:nvSpPr>
          <p:cNvPr id="8" name="Slide Number Placeholder 5">
            <a:extLst>
              <a:ext uri="{FF2B5EF4-FFF2-40B4-BE49-F238E27FC236}">
                <a16:creationId xmlns:a16="http://schemas.microsoft.com/office/drawing/2014/main" id="{B298E7EA-E533-4E6E-9B25-FE3394EB2207}"/>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26624938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08907-68EA-4C32-A9A0-4FFC7989C12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Plant Responses to Flooding</a:t>
            </a:r>
          </a:p>
        </p:txBody>
      </p:sp>
      <p:sp>
        <p:nvSpPr>
          <p:cNvPr id="3" name="Content Placeholder 2">
            <a:extLst>
              <a:ext uri="{FF2B5EF4-FFF2-40B4-BE49-F238E27FC236}">
                <a16:creationId xmlns:a16="http://schemas.microsoft.com/office/drawing/2014/main" id="{5F197429-79B6-4248-B236-191A461C4985}"/>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Plants have adapted to flooding conditions which deplete available oxygen</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Flooding may lead to abnormal growth.</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Oxygen deprivation most significant problem.</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Plants have also adapted to life in fresh water.</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Form aerenchyma, which is loose parenchymal tissue with large air spaces.</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Collect oxygen and transport it to submerged parts of the plant.</a:t>
            </a:r>
          </a:p>
        </p:txBody>
      </p:sp>
      <p:sp>
        <p:nvSpPr>
          <p:cNvPr id="6" name="Slide Number Placeholder 3">
            <a:extLst>
              <a:ext uri="{FF2B5EF4-FFF2-40B4-BE49-F238E27FC236}">
                <a16:creationId xmlns:a16="http://schemas.microsoft.com/office/drawing/2014/main" id="{493D9ADB-4D5B-4C98-A144-5A7A4FF8C616}"/>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40204853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86222-AC64-4812-9D5D-F80F304E584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Aerenchyma</a:t>
            </a:r>
          </a:p>
        </p:txBody>
      </p:sp>
      <p:pic>
        <p:nvPicPr>
          <p:cNvPr id="9" name="Picture 2" descr="The spongy mesophyll in leaves of water lilies forms Aerenchyma. It has extensive air spaces creating a sponge-like texture.">
            <a:extLst>
              <a:ext uri="{FF2B5EF4-FFF2-40B4-BE49-F238E27FC236}">
                <a16:creationId xmlns:a16="http://schemas.microsoft.com/office/drawing/2014/main" id="{D8255B62-B54F-443D-BD2E-758E035D4019}"/>
              </a:ext>
            </a:extLst>
          </p:cNvPr>
          <p:cNvPicPr>
            <a:picLocks noChangeAspect="1" noChangeArrowheads="1"/>
          </p:cNvPicPr>
          <p:nvPr/>
        </p:nvPicPr>
        <p:blipFill>
          <a:blip r:embed="rId2"/>
          <a:stretch>
            <a:fillRect/>
          </a:stretch>
        </p:blipFill>
        <p:spPr bwMode="auto">
          <a:xfrm>
            <a:off x="2692266" y="1125042"/>
            <a:ext cx="3759468" cy="329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5EEBD189-D3BA-4896-800E-DDB68C115443}"/>
              </a:ext>
            </a:extLst>
          </p:cNvPr>
          <p:cNvSpPr>
            <a:spLocks noGrp="1"/>
          </p:cNvSpPr>
          <p:nvPr>
            <p:ph sz="quarter" idx="11"/>
          </p:nvPr>
        </p:nvSpPr>
        <p:spPr>
          <a:xfrm>
            <a:off x="2743200" y="4527913"/>
            <a:ext cx="3657600" cy="182880"/>
          </a:xfrm>
        </p:spPr>
        <p:txBody>
          <a:bodyPr/>
          <a:lstStyle/>
          <a:p>
            <a:pPr algn="ctr"/>
            <a:r>
              <a:rPr lang="en-US" sz="800" dirty="0">
                <a:solidFill>
                  <a:schemeClr val="tx1"/>
                </a:solidFill>
              </a:rPr>
              <a:t>(a) Ed Reschke; (b) Dr. Keith Wheeler/Science Source</a:t>
            </a:r>
          </a:p>
        </p:txBody>
      </p:sp>
      <p:sp>
        <p:nvSpPr>
          <p:cNvPr id="5" name="Content Placeholder 4">
            <a:extLst>
              <a:ext uri="{FF2B5EF4-FFF2-40B4-BE49-F238E27FC236}">
                <a16:creationId xmlns:a16="http://schemas.microsoft.com/office/drawing/2014/main" id="{024B20A2-DE11-4CFF-9F7E-ADCD2D74FC9A}"/>
              </a:ext>
            </a:extLst>
          </p:cNvPr>
          <p:cNvSpPr>
            <a:spLocks noGrp="1"/>
          </p:cNvSpPr>
          <p:nvPr>
            <p:ph sz="quarter" idx="15"/>
          </p:nvPr>
        </p:nvSpPr>
        <p:spPr>
          <a:xfrm>
            <a:off x="342900" y="4788005"/>
            <a:ext cx="8458200" cy="1707684"/>
          </a:xfrm>
        </p:spPr>
        <p:txBody>
          <a:bodyPr/>
          <a:lstStyle/>
          <a:p>
            <a:pPr lvl="0">
              <a:spcBef>
                <a:spcPts val="624"/>
              </a:spcBef>
              <a:spcAft>
                <a:spcPts val="0"/>
              </a:spcAft>
              <a:buClr>
                <a:srgbClr val="003B48"/>
              </a:buClr>
            </a:pPr>
            <a:r>
              <a:rPr lang="en-US" sz="1800" dirty="0">
                <a:solidFill>
                  <a:srgbClr val="000000"/>
                </a:solidFill>
                <a:latin typeface="Arial" panose="020B0604020202020204" pitchFamily="34" charset="0"/>
                <a:ea typeface="Verdana" panose="020B0604030504040204" pitchFamily="34" charset="0"/>
              </a:rPr>
              <a:t>This tissue facilitates gas exchange in aquatic plants. Water lilies float on the surface of ponds, collecting oxygen and then transporting it to submerged portions of the plant. Large air spaces in the leaves of the water lily add buoyancy. The specialized parenchyma tissue that forms these open spaces is called aerenchyma. Gas exchange occurs through stomata found only on the upper surface of the leaf.</a:t>
            </a:r>
          </a:p>
        </p:txBody>
      </p:sp>
      <p:sp>
        <p:nvSpPr>
          <p:cNvPr id="8" name="Slide Number Placeholder 5">
            <a:extLst>
              <a:ext uri="{FF2B5EF4-FFF2-40B4-BE49-F238E27FC236}">
                <a16:creationId xmlns:a16="http://schemas.microsoft.com/office/drawing/2014/main" id="{609E3ED7-2265-4B2C-BFEB-E2B27212ADD6}"/>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8476193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A0B93-7756-4739-90AA-E00162F96BC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Growth in Saltwater</a:t>
            </a:r>
          </a:p>
        </p:txBody>
      </p:sp>
      <p:sp>
        <p:nvSpPr>
          <p:cNvPr id="3" name="Content Placeholder 2">
            <a:extLst>
              <a:ext uri="{FF2B5EF4-FFF2-40B4-BE49-F238E27FC236}">
                <a16:creationId xmlns:a16="http://schemas.microsoft.com/office/drawing/2014/main" id="{7CFA2ECA-1892-4299-B2B9-579766128BDB}"/>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Plants such as mangroves grow in areas flooded with salt water</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Must supply oxygen to submerged roots and control salt balance.</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Pneumatophores – long, spongy, air-filled roots that emerge above the mud.</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Provide oxygen to submerged roots.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Succulent leaves contain large amount of water to dilute salt.</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May secrete salt or block salt uptake.</a:t>
            </a:r>
          </a:p>
        </p:txBody>
      </p:sp>
      <p:sp>
        <p:nvSpPr>
          <p:cNvPr id="6" name="Slide Number Placeholder 3">
            <a:extLst>
              <a:ext uri="{FF2B5EF4-FFF2-40B4-BE49-F238E27FC236}">
                <a16:creationId xmlns:a16="http://schemas.microsoft.com/office/drawing/2014/main" id="{A58FAB90-E42D-49D1-A94B-15675DA11556}"/>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11388352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86222-AC64-4812-9D5D-F80F304E5846}"/>
              </a:ext>
            </a:extLst>
          </p:cNvPr>
          <p:cNvSpPr>
            <a:spLocks noGrp="1"/>
          </p:cNvSpPr>
          <p:nvPr>
            <p:ph type="title"/>
          </p:nvPr>
        </p:nvSpPr>
        <p:spPr/>
        <p:txBody>
          <a:bodyPr/>
          <a:lstStyle/>
          <a:p>
            <a:pPr lvl="0"/>
            <a:r>
              <a:rPr lang="en-US" dirty="0"/>
              <a:t>Mangroves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mage shows a mangrove. A section of pneumatophore shows lenticel, oxygen, and oxygen transported to submerged portions of plants.">
            <a:extLst>
              <a:ext uri="{FF2B5EF4-FFF2-40B4-BE49-F238E27FC236}">
                <a16:creationId xmlns:a16="http://schemas.microsoft.com/office/drawing/2014/main" id="{D8255B62-B54F-443D-BD2E-758E035D4019}"/>
              </a:ext>
            </a:extLst>
          </p:cNvPr>
          <p:cNvPicPr>
            <a:picLocks noChangeAspect="1" noChangeArrowheads="1"/>
          </p:cNvPicPr>
          <p:nvPr/>
        </p:nvPicPr>
        <p:blipFill>
          <a:blip r:embed="rId2"/>
          <a:stretch>
            <a:fillRect/>
          </a:stretch>
        </p:blipFill>
        <p:spPr bwMode="auto">
          <a:xfrm>
            <a:off x="2195692" y="1077553"/>
            <a:ext cx="4752616" cy="338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5EEBD189-D3BA-4896-800E-DDB68C115443}"/>
              </a:ext>
            </a:extLst>
          </p:cNvPr>
          <p:cNvSpPr>
            <a:spLocks noGrp="1"/>
          </p:cNvSpPr>
          <p:nvPr>
            <p:ph sz="quarter" idx="11"/>
          </p:nvPr>
        </p:nvSpPr>
        <p:spPr>
          <a:xfrm>
            <a:off x="2743200" y="4542426"/>
            <a:ext cx="3657600" cy="182880"/>
          </a:xfrm>
        </p:spPr>
        <p:txBody>
          <a:bodyPr/>
          <a:lstStyle/>
          <a:p>
            <a:pPr algn="ctr"/>
            <a:r>
              <a:rPr lang="en-US" sz="800" dirty="0">
                <a:solidFill>
                  <a:schemeClr val="tx1"/>
                </a:solidFill>
              </a:rPr>
              <a:t>Mark Boulton/Science Source</a:t>
            </a:r>
          </a:p>
        </p:txBody>
      </p:sp>
      <p:sp>
        <p:nvSpPr>
          <p:cNvPr id="5" name="Content Placeholder 4">
            <a:extLst>
              <a:ext uri="{FF2B5EF4-FFF2-40B4-BE49-F238E27FC236}">
                <a16:creationId xmlns:a16="http://schemas.microsoft.com/office/drawing/2014/main" id="{024B20A2-DE11-4CFF-9F7E-ADCD2D74FC9A}"/>
              </a:ext>
            </a:extLst>
          </p:cNvPr>
          <p:cNvSpPr>
            <a:spLocks noGrp="1"/>
          </p:cNvSpPr>
          <p:nvPr>
            <p:ph sz="quarter" idx="15"/>
          </p:nvPr>
        </p:nvSpPr>
        <p:spPr>
          <a:xfrm>
            <a:off x="342900" y="4802520"/>
            <a:ext cx="8458200" cy="1707684"/>
          </a:xfrm>
        </p:spPr>
        <p:txBody>
          <a:bodyPr/>
          <a:lstStyle/>
          <a:p>
            <a:pPr>
              <a:spcBef>
                <a:spcPts val="200"/>
              </a:spcBef>
              <a:spcAft>
                <a:spcPts val="200"/>
              </a:spcAft>
            </a:pPr>
            <a:r>
              <a:rPr lang="en-US" sz="1800" dirty="0"/>
              <a:t>The black mangrove, </a:t>
            </a:r>
            <a:r>
              <a:rPr lang="en-US" sz="1800" i="1" dirty="0" err="1"/>
              <a:t>Avicennia</a:t>
            </a:r>
            <a:r>
              <a:rPr lang="en-US" sz="1800" i="1" dirty="0"/>
              <a:t> </a:t>
            </a:r>
            <a:r>
              <a:rPr lang="en-US" sz="1800" i="1" dirty="0" err="1"/>
              <a:t>germinans</a:t>
            </a:r>
            <a:r>
              <a:rPr lang="en-US" sz="1800" dirty="0"/>
              <a:t>, grows in areas that are commonly flooded, and much of each plant is usually submerged. However, modified roots called pneumatophores supply the submerged portions of the plant with oxygen because these roots emerge above the water and have large lenticels. Oxygen diffuses into the root through the lenticels, passes into the abundant aerenchyma, and moves to the rest of the plant.</a:t>
            </a:r>
          </a:p>
        </p:txBody>
      </p:sp>
      <p:sp>
        <p:nvSpPr>
          <p:cNvPr id="8" name="Slide Number Placeholder 5">
            <a:extLst>
              <a:ext uri="{FF2B5EF4-FFF2-40B4-BE49-F238E27FC236}">
                <a16:creationId xmlns:a16="http://schemas.microsoft.com/office/drawing/2014/main" id="{609E3ED7-2265-4B2C-BFEB-E2B27212ADD6}"/>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8822838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6D07C-75F5-46D7-B861-C0D45AB88BF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Growth in Saline Soil</a:t>
            </a:r>
          </a:p>
        </p:txBody>
      </p:sp>
      <p:sp>
        <p:nvSpPr>
          <p:cNvPr id="3" name="Content Placeholder 2">
            <a:extLst>
              <a:ext uri="{FF2B5EF4-FFF2-40B4-BE49-F238E27FC236}">
                <a16:creationId xmlns:a16="http://schemas.microsoft.com/office/drawing/2014/main" id="{FB935E17-45DA-442F-8F53-2A4290C374AB}"/>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Halophytes are plants that can tolerate soils with high salt concentrations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Some produce high concentrations of organic molecules in their roots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alters the water potential enhancing water uptake from the soil.</a:t>
            </a:r>
          </a:p>
        </p:txBody>
      </p:sp>
      <p:sp>
        <p:nvSpPr>
          <p:cNvPr id="6" name="Slide Number Placeholder 3">
            <a:extLst>
              <a:ext uri="{FF2B5EF4-FFF2-40B4-BE49-F238E27FC236}">
                <a16:creationId xmlns:a16="http://schemas.microsoft.com/office/drawing/2014/main" id="{9142DF54-7C9C-4023-9874-B3686FB4F994}"/>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14229071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DD89B-3BBA-462A-BB2A-2424B5830D6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Phloem Transport</a:t>
            </a:r>
          </a:p>
        </p:txBody>
      </p:sp>
      <p:sp>
        <p:nvSpPr>
          <p:cNvPr id="3" name="Content Placeholder 2">
            <a:extLst>
              <a:ext uri="{FF2B5EF4-FFF2-40B4-BE49-F238E27FC236}">
                <a16:creationId xmlns:a16="http://schemas.microsoft.com/office/drawing/2014/main" id="{FA44B77E-881D-49AF-A985-52F962B74CD5}"/>
              </a:ext>
            </a:extLst>
          </p:cNvPr>
          <p:cNvSpPr>
            <a:spLocks noGrp="1"/>
          </p:cNvSpPr>
          <p:nvPr>
            <p:ph sz="quarter" idx="11"/>
          </p:nvPr>
        </p:nvSpPr>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carbohydrates produced in leaves are distributed through phloem to rest of plant</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process, called translocation, provides building blocks for actively growing regions of the plant</a:t>
            </a:r>
          </a:p>
        </p:txBody>
      </p:sp>
      <p:sp>
        <p:nvSpPr>
          <p:cNvPr id="6" name="Slide Number Placeholder 3">
            <a:extLst>
              <a:ext uri="{FF2B5EF4-FFF2-40B4-BE49-F238E27FC236}">
                <a16:creationId xmlns:a16="http://schemas.microsoft.com/office/drawing/2014/main" id="{E6C40A30-7729-4DDA-8F7C-AC8BE8820E80}"/>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22245057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86222-AC64-4812-9D5D-F80F304E5846}"/>
              </a:ext>
            </a:extLst>
          </p:cNvPr>
          <p:cNvSpPr>
            <a:spLocks noGrp="1"/>
          </p:cNvSpPr>
          <p:nvPr>
            <p:ph type="title"/>
          </p:nvPr>
        </p:nvSpPr>
        <p:spPr/>
        <p:txBody>
          <a:bodyPr/>
          <a:lstStyle/>
          <a:p>
            <a:pPr lvl="0"/>
            <a:r>
              <a:rPr lang="en-US" dirty="0"/>
              <a:t>Demonstrating Phloem Transport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Photomicrographs (a) shows an aphid and (b) shows phloem fluid, stylet, and phloem.">
            <a:extLst>
              <a:ext uri="{FF2B5EF4-FFF2-40B4-BE49-F238E27FC236}">
                <a16:creationId xmlns:a16="http://schemas.microsoft.com/office/drawing/2014/main" id="{D8255B62-B54F-443D-BD2E-758E035D4019}"/>
              </a:ext>
            </a:extLst>
          </p:cNvPr>
          <p:cNvPicPr>
            <a:picLocks noChangeAspect="1" noChangeArrowheads="1"/>
          </p:cNvPicPr>
          <p:nvPr/>
        </p:nvPicPr>
        <p:blipFill>
          <a:blip r:embed="rId2"/>
          <a:stretch>
            <a:fillRect/>
          </a:stretch>
        </p:blipFill>
        <p:spPr bwMode="auto">
          <a:xfrm>
            <a:off x="3016619" y="1106581"/>
            <a:ext cx="3110763" cy="384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5EEBD189-D3BA-4896-800E-DDB68C115443}"/>
              </a:ext>
            </a:extLst>
          </p:cNvPr>
          <p:cNvSpPr>
            <a:spLocks noGrp="1"/>
          </p:cNvSpPr>
          <p:nvPr>
            <p:ph sz="quarter" idx="11"/>
          </p:nvPr>
        </p:nvSpPr>
        <p:spPr>
          <a:xfrm>
            <a:off x="2286000" y="5035912"/>
            <a:ext cx="4572000" cy="201168"/>
          </a:xfrm>
        </p:spPr>
        <p:txBody>
          <a:bodyPr/>
          <a:lstStyle/>
          <a:p>
            <a:pPr algn="ctr"/>
            <a:r>
              <a:rPr lang="en-US" sz="800" dirty="0">
                <a:solidFill>
                  <a:schemeClr val="tx1"/>
                </a:solidFill>
              </a:rPr>
              <a:t>(a) Andrew </a:t>
            </a:r>
            <a:r>
              <a:rPr lang="en-US" sz="800" dirty="0" err="1">
                <a:solidFill>
                  <a:schemeClr val="tx1"/>
                </a:solidFill>
              </a:rPr>
              <a:t>Syred</a:t>
            </a:r>
            <a:r>
              <a:rPr lang="en-US" sz="800" dirty="0">
                <a:solidFill>
                  <a:schemeClr val="tx1"/>
                </a:solidFill>
              </a:rPr>
              <a:t>/Science Source; (b) ©Bruce Iverson Photomicrography </a:t>
            </a:r>
          </a:p>
        </p:txBody>
      </p:sp>
      <p:sp>
        <p:nvSpPr>
          <p:cNvPr id="5" name="Content Placeholder 4">
            <a:extLst>
              <a:ext uri="{FF2B5EF4-FFF2-40B4-BE49-F238E27FC236}">
                <a16:creationId xmlns:a16="http://schemas.microsoft.com/office/drawing/2014/main" id="{024B20A2-DE11-4CFF-9F7E-ADCD2D74FC9A}"/>
              </a:ext>
            </a:extLst>
          </p:cNvPr>
          <p:cNvSpPr>
            <a:spLocks noGrp="1"/>
          </p:cNvSpPr>
          <p:nvPr>
            <p:ph sz="quarter" idx="15"/>
          </p:nvPr>
        </p:nvSpPr>
        <p:spPr>
          <a:xfrm>
            <a:off x="342900" y="5281490"/>
            <a:ext cx="8458200" cy="1224670"/>
          </a:xfrm>
        </p:spPr>
        <p:txBody>
          <a:bodyPr/>
          <a:lstStyle/>
          <a:p>
            <a:pPr>
              <a:spcBef>
                <a:spcPts val="624"/>
              </a:spcBef>
            </a:pPr>
            <a:r>
              <a:rPr lang="en-US" sz="1800" dirty="0"/>
              <a:t>Aphids feed on the nutrient-rich content of the phloem, which they extract through their piercing mouthparts called stylets. When an aphid is separated from its stylet and the cut stylet is left in the plant, the phloem fluid oozes out of it and can then be collected and analyzed.</a:t>
            </a:r>
          </a:p>
        </p:txBody>
      </p:sp>
      <p:sp>
        <p:nvSpPr>
          <p:cNvPr id="8" name="Slide Number Placeholder 5">
            <a:extLst>
              <a:ext uri="{FF2B5EF4-FFF2-40B4-BE49-F238E27FC236}">
                <a16:creationId xmlns:a16="http://schemas.microsoft.com/office/drawing/2014/main" id="{609E3ED7-2265-4B2C-BFEB-E2B27212ADD6}"/>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3844151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B3814-D73C-4D01-A67E-D72249FC0DB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Transport of Water and Sugar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Water and minerals move from soil to roots and into xylem cells where it flows toward leaves only.">
            <a:extLst>
              <a:ext uri="{FF2B5EF4-FFF2-40B4-BE49-F238E27FC236}">
                <a16:creationId xmlns:a16="http://schemas.microsoft.com/office/drawing/2014/main" id="{3E28472A-63E5-4E2F-A351-C200F2380FBE}"/>
              </a:ext>
            </a:extLst>
          </p:cNvPr>
          <p:cNvPicPr>
            <a:picLocks noChangeAspect="1" noChangeArrowheads="1"/>
          </p:cNvPicPr>
          <p:nvPr/>
        </p:nvPicPr>
        <p:blipFill>
          <a:blip r:embed="rId2"/>
          <a:stretch>
            <a:fillRect/>
          </a:stretch>
        </p:blipFill>
        <p:spPr bwMode="auto">
          <a:xfrm>
            <a:off x="2277790" y="1182793"/>
            <a:ext cx="4588420"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DF41B38B-5C55-4CBA-B0F1-45789D15DFA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AC18522-3C6C-4950-BEB2-E9D450EF1A58}"/>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34478267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EA54D-646C-48C9-8483-818BFFDA204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More Transport by Phloem</a:t>
            </a:r>
          </a:p>
        </p:txBody>
      </p:sp>
      <p:sp>
        <p:nvSpPr>
          <p:cNvPr id="3" name="Content Placeholder 2">
            <a:extLst>
              <a:ext uri="{FF2B5EF4-FFF2-40B4-BE49-F238E27FC236}">
                <a16:creationId xmlns:a16="http://schemas.microsoft.com/office/drawing/2014/main" id="{3F9403F1-8F67-4293-86C4-8A37165FC1E0}"/>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Phloem transports </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hormones.</a:t>
            </a:r>
          </a:p>
          <a:p>
            <a:pPr marL="347472" lvl="0" indent="-347472">
              <a:spcBef>
                <a:spcPct val="200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mR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variety of sugars.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amino acids.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organic acids.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proteins.</a:t>
            </a:r>
          </a:p>
          <a:p>
            <a:pPr marL="347472" lvl="0" indent="-347472">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ions.</a:t>
            </a:r>
          </a:p>
        </p:txBody>
      </p:sp>
      <p:sp>
        <p:nvSpPr>
          <p:cNvPr id="6" name="Slide Number Placeholder 3">
            <a:extLst>
              <a:ext uri="{FF2B5EF4-FFF2-40B4-BE49-F238E27FC236}">
                <a16:creationId xmlns:a16="http://schemas.microsoft.com/office/drawing/2014/main" id="{11876EDA-83EF-4771-A73F-42450CFDF124}"/>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19501319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91360-1760-4390-B431-C1715AEE6F6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Pressure-Flow Hypothesis</a:t>
            </a:r>
          </a:p>
        </p:txBody>
      </p:sp>
      <p:sp>
        <p:nvSpPr>
          <p:cNvPr id="3" name="Content Placeholder 2">
            <a:extLst>
              <a:ext uri="{FF2B5EF4-FFF2-40B4-BE49-F238E27FC236}">
                <a16:creationId xmlns:a16="http://schemas.microsoft.com/office/drawing/2014/main" id="{D034F4C7-EE29-4A21-BC0F-63F4CEF88FC3}"/>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widely accepted model describing the movement of carbohydrates in phloem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Dissolved carbohydrates flow from a source to a sink.</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Sources include photosynthetic tissues.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Sinks include growing root and stem tips as well as developing fruits.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Food-storage tissue can be sources or sinks.</a:t>
            </a:r>
          </a:p>
        </p:txBody>
      </p:sp>
      <p:sp>
        <p:nvSpPr>
          <p:cNvPr id="6" name="Slide Number Placeholder 3">
            <a:extLst>
              <a:ext uri="{FF2B5EF4-FFF2-40B4-BE49-F238E27FC236}">
                <a16:creationId xmlns:a16="http://schemas.microsoft.com/office/drawing/2014/main" id="{A364AB7C-D068-4CF4-B93F-83F9C00FBB79}"/>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22548378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BF884-3608-4AA6-A609-616542C21E21}"/>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Phloem-Loading</a:t>
            </a:r>
          </a:p>
        </p:txBody>
      </p:sp>
      <p:sp>
        <p:nvSpPr>
          <p:cNvPr id="3" name="Content Placeholder 2">
            <a:extLst>
              <a:ext uri="{FF2B5EF4-FFF2-40B4-BE49-F238E27FC236}">
                <a16:creationId xmlns:a16="http://schemas.microsoft.com/office/drawing/2014/main" id="{D6EC6A5D-7039-48FE-BFE8-CB1AED61CEF3}"/>
              </a:ext>
            </a:extLst>
          </p:cNvPr>
          <p:cNvSpPr>
            <a:spLocks noGrp="1"/>
          </p:cNvSpPr>
          <p:nvPr>
            <p:ph sz="quarter" idx="11"/>
          </p:nvPr>
        </p:nvSpPr>
        <p:spPr>
          <a:xfrm>
            <a:off x="342900" y="1276710"/>
            <a:ext cx="8458200" cy="5138604"/>
          </a:xfrm>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Phloem-loading occurs at the source</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Carbohydrates enter the sieve tubes in the smallest veins at the source.</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Sieve cells must be alive to use active transport to load sucrose.</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flows into sieve tubes by osmosis.</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Turgor pressure drives fluid throughout plant.</a:t>
            </a:r>
          </a:p>
          <a:p>
            <a:pPr marL="342900" indent="-342900">
              <a:spcBef>
                <a:spcPct val="200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 sink, sucrose actively removed and water follows by osmosis.</a:t>
            </a:r>
          </a:p>
          <a:p>
            <a:pPr lvl="2" indent="-283464">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Water may be recirculated in xylem or lost.</a:t>
            </a:r>
          </a:p>
        </p:txBody>
      </p:sp>
      <p:sp>
        <p:nvSpPr>
          <p:cNvPr id="6" name="Slide Number Placeholder 3">
            <a:extLst>
              <a:ext uri="{FF2B5EF4-FFF2-40B4-BE49-F238E27FC236}">
                <a16:creationId xmlns:a16="http://schemas.microsoft.com/office/drawing/2014/main" id="{431A61B0-785F-4EAF-9180-2C1445507FB4}"/>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34533118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FC237-2C3A-4CF1-9E79-4EAE067C9AF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Mass Flow</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plant, roots, and active and passive transports of sucrose and water molecules.">
            <a:extLst>
              <a:ext uri="{FF2B5EF4-FFF2-40B4-BE49-F238E27FC236}">
                <a16:creationId xmlns:a16="http://schemas.microsoft.com/office/drawing/2014/main" id="{1D9C80E7-3259-45A3-AFEC-CC9A83A7BBCA}"/>
              </a:ext>
            </a:extLst>
          </p:cNvPr>
          <p:cNvPicPr>
            <a:picLocks noChangeAspect="1" noChangeArrowheads="1"/>
          </p:cNvPicPr>
          <p:nvPr/>
        </p:nvPicPr>
        <p:blipFill>
          <a:blip r:embed="rId2"/>
          <a:stretch>
            <a:fillRect/>
          </a:stretch>
        </p:blipFill>
        <p:spPr bwMode="auto">
          <a:xfrm>
            <a:off x="711659" y="1190027"/>
            <a:ext cx="7720682"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EC727B40-AEA5-4DDF-B8E7-97B580D82F0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EF23E756-31FD-447E-9EC5-3D3A52C8678C}"/>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340770893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ea typeface="Microsoft YaHei" panose="020B0503020204020204" pitchFamily="34" charset="-122"/>
                <a:cs typeface="Arial" pitchFamily="34" charset="0"/>
              </a:rPr>
              <a:t>Transport of Water and Sugar</a:t>
            </a:r>
            <a:r>
              <a:rPr lang="en-US" dirty="0"/>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Water with mineral nutrient molecules dissolved in it enter epidermal root cells, primarily root hairs, and are transported to the xylem tissue, or </a:t>
            </a:r>
            <a:r>
              <a:rPr lang="en-US" dirty="0" err="1"/>
              <a:t>tracheids</a:t>
            </a:r>
            <a:r>
              <a:rPr lang="en-US" dirty="0"/>
              <a:t>, and vessels at the center of the root. In the root xylem, water only moves up toward the shoot, while carbohydrates and water in the adjacent phloem may travel up and down. Water is transported through the continuous xylem network to leaves where it exits the xylem, is vaporized into air spaces in the mesophyll, and diffuses out of stomata in the process of transpiration. Photosynthesis in leaves produces carbohydrates, which travel in the phloem to other parts of the plant.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Transport Between Cells</a:t>
            </a:r>
            <a:r>
              <a:rPr lang="en-US" dirty="0"/>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Water flows from one cell to the next when its protoplasts are connected with plasmodesmata. Water may move between cells passively by simple diffusion or osmosis. Similarly, water can passively flow through open ion channels along with the channel’s substrate. Example: Potassium. Water can also move passively through symporters such as a sucrose proton symporter. Finally, water can be transported actively from one cell to its neighbor through proton pumps that use ATP to move protons across the plasma membrane.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003173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Cell Walls Exert Pressure</a:t>
            </a:r>
            <a:r>
              <a:rPr lang="en-US" dirty="0"/>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turgor pressure, psi subscript p, resulting from pressure against the cell wall, is referred to as pressure potential. The concept is described by placing a hypothetical single plant cell inside a beaker filled with pure water. the cell has an outer cell wall and a cell membrane within. The positive pressure potential inside the cell pushes against the cell wall with 0.5 megapascals of pressure, called turgor, balances the negative wall pressure from outside the cell and maintains the cell's shape.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879894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Solutes Lower Water Potential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When solutes are added, water molecules interact with the solute molecules. Fewer free water molecules are available to move, which decreases the water potential. The concept is described by placing a hypothetical single plant cell in a beaker filled with a solution. The cell has no pressure potential, but rather only solute potential. There is much sucrose dissolved inside the cell resulting in a solute potential of minus 0.7 megapascals. Outside the cell, there is less sucrose in the solution resulting in a solute potential of minus 0.2 megapascals. A solution with a higher solute concentration has a more negative psi subscript 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55921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87110-54FF-4034-89CC-C8D437034A42}"/>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Movement of Water at Cellular Level</a:t>
            </a:r>
          </a:p>
        </p:txBody>
      </p:sp>
      <p:sp>
        <p:nvSpPr>
          <p:cNvPr id="3" name="Content Placeholder 2">
            <a:extLst>
              <a:ext uri="{FF2B5EF4-FFF2-40B4-BE49-F238E27FC236}">
                <a16:creationId xmlns:a16="http://schemas.microsoft.com/office/drawing/2014/main" id="{34659DFD-E48F-4421-84AE-7435A4923035}"/>
              </a:ext>
            </a:extLst>
          </p:cNvPr>
          <p:cNvSpPr>
            <a:spLocks noGrp="1"/>
          </p:cNvSpPr>
          <p:nvPr>
            <p:ph sz="quarter" idx="11"/>
          </p:nvPr>
        </p:nvSpPr>
        <p:spPr/>
        <p:txBody>
          <a:bodyPr/>
          <a:lstStyle/>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Water can diffuse down its concentration across a  plasma membrane by osmosis</a:t>
            </a:r>
          </a:p>
          <a:p>
            <a:pPr marL="347472" lvl="1" indent="-347472">
              <a:spcBef>
                <a:spcPct val="200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If the cell is placed into a hypotonic solution (concentration of solutes inside cell greater than that of the external solution)</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rate of water movement into or out of cells is enhanced by membrane water channels called aquaporins</a:t>
            </a:r>
          </a:p>
          <a:p>
            <a:pPr>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Aquaporins speed up water movement across a membrane, but do not change its direction</a:t>
            </a:r>
          </a:p>
        </p:txBody>
      </p:sp>
      <p:sp>
        <p:nvSpPr>
          <p:cNvPr id="6" name="Slide Number Placeholder 3">
            <a:extLst>
              <a:ext uri="{FF2B5EF4-FFF2-40B4-BE49-F238E27FC236}">
                <a16:creationId xmlns:a16="http://schemas.microsoft.com/office/drawing/2014/main" id="{15F0963D-2F00-4390-A615-E603CA738B5C}"/>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12415801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Total Water Potential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Water potential is equal to the sum of solute and pressure potentials. The concept is described by placing a hypothetical single plant cell in beakers filled with a solution. The pressure potential and solute potentials balance when they are put together. The water potential of the cell is the sum of the minus 0.7 solute potential and 0.5 pressure potential, yielding an overall water potential of minus 0.2. In the solution, there is no pressure potential, so the solution also has a minus 0.2 megapascal water potential. Since the water potential in the cell and the solution are balanced, there is no net movement of water.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9214963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Cell Introduced into Solution</a:t>
            </a:r>
            <a:r>
              <a:rPr lang="en-US" dirty="0"/>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healthy peace lily plant with upright leaves is placed in a solution with a low solute and water potential of minus 0 .7 megapascals. The peace lily has a cell water potential of 0.3 since the solute potential of its cells is minus 0.2, but its pressure potential is 0.5. Since the water potential of the solution is substantially lower than the cells of the peace lily, water moves out of the peace lily cells into the surrounding solution.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11023688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Plasmolyzed Cell</a:t>
            </a:r>
            <a:r>
              <a:rPr lang="en-US" dirty="0"/>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healthy peace lily plant with upright leaves is placed in a solution at osmotic equilibrium, the peace lily cells lose all pressure potential and become zero. With no pressure potential, the cell membranes in the peace lily cells collapse away from the cell wall and shrivel into a much smaller space in a process called plasmolysis. This increases the solute potential until it matches that of the solution at minus 0.7 megapascals. By this point, the peace lily has wilted. Its leaves are sagging, and it will likely die.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182050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Water Potential in a Plant</a:t>
            </a:r>
            <a:r>
              <a:rPr lang="en-US" dirty="0"/>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Water potential is highest in the bulk soil, and it decreases with proximity to roots. The water potential in roots is lower than in the soil, and water potential decreases linearly in the xylem from roots to leaves. The water potential in air spaces in the mesophyll of leaves is quite lower than in the leaf xylem, causing water to vaporize. Water potentials in the bulk atmosphere are substantially lower than in leaf air spaces. Water diffuses out of stomata to the atmosphere. In root hairs, symporters contribute to the water potential gradient that determines the directional flow of water by passively moving water into the root in conjunction with mineral ions. The symporter moves mineral ions and protons into root epidermal cells, lowering their solute potential and encouraging the diffusion of water across the cell membrane. Once in the xylem, a continuous chain of water molecules extends from the roots to the leaves, the cohesion of water molecules to one another, and the adhesion of water molecules to the walls of the xylem.</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1214731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Transport Routes Between Cells</a:t>
            </a:r>
            <a:r>
              <a:rPr lang="en-US" dirty="0"/>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apoplast route is on top. The </a:t>
            </a:r>
            <a:r>
              <a:rPr lang="en-US" dirty="0" err="1"/>
              <a:t>symplast</a:t>
            </a:r>
            <a:r>
              <a:rPr lang="en-US" dirty="0"/>
              <a:t> route is in the middle. The transmembrane route is at the bottom. The parts labeled are plasma membrane, cell wall, plasmodesma, and vacuole.</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793567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Mineral Transport in Root</a:t>
            </a:r>
            <a:r>
              <a:rPr lang="en-US" dirty="0"/>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Water and minerals pass through the interrupted </a:t>
            </a:r>
            <a:r>
              <a:rPr lang="en-US" dirty="0" err="1"/>
              <a:t>apoplastic</a:t>
            </a:r>
            <a:r>
              <a:rPr lang="en-US" dirty="0"/>
              <a:t> route and </a:t>
            </a:r>
            <a:r>
              <a:rPr lang="en-US" dirty="0" err="1"/>
              <a:t>symplastic</a:t>
            </a:r>
            <a:r>
              <a:rPr lang="en-US" dirty="0"/>
              <a:t> route to endodermis. Water and minerals pass through the interrupted </a:t>
            </a:r>
            <a:r>
              <a:rPr lang="en-US" dirty="0" err="1"/>
              <a:t>apoplastic</a:t>
            </a:r>
            <a:r>
              <a:rPr lang="en-US" dirty="0"/>
              <a:t> route into phloem by penetrating the </a:t>
            </a:r>
            <a:r>
              <a:rPr lang="en-US" dirty="0" err="1"/>
              <a:t>Casparian</a:t>
            </a:r>
            <a:r>
              <a:rPr lang="en-US" dirty="0"/>
              <a:t> strip, cell membrane, and endodermal cell. Water and minerals pass through the </a:t>
            </a:r>
            <a:r>
              <a:rPr lang="en-US" dirty="0" err="1"/>
              <a:t>symplastic</a:t>
            </a:r>
            <a:r>
              <a:rPr lang="en-US" dirty="0"/>
              <a:t> route into the xylem by penetrating the </a:t>
            </a:r>
            <a:r>
              <a:rPr lang="en-US" dirty="0" err="1"/>
              <a:t>Casparian</a:t>
            </a:r>
            <a:r>
              <a:rPr lang="en-US" dirty="0"/>
              <a:t> strip, cell membrane, and endodermal cell.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215347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Stomatal Opening</a:t>
            </a:r>
            <a:r>
              <a:rPr lang="en-US" dirty="0"/>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Two long, skinny balloons are tied together at one end and held together at the other while being slightly inflated. With inflation, a pore forms between the balloons, but it is small. Tape is wrapped around the balloons so that successive wraps overlap only on the surface facing the other balloon. This creates balloons that are not covered in tape on their outer surfaces and have multiple layers of tape on their inner surface. So, their inner surface is thickened like that of guard cells. When inflated, a large pore, or stoma, is formed between the balloons.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0535931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How A Stoma Opens</a:t>
            </a:r>
            <a:r>
              <a:rPr lang="en-US" dirty="0"/>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Closed stoma flaccid guard cells have hydrogen plus, potassium plus, chlorine minus, and malate 2 minus ions. The closed stoma leads to a stoma with little water in the vacuole and water molecules, leading to an open stoma, turgid guard cells, vacuole filled with water.</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448261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B</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 and Stomatal Closing</a:t>
            </a:r>
            <a:r>
              <a:rPr lang="en-US" dirty="0"/>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open stoma turgid guard cells with water molecules, potassium ion, water, chloride ion, malate 2 minus, abscisic acid in cytosol give a stoma, where potassium plus, chlorine plus, and malate 2 minus are passing through channels gives a stoma. Water molecules are released and give a closed stoma flaccid guard cells.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7898388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Mass Flow</a:t>
            </a:r>
            <a:r>
              <a:rPr lang="en-US" dirty="0"/>
              <a:t> </a:t>
            </a:r>
            <a:r>
              <a:rPr lang="en-US" noProof="0" dirty="0"/>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roots, the active transport of sucrose out of the phloem into growth areas (sinks) and the root sink. Passive transport of sucrose and water in the stem. Active transport of sucrose out of phloem, into growth areas sinks). In the first diagram, hoot tip: sink, water flows out passively into the xylem. The parts labeled are xylem, phloem, active transport of sucrose out of phloem (phloem unloading) photosynthesizing cell. In a second diagram, leaf: source, some water passively follows sucrose into the phloem, parts labeled are xylem, phloem, active transport of sucrose into the phloem (phloem loading), and photosynthesizing cell.</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36228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256A26-7BA5-407A-9A43-B0FCD25A42A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Transport Between Cells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Water moves between cells through several mechanisms.">
            <a:extLst>
              <a:ext uri="{FF2B5EF4-FFF2-40B4-BE49-F238E27FC236}">
                <a16:creationId xmlns:a16="http://schemas.microsoft.com/office/drawing/2014/main" id="{F7E02483-C6E3-4A15-A1E1-F79510E7B062}"/>
              </a:ext>
            </a:extLst>
          </p:cNvPr>
          <p:cNvPicPr>
            <a:picLocks noChangeAspect="1" noChangeArrowheads="1"/>
          </p:cNvPicPr>
          <p:nvPr/>
        </p:nvPicPr>
        <p:blipFill>
          <a:blip r:embed="rId2"/>
          <a:stretch>
            <a:fillRect/>
          </a:stretch>
        </p:blipFill>
        <p:spPr bwMode="auto">
          <a:xfrm>
            <a:off x="361543" y="1931571"/>
            <a:ext cx="8420914" cy="2994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5D87B4B4-26C0-475F-A3F3-BAC57597DFC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22217C7A-A939-4E20-8613-F717AF353E2A}"/>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11705207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B6D029-B487-4716-BCA3-C2EC82CB2D5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Aquaporins</a:t>
            </a:r>
          </a:p>
        </p:txBody>
      </p:sp>
      <p:sp>
        <p:nvSpPr>
          <p:cNvPr id="3" name="Content Placeholder 2">
            <a:extLst>
              <a:ext uri="{FF2B5EF4-FFF2-40B4-BE49-F238E27FC236}">
                <a16:creationId xmlns:a16="http://schemas.microsoft.com/office/drawing/2014/main" id="{7C56BA66-AF31-4D56-832C-0DEEFEBB8A4E}"/>
              </a:ext>
            </a:extLst>
          </p:cNvPr>
          <p:cNvSpPr>
            <a:spLocks noGrp="1"/>
          </p:cNvSpPr>
          <p:nvPr>
            <p:ph sz="quarter" idx="11"/>
          </p:nvPr>
        </p:nvSpPr>
        <p:spPr>
          <a:xfrm>
            <a:off x="342900" y="1276710"/>
            <a:ext cx="8458200" cy="901886"/>
          </a:xfrm>
        </p:spPr>
        <p:txBody>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Water-selective pores in plasma membrane increase the rate of osmosis by facilitating the diffusion of water</a:t>
            </a:r>
          </a:p>
        </p:txBody>
      </p:sp>
      <p:pic>
        <p:nvPicPr>
          <p:cNvPr id="9" name="Picture 3" descr="An illustration shows faster-facilitated diffusion in aquaporin, cell wall, exterior, simple diffusion, cytoplasm, cell membrane, and water molecules.">
            <a:extLst>
              <a:ext uri="{FF2B5EF4-FFF2-40B4-BE49-F238E27FC236}">
                <a16:creationId xmlns:a16="http://schemas.microsoft.com/office/drawing/2014/main" id="{7EB55BEF-4AAF-4284-B03B-0BFC85D07B36}"/>
              </a:ext>
            </a:extLst>
          </p:cNvPr>
          <p:cNvPicPr>
            <a:picLocks noChangeAspect="1" noChangeArrowheads="1"/>
          </p:cNvPicPr>
          <p:nvPr/>
        </p:nvPicPr>
        <p:blipFill>
          <a:blip r:embed="rId2"/>
          <a:stretch>
            <a:fillRect/>
          </a:stretch>
        </p:blipFill>
        <p:spPr bwMode="auto">
          <a:xfrm>
            <a:off x="2210178" y="2301442"/>
            <a:ext cx="4723644"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4">
            <a:extLst>
              <a:ext uri="{FF2B5EF4-FFF2-40B4-BE49-F238E27FC236}">
                <a16:creationId xmlns:a16="http://schemas.microsoft.com/office/drawing/2014/main" id="{A71BE1A1-2714-4805-AA07-09B8CEDAABB0}"/>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6319741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31E8C-F361-45F2-BDBE-A67661DC02D8}"/>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Water Potential</a:t>
            </a:r>
            <a:endParaRPr lang="en-IN" dirty="0"/>
          </a:p>
        </p:txBody>
      </p:sp>
      <p:sp>
        <p:nvSpPr>
          <p:cNvPr id="3" name="Content Placeholder 2">
            <a:extLst>
              <a:ext uri="{FF2B5EF4-FFF2-40B4-BE49-F238E27FC236}">
                <a16:creationId xmlns:a16="http://schemas.microsoft.com/office/drawing/2014/main" id="{070F3646-3B60-4B7A-BDD7-2177C18CC988}"/>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Potentials are a way to represent free energy</a:t>
            </a:r>
          </a:p>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Water potential</a:t>
            </a:r>
          </a:p>
        </p:txBody>
      </p:sp>
      <p:graphicFrame>
        <p:nvGraphicFramePr>
          <p:cNvPr id="10" name="Object 3">
            <a:extLst>
              <a:ext uri="{FF2B5EF4-FFF2-40B4-BE49-F238E27FC236}">
                <a16:creationId xmlns:a16="http://schemas.microsoft.com/office/drawing/2014/main" id="{569BB083-1F1E-46A7-AC7C-DBCE621DFEE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971705362"/>
              </p:ext>
            </p:extLst>
          </p:nvPr>
        </p:nvGraphicFramePr>
        <p:xfrm>
          <a:off x="2550478" y="1944688"/>
          <a:ext cx="723900" cy="381000"/>
        </p:xfrm>
        <a:graphic>
          <a:graphicData uri="http://schemas.openxmlformats.org/presentationml/2006/ole">
            <mc:AlternateContent xmlns:mc="http://schemas.openxmlformats.org/markup-compatibility/2006">
              <mc:Choice xmlns:v="urn:schemas-microsoft-com:vml" Requires="v">
                <p:oleObj spid="_x0000_s4126" name="Equation" r:id="rId3" imgW="723600" imgH="380880" progId="Equation.DSMT4">
                  <p:embed/>
                </p:oleObj>
              </mc:Choice>
              <mc:Fallback>
                <p:oleObj name="Equation" r:id="rId3" imgW="723600" imgH="380880" progId="Equation.DSMT4">
                  <p:embed/>
                  <p:pic>
                    <p:nvPicPr>
                      <p:cNvPr id="0" name=""/>
                      <p:cNvPicPr/>
                      <p:nvPr/>
                    </p:nvPicPr>
                    <p:blipFill>
                      <a:blip r:embed="rId4"/>
                      <a:stretch>
                        <a:fillRect/>
                      </a:stretch>
                    </p:blipFill>
                    <p:spPr>
                      <a:xfrm>
                        <a:off x="2550478" y="1944688"/>
                        <a:ext cx="723900" cy="381000"/>
                      </a:xfrm>
                      <a:prstGeom prst="rect">
                        <a:avLst/>
                      </a:prstGeom>
                    </p:spPr>
                  </p:pic>
                </p:oleObj>
              </mc:Fallback>
            </mc:AlternateContent>
          </a:graphicData>
        </a:graphic>
      </p:graphicFrame>
      <p:sp>
        <p:nvSpPr>
          <p:cNvPr id="4" name="Content Placeholder 3">
            <a:extLst>
              <a:ext uri="{FF2B5EF4-FFF2-40B4-BE49-F238E27FC236}">
                <a16:creationId xmlns:a16="http://schemas.microsoft.com/office/drawing/2014/main" id="{B76A95DF-906E-4098-A1F9-DEED6547E936}"/>
              </a:ext>
            </a:extLst>
          </p:cNvPr>
          <p:cNvSpPr>
            <a:spLocks noGrp="1"/>
          </p:cNvSpPr>
          <p:nvPr>
            <p:ph sz="quarter" idx="15"/>
          </p:nvPr>
        </p:nvSpPr>
        <p:spPr>
          <a:xfrm>
            <a:off x="342900" y="1864212"/>
            <a:ext cx="8458200" cy="1417468"/>
          </a:xfrm>
        </p:spPr>
        <p:txBody>
          <a:bodyPr/>
          <a:lstStyle/>
          <a:p>
            <a:pPr lvl="0" indent="292608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is used to predict which way water will move</a:t>
            </a:r>
          </a:p>
          <a:p>
            <a:pPr marL="347472" lvl="0" indent="-347472">
              <a:spcBef>
                <a:spcPct val="200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Water moves from higher to lower</a:t>
            </a:r>
            <a:endParaRPr lang="en-IN" dirty="0"/>
          </a:p>
        </p:txBody>
      </p:sp>
      <p:graphicFrame>
        <p:nvGraphicFramePr>
          <p:cNvPr id="11" name="Object 4">
            <a:extLst>
              <a:ext uri="{FF2B5EF4-FFF2-40B4-BE49-F238E27FC236}">
                <a16:creationId xmlns:a16="http://schemas.microsoft.com/office/drawing/2014/main" id="{6401CEC0-3FA4-4490-BCBB-2D5BCE8E19DC}"/>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959379939"/>
              </p:ext>
            </p:extLst>
          </p:nvPr>
        </p:nvGraphicFramePr>
        <p:xfrm>
          <a:off x="5415598" y="2900363"/>
          <a:ext cx="571500" cy="381000"/>
        </p:xfrm>
        <a:graphic>
          <a:graphicData uri="http://schemas.openxmlformats.org/presentationml/2006/ole">
            <mc:AlternateContent xmlns:mc="http://schemas.openxmlformats.org/markup-compatibility/2006">
              <mc:Choice xmlns:v="urn:schemas-microsoft-com:vml" Requires="v">
                <p:oleObj spid="_x0000_s4127" name="Equation" r:id="rId5" imgW="571320" imgH="380880" progId="Equation.DSMT4">
                  <p:embed/>
                </p:oleObj>
              </mc:Choice>
              <mc:Fallback>
                <p:oleObj name="Equation" r:id="rId5" imgW="571320" imgH="380880" progId="Equation.DSMT4">
                  <p:embed/>
                  <p:pic>
                    <p:nvPicPr>
                      <p:cNvPr id="10" name="Object 9">
                        <a:extLst>
                          <a:ext uri="{FF2B5EF4-FFF2-40B4-BE49-F238E27FC236}">
                            <a16:creationId xmlns:a16="http://schemas.microsoft.com/office/drawing/2014/main" id="{569BB083-1F1E-46A7-AC7C-DBCE621DFEED}"/>
                          </a:ext>
                        </a:extLst>
                      </p:cNvPr>
                      <p:cNvPicPr/>
                      <p:nvPr/>
                    </p:nvPicPr>
                    <p:blipFill>
                      <a:blip r:embed="rId6"/>
                      <a:stretch>
                        <a:fillRect/>
                      </a:stretch>
                    </p:blipFill>
                    <p:spPr>
                      <a:xfrm>
                        <a:off x="5415598" y="2900363"/>
                        <a:ext cx="571500" cy="381000"/>
                      </a:xfrm>
                      <a:prstGeom prst="rect">
                        <a:avLst/>
                      </a:prstGeom>
                    </p:spPr>
                  </p:pic>
                </p:oleObj>
              </mc:Fallback>
            </mc:AlternateContent>
          </a:graphicData>
        </a:graphic>
      </p:graphicFrame>
      <p:sp>
        <p:nvSpPr>
          <p:cNvPr id="5" name="Content Placeholder 5">
            <a:extLst>
              <a:ext uri="{FF2B5EF4-FFF2-40B4-BE49-F238E27FC236}">
                <a16:creationId xmlns:a16="http://schemas.microsoft.com/office/drawing/2014/main" id="{E354D2F1-473F-43FF-ADBB-E3CED86A0857}"/>
              </a:ext>
            </a:extLst>
          </p:cNvPr>
          <p:cNvSpPr>
            <a:spLocks noGrp="1"/>
          </p:cNvSpPr>
          <p:nvPr>
            <p:ph sz="quarter" idx="17"/>
          </p:nvPr>
        </p:nvSpPr>
        <p:spPr>
          <a:xfrm>
            <a:off x="342900" y="3347064"/>
            <a:ext cx="8458200" cy="491511"/>
          </a:xfrm>
        </p:spPr>
        <p:txBody>
          <a:bodyPr/>
          <a:lstStyle/>
          <a:p>
            <a:pPr lvl="0">
              <a:spcBef>
                <a:spcPct val="20000"/>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Measured in units of pressure called megapascals (MPa)</a:t>
            </a:r>
          </a:p>
        </p:txBody>
      </p:sp>
      <p:sp>
        <p:nvSpPr>
          <p:cNvPr id="9" name="Slide Number Placeholder 6">
            <a:extLst>
              <a:ext uri="{FF2B5EF4-FFF2-40B4-BE49-F238E27FC236}">
                <a16:creationId xmlns:a16="http://schemas.microsoft.com/office/drawing/2014/main" id="{EC21F11A-7698-4A51-B9FA-E1D4BE54AC95}"/>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379574429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5302</TotalTime>
  <Words>4033</Words>
  <Application>Microsoft Office PowerPoint</Application>
  <PresentationFormat>On-screen Show (4:3)</PresentationFormat>
  <Paragraphs>372</Paragraphs>
  <Slides>69</Slides>
  <Notes>0</Notes>
  <HiddenSlides>15</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69</vt:i4>
      </vt:variant>
    </vt:vector>
  </HeadingPairs>
  <TitlesOfParts>
    <vt:vector size="81"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36</vt:lpstr>
      <vt:lpstr>Lecture Outline</vt:lpstr>
      <vt:lpstr>Transport Mechanisms</vt:lpstr>
      <vt:lpstr>Long-Distance Movement</vt:lpstr>
      <vt:lpstr>Transport of Water and Sugar</vt:lpstr>
      <vt:lpstr>Movement of Water at Cellular Level</vt:lpstr>
      <vt:lpstr>Transport Between Cells</vt:lpstr>
      <vt:lpstr>Aquaporins</vt:lpstr>
      <vt:lpstr>Water Potential</vt:lpstr>
      <vt:lpstr>Osmosis and Cellular Changes</vt:lpstr>
      <vt:lpstr>Calculating Water Potential (ΨW)</vt:lpstr>
      <vt:lpstr>Pressure Potential (ΨP)</vt:lpstr>
      <vt:lpstr>Solute Potential (ΨS)</vt:lpstr>
      <vt:lpstr>Cell Walls Exert Pressure</vt:lpstr>
      <vt:lpstr>Solutes Lower Water Potential</vt:lpstr>
      <vt:lpstr>Determining Water Potential</vt:lpstr>
      <vt:lpstr>Total Water Potential</vt:lpstr>
      <vt:lpstr>Cell Introduced into Solution</vt:lpstr>
      <vt:lpstr>Plasmolyzed Cell</vt:lpstr>
      <vt:lpstr>Water Absorption</vt:lpstr>
      <vt:lpstr>Water Potential in a Plant</vt:lpstr>
      <vt:lpstr>Transport Routes Through Cells</vt:lpstr>
      <vt:lpstr>Transport Routes Between Cells</vt:lpstr>
      <vt:lpstr>Inward Movement of Water</vt:lpstr>
      <vt:lpstr>Movement of Ions</vt:lpstr>
      <vt:lpstr>Mineral Transport in Root</vt:lpstr>
      <vt:lpstr>Xylem Transport</vt:lpstr>
      <vt:lpstr>Root Pressure</vt:lpstr>
      <vt:lpstr>Regulation of Water Movement</vt:lpstr>
      <vt:lpstr>Cohesive Water Forces</vt:lpstr>
      <vt:lpstr>Effect of Cavitation</vt:lpstr>
      <vt:lpstr>Cavitation</vt:lpstr>
      <vt:lpstr>Mineral Transport</vt:lpstr>
      <vt:lpstr>Rate of Transpiration</vt:lpstr>
      <vt:lpstr>Guard Cells</vt:lpstr>
      <vt:lpstr>Stomatal Opening</vt:lpstr>
      <vt:lpstr>How A Stoma Opens</vt:lpstr>
      <vt:lpstr>Changing Transpiration Rates</vt:lpstr>
      <vt:lpstr>A B A and Stomatal Closing</vt:lpstr>
      <vt:lpstr>Also Affecting Stomatal Opening</vt:lpstr>
      <vt:lpstr>Water Stress Responses</vt:lpstr>
      <vt:lpstr>Protection From Drought</vt:lpstr>
      <vt:lpstr>Plant Responses to Flooding</vt:lpstr>
      <vt:lpstr>Aerenchyma</vt:lpstr>
      <vt:lpstr>Growth in Saltwater</vt:lpstr>
      <vt:lpstr>Mangroves</vt:lpstr>
      <vt:lpstr>Growth in Saline Soil</vt:lpstr>
      <vt:lpstr>Phloem Transport</vt:lpstr>
      <vt:lpstr>Demonstrating Phloem Transport</vt:lpstr>
      <vt:lpstr>More Transport by Phloem</vt:lpstr>
      <vt:lpstr>Pressure-Flow Hypothesis</vt:lpstr>
      <vt:lpstr>Phloem-Loading</vt:lpstr>
      <vt:lpstr>Mass Flow</vt:lpstr>
      <vt:lpstr>End of Main Content</vt:lpstr>
      <vt:lpstr>Accessibility Content: Text Alternatives for Images</vt:lpstr>
      <vt:lpstr>Transport of Water and Sugar - Text Alternative</vt:lpstr>
      <vt:lpstr>Transport Between Cells - Text Alternative</vt:lpstr>
      <vt:lpstr>Cell Walls Exert Pressure - Text Alternative</vt:lpstr>
      <vt:lpstr>Solutes Lower Water Potential - Text Alternative</vt:lpstr>
      <vt:lpstr>Total Water Potential - Text Alternative</vt:lpstr>
      <vt:lpstr>Cell Introduced into Solution - Text Alternative</vt:lpstr>
      <vt:lpstr>Plasmolyzed Cell - Text Alternative</vt:lpstr>
      <vt:lpstr>Water Potential in a Plant - Text Alternative</vt:lpstr>
      <vt:lpstr>Transport Routes Between Cells - Text Alternative</vt:lpstr>
      <vt:lpstr>Mineral Transport in Root - Text Alternative</vt:lpstr>
      <vt:lpstr>Stomatal Opening - Text Alternative</vt:lpstr>
      <vt:lpstr>How A Stoma Opens - Text Alternative</vt:lpstr>
      <vt:lpstr>A B A and Stomatal Closing - Text Alternative</vt:lpstr>
      <vt:lpstr>Mass Flow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36: Transport in Plants</dc:subject>
  <dc:creator>Raven, Johnson, Mason, Losos, Duncan</dc:creator>
  <cp:keywords>Accessible PPT</cp:keywords>
  <cp:lastModifiedBy>Kiran</cp:lastModifiedBy>
  <cp:revision>985</cp:revision>
  <dcterms:created xsi:type="dcterms:W3CDTF">2019-07-27T05:34:11Z</dcterms:created>
  <dcterms:modified xsi:type="dcterms:W3CDTF">2022-05-05T12:33:06Z</dcterms:modified>
</cp:coreProperties>
</file>