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6"/>
  </p:notesMasterIdLst>
  <p:sldIdLst>
    <p:sldId id="477"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478" r:id="rId23"/>
    <p:sldId id="325" r:id="rId24"/>
    <p:sldId id="326" r:id="rId25"/>
    <p:sldId id="327" r:id="rId26"/>
    <p:sldId id="328" r:id="rId27"/>
    <p:sldId id="329" r:id="rId28"/>
    <p:sldId id="330" r:id="rId29"/>
    <p:sldId id="331" r:id="rId30"/>
    <p:sldId id="332" r:id="rId31"/>
    <p:sldId id="479" r:id="rId32"/>
    <p:sldId id="334" r:id="rId33"/>
    <p:sldId id="335" r:id="rId34"/>
    <p:sldId id="336" r:id="rId35"/>
    <p:sldId id="480" r:id="rId36"/>
    <p:sldId id="481" r:id="rId37"/>
    <p:sldId id="482" r:id="rId38"/>
    <p:sldId id="340" r:id="rId39"/>
    <p:sldId id="341" r:id="rId40"/>
    <p:sldId id="483" r:id="rId41"/>
    <p:sldId id="343" r:id="rId42"/>
    <p:sldId id="344" r:id="rId43"/>
    <p:sldId id="345" r:id="rId44"/>
    <p:sldId id="346" r:id="rId45"/>
    <p:sldId id="347" r:id="rId46"/>
    <p:sldId id="348" r:id="rId47"/>
    <p:sldId id="484" r:id="rId48"/>
    <p:sldId id="350" r:id="rId49"/>
    <p:sldId id="351" r:id="rId50"/>
    <p:sldId id="485" r:id="rId51"/>
    <p:sldId id="353" r:id="rId52"/>
    <p:sldId id="354" r:id="rId53"/>
    <p:sldId id="355" r:id="rId54"/>
    <p:sldId id="356" r:id="rId55"/>
    <p:sldId id="357" r:id="rId56"/>
    <p:sldId id="358" r:id="rId57"/>
    <p:sldId id="359" r:id="rId58"/>
    <p:sldId id="303" r:id="rId59"/>
    <p:sldId id="289" r:id="rId60"/>
    <p:sldId id="264" r:id="rId61"/>
    <p:sldId id="486" r:id="rId62"/>
    <p:sldId id="487" r:id="rId63"/>
    <p:sldId id="489" r:id="rId64"/>
    <p:sldId id="490" r:id="rId65"/>
    <p:sldId id="491" r:id="rId66"/>
    <p:sldId id="492" r:id="rId67"/>
    <p:sldId id="493" r:id="rId68"/>
    <p:sldId id="494" r:id="rId69"/>
    <p:sldId id="495" r:id="rId70"/>
    <p:sldId id="496" r:id="rId71"/>
    <p:sldId id="498" r:id="rId72"/>
    <p:sldId id="499" r:id="rId73"/>
    <p:sldId id="500" r:id="rId74"/>
    <p:sldId id="497"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77"/>
            <p14:sldId id="309"/>
            <p14:sldId id="310"/>
            <p14:sldId id="311"/>
            <p14:sldId id="312"/>
            <p14:sldId id="313"/>
            <p14:sldId id="314"/>
            <p14:sldId id="315"/>
            <p14:sldId id="316"/>
            <p14:sldId id="317"/>
            <p14:sldId id="318"/>
            <p14:sldId id="319"/>
            <p14:sldId id="320"/>
            <p14:sldId id="321"/>
            <p14:sldId id="322"/>
            <p14:sldId id="323"/>
            <p14:sldId id="478"/>
            <p14:sldId id="325"/>
            <p14:sldId id="326"/>
            <p14:sldId id="327"/>
            <p14:sldId id="328"/>
            <p14:sldId id="329"/>
            <p14:sldId id="330"/>
            <p14:sldId id="331"/>
            <p14:sldId id="332"/>
            <p14:sldId id="479"/>
            <p14:sldId id="334"/>
            <p14:sldId id="335"/>
            <p14:sldId id="336"/>
            <p14:sldId id="480"/>
            <p14:sldId id="481"/>
            <p14:sldId id="482"/>
            <p14:sldId id="340"/>
            <p14:sldId id="341"/>
            <p14:sldId id="483"/>
            <p14:sldId id="343"/>
            <p14:sldId id="344"/>
            <p14:sldId id="345"/>
            <p14:sldId id="346"/>
            <p14:sldId id="347"/>
            <p14:sldId id="348"/>
            <p14:sldId id="484"/>
            <p14:sldId id="350"/>
            <p14:sldId id="351"/>
            <p14:sldId id="485"/>
            <p14:sldId id="353"/>
            <p14:sldId id="354"/>
            <p14:sldId id="355"/>
            <p14:sldId id="356"/>
            <p14:sldId id="357"/>
            <p14:sldId id="358"/>
            <p14:sldId id="359"/>
            <p14:sldId id="303"/>
          </p14:sldIdLst>
        </p14:section>
        <p14:section name="Appendix: Image Descriptions for Unsighted Students" id="{07080632-B756-45AF-BBF3-52DB3854CA65}">
          <p14:sldIdLst>
            <p14:sldId id="289"/>
            <p14:sldId id="264"/>
            <p14:sldId id="486"/>
            <p14:sldId id="487"/>
            <p14:sldId id="489"/>
            <p14:sldId id="490"/>
            <p14:sldId id="491"/>
            <p14:sldId id="492"/>
            <p14:sldId id="493"/>
            <p14:sldId id="494"/>
            <p14:sldId id="495"/>
            <p14:sldId id="496"/>
            <p14:sldId id="498"/>
            <p14:sldId id="499"/>
            <p14:sldId id="500"/>
            <p14:sldId id="49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80" autoAdjust="0"/>
    <p:restoredTop sz="93060" autoAdjust="0"/>
  </p:normalViewPr>
  <p:slideViewPr>
    <p:cSldViewPr snapToGrid="0" showGuides="1">
      <p:cViewPr varScale="1">
        <p:scale>
          <a:sx n="87" d="100"/>
          <a:sy n="87" d="100"/>
        </p:scale>
        <p:origin x="84" y="366"/>
      </p:cViewPr>
      <p:guideLst>
        <p:guide pos="3264"/>
        <p:guide orient="horz" pos="2256"/>
        <p:guide pos="5640"/>
      </p:guideLst>
    </p:cSldViewPr>
  </p:slideViewPr>
  <p:outlineViewPr>
    <p:cViewPr>
      <p:scale>
        <a:sx n="33" d="100"/>
        <a:sy n="33" d="100"/>
      </p:scale>
      <p:origin x="0" y="-27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7" Type="http://schemas.openxmlformats.org/officeDocument/2006/relationships/image" Target="../media/image23.wmf"/><Relationship Id="rId2" Type="http://schemas.openxmlformats.org/officeDocument/2006/relationships/image" Target="../media/image18.wmf"/><Relationship Id="rId1" Type="http://schemas.openxmlformats.org/officeDocument/2006/relationships/image" Target="../media/image17.wmf"/><Relationship Id="rId6" Type="http://schemas.openxmlformats.org/officeDocument/2006/relationships/image" Target="../media/image22.wmf"/><Relationship Id="rId5" Type="http://schemas.openxmlformats.org/officeDocument/2006/relationships/image" Target="../media/image21.wmf"/><Relationship Id="rId4"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16</a:t>
            </a:fld>
            <a:endParaRPr lang="en-US"/>
          </a:p>
        </p:txBody>
      </p:sp>
    </p:spTree>
    <p:extLst>
      <p:ext uri="{BB962C8B-B14F-4D97-AF65-F5344CB8AC3E}">
        <p14:creationId xmlns:p14="http://schemas.microsoft.com/office/powerpoint/2010/main" val="2467697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41</a:t>
            </a:fld>
            <a:endParaRPr lang="en-US"/>
          </a:p>
        </p:txBody>
      </p:sp>
    </p:spTree>
    <p:extLst>
      <p:ext uri="{BB962C8B-B14F-4D97-AF65-F5344CB8AC3E}">
        <p14:creationId xmlns:p14="http://schemas.microsoft.com/office/powerpoint/2010/main" val="2714117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9.wmf"/></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Layout" Target="../slideLayouts/slideLayout11.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15.wmf"/><Relationship Id="rId3" Type="http://schemas.openxmlformats.org/officeDocument/2006/relationships/notesSlide" Target="../notesSlides/notesSlide1.xml"/><Relationship Id="rId7" Type="http://schemas.openxmlformats.org/officeDocument/2006/relationships/image" Target="../media/image12.wmf"/><Relationship Id="rId12"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4.bin"/><Relationship Id="rId11" Type="http://schemas.openxmlformats.org/officeDocument/2006/relationships/image" Target="../media/image14.wmf"/><Relationship Id="rId5" Type="http://schemas.openxmlformats.org/officeDocument/2006/relationships/image" Target="../media/image11.wmf"/><Relationship Id="rId15" Type="http://schemas.openxmlformats.org/officeDocument/2006/relationships/image" Target="../media/image16.wmf"/><Relationship Id="rId10" Type="http://schemas.openxmlformats.org/officeDocument/2006/relationships/oleObject" Target="../embeddings/oleObject6.bin"/><Relationship Id="rId4" Type="http://schemas.openxmlformats.org/officeDocument/2006/relationships/oleObject" Target="../embeddings/oleObject3.bin"/><Relationship Id="rId9" Type="http://schemas.openxmlformats.org/officeDocument/2006/relationships/image" Target="../media/image13.wmf"/><Relationship Id="rId14" Type="http://schemas.openxmlformats.org/officeDocument/2006/relationships/oleObject" Target="../embeddings/oleObject8.bin"/></Relationships>
</file>

<file path=ppt/slides/_rels/slide17.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14.bin"/><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21.wmf"/><Relationship Id="rId2" Type="http://schemas.openxmlformats.org/officeDocument/2006/relationships/slideLayout" Target="../slideLayouts/slideLayout6.xml"/><Relationship Id="rId16" Type="http://schemas.openxmlformats.org/officeDocument/2006/relationships/image" Target="../media/image23.wmf"/><Relationship Id="rId1" Type="http://schemas.openxmlformats.org/officeDocument/2006/relationships/vmlDrawing" Target="../drawings/vmlDrawing4.vml"/><Relationship Id="rId6" Type="http://schemas.openxmlformats.org/officeDocument/2006/relationships/image" Target="../media/image18.wmf"/><Relationship Id="rId11" Type="http://schemas.openxmlformats.org/officeDocument/2006/relationships/oleObject" Target="../embeddings/oleObject13.bin"/><Relationship Id="rId5" Type="http://schemas.openxmlformats.org/officeDocument/2006/relationships/oleObject" Target="../embeddings/oleObject10.bin"/><Relationship Id="rId15" Type="http://schemas.openxmlformats.org/officeDocument/2006/relationships/oleObject" Target="../embeddings/oleObject15.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2.bin"/><Relationship Id="rId14" Type="http://schemas.openxmlformats.org/officeDocument/2006/relationships/image" Target="../media/image22.wmf"/></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27.wmf"/></Relationships>
</file>

<file path=ppt/slides/_rels/slide2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slide" Target="slide67.xml"/></Relationships>
</file>

<file path=ppt/slides/_rels/slide42.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34.jpg"/><Relationship Id="rId1" Type="http://schemas.openxmlformats.org/officeDocument/2006/relationships/slideLayout" Target="../slideLayouts/slideLayout6.xml"/><Relationship Id="rId4" Type="http://schemas.openxmlformats.org/officeDocument/2006/relationships/slide" Target="slide6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37</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cs typeface="Helvetica" pitchFamily="34" charset="0"/>
              </a:rPr>
              <a:t>Plant Nutrition and Soils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753621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1173C-BE4D-43C8-B64C-532C5F9E5C94}"/>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Prevention of Erosion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A623556-93DC-4013-91CD-8571F9A11910}"/>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Whenever the vegetative cover of soil is disrupted, such as by plowing or harvesting, erosion by water and wind increases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Measures to prevent erosion include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Intercropping</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Mixing crops in a field</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Conservation tillage.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No-till </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Leaving crop stubble in the field</a:t>
            </a:r>
          </a:p>
        </p:txBody>
      </p:sp>
      <p:sp>
        <p:nvSpPr>
          <p:cNvPr id="6" name="Slide Number Placeholder 3">
            <a:extLst>
              <a:ext uri="{FF2B5EF4-FFF2-40B4-BE49-F238E27FC236}">
                <a16:creationId xmlns:a16="http://schemas.microsoft.com/office/drawing/2014/main" id="{15B10D6F-00CC-45C5-9823-2041583FD328}"/>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282436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AA65-FE56-4523-9EE0-7EAE4E355CA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Prevention of Fertilizer Runoff</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E402437-00B3-45FA-8860-7FFAB7A3068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Overuse of fertilizers in agriculture, lawns, and gardens can cause significant water pollution and its associated negative effects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lead to overgrowth of algae in lakes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Maintaining nutrients in soil improves crop growth and minimizes ecosystem damage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Measures to prevent fertilizer runoff include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Site-specific farming.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Integrated nutrient management.</a:t>
            </a:r>
          </a:p>
        </p:txBody>
      </p:sp>
      <p:sp>
        <p:nvSpPr>
          <p:cNvPr id="6" name="Slide Number Placeholder 3">
            <a:extLst>
              <a:ext uri="{FF2B5EF4-FFF2-40B4-BE49-F238E27FC236}">
                <a16:creationId xmlns:a16="http://schemas.microsoft.com/office/drawing/2014/main" id="{46EF5290-2FC5-4AFA-B31D-CB1683BEA48A}"/>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138211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68EB3-CF2F-40DF-96C1-B5AAA881885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Acid Soils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C5630F6-C5E6-442D-AB06-6D40E811BD4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pH of a soil affects the release of minerals from weather rock</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 example at low pH, aluminum, which is toxic to plants and stunts root growth, is released.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plants grow best at a slightly acidic pH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about 26% of the world’s arable soil is considerably more acidic than optimal.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efforts are underway to breed more tolerant plants and to clean up polluted soil.</a:t>
            </a:r>
          </a:p>
        </p:txBody>
      </p:sp>
      <p:sp>
        <p:nvSpPr>
          <p:cNvPr id="6" name="Slide Number Placeholder 3">
            <a:extLst>
              <a:ext uri="{FF2B5EF4-FFF2-40B4-BE49-F238E27FC236}">
                <a16:creationId xmlns:a16="http://schemas.microsoft.com/office/drawing/2014/main" id="{F9B93860-547A-4EF5-BBA4-A2DA19488DAE}"/>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272599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737F0-47C1-473E-BAC8-6B1560784D3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Saline Soils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78C36CD-CE5E-4109-A03D-04E64206E720}"/>
              </a:ext>
            </a:extLst>
          </p:cNvPr>
          <p:cNvSpPr>
            <a:spLocks noGrp="1"/>
          </p:cNvSpPr>
          <p:nvPr>
            <p:ph sz="quarter" idx="11"/>
          </p:nvPr>
        </p:nvSpPr>
        <p:spPr>
          <a:xfrm>
            <a:off x="342900" y="1276710"/>
            <a:ext cx="8458200" cy="430458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Accumulation of salt ions, usually</a:t>
            </a:r>
          </a:p>
        </p:txBody>
      </p:sp>
      <p:graphicFrame>
        <p:nvGraphicFramePr>
          <p:cNvPr id="8" name="Object 3">
            <a:extLst>
              <a:ext uri="{FF2B5EF4-FFF2-40B4-BE49-F238E27FC236}">
                <a16:creationId xmlns:a16="http://schemas.microsoft.com/office/drawing/2014/main" id="{71AE2F2D-9303-4338-8EF9-79F416C04F3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113104005"/>
              </p:ext>
            </p:extLst>
          </p:nvPr>
        </p:nvGraphicFramePr>
        <p:xfrm>
          <a:off x="4971382" y="1329909"/>
          <a:ext cx="1727200" cy="381000"/>
        </p:xfrm>
        <a:graphic>
          <a:graphicData uri="http://schemas.openxmlformats.org/presentationml/2006/ole">
            <mc:AlternateContent xmlns:mc="http://schemas.openxmlformats.org/markup-compatibility/2006">
              <mc:Choice xmlns:v="urn:schemas-microsoft-com:vml" Requires="v">
                <p:oleObj spid="_x0000_s1045" name="Equation" r:id="rId3" imgW="1726920" imgH="380880" progId="Equation.DSMT4">
                  <p:embed/>
                </p:oleObj>
              </mc:Choice>
              <mc:Fallback>
                <p:oleObj name="Equation" r:id="rId3" imgW="1726920" imgH="380880" progId="Equation.DSMT4">
                  <p:embed/>
                  <p:pic>
                    <p:nvPicPr>
                      <p:cNvPr id="0" name=""/>
                      <p:cNvPicPr/>
                      <p:nvPr/>
                    </p:nvPicPr>
                    <p:blipFill>
                      <a:blip r:embed="rId4"/>
                      <a:stretch>
                        <a:fillRect/>
                      </a:stretch>
                    </p:blipFill>
                    <p:spPr>
                      <a:xfrm>
                        <a:off x="4971382" y="1329909"/>
                        <a:ext cx="17272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EF599A0-4DC9-4E45-8530-F2B839441C8C}"/>
              </a:ext>
            </a:extLst>
          </p:cNvPr>
          <p:cNvSpPr>
            <a:spLocks noGrp="1"/>
          </p:cNvSpPr>
          <p:nvPr>
            <p:ph sz="quarter" idx="15"/>
          </p:nvPr>
        </p:nvSpPr>
        <p:spPr>
          <a:xfrm>
            <a:off x="342900" y="1276710"/>
            <a:ext cx="8458200" cy="4654858"/>
          </a:xfrm>
        </p:spPr>
        <p:txBody>
          <a:bodyPr/>
          <a:lstStyle/>
          <a:p>
            <a:pPr lvl="0" indent="630936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alter water potential in soil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leading to a loss of water and turgor in plants.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Saline soil most common in dry areas where salts are introduced through irrigation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Also can occur when overwatering pulls salts from lower soil levels into topsoil</a:t>
            </a:r>
          </a:p>
        </p:txBody>
      </p:sp>
      <p:sp>
        <p:nvSpPr>
          <p:cNvPr id="6" name="Slide Number Placeholder 5">
            <a:extLst>
              <a:ext uri="{FF2B5EF4-FFF2-40B4-BE49-F238E27FC236}">
                <a16:creationId xmlns:a16="http://schemas.microsoft.com/office/drawing/2014/main" id="{AEDB7AE0-72D8-4F70-881F-E0E3B2921D5E}"/>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79165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CA82D-C85F-4226-B6B9-8EEB49455EA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Desertification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One image depicts boats sitting on dry ground, once a marsh.">
            <a:extLst>
              <a:ext uri="{FF2B5EF4-FFF2-40B4-BE49-F238E27FC236}">
                <a16:creationId xmlns:a16="http://schemas.microsoft.com/office/drawing/2014/main" id="{0BDD5A09-1077-44B6-8C12-A15D304009EB}"/>
              </a:ext>
            </a:extLst>
          </p:cNvPr>
          <p:cNvPicPr>
            <a:picLocks noChangeAspect="1" noChangeArrowheads="1"/>
          </p:cNvPicPr>
          <p:nvPr/>
        </p:nvPicPr>
        <p:blipFill rotWithShape="1">
          <a:blip r:embed="rId3"/>
          <a:srcRect l="52784" t="9160"/>
          <a:stretch/>
        </p:blipFill>
        <p:spPr bwMode="auto">
          <a:xfrm>
            <a:off x="2367619" y="1105879"/>
            <a:ext cx="4408762" cy="374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9222EFA-921D-42EB-990F-304CF22C87E2}"/>
              </a:ext>
            </a:extLst>
          </p:cNvPr>
          <p:cNvSpPr>
            <a:spLocks noGrp="1"/>
          </p:cNvSpPr>
          <p:nvPr>
            <p:ph sz="quarter" idx="11"/>
          </p:nvPr>
        </p:nvSpPr>
        <p:spPr>
          <a:xfrm>
            <a:off x="3657600" y="4905457"/>
            <a:ext cx="1828800" cy="182880"/>
          </a:xfrm>
        </p:spPr>
        <p:txBody>
          <a:bodyPr/>
          <a:lstStyle/>
          <a:p>
            <a:pPr algn="ctr"/>
            <a:r>
              <a:rPr lang="en-IN" sz="800" dirty="0">
                <a:solidFill>
                  <a:schemeClr val="tx1"/>
                </a:solidFill>
              </a:rPr>
              <a:t>(b) Karim Sahib/AFP/Getty Images </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8D419EA5-D8CC-4C3F-AF19-5A44D0E35C58}"/>
              </a:ext>
            </a:extLst>
          </p:cNvPr>
          <p:cNvSpPr>
            <a:spLocks noGrp="1"/>
          </p:cNvSpPr>
          <p:nvPr>
            <p:ph sz="quarter" idx="15"/>
          </p:nvPr>
        </p:nvSpPr>
        <p:spPr>
          <a:xfrm>
            <a:off x="342900" y="5143832"/>
            <a:ext cx="8458200" cy="1299559"/>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Desertification was accelerated in southern </a:t>
            </a:r>
            <a:r>
              <a:rPr lang="en-US" sz="2000" dirty="0" err="1">
                <a:solidFill>
                  <a:srgbClr val="000000"/>
                </a:solidFill>
                <a:latin typeface="Arial" panose="020B0604020202020204" pitchFamily="34" charset="0"/>
                <a:ea typeface="Verdana" panose="020B0604030504040204" pitchFamily="34" charset="0"/>
              </a:rPr>
              <a:t>Irag</a:t>
            </a:r>
            <a:r>
              <a:rPr lang="en-US" sz="2000" dirty="0">
                <a:solidFill>
                  <a:srgbClr val="000000"/>
                </a:solidFill>
                <a:latin typeface="Arial" panose="020B0604020202020204" pitchFamily="34" charset="0"/>
                <a:ea typeface="Verdana" panose="020B0604030504040204" pitchFamily="34" charset="0"/>
              </a:rPr>
              <a:t> in the 1990s when most of</a:t>
            </a:r>
          </a:p>
        </p:txBody>
      </p:sp>
      <p:graphicFrame>
        <p:nvGraphicFramePr>
          <p:cNvPr id="11" name="Object 5">
            <a:extLst>
              <a:ext uri="{FF2B5EF4-FFF2-40B4-BE49-F238E27FC236}">
                <a16:creationId xmlns:a16="http://schemas.microsoft.com/office/drawing/2014/main" id="{4E30CBE2-90A4-4335-89B7-C0280892672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962922236"/>
              </p:ext>
            </p:extLst>
          </p:nvPr>
        </p:nvGraphicFramePr>
        <p:xfrm>
          <a:off x="705877" y="5468537"/>
          <a:ext cx="1320800" cy="330200"/>
        </p:xfrm>
        <a:graphic>
          <a:graphicData uri="http://schemas.openxmlformats.org/presentationml/2006/ole">
            <mc:AlternateContent xmlns:mc="http://schemas.openxmlformats.org/markup-compatibility/2006">
              <mc:Choice xmlns:v="urn:schemas-microsoft-com:vml" Requires="v">
                <p:oleObj spid="_x0000_s2068" name="Equation" r:id="rId4" imgW="1320480" imgH="330120" progId="Equation.DSMT4">
                  <p:embed/>
                </p:oleObj>
              </mc:Choice>
              <mc:Fallback>
                <p:oleObj name="Equation" r:id="rId4" imgW="1320480" imgH="330120" progId="Equation.DSMT4">
                  <p:embed/>
                  <p:pic>
                    <p:nvPicPr>
                      <p:cNvPr id="0" name=""/>
                      <p:cNvPicPr/>
                      <p:nvPr/>
                    </p:nvPicPr>
                    <p:blipFill>
                      <a:blip r:embed="rId5"/>
                      <a:stretch>
                        <a:fillRect/>
                      </a:stretch>
                    </p:blipFill>
                    <p:spPr>
                      <a:xfrm>
                        <a:off x="705877" y="5468537"/>
                        <a:ext cx="1320800" cy="3302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80F5C64E-1FA5-4B21-AC0B-93E25ED40FD9}"/>
              </a:ext>
            </a:extLst>
          </p:cNvPr>
          <p:cNvSpPr>
            <a:spLocks noGrp="1"/>
          </p:cNvSpPr>
          <p:nvPr>
            <p:ph sz="quarter" idx="17"/>
          </p:nvPr>
        </p:nvSpPr>
        <p:spPr>
          <a:xfrm>
            <a:off x="342900" y="5437552"/>
            <a:ext cx="8458200" cy="1005840"/>
          </a:xfrm>
        </p:spPr>
        <p:txBody>
          <a:bodyPr/>
          <a:lstStyle/>
          <a:p>
            <a:pPr indent="1645920"/>
            <a:r>
              <a:rPr lang="en-US" sz="2000" dirty="0"/>
              <a:t>of marshlands were drained by using dams to redirect water flow. This turned the marshes into a salty desert, and left fishing boats sitting on dry, cracked soil.</a:t>
            </a:r>
            <a:endParaRPr lang="en-IN" sz="2000" dirty="0"/>
          </a:p>
        </p:txBody>
      </p:sp>
      <p:sp>
        <p:nvSpPr>
          <p:cNvPr id="8" name="Slide Number Placeholder 7">
            <a:extLst>
              <a:ext uri="{FF2B5EF4-FFF2-40B4-BE49-F238E27FC236}">
                <a16:creationId xmlns:a16="http://schemas.microsoft.com/office/drawing/2014/main" id="{322CF304-D221-46DB-BBD2-3BBDD1318B90}"/>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288308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B0684-18CF-4E23-B15B-5AB2FE430AD8}"/>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Plant Nutrients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EFD2075-0F43-41DB-B1F5-FA71D3B186A2}"/>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Photosynthesis is major source of plant nutrition via the fixation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into sugar using solar energy</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Also need</a:t>
            </a:r>
          </a:p>
          <a:p>
            <a:pPr marL="34290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Macronutrients – used in relatively large amounts.</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Nine = C, O, H, N, K, Ca, Mg, P, and S.</a:t>
            </a:r>
          </a:p>
          <a:p>
            <a:pPr marL="34290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Micronutrients – used in minute amounts.</a:t>
            </a:r>
          </a:p>
          <a:p>
            <a:pPr lvl="2" indent="-283464">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Seven = Cl, Fe, Mn, Zn, B, Cu, and Mo.</a:t>
            </a:r>
          </a:p>
          <a:p>
            <a:pPr marL="34290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Deficiency of any one can have severe effects on plant growth.</a:t>
            </a:r>
          </a:p>
        </p:txBody>
      </p:sp>
      <p:sp>
        <p:nvSpPr>
          <p:cNvPr id="6" name="Slide Number Placeholder 3">
            <a:extLst>
              <a:ext uri="{FF2B5EF4-FFF2-40B4-BE49-F238E27FC236}">
                <a16:creationId xmlns:a16="http://schemas.microsoft.com/office/drawing/2014/main" id="{126039AD-A0CA-4729-B90E-6A17EF16DD29}"/>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6599182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43888-4E7F-4FB5-95A5-2E3F0A1A1F0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Macronutrients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2" name="Content Placeholder 2">
            <a:extLst>
              <a:ext uri="{FF2B5EF4-FFF2-40B4-BE49-F238E27FC236}">
                <a16:creationId xmlns:a16="http://schemas.microsoft.com/office/drawing/2014/main" id="{589EEED0-768D-40F1-AE90-76F3D1935116}"/>
              </a:ext>
            </a:extLst>
          </p:cNvPr>
          <p:cNvSpPr>
            <a:spLocks noGrp="1"/>
          </p:cNvSpPr>
          <p:nvPr>
            <p:ph sz="quarter" idx="11"/>
          </p:nvPr>
        </p:nvSpPr>
        <p:spPr>
          <a:xfrm>
            <a:off x="228600" y="1059797"/>
            <a:ext cx="8572500" cy="363404"/>
          </a:xfrm>
        </p:spPr>
        <p:txBody>
          <a:bodyPr/>
          <a:lstStyle/>
          <a:p>
            <a:r>
              <a:rPr lang="en-IN" sz="2000" b="1" dirty="0"/>
              <a:t>TABLE 37.1 Essential Nutrients in Plants </a:t>
            </a:r>
            <a:r>
              <a:rPr lang="en-IN" sz="2000" dirty="0"/>
              <a:t>	</a:t>
            </a:r>
          </a:p>
        </p:txBody>
      </p:sp>
      <p:graphicFrame>
        <p:nvGraphicFramePr>
          <p:cNvPr id="13" name="Table 3">
            <a:extLst>
              <a:ext uri="{FF2B5EF4-FFF2-40B4-BE49-F238E27FC236}">
                <a16:creationId xmlns:a16="http://schemas.microsoft.com/office/drawing/2014/main" id="{6A6AEA43-9E1C-4804-9A46-0B3C9EF4C5B6}"/>
              </a:ext>
            </a:extLst>
          </p:cNvPr>
          <p:cNvGraphicFramePr>
            <a:graphicFrameLocks noGrp="1"/>
          </p:cNvGraphicFramePr>
          <p:nvPr>
            <p:extLst>
              <p:ext uri="{D42A27DB-BD31-4B8C-83A1-F6EECF244321}">
                <p14:modId xmlns:p14="http://schemas.microsoft.com/office/powerpoint/2010/main" val="1187745390"/>
              </p:ext>
            </p:extLst>
          </p:nvPr>
        </p:nvGraphicFramePr>
        <p:xfrm>
          <a:off x="182881" y="1500414"/>
          <a:ext cx="8778239" cy="4849589"/>
        </p:xfrm>
        <a:graphic>
          <a:graphicData uri="http://schemas.openxmlformats.org/drawingml/2006/table">
            <a:tbl>
              <a:tblPr firstRow="1" bandRow="1">
                <a:tableStyleId>{5C22544A-7EE6-4342-B048-85BDC9FD1C3A}</a:tableStyleId>
              </a:tblPr>
              <a:tblGrid>
                <a:gridCol w="1478440">
                  <a:extLst>
                    <a:ext uri="{9D8B030D-6E8A-4147-A177-3AD203B41FA5}">
                      <a16:colId xmlns:a16="http://schemas.microsoft.com/office/drawing/2014/main" val="615752106"/>
                    </a:ext>
                  </a:extLst>
                </a:gridCol>
                <a:gridCol w="1478440">
                  <a:extLst>
                    <a:ext uri="{9D8B030D-6E8A-4147-A177-3AD203B41FA5}">
                      <a16:colId xmlns:a16="http://schemas.microsoft.com/office/drawing/2014/main" val="366370645"/>
                    </a:ext>
                  </a:extLst>
                </a:gridCol>
                <a:gridCol w="2125258">
                  <a:extLst>
                    <a:ext uri="{9D8B030D-6E8A-4147-A177-3AD203B41FA5}">
                      <a16:colId xmlns:a16="http://schemas.microsoft.com/office/drawing/2014/main" val="4106701239"/>
                    </a:ext>
                  </a:extLst>
                </a:gridCol>
                <a:gridCol w="3696101">
                  <a:extLst>
                    <a:ext uri="{9D8B030D-6E8A-4147-A177-3AD203B41FA5}">
                      <a16:colId xmlns:a16="http://schemas.microsoft.com/office/drawing/2014/main" val="898516588"/>
                    </a:ext>
                  </a:extLst>
                </a:gridCol>
              </a:tblGrid>
              <a:tr h="692798">
                <a:tc>
                  <a:txBody>
                    <a:bodyPr/>
                    <a:lstStyle/>
                    <a:p>
                      <a:r>
                        <a:rPr lang="en-IN" sz="1200" b="1" i="0" u="none" strike="noStrike" kern="1200" baseline="0" dirty="0">
                          <a:solidFill>
                            <a:schemeClr val="lt1"/>
                          </a:solidFill>
                          <a:latin typeface="+mn-lt"/>
                          <a:ea typeface="+mn-ea"/>
                          <a:cs typeface="+mn-cs"/>
                        </a:rPr>
                        <a:t>Element </a:t>
                      </a:r>
                      <a:endParaRPr lang="en-IN" sz="1200" b="0" i="0" u="none" strike="noStrike" kern="1200" baseline="0" dirty="0">
                        <a:solidFill>
                          <a:schemeClr val="lt1"/>
                        </a:solidFill>
                        <a:latin typeface="+mn-lt"/>
                        <a:ea typeface="+mn-ea"/>
                        <a:cs typeface="+mn-cs"/>
                      </a:endParaRPr>
                    </a:p>
                  </a:txBody>
                  <a:tcPr>
                    <a:lnB w="38100" cmpd="sng">
                      <a:noFill/>
                    </a:lnB>
                  </a:tcPr>
                </a:tc>
                <a:tc>
                  <a:txBody>
                    <a:bodyPr/>
                    <a:lstStyle/>
                    <a:p>
                      <a:r>
                        <a:rPr lang="en-US" sz="1200" b="1" i="0" u="none" strike="noStrike" kern="1200" baseline="0" dirty="0">
                          <a:solidFill>
                            <a:schemeClr val="lt1"/>
                          </a:solidFill>
                          <a:latin typeface="+mn-lt"/>
                          <a:ea typeface="+mn-ea"/>
                          <a:cs typeface="+mn-cs"/>
                        </a:rPr>
                        <a:t>Principal Form in Which Element Is Absorbed </a:t>
                      </a:r>
                      <a:endParaRPr lang="en-US" sz="1200" b="0" i="0" u="none" strike="noStrike" kern="1200" baseline="0" dirty="0">
                        <a:solidFill>
                          <a:schemeClr val="lt1"/>
                        </a:solidFill>
                        <a:latin typeface="+mn-lt"/>
                        <a:ea typeface="+mn-ea"/>
                        <a:cs typeface="+mn-cs"/>
                      </a:endParaRPr>
                    </a:p>
                  </a:txBody>
                  <a:tcPr>
                    <a:lnB w="38100" cmpd="sng">
                      <a:noFill/>
                    </a:lnB>
                  </a:tcPr>
                </a:tc>
                <a:tc>
                  <a:txBody>
                    <a:bodyPr/>
                    <a:lstStyle/>
                    <a:p>
                      <a:r>
                        <a:rPr lang="en-US" sz="1200" b="1" i="0" u="none" strike="noStrike" kern="1200" baseline="0" dirty="0">
                          <a:solidFill>
                            <a:schemeClr val="lt1"/>
                          </a:solidFill>
                          <a:latin typeface="+mn-lt"/>
                          <a:ea typeface="+mn-ea"/>
                          <a:cs typeface="+mn-cs"/>
                        </a:rPr>
                        <a:t>Approximate Percent of Dry Weight </a:t>
                      </a:r>
                      <a:endParaRPr lang="en-US" sz="1200" b="0" i="0" u="none" strike="noStrike" kern="1200" baseline="0" dirty="0">
                        <a:solidFill>
                          <a:schemeClr val="lt1"/>
                        </a:solidFill>
                        <a:latin typeface="+mn-lt"/>
                        <a:ea typeface="+mn-ea"/>
                        <a:cs typeface="+mn-cs"/>
                      </a:endParaRPr>
                    </a:p>
                  </a:txBody>
                  <a:tcPr>
                    <a:lnB w="38100" cmpd="sng">
                      <a:noFill/>
                    </a:lnB>
                  </a:tcPr>
                </a:tc>
                <a:tc>
                  <a:txBody>
                    <a:bodyPr/>
                    <a:lstStyle/>
                    <a:p>
                      <a:r>
                        <a:rPr lang="en-IN" sz="1200" b="1" i="0" u="none" strike="noStrike" kern="1200" baseline="0" dirty="0">
                          <a:solidFill>
                            <a:schemeClr val="lt1"/>
                          </a:solidFill>
                          <a:latin typeface="+mn-lt"/>
                          <a:ea typeface="+mn-ea"/>
                          <a:cs typeface="+mn-cs"/>
                        </a:rPr>
                        <a:t>Examples of Important Functions </a:t>
                      </a:r>
                      <a:endParaRPr lang="en-IN" sz="1200" b="0" i="0" u="none" strike="noStrike" kern="1200" baseline="0" dirty="0">
                        <a:solidFill>
                          <a:schemeClr val="lt1"/>
                        </a:solidFill>
                        <a:latin typeface="+mn-lt"/>
                        <a:ea typeface="+mn-ea"/>
                        <a:cs typeface="+mn-cs"/>
                      </a:endParaRPr>
                    </a:p>
                  </a:txBody>
                  <a:tcPr>
                    <a:lnB w="38100" cmpd="sng">
                      <a:noFill/>
                    </a:lnB>
                  </a:tcPr>
                </a:tc>
                <a:extLst>
                  <a:ext uri="{0D108BD9-81ED-4DB2-BD59-A6C34878D82A}">
                    <a16:rowId xmlns:a16="http://schemas.microsoft.com/office/drawing/2014/main" val="1584512702"/>
                  </a:ext>
                </a:extLst>
              </a:tr>
              <a:tr h="296913">
                <a:tc>
                  <a:txBody>
                    <a:bodyPr/>
                    <a:lstStyle/>
                    <a:p>
                      <a:endParaRPr lang="en-IN" sz="12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endParaRPr lang="en-IN" sz="12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pt-BR" sz="1200" b="1" i="0" u="none" strike="noStrike" kern="1200" baseline="0" dirty="0">
                          <a:solidFill>
                            <a:schemeClr val="dk1"/>
                          </a:solidFill>
                          <a:latin typeface="+mn-lt"/>
                          <a:ea typeface="+mn-ea"/>
                          <a:cs typeface="+mn-cs"/>
                        </a:rPr>
                        <a:t>MACRONUTRIENTS </a:t>
                      </a:r>
                      <a:endParaRPr lang="pt-BR" sz="1200" b="0" i="0" u="none" strike="noStrike" kern="1200" baseline="0" dirty="0">
                        <a:solidFill>
                          <a:schemeClr val="dk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endParaRPr lang="en-IN" sz="12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82651483"/>
                  </a:ext>
                </a:extLst>
              </a:tr>
              <a:tr h="296913">
                <a:tc>
                  <a:txBody>
                    <a:bodyPr/>
                    <a:lstStyle/>
                    <a:p>
                      <a:r>
                        <a:rPr lang="en-IN" sz="1200" b="0" i="0" u="none" strike="noStrike" kern="1200" baseline="0" dirty="0">
                          <a:solidFill>
                            <a:schemeClr val="dk1"/>
                          </a:solidFill>
                          <a:latin typeface="+mn-lt"/>
                          <a:ea typeface="+mn-ea"/>
                          <a:cs typeface="+mn-cs"/>
                        </a:rPr>
                        <a:t>Carbon </a:t>
                      </a:r>
                    </a:p>
                  </a:txBody>
                  <a:tcPr>
                    <a:lnT w="12700" cmpd="sng">
                      <a:noFill/>
                    </a:lnT>
                  </a:tcPr>
                </a:tc>
                <a:tc>
                  <a:txBody>
                    <a:bodyPr/>
                    <a:lstStyle/>
                    <a:p>
                      <a:pPr algn="ctr"/>
                      <a:r>
                        <a:rPr lang="en-IN" sz="1200" b="0" i="0" u="none" strike="noStrike" kern="1200" baseline="0" dirty="0">
                          <a:solidFill>
                            <a:schemeClr val="dk1"/>
                          </a:solidFill>
                          <a:latin typeface="+mn-lt"/>
                          <a:ea typeface="+mn-ea"/>
                          <a:cs typeface="+mn-cs"/>
                        </a:rPr>
                        <a:t>CO</a:t>
                      </a:r>
                      <a:r>
                        <a:rPr lang="en-IN" sz="1200" b="0" i="0" u="none" strike="noStrike" kern="1200" baseline="-25000" dirty="0">
                          <a:solidFill>
                            <a:schemeClr val="dk1"/>
                          </a:solidFill>
                          <a:latin typeface="+mn-lt"/>
                          <a:ea typeface="+mn-ea"/>
                          <a:cs typeface="+mn-cs"/>
                        </a:rPr>
                        <a:t>2</a:t>
                      </a:r>
                      <a:r>
                        <a:rPr lang="en-IN" sz="1200" b="0" i="0" u="none" strike="noStrike" kern="1200" baseline="0" dirty="0">
                          <a:solidFill>
                            <a:schemeClr val="dk1"/>
                          </a:solidFill>
                          <a:latin typeface="+mn-lt"/>
                          <a:ea typeface="+mn-ea"/>
                          <a:cs typeface="+mn-cs"/>
                        </a:rPr>
                        <a:t> </a:t>
                      </a:r>
                    </a:p>
                  </a:txBody>
                  <a:tcPr>
                    <a:lnT w="12700" cmpd="sng">
                      <a:noFill/>
                    </a:lnT>
                  </a:tcPr>
                </a:tc>
                <a:tc>
                  <a:txBody>
                    <a:bodyPr/>
                    <a:lstStyle/>
                    <a:p>
                      <a:r>
                        <a:rPr lang="en-US" sz="1200" dirty="0"/>
                        <a:t>44</a:t>
                      </a:r>
                      <a:endParaRPr lang="en-IN" sz="1200" dirty="0"/>
                    </a:p>
                  </a:txBody>
                  <a:tcPr>
                    <a:lnT w="12700" cmpd="sng">
                      <a:noFill/>
                    </a:lnT>
                  </a:tcPr>
                </a:tc>
                <a:tc>
                  <a:txBody>
                    <a:bodyPr/>
                    <a:lstStyle/>
                    <a:p>
                      <a:r>
                        <a:rPr lang="en-US" sz="1200" b="0" i="0" u="none" strike="noStrike" kern="1200" baseline="0" dirty="0">
                          <a:solidFill>
                            <a:schemeClr val="dk1"/>
                          </a:solidFill>
                          <a:latin typeface="+mn-lt"/>
                          <a:ea typeface="+mn-ea"/>
                          <a:cs typeface="+mn-cs"/>
                        </a:rPr>
                        <a:t>Major component of organic molecules </a:t>
                      </a:r>
                    </a:p>
                  </a:txBody>
                  <a:tcPr>
                    <a:lnT w="12700" cmpd="sng">
                      <a:noFill/>
                    </a:lnT>
                  </a:tcPr>
                </a:tc>
                <a:extLst>
                  <a:ext uri="{0D108BD9-81ED-4DB2-BD59-A6C34878D82A}">
                    <a16:rowId xmlns:a16="http://schemas.microsoft.com/office/drawing/2014/main" val="657830484"/>
                  </a:ext>
                </a:extLst>
              </a:tr>
              <a:tr h="296913">
                <a:tc>
                  <a:txBody>
                    <a:bodyPr/>
                    <a:lstStyle/>
                    <a:p>
                      <a:r>
                        <a:rPr lang="en-IN" sz="1200" b="0" i="0" u="none" strike="noStrike" kern="1200" baseline="0" dirty="0">
                          <a:solidFill>
                            <a:schemeClr val="dk1"/>
                          </a:solidFill>
                          <a:latin typeface="+mn-lt"/>
                          <a:ea typeface="+mn-ea"/>
                          <a:cs typeface="+mn-cs"/>
                        </a:rPr>
                        <a:t>Oxygen </a:t>
                      </a:r>
                    </a:p>
                  </a:txBody>
                  <a:tcPr/>
                </a:tc>
                <a:tc>
                  <a:txBody>
                    <a:bodyPr/>
                    <a:lstStyle/>
                    <a:p>
                      <a:pPr algn="ctr"/>
                      <a:r>
                        <a:rPr lang="en-IN" sz="1200" b="0" i="0" u="none" strike="noStrike" kern="1200" baseline="0" dirty="0">
                          <a:solidFill>
                            <a:schemeClr val="dk1"/>
                          </a:solidFill>
                          <a:latin typeface="+mn-lt"/>
                          <a:ea typeface="+mn-ea"/>
                          <a:cs typeface="+mn-cs"/>
                        </a:rPr>
                        <a:t>O</a:t>
                      </a:r>
                      <a:r>
                        <a:rPr lang="en-IN" sz="1200" b="0" i="0" u="none" strike="noStrike" kern="1200" baseline="-25000" dirty="0">
                          <a:solidFill>
                            <a:schemeClr val="dk1"/>
                          </a:solidFill>
                          <a:latin typeface="+mn-lt"/>
                          <a:ea typeface="+mn-ea"/>
                          <a:cs typeface="+mn-cs"/>
                        </a:rPr>
                        <a:t>2</a:t>
                      </a:r>
                      <a:r>
                        <a:rPr lang="en-IN" sz="1200" b="0" i="0" u="none" strike="noStrike" kern="1200" baseline="0" dirty="0">
                          <a:solidFill>
                            <a:schemeClr val="dk1"/>
                          </a:solidFill>
                          <a:latin typeface="+mn-lt"/>
                          <a:ea typeface="+mn-ea"/>
                          <a:cs typeface="+mn-cs"/>
                        </a:rPr>
                        <a:t>, H</a:t>
                      </a:r>
                      <a:r>
                        <a:rPr lang="en-IN" sz="1200" b="0" i="0" u="none" strike="noStrike" kern="1200" baseline="-25000" dirty="0">
                          <a:solidFill>
                            <a:schemeClr val="dk1"/>
                          </a:solidFill>
                          <a:latin typeface="+mn-lt"/>
                          <a:ea typeface="+mn-ea"/>
                          <a:cs typeface="+mn-cs"/>
                        </a:rPr>
                        <a:t>2</a:t>
                      </a:r>
                      <a:r>
                        <a:rPr lang="en-IN" sz="1200" b="0" i="0" u="none" strike="noStrike" kern="1200" baseline="0" dirty="0">
                          <a:solidFill>
                            <a:schemeClr val="dk1"/>
                          </a:solidFill>
                          <a:latin typeface="+mn-lt"/>
                          <a:ea typeface="+mn-ea"/>
                          <a:cs typeface="+mn-cs"/>
                        </a:rPr>
                        <a:t>O</a:t>
                      </a:r>
                    </a:p>
                  </a:txBody>
                  <a:tcPr/>
                </a:tc>
                <a:tc>
                  <a:txBody>
                    <a:bodyPr/>
                    <a:lstStyle/>
                    <a:p>
                      <a:r>
                        <a:rPr lang="en-US" sz="1200" dirty="0"/>
                        <a:t>44</a:t>
                      </a:r>
                      <a:endParaRPr lang="en-IN" sz="1200" dirty="0"/>
                    </a:p>
                  </a:txBody>
                  <a:tcPr/>
                </a:tc>
                <a:tc>
                  <a:txBody>
                    <a:bodyPr/>
                    <a:lstStyle/>
                    <a:p>
                      <a:r>
                        <a:rPr lang="en-US" sz="1200" b="0" i="0" u="none" strike="noStrike" kern="1200" baseline="0" dirty="0">
                          <a:solidFill>
                            <a:schemeClr val="dk1"/>
                          </a:solidFill>
                          <a:latin typeface="+mn-lt"/>
                          <a:ea typeface="+mn-ea"/>
                          <a:cs typeface="+mn-cs"/>
                        </a:rPr>
                        <a:t>Major component of organic molecules </a:t>
                      </a:r>
                    </a:p>
                  </a:txBody>
                  <a:tcPr/>
                </a:tc>
                <a:extLst>
                  <a:ext uri="{0D108BD9-81ED-4DB2-BD59-A6C34878D82A}">
                    <a16:rowId xmlns:a16="http://schemas.microsoft.com/office/drawing/2014/main" val="1616737434"/>
                  </a:ext>
                </a:extLst>
              </a:tr>
              <a:tr h="296913">
                <a:tc>
                  <a:txBody>
                    <a:bodyPr/>
                    <a:lstStyle/>
                    <a:p>
                      <a:r>
                        <a:rPr lang="en-IN" sz="1200" b="0" i="0" u="none" strike="noStrike" kern="1200" baseline="0" dirty="0">
                          <a:solidFill>
                            <a:schemeClr val="dk1"/>
                          </a:solidFill>
                          <a:latin typeface="+mn-lt"/>
                          <a:ea typeface="+mn-ea"/>
                          <a:cs typeface="+mn-cs"/>
                        </a:rPr>
                        <a:t>Hydrogen </a:t>
                      </a:r>
                    </a:p>
                  </a:txBody>
                  <a:tcPr/>
                </a:tc>
                <a:tc>
                  <a:txBody>
                    <a:bodyPr/>
                    <a:lstStyle/>
                    <a:p>
                      <a:pPr algn="ctr"/>
                      <a:r>
                        <a:rPr lang="en-US" sz="1200" dirty="0"/>
                        <a:t>H</a:t>
                      </a:r>
                      <a:r>
                        <a:rPr lang="en-US" sz="1200" baseline="-25000" dirty="0"/>
                        <a:t>2</a:t>
                      </a:r>
                      <a:r>
                        <a:rPr lang="en-US" sz="1200" dirty="0"/>
                        <a:t>O</a:t>
                      </a:r>
                      <a:endParaRPr lang="en-IN" sz="1200" dirty="0"/>
                    </a:p>
                  </a:txBody>
                  <a:tcPr/>
                </a:tc>
                <a:tc>
                  <a:txBody>
                    <a:bodyPr/>
                    <a:lstStyle/>
                    <a:p>
                      <a:r>
                        <a:rPr lang="en-US" sz="1200" dirty="0"/>
                        <a:t>6</a:t>
                      </a:r>
                      <a:endParaRPr lang="en-IN" sz="1200" dirty="0"/>
                    </a:p>
                  </a:txBody>
                  <a:tcPr/>
                </a:tc>
                <a:tc>
                  <a:txBody>
                    <a:bodyPr/>
                    <a:lstStyle/>
                    <a:p>
                      <a:r>
                        <a:rPr lang="en-US" sz="1200" b="0" i="0" u="none" strike="noStrike" kern="1200" baseline="0" dirty="0">
                          <a:solidFill>
                            <a:schemeClr val="dk1"/>
                          </a:solidFill>
                          <a:latin typeface="+mn-lt"/>
                          <a:ea typeface="+mn-ea"/>
                          <a:cs typeface="+mn-cs"/>
                        </a:rPr>
                        <a:t>Major component of organic molecules </a:t>
                      </a:r>
                    </a:p>
                  </a:txBody>
                  <a:tcPr/>
                </a:tc>
                <a:extLst>
                  <a:ext uri="{0D108BD9-81ED-4DB2-BD59-A6C34878D82A}">
                    <a16:rowId xmlns:a16="http://schemas.microsoft.com/office/drawing/2014/main" val="1206639271"/>
                  </a:ext>
                </a:extLst>
              </a:tr>
              <a:tr h="494857">
                <a:tc>
                  <a:txBody>
                    <a:bodyPr/>
                    <a:lstStyle/>
                    <a:p>
                      <a:r>
                        <a:rPr lang="en-IN" sz="1200" b="0" i="0" u="none" strike="noStrike" kern="1200" baseline="0" dirty="0">
                          <a:solidFill>
                            <a:schemeClr val="dk1"/>
                          </a:solidFill>
                          <a:latin typeface="+mn-lt"/>
                          <a:ea typeface="+mn-ea"/>
                          <a:cs typeface="+mn-cs"/>
                        </a:rPr>
                        <a:t>Nitrogen </a:t>
                      </a:r>
                    </a:p>
                  </a:txBody>
                  <a:tcPr/>
                </a:tc>
                <a:tc>
                  <a:txBody>
                    <a:bodyPr/>
                    <a:lstStyle/>
                    <a:p>
                      <a:endParaRPr lang="en-IN" sz="1200" b="0" i="0" u="none" strike="noStrike" kern="1200" baseline="30000" dirty="0">
                        <a:solidFill>
                          <a:schemeClr val="dk1"/>
                        </a:solidFill>
                        <a:latin typeface="+mn-lt"/>
                        <a:ea typeface="+mn-ea"/>
                        <a:cs typeface="+mn-cs"/>
                      </a:endParaRPr>
                    </a:p>
                  </a:txBody>
                  <a:tcPr/>
                </a:tc>
                <a:tc>
                  <a:txBody>
                    <a:bodyPr/>
                    <a:lstStyle/>
                    <a:p>
                      <a:r>
                        <a:rPr lang="en-US" sz="1200" dirty="0"/>
                        <a:t>1 to 4</a:t>
                      </a:r>
                      <a:endParaRPr lang="en-IN" sz="1200" dirty="0"/>
                    </a:p>
                  </a:txBody>
                  <a:tcPr/>
                </a:tc>
                <a:tc>
                  <a:txBody>
                    <a:bodyPr/>
                    <a:lstStyle/>
                    <a:p>
                      <a:r>
                        <a:rPr lang="en-IN" sz="1200" b="0" i="0" u="none" strike="noStrike" kern="1200" baseline="0" dirty="0">
                          <a:solidFill>
                            <a:schemeClr val="dk1"/>
                          </a:solidFill>
                          <a:latin typeface="+mn-lt"/>
                          <a:ea typeface="+mn-ea"/>
                          <a:cs typeface="+mn-cs"/>
                        </a:rPr>
                        <a:t>Component of amino acids, proteins, nucleotides, nucleic acids, chlorophyll, coenzymes, enzymes </a:t>
                      </a:r>
                    </a:p>
                  </a:txBody>
                  <a:tcPr/>
                </a:tc>
                <a:extLst>
                  <a:ext uri="{0D108BD9-81ED-4DB2-BD59-A6C34878D82A}">
                    <a16:rowId xmlns:a16="http://schemas.microsoft.com/office/drawing/2014/main" val="496123094"/>
                  </a:ext>
                </a:extLst>
              </a:tr>
              <a:tr h="296913">
                <a:tc>
                  <a:txBody>
                    <a:bodyPr/>
                    <a:lstStyle/>
                    <a:p>
                      <a:r>
                        <a:rPr lang="en-IN" sz="1200" b="0" i="0" u="none" strike="noStrike" kern="1200" baseline="0" dirty="0">
                          <a:solidFill>
                            <a:schemeClr val="dk1"/>
                          </a:solidFill>
                          <a:latin typeface="+mn-lt"/>
                          <a:ea typeface="+mn-ea"/>
                          <a:cs typeface="+mn-cs"/>
                        </a:rPr>
                        <a:t>Potassium </a:t>
                      </a:r>
                    </a:p>
                  </a:txBody>
                  <a:tcPr/>
                </a:tc>
                <a:tc>
                  <a:txBody>
                    <a:bodyPr/>
                    <a:lstStyle/>
                    <a:p>
                      <a:endParaRPr lang="en-IN" sz="1200" baseline="30000" dirty="0"/>
                    </a:p>
                  </a:txBody>
                  <a:tcPr/>
                </a:tc>
                <a:tc>
                  <a:txBody>
                    <a:bodyPr/>
                    <a:lstStyle/>
                    <a:p>
                      <a:r>
                        <a:rPr lang="en-US" sz="1200" dirty="0"/>
                        <a:t>0.5 to 6</a:t>
                      </a:r>
                      <a:endParaRPr lang="en-IN" sz="1200" dirty="0"/>
                    </a:p>
                  </a:txBody>
                  <a:tcPr/>
                </a:tc>
                <a:tc>
                  <a:txBody>
                    <a:bodyPr/>
                    <a:lstStyle/>
                    <a:p>
                      <a:r>
                        <a:rPr lang="en-US" sz="1200" b="0" i="0" u="none" strike="noStrike" kern="1200" baseline="0" dirty="0">
                          <a:solidFill>
                            <a:schemeClr val="dk1"/>
                          </a:solidFill>
                          <a:latin typeface="+mn-lt"/>
                          <a:ea typeface="+mn-ea"/>
                          <a:cs typeface="+mn-cs"/>
                        </a:rPr>
                        <a:t>Protein synthesis, operation of stomata </a:t>
                      </a:r>
                    </a:p>
                  </a:txBody>
                  <a:tcPr/>
                </a:tc>
                <a:extLst>
                  <a:ext uri="{0D108BD9-81ED-4DB2-BD59-A6C34878D82A}">
                    <a16:rowId xmlns:a16="http://schemas.microsoft.com/office/drawing/2014/main" val="3990859629"/>
                  </a:ext>
                </a:extLst>
              </a:tr>
              <a:tr h="692798">
                <a:tc>
                  <a:txBody>
                    <a:bodyPr/>
                    <a:lstStyle/>
                    <a:p>
                      <a:r>
                        <a:rPr lang="en-IN" sz="1200" b="0" i="0" u="none" strike="noStrike" kern="1200" baseline="0" dirty="0">
                          <a:solidFill>
                            <a:schemeClr val="dk1"/>
                          </a:solidFill>
                          <a:latin typeface="+mn-lt"/>
                          <a:ea typeface="+mn-ea"/>
                          <a:cs typeface="+mn-cs"/>
                        </a:rPr>
                        <a:t>Calcium </a:t>
                      </a:r>
                    </a:p>
                  </a:txBody>
                  <a:tcPr/>
                </a:tc>
                <a:tc>
                  <a:txBody>
                    <a:bodyPr/>
                    <a:lstStyle/>
                    <a:p>
                      <a:endParaRPr lang="en-IN" sz="1200" b="0" i="0" u="none" strike="noStrike" kern="1200" baseline="30000" dirty="0">
                        <a:solidFill>
                          <a:schemeClr val="dk1"/>
                        </a:solidFill>
                        <a:latin typeface="+mn-lt"/>
                        <a:ea typeface="+mn-ea"/>
                        <a:cs typeface="+mn-cs"/>
                      </a:endParaRPr>
                    </a:p>
                  </a:txBody>
                  <a:tcPr/>
                </a:tc>
                <a:tc>
                  <a:txBody>
                    <a:bodyPr/>
                    <a:lstStyle/>
                    <a:p>
                      <a:r>
                        <a:rPr lang="en-US" sz="1200" dirty="0"/>
                        <a:t>0.2 to 3.5</a:t>
                      </a:r>
                      <a:endParaRPr lang="en-IN" sz="1200" dirty="0"/>
                    </a:p>
                  </a:txBody>
                  <a:tcPr/>
                </a:tc>
                <a:tc>
                  <a:txBody>
                    <a:bodyPr/>
                    <a:lstStyle/>
                    <a:p>
                      <a:r>
                        <a:rPr lang="en-US" sz="1200" b="0" i="0" u="none" strike="noStrike" kern="1200" baseline="0" dirty="0">
                          <a:solidFill>
                            <a:schemeClr val="dk1"/>
                          </a:solidFill>
                          <a:latin typeface="+mn-lt"/>
                          <a:ea typeface="+mn-ea"/>
                          <a:cs typeface="+mn-cs"/>
                        </a:rPr>
                        <a:t>Component of cell walls, maintenance of membrane structure and permeability; activates some enzymes </a:t>
                      </a:r>
                    </a:p>
                  </a:txBody>
                  <a:tcPr/>
                </a:tc>
                <a:extLst>
                  <a:ext uri="{0D108BD9-81ED-4DB2-BD59-A6C34878D82A}">
                    <a16:rowId xmlns:a16="http://schemas.microsoft.com/office/drawing/2014/main" val="2573742343"/>
                  </a:ext>
                </a:extLst>
              </a:tr>
              <a:tr h="494857">
                <a:tc>
                  <a:txBody>
                    <a:bodyPr/>
                    <a:lstStyle/>
                    <a:p>
                      <a:r>
                        <a:rPr lang="en-IN" sz="1200" b="0" i="0" u="none" strike="noStrike" kern="1200" baseline="0" dirty="0">
                          <a:solidFill>
                            <a:schemeClr val="dk1"/>
                          </a:solidFill>
                          <a:latin typeface="+mn-lt"/>
                          <a:ea typeface="+mn-ea"/>
                          <a:cs typeface="+mn-cs"/>
                        </a:rPr>
                        <a:t>Magnesium </a:t>
                      </a:r>
                    </a:p>
                  </a:txBody>
                  <a:tcPr/>
                </a:tc>
                <a:tc>
                  <a:txBody>
                    <a:bodyPr/>
                    <a:lstStyle/>
                    <a:p>
                      <a:endParaRPr lang="en-IN" sz="1200" b="0" i="0" u="none" strike="noStrike" kern="1200" baseline="0" dirty="0">
                        <a:solidFill>
                          <a:schemeClr val="dk1"/>
                        </a:solidFill>
                        <a:latin typeface="+mn-lt"/>
                        <a:ea typeface="+mn-ea"/>
                        <a:cs typeface="+mn-cs"/>
                      </a:endParaRPr>
                    </a:p>
                  </a:txBody>
                  <a:tcPr/>
                </a:tc>
                <a:tc>
                  <a:txBody>
                    <a:bodyPr/>
                    <a:lstStyle/>
                    <a:p>
                      <a:r>
                        <a:rPr lang="en-US" sz="1200" dirty="0"/>
                        <a:t>0.1 to 0.8</a:t>
                      </a:r>
                      <a:endParaRPr lang="en-IN" sz="1200" dirty="0"/>
                    </a:p>
                  </a:txBody>
                  <a:tcPr/>
                </a:tc>
                <a:tc>
                  <a:txBody>
                    <a:bodyPr/>
                    <a:lstStyle/>
                    <a:p>
                      <a:r>
                        <a:rPr lang="en-US" sz="1200" b="0" i="0" u="none" strike="noStrike" kern="1200" baseline="0" dirty="0">
                          <a:solidFill>
                            <a:schemeClr val="dk1"/>
                          </a:solidFill>
                          <a:latin typeface="+mn-lt"/>
                          <a:ea typeface="+mn-ea"/>
                          <a:cs typeface="+mn-cs"/>
                        </a:rPr>
                        <a:t>Component of chlorophyll molecule, activates many enzymes </a:t>
                      </a:r>
                    </a:p>
                  </a:txBody>
                  <a:tcPr/>
                </a:tc>
                <a:extLst>
                  <a:ext uri="{0D108BD9-81ED-4DB2-BD59-A6C34878D82A}">
                    <a16:rowId xmlns:a16="http://schemas.microsoft.com/office/drawing/2014/main" val="828174287"/>
                  </a:ext>
                </a:extLst>
              </a:tr>
              <a:tr h="494857">
                <a:tc>
                  <a:txBody>
                    <a:bodyPr/>
                    <a:lstStyle/>
                    <a:p>
                      <a:r>
                        <a:rPr lang="en-IN" sz="1200" b="0" i="0" u="none" strike="noStrike" kern="1200" baseline="0" dirty="0">
                          <a:solidFill>
                            <a:schemeClr val="dk1"/>
                          </a:solidFill>
                          <a:latin typeface="+mn-lt"/>
                          <a:ea typeface="+mn-ea"/>
                          <a:cs typeface="+mn-cs"/>
                        </a:rPr>
                        <a:t>Phosphorus </a:t>
                      </a:r>
                    </a:p>
                  </a:txBody>
                  <a:tcPr/>
                </a:tc>
                <a:tc>
                  <a:txBody>
                    <a:bodyPr/>
                    <a:lstStyle/>
                    <a:p>
                      <a:endParaRPr lang="en-IN" sz="1200" b="0" i="0" u="none" strike="noStrike" kern="1200" baseline="0" dirty="0">
                        <a:solidFill>
                          <a:schemeClr val="dk1"/>
                        </a:solidFill>
                        <a:latin typeface="+mn-lt"/>
                        <a:ea typeface="+mn-ea"/>
                        <a:cs typeface="+mn-cs"/>
                      </a:endParaRPr>
                    </a:p>
                  </a:txBody>
                  <a:tcPr/>
                </a:tc>
                <a:tc>
                  <a:txBody>
                    <a:bodyPr/>
                    <a:lstStyle/>
                    <a:p>
                      <a:r>
                        <a:rPr lang="en-US" sz="1200" dirty="0"/>
                        <a:t>0.1 to 0.8</a:t>
                      </a:r>
                      <a:endParaRPr lang="en-IN" sz="1200" dirty="0"/>
                    </a:p>
                  </a:txBody>
                  <a:tcPr/>
                </a:tc>
                <a:tc>
                  <a:txBody>
                    <a:bodyPr/>
                    <a:lstStyle/>
                    <a:p>
                      <a:r>
                        <a:rPr lang="en-US" sz="1200" b="0" i="0" u="none" strike="noStrike" kern="1200" baseline="0" dirty="0">
                          <a:solidFill>
                            <a:schemeClr val="dk1"/>
                          </a:solidFill>
                          <a:latin typeface="+mn-lt"/>
                          <a:ea typeface="+mn-ea"/>
                          <a:cs typeface="+mn-cs"/>
                        </a:rPr>
                        <a:t>Component of ADP and ATP, nucleic acids, phospholipids, several coenzymes </a:t>
                      </a:r>
                    </a:p>
                  </a:txBody>
                  <a:tcPr/>
                </a:tc>
                <a:extLst>
                  <a:ext uri="{0D108BD9-81ED-4DB2-BD59-A6C34878D82A}">
                    <a16:rowId xmlns:a16="http://schemas.microsoft.com/office/drawing/2014/main" val="479373509"/>
                  </a:ext>
                </a:extLst>
              </a:tr>
              <a:tr h="494857">
                <a:tc>
                  <a:txBody>
                    <a:bodyPr/>
                    <a:lstStyle/>
                    <a:p>
                      <a:r>
                        <a:rPr lang="en-IN" sz="1200" b="0" i="0" u="none" strike="noStrike" kern="1200" baseline="0" dirty="0" err="1">
                          <a:solidFill>
                            <a:schemeClr val="dk1"/>
                          </a:solidFill>
                          <a:latin typeface="+mn-lt"/>
                          <a:ea typeface="+mn-ea"/>
                          <a:cs typeface="+mn-cs"/>
                        </a:rPr>
                        <a:t>Sulfur</a:t>
                      </a:r>
                      <a:r>
                        <a:rPr lang="en-IN" sz="1200" b="0" i="0" u="none" strike="noStrike" kern="1200" baseline="0" dirty="0">
                          <a:solidFill>
                            <a:schemeClr val="dk1"/>
                          </a:solidFill>
                          <a:latin typeface="+mn-lt"/>
                          <a:ea typeface="+mn-ea"/>
                          <a:cs typeface="+mn-cs"/>
                        </a:rPr>
                        <a:t> 	</a:t>
                      </a:r>
                    </a:p>
                    <a:p>
                      <a:endParaRPr lang="en-IN" sz="1200" dirty="0"/>
                    </a:p>
                  </a:txBody>
                  <a:tcPr/>
                </a:tc>
                <a:tc>
                  <a:txBody>
                    <a:bodyPr/>
                    <a:lstStyle/>
                    <a:p>
                      <a:endParaRPr lang="en-IN" sz="1200" b="0" i="0" u="none" strike="noStrike" kern="1200" baseline="30000" dirty="0">
                        <a:solidFill>
                          <a:schemeClr val="dk1"/>
                        </a:solidFill>
                        <a:latin typeface="+mn-lt"/>
                        <a:ea typeface="+mn-ea"/>
                        <a:cs typeface="+mn-cs"/>
                      </a:endParaRPr>
                    </a:p>
                  </a:txBody>
                  <a:tcPr/>
                </a:tc>
                <a:tc>
                  <a:txBody>
                    <a:bodyPr/>
                    <a:lstStyle/>
                    <a:p>
                      <a:r>
                        <a:rPr lang="en-US" sz="1200" dirty="0"/>
                        <a:t>0.05 to 1</a:t>
                      </a:r>
                      <a:endParaRPr lang="en-IN" sz="1200" dirty="0"/>
                    </a:p>
                  </a:txBody>
                  <a:tcPr/>
                </a:tc>
                <a:tc>
                  <a:txBody>
                    <a:bodyPr/>
                    <a:lstStyle/>
                    <a:p>
                      <a:r>
                        <a:rPr lang="en-US" sz="1200" b="0" i="0" u="none" strike="noStrike" kern="1200" baseline="0" dirty="0">
                          <a:solidFill>
                            <a:schemeClr val="dk1"/>
                          </a:solidFill>
                          <a:latin typeface="+mn-lt"/>
                          <a:ea typeface="+mn-ea"/>
                          <a:cs typeface="+mn-cs"/>
                        </a:rPr>
                        <a:t>Components of some amino acids and proteins, coenzyme A 	</a:t>
                      </a:r>
                    </a:p>
                  </a:txBody>
                  <a:tcPr/>
                </a:tc>
                <a:extLst>
                  <a:ext uri="{0D108BD9-81ED-4DB2-BD59-A6C34878D82A}">
                    <a16:rowId xmlns:a16="http://schemas.microsoft.com/office/drawing/2014/main" val="3970292378"/>
                  </a:ext>
                </a:extLst>
              </a:tr>
            </a:tbl>
          </a:graphicData>
        </a:graphic>
      </p:graphicFrame>
      <p:graphicFrame>
        <p:nvGraphicFramePr>
          <p:cNvPr id="10" name="Object 4">
            <a:extLst>
              <a:ext uri="{FF2B5EF4-FFF2-40B4-BE49-F238E27FC236}">
                <a16:creationId xmlns:a16="http://schemas.microsoft.com/office/drawing/2014/main" id="{7D71B9CD-93C5-4BCA-AE45-4211FEF0FD1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244281969"/>
              </p:ext>
            </p:extLst>
          </p:nvPr>
        </p:nvGraphicFramePr>
        <p:xfrm>
          <a:off x="2066925" y="3416300"/>
          <a:ext cx="685800" cy="241300"/>
        </p:xfrm>
        <a:graphic>
          <a:graphicData uri="http://schemas.openxmlformats.org/presentationml/2006/ole">
            <mc:AlternateContent xmlns:mc="http://schemas.openxmlformats.org/markup-compatibility/2006">
              <mc:Choice xmlns:v="urn:schemas-microsoft-com:vml" Requires="v">
                <p:oleObj spid="_x0000_s3293" name="Equation" r:id="rId4" imgW="685800" imgH="241200" progId="Equation.DSMT4">
                  <p:embed/>
                </p:oleObj>
              </mc:Choice>
              <mc:Fallback>
                <p:oleObj name="Equation" r:id="rId4" imgW="685800" imgH="241200" progId="Equation.DSMT4">
                  <p:embed/>
                  <p:pic>
                    <p:nvPicPr>
                      <p:cNvPr id="9" name="Object 8">
                        <a:extLst>
                          <a:ext uri="{FF2B5EF4-FFF2-40B4-BE49-F238E27FC236}">
                            <a16:creationId xmlns:a16="http://schemas.microsoft.com/office/drawing/2014/main" id="{A691ABDC-A280-4C37-9827-C2D2FF0CBF0E}"/>
                          </a:ext>
                        </a:extLst>
                      </p:cNvPr>
                      <p:cNvPicPr/>
                      <p:nvPr/>
                    </p:nvPicPr>
                    <p:blipFill>
                      <a:blip r:embed="rId5"/>
                      <a:stretch>
                        <a:fillRect/>
                      </a:stretch>
                    </p:blipFill>
                    <p:spPr>
                      <a:xfrm>
                        <a:off x="2066925" y="3416300"/>
                        <a:ext cx="685800" cy="241300"/>
                      </a:xfrm>
                      <a:prstGeom prst="rect">
                        <a:avLst/>
                      </a:prstGeom>
                    </p:spPr>
                  </p:pic>
                </p:oleObj>
              </mc:Fallback>
            </mc:AlternateContent>
          </a:graphicData>
        </a:graphic>
      </p:graphicFrame>
      <p:graphicFrame>
        <p:nvGraphicFramePr>
          <p:cNvPr id="11" name="Object 5">
            <a:extLst>
              <a:ext uri="{FF2B5EF4-FFF2-40B4-BE49-F238E27FC236}">
                <a16:creationId xmlns:a16="http://schemas.microsoft.com/office/drawing/2014/main" id="{59A0B63E-0DFA-4FED-BE1B-927546DF541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26874606"/>
              </p:ext>
            </p:extLst>
          </p:nvPr>
        </p:nvGraphicFramePr>
        <p:xfrm>
          <a:off x="2308225" y="3873552"/>
          <a:ext cx="203200" cy="190500"/>
        </p:xfrm>
        <a:graphic>
          <a:graphicData uri="http://schemas.openxmlformats.org/presentationml/2006/ole">
            <mc:AlternateContent xmlns:mc="http://schemas.openxmlformats.org/markup-compatibility/2006">
              <mc:Choice xmlns:v="urn:schemas-microsoft-com:vml" Requires="v">
                <p:oleObj spid="_x0000_s3294" name="Equation" r:id="rId6" imgW="203040" imgH="190440" progId="Equation.DSMT4">
                  <p:embed/>
                </p:oleObj>
              </mc:Choice>
              <mc:Fallback>
                <p:oleObj name="Equation" r:id="rId6" imgW="203040" imgH="190440" progId="Equation.DSMT4">
                  <p:embed/>
                  <p:pic>
                    <p:nvPicPr>
                      <p:cNvPr id="9" name="Object 8">
                        <a:extLst>
                          <a:ext uri="{FF2B5EF4-FFF2-40B4-BE49-F238E27FC236}">
                            <a16:creationId xmlns:a16="http://schemas.microsoft.com/office/drawing/2014/main" id="{A691ABDC-A280-4C37-9827-C2D2FF0CBF0E}"/>
                          </a:ext>
                        </a:extLst>
                      </p:cNvPr>
                      <p:cNvPicPr/>
                      <p:nvPr/>
                    </p:nvPicPr>
                    <p:blipFill>
                      <a:blip r:embed="rId7"/>
                      <a:stretch>
                        <a:fillRect/>
                      </a:stretch>
                    </p:blipFill>
                    <p:spPr>
                      <a:xfrm>
                        <a:off x="2308225" y="3873552"/>
                        <a:ext cx="203200" cy="190500"/>
                      </a:xfrm>
                      <a:prstGeom prst="rect">
                        <a:avLst/>
                      </a:prstGeom>
                    </p:spPr>
                  </p:pic>
                </p:oleObj>
              </mc:Fallback>
            </mc:AlternateContent>
          </a:graphicData>
        </a:graphic>
      </p:graphicFrame>
      <p:graphicFrame>
        <p:nvGraphicFramePr>
          <p:cNvPr id="14" name="Object 6">
            <a:extLst>
              <a:ext uri="{FF2B5EF4-FFF2-40B4-BE49-F238E27FC236}">
                <a16:creationId xmlns:a16="http://schemas.microsoft.com/office/drawing/2014/main" id="{4C1BEC95-2126-4D90-8320-BFCF53CFADF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83731432"/>
              </p:ext>
            </p:extLst>
          </p:nvPr>
        </p:nvGraphicFramePr>
        <p:xfrm>
          <a:off x="2238375" y="4214394"/>
          <a:ext cx="342900" cy="203200"/>
        </p:xfrm>
        <a:graphic>
          <a:graphicData uri="http://schemas.openxmlformats.org/presentationml/2006/ole">
            <mc:AlternateContent xmlns:mc="http://schemas.openxmlformats.org/markup-compatibility/2006">
              <mc:Choice xmlns:v="urn:schemas-microsoft-com:vml" Requires="v">
                <p:oleObj spid="_x0000_s3295" name="Equation" r:id="rId8" imgW="342720" imgH="203040" progId="Equation.DSMT4">
                  <p:embed/>
                </p:oleObj>
              </mc:Choice>
              <mc:Fallback>
                <p:oleObj name="Equation" r:id="rId8" imgW="342720" imgH="203040" progId="Equation.DSMT4">
                  <p:embed/>
                  <p:pic>
                    <p:nvPicPr>
                      <p:cNvPr id="11" name="Object 10">
                        <a:extLst>
                          <a:ext uri="{FF2B5EF4-FFF2-40B4-BE49-F238E27FC236}">
                            <a16:creationId xmlns:a16="http://schemas.microsoft.com/office/drawing/2014/main" id="{59A0B63E-0DFA-4FED-BE1B-927546DF5416}"/>
                          </a:ext>
                        </a:extLst>
                      </p:cNvPr>
                      <p:cNvPicPr/>
                      <p:nvPr/>
                    </p:nvPicPr>
                    <p:blipFill>
                      <a:blip r:embed="rId9"/>
                      <a:stretch>
                        <a:fillRect/>
                      </a:stretch>
                    </p:blipFill>
                    <p:spPr>
                      <a:xfrm>
                        <a:off x="2238375" y="4214394"/>
                        <a:ext cx="342900" cy="203200"/>
                      </a:xfrm>
                      <a:prstGeom prst="rect">
                        <a:avLst/>
                      </a:prstGeom>
                    </p:spPr>
                  </p:pic>
                </p:oleObj>
              </mc:Fallback>
            </mc:AlternateContent>
          </a:graphicData>
        </a:graphic>
      </p:graphicFrame>
      <p:graphicFrame>
        <p:nvGraphicFramePr>
          <p:cNvPr id="15" name="Object 7">
            <a:extLst>
              <a:ext uri="{FF2B5EF4-FFF2-40B4-BE49-F238E27FC236}">
                <a16:creationId xmlns:a16="http://schemas.microsoft.com/office/drawing/2014/main" id="{7F4D605F-749E-4A8F-806C-C108631F304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626073334"/>
              </p:ext>
            </p:extLst>
          </p:nvPr>
        </p:nvGraphicFramePr>
        <p:xfrm>
          <a:off x="2232025" y="4886151"/>
          <a:ext cx="355600" cy="228600"/>
        </p:xfrm>
        <a:graphic>
          <a:graphicData uri="http://schemas.openxmlformats.org/presentationml/2006/ole">
            <mc:AlternateContent xmlns:mc="http://schemas.openxmlformats.org/markup-compatibility/2006">
              <mc:Choice xmlns:v="urn:schemas-microsoft-com:vml" Requires="v">
                <p:oleObj spid="_x0000_s3296" name="Equation" r:id="rId10" imgW="355320" imgH="228600" progId="Equation.DSMT4">
                  <p:embed/>
                </p:oleObj>
              </mc:Choice>
              <mc:Fallback>
                <p:oleObj name="Equation" r:id="rId10" imgW="355320" imgH="228600" progId="Equation.DSMT4">
                  <p:embed/>
                  <p:pic>
                    <p:nvPicPr>
                      <p:cNvPr id="14" name="Object 13">
                        <a:extLst>
                          <a:ext uri="{FF2B5EF4-FFF2-40B4-BE49-F238E27FC236}">
                            <a16:creationId xmlns:a16="http://schemas.microsoft.com/office/drawing/2014/main" id="{4C1BEC95-2126-4D90-8320-BFCF53CFADF9}"/>
                          </a:ext>
                        </a:extLst>
                      </p:cNvPr>
                      <p:cNvPicPr/>
                      <p:nvPr/>
                    </p:nvPicPr>
                    <p:blipFill>
                      <a:blip r:embed="rId11"/>
                      <a:stretch>
                        <a:fillRect/>
                      </a:stretch>
                    </p:blipFill>
                    <p:spPr>
                      <a:xfrm>
                        <a:off x="2232025" y="4886151"/>
                        <a:ext cx="355600" cy="228600"/>
                      </a:xfrm>
                      <a:prstGeom prst="rect">
                        <a:avLst/>
                      </a:prstGeom>
                    </p:spPr>
                  </p:pic>
                </p:oleObj>
              </mc:Fallback>
            </mc:AlternateContent>
          </a:graphicData>
        </a:graphic>
      </p:graphicFrame>
      <p:graphicFrame>
        <p:nvGraphicFramePr>
          <p:cNvPr id="16" name="Object 8">
            <a:extLst>
              <a:ext uri="{FF2B5EF4-FFF2-40B4-BE49-F238E27FC236}">
                <a16:creationId xmlns:a16="http://schemas.microsoft.com/office/drawing/2014/main" id="{3E9FC76F-6860-4A98-80A0-0F7B1E3FD24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40019432"/>
              </p:ext>
            </p:extLst>
          </p:nvPr>
        </p:nvGraphicFramePr>
        <p:xfrm>
          <a:off x="1933575" y="5399480"/>
          <a:ext cx="952500" cy="241300"/>
        </p:xfrm>
        <a:graphic>
          <a:graphicData uri="http://schemas.openxmlformats.org/presentationml/2006/ole">
            <mc:AlternateContent xmlns:mc="http://schemas.openxmlformats.org/markup-compatibility/2006">
              <mc:Choice xmlns:v="urn:schemas-microsoft-com:vml" Requires="v">
                <p:oleObj spid="_x0000_s3297" name="Equation" r:id="rId12" imgW="952200" imgH="241200" progId="Equation.DSMT4">
                  <p:embed/>
                </p:oleObj>
              </mc:Choice>
              <mc:Fallback>
                <p:oleObj name="Equation" r:id="rId12" imgW="952200" imgH="241200" progId="Equation.DSMT4">
                  <p:embed/>
                  <p:pic>
                    <p:nvPicPr>
                      <p:cNvPr id="15" name="Object 14">
                        <a:extLst>
                          <a:ext uri="{FF2B5EF4-FFF2-40B4-BE49-F238E27FC236}">
                            <a16:creationId xmlns:a16="http://schemas.microsoft.com/office/drawing/2014/main" id="{7F4D605F-749E-4A8F-806C-C108631F3041}"/>
                          </a:ext>
                        </a:extLst>
                      </p:cNvPr>
                      <p:cNvPicPr/>
                      <p:nvPr/>
                    </p:nvPicPr>
                    <p:blipFill>
                      <a:blip r:embed="rId13"/>
                      <a:stretch>
                        <a:fillRect/>
                      </a:stretch>
                    </p:blipFill>
                    <p:spPr>
                      <a:xfrm>
                        <a:off x="1933575" y="5399480"/>
                        <a:ext cx="952500" cy="241300"/>
                      </a:xfrm>
                      <a:prstGeom prst="rect">
                        <a:avLst/>
                      </a:prstGeom>
                    </p:spPr>
                  </p:pic>
                </p:oleObj>
              </mc:Fallback>
            </mc:AlternateContent>
          </a:graphicData>
        </a:graphic>
      </p:graphicFrame>
      <p:graphicFrame>
        <p:nvGraphicFramePr>
          <p:cNvPr id="4" name="Object 9">
            <a:extLst>
              <a:ext uri="{FF2B5EF4-FFF2-40B4-BE49-F238E27FC236}">
                <a16:creationId xmlns:a16="http://schemas.microsoft.com/office/drawing/2014/main" id="{2E4CE572-2526-4D11-AE7C-80FF169DB6C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42688211"/>
              </p:ext>
            </p:extLst>
          </p:nvPr>
        </p:nvGraphicFramePr>
        <p:xfrm>
          <a:off x="2171700" y="5886581"/>
          <a:ext cx="368300" cy="241300"/>
        </p:xfrm>
        <a:graphic>
          <a:graphicData uri="http://schemas.openxmlformats.org/presentationml/2006/ole">
            <mc:AlternateContent xmlns:mc="http://schemas.openxmlformats.org/markup-compatibility/2006">
              <mc:Choice xmlns:v="urn:schemas-microsoft-com:vml" Requires="v">
                <p:oleObj spid="_x0000_s3298" name="Equation" r:id="rId14" imgW="368280" imgH="241200" progId="Equation.DSMT4">
                  <p:embed/>
                </p:oleObj>
              </mc:Choice>
              <mc:Fallback>
                <p:oleObj name="Equation" r:id="rId14" imgW="368280" imgH="241200" progId="Equation.DSMT4">
                  <p:embed/>
                  <p:pic>
                    <p:nvPicPr>
                      <p:cNvPr id="0" name=""/>
                      <p:cNvPicPr/>
                      <p:nvPr/>
                    </p:nvPicPr>
                    <p:blipFill>
                      <a:blip r:embed="rId15"/>
                      <a:stretch>
                        <a:fillRect/>
                      </a:stretch>
                    </p:blipFill>
                    <p:spPr>
                      <a:xfrm>
                        <a:off x="2171700" y="5886581"/>
                        <a:ext cx="368300" cy="241300"/>
                      </a:xfrm>
                      <a:prstGeom prst="rect">
                        <a:avLst/>
                      </a:prstGeom>
                    </p:spPr>
                  </p:pic>
                </p:oleObj>
              </mc:Fallback>
            </mc:AlternateContent>
          </a:graphicData>
        </a:graphic>
      </p:graphicFrame>
      <p:sp>
        <p:nvSpPr>
          <p:cNvPr id="7" name="Slide Number Placeholder 10">
            <a:extLst>
              <a:ext uri="{FF2B5EF4-FFF2-40B4-BE49-F238E27FC236}">
                <a16:creationId xmlns:a16="http://schemas.microsoft.com/office/drawing/2014/main" id="{F3F54B90-9A20-4603-9A63-30F94F138DAC}"/>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209118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43888-4E7F-4FB5-95A5-2E3F0A1A1F0E}"/>
              </a:ext>
            </a:extLst>
          </p:cNvPr>
          <p:cNvSpPr>
            <a:spLocks noGrp="1"/>
          </p:cNvSpPr>
          <p:nvPr>
            <p:ph type="title"/>
          </p:nvPr>
        </p:nvSpPr>
        <p:spPr/>
        <p:txBody>
          <a:bodyPr/>
          <a:lstStyle/>
          <a:p>
            <a:pPr lvl="0"/>
            <a:r>
              <a:rPr lang="en-US" dirty="0"/>
              <a:t>Micronutrients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2" name="Content Placeholder 2">
            <a:extLst>
              <a:ext uri="{FF2B5EF4-FFF2-40B4-BE49-F238E27FC236}">
                <a16:creationId xmlns:a16="http://schemas.microsoft.com/office/drawing/2014/main" id="{589EEED0-768D-40F1-AE90-76F3D1935116}"/>
              </a:ext>
            </a:extLst>
          </p:cNvPr>
          <p:cNvSpPr>
            <a:spLocks noGrp="1"/>
          </p:cNvSpPr>
          <p:nvPr>
            <p:ph sz="quarter" idx="11"/>
          </p:nvPr>
        </p:nvSpPr>
        <p:spPr>
          <a:xfrm>
            <a:off x="228600" y="1059797"/>
            <a:ext cx="8572500" cy="363404"/>
          </a:xfrm>
        </p:spPr>
        <p:txBody>
          <a:bodyPr/>
          <a:lstStyle/>
          <a:p>
            <a:r>
              <a:rPr lang="en-IN" sz="2000" b="1" dirty="0"/>
              <a:t>TABLE 37.1 Essential Nutrients in Plants </a:t>
            </a:r>
            <a:r>
              <a:rPr lang="en-IN" sz="2000" dirty="0"/>
              <a:t>	</a:t>
            </a:r>
          </a:p>
        </p:txBody>
      </p:sp>
      <p:graphicFrame>
        <p:nvGraphicFramePr>
          <p:cNvPr id="13" name="Table 3">
            <a:extLst>
              <a:ext uri="{FF2B5EF4-FFF2-40B4-BE49-F238E27FC236}">
                <a16:creationId xmlns:a16="http://schemas.microsoft.com/office/drawing/2014/main" id="{6A6AEA43-9E1C-4804-9A46-0B3C9EF4C5B6}"/>
              </a:ext>
            </a:extLst>
          </p:cNvPr>
          <p:cNvGraphicFramePr>
            <a:graphicFrameLocks noGrp="1"/>
          </p:cNvGraphicFramePr>
          <p:nvPr>
            <p:extLst>
              <p:ext uri="{D42A27DB-BD31-4B8C-83A1-F6EECF244321}">
                <p14:modId xmlns:p14="http://schemas.microsoft.com/office/powerpoint/2010/main" val="2813162777"/>
              </p:ext>
            </p:extLst>
          </p:nvPr>
        </p:nvGraphicFramePr>
        <p:xfrm>
          <a:off x="182880" y="1500414"/>
          <a:ext cx="8778240" cy="4767037"/>
        </p:xfrm>
        <a:graphic>
          <a:graphicData uri="http://schemas.openxmlformats.org/drawingml/2006/table">
            <a:tbl>
              <a:tblPr firstRow="1" bandRow="1">
                <a:tableStyleId>{5C22544A-7EE6-4342-B048-85BDC9FD1C3A}</a:tableStyleId>
              </a:tblPr>
              <a:tblGrid>
                <a:gridCol w="1097280">
                  <a:extLst>
                    <a:ext uri="{9D8B030D-6E8A-4147-A177-3AD203B41FA5}">
                      <a16:colId xmlns:a16="http://schemas.microsoft.com/office/drawing/2014/main" val="615752106"/>
                    </a:ext>
                  </a:extLst>
                </a:gridCol>
                <a:gridCol w="1554480">
                  <a:extLst>
                    <a:ext uri="{9D8B030D-6E8A-4147-A177-3AD203B41FA5}">
                      <a16:colId xmlns:a16="http://schemas.microsoft.com/office/drawing/2014/main" val="366370645"/>
                    </a:ext>
                  </a:extLst>
                </a:gridCol>
                <a:gridCol w="3474720">
                  <a:extLst>
                    <a:ext uri="{9D8B030D-6E8A-4147-A177-3AD203B41FA5}">
                      <a16:colId xmlns:a16="http://schemas.microsoft.com/office/drawing/2014/main" val="4106701239"/>
                    </a:ext>
                  </a:extLst>
                </a:gridCol>
                <a:gridCol w="2651760">
                  <a:extLst>
                    <a:ext uri="{9D8B030D-6E8A-4147-A177-3AD203B41FA5}">
                      <a16:colId xmlns:a16="http://schemas.microsoft.com/office/drawing/2014/main" val="898516588"/>
                    </a:ext>
                  </a:extLst>
                </a:gridCol>
              </a:tblGrid>
              <a:tr h="731309">
                <a:tc>
                  <a:txBody>
                    <a:bodyPr/>
                    <a:lstStyle/>
                    <a:p>
                      <a:r>
                        <a:rPr lang="en-IN" sz="1200" b="1" i="0" u="none" strike="noStrike" kern="1200" baseline="0" dirty="0">
                          <a:solidFill>
                            <a:schemeClr val="lt1"/>
                          </a:solidFill>
                          <a:latin typeface="+mn-lt"/>
                          <a:ea typeface="+mn-ea"/>
                          <a:cs typeface="+mn-cs"/>
                        </a:rPr>
                        <a:t>Element </a:t>
                      </a:r>
                      <a:endParaRPr lang="en-IN" sz="1200" b="0" i="0" u="none" strike="noStrike" kern="1200" baseline="0" dirty="0">
                        <a:solidFill>
                          <a:schemeClr val="lt1"/>
                        </a:solidFill>
                        <a:latin typeface="+mn-lt"/>
                        <a:ea typeface="+mn-ea"/>
                        <a:cs typeface="+mn-cs"/>
                      </a:endParaRPr>
                    </a:p>
                  </a:txBody>
                  <a:tcPr>
                    <a:lnB w="38100" cmpd="sng">
                      <a:noFill/>
                    </a:lnB>
                  </a:tcPr>
                </a:tc>
                <a:tc>
                  <a:txBody>
                    <a:bodyPr/>
                    <a:lstStyle/>
                    <a:p>
                      <a:r>
                        <a:rPr lang="en-US" sz="1200" b="1" i="0" u="none" strike="noStrike" kern="1200" baseline="0" dirty="0">
                          <a:solidFill>
                            <a:schemeClr val="lt1"/>
                          </a:solidFill>
                          <a:latin typeface="+mn-lt"/>
                          <a:ea typeface="+mn-ea"/>
                          <a:cs typeface="+mn-cs"/>
                        </a:rPr>
                        <a:t>Principal Form in Which Element Is Absorbed </a:t>
                      </a:r>
                      <a:endParaRPr lang="en-US" sz="1200" b="0" i="0" u="none" strike="noStrike" kern="1200" baseline="0" dirty="0">
                        <a:solidFill>
                          <a:schemeClr val="lt1"/>
                        </a:solidFill>
                        <a:latin typeface="+mn-lt"/>
                        <a:ea typeface="+mn-ea"/>
                        <a:cs typeface="+mn-cs"/>
                      </a:endParaRPr>
                    </a:p>
                  </a:txBody>
                  <a:tcPr>
                    <a:lnB w="38100" cmpd="sng">
                      <a:noFill/>
                    </a:lnB>
                  </a:tcPr>
                </a:tc>
                <a:tc>
                  <a:txBody>
                    <a:bodyPr/>
                    <a:lstStyle/>
                    <a:p>
                      <a:r>
                        <a:rPr lang="en-US" sz="1200" b="1" i="0" u="none" strike="noStrike" kern="1200" baseline="0" dirty="0">
                          <a:solidFill>
                            <a:schemeClr val="lt1"/>
                          </a:solidFill>
                          <a:latin typeface="+mn-lt"/>
                          <a:ea typeface="+mn-ea"/>
                          <a:cs typeface="+mn-cs"/>
                        </a:rPr>
                        <a:t>Approximate Percent of Dry Weight </a:t>
                      </a:r>
                      <a:endParaRPr lang="en-US" sz="1200" b="0" i="0" u="none" strike="noStrike" kern="1200" baseline="0" dirty="0">
                        <a:solidFill>
                          <a:schemeClr val="lt1"/>
                        </a:solidFill>
                        <a:latin typeface="+mn-lt"/>
                        <a:ea typeface="+mn-ea"/>
                        <a:cs typeface="+mn-cs"/>
                      </a:endParaRPr>
                    </a:p>
                  </a:txBody>
                  <a:tcPr>
                    <a:lnB w="38100" cmpd="sng">
                      <a:noFill/>
                    </a:lnB>
                  </a:tcPr>
                </a:tc>
                <a:tc>
                  <a:txBody>
                    <a:bodyPr/>
                    <a:lstStyle/>
                    <a:p>
                      <a:r>
                        <a:rPr lang="en-IN" sz="1200" b="1" i="0" u="none" strike="noStrike" kern="1200" baseline="0" dirty="0">
                          <a:solidFill>
                            <a:schemeClr val="lt1"/>
                          </a:solidFill>
                          <a:latin typeface="+mn-lt"/>
                          <a:ea typeface="+mn-ea"/>
                          <a:cs typeface="+mn-cs"/>
                        </a:rPr>
                        <a:t>Examples of Important Functions </a:t>
                      </a:r>
                      <a:endParaRPr lang="en-IN" sz="1200" b="0" i="0" u="none" strike="noStrike" kern="1200" baseline="0" dirty="0">
                        <a:solidFill>
                          <a:schemeClr val="lt1"/>
                        </a:solidFill>
                        <a:latin typeface="+mn-lt"/>
                        <a:ea typeface="+mn-ea"/>
                        <a:cs typeface="+mn-cs"/>
                      </a:endParaRPr>
                    </a:p>
                  </a:txBody>
                  <a:tcPr>
                    <a:lnB w="38100" cmpd="sng">
                      <a:noFill/>
                    </a:lnB>
                  </a:tcPr>
                </a:tc>
                <a:extLst>
                  <a:ext uri="{0D108BD9-81ED-4DB2-BD59-A6C34878D82A}">
                    <a16:rowId xmlns:a16="http://schemas.microsoft.com/office/drawing/2014/main" val="1584512702"/>
                  </a:ext>
                </a:extLst>
              </a:tr>
              <a:tr h="378351">
                <a:tc>
                  <a:txBody>
                    <a:bodyPr/>
                    <a:lstStyle/>
                    <a:p>
                      <a:endParaRPr lang="en-IN" sz="12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endParaRPr lang="en-IN" sz="12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pPr algn="ctr"/>
                      <a:r>
                        <a:rPr lang="pt-BR" sz="1200" b="1" i="0" u="none" strike="noStrike" kern="1200" baseline="0" dirty="0">
                          <a:solidFill>
                            <a:schemeClr val="dk1"/>
                          </a:solidFill>
                          <a:latin typeface="+mn-lt"/>
                          <a:ea typeface="+mn-ea"/>
                          <a:cs typeface="+mn-cs"/>
                        </a:rPr>
                        <a:t>MICRONUTRIENTS ( concentrations in ppm)  </a:t>
                      </a:r>
                      <a:endParaRPr lang="pt-BR" sz="1200" b="0" i="0" u="none" strike="noStrike" kern="1200" baseline="0" dirty="0">
                        <a:solidFill>
                          <a:schemeClr val="dk1"/>
                        </a:solidFill>
                        <a:latin typeface="+mn-lt"/>
                        <a:ea typeface="+mn-ea"/>
                        <a:cs typeface="+mn-cs"/>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tc>
                  <a:txBody>
                    <a:bodyPr/>
                    <a:lstStyle/>
                    <a:p>
                      <a:endParaRPr lang="en-IN" sz="12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282651483"/>
                  </a:ext>
                </a:extLst>
              </a:tr>
              <a:tr h="378351">
                <a:tc>
                  <a:txBody>
                    <a:bodyPr/>
                    <a:lstStyle/>
                    <a:p>
                      <a:r>
                        <a:rPr lang="en-IN" sz="1200" b="0" i="0" u="none" strike="noStrike" kern="1200" baseline="0" dirty="0">
                          <a:solidFill>
                            <a:schemeClr val="tx1"/>
                          </a:solidFill>
                          <a:latin typeface="+mn-lt"/>
                          <a:ea typeface="+mn-ea"/>
                          <a:cs typeface="+mn-cs"/>
                        </a:rPr>
                        <a:t>Chlorine </a:t>
                      </a:r>
                    </a:p>
                  </a:txBody>
                  <a:tcPr>
                    <a:lnT w="12700" cmpd="sng">
                      <a:noFill/>
                    </a:lnT>
                  </a:tcPr>
                </a:tc>
                <a:tc>
                  <a:txBody>
                    <a:bodyPr/>
                    <a:lstStyle/>
                    <a:p>
                      <a:endParaRPr lang="en-IN" sz="1200" b="0" i="0" u="none" strike="noStrike" kern="1200" baseline="0" dirty="0">
                        <a:solidFill>
                          <a:schemeClr val="tx1"/>
                        </a:solidFill>
                        <a:latin typeface="+mn-lt"/>
                        <a:ea typeface="+mn-ea"/>
                        <a:cs typeface="+mn-cs"/>
                      </a:endParaRPr>
                    </a:p>
                  </a:txBody>
                  <a:tcPr>
                    <a:lnT w="12700" cmpd="sng">
                      <a:noFill/>
                    </a:lnT>
                  </a:tcPr>
                </a:tc>
                <a:tc>
                  <a:txBody>
                    <a:bodyPr/>
                    <a:lstStyle/>
                    <a:p>
                      <a:r>
                        <a:rPr lang="en-IN" sz="1200" b="0" i="0" u="none" strike="noStrike" kern="1200" baseline="0" dirty="0">
                          <a:solidFill>
                            <a:schemeClr val="tx1"/>
                          </a:solidFill>
                          <a:latin typeface="+mn-lt"/>
                          <a:ea typeface="+mn-ea"/>
                          <a:cs typeface="+mn-cs"/>
                        </a:rPr>
                        <a:t>100 </a:t>
                      </a:r>
                      <a:r>
                        <a:rPr lang="en-US" sz="1200" dirty="0">
                          <a:solidFill>
                            <a:schemeClr val="tx1"/>
                          </a:solidFill>
                        </a:rPr>
                        <a:t>to </a:t>
                      </a:r>
                      <a:r>
                        <a:rPr lang="en-IN" sz="1200" b="0" i="0" u="none" strike="noStrike" kern="1200" baseline="0" dirty="0">
                          <a:solidFill>
                            <a:schemeClr val="tx1"/>
                          </a:solidFill>
                          <a:latin typeface="+mn-lt"/>
                          <a:ea typeface="+mn-ea"/>
                          <a:cs typeface="+mn-cs"/>
                        </a:rPr>
                        <a:t>10,000 </a:t>
                      </a:r>
                    </a:p>
                  </a:txBody>
                  <a:tcPr>
                    <a:lnT w="12700" cmpd="sng">
                      <a:noFill/>
                    </a:lnT>
                  </a:tcPr>
                </a:tc>
                <a:tc>
                  <a:txBody>
                    <a:bodyPr/>
                    <a:lstStyle/>
                    <a:p>
                      <a:r>
                        <a:rPr lang="en-IN" sz="1200" b="0" i="0" u="none" strike="noStrike" kern="1200" baseline="0" dirty="0">
                          <a:solidFill>
                            <a:schemeClr val="tx1"/>
                          </a:solidFill>
                          <a:latin typeface="+mn-lt"/>
                          <a:ea typeface="+mn-ea"/>
                          <a:cs typeface="+mn-cs"/>
                        </a:rPr>
                        <a:t>Osmosis and ionic balance</a:t>
                      </a:r>
                    </a:p>
                  </a:txBody>
                  <a:tcPr>
                    <a:lnT w="12700" cmpd="sng">
                      <a:noFill/>
                    </a:lnT>
                  </a:tcPr>
                </a:tc>
                <a:extLst>
                  <a:ext uri="{0D108BD9-81ED-4DB2-BD59-A6C34878D82A}">
                    <a16:rowId xmlns:a16="http://schemas.microsoft.com/office/drawing/2014/main" val="657830484"/>
                  </a:ext>
                </a:extLst>
              </a:tr>
              <a:tr h="630581">
                <a:tc>
                  <a:txBody>
                    <a:bodyPr/>
                    <a:lstStyle/>
                    <a:p>
                      <a:r>
                        <a:rPr lang="en-IN" sz="1200" b="0" i="0" u="none" strike="noStrike" kern="1200" baseline="0" dirty="0">
                          <a:solidFill>
                            <a:schemeClr val="tx1"/>
                          </a:solidFill>
                          <a:latin typeface="+mn-lt"/>
                          <a:ea typeface="+mn-ea"/>
                          <a:cs typeface="+mn-cs"/>
                        </a:rPr>
                        <a:t>Iron </a:t>
                      </a:r>
                    </a:p>
                  </a:txBody>
                  <a:tcPr/>
                </a:tc>
                <a:tc>
                  <a:txBody>
                    <a:bodyPr/>
                    <a:lstStyle/>
                    <a:p>
                      <a:endParaRPr lang="en-IN" sz="1200" b="0" i="0" u="none" strike="noStrike" kern="1200" baseline="0" dirty="0">
                        <a:solidFill>
                          <a:schemeClr val="tx1"/>
                        </a:solidFill>
                        <a:latin typeface="+mn-lt"/>
                        <a:ea typeface="+mn-ea"/>
                        <a:cs typeface="+mn-cs"/>
                      </a:endParaRPr>
                    </a:p>
                  </a:txBody>
                  <a:tcPr/>
                </a:tc>
                <a:tc>
                  <a:txBody>
                    <a:bodyPr/>
                    <a:lstStyle/>
                    <a:p>
                      <a:r>
                        <a:rPr lang="en-IN" sz="1200" b="0" i="0" u="none" strike="noStrike" kern="1200" baseline="0" dirty="0">
                          <a:solidFill>
                            <a:schemeClr val="tx1"/>
                          </a:solidFill>
                          <a:latin typeface="+mn-lt"/>
                          <a:ea typeface="+mn-ea"/>
                          <a:cs typeface="+mn-cs"/>
                        </a:rPr>
                        <a:t>25 </a:t>
                      </a:r>
                      <a:r>
                        <a:rPr lang="en-US" sz="1200" dirty="0">
                          <a:solidFill>
                            <a:schemeClr val="tx1"/>
                          </a:solidFill>
                        </a:rPr>
                        <a:t>to </a:t>
                      </a:r>
                      <a:r>
                        <a:rPr lang="en-IN" sz="1200" b="0" i="0" u="none" strike="noStrike" kern="1200" baseline="0" dirty="0">
                          <a:solidFill>
                            <a:schemeClr val="tx1"/>
                          </a:solidFill>
                          <a:latin typeface="+mn-lt"/>
                          <a:ea typeface="+mn-ea"/>
                          <a:cs typeface="+mn-cs"/>
                        </a:rPr>
                        <a:t>300 </a:t>
                      </a:r>
                    </a:p>
                  </a:txBody>
                  <a:tcPr/>
                </a:tc>
                <a:tc>
                  <a:txBody>
                    <a:bodyPr/>
                    <a:lstStyle/>
                    <a:p>
                      <a:r>
                        <a:rPr lang="en-IN" sz="1200" b="0" i="0" u="none" strike="noStrike" kern="1200" baseline="0" dirty="0">
                          <a:solidFill>
                            <a:schemeClr val="tx1"/>
                          </a:solidFill>
                          <a:latin typeface="+mn-lt"/>
                          <a:ea typeface="+mn-ea"/>
                          <a:cs typeface="+mn-cs"/>
                        </a:rPr>
                        <a:t>Chlorophyll synthesis, cytochromes, nitrogenase </a:t>
                      </a:r>
                    </a:p>
                  </a:txBody>
                  <a:tcPr/>
                </a:tc>
                <a:extLst>
                  <a:ext uri="{0D108BD9-81ED-4DB2-BD59-A6C34878D82A}">
                    <a16:rowId xmlns:a16="http://schemas.microsoft.com/office/drawing/2014/main" val="1616737434"/>
                  </a:ext>
                </a:extLst>
              </a:tr>
              <a:tr h="378351">
                <a:tc>
                  <a:txBody>
                    <a:bodyPr/>
                    <a:lstStyle/>
                    <a:p>
                      <a:r>
                        <a:rPr lang="en-IN" sz="1200" b="0" i="0" u="none" strike="noStrike" kern="1200" baseline="0" dirty="0">
                          <a:solidFill>
                            <a:schemeClr val="tx1"/>
                          </a:solidFill>
                          <a:latin typeface="+mn-lt"/>
                          <a:ea typeface="+mn-ea"/>
                          <a:cs typeface="+mn-cs"/>
                        </a:rPr>
                        <a:t>Manganese </a:t>
                      </a:r>
                    </a:p>
                  </a:txBody>
                  <a:tcPr/>
                </a:tc>
                <a:tc>
                  <a:txBody>
                    <a:bodyPr/>
                    <a:lstStyle/>
                    <a:p>
                      <a:endParaRPr lang="en-IN" sz="1200" b="0" i="0" u="none" strike="noStrike" kern="1200" baseline="0" dirty="0">
                        <a:solidFill>
                          <a:schemeClr val="tx1"/>
                        </a:solidFill>
                        <a:latin typeface="+mn-lt"/>
                        <a:ea typeface="+mn-ea"/>
                        <a:cs typeface="+mn-cs"/>
                      </a:endParaRPr>
                    </a:p>
                  </a:txBody>
                  <a:tcPr/>
                </a:tc>
                <a:tc>
                  <a:txBody>
                    <a:bodyPr/>
                    <a:lstStyle/>
                    <a:p>
                      <a:r>
                        <a:rPr lang="en-IN" sz="1200" b="0" i="0" u="none" strike="noStrike" kern="1200" baseline="0" dirty="0">
                          <a:solidFill>
                            <a:schemeClr val="tx1"/>
                          </a:solidFill>
                          <a:latin typeface="+mn-lt"/>
                          <a:ea typeface="+mn-ea"/>
                          <a:cs typeface="+mn-cs"/>
                        </a:rPr>
                        <a:t>15 </a:t>
                      </a:r>
                      <a:r>
                        <a:rPr lang="en-US" sz="1200" dirty="0">
                          <a:solidFill>
                            <a:schemeClr val="tx1"/>
                          </a:solidFill>
                        </a:rPr>
                        <a:t>to </a:t>
                      </a:r>
                      <a:r>
                        <a:rPr lang="en-IN" sz="1200" b="0" i="0" u="none" strike="noStrike" kern="1200" baseline="0" dirty="0">
                          <a:solidFill>
                            <a:schemeClr val="tx1"/>
                          </a:solidFill>
                          <a:latin typeface="+mn-lt"/>
                          <a:ea typeface="+mn-ea"/>
                          <a:cs typeface="+mn-cs"/>
                        </a:rPr>
                        <a:t>800 </a:t>
                      </a:r>
                    </a:p>
                  </a:txBody>
                  <a:tcPr/>
                </a:tc>
                <a:tc>
                  <a:txBody>
                    <a:bodyPr/>
                    <a:lstStyle/>
                    <a:p>
                      <a:r>
                        <a:rPr lang="en-IN" sz="1200" b="0" i="0" u="none" strike="noStrike" kern="1200" baseline="0" dirty="0">
                          <a:solidFill>
                            <a:schemeClr val="tx1"/>
                          </a:solidFill>
                          <a:latin typeface="+mn-lt"/>
                          <a:ea typeface="+mn-ea"/>
                          <a:cs typeface="+mn-cs"/>
                        </a:rPr>
                        <a:t>Activator of certain enzymes </a:t>
                      </a:r>
                    </a:p>
                  </a:txBody>
                  <a:tcPr/>
                </a:tc>
                <a:extLst>
                  <a:ext uri="{0D108BD9-81ED-4DB2-BD59-A6C34878D82A}">
                    <a16:rowId xmlns:a16="http://schemas.microsoft.com/office/drawing/2014/main" val="1206639271"/>
                  </a:ext>
                </a:extLst>
              </a:tr>
              <a:tr h="630581">
                <a:tc>
                  <a:txBody>
                    <a:bodyPr/>
                    <a:lstStyle/>
                    <a:p>
                      <a:r>
                        <a:rPr lang="en-IN" sz="1200" b="0" i="0" u="none" strike="noStrike" kern="1200" baseline="0" dirty="0">
                          <a:solidFill>
                            <a:schemeClr val="tx1"/>
                          </a:solidFill>
                          <a:latin typeface="+mn-lt"/>
                          <a:ea typeface="+mn-ea"/>
                          <a:cs typeface="+mn-cs"/>
                        </a:rPr>
                        <a:t>Zinc </a:t>
                      </a:r>
                    </a:p>
                  </a:txBody>
                  <a:tcPr/>
                </a:tc>
                <a:tc>
                  <a:txBody>
                    <a:bodyPr/>
                    <a:lstStyle/>
                    <a:p>
                      <a:endParaRPr lang="en-IN" sz="1200" b="0" i="0" u="none" strike="noStrike" kern="1200" baseline="30000" dirty="0">
                        <a:solidFill>
                          <a:schemeClr val="tx1"/>
                        </a:solidFill>
                        <a:latin typeface="+mn-lt"/>
                        <a:ea typeface="+mn-ea"/>
                        <a:cs typeface="+mn-cs"/>
                      </a:endParaRPr>
                    </a:p>
                  </a:txBody>
                  <a:tcPr/>
                </a:tc>
                <a:tc>
                  <a:txBody>
                    <a:bodyPr/>
                    <a:lstStyle/>
                    <a:p>
                      <a:r>
                        <a:rPr lang="en-IN" sz="1200" b="0" i="0" u="none" strike="noStrike" kern="1200" baseline="0" dirty="0">
                          <a:solidFill>
                            <a:schemeClr val="tx1"/>
                          </a:solidFill>
                          <a:latin typeface="+mn-lt"/>
                          <a:ea typeface="+mn-ea"/>
                          <a:cs typeface="+mn-cs"/>
                        </a:rPr>
                        <a:t>15 </a:t>
                      </a:r>
                      <a:r>
                        <a:rPr lang="en-US" sz="1200" dirty="0">
                          <a:solidFill>
                            <a:schemeClr val="tx1"/>
                          </a:solidFill>
                        </a:rPr>
                        <a:t>to </a:t>
                      </a:r>
                      <a:r>
                        <a:rPr lang="en-IN" sz="1200" b="0" i="0" u="none" strike="noStrike" kern="1200" baseline="0" dirty="0">
                          <a:solidFill>
                            <a:schemeClr val="tx1"/>
                          </a:solidFill>
                          <a:latin typeface="+mn-lt"/>
                          <a:ea typeface="+mn-ea"/>
                          <a:cs typeface="+mn-cs"/>
                        </a:rPr>
                        <a:t>100 </a:t>
                      </a:r>
                    </a:p>
                  </a:txBody>
                  <a:tcPr/>
                </a:tc>
                <a:tc>
                  <a:txBody>
                    <a:bodyPr/>
                    <a:lstStyle/>
                    <a:p>
                      <a:r>
                        <a:rPr lang="en-US" sz="1200" b="0" i="0" u="none" strike="noStrike" kern="1200" baseline="0" dirty="0">
                          <a:solidFill>
                            <a:schemeClr val="tx1"/>
                          </a:solidFill>
                          <a:latin typeface="+mn-lt"/>
                          <a:ea typeface="+mn-ea"/>
                          <a:cs typeface="+mn-cs"/>
                        </a:rPr>
                        <a:t>Activator of many enzymes; active in formation of chlorophyll </a:t>
                      </a:r>
                    </a:p>
                  </a:txBody>
                  <a:tcPr/>
                </a:tc>
                <a:extLst>
                  <a:ext uri="{0D108BD9-81ED-4DB2-BD59-A6C34878D82A}">
                    <a16:rowId xmlns:a16="http://schemas.microsoft.com/office/drawing/2014/main" val="496123094"/>
                  </a:ext>
                </a:extLst>
              </a:tr>
              <a:tr h="630581">
                <a:tc>
                  <a:txBody>
                    <a:bodyPr/>
                    <a:lstStyle/>
                    <a:p>
                      <a:r>
                        <a:rPr lang="en-IN" sz="1200" b="0" i="0" u="none" strike="noStrike" kern="1200" baseline="0" dirty="0">
                          <a:solidFill>
                            <a:schemeClr val="tx1"/>
                          </a:solidFill>
                          <a:latin typeface="+mn-lt"/>
                          <a:ea typeface="+mn-ea"/>
                          <a:cs typeface="+mn-cs"/>
                        </a:rPr>
                        <a:t>Boron </a:t>
                      </a:r>
                    </a:p>
                  </a:txBody>
                  <a:tcPr/>
                </a:tc>
                <a:tc>
                  <a:txBody>
                    <a:bodyPr/>
                    <a:lstStyle/>
                    <a:p>
                      <a:endParaRPr lang="en-IN" sz="1200" b="0" i="0" u="none" strike="noStrike" kern="1200" baseline="0" dirty="0">
                        <a:solidFill>
                          <a:schemeClr val="tx1"/>
                        </a:solidFill>
                        <a:latin typeface="+mn-lt"/>
                        <a:ea typeface="+mn-ea"/>
                        <a:cs typeface="+mn-cs"/>
                      </a:endParaRPr>
                    </a:p>
                  </a:txBody>
                  <a:tcPr/>
                </a:tc>
                <a:tc>
                  <a:txBody>
                    <a:bodyPr/>
                    <a:lstStyle/>
                    <a:p>
                      <a:r>
                        <a:rPr lang="en-IN" sz="1200" b="0" i="0" u="none" strike="noStrike" kern="1200" baseline="0" dirty="0">
                          <a:solidFill>
                            <a:schemeClr val="tx1"/>
                          </a:solidFill>
                          <a:latin typeface="+mn-lt"/>
                          <a:ea typeface="+mn-ea"/>
                          <a:cs typeface="+mn-cs"/>
                        </a:rPr>
                        <a:t>5 </a:t>
                      </a:r>
                      <a:r>
                        <a:rPr lang="en-US" sz="1200" dirty="0">
                          <a:solidFill>
                            <a:schemeClr val="tx1"/>
                          </a:solidFill>
                        </a:rPr>
                        <a:t>to </a:t>
                      </a:r>
                      <a:r>
                        <a:rPr lang="en-IN" sz="1200" b="0" i="0" u="none" strike="noStrike" kern="1200" baseline="0" dirty="0">
                          <a:solidFill>
                            <a:schemeClr val="tx1"/>
                          </a:solidFill>
                          <a:latin typeface="+mn-lt"/>
                          <a:ea typeface="+mn-ea"/>
                          <a:cs typeface="+mn-cs"/>
                        </a:rPr>
                        <a:t>75 </a:t>
                      </a:r>
                    </a:p>
                  </a:txBody>
                  <a:tcPr/>
                </a:tc>
                <a:tc>
                  <a:txBody>
                    <a:bodyPr/>
                    <a:lstStyle/>
                    <a:p>
                      <a:r>
                        <a:rPr lang="en-US" sz="1200" b="0" i="0" u="none" strike="noStrike" kern="1200" baseline="0" dirty="0">
                          <a:solidFill>
                            <a:schemeClr val="tx1"/>
                          </a:solidFill>
                          <a:latin typeface="+mn-lt"/>
                          <a:ea typeface="+mn-ea"/>
                          <a:cs typeface="+mn-cs"/>
                        </a:rPr>
                        <a:t>Possibly involved in carbohydrate transport, nucleic acid synthesis </a:t>
                      </a:r>
                    </a:p>
                  </a:txBody>
                  <a:tcPr/>
                </a:tc>
                <a:extLst>
                  <a:ext uri="{0D108BD9-81ED-4DB2-BD59-A6C34878D82A}">
                    <a16:rowId xmlns:a16="http://schemas.microsoft.com/office/drawing/2014/main" val="3990859629"/>
                  </a:ext>
                </a:extLst>
              </a:tr>
              <a:tr h="630581">
                <a:tc>
                  <a:txBody>
                    <a:bodyPr/>
                    <a:lstStyle/>
                    <a:p>
                      <a:r>
                        <a:rPr lang="en-IN" sz="1200" b="0" i="0" u="none" strike="noStrike" kern="1200" baseline="0" dirty="0">
                          <a:solidFill>
                            <a:schemeClr val="tx1"/>
                          </a:solidFill>
                          <a:latin typeface="+mn-lt"/>
                          <a:ea typeface="+mn-ea"/>
                          <a:cs typeface="+mn-cs"/>
                        </a:rPr>
                        <a:t>Copper </a:t>
                      </a:r>
                    </a:p>
                  </a:txBody>
                  <a:tcPr/>
                </a:tc>
                <a:tc>
                  <a:txBody>
                    <a:bodyPr/>
                    <a:lstStyle/>
                    <a:p>
                      <a:endParaRPr lang="en-IN" sz="1200" b="0" i="0" u="none" strike="noStrike" kern="1200" baseline="0" dirty="0">
                        <a:solidFill>
                          <a:schemeClr val="tx1"/>
                        </a:solidFill>
                        <a:latin typeface="+mn-lt"/>
                        <a:ea typeface="+mn-ea"/>
                        <a:cs typeface="+mn-cs"/>
                      </a:endParaRPr>
                    </a:p>
                  </a:txBody>
                  <a:tcPr/>
                </a:tc>
                <a:tc>
                  <a:txBody>
                    <a:bodyPr/>
                    <a:lstStyle/>
                    <a:p>
                      <a:r>
                        <a:rPr lang="en-IN" sz="1200" b="0" i="0" u="none" strike="noStrike" kern="1200" baseline="0" dirty="0">
                          <a:solidFill>
                            <a:schemeClr val="tx1"/>
                          </a:solidFill>
                          <a:latin typeface="+mn-lt"/>
                          <a:ea typeface="+mn-ea"/>
                          <a:cs typeface="+mn-cs"/>
                        </a:rPr>
                        <a:t>4 </a:t>
                      </a:r>
                      <a:r>
                        <a:rPr lang="en-US" sz="1200" dirty="0">
                          <a:solidFill>
                            <a:schemeClr val="tx1"/>
                          </a:solidFill>
                        </a:rPr>
                        <a:t>to </a:t>
                      </a:r>
                      <a:r>
                        <a:rPr lang="en-IN" sz="1200" b="0" i="0" u="none" strike="noStrike" kern="1200" baseline="0" dirty="0">
                          <a:solidFill>
                            <a:schemeClr val="tx1"/>
                          </a:solidFill>
                          <a:latin typeface="+mn-lt"/>
                          <a:ea typeface="+mn-ea"/>
                          <a:cs typeface="+mn-cs"/>
                        </a:rPr>
                        <a:t>30 </a:t>
                      </a:r>
                    </a:p>
                  </a:txBody>
                  <a:tcPr/>
                </a:tc>
                <a:tc>
                  <a:txBody>
                    <a:bodyPr/>
                    <a:lstStyle/>
                    <a:p>
                      <a:r>
                        <a:rPr lang="en-US" sz="1200" b="0" i="0" u="none" strike="noStrike" kern="1200" baseline="0" dirty="0">
                          <a:solidFill>
                            <a:schemeClr val="tx1"/>
                          </a:solidFill>
                          <a:latin typeface="+mn-lt"/>
                          <a:ea typeface="+mn-ea"/>
                          <a:cs typeface="+mn-cs"/>
                        </a:rPr>
                        <a:t>Activator or component of certain enzymes </a:t>
                      </a:r>
                    </a:p>
                  </a:txBody>
                  <a:tcPr/>
                </a:tc>
                <a:extLst>
                  <a:ext uri="{0D108BD9-81ED-4DB2-BD59-A6C34878D82A}">
                    <a16:rowId xmlns:a16="http://schemas.microsoft.com/office/drawing/2014/main" val="2573742343"/>
                  </a:ext>
                </a:extLst>
              </a:tr>
              <a:tr h="378351">
                <a:tc>
                  <a:txBody>
                    <a:bodyPr/>
                    <a:lstStyle/>
                    <a:p>
                      <a:r>
                        <a:rPr lang="en-IN" sz="1200" b="0" i="0" u="none" strike="noStrike" kern="1200" baseline="0" dirty="0">
                          <a:solidFill>
                            <a:schemeClr val="tx1"/>
                          </a:solidFill>
                          <a:latin typeface="+mn-lt"/>
                          <a:ea typeface="+mn-ea"/>
                          <a:cs typeface="+mn-cs"/>
                        </a:rPr>
                        <a:t>Molybdenum </a:t>
                      </a:r>
                    </a:p>
                  </a:txBody>
                  <a:tcPr/>
                </a:tc>
                <a:tc>
                  <a:txBody>
                    <a:bodyPr/>
                    <a:lstStyle/>
                    <a:p>
                      <a:endParaRPr lang="en-IN" sz="1200" b="0" i="0" u="none" strike="noStrike" kern="1200" baseline="0" dirty="0">
                        <a:solidFill>
                          <a:schemeClr val="tx1"/>
                        </a:solidFill>
                        <a:latin typeface="+mn-lt"/>
                        <a:ea typeface="+mn-ea"/>
                        <a:cs typeface="+mn-cs"/>
                      </a:endParaRPr>
                    </a:p>
                  </a:txBody>
                  <a:tcPr/>
                </a:tc>
                <a:tc>
                  <a:txBody>
                    <a:bodyPr/>
                    <a:lstStyle/>
                    <a:p>
                      <a:r>
                        <a:rPr lang="en-IN" sz="1200" b="0" i="0" u="none" strike="noStrike" kern="1200" baseline="0" dirty="0">
                          <a:solidFill>
                            <a:schemeClr val="tx1"/>
                          </a:solidFill>
                          <a:latin typeface="+mn-lt"/>
                          <a:ea typeface="+mn-ea"/>
                          <a:cs typeface="+mn-cs"/>
                        </a:rPr>
                        <a:t>0.1 </a:t>
                      </a:r>
                      <a:r>
                        <a:rPr lang="en-US" sz="1200" dirty="0">
                          <a:solidFill>
                            <a:schemeClr val="tx1"/>
                          </a:solidFill>
                        </a:rPr>
                        <a:t>to </a:t>
                      </a:r>
                      <a:r>
                        <a:rPr lang="en-IN" sz="1200" b="0" i="0" u="none" strike="noStrike" kern="1200" baseline="0" dirty="0">
                          <a:solidFill>
                            <a:schemeClr val="tx1"/>
                          </a:solidFill>
                          <a:latin typeface="+mn-lt"/>
                          <a:ea typeface="+mn-ea"/>
                          <a:cs typeface="+mn-cs"/>
                        </a:rPr>
                        <a:t>5 </a:t>
                      </a:r>
                    </a:p>
                  </a:txBody>
                  <a:tcPr/>
                </a:tc>
                <a:tc>
                  <a:txBody>
                    <a:bodyPr/>
                    <a:lstStyle/>
                    <a:p>
                      <a:r>
                        <a:rPr lang="en-IN" sz="1200" b="0" i="0" u="none" strike="noStrike" kern="1200" baseline="0" dirty="0">
                          <a:solidFill>
                            <a:schemeClr val="tx1"/>
                          </a:solidFill>
                          <a:latin typeface="+mn-lt"/>
                          <a:ea typeface="+mn-ea"/>
                          <a:cs typeface="+mn-cs"/>
                        </a:rPr>
                        <a:t>Nitrogen fixation, nitrate reduction </a:t>
                      </a:r>
                    </a:p>
                  </a:txBody>
                  <a:tcPr/>
                </a:tc>
                <a:extLst>
                  <a:ext uri="{0D108BD9-81ED-4DB2-BD59-A6C34878D82A}">
                    <a16:rowId xmlns:a16="http://schemas.microsoft.com/office/drawing/2014/main" val="828174287"/>
                  </a:ext>
                </a:extLst>
              </a:tr>
            </a:tbl>
          </a:graphicData>
        </a:graphic>
      </p:graphicFrame>
      <p:graphicFrame>
        <p:nvGraphicFramePr>
          <p:cNvPr id="6" name="Object 4">
            <a:extLst>
              <a:ext uri="{FF2B5EF4-FFF2-40B4-BE49-F238E27FC236}">
                <a16:creationId xmlns:a16="http://schemas.microsoft.com/office/drawing/2014/main" id="{E9249719-BE0E-4341-B874-98C017ABA24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587797314"/>
              </p:ext>
            </p:extLst>
          </p:nvPr>
        </p:nvGraphicFramePr>
        <p:xfrm>
          <a:off x="1987410" y="2637649"/>
          <a:ext cx="241300" cy="203200"/>
        </p:xfrm>
        <a:graphic>
          <a:graphicData uri="http://schemas.openxmlformats.org/presentationml/2006/ole">
            <mc:AlternateContent xmlns:mc="http://schemas.openxmlformats.org/markup-compatibility/2006">
              <mc:Choice xmlns:v="urn:schemas-microsoft-com:vml" Requires="v">
                <p:oleObj spid="_x0000_s4247" name="Equation" r:id="rId3" imgW="241200" imgH="203040" progId="Equation.DSMT4">
                  <p:embed/>
                </p:oleObj>
              </mc:Choice>
              <mc:Fallback>
                <p:oleObj name="Equation" r:id="rId3" imgW="241200" imgH="203040" progId="Equation.DSMT4">
                  <p:embed/>
                  <p:pic>
                    <p:nvPicPr>
                      <p:cNvPr id="3" name="Object 4">
                        <a:extLst>
                          <a:ext uri="{FF2B5EF4-FFF2-40B4-BE49-F238E27FC236}">
                            <a16:creationId xmlns:a16="http://schemas.microsoft.com/office/drawing/2014/main" id="{9DC5F7F1-A743-49BA-B9D6-F8E178828622}"/>
                          </a:ext>
                        </a:extLst>
                      </p:cNvPr>
                      <p:cNvPicPr/>
                      <p:nvPr/>
                    </p:nvPicPr>
                    <p:blipFill>
                      <a:blip r:embed="rId4"/>
                      <a:stretch>
                        <a:fillRect/>
                      </a:stretch>
                    </p:blipFill>
                    <p:spPr>
                      <a:xfrm>
                        <a:off x="1987410" y="2637649"/>
                        <a:ext cx="241300" cy="203200"/>
                      </a:xfrm>
                      <a:prstGeom prst="rect">
                        <a:avLst/>
                      </a:prstGeom>
                    </p:spPr>
                  </p:pic>
                </p:oleObj>
              </mc:Fallback>
            </mc:AlternateContent>
          </a:graphicData>
        </a:graphic>
      </p:graphicFrame>
      <p:graphicFrame>
        <p:nvGraphicFramePr>
          <p:cNvPr id="8" name="Object 5">
            <a:extLst>
              <a:ext uri="{FF2B5EF4-FFF2-40B4-BE49-F238E27FC236}">
                <a16:creationId xmlns:a16="http://schemas.microsoft.com/office/drawing/2014/main" id="{0A93E3F3-89D1-4A07-8FBE-A85ED5C27E6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148191597"/>
              </p:ext>
            </p:extLst>
          </p:nvPr>
        </p:nvGraphicFramePr>
        <p:xfrm>
          <a:off x="1777860" y="3043037"/>
          <a:ext cx="660400" cy="215900"/>
        </p:xfrm>
        <a:graphic>
          <a:graphicData uri="http://schemas.openxmlformats.org/presentationml/2006/ole">
            <mc:AlternateContent xmlns:mc="http://schemas.openxmlformats.org/markup-compatibility/2006">
              <mc:Choice xmlns:v="urn:schemas-microsoft-com:vml" Requires="v">
                <p:oleObj spid="_x0000_s4248" name="Equation" r:id="rId5" imgW="660240" imgH="215640" progId="Equation.DSMT4">
                  <p:embed/>
                </p:oleObj>
              </mc:Choice>
              <mc:Fallback>
                <p:oleObj name="Equation" r:id="rId5" imgW="660240" imgH="215640" progId="Equation.DSMT4">
                  <p:embed/>
                  <p:pic>
                    <p:nvPicPr>
                      <p:cNvPr id="6" name="Object 4">
                        <a:extLst>
                          <a:ext uri="{FF2B5EF4-FFF2-40B4-BE49-F238E27FC236}">
                            <a16:creationId xmlns:a16="http://schemas.microsoft.com/office/drawing/2014/main" id="{E9249719-BE0E-4341-B874-98C017ABA247}"/>
                          </a:ext>
                        </a:extLst>
                      </p:cNvPr>
                      <p:cNvPicPr/>
                      <p:nvPr/>
                    </p:nvPicPr>
                    <p:blipFill>
                      <a:blip r:embed="rId6"/>
                      <a:stretch>
                        <a:fillRect/>
                      </a:stretch>
                    </p:blipFill>
                    <p:spPr>
                      <a:xfrm>
                        <a:off x="1777860" y="3043037"/>
                        <a:ext cx="660400" cy="215900"/>
                      </a:xfrm>
                      <a:prstGeom prst="rect">
                        <a:avLst/>
                      </a:prstGeom>
                    </p:spPr>
                  </p:pic>
                </p:oleObj>
              </mc:Fallback>
            </mc:AlternateContent>
          </a:graphicData>
        </a:graphic>
      </p:graphicFrame>
      <p:graphicFrame>
        <p:nvGraphicFramePr>
          <p:cNvPr id="9" name="Object 6">
            <a:extLst>
              <a:ext uri="{FF2B5EF4-FFF2-40B4-BE49-F238E27FC236}">
                <a16:creationId xmlns:a16="http://schemas.microsoft.com/office/drawing/2014/main" id="{04A4840D-AA0B-4D9A-B3A9-822F0C2B3A2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68041706"/>
              </p:ext>
            </p:extLst>
          </p:nvPr>
        </p:nvGraphicFramePr>
        <p:xfrm>
          <a:off x="1930400" y="3635543"/>
          <a:ext cx="355320" cy="190440"/>
        </p:xfrm>
        <a:graphic>
          <a:graphicData uri="http://schemas.openxmlformats.org/presentationml/2006/ole">
            <mc:AlternateContent xmlns:mc="http://schemas.openxmlformats.org/markup-compatibility/2006">
              <mc:Choice xmlns:v="urn:schemas-microsoft-com:vml" Requires="v">
                <p:oleObj spid="_x0000_s4249" name="Equation" r:id="rId7" imgW="355320" imgH="190440" progId="Equation.DSMT4">
                  <p:embed/>
                </p:oleObj>
              </mc:Choice>
              <mc:Fallback>
                <p:oleObj name="Equation" r:id="rId7" imgW="355320" imgH="190440" progId="Equation.DSMT4">
                  <p:embed/>
                  <p:pic>
                    <p:nvPicPr>
                      <p:cNvPr id="6" name="Object 4">
                        <a:extLst>
                          <a:ext uri="{FF2B5EF4-FFF2-40B4-BE49-F238E27FC236}">
                            <a16:creationId xmlns:a16="http://schemas.microsoft.com/office/drawing/2014/main" id="{E9249719-BE0E-4341-B874-98C017ABA247}"/>
                          </a:ext>
                        </a:extLst>
                      </p:cNvPr>
                      <p:cNvPicPr/>
                      <p:nvPr/>
                    </p:nvPicPr>
                    <p:blipFill>
                      <a:blip r:embed="rId8"/>
                      <a:stretch>
                        <a:fillRect/>
                      </a:stretch>
                    </p:blipFill>
                    <p:spPr>
                      <a:xfrm>
                        <a:off x="1930400" y="3635543"/>
                        <a:ext cx="355320" cy="190440"/>
                      </a:xfrm>
                      <a:prstGeom prst="rect">
                        <a:avLst/>
                      </a:prstGeom>
                    </p:spPr>
                  </p:pic>
                </p:oleObj>
              </mc:Fallback>
            </mc:AlternateContent>
          </a:graphicData>
        </a:graphic>
      </p:graphicFrame>
      <p:graphicFrame>
        <p:nvGraphicFramePr>
          <p:cNvPr id="10" name="Object 7">
            <a:extLst>
              <a:ext uri="{FF2B5EF4-FFF2-40B4-BE49-F238E27FC236}">
                <a16:creationId xmlns:a16="http://schemas.microsoft.com/office/drawing/2014/main" id="{AF84D49E-A0AE-4EDD-B1CE-DCF00F3BF5F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09235277"/>
              </p:ext>
            </p:extLst>
          </p:nvPr>
        </p:nvGraphicFramePr>
        <p:xfrm>
          <a:off x="1979473" y="4035747"/>
          <a:ext cx="257175" cy="190500"/>
        </p:xfrm>
        <a:graphic>
          <a:graphicData uri="http://schemas.openxmlformats.org/presentationml/2006/ole">
            <mc:AlternateContent xmlns:mc="http://schemas.openxmlformats.org/markup-compatibility/2006">
              <mc:Choice xmlns:v="urn:schemas-microsoft-com:vml" Requires="v">
                <p:oleObj spid="_x0000_s4250" name="Equation" r:id="rId9" imgW="330120" imgH="190440" progId="Equation.DSMT4">
                  <p:embed/>
                </p:oleObj>
              </mc:Choice>
              <mc:Fallback>
                <p:oleObj name="Equation" r:id="rId9" imgW="330120" imgH="190440" progId="Equation.DSMT4">
                  <p:embed/>
                  <p:pic>
                    <p:nvPicPr>
                      <p:cNvPr id="9" name="Object 4">
                        <a:extLst>
                          <a:ext uri="{FF2B5EF4-FFF2-40B4-BE49-F238E27FC236}">
                            <a16:creationId xmlns:a16="http://schemas.microsoft.com/office/drawing/2014/main" id="{04A4840D-AA0B-4D9A-B3A9-822F0C2B3A2F}"/>
                          </a:ext>
                        </a:extLst>
                      </p:cNvPr>
                      <p:cNvPicPr/>
                      <p:nvPr/>
                    </p:nvPicPr>
                    <p:blipFill>
                      <a:blip r:embed="rId10"/>
                      <a:stretch>
                        <a:fillRect/>
                      </a:stretch>
                    </p:blipFill>
                    <p:spPr>
                      <a:xfrm>
                        <a:off x="1979473" y="4035747"/>
                        <a:ext cx="257175" cy="190500"/>
                      </a:xfrm>
                      <a:prstGeom prst="rect">
                        <a:avLst/>
                      </a:prstGeom>
                    </p:spPr>
                  </p:pic>
                </p:oleObj>
              </mc:Fallback>
            </mc:AlternateContent>
          </a:graphicData>
        </a:graphic>
      </p:graphicFrame>
      <p:graphicFrame>
        <p:nvGraphicFramePr>
          <p:cNvPr id="11" name="Object 8">
            <a:extLst>
              <a:ext uri="{FF2B5EF4-FFF2-40B4-BE49-F238E27FC236}">
                <a16:creationId xmlns:a16="http://schemas.microsoft.com/office/drawing/2014/main" id="{00B5F9DA-585A-427C-B0CF-7AB2BF8C285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8929924"/>
              </p:ext>
            </p:extLst>
          </p:nvPr>
        </p:nvGraphicFramePr>
        <p:xfrm>
          <a:off x="1365250" y="4649788"/>
          <a:ext cx="1435100" cy="241300"/>
        </p:xfrm>
        <a:graphic>
          <a:graphicData uri="http://schemas.openxmlformats.org/presentationml/2006/ole">
            <mc:AlternateContent xmlns:mc="http://schemas.openxmlformats.org/markup-compatibility/2006">
              <mc:Choice xmlns:v="urn:schemas-microsoft-com:vml" Requires="v">
                <p:oleObj spid="_x0000_s4251" name="Equation" r:id="rId11" imgW="1434960" imgH="241200" progId="Equation.DSMT4">
                  <p:embed/>
                </p:oleObj>
              </mc:Choice>
              <mc:Fallback>
                <p:oleObj name="Equation" r:id="rId11" imgW="1434960" imgH="241200" progId="Equation.DSMT4">
                  <p:embed/>
                  <p:pic>
                    <p:nvPicPr>
                      <p:cNvPr id="10" name="Object 4">
                        <a:extLst>
                          <a:ext uri="{FF2B5EF4-FFF2-40B4-BE49-F238E27FC236}">
                            <a16:creationId xmlns:a16="http://schemas.microsoft.com/office/drawing/2014/main" id="{AF84D49E-A0AE-4EDD-B1CE-DCF00F3BF5F2}"/>
                          </a:ext>
                        </a:extLst>
                      </p:cNvPr>
                      <p:cNvPicPr/>
                      <p:nvPr/>
                    </p:nvPicPr>
                    <p:blipFill>
                      <a:blip r:embed="rId12"/>
                      <a:stretch>
                        <a:fillRect/>
                      </a:stretch>
                    </p:blipFill>
                    <p:spPr>
                      <a:xfrm>
                        <a:off x="1365250" y="4649788"/>
                        <a:ext cx="1435100" cy="241300"/>
                      </a:xfrm>
                      <a:prstGeom prst="rect">
                        <a:avLst/>
                      </a:prstGeom>
                    </p:spPr>
                  </p:pic>
                </p:oleObj>
              </mc:Fallback>
            </mc:AlternateContent>
          </a:graphicData>
        </a:graphic>
      </p:graphicFrame>
      <p:graphicFrame>
        <p:nvGraphicFramePr>
          <p:cNvPr id="14" name="Object 9">
            <a:extLst>
              <a:ext uri="{FF2B5EF4-FFF2-40B4-BE49-F238E27FC236}">
                <a16:creationId xmlns:a16="http://schemas.microsoft.com/office/drawing/2014/main" id="{7389B0BA-7F8C-4277-B25D-B6C58BFAB8E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776100749"/>
              </p:ext>
            </p:extLst>
          </p:nvPr>
        </p:nvGraphicFramePr>
        <p:xfrm>
          <a:off x="1695310" y="5293521"/>
          <a:ext cx="825500" cy="203200"/>
        </p:xfrm>
        <a:graphic>
          <a:graphicData uri="http://schemas.openxmlformats.org/presentationml/2006/ole">
            <mc:AlternateContent xmlns:mc="http://schemas.openxmlformats.org/markup-compatibility/2006">
              <mc:Choice xmlns:v="urn:schemas-microsoft-com:vml" Requires="v">
                <p:oleObj spid="_x0000_s4252" name="Equation" r:id="rId13" imgW="825480" imgH="203040" progId="Equation.DSMT4">
                  <p:embed/>
                </p:oleObj>
              </mc:Choice>
              <mc:Fallback>
                <p:oleObj name="Equation" r:id="rId13" imgW="825480" imgH="203040" progId="Equation.DSMT4">
                  <p:embed/>
                  <p:pic>
                    <p:nvPicPr>
                      <p:cNvPr id="11" name="Object 4">
                        <a:extLst>
                          <a:ext uri="{FF2B5EF4-FFF2-40B4-BE49-F238E27FC236}">
                            <a16:creationId xmlns:a16="http://schemas.microsoft.com/office/drawing/2014/main" id="{00B5F9DA-585A-427C-B0CF-7AB2BF8C285D}"/>
                          </a:ext>
                        </a:extLst>
                      </p:cNvPr>
                      <p:cNvPicPr/>
                      <p:nvPr/>
                    </p:nvPicPr>
                    <p:blipFill>
                      <a:blip r:embed="rId14"/>
                      <a:stretch>
                        <a:fillRect/>
                      </a:stretch>
                    </p:blipFill>
                    <p:spPr>
                      <a:xfrm>
                        <a:off x="1695310" y="5293521"/>
                        <a:ext cx="825500" cy="203200"/>
                      </a:xfrm>
                      <a:prstGeom prst="rect">
                        <a:avLst/>
                      </a:prstGeom>
                    </p:spPr>
                  </p:pic>
                </p:oleObj>
              </mc:Fallback>
            </mc:AlternateContent>
          </a:graphicData>
        </a:graphic>
      </p:graphicFrame>
      <p:graphicFrame>
        <p:nvGraphicFramePr>
          <p:cNvPr id="15" name="Object 10">
            <a:extLst>
              <a:ext uri="{FF2B5EF4-FFF2-40B4-BE49-F238E27FC236}">
                <a16:creationId xmlns:a16="http://schemas.microsoft.com/office/drawing/2014/main" id="{C2C00BD4-3719-40F4-8D22-5616EE8C102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469682905"/>
              </p:ext>
            </p:extLst>
          </p:nvPr>
        </p:nvGraphicFramePr>
        <p:xfrm>
          <a:off x="1898510" y="5880374"/>
          <a:ext cx="419100" cy="241300"/>
        </p:xfrm>
        <a:graphic>
          <a:graphicData uri="http://schemas.openxmlformats.org/presentationml/2006/ole">
            <mc:AlternateContent xmlns:mc="http://schemas.openxmlformats.org/markup-compatibility/2006">
              <mc:Choice xmlns:v="urn:schemas-microsoft-com:vml" Requires="v">
                <p:oleObj spid="_x0000_s4253" name="Equation" r:id="rId15" imgW="419040" imgH="241200" progId="Equation.DSMT4">
                  <p:embed/>
                </p:oleObj>
              </mc:Choice>
              <mc:Fallback>
                <p:oleObj name="Equation" r:id="rId15" imgW="419040" imgH="241200" progId="Equation.DSMT4">
                  <p:embed/>
                  <p:pic>
                    <p:nvPicPr>
                      <p:cNvPr id="14" name="Object 4">
                        <a:extLst>
                          <a:ext uri="{FF2B5EF4-FFF2-40B4-BE49-F238E27FC236}">
                            <a16:creationId xmlns:a16="http://schemas.microsoft.com/office/drawing/2014/main" id="{7389B0BA-7F8C-4277-B25D-B6C58BFAB8E6}"/>
                          </a:ext>
                        </a:extLst>
                      </p:cNvPr>
                      <p:cNvPicPr/>
                      <p:nvPr/>
                    </p:nvPicPr>
                    <p:blipFill>
                      <a:blip r:embed="rId16"/>
                      <a:stretch>
                        <a:fillRect/>
                      </a:stretch>
                    </p:blipFill>
                    <p:spPr>
                      <a:xfrm>
                        <a:off x="1898510" y="5880374"/>
                        <a:ext cx="419100" cy="241300"/>
                      </a:xfrm>
                      <a:prstGeom prst="rect">
                        <a:avLst/>
                      </a:prstGeom>
                    </p:spPr>
                  </p:pic>
                </p:oleObj>
              </mc:Fallback>
            </mc:AlternateContent>
          </a:graphicData>
        </a:graphic>
      </p:graphicFrame>
      <p:sp>
        <p:nvSpPr>
          <p:cNvPr id="7" name="Slide Number Placeholder 11">
            <a:extLst>
              <a:ext uri="{FF2B5EF4-FFF2-40B4-BE49-F238E27FC236}">
                <a16:creationId xmlns:a16="http://schemas.microsoft.com/office/drawing/2014/main" id="{F3F54B90-9A20-4603-9A63-30F94F138DAC}"/>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2536821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C56F7-2D00-435F-ABED-C08FC2EDA28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Mineral Deficiencies in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202C11E-77EC-45C8-8D10-343CA7FE285D}"/>
              </a:ext>
            </a:extLst>
          </p:cNvPr>
          <p:cNvSpPr>
            <a:spLocks noGrp="1"/>
          </p:cNvSpPr>
          <p:nvPr>
            <p:ph sz="quarter" idx="11"/>
          </p:nvPr>
        </p:nvSpPr>
        <p:spPr>
          <a:xfrm>
            <a:off x="342900" y="1276710"/>
            <a:ext cx="8458200" cy="900433"/>
          </a:xfrm>
        </p:spPr>
        <p:txBody>
          <a:bodyPr/>
          <a:lstStyle/>
          <a:p>
            <a:pPr lvl="0">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Mineral deficiencies may be expressed as differences in color of plant leaves</a:t>
            </a:r>
          </a:p>
        </p:txBody>
      </p:sp>
      <p:pic>
        <p:nvPicPr>
          <p:cNvPr id="9" name="Picture 3" descr="Specific mineral deficiencies create predictable symptoms that manifest as patterns in chlorophyll loss from leaves or accessory pigment accumulation.">
            <a:extLst>
              <a:ext uri="{FF2B5EF4-FFF2-40B4-BE49-F238E27FC236}">
                <a16:creationId xmlns:a16="http://schemas.microsoft.com/office/drawing/2014/main" id="{85EAAE3C-10F9-453A-AC37-D5828A433BC8}"/>
              </a:ext>
            </a:extLst>
          </p:cNvPr>
          <p:cNvPicPr>
            <a:picLocks noChangeAspect="1" noChangeArrowheads="1"/>
          </p:cNvPicPr>
          <p:nvPr/>
        </p:nvPicPr>
        <p:blipFill rotWithShape="1">
          <a:blip r:embed="rId2"/>
          <a:srcRect l="3415"/>
          <a:stretch/>
        </p:blipFill>
        <p:spPr bwMode="auto">
          <a:xfrm>
            <a:off x="202371" y="2878590"/>
            <a:ext cx="8739258" cy="2194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7A79F3E2-9C8B-468B-9446-1BB3DD773AC9}"/>
              </a:ext>
            </a:extLst>
          </p:cNvPr>
          <p:cNvSpPr>
            <a:spLocks noGrp="1"/>
          </p:cNvSpPr>
          <p:nvPr>
            <p:ph type="body" sz="quarter" idx="39"/>
          </p:nvPr>
        </p:nvSpPr>
        <p:spPr>
          <a:xfrm>
            <a:off x="457200" y="5228844"/>
            <a:ext cx="8229600" cy="181356"/>
          </a:xfrm>
        </p:spPr>
        <p:txBody>
          <a:bodyPr/>
          <a:lstStyle/>
          <a:p>
            <a:pPr algn="ctr"/>
            <a:r>
              <a:rPr lang="en-IN" dirty="0">
                <a:solidFill>
                  <a:schemeClr val="tx1"/>
                </a:solidFill>
              </a:rPr>
              <a:t>(a) INSADCO Photography/</a:t>
            </a:r>
            <a:r>
              <a:rPr lang="en-IN" dirty="0" err="1">
                <a:solidFill>
                  <a:schemeClr val="tx1"/>
                </a:solidFill>
              </a:rPr>
              <a:t>Alamy</a:t>
            </a:r>
            <a:r>
              <a:rPr lang="en-IN" dirty="0">
                <a:solidFill>
                  <a:schemeClr val="tx1"/>
                </a:solidFill>
              </a:rPr>
              <a:t> Stock Photo; (b) Nigel </a:t>
            </a:r>
            <a:r>
              <a:rPr lang="en-IN" dirty="0" err="1">
                <a:solidFill>
                  <a:schemeClr val="tx1"/>
                </a:solidFill>
              </a:rPr>
              <a:t>Cattlin</a:t>
            </a:r>
            <a:r>
              <a:rPr lang="en-IN" dirty="0">
                <a:solidFill>
                  <a:schemeClr val="tx1"/>
                </a:solidFill>
              </a:rPr>
              <a:t>/</a:t>
            </a:r>
            <a:r>
              <a:rPr lang="en-IN" dirty="0" err="1">
                <a:solidFill>
                  <a:schemeClr val="tx1"/>
                </a:solidFill>
              </a:rPr>
              <a:t>Alamy</a:t>
            </a:r>
            <a:r>
              <a:rPr lang="en-IN" dirty="0">
                <a:solidFill>
                  <a:schemeClr val="tx1"/>
                </a:solidFill>
              </a:rPr>
              <a:t> Stock Photo; (c) Dave Bevan/age </a:t>
            </a:r>
            <a:r>
              <a:rPr lang="en-IN" dirty="0" err="1">
                <a:solidFill>
                  <a:schemeClr val="tx1"/>
                </a:solidFill>
              </a:rPr>
              <a:t>fotostock</a:t>
            </a:r>
            <a:r>
              <a:rPr lang="en-IN" dirty="0">
                <a:solidFill>
                  <a:schemeClr val="tx1"/>
                </a:solidFill>
              </a:rPr>
              <a:t>; (d) Allen Barker</a:t>
            </a:r>
          </a:p>
        </p:txBody>
      </p:sp>
      <p:sp>
        <p:nvSpPr>
          <p:cNvPr id="8" name="Slide Number Placeholder 5">
            <a:extLst>
              <a:ext uri="{FF2B5EF4-FFF2-40B4-BE49-F238E27FC236}">
                <a16:creationId xmlns:a16="http://schemas.microsoft.com/office/drawing/2014/main" id="{04A7EEC4-7FD3-44C8-8079-69E3E6B674E7}"/>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665230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833B9-8318-40E3-9501-695FACD8C68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Hydroponic Culture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DFF9E13-F11E-4E20-869E-A9413517A171}"/>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Grow plants in hydroponic culture to assess nutritional requirements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 seedling is first grown in a complete nutrient solution.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Seedling is then transplanted to a solution lacking one suspected essential nutrient.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Growth of the seedling is monitored for presence of abnormal symptoms.</a:t>
            </a:r>
          </a:p>
        </p:txBody>
      </p:sp>
      <p:sp>
        <p:nvSpPr>
          <p:cNvPr id="6" name="Slide Number Placeholder 3">
            <a:extLst>
              <a:ext uri="{FF2B5EF4-FFF2-40B4-BE49-F238E27FC236}">
                <a16:creationId xmlns:a16="http://schemas.microsoft.com/office/drawing/2014/main" id="{D13E7D28-5351-4DCA-B698-99C619FF93DC}"/>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135163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3B1EF-9342-4D0B-B6F2-293C1165D99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088B44C0-3281-4C87-8A9C-9EC536F4C91A}"/>
              </a:ext>
            </a:extLst>
          </p:cNvPr>
          <p:cNvSpPr>
            <a:spLocks noGrp="1"/>
          </p:cNvSpPr>
          <p:nvPr>
            <p:ph sz="quarter" idx="11"/>
          </p:nvPr>
        </p:nvSpPr>
        <p:spPr>
          <a:xfrm>
            <a:off x="342900" y="1276710"/>
            <a:ext cx="4400550" cy="4675485"/>
          </a:xfrm>
        </p:spPr>
        <p:txBody>
          <a:bodyPr/>
          <a:lstStyle/>
          <a:p>
            <a:pPr marL="731520" indent="-731520">
              <a:spcBef>
                <a:spcPts val="800"/>
              </a:spcBef>
            </a:pPr>
            <a:r>
              <a:rPr lang="en-US" b="1" dirty="0"/>
              <a:t>37.1	</a:t>
            </a:r>
            <a:r>
              <a:rPr lang="en-US" dirty="0"/>
              <a:t>Soils: The Substrates on Which Plants Depend </a:t>
            </a:r>
          </a:p>
          <a:p>
            <a:pPr marL="731520" indent="-731520">
              <a:spcBef>
                <a:spcPts val="800"/>
              </a:spcBef>
            </a:pPr>
            <a:r>
              <a:rPr lang="en-IN" b="1" dirty="0"/>
              <a:t>37.2	</a:t>
            </a:r>
            <a:r>
              <a:rPr lang="en-IN" dirty="0"/>
              <a:t>Plant Nutrients </a:t>
            </a:r>
          </a:p>
          <a:p>
            <a:pPr marL="731520" indent="-731520">
              <a:spcBef>
                <a:spcPts val="800"/>
              </a:spcBef>
            </a:pPr>
            <a:r>
              <a:rPr lang="en-IN" b="1" dirty="0"/>
              <a:t>37.3	</a:t>
            </a:r>
            <a:r>
              <a:rPr lang="en-IN" dirty="0"/>
              <a:t>Special Nutritional Strategies </a:t>
            </a:r>
          </a:p>
          <a:p>
            <a:pPr marL="731520" indent="-731520">
              <a:spcBef>
                <a:spcPts val="800"/>
              </a:spcBef>
            </a:pPr>
            <a:r>
              <a:rPr lang="en-IN" b="1" dirty="0"/>
              <a:t>37.4	</a:t>
            </a:r>
            <a:r>
              <a:rPr lang="en-IN" dirty="0"/>
              <a:t>Carbon–Nitrogen Balance and Global Change </a:t>
            </a:r>
          </a:p>
          <a:p>
            <a:pPr marL="731520" indent="-731520">
              <a:spcBef>
                <a:spcPts val="800"/>
              </a:spcBef>
            </a:pPr>
            <a:r>
              <a:rPr lang="en-IN" b="1" dirty="0"/>
              <a:t>37.5	</a:t>
            </a:r>
            <a:r>
              <a:rPr lang="en-IN" dirty="0"/>
              <a:t>Phytoremediation </a:t>
            </a:r>
          </a:p>
        </p:txBody>
      </p:sp>
      <p:pic>
        <p:nvPicPr>
          <p:cNvPr id="7" name="Picture 3" descr="The exposed roots of a tree above the soil on a slope. ">
            <a:extLst>
              <a:ext uri="{FF2B5EF4-FFF2-40B4-BE49-F238E27FC236}">
                <a16:creationId xmlns:a16="http://schemas.microsoft.com/office/drawing/2014/main" id="{1843CE2F-D099-4D07-A86C-8D45D395186D}"/>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137981" y="1276710"/>
            <a:ext cx="3097137" cy="4675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A58497C-F465-49B7-9E88-12D80A90CA41}"/>
              </a:ext>
            </a:extLst>
          </p:cNvPr>
          <p:cNvSpPr>
            <a:spLocks noGrp="1"/>
          </p:cNvSpPr>
          <p:nvPr>
            <p:ph type="body" sz="quarter" idx="39"/>
          </p:nvPr>
        </p:nvSpPr>
        <p:spPr>
          <a:xfrm>
            <a:off x="5772149" y="6004479"/>
            <a:ext cx="1828800" cy="181356"/>
          </a:xfrm>
        </p:spPr>
        <p:txBody>
          <a:bodyPr/>
          <a:lstStyle/>
          <a:p>
            <a:pPr algn="ctr"/>
            <a:r>
              <a:rPr lang="en-IN" dirty="0">
                <a:solidFill>
                  <a:schemeClr val="tx1"/>
                </a:solidFill>
              </a:rPr>
              <a:t> </a:t>
            </a:r>
            <a:r>
              <a:rPr lang="en-IN" dirty="0" err="1">
                <a:solidFill>
                  <a:schemeClr val="tx1"/>
                </a:solidFill>
              </a:rPr>
              <a:t>lani</a:t>
            </a:r>
            <a:r>
              <a:rPr lang="en-IN" dirty="0">
                <a:solidFill>
                  <a:schemeClr val="tx1"/>
                </a:solidFill>
              </a:rPr>
              <a:t> </a:t>
            </a:r>
            <a:r>
              <a:rPr lang="en-IN" dirty="0" err="1">
                <a:solidFill>
                  <a:schemeClr val="tx1"/>
                </a:solidFill>
              </a:rPr>
              <a:t>barbitta</a:t>
            </a:r>
            <a:r>
              <a:rPr lang="en-IN" dirty="0">
                <a:solidFill>
                  <a:schemeClr val="tx1"/>
                </a:solidFill>
              </a:rPr>
              <a:t>/Getty Images </a:t>
            </a:r>
          </a:p>
        </p:txBody>
      </p:sp>
      <p:sp>
        <p:nvSpPr>
          <p:cNvPr id="6" name="Slide Number Placeholder 5">
            <a:extLst>
              <a:ext uri="{FF2B5EF4-FFF2-40B4-BE49-F238E27FC236}">
                <a16:creationId xmlns:a16="http://schemas.microsoft.com/office/drawing/2014/main" id="{6B51E494-2905-47A9-9352-CCBAA8527D53}"/>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844496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0FAF-76D3-4803-B4DB-18B5B25AAEE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Identifying Nutritional Requirements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monitoring the growth of plants with complete nutrient solution and solution lacking one suspected essential nutrient.">
            <a:extLst>
              <a:ext uri="{FF2B5EF4-FFF2-40B4-BE49-F238E27FC236}">
                <a16:creationId xmlns:a16="http://schemas.microsoft.com/office/drawing/2014/main" id="{B2B04634-6492-4498-9159-049AB5436C6F}"/>
              </a:ext>
            </a:extLst>
          </p:cNvPr>
          <p:cNvPicPr>
            <a:picLocks noChangeAspect="1" noChangeArrowheads="1"/>
          </p:cNvPicPr>
          <p:nvPr/>
        </p:nvPicPr>
        <p:blipFill>
          <a:blip r:embed="rId2"/>
          <a:stretch>
            <a:fillRect/>
          </a:stretch>
        </p:blipFill>
        <p:spPr bwMode="auto">
          <a:xfrm>
            <a:off x="2452165" y="1128914"/>
            <a:ext cx="4239671"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B42EDBFF-E5F0-45E6-AC13-D71BDEE2EA6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3D4EF58-C14B-459E-B26D-455DAC199867}"/>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620653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494C6-5216-46AC-8F6A-76AC8751689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Hydroponics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mage shows tomato plants grown by a hydroponics system, where the plants are suspended in the air.">
            <a:extLst>
              <a:ext uri="{FF2B5EF4-FFF2-40B4-BE49-F238E27FC236}">
                <a16:creationId xmlns:a16="http://schemas.microsoft.com/office/drawing/2014/main" id="{87AB49F8-207D-4504-90D9-48FA1655D90C}"/>
              </a:ext>
            </a:extLst>
          </p:cNvPr>
          <p:cNvPicPr>
            <a:picLocks noChangeAspect="1" noChangeArrowheads="1"/>
          </p:cNvPicPr>
          <p:nvPr/>
        </p:nvPicPr>
        <p:blipFill>
          <a:blip r:embed="rId2"/>
          <a:stretch>
            <a:fillRect/>
          </a:stretch>
        </p:blipFill>
        <p:spPr bwMode="auto">
          <a:xfrm>
            <a:off x="987012" y="1086026"/>
            <a:ext cx="7169976" cy="393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3">
            <a:extLst>
              <a:ext uri="{FF2B5EF4-FFF2-40B4-BE49-F238E27FC236}">
                <a16:creationId xmlns:a16="http://schemas.microsoft.com/office/drawing/2014/main" id="{A2D78792-AFFE-4BB2-A16F-8F46C48AB44A}"/>
              </a:ext>
            </a:extLst>
          </p:cNvPr>
          <p:cNvSpPr>
            <a:spLocks noGrp="1"/>
          </p:cNvSpPr>
          <p:nvPr>
            <p:ph sz="quarter" idx="11"/>
          </p:nvPr>
        </p:nvSpPr>
        <p:spPr>
          <a:xfrm>
            <a:off x="3657600" y="5137510"/>
            <a:ext cx="1828800" cy="182880"/>
          </a:xfrm>
        </p:spPr>
        <p:txBody>
          <a:bodyPr>
            <a:normAutofit fontScale="92500" lnSpcReduction="20000"/>
          </a:bodyPr>
          <a:lstStyle/>
          <a:p>
            <a:pPr algn="ctr"/>
            <a:r>
              <a:rPr lang="en-IN" sz="800" dirty="0" err="1">
                <a:solidFill>
                  <a:schemeClr val="tx1"/>
                </a:solidFill>
              </a:rPr>
              <a:t>Alekandre</a:t>
            </a:r>
            <a:r>
              <a:rPr lang="en-IN" sz="800" dirty="0">
                <a:solidFill>
                  <a:schemeClr val="tx1"/>
                </a:solidFill>
              </a:rPr>
              <a:t> </a:t>
            </a:r>
            <a:r>
              <a:rPr lang="en-IN" sz="800" dirty="0" err="1">
                <a:solidFill>
                  <a:schemeClr val="tx1"/>
                </a:solidFill>
              </a:rPr>
              <a:t>Baevi</a:t>
            </a:r>
            <a:r>
              <a:rPr lang="en-IN" sz="800" dirty="0">
                <a:solidFill>
                  <a:schemeClr val="tx1"/>
                </a:solidFill>
              </a:rPr>
              <a:t>/Shutterstock </a:t>
            </a:r>
            <a:endParaRPr lang="en-US" sz="800" dirty="0">
              <a:solidFill>
                <a:schemeClr val="tx1"/>
              </a:solidFill>
              <a:latin typeface="Arial" panose="020B0604020202020204" pitchFamily="34" charset="0"/>
            </a:endParaRPr>
          </a:p>
        </p:txBody>
      </p:sp>
      <p:sp>
        <p:nvSpPr>
          <p:cNvPr id="12" name="Content Placeholder 4">
            <a:extLst>
              <a:ext uri="{FF2B5EF4-FFF2-40B4-BE49-F238E27FC236}">
                <a16:creationId xmlns:a16="http://schemas.microsoft.com/office/drawing/2014/main" id="{8598E623-FB02-415F-A81C-E2F3F99231B7}"/>
              </a:ext>
            </a:extLst>
          </p:cNvPr>
          <p:cNvSpPr>
            <a:spLocks noGrp="1"/>
          </p:cNvSpPr>
          <p:nvPr>
            <p:ph sz="quarter" idx="15"/>
          </p:nvPr>
        </p:nvSpPr>
        <p:spPr>
          <a:xfrm>
            <a:off x="342900" y="5410306"/>
            <a:ext cx="8458200" cy="1003194"/>
          </a:xfrm>
        </p:spPr>
        <p:txBody>
          <a:bodyPr/>
          <a:lstStyle/>
          <a:p>
            <a:pPr>
              <a:spcBef>
                <a:spcPts val="624"/>
              </a:spcBef>
            </a:pPr>
            <a:r>
              <a:rPr lang="en-US" sz="2000" dirty="0"/>
              <a:t>Soil provides nutrients and support, but both of these functions can be replaced in hydroponic systems to maximize growth. Here, tomato plants are suspended in the air, and the roots are immersed in a nutrient broth.</a:t>
            </a:r>
          </a:p>
        </p:txBody>
      </p:sp>
      <p:sp>
        <p:nvSpPr>
          <p:cNvPr id="9" name="Slide Number Placeholder 5">
            <a:extLst>
              <a:ext uri="{FF2B5EF4-FFF2-40B4-BE49-F238E27FC236}">
                <a16:creationId xmlns:a16="http://schemas.microsoft.com/office/drawing/2014/main" id="{D220F948-0AC6-4F65-BD90-C310AD48690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301590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941A1-A36A-438A-B9C5-F8D9E7C48014}"/>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Food Security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C25F3A1-8280-42C2-A61F-2BDE79071639}"/>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Food security, avoiding starvation, is a global issue</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Food fortification is an active research area</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Focuses on ways to increase a plant’s uptake and storage of minerals.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plants have been genetically modified.</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Secrete citrate to solubilize phosphate.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Clone genes for plasma membrane transporters and incorporate into crop plants.</a:t>
            </a:r>
          </a:p>
        </p:txBody>
      </p:sp>
      <p:sp>
        <p:nvSpPr>
          <p:cNvPr id="6" name="Slide Number Placeholder 3">
            <a:extLst>
              <a:ext uri="{FF2B5EF4-FFF2-40B4-BE49-F238E27FC236}">
                <a16:creationId xmlns:a16="http://schemas.microsoft.com/office/drawing/2014/main" id="{5C5652EE-736F-4AF6-B27E-8EF21A745CB1}"/>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221147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40A6C-9DD1-4A8A-85DC-5EA9ECB0147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Special Nutritional Strategies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6BB44C8-691C-4A23-837A-06192B6F17C6}"/>
              </a:ext>
            </a:extLst>
          </p:cNvPr>
          <p:cNvSpPr>
            <a:spLocks noGrp="1"/>
          </p:cNvSpPr>
          <p:nvPr>
            <p:ph sz="quarter" idx="11"/>
          </p:nvPr>
        </p:nvSpPr>
        <p:spPr>
          <a:xfrm>
            <a:off x="342900" y="1276710"/>
            <a:ext cx="8458200" cy="237744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need ammonia (NH</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or nitrate</a:t>
            </a:r>
          </a:p>
        </p:txBody>
      </p:sp>
      <p:graphicFrame>
        <p:nvGraphicFramePr>
          <p:cNvPr id="8" name="Object 3">
            <a:extLst>
              <a:ext uri="{FF2B5EF4-FFF2-40B4-BE49-F238E27FC236}">
                <a16:creationId xmlns:a16="http://schemas.microsoft.com/office/drawing/2014/main" id="{565039FF-EF79-4693-A5D6-F3B93751CCA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561255546"/>
              </p:ext>
            </p:extLst>
          </p:nvPr>
        </p:nvGraphicFramePr>
        <p:xfrm>
          <a:off x="5613400" y="1299836"/>
          <a:ext cx="812800" cy="419100"/>
        </p:xfrm>
        <a:graphic>
          <a:graphicData uri="http://schemas.openxmlformats.org/presentationml/2006/ole">
            <mc:AlternateContent xmlns:mc="http://schemas.openxmlformats.org/markup-compatibility/2006">
              <mc:Choice xmlns:v="urn:schemas-microsoft-com:vml" Requires="v">
                <p:oleObj spid="_x0000_s5139" name="Equation" r:id="rId3" imgW="812520" imgH="419040" progId="Equation.DSMT4">
                  <p:embed/>
                </p:oleObj>
              </mc:Choice>
              <mc:Fallback>
                <p:oleObj name="Equation" r:id="rId3" imgW="812520" imgH="419040" progId="Equation.DSMT4">
                  <p:embed/>
                  <p:pic>
                    <p:nvPicPr>
                      <p:cNvPr id="0" name=""/>
                      <p:cNvPicPr/>
                      <p:nvPr/>
                    </p:nvPicPr>
                    <p:blipFill>
                      <a:blip r:embed="rId4"/>
                      <a:stretch>
                        <a:fillRect/>
                      </a:stretch>
                    </p:blipFill>
                    <p:spPr>
                      <a:xfrm>
                        <a:off x="5613400" y="1299836"/>
                        <a:ext cx="812800" cy="4191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940B12A7-8CB9-4A48-821E-6606A23E68F9}"/>
              </a:ext>
            </a:extLst>
          </p:cNvPr>
          <p:cNvSpPr>
            <a:spLocks noGrp="1"/>
          </p:cNvSpPr>
          <p:nvPr>
            <p:ph sz="quarter" idx="15"/>
          </p:nvPr>
        </p:nvSpPr>
        <p:spPr>
          <a:xfrm>
            <a:off x="342900" y="1276710"/>
            <a:ext cx="8458200" cy="4304580"/>
          </a:xfrm>
        </p:spPr>
        <p:txBody>
          <a:bodyPr/>
          <a:lstStyle/>
          <a:p>
            <a:pPr lvl="0" indent="612648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 build amino acids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However, they lack the biochemical pathways necessary to convert N</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 the atmosphere into NH</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Symbiotic relationships have evolved between plants and nitrogen-fixing bacteria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Legumes form nodules that house the bacterium </a:t>
            </a:r>
            <a:r>
              <a:rPr lang="en-US" i="1" dirty="0">
                <a:solidFill>
                  <a:srgbClr val="000000"/>
                </a:solidFill>
                <a:latin typeface="Arial" panose="020B0604020202020204" pitchFamily="34" charset="0"/>
                <a:ea typeface="Verdana" panose="020B0604030504040204" pitchFamily="34" charset="0"/>
              </a:rPr>
              <a:t>Rhizobium</a:t>
            </a:r>
            <a:r>
              <a:rPr lang="en-US" dirty="0">
                <a:solidFill>
                  <a:srgbClr val="000000"/>
                </a:solidFill>
                <a:latin typeface="Arial" panose="020B0604020202020204" pitchFamily="34" charset="0"/>
                <a:ea typeface="Verdana" panose="020B0604030504040204" pitchFamily="34" charset="0"/>
              </a:rPr>
              <a:t>.</a:t>
            </a:r>
          </a:p>
          <a:p>
            <a:endParaRPr lang="en-IN" dirty="0"/>
          </a:p>
        </p:txBody>
      </p:sp>
      <p:sp>
        <p:nvSpPr>
          <p:cNvPr id="6" name="Slide Number Placeholder 5">
            <a:extLst>
              <a:ext uri="{FF2B5EF4-FFF2-40B4-BE49-F238E27FC236}">
                <a16:creationId xmlns:a16="http://schemas.microsoft.com/office/drawing/2014/main" id="{67F273FE-68D6-4F64-A645-C3850FD3C872}"/>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570936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A1CC7-F192-4F1A-9559-0E2A51AD080A}"/>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Rhizobium</a:t>
            </a:r>
          </a:p>
        </p:txBody>
      </p:sp>
      <p:sp>
        <p:nvSpPr>
          <p:cNvPr id="3" name="Content Placeholder 2">
            <a:extLst>
              <a:ext uri="{FF2B5EF4-FFF2-40B4-BE49-F238E27FC236}">
                <a16:creationId xmlns:a16="http://schemas.microsoft.com/office/drawing/2014/main" id="{4D7C50A9-DA17-44CB-9582-0AB33206795A}"/>
              </a:ext>
            </a:extLst>
          </p:cNvPr>
          <p:cNvSpPr>
            <a:spLocks noGrp="1"/>
          </p:cNvSpPr>
          <p:nvPr>
            <p:ph sz="quarter" idx="11"/>
          </p:nvPr>
        </p:nvSpPr>
        <p:spPr>
          <a:xfrm>
            <a:off x="342900" y="1276710"/>
            <a:ext cx="8458200" cy="1504590"/>
          </a:xfrm>
        </p:spPr>
        <p:txBody>
          <a:bodyPr/>
          <a:lstStyle/>
          <a:p>
            <a:pPr lvl="0">
              <a:spcBef>
                <a:spcPts val="400"/>
              </a:spcBef>
              <a:spcAft>
                <a:spcPts val="400"/>
              </a:spcAft>
              <a:buClr>
                <a:srgbClr val="003B48"/>
              </a:buClr>
            </a:pPr>
            <a:r>
              <a:rPr lang="en-US" sz="2000" i="1" dirty="0">
                <a:solidFill>
                  <a:srgbClr val="000000"/>
                </a:solidFill>
                <a:latin typeface="Arial" panose="020B0604020202020204" pitchFamily="34" charset="0"/>
                <a:ea typeface="Verdana" panose="020B0604030504040204" pitchFamily="34" charset="0"/>
              </a:rPr>
              <a:t>Rhizobium</a:t>
            </a:r>
            <a:r>
              <a:rPr lang="en-US" sz="2000" dirty="0">
                <a:solidFill>
                  <a:srgbClr val="000000"/>
                </a:solidFill>
                <a:latin typeface="Arial" panose="020B0604020202020204" pitchFamily="34" charset="0"/>
                <a:ea typeface="Verdana" panose="020B0604030504040204" pitchFamily="34" charset="0"/>
              </a:rPr>
              <a:t> bacteria require oxygen and carbohydrates to support their energetically expensive lifestyle as nitrogen fixers</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Plant host supplies both.</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Nodule housing </a:t>
            </a:r>
            <a:r>
              <a:rPr lang="en-US" sz="2000" i="1" dirty="0">
                <a:solidFill>
                  <a:srgbClr val="000000"/>
                </a:solidFill>
                <a:latin typeface="Arial" panose="020B0604020202020204" pitchFamily="34" charset="0"/>
                <a:ea typeface="Verdana" panose="020B0604030504040204" pitchFamily="34" charset="0"/>
              </a:rPr>
              <a:t>Rhizobium</a:t>
            </a:r>
            <a:r>
              <a:rPr lang="en-US" sz="2000" dirty="0">
                <a:solidFill>
                  <a:srgbClr val="000000"/>
                </a:solidFill>
                <a:latin typeface="Arial" panose="020B0604020202020204" pitchFamily="34" charset="0"/>
                <a:ea typeface="Verdana" panose="020B0604030504040204" pitchFamily="34" charset="0"/>
              </a:rPr>
              <a:t> are formed in legumes and a few other plants</a:t>
            </a:r>
          </a:p>
        </p:txBody>
      </p:sp>
      <p:pic>
        <p:nvPicPr>
          <p:cNvPr id="9" name="Picture 3" descr="The root nodules are semi-spherical ball-like projections off of roots.">
            <a:extLst>
              <a:ext uri="{FF2B5EF4-FFF2-40B4-BE49-F238E27FC236}">
                <a16:creationId xmlns:a16="http://schemas.microsoft.com/office/drawing/2014/main" id="{7F833EBF-93B5-47DE-8F68-25EB0898A75A}"/>
              </a:ext>
            </a:extLst>
          </p:cNvPr>
          <p:cNvPicPr>
            <a:picLocks noChangeAspect="1" noChangeArrowheads="1"/>
          </p:cNvPicPr>
          <p:nvPr/>
        </p:nvPicPr>
        <p:blipFill>
          <a:blip r:embed="rId2"/>
          <a:stretch>
            <a:fillRect/>
          </a:stretch>
        </p:blipFill>
        <p:spPr bwMode="auto">
          <a:xfrm>
            <a:off x="2154172" y="2903383"/>
            <a:ext cx="4835657"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E23F85C-AC7C-4738-A8CD-88AB8190DB70}"/>
              </a:ext>
            </a:extLst>
          </p:cNvPr>
          <p:cNvSpPr>
            <a:spLocks noGrp="1"/>
          </p:cNvSpPr>
          <p:nvPr>
            <p:ph type="body" sz="quarter" idx="39"/>
          </p:nvPr>
        </p:nvSpPr>
        <p:spPr>
          <a:xfrm>
            <a:off x="2148840" y="6328664"/>
            <a:ext cx="4846320" cy="181356"/>
          </a:xfrm>
        </p:spPr>
        <p:txBody>
          <a:bodyPr/>
          <a:lstStyle/>
          <a:p>
            <a:pPr algn="ctr"/>
            <a:r>
              <a:rPr lang="en-US" dirty="0">
                <a:solidFill>
                  <a:schemeClr val="tx1"/>
                </a:solidFill>
              </a:rPr>
              <a:t>(left) Nigel </a:t>
            </a:r>
            <a:r>
              <a:rPr lang="en-US" dirty="0" err="1">
                <a:solidFill>
                  <a:schemeClr val="tx1"/>
                </a:solidFill>
              </a:rPr>
              <a:t>Cattlin</a:t>
            </a:r>
            <a:r>
              <a:rPr lang="en-US" dirty="0">
                <a:solidFill>
                  <a:schemeClr val="tx1"/>
                </a:solidFill>
              </a:rPr>
              <a:t>/</a:t>
            </a:r>
            <a:r>
              <a:rPr lang="en-US" dirty="0" err="1">
                <a:solidFill>
                  <a:schemeClr val="tx1"/>
                </a:solidFill>
              </a:rPr>
              <a:t>Alamy</a:t>
            </a:r>
            <a:r>
              <a:rPr lang="en-US" dirty="0">
                <a:solidFill>
                  <a:schemeClr val="tx1"/>
                </a:solidFill>
              </a:rPr>
              <a:t> Stock Photo; (right) ©Bruce Iverson Photomicrography </a:t>
            </a:r>
            <a:endParaRPr lang="en-IN" dirty="0">
              <a:solidFill>
                <a:schemeClr val="tx1"/>
              </a:solidFill>
            </a:endParaRPr>
          </a:p>
        </p:txBody>
      </p:sp>
      <p:sp>
        <p:nvSpPr>
          <p:cNvPr id="8" name="Slide Number Placeholder 5">
            <a:extLst>
              <a:ext uri="{FF2B5EF4-FFF2-40B4-BE49-F238E27FC236}">
                <a16:creationId xmlns:a16="http://schemas.microsoft.com/office/drawing/2014/main" id="{DB6E5B98-510B-42A7-979B-D2D9784B5D9C}"/>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5605932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A696B-59E3-4AA4-B863-7D1C63265C9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Nodule Formation (part 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Part 1 to 3 of the chain of events leads to nodule formation.">
            <a:extLst>
              <a:ext uri="{FF2B5EF4-FFF2-40B4-BE49-F238E27FC236}">
                <a16:creationId xmlns:a16="http://schemas.microsoft.com/office/drawing/2014/main" id="{76B91D40-F6B5-479E-A8A2-7E61D5A216C0}"/>
              </a:ext>
            </a:extLst>
          </p:cNvPr>
          <p:cNvPicPr>
            <a:picLocks noChangeAspect="1" noChangeArrowheads="1"/>
          </p:cNvPicPr>
          <p:nvPr/>
        </p:nvPicPr>
        <p:blipFill rotWithShape="1">
          <a:blip r:embed="rId2"/>
          <a:srcRect t="-1" b="59664"/>
          <a:stretch/>
        </p:blipFill>
        <p:spPr bwMode="auto">
          <a:xfrm>
            <a:off x="2084907" y="1118627"/>
            <a:ext cx="497418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23BA8FD0-F5A9-4ACD-A43E-7F70808E4CB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F749C85-0A4D-4CB3-9F1D-9F5730F04906}"/>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8052432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A696B-59E3-4AA4-B863-7D1C63265C9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Nodule Formation (part 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Part 4 to 6 of the chain of events leads to nodule formation.">
            <a:extLst>
              <a:ext uri="{FF2B5EF4-FFF2-40B4-BE49-F238E27FC236}">
                <a16:creationId xmlns:a16="http://schemas.microsoft.com/office/drawing/2014/main" id="{76B91D40-F6B5-479E-A8A2-7E61D5A216C0}"/>
              </a:ext>
            </a:extLst>
          </p:cNvPr>
          <p:cNvPicPr>
            <a:picLocks noChangeAspect="1" noChangeArrowheads="1"/>
          </p:cNvPicPr>
          <p:nvPr/>
        </p:nvPicPr>
        <p:blipFill rotWithShape="1">
          <a:blip r:embed="rId2"/>
          <a:srcRect t="41128"/>
          <a:stretch/>
        </p:blipFill>
        <p:spPr bwMode="auto">
          <a:xfrm>
            <a:off x="2836937" y="1085009"/>
            <a:ext cx="3470127"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23BA8FD0-F5A9-4ACD-A43E-7F70808E4CB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F749C85-0A4D-4CB3-9F1D-9F5730F04906}"/>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8447957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8DF52-EE48-4171-BB29-B42AE6C0BC0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Mycorrhizae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5E7FFEE-65B1-42F0-BFB4-3B7C2E87874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Symbiotic associations with mycorrhizal fungi are found in about 90% of vascular plants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Substantially expand the surface area available for nutrient uptake.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Play a significant role in enhancing phosphate transfer to the plant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Uptake of some micronutrients is also facilitated</a:t>
            </a:r>
          </a:p>
        </p:txBody>
      </p:sp>
      <p:sp>
        <p:nvSpPr>
          <p:cNvPr id="6" name="Slide Number Placeholder 3">
            <a:extLst>
              <a:ext uri="{FF2B5EF4-FFF2-40B4-BE49-F238E27FC236}">
                <a16:creationId xmlns:a16="http://schemas.microsoft.com/office/drawing/2014/main" id="{FD93C936-F355-4040-8082-42DA53E2B77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450967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2B47DA-137D-4581-82D4-0C0D5411021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Carnivorous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9C9F152-475D-41F7-887A-580C37F0502A}"/>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Often grow in acidic soils that lack nitrogen</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Trap and digest small animals, primarily insects, to obtain adequate nitrogen supplies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modified leaves adapted for luring and trapping prey</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Prey is digested with enzymes secreted from specialized glands</a:t>
            </a:r>
          </a:p>
        </p:txBody>
      </p:sp>
      <p:sp>
        <p:nvSpPr>
          <p:cNvPr id="6" name="Slide Number Placeholder 3">
            <a:extLst>
              <a:ext uri="{FF2B5EF4-FFF2-40B4-BE49-F238E27FC236}">
                <a16:creationId xmlns:a16="http://schemas.microsoft.com/office/drawing/2014/main" id="{C9175C02-8B69-4F13-8C8B-A95D4B303F57}"/>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7544957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4E4F5-D7AB-487D-B503-0F92D22BF2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Pitcher Plants</a:t>
            </a:r>
          </a:p>
        </p:txBody>
      </p:sp>
      <p:pic>
        <p:nvPicPr>
          <p:cNvPr id="9" name="Picture 2" descr="Illustrated is nutritional adaptations in plant labeled (a).">
            <a:extLst>
              <a:ext uri="{FF2B5EF4-FFF2-40B4-BE49-F238E27FC236}">
                <a16:creationId xmlns:a16="http://schemas.microsoft.com/office/drawing/2014/main" id="{CC41AE09-C008-4159-AC9F-316AE4F92DF2}"/>
              </a:ext>
            </a:extLst>
          </p:cNvPr>
          <p:cNvPicPr>
            <a:picLocks noChangeAspect="1" noChangeArrowheads="1"/>
          </p:cNvPicPr>
          <p:nvPr/>
        </p:nvPicPr>
        <p:blipFill rotWithShape="1">
          <a:blip r:embed="rId2"/>
          <a:srcRect r="47751" b="49858"/>
          <a:stretch/>
        </p:blipFill>
        <p:spPr bwMode="auto">
          <a:xfrm>
            <a:off x="2047235" y="1149475"/>
            <a:ext cx="5049530"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4F698F0-C75D-46FF-9B75-449AF784770D}"/>
              </a:ext>
            </a:extLst>
          </p:cNvPr>
          <p:cNvSpPr>
            <a:spLocks noGrp="1"/>
          </p:cNvSpPr>
          <p:nvPr>
            <p:ph sz="quarter" idx="11"/>
          </p:nvPr>
        </p:nvSpPr>
        <p:spPr>
          <a:xfrm>
            <a:off x="3200400" y="4644027"/>
            <a:ext cx="2743200" cy="182880"/>
          </a:xfrm>
        </p:spPr>
        <p:txBody>
          <a:bodyPr/>
          <a:lstStyle/>
          <a:p>
            <a:pPr algn="ctr"/>
            <a:r>
              <a:rPr lang="en-US" sz="800" dirty="0">
                <a:solidFill>
                  <a:schemeClr val="tx1"/>
                </a:solidFill>
              </a:rPr>
              <a:t>(a) </a:t>
            </a:r>
            <a:r>
              <a:rPr lang="en-US" sz="800" dirty="0" err="1">
                <a:solidFill>
                  <a:schemeClr val="tx1"/>
                </a:solidFill>
              </a:rPr>
              <a:t>Zoonar</a:t>
            </a:r>
            <a:r>
              <a:rPr lang="en-US" sz="800" dirty="0">
                <a:solidFill>
                  <a:schemeClr val="tx1"/>
                </a:solidFill>
              </a:rPr>
              <a:t> GmbH/</a:t>
            </a:r>
            <a:r>
              <a:rPr lang="en-US" sz="800" dirty="0" err="1">
                <a:solidFill>
                  <a:schemeClr val="tx1"/>
                </a:solidFill>
              </a:rPr>
              <a:t>Alamy</a:t>
            </a:r>
            <a:r>
              <a:rPr lang="en-US" sz="800" dirty="0">
                <a:solidFill>
                  <a:schemeClr val="tx1"/>
                </a:solidFill>
              </a:rPr>
              <a:t> Stock Photo</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D7FC84FD-2A07-4ED2-9C50-5AFF07F1D07D}"/>
              </a:ext>
            </a:extLst>
          </p:cNvPr>
          <p:cNvSpPr>
            <a:spLocks noGrp="1"/>
          </p:cNvSpPr>
          <p:nvPr>
            <p:ph sz="quarter" idx="15"/>
          </p:nvPr>
        </p:nvSpPr>
        <p:spPr>
          <a:xfrm>
            <a:off x="342900" y="4927706"/>
            <a:ext cx="8458200" cy="1283446"/>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Insects enter this Asian pitcher plant (</a:t>
            </a:r>
            <a:r>
              <a:rPr lang="en-US" sz="2000" i="1" dirty="0">
                <a:solidFill>
                  <a:srgbClr val="000000"/>
                </a:solidFill>
                <a:latin typeface="Arial" panose="020B0604020202020204" pitchFamily="34" charset="0"/>
                <a:ea typeface="Verdana" panose="020B0604030504040204" pitchFamily="34" charset="0"/>
              </a:rPr>
              <a:t>Nepenthes</a:t>
            </a:r>
            <a:r>
              <a:rPr lang="en-US" sz="2000" dirty="0">
                <a:solidFill>
                  <a:srgbClr val="000000"/>
                </a:solidFill>
                <a:latin typeface="Arial" panose="020B0604020202020204" pitchFamily="34" charset="0"/>
                <a:ea typeface="Verdana" panose="020B0604030504040204" pitchFamily="34" charset="0"/>
              </a:rPr>
              <a:t>) and are trapped and digested. Slippery or hairy sides prevent the escape of prey from the digestive liquid they fall into. A canopy over the opening protects the pitcher from being flooded by rainwater.</a:t>
            </a:r>
          </a:p>
        </p:txBody>
      </p:sp>
      <p:sp>
        <p:nvSpPr>
          <p:cNvPr id="11" name="Text Placeholder 5">
            <a:extLst>
              <a:ext uri="{FF2B5EF4-FFF2-40B4-BE49-F238E27FC236}">
                <a16:creationId xmlns:a16="http://schemas.microsoft.com/office/drawing/2014/main" id="{457B3BEA-7364-4FBD-8C38-932E69CF504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1DF32775-9B61-43E3-AA18-05E49C89BC8C}"/>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703430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E3BD0-1F7B-40F4-8EFD-38E6E2B5786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Soil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D3EDD9D-FDC0-40C8-A231-15E7EEED65B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Highly weathered outer layer of the Earth’s crust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Mixture of sand, rocks, clay, silt, humus (partially decomposed organic matter), air,  and other forms of mineral and organic matter.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Earth’s crust includes about 92 naturally occurring elements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found in the form of inorganic compounds called minerals.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Also full of microorganisms</a:t>
            </a:r>
          </a:p>
        </p:txBody>
      </p:sp>
      <p:sp>
        <p:nvSpPr>
          <p:cNvPr id="6" name="Slide Number Placeholder 3">
            <a:extLst>
              <a:ext uri="{FF2B5EF4-FFF2-40B4-BE49-F238E27FC236}">
                <a16:creationId xmlns:a16="http://schemas.microsoft.com/office/drawing/2014/main" id="{8604617F-FA87-4C80-AA67-239D57A4E60B}"/>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4453121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4E4F5-D7AB-487D-B503-0F92D22BF21B}"/>
              </a:ext>
            </a:extLst>
          </p:cNvPr>
          <p:cNvSpPr>
            <a:spLocks noGrp="1"/>
          </p:cNvSpPr>
          <p:nvPr>
            <p:ph type="title"/>
          </p:nvPr>
        </p:nvSpPr>
        <p:spPr/>
        <p:txBody>
          <a:bodyPr/>
          <a:lstStyle/>
          <a:p>
            <a:pPr lvl="0"/>
            <a:r>
              <a:rPr lang="en-US" dirty="0"/>
              <a:t>Venus Flytrap</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Illustrated is nutritional adaptations in plant labeled (b).">
            <a:extLst>
              <a:ext uri="{FF2B5EF4-FFF2-40B4-BE49-F238E27FC236}">
                <a16:creationId xmlns:a16="http://schemas.microsoft.com/office/drawing/2014/main" id="{CC41AE09-C008-4159-AC9F-316AE4F92DF2}"/>
              </a:ext>
            </a:extLst>
          </p:cNvPr>
          <p:cNvPicPr>
            <a:picLocks noChangeAspect="1" noChangeArrowheads="1"/>
          </p:cNvPicPr>
          <p:nvPr/>
        </p:nvPicPr>
        <p:blipFill rotWithShape="1">
          <a:blip r:embed="rId2"/>
          <a:srcRect l="52267" b="50249"/>
          <a:stretch/>
        </p:blipFill>
        <p:spPr bwMode="auto">
          <a:xfrm>
            <a:off x="2247322" y="1104313"/>
            <a:ext cx="4649356" cy="34747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4F698F0-C75D-46FF-9B75-449AF784770D}"/>
              </a:ext>
            </a:extLst>
          </p:cNvPr>
          <p:cNvSpPr>
            <a:spLocks noGrp="1"/>
          </p:cNvSpPr>
          <p:nvPr>
            <p:ph sz="quarter" idx="11"/>
          </p:nvPr>
        </p:nvSpPr>
        <p:spPr>
          <a:xfrm>
            <a:off x="3200400" y="4644027"/>
            <a:ext cx="2743200" cy="182880"/>
          </a:xfrm>
        </p:spPr>
        <p:txBody>
          <a:bodyPr/>
          <a:lstStyle/>
          <a:p>
            <a:pPr algn="ctr"/>
            <a:r>
              <a:rPr lang="en-IN" sz="800" dirty="0">
                <a:solidFill>
                  <a:schemeClr val="tx1"/>
                </a:solidFill>
              </a:rPr>
              <a:t>(b) Steven P. Lynch</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D7FC84FD-2A07-4ED2-9C50-5AFF07F1D07D}"/>
              </a:ext>
            </a:extLst>
          </p:cNvPr>
          <p:cNvSpPr>
            <a:spLocks noGrp="1"/>
          </p:cNvSpPr>
          <p:nvPr>
            <p:ph sz="quarter" idx="15"/>
          </p:nvPr>
        </p:nvSpPr>
        <p:spPr>
          <a:xfrm>
            <a:off x="342900" y="4927706"/>
            <a:ext cx="8458200" cy="1283446"/>
          </a:xfrm>
        </p:spPr>
        <p:txBody>
          <a:bodyPr/>
          <a:lstStyle/>
          <a:p>
            <a:pPr>
              <a:spcBef>
                <a:spcPts val="624"/>
              </a:spcBef>
            </a:pPr>
            <a:r>
              <a:rPr lang="en-US" sz="2000" dirty="0"/>
              <a:t>If a fly touches two or more trichomes on the modified leaf in a short time span, the trap will close. The plant secretes digestive enzymes that release nitrogenous compounds from the fly which will then be absorbed by the flytrap.</a:t>
            </a:r>
          </a:p>
        </p:txBody>
      </p:sp>
      <p:sp>
        <p:nvSpPr>
          <p:cNvPr id="11" name="Text Placeholder 5">
            <a:extLst>
              <a:ext uri="{FF2B5EF4-FFF2-40B4-BE49-F238E27FC236}">
                <a16:creationId xmlns:a16="http://schemas.microsoft.com/office/drawing/2014/main" id="{457B3BEA-7364-4FBD-8C38-932E69CF504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1DF32775-9B61-43E3-AA18-05E49C89BC8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086004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4E4F5-D7AB-487D-B503-0F92D22BF21B}"/>
              </a:ext>
            </a:extLst>
          </p:cNvPr>
          <p:cNvSpPr>
            <a:spLocks noGrp="1"/>
          </p:cNvSpPr>
          <p:nvPr>
            <p:ph type="title"/>
          </p:nvPr>
        </p:nvSpPr>
        <p:spPr/>
        <p:txBody>
          <a:bodyPr/>
          <a:lstStyle/>
          <a:p>
            <a:pPr lvl="0"/>
            <a:r>
              <a:rPr lang="en-US" dirty="0"/>
              <a:t>Sundews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Illustrated is nutritional adaptations in plant labeled (c).">
            <a:extLst>
              <a:ext uri="{FF2B5EF4-FFF2-40B4-BE49-F238E27FC236}">
                <a16:creationId xmlns:a16="http://schemas.microsoft.com/office/drawing/2014/main" id="{CC41AE09-C008-4159-AC9F-316AE4F92DF2}"/>
              </a:ext>
            </a:extLst>
          </p:cNvPr>
          <p:cNvPicPr>
            <a:picLocks noChangeAspect="1" noChangeArrowheads="1"/>
          </p:cNvPicPr>
          <p:nvPr/>
        </p:nvPicPr>
        <p:blipFill rotWithShape="1">
          <a:blip r:embed="rId2"/>
          <a:srcRect t="49931" r="47605"/>
          <a:stretch/>
        </p:blipFill>
        <p:spPr bwMode="auto">
          <a:xfrm>
            <a:off x="1903006" y="1121772"/>
            <a:ext cx="5337988" cy="36576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4F698F0-C75D-46FF-9B75-449AF784770D}"/>
              </a:ext>
            </a:extLst>
          </p:cNvPr>
          <p:cNvSpPr>
            <a:spLocks noGrp="1"/>
          </p:cNvSpPr>
          <p:nvPr>
            <p:ph sz="quarter" idx="11"/>
          </p:nvPr>
        </p:nvSpPr>
        <p:spPr>
          <a:xfrm>
            <a:off x="3200400" y="4861743"/>
            <a:ext cx="2743200" cy="182880"/>
          </a:xfrm>
        </p:spPr>
        <p:txBody>
          <a:bodyPr/>
          <a:lstStyle/>
          <a:p>
            <a:pPr algn="ctr"/>
            <a:r>
              <a:rPr lang="en-IN" sz="800" dirty="0">
                <a:solidFill>
                  <a:schemeClr val="tx1"/>
                </a:solidFill>
              </a:rPr>
              <a:t>(c) </a:t>
            </a:r>
            <a:r>
              <a:rPr lang="en-IN" sz="800" dirty="0" err="1">
                <a:solidFill>
                  <a:schemeClr val="tx1"/>
                </a:solidFill>
              </a:rPr>
              <a:t>Perennov</a:t>
            </a:r>
            <a:r>
              <a:rPr lang="en-IN" sz="800" dirty="0">
                <a:solidFill>
                  <a:schemeClr val="tx1"/>
                </a:solidFill>
              </a:rPr>
              <a:t> </a:t>
            </a:r>
            <a:r>
              <a:rPr lang="en-IN" sz="800" dirty="0" err="1">
                <a:solidFill>
                  <a:schemeClr val="tx1"/>
                </a:solidFill>
              </a:rPr>
              <a:t>Nuridsany</a:t>
            </a:r>
            <a:r>
              <a:rPr lang="en-IN" sz="800" dirty="0">
                <a:solidFill>
                  <a:schemeClr val="tx1"/>
                </a:solidFill>
              </a:rPr>
              <a:t>/Science Source</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D7FC84FD-2A07-4ED2-9C50-5AFF07F1D07D}"/>
              </a:ext>
            </a:extLst>
          </p:cNvPr>
          <p:cNvSpPr>
            <a:spLocks noGrp="1"/>
          </p:cNvSpPr>
          <p:nvPr>
            <p:ph sz="quarter" idx="15"/>
          </p:nvPr>
        </p:nvSpPr>
        <p:spPr>
          <a:xfrm>
            <a:off x="342900" y="5118206"/>
            <a:ext cx="8458200" cy="990494"/>
          </a:xfrm>
        </p:spPr>
        <p:txBody>
          <a:bodyPr/>
          <a:lstStyle/>
          <a:p>
            <a:pPr>
              <a:spcBef>
                <a:spcPts val="624"/>
              </a:spcBef>
            </a:pPr>
            <a:r>
              <a:rPr lang="en-US" sz="2000" dirty="0"/>
              <a:t>Sundew (</a:t>
            </a:r>
            <a:r>
              <a:rPr lang="en-US" sz="2000" i="1" dirty="0" err="1"/>
              <a:t>Drosera</a:t>
            </a:r>
            <a:r>
              <a:rPr lang="en-US" sz="2000" dirty="0"/>
              <a:t>) traps insects with sticky mucilage secretions that look like dew drops and then excretes digestive enzymes to obtain nutrients from the insect’s body.</a:t>
            </a:r>
          </a:p>
        </p:txBody>
      </p:sp>
      <p:sp>
        <p:nvSpPr>
          <p:cNvPr id="11" name="Text Placeholder 5">
            <a:extLst>
              <a:ext uri="{FF2B5EF4-FFF2-40B4-BE49-F238E27FC236}">
                <a16:creationId xmlns:a16="http://schemas.microsoft.com/office/drawing/2014/main" id="{457B3BEA-7364-4FBD-8C38-932E69CF504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1DF32775-9B61-43E3-AA18-05E49C89BC8C}"/>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0688224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4E4F5-D7AB-487D-B503-0F92D22BF21B}"/>
              </a:ext>
            </a:extLst>
          </p:cNvPr>
          <p:cNvSpPr>
            <a:spLocks noGrp="1"/>
          </p:cNvSpPr>
          <p:nvPr>
            <p:ph type="title"/>
          </p:nvPr>
        </p:nvSpPr>
        <p:spPr/>
        <p:txBody>
          <a:bodyPr/>
          <a:lstStyle/>
          <a:p>
            <a:pPr lvl="0"/>
            <a:r>
              <a:rPr lang="en-US" dirty="0"/>
              <a:t>Waterwheels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Illustrated is nutritional adaptations in plant labeled (d).">
            <a:extLst>
              <a:ext uri="{FF2B5EF4-FFF2-40B4-BE49-F238E27FC236}">
                <a16:creationId xmlns:a16="http://schemas.microsoft.com/office/drawing/2014/main" id="{CC41AE09-C008-4159-AC9F-316AE4F92DF2}"/>
              </a:ext>
            </a:extLst>
          </p:cNvPr>
          <p:cNvPicPr>
            <a:picLocks noChangeAspect="1" noChangeArrowheads="1"/>
          </p:cNvPicPr>
          <p:nvPr/>
        </p:nvPicPr>
        <p:blipFill rotWithShape="1">
          <a:blip r:embed="rId2"/>
          <a:srcRect l="52450" t="50475" b="-1"/>
          <a:stretch/>
        </p:blipFill>
        <p:spPr bwMode="auto">
          <a:xfrm>
            <a:off x="2000795" y="1181406"/>
            <a:ext cx="5142411" cy="38404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4F698F0-C75D-46FF-9B75-449AF784770D}"/>
              </a:ext>
            </a:extLst>
          </p:cNvPr>
          <p:cNvSpPr>
            <a:spLocks noGrp="1"/>
          </p:cNvSpPr>
          <p:nvPr>
            <p:ph sz="quarter" idx="11"/>
          </p:nvPr>
        </p:nvSpPr>
        <p:spPr>
          <a:xfrm>
            <a:off x="3200400" y="5210083"/>
            <a:ext cx="2743200" cy="182880"/>
          </a:xfrm>
        </p:spPr>
        <p:txBody>
          <a:bodyPr/>
          <a:lstStyle/>
          <a:p>
            <a:pPr algn="ctr"/>
            <a:r>
              <a:rPr lang="en-US" sz="800" dirty="0">
                <a:solidFill>
                  <a:schemeClr val="tx1"/>
                </a:solidFill>
              </a:rPr>
              <a:t>(d) Nature Picture Library/</a:t>
            </a:r>
            <a:r>
              <a:rPr lang="en-US" sz="800" dirty="0" err="1">
                <a:solidFill>
                  <a:schemeClr val="tx1"/>
                </a:solidFill>
              </a:rPr>
              <a:t>Alamy</a:t>
            </a:r>
            <a:r>
              <a:rPr lang="en-US" sz="800" dirty="0">
                <a:solidFill>
                  <a:schemeClr val="tx1"/>
                </a:solidFill>
              </a:rPr>
              <a:t> Stock Photo</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D7FC84FD-2A07-4ED2-9C50-5AFF07F1D07D}"/>
              </a:ext>
            </a:extLst>
          </p:cNvPr>
          <p:cNvSpPr>
            <a:spLocks noGrp="1"/>
          </p:cNvSpPr>
          <p:nvPr>
            <p:ph sz="quarter" idx="15"/>
          </p:nvPr>
        </p:nvSpPr>
        <p:spPr>
          <a:xfrm>
            <a:off x="342900" y="5452034"/>
            <a:ext cx="8458200" cy="731520"/>
          </a:xfrm>
        </p:spPr>
        <p:txBody>
          <a:bodyPr/>
          <a:lstStyle/>
          <a:p>
            <a:pPr>
              <a:spcBef>
                <a:spcPts val="624"/>
              </a:spcBef>
            </a:pPr>
            <a:r>
              <a:rPr lang="en-US" sz="2000" dirty="0"/>
              <a:t>This close relative to the Venus flytrap snaps shut to capture and digest small aquatic animals. This aquatic plant’s ancestor was a land dweller.</a:t>
            </a:r>
          </a:p>
        </p:txBody>
      </p:sp>
      <p:sp>
        <p:nvSpPr>
          <p:cNvPr id="11" name="Text Placeholder 5">
            <a:extLst>
              <a:ext uri="{FF2B5EF4-FFF2-40B4-BE49-F238E27FC236}">
                <a16:creationId xmlns:a16="http://schemas.microsoft.com/office/drawing/2014/main" id="{457B3BEA-7364-4FBD-8C38-932E69CF504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1DF32775-9B61-43E3-AA18-05E49C89BC8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3952104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E3DD84-0897-4977-AB96-4CBEDB37A77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Phylogenetic Relationships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phylogenetic relationships among sundew, venus flytrap, and aquatic waterwheel.">
            <a:extLst>
              <a:ext uri="{FF2B5EF4-FFF2-40B4-BE49-F238E27FC236}">
                <a16:creationId xmlns:a16="http://schemas.microsoft.com/office/drawing/2014/main" id="{3F9945C2-9A35-4E17-9246-CF4FE13EA444}"/>
              </a:ext>
            </a:extLst>
          </p:cNvPr>
          <p:cNvPicPr>
            <a:picLocks noChangeAspect="1" noChangeArrowheads="1"/>
          </p:cNvPicPr>
          <p:nvPr/>
        </p:nvPicPr>
        <p:blipFill>
          <a:blip r:embed="rId2"/>
          <a:stretch>
            <a:fillRect/>
          </a:stretch>
        </p:blipFill>
        <p:spPr bwMode="auto">
          <a:xfrm>
            <a:off x="1382954" y="1141452"/>
            <a:ext cx="637809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6F80C9CB-0F54-4DA0-8D43-D34884AF721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99349C2-0A2B-4D33-ABFF-6C91FF024A23}"/>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7897448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18432-A462-4F69-BB15-5634661CBEA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Parasitic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BAFB8D-B498-4D41-8A34-A59AF83CF3C8}"/>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photosynthetic or non-photosynthetic</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least 3,000 types of plants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Tap into the nutrient resources of other plants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Adaptations include structures that are inserted into the vascular tissue of the host plant so that nutrients can be siphoned into the parasite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Examples include dodder and Indian pipe</a:t>
            </a:r>
          </a:p>
        </p:txBody>
      </p:sp>
      <p:sp>
        <p:nvSpPr>
          <p:cNvPr id="6" name="Slide Number Placeholder 3">
            <a:extLst>
              <a:ext uri="{FF2B5EF4-FFF2-40B4-BE49-F238E27FC236}">
                <a16:creationId xmlns:a16="http://schemas.microsoft.com/office/drawing/2014/main" id="{527CBC8A-79C5-4CD5-A9BF-8527F6A7E165}"/>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7515065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4E4F5-D7AB-487D-B503-0F92D22BF21B}"/>
              </a:ext>
            </a:extLst>
          </p:cNvPr>
          <p:cNvSpPr>
            <a:spLocks noGrp="1"/>
          </p:cNvSpPr>
          <p:nvPr>
            <p:ph type="title"/>
          </p:nvPr>
        </p:nvSpPr>
        <p:spPr/>
        <p:txBody>
          <a:bodyPr/>
          <a:lstStyle/>
          <a:p>
            <a:pPr lvl="0"/>
            <a:r>
              <a:rPr lang="en-US" dirty="0"/>
              <a:t>Indian Pipe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Indian pipe, hypopitys uniflora.">
            <a:extLst>
              <a:ext uri="{FF2B5EF4-FFF2-40B4-BE49-F238E27FC236}">
                <a16:creationId xmlns:a16="http://schemas.microsoft.com/office/drawing/2014/main" id="{CC41AE09-C008-4159-AC9F-316AE4F92DF2}"/>
              </a:ext>
            </a:extLst>
          </p:cNvPr>
          <p:cNvPicPr>
            <a:picLocks noChangeAspect="1" noChangeArrowheads="1"/>
          </p:cNvPicPr>
          <p:nvPr/>
        </p:nvPicPr>
        <p:blipFill rotWithShape="1">
          <a:blip r:embed="rId2"/>
          <a:srcRect l="13007" t="19503" r="13303" b="8131"/>
          <a:stretch/>
        </p:blipFill>
        <p:spPr bwMode="auto">
          <a:xfrm>
            <a:off x="2253289" y="1064852"/>
            <a:ext cx="4637423" cy="35661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4F698F0-C75D-46FF-9B75-449AF784770D}"/>
              </a:ext>
            </a:extLst>
          </p:cNvPr>
          <p:cNvSpPr>
            <a:spLocks noGrp="1"/>
          </p:cNvSpPr>
          <p:nvPr>
            <p:ph sz="quarter" idx="11"/>
          </p:nvPr>
        </p:nvSpPr>
        <p:spPr>
          <a:xfrm>
            <a:off x="3200400" y="4727482"/>
            <a:ext cx="2743200" cy="182880"/>
          </a:xfrm>
        </p:spPr>
        <p:txBody>
          <a:bodyPr/>
          <a:lstStyle/>
          <a:p>
            <a:pPr algn="ctr"/>
            <a:r>
              <a:rPr lang="en-IN" sz="800" dirty="0">
                <a:solidFill>
                  <a:schemeClr val="tx1"/>
                </a:solidFill>
              </a:rPr>
              <a:t>sgpage902/ iStock/Getty Images </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D7FC84FD-2A07-4ED2-9C50-5AFF07F1D07D}"/>
              </a:ext>
            </a:extLst>
          </p:cNvPr>
          <p:cNvSpPr>
            <a:spLocks noGrp="1"/>
          </p:cNvSpPr>
          <p:nvPr>
            <p:ph sz="quarter" idx="15"/>
          </p:nvPr>
        </p:nvSpPr>
        <p:spPr>
          <a:xfrm>
            <a:off x="342900" y="5083736"/>
            <a:ext cx="8458200" cy="1280160"/>
          </a:xfrm>
        </p:spPr>
        <p:txBody>
          <a:bodyPr/>
          <a:lstStyle/>
          <a:p>
            <a:pPr>
              <a:spcBef>
                <a:spcPts val="624"/>
              </a:spcBef>
            </a:pPr>
            <a:r>
              <a:rPr lang="en-US" sz="2000" dirty="0"/>
              <a:t>This plant (</a:t>
            </a:r>
            <a:r>
              <a:rPr lang="en-US" sz="2000" i="1" dirty="0" err="1"/>
              <a:t>Hypopitys</a:t>
            </a:r>
            <a:r>
              <a:rPr lang="en-US" sz="2000" i="1" dirty="0"/>
              <a:t> </a:t>
            </a:r>
            <a:r>
              <a:rPr lang="en-US" sz="2000" i="1" dirty="0" err="1"/>
              <a:t>uniflora</a:t>
            </a:r>
            <a:r>
              <a:rPr lang="en-US" sz="2000" dirty="0"/>
              <a:t>) lacks chlorophyll and depends completely on nutrient transfer through the invasion of mycorrhizae and associated roots of other plants. Indian pipes are frequently found in northeastern U.S. forests.</a:t>
            </a:r>
          </a:p>
        </p:txBody>
      </p:sp>
      <p:sp>
        <p:nvSpPr>
          <p:cNvPr id="8" name="Slide Number Placeholder 5">
            <a:extLst>
              <a:ext uri="{FF2B5EF4-FFF2-40B4-BE49-F238E27FC236}">
                <a16:creationId xmlns:a16="http://schemas.microsoft.com/office/drawing/2014/main" id="{1DF32775-9B61-43E3-AA18-05E49C89BC8C}"/>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077696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C9D7B-1067-4C16-93A5-50DA383DE14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Carbon–Nitrogen Balance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0FB836D-0FDB-4391-B13B-993531BB40F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Intergovernmental Panel on Climate Change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has concluded that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is probably at its highest level in at least 20 million years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Correlates with increases in many human activities, including the burning of fossil fuels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Increased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levels may alter C–N ratio in a plant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for the health of the plant and the herbivore</a:t>
            </a:r>
          </a:p>
        </p:txBody>
      </p:sp>
      <p:sp>
        <p:nvSpPr>
          <p:cNvPr id="6" name="Slide Number Placeholder 3">
            <a:extLst>
              <a:ext uri="{FF2B5EF4-FFF2-40B4-BE49-F238E27FC236}">
                <a16:creationId xmlns:a16="http://schemas.microsoft.com/office/drawing/2014/main" id="{0333E1ED-D7B1-41C2-9197-9EC665151FE5}"/>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1843279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A7624-AF32-4F8C-8622-EC093AA4AE8C}"/>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Carbon Dioxide and Photosynthesis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7C4F539-52BD-498E-9B15-8DEC44FEDFC1}"/>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Calvin cycle fixes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into sugar</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Ribulose 1,5-bisphosphate carboxylase/oxygenase (rubisco) catalyzes the first step.</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Rubisco can bind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or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binds, a 3-C sugar is made, that can be used to make glucose and sucrose.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If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binds, photorespiration occurs, which results in neither nutrients nor energy storage.</a:t>
            </a:r>
          </a:p>
        </p:txBody>
      </p:sp>
      <p:sp>
        <p:nvSpPr>
          <p:cNvPr id="6" name="Slide Number Placeholder 3">
            <a:extLst>
              <a:ext uri="{FF2B5EF4-FFF2-40B4-BE49-F238E27FC236}">
                <a16:creationId xmlns:a16="http://schemas.microsoft.com/office/drawing/2014/main" id="{8F8B1ED5-3BFD-4E44-ADCD-8C0D8C9F68BA}"/>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930413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8EF1A-1913-4D9D-8FFF-23B8A2324FF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Photorespiration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cyclic reactions of photorespiration and the Calvin cycle.">
            <a:extLst>
              <a:ext uri="{FF2B5EF4-FFF2-40B4-BE49-F238E27FC236}">
                <a16:creationId xmlns:a16="http://schemas.microsoft.com/office/drawing/2014/main" id="{DE14E564-D56A-4D72-A63F-DDBDE8C19895}"/>
              </a:ext>
            </a:extLst>
          </p:cNvPr>
          <p:cNvPicPr>
            <a:picLocks noChangeAspect="1" noChangeArrowheads="1"/>
          </p:cNvPicPr>
          <p:nvPr/>
        </p:nvPicPr>
        <p:blipFill>
          <a:blip r:embed="rId2"/>
          <a:stretch>
            <a:fillRect/>
          </a:stretch>
        </p:blipFill>
        <p:spPr bwMode="auto">
          <a:xfrm>
            <a:off x="927677" y="1239156"/>
            <a:ext cx="7288647"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3F8AECEB-94F1-4766-8BED-37B8BDAB6FB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63AF7754-11BD-484D-B4E0-0052966CDB98}"/>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5105155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E6302B-9D95-4A60-8559-F64DE99DFB9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3</a:t>
            </a:r>
            <a:r>
              <a:rPr lang="en-US" dirty="0">
                <a:solidFill>
                  <a:srgbClr val="000000"/>
                </a:solidFill>
                <a:latin typeface="Arial" panose="020B0604020202020204" pitchFamily="34" charset="0"/>
                <a:ea typeface="Verdana" panose="020B0604030504040204" pitchFamily="34" charset="0"/>
                <a:cs typeface="Arial" pitchFamily="34" charset="0"/>
              </a:rPr>
              <a:t> and C</a:t>
            </a:r>
            <a:r>
              <a:rPr lang="en-US" baseline="-25000" dirty="0">
                <a:solidFill>
                  <a:srgbClr val="000000"/>
                </a:solidFill>
                <a:latin typeface="Arial" panose="020B0604020202020204" pitchFamily="34" charset="0"/>
                <a:ea typeface="Verdana" panose="020B0604030504040204" pitchFamily="34" charset="0"/>
                <a:cs typeface="Arial" pitchFamily="34" charset="0"/>
              </a:rPr>
              <a:t>4</a:t>
            </a:r>
            <a:r>
              <a:rPr lang="en-US" dirty="0">
                <a:solidFill>
                  <a:srgbClr val="000000"/>
                </a:solidFill>
                <a:latin typeface="Arial" panose="020B0604020202020204" pitchFamily="34" charset="0"/>
                <a:ea typeface="Verdana" panose="020B0604030504040204" pitchFamily="34" charset="0"/>
                <a:cs typeface="Arial" pitchFamily="34" charset="0"/>
              </a:rPr>
              <a:t> Photosynthesis</a:t>
            </a:r>
          </a:p>
        </p:txBody>
      </p:sp>
      <p:sp>
        <p:nvSpPr>
          <p:cNvPr id="3" name="Content Placeholder 2">
            <a:extLst>
              <a:ext uri="{FF2B5EF4-FFF2-40B4-BE49-F238E27FC236}">
                <a16:creationId xmlns:a16="http://schemas.microsoft.com/office/drawing/2014/main" id="{F151008D-C5AE-471E-89B7-62032917031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photosynthesis occurs in mesophyll cells </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photosynthesis uses an extra pathway to shuttle carbon deep within the leaf</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reduces photorespiration by limiting the Calvin cycle to cells surrounding the vascular tissue where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levels are low.</a:t>
            </a:r>
          </a:p>
        </p:txBody>
      </p:sp>
      <p:sp>
        <p:nvSpPr>
          <p:cNvPr id="6" name="Slide Number Placeholder 3">
            <a:extLst>
              <a:ext uri="{FF2B5EF4-FFF2-40B4-BE49-F238E27FC236}">
                <a16:creationId xmlns:a16="http://schemas.microsoft.com/office/drawing/2014/main" id="{49ADD68E-E9DF-4C8B-AAB7-EA819C67F571}"/>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500037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8B7BA-20CD-4082-BD72-9DBE56E16ED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Topsoil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32CCC77-F55B-41FE-AE84-3B4EE91EC1C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roots are found in topsoil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Mixture of mineral particles of varying sizes, living organisms, and humus.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Characterized by their relative amounts of sand, silt, and clay.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Soil composition determines the degree of water and nutrient binding to soil particles.</a:t>
            </a:r>
          </a:p>
        </p:txBody>
      </p:sp>
      <p:sp>
        <p:nvSpPr>
          <p:cNvPr id="6" name="Slide Number Placeholder 3">
            <a:extLst>
              <a:ext uri="{FF2B5EF4-FFF2-40B4-BE49-F238E27FC236}">
                <a16:creationId xmlns:a16="http://schemas.microsoft.com/office/drawing/2014/main" id="{A9C5EC80-F203-4FD7-ADC5-490A0BB20DC1}"/>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0220711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descr="In C4 photosynthesis, carbon dioxide is first fixed into a 4-carbon molecule in the mesophyll and then transferred to the bundle sheath.">
            <a:extLst>
              <a:ext uri="{FF2B5EF4-FFF2-40B4-BE49-F238E27FC236}">
                <a16:creationId xmlns:a16="http://schemas.microsoft.com/office/drawing/2014/main" id="{2C3EF477-70B6-45D4-80B0-F17AFC3DEDD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a:t>
            </a:r>
            <a:r>
              <a:rPr lang="en-US" altLang="en-US" baseline="-25000" dirty="0">
                <a:solidFill>
                  <a:srgbClr val="000000"/>
                </a:solidFill>
                <a:latin typeface="Arial" panose="020B0604020202020204" pitchFamily="34" charset="0"/>
                <a:ea typeface="Microsoft YaHei" panose="020B0503020204020204" pitchFamily="34" charset="-122"/>
                <a:cs typeface="Arial" pitchFamily="34" charset="0"/>
              </a:rPr>
              <a:t>3</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versus C</a:t>
            </a:r>
            <a:r>
              <a:rPr lang="en-US" altLang="en-US" baseline="-25000" dirty="0">
                <a:solidFill>
                  <a:srgbClr val="000000"/>
                </a:solidFill>
                <a:latin typeface="Arial" panose="020B0604020202020204" pitchFamily="34" charset="0"/>
                <a:ea typeface="Microsoft YaHei" panose="020B0503020204020204" pitchFamily="34" charset="-122"/>
                <a:cs typeface="Arial" pitchFamily="34" charset="0"/>
              </a:rPr>
              <a:t>4</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Photosynthesis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2-part illustration shows the comparison of photosynthesis in C3 and C4 leaf.">
            <a:extLst>
              <a:ext uri="{FF2B5EF4-FFF2-40B4-BE49-F238E27FC236}">
                <a16:creationId xmlns:a16="http://schemas.microsoft.com/office/drawing/2014/main" id="{A4843DAE-458B-4DF8-909F-1CEA59E50DFB}"/>
              </a:ext>
            </a:extLst>
          </p:cNvPr>
          <p:cNvPicPr>
            <a:picLocks noChangeAspect="1" noChangeArrowheads="1"/>
          </p:cNvPicPr>
          <p:nvPr/>
        </p:nvPicPr>
        <p:blipFill>
          <a:blip r:embed="rId2"/>
          <a:stretch>
            <a:fillRect/>
          </a:stretch>
        </p:blipFill>
        <p:spPr bwMode="auto">
          <a:xfrm>
            <a:off x="2578021" y="1023019"/>
            <a:ext cx="398795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descr="In C4 photosynthesis, carbon dioxide is first fixed into a 4-carbon molecule in the mesophyll and then transferred to the bundle sheath.">
            <a:extLst>
              <a:ext uri="{FF2B5EF4-FFF2-40B4-BE49-F238E27FC236}">
                <a16:creationId xmlns:a16="http://schemas.microsoft.com/office/drawing/2014/main" id="{2EBE1692-E468-4BC6-BA0E-0027FBB8EA9C}"/>
              </a:ext>
            </a:extLst>
          </p:cNvPr>
          <p:cNvSpPr>
            <a:spLocks noGrp="1"/>
          </p:cNvSpPr>
          <p:nvPr>
            <p:ph type="body" sz="quarter" idx="39"/>
          </p:nvPr>
        </p:nvSpPr>
        <p:spPr>
          <a:xfrm>
            <a:off x="2148840" y="6088887"/>
            <a:ext cx="4846320" cy="181356"/>
          </a:xfrm>
        </p:spPr>
        <p:txBody>
          <a:bodyPr/>
          <a:lstStyle/>
          <a:p>
            <a:pPr algn="ctr"/>
            <a:r>
              <a:rPr lang="en-US" dirty="0">
                <a:solidFill>
                  <a:schemeClr val="tx1"/>
                </a:solidFill>
              </a:rPr>
              <a:t>(a2) Ed Reschke/</a:t>
            </a:r>
            <a:r>
              <a:rPr lang="en-US" dirty="0" err="1">
                <a:solidFill>
                  <a:schemeClr val="tx1"/>
                </a:solidFill>
              </a:rPr>
              <a:t>Photolibrary</a:t>
            </a:r>
            <a:r>
              <a:rPr lang="en-US" dirty="0">
                <a:solidFill>
                  <a:schemeClr val="tx1"/>
                </a:solidFill>
              </a:rPr>
              <a:t>/ Stone/Getty Images; (b2) Science Stock Photography/Science Source </a:t>
            </a:r>
            <a:endParaRPr lang="en-IN" dirty="0">
              <a:solidFill>
                <a:schemeClr val="tx1"/>
              </a:solidFill>
            </a:endParaRPr>
          </a:p>
        </p:txBody>
      </p:sp>
      <p:sp>
        <p:nvSpPr>
          <p:cNvPr id="10" name="Text Placeholder 4">
            <a:extLst>
              <a:ext uri="{FF2B5EF4-FFF2-40B4-BE49-F238E27FC236}">
                <a16:creationId xmlns:a16="http://schemas.microsoft.com/office/drawing/2014/main" id="{E381A4F3-335E-49BD-9E2F-55F07A6DA8DF}"/>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5" descr="In C4 photosynthesis, carbon dioxide is first fixed into a 4-carbon molecule in the mesophyll and then transferred to the bundle sheath.">
            <a:extLst>
              <a:ext uri="{FF2B5EF4-FFF2-40B4-BE49-F238E27FC236}">
                <a16:creationId xmlns:a16="http://schemas.microsoft.com/office/drawing/2014/main" id="{BFE58ACB-AE4F-4615-9F61-50F53DD86A96}"/>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9680442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AB1F-59BC-4EFB-9AD6-34B1198F7F4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3</a:t>
            </a:r>
            <a:r>
              <a:rPr lang="en-US" dirty="0">
                <a:solidFill>
                  <a:srgbClr val="000000"/>
                </a:solidFill>
                <a:latin typeface="Arial" panose="020B0604020202020204" pitchFamily="34" charset="0"/>
                <a:ea typeface="Verdana" panose="020B0604030504040204" pitchFamily="34" charset="0"/>
                <a:cs typeface="Arial" pitchFamily="34" charset="0"/>
              </a:rPr>
              <a:t> Leaf</a:t>
            </a:r>
          </a:p>
        </p:txBody>
      </p:sp>
      <p:pic>
        <p:nvPicPr>
          <p:cNvPr id="10" name="Picture 2" descr="An illustration that shows photosynthesis in C 3 leaf. ">
            <a:extLst>
              <a:ext uri="{FF2B5EF4-FFF2-40B4-BE49-F238E27FC236}">
                <a16:creationId xmlns:a16="http://schemas.microsoft.com/office/drawing/2014/main" id="{326B4E00-7651-498B-BC49-69BEF32F8AAF}"/>
              </a:ext>
            </a:extLst>
          </p:cNvPr>
          <p:cNvPicPr>
            <a:picLocks noChangeAspect="1" noChangeArrowheads="1"/>
          </p:cNvPicPr>
          <p:nvPr/>
        </p:nvPicPr>
        <p:blipFill rotWithShape="1">
          <a:blip r:embed="rId3"/>
          <a:srcRect t="-1" b="49807"/>
          <a:stretch/>
        </p:blipFill>
        <p:spPr bwMode="auto">
          <a:xfrm>
            <a:off x="743846" y="1128024"/>
            <a:ext cx="7656309"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9C252AFE-8350-46B2-A6E0-8E3B5F795FD1}"/>
              </a:ext>
            </a:extLst>
          </p:cNvPr>
          <p:cNvSpPr>
            <a:spLocks noGrp="1"/>
          </p:cNvSpPr>
          <p:nvPr>
            <p:ph type="body" sz="quarter" idx="39"/>
          </p:nvPr>
        </p:nvSpPr>
        <p:spPr>
          <a:xfrm>
            <a:off x="2148840" y="6035737"/>
            <a:ext cx="4846320" cy="181356"/>
          </a:xfrm>
        </p:spPr>
        <p:txBody>
          <a:bodyPr/>
          <a:lstStyle/>
          <a:p>
            <a:pPr algn="ctr"/>
            <a:r>
              <a:rPr lang="en-US" dirty="0">
                <a:solidFill>
                  <a:schemeClr val="tx1"/>
                </a:solidFill>
              </a:rPr>
              <a:t>(a2) Ed Reschke/</a:t>
            </a:r>
            <a:r>
              <a:rPr lang="en-US" dirty="0" err="1">
                <a:solidFill>
                  <a:schemeClr val="tx1"/>
                </a:solidFill>
              </a:rPr>
              <a:t>Photolibrary</a:t>
            </a:r>
            <a:r>
              <a:rPr lang="en-US" dirty="0">
                <a:solidFill>
                  <a:schemeClr val="tx1"/>
                </a:solidFill>
              </a:rPr>
              <a:t>/ Stone/Getty Images</a:t>
            </a:r>
            <a:endParaRPr lang="en-IN" dirty="0">
              <a:solidFill>
                <a:schemeClr val="tx1"/>
              </a:solidFill>
            </a:endParaRPr>
          </a:p>
        </p:txBody>
      </p:sp>
      <p:sp>
        <p:nvSpPr>
          <p:cNvPr id="9" name="Text Placeholder 4">
            <a:extLst>
              <a:ext uri="{FF2B5EF4-FFF2-40B4-BE49-F238E27FC236}">
                <a16:creationId xmlns:a16="http://schemas.microsoft.com/office/drawing/2014/main" id="{E865F440-9E75-466B-BD73-EB61065C5C71}"/>
              </a:ext>
            </a:extLst>
          </p:cNvPr>
          <p:cNvSpPr>
            <a:spLocks noGrp="1"/>
          </p:cNvSpPr>
          <p:nvPr>
            <p:ph type="body" sz="quarter" idx="40"/>
          </p:nvPr>
        </p:nvSpPr>
        <p:spPr>
          <a:xfrm>
            <a:off x="3200400" y="6300788"/>
            <a:ext cx="2743200" cy="192087"/>
          </a:xfrm>
        </p:spPr>
        <p:txBody>
          <a:bodyPr/>
          <a:lstStyle/>
          <a:p>
            <a:r>
              <a:rPr lang="en-US" dirty="0">
                <a:hlinkClick r:id="rId4" action="ppaction://hlinksldjump"/>
              </a:rPr>
              <a:t>Access the text alternative for slide images.</a:t>
            </a:r>
          </a:p>
        </p:txBody>
      </p:sp>
      <p:sp>
        <p:nvSpPr>
          <p:cNvPr id="8" name="Slide Number Placeholder 5">
            <a:extLst>
              <a:ext uri="{FF2B5EF4-FFF2-40B4-BE49-F238E27FC236}">
                <a16:creationId xmlns:a16="http://schemas.microsoft.com/office/drawing/2014/main" id="{57F113F9-5423-4BA5-B397-E57A0697BE5F}"/>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8472196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DAB1F-59BC-4EFB-9AD6-34B1198F7F4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4</a:t>
            </a:r>
            <a:r>
              <a:rPr lang="en-US" dirty="0">
                <a:solidFill>
                  <a:srgbClr val="000000"/>
                </a:solidFill>
                <a:latin typeface="Arial" panose="020B0604020202020204" pitchFamily="34" charset="0"/>
                <a:ea typeface="Verdana" panose="020B0604030504040204" pitchFamily="34" charset="0"/>
                <a:cs typeface="Arial" pitchFamily="34" charset="0"/>
              </a:rPr>
              <a:t> Leaf</a:t>
            </a:r>
          </a:p>
        </p:txBody>
      </p:sp>
      <p:pic>
        <p:nvPicPr>
          <p:cNvPr id="10" name="Picture 2" descr="In C4 photosynthesis, carbon dioxide is first fixed into a 4-carbon molecule in the mesophyll and then transferred to the bundle sheath.">
            <a:extLst>
              <a:ext uri="{FF2B5EF4-FFF2-40B4-BE49-F238E27FC236}">
                <a16:creationId xmlns:a16="http://schemas.microsoft.com/office/drawing/2014/main" id="{326B4E00-7651-498B-BC49-69BEF32F8AAF}"/>
              </a:ext>
            </a:extLst>
          </p:cNvPr>
          <p:cNvPicPr>
            <a:picLocks noChangeAspect="1" noChangeArrowheads="1"/>
          </p:cNvPicPr>
          <p:nvPr/>
        </p:nvPicPr>
        <p:blipFill rotWithShape="1">
          <a:blip r:embed="rId2"/>
          <a:srcRect t="49436"/>
          <a:stretch/>
        </p:blipFill>
        <p:spPr bwMode="auto">
          <a:xfrm>
            <a:off x="771901" y="1073150"/>
            <a:ext cx="7600198" cy="4846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9C252AFE-8350-46B2-A6E0-8E3B5F795FD1}"/>
              </a:ext>
            </a:extLst>
          </p:cNvPr>
          <p:cNvSpPr>
            <a:spLocks noGrp="1"/>
          </p:cNvSpPr>
          <p:nvPr>
            <p:ph type="body" sz="quarter" idx="39"/>
          </p:nvPr>
        </p:nvSpPr>
        <p:spPr>
          <a:xfrm>
            <a:off x="2148840" y="6019451"/>
            <a:ext cx="4846320" cy="181356"/>
          </a:xfrm>
        </p:spPr>
        <p:txBody>
          <a:bodyPr/>
          <a:lstStyle/>
          <a:p>
            <a:pPr algn="ctr"/>
            <a:r>
              <a:rPr lang="en-IN" dirty="0">
                <a:solidFill>
                  <a:schemeClr val="tx1"/>
                </a:solidFill>
              </a:rPr>
              <a:t>(b2) Science Stock Photography/Science Source </a:t>
            </a:r>
          </a:p>
        </p:txBody>
      </p:sp>
      <p:sp>
        <p:nvSpPr>
          <p:cNvPr id="9" name="Text Placeholder 4">
            <a:extLst>
              <a:ext uri="{FF2B5EF4-FFF2-40B4-BE49-F238E27FC236}">
                <a16:creationId xmlns:a16="http://schemas.microsoft.com/office/drawing/2014/main" id="{359E41D2-B2CF-40BA-8BCD-BD5F46B9F94C}"/>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5">
            <a:extLst>
              <a:ext uri="{FF2B5EF4-FFF2-40B4-BE49-F238E27FC236}">
                <a16:creationId xmlns:a16="http://schemas.microsoft.com/office/drawing/2014/main" id="{57F113F9-5423-4BA5-B397-E57A0697BE5F}"/>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7344089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1947-550E-4DD1-B464-49ECDD6E573F}"/>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C</a:t>
            </a:r>
            <a:r>
              <a:rPr lang="en-US" baseline="-25000">
                <a:solidFill>
                  <a:srgbClr val="000000"/>
                </a:solidFill>
                <a:latin typeface="Arial" panose="020B0604020202020204" pitchFamily="34" charset="0"/>
                <a:ea typeface="Verdana" panose="020B0604030504040204" pitchFamily="34" charset="0"/>
                <a:cs typeface="Arial" pitchFamily="34" charset="0"/>
              </a:rPr>
              <a:t>3</a:t>
            </a:r>
            <a:r>
              <a:rPr lang="en-US">
                <a:solidFill>
                  <a:srgbClr val="000000"/>
                </a:solidFill>
                <a:latin typeface="Arial" panose="020B0604020202020204" pitchFamily="34" charset="0"/>
                <a:ea typeface="Verdana" panose="020B0604030504040204" pitchFamily="34" charset="0"/>
                <a:cs typeface="Arial" pitchFamily="34" charset="0"/>
              </a:rPr>
              <a:t> Plants and the Calvin Cycle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EB4B636-A117-4E1D-9BCB-A7C7B83CA5F4}"/>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C</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plants, as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increases, the Calvin cycle becomes more efficient</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Should lead to increased photosynthesis and plant growth.</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However, the plants have less nitrogen and minerals per unit mass – ratio of carbon to nitrogen increases.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in lower nutritional value for herbivores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More plant matter must be eaten to obtain same amount of nutrients.</a:t>
            </a:r>
          </a:p>
        </p:txBody>
      </p:sp>
      <p:sp>
        <p:nvSpPr>
          <p:cNvPr id="6" name="Slide Number Placeholder 3">
            <a:extLst>
              <a:ext uri="{FF2B5EF4-FFF2-40B4-BE49-F238E27FC236}">
                <a16:creationId xmlns:a16="http://schemas.microsoft.com/office/drawing/2014/main" id="{7555F21D-2126-4603-84F6-4F0A379C8729}"/>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9142749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C152F-F2E3-479B-808D-2B3893EED6A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Free Air CO</a:t>
            </a:r>
            <a:r>
              <a:rPr lang="en-US" baseline="-25000">
                <a:solidFill>
                  <a:srgbClr val="000000"/>
                </a:solidFill>
                <a:latin typeface="Arial" panose="020B0604020202020204" pitchFamily="34" charset="0"/>
                <a:ea typeface="Verdana" panose="020B0604030504040204" pitchFamily="34" charset="0"/>
                <a:cs typeface="Arial" pitchFamily="34" charset="0"/>
              </a:rPr>
              <a:t>2</a:t>
            </a:r>
            <a:r>
              <a:rPr lang="en-US">
                <a:solidFill>
                  <a:srgbClr val="000000"/>
                </a:solidFill>
                <a:latin typeface="Arial" panose="020B0604020202020204" pitchFamily="34" charset="0"/>
                <a:ea typeface="Verdana" panose="020B0604030504040204" pitchFamily="34" charset="0"/>
                <a:cs typeface="Arial" pitchFamily="34" charset="0"/>
              </a:rPr>
              <a:t> Enrichment Studies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A728AB1-C0AB-42A3-9BE7-FD46B755B17D}"/>
              </a:ext>
            </a:extLst>
          </p:cNvPr>
          <p:cNvSpPr>
            <a:spLocks noGrp="1"/>
          </p:cNvSpPr>
          <p:nvPr>
            <p:ph sz="quarter" idx="11"/>
          </p:nvPr>
        </p:nvSpPr>
        <p:spPr>
          <a:xfrm>
            <a:off x="342900" y="1276710"/>
            <a:ext cx="8458200" cy="1615080"/>
          </a:xfrm>
        </p:spPr>
        <p:txBody>
          <a:bodyPr/>
          <a:lstStyle/>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Also known as FACE studies</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Rings of towers that release CO</a:t>
            </a:r>
            <a:r>
              <a:rPr lang="en-US" sz="2000" baseline="-25000" dirty="0">
                <a:solidFill>
                  <a:srgbClr val="000000"/>
                </a:solidFill>
                <a:latin typeface="Arial" panose="020B0604020202020204" pitchFamily="34" charset="0"/>
                <a:ea typeface="Verdana" panose="020B0604030504040204" pitchFamily="34" charset="0"/>
              </a:rPr>
              <a:t>2</a:t>
            </a:r>
            <a:r>
              <a:rPr lang="en-US" sz="2000" dirty="0">
                <a:solidFill>
                  <a:srgbClr val="000000"/>
                </a:solidFill>
                <a:latin typeface="Arial" panose="020B0604020202020204" pitchFamily="34" charset="0"/>
                <a:ea typeface="Verdana" panose="020B0604030504040204" pitchFamily="34" charset="0"/>
              </a:rPr>
              <a:t> toward the center of the ring</a:t>
            </a:r>
          </a:p>
          <a:p>
            <a:pPr marL="457200" lvl="0" indent="-457200">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Allow studies to be conducted at the ecosystem level.</a:t>
            </a:r>
          </a:p>
          <a:p>
            <a:pPr marL="457200" lvl="0" indent="-457200">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Extensive studies have yielded complex results.</a:t>
            </a:r>
          </a:p>
        </p:txBody>
      </p:sp>
      <p:pic>
        <p:nvPicPr>
          <p:cNvPr id="9" name="Picture 3" descr="An image (a) shows a ring of towers emitting carbon dioxide and (b) shows towers emitting carbon dioxide.">
            <a:extLst>
              <a:ext uri="{FF2B5EF4-FFF2-40B4-BE49-F238E27FC236}">
                <a16:creationId xmlns:a16="http://schemas.microsoft.com/office/drawing/2014/main" id="{53383D9D-9D71-4DF6-B840-4D6B66ED13D5}"/>
              </a:ext>
            </a:extLst>
          </p:cNvPr>
          <p:cNvPicPr>
            <a:picLocks noChangeAspect="1" noChangeArrowheads="1"/>
          </p:cNvPicPr>
          <p:nvPr/>
        </p:nvPicPr>
        <p:blipFill>
          <a:blip r:embed="rId2"/>
          <a:stretch>
            <a:fillRect/>
          </a:stretch>
        </p:blipFill>
        <p:spPr bwMode="auto">
          <a:xfrm>
            <a:off x="381208" y="3105079"/>
            <a:ext cx="8381585" cy="2834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06919D8B-7190-41DD-9794-1BF5D11CA36E}"/>
              </a:ext>
            </a:extLst>
          </p:cNvPr>
          <p:cNvSpPr>
            <a:spLocks noGrp="1"/>
          </p:cNvSpPr>
          <p:nvPr>
            <p:ph type="body" sz="quarter" idx="39"/>
          </p:nvPr>
        </p:nvSpPr>
        <p:spPr>
          <a:xfrm>
            <a:off x="1965960" y="6002274"/>
            <a:ext cx="5212080" cy="181356"/>
          </a:xfrm>
        </p:spPr>
        <p:txBody>
          <a:bodyPr/>
          <a:lstStyle/>
          <a:p>
            <a:pPr algn="ctr"/>
            <a:r>
              <a:rPr lang="en-US" dirty="0">
                <a:solidFill>
                  <a:schemeClr val="tx1"/>
                </a:solidFill>
              </a:rPr>
              <a:t>Courtesy of Nicholas School of the Environment and Earth Sciences, Duke University. Photo by Will Owens </a:t>
            </a:r>
            <a:endParaRPr lang="en-IN" dirty="0">
              <a:solidFill>
                <a:schemeClr val="tx1"/>
              </a:solidFill>
            </a:endParaRPr>
          </a:p>
        </p:txBody>
      </p:sp>
      <p:sp>
        <p:nvSpPr>
          <p:cNvPr id="8" name="Slide Number Placeholder 5">
            <a:extLst>
              <a:ext uri="{FF2B5EF4-FFF2-40B4-BE49-F238E27FC236}">
                <a16:creationId xmlns:a16="http://schemas.microsoft.com/office/drawing/2014/main" id="{C69E8F4A-D4F3-4B60-AA91-A291F0EFE66C}"/>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7602459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C152F-F2E3-479B-808D-2B3893EED6A5}"/>
              </a:ext>
            </a:extLst>
          </p:cNvPr>
          <p:cNvSpPr>
            <a:spLocks noGrp="1"/>
          </p:cNvSpPr>
          <p:nvPr>
            <p:ph type="title"/>
          </p:nvPr>
        </p:nvSpPr>
        <p:spPr/>
        <p:txBody>
          <a:bodyPr/>
          <a:lstStyle/>
          <a:p>
            <a:pPr lvl="0"/>
            <a:r>
              <a:rPr lang="en-US" altLang="en-US" dirty="0">
                <a:ea typeface="Microsoft YaHei" panose="020B0503020204020204" pitchFamily="34" charset="-122"/>
              </a:rPr>
              <a:t>Increasing CO</a:t>
            </a:r>
            <a:r>
              <a:rPr lang="en-US" altLang="en-US" baseline="-25000" dirty="0">
                <a:ea typeface="Microsoft YaHei" panose="020B0503020204020204" pitchFamily="34" charset="-122"/>
              </a:rPr>
              <a:t>2</a:t>
            </a:r>
            <a:r>
              <a:rPr lang="en-US" altLang="en-US" dirty="0">
                <a:ea typeface="Microsoft YaHei" panose="020B0503020204020204" pitchFamily="34" charset="-122"/>
              </a:rPr>
              <a:t> Levels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A728AB1-C0AB-42A3-9BE7-FD46B755B17D}"/>
              </a:ext>
            </a:extLst>
          </p:cNvPr>
          <p:cNvSpPr>
            <a:spLocks noGrp="1"/>
          </p:cNvSpPr>
          <p:nvPr>
            <p:ph sz="quarter" idx="11"/>
          </p:nvPr>
        </p:nvSpPr>
        <p:spPr>
          <a:xfrm>
            <a:off x="342900" y="1276710"/>
            <a:ext cx="8458200" cy="2381504"/>
          </a:xfrm>
        </p:spPr>
        <p:txBody>
          <a:bodyPr/>
          <a:lstStyle/>
          <a:p>
            <a:pPr>
              <a:spcBef>
                <a:spcPts val="400"/>
              </a:spcBef>
              <a:spcAft>
                <a:spcPts val="400"/>
              </a:spcAft>
            </a:pPr>
            <a:r>
              <a:rPr lang="en-US" sz="2200" dirty="0"/>
              <a:t>As CO</a:t>
            </a:r>
            <a:r>
              <a:rPr lang="en-US" sz="2200" baseline="-25000" dirty="0"/>
              <a:t>2</a:t>
            </a:r>
            <a:r>
              <a:rPr lang="en-US" sz="2200" dirty="0"/>
              <a:t> levels increase, relatively less nitrogen and other macronutrients are found in leaves</a:t>
            </a:r>
          </a:p>
          <a:p>
            <a:pPr marL="342900" indent="-342900">
              <a:spcBef>
                <a:spcPts val="400"/>
              </a:spcBef>
              <a:spcAft>
                <a:spcPts val="400"/>
              </a:spcAft>
              <a:buFont typeface="Arial" panose="020B0604020202020204" pitchFamily="34" charset="0"/>
              <a:buChar char="•"/>
            </a:pPr>
            <a:r>
              <a:rPr lang="en-US" sz="2200" dirty="0"/>
              <a:t>Herbivores need to eat more biomass to obtain adequate nutrients, particularly protein.</a:t>
            </a:r>
          </a:p>
          <a:p>
            <a:pPr marL="342900" indent="-342900">
              <a:spcBef>
                <a:spcPts val="400"/>
              </a:spcBef>
              <a:spcAft>
                <a:spcPts val="400"/>
              </a:spcAft>
              <a:buFont typeface="Arial" panose="020B0604020202020204" pitchFamily="34" charset="0"/>
              <a:buChar char="•"/>
            </a:pPr>
            <a:r>
              <a:rPr lang="en-US" sz="2200" dirty="0"/>
              <a:t>Protein deficiencies in human diets could result from decreased nitrogen in crops.</a:t>
            </a:r>
          </a:p>
        </p:txBody>
      </p:sp>
      <p:pic>
        <p:nvPicPr>
          <p:cNvPr id="9" name="Picture 3" descr="A possible outcome of increased CO2 is for photosynthesis and growth to increase, thus decreasing protein and mineral levels in plants.">
            <a:extLst>
              <a:ext uri="{FF2B5EF4-FFF2-40B4-BE49-F238E27FC236}">
                <a16:creationId xmlns:a16="http://schemas.microsoft.com/office/drawing/2014/main" id="{53383D9D-9D71-4DF6-B840-4D6B66ED13D5}"/>
              </a:ext>
            </a:extLst>
          </p:cNvPr>
          <p:cNvPicPr>
            <a:picLocks noChangeAspect="1" noChangeArrowheads="1"/>
          </p:cNvPicPr>
          <p:nvPr/>
        </p:nvPicPr>
        <p:blipFill>
          <a:blip r:embed="rId2"/>
          <a:stretch>
            <a:fillRect/>
          </a:stretch>
        </p:blipFill>
        <p:spPr bwMode="auto">
          <a:xfrm>
            <a:off x="381208" y="3779097"/>
            <a:ext cx="8381585" cy="260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C69E8F4A-D4F3-4B60-AA91-A291F0EFE66C}"/>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2753506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D3E6F-F584-4B56-A408-F1112A316BB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Phytoremediation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C6BEE48-F222-4FD7-B311-09A8C3381FD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Use of plants to concentrate or breakdown pollutants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Phytodegradation – contaminant is taken up from soil and broken down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Phytovolatilization – contaminant is taken up from soil and released through stomata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Phytoaccumulation – contaminant is taken up from soil and concentrated in shoots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are later harvested.</a:t>
            </a:r>
          </a:p>
        </p:txBody>
      </p:sp>
      <p:sp>
        <p:nvSpPr>
          <p:cNvPr id="6" name="Slide Number Placeholder 3">
            <a:extLst>
              <a:ext uri="{FF2B5EF4-FFF2-40B4-BE49-F238E27FC236}">
                <a16:creationId xmlns:a16="http://schemas.microsoft.com/office/drawing/2014/main" id="{0C62403B-33E2-4346-A445-B6CE21A8C5A4}"/>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2788475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A2827-6477-4CFA-BCBD-AF33792FFEA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Mechanisms of Phytoremediation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wo-part illustrations (a) and (b) show phytoremediation in the plants that take trichloroethylene and lead.">
            <a:extLst>
              <a:ext uri="{FF2B5EF4-FFF2-40B4-BE49-F238E27FC236}">
                <a16:creationId xmlns:a16="http://schemas.microsoft.com/office/drawing/2014/main" id="{909D1631-4324-43F3-93AE-E696DF2F9B8E}"/>
              </a:ext>
            </a:extLst>
          </p:cNvPr>
          <p:cNvPicPr>
            <a:picLocks noChangeAspect="1" noChangeArrowheads="1"/>
          </p:cNvPicPr>
          <p:nvPr/>
        </p:nvPicPr>
        <p:blipFill>
          <a:blip r:embed="rId2"/>
          <a:stretch>
            <a:fillRect/>
          </a:stretch>
        </p:blipFill>
        <p:spPr bwMode="auto">
          <a:xfrm>
            <a:off x="1509880" y="1109554"/>
            <a:ext cx="6124241"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5DD35788-9202-4E27-B3D5-725AC219D3A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ABD00C6-1A21-42BE-8423-71BBA6945F9C}"/>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4638647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B1C80-7ACC-4671-8A8E-29FDBFF6301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Trichloroethylene and Trinitrotoluene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9002117-CFF6-47C9-B4D5-8DA845ACCC0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Trichloroethylene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removed from the soil by poplar trees.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Degraded into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and chlorine.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fraction moves rapidly through the xylem and is released through stomata.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Trinitrotoluene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removed from soil and degraded by poplar and bean plants.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But at high concentrations, it is toxic to these plants.</a:t>
            </a:r>
          </a:p>
        </p:txBody>
      </p:sp>
      <p:sp>
        <p:nvSpPr>
          <p:cNvPr id="6" name="Slide Number Placeholder 3">
            <a:extLst>
              <a:ext uri="{FF2B5EF4-FFF2-40B4-BE49-F238E27FC236}">
                <a16:creationId xmlns:a16="http://schemas.microsoft.com/office/drawing/2014/main" id="{263128B9-BE15-4958-9D98-46B0112CF6AB}"/>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50408140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D9BBD-7F80-43D8-AD83-F84049B8445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Phytoremediation for 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E</a:t>
            </a:r>
          </a:p>
        </p:txBody>
      </p:sp>
      <p:pic>
        <p:nvPicPr>
          <p:cNvPr id="9" name="Picture 2" descr="An image shows land in an Air force base in Forth Worth, Texas.">
            <a:extLst>
              <a:ext uri="{FF2B5EF4-FFF2-40B4-BE49-F238E27FC236}">
                <a16:creationId xmlns:a16="http://schemas.microsoft.com/office/drawing/2014/main" id="{ACD2720B-1BE8-467B-A990-853DB60C1E86}"/>
              </a:ext>
            </a:extLst>
          </p:cNvPr>
          <p:cNvPicPr>
            <a:picLocks noChangeAspect="1" noChangeArrowheads="1"/>
          </p:cNvPicPr>
          <p:nvPr/>
        </p:nvPicPr>
        <p:blipFill>
          <a:blip r:embed="rId2"/>
          <a:stretch>
            <a:fillRect/>
          </a:stretch>
        </p:blipFill>
        <p:spPr bwMode="auto">
          <a:xfrm>
            <a:off x="1468717" y="1120579"/>
            <a:ext cx="6206566"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4280A5D-C296-4829-865B-52C63F8BEC73}"/>
              </a:ext>
            </a:extLst>
          </p:cNvPr>
          <p:cNvSpPr>
            <a:spLocks noGrp="1"/>
          </p:cNvSpPr>
          <p:nvPr>
            <p:ph sz="quarter" idx="11"/>
          </p:nvPr>
        </p:nvSpPr>
        <p:spPr>
          <a:xfrm>
            <a:off x="3657600" y="5460090"/>
            <a:ext cx="1828800" cy="182880"/>
          </a:xfrm>
        </p:spPr>
        <p:txBody>
          <a:bodyPr/>
          <a:lstStyle/>
          <a:p>
            <a:pPr algn="ctr"/>
            <a:r>
              <a:rPr lang="en-IN" sz="800" dirty="0">
                <a:solidFill>
                  <a:schemeClr val="tx1"/>
                </a:solidFill>
              </a:rPr>
              <a:t>Greg Harvey USAF</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A0F28372-E7B4-455F-9EEC-342948873DB8}"/>
              </a:ext>
            </a:extLst>
          </p:cNvPr>
          <p:cNvSpPr>
            <a:spLocks noGrp="1"/>
          </p:cNvSpPr>
          <p:nvPr>
            <p:ph sz="quarter" idx="15"/>
          </p:nvPr>
        </p:nvSpPr>
        <p:spPr>
          <a:xfrm>
            <a:off x="342900" y="5725266"/>
            <a:ext cx="8569746" cy="678611"/>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The U.S. Air Force is testing phytoremediation technology to clean up T</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E at a former Air Force base in Fort Worth, TX.</a:t>
            </a:r>
          </a:p>
        </p:txBody>
      </p:sp>
      <p:sp>
        <p:nvSpPr>
          <p:cNvPr id="8" name="Slide Number Placeholder 5">
            <a:extLst>
              <a:ext uri="{FF2B5EF4-FFF2-40B4-BE49-F238E27FC236}">
                <a16:creationId xmlns:a16="http://schemas.microsoft.com/office/drawing/2014/main" id="{26955DF5-F584-4CE1-A5FA-CE88B1D0EB4F}"/>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571475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AB558-ACE7-41E8-A954-ADFCB849A8E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Soil Profile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layers of soil and plant life.">
            <a:extLst>
              <a:ext uri="{FF2B5EF4-FFF2-40B4-BE49-F238E27FC236}">
                <a16:creationId xmlns:a16="http://schemas.microsoft.com/office/drawing/2014/main" id="{9AF9EB84-8058-4C94-BB03-FE0857373421}"/>
              </a:ext>
            </a:extLst>
          </p:cNvPr>
          <p:cNvPicPr>
            <a:picLocks noChangeAspect="1" noChangeArrowheads="1"/>
          </p:cNvPicPr>
          <p:nvPr/>
        </p:nvPicPr>
        <p:blipFill>
          <a:blip r:embed="rId2"/>
          <a:stretch>
            <a:fillRect/>
          </a:stretch>
        </p:blipFill>
        <p:spPr bwMode="auto">
          <a:xfrm>
            <a:off x="2317249" y="1103636"/>
            <a:ext cx="450950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FDB5AAED-F738-46DB-8B21-33DC3CAC9DD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6F1BD72-9B39-46EB-9833-95B898C2618C}"/>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3864547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5B95A-635F-481E-AC91-2DEE99ACC5C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Hyperaccumulation of Heavy Metals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C833EB9-959A-4225-88C8-E947F2FA8194}"/>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Heavy metals, including arsenic, cadmium, and lead, are toxic to animals in even small quantities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plant species are also susceptible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400 plant species have been identified that have the ability to hyperaccumulate toxic metals from soil</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However, a concern is that animals eating these plants will be exposed to high concentrations of toxic compounds</a:t>
            </a:r>
          </a:p>
        </p:txBody>
      </p:sp>
      <p:sp>
        <p:nvSpPr>
          <p:cNvPr id="6" name="Slide Number Placeholder 3">
            <a:extLst>
              <a:ext uri="{FF2B5EF4-FFF2-40B4-BE49-F238E27FC236}">
                <a16:creationId xmlns:a16="http://schemas.microsoft.com/office/drawing/2014/main" id="{E983AC27-30FC-413E-AF3D-B68E09A2979F}"/>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4079582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6D945-624D-4767-9F27-CD432409B5F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Use of Phytoremediation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9498BFB-E53C-4B3F-823F-3671FA5B177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Phytoremediation is a promising technique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Costs are 50 to 80% lower than cleanup methods involving mechanical removal of contaminated soil.</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 illustrative example comes from the 1998 accident at the </a:t>
            </a:r>
            <a:r>
              <a:rPr lang="en-US" dirty="0" err="1">
                <a:solidFill>
                  <a:srgbClr val="000000"/>
                </a:solidFill>
                <a:latin typeface="Arial" panose="020B0604020202020204" pitchFamily="34" charset="0"/>
                <a:ea typeface="Verdana" panose="020B0604030504040204" pitchFamily="34" charset="0"/>
              </a:rPr>
              <a:t>Aznalcóllar</a:t>
            </a:r>
            <a:r>
              <a:rPr lang="en-US" dirty="0">
                <a:solidFill>
                  <a:srgbClr val="000000"/>
                </a:solidFill>
                <a:latin typeface="Arial" panose="020B0604020202020204" pitchFamily="34" charset="0"/>
                <a:ea typeface="Verdana" panose="020B0604030504040204" pitchFamily="34" charset="0"/>
              </a:rPr>
              <a:t> mine in Spain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Dam broke, releasing 5 million cubic meters of sludge, composed of arsenic, cadmium, lead, and zinc, over 4300 hectares of land.</a:t>
            </a:r>
          </a:p>
        </p:txBody>
      </p:sp>
      <p:sp>
        <p:nvSpPr>
          <p:cNvPr id="6" name="Slide Number Placeholder 3">
            <a:extLst>
              <a:ext uri="{FF2B5EF4-FFF2-40B4-BE49-F238E27FC236}">
                <a16:creationId xmlns:a16="http://schemas.microsoft.com/office/drawing/2014/main" id="{04D49685-E8E7-46C8-8ED5-B63CDB3F769D}"/>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6668043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20525-94C8-49E7-BD9D-4CA528A67A4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Aznalcóllar Mine Spill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a) shows a broken road and sludge pass across, an image (b) shows people working on sludge removal, and an image (c) shows a sludge.">
            <a:extLst>
              <a:ext uri="{FF2B5EF4-FFF2-40B4-BE49-F238E27FC236}">
                <a16:creationId xmlns:a16="http://schemas.microsoft.com/office/drawing/2014/main" id="{6BFA9E4C-F714-4212-9188-089C9DA6079E}"/>
              </a:ext>
            </a:extLst>
          </p:cNvPr>
          <p:cNvPicPr>
            <a:picLocks noChangeAspect="1" noChangeArrowheads="1"/>
          </p:cNvPicPr>
          <p:nvPr/>
        </p:nvPicPr>
        <p:blipFill>
          <a:blip r:embed="rId2"/>
          <a:stretch>
            <a:fillRect/>
          </a:stretch>
        </p:blipFill>
        <p:spPr bwMode="auto">
          <a:xfrm>
            <a:off x="3599982" y="989789"/>
            <a:ext cx="1944037"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9755519-7A82-46B2-AA28-D6EF3EA9B2FA}"/>
              </a:ext>
            </a:extLst>
          </p:cNvPr>
          <p:cNvSpPr>
            <a:spLocks noGrp="1"/>
          </p:cNvSpPr>
          <p:nvPr>
            <p:ph sz="quarter" idx="11"/>
          </p:nvPr>
        </p:nvSpPr>
        <p:spPr>
          <a:xfrm>
            <a:off x="1954530" y="4860650"/>
            <a:ext cx="5234940" cy="182880"/>
          </a:xfrm>
        </p:spPr>
        <p:txBody>
          <a:bodyPr/>
          <a:lstStyle/>
          <a:p>
            <a:pPr algn="ctr"/>
            <a:r>
              <a:rPr lang="en-IN" sz="800" dirty="0">
                <a:solidFill>
                  <a:schemeClr val="tx1"/>
                </a:solidFill>
              </a:rPr>
              <a:t>(a) Daniel </a:t>
            </a:r>
            <a:r>
              <a:rPr lang="en-IN" sz="800" dirty="0" err="1">
                <a:solidFill>
                  <a:schemeClr val="tx1"/>
                </a:solidFill>
              </a:rPr>
              <a:t>Beltra</a:t>
            </a:r>
            <a:r>
              <a:rPr lang="en-IN" sz="800" dirty="0">
                <a:solidFill>
                  <a:schemeClr val="tx1"/>
                </a:solidFill>
              </a:rPr>
              <a:t>/EPA/Shutterstock; (b) Marcelo del </a:t>
            </a:r>
            <a:r>
              <a:rPr lang="en-IN" sz="800" dirty="0" err="1">
                <a:solidFill>
                  <a:schemeClr val="tx1"/>
                </a:solidFill>
              </a:rPr>
              <a:t>Pozo</a:t>
            </a:r>
            <a:r>
              <a:rPr lang="en-IN" sz="800" dirty="0">
                <a:solidFill>
                  <a:schemeClr val="tx1"/>
                </a:solidFill>
              </a:rPr>
              <a:t>/RTR/Newscom; (c) Emilio </a:t>
            </a:r>
            <a:r>
              <a:rPr lang="en-IN" sz="800" dirty="0" err="1">
                <a:solidFill>
                  <a:schemeClr val="tx1"/>
                </a:solidFill>
              </a:rPr>
              <a:t>Morenatti</a:t>
            </a:r>
            <a:r>
              <a:rPr lang="en-IN" sz="800" dirty="0">
                <a:solidFill>
                  <a:schemeClr val="tx1"/>
                </a:solidFill>
              </a:rPr>
              <a:t>/EPA/Shutterstock</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E82E7BBC-2CFA-4139-88C1-2C813BD0B633}"/>
              </a:ext>
            </a:extLst>
          </p:cNvPr>
          <p:cNvSpPr>
            <a:spLocks noGrp="1"/>
          </p:cNvSpPr>
          <p:nvPr>
            <p:ph sz="quarter" idx="15"/>
          </p:nvPr>
        </p:nvSpPr>
        <p:spPr>
          <a:xfrm>
            <a:off x="342900" y="5095346"/>
            <a:ext cx="8458200" cy="1429914"/>
          </a:xfrm>
        </p:spPr>
        <p:txBody>
          <a:bodyPr/>
          <a:lstStyle/>
          <a:p>
            <a:pPr lvl="0">
              <a:spcBef>
                <a:spcPts val="624"/>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When the dike of a holding lagoon for mine waste broke, 5 million cubic meters of black sludge containing heavy metals were released into a national park and the </a:t>
            </a:r>
            <a:r>
              <a:rPr lang="en-US" sz="1800" dirty="0" err="1">
                <a:solidFill>
                  <a:srgbClr val="000000"/>
                </a:solidFill>
                <a:latin typeface="Arial" panose="020B0604020202020204" pitchFamily="34" charset="0"/>
                <a:ea typeface="Verdana" panose="020B0604030504040204" pitchFamily="34" charset="0"/>
              </a:rPr>
              <a:t>Guadiamar</a:t>
            </a:r>
            <a:r>
              <a:rPr lang="en-US" sz="1800" dirty="0">
                <a:solidFill>
                  <a:srgbClr val="000000"/>
                </a:solidFill>
                <a:latin typeface="Arial" panose="020B0604020202020204" pitchFamily="34" charset="0"/>
                <a:ea typeface="Verdana" panose="020B0604030504040204" pitchFamily="34" charset="0"/>
              </a:rPr>
              <a:t> River. Large amounts of sludge were removed mechanically. Phytoremediation appears to be a promising solution for treating the remaining heavy metals.</a:t>
            </a:r>
          </a:p>
        </p:txBody>
      </p:sp>
      <p:sp>
        <p:nvSpPr>
          <p:cNvPr id="8" name="Slide Number Placeholder 5">
            <a:extLst>
              <a:ext uri="{FF2B5EF4-FFF2-40B4-BE49-F238E27FC236}">
                <a16:creationId xmlns:a16="http://schemas.microsoft.com/office/drawing/2014/main" id="{1CC5401A-F7F3-43FC-9BC3-50AC3B139654}"/>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6420027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Soil Profile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leaf litter and plant life, topsoil, subsoil, and bedrock, partially decomposed organic matter, well-decomposed organic matter, minerals leaching from rocks and accumulating from above, and weathered bedrock material.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Role of Soil Charge in Transport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Roles of soil charge: 1. Soil particles tend to have a negative charge. 2. Positive ions are attracted to soil particles. 3. Negative ions stay in the solution surrounding roots, creating a charge gradient that tends to pull positive ions out of the root cells. 4. Active transport is required to acquire and maintain potassium plus ion and other positive ions in the root.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250362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Identifying Nutritional Requirements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Monitor growth of the plants with complete nutrient solution and solution lacking one suspected essential nutrient. Normal growth, the suspected nutrient is not essential or abnormal growth, the suspected nutrient is essential.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355807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Nodule Formation (part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Pea roots produce flavonoids molecule that belongs to a class of compounds used for plant defense and making reddish pigments. The flavonoids are transported into nearby Rhizobium bacterial cells. The uptake of flavonoids signals the rhizobia to produce sugar-containing compounds called nodulation factors and secrete them into the soil. Nodulation factor is commonly abbreviated as Nod factor. The Nod factors are perceived by the surface of root hairs and signal the root hair to grow in such a way as to curl around the source of the Nod factor, which of course is the rhizobia.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155482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Nodule Formation (part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rhizobia make an infection thread that grows into the root hair. The infection thread continues growing down the root hair and into the cortex of the root. The rhizobia travel down the infection thread and take control of cell division in the cortex and pericycle cells of the root. Rhizobia then change shape and are now called </a:t>
            </a:r>
            <a:r>
              <a:rPr lang="en-US" dirty="0" err="1"/>
              <a:t>bacteroids</a:t>
            </a:r>
            <a:r>
              <a:rPr lang="en-US" dirty="0"/>
              <a:t>. </a:t>
            </a:r>
            <a:r>
              <a:rPr lang="en-US" dirty="0" err="1"/>
              <a:t>Bacteroids</a:t>
            </a:r>
            <a:r>
              <a:rPr lang="en-US" dirty="0"/>
              <a:t> produce an oxygen-binding heme group that combines with a globin group from pea to make leghemoglobin. Leghemoglobin gives a pinkish tinge to the nodule, and its function is much like that of hemoglobin, that is, to bring oxygen to the rapidly respiring </a:t>
            </a:r>
            <a:r>
              <a:rPr lang="en-US" dirty="0" err="1"/>
              <a:t>bacteroids</a:t>
            </a:r>
            <a:r>
              <a:rPr lang="en-US" dirty="0"/>
              <a:t> while isolating oxygen from the nitrogenase enzyme. </a:t>
            </a:r>
            <a:r>
              <a:rPr lang="en-US" dirty="0" err="1"/>
              <a:t>Bacteroids</a:t>
            </a:r>
            <a:r>
              <a:rPr lang="en-US" dirty="0"/>
              <a:t> produce nitrogenase and begin fixing atmospheric nitrogen for the plant’s use. In return, the plant provides organic compounds to the </a:t>
            </a:r>
            <a:r>
              <a:rPr lang="en-US" dirty="0" err="1"/>
              <a:t>bacteroids</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137285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33359-65C1-42EF-8992-05344FA42F2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Mineral Availability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721CBE1-B18C-45D3-A690-8223B0D8A88C}"/>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minerals dissolved in water in spaces among soil particles are available for uptake by roots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Membrane potential maintained by the root, as well as the water potential difference inside and outside the root, affects root transport of minerals</a:t>
            </a:r>
          </a:p>
        </p:txBody>
      </p:sp>
      <p:sp>
        <p:nvSpPr>
          <p:cNvPr id="6" name="Slide Number Placeholder 3">
            <a:extLst>
              <a:ext uri="{FF2B5EF4-FFF2-40B4-BE49-F238E27FC236}">
                <a16:creationId xmlns:a16="http://schemas.microsoft.com/office/drawing/2014/main" id="{DD888D88-3B92-477D-8E6B-B949ED49F862}"/>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03158755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Pitcher Plants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the parts labeled are canopy protects pitcher from being flooded by rainwater, slippery or hairy sides prevent the escape of prey, prey, and digestive liquid.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5244656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Venus Flytrap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(b), the parts labeled are prey, after two trichomes are touched, the leaf trap closes, and digestive juices are secreted.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6036058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Sundews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(c), the parts labeled are sticky mucilage secreted, prey attracted to the droplet, prey held by several trichomes as it is digested.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709189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Waterwheels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(d), the parts labeled are prey.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134892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Phylogenetic Relationships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sundew, sundew-like carnivorous ancestor without snap-trap. The Venus flytrap, snap-trap mechanism. The aquatic waterwheel, return to the aquatic environment, loss of roots.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991288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Photorespiration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photorespiration, the flow is as follows: oxygen enters peroxisomes, mitochondria, peroxisomes RuBP, rubisco. In the Calvin cycle, the flow is as follows: carbon dioxide, RuBP, sugars release out.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469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a:t>
            </a:r>
            <a:r>
              <a:rPr lang="en-US" altLang="en-US" baseline="-25000" dirty="0">
                <a:solidFill>
                  <a:srgbClr val="000000"/>
                </a:solidFill>
                <a:latin typeface="Arial" panose="020B0604020202020204" pitchFamily="34" charset="0"/>
                <a:ea typeface="Microsoft YaHei" panose="020B0503020204020204" pitchFamily="34" charset="-122"/>
                <a:cs typeface="Arial" pitchFamily="34" charset="0"/>
              </a:rPr>
              <a:t>3</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versus C</a:t>
            </a:r>
            <a:r>
              <a:rPr lang="en-US" altLang="en-US" baseline="-25000" dirty="0">
                <a:solidFill>
                  <a:srgbClr val="000000"/>
                </a:solidFill>
                <a:latin typeface="Arial" panose="020B0604020202020204" pitchFamily="34" charset="0"/>
                <a:ea typeface="Microsoft YaHei" panose="020B0503020204020204" pitchFamily="34" charset="-122"/>
                <a:cs typeface="Arial" pitchFamily="34" charset="0"/>
              </a:rPr>
              <a:t>4</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Photosynthesis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Calvin cycle of photosynthesis reduces and fixes atmospheric CO2 into sugar. In C 3 leaf, CO2 is used to produce a three-carbon sugar that can in turn be used to synthesize glucose and sucrose. In C4 photosynthesis, carbon dioxide is first fixed into a 4-carbon molecule in the mesophyll and then transferred to the bundle sheath. C3 photosynthesis occurs in mesophyll cells; C4 photosynthesis uses an extra pathway to shuttle carbon deep within the leaf. This reduces photorespiration by limiting the Calvin cycle to cells surrounding the vascular tissue where O2 levels are low. The accompanying micrograph shows palisade mesophyll and spongy mesophyll located in the upper and lower regions, respectively in the C 3 leaf; and the mesophyll cell and bundle sheath cell located in the upper and lower regions respectively in C 4 leaf.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074892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3</a:t>
            </a:r>
            <a:r>
              <a:rPr lang="en-US" dirty="0">
                <a:solidFill>
                  <a:srgbClr val="000000"/>
                </a:solidFill>
                <a:latin typeface="Arial" panose="020B0604020202020204" pitchFamily="34" charset="0"/>
                <a:ea typeface="Verdana" panose="020B0604030504040204" pitchFamily="34" charset="0"/>
                <a:cs typeface="Arial" pitchFamily="34" charset="0"/>
              </a:rPr>
              <a:t> Leaf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Calvin cycle of photosynthesis reduces and fixes atmospheric CO2 into sugar. In C 3 leaf, CO2 is used to produce a three-carbon sugar that can in turn be used to synthesize glucose and sucrose. C3 photosynthesis occurs in mesophyll cells. The accompanying micrograph shows </a:t>
            </a:r>
            <a:r>
              <a:rPr lang="en-US" dirty="0" err="1"/>
              <a:t>pallisade</a:t>
            </a:r>
            <a:r>
              <a:rPr lang="en-US" dirty="0"/>
              <a:t> mesophyll and spongy mesophyll located at the upper and lower regions respectively in the C 3 leaf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565159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a:t>
            </a:r>
            <a:r>
              <a:rPr lang="en-US" baseline="-25000" dirty="0">
                <a:solidFill>
                  <a:srgbClr val="000000"/>
                </a:solidFill>
                <a:latin typeface="Arial" panose="020B0604020202020204" pitchFamily="34" charset="0"/>
                <a:ea typeface="Verdana" panose="020B0604030504040204" pitchFamily="34" charset="0"/>
                <a:cs typeface="Arial" pitchFamily="34" charset="0"/>
              </a:rPr>
              <a:t>4</a:t>
            </a:r>
            <a:r>
              <a:rPr lang="en-US" dirty="0">
                <a:solidFill>
                  <a:srgbClr val="000000"/>
                </a:solidFill>
                <a:latin typeface="Arial" panose="020B0604020202020204" pitchFamily="34" charset="0"/>
                <a:ea typeface="Verdana" panose="020B0604030504040204" pitchFamily="34" charset="0"/>
                <a:cs typeface="Arial" pitchFamily="34" charset="0"/>
              </a:rPr>
              <a:t> Leaf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Calvin cycle of photosynthesis reduces and fixes atmospheric CO2 into sugar. In C4 photosynthesis, carbon dioxide is first fixed into a 4-carbon molecule in the mesophyll and then transferred to the bundle sheath. C4 photosynthesis uses an extra pathway to shuttle carbon deep within the leaf. It reduces photorespiration by limiting the Calvin cycle to cells surrounding the vascular tissue where O2 levels are low. The accompanying micrograph shows the mesophyll cell, and bundle sheath cell located at the upper and lower regions, respectively in C 4 leaf.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489531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Mechanisms of Phytoremediation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phytovolatilization of trichloroethylene and phytodegradation of trichloroethylene into carbon dioxide. Illustration (b) shows phytoaccumulation of lead not degraded.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60459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0E8D5-FDA6-4B2E-94C9-89A6DC20750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Role of Soil Charge in Transport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water, soil particles, adenosine triphosphate, root hair, and roles of soil charge in transport.">
            <a:extLst>
              <a:ext uri="{FF2B5EF4-FFF2-40B4-BE49-F238E27FC236}">
                <a16:creationId xmlns:a16="http://schemas.microsoft.com/office/drawing/2014/main" id="{8F151297-BA27-4AB5-A9EA-19C8F0ADE916}"/>
              </a:ext>
            </a:extLst>
          </p:cNvPr>
          <p:cNvPicPr>
            <a:picLocks noChangeAspect="1" noChangeArrowheads="1"/>
          </p:cNvPicPr>
          <p:nvPr/>
        </p:nvPicPr>
        <p:blipFill>
          <a:blip r:embed="rId2"/>
          <a:stretch>
            <a:fillRect/>
          </a:stretch>
        </p:blipFill>
        <p:spPr bwMode="auto">
          <a:xfrm>
            <a:off x="1079180" y="1131570"/>
            <a:ext cx="6985641"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0DA96C88-EF9F-4BE8-B08D-D12ED9104F9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62F8ECD-6255-4744-B7E1-566F44C25258}"/>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4044868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17677-AA59-40B6-93F8-F1D9833BD34F}"/>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Pores in Soil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21FBB32-BE25-4169-82A4-C332C0C33623}"/>
              </a:ext>
            </a:extLst>
          </p:cNvPr>
          <p:cNvSpPr>
            <a:spLocks noGrp="1"/>
          </p:cNvSpPr>
          <p:nvPr>
            <p:ph sz="quarter" idx="11"/>
          </p:nvPr>
        </p:nvSpPr>
        <p:spPr>
          <a:xfrm>
            <a:off x="342900" y="1276709"/>
            <a:ext cx="8458200" cy="2408995"/>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About half of the soil volume is occupied by pores</a:t>
            </a:r>
          </a:p>
          <a:p>
            <a:pPr marL="347472" lvl="0" indent="-347472">
              <a:spcBef>
                <a:spcPts val="300"/>
              </a:spcBef>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May be filled with air or water.</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Some of this water is unavailable because it drains immediately due to gravity </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However, water that is held in small pores is readily available to plants</a:t>
            </a:r>
          </a:p>
        </p:txBody>
      </p:sp>
      <p:pic>
        <p:nvPicPr>
          <p:cNvPr id="10" name="Picture 3" descr="The ideal mixture of air and water in soil pore space for plant growth is about half and half.">
            <a:extLst>
              <a:ext uri="{FF2B5EF4-FFF2-40B4-BE49-F238E27FC236}">
                <a16:creationId xmlns:a16="http://schemas.microsoft.com/office/drawing/2014/main" id="{235945AA-19E4-46C5-83C6-5CB3C18EC308}"/>
              </a:ext>
            </a:extLst>
          </p:cNvPr>
          <p:cNvPicPr>
            <a:picLocks noChangeAspect="1" noChangeArrowheads="1"/>
          </p:cNvPicPr>
          <p:nvPr/>
        </p:nvPicPr>
        <p:blipFill>
          <a:blip r:embed="rId2"/>
          <a:stretch>
            <a:fillRect/>
          </a:stretch>
        </p:blipFill>
        <p:spPr bwMode="auto">
          <a:xfrm>
            <a:off x="706728" y="3685705"/>
            <a:ext cx="773054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B87BF5C2-8022-450F-9258-E2F39338FEDE}"/>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289386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137FA9-2D60-4F45-B495-39FDEFF2068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Topsoil Loss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D38821C-A8F2-4246-997F-7A2CF57B3AEB}"/>
              </a:ext>
            </a:extLst>
          </p:cNvPr>
          <p:cNvSpPr>
            <a:spLocks noGrp="1"/>
          </p:cNvSpPr>
          <p:nvPr>
            <p:ph sz="quarter" idx="11"/>
          </p:nvPr>
        </p:nvSpPr>
        <p:spPr>
          <a:xfrm>
            <a:off x="342900" y="1276710"/>
            <a:ext cx="8458200" cy="1922555"/>
          </a:xfrm>
        </p:spPr>
        <p:txBody>
          <a:bodyPr/>
          <a:lstStyle/>
          <a:p>
            <a:pPr marL="342900" lvl="0" indent="-342900">
              <a:spcBef>
                <a:spcPts val="624"/>
              </a:spcBef>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If topsoil is lost, soil’s water-holding capacity and nutrient content are adversely affected</a:t>
            </a:r>
          </a:p>
          <a:p>
            <a:pPr marL="342900" lvl="0" indent="-342900">
              <a:spcBef>
                <a:spcPts val="624"/>
              </a:spcBef>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Drought and poor farming led to wind erosion of farmland in the 1930s</a:t>
            </a:r>
          </a:p>
          <a:p>
            <a:pPr marL="342900" lvl="0" indent="-342900">
              <a:spcBef>
                <a:spcPts val="624"/>
              </a:spcBef>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The southwestern Great Plains of the U.S. became known as the “Dust Bowl”</a:t>
            </a:r>
          </a:p>
        </p:txBody>
      </p:sp>
      <p:pic>
        <p:nvPicPr>
          <p:cNvPr id="9" name="Picture 3" descr="One image depicts a dry eroded desert. ">
            <a:extLst>
              <a:ext uri="{FF2B5EF4-FFF2-40B4-BE49-F238E27FC236}">
                <a16:creationId xmlns:a16="http://schemas.microsoft.com/office/drawing/2014/main" id="{8B3A1187-2C31-4744-9CA8-D1461B5C371C}"/>
              </a:ext>
            </a:extLst>
          </p:cNvPr>
          <p:cNvPicPr>
            <a:picLocks noChangeAspect="1" noChangeArrowheads="1"/>
          </p:cNvPicPr>
          <p:nvPr/>
        </p:nvPicPr>
        <p:blipFill rotWithShape="1">
          <a:blip r:embed="rId2"/>
          <a:srcRect t="12162" r="46760"/>
          <a:stretch/>
        </p:blipFill>
        <p:spPr bwMode="auto">
          <a:xfrm>
            <a:off x="2503005" y="3236567"/>
            <a:ext cx="4137991" cy="301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85D52247-E723-4A8B-9B8D-3BC7A3AF98FB}"/>
              </a:ext>
            </a:extLst>
          </p:cNvPr>
          <p:cNvSpPr>
            <a:spLocks noGrp="1"/>
          </p:cNvSpPr>
          <p:nvPr>
            <p:ph type="body" sz="quarter" idx="39"/>
          </p:nvPr>
        </p:nvSpPr>
        <p:spPr>
          <a:xfrm>
            <a:off x="3657600" y="6318318"/>
            <a:ext cx="1828800" cy="181356"/>
          </a:xfrm>
        </p:spPr>
        <p:txBody>
          <a:bodyPr/>
          <a:lstStyle/>
          <a:p>
            <a:pPr algn="ctr"/>
            <a:r>
              <a:rPr lang="en-US" dirty="0">
                <a:solidFill>
                  <a:schemeClr val="tx1"/>
                </a:solidFill>
              </a:rPr>
              <a:t>(a) </a:t>
            </a:r>
            <a:r>
              <a:rPr lang="en-US" dirty="0" err="1">
                <a:solidFill>
                  <a:schemeClr val="tx1"/>
                </a:solidFill>
              </a:rPr>
              <a:t>Hulton</a:t>
            </a:r>
            <a:r>
              <a:rPr lang="en-US" dirty="0">
                <a:solidFill>
                  <a:schemeClr val="tx1"/>
                </a:solidFill>
              </a:rPr>
              <a:t> Archive/Getty Images</a:t>
            </a:r>
            <a:endParaRPr lang="en-IN" dirty="0">
              <a:solidFill>
                <a:schemeClr val="tx1"/>
              </a:solidFill>
            </a:endParaRPr>
          </a:p>
        </p:txBody>
      </p:sp>
      <p:sp>
        <p:nvSpPr>
          <p:cNvPr id="8" name="Slide Number Placeholder 5">
            <a:extLst>
              <a:ext uri="{FF2B5EF4-FFF2-40B4-BE49-F238E27FC236}">
                <a16:creationId xmlns:a16="http://schemas.microsoft.com/office/drawing/2014/main" id="{83FD21DD-C203-40C8-9940-5A8DEF8F4066}"/>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92173131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5406</TotalTime>
  <Words>3842</Words>
  <Application>Microsoft Office PowerPoint</Application>
  <PresentationFormat>On-screen Show (4:3)</PresentationFormat>
  <Paragraphs>424</Paragraphs>
  <Slides>69</Slides>
  <Notes>2</Notes>
  <HiddenSlides>16</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69</vt:i4>
      </vt:variant>
    </vt:vector>
  </HeadingPairs>
  <TitlesOfParts>
    <vt:vector size="81"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37</vt:lpstr>
      <vt:lpstr>Lecture Outline</vt:lpstr>
      <vt:lpstr>Soil</vt:lpstr>
      <vt:lpstr>Topsoil</vt:lpstr>
      <vt:lpstr>Soil Profile</vt:lpstr>
      <vt:lpstr>Mineral Availability</vt:lpstr>
      <vt:lpstr>Role of Soil Charge in Transport</vt:lpstr>
      <vt:lpstr>Pores in Soil</vt:lpstr>
      <vt:lpstr>Topsoil Loss</vt:lpstr>
      <vt:lpstr>Prevention of Erosion</vt:lpstr>
      <vt:lpstr>Prevention of Fertilizer Runoff</vt:lpstr>
      <vt:lpstr>Acid Soils</vt:lpstr>
      <vt:lpstr>Saline Soils</vt:lpstr>
      <vt:lpstr>Desertification</vt:lpstr>
      <vt:lpstr>Plant Nutrients</vt:lpstr>
      <vt:lpstr>Macronutrients</vt:lpstr>
      <vt:lpstr>Micronutrients</vt:lpstr>
      <vt:lpstr>Mineral Deficiencies in Plants</vt:lpstr>
      <vt:lpstr>Hydroponic Culture</vt:lpstr>
      <vt:lpstr>Identifying Nutritional Requirements</vt:lpstr>
      <vt:lpstr>Hydroponics</vt:lpstr>
      <vt:lpstr>Food Security</vt:lpstr>
      <vt:lpstr>Special Nutritional Strategies</vt:lpstr>
      <vt:lpstr>Rhizobium</vt:lpstr>
      <vt:lpstr>Nodule Formation (part 1)</vt:lpstr>
      <vt:lpstr>Nodule Formation (part 2)</vt:lpstr>
      <vt:lpstr>Mycorrhizae</vt:lpstr>
      <vt:lpstr>Carnivorous Plants</vt:lpstr>
      <vt:lpstr>Pitcher Plants</vt:lpstr>
      <vt:lpstr>Venus Flytrap</vt:lpstr>
      <vt:lpstr>Sundews</vt:lpstr>
      <vt:lpstr>Waterwheels</vt:lpstr>
      <vt:lpstr>Phylogenetic Relationships</vt:lpstr>
      <vt:lpstr>Parasitic Plants</vt:lpstr>
      <vt:lpstr>Indian Pipe</vt:lpstr>
      <vt:lpstr>Carbon–Nitrogen Balance</vt:lpstr>
      <vt:lpstr>Carbon Dioxide and Photosynthesis</vt:lpstr>
      <vt:lpstr>Photorespiration</vt:lpstr>
      <vt:lpstr>C3 and C4 Photosynthesis</vt:lpstr>
      <vt:lpstr>C3 versus C4 Photosynthesis</vt:lpstr>
      <vt:lpstr>C3 Leaf</vt:lpstr>
      <vt:lpstr>C4 Leaf</vt:lpstr>
      <vt:lpstr>C3 Plants and the Calvin Cycle</vt:lpstr>
      <vt:lpstr>Free Air CO2 Enrichment Studies</vt:lpstr>
      <vt:lpstr>Increasing CO2 Levels</vt:lpstr>
      <vt:lpstr>Phytoremediation</vt:lpstr>
      <vt:lpstr>Mechanisms of Phytoremediation</vt:lpstr>
      <vt:lpstr>Trichloroethylene and Trinitrotoluene</vt:lpstr>
      <vt:lpstr>Phytoremediation for T C E</vt:lpstr>
      <vt:lpstr>Hyperaccumulation of Heavy Metals</vt:lpstr>
      <vt:lpstr>Use of Phytoremediation</vt:lpstr>
      <vt:lpstr>Aznalcóllar Mine Spill</vt:lpstr>
      <vt:lpstr>End of Main Content</vt:lpstr>
      <vt:lpstr>Accessibility Content: Text Alternatives for Images</vt:lpstr>
      <vt:lpstr>Soil Profile - Text Alternative</vt:lpstr>
      <vt:lpstr>Role of Soil Charge in Transport - Text Alternative</vt:lpstr>
      <vt:lpstr>Identifying Nutritional Requirements - Text Alternative</vt:lpstr>
      <vt:lpstr>Nodule Formation (part 1) - Text Alternative</vt:lpstr>
      <vt:lpstr>Nodule Formation (part 2) - Text Alternative</vt:lpstr>
      <vt:lpstr>Pitcher Plants - Text Alternative</vt:lpstr>
      <vt:lpstr>Venus Flytrap - Text Alternative</vt:lpstr>
      <vt:lpstr>Sundews - Text Alternative</vt:lpstr>
      <vt:lpstr>Waterwheels - Text Alternative</vt:lpstr>
      <vt:lpstr>Phylogenetic Relationships - Text Alternative</vt:lpstr>
      <vt:lpstr>Photorespiration - Text Alternative</vt:lpstr>
      <vt:lpstr>C3 versus C4 Photosynthesis - Text Alternative</vt:lpstr>
      <vt:lpstr>C3 Leaf - Text Alternative</vt:lpstr>
      <vt:lpstr>C4 Leaf - Text Alternative</vt:lpstr>
      <vt:lpstr>Mechanisms of Phytoremediation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37: Plant Nutrition and Soils</dc:subject>
  <dc:creator>Raven, Johnson, Mason, Losos, Duncan</dc:creator>
  <cp:keywords>Accessible PPT</cp:keywords>
  <cp:lastModifiedBy>Kiran</cp:lastModifiedBy>
  <cp:revision>994</cp:revision>
  <dcterms:created xsi:type="dcterms:W3CDTF">2019-07-27T05:34:11Z</dcterms:created>
  <dcterms:modified xsi:type="dcterms:W3CDTF">2022-05-06T04:12:03Z</dcterms:modified>
</cp:coreProperties>
</file>