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55"/>
  </p:notesMasterIdLst>
  <p:sldIdLst>
    <p:sldId id="406" r:id="rId7"/>
    <p:sldId id="478"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480"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408" r:id="rId42"/>
    <p:sldId id="344" r:id="rId43"/>
    <p:sldId id="345" r:id="rId44"/>
    <p:sldId id="303" r:id="rId45"/>
    <p:sldId id="289" r:id="rId46"/>
    <p:sldId id="264" r:id="rId47"/>
    <p:sldId id="409" r:id="rId48"/>
    <p:sldId id="410" r:id="rId49"/>
    <p:sldId id="411" r:id="rId50"/>
    <p:sldId id="412" r:id="rId51"/>
    <p:sldId id="413" r:id="rId52"/>
    <p:sldId id="414" r:id="rId53"/>
    <p:sldId id="481" r:id="rId5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478"/>
            <p14:sldId id="310"/>
            <p14:sldId id="311"/>
            <p14:sldId id="312"/>
            <p14:sldId id="313"/>
            <p14:sldId id="314"/>
            <p14:sldId id="315"/>
            <p14:sldId id="316"/>
            <p14:sldId id="317"/>
            <p14:sldId id="318"/>
            <p14:sldId id="319"/>
            <p14:sldId id="320"/>
            <p14:sldId id="321"/>
            <p14:sldId id="322"/>
            <p14:sldId id="480"/>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408"/>
            <p14:sldId id="344"/>
            <p14:sldId id="345"/>
            <p14:sldId id="303"/>
          </p14:sldIdLst>
        </p14:section>
        <p14:section name="Appendix: Image Descriptions for Unsighted Students" id="{07080632-B756-45AF-BBF3-52DB3854CA65}">
          <p14:sldIdLst>
            <p14:sldId id="289"/>
            <p14:sldId id="264"/>
            <p14:sldId id="409"/>
            <p14:sldId id="410"/>
            <p14:sldId id="411"/>
            <p14:sldId id="412"/>
            <p14:sldId id="413"/>
            <p14:sldId id="414"/>
            <p14:sldId id="481"/>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6D4"/>
    <a:srgbClr val="804100"/>
    <a:srgbClr val="00648B"/>
    <a:srgbClr val="066568"/>
    <a:srgbClr val="595959"/>
    <a:srgbClr val="714884"/>
    <a:srgbClr val="EFEBF5"/>
    <a:srgbClr val="D6CBE4"/>
    <a:srgbClr val="0057AD"/>
    <a:srgbClr val="6921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48" autoAdjust="0"/>
    <p:restoredTop sz="93116" autoAdjust="0"/>
  </p:normalViewPr>
  <p:slideViewPr>
    <p:cSldViewPr snapToGrid="0" showGuides="1">
      <p:cViewPr varScale="1">
        <p:scale>
          <a:sx n="87" d="100"/>
          <a:sy n="87" d="100"/>
        </p:scale>
        <p:origin x="84" y="366"/>
      </p:cViewPr>
      <p:guideLst>
        <p:guide pos="3264"/>
        <p:guide orient="horz" pos="2256"/>
        <p:guide pos="56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notesMaster" Target="notesMasters/notesMaster1.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viewProps" Target="viewProps.xml"/><Relationship Id="rId5" Type="http://schemas.openxmlformats.org/officeDocument/2006/relationships/slideMaster" Target="slideMasters/slideMaster5.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commentAuthors" Target="commentAuthor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theme" Target="theme/theme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presProps" Target="presProp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10.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15.jp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17.jp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15.xml"/><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16.xml"/><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1.xml"/><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7.xml"/><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31.xml"/><Relationship Id="rId1" Type="http://schemas.openxmlformats.org/officeDocument/2006/relationships/slideLayout" Target="../slideLayouts/slideLayout22.xml"/></Relationships>
</file>

<file path=ppt/slides/_rels/slide4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33.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7.jp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38</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Plant Defense Responses</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DFD43-E1C7-4D44-B157-B3D65F7B311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Fungal Infection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fungus entering the stoma.">
            <a:extLst>
              <a:ext uri="{FF2B5EF4-FFF2-40B4-BE49-F238E27FC236}">
                <a16:creationId xmlns:a16="http://schemas.microsoft.com/office/drawing/2014/main" id="{303B88C6-7F23-4A03-B95E-DE8E4025220F}"/>
              </a:ext>
            </a:extLst>
          </p:cNvPr>
          <p:cNvPicPr>
            <a:picLocks noChangeAspect="1" noChangeArrowheads="1"/>
          </p:cNvPicPr>
          <p:nvPr/>
        </p:nvPicPr>
        <p:blipFill>
          <a:blip r:embed="rId2"/>
          <a:stretch>
            <a:fillRect/>
          </a:stretch>
        </p:blipFill>
        <p:spPr bwMode="auto">
          <a:xfrm>
            <a:off x="1504851" y="1142277"/>
            <a:ext cx="6134299" cy="521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3">
            <a:extLst>
              <a:ext uri="{FF2B5EF4-FFF2-40B4-BE49-F238E27FC236}">
                <a16:creationId xmlns:a16="http://schemas.microsoft.com/office/drawing/2014/main" id="{0C4E53CF-B88A-42B3-951C-7F2DC64CD94C}"/>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22829079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826E4-3AF8-4D69-BCE3-24A96C369DD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Beneficial Fungi and Bacteria</a:t>
            </a:r>
          </a:p>
        </p:txBody>
      </p:sp>
      <p:sp>
        <p:nvSpPr>
          <p:cNvPr id="3" name="Content Placeholder 2">
            <a:extLst>
              <a:ext uri="{FF2B5EF4-FFF2-40B4-BE49-F238E27FC236}">
                <a16:creationId xmlns:a16="http://schemas.microsoft.com/office/drawing/2014/main" id="{B69A173D-1EF3-4B21-8A4D-B052329CE9B0}"/>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Fungi and bacteria can also be beneficial to plants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Mycorrhizal fungi.</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Nitrogen-fixing bacteria like </a:t>
            </a:r>
            <a:r>
              <a:rPr lang="en-US" i="1" dirty="0">
                <a:solidFill>
                  <a:srgbClr val="000000"/>
                </a:solidFill>
                <a:latin typeface="Arial" panose="020B0604020202020204" pitchFamily="34" charset="0"/>
                <a:ea typeface="Verdana" panose="020B0604030504040204" pitchFamily="34" charset="0"/>
              </a:rPr>
              <a:t>Rhizobium</a:t>
            </a:r>
            <a:r>
              <a:rPr lang="en-US" dirty="0">
                <a:solidFill>
                  <a:srgbClr val="000000"/>
                </a:solidFill>
                <a:latin typeface="Arial" panose="020B0604020202020204" pitchFamily="34" charset="0"/>
                <a:ea typeface="Verdana" panose="020B0604030504040204" pitchFamily="34" charset="0"/>
              </a:rPr>
              <a:t>.</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Plant growth-promoting rhizobia (P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Bacteria provide substances that support plant growth.</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Can also limit the growth of pathogenic soil bacteria.</a:t>
            </a:r>
          </a:p>
        </p:txBody>
      </p:sp>
      <p:sp>
        <p:nvSpPr>
          <p:cNvPr id="6" name="Slide Number Placeholder 3">
            <a:extLst>
              <a:ext uri="{FF2B5EF4-FFF2-40B4-BE49-F238E27FC236}">
                <a16:creationId xmlns:a16="http://schemas.microsoft.com/office/drawing/2014/main" id="{ABA155CE-F472-4510-8793-5853923ECBD0}"/>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10224871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73C926-527D-4BF3-B706-417541AA962E}"/>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Chemical Defenses</a:t>
            </a:r>
          </a:p>
        </p:txBody>
      </p:sp>
      <p:sp>
        <p:nvSpPr>
          <p:cNvPr id="3" name="Content Placeholder 2">
            <a:extLst>
              <a:ext uri="{FF2B5EF4-FFF2-40B4-BE49-F238E27FC236}">
                <a16:creationId xmlns:a16="http://schemas.microsoft.com/office/drawing/2014/main" id="{FC1E71D2-0A29-4481-8345-B62160519330}"/>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Many plants employ toxins that kill herbivores, or at least deter their grazing behavior</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Some are unique to plants</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Others called defensins are found in plants and animals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Small, cysteine-rich peptides with antimicrobial properties.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Reveals ancient origin of innate immunity.</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some cases defensins limit protein synthesis.</a:t>
            </a:r>
          </a:p>
        </p:txBody>
      </p:sp>
      <p:sp>
        <p:nvSpPr>
          <p:cNvPr id="6" name="Slide Number Placeholder 3">
            <a:extLst>
              <a:ext uri="{FF2B5EF4-FFF2-40B4-BE49-F238E27FC236}">
                <a16:creationId xmlns:a16="http://schemas.microsoft.com/office/drawing/2014/main" id="{566E0851-1322-4A82-8D79-485CFF1E2B73}"/>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25552790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D1B6F2-542A-4D8A-9203-05F05537F20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Secondary Metabolites</a:t>
            </a:r>
          </a:p>
        </p:txBody>
      </p:sp>
      <p:sp>
        <p:nvSpPr>
          <p:cNvPr id="3" name="Content Placeholder 2">
            <a:extLst>
              <a:ext uri="{FF2B5EF4-FFF2-40B4-BE49-F238E27FC236}">
                <a16:creationId xmlns:a16="http://schemas.microsoft.com/office/drawing/2014/main" id="{299ABDD8-F55C-4227-B131-73BDB2320969}"/>
              </a:ext>
            </a:extLst>
          </p:cNvPr>
          <p:cNvSpPr>
            <a:spLocks noGrp="1"/>
          </p:cNvSpPr>
          <p:nvPr>
            <p:ph sz="quarter" idx="11"/>
          </p:nvPr>
        </p:nvSpPr>
        <p:spPr/>
        <p:txBody>
          <a:bodyPr/>
          <a:lstStyle/>
          <a:p>
            <a:pPr lvl="0">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Metabolic pathways needed to sustain life are modified to produce chemicals that adversely affect herbivores</a:t>
            </a:r>
          </a:p>
          <a:p>
            <a:pPr lvl="0">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Alkaloids</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Include caffeine, nicotine, cocaine, and morphine.</a:t>
            </a:r>
          </a:p>
          <a:p>
            <a:pPr lvl="0">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Tannins</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Bind to and inactivate proteins.</a:t>
            </a:r>
          </a:p>
          <a:p>
            <a:pPr lvl="0">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Plant oils</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Repel insects with strong odors, particularly those found in the mint family.</a:t>
            </a:r>
          </a:p>
          <a:p>
            <a:pPr lvl="0">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Animals, including humans, can avoid many of the cumulative toxic effects of secondary metabolites by eating a varied diet</a:t>
            </a:r>
          </a:p>
        </p:txBody>
      </p:sp>
      <p:sp>
        <p:nvSpPr>
          <p:cNvPr id="6" name="Slide Number Placeholder 3">
            <a:extLst>
              <a:ext uri="{FF2B5EF4-FFF2-40B4-BE49-F238E27FC236}">
                <a16:creationId xmlns:a16="http://schemas.microsoft.com/office/drawing/2014/main" id="{C584DDCE-1A1C-4EE7-ACC7-2DDD622AFB2B}"/>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41393020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BC297-FCAE-43DD-A0A1-54425C8A49E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Tobacco Hornworms</a:t>
            </a:r>
          </a:p>
        </p:txBody>
      </p:sp>
      <p:pic>
        <p:nvPicPr>
          <p:cNvPr id="9" name="Picture 2" descr="An image shows a tobacco hornworm on a leaf.">
            <a:extLst>
              <a:ext uri="{FF2B5EF4-FFF2-40B4-BE49-F238E27FC236}">
                <a16:creationId xmlns:a16="http://schemas.microsoft.com/office/drawing/2014/main" id="{AE3BC3CA-6FA6-41B7-B734-0872EB8805F4}"/>
              </a:ext>
            </a:extLst>
          </p:cNvPr>
          <p:cNvPicPr>
            <a:picLocks noChangeAspect="1" noChangeArrowheads="1"/>
          </p:cNvPicPr>
          <p:nvPr/>
        </p:nvPicPr>
        <p:blipFill>
          <a:blip r:embed="rId2"/>
          <a:stretch>
            <a:fillRect/>
          </a:stretch>
        </p:blipFill>
        <p:spPr bwMode="auto">
          <a:xfrm>
            <a:off x="2075645" y="1078939"/>
            <a:ext cx="4992709" cy="33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BE021AD5-248F-4AB7-8F03-C19932599CB8}"/>
              </a:ext>
            </a:extLst>
          </p:cNvPr>
          <p:cNvSpPr>
            <a:spLocks noGrp="1"/>
          </p:cNvSpPr>
          <p:nvPr>
            <p:ph sz="quarter" idx="11"/>
          </p:nvPr>
        </p:nvSpPr>
        <p:spPr>
          <a:xfrm>
            <a:off x="3592876" y="4505102"/>
            <a:ext cx="1732745" cy="182880"/>
          </a:xfrm>
        </p:spPr>
        <p:txBody>
          <a:bodyPr/>
          <a:lstStyle/>
          <a:p>
            <a:r>
              <a:rPr lang="en-US" sz="800" dirty="0" err="1"/>
              <a:t>agefotostock</a:t>
            </a:r>
            <a:r>
              <a:rPr lang="en-US" sz="800" dirty="0"/>
              <a:t>/</a:t>
            </a:r>
            <a:r>
              <a:rPr lang="en-US" sz="800" dirty="0" err="1"/>
              <a:t>Alamy</a:t>
            </a:r>
            <a:r>
              <a:rPr lang="en-US" sz="800" dirty="0"/>
              <a:t> Stock Photo </a:t>
            </a:r>
            <a:endParaRPr lang="en-US" sz="800" dirty="0">
              <a:solidFill>
                <a:srgbClr val="000000"/>
              </a:solidFill>
              <a:latin typeface="Arial" panose="020B0604020202020204" pitchFamily="34" charset="0"/>
              <a:ea typeface="Verdana" panose="020B0604030504040204" pitchFamily="34" charset="0"/>
            </a:endParaRPr>
          </a:p>
        </p:txBody>
      </p:sp>
      <p:sp>
        <p:nvSpPr>
          <p:cNvPr id="5" name="Content Placeholder 4">
            <a:extLst>
              <a:ext uri="{FF2B5EF4-FFF2-40B4-BE49-F238E27FC236}">
                <a16:creationId xmlns:a16="http://schemas.microsoft.com/office/drawing/2014/main" id="{5EE69399-55A8-41C9-A3D2-A4E577FF4B3E}"/>
              </a:ext>
            </a:extLst>
          </p:cNvPr>
          <p:cNvSpPr>
            <a:spLocks noGrp="1"/>
          </p:cNvSpPr>
          <p:nvPr>
            <p:ph sz="quarter" idx="15"/>
          </p:nvPr>
        </p:nvSpPr>
        <p:spPr>
          <a:xfrm>
            <a:off x="342900" y="4830878"/>
            <a:ext cx="8458200" cy="1516423"/>
          </a:xfrm>
        </p:spPr>
        <p:txBody>
          <a:bodyPr/>
          <a:lstStyle/>
          <a:p>
            <a:pPr lvl="0">
              <a:spcBef>
                <a:spcPts val="624"/>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Tobacco hornworms, </a:t>
            </a:r>
            <a:r>
              <a:rPr lang="en-US" i="1" dirty="0">
                <a:solidFill>
                  <a:srgbClr val="000000"/>
                </a:solidFill>
                <a:latin typeface="Arial" panose="020B0604020202020204" pitchFamily="34" charset="0"/>
                <a:ea typeface="Verdana" panose="020B0604030504040204" pitchFamily="34" charset="0"/>
              </a:rPr>
              <a:t>Manduca </a:t>
            </a:r>
            <a:r>
              <a:rPr lang="en-US" i="1" dirty="0" err="1">
                <a:solidFill>
                  <a:srgbClr val="000000"/>
                </a:solidFill>
                <a:latin typeface="Arial" panose="020B0604020202020204" pitchFamily="34" charset="0"/>
                <a:ea typeface="Verdana" panose="020B0604030504040204" pitchFamily="34" charset="0"/>
              </a:rPr>
              <a:t>sexta</a:t>
            </a:r>
            <a:r>
              <a:rPr lang="en-US" dirty="0">
                <a:solidFill>
                  <a:srgbClr val="000000"/>
                </a:solidFill>
                <a:latin typeface="Arial" panose="020B0604020202020204" pitchFamily="34" charset="0"/>
                <a:ea typeface="Verdana" panose="020B0604030504040204" pitchFamily="34" charset="0"/>
              </a:rPr>
              <a:t>, consume huge amount of tobacco leaf tissue, as well as tomato leaves. However, wild species of tobacco appear to have elevated levels of nicotine that are lethal to these caterpillars.</a:t>
            </a:r>
          </a:p>
        </p:txBody>
      </p:sp>
      <p:sp>
        <p:nvSpPr>
          <p:cNvPr id="8" name="Slide Number Placeholder 5">
            <a:extLst>
              <a:ext uri="{FF2B5EF4-FFF2-40B4-BE49-F238E27FC236}">
                <a16:creationId xmlns:a16="http://schemas.microsoft.com/office/drawing/2014/main" id="{FEE5593F-C4A4-4C56-9163-F272380B20ED}"/>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38626074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89BFD-BA9E-465E-BB41-F011E7E1B67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Some Secondary Metabolites</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pic>
        <p:nvPicPr>
          <p:cNvPr id="31" name="Picture 2" descr="A table shows Secondary Metabolites.">
            <a:extLst>
              <a:ext uri="{FF2B5EF4-FFF2-40B4-BE49-F238E27FC236}">
                <a16:creationId xmlns:a16="http://schemas.microsoft.com/office/drawing/2014/main" id="{FF799B55-2A4D-4756-8301-5C783CBF2181}"/>
              </a:ext>
            </a:extLst>
          </p:cNvPr>
          <p:cNvPicPr>
            <a:picLocks noChangeAspect="1"/>
          </p:cNvPicPr>
          <p:nvPr/>
        </p:nvPicPr>
        <p:blipFill rotWithShape="1">
          <a:blip r:embed="rId2"/>
          <a:srcRect b="35088"/>
          <a:stretch/>
        </p:blipFill>
        <p:spPr>
          <a:xfrm>
            <a:off x="1437274" y="1053213"/>
            <a:ext cx="6269452" cy="5120640"/>
          </a:xfrm>
          <a:prstGeom prst="rect">
            <a:avLst/>
          </a:prstGeom>
        </p:spPr>
      </p:pic>
      <p:sp>
        <p:nvSpPr>
          <p:cNvPr id="21" name="Text Placeholder 3">
            <a:extLst>
              <a:ext uri="{FF2B5EF4-FFF2-40B4-BE49-F238E27FC236}">
                <a16:creationId xmlns:a16="http://schemas.microsoft.com/office/drawing/2014/main" id="{EB731CE5-3FA0-49A0-85CA-DADBF24C1952}"/>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106A2F5A-21CE-4E26-8C06-00310235DBCC}"/>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5016862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89BFD-BA9E-465E-BB41-F011E7E1B67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Some Secondary Metabolites</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pic>
        <p:nvPicPr>
          <p:cNvPr id="6" name="Picture 2" descr="A table shows Secondary Metabolites.">
            <a:extLst>
              <a:ext uri="{FF2B5EF4-FFF2-40B4-BE49-F238E27FC236}">
                <a16:creationId xmlns:a16="http://schemas.microsoft.com/office/drawing/2014/main" id="{AF541831-8608-4421-AB7E-B26459D5975A}"/>
              </a:ext>
            </a:extLst>
          </p:cNvPr>
          <p:cNvPicPr>
            <a:picLocks noChangeAspect="1"/>
          </p:cNvPicPr>
          <p:nvPr/>
        </p:nvPicPr>
        <p:blipFill>
          <a:blip r:embed="rId2"/>
          <a:stretch>
            <a:fillRect/>
          </a:stretch>
        </p:blipFill>
        <p:spPr>
          <a:xfrm>
            <a:off x="675863" y="1665555"/>
            <a:ext cx="7792275" cy="3840480"/>
          </a:xfrm>
          <a:prstGeom prst="rect">
            <a:avLst/>
          </a:prstGeom>
        </p:spPr>
      </p:pic>
      <p:sp>
        <p:nvSpPr>
          <p:cNvPr id="21" name="Text Placeholder 3">
            <a:extLst>
              <a:ext uri="{FF2B5EF4-FFF2-40B4-BE49-F238E27FC236}">
                <a16:creationId xmlns:a16="http://schemas.microsoft.com/office/drawing/2014/main" id="{EB731CE5-3FA0-49A0-85CA-DADBF24C1952}"/>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106A2F5A-21CE-4E26-8C06-00310235DBCC}"/>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30952805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CBE21-1AF1-4AB7-9604-2B1C49C5C2AF}"/>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Plants Do Not Poison Themselves</a:t>
            </a:r>
          </a:p>
        </p:txBody>
      </p:sp>
      <p:sp>
        <p:nvSpPr>
          <p:cNvPr id="3" name="Content Placeholder 2">
            <a:extLst>
              <a:ext uri="{FF2B5EF4-FFF2-40B4-BE49-F238E27FC236}">
                <a16:creationId xmlns:a16="http://schemas.microsoft.com/office/drawing/2014/main" id="{FF368ED2-7BF4-4E17-A0AD-307D8364FFB1}"/>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Plants protect themselves from toxins in two main ways</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Sequester a toxin in a membrane-bound structure</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Produce a compound that is not toxic until it is metabolized by attacking animal</a:t>
            </a:r>
          </a:p>
          <a:p>
            <a:pPr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Cyanogenic glycosides break down into cyanide (H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 when ingested.</a:t>
            </a:r>
          </a:p>
        </p:txBody>
      </p:sp>
      <p:sp>
        <p:nvSpPr>
          <p:cNvPr id="6" name="Slide Number Placeholder 3">
            <a:extLst>
              <a:ext uri="{FF2B5EF4-FFF2-40B4-BE49-F238E27FC236}">
                <a16:creationId xmlns:a16="http://schemas.microsoft.com/office/drawing/2014/main" id="{E660C342-0BDA-4B9B-B7C0-712519D601E1}"/>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79683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FA3EB5-CD74-4BB5-9515-51B38BA1422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Allelopathic Plants</a:t>
            </a:r>
          </a:p>
        </p:txBody>
      </p:sp>
      <p:sp>
        <p:nvSpPr>
          <p:cNvPr id="3" name="Content Placeholder 2">
            <a:extLst>
              <a:ext uri="{FF2B5EF4-FFF2-40B4-BE49-F238E27FC236}">
                <a16:creationId xmlns:a16="http://schemas.microsoft.com/office/drawing/2014/main" id="{57B956C3-F2B6-46BA-983A-39B7B2964B1A}"/>
              </a:ext>
            </a:extLst>
          </p:cNvPr>
          <p:cNvSpPr>
            <a:spLocks noGrp="1"/>
          </p:cNvSpPr>
          <p:nvPr>
            <p:ph sz="quarter" idx="11"/>
          </p:nvPr>
        </p:nvSpPr>
        <p:spPr>
          <a:xfrm>
            <a:off x="342900" y="1276710"/>
            <a:ext cx="4339269" cy="4974336"/>
          </a:xfrm>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Plants also secrete chemicals to block seed germination or inhibit growth of nearby plants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This strategy minimizes competition for resources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Very little vegetation grows under a black walnut tree because of allelopathy</a:t>
            </a:r>
          </a:p>
        </p:txBody>
      </p:sp>
      <p:pic>
        <p:nvPicPr>
          <p:cNvPr id="9" name="Picture 3" descr="An image shows a black walnut tree.">
            <a:extLst>
              <a:ext uri="{FF2B5EF4-FFF2-40B4-BE49-F238E27FC236}">
                <a16:creationId xmlns:a16="http://schemas.microsoft.com/office/drawing/2014/main" id="{3D868152-26CD-472E-949D-039CB5924F29}"/>
              </a:ext>
            </a:extLst>
          </p:cNvPr>
          <p:cNvPicPr>
            <a:picLocks noChangeAspect="1" noChangeArrowheads="1"/>
          </p:cNvPicPr>
          <p:nvPr/>
        </p:nvPicPr>
        <p:blipFill>
          <a:blip r:embed="rId2"/>
          <a:stretch>
            <a:fillRect/>
          </a:stretch>
        </p:blipFill>
        <p:spPr bwMode="auto">
          <a:xfrm>
            <a:off x="5179231" y="844115"/>
            <a:ext cx="3392248" cy="516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93D9B820-7A7E-4111-99AC-D9AE75D2EF6A}"/>
              </a:ext>
            </a:extLst>
          </p:cNvPr>
          <p:cNvSpPr>
            <a:spLocks noGrp="1"/>
          </p:cNvSpPr>
          <p:nvPr>
            <p:ph type="body" sz="quarter" idx="39"/>
          </p:nvPr>
        </p:nvSpPr>
        <p:spPr>
          <a:xfrm>
            <a:off x="5316290" y="6071370"/>
            <a:ext cx="3118131" cy="192024"/>
          </a:xfrm>
        </p:spPr>
        <p:txBody>
          <a:bodyPr/>
          <a:lstStyle/>
          <a:p>
            <a:pPr algn="ctr"/>
            <a:r>
              <a:rPr lang="en-US" dirty="0">
                <a:solidFill>
                  <a:schemeClr val="tx1"/>
                </a:solidFill>
              </a:rPr>
              <a:t>Adam Jones/ Science Source</a:t>
            </a:r>
          </a:p>
        </p:txBody>
      </p:sp>
      <p:sp>
        <p:nvSpPr>
          <p:cNvPr id="8" name="Slide Number Placeholder 5">
            <a:extLst>
              <a:ext uri="{FF2B5EF4-FFF2-40B4-BE49-F238E27FC236}">
                <a16:creationId xmlns:a16="http://schemas.microsoft.com/office/drawing/2014/main" id="{B163DDF2-2E4A-404C-A0DF-0FCAD79844F4}"/>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22633529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F5D35-A5AA-4138-A7C0-DEE4B368736E}"/>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Poison</a:t>
            </a:r>
          </a:p>
        </p:txBody>
      </p:sp>
      <p:sp>
        <p:nvSpPr>
          <p:cNvPr id="3" name="Content Placeholder 2">
            <a:extLst>
              <a:ext uri="{FF2B5EF4-FFF2-40B4-BE49-F238E27FC236}">
                <a16:creationId xmlns:a16="http://schemas.microsoft.com/office/drawing/2014/main" id="{2A8F1B2A-79DC-4718-9D73-81D2ACA7CD16}"/>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Throughout history, humans have been intentionally poisoned with plant products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King Duncan I of Scotland, the inspiration for Shakespeare’s </a:t>
            </a:r>
            <a:r>
              <a:rPr lang="en-US" i="1" dirty="0">
                <a:solidFill>
                  <a:srgbClr val="000000"/>
                </a:solidFill>
                <a:latin typeface="Arial" panose="020B0604020202020204" pitchFamily="34" charset="0"/>
                <a:ea typeface="Verdana" panose="020B0604030504040204" pitchFamily="34" charset="0"/>
              </a:rPr>
              <a:t>Macbeth</a:t>
            </a:r>
            <a:r>
              <a:rPr lang="en-US" dirty="0">
                <a:solidFill>
                  <a:srgbClr val="000000"/>
                </a:solidFill>
                <a:latin typeface="Arial" panose="020B0604020202020204" pitchFamily="34" charset="0"/>
                <a:ea typeface="Verdana" panose="020B0604030504040204" pitchFamily="34" charset="0"/>
              </a:rPr>
              <a:t>, is believed to have used deadly nightshade (extracted from </a:t>
            </a:r>
            <a:r>
              <a:rPr lang="en-US" i="1" dirty="0" err="1">
                <a:solidFill>
                  <a:srgbClr val="000000"/>
                </a:solidFill>
                <a:latin typeface="Arial" panose="020B0604020202020204" pitchFamily="34" charset="0"/>
                <a:ea typeface="Verdana" panose="020B0604030504040204" pitchFamily="34" charset="0"/>
              </a:rPr>
              <a:t>Atropa</a:t>
            </a:r>
            <a:r>
              <a:rPr lang="en-US" i="1" dirty="0">
                <a:solidFill>
                  <a:srgbClr val="000000"/>
                </a:solidFill>
                <a:latin typeface="Arial" panose="020B0604020202020204" pitchFamily="34" charset="0"/>
                <a:ea typeface="Verdana" panose="020B0604030504040204" pitchFamily="34" charset="0"/>
              </a:rPr>
              <a:t> belladonna</a:t>
            </a:r>
            <a:r>
              <a:rPr lang="en-US" dirty="0">
                <a:solidFill>
                  <a:srgbClr val="000000"/>
                </a:solidFill>
                <a:latin typeface="Arial" panose="020B0604020202020204" pitchFamily="34" charset="0"/>
                <a:ea typeface="Verdana" panose="020B0604030504040204" pitchFamily="34" charset="0"/>
              </a:rPr>
              <a:t>) to poison the Danes who were invading Scotland</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1978, Georgi Markov, a Bulgarian dissident, was assassinated by K</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B officers using ricin.</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 pinhead-sized metal sphere was injected from an umbrella tip into his thigh.</a:t>
            </a:r>
          </a:p>
        </p:txBody>
      </p:sp>
      <p:sp>
        <p:nvSpPr>
          <p:cNvPr id="6" name="Slide Number Placeholder 3">
            <a:extLst>
              <a:ext uri="{FF2B5EF4-FFF2-40B4-BE49-F238E27FC236}">
                <a16:creationId xmlns:a16="http://schemas.microsoft.com/office/drawing/2014/main" id="{26115812-FD60-4FCF-98E0-675B99BD386C}"/>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31904223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1704-BF9C-4431-8CC6-E3938CE562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11" name="Content Placeholder 2">
            <a:extLst>
              <a:ext uri="{FF2B5EF4-FFF2-40B4-BE49-F238E27FC236}">
                <a16:creationId xmlns:a16="http://schemas.microsoft.com/office/drawing/2014/main" id="{C277484C-B23F-478E-A3C2-F3F1EA52989F}"/>
              </a:ext>
            </a:extLst>
          </p:cNvPr>
          <p:cNvSpPr>
            <a:spLocks noGrp="1"/>
          </p:cNvSpPr>
          <p:nvPr>
            <p:ph sz="quarter" idx="11"/>
          </p:nvPr>
        </p:nvSpPr>
        <p:spPr>
          <a:xfrm>
            <a:off x="342900" y="1276710"/>
            <a:ext cx="4488407" cy="4923958"/>
          </a:xfrm>
        </p:spPr>
        <p:txBody>
          <a:bodyPr/>
          <a:lstStyle/>
          <a:p>
            <a:pPr marL="731520" indent="-822960">
              <a:spcBef>
                <a:spcPts val="1200"/>
              </a:spcBef>
              <a:spcAft>
                <a:spcPts val="1200"/>
              </a:spcAft>
            </a:pPr>
            <a:r>
              <a:rPr lang="en-US" b="1" dirty="0"/>
              <a:t>38.1 	</a:t>
            </a:r>
            <a:r>
              <a:rPr lang="en-US" dirty="0"/>
              <a:t>Physical Defenses </a:t>
            </a:r>
          </a:p>
          <a:p>
            <a:pPr marL="731520" indent="-822960">
              <a:spcBef>
                <a:spcPts val="1200"/>
              </a:spcBef>
              <a:spcAft>
                <a:spcPts val="1200"/>
              </a:spcAft>
            </a:pPr>
            <a:r>
              <a:rPr lang="en-US" b="1" dirty="0"/>
              <a:t>38.2 	</a:t>
            </a:r>
            <a:r>
              <a:rPr lang="en-US" dirty="0"/>
              <a:t>Chemical Defenses </a:t>
            </a:r>
          </a:p>
          <a:p>
            <a:pPr marL="731520" indent="-822960">
              <a:spcBef>
                <a:spcPts val="1200"/>
              </a:spcBef>
              <a:spcAft>
                <a:spcPts val="1200"/>
              </a:spcAft>
            </a:pPr>
            <a:r>
              <a:rPr lang="en-US" b="1" dirty="0"/>
              <a:t>38.3 	</a:t>
            </a:r>
            <a:r>
              <a:rPr lang="en-US" dirty="0"/>
              <a:t>Animals That Protect Plants </a:t>
            </a:r>
          </a:p>
          <a:p>
            <a:pPr marL="731520" indent="-822960">
              <a:spcBef>
                <a:spcPts val="1200"/>
              </a:spcBef>
              <a:spcAft>
                <a:spcPts val="1200"/>
              </a:spcAft>
            </a:pPr>
            <a:r>
              <a:rPr lang="en-US" b="1" dirty="0"/>
              <a:t>38.4 	</a:t>
            </a:r>
            <a:r>
              <a:rPr lang="en-US" dirty="0"/>
              <a:t>Systemic Responses to Invaders</a:t>
            </a:r>
          </a:p>
        </p:txBody>
      </p:sp>
      <p:pic>
        <p:nvPicPr>
          <p:cNvPr id="9" name="Picture 3" descr="A photograph shows growth of mold on a ripe tomato. ">
            <a:extLst>
              <a:ext uri="{FF2B5EF4-FFF2-40B4-BE49-F238E27FC236}">
                <a16:creationId xmlns:a16="http://schemas.microsoft.com/office/drawing/2014/main" id="{F6E902C1-53E7-4D94-B9C8-7D3309E36064}"/>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286120" y="776431"/>
            <a:ext cx="3401876" cy="5414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520A0887-2DBE-4C6E-AB9F-67277F6B20B4}"/>
              </a:ext>
            </a:extLst>
          </p:cNvPr>
          <p:cNvSpPr>
            <a:spLocks noGrp="1"/>
          </p:cNvSpPr>
          <p:nvPr>
            <p:ph type="body" sz="quarter" idx="39"/>
          </p:nvPr>
        </p:nvSpPr>
        <p:spPr>
          <a:xfrm>
            <a:off x="6072658" y="6255260"/>
            <a:ext cx="1828800" cy="181356"/>
          </a:xfrm>
        </p:spPr>
        <p:txBody>
          <a:bodyPr/>
          <a:lstStyle/>
          <a:p>
            <a:pPr algn="ctr"/>
            <a:r>
              <a:rPr lang="en-US" dirty="0">
                <a:solidFill>
                  <a:schemeClr val="tx1"/>
                </a:solidFill>
              </a:rPr>
              <a:t>Emily </a:t>
            </a:r>
            <a:r>
              <a:rPr lang="en-US" dirty="0" err="1">
                <a:solidFill>
                  <a:schemeClr val="tx1"/>
                </a:solidFill>
              </a:rPr>
              <a:t>Keegin</a:t>
            </a:r>
            <a:r>
              <a:rPr lang="en-US" dirty="0">
                <a:solidFill>
                  <a:schemeClr val="tx1"/>
                </a:solidFill>
              </a:rPr>
              <a:t>/</a:t>
            </a:r>
            <a:r>
              <a:rPr lang="en-US" dirty="0" err="1">
                <a:solidFill>
                  <a:schemeClr val="tx1"/>
                </a:solidFill>
              </a:rPr>
              <a:t>fstop</a:t>
            </a:r>
            <a:r>
              <a:rPr lang="en-US" dirty="0">
                <a:solidFill>
                  <a:schemeClr val="tx1"/>
                </a:solidFill>
              </a:rPr>
              <a:t>/Getty Images</a:t>
            </a:r>
          </a:p>
        </p:txBody>
      </p:sp>
      <p:sp>
        <p:nvSpPr>
          <p:cNvPr id="6" name="Slide Number Placeholder 5">
            <a:extLst>
              <a:ext uri="{FF2B5EF4-FFF2-40B4-BE49-F238E27FC236}">
                <a16:creationId xmlns:a16="http://schemas.microsoft.com/office/drawing/2014/main" id="{45CCC8A6-6DF5-4C45-9B62-3F81AC1937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5817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7C7713-CAC1-429F-A690-3612D99FA8F1}"/>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Ricin</a:t>
            </a:r>
          </a:p>
        </p:txBody>
      </p:sp>
      <p:sp>
        <p:nvSpPr>
          <p:cNvPr id="3" name="Content Placeholder 2">
            <a:extLst>
              <a:ext uri="{FF2B5EF4-FFF2-40B4-BE49-F238E27FC236}">
                <a16:creationId xmlns:a16="http://schemas.microsoft.com/office/drawing/2014/main" id="{F2258EEE-497A-483F-9E07-8AC6B29E6F50}"/>
              </a:ext>
            </a:extLst>
          </p:cNvPr>
          <p:cNvSpPr>
            <a:spLocks noGrp="1"/>
          </p:cNvSpPr>
          <p:nvPr>
            <p:ph sz="quarter" idx="11"/>
          </p:nvPr>
        </p:nvSpPr>
        <p:spPr/>
        <p:txBody>
          <a:bodyPr/>
          <a:lstStyle/>
          <a:p>
            <a:pPr>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Ricin is an alkaloid produced by the castor bean plant (</a:t>
            </a:r>
            <a:r>
              <a:rPr lang="en-US" i="1" dirty="0">
                <a:solidFill>
                  <a:srgbClr val="000000"/>
                </a:solidFill>
                <a:latin typeface="Arial" panose="020B0604020202020204" pitchFamily="34" charset="0"/>
                <a:ea typeface="Verdana" panose="020B0604030504040204" pitchFamily="34" charset="0"/>
              </a:rPr>
              <a:t>Ricinus communis</a:t>
            </a:r>
            <a:r>
              <a:rPr lang="en-US" dirty="0">
                <a:solidFill>
                  <a:srgbClr val="000000"/>
                </a:solidFill>
                <a:latin typeface="Arial" panose="020B0604020202020204" pitchFamily="34" charset="0"/>
                <a:ea typeface="Verdana" panose="020B0604030504040204" pitchFamily="34" charset="0"/>
              </a:rPr>
              <a:t>)</a:t>
            </a:r>
          </a:p>
          <a:p>
            <a:pPr marL="342900" indent="-342900">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single seed can kill a small child if ingested</a:t>
            </a:r>
          </a:p>
          <a:p>
            <a:pPr marL="342900" indent="-342900">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the endosperm of a seed, it is found as a nontoxic dimer composed of ricin A and ricin B joined by a single disulfide bond.</a:t>
            </a:r>
          </a:p>
          <a:p>
            <a:pPr marL="342900" indent="-342900">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When the disulfide bond is broken by an animal’s digestive enzymes, ricin A binds to ribosomes, cleaving an adenine and changing the structure of the rR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lvl="2" indent="-283464">
              <a:spcBef>
                <a:spcPct val="200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 single ricin A molecule can inactivate 1500 ribosomes per minute, blocking translation of proteins</a:t>
            </a:r>
          </a:p>
        </p:txBody>
      </p:sp>
      <p:sp>
        <p:nvSpPr>
          <p:cNvPr id="6" name="Slide Number Placeholder 3">
            <a:extLst>
              <a:ext uri="{FF2B5EF4-FFF2-40B4-BE49-F238E27FC236}">
                <a16:creationId xmlns:a16="http://schemas.microsoft.com/office/drawing/2014/main" id="{D3D376E6-076C-44F9-88C9-3A032F4A8D7B}"/>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40565931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1E560-9A6B-4C05-ACF2-D870C8893F4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Effects of Ricin</a:t>
            </a:r>
          </a:p>
        </p:txBody>
      </p:sp>
      <p:pic>
        <p:nvPicPr>
          <p:cNvPr id="8" name="Picture 2" descr="An image shows Ricin. A process diagram shows the production of Ricin A and Ricin B from Proricin.">
            <a:extLst>
              <a:ext uri="{FF2B5EF4-FFF2-40B4-BE49-F238E27FC236}">
                <a16:creationId xmlns:a16="http://schemas.microsoft.com/office/drawing/2014/main" id="{8501411C-D03B-4D73-8D95-6AB48F29A380}"/>
              </a:ext>
            </a:extLst>
          </p:cNvPr>
          <p:cNvPicPr>
            <a:picLocks noChangeAspect="1" noChangeArrowheads="1"/>
          </p:cNvPicPr>
          <p:nvPr/>
        </p:nvPicPr>
        <p:blipFill>
          <a:blip r:embed="rId2"/>
          <a:stretch>
            <a:fillRect/>
          </a:stretch>
        </p:blipFill>
        <p:spPr bwMode="auto">
          <a:xfrm>
            <a:off x="656481" y="1061428"/>
            <a:ext cx="7831039" cy="480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3">
            <a:extLst>
              <a:ext uri="{FF2B5EF4-FFF2-40B4-BE49-F238E27FC236}">
                <a16:creationId xmlns:a16="http://schemas.microsoft.com/office/drawing/2014/main" id="{63C5416D-F78F-49E1-8181-18CEBBA43A60}"/>
              </a:ext>
            </a:extLst>
          </p:cNvPr>
          <p:cNvSpPr>
            <a:spLocks noGrp="1"/>
          </p:cNvSpPr>
          <p:nvPr>
            <p:ph type="body" sz="quarter" idx="39"/>
          </p:nvPr>
        </p:nvSpPr>
        <p:spPr>
          <a:xfrm>
            <a:off x="2148840" y="5985833"/>
            <a:ext cx="4846320" cy="181356"/>
          </a:xfrm>
        </p:spPr>
        <p:txBody>
          <a:bodyPr/>
          <a:lstStyle/>
          <a:p>
            <a:pPr algn="ctr"/>
            <a:r>
              <a:rPr lang="en-US" dirty="0">
                <a:solidFill>
                  <a:schemeClr val="tx1"/>
                </a:solidFill>
              </a:rPr>
              <a:t>Gilbert S. Grant/Science Source; (inset) </a:t>
            </a:r>
            <a:r>
              <a:rPr lang="en-US" dirty="0" err="1">
                <a:solidFill>
                  <a:schemeClr val="tx1"/>
                </a:solidFill>
              </a:rPr>
              <a:t>Kazakov</a:t>
            </a:r>
            <a:r>
              <a:rPr lang="en-US" dirty="0">
                <a:solidFill>
                  <a:schemeClr val="tx1"/>
                </a:solidFill>
              </a:rPr>
              <a:t> Maksim/Shutterstock</a:t>
            </a:r>
          </a:p>
        </p:txBody>
      </p:sp>
      <p:sp>
        <p:nvSpPr>
          <p:cNvPr id="6" name="Text Placeholder 4">
            <a:extLst>
              <a:ext uri="{FF2B5EF4-FFF2-40B4-BE49-F238E27FC236}">
                <a16:creationId xmlns:a16="http://schemas.microsoft.com/office/drawing/2014/main" id="{219BAD63-ABB9-4031-8D81-C75EE176B4A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A521E8CE-608C-4152-B374-A05F8E3A4FDC}"/>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36166394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C4EC3-AACC-44DC-9E09-390EC8216EAB}"/>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Health Benefits</a:t>
            </a:r>
          </a:p>
        </p:txBody>
      </p:sp>
      <p:sp>
        <p:nvSpPr>
          <p:cNvPr id="3" name="Content Placeholder 2">
            <a:extLst>
              <a:ext uri="{FF2B5EF4-FFF2-40B4-BE49-F238E27FC236}">
                <a16:creationId xmlns:a16="http://schemas.microsoft.com/office/drawing/2014/main" id="{49F8BAD6-5DF7-4F2A-9F03-9226322BAF95}"/>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Many secondary metabolites have benefits to human health</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Phytoestrogens of soy plants.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Appear to lower the rate of prostate cancer in Asian males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However, questions have been raised about their effect on unborn babies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Also on babies consuming soy-based formula</a:t>
            </a:r>
          </a:p>
        </p:txBody>
      </p:sp>
      <p:sp>
        <p:nvSpPr>
          <p:cNvPr id="6" name="Slide Number Placeholder 3">
            <a:extLst>
              <a:ext uri="{FF2B5EF4-FFF2-40B4-BE49-F238E27FC236}">
                <a16:creationId xmlns:a16="http://schemas.microsoft.com/office/drawing/2014/main" id="{6BFF8033-4693-4D70-9895-F3ABCE913CFD}"/>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18842673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B9192-D245-4604-8AEC-9AC6BCCB699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Taxol and Quinine</a:t>
            </a:r>
          </a:p>
        </p:txBody>
      </p:sp>
      <p:sp>
        <p:nvSpPr>
          <p:cNvPr id="3" name="Content Placeholder 2">
            <a:extLst>
              <a:ext uri="{FF2B5EF4-FFF2-40B4-BE49-F238E27FC236}">
                <a16:creationId xmlns:a16="http://schemas.microsoft.com/office/drawing/2014/main" id="{349FAF1F-02EE-45CC-9DC0-833819D8B14D}"/>
              </a:ext>
            </a:extLst>
          </p:cNvPr>
          <p:cNvSpPr>
            <a:spLocks noGrp="1"/>
          </p:cNvSpPr>
          <p:nvPr>
            <p:ph sz="quarter" idx="11"/>
          </p:nvPr>
        </p:nvSpPr>
        <p:spPr/>
        <p:txBody>
          <a:bodyPr/>
          <a:lstStyle/>
          <a:p>
            <a:pPr lvl="0">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Taxol of Pacific yew trees</a:t>
            </a:r>
          </a:p>
          <a:p>
            <a:pPr marL="347472" lvl="0" indent="-347472">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Fights cancers, especially breast cancer</a:t>
            </a:r>
          </a:p>
          <a:p>
            <a:pPr lvl="0">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Quinine of </a:t>
            </a:r>
            <a:r>
              <a:rPr lang="en-US" i="1" dirty="0">
                <a:solidFill>
                  <a:srgbClr val="000000"/>
                </a:solidFill>
                <a:latin typeface="Arial" panose="020B0604020202020204" pitchFamily="34" charset="0"/>
                <a:ea typeface="Verdana" panose="020B0604030504040204" pitchFamily="34" charset="0"/>
              </a:rPr>
              <a:t>Cinchona </a:t>
            </a:r>
            <a:r>
              <a:rPr lang="en-US" dirty="0">
                <a:solidFill>
                  <a:srgbClr val="000000"/>
                </a:solidFill>
                <a:latin typeface="Arial" panose="020B0604020202020204" pitchFamily="34" charset="0"/>
                <a:ea typeface="Verdana" panose="020B0604030504040204" pitchFamily="34" charset="0"/>
              </a:rPr>
              <a:t>trees</a:t>
            </a:r>
          </a:p>
          <a:p>
            <a:pPr marL="347472" lvl="0" indent="-347472">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Effective against malaria, which is caused by four species of </a:t>
            </a:r>
            <a:r>
              <a:rPr lang="en-US" i="1" dirty="0">
                <a:solidFill>
                  <a:srgbClr val="000000"/>
                </a:solidFill>
                <a:latin typeface="Arial" panose="020B0604020202020204" pitchFamily="34" charset="0"/>
                <a:ea typeface="Verdana" panose="020B0604030504040204" pitchFamily="34" charset="0"/>
              </a:rPr>
              <a:t>Plasmodium</a:t>
            </a:r>
          </a:p>
          <a:p>
            <a:pPr marL="347472" lvl="0" indent="-347472">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Blocks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replication</a:t>
            </a:r>
          </a:p>
          <a:p>
            <a:pPr marL="347472" lvl="0" indent="-347472">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Also leads to build-up of toxic hemes that poison the parasite</a:t>
            </a:r>
          </a:p>
        </p:txBody>
      </p:sp>
      <p:sp>
        <p:nvSpPr>
          <p:cNvPr id="6" name="Slide Number Placeholder 3">
            <a:extLst>
              <a:ext uri="{FF2B5EF4-FFF2-40B4-BE49-F238E27FC236}">
                <a16:creationId xmlns:a16="http://schemas.microsoft.com/office/drawing/2014/main" id="{4F0838DA-E561-4FE3-BD21-783D4C971D82}"/>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12028610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33E3D7-E8C1-4FF3-94D0-B6FBDD3D1BC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Animals that Protect Plants</a:t>
            </a:r>
          </a:p>
        </p:txBody>
      </p:sp>
      <p:sp>
        <p:nvSpPr>
          <p:cNvPr id="3" name="Content Placeholder 2">
            <a:extLst>
              <a:ext uri="{FF2B5EF4-FFF2-40B4-BE49-F238E27FC236}">
                <a16:creationId xmlns:a16="http://schemas.microsoft.com/office/drawing/2014/main" id="{7AC1E00C-25B1-4589-95F9-70BE13ADDE6E}"/>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Complex coevolution of plants and animals has resulted in mutualistic associations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Relationships that benefit both.</a:t>
            </a:r>
          </a:p>
          <a:p>
            <a:pPr lvl="0">
              <a:spcBef>
                <a:spcPct val="200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Acacia</a:t>
            </a:r>
            <a:r>
              <a:rPr lang="en-US" dirty="0">
                <a:solidFill>
                  <a:srgbClr val="000000"/>
                </a:solidFill>
                <a:latin typeface="Arial" panose="020B0604020202020204" pitchFamily="34" charset="0"/>
                <a:ea typeface="Verdana" panose="020B0604030504040204" pitchFamily="34" charset="0"/>
              </a:rPr>
              <a:t> trees and ants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Small armies of ants protect </a:t>
            </a:r>
            <a:r>
              <a:rPr lang="en-US" i="1" dirty="0">
                <a:solidFill>
                  <a:srgbClr val="000000"/>
                </a:solidFill>
                <a:latin typeface="Arial" panose="020B0604020202020204" pitchFamily="34" charset="0"/>
                <a:ea typeface="Verdana" panose="020B0604030504040204" pitchFamily="34" charset="0"/>
              </a:rPr>
              <a:t>Acacia</a:t>
            </a:r>
            <a:r>
              <a:rPr lang="en-US" dirty="0">
                <a:solidFill>
                  <a:srgbClr val="000000"/>
                </a:solidFill>
                <a:latin typeface="Arial" panose="020B0604020202020204" pitchFamily="34" charset="0"/>
                <a:ea typeface="Verdana" panose="020B0604030504040204" pitchFamily="34" charset="0"/>
              </a:rPr>
              <a:t> trees from harmful herbivores.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Plant provides ants with food and shelter.</a:t>
            </a:r>
          </a:p>
        </p:txBody>
      </p:sp>
      <p:sp>
        <p:nvSpPr>
          <p:cNvPr id="6" name="Slide Number Placeholder 3">
            <a:extLst>
              <a:ext uri="{FF2B5EF4-FFF2-40B4-BE49-F238E27FC236}">
                <a16:creationId xmlns:a16="http://schemas.microsoft.com/office/drawing/2014/main" id="{17074286-5AB5-44EE-A080-1A9AA36E867D}"/>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30752593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E181A-7D79-4AFB-9D96-03B620B6EF2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Ants Protect “Their” Acacia Tree</a:t>
            </a:r>
          </a:p>
        </p:txBody>
      </p:sp>
      <p:pic>
        <p:nvPicPr>
          <p:cNvPr id="9" name="Picture 2" descr="Ants crawl over a bug on an acacia tree leaf.">
            <a:extLst>
              <a:ext uri="{FF2B5EF4-FFF2-40B4-BE49-F238E27FC236}">
                <a16:creationId xmlns:a16="http://schemas.microsoft.com/office/drawing/2014/main" id="{699B7EBD-F988-4B34-AF9D-E82C1B0E3198}"/>
              </a:ext>
            </a:extLst>
          </p:cNvPr>
          <p:cNvPicPr>
            <a:picLocks noChangeAspect="1"/>
          </p:cNvPicPr>
          <p:nvPr/>
        </p:nvPicPr>
        <p:blipFill>
          <a:blip r:embed="rId2"/>
          <a:stretch>
            <a:fillRect/>
          </a:stretch>
        </p:blipFill>
        <p:spPr bwMode="auto">
          <a:xfrm>
            <a:off x="2322674" y="1100913"/>
            <a:ext cx="4498653"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57FE52BC-3011-4429-A3F5-F72165CC7936}"/>
              </a:ext>
            </a:extLst>
          </p:cNvPr>
          <p:cNvSpPr>
            <a:spLocks noGrp="1"/>
          </p:cNvSpPr>
          <p:nvPr>
            <p:ph sz="quarter" idx="11"/>
          </p:nvPr>
        </p:nvSpPr>
        <p:spPr>
          <a:xfrm>
            <a:off x="3762948" y="4834921"/>
            <a:ext cx="1618102" cy="182880"/>
          </a:xfrm>
        </p:spPr>
        <p:txBody>
          <a:bodyPr/>
          <a:lstStyle/>
          <a:p>
            <a:pPr lvl="0">
              <a:spcBef>
                <a:spcPts val="624"/>
              </a:spcBef>
              <a:spcAft>
                <a:spcPts val="0"/>
              </a:spcAft>
              <a:buClr>
                <a:srgbClr val="003B48"/>
              </a:buClr>
            </a:pPr>
            <a:r>
              <a:rPr lang="en-US" sz="800" dirty="0">
                <a:solidFill>
                  <a:srgbClr val="000000"/>
                </a:solidFill>
                <a:latin typeface="Arial" panose="020B0604020202020204" pitchFamily="34" charset="0"/>
                <a:ea typeface="Verdana" panose="020B0604030504040204" pitchFamily="34" charset="0"/>
              </a:rPr>
              <a:t>Martin Shields/Science Source</a:t>
            </a:r>
          </a:p>
        </p:txBody>
      </p:sp>
      <p:sp>
        <p:nvSpPr>
          <p:cNvPr id="5" name="Content Placeholder 4">
            <a:extLst>
              <a:ext uri="{FF2B5EF4-FFF2-40B4-BE49-F238E27FC236}">
                <a16:creationId xmlns:a16="http://schemas.microsoft.com/office/drawing/2014/main" id="{2C352583-18D5-4442-BE4F-1252E9569A77}"/>
              </a:ext>
            </a:extLst>
          </p:cNvPr>
          <p:cNvSpPr>
            <a:spLocks noGrp="1"/>
          </p:cNvSpPr>
          <p:nvPr>
            <p:ph sz="quarter" idx="15"/>
          </p:nvPr>
        </p:nvSpPr>
        <p:spPr>
          <a:xfrm>
            <a:off x="342900" y="5104870"/>
            <a:ext cx="8458200" cy="1126771"/>
          </a:xfrm>
        </p:spPr>
        <p:txBody>
          <a:bodyPr/>
          <a:lstStyle/>
          <a:p>
            <a:pPr lvl="0">
              <a:spcBef>
                <a:spcPts val="624"/>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The ants shown here are attacking a katydid that would otherwise feed on the leaves of the acacia tree that shelters them.</a:t>
            </a:r>
          </a:p>
        </p:txBody>
      </p:sp>
      <p:sp>
        <p:nvSpPr>
          <p:cNvPr id="8" name="Slide Number Placeholder 5">
            <a:extLst>
              <a:ext uri="{FF2B5EF4-FFF2-40B4-BE49-F238E27FC236}">
                <a16:creationId xmlns:a16="http://schemas.microsoft.com/office/drawing/2014/main" id="{F4442508-C934-4F89-AB9E-8F3361325F3A}"/>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6551161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1D07A-1E34-4986-90CC-352D78105CC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Parasitoid Wasps, Caterpillars, and Leaves</a:t>
            </a:r>
          </a:p>
        </p:txBody>
      </p:sp>
      <p:sp>
        <p:nvSpPr>
          <p:cNvPr id="3" name="Content Placeholder 2">
            <a:extLst>
              <a:ext uri="{FF2B5EF4-FFF2-40B4-BE49-F238E27FC236}">
                <a16:creationId xmlns:a16="http://schemas.microsoft.com/office/drawing/2014/main" id="{E97554CC-955C-4291-A50D-F5CE8E2BCA00}"/>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As caterpillar chews away, a wound response in the plant leads to release of a volatile compound</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Female parasitoid wasp is attracted.</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Lays fertilized eggs in caterpillar.</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Eggs hatch and larvae kill caterpillar.</a:t>
            </a:r>
          </a:p>
        </p:txBody>
      </p:sp>
      <p:sp>
        <p:nvSpPr>
          <p:cNvPr id="6" name="Slide Number Placeholder 3">
            <a:extLst>
              <a:ext uri="{FF2B5EF4-FFF2-40B4-BE49-F238E27FC236}">
                <a16:creationId xmlns:a16="http://schemas.microsoft.com/office/drawing/2014/main" id="{968B0B3E-86DC-4793-91AC-9CD22C011AA0}"/>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32199788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37FEE-76C2-404B-B216-5126191B2D6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Parasitoid Wasps Provide Protection</a:t>
            </a:r>
          </a:p>
        </p:txBody>
      </p:sp>
      <p:pic>
        <p:nvPicPr>
          <p:cNvPr id="9" name="Picture 2" descr="Some plants have coevolved with parasitoid wasps to defend against herbivory.">
            <a:extLst>
              <a:ext uri="{FF2B5EF4-FFF2-40B4-BE49-F238E27FC236}">
                <a16:creationId xmlns:a16="http://schemas.microsoft.com/office/drawing/2014/main" id="{DA7395E2-6D3C-4FA6-AB9F-DF0917F82B61}"/>
              </a:ext>
            </a:extLst>
          </p:cNvPr>
          <p:cNvPicPr>
            <a:picLocks noChangeAspect="1" noChangeArrowheads="1"/>
          </p:cNvPicPr>
          <p:nvPr/>
        </p:nvPicPr>
        <p:blipFill>
          <a:blip r:embed="rId2"/>
          <a:stretch>
            <a:fillRect/>
          </a:stretch>
        </p:blipFill>
        <p:spPr bwMode="auto">
          <a:xfrm>
            <a:off x="409426" y="1592753"/>
            <a:ext cx="8325148" cy="347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0B5CFAD9-731C-4180-B6D0-B4504D80FCA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51BD980E-729A-4D09-9B27-679EEF2B914D}"/>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33827064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7556D-ED08-4A0D-956D-CB8AB384E90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Systemic Response to Invaders</a:t>
            </a:r>
          </a:p>
        </p:txBody>
      </p:sp>
      <p:sp>
        <p:nvSpPr>
          <p:cNvPr id="3" name="Content Placeholder 2">
            <a:extLst>
              <a:ext uri="{FF2B5EF4-FFF2-40B4-BE49-F238E27FC236}">
                <a16:creationId xmlns:a16="http://schemas.microsoft.com/office/drawing/2014/main" id="{055AD206-AD4F-400F-A694-B003263283B7}"/>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Static plant responses to threats have an energetic downside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Are maintained in the presence or absence of threat.</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Energy resources would be conserved if the plant response was inducible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Defenses launched only when needed.</a:t>
            </a:r>
          </a:p>
        </p:txBody>
      </p:sp>
      <p:sp>
        <p:nvSpPr>
          <p:cNvPr id="6" name="Slide Number Placeholder 3">
            <a:extLst>
              <a:ext uri="{FF2B5EF4-FFF2-40B4-BE49-F238E27FC236}">
                <a16:creationId xmlns:a16="http://schemas.microsoft.com/office/drawing/2014/main" id="{EB62DE72-60E4-46F9-8886-B2348DF79F68}"/>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6120380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2A75E-8088-4A7F-B85E-573992DA8AEB}"/>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Wound Response</a:t>
            </a:r>
          </a:p>
        </p:txBody>
      </p:sp>
      <p:sp>
        <p:nvSpPr>
          <p:cNvPr id="3" name="Content Placeholder 2">
            <a:extLst>
              <a:ext uri="{FF2B5EF4-FFF2-40B4-BE49-F238E27FC236}">
                <a16:creationId xmlns:a16="http://schemas.microsoft.com/office/drawing/2014/main" id="{A6D2075B-4ADE-4FF0-A06C-1C926CB6EA7D}"/>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 wound response occurs when a leaf is chewed or injured</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One outcome leads to rapid production of proteinase inhibitors throughout the plant.</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Bind to digestive enzymes in the gut of the herbivore.</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Signaling pathway involves.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Systemin.</a:t>
            </a:r>
          </a:p>
          <a:p>
            <a:pPr lvl="2" indent="-283464">
              <a:spcBef>
                <a:spcPts val="1200"/>
              </a:spcBef>
              <a:spcAft>
                <a:spcPts val="600"/>
              </a:spcAft>
              <a:buClr>
                <a:srgbClr val="000000"/>
              </a:buClr>
            </a:pPr>
            <a:r>
              <a:rPr lang="en-US" dirty="0" err="1">
                <a:solidFill>
                  <a:srgbClr val="000000"/>
                </a:solidFill>
                <a:latin typeface="Arial" panose="020B0604020202020204" pitchFamily="34" charset="0"/>
                <a:ea typeface="Verdana" panose="020B0604030504040204" pitchFamily="34" charset="0"/>
              </a:rPr>
              <a:t>Jasmonic</a:t>
            </a:r>
            <a:r>
              <a:rPr lang="en-US" dirty="0">
                <a:solidFill>
                  <a:srgbClr val="000000"/>
                </a:solidFill>
                <a:latin typeface="Arial" panose="020B0604020202020204" pitchFamily="34" charset="0"/>
                <a:ea typeface="Verdana" panose="020B0604030504040204" pitchFamily="34" charset="0"/>
              </a:rPr>
              <a:t> acid.</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Salicylic acid.</a:t>
            </a:r>
          </a:p>
        </p:txBody>
      </p:sp>
      <p:sp>
        <p:nvSpPr>
          <p:cNvPr id="6" name="Slide Number Placeholder 3">
            <a:extLst>
              <a:ext uri="{FF2B5EF4-FFF2-40B4-BE49-F238E27FC236}">
                <a16:creationId xmlns:a16="http://schemas.microsoft.com/office/drawing/2014/main" id="{9B13BDC1-14BD-4276-98D0-921EB2EF56F7}"/>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32520986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6C799-EA61-4BF0-9563-02B0E669B08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Physical Defenses</a:t>
            </a:r>
          </a:p>
        </p:txBody>
      </p:sp>
      <p:sp>
        <p:nvSpPr>
          <p:cNvPr id="3" name="Content Placeholder 2">
            <a:extLst>
              <a:ext uri="{FF2B5EF4-FFF2-40B4-BE49-F238E27FC236}">
                <a16:creationId xmlns:a16="http://schemas.microsoft.com/office/drawing/2014/main" id="{7430AAD8-FD99-4ED3-8BCA-F9D83B140E53}"/>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Abiotic factors threaten plants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 example, weather and fire.</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Even greater daily threats exist in the form of pathogenic viruses, bacteria, fungi, animals, and other plants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tap into nutrient resources of plants.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A-replicating mechanisms to self-replicate.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Kill plant cells immediately, leading to necrosis.</a:t>
            </a:r>
          </a:p>
        </p:txBody>
      </p:sp>
      <p:sp>
        <p:nvSpPr>
          <p:cNvPr id="6" name="Slide Number Placeholder 3">
            <a:extLst>
              <a:ext uri="{FF2B5EF4-FFF2-40B4-BE49-F238E27FC236}">
                <a16:creationId xmlns:a16="http://schemas.microsoft.com/office/drawing/2014/main" id="{9344E645-6FED-467A-A6C5-0331689F2E4D}"/>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9607161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0DAC6-06D8-49A7-BDE6-A152BD46129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Wound Response Signaling</a:t>
            </a:r>
          </a:p>
        </p:txBody>
      </p:sp>
      <p:sp>
        <p:nvSpPr>
          <p:cNvPr id="3" name="Content Placeholder 2">
            <a:extLst>
              <a:ext uri="{FF2B5EF4-FFF2-40B4-BE49-F238E27FC236}">
                <a16:creationId xmlns:a16="http://schemas.microsoft.com/office/drawing/2014/main" id="{4147E7F6-FEAD-45BF-A218-F035D9D935B8}"/>
              </a:ext>
            </a:extLst>
          </p:cNvPr>
          <p:cNvSpPr>
            <a:spLocks noGrp="1"/>
          </p:cNvSpPr>
          <p:nvPr>
            <p:ph sz="quarter" idx="11"/>
          </p:nvPr>
        </p:nvSpPr>
        <p:spPr/>
        <p:txBody>
          <a:bodyPr/>
          <a:lstStyle/>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Wounded leaves produce an 18-amino acid peptide called systemin</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Systemin moves throughout the plant in the phloem</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Cells with systemin receptors produce </a:t>
            </a:r>
            <a:r>
              <a:rPr lang="en-US" dirty="0" err="1">
                <a:solidFill>
                  <a:srgbClr val="000000"/>
                </a:solidFill>
                <a:latin typeface="Arial" panose="020B0604020202020204" pitchFamily="34" charset="0"/>
                <a:ea typeface="Verdana" panose="020B0604030504040204" pitchFamily="34" charset="0"/>
              </a:rPr>
              <a:t>jasmonic</a:t>
            </a:r>
            <a:r>
              <a:rPr lang="en-US" dirty="0">
                <a:solidFill>
                  <a:srgbClr val="000000"/>
                </a:solidFill>
                <a:latin typeface="Arial" panose="020B0604020202020204" pitchFamily="34" charset="0"/>
                <a:ea typeface="Verdana" panose="020B0604030504040204" pitchFamily="34" charset="0"/>
              </a:rPr>
              <a:t> acid</a:t>
            </a:r>
          </a:p>
          <a:p>
            <a:pPr marL="457200" lvl="0" indent="-457200">
              <a:spcBef>
                <a:spcPts val="1200"/>
              </a:spcBef>
              <a:spcAft>
                <a:spcPts val="600"/>
              </a:spcAft>
              <a:buClr>
                <a:srgbClr val="000000"/>
              </a:buClr>
              <a:buFont typeface="+mj-lt"/>
              <a:buAutoNum type="arabicPeriod"/>
            </a:pPr>
            <a:r>
              <a:rPr lang="en-US" dirty="0" err="1">
                <a:solidFill>
                  <a:srgbClr val="000000"/>
                </a:solidFill>
                <a:latin typeface="Arial" panose="020B0604020202020204" pitchFamily="34" charset="0"/>
                <a:ea typeface="Verdana" panose="020B0604030504040204" pitchFamily="34" charset="0"/>
              </a:rPr>
              <a:t>Jasmonic</a:t>
            </a:r>
            <a:r>
              <a:rPr lang="en-US" dirty="0">
                <a:solidFill>
                  <a:srgbClr val="000000"/>
                </a:solidFill>
                <a:latin typeface="Arial" panose="020B0604020202020204" pitchFamily="34" charset="0"/>
                <a:ea typeface="Verdana" panose="020B0604030504040204" pitchFamily="34" charset="0"/>
              </a:rPr>
              <a:t> acid activates the transcription of defense genes, including the production of a proteinase inhibitor</a:t>
            </a:r>
          </a:p>
        </p:txBody>
      </p:sp>
      <p:sp>
        <p:nvSpPr>
          <p:cNvPr id="6" name="Slide Number Placeholder 3">
            <a:extLst>
              <a:ext uri="{FF2B5EF4-FFF2-40B4-BE49-F238E27FC236}">
                <a16:creationId xmlns:a16="http://schemas.microsoft.com/office/drawing/2014/main" id="{43BFD49D-D054-4FF8-9099-4CE5C6FD3027}"/>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25357060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DC0C0-9F1F-46E4-80BF-BA1FB46F478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Wound Response in Tomato</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a tomato plant, wounded leaf, and wound response in tomato.">
            <a:extLst>
              <a:ext uri="{FF2B5EF4-FFF2-40B4-BE49-F238E27FC236}">
                <a16:creationId xmlns:a16="http://schemas.microsoft.com/office/drawing/2014/main" id="{3E2DB5FC-CA0F-4644-9204-FB42240D4BE5}"/>
              </a:ext>
            </a:extLst>
          </p:cNvPr>
          <p:cNvPicPr>
            <a:picLocks noChangeAspect="1" noChangeArrowheads="1"/>
          </p:cNvPicPr>
          <p:nvPr/>
        </p:nvPicPr>
        <p:blipFill rotWithShape="1">
          <a:blip r:embed="rId2"/>
          <a:srcRect r="19698"/>
          <a:stretch/>
        </p:blipFill>
        <p:spPr bwMode="auto">
          <a:xfrm>
            <a:off x="490134" y="1209346"/>
            <a:ext cx="8335218" cy="4865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8B281B9A-11E9-4902-A2AA-4ABDB20DC5D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CA0589CA-A433-4096-BA70-215D3CC73045}"/>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30700483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52D45-B855-4253-A122-11208016752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Work of H.H. Flor</a:t>
            </a:r>
          </a:p>
        </p:txBody>
      </p:sp>
      <p:sp>
        <p:nvSpPr>
          <p:cNvPr id="3" name="Content Placeholder 2">
            <a:extLst>
              <a:ext uri="{FF2B5EF4-FFF2-40B4-BE49-F238E27FC236}">
                <a16:creationId xmlns:a16="http://schemas.microsoft.com/office/drawing/2014/main" id="{78651915-E9C7-40E1-8451-B2F354B8A839}"/>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H. H. Flor’s gene-for-gene hypothesis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Plants have a plant resistance gene (</a:t>
            </a:r>
            <a:r>
              <a:rPr lang="en-US" i="1" dirty="0">
                <a:solidFill>
                  <a:srgbClr val="000000"/>
                </a:solidFill>
                <a:latin typeface="Arial" panose="020B0604020202020204" pitchFamily="34" charset="0"/>
                <a:ea typeface="Verdana" panose="020B0604030504040204" pitchFamily="34" charset="0"/>
              </a:rPr>
              <a:t>R</a:t>
            </a:r>
            <a:r>
              <a:rPr lang="en-US" dirty="0">
                <a:solidFill>
                  <a:srgbClr val="000000"/>
                </a:solidFill>
                <a:latin typeface="Arial" panose="020B0604020202020204" pitchFamily="34" charset="0"/>
                <a:ea typeface="Verdana" panose="020B0604030504040204" pitchFamily="34" charset="0"/>
              </a:rPr>
              <a:t>); pathogens have an </a:t>
            </a:r>
            <a:r>
              <a:rPr lang="en-US" dirty="0" err="1">
                <a:solidFill>
                  <a:srgbClr val="000000"/>
                </a:solidFill>
                <a:latin typeface="Arial" panose="020B0604020202020204" pitchFamily="34" charset="0"/>
                <a:ea typeface="Verdana" panose="020B0604030504040204" pitchFamily="34" charset="0"/>
              </a:rPr>
              <a:t>avirulence</a:t>
            </a:r>
            <a:r>
              <a:rPr lang="en-US" dirty="0">
                <a:solidFill>
                  <a:srgbClr val="000000"/>
                </a:solidFill>
                <a:latin typeface="Arial" panose="020B0604020202020204" pitchFamily="34" charset="0"/>
                <a:ea typeface="Verdana" panose="020B0604030504040204" pitchFamily="34" charset="0"/>
              </a:rPr>
              <a:t> gene (</a:t>
            </a:r>
            <a:r>
              <a:rPr lang="en-US" i="1" dirty="0" err="1">
                <a:solidFill>
                  <a:srgbClr val="000000"/>
                </a:solidFill>
                <a:latin typeface="Arial" panose="020B0604020202020204" pitchFamily="34" charset="0"/>
                <a:ea typeface="Verdana" panose="020B0604030504040204" pitchFamily="34" charset="0"/>
              </a:rPr>
              <a:t>avr</a:t>
            </a:r>
            <a:r>
              <a:rPr lang="en-US" dirty="0">
                <a:solidFill>
                  <a:srgbClr val="000000"/>
                </a:solidFill>
                <a:latin typeface="Arial" panose="020B0604020202020204" pitchFamily="34" charset="0"/>
                <a:ea typeface="Verdana" panose="020B0604030504040204" pitchFamily="34" charset="0"/>
              </a:rPr>
              <a:t>).</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plant’s R protein interacts with the pathogen’s </a:t>
            </a:r>
            <a:r>
              <a:rPr lang="en-US" dirty="0" err="1">
                <a:solidFill>
                  <a:srgbClr val="000000"/>
                </a:solidFill>
                <a:latin typeface="Arial" panose="020B0604020202020204" pitchFamily="34" charset="0"/>
                <a:ea typeface="Verdana" panose="020B0604030504040204" pitchFamily="34" charset="0"/>
              </a:rPr>
              <a:t>avr</a:t>
            </a:r>
            <a:r>
              <a:rPr lang="en-US" dirty="0">
                <a:solidFill>
                  <a:srgbClr val="000000"/>
                </a:solidFill>
                <a:latin typeface="Arial" panose="020B0604020202020204" pitchFamily="34" charset="0"/>
                <a:ea typeface="Verdana" panose="020B0604030504040204" pitchFamily="34" charset="0"/>
              </a:rPr>
              <a:t> protein to signal the pathogen’s presence.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If binding occurs, plant can mount defenses that keep pathogen avirulent.</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If no binding occurs, the plant succumbs to disease.</a:t>
            </a:r>
          </a:p>
        </p:txBody>
      </p:sp>
      <p:sp>
        <p:nvSpPr>
          <p:cNvPr id="6" name="Slide Number Placeholder 3">
            <a:extLst>
              <a:ext uri="{FF2B5EF4-FFF2-40B4-BE49-F238E27FC236}">
                <a16:creationId xmlns:a16="http://schemas.microsoft.com/office/drawing/2014/main" id="{8C676C33-FD44-42A6-B7D1-D241D0B29053}"/>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15259584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52836-3B65-4F1F-8633-A600261C886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Gene-For-Gene Hypothesis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gene products develop defense responses in plants.">
            <a:extLst>
              <a:ext uri="{FF2B5EF4-FFF2-40B4-BE49-F238E27FC236}">
                <a16:creationId xmlns:a16="http://schemas.microsoft.com/office/drawing/2014/main" id="{767D3C3D-02B4-460E-BEE0-1631B07A2C70}"/>
              </a:ext>
            </a:extLst>
          </p:cNvPr>
          <p:cNvPicPr>
            <a:picLocks noChangeAspect="1" noChangeArrowheads="1"/>
          </p:cNvPicPr>
          <p:nvPr/>
        </p:nvPicPr>
        <p:blipFill>
          <a:blip r:embed="rId2"/>
          <a:stretch>
            <a:fillRect/>
          </a:stretch>
        </p:blipFill>
        <p:spPr bwMode="auto">
          <a:xfrm>
            <a:off x="533323" y="1458468"/>
            <a:ext cx="8077353" cy="4045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27AF70FE-9876-4152-BDF5-4543D9B7D992}"/>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6AEE757-12D0-430B-A108-59DC797A0BB0}"/>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28910394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7BB2D-7596-4F4C-BD0B-7089394CEBE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Hypersensitive Response</a:t>
            </a:r>
          </a:p>
        </p:txBody>
      </p:sp>
      <p:sp>
        <p:nvSpPr>
          <p:cNvPr id="3" name="Content Placeholder 2">
            <a:extLst>
              <a:ext uri="{FF2B5EF4-FFF2-40B4-BE49-F238E27FC236}">
                <a16:creationId xmlns:a16="http://schemas.microsoft.com/office/drawing/2014/main" id="{A65EF5C1-CDF2-4BE2-8550-9BEB9C1A758C}"/>
              </a:ext>
            </a:extLst>
          </p:cNvPr>
          <p:cNvSpPr>
            <a:spLocks noGrp="1"/>
          </p:cNvSpPr>
          <p:nvPr>
            <p:ph sz="quarter" idx="11"/>
          </p:nvPr>
        </p:nvSpPr>
        <p:spPr/>
        <p:txBody>
          <a:bodyPr/>
          <a:lstStyle/>
          <a:p>
            <a:pPr lvl="0">
              <a:spcBef>
                <a:spcPts val="1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Recognition of the pathogen by the R gene product leads to hypersensitive response</a:t>
            </a:r>
          </a:p>
          <a:p>
            <a:pPr marL="347472" lvl="0" indent="-347472">
              <a:spcBef>
                <a:spcPts val="1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Triggers rapid cell death around the site of attack.</a:t>
            </a:r>
          </a:p>
          <a:p>
            <a:pPr marL="347472" lvl="0" indent="-347472">
              <a:spcBef>
                <a:spcPts val="1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Also leads to longer-term, whole-plant resistance.</a:t>
            </a:r>
          </a:p>
        </p:txBody>
      </p:sp>
      <p:sp>
        <p:nvSpPr>
          <p:cNvPr id="6" name="Slide Number Placeholder 3">
            <a:extLst>
              <a:ext uri="{FF2B5EF4-FFF2-40B4-BE49-F238E27FC236}">
                <a16:creationId xmlns:a16="http://schemas.microsoft.com/office/drawing/2014/main" id="{773D0253-3890-4434-A363-8D58A273E103}"/>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16000124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FDBDF-148A-424A-A490-3141AB07B2D5}"/>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Sealing Off Wounded Tissue</a:t>
            </a:r>
          </a:p>
        </p:txBody>
      </p:sp>
      <p:sp>
        <p:nvSpPr>
          <p:cNvPr id="3" name="Content Placeholder 2">
            <a:extLst>
              <a:ext uri="{FF2B5EF4-FFF2-40B4-BE49-F238E27FC236}">
                <a16:creationId xmlns:a16="http://schemas.microsoft.com/office/drawing/2014/main" id="{D1B75E15-DD86-4282-9C3D-5280727E9B61}"/>
              </a:ext>
            </a:extLst>
          </p:cNvPr>
          <p:cNvSpPr>
            <a:spLocks noGrp="1"/>
          </p:cNvSpPr>
          <p:nvPr>
            <p:ph sz="quarter" idx="11"/>
          </p:nvPr>
        </p:nvSpPr>
        <p:spPr>
          <a:xfrm>
            <a:off x="342900" y="1276710"/>
            <a:ext cx="8458200" cy="5179174"/>
          </a:xfrm>
        </p:spPr>
        <p:txBody>
          <a:bodyPr/>
          <a:lstStyle/>
          <a:p>
            <a:pPr>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Rapid cell death due to hypersensitive response</a:t>
            </a:r>
          </a:p>
          <a:p>
            <a:pPr marL="342900" indent="-342900">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Seals off the wounded tissue to prevent the pathogen or pest from moving into rest of the plant.</a:t>
            </a:r>
          </a:p>
          <a:p>
            <a:pPr marL="342900" indent="-342900">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Hydrogen peroxide and nitric oxide produced.</a:t>
            </a:r>
          </a:p>
          <a:p>
            <a:pPr lvl="2" indent="-283464">
              <a:spcBef>
                <a:spcPct val="200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May signal cascade of chemical events resulting in localized host cell death.</a:t>
            </a:r>
          </a:p>
          <a:p>
            <a:pPr marL="342900" indent="-342900">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Phytoalexins – antimicrobial chemical defense agents – are produced</a:t>
            </a:r>
          </a:p>
          <a:p>
            <a:pPr marL="342900" indent="-342900">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variety of pathogenesis-related genes (</a:t>
            </a:r>
            <a:r>
              <a:rPr lang="en-US" i="1" dirty="0">
                <a:solidFill>
                  <a:srgbClr val="000000"/>
                </a:solidFill>
                <a:latin typeface="Arial" panose="020B0604020202020204" pitchFamily="34" charset="0"/>
                <a:ea typeface="Verdana" panose="020B0604030504040204" pitchFamily="34" charset="0"/>
              </a:rPr>
              <a:t>P</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R </a:t>
            </a:r>
            <a:r>
              <a:rPr lang="en-US" dirty="0">
                <a:solidFill>
                  <a:srgbClr val="000000"/>
                </a:solidFill>
                <a:latin typeface="Arial" panose="020B0604020202020204" pitchFamily="34" charset="0"/>
                <a:ea typeface="Verdana" panose="020B0604030504040204" pitchFamily="34" charset="0"/>
              </a:rPr>
              <a:t>genes) are also expressed</a:t>
            </a:r>
          </a:p>
          <a:p>
            <a:pPr lvl="2" indent="-283464">
              <a:spcBef>
                <a:spcPct val="200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Their proteins can function as antimicrobial agents or signals for other events that protect the plant</a:t>
            </a:r>
          </a:p>
        </p:txBody>
      </p:sp>
      <p:sp>
        <p:nvSpPr>
          <p:cNvPr id="6" name="Slide Number Placeholder 3">
            <a:extLst>
              <a:ext uri="{FF2B5EF4-FFF2-40B4-BE49-F238E27FC236}">
                <a16:creationId xmlns:a16="http://schemas.microsoft.com/office/drawing/2014/main" id="{6C83244A-DA21-46FD-B015-FBF0AB4DE283}"/>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41540160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E181A-7D79-4AFB-9D96-03B620B6EF2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Local Cell Death</a:t>
            </a:r>
          </a:p>
        </p:txBody>
      </p:sp>
      <p:pic>
        <p:nvPicPr>
          <p:cNvPr id="9" name="Picture 2" descr="A photo shows cell death around the site of an attack in a leaf seals off the wounded tissue.">
            <a:extLst>
              <a:ext uri="{FF2B5EF4-FFF2-40B4-BE49-F238E27FC236}">
                <a16:creationId xmlns:a16="http://schemas.microsoft.com/office/drawing/2014/main" id="{699B7EBD-F988-4B34-AF9D-E82C1B0E3198}"/>
              </a:ext>
            </a:extLst>
          </p:cNvPr>
          <p:cNvPicPr>
            <a:picLocks noChangeAspect="1"/>
          </p:cNvPicPr>
          <p:nvPr/>
        </p:nvPicPr>
        <p:blipFill rotWithShape="1">
          <a:blip r:embed="rId2"/>
          <a:srcRect r="68588" b="30316"/>
          <a:stretch/>
        </p:blipFill>
        <p:spPr bwMode="auto">
          <a:xfrm>
            <a:off x="3071631" y="1167605"/>
            <a:ext cx="3000738" cy="3291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57FE52BC-3011-4429-A3F5-F72165CC7936}"/>
              </a:ext>
            </a:extLst>
          </p:cNvPr>
          <p:cNvSpPr>
            <a:spLocks noGrp="1"/>
          </p:cNvSpPr>
          <p:nvPr>
            <p:ph sz="quarter" idx="11"/>
          </p:nvPr>
        </p:nvSpPr>
        <p:spPr>
          <a:xfrm>
            <a:off x="1669056" y="4599560"/>
            <a:ext cx="5805889" cy="356984"/>
          </a:xfrm>
        </p:spPr>
        <p:txBody>
          <a:bodyPr/>
          <a:lstStyle/>
          <a:p>
            <a:pPr lvl="0" algn="ctr">
              <a:spcBef>
                <a:spcPts val="624"/>
              </a:spcBef>
              <a:spcAft>
                <a:spcPts val="0"/>
              </a:spcAft>
              <a:buClr>
                <a:srgbClr val="003B48"/>
              </a:buClr>
            </a:pPr>
            <a:r>
              <a:rPr lang="en-US" sz="800" dirty="0">
                <a:solidFill>
                  <a:srgbClr val="000000"/>
                </a:solidFill>
                <a:latin typeface="Arial" panose="020B0604020202020204" pitchFamily="34" charset="0"/>
                <a:ea typeface="Verdana" panose="020B0604030504040204" pitchFamily="34" charset="0"/>
              </a:rPr>
              <a:t>Courtesy R. X. Latin. Reproduced, by permission, from </a:t>
            </a:r>
            <a:r>
              <a:rPr lang="en-US" sz="800" dirty="0" err="1">
                <a:solidFill>
                  <a:srgbClr val="000000"/>
                </a:solidFill>
                <a:latin typeface="Arial" panose="020B0604020202020204" pitchFamily="34" charset="0"/>
                <a:ea typeface="Verdana" panose="020B0604030504040204" pitchFamily="34" charset="0"/>
              </a:rPr>
              <a:t>Zitter</a:t>
            </a:r>
            <a:r>
              <a:rPr lang="en-US" sz="800" dirty="0">
                <a:solidFill>
                  <a:srgbClr val="000000"/>
                </a:solidFill>
                <a:latin typeface="Arial" panose="020B0604020202020204" pitchFamily="34" charset="0"/>
                <a:ea typeface="Verdana" panose="020B0604030504040204" pitchFamily="34" charset="0"/>
              </a:rPr>
              <a:t>, T. A., Hopkins, D. L., and Thomas, C. E. 1996, Compendium of Cucurbit Diseases, American </a:t>
            </a:r>
            <a:r>
              <a:rPr lang="en-US" sz="800" dirty="0" err="1">
                <a:solidFill>
                  <a:srgbClr val="000000"/>
                </a:solidFill>
                <a:latin typeface="Arial" panose="020B0604020202020204" pitchFamily="34" charset="0"/>
                <a:ea typeface="Verdana" panose="020B0604030504040204" pitchFamily="34" charset="0"/>
              </a:rPr>
              <a:t>Phytopathological</a:t>
            </a:r>
            <a:r>
              <a:rPr lang="en-US" sz="800" dirty="0">
                <a:solidFill>
                  <a:srgbClr val="000000"/>
                </a:solidFill>
                <a:latin typeface="Arial" panose="020B0604020202020204" pitchFamily="34" charset="0"/>
                <a:ea typeface="Verdana" panose="020B0604030504040204" pitchFamily="34" charset="0"/>
              </a:rPr>
              <a:t> Society, St. Paul, MN</a:t>
            </a:r>
          </a:p>
        </p:txBody>
      </p:sp>
      <p:sp>
        <p:nvSpPr>
          <p:cNvPr id="5" name="Content Placeholder 4">
            <a:extLst>
              <a:ext uri="{FF2B5EF4-FFF2-40B4-BE49-F238E27FC236}">
                <a16:creationId xmlns:a16="http://schemas.microsoft.com/office/drawing/2014/main" id="{2C352583-18D5-4442-BE4F-1252E9569A77}"/>
              </a:ext>
            </a:extLst>
          </p:cNvPr>
          <p:cNvSpPr>
            <a:spLocks noGrp="1"/>
          </p:cNvSpPr>
          <p:nvPr>
            <p:ph sz="quarter" idx="15"/>
          </p:nvPr>
        </p:nvSpPr>
        <p:spPr>
          <a:xfrm>
            <a:off x="342900" y="5088058"/>
            <a:ext cx="8458200" cy="1336091"/>
          </a:xfrm>
        </p:spPr>
        <p:txBody>
          <a:bodyPr/>
          <a:lstStyle/>
          <a:p>
            <a:pPr>
              <a:spcBef>
                <a:spcPts val="624"/>
              </a:spcBef>
            </a:pPr>
            <a:r>
              <a:rPr lang="en-US" sz="2000" dirty="0"/>
              <a:t>Portions of this leaf have turned brown as the hypersensitive response causes rapid cell death in the affected area. This seals off the wounded tissue to prevent the pathogen or pest from moving into the rest of the plant.</a:t>
            </a:r>
          </a:p>
        </p:txBody>
      </p:sp>
      <p:sp>
        <p:nvSpPr>
          <p:cNvPr id="8" name="Slide Number Placeholder 5">
            <a:extLst>
              <a:ext uri="{FF2B5EF4-FFF2-40B4-BE49-F238E27FC236}">
                <a16:creationId xmlns:a16="http://schemas.microsoft.com/office/drawing/2014/main" id="{F4442508-C934-4F89-AB9E-8F3361325F3A}"/>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36393221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AE733-AEFA-4F42-8918-8DCC6E084F7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Systemic Acquired Resistance (S</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R)</a:t>
            </a:r>
          </a:p>
        </p:txBody>
      </p:sp>
      <p:sp>
        <p:nvSpPr>
          <p:cNvPr id="3" name="Content Placeholder 2">
            <a:extLst>
              <a:ext uri="{FF2B5EF4-FFF2-40B4-BE49-F238E27FC236}">
                <a16:creationId xmlns:a16="http://schemas.microsoft.com/office/drawing/2014/main" id="{18A9B2DE-A4DC-465F-B4F5-98576067FB9A}"/>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Systemic response by plants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Several pathways lead to broad-ranging resistance that lasts for a period of days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Long-distance inducer is likely salicylic acid</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At the cellular level, </a:t>
            </a:r>
            <a:r>
              <a:rPr lang="en-US" dirty="0" err="1">
                <a:solidFill>
                  <a:srgbClr val="000000"/>
                </a:solidFill>
                <a:latin typeface="Arial" panose="020B0604020202020204" pitchFamily="34" charset="0"/>
                <a:ea typeface="Verdana" panose="020B0604030504040204" pitchFamily="34" charset="0"/>
              </a:rPr>
              <a:t>jasmonic</a:t>
            </a:r>
            <a:r>
              <a:rPr lang="en-US" dirty="0">
                <a:solidFill>
                  <a:srgbClr val="000000"/>
                </a:solidFill>
                <a:latin typeface="Arial" panose="020B0604020202020204" pitchFamily="34" charset="0"/>
                <a:ea typeface="Verdana" panose="020B0604030504040204" pitchFamily="34" charset="0"/>
              </a:rPr>
              <a:t> acid is involved in </a:t>
            </a:r>
            <a:r>
              <a:rPr lang="en-US" dirty="0">
                <a:solidFill>
                  <a:srgbClr val="000000"/>
                </a:solidFill>
                <a:latin typeface="Arial" panose="020B0604020202020204" pitchFamily="34" charset="0"/>
                <a:ea typeface="Verdana" panose="020B0604030504040204" pitchFamily="34" charset="0"/>
                <a:cs typeface="Arial" pitchFamily="34" charset="0"/>
              </a:rPr>
              <a:t>S</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R</a:t>
            </a:r>
            <a:r>
              <a:rPr lang="en-US" dirty="0">
                <a:solidFill>
                  <a:srgbClr val="000000"/>
                </a:solidFill>
                <a:latin typeface="Arial" panose="020B0604020202020204" pitchFamily="34" charset="0"/>
                <a:ea typeface="Verdana" panose="020B0604030504040204" pitchFamily="34" charset="0"/>
              </a:rPr>
              <a:t> signaling</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cs typeface="Arial" pitchFamily="34" charset="0"/>
              </a:rPr>
              <a:t>S</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R</a:t>
            </a:r>
            <a:r>
              <a:rPr lang="en-US" dirty="0">
                <a:solidFill>
                  <a:srgbClr val="000000"/>
                </a:solidFill>
                <a:latin typeface="Arial" panose="020B0604020202020204" pitchFamily="34" charset="0"/>
                <a:ea typeface="Verdana" panose="020B0604030504040204" pitchFamily="34" charset="0"/>
              </a:rPr>
              <a:t> allows the plant to respond more quickly to a second attack</a:t>
            </a:r>
          </a:p>
        </p:txBody>
      </p:sp>
      <p:sp>
        <p:nvSpPr>
          <p:cNvPr id="6" name="Slide Number Placeholder 3">
            <a:extLst>
              <a:ext uri="{FF2B5EF4-FFF2-40B4-BE49-F238E27FC236}">
                <a16:creationId xmlns:a16="http://schemas.microsoft.com/office/drawing/2014/main" id="{F4494334-462C-42F7-A3DE-41FE53F8AFFF}"/>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27705658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473DE1-3AA7-4E5F-91F9-74DD7978D1D0}"/>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H</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R and </a:t>
            </a:r>
            <a:r>
              <a:rPr lang="en-US" dirty="0">
                <a:solidFill>
                  <a:srgbClr val="000000"/>
                </a:solidFill>
                <a:latin typeface="Arial" panose="020B0604020202020204" pitchFamily="34" charset="0"/>
                <a:ea typeface="Verdana" panose="020B0604030504040204" pitchFamily="34" charset="0"/>
                <a:cs typeface="Arial" pitchFamily="34" charset="0"/>
              </a:rPr>
              <a:t>S</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R</a:t>
            </a:r>
          </a:p>
        </p:txBody>
      </p:sp>
      <p:pic>
        <p:nvPicPr>
          <p:cNvPr id="9" name="Picture 2" descr="A 2-part illustration compares hypersensitive response and systemic acquired resistance. ">
            <a:extLst>
              <a:ext uri="{FF2B5EF4-FFF2-40B4-BE49-F238E27FC236}">
                <a16:creationId xmlns:a16="http://schemas.microsoft.com/office/drawing/2014/main" id="{E1D707E8-3ED6-4708-9A55-62A01818D88F}"/>
              </a:ext>
            </a:extLst>
          </p:cNvPr>
          <p:cNvPicPr>
            <a:picLocks noChangeAspect="1" noChangeArrowheads="1"/>
          </p:cNvPicPr>
          <p:nvPr/>
        </p:nvPicPr>
        <p:blipFill rotWithShape="1">
          <a:blip r:embed="rId2"/>
          <a:srcRect l="30861"/>
          <a:stretch/>
        </p:blipFill>
        <p:spPr bwMode="auto">
          <a:xfrm>
            <a:off x="1110863" y="1274928"/>
            <a:ext cx="6922274" cy="4951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33B8C8B8-D013-45A0-B853-6201B14FF310}"/>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788BCFF9-0361-41C5-853C-7941C09FD3B9}"/>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24383350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D7D763-7B7F-4814-B969-9318E1704DA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Invasive Species</a:t>
            </a:r>
          </a:p>
        </p:txBody>
      </p:sp>
      <p:sp>
        <p:nvSpPr>
          <p:cNvPr id="3" name="Content Placeholder 2">
            <a:extLst>
              <a:ext uri="{FF2B5EF4-FFF2-40B4-BE49-F238E27FC236}">
                <a16:creationId xmlns:a16="http://schemas.microsoft.com/office/drawing/2014/main" id="{C7F009D7-87E6-433C-AE57-CA0C5B11AE7B}"/>
              </a:ext>
            </a:extLst>
          </p:cNvPr>
          <p:cNvSpPr>
            <a:spLocks noGrp="1"/>
          </p:cNvSpPr>
          <p:nvPr>
            <p:ph sz="quarter" idx="11"/>
          </p:nvPr>
        </p:nvSpPr>
        <p:spPr>
          <a:xfrm>
            <a:off x="342900" y="1276710"/>
            <a:ext cx="8458200" cy="1202085"/>
          </a:xfrm>
        </p:spPr>
        <p:txBody>
          <a:bodyPr/>
          <a:lstStyle/>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One of the greatest problems with nonnative invasive species, such as the emerald ash borer, is the lack of natural predators in the new environment</a:t>
            </a:r>
          </a:p>
        </p:txBody>
      </p:sp>
      <p:pic>
        <p:nvPicPr>
          <p:cNvPr id="9" name="Picture 3" descr="An image shows an emerald ash borer with black feathers and green wings.">
            <a:extLst>
              <a:ext uri="{FF2B5EF4-FFF2-40B4-BE49-F238E27FC236}">
                <a16:creationId xmlns:a16="http://schemas.microsoft.com/office/drawing/2014/main" id="{AC77108D-96E3-4731-BE1C-FDD2BF2FF0B9}"/>
              </a:ext>
            </a:extLst>
          </p:cNvPr>
          <p:cNvPicPr>
            <a:picLocks noChangeAspect="1" noChangeArrowheads="1"/>
          </p:cNvPicPr>
          <p:nvPr/>
        </p:nvPicPr>
        <p:blipFill>
          <a:blip r:embed="rId2"/>
          <a:stretch>
            <a:fillRect/>
          </a:stretch>
        </p:blipFill>
        <p:spPr bwMode="auto">
          <a:xfrm>
            <a:off x="1907508" y="2819065"/>
            <a:ext cx="5328984" cy="3291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4">
            <a:extLst>
              <a:ext uri="{FF2B5EF4-FFF2-40B4-BE49-F238E27FC236}">
                <a16:creationId xmlns:a16="http://schemas.microsoft.com/office/drawing/2014/main" id="{414E7C92-69C3-4C74-84F1-35AE24FF20EA}"/>
              </a:ext>
            </a:extLst>
          </p:cNvPr>
          <p:cNvSpPr>
            <a:spLocks noGrp="1"/>
          </p:cNvSpPr>
          <p:nvPr>
            <p:ph type="body" sz="quarter" idx="39"/>
          </p:nvPr>
        </p:nvSpPr>
        <p:spPr>
          <a:xfrm>
            <a:off x="2148840" y="6205503"/>
            <a:ext cx="4846320" cy="181356"/>
          </a:xfrm>
        </p:spPr>
        <p:txBody>
          <a:bodyPr/>
          <a:lstStyle/>
          <a:p>
            <a:pPr algn="ctr"/>
            <a:r>
              <a:rPr lang="en-US" dirty="0">
                <a:solidFill>
                  <a:schemeClr val="tx1"/>
                </a:solidFill>
              </a:rPr>
              <a:t>David </a:t>
            </a:r>
            <a:r>
              <a:rPr lang="en-US" dirty="0" err="1">
                <a:solidFill>
                  <a:schemeClr val="tx1"/>
                </a:solidFill>
              </a:rPr>
              <a:t>Cappaert</a:t>
            </a:r>
            <a:r>
              <a:rPr lang="en-US" dirty="0">
                <a:solidFill>
                  <a:schemeClr val="tx1"/>
                </a:solidFill>
              </a:rPr>
              <a:t>/age </a:t>
            </a:r>
            <a:r>
              <a:rPr lang="en-US" dirty="0" err="1">
                <a:solidFill>
                  <a:schemeClr val="tx1"/>
                </a:solidFill>
              </a:rPr>
              <a:t>fotostock</a:t>
            </a:r>
            <a:endParaRPr lang="en-US" dirty="0">
              <a:solidFill>
                <a:schemeClr val="tx1"/>
              </a:solidFill>
            </a:endParaRPr>
          </a:p>
        </p:txBody>
      </p:sp>
      <p:sp>
        <p:nvSpPr>
          <p:cNvPr id="8" name="Slide Number Placeholder 5">
            <a:extLst>
              <a:ext uri="{FF2B5EF4-FFF2-40B4-BE49-F238E27FC236}">
                <a16:creationId xmlns:a16="http://schemas.microsoft.com/office/drawing/2014/main" id="{AAAE8ECB-9962-482B-98F3-FAC67F42D0F1}"/>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5582788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Attack by Two Pathogens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Researchers hypothesized that nematodes increase the severity of a potato wilt fungal disease by wounding roots and allowing the fungus to penetrate root tissue. They predicted that the leaf would be more severe when the root system was exposed to both the nematode and the fungus than when the root system was exposed to neither or either separately. To test this, they established four treatments with four plants in each treatment group. They added the nematodes and the fungal pathogen to the soil of plants in a group 1. Group 2 had only the fungus. Group 3 had only the nematodes. Neither nematodes nor the fungal pathogens were added to group 4. They then allowed the plants to grow for forty 2 days and recorded the extent of leaf wilt on each plant in each treatment. Plants that were coinfected with the nematodes and the fungus experienced more wilting than plants treated with nematodes or the fungus alone. The control plants did not wilt at all. The researchers concluded that nematodes increase the severity of the fungal wilting infection.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Some Secondary Metabolites</a:t>
            </a:r>
            <a:r>
              <a:rPr lang="en-US" sz="1200" dirty="0">
                <a:solidFill>
                  <a:srgbClr val="000000"/>
                </a:solidFill>
                <a:latin typeface="Arial" panose="020B0604020202020204" pitchFamily="34" charset="0"/>
                <a:ea typeface="Verdana" panose="020B0604030504040204" pitchFamily="34" charset="0"/>
                <a:cs typeface="Arial" pitchFamily="34" charset="0"/>
              </a:rPr>
              <a:t> 1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An image shows Cassava, Manihot esculenta. </a:t>
            </a:r>
          </a:p>
          <a:p>
            <a:r>
              <a:rPr lang="en-US" sz="1800" dirty="0"/>
              <a:t>The chemical structure of </a:t>
            </a:r>
            <a:r>
              <a:rPr lang="en-US" sz="1800" dirty="0" err="1"/>
              <a:t>Manihotoxin</a:t>
            </a:r>
            <a:r>
              <a:rPr lang="en-US" sz="1800" dirty="0"/>
              <a:t>. The chemical structure shows an OH-group linked at three corners of a hexagonal structure. An oxygen atom is present at two ends, in which Oxygen at one end bonds with a carbon atom and is double-bonded with a nitrogen atom. </a:t>
            </a:r>
          </a:p>
          <a:p>
            <a:r>
              <a:rPr lang="en-US" sz="1800" dirty="0"/>
              <a:t>An image shows Soybean, Glycine max. </a:t>
            </a:r>
          </a:p>
          <a:p>
            <a:r>
              <a:rPr lang="en-US" sz="1800" dirty="0"/>
              <a:t>The chemical structure shows Genistein (phytoestrogen). The chemical structure shows a chain of hexagonal structures attached and another hexagonal structure attached separately. An OH-atom is attached to the corner of two hexagonal structures. One corner of a hexagonal structure is double-bonded with an oxygen atom, while an oxygen atom is at a corner of the same hexagon. </a:t>
            </a:r>
          </a:p>
          <a:p>
            <a:r>
              <a:rPr lang="en-US" sz="1800" dirty="0"/>
              <a:t>An image shows Pacific yew, Taxus </a:t>
            </a:r>
            <a:r>
              <a:rPr lang="en-US" sz="1800" dirty="0" err="1"/>
              <a:t>brevifolia</a:t>
            </a:r>
            <a:r>
              <a:rPr lang="en-US" sz="1800" dirty="0"/>
              <a:t>. </a:t>
            </a:r>
          </a:p>
          <a:p>
            <a:r>
              <a:rPr lang="en-US" sz="1800" dirty="0"/>
              <a:t>The chemical structure of Paclitaxel. The chemical structure shows a double-bonded oxygen atom, NH-atom, OH-atom, OOCCH3 atoms at the corners of cyclic hexagonal structures.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05436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Some Secondary Metabolites</a:t>
            </a:r>
            <a:r>
              <a:rPr lang="en-US" sz="1200" dirty="0">
                <a:solidFill>
                  <a:srgbClr val="000000"/>
                </a:solidFill>
                <a:latin typeface="Arial" panose="020B0604020202020204" pitchFamily="34" charset="0"/>
                <a:ea typeface="Verdana" panose="020B0604030504040204" pitchFamily="34" charset="0"/>
                <a:cs typeface="Arial" pitchFamily="34" charset="0"/>
              </a:rPr>
              <a:t> 2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An image shows Quinine bark, Cinchona officinalis. </a:t>
            </a:r>
          </a:p>
          <a:p>
            <a:r>
              <a:rPr lang="en-US" dirty="0"/>
              <a:t>The chemical structure shows Quinine (alkaloid).</a:t>
            </a:r>
            <a:r>
              <a:rPr lang="en-US" sz="1800" dirty="0"/>
              <a:t> </a:t>
            </a:r>
            <a:r>
              <a:rPr lang="en-US" dirty="0"/>
              <a:t>The chemical structure shows a CH atom double-bonded with CH2 atom, Hydrogen atom, Nitrogen atom, OH-atom, OCH3 atoms at the corners of cyclic hexagonal structures.</a:t>
            </a:r>
            <a:r>
              <a:rPr lang="en-US" sz="1800" dirty="0"/>
              <a:t> </a:t>
            </a:r>
          </a:p>
          <a:p>
            <a:r>
              <a:rPr lang="en-US" dirty="0"/>
              <a:t>An image shows Opium poppy, Papaver </a:t>
            </a:r>
            <a:r>
              <a:rPr lang="en-US" dirty="0" err="1"/>
              <a:t>somniferum</a:t>
            </a:r>
            <a:r>
              <a:rPr lang="en-US" dirty="0"/>
              <a:t>.</a:t>
            </a:r>
            <a:r>
              <a:rPr lang="en-US" sz="1800" dirty="0"/>
              <a:t> </a:t>
            </a:r>
          </a:p>
          <a:p>
            <a:r>
              <a:rPr lang="en-US" dirty="0"/>
              <a:t>The chemical structure shows Morphine (alkaloid).</a:t>
            </a:r>
            <a:r>
              <a:rPr lang="en-US" sz="1800" dirty="0"/>
              <a:t> </a:t>
            </a:r>
            <a:r>
              <a:rPr lang="en-US" dirty="0"/>
              <a:t>The chemical structure shows an OH atom, oxygen atom, NCH2 atom at the corners of cyclic hexagonal structures.</a:t>
            </a:r>
            <a:r>
              <a:rPr lang="en-US" sz="180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012227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Effects of Ricin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err="1"/>
              <a:t>Proricin</a:t>
            </a:r>
            <a:r>
              <a:rPr lang="en-US" dirty="0"/>
              <a:t> with disulfide bond in the presence of animal digestive enzymes gives ricin A sulfide and ricin B sulfide. The ricin A sulfide gives ribosome with ricin A that gives an inactivated ribosome.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978606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Parasitoid Wasps Provide Protection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When a caterpillar damages the leaves of some plants during feeding, a volatile signal is released from the leaf. Female parasitoid wasps are attracted by the volatile signal, fly to it to find the caterpillar, and lay eggs in the caterpillar. The wasp larvae then feed on the caterpillar. The larvae will continue to feed on the caterpillar after it dies but do not feed on the plant. The larvae emerge from the caterpillar, spin cocoons, and pupate.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646144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Wound Response in Tomato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are wounded leaf, systemin release, systemin enter into a membrane-bound receptor in the cytoplasm, lipase, membrane lipids, free linolenic acid, </a:t>
            </a:r>
            <a:r>
              <a:rPr lang="en-US" dirty="0" err="1"/>
              <a:t>jasmonic</a:t>
            </a:r>
            <a:r>
              <a:rPr lang="en-US" dirty="0"/>
              <a:t> acid, </a:t>
            </a:r>
            <a:r>
              <a:rPr lang="en-US" dirty="0" err="1"/>
              <a:t>jasmonic</a:t>
            </a:r>
            <a:r>
              <a:rPr lang="en-US" dirty="0"/>
              <a:t> acid activation of proteinase inhibitor genes in the nucleus. The genes with JAZ repressor, SCF tagging complex, transcription factor, and amino acids. Proteinase inhibitor gene repressed. Proteinase inhibitor gene transcribed transcription to translation to proteinase inhibitor.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62024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Gene-For-Gene Hypothesis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stages of the gene-for-gene hypothesis are 1. The pathogen enters the cell. 2. Proteins are released into the cell by the pathogen. 3. R gene products from the plant cell bind to </a:t>
            </a:r>
            <a:r>
              <a:rPr lang="en-US" dirty="0" err="1"/>
              <a:t>avirulence</a:t>
            </a:r>
            <a:r>
              <a:rPr lang="en-US" dirty="0"/>
              <a:t> gene products. 4. If binding occurs, the R gene product is activated, triggering a protective hypersensitive response. If no binding occurs, the plant succumbs to the disease. The virus enters into </a:t>
            </a:r>
            <a:r>
              <a:rPr lang="en-US" dirty="0" err="1"/>
              <a:t>avirulence</a:t>
            </a:r>
            <a:r>
              <a:rPr lang="en-US" dirty="0"/>
              <a:t> R hypersensitive response, no disease occurs. The bacterium enters into </a:t>
            </a:r>
            <a:r>
              <a:rPr lang="en-US" dirty="0" err="1"/>
              <a:t>avirulence</a:t>
            </a:r>
            <a:r>
              <a:rPr lang="en-US" dirty="0"/>
              <a:t> R, the plant develops the disease. The fungus enters into the </a:t>
            </a:r>
            <a:r>
              <a:rPr lang="en-US" dirty="0" err="1"/>
              <a:t>avirulence</a:t>
            </a:r>
            <a:r>
              <a:rPr lang="en-US" dirty="0"/>
              <a:t> gene, hypersensitive response no disease occurs.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964533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H</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R and </a:t>
            </a:r>
            <a:r>
              <a:rPr lang="en-US" dirty="0">
                <a:solidFill>
                  <a:srgbClr val="000000"/>
                </a:solidFill>
                <a:latin typeface="Arial" panose="020B0604020202020204" pitchFamily="34" charset="0"/>
                <a:ea typeface="Verdana" panose="020B0604030504040204" pitchFamily="34" charset="0"/>
                <a:cs typeface="Arial" pitchFamily="34" charset="0"/>
              </a:rPr>
              <a:t>S</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R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Hypersensitive Response (H R): Local cell death seals off pathogen. The illustration shows normal plant cells and infected cells. The microbial protein, R protein releases signal molecule. These pathways lead to the triggering of the hypersensitive response (HR), which results in rapid cell death around the source of the invasion and also a longer-term, whole-plant resistance. Systemic acquired resistance (S A R):  signaling molecules are released from hypersensitive response cells that are perceived in distant tissues resulting in temporary broad-ranging resistance to pathogen.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805687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F3EB6-B150-425D-82E3-DB9698217A8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Dermal Tissue System</a:t>
            </a:r>
          </a:p>
        </p:txBody>
      </p:sp>
      <p:sp>
        <p:nvSpPr>
          <p:cNvPr id="3" name="Content Placeholder 2">
            <a:extLst>
              <a:ext uri="{FF2B5EF4-FFF2-40B4-BE49-F238E27FC236}">
                <a16:creationId xmlns:a16="http://schemas.microsoft.com/office/drawing/2014/main" id="{D5360275-A375-492A-A557-6195DE8EE625}"/>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First-line defense of all plants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Epidermal cells throughout the plant secrete wax to protect plant surfaces from water loss and attack</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Above-ground parts also covered with </a:t>
            </a:r>
            <a:r>
              <a:rPr lang="en-US" dirty="0" err="1">
                <a:solidFill>
                  <a:srgbClr val="000000"/>
                </a:solidFill>
                <a:latin typeface="Arial" panose="020B0604020202020204" pitchFamily="34" charset="0"/>
                <a:ea typeface="Verdana" panose="020B0604030504040204" pitchFamily="34" charset="0"/>
              </a:rPr>
              <a:t>cutin</a:t>
            </a:r>
            <a:endParaRPr lang="en-US" dirty="0">
              <a:solidFill>
                <a:srgbClr val="000000"/>
              </a:solidFill>
              <a:latin typeface="Arial" panose="020B0604020202020204" pitchFamily="34" charset="0"/>
              <a:ea typeface="Verdana" panose="020B0604030504040204" pitchFamily="34" charset="0"/>
            </a:endParaRP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Suberin is found in cell walls of subterranean plant organs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Silica inclusions, trichomes, bark, and even thorns can also offer protection</a:t>
            </a:r>
          </a:p>
        </p:txBody>
      </p:sp>
      <p:sp>
        <p:nvSpPr>
          <p:cNvPr id="6" name="Slide Number Placeholder 3">
            <a:extLst>
              <a:ext uri="{FF2B5EF4-FFF2-40B4-BE49-F238E27FC236}">
                <a16:creationId xmlns:a16="http://schemas.microsoft.com/office/drawing/2014/main" id="{10713D22-D432-4CDA-9AF2-F2BC4C330AF3}"/>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23102343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AA8DC-7A9D-4979-A927-FF6C242DAA1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Invaders and Dermal Defenses</a:t>
            </a:r>
          </a:p>
        </p:txBody>
      </p:sp>
      <p:sp>
        <p:nvSpPr>
          <p:cNvPr id="3" name="Content Placeholder 2">
            <a:extLst>
              <a:ext uri="{FF2B5EF4-FFF2-40B4-BE49-F238E27FC236}">
                <a16:creationId xmlns:a16="http://schemas.microsoft.com/office/drawing/2014/main" id="{17F6E582-6825-4093-9B4F-BFA5CF866418}"/>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Physical damage to the dermal surface can create an entry site for pathogens</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Parasitic nematodes use their sharp mouth parts to get through the plant cell walls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form tumors on roots</a:t>
            </a:r>
          </a:p>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Wounding may make it easier for other pathogens, including fungi, to infect the plant</a:t>
            </a:r>
          </a:p>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Simply having bacteria on the leaf surface can increase the risk of frost damage</a:t>
            </a:r>
          </a:p>
        </p:txBody>
      </p:sp>
      <p:sp>
        <p:nvSpPr>
          <p:cNvPr id="6" name="Slide Number Placeholder 3">
            <a:extLst>
              <a:ext uri="{FF2B5EF4-FFF2-40B4-BE49-F238E27FC236}">
                <a16:creationId xmlns:a16="http://schemas.microsoft.com/office/drawing/2014/main" id="{7C285170-4387-4D71-9AF3-79B901B95AF2}"/>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21043873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F79E2-989D-4A05-9062-D91EAE5A212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Parasitic Nematodes</a:t>
            </a:r>
          </a:p>
        </p:txBody>
      </p:sp>
      <p:pic>
        <p:nvPicPr>
          <p:cNvPr id="9" name="Picture 2" descr="A photomicrograph (a) shows nematode in roots, and an image (b) shows a root-knot nematode.">
            <a:extLst>
              <a:ext uri="{FF2B5EF4-FFF2-40B4-BE49-F238E27FC236}">
                <a16:creationId xmlns:a16="http://schemas.microsoft.com/office/drawing/2014/main" id="{BAE56460-F956-42CB-BA85-57779F2613A7}"/>
              </a:ext>
            </a:extLst>
          </p:cNvPr>
          <p:cNvPicPr>
            <a:picLocks noChangeAspect="1"/>
          </p:cNvPicPr>
          <p:nvPr/>
        </p:nvPicPr>
        <p:blipFill>
          <a:blip r:embed="rId2"/>
          <a:stretch>
            <a:fillRect/>
          </a:stretch>
        </p:blipFill>
        <p:spPr bwMode="auto">
          <a:xfrm>
            <a:off x="2080675" y="1134482"/>
            <a:ext cx="4982648" cy="3633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2BBCB0A9-76FE-4857-8F0F-624FE38CFFDC}"/>
              </a:ext>
            </a:extLst>
          </p:cNvPr>
          <p:cNvSpPr>
            <a:spLocks noGrp="1"/>
          </p:cNvSpPr>
          <p:nvPr>
            <p:ph sz="quarter" idx="11"/>
          </p:nvPr>
        </p:nvSpPr>
        <p:spPr>
          <a:xfrm>
            <a:off x="3553628" y="4847822"/>
            <a:ext cx="2036743" cy="199550"/>
          </a:xfrm>
        </p:spPr>
        <p:txBody>
          <a:bodyPr/>
          <a:lstStyle/>
          <a:p>
            <a:pPr lvl="0" algn="ctr">
              <a:spcBef>
                <a:spcPts val="624"/>
              </a:spcBef>
              <a:spcAft>
                <a:spcPts val="0"/>
              </a:spcAft>
              <a:buClr>
                <a:srgbClr val="003B48"/>
              </a:buClr>
            </a:pPr>
            <a:r>
              <a:rPr lang="en-US" sz="800" dirty="0">
                <a:solidFill>
                  <a:srgbClr val="000000"/>
                </a:solidFill>
                <a:latin typeface="Arial" panose="020B0604020202020204" pitchFamily="34" charset="0"/>
                <a:ea typeface="Verdana" panose="020B0604030504040204" pitchFamily="34" charset="0"/>
              </a:rPr>
              <a:t>Photo by Scott Bauer, USDA/ARS</a:t>
            </a:r>
          </a:p>
        </p:txBody>
      </p:sp>
      <p:sp>
        <p:nvSpPr>
          <p:cNvPr id="11" name="Content Placeholder 4">
            <a:extLst>
              <a:ext uri="{FF2B5EF4-FFF2-40B4-BE49-F238E27FC236}">
                <a16:creationId xmlns:a16="http://schemas.microsoft.com/office/drawing/2014/main" id="{FFC8F695-A1C6-4B86-9837-C9901A5585F7}"/>
              </a:ext>
            </a:extLst>
          </p:cNvPr>
          <p:cNvSpPr>
            <a:spLocks noGrp="1"/>
          </p:cNvSpPr>
          <p:nvPr>
            <p:ph sz="quarter" idx="15"/>
          </p:nvPr>
        </p:nvSpPr>
        <p:spPr>
          <a:xfrm>
            <a:off x="342900" y="5111973"/>
            <a:ext cx="8458200" cy="1271422"/>
          </a:xfrm>
        </p:spPr>
        <p:txBody>
          <a:bodyPr/>
          <a:lstStyle/>
          <a:p>
            <a:r>
              <a:rPr lang="en-US" dirty="0">
                <a:solidFill>
                  <a:srgbClr val="000000"/>
                </a:solidFill>
                <a:latin typeface="Arial" panose="020B0604020202020204" pitchFamily="34" charset="0"/>
                <a:ea typeface="Verdana" panose="020B0604030504040204" pitchFamily="34" charset="0"/>
              </a:rPr>
              <a:t>A nematode (roundworm) breaks through the epidermis of the root. Some nematodes cause tumors (seen as knots) to form on roots of plants they parasitize.</a:t>
            </a:r>
          </a:p>
        </p:txBody>
      </p:sp>
      <p:sp>
        <p:nvSpPr>
          <p:cNvPr id="8" name="Slide Number Placeholder 5">
            <a:extLst>
              <a:ext uri="{FF2B5EF4-FFF2-40B4-BE49-F238E27FC236}">
                <a16:creationId xmlns:a16="http://schemas.microsoft.com/office/drawing/2014/main" id="{72FE7ABF-04D8-40A8-B233-8E999A1A0FC6}"/>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26454549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2B42C-D944-41CF-BB57-190B332F8778}"/>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Fungal Invasion</a:t>
            </a:r>
          </a:p>
        </p:txBody>
      </p:sp>
      <p:sp>
        <p:nvSpPr>
          <p:cNvPr id="3" name="Content Placeholder 2">
            <a:extLst>
              <a:ext uri="{FF2B5EF4-FFF2-40B4-BE49-F238E27FC236}">
                <a16:creationId xmlns:a16="http://schemas.microsoft.com/office/drawing/2014/main" id="{19A118FF-CFF3-4037-A0E1-4CD1574C6E25}"/>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Fungi seek out the weak spot in the dermal system, or stomata, to enter the plant</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Phases of fungal invasion</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Windblown spore lands on leaves</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Spore germinates and forms adhesion pad</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Hyphae grow through cell walls and press against cell membrane</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Hyphae differentiate into haustoria</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Expand, surrounded by cell membrane, and transfer nutrients from plant to fungus</a:t>
            </a:r>
          </a:p>
        </p:txBody>
      </p:sp>
      <p:sp>
        <p:nvSpPr>
          <p:cNvPr id="6" name="Slide Number Placeholder 3">
            <a:extLst>
              <a:ext uri="{FF2B5EF4-FFF2-40B4-BE49-F238E27FC236}">
                <a16:creationId xmlns:a16="http://schemas.microsoft.com/office/drawing/2014/main" id="{B04D87D7-66D5-465A-8882-1B1A22D65040}"/>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3070202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7DEC68-92C4-409F-8982-06F99574B12C}"/>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Attack by Two Pathogens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experiment explores the synergism between a nematode and a fungal pathogen.">
            <a:extLst>
              <a:ext uri="{FF2B5EF4-FFF2-40B4-BE49-F238E27FC236}">
                <a16:creationId xmlns:a16="http://schemas.microsoft.com/office/drawing/2014/main" id="{DD71B523-4646-467E-BEEA-9CCC6395D610}"/>
              </a:ext>
            </a:extLst>
          </p:cNvPr>
          <p:cNvPicPr>
            <a:picLocks noChangeAspect="1" noChangeArrowheads="1"/>
          </p:cNvPicPr>
          <p:nvPr/>
        </p:nvPicPr>
        <p:blipFill>
          <a:blip r:embed="rId2"/>
          <a:stretch>
            <a:fillRect/>
          </a:stretch>
        </p:blipFill>
        <p:spPr bwMode="auto">
          <a:xfrm>
            <a:off x="3486653" y="1089111"/>
            <a:ext cx="2170693" cy="502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701B8659-A42B-454F-A147-651A4BF0BC0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88555FD8-76FB-4919-A541-CF65A45C03C3}"/>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619632476"/>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5146</TotalTime>
  <Words>2781</Words>
  <Application>Microsoft Office PowerPoint</Application>
  <PresentationFormat>On-screen Show (4:3)</PresentationFormat>
  <Paragraphs>272</Paragraphs>
  <Slides>48</Slides>
  <Notes>0</Notes>
  <HiddenSlides>9</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48</vt:i4>
      </vt:variant>
    </vt:vector>
  </HeadingPairs>
  <TitlesOfParts>
    <vt:vector size="59"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38</vt:lpstr>
      <vt:lpstr>Lecture Outline</vt:lpstr>
      <vt:lpstr>Physical Defenses</vt:lpstr>
      <vt:lpstr>Invasive Species</vt:lpstr>
      <vt:lpstr>Dermal Tissue System</vt:lpstr>
      <vt:lpstr>Invaders and Dermal Defenses</vt:lpstr>
      <vt:lpstr>Parasitic Nematodes</vt:lpstr>
      <vt:lpstr>Fungal Invasion</vt:lpstr>
      <vt:lpstr>Attack by Two Pathogens</vt:lpstr>
      <vt:lpstr>Fungal Infection</vt:lpstr>
      <vt:lpstr>Beneficial Fungi and Bacteria</vt:lpstr>
      <vt:lpstr>Chemical Defenses</vt:lpstr>
      <vt:lpstr>Secondary Metabolites</vt:lpstr>
      <vt:lpstr>Tobacco Hornworms</vt:lpstr>
      <vt:lpstr>Some Secondary Metabolites 1</vt:lpstr>
      <vt:lpstr>Some Secondary Metabolites 2</vt:lpstr>
      <vt:lpstr>Plants Do Not Poison Themselves</vt:lpstr>
      <vt:lpstr>Allelopathic Plants</vt:lpstr>
      <vt:lpstr>Poison</vt:lpstr>
      <vt:lpstr>Ricin</vt:lpstr>
      <vt:lpstr>Effects of Ricin</vt:lpstr>
      <vt:lpstr>Health Benefits</vt:lpstr>
      <vt:lpstr>Taxol and Quinine</vt:lpstr>
      <vt:lpstr>Animals that Protect Plants</vt:lpstr>
      <vt:lpstr>Ants Protect “Their” Acacia Tree</vt:lpstr>
      <vt:lpstr>Parasitoid Wasps, Caterpillars, and Leaves</vt:lpstr>
      <vt:lpstr>Parasitoid Wasps Provide Protection</vt:lpstr>
      <vt:lpstr>Systemic Response to Invaders</vt:lpstr>
      <vt:lpstr>Wound Response</vt:lpstr>
      <vt:lpstr>Wound Response Signaling</vt:lpstr>
      <vt:lpstr>Wound Response in Tomato</vt:lpstr>
      <vt:lpstr>The Work of H.H. Flor</vt:lpstr>
      <vt:lpstr>Gene-For-Gene Hypothesis</vt:lpstr>
      <vt:lpstr>Hypersensitive Response</vt:lpstr>
      <vt:lpstr>Sealing Off Wounded Tissue</vt:lpstr>
      <vt:lpstr>Local Cell Death</vt:lpstr>
      <vt:lpstr>Systemic Acquired Resistance (S A R)</vt:lpstr>
      <vt:lpstr>H R and S A R</vt:lpstr>
      <vt:lpstr>End of Main Content</vt:lpstr>
      <vt:lpstr>Accessibility Content: Text Alternatives for Images</vt:lpstr>
      <vt:lpstr>Attack by Two Pathogens - Text Alternative</vt:lpstr>
      <vt:lpstr>Some Secondary Metabolites 1 - Text Alternative</vt:lpstr>
      <vt:lpstr>Some Secondary Metabolites 2 - Text Alternative</vt:lpstr>
      <vt:lpstr>Effects of Ricin - Text Alternative</vt:lpstr>
      <vt:lpstr>Parasitoid Wasps Provide Protection - Text Alternative</vt:lpstr>
      <vt:lpstr>Wound Response in Tomato - Text Alternative</vt:lpstr>
      <vt:lpstr>Gene-For-Gene Hypothesis - Text Alternative</vt:lpstr>
      <vt:lpstr>H R and S A R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38: Plant Defense Responses</dc:subject>
  <dc:creator>Raven, Johnson, Mason, Losos, Duncan</dc:creator>
  <cp:keywords>Accessible PPT</cp:keywords>
  <cp:lastModifiedBy>Kiran</cp:lastModifiedBy>
  <cp:revision>967</cp:revision>
  <dcterms:created xsi:type="dcterms:W3CDTF">2019-07-27T05:34:11Z</dcterms:created>
  <dcterms:modified xsi:type="dcterms:W3CDTF">2022-05-06T04:31:03Z</dcterms:modified>
</cp:coreProperties>
</file>