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05"/>
  </p:notesMasterIdLst>
  <p:sldIdLst>
    <p:sldId id="406" r:id="rId7"/>
    <p:sldId id="407" r:id="rId8"/>
    <p:sldId id="310" r:id="rId9"/>
    <p:sldId id="425" r:id="rId10"/>
    <p:sldId id="312" r:id="rId11"/>
    <p:sldId id="427" r:id="rId12"/>
    <p:sldId id="314" r:id="rId13"/>
    <p:sldId id="428" r:id="rId14"/>
    <p:sldId id="316" r:id="rId15"/>
    <p:sldId id="429" r:id="rId16"/>
    <p:sldId id="318" r:id="rId17"/>
    <p:sldId id="319" r:id="rId18"/>
    <p:sldId id="43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8" r:id="rId57"/>
    <p:sldId id="359" r:id="rId58"/>
    <p:sldId id="360" r:id="rId59"/>
    <p:sldId id="361" r:id="rId60"/>
    <p:sldId id="362" r:id="rId61"/>
    <p:sldId id="363" r:id="rId62"/>
    <p:sldId id="364" r:id="rId63"/>
    <p:sldId id="365" r:id="rId64"/>
    <p:sldId id="366" r:id="rId65"/>
    <p:sldId id="367" r:id="rId66"/>
    <p:sldId id="368" r:id="rId67"/>
    <p:sldId id="369" r:id="rId68"/>
    <p:sldId id="370" r:id="rId69"/>
    <p:sldId id="408" r:id="rId70"/>
    <p:sldId id="371" r:id="rId71"/>
    <p:sldId id="372" r:id="rId72"/>
    <p:sldId id="373" r:id="rId73"/>
    <p:sldId id="374" r:id="rId74"/>
    <p:sldId id="375" r:id="rId75"/>
    <p:sldId id="376" r:id="rId76"/>
    <p:sldId id="377" r:id="rId77"/>
    <p:sldId id="378" r:id="rId78"/>
    <p:sldId id="379" r:id="rId79"/>
    <p:sldId id="380" r:id="rId80"/>
    <p:sldId id="381" r:id="rId81"/>
    <p:sldId id="382" r:id="rId82"/>
    <p:sldId id="409" r:id="rId83"/>
    <p:sldId id="410" r:id="rId84"/>
    <p:sldId id="303" r:id="rId85"/>
    <p:sldId id="289" r:id="rId86"/>
    <p:sldId id="264" r:id="rId87"/>
    <p:sldId id="411" r:id="rId88"/>
    <p:sldId id="412" r:id="rId89"/>
    <p:sldId id="413" r:id="rId90"/>
    <p:sldId id="414" r:id="rId91"/>
    <p:sldId id="415" r:id="rId92"/>
    <p:sldId id="431" r:id="rId93"/>
    <p:sldId id="416" r:id="rId94"/>
    <p:sldId id="417" r:id="rId95"/>
    <p:sldId id="432" r:id="rId96"/>
    <p:sldId id="418" r:id="rId97"/>
    <p:sldId id="419" r:id="rId98"/>
    <p:sldId id="420" r:id="rId99"/>
    <p:sldId id="433" r:id="rId100"/>
    <p:sldId id="421" r:id="rId101"/>
    <p:sldId id="422" r:id="rId102"/>
    <p:sldId id="423" r:id="rId103"/>
    <p:sldId id="424" r:id="rId10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407"/>
            <p14:sldId id="310"/>
            <p14:sldId id="425"/>
            <p14:sldId id="312"/>
            <p14:sldId id="427"/>
            <p14:sldId id="314"/>
            <p14:sldId id="428"/>
            <p14:sldId id="316"/>
            <p14:sldId id="429"/>
            <p14:sldId id="318"/>
            <p14:sldId id="319"/>
            <p14:sldId id="43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408"/>
            <p14:sldId id="371"/>
            <p14:sldId id="372"/>
            <p14:sldId id="373"/>
            <p14:sldId id="374"/>
            <p14:sldId id="375"/>
            <p14:sldId id="376"/>
            <p14:sldId id="377"/>
            <p14:sldId id="378"/>
            <p14:sldId id="379"/>
            <p14:sldId id="380"/>
            <p14:sldId id="381"/>
            <p14:sldId id="382"/>
            <p14:sldId id="409"/>
            <p14:sldId id="410"/>
            <p14:sldId id="303"/>
          </p14:sldIdLst>
        </p14:section>
        <p14:section name="Appendix: Image Descriptions for Unsighted Students" id="{07080632-B756-45AF-BBF3-52DB3854CA65}">
          <p14:sldIdLst>
            <p14:sldId id="289"/>
            <p14:sldId id="264"/>
            <p14:sldId id="411"/>
            <p14:sldId id="412"/>
            <p14:sldId id="413"/>
            <p14:sldId id="414"/>
            <p14:sldId id="415"/>
            <p14:sldId id="431"/>
            <p14:sldId id="416"/>
            <p14:sldId id="417"/>
            <p14:sldId id="432"/>
            <p14:sldId id="418"/>
            <p14:sldId id="419"/>
            <p14:sldId id="420"/>
            <p14:sldId id="433"/>
            <p14:sldId id="421"/>
            <p14:sldId id="422"/>
            <p14:sldId id="423"/>
            <p14:sldId id="42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93116" autoAdjust="0"/>
  </p:normalViewPr>
  <p:slideViewPr>
    <p:cSldViewPr snapToGrid="0" showGuides="1">
      <p:cViewPr varScale="1">
        <p:scale>
          <a:sx n="84" d="100"/>
          <a:sy n="84" d="100"/>
        </p:scale>
        <p:origin x="558" y="90"/>
      </p:cViewPr>
      <p:guideLst>
        <p:guide pos="3264"/>
        <p:guide orient="horz" pos="2256"/>
        <p:guide pos="5640"/>
      </p:guideLst>
    </p:cSldViewPr>
  </p:slideViewPr>
  <p:outlineViewPr>
    <p:cViewPr>
      <p:scale>
        <a:sx n="33" d="100"/>
        <a:sy n="33" d="100"/>
      </p:scale>
      <p:origin x="0" y="-6680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07" Type="http://schemas.openxmlformats.org/officeDocument/2006/relationships/presProps" Target="presProps.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viewProps" Target="viewProp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commentAuthors" Target="commen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theme" Target="theme/theme1.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63</a:t>
            </a:fld>
            <a:endParaRPr lang="en-US"/>
          </a:p>
        </p:txBody>
      </p:sp>
    </p:spTree>
    <p:extLst>
      <p:ext uri="{BB962C8B-B14F-4D97-AF65-F5344CB8AC3E}">
        <p14:creationId xmlns:p14="http://schemas.microsoft.com/office/powerpoint/2010/main" val="2222306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64</a:t>
            </a:fld>
            <a:endParaRPr lang="en-US"/>
          </a:p>
        </p:txBody>
      </p:sp>
    </p:spTree>
    <p:extLst>
      <p:ext uri="{BB962C8B-B14F-4D97-AF65-F5344CB8AC3E}">
        <p14:creationId xmlns:p14="http://schemas.microsoft.com/office/powerpoint/2010/main" val="14917233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1.xml"/><Relationship Id="rId1" Type="http://schemas.openxmlformats.org/officeDocument/2006/relationships/vmlDrawing" Target="../drawings/vmlDrawing4.vml"/><Relationship Id="rId4" Type="http://schemas.openxmlformats.org/officeDocument/2006/relationships/image" Target="../media/image13.wmf"/></Relationships>
</file>

<file path=ppt/slides/_rels/slide11.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15.wmf"/></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4.bin"/></Relationships>
</file>

<file path=ppt/slides/_rels/slide40.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slide" Target="slide94.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image" Target="../media/image7.w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44.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45.jp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image" Target="../media/image7.wmf"/><Relationship Id="rId5" Type="http://schemas.openxmlformats.org/officeDocument/2006/relationships/oleObject" Target="../embeddings/oleObject9.bin"/><Relationship Id="rId4" Type="http://schemas.openxmlformats.org/officeDocument/2006/relationships/image" Target="../media/image11.wm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slide" Target="slide59.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2" Type="http://schemas.openxmlformats.org/officeDocument/2006/relationships/slide" Target="slide61.xml"/><Relationship Id="rId1" Type="http://schemas.openxmlformats.org/officeDocument/2006/relationships/slideLayout" Target="../slideLayouts/slideLayout22.xml"/></Relationships>
</file>

<file path=ppt/slides/_rels/slide97.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2" Type="http://schemas.openxmlformats.org/officeDocument/2006/relationships/slide" Target="slide73.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39</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Plant Sensory Systems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3A731-6C21-4402-86BD-830F1F032FC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Protein Kinase-Signaling Pathways</a:t>
            </a:r>
            <a:endParaRPr lang="en-IN" dirty="0"/>
          </a:p>
        </p:txBody>
      </p:sp>
      <p:sp>
        <p:nvSpPr>
          <p:cNvPr id="3" name="Content Placeholder 2">
            <a:extLst>
              <a:ext uri="{FF2B5EF4-FFF2-40B4-BE49-F238E27FC236}">
                <a16:creationId xmlns:a16="http://schemas.microsoft.com/office/drawing/2014/main" id="{C91C415D-396A-4182-AAA8-9600DECD7DF6}"/>
              </a:ext>
            </a:extLst>
          </p:cNvPr>
          <p:cNvSpPr>
            <a:spLocks noGrp="1"/>
          </p:cNvSpPr>
          <p:nvPr>
            <p:ph sz="quarter" idx="11"/>
          </p:nvPr>
        </p:nvSpPr>
        <p:spPr>
          <a:xfrm>
            <a:off x="342900" y="1276709"/>
            <a:ext cx="8458200" cy="1496547"/>
          </a:xfrm>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Phytochrome also works through protein kinase-signaling pathways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a:t>
            </a:r>
          </a:p>
        </p:txBody>
      </p:sp>
      <p:graphicFrame>
        <p:nvGraphicFramePr>
          <p:cNvPr id="10" name="Object 3">
            <a:extLst>
              <a:ext uri="{FF2B5EF4-FFF2-40B4-BE49-F238E27FC236}">
                <a16:creationId xmlns:a16="http://schemas.microsoft.com/office/drawing/2014/main" id="{E757A9C5-8C11-4969-AF19-9E5AE00578F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24791517"/>
              </p:ext>
            </p:extLst>
          </p:nvPr>
        </p:nvGraphicFramePr>
        <p:xfrm>
          <a:off x="1655761" y="2392257"/>
          <a:ext cx="2844800" cy="381000"/>
        </p:xfrm>
        <a:graphic>
          <a:graphicData uri="http://schemas.openxmlformats.org/presentationml/2006/ole">
            <mc:AlternateContent xmlns:mc="http://schemas.openxmlformats.org/markup-compatibility/2006">
              <mc:Choice xmlns:v="urn:schemas-microsoft-com:vml" Requires="v">
                <p:oleObj spid="_x0000_s4117" name="Equation" r:id="rId3" imgW="2844720" imgH="380880" progId="Equation.DSMT4">
                  <p:embed/>
                </p:oleObj>
              </mc:Choice>
              <mc:Fallback>
                <p:oleObj name="Equation" r:id="rId3" imgW="2844720" imgH="380880" progId="Equation.DSMT4">
                  <p:embed/>
                  <p:pic>
                    <p:nvPicPr>
                      <p:cNvPr id="0" name=""/>
                      <p:cNvPicPr/>
                      <p:nvPr/>
                    </p:nvPicPr>
                    <p:blipFill>
                      <a:blip r:embed="rId4"/>
                      <a:stretch>
                        <a:fillRect/>
                      </a:stretch>
                    </p:blipFill>
                    <p:spPr>
                      <a:xfrm>
                        <a:off x="1655761" y="2392257"/>
                        <a:ext cx="28448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9A1B9B80-EE02-4001-AB2C-4AD42AA6C7DF}"/>
              </a:ext>
            </a:extLst>
          </p:cNvPr>
          <p:cNvSpPr>
            <a:spLocks noGrp="1"/>
          </p:cNvSpPr>
          <p:nvPr>
            <p:ph sz="quarter" idx="15"/>
          </p:nvPr>
        </p:nvSpPr>
        <p:spPr>
          <a:xfrm>
            <a:off x="342900" y="2317602"/>
            <a:ext cx="8458200" cy="1097280"/>
          </a:xfrm>
        </p:spPr>
        <p:txBody>
          <a:bodyPr/>
          <a:lstStyle/>
          <a:p>
            <a:pPr marL="347472" indent="3794760"/>
            <a:r>
              <a:rPr lang="en-US" dirty="0">
                <a:solidFill>
                  <a:srgbClr val="000000"/>
                </a:solidFill>
                <a:latin typeface="Arial" panose="020B0604020202020204" pitchFamily="34" charset="0"/>
                <a:ea typeface="Verdana" panose="020B0604030504040204" pitchFamily="34" charset="0"/>
              </a:rPr>
              <a:t>its protein kinase domain causes autophosphorylation or phosphorylation of another protein</a:t>
            </a:r>
          </a:p>
        </p:txBody>
      </p:sp>
      <p:sp>
        <p:nvSpPr>
          <p:cNvPr id="5" name="Content Placeholder 5">
            <a:extLst>
              <a:ext uri="{FF2B5EF4-FFF2-40B4-BE49-F238E27FC236}">
                <a16:creationId xmlns:a16="http://schemas.microsoft.com/office/drawing/2014/main" id="{E5EC7EBE-63B8-4A94-B7D7-6AB28536AC04}"/>
              </a:ext>
            </a:extLst>
          </p:cNvPr>
          <p:cNvSpPr>
            <a:spLocks noGrp="1"/>
          </p:cNvSpPr>
          <p:nvPr>
            <p:ph sz="quarter" idx="17"/>
          </p:nvPr>
        </p:nvSpPr>
        <p:spPr>
          <a:xfrm>
            <a:off x="342900" y="3712824"/>
            <a:ext cx="8458200" cy="1224936"/>
          </a:xfrm>
        </p:spPr>
        <p:txBody>
          <a:bodyPr/>
          <a:lstStyle/>
          <a:p>
            <a:pPr marL="342900" lvl="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initiates a signaling cascade that activates transcription factors leading to expression of light-regulated genes</a:t>
            </a:r>
          </a:p>
        </p:txBody>
      </p:sp>
      <p:sp>
        <p:nvSpPr>
          <p:cNvPr id="9" name="Slide Number Placeholder 6">
            <a:extLst>
              <a:ext uri="{FF2B5EF4-FFF2-40B4-BE49-F238E27FC236}">
                <a16:creationId xmlns:a16="http://schemas.microsoft.com/office/drawing/2014/main" id="{F93511D4-F6D2-4471-ACBF-902C6326CAC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39694974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08B9D-9B1C-4B79-9D37-2844055B91C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Phosphorylation Initiates Signaling Cascade</a:t>
            </a:r>
          </a:p>
        </p:txBody>
      </p:sp>
      <p:pic>
        <p:nvPicPr>
          <p:cNvPr id="9" name="Picture 2" descr="An illustration of cell, nucleus, protein kinase region of P f r, transcription factor, and signal transduction.">
            <a:extLst>
              <a:ext uri="{FF2B5EF4-FFF2-40B4-BE49-F238E27FC236}">
                <a16:creationId xmlns:a16="http://schemas.microsoft.com/office/drawing/2014/main" id="{CA28A13F-A825-420D-8933-34EF6F9E944E}"/>
              </a:ext>
            </a:extLst>
          </p:cNvPr>
          <p:cNvPicPr>
            <a:picLocks noChangeAspect="1" noChangeArrowheads="1"/>
          </p:cNvPicPr>
          <p:nvPr/>
        </p:nvPicPr>
        <p:blipFill>
          <a:blip r:embed="rId2"/>
          <a:stretch>
            <a:fillRect/>
          </a:stretch>
        </p:blipFill>
        <p:spPr bwMode="auto">
          <a:xfrm>
            <a:off x="570844" y="1383344"/>
            <a:ext cx="8002312" cy="4572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88FD2040-856D-45E0-B803-8A1E5A3F7CB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19C636E-9323-44A7-9239-7230975BC647}"/>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0222874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7A4AB-9FEB-4720-84A4-61970113EDD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Different Phytochromes</a:t>
            </a:r>
          </a:p>
        </p:txBody>
      </p:sp>
      <p:sp>
        <p:nvSpPr>
          <p:cNvPr id="3" name="Content Placeholder 2">
            <a:extLst>
              <a:ext uri="{FF2B5EF4-FFF2-40B4-BE49-F238E27FC236}">
                <a16:creationId xmlns:a16="http://schemas.microsoft.com/office/drawing/2014/main" id="{457E2285-F02E-4C27-A3E5-45019658600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Although we refer to phytochrome as a single molecule, there are different forms that appear to have specific functions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Five forms have been characterized in </a:t>
            </a:r>
            <a:r>
              <a:rPr lang="en-US" i="1" dirty="0">
                <a:solidFill>
                  <a:srgbClr val="000000"/>
                </a:solidFill>
                <a:latin typeface="Arial" panose="020B0604020202020204" pitchFamily="34" charset="0"/>
                <a:ea typeface="Verdana" panose="020B0604030504040204" pitchFamily="34" charset="0"/>
              </a:rPr>
              <a:t>Arabidopsis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PHYA through PHYE.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form plays an overlapping but distinct role in the light regulation of growth and development.</a:t>
            </a:r>
          </a:p>
        </p:txBody>
      </p:sp>
      <p:sp>
        <p:nvSpPr>
          <p:cNvPr id="6" name="Slide Number Placeholder 3">
            <a:extLst>
              <a:ext uri="{FF2B5EF4-FFF2-40B4-BE49-F238E27FC236}">
                <a16:creationId xmlns:a16="http://schemas.microsoft.com/office/drawing/2014/main" id="{AA6FB31D-1C8E-4739-9477-F9D1F8C07056}"/>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1865330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4F783-52F1-40FB-A976-B47654081192}"/>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Involvement of Phytochrome</a:t>
            </a:r>
            <a:endParaRPr lang="en-IN" dirty="0"/>
          </a:p>
        </p:txBody>
      </p:sp>
      <p:sp>
        <p:nvSpPr>
          <p:cNvPr id="3" name="Content Placeholder 2">
            <a:extLst>
              <a:ext uri="{FF2B5EF4-FFF2-40B4-BE49-F238E27FC236}">
                <a16:creationId xmlns:a16="http://schemas.microsoft.com/office/drawing/2014/main" id="{7EB0E363-7B9C-4E3D-ADFF-E7171F66FB8C}"/>
              </a:ext>
            </a:extLst>
          </p:cNvPr>
          <p:cNvSpPr>
            <a:spLocks noGrp="1"/>
          </p:cNvSpPr>
          <p:nvPr>
            <p:ph sz="quarter" idx="11"/>
          </p:nvPr>
        </p:nvSpPr>
        <p:spPr>
          <a:xfrm>
            <a:off x="342900" y="1276710"/>
            <a:ext cx="8458200" cy="3958230"/>
          </a:xfrm>
        </p:spPr>
        <p:txBody>
          <a:bodyPr/>
          <a:lstStyle/>
          <a:p>
            <a:pPr>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Phytochrome is involved in</a:t>
            </a:r>
          </a:p>
          <a:p>
            <a:pPr>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Seed germination.</a:t>
            </a:r>
          </a:p>
          <a:p>
            <a:pPr marL="347472" lvl="2" indent="-347472">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Inhibited by far-red light and stimulated by red light in many plants.</a:t>
            </a:r>
          </a:p>
          <a:p>
            <a:pPr marL="347472" lvl="2" indent="-347472">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Only germinate when exposed to direct sunlight.</a:t>
            </a:r>
          </a:p>
          <a:p>
            <a:pPr>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Shoot elongation.</a:t>
            </a:r>
          </a:p>
          <a:p>
            <a:pPr marL="347472" lvl="2" indent="-347472">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Etiolation is an energy conservation strategy where plants divert energy to internode elongation when growing in the dark</a:t>
            </a:r>
          </a:p>
          <a:p>
            <a:pPr marL="347472" lvl="2" indent="-347472">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Caused by a lack of red light.</a:t>
            </a:r>
          </a:p>
          <a:p>
            <a:pPr marL="347472" lvl="2" indent="-347472">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Assume normal morphology when</a:t>
            </a:r>
          </a:p>
        </p:txBody>
      </p:sp>
      <p:graphicFrame>
        <p:nvGraphicFramePr>
          <p:cNvPr id="8" name="Object 3">
            <a:extLst>
              <a:ext uri="{FF2B5EF4-FFF2-40B4-BE49-F238E27FC236}">
                <a16:creationId xmlns:a16="http://schemas.microsoft.com/office/drawing/2014/main" id="{D204BE2F-1A33-4783-9814-99D95E8C5ED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23254156"/>
              </p:ext>
            </p:extLst>
          </p:nvPr>
        </p:nvGraphicFramePr>
        <p:xfrm>
          <a:off x="5084604" y="4888864"/>
          <a:ext cx="1676400" cy="355600"/>
        </p:xfrm>
        <a:graphic>
          <a:graphicData uri="http://schemas.openxmlformats.org/presentationml/2006/ole">
            <mc:AlternateContent xmlns:mc="http://schemas.openxmlformats.org/markup-compatibility/2006">
              <mc:Choice xmlns:v="urn:schemas-microsoft-com:vml" Requires="v">
                <p:oleObj spid="_x0000_s5140" name="Equation" r:id="rId3" imgW="1676160" imgH="355320" progId="Equation.DSMT4">
                  <p:embed/>
                </p:oleObj>
              </mc:Choice>
              <mc:Fallback>
                <p:oleObj name="Equation" r:id="rId3" imgW="1676160" imgH="355320" progId="Equation.DSMT4">
                  <p:embed/>
                  <p:pic>
                    <p:nvPicPr>
                      <p:cNvPr id="0" name=""/>
                      <p:cNvPicPr/>
                      <p:nvPr/>
                    </p:nvPicPr>
                    <p:blipFill>
                      <a:blip r:embed="rId4"/>
                      <a:stretch>
                        <a:fillRect/>
                      </a:stretch>
                    </p:blipFill>
                    <p:spPr>
                      <a:xfrm>
                        <a:off x="5084604" y="4888864"/>
                        <a:ext cx="1676400" cy="3556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7697F9E7-8151-43BF-BB3B-9B3917912CD5}"/>
              </a:ext>
            </a:extLst>
          </p:cNvPr>
          <p:cNvSpPr>
            <a:spLocks noGrp="1"/>
          </p:cNvSpPr>
          <p:nvPr>
            <p:ph sz="quarter" idx="15"/>
          </p:nvPr>
        </p:nvSpPr>
        <p:spPr>
          <a:xfrm>
            <a:off x="342900" y="5234940"/>
            <a:ext cx="8458200" cy="1187556"/>
          </a:xfrm>
        </p:spPr>
        <p:txBody>
          <a:bodyPr/>
          <a:lstStyle/>
          <a:p>
            <a:pPr lvl="0">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Detection of plant crowding.</a:t>
            </a:r>
          </a:p>
          <a:p>
            <a:pPr marL="347472" lvl="2" indent="-347472">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Plants measure the amount of far-red light bounced back from neighboring plants.</a:t>
            </a:r>
          </a:p>
        </p:txBody>
      </p:sp>
      <p:sp>
        <p:nvSpPr>
          <p:cNvPr id="7" name="Slide Number Placeholder 5">
            <a:extLst>
              <a:ext uri="{FF2B5EF4-FFF2-40B4-BE49-F238E27FC236}">
                <a16:creationId xmlns:a16="http://schemas.microsoft.com/office/drawing/2014/main" id="{A513F84A-2D79-4E0B-AED4-EEAE1F05B6D0}"/>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8628087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40A17-74F7-4FCC-A07B-E356DA42DE3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Etiolation Regulation</a:t>
            </a:r>
          </a:p>
        </p:txBody>
      </p:sp>
      <p:pic>
        <p:nvPicPr>
          <p:cNvPr id="8" name="Picture 2" descr="Photomicrographs (a) of Arabidopsis wild type in dark, (b) wild type in light, (c) d e t 2 in the dark, and (d) d e t 2 in light.">
            <a:extLst>
              <a:ext uri="{FF2B5EF4-FFF2-40B4-BE49-F238E27FC236}">
                <a16:creationId xmlns:a16="http://schemas.microsoft.com/office/drawing/2014/main" id="{59FD773A-8A9B-426A-93B7-99AB96BBCDD2}"/>
              </a:ext>
            </a:extLst>
          </p:cNvPr>
          <p:cNvPicPr preferRelativeResize="0">
            <a:picLocks noChangeAspect="1" noChangeArrowheads="1"/>
          </p:cNvPicPr>
          <p:nvPr/>
        </p:nvPicPr>
        <p:blipFill>
          <a:blip r:embed="rId2"/>
          <a:stretch>
            <a:fillRect/>
          </a:stretch>
        </p:blipFill>
        <p:spPr bwMode="auto">
          <a:xfrm>
            <a:off x="2038474" y="1057631"/>
            <a:ext cx="5067053" cy="512790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2EA432D7-4B67-4419-9730-622F996D9A98}"/>
              </a:ext>
            </a:extLst>
          </p:cNvPr>
          <p:cNvSpPr>
            <a:spLocks noGrp="1"/>
          </p:cNvSpPr>
          <p:nvPr>
            <p:ph type="body" sz="quarter" idx="39"/>
          </p:nvPr>
        </p:nvSpPr>
        <p:spPr>
          <a:xfrm>
            <a:off x="3657600" y="6243675"/>
            <a:ext cx="1828800" cy="181356"/>
          </a:xfrm>
        </p:spPr>
        <p:txBody>
          <a:bodyPr/>
          <a:lstStyle/>
          <a:p>
            <a:pPr algn="ctr"/>
            <a:r>
              <a:rPr lang="en-US" dirty="0">
                <a:solidFill>
                  <a:schemeClr val="tx1"/>
                </a:solidFill>
              </a:rPr>
              <a:t>©Niko </a:t>
            </a:r>
            <a:r>
              <a:rPr lang="en-US" dirty="0" err="1">
                <a:solidFill>
                  <a:schemeClr val="tx1"/>
                </a:solidFill>
              </a:rPr>
              <a:t>Geldner</a:t>
            </a:r>
            <a:r>
              <a:rPr lang="en-US" dirty="0">
                <a:solidFill>
                  <a:schemeClr val="tx1"/>
                </a:solidFill>
              </a:rPr>
              <a:t>, UNIL </a:t>
            </a:r>
          </a:p>
        </p:txBody>
      </p:sp>
      <p:sp>
        <p:nvSpPr>
          <p:cNvPr id="7" name="Slide Number Placeholder 4">
            <a:extLst>
              <a:ext uri="{FF2B5EF4-FFF2-40B4-BE49-F238E27FC236}">
                <a16:creationId xmlns:a16="http://schemas.microsoft.com/office/drawing/2014/main" id="{CA996948-39C9-4677-9103-C3743188F052}"/>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090480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8EFDC-E64F-4619-A6A8-364B80D1325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Response to Blue Light</a:t>
            </a:r>
          </a:p>
        </p:txBody>
      </p:sp>
      <p:pic>
        <p:nvPicPr>
          <p:cNvPr id="8" name="Picture 2" descr="An illustration of coleoptile bends toward blue light, and coleoptile does not bend toward light lacking blue photons.">
            <a:extLst>
              <a:ext uri="{FF2B5EF4-FFF2-40B4-BE49-F238E27FC236}">
                <a16:creationId xmlns:a16="http://schemas.microsoft.com/office/drawing/2014/main" id="{DC58D52E-DE35-466E-8513-848C7F6FC3A0}"/>
              </a:ext>
            </a:extLst>
          </p:cNvPr>
          <p:cNvPicPr>
            <a:picLocks noChangeAspect="1" noChangeArrowheads="1"/>
          </p:cNvPicPr>
          <p:nvPr/>
        </p:nvPicPr>
        <p:blipFill>
          <a:blip r:embed="rId2"/>
          <a:stretch>
            <a:fillRect/>
          </a:stretch>
        </p:blipFill>
        <p:spPr bwMode="auto">
          <a:xfrm>
            <a:off x="1057376" y="1165344"/>
            <a:ext cx="7029249" cy="521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3">
            <a:extLst>
              <a:ext uri="{FF2B5EF4-FFF2-40B4-BE49-F238E27FC236}">
                <a16:creationId xmlns:a16="http://schemas.microsoft.com/office/drawing/2014/main" id="{93EBCCF2-9CC7-48D4-BF61-88D410B0A6E9}"/>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77254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F00B6-6C83-450C-8174-9E43E3EBD91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Phototropism</a:t>
            </a:r>
          </a:p>
        </p:txBody>
      </p:sp>
      <p:sp>
        <p:nvSpPr>
          <p:cNvPr id="3" name="Content Placeholder 2">
            <a:extLst>
              <a:ext uri="{FF2B5EF4-FFF2-40B4-BE49-F238E27FC236}">
                <a16:creationId xmlns:a16="http://schemas.microsoft.com/office/drawing/2014/main" id="{7201F7EC-5075-4676-A1F9-B80F402639BC}"/>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Tropisms are directional growth responses</a:t>
            </a:r>
          </a:p>
          <a:p>
            <a:pPr marL="342900" lvl="0" indent="-342900">
              <a:spcBef>
                <a:spcPts val="12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Phototropisms</a:t>
            </a:r>
            <a:r>
              <a:rPr lang="en-US" dirty="0">
                <a:solidFill>
                  <a:srgbClr val="000000"/>
                </a:solidFill>
                <a:latin typeface="Arial" panose="020B0604020202020204" pitchFamily="34" charset="0"/>
                <a:ea typeface="Verdana" panose="020B0604030504040204" pitchFamily="34" charset="0"/>
              </a:rPr>
              <a:t> contribute to the variety of forms we see within a species as shoots grow toward light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Connect environmental signal with cellular perception of the signal, transduction into biochemical pathways, and ultimately an altered growth response</a:t>
            </a:r>
          </a:p>
        </p:txBody>
      </p:sp>
      <p:sp>
        <p:nvSpPr>
          <p:cNvPr id="6" name="Slide Number Placeholder 3">
            <a:extLst>
              <a:ext uri="{FF2B5EF4-FFF2-40B4-BE49-F238E27FC236}">
                <a16:creationId xmlns:a16="http://schemas.microsoft.com/office/drawing/2014/main" id="{845F0CD7-DB84-4723-BCC1-2694B70ACCD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879350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FA6BB-62EC-4B85-9A99-F3B7AAE305D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Blue-Light Receptors</a:t>
            </a:r>
          </a:p>
        </p:txBody>
      </p:sp>
      <p:sp>
        <p:nvSpPr>
          <p:cNvPr id="3" name="Content Placeholder 2">
            <a:extLst>
              <a:ext uri="{FF2B5EF4-FFF2-40B4-BE49-F238E27FC236}">
                <a16:creationId xmlns:a16="http://schemas.microsoft.com/office/drawing/2014/main" id="{F8B7F747-D673-4ED8-8BEA-12EA62D2CA8B}"/>
              </a:ext>
            </a:extLst>
          </p:cNvPr>
          <p:cNvSpPr>
            <a:spLocks noGrp="1"/>
          </p:cNvSpPr>
          <p:nvPr>
            <p:ph sz="quarter" idx="11"/>
          </p:nvPr>
        </p:nvSpPr>
        <p:spPr/>
        <p:txBody>
          <a:bodyPr/>
          <a:lstStyle/>
          <a:p>
            <a:pPr>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Blue-light receptor </a:t>
            </a:r>
            <a:r>
              <a:rPr lang="en-US" dirty="0" err="1">
                <a:solidFill>
                  <a:srgbClr val="000000"/>
                </a:solidFill>
                <a:latin typeface="Arial" panose="020B0604020202020204" pitchFamily="34" charset="0"/>
                <a:ea typeface="Verdana" panose="020B0604030504040204" pitchFamily="34" charset="0"/>
              </a:rPr>
              <a:t>phototropin</a:t>
            </a:r>
            <a:r>
              <a:rPr lang="en-US" dirty="0">
                <a:solidFill>
                  <a:srgbClr val="000000"/>
                </a:solidFill>
                <a:latin typeface="Arial" panose="020B0604020202020204" pitchFamily="34" charset="0"/>
                <a:ea typeface="Verdana" panose="020B0604030504040204" pitchFamily="34" charset="0"/>
              </a:rPr>
              <a:t> 1 (PHOT1)</a:t>
            </a:r>
          </a:p>
          <a:p>
            <a:pPr marL="342900" indent="-342900">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 light-sensing regions – change conformation in response to blue light.</a:t>
            </a:r>
          </a:p>
          <a:p>
            <a:pPr marL="342900" indent="-342900">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Stimulates the kinase region of PHOT1 to </a:t>
            </a:r>
            <a:r>
              <a:rPr lang="en-US" dirty="0" err="1">
                <a:solidFill>
                  <a:srgbClr val="000000"/>
                </a:solidFill>
                <a:latin typeface="Arial" panose="020B0604020202020204" pitchFamily="34" charset="0"/>
                <a:ea typeface="Verdana" panose="020B0604030504040204" pitchFamily="34" charset="0"/>
              </a:rPr>
              <a:t>autophosphorylate</a:t>
            </a:r>
            <a:r>
              <a:rPr lang="en-US" dirty="0">
                <a:solidFill>
                  <a:srgbClr val="000000"/>
                </a:solidFill>
                <a:latin typeface="Arial" panose="020B0604020202020204" pitchFamily="34" charset="0"/>
                <a:ea typeface="Verdana" panose="020B0604030504040204" pitchFamily="34" charset="0"/>
              </a:rPr>
              <a:t>.</a:t>
            </a:r>
          </a:p>
          <a:p>
            <a:pPr marL="342900" indent="-342900">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Regulates the flux of auxin in shoots.</a:t>
            </a:r>
          </a:p>
          <a:p>
            <a:pPr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By adjusting the distribution of this hormone, it changes the parts of the shoot that are actively elongated.</a:t>
            </a:r>
          </a:p>
          <a:p>
            <a:pPr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Elongation on one side of a shoot can lead to bending toward the light.</a:t>
            </a:r>
          </a:p>
        </p:txBody>
      </p:sp>
      <p:sp>
        <p:nvSpPr>
          <p:cNvPr id="6" name="Slide Number Placeholder 3">
            <a:extLst>
              <a:ext uri="{FF2B5EF4-FFF2-40B4-BE49-F238E27FC236}">
                <a16:creationId xmlns:a16="http://schemas.microsoft.com/office/drawing/2014/main" id="{C41CCD50-16A1-45C9-A6CE-A92E68A0AA11}"/>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42426608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8776D-DCE3-45A1-8578-DE0AD026F2F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PHOT</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3-part illustration of blue light in the cell. Phototropin 1 is on the cell membrane. Cell membrane and cytosol are shown.">
            <a:extLst>
              <a:ext uri="{FF2B5EF4-FFF2-40B4-BE49-F238E27FC236}">
                <a16:creationId xmlns:a16="http://schemas.microsoft.com/office/drawing/2014/main" id="{A1025735-3827-420E-88FF-CA47FA45668F}"/>
              </a:ext>
            </a:extLst>
          </p:cNvPr>
          <p:cNvPicPr>
            <a:picLocks noChangeAspect="1" noChangeArrowheads="1"/>
          </p:cNvPicPr>
          <p:nvPr/>
        </p:nvPicPr>
        <p:blipFill>
          <a:blip r:embed="rId2"/>
          <a:stretch>
            <a:fillRect/>
          </a:stretch>
        </p:blipFill>
        <p:spPr bwMode="auto">
          <a:xfrm>
            <a:off x="365760" y="1816625"/>
            <a:ext cx="8412480" cy="3084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C86E9B1B-99B1-43BB-9CB1-DF9A699FD3D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370F4E9-E221-42BD-9B50-B3F8906F3CA6}"/>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469532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B54D4-ED5E-4383-A0D0-BEE14AA9F03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Circadian Clocks</a:t>
            </a:r>
          </a:p>
        </p:txBody>
      </p:sp>
      <p:sp>
        <p:nvSpPr>
          <p:cNvPr id="3" name="Content Placeholder 2">
            <a:extLst>
              <a:ext uri="{FF2B5EF4-FFF2-40B4-BE49-F238E27FC236}">
                <a16:creationId xmlns:a16="http://schemas.microsoft.com/office/drawing/2014/main" id="{9A315C0D-6DC0-41FD-A845-845E195403FD}"/>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“Around the day” rhythms are particularly common among eukaryotes</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Have four characteristics: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Continue in absence of external inputs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Must be about 24 hours in duration</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Cycle can be reset or entrained</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Phytochrome action entrains daily cycles.</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Plants in darkness may become desynchronized.</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Clock can compensate for differences in temperature</a:t>
            </a:r>
          </a:p>
        </p:txBody>
      </p:sp>
      <p:sp>
        <p:nvSpPr>
          <p:cNvPr id="6" name="Slide Number Placeholder 3">
            <a:extLst>
              <a:ext uri="{FF2B5EF4-FFF2-40B4-BE49-F238E27FC236}">
                <a16:creationId xmlns:a16="http://schemas.microsoft.com/office/drawing/2014/main" id="{FD93BAF8-EB0A-4F4D-AE0C-D0DA3439D904}"/>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703737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488407" cy="4974336"/>
          </a:xfrm>
        </p:spPr>
        <p:txBody>
          <a:bodyPr/>
          <a:lstStyle/>
          <a:p>
            <a:pPr marL="640080" indent="-640080">
              <a:spcBef>
                <a:spcPts val="1200"/>
              </a:spcBef>
              <a:spcAft>
                <a:spcPts val="1200"/>
              </a:spcAft>
            </a:pPr>
            <a:r>
              <a:rPr lang="en-US" b="1" dirty="0"/>
              <a:t>39.1 </a:t>
            </a:r>
            <a:r>
              <a:rPr lang="en-US" dirty="0"/>
              <a:t>Responses to Light </a:t>
            </a:r>
          </a:p>
          <a:p>
            <a:pPr marL="640080" indent="-640080">
              <a:spcBef>
                <a:spcPts val="1200"/>
              </a:spcBef>
              <a:spcAft>
                <a:spcPts val="1200"/>
              </a:spcAft>
            </a:pPr>
            <a:r>
              <a:rPr lang="en-US" b="1" dirty="0"/>
              <a:t>39.2 </a:t>
            </a:r>
            <a:r>
              <a:rPr lang="en-US" dirty="0"/>
              <a:t>Responses to Gravity </a:t>
            </a:r>
          </a:p>
          <a:p>
            <a:pPr marL="640080" indent="-640080">
              <a:spcBef>
                <a:spcPts val="1200"/>
              </a:spcBef>
              <a:spcAft>
                <a:spcPts val="1200"/>
              </a:spcAft>
            </a:pPr>
            <a:r>
              <a:rPr lang="en-US" b="1" dirty="0"/>
              <a:t>39.3 </a:t>
            </a:r>
            <a:r>
              <a:rPr lang="en-US" dirty="0"/>
              <a:t>Responses to Mechanical Stimuli </a:t>
            </a:r>
          </a:p>
          <a:p>
            <a:pPr marL="640080" indent="-640080">
              <a:spcBef>
                <a:spcPts val="1200"/>
              </a:spcBef>
              <a:spcAft>
                <a:spcPts val="1200"/>
              </a:spcAft>
            </a:pPr>
            <a:r>
              <a:rPr lang="en-US" b="1" dirty="0"/>
              <a:t>39.4 </a:t>
            </a:r>
            <a:r>
              <a:rPr lang="en-US" dirty="0"/>
              <a:t>Responses to Water and Temperature </a:t>
            </a:r>
          </a:p>
          <a:p>
            <a:pPr marL="640080" indent="-640080">
              <a:spcBef>
                <a:spcPts val="1200"/>
              </a:spcBef>
              <a:spcAft>
                <a:spcPts val="1200"/>
              </a:spcAft>
            </a:pPr>
            <a:r>
              <a:rPr lang="en-US" b="1" dirty="0"/>
              <a:t>39.5 </a:t>
            </a:r>
            <a:r>
              <a:rPr lang="en-US" dirty="0"/>
              <a:t>Hormones and Sensory Systems </a:t>
            </a:r>
          </a:p>
        </p:txBody>
      </p:sp>
      <p:pic>
        <p:nvPicPr>
          <p:cNvPr id="7" name="Picture 3" descr="A tree with a twisted trunk that has moved farther from the spot in response to light, water, temperature, or other factors.">
            <a:extLst>
              <a:ext uri="{FF2B5EF4-FFF2-40B4-BE49-F238E27FC236}">
                <a16:creationId xmlns:a16="http://schemas.microsoft.com/office/drawing/2014/main" id="{92768BA8-098E-4A7B-B096-39F2A5080ED9}"/>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283117" y="1071710"/>
            <a:ext cx="3381786" cy="508052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6059610" y="6269248"/>
            <a:ext cx="1828800" cy="181356"/>
          </a:xfrm>
        </p:spPr>
        <p:txBody>
          <a:bodyPr/>
          <a:lstStyle/>
          <a:p>
            <a:pPr algn="ctr"/>
            <a:r>
              <a:rPr lang="en-US" dirty="0">
                <a:solidFill>
                  <a:schemeClr val="tx1"/>
                </a:solidFill>
              </a:rPr>
              <a:t>©Educational Images/Getty Images</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36617-C16B-4E72-A9FE-E9CEDE30713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Gravitropism</a:t>
            </a:r>
          </a:p>
        </p:txBody>
      </p:sp>
      <p:sp>
        <p:nvSpPr>
          <p:cNvPr id="3" name="Content Placeholder 2">
            <a:extLst>
              <a:ext uri="{FF2B5EF4-FFF2-40B4-BE49-F238E27FC236}">
                <a16:creationId xmlns:a16="http://schemas.microsoft.com/office/drawing/2014/main" id="{C1E26DB0-6A3B-4B81-943E-2991EBAB17B8}"/>
              </a:ext>
            </a:extLst>
          </p:cNvPr>
          <p:cNvSpPr>
            <a:spLocks noGrp="1"/>
          </p:cNvSpPr>
          <p:nvPr>
            <p:ph sz="quarter" idx="11"/>
          </p:nvPr>
        </p:nvSpPr>
        <p:spPr>
          <a:xfrm>
            <a:off x="342900" y="1276710"/>
            <a:ext cx="8458200" cy="2152290"/>
          </a:xfrm>
        </p:spPr>
        <p:txBody>
          <a:bodyPr/>
          <a:lstStyle/>
          <a:p>
            <a:pPr marL="342900" lvl="0" indent="-342900">
              <a:spcBef>
                <a:spcPts val="3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Response of a plant to the gravitational field of the Earth</a:t>
            </a:r>
          </a:p>
          <a:p>
            <a:pPr marL="342900" lvl="0" indent="-342900">
              <a:spcBef>
                <a:spcPts val="3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Shoots exhibit negative gravitropism (growth away from gravity)</a:t>
            </a:r>
          </a:p>
          <a:p>
            <a:pPr marL="342900" lvl="0" indent="-342900">
              <a:spcBef>
                <a:spcPts val="3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Roots have a positive gravitropic response (growth toward gravity)</a:t>
            </a:r>
          </a:p>
        </p:txBody>
      </p:sp>
      <p:pic>
        <p:nvPicPr>
          <p:cNvPr id="9" name="Picture 3" descr="A tomato plant in a knocked-over pot has bent so that its stem is oriented vertically.">
            <a:extLst>
              <a:ext uri="{FF2B5EF4-FFF2-40B4-BE49-F238E27FC236}">
                <a16:creationId xmlns:a16="http://schemas.microsoft.com/office/drawing/2014/main" id="{B6150783-6D44-43D5-BF5D-497F5734ADB0}"/>
              </a:ext>
            </a:extLst>
          </p:cNvPr>
          <p:cNvPicPr>
            <a:picLocks noChangeAspect="1" noChangeArrowheads="1"/>
          </p:cNvPicPr>
          <p:nvPr/>
        </p:nvPicPr>
        <p:blipFill rotWithShape="1">
          <a:blip r:embed="rId2"/>
          <a:srcRect l="5027" t="2407" r="6140" b="3736"/>
          <a:stretch/>
        </p:blipFill>
        <p:spPr bwMode="auto">
          <a:xfrm>
            <a:off x="2676525" y="3379470"/>
            <a:ext cx="3790950"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B7222FB9-01B4-4435-B55E-3745AA1C0C9D}"/>
              </a:ext>
            </a:extLst>
          </p:cNvPr>
          <p:cNvSpPr>
            <a:spLocks noGrp="1"/>
          </p:cNvSpPr>
          <p:nvPr>
            <p:ph type="body" sz="quarter" idx="39"/>
          </p:nvPr>
        </p:nvSpPr>
        <p:spPr>
          <a:xfrm>
            <a:off x="3798816" y="6274214"/>
            <a:ext cx="1828800" cy="181356"/>
          </a:xfrm>
        </p:spPr>
        <p:txBody>
          <a:bodyPr/>
          <a:lstStyle/>
          <a:p>
            <a:pPr algn="ctr"/>
            <a:r>
              <a:rPr lang="en-US" dirty="0">
                <a:solidFill>
                  <a:schemeClr val="tx1"/>
                </a:solidFill>
              </a:rPr>
              <a:t>©Ray F. Evert </a:t>
            </a:r>
          </a:p>
        </p:txBody>
      </p:sp>
      <p:sp>
        <p:nvSpPr>
          <p:cNvPr id="8" name="Slide Number Placeholder 5">
            <a:extLst>
              <a:ext uri="{FF2B5EF4-FFF2-40B4-BE49-F238E27FC236}">
                <a16:creationId xmlns:a16="http://schemas.microsoft.com/office/drawing/2014/main" id="{843B61F0-F9B7-4487-904D-B6213D9C4A38}"/>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940525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4A0CE-BAAE-49BE-9CCC-85036D9C59A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Responses to Gravity</a:t>
            </a:r>
          </a:p>
        </p:txBody>
      </p:sp>
      <p:sp>
        <p:nvSpPr>
          <p:cNvPr id="3" name="Content Placeholder 2">
            <a:extLst>
              <a:ext uri="{FF2B5EF4-FFF2-40B4-BE49-F238E27FC236}">
                <a16:creationId xmlns:a16="http://schemas.microsoft.com/office/drawing/2014/main" id="{BD89C221-3274-4C2E-AD3F-5CE0000CDDDD}"/>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Four general steps lead to a gravitropic response:</a:t>
            </a:r>
          </a:p>
          <a:p>
            <a:pPr marL="457200" lvl="0" indent="-457200">
              <a:spcBef>
                <a:spcPct val="20000"/>
              </a:spcBef>
              <a:spcAft>
                <a:spcPts val="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Gravity is perceived by the cell</a:t>
            </a:r>
          </a:p>
          <a:p>
            <a:pPr marL="457200" lvl="0" indent="-457200">
              <a:spcBef>
                <a:spcPct val="20000"/>
              </a:spcBef>
              <a:spcAft>
                <a:spcPts val="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 mechanical signal is transduced into a physiological signal</a:t>
            </a:r>
          </a:p>
          <a:p>
            <a:pPr marL="457200" lvl="0" indent="-457200">
              <a:spcBef>
                <a:spcPct val="20000"/>
              </a:spcBef>
              <a:spcAft>
                <a:spcPts val="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Physiological signal is transduced inside the cell and to other cells</a:t>
            </a:r>
          </a:p>
          <a:p>
            <a:pPr marL="457200" lvl="0" indent="-457200">
              <a:spcBef>
                <a:spcPct val="20000"/>
              </a:spcBef>
              <a:spcAft>
                <a:spcPts val="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Differential cell elongation occurs in the “up” and “down” sides of root and shoot</a:t>
            </a:r>
          </a:p>
        </p:txBody>
      </p:sp>
      <p:sp>
        <p:nvSpPr>
          <p:cNvPr id="6" name="Slide Number Placeholder 3">
            <a:extLst>
              <a:ext uri="{FF2B5EF4-FFF2-40B4-BE49-F238E27FC236}">
                <a16:creationId xmlns:a16="http://schemas.microsoft.com/office/drawing/2014/main" id="{1947C1F0-B397-4757-BEFA-6510671D331C}"/>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05594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5E249-DF39-4591-BCCE-B62023360B7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Root and Shoot Responses to Gravity</a:t>
            </a:r>
          </a:p>
        </p:txBody>
      </p:sp>
      <p:sp>
        <p:nvSpPr>
          <p:cNvPr id="3" name="Content Placeholder 2">
            <a:extLst>
              <a:ext uri="{FF2B5EF4-FFF2-40B4-BE49-F238E27FC236}">
                <a16:creationId xmlns:a16="http://schemas.microsoft.com/office/drawing/2014/main" id="{CBFA6D1E-2C01-492C-9B46-7B5087796D33}"/>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shoots, gravity is sensed along the length of the stem in endodermal cells surrounding the vascular tissue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Signaling occurs toward the outer epidermal cells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roots, the cap is the site of gravity perception</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Signaling triggers differential cell elongation and division in the elongation zone</a:t>
            </a:r>
          </a:p>
        </p:txBody>
      </p:sp>
      <p:sp>
        <p:nvSpPr>
          <p:cNvPr id="6" name="Slide Number Placeholder 3">
            <a:extLst>
              <a:ext uri="{FF2B5EF4-FFF2-40B4-BE49-F238E27FC236}">
                <a16:creationId xmlns:a16="http://schemas.microsoft.com/office/drawing/2014/main" id="{07E5D66C-016E-432F-A7EB-00352FBE6F92}"/>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2679300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3E338-5D28-4B72-A71F-09007E8B641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Response to Gravity in Shoots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2 illustrations of stem and gravity are shown.">
            <a:extLst>
              <a:ext uri="{FF2B5EF4-FFF2-40B4-BE49-F238E27FC236}">
                <a16:creationId xmlns:a16="http://schemas.microsoft.com/office/drawing/2014/main" id="{5118B056-9574-42AC-9ABA-7ABB051FC8FA}"/>
              </a:ext>
            </a:extLst>
          </p:cNvPr>
          <p:cNvPicPr>
            <a:picLocks noChangeAspect="1" noChangeArrowheads="1"/>
          </p:cNvPicPr>
          <p:nvPr/>
        </p:nvPicPr>
        <p:blipFill>
          <a:blip r:embed="rId2"/>
          <a:stretch>
            <a:fillRect/>
          </a:stretch>
        </p:blipFill>
        <p:spPr bwMode="auto">
          <a:xfrm>
            <a:off x="2651760" y="1115198"/>
            <a:ext cx="3840480" cy="5082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E9D5BCFA-2B94-42C4-B811-7AA56D083B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58D331B3-41A1-4A1C-9B0D-BB38943176D4}"/>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8434395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6A5E5-3983-4FD0-89AB-6CEB5DD8A17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Response to Gravity in Roots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2 illustrations of root and gravity are shown.">
            <a:extLst>
              <a:ext uri="{FF2B5EF4-FFF2-40B4-BE49-F238E27FC236}">
                <a16:creationId xmlns:a16="http://schemas.microsoft.com/office/drawing/2014/main" id="{AC7B6D6B-62A1-4DC2-8397-458269D0BAB6}"/>
              </a:ext>
            </a:extLst>
          </p:cNvPr>
          <p:cNvPicPr>
            <a:picLocks noChangeAspect="1" noChangeArrowheads="1"/>
          </p:cNvPicPr>
          <p:nvPr/>
        </p:nvPicPr>
        <p:blipFill>
          <a:blip r:embed="rId2"/>
          <a:stretch>
            <a:fillRect/>
          </a:stretch>
        </p:blipFill>
        <p:spPr bwMode="auto">
          <a:xfrm>
            <a:off x="972379" y="1151123"/>
            <a:ext cx="7199242" cy="498991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67EAD77F-AC8C-45E3-81DD-BA2DAB4FF54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2EB6D534-6C3E-4577-B811-36F6F5408D19}"/>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6542739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35583-7DB2-4980-9E5B-F8BAA6AF5FF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Stem Response to Gravity</a:t>
            </a:r>
          </a:p>
        </p:txBody>
      </p:sp>
      <p:sp>
        <p:nvSpPr>
          <p:cNvPr id="3" name="Content Placeholder 2">
            <a:extLst>
              <a:ext uri="{FF2B5EF4-FFF2-40B4-BE49-F238E27FC236}">
                <a16:creationId xmlns:a16="http://schemas.microsoft.com/office/drawing/2014/main" id="{5AEB020E-2931-4F46-A4BD-CAE6459D23E4}"/>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Auxin accumulates on lower side of the stem</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Results curvature of the stem upward.</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Two </a:t>
            </a:r>
            <a:r>
              <a:rPr lang="en-US" i="1" dirty="0">
                <a:solidFill>
                  <a:srgbClr val="000000"/>
                </a:solidFill>
                <a:latin typeface="Arial" panose="020B0604020202020204" pitchFamily="34" charset="0"/>
                <a:ea typeface="Verdana" panose="020B0604030504040204" pitchFamily="34" charset="0"/>
              </a:rPr>
              <a:t>Arabidopsis</a:t>
            </a:r>
            <a:r>
              <a:rPr lang="en-US" dirty="0">
                <a:solidFill>
                  <a:srgbClr val="000000"/>
                </a:solidFill>
                <a:latin typeface="Arial" panose="020B0604020202020204" pitchFamily="34" charset="0"/>
                <a:ea typeface="Verdana" panose="020B0604030504040204" pitchFamily="34" charset="0"/>
              </a:rPr>
              <a:t> mutants, </a:t>
            </a:r>
            <a:r>
              <a:rPr lang="en-US" i="1" dirty="0">
                <a:solidFill>
                  <a:srgbClr val="000000"/>
                </a:solidFill>
                <a:latin typeface="Arial" panose="020B0604020202020204" pitchFamily="34" charset="0"/>
                <a:ea typeface="Verdana" panose="020B0604030504040204" pitchFamily="34" charset="0"/>
              </a:rPr>
              <a:t>scarecrow </a:t>
            </a:r>
            <a:r>
              <a:rPr lang="en-US" dirty="0">
                <a:solidFill>
                  <a:srgbClr val="000000"/>
                </a:solidFill>
                <a:latin typeface="Arial" panose="020B0604020202020204" pitchFamily="34" charset="0"/>
                <a:ea typeface="Verdana" panose="020B0604030504040204" pitchFamily="34" charset="0"/>
              </a:rPr>
              <a:t>(</a:t>
            </a:r>
            <a:r>
              <a:rPr lang="en-US" i="1" dirty="0" err="1">
                <a:solidFill>
                  <a:srgbClr val="000000"/>
                </a:solidFill>
                <a:latin typeface="Arial" panose="020B0604020202020204" pitchFamily="34" charset="0"/>
                <a:ea typeface="Verdana" panose="020B0604030504040204" pitchFamily="34" charset="0"/>
              </a:rPr>
              <a:t>scr</a:t>
            </a:r>
            <a:r>
              <a:rPr lang="en-US" dirty="0">
                <a:solidFill>
                  <a:srgbClr val="000000"/>
                </a:solidFill>
                <a:latin typeface="Arial" panose="020B0604020202020204" pitchFamily="34" charset="0"/>
                <a:ea typeface="Verdana" panose="020B0604030504040204" pitchFamily="34" charset="0"/>
              </a:rPr>
              <a:t>) and </a:t>
            </a:r>
            <a:r>
              <a:rPr lang="en-US" i="1" dirty="0">
                <a:solidFill>
                  <a:srgbClr val="000000"/>
                </a:solidFill>
                <a:latin typeface="Arial" panose="020B0604020202020204" pitchFamily="34" charset="0"/>
                <a:ea typeface="Verdana" panose="020B0604030504040204" pitchFamily="34" charset="0"/>
              </a:rPr>
              <a:t>short root </a:t>
            </a:r>
            <a:r>
              <a:rPr lang="en-US" dirty="0">
                <a:solidFill>
                  <a:srgbClr val="000000"/>
                </a:solidFill>
                <a:latin typeface="Arial" panose="020B0604020202020204" pitchFamily="34" charset="0"/>
                <a:ea typeface="Verdana" panose="020B0604030504040204" pitchFamily="34" charset="0"/>
              </a:rPr>
              <a:t>(</a:t>
            </a:r>
            <a:r>
              <a:rPr lang="en-US" i="1" dirty="0" err="1">
                <a:solidFill>
                  <a:srgbClr val="000000"/>
                </a:solidFill>
                <a:latin typeface="Arial" panose="020B0604020202020204" pitchFamily="34" charset="0"/>
                <a:ea typeface="Verdana" panose="020B0604030504040204" pitchFamily="34" charset="0"/>
              </a:rPr>
              <a:t>shr</a:t>
            </a:r>
            <a:r>
              <a:rPr lang="en-US" dirty="0">
                <a:solidFill>
                  <a:srgbClr val="000000"/>
                </a:solidFill>
                <a:latin typeface="Arial" panose="020B0604020202020204" pitchFamily="34" charset="0"/>
                <a:ea typeface="Verdana" panose="020B0604030504040204" pitchFamily="34" charset="0"/>
              </a:rPr>
              <a:t>) do not show a normal gravitropic response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Due to lack of a functional endodermis and its gravity-sensing </a:t>
            </a:r>
            <a:r>
              <a:rPr lang="en-US" dirty="0" err="1">
                <a:solidFill>
                  <a:srgbClr val="000000"/>
                </a:solidFill>
                <a:latin typeface="Arial" panose="020B0604020202020204" pitchFamily="34" charset="0"/>
                <a:ea typeface="Verdana" panose="020B0604030504040204" pitchFamily="34" charset="0"/>
              </a:rPr>
              <a:t>amyloplasts</a:t>
            </a:r>
            <a:r>
              <a:rPr lang="en-US" dirty="0">
                <a:solidFill>
                  <a:srgbClr val="000000"/>
                </a:solidFill>
                <a:latin typeface="Arial" panose="020B0604020202020204" pitchFamily="34" charset="0"/>
                <a:ea typeface="Verdana" panose="020B0604030504040204" pitchFamily="34" charset="0"/>
              </a:rPr>
              <a:t>.</a:t>
            </a:r>
          </a:p>
        </p:txBody>
      </p:sp>
      <p:sp>
        <p:nvSpPr>
          <p:cNvPr id="6" name="Slide Number Placeholder 3">
            <a:extLst>
              <a:ext uri="{FF2B5EF4-FFF2-40B4-BE49-F238E27FC236}">
                <a16:creationId xmlns:a16="http://schemas.microsoft.com/office/drawing/2014/main" id="{2B48A29F-7BFC-4686-9AF3-E584F78325E6}"/>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5201366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64338-C8E9-4B70-A85C-D0C7492A93DB}"/>
              </a:ext>
            </a:extLst>
          </p:cNvPr>
          <p:cNvSpPr>
            <a:spLocks noGrp="1"/>
          </p:cNvSpPr>
          <p:nvPr>
            <p:ph type="title"/>
          </p:nvPr>
        </p:nvSpPr>
        <p:spPr>
          <a:xfrm>
            <a:off x="342900" y="304800"/>
            <a:ext cx="3382260" cy="678611"/>
          </a:xfrm>
        </p:spPr>
        <p:txBody>
          <a:bodyPr/>
          <a:lstStyle/>
          <a:p>
            <a:pPr lvl="0"/>
            <a:r>
              <a:rPr lang="en-US" altLang="en-US" i="1" dirty="0" err="1">
                <a:solidFill>
                  <a:srgbClr val="000000"/>
                </a:solidFill>
                <a:latin typeface="Arial" panose="020B0604020202020204" pitchFamily="34" charset="0"/>
                <a:ea typeface="Microsoft YaHei" panose="020B0503020204020204" pitchFamily="34" charset="-122"/>
                <a:cs typeface="Arial" pitchFamily="34" charset="0"/>
              </a:rPr>
              <a:t>scr</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and </a:t>
            </a:r>
            <a:r>
              <a:rPr lang="en-US" altLang="en-US" i="1" dirty="0" err="1">
                <a:solidFill>
                  <a:srgbClr val="000000"/>
                </a:solidFill>
                <a:latin typeface="Arial" panose="020B0604020202020204" pitchFamily="34" charset="0"/>
                <a:ea typeface="Microsoft YaHei" panose="020B0503020204020204" pitchFamily="34" charset="-122"/>
                <a:cs typeface="Arial" pitchFamily="34" charset="0"/>
              </a:rPr>
              <a:t>shr</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Mutants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2-part illustration explaining why amyloplasts in stem endoderm are needed for gravitropism. ">
            <a:extLst>
              <a:ext uri="{FF2B5EF4-FFF2-40B4-BE49-F238E27FC236}">
                <a16:creationId xmlns:a16="http://schemas.microsoft.com/office/drawing/2014/main" id="{F55D533E-B3F0-499F-B299-373BB2FB7F77}"/>
              </a:ext>
            </a:extLst>
          </p:cNvPr>
          <p:cNvPicPr>
            <a:picLocks noChangeAspect="1" noChangeArrowheads="1"/>
          </p:cNvPicPr>
          <p:nvPr/>
        </p:nvPicPr>
        <p:blipFill>
          <a:blip r:embed="rId2"/>
          <a:stretch>
            <a:fillRect/>
          </a:stretch>
        </p:blipFill>
        <p:spPr bwMode="auto">
          <a:xfrm>
            <a:off x="5262333" y="211254"/>
            <a:ext cx="2990275" cy="57607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25BC473B-CDB5-4239-87C4-B5FA46A9F10B}"/>
              </a:ext>
            </a:extLst>
          </p:cNvPr>
          <p:cNvSpPr>
            <a:spLocks noGrp="1"/>
          </p:cNvSpPr>
          <p:nvPr>
            <p:ph type="body" sz="quarter" idx="39"/>
          </p:nvPr>
        </p:nvSpPr>
        <p:spPr>
          <a:xfrm>
            <a:off x="5385870" y="6044628"/>
            <a:ext cx="2743200" cy="181356"/>
          </a:xfrm>
        </p:spPr>
        <p:txBody>
          <a:bodyPr/>
          <a:lstStyle/>
          <a:p>
            <a:pPr algn="ctr"/>
            <a:r>
              <a:rPr lang="en-US" dirty="0">
                <a:solidFill>
                  <a:schemeClr val="tx1"/>
                </a:solidFill>
              </a:rPr>
              <a:t>©</a:t>
            </a:r>
            <a:r>
              <a:rPr lang="en-US" dirty="0" err="1">
                <a:solidFill>
                  <a:schemeClr val="tx1"/>
                </a:solidFill>
              </a:rPr>
              <a:t>Jee</a:t>
            </a:r>
            <a:r>
              <a:rPr lang="en-US" dirty="0">
                <a:solidFill>
                  <a:schemeClr val="tx1"/>
                </a:solidFill>
              </a:rPr>
              <a:t> Jung and Philip </a:t>
            </a:r>
            <a:r>
              <a:rPr lang="en-US" dirty="0" err="1">
                <a:solidFill>
                  <a:schemeClr val="tx1"/>
                </a:solidFill>
              </a:rPr>
              <a:t>Benfey</a:t>
            </a:r>
            <a:r>
              <a:rPr lang="en-US" dirty="0">
                <a:solidFill>
                  <a:schemeClr val="tx1"/>
                </a:solidFill>
              </a:rPr>
              <a:t> </a:t>
            </a:r>
          </a:p>
        </p:txBody>
      </p:sp>
      <p:sp>
        <p:nvSpPr>
          <p:cNvPr id="4" name="Text Placeholder 4">
            <a:extLst>
              <a:ext uri="{FF2B5EF4-FFF2-40B4-BE49-F238E27FC236}">
                <a16:creationId xmlns:a16="http://schemas.microsoft.com/office/drawing/2014/main" id="{336DB32D-0B30-4A89-B81E-EE9C5DCA925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AF8BA918-AE1D-48D1-B1A0-372AACAF232D}"/>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3646906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436DE-C2AA-4D21-93C6-C8FFAF79319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Root Response to Gravity</a:t>
            </a:r>
          </a:p>
        </p:txBody>
      </p:sp>
      <p:sp>
        <p:nvSpPr>
          <p:cNvPr id="3" name="Content Placeholder 2">
            <a:extLst>
              <a:ext uri="{FF2B5EF4-FFF2-40B4-BE49-F238E27FC236}">
                <a16:creationId xmlns:a16="http://schemas.microsoft.com/office/drawing/2014/main" id="{9F154035-A9DD-403F-B92F-58D2D25B73F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Gravity-sensing cells are located in the root cap</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Cells that actually undergo asymmetrical growth are in the distal elongation zone (closest to root cap)</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Auxin may be involved, but exact mechanism is still unknown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gravitropic response still occurs is the distal elongation zone if auxin transport is suppressed.</a:t>
            </a:r>
          </a:p>
        </p:txBody>
      </p:sp>
      <p:sp>
        <p:nvSpPr>
          <p:cNvPr id="6" name="Slide Number Placeholder 3">
            <a:extLst>
              <a:ext uri="{FF2B5EF4-FFF2-40B4-BE49-F238E27FC236}">
                <a16:creationId xmlns:a16="http://schemas.microsoft.com/office/drawing/2014/main" id="{3992EAE6-EBC5-4D1C-8DB1-656F8BB64513}"/>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9706944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6D0FC-8D3C-43AE-AC77-3D4A0F72000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Responses to Touch</a:t>
            </a:r>
          </a:p>
        </p:txBody>
      </p:sp>
      <p:sp>
        <p:nvSpPr>
          <p:cNvPr id="3" name="Content Placeholder 2">
            <a:extLst>
              <a:ext uri="{FF2B5EF4-FFF2-40B4-BE49-F238E27FC236}">
                <a16:creationId xmlns:a16="http://schemas.microsoft.com/office/drawing/2014/main" id="{5C983466-C1BB-4E70-9530-EAB9A2D30FE0}"/>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Thigmomorphogenesis</a:t>
            </a:r>
            <a:r>
              <a:rPr lang="en-US" dirty="0">
                <a:solidFill>
                  <a:srgbClr val="000000"/>
                </a:solidFill>
                <a:latin typeface="Arial" panose="020B0604020202020204" pitchFamily="34" charset="0"/>
                <a:ea typeface="Verdana" panose="020B0604030504040204" pitchFamily="34" charset="0"/>
              </a:rPr>
              <a:t>: permanent form change in response to mechanical stresses</a:t>
            </a:r>
          </a:p>
          <a:p>
            <a:pPr marL="342900" lvl="0" indent="-342900">
              <a:spcBef>
                <a:spcPts val="12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Thigmotropism</a:t>
            </a:r>
            <a:r>
              <a:rPr lang="en-US" dirty="0">
                <a:solidFill>
                  <a:srgbClr val="000000"/>
                </a:solidFill>
                <a:latin typeface="Arial" panose="020B0604020202020204" pitchFamily="34" charset="0"/>
                <a:ea typeface="Verdana" panose="020B0604030504040204" pitchFamily="34" charset="0"/>
              </a:rPr>
              <a:t>: directional growth of a plant or plant part in response to contact</a:t>
            </a:r>
          </a:p>
          <a:p>
            <a:pPr marL="342900" lvl="0" indent="-342900">
              <a:spcBef>
                <a:spcPts val="12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Thigmonastic</a:t>
            </a:r>
            <a:r>
              <a:rPr lang="en-US" dirty="0">
                <a:solidFill>
                  <a:srgbClr val="000000"/>
                </a:solidFill>
                <a:latin typeface="Arial" panose="020B0604020202020204" pitchFamily="34" charset="0"/>
                <a:ea typeface="Verdana" panose="020B0604030504040204" pitchFamily="34" charset="0"/>
              </a:rPr>
              <a:t> responses: independent of the direction of the stimulus and usually produced by changes in turgor pressure</a:t>
            </a:r>
          </a:p>
        </p:txBody>
      </p:sp>
      <p:sp>
        <p:nvSpPr>
          <p:cNvPr id="6" name="Slide Number Placeholder 3">
            <a:extLst>
              <a:ext uri="{FF2B5EF4-FFF2-40B4-BE49-F238E27FC236}">
                <a16:creationId xmlns:a16="http://schemas.microsoft.com/office/drawing/2014/main" id="{50BF8C7C-069F-4BE8-B7CB-EF70544BD30B}"/>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1072388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B84BD-20A4-4774-B573-0BED63AF8F01}"/>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Thigmotropism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 tendril at the end of the leaf has twirled around a wire fence.">
            <a:extLst>
              <a:ext uri="{FF2B5EF4-FFF2-40B4-BE49-F238E27FC236}">
                <a16:creationId xmlns:a16="http://schemas.microsoft.com/office/drawing/2014/main" id="{3DEFD8FC-A36B-40B4-B2CF-E3589B94642D}"/>
              </a:ext>
            </a:extLst>
          </p:cNvPr>
          <p:cNvPicPr>
            <a:picLocks noChangeAspect="1" noChangeArrowheads="1"/>
          </p:cNvPicPr>
          <p:nvPr/>
        </p:nvPicPr>
        <p:blipFill>
          <a:blip r:embed="rId2"/>
          <a:stretch>
            <a:fillRect/>
          </a:stretch>
        </p:blipFill>
        <p:spPr bwMode="auto">
          <a:xfrm>
            <a:off x="1881352" y="1109887"/>
            <a:ext cx="5381297"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0BA41B5C-D689-4974-8561-7F12BD642291}"/>
              </a:ext>
            </a:extLst>
          </p:cNvPr>
          <p:cNvSpPr>
            <a:spLocks noGrp="1"/>
          </p:cNvSpPr>
          <p:nvPr>
            <p:ph sz="quarter" idx="11"/>
          </p:nvPr>
        </p:nvSpPr>
        <p:spPr>
          <a:xfrm>
            <a:off x="3758447" y="4847983"/>
            <a:ext cx="1627106" cy="197755"/>
          </a:xfrm>
        </p:spPr>
        <p:txBody>
          <a:bodyPr/>
          <a:lstStyle/>
          <a:p>
            <a:pPr algn="ctr"/>
            <a:r>
              <a:rPr lang="en-US" sz="800" dirty="0"/>
              <a:t>Ed Reschke/Getty Images </a:t>
            </a:r>
            <a:endParaRPr lang="en-US" sz="800" dirty="0">
              <a:solidFill>
                <a:srgbClr val="000000"/>
              </a:solidFill>
              <a:latin typeface="Arial" panose="020B0604020202020204" pitchFamily="34" charset="0"/>
              <a:ea typeface="Verdana" panose="020B0604030504040204" pitchFamily="34" charset="0"/>
            </a:endParaRPr>
          </a:p>
        </p:txBody>
      </p:sp>
      <p:sp>
        <p:nvSpPr>
          <p:cNvPr id="11" name="Content Placeholder 4">
            <a:extLst>
              <a:ext uri="{FF2B5EF4-FFF2-40B4-BE49-F238E27FC236}">
                <a16:creationId xmlns:a16="http://schemas.microsoft.com/office/drawing/2014/main" id="{DC415637-08D3-4906-AA67-12C97D5E0D25}"/>
              </a:ext>
            </a:extLst>
          </p:cNvPr>
          <p:cNvSpPr>
            <a:spLocks noGrp="1"/>
          </p:cNvSpPr>
          <p:nvPr>
            <p:ph sz="quarter" idx="15"/>
          </p:nvPr>
        </p:nvSpPr>
        <p:spPr>
          <a:xfrm>
            <a:off x="342900" y="5147855"/>
            <a:ext cx="8458200" cy="1188720"/>
          </a:xfrm>
        </p:spPr>
        <p:txBody>
          <a:bodyPr/>
          <a:lstStyle/>
          <a:p>
            <a:r>
              <a:rPr lang="en-US" dirty="0">
                <a:solidFill>
                  <a:srgbClr val="000000"/>
                </a:solidFill>
                <a:latin typeface="Arial" panose="020B0604020202020204" pitchFamily="34" charset="0"/>
                <a:ea typeface="Verdana" panose="020B0604030504040204" pitchFamily="34" charset="0"/>
              </a:rPr>
              <a:t>The </a:t>
            </a:r>
            <a:r>
              <a:rPr lang="en-US" dirty="0" err="1">
                <a:solidFill>
                  <a:srgbClr val="000000"/>
                </a:solidFill>
                <a:latin typeface="Arial" panose="020B0604020202020204" pitchFamily="34" charset="0"/>
                <a:ea typeface="Verdana" panose="020B0604030504040204" pitchFamily="34" charset="0"/>
              </a:rPr>
              <a:t>thigmotropic</a:t>
            </a:r>
            <a:r>
              <a:rPr lang="en-US" dirty="0">
                <a:solidFill>
                  <a:srgbClr val="000000"/>
                </a:solidFill>
                <a:latin typeface="Arial" panose="020B0604020202020204" pitchFamily="34" charset="0"/>
                <a:ea typeface="Verdana" panose="020B0604030504040204" pitchFamily="34" charset="0"/>
              </a:rPr>
              <a:t> responses of these twining stems causes them to coil around the object with which they have come into contact.</a:t>
            </a:r>
          </a:p>
        </p:txBody>
      </p:sp>
      <p:sp>
        <p:nvSpPr>
          <p:cNvPr id="8" name="Slide Number Placeholder 5">
            <a:extLst>
              <a:ext uri="{FF2B5EF4-FFF2-40B4-BE49-F238E27FC236}">
                <a16:creationId xmlns:a16="http://schemas.microsoft.com/office/drawing/2014/main" id="{79BA7A05-A4DD-4A9D-89BD-E63F94C0A5A1}"/>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9279151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16674-E131-479F-852B-E6C839C208D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Responses to Light</a:t>
            </a:r>
          </a:p>
        </p:txBody>
      </p:sp>
      <p:sp>
        <p:nvSpPr>
          <p:cNvPr id="3" name="Content Placeholder 2">
            <a:extLst>
              <a:ext uri="{FF2B5EF4-FFF2-40B4-BE49-F238E27FC236}">
                <a16:creationId xmlns:a16="http://schemas.microsoft.com/office/drawing/2014/main" id="{6DE1E42A-9B5A-48C6-931B-1839FC0DDE25}"/>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Pigments are molecules that are capable of absorbing light energy</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are used in photosynthesis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Others detect light and mediate the plant’s response to it.</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Photomorphogenesis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Nondirectional, light-triggered development.</a:t>
            </a:r>
          </a:p>
          <a:p>
            <a:pPr lvl="0">
              <a:spcBef>
                <a:spcPts val="624"/>
              </a:spcBef>
              <a:spcAft>
                <a:spcPts val="600"/>
              </a:spcAft>
              <a:buClr>
                <a:srgbClr val="003B48"/>
              </a:buClr>
            </a:pPr>
            <a:r>
              <a:rPr lang="en-US" dirty="0" err="1">
                <a:solidFill>
                  <a:srgbClr val="000000"/>
                </a:solidFill>
                <a:latin typeface="Arial" panose="020B0604020202020204" pitchFamily="34" charset="0"/>
                <a:ea typeface="Verdana" panose="020B0604030504040204" pitchFamily="34" charset="0"/>
              </a:rPr>
              <a:t>Phototropisms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Directional growth responses to light.</a:t>
            </a:r>
          </a:p>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Both compensate for inability to move</a:t>
            </a:r>
          </a:p>
        </p:txBody>
      </p:sp>
      <p:sp>
        <p:nvSpPr>
          <p:cNvPr id="6" name="Slide Number Placeholder 3">
            <a:extLst>
              <a:ext uri="{FF2B5EF4-FFF2-40B4-BE49-F238E27FC236}">
                <a16:creationId xmlns:a16="http://schemas.microsoft.com/office/drawing/2014/main" id="{BA244638-253B-4394-B295-DEBCDB5CA0DC}"/>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105016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8EAC1-E79D-4A4A-9B33-100948B082E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Changes in Turgor Pressure</a:t>
            </a:r>
          </a:p>
        </p:txBody>
      </p:sp>
      <p:sp>
        <p:nvSpPr>
          <p:cNvPr id="3" name="Content Placeholder 2">
            <a:extLst>
              <a:ext uri="{FF2B5EF4-FFF2-40B4-BE49-F238E27FC236}">
                <a16:creationId xmlns:a16="http://schemas.microsoft.com/office/drawing/2014/main" id="{EAF70037-2006-41CE-AFAB-26DE4481D2B4}"/>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touch-induced plant movements involve reversible changes in turgor pressure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water leaves turgid cells, they may collapse, causing plant movement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water enters a limp cell, it becomes turgid and may also move</a:t>
            </a:r>
          </a:p>
        </p:txBody>
      </p:sp>
      <p:sp>
        <p:nvSpPr>
          <p:cNvPr id="6" name="Slide Number Placeholder 3">
            <a:extLst>
              <a:ext uri="{FF2B5EF4-FFF2-40B4-BE49-F238E27FC236}">
                <a16:creationId xmlns:a16="http://schemas.microsoft.com/office/drawing/2014/main" id="{5689232E-E35C-4E93-90C0-4E4A296CA373}"/>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072310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9F520-4D7D-4801-95D5-A0D7C50975B5}"/>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Mimosa </a:t>
            </a:r>
            <a:r>
              <a:rPr lang="en-US" i="1" dirty="0" err="1">
                <a:solidFill>
                  <a:srgbClr val="000000"/>
                </a:solidFill>
                <a:latin typeface="Arial" panose="020B0604020202020204" pitchFamily="34" charset="0"/>
                <a:ea typeface="Verdana" panose="020B0604030504040204" pitchFamily="34" charset="0"/>
                <a:cs typeface="Arial" pitchFamily="34" charset="0"/>
              </a:rPr>
              <a:t>pudica</a:t>
            </a:r>
            <a:endParaRPr lang="en-US" i="1"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ACE704A-FCD0-4B57-9F9F-A86E3EC59A56}"/>
              </a:ext>
            </a:extLst>
          </p:cNvPr>
          <p:cNvSpPr>
            <a:spLocks noGrp="1"/>
          </p:cNvSpPr>
          <p:nvPr>
            <p:ph sz="quarter" idx="11"/>
          </p:nvPr>
        </p:nvSpPr>
        <p:spPr/>
        <p:txBody>
          <a:bodyPr/>
          <a:lstStyle/>
          <a:p>
            <a:pPr lvl="0">
              <a:spcBef>
                <a:spcPts val="1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sensitive plant (</a:t>
            </a:r>
            <a:r>
              <a:rPr lang="en-US" i="1" dirty="0">
                <a:solidFill>
                  <a:srgbClr val="000000"/>
                </a:solidFill>
                <a:latin typeface="Arial" panose="020B0604020202020204" pitchFamily="34" charset="0"/>
                <a:ea typeface="Verdana" panose="020B0604030504040204" pitchFamily="34" charset="0"/>
              </a:rPr>
              <a:t>Mimosa </a:t>
            </a:r>
            <a:r>
              <a:rPr lang="en-US" i="1" dirty="0" err="1">
                <a:solidFill>
                  <a:srgbClr val="000000"/>
                </a:solidFill>
                <a:latin typeface="Arial" panose="020B0604020202020204" pitchFamily="34" charset="0"/>
                <a:ea typeface="Verdana" panose="020B0604030504040204" pitchFamily="34" charset="0"/>
              </a:rPr>
              <a:t>pudica</a:t>
            </a:r>
            <a:r>
              <a:rPr lang="en-US" dirty="0">
                <a:solidFill>
                  <a:srgbClr val="000000"/>
                </a:solidFill>
                <a:latin typeface="Arial" panose="020B0604020202020204" pitchFamily="34" charset="0"/>
                <a:ea typeface="Verdana" panose="020B0604030504040204" pitchFamily="34" charset="0"/>
              </a:rPr>
              <a:t>) has compound leaves with swollen structures called pulvini at the base of each leaflet</a:t>
            </a:r>
          </a:p>
          <a:p>
            <a:pPr marL="347472" lvl="0" indent="-347472">
              <a:spcBef>
                <a:spcPts val="1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leaves are stimulated by touch, wind, heat, or possibly strong light, an electrical signal is generated.</a:t>
            </a:r>
          </a:p>
          <a:p>
            <a:pPr marL="347472" lvl="0" indent="-347472">
              <a:spcBef>
                <a:spcPts val="1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electrical signal is translated into a chemical signal, with potassium ions being pumped from the cells in one half of a pulvinus to the intercellular spaces in the other half</a:t>
            </a:r>
          </a:p>
          <a:p>
            <a:pPr marL="347472" lvl="0" indent="-347472">
              <a:spcBef>
                <a:spcPts val="1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follows by osmosis.</a:t>
            </a:r>
          </a:p>
          <a:p>
            <a:pPr marL="347472" lvl="0" indent="-347472">
              <a:spcBef>
                <a:spcPts val="1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Decreased interior turgor pressure causes the leaf to fold.</a:t>
            </a:r>
          </a:p>
        </p:txBody>
      </p:sp>
      <p:sp>
        <p:nvSpPr>
          <p:cNvPr id="6" name="Slide Number Placeholder 3">
            <a:extLst>
              <a:ext uri="{FF2B5EF4-FFF2-40B4-BE49-F238E27FC236}">
                <a16:creationId xmlns:a16="http://schemas.microsoft.com/office/drawing/2014/main" id="{CBD5844F-815B-41C5-9136-AE9D17367344}"/>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4904498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11D1A-25B0-46AE-923D-12F4B23FD3DB}"/>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Thigmonastic</a:t>
            </a:r>
            <a:r>
              <a:rPr lang="en-US" dirty="0">
                <a:solidFill>
                  <a:srgbClr val="000000"/>
                </a:solidFill>
                <a:latin typeface="Arial" panose="020B0604020202020204" pitchFamily="34" charset="0"/>
                <a:ea typeface="Verdana" panose="020B0604030504040204" pitchFamily="34" charset="0"/>
                <a:cs typeface="Arial" pitchFamily="34" charset="0"/>
              </a:rPr>
              <a:t> Response</a:t>
            </a:r>
          </a:p>
        </p:txBody>
      </p:sp>
      <p:pic>
        <p:nvPicPr>
          <p:cNvPr id="9" name="Picture 2" descr="A 2-part illustration of blades of mimosa leaves and cells losing and gaining turgor.">
            <a:hlinkClick r:id="" action="ppaction://noaction"/>
            <a:extLst>
              <a:ext uri="{FF2B5EF4-FFF2-40B4-BE49-F238E27FC236}">
                <a16:creationId xmlns:a16="http://schemas.microsoft.com/office/drawing/2014/main" id="{A068D5F0-04F8-4D2B-9BEC-0CCB0ED20E54}"/>
              </a:ext>
            </a:extLst>
          </p:cNvPr>
          <p:cNvPicPr>
            <a:picLocks noChangeAspect="1" noChangeArrowheads="1"/>
          </p:cNvPicPr>
          <p:nvPr/>
        </p:nvPicPr>
        <p:blipFill>
          <a:blip r:embed="rId2"/>
          <a:stretch>
            <a:fillRect/>
          </a:stretch>
        </p:blipFill>
        <p:spPr bwMode="auto">
          <a:xfrm>
            <a:off x="3363244" y="1121718"/>
            <a:ext cx="2417513"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E9C2EAE-B269-4C92-8010-7C0E7F5334D7}"/>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0AF08F5-8540-455D-94E6-84210DC2A120}"/>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2931830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2FAD0-C851-4B9D-80D6-5C69F5A8548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Tracking the Sun</a:t>
            </a:r>
          </a:p>
        </p:txBody>
      </p:sp>
      <p:sp>
        <p:nvSpPr>
          <p:cNvPr id="3" name="Content Placeholder 2">
            <a:extLst>
              <a:ext uri="{FF2B5EF4-FFF2-40B4-BE49-F238E27FC236}">
                <a16:creationId xmlns:a16="http://schemas.microsoft.com/office/drawing/2014/main" id="{633889A5-D19D-4171-8EEA-C9BAE1BB2303}"/>
              </a:ext>
            </a:extLst>
          </p:cNvPr>
          <p:cNvSpPr>
            <a:spLocks noGrp="1"/>
          </p:cNvSpPr>
          <p:nvPr>
            <p:ph sz="quarter" idx="11"/>
          </p:nvPr>
        </p:nvSpPr>
        <p:spPr>
          <a:xfrm>
            <a:off x="342900" y="1276710"/>
            <a:ext cx="8458200" cy="1708880"/>
          </a:xfrm>
        </p:spPr>
        <p:txBody>
          <a:bodyPr/>
          <a:lstStyle/>
          <a:p>
            <a:pPr marL="342900" lvl="0" indent="-342900">
              <a:spcBef>
                <a:spcPts val="300"/>
              </a:spcBef>
              <a:spcAft>
                <a:spcPts val="3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turgor movements are triggered by light</a:t>
            </a:r>
          </a:p>
          <a:p>
            <a:pPr marL="342900" lvl="0" indent="-342900">
              <a:spcBef>
                <a:spcPts val="300"/>
              </a:spcBef>
              <a:spcAft>
                <a:spcPts val="3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Leaves may track the sun, orienting their blades at right angle to the light</a:t>
            </a:r>
          </a:p>
          <a:p>
            <a:pPr marL="342900" lvl="0" indent="-342900">
              <a:spcBef>
                <a:spcPts val="300"/>
              </a:spcBef>
              <a:spcAft>
                <a:spcPts val="3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movement maximizes photosynthesis</a:t>
            </a:r>
          </a:p>
        </p:txBody>
      </p:sp>
      <p:pic>
        <p:nvPicPr>
          <p:cNvPr id="9" name="Picture 3" descr="Sunflowers stretched to the horizon and all of the flowers are facing in the same direction, toward the Sun.">
            <a:extLst>
              <a:ext uri="{FF2B5EF4-FFF2-40B4-BE49-F238E27FC236}">
                <a16:creationId xmlns:a16="http://schemas.microsoft.com/office/drawing/2014/main" id="{26AEBF9B-CD34-42F8-B47A-AA7D290719B5}"/>
              </a:ext>
            </a:extLst>
          </p:cNvPr>
          <p:cNvPicPr>
            <a:picLocks noChangeAspect="1" noChangeArrowheads="1"/>
          </p:cNvPicPr>
          <p:nvPr/>
        </p:nvPicPr>
        <p:blipFill>
          <a:blip r:embed="rId2"/>
          <a:stretch>
            <a:fillRect/>
          </a:stretch>
        </p:blipFill>
        <p:spPr bwMode="auto">
          <a:xfrm>
            <a:off x="2229153" y="3016380"/>
            <a:ext cx="4685694"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A320D3B3-5554-4237-9135-E282EEFE039A}"/>
              </a:ext>
            </a:extLst>
          </p:cNvPr>
          <p:cNvSpPr>
            <a:spLocks noGrp="1"/>
          </p:cNvSpPr>
          <p:nvPr>
            <p:ph type="body" sz="quarter" idx="39"/>
          </p:nvPr>
        </p:nvSpPr>
        <p:spPr>
          <a:xfrm>
            <a:off x="3429000" y="6313372"/>
            <a:ext cx="2286000" cy="181356"/>
          </a:xfrm>
        </p:spPr>
        <p:txBody>
          <a:bodyPr/>
          <a:lstStyle/>
          <a:p>
            <a:pPr algn="ctr"/>
            <a:r>
              <a:rPr lang="en-US" dirty="0">
                <a:solidFill>
                  <a:schemeClr val="tx1"/>
                </a:solidFill>
              </a:rPr>
              <a:t>Ronda </a:t>
            </a:r>
            <a:r>
              <a:rPr lang="en-US" dirty="0" err="1">
                <a:solidFill>
                  <a:schemeClr val="tx1"/>
                </a:solidFill>
              </a:rPr>
              <a:t>Kimbrow</a:t>
            </a:r>
            <a:r>
              <a:rPr lang="en-US" dirty="0">
                <a:solidFill>
                  <a:schemeClr val="tx1"/>
                </a:solidFill>
              </a:rPr>
              <a:t>/iStock/Getty Images </a:t>
            </a:r>
          </a:p>
        </p:txBody>
      </p:sp>
      <p:sp>
        <p:nvSpPr>
          <p:cNvPr id="8" name="Slide Number Placeholder 5">
            <a:extLst>
              <a:ext uri="{FF2B5EF4-FFF2-40B4-BE49-F238E27FC236}">
                <a16:creationId xmlns:a16="http://schemas.microsoft.com/office/drawing/2014/main" id="{15459980-1A04-4AF1-9C77-2DB6B6D884A1}"/>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24142964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8E5C7-168D-49F2-A735-D3D7E7FB30E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Sleep Movement in Bean Leaves</a:t>
            </a:r>
          </a:p>
        </p:txBody>
      </p:sp>
      <p:sp>
        <p:nvSpPr>
          <p:cNvPr id="3" name="Content Placeholder 2">
            <a:extLst>
              <a:ext uri="{FF2B5EF4-FFF2-40B4-BE49-F238E27FC236}">
                <a16:creationId xmlns:a16="http://schemas.microsoft.com/office/drawing/2014/main" id="{61295533-1F8F-462D-9F89-01D3BFFC7C32}"/>
              </a:ext>
            </a:extLst>
          </p:cNvPr>
          <p:cNvSpPr>
            <a:spLocks noGrp="1"/>
          </p:cNvSpPr>
          <p:nvPr>
            <p:ph sz="quarter" idx="11"/>
          </p:nvPr>
        </p:nvSpPr>
        <p:spPr>
          <a:xfrm>
            <a:off x="342900" y="1276710"/>
            <a:ext cx="8458200" cy="1521081"/>
          </a:xfrm>
        </p:spPr>
        <p:txBody>
          <a:bodyPr/>
          <a:lstStyle/>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During day, pulvini are turgid and leaves are horizontal.</a:t>
            </a:r>
          </a:p>
          <a:p>
            <a:pPr marL="347472" lvl="2" indent="-347472">
              <a:spcBef>
                <a:spcPts val="300"/>
              </a:spcBef>
              <a:spcAft>
                <a:spcPts val="300"/>
              </a:spcAft>
              <a:buClr>
                <a:srgbClr val="000000"/>
              </a:buClr>
            </a:pPr>
            <a:r>
              <a:rPr lang="en-US" dirty="0">
                <a:solidFill>
                  <a:srgbClr val="000000"/>
                </a:solidFill>
                <a:latin typeface="Arial" panose="020B0604020202020204" pitchFamily="34" charset="0"/>
                <a:ea typeface="Verdana" panose="020B0604030504040204" pitchFamily="34" charset="0"/>
              </a:rPr>
              <a:t>Maximizes photosynthetic surface area.</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At night, the pulvini lose turgor and leaves become more vertical.</a:t>
            </a:r>
          </a:p>
          <a:p>
            <a:pPr marL="347472" lvl="2" indent="-347472">
              <a:spcBef>
                <a:spcPts val="300"/>
              </a:spcBef>
              <a:spcAft>
                <a:spcPts val="300"/>
              </a:spcAft>
              <a:buClr>
                <a:srgbClr val="000000"/>
              </a:buClr>
            </a:pPr>
            <a:r>
              <a:rPr lang="en-US" dirty="0">
                <a:solidFill>
                  <a:srgbClr val="000000"/>
                </a:solidFill>
                <a:latin typeface="Arial" panose="020B0604020202020204" pitchFamily="34" charset="0"/>
                <a:ea typeface="Verdana" panose="020B0604030504040204" pitchFamily="34" charset="0"/>
              </a:rPr>
              <a:t>Reduces water loss from transpiration.</a:t>
            </a:r>
          </a:p>
        </p:txBody>
      </p:sp>
      <p:pic>
        <p:nvPicPr>
          <p:cNvPr id="9" name="Picture 3" descr="An illustration of the blades of bean leaves is vertical at 12 AM, slanting at 6 AM, horizontal at 12 PM, and slanting at 6 PM.">
            <a:extLst>
              <a:ext uri="{FF2B5EF4-FFF2-40B4-BE49-F238E27FC236}">
                <a16:creationId xmlns:a16="http://schemas.microsoft.com/office/drawing/2014/main" id="{ADC04A55-EA17-4925-9EF1-5556D08038A9}"/>
              </a:ext>
            </a:extLst>
          </p:cNvPr>
          <p:cNvPicPr>
            <a:picLocks noChangeAspect="1" noChangeArrowheads="1"/>
          </p:cNvPicPr>
          <p:nvPr/>
        </p:nvPicPr>
        <p:blipFill>
          <a:blip r:embed="rId2"/>
          <a:stretch>
            <a:fillRect/>
          </a:stretch>
        </p:blipFill>
        <p:spPr bwMode="auto">
          <a:xfrm>
            <a:off x="2504540" y="2936702"/>
            <a:ext cx="4134920" cy="34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7C285AC8-7068-439D-B295-6405B331B257}"/>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1250578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C1C5D8-93EF-4AC9-9B16-F184604BB1F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Dormancy</a:t>
            </a:r>
          </a:p>
        </p:txBody>
      </p:sp>
      <p:sp>
        <p:nvSpPr>
          <p:cNvPr id="3" name="Content Placeholder 2">
            <a:extLst>
              <a:ext uri="{FF2B5EF4-FFF2-40B4-BE49-F238E27FC236}">
                <a16:creationId xmlns:a16="http://schemas.microsoft.com/office/drawing/2014/main" id="{82530197-84D0-4B3E-BD89-A6510CBB4868}"/>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Dormancy results in the cessation of growth during unfavorable conditions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Deciduous trees: buds dormant, apical meristems are protected inside enfolding scales.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Perennial herbs: spend winter underground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Annuals: winter as seeds.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Often begins with abscission – dropping of leaves.</a:t>
            </a:r>
          </a:p>
        </p:txBody>
      </p:sp>
      <p:sp>
        <p:nvSpPr>
          <p:cNvPr id="6" name="Slide Number Placeholder 3">
            <a:extLst>
              <a:ext uri="{FF2B5EF4-FFF2-40B4-BE49-F238E27FC236}">
                <a16:creationId xmlns:a16="http://schemas.microsoft.com/office/drawing/2014/main" id="{2ED253AF-A30A-4E11-A221-E31CACF58A6B}"/>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6229821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5C35F-967E-4604-97E3-F80CA97A4C5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Abscission</a:t>
            </a:r>
          </a:p>
        </p:txBody>
      </p:sp>
      <p:sp>
        <p:nvSpPr>
          <p:cNvPr id="3" name="Content Placeholder 2">
            <a:extLst>
              <a:ext uri="{FF2B5EF4-FFF2-40B4-BE49-F238E27FC236}">
                <a16:creationId xmlns:a16="http://schemas.microsoft.com/office/drawing/2014/main" id="{E69162D7-46D2-4B4B-B97A-93756BA02F15}"/>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Abscission involves changes that occur in an abscission zone at the petiole’s base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Hormonal changes lead to differentiation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Protective layer – consists of several layers of suberin-impregnated cells on stem side.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Separation layer – consists of 1 to 2 layers of swollen, gelatinous cells on leaf side.</a:t>
            </a:r>
          </a:p>
          <a:p>
            <a:pPr lvl="2" indent="-283464">
              <a:spcBef>
                <a:spcPts val="1200"/>
              </a:spcBef>
              <a:spcAft>
                <a:spcPts val="600"/>
              </a:spcAft>
              <a:buClr>
                <a:srgbClr val="000000"/>
              </a:buClr>
            </a:pPr>
            <a:r>
              <a:rPr lang="en-US" dirty="0" err="1">
                <a:solidFill>
                  <a:srgbClr val="000000"/>
                </a:solidFill>
                <a:latin typeface="Arial" panose="020B0604020202020204" pitchFamily="34" charset="0"/>
                <a:ea typeface="Verdana" panose="020B0604030504040204" pitchFamily="34" charset="0"/>
              </a:rPr>
              <a:t>Pectins</a:t>
            </a:r>
            <a:r>
              <a:rPr lang="en-US" dirty="0">
                <a:solidFill>
                  <a:srgbClr val="000000"/>
                </a:solidFill>
                <a:latin typeface="Arial" panose="020B0604020202020204" pitchFamily="34" charset="0"/>
                <a:ea typeface="Verdana" panose="020B0604030504040204" pitchFamily="34" charset="0"/>
              </a:rPr>
              <a:t> will break down middle lamellae of these cells.</a:t>
            </a:r>
          </a:p>
        </p:txBody>
      </p:sp>
      <p:sp>
        <p:nvSpPr>
          <p:cNvPr id="6" name="Slide Number Placeholder 3">
            <a:extLst>
              <a:ext uri="{FF2B5EF4-FFF2-40B4-BE49-F238E27FC236}">
                <a16:creationId xmlns:a16="http://schemas.microsoft.com/office/drawing/2014/main" id="{3CCA28F1-6685-4D02-B3C1-79EBD68A4959}"/>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3567343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3EE1F-9B52-4A0E-929A-761BBE7D0C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Leaf Abscission</a:t>
            </a:r>
          </a:p>
        </p:txBody>
      </p:sp>
      <p:pic>
        <p:nvPicPr>
          <p:cNvPr id="9" name="Picture 2" descr="A labeled illustration of the abscission zone, axillary bud, petiole, separation layer, and protective layer are shown.">
            <a:extLst>
              <a:ext uri="{FF2B5EF4-FFF2-40B4-BE49-F238E27FC236}">
                <a16:creationId xmlns:a16="http://schemas.microsoft.com/office/drawing/2014/main" id="{7FA025A3-302C-4123-9654-F8B332DFC52F}"/>
              </a:ext>
            </a:extLst>
          </p:cNvPr>
          <p:cNvPicPr>
            <a:picLocks noChangeAspect="1" noChangeArrowheads="1"/>
          </p:cNvPicPr>
          <p:nvPr/>
        </p:nvPicPr>
        <p:blipFill>
          <a:blip r:embed="rId2"/>
          <a:stretch>
            <a:fillRect/>
          </a:stretch>
        </p:blipFill>
        <p:spPr bwMode="auto">
          <a:xfrm>
            <a:off x="1527140" y="1189143"/>
            <a:ext cx="6089720" cy="5120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3">
            <a:extLst>
              <a:ext uri="{FF2B5EF4-FFF2-40B4-BE49-F238E27FC236}">
                <a16:creationId xmlns:a16="http://schemas.microsoft.com/office/drawing/2014/main" id="{FD7D6271-3C1D-4377-BC50-3E1C536C344E}"/>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6041423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DFC64-6419-4974-87B1-F5F4E69197F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Color Change During Leaf Abscission</a:t>
            </a:r>
          </a:p>
        </p:txBody>
      </p:sp>
      <p:pic>
        <p:nvPicPr>
          <p:cNvPr id="9" name="Picture 2" descr="Trees with red and yellow colored leaves are present near the shores of a river.">
            <a:extLst>
              <a:ext uri="{FF2B5EF4-FFF2-40B4-BE49-F238E27FC236}">
                <a16:creationId xmlns:a16="http://schemas.microsoft.com/office/drawing/2014/main" id="{06CE14D9-9311-4B50-9566-301EE9F94326}"/>
              </a:ext>
            </a:extLst>
          </p:cNvPr>
          <p:cNvPicPr>
            <a:picLocks noChangeAspect="1" noChangeArrowheads="1"/>
          </p:cNvPicPr>
          <p:nvPr/>
        </p:nvPicPr>
        <p:blipFill>
          <a:blip r:embed="rId2"/>
          <a:stretch>
            <a:fillRect/>
          </a:stretch>
        </p:blipFill>
        <p:spPr bwMode="auto">
          <a:xfrm>
            <a:off x="2225720" y="1085756"/>
            <a:ext cx="4692561" cy="32004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a:extLst>
              <a:ext uri="{FF2B5EF4-FFF2-40B4-BE49-F238E27FC236}">
                <a16:creationId xmlns:a16="http://schemas.microsoft.com/office/drawing/2014/main" id="{60BF9504-A4AF-4C18-8A8C-27D6C8DEA3C1}"/>
              </a:ext>
            </a:extLst>
          </p:cNvPr>
          <p:cNvSpPr>
            <a:spLocks noGrp="1"/>
          </p:cNvSpPr>
          <p:nvPr>
            <p:ph sz="quarter" idx="11"/>
          </p:nvPr>
        </p:nvSpPr>
        <p:spPr>
          <a:xfrm>
            <a:off x="3760811" y="4342160"/>
            <a:ext cx="1622378" cy="225150"/>
          </a:xfrm>
        </p:spPr>
        <p:txBody>
          <a:bodyPr/>
          <a:lstStyle/>
          <a:p>
            <a:pPr algn="ctr"/>
            <a:r>
              <a:rPr lang="en-US" sz="800" dirty="0"/>
              <a:t>Fuse/Getty Images</a:t>
            </a:r>
            <a:endParaRPr lang="en-US" sz="800" dirty="0">
              <a:solidFill>
                <a:srgbClr val="000000"/>
              </a:solidFill>
              <a:latin typeface="Arial" panose="020B0604020202020204" pitchFamily="34" charset="0"/>
              <a:ea typeface="Verdana" panose="020B0604030504040204" pitchFamily="34" charset="0"/>
            </a:endParaRPr>
          </a:p>
        </p:txBody>
      </p:sp>
      <p:sp>
        <p:nvSpPr>
          <p:cNvPr id="13" name="Content Placeholder 4">
            <a:extLst>
              <a:ext uri="{FF2B5EF4-FFF2-40B4-BE49-F238E27FC236}">
                <a16:creationId xmlns:a16="http://schemas.microsoft.com/office/drawing/2014/main" id="{76C5DC34-48CC-49CB-8589-D89512D2CBEC}"/>
              </a:ext>
            </a:extLst>
          </p:cNvPr>
          <p:cNvSpPr>
            <a:spLocks noGrp="1"/>
          </p:cNvSpPr>
          <p:nvPr>
            <p:ph sz="quarter" idx="15"/>
          </p:nvPr>
        </p:nvSpPr>
        <p:spPr>
          <a:xfrm>
            <a:off x="342900" y="4770970"/>
            <a:ext cx="8458200" cy="1624455"/>
          </a:xfrm>
        </p:spPr>
        <p:txBody>
          <a:bodyPr/>
          <a:lstStyle/>
          <a:p>
            <a:r>
              <a:rPr lang="en-US" sz="2000" dirty="0">
                <a:solidFill>
                  <a:srgbClr val="000000"/>
                </a:solidFill>
                <a:latin typeface="Arial" panose="020B0604020202020204" pitchFamily="34" charset="0"/>
                <a:ea typeface="Verdana" panose="020B0604030504040204" pitchFamily="34" charset="0"/>
              </a:rPr>
              <a:t>As the abscission zone develops, the green chlorophyll present in the leaf break down, revealing the yellows and oranges of other pigments, such as carotenoids, that previously had been masked. At the same time, red and blue pigments called anthocyanins and </a:t>
            </a:r>
            <a:r>
              <a:rPr lang="en-US" sz="2000" dirty="0" err="1">
                <a:solidFill>
                  <a:srgbClr val="000000"/>
                </a:solidFill>
                <a:latin typeface="Arial" panose="020B0604020202020204" pitchFamily="34" charset="0"/>
                <a:ea typeface="Verdana" panose="020B0604030504040204" pitchFamily="34" charset="0"/>
              </a:rPr>
              <a:t>betacyanins</a:t>
            </a:r>
            <a:r>
              <a:rPr lang="en-US" sz="2000" dirty="0">
                <a:solidFill>
                  <a:srgbClr val="000000"/>
                </a:solidFill>
                <a:latin typeface="Arial" panose="020B0604020202020204" pitchFamily="34" charset="0"/>
                <a:ea typeface="Verdana" panose="020B0604030504040204" pitchFamily="34" charset="0"/>
              </a:rPr>
              <a:t> may accumulate, all contributing to an array of fall colors in leaves.</a:t>
            </a:r>
          </a:p>
        </p:txBody>
      </p:sp>
      <p:sp>
        <p:nvSpPr>
          <p:cNvPr id="8" name="Slide Number Placeholder 5">
            <a:extLst>
              <a:ext uri="{FF2B5EF4-FFF2-40B4-BE49-F238E27FC236}">
                <a16:creationId xmlns:a16="http://schemas.microsoft.com/office/drawing/2014/main" id="{A271C44A-2B5E-45D4-B1C9-FEDE1FD83D5B}"/>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3051708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DF873-ACB0-4298-B9FF-71181C8E603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Seed Dormancy</a:t>
            </a:r>
          </a:p>
        </p:txBody>
      </p:sp>
      <p:sp>
        <p:nvSpPr>
          <p:cNvPr id="3" name="Content Placeholder 2">
            <a:extLst>
              <a:ext uri="{FF2B5EF4-FFF2-40B4-BE49-F238E27FC236}">
                <a16:creationId xmlns:a16="http://schemas.microsoft.com/office/drawing/2014/main" id="{954CEEF4-CEA4-4A5C-999B-7E6907C16CC2}"/>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Seeds allow plant offspring to wait until conditions for germination are optimal</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Triggers to break seed dormancy</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Increased levels of abscisic acid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Favorable temperatures, day length, and amounts of water can release buds, underground stems and roots, and seeds from a dormant state</a:t>
            </a:r>
          </a:p>
        </p:txBody>
      </p:sp>
      <p:sp>
        <p:nvSpPr>
          <p:cNvPr id="6" name="Slide Number Placeholder 3">
            <a:extLst>
              <a:ext uri="{FF2B5EF4-FFF2-40B4-BE49-F238E27FC236}">
                <a16:creationId xmlns:a16="http://schemas.microsoft.com/office/drawing/2014/main" id="{BF727D19-9552-4538-8F85-410152BE66B8}"/>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847252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AA215-86BB-45F2-9B12-EAE5D733BEA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Phytochrome</a:t>
            </a:r>
            <a:endParaRPr lang="en-IN" dirty="0"/>
          </a:p>
        </p:txBody>
      </p:sp>
      <p:sp>
        <p:nvSpPr>
          <p:cNvPr id="3" name="Content Placeholder 2">
            <a:extLst>
              <a:ext uri="{FF2B5EF4-FFF2-40B4-BE49-F238E27FC236}">
                <a16:creationId xmlns:a16="http://schemas.microsoft.com/office/drawing/2014/main" id="{9AEB2553-B886-4BFC-A9FD-126667347BBD}"/>
              </a:ext>
            </a:extLst>
          </p:cNvPr>
          <p:cNvSpPr>
            <a:spLocks noGrp="1"/>
          </p:cNvSpPr>
          <p:nvPr>
            <p:ph sz="quarter" idx="11"/>
          </p:nvPr>
        </p:nvSpPr>
        <p:spPr>
          <a:xfrm>
            <a:off x="342900" y="1276710"/>
            <a:ext cx="8458200" cy="1398574"/>
          </a:xfrm>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pigment-containing protein phytochrome (P) is present in all groups of plants</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molecule exists in 2 interconvertible forms</a:t>
            </a:r>
          </a:p>
        </p:txBody>
      </p:sp>
      <p:sp>
        <p:nvSpPr>
          <p:cNvPr id="4" name="Content Placeholder 3">
            <a:extLst>
              <a:ext uri="{FF2B5EF4-FFF2-40B4-BE49-F238E27FC236}">
                <a16:creationId xmlns:a16="http://schemas.microsoft.com/office/drawing/2014/main" id="{41FF1DB6-36BB-4B7A-B272-D29B6A300D1A}"/>
              </a:ext>
            </a:extLst>
          </p:cNvPr>
          <p:cNvSpPr>
            <a:spLocks noGrp="1"/>
          </p:cNvSpPr>
          <p:nvPr>
            <p:ph sz="quarter" idx="14"/>
          </p:nvPr>
        </p:nvSpPr>
        <p:spPr>
          <a:xfrm>
            <a:off x="345440" y="2826795"/>
            <a:ext cx="377190" cy="437790"/>
          </a:xfrm>
        </p:spPr>
        <p:txBody>
          <a:bodyPr/>
          <a:lstStyle/>
          <a:p>
            <a:r>
              <a:rPr lang="en-IN" dirty="0"/>
              <a:t>•</a:t>
            </a:r>
          </a:p>
        </p:txBody>
      </p:sp>
      <p:graphicFrame>
        <p:nvGraphicFramePr>
          <p:cNvPr id="18" name="Object 4">
            <a:extLst>
              <a:ext uri="{FF2B5EF4-FFF2-40B4-BE49-F238E27FC236}">
                <a16:creationId xmlns:a16="http://schemas.microsoft.com/office/drawing/2014/main" id="{4FE0169E-616A-4447-8A6F-1CF4FC5BAFD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911613542"/>
              </p:ext>
            </p:extLst>
          </p:nvPr>
        </p:nvGraphicFramePr>
        <p:xfrm>
          <a:off x="773430" y="2902396"/>
          <a:ext cx="254000" cy="381000"/>
        </p:xfrm>
        <a:graphic>
          <a:graphicData uri="http://schemas.openxmlformats.org/presentationml/2006/ole">
            <mc:AlternateContent xmlns:mc="http://schemas.openxmlformats.org/markup-compatibility/2006">
              <mc:Choice xmlns:v="urn:schemas-microsoft-com:vml" Requires="v">
                <p:oleObj spid="_x0000_s1125" name="Equation" r:id="rId3" imgW="253800" imgH="380880" progId="Equation.DSMT4">
                  <p:embed/>
                </p:oleObj>
              </mc:Choice>
              <mc:Fallback>
                <p:oleObj name="Equation" r:id="rId3" imgW="253800" imgH="380880" progId="Equation.DSMT4">
                  <p:embed/>
                  <p:pic>
                    <p:nvPicPr>
                      <p:cNvPr id="0" name=""/>
                      <p:cNvPicPr/>
                      <p:nvPr/>
                    </p:nvPicPr>
                    <p:blipFill>
                      <a:blip r:embed="rId4"/>
                      <a:stretch>
                        <a:fillRect/>
                      </a:stretch>
                    </p:blipFill>
                    <p:spPr>
                      <a:xfrm>
                        <a:off x="773430" y="2902396"/>
                        <a:ext cx="254000" cy="381000"/>
                      </a:xfrm>
                      <a:prstGeom prst="rect">
                        <a:avLst/>
                      </a:prstGeom>
                    </p:spPr>
                  </p:pic>
                </p:oleObj>
              </mc:Fallback>
            </mc:AlternateContent>
          </a:graphicData>
        </a:graphic>
      </p:graphicFrame>
      <p:sp>
        <p:nvSpPr>
          <p:cNvPr id="5" name="Content Placeholder 5">
            <a:extLst>
              <a:ext uri="{FF2B5EF4-FFF2-40B4-BE49-F238E27FC236}">
                <a16:creationId xmlns:a16="http://schemas.microsoft.com/office/drawing/2014/main" id="{C8F50FF5-ADA8-4B8C-BB00-34A4B6A13E5C}"/>
              </a:ext>
            </a:extLst>
          </p:cNvPr>
          <p:cNvSpPr>
            <a:spLocks noGrp="1"/>
          </p:cNvSpPr>
          <p:nvPr>
            <p:ph sz="quarter" idx="15"/>
          </p:nvPr>
        </p:nvSpPr>
        <p:spPr>
          <a:xfrm>
            <a:off x="1040130" y="2826795"/>
            <a:ext cx="4524375" cy="513152"/>
          </a:xfrm>
        </p:spPr>
        <p:txBody>
          <a:bodyPr/>
          <a:lstStyle/>
          <a:p>
            <a:r>
              <a:rPr lang="en-US" dirty="0">
                <a:solidFill>
                  <a:srgbClr val="000000"/>
                </a:solidFill>
                <a:latin typeface="Arial" panose="020B0604020202020204" pitchFamily="34" charset="0"/>
                <a:ea typeface="Verdana" panose="020B0604030504040204" pitchFamily="34" charset="0"/>
              </a:rPr>
              <a:t>– absorbs red light at 660 nm.</a:t>
            </a:r>
          </a:p>
        </p:txBody>
      </p:sp>
      <p:sp>
        <p:nvSpPr>
          <p:cNvPr id="6" name="Content Placeholder 6">
            <a:extLst>
              <a:ext uri="{FF2B5EF4-FFF2-40B4-BE49-F238E27FC236}">
                <a16:creationId xmlns:a16="http://schemas.microsoft.com/office/drawing/2014/main" id="{E379539C-5DE8-44C6-802F-085A31D44F82}"/>
              </a:ext>
            </a:extLst>
          </p:cNvPr>
          <p:cNvSpPr>
            <a:spLocks noGrp="1"/>
          </p:cNvSpPr>
          <p:nvPr>
            <p:ph sz="quarter" idx="16"/>
          </p:nvPr>
        </p:nvSpPr>
        <p:spPr>
          <a:xfrm>
            <a:off x="345440" y="3401592"/>
            <a:ext cx="3162300" cy="916408"/>
          </a:xfrm>
        </p:spPr>
        <p:txBody>
          <a:bodyPr/>
          <a:lstStyle/>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Biologically inactive.</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Converted to</a:t>
            </a:r>
            <a:endParaRPr lang="en-IN" dirty="0"/>
          </a:p>
        </p:txBody>
      </p:sp>
      <p:graphicFrame>
        <p:nvGraphicFramePr>
          <p:cNvPr id="19" name="Object 7">
            <a:extLst>
              <a:ext uri="{FF2B5EF4-FFF2-40B4-BE49-F238E27FC236}">
                <a16:creationId xmlns:a16="http://schemas.microsoft.com/office/drawing/2014/main" id="{160232B6-FDF9-4237-9715-F2729699F9C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894136300"/>
              </p:ext>
            </p:extLst>
          </p:nvPr>
        </p:nvGraphicFramePr>
        <p:xfrm>
          <a:off x="2594772" y="3985419"/>
          <a:ext cx="279400" cy="330200"/>
        </p:xfrm>
        <a:graphic>
          <a:graphicData uri="http://schemas.openxmlformats.org/presentationml/2006/ole">
            <mc:AlternateContent xmlns:mc="http://schemas.openxmlformats.org/markup-compatibility/2006">
              <mc:Choice xmlns:v="urn:schemas-microsoft-com:vml" Requires="v">
                <p:oleObj spid="_x0000_s1126" name="Equation" r:id="rId5" imgW="279360" imgH="330120" progId="Equation.DSMT4">
                  <p:embed/>
                </p:oleObj>
              </mc:Choice>
              <mc:Fallback>
                <p:oleObj name="Equation" r:id="rId5" imgW="279360" imgH="330120" progId="Equation.DSMT4">
                  <p:embed/>
                  <p:pic>
                    <p:nvPicPr>
                      <p:cNvPr id="18" name="Object 17">
                        <a:extLst>
                          <a:ext uri="{FF2B5EF4-FFF2-40B4-BE49-F238E27FC236}">
                            <a16:creationId xmlns:a16="http://schemas.microsoft.com/office/drawing/2014/main" id="{4FE0169E-616A-4447-8A6F-1CF4FC5BAFD2}"/>
                          </a:ext>
                        </a:extLst>
                      </p:cNvPr>
                      <p:cNvPicPr/>
                      <p:nvPr/>
                    </p:nvPicPr>
                    <p:blipFill>
                      <a:blip r:embed="rId6"/>
                      <a:stretch>
                        <a:fillRect/>
                      </a:stretch>
                    </p:blipFill>
                    <p:spPr>
                      <a:xfrm>
                        <a:off x="2594772" y="3985419"/>
                        <a:ext cx="279400" cy="330200"/>
                      </a:xfrm>
                      <a:prstGeom prst="rect">
                        <a:avLst/>
                      </a:prstGeom>
                    </p:spPr>
                  </p:pic>
                </p:oleObj>
              </mc:Fallback>
            </mc:AlternateContent>
          </a:graphicData>
        </a:graphic>
      </p:graphicFrame>
      <p:sp>
        <p:nvSpPr>
          <p:cNvPr id="7" name="Content Placeholder 8">
            <a:extLst>
              <a:ext uri="{FF2B5EF4-FFF2-40B4-BE49-F238E27FC236}">
                <a16:creationId xmlns:a16="http://schemas.microsoft.com/office/drawing/2014/main" id="{619C5B67-FA3F-4E27-B143-239D0054EAAE}"/>
              </a:ext>
            </a:extLst>
          </p:cNvPr>
          <p:cNvSpPr>
            <a:spLocks noGrp="1"/>
          </p:cNvSpPr>
          <p:nvPr>
            <p:ph sz="quarter" idx="17"/>
          </p:nvPr>
        </p:nvSpPr>
        <p:spPr>
          <a:xfrm>
            <a:off x="2851150" y="3925584"/>
            <a:ext cx="3352800" cy="427756"/>
          </a:xfrm>
        </p:spPr>
        <p:txBody>
          <a:bodyPr/>
          <a:lstStyle/>
          <a:p>
            <a:r>
              <a:rPr lang="en-US" sz="2000" dirty="0">
                <a:solidFill>
                  <a:srgbClr val="000000"/>
                </a:solidFill>
                <a:latin typeface="Arial" panose="020B0604020202020204" pitchFamily="34" charset="0"/>
                <a:ea typeface="Verdana" panose="020B0604030504040204" pitchFamily="34" charset="0"/>
              </a:rPr>
              <a:t>when red photons available.</a:t>
            </a:r>
          </a:p>
        </p:txBody>
      </p:sp>
      <p:sp>
        <p:nvSpPr>
          <p:cNvPr id="8" name="Content Placeholder 9">
            <a:extLst>
              <a:ext uri="{FF2B5EF4-FFF2-40B4-BE49-F238E27FC236}">
                <a16:creationId xmlns:a16="http://schemas.microsoft.com/office/drawing/2014/main" id="{A9531F08-9943-43CA-BB66-87FBF4E59D52}"/>
              </a:ext>
            </a:extLst>
          </p:cNvPr>
          <p:cNvSpPr>
            <a:spLocks noGrp="1"/>
          </p:cNvSpPr>
          <p:nvPr>
            <p:ph sz="quarter" idx="18"/>
          </p:nvPr>
        </p:nvSpPr>
        <p:spPr>
          <a:xfrm>
            <a:off x="341630" y="4455007"/>
            <a:ext cx="302260" cy="427756"/>
          </a:xfrm>
        </p:spPr>
        <p:txBody>
          <a:bodyPr/>
          <a:lstStyle/>
          <a:p>
            <a:r>
              <a:rPr lang="en-IN" dirty="0"/>
              <a:t>•</a:t>
            </a:r>
          </a:p>
        </p:txBody>
      </p:sp>
      <p:graphicFrame>
        <p:nvGraphicFramePr>
          <p:cNvPr id="20" name="Object 10">
            <a:extLst>
              <a:ext uri="{FF2B5EF4-FFF2-40B4-BE49-F238E27FC236}">
                <a16:creationId xmlns:a16="http://schemas.microsoft.com/office/drawing/2014/main" id="{007E6618-AE20-49C9-883B-38522D7455B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690439919"/>
              </p:ext>
            </p:extLst>
          </p:nvPr>
        </p:nvGraphicFramePr>
        <p:xfrm>
          <a:off x="776924" y="4526142"/>
          <a:ext cx="317500" cy="381000"/>
        </p:xfrm>
        <a:graphic>
          <a:graphicData uri="http://schemas.openxmlformats.org/presentationml/2006/ole">
            <mc:AlternateContent xmlns:mc="http://schemas.openxmlformats.org/markup-compatibility/2006">
              <mc:Choice xmlns:v="urn:schemas-microsoft-com:vml" Requires="v">
                <p:oleObj spid="_x0000_s1127" name="Equation" r:id="rId7" imgW="317160" imgH="380880" progId="Equation.DSMT4">
                  <p:embed/>
                </p:oleObj>
              </mc:Choice>
              <mc:Fallback>
                <p:oleObj name="Equation" r:id="rId7" imgW="317160" imgH="380880" progId="Equation.DSMT4">
                  <p:embed/>
                  <p:pic>
                    <p:nvPicPr>
                      <p:cNvPr id="19" name="Object 18">
                        <a:extLst>
                          <a:ext uri="{FF2B5EF4-FFF2-40B4-BE49-F238E27FC236}">
                            <a16:creationId xmlns:a16="http://schemas.microsoft.com/office/drawing/2014/main" id="{160232B6-FDF9-4237-9715-F2729699F9C1}"/>
                          </a:ext>
                        </a:extLst>
                      </p:cNvPr>
                      <p:cNvPicPr/>
                      <p:nvPr/>
                    </p:nvPicPr>
                    <p:blipFill>
                      <a:blip r:embed="rId8"/>
                      <a:stretch>
                        <a:fillRect/>
                      </a:stretch>
                    </p:blipFill>
                    <p:spPr>
                      <a:xfrm>
                        <a:off x="776924" y="4526142"/>
                        <a:ext cx="317500" cy="381000"/>
                      </a:xfrm>
                      <a:prstGeom prst="rect">
                        <a:avLst/>
                      </a:prstGeom>
                    </p:spPr>
                  </p:pic>
                </p:oleObj>
              </mc:Fallback>
            </mc:AlternateContent>
          </a:graphicData>
        </a:graphic>
      </p:graphicFrame>
      <p:sp>
        <p:nvSpPr>
          <p:cNvPr id="9" name="Content Placeholder 11">
            <a:extLst>
              <a:ext uri="{FF2B5EF4-FFF2-40B4-BE49-F238E27FC236}">
                <a16:creationId xmlns:a16="http://schemas.microsoft.com/office/drawing/2014/main" id="{8A2114AD-801D-488A-8783-7FED31965A2D}"/>
              </a:ext>
            </a:extLst>
          </p:cNvPr>
          <p:cNvSpPr>
            <a:spLocks noGrp="1"/>
          </p:cNvSpPr>
          <p:nvPr>
            <p:ph sz="quarter" idx="19"/>
          </p:nvPr>
        </p:nvSpPr>
        <p:spPr>
          <a:xfrm>
            <a:off x="1096009" y="4455007"/>
            <a:ext cx="4777741" cy="495601"/>
          </a:xfrm>
        </p:spPr>
        <p:txBody>
          <a:bodyPr/>
          <a:lstStyle/>
          <a:p>
            <a:r>
              <a:rPr lang="en-US" dirty="0">
                <a:solidFill>
                  <a:srgbClr val="000000"/>
                </a:solidFill>
                <a:latin typeface="Arial" panose="020B0604020202020204" pitchFamily="34" charset="0"/>
                <a:ea typeface="Verdana" panose="020B0604030504040204" pitchFamily="34" charset="0"/>
              </a:rPr>
              <a:t>– absorbs far-red light at 730 nm.</a:t>
            </a:r>
          </a:p>
        </p:txBody>
      </p:sp>
      <p:sp>
        <p:nvSpPr>
          <p:cNvPr id="10" name="Content Placeholder 12">
            <a:extLst>
              <a:ext uri="{FF2B5EF4-FFF2-40B4-BE49-F238E27FC236}">
                <a16:creationId xmlns:a16="http://schemas.microsoft.com/office/drawing/2014/main" id="{2E0FFE83-98B9-4E2F-B39F-851C0EEB04F3}"/>
              </a:ext>
            </a:extLst>
          </p:cNvPr>
          <p:cNvSpPr>
            <a:spLocks noGrp="1"/>
          </p:cNvSpPr>
          <p:nvPr>
            <p:ph sz="quarter" idx="20"/>
          </p:nvPr>
        </p:nvSpPr>
        <p:spPr>
          <a:xfrm>
            <a:off x="341630" y="5034274"/>
            <a:ext cx="2942590" cy="985525"/>
          </a:xfrm>
        </p:spPr>
        <p:txBody>
          <a:bodyPr/>
          <a:lstStyle/>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Active form.</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Converted back to</a:t>
            </a:r>
            <a:endParaRPr lang="en-IN" dirty="0"/>
          </a:p>
        </p:txBody>
      </p:sp>
      <p:graphicFrame>
        <p:nvGraphicFramePr>
          <p:cNvPr id="21" name="Object 13">
            <a:extLst>
              <a:ext uri="{FF2B5EF4-FFF2-40B4-BE49-F238E27FC236}">
                <a16:creationId xmlns:a16="http://schemas.microsoft.com/office/drawing/2014/main" id="{AD57945C-A046-4047-B6F7-37756AC784D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7477270"/>
              </p:ext>
            </p:extLst>
          </p:nvPr>
        </p:nvGraphicFramePr>
        <p:xfrm>
          <a:off x="3201673" y="5611924"/>
          <a:ext cx="228600" cy="330200"/>
        </p:xfrm>
        <a:graphic>
          <a:graphicData uri="http://schemas.openxmlformats.org/presentationml/2006/ole">
            <mc:AlternateContent xmlns:mc="http://schemas.openxmlformats.org/markup-compatibility/2006">
              <mc:Choice xmlns:v="urn:schemas-microsoft-com:vml" Requires="v">
                <p:oleObj spid="_x0000_s1128" name="Equation" r:id="rId9" imgW="228600" imgH="330120" progId="Equation.DSMT4">
                  <p:embed/>
                </p:oleObj>
              </mc:Choice>
              <mc:Fallback>
                <p:oleObj name="Equation" r:id="rId9" imgW="228600" imgH="330120" progId="Equation.DSMT4">
                  <p:embed/>
                  <p:pic>
                    <p:nvPicPr>
                      <p:cNvPr id="20" name="Object 19">
                        <a:extLst>
                          <a:ext uri="{FF2B5EF4-FFF2-40B4-BE49-F238E27FC236}">
                            <a16:creationId xmlns:a16="http://schemas.microsoft.com/office/drawing/2014/main" id="{007E6618-AE20-49C9-883B-38522D7455B9}"/>
                          </a:ext>
                        </a:extLst>
                      </p:cNvPr>
                      <p:cNvPicPr/>
                      <p:nvPr/>
                    </p:nvPicPr>
                    <p:blipFill>
                      <a:blip r:embed="rId10"/>
                      <a:stretch>
                        <a:fillRect/>
                      </a:stretch>
                    </p:blipFill>
                    <p:spPr>
                      <a:xfrm>
                        <a:off x="3201673" y="5611924"/>
                        <a:ext cx="228600" cy="330200"/>
                      </a:xfrm>
                      <a:prstGeom prst="rect">
                        <a:avLst/>
                      </a:prstGeom>
                    </p:spPr>
                  </p:pic>
                </p:oleObj>
              </mc:Fallback>
            </mc:AlternateContent>
          </a:graphicData>
        </a:graphic>
      </p:graphicFrame>
      <p:sp>
        <p:nvSpPr>
          <p:cNvPr id="11" name="Content Placeholder 14">
            <a:extLst>
              <a:ext uri="{FF2B5EF4-FFF2-40B4-BE49-F238E27FC236}">
                <a16:creationId xmlns:a16="http://schemas.microsoft.com/office/drawing/2014/main" id="{CBC13117-FA2F-478F-AFAC-27B796D6F96B}"/>
              </a:ext>
            </a:extLst>
          </p:cNvPr>
          <p:cNvSpPr>
            <a:spLocks noGrp="1"/>
          </p:cNvSpPr>
          <p:nvPr>
            <p:ph sz="quarter" idx="31"/>
          </p:nvPr>
        </p:nvSpPr>
        <p:spPr>
          <a:xfrm>
            <a:off x="3408679" y="5558430"/>
            <a:ext cx="3749040" cy="381313"/>
          </a:xfrm>
        </p:spPr>
        <p:txBody>
          <a:bodyPr/>
          <a:lstStyle/>
          <a:p>
            <a:r>
              <a:rPr lang="en-US" sz="2000" dirty="0">
                <a:solidFill>
                  <a:srgbClr val="000000"/>
                </a:solidFill>
                <a:latin typeface="Arial" panose="020B0604020202020204" pitchFamily="34" charset="0"/>
                <a:ea typeface="Verdana" panose="020B0604030504040204" pitchFamily="34" charset="0"/>
              </a:rPr>
              <a:t>when far-red photons available.</a:t>
            </a:r>
            <a:endParaRPr lang="en-IN" sz="2000" dirty="0"/>
          </a:p>
        </p:txBody>
      </p:sp>
      <p:sp>
        <p:nvSpPr>
          <p:cNvPr id="17" name="Slide Number Placeholder 15">
            <a:extLst>
              <a:ext uri="{FF2B5EF4-FFF2-40B4-BE49-F238E27FC236}">
                <a16:creationId xmlns:a16="http://schemas.microsoft.com/office/drawing/2014/main" id="{89FE0E31-7028-4C64-BB1C-A9D0699EBA9B}"/>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5443550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63B1-333B-4BE8-873B-433AD9CEDB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Establishing Seed Dormancy</a:t>
            </a:r>
          </a:p>
        </p:txBody>
      </p:sp>
      <p:pic>
        <p:nvPicPr>
          <p:cNvPr id="9" name="Picture 2" descr="An illustration of dormancy of seeds.">
            <a:extLst>
              <a:ext uri="{FF2B5EF4-FFF2-40B4-BE49-F238E27FC236}">
                <a16:creationId xmlns:a16="http://schemas.microsoft.com/office/drawing/2014/main" id="{E7BB328E-6EB2-4EF5-BDAD-5CC46E5ADFDF}"/>
              </a:ext>
            </a:extLst>
          </p:cNvPr>
          <p:cNvPicPr>
            <a:picLocks noChangeAspect="1" noChangeArrowheads="1"/>
          </p:cNvPicPr>
          <p:nvPr/>
        </p:nvPicPr>
        <p:blipFill>
          <a:blip r:embed="rId2"/>
          <a:stretch>
            <a:fillRect/>
          </a:stretch>
        </p:blipFill>
        <p:spPr bwMode="auto">
          <a:xfrm>
            <a:off x="2044095" y="1102701"/>
            <a:ext cx="505581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CDEF6545-8389-4D29-8224-C8B14614C5E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0A21780-1F4D-4E76-B273-323029C05607}"/>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2910097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37D9A-CDED-453B-88C5-627EB781CFB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Responses to Chilling</a:t>
            </a:r>
          </a:p>
        </p:txBody>
      </p:sp>
      <p:sp>
        <p:nvSpPr>
          <p:cNvPr id="3" name="Content Placeholder 2">
            <a:extLst>
              <a:ext uri="{FF2B5EF4-FFF2-40B4-BE49-F238E27FC236}">
                <a16:creationId xmlns:a16="http://schemas.microsoft.com/office/drawing/2014/main" id="{0EAC584F-6C43-452C-8F5E-562455CB508F}"/>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Lipid composition of a plant’s membranes can help predict whether the plant will be sensitive or resistant to chilling</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more unsaturated the membrane lipids are, the more resistant the plant is to chilling.</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Supercooling – survive as low as −40°C</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Limits ice crystal formation to extracellular spaces.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Antifreeze proteins</a:t>
            </a:r>
          </a:p>
        </p:txBody>
      </p:sp>
      <p:sp>
        <p:nvSpPr>
          <p:cNvPr id="6" name="Slide Number Placeholder 3">
            <a:extLst>
              <a:ext uri="{FF2B5EF4-FFF2-40B4-BE49-F238E27FC236}">
                <a16:creationId xmlns:a16="http://schemas.microsoft.com/office/drawing/2014/main" id="{CBF73F5C-DCA8-4ED5-A6D0-4CE225417A96}"/>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9807857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8D90A-9075-410C-A7F8-CDEEA85F388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Responses to High Temperatures</a:t>
            </a:r>
          </a:p>
        </p:txBody>
      </p:sp>
      <p:sp>
        <p:nvSpPr>
          <p:cNvPr id="3" name="Content Placeholder 2">
            <a:extLst>
              <a:ext uri="{FF2B5EF4-FFF2-40B4-BE49-F238E27FC236}">
                <a16:creationId xmlns:a16="http://schemas.microsoft.com/office/drawing/2014/main" id="{3FD8DE1B-1671-4ACD-8629-5EA7BCF08EBA}"/>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Plants produce heat shock proteins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 if exposed to rapid temperature increases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 stabilize other proteins.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Plants can survive otherwise lethal temperatures if they are gradually exposed to increasing temperature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Acquired thermotolerance.</a:t>
            </a:r>
          </a:p>
        </p:txBody>
      </p:sp>
      <p:sp>
        <p:nvSpPr>
          <p:cNvPr id="6" name="Slide Number Placeholder 3">
            <a:extLst>
              <a:ext uri="{FF2B5EF4-FFF2-40B4-BE49-F238E27FC236}">
                <a16:creationId xmlns:a16="http://schemas.microsoft.com/office/drawing/2014/main" id="{965951EE-952A-40F7-A4D4-E8AA177684DE}"/>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9815395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83F8C-2721-4BE6-921B-193FBE79FD1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Hormones and Sensory Systems</a:t>
            </a:r>
          </a:p>
        </p:txBody>
      </p:sp>
      <p:sp>
        <p:nvSpPr>
          <p:cNvPr id="3" name="Content Placeholder 2">
            <a:extLst>
              <a:ext uri="{FF2B5EF4-FFF2-40B4-BE49-F238E27FC236}">
                <a16:creationId xmlns:a16="http://schemas.microsoft.com/office/drawing/2014/main" id="{1CCD1668-3BCE-40A5-81EC-25077E4D6953}"/>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Hormones are chemicals produced in one part of an organism and transported to another part where they exert a response</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Generally produced in small, often minute quantities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 plants, hormones are not produced by specialized tissues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Eight major kinds of plant hormones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Auxin, </a:t>
            </a:r>
            <a:r>
              <a:rPr lang="en-US" dirty="0" err="1">
                <a:solidFill>
                  <a:srgbClr val="000000"/>
                </a:solidFill>
                <a:latin typeface="Arial" panose="020B0604020202020204" pitchFamily="34" charset="0"/>
                <a:ea typeface="Verdana" panose="020B0604030504040204" pitchFamily="34" charset="0"/>
              </a:rPr>
              <a:t>cytokinins</a:t>
            </a:r>
            <a:r>
              <a:rPr lang="en-US" dirty="0">
                <a:solidFill>
                  <a:srgbClr val="000000"/>
                </a:solidFill>
                <a:latin typeface="Arial" panose="020B0604020202020204" pitchFamily="34" charset="0"/>
                <a:ea typeface="Verdana" panose="020B0604030504040204" pitchFamily="34" charset="0"/>
              </a:rPr>
              <a:t>, gibberellins, </a:t>
            </a:r>
            <a:r>
              <a:rPr lang="en-US" dirty="0" err="1">
                <a:solidFill>
                  <a:srgbClr val="000000"/>
                </a:solidFill>
                <a:latin typeface="Arial" panose="020B0604020202020204" pitchFamily="34" charset="0"/>
                <a:ea typeface="Verdana" panose="020B0604030504040204" pitchFamily="34" charset="0"/>
              </a:rPr>
              <a:t>strigolactones</a:t>
            </a:r>
            <a:r>
              <a:rPr lang="en-US"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brassinosteroids</a:t>
            </a:r>
            <a:r>
              <a:rPr lang="en-US"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oligosaccharins</a:t>
            </a:r>
            <a:r>
              <a:rPr lang="en-US" dirty="0">
                <a:solidFill>
                  <a:srgbClr val="000000"/>
                </a:solidFill>
                <a:latin typeface="Arial" panose="020B0604020202020204" pitchFamily="34" charset="0"/>
                <a:ea typeface="Verdana" panose="020B0604030504040204" pitchFamily="34" charset="0"/>
              </a:rPr>
              <a:t>, ethylene, and abscisic acid.</a:t>
            </a:r>
          </a:p>
        </p:txBody>
      </p:sp>
      <p:sp>
        <p:nvSpPr>
          <p:cNvPr id="6" name="Slide Number Placeholder 3">
            <a:extLst>
              <a:ext uri="{FF2B5EF4-FFF2-40B4-BE49-F238E27FC236}">
                <a16:creationId xmlns:a16="http://schemas.microsoft.com/office/drawing/2014/main" id="{4B7979E5-87ED-49F3-9F47-9448A7BFC8AC}"/>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34542617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3B7CA-4146-42A9-95C2-ED9F7768AE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Auxin</a:t>
            </a:r>
          </a:p>
        </p:txBody>
      </p:sp>
      <p:sp>
        <p:nvSpPr>
          <p:cNvPr id="3" name="Content Placeholder 2">
            <a:extLst>
              <a:ext uri="{FF2B5EF4-FFF2-40B4-BE49-F238E27FC236}">
                <a16:creationId xmlns:a16="http://schemas.microsoft.com/office/drawing/2014/main" id="{8A93FA60-60A3-47FB-ABA4-59B798A38C20}"/>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Effects of auxin discovered in 1881 by Charles and Francis Darwin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They reported experiments on the response of growing plants to light.</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Grass seedlings do not bend if the tip is covered with a lightproof cap.</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They do bend when a collar is placed below the tip.</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Thirty years later, Peter Boysen-Jensen and Arpad Paal demonstrated that the substance causing the shoots to bend was actually a chemical</a:t>
            </a:r>
          </a:p>
        </p:txBody>
      </p:sp>
      <p:sp>
        <p:nvSpPr>
          <p:cNvPr id="6" name="Slide Number Placeholder 3">
            <a:extLst>
              <a:ext uri="{FF2B5EF4-FFF2-40B4-BE49-F238E27FC236}">
                <a16:creationId xmlns:a16="http://schemas.microsoft.com/office/drawing/2014/main" id="{BE5C442D-182B-4632-80A5-8CBEAFC37EDE}"/>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4931583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A9CA0-85FE-4CF6-A72A-2A5E32EAAE7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Shoot Tips Perceive Light</a:t>
            </a:r>
          </a:p>
        </p:txBody>
      </p:sp>
      <p:pic>
        <p:nvPicPr>
          <p:cNvPr id="9" name="Picture 2" descr="A 4-part illustration of Darwin’s experiment determining the importance of the shoot tip in light detection is described. ">
            <a:extLst>
              <a:ext uri="{FF2B5EF4-FFF2-40B4-BE49-F238E27FC236}">
                <a16:creationId xmlns:a16="http://schemas.microsoft.com/office/drawing/2014/main" id="{395E9716-39D1-4432-833C-F73517FE12A6}"/>
              </a:ext>
            </a:extLst>
          </p:cNvPr>
          <p:cNvPicPr>
            <a:picLocks noChangeAspect="1" noChangeArrowheads="1"/>
          </p:cNvPicPr>
          <p:nvPr/>
        </p:nvPicPr>
        <p:blipFill>
          <a:blip r:embed="rId2"/>
          <a:stretch>
            <a:fillRect/>
          </a:stretch>
        </p:blipFill>
        <p:spPr bwMode="auto">
          <a:xfrm>
            <a:off x="369941" y="1399859"/>
            <a:ext cx="8404118" cy="4355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07EC4D06-4C06-40C2-A4B7-D97DC8D27AF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6DB94B10-18E0-46BD-BC10-CF95DBEB77B4}"/>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2411773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72676-87A5-4277-BD3E-572846C253B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Frits Went</a:t>
            </a:r>
          </a:p>
        </p:txBody>
      </p:sp>
      <p:sp>
        <p:nvSpPr>
          <p:cNvPr id="3" name="Content Placeholder 2">
            <a:extLst>
              <a:ext uri="{FF2B5EF4-FFF2-40B4-BE49-F238E27FC236}">
                <a16:creationId xmlns:a16="http://schemas.microsoft.com/office/drawing/2014/main" id="{2564E209-C5AC-4CA6-81AA-4673EE814F7F}"/>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1926, Frits Went performed an experiment that explained all of the previous results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chemical signal, which he named </a:t>
            </a:r>
            <a:r>
              <a:rPr lang="en-US" i="1" dirty="0">
                <a:solidFill>
                  <a:srgbClr val="000000"/>
                </a:solidFill>
                <a:latin typeface="Arial" panose="020B0604020202020204" pitchFamily="34" charset="0"/>
                <a:ea typeface="Verdana" panose="020B0604030504040204" pitchFamily="34" charset="0"/>
              </a:rPr>
              <a:t>auxin</a:t>
            </a:r>
            <a:r>
              <a:rPr lang="en-US" dirty="0">
                <a:solidFill>
                  <a:srgbClr val="000000"/>
                </a:solidFill>
                <a:latin typeface="Arial" panose="020B0604020202020204" pitchFamily="34" charset="0"/>
                <a:ea typeface="Verdana" panose="020B0604030504040204" pitchFamily="34" charset="0"/>
              </a:rPr>
              <a:t>, accumulated on the side of an oat seedling away from light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Auxin promoted these cells to grow faster than those on the lighted side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elongation causes the plant to bend towards light</a:t>
            </a:r>
          </a:p>
        </p:txBody>
      </p:sp>
      <p:sp>
        <p:nvSpPr>
          <p:cNvPr id="6" name="Slide Number Placeholder 3">
            <a:extLst>
              <a:ext uri="{FF2B5EF4-FFF2-40B4-BE49-F238E27FC236}">
                <a16:creationId xmlns:a16="http://schemas.microsoft.com/office/drawing/2014/main" id="{D8FCDFE0-609E-4C5A-AF26-894FC02A120B}"/>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7490649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6E6CA-D911-4376-B10B-954DBC00197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Frits </a:t>
            </a:r>
            <a:r>
              <a:rPr lang="en-US" dirty="0" err="1">
                <a:solidFill>
                  <a:srgbClr val="000000"/>
                </a:solidFill>
                <a:latin typeface="Arial" panose="020B0604020202020204" pitchFamily="34" charset="0"/>
                <a:ea typeface="Verdana" panose="020B0604030504040204" pitchFamily="34" charset="0"/>
                <a:cs typeface="Arial" pitchFamily="34" charset="0"/>
              </a:rPr>
              <a:t>Went’s</a:t>
            </a:r>
            <a:r>
              <a:rPr lang="en-US" dirty="0">
                <a:solidFill>
                  <a:srgbClr val="000000"/>
                </a:solidFill>
                <a:latin typeface="Arial" panose="020B0604020202020204" pitchFamily="34" charset="0"/>
                <a:ea typeface="Verdana" panose="020B0604030504040204" pitchFamily="34" charset="0"/>
                <a:cs typeface="Arial" pitchFamily="34" charset="0"/>
              </a:rPr>
              <a:t> Experiment</a:t>
            </a:r>
          </a:p>
        </p:txBody>
      </p:sp>
      <p:pic>
        <p:nvPicPr>
          <p:cNvPr id="9" name="Picture 2" descr="A labeled illustration of light-grown seedlings and dark-grown seedlings and Frits Went’s experiment.">
            <a:extLst>
              <a:ext uri="{FF2B5EF4-FFF2-40B4-BE49-F238E27FC236}">
                <a16:creationId xmlns:a16="http://schemas.microsoft.com/office/drawing/2014/main" id="{A9CE6FFD-4841-4593-8608-23D7E007DF97}"/>
              </a:ext>
            </a:extLst>
          </p:cNvPr>
          <p:cNvPicPr>
            <a:picLocks noChangeAspect="1" noChangeArrowheads="1"/>
          </p:cNvPicPr>
          <p:nvPr/>
        </p:nvPicPr>
        <p:blipFill>
          <a:blip r:embed="rId2"/>
          <a:stretch>
            <a:fillRect/>
          </a:stretch>
        </p:blipFill>
        <p:spPr bwMode="auto">
          <a:xfrm>
            <a:off x="446838" y="1477792"/>
            <a:ext cx="8250324" cy="420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3C2C81EA-48C2-4B79-A65F-7E30CBF5D32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78631E4-0D76-49CF-AD63-0F99D40A4F0E}"/>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406594529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124D3-57C8-4E0E-A6FA-ED4B6636006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Auxin Causes Cell Elongation</a:t>
            </a:r>
          </a:p>
        </p:txBody>
      </p:sp>
      <p:sp>
        <p:nvSpPr>
          <p:cNvPr id="4" name="Content Placeholder 2">
            <a:extLst>
              <a:ext uri="{FF2B5EF4-FFF2-40B4-BE49-F238E27FC236}">
                <a16:creationId xmlns:a16="http://schemas.microsoft.com/office/drawing/2014/main" id="{64DBA26E-6797-4526-B97B-A03BA6E783C6}"/>
              </a:ext>
            </a:extLst>
          </p:cNvPr>
          <p:cNvSpPr>
            <a:spLocks noGrp="1"/>
          </p:cNvSpPr>
          <p:nvPr>
            <p:ph sz="quarter" idx="11"/>
          </p:nvPr>
        </p:nvSpPr>
        <p:spPr>
          <a:xfrm>
            <a:off x="342900" y="5234041"/>
            <a:ext cx="8458200" cy="1188720"/>
          </a:xfrm>
        </p:spPr>
        <p:txBody>
          <a:bodyPr/>
          <a:lstStyle/>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Plant cells that are in the shade have more auxin and grow faster than cells on the lighted side, causing the plant to bend toward light.</a:t>
            </a:r>
          </a:p>
        </p:txBody>
      </p:sp>
      <p:pic>
        <p:nvPicPr>
          <p:cNvPr id="9" name="Picture 3" descr="A magnified view of a seedling after passing a light shows the lighted side of the seedling and the shaded side of the seedling.">
            <a:extLst>
              <a:ext uri="{FF2B5EF4-FFF2-40B4-BE49-F238E27FC236}">
                <a16:creationId xmlns:a16="http://schemas.microsoft.com/office/drawing/2014/main" id="{1F669847-5663-468F-AD22-674B39E4F3BA}"/>
              </a:ext>
            </a:extLst>
          </p:cNvPr>
          <p:cNvPicPr>
            <a:picLocks noChangeAspect="1" noChangeArrowheads="1"/>
          </p:cNvPicPr>
          <p:nvPr/>
        </p:nvPicPr>
        <p:blipFill>
          <a:blip r:embed="rId2"/>
          <a:stretch>
            <a:fillRect/>
          </a:stretch>
        </p:blipFill>
        <p:spPr bwMode="auto">
          <a:xfrm>
            <a:off x="2370878" y="1057709"/>
            <a:ext cx="4402245" cy="4016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D0053A5A-7329-488F-8DB9-70EF4DE47514}"/>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26855995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78861E-B79F-4DEF-B847-63769E69F71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Winslow Briggs</a:t>
            </a:r>
          </a:p>
        </p:txBody>
      </p:sp>
      <p:sp>
        <p:nvSpPr>
          <p:cNvPr id="3" name="Content Placeholder 2">
            <a:extLst>
              <a:ext uri="{FF2B5EF4-FFF2-40B4-BE49-F238E27FC236}">
                <a16:creationId xmlns:a16="http://schemas.microsoft.com/office/drawing/2014/main" id="{D5EE2340-1B22-4E02-B745-9DD1A4A11EAC}"/>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Winslow Briggs later demonstrated that auxin molecules migrate away from the light into the shaded portion of the shoot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Barriers inserted in a shoot tip revealed equal amounts of auxin in both the light and dark sides of the barrier</a:t>
            </a:r>
          </a:p>
        </p:txBody>
      </p:sp>
      <p:sp>
        <p:nvSpPr>
          <p:cNvPr id="6" name="Slide Number Placeholder 3">
            <a:extLst>
              <a:ext uri="{FF2B5EF4-FFF2-40B4-BE49-F238E27FC236}">
                <a16:creationId xmlns:a16="http://schemas.microsoft.com/office/drawing/2014/main" id="{5569BC93-B6B1-4AE2-8FE2-81BF0B6D58D8}"/>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980304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2BE9B-E239-4B87-AFFB-9D560A037DB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How Phytochrome Works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phytochrome synthesis and reactions in proteasome degradation.">
            <a:extLst>
              <a:ext uri="{FF2B5EF4-FFF2-40B4-BE49-F238E27FC236}">
                <a16:creationId xmlns:a16="http://schemas.microsoft.com/office/drawing/2014/main" id="{2E60F19E-2BE7-4089-8F2E-34878267C37B}"/>
              </a:ext>
            </a:extLst>
          </p:cNvPr>
          <p:cNvPicPr>
            <a:picLocks noChangeAspect="1" noChangeArrowheads="1"/>
          </p:cNvPicPr>
          <p:nvPr/>
        </p:nvPicPr>
        <p:blipFill>
          <a:blip r:embed="rId2"/>
          <a:stretch>
            <a:fillRect/>
          </a:stretch>
        </p:blipFill>
        <p:spPr bwMode="auto">
          <a:xfrm>
            <a:off x="2582001" y="1126071"/>
            <a:ext cx="3979998"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F032B3EB-AC59-4909-890F-03D39796F540}"/>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5657C3FC-0E25-40A5-976D-6B0D631B219E}"/>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0951466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EE8D-4C6D-4FEF-AFFD-25AF1D61012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Winslow Briggs Experiment</a:t>
            </a:r>
          </a:p>
        </p:txBody>
      </p:sp>
      <p:pic>
        <p:nvPicPr>
          <p:cNvPr id="9" name="Picture 2" descr="A labeled illustration of phototropism and auxin.">
            <a:extLst>
              <a:ext uri="{FF2B5EF4-FFF2-40B4-BE49-F238E27FC236}">
                <a16:creationId xmlns:a16="http://schemas.microsoft.com/office/drawing/2014/main" id="{30CB4601-A4BE-4DAC-ADE9-FADB7D6EE081}"/>
              </a:ext>
            </a:extLst>
          </p:cNvPr>
          <p:cNvPicPr>
            <a:picLocks noChangeAspect="1" noChangeArrowheads="1"/>
          </p:cNvPicPr>
          <p:nvPr/>
        </p:nvPicPr>
        <p:blipFill>
          <a:blip r:embed="rId2"/>
          <a:stretch>
            <a:fillRect/>
          </a:stretch>
        </p:blipFill>
        <p:spPr bwMode="auto">
          <a:xfrm>
            <a:off x="1996603" y="1101990"/>
            <a:ext cx="5150794"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57A93A57-B3A5-421F-B35D-121E22222D41}"/>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1690CBC-903F-4CFC-A1DA-0F199776621D}"/>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42933250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7A38E-A007-4C2C-B06C-FC98E367210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Auxins</a:t>
            </a:r>
          </a:p>
        </p:txBody>
      </p:sp>
      <p:sp>
        <p:nvSpPr>
          <p:cNvPr id="3" name="Content Placeholder 2">
            <a:extLst>
              <a:ext uri="{FF2B5EF4-FFF2-40B4-BE49-F238E27FC236}">
                <a16:creationId xmlns:a16="http://schemas.microsoft.com/office/drawing/2014/main" id="{2E93A508-80F9-460C-AACA-C22B1F402DB1}"/>
              </a:ext>
            </a:extLst>
          </p:cNvPr>
          <p:cNvSpPr>
            <a:spLocks noGrp="1"/>
          </p:cNvSpPr>
          <p:nvPr>
            <p:ph sz="quarter" idx="11"/>
          </p:nvPr>
        </p:nvSpPr>
        <p:spPr>
          <a:xfrm>
            <a:off x="342900" y="1276710"/>
            <a:ext cx="8458200" cy="1546500"/>
          </a:xfrm>
        </p:spPr>
        <p:txBody>
          <a:bodyPr/>
          <a:lstStyle/>
          <a:p>
            <a:pPr marL="342900" lvl="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Indoleacetic acid (I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is the most common natural auxin</a:t>
            </a:r>
          </a:p>
          <a:p>
            <a:pPr marL="342900" lvl="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Probably synthesized from tryptophan</a:t>
            </a:r>
          </a:p>
          <a:p>
            <a:pPr marL="342900" lvl="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synthetic auxin 2,4-D is a widely used herbicide</a:t>
            </a:r>
          </a:p>
        </p:txBody>
      </p:sp>
      <p:pic>
        <p:nvPicPr>
          <p:cNvPr id="9" name="Picture 3" descr="Indoleacetic acid consists of a nitrogen-containing 5 member ring bound to a benzene ring on one side and a carboxyl group on the other.">
            <a:extLst>
              <a:ext uri="{FF2B5EF4-FFF2-40B4-BE49-F238E27FC236}">
                <a16:creationId xmlns:a16="http://schemas.microsoft.com/office/drawing/2014/main" id="{2C96D525-2E0A-46D5-A59B-6105718180D2}"/>
              </a:ext>
            </a:extLst>
          </p:cNvPr>
          <p:cNvPicPr>
            <a:picLocks noChangeAspect="1" noChangeArrowheads="1"/>
          </p:cNvPicPr>
          <p:nvPr/>
        </p:nvPicPr>
        <p:blipFill>
          <a:blip r:embed="rId2"/>
          <a:stretch>
            <a:fillRect/>
          </a:stretch>
        </p:blipFill>
        <p:spPr bwMode="auto">
          <a:xfrm>
            <a:off x="446786" y="3252065"/>
            <a:ext cx="8250428" cy="256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1A98A3DC-E212-4B99-9B04-345D82606F10}"/>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14765461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378AE-2195-4D37-977B-435E1C5FDF8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Mediating Auxin</a:t>
            </a:r>
          </a:p>
        </p:txBody>
      </p:sp>
      <p:sp>
        <p:nvSpPr>
          <p:cNvPr id="3" name="Content Placeholder 2">
            <a:extLst>
              <a:ext uri="{FF2B5EF4-FFF2-40B4-BE49-F238E27FC236}">
                <a16:creationId xmlns:a16="http://schemas.microsoft.com/office/drawing/2014/main" id="{3D9451FD-E9EC-4389-BA3F-636552704957}"/>
              </a:ext>
            </a:extLst>
          </p:cNvPr>
          <p:cNvSpPr>
            <a:spLocks noGrp="1"/>
          </p:cNvSpPr>
          <p:nvPr>
            <p:ph sz="quarter" idx="11"/>
          </p:nvPr>
        </p:nvSpPr>
        <p:spPr/>
        <p:txBody>
          <a:bodyPr/>
          <a:lstStyle/>
          <a:p>
            <a:pPr lvl="0">
              <a:spcBef>
                <a:spcPts val="624"/>
              </a:spcBef>
              <a:buClr>
                <a:srgbClr val="003B48"/>
              </a:buClr>
            </a:pPr>
            <a:r>
              <a:rPr lang="en-US" dirty="0">
                <a:solidFill>
                  <a:srgbClr val="000000"/>
                </a:solidFill>
                <a:latin typeface="Arial" panose="020B0604020202020204" pitchFamily="34" charset="0"/>
                <a:ea typeface="Verdana" panose="020B0604030504040204" pitchFamily="34" charset="0"/>
              </a:rPr>
              <a:t>Two families of proteins mediate auxin-induced changes in gene expression</a:t>
            </a:r>
          </a:p>
          <a:p>
            <a:pPr marL="347472" lvl="0" indent="-347472">
              <a:spcBef>
                <a:spcPts val="624"/>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Auxin response factors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Fs).</a:t>
            </a:r>
          </a:p>
          <a:p>
            <a:pPr lvl="2" indent="-283464">
              <a:spcBef>
                <a:spcPts val="624"/>
              </a:spcBef>
              <a:buClr>
                <a:srgbClr val="000000"/>
              </a:buClr>
            </a:pPr>
            <a:r>
              <a:rPr lang="en-US" dirty="0">
                <a:solidFill>
                  <a:srgbClr val="000000"/>
                </a:solidFill>
                <a:latin typeface="Arial" panose="020B0604020202020204" pitchFamily="34" charset="0"/>
                <a:ea typeface="Verdana" panose="020B0604030504040204" pitchFamily="34" charset="0"/>
              </a:rPr>
              <a:t>Bind to DNA and can enhance or suppress transcription</a:t>
            </a:r>
          </a:p>
          <a:p>
            <a:pPr marL="347472" lvl="0" indent="-347472">
              <a:spcBef>
                <a:spcPts val="624"/>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Aux/I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A</a:t>
            </a:r>
            <a:r>
              <a:rPr lang="en-US" dirty="0">
                <a:solidFill>
                  <a:srgbClr val="000000"/>
                </a:solidFill>
                <a:latin typeface="Arial" panose="020B0604020202020204" pitchFamily="34" charset="0"/>
                <a:ea typeface="Verdana" panose="020B0604030504040204" pitchFamily="34" charset="0"/>
              </a:rPr>
              <a:t> proteins.</a:t>
            </a:r>
          </a:p>
          <a:p>
            <a:pPr lvl="2" indent="-283464">
              <a:spcBef>
                <a:spcPts val="624"/>
              </a:spcBef>
              <a:buClr>
                <a:srgbClr val="000000"/>
              </a:buClr>
            </a:pPr>
            <a:r>
              <a:rPr lang="en-US" dirty="0">
                <a:solidFill>
                  <a:srgbClr val="000000"/>
                </a:solidFill>
                <a:latin typeface="Arial" panose="020B0604020202020204" pitchFamily="34" charset="0"/>
                <a:ea typeface="Verdana" panose="020B0604030504040204" pitchFamily="34" charset="0"/>
              </a:rPr>
              <a:t>Bind and repress proteins that activate the expression of </a:t>
            </a:r>
            <a:r>
              <a:rPr lang="en-US" i="1" dirty="0">
                <a:solidFill>
                  <a:srgbClr val="000000"/>
                </a:solidFill>
                <a:latin typeface="Arial" panose="020B0604020202020204" pitchFamily="34" charset="0"/>
                <a:ea typeface="Verdana" panose="020B0604030504040204" pitchFamily="34" charset="0"/>
              </a:rPr>
              <a:t>A</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F</a:t>
            </a:r>
            <a:r>
              <a:rPr lang="en-US" dirty="0">
                <a:solidFill>
                  <a:srgbClr val="000000"/>
                </a:solidFill>
                <a:latin typeface="Arial" panose="020B0604020202020204" pitchFamily="34" charset="0"/>
                <a:ea typeface="Verdana" panose="020B0604030504040204" pitchFamily="34" charset="0"/>
              </a:rPr>
              <a:t> genes.</a:t>
            </a:r>
          </a:p>
          <a:p>
            <a:pPr lvl="0">
              <a:spcBef>
                <a:spcPts val="624"/>
              </a:spcBef>
              <a:buClr>
                <a:srgbClr val="003B48"/>
              </a:buClr>
            </a:pP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R1 is the auxin receptor</a:t>
            </a:r>
          </a:p>
          <a:p>
            <a:pPr marL="347472" lvl="0" indent="-347472">
              <a:spcBef>
                <a:spcPts val="624"/>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Part of the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 protein complex.</a:t>
            </a:r>
          </a:p>
          <a:p>
            <a:pPr marL="347472" lvl="0" indent="-347472">
              <a:spcBef>
                <a:spcPts val="624"/>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Auxin binds to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R1 if Aux/I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A</a:t>
            </a:r>
            <a:r>
              <a:rPr lang="en-US" dirty="0">
                <a:solidFill>
                  <a:srgbClr val="000000"/>
                </a:solidFill>
                <a:latin typeface="Arial" panose="020B0604020202020204" pitchFamily="34" charset="0"/>
                <a:ea typeface="Verdana" panose="020B0604030504040204" pitchFamily="34" charset="0"/>
              </a:rPr>
              <a:t> proteins are present</a:t>
            </a:r>
          </a:p>
        </p:txBody>
      </p:sp>
      <p:sp>
        <p:nvSpPr>
          <p:cNvPr id="6" name="Slide Number Placeholder 3">
            <a:extLst>
              <a:ext uri="{FF2B5EF4-FFF2-40B4-BE49-F238E27FC236}">
                <a16:creationId xmlns:a16="http://schemas.microsoft.com/office/drawing/2014/main" id="{8F65B75D-25B1-44D3-B29B-FFA2728D80F6}"/>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0772455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82A3B-EF9F-4F5A-9934-E4653A471EC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Steps from Auxin Perception to Auxin-Induced Gene Expression</a:t>
            </a:r>
          </a:p>
        </p:txBody>
      </p:sp>
      <p:sp>
        <p:nvSpPr>
          <p:cNvPr id="3" name="Content Placeholder 2">
            <a:extLst>
              <a:ext uri="{FF2B5EF4-FFF2-40B4-BE49-F238E27FC236}">
                <a16:creationId xmlns:a16="http://schemas.microsoft.com/office/drawing/2014/main" id="{16A6198B-5B73-429B-88F3-87E85E0F9D43}"/>
              </a:ext>
            </a:extLst>
          </p:cNvPr>
          <p:cNvSpPr>
            <a:spLocks noGrp="1"/>
          </p:cNvSpPr>
          <p:nvPr>
            <p:ph sz="quarter" idx="11"/>
          </p:nvPr>
        </p:nvSpPr>
        <p:spPr/>
        <p:txBody>
          <a:bodyPr/>
          <a:lstStyle/>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Auxin binds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R1 in the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 complex</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Activated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 complex tags Aux/I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A</a:t>
            </a:r>
            <a:r>
              <a:rPr lang="en-US" dirty="0">
                <a:solidFill>
                  <a:srgbClr val="000000"/>
                </a:solidFill>
                <a:latin typeface="Arial" panose="020B0604020202020204" pitchFamily="34" charset="0"/>
                <a:ea typeface="Verdana" panose="020B0604030504040204" pitchFamily="34" charset="0"/>
              </a:rPr>
              <a:t> proteins with ubiquitin</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Aux/I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A</a:t>
            </a:r>
            <a:r>
              <a:rPr lang="en-US" dirty="0">
                <a:solidFill>
                  <a:srgbClr val="000000"/>
                </a:solidFill>
                <a:latin typeface="Arial" panose="020B0604020202020204" pitchFamily="34" charset="0"/>
                <a:ea typeface="Verdana" panose="020B0604030504040204" pitchFamily="34" charset="0"/>
              </a:rPr>
              <a:t> proteins are degraded in the proteasome</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Aux/I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A</a:t>
            </a:r>
            <a:r>
              <a:rPr lang="en-US" dirty="0">
                <a:solidFill>
                  <a:srgbClr val="000000"/>
                </a:solidFill>
                <a:latin typeface="Arial" panose="020B0604020202020204" pitchFamily="34" charset="0"/>
                <a:ea typeface="Verdana" panose="020B0604030504040204" pitchFamily="34" charset="0"/>
              </a:rPr>
              <a:t> proteins are no longer available to bind and repress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 transcriptional activators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 transcription factors </a:t>
            </a:r>
            <a:r>
              <a:rPr lang="en-US" dirty="0" err="1">
                <a:solidFill>
                  <a:srgbClr val="000000"/>
                </a:solidFill>
                <a:latin typeface="Arial" panose="020B0604020202020204" pitchFamily="34" charset="0"/>
                <a:ea typeface="Verdana" panose="020B0604030504040204" pitchFamily="34" charset="0"/>
              </a:rPr>
              <a:t>faciliate</a:t>
            </a:r>
            <a:r>
              <a:rPr lang="en-US" dirty="0">
                <a:solidFill>
                  <a:srgbClr val="000000"/>
                </a:solidFill>
                <a:latin typeface="Arial" panose="020B0604020202020204" pitchFamily="34" charset="0"/>
                <a:ea typeface="Verdana" panose="020B0604030504040204" pitchFamily="34" charset="0"/>
              </a:rPr>
              <a:t> transcription of auxin-response-genes</a:t>
            </a:r>
          </a:p>
        </p:txBody>
      </p:sp>
      <p:sp>
        <p:nvSpPr>
          <p:cNvPr id="6" name="Slide Number Placeholder 3">
            <a:extLst>
              <a:ext uri="{FF2B5EF4-FFF2-40B4-BE49-F238E27FC236}">
                <a16:creationId xmlns:a16="http://schemas.microsoft.com/office/drawing/2014/main" id="{501FBF3E-CE5C-4CC3-9294-5C1474F421E5}"/>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4972461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D9ADD7-0197-49A4-9EA1-448CA24D346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How Auxins Work</a:t>
            </a:r>
          </a:p>
        </p:txBody>
      </p:sp>
      <p:pic>
        <p:nvPicPr>
          <p:cNvPr id="9" name="Picture 2" descr="A process diagram of auxin-induced gene expression.">
            <a:extLst>
              <a:ext uri="{FF2B5EF4-FFF2-40B4-BE49-F238E27FC236}">
                <a16:creationId xmlns:a16="http://schemas.microsoft.com/office/drawing/2014/main" id="{D061C04F-87A1-4528-AAE8-736CD4C0F0D6}"/>
              </a:ext>
            </a:extLst>
          </p:cNvPr>
          <p:cNvPicPr>
            <a:picLocks noChangeAspect="1" noChangeArrowheads="1"/>
          </p:cNvPicPr>
          <p:nvPr/>
        </p:nvPicPr>
        <p:blipFill>
          <a:blip r:embed="rId2"/>
          <a:stretch>
            <a:fillRect/>
          </a:stretch>
        </p:blipFill>
        <p:spPr bwMode="auto">
          <a:xfrm>
            <a:off x="1286541" y="1067492"/>
            <a:ext cx="6570919"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8E0056D-07D8-4685-A35E-E9D06AD42AE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F98ACDE-AA03-4DEF-9A96-CB0A17FEC303}"/>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5910668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DDB60-BA2D-46C2-9C10-27D0AB79660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Auxin Perception Sites</a:t>
            </a:r>
          </a:p>
        </p:txBody>
      </p:sp>
      <p:sp>
        <p:nvSpPr>
          <p:cNvPr id="3" name="Content Placeholder 2">
            <a:extLst>
              <a:ext uri="{FF2B5EF4-FFF2-40B4-BE49-F238E27FC236}">
                <a16:creationId xmlns:a16="http://schemas.microsoft.com/office/drawing/2014/main" id="{B1A9076D-4F4C-4B59-A92D-6860976EDCFA}"/>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Unlike with animal hormones, a specific signal is not sent to specific cells, eliciting a predictable response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likely, multiple auxin perception sites are present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Auxin is also unique among the plant hormones in that it is transported toward the base of the plant</a:t>
            </a:r>
          </a:p>
        </p:txBody>
      </p:sp>
      <p:sp>
        <p:nvSpPr>
          <p:cNvPr id="6" name="Slide Number Placeholder 3">
            <a:extLst>
              <a:ext uri="{FF2B5EF4-FFF2-40B4-BE49-F238E27FC236}">
                <a16:creationId xmlns:a16="http://schemas.microsoft.com/office/drawing/2014/main" id="{3857FD2B-16D9-4951-9FBF-C59D0D674A32}"/>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41171605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5684C2-FB29-48CE-BCB9-190EF662C3F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Auxin and Plant Cell Walls</a:t>
            </a:r>
          </a:p>
        </p:txBody>
      </p:sp>
      <p:sp>
        <p:nvSpPr>
          <p:cNvPr id="3" name="Content Placeholder 2">
            <a:extLst>
              <a:ext uri="{FF2B5EF4-FFF2-40B4-BE49-F238E27FC236}">
                <a16:creationId xmlns:a16="http://schemas.microsoft.com/office/drawing/2014/main" id="{6D91E4BE-F17E-4907-AD74-2AB14DDFD8E3}"/>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One of the direct effects of auxin is an increase in the plasticity of the plant cell wall</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Works only on young cell walls lacking extensive secondary cell wall formation</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Acid growth hypothesis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actively transport hydrogen ions from the cytoplasm into the cell wall space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resulting drop in pH activates enzymes that can break the bonds between cell wall fibers</a:t>
            </a:r>
          </a:p>
        </p:txBody>
      </p:sp>
      <p:sp>
        <p:nvSpPr>
          <p:cNvPr id="6" name="Slide Number Placeholder 3">
            <a:extLst>
              <a:ext uri="{FF2B5EF4-FFF2-40B4-BE49-F238E27FC236}">
                <a16:creationId xmlns:a16="http://schemas.microsoft.com/office/drawing/2014/main" id="{FF0D5102-446A-4294-BCE7-B5BE7BE5EC25}"/>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40085991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1F2D2-03D2-4EDB-8350-B7672C3DF89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Acid Growth Hypothesis</a:t>
            </a:r>
          </a:p>
        </p:txBody>
      </p:sp>
      <p:sp>
        <p:nvSpPr>
          <p:cNvPr id="5" name="Text Placeholder 4">
            <a:extLst>
              <a:ext uri="{FF2B5EF4-FFF2-40B4-BE49-F238E27FC236}">
                <a16:creationId xmlns:a16="http://schemas.microsoft.com/office/drawing/2014/main" id="{0DF47B11-6D23-4F6E-BEBD-EEEB12E70CF4}"/>
              </a:ext>
            </a:extLst>
          </p:cNvPr>
          <p:cNvSpPr>
            <a:spLocks noGrp="1"/>
          </p:cNvSpPr>
          <p:nvPr>
            <p:ph type="body" sz="quarter" idx="40"/>
          </p:nvPr>
        </p:nvSpPr>
        <p:spPr/>
        <p:txBody>
          <a:bodyPr/>
          <a:lstStyle/>
          <a:p>
            <a:r>
              <a:rPr lang="en-US" dirty="0">
                <a:hlinkClick r:id="rId2" action="ppaction://hlinksldjump"/>
              </a:rPr>
              <a:t>Access the text alternative for slide images.</a:t>
            </a:r>
          </a:p>
        </p:txBody>
      </p:sp>
      <p:sp>
        <p:nvSpPr>
          <p:cNvPr id="8" name="Slide Number Placeholder 3">
            <a:extLst>
              <a:ext uri="{FF2B5EF4-FFF2-40B4-BE49-F238E27FC236}">
                <a16:creationId xmlns:a16="http://schemas.microsoft.com/office/drawing/2014/main" id="{FBFC41AD-3E2C-478B-851B-B2D48BD2E3FE}"/>
              </a:ext>
            </a:extLst>
          </p:cNvPr>
          <p:cNvSpPr>
            <a:spLocks noGrp="1"/>
          </p:cNvSpPr>
          <p:nvPr>
            <p:ph type="sldNum" sz="quarter" idx="10"/>
          </p:nvPr>
        </p:nvSpPr>
        <p:spPr/>
        <p:txBody>
          <a:bodyPr/>
          <a:lstStyle/>
          <a:p>
            <a:fld id="{68151E55-6873-49E2-B8D5-2F265E6F1973}" type="slidenum">
              <a:rPr lang="en-US" smtClean="0"/>
              <a:pPr/>
              <a:t>57</a:t>
            </a:fld>
            <a:endParaRPr lang="en-US"/>
          </a:p>
        </p:txBody>
      </p:sp>
      <p:pic>
        <p:nvPicPr>
          <p:cNvPr id="9" name="Picture 2" descr="A 3-part illustration outlines the fundamental steps of the acid growth hypothesis.">
            <a:extLst>
              <a:ext uri="{FF2B5EF4-FFF2-40B4-BE49-F238E27FC236}">
                <a16:creationId xmlns:a16="http://schemas.microsoft.com/office/drawing/2014/main" id="{7AE0D0D5-43C7-48F3-BB82-D5637EE42314}"/>
              </a:ext>
            </a:extLst>
          </p:cNvPr>
          <p:cNvPicPr>
            <a:picLocks noChangeAspect="1" noChangeArrowheads="1"/>
          </p:cNvPicPr>
          <p:nvPr/>
        </p:nvPicPr>
        <p:blipFill>
          <a:blip r:embed="rId3"/>
          <a:stretch>
            <a:fillRect/>
          </a:stretch>
        </p:blipFill>
        <p:spPr bwMode="auto">
          <a:xfrm>
            <a:off x="1209603" y="1237844"/>
            <a:ext cx="6724794"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17300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CA403-4492-4A72-9DF3-4369FE2C80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Synthetic Auxins</a:t>
            </a:r>
          </a:p>
        </p:txBody>
      </p:sp>
      <p:sp>
        <p:nvSpPr>
          <p:cNvPr id="3" name="Content Placeholder 2">
            <a:extLst>
              <a:ext uri="{FF2B5EF4-FFF2-40B4-BE49-F238E27FC236}">
                <a16:creationId xmlns:a16="http://schemas.microsoft.com/office/drawing/2014/main" id="{DA0715A9-6051-41E5-AD67-A159EA4B6CF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Naphthalene acetic acid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a:t>
            </a:r>
            <a:r>
              <a:rPr lang="en-US" dirty="0" err="1">
                <a:solidFill>
                  <a:srgbClr val="000000"/>
                </a:solidFill>
                <a:latin typeface="Arial" panose="020B0604020202020204" pitchFamily="34" charset="0"/>
                <a:ea typeface="Verdana" panose="020B0604030504040204" pitchFamily="34" charset="0"/>
              </a:rPr>
              <a:t>indolebutyric</a:t>
            </a:r>
            <a:r>
              <a:rPr lang="en-US" dirty="0">
                <a:solidFill>
                  <a:srgbClr val="000000"/>
                </a:solidFill>
                <a:latin typeface="Arial" panose="020B0604020202020204" pitchFamily="34" charset="0"/>
                <a:ea typeface="Verdana" panose="020B0604030504040204" pitchFamily="34" charset="0"/>
              </a:rPr>
              <a:t> acid (I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have many uses in agriculture and horticulture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Prevent fruit drop in apples and berries.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Promote flowering and fruiting in pineapples.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2,4-dichlorophenoxyacetic acid (2,4-D) is a herbicide commonly used to kill weeds.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Applied in high concentrations, ceases all axial growth in broad-leaves dicots.</a:t>
            </a:r>
          </a:p>
        </p:txBody>
      </p:sp>
      <p:sp>
        <p:nvSpPr>
          <p:cNvPr id="6" name="Slide Number Placeholder 3">
            <a:extLst>
              <a:ext uri="{FF2B5EF4-FFF2-40B4-BE49-F238E27FC236}">
                <a16:creationId xmlns:a16="http://schemas.microsoft.com/office/drawing/2014/main" id="{388B2B53-A4E2-4F25-86B7-65DDD34D7CBD}"/>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28458037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551F2-8EA1-4702-AE37-D39D1E9225D6}"/>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Cytokinins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E35943E-7EB9-4816-8483-2EDAF2BFFFE2}"/>
              </a:ext>
            </a:extLst>
          </p:cNvPr>
          <p:cNvSpPr>
            <a:spLocks noGrp="1"/>
          </p:cNvSpPr>
          <p:nvPr>
            <p:ph sz="quarter" idx="11"/>
          </p:nvPr>
        </p:nvSpPr>
        <p:spPr>
          <a:xfrm>
            <a:off x="342900" y="1276711"/>
            <a:ext cx="8458200" cy="1920240"/>
          </a:xfrm>
        </p:spPr>
        <p:txBody>
          <a:bodyPr/>
          <a:lstStyle/>
          <a:p>
            <a:pPr marL="342900" lvl="0" indent="-342900">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Plant hormone that, in combination with auxin, stimulates cell division and differentiation</a:t>
            </a:r>
          </a:p>
          <a:p>
            <a:pPr marL="342900" lvl="0" indent="-342900">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Appear to be derivatives of adenine</a:t>
            </a:r>
          </a:p>
          <a:p>
            <a:pPr marL="342900" lvl="0" indent="-342900">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Common synthetic </a:t>
            </a:r>
            <a:r>
              <a:rPr lang="en-US" sz="2200" dirty="0" err="1">
                <a:solidFill>
                  <a:srgbClr val="000000"/>
                </a:solidFill>
                <a:latin typeface="Arial" panose="020B0604020202020204" pitchFamily="34" charset="0"/>
                <a:ea typeface="Verdana" panose="020B0604030504040204" pitchFamily="34" charset="0"/>
              </a:rPr>
              <a:t>cytokinins</a:t>
            </a:r>
            <a:r>
              <a:rPr lang="en-US" sz="2200" dirty="0">
                <a:solidFill>
                  <a:srgbClr val="000000"/>
                </a:solidFill>
                <a:latin typeface="Arial" panose="020B0604020202020204" pitchFamily="34" charset="0"/>
                <a:ea typeface="Verdana" panose="020B0604030504040204" pitchFamily="34" charset="0"/>
              </a:rPr>
              <a:t> include kinetin and 6-benzylamino purine.</a:t>
            </a:r>
          </a:p>
        </p:txBody>
      </p:sp>
      <p:pic>
        <p:nvPicPr>
          <p:cNvPr id="9" name="Picture 3" descr="Illustrations of chemical structures of kinetin, 6-benzyl amino purine, and adenine.">
            <a:extLst>
              <a:ext uri="{FF2B5EF4-FFF2-40B4-BE49-F238E27FC236}">
                <a16:creationId xmlns:a16="http://schemas.microsoft.com/office/drawing/2014/main" id="{C7E0F0A5-570F-41D6-B347-CFCC022C3132}"/>
              </a:ext>
            </a:extLst>
          </p:cNvPr>
          <p:cNvPicPr>
            <a:picLocks noChangeAspect="1" noChangeArrowheads="1"/>
          </p:cNvPicPr>
          <p:nvPr/>
        </p:nvPicPr>
        <p:blipFill>
          <a:blip r:embed="rId2"/>
          <a:stretch>
            <a:fillRect/>
          </a:stretch>
        </p:blipFill>
        <p:spPr bwMode="auto">
          <a:xfrm>
            <a:off x="307286" y="3371598"/>
            <a:ext cx="852942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A751845B-B3C9-4606-AED2-2D81DD59EBA3}"/>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CDAD39D7-DD41-4AB0-A4DD-37E492FDE46E}"/>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7623757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FADF3-D3B5-489A-9D7C-D97BD3AF94F8}"/>
              </a:ext>
            </a:extLst>
          </p:cNvPr>
          <p:cNvSpPr>
            <a:spLocks noGrp="1"/>
          </p:cNvSpPr>
          <p:nvPr>
            <p:ph type="title"/>
          </p:nvPr>
        </p:nvSpPr>
        <p:spPr/>
        <p:txBody>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P</a:t>
            </a:r>
            <a:r>
              <a:rPr lang="en-US" baseline="-25000" dirty="0" err="1">
                <a:solidFill>
                  <a:srgbClr val="000000"/>
                </a:solidFill>
                <a:latin typeface="Arial" panose="020B0604020202020204" pitchFamily="34" charset="0"/>
                <a:ea typeface="Verdana" panose="020B0604030504040204" pitchFamily="34" charset="0"/>
                <a:cs typeface="Arial" pitchFamily="34" charset="0"/>
              </a:rPr>
              <a:t>fr</a:t>
            </a:r>
            <a:r>
              <a:rPr lang="en-US" dirty="0">
                <a:solidFill>
                  <a:srgbClr val="000000"/>
                </a:solidFill>
                <a:latin typeface="Arial" panose="020B0604020202020204" pitchFamily="34" charset="0"/>
                <a:ea typeface="Verdana" panose="020B0604030504040204" pitchFamily="34" charset="0"/>
                <a:cs typeface="Arial" pitchFamily="34" charset="0"/>
              </a:rPr>
              <a:t> Regulation</a:t>
            </a:r>
            <a:endParaRPr lang="en-IN" dirty="0"/>
          </a:p>
        </p:txBody>
      </p:sp>
      <p:sp>
        <p:nvSpPr>
          <p:cNvPr id="3" name="Content Placeholder 2">
            <a:extLst>
              <a:ext uri="{FF2B5EF4-FFF2-40B4-BE49-F238E27FC236}">
                <a16:creationId xmlns:a16="http://schemas.microsoft.com/office/drawing/2014/main" id="{B2D06347-DB6D-47A3-A574-40D80D4CE47E}"/>
              </a:ext>
            </a:extLst>
          </p:cNvPr>
          <p:cNvSpPr>
            <a:spLocks noGrp="1"/>
          </p:cNvSpPr>
          <p:nvPr>
            <p:ph sz="quarter" idx="11"/>
          </p:nvPr>
        </p:nvSpPr>
        <p:spPr>
          <a:xfrm>
            <a:off x="342900" y="1276710"/>
            <a:ext cx="2000250" cy="544398"/>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Amount of</a:t>
            </a:r>
          </a:p>
        </p:txBody>
      </p:sp>
      <p:graphicFrame>
        <p:nvGraphicFramePr>
          <p:cNvPr id="12" name="Object 3">
            <a:extLst>
              <a:ext uri="{FF2B5EF4-FFF2-40B4-BE49-F238E27FC236}">
                <a16:creationId xmlns:a16="http://schemas.microsoft.com/office/drawing/2014/main" id="{0BD0A9B9-19EA-45AD-96A3-778F3685465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703305309"/>
              </p:ext>
            </p:extLst>
          </p:nvPr>
        </p:nvGraphicFramePr>
        <p:xfrm>
          <a:off x="2253616" y="1357379"/>
          <a:ext cx="317500" cy="381000"/>
        </p:xfrm>
        <a:graphic>
          <a:graphicData uri="http://schemas.openxmlformats.org/presentationml/2006/ole">
            <mc:AlternateContent xmlns:mc="http://schemas.openxmlformats.org/markup-compatibility/2006">
              <mc:Choice xmlns:v="urn:schemas-microsoft-com:vml" Requires="v">
                <p:oleObj spid="_x0000_s2119" name="Equation" r:id="rId3" imgW="317160" imgH="380880" progId="Equation.DSMT4">
                  <p:embed/>
                </p:oleObj>
              </mc:Choice>
              <mc:Fallback>
                <p:oleObj name="Equation" r:id="rId3" imgW="317160" imgH="380880" progId="Equation.DSMT4">
                  <p:embed/>
                  <p:pic>
                    <p:nvPicPr>
                      <p:cNvPr id="20" name="Object 10">
                        <a:extLst>
                          <a:ext uri="{FF2B5EF4-FFF2-40B4-BE49-F238E27FC236}">
                            <a16:creationId xmlns:a16="http://schemas.microsoft.com/office/drawing/2014/main" id="{007E6618-AE20-49C9-883B-38522D7455B9}"/>
                          </a:ext>
                          <a:ext uri="{C183D7F6-B498-43B3-948B-1728B52AA6E4}">
                            <adec:decorative xmlns:adec="http://schemas.microsoft.com/office/drawing/2017/decorative" val="1"/>
                          </a:ext>
                        </a:extLst>
                      </p:cNvPr>
                      <p:cNvPicPr/>
                      <p:nvPr/>
                    </p:nvPicPr>
                    <p:blipFill>
                      <a:blip r:embed="rId4"/>
                      <a:stretch>
                        <a:fillRect/>
                      </a:stretch>
                    </p:blipFill>
                    <p:spPr>
                      <a:xfrm>
                        <a:off x="2253616" y="1357379"/>
                        <a:ext cx="3175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182A6470-06D8-4929-9635-7747E49F0496}"/>
              </a:ext>
            </a:extLst>
          </p:cNvPr>
          <p:cNvSpPr>
            <a:spLocks noGrp="1"/>
          </p:cNvSpPr>
          <p:nvPr>
            <p:ph sz="quarter" idx="15"/>
          </p:nvPr>
        </p:nvSpPr>
        <p:spPr>
          <a:xfrm>
            <a:off x="2571116" y="1277549"/>
            <a:ext cx="4648200" cy="422965"/>
          </a:xfrm>
        </p:spPr>
        <p:txBody>
          <a:bodyPr/>
          <a:lstStyle/>
          <a:p>
            <a:r>
              <a:rPr lang="en-US" dirty="0">
                <a:solidFill>
                  <a:srgbClr val="000000"/>
                </a:solidFill>
                <a:latin typeface="Arial" panose="020B0604020202020204" pitchFamily="34" charset="0"/>
                <a:ea typeface="Verdana" panose="020B0604030504040204" pitchFamily="34" charset="0"/>
              </a:rPr>
              <a:t>is also regulated by degradation</a:t>
            </a:r>
          </a:p>
        </p:txBody>
      </p:sp>
      <p:sp>
        <p:nvSpPr>
          <p:cNvPr id="5" name="Content Placeholder 5">
            <a:extLst>
              <a:ext uri="{FF2B5EF4-FFF2-40B4-BE49-F238E27FC236}">
                <a16:creationId xmlns:a16="http://schemas.microsoft.com/office/drawing/2014/main" id="{ED3BCFE5-2A49-4CC2-9F13-EC4642D37D84}"/>
              </a:ext>
            </a:extLst>
          </p:cNvPr>
          <p:cNvSpPr>
            <a:spLocks noGrp="1"/>
          </p:cNvSpPr>
          <p:nvPr>
            <p:ph sz="quarter" idx="17"/>
          </p:nvPr>
        </p:nvSpPr>
        <p:spPr>
          <a:xfrm>
            <a:off x="342900" y="1868936"/>
            <a:ext cx="2552700" cy="540847"/>
          </a:xfrm>
        </p:spPr>
        <p:txBody>
          <a:bodyPr/>
          <a:lstStyle/>
          <a:p>
            <a:pPr marL="342900" lvl="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Ubiquitin tags</a:t>
            </a:r>
          </a:p>
        </p:txBody>
      </p:sp>
      <p:graphicFrame>
        <p:nvGraphicFramePr>
          <p:cNvPr id="13" name="Object 6">
            <a:extLst>
              <a:ext uri="{FF2B5EF4-FFF2-40B4-BE49-F238E27FC236}">
                <a16:creationId xmlns:a16="http://schemas.microsoft.com/office/drawing/2014/main" id="{8D6F54D3-99CC-4ABA-9CD2-85766B7F864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652158113"/>
              </p:ext>
            </p:extLst>
          </p:nvPr>
        </p:nvGraphicFramePr>
        <p:xfrm>
          <a:off x="2714617" y="1943524"/>
          <a:ext cx="317500" cy="381000"/>
        </p:xfrm>
        <a:graphic>
          <a:graphicData uri="http://schemas.openxmlformats.org/presentationml/2006/ole">
            <mc:AlternateContent xmlns:mc="http://schemas.openxmlformats.org/markup-compatibility/2006">
              <mc:Choice xmlns:v="urn:schemas-microsoft-com:vml" Requires="v">
                <p:oleObj spid="_x0000_s2120" name="Equation" r:id="rId5" imgW="317160" imgH="380880" progId="Equation.DSMT4">
                  <p:embed/>
                </p:oleObj>
              </mc:Choice>
              <mc:Fallback>
                <p:oleObj name="Equation" r:id="rId5" imgW="317160" imgH="380880" progId="Equation.DSMT4">
                  <p:embed/>
                  <p:pic>
                    <p:nvPicPr>
                      <p:cNvPr id="12" name="Object 10">
                        <a:extLst>
                          <a:ext uri="{FF2B5EF4-FFF2-40B4-BE49-F238E27FC236}">
                            <a16:creationId xmlns:a16="http://schemas.microsoft.com/office/drawing/2014/main" id="{0BD0A9B9-19EA-45AD-96A3-778F3685465D}"/>
                          </a:ext>
                          <a:ext uri="{C183D7F6-B498-43B3-948B-1728B52AA6E4}">
                            <adec:decorative xmlns:adec="http://schemas.microsoft.com/office/drawing/2017/decorative" val="1"/>
                          </a:ext>
                        </a:extLst>
                      </p:cNvPr>
                      <p:cNvPicPr/>
                      <p:nvPr/>
                    </p:nvPicPr>
                    <p:blipFill>
                      <a:blip r:embed="rId4"/>
                      <a:stretch>
                        <a:fillRect/>
                      </a:stretch>
                    </p:blipFill>
                    <p:spPr>
                      <a:xfrm>
                        <a:off x="2714617" y="1943524"/>
                        <a:ext cx="317500" cy="381000"/>
                      </a:xfrm>
                      <a:prstGeom prst="rect">
                        <a:avLst/>
                      </a:prstGeom>
                    </p:spPr>
                  </p:pic>
                </p:oleObj>
              </mc:Fallback>
            </mc:AlternateContent>
          </a:graphicData>
        </a:graphic>
      </p:graphicFrame>
      <p:sp>
        <p:nvSpPr>
          <p:cNvPr id="6" name="Content Placeholder 7">
            <a:extLst>
              <a:ext uri="{FF2B5EF4-FFF2-40B4-BE49-F238E27FC236}">
                <a16:creationId xmlns:a16="http://schemas.microsoft.com/office/drawing/2014/main" id="{CAC5FA98-3B08-4C2F-8F67-8AA591881CB2}"/>
              </a:ext>
            </a:extLst>
          </p:cNvPr>
          <p:cNvSpPr>
            <a:spLocks noGrp="1"/>
          </p:cNvSpPr>
          <p:nvPr>
            <p:ph sz="quarter" idx="19"/>
          </p:nvPr>
        </p:nvSpPr>
        <p:spPr>
          <a:xfrm>
            <a:off x="3028950" y="1867700"/>
            <a:ext cx="4508500" cy="548640"/>
          </a:xfrm>
        </p:spPr>
        <p:txBody>
          <a:bodyPr/>
          <a:lstStyle/>
          <a:p>
            <a:r>
              <a:rPr lang="en-US" dirty="0">
                <a:solidFill>
                  <a:srgbClr val="000000"/>
                </a:solidFill>
                <a:latin typeface="Arial" panose="020B0604020202020204" pitchFamily="34" charset="0"/>
                <a:ea typeface="Verdana" panose="020B0604030504040204" pitchFamily="34" charset="0"/>
              </a:rPr>
              <a:t>for transport to the proteasome</a:t>
            </a:r>
          </a:p>
        </p:txBody>
      </p:sp>
      <p:sp>
        <p:nvSpPr>
          <p:cNvPr id="7" name="Content Placeholder 8">
            <a:extLst>
              <a:ext uri="{FF2B5EF4-FFF2-40B4-BE49-F238E27FC236}">
                <a16:creationId xmlns:a16="http://schemas.microsoft.com/office/drawing/2014/main" id="{7597FEBD-B06C-4350-87E8-FE9FC37091AB}"/>
              </a:ext>
            </a:extLst>
          </p:cNvPr>
          <p:cNvSpPr>
            <a:spLocks noGrp="1"/>
          </p:cNvSpPr>
          <p:nvPr>
            <p:ph sz="quarter" idx="31"/>
          </p:nvPr>
        </p:nvSpPr>
        <p:spPr>
          <a:xfrm>
            <a:off x="342900" y="2461162"/>
            <a:ext cx="4991100" cy="548640"/>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Process of tagging and recycling</a:t>
            </a:r>
          </a:p>
        </p:txBody>
      </p:sp>
      <p:graphicFrame>
        <p:nvGraphicFramePr>
          <p:cNvPr id="14" name="Object 9">
            <a:extLst>
              <a:ext uri="{FF2B5EF4-FFF2-40B4-BE49-F238E27FC236}">
                <a16:creationId xmlns:a16="http://schemas.microsoft.com/office/drawing/2014/main" id="{876EA6A5-81EC-4383-8845-391181D806C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525972000"/>
              </p:ext>
            </p:extLst>
          </p:nvPr>
        </p:nvGraphicFramePr>
        <p:xfrm>
          <a:off x="5289393" y="2532765"/>
          <a:ext cx="317500" cy="381000"/>
        </p:xfrm>
        <a:graphic>
          <a:graphicData uri="http://schemas.openxmlformats.org/presentationml/2006/ole">
            <mc:AlternateContent xmlns:mc="http://schemas.openxmlformats.org/markup-compatibility/2006">
              <mc:Choice xmlns:v="urn:schemas-microsoft-com:vml" Requires="v">
                <p:oleObj spid="_x0000_s2121" name="Equation" r:id="rId6" imgW="317160" imgH="380880" progId="Equation.DSMT4">
                  <p:embed/>
                </p:oleObj>
              </mc:Choice>
              <mc:Fallback>
                <p:oleObj name="Equation" r:id="rId6" imgW="317160" imgH="380880" progId="Equation.DSMT4">
                  <p:embed/>
                  <p:pic>
                    <p:nvPicPr>
                      <p:cNvPr id="13" name="Object 10">
                        <a:extLst>
                          <a:ext uri="{FF2B5EF4-FFF2-40B4-BE49-F238E27FC236}">
                            <a16:creationId xmlns:a16="http://schemas.microsoft.com/office/drawing/2014/main" id="{8D6F54D3-99CC-4ABA-9CD2-85766B7F864E}"/>
                          </a:ext>
                          <a:ext uri="{C183D7F6-B498-43B3-948B-1728B52AA6E4}">
                            <adec:decorative xmlns:adec="http://schemas.microsoft.com/office/drawing/2017/decorative" val="1"/>
                          </a:ext>
                        </a:extLst>
                      </p:cNvPr>
                      <p:cNvPicPr/>
                      <p:nvPr/>
                    </p:nvPicPr>
                    <p:blipFill>
                      <a:blip r:embed="rId4"/>
                      <a:stretch>
                        <a:fillRect/>
                      </a:stretch>
                    </p:blipFill>
                    <p:spPr>
                      <a:xfrm>
                        <a:off x="5289393" y="2532765"/>
                        <a:ext cx="317500" cy="381000"/>
                      </a:xfrm>
                      <a:prstGeom prst="rect">
                        <a:avLst/>
                      </a:prstGeom>
                    </p:spPr>
                  </p:pic>
                </p:oleObj>
              </mc:Fallback>
            </mc:AlternateContent>
          </a:graphicData>
        </a:graphic>
      </p:graphicFrame>
      <p:sp>
        <p:nvSpPr>
          <p:cNvPr id="8" name="Content Placeholder 10">
            <a:extLst>
              <a:ext uri="{FF2B5EF4-FFF2-40B4-BE49-F238E27FC236}">
                <a16:creationId xmlns:a16="http://schemas.microsoft.com/office/drawing/2014/main" id="{82C8E45E-1B1A-4E7B-AECA-4DAB9301FF92}"/>
              </a:ext>
            </a:extLst>
          </p:cNvPr>
          <p:cNvSpPr>
            <a:spLocks noGrp="1"/>
          </p:cNvSpPr>
          <p:nvPr>
            <p:ph sz="quarter" idx="33"/>
          </p:nvPr>
        </p:nvSpPr>
        <p:spPr>
          <a:xfrm>
            <a:off x="342900" y="2456375"/>
            <a:ext cx="8458200" cy="869396"/>
          </a:xfrm>
        </p:spPr>
        <p:txBody>
          <a:bodyPr/>
          <a:lstStyle/>
          <a:p>
            <a:pPr marL="347472" indent="4892040"/>
            <a:r>
              <a:rPr lang="en-US" dirty="0">
                <a:solidFill>
                  <a:srgbClr val="000000"/>
                </a:solidFill>
                <a:latin typeface="Arial" panose="020B0604020202020204" pitchFamily="34" charset="0"/>
                <a:ea typeface="Verdana" panose="020B0604030504040204" pitchFamily="34" charset="0"/>
              </a:rPr>
              <a:t>is precisely regulated to maintain needed amounts of phytochrome in the cell</a:t>
            </a:r>
            <a:endParaRPr lang="en-IN" dirty="0"/>
          </a:p>
        </p:txBody>
      </p:sp>
      <p:sp>
        <p:nvSpPr>
          <p:cNvPr id="11" name="Slide Number Placeholder 11">
            <a:extLst>
              <a:ext uri="{FF2B5EF4-FFF2-40B4-BE49-F238E27FC236}">
                <a16:creationId xmlns:a16="http://schemas.microsoft.com/office/drawing/2014/main" id="{C17B7F90-516C-4486-80A8-DC9163BDC52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65011340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E7267-B923-4A10-8025-88BFD0AAE0A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Role of </a:t>
            </a:r>
            <a:r>
              <a:rPr lang="en-US" dirty="0" err="1">
                <a:solidFill>
                  <a:srgbClr val="000000"/>
                </a:solidFill>
                <a:latin typeface="Arial" panose="020B0604020202020204" pitchFamily="34" charset="0"/>
                <a:ea typeface="Verdana" panose="020B0604030504040204" pitchFamily="34" charset="0"/>
                <a:cs typeface="Arial" pitchFamily="34" charset="0"/>
              </a:rPr>
              <a:t>Cytokinins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42A97CB-AC3F-458B-B7BA-69E458BEE516}"/>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Produced in the root apical meristems and developing fruits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Transported throughout plant</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 all plants, </a:t>
            </a:r>
            <a:r>
              <a:rPr lang="en-US" dirty="0" err="1">
                <a:solidFill>
                  <a:srgbClr val="000000"/>
                </a:solidFill>
                <a:latin typeface="Arial" panose="020B0604020202020204" pitchFamily="34" charset="0"/>
                <a:ea typeface="Verdana" panose="020B0604030504040204" pitchFamily="34" charset="0"/>
              </a:rPr>
              <a:t>cytokinins</a:t>
            </a:r>
            <a:r>
              <a:rPr lang="en-US" dirty="0">
                <a:solidFill>
                  <a:srgbClr val="000000"/>
                </a:solidFill>
                <a:latin typeface="Arial" panose="020B0604020202020204" pitchFamily="34" charset="0"/>
                <a:ea typeface="Verdana" panose="020B0604030504040204" pitchFamily="34" charset="0"/>
              </a:rPr>
              <a:t>, working with other hormones, seem to regulate growth patterns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Promote the growth of lateral buds into branches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Inhibit the formation of lateral roots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Auxin promotes their formation.</a:t>
            </a:r>
          </a:p>
        </p:txBody>
      </p:sp>
      <p:sp>
        <p:nvSpPr>
          <p:cNvPr id="6" name="Slide Number Placeholder 3">
            <a:extLst>
              <a:ext uri="{FF2B5EF4-FFF2-40B4-BE49-F238E27FC236}">
                <a16:creationId xmlns:a16="http://schemas.microsoft.com/office/drawing/2014/main" id="{550897BA-FE37-4D3F-A8C7-3BCAC05D6108}"/>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697499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BCA8C-FD4B-49F3-BAE4-C739BE09D62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Hormones and Lateral Buds</a:t>
            </a:r>
          </a:p>
        </p:txBody>
      </p:sp>
      <p:pic>
        <p:nvPicPr>
          <p:cNvPr id="9" name="Picture 2" descr="Labeled illustrations of auxin and apical buds are shown in 3 parts labeled (a), (b), and (c).">
            <a:extLst>
              <a:ext uri="{FF2B5EF4-FFF2-40B4-BE49-F238E27FC236}">
                <a16:creationId xmlns:a16="http://schemas.microsoft.com/office/drawing/2014/main" id="{BF600847-E533-48B1-B9A0-1133A259C44A}"/>
              </a:ext>
            </a:extLst>
          </p:cNvPr>
          <p:cNvPicPr>
            <a:picLocks noChangeAspect="1" noChangeArrowheads="1"/>
          </p:cNvPicPr>
          <p:nvPr/>
        </p:nvPicPr>
        <p:blipFill>
          <a:blip r:embed="rId2"/>
          <a:stretch>
            <a:fillRect/>
          </a:stretch>
        </p:blipFill>
        <p:spPr bwMode="auto">
          <a:xfrm>
            <a:off x="1004211" y="1136192"/>
            <a:ext cx="7135579" cy="48463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D65B42B8-4961-4C2D-B60C-E4C8F0187ACC}"/>
              </a:ext>
            </a:extLst>
          </p:cNvPr>
          <p:cNvSpPr>
            <a:spLocks noGrp="1"/>
          </p:cNvSpPr>
          <p:nvPr>
            <p:ph type="body" sz="quarter" idx="39"/>
          </p:nvPr>
        </p:nvSpPr>
        <p:spPr>
          <a:xfrm>
            <a:off x="2148840" y="6027287"/>
            <a:ext cx="4846320" cy="181356"/>
          </a:xfrm>
        </p:spPr>
        <p:txBody>
          <a:bodyPr/>
          <a:lstStyle/>
          <a:p>
            <a:pPr algn="ctr"/>
            <a:r>
              <a:rPr lang="en-US" dirty="0">
                <a:solidFill>
                  <a:schemeClr val="tx1"/>
                </a:solidFill>
              </a:rPr>
              <a:t>©Prof. Malcolm B. Wilkins, Botany Dept, Glasgow University</a:t>
            </a:r>
          </a:p>
        </p:txBody>
      </p:sp>
      <p:sp>
        <p:nvSpPr>
          <p:cNvPr id="10" name="Text Placeholder 4">
            <a:extLst>
              <a:ext uri="{FF2B5EF4-FFF2-40B4-BE49-F238E27FC236}">
                <a16:creationId xmlns:a16="http://schemas.microsoft.com/office/drawing/2014/main" id="{BD0D2603-4A7B-4B6C-B8F7-2CEAA29C4AB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A3545A4B-D868-493F-89A9-A629063E7B4C}"/>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28269160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4699B-6E37-41CE-B7BB-1B1CF91FE9FE}"/>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Cytokinins</a:t>
            </a:r>
            <a:r>
              <a:rPr lang="en-US" dirty="0">
                <a:solidFill>
                  <a:srgbClr val="000000"/>
                </a:solidFill>
                <a:latin typeface="Arial" panose="020B0604020202020204" pitchFamily="34" charset="0"/>
                <a:ea typeface="Verdana" panose="020B0604030504040204" pitchFamily="34" charset="0"/>
                <a:cs typeface="Arial" pitchFamily="34" charset="0"/>
              </a:rPr>
              <a:t> and Auxins</a:t>
            </a:r>
          </a:p>
        </p:txBody>
      </p:sp>
      <p:pic>
        <p:nvPicPr>
          <p:cNvPr id="9" name="Picture 2" descr="Test tubes (a) with auxin high and cytokinin low, (b) with auxin low and cytokinin high, and (c) with auxin intermediate and cytokinin intermediate.">
            <a:extLst>
              <a:ext uri="{FF2B5EF4-FFF2-40B4-BE49-F238E27FC236}">
                <a16:creationId xmlns:a16="http://schemas.microsoft.com/office/drawing/2014/main" id="{992161FC-473B-4D87-B11B-CB025F4D879F}"/>
              </a:ext>
            </a:extLst>
          </p:cNvPr>
          <p:cNvPicPr>
            <a:picLocks noChangeAspect="1" noChangeArrowheads="1"/>
          </p:cNvPicPr>
          <p:nvPr/>
        </p:nvPicPr>
        <p:blipFill>
          <a:blip r:embed="rId2"/>
          <a:stretch>
            <a:fillRect/>
          </a:stretch>
        </p:blipFill>
        <p:spPr bwMode="auto">
          <a:xfrm>
            <a:off x="2945892" y="1079740"/>
            <a:ext cx="3328416" cy="428853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EAF33A3E-4751-45E3-8FED-DE6C30EF080B}"/>
              </a:ext>
            </a:extLst>
          </p:cNvPr>
          <p:cNvSpPr>
            <a:spLocks noGrp="1"/>
          </p:cNvSpPr>
          <p:nvPr>
            <p:ph sz="quarter" idx="11"/>
          </p:nvPr>
        </p:nvSpPr>
        <p:spPr>
          <a:xfrm>
            <a:off x="342900" y="5536794"/>
            <a:ext cx="8458200" cy="834568"/>
          </a:xfrm>
        </p:spPr>
        <p:txBody>
          <a:bodyPr/>
          <a:lstStyle/>
          <a:p>
            <a:pPr lvl="0">
              <a:spcBef>
                <a:spcPts val="624"/>
              </a:spcBef>
              <a:spcAft>
                <a:spcPts val="0"/>
              </a:spcAft>
              <a:buClr>
                <a:srgbClr val="003B48"/>
              </a:buClr>
            </a:pPr>
            <a:r>
              <a:rPr lang="en-US" sz="2200" dirty="0">
                <a:solidFill>
                  <a:srgbClr val="000000"/>
                </a:solidFill>
                <a:latin typeface="Arial" panose="020B0604020202020204" pitchFamily="34" charset="0"/>
                <a:ea typeface="Verdana" panose="020B0604030504040204" pitchFamily="34" charset="0"/>
              </a:rPr>
              <a:t>Plant tissue can form shoots, roots, or an undifferentiated mass depending on the relative amounts of auxin and cytokinin</a:t>
            </a:r>
          </a:p>
        </p:txBody>
      </p:sp>
      <p:sp>
        <p:nvSpPr>
          <p:cNvPr id="8" name="Slide Number Placeholder 4">
            <a:extLst>
              <a:ext uri="{FF2B5EF4-FFF2-40B4-BE49-F238E27FC236}">
                <a16:creationId xmlns:a16="http://schemas.microsoft.com/office/drawing/2014/main" id="{5AE22CB4-027C-48F8-99B9-6A01873037E2}"/>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19910745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45FE4-76AE-48D3-B4A4-A86C98479E44}"/>
              </a:ext>
            </a:extLst>
          </p:cNvPr>
          <p:cNvSpPr>
            <a:spLocks noGrp="1"/>
          </p:cNvSpPr>
          <p:nvPr>
            <p:ph type="title"/>
          </p:nvPr>
        </p:nvSpPr>
        <p:spPr/>
        <p:txBody>
          <a:bodyPr/>
          <a:lstStyle/>
          <a:p>
            <a:pPr lvl="0"/>
            <a:r>
              <a:rPr lang="en-US" dirty="0"/>
              <a:t>Other Effects of </a:t>
            </a:r>
            <a:r>
              <a:rPr lang="en-US" dirty="0" err="1"/>
              <a:t>Cytokinins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FE040C7-A732-4818-B7C7-4C9ECF9B6274}"/>
              </a:ext>
            </a:extLst>
          </p:cNvPr>
          <p:cNvSpPr>
            <a:spLocks noGrp="1"/>
          </p:cNvSpPr>
          <p:nvPr>
            <p:ph sz="quarter" idx="11"/>
          </p:nvPr>
        </p:nvSpPr>
        <p:spPr>
          <a:xfrm>
            <a:off x="342900" y="1276710"/>
            <a:ext cx="5047966" cy="4974336"/>
          </a:xfrm>
        </p:spPr>
        <p:txBody>
          <a:bodyPr/>
          <a:lstStyle/>
          <a:p>
            <a:pPr>
              <a:spcBef>
                <a:spcPts val="600"/>
              </a:spcBef>
              <a:spcAft>
                <a:spcPts val="1200"/>
              </a:spcAft>
            </a:pPr>
            <a:r>
              <a:rPr lang="en-US" dirty="0"/>
              <a:t>Promote the synthesis or activation of cytokinesis proteins</a:t>
            </a:r>
          </a:p>
          <a:p>
            <a:pPr>
              <a:spcBef>
                <a:spcPts val="600"/>
              </a:spcBef>
              <a:spcAft>
                <a:spcPts val="1200"/>
              </a:spcAft>
            </a:pPr>
            <a:r>
              <a:rPr lang="en-US" dirty="0"/>
              <a:t>Also function as antiaging hormones</a:t>
            </a:r>
          </a:p>
          <a:p>
            <a:pPr>
              <a:spcBef>
                <a:spcPts val="600"/>
              </a:spcBef>
              <a:spcAft>
                <a:spcPts val="1200"/>
              </a:spcAft>
            </a:pPr>
            <a:r>
              <a:rPr lang="en-US" i="1" dirty="0"/>
              <a:t>Agrobacterium</a:t>
            </a:r>
            <a:r>
              <a:rPr lang="en-US" dirty="0"/>
              <a:t> inserts genes that increase rate of cytokinin and auxin production</a:t>
            </a:r>
          </a:p>
          <a:p>
            <a:pPr marL="342900" indent="-342900">
              <a:spcBef>
                <a:spcPts val="600"/>
              </a:spcBef>
              <a:spcAft>
                <a:spcPts val="1200"/>
              </a:spcAft>
              <a:buFont typeface="Arial" panose="020B0604020202020204" pitchFamily="34" charset="0"/>
              <a:buChar char="•"/>
            </a:pPr>
            <a:r>
              <a:rPr lang="en-US" dirty="0"/>
              <a:t>Causes massive cell division.</a:t>
            </a:r>
          </a:p>
          <a:p>
            <a:pPr marL="342900" indent="-342900">
              <a:spcBef>
                <a:spcPts val="600"/>
              </a:spcBef>
              <a:spcAft>
                <a:spcPts val="1200"/>
              </a:spcAft>
              <a:buFont typeface="Arial" panose="020B0604020202020204" pitchFamily="34" charset="0"/>
              <a:buChar char="•"/>
            </a:pPr>
            <a:r>
              <a:rPr lang="en-US" dirty="0"/>
              <a:t>Formation of crown gall tumor.</a:t>
            </a:r>
          </a:p>
        </p:txBody>
      </p:sp>
      <p:pic>
        <p:nvPicPr>
          <p:cNvPr id="9" name="Picture 3" descr="A bulbous structure has grown on the side of a tree trunk that is about as large as the width of the tree.">
            <a:extLst>
              <a:ext uri="{FF2B5EF4-FFF2-40B4-BE49-F238E27FC236}">
                <a16:creationId xmlns:a16="http://schemas.microsoft.com/office/drawing/2014/main" id="{3E56CCD3-BDB4-4BD3-95CF-D1ECBADA6F72}"/>
              </a:ext>
            </a:extLst>
          </p:cNvPr>
          <p:cNvPicPr>
            <a:picLocks noChangeAspect="1" noChangeArrowheads="1"/>
          </p:cNvPicPr>
          <p:nvPr/>
        </p:nvPicPr>
        <p:blipFill rotWithShape="1">
          <a:blip r:embed="rId3"/>
          <a:srcRect l="6440" t="9514" r="4431" b="8846"/>
          <a:stretch/>
        </p:blipFill>
        <p:spPr bwMode="auto">
          <a:xfrm>
            <a:off x="5566884" y="1325676"/>
            <a:ext cx="3262082" cy="448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4">
            <a:extLst>
              <a:ext uri="{FF2B5EF4-FFF2-40B4-BE49-F238E27FC236}">
                <a16:creationId xmlns:a16="http://schemas.microsoft.com/office/drawing/2014/main" id="{2375B334-99C5-49FD-A069-07DC36B804A8}"/>
              </a:ext>
            </a:extLst>
          </p:cNvPr>
          <p:cNvSpPr>
            <a:spLocks noGrp="1"/>
          </p:cNvSpPr>
          <p:nvPr>
            <p:ph type="body" sz="quarter" idx="39"/>
          </p:nvPr>
        </p:nvSpPr>
        <p:spPr>
          <a:xfrm>
            <a:off x="5872045" y="5897210"/>
            <a:ext cx="2651760" cy="181356"/>
          </a:xfrm>
        </p:spPr>
        <p:txBody>
          <a:bodyPr/>
          <a:lstStyle/>
          <a:p>
            <a:pPr algn="ctr"/>
            <a:r>
              <a:rPr lang="en-US" dirty="0">
                <a:solidFill>
                  <a:schemeClr val="tx1"/>
                </a:solidFill>
              </a:rPr>
              <a:t>Custom Life Science Images/</a:t>
            </a:r>
            <a:r>
              <a:rPr lang="en-US" dirty="0" err="1">
                <a:solidFill>
                  <a:schemeClr val="tx1"/>
                </a:solidFill>
              </a:rPr>
              <a:t>Alamy</a:t>
            </a:r>
            <a:r>
              <a:rPr lang="en-US" dirty="0">
                <a:solidFill>
                  <a:schemeClr val="tx1"/>
                </a:solidFill>
              </a:rPr>
              <a:t> Stock Photo</a:t>
            </a:r>
          </a:p>
        </p:txBody>
      </p:sp>
      <p:sp>
        <p:nvSpPr>
          <p:cNvPr id="13" name="Slide Number Placeholder 5">
            <a:extLst>
              <a:ext uri="{FF2B5EF4-FFF2-40B4-BE49-F238E27FC236}">
                <a16:creationId xmlns:a16="http://schemas.microsoft.com/office/drawing/2014/main" id="{CF9D67BD-95C0-446E-84EA-CB26DC2E4CA6}"/>
              </a:ext>
            </a:extLst>
          </p:cNvPr>
          <p:cNvSpPr>
            <a:spLocks noGrp="1"/>
          </p:cNvSpPr>
          <p:nvPr>
            <p:ph type="sldNum" sz="quarter" idx="10"/>
          </p:nvPr>
        </p:nvSpPr>
        <p:spPr>
          <a:xfrm>
            <a:off x="8647432" y="6684041"/>
            <a:ext cx="355840" cy="161396"/>
          </a:xfrm>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28036012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45FE4-76AE-48D3-B4A4-A86C98479E44}"/>
              </a:ext>
            </a:extLst>
          </p:cNvPr>
          <p:cNvSpPr>
            <a:spLocks noGrp="1"/>
          </p:cNvSpPr>
          <p:nvPr>
            <p:ph type="title"/>
          </p:nvPr>
        </p:nvSpPr>
        <p:spPr/>
        <p:txBody>
          <a:bodyPr/>
          <a:lstStyle/>
          <a:p>
            <a:pPr lvl="0"/>
            <a:r>
              <a:rPr lang="en-US" dirty="0" err="1"/>
              <a:t>Strigolactones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FE040C7-A732-4818-B7C7-4C9ECF9B6274}"/>
              </a:ext>
            </a:extLst>
          </p:cNvPr>
          <p:cNvSpPr>
            <a:spLocks noGrp="1"/>
          </p:cNvSpPr>
          <p:nvPr>
            <p:ph sz="quarter" idx="11"/>
          </p:nvPr>
        </p:nvSpPr>
        <p:spPr>
          <a:xfrm>
            <a:off x="342900" y="1276709"/>
            <a:ext cx="8486066" cy="2681679"/>
          </a:xfrm>
        </p:spPr>
        <p:txBody>
          <a:bodyPr/>
          <a:lstStyle/>
          <a:p>
            <a:pPr>
              <a:spcBef>
                <a:spcPts val="600"/>
              </a:spcBef>
              <a:spcAft>
                <a:spcPts val="600"/>
              </a:spcAft>
            </a:pPr>
            <a:r>
              <a:rPr lang="en-US" dirty="0"/>
              <a:t>Derived from carotenoids</a:t>
            </a:r>
          </a:p>
          <a:p>
            <a:pPr>
              <a:spcBef>
                <a:spcPts val="600"/>
              </a:spcBef>
              <a:spcAft>
                <a:spcPts val="600"/>
              </a:spcAft>
            </a:pPr>
            <a:r>
              <a:rPr lang="en-US" dirty="0"/>
              <a:t>Move upward from the roots</a:t>
            </a:r>
          </a:p>
          <a:p>
            <a:pPr>
              <a:spcBef>
                <a:spcPts val="600"/>
              </a:spcBef>
              <a:spcAft>
                <a:spcPts val="600"/>
              </a:spcAft>
            </a:pPr>
            <a:r>
              <a:rPr lang="en-US" dirty="0"/>
              <a:t>Inhibit axillary bud growth</a:t>
            </a:r>
          </a:p>
          <a:p>
            <a:pPr marL="347472" lvl="2" indent="-347472">
              <a:spcBef>
                <a:spcPts val="600"/>
              </a:spcBef>
              <a:spcAft>
                <a:spcPts val="600"/>
              </a:spcAft>
            </a:pPr>
            <a:r>
              <a:rPr lang="en-US" sz="2400" dirty="0"/>
              <a:t>Affect extent of branching</a:t>
            </a:r>
          </a:p>
          <a:p>
            <a:pPr>
              <a:spcBef>
                <a:spcPts val="600"/>
              </a:spcBef>
              <a:spcAft>
                <a:spcPts val="600"/>
              </a:spcAft>
            </a:pPr>
            <a:r>
              <a:rPr lang="en-US" dirty="0"/>
              <a:t>Regulate vascular cambium in coordination with auxin</a:t>
            </a:r>
          </a:p>
        </p:txBody>
      </p:sp>
      <p:pic>
        <p:nvPicPr>
          <p:cNvPr id="9" name="Picture 3" descr="Illustrated are the structure of strigolactone molecule has a complex structure with 4 rings.">
            <a:extLst>
              <a:ext uri="{FF2B5EF4-FFF2-40B4-BE49-F238E27FC236}">
                <a16:creationId xmlns:a16="http://schemas.microsoft.com/office/drawing/2014/main" id="{3E56CCD3-BDB4-4BD3-95CF-D1ECBADA6F72}"/>
              </a:ext>
            </a:extLst>
          </p:cNvPr>
          <p:cNvPicPr>
            <a:picLocks noChangeAspect="1" noChangeArrowheads="1"/>
          </p:cNvPicPr>
          <p:nvPr/>
        </p:nvPicPr>
        <p:blipFill>
          <a:blip r:embed="rId3"/>
          <a:stretch>
            <a:fillRect/>
          </a:stretch>
        </p:blipFill>
        <p:spPr bwMode="auto">
          <a:xfrm>
            <a:off x="269373" y="4181784"/>
            <a:ext cx="8605254" cy="18288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Slide Number Placeholder 4">
            <a:extLst>
              <a:ext uri="{FF2B5EF4-FFF2-40B4-BE49-F238E27FC236}">
                <a16:creationId xmlns:a16="http://schemas.microsoft.com/office/drawing/2014/main" id="{CF9D67BD-95C0-446E-84EA-CB26DC2E4CA6}"/>
              </a:ext>
            </a:extLst>
          </p:cNvPr>
          <p:cNvSpPr>
            <a:spLocks noGrp="1"/>
          </p:cNvSpPr>
          <p:nvPr>
            <p:ph type="sldNum" sz="quarter" idx="10"/>
          </p:nvPr>
        </p:nvSpPr>
        <p:spPr>
          <a:xfrm>
            <a:off x="8647432" y="6684041"/>
            <a:ext cx="355840" cy="161396"/>
          </a:xfrm>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26163321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0EF51-92CD-4EE3-B613-AEECB2D91CE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Gibberellins</a:t>
            </a:r>
          </a:p>
        </p:txBody>
      </p:sp>
      <p:sp>
        <p:nvSpPr>
          <p:cNvPr id="3" name="Content Placeholder 2">
            <a:extLst>
              <a:ext uri="{FF2B5EF4-FFF2-40B4-BE49-F238E27FC236}">
                <a16:creationId xmlns:a16="http://schemas.microsoft.com/office/drawing/2014/main" id="{C5976EC6-968D-441F-9A27-FF0D9F9FCE3A}"/>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Named after the fungus </a:t>
            </a:r>
            <a:r>
              <a:rPr lang="en-US" i="1" dirty="0" err="1">
                <a:solidFill>
                  <a:srgbClr val="000000"/>
                </a:solidFill>
                <a:latin typeface="Arial" panose="020B0604020202020204" pitchFamily="34" charset="0"/>
                <a:ea typeface="Verdana" panose="020B0604030504040204" pitchFamily="34" charset="0"/>
              </a:rPr>
              <a:t>Gibberella</a:t>
            </a:r>
            <a:r>
              <a:rPr lang="en-US" i="1"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fujikuroi</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which causes rice plants to grow very tall</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Gibberellins belong to a large class of over 100 naturally occurring plant hormones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are acidic and abbreviated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(for gibberellic acid).</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important effects on stem elongation.</a:t>
            </a:r>
          </a:p>
          <a:p>
            <a:pPr lvl="2" indent="-283464">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Enhanced if auxin present.</a:t>
            </a:r>
          </a:p>
        </p:txBody>
      </p:sp>
      <p:sp>
        <p:nvSpPr>
          <p:cNvPr id="6" name="Slide Number Placeholder 3">
            <a:extLst>
              <a:ext uri="{FF2B5EF4-FFF2-40B4-BE49-F238E27FC236}">
                <a16:creationId xmlns:a16="http://schemas.microsoft.com/office/drawing/2014/main" id="{9FB0F5B1-4856-4893-B78E-6D6A4F109730}"/>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323169784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878F7-0271-4A36-88C6-6AB2DE5302A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Gibberellin Deficiencies in Dwarf Plants</a:t>
            </a:r>
          </a:p>
        </p:txBody>
      </p:sp>
      <p:pic>
        <p:nvPicPr>
          <p:cNvPr id="9" name="Picture 2" descr="Depicted are the effects of gibberellins. The gibberellin biosynthesis defective plant is short and stocky with little internode length between nodes.">
            <a:extLst>
              <a:ext uri="{FF2B5EF4-FFF2-40B4-BE49-F238E27FC236}">
                <a16:creationId xmlns:a16="http://schemas.microsoft.com/office/drawing/2014/main" id="{38D18F31-F982-4275-9AA7-C7612039A9B8}"/>
              </a:ext>
            </a:extLst>
          </p:cNvPr>
          <p:cNvPicPr>
            <a:picLocks noChangeAspect="1" noChangeArrowheads="1"/>
          </p:cNvPicPr>
          <p:nvPr/>
        </p:nvPicPr>
        <p:blipFill>
          <a:blip r:embed="rId2"/>
          <a:stretch>
            <a:fillRect/>
          </a:stretch>
        </p:blipFill>
        <p:spPr bwMode="auto">
          <a:xfrm>
            <a:off x="2018689" y="1012012"/>
            <a:ext cx="5106623" cy="393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6E1AC175-3771-4125-AE79-66FBB2CB324C}"/>
              </a:ext>
            </a:extLst>
          </p:cNvPr>
          <p:cNvSpPr>
            <a:spLocks noGrp="1"/>
          </p:cNvSpPr>
          <p:nvPr>
            <p:ph sz="quarter" idx="11"/>
          </p:nvPr>
        </p:nvSpPr>
        <p:spPr>
          <a:xfrm>
            <a:off x="3853113" y="4983637"/>
            <a:ext cx="1437774" cy="179111"/>
          </a:xfrm>
        </p:spPr>
        <p:txBody>
          <a:bodyPr/>
          <a:lstStyle/>
          <a:p>
            <a:pPr algn="ctr"/>
            <a:r>
              <a:rPr lang="en-US" sz="800" dirty="0" err="1"/>
              <a:t>Omikron</a:t>
            </a:r>
            <a:r>
              <a:rPr lang="en-US" sz="800" dirty="0"/>
              <a:t>/Science Source</a:t>
            </a:r>
            <a:endParaRPr lang="en-US" sz="800" dirty="0">
              <a:solidFill>
                <a:srgbClr val="000000"/>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209B4E80-D7FE-4E5D-A1DD-951ED2AF5C8A}"/>
              </a:ext>
            </a:extLst>
          </p:cNvPr>
          <p:cNvSpPr>
            <a:spLocks noGrp="1"/>
          </p:cNvSpPr>
          <p:nvPr>
            <p:ph sz="quarter" idx="15"/>
          </p:nvPr>
        </p:nvSpPr>
        <p:spPr>
          <a:xfrm>
            <a:off x="342900" y="5342022"/>
            <a:ext cx="8458200" cy="993246"/>
          </a:xfrm>
        </p:spPr>
        <p:txBody>
          <a:bodyPr/>
          <a:lstStyle/>
          <a:p>
            <a:pPr lvl="0">
              <a:spcBef>
                <a:spcPts val="624"/>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The mutant pea plant on the left is defective in gibberellin biosynthesis, and thus has a shorter stem. This type of mutant can be rescued by applying gibberellins to the shoot tip, allowing it to grow to normal height.</a:t>
            </a:r>
          </a:p>
        </p:txBody>
      </p:sp>
      <p:sp>
        <p:nvSpPr>
          <p:cNvPr id="8" name="Slide Number Placeholder 5">
            <a:extLst>
              <a:ext uri="{FF2B5EF4-FFF2-40B4-BE49-F238E27FC236}">
                <a16:creationId xmlns:a16="http://schemas.microsoft.com/office/drawing/2014/main" id="{98B8B786-574D-4359-97CD-8A857EC248B8}"/>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24520102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74551-C639-4C11-945D-9789444D3EE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Gibberellins and Grapes</a:t>
            </a:r>
          </a:p>
        </p:txBody>
      </p:sp>
      <p:sp>
        <p:nvSpPr>
          <p:cNvPr id="3" name="Content Placeholder 2">
            <a:extLst>
              <a:ext uri="{FF2B5EF4-FFF2-40B4-BE49-F238E27FC236}">
                <a16:creationId xmlns:a16="http://schemas.microsoft.com/office/drawing/2014/main" id="{D4C09F4B-0582-4DAD-AC4C-AEA2FAF3E74A}"/>
              </a:ext>
            </a:extLst>
          </p:cNvPr>
          <p:cNvSpPr>
            <a:spLocks noGrp="1"/>
          </p:cNvSpPr>
          <p:nvPr>
            <p:ph sz="quarter" idx="11"/>
          </p:nvPr>
        </p:nvSpPr>
        <p:spPr>
          <a:xfrm>
            <a:off x="342900" y="1276710"/>
            <a:ext cx="8458200" cy="1344893"/>
          </a:xfrm>
        </p:spPr>
        <p:txBody>
          <a:bodyPr/>
          <a:lstStyle/>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Hasten seed germination</a:t>
            </a:r>
          </a:p>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Used commercially to extend internode length in grapes</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 is larger grapes.</a:t>
            </a:r>
          </a:p>
        </p:txBody>
      </p:sp>
      <p:pic>
        <p:nvPicPr>
          <p:cNvPr id="9" name="Picture 3" descr="2 sets of grapes. One set has very less grapes while the other set has many. ">
            <a:extLst>
              <a:ext uri="{FF2B5EF4-FFF2-40B4-BE49-F238E27FC236}">
                <a16:creationId xmlns:a16="http://schemas.microsoft.com/office/drawing/2014/main" id="{CB654D51-BEBC-411D-A59C-015B8D4AA637}"/>
              </a:ext>
            </a:extLst>
          </p:cNvPr>
          <p:cNvPicPr>
            <a:picLocks noChangeAspect="1" noChangeArrowheads="1"/>
          </p:cNvPicPr>
          <p:nvPr/>
        </p:nvPicPr>
        <p:blipFill>
          <a:blip r:embed="rId2"/>
          <a:stretch>
            <a:fillRect/>
          </a:stretch>
        </p:blipFill>
        <p:spPr bwMode="auto">
          <a:xfrm>
            <a:off x="2569660" y="2655526"/>
            <a:ext cx="4004681" cy="35661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AD86FE49-0A04-41EC-A19C-7FC783FA95AB}"/>
              </a:ext>
            </a:extLst>
          </p:cNvPr>
          <p:cNvSpPr>
            <a:spLocks noGrp="1"/>
          </p:cNvSpPr>
          <p:nvPr>
            <p:ph type="body" sz="quarter" idx="39"/>
          </p:nvPr>
        </p:nvSpPr>
        <p:spPr>
          <a:xfrm>
            <a:off x="3474720" y="6302303"/>
            <a:ext cx="2194560" cy="181356"/>
          </a:xfrm>
        </p:spPr>
        <p:txBody>
          <a:bodyPr/>
          <a:lstStyle/>
          <a:p>
            <a:pPr algn="ctr"/>
            <a:r>
              <a:rPr lang="en-US" dirty="0">
                <a:solidFill>
                  <a:schemeClr val="tx1"/>
                </a:solidFill>
              </a:rPr>
              <a:t>©Amnon </a:t>
            </a:r>
            <a:r>
              <a:rPr lang="en-US" dirty="0" err="1">
                <a:solidFill>
                  <a:schemeClr val="tx1"/>
                </a:solidFill>
              </a:rPr>
              <a:t>Lichter</a:t>
            </a:r>
            <a:r>
              <a:rPr lang="en-US" dirty="0">
                <a:solidFill>
                  <a:schemeClr val="tx1"/>
                </a:solidFill>
              </a:rPr>
              <a:t>, The </a:t>
            </a:r>
            <a:r>
              <a:rPr lang="en-US" dirty="0" err="1">
                <a:solidFill>
                  <a:schemeClr val="tx1"/>
                </a:solidFill>
              </a:rPr>
              <a:t>Volcani</a:t>
            </a:r>
            <a:r>
              <a:rPr lang="en-US" dirty="0">
                <a:solidFill>
                  <a:schemeClr val="tx1"/>
                </a:solidFill>
              </a:rPr>
              <a:t> Center </a:t>
            </a:r>
          </a:p>
        </p:txBody>
      </p:sp>
      <p:sp>
        <p:nvSpPr>
          <p:cNvPr id="8" name="Slide Number Placeholder 5">
            <a:extLst>
              <a:ext uri="{FF2B5EF4-FFF2-40B4-BE49-F238E27FC236}">
                <a16:creationId xmlns:a16="http://schemas.microsoft.com/office/drawing/2014/main" id="{910DF608-96F7-4BB2-A88E-D209E6DD009A}"/>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33958590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9D27D-E7BD-4FF4-A0FB-BC9AFE2796F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Gibberellin as a Signal</a:t>
            </a:r>
          </a:p>
        </p:txBody>
      </p:sp>
      <p:sp>
        <p:nvSpPr>
          <p:cNvPr id="3" name="Content Placeholder 2">
            <a:extLst>
              <a:ext uri="{FF2B5EF4-FFF2-40B4-BE49-F238E27FC236}">
                <a16:creationId xmlns:a16="http://schemas.microsoft.com/office/drawing/2014/main" id="{9DBB330D-FB98-451D-9D66-CFD355A18D0B}"/>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is used as a signal from the embryo that turns on transcription of genes encoding hydrolytic enzymes in the aleurone layer</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binds to its receptor, it frees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A-dependent transcription factors from a repressor</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These transcription factors can now directly affect gene expression</a:t>
            </a:r>
          </a:p>
        </p:txBody>
      </p:sp>
      <p:sp>
        <p:nvSpPr>
          <p:cNvPr id="6" name="Slide Number Placeholder 3">
            <a:extLst>
              <a:ext uri="{FF2B5EF4-FFF2-40B4-BE49-F238E27FC236}">
                <a16:creationId xmlns:a16="http://schemas.microsoft.com/office/drawing/2014/main" id="{36A2C761-B6D9-4FB6-BBB1-BCA8A28FCA6B}"/>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11087811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62461-03E4-4768-96E8-6224180AA45F}"/>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Brassinosteroids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376C8BD-2AF6-401A-A5C2-9F18E13BAD2B}"/>
              </a:ext>
            </a:extLst>
          </p:cNvPr>
          <p:cNvSpPr>
            <a:spLocks noGrp="1"/>
          </p:cNvSpPr>
          <p:nvPr>
            <p:ph sz="quarter" idx="11"/>
          </p:nvPr>
        </p:nvSpPr>
        <p:spPr>
          <a:xfrm>
            <a:off x="342900" y="1276710"/>
            <a:ext cx="8458200" cy="937101"/>
          </a:xfrm>
        </p:spPr>
        <p:txBody>
          <a:bodyPr/>
          <a:lstStyle/>
          <a:p>
            <a:pPr marL="342900" lvl="0" indent="-342900">
              <a:spcBef>
                <a:spcPct val="200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 discovered in the pollen of </a:t>
            </a:r>
            <a:r>
              <a:rPr lang="en-US" i="1" dirty="0">
                <a:solidFill>
                  <a:srgbClr val="000000"/>
                </a:solidFill>
                <a:latin typeface="Arial" panose="020B0604020202020204" pitchFamily="34" charset="0"/>
                <a:ea typeface="Verdana" panose="020B0604030504040204" pitchFamily="34" charset="0"/>
              </a:rPr>
              <a:t>Brassica </a:t>
            </a:r>
            <a:r>
              <a:rPr lang="en-US" dirty="0">
                <a:solidFill>
                  <a:srgbClr val="000000"/>
                </a:solidFill>
                <a:latin typeface="Arial" panose="020B0604020202020204" pitchFamily="34" charset="0"/>
                <a:ea typeface="Verdana" panose="020B0604030504040204" pitchFamily="34" charset="0"/>
              </a:rPr>
              <a:t>spp.</a:t>
            </a:r>
          </a:p>
          <a:p>
            <a:pPr marL="342900" lvl="0" indent="-342900">
              <a:spcBef>
                <a:spcPct val="200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Are structurally similar to steroid hormones</a:t>
            </a:r>
          </a:p>
        </p:txBody>
      </p:sp>
      <p:pic>
        <p:nvPicPr>
          <p:cNvPr id="9" name="Picture 3" descr="Illustrated are the chemical structures of brassinolide in the plant, and cortisol and testosterone in animals.">
            <a:extLst>
              <a:ext uri="{FF2B5EF4-FFF2-40B4-BE49-F238E27FC236}">
                <a16:creationId xmlns:a16="http://schemas.microsoft.com/office/drawing/2014/main" id="{44BBEAEC-9459-4CF8-9373-15A67EE69531}"/>
              </a:ext>
            </a:extLst>
          </p:cNvPr>
          <p:cNvPicPr>
            <a:picLocks noChangeAspect="1" noChangeArrowheads="1"/>
          </p:cNvPicPr>
          <p:nvPr/>
        </p:nvPicPr>
        <p:blipFill>
          <a:blip r:embed="rId2"/>
          <a:stretch>
            <a:fillRect/>
          </a:stretch>
        </p:blipFill>
        <p:spPr bwMode="auto">
          <a:xfrm>
            <a:off x="434206" y="2793750"/>
            <a:ext cx="8275589" cy="31089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7CB1888D-9028-4F27-BFE5-AAE955E4614A}"/>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B9D33D8E-AFA5-499B-8AAF-B4984B940FAE}"/>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2242485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BD906-AF6F-4DF9-9D35-30CB4807892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Components of Phytochrome</a:t>
            </a:r>
          </a:p>
        </p:txBody>
      </p:sp>
      <p:sp>
        <p:nvSpPr>
          <p:cNvPr id="3" name="Content Placeholder 2">
            <a:extLst>
              <a:ext uri="{FF2B5EF4-FFF2-40B4-BE49-F238E27FC236}">
                <a16:creationId xmlns:a16="http://schemas.microsoft.com/office/drawing/2014/main" id="{5FC343D3-9C50-49E7-AAD3-AFDEFAF5A422}"/>
              </a:ext>
            </a:extLst>
          </p:cNvPr>
          <p:cNvSpPr>
            <a:spLocks noGrp="1"/>
          </p:cNvSpPr>
          <p:nvPr>
            <p:ph sz="quarter" idx="11"/>
          </p:nvPr>
        </p:nvSpPr>
        <p:spPr>
          <a:xfrm>
            <a:off x="342900" y="1276710"/>
            <a:ext cx="8458200" cy="2278020"/>
          </a:xfrm>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Phytochrome (P) consists of two parts: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Chromophore which is light-receptive and causes conformation changes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Apoprotein which facilitates expression of light-response genes</a:t>
            </a:r>
          </a:p>
        </p:txBody>
      </p:sp>
      <p:pic>
        <p:nvPicPr>
          <p:cNvPr id="10" name="Picture 3" descr="Phytochrome has a serine residue in the chromophore. The apoprotein complex has a protein kinase and binding sites for proteins and ubiquitin.">
            <a:extLst>
              <a:ext uri="{FF2B5EF4-FFF2-40B4-BE49-F238E27FC236}">
                <a16:creationId xmlns:a16="http://schemas.microsoft.com/office/drawing/2014/main" id="{083AF45B-CC4A-4421-9A19-70B9E53F4CDD}"/>
              </a:ext>
            </a:extLst>
          </p:cNvPr>
          <p:cNvPicPr>
            <a:picLocks noChangeAspect="1" noChangeArrowheads="1"/>
          </p:cNvPicPr>
          <p:nvPr/>
        </p:nvPicPr>
        <p:blipFill>
          <a:blip r:embed="rId2"/>
          <a:stretch>
            <a:fillRect/>
          </a:stretch>
        </p:blipFill>
        <p:spPr bwMode="auto">
          <a:xfrm>
            <a:off x="932589" y="3715554"/>
            <a:ext cx="7278822" cy="246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051E4685-C637-4C2F-BFD6-E5A9911B9CAB}"/>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3249217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8103A-912E-4801-BB2C-513C6B7E1EFC}"/>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Brassinosteroid</a:t>
            </a:r>
            <a:r>
              <a:rPr lang="en-US" dirty="0">
                <a:solidFill>
                  <a:srgbClr val="000000"/>
                </a:solidFill>
                <a:latin typeface="Arial" panose="020B0604020202020204" pitchFamily="34" charset="0"/>
                <a:ea typeface="Verdana" panose="020B0604030504040204" pitchFamily="34" charset="0"/>
                <a:cs typeface="Arial" pitchFamily="34" charset="0"/>
              </a:rPr>
              <a:t> Characteristics</a:t>
            </a:r>
          </a:p>
        </p:txBody>
      </p:sp>
      <p:sp>
        <p:nvSpPr>
          <p:cNvPr id="3" name="Content Placeholder 2">
            <a:extLst>
              <a:ext uri="{FF2B5EF4-FFF2-40B4-BE49-F238E27FC236}">
                <a16:creationId xmlns:a16="http://schemas.microsoft.com/office/drawing/2014/main" id="{4D87B011-9B60-41F6-8F59-EDFC5A585A02}"/>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Functional overlap with other plant hormones, especially auxins and gibberellins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Broad spectrum of physiological effects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Elongation, cell division, stem bending, vascular tissue development, delayed senescence, membrane polarization, and reproductive development.</a:t>
            </a:r>
          </a:p>
        </p:txBody>
      </p:sp>
      <p:sp>
        <p:nvSpPr>
          <p:cNvPr id="6" name="Slide Number Placeholder 3">
            <a:extLst>
              <a:ext uri="{FF2B5EF4-FFF2-40B4-BE49-F238E27FC236}">
                <a16:creationId xmlns:a16="http://schemas.microsoft.com/office/drawing/2014/main" id="{405E131B-8BAC-4D64-8384-AE36D871E33A}"/>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19772365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00D6-4C5B-4C01-BE06-6DC6BA8A1224}"/>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Oligosaccharins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6C7E920-6899-4F1B-A536-92B6944B766B}"/>
              </a:ext>
            </a:extLst>
          </p:cNvPr>
          <p:cNvSpPr>
            <a:spLocks noGrp="1"/>
          </p:cNvSpPr>
          <p:nvPr>
            <p:ph sz="quarter" idx="11"/>
          </p:nvPr>
        </p:nvSpPr>
        <p:spPr/>
        <p:txBody>
          <a:bodyPr/>
          <a:lstStyle/>
          <a:p>
            <a:pPr marL="342900" lvl="0" indent="-342900">
              <a:spcBef>
                <a:spcPts val="600"/>
              </a:spcBef>
              <a:spcAft>
                <a:spcPts val="10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Are complex plant cell wall carbohydrates that have a hormone-like function</a:t>
            </a:r>
          </a:p>
          <a:p>
            <a:pPr marL="342900" lvl="0" indent="-342900">
              <a:spcBef>
                <a:spcPts val="600"/>
              </a:spcBef>
              <a:spcAft>
                <a:spcPts val="10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be released from the cell wall by enzymes secreted by pathogens</a:t>
            </a:r>
          </a:p>
          <a:p>
            <a:pPr marL="342900" lvl="0" indent="-342900">
              <a:spcBef>
                <a:spcPts val="600"/>
              </a:spcBef>
              <a:spcAft>
                <a:spcPts val="10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Signal defense responses, such as the hypersensitive response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p>
          <a:p>
            <a:pPr marL="342900" lvl="0" indent="-342900">
              <a:spcBef>
                <a:spcPts val="600"/>
              </a:spcBef>
              <a:spcAft>
                <a:spcPts val="10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peas, </a:t>
            </a:r>
            <a:r>
              <a:rPr lang="en-US" dirty="0" err="1">
                <a:solidFill>
                  <a:srgbClr val="000000"/>
                </a:solidFill>
                <a:latin typeface="Arial" panose="020B0604020202020204" pitchFamily="34" charset="0"/>
                <a:ea typeface="Verdana" panose="020B0604030504040204" pitchFamily="34" charset="0"/>
              </a:rPr>
              <a:t>oligosaccharins</a:t>
            </a:r>
            <a:r>
              <a:rPr lang="en-US" dirty="0">
                <a:solidFill>
                  <a:srgbClr val="000000"/>
                </a:solidFill>
                <a:latin typeface="Arial" panose="020B0604020202020204" pitchFamily="34" charset="0"/>
                <a:ea typeface="Verdana" panose="020B0604030504040204" pitchFamily="34" charset="0"/>
              </a:rPr>
              <a:t> inhibit auxin-stimulated elongation of stems</a:t>
            </a:r>
          </a:p>
          <a:p>
            <a:pPr marL="342900" lvl="0" indent="-342900">
              <a:spcBef>
                <a:spcPts val="600"/>
              </a:spcBef>
              <a:spcAft>
                <a:spcPts val="10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While in regenerated tobacco tissue, they inhibit roots and stimulate flowers</a:t>
            </a:r>
          </a:p>
        </p:txBody>
      </p:sp>
      <p:sp>
        <p:nvSpPr>
          <p:cNvPr id="6" name="Slide Number Placeholder 3">
            <a:extLst>
              <a:ext uri="{FF2B5EF4-FFF2-40B4-BE49-F238E27FC236}">
                <a16:creationId xmlns:a16="http://schemas.microsoft.com/office/drawing/2014/main" id="{580D9BBC-9B9A-412B-AD0C-51613706EA32}"/>
              </a:ext>
            </a:extLst>
          </p:cNvPr>
          <p:cNvSpPr>
            <a:spLocks noGrp="1"/>
          </p:cNvSpPr>
          <p:nvPr>
            <p:ph type="sldNum" sz="quarter" idx="10"/>
          </p:nvPr>
        </p:nvSpPr>
        <p:spPr/>
        <p:txBody>
          <a:bodyPr/>
          <a:lstStyle/>
          <a:p>
            <a:fld id="{68151E55-6873-49E2-B8D5-2F265E6F1973}" type="slidenum">
              <a:rPr lang="en-US" smtClean="0"/>
              <a:pPr/>
              <a:t>71</a:t>
            </a:fld>
            <a:endParaRPr lang="en-US"/>
          </a:p>
        </p:txBody>
      </p:sp>
    </p:spTree>
    <p:extLst>
      <p:ext uri="{BB962C8B-B14F-4D97-AF65-F5344CB8AC3E}">
        <p14:creationId xmlns:p14="http://schemas.microsoft.com/office/powerpoint/2010/main" val="27791321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6B277-EECC-46E8-956B-53BE37C2C00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Ethylene</a:t>
            </a:r>
          </a:p>
        </p:txBody>
      </p:sp>
      <p:sp>
        <p:nvSpPr>
          <p:cNvPr id="3" name="Content Placeholder 2">
            <a:extLst>
              <a:ext uri="{FF2B5EF4-FFF2-40B4-BE49-F238E27FC236}">
                <a16:creationId xmlns:a16="http://schemas.microsoft.com/office/drawing/2014/main" id="{EB55C58E-8FB1-4D4E-946F-89C23CED542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Gaseous hydrocarbon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C − CH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Auxin stimulates ethylene production in the tissues around the lateral bud and thus restricts their growth</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Ethylene also suppresses stem and root elongation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Major role in fruit development – hastens ripening</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Transgenic tomato plant can’t make ethylene.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Shipped without ripening and rotting.</a:t>
            </a:r>
          </a:p>
        </p:txBody>
      </p:sp>
      <p:sp>
        <p:nvSpPr>
          <p:cNvPr id="6" name="Slide Number Placeholder 3">
            <a:extLst>
              <a:ext uri="{FF2B5EF4-FFF2-40B4-BE49-F238E27FC236}">
                <a16:creationId xmlns:a16="http://schemas.microsoft.com/office/drawing/2014/main" id="{3C7A148F-7660-4DAB-805E-9594E5604B9A}"/>
              </a:ext>
            </a:extLst>
          </p:cNvPr>
          <p:cNvSpPr>
            <a:spLocks noGrp="1"/>
          </p:cNvSpPr>
          <p:nvPr>
            <p:ph type="sldNum" sz="quarter" idx="10"/>
          </p:nvPr>
        </p:nvSpPr>
        <p:spPr/>
        <p:txBody>
          <a:bodyPr/>
          <a:lstStyle/>
          <a:p>
            <a:fld id="{68151E55-6873-49E2-B8D5-2F265E6F1973}" type="slidenum">
              <a:rPr lang="en-US" smtClean="0"/>
              <a:pPr/>
              <a:t>72</a:t>
            </a:fld>
            <a:endParaRPr lang="en-US"/>
          </a:p>
        </p:txBody>
      </p:sp>
    </p:spTree>
    <p:extLst>
      <p:ext uri="{BB962C8B-B14F-4D97-AF65-F5344CB8AC3E}">
        <p14:creationId xmlns:p14="http://schemas.microsoft.com/office/powerpoint/2010/main" val="270688989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08644-8B51-4664-8879-0DDBB70B1C6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Regulation of Fruit Ripening</a:t>
            </a:r>
          </a:p>
        </p:txBody>
      </p:sp>
      <p:pic>
        <p:nvPicPr>
          <p:cNvPr id="9" name="Picture 2" descr="A labeled illustration o genetic regulation in wild-type tomatoes and transgenic tomatoes.">
            <a:extLst>
              <a:ext uri="{FF2B5EF4-FFF2-40B4-BE49-F238E27FC236}">
                <a16:creationId xmlns:a16="http://schemas.microsoft.com/office/drawing/2014/main" id="{67A2218A-4DC9-485F-A873-669A7A6DECE2}"/>
              </a:ext>
            </a:extLst>
          </p:cNvPr>
          <p:cNvPicPr>
            <a:picLocks noChangeAspect="1" noChangeArrowheads="1"/>
          </p:cNvPicPr>
          <p:nvPr/>
        </p:nvPicPr>
        <p:blipFill>
          <a:blip r:embed="rId2"/>
          <a:stretch>
            <a:fillRect/>
          </a:stretch>
        </p:blipFill>
        <p:spPr bwMode="auto">
          <a:xfrm>
            <a:off x="1769972" y="1108349"/>
            <a:ext cx="5604056"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3">
            <a:extLst>
              <a:ext uri="{FF2B5EF4-FFF2-40B4-BE49-F238E27FC236}">
                <a16:creationId xmlns:a16="http://schemas.microsoft.com/office/drawing/2014/main" id="{D669CA05-662B-4C7D-859A-275E096DB491}"/>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AA2A9C5-F687-4DBC-86A9-D82D0A458C0E}"/>
              </a:ext>
            </a:extLst>
          </p:cNvPr>
          <p:cNvSpPr>
            <a:spLocks noGrp="1"/>
          </p:cNvSpPr>
          <p:nvPr>
            <p:ph type="sldNum" sz="quarter" idx="10"/>
          </p:nvPr>
        </p:nvSpPr>
        <p:spPr/>
        <p:txBody>
          <a:bodyPr/>
          <a:lstStyle/>
          <a:p>
            <a:fld id="{68151E55-6873-49E2-B8D5-2F265E6F1973}" type="slidenum">
              <a:rPr lang="en-US" smtClean="0"/>
              <a:pPr/>
              <a:t>73</a:t>
            </a:fld>
            <a:endParaRPr lang="en-US"/>
          </a:p>
        </p:txBody>
      </p:sp>
    </p:spTree>
    <p:extLst>
      <p:ext uri="{BB962C8B-B14F-4D97-AF65-F5344CB8AC3E}">
        <p14:creationId xmlns:p14="http://schemas.microsoft.com/office/powerpoint/2010/main" val="228289541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D41F4-74A1-4BA5-B4E7-216C5CFFF55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Abscisic Acid</a:t>
            </a:r>
          </a:p>
        </p:txBody>
      </p:sp>
      <p:sp>
        <p:nvSpPr>
          <p:cNvPr id="3" name="Content Placeholder 2">
            <a:extLst>
              <a:ext uri="{FF2B5EF4-FFF2-40B4-BE49-F238E27FC236}">
                <a16:creationId xmlns:a16="http://schemas.microsoft.com/office/drawing/2014/main" id="{C6B31EB6-4CF6-4F6E-AFB0-3EABF3008200}"/>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Synthesized mainly in mature green leaves, fruits, and root caps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Little evidence that this hormone plays a role in abscission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Induces formation of dormant winter buds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Counteracts gibberellins by suppressing bud growth and elongation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Counteracts auxin by promoting senescence</a:t>
            </a:r>
          </a:p>
        </p:txBody>
      </p:sp>
      <p:sp>
        <p:nvSpPr>
          <p:cNvPr id="6" name="Slide Number Placeholder 3">
            <a:extLst>
              <a:ext uri="{FF2B5EF4-FFF2-40B4-BE49-F238E27FC236}">
                <a16:creationId xmlns:a16="http://schemas.microsoft.com/office/drawing/2014/main" id="{F468F13C-D7E9-43FC-A2EC-5B1461849BB2}"/>
              </a:ext>
            </a:extLst>
          </p:cNvPr>
          <p:cNvSpPr>
            <a:spLocks noGrp="1"/>
          </p:cNvSpPr>
          <p:nvPr>
            <p:ph type="sldNum" sz="quarter" idx="10"/>
          </p:nvPr>
        </p:nvSpPr>
        <p:spPr/>
        <p:txBody>
          <a:bodyPr/>
          <a:lstStyle/>
          <a:p>
            <a:fld id="{68151E55-6873-49E2-B8D5-2F265E6F1973}" type="slidenum">
              <a:rPr lang="en-US" smtClean="0"/>
              <a:pPr/>
              <a:t>74</a:t>
            </a:fld>
            <a:endParaRPr lang="en-US"/>
          </a:p>
        </p:txBody>
      </p:sp>
    </p:spTree>
    <p:extLst>
      <p:ext uri="{BB962C8B-B14F-4D97-AF65-F5344CB8AC3E}">
        <p14:creationId xmlns:p14="http://schemas.microsoft.com/office/powerpoint/2010/main" val="380257138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3B896-F85E-4228-BBBA-2884576919F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Effects of Abscisic Acid</a:t>
            </a:r>
          </a:p>
        </p:txBody>
      </p:sp>
      <p:sp>
        <p:nvSpPr>
          <p:cNvPr id="3" name="Content Placeholder 2">
            <a:extLst>
              <a:ext uri="{FF2B5EF4-FFF2-40B4-BE49-F238E27FC236}">
                <a16:creationId xmlns:a16="http://schemas.microsoft.com/office/drawing/2014/main" id="{2C4FF755-8150-43FA-B12A-ACB826FCCCE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Necessary for dormancy in seeds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Prevents precocious germination called </a:t>
            </a:r>
            <a:r>
              <a:rPr lang="en-US" dirty="0" err="1">
                <a:solidFill>
                  <a:srgbClr val="000000"/>
                </a:solidFill>
                <a:latin typeface="Arial" panose="020B0604020202020204" pitchFamily="34" charset="0"/>
                <a:ea typeface="Verdana" panose="020B0604030504040204" pitchFamily="34" charset="0"/>
              </a:rPr>
              <a:t>vivipary</a:t>
            </a:r>
            <a:r>
              <a:rPr lang="en-US" dirty="0">
                <a:solidFill>
                  <a:srgbClr val="000000"/>
                </a:solidFill>
                <a:latin typeface="Arial" panose="020B0604020202020204" pitchFamily="34" charset="0"/>
                <a:ea typeface="Verdana" panose="020B0604030504040204" pitchFamily="34" charset="0"/>
              </a:rPr>
              <a: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Important in the opening and closing of stomata</a:t>
            </a:r>
          </a:p>
        </p:txBody>
      </p:sp>
      <p:sp>
        <p:nvSpPr>
          <p:cNvPr id="6" name="Slide Number Placeholder 3">
            <a:extLst>
              <a:ext uri="{FF2B5EF4-FFF2-40B4-BE49-F238E27FC236}">
                <a16:creationId xmlns:a16="http://schemas.microsoft.com/office/drawing/2014/main" id="{0F6CDE5D-F93F-4BF0-B0BA-4856A873288F}"/>
              </a:ext>
            </a:extLst>
          </p:cNvPr>
          <p:cNvSpPr>
            <a:spLocks noGrp="1"/>
          </p:cNvSpPr>
          <p:nvPr>
            <p:ph type="sldNum" sz="quarter" idx="10"/>
          </p:nvPr>
        </p:nvSpPr>
        <p:spPr/>
        <p:txBody>
          <a:bodyPr/>
          <a:lstStyle/>
          <a:p>
            <a:fld id="{68151E55-6873-49E2-B8D5-2F265E6F1973}" type="slidenum">
              <a:rPr lang="en-US" smtClean="0"/>
              <a:pPr/>
              <a:t>75</a:t>
            </a:fld>
            <a:endParaRPr lang="en-US"/>
          </a:p>
        </p:txBody>
      </p:sp>
    </p:spTree>
    <p:extLst>
      <p:ext uri="{BB962C8B-B14F-4D97-AF65-F5344CB8AC3E}">
        <p14:creationId xmlns:p14="http://schemas.microsoft.com/office/powerpoint/2010/main" val="17735097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7DC8B-2A91-49BE-90CF-01AA7FDD9FB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Effects of Abscisic Acid on Winter Buds</a:t>
            </a:r>
          </a:p>
        </p:txBody>
      </p:sp>
      <p:pic>
        <p:nvPicPr>
          <p:cNvPr id="9" name="Picture 2" descr="Depictions of dormant bud.">
            <a:extLst>
              <a:ext uri="{FF2B5EF4-FFF2-40B4-BE49-F238E27FC236}">
                <a16:creationId xmlns:a16="http://schemas.microsoft.com/office/drawing/2014/main" id="{D03086B0-DADE-416B-A17E-34C5DF279C83}"/>
              </a:ext>
            </a:extLst>
          </p:cNvPr>
          <p:cNvPicPr>
            <a:picLocks noChangeAspect="1" noChangeArrowheads="1"/>
          </p:cNvPicPr>
          <p:nvPr/>
        </p:nvPicPr>
        <p:blipFill rotWithShape="1">
          <a:blip r:embed="rId2"/>
          <a:srcRect l="1" r="45655"/>
          <a:stretch/>
        </p:blipFill>
        <p:spPr bwMode="auto">
          <a:xfrm>
            <a:off x="3628687" y="971379"/>
            <a:ext cx="1886626"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8AEDE89A-45F4-428D-97C9-B7B41AF55276}"/>
              </a:ext>
            </a:extLst>
          </p:cNvPr>
          <p:cNvSpPr>
            <a:spLocks noGrp="1"/>
          </p:cNvSpPr>
          <p:nvPr>
            <p:ph sz="quarter" idx="11"/>
          </p:nvPr>
        </p:nvSpPr>
        <p:spPr>
          <a:xfrm>
            <a:off x="3432008" y="4717515"/>
            <a:ext cx="2279984" cy="182880"/>
          </a:xfrm>
        </p:spPr>
        <p:txBody>
          <a:bodyPr/>
          <a:lstStyle/>
          <a:p>
            <a:pPr algn="ctr"/>
            <a:r>
              <a:rPr lang="en-US" sz="800" dirty="0"/>
              <a:t>(a) Evelyn Jo Johnson/ McGraw Hill </a:t>
            </a:r>
            <a:endParaRPr lang="en-US" sz="800" dirty="0">
              <a:solidFill>
                <a:srgbClr val="000000"/>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8CF6C25E-625A-4512-B692-D5492FDC6167}"/>
              </a:ext>
            </a:extLst>
          </p:cNvPr>
          <p:cNvSpPr>
            <a:spLocks noGrp="1"/>
          </p:cNvSpPr>
          <p:nvPr>
            <p:ph sz="quarter" idx="15"/>
          </p:nvPr>
        </p:nvSpPr>
        <p:spPr>
          <a:xfrm>
            <a:off x="342900" y="5005144"/>
            <a:ext cx="8458200" cy="1413066"/>
          </a:xfrm>
        </p:spPr>
        <p:txBody>
          <a:bodyPr/>
          <a:lstStyle/>
          <a:p>
            <a:pPr lvl="0">
              <a:spcBef>
                <a:spcPts val="624"/>
              </a:spcBef>
              <a:spcAft>
                <a:spcPts val="0"/>
              </a:spcAft>
              <a:buClr>
                <a:srgbClr val="003B48"/>
              </a:buClr>
            </a:pPr>
            <a:r>
              <a:rPr lang="en-US" sz="2200"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A plays a role in the formation of these winter buds of an American basswood. These buds will remain dormant for the winter and the bud scales – modified leaves – will protect the buds from dessication</a:t>
            </a:r>
          </a:p>
        </p:txBody>
      </p:sp>
      <p:sp>
        <p:nvSpPr>
          <p:cNvPr id="8" name="Slide Number Placeholder 5">
            <a:extLst>
              <a:ext uri="{FF2B5EF4-FFF2-40B4-BE49-F238E27FC236}">
                <a16:creationId xmlns:a16="http://schemas.microsoft.com/office/drawing/2014/main" id="{D9B5990C-29FE-45AE-9BA5-76DB0E35926A}"/>
              </a:ext>
            </a:extLst>
          </p:cNvPr>
          <p:cNvSpPr>
            <a:spLocks noGrp="1"/>
          </p:cNvSpPr>
          <p:nvPr>
            <p:ph type="sldNum" sz="quarter" idx="10"/>
          </p:nvPr>
        </p:nvSpPr>
        <p:spPr/>
        <p:txBody>
          <a:bodyPr/>
          <a:lstStyle/>
          <a:p>
            <a:fld id="{68151E55-6873-49E2-B8D5-2F265E6F1973}" type="slidenum">
              <a:rPr lang="en-US" smtClean="0"/>
              <a:pPr/>
              <a:t>76</a:t>
            </a:fld>
            <a:endParaRPr lang="en-US"/>
          </a:p>
        </p:txBody>
      </p:sp>
    </p:spTree>
    <p:extLst>
      <p:ext uri="{BB962C8B-B14F-4D97-AF65-F5344CB8AC3E}">
        <p14:creationId xmlns:p14="http://schemas.microsoft.com/office/powerpoint/2010/main" val="10211455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7DC8B-2A91-49BE-90CF-01AA7FDD9FBC}"/>
              </a:ext>
            </a:extLst>
          </p:cNvPr>
          <p:cNvSpPr>
            <a:spLocks noGrp="1"/>
          </p:cNvSpPr>
          <p:nvPr>
            <p:ph type="title"/>
          </p:nvPr>
        </p:nvSpPr>
        <p:spPr/>
        <p:txBody>
          <a:bodyPr/>
          <a:lstStyle/>
          <a:p>
            <a:pPr lvl="0"/>
            <a:r>
              <a:rPr lang="en-US" dirty="0"/>
              <a:t>Effects of Abscisic Acid on Bud Seeds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seedling shoot.">
            <a:extLst>
              <a:ext uri="{FF2B5EF4-FFF2-40B4-BE49-F238E27FC236}">
                <a16:creationId xmlns:a16="http://schemas.microsoft.com/office/drawing/2014/main" id="{D03086B0-DADE-416B-A17E-34C5DF279C83}"/>
              </a:ext>
            </a:extLst>
          </p:cNvPr>
          <p:cNvPicPr>
            <a:picLocks noChangeAspect="1" noChangeArrowheads="1"/>
          </p:cNvPicPr>
          <p:nvPr/>
        </p:nvPicPr>
        <p:blipFill rotWithShape="1">
          <a:blip r:embed="rId2"/>
          <a:srcRect l="54587" b="37253"/>
          <a:stretch/>
        </p:blipFill>
        <p:spPr bwMode="auto">
          <a:xfrm>
            <a:off x="3284292" y="933318"/>
            <a:ext cx="2575417" cy="37490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8AEDE89A-45F4-428D-97C9-B7B41AF55276}"/>
              </a:ext>
            </a:extLst>
          </p:cNvPr>
          <p:cNvSpPr>
            <a:spLocks noGrp="1"/>
          </p:cNvSpPr>
          <p:nvPr>
            <p:ph sz="quarter" idx="11"/>
          </p:nvPr>
        </p:nvSpPr>
        <p:spPr>
          <a:xfrm>
            <a:off x="914400" y="4789704"/>
            <a:ext cx="7315200" cy="320040"/>
          </a:xfrm>
        </p:spPr>
        <p:txBody>
          <a:bodyPr/>
          <a:lstStyle/>
          <a:p>
            <a:pPr algn="ctr"/>
            <a:r>
              <a:rPr lang="en-US" sz="800" dirty="0">
                <a:solidFill>
                  <a:schemeClr val="tx1"/>
                </a:solidFill>
              </a:rPr>
              <a:t>(b) ©From D. R. McCarty, C. B. Carson, P. S. </a:t>
            </a:r>
            <a:r>
              <a:rPr lang="en-US" sz="800" dirty="0" err="1">
                <a:solidFill>
                  <a:schemeClr val="tx1"/>
                </a:solidFill>
              </a:rPr>
              <a:t>Stinard</a:t>
            </a:r>
            <a:r>
              <a:rPr lang="en-US" sz="800" dirty="0">
                <a:solidFill>
                  <a:schemeClr val="tx1"/>
                </a:solidFill>
              </a:rPr>
              <a:t>, and D. S. Robertson, “Molecular analysis of viviparous-1: an abscisic acid-insensitive mutant of maize,” The Plant Cell, 1 (5): 523–532 ©1989 American Society of Plant Biologists </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8CF6C25E-625A-4512-B692-D5492FDC6167}"/>
              </a:ext>
            </a:extLst>
          </p:cNvPr>
          <p:cNvSpPr>
            <a:spLocks noGrp="1"/>
          </p:cNvSpPr>
          <p:nvPr>
            <p:ph sz="quarter" idx="15"/>
          </p:nvPr>
        </p:nvSpPr>
        <p:spPr>
          <a:xfrm>
            <a:off x="342900" y="5156190"/>
            <a:ext cx="8458200" cy="1262016"/>
          </a:xfrm>
        </p:spPr>
        <p:txBody>
          <a:bodyPr/>
          <a:lstStyle/>
          <a:p>
            <a:pPr>
              <a:spcBef>
                <a:spcPts val="624"/>
              </a:spcBef>
            </a:pPr>
            <a:r>
              <a:rPr lang="en-US" dirty="0"/>
              <a:t>A</a:t>
            </a:r>
            <a:r>
              <a:rPr lang="en-US" sz="100" dirty="0"/>
              <a:t> </a:t>
            </a:r>
            <a:r>
              <a:rPr lang="en-US" dirty="0"/>
              <a:t>B</a:t>
            </a:r>
            <a:r>
              <a:rPr lang="en-US" sz="100" dirty="0"/>
              <a:t> </a:t>
            </a:r>
            <a:r>
              <a:rPr lang="en-US" dirty="0"/>
              <a:t>A is necessary for the dormancy of seeds. This viviparous mutant in maize is deficient in A</a:t>
            </a:r>
            <a:r>
              <a:rPr lang="en-US" sz="100" dirty="0"/>
              <a:t> </a:t>
            </a:r>
            <a:r>
              <a:rPr lang="en-US" dirty="0"/>
              <a:t>B</a:t>
            </a:r>
            <a:r>
              <a:rPr lang="en-US" sz="100" dirty="0"/>
              <a:t> </a:t>
            </a:r>
            <a:r>
              <a:rPr lang="en-US" dirty="0"/>
              <a:t>S, and as a result the embryos begin germinating on the developing cob.</a:t>
            </a:r>
          </a:p>
        </p:txBody>
      </p:sp>
      <p:sp>
        <p:nvSpPr>
          <p:cNvPr id="8" name="Slide Number Placeholder 5">
            <a:extLst>
              <a:ext uri="{FF2B5EF4-FFF2-40B4-BE49-F238E27FC236}">
                <a16:creationId xmlns:a16="http://schemas.microsoft.com/office/drawing/2014/main" id="{D9B5990C-29FE-45AE-9BA5-76DB0E35926A}"/>
              </a:ext>
            </a:extLst>
          </p:cNvPr>
          <p:cNvSpPr>
            <a:spLocks noGrp="1"/>
          </p:cNvSpPr>
          <p:nvPr>
            <p:ph type="sldNum" sz="quarter" idx="10"/>
          </p:nvPr>
        </p:nvSpPr>
        <p:spPr/>
        <p:txBody>
          <a:bodyPr/>
          <a:lstStyle/>
          <a:p>
            <a:fld id="{68151E55-6873-49E2-B8D5-2F265E6F1973}" type="slidenum">
              <a:rPr lang="en-US" smtClean="0"/>
              <a:pPr/>
              <a:t>77</a:t>
            </a:fld>
            <a:endParaRPr lang="en-US"/>
          </a:p>
        </p:txBody>
      </p:sp>
    </p:spTree>
    <p:extLst>
      <p:ext uri="{BB962C8B-B14F-4D97-AF65-F5344CB8AC3E}">
        <p14:creationId xmlns:p14="http://schemas.microsoft.com/office/powerpoint/2010/main" val="22552666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7DC8B-2A91-49BE-90CF-01AA7FDD9FBC}"/>
              </a:ext>
            </a:extLst>
          </p:cNvPr>
          <p:cNvSpPr>
            <a:spLocks noGrp="1"/>
          </p:cNvSpPr>
          <p:nvPr>
            <p:ph type="title"/>
          </p:nvPr>
        </p:nvSpPr>
        <p:spPr/>
        <p:txBody>
          <a:bodyPr/>
          <a:lstStyle/>
          <a:p>
            <a:pPr lvl="0"/>
            <a:r>
              <a:rPr lang="en-US" dirty="0"/>
              <a:t>Effects of Abscisic Acid on Stomata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photomicrograph (c) of stomata.">
            <a:extLst>
              <a:ext uri="{FF2B5EF4-FFF2-40B4-BE49-F238E27FC236}">
                <a16:creationId xmlns:a16="http://schemas.microsoft.com/office/drawing/2014/main" id="{D03086B0-DADE-416B-A17E-34C5DF279C83}"/>
              </a:ext>
            </a:extLst>
          </p:cNvPr>
          <p:cNvPicPr>
            <a:picLocks noChangeAspect="1" noChangeArrowheads="1"/>
          </p:cNvPicPr>
          <p:nvPr/>
        </p:nvPicPr>
        <p:blipFill rotWithShape="1">
          <a:blip r:embed="rId2"/>
          <a:srcRect l="53587" t="61821"/>
          <a:stretch/>
        </p:blipFill>
        <p:spPr bwMode="auto">
          <a:xfrm>
            <a:off x="2356307" y="1047765"/>
            <a:ext cx="4431387" cy="38404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8AEDE89A-45F4-428D-97C9-B7B41AF55276}"/>
              </a:ext>
            </a:extLst>
          </p:cNvPr>
          <p:cNvSpPr>
            <a:spLocks noGrp="1"/>
          </p:cNvSpPr>
          <p:nvPr>
            <p:ph sz="quarter" idx="11"/>
          </p:nvPr>
        </p:nvSpPr>
        <p:spPr>
          <a:xfrm>
            <a:off x="3657600" y="4976460"/>
            <a:ext cx="1828800" cy="182880"/>
          </a:xfrm>
        </p:spPr>
        <p:txBody>
          <a:bodyPr/>
          <a:lstStyle/>
          <a:p>
            <a:pPr algn="ctr"/>
            <a:r>
              <a:rPr lang="en-US" sz="800" dirty="0">
                <a:solidFill>
                  <a:schemeClr val="tx1"/>
                </a:solidFill>
              </a:rPr>
              <a:t>(c) Ed Reschke/Getty Images</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8CF6C25E-625A-4512-B692-D5492FDC6167}"/>
              </a:ext>
            </a:extLst>
          </p:cNvPr>
          <p:cNvSpPr>
            <a:spLocks noGrp="1"/>
          </p:cNvSpPr>
          <p:nvPr>
            <p:ph sz="quarter" idx="15"/>
          </p:nvPr>
        </p:nvSpPr>
        <p:spPr>
          <a:xfrm>
            <a:off x="342900" y="5243562"/>
            <a:ext cx="8458200" cy="1188720"/>
          </a:xfrm>
        </p:spPr>
        <p:txBody>
          <a:bodyPr/>
          <a:lstStyle/>
          <a:p>
            <a:pPr>
              <a:spcBef>
                <a:spcPts val="624"/>
              </a:spcBef>
            </a:pPr>
            <a:r>
              <a:rPr lang="en-US" dirty="0"/>
              <a:t>Abscisic acid also affects the closing of stomata like this one by influencing the movement of potassium ions out of guard cells.</a:t>
            </a:r>
          </a:p>
        </p:txBody>
      </p:sp>
      <p:sp>
        <p:nvSpPr>
          <p:cNvPr id="8" name="Slide Number Placeholder 5">
            <a:extLst>
              <a:ext uri="{FF2B5EF4-FFF2-40B4-BE49-F238E27FC236}">
                <a16:creationId xmlns:a16="http://schemas.microsoft.com/office/drawing/2014/main" id="{D9B5990C-29FE-45AE-9BA5-76DB0E35926A}"/>
              </a:ext>
            </a:extLst>
          </p:cNvPr>
          <p:cNvSpPr>
            <a:spLocks noGrp="1"/>
          </p:cNvSpPr>
          <p:nvPr>
            <p:ph type="sldNum" sz="quarter" idx="10"/>
          </p:nvPr>
        </p:nvSpPr>
        <p:spPr/>
        <p:txBody>
          <a:bodyPr/>
          <a:lstStyle/>
          <a:p>
            <a:fld id="{68151E55-6873-49E2-B8D5-2F265E6F1973}" type="slidenum">
              <a:rPr lang="en-US" smtClean="0"/>
              <a:pPr/>
              <a:t>78</a:t>
            </a:fld>
            <a:endParaRPr lang="en-US"/>
          </a:p>
        </p:txBody>
      </p:sp>
    </p:spTree>
    <p:extLst>
      <p:ext uri="{BB962C8B-B14F-4D97-AF65-F5344CB8AC3E}">
        <p14:creationId xmlns:p14="http://schemas.microsoft.com/office/powerpoint/2010/main" val="268666855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30518-2751-4F04-97D2-424705F38E9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Signaling Pathways</a:t>
            </a:r>
            <a:endParaRPr lang="en-IN" dirty="0"/>
          </a:p>
        </p:txBody>
      </p:sp>
      <p:sp>
        <p:nvSpPr>
          <p:cNvPr id="3" name="Content Placeholder 2">
            <a:extLst>
              <a:ext uri="{FF2B5EF4-FFF2-40B4-BE49-F238E27FC236}">
                <a16:creationId xmlns:a16="http://schemas.microsoft.com/office/drawing/2014/main" id="{B071B574-28D7-4B95-A3C8-B5972539D374}"/>
              </a:ext>
            </a:extLst>
          </p:cNvPr>
          <p:cNvSpPr>
            <a:spLocks noGrp="1"/>
          </p:cNvSpPr>
          <p:nvPr>
            <p:ph sz="quarter" idx="11"/>
          </p:nvPr>
        </p:nvSpPr>
        <p:spPr>
          <a:xfrm>
            <a:off x="342900" y="1276710"/>
            <a:ext cx="8458200" cy="864750"/>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Phytochromes are involved in many signaling pathways that lead to gene expression</a:t>
            </a:r>
          </a:p>
        </p:txBody>
      </p:sp>
      <p:sp>
        <p:nvSpPr>
          <p:cNvPr id="4" name="Content Placeholder 3">
            <a:extLst>
              <a:ext uri="{FF2B5EF4-FFF2-40B4-BE49-F238E27FC236}">
                <a16:creationId xmlns:a16="http://schemas.microsoft.com/office/drawing/2014/main" id="{AC747FD0-2F43-4828-B016-0E79292769E1}"/>
              </a:ext>
            </a:extLst>
          </p:cNvPr>
          <p:cNvSpPr>
            <a:spLocks noGrp="1"/>
          </p:cNvSpPr>
          <p:nvPr>
            <p:ph sz="quarter" idx="15"/>
          </p:nvPr>
        </p:nvSpPr>
        <p:spPr>
          <a:xfrm>
            <a:off x="342900" y="2237734"/>
            <a:ext cx="342900" cy="446934"/>
          </a:xfrm>
        </p:spPr>
        <p:txBody>
          <a:bodyPr/>
          <a:lstStyle/>
          <a:p>
            <a:r>
              <a:rPr lang="en-IN" dirty="0"/>
              <a:t>•</a:t>
            </a:r>
          </a:p>
        </p:txBody>
      </p:sp>
      <p:graphicFrame>
        <p:nvGraphicFramePr>
          <p:cNvPr id="13" name="Object 4">
            <a:extLst>
              <a:ext uri="{FF2B5EF4-FFF2-40B4-BE49-F238E27FC236}">
                <a16:creationId xmlns:a16="http://schemas.microsoft.com/office/drawing/2014/main" id="{1D05C22F-E891-4B5B-9B79-17A000A8752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742801972"/>
              </p:ext>
            </p:extLst>
          </p:nvPr>
        </p:nvGraphicFramePr>
        <p:xfrm>
          <a:off x="778984" y="2307096"/>
          <a:ext cx="254000" cy="381000"/>
        </p:xfrm>
        <a:graphic>
          <a:graphicData uri="http://schemas.openxmlformats.org/presentationml/2006/ole">
            <mc:AlternateContent xmlns:mc="http://schemas.openxmlformats.org/markup-compatibility/2006">
              <mc:Choice xmlns:v="urn:schemas-microsoft-com:vml" Requires="v">
                <p:oleObj spid="_x0000_s3137" name="Equation" r:id="rId3" imgW="253800" imgH="380880" progId="Equation.DSMT4">
                  <p:embed/>
                </p:oleObj>
              </mc:Choice>
              <mc:Fallback>
                <p:oleObj name="Equation" r:id="rId3" imgW="253800" imgH="380880" progId="Equation.DSMT4">
                  <p:embed/>
                  <p:pic>
                    <p:nvPicPr>
                      <p:cNvPr id="12" name="Object 3">
                        <a:extLst>
                          <a:ext uri="{FF2B5EF4-FFF2-40B4-BE49-F238E27FC236}">
                            <a16:creationId xmlns:a16="http://schemas.microsoft.com/office/drawing/2014/main" id="{0BD0A9B9-19EA-45AD-96A3-778F3685465D}"/>
                          </a:ext>
                          <a:ext uri="{C183D7F6-B498-43B3-948B-1728B52AA6E4}">
                            <adec:decorative xmlns:adec="http://schemas.microsoft.com/office/drawing/2017/decorative" val="1"/>
                          </a:ext>
                        </a:extLst>
                      </p:cNvPr>
                      <p:cNvPicPr/>
                      <p:nvPr/>
                    </p:nvPicPr>
                    <p:blipFill>
                      <a:blip r:embed="rId4"/>
                      <a:stretch>
                        <a:fillRect/>
                      </a:stretch>
                    </p:blipFill>
                    <p:spPr>
                      <a:xfrm>
                        <a:off x="778984" y="2307096"/>
                        <a:ext cx="254000" cy="381000"/>
                      </a:xfrm>
                      <a:prstGeom prst="rect">
                        <a:avLst/>
                      </a:prstGeom>
                    </p:spPr>
                  </p:pic>
                </p:oleObj>
              </mc:Fallback>
            </mc:AlternateContent>
          </a:graphicData>
        </a:graphic>
      </p:graphicFrame>
      <p:sp>
        <p:nvSpPr>
          <p:cNvPr id="5" name="Content Placeholder 5">
            <a:extLst>
              <a:ext uri="{FF2B5EF4-FFF2-40B4-BE49-F238E27FC236}">
                <a16:creationId xmlns:a16="http://schemas.microsoft.com/office/drawing/2014/main" id="{4BE546A1-B468-41C7-97CD-402C8E57143B}"/>
              </a:ext>
            </a:extLst>
          </p:cNvPr>
          <p:cNvSpPr>
            <a:spLocks noGrp="1"/>
          </p:cNvSpPr>
          <p:nvPr>
            <p:ph sz="quarter" idx="17"/>
          </p:nvPr>
        </p:nvSpPr>
        <p:spPr>
          <a:xfrm>
            <a:off x="1073467" y="2237734"/>
            <a:ext cx="3726180" cy="538772"/>
          </a:xfrm>
        </p:spPr>
        <p:txBody>
          <a:bodyPr/>
          <a:lstStyle/>
          <a:p>
            <a:r>
              <a:rPr lang="en-US" dirty="0">
                <a:solidFill>
                  <a:srgbClr val="000000"/>
                </a:solidFill>
                <a:latin typeface="Arial" panose="020B0604020202020204" pitchFamily="34" charset="0"/>
                <a:ea typeface="Verdana" panose="020B0604030504040204" pitchFamily="34" charset="0"/>
              </a:rPr>
              <a:t>is found in the cytoplasm.</a:t>
            </a:r>
          </a:p>
        </p:txBody>
      </p:sp>
      <p:sp>
        <p:nvSpPr>
          <p:cNvPr id="6" name="Content Placeholder 6">
            <a:extLst>
              <a:ext uri="{FF2B5EF4-FFF2-40B4-BE49-F238E27FC236}">
                <a16:creationId xmlns:a16="http://schemas.microsoft.com/office/drawing/2014/main" id="{A8D2796F-C4EE-44CC-9059-90396D0CEC25}"/>
              </a:ext>
            </a:extLst>
          </p:cNvPr>
          <p:cNvSpPr>
            <a:spLocks noGrp="1"/>
          </p:cNvSpPr>
          <p:nvPr>
            <p:ph sz="quarter" idx="19"/>
          </p:nvPr>
        </p:nvSpPr>
        <p:spPr>
          <a:xfrm>
            <a:off x="342900" y="2826618"/>
            <a:ext cx="3726180" cy="457200"/>
          </a:xfrm>
        </p:spPr>
        <p:txBody>
          <a:bodyPr/>
          <a:lstStyle/>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it is converted to</a:t>
            </a:r>
          </a:p>
        </p:txBody>
      </p:sp>
      <p:graphicFrame>
        <p:nvGraphicFramePr>
          <p:cNvPr id="14" name="Object 7">
            <a:extLst>
              <a:ext uri="{FF2B5EF4-FFF2-40B4-BE49-F238E27FC236}">
                <a16:creationId xmlns:a16="http://schemas.microsoft.com/office/drawing/2014/main" id="{DDCD5B5A-32FC-414B-B8B1-7058EF1008C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961683969"/>
              </p:ext>
            </p:extLst>
          </p:nvPr>
        </p:nvGraphicFramePr>
        <p:xfrm>
          <a:off x="3987803" y="2901194"/>
          <a:ext cx="317500" cy="381000"/>
        </p:xfrm>
        <a:graphic>
          <a:graphicData uri="http://schemas.openxmlformats.org/presentationml/2006/ole">
            <mc:AlternateContent xmlns:mc="http://schemas.openxmlformats.org/markup-compatibility/2006">
              <mc:Choice xmlns:v="urn:schemas-microsoft-com:vml" Requires="v">
                <p:oleObj spid="_x0000_s3138" name="Equation" r:id="rId5" imgW="317160" imgH="380880" progId="Equation.DSMT4">
                  <p:embed/>
                </p:oleObj>
              </mc:Choice>
              <mc:Fallback>
                <p:oleObj name="Equation" r:id="rId5" imgW="317160" imgH="380880" progId="Equation.DSMT4">
                  <p:embed/>
                  <p:pic>
                    <p:nvPicPr>
                      <p:cNvPr id="12" name="Object 3">
                        <a:extLst>
                          <a:ext uri="{FF2B5EF4-FFF2-40B4-BE49-F238E27FC236}">
                            <a16:creationId xmlns:a16="http://schemas.microsoft.com/office/drawing/2014/main" id="{0BD0A9B9-19EA-45AD-96A3-778F3685465D}"/>
                          </a:ext>
                          <a:ext uri="{C183D7F6-B498-43B3-948B-1728B52AA6E4}">
                            <adec:decorative xmlns:adec="http://schemas.microsoft.com/office/drawing/2017/decorative" val="1"/>
                          </a:ext>
                        </a:extLst>
                      </p:cNvPr>
                      <p:cNvPicPr/>
                      <p:nvPr/>
                    </p:nvPicPr>
                    <p:blipFill>
                      <a:blip r:embed="rId6"/>
                      <a:stretch>
                        <a:fillRect/>
                      </a:stretch>
                    </p:blipFill>
                    <p:spPr>
                      <a:xfrm>
                        <a:off x="3987803" y="2901194"/>
                        <a:ext cx="317500" cy="381000"/>
                      </a:xfrm>
                      <a:prstGeom prst="rect">
                        <a:avLst/>
                      </a:prstGeom>
                    </p:spPr>
                  </p:pic>
                </p:oleObj>
              </mc:Fallback>
            </mc:AlternateContent>
          </a:graphicData>
        </a:graphic>
      </p:graphicFrame>
      <p:sp>
        <p:nvSpPr>
          <p:cNvPr id="7" name="Content Placeholder 8">
            <a:extLst>
              <a:ext uri="{FF2B5EF4-FFF2-40B4-BE49-F238E27FC236}">
                <a16:creationId xmlns:a16="http://schemas.microsoft.com/office/drawing/2014/main" id="{3D84ACD6-B405-4C13-98A9-E79B41DA8BB6}"/>
              </a:ext>
            </a:extLst>
          </p:cNvPr>
          <p:cNvSpPr>
            <a:spLocks noGrp="1"/>
          </p:cNvSpPr>
          <p:nvPr>
            <p:ph sz="quarter" idx="31"/>
          </p:nvPr>
        </p:nvSpPr>
        <p:spPr>
          <a:xfrm>
            <a:off x="4291965" y="2826618"/>
            <a:ext cx="3143250" cy="457200"/>
          </a:xfrm>
        </p:spPr>
        <p:txBody>
          <a:bodyPr/>
          <a:lstStyle/>
          <a:p>
            <a:r>
              <a:rPr lang="en-US" dirty="0">
                <a:solidFill>
                  <a:srgbClr val="000000"/>
                </a:solidFill>
                <a:latin typeface="Arial" panose="020B0604020202020204" pitchFamily="34" charset="0"/>
                <a:ea typeface="Verdana" panose="020B0604030504040204" pitchFamily="34" charset="0"/>
              </a:rPr>
              <a:t>it enters the nucleus.</a:t>
            </a:r>
          </a:p>
        </p:txBody>
      </p:sp>
      <p:sp>
        <p:nvSpPr>
          <p:cNvPr id="8" name="Content Placeholder 9">
            <a:extLst>
              <a:ext uri="{FF2B5EF4-FFF2-40B4-BE49-F238E27FC236}">
                <a16:creationId xmlns:a16="http://schemas.microsoft.com/office/drawing/2014/main" id="{F6E9096F-C52B-483C-9DD3-D616A11CE39A}"/>
              </a:ext>
            </a:extLst>
          </p:cNvPr>
          <p:cNvSpPr>
            <a:spLocks noGrp="1"/>
          </p:cNvSpPr>
          <p:nvPr>
            <p:ph sz="quarter" idx="33"/>
          </p:nvPr>
        </p:nvSpPr>
        <p:spPr>
          <a:xfrm>
            <a:off x="342900" y="3423646"/>
            <a:ext cx="365760" cy="457200"/>
          </a:xfrm>
        </p:spPr>
        <p:txBody>
          <a:bodyPr/>
          <a:lstStyle/>
          <a:p>
            <a:r>
              <a:rPr lang="en-IN" dirty="0"/>
              <a:t>•</a:t>
            </a:r>
          </a:p>
        </p:txBody>
      </p:sp>
      <p:graphicFrame>
        <p:nvGraphicFramePr>
          <p:cNvPr id="15" name="Object 10">
            <a:extLst>
              <a:ext uri="{FF2B5EF4-FFF2-40B4-BE49-F238E27FC236}">
                <a16:creationId xmlns:a16="http://schemas.microsoft.com/office/drawing/2014/main" id="{425850A2-006E-49AD-B718-A2FC8052F33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129269858"/>
              </p:ext>
            </p:extLst>
          </p:nvPr>
        </p:nvGraphicFramePr>
        <p:xfrm>
          <a:off x="778192" y="3491072"/>
          <a:ext cx="317500" cy="381000"/>
        </p:xfrm>
        <a:graphic>
          <a:graphicData uri="http://schemas.openxmlformats.org/presentationml/2006/ole">
            <mc:AlternateContent xmlns:mc="http://schemas.openxmlformats.org/markup-compatibility/2006">
              <mc:Choice xmlns:v="urn:schemas-microsoft-com:vml" Requires="v">
                <p:oleObj spid="_x0000_s3139" name="Equation" r:id="rId7" imgW="317160" imgH="380880" progId="Equation.DSMT4">
                  <p:embed/>
                </p:oleObj>
              </mc:Choice>
              <mc:Fallback>
                <p:oleObj name="Equation" r:id="rId7" imgW="317160" imgH="380880" progId="Equation.DSMT4">
                  <p:embed/>
                  <p:pic>
                    <p:nvPicPr>
                      <p:cNvPr id="14" name="Object 3">
                        <a:extLst>
                          <a:ext uri="{FF2B5EF4-FFF2-40B4-BE49-F238E27FC236}">
                            <a16:creationId xmlns:a16="http://schemas.microsoft.com/office/drawing/2014/main" id="{DDCD5B5A-32FC-414B-B8B1-7058EF1008CB}"/>
                          </a:ext>
                          <a:ext uri="{C183D7F6-B498-43B3-948B-1728B52AA6E4}">
                            <adec:decorative xmlns:adec="http://schemas.microsoft.com/office/drawing/2017/decorative" val="1"/>
                          </a:ext>
                        </a:extLst>
                      </p:cNvPr>
                      <p:cNvPicPr/>
                      <p:nvPr/>
                    </p:nvPicPr>
                    <p:blipFill>
                      <a:blip r:embed="rId6"/>
                      <a:stretch>
                        <a:fillRect/>
                      </a:stretch>
                    </p:blipFill>
                    <p:spPr>
                      <a:xfrm>
                        <a:off x="778192" y="3491072"/>
                        <a:ext cx="317500" cy="381000"/>
                      </a:xfrm>
                      <a:prstGeom prst="rect">
                        <a:avLst/>
                      </a:prstGeom>
                    </p:spPr>
                  </p:pic>
                </p:oleObj>
              </mc:Fallback>
            </mc:AlternateContent>
          </a:graphicData>
        </a:graphic>
      </p:graphicFrame>
      <p:sp>
        <p:nvSpPr>
          <p:cNvPr id="9" name="Content Placeholder 11">
            <a:extLst>
              <a:ext uri="{FF2B5EF4-FFF2-40B4-BE49-F238E27FC236}">
                <a16:creationId xmlns:a16="http://schemas.microsoft.com/office/drawing/2014/main" id="{D5BB5272-4DCB-48E7-A36A-8CB6E5D0F62E}"/>
              </a:ext>
            </a:extLst>
          </p:cNvPr>
          <p:cNvSpPr>
            <a:spLocks noGrp="1"/>
          </p:cNvSpPr>
          <p:nvPr>
            <p:ph sz="quarter" idx="35"/>
          </p:nvPr>
        </p:nvSpPr>
        <p:spPr>
          <a:xfrm>
            <a:off x="342900" y="3416406"/>
            <a:ext cx="8458200" cy="1224174"/>
          </a:xfrm>
        </p:spPr>
        <p:txBody>
          <a:bodyPr/>
          <a:lstStyle/>
          <a:p>
            <a:pPr marL="347472" indent="457200"/>
            <a:r>
              <a:rPr lang="en-US" dirty="0">
                <a:solidFill>
                  <a:srgbClr val="000000"/>
                </a:solidFill>
                <a:latin typeface="Arial" panose="020B0604020202020204" pitchFamily="34" charset="0"/>
                <a:ea typeface="Verdana" panose="020B0604030504040204" pitchFamily="34" charset="0"/>
              </a:rPr>
              <a:t>binds with other proteins that form a transcription complex, leading to the expression of light-regulated genes.</a:t>
            </a:r>
            <a:endParaRPr lang="en-IN" dirty="0"/>
          </a:p>
        </p:txBody>
      </p:sp>
      <p:sp>
        <p:nvSpPr>
          <p:cNvPr id="12" name="Slide Number Placeholder 12">
            <a:extLst>
              <a:ext uri="{FF2B5EF4-FFF2-40B4-BE49-F238E27FC236}">
                <a16:creationId xmlns:a16="http://schemas.microsoft.com/office/drawing/2014/main" id="{0F641DCF-27E8-444D-9517-20F05C3BE609}"/>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5922788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How Phytochrome Works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PHYA in the presence of mRNA undergoes phytochrome synthesis and gives P r. The P r under red light (660 nanometers) forms gives P f r. The P f r under far-red light (730 nanometers converted into P r. The P f r gives response (germination, shoot elongation, etcetera). The P f r in the presence of ubiquitin gives P f r with ubiquitin. The P f r with ubiquitin reacts with proteasome gives degraded P f r and ubiquitin.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P</a:t>
            </a:r>
            <a:r>
              <a:rPr lang="en-US" baseline="-25000" dirty="0" err="1">
                <a:solidFill>
                  <a:srgbClr val="000000"/>
                </a:solidFill>
                <a:latin typeface="Arial" panose="020B0604020202020204" pitchFamily="34" charset="0"/>
                <a:ea typeface="Verdana" panose="020B0604030504040204" pitchFamily="34" charset="0"/>
                <a:cs typeface="Arial" pitchFamily="34" charset="0"/>
              </a:rPr>
              <a:t>fr</a:t>
            </a:r>
            <a:r>
              <a:rPr lang="en-US" dirty="0">
                <a:solidFill>
                  <a:srgbClr val="000000"/>
                </a:solidFill>
                <a:latin typeface="Arial" panose="020B0604020202020204" pitchFamily="34" charset="0"/>
                <a:ea typeface="Verdana" panose="020B0604030504040204" pitchFamily="34" charset="0"/>
                <a:cs typeface="Arial" pitchFamily="34" charset="0"/>
              </a:rPr>
              <a:t> Regulates Gene Expression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cell wall, plasma membrane, red light, far-red light, transcription factors, protein binding site of P f r, gene, nucleus, and P f r. 1. P f r (but not P r) can enter the nucleus. 2. P f r binds to transcription factors of a light-regulated gene.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163673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Phosphorylation Initiates Signaling Cascade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cell wall, plasma membrane, far-red light, red light, nucleus, signal transduction, transcription gene, transcription factor, and P f r. Adenosine triphosphate gives adenosine diphosphate and P 1. The P 1 gives P. Protein kinase region of P f r is shown. The P-P f r provides signal transduction, and the transcription factor provides a transcription of the gene.  The P r in the presence of red light gives P f r. The P f r in the presence of far-red light gives P 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1509528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PHOT</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1</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first diagram, adenosine triphosphate is there in the cytosol. 1. Light with blue wavelengths strikes plant cell membrane with </a:t>
            </a:r>
            <a:r>
              <a:rPr lang="en-US" dirty="0" err="1"/>
              <a:t>phototropin</a:t>
            </a:r>
            <a:r>
              <a:rPr lang="en-US" dirty="0"/>
              <a:t> 1. In the second diagram, 2. Blue light is absorbed by </a:t>
            </a:r>
            <a:r>
              <a:rPr lang="en-US" dirty="0" err="1"/>
              <a:t>phototropin</a:t>
            </a:r>
            <a:r>
              <a:rPr lang="en-US" dirty="0"/>
              <a:t> 1, causing a change in the protein’s structure. In the third diagram, 3. This structural change results in autophosphorylation, triggering signal transduction.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6148349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Response to Gravity in Shoots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stem, the parts labeled are gravity sensing cells, </a:t>
            </a:r>
            <a:r>
              <a:rPr lang="en-US" dirty="0" err="1"/>
              <a:t>amyloplasts</a:t>
            </a:r>
            <a:r>
              <a:rPr lang="en-US" dirty="0"/>
              <a:t>, vascular tissue, endodermal cells, epidermal cells, signal and gravity response cells.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275756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Response to Gravity in Roots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root, zone of elongation, signal, columella cells with </a:t>
            </a:r>
            <a:r>
              <a:rPr lang="en-US" dirty="0" err="1"/>
              <a:t>amyloplasts</a:t>
            </a:r>
            <a:r>
              <a:rPr lang="en-US" dirty="0"/>
              <a:t>, gravity response cells, and gravity sensing cells in the root cap.</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440779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i="1" dirty="0" err="1">
                <a:solidFill>
                  <a:srgbClr val="000000"/>
                </a:solidFill>
                <a:latin typeface="Arial" panose="020B0604020202020204" pitchFamily="34" charset="0"/>
                <a:ea typeface="Microsoft YaHei" panose="020B0503020204020204" pitchFamily="34" charset="-122"/>
                <a:cs typeface="Arial" pitchFamily="34" charset="0"/>
              </a:rPr>
              <a:t>scr</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and </a:t>
            </a:r>
            <a:r>
              <a:rPr lang="en-US" altLang="en-US" i="1" dirty="0" err="1">
                <a:solidFill>
                  <a:srgbClr val="000000"/>
                </a:solidFill>
                <a:latin typeface="Arial" panose="020B0604020202020204" pitchFamily="34" charset="0"/>
                <a:ea typeface="Microsoft YaHei" panose="020B0503020204020204" pitchFamily="34" charset="-122"/>
                <a:cs typeface="Arial" pitchFamily="34" charset="0"/>
              </a:rPr>
              <a:t>shr</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Mutants</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The roots of wild-type scarecrow (s c r) grow long and straight. The roots of short root (s h r) and s c r mutants grow haphazardly rather than straight down. The illustration below shows how the shoots of the wild type s c r rearrange and turn upwards when the test tube containing the sapling is knocked </a:t>
            </a:r>
            <a:r>
              <a:rPr lang="en-US" dirty="0" err="1"/>
              <a:t>sidewards</a:t>
            </a:r>
            <a:r>
              <a:rPr lang="en-US" dirty="0"/>
              <a:t> and how it doesn't rearrange in the mutants. b. The illustration of the root sections shows the endodermis and epidermis that are well developed and how the loss of functional endodermis affects gravitropism.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2980083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Thigmonastic</a:t>
            </a:r>
            <a:r>
              <a:rPr lang="en-US" dirty="0">
                <a:solidFill>
                  <a:srgbClr val="000000"/>
                </a:solidFill>
                <a:latin typeface="Arial" panose="020B0604020202020204" pitchFamily="34" charset="0"/>
                <a:ea typeface="Verdana" panose="020B0604030504040204" pitchFamily="34" charset="0"/>
                <a:cs typeface="Arial" pitchFamily="34" charset="0"/>
              </a:rPr>
              <a:t> Response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the parts labeled are pulvinus, leaflet blade, vascular tissue, and petiole. In (b), a magnified view of a leaf shows cells gaining turgor, losing turgor, chlorine minus ion, potassium plus ion, and water molecules.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7449920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Establishing Seed Dormancy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increase in maternal ABA, increase in embryonic ABA leads to dormancy. Seed coat hardens, leads to dormancy. Dehydration leads to dormancy. RNA and protein synthesis leads to the cessation of RNA, and protein synthesis leads to dormancy. An increase in lipids and proteins leads to dormancy.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547229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6E417-5F9B-41B3-9A56-3517CBAB10E9}"/>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P</a:t>
            </a:r>
            <a:r>
              <a:rPr lang="en-US" baseline="-25000" dirty="0" err="1">
                <a:solidFill>
                  <a:srgbClr val="000000"/>
                </a:solidFill>
                <a:latin typeface="Arial" panose="020B0604020202020204" pitchFamily="34" charset="0"/>
                <a:ea typeface="Verdana" panose="020B0604030504040204" pitchFamily="34" charset="0"/>
                <a:cs typeface="Arial" pitchFamily="34" charset="0"/>
              </a:rPr>
              <a:t>fr</a:t>
            </a:r>
            <a:r>
              <a:rPr lang="en-US" dirty="0">
                <a:solidFill>
                  <a:srgbClr val="000000"/>
                </a:solidFill>
                <a:latin typeface="Arial" panose="020B0604020202020204" pitchFamily="34" charset="0"/>
                <a:ea typeface="Verdana" panose="020B0604030504040204" pitchFamily="34" charset="0"/>
                <a:cs typeface="Arial" pitchFamily="34" charset="0"/>
              </a:rPr>
              <a:t> Regulates Gene Expression</a:t>
            </a:r>
          </a:p>
        </p:txBody>
      </p:sp>
      <p:pic>
        <p:nvPicPr>
          <p:cNvPr id="9" name="Picture 2" descr="An illustration of regulation of gene expression by P f r in a cell.">
            <a:extLst>
              <a:ext uri="{FF2B5EF4-FFF2-40B4-BE49-F238E27FC236}">
                <a16:creationId xmlns:a16="http://schemas.microsoft.com/office/drawing/2014/main" id="{3F9A184B-8195-46A6-A463-26B6B1E9448D}"/>
              </a:ext>
            </a:extLst>
          </p:cNvPr>
          <p:cNvPicPr>
            <a:picLocks noChangeAspect="1" noChangeArrowheads="1"/>
          </p:cNvPicPr>
          <p:nvPr/>
        </p:nvPicPr>
        <p:blipFill rotWithShape="1">
          <a:blip r:embed="rId2"/>
          <a:srcRect l="28269" b="16269"/>
          <a:stretch/>
        </p:blipFill>
        <p:spPr bwMode="auto">
          <a:xfrm>
            <a:off x="807719" y="1103182"/>
            <a:ext cx="7528562"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7809BC3B-DBBC-4648-B8F2-AF71315CC78F}"/>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E1A952B-A5EE-492A-B1AC-41F4AA3B325C}"/>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91022099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Shoot Tips Perceive Light</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Scientific Thinking: Hypothesis: The shoot tip of a plant detects the direction of light. Prediction: The shoot tip of a grass seedling will grow toward a unidirectional light source if it is not covered. Test: Make four treatment groups, including (a) untreated seedling, (b) tip covered with lightproof cap, (c) tip covered with transparent cap, and (d) lightproof collar placed below tip. Result: a. Young grass seedlings normally bend toward the light. b. The bending did not occur when the tip of a seedling was covered with a lightproof cap. c. Bending did occur when it was covered with a transparent one. d. When a collar was placed below the tip, the characteristic light response took place. Conclusion: In response to light, an “influence” that caused bending was transmitted from the tip of the seedling to the area below, where bending normally occurs. Further Experiments: How could you determine if the light response in a shoot tip requires the movement of a signal from one side of the shoot to the other?</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549544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Frits </a:t>
            </a:r>
            <a:r>
              <a:rPr lang="en-US" dirty="0" err="1">
                <a:solidFill>
                  <a:srgbClr val="000000"/>
                </a:solidFill>
                <a:latin typeface="Arial" panose="020B0604020202020204" pitchFamily="34" charset="0"/>
                <a:ea typeface="Verdana" panose="020B0604030504040204" pitchFamily="34" charset="0"/>
                <a:cs typeface="Arial" pitchFamily="34" charset="0"/>
              </a:rPr>
              <a:t>Went’s</a:t>
            </a:r>
            <a:r>
              <a:rPr lang="en-US" dirty="0">
                <a:solidFill>
                  <a:srgbClr val="000000"/>
                </a:solidFill>
                <a:latin typeface="Arial" panose="020B0604020202020204" pitchFamily="34" charset="0"/>
                <a:ea typeface="Verdana" panose="020B0604030504040204" pitchFamily="34" charset="0"/>
                <a:cs typeface="Arial" pitchFamily="34" charset="0"/>
              </a:rPr>
              <a:t> Experiment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Light-grown seedling is cut with a knife. Auxin is on the tip of the seedling. 1. Went removed the tips of oat seedlings and put them on agar, an inert, gelatinous substance. Auxin diffuses into agar block. 2. Blocks of agar were then placed off-center on the ends of other oat seedlings from which the tips had been removed. In the dark-grown seedlings, after a time, 3. The seedlings bent away from the side on which the agar block was placed.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1913101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Winslow Briggs Experiment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unidirectional light passes to a seedling. Barrier blocks auxin movement. Auxin in seedling tips is shown. Dark-grown shoot gives auxin-induced curvature 24 degrees. The same amount of total auxin is produced by a shoot tip grown with directional light, even when a barrier divides the shoot tip, and a shoot tip grown in the dark. All three blocks of agar cause the same amount of curvature in a </a:t>
            </a:r>
            <a:r>
              <a:rPr lang="en-US" dirty="0" err="1"/>
              <a:t>tipless</a:t>
            </a:r>
            <a:r>
              <a:rPr lang="en-US" dirty="0"/>
              <a:t> shoot. The barrier in the Auxin block, after passing light separation into A and B gives auxin concentration-dependent curvature, 12 degrees in A and 31 degrees in B, where A is kept horizontal, and B is kept vertically. Separating the base of the shoot tip and the agar block results in two agar blocks with different concentrations of auxin that produce different degrees of curvature in </a:t>
            </a:r>
            <a:r>
              <a:rPr lang="en-US" dirty="0" err="1"/>
              <a:t>tipless</a:t>
            </a:r>
            <a:r>
              <a:rPr lang="en-US" dirty="0"/>
              <a:t> shoots.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7928456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How Auxins Work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1. Auxin binds TIR 1 in the SCF complex if A u x/IAA is present. 2. The SCF complex tags A u x/IAA proteins with ubiquitin. 3. A u x/IAA proteins are degraded in the proteasome. 4. A u x/IAA proteins no longer bind and repress transcriptional activators of an auxin-induced gene. 5. Auxin-induced gene expression.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2579892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Acid Growth Hypothesis</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Step 1: Auxin causes cells to pump hydrogen ions into the cell wall. Step 2: p H in the cell wall decreases, activating enzymes that break cross-bridges between cellulose fibers in the cell wall. Step 3: Cellulose fibers loosen and allow the cell to expand as turgor pressure inside the cell pushes against the cell wall.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4466164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Cytokinins</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kinetin has an </a:t>
            </a:r>
            <a:r>
              <a:rPr lang="en-US" dirty="0" err="1"/>
              <a:t>aminomethyl</a:t>
            </a:r>
            <a:r>
              <a:rPr lang="en-US" dirty="0"/>
              <a:t> furan attached to a purine ring. The 6-benzyl amino purine has a benzyl amino group attached to a purine ring. The adenine has an amino group in the purine ring.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502076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Hormones and Lateral Buds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auxin and lateral (axillary) buds are labeled. In (b), no auxin, apical bud removed, and lateral branches are labeled. In (c), auxin is added, apical bud removed, and lateral (axillary buds) are labeled.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3531360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Brassinosteroids</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t>
            </a:r>
            <a:r>
              <a:rPr lang="en-US" dirty="0" err="1"/>
              <a:t>brassinolide</a:t>
            </a:r>
            <a:r>
              <a:rPr lang="en-US" dirty="0"/>
              <a:t> has a steroid core and two hydroxy groups, oxo and an oxygen atom in the fused ring, and two hydroxy groups in the branch. The cortisol has oxy and hydroxy group in the fused ring and two hydroxy groups, and an oxo in the branch. The testosterone has an oxo, two methyl groups, and a hydroxy group in the fused ring.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4970537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Regulation of Fruit Ripening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wild-type tomatoes, DNA with the gene for ethylene biosynthesis enzyme undergoes transcription to m RNA followed by translation gives functional enzyme for ethylene biosynthesis gives ethylene synthesis (in the plant) and ripe tomatoes harvested. In the transgenic tomatoes, DNA with antisense copy of gene undergoes transcription to give sense m RNA, antisense m RNA followed by hybridization gives no translation and no ethylene synthesis. Green tomatoes were harvested, and ethylene was applied.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8685660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5349</TotalTime>
  <Words>5077</Words>
  <Application>Microsoft Office PowerPoint</Application>
  <PresentationFormat>On-screen Show (4:3)</PresentationFormat>
  <Paragraphs>533</Paragraphs>
  <Slides>98</Slides>
  <Notes>2</Notes>
  <HiddenSlides>19</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98</vt:i4>
      </vt:variant>
    </vt:vector>
  </HeadingPairs>
  <TitlesOfParts>
    <vt:vector size="110"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39</vt:lpstr>
      <vt:lpstr>Lecture Outline</vt:lpstr>
      <vt:lpstr>Responses to Light</vt:lpstr>
      <vt:lpstr>Phytochrome</vt:lpstr>
      <vt:lpstr>How Phytochrome Works</vt:lpstr>
      <vt:lpstr>Pfr Regulation</vt:lpstr>
      <vt:lpstr>Components of Phytochrome</vt:lpstr>
      <vt:lpstr>Signaling Pathways</vt:lpstr>
      <vt:lpstr>Pfr Regulates Gene Expression</vt:lpstr>
      <vt:lpstr>Protein Kinase-Signaling Pathways</vt:lpstr>
      <vt:lpstr>Phosphorylation Initiates Signaling Cascade</vt:lpstr>
      <vt:lpstr>Different Phytochromes</vt:lpstr>
      <vt:lpstr>Involvement of Phytochrome</vt:lpstr>
      <vt:lpstr>Etiolation Regulation</vt:lpstr>
      <vt:lpstr>Response to Blue Light</vt:lpstr>
      <vt:lpstr>Phototropism</vt:lpstr>
      <vt:lpstr>Blue-Light Receptors</vt:lpstr>
      <vt:lpstr>PHOT 1</vt:lpstr>
      <vt:lpstr>Circadian Clocks</vt:lpstr>
      <vt:lpstr>Gravitropism</vt:lpstr>
      <vt:lpstr>Responses to Gravity</vt:lpstr>
      <vt:lpstr>Root and Shoot Responses to Gravity</vt:lpstr>
      <vt:lpstr>Response to Gravity in Shoots</vt:lpstr>
      <vt:lpstr>Response to Gravity in Roots</vt:lpstr>
      <vt:lpstr>Stem Response to Gravity</vt:lpstr>
      <vt:lpstr>scr and shr Mutants</vt:lpstr>
      <vt:lpstr>Root Response to Gravity</vt:lpstr>
      <vt:lpstr>Responses to Touch</vt:lpstr>
      <vt:lpstr>Thigmotropism</vt:lpstr>
      <vt:lpstr>Changes in Turgor Pressure</vt:lpstr>
      <vt:lpstr>Mimosa pudica</vt:lpstr>
      <vt:lpstr>Thigmonastic Response</vt:lpstr>
      <vt:lpstr>Tracking the Sun</vt:lpstr>
      <vt:lpstr>Sleep Movement in Bean Leaves</vt:lpstr>
      <vt:lpstr>Dormancy</vt:lpstr>
      <vt:lpstr>Abscission</vt:lpstr>
      <vt:lpstr>Leaf Abscission</vt:lpstr>
      <vt:lpstr>Color Change During Leaf Abscission</vt:lpstr>
      <vt:lpstr>Seed Dormancy</vt:lpstr>
      <vt:lpstr>Establishing Seed Dormancy</vt:lpstr>
      <vt:lpstr>Responses to Chilling</vt:lpstr>
      <vt:lpstr>Responses to High Temperatures</vt:lpstr>
      <vt:lpstr>Hormones and Sensory Systems</vt:lpstr>
      <vt:lpstr>Auxin</vt:lpstr>
      <vt:lpstr>Shoot Tips Perceive Light</vt:lpstr>
      <vt:lpstr>Frits Went</vt:lpstr>
      <vt:lpstr>Frits Went’s Experiment</vt:lpstr>
      <vt:lpstr>Auxin Causes Cell Elongation</vt:lpstr>
      <vt:lpstr>Winslow Briggs</vt:lpstr>
      <vt:lpstr>Winslow Briggs Experiment</vt:lpstr>
      <vt:lpstr>Auxins</vt:lpstr>
      <vt:lpstr>Mediating Auxin</vt:lpstr>
      <vt:lpstr>Steps from Auxin Perception to Auxin-Induced Gene Expression</vt:lpstr>
      <vt:lpstr>How Auxins Work</vt:lpstr>
      <vt:lpstr>Auxin Perception Sites</vt:lpstr>
      <vt:lpstr>Auxin and Plant Cell Walls</vt:lpstr>
      <vt:lpstr>Acid Growth Hypothesis</vt:lpstr>
      <vt:lpstr>Synthetic Auxins</vt:lpstr>
      <vt:lpstr>Cytokinins</vt:lpstr>
      <vt:lpstr>Role of Cytokinins</vt:lpstr>
      <vt:lpstr>Hormones and Lateral Buds</vt:lpstr>
      <vt:lpstr>Cytokinins and Auxins</vt:lpstr>
      <vt:lpstr>Other Effects of Cytokinins</vt:lpstr>
      <vt:lpstr>Strigolactones</vt:lpstr>
      <vt:lpstr>Gibberellins</vt:lpstr>
      <vt:lpstr>Gibberellin Deficiencies in Dwarf Plants</vt:lpstr>
      <vt:lpstr>Gibberellins and Grapes</vt:lpstr>
      <vt:lpstr>Gibberellin as a Signal</vt:lpstr>
      <vt:lpstr>Brassinosteroids</vt:lpstr>
      <vt:lpstr>Brassinosteroid Characteristics</vt:lpstr>
      <vt:lpstr>Oligosaccharins</vt:lpstr>
      <vt:lpstr>Ethylene</vt:lpstr>
      <vt:lpstr>Regulation of Fruit Ripening</vt:lpstr>
      <vt:lpstr>Abscisic Acid</vt:lpstr>
      <vt:lpstr>Effects of Abscisic Acid</vt:lpstr>
      <vt:lpstr>Effects of Abscisic Acid on Winter Buds</vt:lpstr>
      <vt:lpstr>Effects of Abscisic Acid on Bud Seeds</vt:lpstr>
      <vt:lpstr>Effects of Abscisic Acid on Stomata</vt:lpstr>
      <vt:lpstr>End of Main Content</vt:lpstr>
      <vt:lpstr>Accessibility Content: Text Alternatives for Images</vt:lpstr>
      <vt:lpstr>How Phytochrome Works - Text Alternative</vt:lpstr>
      <vt:lpstr>Pfr Regulates Gene Expression - Text Alternative</vt:lpstr>
      <vt:lpstr>Phosphorylation Initiates Signaling Cascade - Text Alternative</vt:lpstr>
      <vt:lpstr>PHOT 1 - Text Alternative</vt:lpstr>
      <vt:lpstr>Response to Gravity in Shoots - Text Alternative</vt:lpstr>
      <vt:lpstr>Response to Gravity in Roots - Text Alternative</vt:lpstr>
      <vt:lpstr>scr and shr Mutants - Text Alternative</vt:lpstr>
      <vt:lpstr>Thigmonastic Response - Text Alternative</vt:lpstr>
      <vt:lpstr>Establishing Seed Dormancy - Text Alternative</vt:lpstr>
      <vt:lpstr>Shoot Tips Perceive Light - Text Alternative</vt:lpstr>
      <vt:lpstr>Frits Went’s Experiment - Text Alternative</vt:lpstr>
      <vt:lpstr>Winslow Briggs Experiment - Text Alternative</vt:lpstr>
      <vt:lpstr>How Auxins Work - Text Alternative</vt:lpstr>
      <vt:lpstr>Acid Growth Hypothesis - Text Alternative</vt:lpstr>
      <vt:lpstr>Cytokinins - Text Alternative</vt:lpstr>
      <vt:lpstr>Hormones and Lateral Buds - Text Alternative</vt:lpstr>
      <vt:lpstr>Brassinosteroids - Text Alternative</vt:lpstr>
      <vt:lpstr>Regulation of Fruit Ripening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39: Plant Sensory Systems</dc:subject>
  <dc:creator>Raven, Johnson, Mason, Losos, Duncan</dc:creator>
  <cp:keywords>Accessible PPT</cp:keywords>
  <cp:lastModifiedBy>Krishna Makhloga</cp:lastModifiedBy>
  <cp:revision>977</cp:revision>
  <dcterms:created xsi:type="dcterms:W3CDTF">2019-07-27T05:34:11Z</dcterms:created>
  <dcterms:modified xsi:type="dcterms:W3CDTF">2022-05-05T11:11:51Z</dcterms:modified>
</cp:coreProperties>
</file>