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126"/>
  </p:notesMasterIdLst>
  <p:sldIdLst>
    <p:sldId id="477" r:id="rId7"/>
    <p:sldId id="309" r:id="rId8"/>
    <p:sldId id="310" r:id="rId9"/>
    <p:sldId id="311" r:id="rId10"/>
    <p:sldId id="312" r:id="rId11"/>
    <p:sldId id="313" r:id="rId12"/>
    <p:sldId id="314" r:id="rId13"/>
    <p:sldId id="315" r:id="rId14"/>
    <p:sldId id="316" r:id="rId15"/>
    <p:sldId id="317" r:id="rId16"/>
    <p:sldId id="318" r:id="rId17"/>
    <p:sldId id="319" r:id="rId18"/>
    <p:sldId id="320" r:id="rId19"/>
    <p:sldId id="321" r:id="rId20"/>
    <p:sldId id="322" r:id="rId21"/>
    <p:sldId id="323" r:id="rId22"/>
    <p:sldId id="324" r:id="rId23"/>
    <p:sldId id="325" r:id="rId24"/>
    <p:sldId id="326" r:id="rId25"/>
    <p:sldId id="327" r:id="rId26"/>
    <p:sldId id="328" r:id="rId27"/>
    <p:sldId id="329" r:id="rId28"/>
    <p:sldId id="330" r:id="rId29"/>
    <p:sldId id="331" r:id="rId30"/>
    <p:sldId id="478" r:id="rId31"/>
    <p:sldId id="333" r:id="rId32"/>
    <p:sldId id="334" r:id="rId33"/>
    <p:sldId id="335" r:id="rId34"/>
    <p:sldId id="336" r:id="rId35"/>
    <p:sldId id="337" r:id="rId36"/>
    <p:sldId id="338" r:id="rId37"/>
    <p:sldId id="339" r:id="rId38"/>
    <p:sldId id="340" r:id="rId39"/>
    <p:sldId id="341" r:id="rId40"/>
    <p:sldId id="342" r:id="rId41"/>
    <p:sldId id="343" r:id="rId42"/>
    <p:sldId id="344" r:id="rId43"/>
    <p:sldId id="345" r:id="rId44"/>
    <p:sldId id="346" r:id="rId45"/>
    <p:sldId id="347" r:id="rId46"/>
    <p:sldId id="348" r:id="rId47"/>
    <p:sldId id="349" r:id="rId48"/>
    <p:sldId id="350" r:id="rId49"/>
    <p:sldId id="479" r:id="rId50"/>
    <p:sldId id="352" r:id="rId51"/>
    <p:sldId id="353" r:id="rId52"/>
    <p:sldId id="354" r:id="rId53"/>
    <p:sldId id="355" r:id="rId54"/>
    <p:sldId id="356" r:id="rId55"/>
    <p:sldId id="357" r:id="rId56"/>
    <p:sldId id="358" r:id="rId57"/>
    <p:sldId id="359" r:id="rId58"/>
    <p:sldId id="360" r:id="rId59"/>
    <p:sldId id="362" r:id="rId60"/>
    <p:sldId id="481" r:id="rId61"/>
    <p:sldId id="480" r:id="rId62"/>
    <p:sldId id="363" r:id="rId63"/>
    <p:sldId id="482" r:id="rId64"/>
    <p:sldId id="365" r:id="rId65"/>
    <p:sldId id="366" r:id="rId66"/>
    <p:sldId id="367" r:id="rId67"/>
    <p:sldId id="483" r:id="rId68"/>
    <p:sldId id="369" r:id="rId69"/>
    <p:sldId id="370" r:id="rId70"/>
    <p:sldId id="371" r:id="rId71"/>
    <p:sldId id="372" r:id="rId72"/>
    <p:sldId id="373" r:id="rId73"/>
    <p:sldId id="374" r:id="rId74"/>
    <p:sldId id="375" r:id="rId75"/>
    <p:sldId id="376" r:id="rId76"/>
    <p:sldId id="484" r:id="rId77"/>
    <p:sldId id="485" r:id="rId78"/>
    <p:sldId id="379" r:id="rId79"/>
    <p:sldId id="380" r:id="rId80"/>
    <p:sldId id="381" r:id="rId81"/>
    <p:sldId id="382" r:id="rId82"/>
    <p:sldId id="486" r:id="rId83"/>
    <p:sldId id="384" r:id="rId84"/>
    <p:sldId id="385" r:id="rId85"/>
    <p:sldId id="386" r:id="rId86"/>
    <p:sldId id="387" r:id="rId87"/>
    <p:sldId id="388" r:id="rId88"/>
    <p:sldId id="389" r:id="rId89"/>
    <p:sldId id="390" r:id="rId90"/>
    <p:sldId id="391" r:id="rId91"/>
    <p:sldId id="392" r:id="rId92"/>
    <p:sldId id="393" r:id="rId93"/>
    <p:sldId id="394" r:id="rId94"/>
    <p:sldId id="395" r:id="rId95"/>
    <p:sldId id="396" r:id="rId96"/>
    <p:sldId id="397" r:id="rId97"/>
    <p:sldId id="398" r:id="rId98"/>
    <p:sldId id="399" r:id="rId99"/>
    <p:sldId id="400" r:id="rId100"/>
    <p:sldId id="401" r:id="rId101"/>
    <p:sldId id="402" r:id="rId102"/>
    <p:sldId id="303" r:id="rId103"/>
    <p:sldId id="289" r:id="rId104"/>
    <p:sldId id="264" r:id="rId105"/>
    <p:sldId id="487" r:id="rId106"/>
    <p:sldId id="488" r:id="rId107"/>
    <p:sldId id="489" r:id="rId108"/>
    <p:sldId id="490" r:id="rId109"/>
    <p:sldId id="491" r:id="rId110"/>
    <p:sldId id="492" r:id="rId111"/>
    <p:sldId id="506" r:id="rId112"/>
    <p:sldId id="493" r:id="rId113"/>
    <p:sldId id="494" r:id="rId114"/>
    <p:sldId id="495" r:id="rId115"/>
    <p:sldId id="496" r:id="rId116"/>
    <p:sldId id="497" r:id="rId117"/>
    <p:sldId id="498" r:id="rId118"/>
    <p:sldId id="499" r:id="rId119"/>
    <p:sldId id="500" r:id="rId120"/>
    <p:sldId id="501" r:id="rId121"/>
    <p:sldId id="502" r:id="rId122"/>
    <p:sldId id="503" r:id="rId123"/>
    <p:sldId id="504" r:id="rId124"/>
    <p:sldId id="505" r:id="rId1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77"/>
            <p14:sldId id="309"/>
            <p14:sldId id="310"/>
            <p14:sldId id="311"/>
            <p14:sldId id="312"/>
            <p14:sldId id="313"/>
            <p14:sldId id="314"/>
            <p14:sldId id="315"/>
            <p14:sldId id="316"/>
            <p14:sldId id="317"/>
            <p14:sldId id="318"/>
            <p14:sldId id="319"/>
            <p14:sldId id="320"/>
            <p14:sldId id="321"/>
            <p14:sldId id="322"/>
            <p14:sldId id="323"/>
            <p14:sldId id="324"/>
            <p14:sldId id="325"/>
            <p14:sldId id="326"/>
            <p14:sldId id="327"/>
            <p14:sldId id="328"/>
            <p14:sldId id="329"/>
            <p14:sldId id="330"/>
            <p14:sldId id="331"/>
            <p14:sldId id="478"/>
            <p14:sldId id="333"/>
            <p14:sldId id="334"/>
            <p14:sldId id="335"/>
            <p14:sldId id="336"/>
            <p14:sldId id="337"/>
            <p14:sldId id="338"/>
            <p14:sldId id="339"/>
            <p14:sldId id="340"/>
            <p14:sldId id="341"/>
            <p14:sldId id="342"/>
            <p14:sldId id="343"/>
            <p14:sldId id="344"/>
            <p14:sldId id="345"/>
            <p14:sldId id="346"/>
            <p14:sldId id="347"/>
            <p14:sldId id="348"/>
            <p14:sldId id="349"/>
            <p14:sldId id="350"/>
            <p14:sldId id="479"/>
            <p14:sldId id="352"/>
            <p14:sldId id="353"/>
            <p14:sldId id="354"/>
            <p14:sldId id="355"/>
            <p14:sldId id="356"/>
            <p14:sldId id="357"/>
            <p14:sldId id="358"/>
            <p14:sldId id="359"/>
            <p14:sldId id="360"/>
            <p14:sldId id="362"/>
            <p14:sldId id="481"/>
            <p14:sldId id="480"/>
            <p14:sldId id="363"/>
            <p14:sldId id="482"/>
            <p14:sldId id="365"/>
            <p14:sldId id="366"/>
            <p14:sldId id="367"/>
            <p14:sldId id="483"/>
            <p14:sldId id="369"/>
            <p14:sldId id="370"/>
            <p14:sldId id="371"/>
            <p14:sldId id="372"/>
            <p14:sldId id="373"/>
            <p14:sldId id="374"/>
            <p14:sldId id="375"/>
            <p14:sldId id="376"/>
            <p14:sldId id="484"/>
            <p14:sldId id="485"/>
            <p14:sldId id="379"/>
            <p14:sldId id="380"/>
            <p14:sldId id="381"/>
            <p14:sldId id="382"/>
            <p14:sldId id="486"/>
            <p14:sldId id="384"/>
            <p14:sldId id="385"/>
            <p14:sldId id="386"/>
            <p14:sldId id="387"/>
            <p14:sldId id="388"/>
            <p14:sldId id="389"/>
            <p14:sldId id="390"/>
            <p14:sldId id="391"/>
            <p14:sldId id="392"/>
            <p14:sldId id="393"/>
            <p14:sldId id="394"/>
            <p14:sldId id="395"/>
            <p14:sldId id="396"/>
            <p14:sldId id="397"/>
            <p14:sldId id="398"/>
            <p14:sldId id="399"/>
            <p14:sldId id="400"/>
            <p14:sldId id="401"/>
            <p14:sldId id="402"/>
            <p14:sldId id="303"/>
          </p14:sldIdLst>
        </p14:section>
        <p14:section name="Appendix: Image Descriptions for Unsighted Students" id="{07080632-B756-45AF-BBF3-52DB3854CA65}">
          <p14:sldIdLst>
            <p14:sldId id="289"/>
            <p14:sldId id="264"/>
            <p14:sldId id="487"/>
            <p14:sldId id="488"/>
            <p14:sldId id="489"/>
            <p14:sldId id="490"/>
            <p14:sldId id="491"/>
            <p14:sldId id="492"/>
            <p14:sldId id="506"/>
            <p14:sldId id="493"/>
            <p14:sldId id="494"/>
            <p14:sldId id="495"/>
            <p14:sldId id="496"/>
            <p14:sldId id="497"/>
            <p14:sldId id="498"/>
            <p14:sldId id="499"/>
            <p14:sldId id="500"/>
            <p14:sldId id="501"/>
            <p14:sldId id="502"/>
            <p14:sldId id="503"/>
            <p14:sldId id="504"/>
            <p14:sldId id="505"/>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4100"/>
    <a:srgbClr val="00648B"/>
    <a:srgbClr val="066568"/>
    <a:srgbClr val="595959"/>
    <a:srgbClr val="714884"/>
    <a:srgbClr val="EFEBF5"/>
    <a:srgbClr val="D6CBE4"/>
    <a:srgbClr val="0057AD"/>
    <a:srgbClr val="692146"/>
    <a:srgbClr val="FFB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48" autoAdjust="0"/>
    <p:restoredTop sz="93116" autoAdjust="0"/>
  </p:normalViewPr>
  <p:slideViewPr>
    <p:cSldViewPr snapToGrid="0" showGuides="1">
      <p:cViewPr varScale="1">
        <p:scale>
          <a:sx n="87" d="100"/>
          <a:sy n="87" d="100"/>
        </p:scale>
        <p:origin x="84" y="366"/>
      </p:cViewPr>
      <p:guideLst>
        <p:guide pos="3264"/>
        <p:guide orient="horz" pos="2256"/>
        <p:guide pos="564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1.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12" Type="http://schemas.openxmlformats.org/officeDocument/2006/relationships/slide" Target="slides/slide106.xml"/><Relationship Id="rId16" Type="http://schemas.openxmlformats.org/officeDocument/2006/relationships/slide" Target="slides/slide10.xml"/><Relationship Id="rId107" Type="http://schemas.openxmlformats.org/officeDocument/2006/relationships/slide" Target="slides/slide101.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openxmlformats.org/officeDocument/2006/relationships/slide" Target="slides/slide96.xml"/><Relationship Id="rId123" Type="http://schemas.openxmlformats.org/officeDocument/2006/relationships/slide" Target="slides/slide117.xml"/><Relationship Id="rId128" Type="http://schemas.openxmlformats.org/officeDocument/2006/relationships/presProps" Target="presProps.xml"/><Relationship Id="rId5" Type="http://schemas.openxmlformats.org/officeDocument/2006/relationships/slideMaster" Target="slideMasters/slideMaster5.xml"/><Relationship Id="rId90" Type="http://schemas.openxmlformats.org/officeDocument/2006/relationships/slide" Target="slides/slide84.xml"/><Relationship Id="rId95" Type="http://schemas.openxmlformats.org/officeDocument/2006/relationships/slide" Target="slides/slide89.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113" Type="http://schemas.openxmlformats.org/officeDocument/2006/relationships/slide" Target="slides/slide107.xml"/><Relationship Id="rId118" Type="http://schemas.openxmlformats.org/officeDocument/2006/relationships/slide" Target="slides/slide112.xml"/><Relationship Id="rId80" Type="http://schemas.openxmlformats.org/officeDocument/2006/relationships/slide" Target="slides/slide74.xml"/><Relationship Id="rId85" Type="http://schemas.openxmlformats.org/officeDocument/2006/relationships/slide" Target="slides/slide79.xml"/><Relationship Id="rId12" Type="http://schemas.openxmlformats.org/officeDocument/2006/relationships/slide" Target="slides/slide6.xml"/><Relationship Id="rId17" Type="http://schemas.openxmlformats.org/officeDocument/2006/relationships/slide" Target="slides/slide11.xml"/><Relationship Id="rId33" Type="http://schemas.openxmlformats.org/officeDocument/2006/relationships/slide" Target="slides/slide27.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08" Type="http://schemas.openxmlformats.org/officeDocument/2006/relationships/slide" Target="slides/slide102.xml"/><Relationship Id="rId124" Type="http://schemas.openxmlformats.org/officeDocument/2006/relationships/slide" Target="slides/slide118.xml"/><Relationship Id="rId129" Type="http://schemas.openxmlformats.org/officeDocument/2006/relationships/viewProps" Target="viewProps.xml"/><Relationship Id="rId54" Type="http://schemas.openxmlformats.org/officeDocument/2006/relationships/slide" Target="slides/slide48.xml"/><Relationship Id="rId70" Type="http://schemas.openxmlformats.org/officeDocument/2006/relationships/slide" Target="slides/slide64.xml"/><Relationship Id="rId75" Type="http://schemas.openxmlformats.org/officeDocument/2006/relationships/slide" Target="slides/slide69.xml"/><Relationship Id="rId91" Type="http://schemas.openxmlformats.org/officeDocument/2006/relationships/slide" Target="slides/slide85.xml"/><Relationship Id="rId96" Type="http://schemas.openxmlformats.org/officeDocument/2006/relationships/slide" Target="slides/slide90.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 Target="slides/slide17.xml"/><Relationship Id="rId28" Type="http://schemas.openxmlformats.org/officeDocument/2006/relationships/slide" Target="slides/slide22.xml"/><Relationship Id="rId49" Type="http://schemas.openxmlformats.org/officeDocument/2006/relationships/slide" Target="slides/slide43.xml"/><Relationship Id="rId114" Type="http://schemas.openxmlformats.org/officeDocument/2006/relationships/slide" Target="slides/slide108.xml"/><Relationship Id="rId119" Type="http://schemas.openxmlformats.org/officeDocument/2006/relationships/slide" Target="slides/slide113.xml"/><Relationship Id="rId44" Type="http://schemas.openxmlformats.org/officeDocument/2006/relationships/slide" Target="slides/slide38.xml"/><Relationship Id="rId60" Type="http://schemas.openxmlformats.org/officeDocument/2006/relationships/slide" Target="slides/slide54.xml"/><Relationship Id="rId65" Type="http://schemas.openxmlformats.org/officeDocument/2006/relationships/slide" Target="slides/slide59.xml"/><Relationship Id="rId81" Type="http://schemas.openxmlformats.org/officeDocument/2006/relationships/slide" Target="slides/slide75.xml"/><Relationship Id="rId86" Type="http://schemas.openxmlformats.org/officeDocument/2006/relationships/slide" Target="slides/slide80.xml"/><Relationship Id="rId130" Type="http://schemas.openxmlformats.org/officeDocument/2006/relationships/theme" Target="theme/theme1.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slide" Target="slides/slide10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120" Type="http://schemas.openxmlformats.org/officeDocument/2006/relationships/slide" Target="slides/slide114.xml"/><Relationship Id="rId125" Type="http://schemas.openxmlformats.org/officeDocument/2006/relationships/slide" Target="slides/slide119.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slide" Target="slides/slide104.xml"/><Relationship Id="rId115" Type="http://schemas.openxmlformats.org/officeDocument/2006/relationships/slide" Target="slides/slide109.xml"/><Relationship Id="rId131" Type="http://schemas.openxmlformats.org/officeDocument/2006/relationships/tableStyles" Target="tableStyles.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slide" Target="slides/slide99.xml"/><Relationship Id="rId126" Type="http://schemas.openxmlformats.org/officeDocument/2006/relationships/notesMaster" Target="notesMasters/notesMaster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121" Type="http://schemas.openxmlformats.org/officeDocument/2006/relationships/slide" Target="slides/slide115.xml"/><Relationship Id="rId3" Type="http://schemas.openxmlformats.org/officeDocument/2006/relationships/slideMaster" Target="slideMasters/slideMaster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116" Type="http://schemas.openxmlformats.org/officeDocument/2006/relationships/slide" Target="slides/slide110.xml"/><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88" Type="http://schemas.openxmlformats.org/officeDocument/2006/relationships/slide" Target="slides/slide82.xml"/><Relationship Id="rId111" Type="http://schemas.openxmlformats.org/officeDocument/2006/relationships/slide" Target="slides/slide105.xml"/><Relationship Id="rId15" Type="http://schemas.openxmlformats.org/officeDocument/2006/relationships/slide" Target="slides/slide9.xml"/><Relationship Id="rId36" Type="http://schemas.openxmlformats.org/officeDocument/2006/relationships/slide" Target="slides/slide30.xml"/><Relationship Id="rId57" Type="http://schemas.openxmlformats.org/officeDocument/2006/relationships/slide" Target="slides/slide51.xml"/><Relationship Id="rId106" Type="http://schemas.openxmlformats.org/officeDocument/2006/relationships/slide" Target="slides/slide100.xml"/><Relationship Id="rId127" Type="http://schemas.openxmlformats.org/officeDocument/2006/relationships/commentAuthors" Target="commentAuthors.xml"/><Relationship Id="rId10" Type="http://schemas.openxmlformats.org/officeDocument/2006/relationships/slide" Target="slides/slide4.xml"/><Relationship Id="rId31" Type="http://schemas.openxmlformats.org/officeDocument/2006/relationships/slide" Target="slides/slide25.xml"/><Relationship Id="rId52" Type="http://schemas.openxmlformats.org/officeDocument/2006/relationships/slide" Target="slides/slide46.xml"/><Relationship Id="rId73" Type="http://schemas.openxmlformats.org/officeDocument/2006/relationships/slide" Target="slides/slide67.xml"/><Relationship Id="rId78" Type="http://schemas.openxmlformats.org/officeDocument/2006/relationships/slide" Target="slides/slide72.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122" Type="http://schemas.openxmlformats.org/officeDocument/2006/relationships/slide" Target="slides/slide116.xml"/><Relationship Id="rId4" Type="http://schemas.openxmlformats.org/officeDocument/2006/relationships/slideMaster" Target="slideMasters/slideMaster4.xml"/><Relationship Id="rId9" Type="http://schemas.openxmlformats.org/officeDocument/2006/relationships/slide" Target="slides/slide3.xml"/><Relationship Id="rId26" Type="http://schemas.openxmlformats.org/officeDocument/2006/relationships/slide" Target="slides/slide2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5/6/2022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22.xml"/></Relationships>
</file>

<file path=ppt/slides/_rels/slide101.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22.xml"/></Relationships>
</file>

<file path=ppt/slides/_rels/slide102.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22.xml"/></Relationships>
</file>

<file path=ppt/slides/_rels/slide103.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2.xml"/></Relationships>
</file>

<file path=ppt/slides/_rels/slide104.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22.xml"/></Relationships>
</file>

<file path=ppt/slides/_rels/slide105.xml.rels><?xml version="1.0" encoding="UTF-8" standalone="yes"?>
<Relationships xmlns="http://schemas.openxmlformats.org/package/2006/relationships"><Relationship Id="rId2" Type="http://schemas.openxmlformats.org/officeDocument/2006/relationships/slide" Target="slide36.xml"/><Relationship Id="rId1" Type="http://schemas.openxmlformats.org/officeDocument/2006/relationships/slideLayout" Target="../slideLayouts/slideLayout22.xml"/></Relationships>
</file>

<file path=ppt/slides/_rels/slide106.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slide" Target="slide53.xml"/><Relationship Id="rId1" Type="http://schemas.openxmlformats.org/officeDocument/2006/relationships/slideLayout" Target="../slideLayouts/slideLayout22.xml"/></Relationships>
</file>

<file path=ppt/slides/_rels/slide107.xml.rels><?xml version="1.0" encoding="UTF-8" standalone="yes"?>
<Relationships xmlns="http://schemas.openxmlformats.org/package/2006/relationships"><Relationship Id="rId2" Type="http://schemas.openxmlformats.org/officeDocument/2006/relationships/slide" Target="slide55.xml"/><Relationship Id="rId1" Type="http://schemas.openxmlformats.org/officeDocument/2006/relationships/slideLayout" Target="../slideLayouts/slideLayout22.xml"/></Relationships>
</file>

<file path=ppt/slides/_rels/slide108.xml.rels><?xml version="1.0" encoding="UTF-8" standalone="yes"?>
<Relationships xmlns="http://schemas.openxmlformats.org/package/2006/relationships"><Relationship Id="rId2" Type="http://schemas.openxmlformats.org/officeDocument/2006/relationships/slide" Target="slide57.xml"/><Relationship Id="rId1" Type="http://schemas.openxmlformats.org/officeDocument/2006/relationships/slideLayout" Target="../slideLayouts/slideLayout22.xml"/></Relationships>
</file>

<file path=ppt/slides/_rels/slide109.xml.rels><?xml version="1.0" encoding="UTF-8" standalone="yes"?>
<Relationships xmlns="http://schemas.openxmlformats.org/package/2006/relationships"><Relationship Id="rId2" Type="http://schemas.openxmlformats.org/officeDocument/2006/relationships/slide" Target="slide58.xml"/><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2" Type="http://schemas.openxmlformats.org/officeDocument/2006/relationships/slide" Target="slide61.xml"/><Relationship Id="rId1" Type="http://schemas.openxmlformats.org/officeDocument/2006/relationships/slideLayout" Target="../slideLayouts/slideLayout22.xml"/></Relationships>
</file>

<file path=ppt/slides/_rels/slide111.xml.rels><?xml version="1.0" encoding="UTF-8" standalone="yes"?>
<Relationships xmlns="http://schemas.openxmlformats.org/package/2006/relationships"><Relationship Id="rId2" Type="http://schemas.openxmlformats.org/officeDocument/2006/relationships/slide" Target="slide62.xml"/><Relationship Id="rId1" Type="http://schemas.openxmlformats.org/officeDocument/2006/relationships/slideLayout" Target="../slideLayouts/slideLayout22.xml"/></Relationships>
</file>

<file path=ppt/slides/_rels/slide112.xml.rels><?xml version="1.0" encoding="UTF-8" standalone="yes"?>
<Relationships xmlns="http://schemas.openxmlformats.org/package/2006/relationships"><Relationship Id="rId2" Type="http://schemas.openxmlformats.org/officeDocument/2006/relationships/slide" Target="slide64.xml"/><Relationship Id="rId1" Type="http://schemas.openxmlformats.org/officeDocument/2006/relationships/slideLayout" Target="../slideLayouts/slideLayout22.xml"/></Relationships>
</file>

<file path=ppt/slides/_rels/slide113.xml.rels><?xml version="1.0" encoding="UTF-8" standalone="yes"?>
<Relationships xmlns="http://schemas.openxmlformats.org/package/2006/relationships"><Relationship Id="rId2" Type="http://schemas.openxmlformats.org/officeDocument/2006/relationships/slide" Target="slide70.xml"/><Relationship Id="rId1" Type="http://schemas.openxmlformats.org/officeDocument/2006/relationships/slideLayout" Target="../slideLayouts/slideLayout22.xml"/></Relationships>
</file>

<file path=ppt/slides/_rels/slide114.xml.rels><?xml version="1.0" encoding="UTF-8" standalone="yes"?>
<Relationships xmlns="http://schemas.openxmlformats.org/package/2006/relationships"><Relationship Id="rId2" Type="http://schemas.openxmlformats.org/officeDocument/2006/relationships/slide" Target="slide71.xml"/><Relationship Id="rId1" Type="http://schemas.openxmlformats.org/officeDocument/2006/relationships/slideLayout" Target="../slideLayouts/slideLayout22.xml"/></Relationships>
</file>

<file path=ppt/slides/_rels/slide115.xml.rels><?xml version="1.0" encoding="UTF-8" standalone="yes"?>
<Relationships xmlns="http://schemas.openxmlformats.org/package/2006/relationships"><Relationship Id="rId2" Type="http://schemas.openxmlformats.org/officeDocument/2006/relationships/slide" Target="slide72.xml"/><Relationship Id="rId1" Type="http://schemas.openxmlformats.org/officeDocument/2006/relationships/slideLayout" Target="../slideLayouts/slideLayout22.xml"/></Relationships>
</file>

<file path=ppt/slides/_rels/slide116.xml.rels><?xml version="1.0" encoding="UTF-8" standalone="yes"?>
<Relationships xmlns="http://schemas.openxmlformats.org/package/2006/relationships"><Relationship Id="rId2" Type="http://schemas.openxmlformats.org/officeDocument/2006/relationships/slide" Target="slide76.xml"/><Relationship Id="rId1" Type="http://schemas.openxmlformats.org/officeDocument/2006/relationships/slideLayout" Target="../slideLayouts/slideLayout22.xml"/></Relationships>
</file>

<file path=ppt/slides/_rels/slide117.xml.rels><?xml version="1.0" encoding="UTF-8" standalone="yes"?>
<Relationships xmlns="http://schemas.openxmlformats.org/package/2006/relationships"><Relationship Id="rId2" Type="http://schemas.openxmlformats.org/officeDocument/2006/relationships/slide" Target="slide77.xml"/><Relationship Id="rId1" Type="http://schemas.openxmlformats.org/officeDocument/2006/relationships/slideLayout" Target="../slideLayouts/slideLayout22.xml"/></Relationships>
</file>

<file path=ppt/slides/_rels/slide118.xml.rels><?xml version="1.0" encoding="UTF-8" standalone="yes"?>
<Relationships xmlns="http://schemas.openxmlformats.org/package/2006/relationships"><Relationship Id="rId2" Type="http://schemas.openxmlformats.org/officeDocument/2006/relationships/slide" Target="slide87.xml"/><Relationship Id="rId1" Type="http://schemas.openxmlformats.org/officeDocument/2006/relationships/slideLayout" Target="../slideLayouts/slideLayout22.xml"/></Relationships>
</file>

<file path=ppt/slides/_rels/slide119.xml.rels><?xml version="1.0" encoding="UTF-8" standalone="yes"?>
<Relationships xmlns="http://schemas.openxmlformats.org/package/2006/relationships"><Relationship Id="rId2" Type="http://schemas.openxmlformats.org/officeDocument/2006/relationships/slide" Target="slide88.xml"/><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100.xml"/><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slide" Target="slide101.xml"/><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slide" Target="slide102.xml"/><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slide" Target="slide103.xml"/><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slide" Target="slide104.xml"/><Relationship Id="rId2" Type="http://schemas.openxmlformats.org/officeDocument/2006/relationships/image" Target="../media/image15.jp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slide" Target="slide105.xml"/><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99.xml"/><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slide" Target="slide106.xml"/><Relationship Id="rId2" Type="http://schemas.openxmlformats.org/officeDocument/2006/relationships/image" Target="../media/image27.jpg"/><Relationship Id="rId1" Type="http://schemas.openxmlformats.org/officeDocument/2006/relationships/slideLayout" Target="../slideLayouts/slideLayout6.xml"/><Relationship Id="rId4" Type="http://schemas.openxmlformats.org/officeDocument/2006/relationships/slide" Target="slide10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slide" Target="slide107.xml"/><Relationship Id="rId2" Type="http://schemas.openxmlformats.org/officeDocument/2006/relationships/image" Target="../media/image28.jp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slide" Target="slide108.xml"/><Relationship Id="rId2" Type="http://schemas.openxmlformats.org/officeDocument/2006/relationships/image" Target="../media/image29.jp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slide" Target="slide109.xml"/><Relationship Id="rId2" Type="http://schemas.openxmlformats.org/officeDocument/2006/relationships/image" Target="../media/image30.jpg"/><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slide" Target="slide110.xml"/><Relationship Id="rId2" Type="http://schemas.openxmlformats.org/officeDocument/2006/relationships/image" Target="../media/image31.jp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slide" Target="slide111.xml"/><Relationship Id="rId2" Type="http://schemas.openxmlformats.org/officeDocument/2006/relationships/image" Target="../media/image32.jpg"/><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slide" Target="slide112.xml"/><Relationship Id="rId2" Type="http://schemas.openxmlformats.org/officeDocument/2006/relationships/image" Target="../media/image33.jpg"/><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slide" Target="slide113.xml"/><Relationship Id="rId2" Type="http://schemas.openxmlformats.org/officeDocument/2006/relationships/image" Target="../media/image36.jpg"/><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3" Type="http://schemas.openxmlformats.org/officeDocument/2006/relationships/slide" Target="slide114.xml"/><Relationship Id="rId2" Type="http://schemas.openxmlformats.org/officeDocument/2006/relationships/image" Target="../media/image36.jpg"/><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3" Type="http://schemas.openxmlformats.org/officeDocument/2006/relationships/slide" Target="slide115.xml"/><Relationship Id="rId2" Type="http://schemas.openxmlformats.org/officeDocument/2006/relationships/image" Target="../media/image36.jpg"/><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3" Type="http://schemas.openxmlformats.org/officeDocument/2006/relationships/slide" Target="slide116.xml"/><Relationship Id="rId2" Type="http://schemas.openxmlformats.org/officeDocument/2006/relationships/image" Target="../media/image37.jpg"/><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3" Type="http://schemas.openxmlformats.org/officeDocument/2006/relationships/slide" Target="slide117.xml"/><Relationship Id="rId2" Type="http://schemas.openxmlformats.org/officeDocument/2006/relationships/image" Target="../media/image37.jpg"/><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3" Type="http://schemas.openxmlformats.org/officeDocument/2006/relationships/slide" Target="slide118.xml"/><Relationship Id="rId2" Type="http://schemas.openxmlformats.org/officeDocument/2006/relationships/image" Target="../media/image40.jpg"/><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3" Type="http://schemas.openxmlformats.org/officeDocument/2006/relationships/slide" Target="slide119.xml"/><Relationship Id="rId2" Type="http://schemas.openxmlformats.org/officeDocument/2006/relationships/image" Target="../media/image41.jpg"/><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9.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40</a:t>
            </a:r>
            <a:endParaRPr lang="en-US" dirty="0">
              <a:latin typeface="+mj-lt"/>
            </a:endParaRPr>
          </a:p>
        </p:txBody>
      </p:sp>
      <p:sp>
        <p:nvSpPr>
          <p:cNvPr id="3" name="Subtitle 2">
            <a:extLst>
              <a:ext uri="{FF2B5EF4-FFF2-40B4-BE49-F238E27FC236}">
                <a16:creationId xmlns:a16="http://schemas.microsoft.com/office/drawing/2014/main" id="{60D8F4ED-BF02-4F3D-9DF1-83E8B674304D}"/>
              </a:ext>
            </a:extLst>
          </p:cNvPr>
          <p:cNvSpPr>
            <a:spLocks noGrp="1"/>
          </p:cNvSpPr>
          <p:nvPr>
            <p:ph type="subTitle" idx="1"/>
          </p:nvPr>
        </p:nvSpPr>
        <p:spPr>
          <a:xfrm>
            <a:off x="621792" y="3281532"/>
            <a:ext cx="3332988" cy="957094"/>
          </a:xfrm>
        </p:spPr>
        <p:txBody>
          <a:bodyPr/>
          <a:lstStyle/>
          <a:p>
            <a:pPr eaLnBrk="0" hangingPunct="0">
              <a:spcBef>
                <a:spcPct val="20000"/>
              </a:spcBef>
            </a:pPr>
            <a:r>
              <a:rPr lang="en-US" sz="2200" dirty="0">
                <a:cs typeface="Helvetica" pitchFamily="34" charset="0"/>
              </a:rPr>
              <a:t>Plant Reproduction</a:t>
            </a:r>
          </a:p>
        </p:txBody>
      </p:sp>
      <p:sp>
        <p:nvSpPr>
          <p:cNvPr id="4"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a:xfrm>
            <a:off x="621790" y="4376387"/>
            <a:ext cx="3108960" cy="1362676"/>
          </a:xfrm>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Losos, Duncan</a:t>
            </a:r>
          </a:p>
        </p:txBody>
      </p:sp>
      <p:pic>
        <p:nvPicPr>
          <p:cNvPr id="7"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8" name="Text Placeholder 5">
            <a:extLst>
              <a:ext uri="{FF2B5EF4-FFF2-40B4-BE49-F238E27FC236}">
                <a16:creationId xmlns:a16="http://schemas.microsoft.com/office/drawing/2014/main" id="{93006839-73B9-4774-88BA-75CE9CFCF447}"/>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7536219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B84438-9E68-4D0E-94C6-301D62458CD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Accelerated Phase Change</a:t>
            </a:r>
          </a:p>
        </p:txBody>
      </p:sp>
      <p:pic>
        <p:nvPicPr>
          <p:cNvPr id="9" name="Picture 2" descr="A 2-part illustration of normal flowers in mature aspen is inches long and thing structures. The LFY mutant has rounded flowers on a young plant.">
            <a:extLst>
              <a:ext uri="{FF2B5EF4-FFF2-40B4-BE49-F238E27FC236}">
                <a16:creationId xmlns:a16="http://schemas.microsoft.com/office/drawing/2014/main" id="{CF29AA29-3B3D-43C6-A940-012EBC56D261}"/>
              </a:ext>
            </a:extLst>
          </p:cNvPr>
          <p:cNvPicPr>
            <a:picLocks noChangeAspect="1" noChangeArrowheads="1"/>
          </p:cNvPicPr>
          <p:nvPr/>
        </p:nvPicPr>
        <p:blipFill rotWithShape="1">
          <a:blip r:embed="rId2"/>
          <a:srcRect t="3467"/>
          <a:stretch/>
        </p:blipFill>
        <p:spPr bwMode="auto">
          <a:xfrm>
            <a:off x="2179470" y="1130965"/>
            <a:ext cx="4785060" cy="3840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63338711-B673-4C6C-A372-E4296CC8987F}"/>
              </a:ext>
            </a:extLst>
          </p:cNvPr>
          <p:cNvSpPr>
            <a:spLocks noGrp="1"/>
          </p:cNvSpPr>
          <p:nvPr>
            <p:ph sz="quarter" idx="11"/>
          </p:nvPr>
        </p:nvSpPr>
        <p:spPr>
          <a:xfrm>
            <a:off x="342900" y="5046080"/>
            <a:ext cx="8458200" cy="274320"/>
          </a:xfrm>
        </p:spPr>
        <p:txBody>
          <a:bodyPr/>
          <a:lstStyle/>
          <a:p>
            <a:pPr algn="ctr"/>
            <a:r>
              <a:rPr lang="en-US" sz="800" dirty="0">
                <a:solidFill>
                  <a:schemeClr val="tx1"/>
                </a:solidFill>
              </a:rPr>
              <a:t>(a) Roadrunner1866/Shutterstock; (b Top) </a:t>
            </a:r>
            <a:r>
              <a:rPr lang="en-US" sz="800" dirty="0" err="1">
                <a:solidFill>
                  <a:schemeClr val="tx1"/>
                </a:solidFill>
              </a:rPr>
              <a:t>Blickwinkel</a:t>
            </a:r>
            <a:r>
              <a:rPr lang="en-US" sz="800" dirty="0">
                <a:solidFill>
                  <a:schemeClr val="tx1"/>
                </a:solidFill>
              </a:rPr>
              <a:t>/</a:t>
            </a:r>
            <a:r>
              <a:rPr lang="en-US" sz="800" dirty="0" err="1">
                <a:solidFill>
                  <a:schemeClr val="tx1"/>
                </a:solidFill>
              </a:rPr>
              <a:t>Teigler</a:t>
            </a:r>
            <a:r>
              <a:rPr lang="en-US" sz="800" dirty="0">
                <a:solidFill>
                  <a:schemeClr val="tx1"/>
                </a:solidFill>
              </a:rPr>
              <a:t>/</a:t>
            </a:r>
            <a:r>
              <a:rPr lang="en-US" sz="800" dirty="0" err="1">
                <a:solidFill>
                  <a:schemeClr val="tx1"/>
                </a:solidFill>
              </a:rPr>
              <a:t>Alamy</a:t>
            </a:r>
            <a:r>
              <a:rPr lang="en-US" sz="800" dirty="0">
                <a:solidFill>
                  <a:schemeClr val="tx1"/>
                </a:solidFill>
              </a:rPr>
              <a:t> Stock Photo; (b Bottom) ©Ove Nilsson/</a:t>
            </a:r>
            <a:r>
              <a:rPr lang="en-US" sz="800" dirty="0" err="1">
                <a:solidFill>
                  <a:schemeClr val="tx1"/>
                </a:solidFill>
              </a:rPr>
              <a:t>Umeå</a:t>
            </a:r>
            <a:r>
              <a:rPr lang="en-US" sz="800" dirty="0">
                <a:solidFill>
                  <a:schemeClr val="tx1"/>
                </a:solidFill>
              </a:rPr>
              <a:t> Plant Science Centre and Detlef Weigel/Max Planck Institute for Developmental Biology</a:t>
            </a:r>
            <a:endParaRPr lang="en-US" sz="800" dirty="0">
              <a:solidFill>
                <a:schemeClr val="tx1"/>
              </a:solidFill>
              <a:latin typeface="Arial" panose="020B0604020202020204" pitchFamily="34" charset="0"/>
              <a:ea typeface="Verdana" panose="020B0604030504040204" pitchFamily="34" charset="0"/>
            </a:endParaRPr>
          </a:p>
        </p:txBody>
      </p:sp>
      <p:sp>
        <p:nvSpPr>
          <p:cNvPr id="5" name="Content Placeholder 4">
            <a:extLst>
              <a:ext uri="{FF2B5EF4-FFF2-40B4-BE49-F238E27FC236}">
                <a16:creationId xmlns:a16="http://schemas.microsoft.com/office/drawing/2014/main" id="{6C20B294-BFF8-4A02-8B33-015810BC9B37}"/>
              </a:ext>
            </a:extLst>
          </p:cNvPr>
          <p:cNvSpPr>
            <a:spLocks noGrp="1"/>
          </p:cNvSpPr>
          <p:nvPr>
            <p:ph sz="quarter" idx="15"/>
          </p:nvPr>
        </p:nvSpPr>
        <p:spPr>
          <a:xfrm>
            <a:off x="342900" y="5456572"/>
            <a:ext cx="8458200" cy="990494"/>
          </a:xfrm>
        </p:spPr>
        <p:txBody>
          <a:bodyPr/>
          <a:lstStyle/>
          <a:p>
            <a:pPr lvl="0">
              <a:spcBef>
                <a:spcPts val="624"/>
              </a:spcBef>
              <a:spcAft>
                <a:spcPts val="0"/>
              </a:spcAft>
              <a:buClr>
                <a:srgbClr val="003B48"/>
              </a:buClr>
            </a:pPr>
            <a:r>
              <a:rPr lang="en-US" sz="2000" dirty="0">
                <a:solidFill>
                  <a:srgbClr val="000000"/>
                </a:solidFill>
                <a:latin typeface="Arial" panose="020B0604020202020204" pitchFamily="34" charset="0"/>
                <a:ea typeface="Verdana" panose="020B0604030504040204" pitchFamily="34" charset="0"/>
              </a:rPr>
              <a:t>Normally aspen trees grow for several years before producing flowers. Overexpression of the </a:t>
            </a:r>
            <a:r>
              <a:rPr lang="en-US" sz="2000" i="1" dirty="0">
                <a:solidFill>
                  <a:srgbClr val="000000"/>
                </a:solidFill>
                <a:latin typeface="Arial" panose="020B0604020202020204" pitchFamily="34" charset="0"/>
                <a:ea typeface="Verdana" panose="020B0604030504040204" pitchFamily="34" charset="0"/>
              </a:rPr>
              <a:t>Arabidopsis</a:t>
            </a:r>
            <a:r>
              <a:rPr lang="en-US" sz="2000" dirty="0">
                <a:solidFill>
                  <a:srgbClr val="000000"/>
                </a:solidFill>
                <a:latin typeface="Arial" panose="020B0604020202020204" pitchFamily="34" charset="0"/>
                <a:ea typeface="Verdana" panose="020B0604030504040204" pitchFamily="34" charset="0"/>
              </a:rPr>
              <a:t> flowering gene </a:t>
            </a:r>
            <a:r>
              <a:rPr lang="en-US" sz="2000" i="1" dirty="0">
                <a:solidFill>
                  <a:srgbClr val="000000"/>
                </a:solidFill>
                <a:latin typeface="Arial" panose="020B0604020202020204" pitchFamily="34" charset="0"/>
                <a:ea typeface="Verdana" panose="020B0604030504040204" pitchFamily="34" charset="0"/>
              </a:rPr>
              <a:t>LFY </a:t>
            </a:r>
            <a:r>
              <a:rPr lang="en-US" sz="2000" dirty="0">
                <a:solidFill>
                  <a:srgbClr val="000000"/>
                </a:solidFill>
                <a:latin typeface="Arial" panose="020B0604020202020204" pitchFamily="34" charset="0"/>
                <a:ea typeface="Verdana" panose="020B0604030504040204" pitchFamily="34" charset="0"/>
              </a:rPr>
              <a:t>causes rapid flowering in </a:t>
            </a:r>
            <a:r>
              <a:rPr lang="en-US" sz="2000" dirty="0" err="1">
                <a:solidFill>
                  <a:srgbClr val="000000"/>
                </a:solidFill>
                <a:latin typeface="Arial" panose="020B0604020202020204" pitchFamily="34" charset="0"/>
                <a:ea typeface="Verdana" panose="020B0604030504040204" pitchFamily="34" charset="0"/>
              </a:rPr>
              <a:t>transgeneic</a:t>
            </a:r>
            <a:r>
              <a:rPr lang="en-US" sz="2000" dirty="0">
                <a:solidFill>
                  <a:srgbClr val="000000"/>
                </a:solidFill>
                <a:latin typeface="Arial" panose="020B0604020202020204" pitchFamily="34" charset="0"/>
                <a:ea typeface="Verdana" panose="020B0604030504040204" pitchFamily="34" charset="0"/>
              </a:rPr>
              <a:t> aspen.</a:t>
            </a:r>
          </a:p>
        </p:txBody>
      </p:sp>
      <p:sp>
        <p:nvSpPr>
          <p:cNvPr id="8" name="Slide Number Placeholder 5">
            <a:extLst>
              <a:ext uri="{FF2B5EF4-FFF2-40B4-BE49-F238E27FC236}">
                <a16:creationId xmlns:a16="http://schemas.microsoft.com/office/drawing/2014/main" id="{02E532C9-C4F2-4E10-9DE9-58D480142D41}"/>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169058090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Day Length Affects Flowering</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part a, the long-day plants in early summer short night, clover short length of dark required for bloom, and in late fall, long night, no flowers. The short-day plants in early summer short night, cocklebur long length of dark required for bloom and in late fall, long night flowers are there. In part b, the long-day plants in a flash of light interrupt night, flowers are there, and the short-day plants in a flash of light interrupt night, no flowers.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984281793"/>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Model for Flowering</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temperature-dependent and autonomous pathways suppress flower repressing genes. Some plants require a cold period, called vernalization, and this will activate the temperature-dependent pathway to inhibit the flower repressing genes. In contrast, the gibberellin-dependent and light-dependent pathways activate floral promoting genes. Gibberellin directly activates the L F Y, pronounces leafy, a gene that in turn activates the A P 1 gene. The light activates the C O gene, which in turn activates both flowers promoting genes and A P 1 directly. When all 4 pathways come together, the autonomous and temperature-dependent pathways inhibit flower repressing genes, thus allowing flower promoting genes to function uninhibited. The flower-promoting genes promote the L F Y gene. The activation pathways, both gibberellin dependent and light-dependent act to promote L F Y and A P 1. Both L F Y and A P 1 activate the expression of A B C D E floral organ identity genes that drive floral organ development.</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7520836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Wild Type and A Mutant</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800" dirty="0"/>
              <a:t>When the A floral identity gene is knocked out, the third and 4th whorls develop normally so carpels and stamens are produced. The first whorl expresses the carpel identity gene C instead of the missing A and develops malformed carpels instead of sepals. The second whorl expresses identity genes B and C instead of A and B, and instead of developing into petals, the second whorl of stamens develops, except that they are malformed. When the B floral identity gene is knocked out, the first and 4th whorls develop normally into sepals and carpels. In this mutant, only the C identity gene is expressed in the third whorl and only the A identity gene is expressed in the second whorl. The mutant lacking the B gene has an extra whorl of sepals, no stamens, and an extra-large carpel that developed from 2 whorls instead of 1. When the C floral identity gene is knocked out, the first and second whorls develop normally, but the third whorl expresses the A and B genes instead of B and C, and thus develops into a second whorl of petals instead of stamens. The fourth whorl expresses only the A floral identity gene instead of the C and develops into small malformed sepals instead of carpels.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17903735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B Mutant and C Mutant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800" dirty="0"/>
              <a:t>When the A floral identity gene is knocked out, the third and 4th whorls develop normally so carpels and stamens are produced. The first whorl expresses the carpel identity gene C instead of the missing A and develops malformed carpels instead of sepals. The second whorl expresses identity genes B and C instead of A and B, and instead of developing into petals, the second whorl of stamens develops, except that they are malformed. When the B floral identity gene is knocked out, the first and 4th whorls develop normally into sepals and carpels. In this mutant, only the C identity gene is expressed in the third whorl and only the A identity gene is expressed in the second whorl. The mutant lacking the B gene has an extra whorl of sepals, no stamens, and an extra-large carpel that developed from 2 whorls instead of 1. When the C floral identity gene is knocked out, the first and second whorls develop normally, but the third whorl expresses the A and B genes instead of B and C, and thus develops into a second whorl of petals instead of stamens. The fourth whorl expresses only the A floral identity gene instead of the C and develops into small malformed sepals instead of carpels.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839635340"/>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Complete Flower</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800" dirty="0"/>
              <a:t>All of the parts or whorls of a flower are connected to the receptacle, which provides attachment to the plant body. The first and outermost, whorl is the calyx composed of sepals. The second whorl is the corolla and is composed of petals. The third whorl is the androecium composed of stamens. The 4th and innermost, whorl is the gynoecium composed of carpels. The carpel of the flower has three major regions. The swollen, bulbous base called the ovary contains the ovules; the stigma, which is the tip at the end of a small, narrow stalk where the pollen attaches; and the style, which is the neck or stalk that connects the stigma and ovary. the ovary is enveloped by the ovary wall. The bulbous ovary rests on the receptacle which is the wide base and the pedicel is the stalk that holds the flower. The sepal is the green and leaf-like structure arranged around the flower which guards the bud. The petal is the thin, colored part of the flower. The stamen is the male or is the pollen-producing reproductive organ of a flower. Which consists of an anther and filament. The anther produces pollen and the filament is the thin, narrow stalk that holds the anther up. The accompanying text reads all stamens equals androecium; all carpels equals gynoecium; all petals equal corolla; all sepals equal calyx.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496632751"/>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Gametophyte Formation</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An anther from a flower gives a pollen sac with microspore mother cell in sporophyte (2 n). In the gametophyte (n), under meiosis gives microspores and under mitosis gives pollen grains (microgametophytes) with generative cell and tube cell nucleus. In the sporophyte (2 n), megaspore mother cell in ovule under meiosis gives megaspores give surviving megaspores, and degenerated megaspores under mitosis gives eight-nucleate embryo sac (megagametophyte) with </a:t>
            </a:r>
            <a:r>
              <a:rPr lang="en-US" dirty="0" err="1"/>
              <a:t>antipodals</a:t>
            </a:r>
            <a:r>
              <a:rPr lang="en-US" dirty="0"/>
              <a:t>, egg cell, polar nuclei, and </a:t>
            </a:r>
            <a:r>
              <a:rPr lang="en-US" dirty="0" err="1"/>
              <a:t>synergids</a:t>
            </a:r>
            <a:r>
              <a:rPr lang="en-US" dirty="0"/>
              <a:t>.</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843819955"/>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Dichogamy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Step 1: The bee starts at the bottom, encountering older, pistillate flowers. Step 2:  Bee moves up the stalk, encountering younger staminate flowers with pollen. Once it runs out of flowers to visit, it flies to a new stalk. Step 3: The bee starts at the bottom, bringing pollen to the older pistillate flowers. First, the anthers shed pollen, and then the style elongates above the stamens, while the four lobes of the stigma curl back and become receptive. Consequently, the flowers are functionally staminate at first, becoming pistillate about two days later. The flowers open progressively up the stem so that the lowest is visited first, promoting outcrossing. Working up the stem, the bees encounter pollen-shedding, staminate-phase flowers, and become covered with pollen, which they then carry to the lower, functionally pistillate flowers of another plant. Dichogamy is the production of male and female reproductive elements at different times by a hermaphroditic organism to ensure cross-fertilization.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142684195"/>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Comparing Types of Self-Incompatibility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(a), S 1 S 2 pollen parent transforms S 1 and S 2 to the S 2 S 3 stigma of pollen recipient, where S 1 grows and S 2 grows little. In (b), S 1 S 2 pollen parent transforms S 1 and S 2 to S 2 S 3 stigma of pollen recipient, where both S 1 and S 2 are not grown.</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975212125"/>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Process of Double Fertilization</a:t>
            </a:r>
            <a:r>
              <a:rPr lang="en-US" sz="1200" dirty="0">
                <a:solidFill>
                  <a:srgbClr val="000000"/>
                </a:solidFill>
                <a:latin typeface="Arial" panose="020B0604020202020204" pitchFamily="34" charset="0"/>
                <a:ea typeface="Verdana" panose="020B0604030504040204" pitchFamily="34" charset="0"/>
                <a:cs typeface="Arial" pitchFamily="34" charset="0"/>
              </a:rPr>
              <a:t> 1</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Tube and generative cells pass on to a pollination labeled ovule, a carpel with ovary, style, and stigma. Pollen grain gives embryo sac, tube cell nucleus, sperm cells, and tube cell.</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099452210"/>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Process of Double Fertilization</a:t>
            </a:r>
            <a:r>
              <a:rPr lang="en-US" sz="1200" dirty="0">
                <a:solidFill>
                  <a:srgbClr val="000000"/>
                </a:solidFill>
                <a:latin typeface="Arial" panose="020B0604020202020204" pitchFamily="34" charset="0"/>
                <a:ea typeface="Verdana" panose="020B0604030504040204" pitchFamily="34" charset="0"/>
                <a:cs typeface="Arial" pitchFamily="34" charset="0"/>
              </a:rPr>
              <a:t> 2</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growth of pollen tube gives </a:t>
            </a:r>
            <a:r>
              <a:rPr lang="en-US" dirty="0" err="1"/>
              <a:t>antipodals</a:t>
            </a:r>
            <a:r>
              <a:rPr lang="en-US" dirty="0"/>
              <a:t>, egg cells, </a:t>
            </a:r>
            <a:r>
              <a:rPr lang="en-US" dirty="0" err="1"/>
              <a:t>synergids</a:t>
            </a:r>
            <a:r>
              <a:rPr lang="en-US" dirty="0"/>
              <a:t>, and polar nuclei, the release of sperm cells gives double fertilization, endosperm nucleus (3 n), and zygote (2 n).</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7201172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915611-D3E7-42C7-B22F-A281633871D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Flower Production</a:t>
            </a:r>
          </a:p>
        </p:txBody>
      </p:sp>
      <p:sp>
        <p:nvSpPr>
          <p:cNvPr id="3" name="Content Placeholder 2">
            <a:extLst>
              <a:ext uri="{FF2B5EF4-FFF2-40B4-BE49-F238E27FC236}">
                <a16:creationId xmlns:a16="http://schemas.microsoft.com/office/drawing/2014/main" id="{C974830A-36AA-42B4-9ADA-ACEA1F296848}"/>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Four genetically regulated pathways to flowering have been identified</a:t>
            </a:r>
          </a:p>
          <a:p>
            <a:pPr marL="457200" lvl="0" indent="-457200">
              <a:spcBef>
                <a:spcPts val="6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The light-dependent pathway</a:t>
            </a:r>
          </a:p>
          <a:p>
            <a:pPr marL="457200" lvl="0" indent="-457200">
              <a:spcBef>
                <a:spcPts val="6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The temperature-dependent pathway</a:t>
            </a:r>
          </a:p>
          <a:p>
            <a:pPr marL="457200" lvl="0" indent="-457200">
              <a:spcBef>
                <a:spcPts val="6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The gibberellin-dependent pathway</a:t>
            </a:r>
          </a:p>
          <a:p>
            <a:pPr marL="457200" lvl="0" indent="-457200">
              <a:spcBef>
                <a:spcPts val="6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The autonomous pathway</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Plants can rely primarily on one pathway, but all four pathways can be present</a:t>
            </a:r>
          </a:p>
        </p:txBody>
      </p:sp>
      <p:sp>
        <p:nvSpPr>
          <p:cNvPr id="6" name="Slide Number Placeholder 3">
            <a:extLst>
              <a:ext uri="{FF2B5EF4-FFF2-40B4-BE49-F238E27FC236}">
                <a16:creationId xmlns:a16="http://schemas.microsoft.com/office/drawing/2014/main" id="{E5B8EA21-E69D-4AF1-B412-00836F1D2F9E}"/>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1675085085"/>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Early Cell Divisions</a:t>
            </a:r>
            <a:r>
              <a:rPr lang="en-US" sz="1200" dirty="0">
                <a:solidFill>
                  <a:srgbClr val="000000"/>
                </a:solidFill>
                <a:latin typeface="Arial" panose="020B0604020202020204" pitchFamily="34" charset="0"/>
                <a:ea typeface="Verdana" panose="020B0604030504040204" pitchFamily="34" charset="0"/>
                <a:cs typeface="Arial" pitchFamily="34" charset="0"/>
              </a:rPr>
              <a:t> 1</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 diploid zygote and triploid endosperm result from double fertilization and both grow by mitosis. Initially, the endosperm grows more rapidly and takes up most of the space in the ovule, but this reverses as the embryo develops. The initial division of the zygote produces a large bulbous basal cell proximal to the receptacle of the flower and a small cell in the distal direction. With the next divisions, the basal cell differentiates into the suspensor and the smaller cell differentiates into the embryo. The suspensor ceases growth and continued growth of the embryo yields rapid differentiation. The embryo first goes through the globular </a:t>
            </a:r>
            <a:r>
              <a:rPr lang="en-US" dirty="0" err="1"/>
              <a:t>proembryo</a:t>
            </a:r>
            <a:r>
              <a:rPr lang="en-US" dirty="0"/>
              <a:t> stage before dividing into 2 distinct planes and the early cotyledons become apparent. With further divisions, distinct ground, protoderm, and procambium tissues become apparent. The cotyledons elongate, the hypocotyl elongates, and apical meristems appear before the seed is mature.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335646190"/>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Early Cell Divisions</a:t>
            </a:r>
            <a:r>
              <a:rPr lang="en-US" sz="1200" dirty="0">
                <a:solidFill>
                  <a:srgbClr val="000000"/>
                </a:solidFill>
                <a:latin typeface="Arial" panose="020B0604020202020204" pitchFamily="34" charset="0"/>
                <a:ea typeface="Verdana" panose="020B0604030504040204" pitchFamily="34" charset="0"/>
                <a:cs typeface="Arial" pitchFamily="34" charset="0"/>
              </a:rPr>
              <a:t> 2</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First cell division to a stage with basal cell, suspensor, and endosperm. A stage with seed coat (ovule wall) and globular </a:t>
            </a:r>
            <a:r>
              <a:rPr lang="en-US" dirty="0" err="1"/>
              <a:t>proembryo</a:t>
            </a:r>
            <a:r>
              <a:rPr lang="en-US" dirty="0"/>
              <a:t>. A stage with seed coat (ovule wall) and cotyledon. A stage with protoderm, root apex (radicle), endosperm, ground meristem, procambium, shoot apical meristem, and cotyledons. A stage with root apical meristem, cotyledons, hypocotyl, and shoot apical meristem.</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389346586"/>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Asymmetrical Cell Division</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zygote, in the presence of gravity and light, gives bulge gives first cell division (asymmetrical) with rhizoid cell, and thallus cell gives thallus and rhizoid gives young alga gives adult alga.</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204838980"/>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i="1" dirty="0">
                <a:solidFill>
                  <a:srgbClr val="000000"/>
                </a:solidFill>
                <a:latin typeface="Arial" panose="020B0604020202020204" pitchFamily="34" charset="0"/>
                <a:ea typeface="Verdana" panose="020B0604030504040204" pitchFamily="34" charset="0"/>
                <a:cs typeface="Arial" pitchFamily="34" charset="0"/>
              </a:rPr>
              <a:t>HOBBIT</a:t>
            </a:r>
            <a:r>
              <a:rPr lang="en-US" dirty="0">
                <a:solidFill>
                  <a:srgbClr val="000000"/>
                </a:solidFill>
                <a:latin typeface="Arial" panose="020B0604020202020204" pitchFamily="34" charset="0"/>
                <a:ea typeface="Verdana" panose="020B0604030504040204" pitchFamily="34" charset="0"/>
                <a:cs typeface="Arial" pitchFamily="34" charset="0"/>
              </a:rPr>
              <a:t> Gene Action</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(a), Hobbit activation gives auxin-induced root meristem development and inhibition repressor of auxin response.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455428161"/>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i="1" dirty="0"/>
              <a:t>MONOPTEROS </a:t>
            </a:r>
            <a:r>
              <a:rPr lang="en-US" dirty="0"/>
              <a:t>Gene Action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(b), the monopteros with a repressor of monopteros with auxin present gives a D N A with promoter and root development gene m R N A under transcription, and translation gives protein for root development.</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197838528"/>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i="1" dirty="0"/>
              <a:t>HOBBIT</a:t>
            </a:r>
            <a:r>
              <a:rPr lang="en-US" dirty="0"/>
              <a:t> and </a:t>
            </a:r>
            <a:r>
              <a:rPr lang="en-US" i="1" dirty="0"/>
              <a:t>MONOPTEROS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(c) is hobbit and monopteros (both wild type). (d) is a hobbit (mutant) and monopteros (wild type). (e) is a hobbit (wild type) and monopteros (mutant).</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896013292"/>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Cell Division</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(a), a cell plate with nucleus and microtubules vertically coiled the nucleus undergoes cell division form adjacent cell plates with a nucleus, and a cell plate with nucleus and microtubules surrounded horizontally the nucleus undergoes cell division form cell plates on top of the other.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861526208"/>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Cell Expansion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(b), a cell plate with a nucleus and cellulose fiber coiled on the cell plate gives expansion of the cell plates with water uptake.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498396645"/>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Hormonal Regulation of Germination</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During germination of a monocot cereal, gibberellic acid is released from the embryo and binds to cell membrane receptors on the cells of the aleurone layer that surrounds the embryo and endosperm. Gibberellic acid receptor binding triggers a signal transduction pathway that leads to the transcription of a </a:t>
            </a:r>
            <a:r>
              <a:rPr lang="en-US" dirty="0" err="1"/>
              <a:t>Myb</a:t>
            </a:r>
            <a:r>
              <a:rPr lang="en-US" dirty="0"/>
              <a:t> gene in the nucleus and translation of the </a:t>
            </a:r>
            <a:r>
              <a:rPr lang="en-US" dirty="0" err="1"/>
              <a:t>Myb</a:t>
            </a:r>
            <a:r>
              <a:rPr lang="en-US" dirty="0"/>
              <a:t> R N A into </a:t>
            </a:r>
            <a:r>
              <a:rPr lang="en-US" dirty="0" err="1"/>
              <a:t>Myb</a:t>
            </a:r>
            <a:r>
              <a:rPr lang="en-US" dirty="0"/>
              <a:t> protein in the cytoplasm. The </a:t>
            </a:r>
            <a:r>
              <a:rPr lang="en-US" dirty="0" err="1"/>
              <a:t>Myb</a:t>
            </a:r>
            <a:r>
              <a:rPr lang="en-US" dirty="0"/>
              <a:t> protein enters the nucleus and activates the promoter of the alpha-amylase gene, which results in the production of the alpha-amylase enzyme. The alpha-amylase enzymes are released from the cells of the aleurone layer into the endosperm where they degrade starch into sugars that move to the developing embryo.</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450755322"/>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Germination</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(a), the parts labeled are bent hypocotyl, seed coat, hypocotyl, cotyledon, plumule, primary roots, first leaves, epicotyl, hypocotyl, secondary roots, and withered cotyledons. In (b), the parts labeled are first leaf, radicle, coleorhiza, coleoptile, primary root, scutellum, and adventitious root.</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7021885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ABA47-BB93-4EE5-A8E3-8EB409E0B0C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Light-Dependent Pathway</a:t>
            </a:r>
          </a:p>
        </p:txBody>
      </p:sp>
      <p:sp>
        <p:nvSpPr>
          <p:cNvPr id="3" name="Content Placeholder 2">
            <a:extLst>
              <a:ext uri="{FF2B5EF4-FFF2-40B4-BE49-F238E27FC236}">
                <a16:creationId xmlns:a16="http://schemas.microsoft.com/office/drawing/2014/main" id="{A755B573-0C86-4F18-98E4-9B865C46290D}"/>
              </a:ext>
            </a:extLst>
          </p:cNvPr>
          <p:cNvSpPr>
            <a:spLocks noGrp="1"/>
          </p:cNvSpPr>
          <p:nvPr>
            <p:ph sz="quarter" idx="11"/>
          </p:nvPr>
        </p:nvSpPr>
        <p:spPr/>
        <p:txBody>
          <a:bodyPr/>
          <a:lstStyle/>
          <a:p>
            <a:pPr marL="342900" lvl="0" indent="-342900">
              <a:spcBef>
                <a:spcPts val="800"/>
              </a:spcBef>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Also termed the photoperiodic pathway</a:t>
            </a:r>
          </a:p>
          <a:p>
            <a:pPr marL="342900" lvl="0" indent="-342900">
              <a:spcBef>
                <a:spcPts val="800"/>
              </a:spcBef>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Keyed to changes in the proportion of light to dark in the daily 24-hr cycle (day length)</a:t>
            </a:r>
          </a:p>
          <a:p>
            <a:pPr marL="342900" lvl="0" indent="-342900">
              <a:spcBef>
                <a:spcPts val="800"/>
              </a:spcBef>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Short-day plants flower when daylight becomes shorter than a critical length</a:t>
            </a:r>
          </a:p>
          <a:p>
            <a:pPr marL="342900" lvl="0" indent="-342900">
              <a:spcBef>
                <a:spcPts val="800"/>
              </a:spcBef>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Long-day plants flower when daylight becomes longer than a critical length</a:t>
            </a:r>
          </a:p>
          <a:p>
            <a:pPr marL="342900" lvl="0" indent="-342900">
              <a:spcBef>
                <a:spcPts val="800"/>
              </a:spcBef>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Day-neutral plants flower when mature regardless of day length</a:t>
            </a:r>
          </a:p>
        </p:txBody>
      </p:sp>
      <p:sp>
        <p:nvSpPr>
          <p:cNvPr id="6" name="Slide Number Placeholder 3">
            <a:extLst>
              <a:ext uri="{FF2B5EF4-FFF2-40B4-BE49-F238E27FC236}">
                <a16:creationId xmlns:a16="http://schemas.microsoft.com/office/drawing/2014/main" id="{5A4473E2-2209-4D1D-836F-B49F22BB189D}"/>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14686743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00DB98-1A8C-42E9-AE20-DF164E98DAE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Day Length Affects Flowering</a:t>
            </a:r>
          </a:p>
        </p:txBody>
      </p:sp>
      <p:pic>
        <p:nvPicPr>
          <p:cNvPr id="9" name="Picture 2" descr="A 2-part illustration. Part a shows long-day plants, short-day plants in early summer, late fall, and part b shows the plants in a flash of light.">
            <a:extLst>
              <a:ext uri="{FF2B5EF4-FFF2-40B4-BE49-F238E27FC236}">
                <a16:creationId xmlns:a16="http://schemas.microsoft.com/office/drawing/2014/main" id="{40987959-DE0D-4BD0-95EF-ACE3391AD01D}"/>
              </a:ext>
            </a:extLst>
          </p:cNvPr>
          <p:cNvPicPr>
            <a:picLocks noChangeAspect="1" noChangeArrowheads="1"/>
          </p:cNvPicPr>
          <p:nvPr/>
        </p:nvPicPr>
        <p:blipFill>
          <a:blip r:embed="rId2"/>
          <a:stretch>
            <a:fillRect/>
          </a:stretch>
        </p:blipFill>
        <p:spPr bwMode="auto">
          <a:xfrm>
            <a:off x="3346911" y="1146987"/>
            <a:ext cx="2450178"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Placeholder 3">
            <a:extLst>
              <a:ext uri="{FF2B5EF4-FFF2-40B4-BE49-F238E27FC236}">
                <a16:creationId xmlns:a16="http://schemas.microsoft.com/office/drawing/2014/main" id="{631009B8-4479-4783-87B7-77CABAC38C46}"/>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A909B64C-7467-4268-AB91-35052293F4CD}"/>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4866366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15A7F9-709C-4E54-A201-51B88664614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Obligate and Facultative Plants</a:t>
            </a:r>
          </a:p>
        </p:txBody>
      </p:sp>
      <p:sp>
        <p:nvSpPr>
          <p:cNvPr id="3" name="Content Placeholder 2">
            <a:extLst>
              <a:ext uri="{FF2B5EF4-FFF2-40B4-BE49-F238E27FC236}">
                <a16:creationId xmlns:a16="http://schemas.microsoft.com/office/drawing/2014/main" id="{7D855445-9FAB-4905-A847-C361C5D36B6D}"/>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 obligate long- or short-day plants there is a sharp distinction between short and long nights, respectively</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 facultative long- or short-day plants, the photoperiodic requirement is not absolute</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Flowering occurs more rapidly or slowly depending on the length of day.</a:t>
            </a:r>
          </a:p>
        </p:txBody>
      </p:sp>
      <p:sp>
        <p:nvSpPr>
          <p:cNvPr id="6" name="Slide Number Placeholder 3">
            <a:extLst>
              <a:ext uri="{FF2B5EF4-FFF2-40B4-BE49-F238E27FC236}">
                <a16:creationId xmlns:a16="http://schemas.microsoft.com/office/drawing/2014/main" id="{00D3794D-07D7-409B-94CC-527CC79B70B2}"/>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19775536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5D8B31-19A8-42DE-B66D-4A6A805AC6E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Manipulation of Photoperiod</a:t>
            </a:r>
          </a:p>
        </p:txBody>
      </p:sp>
      <p:sp>
        <p:nvSpPr>
          <p:cNvPr id="3" name="Content Placeholder 2">
            <a:extLst>
              <a:ext uri="{FF2B5EF4-FFF2-40B4-BE49-F238E27FC236}">
                <a16:creationId xmlns:a16="http://schemas.microsoft.com/office/drawing/2014/main" id="{D4C8E3C1-8FEB-4321-87D0-46C4DCAD0AA7}"/>
              </a:ext>
            </a:extLst>
          </p:cNvPr>
          <p:cNvSpPr>
            <a:spLocks noGrp="1"/>
          </p:cNvSpPr>
          <p:nvPr>
            <p:ph sz="quarter" idx="11"/>
          </p:nvPr>
        </p:nvSpPr>
        <p:spPr>
          <a:xfrm>
            <a:off x="342901" y="1276710"/>
            <a:ext cx="4149090" cy="4781190"/>
          </a:xfrm>
        </p:spPr>
        <p:txBody>
          <a:bodyPr/>
          <a:lstStyle/>
          <a:p>
            <a:pPr marL="342900" lvl="0" indent="-342900">
              <a:spcBef>
                <a:spcPts val="624"/>
              </a:spcBef>
              <a:spcAft>
                <a:spcPts val="1200"/>
              </a:spcAft>
              <a:buClr>
                <a:schemeClr val="tx1"/>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Using light as a cue allows plants to flower when abiotic conditions are optimal</a:t>
            </a:r>
          </a:p>
          <a:p>
            <a:pPr marL="342900" lvl="0" indent="-342900">
              <a:spcBef>
                <a:spcPts val="624"/>
              </a:spcBef>
              <a:spcAft>
                <a:spcPts val="1200"/>
              </a:spcAft>
              <a:buClr>
                <a:schemeClr val="tx1"/>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Manipulation of photoperiod in greenhouses ensures that short-day poinsettias flower in time for the winter holidays</a:t>
            </a:r>
          </a:p>
        </p:txBody>
      </p:sp>
      <p:pic>
        <p:nvPicPr>
          <p:cNvPr id="9" name="Picture 3" descr="Labeled are flowers and bract of Poinsettias.">
            <a:extLst>
              <a:ext uri="{FF2B5EF4-FFF2-40B4-BE49-F238E27FC236}">
                <a16:creationId xmlns:a16="http://schemas.microsoft.com/office/drawing/2014/main" id="{5A26E263-89FB-41D8-ACE1-B21B33FC1C2F}"/>
              </a:ext>
            </a:extLst>
          </p:cNvPr>
          <p:cNvPicPr>
            <a:picLocks noChangeAspect="1" noChangeArrowheads="1"/>
          </p:cNvPicPr>
          <p:nvPr/>
        </p:nvPicPr>
        <p:blipFill>
          <a:blip r:embed="rId2"/>
          <a:stretch>
            <a:fillRect/>
          </a:stretch>
        </p:blipFill>
        <p:spPr bwMode="auto">
          <a:xfrm>
            <a:off x="4622333" y="1276709"/>
            <a:ext cx="4326979" cy="4206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Placeholder 4">
            <a:extLst>
              <a:ext uri="{FF2B5EF4-FFF2-40B4-BE49-F238E27FC236}">
                <a16:creationId xmlns:a16="http://schemas.microsoft.com/office/drawing/2014/main" id="{1C75A3E9-CA78-442B-AE80-E2E07780DD99}"/>
              </a:ext>
            </a:extLst>
          </p:cNvPr>
          <p:cNvSpPr>
            <a:spLocks noGrp="1"/>
          </p:cNvSpPr>
          <p:nvPr>
            <p:ph type="body" sz="quarter" idx="39"/>
          </p:nvPr>
        </p:nvSpPr>
        <p:spPr>
          <a:xfrm>
            <a:off x="5871422" y="5654576"/>
            <a:ext cx="1828800" cy="181356"/>
          </a:xfrm>
        </p:spPr>
        <p:txBody>
          <a:bodyPr/>
          <a:lstStyle/>
          <a:p>
            <a:pPr algn="ctr"/>
            <a:r>
              <a:rPr lang="en-US" dirty="0">
                <a:solidFill>
                  <a:schemeClr val="tx1"/>
                </a:solidFill>
              </a:rPr>
              <a:t>Don Hammond/Design Pics </a:t>
            </a:r>
          </a:p>
        </p:txBody>
      </p:sp>
      <p:sp>
        <p:nvSpPr>
          <p:cNvPr id="8" name="Slide Number Placeholder 5">
            <a:extLst>
              <a:ext uri="{FF2B5EF4-FFF2-40B4-BE49-F238E27FC236}">
                <a16:creationId xmlns:a16="http://schemas.microsoft.com/office/drawing/2014/main" id="{EC62B583-4A0F-4BD3-87D4-5ECE5FF035A3}"/>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39866733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B7D089-EDA1-4520-9640-08DD51DE070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Phytochrome and Cryptochrome</a:t>
            </a:r>
          </a:p>
        </p:txBody>
      </p:sp>
      <p:sp>
        <p:nvSpPr>
          <p:cNvPr id="3" name="Content Placeholder 2">
            <a:extLst>
              <a:ext uri="{FF2B5EF4-FFF2-40B4-BE49-F238E27FC236}">
                <a16:creationId xmlns:a16="http://schemas.microsoft.com/office/drawing/2014/main" id="{2118B8A3-7146-49DC-9AF1-BBBB750CB098}"/>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Conformational change in a phytochrome (red-light sensitive) or cryptochrome (blue-light sensitive) light-receptor molecule triggers a cascade of events that leads to the production of a flower</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 </a:t>
            </a:r>
            <a:r>
              <a:rPr lang="en-US" i="1" dirty="0">
                <a:solidFill>
                  <a:srgbClr val="000000"/>
                </a:solidFill>
                <a:latin typeface="Arial" panose="020B0604020202020204" pitchFamily="34" charset="0"/>
                <a:ea typeface="Verdana" panose="020B0604030504040204" pitchFamily="34" charset="0"/>
              </a:rPr>
              <a:t>Arabidopsis</a:t>
            </a:r>
            <a:r>
              <a:rPr lang="en-US" dirty="0">
                <a:solidFill>
                  <a:srgbClr val="000000"/>
                </a:solidFill>
                <a:latin typeface="Arial" panose="020B0604020202020204" pitchFamily="34" charset="0"/>
                <a:ea typeface="Verdana" panose="020B0604030504040204" pitchFamily="34" charset="0"/>
              </a:rPr>
              <a:t>, regulate via the gene </a:t>
            </a:r>
            <a:r>
              <a:rPr lang="en-US" i="1" dirty="0">
                <a:solidFill>
                  <a:srgbClr val="000000"/>
                </a:solidFill>
                <a:latin typeface="Arial" panose="020B0604020202020204" pitchFamily="34" charset="0"/>
                <a:ea typeface="Verdana" panose="020B0604030504040204" pitchFamily="34" charset="0"/>
              </a:rPr>
              <a:t>CONSTANS (C</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O) </a:t>
            </a:r>
            <a:r>
              <a:rPr lang="en-US" dirty="0">
                <a:solidFill>
                  <a:srgbClr val="000000"/>
                </a:solidFill>
                <a:latin typeface="Arial" panose="020B0604020202020204" pitchFamily="34" charset="0"/>
                <a:ea typeface="Verdana" panose="020B0604030504040204" pitchFamily="34" charset="0"/>
              </a:rPr>
              <a:t>which encodes a transcription factor that turns on genes that are needed for flowering</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This signaling cascade leads to expression of </a:t>
            </a:r>
            <a:r>
              <a:rPr lang="en-US" i="1" dirty="0">
                <a:solidFill>
                  <a:srgbClr val="000000"/>
                </a:solidFill>
                <a:latin typeface="Arial" panose="020B0604020202020204" pitchFamily="34" charset="0"/>
                <a:ea typeface="Verdana" panose="020B0604030504040204" pitchFamily="34" charset="0"/>
              </a:rPr>
              <a:t>L</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F</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Y</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Phytochrome regulates the transcription of </a:t>
            </a:r>
            <a:r>
              <a:rPr lang="en-US" i="1" dirty="0">
                <a:solidFill>
                  <a:srgbClr val="000000"/>
                </a:solidFill>
                <a:latin typeface="Arial" panose="020B0604020202020204" pitchFamily="34" charset="0"/>
                <a:ea typeface="Verdana" panose="020B0604030504040204" pitchFamily="34" charset="0"/>
              </a:rPr>
              <a:t>C</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O</a:t>
            </a:r>
            <a:endParaRPr lang="en-US" dirty="0">
              <a:solidFill>
                <a:srgbClr val="000000"/>
              </a:solidFill>
              <a:latin typeface="Arial" panose="020B0604020202020204" pitchFamily="34" charset="0"/>
              <a:ea typeface="Verdana" panose="020B0604030504040204" pitchFamily="34" charset="0"/>
            </a:endParaRPr>
          </a:p>
        </p:txBody>
      </p:sp>
      <p:sp>
        <p:nvSpPr>
          <p:cNvPr id="6" name="Slide Number Placeholder 3">
            <a:extLst>
              <a:ext uri="{FF2B5EF4-FFF2-40B4-BE49-F238E27FC236}">
                <a16:creationId xmlns:a16="http://schemas.microsoft.com/office/drawing/2014/main" id="{54057D4D-F7AA-477B-B5C3-189F43D21051}"/>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22759855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ACDEBA-665A-4892-8E4A-8E1EAA1E217B}"/>
              </a:ext>
            </a:extLst>
          </p:cNvPr>
          <p:cNvSpPr>
            <a:spLocks noGrp="1"/>
          </p:cNvSpPr>
          <p:nvPr>
            <p:ph type="title"/>
          </p:nvPr>
        </p:nvSpPr>
        <p:spPr/>
        <p:txBody>
          <a:bodyPr/>
          <a:lstStyle/>
          <a:p>
            <a:pPr lvl="0"/>
            <a:r>
              <a:rPr lang="en-US" i="1" dirty="0">
                <a:solidFill>
                  <a:srgbClr val="000000"/>
                </a:solidFill>
                <a:latin typeface="Arial" panose="020B0604020202020204" pitchFamily="34" charset="0"/>
                <a:ea typeface="Verdana" panose="020B0604030504040204" pitchFamily="34" charset="0"/>
                <a:cs typeface="Arial" pitchFamily="34" charset="0"/>
              </a:rPr>
              <a:t>CONSTANS</a:t>
            </a:r>
          </a:p>
        </p:txBody>
      </p:sp>
      <p:sp>
        <p:nvSpPr>
          <p:cNvPr id="3" name="Content Placeholder 2">
            <a:extLst>
              <a:ext uri="{FF2B5EF4-FFF2-40B4-BE49-F238E27FC236}">
                <a16:creationId xmlns:a16="http://schemas.microsoft.com/office/drawing/2014/main" id="{510F0BDD-DF58-4FE1-91A9-3BF858C5B9B3}"/>
              </a:ext>
            </a:extLst>
          </p:cNvPr>
          <p:cNvSpPr>
            <a:spLocks noGrp="1"/>
          </p:cNvSpPr>
          <p:nvPr>
            <p:ph sz="quarter" idx="11"/>
          </p:nvPr>
        </p:nvSpPr>
        <p:spPr/>
        <p:txBody>
          <a:bodyPr/>
          <a:lstStyle/>
          <a:p>
            <a:pPr lvl="0">
              <a:spcBef>
                <a:spcPct val="20000"/>
              </a:spcBef>
              <a:spcAft>
                <a:spcPts val="1200"/>
              </a:spcAft>
              <a:buClr>
                <a:srgbClr val="003B48"/>
              </a:buClr>
            </a:pPr>
            <a:r>
              <a:rPr lang="en-US" i="1" dirty="0">
                <a:solidFill>
                  <a:srgbClr val="000000"/>
                </a:solidFill>
                <a:latin typeface="Arial" panose="020B0604020202020204" pitchFamily="34" charset="0"/>
                <a:ea typeface="Verdana" panose="020B0604030504040204" pitchFamily="34" charset="0"/>
              </a:rPr>
              <a:t>C</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O</a:t>
            </a:r>
            <a:r>
              <a:rPr lang="en-US" dirty="0">
                <a:solidFill>
                  <a:srgbClr val="000000"/>
                </a:solidFill>
                <a:latin typeface="Arial" panose="020B0604020202020204" pitchFamily="34" charset="0"/>
                <a:ea typeface="Verdana" panose="020B0604030504040204" pitchFamily="34" charset="0"/>
              </a:rPr>
              <a:t> protein is produced day and night</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The levels of </a:t>
            </a:r>
            <a:r>
              <a:rPr lang="en-US" i="1" dirty="0">
                <a:solidFill>
                  <a:srgbClr val="000000"/>
                </a:solidFill>
                <a:latin typeface="Arial" panose="020B0604020202020204" pitchFamily="34" charset="0"/>
                <a:ea typeface="Verdana" panose="020B0604030504040204" pitchFamily="34" charset="0"/>
              </a:rPr>
              <a:t>C</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O</a:t>
            </a:r>
            <a:r>
              <a:rPr lang="en-US" dirty="0">
                <a:solidFill>
                  <a:srgbClr val="000000"/>
                </a:solidFill>
                <a:latin typeface="Arial" panose="020B0604020202020204" pitchFamily="34" charset="0"/>
                <a:ea typeface="Verdana" panose="020B0604030504040204" pitchFamily="34" charset="0"/>
              </a:rPr>
              <a:t> are maintained in accordance with the circadian clock</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Levels of </a:t>
            </a:r>
            <a:r>
              <a:rPr lang="en-US" i="1" dirty="0">
                <a:solidFill>
                  <a:srgbClr val="000000"/>
                </a:solidFill>
                <a:latin typeface="Arial" panose="020B0604020202020204" pitchFamily="34" charset="0"/>
                <a:ea typeface="Verdana" panose="020B0604030504040204" pitchFamily="34" charset="0"/>
              </a:rPr>
              <a:t>C</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O</a:t>
            </a:r>
            <a:r>
              <a:rPr lang="en-US" dirty="0">
                <a:solidFill>
                  <a:srgbClr val="000000"/>
                </a:solidFill>
                <a:latin typeface="Arial" panose="020B0604020202020204" pitchFamily="34" charset="0"/>
                <a:ea typeface="Verdana" panose="020B0604030504040204" pitchFamily="34" charset="0"/>
              </a:rPr>
              <a:t> </a:t>
            </a:r>
            <a:r>
              <a:rPr lang="en-US" dirty="0" err="1">
                <a:solidFill>
                  <a:srgbClr val="000000"/>
                </a:solidFill>
                <a:latin typeface="Arial" panose="020B0604020202020204" pitchFamily="34" charset="0"/>
                <a:ea typeface="Verdana" panose="020B0604030504040204" pitchFamily="34" charset="0"/>
              </a:rPr>
              <a:t>mR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are lower at night because of targeted protein degradation by ubiquitin</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Phytochrome causes an increase in transcription at daybreak</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Cryptochrome prevents degradation by the ubiquitin-dependent pathway during the day</a:t>
            </a:r>
          </a:p>
        </p:txBody>
      </p:sp>
      <p:sp>
        <p:nvSpPr>
          <p:cNvPr id="6" name="Slide Number Placeholder 3">
            <a:extLst>
              <a:ext uri="{FF2B5EF4-FFF2-40B4-BE49-F238E27FC236}">
                <a16:creationId xmlns:a16="http://schemas.microsoft.com/office/drawing/2014/main" id="{5B228031-AB26-45F6-83A5-F93011F38201}"/>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4064481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FE4FB3-C171-4EC5-A99C-F5B91BC0F3B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Temperature-Dependent Pathway</a:t>
            </a:r>
          </a:p>
        </p:txBody>
      </p:sp>
      <p:sp>
        <p:nvSpPr>
          <p:cNvPr id="3" name="Content Placeholder 2">
            <a:extLst>
              <a:ext uri="{FF2B5EF4-FFF2-40B4-BE49-F238E27FC236}">
                <a16:creationId xmlns:a16="http://schemas.microsoft.com/office/drawing/2014/main" id="{EB40F1B0-6AAC-4D75-A2D2-6E8A4004B807}"/>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Some plants require a period of chilling before flowering – vernalization</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Described in the 1930s by Ukrainian scientist T.D. Lysenko.</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Winter wheat would not flower without a period of chilling.</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Seeds could be chilled and planted in the spring.</a:t>
            </a:r>
          </a:p>
        </p:txBody>
      </p:sp>
      <p:sp>
        <p:nvSpPr>
          <p:cNvPr id="6" name="Slide Number Placeholder 3">
            <a:extLst>
              <a:ext uri="{FF2B5EF4-FFF2-40B4-BE49-F238E27FC236}">
                <a16:creationId xmlns:a16="http://schemas.microsoft.com/office/drawing/2014/main" id="{6FAEE024-DD5B-4E15-9127-CC758040F120}"/>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34056571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51A3D1-F376-4D4A-A0CE-98C58154867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Gibberellin-Dependent Pathway</a:t>
            </a:r>
          </a:p>
        </p:txBody>
      </p:sp>
      <p:sp>
        <p:nvSpPr>
          <p:cNvPr id="3" name="Content Placeholder 2">
            <a:extLst>
              <a:ext uri="{FF2B5EF4-FFF2-40B4-BE49-F238E27FC236}">
                <a16:creationId xmlns:a16="http://schemas.microsoft.com/office/drawing/2014/main" id="{41D1237A-AB5B-4171-BABE-BF0CD4237BFE}"/>
              </a:ext>
            </a:extLst>
          </p:cNvPr>
          <p:cNvSpPr>
            <a:spLocks noGrp="1"/>
          </p:cNvSpPr>
          <p:nvPr>
            <p:ph sz="quarter" idx="11"/>
          </p:nvPr>
        </p:nvSpPr>
        <p:spPr>
          <a:xfrm>
            <a:off x="342900" y="1276710"/>
            <a:ext cx="8115300" cy="4974336"/>
          </a:xfrm>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Decreased levels of gibberellins have been shown to delay flowering in some species.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Gibberellin has been shown to bind to the promoter of the </a:t>
            </a:r>
            <a:r>
              <a:rPr lang="en-US" i="1" dirty="0">
                <a:solidFill>
                  <a:srgbClr val="000000"/>
                </a:solidFill>
                <a:latin typeface="Arial" panose="020B0604020202020204" pitchFamily="34" charset="0"/>
                <a:ea typeface="Verdana" panose="020B0604030504040204" pitchFamily="34" charset="0"/>
              </a:rPr>
              <a:t>L</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F</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Y</a:t>
            </a:r>
            <a:r>
              <a:rPr lang="en-US" dirty="0">
                <a:solidFill>
                  <a:srgbClr val="000000"/>
                </a:solidFill>
                <a:latin typeface="Arial" panose="020B0604020202020204" pitchFamily="34" charset="0"/>
                <a:ea typeface="Verdana" panose="020B0604030504040204" pitchFamily="34" charset="0"/>
              </a:rPr>
              <a:t> gene, which supports a model where gibberellin induces an increase in </a:t>
            </a:r>
            <a:r>
              <a:rPr lang="en-US" i="1" dirty="0">
                <a:solidFill>
                  <a:srgbClr val="000000"/>
                </a:solidFill>
                <a:latin typeface="Arial" panose="020B0604020202020204" pitchFamily="34" charset="0"/>
                <a:ea typeface="Verdana" panose="020B0604030504040204" pitchFamily="34" charset="0"/>
              </a:rPr>
              <a:t>L</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F</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Y</a:t>
            </a:r>
            <a:r>
              <a:rPr lang="en-US" dirty="0">
                <a:solidFill>
                  <a:srgbClr val="000000"/>
                </a:solidFill>
                <a:latin typeface="Arial" panose="020B0604020202020204" pitchFamily="34" charset="0"/>
                <a:ea typeface="Verdana" panose="020B0604030504040204" pitchFamily="34" charset="0"/>
              </a:rPr>
              <a:t> gene expression.</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This would directly affect flowering.</a:t>
            </a:r>
          </a:p>
        </p:txBody>
      </p:sp>
      <p:sp>
        <p:nvSpPr>
          <p:cNvPr id="6" name="Slide Number Placeholder 3">
            <a:extLst>
              <a:ext uri="{FF2B5EF4-FFF2-40B4-BE49-F238E27FC236}">
                <a16:creationId xmlns:a16="http://schemas.microsoft.com/office/drawing/2014/main" id="{06322100-FE38-4DED-945D-B4E4447EE874}"/>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32735552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ECB16E-2EB2-43D7-9DAB-48C4893AF15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Lecture Outline</a:t>
            </a:r>
          </a:p>
        </p:txBody>
      </p:sp>
      <p:sp>
        <p:nvSpPr>
          <p:cNvPr id="3" name="Content Placeholder 2">
            <a:extLst>
              <a:ext uri="{FF2B5EF4-FFF2-40B4-BE49-F238E27FC236}">
                <a16:creationId xmlns:a16="http://schemas.microsoft.com/office/drawing/2014/main" id="{043720C0-3427-49F7-861A-1FE3266187FD}"/>
              </a:ext>
            </a:extLst>
          </p:cNvPr>
          <p:cNvSpPr>
            <a:spLocks noGrp="1"/>
          </p:cNvSpPr>
          <p:nvPr>
            <p:ph sz="quarter" idx="11"/>
          </p:nvPr>
        </p:nvSpPr>
        <p:spPr>
          <a:xfrm>
            <a:off x="342900" y="1276710"/>
            <a:ext cx="4629150" cy="4974336"/>
          </a:xfrm>
        </p:spPr>
        <p:txBody>
          <a:bodyPr/>
          <a:lstStyle/>
          <a:p>
            <a:pPr marL="731520" indent="-731520">
              <a:spcBef>
                <a:spcPts val="1200"/>
              </a:spcBef>
              <a:spcAft>
                <a:spcPts val="600"/>
              </a:spcAft>
            </a:pPr>
            <a:r>
              <a:rPr lang="en-US" b="1" dirty="0"/>
              <a:t>40.1	</a:t>
            </a:r>
            <a:r>
              <a:rPr lang="en-US" dirty="0"/>
              <a:t>Reproductive Development </a:t>
            </a:r>
          </a:p>
          <a:p>
            <a:pPr marL="731520" indent="-731520">
              <a:spcBef>
                <a:spcPts val="1200"/>
              </a:spcBef>
              <a:spcAft>
                <a:spcPts val="600"/>
              </a:spcAft>
            </a:pPr>
            <a:r>
              <a:rPr lang="en-US" b="1" dirty="0"/>
              <a:t>40.2	</a:t>
            </a:r>
            <a:r>
              <a:rPr lang="en-US" dirty="0"/>
              <a:t>Making Flowers </a:t>
            </a:r>
          </a:p>
          <a:p>
            <a:pPr marL="731520" indent="-731520">
              <a:spcBef>
                <a:spcPts val="1200"/>
              </a:spcBef>
              <a:spcAft>
                <a:spcPts val="600"/>
              </a:spcAft>
            </a:pPr>
            <a:r>
              <a:rPr lang="en-US" b="1" dirty="0"/>
              <a:t>40.3	</a:t>
            </a:r>
            <a:r>
              <a:rPr lang="en-US" dirty="0"/>
              <a:t>Structure and Evolution of Flowers </a:t>
            </a:r>
          </a:p>
          <a:p>
            <a:pPr marL="731520" indent="-731520">
              <a:spcBef>
                <a:spcPts val="1200"/>
              </a:spcBef>
              <a:spcAft>
                <a:spcPts val="600"/>
              </a:spcAft>
            </a:pPr>
            <a:r>
              <a:rPr lang="en-US" b="1" dirty="0"/>
              <a:t>40.4	</a:t>
            </a:r>
            <a:r>
              <a:rPr lang="en-US" dirty="0"/>
              <a:t>Pollination and Fertilization </a:t>
            </a:r>
          </a:p>
          <a:p>
            <a:pPr marL="731520" indent="-731520">
              <a:spcBef>
                <a:spcPts val="1200"/>
              </a:spcBef>
              <a:spcAft>
                <a:spcPts val="600"/>
              </a:spcAft>
            </a:pPr>
            <a:r>
              <a:rPr lang="en-US" b="1" dirty="0"/>
              <a:t>40.5	</a:t>
            </a:r>
            <a:r>
              <a:rPr lang="en-US" dirty="0"/>
              <a:t>Embryo Development </a:t>
            </a:r>
          </a:p>
          <a:p>
            <a:pPr marL="731520" indent="-731520">
              <a:spcBef>
                <a:spcPts val="1200"/>
              </a:spcBef>
              <a:spcAft>
                <a:spcPts val="600"/>
              </a:spcAft>
            </a:pPr>
            <a:r>
              <a:rPr lang="en-US" b="1" dirty="0"/>
              <a:t>40.6	</a:t>
            </a:r>
            <a:r>
              <a:rPr lang="en-US" dirty="0"/>
              <a:t>Germination </a:t>
            </a:r>
          </a:p>
          <a:p>
            <a:pPr marL="731520" indent="-731520">
              <a:spcBef>
                <a:spcPts val="1200"/>
              </a:spcBef>
              <a:spcAft>
                <a:spcPts val="600"/>
              </a:spcAft>
            </a:pPr>
            <a:r>
              <a:rPr lang="en-US" b="1" dirty="0"/>
              <a:t>40.7	</a:t>
            </a:r>
            <a:r>
              <a:rPr lang="en-US" dirty="0"/>
              <a:t>Asexual Reproduction </a:t>
            </a:r>
          </a:p>
          <a:p>
            <a:pPr marL="731520" indent="-731520">
              <a:spcBef>
                <a:spcPts val="1200"/>
              </a:spcBef>
              <a:spcAft>
                <a:spcPts val="600"/>
              </a:spcAft>
            </a:pPr>
            <a:r>
              <a:rPr lang="en-US" b="1" dirty="0"/>
              <a:t>40.8	</a:t>
            </a:r>
            <a:r>
              <a:rPr lang="en-US" dirty="0"/>
              <a:t>Plant Life Spans </a:t>
            </a:r>
          </a:p>
        </p:txBody>
      </p:sp>
      <p:pic>
        <p:nvPicPr>
          <p:cNvPr id="7" name="Picture 3" descr="A bee collects nectar from a flower to enable plant reproduction through pollination.">
            <a:extLst>
              <a:ext uri="{FF2B5EF4-FFF2-40B4-BE49-F238E27FC236}">
                <a16:creationId xmlns:a16="http://schemas.microsoft.com/office/drawing/2014/main" id="{1558D3E9-15AD-429E-8BB9-05D84F437142}"/>
              </a:ext>
              <a:ext uri="{C183D7F6-B498-43B3-948B-1728B52AA6E4}">
                <adec:decorative xmlns:adec="http://schemas.microsoft.com/office/drawing/2017/decorative" val="0"/>
              </a:ext>
            </a:extLst>
          </p:cNvPr>
          <p:cNvPicPr>
            <a:picLocks noChangeAspect="1" noChangeArrowheads="1"/>
          </p:cNvPicPr>
          <p:nvPr/>
        </p:nvPicPr>
        <p:blipFill>
          <a:blip r:embed="rId2"/>
          <a:stretch>
            <a:fillRect/>
          </a:stretch>
        </p:blipFill>
        <p:spPr bwMode="auto">
          <a:xfrm>
            <a:off x="5320238" y="1276710"/>
            <a:ext cx="3336634"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4297AC72-159F-48B5-AECE-E00CE7876308}"/>
              </a:ext>
            </a:extLst>
          </p:cNvPr>
          <p:cNvSpPr>
            <a:spLocks noGrp="1"/>
          </p:cNvSpPr>
          <p:nvPr>
            <p:ph type="body" sz="quarter" idx="39"/>
          </p:nvPr>
        </p:nvSpPr>
        <p:spPr>
          <a:xfrm>
            <a:off x="6074155" y="6371844"/>
            <a:ext cx="1828800" cy="181356"/>
          </a:xfrm>
        </p:spPr>
        <p:txBody>
          <a:bodyPr/>
          <a:lstStyle/>
          <a:p>
            <a:pPr algn="ctr"/>
            <a:r>
              <a:rPr lang="en-US" dirty="0">
                <a:solidFill>
                  <a:schemeClr val="tx1"/>
                </a:solidFill>
              </a:rPr>
              <a:t> ©Heather Angel/Natural Visions </a:t>
            </a:r>
          </a:p>
        </p:txBody>
      </p:sp>
      <p:sp>
        <p:nvSpPr>
          <p:cNvPr id="6" name="Slide Number Placeholder 5">
            <a:extLst>
              <a:ext uri="{FF2B5EF4-FFF2-40B4-BE49-F238E27FC236}">
                <a16:creationId xmlns:a16="http://schemas.microsoft.com/office/drawing/2014/main" id="{855872C2-FF3B-4764-8872-32E154C68A14}"/>
              </a:ext>
            </a:extLst>
          </p:cNvPr>
          <p:cNvSpPr>
            <a:spLocks noGrp="1"/>
          </p:cNvSpPr>
          <p:nvPr>
            <p:ph type="sldNum" sz="quarter" idx="10"/>
          </p:nvPr>
        </p:nvSpPr>
        <p:spPr/>
        <p:txBody>
          <a:bodyPr/>
          <a:lstStyle/>
          <a:p>
            <a:fld id="{68151E55-6873-49E2-B8D5-2F265E6F1973}" type="slidenum">
              <a:rPr lang="en-US" smtClean="0"/>
              <a:pPr/>
              <a:t>2</a:t>
            </a:fld>
            <a:endParaRPr lang="en-US"/>
          </a:p>
        </p:txBody>
      </p:sp>
    </p:spTree>
    <p:extLst>
      <p:ext uri="{BB962C8B-B14F-4D97-AF65-F5344CB8AC3E}">
        <p14:creationId xmlns:p14="http://schemas.microsoft.com/office/powerpoint/2010/main" val="28883086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6E7A34-FF26-42BF-8491-2BF28FAAFE4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Autonomous Pathway</a:t>
            </a:r>
          </a:p>
        </p:txBody>
      </p:sp>
      <p:sp>
        <p:nvSpPr>
          <p:cNvPr id="3" name="Content Placeholder 2">
            <a:extLst>
              <a:ext uri="{FF2B5EF4-FFF2-40B4-BE49-F238E27FC236}">
                <a16:creationId xmlns:a16="http://schemas.microsoft.com/office/drawing/2014/main" id="{4E083729-94D1-4A78-BDEB-95773AA2F108}"/>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Does not depend on external cues except for basic nutrition</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Presumably delays flowering</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 balance between floral promoting and inhibiting signals may regulate when flowering occurs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Can test determination for flowering by changing the environment and ascertaining whether developmental fate has changed</a:t>
            </a:r>
          </a:p>
        </p:txBody>
      </p:sp>
      <p:sp>
        <p:nvSpPr>
          <p:cNvPr id="6" name="Slide Number Placeholder 3">
            <a:extLst>
              <a:ext uri="{FF2B5EF4-FFF2-40B4-BE49-F238E27FC236}">
                <a16:creationId xmlns:a16="http://schemas.microsoft.com/office/drawing/2014/main" id="{918D82C4-0100-4B34-AA18-300AA7FF89BE}"/>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20590425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BE7CDF-07A3-476D-B35B-45025FB1E01A}"/>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Flowering Pathways</a:t>
            </a:r>
          </a:p>
        </p:txBody>
      </p:sp>
      <p:sp>
        <p:nvSpPr>
          <p:cNvPr id="3" name="Content Placeholder 2">
            <a:extLst>
              <a:ext uri="{FF2B5EF4-FFF2-40B4-BE49-F238E27FC236}">
                <a16:creationId xmlns:a16="http://schemas.microsoft.com/office/drawing/2014/main" id="{91E8EC1F-13BA-469C-BAC1-6774C775C68F}"/>
              </a:ext>
            </a:extLst>
          </p:cNvPr>
          <p:cNvSpPr>
            <a:spLocks noGrp="1"/>
          </p:cNvSpPr>
          <p:nvPr>
            <p:ph sz="quarter" idx="11"/>
          </p:nvPr>
        </p:nvSpPr>
        <p:spPr/>
        <p:txBody>
          <a:bodyPr/>
          <a:lstStyle/>
          <a:p>
            <a:pPr>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The four flowering pathways lead to an adult meristem becoming a floral meristem</a:t>
            </a:r>
          </a:p>
          <a:p>
            <a:pPr marL="34290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Activate or repress the inhibition of floral meristem identity genes.</a:t>
            </a:r>
          </a:p>
          <a:p>
            <a:pPr>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The floral meristem identity genes: </a:t>
            </a:r>
            <a:r>
              <a:rPr lang="en-US" i="1" dirty="0">
                <a:solidFill>
                  <a:srgbClr val="000000"/>
                </a:solidFill>
                <a:latin typeface="Arial" panose="020B0604020202020204" pitchFamily="34" charset="0"/>
                <a:ea typeface="Verdana" panose="020B0604030504040204" pitchFamily="34" charset="0"/>
              </a:rPr>
              <a:t>L</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F</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Y</a:t>
            </a:r>
            <a:r>
              <a:rPr lang="en-US" dirty="0">
                <a:solidFill>
                  <a:srgbClr val="000000"/>
                </a:solidFill>
                <a:latin typeface="Arial" panose="020B0604020202020204" pitchFamily="34" charset="0"/>
                <a:ea typeface="Verdana" panose="020B0604030504040204" pitchFamily="34" charset="0"/>
              </a:rPr>
              <a:t> and </a:t>
            </a:r>
            <a:r>
              <a:rPr lang="en-US" i="1" dirty="0">
                <a:solidFill>
                  <a:srgbClr val="000000"/>
                </a:solidFill>
                <a:latin typeface="Arial" panose="020B0604020202020204" pitchFamily="34" charset="0"/>
                <a:ea typeface="Verdana" panose="020B0604030504040204" pitchFamily="34" charset="0"/>
              </a:rPr>
              <a:t>AP1</a:t>
            </a:r>
          </a:p>
          <a:p>
            <a:pPr marL="34290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Turn on floral organ identity genes.</a:t>
            </a:r>
          </a:p>
          <a:p>
            <a:pPr marL="34290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Define the four concentric whorls.</a:t>
            </a:r>
          </a:p>
          <a:p>
            <a:pPr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Sepal, petal, stamen, and carpel.</a:t>
            </a:r>
          </a:p>
        </p:txBody>
      </p:sp>
      <p:sp>
        <p:nvSpPr>
          <p:cNvPr id="6" name="Slide Number Placeholder 3">
            <a:extLst>
              <a:ext uri="{FF2B5EF4-FFF2-40B4-BE49-F238E27FC236}">
                <a16:creationId xmlns:a16="http://schemas.microsoft.com/office/drawing/2014/main" id="{A6EE8873-3DC1-4112-9F31-D7258937B6A6}"/>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42509911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206988-154A-469F-9400-33637044CB7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Model for Flowering</a:t>
            </a:r>
          </a:p>
        </p:txBody>
      </p:sp>
      <p:pic>
        <p:nvPicPr>
          <p:cNvPr id="9" name="Picture 2" descr="A flowchart of 4 pathways involved in the model of flowering and converges to allow floral meristem development.">
            <a:extLst>
              <a:ext uri="{FF2B5EF4-FFF2-40B4-BE49-F238E27FC236}">
                <a16:creationId xmlns:a16="http://schemas.microsoft.com/office/drawing/2014/main" id="{AA72E4FC-EE2D-46A5-AF66-80E121E86971}"/>
              </a:ext>
            </a:extLst>
          </p:cNvPr>
          <p:cNvPicPr>
            <a:picLocks noChangeAspect="1" noChangeArrowheads="1"/>
          </p:cNvPicPr>
          <p:nvPr/>
        </p:nvPicPr>
        <p:blipFill>
          <a:blip r:embed="rId2"/>
          <a:stretch>
            <a:fillRect/>
          </a:stretch>
        </p:blipFill>
        <p:spPr bwMode="auto">
          <a:xfrm>
            <a:off x="360345" y="1347976"/>
            <a:ext cx="8423311" cy="4480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3">
            <a:extLst>
              <a:ext uri="{FF2B5EF4-FFF2-40B4-BE49-F238E27FC236}">
                <a16:creationId xmlns:a16="http://schemas.microsoft.com/office/drawing/2014/main" id="{4CF0D5EE-D12C-4FF5-8005-71F5F056AE30}"/>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6A738DAB-CB73-4D04-9068-12A782AED275}"/>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32167838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C1F688-3109-49EA-A820-CD41F54932F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B</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C Model</a:t>
            </a:r>
          </a:p>
        </p:txBody>
      </p:sp>
      <p:sp>
        <p:nvSpPr>
          <p:cNvPr id="3" name="Content Placeholder 2">
            <a:extLst>
              <a:ext uri="{FF2B5EF4-FFF2-40B4-BE49-F238E27FC236}">
                <a16:creationId xmlns:a16="http://schemas.microsoft.com/office/drawing/2014/main" id="{B66A85FF-51C5-40ED-AA39-3A6390279883}"/>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Explains how 3 classes of floral organ identity genes can specify 4 distinct organ types</a:t>
            </a:r>
          </a:p>
          <a:p>
            <a:pPr marL="457200" lvl="0" indent="-457200">
              <a:spcBef>
                <a:spcPct val="200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Class </a:t>
            </a:r>
            <a:r>
              <a:rPr lang="en-US" i="1" dirty="0">
                <a:solidFill>
                  <a:srgbClr val="000000"/>
                </a:solidFill>
                <a:latin typeface="Arial" panose="020B0604020202020204" pitchFamily="34" charset="0"/>
                <a:ea typeface="Verdana" panose="020B0604030504040204" pitchFamily="34" charset="0"/>
              </a:rPr>
              <a:t>A</a:t>
            </a:r>
            <a:r>
              <a:rPr lang="en-US" dirty="0">
                <a:solidFill>
                  <a:srgbClr val="000000"/>
                </a:solidFill>
                <a:latin typeface="Arial" panose="020B0604020202020204" pitchFamily="34" charset="0"/>
                <a:ea typeface="Verdana" panose="020B0604030504040204" pitchFamily="34" charset="0"/>
              </a:rPr>
              <a:t> genes alone – Sepals</a:t>
            </a:r>
          </a:p>
          <a:p>
            <a:pPr marL="457200" lvl="0" indent="-457200">
              <a:spcBef>
                <a:spcPct val="200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Class </a:t>
            </a:r>
            <a:r>
              <a:rPr lang="en-US" i="1" dirty="0">
                <a:solidFill>
                  <a:srgbClr val="000000"/>
                </a:solidFill>
                <a:latin typeface="Arial" panose="020B0604020202020204" pitchFamily="34" charset="0"/>
                <a:ea typeface="Verdana" panose="020B0604030504040204" pitchFamily="34" charset="0"/>
              </a:rPr>
              <a:t>A</a:t>
            </a:r>
            <a:r>
              <a:rPr lang="en-US" dirty="0">
                <a:solidFill>
                  <a:srgbClr val="000000"/>
                </a:solidFill>
                <a:latin typeface="Arial" panose="020B0604020202020204" pitchFamily="34" charset="0"/>
                <a:ea typeface="Verdana" panose="020B0604030504040204" pitchFamily="34" charset="0"/>
              </a:rPr>
              <a:t> and </a:t>
            </a:r>
            <a:r>
              <a:rPr lang="en-US" i="1" dirty="0">
                <a:solidFill>
                  <a:srgbClr val="000000"/>
                </a:solidFill>
                <a:latin typeface="Arial" panose="020B0604020202020204" pitchFamily="34" charset="0"/>
                <a:ea typeface="Verdana" panose="020B0604030504040204" pitchFamily="34" charset="0"/>
              </a:rPr>
              <a:t>B</a:t>
            </a:r>
            <a:r>
              <a:rPr lang="en-US" dirty="0">
                <a:solidFill>
                  <a:srgbClr val="000000"/>
                </a:solidFill>
                <a:latin typeface="Arial" panose="020B0604020202020204" pitchFamily="34" charset="0"/>
                <a:ea typeface="Verdana" panose="020B0604030504040204" pitchFamily="34" charset="0"/>
              </a:rPr>
              <a:t> genes together – Petals</a:t>
            </a:r>
          </a:p>
          <a:p>
            <a:pPr marL="457200" lvl="0" indent="-457200">
              <a:spcBef>
                <a:spcPct val="200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Class </a:t>
            </a:r>
            <a:r>
              <a:rPr lang="en-US" i="1" dirty="0">
                <a:solidFill>
                  <a:srgbClr val="000000"/>
                </a:solidFill>
                <a:latin typeface="Arial" panose="020B0604020202020204" pitchFamily="34" charset="0"/>
                <a:ea typeface="Verdana" panose="020B0604030504040204" pitchFamily="34" charset="0"/>
              </a:rPr>
              <a:t>B</a:t>
            </a:r>
            <a:r>
              <a:rPr lang="en-US" dirty="0">
                <a:solidFill>
                  <a:srgbClr val="000000"/>
                </a:solidFill>
                <a:latin typeface="Arial" panose="020B0604020202020204" pitchFamily="34" charset="0"/>
                <a:ea typeface="Verdana" panose="020B0604030504040204" pitchFamily="34" charset="0"/>
              </a:rPr>
              <a:t> and </a:t>
            </a:r>
            <a:r>
              <a:rPr lang="en-US" i="1" dirty="0">
                <a:solidFill>
                  <a:srgbClr val="000000"/>
                </a:solidFill>
                <a:latin typeface="Arial" panose="020B0604020202020204" pitchFamily="34" charset="0"/>
                <a:ea typeface="Verdana" panose="020B0604030504040204" pitchFamily="34" charset="0"/>
              </a:rPr>
              <a:t>C</a:t>
            </a:r>
            <a:r>
              <a:rPr lang="en-US" dirty="0">
                <a:solidFill>
                  <a:srgbClr val="000000"/>
                </a:solidFill>
                <a:latin typeface="Arial" panose="020B0604020202020204" pitchFamily="34" charset="0"/>
                <a:ea typeface="Verdana" panose="020B0604030504040204" pitchFamily="34" charset="0"/>
              </a:rPr>
              <a:t> genes together – Stamens</a:t>
            </a:r>
          </a:p>
          <a:p>
            <a:pPr marL="457200" lvl="0" indent="-457200">
              <a:spcBef>
                <a:spcPct val="200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Class </a:t>
            </a:r>
            <a:r>
              <a:rPr lang="en-US" i="1" dirty="0">
                <a:solidFill>
                  <a:srgbClr val="000000"/>
                </a:solidFill>
                <a:latin typeface="Arial" panose="020B0604020202020204" pitchFamily="34" charset="0"/>
                <a:ea typeface="Verdana" panose="020B0604030504040204" pitchFamily="34" charset="0"/>
              </a:rPr>
              <a:t>C</a:t>
            </a:r>
            <a:r>
              <a:rPr lang="en-US" dirty="0">
                <a:solidFill>
                  <a:srgbClr val="000000"/>
                </a:solidFill>
                <a:latin typeface="Arial" panose="020B0604020202020204" pitchFamily="34" charset="0"/>
                <a:ea typeface="Verdana" panose="020B0604030504040204" pitchFamily="34" charset="0"/>
              </a:rPr>
              <a:t> genes alone – Carpels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When any one class is missing, aberrant floral organs occur in predictable positions</a:t>
            </a:r>
            <a:r>
              <a:rPr lang="en-US" dirty="0">
                <a:solidFill>
                  <a:srgbClr val="000000"/>
                </a:solidFill>
                <a:latin typeface="Arial" panose="020B0604020202020204" pitchFamily="34" charset="0"/>
                <a:ea typeface="Verdana" panose="020B0604030504040204" pitchFamily="34" charset="0"/>
                <a:sym typeface="Symbol" panose="05050102010706020507" pitchFamily="18" charset="2"/>
              </a:rPr>
              <a:t></a:t>
            </a:r>
            <a:r>
              <a:rPr lang="en-US" dirty="0">
                <a:solidFill>
                  <a:srgbClr val="000000"/>
                </a:solidFill>
                <a:latin typeface="Wide Latin" panose="020A0A07050505020404" pitchFamily="18" charset="0"/>
                <a:ea typeface="Verdana" panose="020B0604030504040204" pitchFamily="34" charset="0"/>
                <a:sym typeface="Symbol" panose="05050102010706020507" pitchFamily="18" charset="2"/>
              </a:rPr>
              <a:t> </a:t>
            </a:r>
            <a:endParaRPr lang="en-US" dirty="0">
              <a:solidFill>
                <a:srgbClr val="000000"/>
              </a:solidFill>
              <a:latin typeface="Arial" panose="020B0604020202020204" pitchFamily="34" charset="0"/>
              <a:ea typeface="Verdana" panose="020B0604030504040204" pitchFamily="34" charset="0"/>
            </a:endParaRPr>
          </a:p>
        </p:txBody>
      </p:sp>
      <p:sp>
        <p:nvSpPr>
          <p:cNvPr id="6" name="Slide Number Placeholder 3">
            <a:extLst>
              <a:ext uri="{FF2B5EF4-FFF2-40B4-BE49-F238E27FC236}">
                <a16:creationId xmlns:a16="http://schemas.microsoft.com/office/drawing/2014/main" id="{4EE1F533-66BD-4797-8C5E-75927963CE72}"/>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23709683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3E3418-81E8-4E29-9672-B6BCBAC4719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Wild Type and A Mutant</a:t>
            </a:r>
          </a:p>
        </p:txBody>
      </p:sp>
      <p:pic>
        <p:nvPicPr>
          <p:cNvPr id="9" name="Picture 2" descr="A 2-part illustration of the manifestations of knock-out mutations in the floral identity genes is described.">
            <a:extLst>
              <a:ext uri="{FF2B5EF4-FFF2-40B4-BE49-F238E27FC236}">
                <a16:creationId xmlns:a16="http://schemas.microsoft.com/office/drawing/2014/main" id="{E4CBDBAA-1E25-4549-8275-EFE6515336F0}"/>
              </a:ext>
            </a:extLst>
          </p:cNvPr>
          <p:cNvPicPr>
            <a:picLocks noChangeAspect="1" noChangeArrowheads="1"/>
          </p:cNvPicPr>
          <p:nvPr/>
        </p:nvPicPr>
        <p:blipFill rotWithShape="1">
          <a:blip r:embed="rId2"/>
          <a:srcRect b="49044"/>
          <a:stretch/>
        </p:blipFill>
        <p:spPr bwMode="auto">
          <a:xfrm>
            <a:off x="959196" y="1214103"/>
            <a:ext cx="7225608"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Placeholder 3">
            <a:extLst>
              <a:ext uri="{FF2B5EF4-FFF2-40B4-BE49-F238E27FC236}">
                <a16:creationId xmlns:a16="http://schemas.microsoft.com/office/drawing/2014/main" id="{15CFEED6-D885-4185-9BC8-5FCDD6D6B367}"/>
              </a:ext>
            </a:extLst>
          </p:cNvPr>
          <p:cNvSpPr>
            <a:spLocks noGrp="1"/>
          </p:cNvSpPr>
          <p:nvPr>
            <p:ph type="body" sz="quarter" idx="39"/>
          </p:nvPr>
        </p:nvSpPr>
        <p:spPr>
          <a:xfrm>
            <a:off x="3657600" y="5850471"/>
            <a:ext cx="1828800" cy="181356"/>
          </a:xfrm>
        </p:spPr>
        <p:txBody>
          <a:bodyPr/>
          <a:lstStyle/>
          <a:p>
            <a:pPr algn="ctr"/>
            <a:r>
              <a:rPr lang="en-US" dirty="0">
                <a:solidFill>
                  <a:schemeClr val="tx1"/>
                </a:solidFill>
              </a:rPr>
              <a:t>Courtesy of John L. Bowman </a:t>
            </a:r>
          </a:p>
        </p:txBody>
      </p:sp>
      <p:sp>
        <p:nvSpPr>
          <p:cNvPr id="12" name="Text Placeholder 4">
            <a:extLst>
              <a:ext uri="{FF2B5EF4-FFF2-40B4-BE49-F238E27FC236}">
                <a16:creationId xmlns:a16="http://schemas.microsoft.com/office/drawing/2014/main" id="{87F15C23-F3DE-4CE3-950A-0EBAECDB3A14}"/>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F67DFA0E-A786-4700-BD2A-AFA3ECE949F6}"/>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29438886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3E3418-81E8-4E29-9672-B6BCBAC47192}"/>
              </a:ext>
            </a:extLst>
          </p:cNvPr>
          <p:cNvSpPr>
            <a:spLocks noGrp="1"/>
          </p:cNvSpPr>
          <p:nvPr>
            <p:ph type="title"/>
          </p:nvPr>
        </p:nvSpPr>
        <p:spPr/>
        <p:txBody>
          <a:bodyPr/>
          <a:lstStyle/>
          <a:p>
            <a:pPr lvl="0"/>
            <a:r>
              <a:rPr lang="en-US" dirty="0"/>
              <a:t>B Mutant and C Mutant</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 2-part illustration of the manifestations of knock-out mutations in the floral identity genes is described.">
            <a:extLst>
              <a:ext uri="{FF2B5EF4-FFF2-40B4-BE49-F238E27FC236}">
                <a16:creationId xmlns:a16="http://schemas.microsoft.com/office/drawing/2014/main" id="{E4CBDBAA-1E25-4549-8275-EFE6515336F0}"/>
              </a:ext>
            </a:extLst>
          </p:cNvPr>
          <p:cNvPicPr>
            <a:picLocks noChangeAspect="1" noChangeArrowheads="1"/>
          </p:cNvPicPr>
          <p:nvPr/>
        </p:nvPicPr>
        <p:blipFill rotWithShape="1">
          <a:blip r:embed="rId2"/>
          <a:srcRect t="51768"/>
          <a:stretch/>
        </p:blipFill>
        <p:spPr bwMode="auto">
          <a:xfrm>
            <a:off x="755130" y="1251280"/>
            <a:ext cx="7633741" cy="45720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Placeholder 3">
            <a:extLst>
              <a:ext uri="{FF2B5EF4-FFF2-40B4-BE49-F238E27FC236}">
                <a16:creationId xmlns:a16="http://schemas.microsoft.com/office/drawing/2014/main" id="{15CFEED6-D885-4185-9BC8-5FCDD6D6B367}"/>
              </a:ext>
            </a:extLst>
          </p:cNvPr>
          <p:cNvSpPr>
            <a:spLocks noGrp="1"/>
          </p:cNvSpPr>
          <p:nvPr>
            <p:ph type="body" sz="quarter" idx="39"/>
          </p:nvPr>
        </p:nvSpPr>
        <p:spPr>
          <a:xfrm>
            <a:off x="3657600" y="5886564"/>
            <a:ext cx="1828800" cy="181356"/>
          </a:xfrm>
        </p:spPr>
        <p:txBody>
          <a:bodyPr/>
          <a:lstStyle/>
          <a:p>
            <a:pPr algn="ctr"/>
            <a:r>
              <a:rPr lang="en-US" dirty="0">
                <a:solidFill>
                  <a:schemeClr val="tx1"/>
                </a:solidFill>
              </a:rPr>
              <a:t>Courtesy of John L. Bowman </a:t>
            </a:r>
          </a:p>
        </p:txBody>
      </p:sp>
      <p:sp>
        <p:nvSpPr>
          <p:cNvPr id="12" name="Text Placeholder 4">
            <a:extLst>
              <a:ext uri="{FF2B5EF4-FFF2-40B4-BE49-F238E27FC236}">
                <a16:creationId xmlns:a16="http://schemas.microsoft.com/office/drawing/2014/main" id="{87F15C23-F3DE-4CE3-950A-0EBAECDB3A14}"/>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F67DFA0E-A786-4700-BD2A-AFA3ECE949F6}"/>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19446206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0DB85-78FC-443C-BAD3-629BFFC8EDB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Modifications to A</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B</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C Model</a:t>
            </a:r>
          </a:p>
        </p:txBody>
      </p:sp>
      <p:sp>
        <p:nvSpPr>
          <p:cNvPr id="3" name="Content Placeholder 2">
            <a:extLst>
              <a:ext uri="{FF2B5EF4-FFF2-40B4-BE49-F238E27FC236}">
                <a16:creationId xmlns:a16="http://schemas.microsoft.com/office/drawing/2014/main" id="{112A3B0D-89C2-46A4-9A6B-B12EAD4FB2F0}"/>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cs typeface="Arial" pitchFamily="34" charset="0"/>
              </a:rPr>
              <a:t>A</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B</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C</a:t>
            </a:r>
            <a:r>
              <a:rPr lang="en-US" dirty="0">
                <a:solidFill>
                  <a:srgbClr val="000000"/>
                </a:solidFill>
                <a:latin typeface="Arial" panose="020B0604020202020204" pitchFamily="34" charset="0"/>
                <a:ea typeface="Verdana" panose="020B0604030504040204" pitchFamily="34" charset="0"/>
              </a:rPr>
              <a:t> model cannot fully explain specification of floral meristem identity</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Class </a:t>
            </a:r>
            <a:r>
              <a:rPr lang="en-US" i="1" dirty="0">
                <a:solidFill>
                  <a:srgbClr val="000000"/>
                </a:solidFill>
                <a:latin typeface="Arial" panose="020B0604020202020204" pitchFamily="34" charset="0"/>
                <a:ea typeface="Verdana" panose="020B0604030504040204" pitchFamily="34" charset="0"/>
              </a:rPr>
              <a:t>D</a:t>
            </a:r>
            <a:r>
              <a:rPr lang="en-US" dirty="0">
                <a:solidFill>
                  <a:srgbClr val="000000"/>
                </a:solidFill>
                <a:latin typeface="Arial" panose="020B0604020202020204" pitchFamily="34" charset="0"/>
                <a:ea typeface="Verdana" panose="020B0604030504040204" pitchFamily="34" charset="0"/>
              </a:rPr>
              <a:t> genes are essential for carpel formation</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But does not explain why plants lacking A, B, and C gene function produce four whorls of sepals rather than leaves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Class </a:t>
            </a:r>
            <a:r>
              <a:rPr lang="en-US" i="1" dirty="0">
                <a:solidFill>
                  <a:srgbClr val="000000"/>
                </a:solidFill>
                <a:latin typeface="Arial" panose="020B0604020202020204" pitchFamily="34" charset="0"/>
                <a:ea typeface="Verdana" panose="020B0604030504040204" pitchFamily="34" charset="0"/>
              </a:rPr>
              <a:t>E</a:t>
            </a:r>
            <a:r>
              <a:rPr lang="en-US" dirty="0">
                <a:solidFill>
                  <a:srgbClr val="000000"/>
                </a:solidFill>
                <a:latin typeface="Arial" panose="020B0604020202020204" pitchFamily="34" charset="0"/>
                <a:ea typeface="Verdana" panose="020B0604030504040204" pitchFamily="34" charset="0"/>
              </a:rPr>
              <a:t> genes </a:t>
            </a:r>
            <a:r>
              <a:rPr lang="en-US" i="1" dirty="0">
                <a:solidFill>
                  <a:srgbClr val="000000"/>
                </a:solidFill>
                <a:latin typeface="Arial" panose="020B0604020202020204" pitchFamily="34" charset="0"/>
                <a:ea typeface="Verdana" panose="020B0604030504040204" pitchFamily="34" charset="0"/>
              </a:rPr>
              <a:t>SEPALATA (S</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E</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P)</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E</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proteins interact with class A, B, and C proteins that are needed for the development of floral organs.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Modified </a:t>
            </a:r>
            <a:r>
              <a:rPr lang="en-US" i="1" dirty="0">
                <a:solidFill>
                  <a:srgbClr val="000000"/>
                </a:solidFill>
                <a:latin typeface="Arial" panose="020B0604020202020204" pitchFamily="34" charset="0"/>
                <a:ea typeface="Verdana" panose="020B0604030504040204" pitchFamily="34" charset="0"/>
              </a:rPr>
              <a:t>A</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B</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C</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D</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E</a:t>
            </a:r>
            <a:r>
              <a:rPr lang="en-US" dirty="0">
                <a:solidFill>
                  <a:srgbClr val="000000"/>
                </a:solidFill>
                <a:latin typeface="Arial" panose="020B0604020202020204" pitchFamily="34" charset="0"/>
                <a:ea typeface="Verdana" panose="020B0604030504040204" pitchFamily="34" charset="0"/>
              </a:rPr>
              <a:t> model was proposed</a:t>
            </a:r>
          </a:p>
        </p:txBody>
      </p:sp>
      <p:sp>
        <p:nvSpPr>
          <p:cNvPr id="6" name="Slide Number Placeholder 3">
            <a:extLst>
              <a:ext uri="{FF2B5EF4-FFF2-40B4-BE49-F238E27FC236}">
                <a16:creationId xmlns:a16="http://schemas.microsoft.com/office/drawing/2014/main" id="{E241B08E-7E62-4CD3-B1E3-FB7567D6677A}"/>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1328294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CDE94B-3FF0-4CE3-A677-96564B05449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Class E Genes</a:t>
            </a:r>
          </a:p>
        </p:txBody>
      </p:sp>
      <p:pic>
        <p:nvPicPr>
          <p:cNvPr id="9" name="Picture 2" descr="SEP 1 is expressed in the first 2 whorls. SEP 2 is expressed in the third and 4th, SEP 3 is expressed in the second, third, and 4th.">
            <a:extLst>
              <a:ext uri="{FF2B5EF4-FFF2-40B4-BE49-F238E27FC236}">
                <a16:creationId xmlns:a16="http://schemas.microsoft.com/office/drawing/2014/main" id="{CFDB9160-7DED-439A-B5BD-2FBB001C5E14}"/>
              </a:ext>
            </a:extLst>
          </p:cNvPr>
          <p:cNvPicPr>
            <a:picLocks noChangeAspect="1" noChangeArrowheads="1"/>
          </p:cNvPicPr>
          <p:nvPr/>
        </p:nvPicPr>
        <p:blipFill rotWithShape="1">
          <a:blip r:embed="rId2"/>
          <a:srcRect l="4701" t="4050" r="3293" b="9919"/>
          <a:stretch/>
        </p:blipFill>
        <p:spPr bwMode="auto">
          <a:xfrm>
            <a:off x="1930913" y="1176616"/>
            <a:ext cx="5282175" cy="5120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Slide Number Placeholder 3">
            <a:extLst>
              <a:ext uri="{FF2B5EF4-FFF2-40B4-BE49-F238E27FC236}">
                <a16:creationId xmlns:a16="http://schemas.microsoft.com/office/drawing/2014/main" id="{9E5DB30A-D812-4719-8C86-2C98FCB1820A}"/>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35082882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FD4290-133B-41AB-A9AC-98A17E302C2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Flower Structure</a:t>
            </a:r>
          </a:p>
        </p:txBody>
      </p:sp>
      <p:sp>
        <p:nvSpPr>
          <p:cNvPr id="3" name="Content Placeholder 2">
            <a:extLst>
              <a:ext uri="{FF2B5EF4-FFF2-40B4-BE49-F238E27FC236}">
                <a16:creationId xmlns:a16="http://schemas.microsoft.com/office/drawing/2014/main" id="{9A1D09A8-43FF-4523-AD22-56482B719D67}"/>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Floral organs are thought to have evolved from leaves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 complete flower has four whorls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Calyx, corolla, androecium, and gynoecium.</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An incomplete flower lacks one or more of the whorls</a:t>
            </a:r>
          </a:p>
        </p:txBody>
      </p:sp>
      <p:sp>
        <p:nvSpPr>
          <p:cNvPr id="6" name="Slide Number Placeholder 3">
            <a:extLst>
              <a:ext uri="{FF2B5EF4-FFF2-40B4-BE49-F238E27FC236}">
                <a16:creationId xmlns:a16="http://schemas.microsoft.com/office/drawing/2014/main" id="{F7AC2CF7-D154-4D14-979F-F6FA9124774C}"/>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5986222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B747D3-A0A1-4765-AE42-4B9B3E525EC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Flower Morphology</a:t>
            </a:r>
          </a:p>
        </p:txBody>
      </p:sp>
      <p:sp>
        <p:nvSpPr>
          <p:cNvPr id="3" name="Content Placeholder 2">
            <a:extLst>
              <a:ext uri="{FF2B5EF4-FFF2-40B4-BE49-F238E27FC236}">
                <a16:creationId xmlns:a16="http://schemas.microsoft.com/office/drawing/2014/main" id="{B3634CB0-EC48-4D15-B8C0-4DAEDBB70CC7}"/>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Calyx = Consists of flattened sepals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Corolla = Consists of petals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Androecium = Collective term for all the stamens (male structures) of a flower</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Stamen consists of a filament and an anther.</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Gynoecium = Collective term for all carpels (female structures) of a flower</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Carpel consists of ovary, style, and stigma.</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Ovules produced in ovary.</a:t>
            </a:r>
          </a:p>
        </p:txBody>
      </p:sp>
      <p:sp>
        <p:nvSpPr>
          <p:cNvPr id="6" name="Slide Number Placeholder 3">
            <a:extLst>
              <a:ext uri="{FF2B5EF4-FFF2-40B4-BE49-F238E27FC236}">
                <a16:creationId xmlns:a16="http://schemas.microsoft.com/office/drawing/2014/main" id="{68615B8A-FB6A-4A13-B386-3E21646DF33E}"/>
              </a:ext>
            </a:extLst>
          </p:cNvPr>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31407207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C9E46-69B6-4393-AD33-C5BA758B484E}"/>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Reproductive Development</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21E49B9E-5AB4-4B4E-A7CE-9E52AC85C06D}"/>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Angiosperms represent an evolutionary innovation with their production of flowers and fruits</a:t>
            </a:r>
          </a:p>
          <a:p>
            <a:pPr marL="342900" lvl="0" indent="-342900">
              <a:spcBef>
                <a:spcPct val="20000"/>
              </a:spcBef>
              <a:spcAft>
                <a:spcPts val="1200"/>
              </a:spcAft>
              <a:buClr>
                <a:schemeClr val="tx1"/>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Plants go through developmental changes leading to reproductive maturity by adding structures to existing ones with meristems</a:t>
            </a:r>
          </a:p>
        </p:txBody>
      </p:sp>
      <p:sp>
        <p:nvSpPr>
          <p:cNvPr id="6" name="Slide Number Placeholder 3">
            <a:extLst>
              <a:ext uri="{FF2B5EF4-FFF2-40B4-BE49-F238E27FC236}">
                <a16:creationId xmlns:a16="http://schemas.microsoft.com/office/drawing/2014/main" id="{A667EAA6-5FCC-4945-971A-1D0576DA538E}"/>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21901298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7B5A67-B08F-43C4-9E02-AC5FD3D4167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Complete Flower</a:t>
            </a:r>
          </a:p>
        </p:txBody>
      </p:sp>
      <p:pic>
        <p:nvPicPr>
          <p:cNvPr id="9" name="Picture 2" descr="An illustration of a complete angiosperm flower with a few parts labeled. ">
            <a:extLst>
              <a:ext uri="{FF2B5EF4-FFF2-40B4-BE49-F238E27FC236}">
                <a16:creationId xmlns:a16="http://schemas.microsoft.com/office/drawing/2014/main" id="{8617B30E-73B0-4131-9C9F-68D5847B14E6}"/>
              </a:ext>
            </a:extLst>
          </p:cNvPr>
          <p:cNvPicPr>
            <a:picLocks noChangeAspect="1" noChangeArrowheads="1"/>
          </p:cNvPicPr>
          <p:nvPr/>
        </p:nvPicPr>
        <p:blipFill>
          <a:blip r:embed="rId2"/>
          <a:stretch>
            <a:fillRect/>
          </a:stretch>
        </p:blipFill>
        <p:spPr bwMode="auto">
          <a:xfrm>
            <a:off x="1585445" y="1101743"/>
            <a:ext cx="5973111"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Placeholder 3">
            <a:extLst>
              <a:ext uri="{FF2B5EF4-FFF2-40B4-BE49-F238E27FC236}">
                <a16:creationId xmlns:a16="http://schemas.microsoft.com/office/drawing/2014/main" id="{68A6F4B4-BE89-474D-BFC5-529EFA5E5411}"/>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9B51CA85-7292-4E8B-B807-9FBFF99E8026}"/>
              </a:ext>
            </a:extLst>
          </p:cNvPr>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1154996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0B48F4-FB26-4518-98EF-04699F08F38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Trends in Floral Specialization</a:t>
            </a:r>
          </a:p>
        </p:txBody>
      </p:sp>
      <p:sp>
        <p:nvSpPr>
          <p:cNvPr id="3" name="Content Placeholder 2">
            <a:extLst>
              <a:ext uri="{FF2B5EF4-FFF2-40B4-BE49-F238E27FC236}">
                <a16:creationId xmlns:a16="http://schemas.microsoft.com/office/drawing/2014/main" id="{C71FE90B-A84F-4F60-95ED-A59A57BAC2E3}"/>
              </a:ext>
            </a:extLst>
          </p:cNvPr>
          <p:cNvSpPr>
            <a:spLocks noGrp="1"/>
          </p:cNvSpPr>
          <p:nvPr>
            <p:ph sz="quarter" idx="11"/>
          </p:nvPr>
        </p:nvSpPr>
        <p:spPr>
          <a:xfrm>
            <a:off x="342900" y="1276710"/>
            <a:ext cx="4229100" cy="5015806"/>
          </a:xfrm>
        </p:spPr>
        <p:txBody>
          <a:bodyPr/>
          <a:lstStyle/>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2 major trends</a:t>
            </a:r>
          </a:p>
          <a:p>
            <a:pPr marL="457200" lvl="0" indent="-457200">
              <a:spcBef>
                <a:spcPts val="624"/>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Floral parts have grouped together</a:t>
            </a:r>
          </a:p>
          <a:p>
            <a:pPr marL="457200" lvl="0" indent="-457200">
              <a:spcBef>
                <a:spcPts val="624"/>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Floral parts lost or reduced</a:t>
            </a:r>
          </a:p>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Modifications often relate to pollination mechanisms</a:t>
            </a:r>
          </a:p>
        </p:txBody>
      </p:sp>
      <p:pic>
        <p:nvPicPr>
          <p:cNvPr id="9" name="Picture 3" descr="A wild geranium, Geranium maculatum, a typical eudicot.">
            <a:extLst>
              <a:ext uri="{FF2B5EF4-FFF2-40B4-BE49-F238E27FC236}">
                <a16:creationId xmlns:a16="http://schemas.microsoft.com/office/drawing/2014/main" id="{17066D67-5B63-4EAF-8E8B-0347704CF982}"/>
              </a:ext>
            </a:extLst>
          </p:cNvPr>
          <p:cNvPicPr>
            <a:picLocks noChangeAspect="1" noChangeArrowheads="1"/>
          </p:cNvPicPr>
          <p:nvPr/>
        </p:nvPicPr>
        <p:blipFill rotWithShape="1">
          <a:blip r:embed="rId2"/>
          <a:srcRect r="35087"/>
          <a:stretch/>
        </p:blipFill>
        <p:spPr bwMode="auto">
          <a:xfrm>
            <a:off x="4737434" y="1249009"/>
            <a:ext cx="4187730" cy="4480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4">
            <a:extLst>
              <a:ext uri="{FF2B5EF4-FFF2-40B4-BE49-F238E27FC236}">
                <a16:creationId xmlns:a16="http://schemas.microsoft.com/office/drawing/2014/main" id="{668D9C2D-5862-48C2-AD22-009795962F15}"/>
              </a:ext>
            </a:extLst>
          </p:cNvPr>
          <p:cNvSpPr>
            <a:spLocks noGrp="1"/>
          </p:cNvSpPr>
          <p:nvPr>
            <p:ph type="body" sz="quarter" idx="39"/>
          </p:nvPr>
        </p:nvSpPr>
        <p:spPr>
          <a:xfrm>
            <a:off x="5459699" y="5772281"/>
            <a:ext cx="2743200" cy="181356"/>
          </a:xfrm>
        </p:spPr>
        <p:txBody>
          <a:bodyPr/>
          <a:lstStyle/>
          <a:p>
            <a:pPr algn="ctr"/>
            <a:r>
              <a:rPr lang="en-US" dirty="0">
                <a:solidFill>
                  <a:schemeClr val="tx1"/>
                </a:solidFill>
              </a:rPr>
              <a:t>Dr. Thomas Barnes/University of Kentucky/USFWS</a:t>
            </a:r>
          </a:p>
        </p:txBody>
      </p:sp>
      <p:sp>
        <p:nvSpPr>
          <p:cNvPr id="8" name="Slide Number Placeholder 5">
            <a:extLst>
              <a:ext uri="{FF2B5EF4-FFF2-40B4-BE49-F238E27FC236}">
                <a16:creationId xmlns:a16="http://schemas.microsoft.com/office/drawing/2014/main" id="{41079E9B-2A0C-483E-9C18-0435B9E3958A}"/>
              </a:ext>
            </a:extLst>
          </p:cNvPr>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37273218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D0886D-318E-4FA1-8C20-2C4113FC8BB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Trends in Floral Symmetry</a:t>
            </a:r>
          </a:p>
        </p:txBody>
      </p:sp>
      <p:sp>
        <p:nvSpPr>
          <p:cNvPr id="3" name="Content Placeholder 2">
            <a:extLst>
              <a:ext uri="{FF2B5EF4-FFF2-40B4-BE49-F238E27FC236}">
                <a16:creationId xmlns:a16="http://schemas.microsoft.com/office/drawing/2014/main" id="{6BBE8099-710D-4371-BECC-B5BA30121BFB}"/>
              </a:ext>
            </a:extLst>
          </p:cNvPr>
          <p:cNvSpPr>
            <a:spLocks noGrp="1"/>
          </p:cNvSpPr>
          <p:nvPr>
            <p:ph sz="quarter" idx="11"/>
          </p:nvPr>
        </p:nvSpPr>
        <p:spPr>
          <a:xfrm>
            <a:off x="342900" y="1276710"/>
            <a:ext cx="8458200" cy="1069448"/>
          </a:xfrm>
        </p:spPr>
        <p:txBody>
          <a:bodyPr/>
          <a:lstStyle/>
          <a:p>
            <a:pPr marL="342900" lvl="0" indent="-342900">
              <a:spcBef>
                <a:spcPts val="624"/>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Primitive flowers are radially symmetrical</a:t>
            </a:r>
          </a:p>
          <a:p>
            <a:pPr marL="342900" lvl="0" indent="-342900">
              <a:spcBef>
                <a:spcPts val="624"/>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Advanced flowers are bilaterally symmetrical</a:t>
            </a:r>
          </a:p>
        </p:txBody>
      </p:sp>
      <p:pic>
        <p:nvPicPr>
          <p:cNvPr id="10" name="Picture 3" descr="An Orchidaceae with bilateral symmetrical.">
            <a:extLst>
              <a:ext uri="{FF2B5EF4-FFF2-40B4-BE49-F238E27FC236}">
                <a16:creationId xmlns:a16="http://schemas.microsoft.com/office/drawing/2014/main" id="{46835C44-8D86-41E5-8D27-525C77C86291}"/>
              </a:ext>
            </a:extLst>
          </p:cNvPr>
          <p:cNvPicPr>
            <a:picLocks noChangeAspect="1" noChangeArrowheads="1"/>
          </p:cNvPicPr>
          <p:nvPr/>
        </p:nvPicPr>
        <p:blipFill rotWithShape="1">
          <a:blip r:embed="rId2"/>
          <a:srcRect l="3968" r="4806"/>
          <a:stretch/>
        </p:blipFill>
        <p:spPr bwMode="auto">
          <a:xfrm>
            <a:off x="2505124" y="2530967"/>
            <a:ext cx="4133752"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Placeholder 4">
            <a:extLst>
              <a:ext uri="{FF2B5EF4-FFF2-40B4-BE49-F238E27FC236}">
                <a16:creationId xmlns:a16="http://schemas.microsoft.com/office/drawing/2014/main" id="{6F7B022E-3493-437F-B882-8095DAE66118}"/>
              </a:ext>
            </a:extLst>
          </p:cNvPr>
          <p:cNvSpPr>
            <a:spLocks noGrp="1"/>
          </p:cNvSpPr>
          <p:nvPr>
            <p:ph type="body" sz="quarter" idx="39"/>
          </p:nvPr>
        </p:nvSpPr>
        <p:spPr>
          <a:xfrm>
            <a:off x="3657600" y="6313151"/>
            <a:ext cx="1828800" cy="181356"/>
          </a:xfrm>
        </p:spPr>
        <p:txBody>
          <a:bodyPr/>
          <a:lstStyle/>
          <a:p>
            <a:pPr algn="ctr"/>
            <a:r>
              <a:rPr lang="en-US" dirty="0">
                <a:solidFill>
                  <a:schemeClr val="tx1"/>
                </a:solidFill>
              </a:rPr>
              <a:t>©Traci </a:t>
            </a:r>
            <a:r>
              <a:rPr lang="en-US" dirty="0" err="1">
                <a:solidFill>
                  <a:schemeClr val="tx1"/>
                </a:solidFill>
              </a:rPr>
              <a:t>Tatman</a:t>
            </a:r>
            <a:endParaRPr lang="en-US" dirty="0">
              <a:solidFill>
                <a:schemeClr val="tx1"/>
              </a:solidFill>
            </a:endParaRPr>
          </a:p>
        </p:txBody>
      </p:sp>
      <p:sp>
        <p:nvSpPr>
          <p:cNvPr id="9" name="Slide Number Placeholder 5">
            <a:extLst>
              <a:ext uri="{FF2B5EF4-FFF2-40B4-BE49-F238E27FC236}">
                <a16:creationId xmlns:a16="http://schemas.microsoft.com/office/drawing/2014/main" id="{17708142-D60C-4CC2-A36C-AB3AAF28686C}"/>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291747670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651B2F-6E20-4A90-B690-6EC953475B0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Genetic Regulation of Asymmetry</a:t>
            </a:r>
          </a:p>
        </p:txBody>
      </p:sp>
      <p:pic>
        <p:nvPicPr>
          <p:cNvPr id="9" name="Picture 2" descr="A 2-part image of snapdragon flower with bilateral symmetry and the cycloidea mutant snapdragons with radial symmetry.">
            <a:extLst>
              <a:ext uri="{FF2B5EF4-FFF2-40B4-BE49-F238E27FC236}">
                <a16:creationId xmlns:a16="http://schemas.microsoft.com/office/drawing/2014/main" id="{BF2AEB43-B406-46BE-8802-BFB774A8CA65}"/>
              </a:ext>
            </a:extLst>
          </p:cNvPr>
          <p:cNvPicPr>
            <a:picLocks noChangeAspect="1"/>
          </p:cNvPicPr>
          <p:nvPr/>
        </p:nvPicPr>
        <p:blipFill>
          <a:blip r:embed="rId2"/>
          <a:stretch>
            <a:fillRect/>
          </a:stretch>
        </p:blipFill>
        <p:spPr bwMode="auto">
          <a:xfrm>
            <a:off x="1136086" y="1176042"/>
            <a:ext cx="6871829" cy="3474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7C3F286C-3BCC-46A6-A88C-439822C4CA5E}"/>
              </a:ext>
            </a:extLst>
          </p:cNvPr>
          <p:cNvSpPr>
            <a:spLocks noGrp="1"/>
          </p:cNvSpPr>
          <p:nvPr>
            <p:ph sz="quarter" idx="11"/>
          </p:nvPr>
        </p:nvSpPr>
        <p:spPr>
          <a:xfrm>
            <a:off x="3657600" y="4754824"/>
            <a:ext cx="1828800" cy="201168"/>
          </a:xfrm>
        </p:spPr>
        <p:txBody>
          <a:bodyPr/>
          <a:lstStyle/>
          <a:p>
            <a:pPr algn="ctr"/>
            <a:r>
              <a:rPr lang="en-US" sz="800" dirty="0">
                <a:solidFill>
                  <a:schemeClr val="tx1"/>
                </a:solidFill>
              </a:rPr>
              <a:t>Courtesy of Enrico Coen </a:t>
            </a:r>
            <a:endParaRPr lang="en-US" sz="800" dirty="0">
              <a:solidFill>
                <a:schemeClr val="tx1"/>
              </a:solidFill>
              <a:latin typeface="Arial" panose="020B0604020202020204" pitchFamily="34" charset="0"/>
              <a:ea typeface="Verdana" panose="020B0604030504040204" pitchFamily="34" charset="0"/>
            </a:endParaRPr>
          </a:p>
        </p:txBody>
      </p:sp>
      <p:sp>
        <p:nvSpPr>
          <p:cNvPr id="5" name="Content Placeholder 4">
            <a:extLst>
              <a:ext uri="{FF2B5EF4-FFF2-40B4-BE49-F238E27FC236}">
                <a16:creationId xmlns:a16="http://schemas.microsoft.com/office/drawing/2014/main" id="{A72A0FDC-6D56-4A32-82A0-19E0462E194B}"/>
              </a:ext>
            </a:extLst>
          </p:cNvPr>
          <p:cNvSpPr>
            <a:spLocks noGrp="1"/>
          </p:cNvSpPr>
          <p:nvPr>
            <p:ph sz="quarter" idx="15"/>
          </p:nvPr>
        </p:nvSpPr>
        <p:spPr>
          <a:xfrm>
            <a:off x="342900" y="5116135"/>
            <a:ext cx="8458200" cy="1307994"/>
          </a:xfrm>
        </p:spPr>
        <p:txBody>
          <a:bodyPr/>
          <a:lstStyle/>
          <a:p>
            <a:pPr lvl="0">
              <a:spcBef>
                <a:spcPts val="624"/>
              </a:spcBef>
              <a:spcAft>
                <a:spcPts val="0"/>
              </a:spcAft>
              <a:buClr>
                <a:srgbClr val="003B48"/>
              </a:buClr>
            </a:pPr>
            <a:r>
              <a:rPr lang="en-US" sz="2000" dirty="0">
                <a:solidFill>
                  <a:srgbClr val="000000"/>
                </a:solidFill>
                <a:latin typeface="Arial" panose="020B0604020202020204" pitchFamily="34" charset="0"/>
                <a:ea typeface="Verdana" panose="020B0604030504040204" pitchFamily="34" charset="0"/>
              </a:rPr>
              <a:t>Snapdragon flowers normally have bilateral symmetry, like the one shown here on the left. The </a:t>
            </a:r>
            <a:r>
              <a:rPr lang="en-US" sz="2000" i="1" dirty="0">
                <a:solidFill>
                  <a:srgbClr val="000000"/>
                </a:solidFill>
                <a:latin typeface="Arial" panose="020B0604020202020204" pitchFamily="34" charset="0"/>
                <a:ea typeface="Verdana" panose="020B0604030504040204" pitchFamily="34" charset="0"/>
              </a:rPr>
              <a:t>CYCLOIDEA</a:t>
            </a:r>
            <a:r>
              <a:rPr lang="en-US" sz="2000" dirty="0">
                <a:solidFill>
                  <a:srgbClr val="000000"/>
                </a:solidFill>
                <a:latin typeface="Arial" panose="020B0604020202020204" pitchFamily="34" charset="0"/>
                <a:ea typeface="Verdana" panose="020B0604030504040204" pitchFamily="34" charset="0"/>
              </a:rPr>
              <a:t> gene regulates floral symmetry, and </a:t>
            </a:r>
            <a:r>
              <a:rPr lang="en-US" sz="2000" i="1" dirty="0" err="1">
                <a:solidFill>
                  <a:srgbClr val="000000"/>
                </a:solidFill>
                <a:latin typeface="Arial" panose="020B0604020202020204" pitchFamily="34" charset="0"/>
                <a:ea typeface="Verdana" panose="020B0604030504040204" pitchFamily="34" charset="0"/>
              </a:rPr>
              <a:t>cycloidea</a:t>
            </a:r>
            <a:r>
              <a:rPr lang="en-US" sz="2000" dirty="0">
                <a:solidFill>
                  <a:srgbClr val="000000"/>
                </a:solidFill>
                <a:latin typeface="Arial" panose="020B0604020202020204" pitchFamily="34" charset="0"/>
                <a:ea typeface="Verdana" panose="020B0604030504040204" pitchFamily="34" charset="0"/>
              </a:rPr>
              <a:t> mutant snapdragons, like the one on the right, have radially symmetrical flowers.</a:t>
            </a:r>
          </a:p>
        </p:txBody>
      </p:sp>
      <p:sp>
        <p:nvSpPr>
          <p:cNvPr id="8" name="Slide Number Placeholder 5">
            <a:extLst>
              <a:ext uri="{FF2B5EF4-FFF2-40B4-BE49-F238E27FC236}">
                <a16:creationId xmlns:a16="http://schemas.microsoft.com/office/drawing/2014/main" id="{888DFF0C-4674-4A13-8B52-5380E26EC44B}"/>
              </a:ext>
            </a:extLst>
          </p:cNvPr>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2727371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1DD5F6-FEE5-457B-97B7-284A33DBD2C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Gamete Production</a:t>
            </a:r>
          </a:p>
        </p:txBody>
      </p:sp>
      <p:sp>
        <p:nvSpPr>
          <p:cNvPr id="3" name="Content Placeholder 2">
            <a:extLst>
              <a:ext uri="{FF2B5EF4-FFF2-40B4-BE49-F238E27FC236}">
                <a16:creationId xmlns:a16="http://schemas.microsoft.com/office/drawing/2014/main" id="{F54ACA35-D0B7-4C8F-BE98-755C7E1EED8D}"/>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Alternation of generations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Diploid sporophyte → haploid gametophyte</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 angiosperms, the gametophyte generation is very small and is completely enclosed within the tissues of the parent sporophyte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Male gametophyte – pollen grains.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Female gametophyte – embryo sac.</a:t>
            </a:r>
          </a:p>
        </p:txBody>
      </p:sp>
      <p:sp>
        <p:nvSpPr>
          <p:cNvPr id="6" name="Slide Number Placeholder 3">
            <a:extLst>
              <a:ext uri="{FF2B5EF4-FFF2-40B4-BE49-F238E27FC236}">
                <a16:creationId xmlns:a16="http://schemas.microsoft.com/office/drawing/2014/main" id="{45F2D328-374D-45D5-BB58-0D98D72802B5}"/>
              </a:ext>
            </a:extLst>
          </p:cNvPr>
          <p:cNvSpPr>
            <a:spLocks noGrp="1"/>
          </p:cNvSpPr>
          <p:nvPr>
            <p:ph type="sldNum" sz="quarter" idx="10"/>
          </p:nvPr>
        </p:nvSpPr>
        <p:spPr/>
        <p:txBody>
          <a:bodyPr/>
          <a:lstStyle/>
          <a:p>
            <a:fld id="{68151E55-6873-49E2-B8D5-2F265E6F1973}" type="slidenum">
              <a:rPr lang="en-US" smtClean="0"/>
              <a:pPr/>
              <a:t>34</a:t>
            </a:fld>
            <a:endParaRPr lang="en-US"/>
          </a:p>
        </p:txBody>
      </p:sp>
    </p:spTree>
    <p:extLst>
      <p:ext uri="{BB962C8B-B14F-4D97-AF65-F5344CB8AC3E}">
        <p14:creationId xmlns:p14="http://schemas.microsoft.com/office/powerpoint/2010/main" val="19430215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24A751-DB9F-4C8C-AB4B-9F3AAE4388E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Reproductive Organs of Angiosperms</a:t>
            </a:r>
          </a:p>
        </p:txBody>
      </p:sp>
      <p:sp>
        <p:nvSpPr>
          <p:cNvPr id="3" name="Content Placeholder 2">
            <a:extLst>
              <a:ext uri="{FF2B5EF4-FFF2-40B4-BE49-F238E27FC236}">
                <a16:creationId xmlns:a16="http://schemas.microsoft.com/office/drawing/2014/main" id="{21BFF9CE-BB59-4A96-959D-80B99B5C87EF}"/>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Gametes are produced in separate, specialized structures of the flower</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Reproductive organs of angiosperms differ from those of animals in two ways</a:t>
            </a:r>
          </a:p>
          <a:p>
            <a:pPr marL="457200" lvl="0" indent="-457200">
              <a:spcBef>
                <a:spcPct val="200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Both male and female structures usually occur together in the same individual</a:t>
            </a:r>
          </a:p>
          <a:p>
            <a:pPr marL="457200" lvl="0" indent="-457200">
              <a:spcBef>
                <a:spcPct val="200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Reproductive structures are not permanent parts of the adult individual</a:t>
            </a:r>
          </a:p>
        </p:txBody>
      </p:sp>
      <p:sp>
        <p:nvSpPr>
          <p:cNvPr id="6" name="Slide Number Placeholder 3">
            <a:extLst>
              <a:ext uri="{FF2B5EF4-FFF2-40B4-BE49-F238E27FC236}">
                <a16:creationId xmlns:a16="http://schemas.microsoft.com/office/drawing/2014/main" id="{1FEBBC99-0479-49C7-A253-3DE619A9CD71}"/>
              </a:ext>
            </a:extLst>
          </p:cNvPr>
          <p:cNvSpPr>
            <a:spLocks noGrp="1"/>
          </p:cNvSpPr>
          <p:nvPr>
            <p:ph type="sldNum" sz="quarter" idx="10"/>
          </p:nvPr>
        </p:nvSpPr>
        <p:spPr/>
        <p:txBody>
          <a:bodyPr/>
          <a:lstStyle/>
          <a:p>
            <a:fld id="{68151E55-6873-49E2-B8D5-2F265E6F1973}" type="slidenum">
              <a:rPr lang="en-US" smtClean="0"/>
              <a:pPr/>
              <a:t>35</a:t>
            </a:fld>
            <a:endParaRPr lang="en-US"/>
          </a:p>
        </p:txBody>
      </p:sp>
    </p:spTree>
    <p:extLst>
      <p:ext uri="{BB962C8B-B14F-4D97-AF65-F5344CB8AC3E}">
        <p14:creationId xmlns:p14="http://schemas.microsoft.com/office/powerpoint/2010/main" val="126572713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B1D90C-E153-493E-A9EC-5DBA3CEC90F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Gametophyte Formation</a:t>
            </a:r>
          </a:p>
        </p:txBody>
      </p:sp>
      <p:pic>
        <p:nvPicPr>
          <p:cNvPr id="9" name="Picture 2" descr="A detailed illustration of the formation of pollen grains degenerated megaspores and eight-nucleate embryo sac.">
            <a:extLst>
              <a:ext uri="{FF2B5EF4-FFF2-40B4-BE49-F238E27FC236}">
                <a16:creationId xmlns:a16="http://schemas.microsoft.com/office/drawing/2014/main" id="{4AC54713-2972-41BA-A436-81A4FA919248}"/>
              </a:ext>
            </a:extLst>
          </p:cNvPr>
          <p:cNvPicPr>
            <a:picLocks noChangeAspect="1" noChangeArrowheads="1"/>
          </p:cNvPicPr>
          <p:nvPr/>
        </p:nvPicPr>
        <p:blipFill>
          <a:blip r:embed="rId2"/>
          <a:stretch>
            <a:fillRect/>
          </a:stretch>
        </p:blipFill>
        <p:spPr bwMode="auto">
          <a:xfrm>
            <a:off x="858709" y="1175927"/>
            <a:ext cx="7426583" cy="493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3">
            <a:extLst>
              <a:ext uri="{FF2B5EF4-FFF2-40B4-BE49-F238E27FC236}">
                <a16:creationId xmlns:a16="http://schemas.microsoft.com/office/drawing/2014/main" id="{A120B0F0-C9E9-43DB-B830-82FC102D45B1}"/>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02048F36-39E5-42F4-B13D-5B947DC9F3DE}"/>
              </a:ext>
            </a:extLst>
          </p:cNvPr>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43302112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72FB42-D06B-44A1-A8E9-E60F47A13DB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Pollen Formation</a:t>
            </a:r>
          </a:p>
        </p:txBody>
      </p:sp>
      <p:sp>
        <p:nvSpPr>
          <p:cNvPr id="3" name="Content Placeholder 2">
            <a:extLst>
              <a:ext uri="{FF2B5EF4-FFF2-40B4-BE49-F238E27FC236}">
                <a16:creationId xmlns:a16="http://schemas.microsoft.com/office/drawing/2014/main" id="{2C143BBE-2500-4C5B-9718-97731C691DAD}"/>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Anthers contain four microsporangia which produce microspore mother cells (</a:t>
            </a:r>
            <a:r>
              <a:rPr lang="en-US" i="1" dirty="0">
                <a:solidFill>
                  <a:srgbClr val="000000"/>
                </a:solidFill>
                <a:latin typeface="Arial" panose="020B0604020202020204" pitchFamily="34" charset="0"/>
                <a:ea typeface="Verdana" panose="020B0604030504040204" pitchFamily="34" charset="0"/>
              </a:rPr>
              <a:t>2n</a:t>
            </a:r>
            <a:r>
              <a:rPr lang="en-US" dirty="0">
                <a:solidFill>
                  <a:srgbClr val="000000"/>
                </a:solidFill>
                <a:latin typeface="Arial" panose="020B0604020202020204" pitchFamily="34" charset="0"/>
                <a:ea typeface="Verdana" panose="020B0604030504040204" pitchFamily="34" charset="0"/>
              </a:rPr>
              <a:t>)</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Microspore mother cells produce microspores (</a:t>
            </a:r>
            <a:r>
              <a:rPr lang="en-US" i="1" dirty="0">
                <a:solidFill>
                  <a:srgbClr val="000000"/>
                </a:solidFill>
                <a:latin typeface="Arial" panose="020B0604020202020204" pitchFamily="34" charset="0"/>
                <a:ea typeface="Verdana" panose="020B0604030504040204" pitchFamily="34" charset="0"/>
              </a:rPr>
              <a:t>n</a:t>
            </a:r>
            <a:r>
              <a:rPr lang="en-US" dirty="0">
                <a:solidFill>
                  <a:srgbClr val="000000"/>
                </a:solidFill>
                <a:latin typeface="Arial" panose="020B0604020202020204" pitchFamily="34" charset="0"/>
                <a:ea typeface="Verdana" panose="020B0604030504040204" pitchFamily="34" charset="0"/>
              </a:rPr>
              <a:t>) through meiosis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Microspore develops by mitosis into pollen</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Generative cell in the pollen grain will later divide to form two sperm cells</a:t>
            </a:r>
          </a:p>
        </p:txBody>
      </p:sp>
      <p:sp>
        <p:nvSpPr>
          <p:cNvPr id="6" name="Slide Number Placeholder 3">
            <a:extLst>
              <a:ext uri="{FF2B5EF4-FFF2-40B4-BE49-F238E27FC236}">
                <a16:creationId xmlns:a16="http://schemas.microsoft.com/office/drawing/2014/main" id="{0E2A49D1-9302-4AFE-B9AD-10A2072367E4}"/>
              </a:ext>
            </a:extLst>
          </p:cNvPr>
          <p:cNvSpPr>
            <a:spLocks noGrp="1"/>
          </p:cNvSpPr>
          <p:nvPr>
            <p:ph type="sldNum" sz="quarter" idx="10"/>
          </p:nvPr>
        </p:nvSpPr>
        <p:spPr/>
        <p:txBody>
          <a:bodyPr/>
          <a:lstStyle/>
          <a:p>
            <a:fld id="{68151E55-6873-49E2-B8D5-2F265E6F1973}" type="slidenum">
              <a:rPr lang="en-US" smtClean="0"/>
              <a:pPr/>
              <a:t>37</a:t>
            </a:fld>
            <a:endParaRPr lang="en-US"/>
          </a:p>
        </p:txBody>
      </p:sp>
    </p:spTree>
    <p:extLst>
      <p:ext uri="{BB962C8B-B14F-4D97-AF65-F5344CB8AC3E}">
        <p14:creationId xmlns:p14="http://schemas.microsoft.com/office/powerpoint/2010/main" val="407477702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14C98A-BA2D-41B1-AC09-45A825C4951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Pollen Grains</a:t>
            </a:r>
          </a:p>
        </p:txBody>
      </p:sp>
      <p:pic>
        <p:nvPicPr>
          <p:cNvPr id="9" name="Picture 2" descr="A 2-part illustration of 2 pollen grains having vastly different shapes and surface ornamentations.">
            <a:extLst>
              <a:ext uri="{FF2B5EF4-FFF2-40B4-BE49-F238E27FC236}">
                <a16:creationId xmlns:a16="http://schemas.microsoft.com/office/drawing/2014/main" id="{23A0166B-04A5-47D7-BAF9-55E9E0324148}"/>
              </a:ext>
            </a:extLst>
          </p:cNvPr>
          <p:cNvPicPr>
            <a:picLocks noChangeAspect="1"/>
          </p:cNvPicPr>
          <p:nvPr/>
        </p:nvPicPr>
        <p:blipFill rotWithShape="1">
          <a:blip r:embed="rId2"/>
          <a:srcRect t="10418" b="13648"/>
          <a:stretch/>
        </p:blipFill>
        <p:spPr bwMode="auto">
          <a:xfrm>
            <a:off x="716996" y="1066858"/>
            <a:ext cx="7710008"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58E6FE1C-1329-41F0-87DA-A73365CC4745}"/>
              </a:ext>
            </a:extLst>
          </p:cNvPr>
          <p:cNvSpPr>
            <a:spLocks noGrp="1"/>
          </p:cNvSpPr>
          <p:nvPr>
            <p:ph sz="quarter" idx="11"/>
          </p:nvPr>
        </p:nvSpPr>
        <p:spPr>
          <a:xfrm>
            <a:off x="3200400" y="4381936"/>
            <a:ext cx="2743200" cy="182880"/>
          </a:xfrm>
        </p:spPr>
        <p:txBody>
          <a:bodyPr/>
          <a:lstStyle/>
          <a:p>
            <a:pPr algn="ctr"/>
            <a:r>
              <a:rPr lang="en-US" sz="800" dirty="0">
                <a:solidFill>
                  <a:schemeClr val="tx1"/>
                </a:solidFill>
              </a:rPr>
              <a:t>©L. DeVos/Free University of Brussels </a:t>
            </a:r>
            <a:endParaRPr lang="en-US" sz="800" dirty="0">
              <a:solidFill>
                <a:schemeClr val="tx1"/>
              </a:solidFill>
              <a:latin typeface="Arial" panose="020B0604020202020204" pitchFamily="34" charset="0"/>
              <a:ea typeface="Verdana" panose="020B0604030504040204" pitchFamily="34" charset="0"/>
            </a:endParaRPr>
          </a:p>
        </p:txBody>
      </p:sp>
      <p:sp>
        <p:nvSpPr>
          <p:cNvPr id="5" name="Content Placeholder 4">
            <a:extLst>
              <a:ext uri="{FF2B5EF4-FFF2-40B4-BE49-F238E27FC236}">
                <a16:creationId xmlns:a16="http://schemas.microsoft.com/office/drawing/2014/main" id="{EE1792F5-BB4E-4696-B548-D23BBD4538AF}"/>
              </a:ext>
            </a:extLst>
          </p:cNvPr>
          <p:cNvSpPr>
            <a:spLocks noGrp="1"/>
          </p:cNvSpPr>
          <p:nvPr>
            <p:ph sz="quarter" idx="15"/>
          </p:nvPr>
        </p:nvSpPr>
        <p:spPr>
          <a:xfrm>
            <a:off x="342900" y="4698563"/>
            <a:ext cx="8458200" cy="1737360"/>
          </a:xfrm>
        </p:spPr>
        <p:txBody>
          <a:bodyPr/>
          <a:lstStyle/>
          <a:p>
            <a:pPr lvl="0">
              <a:lnSpc>
                <a:spcPct val="110000"/>
              </a:lnSpc>
              <a:spcBef>
                <a:spcPts val="624"/>
              </a:spcBef>
              <a:spcAft>
                <a:spcPts val="0"/>
              </a:spcAft>
              <a:buClr>
                <a:srgbClr val="003B48"/>
              </a:buClr>
            </a:pPr>
            <a:r>
              <a:rPr lang="en-US" sz="2000" dirty="0">
                <a:solidFill>
                  <a:srgbClr val="000000"/>
                </a:solidFill>
                <a:latin typeface="Arial" panose="020B0604020202020204" pitchFamily="34" charset="0"/>
                <a:ea typeface="Verdana" panose="020B0604030504040204" pitchFamily="34" charset="0"/>
              </a:rPr>
              <a:t>In the Easter lily, </a:t>
            </a:r>
            <a:r>
              <a:rPr lang="en-US" sz="2000" i="1" dirty="0">
                <a:solidFill>
                  <a:srgbClr val="000000"/>
                </a:solidFill>
                <a:latin typeface="Arial" panose="020B0604020202020204" pitchFamily="34" charset="0"/>
                <a:ea typeface="Verdana" panose="020B0604030504040204" pitchFamily="34" charset="0"/>
              </a:rPr>
              <a:t>Lilium </a:t>
            </a:r>
            <a:r>
              <a:rPr lang="en-US" sz="2000" i="1" dirty="0" err="1">
                <a:solidFill>
                  <a:srgbClr val="000000"/>
                </a:solidFill>
                <a:latin typeface="Arial" panose="020B0604020202020204" pitchFamily="34" charset="0"/>
                <a:ea typeface="Verdana" panose="020B0604030504040204" pitchFamily="34" charset="0"/>
              </a:rPr>
              <a:t>candidum</a:t>
            </a:r>
            <a:r>
              <a:rPr lang="en-US" sz="2000" dirty="0">
                <a:solidFill>
                  <a:srgbClr val="000000"/>
                </a:solidFill>
                <a:latin typeface="Arial" panose="020B0604020202020204" pitchFamily="34" charset="0"/>
                <a:ea typeface="Verdana" panose="020B0604030504040204" pitchFamily="34" charset="0"/>
              </a:rPr>
              <a:t>, the pollen tube emerges from the pollen grain through the groove or furrow that occurs on one side of the grain. In a plant of the sunflower family, </a:t>
            </a:r>
            <a:r>
              <a:rPr lang="en-US" sz="2000" i="1" dirty="0" err="1">
                <a:solidFill>
                  <a:srgbClr val="000000"/>
                </a:solidFill>
                <a:latin typeface="Arial" panose="020B0604020202020204" pitchFamily="34" charset="0"/>
                <a:ea typeface="Verdana" panose="020B0604030504040204" pitchFamily="34" charset="0"/>
              </a:rPr>
              <a:t>Hyoseris</a:t>
            </a:r>
            <a:r>
              <a:rPr lang="en-US" sz="2000" i="1" dirty="0">
                <a:solidFill>
                  <a:srgbClr val="000000"/>
                </a:solidFill>
                <a:latin typeface="Arial" panose="020B0604020202020204" pitchFamily="34" charset="0"/>
                <a:ea typeface="Verdana" panose="020B0604030504040204" pitchFamily="34" charset="0"/>
              </a:rPr>
              <a:t> </a:t>
            </a:r>
            <a:r>
              <a:rPr lang="en-US" sz="2000" i="1" dirty="0" err="1">
                <a:solidFill>
                  <a:srgbClr val="000000"/>
                </a:solidFill>
                <a:latin typeface="Arial" panose="020B0604020202020204" pitchFamily="34" charset="0"/>
                <a:ea typeface="Verdana" panose="020B0604030504040204" pitchFamily="34" charset="0"/>
              </a:rPr>
              <a:t>longiloba</a:t>
            </a:r>
            <a:r>
              <a:rPr lang="en-US" sz="2000" dirty="0">
                <a:solidFill>
                  <a:srgbClr val="000000"/>
                </a:solidFill>
                <a:latin typeface="Arial" panose="020B0604020202020204" pitchFamily="34" charset="0"/>
                <a:ea typeface="Verdana" panose="020B0604030504040204" pitchFamily="34" charset="0"/>
              </a:rPr>
              <a:t>, three pores are hidden among the ornamentation of the pollen grain. The pollen tube may grow out through any one of them.</a:t>
            </a:r>
          </a:p>
        </p:txBody>
      </p:sp>
      <p:sp>
        <p:nvSpPr>
          <p:cNvPr id="8" name="Slide Number Placeholder 5">
            <a:extLst>
              <a:ext uri="{FF2B5EF4-FFF2-40B4-BE49-F238E27FC236}">
                <a16:creationId xmlns:a16="http://schemas.microsoft.com/office/drawing/2014/main" id="{65925C97-31E6-4A7F-841B-82A9F2A0CBB9}"/>
              </a:ext>
            </a:extLst>
          </p:cNvPr>
          <p:cNvSpPr>
            <a:spLocks noGrp="1"/>
          </p:cNvSpPr>
          <p:nvPr>
            <p:ph type="sldNum" sz="quarter" idx="10"/>
          </p:nvPr>
        </p:nvSpPr>
        <p:spPr/>
        <p:txBody>
          <a:bodyPr/>
          <a:lstStyle/>
          <a:p>
            <a:fld id="{68151E55-6873-49E2-B8D5-2F265E6F1973}" type="slidenum">
              <a:rPr lang="en-US" smtClean="0"/>
              <a:pPr/>
              <a:t>38</a:t>
            </a:fld>
            <a:endParaRPr lang="en-US"/>
          </a:p>
        </p:txBody>
      </p:sp>
    </p:spTree>
    <p:extLst>
      <p:ext uri="{BB962C8B-B14F-4D97-AF65-F5344CB8AC3E}">
        <p14:creationId xmlns:p14="http://schemas.microsoft.com/office/powerpoint/2010/main" val="53357702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B7A29-FFB7-4B87-BF2E-58E51E6A645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Embryo Sac Formation</a:t>
            </a:r>
          </a:p>
        </p:txBody>
      </p:sp>
      <p:sp>
        <p:nvSpPr>
          <p:cNvPr id="3" name="Content Placeholder 2">
            <a:extLst>
              <a:ext uri="{FF2B5EF4-FFF2-40B4-BE49-F238E27FC236}">
                <a16:creationId xmlns:a16="http://schemas.microsoft.com/office/drawing/2014/main" id="{E2BE407A-7653-4969-A3D8-727A5F6EF79E}"/>
              </a:ext>
            </a:extLst>
          </p:cNvPr>
          <p:cNvSpPr>
            <a:spLocks noGrp="1"/>
          </p:cNvSpPr>
          <p:nvPr>
            <p:ph sz="quarter" idx="11"/>
          </p:nvPr>
        </p:nvSpPr>
        <p:spPr/>
        <p:txBody>
          <a:bodyPr/>
          <a:lstStyle/>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Within each ovule, a diploid megaspore mother cell undergoes meiosis to produce four haploid megaspores</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Usually only one megaspore survives</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Enlarges and undergoes repeated mitotic divisions to produce eight haploid nuclei</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Enclosed within a seven-celled embryo sac</a:t>
            </a:r>
          </a:p>
        </p:txBody>
      </p:sp>
      <p:sp>
        <p:nvSpPr>
          <p:cNvPr id="6" name="Slide Number Placeholder 3">
            <a:extLst>
              <a:ext uri="{FF2B5EF4-FFF2-40B4-BE49-F238E27FC236}">
                <a16:creationId xmlns:a16="http://schemas.microsoft.com/office/drawing/2014/main" id="{F8EC2344-8C05-45E7-9D6C-59422E59A1B4}"/>
              </a:ext>
            </a:extLst>
          </p:cNvPr>
          <p:cNvSpPr>
            <a:spLocks noGrp="1"/>
          </p:cNvSpPr>
          <p:nvPr>
            <p:ph type="sldNum" sz="quarter" idx="10"/>
          </p:nvPr>
        </p:nvSpPr>
        <p:spPr/>
        <p:txBody>
          <a:bodyPr/>
          <a:lstStyle/>
          <a:p>
            <a:fld id="{68151E55-6873-49E2-B8D5-2F265E6F1973}" type="slidenum">
              <a:rPr lang="en-US" smtClean="0"/>
              <a:pPr/>
              <a:t>39</a:t>
            </a:fld>
            <a:endParaRPr lang="en-US"/>
          </a:p>
        </p:txBody>
      </p:sp>
    </p:spTree>
    <p:extLst>
      <p:ext uri="{BB962C8B-B14F-4D97-AF65-F5344CB8AC3E}">
        <p14:creationId xmlns:p14="http://schemas.microsoft.com/office/powerpoint/2010/main" val="60245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CB4FBE-000F-4F6F-B1C1-F5FD62FDEE5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Life Cycle of an Angiosperm</a:t>
            </a:r>
          </a:p>
        </p:txBody>
      </p:sp>
      <p:pic>
        <p:nvPicPr>
          <p:cNvPr id="9" name="Picture 2" descr="An illustration of the flowering plant alternation of generations is described.">
            <a:extLst>
              <a:ext uri="{FF2B5EF4-FFF2-40B4-BE49-F238E27FC236}">
                <a16:creationId xmlns:a16="http://schemas.microsoft.com/office/drawing/2014/main" id="{CA55BD86-9D52-4194-8C02-C54B8A31589A}"/>
              </a:ext>
            </a:extLst>
          </p:cNvPr>
          <p:cNvPicPr>
            <a:picLocks noChangeAspect="1" noChangeArrowheads="1"/>
          </p:cNvPicPr>
          <p:nvPr/>
        </p:nvPicPr>
        <p:blipFill>
          <a:blip r:embed="rId2"/>
          <a:stretch>
            <a:fillRect/>
          </a:stretch>
        </p:blipFill>
        <p:spPr bwMode="auto">
          <a:xfrm>
            <a:off x="2481310" y="1118584"/>
            <a:ext cx="418138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3">
            <a:extLst>
              <a:ext uri="{FF2B5EF4-FFF2-40B4-BE49-F238E27FC236}">
                <a16:creationId xmlns:a16="http://schemas.microsoft.com/office/drawing/2014/main" id="{2BEAAE8C-77C5-498B-A491-F7A04D980A96}"/>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171F35AD-3CB3-401F-973D-D78309EAAE04}"/>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7621435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3931F6-92F8-494F-8693-E3B92BBC514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Mature Embryo Sac</a:t>
            </a:r>
          </a:p>
        </p:txBody>
      </p:sp>
      <p:pic>
        <p:nvPicPr>
          <p:cNvPr id="8" name="Picture 2" descr="The egg cell is proximal to the receptacle with a synergid on each side and the 3 antipodals at the opposite end. 2 polar nuclei are found in between.">
            <a:extLst>
              <a:ext uri="{FF2B5EF4-FFF2-40B4-BE49-F238E27FC236}">
                <a16:creationId xmlns:a16="http://schemas.microsoft.com/office/drawing/2014/main" id="{8CDD48E9-B97C-4B1E-AE13-4C51BFF6B45F}"/>
              </a:ext>
            </a:extLst>
          </p:cNvPr>
          <p:cNvPicPr preferRelativeResize="0">
            <a:picLocks noChangeAspect="1" noChangeArrowheads="1"/>
          </p:cNvPicPr>
          <p:nvPr/>
        </p:nvPicPr>
        <p:blipFill rotWithShape="1">
          <a:blip r:embed="rId2"/>
          <a:srcRect t="10752" r="7672" b="15916"/>
          <a:stretch/>
        </p:blipFill>
        <p:spPr bwMode="auto">
          <a:xfrm>
            <a:off x="1543685" y="1122276"/>
            <a:ext cx="6056630" cy="5120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3">
            <a:extLst>
              <a:ext uri="{FF2B5EF4-FFF2-40B4-BE49-F238E27FC236}">
                <a16:creationId xmlns:a16="http://schemas.microsoft.com/office/drawing/2014/main" id="{8FC548D8-5731-4C2A-88B7-AAE949FCA047}"/>
              </a:ext>
            </a:extLst>
          </p:cNvPr>
          <p:cNvSpPr>
            <a:spLocks noGrp="1"/>
          </p:cNvSpPr>
          <p:nvPr>
            <p:ph type="body" sz="quarter" idx="39"/>
          </p:nvPr>
        </p:nvSpPr>
        <p:spPr>
          <a:xfrm>
            <a:off x="3657600" y="6313837"/>
            <a:ext cx="1828800" cy="181356"/>
          </a:xfrm>
        </p:spPr>
        <p:txBody>
          <a:bodyPr/>
          <a:lstStyle/>
          <a:p>
            <a:pPr algn="ctr"/>
            <a:r>
              <a:rPr lang="en-US" dirty="0">
                <a:solidFill>
                  <a:schemeClr val="tx1"/>
                </a:solidFill>
              </a:rPr>
              <a:t>(right) K. Stern’s </a:t>
            </a:r>
          </a:p>
        </p:txBody>
      </p:sp>
      <p:sp>
        <p:nvSpPr>
          <p:cNvPr id="7" name="Slide Number Placeholder 4">
            <a:extLst>
              <a:ext uri="{FF2B5EF4-FFF2-40B4-BE49-F238E27FC236}">
                <a16:creationId xmlns:a16="http://schemas.microsoft.com/office/drawing/2014/main" id="{CBE3094B-63C9-4FAB-BCF0-DF3032429270}"/>
              </a:ext>
            </a:extLst>
          </p:cNvPr>
          <p:cNvSpPr>
            <a:spLocks noGrp="1"/>
          </p:cNvSpPr>
          <p:nvPr>
            <p:ph type="sldNum" sz="quarter" idx="10"/>
          </p:nvPr>
        </p:nvSpPr>
        <p:spPr/>
        <p:txBody>
          <a:bodyPr/>
          <a:lstStyle/>
          <a:p>
            <a:fld id="{68151E55-6873-49E2-B8D5-2F265E6F1973}" type="slidenum">
              <a:rPr lang="en-US" smtClean="0"/>
              <a:pPr/>
              <a:t>40</a:t>
            </a:fld>
            <a:endParaRPr lang="en-US"/>
          </a:p>
        </p:txBody>
      </p:sp>
    </p:spTree>
    <p:extLst>
      <p:ext uri="{BB962C8B-B14F-4D97-AF65-F5344CB8AC3E}">
        <p14:creationId xmlns:p14="http://schemas.microsoft.com/office/powerpoint/2010/main" val="85801903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1E2526-E9DA-4BED-A49D-24918597DE4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Pollination</a:t>
            </a:r>
          </a:p>
        </p:txBody>
      </p:sp>
      <p:sp>
        <p:nvSpPr>
          <p:cNvPr id="3" name="Content Placeholder 2">
            <a:extLst>
              <a:ext uri="{FF2B5EF4-FFF2-40B4-BE49-F238E27FC236}">
                <a16:creationId xmlns:a16="http://schemas.microsoft.com/office/drawing/2014/main" id="{EFF39B07-23AD-4974-84BF-54BDDC090EDD}"/>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Process by which pollen is placed on the stigma</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Self-pollination</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Pollen from a flower’s anther pollinates stigma of the same flower.</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Cross-pollination</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Pollen from anther of one flower pollinates another flower’s stigma.</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Also termed outcrossing.</a:t>
            </a:r>
          </a:p>
        </p:txBody>
      </p:sp>
      <p:sp>
        <p:nvSpPr>
          <p:cNvPr id="6" name="Slide Number Placeholder 3">
            <a:extLst>
              <a:ext uri="{FF2B5EF4-FFF2-40B4-BE49-F238E27FC236}">
                <a16:creationId xmlns:a16="http://schemas.microsoft.com/office/drawing/2014/main" id="{16260132-EC6C-49C4-8469-15F05CA928D7}"/>
              </a:ext>
            </a:extLst>
          </p:cNvPr>
          <p:cNvSpPr>
            <a:spLocks noGrp="1"/>
          </p:cNvSpPr>
          <p:nvPr>
            <p:ph type="sldNum" sz="quarter" idx="10"/>
          </p:nvPr>
        </p:nvSpPr>
        <p:spPr/>
        <p:txBody>
          <a:bodyPr/>
          <a:lstStyle/>
          <a:p>
            <a:fld id="{68151E55-6873-49E2-B8D5-2F265E6F1973}" type="slidenum">
              <a:rPr lang="en-US" smtClean="0"/>
              <a:pPr/>
              <a:t>41</a:t>
            </a:fld>
            <a:endParaRPr lang="en-US"/>
          </a:p>
        </p:txBody>
      </p:sp>
    </p:spTree>
    <p:extLst>
      <p:ext uri="{BB962C8B-B14F-4D97-AF65-F5344CB8AC3E}">
        <p14:creationId xmlns:p14="http://schemas.microsoft.com/office/powerpoint/2010/main" val="178538424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A6096B-B58F-4DC7-A768-D50F15BADC8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Successful Pollination</a:t>
            </a:r>
          </a:p>
        </p:txBody>
      </p:sp>
      <p:sp>
        <p:nvSpPr>
          <p:cNvPr id="3" name="Content Placeholder 2">
            <a:extLst>
              <a:ext uri="{FF2B5EF4-FFF2-40B4-BE49-F238E27FC236}">
                <a16:creationId xmlns:a16="http://schemas.microsoft.com/office/drawing/2014/main" id="{77C8CF30-F3E4-4F0F-B795-87BE1B54789C}"/>
              </a:ext>
            </a:extLst>
          </p:cNvPr>
          <p:cNvSpPr>
            <a:spLocks noGrp="1"/>
          </p:cNvSpPr>
          <p:nvPr>
            <p:ph sz="quarter" idx="11"/>
          </p:nvPr>
        </p:nvSpPr>
        <p:spPr/>
        <p:txBody>
          <a:bodyPr/>
          <a:lstStyle/>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Successful pollination in many angiosperms depends on regular attraction of pollinators</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Floral morphology has coevolved with pollinators</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Early seed plants wind pollinated</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Among insect-pollinated angiosperms, the most numerous groups are those pollinated by bees</a:t>
            </a:r>
          </a:p>
        </p:txBody>
      </p:sp>
      <p:sp>
        <p:nvSpPr>
          <p:cNvPr id="6" name="Slide Number Placeholder 3">
            <a:extLst>
              <a:ext uri="{FF2B5EF4-FFF2-40B4-BE49-F238E27FC236}">
                <a16:creationId xmlns:a16="http://schemas.microsoft.com/office/drawing/2014/main" id="{F65C19CC-8B52-4635-A50D-6B4C5146FB3B}"/>
              </a:ext>
            </a:extLst>
          </p:cNvPr>
          <p:cNvSpPr>
            <a:spLocks noGrp="1"/>
          </p:cNvSpPr>
          <p:nvPr>
            <p:ph type="sldNum" sz="quarter" idx="10"/>
          </p:nvPr>
        </p:nvSpPr>
        <p:spPr/>
        <p:txBody>
          <a:bodyPr/>
          <a:lstStyle/>
          <a:p>
            <a:fld id="{68151E55-6873-49E2-B8D5-2F265E6F1973}" type="slidenum">
              <a:rPr lang="en-US" smtClean="0"/>
              <a:pPr/>
              <a:t>42</a:t>
            </a:fld>
            <a:endParaRPr lang="en-US"/>
          </a:p>
        </p:txBody>
      </p:sp>
    </p:spTree>
    <p:extLst>
      <p:ext uri="{BB962C8B-B14F-4D97-AF65-F5344CB8AC3E}">
        <p14:creationId xmlns:p14="http://schemas.microsoft.com/office/powerpoint/2010/main" val="170378296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300965-D52D-469A-887E-E0E8A7803CE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Bee Pollination</a:t>
            </a:r>
          </a:p>
        </p:txBody>
      </p:sp>
      <p:sp>
        <p:nvSpPr>
          <p:cNvPr id="3" name="Content Placeholder 2">
            <a:extLst>
              <a:ext uri="{FF2B5EF4-FFF2-40B4-BE49-F238E27FC236}">
                <a16:creationId xmlns:a16="http://schemas.microsoft.com/office/drawing/2014/main" id="{92A56E04-91DE-4F21-AAA0-06610229EB7D}"/>
              </a:ext>
            </a:extLst>
          </p:cNvPr>
          <p:cNvSpPr>
            <a:spLocks noGrp="1"/>
          </p:cNvSpPr>
          <p:nvPr>
            <p:ph sz="quarter" idx="11"/>
          </p:nvPr>
        </p:nvSpPr>
        <p:spPr>
          <a:xfrm>
            <a:off x="342900" y="1276710"/>
            <a:ext cx="8458200" cy="1283610"/>
          </a:xfrm>
        </p:spPr>
        <p:txBody>
          <a:bodyPr/>
          <a:lstStyle/>
          <a:p>
            <a:pPr marL="342900" lvl="0" indent="-342900">
              <a:spcBef>
                <a:spcPts val="624"/>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Bees typically visit yellow or blue flowers</a:t>
            </a:r>
          </a:p>
          <a:p>
            <a:pPr marL="342900" lvl="0" indent="-342900">
              <a:spcBef>
                <a:spcPts val="624"/>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Many have stripes or lines of dots that indicate the location of the </a:t>
            </a:r>
            <a:r>
              <a:rPr lang="en-US" dirty="0" err="1">
                <a:solidFill>
                  <a:srgbClr val="000000"/>
                </a:solidFill>
                <a:latin typeface="Arial" panose="020B0604020202020204" pitchFamily="34" charset="0"/>
                <a:ea typeface="Verdana" panose="020B0604030504040204" pitchFamily="34" charset="0"/>
              </a:rPr>
              <a:t>nectaries</a:t>
            </a:r>
            <a:endParaRPr lang="en-US" dirty="0">
              <a:solidFill>
                <a:srgbClr val="000000"/>
              </a:solidFill>
              <a:latin typeface="Arial" panose="020B0604020202020204" pitchFamily="34" charset="0"/>
              <a:ea typeface="Verdana" panose="020B0604030504040204" pitchFamily="34" charset="0"/>
            </a:endParaRPr>
          </a:p>
        </p:txBody>
      </p:sp>
      <p:pic>
        <p:nvPicPr>
          <p:cNvPr id="9" name="Picture 3" descr="A bumblebee is sitting on a flower.">
            <a:extLst>
              <a:ext uri="{FF2B5EF4-FFF2-40B4-BE49-F238E27FC236}">
                <a16:creationId xmlns:a16="http://schemas.microsoft.com/office/drawing/2014/main" id="{84DDCC5D-1BCF-4F32-853B-BCB8F9175B5B}"/>
              </a:ext>
            </a:extLst>
          </p:cNvPr>
          <p:cNvPicPr>
            <a:picLocks noChangeAspect="1" noChangeArrowheads="1"/>
          </p:cNvPicPr>
          <p:nvPr/>
        </p:nvPicPr>
        <p:blipFill>
          <a:blip r:embed="rId2"/>
          <a:stretch>
            <a:fillRect/>
          </a:stretch>
        </p:blipFill>
        <p:spPr bwMode="auto">
          <a:xfrm>
            <a:off x="2011199" y="2764547"/>
            <a:ext cx="5121603" cy="3383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4">
            <a:extLst>
              <a:ext uri="{FF2B5EF4-FFF2-40B4-BE49-F238E27FC236}">
                <a16:creationId xmlns:a16="http://schemas.microsoft.com/office/drawing/2014/main" id="{CE7B7D40-D749-40B4-BFDD-A3BFC17BDB38}"/>
              </a:ext>
            </a:extLst>
          </p:cNvPr>
          <p:cNvSpPr>
            <a:spLocks noGrp="1"/>
          </p:cNvSpPr>
          <p:nvPr>
            <p:ph type="body" sz="quarter" idx="39"/>
          </p:nvPr>
        </p:nvSpPr>
        <p:spPr>
          <a:xfrm>
            <a:off x="3657600" y="6307489"/>
            <a:ext cx="1828800" cy="181356"/>
          </a:xfrm>
        </p:spPr>
        <p:txBody>
          <a:bodyPr/>
          <a:lstStyle/>
          <a:p>
            <a:pPr algn="ctr"/>
            <a:r>
              <a:rPr lang="en-US" dirty="0">
                <a:solidFill>
                  <a:schemeClr val="tx1"/>
                </a:solidFill>
              </a:rPr>
              <a:t>Holly Hildreth/McGraw Hill</a:t>
            </a:r>
          </a:p>
        </p:txBody>
      </p:sp>
      <p:sp>
        <p:nvSpPr>
          <p:cNvPr id="8" name="Slide Number Placeholder 5">
            <a:extLst>
              <a:ext uri="{FF2B5EF4-FFF2-40B4-BE49-F238E27FC236}">
                <a16:creationId xmlns:a16="http://schemas.microsoft.com/office/drawing/2014/main" id="{81E65F04-8DDF-4D65-8FAE-8B95F380DEA4}"/>
              </a:ext>
            </a:extLst>
          </p:cNvPr>
          <p:cNvSpPr>
            <a:spLocks noGrp="1"/>
          </p:cNvSpPr>
          <p:nvPr>
            <p:ph type="sldNum" sz="quarter" idx="10"/>
          </p:nvPr>
        </p:nvSpPr>
        <p:spPr/>
        <p:txBody>
          <a:bodyPr/>
          <a:lstStyle/>
          <a:p>
            <a:fld id="{68151E55-6873-49E2-B8D5-2F265E6F1973}" type="slidenum">
              <a:rPr lang="en-US" smtClean="0"/>
              <a:pPr/>
              <a:t>43</a:t>
            </a:fld>
            <a:endParaRPr lang="en-US"/>
          </a:p>
        </p:txBody>
      </p:sp>
    </p:spTree>
    <p:extLst>
      <p:ext uri="{BB962C8B-B14F-4D97-AF65-F5344CB8AC3E}">
        <p14:creationId xmlns:p14="http://schemas.microsoft.com/office/powerpoint/2010/main" val="348564812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300965-D52D-469A-887E-E0E8A7803CE6}"/>
              </a:ext>
            </a:extLst>
          </p:cNvPr>
          <p:cNvSpPr>
            <a:spLocks noGrp="1"/>
          </p:cNvSpPr>
          <p:nvPr>
            <p:ph type="title"/>
          </p:nvPr>
        </p:nvSpPr>
        <p:spPr/>
        <p:txBody>
          <a:bodyPr/>
          <a:lstStyle/>
          <a:p>
            <a:pPr lvl="0"/>
            <a:r>
              <a:rPr lang="en-US" dirty="0"/>
              <a:t>How a Bee Sees a Flower</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 2-part image of the yellow flower of Peruvian primrose in normal light (a) and with a filter that selectively transmits ultraviolet light (b).">
            <a:extLst>
              <a:ext uri="{FF2B5EF4-FFF2-40B4-BE49-F238E27FC236}">
                <a16:creationId xmlns:a16="http://schemas.microsoft.com/office/drawing/2014/main" id="{84DDCC5D-1BCF-4F32-853B-BCB8F9175B5B}"/>
              </a:ext>
            </a:extLst>
          </p:cNvPr>
          <p:cNvPicPr>
            <a:picLocks noChangeAspect="1" noChangeArrowheads="1"/>
          </p:cNvPicPr>
          <p:nvPr/>
        </p:nvPicPr>
        <p:blipFill>
          <a:blip r:embed="rId2"/>
          <a:stretch>
            <a:fillRect/>
          </a:stretch>
        </p:blipFill>
        <p:spPr bwMode="auto">
          <a:xfrm>
            <a:off x="2011199" y="1229927"/>
            <a:ext cx="5121603" cy="3104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3">
            <a:extLst>
              <a:ext uri="{FF2B5EF4-FFF2-40B4-BE49-F238E27FC236}">
                <a16:creationId xmlns:a16="http://schemas.microsoft.com/office/drawing/2014/main" id="{92A56E04-91DE-4F21-AAA0-06610229EB7D}"/>
              </a:ext>
            </a:extLst>
          </p:cNvPr>
          <p:cNvSpPr>
            <a:spLocks noGrp="1"/>
          </p:cNvSpPr>
          <p:nvPr>
            <p:ph sz="quarter" idx="11"/>
          </p:nvPr>
        </p:nvSpPr>
        <p:spPr>
          <a:xfrm>
            <a:off x="3200400" y="4354780"/>
            <a:ext cx="2743200" cy="182880"/>
          </a:xfrm>
        </p:spPr>
        <p:txBody>
          <a:bodyPr/>
          <a:lstStyle/>
          <a:p>
            <a:pPr algn="ctr"/>
            <a:r>
              <a:rPr lang="en-US" sz="800" dirty="0">
                <a:solidFill>
                  <a:schemeClr val="tx1"/>
                </a:solidFill>
              </a:rPr>
              <a:t>©Thomas Eisner, Cornell University</a:t>
            </a:r>
          </a:p>
        </p:txBody>
      </p:sp>
      <p:sp>
        <p:nvSpPr>
          <p:cNvPr id="5" name="Content Placeholder 4">
            <a:extLst>
              <a:ext uri="{FF2B5EF4-FFF2-40B4-BE49-F238E27FC236}">
                <a16:creationId xmlns:a16="http://schemas.microsoft.com/office/drawing/2014/main" id="{993C20F6-6DF9-48E7-8C49-382DDD294912}"/>
              </a:ext>
            </a:extLst>
          </p:cNvPr>
          <p:cNvSpPr>
            <a:spLocks noGrp="1"/>
          </p:cNvSpPr>
          <p:nvPr>
            <p:ph sz="quarter" idx="15"/>
          </p:nvPr>
        </p:nvSpPr>
        <p:spPr>
          <a:xfrm>
            <a:off x="342900" y="4575400"/>
            <a:ext cx="8458200" cy="1874520"/>
          </a:xfrm>
        </p:spPr>
        <p:txBody>
          <a:bodyPr/>
          <a:lstStyle/>
          <a:p>
            <a:pPr>
              <a:spcBef>
                <a:spcPts val="624"/>
              </a:spcBef>
            </a:pPr>
            <a:r>
              <a:rPr lang="en-US" sz="2000" dirty="0"/>
              <a:t>The yellow flower of </a:t>
            </a:r>
            <a:r>
              <a:rPr lang="en-US" sz="2000" i="1" dirty="0" err="1"/>
              <a:t>Ludwigia</a:t>
            </a:r>
            <a:r>
              <a:rPr lang="en-US" sz="2000" i="1" dirty="0"/>
              <a:t> peruviana </a:t>
            </a:r>
            <a:r>
              <a:rPr lang="en-US" sz="2000" dirty="0"/>
              <a:t>(Peruvian primrose) photographed in normal light (on the left) appears yellow, but under ultraviolet light it has a conspicuous central bull’s-eye. This is because the outer sections of the petals reflect both yellow and ultraviolet, while the inner portions reflect yellow only and therefore appear dark in the photograph that emphasizes ultraviolet reflection.</a:t>
            </a:r>
          </a:p>
        </p:txBody>
      </p:sp>
      <p:sp>
        <p:nvSpPr>
          <p:cNvPr id="8" name="Slide Number Placeholder 5">
            <a:extLst>
              <a:ext uri="{FF2B5EF4-FFF2-40B4-BE49-F238E27FC236}">
                <a16:creationId xmlns:a16="http://schemas.microsoft.com/office/drawing/2014/main" id="{81E65F04-8DDF-4D65-8FAE-8B95F380DEA4}"/>
              </a:ext>
            </a:extLst>
          </p:cNvPr>
          <p:cNvSpPr>
            <a:spLocks noGrp="1"/>
          </p:cNvSpPr>
          <p:nvPr>
            <p:ph type="sldNum" sz="quarter" idx="10"/>
          </p:nvPr>
        </p:nvSpPr>
        <p:spPr/>
        <p:txBody>
          <a:bodyPr/>
          <a:lstStyle/>
          <a:p>
            <a:fld id="{68151E55-6873-49E2-B8D5-2F265E6F1973}" type="slidenum">
              <a:rPr lang="en-US" smtClean="0"/>
              <a:pPr/>
              <a:t>44</a:t>
            </a:fld>
            <a:endParaRPr lang="en-US"/>
          </a:p>
        </p:txBody>
      </p:sp>
    </p:spTree>
    <p:extLst>
      <p:ext uri="{BB962C8B-B14F-4D97-AF65-F5344CB8AC3E}">
        <p14:creationId xmlns:p14="http://schemas.microsoft.com/office/powerpoint/2010/main" val="37436022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5DE7B8-3947-4059-8B19-F4D3B275DB1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Other Insect Pollinators</a:t>
            </a:r>
          </a:p>
        </p:txBody>
      </p:sp>
      <p:sp>
        <p:nvSpPr>
          <p:cNvPr id="3" name="Content Placeholder 2">
            <a:extLst>
              <a:ext uri="{FF2B5EF4-FFF2-40B4-BE49-F238E27FC236}">
                <a16:creationId xmlns:a16="http://schemas.microsoft.com/office/drawing/2014/main" id="{F9149C87-63C3-4A01-9F6E-56AE6E002BF1}"/>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Flowers that are visited regularly by butterflies often have flat “landing platforms”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Flowers that are visited regularly by moths are often white or pale in color</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Also tend to be heavily scented, making them easy to locate at night</a:t>
            </a:r>
          </a:p>
        </p:txBody>
      </p:sp>
      <p:sp>
        <p:nvSpPr>
          <p:cNvPr id="6" name="Slide Number Placeholder 3">
            <a:extLst>
              <a:ext uri="{FF2B5EF4-FFF2-40B4-BE49-F238E27FC236}">
                <a16:creationId xmlns:a16="http://schemas.microsoft.com/office/drawing/2014/main" id="{E3D31EB7-D804-4B77-B9BB-BCDED0C3F417}"/>
              </a:ext>
            </a:extLst>
          </p:cNvPr>
          <p:cNvSpPr>
            <a:spLocks noGrp="1"/>
          </p:cNvSpPr>
          <p:nvPr>
            <p:ph type="sldNum" sz="quarter" idx="10"/>
          </p:nvPr>
        </p:nvSpPr>
        <p:spPr/>
        <p:txBody>
          <a:bodyPr/>
          <a:lstStyle/>
          <a:p>
            <a:fld id="{68151E55-6873-49E2-B8D5-2F265E6F1973}" type="slidenum">
              <a:rPr lang="en-US" smtClean="0"/>
              <a:pPr/>
              <a:t>45</a:t>
            </a:fld>
            <a:endParaRPr lang="en-US"/>
          </a:p>
        </p:txBody>
      </p:sp>
    </p:spTree>
    <p:extLst>
      <p:ext uri="{BB962C8B-B14F-4D97-AF65-F5344CB8AC3E}">
        <p14:creationId xmlns:p14="http://schemas.microsoft.com/office/powerpoint/2010/main" val="332703029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CA4565-EFBF-4E27-B464-622DA7684BBA}"/>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Bird Pollination</a:t>
            </a:r>
          </a:p>
        </p:txBody>
      </p:sp>
      <p:sp>
        <p:nvSpPr>
          <p:cNvPr id="3" name="Content Placeholder 2">
            <a:extLst>
              <a:ext uri="{FF2B5EF4-FFF2-40B4-BE49-F238E27FC236}">
                <a16:creationId xmlns:a16="http://schemas.microsoft.com/office/drawing/2014/main" id="{A69BC035-76FF-47AD-A318-921E84229EB7}"/>
              </a:ext>
            </a:extLst>
          </p:cNvPr>
          <p:cNvSpPr>
            <a:spLocks noGrp="1"/>
          </p:cNvSpPr>
          <p:nvPr>
            <p:ph sz="quarter" idx="11"/>
          </p:nvPr>
        </p:nvSpPr>
        <p:spPr>
          <a:xfrm>
            <a:off x="342900" y="1276710"/>
            <a:ext cx="8458200" cy="1646964"/>
          </a:xfrm>
        </p:spPr>
        <p:txBody>
          <a:bodyPr/>
          <a:lstStyle/>
          <a:p>
            <a:pPr>
              <a:spcBef>
                <a:spcPts val="600"/>
              </a:spcBef>
              <a:spcAft>
                <a:spcPts val="200"/>
              </a:spcAft>
              <a:buClr>
                <a:srgbClr val="003B48"/>
              </a:buClr>
            </a:pPr>
            <a:r>
              <a:rPr lang="en-US" sz="2200" dirty="0">
                <a:solidFill>
                  <a:srgbClr val="000000"/>
                </a:solidFill>
                <a:latin typeface="Arial" panose="020B0604020202020204" pitchFamily="34" charset="0"/>
                <a:ea typeface="Verdana" panose="020B0604030504040204" pitchFamily="34" charset="0"/>
              </a:rPr>
              <a:t>Flowers that are visited regularly by birds must produce large amounts of nectar</a:t>
            </a:r>
          </a:p>
          <a:p>
            <a:pPr>
              <a:spcBef>
                <a:spcPts val="600"/>
              </a:spcBef>
              <a:spcAft>
                <a:spcPts val="200"/>
              </a:spcAft>
              <a:buClr>
                <a:srgbClr val="003B48"/>
              </a:buClr>
            </a:pPr>
            <a:r>
              <a:rPr lang="en-US" sz="2200" dirty="0">
                <a:solidFill>
                  <a:srgbClr val="000000"/>
                </a:solidFill>
                <a:latin typeface="Arial" panose="020B0604020202020204" pitchFamily="34" charset="0"/>
                <a:ea typeface="Verdana" panose="020B0604030504040204" pitchFamily="34" charset="0"/>
              </a:rPr>
              <a:t>Often have a red color</a:t>
            </a:r>
          </a:p>
          <a:p>
            <a:pPr marL="347472" lvl="2" indent="-347472">
              <a:spcBef>
                <a:spcPts val="600"/>
              </a:spcBef>
              <a:spcAft>
                <a:spcPts val="200"/>
              </a:spcAft>
              <a:buClr>
                <a:srgbClr val="000000"/>
              </a:buClr>
            </a:pPr>
            <a:r>
              <a:rPr lang="en-US" sz="2200" dirty="0">
                <a:solidFill>
                  <a:srgbClr val="000000"/>
                </a:solidFill>
                <a:latin typeface="Arial" panose="020B0604020202020204" pitchFamily="34" charset="0"/>
                <a:ea typeface="Verdana" panose="020B0604030504040204" pitchFamily="34" charset="0"/>
              </a:rPr>
              <a:t>Conspicuous to birds, but usually inconspicuous to insects.</a:t>
            </a:r>
          </a:p>
        </p:txBody>
      </p:sp>
      <p:pic>
        <p:nvPicPr>
          <p:cNvPr id="9" name="Picture 3" descr="A hummingbird is in flight, feeding on a red sage flower.">
            <a:extLst>
              <a:ext uri="{FF2B5EF4-FFF2-40B4-BE49-F238E27FC236}">
                <a16:creationId xmlns:a16="http://schemas.microsoft.com/office/drawing/2014/main" id="{EDA2F79C-AAF1-44D7-8448-5332877C1E1A}"/>
              </a:ext>
            </a:extLst>
          </p:cNvPr>
          <p:cNvPicPr>
            <a:picLocks noChangeAspect="1"/>
          </p:cNvPicPr>
          <p:nvPr/>
        </p:nvPicPr>
        <p:blipFill>
          <a:blip r:embed="rId2"/>
          <a:stretch>
            <a:fillRect/>
          </a:stretch>
        </p:blipFill>
        <p:spPr>
          <a:xfrm>
            <a:off x="2228704" y="3037818"/>
            <a:ext cx="4686593" cy="3200400"/>
          </a:xfrm>
          <a:prstGeom prst="rect">
            <a:avLst/>
          </a:prstGeom>
        </p:spPr>
      </p:pic>
      <p:sp>
        <p:nvSpPr>
          <p:cNvPr id="10" name="Text Placeholder 4">
            <a:extLst>
              <a:ext uri="{FF2B5EF4-FFF2-40B4-BE49-F238E27FC236}">
                <a16:creationId xmlns:a16="http://schemas.microsoft.com/office/drawing/2014/main" id="{B6600627-9786-4BE9-8891-57C9EBA8F468}"/>
              </a:ext>
            </a:extLst>
          </p:cNvPr>
          <p:cNvSpPr>
            <a:spLocks noGrp="1"/>
          </p:cNvSpPr>
          <p:nvPr>
            <p:ph type="body" sz="quarter" idx="39"/>
          </p:nvPr>
        </p:nvSpPr>
        <p:spPr>
          <a:xfrm>
            <a:off x="3725160" y="6286482"/>
            <a:ext cx="1828800" cy="181356"/>
          </a:xfrm>
        </p:spPr>
        <p:txBody>
          <a:bodyPr/>
          <a:lstStyle/>
          <a:p>
            <a:pPr algn="ctr"/>
            <a:r>
              <a:rPr lang="en-US" dirty="0">
                <a:solidFill>
                  <a:schemeClr val="tx1"/>
                </a:solidFill>
              </a:rPr>
              <a:t>Adam Jones/Getty Images </a:t>
            </a:r>
          </a:p>
        </p:txBody>
      </p:sp>
      <p:sp>
        <p:nvSpPr>
          <p:cNvPr id="8" name="Slide Number Placeholder 5">
            <a:extLst>
              <a:ext uri="{FF2B5EF4-FFF2-40B4-BE49-F238E27FC236}">
                <a16:creationId xmlns:a16="http://schemas.microsoft.com/office/drawing/2014/main" id="{8EC2F54B-33AD-4CD4-9E88-89322717579D}"/>
              </a:ext>
            </a:extLst>
          </p:cNvPr>
          <p:cNvSpPr>
            <a:spLocks noGrp="1"/>
          </p:cNvSpPr>
          <p:nvPr>
            <p:ph type="sldNum" sz="quarter" idx="10"/>
          </p:nvPr>
        </p:nvSpPr>
        <p:spPr/>
        <p:txBody>
          <a:bodyPr/>
          <a:lstStyle/>
          <a:p>
            <a:fld id="{68151E55-6873-49E2-B8D5-2F265E6F1973}" type="slidenum">
              <a:rPr lang="en-US" smtClean="0"/>
              <a:pPr/>
              <a:t>46</a:t>
            </a:fld>
            <a:endParaRPr lang="en-US"/>
          </a:p>
        </p:txBody>
      </p:sp>
    </p:spTree>
    <p:extLst>
      <p:ext uri="{BB962C8B-B14F-4D97-AF65-F5344CB8AC3E}">
        <p14:creationId xmlns:p14="http://schemas.microsoft.com/office/powerpoint/2010/main" val="169814461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70ADE6-A120-455C-821E-098FA918AAF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Other Animal Pollinators</a:t>
            </a:r>
          </a:p>
        </p:txBody>
      </p:sp>
      <p:sp>
        <p:nvSpPr>
          <p:cNvPr id="3" name="Content Placeholder 2">
            <a:extLst>
              <a:ext uri="{FF2B5EF4-FFF2-40B4-BE49-F238E27FC236}">
                <a16:creationId xmlns:a16="http://schemas.microsoft.com/office/drawing/2014/main" id="{471B7CD2-9A9E-4E11-878C-7783A2106695}"/>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Signals are species-specific</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Small rodents may pollinate plants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Bats, bird, and insects pollinate saguaro cacti</a:t>
            </a:r>
          </a:p>
        </p:txBody>
      </p:sp>
      <p:sp>
        <p:nvSpPr>
          <p:cNvPr id="6" name="Slide Number Placeholder 3">
            <a:extLst>
              <a:ext uri="{FF2B5EF4-FFF2-40B4-BE49-F238E27FC236}">
                <a16:creationId xmlns:a16="http://schemas.microsoft.com/office/drawing/2014/main" id="{612786F1-D2B0-473C-9E07-1DA7FBEA2805}"/>
              </a:ext>
            </a:extLst>
          </p:cNvPr>
          <p:cNvSpPr>
            <a:spLocks noGrp="1"/>
          </p:cNvSpPr>
          <p:nvPr>
            <p:ph type="sldNum" sz="quarter" idx="10"/>
          </p:nvPr>
        </p:nvSpPr>
        <p:spPr/>
        <p:txBody>
          <a:bodyPr/>
          <a:lstStyle/>
          <a:p>
            <a:fld id="{68151E55-6873-49E2-B8D5-2F265E6F1973}" type="slidenum">
              <a:rPr lang="en-US" smtClean="0"/>
              <a:pPr/>
              <a:t>47</a:t>
            </a:fld>
            <a:endParaRPr lang="en-US"/>
          </a:p>
        </p:txBody>
      </p:sp>
    </p:spTree>
    <p:extLst>
      <p:ext uri="{BB962C8B-B14F-4D97-AF65-F5344CB8AC3E}">
        <p14:creationId xmlns:p14="http://schemas.microsoft.com/office/powerpoint/2010/main" val="248642388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E64106-B6D3-4762-974C-DBC1BB18AC8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Wind Pollination</a:t>
            </a:r>
          </a:p>
        </p:txBody>
      </p:sp>
      <p:sp>
        <p:nvSpPr>
          <p:cNvPr id="3" name="Content Placeholder 2">
            <a:extLst>
              <a:ext uri="{FF2B5EF4-FFF2-40B4-BE49-F238E27FC236}">
                <a16:creationId xmlns:a16="http://schemas.microsoft.com/office/drawing/2014/main" id="{AFA2AF80-8EC6-4409-B015-7EC9A1AF1000}"/>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Some angiosperms are wind-pollinated</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Characteristic of early seed plants.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Flowers are small, green, and odorless, with reduced or absent corollas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Often grouped and hanging down in tassels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Stamen- and carpel-containing flowers are usually separated between individuals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Strategy that greatly promotes outcrossing.</a:t>
            </a:r>
          </a:p>
        </p:txBody>
      </p:sp>
      <p:sp>
        <p:nvSpPr>
          <p:cNvPr id="6" name="Slide Number Placeholder 3">
            <a:extLst>
              <a:ext uri="{FF2B5EF4-FFF2-40B4-BE49-F238E27FC236}">
                <a16:creationId xmlns:a16="http://schemas.microsoft.com/office/drawing/2014/main" id="{CA5F2CC7-8725-4FD5-8D3E-08D880635224}"/>
              </a:ext>
            </a:extLst>
          </p:cNvPr>
          <p:cNvSpPr>
            <a:spLocks noGrp="1"/>
          </p:cNvSpPr>
          <p:nvPr>
            <p:ph type="sldNum" sz="quarter" idx="10"/>
          </p:nvPr>
        </p:nvSpPr>
        <p:spPr/>
        <p:txBody>
          <a:bodyPr/>
          <a:lstStyle/>
          <a:p>
            <a:fld id="{68151E55-6873-49E2-B8D5-2F265E6F1973}" type="slidenum">
              <a:rPr lang="en-US" smtClean="0"/>
              <a:pPr/>
              <a:t>48</a:t>
            </a:fld>
            <a:endParaRPr lang="en-US"/>
          </a:p>
        </p:txBody>
      </p:sp>
    </p:spTree>
    <p:extLst>
      <p:ext uri="{BB962C8B-B14F-4D97-AF65-F5344CB8AC3E}">
        <p14:creationId xmlns:p14="http://schemas.microsoft.com/office/powerpoint/2010/main" val="25896631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88122B-BB2F-4DAC-9352-37A3F12EE78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Staminate and Pistillate Flowers</a:t>
            </a:r>
          </a:p>
        </p:txBody>
      </p:sp>
      <p:pic>
        <p:nvPicPr>
          <p:cNvPr id="9" name="Picture 2" descr="Female flowers and male flowers of a birch.">
            <a:extLst>
              <a:ext uri="{FF2B5EF4-FFF2-40B4-BE49-F238E27FC236}">
                <a16:creationId xmlns:a16="http://schemas.microsoft.com/office/drawing/2014/main" id="{F3D3D8C0-BDFD-4458-84D9-41F594AEC45F}"/>
              </a:ext>
            </a:extLst>
          </p:cNvPr>
          <p:cNvPicPr>
            <a:picLocks noChangeAspect="1"/>
          </p:cNvPicPr>
          <p:nvPr/>
        </p:nvPicPr>
        <p:blipFill rotWithShape="1">
          <a:blip r:embed="rId2"/>
          <a:srcRect t="8359" b="11222"/>
          <a:stretch/>
        </p:blipFill>
        <p:spPr bwMode="auto">
          <a:xfrm>
            <a:off x="2803584" y="1104075"/>
            <a:ext cx="3536833" cy="3840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8B6FDE72-FA7C-483E-B3B6-166E015E5B26}"/>
              </a:ext>
            </a:extLst>
          </p:cNvPr>
          <p:cNvSpPr>
            <a:spLocks noGrp="1"/>
          </p:cNvSpPr>
          <p:nvPr>
            <p:ph sz="quarter" idx="11"/>
          </p:nvPr>
        </p:nvSpPr>
        <p:spPr>
          <a:xfrm>
            <a:off x="3200400" y="5056819"/>
            <a:ext cx="2743200" cy="182880"/>
          </a:xfrm>
        </p:spPr>
        <p:txBody>
          <a:bodyPr/>
          <a:lstStyle/>
          <a:p>
            <a:pPr algn="ctr"/>
            <a:r>
              <a:rPr lang="en-US" sz="800" dirty="0">
                <a:solidFill>
                  <a:schemeClr val="tx1"/>
                </a:solidFill>
              </a:rPr>
              <a:t>Guenter Fischer/</a:t>
            </a:r>
            <a:r>
              <a:rPr lang="en-US" sz="800" dirty="0" err="1">
                <a:solidFill>
                  <a:schemeClr val="tx1"/>
                </a:solidFill>
              </a:rPr>
              <a:t>Imagebroker</a:t>
            </a:r>
            <a:r>
              <a:rPr lang="en-US" sz="800" dirty="0">
                <a:solidFill>
                  <a:schemeClr val="tx1"/>
                </a:solidFill>
              </a:rPr>
              <a:t>/</a:t>
            </a:r>
            <a:r>
              <a:rPr lang="en-US" sz="800" dirty="0" err="1">
                <a:solidFill>
                  <a:schemeClr val="tx1"/>
                </a:solidFill>
              </a:rPr>
              <a:t>Alamy</a:t>
            </a:r>
            <a:r>
              <a:rPr lang="en-US" sz="800" dirty="0">
                <a:solidFill>
                  <a:schemeClr val="tx1"/>
                </a:solidFill>
              </a:rPr>
              <a:t> Stock Photo</a:t>
            </a:r>
            <a:endParaRPr lang="en-US" sz="800" dirty="0">
              <a:solidFill>
                <a:schemeClr val="tx1"/>
              </a:solidFill>
              <a:latin typeface="Arial" panose="020B0604020202020204" pitchFamily="34" charset="0"/>
              <a:ea typeface="Verdana" panose="020B0604030504040204" pitchFamily="34" charset="0"/>
            </a:endParaRPr>
          </a:p>
        </p:txBody>
      </p:sp>
      <p:sp>
        <p:nvSpPr>
          <p:cNvPr id="5" name="Content Placeholder 4">
            <a:extLst>
              <a:ext uri="{FF2B5EF4-FFF2-40B4-BE49-F238E27FC236}">
                <a16:creationId xmlns:a16="http://schemas.microsoft.com/office/drawing/2014/main" id="{C771A871-1B8D-4382-945A-36D87FE51077}"/>
              </a:ext>
            </a:extLst>
          </p:cNvPr>
          <p:cNvSpPr>
            <a:spLocks noGrp="1"/>
          </p:cNvSpPr>
          <p:nvPr>
            <p:ph sz="quarter" idx="15"/>
          </p:nvPr>
        </p:nvSpPr>
        <p:spPr>
          <a:xfrm>
            <a:off x="342900" y="5442917"/>
            <a:ext cx="8458200" cy="984144"/>
          </a:xfrm>
        </p:spPr>
        <p:txBody>
          <a:bodyPr/>
          <a:lstStyle/>
          <a:p>
            <a:pPr lvl="0">
              <a:spcBef>
                <a:spcPts val="624"/>
              </a:spcBef>
              <a:spcAft>
                <a:spcPts val="0"/>
              </a:spcAft>
              <a:buClr>
                <a:srgbClr val="003B48"/>
              </a:buClr>
            </a:pPr>
            <a:r>
              <a:rPr lang="en-US" sz="2000" dirty="0">
                <a:solidFill>
                  <a:srgbClr val="000000"/>
                </a:solidFill>
                <a:latin typeface="Arial" panose="020B0604020202020204" pitchFamily="34" charset="0"/>
                <a:ea typeface="Verdana" panose="020B0604030504040204" pitchFamily="34" charset="0"/>
              </a:rPr>
              <a:t>Birches (</a:t>
            </a:r>
            <a:r>
              <a:rPr lang="en-US" sz="2000" i="1" dirty="0">
                <a:solidFill>
                  <a:srgbClr val="000000"/>
                </a:solidFill>
                <a:latin typeface="Arial" panose="020B0604020202020204" pitchFamily="34" charset="0"/>
                <a:ea typeface="Verdana" panose="020B0604030504040204" pitchFamily="34" charset="0"/>
              </a:rPr>
              <a:t>Betula</a:t>
            </a:r>
            <a:r>
              <a:rPr lang="en-US" sz="2000" dirty="0">
                <a:solidFill>
                  <a:srgbClr val="000000"/>
                </a:solidFill>
                <a:latin typeface="Arial" panose="020B0604020202020204" pitchFamily="34" charset="0"/>
                <a:ea typeface="Verdana" panose="020B0604030504040204" pitchFamily="34" charset="0"/>
              </a:rPr>
              <a:t> </a:t>
            </a:r>
            <a:r>
              <a:rPr lang="en-US" sz="2000" dirty="0" err="1">
                <a:solidFill>
                  <a:srgbClr val="000000"/>
                </a:solidFill>
                <a:latin typeface="Arial" panose="020B0604020202020204" pitchFamily="34" charset="0"/>
                <a:ea typeface="Verdana" panose="020B0604030504040204" pitchFamily="34" charset="0"/>
              </a:rPr>
              <a:t>sp</a:t>
            </a:r>
            <a:r>
              <a:rPr lang="en-US" sz="2000" dirty="0">
                <a:solidFill>
                  <a:srgbClr val="000000"/>
                </a:solidFill>
                <a:latin typeface="Arial" panose="020B0604020202020204" pitchFamily="34" charset="0"/>
                <a:ea typeface="Verdana" panose="020B0604030504040204" pitchFamily="34" charset="0"/>
              </a:rPr>
              <a:t>) are monoecious; their staminate flowers hang down in long, yellowish tassels, and their pistillate flowers mature into clusters of small, brownish, </a:t>
            </a:r>
            <a:r>
              <a:rPr lang="en-US" sz="2000" dirty="0" err="1">
                <a:solidFill>
                  <a:srgbClr val="000000"/>
                </a:solidFill>
                <a:latin typeface="Arial" panose="020B0604020202020204" pitchFamily="34" charset="0"/>
                <a:ea typeface="Verdana" panose="020B0604030504040204" pitchFamily="34" charset="0"/>
              </a:rPr>
              <a:t>conelike</a:t>
            </a:r>
            <a:r>
              <a:rPr lang="en-US" sz="2000" dirty="0">
                <a:solidFill>
                  <a:srgbClr val="000000"/>
                </a:solidFill>
                <a:latin typeface="Arial" panose="020B0604020202020204" pitchFamily="34" charset="0"/>
                <a:ea typeface="Verdana" panose="020B0604030504040204" pitchFamily="34" charset="0"/>
              </a:rPr>
              <a:t> structures.</a:t>
            </a:r>
          </a:p>
        </p:txBody>
      </p:sp>
      <p:sp>
        <p:nvSpPr>
          <p:cNvPr id="8" name="Slide Number Placeholder 5">
            <a:extLst>
              <a:ext uri="{FF2B5EF4-FFF2-40B4-BE49-F238E27FC236}">
                <a16:creationId xmlns:a16="http://schemas.microsoft.com/office/drawing/2014/main" id="{FB6C0AC4-3DD6-4F18-A69A-C7629A633BF1}"/>
              </a:ext>
            </a:extLst>
          </p:cNvPr>
          <p:cNvSpPr>
            <a:spLocks noGrp="1"/>
          </p:cNvSpPr>
          <p:nvPr>
            <p:ph type="sldNum" sz="quarter" idx="10"/>
          </p:nvPr>
        </p:nvSpPr>
        <p:spPr/>
        <p:txBody>
          <a:bodyPr/>
          <a:lstStyle/>
          <a:p>
            <a:fld id="{68151E55-6873-49E2-B8D5-2F265E6F1973}" type="slidenum">
              <a:rPr lang="en-US" smtClean="0"/>
              <a:pPr/>
              <a:t>49</a:t>
            </a:fld>
            <a:endParaRPr lang="en-US"/>
          </a:p>
        </p:txBody>
      </p:sp>
    </p:spTree>
    <p:extLst>
      <p:ext uri="{BB962C8B-B14F-4D97-AF65-F5344CB8AC3E}">
        <p14:creationId xmlns:p14="http://schemas.microsoft.com/office/powerpoint/2010/main" val="37581071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E13FF7-2435-46AE-BFA4-D6C427A2DAC4}"/>
              </a:ext>
            </a:extLst>
          </p:cNvPr>
          <p:cNvSpPr>
            <a:spLocks noGrp="1"/>
          </p:cNvSpPr>
          <p:nvPr>
            <p:ph type="title"/>
          </p:nvPr>
        </p:nvSpPr>
        <p:spPr/>
        <p:txBody>
          <a:bodyPr/>
          <a:lstStyle/>
          <a:p>
            <a:pPr lvl="0"/>
            <a:r>
              <a:rPr lang="en-US" dirty="0"/>
              <a:t>Initiation of Flowering</a:t>
            </a:r>
          </a:p>
        </p:txBody>
      </p:sp>
      <p:sp>
        <p:nvSpPr>
          <p:cNvPr id="3" name="Content Placeholder 2">
            <a:extLst>
              <a:ext uri="{FF2B5EF4-FFF2-40B4-BE49-F238E27FC236}">
                <a16:creationId xmlns:a16="http://schemas.microsoft.com/office/drawing/2014/main" id="{CA53A348-C1C9-4ACE-9B0A-D66820B1A3A0}"/>
              </a:ext>
            </a:extLst>
          </p:cNvPr>
          <p:cNvSpPr>
            <a:spLocks noGrp="1"/>
          </p:cNvSpPr>
          <p:nvPr>
            <p:ph sz="quarter" idx="11"/>
          </p:nvPr>
        </p:nvSpPr>
        <p:spPr>
          <a:xfrm>
            <a:off x="342900" y="1276710"/>
            <a:ext cx="8458200" cy="1412746"/>
          </a:xfrm>
        </p:spPr>
        <p:txBody>
          <a:bodyPr/>
          <a:lstStyle/>
          <a:p>
            <a:pPr marL="342900" lvl="0" indent="-342900">
              <a:buFont typeface="Arial" panose="020B0604020202020204" pitchFamily="34" charset="0"/>
              <a:buChar char="•"/>
            </a:pPr>
            <a:r>
              <a:rPr lang="en-US" sz="2000" dirty="0"/>
              <a:t>Once plants are competent to reproduce, a combination of factors – including light, temperature, and both promotive and inhibitory internal signals – determines when a flower is produced</a:t>
            </a:r>
          </a:p>
          <a:p>
            <a:pPr marL="342900" lvl="0" indent="-342900">
              <a:buFont typeface="Arial" panose="020B0604020202020204" pitchFamily="34" charset="0"/>
              <a:buChar char="•"/>
            </a:pPr>
            <a:r>
              <a:rPr lang="en-US" sz="2000" dirty="0"/>
              <a:t>Undergo phase change – subtle or obvious</a:t>
            </a:r>
          </a:p>
        </p:txBody>
      </p:sp>
      <p:pic>
        <p:nvPicPr>
          <p:cNvPr id="9" name="Picture 3" descr="A phase change from juvenile to adult in the ivy involves, changes in leaf shape, then additional environmental cues promote or inhibit flowering.">
            <a:extLst>
              <a:ext uri="{FF2B5EF4-FFF2-40B4-BE49-F238E27FC236}">
                <a16:creationId xmlns:a16="http://schemas.microsoft.com/office/drawing/2014/main" id="{1391313E-97B9-448E-8B87-78B8468BAFBC}"/>
              </a:ext>
            </a:extLst>
          </p:cNvPr>
          <p:cNvPicPr>
            <a:picLocks noChangeAspect="1" noChangeArrowheads="1"/>
          </p:cNvPicPr>
          <p:nvPr/>
        </p:nvPicPr>
        <p:blipFill>
          <a:blip r:embed="rId2"/>
          <a:stretch>
            <a:fillRect/>
          </a:stretch>
        </p:blipFill>
        <p:spPr bwMode="auto">
          <a:xfrm>
            <a:off x="1190531" y="2972886"/>
            <a:ext cx="6762938" cy="3291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Slide Number Placeholder 4">
            <a:extLst>
              <a:ext uri="{FF2B5EF4-FFF2-40B4-BE49-F238E27FC236}">
                <a16:creationId xmlns:a16="http://schemas.microsoft.com/office/drawing/2014/main" id="{E3588955-6231-487A-BC49-043C60C72231}"/>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233735805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1324C-EC8B-4838-A92A-61C9BAA6C30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Wind-pollinated Flowers</a:t>
            </a:r>
          </a:p>
        </p:txBody>
      </p:sp>
      <p:pic>
        <p:nvPicPr>
          <p:cNvPr id="9" name="Picture 2" descr="Large yellow anthers are dangling on very slender filaments.">
            <a:extLst>
              <a:ext uri="{FF2B5EF4-FFF2-40B4-BE49-F238E27FC236}">
                <a16:creationId xmlns:a16="http://schemas.microsoft.com/office/drawing/2014/main" id="{30B3ED9B-BF08-4D05-BF14-01D4669055E8}"/>
              </a:ext>
            </a:extLst>
          </p:cNvPr>
          <p:cNvPicPr>
            <a:picLocks noChangeAspect="1"/>
          </p:cNvPicPr>
          <p:nvPr/>
        </p:nvPicPr>
        <p:blipFill rotWithShape="1">
          <a:blip r:embed="rId2"/>
          <a:srcRect r="17911"/>
          <a:stretch/>
        </p:blipFill>
        <p:spPr bwMode="auto">
          <a:xfrm>
            <a:off x="3459573" y="1141850"/>
            <a:ext cx="2224854" cy="3749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A7C905E0-6658-4DD2-A3F6-DCFF636053CF}"/>
              </a:ext>
            </a:extLst>
          </p:cNvPr>
          <p:cNvSpPr>
            <a:spLocks noGrp="1"/>
          </p:cNvSpPr>
          <p:nvPr>
            <p:ph sz="quarter" idx="11"/>
          </p:nvPr>
        </p:nvSpPr>
        <p:spPr>
          <a:xfrm>
            <a:off x="3200400" y="4968025"/>
            <a:ext cx="2743200" cy="182880"/>
          </a:xfrm>
        </p:spPr>
        <p:txBody>
          <a:bodyPr/>
          <a:lstStyle/>
          <a:p>
            <a:pPr algn="ctr"/>
            <a:r>
              <a:rPr lang="en-US" sz="800" dirty="0">
                <a:solidFill>
                  <a:schemeClr val="tx1"/>
                </a:solidFill>
              </a:rPr>
              <a:t>Noppharat4969/Shutterstock </a:t>
            </a:r>
            <a:endParaRPr lang="en-US" sz="800" dirty="0">
              <a:solidFill>
                <a:schemeClr val="tx1"/>
              </a:solidFill>
              <a:latin typeface="Arial" panose="020B0604020202020204" pitchFamily="34" charset="0"/>
              <a:ea typeface="Verdana" panose="020B0604030504040204" pitchFamily="34" charset="0"/>
            </a:endParaRPr>
          </a:p>
        </p:txBody>
      </p:sp>
      <p:sp>
        <p:nvSpPr>
          <p:cNvPr id="5" name="Content Placeholder 4">
            <a:extLst>
              <a:ext uri="{FF2B5EF4-FFF2-40B4-BE49-F238E27FC236}">
                <a16:creationId xmlns:a16="http://schemas.microsoft.com/office/drawing/2014/main" id="{6B29D7DF-AC4C-4C5D-BFED-25FCB891396F}"/>
              </a:ext>
            </a:extLst>
          </p:cNvPr>
          <p:cNvSpPr>
            <a:spLocks noGrp="1"/>
          </p:cNvSpPr>
          <p:nvPr>
            <p:ph sz="quarter" idx="15"/>
          </p:nvPr>
        </p:nvSpPr>
        <p:spPr>
          <a:xfrm>
            <a:off x="342900" y="5270359"/>
            <a:ext cx="8458200" cy="1188720"/>
          </a:xfrm>
        </p:spPr>
        <p:txBody>
          <a:bodyPr/>
          <a:lstStyle/>
          <a:p>
            <a:pPr lvl="0">
              <a:spcBef>
                <a:spcPts val="624"/>
              </a:spcBef>
              <a:spcAft>
                <a:spcPts val="0"/>
              </a:spcAft>
              <a:buClr>
                <a:srgbClr val="003B48"/>
              </a:buClr>
            </a:pPr>
            <a:r>
              <a:rPr lang="en-US" sz="1800" dirty="0">
                <a:solidFill>
                  <a:srgbClr val="000000"/>
                </a:solidFill>
                <a:latin typeface="Arial" panose="020B0604020202020204" pitchFamily="34" charset="0"/>
                <a:ea typeface="Verdana" panose="020B0604030504040204" pitchFamily="34" charset="0"/>
              </a:rPr>
              <a:t>The large yellow anthers, dangling on very slender filaments, are hanging out, about to shed their pollen to the wind. Later, these flowers will become pistillate, with long, feathery stigmas – well-suited for trapping windblown pollen – sticking far out of them. Many grasses, like this one, are therefore </a:t>
            </a:r>
            <a:r>
              <a:rPr lang="en-US" sz="1800" dirty="0" err="1">
                <a:solidFill>
                  <a:srgbClr val="000000"/>
                </a:solidFill>
                <a:latin typeface="Arial" panose="020B0604020202020204" pitchFamily="34" charset="0"/>
                <a:ea typeface="Verdana" panose="020B0604030504040204" pitchFamily="34" charset="0"/>
              </a:rPr>
              <a:t>dichogamous</a:t>
            </a:r>
            <a:r>
              <a:rPr lang="en-US" sz="1800" dirty="0">
                <a:solidFill>
                  <a:srgbClr val="000000"/>
                </a:solidFill>
                <a:latin typeface="Arial" panose="020B0604020202020204" pitchFamily="34" charset="0"/>
                <a:ea typeface="Verdana" panose="020B0604030504040204" pitchFamily="34" charset="0"/>
              </a:rPr>
              <a:t>.</a:t>
            </a:r>
          </a:p>
        </p:txBody>
      </p:sp>
      <p:sp>
        <p:nvSpPr>
          <p:cNvPr id="8" name="Slide Number Placeholder 5">
            <a:extLst>
              <a:ext uri="{FF2B5EF4-FFF2-40B4-BE49-F238E27FC236}">
                <a16:creationId xmlns:a16="http://schemas.microsoft.com/office/drawing/2014/main" id="{D117A7AA-D738-4A58-80C8-FDBF78A0020F}"/>
              </a:ext>
            </a:extLst>
          </p:cNvPr>
          <p:cNvSpPr>
            <a:spLocks noGrp="1"/>
          </p:cNvSpPr>
          <p:nvPr>
            <p:ph type="sldNum" sz="quarter" idx="10"/>
          </p:nvPr>
        </p:nvSpPr>
        <p:spPr/>
        <p:txBody>
          <a:bodyPr/>
          <a:lstStyle/>
          <a:p>
            <a:fld id="{68151E55-6873-49E2-B8D5-2F265E6F1973}" type="slidenum">
              <a:rPr lang="en-US" smtClean="0"/>
              <a:pPr/>
              <a:t>50</a:t>
            </a:fld>
            <a:endParaRPr lang="en-US"/>
          </a:p>
        </p:txBody>
      </p:sp>
    </p:spTree>
    <p:extLst>
      <p:ext uri="{BB962C8B-B14F-4D97-AF65-F5344CB8AC3E}">
        <p14:creationId xmlns:p14="http://schemas.microsoft.com/office/powerpoint/2010/main" val="244336796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3C32C-11DF-419B-8CF9-4841EB43756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Self-Pollination</a:t>
            </a:r>
          </a:p>
        </p:txBody>
      </p:sp>
      <p:sp>
        <p:nvSpPr>
          <p:cNvPr id="3" name="Content Placeholder 2">
            <a:extLst>
              <a:ext uri="{FF2B5EF4-FFF2-40B4-BE49-F238E27FC236}">
                <a16:creationId xmlns:a16="http://schemas.microsoft.com/office/drawing/2014/main" id="{A9E870DD-F80D-44A9-B20A-6C94C750671F}"/>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Outcrossing is generally advantageous for plants and for eukaryotic organisms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Nevertheless, self-pollination also occurs in some angiosperms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2 basic reasons for frequency of self-pollination</a:t>
            </a:r>
          </a:p>
          <a:p>
            <a:pPr marL="457200" lvl="0" indent="-457200">
              <a:spcBef>
                <a:spcPct val="200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Self-pollination is favored in environments where pollinators are scarce</a:t>
            </a:r>
          </a:p>
          <a:p>
            <a:pPr marL="457200" lvl="0" indent="-457200">
              <a:spcBef>
                <a:spcPct val="200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Offspring are more uniform and probably better adapted to their environment, which is favored in stable environments</a:t>
            </a:r>
          </a:p>
        </p:txBody>
      </p:sp>
      <p:sp>
        <p:nvSpPr>
          <p:cNvPr id="6" name="Slide Number Placeholder 3">
            <a:extLst>
              <a:ext uri="{FF2B5EF4-FFF2-40B4-BE49-F238E27FC236}">
                <a16:creationId xmlns:a16="http://schemas.microsoft.com/office/drawing/2014/main" id="{63D2AB63-E736-4349-B047-F315996F8AF0}"/>
              </a:ext>
            </a:extLst>
          </p:cNvPr>
          <p:cNvSpPr>
            <a:spLocks noGrp="1"/>
          </p:cNvSpPr>
          <p:nvPr>
            <p:ph type="sldNum" sz="quarter" idx="10"/>
          </p:nvPr>
        </p:nvSpPr>
        <p:spPr/>
        <p:txBody>
          <a:bodyPr/>
          <a:lstStyle/>
          <a:p>
            <a:fld id="{68151E55-6873-49E2-B8D5-2F265E6F1973}" type="slidenum">
              <a:rPr lang="en-US" smtClean="0"/>
              <a:pPr/>
              <a:t>51</a:t>
            </a:fld>
            <a:endParaRPr lang="en-US"/>
          </a:p>
        </p:txBody>
      </p:sp>
    </p:spTree>
    <p:extLst>
      <p:ext uri="{BB962C8B-B14F-4D97-AF65-F5344CB8AC3E}">
        <p14:creationId xmlns:p14="http://schemas.microsoft.com/office/powerpoint/2010/main" val="65535055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CE6F61-1B83-4EB5-B719-27D97862CEAA}"/>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Promotion of Outcrossing</a:t>
            </a:r>
          </a:p>
        </p:txBody>
      </p:sp>
      <p:sp>
        <p:nvSpPr>
          <p:cNvPr id="3" name="Content Placeholder 2">
            <a:extLst>
              <a:ext uri="{FF2B5EF4-FFF2-40B4-BE49-F238E27FC236}">
                <a16:creationId xmlns:a16="http://schemas.microsoft.com/office/drawing/2014/main" id="{8B58908B-3907-4898-9164-3F7837789C88}"/>
              </a:ext>
            </a:extLst>
          </p:cNvPr>
          <p:cNvSpPr>
            <a:spLocks noGrp="1"/>
          </p:cNvSpPr>
          <p:nvPr>
            <p:ph sz="quarter" idx="11"/>
          </p:nvPr>
        </p:nvSpPr>
        <p:spPr/>
        <p:txBody>
          <a:bodyPr/>
          <a:lstStyle/>
          <a:p>
            <a:pPr>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Several evolutionary strategies promote outcrossing</a:t>
            </a:r>
          </a:p>
          <a:p>
            <a:pPr marL="34290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Separation of stamens and pistils in space.</a:t>
            </a:r>
          </a:p>
          <a:p>
            <a:pPr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Dioecious plants produce only ovules or only pollen.</a:t>
            </a:r>
          </a:p>
          <a:p>
            <a:pPr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Monoecious plants produce male and female flowers on the same plant, but they may mature at different times (dichogamy).</a:t>
            </a:r>
          </a:p>
          <a:p>
            <a:pPr marL="34290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Self-incompatibility that prevents self-fertilization.</a:t>
            </a:r>
          </a:p>
        </p:txBody>
      </p:sp>
      <p:sp>
        <p:nvSpPr>
          <p:cNvPr id="6" name="Slide Number Placeholder 3">
            <a:extLst>
              <a:ext uri="{FF2B5EF4-FFF2-40B4-BE49-F238E27FC236}">
                <a16:creationId xmlns:a16="http://schemas.microsoft.com/office/drawing/2014/main" id="{2DB955FF-014C-47E2-A184-4F1D8843D878}"/>
              </a:ext>
            </a:extLst>
          </p:cNvPr>
          <p:cNvSpPr>
            <a:spLocks noGrp="1"/>
          </p:cNvSpPr>
          <p:nvPr>
            <p:ph type="sldNum" sz="quarter" idx="10"/>
          </p:nvPr>
        </p:nvSpPr>
        <p:spPr/>
        <p:txBody>
          <a:bodyPr/>
          <a:lstStyle/>
          <a:p>
            <a:fld id="{68151E55-6873-49E2-B8D5-2F265E6F1973}" type="slidenum">
              <a:rPr lang="en-US" smtClean="0"/>
              <a:pPr/>
              <a:t>52</a:t>
            </a:fld>
            <a:endParaRPr lang="en-US"/>
          </a:p>
        </p:txBody>
      </p:sp>
    </p:spTree>
    <p:extLst>
      <p:ext uri="{BB962C8B-B14F-4D97-AF65-F5344CB8AC3E}">
        <p14:creationId xmlns:p14="http://schemas.microsoft.com/office/powerpoint/2010/main" val="160358139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FCA49-36A1-4CDB-9801-4242A9E4D8B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Dichogamy</a:t>
            </a:r>
          </a:p>
        </p:txBody>
      </p:sp>
      <p:pic>
        <p:nvPicPr>
          <p:cNvPr id="9" name="Picture 2" descr="An illustration of the staminate and pistillate phase in the flowers of fireweed, Epilobium angustifolium, which exhibit dichogamy.">
            <a:extLst>
              <a:ext uri="{FF2B5EF4-FFF2-40B4-BE49-F238E27FC236}">
                <a16:creationId xmlns:a16="http://schemas.microsoft.com/office/drawing/2014/main" id="{AB4FECF2-875E-407D-9D9B-A58D65A9A62A}"/>
              </a:ext>
            </a:extLst>
          </p:cNvPr>
          <p:cNvPicPr>
            <a:picLocks noChangeAspect="1" noChangeArrowheads="1"/>
          </p:cNvPicPr>
          <p:nvPr/>
        </p:nvPicPr>
        <p:blipFill rotWithShape="1">
          <a:blip r:embed="rId2"/>
          <a:srcRect l="5732"/>
          <a:stretch/>
        </p:blipFill>
        <p:spPr bwMode="auto">
          <a:xfrm>
            <a:off x="334332" y="1374591"/>
            <a:ext cx="8475336" cy="3840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Placeholder 3">
            <a:extLst>
              <a:ext uri="{FF2B5EF4-FFF2-40B4-BE49-F238E27FC236}">
                <a16:creationId xmlns:a16="http://schemas.microsoft.com/office/drawing/2014/main" id="{9120077D-DD9B-4C0C-BB1E-BBDF251656D5}"/>
              </a:ext>
            </a:extLst>
          </p:cNvPr>
          <p:cNvSpPr>
            <a:spLocks noGrp="1"/>
          </p:cNvSpPr>
          <p:nvPr>
            <p:ph type="body" sz="quarter" idx="39"/>
          </p:nvPr>
        </p:nvSpPr>
        <p:spPr>
          <a:xfrm>
            <a:off x="2148840" y="5433192"/>
            <a:ext cx="4846320" cy="181356"/>
          </a:xfrm>
        </p:spPr>
        <p:txBody>
          <a:bodyPr/>
          <a:lstStyle/>
          <a:p>
            <a:pPr algn="ctr"/>
            <a:r>
              <a:rPr lang="en-US" dirty="0">
                <a:solidFill>
                  <a:schemeClr val="tx1"/>
                </a:solidFill>
              </a:rPr>
              <a:t>(a) </a:t>
            </a:r>
            <a:r>
              <a:rPr lang="en-US" dirty="0" err="1">
                <a:solidFill>
                  <a:schemeClr val="tx1"/>
                </a:solidFill>
              </a:rPr>
              <a:t>Heiti</a:t>
            </a:r>
            <a:r>
              <a:rPr lang="en-US" dirty="0">
                <a:solidFill>
                  <a:schemeClr val="tx1"/>
                </a:solidFill>
              </a:rPr>
              <a:t> Paves/</a:t>
            </a:r>
            <a:r>
              <a:rPr lang="en-US" dirty="0" err="1">
                <a:solidFill>
                  <a:schemeClr val="tx1"/>
                </a:solidFill>
              </a:rPr>
              <a:t>Alamy</a:t>
            </a:r>
            <a:r>
              <a:rPr lang="en-US" dirty="0">
                <a:solidFill>
                  <a:schemeClr val="tx1"/>
                </a:solidFill>
              </a:rPr>
              <a:t> Stock Photo; (b) Rafael </a:t>
            </a:r>
            <a:r>
              <a:rPr lang="en-US" dirty="0" err="1">
                <a:solidFill>
                  <a:schemeClr val="tx1"/>
                </a:solidFill>
              </a:rPr>
              <a:t>Campillo</a:t>
            </a:r>
            <a:r>
              <a:rPr lang="en-US" dirty="0">
                <a:solidFill>
                  <a:schemeClr val="tx1"/>
                </a:solidFill>
              </a:rPr>
              <a:t>/</a:t>
            </a:r>
            <a:r>
              <a:rPr lang="en-US" dirty="0" err="1">
                <a:solidFill>
                  <a:schemeClr val="tx1"/>
                </a:solidFill>
              </a:rPr>
              <a:t>agefotostock</a:t>
            </a:r>
            <a:endParaRPr lang="en-US" dirty="0">
              <a:solidFill>
                <a:schemeClr val="tx1"/>
              </a:solidFill>
            </a:endParaRPr>
          </a:p>
        </p:txBody>
      </p:sp>
      <p:sp>
        <p:nvSpPr>
          <p:cNvPr id="10" name="Text Placeholder 4">
            <a:extLst>
              <a:ext uri="{FF2B5EF4-FFF2-40B4-BE49-F238E27FC236}">
                <a16:creationId xmlns:a16="http://schemas.microsoft.com/office/drawing/2014/main" id="{670C10B2-3F6C-4127-AB34-0A376B400318}"/>
              </a:ext>
            </a:extLst>
          </p:cNvPr>
          <p:cNvSpPr>
            <a:spLocks noGrp="1"/>
          </p:cNvSpPr>
          <p:nvPr>
            <p:ph type="body" sz="quarter" idx="40"/>
          </p:nvPr>
        </p:nvSpPr>
        <p:spPr>
          <a:xfrm>
            <a:off x="3200400" y="6300788"/>
            <a:ext cx="2743200" cy="192087"/>
          </a:xfrm>
        </p:spPr>
        <p:txBody>
          <a:bodyPr/>
          <a:lstStyle/>
          <a:p>
            <a:r>
              <a:rPr lang="en-US" dirty="0">
                <a:hlinkClick r:id="rId3" action="ppaction://hlinksldjump"/>
              </a:rPr>
              <a:t>Access the text alternative for slide images.</a:t>
            </a:r>
            <a:endParaRPr lang="en-US" dirty="0">
              <a:hlinkClick r:id="rId4" action="ppaction://hlinksldjump"/>
            </a:endParaRPr>
          </a:p>
        </p:txBody>
      </p:sp>
      <p:sp>
        <p:nvSpPr>
          <p:cNvPr id="8" name="Slide Number Placeholder 5">
            <a:extLst>
              <a:ext uri="{FF2B5EF4-FFF2-40B4-BE49-F238E27FC236}">
                <a16:creationId xmlns:a16="http://schemas.microsoft.com/office/drawing/2014/main" id="{2788BC39-6130-4FC8-A811-36AF74875178}"/>
              </a:ext>
            </a:extLst>
          </p:cNvPr>
          <p:cNvSpPr>
            <a:spLocks noGrp="1"/>
          </p:cNvSpPr>
          <p:nvPr>
            <p:ph type="sldNum" sz="quarter" idx="10"/>
          </p:nvPr>
        </p:nvSpPr>
        <p:spPr/>
        <p:txBody>
          <a:bodyPr/>
          <a:lstStyle/>
          <a:p>
            <a:fld id="{68151E55-6873-49E2-B8D5-2F265E6F1973}" type="slidenum">
              <a:rPr lang="en-US" smtClean="0"/>
              <a:pPr/>
              <a:t>53</a:t>
            </a:fld>
            <a:endParaRPr lang="en-US"/>
          </a:p>
        </p:txBody>
      </p:sp>
    </p:spTree>
    <p:extLst>
      <p:ext uri="{BB962C8B-B14F-4D97-AF65-F5344CB8AC3E}">
        <p14:creationId xmlns:p14="http://schemas.microsoft.com/office/powerpoint/2010/main" val="225651809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55CFB6-429A-4D09-BE92-CC6E28CA8CD8}"/>
              </a:ext>
            </a:extLst>
          </p:cNvPr>
          <p:cNvSpPr>
            <a:spLocks noGrp="1"/>
          </p:cNvSpPr>
          <p:nvPr>
            <p:ph type="title"/>
          </p:nvPr>
        </p:nvSpPr>
        <p:spPr/>
        <p:txBody>
          <a:bodyPr/>
          <a:lstStyle/>
          <a:p>
            <a:pPr lvl="0"/>
            <a:r>
              <a:rPr lang="en-US" dirty="0"/>
              <a:t>Self-incompatibility</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142A76D4-1FE9-49E8-8326-38C7B858CC9E}"/>
              </a:ext>
            </a:extLst>
          </p:cNvPr>
          <p:cNvSpPr>
            <a:spLocks noGrp="1"/>
          </p:cNvSpPr>
          <p:nvPr>
            <p:ph sz="quarter" idx="11"/>
          </p:nvPr>
        </p:nvSpPr>
        <p:spPr>
          <a:xfrm>
            <a:off x="342900" y="1276710"/>
            <a:ext cx="8458200" cy="5136790"/>
          </a:xfrm>
        </p:spPr>
        <p:txBody>
          <a:bodyPr/>
          <a:lstStyle/>
          <a:p>
            <a:pPr>
              <a:spcBef>
                <a:spcPts val="600"/>
              </a:spcBef>
              <a:spcAft>
                <a:spcPts val="600"/>
              </a:spcAft>
            </a:pPr>
            <a:r>
              <a:rPr lang="en-US" dirty="0"/>
              <a:t>Self-incompatibility increases outcrossing</a:t>
            </a:r>
          </a:p>
          <a:p>
            <a:pPr>
              <a:spcBef>
                <a:spcPts val="600"/>
              </a:spcBef>
              <a:spcAft>
                <a:spcPts val="600"/>
              </a:spcAft>
            </a:pPr>
            <a:r>
              <a:rPr lang="en-US" dirty="0"/>
              <a:t>Pollen and stigma recognize each other as being genetically related and pollen tube growth is blocked</a:t>
            </a:r>
          </a:p>
          <a:p>
            <a:pPr>
              <a:spcBef>
                <a:spcPts val="600"/>
              </a:spcBef>
              <a:spcAft>
                <a:spcPts val="600"/>
              </a:spcAft>
            </a:pPr>
            <a:r>
              <a:rPr lang="en-US" dirty="0"/>
              <a:t>Controlled by alleles at the </a:t>
            </a:r>
            <a:r>
              <a:rPr lang="en-US" i="1" dirty="0"/>
              <a:t>S</a:t>
            </a:r>
            <a:r>
              <a:rPr lang="en-US" dirty="0"/>
              <a:t> locus</a:t>
            </a:r>
          </a:p>
          <a:p>
            <a:pPr>
              <a:spcBef>
                <a:spcPts val="600"/>
              </a:spcBef>
              <a:spcAft>
                <a:spcPts val="600"/>
              </a:spcAft>
            </a:pPr>
            <a:r>
              <a:rPr lang="en-US" dirty="0"/>
              <a:t>2 types of self-incompatibility</a:t>
            </a:r>
          </a:p>
          <a:p>
            <a:pPr marL="457200" indent="-457200">
              <a:spcBef>
                <a:spcPts val="600"/>
              </a:spcBef>
              <a:spcAft>
                <a:spcPts val="600"/>
              </a:spcAft>
              <a:buFont typeface="+mj-lt"/>
              <a:buAutoNum type="arabicPeriod"/>
            </a:pPr>
            <a:r>
              <a:rPr lang="en-US" dirty="0"/>
              <a:t>Gametophytic self-incompatibility</a:t>
            </a:r>
          </a:p>
          <a:p>
            <a:pPr marL="914400" lvl="2" indent="-457200">
              <a:spcBef>
                <a:spcPts val="600"/>
              </a:spcBef>
              <a:spcAft>
                <a:spcPts val="600"/>
              </a:spcAft>
            </a:pPr>
            <a:r>
              <a:rPr lang="en-US" dirty="0"/>
              <a:t>Depends on the haploid </a:t>
            </a:r>
            <a:r>
              <a:rPr lang="en-US" i="1" dirty="0"/>
              <a:t>S</a:t>
            </a:r>
            <a:r>
              <a:rPr lang="en-US" dirty="0"/>
              <a:t> locus of the pollen and the diploid </a:t>
            </a:r>
            <a:r>
              <a:rPr lang="en-US" i="1" dirty="0"/>
              <a:t>S</a:t>
            </a:r>
            <a:r>
              <a:rPr lang="en-US" dirty="0"/>
              <a:t> locus of the stigma.</a:t>
            </a:r>
          </a:p>
          <a:p>
            <a:pPr marL="457200" indent="-457200">
              <a:spcBef>
                <a:spcPts val="600"/>
              </a:spcBef>
              <a:spcAft>
                <a:spcPts val="600"/>
              </a:spcAft>
              <a:buFont typeface="+mj-lt"/>
              <a:buAutoNum type="arabicPeriod"/>
            </a:pPr>
            <a:r>
              <a:rPr lang="en-US" dirty="0" err="1"/>
              <a:t>Sporophytic</a:t>
            </a:r>
            <a:r>
              <a:rPr lang="en-US" dirty="0"/>
              <a:t> self-incompatibility</a:t>
            </a:r>
          </a:p>
          <a:p>
            <a:pPr marL="914400" lvl="2" indent="-457200">
              <a:spcBef>
                <a:spcPts val="600"/>
              </a:spcBef>
              <a:spcAft>
                <a:spcPts val="600"/>
              </a:spcAft>
            </a:pPr>
            <a:r>
              <a:rPr lang="en-US" dirty="0"/>
              <a:t>If the alleles in the stigma match either of the pollen parent’s </a:t>
            </a:r>
            <a:r>
              <a:rPr lang="en-US" i="1" dirty="0"/>
              <a:t>S</a:t>
            </a:r>
            <a:r>
              <a:rPr lang="en-US" dirty="0"/>
              <a:t> alleles, the haploid pollen will not germinate.</a:t>
            </a:r>
          </a:p>
        </p:txBody>
      </p:sp>
      <p:sp>
        <p:nvSpPr>
          <p:cNvPr id="6" name="Slide Number Placeholder 3">
            <a:extLst>
              <a:ext uri="{FF2B5EF4-FFF2-40B4-BE49-F238E27FC236}">
                <a16:creationId xmlns:a16="http://schemas.microsoft.com/office/drawing/2014/main" id="{58CCA224-568F-44C9-BBD4-6E2EB904EB12}"/>
              </a:ext>
            </a:extLst>
          </p:cNvPr>
          <p:cNvSpPr>
            <a:spLocks noGrp="1"/>
          </p:cNvSpPr>
          <p:nvPr>
            <p:ph type="sldNum" sz="quarter" idx="10"/>
          </p:nvPr>
        </p:nvSpPr>
        <p:spPr/>
        <p:txBody>
          <a:bodyPr/>
          <a:lstStyle/>
          <a:p>
            <a:fld id="{68151E55-6873-49E2-B8D5-2F265E6F1973}" type="slidenum">
              <a:rPr lang="en-US" smtClean="0"/>
              <a:pPr/>
              <a:t>54</a:t>
            </a:fld>
            <a:endParaRPr lang="en-US"/>
          </a:p>
        </p:txBody>
      </p:sp>
    </p:spTree>
    <p:extLst>
      <p:ext uri="{BB962C8B-B14F-4D97-AF65-F5344CB8AC3E}">
        <p14:creationId xmlns:p14="http://schemas.microsoft.com/office/powerpoint/2010/main" val="144773517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55CFB6-429A-4D09-BE92-CC6E28CA8CD8}"/>
              </a:ext>
            </a:extLst>
          </p:cNvPr>
          <p:cNvSpPr>
            <a:spLocks noGrp="1"/>
          </p:cNvSpPr>
          <p:nvPr>
            <p:ph type="title"/>
          </p:nvPr>
        </p:nvSpPr>
        <p:spPr/>
        <p:txBody>
          <a:bodyPr/>
          <a:lstStyle/>
          <a:p>
            <a:pPr lvl="0"/>
            <a:r>
              <a:rPr lang="en-US" dirty="0"/>
              <a:t>Comparing Types of Self-Incompatibility</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of gametophytic self-incompatibility (a).">
            <a:extLst>
              <a:ext uri="{FF2B5EF4-FFF2-40B4-BE49-F238E27FC236}">
                <a16:creationId xmlns:a16="http://schemas.microsoft.com/office/drawing/2014/main" id="{DD1BB776-5E2D-41FE-86F2-5405B2A9CB26}"/>
              </a:ext>
            </a:extLst>
          </p:cNvPr>
          <p:cNvPicPr>
            <a:picLocks noChangeAspect="1" noChangeArrowheads="1"/>
          </p:cNvPicPr>
          <p:nvPr/>
        </p:nvPicPr>
        <p:blipFill rotWithShape="1">
          <a:blip r:embed="rId2"/>
          <a:srcRect r="50000"/>
          <a:stretch/>
        </p:blipFill>
        <p:spPr bwMode="auto">
          <a:xfrm>
            <a:off x="177263" y="1649781"/>
            <a:ext cx="4303166" cy="2926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3">
            <a:extLst>
              <a:ext uri="{FF2B5EF4-FFF2-40B4-BE49-F238E27FC236}">
                <a16:creationId xmlns:a16="http://schemas.microsoft.com/office/drawing/2014/main" id="{142A76D4-1FE9-49E8-8326-38C7B858CC9E}"/>
              </a:ext>
            </a:extLst>
          </p:cNvPr>
          <p:cNvSpPr>
            <a:spLocks noGrp="1"/>
          </p:cNvSpPr>
          <p:nvPr>
            <p:ph sz="quarter" idx="11"/>
          </p:nvPr>
        </p:nvSpPr>
        <p:spPr>
          <a:xfrm>
            <a:off x="792146" y="4630710"/>
            <a:ext cx="3073400" cy="778572"/>
          </a:xfrm>
        </p:spPr>
        <p:txBody>
          <a:bodyPr/>
          <a:lstStyle/>
          <a:p>
            <a:pPr>
              <a:lnSpc>
                <a:spcPct val="110000"/>
              </a:lnSpc>
              <a:spcBef>
                <a:spcPts val="624"/>
              </a:spcBef>
            </a:pPr>
            <a:r>
              <a:rPr lang="en-US" sz="2000" dirty="0"/>
              <a:t>Determined by the haploid pollen genotype</a:t>
            </a:r>
          </a:p>
        </p:txBody>
      </p:sp>
      <p:pic>
        <p:nvPicPr>
          <p:cNvPr id="10" name="Picture 4" descr="An illustration of sporophytic self-incompatibility (b).">
            <a:extLst>
              <a:ext uri="{FF2B5EF4-FFF2-40B4-BE49-F238E27FC236}">
                <a16:creationId xmlns:a16="http://schemas.microsoft.com/office/drawing/2014/main" id="{7B3DAC4C-5A04-403A-9940-94D81FB6FFA9}"/>
              </a:ext>
            </a:extLst>
          </p:cNvPr>
          <p:cNvPicPr>
            <a:picLocks noChangeAspect="1" noChangeArrowheads="1"/>
          </p:cNvPicPr>
          <p:nvPr/>
        </p:nvPicPr>
        <p:blipFill rotWithShape="1">
          <a:blip r:embed="rId2"/>
          <a:srcRect l="49228"/>
          <a:stretch/>
        </p:blipFill>
        <p:spPr bwMode="auto">
          <a:xfrm>
            <a:off x="4635500" y="1649781"/>
            <a:ext cx="4369613" cy="292608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5">
            <a:extLst>
              <a:ext uri="{FF2B5EF4-FFF2-40B4-BE49-F238E27FC236}">
                <a16:creationId xmlns:a16="http://schemas.microsoft.com/office/drawing/2014/main" id="{C41FF3A1-E4B3-4BCE-8BF9-246DDB894F46}"/>
              </a:ext>
            </a:extLst>
          </p:cNvPr>
          <p:cNvSpPr>
            <a:spLocks noGrp="1"/>
          </p:cNvSpPr>
          <p:nvPr>
            <p:ph sz="quarter" idx="15"/>
          </p:nvPr>
        </p:nvSpPr>
        <p:spPr>
          <a:xfrm>
            <a:off x="5055006" y="4630709"/>
            <a:ext cx="3530600" cy="772129"/>
          </a:xfrm>
        </p:spPr>
        <p:txBody>
          <a:bodyPr/>
          <a:lstStyle/>
          <a:p>
            <a:pPr>
              <a:spcBef>
                <a:spcPts val="624"/>
              </a:spcBef>
            </a:pPr>
            <a:r>
              <a:rPr lang="en-US" sz="2000" dirty="0"/>
              <a:t>Determined by the genotype of the diploid pollen parent</a:t>
            </a:r>
          </a:p>
        </p:txBody>
      </p:sp>
      <p:sp>
        <p:nvSpPr>
          <p:cNvPr id="7" name="Text Placeholder 6">
            <a:extLst>
              <a:ext uri="{FF2B5EF4-FFF2-40B4-BE49-F238E27FC236}">
                <a16:creationId xmlns:a16="http://schemas.microsoft.com/office/drawing/2014/main" id="{48128185-20E8-4907-9E01-9D820E861A4F}"/>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7">
            <a:extLst>
              <a:ext uri="{FF2B5EF4-FFF2-40B4-BE49-F238E27FC236}">
                <a16:creationId xmlns:a16="http://schemas.microsoft.com/office/drawing/2014/main" id="{58CCA224-568F-44C9-BBD4-6E2EB904EB12}"/>
              </a:ext>
            </a:extLst>
          </p:cNvPr>
          <p:cNvSpPr>
            <a:spLocks noGrp="1"/>
          </p:cNvSpPr>
          <p:nvPr>
            <p:ph type="sldNum" sz="quarter" idx="10"/>
          </p:nvPr>
        </p:nvSpPr>
        <p:spPr/>
        <p:txBody>
          <a:bodyPr/>
          <a:lstStyle/>
          <a:p>
            <a:fld id="{68151E55-6873-49E2-B8D5-2F265E6F1973}" type="slidenum">
              <a:rPr lang="en-US" smtClean="0"/>
              <a:pPr/>
              <a:t>55</a:t>
            </a:fld>
            <a:endParaRPr lang="en-US"/>
          </a:p>
        </p:txBody>
      </p:sp>
    </p:spTree>
    <p:extLst>
      <p:ext uri="{BB962C8B-B14F-4D97-AF65-F5344CB8AC3E}">
        <p14:creationId xmlns:p14="http://schemas.microsoft.com/office/powerpoint/2010/main" val="129426608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55CFB6-429A-4D09-BE92-CC6E28CA8CD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Double Fertilization</a:t>
            </a:r>
          </a:p>
        </p:txBody>
      </p:sp>
      <p:sp>
        <p:nvSpPr>
          <p:cNvPr id="3" name="Content Placeholder 2">
            <a:extLst>
              <a:ext uri="{FF2B5EF4-FFF2-40B4-BE49-F238E27FC236}">
                <a16:creationId xmlns:a16="http://schemas.microsoft.com/office/drawing/2014/main" id="{142A76D4-1FE9-49E8-8326-38C7B858CC9E}"/>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Only in angiosperms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Requires two sperm cells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Double fertilization results in two key developments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Fertilization of the egg.</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Formation of endosperm that nourishes the embryo.</a:t>
            </a:r>
          </a:p>
        </p:txBody>
      </p:sp>
      <p:sp>
        <p:nvSpPr>
          <p:cNvPr id="6" name="Slide Number Placeholder 3">
            <a:extLst>
              <a:ext uri="{FF2B5EF4-FFF2-40B4-BE49-F238E27FC236}">
                <a16:creationId xmlns:a16="http://schemas.microsoft.com/office/drawing/2014/main" id="{58CCA224-568F-44C9-BBD4-6E2EB904EB12}"/>
              </a:ext>
            </a:extLst>
          </p:cNvPr>
          <p:cNvSpPr>
            <a:spLocks noGrp="1"/>
          </p:cNvSpPr>
          <p:nvPr>
            <p:ph type="sldNum" sz="quarter" idx="10"/>
          </p:nvPr>
        </p:nvSpPr>
        <p:spPr/>
        <p:txBody>
          <a:bodyPr/>
          <a:lstStyle/>
          <a:p>
            <a:fld id="{68151E55-6873-49E2-B8D5-2F265E6F1973}" type="slidenum">
              <a:rPr lang="en-US" smtClean="0"/>
              <a:pPr/>
              <a:t>56</a:t>
            </a:fld>
            <a:endParaRPr lang="en-US"/>
          </a:p>
        </p:txBody>
      </p:sp>
    </p:spTree>
    <p:extLst>
      <p:ext uri="{BB962C8B-B14F-4D97-AF65-F5344CB8AC3E}">
        <p14:creationId xmlns:p14="http://schemas.microsoft.com/office/powerpoint/2010/main" val="327044616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C6A9D1-4B1F-46A9-A23D-9173511E038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Process of Double Fertilization</a:t>
            </a:r>
            <a:r>
              <a:rPr lang="en-US" sz="1200" dirty="0">
                <a:solidFill>
                  <a:srgbClr val="000000"/>
                </a:solidFill>
                <a:latin typeface="Arial" panose="020B0604020202020204" pitchFamily="34" charset="0"/>
                <a:ea typeface="Verdana" panose="020B0604030504040204" pitchFamily="34" charset="0"/>
                <a:cs typeface="Arial" pitchFamily="34" charset="0"/>
              </a:rPr>
              <a:t> 1</a:t>
            </a:r>
          </a:p>
        </p:txBody>
      </p:sp>
      <p:pic>
        <p:nvPicPr>
          <p:cNvPr id="9" name="Picture 2" descr="An illustration of pollination giving sperm cells and embryo sac.">
            <a:extLst>
              <a:ext uri="{FF2B5EF4-FFF2-40B4-BE49-F238E27FC236}">
                <a16:creationId xmlns:a16="http://schemas.microsoft.com/office/drawing/2014/main" id="{F8831C75-22BA-4894-8049-3FF5CDAE94F8}"/>
              </a:ext>
            </a:extLst>
          </p:cNvPr>
          <p:cNvPicPr>
            <a:picLocks noChangeAspect="1" noChangeArrowheads="1"/>
          </p:cNvPicPr>
          <p:nvPr/>
        </p:nvPicPr>
        <p:blipFill rotWithShape="1">
          <a:blip r:embed="rId2"/>
          <a:srcRect t="6886" r="3212"/>
          <a:stretch/>
        </p:blipFill>
        <p:spPr bwMode="auto">
          <a:xfrm>
            <a:off x="418471" y="1322963"/>
            <a:ext cx="8307058" cy="4389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3">
            <a:extLst>
              <a:ext uri="{FF2B5EF4-FFF2-40B4-BE49-F238E27FC236}">
                <a16:creationId xmlns:a16="http://schemas.microsoft.com/office/drawing/2014/main" id="{2CD9147E-F962-430B-98D3-0AA26D0756AE}"/>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AF081DBA-5430-443C-94CB-57E3360F366E}"/>
              </a:ext>
            </a:extLst>
          </p:cNvPr>
          <p:cNvSpPr>
            <a:spLocks noGrp="1"/>
          </p:cNvSpPr>
          <p:nvPr>
            <p:ph type="sldNum" sz="quarter" idx="10"/>
          </p:nvPr>
        </p:nvSpPr>
        <p:spPr/>
        <p:txBody>
          <a:bodyPr/>
          <a:lstStyle/>
          <a:p>
            <a:fld id="{68151E55-6873-49E2-B8D5-2F265E6F1973}" type="slidenum">
              <a:rPr lang="en-US" smtClean="0"/>
              <a:pPr/>
              <a:t>57</a:t>
            </a:fld>
            <a:endParaRPr lang="en-US"/>
          </a:p>
        </p:txBody>
      </p:sp>
    </p:spTree>
    <p:extLst>
      <p:ext uri="{BB962C8B-B14F-4D97-AF65-F5344CB8AC3E}">
        <p14:creationId xmlns:p14="http://schemas.microsoft.com/office/powerpoint/2010/main" val="107141553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C6A9D1-4B1F-46A9-A23D-9173511E038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Process of Double Fertilization</a:t>
            </a:r>
            <a:r>
              <a:rPr lang="en-US" sz="1200" dirty="0">
                <a:solidFill>
                  <a:srgbClr val="000000"/>
                </a:solidFill>
                <a:latin typeface="Arial" panose="020B0604020202020204" pitchFamily="34" charset="0"/>
                <a:ea typeface="Verdana" panose="020B0604030504040204" pitchFamily="34" charset="0"/>
                <a:cs typeface="Arial" pitchFamily="34" charset="0"/>
              </a:rPr>
              <a:t> 2</a:t>
            </a:r>
          </a:p>
        </p:txBody>
      </p:sp>
      <p:pic>
        <p:nvPicPr>
          <p:cNvPr id="9" name="Picture 2" descr="An illustration of the growth of pollen tubes, the release of sperm cells, and double fertilization.">
            <a:extLst>
              <a:ext uri="{FF2B5EF4-FFF2-40B4-BE49-F238E27FC236}">
                <a16:creationId xmlns:a16="http://schemas.microsoft.com/office/drawing/2014/main" id="{F8831C75-22BA-4894-8049-3FF5CDAE94F8}"/>
              </a:ext>
            </a:extLst>
          </p:cNvPr>
          <p:cNvPicPr>
            <a:picLocks noChangeAspect="1" noChangeArrowheads="1"/>
          </p:cNvPicPr>
          <p:nvPr/>
        </p:nvPicPr>
        <p:blipFill>
          <a:blip r:embed="rId2"/>
          <a:stretch>
            <a:fillRect/>
          </a:stretch>
        </p:blipFill>
        <p:spPr bwMode="auto">
          <a:xfrm>
            <a:off x="418471" y="1670551"/>
            <a:ext cx="8307058" cy="3020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3">
            <a:extLst>
              <a:ext uri="{FF2B5EF4-FFF2-40B4-BE49-F238E27FC236}">
                <a16:creationId xmlns:a16="http://schemas.microsoft.com/office/drawing/2014/main" id="{2CD9147E-F962-430B-98D3-0AA26D0756AE}"/>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AF081DBA-5430-443C-94CB-57E3360F366E}"/>
              </a:ext>
            </a:extLst>
          </p:cNvPr>
          <p:cNvSpPr>
            <a:spLocks noGrp="1"/>
          </p:cNvSpPr>
          <p:nvPr>
            <p:ph type="sldNum" sz="quarter" idx="10"/>
          </p:nvPr>
        </p:nvSpPr>
        <p:spPr/>
        <p:txBody>
          <a:bodyPr/>
          <a:lstStyle/>
          <a:p>
            <a:fld id="{68151E55-6873-49E2-B8D5-2F265E6F1973}" type="slidenum">
              <a:rPr lang="en-US" smtClean="0"/>
              <a:pPr/>
              <a:t>58</a:t>
            </a:fld>
            <a:endParaRPr lang="en-US"/>
          </a:p>
        </p:txBody>
      </p:sp>
    </p:spTree>
    <p:extLst>
      <p:ext uri="{BB962C8B-B14F-4D97-AF65-F5344CB8AC3E}">
        <p14:creationId xmlns:p14="http://schemas.microsoft.com/office/powerpoint/2010/main" val="313884514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2FA273-0FCE-45CF-88AE-6C3BAC56E414}"/>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Embryo Development</a:t>
            </a:r>
          </a:p>
        </p:txBody>
      </p:sp>
      <p:sp>
        <p:nvSpPr>
          <p:cNvPr id="3" name="Content Placeholder 2">
            <a:extLst>
              <a:ext uri="{FF2B5EF4-FFF2-40B4-BE49-F238E27FC236}">
                <a16:creationId xmlns:a16="http://schemas.microsoft.com/office/drawing/2014/main" id="{61AE57DB-0283-45A5-93BF-EC19D0881E2A}"/>
              </a:ext>
            </a:extLst>
          </p:cNvPr>
          <p:cNvSpPr>
            <a:spLocks noGrp="1"/>
          </p:cNvSpPr>
          <p:nvPr>
            <p:ph sz="quarter" idx="11"/>
          </p:nvPr>
        </p:nvSpPr>
        <p:spPr/>
        <p:txBody>
          <a:bodyPr/>
          <a:lstStyle/>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Begins once the egg cell is fertilized</a:t>
            </a:r>
          </a:p>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The growing pollen tube enters angiosperm embryo sac and releases two sperm cells</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One sperm fertilizes central cell with its polar nuclei and initiates endosperm development.</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Other sperm fertilizes the egg to produce a zygote.</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Cell division soon follows, creating the embryo.</a:t>
            </a:r>
          </a:p>
        </p:txBody>
      </p:sp>
      <p:sp>
        <p:nvSpPr>
          <p:cNvPr id="6" name="Slide Number Placeholder 3">
            <a:extLst>
              <a:ext uri="{FF2B5EF4-FFF2-40B4-BE49-F238E27FC236}">
                <a16:creationId xmlns:a16="http://schemas.microsoft.com/office/drawing/2014/main" id="{6576B0FA-4DD1-406A-9E51-20C3A0F0CE8C}"/>
              </a:ext>
            </a:extLst>
          </p:cNvPr>
          <p:cNvSpPr>
            <a:spLocks noGrp="1"/>
          </p:cNvSpPr>
          <p:nvPr>
            <p:ph type="sldNum" sz="quarter" idx="10"/>
          </p:nvPr>
        </p:nvSpPr>
        <p:spPr/>
        <p:txBody>
          <a:bodyPr/>
          <a:lstStyle/>
          <a:p>
            <a:fld id="{68151E55-6873-49E2-B8D5-2F265E6F1973}" type="slidenum">
              <a:rPr lang="en-US" smtClean="0"/>
              <a:pPr/>
              <a:t>59</a:t>
            </a:fld>
            <a:endParaRPr lang="en-US"/>
          </a:p>
        </p:txBody>
      </p:sp>
    </p:spTree>
    <p:extLst>
      <p:ext uri="{BB962C8B-B14F-4D97-AF65-F5344CB8AC3E}">
        <p14:creationId xmlns:p14="http://schemas.microsoft.com/office/powerpoint/2010/main" val="41708647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19EA20-7580-4D01-A48A-AC19F4D1F26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Phase Change</a:t>
            </a:r>
          </a:p>
        </p:txBody>
      </p:sp>
      <p:sp>
        <p:nvSpPr>
          <p:cNvPr id="3" name="Content Placeholder 2">
            <a:extLst>
              <a:ext uri="{FF2B5EF4-FFF2-40B4-BE49-F238E27FC236}">
                <a16:creationId xmlns:a16="http://schemas.microsoft.com/office/drawing/2014/main" id="{FE5ED3EF-61E0-4240-BBBE-F926CA32C728}"/>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Internal developmental changes allow plants to obtain competence to respond to external or internal signals that trigger flower formation</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May be morphologically obvious or very subtle</a:t>
            </a:r>
          </a:p>
        </p:txBody>
      </p:sp>
      <p:sp>
        <p:nvSpPr>
          <p:cNvPr id="6" name="Slide Number Placeholder 3">
            <a:extLst>
              <a:ext uri="{FF2B5EF4-FFF2-40B4-BE49-F238E27FC236}">
                <a16:creationId xmlns:a16="http://schemas.microsoft.com/office/drawing/2014/main" id="{D92E6C04-33AF-41E1-B172-E204D2720E88}"/>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108466038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78AD78-DE21-44AE-99DA-DF59D08825F0}"/>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First Zygotic Division</a:t>
            </a:r>
          </a:p>
        </p:txBody>
      </p:sp>
      <p:sp>
        <p:nvSpPr>
          <p:cNvPr id="3" name="Content Placeholder 2">
            <a:extLst>
              <a:ext uri="{FF2B5EF4-FFF2-40B4-BE49-F238E27FC236}">
                <a16:creationId xmlns:a16="http://schemas.microsoft.com/office/drawing/2014/main" id="{FDBF3137-EFF2-44CE-A651-A9AD8164DD1F}"/>
              </a:ext>
            </a:extLst>
          </p:cNvPr>
          <p:cNvSpPr>
            <a:spLocks noGrp="1"/>
          </p:cNvSpPr>
          <p:nvPr>
            <p:ph sz="quarter" idx="11"/>
          </p:nvPr>
        </p:nvSpPr>
        <p:spPr>
          <a:xfrm>
            <a:off x="342900" y="1276710"/>
            <a:ext cx="8458200" cy="5136790"/>
          </a:xfrm>
        </p:spPr>
        <p:txBody>
          <a:bodyPr/>
          <a:lstStyle/>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First zygote division is asymmetrical, resulting in cells with 2 different fates</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Small cell divides repeatedly forming a ball of cells, which will form the embryo.</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Large cell divides repeatedly forming an elongated structure called a suspensor.</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Transports nutrients to embryo.</a:t>
            </a:r>
          </a:p>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The root–shoot axis also forms at this time</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Cells near suspensor become root.</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Cells at the other end become shoot.</a:t>
            </a:r>
          </a:p>
        </p:txBody>
      </p:sp>
      <p:sp>
        <p:nvSpPr>
          <p:cNvPr id="6" name="Slide Number Placeholder 3">
            <a:extLst>
              <a:ext uri="{FF2B5EF4-FFF2-40B4-BE49-F238E27FC236}">
                <a16:creationId xmlns:a16="http://schemas.microsoft.com/office/drawing/2014/main" id="{5196F216-F4B8-423A-AFD0-F52DF8E80A8D}"/>
              </a:ext>
            </a:extLst>
          </p:cNvPr>
          <p:cNvSpPr>
            <a:spLocks noGrp="1"/>
          </p:cNvSpPr>
          <p:nvPr>
            <p:ph type="sldNum" sz="quarter" idx="10"/>
          </p:nvPr>
        </p:nvSpPr>
        <p:spPr/>
        <p:txBody>
          <a:bodyPr/>
          <a:lstStyle/>
          <a:p>
            <a:fld id="{68151E55-6873-49E2-B8D5-2F265E6F1973}" type="slidenum">
              <a:rPr lang="en-US" smtClean="0"/>
              <a:pPr/>
              <a:t>60</a:t>
            </a:fld>
            <a:endParaRPr lang="en-US"/>
          </a:p>
        </p:txBody>
      </p:sp>
    </p:spTree>
    <p:extLst>
      <p:ext uri="{BB962C8B-B14F-4D97-AF65-F5344CB8AC3E}">
        <p14:creationId xmlns:p14="http://schemas.microsoft.com/office/powerpoint/2010/main" val="30347162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70FF64-473A-42B8-9D7E-F105328E68D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Early Cell Divisions</a:t>
            </a:r>
            <a:r>
              <a:rPr lang="en-US" sz="1200" dirty="0">
                <a:solidFill>
                  <a:srgbClr val="000000"/>
                </a:solidFill>
                <a:latin typeface="Arial" panose="020B0604020202020204" pitchFamily="34" charset="0"/>
                <a:ea typeface="Verdana" panose="020B0604030504040204" pitchFamily="34" charset="0"/>
                <a:cs typeface="Arial" pitchFamily="34" charset="0"/>
              </a:rPr>
              <a:t> 1</a:t>
            </a:r>
          </a:p>
        </p:txBody>
      </p:sp>
      <p:pic>
        <p:nvPicPr>
          <p:cNvPr id="9" name="Picture 2" descr="A brief synopsis of angiosperm embryo development is provided.">
            <a:extLst>
              <a:ext uri="{FF2B5EF4-FFF2-40B4-BE49-F238E27FC236}">
                <a16:creationId xmlns:a16="http://schemas.microsoft.com/office/drawing/2014/main" id="{91C3A958-FF7B-4E6D-B765-4934A77F0C70}"/>
              </a:ext>
            </a:extLst>
          </p:cNvPr>
          <p:cNvPicPr>
            <a:picLocks noChangeAspect="1" noChangeArrowheads="1"/>
          </p:cNvPicPr>
          <p:nvPr/>
        </p:nvPicPr>
        <p:blipFill>
          <a:blip r:embed="rId2"/>
          <a:stretch>
            <a:fillRect/>
          </a:stretch>
        </p:blipFill>
        <p:spPr bwMode="auto">
          <a:xfrm>
            <a:off x="282576" y="1703455"/>
            <a:ext cx="8578848" cy="3138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3">
            <a:extLst>
              <a:ext uri="{FF2B5EF4-FFF2-40B4-BE49-F238E27FC236}">
                <a16:creationId xmlns:a16="http://schemas.microsoft.com/office/drawing/2014/main" id="{64534A2D-DB11-4BBC-BC89-081AC17D85B2}"/>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377C3AD8-CE6E-4385-BD56-27BBE5336BFF}"/>
              </a:ext>
            </a:extLst>
          </p:cNvPr>
          <p:cNvSpPr>
            <a:spLocks noGrp="1"/>
          </p:cNvSpPr>
          <p:nvPr>
            <p:ph type="sldNum" sz="quarter" idx="10"/>
          </p:nvPr>
        </p:nvSpPr>
        <p:spPr/>
        <p:txBody>
          <a:bodyPr/>
          <a:lstStyle/>
          <a:p>
            <a:fld id="{68151E55-6873-49E2-B8D5-2F265E6F1973}" type="slidenum">
              <a:rPr lang="en-US" smtClean="0"/>
              <a:pPr/>
              <a:t>61</a:t>
            </a:fld>
            <a:endParaRPr lang="en-US"/>
          </a:p>
        </p:txBody>
      </p:sp>
    </p:spTree>
    <p:extLst>
      <p:ext uri="{BB962C8B-B14F-4D97-AF65-F5344CB8AC3E}">
        <p14:creationId xmlns:p14="http://schemas.microsoft.com/office/powerpoint/2010/main" val="379119697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70FF64-473A-42B8-9D7E-F105328E68D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Early Cell Divisions</a:t>
            </a:r>
            <a:r>
              <a:rPr lang="en-US" sz="1200" dirty="0">
                <a:solidFill>
                  <a:srgbClr val="000000"/>
                </a:solidFill>
                <a:latin typeface="Arial" panose="020B0604020202020204" pitchFamily="34" charset="0"/>
                <a:ea typeface="Verdana" panose="020B0604030504040204" pitchFamily="34" charset="0"/>
                <a:cs typeface="Arial" pitchFamily="34" charset="0"/>
              </a:rPr>
              <a:t> 2</a:t>
            </a:r>
          </a:p>
        </p:txBody>
      </p:sp>
      <p:pic>
        <p:nvPicPr>
          <p:cNvPr id="9" name="Picture 2" descr="Stages of development in an angiosperm embryo are illustrated.">
            <a:extLst>
              <a:ext uri="{FF2B5EF4-FFF2-40B4-BE49-F238E27FC236}">
                <a16:creationId xmlns:a16="http://schemas.microsoft.com/office/drawing/2014/main" id="{91C3A958-FF7B-4E6D-B765-4934A77F0C70}"/>
              </a:ext>
            </a:extLst>
          </p:cNvPr>
          <p:cNvPicPr>
            <a:picLocks noChangeAspect="1" noChangeArrowheads="1"/>
          </p:cNvPicPr>
          <p:nvPr/>
        </p:nvPicPr>
        <p:blipFill>
          <a:blip r:embed="rId2"/>
          <a:stretch>
            <a:fillRect/>
          </a:stretch>
        </p:blipFill>
        <p:spPr bwMode="auto">
          <a:xfrm>
            <a:off x="282576" y="1798753"/>
            <a:ext cx="8578848" cy="299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3">
            <a:extLst>
              <a:ext uri="{FF2B5EF4-FFF2-40B4-BE49-F238E27FC236}">
                <a16:creationId xmlns:a16="http://schemas.microsoft.com/office/drawing/2014/main" id="{64534A2D-DB11-4BBC-BC89-081AC17D85B2}"/>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377C3AD8-CE6E-4385-BD56-27BBE5336BFF}"/>
              </a:ext>
            </a:extLst>
          </p:cNvPr>
          <p:cNvSpPr>
            <a:spLocks noGrp="1"/>
          </p:cNvSpPr>
          <p:nvPr>
            <p:ph type="sldNum" sz="quarter" idx="10"/>
          </p:nvPr>
        </p:nvSpPr>
        <p:spPr/>
        <p:txBody>
          <a:bodyPr/>
          <a:lstStyle/>
          <a:p>
            <a:fld id="{68151E55-6873-49E2-B8D5-2F265E6F1973}" type="slidenum">
              <a:rPr lang="en-US" smtClean="0"/>
              <a:pPr/>
              <a:t>62</a:t>
            </a:fld>
            <a:endParaRPr lang="en-US"/>
          </a:p>
        </p:txBody>
      </p:sp>
    </p:spTree>
    <p:extLst>
      <p:ext uri="{BB962C8B-B14F-4D97-AF65-F5344CB8AC3E}">
        <p14:creationId xmlns:p14="http://schemas.microsoft.com/office/powerpoint/2010/main" val="365115379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4F218A-BDAE-40FA-A251-97A8DB4E71B7}"/>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Zygote Development in </a:t>
            </a:r>
            <a:r>
              <a:rPr lang="en-US" dirty="0" err="1">
                <a:solidFill>
                  <a:srgbClr val="000000"/>
                </a:solidFill>
                <a:latin typeface="Arial" panose="020B0604020202020204" pitchFamily="34" charset="0"/>
                <a:ea typeface="Verdana" panose="020B0604030504040204" pitchFamily="34" charset="0"/>
                <a:cs typeface="Arial" pitchFamily="34" charset="0"/>
              </a:rPr>
              <a:t>Fucus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4B748CCB-9711-48F9-8016-5C5369D59927}"/>
              </a:ext>
            </a:extLst>
          </p:cNvPr>
          <p:cNvSpPr>
            <a:spLocks noGrp="1"/>
          </p:cNvSpPr>
          <p:nvPr>
            <p:ph sz="quarter" idx="11"/>
          </p:nvPr>
        </p:nvSpPr>
        <p:spPr/>
        <p:txBody>
          <a:bodyPr/>
          <a:lstStyle/>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Asymmetrical cell division observed in the zygote of the brown alga </a:t>
            </a:r>
            <a:r>
              <a:rPr lang="en-US" i="1" dirty="0" err="1">
                <a:solidFill>
                  <a:srgbClr val="000000"/>
                </a:solidFill>
                <a:latin typeface="Arial" panose="020B0604020202020204" pitchFamily="34" charset="0"/>
                <a:ea typeface="Verdana" panose="020B0604030504040204" pitchFamily="34" charset="0"/>
              </a:rPr>
              <a:t>Fucus</a:t>
            </a:r>
            <a:endParaRPr lang="en-US" i="1" dirty="0">
              <a:solidFill>
                <a:srgbClr val="000000"/>
              </a:solidFill>
              <a:latin typeface="Arial" panose="020B0604020202020204" pitchFamily="34" charset="0"/>
              <a:ea typeface="Verdana" panose="020B0604030504040204" pitchFamily="34" charset="0"/>
            </a:endParaRP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Bulge develops on one side of embryo.</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Cell division occurs there, resulting in.</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A smaller cell that develops into a rhizoid that anchors the alga.</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A larger cell that develops into the thallus, or main algal body.</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Axis is first established by the point of sperm entry, but it can be changed by environmental signals.</a:t>
            </a:r>
          </a:p>
        </p:txBody>
      </p:sp>
      <p:sp>
        <p:nvSpPr>
          <p:cNvPr id="6" name="Slide Number Placeholder 3">
            <a:extLst>
              <a:ext uri="{FF2B5EF4-FFF2-40B4-BE49-F238E27FC236}">
                <a16:creationId xmlns:a16="http://schemas.microsoft.com/office/drawing/2014/main" id="{97E07CAB-02BF-416C-BC47-5C4352F09DCA}"/>
              </a:ext>
            </a:extLst>
          </p:cNvPr>
          <p:cNvSpPr>
            <a:spLocks noGrp="1"/>
          </p:cNvSpPr>
          <p:nvPr>
            <p:ph type="sldNum" sz="quarter" idx="10"/>
          </p:nvPr>
        </p:nvSpPr>
        <p:spPr/>
        <p:txBody>
          <a:bodyPr/>
          <a:lstStyle/>
          <a:p>
            <a:fld id="{68151E55-6873-49E2-B8D5-2F265E6F1973}" type="slidenum">
              <a:rPr lang="en-US" smtClean="0"/>
              <a:pPr/>
              <a:t>63</a:t>
            </a:fld>
            <a:endParaRPr lang="en-US"/>
          </a:p>
        </p:txBody>
      </p:sp>
    </p:spTree>
    <p:extLst>
      <p:ext uri="{BB962C8B-B14F-4D97-AF65-F5344CB8AC3E}">
        <p14:creationId xmlns:p14="http://schemas.microsoft.com/office/powerpoint/2010/main" val="153063427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25F492-21C1-4FAE-9B7B-90AB67F2E73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Asymmetrical Cell Division</a:t>
            </a:r>
          </a:p>
        </p:txBody>
      </p:sp>
      <p:pic>
        <p:nvPicPr>
          <p:cNvPr id="9" name="Picture 2" descr="An illustration of cell division of a zygote by gravity and light.">
            <a:extLst>
              <a:ext uri="{FF2B5EF4-FFF2-40B4-BE49-F238E27FC236}">
                <a16:creationId xmlns:a16="http://schemas.microsoft.com/office/drawing/2014/main" id="{1729C396-077D-4888-A024-C14B8E81AAA9}"/>
              </a:ext>
            </a:extLst>
          </p:cNvPr>
          <p:cNvPicPr>
            <a:picLocks noChangeAspect="1" noChangeArrowheads="1"/>
          </p:cNvPicPr>
          <p:nvPr/>
        </p:nvPicPr>
        <p:blipFill>
          <a:blip r:embed="rId2"/>
          <a:stretch>
            <a:fillRect/>
          </a:stretch>
        </p:blipFill>
        <p:spPr bwMode="auto">
          <a:xfrm>
            <a:off x="338202" y="1300612"/>
            <a:ext cx="8467596" cy="4754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Placeholder 3">
            <a:extLst>
              <a:ext uri="{FF2B5EF4-FFF2-40B4-BE49-F238E27FC236}">
                <a16:creationId xmlns:a16="http://schemas.microsoft.com/office/drawing/2014/main" id="{FBDB1612-6936-4F75-AFC5-1770D4C19973}"/>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95DCB543-2477-4375-BF1E-0BBD4EA8E0DB}"/>
              </a:ext>
            </a:extLst>
          </p:cNvPr>
          <p:cNvSpPr>
            <a:spLocks noGrp="1"/>
          </p:cNvSpPr>
          <p:nvPr>
            <p:ph type="sldNum" sz="quarter" idx="10"/>
          </p:nvPr>
        </p:nvSpPr>
        <p:spPr/>
        <p:txBody>
          <a:bodyPr/>
          <a:lstStyle/>
          <a:p>
            <a:fld id="{68151E55-6873-49E2-B8D5-2F265E6F1973}" type="slidenum">
              <a:rPr lang="en-US" smtClean="0"/>
              <a:pPr/>
              <a:t>64</a:t>
            </a:fld>
            <a:endParaRPr lang="en-US"/>
          </a:p>
        </p:txBody>
      </p:sp>
    </p:spTree>
    <p:extLst>
      <p:ext uri="{BB962C8B-B14F-4D97-AF65-F5344CB8AC3E}">
        <p14:creationId xmlns:p14="http://schemas.microsoft.com/office/powerpoint/2010/main" val="161025435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F735BB-8476-42B3-9F56-D88352FE511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The Suspensor (sus) Mutant</a:t>
            </a:r>
          </a:p>
        </p:txBody>
      </p:sp>
      <p:pic>
        <p:nvPicPr>
          <p:cNvPr id="9" name="Picture 2" descr="A photomicrograph of wild-type embryo proper and aberrant suspensor and inhibition of embryo development in suspensor is blocked.">
            <a:extLst>
              <a:ext uri="{FF2B5EF4-FFF2-40B4-BE49-F238E27FC236}">
                <a16:creationId xmlns:a16="http://schemas.microsoft.com/office/drawing/2014/main" id="{62E931B7-6FD8-4F9D-85B9-11DFA136928D}"/>
              </a:ext>
            </a:extLst>
          </p:cNvPr>
          <p:cNvPicPr>
            <a:picLocks noChangeAspect="1" noChangeArrowheads="1"/>
          </p:cNvPicPr>
          <p:nvPr/>
        </p:nvPicPr>
        <p:blipFill rotWithShape="1">
          <a:blip r:embed="rId2"/>
          <a:srcRect t="8503" b="12121"/>
          <a:stretch/>
        </p:blipFill>
        <p:spPr bwMode="auto">
          <a:xfrm>
            <a:off x="3080233" y="1135648"/>
            <a:ext cx="2983535"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B48E0B9D-D0F4-4340-A2A2-B48A05E4D7D9}"/>
              </a:ext>
            </a:extLst>
          </p:cNvPr>
          <p:cNvSpPr>
            <a:spLocks noGrp="1"/>
          </p:cNvSpPr>
          <p:nvPr>
            <p:ph sz="quarter" idx="11"/>
          </p:nvPr>
        </p:nvSpPr>
        <p:spPr>
          <a:xfrm>
            <a:off x="2286000" y="4849356"/>
            <a:ext cx="4572000" cy="192024"/>
          </a:xfrm>
        </p:spPr>
        <p:txBody>
          <a:bodyPr/>
          <a:lstStyle/>
          <a:p>
            <a:pPr algn="ctr"/>
            <a:r>
              <a:rPr lang="en-US" sz="800" dirty="0">
                <a:solidFill>
                  <a:schemeClr val="tx1"/>
                </a:solidFill>
              </a:rPr>
              <a:t>Edward Yeung, University of Calgary and David </a:t>
            </a:r>
            <a:r>
              <a:rPr lang="en-US" sz="800" dirty="0" err="1">
                <a:solidFill>
                  <a:schemeClr val="tx1"/>
                </a:solidFill>
              </a:rPr>
              <a:t>Meinke</a:t>
            </a:r>
            <a:r>
              <a:rPr lang="en-US" sz="800" dirty="0">
                <a:solidFill>
                  <a:schemeClr val="tx1"/>
                </a:solidFill>
              </a:rPr>
              <a:t>, Oklahoma State University </a:t>
            </a:r>
            <a:endParaRPr lang="en-US" sz="800" dirty="0">
              <a:solidFill>
                <a:schemeClr val="tx1"/>
              </a:solidFill>
              <a:latin typeface="Arial" panose="020B0604020202020204" pitchFamily="34" charset="0"/>
              <a:ea typeface="Verdana" panose="020B0604030504040204" pitchFamily="34" charset="0"/>
            </a:endParaRPr>
          </a:p>
        </p:txBody>
      </p:sp>
      <p:sp>
        <p:nvSpPr>
          <p:cNvPr id="5" name="Content Placeholder 4">
            <a:extLst>
              <a:ext uri="{FF2B5EF4-FFF2-40B4-BE49-F238E27FC236}">
                <a16:creationId xmlns:a16="http://schemas.microsoft.com/office/drawing/2014/main" id="{AD6CBD42-3827-4D75-823F-F970BC07639D}"/>
              </a:ext>
            </a:extLst>
          </p:cNvPr>
          <p:cNvSpPr>
            <a:spLocks noGrp="1"/>
          </p:cNvSpPr>
          <p:nvPr>
            <p:ph sz="quarter" idx="15"/>
          </p:nvPr>
        </p:nvSpPr>
        <p:spPr>
          <a:xfrm>
            <a:off x="342900" y="5215252"/>
            <a:ext cx="8458200" cy="1231794"/>
          </a:xfrm>
        </p:spPr>
        <p:txBody>
          <a:bodyPr/>
          <a:lstStyle/>
          <a:p>
            <a:pPr lvl="0">
              <a:spcBef>
                <a:spcPts val="624"/>
              </a:spcBef>
              <a:spcAft>
                <a:spcPts val="0"/>
              </a:spcAft>
              <a:buClr>
                <a:srgbClr val="003B48"/>
              </a:buClr>
            </a:pPr>
            <a:r>
              <a:rPr lang="en-US" sz="1800" dirty="0">
                <a:solidFill>
                  <a:srgbClr val="000000"/>
                </a:solidFill>
                <a:latin typeface="Arial" panose="020B0604020202020204" pitchFamily="34" charset="0"/>
                <a:ea typeface="Verdana" panose="020B0604030504040204" pitchFamily="34" charset="0"/>
              </a:rPr>
              <a:t>This suspensor (</a:t>
            </a:r>
            <a:r>
              <a:rPr lang="en-US" sz="1800" i="1" dirty="0">
                <a:solidFill>
                  <a:srgbClr val="000000"/>
                </a:solidFill>
                <a:latin typeface="Arial" panose="020B0604020202020204" pitchFamily="34" charset="0"/>
                <a:ea typeface="Verdana" panose="020B0604030504040204" pitchFamily="34" charset="0"/>
              </a:rPr>
              <a:t>sus</a:t>
            </a:r>
            <a:r>
              <a:rPr lang="en-US" sz="1800" dirty="0">
                <a:solidFill>
                  <a:srgbClr val="000000"/>
                </a:solidFill>
                <a:latin typeface="Arial" panose="020B0604020202020204" pitchFamily="34" charset="0"/>
                <a:ea typeface="Verdana" panose="020B0604030504040204" pitchFamily="34" charset="0"/>
              </a:rPr>
              <a:t>) mutant of </a:t>
            </a:r>
            <a:r>
              <a:rPr lang="en-US" sz="1800" i="1" dirty="0">
                <a:solidFill>
                  <a:srgbClr val="000000"/>
                </a:solidFill>
                <a:latin typeface="Arial" panose="020B0604020202020204" pitchFamily="34" charset="0"/>
                <a:ea typeface="Verdana" panose="020B0604030504040204" pitchFamily="34" charset="0"/>
              </a:rPr>
              <a:t>Arabidopsis</a:t>
            </a:r>
            <a:r>
              <a:rPr lang="en-US" sz="1800" dirty="0">
                <a:solidFill>
                  <a:srgbClr val="000000"/>
                </a:solidFill>
                <a:latin typeface="Arial" panose="020B0604020202020204" pitchFamily="34" charset="0"/>
                <a:ea typeface="Verdana" panose="020B0604030504040204" pitchFamily="34" charset="0"/>
              </a:rPr>
              <a:t> has a defect in embryo development. Inhibition of embryo development in the suspensor is blocked, resulting in embryo-like development of the suspensor. </a:t>
            </a:r>
            <a:r>
              <a:rPr lang="en-US" sz="1800" i="1" dirty="0">
                <a:solidFill>
                  <a:srgbClr val="000000"/>
                </a:solidFill>
                <a:latin typeface="Arial" panose="020B0604020202020204" pitchFamily="34" charset="0"/>
                <a:ea typeface="Verdana" panose="020B0604030504040204" pitchFamily="34" charset="0"/>
              </a:rPr>
              <a:t>S</a:t>
            </a:r>
            <a:r>
              <a:rPr lang="en-US" sz="100" i="1" dirty="0">
                <a:solidFill>
                  <a:srgbClr val="000000"/>
                </a:solidFill>
                <a:latin typeface="Arial" panose="020B0604020202020204" pitchFamily="34" charset="0"/>
                <a:ea typeface="Verdana" panose="020B0604030504040204" pitchFamily="34" charset="0"/>
              </a:rPr>
              <a:t> </a:t>
            </a:r>
            <a:r>
              <a:rPr lang="en-US" sz="1800" i="1" dirty="0">
                <a:solidFill>
                  <a:srgbClr val="000000"/>
                </a:solidFill>
                <a:latin typeface="Arial" panose="020B0604020202020204" pitchFamily="34" charset="0"/>
                <a:ea typeface="Verdana" panose="020B0604030504040204" pitchFamily="34" charset="0"/>
              </a:rPr>
              <a:t>U</a:t>
            </a:r>
            <a:r>
              <a:rPr lang="en-US" sz="100" i="1" dirty="0">
                <a:solidFill>
                  <a:srgbClr val="000000"/>
                </a:solidFill>
                <a:latin typeface="Arial" panose="020B0604020202020204" pitchFamily="34" charset="0"/>
                <a:ea typeface="Verdana" panose="020B0604030504040204" pitchFamily="34" charset="0"/>
              </a:rPr>
              <a:t> </a:t>
            </a:r>
            <a:r>
              <a:rPr lang="en-US" sz="1800" i="1" dirty="0">
                <a:solidFill>
                  <a:srgbClr val="000000"/>
                </a:solidFill>
                <a:latin typeface="Arial" panose="020B0604020202020204" pitchFamily="34" charset="0"/>
                <a:ea typeface="Verdana" panose="020B0604030504040204" pitchFamily="34" charset="0"/>
              </a:rPr>
              <a:t>S</a:t>
            </a:r>
            <a:r>
              <a:rPr lang="en-US" sz="1800" dirty="0">
                <a:solidFill>
                  <a:srgbClr val="000000"/>
                </a:solidFill>
                <a:latin typeface="Arial" panose="020B0604020202020204" pitchFamily="34" charset="0"/>
                <a:ea typeface="Verdana" panose="020B0604030504040204" pitchFamily="34" charset="0"/>
              </a:rPr>
              <a:t>, an allele normally present in the embryo, is required to suppress embryo development in suspensor cells</a:t>
            </a:r>
          </a:p>
        </p:txBody>
      </p:sp>
      <p:sp>
        <p:nvSpPr>
          <p:cNvPr id="8" name="Slide Number Placeholder 5">
            <a:extLst>
              <a:ext uri="{FF2B5EF4-FFF2-40B4-BE49-F238E27FC236}">
                <a16:creationId xmlns:a16="http://schemas.microsoft.com/office/drawing/2014/main" id="{EE19CC8D-2C0F-423F-91C1-55990C1FC271}"/>
              </a:ext>
            </a:extLst>
          </p:cNvPr>
          <p:cNvSpPr>
            <a:spLocks noGrp="1"/>
          </p:cNvSpPr>
          <p:nvPr>
            <p:ph type="sldNum" sz="quarter" idx="10"/>
          </p:nvPr>
        </p:nvSpPr>
        <p:spPr/>
        <p:txBody>
          <a:bodyPr/>
          <a:lstStyle/>
          <a:p>
            <a:fld id="{68151E55-6873-49E2-B8D5-2F265E6F1973}" type="slidenum">
              <a:rPr lang="en-US" smtClean="0"/>
              <a:pPr/>
              <a:t>65</a:t>
            </a:fld>
            <a:endParaRPr lang="en-US"/>
          </a:p>
        </p:txBody>
      </p:sp>
    </p:spTree>
    <p:extLst>
      <p:ext uri="{BB962C8B-B14F-4D97-AF65-F5344CB8AC3E}">
        <p14:creationId xmlns:p14="http://schemas.microsoft.com/office/powerpoint/2010/main" val="82062609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8C8245-BC46-4DBB-8C09-7CA911BDDE6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Body Plan</a:t>
            </a:r>
          </a:p>
        </p:txBody>
      </p:sp>
      <p:sp>
        <p:nvSpPr>
          <p:cNvPr id="3" name="Content Placeholder 2">
            <a:extLst>
              <a:ext uri="{FF2B5EF4-FFF2-40B4-BE49-F238E27FC236}">
                <a16:creationId xmlns:a16="http://schemas.microsoft.com/office/drawing/2014/main" id="{D7426AEC-8BC7-4737-A0DA-F5BEE83C2589}"/>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 plants, three-dimensional shape and form arise by regulating amount and pattern of cell divisions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Vertical axis (root–shoot axis) becomes established at a very early stage.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Same is true for establishment of a radial axis (inner–outer axis).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First cell division gives rise to a single row of cells, cells soon begin dividing in different directions, producing a solid ball of cells</a:t>
            </a:r>
          </a:p>
        </p:txBody>
      </p:sp>
      <p:sp>
        <p:nvSpPr>
          <p:cNvPr id="6" name="Slide Number Placeholder 3">
            <a:extLst>
              <a:ext uri="{FF2B5EF4-FFF2-40B4-BE49-F238E27FC236}">
                <a16:creationId xmlns:a16="http://schemas.microsoft.com/office/drawing/2014/main" id="{2CF69838-E790-4606-B0AF-6F8C6D2431B2}"/>
              </a:ext>
            </a:extLst>
          </p:cNvPr>
          <p:cNvSpPr>
            <a:spLocks noGrp="1"/>
          </p:cNvSpPr>
          <p:nvPr>
            <p:ph type="sldNum" sz="quarter" idx="10"/>
          </p:nvPr>
        </p:nvSpPr>
        <p:spPr/>
        <p:txBody>
          <a:bodyPr/>
          <a:lstStyle/>
          <a:p>
            <a:fld id="{68151E55-6873-49E2-B8D5-2F265E6F1973}" type="slidenum">
              <a:rPr lang="en-US" smtClean="0"/>
              <a:pPr/>
              <a:t>66</a:t>
            </a:fld>
            <a:endParaRPr lang="en-US"/>
          </a:p>
        </p:txBody>
      </p:sp>
    </p:spTree>
    <p:extLst>
      <p:ext uri="{BB962C8B-B14F-4D97-AF65-F5344CB8AC3E}">
        <p14:creationId xmlns:p14="http://schemas.microsoft.com/office/powerpoint/2010/main" val="208106358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F4178F-12B8-4723-8AA9-5DC16B7FD0A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Apical Meristems</a:t>
            </a:r>
          </a:p>
        </p:txBody>
      </p:sp>
      <p:sp>
        <p:nvSpPr>
          <p:cNvPr id="3" name="Content Placeholder 2">
            <a:extLst>
              <a:ext uri="{FF2B5EF4-FFF2-40B4-BE49-F238E27FC236}">
                <a16:creationId xmlns:a16="http://schemas.microsoft.com/office/drawing/2014/main" id="{E4FE1560-1D37-4E2E-9518-06D06ED8FEC8}"/>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Apical meristems establish the root–shoot axis in the globular stage, from which the three basic tissue systems arise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Dermal.</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Ground.</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Vascular tissue.</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These tissues are organized radially around the root–shoot axis</a:t>
            </a:r>
          </a:p>
        </p:txBody>
      </p:sp>
      <p:sp>
        <p:nvSpPr>
          <p:cNvPr id="6" name="Slide Number Placeholder 3">
            <a:extLst>
              <a:ext uri="{FF2B5EF4-FFF2-40B4-BE49-F238E27FC236}">
                <a16:creationId xmlns:a16="http://schemas.microsoft.com/office/drawing/2014/main" id="{515426F0-AEC7-429B-8CB1-1C28EFCA6A29}"/>
              </a:ext>
            </a:extLst>
          </p:cNvPr>
          <p:cNvSpPr>
            <a:spLocks noGrp="1"/>
          </p:cNvSpPr>
          <p:nvPr>
            <p:ph type="sldNum" sz="quarter" idx="10"/>
          </p:nvPr>
        </p:nvSpPr>
        <p:spPr/>
        <p:txBody>
          <a:bodyPr/>
          <a:lstStyle/>
          <a:p>
            <a:fld id="{68151E55-6873-49E2-B8D5-2F265E6F1973}" type="slidenum">
              <a:rPr lang="en-US" smtClean="0"/>
              <a:pPr/>
              <a:t>67</a:t>
            </a:fld>
            <a:endParaRPr lang="en-US"/>
          </a:p>
        </p:txBody>
      </p:sp>
    </p:spTree>
    <p:extLst>
      <p:ext uri="{BB962C8B-B14F-4D97-AF65-F5344CB8AC3E}">
        <p14:creationId xmlns:p14="http://schemas.microsoft.com/office/powerpoint/2010/main" val="212035145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C31802-0040-4752-8886-F7F202D1B740}"/>
              </a:ext>
            </a:extLst>
          </p:cNvPr>
          <p:cNvSpPr>
            <a:spLocks noGrp="1"/>
          </p:cNvSpPr>
          <p:nvPr>
            <p:ph type="title"/>
          </p:nvPr>
        </p:nvSpPr>
        <p:spPr/>
        <p:txBody>
          <a:bodyPr/>
          <a:lstStyle/>
          <a:p>
            <a:pPr lvl="0"/>
            <a:r>
              <a:rPr lang="en-US" i="1" dirty="0">
                <a:solidFill>
                  <a:srgbClr val="000000"/>
                </a:solidFill>
                <a:latin typeface="Arial" panose="020B0604020202020204" pitchFamily="34" charset="0"/>
                <a:ea typeface="Verdana" panose="020B0604030504040204" pitchFamily="34" charset="0"/>
                <a:cs typeface="Arial" pitchFamily="34" charset="0"/>
              </a:rPr>
              <a:t>SHOOTMERISTEMLESS</a:t>
            </a:r>
          </a:p>
        </p:txBody>
      </p:sp>
      <p:sp>
        <p:nvSpPr>
          <p:cNvPr id="3" name="Content Placeholder 2">
            <a:extLst>
              <a:ext uri="{FF2B5EF4-FFF2-40B4-BE49-F238E27FC236}">
                <a16:creationId xmlns:a16="http://schemas.microsoft.com/office/drawing/2014/main" id="{F77240AE-66E3-4927-813C-6A4F6C5C3F15}"/>
              </a:ext>
            </a:extLst>
          </p:cNvPr>
          <p:cNvSpPr>
            <a:spLocks noGrp="1"/>
          </p:cNvSpPr>
          <p:nvPr>
            <p:ph sz="quarter" idx="11"/>
          </p:nvPr>
        </p:nvSpPr>
        <p:spPr>
          <a:xfrm>
            <a:off x="342900" y="1276710"/>
            <a:ext cx="8458200" cy="1371600"/>
          </a:xfrm>
        </p:spPr>
        <p:txBody>
          <a:bodyPr/>
          <a:lstStyle/>
          <a:p>
            <a:pPr marL="342900" indent="-342900">
              <a:spcBef>
                <a:spcPts val="100"/>
              </a:spcBef>
              <a:spcAft>
                <a:spcPts val="300"/>
              </a:spcAft>
              <a:buFont typeface="Arial" panose="020B0604020202020204" pitchFamily="34" charset="0"/>
              <a:buChar char="•"/>
            </a:pPr>
            <a:r>
              <a:rPr lang="en-US" sz="2000" i="1" dirty="0"/>
              <a:t>SHOOTMERISTEMLESS</a:t>
            </a:r>
            <a:r>
              <a:rPr lang="en-US" sz="2000" dirty="0"/>
              <a:t> (</a:t>
            </a:r>
            <a:r>
              <a:rPr lang="en-US" sz="2000" i="1" dirty="0"/>
              <a:t>S</a:t>
            </a:r>
            <a:r>
              <a:rPr lang="en-US" sz="100" i="1" dirty="0"/>
              <a:t> </a:t>
            </a:r>
            <a:r>
              <a:rPr lang="en-US" sz="2000" i="1" dirty="0"/>
              <a:t>T</a:t>
            </a:r>
            <a:r>
              <a:rPr lang="en-US" sz="100" i="1" dirty="0"/>
              <a:t> </a:t>
            </a:r>
            <a:r>
              <a:rPr lang="en-US" sz="2000" i="1" dirty="0"/>
              <a:t>M</a:t>
            </a:r>
            <a:r>
              <a:rPr lang="en-US" sz="2000" dirty="0"/>
              <a:t>) needed for shoot formation</a:t>
            </a:r>
          </a:p>
          <a:p>
            <a:pPr marL="342900" indent="-342900">
              <a:spcBef>
                <a:spcPts val="100"/>
              </a:spcBef>
              <a:spcAft>
                <a:spcPts val="300"/>
              </a:spcAft>
              <a:buFont typeface="Arial" panose="020B0604020202020204" pitchFamily="34" charset="0"/>
              <a:buChar char="•"/>
            </a:pPr>
            <a:r>
              <a:rPr lang="en-US" sz="2000" i="1" dirty="0"/>
              <a:t>S</a:t>
            </a:r>
            <a:r>
              <a:rPr lang="en-US" sz="100" i="1" dirty="0"/>
              <a:t> </a:t>
            </a:r>
            <a:r>
              <a:rPr lang="en-US" sz="2000" i="1" dirty="0"/>
              <a:t>T</a:t>
            </a:r>
            <a:r>
              <a:rPr lang="en-US" sz="100" i="1" dirty="0"/>
              <a:t> </a:t>
            </a:r>
            <a:r>
              <a:rPr lang="en-US" sz="2000" i="1" dirty="0"/>
              <a:t>M</a:t>
            </a:r>
            <a:r>
              <a:rPr lang="en-US" sz="2000" dirty="0"/>
              <a:t> gene codes for a transcription factor with a homeobox region</a:t>
            </a:r>
          </a:p>
          <a:p>
            <a:pPr marL="342900" indent="-342900">
              <a:spcBef>
                <a:spcPts val="100"/>
              </a:spcBef>
              <a:spcAft>
                <a:spcPts val="300"/>
              </a:spcAft>
              <a:buFont typeface="Arial" panose="020B0604020202020204" pitchFamily="34" charset="0"/>
              <a:buChar char="•"/>
            </a:pPr>
            <a:r>
              <a:rPr lang="en-US" sz="2000" dirty="0"/>
              <a:t>The </a:t>
            </a:r>
            <a:r>
              <a:rPr lang="en-US" sz="2000" i="1" dirty="0" err="1"/>
              <a:t>stm</a:t>
            </a:r>
            <a:r>
              <a:rPr lang="en-US" sz="2000" dirty="0"/>
              <a:t> mutant of </a:t>
            </a:r>
            <a:r>
              <a:rPr lang="en-US" sz="2000" i="1" dirty="0"/>
              <a:t>Arabidopsis</a:t>
            </a:r>
            <a:r>
              <a:rPr lang="en-US" sz="2000" dirty="0"/>
              <a:t> has a normal root meristem but fails to produced a shoot meristem between its two cotyledons.</a:t>
            </a:r>
          </a:p>
        </p:txBody>
      </p:sp>
      <p:pic>
        <p:nvPicPr>
          <p:cNvPr id="9" name="Picture 3" descr="An stm mutant of Arabidopsis and STM wild type.">
            <a:extLst>
              <a:ext uri="{FF2B5EF4-FFF2-40B4-BE49-F238E27FC236}">
                <a16:creationId xmlns:a16="http://schemas.microsoft.com/office/drawing/2014/main" id="{58A84AF6-3C5B-4051-BC9A-F3F2BF8FFE70}"/>
              </a:ext>
            </a:extLst>
          </p:cNvPr>
          <p:cNvPicPr>
            <a:picLocks noChangeAspect="1" noChangeArrowheads="1"/>
          </p:cNvPicPr>
          <p:nvPr/>
        </p:nvPicPr>
        <p:blipFill>
          <a:blip r:embed="rId2"/>
          <a:stretch>
            <a:fillRect/>
          </a:stretch>
        </p:blipFill>
        <p:spPr bwMode="auto">
          <a:xfrm>
            <a:off x="1898603" y="2755233"/>
            <a:ext cx="5346795" cy="3474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4">
            <a:extLst>
              <a:ext uri="{FF2B5EF4-FFF2-40B4-BE49-F238E27FC236}">
                <a16:creationId xmlns:a16="http://schemas.microsoft.com/office/drawing/2014/main" id="{31AA11DA-7889-4DDF-83D0-72CF37455BE6}"/>
              </a:ext>
            </a:extLst>
          </p:cNvPr>
          <p:cNvSpPr>
            <a:spLocks noGrp="1"/>
          </p:cNvSpPr>
          <p:nvPr>
            <p:ph type="body" sz="quarter" idx="39"/>
          </p:nvPr>
        </p:nvSpPr>
        <p:spPr>
          <a:xfrm>
            <a:off x="3017520" y="6303662"/>
            <a:ext cx="3108960" cy="181356"/>
          </a:xfrm>
        </p:spPr>
        <p:txBody>
          <a:bodyPr/>
          <a:lstStyle/>
          <a:p>
            <a:pPr algn="ctr"/>
            <a:r>
              <a:rPr lang="en-US" dirty="0">
                <a:solidFill>
                  <a:schemeClr val="tx1"/>
                </a:solidFill>
              </a:rPr>
              <a:t>©Jan Lohmann, Max Planck Institute for Developmental Biology </a:t>
            </a:r>
            <a:endParaRPr lang="en-US" dirty="0">
              <a:solidFill>
                <a:schemeClr val="tx1"/>
              </a:solidFill>
              <a:latin typeface="Arial" panose="020B0604020202020204" pitchFamily="34" charset="0"/>
              <a:ea typeface="Verdana" panose="020B0604030504040204" pitchFamily="34" charset="0"/>
            </a:endParaRPr>
          </a:p>
        </p:txBody>
      </p:sp>
      <p:sp>
        <p:nvSpPr>
          <p:cNvPr id="8" name="Slide Number Placeholder 5">
            <a:extLst>
              <a:ext uri="{FF2B5EF4-FFF2-40B4-BE49-F238E27FC236}">
                <a16:creationId xmlns:a16="http://schemas.microsoft.com/office/drawing/2014/main" id="{8399CB82-319B-4409-B172-6A7530A1B824}"/>
              </a:ext>
            </a:extLst>
          </p:cNvPr>
          <p:cNvSpPr>
            <a:spLocks noGrp="1"/>
          </p:cNvSpPr>
          <p:nvPr>
            <p:ph type="sldNum" sz="quarter" idx="10"/>
          </p:nvPr>
        </p:nvSpPr>
        <p:spPr/>
        <p:txBody>
          <a:bodyPr/>
          <a:lstStyle/>
          <a:p>
            <a:fld id="{68151E55-6873-49E2-B8D5-2F265E6F1973}" type="slidenum">
              <a:rPr lang="en-US" smtClean="0"/>
              <a:pPr/>
              <a:t>68</a:t>
            </a:fld>
            <a:endParaRPr lang="en-US"/>
          </a:p>
        </p:txBody>
      </p:sp>
    </p:spTree>
    <p:extLst>
      <p:ext uri="{BB962C8B-B14F-4D97-AF65-F5344CB8AC3E}">
        <p14:creationId xmlns:p14="http://schemas.microsoft.com/office/powerpoint/2010/main" val="120546131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114699-8A3B-4090-B7C4-858881107BBD}"/>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Auxin</a:t>
            </a:r>
          </a:p>
        </p:txBody>
      </p:sp>
      <p:sp>
        <p:nvSpPr>
          <p:cNvPr id="3" name="Content Placeholder 2">
            <a:extLst>
              <a:ext uri="{FF2B5EF4-FFF2-40B4-BE49-F238E27FC236}">
                <a16:creationId xmlns:a16="http://schemas.microsoft.com/office/drawing/2014/main" id="{B980100C-1E6E-4272-B314-34422E4920E5}"/>
              </a:ext>
            </a:extLst>
          </p:cNvPr>
          <p:cNvSpPr>
            <a:spLocks noGrp="1"/>
          </p:cNvSpPr>
          <p:nvPr>
            <p:ph sz="quarter" idx="11"/>
          </p:nvPr>
        </p:nvSpPr>
        <p:spPr/>
        <p:txBody>
          <a:bodyPr/>
          <a:lstStyle/>
          <a:p>
            <a:pPr>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One way that auxin induces gene expression is by activating a transcription factor</a:t>
            </a:r>
          </a:p>
          <a:p>
            <a:pPr marL="342900" indent="-342900">
              <a:spcBef>
                <a:spcPct val="20000"/>
              </a:spcBef>
              <a:spcAft>
                <a:spcPts val="1200"/>
              </a:spcAft>
              <a:buClr>
                <a:srgbClr val="000000"/>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MONOPTEROS (M</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P) </a:t>
            </a:r>
            <a:r>
              <a:rPr lang="en-US" dirty="0">
                <a:solidFill>
                  <a:srgbClr val="000000"/>
                </a:solidFill>
                <a:latin typeface="Arial" panose="020B0604020202020204" pitchFamily="34" charset="0"/>
                <a:ea typeface="Verdana" panose="020B0604030504040204" pitchFamily="34" charset="0"/>
              </a:rPr>
              <a:t>is a gene that codes for an auxin-induced transcription factor.</a:t>
            </a:r>
          </a:p>
          <a:p>
            <a:pPr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Necessary for root formation, but not shoot.</a:t>
            </a:r>
          </a:p>
          <a:p>
            <a:pPr marL="34290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Once activated, M</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P protein binds to the promoter of another gene, leading to transcription of a gene or genes needed for root meristem formation.</a:t>
            </a:r>
          </a:p>
        </p:txBody>
      </p:sp>
      <p:sp>
        <p:nvSpPr>
          <p:cNvPr id="6" name="Slide Number Placeholder 3">
            <a:extLst>
              <a:ext uri="{FF2B5EF4-FFF2-40B4-BE49-F238E27FC236}">
                <a16:creationId xmlns:a16="http://schemas.microsoft.com/office/drawing/2014/main" id="{59BF9BBB-0C8F-4243-AD37-4768772DFEEC}"/>
              </a:ext>
            </a:extLst>
          </p:cNvPr>
          <p:cNvSpPr>
            <a:spLocks noGrp="1"/>
          </p:cNvSpPr>
          <p:nvPr>
            <p:ph type="sldNum" sz="quarter" idx="10"/>
          </p:nvPr>
        </p:nvSpPr>
        <p:spPr/>
        <p:txBody>
          <a:bodyPr/>
          <a:lstStyle/>
          <a:p>
            <a:fld id="{68151E55-6873-49E2-B8D5-2F265E6F1973}" type="slidenum">
              <a:rPr lang="en-US" smtClean="0"/>
              <a:pPr/>
              <a:t>69</a:t>
            </a:fld>
            <a:endParaRPr lang="en-US"/>
          </a:p>
        </p:txBody>
      </p:sp>
    </p:spTree>
    <p:extLst>
      <p:ext uri="{BB962C8B-B14F-4D97-AF65-F5344CB8AC3E}">
        <p14:creationId xmlns:p14="http://schemas.microsoft.com/office/powerpoint/2010/main" val="26129003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7F6A45-89A4-4330-BA89-2367F5C8C9D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Examples of Phase Changes</a:t>
            </a:r>
          </a:p>
        </p:txBody>
      </p:sp>
      <p:pic>
        <p:nvPicPr>
          <p:cNvPr id="9" name="Picture 2" descr="A 2-part illustration of lower branches of an oak tree (a) and Juvenile ivy (b).">
            <a:extLst>
              <a:ext uri="{FF2B5EF4-FFF2-40B4-BE49-F238E27FC236}">
                <a16:creationId xmlns:a16="http://schemas.microsoft.com/office/drawing/2014/main" id="{FEF45C61-5799-4AE1-9193-E95D0CAECF84}"/>
              </a:ext>
            </a:extLst>
          </p:cNvPr>
          <p:cNvPicPr>
            <a:picLocks noChangeAspect="1" noChangeArrowheads="1"/>
          </p:cNvPicPr>
          <p:nvPr/>
        </p:nvPicPr>
        <p:blipFill rotWithShape="1">
          <a:blip r:embed="rId2"/>
          <a:srcRect t="18201"/>
          <a:stretch/>
        </p:blipFill>
        <p:spPr bwMode="auto">
          <a:xfrm>
            <a:off x="1559214" y="1273254"/>
            <a:ext cx="6025572" cy="3108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3">
            <a:extLst>
              <a:ext uri="{FF2B5EF4-FFF2-40B4-BE49-F238E27FC236}">
                <a16:creationId xmlns:a16="http://schemas.microsoft.com/office/drawing/2014/main" id="{45A4B59C-B275-4B6D-8124-836F4C4D99BF}"/>
              </a:ext>
            </a:extLst>
          </p:cNvPr>
          <p:cNvSpPr>
            <a:spLocks noGrp="1"/>
          </p:cNvSpPr>
          <p:nvPr>
            <p:ph sz="quarter" idx="11"/>
          </p:nvPr>
        </p:nvSpPr>
        <p:spPr>
          <a:xfrm>
            <a:off x="2286000" y="4485738"/>
            <a:ext cx="4572000" cy="201168"/>
          </a:xfrm>
        </p:spPr>
        <p:txBody>
          <a:bodyPr/>
          <a:lstStyle/>
          <a:p>
            <a:pPr algn="ctr"/>
            <a:r>
              <a:rPr lang="en-US" sz="800" dirty="0">
                <a:solidFill>
                  <a:schemeClr val="tx1"/>
                </a:solidFill>
              </a:rPr>
              <a:t>(a) </a:t>
            </a:r>
            <a:r>
              <a:rPr lang="en-US" sz="800" dirty="0" err="1">
                <a:solidFill>
                  <a:schemeClr val="tx1"/>
                </a:solidFill>
              </a:rPr>
              <a:t>mauritius</a:t>
            </a:r>
            <a:r>
              <a:rPr lang="en-US" sz="800" dirty="0">
                <a:solidFill>
                  <a:schemeClr val="tx1"/>
                </a:solidFill>
              </a:rPr>
              <a:t> images GmbH/</a:t>
            </a:r>
            <a:r>
              <a:rPr lang="en-US" sz="800" dirty="0" err="1">
                <a:solidFill>
                  <a:schemeClr val="tx1"/>
                </a:solidFill>
              </a:rPr>
              <a:t>Alamy</a:t>
            </a:r>
            <a:r>
              <a:rPr lang="en-US" sz="800" dirty="0">
                <a:solidFill>
                  <a:schemeClr val="tx1"/>
                </a:solidFill>
              </a:rPr>
              <a:t> Stock Photo; (b) Pat Breen, Oregon State University</a:t>
            </a:r>
            <a:endParaRPr lang="en-US" sz="800" dirty="0">
              <a:solidFill>
                <a:schemeClr val="tx1"/>
              </a:solidFill>
              <a:latin typeface="Arial" panose="020B0604020202020204" pitchFamily="34" charset="0"/>
              <a:ea typeface="Verdana" panose="020B0604030504040204" pitchFamily="34" charset="0"/>
            </a:endParaRPr>
          </a:p>
        </p:txBody>
      </p:sp>
      <p:sp>
        <p:nvSpPr>
          <p:cNvPr id="5" name="Content Placeholder 4">
            <a:extLst>
              <a:ext uri="{FF2B5EF4-FFF2-40B4-BE49-F238E27FC236}">
                <a16:creationId xmlns:a16="http://schemas.microsoft.com/office/drawing/2014/main" id="{4B3337CA-E3C5-47B3-923B-F25175415A61}"/>
              </a:ext>
            </a:extLst>
          </p:cNvPr>
          <p:cNvSpPr>
            <a:spLocks noGrp="1"/>
          </p:cNvSpPr>
          <p:nvPr>
            <p:ph sz="quarter" idx="15"/>
          </p:nvPr>
        </p:nvSpPr>
        <p:spPr>
          <a:xfrm>
            <a:off x="342900" y="4771234"/>
            <a:ext cx="8458200" cy="1561994"/>
          </a:xfrm>
        </p:spPr>
        <p:txBody>
          <a:bodyPr/>
          <a:lstStyle/>
          <a:p>
            <a:pPr lvl="0">
              <a:spcBef>
                <a:spcPts val="624"/>
              </a:spcBef>
              <a:spcAft>
                <a:spcPts val="0"/>
              </a:spcAft>
              <a:buClr>
                <a:srgbClr val="003B48"/>
              </a:buClr>
            </a:pPr>
            <a:r>
              <a:rPr lang="en-US" sz="2000" dirty="0">
                <a:solidFill>
                  <a:srgbClr val="000000"/>
                </a:solidFill>
                <a:latin typeface="Arial" panose="020B0604020202020204" pitchFamily="34" charset="0"/>
                <a:ea typeface="Verdana" panose="020B0604030504040204" pitchFamily="34" charset="0"/>
              </a:rPr>
              <a:t>The lower branches in the oak tree retain their leaves in the winter, because these lower branches were initiated by juvenile meristems and have not made a phase change. Juvenile ivy makes adventitious roots that can cling to walls, but after a phase change mature ivy lacks the ability to produce adventitious roots.</a:t>
            </a:r>
          </a:p>
        </p:txBody>
      </p:sp>
      <p:sp>
        <p:nvSpPr>
          <p:cNvPr id="8" name="Slide Number Placeholder 5">
            <a:extLst>
              <a:ext uri="{FF2B5EF4-FFF2-40B4-BE49-F238E27FC236}">
                <a16:creationId xmlns:a16="http://schemas.microsoft.com/office/drawing/2014/main" id="{A5E3687F-4EA7-4A39-B84B-EAEAE74CE12D}"/>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361796717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24AD09-B62B-4162-A8C2-45AFB60D0DD1}"/>
              </a:ext>
            </a:extLst>
          </p:cNvPr>
          <p:cNvSpPr>
            <a:spLocks noGrp="1"/>
          </p:cNvSpPr>
          <p:nvPr>
            <p:ph type="title"/>
          </p:nvPr>
        </p:nvSpPr>
        <p:spPr/>
        <p:txBody>
          <a:bodyPr/>
          <a:lstStyle/>
          <a:p>
            <a:pPr lvl="0"/>
            <a:r>
              <a:rPr lang="en-US" i="1" dirty="0">
                <a:solidFill>
                  <a:srgbClr val="000000"/>
                </a:solidFill>
                <a:latin typeface="Arial" panose="020B0604020202020204" pitchFamily="34" charset="0"/>
                <a:ea typeface="Verdana" panose="020B0604030504040204" pitchFamily="34" charset="0"/>
                <a:cs typeface="Arial" pitchFamily="34" charset="0"/>
              </a:rPr>
              <a:t>HOBBIT</a:t>
            </a:r>
            <a:r>
              <a:rPr lang="en-US" dirty="0">
                <a:solidFill>
                  <a:srgbClr val="000000"/>
                </a:solidFill>
                <a:latin typeface="Arial" panose="020B0604020202020204" pitchFamily="34" charset="0"/>
                <a:ea typeface="Verdana" panose="020B0604030504040204" pitchFamily="34" charset="0"/>
                <a:cs typeface="Arial" pitchFamily="34" charset="0"/>
              </a:rPr>
              <a:t> Gene Action</a:t>
            </a:r>
          </a:p>
        </p:txBody>
      </p:sp>
      <p:sp>
        <p:nvSpPr>
          <p:cNvPr id="3" name="Content Placeholder 2">
            <a:extLst>
              <a:ext uri="{FF2B5EF4-FFF2-40B4-BE49-F238E27FC236}">
                <a16:creationId xmlns:a16="http://schemas.microsoft.com/office/drawing/2014/main" id="{DB010548-1C14-45ED-917A-F08A681E4021}"/>
              </a:ext>
            </a:extLst>
          </p:cNvPr>
          <p:cNvSpPr>
            <a:spLocks noGrp="1"/>
          </p:cNvSpPr>
          <p:nvPr>
            <p:ph sz="quarter" idx="11"/>
          </p:nvPr>
        </p:nvSpPr>
        <p:spPr>
          <a:xfrm>
            <a:off x="342900" y="1276710"/>
            <a:ext cx="8458200" cy="535831"/>
          </a:xfrm>
        </p:spPr>
        <p:txBody>
          <a:bodyPr/>
          <a:lstStyle/>
          <a:p>
            <a:pPr lvl="0">
              <a:spcBef>
                <a:spcPts val="624"/>
              </a:spcBef>
              <a:spcAft>
                <a:spcPts val="0"/>
              </a:spcAft>
              <a:buClr>
                <a:srgbClr val="003B48"/>
              </a:buClr>
            </a:pPr>
            <a:r>
              <a:rPr lang="en-US" i="1" dirty="0">
                <a:solidFill>
                  <a:srgbClr val="000000"/>
                </a:solidFill>
                <a:latin typeface="Arial" panose="020B0604020202020204" pitchFamily="34" charset="0"/>
                <a:ea typeface="Verdana" panose="020B0604030504040204" pitchFamily="34" charset="0"/>
              </a:rPr>
              <a:t>HOBBIT </a:t>
            </a:r>
            <a:r>
              <a:rPr lang="en-US" dirty="0">
                <a:solidFill>
                  <a:srgbClr val="000000"/>
                </a:solidFill>
                <a:latin typeface="Arial" panose="020B0604020202020204" pitchFamily="34" charset="0"/>
                <a:ea typeface="Verdana" panose="020B0604030504040204" pitchFamily="34" charset="0"/>
              </a:rPr>
              <a:t>(H</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O</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B) mutation affects root development</a:t>
            </a:r>
          </a:p>
        </p:txBody>
      </p:sp>
      <p:pic>
        <p:nvPicPr>
          <p:cNvPr id="10" name="Picture 3" descr="An illustration of hobbit gene action (a).">
            <a:extLst>
              <a:ext uri="{FF2B5EF4-FFF2-40B4-BE49-F238E27FC236}">
                <a16:creationId xmlns:a16="http://schemas.microsoft.com/office/drawing/2014/main" id="{A202B217-39AF-4EA2-A377-D75711AC3E8B}"/>
              </a:ext>
            </a:extLst>
          </p:cNvPr>
          <p:cNvPicPr>
            <a:picLocks noChangeAspect="1" noChangeArrowheads="1"/>
          </p:cNvPicPr>
          <p:nvPr/>
        </p:nvPicPr>
        <p:blipFill rotWithShape="1">
          <a:blip r:embed="rId2"/>
          <a:srcRect t="30674" r="51608" b="43210"/>
          <a:stretch/>
        </p:blipFill>
        <p:spPr bwMode="auto">
          <a:xfrm>
            <a:off x="363822" y="2151740"/>
            <a:ext cx="8416357" cy="3566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Placeholder 4">
            <a:extLst>
              <a:ext uri="{FF2B5EF4-FFF2-40B4-BE49-F238E27FC236}">
                <a16:creationId xmlns:a16="http://schemas.microsoft.com/office/drawing/2014/main" id="{43213E37-0A9F-475B-A8DC-91EA55B65839}"/>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B27658CE-3586-4486-8974-EEB99F24F4EE}"/>
              </a:ext>
            </a:extLst>
          </p:cNvPr>
          <p:cNvSpPr>
            <a:spLocks noGrp="1"/>
          </p:cNvSpPr>
          <p:nvPr>
            <p:ph type="sldNum" sz="quarter" idx="10"/>
          </p:nvPr>
        </p:nvSpPr>
        <p:spPr/>
        <p:txBody>
          <a:bodyPr/>
          <a:lstStyle/>
          <a:p>
            <a:fld id="{68151E55-6873-49E2-B8D5-2F265E6F1973}" type="slidenum">
              <a:rPr lang="en-US" smtClean="0"/>
              <a:pPr/>
              <a:t>70</a:t>
            </a:fld>
            <a:endParaRPr lang="en-US"/>
          </a:p>
        </p:txBody>
      </p:sp>
    </p:spTree>
    <p:extLst>
      <p:ext uri="{BB962C8B-B14F-4D97-AF65-F5344CB8AC3E}">
        <p14:creationId xmlns:p14="http://schemas.microsoft.com/office/powerpoint/2010/main" val="149734807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24AD09-B62B-4162-A8C2-45AFB60D0DD1}"/>
              </a:ext>
            </a:extLst>
          </p:cNvPr>
          <p:cNvSpPr>
            <a:spLocks noGrp="1"/>
          </p:cNvSpPr>
          <p:nvPr>
            <p:ph type="title"/>
          </p:nvPr>
        </p:nvSpPr>
        <p:spPr/>
        <p:txBody>
          <a:bodyPr/>
          <a:lstStyle/>
          <a:p>
            <a:pPr lvl="0"/>
            <a:r>
              <a:rPr lang="en-US" i="1" dirty="0"/>
              <a:t>MONOPTEROS </a:t>
            </a:r>
            <a:r>
              <a:rPr lang="en-US" dirty="0"/>
              <a:t>Gene Action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DB010548-1C14-45ED-917A-F08A681E4021}"/>
              </a:ext>
            </a:extLst>
          </p:cNvPr>
          <p:cNvSpPr>
            <a:spLocks noGrp="1"/>
          </p:cNvSpPr>
          <p:nvPr>
            <p:ph sz="quarter" idx="11"/>
          </p:nvPr>
        </p:nvSpPr>
        <p:spPr>
          <a:xfrm>
            <a:off x="342900" y="1276710"/>
            <a:ext cx="8458200" cy="535831"/>
          </a:xfrm>
        </p:spPr>
        <p:txBody>
          <a:bodyPr/>
          <a:lstStyle/>
          <a:p>
            <a:pPr>
              <a:spcBef>
                <a:spcPts val="624"/>
              </a:spcBef>
            </a:pPr>
            <a:r>
              <a:rPr lang="en-US" i="1" dirty="0"/>
              <a:t>MONOPTEROS  </a:t>
            </a:r>
            <a:r>
              <a:rPr lang="en-US" dirty="0"/>
              <a:t>mutation affects root development</a:t>
            </a:r>
          </a:p>
        </p:txBody>
      </p:sp>
      <p:pic>
        <p:nvPicPr>
          <p:cNvPr id="10" name="Picture 3" descr="An illustration of monopteros gene action (b).">
            <a:extLst>
              <a:ext uri="{FF2B5EF4-FFF2-40B4-BE49-F238E27FC236}">
                <a16:creationId xmlns:a16="http://schemas.microsoft.com/office/drawing/2014/main" id="{A202B217-39AF-4EA2-A377-D75711AC3E8B}"/>
              </a:ext>
            </a:extLst>
          </p:cNvPr>
          <p:cNvPicPr>
            <a:picLocks noChangeAspect="1" noChangeArrowheads="1"/>
          </p:cNvPicPr>
          <p:nvPr/>
        </p:nvPicPr>
        <p:blipFill rotWithShape="1">
          <a:blip r:embed="rId2"/>
          <a:srcRect l="49308" b="42043"/>
          <a:stretch/>
        </p:blipFill>
        <p:spPr bwMode="auto">
          <a:xfrm>
            <a:off x="2127248" y="1837759"/>
            <a:ext cx="4889504" cy="43891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Placeholder 4">
            <a:extLst>
              <a:ext uri="{FF2B5EF4-FFF2-40B4-BE49-F238E27FC236}">
                <a16:creationId xmlns:a16="http://schemas.microsoft.com/office/drawing/2014/main" id="{43213E37-0A9F-475B-A8DC-91EA55B65839}"/>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B27658CE-3586-4486-8974-EEB99F24F4EE}"/>
              </a:ext>
            </a:extLst>
          </p:cNvPr>
          <p:cNvSpPr>
            <a:spLocks noGrp="1"/>
          </p:cNvSpPr>
          <p:nvPr>
            <p:ph type="sldNum" sz="quarter" idx="10"/>
          </p:nvPr>
        </p:nvSpPr>
        <p:spPr/>
        <p:txBody>
          <a:bodyPr/>
          <a:lstStyle/>
          <a:p>
            <a:fld id="{68151E55-6873-49E2-B8D5-2F265E6F1973}" type="slidenum">
              <a:rPr lang="en-US" smtClean="0"/>
              <a:pPr/>
              <a:t>71</a:t>
            </a:fld>
            <a:endParaRPr lang="en-US"/>
          </a:p>
        </p:txBody>
      </p:sp>
    </p:spTree>
    <p:extLst>
      <p:ext uri="{BB962C8B-B14F-4D97-AF65-F5344CB8AC3E}">
        <p14:creationId xmlns:p14="http://schemas.microsoft.com/office/powerpoint/2010/main" val="222143084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24AD09-B62B-4162-A8C2-45AFB60D0DD1}"/>
              </a:ext>
            </a:extLst>
          </p:cNvPr>
          <p:cNvSpPr>
            <a:spLocks noGrp="1"/>
          </p:cNvSpPr>
          <p:nvPr>
            <p:ph type="title"/>
          </p:nvPr>
        </p:nvSpPr>
        <p:spPr/>
        <p:txBody>
          <a:bodyPr/>
          <a:lstStyle/>
          <a:p>
            <a:pPr lvl="0"/>
            <a:r>
              <a:rPr lang="en-US" i="1" dirty="0"/>
              <a:t>HOBBIT</a:t>
            </a:r>
            <a:r>
              <a:rPr lang="en-US" dirty="0"/>
              <a:t> and </a:t>
            </a:r>
            <a:r>
              <a:rPr lang="en-US" i="1" dirty="0"/>
              <a:t>MONOPTEROS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0" name="Picture 2" descr="A 3-part illustration of photomicrographs of Hobbit and monopteros (c) to (e).">
            <a:extLst>
              <a:ext uri="{FF2B5EF4-FFF2-40B4-BE49-F238E27FC236}">
                <a16:creationId xmlns:a16="http://schemas.microsoft.com/office/drawing/2014/main" id="{A202B217-39AF-4EA2-A377-D75711AC3E8B}"/>
              </a:ext>
            </a:extLst>
          </p:cNvPr>
          <p:cNvPicPr>
            <a:picLocks noChangeAspect="1" noChangeArrowheads="1"/>
          </p:cNvPicPr>
          <p:nvPr/>
        </p:nvPicPr>
        <p:blipFill rotWithShape="1">
          <a:blip r:embed="rId2"/>
          <a:srcRect t="57798"/>
          <a:stretch/>
        </p:blipFill>
        <p:spPr bwMode="auto">
          <a:xfrm>
            <a:off x="294468" y="1772492"/>
            <a:ext cx="8555065" cy="283464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3">
            <a:extLst>
              <a:ext uri="{FF2B5EF4-FFF2-40B4-BE49-F238E27FC236}">
                <a16:creationId xmlns:a16="http://schemas.microsoft.com/office/drawing/2014/main" id="{BD5FD3FD-94E2-4A82-91CC-588E1263F513}"/>
              </a:ext>
            </a:extLst>
          </p:cNvPr>
          <p:cNvSpPr>
            <a:spLocks noGrp="1"/>
          </p:cNvSpPr>
          <p:nvPr>
            <p:ph type="body" sz="quarter" idx="39"/>
          </p:nvPr>
        </p:nvSpPr>
        <p:spPr>
          <a:xfrm>
            <a:off x="3200400" y="4710681"/>
            <a:ext cx="2743200" cy="181356"/>
          </a:xfrm>
        </p:spPr>
        <p:txBody>
          <a:bodyPr/>
          <a:lstStyle/>
          <a:p>
            <a:pPr algn="ctr"/>
            <a:r>
              <a:rPr lang="en-US" dirty="0">
                <a:solidFill>
                  <a:schemeClr val="tx1"/>
                </a:solidFill>
              </a:rPr>
              <a:t>(c-e) Ben </a:t>
            </a:r>
            <a:r>
              <a:rPr lang="en-US" dirty="0" err="1">
                <a:solidFill>
                  <a:schemeClr val="tx1"/>
                </a:solidFill>
              </a:rPr>
              <a:t>Scheres</a:t>
            </a:r>
            <a:r>
              <a:rPr lang="en-US" dirty="0">
                <a:solidFill>
                  <a:schemeClr val="tx1"/>
                </a:solidFill>
              </a:rPr>
              <a:t>, University of Utrecht</a:t>
            </a:r>
          </a:p>
        </p:txBody>
      </p:sp>
      <p:sp>
        <p:nvSpPr>
          <p:cNvPr id="8" name="Text Placeholder 4">
            <a:extLst>
              <a:ext uri="{FF2B5EF4-FFF2-40B4-BE49-F238E27FC236}">
                <a16:creationId xmlns:a16="http://schemas.microsoft.com/office/drawing/2014/main" id="{01951768-964A-409B-8A10-C68A10E170B5}"/>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B27658CE-3586-4486-8974-EEB99F24F4EE}"/>
              </a:ext>
            </a:extLst>
          </p:cNvPr>
          <p:cNvSpPr>
            <a:spLocks noGrp="1"/>
          </p:cNvSpPr>
          <p:nvPr>
            <p:ph type="sldNum" sz="quarter" idx="10"/>
          </p:nvPr>
        </p:nvSpPr>
        <p:spPr/>
        <p:txBody>
          <a:bodyPr/>
          <a:lstStyle/>
          <a:p>
            <a:fld id="{68151E55-6873-49E2-B8D5-2F265E6F1973}" type="slidenum">
              <a:rPr lang="en-US" smtClean="0"/>
              <a:pPr/>
              <a:t>72</a:t>
            </a:fld>
            <a:endParaRPr lang="en-US"/>
          </a:p>
        </p:txBody>
      </p:sp>
    </p:spTree>
    <p:extLst>
      <p:ext uri="{BB962C8B-B14F-4D97-AF65-F5344CB8AC3E}">
        <p14:creationId xmlns:p14="http://schemas.microsoft.com/office/powerpoint/2010/main" val="286267846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0C4105-E4F2-42FD-B7B6-9F621F630AE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Formation of Tissue Systems</a:t>
            </a:r>
          </a:p>
        </p:txBody>
      </p:sp>
      <p:sp>
        <p:nvSpPr>
          <p:cNvPr id="3" name="Content Placeholder 2">
            <a:extLst>
              <a:ext uri="{FF2B5EF4-FFF2-40B4-BE49-F238E27FC236}">
                <a16:creationId xmlns:a16="http://schemas.microsoft.com/office/drawing/2014/main" id="{4C79A842-6E8B-4CCB-9808-1D4E7715A18D}"/>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Primary meristems differentiate while the plant embryo is still at the globular stage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No cell movements are involved.</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Outer protoderm develops into dermal tissue that protects the plant</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Ground meristem develops into ground tissue that stores food and water</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Inner procambium develops into vascular tissue that transports water and nutrients</a:t>
            </a:r>
          </a:p>
        </p:txBody>
      </p:sp>
      <p:sp>
        <p:nvSpPr>
          <p:cNvPr id="6" name="Slide Number Placeholder 3">
            <a:extLst>
              <a:ext uri="{FF2B5EF4-FFF2-40B4-BE49-F238E27FC236}">
                <a16:creationId xmlns:a16="http://schemas.microsoft.com/office/drawing/2014/main" id="{B2C67C95-E3E9-458A-AA21-15170E9D3821}"/>
              </a:ext>
            </a:extLst>
          </p:cNvPr>
          <p:cNvSpPr>
            <a:spLocks noGrp="1"/>
          </p:cNvSpPr>
          <p:nvPr>
            <p:ph type="sldNum" sz="quarter" idx="10"/>
          </p:nvPr>
        </p:nvSpPr>
        <p:spPr/>
        <p:txBody>
          <a:bodyPr/>
          <a:lstStyle/>
          <a:p>
            <a:fld id="{68151E55-6873-49E2-B8D5-2F265E6F1973}" type="slidenum">
              <a:rPr lang="en-US" smtClean="0"/>
              <a:pPr/>
              <a:t>73</a:t>
            </a:fld>
            <a:endParaRPr lang="en-US"/>
          </a:p>
        </p:txBody>
      </p:sp>
    </p:spTree>
    <p:extLst>
      <p:ext uri="{BB962C8B-B14F-4D97-AF65-F5344CB8AC3E}">
        <p14:creationId xmlns:p14="http://schemas.microsoft.com/office/powerpoint/2010/main" val="56485523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0511B3-7541-4DEC-87ED-F71AE7B3651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Morphogenesis</a:t>
            </a:r>
          </a:p>
        </p:txBody>
      </p:sp>
      <p:sp>
        <p:nvSpPr>
          <p:cNvPr id="3" name="Content Placeholder 2">
            <a:extLst>
              <a:ext uri="{FF2B5EF4-FFF2-40B4-BE49-F238E27FC236}">
                <a16:creationId xmlns:a16="http://schemas.microsoft.com/office/drawing/2014/main" id="{4A11DFF4-71AA-4386-AF56-09E4A95145E6}"/>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The globular stage gives rise to heart-shaped embryo with bulges called cotyledons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Two in eudicots and one in monocots.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These bulges are produced by embryonic cells, and not by the shoot apical meristem</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This process is called morphogenesis.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Results from changes in planes and rates of cell division.</a:t>
            </a:r>
          </a:p>
        </p:txBody>
      </p:sp>
      <p:sp>
        <p:nvSpPr>
          <p:cNvPr id="6" name="Slide Number Placeholder 3">
            <a:extLst>
              <a:ext uri="{FF2B5EF4-FFF2-40B4-BE49-F238E27FC236}">
                <a16:creationId xmlns:a16="http://schemas.microsoft.com/office/drawing/2014/main" id="{E96FBBA2-D7DC-4D26-B7F1-900510AC97E9}"/>
              </a:ext>
            </a:extLst>
          </p:cNvPr>
          <p:cNvSpPr>
            <a:spLocks noGrp="1"/>
          </p:cNvSpPr>
          <p:nvPr>
            <p:ph type="sldNum" sz="quarter" idx="10"/>
          </p:nvPr>
        </p:nvSpPr>
        <p:spPr/>
        <p:txBody>
          <a:bodyPr/>
          <a:lstStyle/>
          <a:p>
            <a:fld id="{68151E55-6873-49E2-B8D5-2F265E6F1973}" type="slidenum">
              <a:rPr lang="en-US" smtClean="0"/>
              <a:pPr/>
              <a:t>74</a:t>
            </a:fld>
            <a:endParaRPr lang="en-US"/>
          </a:p>
        </p:txBody>
      </p:sp>
    </p:spTree>
    <p:extLst>
      <p:ext uri="{BB962C8B-B14F-4D97-AF65-F5344CB8AC3E}">
        <p14:creationId xmlns:p14="http://schemas.microsoft.com/office/powerpoint/2010/main" val="170516651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4F00B0-14D6-4A69-97DB-A18D96EDE743}"/>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Plant Body Form</a:t>
            </a:r>
          </a:p>
        </p:txBody>
      </p:sp>
      <p:sp>
        <p:nvSpPr>
          <p:cNvPr id="3" name="Content Placeholder 2">
            <a:extLst>
              <a:ext uri="{FF2B5EF4-FFF2-40B4-BE49-F238E27FC236}">
                <a16:creationId xmlns:a16="http://schemas.microsoft.com/office/drawing/2014/main" id="{2151E2BB-7E47-4FD5-9AAB-4810F59A206B}"/>
              </a:ext>
            </a:extLst>
          </p:cNvPr>
          <p:cNvSpPr>
            <a:spLocks noGrp="1"/>
          </p:cNvSpPr>
          <p:nvPr>
            <p:ph sz="quarter" idx="11"/>
          </p:nvPr>
        </p:nvSpPr>
        <p:spPr/>
        <p:txBody>
          <a:bodyPr/>
          <a:lstStyle/>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Form of a plant body is largely determined by the plane in which its cells divide</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Also controlled by changes in cell shape as cells expand due to turgor pressure after they form.</a:t>
            </a:r>
          </a:p>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Based on the position of the cell plate</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Determined by microtubules and actin.</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Microtubules also guide cellulose deposition as the cell wall forms around the new cell.</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Cells expand in the directions of the two sides with the least cellulose reinforcement.</a:t>
            </a:r>
          </a:p>
        </p:txBody>
      </p:sp>
      <p:sp>
        <p:nvSpPr>
          <p:cNvPr id="6" name="Slide Number Placeholder 3">
            <a:extLst>
              <a:ext uri="{FF2B5EF4-FFF2-40B4-BE49-F238E27FC236}">
                <a16:creationId xmlns:a16="http://schemas.microsoft.com/office/drawing/2014/main" id="{78985D85-F87B-4012-9EF6-00428EA8A9F8}"/>
              </a:ext>
            </a:extLst>
          </p:cNvPr>
          <p:cNvSpPr>
            <a:spLocks noGrp="1"/>
          </p:cNvSpPr>
          <p:nvPr>
            <p:ph type="sldNum" sz="quarter" idx="10"/>
          </p:nvPr>
        </p:nvSpPr>
        <p:spPr/>
        <p:txBody>
          <a:bodyPr/>
          <a:lstStyle/>
          <a:p>
            <a:fld id="{68151E55-6873-49E2-B8D5-2F265E6F1973}" type="slidenum">
              <a:rPr lang="en-US" smtClean="0"/>
              <a:pPr/>
              <a:t>75</a:t>
            </a:fld>
            <a:endParaRPr lang="en-US"/>
          </a:p>
        </p:txBody>
      </p:sp>
    </p:spTree>
    <p:extLst>
      <p:ext uri="{BB962C8B-B14F-4D97-AF65-F5344CB8AC3E}">
        <p14:creationId xmlns:p14="http://schemas.microsoft.com/office/powerpoint/2010/main" val="394557907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FD7B47-493E-4BDA-BCA4-01F98430019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Cell Division</a:t>
            </a:r>
          </a:p>
        </p:txBody>
      </p:sp>
      <p:pic>
        <p:nvPicPr>
          <p:cNvPr id="9" name="Picture 2" descr="An illustration of cell division (a).">
            <a:extLst>
              <a:ext uri="{FF2B5EF4-FFF2-40B4-BE49-F238E27FC236}">
                <a16:creationId xmlns:a16="http://schemas.microsoft.com/office/drawing/2014/main" id="{7CEAB53A-A6CD-46A2-BA11-E52C58F987C0}"/>
              </a:ext>
            </a:extLst>
          </p:cNvPr>
          <p:cNvPicPr>
            <a:picLocks noChangeAspect="1" noChangeArrowheads="1"/>
          </p:cNvPicPr>
          <p:nvPr/>
        </p:nvPicPr>
        <p:blipFill rotWithShape="1">
          <a:blip r:embed="rId2"/>
          <a:srcRect b="46458"/>
          <a:stretch/>
        </p:blipFill>
        <p:spPr bwMode="auto">
          <a:xfrm>
            <a:off x="1075326" y="1220537"/>
            <a:ext cx="6993348" cy="493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Placeholder 3">
            <a:extLst>
              <a:ext uri="{FF2B5EF4-FFF2-40B4-BE49-F238E27FC236}">
                <a16:creationId xmlns:a16="http://schemas.microsoft.com/office/drawing/2014/main" id="{6C2957C7-5FB3-4EA8-A49F-3F9132E1AAB4}"/>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C0207F70-1EE0-446D-9F6A-5007F647BFB9}"/>
              </a:ext>
            </a:extLst>
          </p:cNvPr>
          <p:cNvSpPr>
            <a:spLocks noGrp="1"/>
          </p:cNvSpPr>
          <p:nvPr>
            <p:ph type="sldNum" sz="quarter" idx="10"/>
          </p:nvPr>
        </p:nvSpPr>
        <p:spPr/>
        <p:txBody>
          <a:bodyPr/>
          <a:lstStyle/>
          <a:p>
            <a:fld id="{68151E55-6873-49E2-B8D5-2F265E6F1973}" type="slidenum">
              <a:rPr lang="en-US" smtClean="0"/>
              <a:pPr/>
              <a:t>76</a:t>
            </a:fld>
            <a:endParaRPr lang="en-US"/>
          </a:p>
        </p:txBody>
      </p:sp>
    </p:spTree>
    <p:extLst>
      <p:ext uri="{BB962C8B-B14F-4D97-AF65-F5344CB8AC3E}">
        <p14:creationId xmlns:p14="http://schemas.microsoft.com/office/powerpoint/2010/main" val="230445220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FD7B47-493E-4BDA-BCA4-01F98430019A}"/>
              </a:ext>
            </a:extLst>
          </p:cNvPr>
          <p:cNvSpPr>
            <a:spLocks noGrp="1"/>
          </p:cNvSpPr>
          <p:nvPr>
            <p:ph type="title"/>
          </p:nvPr>
        </p:nvSpPr>
        <p:spPr/>
        <p:txBody>
          <a:bodyPr/>
          <a:lstStyle/>
          <a:p>
            <a:pPr lvl="0"/>
            <a:r>
              <a:rPr lang="en-US" dirty="0"/>
              <a:t>Cell Expansion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of expansion (b).">
            <a:extLst>
              <a:ext uri="{FF2B5EF4-FFF2-40B4-BE49-F238E27FC236}">
                <a16:creationId xmlns:a16="http://schemas.microsoft.com/office/drawing/2014/main" id="{7CEAB53A-A6CD-46A2-BA11-E52C58F987C0}"/>
              </a:ext>
            </a:extLst>
          </p:cNvPr>
          <p:cNvPicPr>
            <a:picLocks noChangeAspect="1" noChangeArrowheads="1"/>
          </p:cNvPicPr>
          <p:nvPr/>
        </p:nvPicPr>
        <p:blipFill rotWithShape="1">
          <a:blip r:embed="rId2"/>
          <a:srcRect t="57700" r="45403" b="1510"/>
          <a:stretch/>
        </p:blipFill>
        <p:spPr bwMode="auto">
          <a:xfrm>
            <a:off x="2019705" y="1117985"/>
            <a:ext cx="5104591" cy="50292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Placeholder 3">
            <a:extLst>
              <a:ext uri="{FF2B5EF4-FFF2-40B4-BE49-F238E27FC236}">
                <a16:creationId xmlns:a16="http://schemas.microsoft.com/office/drawing/2014/main" id="{6C2957C7-5FB3-4EA8-A49F-3F9132E1AAB4}"/>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C0207F70-1EE0-446D-9F6A-5007F647BFB9}"/>
              </a:ext>
            </a:extLst>
          </p:cNvPr>
          <p:cNvSpPr>
            <a:spLocks noGrp="1"/>
          </p:cNvSpPr>
          <p:nvPr>
            <p:ph type="sldNum" sz="quarter" idx="10"/>
          </p:nvPr>
        </p:nvSpPr>
        <p:spPr/>
        <p:txBody>
          <a:bodyPr/>
          <a:lstStyle/>
          <a:p>
            <a:fld id="{68151E55-6873-49E2-B8D5-2F265E6F1973}" type="slidenum">
              <a:rPr lang="en-US" smtClean="0"/>
              <a:pPr/>
              <a:t>77</a:t>
            </a:fld>
            <a:endParaRPr lang="en-US"/>
          </a:p>
        </p:txBody>
      </p:sp>
    </p:spTree>
    <p:extLst>
      <p:ext uri="{BB962C8B-B14F-4D97-AF65-F5344CB8AC3E}">
        <p14:creationId xmlns:p14="http://schemas.microsoft.com/office/powerpoint/2010/main" val="170664078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99573-CAEB-4A32-AC83-42AAF00EA8BE}"/>
              </a:ext>
            </a:extLst>
          </p:cNvPr>
          <p:cNvSpPr>
            <a:spLocks noGrp="1"/>
          </p:cNvSpPr>
          <p:nvPr>
            <p:ph type="title"/>
          </p:nvPr>
        </p:nvSpPr>
        <p:spPr/>
        <p:txBody>
          <a:bodyPr/>
          <a:lstStyle/>
          <a:p>
            <a:pPr lvl="0"/>
            <a:r>
              <a:rPr lang="en-US" i="1" dirty="0">
                <a:solidFill>
                  <a:srgbClr val="000000"/>
                </a:solidFill>
                <a:latin typeface="Arial" panose="020B0604020202020204" pitchFamily="34" charset="0"/>
                <a:ea typeface="Verdana" panose="020B0604030504040204" pitchFamily="34" charset="0"/>
                <a:cs typeface="Arial" pitchFamily="34" charset="0"/>
              </a:rPr>
              <a:t>WOODEN LEG (W</a:t>
            </a:r>
            <a:r>
              <a:rPr lang="en-US" sz="100" i="1" dirty="0">
                <a:solidFill>
                  <a:srgbClr val="000000"/>
                </a:solidFill>
                <a:latin typeface="Arial" panose="020B0604020202020204" pitchFamily="34" charset="0"/>
                <a:ea typeface="Verdana" panose="020B0604030504040204" pitchFamily="34" charset="0"/>
                <a:cs typeface="Arial" pitchFamily="34" charset="0"/>
              </a:rPr>
              <a:t> </a:t>
            </a:r>
            <a:r>
              <a:rPr lang="en-US" i="1" dirty="0">
                <a:solidFill>
                  <a:srgbClr val="000000"/>
                </a:solidFill>
                <a:latin typeface="Arial" panose="020B0604020202020204" pitchFamily="34" charset="0"/>
                <a:ea typeface="Verdana" panose="020B0604030504040204" pitchFamily="34" charset="0"/>
                <a:cs typeface="Arial" pitchFamily="34" charset="0"/>
              </a:rPr>
              <a:t>O</a:t>
            </a:r>
            <a:r>
              <a:rPr lang="en-US" sz="100" i="1" dirty="0">
                <a:solidFill>
                  <a:srgbClr val="000000"/>
                </a:solidFill>
                <a:latin typeface="Arial" panose="020B0604020202020204" pitchFamily="34" charset="0"/>
                <a:ea typeface="Verdana" panose="020B0604030504040204" pitchFamily="34" charset="0"/>
                <a:cs typeface="Arial" pitchFamily="34" charset="0"/>
              </a:rPr>
              <a:t> </a:t>
            </a:r>
            <a:r>
              <a:rPr lang="en-US" i="1" dirty="0">
                <a:solidFill>
                  <a:srgbClr val="000000"/>
                </a:solidFill>
                <a:latin typeface="Arial" panose="020B0604020202020204" pitchFamily="34" charset="0"/>
                <a:ea typeface="Verdana" panose="020B0604030504040204" pitchFamily="34" charset="0"/>
                <a:cs typeface="Arial" pitchFamily="34" charset="0"/>
              </a:rPr>
              <a:t>L)</a:t>
            </a:r>
          </a:p>
        </p:txBody>
      </p:sp>
      <p:sp>
        <p:nvSpPr>
          <p:cNvPr id="3" name="Content Placeholder 2">
            <a:extLst>
              <a:ext uri="{FF2B5EF4-FFF2-40B4-BE49-F238E27FC236}">
                <a16:creationId xmlns:a16="http://schemas.microsoft.com/office/drawing/2014/main" id="{EB363EE4-90D0-4B6B-9A82-ADFA0DE6ECCE}"/>
              </a:ext>
            </a:extLst>
          </p:cNvPr>
          <p:cNvSpPr>
            <a:spLocks noGrp="1"/>
          </p:cNvSpPr>
          <p:nvPr>
            <p:ph sz="quarter" idx="11"/>
          </p:nvPr>
        </p:nvSpPr>
        <p:spPr>
          <a:xfrm>
            <a:off x="342900" y="1276710"/>
            <a:ext cx="8458200" cy="1283556"/>
          </a:xfrm>
        </p:spPr>
        <p:txBody>
          <a:bodyPr/>
          <a:lstStyle/>
          <a:p>
            <a:pPr marL="342900" indent="-342900">
              <a:spcBef>
                <a:spcPts val="300"/>
              </a:spcBef>
              <a:spcAft>
                <a:spcPts val="600"/>
              </a:spcAft>
              <a:buFont typeface="Arial" panose="020B0604020202020204" pitchFamily="34" charset="0"/>
              <a:buChar char="•"/>
            </a:pPr>
            <a:r>
              <a:rPr lang="en-US" sz="2200" i="1" dirty="0" err="1"/>
              <a:t>wol</a:t>
            </a:r>
            <a:r>
              <a:rPr lang="en-US" sz="2200" i="1" dirty="0"/>
              <a:t> </a:t>
            </a:r>
            <a:r>
              <a:rPr lang="en-US" sz="2200" dirty="0"/>
              <a:t>mutant (right) has less vascular tissue than wild-type </a:t>
            </a:r>
            <a:r>
              <a:rPr lang="en-US" sz="2200" i="1" dirty="0"/>
              <a:t>Arabidopsis</a:t>
            </a:r>
            <a:r>
              <a:rPr lang="en-US" sz="2200" dirty="0"/>
              <a:t> (left), but all of it is xylem</a:t>
            </a:r>
          </a:p>
          <a:p>
            <a:pPr marL="342900" indent="-342900">
              <a:spcBef>
                <a:spcPts val="300"/>
              </a:spcBef>
              <a:spcAft>
                <a:spcPts val="600"/>
              </a:spcAft>
              <a:buFont typeface="Arial" panose="020B0604020202020204" pitchFamily="34" charset="0"/>
              <a:buChar char="•"/>
            </a:pPr>
            <a:r>
              <a:rPr lang="en-US" sz="2200" dirty="0"/>
              <a:t>The </a:t>
            </a:r>
            <a:r>
              <a:rPr lang="en-US" sz="2200" i="1" dirty="0"/>
              <a:t>WOODEN LEG </a:t>
            </a:r>
            <a:r>
              <a:rPr lang="en-US" sz="2200" dirty="0"/>
              <a:t>gene is needed for phloem development</a:t>
            </a:r>
          </a:p>
        </p:txBody>
      </p:sp>
      <p:pic>
        <p:nvPicPr>
          <p:cNvPr id="9" name="Picture 3" descr="Photomicrographs of wol mutant and wild-type arabidopsis.">
            <a:extLst>
              <a:ext uri="{FF2B5EF4-FFF2-40B4-BE49-F238E27FC236}">
                <a16:creationId xmlns:a16="http://schemas.microsoft.com/office/drawing/2014/main" id="{D1CCA22D-D6CC-496B-9A87-69ECB283C4AE}"/>
              </a:ext>
            </a:extLst>
          </p:cNvPr>
          <p:cNvPicPr>
            <a:picLocks noChangeAspect="1" noChangeArrowheads="1"/>
          </p:cNvPicPr>
          <p:nvPr/>
        </p:nvPicPr>
        <p:blipFill>
          <a:blip r:embed="rId2"/>
          <a:stretch>
            <a:fillRect/>
          </a:stretch>
        </p:blipFill>
        <p:spPr bwMode="auto">
          <a:xfrm>
            <a:off x="2190676" y="2721428"/>
            <a:ext cx="4762649" cy="3474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4">
            <a:extLst>
              <a:ext uri="{FF2B5EF4-FFF2-40B4-BE49-F238E27FC236}">
                <a16:creationId xmlns:a16="http://schemas.microsoft.com/office/drawing/2014/main" id="{B2A315F3-423D-4A8E-859C-BF2130DFC8AE}"/>
              </a:ext>
            </a:extLst>
          </p:cNvPr>
          <p:cNvSpPr>
            <a:spLocks noGrp="1"/>
          </p:cNvSpPr>
          <p:nvPr>
            <p:ph type="body" sz="quarter" idx="39"/>
          </p:nvPr>
        </p:nvSpPr>
        <p:spPr>
          <a:xfrm>
            <a:off x="3200400" y="6326538"/>
            <a:ext cx="2743200" cy="181356"/>
          </a:xfrm>
        </p:spPr>
        <p:txBody>
          <a:bodyPr/>
          <a:lstStyle/>
          <a:p>
            <a:pPr algn="ctr"/>
            <a:r>
              <a:rPr lang="en-US" dirty="0">
                <a:solidFill>
                  <a:schemeClr val="tx1"/>
                </a:solidFill>
              </a:rPr>
              <a:t>Anthony </a:t>
            </a:r>
            <a:r>
              <a:rPr lang="en-US" dirty="0" err="1">
                <a:solidFill>
                  <a:schemeClr val="tx1"/>
                </a:solidFill>
              </a:rPr>
              <a:t>Bishopp</a:t>
            </a:r>
            <a:r>
              <a:rPr lang="en-US" dirty="0">
                <a:solidFill>
                  <a:schemeClr val="tx1"/>
                </a:solidFill>
              </a:rPr>
              <a:t>, University of Nottingham</a:t>
            </a:r>
          </a:p>
        </p:txBody>
      </p:sp>
      <p:sp>
        <p:nvSpPr>
          <p:cNvPr id="8" name="Slide Number Placeholder 5">
            <a:extLst>
              <a:ext uri="{FF2B5EF4-FFF2-40B4-BE49-F238E27FC236}">
                <a16:creationId xmlns:a16="http://schemas.microsoft.com/office/drawing/2014/main" id="{68E74E62-0AFB-468C-9D62-BC433FB87945}"/>
              </a:ext>
            </a:extLst>
          </p:cNvPr>
          <p:cNvSpPr>
            <a:spLocks noGrp="1"/>
          </p:cNvSpPr>
          <p:nvPr>
            <p:ph type="sldNum" sz="quarter" idx="10"/>
          </p:nvPr>
        </p:nvSpPr>
        <p:spPr/>
        <p:txBody>
          <a:bodyPr/>
          <a:lstStyle/>
          <a:p>
            <a:fld id="{68151E55-6873-49E2-B8D5-2F265E6F1973}" type="slidenum">
              <a:rPr lang="en-US" smtClean="0"/>
              <a:pPr/>
              <a:t>78</a:t>
            </a:fld>
            <a:endParaRPr lang="en-US"/>
          </a:p>
        </p:txBody>
      </p:sp>
    </p:spTree>
    <p:extLst>
      <p:ext uri="{BB962C8B-B14F-4D97-AF65-F5344CB8AC3E}">
        <p14:creationId xmlns:p14="http://schemas.microsoft.com/office/powerpoint/2010/main" val="117662108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4EC98B-2FDA-4D85-8461-D81DB0B4F34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Early Embryonic Development</a:t>
            </a:r>
          </a:p>
        </p:txBody>
      </p:sp>
      <p:sp>
        <p:nvSpPr>
          <p:cNvPr id="3" name="Content Placeholder 2">
            <a:extLst>
              <a:ext uri="{FF2B5EF4-FFF2-40B4-BE49-F238E27FC236}">
                <a16:creationId xmlns:a16="http://schemas.microsoft.com/office/drawing/2014/main" id="{1437524E-6E91-481D-B87A-50D423BCB8B4}"/>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Early in embryonic development, most cells can give rise to a wide range of cell and organ types, including leaves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As development proceeds, the cells with multiple potentials are restricted to the meristem regions.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Many meristems have been established by the time embryogenesis ends and the seed becomes dormant.</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After germination, apical meristems continue adding cells to the growing root and shoot tips</a:t>
            </a:r>
          </a:p>
        </p:txBody>
      </p:sp>
      <p:sp>
        <p:nvSpPr>
          <p:cNvPr id="6" name="Slide Number Placeholder 3">
            <a:extLst>
              <a:ext uri="{FF2B5EF4-FFF2-40B4-BE49-F238E27FC236}">
                <a16:creationId xmlns:a16="http://schemas.microsoft.com/office/drawing/2014/main" id="{BCE98848-CCBF-4DCB-BEA4-215BC36D9B9C}"/>
              </a:ext>
            </a:extLst>
          </p:cNvPr>
          <p:cNvSpPr>
            <a:spLocks noGrp="1"/>
          </p:cNvSpPr>
          <p:nvPr>
            <p:ph type="sldNum" sz="quarter" idx="10"/>
          </p:nvPr>
        </p:nvSpPr>
        <p:spPr/>
        <p:txBody>
          <a:bodyPr/>
          <a:lstStyle/>
          <a:p>
            <a:fld id="{68151E55-6873-49E2-B8D5-2F265E6F1973}" type="slidenum">
              <a:rPr lang="en-US" smtClean="0"/>
              <a:pPr/>
              <a:t>79</a:t>
            </a:fld>
            <a:endParaRPr lang="en-US"/>
          </a:p>
        </p:txBody>
      </p:sp>
    </p:spTree>
    <p:extLst>
      <p:ext uri="{BB962C8B-B14F-4D97-AF65-F5344CB8AC3E}">
        <p14:creationId xmlns:p14="http://schemas.microsoft.com/office/powerpoint/2010/main" val="8406482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C20E6C-1BDC-46DD-98D3-50AF9555321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Delay of Flowering</a:t>
            </a:r>
          </a:p>
        </p:txBody>
      </p:sp>
      <p:sp>
        <p:nvSpPr>
          <p:cNvPr id="3" name="Content Placeholder 2">
            <a:extLst>
              <a:ext uri="{FF2B5EF4-FFF2-40B4-BE49-F238E27FC236}">
                <a16:creationId xmlns:a16="http://schemas.microsoft.com/office/drawing/2014/main" id="{FC0156B3-C173-4B55-BDF4-B34C817ADA15}"/>
              </a:ext>
            </a:extLst>
          </p:cNvPr>
          <p:cNvSpPr>
            <a:spLocks noGrp="1"/>
          </p:cNvSpPr>
          <p:nvPr>
            <p:ph sz="quarter" idx="11"/>
          </p:nvPr>
        </p:nvSpPr>
        <p:spPr>
          <a:xfrm>
            <a:off x="342900" y="1276710"/>
            <a:ext cx="4089400" cy="4577990"/>
          </a:xfrm>
        </p:spPr>
        <p:txBody>
          <a:bodyPr/>
          <a:lstStyle/>
          <a:p>
            <a:pPr lvl="0">
              <a:spcBef>
                <a:spcPts val="624"/>
              </a:spcBef>
              <a:spcAft>
                <a:spcPts val="600"/>
              </a:spcAft>
              <a:buClr>
                <a:srgbClr val="003B48"/>
              </a:buClr>
            </a:pPr>
            <a:r>
              <a:rPr lang="en-US" sz="2200" dirty="0">
                <a:solidFill>
                  <a:srgbClr val="000000"/>
                </a:solidFill>
                <a:latin typeface="Arial" panose="020B0604020202020204" pitchFamily="34" charset="0"/>
                <a:ea typeface="Verdana" panose="020B0604030504040204" pitchFamily="34" charset="0"/>
              </a:rPr>
              <a:t>In </a:t>
            </a:r>
            <a:r>
              <a:rPr lang="en-US" sz="2200" i="1" dirty="0">
                <a:solidFill>
                  <a:srgbClr val="000000"/>
                </a:solidFill>
                <a:latin typeface="Arial" panose="020B0604020202020204" pitchFamily="34" charset="0"/>
                <a:ea typeface="Verdana" panose="020B0604030504040204" pitchFamily="34" charset="0"/>
              </a:rPr>
              <a:t>Arabidopsis</a:t>
            </a:r>
            <a:r>
              <a:rPr lang="en-US" sz="2200" dirty="0">
                <a:solidFill>
                  <a:srgbClr val="000000"/>
                </a:solidFill>
                <a:latin typeface="Arial" panose="020B0604020202020204" pitchFamily="34" charset="0"/>
                <a:ea typeface="Verdana" panose="020B0604030504040204" pitchFamily="34" charset="0"/>
              </a:rPr>
              <a:t>, the gene </a:t>
            </a:r>
            <a:r>
              <a:rPr lang="en-US" sz="2200" i="1" dirty="0">
                <a:solidFill>
                  <a:srgbClr val="000000"/>
                </a:solidFill>
                <a:latin typeface="Arial" panose="020B0604020202020204" pitchFamily="34" charset="0"/>
                <a:ea typeface="Verdana" panose="020B0604030504040204" pitchFamily="34" charset="0"/>
              </a:rPr>
              <a:t>embryonic flower (emf) </a:t>
            </a:r>
            <a:r>
              <a:rPr lang="en-US" sz="2200" dirty="0">
                <a:solidFill>
                  <a:srgbClr val="000000"/>
                </a:solidFill>
                <a:latin typeface="Arial" panose="020B0604020202020204" pitchFamily="34" charset="0"/>
                <a:ea typeface="Verdana" panose="020B0604030504040204" pitchFamily="34" charset="0"/>
              </a:rPr>
              <a:t>prevents early flowering</a:t>
            </a:r>
          </a:p>
          <a:p>
            <a:pPr marL="347472" lvl="0" indent="-347472">
              <a:spcBef>
                <a:spcPts val="624"/>
              </a:spcBef>
              <a:spcAft>
                <a:spcPts val="600"/>
              </a:spcAft>
              <a:buClr>
                <a:srgbClr val="000000"/>
              </a:buClr>
              <a:buFont typeface="Arial" panose="020B0604020202020204" pitchFamily="34" charset="0"/>
              <a:buChar char="•"/>
            </a:pPr>
            <a:r>
              <a:rPr lang="en-US" sz="2200" i="1" dirty="0">
                <a:solidFill>
                  <a:srgbClr val="000000"/>
                </a:solidFill>
                <a:latin typeface="Arial" panose="020B0604020202020204" pitchFamily="34" charset="0"/>
                <a:ea typeface="Verdana" panose="020B0604030504040204" pitchFamily="34" charset="0"/>
              </a:rPr>
              <a:t>emf</a:t>
            </a:r>
            <a:r>
              <a:rPr lang="en-US" sz="2200" dirty="0">
                <a:solidFill>
                  <a:srgbClr val="000000"/>
                </a:solidFill>
                <a:latin typeface="Arial" panose="020B0604020202020204" pitchFamily="34" charset="0"/>
                <a:ea typeface="Verdana" panose="020B0604030504040204" pitchFamily="34" charset="0"/>
              </a:rPr>
              <a:t> mutants flower immediately.</a:t>
            </a:r>
          </a:p>
          <a:p>
            <a:pPr lvl="0">
              <a:spcBef>
                <a:spcPts val="624"/>
              </a:spcBef>
              <a:spcAft>
                <a:spcPts val="600"/>
              </a:spcAft>
              <a:buClr>
                <a:srgbClr val="003B48"/>
              </a:buClr>
            </a:pPr>
            <a:r>
              <a:rPr lang="en-US" sz="2200" dirty="0">
                <a:solidFill>
                  <a:srgbClr val="000000"/>
                </a:solidFill>
                <a:latin typeface="Arial" panose="020B0604020202020204" pitchFamily="34" charset="0"/>
                <a:ea typeface="Verdana" panose="020B0604030504040204" pitchFamily="34" charset="0"/>
              </a:rPr>
              <a:t>Flowering is the default state</a:t>
            </a:r>
          </a:p>
          <a:p>
            <a:pPr lvl="0">
              <a:spcBef>
                <a:spcPts val="624"/>
              </a:spcBef>
              <a:spcAft>
                <a:spcPts val="600"/>
              </a:spcAft>
              <a:buClr>
                <a:srgbClr val="003B48"/>
              </a:buClr>
            </a:pPr>
            <a:r>
              <a:rPr lang="en-US" sz="2200" dirty="0">
                <a:solidFill>
                  <a:srgbClr val="000000"/>
                </a:solidFill>
                <a:latin typeface="Arial" panose="020B0604020202020204" pitchFamily="34" charset="0"/>
                <a:ea typeface="Verdana" panose="020B0604030504040204" pitchFamily="34" charset="0"/>
              </a:rPr>
              <a:t>Many mechanisms have evolved to delay flowering</a:t>
            </a:r>
          </a:p>
        </p:txBody>
      </p:sp>
      <p:pic>
        <p:nvPicPr>
          <p:cNvPr id="9" name="Picture 3" descr="An illustration of an embryonic flower with a carpel-like structure and its root.">
            <a:extLst>
              <a:ext uri="{FF2B5EF4-FFF2-40B4-BE49-F238E27FC236}">
                <a16:creationId xmlns:a16="http://schemas.microsoft.com/office/drawing/2014/main" id="{656A6355-F1D4-4DEB-A929-951211BC75D4}"/>
              </a:ext>
            </a:extLst>
          </p:cNvPr>
          <p:cNvPicPr>
            <a:picLocks noChangeAspect="1" noChangeArrowheads="1"/>
          </p:cNvPicPr>
          <p:nvPr/>
        </p:nvPicPr>
        <p:blipFill>
          <a:blip r:embed="rId2"/>
          <a:stretch>
            <a:fillRect/>
          </a:stretch>
        </p:blipFill>
        <p:spPr bwMode="auto">
          <a:xfrm>
            <a:off x="4635226" y="1276710"/>
            <a:ext cx="4285803"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4">
            <a:extLst>
              <a:ext uri="{FF2B5EF4-FFF2-40B4-BE49-F238E27FC236}">
                <a16:creationId xmlns:a16="http://schemas.microsoft.com/office/drawing/2014/main" id="{EDCA2E9C-8732-4D63-9261-0361E2DE47B2}"/>
              </a:ext>
            </a:extLst>
          </p:cNvPr>
          <p:cNvSpPr>
            <a:spLocks noGrp="1"/>
          </p:cNvSpPr>
          <p:nvPr>
            <p:ph type="body" sz="quarter" idx="39"/>
          </p:nvPr>
        </p:nvSpPr>
        <p:spPr>
          <a:xfrm>
            <a:off x="5406527" y="5893507"/>
            <a:ext cx="2743200" cy="181356"/>
          </a:xfrm>
        </p:spPr>
        <p:txBody>
          <a:bodyPr/>
          <a:lstStyle/>
          <a:p>
            <a:pPr algn="ctr"/>
            <a:r>
              <a:rPr lang="en-US" dirty="0">
                <a:solidFill>
                  <a:schemeClr val="tx1"/>
                </a:solidFill>
              </a:rPr>
              <a:t>Courtesy of </a:t>
            </a:r>
            <a:r>
              <a:rPr lang="en-US" dirty="0" err="1">
                <a:solidFill>
                  <a:schemeClr val="tx1"/>
                </a:solidFill>
              </a:rPr>
              <a:t>Lingjing</a:t>
            </a:r>
            <a:r>
              <a:rPr lang="en-US" dirty="0">
                <a:solidFill>
                  <a:schemeClr val="tx1"/>
                </a:solidFill>
              </a:rPr>
              <a:t> Chen &amp; Renee Sung</a:t>
            </a:r>
          </a:p>
        </p:txBody>
      </p:sp>
      <p:sp>
        <p:nvSpPr>
          <p:cNvPr id="8" name="Slide Number Placeholder 5">
            <a:extLst>
              <a:ext uri="{FF2B5EF4-FFF2-40B4-BE49-F238E27FC236}">
                <a16:creationId xmlns:a16="http://schemas.microsoft.com/office/drawing/2014/main" id="{2FF3BC2D-C2E9-4920-8425-D209FC08A170}"/>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52958208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0530E1-8940-4C3D-AAA1-88911620841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Critical Developmental Events</a:t>
            </a:r>
          </a:p>
        </p:txBody>
      </p:sp>
      <p:sp>
        <p:nvSpPr>
          <p:cNvPr id="3" name="Content Placeholder 2">
            <a:extLst>
              <a:ext uri="{FF2B5EF4-FFF2-40B4-BE49-F238E27FC236}">
                <a16:creationId xmlns:a16="http://schemas.microsoft.com/office/drawing/2014/main" id="{794F4D14-ED72-4918-82A6-CD285910AF35}"/>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During embryogenesis, angiosperms undergo three other critical events</a:t>
            </a:r>
          </a:p>
          <a:p>
            <a:pPr marL="457200" lvl="0" indent="-457200">
              <a:spcBef>
                <a:spcPts val="6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Development of a food supply</a:t>
            </a:r>
          </a:p>
          <a:p>
            <a:pPr marL="457200" lvl="0" indent="-457200">
              <a:spcBef>
                <a:spcPts val="6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Development of seed coat</a:t>
            </a:r>
          </a:p>
          <a:p>
            <a:pPr marL="457200" lvl="0" indent="-457200">
              <a:spcBef>
                <a:spcPts val="6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Development of fruit surrounding seed</a:t>
            </a:r>
          </a:p>
        </p:txBody>
      </p:sp>
      <p:sp>
        <p:nvSpPr>
          <p:cNvPr id="6" name="Slide Number Placeholder 3">
            <a:extLst>
              <a:ext uri="{FF2B5EF4-FFF2-40B4-BE49-F238E27FC236}">
                <a16:creationId xmlns:a16="http://schemas.microsoft.com/office/drawing/2014/main" id="{E1BAF725-137A-4C53-996F-94DB5C93C477}"/>
              </a:ext>
            </a:extLst>
          </p:cNvPr>
          <p:cNvSpPr>
            <a:spLocks noGrp="1"/>
          </p:cNvSpPr>
          <p:nvPr>
            <p:ph type="sldNum" sz="quarter" idx="10"/>
          </p:nvPr>
        </p:nvSpPr>
        <p:spPr/>
        <p:txBody>
          <a:bodyPr/>
          <a:lstStyle/>
          <a:p>
            <a:fld id="{68151E55-6873-49E2-B8D5-2F265E6F1973}" type="slidenum">
              <a:rPr lang="en-US" smtClean="0"/>
              <a:pPr/>
              <a:t>80</a:t>
            </a:fld>
            <a:endParaRPr lang="en-US"/>
          </a:p>
        </p:txBody>
      </p:sp>
    </p:spTree>
    <p:extLst>
      <p:ext uri="{BB962C8B-B14F-4D97-AF65-F5344CB8AC3E}">
        <p14:creationId xmlns:p14="http://schemas.microsoft.com/office/powerpoint/2010/main" val="383738742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B30D8E-6AE8-4573-A07E-F0841AC02305}"/>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Endosperm Variation</a:t>
            </a:r>
          </a:p>
        </p:txBody>
      </p:sp>
      <p:sp>
        <p:nvSpPr>
          <p:cNvPr id="3" name="Content Placeholder 2">
            <a:extLst>
              <a:ext uri="{FF2B5EF4-FFF2-40B4-BE49-F238E27FC236}">
                <a16:creationId xmlns:a16="http://schemas.microsoft.com/office/drawing/2014/main" id="{37B873AA-8BE2-4574-BA3C-28E5E60003FC}"/>
              </a:ext>
            </a:extLst>
          </p:cNvPr>
          <p:cNvSpPr>
            <a:spLocks noGrp="1"/>
          </p:cNvSpPr>
          <p:nvPr>
            <p:ph sz="quarter" idx="11"/>
          </p:nvPr>
        </p:nvSpPr>
        <p:spPr/>
        <p:txBody>
          <a:bodyPr/>
          <a:lstStyle/>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The sporophyte transfers nutrients via the suspensor to the endosperm in angiosperms</a:t>
            </a:r>
          </a:p>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Endosperm varies between plants</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 coconuts it includes the liquid “milk”.</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 corn it is solid.</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it expands with heat to form the white edible part of popcorn.</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 peas and beans it is used up during embryogenesis.</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Nutrients are stored in thick, fleshy cotyledons.</a:t>
            </a:r>
          </a:p>
        </p:txBody>
      </p:sp>
      <p:sp>
        <p:nvSpPr>
          <p:cNvPr id="6" name="Slide Number Placeholder 3">
            <a:extLst>
              <a:ext uri="{FF2B5EF4-FFF2-40B4-BE49-F238E27FC236}">
                <a16:creationId xmlns:a16="http://schemas.microsoft.com/office/drawing/2014/main" id="{A787FC0D-8E4E-4292-8952-95BD91DD5FA1}"/>
              </a:ext>
            </a:extLst>
          </p:cNvPr>
          <p:cNvSpPr>
            <a:spLocks noGrp="1"/>
          </p:cNvSpPr>
          <p:nvPr>
            <p:ph type="sldNum" sz="quarter" idx="10"/>
          </p:nvPr>
        </p:nvSpPr>
        <p:spPr/>
        <p:txBody>
          <a:bodyPr/>
          <a:lstStyle/>
          <a:p>
            <a:fld id="{68151E55-6873-49E2-B8D5-2F265E6F1973}" type="slidenum">
              <a:rPr lang="en-US" smtClean="0"/>
              <a:pPr/>
              <a:t>81</a:t>
            </a:fld>
            <a:endParaRPr lang="en-US"/>
          </a:p>
        </p:txBody>
      </p:sp>
    </p:spTree>
    <p:extLst>
      <p:ext uri="{BB962C8B-B14F-4D97-AF65-F5344CB8AC3E}">
        <p14:creationId xmlns:p14="http://schemas.microsoft.com/office/powerpoint/2010/main" val="352891605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166793-5E5F-485A-B8CF-8B267531022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Endosperm</a:t>
            </a:r>
          </a:p>
        </p:txBody>
      </p:sp>
      <p:pic>
        <p:nvPicPr>
          <p:cNvPr id="8" name="Picture 2" descr="Illustrations of corn embryo with cotyledon (scutellum) and endosperm. Bean embryo with cotyledon.">
            <a:extLst>
              <a:ext uri="{FF2B5EF4-FFF2-40B4-BE49-F238E27FC236}">
                <a16:creationId xmlns:a16="http://schemas.microsoft.com/office/drawing/2014/main" id="{498E0C75-836F-4D6B-B69E-451555D61B61}"/>
              </a:ext>
            </a:extLst>
          </p:cNvPr>
          <p:cNvPicPr>
            <a:picLocks noChangeAspect="1" noChangeArrowheads="1"/>
          </p:cNvPicPr>
          <p:nvPr/>
        </p:nvPicPr>
        <p:blipFill>
          <a:blip r:embed="rId2"/>
          <a:stretch>
            <a:fillRect/>
          </a:stretch>
        </p:blipFill>
        <p:spPr bwMode="auto">
          <a:xfrm>
            <a:off x="1881425" y="1128455"/>
            <a:ext cx="5381151" cy="484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3">
            <a:extLst>
              <a:ext uri="{FF2B5EF4-FFF2-40B4-BE49-F238E27FC236}">
                <a16:creationId xmlns:a16="http://schemas.microsoft.com/office/drawing/2014/main" id="{05EFAAEC-DDB0-4304-BA94-6C130A9F5284}"/>
              </a:ext>
            </a:extLst>
          </p:cNvPr>
          <p:cNvSpPr>
            <a:spLocks noGrp="1"/>
          </p:cNvSpPr>
          <p:nvPr>
            <p:ph type="body" sz="quarter" idx="39"/>
          </p:nvPr>
        </p:nvSpPr>
        <p:spPr>
          <a:xfrm>
            <a:off x="2148840" y="6110706"/>
            <a:ext cx="4846320" cy="181356"/>
          </a:xfrm>
        </p:spPr>
        <p:txBody>
          <a:bodyPr/>
          <a:lstStyle/>
          <a:p>
            <a:pPr algn="ctr"/>
            <a:r>
              <a:rPr lang="en-US" dirty="0">
                <a:solidFill>
                  <a:schemeClr val="tx1"/>
                </a:solidFill>
              </a:rPr>
              <a:t>(Top right) Somchai </a:t>
            </a:r>
            <a:r>
              <a:rPr lang="en-US" dirty="0" err="1">
                <a:solidFill>
                  <a:schemeClr val="tx1"/>
                </a:solidFill>
              </a:rPr>
              <a:t>Som</a:t>
            </a:r>
            <a:r>
              <a:rPr lang="en-US" dirty="0">
                <a:solidFill>
                  <a:schemeClr val="tx1"/>
                </a:solidFill>
              </a:rPr>
              <a:t>/ Shutterstock; (Bottom right) Metta image/</a:t>
            </a:r>
            <a:r>
              <a:rPr lang="en-US" dirty="0" err="1">
                <a:solidFill>
                  <a:schemeClr val="tx1"/>
                </a:solidFill>
              </a:rPr>
              <a:t>Alamy</a:t>
            </a:r>
            <a:r>
              <a:rPr lang="en-US" dirty="0">
                <a:solidFill>
                  <a:schemeClr val="tx1"/>
                </a:solidFill>
              </a:rPr>
              <a:t> Stock Photo </a:t>
            </a:r>
          </a:p>
        </p:txBody>
      </p:sp>
      <p:sp>
        <p:nvSpPr>
          <p:cNvPr id="7" name="Slide Number Placeholder 4">
            <a:extLst>
              <a:ext uri="{FF2B5EF4-FFF2-40B4-BE49-F238E27FC236}">
                <a16:creationId xmlns:a16="http://schemas.microsoft.com/office/drawing/2014/main" id="{4DF7B608-562A-4983-8505-E745DA9D629C}"/>
              </a:ext>
            </a:extLst>
          </p:cNvPr>
          <p:cNvSpPr>
            <a:spLocks noGrp="1"/>
          </p:cNvSpPr>
          <p:nvPr>
            <p:ph type="sldNum" sz="quarter" idx="10"/>
          </p:nvPr>
        </p:nvSpPr>
        <p:spPr/>
        <p:txBody>
          <a:bodyPr/>
          <a:lstStyle/>
          <a:p>
            <a:fld id="{68151E55-6873-49E2-B8D5-2F265E6F1973}" type="slidenum">
              <a:rPr lang="en-US" smtClean="0"/>
              <a:pPr/>
              <a:t>82</a:t>
            </a:fld>
            <a:endParaRPr lang="en-US"/>
          </a:p>
        </p:txBody>
      </p:sp>
    </p:spTree>
    <p:extLst>
      <p:ext uri="{BB962C8B-B14F-4D97-AF65-F5344CB8AC3E}">
        <p14:creationId xmlns:p14="http://schemas.microsoft.com/office/powerpoint/2010/main" val="277194725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EBC05-0CB5-4E76-BB90-6BF741391A6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Seeds</a:t>
            </a:r>
          </a:p>
        </p:txBody>
      </p:sp>
      <p:sp>
        <p:nvSpPr>
          <p:cNvPr id="3" name="Content Placeholder 2">
            <a:extLst>
              <a:ext uri="{FF2B5EF4-FFF2-40B4-BE49-F238E27FC236}">
                <a16:creationId xmlns:a16="http://schemas.microsoft.com/office/drawing/2014/main" id="{44EA915F-E6B0-4C24-9531-6CD43C6EE305}"/>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 many angiosperms, development of the embryo is arrested soon after meristems and cotyledons differentiate</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Integuments develop into a relatively impermeable seed coat</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Encloses the seed with its dormant embryo and stored food</a:t>
            </a:r>
          </a:p>
        </p:txBody>
      </p:sp>
      <p:sp>
        <p:nvSpPr>
          <p:cNvPr id="6" name="Slide Number Placeholder 3">
            <a:extLst>
              <a:ext uri="{FF2B5EF4-FFF2-40B4-BE49-F238E27FC236}">
                <a16:creationId xmlns:a16="http://schemas.microsoft.com/office/drawing/2014/main" id="{7AC5BB5A-3539-4D44-A082-A0F2D83215CD}"/>
              </a:ext>
            </a:extLst>
          </p:cNvPr>
          <p:cNvSpPr>
            <a:spLocks noGrp="1"/>
          </p:cNvSpPr>
          <p:nvPr>
            <p:ph type="sldNum" sz="quarter" idx="10"/>
          </p:nvPr>
        </p:nvSpPr>
        <p:spPr/>
        <p:txBody>
          <a:bodyPr/>
          <a:lstStyle/>
          <a:p>
            <a:fld id="{68151E55-6873-49E2-B8D5-2F265E6F1973}" type="slidenum">
              <a:rPr lang="en-US" smtClean="0"/>
              <a:pPr/>
              <a:t>83</a:t>
            </a:fld>
            <a:endParaRPr lang="en-US"/>
          </a:p>
        </p:txBody>
      </p:sp>
    </p:spTree>
    <p:extLst>
      <p:ext uri="{BB962C8B-B14F-4D97-AF65-F5344CB8AC3E}">
        <p14:creationId xmlns:p14="http://schemas.microsoft.com/office/powerpoint/2010/main" val="136809241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7E7645-20F3-4106-979C-E821189A349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Initiation of Germination</a:t>
            </a:r>
          </a:p>
        </p:txBody>
      </p:sp>
      <p:sp>
        <p:nvSpPr>
          <p:cNvPr id="3" name="Content Placeholder 2">
            <a:extLst>
              <a:ext uri="{FF2B5EF4-FFF2-40B4-BE49-F238E27FC236}">
                <a16:creationId xmlns:a16="http://schemas.microsoft.com/office/drawing/2014/main" id="{2B40D90D-FD8B-4175-8CCA-3F5544848A91}"/>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Germination: the emergence of the radicle (first root) through the seed coat</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Germination cannot take place until water and oxygen reach the embryo</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Stratification: some seeds require periods of time at low temperatures before germination</a:t>
            </a:r>
          </a:p>
        </p:txBody>
      </p:sp>
      <p:sp>
        <p:nvSpPr>
          <p:cNvPr id="6" name="Slide Number Placeholder 3">
            <a:extLst>
              <a:ext uri="{FF2B5EF4-FFF2-40B4-BE49-F238E27FC236}">
                <a16:creationId xmlns:a16="http://schemas.microsoft.com/office/drawing/2014/main" id="{6932F1D6-CEDE-4D27-8D7D-59F57297CD80}"/>
              </a:ext>
            </a:extLst>
          </p:cNvPr>
          <p:cNvSpPr>
            <a:spLocks noGrp="1"/>
          </p:cNvSpPr>
          <p:nvPr>
            <p:ph type="sldNum" sz="quarter" idx="10"/>
          </p:nvPr>
        </p:nvSpPr>
        <p:spPr/>
        <p:txBody>
          <a:bodyPr/>
          <a:lstStyle/>
          <a:p>
            <a:fld id="{68151E55-6873-49E2-B8D5-2F265E6F1973}" type="slidenum">
              <a:rPr lang="en-US" smtClean="0"/>
              <a:pPr/>
              <a:t>84</a:t>
            </a:fld>
            <a:endParaRPr lang="en-US"/>
          </a:p>
        </p:txBody>
      </p:sp>
    </p:spTree>
    <p:extLst>
      <p:ext uri="{BB962C8B-B14F-4D97-AF65-F5344CB8AC3E}">
        <p14:creationId xmlns:p14="http://schemas.microsoft.com/office/powerpoint/2010/main" val="308315284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E5D6EB-35AD-4439-90DA-0421DD95404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Food Storage in the Seed</a:t>
            </a:r>
          </a:p>
        </p:txBody>
      </p:sp>
      <p:sp>
        <p:nvSpPr>
          <p:cNvPr id="3" name="Content Placeholder 2">
            <a:extLst>
              <a:ext uri="{FF2B5EF4-FFF2-40B4-BE49-F238E27FC236}">
                <a16:creationId xmlns:a16="http://schemas.microsoft.com/office/drawing/2014/main" id="{7061F73C-7AFB-467C-81FF-2433F96E1290}"/>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Germination and early seeding growth require the utilization of metabolic reserves stored as starch in </a:t>
            </a:r>
            <a:r>
              <a:rPr lang="en-US" dirty="0" err="1">
                <a:solidFill>
                  <a:srgbClr val="000000"/>
                </a:solidFill>
                <a:latin typeface="Arial" panose="020B0604020202020204" pitchFamily="34" charset="0"/>
                <a:ea typeface="Verdana" panose="020B0604030504040204" pitchFamily="34" charset="0"/>
              </a:rPr>
              <a:t>amyloplasts</a:t>
            </a:r>
            <a:r>
              <a:rPr lang="en-US" dirty="0">
                <a:solidFill>
                  <a:srgbClr val="000000"/>
                </a:solidFill>
                <a:latin typeface="Arial" panose="020B0604020202020204" pitchFamily="34" charset="0"/>
                <a:ea typeface="Verdana" panose="020B0604030504040204" pitchFamily="34" charset="0"/>
              </a:rPr>
              <a:t> and protein bodies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Depending on the kind of plant, these reserves may be stored in the embryo or in the endosperm</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Scutellum: in kernels of cereal grains, the single cotyledon is modified into this structure, which transfers nutrients from the endosperm to the embryo</a:t>
            </a:r>
          </a:p>
        </p:txBody>
      </p:sp>
      <p:sp>
        <p:nvSpPr>
          <p:cNvPr id="6" name="Slide Number Placeholder 3">
            <a:extLst>
              <a:ext uri="{FF2B5EF4-FFF2-40B4-BE49-F238E27FC236}">
                <a16:creationId xmlns:a16="http://schemas.microsoft.com/office/drawing/2014/main" id="{87F9579B-33F7-428A-8712-2B2AA4AC8D63}"/>
              </a:ext>
            </a:extLst>
          </p:cNvPr>
          <p:cNvSpPr>
            <a:spLocks noGrp="1"/>
          </p:cNvSpPr>
          <p:nvPr>
            <p:ph type="sldNum" sz="quarter" idx="10"/>
          </p:nvPr>
        </p:nvSpPr>
        <p:spPr/>
        <p:txBody>
          <a:bodyPr/>
          <a:lstStyle/>
          <a:p>
            <a:fld id="{68151E55-6873-49E2-B8D5-2F265E6F1973}" type="slidenum">
              <a:rPr lang="en-US" smtClean="0"/>
              <a:pPr/>
              <a:t>85</a:t>
            </a:fld>
            <a:endParaRPr lang="en-US"/>
          </a:p>
        </p:txBody>
      </p:sp>
    </p:spTree>
    <p:extLst>
      <p:ext uri="{BB962C8B-B14F-4D97-AF65-F5344CB8AC3E}">
        <p14:creationId xmlns:p14="http://schemas.microsoft.com/office/powerpoint/2010/main" val="108567753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BEA00B-07D1-4B96-84A1-B2B32CE79CE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Hormonal Effects</a:t>
            </a:r>
          </a:p>
        </p:txBody>
      </p:sp>
      <p:sp>
        <p:nvSpPr>
          <p:cNvPr id="3" name="Content Placeholder 2">
            <a:extLst>
              <a:ext uri="{FF2B5EF4-FFF2-40B4-BE49-F238E27FC236}">
                <a16:creationId xmlns:a16="http://schemas.microsoft.com/office/drawing/2014/main" id="{769FA1E6-C62E-49A2-9B15-79D430DCE112}"/>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 response to the absorption of water by a seed, the embryo produces gibberellic acid</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This signals the aleurone (the outer layer of the endosperm) to produce </a:t>
            </a:r>
            <a:r>
              <a:rPr lang="en-US" dirty="0">
                <a:solidFill>
                  <a:srgbClr val="000000"/>
                </a:solidFill>
                <a:latin typeface="Arial" panose="020B0604020202020204" pitchFamily="34" charset="0"/>
                <a:ea typeface="Verdana" panose="020B0604030504040204" pitchFamily="34" charset="0"/>
                <a:cs typeface="Times New Roman" panose="02020603050405020304" pitchFamily="18" charset="0"/>
              </a:rPr>
              <a:t>α-</a:t>
            </a:r>
            <a:r>
              <a:rPr lang="en-US" dirty="0">
                <a:solidFill>
                  <a:srgbClr val="000000"/>
                </a:solidFill>
                <a:latin typeface="Arial" panose="020B0604020202020204" pitchFamily="34" charset="0"/>
                <a:ea typeface="Verdana" panose="020B0604030504040204" pitchFamily="34" charset="0"/>
              </a:rPr>
              <a:t>amylase</a:t>
            </a:r>
          </a:p>
          <a:p>
            <a:pPr marL="457200" lvl="0" indent="-4572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cs typeface="Times New Roman" panose="02020603050405020304" pitchFamily="18" charset="0"/>
              </a:rPr>
              <a:t>This enzyme is responsible for breaking down</a:t>
            </a:r>
            <a:r>
              <a:rPr lang="en-US" dirty="0">
                <a:solidFill>
                  <a:srgbClr val="000000"/>
                </a:solidFill>
                <a:latin typeface="Arial" panose="020B0604020202020204" pitchFamily="34" charset="0"/>
                <a:ea typeface="Verdana" panose="020B0604030504040204" pitchFamily="34" charset="0"/>
              </a:rPr>
              <a:t> starch.</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Levels of abscisic acid, which inhibits starch breakdown, may be reduced when a seed absorbs water</a:t>
            </a:r>
          </a:p>
        </p:txBody>
      </p:sp>
      <p:sp>
        <p:nvSpPr>
          <p:cNvPr id="6" name="Slide Number Placeholder 3">
            <a:extLst>
              <a:ext uri="{FF2B5EF4-FFF2-40B4-BE49-F238E27FC236}">
                <a16:creationId xmlns:a16="http://schemas.microsoft.com/office/drawing/2014/main" id="{A44597AE-47C9-4110-A9C2-E5AA296C04FA}"/>
              </a:ext>
            </a:extLst>
          </p:cNvPr>
          <p:cNvSpPr>
            <a:spLocks noGrp="1"/>
          </p:cNvSpPr>
          <p:nvPr>
            <p:ph type="sldNum" sz="quarter" idx="10"/>
          </p:nvPr>
        </p:nvSpPr>
        <p:spPr/>
        <p:txBody>
          <a:bodyPr/>
          <a:lstStyle/>
          <a:p>
            <a:fld id="{68151E55-6873-49E2-B8D5-2F265E6F1973}" type="slidenum">
              <a:rPr lang="en-US" smtClean="0"/>
              <a:pPr/>
              <a:t>86</a:t>
            </a:fld>
            <a:endParaRPr lang="en-US"/>
          </a:p>
        </p:txBody>
      </p:sp>
    </p:spTree>
    <p:extLst>
      <p:ext uri="{BB962C8B-B14F-4D97-AF65-F5344CB8AC3E}">
        <p14:creationId xmlns:p14="http://schemas.microsoft.com/office/powerpoint/2010/main" val="204924585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415FDA-CB46-4171-901C-24A97B5756F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Hormonal Regulation of Germination</a:t>
            </a:r>
          </a:p>
        </p:txBody>
      </p:sp>
      <p:pic>
        <p:nvPicPr>
          <p:cNvPr id="9" name="Picture 2" descr="Illustrations of the involvement of hormones in the germination of a monocot cereal are described.">
            <a:extLst>
              <a:ext uri="{FF2B5EF4-FFF2-40B4-BE49-F238E27FC236}">
                <a16:creationId xmlns:a16="http://schemas.microsoft.com/office/drawing/2014/main" id="{43E325FA-8277-4800-A407-9E8D34D68ADB}"/>
              </a:ext>
            </a:extLst>
          </p:cNvPr>
          <p:cNvPicPr>
            <a:picLocks noChangeAspect="1" noChangeArrowheads="1"/>
          </p:cNvPicPr>
          <p:nvPr/>
        </p:nvPicPr>
        <p:blipFill>
          <a:blip r:embed="rId2"/>
          <a:stretch>
            <a:fillRect/>
          </a:stretch>
        </p:blipFill>
        <p:spPr bwMode="auto">
          <a:xfrm>
            <a:off x="799028" y="1184405"/>
            <a:ext cx="7545945" cy="493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3">
            <a:extLst>
              <a:ext uri="{FF2B5EF4-FFF2-40B4-BE49-F238E27FC236}">
                <a16:creationId xmlns:a16="http://schemas.microsoft.com/office/drawing/2014/main" id="{6309E9D1-B748-4F13-8539-DC0B21EF2FC4}"/>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C3D68224-0B88-49C4-8817-0782843C4407}"/>
              </a:ext>
            </a:extLst>
          </p:cNvPr>
          <p:cNvSpPr>
            <a:spLocks noGrp="1"/>
          </p:cNvSpPr>
          <p:nvPr>
            <p:ph type="sldNum" sz="quarter" idx="10"/>
          </p:nvPr>
        </p:nvSpPr>
        <p:spPr/>
        <p:txBody>
          <a:bodyPr/>
          <a:lstStyle/>
          <a:p>
            <a:fld id="{68151E55-6873-49E2-B8D5-2F265E6F1973}" type="slidenum">
              <a:rPr lang="en-US" smtClean="0"/>
              <a:pPr/>
              <a:t>87</a:t>
            </a:fld>
            <a:endParaRPr lang="en-US"/>
          </a:p>
        </p:txBody>
      </p:sp>
    </p:spTree>
    <p:extLst>
      <p:ext uri="{BB962C8B-B14F-4D97-AF65-F5344CB8AC3E}">
        <p14:creationId xmlns:p14="http://schemas.microsoft.com/office/powerpoint/2010/main" val="54501583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EACCD9-B8B0-4796-BB6B-3F57A07F3CC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Germination</a:t>
            </a:r>
          </a:p>
        </p:txBody>
      </p:sp>
      <p:pic>
        <p:nvPicPr>
          <p:cNvPr id="9" name="Picture 2" descr="A 2-part illustration of germination stages of eudicot, the common bean, Phaseolus vulgaris (a) and a monocot, maize, Zea mays (b).">
            <a:extLst>
              <a:ext uri="{FF2B5EF4-FFF2-40B4-BE49-F238E27FC236}">
                <a16:creationId xmlns:a16="http://schemas.microsoft.com/office/drawing/2014/main" id="{64754489-E678-4C58-8959-C3428C73EA91}"/>
              </a:ext>
            </a:extLst>
          </p:cNvPr>
          <p:cNvPicPr>
            <a:picLocks noChangeAspect="1" noChangeArrowheads="1"/>
          </p:cNvPicPr>
          <p:nvPr/>
        </p:nvPicPr>
        <p:blipFill>
          <a:blip r:embed="rId2"/>
          <a:stretch>
            <a:fillRect/>
          </a:stretch>
        </p:blipFill>
        <p:spPr bwMode="auto">
          <a:xfrm>
            <a:off x="377686" y="1235889"/>
            <a:ext cx="8388629"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3">
            <a:extLst>
              <a:ext uri="{FF2B5EF4-FFF2-40B4-BE49-F238E27FC236}">
                <a16:creationId xmlns:a16="http://schemas.microsoft.com/office/drawing/2014/main" id="{D30B0841-8F1C-4B31-9859-45F3D7A052A3}"/>
              </a:ext>
            </a:extLst>
          </p:cNvPr>
          <p:cNvSpPr>
            <a:spLocks noGrp="1"/>
          </p:cNvSpPr>
          <p:nvPr>
            <p:ph type="body" sz="quarter" idx="39"/>
          </p:nvPr>
        </p:nvSpPr>
        <p:spPr>
          <a:xfrm>
            <a:off x="2148840" y="5906018"/>
            <a:ext cx="4846320" cy="181356"/>
          </a:xfrm>
        </p:spPr>
        <p:txBody>
          <a:bodyPr/>
          <a:lstStyle/>
          <a:p>
            <a:pPr algn="ctr"/>
            <a:r>
              <a:rPr lang="en-US" dirty="0">
                <a:solidFill>
                  <a:schemeClr val="tx1"/>
                </a:solidFill>
              </a:rPr>
              <a:t>(a1) Nigel </a:t>
            </a:r>
            <a:r>
              <a:rPr lang="en-US" dirty="0" err="1">
                <a:solidFill>
                  <a:schemeClr val="tx1"/>
                </a:solidFill>
              </a:rPr>
              <a:t>Cattlin</a:t>
            </a:r>
            <a:r>
              <a:rPr lang="en-US" dirty="0">
                <a:solidFill>
                  <a:schemeClr val="tx1"/>
                </a:solidFill>
              </a:rPr>
              <a:t>/</a:t>
            </a:r>
            <a:r>
              <a:rPr lang="en-US" dirty="0" err="1">
                <a:solidFill>
                  <a:schemeClr val="tx1"/>
                </a:solidFill>
              </a:rPr>
              <a:t>Alamy</a:t>
            </a:r>
            <a:r>
              <a:rPr lang="en-US" dirty="0">
                <a:solidFill>
                  <a:schemeClr val="tx1"/>
                </a:solidFill>
              </a:rPr>
              <a:t> Stock Photo; (b1) Martin Shields/</a:t>
            </a:r>
            <a:r>
              <a:rPr lang="en-US" dirty="0" err="1">
                <a:solidFill>
                  <a:schemeClr val="tx1"/>
                </a:solidFill>
              </a:rPr>
              <a:t>Alamy</a:t>
            </a:r>
            <a:r>
              <a:rPr lang="en-US" dirty="0">
                <a:solidFill>
                  <a:schemeClr val="tx1"/>
                </a:solidFill>
              </a:rPr>
              <a:t> Stock Photo</a:t>
            </a:r>
          </a:p>
        </p:txBody>
      </p:sp>
      <p:sp>
        <p:nvSpPr>
          <p:cNvPr id="12" name="Text Placeholder 4">
            <a:extLst>
              <a:ext uri="{FF2B5EF4-FFF2-40B4-BE49-F238E27FC236}">
                <a16:creationId xmlns:a16="http://schemas.microsoft.com/office/drawing/2014/main" id="{3814EB66-3AD6-46EF-9066-CDE6A24A53D6}"/>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4B4953AB-E73C-4ADE-9589-25931A2A235B}"/>
              </a:ext>
            </a:extLst>
          </p:cNvPr>
          <p:cNvSpPr>
            <a:spLocks noGrp="1"/>
          </p:cNvSpPr>
          <p:nvPr>
            <p:ph type="sldNum" sz="quarter" idx="10"/>
          </p:nvPr>
        </p:nvSpPr>
        <p:spPr/>
        <p:txBody>
          <a:bodyPr/>
          <a:lstStyle/>
          <a:p>
            <a:fld id="{68151E55-6873-49E2-B8D5-2F265E6F1973}" type="slidenum">
              <a:rPr lang="en-US" smtClean="0"/>
              <a:pPr/>
              <a:t>88</a:t>
            </a:fld>
            <a:endParaRPr lang="en-US"/>
          </a:p>
        </p:txBody>
      </p:sp>
    </p:spTree>
    <p:extLst>
      <p:ext uri="{BB962C8B-B14F-4D97-AF65-F5344CB8AC3E}">
        <p14:creationId xmlns:p14="http://schemas.microsoft.com/office/powerpoint/2010/main" val="398429056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082E51-087E-4160-B851-D2A6C4C57FB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Asexual Reproduction</a:t>
            </a:r>
          </a:p>
        </p:txBody>
      </p:sp>
      <p:sp>
        <p:nvSpPr>
          <p:cNvPr id="3" name="Content Placeholder 2">
            <a:extLst>
              <a:ext uri="{FF2B5EF4-FFF2-40B4-BE49-F238E27FC236}">
                <a16:creationId xmlns:a16="http://schemas.microsoft.com/office/drawing/2014/main" id="{AF62FC84-C262-409F-A819-2FD912C44544}"/>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Produces genetically identical individuals because only mitosis occurs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More common in harsh, unchanging environments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All clones are adapted.</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Variations may not be adapted.</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Should conditions change dramatically, there will be less variation in the population for natural selection to act on, and the species may be less likely to survive.</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Used in agriculture to propagate a particularly desirable plant with traits that would be altered by sexual reproduction</a:t>
            </a:r>
          </a:p>
        </p:txBody>
      </p:sp>
      <p:sp>
        <p:nvSpPr>
          <p:cNvPr id="6" name="Slide Number Placeholder 3">
            <a:extLst>
              <a:ext uri="{FF2B5EF4-FFF2-40B4-BE49-F238E27FC236}">
                <a16:creationId xmlns:a16="http://schemas.microsoft.com/office/drawing/2014/main" id="{AE925D82-49A4-49F0-A033-A452BD4A1F17}"/>
              </a:ext>
            </a:extLst>
          </p:cNvPr>
          <p:cNvSpPr>
            <a:spLocks noGrp="1"/>
          </p:cNvSpPr>
          <p:nvPr>
            <p:ph type="sldNum" sz="quarter" idx="10"/>
          </p:nvPr>
        </p:nvSpPr>
        <p:spPr/>
        <p:txBody>
          <a:bodyPr/>
          <a:lstStyle/>
          <a:p>
            <a:fld id="{68151E55-6873-49E2-B8D5-2F265E6F1973}" type="slidenum">
              <a:rPr lang="en-US" smtClean="0"/>
              <a:pPr/>
              <a:t>89</a:t>
            </a:fld>
            <a:endParaRPr lang="en-US"/>
          </a:p>
        </p:txBody>
      </p:sp>
    </p:spTree>
    <p:extLst>
      <p:ext uri="{BB962C8B-B14F-4D97-AF65-F5344CB8AC3E}">
        <p14:creationId xmlns:p14="http://schemas.microsoft.com/office/powerpoint/2010/main" val="16513331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0AF9B-BDDC-478E-B34D-9FAE342C882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Inducing Flowering</a:t>
            </a:r>
          </a:p>
        </p:txBody>
      </p:sp>
      <p:sp>
        <p:nvSpPr>
          <p:cNvPr id="3" name="Content Placeholder 2">
            <a:extLst>
              <a:ext uri="{FF2B5EF4-FFF2-40B4-BE49-F238E27FC236}">
                <a16:creationId xmlns:a16="http://schemas.microsoft.com/office/drawing/2014/main" id="{83DD36DC-DA75-4A7A-91FC-72F42525DA64}"/>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 juvenile-to-adult transition can be induced by overexpressing a flowering gene called </a:t>
            </a:r>
            <a:r>
              <a:rPr lang="en-US" i="1" dirty="0">
                <a:solidFill>
                  <a:srgbClr val="000000"/>
                </a:solidFill>
                <a:latin typeface="Arial" panose="020B0604020202020204" pitchFamily="34" charset="0"/>
                <a:ea typeface="Verdana" panose="020B0604030504040204" pitchFamily="34" charset="0"/>
              </a:rPr>
              <a:t>LEAFY</a:t>
            </a:r>
          </a:p>
          <a:p>
            <a:pPr marL="342900" lvl="0" indent="-342900">
              <a:spcBef>
                <a:spcPct val="20000"/>
              </a:spcBef>
              <a:spcAft>
                <a:spcPts val="1200"/>
              </a:spcAft>
              <a:buClr>
                <a:schemeClr val="tx1"/>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LEAFY </a:t>
            </a:r>
            <a:r>
              <a:rPr lang="en-US" dirty="0">
                <a:solidFill>
                  <a:srgbClr val="000000"/>
                </a:solidFill>
                <a:latin typeface="Arial" panose="020B0604020202020204" pitchFamily="34" charset="0"/>
                <a:ea typeface="Verdana" panose="020B0604030504040204" pitchFamily="34" charset="0"/>
              </a:rPr>
              <a:t>(</a:t>
            </a:r>
            <a:r>
              <a:rPr lang="en-US" i="1" dirty="0">
                <a:solidFill>
                  <a:srgbClr val="000000"/>
                </a:solidFill>
                <a:latin typeface="Arial" panose="020B0604020202020204" pitchFamily="34" charset="0"/>
                <a:ea typeface="Verdana" panose="020B0604030504040204" pitchFamily="34" charset="0"/>
              </a:rPr>
              <a:t>L</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F</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Y</a:t>
            </a:r>
            <a:r>
              <a:rPr lang="en-US" dirty="0">
                <a:solidFill>
                  <a:srgbClr val="000000"/>
                </a:solidFill>
                <a:latin typeface="Arial" panose="020B0604020202020204" pitchFamily="34" charset="0"/>
                <a:ea typeface="Verdana" panose="020B0604030504040204" pitchFamily="34" charset="0"/>
              </a:rPr>
              <a:t>) was cloned in </a:t>
            </a:r>
            <a:r>
              <a:rPr lang="en-US" i="1" dirty="0">
                <a:solidFill>
                  <a:srgbClr val="000000"/>
                </a:solidFill>
                <a:latin typeface="Arial" panose="020B0604020202020204" pitchFamily="34" charset="0"/>
                <a:ea typeface="Verdana" panose="020B0604030504040204" pitchFamily="34" charset="0"/>
              </a:rPr>
              <a:t>Arabidopsis</a:t>
            </a:r>
            <a:r>
              <a:rPr lang="en-US" dirty="0">
                <a:solidFill>
                  <a:srgbClr val="000000"/>
                </a:solidFill>
                <a:latin typeface="Arial" panose="020B0604020202020204" pitchFamily="34" charset="0"/>
                <a:ea typeface="Verdana" panose="020B0604030504040204" pitchFamily="34" charset="0"/>
              </a:rPr>
              <a:t> and replaced with a viral promoter that results in constant, high levels of </a:t>
            </a:r>
            <a:r>
              <a:rPr lang="en-US" i="1" dirty="0">
                <a:solidFill>
                  <a:srgbClr val="000000"/>
                </a:solidFill>
                <a:latin typeface="Arial" panose="020B0604020202020204" pitchFamily="34" charset="0"/>
                <a:ea typeface="Verdana" panose="020B0604030504040204" pitchFamily="34" charset="0"/>
              </a:rPr>
              <a:t>L</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F</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Y</a:t>
            </a:r>
            <a:r>
              <a:rPr lang="en-US" dirty="0">
                <a:solidFill>
                  <a:srgbClr val="000000"/>
                </a:solidFill>
                <a:latin typeface="Arial" panose="020B0604020202020204" pitchFamily="34" charset="0"/>
                <a:ea typeface="Verdana" panose="020B0604030504040204" pitchFamily="34" charset="0"/>
              </a:rPr>
              <a:t> transcription</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Overexpression of </a:t>
            </a:r>
            <a:r>
              <a:rPr lang="en-US" i="1" dirty="0">
                <a:solidFill>
                  <a:srgbClr val="000000"/>
                </a:solidFill>
                <a:latin typeface="Arial" panose="020B0604020202020204" pitchFamily="34" charset="0"/>
                <a:ea typeface="Verdana" panose="020B0604030504040204" pitchFamily="34" charset="0"/>
              </a:rPr>
              <a:t>L</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F</a:t>
            </a:r>
            <a:r>
              <a:rPr lang="en-US" sz="100" i="1" dirty="0">
                <a:solidFill>
                  <a:srgbClr val="000000"/>
                </a:solidFill>
                <a:latin typeface="Arial" panose="020B0604020202020204" pitchFamily="34" charset="0"/>
                <a:ea typeface="Verdana" panose="020B0604030504040204" pitchFamily="34" charset="0"/>
              </a:rPr>
              <a:t> </a:t>
            </a:r>
            <a:r>
              <a:rPr lang="en-US" i="1" dirty="0">
                <a:solidFill>
                  <a:srgbClr val="000000"/>
                </a:solidFill>
                <a:latin typeface="Arial" panose="020B0604020202020204" pitchFamily="34" charset="0"/>
                <a:ea typeface="Verdana" panose="020B0604030504040204" pitchFamily="34" charset="0"/>
              </a:rPr>
              <a:t>Y</a:t>
            </a:r>
            <a:r>
              <a:rPr lang="en-US" dirty="0">
                <a:solidFill>
                  <a:srgbClr val="000000"/>
                </a:solidFill>
                <a:latin typeface="Arial" panose="020B0604020202020204" pitchFamily="34" charset="0"/>
                <a:ea typeface="Verdana" panose="020B0604030504040204" pitchFamily="34" charset="0"/>
              </a:rPr>
              <a:t> in aspen causes flowering to occur in weeks instead of years</a:t>
            </a:r>
          </a:p>
        </p:txBody>
      </p:sp>
      <p:sp>
        <p:nvSpPr>
          <p:cNvPr id="6" name="Slide Number Placeholder 3">
            <a:extLst>
              <a:ext uri="{FF2B5EF4-FFF2-40B4-BE49-F238E27FC236}">
                <a16:creationId xmlns:a16="http://schemas.microsoft.com/office/drawing/2014/main" id="{47C0987F-853C-400F-ABCC-C9697440A312}"/>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199398346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9019BC-0B43-4DEB-9A1D-E83265D9B3C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Apomixis</a:t>
            </a:r>
          </a:p>
        </p:txBody>
      </p:sp>
      <p:sp>
        <p:nvSpPr>
          <p:cNvPr id="3" name="Content Placeholder 2">
            <a:extLst>
              <a:ext uri="{FF2B5EF4-FFF2-40B4-BE49-F238E27FC236}">
                <a16:creationId xmlns:a16="http://schemas.microsoft.com/office/drawing/2014/main" id="{8AEB3FD9-0272-4DF4-8211-22FC1C4C15DF}"/>
              </a:ext>
            </a:extLst>
          </p:cNvPr>
          <p:cNvSpPr>
            <a:spLocks noGrp="1"/>
          </p:cNvSpPr>
          <p:nvPr>
            <p:ph sz="quarter" idx="11"/>
          </p:nvPr>
        </p:nvSpPr>
        <p:spPr/>
        <p:txBody>
          <a:bodyPr/>
          <a:lstStyle/>
          <a:p>
            <a:pPr marL="342900" lvl="0" indent="-342900">
              <a:spcBef>
                <a:spcPct val="200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Apomixis – asexual development of a diploid embryo in the ovule</a:t>
            </a:r>
          </a:p>
          <a:p>
            <a:pPr marL="342900" lvl="0" indent="-342900">
              <a:spcBef>
                <a:spcPct val="200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Offspring is genetically identical to the sporophyte that produced it</a:t>
            </a:r>
          </a:p>
          <a:p>
            <a:pPr marL="342900" lvl="0" indent="-342900">
              <a:spcBef>
                <a:spcPct val="200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Gain advantage of seed dispersal usually associated with sexual reproduction.</a:t>
            </a:r>
          </a:p>
        </p:txBody>
      </p:sp>
      <p:sp>
        <p:nvSpPr>
          <p:cNvPr id="6" name="Slide Number Placeholder 3">
            <a:extLst>
              <a:ext uri="{FF2B5EF4-FFF2-40B4-BE49-F238E27FC236}">
                <a16:creationId xmlns:a16="http://schemas.microsoft.com/office/drawing/2014/main" id="{E4F2869C-6264-4F8A-890E-E9D6A0B7242A}"/>
              </a:ext>
            </a:extLst>
          </p:cNvPr>
          <p:cNvSpPr>
            <a:spLocks noGrp="1"/>
          </p:cNvSpPr>
          <p:nvPr>
            <p:ph type="sldNum" sz="quarter" idx="10"/>
          </p:nvPr>
        </p:nvSpPr>
        <p:spPr/>
        <p:txBody>
          <a:bodyPr/>
          <a:lstStyle/>
          <a:p>
            <a:fld id="{68151E55-6873-49E2-B8D5-2F265E6F1973}" type="slidenum">
              <a:rPr lang="en-US" smtClean="0"/>
              <a:pPr/>
              <a:t>90</a:t>
            </a:fld>
            <a:endParaRPr lang="en-US"/>
          </a:p>
        </p:txBody>
      </p:sp>
    </p:spTree>
    <p:extLst>
      <p:ext uri="{BB962C8B-B14F-4D97-AF65-F5344CB8AC3E}">
        <p14:creationId xmlns:p14="http://schemas.microsoft.com/office/powerpoint/2010/main" val="301671165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76631B-A703-403A-8147-30B3E90529A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Vegetative Reproduction</a:t>
            </a:r>
          </a:p>
        </p:txBody>
      </p:sp>
      <p:sp>
        <p:nvSpPr>
          <p:cNvPr id="3" name="Content Placeholder 2">
            <a:extLst>
              <a:ext uri="{FF2B5EF4-FFF2-40B4-BE49-F238E27FC236}">
                <a16:creationId xmlns:a16="http://schemas.microsoft.com/office/drawing/2014/main" id="{BA15E660-8308-41E8-A4AB-22ECB3B856A4}"/>
              </a:ext>
            </a:extLst>
          </p:cNvPr>
          <p:cNvSpPr>
            <a:spLocks noGrp="1"/>
          </p:cNvSpPr>
          <p:nvPr>
            <p:ph sz="quarter" idx="11"/>
          </p:nvPr>
        </p:nvSpPr>
        <p:spPr>
          <a:xfrm>
            <a:off x="342900" y="1276710"/>
            <a:ext cx="4137660" cy="4974336"/>
          </a:xfrm>
        </p:spPr>
        <p:txBody>
          <a:bodyPr/>
          <a:lstStyle/>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New plant individuals are cloned from parts of adults</a:t>
            </a:r>
          </a:p>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Comes in many and varied forms</a:t>
            </a:r>
          </a:p>
          <a:p>
            <a:pPr marL="347472" lvl="0" indent="-347472">
              <a:spcBef>
                <a:spcPts val="624"/>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Runners or </a:t>
            </a:r>
            <a:r>
              <a:rPr lang="en-US" dirty="0" err="1">
                <a:solidFill>
                  <a:srgbClr val="000000"/>
                </a:solidFill>
                <a:latin typeface="Arial" panose="020B0604020202020204" pitchFamily="34" charset="0"/>
                <a:ea typeface="Verdana" panose="020B0604030504040204" pitchFamily="34" charset="0"/>
              </a:rPr>
              <a:t>stolons</a:t>
            </a:r>
            <a:r>
              <a:rPr lang="en-US" dirty="0">
                <a:solidFill>
                  <a:srgbClr val="000000"/>
                </a:solidFill>
                <a:latin typeface="Arial" panose="020B0604020202020204" pitchFamily="34" charset="0"/>
                <a:ea typeface="Verdana" panose="020B0604030504040204" pitchFamily="34" charset="0"/>
              </a:rPr>
              <a:t>.</a:t>
            </a:r>
          </a:p>
          <a:p>
            <a:pPr marL="347472" lvl="0" indent="-347472">
              <a:spcBef>
                <a:spcPts val="624"/>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Rhizomes.</a:t>
            </a:r>
          </a:p>
          <a:p>
            <a:pPr marL="347472" lvl="0" indent="-347472">
              <a:spcBef>
                <a:spcPts val="624"/>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Suckers.</a:t>
            </a:r>
          </a:p>
          <a:p>
            <a:pPr marL="347472" lvl="0" indent="-347472">
              <a:spcBef>
                <a:spcPts val="624"/>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Adventitious plantlets.</a:t>
            </a:r>
          </a:p>
        </p:txBody>
      </p:sp>
      <p:pic>
        <p:nvPicPr>
          <p:cNvPr id="9" name="Picture 3" descr="Small plants from notches, along with the leaves of the house plant Kalanchoe daigremontiana are depicted.">
            <a:extLst>
              <a:ext uri="{FF2B5EF4-FFF2-40B4-BE49-F238E27FC236}">
                <a16:creationId xmlns:a16="http://schemas.microsoft.com/office/drawing/2014/main" id="{53DB3383-350E-480A-BDC9-9F9AA497108C}"/>
              </a:ext>
            </a:extLst>
          </p:cNvPr>
          <p:cNvPicPr>
            <a:picLocks noChangeAspect="1" noChangeArrowheads="1"/>
          </p:cNvPicPr>
          <p:nvPr/>
        </p:nvPicPr>
        <p:blipFill>
          <a:blip r:embed="rId2"/>
          <a:stretch>
            <a:fillRect/>
          </a:stretch>
        </p:blipFill>
        <p:spPr bwMode="auto">
          <a:xfrm>
            <a:off x="4543121" y="1757923"/>
            <a:ext cx="4363401"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4">
            <a:extLst>
              <a:ext uri="{FF2B5EF4-FFF2-40B4-BE49-F238E27FC236}">
                <a16:creationId xmlns:a16="http://schemas.microsoft.com/office/drawing/2014/main" id="{3241FBFD-53DB-4B26-B077-435787177FA5}"/>
              </a:ext>
            </a:extLst>
          </p:cNvPr>
          <p:cNvSpPr>
            <a:spLocks noGrp="1"/>
          </p:cNvSpPr>
          <p:nvPr>
            <p:ph type="body" sz="quarter" idx="39"/>
          </p:nvPr>
        </p:nvSpPr>
        <p:spPr>
          <a:xfrm>
            <a:off x="5810421" y="5092433"/>
            <a:ext cx="1828800" cy="181356"/>
          </a:xfrm>
        </p:spPr>
        <p:txBody>
          <a:bodyPr/>
          <a:lstStyle/>
          <a:p>
            <a:pPr algn="ctr"/>
            <a:r>
              <a:rPr lang="en-US" dirty="0">
                <a:solidFill>
                  <a:schemeClr val="tx1"/>
                </a:solidFill>
              </a:rPr>
              <a:t>Jerome Wexler/Science Source </a:t>
            </a:r>
          </a:p>
        </p:txBody>
      </p:sp>
      <p:sp>
        <p:nvSpPr>
          <p:cNvPr id="8" name="Slide Number Placeholder 5">
            <a:extLst>
              <a:ext uri="{FF2B5EF4-FFF2-40B4-BE49-F238E27FC236}">
                <a16:creationId xmlns:a16="http://schemas.microsoft.com/office/drawing/2014/main" id="{5672A266-9CA7-4145-9DA1-17090DDAF365}"/>
              </a:ext>
            </a:extLst>
          </p:cNvPr>
          <p:cNvSpPr>
            <a:spLocks noGrp="1"/>
          </p:cNvSpPr>
          <p:nvPr>
            <p:ph type="sldNum" sz="quarter" idx="10"/>
          </p:nvPr>
        </p:nvSpPr>
        <p:spPr/>
        <p:txBody>
          <a:bodyPr/>
          <a:lstStyle/>
          <a:p>
            <a:fld id="{68151E55-6873-49E2-B8D5-2F265E6F1973}" type="slidenum">
              <a:rPr lang="en-US" smtClean="0"/>
              <a:pPr/>
              <a:t>91</a:t>
            </a:fld>
            <a:endParaRPr lang="en-US"/>
          </a:p>
        </p:txBody>
      </p:sp>
    </p:spTree>
    <p:extLst>
      <p:ext uri="{BB962C8B-B14F-4D97-AF65-F5344CB8AC3E}">
        <p14:creationId xmlns:p14="http://schemas.microsoft.com/office/powerpoint/2010/main" val="22222923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E97980-B2EB-4595-9B27-8C805BDB466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Cloning Plants</a:t>
            </a:r>
          </a:p>
        </p:txBody>
      </p:sp>
      <p:sp>
        <p:nvSpPr>
          <p:cNvPr id="3" name="Content Placeholder 2">
            <a:extLst>
              <a:ext uri="{FF2B5EF4-FFF2-40B4-BE49-F238E27FC236}">
                <a16:creationId xmlns:a16="http://schemas.microsoft.com/office/drawing/2014/main" id="{9E7DB72E-3063-4CDC-9798-9D872263FEFA}"/>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Whole plants can be cloned by regenerating plant cells or tissues on nutrient medium with growth hormones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Individual cells can be isolated from tissues with enzymes that break down cell walls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What is left behind is a protoplast – a plant cell enclosed only by a plasma membrane.</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Many, but not all, cell types in plants maintain the ability to generate organs or an entire organism in culture</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Cells divide in culture, regenerating cell walls, to form an undifferentiated mass of cells called a callus</a:t>
            </a:r>
          </a:p>
        </p:txBody>
      </p:sp>
      <p:sp>
        <p:nvSpPr>
          <p:cNvPr id="6" name="Slide Number Placeholder 3">
            <a:extLst>
              <a:ext uri="{FF2B5EF4-FFF2-40B4-BE49-F238E27FC236}">
                <a16:creationId xmlns:a16="http://schemas.microsoft.com/office/drawing/2014/main" id="{FFA413F1-56EF-4B76-A584-F7C6571E32B1}"/>
              </a:ext>
            </a:extLst>
          </p:cNvPr>
          <p:cNvSpPr>
            <a:spLocks noGrp="1"/>
          </p:cNvSpPr>
          <p:nvPr>
            <p:ph type="sldNum" sz="quarter" idx="10"/>
          </p:nvPr>
        </p:nvSpPr>
        <p:spPr/>
        <p:txBody>
          <a:bodyPr/>
          <a:lstStyle/>
          <a:p>
            <a:fld id="{68151E55-6873-49E2-B8D5-2F265E6F1973}" type="slidenum">
              <a:rPr lang="en-US" smtClean="0"/>
              <a:pPr/>
              <a:t>92</a:t>
            </a:fld>
            <a:endParaRPr lang="en-US"/>
          </a:p>
        </p:txBody>
      </p:sp>
    </p:spTree>
    <p:extLst>
      <p:ext uri="{BB962C8B-B14F-4D97-AF65-F5344CB8AC3E}">
        <p14:creationId xmlns:p14="http://schemas.microsoft.com/office/powerpoint/2010/main" val="7041198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C3C466-1585-4054-A3E0-4E273ED2D7F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Protoplast Regeneration</a:t>
            </a:r>
          </a:p>
        </p:txBody>
      </p:sp>
      <p:pic>
        <p:nvPicPr>
          <p:cNvPr id="9" name="Picture 2" descr="Photomicrographs (a) to (g) of major stages of regeneration of plantlets from protoplasts.">
            <a:extLst>
              <a:ext uri="{FF2B5EF4-FFF2-40B4-BE49-F238E27FC236}">
                <a16:creationId xmlns:a16="http://schemas.microsoft.com/office/drawing/2014/main" id="{4758B289-293E-4F1F-B7AD-646D7AA3B67D}"/>
              </a:ext>
            </a:extLst>
          </p:cNvPr>
          <p:cNvPicPr>
            <a:picLocks noChangeAspect="1" noChangeArrowheads="1"/>
          </p:cNvPicPr>
          <p:nvPr/>
        </p:nvPicPr>
        <p:blipFill>
          <a:blip r:embed="rId2"/>
          <a:stretch>
            <a:fillRect/>
          </a:stretch>
        </p:blipFill>
        <p:spPr bwMode="auto">
          <a:xfrm>
            <a:off x="703243" y="1233372"/>
            <a:ext cx="7737514" cy="4754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Placeholder 3">
            <a:extLst>
              <a:ext uri="{FF2B5EF4-FFF2-40B4-BE49-F238E27FC236}">
                <a16:creationId xmlns:a16="http://schemas.microsoft.com/office/drawing/2014/main" id="{9275BF25-DF93-410A-802F-9B65E7AA5D77}"/>
              </a:ext>
            </a:extLst>
          </p:cNvPr>
          <p:cNvSpPr>
            <a:spLocks noGrp="1"/>
          </p:cNvSpPr>
          <p:nvPr>
            <p:ph type="body" sz="quarter" idx="39"/>
          </p:nvPr>
        </p:nvSpPr>
        <p:spPr>
          <a:xfrm>
            <a:off x="3657600" y="6118982"/>
            <a:ext cx="1828800" cy="181356"/>
          </a:xfrm>
        </p:spPr>
        <p:txBody>
          <a:bodyPr/>
          <a:lstStyle/>
          <a:p>
            <a:pPr algn="ctr"/>
            <a:r>
              <a:rPr lang="en-US" dirty="0">
                <a:solidFill>
                  <a:schemeClr val="tx1"/>
                </a:solidFill>
              </a:rPr>
              <a:t>©Hans-Ulrich Koop</a:t>
            </a:r>
          </a:p>
        </p:txBody>
      </p:sp>
      <p:sp>
        <p:nvSpPr>
          <p:cNvPr id="8" name="Slide Number Placeholder 4">
            <a:extLst>
              <a:ext uri="{FF2B5EF4-FFF2-40B4-BE49-F238E27FC236}">
                <a16:creationId xmlns:a16="http://schemas.microsoft.com/office/drawing/2014/main" id="{3FFF58B7-A38F-42CC-9AA6-BD014FBB4D87}"/>
              </a:ext>
            </a:extLst>
          </p:cNvPr>
          <p:cNvSpPr>
            <a:spLocks noGrp="1"/>
          </p:cNvSpPr>
          <p:nvPr>
            <p:ph type="sldNum" sz="quarter" idx="10"/>
          </p:nvPr>
        </p:nvSpPr>
        <p:spPr/>
        <p:txBody>
          <a:bodyPr/>
          <a:lstStyle/>
          <a:p>
            <a:fld id="{68151E55-6873-49E2-B8D5-2F265E6F1973}" type="slidenum">
              <a:rPr lang="en-US" smtClean="0"/>
              <a:pPr/>
              <a:t>93</a:t>
            </a:fld>
            <a:endParaRPr lang="en-US"/>
          </a:p>
        </p:txBody>
      </p:sp>
    </p:spTree>
    <p:extLst>
      <p:ext uri="{BB962C8B-B14F-4D97-AF65-F5344CB8AC3E}">
        <p14:creationId xmlns:p14="http://schemas.microsoft.com/office/powerpoint/2010/main" val="358582841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630038-E7B3-4E0D-9C8D-CB1F9A29912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Plant Life Spans</a:t>
            </a:r>
          </a:p>
        </p:txBody>
      </p:sp>
      <p:sp>
        <p:nvSpPr>
          <p:cNvPr id="3" name="Content Placeholder 2">
            <a:extLst>
              <a:ext uri="{FF2B5EF4-FFF2-40B4-BE49-F238E27FC236}">
                <a16:creationId xmlns:a16="http://schemas.microsoft.com/office/drawing/2014/main" id="{D29428D5-AD07-4347-953D-C32F392EAC9D}"/>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Once established, plants live for variable periods of time, depending on the species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Woody plants, which have extensive secondary growth, typically live longer than herbaceous plants, which don’t</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Bristlecone pine, for example, can live upward of 4,000 years.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Depending on the length of their life cycles, herbaceous plants may be annual, biennial, or perennial</a:t>
            </a:r>
          </a:p>
        </p:txBody>
      </p:sp>
      <p:sp>
        <p:nvSpPr>
          <p:cNvPr id="6" name="Slide Number Placeholder 3">
            <a:extLst>
              <a:ext uri="{FF2B5EF4-FFF2-40B4-BE49-F238E27FC236}">
                <a16:creationId xmlns:a16="http://schemas.microsoft.com/office/drawing/2014/main" id="{0B06A715-7526-477A-9479-F0838526604A}"/>
              </a:ext>
            </a:extLst>
          </p:cNvPr>
          <p:cNvSpPr>
            <a:spLocks noGrp="1"/>
          </p:cNvSpPr>
          <p:nvPr>
            <p:ph type="sldNum" sz="quarter" idx="10"/>
          </p:nvPr>
        </p:nvSpPr>
        <p:spPr/>
        <p:txBody>
          <a:bodyPr/>
          <a:lstStyle/>
          <a:p>
            <a:fld id="{68151E55-6873-49E2-B8D5-2F265E6F1973}" type="slidenum">
              <a:rPr lang="en-US" smtClean="0"/>
              <a:pPr/>
              <a:t>94</a:t>
            </a:fld>
            <a:endParaRPr lang="en-US"/>
          </a:p>
        </p:txBody>
      </p:sp>
    </p:spTree>
    <p:extLst>
      <p:ext uri="{BB962C8B-B14F-4D97-AF65-F5344CB8AC3E}">
        <p14:creationId xmlns:p14="http://schemas.microsoft.com/office/powerpoint/2010/main" val="254900282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1821E3-FFC0-43BA-AF6C-F0CBFA95EC6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Annual, Biennial, or Perennial</a:t>
            </a:r>
          </a:p>
        </p:txBody>
      </p:sp>
      <p:sp>
        <p:nvSpPr>
          <p:cNvPr id="3" name="Content Placeholder 2">
            <a:extLst>
              <a:ext uri="{FF2B5EF4-FFF2-40B4-BE49-F238E27FC236}">
                <a16:creationId xmlns:a16="http://schemas.microsoft.com/office/drawing/2014/main" id="{2DA5836A-D75A-48F0-9CB8-C64AE7E51884}"/>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Annual plants grow, flower, and form fruits and seeds within one growing season</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They then die when the process is complete.</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Biennial plants have life cycles that take two years to complete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Store energy in year one, flower in year two.</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Perennial plants continue to grow year after year</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They may be herbaceous or woody.</a:t>
            </a:r>
          </a:p>
        </p:txBody>
      </p:sp>
      <p:sp>
        <p:nvSpPr>
          <p:cNvPr id="6" name="Slide Number Placeholder 3">
            <a:extLst>
              <a:ext uri="{FF2B5EF4-FFF2-40B4-BE49-F238E27FC236}">
                <a16:creationId xmlns:a16="http://schemas.microsoft.com/office/drawing/2014/main" id="{3D1DE469-40A3-43CF-BC9D-80E7C9ED24FF}"/>
              </a:ext>
            </a:extLst>
          </p:cNvPr>
          <p:cNvSpPr>
            <a:spLocks noGrp="1"/>
          </p:cNvSpPr>
          <p:nvPr>
            <p:ph type="sldNum" sz="quarter" idx="10"/>
          </p:nvPr>
        </p:nvSpPr>
        <p:spPr/>
        <p:txBody>
          <a:bodyPr/>
          <a:lstStyle/>
          <a:p>
            <a:fld id="{68151E55-6873-49E2-B8D5-2F265E6F1973}" type="slidenum">
              <a:rPr lang="en-US" smtClean="0"/>
              <a:pPr/>
              <a:t>95</a:t>
            </a:fld>
            <a:endParaRPr lang="en-US"/>
          </a:p>
        </p:txBody>
      </p:sp>
    </p:spTree>
    <p:extLst>
      <p:ext uri="{BB962C8B-B14F-4D97-AF65-F5344CB8AC3E}">
        <p14:creationId xmlns:p14="http://schemas.microsoft.com/office/powerpoint/2010/main" val="196208488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9E2597-FCA6-4B95-B907-C57C6660A35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Annual and Perennial Plants</a:t>
            </a:r>
          </a:p>
        </p:txBody>
      </p:sp>
      <p:pic>
        <p:nvPicPr>
          <p:cNvPr id="9" name="Picture 2" descr="Desert annuals (a) and giant redwood, Sequoiadendron giganteum (b) are depicted.">
            <a:extLst>
              <a:ext uri="{FF2B5EF4-FFF2-40B4-BE49-F238E27FC236}">
                <a16:creationId xmlns:a16="http://schemas.microsoft.com/office/drawing/2014/main" id="{21413B77-52FD-4512-BA18-CB6EF787362F}"/>
              </a:ext>
            </a:extLst>
          </p:cNvPr>
          <p:cNvPicPr>
            <a:picLocks noChangeAspect="1" noChangeArrowheads="1"/>
          </p:cNvPicPr>
          <p:nvPr/>
        </p:nvPicPr>
        <p:blipFill>
          <a:blip r:embed="rId2"/>
          <a:stretch>
            <a:fillRect/>
          </a:stretch>
        </p:blipFill>
        <p:spPr bwMode="auto">
          <a:xfrm>
            <a:off x="2013566" y="1067310"/>
            <a:ext cx="5116868" cy="3822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04635CBB-FA19-48DE-B51A-3543F688598B}"/>
              </a:ext>
            </a:extLst>
          </p:cNvPr>
          <p:cNvSpPr>
            <a:spLocks noGrp="1"/>
          </p:cNvSpPr>
          <p:nvPr>
            <p:ph sz="quarter" idx="11"/>
          </p:nvPr>
        </p:nvSpPr>
        <p:spPr>
          <a:xfrm>
            <a:off x="2743200" y="4977094"/>
            <a:ext cx="3657600" cy="182880"/>
          </a:xfrm>
        </p:spPr>
        <p:txBody>
          <a:bodyPr/>
          <a:lstStyle/>
          <a:p>
            <a:pPr algn="ctr"/>
            <a:r>
              <a:rPr lang="en-US" sz="800" dirty="0">
                <a:solidFill>
                  <a:schemeClr val="tx1"/>
                </a:solidFill>
              </a:rPr>
              <a:t>(a) Anthony Arendt/</a:t>
            </a:r>
            <a:r>
              <a:rPr lang="en-US" sz="800" dirty="0" err="1">
                <a:solidFill>
                  <a:schemeClr val="tx1"/>
                </a:solidFill>
              </a:rPr>
              <a:t>Alamy</a:t>
            </a:r>
            <a:r>
              <a:rPr lang="en-US" sz="800" dirty="0">
                <a:solidFill>
                  <a:schemeClr val="tx1"/>
                </a:solidFill>
              </a:rPr>
              <a:t> Stock Photo; (b) </a:t>
            </a:r>
            <a:r>
              <a:rPr lang="en-US" sz="800" dirty="0" err="1">
                <a:solidFill>
                  <a:schemeClr val="tx1"/>
                </a:solidFill>
              </a:rPr>
              <a:t>SuperStock</a:t>
            </a:r>
            <a:r>
              <a:rPr lang="en-US" sz="800" dirty="0">
                <a:solidFill>
                  <a:schemeClr val="tx1"/>
                </a:solidFill>
              </a:rPr>
              <a:t>/</a:t>
            </a:r>
            <a:r>
              <a:rPr lang="en-US" sz="800" dirty="0" err="1">
                <a:solidFill>
                  <a:schemeClr val="tx1"/>
                </a:solidFill>
              </a:rPr>
              <a:t>Alamy</a:t>
            </a:r>
            <a:r>
              <a:rPr lang="en-US" sz="800" dirty="0">
                <a:solidFill>
                  <a:schemeClr val="tx1"/>
                </a:solidFill>
              </a:rPr>
              <a:t> Stock Photo </a:t>
            </a:r>
            <a:endParaRPr lang="en-US" sz="800" dirty="0">
              <a:solidFill>
                <a:schemeClr val="tx1"/>
              </a:solidFill>
              <a:latin typeface="Arial" panose="020B0604020202020204" pitchFamily="34" charset="0"/>
              <a:ea typeface="Verdana" panose="020B0604030504040204" pitchFamily="34" charset="0"/>
            </a:endParaRPr>
          </a:p>
        </p:txBody>
      </p:sp>
      <p:sp>
        <p:nvSpPr>
          <p:cNvPr id="3" name="Content Placeholder 4">
            <a:extLst>
              <a:ext uri="{FF2B5EF4-FFF2-40B4-BE49-F238E27FC236}">
                <a16:creationId xmlns:a16="http://schemas.microsoft.com/office/drawing/2014/main" id="{3EC3A9AD-AEE6-4419-9D9B-27EC51403F7E}"/>
              </a:ext>
            </a:extLst>
          </p:cNvPr>
          <p:cNvSpPr>
            <a:spLocks noGrp="1"/>
          </p:cNvSpPr>
          <p:nvPr>
            <p:ph sz="quarter" idx="15"/>
          </p:nvPr>
        </p:nvSpPr>
        <p:spPr>
          <a:xfrm>
            <a:off x="342900" y="5263926"/>
            <a:ext cx="8458200" cy="1188720"/>
          </a:xfrm>
        </p:spPr>
        <p:txBody>
          <a:bodyPr/>
          <a:lstStyle/>
          <a:p>
            <a:pPr lvl="0">
              <a:spcBef>
                <a:spcPts val="624"/>
              </a:spcBef>
              <a:spcAft>
                <a:spcPts val="0"/>
              </a:spcAft>
              <a:buClr>
                <a:srgbClr val="003B48"/>
              </a:buClr>
            </a:pPr>
            <a:r>
              <a:rPr lang="en-US" sz="1800" dirty="0">
                <a:solidFill>
                  <a:srgbClr val="000000"/>
                </a:solidFill>
                <a:latin typeface="Arial" panose="020B0604020202020204" pitchFamily="34" charset="0"/>
                <a:ea typeface="Verdana" panose="020B0604030504040204" pitchFamily="34" charset="0"/>
              </a:rPr>
              <a:t>Desert annuals complete their entire life span in a few weeks, flowering just once. Some trees, such as the giant redwood, </a:t>
            </a:r>
            <a:r>
              <a:rPr lang="en-US" sz="1800" i="1" dirty="0" err="1">
                <a:solidFill>
                  <a:srgbClr val="000000"/>
                </a:solidFill>
                <a:latin typeface="Arial" panose="020B0604020202020204" pitchFamily="34" charset="0"/>
                <a:ea typeface="Verdana" panose="020B0604030504040204" pitchFamily="34" charset="0"/>
              </a:rPr>
              <a:t>Sequoiadendron</a:t>
            </a:r>
            <a:r>
              <a:rPr lang="en-US" sz="1800" i="1" dirty="0">
                <a:solidFill>
                  <a:srgbClr val="000000"/>
                </a:solidFill>
                <a:latin typeface="Arial" panose="020B0604020202020204" pitchFamily="34" charset="0"/>
                <a:ea typeface="Verdana" panose="020B0604030504040204" pitchFamily="34" charset="0"/>
              </a:rPr>
              <a:t> </a:t>
            </a:r>
            <a:r>
              <a:rPr lang="en-US" sz="1800" i="1" dirty="0" err="1">
                <a:solidFill>
                  <a:srgbClr val="000000"/>
                </a:solidFill>
                <a:latin typeface="Arial" panose="020B0604020202020204" pitchFamily="34" charset="0"/>
                <a:ea typeface="Verdana" panose="020B0604030504040204" pitchFamily="34" charset="0"/>
              </a:rPr>
              <a:t>giganteum</a:t>
            </a:r>
            <a:r>
              <a:rPr lang="en-US" sz="1800" dirty="0">
                <a:solidFill>
                  <a:srgbClr val="000000"/>
                </a:solidFill>
                <a:latin typeface="Arial" panose="020B0604020202020204" pitchFamily="34" charset="0"/>
                <a:ea typeface="Verdana" panose="020B0604030504040204" pitchFamily="34" charset="0"/>
              </a:rPr>
              <a:t>, which occurs in scattered groves along the western slopes of the Sierra Nevada in California, live 2000 years or more, and reproduce year after year.</a:t>
            </a:r>
          </a:p>
        </p:txBody>
      </p:sp>
      <p:sp>
        <p:nvSpPr>
          <p:cNvPr id="8" name="Slide Number Placeholder 5">
            <a:extLst>
              <a:ext uri="{FF2B5EF4-FFF2-40B4-BE49-F238E27FC236}">
                <a16:creationId xmlns:a16="http://schemas.microsoft.com/office/drawing/2014/main" id="{7F8D9036-0D24-40C8-8DC6-26955EE0C272}"/>
              </a:ext>
            </a:extLst>
          </p:cNvPr>
          <p:cNvSpPr>
            <a:spLocks noGrp="1"/>
          </p:cNvSpPr>
          <p:nvPr>
            <p:ph type="sldNum" sz="quarter" idx="10"/>
          </p:nvPr>
        </p:nvSpPr>
        <p:spPr/>
        <p:txBody>
          <a:bodyPr/>
          <a:lstStyle/>
          <a:p>
            <a:fld id="{68151E55-6873-49E2-B8D5-2F265E6F1973}" type="slidenum">
              <a:rPr lang="en-US" smtClean="0"/>
              <a:pPr/>
              <a:t>96</a:t>
            </a:fld>
            <a:endParaRPr lang="en-US"/>
          </a:p>
        </p:txBody>
      </p:sp>
    </p:spTree>
    <p:extLst>
      <p:ext uri="{BB962C8B-B14F-4D97-AF65-F5344CB8AC3E}">
        <p14:creationId xmlns:p14="http://schemas.microsoft.com/office/powerpoint/2010/main" val="242775700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Life Cycle of an Angiosperm</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macroscopic plants people usually see and grow are diploid, or 2 n, sporophytes. Gamete production in flowers of the sporophyte creates haploid, or 1 n, spores. The gametophyte generation consists of the gametes, which are microscopic. There are microspores in pollen produced on anthers and eggs produced in the ovule. Fertilization of the egg by microspore creates a diploid zygote that develops in the ovule into an embryo. The diploid embryo matures inside what becomes the seed and fruit. When dispersed the seeds germinate and the embryo develops into the diploid sporophyte of the next generation.</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5312</TotalTime>
  <Words>6869</Words>
  <Application>Microsoft Office PowerPoint</Application>
  <PresentationFormat>On-screen Show (4:3)</PresentationFormat>
  <Paragraphs>636</Paragraphs>
  <Slides>119</Slides>
  <Notes>0</Notes>
  <HiddenSlides>22</HiddenSlides>
  <MMClips>0</MMClips>
  <ScaleCrop>false</ScaleCrop>
  <HeadingPairs>
    <vt:vector size="6" baseType="variant">
      <vt:variant>
        <vt:lpstr>Fonts Used</vt:lpstr>
      </vt:variant>
      <vt:variant>
        <vt:i4>8</vt:i4>
      </vt:variant>
      <vt:variant>
        <vt:lpstr>Theme</vt:lpstr>
      </vt:variant>
      <vt:variant>
        <vt:i4>6</vt:i4>
      </vt:variant>
      <vt:variant>
        <vt:lpstr>Slide Titles</vt:lpstr>
      </vt:variant>
      <vt:variant>
        <vt:i4>119</vt:i4>
      </vt:variant>
    </vt:vector>
  </HeadingPairs>
  <TitlesOfParts>
    <vt:vector size="133" baseType="lpstr">
      <vt:lpstr>Microsoft YaHei</vt:lpstr>
      <vt:lpstr>Arial</vt:lpstr>
      <vt:lpstr>Calibri</vt:lpstr>
      <vt:lpstr>Helvetica</vt:lpstr>
      <vt:lpstr>Symbol</vt:lpstr>
      <vt:lpstr>Times New Roman</vt:lpstr>
      <vt:lpstr>Verdana</vt:lpstr>
      <vt:lpstr>Wide Latin</vt:lpstr>
      <vt:lpstr>Title Slides Master</vt:lpstr>
      <vt:lpstr>MainContentSlideMaster</vt:lpstr>
      <vt:lpstr>ClosingMaster</vt:lpstr>
      <vt:lpstr>DividerSlideMaster</vt:lpstr>
      <vt:lpstr>ImageDescriptionAppendixSlideMaster</vt:lpstr>
      <vt:lpstr>Custom Design</vt:lpstr>
      <vt:lpstr>Chapter 40</vt:lpstr>
      <vt:lpstr>Lecture Outline</vt:lpstr>
      <vt:lpstr>Reproductive Development</vt:lpstr>
      <vt:lpstr>Life Cycle of an Angiosperm</vt:lpstr>
      <vt:lpstr>Initiation of Flowering</vt:lpstr>
      <vt:lpstr>Phase Change</vt:lpstr>
      <vt:lpstr>Examples of Phase Changes</vt:lpstr>
      <vt:lpstr>Delay of Flowering</vt:lpstr>
      <vt:lpstr>Inducing Flowering</vt:lpstr>
      <vt:lpstr>Accelerated Phase Change</vt:lpstr>
      <vt:lpstr>Flower Production</vt:lpstr>
      <vt:lpstr>Light-Dependent Pathway</vt:lpstr>
      <vt:lpstr>Day Length Affects Flowering</vt:lpstr>
      <vt:lpstr>Obligate and Facultative Plants</vt:lpstr>
      <vt:lpstr>Manipulation of Photoperiod</vt:lpstr>
      <vt:lpstr>Phytochrome and Cryptochrome</vt:lpstr>
      <vt:lpstr>CONSTANS</vt:lpstr>
      <vt:lpstr>Temperature-Dependent Pathway</vt:lpstr>
      <vt:lpstr>Gibberellin-Dependent Pathway</vt:lpstr>
      <vt:lpstr>Autonomous Pathway</vt:lpstr>
      <vt:lpstr>Flowering Pathways</vt:lpstr>
      <vt:lpstr>Model for Flowering</vt:lpstr>
      <vt:lpstr>A B C Model</vt:lpstr>
      <vt:lpstr>Wild Type and A Mutant</vt:lpstr>
      <vt:lpstr>B Mutant and C Mutant</vt:lpstr>
      <vt:lpstr>Modifications to A B C Model</vt:lpstr>
      <vt:lpstr>Class E Genes</vt:lpstr>
      <vt:lpstr>Flower Structure</vt:lpstr>
      <vt:lpstr>Flower Morphology</vt:lpstr>
      <vt:lpstr>Complete Flower</vt:lpstr>
      <vt:lpstr>Trends in Floral Specialization</vt:lpstr>
      <vt:lpstr>Trends in Floral Symmetry</vt:lpstr>
      <vt:lpstr>Genetic Regulation of Asymmetry</vt:lpstr>
      <vt:lpstr>Gamete Production</vt:lpstr>
      <vt:lpstr>Reproductive Organs of Angiosperms</vt:lpstr>
      <vt:lpstr>Gametophyte Formation</vt:lpstr>
      <vt:lpstr>Pollen Formation</vt:lpstr>
      <vt:lpstr>Pollen Grains</vt:lpstr>
      <vt:lpstr>Embryo Sac Formation</vt:lpstr>
      <vt:lpstr>Mature Embryo Sac</vt:lpstr>
      <vt:lpstr>Pollination</vt:lpstr>
      <vt:lpstr>Successful Pollination</vt:lpstr>
      <vt:lpstr>Bee Pollination</vt:lpstr>
      <vt:lpstr>How a Bee Sees a Flower</vt:lpstr>
      <vt:lpstr>Other Insect Pollinators</vt:lpstr>
      <vt:lpstr>Bird Pollination</vt:lpstr>
      <vt:lpstr>Other Animal Pollinators</vt:lpstr>
      <vt:lpstr>Wind Pollination</vt:lpstr>
      <vt:lpstr>Staminate and Pistillate Flowers</vt:lpstr>
      <vt:lpstr>Wind-pollinated Flowers</vt:lpstr>
      <vt:lpstr>Self-Pollination</vt:lpstr>
      <vt:lpstr>Promotion of Outcrossing</vt:lpstr>
      <vt:lpstr>Dichogamy</vt:lpstr>
      <vt:lpstr>Self-incompatibility</vt:lpstr>
      <vt:lpstr>Comparing Types of Self-Incompatibility</vt:lpstr>
      <vt:lpstr>Double Fertilization</vt:lpstr>
      <vt:lpstr>Process of Double Fertilization 1</vt:lpstr>
      <vt:lpstr>Process of Double Fertilization 2</vt:lpstr>
      <vt:lpstr>Embryo Development</vt:lpstr>
      <vt:lpstr>First Zygotic Division</vt:lpstr>
      <vt:lpstr>Early Cell Divisions 1</vt:lpstr>
      <vt:lpstr>Early Cell Divisions 2</vt:lpstr>
      <vt:lpstr>Zygote Development in Fucus</vt:lpstr>
      <vt:lpstr>Asymmetrical Cell Division</vt:lpstr>
      <vt:lpstr>The Suspensor (sus) Mutant</vt:lpstr>
      <vt:lpstr>Body Plan</vt:lpstr>
      <vt:lpstr>Apical Meristems</vt:lpstr>
      <vt:lpstr>SHOOTMERISTEMLESS</vt:lpstr>
      <vt:lpstr>Auxin</vt:lpstr>
      <vt:lpstr>HOBBIT Gene Action</vt:lpstr>
      <vt:lpstr>MONOPTEROS Gene Action</vt:lpstr>
      <vt:lpstr>HOBBIT and MONOPTEROS</vt:lpstr>
      <vt:lpstr>Formation of Tissue Systems</vt:lpstr>
      <vt:lpstr>Morphogenesis</vt:lpstr>
      <vt:lpstr>Plant Body Form</vt:lpstr>
      <vt:lpstr>Cell Division</vt:lpstr>
      <vt:lpstr>Cell Expansion</vt:lpstr>
      <vt:lpstr>WOODEN LEG (W O L)</vt:lpstr>
      <vt:lpstr>Early Embryonic Development</vt:lpstr>
      <vt:lpstr>Critical Developmental Events</vt:lpstr>
      <vt:lpstr>Endosperm Variation</vt:lpstr>
      <vt:lpstr>Endosperm</vt:lpstr>
      <vt:lpstr>Seeds</vt:lpstr>
      <vt:lpstr>Initiation of Germination</vt:lpstr>
      <vt:lpstr>Food Storage in the Seed</vt:lpstr>
      <vt:lpstr>Hormonal Effects</vt:lpstr>
      <vt:lpstr>Hormonal Regulation of Germination</vt:lpstr>
      <vt:lpstr>Germination</vt:lpstr>
      <vt:lpstr>Asexual Reproduction</vt:lpstr>
      <vt:lpstr>Apomixis</vt:lpstr>
      <vt:lpstr>Vegetative Reproduction</vt:lpstr>
      <vt:lpstr>Cloning Plants</vt:lpstr>
      <vt:lpstr>Protoplast Regeneration</vt:lpstr>
      <vt:lpstr>Plant Life Spans</vt:lpstr>
      <vt:lpstr>Annual, Biennial, or Perennial</vt:lpstr>
      <vt:lpstr>Annual and Perennial Plants</vt:lpstr>
      <vt:lpstr>End of Main Content</vt:lpstr>
      <vt:lpstr>Accessibility Content: Text Alternatives for Images</vt:lpstr>
      <vt:lpstr>Life Cycle of an Angiosperm - Text Alternative</vt:lpstr>
      <vt:lpstr>Day Length Affects Flowering - Text Alternative</vt:lpstr>
      <vt:lpstr>Model for Flowering - Text Alternative</vt:lpstr>
      <vt:lpstr>Wild Type and A Mutant - Text Alternative</vt:lpstr>
      <vt:lpstr>B Mutant and C Mutant - Text Alternative</vt:lpstr>
      <vt:lpstr>Complete Flower - Text Alternative</vt:lpstr>
      <vt:lpstr>Gametophyte Formation - Text Alternative</vt:lpstr>
      <vt:lpstr>Dichogamy - Text Alternative</vt:lpstr>
      <vt:lpstr>Comparing Types of Self-Incompatibility - Text Alternative</vt:lpstr>
      <vt:lpstr>Process of Double Fertilization 1 - Text Alternative</vt:lpstr>
      <vt:lpstr>Process of Double Fertilization 2 - Text Alternative</vt:lpstr>
      <vt:lpstr>Early Cell Divisions 1 - Text Alternative</vt:lpstr>
      <vt:lpstr>Early Cell Divisions 2 - Text Alternative</vt:lpstr>
      <vt:lpstr>Asymmetrical Cell Division - Text Alternative</vt:lpstr>
      <vt:lpstr>HOBBIT Gene Action - Text Alternative</vt:lpstr>
      <vt:lpstr>MONOPTEROS Gene Action - Text Alternative</vt:lpstr>
      <vt:lpstr>HOBBIT and MONOPTEROS - Text Alternative</vt:lpstr>
      <vt:lpstr>Cell Division - Text Alternative</vt:lpstr>
      <vt:lpstr>Cell Expansion - Text Alternative</vt:lpstr>
      <vt:lpstr>Hormonal Regulation of Germination - Text Alternative</vt:lpstr>
      <vt:lpstr>Germination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40: Plant Reproduction</dc:subject>
  <dc:creator>Raven, Johnson, Mason, Losos, Duncan</dc:creator>
  <cp:keywords>Accessible PPT</cp:keywords>
  <cp:lastModifiedBy>Kiran</cp:lastModifiedBy>
  <cp:revision>982</cp:revision>
  <dcterms:created xsi:type="dcterms:W3CDTF">2019-07-27T05:34:11Z</dcterms:created>
  <dcterms:modified xsi:type="dcterms:W3CDTF">2022-05-06T04:43:49Z</dcterms:modified>
</cp:coreProperties>
</file>