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6"/>
  </p:notesMasterIdLst>
  <p:sldIdLst>
    <p:sldId id="390"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03" r:id="rId68"/>
    <p:sldId id="289" r:id="rId69"/>
    <p:sldId id="264" r:id="rId70"/>
    <p:sldId id="479" r:id="rId71"/>
    <p:sldId id="480" r:id="rId72"/>
    <p:sldId id="391" r:id="rId73"/>
    <p:sldId id="392" r:id="rId74"/>
    <p:sldId id="394" r:id="rId75"/>
    <p:sldId id="393" r:id="rId76"/>
    <p:sldId id="395" r:id="rId77"/>
    <p:sldId id="396" r:id="rId78"/>
    <p:sldId id="397" r:id="rId79"/>
    <p:sldId id="398" r:id="rId80"/>
    <p:sldId id="399" r:id="rId81"/>
    <p:sldId id="400" r:id="rId82"/>
    <p:sldId id="401" r:id="rId83"/>
    <p:sldId id="481" r:id="rId84"/>
    <p:sldId id="402" r:id="rId8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390"/>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03"/>
          </p14:sldIdLst>
        </p14:section>
        <p14:section name="Appendix: Image Descriptions for Unsighted Students" id="{07080632-B756-45AF-BBF3-52DB3854CA65}">
          <p14:sldIdLst>
            <p14:sldId id="289"/>
            <p14:sldId id="264"/>
            <p14:sldId id="479"/>
            <p14:sldId id="480"/>
            <p14:sldId id="391"/>
            <p14:sldId id="392"/>
            <p14:sldId id="394"/>
            <p14:sldId id="393"/>
            <p14:sldId id="395"/>
            <p14:sldId id="396"/>
            <p14:sldId id="397"/>
            <p14:sldId id="398"/>
            <p14:sldId id="399"/>
            <p14:sldId id="400"/>
            <p14:sldId id="401"/>
            <p14:sldId id="481"/>
            <p14:sldId id="402"/>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CCC"/>
    <a:srgbClr val="FAE7E8"/>
    <a:srgbClr val="E21A23"/>
    <a:srgbClr val="804100"/>
    <a:srgbClr val="00648B"/>
    <a:srgbClr val="066568"/>
    <a:srgbClr val="595959"/>
    <a:srgbClr val="714884"/>
    <a:srgbClr val="EFEBF5"/>
    <a:srgbClr val="D6C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69" autoAdjust="0"/>
    <p:restoredTop sz="93037" autoAdjust="0"/>
  </p:normalViewPr>
  <p:slideViewPr>
    <p:cSldViewPr snapToGrid="0" showGuides="1">
      <p:cViewPr varScale="1">
        <p:scale>
          <a:sx n="84" d="100"/>
          <a:sy n="84" d="100"/>
        </p:scale>
        <p:origin x="582" y="84"/>
      </p:cViewPr>
      <p:guideLst>
        <p:guide pos="3264"/>
        <p:guide orient="horz" pos="2256"/>
        <p:guide pos="5640"/>
      </p:guideLst>
    </p:cSldViewPr>
  </p:slideViewPr>
  <p:outlineViewPr>
    <p:cViewPr>
      <p:scale>
        <a:sx n="33" d="100"/>
        <a:sy n="33" d="100"/>
      </p:scale>
      <p:origin x="0" y="-6085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90" Type="http://schemas.openxmlformats.org/officeDocument/2006/relationships/theme" Target="theme/theme1.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commentAuthors" Target="commentAuthors.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5" Type="http://schemas.openxmlformats.org/officeDocument/2006/relationships/slide" Target="slide65.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 Id="rId4" Type="http://schemas.openxmlformats.org/officeDocument/2006/relationships/slide" Target="slide6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9.wmf"/><Relationship Id="rId5" Type="http://schemas.openxmlformats.org/officeDocument/2006/relationships/oleObject" Target="../embeddings/oleObject2.bin"/><Relationship Id="rId4" Type="http://schemas.openxmlformats.org/officeDocument/2006/relationships/image" Target="../media/image28.w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34.jp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4.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37.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38.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39.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slide" Target="slide6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DF7FA0BD-B611-4B0D-8438-53F61F56333A}"/>
              </a:ext>
            </a:extLst>
          </p:cNvPr>
          <p:cNvSpPr>
            <a:spLocks noGrp="1"/>
          </p:cNvSpPr>
          <p:nvPr>
            <p:ph type="ctrTitle"/>
          </p:nvPr>
        </p:nvSpPr>
        <p:spPr>
          <a:xfrm>
            <a:off x="621792" y="2608290"/>
            <a:ext cx="3035808" cy="513282"/>
          </a:xfrm>
        </p:spPr>
        <p:txBody>
          <a:bodyPr/>
          <a:lstStyle/>
          <a:p>
            <a:r>
              <a:rPr lang="en-US" dirty="0"/>
              <a:t>Chapter 41</a:t>
            </a:r>
            <a:endParaRPr lang="en-US" dirty="0">
              <a:latin typeface="+mj-lt"/>
            </a:endParaRPr>
          </a:p>
        </p:txBody>
      </p:sp>
      <p:sp>
        <p:nvSpPr>
          <p:cNvPr id="17"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035808" cy="957094"/>
          </a:xfrm>
        </p:spPr>
        <p:txBody>
          <a:bodyPr/>
          <a:lstStyle/>
          <a:p>
            <a:pPr eaLnBrk="0" hangingPunct="0">
              <a:spcBef>
                <a:spcPct val="20000"/>
              </a:spcBef>
            </a:pPr>
            <a:r>
              <a:rPr lang="en-US" altLang="en-US" dirty="0">
                <a:ea typeface="Microsoft YaHei" panose="020B0503020204020204" pitchFamily="34" charset="-122"/>
              </a:rPr>
              <a:t>The Animal Body and Principles of Regulation</a:t>
            </a:r>
            <a:endParaRPr lang="en-US" dirty="0">
              <a:latin typeface="+mj-lt"/>
              <a:cs typeface="Helvetica" pitchFamily="34" charset="0"/>
            </a:endParaRPr>
          </a:p>
        </p:txBody>
      </p:sp>
      <p:sp>
        <p:nvSpPr>
          <p:cNvPr id="8"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14"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897513" y="1316852"/>
            <a:ext cx="3969567" cy="4794049"/>
          </a:xfrm>
          <a:prstGeom prst="rect">
            <a:avLst/>
          </a:prstGeom>
        </p:spPr>
      </p:pic>
      <p:sp>
        <p:nvSpPr>
          <p:cNvPr id="9" name="Text Placeholder 5"/>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3263800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3B8912-3D08-401E-BBFC-AC7FA7F1C19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Classification of Epithelia</a:t>
            </a:r>
          </a:p>
        </p:txBody>
      </p:sp>
      <p:sp>
        <p:nvSpPr>
          <p:cNvPr id="3" name="Content Placeholder 2">
            <a:extLst>
              <a:ext uri="{FF2B5EF4-FFF2-40B4-BE49-F238E27FC236}">
                <a16:creationId xmlns:a16="http://schemas.microsoft.com/office/drawing/2014/main" id="{54061166-E579-406F-AC51-E8AD6D8250EB}"/>
              </a:ext>
            </a:extLst>
          </p:cNvPr>
          <p:cNvSpPr>
            <a:spLocks noGrp="1"/>
          </p:cNvSpPr>
          <p:nvPr>
            <p:ph sz="quarter" idx="11"/>
          </p:nvPr>
        </p:nvSpPr>
        <p:spPr/>
        <p:txBody>
          <a:bodyPr/>
          <a:lstStyle/>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Two general classes</a:t>
            </a:r>
          </a:p>
          <a:p>
            <a:pPr marL="349200" lvl="0" indent="-349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Simple – one layer thick</a:t>
            </a:r>
          </a:p>
          <a:p>
            <a:pPr marL="349200" lvl="0" indent="-349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Stratified – two or more layers thick</a:t>
            </a:r>
          </a:p>
          <a:p>
            <a:pPr lvl="0">
              <a:spcBef>
                <a:spcPts val="1200"/>
              </a:spcBef>
              <a:spcAft>
                <a:spcPts val="600"/>
              </a:spcAft>
            </a:pPr>
            <a:r>
              <a:rPr lang="en-US" altLang="en-US" dirty="0">
                <a:solidFill>
                  <a:srgbClr val="000000"/>
                </a:solidFill>
                <a:latin typeface="Arial" panose="020B0604020202020204" pitchFamily="34" charset="0"/>
                <a:ea typeface="Microsoft YaHei" panose="020B0503020204020204" pitchFamily="34" charset="-122"/>
              </a:rPr>
              <a:t>Each class subdivided into</a:t>
            </a:r>
          </a:p>
          <a:p>
            <a:pPr marL="349200" lvl="0" indent="-349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Squamous cells – flat</a:t>
            </a:r>
          </a:p>
          <a:p>
            <a:pPr marL="349200" lvl="0" indent="-349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Cuboidal cells – about as wide as tall</a:t>
            </a:r>
          </a:p>
          <a:p>
            <a:pPr marL="349200" lvl="0" indent="-349200">
              <a:spcBef>
                <a:spcPts val="12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Microsoft YaHei" panose="020B0503020204020204" pitchFamily="34" charset="-122"/>
              </a:rPr>
              <a:t>Columnar cells – taller than they are wide</a:t>
            </a:r>
          </a:p>
        </p:txBody>
      </p:sp>
      <p:sp>
        <p:nvSpPr>
          <p:cNvPr id="6" name="Slide Number Placeholder 3">
            <a:extLst>
              <a:ext uri="{FF2B5EF4-FFF2-40B4-BE49-F238E27FC236}">
                <a16:creationId xmlns:a16="http://schemas.microsoft.com/office/drawing/2014/main" id="{B969F9EC-A2B5-4E4A-A860-709BD9C4FB43}"/>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1705245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1547E-B3A1-4050-9899-C75A01EA6D24}"/>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Simple Epithelium</a:t>
            </a:r>
          </a:p>
        </p:txBody>
      </p:sp>
      <p:sp>
        <p:nvSpPr>
          <p:cNvPr id="3" name="Content Placeholder 2">
            <a:extLst>
              <a:ext uri="{FF2B5EF4-FFF2-40B4-BE49-F238E27FC236}">
                <a16:creationId xmlns:a16="http://schemas.microsoft.com/office/drawing/2014/main" id="{E13B611D-5593-4254-A40E-43D9CB2402C7}"/>
              </a:ext>
            </a:extLst>
          </p:cNvPr>
          <p:cNvSpPr>
            <a:spLocks noGrp="1"/>
          </p:cNvSpPr>
          <p:nvPr>
            <p:ph sz="quarter" idx="11"/>
          </p:nvPr>
        </p:nvSpPr>
        <p:spPr/>
        <p:txBody>
          <a:bodyPr/>
          <a:lstStyle/>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Simple squamous epithelium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Lines lungs and blood capillaries</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Delicate nature permits diffusion</a:t>
            </a:r>
          </a:p>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Simple cuboidal epithelium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Lines kidney tubules and several glands</a:t>
            </a:r>
          </a:p>
          <a:p>
            <a:pPr lvl="0">
              <a:spcBef>
                <a:spcPts val="6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Simple columnar epithelium</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Lines airways of respiratory tract and most of the gastrointestinal tract</a:t>
            </a:r>
          </a:p>
          <a:p>
            <a:pPr marL="347472" lvl="0" indent="-347472">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Contains goblet cells – secrete mucus</a:t>
            </a:r>
          </a:p>
        </p:txBody>
      </p:sp>
      <p:sp>
        <p:nvSpPr>
          <p:cNvPr id="6" name="Slide Number Placeholder 3">
            <a:extLst>
              <a:ext uri="{FF2B5EF4-FFF2-40B4-BE49-F238E27FC236}">
                <a16:creationId xmlns:a16="http://schemas.microsoft.com/office/drawing/2014/main" id="{A2D43E55-7D26-4F04-9DE6-97002A8BE22E}"/>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7470018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1895E-7D21-451A-A46D-A9AA019DDEC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41.1 Simple Epithelium</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p:cNvSpPr>
            <a:spLocks noGrp="1"/>
          </p:cNvSpPr>
          <p:nvPr>
            <p:ph sz="quarter" idx="11"/>
          </p:nvPr>
        </p:nvSpPr>
        <p:spPr>
          <a:xfrm>
            <a:off x="342900" y="983411"/>
            <a:ext cx="8458200" cy="324989"/>
          </a:xfrm>
        </p:spPr>
        <p:txBody>
          <a:bodyPr/>
          <a:lstStyle/>
          <a:p>
            <a:r>
              <a:rPr lang="en-US" sz="1600" b="1" dirty="0"/>
              <a:t>TABLE 41.1 </a:t>
            </a:r>
            <a:r>
              <a:rPr lang="en-US" sz="1600" dirty="0"/>
              <a:t>Epithelial Tissue</a:t>
            </a:r>
          </a:p>
        </p:txBody>
      </p:sp>
      <p:graphicFrame>
        <p:nvGraphicFramePr>
          <p:cNvPr id="7" name="Table 3"/>
          <p:cNvGraphicFramePr>
            <a:graphicFrameLocks noGrp="1"/>
          </p:cNvGraphicFramePr>
          <p:nvPr>
            <p:extLst>
              <p:ext uri="{D42A27DB-BD31-4B8C-83A1-F6EECF244321}">
                <p14:modId xmlns:p14="http://schemas.microsoft.com/office/powerpoint/2010/main" val="1397296400"/>
              </p:ext>
            </p:extLst>
          </p:nvPr>
        </p:nvGraphicFramePr>
        <p:xfrm>
          <a:off x="228600" y="1326321"/>
          <a:ext cx="8686800" cy="4823697"/>
        </p:xfrm>
        <a:graphic>
          <a:graphicData uri="http://schemas.openxmlformats.org/drawingml/2006/table">
            <a:tbl>
              <a:tblPr firstRow="1" bandRow="1">
                <a:tableStyleId>{5C22544A-7EE6-4342-B048-85BDC9FD1C3A}</a:tableStyleId>
              </a:tblPr>
              <a:tblGrid>
                <a:gridCol w="3657600">
                  <a:extLst>
                    <a:ext uri="{9D8B030D-6E8A-4147-A177-3AD203B41FA5}">
                      <a16:colId xmlns:a16="http://schemas.microsoft.com/office/drawing/2014/main" val="1337734427"/>
                    </a:ext>
                  </a:extLst>
                </a:gridCol>
                <a:gridCol w="5029200">
                  <a:extLst>
                    <a:ext uri="{9D8B030D-6E8A-4147-A177-3AD203B41FA5}">
                      <a16:colId xmlns:a16="http://schemas.microsoft.com/office/drawing/2014/main" val="3105745451"/>
                    </a:ext>
                  </a:extLst>
                </a:gridCol>
              </a:tblGrid>
              <a:tr h="221330">
                <a:tc>
                  <a:txBody>
                    <a:bodyPr/>
                    <a:lstStyle/>
                    <a:p>
                      <a:r>
                        <a:rPr lang="en-IN" sz="1000" dirty="0"/>
                        <a:t>SIMPLE EPITHELIUM </a:t>
                      </a:r>
                    </a:p>
                  </a:txBody>
                  <a:tcPr marT="27432" marB="27432">
                    <a:lnR w="12700" cmpd="sng">
                      <a:noFill/>
                    </a:lnR>
                    <a:solidFill>
                      <a:srgbClr val="E21A23"/>
                    </a:solidFill>
                  </a:tcPr>
                </a:tc>
                <a:tc>
                  <a:txBody>
                    <a:bodyPr/>
                    <a:lstStyle/>
                    <a:p>
                      <a:endParaRPr lang="en-IN" sz="1000" dirty="0"/>
                    </a:p>
                  </a:txBody>
                  <a:tcPr marT="27432" marB="27432">
                    <a:lnL w="12700" cmpd="sng">
                      <a:noFill/>
                    </a:lnL>
                  </a:tcPr>
                </a:tc>
                <a:extLst>
                  <a:ext uri="{0D108BD9-81ED-4DB2-BD59-A6C34878D82A}">
                    <a16:rowId xmlns:a16="http://schemas.microsoft.com/office/drawing/2014/main" val="4065719324"/>
                  </a:ext>
                </a:extLst>
              </a:tr>
              <a:tr h="1474450">
                <a:tc>
                  <a:txBody>
                    <a:bodyPr/>
                    <a:lstStyle/>
                    <a:p>
                      <a:pPr algn="ctr" fontAlgn="t"/>
                      <a:r>
                        <a:rPr lang="en-GB" sz="1200" b="0" i="0" u="none" strike="noStrike" dirty="0">
                          <a:solidFill>
                            <a:srgbClr val="000000"/>
                          </a:solidFill>
                          <a:effectLst/>
                          <a:latin typeface="+mj-lt"/>
                        </a:rPr>
                        <a:t>A micrograph and illustration of simple squamous epithelium.</a:t>
                      </a:r>
                    </a:p>
                  </a:txBody>
                  <a:tcPr marT="27432" marB="27432" anchor="ctr"/>
                </a:tc>
                <a:tc>
                  <a:txBody>
                    <a:bodyPr/>
                    <a:lstStyle/>
                    <a:p>
                      <a:r>
                        <a:rPr lang="en-US" sz="1100" b="1" dirty="0"/>
                        <a:t>Squamous</a:t>
                      </a:r>
                      <a:endParaRPr lang="en-US" sz="1100" dirty="0"/>
                    </a:p>
                    <a:p>
                      <a:r>
                        <a:rPr lang="en-US" sz="1100" i="1" dirty="0"/>
                        <a:t>Typical Location</a:t>
                      </a:r>
                    </a:p>
                    <a:p>
                      <a:r>
                        <a:rPr lang="en-US" sz="1100" dirty="0"/>
                        <a:t>Lining of lungs, capillary walls, and blood vessels</a:t>
                      </a:r>
                    </a:p>
                    <a:p>
                      <a:pPr>
                        <a:spcBef>
                          <a:spcPts val="600"/>
                        </a:spcBef>
                      </a:pPr>
                      <a:r>
                        <a:rPr lang="en-US" sz="1100" b="0" i="1" dirty="0"/>
                        <a:t>Function</a:t>
                      </a:r>
                    </a:p>
                    <a:p>
                      <a:r>
                        <a:rPr lang="en-US" sz="1100" dirty="0"/>
                        <a:t>Cells form thin layer across which diffusion can readily occur </a:t>
                      </a:r>
                    </a:p>
                    <a:p>
                      <a:pPr>
                        <a:spcBef>
                          <a:spcPts val="600"/>
                        </a:spcBef>
                      </a:pPr>
                      <a:r>
                        <a:rPr lang="en-US" sz="1100" i="1" dirty="0"/>
                        <a:t>Characteristic Cell Types </a:t>
                      </a:r>
                    </a:p>
                    <a:p>
                      <a:r>
                        <a:rPr lang="en-US" sz="1100" dirty="0"/>
                        <a:t>Epithelial cells</a:t>
                      </a:r>
                      <a:endParaRPr lang="en-IN" sz="1100" dirty="0"/>
                    </a:p>
                  </a:txBody>
                  <a:tcPr marT="27432" marB="27432"/>
                </a:tc>
                <a:extLst>
                  <a:ext uri="{0D108BD9-81ED-4DB2-BD59-A6C34878D82A}">
                    <a16:rowId xmlns:a16="http://schemas.microsoft.com/office/drawing/2014/main" val="1536389409"/>
                  </a:ext>
                </a:extLst>
              </a:tr>
              <a:tr h="1474450">
                <a:tc>
                  <a:txBody>
                    <a:bodyPr/>
                    <a:lstStyle/>
                    <a:p>
                      <a:pPr algn="ctr" fontAlgn="t"/>
                      <a:r>
                        <a:rPr lang="en-GB" sz="1200" b="0" i="0" u="none" strike="noStrike" dirty="0">
                          <a:solidFill>
                            <a:srgbClr val="000000"/>
                          </a:solidFill>
                          <a:effectLst/>
                          <a:latin typeface="+mj-lt"/>
                        </a:rPr>
                        <a:t>A micrograph and illustration of simple cuboidal epithelium.</a:t>
                      </a:r>
                    </a:p>
                  </a:txBody>
                  <a:tcPr marT="27432" marB="27432" anchor="ctr"/>
                </a:tc>
                <a:tc>
                  <a:txBody>
                    <a:bodyPr/>
                    <a:lstStyle/>
                    <a:p>
                      <a:r>
                        <a:rPr lang="en-US" sz="1100" b="1" i="0" dirty="0"/>
                        <a:t>Cuboidal Typical</a:t>
                      </a:r>
                    </a:p>
                    <a:p>
                      <a:r>
                        <a:rPr lang="en-US" sz="1100" i="1" dirty="0"/>
                        <a:t>Location</a:t>
                      </a:r>
                    </a:p>
                    <a:p>
                      <a:r>
                        <a:rPr lang="en-US" sz="1100" dirty="0"/>
                        <a:t>Lining of some glands and kidney tubules; covering of ovaries</a:t>
                      </a:r>
                    </a:p>
                    <a:p>
                      <a:pPr>
                        <a:spcBef>
                          <a:spcPts val="600"/>
                        </a:spcBef>
                      </a:pPr>
                      <a:r>
                        <a:rPr lang="en-US" sz="1100" i="1" dirty="0"/>
                        <a:t>Function</a:t>
                      </a:r>
                    </a:p>
                    <a:p>
                      <a:r>
                        <a:rPr lang="en-US" sz="1100" dirty="0"/>
                        <a:t>Cells rich in specific transport channels; functions in secretion and absorption</a:t>
                      </a:r>
                    </a:p>
                    <a:p>
                      <a:pPr>
                        <a:spcBef>
                          <a:spcPts val="600"/>
                        </a:spcBef>
                      </a:pPr>
                      <a:r>
                        <a:rPr lang="en-US" sz="1100" i="1" dirty="0"/>
                        <a:t>Characteristic Cell Types</a:t>
                      </a:r>
                    </a:p>
                    <a:p>
                      <a:r>
                        <a:rPr lang="en-US" sz="1100" dirty="0"/>
                        <a:t>Gland cells</a:t>
                      </a:r>
                      <a:endParaRPr lang="en-IN" sz="1100" dirty="0"/>
                    </a:p>
                  </a:txBody>
                  <a:tcPr marT="27432" marB="27432"/>
                </a:tc>
                <a:extLst>
                  <a:ext uri="{0D108BD9-81ED-4DB2-BD59-A6C34878D82A}">
                    <a16:rowId xmlns:a16="http://schemas.microsoft.com/office/drawing/2014/main" val="2435536805"/>
                  </a:ext>
                </a:extLst>
              </a:tr>
              <a:tr h="1653467">
                <a:tc>
                  <a:txBody>
                    <a:bodyPr/>
                    <a:lstStyle/>
                    <a:p>
                      <a:pPr algn="ctr" fontAlgn="t"/>
                      <a:r>
                        <a:rPr lang="en-GB" sz="1200" b="0" i="0" u="none" strike="noStrike" dirty="0">
                          <a:solidFill>
                            <a:srgbClr val="000000"/>
                          </a:solidFill>
                          <a:effectLst/>
                          <a:latin typeface="+mj-lt"/>
                        </a:rPr>
                        <a:t>A micrograph and illustration of simple columnar epithelium.</a:t>
                      </a:r>
                    </a:p>
                  </a:txBody>
                  <a:tcPr marT="27432" marB="27432" anchor="ctr"/>
                </a:tc>
                <a:tc>
                  <a:txBody>
                    <a:bodyPr/>
                    <a:lstStyle/>
                    <a:p>
                      <a:r>
                        <a:rPr lang="en-US" sz="1100" b="1" dirty="0"/>
                        <a:t>Columnar</a:t>
                      </a:r>
                    </a:p>
                    <a:p>
                      <a:r>
                        <a:rPr lang="en-US" sz="1100" i="1" dirty="0"/>
                        <a:t>Typical Location</a:t>
                      </a:r>
                    </a:p>
                    <a:p>
                      <a:r>
                        <a:rPr lang="en-US" sz="1100" dirty="0"/>
                        <a:t>Surface lining of stomach, intestines, and parts of respiratory tract</a:t>
                      </a:r>
                    </a:p>
                    <a:p>
                      <a:pPr>
                        <a:spcBef>
                          <a:spcPts val="600"/>
                        </a:spcBef>
                      </a:pPr>
                      <a:r>
                        <a:rPr lang="en-US" sz="1100" i="1" dirty="0"/>
                        <a:t>Function</a:t>
                      </a:r>
                    </a:p>
                    <a:p>
                      <a:r>
                        <a:rPr lang="en-US" sz="1100" dirty="0"/>
                        <a:t>Thicker cell layer; provides protection and functions in secretion and absorption</a:t>
                      </a:r>
                    </a:p>
                    <a:p>
                      <a:pPr>
                        <a:spcBef>
                          <a:spcPts val="600"/>
                        </a:spcBef>
                      </a:pPr>
                      <a:r>
                        <a:rPr lang="en-US" sz="1100" i="1" dirty="0"/>
                        <a:t>Characteristic Cell Types</a:t>
                      </a:r>
                    </a:p>
                    <a:p>
                      <a:r>
                        <a:rPr lang="en-US" sz="1100" dirty="0"/>
                        <a:t>Epithelial cells</a:t>
                      </a:r>
                      <a:endParaRPr lang="en-IN" sz="1100" dirty="0"/>
                    </a:p>
                  </a:txBody>
                  <a:tcPr marT="27432" marB="27432"/>
                </a:tc>
                <a:extLst>
                  <a:ext uri="{0D108BD9-81ED-4DB2-BD59-A6C34878D82A}">
                    <a16:rowId xmlns:a16="http://schemas.microsoft.com/office/drawing/2014/main" val="2233739405"/>
                  </a:ext>
                </a:extLst>
              </a:tr>
            </a:tbl>
          </a:graphicData>
        </a:graphic>
      </p:graphicFrame>
      <p:pic>
        <p:nvPicPr>
          <p:cNvPr id="9" name="Picture 4" descr="Alt text for this image can be found in the table row 2 column 1."/>
          <p:cNvPicPr>
            <a:picLocks noChangeAspect="1"/>
          </p:cNvPicPr>
          <p:nvPr/>
        </p:nvPicPr>
        <p:blipFill>
          <a:blip r:embed="rId2"/>
          <a:stretch>
            <a:fillRect/>
          </a:stretch>
        </p:blipFill>
        <p:spPr>
          <a:xfrm>
            <a:off x="342683" y="1674729"/>
            <a:ext cx="3493152" cy="1145865"/>
          </a:xfrm>
          <a:prstGeom prst="rect">
            <a:avLst/>
          </a:prstGeom>
        </p:spPr>
      </p:pic>
      <p:pic>
        <p:nvPicPr>
          <p:cNvPr id="10" name="Picture 5" descr="Alt text for this image can be found in the table row 3 column 1."/>
          <p:cNvPicPr>
            <a:picLocks noChangeAspect="1"/>
          </p:cNvPicPr>
          <p:nvPr/>
        </p:nvPicPr>
        <p:blipFill>
          <a:blip r:embed="rId3"/>
          <a:stretch>
            <a:fillRect/>
          </a:stretch>
        </p:blipFill>
        <p:spPr>
          <a:xfrm>
            <a:off x="341864" y="3186923"/>
            <a:ext cx="3492333" cy="1150253"/>
          </a:xfrm>
          <a:prstGeom prst="rect">
            <a:avLst/>
          </a:prstGeom>
        </p:spPr>
      </p:pic>
      <p:pic>
        <p:nvPicPr>
          <p:cNvPr id="11" name="Picture 6" descr="Alt text for this image can be found in the table row 4 column 1."/>
          <p:cNvPicPr>
            <a:picLocks noChangeAspect="1"/>
          </p:cNvPicPr>
          <p:nvPr/>
        </p:nvPicPr>
        <p:blipFill>
          <a:blip r:embed="rId4"/>
          <a:stretch>
            <a:fillRect/>
          </a:stretch>
        </p:blipFill>
        <p:spPr>
          <a:xfrm>
            <a:off x="341864" y="4793154"/>
            <a:ext cx="3493152" cy="1078966"/>
          </a:xfrm>
          <a:prstGeom prst="rect">
            <a:avLst/>
          </a:prstGeom>
        </p:spPr>
      </p:pic>
      <p:sp>
        <p:nvSpPr>
          <p:cNvPr id="12" name="Text Placeholder 7">
            <a:extLst>
              <a:ext uri="{FF2B5EF4-FFF2-40B4-BE49-F238E27FC236}">
                <a16:creationId xmlns:a16="http://schemas.microsoft.com/office/drawing/2014/main" id="{522F7EF4-541F-46E5-8A25-D90F263048D2}"/>
              </a:ext>
            </a:extLst>
          </p:cNvPr>
          <p:cNvSpPr>
            <a:spLocks noGrp="1"/>
          </p:cNvSpPr>
          <p:nvPr>
            <p:ph type="body" sz="quarter" idx="40"/>
          </p:nvPr>
        </p:nvSpPr>
        <p:spPr/>
        <p:txBody>
          <a:bodyPr/>
          <a:lstStyle/>
          <a:p>
            <a:r>
              <a:rPr lang="en-US" dirty="0">
                <a:hlinkClick r:id="rId5" action="ppaction://hlinksldjump"/>
              </a:rPr>
              <a:t>Access the text alternative for slide images.</a:t>
            </a:r>
          </a:p>
        </p:txBody>
      </p:sp>
      <p:sp>
        <p:nvSpPr>
          <p:cNvPr id="8" name="Slide Number Placeholder 8">
            <a:extLst>
              <a:ext uri="{FF2B5EF4-FFF2-40B4-BE49-F238E27FC236}">
                <a16:creationId xmlns:a16="http://schemas.microsoft.com/office/drawing/2014/main" id="{B9A8704A-D862-4DF0-9585-591AF6D443C2}"/>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3370467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C8E48-5605-4E03-81B6-B97E443B1DC6}"/>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Stratified Epithelium</a:t>
            </a:r>
          </a:p>
        </p:txBody>
      </p:sp>
      <p:sp>
        <p:nvSpPr>
          <p:cNvPr id="3" name="Content Placeholder 2">
            <a:extLst>
              <a:ext uri="{FF2B5EF4-FFF2-40B4-BE49-F238E27FC236}">
                <a16:creationId xmlns:a16="http://schemas.microsoft.com/office/drawing/2014/main" id="{551EB2BC-369F-4A0A-9257-D9CE2D0B78EA}"/>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Two to several layers thick</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Epidermis is a stratified squamous epithelium</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vertebrates have a keratin in the outer layers of the epidermis</a:t>
            </a:r>
          </a:p>
        </p:txBody>
      </p:sp>
      <p:sp>
        <p:nvSpPr>
          <p:cNvPr id="6" name="Slide Number Placeholder 3">
            <a:extLst>
              <a:ext uri="{FF2B5EF4-FFF2-40B4-BE49-F238E27FC236}">
                <a16:creationId xmlns:a16="http://schemas.microsoft.com/office/drawing/2014/main" id="{5D6FC735-64D0-47E5-8397-ADAC608ECEB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2942409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D577E-4279-41EE-BC7B-BBA9CC63AA6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41.1 Pseudostratified and Stratified Epithelia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5" name="Content Placeholder 2">
            <a:extLst>
              <a:ext uri="{FF2B5EF4-FFF2-40B4-BE49-F238E27FC236}">
                <a16:creationId xmlns:a16="http://schemas.microsoft.com/office/drawing/2014/main" id="{1B8B690E-172A-4E6E-A9C1-4C4AF6017835}"/>
              </a:ext>
            </a:extLst>
          </p:cNvPr>
          <p:cNvSpPr>
            <a:spLocks noGrp="1"/>
          </p:cNvSpPr>
          <p:nvPr>
            <p:ph sz="quarter" idx="11"/>
          </p:nvPr>
        </p:nvSpPr>
        <p:spPr>
          <a:xfrm>
            <a:off x="423512" y="1276710"/>
            <a:ext cx="8377587" cy="397211"/>
          </a:xfrm>
        </p:spPr>
        <p:txBody>
          <a:bodyPr/>
          <a:lstStyle/>
          <a:p>
            <a:r>
              <a:rPr lang="en-US" sz="1800" b="1" dirty="0"/>
              <a:t>TABLE 41.1 </a:t>
            </a:r>
            <a:r>
              <a:rPr lang="en-US" sz="1800" dirty="0"/>
              <a:t>Epithelial Tissue</a:t>
            </a:r>
          </a:p>
        </p:txBody>
      </p:sp>
      <p:graphicFrame>
        <p:nvGraphicFramePr>
          <p:cNvPr id="9" name="Table 3"/>
          <p:cNvGraphicFramePr>
            <a:graphicFrameLocks noGrp="1"/>
          </p:cNvGraphicFramePr>
          <p:nvPr>
            <p:extLst>
              <p:ext uri="{D42A27DB-BD31-4B8C-83A1-F6EECF244321}">
                <p14:modId xmlns:p14="http://schemas.microsoft.com/office/powerpoint/2010/main" val="1612493441"/>
              </p:ext>
            </p:extLst>
          </p:nvPr>
        </p:nvGraphicFramePr>
        <p:xfrm>
          <a:off x="423513" y="1695851"/>
          <a:ext cx="8329462" cy="4297680"/>
        </p:xfrm>
        <a:graphic>
          <a:graphicData uri="http://schemas.openxmlformats.org/drawingml/2006/table">
            <a:tbl>
              <a:tblPr firstRow="1" bandRow="1">
                <a:tableStyleId>{5C22544A-7EE6-4342-B048-85BDC9FD1C3A}</a:tableStyleId>
              </a:tblPr>
              <a:tblGrid>
                <a:gridCol w="4360243">
                  <a:extLst>
                    <a:ext uri="{9D8B030D-6E8A-4147-A177-3AD203B41FA5}">
                      <a16:colId xmlns:a16="http://schemas.microsoft.com/office/drawing/2014/main" val="1337734427"/>
                    </a:ext>
                  </a:extLst>
                </a:gridCol>
                <a:gridCol w="3969219">
                  <a:extLst>
                    <a:ext uri="{9D8B030D-6E8A-4147-A177-3AD203B41FA5}">
                      <a16:colId xmlns:a16="http://schemas.microsoft.com/office/drawing/2014/main" val="3105745451"/>
                    </a:ext>
                  </a:extLst>
                </a:gridCol>
              </a:tblGrid>
              <a:tr h="2634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N" sz="1400" b="1" i="0" u="none" strike="noStrike" kern="1200" cap="none" spc="0" normalizeH="0" baseline="0" noProof="0" dirty="0">
                          <a:ln>
                            <a:noFill/>
                          </a:ln>
                          <a:solidFill>
                            <a:srgbClr val="FFFFFF"/>
                          </a:solidFill>
                          <a:effectLst/>
                          <a:uLnTx/>
                          <a:uFillTx/>
                          <a:latin typeface="+mn-lt"/>
                          <a:ea typeface="+mn-ea"/>
                          <a:cs typeface="+mn-cs"/>
                        </a:rPr>
                        <a:t>SIMPLE EPITHELIUM </a:t>
                      </a:r>
                    </a:p>
                  </a:txBody>
                  <a:tcPr>
                    <a:lnR w="12700" cmpd="sng">
                      <a:noFill/>
                    </a:lnR>
                    <a:solidFill>
                      <a:srgbClr val="E21A23"/>
                    </a:solidFill>
                  </a:tcPr>
                </a:tc>
                <a:tc>
                  <a:txBody>
                    <a:bodyPr/>
                    <a:lstStyle/>
                    <a:p>
                      <a:endParaRPr lang="en-IN" sz="1000" dirty="0">
                        <a:noFill/>
                      </a:endParaRPr>
                    </a:p>
                  </a:txBody>
                  <a:tcPr>
                    <a:lnL w="12700" cmpd="sng">
                      <a:noFill/>
                    </a:lnL>
                    <a:solidFill>
                      <a:srgbClr val="E21A23"/>
                    </a:solidFill>
                  </a:tcPr>
                </a:tc>
                <a:extLst>
                  <a:ext uri="{0D108BD9-81ED-4DB2-BD59-A6C34878D82A}">
                    <a16:rowId xmlns:a16="http://schemas.microsoft.com/office/drawing/2014/main" val="4065719324"/>
                  </a:ext>
                </a:extLst>
              </a:tr>
              <a:tr h="1580707">
                <a:tc>
                  <a:txBody>
                    <a:bodyPr/>
                    <a:lstStyle/>
                    <a:p>
                      <a:pPr algn="ctr" fontAlgn="t"/>
                      <a:r>
                        <a:rPr lang="en-GB" sz="1200" b="0" i="0" u="none" strike="noStrike" dirty="0">
                          <a:solidFill>
                            <a:srgbClr val="000000"/>
                          </a:solidFill>
                          <a:effectLst/>
                          <a:latin typeface="Calibri" panose="020F0502020204030204" pitchFamily="34" charset="0"/>
                        </a:rPr>
                        <a:t>A micrograph and an illustration of simple pseudostratified columnar epithelium.</a:t>
                      </a:r>
                    </a:p>
                  </a:txBody>
                  <a:tcPr marL="274320" marR="365760" marT="9525" marB="0" anchor="ctr"/>
                </a:tc>
                <a:tc>
                  <a:txBody>
                    <a:bodyPr/>
                    <a:lstStyle/>
                    <a:p>
                      <a:r>
                        <a:rPr lang="en-US" sz="1400" b="1" dirty="0"/>
                        <a:t>Pseudostratified Columnar</a:t>
                      </a:r>
                    </a:p>
                    <a:p>
                      <a:r>
                        <a:rPr lang="en-US" sz="1400" i="1" dirty="0"/>
                        <a:t>Typical Location</a:t>
                      </a:r>
                    </a:p>
                    <a:p>
                      <a:r>
                        <a:rPr lang="en-US" sz="1400" dirty="0"/>
                        <a:t>Lining of parts of the respiratory tract</a:t>
                      </a:r>
                    </a:p>
                    <a:p>
                      <a:pPr>
                        <a:spcBef>
                          <a:spcPts val="600"/>
                        </a:spcBef>
                      </a:pPr>
                      <a:r>
                        <a:rPr lang="en-US" sz="1400" i="1" dirty="0"/>
                        <a:t>Function</a:t>
                      </a:r>
                    </a:p>
                    <a:p>
                      <a:r>
                        <a:rPr lang="en-US" sz="1400" dirty="0"/>
                        <a:t>Secretes mucus; dense with cilia that aid in movement of mucus; provides protection</a:t>
                      </a:r>
                    </a:p>
                    <a:p>
                      <a:pPr>
                        <a:spcBef>
                          <a:spcPts val="600"/>
                        </a:spcBef>
                      </a:pPr>
                      <a:r>
                        <a:rPr lang="en-US" sz="1400" i="1" dirty="0"/>
                        <a:t>Characteristic Cell Types</a:t>
                      </a:r>
                    </a:p>
                    <a:p>
                      <a:r>
                        <a:rPr lang="en-US" sz="1400" dirty="0"/>
                        <a:t>Gland cells; ciliated epithelial cells</a:t>
                      </a:r>
                      <a:endParaRPr lang="en-IN" sz="1400" b="1" dirty="0"/>
                    </a:p>
                  </a:txBody>
                  <a:tcPr/>
                </a:tc>
                <a:extLst>
                  <a:ext uri="{0D108BD9-81ED-4DB2-BD59-A6C34878D82A}">
                    <a16:rowId xmlns:a16="http://schemas.microsoft.com/office/drawing/2014/main" val="1536389409"/>
                  </a:ext>
                </a:extLst>
              </a:tr>
              <a:tr h="252410">
                <a:tc>
                  <a:txBody>
                    <a:bodyPr/>
                    <a:lstStyle/>
                    <a:p>
                      <a:r>
                        <a:rPr lang="en-IN" sz="1400" b="1" dirty="0"/>
                        <a:t>STRATIFIED EPITHELIUM</a:t>
                      </a:r>
                    </a:p>
                  </a:txBody>
                  <a:tcPr>
                    <a:lnR w="12700" cmpd="sng">
                      <a:noFill/>
                    </a:lnR>
                  </a:tcPr>
                </a:tc>
                <a:tc>
                  <a:txBody>
                    <a:bodyPr/>
                    <a:lstStyle/>
                    <a:p>
                      <a:endParaRPr lang="en-IN" sz="1400" dirty="0"/>
                    </a:p>
                  </a:txBody>
                  <a:tcPr>
                    <a:lnL w="12700" cmpd="sng">
                      <a:noFill/>
                    </a:lnL>
                  </a:tcPr>
                </a:tc>
                <a:extLst>
                  <a:ext uri="{0D108BD9-81ED-4DB2-BD59-A6C34878D82A}">
                    <a16:rowId xmlns:a16="http://schemas.microsoft.com/office/drawing/2014/main" val="2435536805"/>
                  </a:ext>
                </a:extLst>
              </a:tr>
              <a:tr h="1510392">
                <a:tc>
                  <a:txBody>
                    <a:bodyPr/>
                    <a:lstStyle/>
                    <a:p>
                      <a:pPr algn="ctr" fontAlgn="t"/>
                      <a:r>
                        <a:rPr lang="en-GB" sz="1200" b="0" i="0" u="none" strike="noStrike" dirty="0">
                          <a:solidFill>
                            <a:srgbClr val="000000"/>
                          </a:solidFill>
                          <a:effectLst/>
                          <a:latin typeface="Calibri" panose="020F0502020204030204" pitchFamily="34" charset="0"/>
                        </a:rPr>
                        <a:t>A micrograph and illustration of stratified squamous epithelium.</a:t>
                      </a:r>
                    </a:p>
                  </a:txBody>
                  <a:tcPr marL="182880" marR="274320" marT="9525" marB="0" anchor="ctr">
                    <a:solidFill>
                      <a:schemeClr val="accent1">
                        <a:lumMod val="20000"/>
                        <a:lumOff val="80000"/>
                      </a:schemeClr>
                    </a:solidFill>
                  </a:tcPr>
                </a:tc>
                <a:tc>
                  <a:txBody>
                    <a:bodyPr/>
                    <a:lstStyle/>
                    <a:p>
                      <a:r>
                        <a:rPr lang="en-US" sz="1400" b="1" dirty="0"/>
                        <a:t>Squamous</a:t>
                      </a:r>
                    </a:p>
                    <a:p>
                      <a:r>
                        <a:rPr lang="en-US" sz="1400" i="1" dirty="0"/>
                        <a:t>Typical Location</a:t>
                      </a:r>
                    </a:p>
                    <a:p>
                      <a:r>
                        <a:rPr lang="en-US" sz="1400" dirty="0"/>
                        <a:t>Outer layer of skin; lining of mouth</a:t>
                      </a:r>
                    </a:p>
                    <a:p>
                      <a:pPr>
                        <a:spcBef>
                          <a:spcPts val="600"/>
                        </a:spcBef>
                      </a:pPr>
                      <a:r>
                        <a:rPr lang="en-US" sz="1400" i="1" dirty="0"/>
                        <a:t>Function</a:t>
                      </a:r>
                    </a:p>
                    <a:p>
                      <a:r>
                        <a:rPr lang="en-US" sz="1400" dirty="0"/>
                        <a:t>Tough layer of cells; provides protection</a:t>
                      </a:r>
                    </a:p>
                    <a:p>
                      <a:pPr>
                        <a:spcBef>
                          <a:spcPts val="600"/>
                        </a:spcBef>
                      </a:pPr>
                      <a:r>
                        <a:rPr lang="en-US" sz="1400" i="1" dirty="0"/>
                        <a:t>Characteristic Cell Types</a:t>
                      </a:r>
                    </a:p>
                    <a:p>
                      <a:r>
                        <a:rPr lang="en-US" sz="1400" dirty="0"/>
                        <a:t>Epithelial cells</a:t>
                      </a:r>
                      <a:endParaRPr lang="en-IN" sz="1400" dirty="0"/>
                    </a:p>
                  </a:txBody>
                  <a:tcPr>
                    <a:solidFill>
                      <a:schemeClr val="accent1">
                        <a:lumMod val="20000"/>
                        <a:lumOff val="80000"/>
                      </a:schemeClr>
                    </a:solidFill>
                  </a:tcPr>
                </a:tc>
                <a:extLst>
                  <a:ext uri="{0D108BD9-81ED-4DB2-BD59-A6C34878D82A}">
                    <a16:rowId xmlns:a16="http://schemas.microsoft.com/office/drawing/2014/main" val="2233739405"/>
                  </a:ext>
                </a:extLst>
              </a:tr>
            </a:tbl>
          </a:graphicData>
        </a:graphic>
      </p:graphicFrame>
      <p:pic>
        <p:nvPicPr>
          <p:cNvPr id="7" name="Picture 4" descr="Alt text for this image can be found in the table row 2 column 1."/>
          <p:cNvPicPr>
            <a:picLocks noChangeAspect="1"/>
          </p:cNvPicPr>
          <p:nvPr/>
        </p:nvPicPr>
        <p:blipFill>
          <a:blip r:embed="rId2"/>
          <a:stretch>
            <a:fillRect/>
          </a:stretch>
        </p:blipFill>
        <p:spPr>
          <a:xfrm>
            <a:off x="660150" y="2412695"/>
            <a:ext cx="3817800" cy="1206819"/>
          </a:xfrm>
          <a:prstGeom prst="rect">
            <a:avLst/>
          </a:prstGeom>
        </p:spPr>
      </p:pic>
      <p:pic>
        <p:nvPicPr>
          <p:cNvPr id="10" name="Picture 5" descr="Alt text for this image can be found in the table row 4 column 1."/>
          <p:cNvPicPr>
            <a:picLocks noChangeAspect="1"/>
          </p:cNvPicPr>
          <p:nvPr/>
        </p:nvPicPr>
        <p:blipFill>
          <a:blip r:embed="rId3"/>
          <a:stretch>
            <a:fillRect/>
          </a:stretch>
        </p:blipFill>
        <p:spPr>
          <a:xfrm>
            <a:off x="660150" y="4539682"/>
            <a:ext cx="3817800" cy="1244934"/>
          </a:xfrm>
          <a:prstGeom prst="rect">
            <a:avLst/>
          </a:prstGeom>
        </p:spPr>
      </p:pic>
      <p:sp>
        <p:nvSpPr>
          <p:cNvPr id="4" name="Text Placeholder 6">
            <a:extLst>
              <a:ext uri="{FF2B5EF4-FFF2-40B4-BE49-F238E27FC236}">
                <a16:creationId xmlns:a16="http://schemas.microsoft.com/office/drawing/2014/main" id="{4DAA7B48-7252-4709-AFB7-DB65AF39375F}"/>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8" name="Slide Number Placeholder 7">
            <a:extLst>
              <a:ext uri="{FF2B5EF4-FFF2-40B4-BE49-F238E27FC236}">
                <a16:creationId xmlns:a16="http://schemas.microsoft.com/office/drawing/2014/main" id="{BE4430B9-F180-4398-969D-68417AB7077B}"/>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18489045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D0EDA-E8A8-455D-B067-60457F758BB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Glands</a:t>
            </a:r>
          </a:p>
        </p:txBody>
      </p:sp>
      <p:sp>
        <p:nvSpPr>
          <p:cNvPr id="3" name="Content Placeholder 2">
            <a:extLst>
              <a:ext uri="{FF2B5EF4-FFF2-40B4-BE49-F238E27FC236}">
                <a16:creationId xmlns:a16="http://schemas.microsoft.com/office/drawing/2014/main" id="{AF48804E-08CD-41AC-BCAF-E8B628E71254}"/>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Glands made from epithelial tissues that produce metabolic products</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Exocrine glands</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Connected to epithelium by a duct</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Sweat, sebaceous, and salivary glands</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Endocrine glands</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Secretions (hormones) enter blood</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Thyroid, pituitary, liver, pancreas, adrenal glands</a:t>
            </a:r>
          </a:p>
        </p:txBody>
      </p:sp>
      <p:sp>
        <p:nvSpPr>
          <p:cNvPr id="6" name="Slide Number Placeholder 3">
            <a:extLst>
              <a:ext uri="{FF2B5EF4-FFF2-40B4-BE49-F238E27FC236}">
                <a16:creationId xmlns:a16="http://schemas.microsoft.com/office/drawing/2014/main" id="{DFC3EA97-4667-45A2-8347-E001089E503D}"/>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5215333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98850-A545-411D-A90E-CD377D19C11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 3-part illustration of goblet cells, sweat glands, and pancreatic islets are 3 types of glands that are briefly describ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497" y="1728384"/>
            <a:ext cx="8231006" cy="3678006"/>
          </a:xfrm>
          <a:prstGeom prst="rect">
            <a:avLst/>
          </a:prstGeom>
        </p:spPr>
      </p:pic>
      <p:sp>
        <p:nvSpPr>
          <p:cNvPr id="12"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CDBE09BA-945A-4BC2-802D-6D3048C3D232}"/>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4158609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C8C18-DE5A-4A16-8941-2454939DD3E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Connective Tissues</a:t>
            </a:r>
          </a:p>
        </p:txBody>
      </p:sp>
      <p:sp>
        <p:nvSpPr>
          <p:cNvPr id="3" name="Content Placeholder 2">
            <a:extLst>
              <a:ext uri="{FF2B5EF4-FFF2-40B4-BE49-F238E27FC236}">
                <a16:creationId xmlns:a16="http://schemas.microsoft.com/office/drawing/2014/main" id="{4B160888-6469-4E75-A502-4FEBC6CEB99F}"/>
              </a:ext>
            </a:extLst>
          </p:cNvPr>
          <p:cNvSpPr>
            <a:spLocks noGrp="1"/>
          </p:cNvSpPr>
          <p:nvPr>
            <p:ph sz="quarter" idx="11"/>
          </p:nvPr>
        </p:nvSpPr>
        <p:spPr/>
        <p:txBody>
          <a:bodyPr/>
          <a:lstStyle/>
          <a:p>
            <a:pPr>
              <a:spcBef>
                <a:spcPts val="1200"/>
              </a:spcBef>
              <a:spcAft>
                <a:spcPts val="600"/>
              </a:spcAft>
              <a:buClr>
                <a:schemeClr val="tx1"/>
              </a:buClr>
            </a:pPr>
            <a:r>
              <a:rPr lang="en-US" dirty="0"/>
              <a:t>Arise from mesoderm</a:t>
            </a:r>
          </a:p>
          <a:p>
            <a:pPr>
              <a:spcBef>
                <a:spcPts val="1200"/>
              </a:spcBef>
              <a:spcAft>
                <a:spcPts val="600"/>
              </a:spcAft>
              <a:buClr>
                <a:schemeClr val="tx1"/>
              </a:buClr>
            </a:pPr>
            <a:r>
              <a:rPr lang="en-US" dirty="0"/>
              <a:t>Divided into two major classes</a:t>
            </a:r>
          </a:p>
          <a:p>
            <a:pPr marL="347472" indent="-347472">
              <a:spcBef>
                <a:spcPts val="1200"/>
              </a:spcBef>
              <a:spcAft>
                <a:spcPts val="600"/>
              </a:spcAft>
              <a:buClr>
                <a:schemeClr val="tx1"/>
              </a:buClr>
              <a:buFont typeface="Arial" panose="020B0604020202020204" pitchFamily="34" charset="0"/>
              <a:buChar char="•"/>
            </a:pPr>
            <a:r>
              <a:rPr lang="en-US" dirty="0"/>
              <a:t>Connective tissue proper</a:t>
            </a:r>
          </a:p>
          <a:p>
            <a:pPr lvl="2" indent="-283464">
              <a:spcBef>
                <a:spcPts val="1200"/>
              </a:spcBef>
              <a:spcAft>
                <a:spcPts val="600"/>
              </a:spcAft>
              <a:buClr>
                <a:schemeClr val="tx1"/>
              </a:buClr>
            </a:pPr>
            <a:r>
              <a:rPr lang="en-US" dirty="0"/>
              <a:t>Loose or dense</a:t>
            </a:r>
          </a:p>
          <a:p>
            <a:pPr marL="347472" indent="-347472">
              <a:spcBef>
                <a:spcPts val="1200"/>
              </a:spcBef>
              <a:spcAft>
                <a:spcPts val="600"/>
              </a:spcAft>
              <a:buClr>
                <a:schemeClr val="tx1"/>
              </a:buClr>
              <a:buFont typeface="Arial" panose="020B0604020202020204" pitchFamily="34" charset="0"/>
              <a:buChar char="•"/>
            </a:pPr>
            <a:r>
              <a:rPr lang="en-US" dirty="0"/>
              <a:t>Special connective tissue</a:t>
            </a:r>
          </a:p>
          <a:p>
            <a:pPr lvl="2" indent="-283464">
              <a:spcBef>
                <a:spcPts val="1200"/>
              </a:spcBef>
              <a:spcAft>
                <a:spcPts val="600"/>
              </a:spcAft>
              <a:buClr>
                <a:schemeClr val="tx1"/>
              </a:buClr>
            </a:pPr>
            <a:r>
              <a:rPr lang="en-US" dirty="0"/>
              <a:t>Cartilage, bone, and blood</a:t>
            </a:r>
          </a:p>
          <a:p>
            <a:pPr>
              <a:spcBef>
                <a:spcPts val="1200"/>
              </a:spcBef>
              <a:spcAft>
                <a:spcPts val="600"/>
              </a:spcAft>
              <a:buClr>
                <a:schemeClr val="tx1"/>
              </a:buClr>
            </a:pPr>
            <a:r>
              <a:rPr lang="en-US" dirty="0"/>
              <a:t>All have abundant extracellular material called the matrix</a:t>
            </a:r>
          </a:p>
          <a:p>
            <a:pPr marL="347472" indent="-347472">
              <a:spcBef>
                <a:spcPts val="1200"/>
              </a:spcBef>
              <a:spcAft>
                <a:spcPts val="600"/>
              </a:spcAft>
              <a:buClr>
                <a:schemeClr val="tx1"/>
              </a:buClr>
              <a:buFont typeface="Arial" panose="020B0604020202020204" pitchFamily="34" charset="0"/>
              <a:buChar char="•"/>
            </a:pPr>
            <a:r>
              <a:rPr lang="en-US" dirty="0"/>
              <a:t>Protein fibers plus ground substance</a:t>
            </a:r>
          </a:p>
        </p:txBody>
      </p:sp>
      <p:sp>
        <p:nvSpPr>
          <p:cNvPr id="6" name="Slide Number Placeholder 3">
            <a:extLst>
              <a:ext uri="{FF2B5EF4-FFF2-40B4-BE49-F238E27FC236}">
                <a16:creationId xmlns:a16="http://schemas.microsoft.com/office/drawing/2014/main" id="{322AA620-2073-4C39-B075-E1214A1A417E}"/>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064920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DC60F-355E-4BDC-82E7-67FD13C5D88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Connective Tissue Proper</a:t>
            </a:r>
          </a:p>
        </p:txBody>
      </p:sp>
      <p:sp>
        <p:nvSpPr>
          <p:cNvPr id="3" name="Content Placeholder 2">
            <a:extLst>
              <a:ext uri="{FF2B5EF4-FFF2-40B4-BE49-F238E27FC236}">
                <a16:creationId xmlns:a16="http://schemas.microsoft.com/office/drawing/2014/main" id="{606FDF32-A143-47AD-904B-9CB2D521B579}"/>
              </a:ext>
            </a:extLst>
          </p:cNvPr>
          <p:cNvSpPr>
            <a:spLocks noGrp="1"/>
          </p:cNvSpPr>
          <p:nvPr>
            <p:ph sz="quarter" idx="11"/>
          </p:nvPr>
        </p:nvSpPr>
        <p:spPr/>
        <p:txBody>
          <a:bodyPr/>
          <a:lstStyle/>
          <a:p>
            <a:pPr>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Fibroblasts produce and secrete extracellular matrix</a:t>
            </a:r>
          </a:p>
          <a:p>
            <a:pPr>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Loose connective tissue</a:t>
            </a:r>
          </a:p>
          <a:p>
            <a:pPr marL="347472"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Cells scattered within a matrix that contains a large amount of ground substance</a:t>
            </a:r>
          </a:p>
          <a:p>
            <a:pPr marL="347472"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Strengthened by protein fibers</a:t>
            </a:r>
          </a:p>
          <a:p>
            <a:pPr lvl="2" indent="-283464">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Collagen – supports tissue</a:t>
            </a:r>
          </a:p>
          <a:p>
            <a:pPr lvl="2" indent="-283464">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Elastin – makes tissue elastic</a:t>
            </a:r>
          </a:p>
          <a:p>
            <a:pPr lvl="2" indent="-283464">
              <a:spcBef>
                <a:spcPts val="1200"/>
              </a:spcBef>
              <a:spcAft>
                <a:spcPts val="600"/>
              </a:spcAft>
              <a:buClr>
                <a:schemeClr val="tx1"/>
              </a:buClr>
            </a:pPr>
            <a:r>
              <a:rPr lang="en-US" dirty="0" err="1">
                <a:solidFill>
                  <a:srgbClr val="000000"/>
                </a:solidFill>
                <a:latin typeface="Arial" panose="020B0604020202020204" pitchFamily="34" charset="0"/>
                <a:ea typeface="Verdana" panose="020B0604030504040204" pitchFamily="34" charset="0"/>
              </a:rPr>
              <a:t>Reticulin</a:t>
            </a:r>
            <a:r>
              <a:rPr lang="en-US" dirty="0">
                <a:solidFill>
                  <a:srgbClr val="000000"/>
                </a:solidFill>
                <a:latin typeface="Arial" panose="020B0604020202020204" pitchFamily="34" charset="0"/>
                <a:ea typeface="Verdana" panose="020B0604030504040204" pitchFamily="34" charset="0"/>
              </a:rPr>
              <a:t> – helps support the network of collagen</a:t>
            </a:r>
            <a:endParaRPr lang="en-US" sz="1800"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3EE26CE8-72B8-4D64-8FE2-FCECF70982F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83819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F7F53-4BC9-413B-89F0-AB2656D6F50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Adipose Tissue</a:t>
            </a:r>
          </a:p>
        </p:txBody>
      </p:sp>
      <p:sp>
        <p:nvSpPr>
          <p:cNvPr id="3" name="Content Placeholder 2">
            <a:extLst>
              <a:ext uri="{FF2B5EF4-FFF2-40B4-BE49-F238E27FC236}">
                <a16:creationId xmlns:a16="http://schemas.microsoft.com/office/drawing/2014/main" id="{470C383F-850C-49C0-9A7F-6526FCF4321D}"/>
              </a:ext>
            </a:extLst>
          </p:cNvPr>
          <p:cNvSpPr>
            <a:spLocks noGrp="1"/>
          </p:cNvSpPr>
          <p:nvPr>
            <p:ph sz="quarter" idx="11"/>
          </p:nvPr>
        </p:nvSpPr>
        <p:spPr>
          <a:xfrm>
            <a:off x="342900" y="1276710"/>
            <a:ext cx="8458200" cy="1489350"/>
          </a:xfrm>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Adipose cells (fat cells) also occur in loose connective tissue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Develop in large groups in certain areas, forming adipose tissue</a:t>
            </a:r>
          </a:p>
        </p:txBody>
      </p:sp>
      <p:pic>
        <p:nvPicPr>
          <p:cNvPr id="4" name="Picture 3" descr="Fat globules form small spheres inside the fat cells of adipose tissue is depic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3773" y="2926891"/>
            <a:ext cx="5376455" cy="2940687"/>
          </a:xfrm>
          <a:prstGeom prst="rect">
            <a:avLst/>
          </a:prstGeom>
        </p:spPr>
      </p:pic>
      <p:sp>
        <p:nvSpPr>
          <p:cNvPr id="5" name="Text Placeholder 4">
            <a:extLst>
              <a:ext uri="{FF2B5EF4-FFF2-40B4-BE49-F238E27FC236}">
                <a16:creationId xmlns:a16="http://schemas.microsoft.com/office/drawing/2014/main" id="{3FA31139-6AB7-4792-8F8E-F4C9FE3306BA}"/>
              </a:ext>
            </a:extLst>
          </p:cNvPr>
          <p:cNvSpPr>
            <a:spLocks noGrp="1"/>
          </p:cNvSpPr>
          <p:nvPr>
            <p:ph type="body" sz="quarter" idx="39"/>
          </p:nvPr>
        </p:nvSpPr>
        <p:spPr>
          <a:xfrm>
            <a:off x="2148840" y="5948399"/>
            <a:ext cx="4846320" cy="181356"/>
          </a:xfrm>
        </p:spPr>
        <p:txBody>
          <a:bodyPr/>
          <a:lstStyle/>
          <a:p>
            <a:pPr algn="ctr"/>
            <a:r>
              <a:rPr lang="en-US" dirty="0" err="1">
                <a:solidFill>
                  <a:schemeClr val="tx1"/>
                </a:solidFill>
              </a:rPr>
              <a:t>Biophoto</a:t>
            </a:r>
            <a:r>
              <a:rPr lang="en-US" dirty="0">
                <a:solidFill>
                  <a:schemeClr val="tx1"/>
                </a:solidFill>
              </a:rPr>
              <a:t> Associates/Science Source </a:t>
            </a:r>
          </a:p>
        </p:txBody>
      </p:sp>
      <p:sp>
        <p:nvSpPr>
          <p:cNvPr id="8" name="Slide Number Placeholder 5">
            <a:extLst>
              <a:ext uri="{FF2B5EF4-FFF2-40B4-BE49-F238E27FC236}">
                <a16:creationId xmlns:a16="http://schemas.microsoft.com/office/drawing/2014/main" id="{853E8C81-4E8C-45B7-B16C-297F73DE7F45}"/>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4555342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900" y="1276710"/>
            <a:ext cx="4488407" cy="5173894"/>
          </a:xfrm>
        </p:spPr>
        <p:txBody>
          <a:bodyPr/>
          <a:lstStyle/>
          <a:p>
            <a:pPr marL="731520" indent="-731520"/>
            <a:r>
              <a:rPr lang="en-US" b="1" dirty="0"/>
              <a:t>41.1 	</a:t>
            </a:r>
            <a:r>
              <a:rPr lang="en-US" dirty="0"/>
              <a:t>Organization of Animal Bodies </a:t>
            </a:r>
          </a:p>
          <a:p>
            <a:pPr marL="731520" indent="-731520"/>
            <a:r>
              <a:rPr lang="en-US" b="1" dirty="0"/>
              <a:t>41.2 	</a:t>
            </a:r>
            <a:r>
              <a:rPr lang="en-US" dirty="0"/>
              <a:t>Epithelial Tissue </a:t>
            </a:r>
          </a:p>
          <a:p>
            <a:pPr marL="731520" indent="-731520"/>
            <a:r>
              <a:rPr lang="en-US" b="1" dirty="0"/>
              <a:t>41.3 	</a:t>
            </a:r>
            <a:r>
              <a:rPr lang="en-US" dirty="0"/>
              <a:t>Connective Tissue </a:t>
            </a:r>
          </a:p>
          <a:p>
            <a:pPr marL="731520" indent="-731520"/>
            <a:r>
              <a:rPr lang="en-US" b="1" dirty="0"/>
              <a:t>41.4 	</a:t>
            </a:r>
            <a:r>
              <a:rPr lang="en-US" dirty="0"/>
              <a:t>Muscle Tissue </a:t>
            </a:r>
          </a:p>
          <a:p>
            <a:pPr marL="731520" indent="-731520"/>
            <a:r>
              <a:rPr lang="en-US" b="1" dirty="0"/>
              <a:t>41.5 	</a:t>
            </a:r>
            <a:r>
              <a:rPr lang="en-US" dirty="0"/>
              <a:t>Nerve Tissue </a:t>
            </a:r>
          </a:p>
          <a:p>
            <a:pPr marL="731520" indent="-731520"/>
            <a:r>
              <a:rPr lang="en-US" b="1" dirty="0"/>
              <a:t>41.6 	</a:t>
            </a:r>
            <a:r>
              <a:rPr lang="en-US" dirty="0"/>
              <a:t>Overview of Vertebrate Organ Systems </a:t>
            </a:r>
          </a:p>
          <a:p>
            <a:pPr marL="731520" indent="-731520"/>
            <a:r>
              <a:rPr lang="en-US" b="1" dirty="0"/>
              <a:t>41.7 	</a:t>
            </a:r>
            <a:r>
              <a:rPr lang="en-US" dirty="0"/>
              <a:t>Homeostasis </a:t>
            </a:r>
          </a:p>
          <a:p>
            <a:pPr marL="731520" indent="-731520"/>
            <a:r>
              <a:rPr lang="en-US" b="1" dirty="0"/>
              <a:t>41.8 	</a:t>
            </a:r>
            <a:r>
              <a:rPr lang="en-US" dirty="0"/>
              <a:t>Regulating Body Temperature</a:t>
            </a:r>
          </a:p>
        </p:txBody>
      </p:sp>
      <p:pic>
        <p:nvPicPr>
          <p:cNvPr id="9" name="Picture 3" descr="A photomicrograph shows the cross-sectional view of the tissue in the small intestine.">
            <a:extLst>
              <a:ext uri="{FF2B5EF4-FFF2-40B4-BE49-F238E27FC236}">
                <a16:creationId xmlns:a16="http://schemas.microsoft.com/office/drawing/2014/main" id="{4A24A4D3-647C-4D59-8459-C4EFE43104B6}"/>
              </a:ext>
              <a:ext uri="{C183D7F6-B498-43B3-948B-1728B52AA6E4}">
                <adec:decorative xmlns:adec="http://schemas.microsoft.com/office/drawing/2017/decorative" val="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0379" y="799747"/>
            <a:ext cx="3409251" cy="5303279"/>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328984" y="6189238"/>
            <a:ext cx="2872041" cy="261366"/>
          </a:xfrm>
        </p:spPr>
        <p:txBody>
          <a:bodyPr/>
          <a:lstStyle/>
          <a:p>
            <a:pPr algn="ctr"/>
            <a:r>
              <a:rPr lang="en-US" dirty="0">
                <a:solidFill>
                  <a:schemeClr val="tx1"/>
                </a:solidFill>
              </a:rPr>
              <a:t>©Dr. Roger C. Wagner, Professor Emeritus of Biological Sciences, University of Delaware</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716FE-D030-4B28-9720-CFD994A4549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Dense Connective Tissue</a:t>
            </a:r>
          </a:p>
        </p:txBody>
      </p:sp>
      <p:sp>
        <p:nvSpPr>
          <p:cNvPr id="3" name="Content Placeholder 2">
            <a:extLst>
              <a:ext uri="{FF2B5EF4-FFF2-40B4-BE49-F238E27FC236}">
                <a16:creationId xmlns:a16="http://schemas.microsoft.com/office/drawing/2014/main" id="{79EA0B94-6A37-4B48-9350-22310AA18395}"/>
              </a:ext>
            </a:extLst>
          </p:cNvPr>
          <p:cNvSpPr>
            <a:spLocks noGrp="1"/>
          </p:cNvSpPr>
          <p:nvPr>
            <p:ph sz="quarter" idx="11"/>
          </p:nvPr>
        </p:nvSpPr>
        <p:spPr>
          <a:xfrm>
            <a:off x="342900" y="1276710"/>
            <a:ext cx="8458200" cy="4450850"/>
          </a:xfrm>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Contains less ground substance than loose connective tissue</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Dense </a:t>
            </a:r>
            <a:r>
              <a:rPr lang="en-US" i="1" dirty="0">
                <a:solidFill>
                  <a:srgbClr val="000000"/>
                </a:solidFill>
                <a:latin typeface="Arial" panose="020B0604020202020204" pitchFamily="34" charset="0"/>
                <a:ea typeface="Verdana" panose="020B0604030504040204" pitchFamily="34" charset="0"/>
              </a:rPr>
              <a:t>regular</a:t>
            </a:r>
            <a:r>
              <a:rPr lang="en-US" dirty="0">
                <a:solidFill>
                  <a:srgbClr val="000000"/>
                </a:solidFill>
                <a:latin typeface="Arial" panose="020B0604020202020204" pitchFamily="34" charset="0"/>
                <a:ea typeface="Verdana" panose="020B0604030504040204" pitchFamily="34" charset="0"/>
              </a:rPr>
              <a:t> connective tissue</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Collagen fibers line up in parallel</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Makes up tendons and ligaments</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Dense </a:t>
            </a:r>
            <a:r>
              <a:rPr lang="en-US" i="1" dirty="0">
                <a:solidFill>
                  <a:srgbClr val="000000"/>
                </a:solidFill>
                <a:latin typeface="Arial" panose="020B0604020202020204" pitchFamily="34" charset="0"/>
                <a:ea typeface="Verdana" panose="020B0604030504040204" pitchFamily="34" charset="0"/>
              </a:rPr>
              <a:t>irregular</a:t>
            </a:r>
            <a:r>
              <a:rPr lang="en-US" dirty="0">
                <a:solidFill>
                  <a:srgbClr val="000000"/>
                </a:solidFill>
                <a:latin typeface="Arial" panose="020B0604020202020204" pitchFamily="34" charset="0"/>
                <a:ea typeface="Verdana" panose="020B0604030504040204" pitchFamily="34" charset="0"/>
              </a:rPr>
              <a:t> connective tissue</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Collagen fibers have different orientations</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Covers kidney, muscles, nerves, and bone</a:t>
            </a:r>
          </a:p>
        </p:txBody>
      </p:sp>
      <p:sp>
        <p:nvSpPr>
          <p:cNvPr id="6" name="Slide Number Placeholder 3">
            <a:extLst>
              <a:ext uri="{FF2B5EF4-FFF2-40B4-BE49-F238E27FC236}">
                <a16:creationId xmlns:a16="http://schemas.microsoft.com/office/drawing/2014/main" id="{CB8F710D-4A48-4B98-9C8C-AC2B22442138}"/>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803816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2A9F5-F42A-4D4A-AC9F-71827616E83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41.2 Loose and Dense Connective Tissue</a:t>
            </a:r>
          </a:p>
        </p:txBody>
      </p:sp>
      <p:sp>
        <p:nvSpPr>
          <p:cNvPr id="5" name="Content Placeholder 2">
            <a:extLst>
              <a:ext uri="{FF2B5EF4-FFF2-40B4-BE49-F238E27FC236}">
                <a16:creationId xmlns:a16="http://schemas.microsoft.com/office/drawing/2014/main" id="{43DA1A43-CE0E-4EA2-89AD-F93599C65545}"/>
              </a:ext>
            </a:extLst>
          </p:cNvPr>
          <p:cNvSpPr>
            <a:spLocks noGrp="1"/>
          </p:cNvSpPr>
          <p:nvPr>
            <p:ph sz="quarter" idx="11"/>
          </p:nvPr>
        </p:nvSpPr>
        <p:spPr>
          <a:xfrm>
            <a:off x="342900" y="1185270"/>
            <a:ext cx="8458200" cy="298702"/>
          </a:xfrm>
        </p:spPr>
        <p:txBody>
          <a:bodyPr/>
          <a:lstStyle/>
          <a:p>
            <a:pPr lvl="0">
              <a:spcAft>
                <a:spcPts val="0"/>
              </a:spcAft>
            </a:pPr>
            <a:r>
              <a:rPr lang="en-US" sz="1800" b="1" dirty="0"/>
              <a:t>TABLE 41.2</a:t>
            </a:r>
            <a:r>
              <a:rPr lang="en-US" sz="1800" dirty="0"/>
              <a:t> Connective Tissue</a:t>
            </a:r>
            <a:endParaRPr lang="en-US" sz="1800" dirty="0">
              <a:solidFill>
                <a:srgbClr val="000000"/>
              </a:solidFill>
              <a:latin typeface="Arial" panose="020B0604020202020204" pitchFamily="34" charset="0"/>
            </a:endParaRPr>
          </a:p>
        </p:txBody>
      </p:sp>
      <p:graphicFrame>
        <p:nvGraphicFramePr>
          <p:cNvPr id="10" name="Table 3"/>
          <p:cNvGraphicFramePr>
            <a:graphicFrameLocks noGrp="1"/>
          </p:cNvGraphicFramePr>
          <p:nvPr>
            <p:extLst>
              <p:ext uri="{D42A27DB-BD31-4B8C-83A1-F6EECF244321}">
                <p14:modId xmlns:p14="http://schemas.microsoft.com/office/powerpoint/2010/main" val="1215825450"/>
              </p:ext>
            </p:extLst>
          </p:nvPr>
        </p:nvGraphicFramePr>
        <p:xfrm>
          <a:off x="423513" y="1638701"/>
          <a:ext cx="8008218" cy="4328160"/>
        </p:xfrm>
        <a:graphic>
          <a:graphicData uri="http://schemas.openxmlformats.org/drawingml/2006/table">
            <a:tbl>
              <a:tblPr firstRow="1" bandRow="1">
                <a:tableStyleId>{5C22544A-7EE6-4342-B048-85BDC9FD1C3A}</a:tableStyleId>
              </a:tblPr>
              <a:tblGrid>
                <a:gridCol w="4728815">
                  <a:extLst>
                    <a:ext uri="{9D8B030D-6E8A-4147-A177-3AD203B41FA5}">
                      <a16:colId xmlns:a16="http://schemas.microsoft.com/office/drawing/2014/main" val="1337734427"/>
                    </a:ext>
                  </a:extLst>
                </a:gridCol>
                <a:gridCol w="3279403">
                  <a:extLst>
                    <a:ext uri="{9D8B030D-6E8A-4147-A177-3AD203B41FA5}">
                      <a16:colId xmlns:a16="http://schemas.microsoft.com/office/drawing/2014/main" val="3105745451"/>
                    </a:ext>
                  </a:extLst>
                </a:gridCol>
              </a:tblGrid>
              <a:tr h="1606839">
                <a:tc>
                  <a:txBody>
                    <a:bodyPr/>
                    <a:lstStyle/>
                    <a:p>
                      <a:r>
                        <a:rPr lang="en-US" sz="1200" b="0" dirty="0">
                          <a:solidFill>
                            <a:schemeClr val="tx1"/>
                          </a:solidFill>
                        </a:rPr>
                        <a:t>The first connective tissue is the Loose connective tissue. These tissues consist of rod-shaped structures along with thread-like and globular structures. They consist of Elastin and Collagen.</a:t>
                      </a:r>
                      <a:endParaRPr lang="en-IN" sz="1200" b="0" dirty="0">
                        <a:solidFill>
                          <a:schemeClr val="tx1"/>
                        </a:solidFill>
                      </a:endParaRPr>
                    </a:p>
                  </a:txBody>
                  <a:tcPr marL="457200" marR="457200" marT="548640">
                    <a:solidFill>
                      <a:srgbClr val="F4CCCC"/>
                    </a:solidFill>
                  </a:tcPr>
                </a:tc>
                <a:tc>
                  <a:txBody>
                    <a:bodyPr/>
                    <a:lstStyle/>
                    <a:p>
                      <a:r>
                        <a:rPr lang="en-IN" sz="1400" b="1" dirty="0">
                          <a:solidFill>
                            <a:schemeClr val="tx1"/>
                          </a:solidFill>
                        </a:rPr>
                        <a:t>Loose Connective Tissue</a:t>
                      </a:r>
                    </a:p>
                    <a:p>
                      <a:r>
                        <a:rPr lang="en-IN" sz="1400" b="0" i="1" dirty="0">
                          <a:solidFill>
                            <a:schemeClr val="tx1"/>
                          </a:solidFill>
                        </a:rPr>
                        <a:t>Typical Location</a:t>
                      </a:r>
                    </a:p>
                    <a:p>
                      <a:r>
                        <a:rPr lang="en-IN" sz="1400" b="0" dirty="0">
                          <a:solidFill>
                            <a:schemeClr val="tx1"/>
                          </a:solidFill>
                        </a:rPr>
                        <a:t>Beneath skin; between organs</a:t>
                      </a:r>
                    </a:p>
                    <a:p>
                      <a:pPr>
                        <a:spcBef>
                          <a:spcPts val="600"/>
                        </a:spcBef>
                      </a:pPr>
                      <a:r>
                        <a:rPr lang="en-IN" sz="1400" b="0" i="1" dirty="0">
                          <a:solidFill>
                            <a:schemeClr val="tx1"/>
                          </a:solidFill>
                        </a:rPr>
                        <a:t>Function</a:t>
                      </a:r>
                    </a:p>
                    <a:p>
                      <a:r>
                        <a:rPr lang="en-IN" sz="1400" b="0" dirty="0">
                          <a:solidFill>
                            <a:schemeClr val="tx1"/>
                          </a:solidFill>
                        </a:rPr>
                        <a:t>Provides support, insulation, food storage, and nourishment for epithelium</a:t>
                      </a:r>
                    </a:p>
                    <a:p>
                      <a:pPr>
                        <a:spcBef>
                          <a:spcPts val="600"/>
                        </a:spcBef>
                      </a:pPr>
                      <a:r>
                        <a:rPr lang="en-IN" sz="1400" b="0" i="1" dirty="0">
                          <a:solidFill>
                            <a:schemeClr val="tx1"/>
                          </a:solidFill>
                        </a:rPr>
                        <a:t>Characteristic Cell Types</a:t>
                      </a:r>
                    </a:p>
                    <a:p>
                      <a:r>
                        <a:rPr lang="en-IN" sz="1400" b="0" dirty="0">
                          <a:solidFill>
                            <a:schemeClr val="tx1"/>
                          </a:solidFill>
                        </a:rPr>
                        <a:t>Fibroblasts, macrophages, mast cells, fat cells</a:t>
                      </a:r>
                    </a:p>
                  </a:txBody>
                  <a:tcPr>
                    <a:solidFill>
                      <a:srgbClr val="F4CCCC"/>
                    </a:solidFill>
                  </a:tcPr>
                </a:tc>
                <a:extLst>
                  <a:ext uri="{0D108BD9-81ED-4DB2-BD59-A6C34878D82A}">
                    <a16:rowId xmlns:a16="http://schemas.microsoft.com/office/drawing/2014/main" val="1536389409"/>
                  </a:ext>
                </a:extLst>
              </a:tr>
              <a:tr h="1523072">
                <a:tc>
                  <a:txBody>
                    <a:bodyPr/>
                    <a:lstStyle/>
                    <a:p>
                      <a:r>
                        <a:rPr lang="en-US" sz="1200" b="0" dirty="0">
                          <a:solidFill>
                            <a:schemeClr val="tx1"/>
                          </a:solidFill>
                        </a:rPr>
                        <a:t>The second tissue is the Dense connective tissue. This tissue is in the shape of waves. They consist of Collagen fibers and have </a:t>
                      </a:r>
                      <a:r>
                        <a:rPr lang="en-US" sz="1200" b="0" dirty="0" err="1">
                          <a:solidFill>
                            <a:schemeClr val="tx1"/>
                          </a:solidFill>
                        </a:rPr>
                        <a:t>Nuclein</a:t>
                      </a:r>
                      <a:r>
                        <a:rPr lang="en-US" sz="1200" b="0" dirty="0">
                          <a:solidFill>
                            <a:schemeClr val="tx1"/>
                          </a:solidFill>
                        </a:rPr>
                        <a:t> of fibroblasts in them.</a:t>
                      </a:r>
                      <a:endParaRPr lang="en-IN" sz="1200" b="0" dirty="0">
                        <a:solidFill>
                          <a:schemeClr val="tx1"/>
                        </a:solidFill>
                      </a:endParaRPr>
                    </a:p>
                  </a:txBody>
                  <a:tcPr marL="457200" marR="457200" marT="457200">
                    <a:solidFill>
                      <a:srgbClr val="FAE7E8"/>
                    </a:solidFill>
                  </a:tcPr>
                </a:tc>
                <a:tc>
                  <a:txBody>
                    <a:bodyPr/>
                    <a:lstStyle/>
                    <a:p>
                      <a:r>
                        <a:rPr lang="en-US" sz="1400" b="1" dirty="0">
                          <a:solidFill>
                            <a:schemeClr val="tx1"/>
                          </a:solidFill>
                        </a:rPr>
                        <a:t>Dense Connective Tissue</a:t>
                      </a:r>
                    </a:p>
                    <a:p>
                      <a:r>
                        <a:rPr lang="en-US" sz="1400" b="0" i="1" dirty="0">
                          <a:solidFill>
                            <a:schemeClr val="tx1"/>
                          </a:solidFill>
                        </a:rPr>
                        <a:t>Typical Location</a:t>
                      </a:r>
                    </a:p>
                    <a:p>
                      <a:r>
                        <a:rPr lang="en-US" sz="1400" b="0" dirty="0">
                          <a:solidFill>
                            <a:schemeClr val="tx1"/>
                          </a:solidFill>
                        </a:rPr>
                        <a:t>Tendons; sheath around muscles; kidney; liver; dermis of skin </a:t>
                      </a:r>
                    </a:p>
                    <a:p>
                      <a:pPr>
                        <a:spcBef>
                          <a:spcPts val="600"/>
                        </a:spcBef>
                      </a:pPr>
                      <a:r>
                        <a:rPr lang="en-US" sz="1400" b="0" i="1" dirty="0">
                          <a:solidFill>
                            <a:schemeClr val="tx1"/>
                          </a:solidFill>
                        </a:rPr>
                        <a:t>Function</a:t>
                      </a:r>
                    </a:p>
                    <a:p>
                      <a:r>
                        <a:rPr lang="en-US" sz="1400" b="0" dirty="0">
                          <a:solidFill>
                            <a:schemeClr val="tx1"/>
                          </a:solidFill>
                        </a:rPr>
                        <a:t>Provides flexible, strong connections</a:t>
                      </a:r>
                    </a:p>
                    <a:p>
                      <a:pPr>
                        <a:spcBef>
                          <a:spcPts val="600"/>
                        </a:spcBef>
                      </a:pPr>
                      <a:r>
                        <a:rPr lang="en-US" sz="1400" b="0" i="1" dirty="0">
                          <a:solidFill>
                            <a:schemeClr val="tx1"/>
                          </a:solidFill>
                        </a:rPr>
                        <a:t>Characteristic Cell Types </a:t>
                      </a:r>
                    </a:p>
                    <a:p>
                      <a:r>
                        <a:rPr lang="en-US" sz="1400" b="0" dirty="0">
                          <a:solidFill>
                            <a:schemeClr val="tx1"/>
                          </a:solidFill>
                        </a:rPr>
                        <a:t>Fibroblasts</a:t>
                      </a:r>
                      <a:endParaRPr lang="en-IN" sz="1400" b="0" dirty="0">
                        <a:solidFill>
                          <a:schemeClr val="tx1"/>
                        </a:solidFill>
                      </a:endParaRPr>
                    </a:p>
                  </a:txBody>
                  <a:tcPr>
                    <a:solidFill>
                      <a:srgbClr val="FAE7E8"/>
                    </a:solidFill>
                  </a:tcPr>
                </a:tc>
                <a:extLst>
                  <a:ext uri="{0D108BD9-81ED-4DB2-BD59-A6C34878D82A}">
                    <a16:rowId xmlns:a16="http://schemas.microsoft.com/office/drawing/2014/main" val="2435536805"/>
                  </a:ext>
                </a:extLst>
              </a:tr>
            </a:tbl>
          </a:graphicData>
        </a:graphic>
      </p:graphicFrame>
      <p:pic>
        <p:nvPicPr>
          <p:cNvPr id="14" name="Picture 4" descr="Alt text for this image can be found in the table column 1 row 1."/>
          <p:cNvPicPr>
            <a:picLocks noChangeAspect="1"/>
          </p:cNvPicPr>
          <p:nvPr/>
        </p:nvPicPr>
        <p:blipFill rotWithShape="1">
          <a:blip r:embed="rId2"/>
          <a:srcRect l="1670"/>
          <a:stretch/>
        </p:blipFill>
        <p:spPr>
          <a:xfrm>
            <a:off x="519431" y="2011758"/>
            <a:ext cx="4495331" cy="1394475"/>
          </a:xfrm>
          <a:prstGeom prst="rect">
            <a:avLst/>
          </a:prstGeom>
        </p:spPr>
      </p:pic>
      <p:pic>
        <p:nvPicPr>
          <p:cNvPr id="15" name="Picture 5" descr="Alt text for this image can be found in the table column 1 row 2."/>
          <p:cNvPicPr>
            <a:picLocks noChangeAspect="1"/>
          </p:cNvPicPr>
          <p:nvPr/>
        </p:nvPicPr>
        <p:blipFill rotWithShape="1">
          <a:blip r:embed="rId3"/>
          <a:srcRect l="1404"/>
          <a:stretch/>
        </p:blipFill>
        <p:spPr>
          <a:xfrm>
            <a:off x="519431" y="4298493"/>
            <a:ext cx="4495331" cy="1309426"/>
          </a:xfrm>
          <a:prstGeom prst="rect">
            <a:avLst/>
          </a:prstGeom>
        </p:spPr>
      </p:pic>
      <p:sp>
        <p:nvSpPr>
          <p:cNvPr id="8" name="Slide Number Placeholder 6">
            <a:extLst>
              <a:ext uri="{FF2B5EF4-FFF2-40B4-BE49-F238E27FC236}">
                <a16:creationId xmlns:a16="http://schemas.microsoft.com/office/drawing/2014/main" id="{66763501-FE59-4376-8766-DCFD58591062}"/>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53558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A8D7F-5786-4F5A-BFC5-0A3B10D71F3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Cartilage</a:t>
            </a:r>
          </a:p>
        </p:txBody>
      </p:sp>
      <p:sp>
        <p:nvSpPr>
          <p:cNvPr id="3" name="Content Placeholder 2">
            <a:extLst>
              <a:ext uri="{FF2B5EF4-FFF2-40B4-BE49-F238E27FC236}">
                <a16:creationId xmlns:a16="http://schemas.microsoft.com/office/drawing/2014/main" id="{0DD51BFA-8819-44F2-BAD9-212B9BAE1D7F}"/>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Ground substance made from characteristic glycoprotein (chondroitin) and collagen fibers in long, parallel arrays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Firm and flexible tissue that does not stretch</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Great tensile strength</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joint surfaces and other locations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Chondrocytes (cartilage cells) live within lacunae (spaces) in the ground substance</a:t>
            </a:r>
          </a:p>
        </p:txBody>
      </p:sp>
      <p:sp>
        <p:nvSpPr>
          <p:cNvPr id="6" name="Slide Number Placeholder 3">
            <a:extLst>
              <a:ext uri="{FF2B5EF4-FFF2-40B4-BE49-F238E27FC236}">
                <a16:creationId xmlns:a16="http://schemas.microsoft.com/office/drawing/2014/main" id="{53DB5B7C-7A97-4159-ABBA-E40807B23EB1}"/>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8964613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1FB6A-F233-4C13-A6DB-E26E99D223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Bone and Blood</a:t>
            </a:r>
          </a:p>
        </p:txBody>
      </p:sp>
      <p:sp>
        <p:nvSpPr>
          <p:cNvPr id="3" name="Content Placeholder 2">
            <a:extLst>
              <a:ext uri="{FF2B5EF4-FFF2-40B4-BE49-F238E27FC236}">
                <a16:creationId xmlns:a16="http://schemas.microsoft.com/office/drawing/2014/main" id="{65A3F0BD-39CC-4C1B-8DBF-FA89C4E74E93}"/>
              </a:ext>
            </a:extLst>
          </p:cNvPr>
          <p:cNvSpPr>
            <a:spLocks noGrp="1"/>
          </p:cNvSpPr>
          <p:nvPr>
            <p:ph sz="quarter" idx="11"/>
          </p:nvPr>
        </p:nvSpPr>
        <p:spPr/>
        <p:txBody>
          <a:bodyPr/>
          <a:lstStyle/>
          <a:p>
            <a:pPr lvl="0">
              <a:lnSpc>
                <a:spcPct val="110000"/>
              </a:lnSpc>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Bone</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Osteocytes (bone cells) remain alive in a matrix hardened with calcium phosphate</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Communicate through canaliculi</a:t>
            </a:r>
          </a:p>
          <a:p>
            <a:pPr lvl="0">
              <a:lnSpc>
                <a:spcPct val="110000"/>
              </a:lnSpc>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Blood</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Extracellular material is the fluid plasma</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Erythrocytes – red blood cells</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Leukocytes – white blood cells</a:t>
            </a:r>
          </a:p>
          <a:p>
            <a:pPr marL="347472" lvl="0" indent="-347472">
              <a:lnSpc>
                <a:spcPct val="110000"/>
              </a:lnSpc>
              <a:spcBef>
                <a:spcPts val="6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Thrombocytes – platelets</a:t>
            </a:r>
          </a:p>
        </p:txBody>
      </p:sp>
      <p:sp>
        <p:nvSpPr>
          <p:cNvPr id="6" name="Slide Number Placeholder 3">
            <a:extLst>
              <a:ext uri="{FF2B5EF4-FFF2-40B4-BE49-F238E27FC236}">
                <a16:creationId xmlns:a16="http://schemas.microsoft.com/office/drawing/2014/main" id="{7C849C5F-66F3-4568-BBBD-A490CFA86899}"/>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9875794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C5DD1-76D8-4D45-9CB6-97C616C45B7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41.2 Cartilage, Bone, Blood</a:t>
            </a:r>
          </a:p>
        </p:txBody>
      </p:sp>
      <p:sp>
        <p:nvSpPr>
          <p:cNvPr id="5" name="Content Placeholder 2">
            <a:extLst>
              <a:ext uri="{FF2B5EF4-FFF2-40B4-BE49-F238E27FC236}">
                <a16:creationId xmlns:a16="http://schemas.microsoft.com/office/drawing/2014/main" id="{143C6643-C90E-4A3B-A6C8-4A49F91301D7}"/>
              </a:ext>
            </a:extLst>
          </p:cNvPr>
          <p:cNvSpPr>
            <a:spLocks noGrp="1"/>
          </p:cNvSpPr>
          <p:nvPr>
            <p:ph sz="quarter" idx="11"/>
          </p:nvPr>
        </p:nvSpPr>
        <p:spPr>
          <a:xfrm>
            <a:off x="237771" y="1108162"/>
            <a:ext cx="8008218" cy="364803"/>
          </a:xfrm>
        </p:spPr>
        <p:txBody>
          <a:bodyPr/>
          <a:lstStyle/>
          <a:p>
            <a:pPr lvl="0">
              <a:spcAft>
                <a:spcPts val="0"/>
              </a:spcAft>
            </a:pPr>
            <a:r>
              <a:rPr lang="en-US" sz="1800" b="1" dirty="0"/>
              <a:t>TABLE 41.2</a:t>
            </a:r>
            <a:r>
              <a:rPr lang="en-US" sz="1800" dirty="0"/>
              <a:t> Connective Tissue</a:t>
            </a:r>
            <a:endParaRPr lang="en-US" sz="1800" dirty="0">
              <a:solidFill>
                <a:srgbClr val="000000"/>
              </a:solidFill>
              <a:latin typeface="Arial" panose="020B0604020202020204" pitchFamily="34" charset="0"/>
            </a:endParaRPr>
          </a:p>
        </p:txBody>
      </p:sp>
      <p:graphicFrame>
        <p:nvGraphicFramePr>
          <p:cNvPr id="7" name="Table 3"/>
          <p:cNvGraphicFramePr>
            <a:graphicFrameLocks noGrp="1"/>
          </p:cNvGraphicFramePr>
          <p:nvPr>
            <p:extLst>
              <p:ext uri="{D42A27DB-BD31-4B8C-83A1-F6EECF244321}">
                <p14:modId xmlns:p14="http://schemas.microsoft.com/office/powerpoint/2010/main" val="2069946827"/>
              </p:ext>
            </p:extLst>
          </p:nvPr>
        </p:nvGraphicFramePr>
        <p:xfrm>
          <a:off x="228600" y="1501541"/>
          <a:ext cx="8686800" cy="4944399"/>
        </p:xfrm>
        <a:graphic>
          <a:graphicData uri="http://schemas.openxmlformats.org/drawingml/2006/table">
            <a:tbl>
              <a:tblPr firstRow="1" bandRow="1">
                <a:tableStyleId>{5C22544A-7EE6-4342-B048-85BDC9FD1C3A}</a:tableStyleId>
              </a:tblPr>
              <a:tblGrid>
                <a:gridCol w="4663440">
                  <a:extLst>
                    <a:ext uri="{9D8B030D-6E8A-4147-A177-3AD203B41FA5}">
                      <a16:colId xmlns:a16="http://schemas.microsoft.com/office/drawing/2014/main" val="1337734427"/>
                    </a:ext>
                  </a:extLst>
                </a:gridCol>
                <a:gridCol w="4023360">
                  <a:extLst>
                    <a:ext uri="{9D8B030D-6E8A-4147-A177-3AD203B41FA5}">
                      <a16:colId xmlns:a16="http://schemas.microsoft.com/office/drawing/2014/main" val="3105745451"/>
                    </a:ext>
                  </a:extLst>
                </a:gridCol>
              </a:tblGrid>
              <a:tr h="1606839">
                <a:tc>
                  <a:txBody>
                    <a:bodyPr/>
                    <a:lstStyle/>
                    <a:p>
                      <a:r>
                        <a:rPr lang="en-US" sz="1000" b="0" dirty="0">
                          <a:solidFill>
                            <a:schemeClr val="tx1"/>
                          </a:solidFill>
                        </a:rPr>
                        <a:t>The third tissue is the cartilage. They consist of irregular oval structures with an eye at their centers. The oval structures are labeled as Chondrocyte. These chondrocytes are present in a medium labeled Ground substance.</a:t>
                      </a:r>
                      <a:endParaRPr lang="en-IN" sz="1000" b="0" dirty="0">
                        <a:solidFill>
                          <a:schemeClr val="tx1"/>
                        </a:solidFill>
                      </a:endParaRPr>
                    </a:p>
                  </a:txBody>
                  <a:tcPr marL="457200" marR="457200" marT="365760">
                    <a:solidFill>
                      <a:srgbClr val="F4CCCC"/>
                    </a:solidFill>
                  </a:tcPr>
                </a:tc>
                <a:tc>
                  <a:txBody>
                    <a:bodyPr/>
                    <a:lstStyle/>
                    <a:p>
                      <a:r>
                        <a:rPr lang="en-IN" sz="1100" b="1" dirty="0">
                          <a:solidFill>
                            <a:schemeClr val="tx1"/>
                          </a:solidFill>
                        </a:rPr>
                        <a:t>Cartilage</a:t>
                      </a:r>
                    </a:p>
                    <a:p>
                      <a:r>
                        <a:rPr lang="en-IN" sz="1100" b="0" i="1" dirty="0">
                          <a:solidFill>
                            <a:schemeClr val="tx1"/>
                          </a:solidFill>
                        </a:rPr>
                        <a:t>Typical</a:t>
                      </a:r>
                      <a:r>
                        <a:rPr lang="en-IN" sz="1100" b="0" dirty="0">
                          <a:solidFill>
                            <a:schemeClr val="tx1"/>
                          </a:solidFill>
                        </a:rPr>
                        <a:t> Location</a:t>
                      </a:r>
                    </a:p>
                    <a:p>
                      <a:r>
                        <a:rPr lang="en-IN" sz="1100" b="0" dirty="0">
                          <a:solidFill>
                            <a:schemeClr val="tx1"/>
                          </a:solidFill>
                        </a:rPr>
                        <a:t>Spinal disks; knees and other joints; ear; nose; tracheal rings</a:t>
                      </a:r>
                    </a:p>
                    <a:p>
                      <a:pPr>
                        <a:spcBef>
                          <a:spcPts val="600"/>
                        </a:spcBef>
                      </a:pPr>
                      <a:r>
                        <a:rPr lang="en-IN" sz="1100" b="0" i="1" dirty="0">
                          <a:solidFill>
                            <a:schemeClr val="tx1"/>
                          </a:solidFill>
                        </a:rPr>
                        <a:t>Function</a:t>
                      </a:r>
                    </a:p>
                    <a:p>
                      <a:r>
                        <a:rPr lang="en-IN" sz="1100" b="0" dirty="0">
                          <a:solidFill>
                            <a:schemeClr val="tx1"/>
                          </a:solidFill>
                        </a:rPr>
                        <a:t>Provides flexible support, shock absorption, and reduction of friction on load-bearing surfaces </a:t>
                      </a:r>
                    </a:p>
                    <a:p>
                      <a:pPr>
                        <a:spcBef>
                          <a:spcPts val="600"/>
                        </a:spcBef>
                      </a:pPr>
                      <a:r>
                        <a:rPr lang="en-IN" sz="1100" b="0" i="1" dirty="0">
                          <a:solidFill>
                            <a:schemeClr val="tx1"/>
                          </a:solidFill>
                        </a:rPr>
                        <a:t>Characteristic Cell Types</a:t>
                      </a:r>
                    </a:p>
                    <a:p>
                      <a:r>
                        <a:rPr lang="en-IN" sz="1100" b="0" dirty="0">
                          <a:solidFill>
                            <a:schemeClr val="tx1"/>
                          </a:solidFill>
                        </a:rPr>
                        <a:t>Chondrocytes</a:t>
                      </a:r>
                    </a:p>
                  </a:txBody>
                  <a:tcPr>
                    <a:solidFill>
                      <a:srgbClr val="F4CCCC"/>
                    </a:solidFill>
                  </a:tcPr>
                </a:tc>
                <a:extLst>
                  <a:ext uri="{0D108BD9-81ED-4DB2-BD59-A6C34878D82A}">
                    <a16:rowId xmlns:a16="http://schemas.microsoft.com/office/drawing/2014/main" val="1536389409"/>
                  </a:ext>
                </a:extLst>
              </a:tr>
              <a:tr h="1528735">
                <a:tc>
                  <a:txBody>
                    <a:bodyPr/>
                    <a:lstStyle/>
                    <a:p>
                      <a:r>
                        <a:rPr lang="en-US" sz="1000" dirty="0"/>
                        <a:t>The fourth connective tissue is the Bone. These tissues are circular in structure, with blotches present around them. These blotches are labeled as Osteocyte. The osteocytes have hair-like fibers on them.</a:t>
                      </a:r>
                      <a:endParaRPr lang="en-IN" sz="1000" dirty="0"/>
                    </a:p>
                  </a:txBody>
                  <a:tcPr marL="457200" marR="457200" marT="457200">
                    <a:solidFill>
                      <a:srgbClr val="FAE7E8"/>
                    </a:solidFill>
                  </a:tcPr>
                </a:tc>
                <a:tc>
                  <a:txBody>
                    <a:bodyPr/>
                    <a:lstStyle/>
                    <a:p>
                      <a:r>
                        <a:rPr lang="en-US" sz="1100" b="1" dirty="0"/>
                        <a:t>Bone</a:t>
                      </a:r>
                    </a:p>
                    <a:p>
                      <a:r>
                        <a:rPr lang="en-US" sz="1100" i="1" dirty="0"/>
                        <a:t>Typical Location</a:t>
                      </a:r>
                    </a:p>
                    <a:p>
                      <a:r>
                        <a:rPr lang="en-US" sz="1100" dirty="0"/>
                        <a:t>Most of skeleton</a:t>
                      </a:r>
                    </a:p>
                    <a:p>
                      <a:pPr>
                        <a:spcBef>
                          <a:spcPts val="600"/>
                        </a:spcBef>
                      </a:pPr>
                      <a:r>
                        <a:rPr lang="en-US" sz="1100" i="1" dirty="0"/>
                        <a:t>Function</a:t>
                      </a:r>
                    </a:p>
                    <a:p>
                      <a:r>
                        <a:rPr lang="en-US" sz="1100" dirty="0"/>
                        <a:t>Protects internal organs; provides rigid support for muscle attachment</a:t>
                      </a:r>
                    </a:p>
                    <a:p>
                      <a:pPr>
                        <a:spcBef>
                          <a:spcPts val="600"/>
                        </a:spcBef>
                      </a:pPr>
                      <a:r>
                        <a:rPr lang="en-US" sz="1100" i="1" dirty="0"/>
                        <a:t>Characteristic Cell Types</a:t>
                      </a:r>
                    </a:p>
                    <a:p>
                      <a:r>
                        <a:rPr lang="en-US" sz="1100" dirty="0"/>
                        <a:t>Osteocytes</a:t>
                      </a:r>
                      <a:endParaRPr lang="en-IN" sz="1100" dirty="0"/>
                    </a:p>
                  </a:txBody>
                  <a:tcPr>
                    <a:solidFill>
                      <a:srgbClr val="FAE7E8"/>
                    </a:solidFill>
                  </a:tcPr>
                </a:tc>
                <a:extLst>
                  <a:ext uri="{0D108BD9-81ED-4DB2-BD59-A6C34878D82A}">
                    <a16:rowId xmlns:a16="http://schemas.microsoft.com/office/drawing/2014/main" val="2435536805"/>
                  </a:ext>
                </a:extLst>
              </a:tr>
              <a:tr h="1535361">
                <a:tc>
                  <a:txBody>
                    <a:bodyPr/>
                    <a:lstStyle/>
                    <a:p>
                      <a:r>
                        <a:rPr lang="en-US" sz="1000" dirty="0"/>
                        <a:t>The fifth tissue is Blood. Blood consists of various disc-like structures with a dent at their center. These structures are labeled as Red blood cells.</a:t>
                      </a:r>
                      <a:endParaRPr lang="en-IN" sz="1000" dirty="0"/>
                    </a:p>
                  </a:txBody>
                  <a:tcPr marL="457200" marR="457200" marT="457200">
                    <a:solidFill>
                      <a:schemeClr val="accent1">
                        <a:lumMod val="20000"/>
                        <a:lumOff val="80000"/>
                      </a:schemeClr>
                    </a:solidFill>
                  </a:tcPr>
                </a:tc>
                <a:tc>
                  <a:txBody>
                    <a:bodyPr/>
                    <a:lstStyle/>
                    <a:p>
                      <a:r>
                        <a:rPr lang="en-US" sz="1100" b="1" dirty="0"/>
                        <a:t>Blood</a:t>
                      </a:r>
                    </a:p>
                    <a:p>
                      <a:r>
                        <a:rPr lang="en-US" sz="1100" i="1" dirty="0"/>
                        <a:t>Typical Location</a:t>
                      </a:r>
                    </a:p>
                    <a:p>
                      <a:r>
                        <a:rPr lang="en-US" sz="1100" dirty="0"/>
                        <a:t>Circulatory system</a:t>
                      </a:r>
                    </a:p>
                    <a:p>
                      <a:pPr>
                        <a:spcBef>
                          <a:spcPts val="600"/>
                        </a:spcBef>
                      </a:pPr>
                      <a:r>
                        <a:rPr lang="en-US" sz="1100" i="1" dirty="0"/>
                        <a:t>Function</a:t>
                      </a:r>
                    </a:p>
                    <a:p>
                      <a:r>
                        <a:rPr lang="en-US" sz="1100" dirty="0"/>
                        <a:t>Functions as highway of immune system; carries nutrients and waste; and is the primary means of communication between organs</a:t>
                      </a:r>
                    </a:p>
                    <a:p>
                      <a:pPr>
                        <a:spcBef>
                          <a:spcPts val="600"/>
                        </a:spcBef>
                      </a:pPr>
                      <a:r>
                        <a:rPr lang="en-US" sz="1100" i="1" dirty="0"/>
                        <a:t>Characteristic Cell Types</a:t>
                      </a:r>
                    </a:p>
                    <a:p>
                      <a:r>
                        <a:rPr lang="en-US" sz="1100" dirty="0"/>
                        <a:t>Erythrocytes, leukocytes</a:t>
                      </a:r>
                      <a:endParaRPr lang="en-IN" sz="1100" dirty="0"/>
                    </a:p>
                  </a:txBody>
                  <a:tcPr>
                    <a:solidFill>
                      <a:schemeClr val="accent1">
                        <a:lumMod val="20000"/>
                        <a:lumOff val="80000"/>
                      </a:schemeClr>
                    </a:solidFill>
                  </a:tcPr>
                </a:tc>
                <a:extLst>
                  <a:ext uri="{0D108BD9-81ED-4DB2-BD59-A6C34878D82A}">
                    <a16:rowId xmlns:a16="http://schemas.microsoft.com/office/drawing/2014/main" val="2233739405"/>
                  </a:ext>
                </a:extLst>
              </a:tr>
            </a:tbl>
          </a:graphicData>
        </a:graphic>
      </p:graphicFrame>
      <p:pic>
        <p:nvPicPr>
          <p:cNvPr id="6" name="Picture 4" descr="Alt text for this image can be found in the table column 1 row 1."/>
          <p:cNvPicPr>
            <a:picLocks noChangeAspect="1"/>
          </p:cNvPicPr>
          <p:nvPr/>
        </p:nvPicPr>
        <p:blipFill>
          <a:blip r:embed="rId2"/>
          <a:stretch>
            <a:fillRect/>
          </a:stretch>
        </p:blipFill>
        <p:spPr>
          <a:xfrm>
            <a:off x="344307" y="1594390"/>
            <a:ext cx="4473231" cy="1421182"/>
          </a:xfrm>
          <a:prstGeom prst="rect">
            <a:avLst/>
          </a:prstGeom>
        </p:spPr>
      </p:pic>
      <p:pic>
        <p:nvPicPr>
          <p:cNvPr id="9" name="Picture 5" descr="Alt text for this image can be found in the table column 1 row 2."/>
          <p:cNvPicPr>
            <a:picLocks noChangeAspect="1"/>
          </p:cNvPicPr>
          <p:nvPr/>
        </p:nvPicPr>
        <p:blipFill rotWithShape="1">
          <a:blip r:embed="rId3"/>
          <a:srcRect l="2428"/>
          <a:stretch/>
        </p:blipFill>
        <p:spPr>
          <a:xfrm>
            <a:off x="344307" y="3230625"/>
            <a:ext cx="4473231" cy="1372991"/>
          </a:xfrm>
          <a:prstGeom prst="rect">
            <a:avLst/>
          </a:prstGeom>
        </p:spPr>
      </p:pic>
      <p:pic>
        <p:nvPicPr>
          <p:cNvPr id="10" name="Picture 6" descr="Alt text for this image can be found in the table column 1 row 3."/>
          <p:cNvPicPr>
            <a:picLocks noChangeAspect="1"/>
          </p:cNvPicPr>
          <p:nvPr/>
        </p:nvPicPr>
        <p:blipFill rotWithShape="1">
          <a:blip r:embed="rId4"/>
          <a:srcRect l="496"/>
          <a:stretch/>
        </p:blipFill>
        <p:spPr>
          <a:xfrm>
            <a:off x="344307" y="4858419"/>
            <a:ext cx="4473231" cy="1427516"/>
          </a:xfrm>
          <a:prstGeom prst="rect">
            <a:avLst/>
          </a:prstGeom>
        </p:spPr>
      </p:pic>
      <p:sp>
        <p:nvSpPr>
          <p:cNvPr id="8" name="Slide Number Placeholder 7">
            <a:extLst>
              <a:ext uri="{FF2B5EF4-FFF2-40B4-BE49-F238E27FC236}">
                <a16:creationId xmlns:a16="http://schemas.microsoft.com/office/drawing/2014/main" id="{A40C4D2D-80D0-46DA-981C-5952BB80B46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8749484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E3C4B-043F-40AB-8CAE-29D43D8CFBF9}"/>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Muscle Tissue</a:t>
            </a:r>
          </a:p>
        </p:txBody>
      </p:sp>
      <p:sp>
        <p:nvSpPr>
          <p:cNvPr id="3" name="Content Placeholder 2">
            <a:extLst>
              <a:ext uri="{FF2B5EF4-FFF2-40B4-BE49-F238E27FC236}">
                <a16:creationId xmlns:a16="http://schemas.microsoft.com/office/drawing/2014/main" id="{75B17141-76CD-4D8A-BDF5-02C82959BD53}"/>
              </a:ext>
            </a:extLst>
          </p:cNvPr>
          <p:cNvSpPr>
            <a:spLocks noGrp="1"/>
          </p:cNvSpPr>
          <p:nvPr>
            <p:ph sz="quarter" idx="11"/>
          </p:nvPr>
        </p:nvSpPr>
        <p:spPr/>
        <p:txBody>
          <a:bodyPr/>
          <a:lstStyle/>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Muscles are the motors of vertebrate bodies</a:t>
            </a:r>
          </a:p>
          <a:p>
            <a:pPr lvl="0">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Three kinds: smooth, skeletal, and cardiac</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Skeletal and cardiac muscles are also known as striated muscles</a:t>
            </a:r>
          </a:p>
          <a:p>
            <a:pPr marL="347472" lvl="0"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Skeletal muscle is under voluntary control, whereas contraction of the other two is involuntary</a:t>
            </a:r>
          </a:p>
        </p:txBody>
      </p:sp>
      <p:sp>
        <p:nvSpPr>
          <p:cNvPr id="6" name="Slide Number Placeholder 3">
            <a:extLst>
              <a:ext uri="{FF2B5EF4-FFF2-40B4-BE49-F238E27FC236}">
                <a16:creationId xmlns:a16="http://schemas.microsoft.com/office/drawing/2014/main" id="{D67D20BF-E712-4E1C-9569-B62799DB9E59}"/>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24977362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F3FF2-BCFB-4746-A51A-17B73943B05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Smooth Muscle and Skeletal Muscle</a:t>
            </a:r>
          </a:p>
        </p:txBody>
      </p:sp>
      <p:sp>
        <p:nvSpPr>
          <p:cNvPr id="3" name="Content Placeholder 2">
            <a:extLst>
              <a:ext uri="{FF2B5EF4-FFF2-40B4-BE49-F238E27FC236}">
                <a16:creationId xmlns:a16="http://schemas.microsoft.com/office/drawing/2014/main" id="{2751311E-4E7B-4FCC-ACE1-53E687DC4D5F}"/>
              </a:ext>
            </a:extLst>
          </p:cNvPr>
          <p:cNvSpPr>
            <a:spLocks noGrp="1"/>
          </p:cNvSpPr>
          <p:nvPr>
            <p:ph sz="quarter" idx="11"/>
          </p:nvPr>
        </p:nvSpPr>
        <p:spPr/>
        <p:txBody>
          <a:bodyPr/>
          <a:lstStyle/>
          <a:p>
            <a:pPr lvl="0">
              <a:spcBef>
                <a:spcPct val="200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Smooth muscle</a:t>
            </a:r>
          </a:p>
          <a:p>
            <a:pPr marL="347472" lvl="0" indent="-347472">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Found in walls of blood vessels and visceral organs </a:t>
            </a:r>
          </a:p>
          <a:p>
            <a:pPr marL="347472" lvl="0" indent="-347472">
              <a:spcBef>
                <a:spcPct val="200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Contain a single nucleus</a:t>
            </a:r>
          </a:p>
          <a:p>
            <a:pPr lvl="0">
              <a:spcBef>
                <a:spcPct val="200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Skeletal muscle</a:t>
            </a:r>
          </a:p>
          <a:p>
            <a:pPr marL="347472" lvl="0" indent="-347472">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Usually attached to bone by tendons, so muscle contraction causes bones to move</a:t>
            </a:r>
          </a:p>
          <a:p>
            <a:pPr marL="347472" lvl="0" indent="-347472">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Muscle fibers (cells) are multinucleated</a:t>
            </a:r>
          </a:p>
          <a:p>
            <a:pPr marL="347472" lvl="0" indent="-347472">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Contract by means of myofibrils, which contain ordered actin and myosin filaments</a:t>
            </a:r>
          </a:p>
        </p:txBody>
      </p:sp>
      <p:sp>
        <p:nvSpPr>
          <p:cNvPr id="6" name="Slide Number Placeholder 3">
            <a:extLst>
              <a:ext uri="{FF2B5EF4-FFF2-40B4-BE49-F238E27FC236}">
                <a16:creationId xmlns:a16="http://schemas.microsoft.com/office/drawing/2014/main" id="{1D061027-FBBA-43B1-A0B7-779DABB890F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816719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1B8CF-1D3F-4827-9B83-1C6FA848D7E7}"/>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Cardiac Muscle</a:t>
            </a:r>
          </a:p>
        </p:txBody>
      </p:sp>
      <p:sp>
        <p:nvSpPr>
          <p:cNvPr id="3" name="Content Placeholder 2">
            <a:extLst>
              <a:ext uri="{FF2B5EF4-FFF2-40B4-BE49-F238E27FC236}">
                <a16:creationId xmlns:a16="http://schemas.microsoft.com/office/drawing/2014/main" id="{39F7E799-B85C-46A7-B624-9695B349A9B3}"/>
              </a:ext>
            </a:extLst>
          </p:cNvPr>
          <p:cNvSpPr>
            <a:spLocks noGrp="1"/>
          </p:cNvSpPr>
          <p:nvPr>
            <p:ph sz="quarter" idx="11"/>
          </p:nvPr>
        </p:nvSpPr>
        <p:spPr/>
        <p:txBody>
          <a:bodyPr/>
          <a:lstStyle/>
          <a:p>
            <a:pPr>
              <a:spcBef>
                <a:spcPts val="12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Cardiac muscle</a:t>
            </a:r>
          </a:p>
          <a:p>
            <a:pPr marL="347472"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Composed of smaller, interconnected cells</a:t>
            </a:r>
          </a:p>
          <a:p>
            <a:pPr marL="347472"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Each with a single nucleus</a:t>
            </a:r>
          </a:p>
          <a:p>
            <a:pPr marL="347472" indent="-347472">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Interconnections appear as dark lines called intercalated disks</a:t>
            </a:r>
          </a:p>
          <a:p>
            <a:pPr lvl="2" indent="-283464">
              <a:spcBef>
                <a:spcPts val="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Gap junctions link adjacent cells</a:t>
            </a:r>
          </a:p>
          <a:p>
            <a:pPr marL="914400" lvl="3" indent="-283464">
              <a:spcBef>
                <a:spcPts val="0"/>
              </a:spcBef>
              <a:spcAft>
                <a:spcPts val="1200"/>
              </a:spcAft>
              <a:buClr>
                <a:schemeClr val="tx1"/>
              </a:buClr>
            </a:pPr>
            <a:r>
              <a:rPr lang="en-US" sz="1800" dirty="0">
                <a:solidFill>
                  <a:srgbClr val="000000"/>
                </a:solidFill>
                <a:latin typeface="Arial" panose="020B0604020202020204" pitchFamily="34" charset="0"/>
                <a:ea typeface="Verdana" panose="020B0604030504040204" pitchFamily="34" charset="0"/>
              </a:rPr>
              <a:t>Enable cardiac muscle cells to form a single functioning unit</a:t>
            </a:r>
          </a:p>
        </p:txBody>
      </p:sp>
      <p:sp>
        <p:nvSpPr>
          <p:cNvPr id="6" name="Slide Number Placeholder 3">
            <a:extLst>
              <a:ext uri="{FF2B5EF4-FFF2-40B4-BE49-F238E27FC236}">
                <a16:creationId xmlns:a16="http://schemas.microsoft.com/office/drawing/2014/main" id="{77F0678E-3C21-41D9-BED6-A2507C43D33F}"/>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15325614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E9F7A-5AE5-4F90-99BA-3C7339CC02C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41.3 Muscle Tissue</a:t>
            </a:r>
          </a:p>
        </p:txBody>
      </p:sp>
      <p:graphicFrame>
        <p:nvGraphicFramePr>
          <p:cNvPr id="6" name="Table 2"/>
          <p:cNvGraphicFramePr>
            <a:graphicFrameLocks noGrp="1"/>
          </p:cNvGraphicFramePr>
          <p:nvPr>
            <p:extLst>
              <p:ext uri="{D42A27DB-BD31-4B8C-83A1-F6EECF244321}">
                <p14:modId xmlns:p14="http://schemas.microsoft.com/office/powerpoint/2010/main" val="2163467373"/>
              </p:ext>
            </p:extLst>
          </p:nvPr>
        </p:nvGraphicFramePr>
        <p:xfrm>
          <a:off x="433327" y="1476306"/>
          <a:ext cx="8138153" cy="4754880"/>
        </p:xfrm>
        <a:graphic>
          <a:graphicData uri="http://schemas.openxmlformats.org/drawingml/2006/table">
            <a:tbl>
              <a:tblPr firstRow="1" bandRow="1">
                <a:tableStyleId>{5C22544A-7EE6-4342-B048-85BDC9FD1C3A}</a:tableStyleId>
              </a:tblPr>
              <a:tblGrid>
                <a:gridCol w="4314758">
                  <a:extLst>
                    <a:ext uri="{9D8B030D-6E8A-4147-A177-3AD203B41FA5}">
                      <a16:colId xmlns:a16="http://schemas.microsoft.com/office/drawing/2014/main" val="3481603437"/>
                    </a:ext>
                  </a:extLst>
                </a:gridCol>
                <a:gridCol w="3823395">
                  <a:extLst>
                    <a:ext uri="{9D8B030D-6E8A-4147-A177-3AD203B41FA5}">
                      <a16:colId xmlns:a16="http://schemas.microsoft.com/office/drawing/2014/main" val="48243847"/>
                    </a:ext>
                  </a:extLst>
                </a:gridCol>
              </a:tblGrid>
              <a:tr h="1218600">
                <a:tc>
                  <a:txBody>
                    <a:bodyPr/>
                    <a:lstStyle/>
                    <a:p>
                      <a:r>
                        <a:rPr lang="en-US" sz="1100" b="0" dirty="0">
                          <a:solidFill>
                            <a:schemeClr val="tx1"/>
                          </a:solidFill>
                        </a:rPr>
                        <a:t>The first type of muscle tissue is the Smooth muscle. They consist of fine, tube-like structures packed closely together. These structures are labeled as Smooth muscle cells. These cells contain tube-like structures in between them. They are labeled as Nucleus</a:t>
                      </a:r>
                      <a:endParaRPr lang="en-IN" sz="1100" b="0" dirty="0">
                        <a:solidFill>
                          <a:schemeClr val="tx1"/>
                        </a:solidFill>
                      </a:endParaRPr>
                    </a:p>
                  </a:txBody>
                  <a:tcPr marL="274320" marR="274320" marT="274320">
                    <a:solidFill>
                      <a:srgbClr val="F4CCCC"/>
                    </a:solidFill>
                  </a:tcPr>
                </a:tc>
                <a:tc>
                  <a:txBody>
                    <a:bodyPr/>
                    <a:lstStyle/>
                    <a:p>
                      <a:r>
                        <a:rPr lang="en-US" sz="1100" b="1" dirty="0">
                          <a:solidFill>
                            <a:schemeClr val="tx1"/>
                          </a:solidFill>
                        </a:rPr>
                        <a:t>Smooth</a:t>
                      </a:r>
                    </a:p>
                    <a:p>
                      <a:r>
                        <a:rPr lang="en-US" sz="1100" b="0" i="1" dirty="0">
                          <a:solidFill>
                            <a:schemeClr val="tx1"/>
                          </a:solidFill>
                        </a:rPr>
                        <a:t>Muscle Typical Location</a:t>
                      </a:r>
                    </a:p>
                    <a:p>
                      <a:r>
                        <a:rPr lang="en-US" sz="1100" b="0" dirty="0">
                          <a:solidFill>
                            <a:schemeClr val="tx1"/>
                          </a:solidFill>
                        </a:rPr>
                        <a:t>Walls of blood vessels, stomach, and intestines </a:t>
                      </a:r>
                    </a:p>
                    <a:p>
                      <a:pPr>
                        <a:spcBef>
                          <a:spcPts val="600"/>
                        </a:spcBef>
                      </a:pPr>
                      <a:r>
                        <a:rPr lang="en-US" sz="1100" b="0" i="1" dirty="0">
                          <a:solidFill>
                            <a:schemeClr val="tx1"/>
                          </a:solidFill>
                        </a:rPr>
                        <a:t>Function</a:t>
                      </a:r>
                    </a:p>
                    <a:p>
                      <a:r>
                        <a:rPr lang="en-US" sz="1100" b="0" dirty="0">
                          <a:solidFill>
                            <a:schemeClr val="tx1"/>
                          </a:solidFill>
                        </a:rPr>
                        <a:t>Powers rhythmic, involuntary contractions commanded by the central nervous system </a:t>
                      </a:r>
                    </a:p>
                    <a:p>
                      <a:pPr>
                        <a:spcBef>
                          <a:spcPts val="600"/>
                        </a:spcBef>
                      </a:pPr>
                      <a:r>
                        <a:rPr lang="en-US" sz="1100" b="0" i="1" dirty="0">
                          <a:solidFill>
                            <a:schemeClr val="tx1"/>
                          </a:solidFill>
                        </a:rPr>
                        <a:t>Characteristic Cell Types</a:t>
                      </a:r>
                    </a:p>
                    <a:p>
                      <a:r>
                        <a:rPr lang="en-US" sz="1100" b="0" dirty="0">
                          <a:solidFill>
                            <a:schemeClr val="tx1"/>
                          </a:solidFill>
                        </a:rPr>
                        <a:t>Smooth muscle cells</a:t>
                      </a:r>
                      <a:endParaRPr lang="en-IN" sz="1100" b="0" dirty="0">
                        <a:solidFill>
                          <a:schemeClr val="tx1"/>
                        </a:solidFill>
                      </a:endParaRPr>
                    </a:p>
                  </a:txBody>
                  <a:tcPr>
                    <a:solidFill>
                      <a:srgbClr val="F4CCCC"/>
                    </a:solidFill>
                  </a:tcPr>
                </a:tc>
                <a:extLst>
                  <a:ext uri="{0D108BD9-81ED-4DB2-BD59-A6C34878D82A}">
                    <a16:rowId xmlns:a16="http://schemas.microsoft.com/office/drawing/2014/main" val="1046986284"/>
                  </a:ext>
                </a:extLst>
              </a:tr>
              <a:tr h="1218600">
                <a:tc>
                  <a:txBody>
                    <a:bodyPr/>
                    <a:lstStyle/>
                    <a:p>
                      <a:r>
                        <a:rPr lang="en-US" sz="1200" dirty="0"/>
                        <a:t>The second type of muscle tissue is the Skeletal muscle. They consist of rows of big tube-like structures. These tube-like structures are labeled as Skeletal muscle cells. These rows of cells contain tube-like structures in between them. They are labeled as Nucleus.</a:t>
                      </a:r>
                      <a:endParaRPr lang="en-IN" sz="1200" dirty="0"/>
                    </a:p>
                  </a:txBody>
                  <a:tcPr marL="274320" marR="274320" marT="274320"/>
                </a:tc>
                <a:tc>
                  <a:txBody>
                    <a:bodyPr/>
                    <a:lstStyle/>
                    <a:p>
                      <a:r>
                        <a:rPr lang="en-US" sz="1100" b="1" dirty="0"/>
                        <a:t>Skeletal</a:t>
                      </a:r>
                    </a:p>
                    <a:p>
                      <a:r>
                        <a:rPr lang="en-US" sz="1100" i="1" dirty="0"/>
                        <a:t>Muscle Typical Location</a:t>
                      </a:r>
                    </a:p>
                    <a:p>
                      <a:r>
                        <a:rPr lang="en-US" sz="1100" dirty="0"/>
                        <a:t>Voluntary muscles</a:t>
                      </a:r>
                    </a:p>
                    <a:p>
                      <a:pPr>
                        <a:spcBef>
                          <a:spcPts val="600"/>
                        </a:spcBef>
                      </a:pPr>
                      <a:r>
                        <a:rPr lang="en-US" sz="1100" i="1" dirty="0"/>
                        <a:t>Function</a:t>
                      </a:r>
                    </a:p>
                    <a:p>
                      <a:r>
                        <a:rPr lang="en-US" sz="1100" dirty="0"/>
                        <a:t>Powers walking, lifting, talking, and all other voluntary movement</a:t>
                      </a:r>
                    </a:p>
                    <a:p>
                      <a:pPr>
                        <a:spcBef>
                          <a:spcPts val="600"/>
                        </a:spcBef>
                      </a:pPr>
                      <a:r>
                        <a:rPr lang="en-US" sz="1100" i="1" dirty="0"/>
                        <a:t>Characteristic Cell Types</a:t>
                      </a:r>
                    </a:p>
                    <a:p>
                      <a:r>
                        <a:rPr lang="en-US" sz="1100" dirty="0"/>
                        <a:t>Skeletal muscle cells</a:t>
                      </a:r>
                      <a:endParaRPr lang="en-IN" sz="1100" dirty="0"/>
                    </a:p>
                  </a:txBody>
                  <a:tcPr>
                    <a:solidFill>
                      <a:srgbClr val="FAE7E8"/>
                    </a:solidFill>
                  </a:tcPr>
                </a:tc>
                <a:extLst>
                  <a:ext uri="{0D108BD9-81ED-4DB2-BD59-A6C34878D82A}">
                    <a16:rowId xmlns:a16="http://schemas.microsoft.com/office/drawing/2014/main" val="3921839002"/>
                  </a:ext>
                </a:extLst>
              </a:tr>
              <a:tr h="1218600">
                <a:tc>
                  <a:txBody>
                    <a:bodyPr/>
                    <a:lstStyle/>
                    <a:p>
                      <a:r>
                        <a:rPr lang="en-US" sz="1200" dirty="0"/>
                        <a:t>The third type of muscle tissue is the Cardiac muscle. They consist of rows of irregular structures labeled as Cardiac muscle cells. The lining between these rows is labeled as an Intercalated disk. The cells have a Nucleus inside them.</a:t>
                      </a:r>
                      <a:endParaRPr lang="en-IN" sz="1200" dirty="0"/>
                    </a:p>
                  </a:txBody>
                  <a:tcPr marL="274320" marR="274320" marT="274320">
                    <a:solidFill>
                      <a:srgbClr val="F4CCCC"/>
                    </a:solidFill>
                  </a:tcPr>
                </a:tc>
                <a:tc>
                  <a:txBody>
                    <a:bodyPr/>
                    <a:lstStyle/>
                    <a:p>
                      <a:r>
                        <a:rPr lang="en-US" sz="1100" b="1" dirty="0"/>
                        <a:t>Cardiac</a:t>
                      </a:r>
                    </a:p>
                    <a:p>
                      <a:r>
                        <a:rPr lang="en-US" sz="1100" i="1" dirty="0"/>
                        <a:t>Muscle Typical Location</a:t>
                      </a:r>
                    </a:p>
                    <a:p>
                      <a:r>
                        <a:rPr lang="en-US" sz="1100" dirty="0"/>
                        <a:t>Walls of heart</a:t>
                      </a:r>
                    </a:p>
                    <a:p>
                      <a:pPr>
                        <a:spcBef>
                          <a:spcPts val="600"/>
                        </a:spcBef>
                      </a:pPr>
                      <a:r>
                        <a:rPr lang="en-US" sz="1100" i="1" dirty="0"/>
                        <a:t>Function</a:t>
                      </a:r>
                    </a:p>
                    <a:p>
                      <a:r>
                        <a:rPr lang="en-US" sz="1100" dirty="0"/>
                        <a:t>Highly interconnected cells; promotes rapid spread of signal initiating contraction</a:t>
                      </a:r>
                    </a:p>
                    <a:p>
                      <a:pPr>
                        <a:spcBef>
                          <a:spcPts val="600"/>
                        </a:spcBef>
                      </a:pPr>
                      <a:r>
                        <a:rPr lang="en-US" sz="1100" i="1" dirty="0"/>
                        <a:t>Characteristic Cell Types</a:t>
                      </a:r>
                    </a:p>
                    <a:p>
                      <a:r>
                        <a:rPr lang="en-US" sz="1100" dirty="0"/>
                        <a:t>Cardiac muscle cells</a:t>
                      </a:r>
                      <a:endParaRPr lang="en-IN" sz="1100" dirty="0"/>
                    </a:p>
                  </a:txBody>
                  <a:tcPr>
                    <a:solidFill>
                      <a:srgbClr val="F4CCCC"/>
                    </a:solidFill>
                  </a:tcPr>
                </a:tc>
                <a:extLst>
                  <a:ext uri="{0D108BD9-81ED-4DB2-BD59-A6C34878D82A}">
                    <a16:rowId xmlns:a16="http://schemas.microsoft.com/office/drawing/2014/main" val="4266330438"/>
                  </a:ext>
                </a:extLst>
              </a:tr>
            </a:tbl>
          </a:graphicData>
        </a:graphic>
      </p:graphicFrame>
      <p:pic>
        <p:nvPicPr>
          <p:cNvPr id="7" name="Picture 3" descr="Alt text for this image can be found in the table column 1 row 1."/>
          <p:cNvPicPr>
            <a:picLocks noChangeAspect="1"/>
          </p:cNvPicPr>
          <p:nvPr/>
        </p:nvPicPr>
        <p:blipFill rotWithShape="1">
          <a:blip r:embed="rId2">
            <a:extLst>
              <a:ext uri="{28A0092B-C50C-407E-A947-70E740481C1C}">
                <a14:useLocalDpi xmlns:a14="http://schemas.microsoft.com/office/drawing/2010/main" val="0"/>
              </a:ext>
            </a:extLst>
          </a:blip>
          <a:srcRect b="66642"/>
          <a:stretch/>
        </p:blipFill>
        <p:spPr>
          <a:xfrm>
            <a:off x="572704" y="1616968"/>
            <a:ext cx="3889127" cy="1326943"/>
          </a:xfrm>
          <a:prstGeom prst="rect">
            <a:avLst/>
          </a:prstGeom>
        </p:spPr>
      </p:pic>
      <p:pic>
        <p:nvPicPr>
          <p:cNvPr id="9" name="Picture 4" descr="Alt text for this image can be found in the table column 1 row 2."/>
          <p:cNvPicPr>
            <a:picLocks noChangeAspect="1"/>
          </p:cNvPicPr>
          <p:nvPr/>
        </p:nvPicPr>
        <p:blipFill rotWithShape="1">
          <a:blip r:embed="rId2">
            <a:extLst>
              <a:ext uri="{28A0092B-C50C-407E-A947-70E740481C1C}">
                <a14:useLocalDpi xmlns:a14="http://schemas.microsoft.com/office/drawing/2010/main" val="0"/>
              </a:ext>
            </a:extLst>
          </a:blip>
          <a:srcRect t="33681" b="33916"/>
          <a:stretch/>
        </p:blipFill>
        <p:spPr>
          <a:xfrm>
            <a:off x="572704" y="3230885"/>
            <a:ext cx="3889127" cy="1288973"/>
          </a:xfrm>
          <a:prstGeom prst="rect">
            <a:avLst/>
          </a:prstGeom>
        </p:spPr>
      </p:pic>
      <p:pic>
        <p:nvPicPr>
          <p:cNvPr id="10" name="Picture 5" descr="Alt text for this image can be found in the table column 1 row 3."/>
          <p:cNvPicPr>
            <a:picLocks noChangeAspect="1"/>
          </p:cNvPicPr>
          <p:nvPr/>
        </p:nvPicPr>
        <p:blipFill rotWithShape="1">
          <a:blip r:embed="rId2">
            <a:extLst>
              <a:ext uri="{28A0092B-C50C-407E-A947-70E740481C1C}">
                <a14:useLocalDpi xmlns:a14="http://schemas.microsoft.com/office/drawing/2010/main" val="0"/>
              </a:ext>
            </a:extLst>
          </a:blip>
          <a:srcRect t="67193" b="957"/>
          <a:stretch/>
        </p:blipFill>
        <p:spPr>
          <a:xfrm>
            <a:off x="572704" y="4794744"/>
            <a:ext cx="3889127" cy="1266939"/>
          </a:xfrm>
          <a:prstGeom prst="rect">
            <a:avLst/>
          </a:prstGeom>
        </p:spPr>
      </p:pic>
      <p:sp>
        <p:nvSpPr>
          <p:cNvPr id="8" name="Slide Number Placeholder 6">
            <a:extLst>
              <a:ext uri="{FF2B5EF4-FFF2-40B4-BE49-F238E27FC236}">
                <a16:creationId xmlns:a16="http://schemas.microsoft.com/office/drawing/2014/main" id="{1414D8EF-2CC2-472A-AAB2-AC03D0EDAABF}"/>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179413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95125-44B6-4132-A701-4E8845B8D48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41.7</a:t>
            </a:r>
          </a:p>
        </p:txBody>
      </p:sp>
      <p:pic>
        <p:nvPicPr>
          <p:cNvPr id="10" name="Picture 2" descr="An experiment is described that answers the question: is the heartbeat a function of the nervous system, or does it originate in the heart itself?"/>
          <p:cNvPicPr>
            <a:picLocks noChangeAspect="1"/>
          </p:cNvPicPr>
          <p:nvPr/>
        </p:nvPicPr>
        <p:blipFill rotWithShape="1">
          <a:blip r:embed="rId2">
            <a:extLst>
              <a:ext uri="{28A0092B-C50C-407E-A947-70E740481C1C}">
                <a14:useLocalDpi xmlns:a14="http://schemas.microsoft.com/office/drawing/2010/main" val="0"/>
              </a:ext>
            </a:extLst>
          </a:blip>
          <a:srcRect l="17526" t="37177" r="12539" b="28387"/>
          <a:stretch/>
        </p:blipFill>
        <p:spPr>
          <a:xfrm>
            <a:off x="457200" y="1294924"/>
            <a:ext cx="8229600" cy="4774104"/>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37E6698A-AF60-4B5F-AC18-E02965AD9EDC}"/>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146898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5D94E-369E-41DE-8EBD-72F68E21FC0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Organization of Vertebrate Body</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92BFDA1-61E2-4FA1-B8E8-C29EF50EB743}"/>
              </a:ext>
            </a:extLst>
          </p:cNvPr>
          <p:cNvSpPr>
            <a:spLocks noGrp="1"/>
          </p:cNvSpPr>
          <p:nvPr>
            <p:ph sz="quarter" idx="11"/>
          </p:nvPr>
        </p:nvSpPr>
        <p:spPr/>
        <p:txBody>
          <a:bodyPr/>
          <a:lstStyle/>
          <a:p>
            <a:pPr lvl="0">
              <a:spcBef>
                <a:spcPct val="200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There are four levels of organization</a:t>
            </a:r>
          </a:p>
          <a:p>
            <a:pPr marL="457200" lvl="0" indent="-457200">
              <a:spcBef>
                <a:spcPts val="12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Cells</a:t>
            </a:r>
          </a:p>
          <a:p>
            <a:pPr marL="457200" lvl="0" indent="-457200">
              <a:spcBef>
                <a:spcPts val="12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Tissues</a:t>
            </a:r>
          </a:p>
          <a:p>
            <a:pPr marL="457200" lvl="0" indent="-457200">
              <a:spcBef>
                <a:spcPts val="1200"/>
              </a:spcBef>
              <a:spcAft>
                <a:spcPts val="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Organs</a:t>
            </a:r>
          </a:p>
          <a:p>
            <a:pPr marL="457200" lvl="0" indent="-457200">
              <a:spcBef>
                <a:spcPts val="1200"/>
              </a:spcBef>
              <a:spcAft>
                <a:spcPts val="600"/>
              </a:spcAft>
              <a:buClr>
                <a:srgbClr val="000000"/>
              </a:buClr>
              <a:buFont typeface="+mj-lt"/>
              <a:buAutoNum type="arabicPeriod"/>
            </a:pPr>
            <a:r>
              <a:rPr lang="en-US" altLang="en-US" dirty="0">
                <a:solidFill>
                  <a:srgbClr val="000000"/>
                </a:solidFill>
                <a:latin typeface="Arial" panose="020B0604020202020204" pitchFamily="34" charset="0"/>
                <a:ea typeface="Verdana" panose="020B0604030504040204" pitchFamily="34" charset="0"/>
              </a:rPr>
              <a:t>Organ systems</a:t>
            </a:r>
          </a:p>
          <a:p>
            <a:pPr lvl="0">
              <a:spcBef>
                <a:spcPts val="18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Bodies of vertebrates are composed of different cell types</a:t>
            </a:r>
          </a:p>
          <a:p>
            <a:pPr marL="349200" lvl="0" indent="-349200">
              <a:spcBef>
                <a:spcPct val="200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Mammals have over 200 cell types</a:t>
            </a:r>
          </a:p>
        </p:txBody>
      </p:sp>
      <p:sp>
        <p:nvSpPr>
          <p:cNvPr id="6" name="Slide Number Placeholder 3">
            <a:extLst>
              <a:ext uri="{FF2B5EF4-FFF2-40B4-BE49-F238E27FC236}">
                <a16:creationId xmlns:a16="http://schemas.microsoft.com/office/drawing/2014/main" id="{660FA697-7983-4192-8371-2869509A63FE}"/>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3485032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12EAF-DF7E-40CD-8361-8B22F73C179E}"/>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Nerve Tissue</a:t>
            </a:r>
          </a:p>
        </p:txBody>
      </p:sp>
      <p:sp>
        <p:nvSpPr>
          <p:cNvPr id="3" name="Content Placeholder 2">
            <a:extLst>
              <a:ext uri="{FF2B5EF4-FFF2-40B4-BE49-F238E27FC236}">
                <a16:creationId xmlns:a16="http://schemas.microsoft.com/office/drawing/2014/main" id="{42826F03-3F29-4927-96AD-5D279E754211}"/>
              </a:ext>
            </a:extLst>
          </p:cNvPr>
          <p:cNvSpPr>
            <a:spLocks noGrp="1"/>
          </p:cNvSpPr>
          <p:nvPr>
            <p:ph sz="quarter" idx="11"/>
          </p:nvPr>
        </p:nvSpPr>
        <p:spPr/>
        <p:txBody>
          <a:bodyPr/>
          <a:lstStyle/>
          <a:p>
            <a:pPr>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Cells include neurons and their supporting cells (neuroglia)</a:t>
            </a:r>
          </a:p>
          <a:p>
            <a:pPr>
              <a:spcBef>
                <a:spcPts val="18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Most neurons consist of three parts</a:t>
            </a:r>
          </a:p>
          <a:p>
            <a:pPr marL="347472"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Cell body – contains the nucleus</a:t>
            </a:r>
          </a:p>
          <a:p>
            <a:pPr marL="347472"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Dendrites – highly branched extensions</a:t>
            </a:r>
          </a:p>
          <a:p>
            <a:pPr lvl="2" indent="-283464">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Conduct electrical impulses toward the cell body</a:t>
            </a:r>
          </a:p>
          <a:p>
            <a:pPr marL="347472"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Axon – single cytoplasmic extension</a:t>
            </a:r>
          </a:p>
          <a:p>
            <a:pPr lvl="2" indent="-283464">
              <a:spcBef>
                <a:spcPts val="6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Conducts impulses away from cell body</a:t>
            </a:r>
          </a:p>
        </p:txBody>
      </p:sp>
      <p:sp>
        <p:nvSpPr>
          <p:cNvPr id="6" name="Slide Number Placeholder 3">
            <a:extLst>
              <a:ext uri="{FF2B5EF4-FFF2-40B4-BE49-F238E27FC236}">
                <a16:creationId xmlns:a16="http://schemas.microsoft.com/office/drawing/2014/main" id="{9D6E0930-99FB-4B55-92FA-B7C3A41DD538}"/>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6530565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DF5FC-25BA-4B7C-B66D-92FD0E93892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Neuroglia</a:t>
            </a:r>
          </a:p>
        </p:txBody>
      </p:sp>
      <p:sp>
        <p:nvSpPr>
          <p:cNvPr id="3" name="Content Placeholder 2">
            <a:extLst>
              <a:ext uri="{FF2B5EF4-FFF2-40B4-BE49-F238E27FC236}">
                <a16:creationId xmlns:a16="http://schemas.microsoft.com/office/drawing/2014/main" id="{1DBEDEF2-E024-4A19-9C37-00B0782790DA}"/>
              </a:ext>
            </a:extLst>
          </p:cNvPr>
          <p:cNvSpPr>
            <a:spLocks noGrp="1"/>
          </p:cNvSpPr>
          <p:nvPr>
            <p:ph sz="quarter" idx="11"/>
          </p:nvPr>
        </p:nvSpPr>
        <p:spPr/>
        <p:txBody>
          <a:bodyPr/>
          <a:lstStyle/>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 not conduct electrical impulses</a:t>
            </a:r>
          </a:p>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Support, nourish, and protect neurons</a:t>
            </a:r>
          </a:p>
        </p:txBody>
      </p:sp>
      <p:sp>
        <p:nvSpPr>
          <p:cNvPr id="6" name="Slide Number Placeholder 3">
            <a:extLst>
              <a:ext uri="{FF2B5EF4-FFF2-40B4-BE49-F238E27FC236}">
                <a16:creationId xmlns:a16="http://schemas.microsoft.com/office/drawing/2014/main" id="{927E9DA3-A3E8-46DE-8B43-1AC6159B92EB}"/>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10901532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2BD5A-2002-45DE-BAAE-D6DBA982679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41.8 Typical Neuron</a:t>
            </a:r>
          </a:p>
        </p:txBody>
      </p:sp>
      <p:pic>
        <p:nvPicPr>
          <p:cNvPr id="10" name="Picture 2" descr="A neuron has a bulbous cell body with thin dendrites branching from it. A long thick axon extends in one direction and is sheathed in tubular cel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561" y="1902033"/>
            <a:ext cx="8196878" cy="3598963"/>
          </a:xfrm>
          <a:prstGeom prst="rect">
            <a:avLst/>
          </a:prstGeom>
        </p:spPr>
      </p:pic>
      <p:sp>
        <p:nvSpPr>
          <p:cNvPr id="7" name="Slide Number Placeholder 3">
            <a:extLst>
              <a:ext uri="{FF2B5EF4-FFF2-40B4-BE49-F238E27FC236}">
                <a16:creationId xmlns:a16="http://schemas.microsoft.com/office/drawing/2014/main" id="{AC2B2935-E54B-41C4-8CC0-2A1F3D6B6A12}"/>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3487057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64E7D-7821-4C1E-8CB0-72CE36D69871}"/>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Overview of Organ Systems</a:t>
            </a:r>
          </a:p>
        </p:txBody>
      </p:sp>
      <p:sp>
        <p:nvSpPr>
          <p:cNvPr id="3" name="Content Placeholder 2">
            <a:extLst>
              <a:ext uri="{FF2B5EF4-FFF2-40B4-BE49-F238E27FC236}">
                <a16:creationId xmlns:a16="http://schemas.microsoft.com/office/drawing/2014/main" id="{77ADE524-3D59-4FB9-A2A1-2CA65BB2B6B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Communication and integration</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Two organ systems detect external stimuli and coordinate the body’s responses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Nervous and sensory systems</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Endocrine system issues chemical signals</a:t>
            </a:r>
          </a:p>
          <a:p>
            <a:pPr>
              <a:spcBef>
                <a:spcPts val="2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Support and movement</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Musculoskeletal system consists of two interrelated organ systems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Muscles and skeletal system</a:t>
            </a:r>
          </a:p>
        </p:txBody>
      </p:sp>
      <p:sp>
        <p:nvSpPr>
          <p:cNvPr id="6" name="Slide Number Placeholder 3">
            <a:extLst>
              <a:ext uri="{FF2B5EF4-FFF2-40B4-BE49-F238E27FC236}">
                <a16:creationId xmlns:a16="http://schemas.microsoft.com/office/drawing/2014/main" id="{94F2B15A-5EB5-4C21-8E7D-DFA13826FB2C}"/>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102538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F12F5-D9B2-458D-90D6-ACE273AACD1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Regulation and Maintenance and Defense</a:t>
            </a:r>
          </a:p>
        </p:txBody>
      </p:sp>
      <p:sp>
        <p:nvSpPr>
          <p:cNvPr id="3" name="Content Placeholder 2">
            <a:extLst>
              <a:ext uri="{FF2B5EF4-FFF2-40B4-BE49-F238E27FC236}">
                <a16:creationId xmlns:a16="http://schemas.microsoft.com/office/drawing/2014/main" id="{42479765-0F35-443F-A4C0-F42A14770B0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Regulation and maintenance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Four organ systems regulate and maintain the body’s chemistry</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Digestive, circulatory, respiratory, and urinary systems</a:t>
            </a:r>
          </a:p>
          <a:p>
            <a:pPr lvl="0">
              <a:spcBef>
                <a:spcPts val="2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Defense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body defends itself</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Integumentary and immune systems</a:t>
            </a:r>
          </a:p>
        </p:txBody>
      </p:sp>
      <p:sp>
        <p:nvSpPr>
          <p:cNvPr id="6" name="Slide Number Placeholder 3">
            <a:extLst>
              <a:ext uri="{FF2B5EF4-FFF2-40B4-BE49-F238E27FC236}">
                <a16:creationId xmlns:a16="http://schemas.microsoft.com/office/drawing/2014/main" id="{948639B1-E56A-43DA-A460-8C5B1123012F}"/>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6370561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E26F3-32E3-494A-8459-862EA9D53B4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Reproduction and Development</a:t>
            </a:r>
          </a:p>
        </p:txBody>
      </p:sp>
      <p:sp>
        <p:nvSpPr>
          <p:cNvPr id="3" name="Content Placeholder 2">
            <a:extLst>
              <a:ext uri="{FF2B5EF4-FFF2-40B4-BE49-F238E27FC236}">
                <a16:creationId xmlns:a16="http://schemas.microsoft.com/office/drawing/2014/main" id="{A9F45CCA-FAB4-47A8-8156-2CAA89D290C7}"/>
              </a:ext>
            </a:extLst>
          </p:cNvPr>
          <p:cNvSpPr>
            <a:spLocks noGrp="1"/>
          </p:cNvSpPr>
          <p:nvPr>
            <p:ph sz="quarter" idx="11"/>
          </p:nvPr>
        </p:nvSpPr>
        <p:spPr/>
        <p:txBody>
          <a:bodyPr/>
          <a:lstStyle/>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biological continuity of vertebrates</a:t>
            </a:r>
          </a:p>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females, the system also nurtures the developing embryo and fetus</a:t>
            </a:r>
          </a:p>
        </p:txBody>
      </p:sp>
      <p:sp>
        <p:nvSpPr>
          <p:cNvPr id="6" name="Slide Number Placeholder 3">
            <a:extLst>
              <a:ext uri="{FF2B5EF4-FFF2-40B4-BE49-F238E27FC236}">
                <a16:creationId xmlns:a16="http://schemas.microsoft.com/office/drawing/2014/main" id="{28D53DFA-AEB2-4DC4-AA1A-1C3E1C71EB85}"/>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37477628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49C2B-8432-491F-A08D-41243362FFD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41.9 Nervous, Endocrine, Skeletal</a:t>
            </a:r>
          </a:p>
        </p:txBody>
      </p:sp>
      <p:pic>
        <p:nvPicPr>
          <p:cNvPr id="12" name="Picture 2" descr="The nervous, endocrine, and skeletal systems of a human are depicted with their major elements."/>
          <p:cNvPicPr>
            <a:picLocks noChangeAspect="1"/>
          </p:cNvPicPr>
          <p:nvPr/>
        </p:nvPicPr>
        <p:blipFill rotWithShape="1">
          <a:blip r:embed="rId2">
            <a:extLst>
              <a:ext uri="{28A0092B-C50C-407E-A947-70E740481C1C}">
                <a14:useLocalDpi xmlns:a14="http://schemas.microsoft.com/office/drawing/2010/main" val="0"/>
              </a:ext>
            </a:extLst>
          </a:blip>
          <a:srcRect b="49286"/>
          <a:stretch/>
        </p:blipFill>
        <p:spPr>
          <a:xfrm>
            <a:off x="457200" y="1399539"/>
            <a:ext cx="8229600" cy="4377808"/>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4EC24E2-9513-4ACF-9EB0-AF34D45EA260}"/>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4976308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52511D-F42F-41C7-BFEF-88341E7FB37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41.9 Muscular, Digestive, Circulatory</a:t>
            </a:r>
          </a:p>
        </p:txBody>
      </p:sp>
      <p:pic>
        <p:nvPicPr>
          <p:cNvPr id="12" name="Picture 2" descr="The muscular, digestive, and circulatory systems of a human are depicted with their major elements."/>
          <p:cNvPicPr>
            <a:picLocks noChangeAspect="1"/>
          </p:cNvPicPr>
          <p:nvPr/>
        </p:nvPicPr>
        <p:blipFill rotWithShape="1">
          <a:blip r:embed="rId2">
            <a:extLst>
              <a:ext uri="{28A0092B-C50C-407E-A947-70E740481C1C}">
                <a14:useLocalDpi xmlns:a14="http://schemas.microsoft.com/office/drawing/2010/main" val="0"/>
              </a:ext>
            </a:extLst>
          </a:blip>
          <a:srcRect t="49696"/>
          <a:stretch/>
        </p:blipFill>
        <p:spPr>
          <a:xfrm>
            <a:off x="457200" y="1394423"/>
            <a:ext cx="8229600" cy="434237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4889D0E-E6E3-4DB9-82C3-07960E4523C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274155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8FE8-C812-4AEB-B63E-889C114A0FE8}"/>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41.9 Respiratory, Urinary, Integumentary</a:t>
            </a:r>
          </a:p>
        </p:txBody>
      </p:sp>
      <p:pic>
        <p:nvPicPr>
          <p:cNvPr id="13" name="Picture 2" descr="The respiratory, urinary, and integumentary systems of a human are depicted with their major elements."/>
          <p:cNvPicPr>
            <a:picLocks noChangeAspect="1"/>
          </p:cNvPicPr>
          <p:nvPr/>
        </p:nvPicPr>
        <p:blipFill rotWithShape="1">
          <a:blip r:embed="rId2">
            <a:extLst>
              <a:ext uri="{28A0092B-C50C-407E-A947-70E740481C1C}">
                <a14:useLocalDpi xmlns:a14="http://schemas.microsoft.com/office/drawing/2010/main" val="0"/>
              </a:ext>
            </a:extLst>
          </a:blip>
          <a:srcRect b="50330"/>
          <a:stretch/>
        </p:blipFill>
        <p:spPr>
          <a:xfrm>
            <a:off x="457200" y="1388054"/>
            <a:ext cx="8229600" cy="428761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03F438C-82EE-4698-801F-1A55D6C9AA0A}"/>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541479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98772-B2F0-4EDA-9F78-03AD6F0E4CF3}"/>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41.9 Lymphatic and Reproductive</a:t>
            </a:r>
          </a:p>
        </p:txBody>
      </p:sp>
      <p:pic>
        <p:nvPicPr>
          <p:cNvPr id="12" name="Picture 2" descr="The lymphatic/immune system and reproductive system of male and female are depicted with their major elements."/>
          <p:cNvPicPr>
            <a:picLocks noChangeAspect="1"/>
          </p:cNvPicPr>
          <p:nvPr/>
        </p:nvPicPr>
        <p:blipFill rotWithShape="1">
          <a:blip r:embed="rId2">
            <a:extLst>
              <a:ext uri="{28A0092B-C50C-407E-A947-70E740481C1C}">
                <a14:useLocalDpi xmlns:a14="http://schemas.microsoft.com/office/drawing/2010/main" val="0"/>
              </a:ext>
            </a:extLst>
          </a:blip>
          <a:srcRect t="50110"/>
          <a:stretch/>
        </p:blipFill>
        <p:spPr>
          <a:xfrm>
            <a:off x="457200" y="1507253"/>
            <a:ext cx="8229600" cy="4306592"/>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FDBCEE23-56DB-4284-9F8D-FAA8C559746C}"/>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1200894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6F475-99D6-4D62-B416-E7A6DAE5065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Tissues</a:t>
            </a:r>
          </a:p>
        </p:txBody>
      </p:sp>
      <p:sp>
        <p:nvSpPr>
          <p:cNvPr id="3" name="Content Placeholder 2">
            <a:extLst>
              <a:ext uri="{FF2B5EF4-FFF2-40B4-BE49-F238E27FC236}">
                <a16:creationId xmlns:a16="http://schemas.microsoft.com/office/drawing/2014/main" id="{A196A413-607A-4E91-B3CA-EA1CA50342CD}"/>
              </a:ext>
            </a:extLst>
          </p:cNvPr>
          <p:cNvSpPr>
            <a:spLocks noGrp="1"/>
          </p:cNvSpPr>
          <p:nvPr>
            <p:ph sz="quarter" idx="11"/>
          </p:nvPr>
        </p:nvSpPr>
        <p:spPr>
          <a:xfrm>
            <a:off x="342900" y="1276710"/>
            <a:ext cx="8458200" cy="4844957"/>
          </a:xfrm>
        </p:spPr>
        <p:txBody>
          <a:bodyPr/>
          <a:lstStyle/>
          <a:p>
            <a:pPr>
              <a:spcBef>
                <a:spcPct val="200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Tissues</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Groups of cells that are similar in structure and function</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3 fundamental embryonic tissues are called germ layers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Endoderm, mesoderm, and ectoderm</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 adult vertebrates, there are four primary tissues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Epithelial, connective, muscle, and nerve</a:t>
            </a:r>
          </a:p>
        </p:txBody>
      </p:sp>
      <p:sp>
        <p:nvSpPr>
          <p:cNvPr id="6" name="Slide Number Placeholder 3">
            <a:extLst>
              <a:ext uri="{FF2B5EF4-FFF2-40B4-BE49-F238E27FC236}">
                <a16:creationId xmlns:a16="http://schemas.microsoft.com/office/drawing/2014/main" id="{CC24D36A-E00B-4211-8B2A-2DEDEEF8D464}"/>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27314222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E35E1E-E239-48DF-9F63-D321D173886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Homeostasis</a:t>
            </a:r>
          </a:p>
        </p:txBody>
      </p:sp>
      <p:sp>
        <p:nvSpPr>
          <p:cNvPr id="3" name="Content Placeholder 2">
            <a:extLst>
              <a:ext uri="{FF2B5EF4-FFF2-40B4-BE49-F238E27FC236}">
                <a16:creationId xmlns:a16="http://schemas.microsoft.com/office/drawing/2014/main" id="{9B7B89EF-464D-4155-AEB9-003786B2CD40}"/>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For cells to function efficiently and interact properly, internal body conditions must be relatively constant</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 pH, concentrations of glucose and oxygen</a:t>
            </a:r>
          </a:p>
        </p:txBody>
      </p:sp>
      <p:sp>
        <p:nvSpPr>
          <p:cNvPr id="6" name="Slide Number Placeholder 3">
            <a:extLst>
              <a:ext uri="{FF2B5EF4-FFF2-40B4-BE49-F238E27FC236}">
                <a16:creationId xmlns:a16="http://schemas.microsoft.com/office/drawing/2014/main" id="{92118EA5-92EE-41A0-BE3B-AA8CB9EB010B}"/>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62004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B9ACC-375A-4174-A362-B45F1E9169A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Negative Feedback</a:t>
            </a:r>
          </a:p>
        </p:txBody>
      </p:sp>
      <p:sp>
        <p:nvSpPr>
          <p:cNvPr id="3" name="Content Placeholder 2">
            <a:extLst>
              <a:ext uri="{FF2B5EF4-FFF2-40B4-BE49-F238E27FC236}">
                <a16:creationId xmlns:a16="http://schemas.microsoft.com/office/drawing/2014/main" id="{657AAAAA-6728-4F82-B64C-0E3FE9126244}"/>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Mechanisms</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Changing conditions are detected by sensors (cells or membrane receptors)</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Information is fed to an integrating center (brain, spinal cord, or endocrine gland)</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Compares conditions to a set point</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If conditions deviate too far from a set point, biochemical reactions are initiated to change conditions back toward the set point</a:t>
            </a:r>
          </a:p>
        </p:txBody>
      </p:sp>
      <p:sp>
        <p:nvSpPr>
          <p:cNvPr id="6" name="Slide Number Placeholder 3">
            <a:extLst>
              <a:ext uri="{FF2B5EF4-FFF2-40B4-BE49-F238E27FC236}">
                <a16:creationId xmlns:a16="http://schemas.microsoft.com/office/drawing/2014/main" id="{501F7509-109E-4764-B4A2-D06E0C86FADC}"/>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9217654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EB5A3-3EB9-46CC-B020-5E03EF3239F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Components of Negative Feedback</a:t>
            </a:r>
          </a:p>
        </p:txBody>
      </p:sp>
      <p:sp>
        <p:nvSpPr>
          <p:cNvPr id="3" name="Content Placeholder 2">
            <a:extLst>
              <a:ext uri="{FF2B5EF4-FFF2-40B4-BE49-F238E27FC236}">
                <a16:creationId xmlns:a16="http://schemas.microsoft.com/office/drawing/2014/main" id="{0A4EF6FF-8086-4648-AD86-F84A8369EB50}"/>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have set points for body temperature, blood glucose concentrations, electrolyte (ion) concentration, tendon tension, etc.</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Integrating center is often a particular region of the brain or spinal cord</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Effectors (muscles or glands) change the value of the condition in question back toward the set point value</a:t>
            </a:r>
          </a:p>
        </p:txBody>
      </p:sp>
      <p:sp>
        <p:nvSpPr>
          <p:cNvPr id="6" name="Slide Number Placeholder 3">
            <a:extLst>
              <a:ext uri="{FF2B5EF4-FFF2-40B4-BE49-F238E27FC236}">
                <a16:creationId xmlns:a16="http://schemas.microsoft.com/office/drawing/2014/main" id="{205289A4-9856-4C73-B4B0-8D7C5C6687B2}"/>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35920163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B0BD29-B2CB-49F2-A936-E39A560A382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41.10</a:t>
            </a:r>
          </a:p>
        </p:txBody>
      </p:sp>
      <p:pic>
        <p:nvPicPr>
          <p:cNvPr id="12" name="Picture 2" descr="A negative feedback loop includes stimulus, sensor, integrating center, effector and respons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454232"/>
            <a:ext cx="8229600" cy="409541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8085301-F968-462C-A80C-9205B3C9B911}"/>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3230128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301CD-D692-43B2-896D-E258A6FA348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Mammals and Birds</a:t>
            </a:r>
          </a:p>
        </p:txBody>
      </p:sp>
      <p:sp>
        <p:nvSpPr>
          <p:cNvPr id="3" name="Content Placeholder 2">
            <a:extLst>
              <a:ext uri="{FF2B5EF4-FFF2-40B4-BE49-F238E27FC236}">
                <a16:creationId xmlns:a16="http://schemas.microsoft.com/office/drawing/2014/main" id="{6ECE30A8-6C4A-4750-8689-B0D60C8CC108}"/>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Mammals and birds are endothermic</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Maintain a relatively constant body temperature independent of the environmental temperature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Humans 37°C or 98.6°F</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body temperature are detected by the hypothalamus in the brain</a:t>
            </a:r>
          </a:p>
        </p:txBody>
      </p:sp>
      <p:sp>
        <p:nvSpPr>
          <p:cNvPr id="6" name="Slide Number Placeholder 3">
            <a:extLst>
              <a:ext uri="{FF2B5EF4-FFF2-40B4-BE49-F238E27FC236}">
                <a16:creationId xmlns:a16="http://schemas.microsoft.com/office/drawing/2014/main" id="{DB81ADB5-A00A-4075-97B9-A6BF86D88E0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3501413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4A81F0-AE22-4EF3-92AC-64EE8BDBBCA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Opposition of Negative Feedback Mechanisms</a:t>
            </a:r>
          </a:p>
        </p:txBody>
      </p:sp>
      <p:sp>
        <p:nvSpPr>
          <p:cNvPr id="3" name="Content Placeholder 2">
            <a:extLst>
              <a:ext uri="{FF2B5EF4-FFF2-40B4-BE49-F238E27FC236}">
                <a16:creationId xmlns:a16="http://schemas.microsoft.com/office/drawing/2014/main" id="{E658C83D-5264-45E9-A219-E9A9E33D9602}"/>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Negative feedback mechanisms often oppose each other to produce finer degree of control</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internal factors are controlled by antagonistic effectors</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“push–pull” action</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Increasing activity of one effector is accompanied by decrease in the other</a:t>
            </a:r>
          </a:p>
        </p:txBody>
      </p:sp>
      <p:sp>
        <p:nvSpPr>
          <p:cNvPr id="6" name="Slide Number Placeholder 3">
            <a:extLst>
              <a:ext uri="{FF2B5EF4-FFF2-40B4-BE49-F238E27FC236}">
                <a16:creationId xmlns:a16="http://schemas.microsoft.com/office/drawing/2014/main" id="{959B50C0-AEBD-4A4B-B069-7DC908E4BEED}"/>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35871388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2EAFE-C610-4569-982D-5C6A47771E3A}"/>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Antagonistic Effectors</a:t>
            </a:r>
          </a:p>
        </p:txBody>
      </p:sp>
      <p:sp>
        <p:nvSpPr>
          <p:cNvPr id="3" name="Content Placeholder 2">
            <a:extLst>
              <a:ext uri="{FF2B5EF4-FFF2-40B4-BE49-F238E27FC236}">
                <a16:creationId xmlns:a16="http://schemas.microsoft.com/office/drawing/2014/main" id="{2482A471-E388-4837-B474-AF87FC4A3BF5}"/>
              </a:ext>
            </a:extLst>
          </p:cNvPr>
          <p:cNvSpPr>
            <a:spLocks noGrp="1"/>
          </p:cNvSpPr>
          <p:nvPr>
            <p:ph sz="quarter" idx="11"/>
          </p:nvPr>
        </p:nvSpPr>
        <p:spPr/>
        <p:txBody>
          <a:bodyPr/>
          <a:lstStyle/>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Antagonistic effectors are involved in the control of body temperature</a:t>
            </a:r>
          </a:p>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If hypothalamus detects high temperature</a:t>
            </a:r>
          </a:p>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heat dissipation via sweating and dilation of blood vessels in skin</a:t>
            </a:r>
          </a:p>
          <a:p>
            <a:pPr lvl="0">
              <a:spcBef>
                <a:spcPct val="20000"/>
              </a:spcBef>
              <a:spcAft>
                <a:spcPts val="1200"/>
              </a:spcAft>
              <a:buClr>
                <a:schemeClr val="tx1"/>
              </a:buClr>
            </a:pPr>
            <a:r>
              <a:rPr lang="en-US" dirty="0">
                <a:solidFill>
                  <a:srgbClr val="000000"/>
                </a:solidFill>
                <a:latin typeface="Arial" panose="020B0604020202020204" pitchFamily="34" charset="0"/>
                <a:ea typeface="Verdana" panose="020B0604030504040204" pitchFamily="34" charset="0"/>
              </a:rPr>
              <a:t>If hypothalamus detects low temperature</a:t>
            </a:r>
          </a:p>
          <a:p>
            <a:pPr marL="347472" lvl="0" indent="-347472">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Promotes heat conservation via shivering and constriction of blood vessels in skin</a:t>
            </a:r>
          </a:p>
        </p:txBody>
      </p:sp>
      <p:sp>
        <p:nvSpPr>
          <p:cNvPr id="6" name="Slide Number Placeholder 3">
            <a:extLst>
              <a:ext uri="{FF2B5EF4-FFF2-40B4-BE49-F238E27FC236}">
                <a16:creationId xmlns:a16="http://schemas.microsoft.com/office/drawing/2014/main" id="{B53302E8-8D9F-479B-9C3D-D1A178D82C40}"/>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6378556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4C5D0-911C-4566-B502-217922488AF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41.11</a:t>
            </a:r>
          </a:p>
        </p:txBody>
      </p:sp>
      <p:pic>
        <p:nvPicPr>
          <p:cNvPr id="12" name="Picture 2" descr="Negative feedbacks of stimulus room temperature changes from the setpoint (a), and stimulus body temperature deviates from the setpoint (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364643"/>
            <a:ext cx="8229600" cy="432841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61D0891-173A-482B-8038-47D237509591}"/>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4540734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23D71-D6F2-4400-9D47-CE2272154E09}"/>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Positive Feedback</a:t>
            </a:r>
          </a:p>
        </p:txBody>
      </p:sp>
      <p:sp>
        <p:nvSpPr>
          <p:cNvPr id="3" name="Content Placeholder 2">
            <a:extLst>
              <a:ext uri="{FF2B5EF4-FFF2-40B4-BE49-F238E27FC236}">
                <a16:creationId xmlns:a16="http://schemas.microsoft.com/office/drawing/2014/main" id="{1D632382-7655-446D-9C2F-ED9A2C3C6AF3}"/>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Mechanisms</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Enhance a change – not common</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do not in themselves maintain homeostasis</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components of some physiological mechanisms.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Blood clotting</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Contraction of uterus during childbirth</a:t>
            </a:r>
          </a:p>
        </p:txBody>
      </p:sp>
      <p:sp>
        <p:nvSpPr>
          <p:cNvPr id="6" name="Slide Number Placeholder 3">
            <a:extLst>
              <a:ext uri="{FF2B5EF4-FFF2-40B4-BE49-F238E27FC236}">
                <a16:creationId xmlns:a16="http://schemas.microsoft.com/office/drawing/2014/main" id="{57576F08-C6CA-4A6D-B694-7DC043200492}"/>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6627670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1AEFA-90CE-4786-B34D-C760C711AD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41.12</a:t>
            </a:r>
          </a:p>
        </p:txBody>
      </p:sp>
      <p:pic>
        <p:nvPicPr>
          <p:cNvPr id="13" name="Picture 2" descr="A diagram describes the positive feedback look that exists during childbirt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066559"/>
            <a:ext cx="6400800" cy="511978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313226E-8837-40CC-8F3D-3A1F51015883}"/>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37051880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F22AE-A262-462B-BBEC-133419EEC73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Organs and Organ Systems</a:t>
            </a:r>
          </a:p>
        </p:txBody>
      </p:sp>
      <p:sp>
        <p:nvSpPr>
          <p:cNvPr id="3" name="Content Placeholder 2">
            <a:extLst>
              <a:ext uri="{FF2B5EF4-FFF2-40B4-BE49-F238E27FC236}">
                <a16:creationId xmlns:a16="http://schemas.microsoft.com/office/drawing/2014/main" id="{13A5AAA7-A87E-432C-97DF-22A19377E4D9}"/>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Organs</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Combinations of different tissues that form a structural and functional unit</a:t>
            </a:r>
          </a:p>
          <a:p>
            <a:pPr lvl="0">
              <a:spcBef>
                <a:spcPts val="24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Organ systems</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Groups of organs that cooperate to perform the major activities of the body</a:t>
            </a:r>
          </a:p>
        </p:txBody>
      </p:sp>
      <p:sp>
        <p:nvSpPr>
          <p:cNvPr id="6" name="Slide Number Placeholder 3">
            <a:extLst>
              <a:ext uri="{FF2B5EF4-FFF2-40B4-BE49-F238E27FC236}">
                <a16:creationId xmlns:a16="http://schemas.microsoft.com/office/drawing/2014/main" id="{979476F8-6C59-4385-8D4D-9E1DBC2A81E6}"/>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880436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10155-7F88-4F00-BDEC-0A1FFE9F121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Regulating Body Temperature</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E3F79858-1740-456B-85E3-1CB5DCDE535C}"/>
              </a:ext>
            </a:extLst>
          </p:cNvPr>
          <p:cNvSpPr>
            <a:spLocks noGrp="1"/>
          </p:cNvSpPr>
          <p:nvPr>
            <p:ph sz="quarter" idx="11"/>
          </p:nvPr>
        </p:nvSpPr>
        <p:spPr/>
        <p:txBody>
          <a:bodyPr/>
          <a:lstStyle/>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Temperature is one of the most important aspects of the environment</a:t>
            </a:r>
          </a:p>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organisms have a body temperature that conforms to the environment</a:t>
            </a:r>
          </a:p>
          <a:p>
            <a:pPr marL="349200" lvl="0" indent="-3492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Other organisms regulate their body temperature</a:t>
            </a:r>
          </a:p>
        </p:txBody>
      </p:sp>
      <p:sp>
        <p:nvSpPr>
          <p:cNvPr id="6" name="Slide Number Placeholder 3">
            <a:extLst>
              <a:ext uri="{FF2B5EF4-FFF2-40B4-BE49-F238E27FC236}">
                <a16:creationId xmlns:a16="http://schemas.microsoft.com/office/drawing/2014/main" id="{4D483F9F-D6A1-4C62-AF1A-44A7F63C1D33}"/>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043318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2BFA-1971-4159-A89D-1ACB326079D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Regulating Body Temperature</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graphicFrame>
        <p:nvGraphicFramePr>
          <p:cNvPr id="4" name="Object 2">
            <a:extLst>
              <a:ext uri="{FF2B5EF4-FFF2-40B4-BE49-F238E27FC236}">
                <a16:creationId xmlns:a16="http://schemas.microsoft.com/office/drawing/2014/main" id="{C44CCC4A-8906-4C12-8BB0-302DE70DE280}"/>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26580140"/>
              </p:ext>
            </p:extLst>
          </p:nvPr>
        </p:nvGraphicFramePr>
        <p:xfrm>
          <a:off x="423863" y="1301750"/>
          <a:ext cx="457200" cy="381000"/>
        </p:xfrm>
        <a:graphic>
          <a:graphicData uri="http://schemas.openxmlformats.org/presentationml/2006/ole">
            <mc:AlternateContent xmlns:mc="http://schemas.openxmlformats.org/markup-compatibility/2006">
              <mc:Choice xmlns:v="urn:schemas-microsoft-com:vml" Requires="v">
                <p:oleObj spid="_x0000_s1104" name="Equation" r:id="rId3" imgW="457200" imgH="380880" progId="Equation.DSMT4">
                  <p:embed/>
                </p:oleObj>
              </mc:Choice>
              <mc:Fallback>
                <p:oleObj name="Equation" r:id="rId3" imgW="457200" imgH="380880" progId="Equation.DSMT4">
                  <p:embed/>
                  <p:pic>
                    <p:nvPicPr>
                      <p:cNvPr id="0" name=""/>
                      <p:cNvPicPr/>
                      <p:nvPr/>
                    </p:nvPicPr>
                    <p:blipFill>
                      <a:blip r:embed="rId4"/>
                      <a:stretch>
                        <a:fillRect/>
                      </a:stretch>
                    </p:blipFill>
                    <p:spPr>
                      <a:xfrm>
                        <a:off x="423863" y="1301750"/>
                        <a:ext cx="457200" cy="381000"/>
                      </a:xfrm>
                      <a:prstGeom prst="rect">
                        <a:avLst/>
                      </a:prstGeom>
                    </p:spPr>
                  </p:pic>
                </p:oleObj>
              </mc:Fallback>
            </mc:AlternateContent>
          </a:graphicData>
        </a:graphic>
      </p:graphicFrame>
      <p:sp>
        <p:nvSpPr>
          <p:cNvPr id="3" name="Content Placeholder 3">
            <a:extLst>
              <a:ext uri="{FF2B5EF4-FFF2-40B4-BE49-F238E27FC236}">
                <a16:creationId xmlns:a16="http://schemas.microsoft.com/office/drawing/2014/main" id="{A9060869-DD2D-45FA-98C2-8BE583972B57}"/>
              </a:ext>
            </a:extLst>
          </p:cNvPr>
          <p:cNvSpPr>
            <a:spLocks noGrp="1"/>
          </p:cNvSpPr>
          <p:nvPr>
            <p:ph sz="quarter" idx="11"/>
          </p:nvPr>
        </p:nvSpPr>
        <p:spPr>
          <a:xfrm>
            <a:off x="342900" y="1276710"/>
            <a:ext cx="8198199" cy="3055260"/>
          </a:xfrm>
        </p:spPr>
        <p:txBody>
          <a:bodyPr/>
          <a:lstStyle/>
          <a:p>
            <a:pPr marL="502920"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is a measure of temperature sensitivity</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rate of any chemical reaction is affected by temperature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 rate increases with increasing temperature</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Every 10°C increase in temperature doubles the reaction rate</a:t>
            </a:r>
            <a:endParaRPr lang="en-US" baseline="-25000" dirty="0">
              <a:solidFill>
                <a:srgbClr val="000000"/>
              </a:solidFill>
              <a:latin typeface="Arial" panose="020B0604020202020204" pitchFamily="34" charset="0"/>
              <a:ea typeface="Verdana" panose="020B0604030504040204" pitchFamily="34" charset="0"/>
            </a:endParaRPr>
          </a:p>
        </p:txBody>
      </p:sp>
      <p:graphicFrame>
        <p:nvGraphicFramePr>
          <p:cNvPr id="7" name="Object 4">
            <a:extLst>
              <a:ext uri="{FF2B5EF4-FFF2-40B4-BE49-F238E27FC236}">
                <a16:creationId xmlns:a16="http://schemas.microsoft.com/office/drawing/2014/main" id="{78B9608A-16E4-47D6-826D-0858709925A4}"/>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2360694114"/>
              </p:ext>
            </p:extLst>
          </p:nvPr>
        </p:nvGraphicFramePr>
        <p:xfrm>
          <a:off x="3438522" y="4457691"/>
          <a:ext cx="1981200" cy="381000"/>
        </p:xfrm>
        <a:graphic>
          <a:graphicData uri="http://schemas.openxmlformats.org/presentationml/2006/ole">
            <mc:AlternateContent xmlns:mc="http://schemas.openxmlformats.org/markup-compatibility/2006">
              <mc:Choice xmlns:v="urn:schemas-microsoft-com:vml" Requires="v">
                <p:oleObj spid="_x0000_s1105" name="Equation" r:id="rId5" imgW="1981080" imgH="380880" progId="Equation.DSMT4">
                  <p:embed/>
                </p:oleObj>
              </mc:Choice>
              <mc:Fallback>
                <p:oleObj name="Equation" r:id="rId5" imgW="1981080" imgH="380880" progId="Equation.DSMT4">
                  <p:embed/>
                  <p:pic>
                    <p:nvPicPr>
                      <p:cNvPr id="4" name="Object 2">
                        <a:extLst>
                          <a:ext uri="{FF2B5EF4-FFF2-40B4-BE49-F238E27FC236}">
                            <a16:creationId xmlns:a16="http://schemas.microsoft.com/office/drawing/2014/main" id="{C44CCC4A-8906-4C12-8BB0-302DE70DE280}"/>
                          </a:ext>
                          <a:ext uri="{C183D7F6-B498-43B3-948B-1728B52AA6E4}">
                            <adec:decorative xmlns:adec="http://schemas.microsoft.com/office/drawing/2017/decorative" val="1"/>
                          </a:ext>
                        </a:extLst>
                      </p:cNvPr>
                      <p:cNvPicPr/>
                      <p:nvPr/>
                    </p:nvPicPr>
                    <p:blipFill>
                      <a:blip r:embed="rId6"/>
                      <a:stretch>
                        <a:fillRect/>
                      </a:stretch>
                    </p:blipFill>
                    <p:spPr>
                      <a:xfrm>
                        <a:off x="3438522" y="4457691"/>
                        <a:ext cx="1981200" cy="381000"/>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657CE1DD-CFDA-4A75-9EF4-DF51EACE5A0D}"/>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4333667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6D9C6-240C-4836-A4AD-8F9C1512047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Temperature Determination</a:t>
            </a:r>
          </a:p>
        </p:txBody>
      </p:sp>
      <p:sp>
        <p:nvSpPr>
          <p:cNvPr id="3" name="Content Placeholder 2">
            <a:extLst>
              <a:ext uri="{FF2B5EF4-FFF2-40B4-BE49-F238E27FC236}">
                <a16:creationId xmlns:a16="http://schemas.microsoft.com/office/drawing/2014/main" id="{C54EEB65-80CA-4FF2-A31E-C8038C7CBD1E}"/>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Temperature determined by internal and external factors</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Overall metabolic rate and body temperature are interrelated</a:t>
            </a:r>
          </a:p>
          <a:p>
            <a:pPr marL="349200" lvl="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Organisms must deal with external and internal factors that relate body heat, metabolism, and the environment</a:t>
            </a:r>
          </a:p>
          <a:p>
            <a:pPr lvl="0" algn="ct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body heat = heat produced + heat transferred</a:t>
            </a:r>
          </a:p>
        </p:txBody>
      </p:sp>
      <p:sp>
        <p:nvSpPr>
          <p:cNvPr id="6" name="Slide Number Placeholder 3">
            <a:extLst>
              <a:ext uri="{FF2B5EF4-FFF2-40B4-BE49-F238E27FC236}">
                <a16:creationId xmlns:a16="http://schemas.microsoft.com/office/drawing/2014/main" id="{8AD0B857-1E6A-4767-959E-20CC8748C56C}"/>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6006079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7159AE-E343-4A0D-A36E-311B32CAE5A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Mechanisms of heat transfer</a:t>
            </a:r>
          </a:p>
        </p:txBody>
      </p:sp>
      <p:sp>
        <p:nvSpPr>
          <p:cNvPr id="3" name="Content Placeholder 2">
            <a:extLst>
              <a:ext uri="{FF2B5EF4-FFF2-40B4-BE49-F238E27FC236}">
                <a16:creationId xmlns:a16="http://schemas.microsoft.com/office/drawing/2014/main" id="{A5A35559-CF31-491F-BD12-1D0A0FC66E72}"/>
              </a:ext>
            </a:extLst>
          </p:cNvPr>
          <p:cNvSpPr>
            <a:spLocks noGrp="1"/>
          </p:cNvSpPr>
          <p:nvPr>
            <p:ph sz="quarter" idx="11"/>
          </p:nvPr>
        </p:nvSpPr>
        <p:spPr/>
        <p:txBody>
          <a:bodyPr/>
          <a:lstStyle/>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Radiation- transfer of heat by electromagnetic radiation</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Conduction- direct transfer of heat from hotter object to a colder one</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Convection- transfer of heat brought about by the movement of a gas or liquid</a:t>
            </a:r>
          </a:p>
          <a:p>
            <a:pPr marL="349200" lvl="0" indent="-349200">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Evaporation- heat of vaporization or the amount of energy needed to change them from a liquid to a gas phase</a:t>
            </a:r>
          </a:p>
        </p:txBody>
      </p:sp>
      <p:sp>
        <p:nvSpPr>
          <p:cNvPr id="6" name="Slide Number Placeholder 3">
            <a:extLst>
              <a:ext uri="{FF2B5EF4-FFF2-40B4-BE49-F238E27FC236}">
                <a16:creationId xmlns:a16="http://schemas.microsoft.com/office/drawing/2014/main" id="{2EA08240-8262-4B4A-815D-C89ADAF4699D}"/>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24938020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2B52F-A599-431B-9DF1-5E34D9AEF53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41.13</a:t>
            </a:r>
          </a:p>
        </p:txBody>
      </p:sp>
      <p:pic>
        <p:nvPicPr>
          <p:cNvPr id="13" name="Picture 2" descr="Heat transfers from the sun to the particles in the atmosphere, animals, and the eart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167066"/>
            <a:ext cx="6400800" cy="496423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F8AD65C-41FB-4A36-B176-57A562BE671F}"/>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7961178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4BB71-2377-4747-B521-6BCD3CD79B4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Ectotherms</a:t>
            </a:r>
          </a:p>
        </p:txBody>
      </p:sp>
      <p:pic>
        <p:nvPicPr>
          <p:cNvPr id="13" name="Picture 2" descr="Over 2 minutes, shiver-like contractions of sphinx moth thorax muscles increase the thorax temperature by about twelve degrees Celsiu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2445" y="1276710"/>
            <a:ext cx="4964287" cy="4692331"/>
          </a:xfrm>
          <a:prstGeom prst="rect">
            <a:avLst/>
          </a:prstGeom>
        </p:spPr>
      </p:pic>
      <p:sp>
        <p:nvSpPr>
          <p:cNvPr id="3" name="Content Placeholder 3">
            <a:extLst>
              <a:ext uri="{FF2B5EF4-FFF2-40B4-BE49-F238E27FC236}">
                <a16:creationId xmlns:a16="http://schemas.microsoft.com/office/drawing/2014/main" id="{9C76010D-A58F-4DF5-B0F4-6C560A294BB0}"/>
              </a:ext>
            </a:extLst>
          </p:cNvPr>
          <p:cNvSpPr>
            <a:spLocks noGrp="1"/>
          </p:cNvSpPr>
          <p:nvPr>
            <p:ph sz="quarter" idx="11"/>
          </p:nvPr>
        </p:nvSpPr>
        <p:spPr>
          <a:xfrm>
            <a:off x="342900" y="1276710"/>
            <a:ext cx="3246120" cy="3592470"/>
          </a:xfrm>
        </p:spPr>
        <p:txBody>
          <a:bodyPr/>
          <a:lstStyle/>
          <a:p>
            <a:pPr lvl="0">
              <a:spcBef>
                <a:spcPts val="12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Ectotherms regulate temperature using behavior</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Low metabolic rates</a:t>
            </a:r>
          </a:p>
          <a:p>
            <a:pPr marL="349200" lvl="0" indent="-349200">
              <a:spcBef>
                <a:spcPts val="12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Regulate their temperature using behavior</a:t>
            </a:r>
          </a:p>
        </p:txBody>
      </p:sp>
      <p:sp>
        <p:nvSpPr>
          <p:cNvPr id="9" name="Slide Number Placeholder 4">
            <a:extLst>
              <a:ext uri="{FF2B5EF4-FFF2-40B4-BE49-F238E27FC236}">
                <a16:creationId xmlns:a16="http://schemas.microsoft.com/office/drawing/2014/main" id="{EED8AEEC-B659-4C57-AE62-98108EE0979E}"/>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7018499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359D0-D04A-4D02-8EDF-C3D6C1F6829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Endotherms</a:t>
            </a:r>
          </a:p>
        </p:txBody>
      </p:sp>
      <p:sp>
        <p:nvSpPr>
          <p:cNvPr id="3" name="Content Placeholder 2">
            <a:extLst>
              <a:ext uri="{FF2B5EF4-FFF2-40B4-BE49-F238E27FC236}">
                <a16:creationId xmlns:a16="http://schemas.microsoft.com/office/drawing/2014/main" id="{A8BD5033-4170-4CDB-8CF8-89C7BE4C6364}"/>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Endotherms create internal metabolic heat</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Conservation or dissipation</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Heat transfer is controlled by amount of blood flow to the surface of the animal</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Countercurrent exchange</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Allows sustained high-energy activity</a:t>
            </a:r>
          </a:p>
          <a:p>
            <a:pPr marL="349200" indent="-3492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Tradeoff is the high metabolic rate</a:t>
            </a:r>
          </a:p>
        </p:txBody>
      </p:sp>
      <p:sp>
        <p:nvSpPr>
          <p:cNvPr id="6" name="Slide Number Placeholder 3">
            <a:extLst>
              <a:ext uri="{FF2B5EF4-FFF2-40B4-BE49-F238E27FC236}">
                <a16:creationId xmlns:a16="http://schemas.microsoft.com/office/drawing/2014/main" id="{A3751AA8-5AD9-4D1E-B52B-CAA020EADD3C}"/>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8289588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5CF6D-6F54-4EAB-B5F3-13277801A2D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41.15</a:t>
            </a:r>
          </a:p>
        </p:txBody>
      </p:sp>
      <p:pic>
        <p:nvPicPr>
          <p:cNvPr id="12" name="Picture 2" descr="A whale, the body temperature and magnified views of its blood vessels and veins and arter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 y="1352757"/>
            <a:ext cx="8412480" cy="4623809"/>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080FBA6F-5220-4B73-9028-5E3775230E22}"/>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28267110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4B1BD-A252-4067-864D-1FBDA6AA714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Body Size and Insulation</a:t>
            </a:r>
          </a:p>
        </p:txBody>
      </p:sp>
      <p:sp>
        <p:nvSpPr>
          <p:cNvPr id="3" name="Content Placeholder 2">
            <a:extLst>
              <a:ext uri="{FF2B5EF4-FFF2-40B4-BE49-F238E27FC236}">
                <a16:creationId xmlns:a16="http://schemas.microsoft.com/office/drawing/2014/main" id="{F4423575-2930-4BC1-AA7A-F7886C6EF6CA}"/>
              </a:ext>
            </a:extLst>
          </p:cNvPr>
          <p:cNvSpPr>
            <a:spLocks noGrp="1"/>
          </p:cNvSpPr>
          <p:nvPr>
            <p:ph sz="quarter" idx="11"/>
          </p:nvPr>
        </p:nvSpPr>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Changes in body mass have a large effect on metabolic rate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Smaller animals consume much more energy per unit of body mass than larger animals</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Summarized in the “mouse to elephant” curve</a:t>
            </a:r>
          </a:p>
        </p:txBody>
      </p:sp>
      <p:sp>
        <p:nvSpPr>
          <p:cNvPr id="6" name="Slide Number Placeholder 3">
            <a:extLst>
              <a:ext uri="{FF2B5EF4-FFF2-40B4-BE49-F238E27FC236}">
                <a16:creationId xmlns:a16="http://schemas.microsoft.com/office/drawing/2014/main" id="{C87E861C-CB70-482E-8979-13562F84925C}"/>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0998393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78F8F-7677-469B-AABD-49B02EC9D6C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41.16</a:t>
            </a:r>
          </a:p>
        </p:txBody>
      </p:sp>
      <p:pic>
        <p:nvPicPr>
          <p:cNvPr id="12" name="Picture 2" descr="A mouse to elephant curve shows the relationship between body mass and metabolic r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044" y="1143000"/>
            <a:ext cx="6651912" cy="5029200"/>
          </a:xfrm>
          <a:prstGeom prst="rect">
            <a:avLst/>
          </a:prstGeom>
        </p:spPr>
      </p:pic>
      <p:sp>
        <p:nvSpPr>
          <p:cNvPr id="5" name="Text Placeholder 3">
            <a:extLst>
              <a:ext uri="{FF2B5EF4-FFF2-40B4-BE49-F238E27FC236}">
                <a16:creationId xmlns:a16="http://schemas.microsoft.com/office/drawing/2014/main" id="{F368B212-A5F5-40F5-B6CE-9E545F33EAC4}"/>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96ACB6A-619C-42AE-B74C-AFBBDD994CB0}"/>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759262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DB0CD-FF0E-416D-8827-5870D49425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3" name="Picture 2" descr="Illustrations of cell - cardiac muscle cell, tissue - cardiac muscle, organ - heart, and organ system - circulatory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283436"/>
            <a:ext cx="7772400" cy="4923901"/>
          </a:xfrm>
          <a:prstGeom prst="rect">
            <a:avLst/>
          </a:prstGeom>
        </p:spPr>
      </p:pic>
      <p:sp>
        <p:nvSpPr>
          <p:cNvPr id="8" name="Slide Number Placeholder 3">
            <a:extLst>
              <a:ext uri="{FF2B5EF4-FFF2-40B4-BE49-F238E27FC236}">
                <a16:creationId xmlns:a16="http://schemas.microsoft.com/office/drawing/2014/main" id="{332FD94B-756D-472F-AFDA-214D1BEF7845}"/>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20293688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85F04-32DE-4D65-AEA6-8654C6F8D7F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Mammalian Thermoregulation</a:t>
            </a:r>
          </a:p>
        </p:txBody>
      </p:sp>
      <p:sp>
        <p:nvSpPr>
          <p:cNvPr id="3" name="Content Placeholder 2">
            <a:extLst>
              <a:ext uri="{FF2B5EF4-FFF2-40B4-BE49-F238E27FC236}">
                <a16:creationId xmlns:a16="http://schemas.microsoft.com/office/drawing/2014/main" id="{B9BAC81A-16F9-4E06-BEC0-6FA4AC9A111B}"/>
              </a:ext>
            </a:extLst>
          </p:cNvPr>
          <p:cNvSpPr>
            <a:spLocks noGrp="1"/>
          </p:cNvSpPr>
          <p:nvPr>
            <p:ph sz="quarter" idx="11"/>
          </p:nvPr>
        </p:nvSpPr>
        <p:spPr/>
        <p:txBody>
          <a:bodyPr/>
          <a:lstStyle/>
          <a:p>
            <a:pPr>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Mammalian thermoregulation is controlled by the hypothalamus</a:t>
            </a:r>
          </a:p>
          <a:p>
            <a:pPr marL="349200" indent="-349200">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Neurons in the hypothalamus detect the temperature change</a:t>
            </a:r>
          </a:p>
          <a:p>
            <a:pPr marL="349200" indent="-349200">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Stimulation of the heat-losing center</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Peripheral blood vessel dilation</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Sweating</a:t>
            </a:r>
          </a:p>
          <a:p>
            <a:pPr marL="349200" indent="-349200">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Stimulation of heat-promoting center</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Thermogenesis</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Constriction of blood peripheral blood vessels</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Epinephrine production by adrenal glands</a:t>
            </a:r>
          </a:p>
          <a:p>
            <a:pPr lvl="2" indent="-283464">
              <a:spcBef>
                <a:spcPts val="624"/>
              </a:spcBef>
              <a:spcAft>
                <a:spcPts val="0"/>
              </a:spcAft>
              <a:buClr>
                <a:srgbClr val="000000"/>
              </a:buClr>
            </a:pPr>
            <a:r>
              <a:rPr lang="en-US" dirty="0">
                <a:solidFill>
                  <a:srgbClr val="000000"/>
                </a:solidFill>
                <a:latin typeface="Arial" panose="020B0604020202020204" pitchFamily="34" charset="0"/>
                <a:ea typeface="Verdana" panose="020B0604030504040204" pitchFamily="34" charset="0"/>
              </a:rPr>
              <a:t>Anterior pituitary produces 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t>
            </a:r>
          </a:p>
        </p:txBody>
      </p:sp>
      <p:sp>
        <p:nvSpPr>
          <p:cNvPr id="6" name="Slide Number Placeholder 3">
            <a:extLst>
              <a:ext uri="{FF2B5EF4-FFF2-40B4-BE49-F238E27FC236}">
                <a16:creationId xmlns:a16="http://schemas.microsoft.com/office/drawing/2014/main" id="{A2371143-0F46-4B1B-9C84-0DC0CC775E93}"/>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9404663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845C3-CB82-4351-AE42-223F4ECBC385}"/>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41.17</a:t>
            </a:r>
          </a:p>
        </p:txBody>
      </p:sp>
      <p:pic>
        <p:nvPicPr>
          <p:cNvPr id="14" name="Picture 2" descr="Control of body temperature by hypothalamus from the perturbing factors sun and snow and ic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 y="1477292"/>
            <a:ext cx="8412480" cy="4095773"/>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4">
            <a:extLst>
              <a:ext uri="{FF2B5EF4-FFF2-40B4-BE49-F238E27FC236}">
                <a16:creationId xmlns:a16="http://schemas.microsoft.com/office/drawing/2014/main" id="{F458DA21-4607-42B3-85FA-2171C0C5FA31}"/>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73788976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41.4</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(a) are the nucleus, free surface of the tissue, simple squamous epithelium, basement membrane, and connective tissue. The parts labeled in (b) are microvilli, tight junction, the adhesive junction (desmosome), intermediate filament, and communicating junction.</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41.1 Simple Epithelium</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The squamous epithelium consists of simple squamous epithelial cells of irregular shape. They have a nucleus at their center. These cells are present in the lining of the lungs, capillary walls, and blood vessels. These cells form thin layers across which diffusion can readily occur. </a:t>
            </a:r>
          </a:p>
          <a:p>
            <a:r>
              <a:rPr lang="en-US" sz="1800" dirty="0"/>
              <a:t>The cuboidal epithelium consists of rows of globular structures with eyes at their center. These globular structures are labeled as Cuboidal epithelial cells. The eyes of each globular structure are labeled as the nucleus. These cells are present in the lining of some glands and kidney tubules, and the covering of ovaries. These cells are rich in specific transport channels and function in secretion and absorption. </a:t>
            </a:r>
          </a:p>
          <a:p>
            <a:r>
              <a:rPr lang="en-US" sz="1800" dirty="0"/>
              <a:t>The columnar epithelium consists of bundles of tubular structures packed together. These structures are labeled as Columnar epithelial cells. Each cell consists of a nucleus. Oval-shaped structures labeled Goblet cells are present in between a few columnar cells. These cells are present in the surface lining of the stomach, intestines, and parts of the respiratory tract. These cells provide protection and function in secretion and absorption.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564905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Table 41.1 Pseudostratified and Stratified Epithelia</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Pseudostratified Columnar epithelium consists of bundles of tubular structures packed together. These structures are labeled as Pseudostratified columnar cells. Oval-shaped structures labeled Goblet cells are present in between a few columnar cells. Tiny hair-like structures labeled Cilia are present on the top layer of the cell bundles. These cells are present in the lining of parts of the respiratory tract. Their functions are to secrete mucus, dense with cilia that aid in the movement of mucus and provide protection.</a:t>
            </a:r>
            <a:r>
              <a:rPr lang="en-US" sz="1800" dirty="0"/>
              <a:t> </a:t>
            </a:r>
          </a:p>
          <a:p>
            <a:r>
              <a:rPr lang="en-US" dirty="0"/>
              <a:t>The stratified squamous epithelium consists of several tiny round structures of irregular shape packed together. They are present in the outer layer of the skin and the lining of the mouth. Their functions are to provide a tough layer of cells and provide protection.</a:t>
            </a:r>
            <a:r>
              <a:rPr lang="en-US" sz="1800" dirty="0"/>
              <a:t> </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046606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41.5</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Goblet cells are found scattered among epithelial cells of the gastrointestinal and respiratory tracts where they secrete mucus. Sweat glands are multicellular, but small and found scattered along the squamous epithelium of the skin. Sweat glands consist of a coiled tube that forms an amorphous ball in the skin and a tube that extends to the surface of the epithelium. The walls of sweat glands are constructed of simple cuboidal epithelial cells. Pancreatic islets are found in the pancreas where they are composed of alpha and beta cells that secrete hormones into the bloodstream.</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577862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41.7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cells in the heart are capable of generating an action potential without stimulation by the nervous system and predicted that if the heartbeat was produced by cells in the heart, then an isolated heart should continue to beat. To test this they removed a frog’s heart and kept it in a bath of nutrient solution and oxygen. They found that the heart continued to contract with no connection to the nervous system and concluded that the heartbeat is intrinsic to the heart.</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046442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41.9 Nervous, Endocrine, Skeletal</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nervous system is composed of brain, spinal cord, and nerves. The endocrine system is composed of the hypothalamus, pituitary, thyroid, thymus, adrenal gland, pancreas, and testes in males or ovaries in females. The skeletal system is composed of bones, including, for example, the skull, sternum, pelvis, and femur.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55562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4F159-8F1E-49D8-8F85-A28AF96A1952}"/>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Epithelial Tissue</a:t>
            </a:r>
          </a:p>
        </p:txBody>
      </p:sp>
      <p:sp>
        <p:nvSpPr>
          <p:cNvPr id="3" name="Content Placeholder 2">
            <a:extLst>
              <a:ext uri="{FF2B5EF4-FFF2-40B4-BE49-F238E27FC236}">
                <a16:creationId xmlns:a16="http://schemas.microsoft.com/office/drawing/2014/main" id="{FD17F064-9E62-4862-8F98-0E0E991BF0D9}"/>
              </a:ext>
            </a:extLst>
          </p:cNvPr>
          <p:cNvSpPr>
            <a:spLocks noGrp="1"/>
          </p:cNvSpPr>
          <p:nvPr>
            <p:ph sz="quarter" idx="11"/>
          </p:nvPr>
        </p:nvSpPr>
        <p:spPr/>
        <p:txBody>
          <a:bodyPr/>
          <a:lstStyle/>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An epithelial membrane, or epithelium, covers every surface of the vertebrate body</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Can come from any of the 3 germ layers</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Some epithelia change into glands</a:t>
            </a:r>
          </a:p>
          <a:p>
            <a:pPr lvl="0">
              <a:spcBef>
                <a:spcPts val="1200"/>
              </a:spcBef>
              <a:spcAft>
                <a:spcPts val="600"/>
              </a:spcAft>
              <a:buClr>
                <a:schemeClr val="tx1"/>
              </a:buClr>
            </a:pPr>
            <a:r>
              <a:rPr lang="en-US" dirty="0">
                <a:solidFill>
                  <a:srgbClr val="000000"/>
                </a:solidFill>
                <a:latin typeface="Arial" panose="020B0604020202020204" pitchFamily="34" charset="0"/>
                <a:ea typeface="Verdana" panose="020B0604030504040204" pitchFamily="34" charset="0"/>
              </a:rPr>
              <a:t>Cells of epithelia are tightly bound together</a:t>
            </a:r>
          </a:p>
          <a:p>
            <a:pPr marL="347472" lvl="0" indent="-347472">
              <a:spcBef>
                <a:spcPts val="1200"/>
              </a:spcBef>
              <a:spcAft>
                <a:spcPts val="6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Provide a protective barrier</a:t>
            </a:r>
          </a:p>
        </p:txBody>
      </p:sp>
      <p:sp>
        <p:nvSpPr>
          <p:cNvPr id="6" name="Slide Number Placeholder 3">
            <a:extLst>
              <a:ext uri="{FF2B5EF4-FFF2-40B4-BE49-F238E27FC236}">
                <a16:creationId xmlns:a16="http://schemas.microsoft.com/office/drawing/2014/main" id="{D9D7F637-6EF7-432D-85DF-5EFD9543F68D}"/>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7886238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41.9 Muscular, Digestive, Circulatory</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muscular system is composed of the muscles, including, for example, the pectoralis major, biceps, rectus abdominus, Sartorius, and quadriceps. The digestive system is composed of the salivary glands, esophagus, liver, stomach, small, and large intestines. The circulatory system is composed of the heart, veins, arteries, and blood.</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840259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41.9 Respiratory, Urinary, Integumentary</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respiratory system are the trachea and lungs. The parts labeled in the urinary system are the kidney, ureter, bladder, and urethra. The parts labeled in the integumentary system are hair, skin, and fingernails.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857177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41.9 Lymphatic and Reproductive</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parts labeled in the lymphatic/immune system are lymph nodes, thymus, spleen, bone marrow, and lymphatic vessels. The parts labeled in the reproductive system (male) are vas deferens, penis, and testis. The parts labeled in the reproductive system (female) are the fallopian tube, ovary, uterus, and vagina.</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90978870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41.10</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stimulus deviation from set point to sensor constantly monitors conditions. The sensor to integrating center that compares conditions to a set point based on the desired value. The integrating center to an effector causes changes to compensate for deviation. The effector to the response that moves the system forward set point. The response negative feedback to the sensor.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88355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41.11</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In (a), the stimulus room temperature changes from set point to sensor thermometer in wall unit detect the temperature change. The sensor to integrating center with </a:t>
            </a:r>
            <a:r>
              <a:rPr lang="en-US" sz="1800" dirty="0" err="1"/>
              <a:t>setpoint</a:t>
            </a:r>
            <a:r>
              <a:rPr lang="en-US" sz="1800" dirty="0"/>
              <a:t> equals 70 degrees Fahrenheit, thermostat compares temperature with the set point. The integrating center to an effector, if below-set point A-C turns off and furnace turns on to respond, the room warms, temperature increases toward </a:t>
            </a:r>
            <a:r>
              <a:rPr lang="en-US" sz="1800" dirty="0" err="1"/>
              <a:t>setpoint</a:t>
            </a:r>
            <a:r>
              <a:rPr lang="en-US" sz="1800" dirty="0"/>
              <a:t> and negative feedback to the sensor. The integrating center to effector if above-set point A-C turns on, the furnace turns off to the response room cools, temperature decreases toward </a:t>
            </a:r>
            <a:r>
              <a:rPr lang="en-US" sz="1800" dirty="0" err="1"/>
              <a:t>setpoint</a:t>
            </a:r>
            <a:r>
              <a:rPr lang="en-US" sz="1800" dirty="0"/>
              <a:t> and negative feedback to the sensor. In (b), the stimulus, body temperature deviates from set point to sensor, neurons in the hypothalamus detect the temperature change. The sensor to integrating center, </a:t>
            </a:r>
            <a:r>
              <a:rPr lang="en-US" sz="1800" dirty="0" err="1"/>
              <a:t>setpoint</a:t>
            </a:r>
            <a:r>
              <a:rPr lang="en-US" sz="1800" dirty="0"/>
              <a:t> equals 37 degrees Celsius, neurons in hypothalamus compare input from sensory neurons with the set point. The integrating center to the effector, if below </a:t>
            </a:r>
            <a:r>
              <a:rPr lang="en-US" sz="1800" dirty="0" err="1"/>
              <a:t>setpoint</a:t>
            </a:r>
            <a:r>
              <a:rPr lang="en-US" sz="1800" dirty="0"/>
              <a:t> blood vessels to skin contract, muscles contract, shiver to response body temperature rises, and negative feedback to the sensor. The integrating center to the effector if above </a:t>
            </a:r>
            <a:r>
              <a:rPr lang="en-US" sz="1800" dirty="0" err="1"/>
              <a:t>setpoint</a:t>
            </a:r>
            <a:r>
              <a:rPr lang="en-US" sz="1800" dirty="0"/>
              <a:t> blood vessels to skin dilate, glands release sweat to response body temperature drops and negative feedback to the sensor.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279361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41.12</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During childbirth, the fetus pushing against the uterine opening acts as a stimulus. Receptors in the interior uterus act as a sensor and detect increased stretch. The brain acts as the integrating center, receiving stretch information from the uterus and comparing it with the set point. When the stimulus rises above the </a:t>
            </a:r>
            <a:r>
              <a:rPr lang="en-US" dirty="0" err="1"/>
              <a:t>setpoint</a:t>
            </a:r>
            <a:r>
              <a:rPr lang="en-US" dirty="0"/>
              <a:t>, the pituitary gland is stimulated to increase secretion of the hormone oxytocin, the effector in this loop. The response to oxytocin is an increased uterine contraction, thus providing positive feedback and completing the loop. The increased uterine contraction results in increased force against the inferior uterus and promotes the birth of the baby.</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76807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41.13</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Sun to dust and particles. From the particles scattered sunlight toward the earth and on animals. Infrared thermal radiation from vegetation toward the animal. Reflected sunlight from land toward the animal. Direct sunlight toward the animal. Evaporation from the animal. Reflected sunlight from the clouds toward the animal. The infrared thermal radiation from the atmosphere. The infrared thermal radiation from animals. Convection wind toward the animal. Infrared thermal radiation from the ground toward the animal.</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66812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41.15</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5 Degree Celsius temperature of the environment to the core body temperature of 36 degrees Celsius. The parts labeled in the blood vessels are cold blood, capillary bed, cold blood, and warm blood. Heat exchanges from the artery to veins.</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0168201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41.16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horizontal axis representing log mass in kilograms ranges from zero to 1000 at varying increments and the vertical axis representing mass-specific metabolic rate ranges from zero to eight in increments of 1. The coordinates for the following animals are as follows shrew (0.01, 7.1), harvest mouse (0.01, 2.3), kangaroo mouse (0.03, 1.8), cactus mouse (0.035, 1.5) mouse (0.036, 1.5), flying squirrel (0.08, 1), rat (0.5, 0.8), rabbit (1.3, 0.4), cat (1.4, 0.4), dog (15, 0.4), sheep (60, 0.25), human (80, 0.2), horse (800, 0.1), elephant (1500, 0.1). All data are approximate.</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72168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41.17</a:t>
            </a:r>
            <a:r>
              <a:rPr lang="en-US" dirty="0"/>
              <a:t> </a:t>
            </a:r>
            <a:r>
              <a:rPr lang="en-US" noProof="0" dirty="0">
                <a:latin typeface="+mj-lt"/>
              </a:rPr>
              <a:t>- Text Alternative</a:t>
            </a:r>
          </a:p>
        </p:txBody>
      </p:sp>
      <p:sp>
        <p:nvSpPr>
          <p:cNvPr id="9"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perturbing factor sun to stimulus body temperature rises. The perturbing factor snow and ice to stimulus body temperature drops. The stimulus to sensor </a:t>
            </a:r>
            <a:r>
              <a:rPr lang="en-US" dirty="0" err="1"/>
              <a:t>thermoreceptors</a:t>
            </a:r>
            <a:r>
              <a:rPr lang="en-US" dirty="0"/>
              <a:t> to the integrating center hypothalamus. The hypothalamus to the effector in the case of body temperature rises, blood vessels dilate, and glands release sweat to respond body temperature falls to negative feedback to the integrating center. The hypothalamus to the effector in the case of body temperature drops, blood vessels constrict, skeletal muscles contract, shiver to response body temperature rises, and negative feedback to the integrating center.</a:t>
            </a:r>
          </a:p>
        </p:txBody>
      </p:sp>
      <p:sp>
        <p:nvSpPr>
          <p:cNvPr id="10" name="Text Placeholder 4">
            <a:extLst>
              <a:ext uri="{FF2B5EF4-FFF2-40B4-BE49-F238E27FC236}">
                <a16:creationId xmlns:a16="http://schemas.microsoft.com/office/drawing/2014/main" id="{D25C41FC-4A63-4805-8E6E-36C2F99BE993}"/>
              </a:ext>
            </a:extLst>
          </p:cNvPr>
          <p:cNvSpPr>
            <a:spLocks noGrp="1"/>
          </p:cNvSpPr>
          <p:nvPr>
            <p:ph type="body" sz="quarter" idx="17"/>
          </p:nvPr>
        </p:nvSpPr>
        <p:spPr/>
        <p:txBody>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08365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59725-9185-4914-8699-AC201AB49C5C}"/>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Epithelial Characteristics</a:t>
            </a:r>
          </a:p>
        </p:txBody>
      </p:sp>
      <p:sp>
        <p:nvSpPr>
          <p:cNvPr id="3" name="Content Placeholder 2">
            <a:extLst>
              <a:ext uri="{FF2B5EF4-FFF2-40B4-BE49-F238E27FC236}">
                <a16:creationId xmlns:a16="http://schemas.microsoft.com/office/drawing/2014/main" id="{476AAA39-3195-43B1-81C7-9A939A7782CD}"/>
              </a:ext>
            </a:extLst>
          </p:cNvPr>
          <p:cNvSpPr>
            <a:spLocks noGrp="1"/>
          </p:cNvSpPr>
          <p:nvPr>
            <p:ph sz="quarter" idx="11"/>
          </p:nvPr>
        </p:nvSpPr>
        <p:spPr>
          <a:xfrm>
            <a:off x="342900" y="1276710"/>
            <a:ext cx="8458200" cy="2380890"/>
          </a:xfrm>
        </p:spPr>
        <p:txBody>
          <a:bodyPr/>
          <a:lstStyle/>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Epithelia possess remarkable regenerative powers replacing cells throughout life</a:t>
            </a:r>
          </a:p>
          <a:p>
            <a:pPr marL="349200" lvl="0" indent="-3492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Epithelial tissues attach to underlying connective tissues by a fibrous membrane</a:t>
            </a:r>
          </a:p>
        </p:txBody>
      </p:sp>
      <p:sp>
        <p:nvSpPr>
          <p:cNvPr id="6" name="Slide Number Placeholder 3">
            <a:extLst>
              <a:ext uri="{FF2B5EF4-FFF2-40B4-BE49-F238E27FC236}">
                <a16:creationId xmlns:a16="http://schemas.microsoft.com/office/drawing/2014/main" id="{ACDC4868-BCA1-450B-A2A3-BCDCA815B697}"/>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4253379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7BD73-2A17-4DFE-BDB8-2C2427F5DFE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41.4</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1" name="Picture 2" descr="An illustration of layers of epithelial tissue (a).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9948" y="2781773"/>
            <a:ext cx="4683014" cy="1703700"/>
          </a:xfrm>
          <a:prstGeom prst="rect">
            <a:avLst/>
          </a:prstGeom>
        </p:spPr>
      </p:pic>
      <p:pic>
        <p:nvPicPr>
          <p:cNvPr id="15" name="Picture 3" descr="A diagram (b) of gut epithelial cells."/>
          <p:cNvPicPr>
            <a:picLocks noChangeAspect="1"/>
          </p:cNvPicPr>
          <p:nvPr/>
        </p:nvPicPr>
        <p:blipFill rotWithShape="1">
          <a:blip r:embed="rId3">
            <a:extLst>
              <a:ext uri="{28A0092B-C50C-407E-A947-70E740481C1C}">
                <a14:useLocalDpi xmlns:a14="http://schemas.microsoft.com/office/drawing/2010/main" val="0"/>
              </a:ext>
            </a:extLst>
          </a:blip>
          <a:srcRect b="3639"/>
          <a:stretch/>
        </p:blipFill>
        <p:spPr>
          <a:xfrm>
            <a:off x="5200004" y="1460807"/>
            <a:ext cx="3560820" cy="4345633"/>
          </a:xfrm>
          <a:prstGeom prst="rect">
            <a:avLst/>
          </a:prstGeom>
        </p:spPr>
      </p:pic>
      <p:sp>
        <p:nvSpPr>
          <p:cNvPr id="10"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4" action="ppaction://hlinksldjump"/>
              </a:rPr>
              <a:t>Access the text alternative for slide images.</a:t>
            </a:r>
          </a:p>
        </p:txBody>
      </p:sp>
      <p:sp>
        <p:nvSpPr>
          <p:cNvPr id="8" name="Slide Number Placeholder 5">
            <a:extLst>
              <a:ext uri="{FF2B5EF4-FFF2-40B4-BE49-F238E27FC236}">
                <a16:creationId xmlns:a16="http://schemas.microsoft.com/office/drawing/2014/main" id="{4BECA18E-2AE5-4DC4-9CDB-37EFABBCF1D2}"/>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998278224"/>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5693</TotalTime>
  <Words>4568</Words>
  <Application>Microsoft Office PowerPoint</Application>
  <PresentationFormat>On-screen Show (4:3)</PresentationFormat>
  <Paragraphs>544</Paragraphs>
  <Slides>79</Slides>
  <Notes>0</Notes>
  <HiddenSlides>17</HiddenSlides>
  <MMClips>0</MMClips>
  <ScaleCrop>false</ScaleCrop>
  <HeadingPairs>
    <vt:vector size="8" baseType="variant">
      <vt:variant>
        <vt:lpstr>Fonts Used</vt:lpstr>
      </vt:variant>
      <vt:variant>
        <vt:i4>5</vt:i4>
      </vt:variant>
      <vt:variant>
        <vt:lpstr>Theme</vt:lpstr>
      </vt:variant>
      <vt:variant>
        <vt:i4>6</vt:i4>
      </vt:variant>
      <vt:variant>
        <vt:lpstr>Embedded OLE Servers</vt:lpstr>
      </vt:variant>
      <vt:variant>
        <vt:i4>1</vt:i4>
      </vt:variant>
      <vt:variant>
        <vt:lpstr>Slide Titles</vt:lpstr>
      </vt:variant>
      <vt:variant>
        <vt:i4>79</vt:i4>
      </vt:variant>
    </vt:vector>
  </HeadingPairs>
  <TitlesOfParts>
    <vt:vector size="91"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Equation</vt:lpstr>
      <vt:lpstr>Chapter 41</vt:lpstr>
      <vt:lpstr>Lecture Outline</vt:lpstr>
      <vt:lpstr>Organization of Vertebrate Body</vt:lpstr>
      <vt:lpstr>Tissues</vt:lpstr>
      <vt:lpstr>Organs and Organ Systems</vt:lpstr>
      <vt:lpstr>Figure 41.2</vt:lpstr>
      <vt:lpstr>Epithelial Tissue</vt:lpstr>
      <vt:lpstr>Epithelial Characteristics</vt:lpstr>
      <vt:lpstr>Figure 41.4</vt:lpstr>
      <vt:lpstr>Classification of Epithelia</vt:lpstr>
      <vt:lpstr>Simple Epithelium</vt:lpstr>
      <vt:lpstr>Table 41.1 Simple Epithelium</vt:lpstr>
      <vt:lpstr>Stratified Epithelium</vt:lpstr>
      <vt:lpstr>Table 41.1 Pseudostratified and Stratified Epithelia</vt:lpstr>
      <vt:lpstr>Glands</vt:lpstr>
      <vt:lpstr>Figure 41.5</vt:lpstr>
      <vt:lpstr>Connective Tissues</vt:lpstr>
      <vt:lpstr>Connective Tissue Proper</vt:lpstr>
      <vt:lpstr>Adipose Tissue</vt:lpstr>
      <vt:lpstr>Dense Connective Tissue</vt:lpstr>
      <vt:lpstr>Table 41.2 Loose and Dense Connective Tissue</vt:lpstr>
      <vt:lpstr>Cartilage</vt:lpstr>
      <vt:lpstr>Bone and Blood</vt:lpstr>
      <vt:lpstr>Table 41.2 Cartilage, Bone, Blood</vt:lpstr>
      <vt:lpstr>Muscle Tissue</vt:lpstr>
      <vt:lpstr>Smooth Muscle and Skeletal Muscle</vt:lpstr>
      <vt:lpstr>Cardiac Muscle</vt:lpstr>
      <vt:lpstr>Table 41.3 Muscle Tissue</vt:lpstr>
      <vt:lpstr>Figure 41.7</vt:lpstr>
      <vt:lpstr>Nerve Tissue</vt:lpstr>
      <vt:lpstr>Neuroglia</vt:lpstr>
      <vt:lpstr>Figure 41.8 Typical Neuron</vt:lpstr>
      <vt:lpstr>Overview of Organ Systems</vt:lpstr>
      <vt:lpstr>Regulation and Maintenance and Defense</vt:lpstr>
      <vt:lpstr>Reproduction and Development</vt:lpstr>
      <vt:lpstr>Figure 41.9 Nervous, Endocrine, Skeletal</vt:lpstr>
      <vt:lpstr>Figure 41.9 Muscular, Digestive, Circulatory</vt:lpstr>
      <vt:lpstr>Figure 41.9 Respiratory, Urinary, Integumentary</vt:lpstr>
      <vt:lpstr>Figure 41.9 Lymphatic and Reproductive</vt:lpstr>
      <vt:lpstr>Homeostasis</vt:lpstr>
      <vt:lpstr>Negative Feedback</vt:lpstr>
      <vt:lpstr>Components of Negative Feedback</vt:lpstr>
      <vt:lpstr>Figure 41.10</vt:lpstr>
      <vt:lpstr>Mammals and Birds</vt:lpstr>
      <vt:lpstr>Opposition of Negative Feedback Mechanisms</vt:lpstr>
      <vt:lpstr>Antagonistic Effectors</vt:lpstr>
      <vt:lpstr>Figure 41.11</vt:lpstr>
      <vt:lpstr>Positive Feedback</vt:lpstr>
      <vt:lpstr>Figure 41.12</vt:lpstr>
      <vt:lpstr>Regulating Body Temperature 1</vt:lpstr>
      <vt:lpstr>Regulating Body Temperature 2</vt:lpstr>
      <vt:lpstr>Temperature Determination</vt:lpstr>
      <vt:lpstr>Mechanisms of heat transfer</vt:lpstr>
      <vt:lpstr>Figure 41.13</vt:lpstr>
      <vt:lpstr>Ectotherms</vt:lpstr>
      <vt:lpstr>Endotherms</vt:lpstr>
      <vt:lpstr>Figure 41.15</vt:lpstr>
      <vt:lpstr>Body Size and Insulation</vt:lpstr>
      <vt:lpstr>Figure 41.16</vt:lpstr>
      <vt:lpstr>Mammalian Thermoregulation</vt:lpstr>
      <vt:lpstr>Figure 41.17</vt:lpstr>
      <vt:lpstr>End of Main Content</vt:lpstr>
      <vt:lpstr>Accessibility Content: Text Alternatives for Images</vt:lpstr>
      <vt:lpstr>Figure 41.4 - Text Alternative</vt:lpstr>
      <vt:lpstr>Table 41.1 Simple Epithelium - Text Alternative</vt:lpstr>
      <vt:lpstr>Table 41.1 Pseudostratified and Stratified Epithelia - Text Alternative</vt:lpstr>
      <vt:lpstr>Figure 41.5 - Text Alternative</vt:lpstr>
      <vt:lpstr>Figure 41.7 - Text Alternative</vt:lpstr>
      <vt:lpstr>Figure 41.9 Nervous, Endocrine, Skeletal - Text Alternative</vt:lpstr>
      <vt:lpstr>Figure 41.9 Muscular, Digestive, Circulatory - Text Alternative</vt:lpstr>
      <vt:lpstr>Figure 41.9 Respiratory, Urinary, Integumentary - Text Alternative</vt:lpstr>
      <vt:lpstr>Figure 41.9 Lymphatic and Reproductive - Text Alternative</vt:lpstr>
      <vt:lpstr>Figure 41.10 - Text Alternative</vt:lpstr>
      <vt:lpstr>Figure 41.11 - Text Alternative</vt:lpstr>
      <vt:lpstr>Figure 41.12 - Text Alternative</vt:lpstr>
      <vt:lpstr>Figure 41.13 - Text Alternative</vt:lpstr>
      <vt:lpstr>Figure 41.15 - Text Alternative</vt:lpstr>
      <vt:lpstr>Figure 41.16 - Text Alternative</vt:lpstr>
      <vt:lpstr>Figure 41.17 -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41: The Animal Body and Principles of Regulation</dc:subject>
  <dc:creator>Raven, Johnson, Mason, Losos, Duncan</dc:creator>
  <cp:keywords>Accessible PPT</cp:keywords>
  <cp:lastModifiedBy>Vijay Chand. Thakur</cp:lastModifiedBy>
  <cp:revision>1276</cp:revision>
  <dcterms:created xsi:type="dcterms:W3CDTF">2019-07-27T05:34:11Z</dcterms:created>
  <dcterms:modified xsi:type="dcterms:W3CDTF">2022-05-05T11:56:56Z</dcterms:modified>
</cp:coreProperties>
</file>