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theme/theme3.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4.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 id="2147483717" r:id="rId6"/>
  </p:sldMasterIdLst>
  <p:notesMasterIdLst>
    <p:notesMasterId r:id="rId118"/>
  </p:notesMasterIdLst>
  <p:sldIdLst>
    <p:sldId id="308" r:id="rId7"/>
    <p:sldId id="478" r:id="rId8"/>
    <p:sldId id="310" r:id="rId9"/>
    <p:sldId id="311" r:id="rId10"/>
    <p:sldId id="312" r:id="rId11"/>
    <p:sldId id="313" r:id="rId12"/>
    <p:sldId id="314" r:id="rId13"/>
    <p:sldId id="315" r:id="rId14"/>
    <p:sldId id="316" r:id="rId15"/>
    <p:sldId id="317" r:id="rId16"/>
    <p:sldId id="318" r:id="rId17"/>
    <p:sldId id="319" r:id="rId18"/>
    <p:sldId id="320" r:id="rId19"/>
    <p:sldId id="321" r:id="rId20"/>
    <p:sldId id="322" r:id="rId21"/>
    <p:sldId id="323" r:id="rId22"/>
    <p:sldId id="324" r:id="rId23"/>
    <p:sldId id="325" r:id="rId24"/>
    <p:sldId id="326" r:id="rId25"/>
    <p:sldId id="327" r:id="rId26"/>
    <p:sldId id="328" r:id="rId27"/>
    <p:sldId id="329" r:id="rId28"/>
    <p:sldId id="330" r:id="rId29"/>
    <p:sldId id="331" r:id="rId30"/>
    <p:sldId id="332" r:id="rId31"/>
    <p:sldId id="333" r:id="rId32"/>
    <p:sldId id="334" r:id="rId33"/>
    <p:sldId id="335" r:id="rId34"/>
    <p:sldId id="336" r:id="rId35"/>
    <p:sldId id="337" r:id="rId36"/>
    <p:sldId id="338" r:id="rId37"/>
    <p:sldId id="339" r:id="rId38"/>
    <p:sldId id="340" r:id="rId39"/>
    <p:sldId id="341" r:id="rId40"/>
    <p:sldId id="342" r:id="rId41"/>
    <p:sldId id="343" r:id="rId42"/>
    <p:sldId id="344" r:id="rId43"/>
    <p:sldId id="345" r:id="rId44"/>
    <p:sldId id="346" r:id="rId45"/>
    <p:sldId id="347" r:id="rId46"/>
    <p:sldId id="348" r:id="rId47"/>
    <p:sldId id="349" r:id="rId48"/>
    <p:sldId id="350" r:id="rId49"/>
    <p:sldId id="351" r:id="rId50"/>
    <p:sldId id="352" r:id="rId51"/>
    <p:sldId id="353" r:id="rId52"/>
    <p:sldId id="354" r:id="rId53"/>
    <p:sldId id="355" r:id="rId54"/>
    <p:sldId id="356" r:id="rId55"/>
    <p:sldId id="357" r:id="rId56"/>
    <p:sldId id="358" r:id="rId57"/>
    <p:sldId id="359" r:id="rId58"/>
    <p:sldId id="360" r:id="rId59"/>
    <p:sldId id="361" r:id="rId60"/>
    <p:sldId id="362" r:id="rId61"/>
    <p:sldId id="363" r:id="rId62"/>
    <p:sldId id="364" r:id="rId63"/>
    <p:sldId id="365" r:id="rId64"/>
    <p:sldId id="366" r:id="rId65"/>
    <p:sldId id="367" r:id="rId66"/>
    <p:sldId id="368" r:id="rId67"/>
    <p:sldId id="369" r:id="rId68"/>
    <p:sldId id="370" r:id="rId69"/>
    <p:sldId id="371" r:id="rId70"/>
    <p:sldId id="372" r:id="rId71"/>
    <p:sldId id="373" r:id="rId72"/>
    <p:sldId id="374" r:id="rId73"/>
    <p:sldId id="375" r:id="rId74"/>
    <p:sldId id="376" r:id="rId75"/>
    <p:sldId id="377" r:id="rId76"/>
    <p:sldId id="378" r:id="rId77"/>
    <p:sldId id="379" r:id="rId78"/>
    <p:sldId id="380" r:id="rId79"/>
    <p:sldId id="381" r:id="rId80"/>
    <p:sldId id="382" r:id="rId81"/>
    <p:sldId id="383" r:id="rId82"/>
    <p:sldId id="384" r:id="rId83"/>
    <p:sldId id="385" r:id="rId84"/>
    <p:sldId id="386" r:id="rId85"/>
    <p:sldId id="387" r:id="rId86"/>
    <p:sldId id="388" r:id="rId87"/>
    <p:sldId id="389" r:id="rId88"/>
    <p:sldId id="390" r:id="rId89"/>
    <p:sldId id="391" r:id="rId90"/>
    <p:sldId id="392" r:id="rId91"/>
    <p:sldId id="393" r:id="rId92"/>
    <p:sldId id="303" r:id="rId93"/>
    <p:sldId id="289" r:id="rId94"/>
    <p:sldId id="264" r:id="rId95"/>
    <p:sldId id="394" r:id="rId96"/>
    <p:sldId id="395" r:id="rId97"/>
    <p:sldId id="396" r:id="rId98"/>
    <p:sldId id="397" r:id="rId99"/>
    <p:sldId id="398" r:id="rId100"/>
    <p:sldId id="399" r:id="rId101"/>
    <p:sldId id="400" r:id="rId102"/>
    <p:sldId id="401" r:id="rId103"/>
    <p:sldId id="479" r:id="rId104"/>
    <p:sldId id="402" r:id="rId105"/>
    <p:sldId id="403" r:id="rId106"/>
    <p:sldId id="404" r:id="rId107"/>
    <p:sldId id="405" r:id="rId108"/>
    <p:sldId id="406" r:id="rId109"/>
    <p:sldId id="407" r:id="rId110"/>
    <p:sldId id="408" r:id="rId111"/>
    <p:sldId id="409" r:id="rId112"/>
    <p:sldId id="410" r:id="rId113"/>
    <p:sldId id="411" r:id="rId114"/>
    <p:sldId id="412" r:id="rId115"/>
    <p:sldId id="413" r:id="rId116"/>
    <p:sldId id="414" r:id="rId1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D403750A-5F0F-4676-8E81-AA1C70853B4F}">
          <p14:sldIdLst>
            <p14:sldId id="308"/>
            <p14:sldId id="478"/>
            <p14:sldId id="310"/>
            <p14:sldId id="311"/>
            <p14:sldId id="312"/>
            <p14:sldId id="313"/>
            <p14:sldId id="314"/>
            <p14:sldId id="315"/>
            <p14:sldId id="316"/>
            <p14:sldId id="317"/>
            <p14:sldId id="318"/>
            <p14:sldId id="319"/>
            <p14:sldId id="320"/>
            <p14:sldId id="321"/>
            <p14:sldId id="322"/>
            <p14:sldId id="323"/>
            <p14:sldId id="324"/>
            <p14:sldId id="325"/>
            <p14:sldId id="326"/>
            <p14:sldId id="327"/>
            <p14:sldId id="328"/>
            <p14:sldId id="329"/>
            <p14:sldId id="330"/>
            <p14:sldId id="331"/>
            <p14:sldId id="332"/>
            <p14:sldId id="333"/>
            <p14:sldId id="334"/>
            <p14:sldId id="335"/>
            <p14:sldId id="336"/>
            <p14:sldId id="337"/>
            <p14:sldId id="338"/>
            <p14:sldId id="339"/>
            <p14:sldId id="340"/>
            <p14:sldId id="341"/>
            <p14:sldId id="342"/>
            <p14:sldId id="343"/>
            <p14:sldId id="344"/>
            <p14:sldId id="345"/>
            <p14:sldId id="346"/>
            <p14:sldId id="347"/>
            <p14:sldId id="348"/>
            <p14:sldId id="349"/>
            <p14:sldId id="350"/>
            <p14:sldId id="351"/>
            <p14:sldId id="352"/>
            <p14:sldId id="353"/>
            <p14:sldId id="354"/>
            <p14:sldId id="355"/>
            <p14:sldId id="356"/>
            <p14:sldId id="357"/>
            <p14:sldId id="358"/>
            <p14:sldId id="359"/>
            <p14:sldId id="360"/>
            <p14:sldId id="361"/>
            <p14:sldId id="362"/>
            <p14:sldId id="363"/>
            <p14:sldId id="364"/>
            <p14:sldId id="365"/>
            <p14:sldId id="366"/>
            <p14:sldId id="367"/>
            <p14:sldId id="368"/>
            <p14:sldId id="369"/>
            <p14:sldId id="370"/>
            <p14:sldId id="371"/>
            <p14:sldId id="372"/>
            <p14:sldId id="373"/>
            <p14:sldId id="374"/>
            <p14:sldId id="375"/>
            <p14:sldId id="376"/>
            <p14:sldId id="377"/>
            <p14:sldId id="378"/>
            <p14:sldId id="379"/>
            <p14:sldId id="380"/>
            <p14:sldId id="381"/>
            <p14:sldId id="382"/>
            <p14:sldId id="383"/>
            <p14:sldId id="384"/>
            <p14:sldId id="385"/>
            <p14:sldId id="386"/>
            <p14:sldId id="387"/>
            <p14:sldId id="388"/>
            <p14:sldId id="389"/>
            <p14:sldId id="390"/>
            <p14:sldId id="391"/>
            <p14:sldId id="392"/>
            <p14:sldId id="393"/>
            <p14:sldId id="303"/>
          </p14:sldIdLst>
        </p14:section>
        <p14:section name="Appendix: Image Descriptions for Unsighted Students" id="{07080632-B756-45AF-BBF3-52DB3854CA65}">
          <p14:sldIdLst>
            <p14:sldId id="289"/>
            <p14:sldId id="264"/>
            <p14:sldId id="394"/>
            <p14:sldId id="395"/>
            <p14:sldId id="396"/>
            <p14:sldId id="397"/>
            <p14:sldId id="398"/>
            <p14:sldId id="399"/>
            <p14:sldId id="400"/>
            <p14:sldId id="401"/>
            <p14:sldId id="479"/>
            <p14:sldId id="402"/>
            <p14:sldId id="403"/>
            <p14:sldId id="404"/>
            <p14:sldId id="405"/>
            <p14:sldId id="406"/>
            <p14:sldId id="407"/>
            <p14:sldId id="408"/>
            <p14:sldId id="409"/>
            <p14:sldId id="410"/>
            <p14:sldId id="411"/>
            <p14:sldId id="412"/>
            <p14:sldId id="413"/>
            <p14:sldId id="414"/>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cmAuthor>
  <p:cmAuthor id="2" name="Ciporen, Laura" initials="CL [2]" lastIdx="2" clrIdx="1">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7E6D4"/>
    <a:srgbClr val="804100"/>
    <a:srgbClr val="00648B"/>
    <a:srgbClr val="066568"/>
    <a:srgbClr val="595959"/>
    <a:srgbClr val="714884"/>
    <a:srgbClr val="EFEBF5"/>
    <a:srgbClr val="D6CBE4"/>
    <a:srgbClr val="0057AD"/>
    <a:srgbClr val="69214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648" autoAdjust="0"/>
    <p:restoredTop sz="93233" autoAdjust="0"/>
  </p:normalViewPr>
  <p:slideViewPr>
    <p:cSldViewPr snapToGrid="0" showGuides="1">
      <p:cViewPr varScale="1">
        <p:scale>
          <a:sx n="84" d="100"/>
          <a:sy n="84" d="100"/>
        </p:scale>
        <p:origin x="558" y="90"/>
      </p:cViewPr>
      <p:guideLst>
        <p:guide pos="3264"/>
        <p:guide orient="horz" pos="2256"/>
        <p:guide pos="5640"/>
      </p:guideLst>
    </p:cSldViewPr>
  </p:slideViewPr>
  <p:outlineViewPr>
    <p:cViewPr>
      <p:scale>
        <a:sx n="33" d="100"/>
        <a:sy n="33" d="100"/>
      </p:scale>
      <p:origin x="0" y="-9678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117" Type="http://schemas.openxmlformats.org/officeDocument/2006/relationships/slide" Target="slides/slide111.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slide" Target="slides/slide57.xml"/><Relationship Id="rId68" Type="http://schemas.openxmlformats.org/officeDocument/2006/relationships/slide" Target="slides/slide62.xml"/><Relationship Id="rId84" Type="http://schemas.openxmlformats.org/officeDocument/2006/relationships/slide" Target="slides/slide78.xml"/><Relationship Id="rId89" Type="http://schemas.openxmlformats.org/officeDocument/2006/relationships/slide" Target="slides/slide83.xml"/><Relationship Id="rId112" Type="http://schemas.openxmlformats.org/officeDocument/2006/relationships/slide" Target="slides/slide106.xml"/><Relationship Id="rId16" Type="http://schemas.openxmlformats.org/officeDocument/2006/relationships/slide" Target="slides/slide10.xml"/><Relationship Id="rId107" Type="http://schemas.openxmlformats.org/officeDocument/2006/relationships/slide" Target="slides/slide101.xml"/><Relationship Id="rId11" Type="http://schemas.openxmlformats.org/officeDocument/2006/relationships/slide" Target="slides/slide5.xml"/><Relationship Id="rId32" Type="http://schemas.openxmlformats.org/officeDocument/2006/relationships/slide" Target="slides/slide26.xml"/><Relationship Id="rId37" Type="http://schemas.openxmlformats.org/officeDocument/2006/relationships/slide" Target="slides/slide31.xml"/><Relationship Id="rId53" Type="http://schemas.openxmlformats.org/officeDocument/2006/relationships/slide" Target="slides/slide47.xml"/><Relationship Id="rId58" Type="http://schemas.openxmlformats.org/officeDocument/2006/relationships/slide" Target="slides/slide52.xml"/><Relationship Id="rId74" Type="http://schemas.openxmlformats.org/officeDocument/2006/relationships/slide" Target="slides/slide68.xml"/><Relationship Id="rId79" Type="http://schemas.openxmlformats.org/officeDocument/2006/relationships/slide" Target="slides/slide73.xml"/><Relationship Id="rId102" Type="http://schemas.openxmlformats.org/officeDocument/2006/relationships/slide" Target="slides/slide96.xml"/><Relationship Id="rId123" Type="http://schemas.openxmlformats.org/officeDocument/2006/relationships/tableStyles" Target="tableStyles.xml"/><Relationship Id="rId5" Type="http://schemas.openxmlformats.org/officeDocument/2006/relationships/slideMaster" Target="slideMasters/slideMaster5.xml"/><Relationship Id="rId90" Type="http://schemas.openxmlformats.org/officeDocument/2006/relationships/slide" Target="slides/slide84.xml"/><Relationship Id="rId95" Type="http://schemas.openxmlformats.org/officeDocument/2006/relationships/slide" Target="slides/slide89.xml"/><Relationship Id="rId22" Type="http://schemas.openxmlformats.org/officeDocument/2006/relationships/slide" Target="slides/slide16.xml"/><Relationship Id="rId27" Type="http://schemas.openxmlformats.org/officeDocument/2006/relationships/slide" Target="slides/slide21.xml"/><Relationship Id="rId43" Type="http://schemas.openxmlformats.org/officeDocument/2006/relationships/slide" Target="slides/slide37.xml"/><Relationship Id="rId48" Type="http://schemas.openxmlformats.org/officeDocument/2006/relationships/slide" Target="slides/slide42.xml"/><Relationship Id="rId64" Type="http://schemas.openxmlformats.org/officeDocument/2006/relationships/slide" Target="slides/slide58.xml"/><Relationship Id="rId69" Type="http://schemas.openxmlformats.org/officeDocument/2006/relationships/slide" Target="slides/slide63.xml"/><Relationship Id="rId113" Type="http://schemas.openxmlformats.org/officeDocument/2006/relationships/slide" Target="slides/slide107.xml"/><Relationship Id="rId118" Type="http://schemas.openxmlformats.org/officeDocument/2006/relationships/notesMaster" Target="notesMasters/notesMaster1.xml"/><Relationship Id="rId80" Type="http://schemas.openxmlformats.org/officeDocument/2006/relationships/slide" Target="slides/slide74.xml"/><Relationship Id="rId85" Type="http://schemas.openxmlformats.org/officeDocument/2006/relationships/slide" Target="slides/slide79.xml"/><Relationship Id="rId12" Type="http://schemas.openxmlformats.org/officeDocument/2006/relationships/slide" Target="slides/slide6.xml"/><Relationship Id="rId17" Type="http://schemas.openxmlformats.org/officeDocument/2006/relationships/slide" Target="slides/slide11.xml"/><Relationship Id="rId33" Type="http://schemas.openxmlformats.org/officeDocument/2006/relationships/slide" Target="slides/slide27.xml"/><Relationship Id="rId38" Type="http://schemas.openxmlformats.org/officeDocument/2006/relationships/slide" Target="slides/slide32.xml"/><Relationship Id="rId59" Type="http://schemas.openxmlformats.org/officeDocument/2006/relationships/slide" Target="slides/slide53.xml"/><Relationship Id="rId103" Type="http://schemas.openxmlformats.org/officeDocument/2006/relationships/slide" Target="slides/slide97.xml"/><Relationship Id="rId108" Type="http://schemas.openxmlformats.org/officeDocument/2006/relationships/slide" Target="slides/slide102.xml"/><Relationship Id="rId54" Type="http://schemas.openxmlformats.org/officeDocument/2006/relationships/slide" Target="slides/slide48.xml"/><Relationship Id="rId70" Type="http://schemas.openxmlformats.org/officeDocument/2006/relationships/slide" Target="slides/slide64.xml"/><Relationship Id="rId75" Type="http://schemas.openxmlformats.org/officeDocument/2006/relationships/slide" Target="slides/slide69.xml"/><Relationship Id="rId91" Type="http://schemas.openxmlformats.org/officeDocument/2006/relationships/slide" Target="slides/slide85.xml"/><Relationship Id="rId96" Type="http://schemas.openxmlformats.org/officeDocument/2006/relationships/slide" Target="slides/slide90.xml"/><Relationship Id="rId1" Type="http://schemas.openxmlformats.org/officeDocument/2006/relationships/slideMaster" Target="slideMasters/slideMaster1.xml"/><Relationship Id="rId6" Type="http://schemas.openxmlformats.org/officeDocument/2006/relationships/slideMaster" Target="slideMasters/slideMaster6.xml"/><Relationship Id="rId23" Type="http://schemas.openxmlformats.org/officeDocument/2006/relationships/slide" Target="slides/slide17.xml"/><Relationship Id="rId28" Type="http://schemas.openxmlformats.org/officeDocument/2006/relationships/slide" Target="slides/slide22.xml"/><Relationship Id="rId49" Type="http://schemas.openxmlformats.org/officeDocument/2006/relationships/slide" Target="slides/slide43.xml"/><Relationship Id="rId114" Type="http://schemas.openxmlformats.org/officeDocument/2006/relationships/slide" Target="slides/slide108.xml"/><Relationship Id="rId119" Type="http://schemas.openxmlformats.org/officeDocument/2006/relationships/commentAuthors" Target="commentAuthors.xml"/><Relationship Id="rId44" Type="http://schemas.openxmlformats.org/officeDocument/2006/relationships/slide" Target="slides/slide38.xml"/><Relationship Id="rId60" Type="http://schemas.openxmlformats.org/officeDocument/2006/relationships/slide" Target="slides/slide54.xml"/><Relationship Id="rId65" Type="http://schemas.openxmlformats.org/officeDocument/2006/relationships/slide" Target="slides/slide59.xml"/><Relationship Id="rId81" Type="http://schemas.openxmlformats.org/officeDocument/2006/relationships/slide" Target="slides/slide75.xml"/><Relationship Id="rId86" Type="http://schemas.openxmlformats.org/officeDocument/2006/relationships/slide" Target="slides/slide80.xml"/><Relationship Id="rId4" Type="http://schemas.openxmlformats.org/officeDocument/2006/relationships/slideMaster" Target="slideMasters/slideMaster4.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109" Type="http://schemas.openxmlformats.org/officeDocument/2006/relationships/slide" Target="slides/slide10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slide" Target="slides/slide70.xml"/><Relationship Id="rId97" Type="http://schemas.openxmlformats.org/officeDocument/2006/relationships/slide" Target="slides/slide91.xml"/><Relationship Id="rId104" Type="http://schemas.openxmlformats.org/officeDocument/2006/relationships/slide" Target="slides/slide98.xml"/><Relationship Id="rId120" Type="http://schemas.openxmlformats.org/officeDocument/2006/relationships/presProps" Target="presProps.xml"/><Relationship Id="rId7" Type="http://schemas.openxmlformats.org/officeDocument/2006/relationships/slide" Target="slides/slide1.xml"/><Relationship Id="rId71" Type="http://schemas.openxmlformats.org/officeDocument/2006/relationships/slide" Target="slides/slide65.xml"/><Relationship Id="rId92" Type="http://schemas.openxmlformats.org/officeDocument/2006/relationships/slide" Target="slides/slide86.xml"/><Relationship Id="rId2" Type="http://schemas.openxmlformats.org/officeDocument/2006/relationships/slideMaster" Target="slideMasters/slideMaster2.xml"/><Relationship Id="rId29" Type="http://schemas.openxmlformats.org/officeDocument/2006/relationships/slide" Target="slides/slide23.xml"/><Relationship Id="rId24" Type="http://schemas.openxmlformats.org/officeDocument/2006/relationships/slide" Target="slides/slide18.xml"/><Relationship Id="rId40" Type="http://schemas.openxmlformats.org/officeDocument/2006/relationships/slide" Target="slides/slide34.xml"/><Relationship Id="rId45" Type="http://schemas.openxmlformats.org/officeDocument/2006/relationships/slide" Target="slides/slide39.xml"/><Relationship Id="rId66" Type="http://schemas.openxmlformats.org/officeDocument/2006/relationships/slide" Target="slides/slide60.xml"/><Relationship Id="rId87" Type="http://schemas.openxmlformats.org/officeDocument/2006/relationships/slide" Target="slides/slide81.xml"/><Relationship Id="rId110" Type="http://schemas.openxmlformats.org/officeDocument/2006/relationships/slide" Target="slides/slide104.xml"/><Relationship Id="rId115" Type="http://schemas.openxmlformats.org/officeDocument/2006/relationships/slide" Target="slides/slide109.xml"/><Relationship Id="rId61" Type="http://schemas.openxmlformats.org/officeDocument/2006/relationships/slide" Target="slides/slide55.xml"/><Relationship Id="rId82" Type="http://schemas.openxmlformats.org/officeDocument/2006/relationships/slide" Target="slides/slide76.xml"/><Relationship Id="rId19" Type="http://schemas.openxmlformats.org/officeDocument/2006/relationships/slide" Target="slides/slide13.xml"/><Relationship Id="rId14" Type="http://schemas.openxmlformats.org/officeDocument/2006/relationships/slide" Target="slides/slide8.xml"/><Relationship Id="rId30" Type="http://schemas.openxmlformats.org/officeDocument/2006/relationships/slide" Target="slides/slide24.xml"/><Relationship Id="rId35" Type="http://schemas.openxmlformats.org/officeDocument/2006/relationships/slide" Target="slides/slide29.xml"/><Relationship Id="rId56" Type="http://schemas.openxmlformats.org/officeDocument/2006/relationships/slide" Target="slides/slide50.xml"/><Relationship Id="rId77" Type="http://schemas.openxmlformats.org/officeDocument/2006/relationships/slide" Target="slides/slide71.xml"/><Relationship Id="rId100" Type="http://schemas.openxmlformats.org/officeDocument/2006/relationships/slide" Target="slides/slide94.xml"/><Relationship Id="rId105" Type="http://schemas.openxmlformats.org/officeDocument/2006/relationships/slide" Target="slides/slide99.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93" Type="http://schemas.openxmlformats.org/officeDocument/2006/relationships/slide" Target="slides/slide87.xml"/><Relationship Id="rId98" Type="http://schemas.openxmlformats.org/officeDocument/2006/relationships/slide" Target="slides/slide92.xml"/><Relationship Id="rId121" Type="http://schemas.openxmlformats.org/officeDocument/2006/relationships/viewProps" Target="viewProps.xml"/><Relationship Id="rId3" Type="http://schemas.openxmlformats.org/officeDocument/2006/relationships/slideMaster" Target="slideMasters/slideMaster3.xml"/><Relationship Id="rId25" Type="http://schemas.openxmlformats.org/officeDocument/2006/relationships/slide" Target="slides/slide19.xml"/><Relationship Id="rId46" Type="http://schemas.openxmlformats.org/officeDocument/2006/relationships/slide" Target="slides/slide40.xml"/><Relationship Id="rId67" Type="http://schemas.openxmlformats.org/officeDocument/2006/relationships/slide" Target="slides/slide61.xml"/><Relationship Id="rId116" Type="http://schemas.openxmlformats.org/officeDocument/2006/relationships/slide" Target="slides/slide110.xml"/><Relationship Id="rId20" Type="http://schemas.openxmlformats.org/officeDocument/2006/relationships/slide" Target="slides/slide14.xml"/><Relationship Id="rId41" Type="http://schemas.openxmlformats.org/officeDocument/2006/relationships/slide" Target="slides/slide35.xml"/><Relationship Id="rId62" Type="http://schemas.openxmlformats.org/officeDocument/2006/relationships/slide" Target="slides/slide56.xml"/><Relationship Id="rId83" Type="http://schemas.openxmlformats.org/officeDocument/2006/relationships/slide" Target="slides/slide77.xml"/><Relationship Id="rId88" Type="http://schemas.openxmlformats.org/officeDocument/2006/relationships/slide" Target="slides/slide82.xml"/><Relationship Id="rId111" Type="http://schemas.openxmlformats.org/officeDocument/2006/relationships/slide" Target="slides/slide105.xml"/><Relationship Id="rId15" Type="http://schemas.openxmlformats.org/officeDocument/2006/relationships/slide" Target="slides/slide9.xml"/><Relationship Id="rId36" Type="http://schemas.openxmlformats.org/officeDocument/2006/relationships/slide" Target="slides/slide30.xml"/><Relationship Id="rId57" Type="http://schemas.openxmlformats.org/officeDocument/2006/relationships/slide" Target="slides/slide51.xml"/><Relationship Id="rId106" Type="http://schemas.openxmlformats.org/officeDocument/2006/relationships/slide" Target="slides/slide100.xml"/><Relationship Id="rId10" Type="http://schemas.openxmlformats.org/officeDocument/2006/relationships/slide" Target="slides/slide4.xml"/><Relationship Id="rId31" Type="http://schemas.openxmlformats.org/officeDocument/2006/relationships/slide" Target="slides/slide25.xml"/><Relationship Id="rId52" Type="http://schemas.openxmlformats.org/officeDocument/2006/relationships/slide" Target="slides/slide46.xml"/><Relationship Id="rId73" Type="http://schemas.openxmlformats.org/officeDocument/2006/relationships/slide" Target="slides/slide67.xml"/><Relationship Id="rId78" Type="http://schemas.openxmlformats.org/officeDocument/2006/relationships/slide" Target="slides/slide72.xml"/><Relationship Id="rId94" Type="http://schemas.openxmlformats.org/officeDocument/2006/relationships/slide" Target="slides/slide88.xml"/><Relationship Id="rId99" Type="http://schemas.openxmlformats.org/officeDocument/2006/relationships/slide" Target="slides/slide93.xml"/><Relationship Id="rId101" Type="http://schemas.openxmlformats.org/officeDocument/2006/relationships/slide" Target="slides/slide95.xml"/><Relationship Id="rId122"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image" Target="../media/image10.wmf"/><Relationship Id="rId1" Type="http://schemas.openxmlformats.org/officeDocument/2006/relationships/image" Target="../media/image9.wmf"/><Relationship Id="rId4" Type="http://schemas.openxmlformats.org/officeDocument/2006/relationships/image" Target="../media/image12.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14.wmf"/><Relationship Id="rId1" Type="http://schemas.openxmlformats.org/officeDocument/2006/relationships/image" Target="../media/image13.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17.wmf"/><Relationship Id="rId2" Type="http://schemas.openxmlformats.org/officeDocument/2006/relationships/image" Target="../media/image16.wmf"/><Relationship Id="rId1" Type="http://schemas.openxmlformats.org/officeDocument/2006/relationships/image" Target="../media/image15.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22.wmf"/><Relationship Id="rId1" Type="http://schemas.openxmlformats.org/officeDocument/2006/relationships/image" Target="../media/image21.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25.wmf"/><Relationship Id="rId2" Type="http://schemas.openxmlformats.org/officeDocument/2006/relationships/image" Target="../media/image24.wmf"/><Relationship Id="rId1" Type="http://schemas.openxmlformats.org/officeDocument/2006/relationships/image" Target="../media/image23.wmf"/><Relationship Id="rId4" Type="http://schemas.openxmlformats.org/officeDocument/2006/relationships/image" Target="../media/image26.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1.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31.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34.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8751B6-816D-453D-9AB0-FB5BDE553EAC}" type="datetimeFigureOut">
              <a:rPr lang="en-US" smtClean="0"/>
              <a:t>5/5/2022</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9DB8B88-7B19-4444-8C00-276D3F703348}" type="slidenum">
              <a:rPr lang="en-US" smtClean="0"/>
              <a:t>‹#›</a:t>
            </a:fld>
            <a:endParaRPr lang="en-US"/>
          </a:p>
        </p:txBody>
      </p:sp>
    </p:spTree>
    <p:extLst>
      <p:ext uri="{BB962C8B-B14F-4D97-AF65-F5344CB8AC3E}">
        <p14:creationId xmlns:p14="http://schemas.microsoft.com/office/powerpoint/2010/main" val="38168739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29DB8B88-7B19-4444-8C00-276D3F703348}" type="slidenum">
              <a:rPr lang="en-US" smtClean="0"/>
              <a:t>16</a:t>
            </a:fld>
            <a:endParaRPr lang="en-US"/>
          </a:p>
        </p:txBody>
      </p:sp>
    </p:spTree>
    <p:extLst>
      <p:ext uri="{BB962C8B-B14F-4D97-AF65-F5344CB8AC3E}">
        <p14:creationId xmlns:p14="http://schemas.microsoft.com/office/powerpoint/2010/main" val="26753795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013891"/>
            <a:ext cx="2788920" cy="517585"/>
          </a:xfrm>
          <a:prstGeom prst="rect">
            <a:avLst/>
          </a:prstGeom>
        </p:spPr>
        <p:txBody>
          <a:bodyPr anchor="b">
            <a:noAutofit/>
          </a:bodyPr>
          <a:lstStyle>
            <a:lvl1pPr algn="l">
              <a:lnSpc>
                <a:spcPct val="100000"/>
              </a:lnSpc>
              <a:defRPr sz="2600" b="1">
                <a:solidFill>
                  <a:schemeClr val="bg1"/>
                </a:solidFill>
              </a:defRPr>
            </a:lvl1pPr>
          </a:lstStyle>
          <a:p>
            <a:r>
              <a:rPr lang="en-US" dirty="0"/>
              <a:t>Chapter #</a:t>
            </a:r>
          </a:p>
        </p:txBody>
      </p:sp>
      <p:sp>
        <p:nvSpPr>
          <p:cNvPr id="8" name="Subtitle"/>
          <p:cNvSpPr>
            <a:spLocks noGrp="1"/>
          </p:cNvSpPr>
          <p:nvPr>
            <p:ph type="subTitle" idx="1" hasCustomPrompt="1"/>
          </p:nvPr>
        </p:nvSpPr>
        <p:spPr>
          <a:xfrm>
            <a:off x="621792" y="3789298"/>
            <a:ext cx="2788920" cy="895443"/>
          </a:xfrm>
          <a:prstGeom prst="rect">
            <a:avLst/>
          </a:prstGeom>
        </p:spPr>
        <p:txBody>
          <a:bodyPr anchor="b"/>
          <a:lstStyle>
            <a:lvl1pPr marL="0" indent="0" algn="l">
              <a:buNone/>
              <a:defRPr sz="18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740800"/>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4796860"/>
            <a:ext cx="2788920" cy="830493"/>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12" name="Text Placeholder 4">
            <a:extLst>
              <a:ext uri="{FF2B5EF4-FFF2-40B4-BE49-F238E27FC236}">
                <a16:creationId xmlns:a16="http://schemas.microsoft.com/office/drawing/2014/main" id="{9A173545-841C-4223-9A68-69230AA95660}"/>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001655917"/>
      </p:ext>
    </p:extLst>
  </p:cSld>
  <p:clrMapOvr>
    <a:masterClrMapping/>
  </p:clrMapOvr>
  <p:extLst mod="1">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2926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4422246"/>
            <a:ext cx="5486400" cy="18288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6057900" y="4422246"/>
            <a:ext cx="2743200" cy="182880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9" name="Credit line">
            <a:extLst>
              <a:ext uri="{FF2B5EF4-FFF2-40B4-BE49-F238E27FC236}">
                <a16:creationId xmlns:a16="http://schemas.microsoft.com/office/drawing/2014/main" id="{4F32551A-3C1E-4E88-957A-68FB533967DA}"/>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1" name="Appendix Link">
            <a:extLst>
              <a:ext uri="{FF2B5EF4-FFF2-40B4-BE49-F238E27FC236}">
                <a16:creationId xmlns:a16="http://schemas.microsoft.com/office/drawing/2014/main" id="{EA4DEFA6-1003-4978-9B4A-29FC323A2A77}"/>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2" name="Slide Number Placeholder">
            <a:extLst>
              <a:ext uri="{FF2B5EF4-FFF2-40B4-BE49-F238E27FC236}">
                <a16:creationId xmlns:a16="http://schemas.microsoft.com/office/drawing/2014/main" id="{F4B99003-6D2D-4723-86AB-3A55829EFE3E}"/>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390483995"/>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Four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10972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569062"/>
            <a:ext cx="8458200" cy="109728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3861414"/>
            <a:ext cx="8458200" cy="10972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5153766"/>
            <a:ext cx="8458200" cy="109728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9" name="Credit line">
            <a:extLst>
              <a:ext uri="{FF2B5EF4-FFF2-40B4-BE49-F238E27FC236}">
                <a16:creationId xmlns:a16="http://schemas.microsoft.com/office/drawing/2014/main" id="{4CE0E6F6-908E-4E44-BD3B-3BAF289304D1}"/>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1" name="Appendix Link">
            <a:extLst>
              <a:ext uri="{FF2B5EF4-FFF2-40B4-BE49-F238E27FC236}">
                <a16:creationId xmlns:a16="http://schemas.microsoft.com/office/drawing/2014/main" id="{0B4F5A30-95B7-4990-935A-5C5D818D8B8D}"/>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4" name="Slide Number Placeholder">
            <a:extLst>
              <a:ext uri="{FF2B5EF4-FFF2-40B4-BE49-F238E27FC236}">
                <a16:creationId xmlns:a16="http://schemas.microsoft.com/office/drawing/2014/main" id="{18F2CBA6-AC4E-404F-A6E6-64CB6627F622}"/>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25412732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73152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125273"/>
            <a:ext cx="8458200" cy="73152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973836"/>
            <a:ext cx="8458200" cy="73152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822399"/>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670962"/>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5519526"/>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1" name="Credit line">
            <a:extLst>
              <a:ext uri="{FF2B5EF4-FFF2-40B4-BE49-F238E27FC236}">
                <a16:creationId xmlns:a16="http://schemas.microsoft.com/office/drawing/2014/main" id="{82F72E83-AA46-4BA8-BD5D-613F77377B8D}"/>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4" name="Appendix Link">
            <a:extLst>
              <a:ext uri="{FF2B5EF4-FFF2-40B4-BE49-F238E27FC236}">
                <a16:creationId xmlns:a16="http://schemas.microsoft.com/office/drawing/2014/main" id="{10C1DC31-4F7A-4241-9F5D-89F02D44A419}"/>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5" name="Slide Number Placeholder">
            <a:extLst>
              <a:ext uri="{FF2B5EF4-FFF2-40B4-BE49-F238E27FC236}">
                <a16:creationId xmlns:a16="http://schemas.microsoft.com/office/drawing/2014/main" id="{99C8487B-90AA-47F3-9E29-2B95213208CA}"/>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1819767903"/>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ev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40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99086"/>
            <a:ext cx="8458200" cy="6400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721462"/>
            <a:ext cx="8458200" cy="64008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443838"/>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166214"/>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888590"/>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610966"/>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redit line">
            <a:extLst>
              <a:ext uri="{FF2B5EF4-FFF2-40B4-BE49-F238E27FC236}">
                <a16:creationId xmlns:a16="http://schemas.microsoft.com/office/drawing/2014/main" id="{45F750A4-C651-4B0F-A42A-9BE93FC4D3CB}"/>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5" name="Appendix Link">
            <a:extLst>
              <a:ext uri="{FF2B5EF4-FFF2-40B4-BE49-F238E27FC236}">
                <a16:creationId xmlns:a16="http://schemas.microsoft.com/office/drawing/2014/main" id="{EC64DA41-8D34-4F0E-A604-B8A078335CA5}"/>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7" name="Slide Number Placeholder">
            <a:extLst>
              <a:ext uri="{FF2B5EF4-FFF2-40B4-BE49-F238E27FC236}">
                <a16:creationId xmlns:a16="http://schemas.microsoft.com/office/drawing/2014/main" id="{254D4EB0-4402-4C85-91FC-8939DF527CDD}"/>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6597237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Eight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08952"/>
            <a:ext cx="84582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541194"/>
            <a:ext cx="84582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17343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3805678"/>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437920"/>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070162"/>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4" name="Content Placeholder 8">
            <a:extLst>
              <a:ext uri="{FF2B5EF4-FFF2-40B4-BE49-F238E27FC236}">
                <a16:creationId xmlns:a16="http://schemas.microsoft.com/office/drawing/2014/main" id="{FCBD3762-5ECC-4CC7-8369-83E4CE556B11}"/>
              </a:ext>
            </a:extLst>
          </p:cNvPr>
          <p:cNvSpPr>
            <a:spLocks noGrp="1"/>
          </p:cNvSpPr>
          <p:nvPr>
            <p:ph sz="quarter" idx="37" hasCustomPrompt="1"/>
          </p:nvPr>
        </p:nvSpPr>
        <p:spPr>
          <a:xfrm>
            <a:off x="342900" y="570240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redit line">
            <a:extLst>
              <a:ext uri="{FF2B5EF4-FFF2-40B4-BE49-F238E27FC236}">
                <a16:creationId xmlns:a16="http://schemas.microsoft.com/office/drawing/2014/main" id="{DB5A7219-65C0-4A38-9EAF-27DD1C77D9A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5" name="Appendix Link">
            <a:extLst>
              <a:ext uri="{FF2B5EF4-FFF2-40B4-BE49-F238E27FC236}">
                <a16:creationId xmlns:a16="http://schemas.microsoft.com/office/drawing/2014/main" id="{AC7B1AD9-EC8C-460C-9AC6-2BDB32614B83}"/>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7" name="Slide Number Placeholder">
            <a:extLst>
              <a:ext uri="{FF2B5EF4-FFF2-40B4-BE49-F238E27FC236}">
                <a16:creationId xmlns:a16="http://schemas.microsoft.com/office/drawing/2014/main" id="{C654CB81-9141-4A10-AAF7-3216633F6CB9}"/>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281512099"/>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elv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73152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73152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125273"/>
            <a:ext cx="4114800" cy="73152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2125273"/>
            <a:ext cx="4114800" cy="73152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973836"/>
            <a:ext cx="4114800" cy="73152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97383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822399"/>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822399"/>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670962"/>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4670962"/>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551952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551952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8" name="Credit line">
            <a:extLst>
              <a:ext uri="{FF2B5EF4-FFF2-40B4-BE49-F238E27FC236}">
                <a16:creationId xmlns:a16="http://schemas.microsoft.com/office/drawing/2014/main" id="{B4241B2C-3A19-4CB3-8A01-E998AFD3CDA0}"/>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9" name="Appendix Link">
            <a:extLst>
              <a:ext uri="{FF2B5EF4-FFF2-40B4-BE49-F238E27FC236}">
                <a16:creationId xmlns:a16="http://schemas.microsoft.com/office/drawing/2014/main" id="{320EC2EA-16A2-4C06-A415-DA6772ED9976}"/>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2" name="Slide Number Placeholder">
            <a:extLst>
              <a:ext uri="{FF2B5EF4-FFF2-40B4-BE49-F238E27FC236}">
                <a16:creationId xmlns:a16="http://schemas.microsoft.com/office/drawing/2014/main" id="{177ED9D1-F46B-43F7-81B6-9A23FE134E5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117571867"/>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ourte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640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64008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99086"/>
            <a:ext cx="4114800" cy="6400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1999086"/>
            <a:ext cx="4114800" cy="64008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721462"/>
            <a:ext cx="4114800" cy="64008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721462"/>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443838"/>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443838"/>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166214"/>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4166214"/>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888590"/>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4888590"/>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610966"/>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3" name="Content Placeholder 8">
            <a:extLst>
              <a:ext uri="{FF2B5EF4-FFF2-40B4-BE49-F238E27FC236}">
                <a16:creationId xmlns:a16="http://schemas.microsoft.com/office/drawing/2014/main" id="{192EF1EA-3FAF-446A-9BB8-CB9BA1F88BE6}"/>
              </a:ext>
            </a:extLst>
          </p:cNvPr>
          <p:cNvSpPr>
            <a:spLocks noGrp="1"/>
          </p:cNvSpPr>
          <p:nvPr>
            <p:ph sz="quarter" idx="36" hasCustomPrompt="1"/>
          </p:nvPr>
        </p:nvSpPr>
        <p:spPr>
          <a:xfrm>
            <a:off x="4686300" y="5610966"/>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9" name="Credit line">
            <a:extLst>
              <a:ext uri="{FF2B5EF4-FFF2-40B4-BE49-F238E27FC236}">
                <a16:creationId xmlns:a16="http://schemas.microsoft.com/office/drawing/2014/main" id="{BF3B8573-EED4-477B-A782-B586C41C85D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24" name="Appendix Link">
            <a:extLst>
              <a:ext uri="{FF2B5EF4-FFF2-40B4-BE49-F238E27FC236}">
                <a16:creationId xmlns:a16="http://schemas.microsoft.com/office/drawing/2014/main" id="{19A6B2E0-08B0-499D-84E7-FF0762B9B542}"/>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5" name="Slide Number Placeholder">
            <a:extLst>
              <a:ext uri="{FF2B5EF4-FFF2-40B4-BE49-F238E27FC236}">
                <a16:creationId xmlns:a16="http://schemas.microsoft.com/office/drawing/2014/main" id="{3A158DCC-69E1-4F0C-A565-B60CD98F073A}"/>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9119664"/>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ixte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5486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08952"/>
            <a:ext cx="41148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1908952"/>
            <a:ext cx="4114800" cy="54864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541194"/>
            <a:ext cx="41148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541194"/>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17343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17343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3805678"/>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3805678"/>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437920"/>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4437920"/>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070162"/>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3" name="Content Placeholder 8">
            <a:extLst>
              <a:ext uri="{FF2B5EF4-FFF2-40B4-BE49-F238E27FC236}">
                <a16:creationId xmlns:a16="http://schemas.microsoft.com/office/drawing/2014/main" id="{192EF1EA-3FAF-446A-9BB8-CB9BA1F88BE6}"/>
              </a:ext>
            </a:extLst>
          </p:cNvPr>
          <p:cNvSpPr>
            <a:spLocks noGrp="1"/>
          </p:cNvSpPr>
          <p:nvPr>
            <p:ph sz="quarter" idx="36" hasCustomPrompt="1"/>
          </p:nvPr>
        </p:nvSpPr>
        <p:spPr>
          <a:xfrm>
            <a:off x="4686300" y="5070162"/>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4" name="Content Placeholder 8">
            <a:extLst>
              <a:ext uri="{FF2B5EF4-FFF2-40B4-BE49-F238E27FC236}">
                <a16:creationId xmlns:a16="http://schemas.microsoft.com/office/drawing/2014/main" id="{FCBD3762-5ECC-4CC7-8369-83E4CE556B11}"/>
              </a:ext>
            </a:extLst>
          </p:cNvPr>
          <p:cNvSpPr>
            <a:spLocks noGrp="1"/>
          </p:cNvSpPr>
          <p:nvPr>
            <p:ph sz="quarter" idx="37" hasCustomPrompt="1"/>
          </p:nvPr>
        </p:nvSpPr>
        <p:spPr>
          <a:xfrm>
            <a:off x="342900" y="570240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5" name="Content Placeholder 8">
            <a:extLst>
              <a:ext uri="{FF2B5EF4-FFF2-40B4-BE49-F238E27FC236}">
                <a16:creationId xmlns:a16="http://schemas.microsoft.com/office/drawing/2014/main" id="{F2AE9C6B-E354-43E0-A168-8EB6483C4DB6}"/>
              </a:ext>
            </a:extLst>
          </p:cNvPr>
          <p:cNvSpPr>
            <a:spLocks noGrp="1"/>
          </p:cNvSpPr>
          <p:nvPr>
            <p:ph sz="quarter" idx="38" hasCustomPrompt="1"/>
          </p:nvPr>
        </p:nvSpPr>
        <p:spPr>
          <a:xfrm>
            <a:off x="4686300" y="570240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6" name="Credit line">
            <a:extLst>
              <a:ext uri="{FF2B5EF4-FFF2-40B4-BE49-F238E27FC236}">
                <a16:creationId xmlns:a16="http://schemas.microsoft.com/office/drawing/2014/main" id="{E7CFEC37-CD40-446A-9CDE-993BE64EFB1F}"/>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27" name="Appendix Link">
            <a:extLst>
              <a:ext uri="{FF2B5EF4-FFF2-40B4-BE49-F238E27FC236}">
                <a16:creationId xmlns:a16="http://schemas.microsoft.com/office/drawing/2014/main" id="{3DBA94F6-4B9E-4123-8B4F-DA899876067B}"/>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8" name="Slide Number Placeholder">
            <a:extLst>
              <a:ext uri="{FF2B5EF4-FFF2-40B4-BE49-F238E27FC236}">
                <a16:creationId xmlns:a16="http://schemas.microsoft.com/office/drawing/2014/main" id="{30F74C66-0ADE-4492-857B-977C685E2F0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2358024186"/>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
        <p:nvSpPr>
          <p:cNvPr id="7" name="Text Placeholder 4">
            <a:extLst>
              <a:ext uri="{FF2B5EF4-FFF2-40B4-BE49-F238E27FC236}">
                <a16:creationId xmlns:a16="http://schemas.microsoft.com/office/drawing/2014/main" id="{08A07F9E-7E00-4897-B959-44BD34DBBEE3}"/>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74436681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75EAFBA1-B136-4644-BD02-04EA0D576F3B}"/>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6925710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513282"/>
          </a:xfrm>
          <a:prstGeom prst="rect">
            <a:avLst/>
          </a:prstGeom>
        </p:spPr>
        <p:txBody>
          <a:bodyPr anchor="b">
            <a:noAutofit/>
          </a:bodyPr>
          <a:lstStyle>
            <a:lvl1pPr algn="l">
              <a:lnSpc>
                <a:spcPct val="100000"/>
              </a:lnSpc>
              <a:defRPr sz="2600" b="1">
                <a:solidFill>
                  <a:schemeClr val="bg1"/>
                </a:solidFill>
              </a:defRPr>
            </a:lvl1pPr>
          </a:lstStyle>
          <a:p>
            <a:r>
              <a:rPr lang="en-US" dirty="0"/>
              <a:t>Chapter #</a:t>
            </a:r>
          </a:p>
        </p:txBody>
      </p:sp>
      <p:sp>
        <p:nvSpPr>
          <p:cNvPr id="8" name="Subtitle"/>
          <p:cNvSpPr>
            <a:spLocks noGrp="1"/>
          </p:cNvSpPr>
          <p:nvPr userDrawn="1">
            <p:ph type="subTitle" idx="1" hasCustomPrompt="1"/>
          </p:nvPr>
        </p:nvSpPr>
        <p:spPr>
          <a:xfrm>
            <a:off x="621792" y="3281532"/>
            <a:ext cx="3035808" cy="957094"/>
          </a:xfrm>
          <a:prstGeom prst="rect">
            <a:avLst/>
          </a:prstGeom>
        </p:spPr>
        <p:txBody>
          <a:bodyPr anchor="b"/>
          <a:lstStyle>
            <a:lvl1pPr marL="0" indent="0" algn="l">
              <a:buNone/>
              <a:defRPr sz="18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304619"/>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4376387"/>
            <a:ext cx="3043303" cy="1348134"/>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11" name="Text Placeholder 4">
            <a:extLst>
              <a:ext uri="{FF2B5EF4-FFF2-40B4-BE49-F238E27FC236}">
                <a16:creationId xmlns:a16="http://schemas.microsoft.com/office/drawing/2014/main" id="{3B0A6DCB-6F9D-4F6F-B6BA-50445811C8CC}"/>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2489068921"/>
      </p:ext>
    </p:extLst>
  </p:cSld>
  <p:clrMapOvr>
    <a:masterClrMapping/>
  </p:clrMapOvr>
  <p:extLst mod="1">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
        <p:nvSpPr>
          <p:cNvPr id="4" name="Slide Number Placeholder">
            <a:extLst>
              <a:ext uri="{FF2B5EF4-FFF2-40B4-BE49-F238E27FC236}">
                <a16:creationId xmlns:a16="http://schemas.microsoft.com/office/drawing/2014/main" id="{5FFEB5EE-FCC3-476D-BA86-77985058168B}"/>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4541601"/>
      </p:ext>
    </p:extLst>
  </p:cSld>
  <p:clrMapOvr>
    <a:masterClrMapping/>
  </p:clrMapOvr>
  <p:extLst mod="1">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7" name="Content Placeholder 3">
            <a:extLst>
              <a:ext uri="{FF2B5EF4-FFF2-40B4-BE49-F238E27FC236}">
                <a16:creationId xmlns:a16="http://schemas.microsoft.com/office/drawing/2014/main" id="{8BD6B33F-C6AA-4848-9A7E-D62E929895B0}"/>
              </a:ext>
            </a:extLst>
          </p:cNvPr>
          <p:cNvSpPr>
            <a:spLocks noGrp="1"/>
          </p:cNvSpPr>
          <p:nvPr>
            <p:ph sz="quarter" idx="16" hasCustomPrompt="1"/>
          </p:nvPr>
        </p:nvSpPr>
        <p:spPr>
          <a:xfrm>
            <a:off x="342900" y="1371601"/>
            <a:ext cx="8458200" cy="4873752"/>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BAEE7FB3-0EAC-49B4-A473-DCB37D0E8E64}"/>
              </a:ext>
            </a:extLst>
          </p:cNvPr>
          <p:cNvSpPr>
            <a:spLocks noGrp="1"/>
          </p:cNvSpPr>
          <p:nvPr>
            <p:ph type="body" sz="quarter" idx="17" hasCustomPrompt="1"/>
          </p:nvPr>
        </p:nvSpPr>
        <p:spPr>
          <a:xfrm>
            <a:off x="3070946" y="6350211"/>
            <a:ext cx="2980944" cy="228600"/>
          </a:xfrm>
        </p:spPr>
        <p:txBody>
          <a:bodyPr anchor="ctr">
            <a:noAutofit/>
          </a:bodyPr>
          <a:lstStyle>
            <a:lvl1pPr algn="ctr">
              <a:defRPr sz="1200"/>
            </a:lvl1pPr>
          </a:lstStyle>
          <a:p>
            <a:pPr lvl="0"/>
            <a:r>
              <a:rPr lang="en-IN"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152300839"/>
      </p:ext>
    </p:extLst>
  </p:cSld>
  <p:clrMapOvr>
    <a:masterClrMapping/>
  </p:clrMapOvr>
  <p:extLst mod="1">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4" name="Content Placeholder 3">
            <a:extLst>
              <a:ext uri="{FF2B5EF4-FFF2-40B4-BE49-F238E27FC236}">
                <a16:creationId xmlns:a16="http://schemas.microsoft.com/office/drawing/2014/main" id="{0F99ECE4-CEB6-4518-B036-709D64B27AE0}"/>
              </a:ext>
            </a:extLst>
          </p:cNvPr>
          <p:cNvSpPr>
            <a:spLocks noGrp="1"/>
          </p:cNvSpPr>
          <p:nvPr>
            <p:ph sz="quarter" idx="16" hasCustomPrompt="1"/>
          </p:nvPr>
        </p:nvSpPr>
        <p:spPr>
          <a:xfrm>
            <a:off x="342900" y="1397001"/>
            <a:ext cx="8458200" cy="4846320"/>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9B134E77-CDFC-4241-959A-BAF4C2ADE209}"/>
              </a:ext>
            </a:extLst>
          </p:cNvPr>
          <p:cNvSpPr>
            <a:spLocks noGrp="1"/>
          </p:cNvSpPr>
          <p:nvPr>
            <p:ph type="body" sz="quarter" idx="17" hasCustomPrompt="1"/>
          </p:nvPr>
        </p:nvSpPr>
        <p:spPr>
          <a:xfrm>
            <a:off x="3081528" y="6337511"/>
            <a:ext cx="2980944" cy="228600"/>
          </a:xfrm>
        </p:spPr>
        <p:txBody>
          <a:bodyPr anchor="ctr">
            <a:noAutofit/>
          </a:bodyPr>
          <a:lstStyle>
            <a:lvl1pPr algn="ctr">
              <a:defRPr sz="1200"/>
            </a:lvl1pPr>
          </a:lstStyle>
          <a:p>
            <a:pPr lvl="0"/>
            <a:r>
              <a:rPr lang="en-IN" dirty="0"/>
              <a:t>Return to parent-slide containing images.</a:t>
            </a:r>
          </a:p>
        </p:txBody>
      </p:sp>
      <p:sp>
        <p:nvSpPr>
          <p:cNvPr id="7" name="Slide Number Placeholder">
            <a:extLst>
              <a:ext uri="{FF2B5EF4-FFF2-40B4-BE49-F238E27FC236}">
                <a16:creationId xmlns:a16="http://schemas.microsoft.com/office/drawing/2014/main" id="{37CCC8AF-E2D7-4902-AC6A-F8FFFAB3B983}"/>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42702864"/>
      </p:ext>
    </p:extLst>
  </p:cSld>
  <p:clrMapOvr>
    <a:masterClrMapping/>
  </p:clrMapOvr>
  <p:extLst mod="1">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68234"/>
            <a:ext cx="2980944" cy="228600"/>
          </a:xfrm>
          <a:prstGeom prst="rect">
            <a:avLst/>
          </a:prstGeom>
        </p:spPr>
        <p:txBody>
          <a:bodyPr vert="horz" lIns="91440" tIns="45720" rIns="91440" bIns="45720" rtlCol="0" anchor="ctr">
            <a:noAutofit/>
          </a:bodyPr>
          <a:lstStyle>
            <a:lvl1pPr algn="ctr">
              <a:defRPr lang="en-US" sz="1200" dirty="0"/>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365125" y="1397001"/>
            <a:ext cx="4078224" cy="393192"/>
          </a:xfrm>
        </p:spPr>
        <p:txBody>
          <a:bodyPr>
            <a:noAutofit/>
          </a:bodyPr>
          <a:lstStyle>
            <a:lvl1pPr>
              <a:defRPr/>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342900" y="1933303"/>
            <a:ext cx="4078224" cy="4315968"/>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4715145" y="1397001"/>
            <a:ext cx="4078224" cy="393192"/>
          </a:xfrm>
        </p:spPr>
        <p:txBody>
          <a:bodyPr>
            <a:noAutofit/>
          </a:bodyPr>
          <a:lstStyle>
            <a:lvl1pPr>
              <a:defRPr/>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4722876" y="1932432"/>
            <a:ext cx="4078224" cy="4315968"/>
          </a:xfrm>
        </p:spPr>
        <p:txBody>
          <a:bodyPr>
            <a:noAutofit/>
          </a:bodyPr>
          <a:lstStyle>
            <a:lvl1pPr>
              <a:defRPr/>
            </a:lvl1pPr>
          </a:lstStyle>
          <a:p>
            <a:pPr lvl="0"/>
            <a:r>
              <a:rPr lang="en-US" dirty="0"/>
              <a:t>Slide Content 2</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8" name="Return to main slide Link 2">
            <a:extLst>
              <a:ext uri="{FF2B5EF4-FFF2-40B4-BE49-F238E27FC236}">
                <a16:creationId xmlns:a16="http://schemas.microsoft.com/office/drawing/2014/main" id="{B9537776-81D3-4405-934B-448730728479}"/>
              </a:ext>
            </a:extLst>
          </p:cNvPr>
          <p:cNvSpPr>
            <a:spLocks noGrp="1"/>
          </p:cNvSpPr>
          <p:nvPr>
            <p:ph type="body" sz="quarter" idx="21" hasCustomPrompt="1"/>
          </p:nvPr>
        </p:nvSpPr>
        <p:spPr>
          <a:xfrm>
            <a:off x="3081528" y="6337511"/>
            <a:ext cx="2980944" cy="228600"/>
          </a:xfrm>
        </p:spPr>
        <p:txBody>
          <a:bodyPr anchor="ctr">
            <a:noAutofit/>
          </a:bodyPr>
          <a:lstStyle>
            <a:lvl1pPr algn="ctr">
              <a:defRPr sz="1200"/>
            </a:lvl1pPr>
          </a:lstStyle>
          <a:p>
            <a:pPr lvl="0"/>
            <a:r>
              <a:rPr lang="en-IN" dirty="0"/>
              <a:t>Return to parent-slide containing images.</a:t>
            </a:r>
          </a:p>
        </p:txBody>
      </p:sp>
      <p:sp>
        <p:nvSpPr>
          <p:cNvPr id="10" name="Slide Number Placeholder">
            <a:extLst>
              <a:ext uri="{FF2B5EF4-FFF2-40B4-BE49-F238E27FC236}">
                <a16:creationId xmlns:a16="http://schemas.microsoft.com/office/drawing/2014/main" id="{00A4DBBD-DCA1-4207-8DB2-FBD5FBA1D0D7}"/>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2505933215"/>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FFF00"/>
        </a:solid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CD8F3EC5-73E8-440D-847C-1D4591FE0928}"/>
              </a:ext>
            </a:extLst>
          </p:cNvPr>
          <p:cNvSpPr txBox="1"/>
          <p:nvPr userDrawn="1"/>
        </p:nvSpPr>
        <p:spPr>
          <a:xfrm>
            <a:off x="1380928" y="20320"/>
            <a:ext cx="6382144" cy="461665"/>
          </a:xfrm>
          <a:prstGeom prst="rect">
            <a:avLst/>
          </a:prstGeom>
          <a:noFill/>
        </p:spPr>
        <p:txBody>
          <a:bodyPr wrap="square" rtlCol="0">
            <a:spAutoFit/>
          </a:bodyPr>
          <a:lstStyle/>
          <a:p>
            <a:pPr algn="ctr"/>
            <a:r>
              <a:rPr lang="en-US" sz="2400" b="1" dirty="0">
                <a:solidFill>
                  <a:srgbClr val="0070C0"/>
                </a:solidFill>
                <a:latin typeface="Arial" panose="020B0604020202020204" pitchFamily="34" charset="0"/>
                <a:cs typeface="Arial" panose="020B0604020202020204" pitchFamily="34" charset="0"/>
              </a:rPr>
              <a:t>INSTRUCTION NOTES</a:t>
            </a:r>
            <a:endParaRPr lang="en-IN" sz="2400" b="1" dirty="0">
              <a:solidFill>
                <a:srgbClr val="0070C0"/>
              </a:solidFill>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6493F5A8-6BC8-45A9-B853-99DFBE6F50C5}"/>
              </a:ext>
            </a:extLst>
          </p:cNvPr>
          <p:cNvSpPr txBox="1"/>
          <p:nvPr userDrawn="1"/>
        </p:nvSpPr>
        <p:spPr>
          <a:xfrm>
            <a:off x="0" y="457200"/>
            <a:ext cx="9144000" cy="6400800"/>
          </a:xfrm>
          <a:prstGeom prst="rect">
            <a:avLst/>
          </a:prstGeom>
          <a:solidFill>
            <a:schemeClr val="accent4">
              <a:lumMod val="40000"/>
              <a:lumOff val="60000"/>
            </a:schemeClr>
          </a:solidFill>
        </p:spPr>
        <p:txBody>
          <a:bodyPr wrap="square" rtlCol="0">
            <a:noAutofit/>
          </a:bodyPr>
          <a:lstStyle/>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Fix copyright year in Opener slide.</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Use Sans Serif font. (For engineering and chemistry titles Times New Roman font to be used.)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texts in Placeholders as per order.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images, tables, and equations without placeholder.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credit text just after images.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tables and equations in editable format if possible.</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Break texts to separate placeholder, if equations uses between them.</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color contrast ratio, it should need to pass 4.5:1 (AA standard)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alt-text as provided, if any images missing make a note. No need to set alt-text for editable table and equations.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all images alt-text field. There should be alt-text or blank. Set decorative those images, which are listed in alt-text list.</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Appendix slide for Long descriptions and link properly with its parent image. Appendix should be in other section and hidden.</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Strictly avoid equation editor.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outline view for proper order of texts.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Fix all text language to US English. Fix other language, if instructed.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Accessibility checker and if there is any known errors.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Metadata of files as instructed.</a:t>
            </a:r>
          </a:p>
          <a:p>
            <a:pPr marL="342900" marR="0" lvl="0" indent="-342900" algn="l" defTabSz="914400" rtl="0" eaLnBrk="1" fontAlgn="auto" latinLnBrk="0" hangingPunct="1">
              <a:lnSpc>
                <a:spcPct val="100000"/>
              </a:lnSpc>
              <a:spcBef>
                <a:spcPts val="500"/>
              </a:spcBef>
              <a:spcAft>
                <a:spcPts val="0"/>
              </a:spcAft>
              <a:buClrTx/>
              <a:buSzTx/>
              <a:buFont typeface="+mj-lt"/>
              <a:buAutoNum type="arabicPeriod"/>
              <a:tabLst/>
              <a:defRPr/>
            </a:pPr>
            <a:r>
              <a:rPr lang="en-US" sz="1500" dirty="0">
                <a:latin typeface="Arial" panose="020B0604020202020204" pitchFamily="34" charset="0"/>
                <a:cs typeface="Arial" panose="020B0604020202020204" pitchFamily="34" charset="0"/>
              </a:rPr>
              <a:t>Recheck all, before pass to next step.</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Be sure before pass to next step, all the instructions are followed.</a:t>
            </a:r>
          </a:p>
          <a:p>
            <a:pPr marL="0" lvl="0" indent="0" algn="ctr">
              <a:lnSpc>
                <a:spcPct val="100000"/>
              </a:lnSpc>
              <a:spcBef>
                <a:spcPts val="1200"/>
              </a:spcBef>
              <a:spcAft>
                <a:spcPts val="0"/>
              </a:spcAft>
              <a:buFont typeface="+mj-lt"/>
              <a:buNone/>
            </a:pPr>
            <a:r>
              <a:rPr lang="en-US" sz="1500" b="1" dirty="0">
                <a:latin typeface="Arial" panose="020B0604020202020204" pitchFamily="34" charset="0"/>
                <a:cs typeface="Arial" panose="020B0604020202020204" pitchFamily="34" charset="0"/>
              </a:rPr>
              <a:t>&lt;&lt; PLEASE REMOVE THIS SLIDE AFTER FINALIZE THE CHAPTER &gt;&gt;</a:t>
            </a:r>
          </a:p>
        </p:txBody>
      </p:sp>
    </p:spTree>
    <p:extLst>
      <p:ext uri="{BB962C8B-B14F-4D97-AF65-F5344CB8AC3E}">
        <p14:creationId xmlns:p14="http://schemas.microsoft.com/office/powerpoint/2010/main" val="2976811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hasCustomPrompt="1"/>
          </p:nvPr>
        </p:nvSpPr>
        <p:spPr>
          <a:xfrm>
            <a:off x="777240" y="2691271"/>
            <a:ext cx="4297680" cy="576185"/>
          </a:xfrm>
          <a:prstGeom prst="rect">
            <a:avLst/>
          </a:prstGeom>
        </p:spPr>
        <p:txBody>
          <a:bodyPr anchor="t">
            <a:noAutofit/>
          </a:bodyPr>
          <a:lstStyle>
            <a:lvl1pPr algn="l">
              <a:lnSpc>
                <a:spcPct val="100000"/>
              </a:lnSpc>
              <a:defRPr sz="2600" b="1">
                <a:solidFill>
                  <a:schemeClr val="bg1"/>
                </a:solidFill>
              </a:defRPr>
            </a:lvl1pPr>
          </a:lstStyle>
          <a:p>
            <a:r>
              <a:rPr lang="en-US" dirty="0"/>
              <a:t>Chapter #</a:t>
            </a:r>
          </a:p>
        </p:txBody>
      </p:sp>
      <p:sp>
        <p:nvSpPr>
          <p:cNvPr id="3" name="Subtitle"/>
          <p:cNvSpPr>
            <a:spLocks noGrp="1"/>
          </p:cNvSpPr>
          <p:nvPr>
            <p:ph type="subTitle" idx="1" hasCustomPrompt="1"/>
          </p:nvPr>
        </p:nvSpPr>
        <p:spPr>
          <a:xfrm>
            <a:off x="782057" y="3525088"/>
            <a:ext cx="5513639" cy="979282"/>
          </a:xfrm>
          <a:prstGeom prst="rect">
            <a:avLst/>
          </a:prstGeom>
        </p:spPr>
        <p:txBody>
          <a:bodyPr anchor="b"/>
          <a:lstStyle>
            <a:lvl1pPr marL="0" indent="0" algn="l">
              <a:buNone/>
              <a:defRPr sz="20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hasCustomPrompt="1"/>
          </p:nvPr>
        </p:nvSpPr>
        <p:spPr>
          <a:xfrm>
            <a:off x="777240" y="4718304"/>
            <a:ext cx="4443413" cy="1283104"/>
          </a:xfrm>
          <a:prstGeom prst="rect">
            <a:avLst/>
          </a:prstGeom>
        </p:spPr>
        <p:txBody>
          <a:bodyPr/>
          <a:lstStyle>
            <a:lvl1pPr>
              <a:spcBef>
                <a:spcPts val="0"/>
              </a:spcBef>
              <a:defRPr sz="18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14" name="Text Placeholder 4">
            <a:extLst>
              <a:ext uri="{FF2B5EF4-FFF2-40B4-BE49-F238E27FC236}">
                <a16:creationId xmlns:a16="http://schemas.microsoft.com/office/drawing/2014/main" id="{2170D5CB-0D03-4C4A-BFC9-9923AD1D35C5}"/>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380643474"/>
      </p:ext>
    </p:extLst>
  </p:cSld>
  <p:clrMapOvr>
    <a:masterClrMapping/>
  </p:clrMapOvr>
  <p:extLst mod="1">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hasCustomPrompt="1"/>
          </p:nvPr>
        </p:nvSpPr>
        <p:spPr>
          <a:xfrm>
            <a:off x="567378" y="2320032"/>
            <a:ext cx="5223822" cy="549295"/>
          </a:xfrm>
          <a:prstGeom prst="rect">
            <a:avLst/>
          </a:prstGeom>
        </p:spPr>
        <p:txBody>
          <a:bodyPr anchor="t">
            <a:noAutofit/>
          </a:bodyPr>
          <a:lstStyle>
            <a:lvl1pPr algn="l">
              <a:lnSpc>
                <a:spcPct val="100000"/>
              </a:lnSpc>
              <a:defRPr sz="2600" b="1">
                <a:solidFill>
                  <a:schemeClr val="bg1"/>
                </a:solidFill>
              </a:defRPr>
            </a:lvl1pPr>
          </a:lstStyle>
          <a:p>
            <a:r>
              <a:rPr lang="en-US" dirty="0"/>
              <a:t>Chapter #</a:t>
            </a:r>
          </a:p>
        </p:txBody>
      </p:sp>
      <p:sp>
        <p:nvSpPr>
          <p:cNvPr id="3" name="Subtitle"/>
          <p:cNvSpPr>
            <a:spLocks noGrp="1"/>
          </p:cNvSpPr>
          <p:nvPr userDrawn="1">
            <p:ph type="subTitle" idx="1" hasCustomPrompt="1"/>
          </p:nvPr>
        </p:nvSpPr>
        <p:spPr>
          <a:xfrm>
            <a:off x="567378" y="3247693"/>
            <a:ext cx="5644236" cy="1279162"/>
          </a:xfrm>
          <a:prstGeom prst="rect">
            <a:avLst/>
          </a:prstGeom>
        </p:spPr>
        <p:txBody>
          <a:bodyPr anchor="b"/>
          <a:lstStyle>
            <a:lvl1pPr marL="0" indent="0" algn="l">
              <a:buNone/>
              <a:defRPr sz="20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hasCustomPrompt="1"/>
          </p:nvPr>
        </p:nvSpPr>
        <p:spPr>
          <a:xfrm>
            <a:off x="567378" y="4770769"/>
            <a:ext cx="4443413" cy="1279151"/>
          </a:xfrm>
          <a:prstGeom prst="rect">
            <a:avLst/>
          </a:prstGeom>
        </p:spPr>
        <p:txBody>
          <a:bodyPr/>
          <a:lstStyle>
            <a:lvl1pPr>
              <a:spcBef>
                <a:spcPts val="0"/>
              </a:spcBef>
              <a:defRPr sz="18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10" name="Text Placeholder 4">
            <a:extLst>
              <a:ext uri="{FF2B5EF4-FFF2-40B4-BE49-F238E27FC236}">
                <a16:creationId xmlns:a16="http://schemas.microsoft.com/office/drawing/2014/main" id="{82576527-CE03-41D2-AE4B-BA146BC6180F}"/>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33895555"/>
      </p:ext>
    </p:extLst>
  </p:cSld>
  <p:clrMapOvr>
    <a:masterClrMapping/>
  </p:clrMapOvr>
  <p:extLst mod="1">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7" name="Slide Number Placeholder">
            <a:extLst>
              <a:ext uri="{FF2B5EF4-FFF2-40B4-BE49-F238E27FC236}">
                <a16:creationId xmlns:a16="http://schemas.microsoft.com/office/drawing/2014/main" id="{D224C903-B26C-4B94-A12A-2C655E816129}"/>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747284491"/>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n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12" name="Credit line">
            <a:extLst>
              <a:ext uri="{FF2B5EF4-FFF2-40B4-BE49-F238E27FC236}">
                <a16:creationId xmlns:a16="http://schemas.microsoft.com/office/drawing/2014/main" id="{0A751AC6-5C3E-4691-9B45-FB921E793B3B}"/>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3" name="Appendix Link">
            <a:extLst>
              <a:ext uri="{FF2B5EF4-FFF2-40B4-BE49-F238E27FC236}">
                <a16:creationId xmlns:a16="http://schemas.microsoft.com/office/drawing/2014/main" id="{FD907F07-EE94-4D9C-A43D-F98A8F68D317}"/>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4" name="Slide Number Placeholder">
            <a:extLst>
              <a:ext uri="{FF2B5EF4-FFF2-40B4-BE49-F238E27FC236}">
                <a16:creationId xmlns:a16="http://schemas.microsoft.com/office/drawing/2014/main" id="{A29D8783-D54C-48F2-AF1E-BDD55B3A100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26819709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Vertic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23774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3873606"/>
            <a:ext cx="8458200" cy="23774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1223D350-5679-4D4B-AD13-B8CED422C542}"/>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BBA543E8-C413-4D60-86A0-6EB5F50AE6ED}"/>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1F1DFE9D-2E9E-4441-A0E6-EA0D5DEBF87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976129378"/>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4686300" y="1276710"/>
            <a:ext cx="4114800" cy="4974336"/>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2DBBA14D-96FF-4E20-82F9-54CB1CC8DB4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547E7260-899E-4636-8D6D-0592ECFEFE60}"/>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52ECF39E-B323-40CB-BEE3-87C133A6757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1896274"/>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54864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6057900" y="1276710"/>
            <a:ext cx="2743200" cy="4974336"/>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998A8427-CC9B-43CC-808E-74EC72DB98A8}"/>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BCC28025-1541-43BA-813D-822D5602F483}"/>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6613B259-E8BA-41B2-B3D9-462EECFA981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406277606"/>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13" Type="http://schemas.openxmlformats.org/officeDocument/2006/relationships/slideLayout" Target="../slideLayouts/slideLayout17.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slideLayout" Target="../slideLayouts/slideLayout16.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8.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23.xml"/><Relationship Id="rId1" Type="http://schemas.openxmlformats.org/officeDocument/2006/relationships/slideLayout" Target="../slideLayouts/slideLayout22.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6" cstate="hqprint">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solidFill>
              </a:defRPr>
            </a:lvl1pPr>
          </a:lstStyle>
          <a:p>
            <a:pPr defTabSz="457200">
              <a:spcBef>
                <a:spcPct val="20000"/>
              </a:spcBef>
              <a:defRPr/>
            </a:pPr>
            <a:r>
              <a:rPr lang="en-US" dirty="0"/>
              <a:t>Copyright here</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6" name="MGH Yellow Line">
            <a:extLst>
              <a:ext uri="{FF2B5EF4-FFF2-40B4-BE49-F238E27FC236}">
                <a16:creationId xmlns:a16="http://schemas.microsoft.com/office/drawing/2014/main" id="{863DCF7F-F49F-4B76-B2DB-65498B95F679}"/>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Short Copyright">
            <a:extLst>
              <a:ext uri="{FF2B5EF4-FFF2-40B4-BE49-F238E27FC236}">
                <a16:creationId xmlns:a16="http://schemas.microsoft.com/office/drawing/2014/main" id="{4970FAA9-D565-4437-8BE7-8F1048CA0A83}"/>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715" r:id="rId1"/>
    <p:sldLayoutId id="2147483721" r:id="rId2"/>
    <p:sldLayoutId id="2147483710" r:id="rId3"/>
    <p:sldLayoutId id="2147483716" r:id="rId4"/>
    <p:sldLayoutId id="2147483714" r:id="rId5"/>
    <p:sldLayoutId id="2147483713" r:id="rId6"/>
    <p:sldLayoutId id="2147483712" r:id="rId7"/>
    <p:sldLayoutId id="2147483711" r:id="rId8"/>
    <p:sldLayoutId id="2147483708" r:id="rId9"/>
    <p:sldLayoutId id="2147483707" r:id="rId10"/>
    <p:sldLayoutId id="2147483709" r:id="rId11"/>
    <p:sldLayoutId id="2147483706" r:id="rId12"/>
    <p:sldLayoutId id="2147483705" r:id="rId13"/>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Autofit/>
          </a:bodyPr>
          <a:lstStyle/>
          <a:p>
            <a:r>
              <a:rPr lang="en-US" dirty="0"/>
              <a:t>Title goes here</a:t>
            </a:r>
          </a:p>
        </p:txBody>
      </p:sp>
      <p:sp>
        <p:nvSpPr>
          <p:cNvPr id="12" name="Slide Number Placeholder">
            <a:extLst>
              <a:ext uri="{FF2B5EF4-FFF2-40B4-BE49-F238E27FC236}">
                <a16:creationId xmlns:a16="http://schemas.microsoft.com/office/drawing/2014/main" id="{19EE2D17-5247-41B2-8D9A-80CD839F81C4}"/>
              </a:ext>
            </a:extLst>
          </p:cNvPr>
          <p:cNvSpPr>
            <a:spLocks noGrp="1"/>
          </p:cNvSpPr>
          <p:nvPr>
            <p:ph type="sldNum" sz="quarter" idx="4"/>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
        <p:nvSpPr>
          <p:cNvPr id="14" name="Short Copyright">
            <a:extLst>
              <a:ext uri="{FF2B5EF4-FFF2-40B4-BE49-F238E27FC236}">
                <a16:creationId xmlns:a16="http://schemas.microsoft.com/office/drawing/2014/main" id="{192057C4-1A3D-4E06-B197-CEA99043B21C}"/>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 id="2147483720" r:id="rId3"/>
  </p:sldLayoutIdLst>
  <p:hf hdr="0" dt="0"/>
  <p:txStyles>
    <p:titleStyle>
      <a:lvl1pPr algn="l" defTabSz="914400" rtl="0" eaLnBrk="1" latinLnBrk="0" hangingPunct="1">
        <a:lnSpc>
          <a:spcPct val="10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Slide Number Placeholder">
            <a:extLst>
              <a:ext uri="{FF2B5EF4-FFF2-40B4-BE49-F238E27FC236}">
                <a16:creationId xmlns:a16="http://schemas.microsoft.com/office/drawing/2014/main" id="{4B7358F1-75CE-4C36-99A4-9357D330ECB8}"/>
              </a:ext>
            </a:extLst>
          </p:cNvPr>
          <p:cNvSpPr>
            <a:spLocks noGrp="1"/>
          </p:cNvSpPr>
          <p:nvPr>
            <p:ph type="sldNum" sz="quarter" idx="4"/>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
        <p:nvSpPr>
          <p:cNvPr id="7" name="Short Copyright">
            <a:extLst>
              <a:ext uri="{FF2B5EF4-FFF2-40B4-BE49-F238E27FC236}">
                <a16:creationId xmlns:a16="http://schemas.microsoft.com/office/drawing/2014/main" id="{E71CBE01-4C75-4137-BF41-46F2A465EB13}"/>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94E9310-D4F7-487A-B53C-DF9BD4F07CC7}"/>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576B31A2-25AA-494E-9270-697B776D78A8}"/>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569814370"/>
      </p:ext>
    </p:extLst>
  </p:cSld>
  <p:clrMap bg1="lt1" tx1="dk1" bg2="lt2" tx2="dk2" accent1="accent1" accent2="accent2" accent3="accent3" accent4="accent4" accent5="accent5" accent6="accent6" hlink="hlink" folHlink="folHlink"/>
  <p:sldLayoutIdLst>
    <p:sldLayoutId id="2147483719" r:id="rId1"/>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slide" Target="slide91.xml"/><Relationship Id="rId2" Type="http://schemas.openxmlformats.org/officeDocument/2006/relationships/image" Target="../media/image7.jpg"/><Relationship Id="rId1" Type="http://schemas.openxmlformats.org/officeDocument/2006/relationships/slideLayout" Target="../slideLayouts/slideLayout10.xml"/></Relationships>
</file>

<file path=ppt/slides/_rels/slide100.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52.xml"/><Relationship Id="rId1" Type="http://schemas.openxmlformats.org/officeDocument/2006/relationships/slideLayout" Target="../slideLayouts/slideLayout22.xml"/></Relationships>
</file>

<file path=ppt/slides/_rels/slide101.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54.xml"/><Relationship Id="rId1" Type="http://schemas.openxmlformats.org/officeDocument/2006/relationships/slideLayout" Target="../slideLayouts/slideLayout22.xml"/></Relationships>
</file>

<file path=ppt/slides/_rels/slide102.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57.xml"/><Relationship Id="rId1" Type="http://schemas.openxmlformats.org/officeDocument/2006/relationships/slideLayout" Target="../slideLayouts/slideLayout22.xml"/><Relationship Id="rId4" Type="http://schemas.openxmlformats.org/officeDocument/2006/relationships/slide" Target="slide8.xml"/></Relationships>
</file>

<file path=ppt/slides/_rels/slide103.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60.xml"/><Relationship Id="rId1" Type="http://schemas.openxmlformats.org/officeDocument/2006/relationships/slideLayout" Target="../slideLayouts/slideLayout22.xml"/></Relationships>
</file>

<file path=ppt/slides/_rels/slide104.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61.xml"/><Relationship Id="rId1" Type="http://schemas.openxmlformats.org/officeDocument/2006/relationships/slideLayout" Target="../slideLayouts/slideLayout22.xml"/><Relationship Id="rId4" Type="http://schemas.openxmlformats.org/officeDocument/2006/relationships/slide" Target="slide8.xml"/></Relationships>
</file>

<file path=ppt/slides/_rels/slide105.xml.rels><?xml version="1.0" encoding="UTF-8" standalone="yes"?>
<Relationships xmlns="http://schemas.openxmlformats.org/package/2006/relationships"><Relationship Id="rId2" Type="http://schemas.openxmlformats.org/officeDocument/2006/relationships/slide" Target="slide67.xml"/><Relationship Id="rId1" Type="http://schemas.openxmlformats.org/officeDocument/2006/relationships/slideLayout" Target="../slideLayouts/slideLayout22.xml"/></Relationships>
</file>

<file path=ppt/slides/_rels/slide106.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72.xml"/><Relationship Id="rId1" Type="http://schemas.openxmlformats.org/officeDocument/2006/relationships/slideLayout" Target="../slideLayouts/slideLayout22.xml"/><Relationship Id="rId4" Type="http://schemas.openxmlformats.org/officeDocument/2006/relationships/slide" Target="slide8.xml"/></Relationships>
</file>

<file path=ppt/slides/_rels/slide107.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73.xml"/><Relationship Id="rId1" Type="http://schemas.openxmlformats.org/officeDocument/2006/relationships/slideLayout" Target="../slideLayouts/slideLayout22.xml"/></Relationships>
</file>

<file path=ppt/slides/_rels/slide108.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80.xml"/><Relationship Id="rId1" Type="http://schemas.openxmlformats.org/officeDocument/2006/relationships/slideLayout" Target="../slideLayouts/slideLayout22.xml"/></Relationships>
</file>

<file path=ppt/slides/_rels/slide109.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82.xml"/><Relationship Id="rId1" Type="http://schemas.openxmlformats.org/officeDocument/2006/relationships/slideLayout" Target="../slideLayouts/slideLayout2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0.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84.xml"/><Relationship Id="rId1" Type="http://schemas.openxmlformats.org/officeDocument/2006/relationships/slideLayout" Target="../slideLayouts/slideLayout22.xml"/><Relationship Id="rId4" Type="http://schemas.openxmlformats.org/officeDocument/2006/relationships/slide" Target="slide8.xml"/></Relationships>
</file>

<file path=ppt/slides/_rels/slide111.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85.xml"/><Relationship Id="rId1" Type="http://schemas.openxmlformats.org/officeDocument/2006/relationships/slideLayout" Target="../slideLayouts/slideLayout22.xml"/></Relationships>
</file>

<file path=ppt/slides/_rels/slide12.xml.rels><?xml version="1.0" encoding="UTF-8" standalone="yes"?>
<Relationships xmlns="http://schemas.openxmlformats.org/package/2006/relationships"><Relationship Id="rId3" Type="http://schemas.openxmlformats.org/officeDocument/2006/relationships/slide" Target="slide92.xml"/><Relationship Id="rId2" Type="http://schemas.openxmlformats.org/officeDocument/2006/relationships/image" Target="../media/image8.jp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8" Type="http://schemas.openxmlformats.org/officeDocument/2006/relationships/image" Target="../media/image11.wmf"/><Relationship Id="rId3" Type="http://schemas.openxmlformats.org/officeDocument/2006/relationships/oleObject" Target="../embeddings/oleObject1.bin"/><Relationship Id="rId7" Type="http://schemas.openxmlformats.org/officeDocument/2006/relationships/oleObject" Target="../embeddings/oleObject3.bin"/><Relationship Id="rId2" Type="http://schemas.openxmlformats.org/officeDocument/2006/relationships/slideLayout" Target="../slideLayouts/slideLayout13.xml"/><Relationship Id="rId1" Type="http://schemas.openxmlformats.org/officeDocument/2006/relationships/vmlDrawing" Target="../drawings/vmlDrawing1.vml"/><Relationship Id="rId6" Type="http://schemas.openxmlformats.org/officeDocument/2006/relationships/image" Target="../media/image10.wmf"/><Relationship Id="rId5" Type="http://schemas.openxmlformats.org/officeDocument/2006/relationships/oleObject" Target="../embeddings/oleObject2.bin"/><Relationship Id="rId10" Type="http://schemas.openxmlformats.org/officeDocument/2006/relationships/image" Target="../media/image12.wmf"/><Relationship Id="rId4" Type="http://schemas.openxmlformats.org/officeDocument/2006/relationships/image" Target="../media/image9.wmf"/><Relationship Id="rId9" Type="http://schemas.openxmlformats.org/officeDocument/2006/relationships/oleObject" Target="../embeddings/oleObject4.bin"/></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12.xml"/><Relationship Id="rId1" Type="http://schemas.openxmlformats.org/officeDocument/2006/relationships/vmlDrawing" Target="../drawings/vmlDrawing2.vml"/><Relationship Id="rId6" Type="http://schemas.openxmlformats.org/officeDocument/2006/relationships/image" Target="../media/image14.wmf"/><Relationship Id="rId5" Type="http://schemas.openxmlformats.org/officeDocument/2006/relationships/oleObject" Target="../embeddings/oleObject6.bin"/><Relationship Id="rId4" Type="http://schemas.openxmlformats.org/officeDocument/2006/relationships/image" Target="../media/image13.wmf"/></Relationships>
</file>

<file path=ppt/slides/_rels/slide16.xml.rels><?xml version="1.0" encoding="UTF-8" standalone="yes"?>
<Relationships xmlns="http://schemas.openxmlformats.org/package/2006/relationships"><Relationship Id="rId8" Type="http://schemas.openxmlformats.org/officeDocument/2006/relationships/oleObject" Target="../embeddings/oleObject9.bin"/><Relationship Id="rId3" Type="http://schemas.openxmlformats.org/officeDocument/2006/relationships/notesSlide" Target="../notesSlides/notesSlide1.xml"/><Relationship Id="rId7" Type="http://schemas.openxmlformats.org/officeDocument/2006/relationships/image" Target="../media/image16.wmf"/><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oleObject" Target="../embeddings/oleObject8.bin"/><Relationship Id="rId5" Type="http://schemas.openxmlformats.org/officeDocument/2006/relationships/image" Target="../media/image15.wmf"/><Relationship Id="rId4" Type="http://schemas.openxmlformats.org/officeDocument/2006/relationships/oleObject" Target="../embeddings/oleObject7.bin"/><Relationship Id="rId9" Type="http://schemas.openxmlformats.org/officeDocument/2006/relationships/image" Target="../media/image17.wmf"/></Relationships>
</file>

<file path=ppt/slides/_rels/slide17.xml.rels><?xml version="1.0" encoding="UTF-8" standalone="yes"?>
<Relationships xmlns="http://schemas.openxmlformats.org/package/2006/relationships"><Relationship Id="rId3" Type="http://schemas.openxmlformats.org/officeDocument/2006/relationships/slide" Target="slide93.xml"/><Relationship Id="rId2" Type="http://schemas.openxmlformats.org/officeDocument/2006/relationships/image" Target="../media/image18.jpg"/><Relationship Id="rId1" Type="http://schemas.openxmlformats.org/officeDocument/2006/relationships/slideLayout" Target="../slideLayouts/slideLayout10.xml"/><Relationship Id="rId4" Type="http://schemas.openxmlformats.org/officeDocument/2006/relationships/slide" Target="slide9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slide" Target="slide94.xml"/><Relationship Id="rId2" Type="http://schemas.openxmlformats.org/officeDocument/2006/relationships/image" Target="../media/image19.jp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11.xml"/><Relationship Id="rId1" Type="http://schemas.openxmlformats.org/officeDocument/2006/relationships/vmlDrawing" Target="../drawings/vmlDrawing4.vml"/><Relationship Id="rId6" Type="http://schemas.openxmlformats.org/officeDocument/2006/relationships/image" Target="../media/image22.wmf"/><Relationship Id="rId5" Type="http://schemas.openxmlformats.org/officeDocument/2006/relationships/oleObject" Target="../embeddings/oleObject11.bin"/><Relationship Id="rId4" Type="http://schemas.openxmlformats.org/officeDocument/2006/relationships/image" Target="../media/image21.wmf"/></Relationships>
</file>

<file path=ppt/slides/_rels/slide24.xml.rels><?xml version="1.0" encoding="UTF-8" standalone="yes"?>
<Relationships xmlns="http://schemas.openxmlformats.org/package/2006/relationships"><Relationship Id="rId8" Type="http://schemas.openxmlformats.org/officeDocument/2006/relationships/image" Target="../media/image25.wmf"/><Relationship Id="rId3" Type="http://schemas.openxmlformats.org/officeDocument/2006/relationships/oleObject" Target="../embeddings/oleObject12.bin"/><Relationship Id="rId7" Type="http://schemas.openxmlformats.org/officeDocument/2006/relationships/oleObject" Target="../embeddings/oleObject14.bin"/><Relationship Id="rId2" Type="http://schemas.openxmlformats.org/officeDocument/2006/relationships/slideLayout" Target="../slideLayouts/slideLayout15.xml"/><Relationship Id="rId1" Type="http://schemas.openxmlformats.org/officeDocument/2006/relationships/vmlDrawing" Target="../drawings/vmlDrawing5.vml"/><Relationship Id="rId6" Type="http://schemas.openxmlformats.org/officeDocument/2006/relationships/image" Target="../media/image24.wmf"/><Relationship Id="rId11" Type="http://schemas.openxmlformats.org/officeDocument/2006/relationships/oleObject" Target="../embeddings/oleObject16.bin"/><Relationship Id="rId5" Type="http://schemas.openxmlformats.org/officeDocument/2006/relationships/oleObject" Target="../embeddings/oleObject13.bin"/><Relationship Id="rId10" Type="http://schemas.openxmlformats.org/officeDocument/2006/relationships/image" Target="../media/image26.wmf"/><Relationship Id="rId4" Type="http://schemas.openxmlformats.org/officeDocument/2006/relationships/image" Target="../media/image23.wmf"/><Relationship Id="rId9" Type="http://schemas.openxmlformats.org/officeDocument/2006/relationships/oleObject" Target="../embeddings/oleObject15.bin"/></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slide" Target="slide95.xml"/><Relationship Id="rId2" Type="http://schemas.openxmlformats.org/officeDocument/2006/relationships/image" Target="../media/image27.jpg"/><Relationship Id="rId1" Type="http://schemas.openxmlformats.org/officeDocument/2006/relationships/slideLayout" Target="../slideLayouts/slideLayout10.xml"/><Relationship Id="rId4" Type="http://schemas.openxmlformats.org/officeDocument/2006/relationships/slide" Target="slide91.xml"/></Relationships>
</file>

<file path=ppt/slides/_rels/slide27.xml.rels><?xml version="1.0" encoding="UTF-8" standalone="yes"?>
<Relationships xmlns="http://schemas.openxmlformats.org/package/2006/relationships"><Relationship Id="rId3" Type="http://schemas.openxmlformats.org/officeDocument/2006/relationships/oleObject" Target="../embeddings/oleObject17.bin"/><Relationship Id="rId2" Type="http://schemas.openxmlformats.org/officeDocument/2006/relationships/slideLayout" Target="../slideLayouts/slideLayout10.xml"/><Relationship Id="rId1" Type="http://schemas.openxmlformats.org/officeDocument/2006/relationships/vmlDrawing" Target="../drawings/vmlDrawing6.vml"/><Relationship Id="rId4" Type="http://schemas.openxmlformats.org/officeDocument/2006/relationships/image" Target="../media/image21.wmf"/></Relationships>
</file>

<file path=ppt/slides/_rels/slide28.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slide" Target="slide96.xml"/><Relationship Id="rId2" Type="http://schemas.openxmlformats.org/officeDocument/2006/relationships/image" Target="../media/image29.jpg"/><Relationship Id="rId1" Type="http://schemas.openxmlformats.org/officeDocument/2006/relationships/slideLayout" Target="../slideLayouts/slideLayout10.xml"/><Relationship Id="rId4" Type="http://schemas.openxmlformats.org/officeDocument/2006/relationships/slide" Target="slide9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oleObject" Target="../embeddings/oleObject18.bin"/><Relationship Id="rId2" Type="http://schemas.openxmlformats.org/officeDocument/2006/relationships/slideLayout" Target="../slideLayouts/slideLayout7.xml"/><Relationship Id="rId1" Type="http://schemas.openxmlformats.org/officeDocument/2006/relationships/vmlDrawing" Target="../drawings/vmlDrawing7.vml"/><Relationship Id="rId4" Type="http://schemas.openxmlformats.org/officeDocument/2006/relationships/image" Target="../media/image31.wmf"/></Relationships>
</file>

<file path=ppt/slides/_rels/slide35.xml.rels><?xml version="1.0" encoding="UTF-8" standalone="yes"?>
<Relationships xmlns="http://schemas.openxmlformats.org/package/2006/relationships"><Relationship Id="rId3" Type="http://schemas.openxmlformats.org/officeDocument/2006/relationships/slide" Target="slide97.xml"/><Relationship Id="rId2" Type="http://schemas.openxmlformats.org/officeDocument/2006/relationships/image" Target="../media/image32.jpg"/><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oleObject" Target="../embeddings/oleObject19.bin"/><Relationship Id="rId2" Type="http://schemas.openxmlformats.org/officeDocument/2006/relationships/slideLayout" Target="../slideLayouts/slideLayout7.xml"/><Relationship Id="rId1" Type="http://schemas.openxmlformats.org/officeDocument/2006/relationships/vmlDrawing" Target="../drawings/vmlDrawing8.vml"/><Relationship Id="rId4" Type="http://schemas.openxmlformats.org/officeDocument/2006/relationships/image" Target="../media/image34.wmf"/></Relationships>
</file>

<file path=ppt/slides/_rels/slide39.xml.rels><?xml version="1.0" encoding="UTF-8" standalone="yes"?>
<Relationships xmlns="http://schemas.openxmlformats.org/package/2006/relationships"><Relationship Id="rId3" Type="http://schemas.openxmlformats.org/officeDocument/2006/relationships/slide" Target="slide98.xml"/><Relationship Id="rId2" Type="http://schemas.openxmlformats.org/officeDocument/2006/relationships/image" Target="../media/image35.jp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10.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3" Type="http://schemas.openxmlformats.org/officeDocument/2006/relationships/slide" Target="slide99.xml"/><Relationship Id="rId2" Type="http://schemas.openxmlformats.org/officeDocument/2006/relationships/image" Target="../media/image38.jpg"/><Relationship Id="rId1" Type="http://schemas.openxmlformats.org/officeDocument/2006/relationships/slideLayout" Target="../slideLayouts/slideLayout6.xml"/><Relationship Id="rId4" Type="http://schemas.openxmlformats.org/officeDocument/2006/relationships/slide" Target="slide9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3" Type="http://schemas.openxmlformats.org/officeDocument/2006/relationships/slide" Target="slide100.xml"/><Relationship Id="rId2" Type="http://schemas.openxmlformats.org/officeDocument/2006/relationships/image" Target="../media/image39.jpg"/><Relationship Id="rId1" Type="http://schemas.openxmlformats.org/officeDocument/2006/relationships/slideLayout" Target="../slideLayouts/slideLayout10.xml"/><Relationship Id="rId4" Type="http://schemas.openxmlformats.org/officeDocument/2006/relationships/slide" Target="slide9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3" Type="http://schemas.openxmlformats.org/officeDocument/2006/relationships/slide" Target="slide101.xml"/><Relationship Id="rId2" Type="http://schemas.openxmlformats.org/officeDocument/2006/relationships/image" Target="../media/image40.jpg"/><Relationship Id="rId1" Type="http://schemas.openxmlformats.org/officeDocument/2006/relationships/slideLayout" Target="../slideLayouts/slideLayout1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3" Type="http://schemas.openxmlformats.org/officeDocument/2006/relationships/slide" Target="slide102.xml"/><Relationship Id="rId2" Type="http://schemas.openxmlformats.org/officeDocument/2006/relationships/image" Target="../media/image41.jpg"/><Relationship Id="rId1" Type="http://schemas.openxmlformats.org/officeDocument/2006/relationships/slideLayout" Target="../slideLayouts/slideLayout10.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3" Type="http://schemas.openxmlformats.org/officeDocument/2006/relationships/slide" Target="slide103.xml"/><Relationship Id="rId2" Type="http://schemas.openxmlformats.org/officeDocument/2006/relationships/image" Target="../media/image42.jpg"/><Relationship Id="rId1" Type="http://schemas.openxmlformats.org/officeDocument/2006/relationships/slideLayout" Target="../slideLayouts/slideLayout10.xml"/></Relationships>
</file>

<file path=ppt/slides/_rels/slide61.xml.rels><?xml version="1.0" encoding="UTF-8" standalone="yes"?>
<Relationships xmlns="http://schemas.openxmlformats.org/package/2006/relationships"><Relationship Id="rId3" Type="http://schemas.openxmlformats.org/officeDocument/2006/relationships/slide" Target="slide104.xml"/><Relationship Id="rId2" Type="http://schemas.openxmlformats.org/officeDocument/2006/relationships/image" Target="../media/image43.jpg"/><Relationship Id="rId1" Type="http://schemas.openxmlformats.org/officeDocument/2006/relationships/slideLayout" Target="../slideLayouts/slideLayout10.xml"/><Relationship Id="rId4" Type="http://schemas.openxmlformats.org/officeDocument/2006/relationships/slide" Target="slide103.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3" Type="http://schemas.openxmlformats.org/officeDocument/2006/relationships/slide" Target="slide105.xml"/><Relationship Id="rId2" Type="http://schemas.openxmlformats.org/officeDocument/2006/relationships/image" Target="../media/image44.jpg"/><Relationship Id="rId1" Type="http://schemas.openxmlformats.org/officeDocument/2006/relationships/slideLayout" Target="../slideLayouts/slideLayout10.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2" Type="http://schemas.openxmlformats.org/officeDocument/2006/relationships/image" Target="../media/image45.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slide" Target="slide89.xml"/><Relationship Id="rId2" Type="http://schemas.openxmlformats.org/officeDocument/2006/relationships/image" Target="../media/image5.jpg"/><Relationship Id="rId1" Type="http://schemas.openxmlformats.org/officeDocument/2006/relationships/slideLayout" Target="../slideLayouts/slideLayout10.xml"/><Relationship Id="rId4" Type="http://schemas.openxmlformats.org/officeDocument/2006/relationships/slide" Target="slide53.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3" Type="http://schemas.openxmlformats.org/officeDocument/2006/relationships/slide" Target="slide106.xml"/><Relationship Id="rId2" Type="http://schemas.openxmlformats.org/officeDocument/2006/relationships/image" Target="../media/image46.jpg"/><Relationship Id="rId1" Type="http://schemas.openxmlformats.org/officeDocument/2006/relationships/slideLayout" Target="../slideLayouts/slideLayout6.xml"/><Relationship Id="rId4" Type="http://schemas.openxmlformats.org/officeDocument/2006/relationships/slide" Target="slide105.xml"/></Relationships>
</file>

<file path=ppt/slides/_rels/slide73.xml.rels><?xml version="1.0" encoding="UTF-8" standalone="yes"?>
<Relationships xmlns="http://schemas.openxmlformats.org/package/2006/relationships"><Relationship Id="rId3" Type="http://schemas.openxmlformats.org/officeDocument/2006/relationships/slide" Target="slide107.xml"/><Relationship Id="rId2" Type="http://schemas.openxmlformats.org/officeDocument/2006/relationships/image" Target="../media/image47.jpg"/><Relationship Id="rId1" Type="http://schemas.openxmlformats.org/officeDocument/2006/relationships/slideLayout" Target="../slideLayouts/slideLayout10.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2" Type="http://schemas.openxmlformats.org/officeDocument/2006/relationships/image" Target="../media/image48.jpg"/><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slide" Target="slide90.xml"/><Relationship Id="rId2" Type="http://schemas.openxmlformats.org/officeDocument/2006/relationships/image" Target="../media/image6.jpg"/><Relationship Id="rId1" Type="http://schemas.openxmlformats.org/officeDocument/2006/relationships/slideLayout" Target="../slideLayouts/slideLayout10.xml"/></Relationships>
</file>

<file path=ppt/slides/_rels/slide80.xml.rels><?xml version="1.0" encoding="UTF-8" standalone="yes"?>
<Relationships xmlns="http://schemas.openxmlformats.org/package/2006/relationships"><Relationship Id="rId3" Type="http://schemas.openxmlformats.org/officeDocument/2006/relationships/slide" Target="slide108.xml"/><Relationship Id="rId2" Type="http://schemas.openxmlformats.org/officeDocument/2006/relationships/image" Target="../media/image49.jpg"/><Relationship Id="rId1" Type="http://schemas.openxmlformats.org/officeDocument/2006/relationships/slideLayout" Target="../slideLayouts/slideLayout10.xml"/><Relationship Id="rId4" Type="http://schemas.openxmlformats.org/officeDocument/2006/relationships/slide" Target="slide107.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2.xml.rels><?xml version="1.0" encoding="UTF-8" standalone="yes"?>
<Relationships xmlns="http://schemas.openxmlformats.org/package/2006/relationships"><Relationship Id="rId3" Type="http://schemas.openxmlformats.org/officeDocument/2006/relationships/slide" Target="slide109.xml"/><Relationship Id="rId2" Type="http://schemas.openxmlformats.org/officeDocument/2006/relationships/image" Target="../media/image50.jpg"/><Relationship Id="rId1" Type="http://schemas.openxmlformats.org/officeDocument/2006/relationships/slideLayout" Target="../slideLayouts/slideLayout10.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4.xml.rels><?xml version="1.0" encoding="UTF-8" standalone="yes"?>
<Relationships xmlns="http://schemas.openxmlformats.org/package/2006/relationships"><Relationship Id="rId3" Type="http://schemas.openxmlformats.org/officeDocument/2006/relationships/slide" Target="slide110.xml"/><Relationship Id="rId2" Type="http://schemas.openxmlformats.org/officeDocument/2006/relationships/image" Target="../media/image51.jpg"/><Relationship Id="rId1" Type="http://schemas.openxmlformats.org/officeDocument/2006/relationships/slideLayout" Target="../slideLayouts/slideLayout6.xml"/></Relationships>
</file>

<file path=ppt/slides/_rels/slide85.xml.rels><?xml version="1.0" encoding="UTF-8" standalone="yes"?>
<Relationships xmlns="http://schemas.openxmlformats.org/package/2006/relationships"><Relationship Id="rId3" Type="http://schemas.openxmlformats.org/officeDocument/2006/relationships/slide" Target="slide111.xml"/><Relationship Id="rId2" Type="http://schemas.openxmlformats.org/officeDocument/2006/relationships/image" Target="../media/image52.jpg"/><Relationship Id="rId1" Type="http://schemas.openxmlformats.org/officeDocument/2006/relationships/slideLayout" Target="../slideLayouts/slideLayout6.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89.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slide" Target="slide7.xml"/><Relationship Id="rId1" Type="http://schemas.openxmlformats.org/officeDocument/2006/relationships/slideLayout" Target="../slideLayouts/slideLayout2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0.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slide" Target="slide8.xml"/><Relationship Id="rId1" Type="http://schemas.openxmlformats.org/officeDocument/2006/relationships/slideLayout" Target="../slideLayouts/slideLayout22.xml"/></Relationships>
</file>

<file path=ppt/slides/_rels/slide91.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10.xml"/><Relationship Id="rId1" Type="http://schemas.openxmlformats.org/officeDocument/2006/relationships/slideLayout" Target="../slideLayouts/slideLayout22.xml"/></Relationships>
</file>

<file path=ppt/slides/_rels/slide92.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12.xml"/><Relationship Id="rId1" Type="http://schemas.openxmlformats.org/officeDocument/2006/relationships/slideLayout" Target="../slideLayouts/slideLayout22.xml"/><Relationship Id="rId4" Type="http://schemas.openxmlformats.org/officeDocument/2006/relationships/slide" Target="slide8.xml"/></Relationships>
</file>

<file path=ppt/slides/_rels/slide93.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17.xml"/><Relationship Id="rId1" Type="http://schemas.openxmlformats.org/officeDocument/2006/relationships/slideLayout" Target="../slideLayouts/slideLayout22.xml"/><Relationship Id="rId4" Type="http://schemas.openxmlformats.org/officeDocument/2006/relationships/slide" Target="slide8.xml"/></Relationships>
</file>

<file path=ppt/slides/_rels/slide94.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20.xml"/><Relationship Id="rId1" Type="http://schemas.openxmlformats.org/officeDocument/2006/relationships/slideLayout" Target="../slideLayouts/slideLayout22.xml"/></Relationships>
</file>

<file path=ppt/slides/_rels/slide95.xml.rels><?xml version="1.0" encoding="UTF-8" standalone="yes"?>
<Relationships xmlns="http://schemas.openxmlformats.org/package/2006/relationships"><Relationship Id="rId2" Type="http://schemas.openxmlformats.org/officeDocument/2006/relationships/slide" Target="slide26.xml"/><Relationship Id="rId1" Type="http://schemas.openxmlformats.org/officeDocument/2006/relationships/slideLayout" Target="../slideLayouts/slideLayout22.xml"/></Relationships>
</file>

<file path=ppt/slides/_rels/slide96.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30.xml"/><Relationship Id="rId1" Type="http://schemas.openxmlformats.org/officeDocument/2006/relationships/slideLayout" Target="../slideLayouts/slideLayout22.xml"/><Relationship Id="rId4" Type="http://schemas.openxmlformats.org/officeDocument/2006/relationships/slide" Target="slide8.xml"/></Relationships>
</file>

<file path=ppt/slides/_rels/slide97.xml.rels><?xml version="1.0" encoding="UTF-8" standalone="yes"?>
<Relationships xmlns="http://schemas.openxmlformats.org/package/2006/relationships"><Relationship Id="rId2" Type="http://schemas.openxmlformats.org/officeDocument/2006/relationships/slide" Target="slide35.xml"/><Relationship Id="rId1" Type="http://schemas.openxmlformats.org/officeDocument/2006/relationships/slideLayout" Target="../slideLayouts/slideLayout22.xml"/></Relationships>
</file>

<file path=ppt/slides/_rels/slide98.xml.rels><?xml version="1.0" encoding="UTF-8" standalone="yes"?>
<Relationships xmlns="http://schemas.openxmlformats.org/package/2006/relationships"><Relationship Id="rId2" Type="http://schemas.openxmlformats.org/officeDocument/2006/relationships/slide" Target="slide39.xml"/><Relationship Id="rId1" Type="http://schemas.openxmlformats.org/officeDocument/2006/relationships/slideLayout" Target="../slideLayouts/slideLayout22.xml"/></Relationships>
</file>

<file path=ppt/slides/_rels/slide99.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50.xml"/><Relationship Id="rId1" Type="http://schemas.openxmlformats.org/officeDocument/2006/relationships/slideLayout" Target="../slideLayouts/slideLayout2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7FA0BD-B611-4B0D-8438-53F61F56333A}"/>
              </a:ext>
            </a:extLst>
          </p:cNvPr>
          <p:cNvSpPr>
            <a:spLocks noGrp="1"/>
          </p:cNvSpPr>
          <p:nvPr>
            <p:ph type="ctrTitle"/>
          </p:nvPr>
        </p:nvSpPr>
        <p:spPr/>
        <p:txBody>
          <a:bodyPr/>
          <a:lstStyle/>
          <a:p>
            <a:r>
              <a:rPr lang="en-US" dirty="0"/>
              <a:t>Chapter 42</a:t>
            </a:r>
            <a:endParaRPr lang="en-US" dirty="0">
              <a:latin typeface="+mj-lt"/>
            </a:endParaRPr>
          </a:p>
        </p:txBody>
      </p:sp>
      <p:sp>
        <p:nvSpPr>
          <p:cNvPr id="3" name="Subtitle 2">
            <a:extLst>
              <a:ext uri="{FF2B5EF4-FFF2-40B4-BE49-F238E27FC236}">
                <a16:creationId xmlns:a16="http://schemas.microsoft.com/office/drawing/2014/main" id="{60D8F4ED-BF02-4F3D-9DF1-83E8B674304D}"/>
              </a:ext>
            </a:extLst>
          </p:cNvPr>
          <p:cNvSpPr>
            <a:spLocks noGrp="1"/>
          </p:cNvSpPr>
          <p:nvPr>
            <p:ph type="subTitle" idx="1"/>
          </p:nvPr>
        </p:nvSpPr>
        <p:spPr/>
        <p:txBody>
          <a:bodyPr/>
          <a:lstStyle/>
          <a:p>
            <a:pPr eaLnBrk="0" hangingPunct="0">
              <a:spcBef>
                <a:spcPct val="20000"/>
              </a:spcBef>
            </a:pPr>
            <a:r>
              <a:rPr lang="en-US" altLang="en-US" sz="2400" dirty="0">
                <a:latin typeface="Arial" panose="020B0604020202020204" pitchFamily="34" charset="0"/>
                <a:ea typeface="Microsoft YaHei" panose="020B0503020204020204" pitchFamily="34" charset="-122"/>
                <a:cs typeface="Arial" pitchFamily="34" charset="0"/>
              </a:rPr>
              <a:t>The Nervous System</a:t>
            </a:r>
            <a:endParaRPr lang="en-US" sz="2400" dirty="0">
              <a:latin typeface="+mj-lt"/>
              <a:cs typeface="Helvetica" pitchFamily="34" charset="0"/>
            </a:endParaRPr>
          </a:p>
        </p:txBody>
      </p:sp>
      <p:sp>
        <p:nvSpPr>
          <p:cNvPr id="8" name="Text Placeholder 3">
            <a:extLst>
              <a:ext uri="{FF2B5EF4-FFF2-40B4-BE49-F238E27FC236}">
                <a16:creationId xmlns:a16="http://schemas.microsoft.com/office/drawing/2014/main" id="{23E53CB3-A898-4097-BEA0-50B0BE0D68C1}"/>
              </a:ext>
            </a:extLst>
          </p:cNvPr>
          <p:cNvSpPr>
            <a:spLocks noGrp="1"/>
          </p:cNvSpPr>
          <p:nvPr>
            <p:ph type="body" sz="quarter" idx="10"/>
          </p:nvPr>
        </p:nvSpPr>
        <p:spPr/>
        <p:txBody>
          <a:bodyPr/>
          <a:lstStyle/>
          <a:p>
            <a:r>
              <a:rPr lang="en-US" sz="1800" b="0" dirty="0">
                <a:latin typeface="+mj-lt"/>
                <a:cs typeface="Helvetica" pitchFamily="34" charset="0"/>
              </a:rPr>
              <a:t>BIOLOGY</a:t>
            </a:r>
          </a:p>
          <a:p>
            <a:r>
              <a:rPr lang="en-US" sz="1600" b="0" dirty="0">
                <a:latin typeface="+mj-lt"/>
                <a:cs typeface="Helvetica" pitchFamily="34" charset="0"/>
              </a:rPr>
              <a:t>Thirteenth Edition</a:t>
            </a:r>
          </a:p>
          <a:p>
            <a:pPr>
              <a:spcBef>
                <a:spcPts val="1200"/>
              </a:spcBef>
            </a:pPr>
            <a:r>
              <a:rPr lang="en-US" sz="1400" b="0" dirty="0">
                <a:latin typeface="+mj-lt"/>
                <a:cs typeface="Helvetica" pitchFamily="34" charset="0"/>
              </a:rPr>
              <a:t>Raven, Johnson, Mason, </a:t>
            </a:r>
            <a:r>
              <a:rPr lang="en-US" sz="1400" b="0" dirty="0" err="1">
                <a:latin typeface="+mj-lt"/>
                <a:cs typeface="Helvetica" pitchFamily="34" charset="0"/>
              </a:rPr>
              <a:t>Losos</a:t>
            </a:r>
            <a:r>
              <a:rPr lang="en-US" sz="1400" b="0" dirty="0">
                <a:latin typeface="+mj-lt"/>
                <a:cs typeface="Helvetica" pitchFamily="34" charset="0"/>
              </a:rPr>
              <a:t>, Duncan</a:t>
            </a:r>
          </a:p>
        </p:txBody>
      </p:sp>
      <p:pic>
        <p:nvPicPr>
          <p:cNvPr id="7" name="Picture 4">
            <a:extLst>
              <a:ext uri="{FF2B5EF4-FFF2-40B4-BE49-F238E27FC236}">
                <a16:creationId xmlns:a16="http://schemas.microsoft.com/office/drawing/2014/main" id="{A5AB68AE-F8BA-4700-87C5-1CC2B46FD483}"/>
              </a:ext>
              <a:ext uri="{C183D7F6-B498-43B3-948B-1728B52AA6E4}">
                <adec:decorative xmlns:adec="http://schemas.microsoft.com/office/drawing/2017/decorative" val="1"/>
              </a:ext>
            </a:extLst>
          </p:cNvPr>
          <p:cNvPicPr>
            <a:picLocks noGrp="1" noChangeAspect="1"/>
          </p:cNvPicPr>
          <p:nvPr>
            <p:ph type="pic" sz="quarter" idx="11"/>
          </p:nvPr>
        </p:nvPicPr>
        <p:blipFill>
          <a:blip r:embed="rId2"/>
          <a:stretch>
            <a:fillRect/>
          </a:stretch>
        </p:blipFill>
        <p:spPr>
          <a:xfrm>
            <a:off x="4745113" y="1164452"/>
            <a:ext cx="3969567" cy="4794049"/>
          </a:xfrm>
          <a:prstGeom prst="rect">
            <a:avLst/>
          </a:prstGeom>
        </p:spPr>
      </p:pic>
      <p:sp>
        <p:nvSpPr>
          <p:cNvPr id="6" name="Text Placeholder 5">
            <a:extLst>
              <a:ext uri="{FF2B5EF4-FFF2-40B4-BE49-F238E27FC236}">
                <a16:creationId xmlns:a16="http://schemas.microsoft.com/office/drawing/2014/main" id="{954B53FF-784B-41DE-9A29-B8F56D6124B0}"/>
              </a:ext>
            </a:extLst>
          </p:cNvPr>
          <p:cNvSpPr>
            <a:spLocks noGrp="1"/>
          </p:cNvSpPr>
          <p:nvPr>
            <p:ph type="body" sz="quarter" idx="13"/>
          </p:nvPr>
        </p:nvSpPr>
        <p:spPr/>
        <p:txBody>
          <a:bodyPr anchor="ctr"/>
          <a:lstStyle/>
          <a:p>
            <a:pPr defTabSz="457200">
              <a:spcBef>
                <a:spcPct val="20000"/>
              </a:spcBef>
              <a:defRPr/>
            </a:pPr>
            <a:r>
              <a:rPr lang="en-US"/>
              <a:t>© 2023 </a:t>
            </a:r>
            <a:r>
              <a:rPr lang="en-US" dirty="0"/>
              <a:t>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32708994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8D8488-BEB1-4F93-9FB9-30944CF6DEED}"/>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42.3a</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3" name="Picture 2" descr="An illustration shows the structure of a neuron with various parts labeled."/>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41015" y="1222820"/>
            <a:ext cx="5061969" cy="4838786"/>
          </a:xfrm>
          <a:prstGeom prst="rect">
            <a:avLst/>
          </a:prstGeom>
        </p:spPr>
      </p:pic>
      <p:sp>
        <p:nvSpPr>
          <p:cNvPr id="9"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9C5F2D0A-4194-4B36-B714-8B80C2E7B5EC}"/>
              </a:ext>
            </a:extLst>
          </p:cNvPr>
          <p:cNvSpPr>
            <a:spLocks noGrp="1"/>
          </p:cNvSpPr>
          <p:nvPr>
            <p:ph type="sldNum" sz="quarter" idx="10"/>
          </p:nvPr>
        </p:nvSpPr>
        <p:spPr/>
        <p:txBody>
          <a:bodyPr/>
          <a:lstStyle/>
          <a:p>
            <a:fld id="{68151E55-6873-49E2-B8D5-2F265E6F1973}" type="slidenum">
              <a:rPr lang="en-US" smtClean="0"/>
              <a:pPr/>
              <a:t>10</a:t>
            </a:fld>
            <a:endParaRPr lang="en-US"/>
          </a:p>
        </p:txBody>
      </p:sp>
    </p:spTree>
    <p:extLst>
      <p:ext uri="{BB962C8B-B14F-4D97-AF65-F5344CB8AC3E}">
        <p14:creationId xmlns:p14="http://schemas.microsoft.com/office/powerpoint/2010/main" val="1117524204"/>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Figure 42.19 </a:t>
            </a:r>
            <a:r>
              <a:rPr lang="en-US" dirty="0"/>
              <a:t>- </a:t>
            </a:r>
            <a:r>
              <a:rPr lang="en-US" noProof="0" dirty="0">
                <a:latin typeface="+mj-lt"/>
              </a:rPr>
              <a:t>Text Alternative</a:t>
            </a:r>
          </a:p>
        </p:txBody>
      </p:sp>
      <p:sp>
        <p:nvSpPr>
          <p:cNvPr id="8"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hindbrain is composed of the medulla oblongata and cerebellum. The midbrain is composed of the optic tectum and connects the hind and forebrains. The forebrain is composed of the thalamus and hypothalamus with attached pituitary and connected at the optic chiasm, the cerebrum, and olfactory bulb.</a:t>
            </a:r>
          </a:p>
        </p:txBody>
      </p:sp>
      <p:sp>
        <p:nvSpPr>
          <p:cNvPr id="10" name="Text Placeholder 4">
            <a:extLst>
              <a:ext uri="{FF2B5EF4-FFF2-40B4-BE49-F238E27FC236}">
                <a16:creationId xmlns:a16="http://schemas.microsoft.com/office/drawing/2014/main" id="{D25C41FC-4A63-4805-8E6E-36C2F99BE993}"/>
              </a:ext>
            </a:extLst>
          </p:cNvPr>
          <p:cNvSpPr>
            <a:spLocks noGrp="1"/>
          </p:cNvSpPr>
          <p:nvPr>
            <p:ph type="body" sz="quarter" idx="17"/>
          </p:nvPr>
        </p:nvSpPr>
        <p:spPr/>
        <p:txBody>
          <a:bodyPr/>
          <a:lstStyle/>
          <a:p>
            <a:r>
              <a:rPr lang="en-US" noProof="0" dirty="0">
                <a:latin typeface="+mj-lt"/>
                <a:hlinkClick r:id="rId2" action="ppaction://hlinksldjump"/>
              </a:rPr>
              <a:t>Return to parent-slide containing images. </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100</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555966389"/>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Relative Sizes of Vertebrate Brains </a:t>
            </a:r>
            <a:r>
              <a:rPr lang="en-US" dirty="0"/>
              <a:t>- </a:t>
            </a:r>
            <a:r>
              <a:rPr lang="en-US" noProof="0" dirty="0">
                <a:latin typeface="+mj-lt"/>
              </a:rPr>
              <a:t>Text Alternative</a:t>
            </a:r>
          </a:p>
        </p:txBody>
      </p:sp>
      <p:sp>
        <p:nvSpPr>
          <p:cNvPr id="8"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Tunicates with chordate ancestor to Lancelets. The Lancelets to jawless fish. The jawless fish to cartilaginous fish. The cartilaginous fish to bony fish. The bony fish to amphibians. The amphibians to crocodilians. The crocodilians to birds. The birds to mammals.</a:t>
            </a:r>
          </a:p>
        </p:txBody>
      </p:sp>
      <p:sp>
        <p:nvSpPr>
          <p:cNvPr id="10" name="Text Placeholder 4">
            <a:extLst>
              <a:ext uri="{FF2B5EF4-FFF2-40B4-BE49-F238E27FC236}">
                <a16:creationId xmlns:a16="http://schemas.microsoft.com/office/drawing/2014/main" id="{D25C41FC-4A63-4805-8E6E-36C2F99BE993}"/>
              </a:ext>
            </a:extLst>
          </p:cNvPr>
          <p:cNvSpPr>
            <a:spLocks noGrp="1"/>
          </p:cNvSpPr>
          <p:nvPr>
            <p:ph type="body" sz="quarter" idx="17"/>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101</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824531773"/>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Figure 42.21 </a:t>
            </a:r>
            <a:r>
              <a:rPr lang="en-US" dirty="0"/>
              <a:t>- </a:t>
            </a:r>
            <a:r>
              <a:rPr lang="en-US" noProof="0" dirty="0">
                <a:latin typeface="+mj-lt"/>
              </a:rPr>
              <a:t>Text Alternative</a:t>
            </a:r>
          </a:p>
        </p:txBody>
      </p:sp>
      <p:sp>
        <p:nvSpPr>
          <p:cNvPr id="8"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In the human brain, the medulla oblongata sits on the anterior side of the spinal cord and superior to the medulla oblongata is the pons. Posterior to the pons is the bulbous cerebellum. The tiny pineal gland sits on the posterior periphery of the thalamus in the center of the brain. The hypothalamus extends from the inferior and anterior end of the thalamus. The pituitary gland branches off the inferior side of the hypothalamus and the optic chiasm is found just superior to it. Just superior to the thalamus is the lateral ventricle that is inferior to the corpus callosum. The lobes of the cerebral cortex are much larger and surround all of these other structures. The frontal lobe of the cerebral cortex is the most anterior and largest. The parietal lobe of the cerebral cortex is the middle lobe that sits superior to the posterior corpus callosum. The occipital lobe of the cerebral cortex is the posterior-most lobe that is found superior to the cerebellum.</a:t>
            </a:r>
          </a:p>
        </p:txBody>
      </p:sp>
      <p:sp>
        <p:nvSpPr>
          <p:cNvPr id="10" name="Text Placeholder 4">
            <a:extLst>
              <a:ext uri="{FF2B5EF4-FFF2-40B4-BE49-F238E27FC236}">
                <a16:creationId xmlns:a16="http://schemas.microsoft.com/office/drawing/2014/main" id="{D25C41FC-4A63-4805-8E6E-36C2F99BE993}"/>
              </a:ext>
            </a:extLst>
          </p:cNvPr>
          <p:cNvSpPr>
            <a:spLocks noGrp="1"/>
          </p:cNvSpPr>
          <p:nvPr>
            <p:ph type="body" sz="quarter" idx="17"/>
          </p:nvPr>
        </p:nvSpPr>
        <p:spPr/>
        <p:txBody>
          <a:bodyPr/>
          <a:lstStyle/>
          <a:p>
            <a:r>
              <a:rPr lang="en-US" noProof="0" dirty="0">
                <a:latin typeface="+mj-lt"/>
                <a:hlinkClick r:id="rId2" action="ppaction://hlinksldjump"/>
              </a:rPr>
              <a:t>Return to parent-slide containing images.</a:t>
            </a:r>
            <a:endParaRPr lang="en-US" noProof="0" dirty="0">
              <a:latin typeface="+mj-lt"/>
              <a:hlinkClick r:id="rId4"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102</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872364103"/>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Figure 42.22 </a:t>
            </a:r>
            <a:r>
              <a:rPr lang="en-US" dirty="0"/>
              <a:t>- </a:t>
            </a:r>
            <a:r>
              <a:rPr lang="en-US" noProof="0" dirty="0">
                <a:latin typeface="+mj-lt"/>
              </a:rPr>
              <a:t>Text Alternative</a:t>
            </a:r>
          </a:p>
        </p:txBody>
      </p:sp>
      <p:sp>
        <p:nvSpPr>
          <p:cNvPr id="8"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temporal lobe of the cerebral cortex is found on the exterior edge of the brain superior to the cerebellum and pons. The temporal lobe interprets sensory experiences, and memories of visual and auditory patterns. The most superior region of the temporal lobe is considered the auditory area. The occipital lobe of the cerebral cortex is the posterior region of the brain and it combines visual images and visually recognizes objects. The parietal lobe sits superior and anterior to the occipital lobe. The inferior portion of the parietal lobe near the temporal lobe is called Wernicke’s area and it provides general interpretive services. The anterior section of the parietal lobe is interpreted sensory signals from cutaneous and other senses. The posterior portion of the frontal lobe is the motor area that is involved with the control of voluntary muscles. A small area in the inferior region of the frontal lobe is called </a:t>
            </a:r>
            <a:r>
              <a:rPr lang="en-US" dirty="0" err="1"/>
              <a:t>Brocha’s</a:t>
            </a:r>
            <a:r>
              <a:rPr lang="en-US" dirty="0"/>
              <a:t> area and is involved with motor speech.</a:t>
            </a:r>
          </a:p>
        </p:txBody>
      </p:sp>
      <p:sp>
        <p:nvSpPr>
          <p:cNvPr id="10" name="Text Placeholder 4">
            <a:extLst>
              <a:ext uri="{FF2B5EF4-FFF2-40B4-BE49-F238E27FC236}">
                <a16:creationId xmlns:a16="http://schemas.microsoft.com/office/drawing/2014/main" id="{D25C41FC-4A63-4805-8E6E-36C2F99BE993}"/>
              </a:ext>
            </a:extLst>
          </p:cNvPr>
          <p:cNvSpPr>
            <a:spLocks noGrp="1"/>
          </p:cNvSpPr>
          <p:nvPr>
            <p:ph type="body" sz="quarter" idx="17"/>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103</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899658368"/>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Figure 42.23 </a:t>
            </a:r>
            <a:r>
              <a:rPr lang="en-US" dirty="0"/>
              <a:t>- </a:t>
            </a:r>
            <a:r>
              <a:rPr lang="en-US" noProof="0" dirty="0">
                <a:latin typeface="+mj-lt"/>
              </a:rPr>
              <a:t>Text Alternative</a:t>
            </a:r>
          </a:p>
        </p:txBody>
      </p:sp>
      <p:sp>
        <p:nvSpPr>
          <p:cNvPr id="8"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A cross-section of the brain; splitting the brain into the anterior and posterior halves maps the location and relative sizes of sensory and motor control regions. In order from most inferior to most superior, the sensory regions are for the tongue, jaw, lips, teeth, gums, face, nose, eye, forefinger, fingers, hand, forearm, elbow, arm, trunk, hip, leg, and genitals. The sensory regions for the arm, elbow, forearm, hand, and fingers are the largest, followed by those for the face, eyes, teeth, and tongue. In order from most inferior to most superior, the motor regions are for the pharynx, tongue, jaw, lips, face, eye, brow, neck, thumb, fingers, hand, wrist, elbow, arm, shoulder, trunk, hip, knees, and toes. The motor regions for the limbs and digits are largest, followed by the facial structures, tongue, and pharynx.</a:t>
            </a:r>
          </a:p>
        </p:txBody>
      </p:sp>
      <p:sp>
        <p:nvSpPr>
          <p:cNvPr id="10" name="Text Placeholder 4">
            <a:extLst>
              <a:ext uri="{FF2B5EF4-FFF2-40B4-BE49-F238E27FC236}">
                <a16:creationId xmlns:a16="http://schemas.microsoft.com/office/drawing/2014/main" id="{D25C41FC-4A63-4805-8E6E-36C2F99BE993}"/>
              </a:ext>
            </a:extLst>
          </p:cNvPr>
          <p:cNvSpPr>
            <a:spLocks noGrp="1"/>
          </p:cNvSpPr>
          <p:nvPr>
            <p:ph type="body" sz="quarter" idx="17"/>
          </p:nvPr>
        </p:nvSpPr>
        <p:spPr/>
        <p:txBody>
          <a:bodyPr/>
          <a:lstStyle/>
          <a:p>
            <a:r>
              <a:rPr lang="en-US" noProof="0" dirty="0">
                <a:latin typeface="+mj-lt"/>
                <a:hlinkClick r:id="rId2" action="ppaction://hlinksldjump"/>
              </a:rPr>
              <a:t>Return to parent-slide containing images.</a:t>
            </a:r>
            <a:endParaRPr lang="en-US" noProof="0" dirty="0">
              <a:latin typeface="+mj-lt"/>
              <a:hlinkClick r:id="rId4"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104</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054967776"/>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Figure 42.24 </a:t>
            </a:r>
            <a:r>
              <a:rPr lang="en-US" dirty="0"/>
              <a:t>- </a:t>
            </a:r>
            <a:r>
              <a:rPr lang="en-US" noProof="0" dirty="0">
                <a:latin typeface="+mj-lt"/>
              </a:rPr>
              <a:t>Text Alternative</a:t>
            </a:r>
          </a:p>
        </p:txBody>
      </p:sp>
      <p:sp>
        <p:nvSpPr>
          <p:cNvPr id="8"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parts labeled in LTP are presynaptic terminals, G l u, dendritic spine, dendritic spine, N M D A R, magnesium 2 plus ions, A M P A R, calcium 2 plus ions, calcium M K I </a:t>
            </a:r>
            <a:r>
              <a:rPr lang="en-US" dirty="0" err="1"/>
              <a:t>I</a:t>
            </a:r>
            <a:r>
              <a:rPr lang="en-US" dirty="0"/>
              <a:t>, and postsynaptic dendrite. In the N M D A R, magnesium 2 plus are released out and calcium 2 plus ions are entered. The parts labeled in the LTD are G l u, N M D A R, magnesium 2 plus ions, calcium 2 plus ions, </a:t>
            </a:r>
            <a:r>
              <a:rPr lang="en-US" dirty="0" err="1"/>
              <a:t>calcineurin</a:t>
            </a:r>
            <a:r>
              <a:rPr lang="en-US" dirty="0"/>
              <a:t>, PPI, and A M P A R.</a:t>
            </a:r>
          </a:p>
        </p:txBody>
      </p:sp>
      <p:sp>
        <p:nvSpPr>
          <p:cNvPr id="10" name="Text Placeholder 4">
            <a:extLst>
              <a:ext uri="{FF2B5EF4-FFF2-40B4-BE49-F238E27FC236}">
                <a16:creationId xmlns:a16="http://schemas.microsoft.com/office/drawing/2014/main" id="{D25C41FC-4A63-4805-8E6E-36C2F99BE993}"/>
              </a:ext>
            </a:extLst>
          </p:cNvPr>
          <p:cNvSpPr>
            <a:spLocks noGrp="1"/>
          </p:cNvSpPr>
          <p:nvPr>
            <p:ph type="body" sz="quarter" idx="17"/>
          </p:nvPr>
        </p:nvSpPr>
        <p:spPr/>
        <p:txBody>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105</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354225064"/>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Figure 42.26 </a:t>
            </a:r>
            <a:r>
              <a:rPr lang="en-US" dirty="0"/>
              <a:t>- </a:t>
            </a:r>
            <a:r>
              <a:rPr lang="en-US" noProof="0" dirty="0">
                <a:latin typeface="+mj-lt"/>
              </a:rPr>
              <a:t>Text Alternative</a:t>
            </a:r>
          </a:p>
        </p:txBody>
      </p:sp>
      <p:sp>
        <p:nvSpPr>
          <p:cNvPr id="8"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parts labeled are white matter, gray matter, spinal cord, dorsal root ganglion, monosynaptic synapse, motor neuron, sensory nerve fiber, stretch receptor (muscle spindle), stimulus, skeletal muscle, quadriceps muscle (effector), and response.</a:t>
            </a:r>
          </a:p>
        </p:txBody>
      </p:sp>
      <p:sp>
        <p:nvSpPr>
          <p:cNvPr id="10" name="Text Placeholder 4">
            <a:extLst>
              <a:ext uri="{FF2B5EF4-FFF2-40B4-BE49-F238E27FC236}">
                <a16:creationId xmlns:a16="http://schemas.microsoft.com/office/drawing/2014/main" id="{D25C41FC-4A63-4805-8E6E-36C2F99BE993}"/>
              </a:ext>
            </a:extLst>
          </p:cNvPr>
          <p:cNvSpPr>
            <a:spLocks noGrp="1"/>
          </p:cNvSpPr>
          <p:nvPr>
            <p:ph type="body" sz="quarter" idx="17"/>
          </p:nvPr>
        </p:nvSpPr>
        <p:spPr/>
        <p:txBody>
          <a:bodyPr/>
          <a:lstStyle/>
          <a:p>
            <a:r>
              <a:rPr lang="en-US" noProof="0" dirty="0">
                <a:latin typeface="+mj-lt"/>
                <a:hlinkClick r:id="rId2" action="ppaction://hlinksldjump"/>
              </a:rPr>
              <a:t>Return to parent-slide containing images.</a:t>
            </a:r>
            <a:endParaRPr lang="en-US" noProof="0" dirty="0">
              <a:latin typeface="+mj-lt"/>
              <a:hlinkClick r:id="rId4"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106</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262512278"/>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Figure 42.27 </a:t>
            </a:r>
            <a:r>
              <a:rPr lang="en-US" dirty="0"/>
              <a:t>- </a:t>
            </a:r>
            <a:r>
              <a:rPr lang="en-US" noProof="0" dirty="0">
                <a:latin typeface="+mj-lt"/>
              </a:rPr>
              <a:t>Text Alternative</a:t>
            </a:r>
          </a:p>
        </p:txBody>
      </p:sp>
      <p:sp>
        <p:nvSpPr>
          <p:cNvPr id="8"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parts labeled are gray matter, white matter, dorsal, ventral, spinal cord, interneuron, cell body in dorsal root ganglion, sensory neuron, motor neuron, receptor in the skin, effector muscle, and stimulus.</a:t>
            </a:r>
          </a:p>
        </p:txBody>
      </p:sp>
      <p:sp>
        <p:nvSpPr>
          <p:cNvPr id="10" name="Text Placeholder 4">
            <a:extLst>
              <a:ext uri="{FF2B5EF4-FFF2-40B4-BE49-F238E27FC236}">
                <a16:creationId xmlns:a16="http://schemas.microsoft.com/office/drawing/2014/main" id="{D25C41FC-4A63-4805-8E6E-36C2F99BE993}"/>
              </a:ext>
            </a:extLst>
          </p:cNvPr>
          <p:cNvSpPr>
            <a:spLocks noGrp="1"/>
          </p:cNvSpPr>
          <p:nvPr>
            <p:ph type="body" sz="quarter" idx="17"/>
          </p:nvPr>
        </p:nvSpPr>
        <p:spPr/>
        <p:txBody>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107</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214379238"/>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Figure 42.29 </a:t>
            </a:r>
            <a:r>
              <a:rPr lang="en-US" dirty="0"/>
              <a:t>- </a:t>
            </a:r>
            <a:r>
              <a:rPr lang="en-US" noProof="0" dirty="0">
                <a:latin typeface="+mj-lt"/>
              </a:rPr>
              <a:t>Text Alternative</a:t>
            </a:r>
          </a:p>
        </p:txBody>
      </p:sp>
      <p:sp>
        <p:nvSpPr>
          <p:cNvPr id="8"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In the example, sensory neurons connect the smooth muscle of the small intestine to the spinal cord through a dorsal root ganglion. An interneuron in the spinal cord connects the sensory neuron to a preganglionic neuron that in turn connects to an autonomic ganglion. Inside the autonomic ganglion, the preganglionic neuron synapses with a postganglionic neuron that innervates the smooth muscle of the small intestine.</a:t>
            </a:r>
          </a:p>
        </p:txBody>
      </p:sp>
      <p:sp>
        <p:nvSpPr>
          <p:cNvPr id="10" name="Text Placeholder 4">
            <a:extLst>
              <a:ext uri="{FF2B5EF4-FFF2-40B4-BE49-F238E27FC236}">
                <a16:creationId xmlns:a16="http://schemas.microsoft.com/office/drawing/2014/main" id="{D25C41FC-4A63-4805-8E6E-36C2F99BE993}"/>
              </a:ext>
            </a:extLst>
          </p:cNvPr>
          <p:cNvSpPr>
            <a:spLocks noGrp="1"/>
          </p:cNvSpPr>
          <p:nvPr>
            <p:ph type="body" sz="quarter" idx="17"/>
          </p:nvPr>
        </p:nvSpPr>
        <p:spPr/>
        <p:txBody>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108</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683557795"/>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Figure 42.30 </a:t>
            </a:r>
            <a:r>
              <a:rPr lang="en-US" dirty="0"/>
              <a:t>- </a:t>
            </a:r>
            <a:r>
              <a:rPr lang="en-US" noProof="0" dirty="0">
                <a:latin typeface="+mj-lt"/>
              </a:rPr>
              <a:t>Text Alternative</a:t>
            </a:r>
          </a:p>
        </p:txBody>
      </p:sp>
      <p:sp>
        <p:nvSpPr>
          <p:cNvPr id="8"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sympathetic division of the autonomic nervous system dilates the pupils, stops salivary secretion, dilates the bronchioles, speeds up the heartbeat, causes adrenaline secretion from the adrenal gland, decreases stomach secretion, decreases motility on the intestines, retains the contents of the colon, and delays emptying of the bladder. The parasympathetic division of the autonomic nervous system constricts the pupils, causes salivary gland secretion, constricts the bronchioles, slows the heartbeat, increases stomach secretion, increases motility in the intestines, and empties the colon and the bladder.</a:t>
            </a:r>
          </a:p>
        </p:txBody>
      </p:sp>
      <p:sp>
        <p:nvSpPr>
          <p:cNvPr id="10" name="Text Placeholder 4">
            <a:extLst>
              <a:ext uri="{FF2B5EF4-FFF2-40B4-BE49-F238E27FC236}">
                <a16:creationId xmlns:a16="http://schemas.microsoft.com/office/drawing/2014/main" id="{D25C41FC-4A63-4805-8E6E-36C2F99BE993}"/>
              </a:ext>
            </a:extLst>
          </p:cNvPr>
          <p:cNvSpPr>
            <a:spLocks noGrp="1"/>
          </p:cNvSpPr>
          <p:nvPr>
            <p:ph type="body" sz="quarter" idx="17"/>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109</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631792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54F2D9-A080-4B3D-9384-D71557B0A685}"/>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Supportive Cells</a:t>
            </a:r>
          </a:p>
        </p:txBody>
      </p:sp>
      <p:sp>
        <p:nvSpPr>
          <p:cNvPr id="3" name="Content Placeholder 2">
            <a:extLst>
              <a:ext uri="{FF2B5EF4-FFF2-40B4-BE49-F238E27FC236}">
                <a16:creationId xmlns:a16="http://schemas.microsoft.com/office/drawing/2014/main" id="{3721B8E8-97F2-4DDC-944E-285F88E5FD27}"/>
              </a:ext>
            </a:extLst>
          </p:cNvPr>
          <p:cNvSpPr>
            <a:spLocks noGrp="1"/>
          </p:cNvSpPr>
          <p:nvPr>
            <p:ph sz="quarter" idx="11"/>
          </p:nvPr>
        </p:nvSpPr>
        <p:spPr/>
        <p:txBody>
          <a:bodyPr/>
          <a:lstStyle/>
          <a:p>
            <a:pPr>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Neuroglia</a:t>
            </a:r>
          </a:p>
          <a:p>
            <a:pPr marL="342900" indent="-342900">
              <a:spcBef>
                <a:spcPts val="1200"/>
              </a:spcBef>
              <a:spcAft>
                <a:spcPts val="1200"/>
              </a:spcAft>
              <a:buClr>
                <a:srgbClr val="000000"/>
              </a:buClr>
              <a:buFont typeface="Arial"/>
              <a:buChar char="•"/>
            </a:pPr>
            <a:r>
              <a:rPr lang="en-US" dirty="0">
                <a:solidFill>
                  <a:srgbClr val="000000"/>
                </a:solidFill>
                <a:latin typeface="Arial" panose="020B0604020202020204" pitchFamily="34" charset="0"/>
                <a:ea typeface="Verdana" panose="020B0604030504040204" pitchFamily="34" charset="0"/>
              </a:rPr>
              <a:t>Support neurons both structurally and functionally</a:t>
            </a:r>
          </a:p>
          <a:p>
            <a:pPr marL="342900" indent="-342900">
              <a:spcBef>
                <a:spcPts val="1200"/>
              </a:spcBef>
              <a:spcAft>
                <a:spcPts val="1200"/>
              </a:spcAft>
              <a:buClr>
                <a:srgbClr val="000000"/>
              </a:buClr>
              <a:buFont typeface="Arial"/>
              <a:buChar char="•"/>
            </a:pPr>
            <a:r>
              <a:rPr lang="en-US" dirty="0">
                <a:solidFill>
                  <a:srgbClr val="000000"/>
                </a:solidFill>
                <a:latin typeface="Arial" panose="020B0604020202020204" pitchFamily="34" charset="0"/>
                <a:ea typeface="Verdana" panose="020B0604030504040204" pitchFamily="34" charset="0"/>
              </a:rPr>
              <a:t>Schwann cells and </a:t>
            </a:r>
            <a:r>
              <a:rPr lang="en-US" dirty="0" err="1">
                <a:solidFill>
                  <a:srgbClr val="000000"/>
                </a:solidFill>
                <a:latin typeface="Arial" panose="020B0604020202020204" pitchFamily="34" charset="0"/>
                <a:ea typeface="Verdana" panose="020B0604030504040204" pitchFamily="34" charset="0"/>
              </a:rPr>
              <a:t>oligodendrocytes</a:t>
            </a:r>
            <a:r>
              <a:rPr lang="en-US" dirty="0">
                <a:solidFill>
                  <a:srgbClr val="000000"/>
                </a:solidFill>
                <a:latin typeface="Arial" panose="020B0604020202020204" pitchFamily="34" charset="0"/>
                <a:ea typeface="Verdana" panose="020B0604030504040204" pitchFamily="34" charset="0"/>
              </a:rPr>
              <a:t> produce myelin sheaths surrounding axons</a:t>
            </a:r>
          </a:p>
          <a:p>
            <a:pPr marL="342900" indent="-342900">
              <a:spcBef>
                <a:spcPts val="1200"/>
              </a:spcBef>
              <a:spcAft>
                <a:spcPts val="600"/>
              </a:spcAft>
              <a:buClr>
                <a:srgbClr val="000000"/>
              </a:buClr>
              <a:buFont typeface="Arial"/>
              <a:buChar char="•"/>
            </a:pPr>
            <a:r>
              <a:rPr lang="en-US" dirty="0">
                <a:solidFill>
                  <a:srgbClr val="000000"/>
                </a:solidFill>
                <a:latin typeface="Arial" panose="020B0604020202020204" pitchFamily="34" charset="0"/>
                <a:ea typeface="Verdana" panose="020B0604030504040204" pitchFamily="34" charset="0"/>
              </a:rPr>
              <a:t>In the C</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S, myelinated axons form white matter</a:t>
            </a:r>
          </a:p>
          <a:p>
            <a:pPr lvl="2" indent="-283464">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Dendrites/cell bodies form gray matter</a:t>
            </a:r>
          </a:p>
          <a:p>
            <a:pPr marL="342900" indent="-342900">
              <a:spcBef>
                <a:spcPts val="1200"/>
              </a:spcBef>
              <a:spcAft>
                <a:spcPts val="1200"/>
              </a:spcAft>
              <a:buClr>
                <a:srgbClr val="000000"/>
              </a:buClr>
              <a:buFont typeface="Arial"/>
              <a:buChar char="•"/>
            </a:pPr>
            <a:r>
              <a:rPr lang="en-US" dirty="0">
                <a:solidFill>
                  <a:srgbClr val="000000"/>
                </a:solidFill>
                <a:latin typeface="Arial" panose="020B0604020202020204" pitchFamily="34" charset="0"/>
                <a:ea typeface="Verdana" panose="020B0604030504040204" pitchFamily="34" charset="0"/>
              </a:rPr>
              <a:t>In the P</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S, myelinated axons are bundled to form nerves</a:t>
            </a:r>
          </a:p>
        </p:txBody>
      </p:sp>
      <p:sp>
        <p:nvSpPr>
          <p:cNvPr id="6" name="Slide Number Placeholder 3">
            <a:extLst>
              <a:ext uri="{FF2B5EF4-FFF2-40B4-BE49-F238E27FC236}">
                <a16:creationId xmlns:a16="http://schemas.microsoft.com/office/drawing/2014/main" id="{B3EB38AE-A71A-4DB3-8F2F-5B024075AA97}"/>
              </a:ext>
            </a:extLst>
          </p:cNvPr>
          <p:cNvSpPr>
            <a:spLocks noGrp="1"/>
          </p:cNvSpPr>
          <p:nvPr>
            <p:ph type="sldNum" sz="quarter" idx="10"/>
          </p:nvPr>
        </p:nvSpPr>
        <p:spPr/>
        <p:txBody>
          <a:bodyPr/>
          <a:lstStyle/>
          <a:p>
            <a:fld id="{68151E55-6873-49E2-B8D5-2F265E6F1973}" type="slidenum">
              <a:rPr lang="en-US" smtClean="0"/>
              <a:pPr/>
              <a:t>11</a:t>
            </a:fld>
            <a:endParaRPr lang="en-US"/>
          </a:p>
        </p:txBody>
      </p:sp>
    </p:spTree>
    <p:extLst>
      <p:ext uri="{BB962C8B-B14F-4D97-AF65-F5344CB8AC3E}">
        <p14:creationId xmlns:p14="http://schemas.microsoft.com/office/powerpoint/2010/main" val="2410063585"/>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G Proteins </a:t>
            </a:r>
            <a:r>
              <a:rPr lang="en-US" dirty="0"/>
              <a:t>- </a:t>
            </a:r>
            <a:r>
              <a:rPr lang="en-US" noProof="0" dirty="0">
                <a:latin typeface="+mj-lt"/>
              </a:rPr>
              <a:t>Text Alternative</a:t>
            </a:r>
          </a:p>
        </p:txBody>
      </p:sp>
      <p:sp>
        <p:nvSpPr>
          <p:cNvPr id="8"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ACH passes to its receptor. G protein with the beta, gamma, alpha, and GDP is shown at the bottom. Ion channel closed. Potassium plus ions are on top of the channel. G protein activated. Alpha, beta, and gamma are approaches to the potassium channel. The potassium channel is opened.</a:t>
            </a:r>
          </a:p>
        </p:txBody>
      </p:sp>
      <p:sp>
        <p:nvSpPr>
          <p:cNvPr id="10" name="Text Placeholder 4">
            <a:extLst>
              <a:ext uri="{FF2B5EF4-FFF2-40B4-BE49-F238E27FC236}">
                <a16:creationId xmlns:a16="http://schemas.microsoft.com/office/drawing/2014/main" id="{D25C41FC-4A63-4805-8E6E-36C2F99BE993}"/>
              </a:ext>
            </a:extLst>
          </p:cNvPr>
          <p:cNvSpPr>
            <a:spLocks noGrp="1"/>
          </p:cNvSpPr>
          <p:nvPr>
            <p:ph type="body" sz="quarter" idx="17"/>
          </p:nvPr>
        </p:nvSpPr>
        <p:spPr/>
        <p:txBody>
          <a:bodyPr/>
          <a:lstStyle/>
          <a:p>
            <a:r>
              <a:rPr lang="en-US" noProof="0" dirty="0">
                <a:latin typeface="+mj-lt"/>
                <a:hlinkClick r:id="rId2" action="ppaction://hlinksldjump"/>
              </a:rPr>
              <a:t>Return to parent-slide containing images.</a:t>
            </a:r>
            <a:endParaRPr lang="en-US" noProof="0" dirty="0">
              <a:latin typeface="+mj-lt"/>
              <a:hlinkClick r:id="rId4"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110</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203328341"/>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Cranial Nerves </a:t>
            </a:r>
            <a:r>
              <a:rPr lang="en-US" dirty="0"/>
              <a:t>- </a:t>
            </a:r>
            <a:r>
              <a:rPr lang="en-US" noProof="0" dirty="0">
                <a:latin typeface="+mj-lt"/>
              </a:rPr>
              <a:t>Text Alternative</a:t>
            </a:r>
          </a:p>
        </p:txBody>
      </p:sp>
      <p:sp>
        <p:nvSpPr>
          <p:cNvPr id="8"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parts labeled are oral cavity, pharynx, larynx, heart, liver, kidney, superior ganglion of the </a:t>
            </a:r>
            <a:r>
              <a:rPr lang="en-US" dirty="0" err="1"/>
              <a:t>vagus</a:t>
            </a:r>
            <a:r>
              <a:rPr lang="en-US" dirty="0"/>
              <a:t> nerve, inferior ganglion of the </a:t>
            </a:r>
            <a:r>
              <a:rPr lang="en-US" dirty="0" err="1"/>
              <a:t>vagus</a:t>
            </a:r>
            <a:r>
              <a:rPr lang="en-US" dirty="0"/>
              <a:t> nerve, cranial nerve Roman number 11, cranial nerve Roman number 12, left </a:t>
            </a:r>
            <a:r>
              <a:rPr lang="en-US" dirty="0" err="1"/>
              <a:t>vagus</a:t>
            </a:r>
            <a:r>
              <a:rPr lang="en-US" dirty="0"/>
              <a:t> nerve, lung, stomach, spleen, pancreas, small intestine, and large intestine.</a:t>
            </a:r>
          </a:p>
        </p:txBody>
      </p:sp>
      <p:sp>
        <p:nvSpPr>
          <p:cNvPr id="10" name="Text Placeholder 4">
            <a:extLst>
              <a:ext uri="{FF2B5EF4-FFF2-40B4-BE49-F238E27FC236}">
                <a16:creationId xmlns:a16="http://schemas.microsoft.com/office/drawing/2014/main" id="{D25C41FC-4A63-4805-8E6E-36C2F99BE993}"/>
              </a:ext>
            </a:extLst>
          </p:cNvPr>
          <p:cNvSpPr>
            <a:spLocks noGrp="1"/>
          </p:cNvSpPr>
          <p:nvPr>
            <p:ph type="body" sz="quarter" idx="17"/>
          </p:nvPr>
        </p:nvSpPr>
        <p:spPr/>
        <p:txBody>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111</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6081236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7762B2-43EE-4221-B71C-3D270B46CF25}"/>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42.3b</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3" name="Picture 2" descr="A 4-part illustration shows the sequence of steps involved in the formation of the myelin sheath around a peripheral axon."/>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3680" y="2005124"/>
            <a:ext cx="8813372" cy="1804372"/>
          </a:xfrm>
          <a:prstGeom prst="rect">
            <a:avLst/>
          </a:prstGeom>
        </p:spPr>
      </p:pic>
      <p:sp>
        <p:nvSpPr>
          <p:cNvPr id="4" name="Content Placeholder 3">
            <a:extLst>
              <a:ext uri="{FF2B5EF4-FFF2-40B4-BE49-F238E27FC236}">
                <a16:creationId xmlns:a16="http://schemas.microsoft.com/office/drawing/2014/main" id="{2E781EE0-1A50-4DCA-9BDB-3EBE4BE65FE5}"/>
              </a:ext>
            </a:extLst>
          </p:cNvPr>
          <p:cNvSpPr>
            <a:spLocks noGrp="1"/>
          </p:cNvSpPr>
          <p:nvPr>
            <p:ph sz="quarter" idx="11"/>
          </p:nvPr>
        </p:nvSpPr>
        <p:spPr>
          <a:xfrm>
            <a:off x="342900" y="3993100"/>
            <a:ext cx="8458200" cy="435681"/>
          </a:xfrm>
        </p:spPr>
        <p:txBody>
          <a:bodyPr/>
          <a:lstStyle/>
          <a:p>
            <a:pPr lvl="0">
              <a:spcBef>
                <a:spcPts val="624"/>
              </a:spcBef>
              <a:spcAft>
                <a:spcPts val="0"/>
              </a:spcAft>
              <a:buClr>
                <a:srgbClr val="003B48"/>
              </a:buClr>
            </a:pPr>
            <a:r>
              <a:rPr lang="en-US" dirty="0">
                <a:solidFill>
                  <a:srgbClr val="000000"/>
                </a:solidFill>
                <a:latin typeface="Arial" panose="020B0604020202020204" pitchFamily="34" charset="0"/>
                <a:ea typeface="Verdana" panose="020B0604030504040204" pitchFamily="34" charset="0"/>
              </a:rPr>
              <a:t>The formation of the myelin sheath around a peripheral axon</a:t>
            </a:r>
          </a:p>
        </p:txBody>
      </p:sp>
      <p:sp>
        <p:nvSpPr>
          <p:cNvPr id="5" name="Text Placeholder 4">
            <a:extLst>
              <a:ext uri="{FF2B5EF4-FFF2-40B4-BE49-F238E27FC236}">
                <a16:creationId xmlns:a16="http://schemas.microsoft.com/office/drawing/2014/main" id="{9E2FAF85-9A02-41C8-A686-4492B2B5A026}"/>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9" name="Slide Number Placeholder 5">
            <a:extLst>
              <a:ext uri="{FF2B5EF4-FFF2-40B4-BE49-F238E27FC236}">
                <a16:creationId xmlns:a16="http://schemas.microsoft.com/office/drawing/2014/main" id="{78A3217F-FBB0-4874-A198-B509FCCD915E}"/>
              </a:ext>
            </a:extLst>
          </p:cNvPr>
          <p:cNvSpPr>
            <a:spLocks noGrp="1"/>
          </p:cNvSpPr>
          <p:nvPr>
            <p:ph type="sldNum" sz="quarter" idx="10"/>
          </p:nvPr>
        </p:nvSpPr>
        <p:spPr/>
        <p:txBody>
          <a:bodyPr/>
          <a:lstStyle/>
          <a:p>
            <a:fld id="{68151E55-6873-49E2-B8D5-2F265E6F1973}" type="slidenum">
              <a:rPr lang="en-US" smtClean="0"/>
              <a:pPr/>
              <a:t>12</a:t>
            </a:fld>
            <a:endParaRPr lang="en-US"/>
          </a:p>
        </p:txBody>
      </p:sp>
    </p:spTree>
    <p:extLst>
      <p:ext uri="{BB962C8B-B14F-4D97-AF65-F5344CB8AC3E}">
        <p14:creationId xmlns:p14="http://schemas.microsoft.com/office/powerpoint/2010/main" val="240525636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CE06E1-DEB7-41A4-8305-6BD36AFAC56C}"/>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Electrical Difference Across the Plasma Membrane</a:t>
            </a:r>
          </a:p>
        </p:txBody>
      </p:sp>
      <p:sp>
        <p:nvSpPr>
          <p:cNvPr id="3" name="Content Placeholder 2">
            <a:extLst>
              <a:ext uri="{FF2B5EF4-FFF2-40B4-BE49-F238E27FC236}">
                <a16:creationId xmlns:a16="http://schemas.microsoft.com/office/drawing/2014/main" id="{8EBB403B-945C-4AD0-9B1D-6BCD7D1097B3}"/>
              </a:ext>
            </a:extLst>
          </p:cNvPr>
          <p:cNvSpPr>
            <a:spLocks noGrp="1"/>
          </p:cNvSpPr>
          <p:nvPr>
            <p:ph sz="quarter" idx="11"/>
          </p:nvPr>
        </p:nvSpPr>
        <p:spPr/>
        <p:txBody>
          <a:bodyPr/>
          <a:lstStyle/>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A potential difference exists across every cell’s plasma membrane</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Negative pole − cytoplasmic side</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Positive pole − extracellular fluid side</a:t>
            </a:r>
          </a:p>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When a neuron is not being stimulated, it maintains a resting potential</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Ranges from −40 to −90 millivolts (mV)</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Average about −70 mV</a:t>
            </a:r>
          </a:p>
        </p:txBody>
      </p:sp>
      <p:sp>
        <p:nvSpPr>
          <p:cNvPr id="6" name="Slide Number Placeholder 3">
            <a:extLst>
              <a:ext uri="{FF2B5EF4-FFF2-40B4-BE49-F238E27FC236}">
                <a16:creationId xmlns:a16="http://schemas.microsoft.com/office/drawing/2014/main" id="{5B00E7F1-01DA-49FB-ADF5-4DF89395B84F}"/>
              </a:ext>
            </a:extLst>
          </p:cNvPr>
          <p:cNvSpPr>
            <a:spLocks noGrp="1"/>
          </p:cNvSpPr>
          <p:nvPr>
            <p:ph type="sldNum" sz="quarter" idx="10"/>
          </p:nvPr>
        </p:nvSpPr>
        <p:spPr/>
        <p:txBody>
          <a:bodyPr/>
          <a:lstStyle/>
          <a:p>
            <a:fld id="{68151E55-6873-49E2-B8D5-2F265E6F1973}" type="slidenum">
              <a:rPr lang="en-US" smtClean="0"/>
              <a:pPr/>
              <a:t>13</a:t>
            </a:fld>
            <a:endParaRPr lang="en-US"/>
          </a:p>
        </p:txBody>
      </p:sp>
    </p:spTree>
    <p:extLst>
      <p:ext uri="{BB962C8B-B14F-4D97-AF65-F5344CB8AC3E}">
        <p14:creationId xmlns:p14="http://schemas.microsoft.com/office/powerpoint/2010/main" val="31044834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C48EE4-DA36-4913-9558-0EAFFEE50CA4}"/>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Interior of the Cell</a:t>
            </a:r>
          </a:p>
        </p:txBody>
      </p:sp>
      <p:sp>
        <p:nvSpPr>
          <p:cNvPr id="3" name="Content Placeholder 2">
            <a:extLst>
              <a:ext uri="{FF2B5EF4-FFF2-40B4-BE49-F238E27FC236}">
                <a16:creationId xmlns:a16="http://schemas.microsoft.com/office/drawing/2014/main" id="{3C04B4C4-09F9-42E9-89BD-1099F93CF493}"/>
              </a:ext>
            </a:extLst>
          </p:cNvPr>
          <p:cNvSpPr>
            <a:spLocks noGrp="1"/>
          </p:cNvSpPr>
          <p:nvPr>
            <p:ph sz="quarter" idx="11"/>
          </p:nvPr>
        </p:nvSpPr>
        <p:spPr>
          <a:xfrm>
            <a:off x="342900" y="1276709"/>
            <a:ext cx="8458200" cy="3061549"/>
          </a:xfrm>
        </p:spPr>
        <p:txBody>
          <a:bodyPr/>
          <a:lstStyle/>
          <a:p>
            <a:pPr>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The inside of the cell is more negatively charged than the outside</a:t>
            </a:r>
          </a:p>
          <a:p>
            <a:pPr marL="457200" lvl="0" indent="-457200">
              <a:spcBef>
                <a:spcPts val="1200"/>
              </a:spcBef>
              <a:spcAft>
                <a:spcPts val="6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Sodium–potassium pump</a:t>
            </a:r>
          </a:p>
          <a:p>
            <a:pPr marL="756000" lvl="2" indent="-283464">
              <a:spcBef>
                <a:spcPts val="12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Brings two</a:t>
            </a:r>
          </a:p>
        </p:txBody>
      </p:sp>
      <p:graphicFrame>
        <p:nvGraphicFramePr>
          <p:cNvPr id="15" name="Object 3">
            <a:extLst>
              <a:ext uri="{FF2B5EF4-FFF2-40B4-BE49-F238E27FC236}">
                <a16:creationId xmlns:a16="http://schemas.microsoft.com/office/drawing/2014/main" id="{F2BFBD38-C07E-4E07-A094-6243EDD7FC2E}"/>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3720551466"/>
              </p:ext>
            </p:extLst>
          </p:nvPr>
        </p:nvGraphicFramePr>
        <p:xfrm>
          <a:off x="2447124" y="2885528"/>
          <a:ext cx="304800" cy="292100"/>
        </p:xfrm>
        <a:graphic>
          <a:graphicData uri="http://schemas.openxmlformats.org/presentationml/2006/ole">
            <mc:AlternateContent xmlns:mc="http://schemas.openxmlformats.org/markup-compatibility/2006">
              <mc:Choice xmlns:v="urn:schemas-microsoft-com:vml" Requires="v">
                <p:oleObj spid="_x0000_s6372" name="Equation" r:id="rId3" imgW="304560" imgH="291960" progId="Equation.DSMT4">
                  <p:embed/>
                </p:oleObj>
              </mc:Choice>
              <mc:Fallback>
                <p:oleObj name="Equation" r:id="rId3" imgW="304560" imgH="291960" progId="Equation.DSMT4">
                  <p:embed/>
                  <p:pic>
                    <p:nvPicPr>
                      <p:cNvPr id="13" name="Object 12">
                        <a:extLst>
                          <a:ext uri="{FF2B5EF4-FFF2-40B4-BE49-F238E27FC236}">
                            <a16:creationId xmlns:a16="http://schemas.microsoft.com/office/drawing/2014/main" id="{6D1D98D9-C178-422B-A3C7-3DE6145E856B}"/>
                          </a:ext>
                        </a:extLst>
                      </p:cNvPr>
                      <p:cNvPicPr/>
                      <p:nvPr/>
                    </p:nvPicPr>
                    <p:blipFill>
                      <a:blip r:embed="rId4"/>
                      <a:stretch>
                        <a:fillRect/>
                      </a:stretch>
                    </p:blipFill>
                    <p:spPr>
                      <a:xfrm>
                        <a:off x="2447124" y="2885528"/>
                        <a:ext cx="304800" cy="292100"/>
                      </a:xfrm>
                      <a:prstGeom prst="rect">
                        <a:avLst/>
                      </a:prstGeom>
                    </p:spPr>
                  </p:pic>
                </p:oleObj>
              </mc:Fallback>
            </mc:AlternateContent>
          </a:graphicData>
        </a:graphic>
      </p:graphicFrame>
      <p:sp>
        <p:nvSpPr>
          <p:cNvPr id="4" name="Content Placeholder 4">
            <a:extLst>
              <a:ext uri="{FF2B5EF4-FFF2-40B4-BE49-F238E27FC236}">
                <a16:creationId xmlns:a16="http://schemas.microsoft.com/office/drawing/2014/main" id="{E4FA5520-5F66-4FC8-B694-07882791324B}"/>
              </a:ext>
            </a:extLst>
          </p:cNvPr>
          <p:cNvSpPr>
            <a:spLocks noGrp="1"/>
          </p:cNvSpPr>
          <p:nvPr>
            <p:ph sz="quarter" idx="15"/>
          </p:nvPr>
        </p:nvSpPr>
        <p:spPr>
          <a:xfrm>
            <a:off x="2738381" y="2859893"/>
            <a:ext cx="2796907" cy="435986"/>
          </a:xfrm>
        </p:spPr>
        <p:txBody>
          <a:bodyPr/>
          <a:lstStyle/>
          <a:p>
            <a:r>
              <a:rPr lang="en-US" sz="2000" dirty="0"/>
              <a:t>into cell for every three</a:t>
            </a:r>
            <a:endParaRPr lang="en-IN" sz="2000" dirty="0"/>
          </a:p>
        </p:txBody>
      </p:sp>
      <p:graphicFrame>
        <p:nvGraphicFramePr>
          <p:cNvPr id="16" name="Object 5">
            <a:extLst>
              <a:ext uri="{FF2B5EF4-FFF2-40B4-BE49-F238E27FC236}">
                <a16:creationId xmlns:a16="http://schemas.microsoft.com/office/drawing/2014/main" id="{31DEF9F8-3386-46F1-9032-3768E5007CDC}"/>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3000957409"/>
              </p:ext>
            </p:extLst>
          </p:nvPr>
        </p:nvGraphicFramePr>
        <p:xfrm>
          <a:off x="5494190" y="2891013"/>
          <a:ext cx="444500" cy="304800"/>
        </p:xfrm>
        <a:graphic>
          <a:graphicData uri="http://schemas.openxmlformats.org/presentationml/2006/ole">
            <mc:AlternateContent xmlns:mc="http://schemas.openxmlformats.org/markup-compatibility/2006">
              <mc:Choice xmlns:v="urn:schemas-microsoft-com:vml" Requires="v">
                <p:oleObj spid="_x0000_s6373" name="Equation" r:id="rId5" imgW="444240" imgH="304560" progId="Equation.DSMT4">
                  <p:embed/>
                </p:oleObj>
              </mc:Choice>
              <mc:Fallback>
                <p:oleObj name="Equation" r:id="rId5" imgW="444240" imgH="304560" progId="Equation.DSMT4">
                  <p:embed/>
                  <p:pic>
                    <p:nvPicPr>
                      <p:cNvPr id="14" name="Object 13">
                        <a:extLst>
                          <a:ext uri="{FF2B5EF4-FFF2-40B4-BE49-F238E27FC236}">
                            <a16:creationId xmlns:a16="http://schemas.microsoft.com/office/drawing/2014/main" id="{92FBB500-B685-4634-929D-45973CAA77A1}"/>
                          </a:ext>
                        </a:extLst>
                      </p:cNvPr>
                      <p:cNvPicPr/>
                      <p:nvPr/>
                    </p:nvPicPr>
                    <p:blipFill>
                      <a:blip r:embed="rId6"/>
                      <a:stretch>
                        <a:fillRect/>
                      </a:stretch>
                    </p:blipFill>
                    <p:spPr>
                      <a:xfrm>
                        <a:off x="5494190" y="2891013"/>
                        <a:ext cx="444500" cy="304800"/>
                      </a:xfrm>
                      <a:prstGeom prst="rect">
                        <a:avLst/>
                      </a:prstGeom>
                    </p:spPr>
                  </p:pic>
                </p:oleObj>
              </mc:Fallback>
            </mc:AlternateContent>
          </a:graphicData>
        </a:graphic>
      </p:graphicFrame>
      <p:sp>
        <p:nvSpPr>
          <p:cNvPr id="5" name="Content Placeholder 6">
            <a:extLst>
              <a:ext uri="{FF2B5EF4-FFF2-40B4-BE49-F238E27FC236}">
                <a16:creationId xmlns:a16="http://schemas.microsoft.com/office/drawing/2014/main" id="{583C2F39-721D-413A-9CCA-34DB7C2BC700}"/>
              </a:ext>
            </a:extLst>
          </p:cNvPr>
          <p:cNvSpPr>
            <a:spLocks noGrp="1"/>
          </p:cNvSpPr>
          <p:nvPr>
            <p:ph sz="quarter" idx="17"/>
          </p:nvPr>
        </p:nvSpPr>
        <p:spPr>
          <a:xfrm>
            <a:off x="5905639" y="2838494"/>
            <a:ext cx="1795151" cy="395031"/>
          </a:xfrm>
        </p:spPr>
        <p:txBody>
          <a:bodyPr/>
          <a:lstStyle/>
          <a:p>
            <a:r>
              <a:rPr lang="en-US" sz="2000" dirty="0"/>
              <a:t> it pumps out</a:t>
            </a:r>
          </a:p>
        </p:txBody>
      </p:sp>
      <p:sp>
        <p:nvSpPr>
          <p:cNvPr id="7" name="Content Placeholder 7">
            <a:extLst>
              <a:ext uri="{FF2B5EF4-FFF2-40B4-BE49-F238E27FC236}">
                <a16:creationId xmlns:a16="http://schemas.microsoft.com/office/drawing/2014/main" id="{F447F814-C145-4547-B9D3-1E1E41AB003A}"/>
              </a:ext>
            </a:extLst>
          </p:cNvPr>
          <p:cNvSpPr>
            <a:spLocks noGrp="1"/>
          </p:cNvSpPr>
          <p:nvPr>
            <p:ph sz="quarter" idx="19"/>
          </p:nvPr>
        </p:nvSpPr>
        <p:spPr>
          <a:xfrm>
            <a:off x="342900" y="3402338"/>
            <a:ext cx="8458200" cy="1035585"/>
          </a:xfrm>
        </p:spPr>
        <p:txBody>
          <a:bodyPr/>
          <a:lstStyle/>
          <a:p>
            <a:pPr marL="514350" indent="-514350">
              <a:buFont typeface="+mj-lt"/>
              <a:buAutoNum type="arabicPeriod" startAt="2"/>
            </a:pPr>
            <a:r>
              <a:rPr lang="en-US" dirty="0"/>
              <a:t>Ion leakage channels</a:t>
            </a:r>
          </a:p>
          <a:p>
            <a:pPr lvl="2"/>
            <a:r>
              <a:rPr lang="en-US" dirty="0"/>
              <a:t>Allow more</a:t>
            </a:r>
            <a:endParaRPr lang="en-IN" sz="1800" dirty="0"/>
          </a:p>
        </p:txBody>
      </p:sp>
      <p:graphicFrame>
        <p:nvGraphicFramePr>
          <p:cNvPr id="13" name="Object 8">
            <a:extLst>
              <a:ext uri="{FF2B5EF4-FFF2-40B4-BE49-F238E27FC236}">
                <a16:creationId xmlns:a16="http://schemas.microsoft.com/office/drawing/2014/main" id="{6D1D98D9-C178-422B-A3C7-3DE6145E856B}"/>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2704780912"/>
              </p:ext>
            </p:extLst>
          </p:nvPr>
        </p:nvGraphicFramePr>
        <p:xfrm>
          <a:off x="2447124" y="4004662"/>
          <a:ext cx="304800" cy="292100"/>
        </p:xfrm>
        <a:graphic>
          <a:graphicData uri="http://schemas.openxmlformats.org/presentationml/2006/ole">
            <mc:AlternateContent xmlns:mc="http://schemas.openxmlformats.org/markup-compatibility/2006">
              <mc:Choice xmlns:v="urn:schemas-microsoft-com:vml" Requires="v">
                <p:oleObj spid="_x0000_s6374" name="Equation" r:id="rId7" imgW="304560" imgH="291960" progId="Equation.DSMT4">
                  <p:embed/>
                </p:oleObj>
              </mc:Choice>
              <mc:Fallback>
                <p:oleObj name="Equation" r:id="rId7" imgW="304560" imgH="291960" progId="Equation.DSMT4">
                  <p:embed/>
                  <p:pic>
                    <p:nvPicPr>
                      <p:cNvPr id="9" name="Object 8">
                        <a:extLst>
                          <a:ext uri="{FF2B5EF4-FFF2-40B4-BE49-F238E27FC236}">
                            <a16:creationId xmlns:a16="http://schemas.microsoft.com/office/drawing/2014/main" id="{CCB124B6-E19A-41E7-AECE-74097449BCB9}"/>
                          </a:ext>
                        </a:extLst>
                      </p:cNvPr>
                      <p:cNvPicPr/>
                      <p:nvPr/>
                    </p:nvPicPr>
                    <p:blipFill>
                      <a:blip r:embed="rId8"/>
                      <a:stretch>
                        <a:fillRect/>
                      </a:stretch>
                    </p:blipFill>
                    <p:spPr>
                      <a:xfrm>
                        <a:off x="2447124" y="4004662"/>
                        <a:ext cx="304800" cy="292100"/>
                      </a:xfrm>
                      <a:prstGeom prst="rect">
                        <a:avLst/>
                      </a:prstGeom>
                    </p:spPr>
                  </p:pic>
                </p:oleObj>
              </mc:Fallback>
            </mc:AlternateContent>
          </a:graphicData>
        </a:graphic>
      </p:graphicFrame>
      <p:sp>
        <p:nvSpPr>
          <p:cNvPr id="8" name="Content Placeholder 9">
            <a:extLst>
              <a:ext uri="{FF2B5EF4-FFF2-40B4-BE49-F238E27FC236}">
                <a16:creationId xmlns:a16="http://schemas.microsoft.com/office/drawing/2014/main" id="{E5746B11-4349-436B-BFD5-EB7429E0EC38}"/>
              </a:ext>
            </a:extLst>
          </p:cNvPr>
          <p:cNvSpPr>
            <a:spLocks noGrp="1"/>
          </p:cNvSpPr>
          <p:nvPr>
            <p:ph sz="quarter" idx="31"/>
          </p:nvPr>
        </p:nvSpPr>
        <p:spPr>
          <a:xfrm>
            <a:off x="2829865" y="3975301"/>
            <a:ext cx="2337048" cy="372735"/>
          </a:xfrm>
        </p:spPr>
        <p:txBody>
          <a:bodyPr/>
          <a:lstStyle/>
          <a:p>
            <a:r>
              <a:rPr lang="en-US" sz="2000" dirty="0"/>
              <a:t>to diffuse out than</a:t>
            </a:r>
            <a:endParaRPr lang="en-IN" sz="2000" dirty="0"/>
          </a:p>
        </p:txBody>
      </p:sp>
      <p:graphicFrame>
        <p:nvGraphicFramePr>
          <p:cNvPr id="14" name="Object 10">
            <a:extLst>
              <a:ext uri="{FF2B5EF4-FFF2-40B4-BE49-F238E27FC236}">
                <a16:creationId xmlns:a16="http://schemas.microsoft.com/office/drawing/2014/main" id="{92FBB500-B685-4634-929D-45973CAA77A1}"/>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1222275983"/>
              </p:ext>
            </p:extLst>
          </p:nvPr>
        </p:nvGraphicFramePr>
        <p:xfrm>
          <a:off x="5016639" y="4009329"/>
          <a:ext cx="444500" cy="304800"/>
        </p:xfrm>
        <a:graphic>
          <a:graphicData uri="http://schemas.openxmlformats.org/presentationml/2006/ole">
            <mc:AlternateContent xmlns:mc="http://schemas.openxmlformats.org/markup-compatibility/2006">
              <mc:Choice xmlns:v="urn:schemas-microsoft-com:vml" Requires="v">
                <p:oleObj spid="_x0000_s6375" name="Equation" r:id="rId9" imgW="444240" imgH="304560" progId="Equation.DSMT4">
                  <p:embed/>
                </p:oleObj>
              </mc:Choice>
              <mc:Fallback>
                <p:oleObj name="Equation" r:id="rId9" imgW="444240" imgH="304560" progId="Equation.DSMT4">
                  <p:embed/>
                  <p:pic>
                    <p:nvPicPr>
                      <p:cNvPr id="5" name="Object 4">
                        <a:extLst>
                          <a:ext uri="{FF2B5EF4-FFF2-40B4-BE49-F238E27FC236}">
                            <a16:creationId xmlns:a16="http://schemas.microsoft.com/office/drawing/2014/main" id="{811284F2-223C-41DC-B4AA-2E33E7BDDE18}"/>
                          </a:ext>
                        </a:extLst>
                      </p:cNvPr>
                      <p:cNvPicPr/>
                      <p:nvPr/>
                    </p:nvPicPr>
                    <p:blipFill>
                      <a:blip r:embed="rId10"/>
                      <a:stretch>
                        <a:fillRect/>
                      </a:stretch>
                    </p:blipFill>
                    <p:spPr>
                      <a:xfrm>
                        <a:off x="5016639" y="4009329"/>
                        <a:ext cx="444500" cy="304800"/>
                      </a:xfrm>
                      <a:prstGeom prst="rect">
                        <a:avLst/>
                      </a:prstGeom>
                    </p:spPr>
                  </p:pic>
                </p:oleObj>
              </mc:Fallback>
            </mc:AlternateContent>
          </a:graphicData>
        </a:graphic>
      </p:graphicFrame>
      <p:sp>
        <p:nvSpPr>
          <p:cNvPr id="9" name="Content Placeholder 11">
            <a:extLst>
              <a:ext uri="{FF2B5EF4-FFF2-40B4-BE49-F238E27FC236}">
                <a16:creationId xmlns:a16="http://schemas.microsoft.com/office/drawing/2014/main" id="{03569617-375F-453C-92CB-7AC3DC769C8E}"/>
              </a:ext>
            </a:extLst>
          </p:cNvPr>
          <p:cNvSpPr>
            <a:spLocks noGrp="1"/>
          </p:cNvSpPr>
          <p:nvPr>
            <p:ph sz="quarter" idx="33"/>
          </p:nvPr>
        </p:nvSpPr>
        <p:spPr>
          <a:xfrm>
            <a:off x="5535289" y="3975301"/>
            <a:ext cx="1690400" cy="372735"/>
          </a:xfrm>
        </p:spPr>
        <p:txBody>
          <a:bodyPr/>
          <a:lstStyle/>
          <a:p>
            <a:r>
              <a:rPr lang="en-US" sz="2000" dirty="0"/>
              <a:t>to diffuse in</a:t>
            </a:r>
            <a:endParaRPr lang="en-IN" sz="2000" dirty="0"/>
          </a:p>
        </p:txBody>
      </p:sp>
      <p:sp>
        <p:nvSpPr>
          <p:cNvPr id="10" name="Content Placeholder 12">
            <a:extLst>
              <a:ext uri="{FF2B5EF4-FFF2-40B4-BE49-F238E27FC236}">
                <a16:creationId xmlns:a16="http://schemas.microsoft.com/office/drawing/2014/main" id="{8D61D775-88DF-4712-BBE5-DCCCA6809948}"/>
              </a:ext>
            </a:extLst>
          </p:cNvPr>
          <p:cNvSpPr>
            <a:spLocks noGrp="1"/>
          </p:cNvSpPr>
          <p:nvPr>
            <p:ph sz="quarter" idx="35"/>
          </p:nvPr>
        </p:nvSpPr>
        <p:spPr>
          <a:xfrm>
            <a:off x="342900" y="4437923"/>
            <a:ext cx="8458200" cy="1367966"/>
          </a:xfrm>
        </p:spPr>
        <p:txBody>
          <a:bodyPr/>
          <a:lstStyle/>
          <a:p>
            <a:pPr marL="514350" indent="-514350">
              <a:spcBef>
                <a:spcPts val="600"/>
              </a:spcBef>
              <a:spcAft>
                <a:spcPts val="1200"/>
              </a:spcAft>
              <a:buFont typeface="+mj-lt"/>
              <a:buAutoNum type="arabicPeriod" startAt="3"/>
            </a:pPr>
            <a:r>
              <a:rPr lang="en-US" dirty="0"/>
              <a:t>Differential distribution of other ions and molecules across the pm</a:t>
            </a:r>
          </a:p>
          <a:p>
            <a:pPr lvl="2">
              <a:spcBef>
                <a:spcPts val="600"/>
              </a:spcBef>
              <a:spcAft>
                <a:spcPts val="1200"/>
              </a:spcAft>
            </a:pPr>
            <a:r>
              <a:rPr lang="en-US" dirty="0"/>
              <a:t>Especially negatively charged proteins</a:t>
            </a:r>
          </a:p>
        </p:txBody>
      </p:sp>
      <p:sp>
        <p:nvSpPr>
          <p:cNvPr id="6" name="Slide Number Placeholder 13">
            <a:extLst>
              <a:ext uri="{FF2B5EF4-FFF2-40B4-BE49-F238E27FC236}">
                <a16:creationId xmlns:a16="http://schemas.microsoft.com/office/drawing/2014/main" id="{9E62A929-BE1F-4726-9A1F-FA608570693A}"/>
              </a:ext>
            </a:extLst>
          </p:cNvPr>
          <p:cNvSpPr>
            <a:spLocks noGrp="1"/>
          </p:cNvSpPr>
          <p:nvPr>
            <p:ph type="sldNum" sz="quarter" idx="10"/>
          </p:nvPr>
        </p:nvSpPr>
        <p:spPr/>
        <p:txBody>
          <a:bodyPr/>
          <a:lstStyle/>
          <a:p>
            <a:fld id="{68151E55-6873-49E2-B8D5-2F265E6F1973}" type="slidenum">
              <a:rPr lang="en-US" smtClean="0"/>
              <a:pPr/>
              <a:t>14</a:t>
            </a:fld>
            <a:endParaRPr lang="en-US"/>
          </a:p>
        </p:txBody>
      </p:sp>
    </p:spTree>
    <p:extLst>
      <p:ext uri="{BB962C8B-B14F-4D97-AF65-F5344CB8AC3E}">
        <p14:creationId xmlns:p14="http://schemas.microsoft.com/office/powerpoint/2010/main" val="14953789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2AB27B-2B0E-4DEF-94D2-2324E3D3C635}"/>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Nerve Impulse Transmission</a:t>
            </a:r>
          </a:p>
        </p:txBody>
      </p:sp>
      <p:sp>
        <p:nvSpPr>
          <p:cNvPr id="3" name="Content Placeholder 2">
            <a:extLst>
              <a:ext uri="{FF2B5EF4-FFF2-40B4-BE49-F238E27FC236}">
                <a16:creationId xmlns:a16="http://schemas.microsoft.com/office/drawing/2014/main" id="{CE9C7A26-2B27-4CCB-9087-C01A2AB117A0}"/>
              </a:ext>
            </a:extLst>
          </p:cNvPr>
          <p:cNvSpPr>
            <a:spLocks noGrp="1"/>
          </p:cNvSpPr>
          <p:nvPr>
            <p:ph sz="quarter" idx="11"/>
          </p:nvPr>
        </p:nvSpPr>
        <p:spPr>
          <a:xfrm>
            <a:off x="342900" y="1276710"/>
            <a:ext cx="8458200" cy="1447654"/>
          </a:xfrm>
        </p:spPr>
        <p:txBody>
          <a:bodyPr/>
          <a:lstStyle/>
          <a:p>
            <a:pPr marL="342900" lvl="0" indent="-342900">
              <a:spcBef>
                <a:spcPts val="6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Sodium–potassium pump creates significant concentration gradient</a:t>
            </a:r>
          </a:p>
          <a:p>
            <a:pPr marL="342900" lvl="0" indent="-342900">
              <a:spcBef>
                <a:spcPts val="6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Concentration of</a:t>
            </a:r>
          </a:p>
        </p:txBody>
      </p:sp>
      <p:graphicFrame>
        <p:nvGraphicFramePr>
          <p:cNvPr id="12" name="Object 3">
            <a:extLst>
              <a:ext uri="{FF2B5EF4-FFF2-40B4-BE49-F238E27FC236}">
                <a16:creationId xmlns:a16="http://schemas.microsoft.com/office/drawing/2014/main" id="{06D18F3E-4919-44AB-B1A6-B91C151110AE}"/>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1318893550"/>
              </p:ext>
            </p:extLst>
          </p:nvPr>
        </p:nvGraphicFramePr>
        <p:xfrm>
          <a:off x="3149982" y="2309813"/>
          <a:ext cx="355600" cy="330200"/>
        </p:xfrm>
        <a:graphic>
          <a:graphicData uri="http://schemas.openxmlformats.org/presentationml/2006/ole">
            <mc:AlternateContent xmlns:mc="http://schemas.openxmlformats.org/markup-compatibility/2006">
              <mc:Choice xmlns:v="urn:schemas-microsoft-com:vml" Requires="v">
                <p:oleObj spid="_x0000_s7274" name="Equation" r:id="rId3" imgW="355320" imgH="330120" progId="Equation.DSMT4">
                  <p:embed/>
                </p:oleObj>
              </mc:Choice>
              <mc:Fallback>
                <p:oleObj name="Equation" r:id="rId3" imgW="355320" imgH="330120" progId="Equation.DSMT4">
                  <p:embed/>
                  <p:pic>
                    <p:nvPicPr>
                      <p:cNvPr id="9" name="Object 8">
                        <a:extLst>
                          <a:ext uri="{FF2B5EF4-FFF2-40B4-BE49-F238E27FC236}">
                            <a16:creationId xmlns:a16="http://schemas.microsoft.com/office/drawing/2014/main" id="{CCB124B6-E19A-41E7-AECE-74097449BCB9}"/>
                          </a:ext>
                        </a:extLst>
                      </p:cNvPr>
                      <p:cNvPicPr/>
                      <p:nvPr/>
                    </p:nvPicPr>
                    <p:blipFill>
                      <a:blip r:embed="rId4"/>
                      <a:stretch>
                        <a:fillRect/>
                      </a:stretch>
                    </p:blipFill>
                    <p:spPr>
                      <a:xfrm>
                        <a:off x="3149982" y="2309813"/>
                        <a:ext cx="355600" cy="330200"/>
                      </a:xfrm>
                      <a:prstGeom prst="rect">
                        <a:avLst/>
                      </a:prstGeom>
                    </p:spPr>
                  </p:pic>
                </p:oleObj>
              </mc:Fallback>
            </mc:AlternateContent>
          </a:graphicData>
        </a:graphic>
      </p:graphicFrame>
      <p:sp>
        <p:nvSpPr>
          <p:cNvPr id="4" name="Content Placeholder 4">
            <a:extLst>
              <a:ext uri="{FF2B5EF4-FFF2-40B4-BE49-F238E27FC236}">
                <a16:creationId xmlns:a16="http://schemas.microsoft.com/office/drawing/2014/main" id="{42B21D87-0245-4FCB-B069-772C94F28C83}"/>
              </a:ext>
            </a:extLst>
          </p:cNvPr>
          <p:cNvSpPr>
            <a:spLocks noGrp="1"/>
          </p:cNvSpPr>
          <p:nvPr>
            <p:ph sz="quarter" idx="15"/>
          </p:nvPr>
        </p:nvSpPr>
        <p:spPr>
          <a:xfrm>
            <a:off x="3498544" y="2260673"/>
            <a:ext cx="4559606" cy="429837"/>
          </a:xfrm>
        </p:spPr>
        <p:txBody>
          <a:bodyPr/>
          <a:lstStyle/>
          <a:p>
            <a:r>
              <a:rPr lang="en-US" dirty="0"/>
              <a:t>is much higher inside the cell</a:t>
            </a:r>
            <a:endParaRPr lang="en-IN" dirty="0"/>
          </a:p>
        </p:txBody>
      </p:sp>
      <p:sp>
        <p:nvSpPr>
          <p:cNvPr id="5" name="Content Placeholder 5">
            <a:extLst>
              <a:ext uri="{FF2B5EF4-FFF2-40B4-BE49-F238E27FC236}">
                <a16:creationId xmlns:a16="http://schemas.microsoft.com/office/drawing/2014/main" id="{633A0612-478D-4515-92AA-D5713BF02650}"/>
              </a:ext>
            </a:extLst>
          </p:cNvPr>
          <p:cNvSpPr>
            <a:spLocks noGrp="1"/>
          </p:cNvSpPr>
          <p:nvPr>
            <p:ph sz="quarter" idx="17"/>
          </p:nvPr>
        </p:nvSpPr>
        <p:spPr>
          <a:xfrm>
            <a:off x="342900" y="2874196"/>
            <a:ext cx="8458200" cy="3174063"/>
          </a:xfrm>
        </p:spPr>
        <p:txBody>
          <a:bodyPr/>
          <a:lstStyle/>
          <a:p>
            <a:pPr marL="342900" indent="-342900">
              <a:spcBef>
                <a:spcPts val="624"/>
              </a:spcBef>
              <a:spcAft>
                <a:spcPts val="1200"/>
              </a:spcAft>
              <a:buFont typeface="Arial" panose="020B0604020202020204" pitchFamily="34" charset="0"/>
              <a:buChar char="•"/>
            </a:pPr>
            <a:r>
              <a:rPr lang="en-US" dirty="0"/>
              <a:t>Membrane not permeable to negative ions</a:t>
            </a:r>
          </a:p>
          <a:p>
            <a:pPr marL="342900" indent="-342900">
              <a:spcBef>
                <a:spcPts val="624"/>
              </a:spcBef>
              <a:spcAft>
                <a:spcPts val="1200"/>
              </a:spcAft>
              <a:buFont typeface="Arial" panose="020B0604020202020204" pitchFamily="34" charset="0"/>
              <a:buChar char="•"/>
            </a:pPr>
            <a:r>
              <a:rPr lang="en-US" dirty="0"/>
              <a:t>Leads to buildup of positive charges outside and negative charges inside cell</a:t>
            </a:r>
          </a:p>
          <a:p>
            <a:pPr marL="342900" indent="-342900">
              <a:spcBef>
                <a:spcPts val="624"/>
              </a:spcBef>
              <a:spcAft>
                <a:spcPts val="1200"/>
              </a:spcAft>
              <a:buFont typeface="Arial" panose="020B0604020202020204" pitchFamily="34" charset="0"/>
              <a:buChar char="•"/>
            </a:pPr>
            <a:r>
              <a:rPr lang="en-US" dirty="0"/>
              <a:t>Attractive force to bring</a:t>
            </a:r>
            <a:endParaRPr lang="en-IN" dirty="0"/>
          </a:p>
        </p:txBody>
      </p:sp>
      <p:graphicFrame>
        <p:nvGraphicFramePr>
          <p:cNvPr id="13" name="Object 6">
            <a:extLst>
              <a:ext uri="{FF2B5EF4-FFF2-40B4-BE49-F238E27FC236}">
                <a16:creationId xmlns:a16="http://schemas.microsoft.com/office/drawing/2014/main" id="{5274D08B-337C-4BE8-8887-36EF7319C5DA}"/>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3961890952"/>
              </p:ext>
            </p:extLst>
          </p:nvPr>
        </p:nvGraphicFramePr>
        <p:xfrm>
          <a:off x="3985046" y="4490216"/>
          <a:ext cx="355600" cy="330200"/>
        </p:xfrm>
        <a:graphic>
          <a:graphicData uri="http://schemas.openxmlformats.org/presentationml/2006/ole">
            <mc:AlternateContent xmlns:mc="http://schemas.openxmlformats.org/markup-compatibility/2006">
              <mc:Choice xmlns:v="urn:schemas-microsoft-com:vml" Requires="v">
                <p:oleObj spid="_x0000_s7275" name="Equation" r:id="rId5" imgW="355320" imgH="330120" progId="Equation.DSMT4">
                  <p:embed/>
                </p:oleObj>
              </mc:Choice>
              <mc:Fallback>
                <p:oleObj name="Equation" r:id="rId5" imgW="355320" imgH="330120" progId="Equation.DSMT4">
                  <p:embed/>
                  <p:pic>
                    <p:nvPicPr>
                      <p:cNvPr id="9" name="Object 8">
                        <a:extLst>
                          <a:ext uri="{FF2B5EF4-FFF2-40B4-BE49-F238E27FC236}">
                            <a16:creationId xmlns:a16="http://schemas.microsoft.com/office/drawing/2014/main" id="{CCB124B6-E19A-41E7-AECE-74097449BCB9}"/>
                          </a:ext>
                        </a:extLst>
                      </p:cNvPr>
                      <p:cNvPicPr/>
                      <p:nvPr/>
                    </p:nvPicPr>
                    <p:blipFill>
                      <a:blip r:embed="rId6"/>
                      <a:stretch>
                        <a:fillRect/>
                      </a:stretch>
                    </p:blipFill>
                    <p:spPr>
                      <a:xfrm>
                        <a:off x="3985046" y="4490216"/>
                        <a:ext cx="355600" cy="330200"/>
                      </a:xfrm>
                      <a:prstGeom prst="rect">
                        <a:avLst/>
                      </a:prstGeom>
                    </p:spPr>
                  </p:pic>
                </p:oleObj>
              </mc:Fallback>
            </mc:AlternateContent>
          </a:graphicData>
        </a:graphic>
      </p:graphicFrame>
      <p:sp>
        <p:nvSpPr>
          <p:cNvPr id="7" name="Content Placeholder 7">
            <a:extLst>
              <a:ext uri="{FF2B5EF4-FFF2-40B4-BE49-F238E27FC236}">
                <a16:creationId xmlns:a16="http://schemas.microsoft.com/office/drawing/2014/main" id="{3D8660D5-FFDA-4A4F-94B4-5EB0FA78532F}"/>
              </a:ext>
            </a:extLst>
          </p:cNvPr>
          <p:cNvSpPr>
            <a:spLocks noGrp="1"/>
          </p:cNvSpPr>
          <p:nvPr>
            <p:ph sz="quarter" idx="19"/>
          </p:nvPr>
        </p:nvSpPr>
        <p:spPr>
          <a:xfrm>
            <a:off x="4340646" y="4445895"/>
            <a:ext cx="2875402" cy="477436"/>
          </a:xfrm>
        </p:spPr>
        <p:txBody>
          <a:bodyPr/>
          <a:lstStyle/>
          <a:p>
            <a:r>
              <a:rPr lang="en-US" dirty="0"/>
              <a:t>back inside cell</a:t>
            </a:r>
            <a:endParaRPr lang="en-IN" dirty="0"/>
          </a:p>
        </p:txBody>
      </p:sp>
      <p:sp>
        <p:nvSpPr>
          <p:cNvPr id="8" name="Content Placeholder 8">
            <a:extLst>
              <a:ext uri="{FF2B5EF4-FFF2-40B4-BE49-F238E27FC236}">
                <a16:creationId xmlns:a16="http://schemas.microsoft.com/office/drawing/2014/main" id="{DEA5BE74-9270-417A-B72A-2787A5E6CF9E}"/>
              </a:ext>
            </a:extLst>
          </p:cNvPr>
          <p:cNvSpPr>
            <a:spLocks noGrp="1"/>
          </p:cNvSpPr>
          <p:nvPr>
            <p:ph sz="quarter" idx="31"/>
          </p:nvPr>
        </p:nvSpPr>
        <p:spPr>
          <a:xfrm>
            <a:off x="342900" y="5045726"/>
            <a:ext cx="8458200" cy="804232"/>
          </a:xfrm>
        </p:spPr>
        <p:txBody>
          <a:bodyPr/>
          <a:lstStyle/>
          <a:p>
            <a:pPr marL="342900" indent="-342900">
              <a:buFont typeface="Arial" panose="020B0604020202020204" pitchFamily="34" charset="0"/>
              <a:buChar char="•"/>
            </a:pPr>
            <a:r>
              <a:rPr lang="en-US" dirty="0"/>
              <a:t>Equilibrium potential – balance between diffusional force and electrical force</a:t>
            </a:r>
          </a:p>
        </p:txBody>
      </p:sp>
      <p:sp>
        <p:nvSpPr>
          <p:cNvPr id="6" name="Slide Number Placeholder 9">
            <a:extLst>
              <a:ext uri="{FF2B5EF4-FFF2-40B4-BE49-F238E27FC236}">
                <a16:creationId xmlns:a16="http://schemas.microsoft.com/office/drawing/2014/main" id="{89B6FB3D-5FF9-44F4-BBE3-3FBAF942C1B5}"/>
              </a:ext>
            </a:extLst>
          </p:cNvPr>
          <p:cNvSpPr>
            <a:spLocks noGrp="1"/>
          </p:cNvSpPr>
          <p:nvPr>
            <p:ph type="sldNum" sz="quarter" idx="10"/>
          </p:nvPr>
        </p:nvSpPr>
        <p:spPr/>
        <p:txBody>
          <a:bodyPr/>
          <a:lstStyle/>
          <a:p>
            <a:fld id="{68151E55-6873-49E2-B8D5-2F265E6F1973}" type="slidenum">
              <a:rPr lang="en-US" smtClean="0"/>
              <a:pPr/>
              <a:t>15</a:t>
            </a:fld>
            <a:endParaRPr lang="en-US"/>
          </a:p>
        </p:txBody>
      </p:sp>
    </p:spTree>
    <p:extLst>
      <p:ext uri="{BB962C8B-B14F-4D97-AF65-F5344CB8AC3E}">
        <p14:creationId xmlns:p14="http://schemas.microsoft.com/office/powerpoint/2010/main" val="304488860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AA538B-5787-4AF2-AD41-DC53B4912243}"/>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Table 42.1</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10" name="Content Placeholder 2"/>
          <p:cNvSpPr>
            <a:spLocks noGrp="1"/>
          </p:cNvSpPr>
          <p:nvPr>
            <p:ph sz="quarter" idx="11"/>
          </p:nvPr>
        </p:nvSpPr>
        <p:spPr>
          <a:xfrm>
            <a:off x="367152" y="1456378"/>
            <a:ext cx="8458200" cy="320736"/>
          </a:xfrm>
        </p:spPr>
        <p:txBody>
          <a:bodyPr/>
          <a:lstStyle/>
          <a:p>
            <a:r>
              <a:rPr lang="en-US" sz="1600" b="1" dirty="0"/>
              <a:t>TABLE 42.1 </a:t>
            </a:r>
            <a:r>
              <a:rPr lang="en-US" sz="1600" dirty="0"/>
              <a:t>The Ionic Composition of Cytoplasm and Extracellular Fluid (ECF)</a:t>
            </a:r>
          </a:p>
        </p:txBody>
      </p:sp>
      <p:graphicFrame>
        <p:nvGraphicFramePr>
          <p:cNvPr id="13" name="Table 3"/>
          <p:cNvGraphicFramePr>
            <a:graphicFrameLocks noGrp="1"/>
          </p:cNvGraphicFramePr>
          <p:nvPr>
            <p:extLst>
              <p:ext uri="{D42A27DB-BD31-4B8C-83A1-F6EECF244321}">
                <p14:modId xmlns:p14="http://schemas.microsoft.com/office/powerpoint/2010/main" val="4096720723"/>
              </p:ext>
            </p:extLst>
          </p:nvPr>
        </p:nvGraphicFramePr>
        <p:xfrm>
          <a:off x="518602" y="1835458"/>
          <a:ext cx="8106796" cy="2533342"/>
        </p:xfrm>
        <a:graphic>
          <a:graphicData uri="http://schemas.openxmlformats.org/drawingml/2006/table">
            <a:tbl>
              <a:tblPr firstRow="1" bandRow="1">
                <a:tableStyleId>{5C22544A-7EE6-4342-B048-85BDC9FD1C3A}</a:tableStyleId>
              </a:tblPr>
              <a:tblGrid>
                <a:gridCol w="1493078">
                  <a:extLst>
                    <a:ext uri="{9D8B030D-6E8A-4147-A177-3AD203B41FA5}">
                      <a16:colId xmlns:a16="http://schemas.microsoft.com/office/drawing/2014/main" val="20000"/>
                    </a:ext>
                  </a:extLst>
                </a:gridCol>
                <a:gridCol w="1645920">
                  <a:extLst>
                    <a:ext uri="{9D8B030D-6E8A-4147-A177-3AD203B41FA5}">
                      <a16:colId xmlns:a16="http://schemas.microsoft.com/office/drawing/2014/main" val="20001"/>
                    </a:ext>
                  </a:extLst>
                </a:gridCol>
                <a:gridCol w="1645920">
                  <a:extLst>
                    <a:ext uri="{9D8B030D-6E8A-4147-A177-3AD203B41FA5}">
                      <a16:colId xmlns:a16="http://schemas.microsoft.com/office/drawing/2014/main" val="20002"/>
                    </a:ext>
                  </a:extLst>
                </a:gridCol>
                <a:gridCol w="1828800">
                  <a:extLst>
                    <a:ext uri="{9D8B030D-6E8A-4147-A177-3AD203B41FA5}">
                      <a16:colId xmlns:a16="http://schemas.microsoft.com/office/drawing/2014/main" val="20003"/>
                    </a:ext>
                  </a:extLst>
                </a:gridCol>
                <a:gridCol w="1493078">
                  <a:extLst>
                    <a:ext uri="{9D8B030D-6E8A-4147-A177-3AD203B41FA5}">
                      <a16:colId xmlns:a16="http://schemas.microsoft.com/office/drawing/2014/main" val="20004"/>
                    </a:ext>
                  </a:extLst>
                </a:gridCol>
              </a:tblGrid>
              <a:tr h="568739">
                <a:tc>
                  <a:txBody>
                    <a:bodyPr/>
                    <a:lstStyle/>
                    <a:p>
                      <a:pPr algn="ctr">
                        <a:lnSpc>
                          <a:spcPct val="110000"/>
                        </a:lnSpc>
                      </a:pPr>
                      <a:endParaRPr lang="en-US" sz="1600" u="none" strike="noStrike" baseline="0" dirty="0"/>
                    </a:p>
                    <a:p>
                      <a:pPr algn="ctr">
                        <a:lnSpc>
                          <a:spcPct val="110000"/>
                        </a:lnSpc>
                      </a:pPr>
                      <a:r>
                        <a:rPr lang="en-US" sz="1600" u="none" strike="noStrike" baseline="0" dirty="0"/>
                        <a:t>Ion	</a:t>
                      </a:r>
                      <a:endParaRPr lang="en-US" sz="1600" b="0" i="0" u="none" strike="noStrike" baseline="0" dirty="0">
                        <a:solidFill>
                          <a:schemeClr val="tx1"/>
                        </a:solidFill>
                        <a:latin typeface="+mn-lt"/>
                      </a:endParaRPr>
                    </a:p>
                  </a:txBody>
                  <a:tcPr anchor="ctr"/>
                </a:tc>
                <a:tc>
                  <a:txBody>
                    <a:bodyPr/>
                    <a:lstStyle/>
                    <a:p>
                      <a:pPr algn="ctr">
                        <a:lnSpc>
                          <a:spcPct val="110000"/>
                        </a:lnSpc>
                      </a:pPr>
                      <a:r>
                        <a:rPr lang="en-US" sz="1600" u="none" strike="noStrike" baseline="0" dirty="0"/>
                        <a:t>Concentration in ECF (</a:t>
                      </a:r>
                      <a:r>
                        <a:rPr lang="en-US" sz="1600" u="none" strike="noStrike" baseline="0" dirty="0" err="1"/>
                        <a:t>mM</a:t>
                      </a:r>
                      <a:r>
                        <a:rPr lang="en-US" sz="1600" u="none" strike="noStrike" baseline="0" dirty="0"/>
                        <a:t>)</a:t>
                      </a:r>
                      <a:endParaRPr lang="en-US" sz="1600" b="0" i="0" u="none" strike="noStrike" baseline="0" dirty="0">
                        <a:solidFill>
                          <a:schemeClr val="tx1"/>
                        </a:solidFill>
                        <a:latin typeface="+mn-lt"/>
                      </a:endParaRPr>
                    </a:p>
                  </a:txBody>
                  <a:tcPr anchor="ctr"/>
                </a:tc>
                <a:tc>
                  <a:txBody>
                    <a:bodyPr/>
                    <a:lstStyle/>
                    <a:p>
                      <a:pPr algn="ctr">
                        <a:lnSpc>
                          <a:spcPct val="110000"/>
                        </a:lnSpc>
                      </a:pPr>
                      <a:r>
                        <a:rPr lang="en-US" sz="1600" u="none" strike="noStrike" baseline="0" dirty="0"/>
                        <a:t>Concentration in Cytoplasm (</a:t>
                      </a:r>
                      <a:r>
                        <a:rPr lang="en-US" sz="1600" u="none" strike="noStrike" baseline="0" dirty="0" err="1"/>
                        <a:t>mM</a:t>
                      </a:r>
                      <a:r>
                        <a:rPr lang="en-US" sz="1600" u="none" strike="noStrike" baseline="0" dirty="0"/>
                        <a:t>)</a:t>
                      </a:r>
                      <a:endParaRPr lang="en-US" sz="1600" b="0" i="0" u="none" strike="noStrike" baseline="0" dirty="0">
                        <a:solidFill>
                          <a:schemeClr val="tx1"/>
                        </a:solidFill>
                        <a:latin typeface="+mn-lt"/>
                      </a:endParaRPr>
                    </a:p>
                  </a:txBody>
                  <a:tcPr anchor="ctr"/>
                </a:tc>
                <a:tc>
                  <a:txBody>
                    <a:bodyPr/>
                    <a:lstStyle/>
                    <a:p>
                      <a:pPr algn="ctr">
                        <a:lnSpc>
                          <a:spcPct val="110000"/>
                        </a:lnSpc>
                      </a:pPr>
                      <a:r>
                        <a:rPr lang="en-US" sz="1600" u="none" strike="noStrike" baseline="0" dirty="0"/>
                        <a:t>Ratio (</a:t>
                      </a:r>
                      <a:r>
                        <a:rPr lang="en-US" sz="1600" u="none" strike="noStrike" baseline="0" dirty="0" err="1"/>
                        <a:t>ECF:cytoplasm</a:t>
                      </a:r>
                      <a:r>
                        <a:rPr lang="en-US" sz="1600" u="none" strike="noStrike" baseline="0" dirty="0"/>
                        <a:t>)</a:t>
                      </a:r>
                      <a:endParaRPr lang="en-US" sz="1600" b="0" i="0" u="none" strike="noStrike" baseline="0" dirty="0">
                        <a:solidFill>
                          <a:schemeClr val="tx1"/>
                        </a:solidFill>
                        <a:latin typeface="+mn-lt"/>
                      </a:endParaRPr>
                    </a:p>
                  </a:txBody>
                  <a:tcPr anchor="ctr"/>
                </a:tc>
                <a:tc>
                  <a:txBody>
                    <a:bodyPr/>
                    <a:lstStyle/>
                    <a:p>
                      <a:pPr algn="ctr">
                        <a:lnSpc>
                          <a:spcPct val="110000"/>
                        </a:lnSpc>
                      </a:pPr>
                      <a:r>
                        <a:rPr lang="en-US" sz="1600" u="none" strike="noStrike" baseline="0" dirty="0"/>
                        <a:t>Equilibrium Potential (mV)</a:t>
                      </a:r>
                      <a:endParaRPr lang="en-US" sz="1600" b="0" i="0" u="none" strike="noStrike" baseline="0" dirty="0">
                        <a:solidFill>
                          <a:schemeClr val="tx1"/>
                        </a:solidFill>
                        <a:latin typeface="+mn-lt"/>
                      </a:endParaRPr>
                    </a:p>
                  </a:txBody>
                  <a:tcPr anchor="ctr"/>
                </a:tc>
                <a:extLst>
                  <a:ext uri="{0D108BD9-81ED-4DB2-BD59-A6C34878D82A}">
                    <a16:rowId xmlns:a16="http://schemas.microsoft.com/office/drawing/2014/main" val="10000"/>
                  </a:ext>
                </a:extLst>
              </a:tr>
              <a:tr h="552686">
                <a:tc>
                  <a:txBody>
                    <a:bodyPr/>
                    <a:lstStyle/>
                    <a:p>
                      <a:pPr algn="ctr">
                        <a:lnSpc>
                          <a:spcPct val="150000"/>
                        </a:lnSpc>
                      </a:pPr>
                      <a:endParaRPr lang="en-US" sz="1600" baseline="30000" dirty="0">
                        <a:solidFill>
                          <a:schemeClr val="tx1"/>
                        </a:solidFill>
                      </a:endParaRPr>
                    </a:p>
                  </a:txBody>
                  <a:tcPr anchor="ctr"/>
                </a:tc>
                <a:tc>
                  <a:txBody>
                    <a:bodyPr/>
                    <a:lstStyle/>
                    <a:p>
                      <a:pPr algn="ctr">
                        <a:lnSpc>
                          <a:spcPct val="150000"/>
                        </a:lnSpc>
                      </a:pPr>
                      <a:r>
                        <a:rPr lang="en-US" sz="1600" dirty="0"/>
                        <a:t>150</a:t>
                      </a:r>
                      <a:endParaRPr lang="en-US" sz="1600" dirty="0">
                        <a:solidFill>
                          <a:schemeClr val="tx1"/>
                        </a:solidFill>
                      </a:endParaRPr>
                    </a:p>
                  </a:txBody>
                  <a:tcPr anchor="ctr"/>
                </a:tc>
                <a:tc>
                  <a:txBody>
                    <a:bodyPr/>
                    <a:lstStyle/>
                    <a:p>
                      <a:pPr algn="ctr">
                        <a:lnSpc>
                          <a:spcPct val="150000"/>
                        </a:lnSpc>
                      </a:pPr>
                      <a:r>
                        <a:rPr lang="en-US" sz="1600" dirty="0"/>
                        <a:t>15</a:t>
                      </a:r>
                      <a:endParaRPr lang="en-US" sz="1600" dirty="0">
                        <a:solidFill>
                          <a:schemeClr val="tx1"/>
                        </a:solidFill>
                      </a:endParaRPr>
                    </a:p>
                  </a:txBody>
                  <a:tcPr anchor="ctr"/>
                </a:tc>
                <a:tc>
                  <a:txBody>
                    <a:bodyPr/>
                    <a:lstStyle/>
                    <a:p>
                      <a:pPr algn="ctr">
                        <a:lnSpc>
                          <a:spcPct val="150000"/>
                        </a:lnSpc>
                      </a:pPr>
                      <a:r>
                        <a:rPr lang="en-US" sz="1600" dirty="0"/>
                        <a:t>10:1</a:t>
                      </a:r>
                      <a:endParaRPr lang="en-US" sz="1600" dirty="0">
                        <a:solidFill>
                          <a:schemeClr val="tx1"/>
                        </a:solidFill>
                      </a:endParaRPr>
                    </a:p>
                  </a:txBody>
                  <a:tcPr anchor="ctr"/>
                </a:tc>
                <a:tc>
                  <a:txBody>
                    <a:bodyPr/>
                    <a:lstStyle/>
                    <a:p>
                      <a:pPr algn="ctr">
                        <a:lnSpc>
                          <a:spcPct val="150000"/>
                        </a:lnSpc>
                      </a:pPr>
                      <a:r>
                        <a:rPr lang="en-US" sz="1600" dirty="0"/>
                        <a:t>+60</a:t>
                      </a:r>
                      <a:endParaRPr lang="en-US" sz="1600" dirty="0">
                        <a:solidFill>
                          <a:schemeClr val="tx1"/>
                        </a:solidFill>
                      </a:endParaRPr>
                    </a:p>
                  </a:txBody>
                  <a:tcPr anchor="ctr"/>
                </a:tc>
                <a:extLst>
                  <a:ext uri="{0D108BD9-81ED-4DB2-BD59-A6C34878D82A}">
                    <a16:rowId xmlns:a16="http://schemas.microsoft.com/office/drawing/2014/main" val="10001"/>
                  </a:ext>
                </a:extLst>
              </a:tr>
              <a:tr h="552686">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endParaRPr lang="en-US" sz="1600" baseline="30000" dirty="0">
                        <a:solidFill>
                          <a:schemeClr val="tx1"/>
                        </a:solidFill>
                      </a:endParaRPr>
                    </a:p>
                  </a:txBody>
                  <a:tcPr anchor="ctr"/>
                </a:tc>
                <a:tc>
                  <a:txBody>
                    <a:bodyPr/>
                    <a:lstStyle/>
                    <a:p>
                      <a:pPr algn="ctr">
                        <a:lnSpc>
                          <a:spcPct val="150000"/>
                        </a:lnSpc>
                      </a:pPr>
                      <a:r>
                        <a:rPr lang="en-US" sz="1600" dirty="0"/>
                        <a:t>5</a:t>
                      </a:r>
                      <a:endParaRPr lang="en-US" sz="1600" dirty="0">
                        <a:solidFill>
                          <a:schemeClr val="tx1"/>
                        </a:solidFill>
                      </a:endParaRPr>
                    </a:p>
                  </a:txBody>
                  <a:tcPr anchor="ctr"/>
                </a:tc>
                <a:tc>
                  <a:txBody>
                    <a:bodyPr/>
                    <a:lstStyle/>
                    <a:p>
                      <a:pPr algn="ctr">
                        <a:lnSpc>
                          <a:spcPct val="150000"/>
                        </a:lnSpc>
                      </a:pPr>
                      <a:r>
                        <a:rPr lang="en-US" sz="1600" dirty="0"/>
                        <a:t>150</a:t>
                      </a:r>
                      <a:endParaRPr lang="en-US" sz="1600" dirty="0">
                        <a:solidFill>
                          <a:schemeClr val="tx1"/>
                        </a:solidFill>
                      </a:endParaRPr>
                    </a:p>
                  </a:txBody>
                  <a:tcPr anchor="ctr"/>
                </a:tc>
                <a:tc>
                  <a:txBody>
                    <a:bodyPr/>
                    <a:lstStyle/>
                    <a:p>
                      <a:pPr algn="ctr">
                        <a:lnSpc>
                          <a:spcPct val="150000"/>
                        </a:lnSpc>
                      </a:pPr>
                      <a:r>
                        <a:rPr lang="en-US" sz="1600" dirty="0"/>
                        <a:t>1:30</a:t>
                      </a:r>
                      <a:endParaRPr lang="en-US" sz="1600" dirty="0">
                        <a:solidFill>
                          <a:schemeClr val="tx1"/>
                        </a:solidFill>
                      </a:endParaRPr>
                    </a:p>
                  </a:txBody>
                  <a:tcPr anchor="ctr"/>
                </a:tc>
                <a:tc>
                  <a:txBody>
                    <a:bodyPr/>
                    <a:lstStyle/>
                    <a:p>
                      <a:pPr algn="ctr">
                        <a:lnSpc>
                          <a:spcPct val="150000"/>
                        </a:lnSpc>
                      </a:pPr>
                      <a:r>
                        <a:rPr lang="en-US" sz="1600" dirty="0"/>
                        <a:t>-90</a:t>
                      </a:r>
                      <a:endParaRPr lang="en-US" sz="1600" dirty="0">
                        <a:solidFill>
                          <a:schemeClr val="tx1"/>
                        </a:solidFill>
                      </a:endParaRPr>
                    </a:p>
                  </a:txBody>
                  <a:tcPr anchor="ctr"/>
                </a:tc>
                <a:extLst>
                  <a:ext uri="{0D108BD9-81ED-4DB2-BD59-A6C34878D82A}">
                    <a16:rowId xmlns:a16="http://schemas.microsoft.com/office/drawing/2014/main" val="10002"/>
                  </a:ext>
                </a:extLst>
              </a:tr>
              <a:tr h="552686">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endParaRPr lang="en-US" sz="1600" baseline="30000" dirty="0">
                        <a:solidFill>
                          <a:schemeClr val="tx1"/>
                        </a:solidFill>
                      </a:endParaRPr>
                    </a:p>
                  </a:txBody>
                  <a:tcPr anchor="ctr"/>
                </a:tc>
                <a:tc>
                  <a:txBody>
                    <a:bodyPr/>
                    <a:lstStyle/>
                    <a:p>
                      <a:pPr algn="ctr">
                        <a:lnSpc>
                          <a:spcPct val="150000"/>
                        </a:lnSpc>
                      </a:pPr>
                      <a:r>
                        <a:rPr lang="en-US" sz="1600" dirty="0"/>
                        <a:t>110</a:t>
                      </a:r>
                      <a:endParaRPr lang="en-US" sz="1600" dirty="0">
                        <a:solidFill>
                          <a:schemeClr val="tx1"/>
                        </a:solidFill>
                      </a:endParaRPr>
                    </a:p>
                  </a:txBody>
                  <a:tcPr anchor="ctr"/>
                </a:tc>
                <a:tc>
                  <a:txBody>
                    <a:bodyPr/>
                    <a:lstStyle/>
                    <a:p>
                      <a:pPr algn="ctr">
                        <a:lnSpc>
                          <a:spcPct val="150000"/>
                        </a:lnSpc>
                      </a:pPr>
                      <a:r>
                        <a:rPr lang="en-US" sz="1600" dirty="0"/>
                        <a:t>7</a:t>
                      </a:r>
                      <a:endParaRPr lang="en-US" sz="1600" dirty="0">
                        <a:solidFill>
                          <a:schemeClr val="tx1"/>
                        </a:solidFill>
                      </a:endParaRPr>
                    </a:p>
                  </a:txBody>
                  <a:tcPr anchor="ctr"/>
                </a:tc>
                <a:tc>
                  <a:txBody>
                    <a:bodyPr/>
                    <a:lstStyle/>
                    <a:p>
                      <a:pPr algn="ctr">
                        <a:lnSpc>
                          <a:spcPct val="150000"/>
                        </a:lnSpc>
                      </a:pPr>
                      <a:r>
                        <a:rPr lang="en-US" sz="1600" dirty="0"/>
                        <a:t>15:1</a:t>
                      </a:r>
                      <a:endParaRPr lang="en-US" sz="1600" dirty="0">
                        <a:solidFill>
                          <a:schemeClr val="tx1"/>
                        </a:solidFill>
                      </a:endParaRPr>
                    </a:p>
                  </a:txBody>
                  <a:tcPr anchor="ctr"/>
                </a:tc>
                <a:tc>
                  <a:txBody>
                    <a:bodyPr/>
                    <a:lstStyle/>
                    <a:p>
                      <a:pPr algn="ctr">
                        <a:lnSpc>
                          <a:spcPct val="150000"/>
                        </a:lnSpc>
                      </a:pPr>
                      <a:r>
                        <a:rPr lang="en-US" sz="1600" dirty="0"/>
                        <a:t>-70</a:t>
                      </a:r>
                      <a:endParaRPr lang="en-US" sz="1600" dirty="0">
                        <a:solidFill>
                          <a:schemeClr val="tx1"/>
                        </a:solidFill>
                      </a:endParaRPr>
                    </a:p>
                  </a:txBody>
                  <a:tcPr anchor="ctr"/>
                </a:tc>
                <a:extLst>
                  <a:ext uri="{0D108BD9-81ED-4DB2-BD59-A6C34878D82A}">
                    <a16:rowId xmlns:a16="http://schemas.microsoft.com/office/drawing/2014/main" val="10003"/>
                  </a:ext>
                </a:extLst>
              </a:tr>
            </a:tbl>
          </a:graphicData>
        </a:graphic>
      </p:graphicFrame>
      <p:graphicFrame>
        <p:nvGraphicFramePr>
          <p:cNvPr id="5" name="Object 4">
            <a:extLst>
              <a:ext uri="{FF2B5EF4-FFF2-40B4-BE49-F238E27FC236}">
                <a16:creationId xmlns:a16="http://schemas.microsoft.com/office/drawing/2014/main" id="{811284F2-223C-41DC-B4AA-2E33E7BDDE18}"/>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161733239"/>
              </p:ext>
            </p:extLst>
          </p:nvPr>
        </p:nvGraphicFramePr>
        <p:xfrm>
          <a:off x="1047750" y="2848129"/>
          <a:ext cx="368300" cy="254000"/>
        </p:xfrm>
        <a:graphic>
          <a:graphicData uri="http://schemas.openxmlformats.org/presentationml/2006/ole">
            <mc:AlternateContent xmlns:mc="http://schemas.openxmlformats.org/markup-compatibility/2006">
              <mc:Choice xmlns:v="urn:schemas-microsoft-com:vml" Requires="v">
                <p:oleObj spid="_x0000_s1302" name="Equation" r:id="rId4" imgW="368280" imgH="253800" progId="Equation.DSMT4">
                  <p:embed/>
                </p:oleObj>
              </mc:Choice>
              <mc:Fallback>
                <p:oleObj name="Equation" r:id="rId4" imgW="368280" imgH="253800" progId="Equation.DSMT4">
                  <p:embed/>
                  <p:pic>
                    <p:nvPicPr>
                      <p:cNvPr id="0" name=""/>
                      <p:cNvPicPr/>
                      <p:nvPr/>
                    </p:nvPicPr>
                    <p:blipFill>
                      <a:blip r:embed="rId5"/>
                      <a:stretch>
                        <a:fillRect/>
                      </a:stretch>
                    </p:blipFill>
                    <p:spPr>
                      <a:xfrm>
                        <a:off x="1047750" y="2848129"/>
                        <a:ext cx="368300" cy="254000"/>
                      </a:xfrm>
                      <a:prstGeom prst="rect">
                        <a:avLst/>
                      </a:prstGeom>
                    </p:spPr>
                  </p:pic>
                </p:oleObj>
              </mc:Fallback>
            </mc:AlternateContent>
          </a:graphicData>
        </a:graphic>
      </p:graphicFrame>
      <p:graphicFrame>
        <p:nvGraphicFramePr>
          <p:cNvPr id="9" name="Object 5">
            <a:extLst>
              <a:ext uri="{FF2B5EF4-FFF2-40B4-BE49-F238E27FC236}">
                <a16:creationId xmlns:a16="http://schemas.microsoft.com/office/drawing/2014/main" id="{CCB124B6-E19A-41E7-AECE-74097449BCB9}"/>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445557303"/>
              </p:ext>
            </p:extLst>
          </p:nvPr>
        </p:nvGraphicFramePr>
        <p:xfrm>
          <a:off x="1073150" y="3373514"/>
          <a:ext cx="254000" cy="241300"/>
        </p:xfrm>
        <a:graphic>
          <a:graphicData uri="http://schemas.openxmlformats.org/presentationml/2006/ole">
            <mc:AlternateContent xmlns:mc="http://schemas.openxmlformats.org/markup-compatibility/2006">
              <mc:Choice xmlns:v="urn:schemas-microsoft-com:vml" Requires="v">
                <p:oleObj spid="_x0000_s1303" name="Equation" r:id="rId6" imgW="253800" imgH="241200" progId="Equation.DSMT4">
                  <p:embed/>
                </p:oleObj>
              </mc:Choice>
              <mc:Fallback>
                <p:oleObj name="Equation" r:id="rId6" imgW="253800" imgH="241200" progId="Equation.DSMT4">
                  <p:embed/>
                  <p:pic>
                    <p:nvPicPr>
                      <p:cNvPr id="5" name="Object 4">
                        <a:extLst>
                          <a:ext uri="{FF2B5EF4-FFF2-40B4-BE49-F238E27FC236}">
                            <a16:creationId xmlns:a16="http://schemas.microsoft.com/office/drawing/2014/main" id="{811284F2-223C-41DC-B4AA-2E33E7BDDE18}"/>
                          </a:ext>
                        </a:extLst>
                      </p:cNvPr>
                      <p:cNvPicPr/>
                      <p:nvPr/>
                    </p:nvPicPr>
                    <p:blipFill>
                      <a:blip r:embed="rId7"/>
                      <a:stretch>
                        <a:fillRect/>
                      </a:stretch>
                    </p:blipFill>
                    <p:spPr>
                      <a:xfrm>
                        <a:off x="1073150" y="3373514"/>
                        <a:ext cx="254000" cy="241300"/>
                      </a:xfrm>
                      <a:prstGeom prst="rect">
                        <a:avLst/>
                      </a:prstGeom>
                    </p:spPr>
                  </p:pic>
                </p:oleObj>
              </mc:Fallback>
            </mc:AlternateContent>
          </a:graphicData>
        </a:graphic>
      </p:graphicFrame>
      <p:graphicFrame>
        <p:nvGraphicFramePr>
          <p:cNvPr id="11" name="Object 6">
            <a:extLst>
              <a:ext uri="{FF2B5EF4-FFF2-40B4-BE49-F238E27FC236}">
                <a16:creationId xmlns:a16="http://schemas.microsoft.com/office/drawing/2014/main" id="{BB58FC6B-C3E5-4E20-BEAA-38F76BCC8B01}"/>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4139964247"/>
              </p:ext>
            </p:extLst>
          </p:nvPr>
        </p:nvGraphicFramePr>
        <p:xfrm>
          <a:off x="1047750" y="3987800"/>
          <a:ext cx="304800" cy="254000"/>
        </p:xfrm>
        <a:graphic>
          <a:graphicData uri="http://schemas.openxmlformats.org/presentationml/2006/ole">
            <mc:AlternateContent xmlns:mc="http://schemas.openxmlformats.org/markup-compatibility/2006">
              <mc:Choice xmlns:v="urn:schemas-microsoft-com:vml" Requires="v">
                <p:oleObj spid="_x0000_s1304" name="Equation" r:id="rId8" imgW="304560" imgH="253800" progId="Equation.DSMT4">
                  <p:embed/>
                </p:oleObj>
              </mc:Choice>
              <mc:Fallback>
                <p:oleObj name="Equation" r:id="rId8" imgW="304560" imgH="253800" progId="Equation.DSMT4">
                  <p:embed/>
                  <p:pic>
                    <p:nvPicPr>
                      <p:cNvPr id="9" name="Object 8">
                        <a:extLst>
                          <a:ext uri="{FF2B5EF4-FFF2-40B4-BE49-F238E27FC236}">
                            <a16:creationId xmlns:a16="http://schemas.microsoft.com/office/drawing/2014/main" id="{CCB124B6-E19A-41E7-AECE-74097449BCB9}"/>
                          </a:ext>
                        </a:extLst>
                      </p:cNvPr>
                      <p:cNvPicPr/>
                      <p:nvPr/>
                    </p:nvPicPr>
                    <p:blipFill>
                      <a:blip r:embed="rId9"/>
                      <a:stretch>
                        <a:fillRect/>
                      </a:stretch>
                    </p:blipFill>
                    <p:spPr>
                      <a:xfrm>
                        <a:off x="1047750" y="3987800"/>
                        <a:ext cx="304800" cy="254000"/>
                      </a:xfrm>
                      <a:prstGeom prst="rect">
                        <a:avLst/>
                      </a:prstGeom>
                    </p:spPr>
                  </p:pic>
                </p:oleObj>
              </mc:Fallback>
            </mc:AlternateContent>
          </a:graphicData>
        </a:graphic>
      </p:graphicFrame>
      <p:sp>
        <p:nvSpPr>
          <p:cNvPr id="8" name="Slide Number Placeholder 7">
            <a:extLst>
              <a:ext uri="{FF2B5EF4-FFF2-40B4-BE49-F238E27FC236}">
                <a16:creationId xmlns:a16="http://schemas.microsoft.com/office/drawing/2014/main" id="{078F6EE9-439F-49D3-9036-D2E7C97FAB7C}"/>
              </a:ext>
            </a:extLst>
          </p:cNvPr>
          <p:cNvSpPr>
            <a:spLocks noGrp="1"/>
          </p:cNvSpPr>
          <p:nvPr>
            <p:ph type="sldNum" sz="quarter" idx="10"/>
          </p:nvPr>
        </p:nvSpPr>
        <p:spPr/>
        <p:txBody>
          <a:bodyPr/>
          <a:lstStyle/>
          <a:p>
            <a:fld id="{68151E55-6873-49E2-B8D5-2F265E6F1973}" type="slidenum">
              <a:rPr lang="en-US" smtClean="0"/>
              <a:pPr/>
              <a:t>16</a:t>
            </a:fld>
            <a:endParaRPr lang="en-US"/>
          </a:p>
        </p:txBody>
      </p:sp>
    </p:spTree>
    <p:extLst>
      <p:ext uri="{BB962C8B-B14F-4D97-AF65-F5344CB8AC3E}">
        <p14:creationId xmlns:p14="http://schemas.microsoft.com/office/powerpoint/2010/main" val="131595503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13C5A6-CB85-4650-94FC-5B9371F5FD4B}"/>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42.5</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11" name="Picture 2" descr="A magnified view of an axon connected with two electrodes of a voltmeter and resting potential in intracellular and extracellula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2614" y="1700855"/>
            <a:ext cx="8568486" cy="3882717"/>
          </a:xfrm>
          <a:prstGeom prst="rect">
            <a:avLst/>
          </a:prstGeom>
        </p:spPr>
      </p:pic>
      <p:sp>
        <p:nvSpPr>
          <p:cNvPr id="9"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endParaRPr lang="en-US" dirty="0">
              <a:hlinkClick r:id="rId4" action="ppaction://hlinksldjump"/>
            </a:endParaRPr>
          </a:p>
        </p:txBody>
      </p:sp>
      <p:sp>
        <p:nvSpPr>
          <p:cNvPr id="8" name="Slide Number Placeholder 4">
            <a:extLst>
              <a:ext uri="{FF2B5EF4-FFF2-40B4-BE49-F238E27FC236}">
                <a16:creationId xmlns:a16="http://schemas.microsoft.com/office/drawing/2014/main" id="{CFD26D84-CB79-4325-9DD0-9973539BFC08}"/>
              </a:ext>
            </a:extLst>
          </p:cNvPr>
          <p:cNvSpPr>
            <a:spLocks noGrp="1"/>
          </p:cNvSpPr>
          <p:nvPr>
            <p:ph type="sldNum" sz="quarter" idx="10"/>
          </p:nvPr>
        </p:nvSpPr>
        <p:spPr/>
        <p:txBody>
          <a:bodyPr/>
          <a:lstStyle/>
          <a:p>
            <a:fld id="{68151E55-6873-49E2-B8D5-2F265E6F1973}" type="slidenum">
              <a:rPr lang="en-US" smtClean="0"/>
              <a:pPr/>
              <a:t>17</a:t>
            </a:fld>
            <a:endParaRPr lang="en-US"/>
          </a:p>
        </p:txBody>
      </p:sp>
    </p:spTree>
    <p:extLst>
      <p:ext uri="{BB962C8B-B14F-4D97-AF65-F5344CB8AC3E}">
        <p14:creationId xmlns:p14="http://schemas.microsoft.com/office/powerpoint/2010/main" val="145007740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72D4DD-6A79-4F32-9331-019BA5A5C509}"/>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Uniqueness of Neurons</a:t>
            </a:r>
          </a:p>
        </p:txBody>
      </p:sp>
      <p:sp>
        <p:nvSpPr>
          <p:cNvPr id="3" name="Content Placeholder 2">
            <a:extLst>
              <a:ext uri="{FF2B5EF4-FFF2-40B4-BE49-F238E27FC236}">
                <a16:creationId xmlns:a16="http://schemas.microsoft.com/office/drawing/2014/main" id="{5ABEA03A-7877-4EF5-B59E-1571AE00A2C9}"/>
              </a:ext>
            </a:extLst>
          </p:cNvPr>
          <p:cNvSpPr>
            <a:spLocks noGrp="1"/>
          </p:cNvSpPr>
          <p:nvPr>
            <p:ph sz="quarter" idx="11"/>
          </p:nvPr>
        </p:nvSpPr>
        <p:spPr/>
        <p:txBody>
          <a:bodyPr/>
          <a:lstStyle/>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Uniqueness of neurons compared with other cells is not the production and maintenance of the resting membrane potential</a:t>
            </a:r>
          </a:p>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Rather the sudden temporary disruptions to the resting membrane potential that occur in response to stimuli</a:t>
            </a:r>
          </a:p>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2 types of changes</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Graded potentials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Action potentials.</a:t>
            </a:r>
          </a:p>
        </p:txBody>
      </p:sp>
      <p:sp>
        <p:nvSpPr>
          <p:cNvPr id="6" name="Slide Number Placeholder 3">
            <a:extLst>
              <a:ext uri="{FF2B5EF4-FFF2-40B4-BE49-F238E27FC236}">
                <a16:creationId xmlns:a16="http://schemas.microsoft.com/office/drawing/2014/main" id="{71A70750-426D-4F10-BAC6-4ACAF5EA6F2B}"/>
              </a:ext>
            </a:extLst>
          </p:cNvPr>
          <p:cNvSpPr>
            <a:spLocks noGrp="1"/>
          </p:cNvSpPr>
          <p:nvPr>
            <p:ph type="sldNum" sz="quarter" idx="10"/>
          </p:nvPr>
        </p:nvSpPr>
        <p:spPr/>
        <p:txBody>
          <a:bodyPr/>
          <a:lstStyle/>
          <a:p>
            <a:fld id="{68151E55-6873-49E2-B8D5-2F265E6F1973}" type="slidenum">
              <a:rPr lang="en-US" smtClean="0"/>
              <a:pPr/>
              <a:t>18</a:t>
            </a:fld>
            <a:endParaRPr lang="en-US"/>
          </a:p>
        </p:txBody>
      </p:sp>
    </p:spTree>
    <p:extLst>
      <p:ext uri="{BB962C8B-B14F-4D97-AF65-F5344CB8AC3E}">
        <p14:creationId xmlns:p14="http://schemas.microsoft.com/office/powerpoint/2010/main" val="122273988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F30FEC-73B8-4EE5-B92B-CA1B47AD6C6C}"/>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Overview of Potentials</a:t>
            </a:r>
          </a:p>
        </p:txBody>
      </p:sp>
      <p:sp>
        <p:nvSpPr>
          <p:cNvPr id="3" name="Content Placeholder 2">
            <a:extLst>
              <a:ext uri="{FF2B5EF4-FFF2-40B4-BE49-F238E27FC236}">
                <a16:creationId xmlns:a16="http://schemas.microsoft.com/office/drawing/2014/main" id="{1B804937-C646-4736-8370-6F8A2DD10EE9}"/>
              </a:ext>
            </a:extLst>
          </p:cNvPr>
          <p:cNvSpPr>
            <a:spLocks noGrp="1"/>
          </p:cNvSpPr>
          <p:nvPr>
            <p:ph sz="quarter" idx="11"/>
          </p:nvPr>
        </p:nvSpPr>
        <p:spPr/>
        <p:txBody>
          <a:bodyPr/>
          <a:lstStyle/>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Graded potentials</a:t>
            </a:r>
          </a:p>
          <a:p>
            <a:pPr marL="347472" lvl="0" indent="-347472">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Small consistent changes in membrane potential due to activation of gated ion channels</a:t>
            </a:r>
          </a:p>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Action potentials</a:t>
            </a:r>
          </a:p>
          <a:p>
            <a:pPr marL="347472" lvl="0" indent="-347472">
              <a:spcBef>
                <a:spcPts val="1200"/>
              </a:spcBef>
              <a:spcAft>
                <a:spcPts val="6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Transient disruptions triggered by a threshold change in potential</a:t>
            </a:r>
          </a:p>
          <a:p>
            <a:pPr marL="347472" lvl="0" indent="-347472">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The actual signals that move along an axon</a:t>
            </a:r>
          </a:p>
        </p:txBody>
      </p:sp>
      <p:sp>
        <p:nvSpPr>
          <p:cNvPr id="6" name="Slide Number Placeholder 3">
            <a:extLst>
              <a:ext uri="{FF2B5EF4-FFF2-40B4-BE49-F238E27FC236}">
                <a16:creationId xmlns:a16="http://schemas.microsoft.com/office/drawing/2014/main" id="{8B35203F-0331-4114-AA43-EFEDC7A75752}"/>
              </a:ext>
            </a:extLst>
          </p:cNvPr>
          <p:cNvSpPr>
            <a:spLocks noGrp="1"/>
          </p:cNvSpPr>
          <p:nvPr>
            <p:ph type="sldNum" sz="quarter" idx="10"/>
          </p:nvPr>
        </p:nvSpPr>
        <p:spPr/>
        <p:txBody>
          <a:bodyPr/>
          <a:lstStyle/>
          <a:p>
            <a:fld id="{68151E55-6873-49E2-B8D5-2F265E6F1973}" type="slidenum">
              <a:rPr lang="en-US" smtClean="0"/>
              <a:pPr/>
              <a:t>19</a:t>
            </a:fld>
            <a:endParaRPr lang="en-US"/>
          </a:p>
        </p:txBody>
      </p:sp>
    </p:spTree>
    <p:extLst>
      <p:ext uri="{BB962C8B-B14F-4D97-AF65-F5344CB8AC3E}">
        <p14:creationId xmlns:p14="http://schemas.microsoft.com/office/powerpoint/2010/main" val="35892157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C91704-BF9C-4431-8CC6-E3938CE562B0}"/>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Lecture Outline</a:t>
            </a:r>
          </a:p>
        </p:txBody>
      </p:sp>
      <p:sp>
        <p:nvSpPr>
          <p:cNvPr id="11" name="Content Placeholder 2">
            <a:extLst>
              <a:ext uri="{FF2B5EF4-FFF2-40B4-BE49-F238E27FC236}">
                <a16:creationId xmlns:a16="http://schemas.microsoft.com/office/drawing/2014/main" id="{C277484C-B23F-478E-A3C2-F3F1EA52989F}"/>
              </a:ext>
            </a:extLst>
          </p:cNvPr>
          <p:cNvSpPr>
            <a:spLocks noGrp="1"/>
          </p:cNvSpPr>
          <p:nvPr>
            <p:ph sz="quarter" idx="11"/>
          </p:nvPr>
        </p:nvSpPr>
        <p:spPr>
          <a:xfrm>
            <a:off x="342899" y="1276710"/>
            <a:ext cx="4663440" cy="5173894"/>
          </a:xfrm>
        </p:spPr>
        <p:txBody>
          <a:bodyPr/>
          <a:lstStyle/>
          <a:p>
            <a:pPr marL="731520" indent="-731520">
              <a:spcBef>
                <a:spcPts val="600"/>
              </a:spcBef>
            </a:pPr>
            <a:r>
              <a:rPr lang="en-IN" sz="2200" b="1" dirty="0"/>
              <a:t>42.1 	</a:t>
            </a:r>
            <a:r>
              <a:rPr lang="en-IN" sz="2200" dirty="0"/>
              <a:t>Nervous System Organization </a:t>
            </a:r>
          </a:p>
          <a:p>
            <a:pPr marL="731520" indent="-731520">
              <a:spcBef>
                <a:spcPts val="600"/>
              </a:spcBef>
            </a:pPr>
            <a:r>
              <a:rPr lang="en-US" sz="2200" b="1" dirty="0"/>
              <a:t>42.2 	</a:t>
            </a:r>
            <a:r>
              <a:rPr lang="en-US" sz="2200" dirty="0"/>
              <a:t>The Mechanism of Nerve Impulse Transmission </a:t>
            </a:r>
          </a:p>
          <a:p>
            <a:pPr marL="731520" indent="-731520">
              <a:spcBef>
                <a:spcPts val="600"/>
              </a:spcBef>
            </a:pPr>
            <a:r>
              <a:rPr lang="en-US" sz="2200" b="1" dirty="0"/>
              <a:t>42.3 	</a:t>
            </a:r>
            <a:r>
              <a:rPr lang="en-US" sz="2200" dirty="0"/>
              <a:t>Synapses: Where Neurons Communicate with Other Cells </a:t>
            </a:r>
          </a:p>
          <a:p>
            <a:pPr marL="731520" indent="-731520">
              <a:spcBef>
                <a:spcPts val="600"/>
              </a:spcBef>
            </a:pPr>
            <a:r>
              <a:rPr lang="en-US" sz="2200" b="1" dirty="0"/>
              <a:t>42.4 	</a:t>
            </a:r>
            <a:r>
              <a:rPr lang="en-US" sz="2200" dirty="0"/>
              <a:t>The Central Nervous System: Brain and Spinal Cord </a:t>
            </a:r>
          </a:p>
          <a:p>
            <a:pPr marL="731520" indent="-731520">
              <a:spcBef>
                <a:spcPts val="600"/>
              </a:spcBef>
            </a:pPr>
            <a:r>
              <a:rPr lang="en-US" sz="2200" b="1" dirty="0"/>
              <a:t>42.5 	</a:t>
            </a:r>
            <a:r>
              <a:rPr lang="en-US" sz="2200" dirty="0"/>
              <a:t>The Peripheral Nervous System: Spinal and Cranial Nerves</a:t>
            </a:r>
          </a:p>
        </p:txBody>
      </p:sp>
      <p:pic>
        <p:nvPicPr>
          <p:cNvPr id="4" name="Picture 3" descr="An illustration shows a magnified view of a neuron and its projections.">
            <a:extLst>
              <a:ext uri="{FF2B5EF4-FFF2-40B4-BE49-F238E27FC236}">
                <a16:creationId xmlns:a16="http://schemas.microsoft.com/office/drawing/2014/main" id="{D47289A2-99FD-4818-8006-D2E56EDED242}"/>
              </a:ext>
              <a:ext uri="{C183D7F6-B498-43B3-948B-1728B52AA6E4}">
                <adec:decorative xmlns:adec="http://schemas.microsoft.com/office/drawing/2017/decorative" val="0"/>
              </a:ext>
            </a:extLst>
          </p:cNvPr>
          <p:cNvPicPr>
            <a:picLocks noChangeAspect="1"/>
          </p:cNvPicPr>
          <p:nvPr/>
        </p:nvPicPr>
        <p:blipFill>
          <a:blip r:embed="rId2"/>
          <a:stretch>
            <a:fillRect/>
          </a:stretch>
        </p:blipFill>
        <p:spPr>
          <a:xfrm>
            <a:off x="5450419" y="1169093"/>
            <a:ext cx="3197013" cy="5029200"/>
          </a:xfrm>
          <a:prstGeom prst="rect">
            <a:avLst/>
          </a:prstGeom>
        </p:spPr>
      </p:pic>
      <p:sp>
        <p:nvSpPr>
          <p:cNvPr id="8" name="Text Placeholder 4">
            <a:extLst>
              <a:ext uri="{FF2B5EF4-FFF2-40B4-BE49-F238E27FC236}">
                <a16:creationId xmlns:a16="http://schemas.microsoft.com/office/drawing/2014/main" id="{520A0887-2DBE-4C6E-AB9F-67277F6B20B4}"/>
              </a:ext>
            </a:extLst>
          </p:cNvPr>
          <p:cNvSpPr>
            <a:spLocks noGrp="1"/>
          </p:cNvSpPr>
          <p:nvPr>
            <p:ph type="body" sz="quarter" idx="39"/>
          </p:nvPr>
        </p:nvSpPr>
        <p:spPr>
          <a:xfrm>
            <a:off x="5612905" y="6251983"/>
            <a:ext cx="2872041" cy="261366"/>
          </a:xfrm>
        </p:spPr>
        <p:txBody>
          <a:bodyPr/>
          <a:lstStyle/>
          <a:p>
            <a:pPr algn="ctr"/>
            <a:r>
              <a:rPr lang="en-US" dirty="0">
                <a:solidFill>
                  <a:schemeClr val="tx1"/>
                </a:solidFill>
              </a:rPr>
              <a:t>David I. </a:t>
            </a:r>
            <a:r>
              <a:rPr lang="en-US" dirty="0" err="1">
                <a:solidFill>
                  <a:schemeClr val="tx1"/>
                </a:solidFill>
              </a:rPr>
              <a:t>Vaney</a:t>
            </a:r>
            <a:r>
              <a:rPr lang="en-US" dirty="0">
                <a:solidFill>
                  <a:schemeClr val="tx1"/>
                </a:solidFill>
              </a:rPr>
              <a:t>, University of Queensland Australia</a:t>
            </a:r>
          </a:p>
        </p:txBody>
      </p:sp>
      <p:sp>
        <p:nvSpPr>
          <p:cNvPr id="6" name="Slide Number Placeholder 5">
            <a:extLst>
              <a:ext uri="{FF2B5EF4-FFF2-40B4-BE49-F238E27FC236}">
                <a16:creationId xmlns:a16="http://schemas.microsoft.com/office/drawing/2014/main" id="{45CCC8A6-6DF5-4C45-9B62-3F81AC1937D5}"/>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14358176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95D4E9-9B7D-4EC9-9B35-C9AE86B3C073}"/>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Gated Channels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DD779F78-F528-4054-9E8D-0E3088969176}"/>
              </a:ext>
            </a:extLst>
          </p:cNvPr>
          <p:cNvSpPr>
            <a:spLocks noGrp="1"/>
          </p:cNvSpPr>
          <p:nvPr>
            <p:ph sz="quarter" idx="11"/>
          </p:nvPr>
        </p:nvSpPr>
        <p:spPr>
          <a:xfrm>
            <a:off x="342899" y="1276710"/>
            <a:ext cx="4333981" cy="4974336"/>
          </a:xfrm>
        </p:spPr>
        <p:txBody>
          <a:bodyPr/>
          <a:lstStyle/>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Chemically-gated or ligand-gated channels</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Ligands are chemical signals</a:t>
            </a:r>
          </a:p>
          <a:p>
            <a:pPr marL="640800" lvl="2" indent="-283464">
              <a:spcBef>
                <a:spcPts val="12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hormones or neurotransmitters</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Induce opening and cause changes in cell membrane permeability</a:t>
            </a:r>
          </a:p>
        </p:txBody>
      </p:sp>
      <p:pic>
        <p:nvPicPr>
          <p:cNvPr id="12" name="Picture 3" descr="The cytoplasm in the postsynaptic cell."/>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76033" y="1276710"/>
            <a:ext cx="4148255" cy="3776510"/>
          </a:xfrm>
          <a:prstGeom prst="rect">
            <a:avLst/>
          </a:prstGeom>
        </p:spPr>
      </p:pic>
      <p:sp>
        <p:nvSpPr>
          <p:cNvPr id="10" name="Text Placeholder 4">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9" name="Slide Number Placeholder 5">
            <a:extLst>
              <a:ext uri="{FF2B5EF4-FFF2-40B4-BE49-F238E27FC236}">
                <a16:creationId xmlns:a16="http://schemas.microsoft.com/office/drawing/2014/main" id="{8B2AC640-725A-45CB-B22F-150089B71D59}"/>
              </a:ext>
            </a:extLst>
          </p:cNvPr>
          <p:cNvSpPr>
            <a:spLocks noGrp="1"/>
          </p:cNvSpPr>
          <p:nvPr>
            <p:ph type="sldNum" sz="quarter" idx="10"/>
          </p:nvPr>
        </p:nvSpPr>
        <p:spPr/>
        <p:txBody>
          <a:bodyPr/>
          <a:lstStyle/>
          <a:p>
            <a:fld id="{68151E55-6873-49E2-B8D5-2F265E6F1973}" type="slidenum">
              <a:rPr lang="en-US" smtClean="0"/>
              <a:pPr/>
              <a:t>20</a:t>
            </a:fld>
            <a:endParaRPr lang="en-US"/>
          </a:p>
        </p:txBody>
      </p:sp>
    </p:spTree>
    <p:extLst>
      <p:ext uri="{BB962C8B-B14F-4D97-AF65-F5344CB8AC3E}">
        <p14:creationId xmlns:p14="http://schemas.microsoft.com/office/powerpoint/2010/main" val="331361259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643615-EF5A-4BA2-AF98-C8ECF2AE586E}"/>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Depolarization</a:t>
            </a:r>
          </a:p>
        </p:txBody>
      </p:sp>
      <p:sp>
        <p:nvSpPr>
          <p:cNvPr id="3" name="Content Placeholder 2">
            <a:extLst>
              <a:ext uri="{FF2B5EF4-FFF2-40B4-BE49-F238E27FC236}">
                <a16:creationId xmlns:a16="http://schemas.microsoft.com/office/drawing/2014/main" id="{97DA153A-8BA9-43FD-932D-4432CD2708C7}"/>
              </a:ext>
            </a:extLst>
          </p:cNvPr>
          <p:cNvSpPr>
            <a:spLocks noGrp="1"/>
          </p:cNvSpPr>
          <p:nvPr>
            <p:ph sz="quarter" idx="11"/>
          </p:nvPr>
        </p:nvSpPr>
        <p:spPr/>
        <p:txBody>
          <a:bodyPr/>
          <a:lstStyle/>
          <a:p>
            <a:pPr marL="342900" lvl="0" indent="-3429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Depolarization makes the membrane potential more positive</a:t>
            </a:r>
          </a:p>
          <a:p>
            <a:pPr marL="342900" lvl="0" indent="-3429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Hyperpolarization makes it more negative</a:t>
            </a:r>
          </a:p>
          <a:p>
            <a:pPr marL="342900" lvl="0" indent="-3429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These small changes result in graded potentials</a:t>
            </a:r>
          </a:p>
          <a:p>
            <a:pPr marL="342900" lvl="0" indent="-3429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Size depends on either the strength of the stimulus or the amount of ligand available to bind with their receptors</a:t>
            </a:r>
          </a:p>
          <a:p>
            <a:pPr marL="342900" lvl="0" indent="-3429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Can reinforce or negate each other</a:t>
            </a:r>
          </a:p>
          <a:p>
            <a:pPr marL="342900" lvl="0" indent="-3429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Summation is the ability of graded potentials to combine</a:t>
            </a:r>
          </a:p>
        </p:txBody>
      </p:sp>
      <p:sp>
        <p:nvSpPr>
          <p:cNvPr id="6" name="Slide Number Placeholder 3">
            <a:extLst>
              <a:ext uri="{FF2B5EF4-FFF2-40B4-BE49-F238E27FC236}">
                <a16:creationId xmlns:a16="http://schemas.microsoft.com/office/drawing/2014/main" id="{88F41E10-45C1-4F0F-9EB2-2BDE07E1C88D}"/>
              </a:ext>
            </a:extLst>
          </p:cNvPr>
          <p:cNvSpPr>
            <a:spLocks noGrp="1"/>
          </p:cNvSpPr>
          <p:nvPr>
            <p:ph type="sldNum" sz="quarter" idx="10"/>
          </p:nvPr>
        </p:nvSpPr>
        <p:spPr/>
        <p:txBody>
          <a:bodyPr/>
          <a:lstStyle/>
          <a:p>
            <a:fld id="{68151E55-6873-49E2-B8D5-2F265E6F1973}" type="slidenum">
              <a:rPr lang="en-US" smtClean="0"/>
              <a:pPr/>
              <a:t>21</a:t>
            </a:fld>
            <a:endParaRPr lang="en-US"/>
          </a:p>
        </p:txBody>
      </p:sp>
    </p:spTree>
    <p:extLst>
      <p:ext uri="{BB962C8B-B14F-4D97-AF65-F5344CB8AC3E}">
        <p14:creationId xmlns:p14="http://schemas.microsoft.com/office/powerpoint/2010/main" val="214380055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B12DE0-C2AD-4683-B2B9-48F9514D75FF}"/>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42.7</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11" name="Picture 2" descr="When plotted against time, membrane potentials have the shape of a normal curve: they increase, peak, and decline in a smooth gradual fashion."/>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2900" y="1449747"/>
            <a:ext cx="8514210" cy="4767958"/>
          </a:xfrm>
          <a:prstGeom prst="rect">
            <a:avLst/>
          </a:prstGeom>
        </p:spPr>
      </p:pic>
      <p:sp>
        <p:nvSpPr>
          <p:cNvPr id="8" name="Slide Number Placeholder 3">
            <a:extLst>
              <a:ext uri="{FF2B5EF4-FFF2-40B4-BE49-F238E27FC236}">
                <a16:creationId xmlns:a16="http://schemas.microsoft.com/office/drawing/2014/main" id="{AB3E772C-E2F4-4E6C-A76B-5FD6BFCCACC2}"/>
              </a:ext>
            </a:extLst>
          </p:cNvPr>
          <p:cNvSpPr>
            <a:spLocks noGrp="1"/>
          </p:cNvSpPr>
          <p:nvPr>
            <p:ph type="sldNum" sz="quarter" idx="10"/>
          </p:nvPr>
        </p:nvSpPr>
        <p:spPr/>
        <p:txBody>
          <a:bodyPr/>
          <a:lstStyle/>
          <a:p>
            <a:fld id="{68151E55-6873-49E2-B8D5-2F265E6F1973}" type="slidenum">
              <a:rPr lang="en-US" smtClean="0"/>
              <a:pPr/>
              <a:t>22</a:t>
            </a:fld>
            <a:endParaRPr lang="en-US"/>
          </a:p>
        </p:txBody>
      </p:sp>
    </p:spTree>
    <p:extLst>
      <p:ext uri="{BB962C8B-B14F-4D97-AF65-F5344CB8AC3E}">
        <p14:creationId xmlns:p14="http://schemas.microsoft.com/office/powerpoint/2010/main" val="167321301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9A1924-D629-4807-8B3A-61F09930E178}"/>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Action Potentials</a:t>
            </a:r>
          </a:p>
        </p:txBody>
      </p:sp>
      <p:sp>
        <p:nvSpPr>
          <p:cNvPr id="3" name="Content Placeholder 2">
            <a:extLst>
              <a:ext uri="{FF2B5EF4-FFF2-40B4-BE49-F238E27FC236}">
                <a16:creationId xmlns:a16="http://schemas.microsoft.com/office/drawing/2014/main" id="{C861ECC7-9468-440C-B175-A95336302B3F}"/>
              </a:ext>
            </a:extLst>
          </p:cNvPr>
          <p:cNvSpPr>
            <a:spLocks noGrp="1"/>
          </p:cNvSpPr>
          <p:nvPr>
            <p:ph sz="quarter" idx="11"/>
          </p:nvPr>
        </p:nvSpPr>
        <p:spPr>
          <a:xfrm>
            <a:off x="342900" y="1276709"/>
            <a:ext cx="8458200" cy="5157141"/>
          </a:xfrm>
        </p:spPr>
        <p:txBody>
          <a:bodyPr/>
          <a:lstStyle/>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Result when depolarization reaches the threshold potential  (−55 mV) Voltage-gated</a:t>
            </a:r>
          </a:p>
          <a:p>
            <a:pPr lvl="0">
              <a:spcBef>
                <a:spcPts val="1200"/>
              </a:spcBef>
              <a:spcAft>
                <a:spcPts val="1200"/>
              </a:spcAft>
              <a:buClr>
                <a:schemeClr val="tx1"/>
              </a:buClr>
            </a:pPr>
            <a:r>
              <a:rPr lang="en-US" dirty="0" err="1">
                <a:solidFill>
                  <a:srgbClr val="000000"/>
                </a:solidFill>
                <a:latin typeface="Arial" panose="020B0604020202020204" pitchFamily="34" charset="0"/>
                <a:ea typeface="Verdana" panose="020B0604030504040204" pitchFamily="34" charset="0"/>
              </a:rPr>
              <a:t>Depolarizations</a:t>
            </a:r>
            <a:r>
              <a:rPr lang="en-US" dirty="0">
                <a:solidFill>
                  <a:srgbClr val="000000"/>
                </a:solidFill>
                <a:latin typeface="Arial" panose="020B0604020202020204" pitchFamily="34" charset="0"/>
                <a:ea typeface="Verdana" panose="020B0604030504040204" pitchFamily="34" charset="0"/>
              </a:rPr>
              <a:t> bring a neuron closer to the threshold</a:t>
            </a:r>
          </a:p>
          <a:p>
            <a:pPr lvl="0">
              <a:spcBef>
                <a:spcPts val="1200"/>
              </a:spcBef>
              <a:spcAft>
                <a:spcPts val="1200"/>
              </a:spcAft>
              <a:buClr>
                <a:schemeClr val="tx1"/>
              </a:buClr>
            </a:pPr>
            <a:r>
              <a:rPr lang="en-US" dirty="0" err="1">
                <a:solidFill>
                  <a:srgbClr val="000000"/>
                </a:solidFill>
                <a:latin typeface="Arial" panose="020B0604020202020204" pitchFamily="34" charset="0"/>
                <a:ea typeface="Verdana" panose="020B0604030504040204" pitchFamily="34" charset="0"/>
              </a:rPr>
              <a:t>Hyperpolarizations</a:t>
            </a:r>
            <a:r>
              <a:rPr lang="en-US" dirty="0">
                <a:solidFill>
                  <a:srgbClr val="000000"/>
                </a:solidFill>
                <a:latin typeface="Arial" panose="020B0604020202020204" pitchFamily="34" charset="0"/>
                <a:ea typeface="Verdana" panose="020B0604030504040204" pitchFamily="34" charset="0"/>
              </a:rPr>
              <a:t> move the neuron further from the threshold</a:t>
            </a:r>
          </a:p>
          <a:p>
            <a:pPr lvl="0">
              <a:spcBef>
                <a:spcPts val="1200"/>
              </a:spcBef>
              <a:spcAft>
                <a:spcPts val="600"/>
              </a:spcAft>
              <a:buClr>
                <a:schemeClr val="tx1"/>
              </a:buClr>
            </a:pPr>
            <a:r>
              <a:rPr lang="en-US" dirty="0">
                <a:solidFill>
                  <a:srgbClr val="000000"/>
                </a:solidFill>
                <a:latin typeface="Arial" panose="020B0604020202020204" pitchFamily="34" charset="0"/>
                <a:ea typeface="Verdana" panose="020B0604030504040204" pitchFamily="34" charset="0"/>
              </a:rPr>
              <a:t>Caused by voltage-gated ion channels</a:t>
            </a:r>
          </a:p>
          <a:p>
            <a:pPr marL="342900" lvl="0" indent="-342900">
              <a:spcBef>
                <a:spcPts val="1200"/>
              </a:spcBef>
              <a:spcAft>
                <a:spcPts val="600"/>
              </a:spcAft>
              <a:buClr>
                <a:schemeClr val="tx1"/>
              </a:buClr>
              <a:buFont typeface="Arial" panose="020B0604020202020204" pitchFamily="34" charset="0"/>
              <a:buChar char="•"/>
            </a:pPr>
            <a:r>
              <a:rPr lang="en-US" dirty="0"/>
              <a:t>Voltage-gated</a:t>
            </a:r>
            <a:endParaRPr lang="en-US" dirty="0">
              <a:solidFill>
                <a:srgbClr val="000000"/>
              </a:solidFill>
              <a:latin typeface="Arial" panose="020B0604020202020204" pitchFamily="34" charset="0"/>
              <a:ea typeface="Verdana" panose="020B0604030504040204" pitchFamily="34" charset="0"/>
            </a:endParaRPr>
          </a:p>
        </p:txBody>
      </p:sp>
      <p:graphicFrame>
        <p:nvGraphicFramePr>
          <p:cNvPr id="10" name="Object 3">
            <a:extLst>
              <a:ext uri="{FF2B5EF4-FFF2-40B4-BE49-F238E27FC236}">
                <a16:creationId xmlns:a16="http://schemas.microsoft.com/office/drawing/2014/main" id="{D0C8EC8B-58B1-4905-862E-DFBC29D3317A}"/>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1698348510"/>
              </p:ext>
            </p:extLst>
          </p:nvPr>
        </p:nvGraphicFramePr>
        <p:xfrm>
          <a:off x="2748325" y="4680648"/>
          <a:ext cx="520700" cy="342900"/>
        </p:xfrm>
        <a:graphic>
          <a:graphicData uri="http://schemas.openxmlformats.org/presentationml/2006/ole">
            <mc:AlternateContent xmlns:mc="http://schemas.openxmlformats.org/markup-compatibility/2006">
              <mc:Choice xmlns:v="urn:schemas-microsoft-com:vml" Requires="v">
                <p:oleObj spid="_x0000_s2230" name="Equation" r:id="rId3" imgW="520560" imgH="342720" progId="Equation.DSMT4">
                  <p:embed/>
                </p:oleObj>
              </mc:Choice>
              <mc:Fallback>
                <p:oleObj name="Equation" r:id="rId3" imgW="520560" imgH="342720" progId="Equation.DSMT4">
                  <p:embed/>
                  <p:pic>
                    <p:nvPicPr>
                      <p:cNvPr id="5" name="Object 4">
                        <a:extLst>
                          <a:ext uri="{FF2B5EF4-FFF2-40B4-BE49-F238E27FC236}">
                            <a16:creationId xmlns:a16="http://schemas.microsoft.com/office/drawing/2014/main" id="{811284F2-223C-41DC-B4AA-2E33E7BDDE18}"/>
                          </a:ext>
                        </a:extLst>
                      </p:cNvPr>
                      <p:cNvPicPr/>
                      <p:nvPr/>
                    </p:nvPicPr>
                    <p:blipFill>
                      <a:blip r:embed="rId4"/>
                      <a:stretch>
                        <a:fillRect/>
                      </a:stretch>
                    </p:blipFill>
                    <p:spPr>
                      <a:xfrm>
                        <a:off x="2748325" y="4680648"/>
                        <a:ext cx="520700" cy="342900"/>
                      </a:xfrm>
                      <a:prstGeom prst="rect">
                        <a:avLst/>
                      </a:prstGeom>
                    </p:spPr>
                  </p:pic>
                </p:oleObj>
              </mc:Fallback>
            </mc:AlternateContent>
          </a:graphicData>
        </a:graphic>
      </p:graphicFrame>
      <p:sp>
        <p:nvSpPr>
          <p:cNvPr id="4" name="Content Placeholder 4">
            <a:extLst>
              <a:ext uri="{FF2B5EF4-FFF2-40B4-BE49-F238E27FC236}">
                <a16:creationId xmlns:a16="http://schemas.microsoft.com/office/drawing/2014/main" id="{F5A2F840-8EF1-44B8-BE09-5C191FECCACA}"/>
              </a:ext>
            </a:extLst>
          </p:cNvPr>
          <p:cNvSpPr>
            <a:spLocks noGrp="1"/>
          </p:cNvSpPr>
          <p:nvPr>
            <p:ph sz="quarter" idx="15"/>
          </p:nvPr>
        </p:nvSpPr>
        <p:spPr>
          <a:xfrm>
            <a:off x="3260992" y="4643538"/>
            <a:ext cx="5540108" cy="418641"/>
          </a:xfrm>
        </p:spPr>
        <p:txBody>
          <a:bodyPr/>
          <a:lstStyle/>
          <a:p>
            <a:r>
              <a:rPr lang="en-US" dirty="0">
                <a:solidFill>
                  <a:srgbClr val="000000"/>
                </a:solidFill>
                <a:latin typeface="Arial" panose="020B0604020202020204" pitchFamily="34" charset="0"/>
                <a:ea typeface="Verdana" panose="020B0604030504040204" pitchFamily="34" charset="0"/>
              </a:rPr>
              <a:t>channels</a:t>
            </a:r>
            <a:endParaRPr lang="en-IN" dirty="0"/>
          </a:p>
        </p:txBody>
      </p:sp>
      <p:sp>
        <p:nvSpPr>
          <p:cNvPr id="5" name="Content Placeholder 5">
            <a:extLst>
              <a:ext uri="{FF2B5EF4-FFF2-40B4-BE49-F238E27FC236}">
                <a16:creationId xmlns:a16="http://schemas.microsoft.com/office/drawing/2014/main" id="{DC786CEE-EC9F-4363-81B9-411DA55A7E6F}"/>
              </a:ext>
            </a:extLst>
          </p:cNvPr>
          <p:cNvSpPr>
            <a:spLocks noGrp="1"/>
          </p:cNvSpPr>
          <p:nvPr>
            <p:ph sz="quarter" idx="17"/>
          </p:nvPr>
        </p:nvSpPr>
        <p:spPr>
          <a:xfrm>
            <a:off x="342900" y="5277080"/>
            <a:ext cx="8458200" cy="418641"/>
          </a:xfrm>
        </p:spPr>
        <p:txBody>
          <a:bodyPr/>
          <a:lstStyle/>
          <a:p>
            <a:pPr marL="342900" indent="-342900">
              <a:buFont typeface="Arial" panose="020B0604020202020204" pitchFamily="34" charset="0"/>
              <a:buChar char="•"/>
            </a:pPr>
            <a:r>
              <a:rPr lang="en-US" dirty="0"/>
              <a:t>Voltage-gated</a:t>
            </a:r>
            <a:endParaRPr lang="en-IN" dirty="0"/>
          </a:p>
        </p:txBody>
      </p:sp>
      <p:graphicFrame>
        <p:nvGraphicFramePr>
          <p:cNvPr id="13" name="Object 6">
            <a:extLst>
              <a:ext uri="{FF2B5EF4-FFF2-40B4-BE49-F238E27FC236}">
                <a16:creationId xmlns:a16="http://schemas.microsoft.com/office/drawing/2014/main" id="{77245770-A49A-492B-916F-58EE4E8C23C6}"/>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1236239865"/>
              </p:ext>
            </p:extLst>
          </p:nvPr>
        </p:nvGraphicFramePr>
        <p:xfrm>
          <a:off x="2862394" y="5325517"/>
          <a:ext cx="355600" cy="330200"/>
        </p:xfrm>
        <a:graphic>
          <a:graphicData uri="http://schemas.openxmlformats.org/presentationml/2006/ole">
            <mc:AlternateContent xmlns:mc="http://schemas.openxmlformats.org/markup-compatibility/2006">
              <mc:Choice xmlns:v="urn:schemas-microsoft-com:vml" Requires="v">
                <p:oleObj spid="_x0000_s2231" name="Equation" r:id="rId5" imgW="355320" imgH="330120" progId="Equation.DSMT4">
                  <p:embed/>
                </p:oleObj>
              </mc:Choice>
              <mc:Fallback>
                <p:oleObj name="Equation" r:id="rId5" imgW="355320" imgH="330120" progId="Equation.DSMT4">
                  <p:embed/>
                  <p:pic>
                    <p:nvPicPr>
                      <p:cNvPr id="9" name="Object 8">
                        <a:extLst>
                          <a:ext uri="{FF2B5EF4-FFF2-40B4-BE49-F238E27FC236}">
                            <a16:creationId xmlns:a16="http://schemas.microsoft.com/office/drawing/2014/main" id="{CCB124B6-E19A-41E7-AECE-74097449BCB9}"/>
                          </a:ext>
                        </a:extLst>
                      </p:cNvPr>
                      <p:cNvPicPr/>
                      <p:nvPr/>
                    </p:nvPicPr>
                    <p:blipFill>
                      <a:blip r:embed="rId6"/>
                      <a:stretch>
                        <a:fillRect/>
                      </a:stretch>
                    </p:blipFill>
                    <p:spPr>
                      <a:xfrm>
                        <a:off x="2862394" y="5325517"/>
                        <a:ext cx="355600" cy="330200"/>
                      </a:xfrm>
                      <a:prstGeom prst="rect">
                        <a:avLst/>
                      </a:prstGeom>
                    </p:spPr>
                  </p:pic>
                </p:oleObj>
              </mc:Fallback>
            </mc:AlternateContent>
          </a:graphicData>
        </a:graphic>
      </p:graphicFrame>
      <p:sp>
        <p:nvSpPr>
          <p:cNvPr id="7" name="Content Placeholder 7">
            <a:extLst>
              <a:ext uri="{FF2B5EF4-FFF2-40B4-BE49-F238E27FC236}">
                <a16:creationId xmlns:a16="http://schemas.microsoft.com/office/drawing/2014/main" id="{5D729EC1-4A28-44D3-B2B1-4631E39A33BE}"/>
              </a:ext>
            </a:extLst>
          </p:cNvPr>
          <p:cNvSpPr>
            <a:spLocks noGrp="1"/>
          </p:cNvSpPr>
          <p:nvPr>
            <p:ph sz="quarter" idx="19"/>
          </p:nvPr>
        </p:nvSpPr>
        <p:spPr>
          <a:xfrm>
            <a:off x="3260992" y="5283615"/>
            <a:ext cx="5540107" cy="412106"/>
          </a:xfrm>
        </p:spPr>
        <p:txBody>
          <a:bodyPr/>
          <a:lstStyle/>
          <a:p>
            <a:r>
              <a:rPr lang="en-US" dirty="0"/>
              <a:t>channels</a:t>
            </a:r>
            <a:endParaRPr lang="en-IN" dirty="0"/>
          </a:p>
        </p:txBody>
      </p:sp>
      <p:sp>
        <p:nvSpPr>
          <p:cNvPr id="6" name="Slide Number Placeholder 8">
            <a:extLst>
              <a:ext uri="{FF2B5EF4-FFF2-40B4-BE49-F238E27FC236}">
                <a16:creationId xmlns:a16="http://schemas.microsoft.com/office/drawing/2014/main" id="{9B99AE54-DA09-417E-8E1B-8BA28B8848D4}"/>
              </a:ext>
            </a:extLst>
          </p:cNvPr>
          <p:cNvSpPr>
            <a:spLocks noGrp="1"/>
          </p:cNvSpPr>
          <p:nvPr>
            <p:ph type="sldNum" sz="quarter" idx="10"/>
          </p:nvPr>
        </p:nvSpPr>
        <p:spPr/>
        <p:txBody>
          <a:bodyPr/>
          <a:lstStyle/>
          <a:p>
            <a:fld id="{68151E55-6873-49E2-B8D5-2F265E6F1973}" type="slidenum">
              <a:rPr lang="en-US" smtClean="0"/>
              <a:pPr/>
              <a:t>23</a:t>
            </a:fld>
            <a:endParaRPr lang="en-US"/>
          </a:p>
        </p:txBody>
      </p:sp>
    </p:spTree>
    <p:extLst>
      <p:ext uri="{BB962C8B-B14F-4D97-AF65-F5344CB8AC3E}">
        <p14:creationId xmlns:p14="http://schemas.microsoft.com/office/powerpoint/2010/main" val="313105467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511E74-B938-4B72-A411-A2BC6EF47EC7}"/>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Voltage-Gated Channels</a:t>
            </a:r>
          </a:p>
        </p:txBody>
      </p:sp>
      <p:sp>
        <p:nvSpPr>
          <p:cNvPr id="3" name="Content Placeholder 2">
            <a:extLst>
              <a:ext uri="{FF2B5EF4-FFF2-40B4-BE49-F238E27FC236}">
                <a16:creationId xmlns:a16="http://schemas.microsoft.com/office/drawing/2014/main" id="{E2CDCC83-CC9D-46E1-BA4E-081F4E1E6FFF}"/>
              </a:ext>
            </a:extLst>
          </p:cNvPr>
          <p:cNvSpPr>
            <a:spLocks noGrp="1"/>
          </p:cNvSpPr>
          <p:nvPr>
            <p:ph sz="quarter" idx="11"/>
          </p:nvPr>
        </p:nvSpPr>
        <p:spPr>
          <a:xfrm>
            <a:off x="342900" y="1276710"/>
            <a:ext cx="2168946" cy="415568"/>
          </a:xfrm>
        </p:spPr>
        <p:txBody>
          <a:bodyPr/>
          <a:lstStyle/>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Voltage-gated</a:t>
            </a:r>
          </a:p>
        </p:txBody>
      </p:sp>
      <p:graphicFrame>
        <p:nvGraphicFramePr>
          <p:cNvPr id="18" name="Object 3">
            <a:extLst>
              <a:ext uri="{FF2B5EF4-FFF2-40B4-BE49-F238E27FC236}">
                <a16:creationId xmlns:a16="http://schemas.microsoft.com/office/drawing/2014/main" id="{AAF1D623-B568-4E6A-96E7-5937F365199E}"/>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3378734166"/>
              </p:ext>
            </p:extLst>
          </p:nvPr>
        </p:nvGraphicFramePr>
        <p:xfrm>
          <a:off x="2423922" y="1306895"/>
          <a:ext cx="520700" cy="342900"/>
        </p:xfrm>
        <a:graphic>
          <a:graphicData uri="http://schemas.openxmlformats.org/presentationml/2006/ole">
            <mc:AlternateContent xmlns:mc="http://schemas.openxmlformats.org/markup-compatibility/2006">
              <mc:Choice xmlns:v="urn:schemas-microsoft-com:vml" Requires="v">
                <p:oleObj spid="_x0000_s8419" name="Equation" r:id="rId3" imgW="520560" imgH="342720" progId="Equation.DSMT4">
                  <p:embed/>
                </p:oleObj>
              </mc:Choice>
              <mc:Fallback>
                <p:oleObj name="Equation" r:id="rId3" imgW="520560" imgH="342720" progId="Equation.DSMT4">
                  <p:embed/>
                  <p:pic>
                    <p:nvPicPr>
                      <p:cNvPr id="5" name="Object 4">
                        <a:extLst>
                          <a:ext uri="{FF2B5EF4-FFF2-40B4-BE49-F238E27FC236}">
                            <a16:creationId xmlns:a16="http://schemas.microsoft.com/office/drawing/2014/main" id="{811284F2-223C-41DC-B4AA-2E33E7BDDE18}"/>
                          </a:ext>
                        </a:extLst>
                      </p:cNvPr>
                      <p:cNvPicPr/>
                      <p:nvPr/>
                    </p:nvPicPr>
                    <p:blipFill>
                      <a:blip r:embed="rId4"/>
                      <a:stretch>
                        <a:fillRect/>
                      </a:stretch>
                    </p:blipFill>
                    <p:spPr>
                      <a:xfrm>
                        <a:off x="2423922" y="1306895"/>
                        <a:ext cx="520700" cy="342900"/>
                      </a:xfrm>
                      <a:prstGeom prst="rect">
                        <a:avLst/>
                      </a:prstGeom>
                    </p:spPr>
                  </p:pic>
                </p:oleObj>
              </mc:Fallback>
            </mc:AlternateContent>
          </a:graphicData>
        </a:graphic>
      </p:graphicFrame>
      <p:sp>
        <p:nvSpPr>
          <p:cNvPr id="4" name="Content Placeholder 4">
            <a:extLst>
              <a:ext uri="{FF2B5EF4-FFF2-40B4-BE49-F238E27FC236}">
                <a16:creationId xmlns:a16="http://schemas.microsoft.com/office/drawing/2014/main" id="{FD992D08-8BFB-480C-BE6B-DDD26B0F37B3}"/>
              </a:ext>
            </a:extLst>
          </p:cNvPr>
          <p:cNvSpPr>
            <a:spLocks noGrp="1"/>
          </p:cNvSpPr>
          <p:nvPr>
            <p:ph sz="quarter" idx="14"/>
          </p:nvPr>
        </p:nvSpPr>
        <p:spPr>
          <a:xfrm>
            <a:off x="2924980" y="1274746"/>
            <a:ext cx="4114800" cy="415568"/>
          </a:xfrm>
        </p:spPr>
        <p:txBody>
          <a:bodyPr/>
          <a:lstStyle/>
          <a:p>
            <a:r>
              <a:rPr lang="en-US" dirty="0"/>
              <a:t>channels</a:t>
            </a:r>
            <a:endParaRPr lang="en-IN" dirty="0"/>
          </a:p>
        </p:txBody>
      </p:sp>
      <p:sp>
        <p:nvSpPr>
          <p:cNvPr id="5" name="Content Placeholder 5">
            <a:extLst>
              <a:ext uri="{FF2B5EF4-FFF2-40B4-BE49-F238E27FC236}">
                <a16:creationId xmlns:a16="http://schemas.microsoft.com/office/drawing/2014/main" id="{FA93212F-C5B8-4536-84B0-585D7A0B65F5}"/>
              </a:ext>
            </a:extLst>
          </p:cNvPr>
          <p:cNvSpPr>
            <a:spLocks noGrp="1"/>
          </p:cNvSpPr>
          <p:nvPr>
            <p:ph sz="quarter" idx="15"/>
          </p:nvPr>
        </p:nvSpPr>
        <p:spPr>
          <a:xfrm>
            <a:off x="342900" y="1871594"/>
            <a:ext cx="8547712" cy="2182609"/>
          </a:xfrm>
        </p:spPr>
        <p:txBody>
          <a:bodyPr/>
          <a:lstStyle/>
          <a:p>
            <a:pPr marL="342900" indent="-342900">
              <a:buFont typeface="Arial" panose="020B0604020202020204" pitchFamily="34" charset="0"/>
              <a:buChar char="•"/>
            </a:pPr>
            <a:r>
              <a:rPr lang="en-US" dirty="0"/>
              <a:t>Activation gate and inactivation gate</a:t>
            </a:r>
          </a:p>
          <a:p>
            <a:pPr marL="342900" indent="-342900">
              <a:buFont typeface="Arial" panose="020B0604020202020204" pitchFamily="34" charset="0"/>
              <a:buChar char="•"/>
            </a:pPr>
            <a:r>
              <a:rPr lang="en-US" dirty="0"/>
              <a:t>At rest, activation gate closed, inactivation gate open</a:t>
            </a:r>
          </a:p>
          <a:p>
            <a:pPr marL="342900" indent="-342900">
              <a:spcAft>
                <a:spcPts val="600"/>
              </a:spcAft>
              <a:buFont typeface="Arial" panose="020B0604020202020204" pitchFamily="34" charset="0"/>
              <a:buChar char="•"/>
            </a:pPr>
            <a:r>
              <a:rPr lang="en-US" dirty="0"/>
              <a:t>Transient influx of</a:t>
            </a:r>
            <a:endParaRPr lang="en-IN" dirty="0"/>
          </a:p>
        </p:txBody>
      </p:sp>
      <p:graphicFrame>
        <p:nvGraphicFramePr>
          <p:cNvPr id="20" name="Object 6">
            <a:extLst>
              <a:ext uri="{FF2B5EF4-FFF2-40B4-BE49-F238E27FC236}">
                <a16:creationId xmlns:a16="http://schemas.microsoft.com/office/drawing/2014/main" id="{1C954E55-305E-4C6D-86CB-130087AB3A80}"/>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3653667412"/>
              </p:ext>
            </p:extLst>
          </p:nvPr>
        </p:nvGraphicFramePr>
        <p:xfrm>
          <a:off x="3281401" y="2858577"/>
          <a:ext cx="520700" cy="342900"/>
        </p:xfrm>
        <a:graphic>
          <a:graphicData uri="http://schemas.openxmlformats.org/presentationml/2006/ole">
            <mc:AlternateContent xmlns:mc="http://schemas.openxmlformats.org/markup-compatibility/2006">
              <mc:Choice xmlns:v="urn:schemas-microsoft-com:vml" Requires="v">
                <p:oleObj spid="_x0000_s8420" name="Equation" r:id="rId5" imgW="520560" imgH="342720" progId="Equation.DSMT4">
                  <p:embed/>
                </p:oleObj>
              </mc:Choice>
              <mc:Fallback>
                <p:oleObj name="Equation" r:id="rId5" imgW="520560" imgH="342720" progId="Equation.DSMT4">
                  <p:embed/>
                  <p:pic>
                    <p:nvPicPr>
                      <p:cNvPr id="18" name="Object 17">
                        <a:extLst>
                          <a:ext uri="{FF2B5EF4-FFF2-40B4-BE49-F238E27FC236}">
                            <a16:creationId xmlns:a16="http://schemas.microsoft.com/office/drawing/2014/main" id="{AAF1D623-B568-4E6A-96E7-5937F365199E}"/>
                          </a:ext>
                        </a:extLst>
                      </p:cNvPr>
                      <p:cNvPicPr/>
                      <p:nvPr/>
                    </p:nvPicPr>
                    <p:blipFill>
                      <a:blip r:embed="rId6"/>
                      <a:stretch>
                        <a:fillRect/>
                      </a:stretch>
                    </p:blipFill>
                    <p:spPr>
                      <a:xfrm>
                        <a:off x="3281401" y="2858577"/>
                        <a:ext cx="520700" cy="342900"/>
                      </a:xfrm>
                      <a:prstGeom prst="rect">
                        <a:avLst/>
                      </a:prstGeom>
                    </p:spPr>
                  </p:pic>
                </p:oleObj>
              </mc:Fallback>
            </mc:AlternateContent>
          </a:graphicData>
        </a:graphic>
      </p:graphicFrame>
      <p:sp>
        <p:nvSpPr>
          <p:cNvPr id="7" name="Content Placeholder 7">
            <a:extLst>
              <a:ext uri="{FF2B5EF4-FFF2-40B4-BE49-F238E27FC236}">
                <a16:creationId xmlns:a16="http://schemas.microsoft.com/office/drawing/2014/main" id="{EA01C12C-B197-4AFB-A0FE-513FC5CD3341}"/>
              </a:ext>
            </a:extLst>
          </p:cNvPr>
          <p:cNvSpPr>
            <a:spLocks noGrp="1"/>
          </p:cNvSpPr>
          <p:nvPr>
            <p:ph sz="quarter" idx="16"/>
          </p:nvPr>
        </p:nvSpPr>
        <p:spPr>
          <a:xfrm>
            <a:off x="3741867" y="2783915"/>
            <a:ext cx="5059233" cy="466534"/>
          </a:xfrm>
        </p:spPr>
        <p:txBody>
          <a:bodyPr/>
          <a:lstStyle/>
          <a:p>
            <a:r>
              <a:rPr lang="en-US" dirty="0"/>
              <a:t>causes the membrane to depolarize</a:t>
            </a:r>
          </a:p>
        </p:txBody>
      </p:sp>
      <p:sp>
        <p:nvSpPr>
          <p:cNvPr id="8" name="Content Placeholder 8">
            <a:extLst>
              <a:ext uri="{FF2B5EF4-FFF2-40B4-BE49-F238E27FC236}">
                <a16:creationId xmlns:a16="http://schemas.microsoft.com/office/drawing/2014/main" id="{7F86BC68-7D09-4D14-92CE-B16596499AD6}"/>
              </a:ext>
            </a:extLst>
          </p:cNvPr>
          <p:cNvSpPr>
            <a:spLocks noGrp="1"/>
          </p:cNvSpPr>
          <p:nvPr>
            <p:ph sz="quarter" idx="17"/>
          </p:nvPr>
        </p:nvSpPr>
        <p:spPr>
          <a:xfrm>
            <a:off x="342900" y="3419780"/>
            <a:ext cx="2470533" cy="466535"/>
          </a:xfrm>
        </p:spPr>
        <p:txBody>
          <a:bodyPr/>
          <a:lstStyle/>
          <a:p>
            <a:pPr marL="342900" indent="-342900">
              <a:buFont typeface="Arial" panose="020B0604020202020204" pitchFamily="34" charset="0"/>
              <a:buChar char="•"/>
            </a:pPr>
            <a:r>
              <a:rPr lang="en-US" dirty="0"/>
              <a:t>Voltage-gated</a:t>
            </a:r>
            <a:endParaRPr lang="en-IN" dirty="0"/>
          </a:p>
        </p:txBody>
      </p:sp>
      <p:graphicFrame>
        <p:nvGraphicFramePr>
          <p:cNvPr id="19" name="Object 9">
            <a:extLst>
              <a:ext uri="{FF2B5EF4-FFF2-40B4-BE49-F238E27FC236}">
                <a16:creationId xmlns:a16="http://schemas.microsoft.com/office/drawing/2014/main" id="{1DEEDEB8-AC9A-4E91-9FB0-F5620493E7E9}"/>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724844507"/>
              </p:ext>
            </p:extLst>
          </p:nvPr>
        </p:nvGraphicFramePr>
        <p:xfrm>
          <a:off x="2844800" y="3497263"/>
          <a:ext cx="355600" cy="330200"/>
        </p:xfrm>
        <a:graphic>
          <a:graphicData uri="http://schemas.openxmlformats.org/presentationml/2006/ole">
            <mc:AlternateContent xmlns:mc="http://schemas.openxmlformats.org/markup-compatibility/2006">
              <mc:Choice xmlns:v="urn:schemas-microsoft-com:vml" Requires="v">
                <p:oleObj spid="_x0000_s8421" name="Equation" r:id="rId7" imgW="355320" imgH="330120" progId="Equation.DSMT4">
                  <p:embed/>
                </p:oleObj>
              </mc:Choice>
              <mc:Fallback>
                <p:oleObj name="Equation" r:id="rId7" imgW="355320" imgH="330120" progId="Equation.DSMT4">
                  <p:embed/>
                  <p:pic>
                    <p:nvPicPr>
                      <p:cNvPr id="9" name="Object 8">
                        <a:extLst>
                          <a:ext uri="{FF2B5EF4-FFF2-40B4-BE49-F238E27FC236}">
                            <a16:creationId xmlns:a16="http://schemas.microsoft.com/office/drawing/2014/main" id="{CCB124B6-E19A-41E7-AECE-74097449BCB9}"/>
                          </a:ext>
                        </a:extLst>
                      </p:cNvPr>
                      <p:cNvPicPr/>
                      <p:nvPr/>
                    </p:nvPicPr>
                    <p:blipFill>
                      <a:blip r:embed="rId8"/>
                      <a:stretch>
                        <a:fillRect/>
                      </a:stretch>
                    </p:blipFill>
                    <p:spPr>
                      <a:xfrm>
                        <a:off x="2844800" y="3497263"/>
                        <a:ext cx="355600" cy="330200"/>
                      </a:xfrm>
                      <a:prstGeom prst="rect">
                        <a:avLst/>
                      </a:prstGeom>
                    </p:spPr>
                  </p:pic>
                </p:oleObj>
              </mc:Fallback>
            </mc:AlternateContent>
          </a:graphicData>
        </a:graphic>
      </p:graphicFrame>
      <p:sp>
        <p:nvSpPr>
          <p:cNvPr id="9" name="Content Placeholder 10">
            <a:extLst>
              <a:ext uri="{FF2B5EF4-FFF2-40B4-BE49-F238E27FC236}">
                <a16:creationId xmlns:a16="http://schemas.microsoft.com/office/drawing/2014/main" id="{8B5B4BFA-9FFF-4AEA-B8DD-B5CE65546387}"/>
              </a:ext>
            </a:extLst>
          </p:cNvPr>
          <p:cNvSpPr>
            <a:spLocks noGrp="1"/>
          </p:cNvSpPr>
          <p:nvPr>
            <p:ph sz="quarter" idx="18"/>
          </p:nvPr>
        </p:nvSpPr>
        <p:spPr>
          <a:xfrm>
            <a:off x="3232074" y="3450665"/>
            <a:ext cx="4114800" cy="510240"/>
          </a:xfrm>
        </p:spPr>
        <p:txBody>
          <a:bodyPr/>
          <a:lstStyle/>
          <a:p>
            <a:r>
              <a:rPr lang="en-US" dirty="0"/>
              <a:t>channels</a:t>
            </a:r>
            <a:endParaRPr lang="en-IN" dirty="0"/>
          </a:p>
        </p:txBody>
      </p:sp>
      <p:sp>
        <p:nvSpPr>
          <p:cNvPr id="10" name="Content Placeholder 11">
            <a:extLst>
              <a:ext uri="{FF2B5EF4-FFF2-40B4-BE49-F238E27FC236}">
                <a16:creationId xmlns:a16="http://schemas.microsoft.com/office/drawing/2014/main" id="{47165CD1-19D8-4921-AB6B-30C9070E9914}"/>
              </a:ext>
            </a:extLst>
          </p:cNvPr>
          <p:cNvSpPr>
            <a:spLocks noGrp="1"/>
          </p:cNvSpPr>
          <p:nvPr>
            <p:ph sz="quarter" idx="19"/>
          </p:nvPr>
        </p:nvSpPr>
        <p:spPr>
          <a:xfrm>
            <a:off x="342900" y="3960906"/>
            <a:ext cx="8458200" cy="466534"/>
          </a:xfrm>
        </p:spPr>
        <p:txBody>
          <a:bodyPr/>
          <a:lstStyle/>
          <a:p>
            <a:pPr marL="342900" indent="-342900">
              <a:buFont typeface="Arial" panose="020B0604020202020204" pitchFamily="34" charset="0"/>
              <a:buChar char="•"/>
            </a:pPr>
            <a:r>
              <a:rPr lang="en-US" dirty="0"/>
              <a:t>Single activation gate that is closed in the resting state</a:t>
            </a:r>
          </a:p>
        </p:txBody>
      </p:sp>
      <p:graphicFrame>
        <p:nvGraphicFramePr>
          <p:cNvPr id="21" name="Object 12">
            <a:extLst>
              <a:ext uri="{FF2B5EF4-FFF2-40B4-BE49-F238E27FC236}">
                <a16:creationId xmlns:a16="http://schemas.microsoft.com/office/drawing/2014/main" id="{DC1C6CA9-C8FC-4555-8EBC-D24E5061DD1C}"/>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4119828775"/>
              </p:ext>
            </p:extLst>
          </p:nvPr>
        </p:nvGraphicFramePr>
        <p:xfrm>
          <a:off x="771793" y="4562643"/>
          <a:ext cx="355600" cy="330200"/>
        </p:xfrm>
        <a:graphic>
          <a:graphicData uri="http://schemas.openxmlformats.org/presentationml/2006/ole">
            <mc:AlternateContent xmlns:mc="http://schemas.openxmlformats.org/markup-compatibility/2006">
              <mc:Choice xmlns:v="urn:schemas-microsoft-com:vml" Requires="v">
                <p:oleObj spid="_x0000_s8422" name="Equation" r:id="rId9" imgW="355320" imgH="330120" progId="Equation.DSMT4">
                  <p:embed/>
                </p:oleObj>
              </mc:Choice>
              <mc:Fallback>
                <p:oleObj name="Equation" r:id="rId9" imgW="355320" imgH="330120" progId="Equation.DSMT4">
                  <p:embed/>
                  <p:pic>
                    <p:nvPicPr>
                      <p:cNvPr id="19" name="Object 18">
                        <a:extLst>
                          <a:ext uri="{FF2B5EF4-FFF2-40B4-BE49-F238E27FC236}">
                            <a16:creationId xmlns:a16="http://schemas.microsoft.com/office/drawing/2014/main" id="{1DEEDEB8-AC9A-4E91-9FB0-F5620493E7E9}"/>
                          </a:ext>
                        </a:extLst>
                      </p:cNvPr>
                      <p:cNvPicPr/>
                      <p:nvPr/>
                    </p:nvPicPr>
                    <p:blipFill>
                      <a:blip r:embed="rId10"/>
                      <a:stretch>
                        <a:fillRect/>
                      </a:stretch>
                    </p:blipFill>
                    <p:spPr>
                      <a:xfrm>
                        <a:off x="771793" y="4562643"/>
                        <a:ext cx="355600" cy="330200"/>
                      </a:xfrm>
                      <a:prstGeom prst="rect">
                        <a:avLst/>
                      </a:prstGeom>
                    </p:spPr>
                  </p:pic>
                </p:oleObj>
              </mc:Fallback>
            </mc:AlternateContent>
          </a:graphicData>
        </a:graphic>
      </p:graphicFrame>
      <p:sp>
        <p:nvSpPr>
          <p:cNvPr id="11" name="Content Placeholder 13">
            <a:extLst>
              <a:ext uri="{FF2B5EF4-FFF2-40B4-BE49-F238E27FC236}">
                <a16:creationId xmlns:a16="http://schemas.microsoft.com/office/drawing/2014/main" id="{5F84BCE8-955B-4AD8-BFAD-B6E9CE5C2A57}"/>
              </a:ext>
            </a:extLst>
          </p:cNvPr>
          <p:cNvSpPr>
            <a:spLocks noGrp="1"/>
          </p:cNvSpPr>
          <p:nvPr>
            <p:ph sz="quarter" idx="20"/>
          </p:nvPr>
        </p:nvSpPr>
        <p:spPr>
          <a:xfrm>
            <a:off x="342900" y="4502032"/>
            <a:ext cx="8458200" cy="466534"/>
          </a:xfrm>
        </p:spPr>
        <p:txBody>
          <a:bodyPr/>
          <a:lstStyle/>
          <a:p>
            <a:pPr marL="342900" indent="-731520">
              <a:buFont typeface="Arial" panose="020B0604020202020204" pitchFamily="34" charset="0"/>
              <a:buChar char="•"/>
            </a:pPr>
            <a:r>
              <a:rPr lang="en-US" dirty="0"/>
              <a:t>channel opens slowly</a:t>
            </a:r>
            <a:endParaRPr lang="en-IN" dirty="0"/>
          </a:p>
        </p:txBody>
      </p:sp>
      <p:sp>
        <p:nvSpPr>
          <p:cNvPr id="12" name="Content Placeholder 14">
            <a:extLst>
              <a:ext uri="{FF2B5EF4-FFF2-40B4-BE49-F238E27FC236}">
                <a16:creationId xmlns:a16="http://schemas.microsoft.com/office/drawing/2014/main" id="{B39F5D85-E4A1-40E9-963E-92147D4B0665}"/>
              </a:ext>
            </a:extLst>
          </p:cNvPr>
          <p:cNvSpPr>
            <a:spLocks noGrp="1"/>
          </p:cNvSpPr>
          <p:nvPr>
            <p:ph sz="quarter" idx="31"/>
          </p:nvPr>
        </p:nvSpPr>
        <p:spPr>
          <a:xfrm>
            <a:off x="342900" y="5093842"/>
            <a:ext cx="1750305" cy="433408"/>
          </a:xfrm>
        </p:spPr>
        <p:txBody>
          <a:bodyPr/>
          <a:lstStyle/>
          <a:p>
            <a:pPr marL="342900" indent="-342900">
              <a:buFont typeface="Arial" panose="020B0604020202020204" pitchFamily="34" charset="0"/>
              <a:buChar char="•"/>
            </a:pPr>
            <a:r>
              <a:rPr lang="en-US" dirty="0"/>
              <a:t>Efflux of</a:t>
            </a:r>
            <a:endParaRPr lang="en-IN" dirty="0"/>
          </a:p>
        </p:txBody>
      </p:sp>
      <p:graphicFrame>
        <p:nvGraphicFramePr>
          <p:cNvPr id="22" name="Object 15">
            <a:extLst>
              <a:ext uri="{FF2B5EF4-FFF2-40B4-BE49-F238E27FC236}">
                <a16:creationId xmlns:a16="http://schemas.microsoft.com/office/drawing/2014/main" id="{133E5E66-048E-405D-AE66-EC56D3F38500}"/>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1041761656"/>
              </p:ext>
            </p:extLst>
          </p:nvPr>
        </p:nvGraphicFramePr>
        <p:xfrm>
          <a:off x="2046288" y="5122147"/>
          <a:ext cx="355600" cy="330200"/>
        </p:xfrm>
        <a:graphic>
          <a:graphicData uri="http://schemas.openxmlformats.org/presentationml/2006/ole">
            <mc:AlternateContent xmlns:mc="http://schemas.openxmlformats.org/markup-compatibility/2006">
              <mc:Choice xmlns:v="urn:schemas-microsoft-com:vml" Requires="v">
                <p:oleObj spid="_x0000_s8423" name="Equation" r:id="rId11" imgW="355320" imgH="330120" progId="Equation.DSMT4">
                  <p:embed/>
                </p:oleObj>
              </mc:Choice>
              <mc:Fallback>
                <p:oleObj name="Equation" r:id="rId11" imgW="355320" imgH="330120" progId="Equation.DSMT4">
                  <p:embed/>
                  <p:pic>
                    <p:nvPicPr>
                      <p:cNvPr id="21" name="Object 20">
                        <a:extLst>
                          <a:ext uri="{FF2B5EF4-FFF2-40B4-BE49-F238E27FC236}">
                            <a16:creationId xmlns:a16="http://schemas.microsoft.com/office/drawing/2014/main" id="{DC1C6CA9-C8FC-4555-8EBC-D24E5061DD1C}"/>
                          </a:ext>
                        </a:extLst>
                      </p:cNvPr>
                      <p:cNvPicPr/>
                      <p:nvPr/>
                    </p:nvPicPr>
                    <p:blipFill>
                      <a:blip r:embed="rId10"/>
                      <a:stretch>
                        <a:fillRect/>
                      </a:stretch>
                    </p:blipFill>
                    <p:spPr>
                      <a:xfrm>
                        <a:off x="2046288" y="5122147"/>
                        <a:ext cx="355600" cy="330200"/>
                      </a:xfrm>
                      <a:prstGeom prst="rect">
                        <a:avLst/>
                      </a:prstGeom>
                    </p:spPr>
                  </p:pic>
                </p:oleObj>
              </mc:Fallback>
            </mc:AlternateContent>
          </a:graphicData>
        </a:graphic>
      </p:graphicFrame>
      <p:sp>
        <p:nvSpPr>
          <p:cNvPr id="13" name="Content Placeholder 16">
            <a:extLst>
              <a:ext uri="{FF2B5EF4-FFF2-40B4-BE49-F238E27FC236}">
                <a16:creationId xmlns:a16="http://schemas.microsoft.com/office/drawing/2014/main" id="{E38AFFD1-AD3F-438E-BF4F-0B4A49ADFAF6}"/>
              </a:ext>
            </a:extLst>
          </p:cNvPr>
          <p:cNvSpPr>
            <a:spLocks noGrp="1"/>
          </p:cNvSpPr>
          <p:nvPr>
            <p:ph sz="quarter" idx="32"/>
          </p:nvPr>
        </p:nvSpPr>
        <p:spPr>
          <a:xfrm>
            <a:off x="2456761" y="5041186"/>
            <a:ext cx="6289254" cy="457265"/>
          </a:xfrm>
        </p:spPr>
        <p:txBody>
          <a:bodyPr/>
          <a:lstStyle/>
          <a:p>
            <a:r>
              <a:rPr lang="en-US" dirty="0"/>
              <a:t>repolarizes the membrane</a:t>
            </a:r>
            <a:endParaRPr lang="en-IN" dirty="0"/>
          </a:p>
        </p:txBody>
      </p:sp>
      <p:sp>
        <p:nvSpPr>
          <p:cNvPr id="6" name="Slide Number Placeholder 17">
            <a:extLst>
              <a:ext uri="{FF2B5EF4-FFF2-40B4-BE49-F238E27FC236}">
                <a16:creationId xmlns:a16="http://schemas.microsoft.com/office/drawing/2014/main" id="{5FBC1A7B-2A5F-48FE-B14D-AC5FB9C3F6DC}"/>
              </a:ext>
            </a:extLst>
          </p:cNvPr>
          <p:cNvSpPr>
            <a:spLocks noGrp="1"/>
          </p:cNvSpPr>
          <p:nvPr>
            <p:ph type="sldNum" sz="quarter" idx="10"/>
          </p:nvPr>
        </p:nvSpPr>
        <p:spPr/>
        <p:txBody>
          <a:bodyPr/>
          <a:lstStyle/>
          <a:p>
            <a:fld id="{68151E55-6873-49E2-B8D5-2F265E6F1973}" type="slidenum">
              <a:rPr lang="en-US" smtClean="0"/>
              <a:pPr/>
              <a:t>24</a:t>
            </a:fld>
            <a:endParaRPr lang="en-US"/>
          </a:p>
        </p:txBody>
      </p:sp>
    </p:spTree>
    <p:extLst>
      <p:ext uri="{BB962C8B-B14F-4D97-AF65-F5344CB8AC3E}">
        <p14:creationId xmlns:p14="http://schemas.microsoft.com/office/powerpoint/2010/main" val="233837550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C0B9C9-555C-4776-A541-BE5C8E4CA8C8}"/>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Phases of an Action Potential</a:t>
            </a:r>
          </a:p>
        </p:txBody>
      </p:sp>
      <p:sp>
        <p:nvSpPr>
          <p:cNvPr id="3" name="Content Placeholder 2">
            <a:extLst>
              <a:ext uri="{FF2B5EF4-FFF2-40B4-BE49-F238E27FC236}">
                <a16:creationId xmlns:a16="http://schemas.microsoft.com/office/drawing/2014/main" id="{C6D79525-1C08-4AB7-9A45-059CF857F9C3}"/>
              </a:ext>
            </a:extLst>
          </p:cNvPr>
          <p:cNvSpPr>
            <a:spLocks noGrp="1"/>
          </p:cNvSpPr>
          <p:nvPr>
            <p:ph sz="quarter" idx="11"/>
          </p:nvPr>
        </p:nvSpPr>
        <p:spPr/>
        <p:txBody>
          <a:bodyPr/>
          <a:lstStyle/>
          <a:p>
            <a:pPr marL="342900" lvl="0" indent="-3429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The action potential has three phases</a:t>
            </a:r>
          </a:p>
          <a:p>
            <a:pPr marL="640800" lvl="0" indent="-284400">
              <a:spcBef>
                <a:spcPts val="600"/>
              </a:spcBef>
              <a:spcAft>
                <a:spcPts val="1200"/>
              </a:spcAft>
              <a:buClr>
                <a:schemeClr val="tx1"/>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Rising, falling, and undershoot</a:t>
            </a:r>
          </a:p>
          <a:p>
            <a:pPr marL="342900" lvl="0" indent="-3429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Action potentials are always separate, all-or-none events with the same amplitude</a:t>
            </a:r>
          </a:p>
          <a:p>
            <a:pPr marL="342900" lvl="0" indent="-3429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Do not add up or interfere with each other</a:t>
            </a:r>
          </a:p>
          <a:p>
            <a:pPr marL="342900" lvl="0" indent="-3429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Intensity of a stimulus is coded by the frequency, not amplitude, of action potentials</a:t>
            </a:r>
          </a:p>
        </p:txBody>
      </p:sp>
      <p:sp>
        <p:nvSpPr>
          <p:cNvPr id="6" name="Slide Number Placeholder 3">
            <a:extLst>
              <a:ext uri="{FF2B5EF4-FFF2-40B4-BE49-F238E27FC236}">
                <a16:creationId xmlns:a16="http://schemas.microsoft.com/office/drawing/2014/main" id="{FE2BF41C-4844-4ADB-8F64-08173B5282FA}"/>
              </a:ext>
            </a:extLst>
          </p:cNvPr>
          <p:cNvSpPr>
            <a:spLocks noGrp="1"/>
          </p:cNvSpPr>
          <p:nvPr>
            <p:ph type="sldNum" sz="quarter" idx="10"/>
          </p:nvPr>
        </p:nvSpPr>
        <p:spPr/>
        <p:txBody>
          <a:bodyPr/>
          <a:lstStyle/>
          <a:p>
            <a:fld id="{68151E55-6873-49E2-B8D5-2F265E6F1973}" type="slidenum">
              <a:rPr lang="en-US" smtClean="0"/>
              <a:pPr/>
              <a:t>25</a:t>
            </a:fld>
            <a:endParaRPr lang="en-US"/>
          </a:p>
        </p:txBody>
      </p:sp>
    </p:spTree>
    <p:extLst>
      <p:ext uri="{BB962C8B-B14F-4D97-AF65-F5344CB8AC3E}">
        <p14:creationId xmlns:p14="http://schemas.microsoft.com/office/powerpoint/2010/main" val="131312466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AA317D-9002-489D-ACF8-EE4E6DE8ED65}"/>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Figure 42.8</a:t>
            </a:r>
          </a:p>
        </p:txBody>
      </p:sp>
      <p:pic>
        <p:nvPicPr>
          <p:cNvPr id="11" name="Picture 2" descr="A plot describes membrane potential voltage overtime during an action potential."/>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88023" y="1263405"/>
            <a:ext cx="5967954" cy="4757616"/>
          </a:xfrm>
          <a:prstGeom prst="rect">
            <a:avLst/>
          </a:prstGeom>
        </p:spPr>
      </p:pic>
      <p:sp>
        <p:nvSpPr>
          <p:cNvPr id="9"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endParaRPr lang="en-US" dirty="0">
              <a:hlinkClick r:id="rId4" action="ppaction://hlinksldjump"/>
            </a:endParaRPr>
          </a:p>
        </p:txBody>
      </p:sp>
      <p:sp>
        <p:nvSpPr>
          <p:cNvPr id="8" name="Slide Number Placeholder 4">
            <a:extLst>
              <a:ext uri="{FF2B5EF4-FFF2-40B4-BE49-F238E27FC236}">
                <a16:creationId xmlns:a16="http://schemas.microsoft.com/office/drawing/2014/main" id="{E77FC0C3-037E-49FA-AEA1-E46A9C617721}"/>
              </a:ext>
            </a:extLst>
          </p:cNvPr>
          <p:cNvSpPr>
            <a:spLocks noGrp="1"/>
          </p:cNvSpPr>
          <p:nvPr>
            <p:ph type="sldNum" sz="quarter" idx="10"/>
          </p:nvPr>
        </p:nvSpPr>
        <p:spPr/>
        <p:txBody>
          <a:bodyPr/>
          <a:lstStyle/>
          <a:p>
            <a:fld id="{68151E55-6873-49E2-B8D5-2F265E6F1973}" type="slidenum">
              <a:rPr lang="en-US" smtClean="0"/>
              <a:pPr/>
              <a:t>26</a:t>
            </a:fld>
            <a:endParaRPr lang="en-US"/>
          </a:p>
        </p:txBody>
      </p:sp>
    </p:spTree>
    <p:extLst>
      <p:ext uri="{BB962C8B-B14F-4D97-AF65-F5344CB8AC3E}">
        <p14:creationId xmlns:p14="http://schemas.microsoft.com/office/powerpoint/2010/main" val="44149177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F33A73-7A45-4965-9FA3-392A7A66D96B}"/>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Nerve Impulse Propagation</a:t>
            </a:r>
          </a:p>
        </p:txBody>
      </p:sp>
      <p:sp>
        <p:nvSpPr>
          <p:cNvPr id="3" name="Content Placeholder 2">
            <a:extLst>
              <a:ext uri="{FF2B5EF4-FFF2-40B4-BE49-F238E27FC236}">
                <a16:creationId xmlns:a16="http://schemas.microsoft.com/office/drawing/2014/main" id="{7F14A4B8-DB09-42E1-96B6-9CB46190FBE1}"/>
              </a:ext>
            </a:extLst>
          </p:cNvPr>
          <p:cNvSpPr>
            <a:spLocks noGrp="1"/>
          </p:cNvSpPr>
          <p:nvPr>
            <p:ph sz="quarter" idx="11"/>
          </p:nvPr>
        </p:nvSpPr>
        <p:spPr>
          <a:xfrm>
            <a:off x="342900" y="1276710"/>
            <a:ext cx="8458200" cy="2152290"/>
          </a:xfrm>
        </p:spPr>
        <p:txBody>
          <a:bodyPr/>
          <a:lstStyle/>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Propagation of action potentials</a:t>
            </a:r>
          </a:p>
          <a:p>
            <a:pPr marL="342000" lvl="0" indent="-342000">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Each action potential, in its rising phase, reflects a reversal in membrane polarity</a:t>
            </a:r>
          </a:p>
          <a:p>
            <a:pPr marL="342000" lvl="0" indent="-342000">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Positive charges due to influx of</a:t>
            </a:r>
          </a:p>
        </p:txBody>
      </p:sp>
      <p:graphicFrame>
        <p:nvGraphicFramePr>
          <p:cNvPr id="9" name="Object 3">
            <a:extLst>
              <a:ext uri="{FF2B5EF4-FFF2-40B4-BE49-F238E27FC236}">
                <a16:creationId xmlns:a16="http://schemas.microsoft.com/office/drawing/2014/main" id="{C59FDE9B-66D0-43D3-A0CA-577A6125EA9A}"/>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3436849879"/>
              </p:ext>
            </p:extLst>
          </p:nvPr>
        </p:nvGraphicFramePr>
        <p:xfrm>
          <a:off x="5252139" y="3019310"/>
          <a:ext cx="520700" cy="342900"/>
        </p:xfrm>
        <a:graphic>
          <a:graphicData uri="http://schemas.openxmlformats.org/presentationml/2006/ole">
            <mc:AlternateContent xmlns:mc="http://schemas.openxmlformats.org/markup-compatibility/2006">
              <mc:Choice xmlns:v="urn:schemas-microsoft-com:vml" Requires="v">
                <p:oleObj spid="_x0000_s3161" name="Equation" r:id="rId3" imgW="520560" imgH="342720" progId="Equation.DSMT4">
                  <p:embed/>
                </p:oleObj>
              </mc:Choice>
              <mc:Fallback>
                <p:oleObj name="Equation" r:id="rId3" imgW="520560" imgH="342720" progId="Equation.DSMT4">
                  <p:embed/>
                  <p:pic>
                    <p:nvPicPr>
                      <p:cNvPr id="10" name="Object 9">
                        <a:extLst>
                          <a:ext uri="{FF2B5EF4-FFF2-40B4-BE49-F238E27FC236}">
                            <a16:creationId xmlns:a16="http://schemas.microsoft.com/office/drawing/2014/main" id="{D0C8EC8B-58B1-4905-862E-DFBC29D3317A}"/>
                          </a:ext>
                        </a:extLst>
                      </p:cNvPr>
                      <p:cNvPicPr/>
                      <p:nvPr/>
                    </p:nvPicPr>
                    <p:blipFill>
                      <a:blip r:embed="rId4"/>
                      <a:stretch>
                        <a:fillRect/>
                      </a:stretch>
                    </p:blipFill>
                    <p:spPr>
                      <a:xfrm>
                        <a:off x="5252139" y="3019310"/>
                        <a:ext cx="520700" cy="342900"/>
                      </a:xfrm>
                      <a:prstGeom prst="rect">
                        <a:avLst/>
                      </a:prstGeom>
                    </p:spPr>
                  </p:pic>
                </p:oleObj>
              </mc:Fallback>
            </mc:AlternateContent>
          </a:graphicData>
        </a:graphic>
      </p:graphicFrame>
      <p:sp>
        <p:nvSpPr>
          <p:cNvPr id="4" name="Content Placeholder 4">
            <a:extLst>
              <a:ext uri="{FF2B5EF4-FFF2-40B4-BE49-F238E27FC236}">
                <a16:creationId xmlns:a16="http://schemas.microsoft.com/office/drawing/2014/main" id="{76A820B5-AFB9-4F55-AED8-E4EC0CDD10A9}"/>
              </a:ext>
            </a:extLst>
          </p:cNvPr>
          <p:cNvSpPr>
            <a:spLocks noGrp="1"/>
          </p:cNvSpPr>
          <p:nvPr>
            <p:ph sz="quarter" idx="15"/>
          </p:nvPr>
        </p:nvSpPr>
        <p:spPr>
          <a:xfrm>
            <a:off x="5772839" y="2974554"/>
            <a:ext cx="3143938" cy="476480"/>
          </a:xfrm>
        </p:spPr>
        <p:txBody>
          <a:bodyPr/>
          <a:lstStyle/>
          <a:p>
            <a:r>
              <a:rPr lang="en-US" dirty="0"/>
              <a:t>can depolarize</a:t>
            </a:r>
            <a:endParaRPr lang="en-IN" dirty="0"/>
          </a:p>
        </p:txBody>
      </p:sp>
      <p:sp>
        <p:nvSpPr>
          <p:cNvPr id="5" name="Content Placeholder 5">
            <a:extLst>
              <a:ext uri="{FF2B5EF4-FFF2-40B4-BE49-F238E27FC236}">
                <a16:creationId xmlns:a16="http://schemas.microsoft.com/office/drawing/2014/main" id="{B3E48EC7-35B5-4950-82AB-993FB0161B6A}"/>
              </a:ext>
            </a:extLst>
          </p:cNvPr>
          <p:cNvSpPr>
            <a:spLocks noGrp="1"/>
          </p:cNvSpPr>
          <p:nvPr>
            <p:ph sz="quarter" idx="17"/>
          </p:nvPr>
        </p:nvSpPr>
        <p:spPr>
          <a:xfrm>
            <a:off x="342900" y="3429001"/>
            <a:ext cx="8458200" cy="2822046"/>
          </a:xfrm>
        </p:spPr>
        <p:txBody>
          <a:bodyPr/>
          <a:lstStyle/>
          <a:p>
            <a:pPr marL="347472"/>
            <a:r>
              <a:rPr lang="en-US" dirty="0"/>
              <a:t>the adjacent region to threshold</a:t>
            </a:r>
          </a:p>
          <a:p>
            <a:pPr marL="342900" indent="-342900">
              <a:buFont typeface="Arial" panose="020B0604020202020204" pitchFamily="34" charset="0"/>
              <a:buChar char="•"/>
            </a:pPr>
            <a:r>
              <a:rPr lang="en-US" dirty="0"/>
              <a:t>And so, the next region produces its own action potential</a:t>
            </a:r>
          </a:p>
          <a:p>
            <a:pPr marL="342900" indent="-342900">
              <a:buFont typeface="Arial" panose="020B0604020202020204" pitchFamily="34" charset="0"/>
              <a:buChar char="•"/>
            </a:pPr>
            <a:r>
              <a:rPr lang="en-US" dirty="0"/>
              <a:t>Meanwhile, the previous region repolarizes back to the resting membrane potential</a:t>
            </a:r>
          </a:p>
          <a:p>
            <a:pPr lvl="2"/>
            <a:r>
              <a:rPr lang="en-US" dirty="0"/>
              <a:t>Signal does not go back toward cell body</a:t>
            </a:r>
          </a:p>
        </p:txBody>
      </p:sp>
      <p:sp>
        <p:nvSpPr>
          <p:cNvPr id="6" name="Slide Number Placeholder 6">
            <a:extLst>
              <a:ext uri="{FF2B5EF4-FFF2-40B4-BE49-F238E27FC236}">
                <a16:creationId xmlns:a16="http://schemas.microsoft.com/office/drawing/2014/main" id="{43459461-5559-430B-BC58-F27699C63338}"/>
              </a:ext>
            </a:extLst>
          </p:cNvPr>
          <p:cNvSpPr>
            <a:spLocks noGrp="1"/>
          </p:cNvSpPr>
          <p:nvPr>
            <p:ph type="sldNum" sz="quarter" idx="10"/>
          </p:nvPr>
        </p:nvSpPr>
        <p:spPr/>
        <p:txBody>
          <a:bodyPr/>
          <a:lstStyle/>
          <a:p>
            <a:fld id="{68151E55-6873-49E2-B8D5-2F265E6F1973}" type="slidenum">
              <a:rPr lang="en-US" smtClean="0"/>
              <a:pPr/>
              <a:t>27</a:t>
            </a:fld>
            <a:endParaRPr lang="en-US"/>
          </a:p>
        </p:txBody>
      </p:sp>
    </p:spTree>
    <p:extLst>
      <p:ext uri="{BB962C8B-B14F-4D97-AF65-F5344CB8AC3E}">
        <p14:creationId xmlns:p14="http://schemas.microsoft.com/office/powerpoint/2010/main" val="266551314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110A2B-CB2B-4B8A-A511-4C7BE749B2CC}"/>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Figure 42.9</a:t>
            </a:r>
          </a:p>
        </p:txBody>
      </p:sp>
      <p:pic>
        <p:nvPicPr>
          <p:cNvPr id="11" name="Picture 2" descr="Action potentials are propagated along axons in a sequential manner of equally sized axon sections depolarizing, repolarizing, and rest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59548" y="1079877"/>
            <a:ext cx="2624904" cy="5226762"/>
          </a:xfrm>
          <a:prstGeom prst="rect">
            <a:avLst/>
          </a:prstGeom>
        </p:spPr>
      </p:pic>
      <p:sp>
        <p:nvSpPr>
          <p:cNvPr id="8" name="Slide Number Placeholder 3">
            <a:extLst>
              <a:ext uri="{FF2B5EF4-FFF2-40B4-BE49-F238E27FC236}">
                <a16:creationId xmlns:a16="http://schemas.microsoft.com/office/drawing/2014/main" id="{FC9D23BF-EA1A-4D8C-B98D-9EC28912E879}"/>
              </a:ext>
            </a:extLst>
          </p:cNvPr>
          <p:cNvSpPr>
            <a:spLocks noGrp="1"/>
          </p:cNvSpPr>
          <p:nvPr>
            <p:ph type="sldNum" sz="quarter" idx="10"/>
          </p:nvPr>
        </p:nvSpPr>
        <p:spPr/>
        <p:txBody>
          <a:bodyPr/>
          <a:lstStyle/>
          <a:p>
            <a:fld id="{68151E55-6873-49E2-B8D5-2F265E6F1973}" type="slidenum">
              <a:rPr lang="en-US" smtClean="0"/>
              <a:pPr/>
              <a:t>28</a:t>
            </a:fld>
            <a:endParaRPr lang="en-US"/>
          </a:p>
        </p:txBody>
      </p:sp>
    </p:spTree>
    <p:extLst>
      <p:ext uri="{BB962C8B-B14F-4D97-AF65-F5344CB8AC3E}">
        <p14:creationId xmlns:p14="http://schemas.microsoft.com/office/powerpoint/2010/main" val="346416388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D48978-5498-457A-98A8-50111E78B9C5}"/>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Velocity of Conduction</a:t>
            </a:r>
          </a:p>
        </p:txBody>
      </p:sp>
      <p:sp>
        <p:nvSpPr>
          <p:cNvPr id="3" name="Content Placeholder 2">
            <a:extLst>
              <a:ext uri="{FF2B5EF4-FFF2-40B4-BE49-F238E27FC236}">
                <a16:creationId xmlns:a16="http://schemas.microsoft.com/office/drawing/2014/main" id="{7C37CEEC-B251-47A8-A1C4-FA14F8387B76}"/>
              </a:ext>
            </a:extLst>
          </p:cNvPr>
          <p:cNvSpPr>
            <a:spLocks noGrp="1"/>
          </p:cNvSpPr>
          <p:nvPr>
            <p:ph sz="quarter" idx="11"/>
          </p:nvPr>
        </p:nvSpPr>
        <p:spPr/>
        <p:txBody>
          <a:bodyPr/>
          <a:lstStyle/>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Two ways to increase velocity of conduction</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Axon has a large diameter.</a:t>
            </a:r>
          </a:p>
          <a:p>
            <a:pPr marL="640800" lvl="2" indent="-283464">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Less resistance to current flow.</a:t>
            </a:r>
          </a:p>
          <a:p>
            <a:pPr marL="640800" lvl="2" indent="-283464">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Found primarily in invertebrates</a:t>
            </a:r>
          </a:p>
          <a:p>
            <a:pPr marL="347472" lvl="0" indent="-347472">
              <a:spcBef>
                <a:spcPts val="18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Axon is </a:t>
            </a:r>
            <a:r>
              <a:rPr lang="en-US" dirty="0" err="1">
                <a:solidFill>
                  <a:srgbClr val="000000"/>
                </a:solidFill>
                <a:latin typeface="Arial" panose="020B0604020202020204" pitchFamily="34" charset="0"/>
                <a:ea typeface="Verdana" panose="020B0604030504040204" pitchFamily="34" charset="0"/>
              </a:rPr>
              <a:t>myelinated</a:t>
            </a:r>
            <a:endParaRPr lang="en-US" dirty="0">
              <a:solidFill>
                <a:srgbClr val="000000"/>
              </a:solidFill>
              <a:latin typeface="Arial" panose="020B0604020202020204" pitchFamily="34" charset="0"/>
              <a:ea typeface="Verdana" panose="020B0604030504040204" pitchFamily="34" charset="0"/>
            </a:endParaRPr>
          </a:p>
          <a:p>
            <a:pPr marL="640800" lvl="2" indent="-283464">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Action potential is only produced at the nodes of Ranvier</a:t>
            </a:r>
          </a:p>
          <a:p>
            <a:pPr marL="640800" lvl="2" indent="-283464">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Impulse jumps from node to node</a:t>
            </a:r>
          </a:p>
          <a:p>
            <a:pPr marL="640800" lvl="2" indent="-283464">
              <a:spcBef>
                <a:spcPts val="600"/>
              </a:spcBef>
              <a:spcAft>
                <a:spcPts val="1200"/>
              </a:spcAft>
              <a:buClr>
                <a:srgbClr val="000000"/>
              </a:buClr>
            </a:pPr>
            <a:r>
              <a:rPr lang="en-US" dirty="0" err="1">
                <a:solidFill>
                  <a:srgbClr val="000000"/>
                </a:solidFill>
                <a:latin typeface="Arial" panose="020B0604020202020204" pitchFamily="34" charset="0"/>
                <a:ea typeface="Verdana" panose="020B0604030504040204" pitchFamily="34" charset="0"/>
              </a:rPr>
              <a:t>Saltatory</a:t>
            </a:r>
            <a:r>
              <a:rPr lang="en-US" dirty="0">
                <a:solidFill>
                  <a:srgbClr val="000000"/>
                </a:solidFill>
                <a:latin typeface="Arial" panose="020B0604020202020204" pitchFamily="34" charset="0"/>
                <a:ea typeface="Verdana" panose="020B0604030504040204" pitchFamily="34" charset="0"/>
              </a:rPr>
              <a:t> conduction</a:t>
            </a:r>
          </a:p>
        </p:txBody>
      </p:sp>
      <p:sp>
        <p:nvSpPr>
          <p:cNvPr id="6" name="Slide Number Placeholder 3">
            <a:extLst>
              <a:ext uri="{FF2B5EF4-FFF2-40B4-BE49-F238E27FC236}">
                <a16:creationId xmlns:a16="http://schemas.microsoft.com/office/drawing/2014/main" id="{102A9AED-30E6-44FB-A15D-CA346BD69CDB}"/>
              </a:ext>
            </a:extLst>
          </p:cNvPr>
          <p:cNvSpPr>
            <a:spLocks noGrp="1"/>
          </p:cNvSpPr>
          <p:nvPr>
            <p:ph type="sldNum" sz="quarter" idx="10"/>
          </p:nvPr>
        </p:nvSpPr>
        <p:spPr/>
        <p:txBody>
          <a:bodyPr/>
          <a:lstStyle/>
          <a:p>
            <a:fld id="{68151E55-6873-49E2-B8D5-2F265E6F1973}" type="slidenum">
              <a:rPr lang="en-US" smtClean="0"/>
              <a:pPr/>
              <a:t>29</a:t>
            </a:fld>
            <a:endParaRPr lang="en-US"/>
          </a:p>
        </p:txBody>
      </p:sp>
    </p:spTree>
    <p:extLst>
      <p:ext uri="{BB962C8B-B14F-4D97-AF65-F5344CB8AC3E}">
        <p14:creationId xmlns:p14="http://schemas.microsoft.com/office/powerpoint/2010/main" val="22977066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A18AE2-E737-4F0B-8F5E-FB49487A027F}"/>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Nervous System Organization</a:t>
            </a:r>
          </a:p>
        </p:txBody>
      </p:sp>
      <p:sp>
        <p:nvSpPr>
          <p:cNvPr id="3" name="Content Placeholder 2">
            <a:extLst>
              <a:ext uri="{FF2B5EF4-FFF2-40B4-BE49-F238E27FC236}">
                <a16:creationId xmlns:a16="http://schemas.microsoft.com/office/drawing/2014/main" id="{754A35E5-189C-478E-AA4E-C6721F6ED04C}"/>
              </a:ext>
            </a:extLst>
          </p:cNvPr>
          <p:cNvSpPr>
            <a:spLocks noGrp="1"/>
          </p:cNvSpPr>
          <p:nvPr>
            <p:ph sz="quarter" idx="11"/>
          </p:nvPr>
        </p:nvSpPr>
        <p:spPr/>
        <p:txBody>
          <a:bodyPr/>
          <a:lstStyle/>
          <a:p>
            <a:pPr>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All animals must be able to respond to environmental stimuli</a:t>
            </a:r>
          </a:p>
          <a:p>
            <a:pPr>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In most invertebrate phyla and in all vertebrate classes, animals use:</a:t>
            </a:r>
          </a:p>
          <a:p>
            <a:pPr marL="342900" indent="-342900">
              <a:spcBef>
                <a:spcPts val="600"/>
              </a:spcBef>
              <a:spcAft>
                <a:spcPts val="1200"/>
              </a:spcAft>
              <a:buClr>
                <a:srgbClr val="000000"/>
              </a:buClr>
              <a:buFont typeface="Arial"/>
              <a:buChar char="•"/>
            </a:pPr>
            <a:r>
              <a:rPr lang="en-US" dirty="0">
                <a:solidFill>
                  <a:srgbClr val="000000"/>
                </a:solidFill>
                <a:latin typeface="Arial" panose="020B0604020202020204" pitchFamily="34" charset="0"/>
                <a:ea typeface="Verdana" panose="020B0604030504040204" pitchFamily="34" charset="0"/>
              </a:rPr>
              <a:t>Sensory receptors – detect stimulus</a:t>
            </a:r>
          </a:p>
          <a:p>
            <a:pPr marL="342900" indent="-342900">
              <a:spcBef>
                <a:spcPts val="600"/>
              </a:spcBef>
              <a:spcAft>
                <a:spcPts val="1200"/>
              </a:spcAft>
              <a:buClr>
                <a:srgbClr val="000000"/>
              </a:buClr>
              <a:buFont typeface="Arial"/>
              <a:buChar char="•"/>
            </a:pPr>
            <a:r>
              <a:rPr lang="en-US" dirty="0">
                <a:solidFill>
                  <a:srgbClr val="000000"/>
                </a:solidFill>
                <a:latin typeface="Arial" panose="020B0604020202020204" pitchFamily="34" charset="0"/>
                <a:ea typeface="Verdana" panose="020B0604030504040204" pitchFamily="34" charset="0"/>
              </a:rPr>
              <a:t>Motor effectors – respond to it</a:t>
            </a:r>
          </a:p>
          <a:p>
            <a:pPr marL="342900" indent="-342900">
              <a:spcBef>
                <a:spcPts val="600"/>
              </a:spcBef>
              <a:spcAft>
                <a:spcPts val="600"/>
              </a:spcAft>
              <a:buClr>
                <a:srgbClr val="000000"/>
              </a:buClr>
              <a:buFont typeface="Arial"/>
              <a:buChar char="•"/>
            </a:pPr>
            <a:r>
              <a:rPr lang="en-US" dirty="0">
                <a:solidFill>
                  <a:srgbClr val="000000"/>
                </a:solidFill>
                <a:latin typeface="Arial" panose="020B0604020202020204" pitchFamily="34" charset="0"/>
                <a:ea typeface="Verdana" panose="020B0604030504040204" pitchFamily="34" charset="0"/>
              </a:rPr>
              <a:t>Nervous system links the two</a:t>
            </a:r>
          </a:p>
          <a:p>
            <a:pPr lvl="2" indent="-283464">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Consists of neurons and supporting cells</a:t>
            </a:r>
          </a:p>
        </p:txBody>
      </p:sp>
      <p:sp>
        <p:nvSpPr>
          <p:cNvPr id="6" name="Slide Number Placeholder 3">
            <a:extLst>
              <a:ext uri="{FF2B5EF4-FFF2-40B4-BE49-F238E27FC236}">
                <a16:creationId xmlns:a16="http://schemas.microsoft.com/office/drawing/2014/main" id="{CA7131B1-5624-4B94-8706-FABA7C4450BE}"/>
              </a:ext>
            </a:extLst>
          </p:cNvPr>
          <p:cNvSpPr>
            <a:spLocks noGrp="1"/>
          </p:cNvSpPr>
          <p:nvPr>
            <p:ph type="sldNum" sz="quarter" idx="10"/>
          </p:nvPr>
        </p:nvSpPr>
        <p:spPr/>
        <p:txBody>
          <a:bodyPr/>
          <a:lstStyle/>
          <a:p>
            <a:fld id="{68151E55-6873-49E2-B8D5-2F265E6F1973}" type="slidenum">
              <a:rPr lang="en-US" smtClean="0"/>
              <a:pPr/>
              <a:t>3</a:t>
            </a:fld>
            <a:endParaRPr lang="en-US"/>
          </a:p>
        </p:txBody>
      </p:sp>
    </p:spTree>
    <p:extLst>
      <p:ext uri="{BB962C8B-B14F-4D97-AF65-F5344CB8AC3E}">
        <p14:creationId xmlns:p14="http://schemas.microsoft.com/office/powerpoint/2010/main" val="73785961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0D36A9-E1DB-437F-B35B-FE515EB76C29}"/>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Figure 42.10</a:t>
            </a:r>
          </a:p>
        </p:txBody>
      </p:sp>
      <p:pic>
        <p:nvPicPr>
          <p:cNvPr id="14" name="Picture 2" descr="Saltatory conduction in the axon."/>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0177" y="1210635"/>
            <a:ext cx="6103646" cy="4863157"/>
          </a:xfrm>
          <a:prstGeom prst="rect">
            <a:avLst/>
          </a:prstGeom>
        </p:spPr>
      </p:pic>
      <p:sp>
        <p:nvSpPr>
          <p:cNvPr id="9"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endParaRPr lang="en-US" dirty="0">
              <a:hlinkClick r:id="rId4" action="ppaction://hlinksldjump"/>
            </a:endParaRPr>
          </a:p>
        </p:txBody>
      </p:sp>
      <p:sp>
        <p:nvSpPr>
          <p:cNvPr id="8" name="Slide Number Placeholder 4">
            <a:extLst>
              <a:ext uri="{FF2B5EF4-FFF2-40B4-BE49-F238E27FC236}">
                <a16:creationId xmlns:a16="http://schemas.microsoft.com/office/drawing/2014/main" id="{93150B29-EBD8-4A53-A0BA-A908DB898616}"/>
              </a:ext>
            </a:extLst>
          </p:cNvPr>
          <p:cNvSpPr>
            <a:spLocks noGrp="1"/>
          </p:cNvSpPr>
          <p:nvPr>
            <p:ph type="sldNum" sz="quarter" idx="10"/>
          </p:nvPr>
        </p:nvSpPr>
        <p:spPr/>
        <p:txBody>
          <a:bodyPr/>
          <a:lstStyle/>
          <a:p>
            <a:fld id="{68151E55-6873-49E2-B8D5-2F265E6F1973}" type="slidenum">
              <a:rPr lang="en-US" smtClean="0"/>
              <a:pPr/>
              <a:t>30</a:t>
            </a:fld>
            <a:endParaRPr lang="en-US"/>
          </a:p>
        </p:txBody>
      </p:sp>
    </p:spTree>
    <p:extLst>
      <p:ext uri="{BB962C8B-B14F-4D97-AF65-F5344CB8AC3E}">
        <p14:creationId xmlns:p14="http://schemas.microsoft.com/office/powerpoint/2010/main" val="370518975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4AAD09-7F4B-4ADC-BE6D-D7E2C8156EF7}"/>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Synapses</a:t>
            </a:r>
          </a:p>
        </p:txBody>
      </p:sp>
      <p:sp>
        <p:nvSpPr>
          <p:cNvPr id="3" name="Content Placeholder 2">
            <a:extLst>
              <a:ext uri="{FF2B5EF4-FFF2-40B4-BE49-F238E27FC236}">
                <a16:creationId xmlns:a16="http://schemas.microsoft.com/office/drawing/2014/main" id="{06C79F36-0C77-481D-9BCD-19CD34872E04}"/>
              </a:ext>
            </a:extLst>
          </p:cNvPr>
          <p:cNvSpPr>
            <a:spLocks noGrp="1"/>
          </p:cNvSpPr>
          <p:nvPr>
            <p:ph sz="quarter" idx="11"/>
          </p:nvPr>
        </p:nvSpPr>
        <p:spPr/>
        <p:txBody>
          <a:bodyPr/>
          <a:lstStyle/>
          <a:p>
            <a:pPr marL="342900" lvl="0" indent="-3429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Specialized intercellular junctions with the other neurons, with muscle cells, or with gland cells</a:t>
            </a:r>
          </a:p>
          <a:p>
            <a:pPr marL="342900" lvl="0" indent="-3429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Presynaptic cell transmits action potential</a:t>
            </a:r>
          </a:p>
          <a:p>
            <a:pPr marL="342900" lvl="0" indent="-3429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Postsynaptic cell receives it</a:t>
            </a:r>
          </a:p>
          <a:p>
            <a:pPr marL="342900" lvl="0" indent="-3429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Two basic types: electrical and chemical</a:t>
            </a:r>
          </a:p>
        </p:txBody>
      </p:sp>
      <p:sp>
        <p:nvSpPr>
          <p:cNvPr id="6" name="Slide Number Placeholder 3">
            <a:extLst>
              <a:ext uri="{FF2B5EF4-FFF2-40B4-BE49-F238E27FC236}">
                <a16:creationId xmlns:a16="http://schemas.microsoft.com/office/drawing/2014/main" id="{ED0B95E9-F86B-4FA6-906C-3D5C7622CC2A}"/>
              </a:ext>
            </a:extLst>
          </p:cNvPr>
          <p:cNvSpPr>
            <a:spLocks noGrp="1"/>
          </p:cNvSpPr>
          <p:nvPr>
            <p:ph type="sldNum" sz="quarter" idx="10"/>
          </p:nvPr>
        </p:nvSpPr>
        <p:spPr/>
        <p:txBody>
          <a:bodyPr/>
          <a:lstStyle/>
          <a:p>
            <a:fld id="{68151E55-6873-49E2-B8D5-2F265E6F1973}" type="slidenum">
              <a:rPr lang="en-US" smtClean="0"/>
              <a:pPr/>
              <a:t>31</a:t>
            </a:fld>
            <a:endParaRPr lang="en-US"/>
          </a:p>
        </p:txBody>
      </p:sp>
    </p:spTree>
    <p:extLst>
      <p:ext uri="{BB962C8B-B14F-4D97-AF65-F5344CB8AC3E}">
        <p14:creationId xmlns:p14="http://schemas.microsoft.com/office/powerpoint/2010/main" val="101672847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9165EB-2E7F-4CF8-9113-BE3C56D93197}"/>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Electrical and Chemical Synapses</a:t>
            </a:r>
          </a:p>
        </p:txBody>
      </p:sp>
      <p:sp>
        <p:nvSpPr>
          <p:cNvPr id="3" name="Content Placeholder 2">
            <a:extLst>
              <a:ext uri="{FF2B5EF4-FFF2-40B4-BE49-F238E27FC236}">
                <a16:creationId xmlns:a16="http://schemas.microsoft.com/office/drawing/2014/main" id="{812821F3-69AA-4585-8FE5-E82ECF0A427C}"/>
              </a:ext>
            </a:extLst>
          </p:cNvPr>
          <p:cNvSpPr>
            <a:spLocks noGrp="1"/>
          </p:cNvSpPr>
          <p:nvPr>
            <p:ph sz="quarter" idx="11"/>
          </p:nvPr>
        </p:nvSpPr>
        <p:spPr/>
        <p:txBody>
          <a:bodyPr/>
          <a:lstStyle/>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Electrical synapses</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Involve direct cytoplasmic connections between the two cells formed by gap junctions</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Relatively rare in vertebrates</a:t>
            </a:r>
          </a:p>
          <a:p>
            <a:pPr lvl="0">
              <a:spcBef>
                <a:spcPts val="18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Chemical synapses</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Have a synaptic cleft between the two cells</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End of presynaptic cell contains synaptic vesicles packed with neurotransmitters</a:t>
            </a:r>
          </a:p>
        </p:txBody>
      </p:sp>
      <p:sp>
        <p:nvSpPr>
          <p:cNvPr id="6" name="Slide Number Placeholder 3">
            <a:extLst>
              <a:ext uri="{FF2B5EF4-FFF2-40B4-BE49-F238E27FC236}">
                <a16:creationId xmlns:a16="http://schemas.microsoft.com/office/drawing/2014/main" id="{C3459EDD-1DE6-4A5D-BB44-9BC62E83043E}"/>
              </a:ext>
            </a:extLst>
          </p:cNvPr>
          <p:cNvSpPr>
            <a:spLocks noGrp="1"/>
          </p:cNvSpPr>
          <p:nvPr>
            <p:ph type="sldNum" sz="quarter" idx="10"/>
          </p:nvPr>
        </p:nvSpPr>
        <p:spPr/>
        <p:txBody>
          <a:bodyPr/>
          <a:lstStyle/>
          <a:p>
            <a:fld id="{68151E55-6873-49E2-B8D5-2F265E6F1973}" type="slidenum">
              <a:rPr lang="en-US" smtClean="0"/>
              <a:pPr/>
              <a:t>32</a:t>
            </a:fld>
            <a:endParaRPr lang="en-US"/>
          </a:p>
        </p:txBody>
      </p:sp>
    </p:spTree>
    <p:extLst>
      <p:ext uri="{BB962C8B-B14F-4D97-AF65-F5344CB8AC3E}">
        <p14:creationId xmlns:p14="http://schemas.microsoft.com/office/powerpoint/2010/main" val="198754725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CD4EE0-23E0-40F0-9390-2A63A4C423F7}"/>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Figure 42.12</a:t>
            </a:r>
          </a:p>
        </p:txBody>
      </p:sp>
      <p:pic>
        <p:nvPicPr>
          <p:cNvPr id="11" name="Picture 2" descr="Hundreds of synaptic vesicles sit just behind the synaptic cleft. Dozens of mitochondria are found in the axon terminal opposite the vesicles."/>
          <p:cNvPicPr>
            <a:picLocks noChangeAspect="1"/>
          </p:cNvPicPr>
          <p:nvPr/>
        </p:nvPicPr>
        <p:blipFill rotWithShape="1">
          <a:blip r:embed="rId2">
            <a:extLst>
              <a:ext uri="{28A0092B-C50C-407E-A947-70E740481C1C}">
                <a14:useLocalDpi xmlns:a14="http://schemas.microsoft.com/office/drawing/2010/main" val="0"/>
              </a:ext>
            </a:extLst>
          </a:blip>
          <a:srcRect b="2909"/>
          <a:stretch/>
        </p:blipFill>
        <p:spPr>
          <a:xfrm>
            <a:off x="1467873" y="1173249"/>
            <a:ext cx="6208253" cy="4913216"/>
          </a:xfrm>
          <a:prstGeom prst="rect">
            <a:avLst/>
          </a:prstGeom>
        </p:spPr>
      </p:pic>
      <p:sp>
        <p:nvSpPr>
          <p:cNvPr id="3" name="Content Placeholder 3"/>
          <p:cNvSpPr>
            <a:spLocks noGrp="1"/>
          </p:cNvSpPr>
          <p:nvPr>
            <p:ph sz="quarter" idx="11"/>
          </p:nvPr>
        </p:nvSpPr>
        <p:spPr>
          <a:xfrm>
            <a:off x="2724383" y="6137855"/>
            <a:ext cx="3695232" cy="276896"/>
          </a:xfrm>
        </p:spPr>
        <p:txBody>
          <a:bodyPr/>
          <a:lstStyle/>
          <a:p>
            <a:pPr algn="ctr"/>
            <a:r>
              <a:rPr lang="en-US" sz="800" dirty="0">
                <a:solidFill>
                  <a:schemeClr val="tx1"/>
                </a:solidFill>
                <a:latin typeface="+mj-lt"/>
                <a:ea typeface="Calibri"/>
                <a:cs typeface="Calibri"/>
              </a:rPr>
              <a:t>©John </a:t>
            </a:r>
            <a:r>
              <a:rPr lang="en-US" sz="800" dirty="0" err="1">
                <a:solidFill>
                  <a:schemeClr val="tx1"/>
                </a:solidFill>
                <a:latin typeface="+mj-lt"/>
                <a:ea typeface="Calibri"/>
                <a:cs typeface="Calibri"/>
              </a:rPr>
              <a:t>Heuser</a:t>
            </a:r>
            <a:r>
              <a:rPr lang="en-US" sz="800" dirty="0">
                <a:solidFill>
                  <a:schemeClr val="tx1"/>
                </a:solidFill>
                <a:latin typeface="+mj-lt"/>
                <a:ea typeface="Calibri"/>
                <a:cs typeface="Calibri"/>
              </a:rPr>
              <a:t>, Washington University School of Medicine, St. Louis, MO</a:t>
            </a:r>
            <a:endParaRPr lang="en-US" sz="800" dirty="0">
              <a:solidFill>
                <a:schemeClr val="tx1"/>
              </a:solidFill>
              <a:latin typeface="+mj-lt"/>
            </a:endParaRPr>
          </a:p>
        </p:txBody>
      </p:sp>
      <p:sp>
        <p:nvSpPr>
          <p:cNvPr id="8" name="Slide Number Placeholder 4">
            <a:extLst>
              <a:ext uri="{FF2B5EF4-FFF2-40B4-BE49-F238E27FC236}">
                <a16:creationId xmlns:a16="http://schemas.microsoft.com/office/drawing/2014/main" id="{B8BBED7F-B5F1-4630-B280-440EE7C2C6B7}"/>
              </a:ext>
            </a:extLst>
          </p:cNvPr>
          <p:cNvSpPr>
            <a:spLocks noGrp="1"/>
          </p:cNvSpPr>
          <p:nvPr>
            <p:ph type="sldNum" sz="quarter" idx="10"/>
          </p:nvPr>
        </p:nvSpPr>
        <p:spPr/>
        <p:txBody>
          <a:bodyPr/>
          <a:lstStyle/>
          <a:p>
            <a:fld id="{68151E55-6873-49E2-B8D5-2F265E6F1973}" type="slidenum">
              <a:rPr lang="en-US" smtClean="0"/>
              <a:pPr/>
              <a:t>33</a:t>
            </a:fld>
            <a:endParaRPr lang="en-US"/>
          </a:p>
        </p:txBody>
      </p:sp>
    </p:spTree>
    <p:extLst>
      <p:ext uri="{BB962C8B-B14F-4D97-AF65-F5344CB8AC3E}">
        <p14:creationId xmlns:p14="http://schemas.microsoft.com/office/powerpoint/2010/main" val="202745950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AC7F3D-FC03-4118-B15A-0DC5B0083963}"/>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Chemical Synapses</a:t>
            </a:r>
          </a:p>
        </p:txBody>
      </p:sp>
      <p:sp>
        <p:nvSpPr>
          <p:cNvPr id="3" name="Content Placeholder 2">
            <a:extLst>
              <a:ext uri="{FF2B5EF4-FFF2-40B4-BE49-F238E27FC236}">
                <a16:creationId xmlns:a16="http://schemas.microsoft.com/office/drawing/2014/main" id="{D4813818-D591-4E96-89C8-44F02E425D5A}"/>
              </a:ext>
            </a:extLst>
          </p:cNvPr>
          <p:cNvSpPr>
            <a:spLocks noGrp="1"/>
          </p:cNvSpPr>
          <p:nvPr>
            <p:ph sz="quarter" idx="11"/>
          </p:nvPr>
        </p:nvSpPr>
        <p:spPr>
          <a:xfrm>
            <a:off x="342900" y="1276710"/>
            <a:ext cx="8458200" cy="463955"/>
          </a:xfrm>
        </p:spPr>
        <p:txBody>
          <a:bodyPr/>
          <a:lstStyle/>
          <a:p>
            <a:pPr marL="342900" lvl="0" indent="-3429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Action potential triggers influx of </a:t>
            </a:r>
          </a:p>
        </p:txBody>
      </p:sp>
      <p:graphicFrame>
        <p:nvGraphicFramePr>
          <p:cNvPr id="8" name="Object 3">
            <a:extLst>
              <a:ext uri="{FF2B5EF4-FFF2-40B4-BE49-F238E27FC236}">
                <a16:creationId xmlns:a16="http://schemas.microsoft.com/office/drawing/2014/main" id="{1D23241A-31C8-4D95-83D0-55D801E4D44E}"/>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476304534"/>
              </p:ext>
            </p:extLst>
          </p:nvPr>
        </p:nvGraphicFramePr>
        <p:xfrm>
          <a:off x="5201950" y="1325467"/>
          <a:ext cx="635000" cy="342900"/>
        </p:xfrm>
        <a:graphic>
          <a:graphicData uri="http://schemas.openxmlformats.org/presentationml/2006/ole">
            <mc:AlternateContent xmlns:mc="http://schemas.openxmlformats.org/markup-compatibility/2006">
              <mc:Choice xmlns:v="urn:schemas-microsoft-com:vml" Requires="v">
                <p:oleObj spid="_x0000_s4182" name="Equation" r:id="rId3" imgW="634680" imgH="342720" progId="Equation.DSMT4">
                  <p:embed/>
                </p:oleObj>
              </mc:Choice>
              <mc:Fallback>
                <p:oleObj name="Equation" r:id="rId3" imgW="634680" imgH="342720" progId="Equation.DSMT4">
                  <p:embed/>
                  <p:pic>
                    <p:nvPicPr>
                      <p:cNvPr id="0" name=""/>
                      <p:cNvPicPr/>
                      <p:nvPr/>
                    </p:nvPicPr>
                    <p:blipFill>
                      <a:blip r:embed="rId4"/>
                      <a:stretch>
                        <a:fillRect/>
                      </a:stretch>
                    </p:blipFill>
                    <p:spPr>
                      <a:xfrm>
                        <a:off x="5201950" y="1325467"/>
                        <a:ext cx="635000" cy="342900"/>
                      </a:xfrm>
                      <a:prstGeom prst="rect">
                        <a:avLst/>
                      </a:prstGeom>
                    </p:spPr>
                  </p:pic>
                </p:oleObj>
              </mc:Fallback>
            </mc:AlternateContent>
          </a:graphicData>
        </a:graphic>
      </p:graphicFrame>
      <p:sp>
        <p:nvSpPr>
          <p:cNvPr id="4" name="Content Placeholder 4">
            <a:extLst>
              <a:ext uri="{FF2B5EF4-FFF2-40B4-BE49-F238E27FC236}">
                <a16:creationId xmlns:a16="http://schemas.microsoft.com/office/drawing/2014/main" id="{375642DF-860F-47BC-B8E8-CCBA4A0835D8}"/>
              </a:ext>
            </a:extLst>
          </p:cNvPr>
          <p:cNvSpPr>
            <a:spLocks noGrp="1"/>
          </p:cNvSpPr>
          <p:nvPr>
            <p:ph sz="quarter" idx="15"/>
          </p:nvPr>
        </p:nvSpPr>
        <p:spPr>
          <a:xfrm>
            <a:off x="342900" y="1894901"/>
            <a:ext cx="8458200" cy="4356145"/>
          </a:xfrm>
        </p:spPr>
        <p:txBody>
          <a:bodyPr/>
          <a:lstStyle/>
          <a:p>
            <a:pPr marL="342900" indent="-342900">
              <a:spcBef>
                <a:spcPts val="1200"/>
              </a:spcBef>
              <a:spcAft>
                <a:spcPts val="600"/>
              </a:spcAft>
              <a:buFont typeface="Arial" panose="020B0604020202020204" pitchFamily="34" charset="0"/>
              <a:buChar char="•"/>
            </a:pPr>
            <a:r>
              <a:rPr lang="en-US" dirty="0"/>
              <a:t>Synaptic vesicles fuse with cell membrane</a:t>
            </a:r>
          </a:p>
          <a:p>
            <a:pPr marL="342900" indent="-342900">
              <a:spcBef>
                <a:spcPts val="1200"/>
              </a:spcBef>
              <a:spcAft>
                <a:spcPts val="600"/>
              </a:spcAft>
              <a:buFont typeface="Arial" panose="020B0604020202020204" pitchFamily="34" charset="0"/>
              <a:buChar char="•"/>
            </a:pPr>
            <a:r>
              <a:rPr lang="en-US" dirty="0"/>
              <a:t>Neurotransmitter is released by exocytosis</a:t>
            </a:r>
          </a:p>
          <a:p>
            <a:pPr marL="342900" indent="-342900">
              <a:spcBef>
                <a:spcPts val="1200"/>
              </a:spcBef>
              <a:spcAft>
                <a:spcPts val="600"/>
              </a:spcAft>
              <a:buFont typeface="Arial" panose="020B0604020202020204" pitchFamily="34" charset="0"/>
              <a:buChar char="•"/>
            </a:pPr>
            <a:r>
              <a:rPr lang="en-US" dirty="0"/>
              <a:t>Diffuses to other side of cleft and binds to chemical- or ligand-gated receptor proteins</a:t>
            </a:r>
          </a:p>
          <a:p>
            <a:pPr marL="342900" indent="-342900">
              <a:spcBef>
                <a:spcPts val="1200"/>
              </a:spcBef>
              <a:spcAft>
                <a:spcPts val="600"/>
              </a:spcAft>
              <a:buFont typeface="Arial" panose="020B0604020202020204" pitchFamily="34" charset="0"/>
              <a:buChar char="•"/>
            </a:pPr>
            <a:r>
              <a:rPr lang="en-US" dirty="0"/>
              <a:t>Produces graded potentials in the postsynaptic membrane</a:t>
            </a:r>
          </a:p>
          <a:p>
            <a:pPr marL="342900" indent="-342900">
              <a:spcBef>
                <a:spcPts val="1200"/>
              </a:spcBef>
              <a:spcAft>
                <a:spcPts val="600"/>
              </a:spcAft>
              <a:buFont typeface="Arial" panose="020B0604020202020204" pitchFamily="34" charset="0"/>
              <a:buChar char="•"/>
            </a:pPr>
            <a:r>
              <a:rPr lang="en-US" dirty="0"/>
              <a:t>Neurotransmitter action is terminated by enzymatic digestion or cellular uptake</a:t>
            </a:r>
          </a:p>
        </p:txBody>
      </p:sp>
      <p:sp>
        <p:nvSpPr>
          <p:cNvPr id="6" name="Slide Number Placeholder 5">
            <a:extLst>
              <a:ext uri="{FF2B5EF4-FFF2-40B4-BE49-F238E27FC236}">
                <a16:creationId xmlns:a16="http://schemas.microsoft.com/office/drawing/2014/main" id="{61C5F02B-D8DC-4216-8071-8E76C3A11A90}"/>
              </a:ext>
            </a:extLst>
          </p:cNvPr>
          <p:cNvSpPr>
            <a:spLocks noGrp="1"/>
          </p:cNvSpPr>
          <p:nvPr>
            <p:ph type="sldNum" sz="quarter" idx="10"/>
          </p:nvPr>
        </p:nvSpPr>
        <p:spPr/>
        <p:txBody>
          <a:bodyPr/>
          <a:lstStyle/>
          <a:p>
            <a:fld id="{68151E55-6873-49E2-B8D5-2F265E6F1973}" type="slidenum">
              <a:rPr lang="en-US" smtClean="0"/>
              <a:pPr/>
              <a:t>34</a:t>
            </a:fld>
            <a:endParaRPr lang="en-US"/>
          </a:p>
        </p:txBody>
      </p:sp>
    </p:spTree>
    <p:extLst>
      <p:ext uri="{BB962C8B-B14F-4D97-AF65-F5344CB8AC3E}">
        <p14:creationId xmlns:p14="http://schemas.microsoft.com/office/powerpoint/2010/main" val="57842359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8F8C5E-F2C7-4C04-B8D1-8870BE804602}"/>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Figure 42.13</a:t>
            </a:r>
          </a:p>
        </p:txBody>
      </p:sp>
      <p:pic>
        <p:nvPicPr>
          <p:cNvPr id="11" name="Picture 2" descr="A neuron cell, a magnified view of an axon and synaptic cleft and cell."/>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9746" y="1813165"/>
            <a:ext cx="8127686" cy="3275073"/>
          </a:xfrm>
          <a:prstGeom prst="rect">
            <a:avLst/>
          </a:prstGeom>
        </p:spPr>
      </p:pic>
      <p:sp>
        <p:nvSpPr>
          <p:cNvPr id="9"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8AA3C78F-BA92-43E8-AD53-4CE4B9D600F8}"/>
              </a:ext>
            </a:extLst>
          </p:cNvPr>
          <p:cNvSpPr>
            <a:spLocks noGrp="1"/>
          </p:cNvSpPr>
          <p:nvPr>
            <p:ph type="sldNum" sz="quarter" idx="10"/>
          </p:nvPr>
        </p:nvSpPr>
        <p:spPr/>
        <p:txBody>
          <a:bodyPr/>
          <a:lstStyle/>
          <a:p>
            <a:fld id="{68151E55-6873-49E2-B8D5-2F265E6F1973}" type="slidenum">
              <a:rPr lang="en-US" smtClean="0"/>
              <a:pPr/>
              <a:t>35</a:t>
            </a:fld>
            <a:endParaRPr lang="en-US"/>
          </a:p>
        </p:txBody>
      </p:sp>
    </p:spTree>
    <p:extLst>
      <p:ext uri="{BB962C8B-B14F-4D97-AF65-F5344CB8AC3E}">
        <p14:creationId xmlns:p14="http://schemas.microsoft.com/office/powerpoint/2010/main" val="52653236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5DA3CB-56DC-43BF-A752-943D51A6F9AF}"/>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Neurotransmitters: Acetylcholine</a:t>
            </a:r>
          </a:p>
        </p:txBody>
      </p:sp>
      <p:sp>
        <p:nvSpPr>
          <p:cNvPr id="3" name="Content Placeholder 2">
            <a:extLst>
              <a:ext uri="{FF2B5EF4-FFF2-40B4-BE49-F238E27FC236}">
                <a16:creationId xmlns:a16="http://schemas.microsoft.com/office/drawing/2014/main" id="{1EB9A417-8EB7-49CC-B4DD-00A36FE86B7E}"/>
              </a:ext>
            </a:extLst>
          </p:cNvPr>
          <p:cNvSpPr>
            <a:spLocks noGrp="1"/>
          </p:cNvSpPr>
          <p:nvPr>
            <p:ph sz="quarter" idx="11"/>
          </p:nvPr>
        </p:nvSpPr>
        <p:spPr>
          <a:xfrm>
            <a:off x="342900" y="1276710"/>
            <a:ext cx="4361302" cy="4974336"/>
          </a:xfrm>
        </p:spPr>
        <p:txBody>
          <a:bodyPr/>
          <a:lstStyle/>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Acetylcholine (</a:t>
            </a:r>
            <a:r>
              <a:rPr lang="en-US" dirty="0" err="1">
                <a:solidFill>
                  <a:srgbClr val="000000"/>
                </a:solidFill>
                <a:latin typeface="Arial" panose="020B0604020202020204" pitchFamily="34" charset="0"/>
                <a:ea typeface="Verdana" panose="020B0604030504040204" pitchFamily="34" charset="0"/>
              </a:rPr>
              <a:t>ACh</a:t>
            </a:r>
            <a:r>
              <a:rPr lang="en-US" dirty="0">
                <a:solidFill>
                  <a:srgbClr val="000000"/>
                </a:solidFill>
                <a:latin typeface="Arial" panose="020B0604020202020204" pitchFamily="34" charset="0"/>
                <a:ea typeface="Verdana" panose="020B0604030504040204" pitchFamily="34" charset="0"/>
              </a:rPr>
              <a:t>)</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Crosses the synapse between a motor neuron and a muscle fiber</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Neuromuscular junction</a:t>
            </a:r>
          </a:p>
        </p:txBody>
      </p:sp>
      <p:pic>
        <p:nvPicPr>
          <p:cNvPr id="10" name="Picture 3" descr="A light micrograph of axons branch in contact with muscle fiber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04202" y="1276710"/>
            <a:ext cx="4184301" cy="4562203"/>
          </a:xfrm>
          <a:prstGeom prst="rect">
            <a:avLst/>
          </a:prstGeom>
        </p:spPr>
      </p:pic>
      <p:sp>
        <p:nvSpPr>
          <p:cNvPr id="4" name="Text Placeholder 4">
            <a:extLst>
              <a:ext uri="{FF2B5EF4-FFF2-40B4-BE49-F238E27FC236}">
                <a16:creationId xmlns:a16="http://schemas.microsoft.com/office/drawing/2014/main" id="{ECDBB9FB-0584-4146-868F-C8540F92D919}"/>
              </a:ext>
            </a:extLst>
          </p:cNvPr>
          <p:cNvSpPr>
            <a:spLocks noGrp="1"/>
          </p:cNvSpPr>
          <p:nvPr>
            <p:ph type="body" sz="quarter" idx="39"/>
          </p:nvPr>
        </p:nvSpPr>
        <p:spPr>
          <a:xfrm>
            <a:off x="4825388" y="5950856"/>
            <a:ext cx="3975712" cy="300190"/>
          </a:xfrm>
        </p:spPr>
        <p:txBody>
          <a:bodyPr/>
          <a:lstStyle/>
          <a:p>
            <a:pPr algn="ctr"/>
            <a:r>
              <a:rPr lang="en-IN" dirty="0">
                <a:solidFill>
                  <a:schemeClr val="tx1"/>
                </a:solidFill>
              </a:rPr>
              <a:t>Ed Reschke</a:t>
            </a:r>
          </a:p>
        </p:txBody>
      </p:sp>
      <p:sp>
        <p:nvSpPr>
          <p:cNvPr id="8" name="Slide Number Placeholder 5">
            <a:extLst>
              <a:ext uri="{FF2B5EF4-FFF2-40B4-BE49-F238E27FC236}">
                <a16:creationId xmlns:a16="http://schemas.microsoft.com/office/drawing/2014/main" id="{9FE442BC-FB3E-460A-9DB7-C6AAE7FAF04E}"/>
              </a:ext>
            </a:extLst>
          </p:cNvPr>
          <p:cNvSpPr>
            <a:spLocks noGrp="1"/>
          </p:cNvSpPr>
          <p:nvPr>
            <p:ph type="sldNum" sz="quarter" idx="10"/>
          </p:nvPr>
        </p:nvSpPr>
        <p:spPr/>
        <p:txBody>
          <a:bodyPr/>
          <a:lstStyle/>
          <a:p>
            <a:fld id="{68151E55-6873-49E2-B8D5-2F265E6F1973}" type="slidenum">
              <a:rPr lang="en-US" smtClean="0"/>
              <a:pPr/>
              <a:t>36</a:t>
            </a:fld>
            <a:endParaRPr lang="en-US"/>
          </a:p>
        </p:txBody>
      </p:sp>
    </p:spTree>
    <p:extLst>
      <p:ext uri="{BB962C8B-B14F-4D97-AF65-F5344CB8AC3E}">
        <p14:creationId xmlns:p14="http://schemas.microsoft.com/office/powerpoint/2010/main" val="199019795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483677-9BF9-467C-922A-55A059E562D0}"/>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Acetylcholine</a:t>
            </a:r>
          </a:p>
        </p:txBody>
      </p:sp>
      <p:sp>
        <p:nvSpPr>
          <p:cNvPr id="3" name="Content Placeholder 2">
            <a:extLst>
              <a:ext uri="{FF2B5EF4-FFF2-40B4-BE49-F238E27FC236}">
                <a16:creationId xmlns:a16="http://schemas.microsoft.com/office/drawing/2014/main" id="{EF90C95F-2B89-4D13-8C67-2B54AD8D167D}"/>
              </a:ext>
            </a:extLst>
          </p:cNvPr>
          <p:cNvSpPr>
            <a:spLocks noGrp="1"/>
          </p:cNvSpPr>
          <p:nvPr>
            <p:ph sz="quarter" idx="11"/>
          </p:nvPr>
        </p:nvSpPr>
        <p:spPr>
          <a:xfrm>
            <a:off x="342899" y="1276710"/>
            <a:ext cx="8580763" cy="4974336"/>
          </a:xfrm>
        </p:spPr>
        <p:txBody>
          <a:bodyPr/>
          <a:lstStyle/>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Binds to receptor in the postsynaptic membrane</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Causes ligand-gated ion channels to open</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Produces a depolarization called an excitatory postsynaptic potential (E</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S</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 </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Stimulates muscle contraction</a:t>
            </a:r>
          </a:p>
          <a:p>
            <a:pPr lvl="0">
              <a:spcBef>
                <a:spcPts val="1200"/>
              </a:spcBef>
              <a:spcAft>
                <a:spcPts val="1200"/>
              </a:spcAft>
              <a:buClr>
                <a:schemeClr val="tx1"/>
              </a:buClr>
            </a:pPr>
            <a:r>
              <a:rPr lang="en-US" dirty="0" err="1">
                <a:solidFill>
                  <a:srgbClr val="000000"/>
                </a:solidFill>
                <a:latin typeface="Arial" panose="020B0604020202020204" pitchFamily="34" charset="0"/>
                <a:ea typeface="Verdana" panose="020B0604030504040204" pitchFamily="34" charset="0"/>
              </a:rPr>
              <a:t>Acetylcholinesterase</a:t>
            </a:r>
            <a:r>
              <a:rPr lang="en-US" dirty="0">
                <a:solidFill>
                  <a:srgbClr val="000000"/>
                </a:solidFill>
                <a:latin typeface="Arial" panose="020B0604020202020204" pitchFamily="34" charset="0"/>
                <a:ea typeface="Verdana" panose="020B0604030504040204" pitchFamily="34" charset="0"/>
              </a:rPr>
              <a:t> (</a:t>
            </a:r>
            <a:r>
              <a:rPr lang="en-US" dirty="0" err="1">
                <a:solidFill>
                  <a:srgbClr val="000000"/>
                </a:solidFill>
                <a:latin typeface="Arial" panose="020B0604020202020204" pitchFamily="34" charset="0"/>
                <a:ea typeface="Verdana" panose="020B0604030504040204" pitchFamily="34" charset="0"/>
              </a:rPr>
              <a:t>AChE</a:t>
            </a:r>
            <a:r>
              <a:rPr lang="en-US" dirty="0">
                <a:solidFill>
                  <a:srgbClr val="000000"/>
                </a:solidFill>
                <a:latin typeface="Arial" panose="020B0604020202020204" pitchFamily="34" charset="0"/>
                <a:ea typeface="Verdana" panose="020B0604030504040204" pitchFamily="34" charset="0"/>
              </a:rPr>
              <a:t>) degrades </a:t>
            </a:r>
            <a:r>
              <a:rPr lang="en-US" dirty="0" err="1">
                <a:solidFill>
                  <a:srgbClr val="000000"/>
                </a:solidFill>
                <a:latin typeface="Arial" panose="020B0604020202020204" pitchFamily="34" charset="0"/>
                <a:ea typeface="Verdana" panose="020B0604030504040204" pitchFamily="34" charset="0"/>
              </a:rPr>
              <a:t>ACh</a:t>
            </a:r>
            <a:endParaRPr lang="en-US" dirty="0">
              <a:solidFill>
                <a:srgbClr val="000000"/>
              </a:solidFill>
              <a:latin typeface="Arial" panose="020B0604020202020204" pitchFamily="34" charset="0"/>
              <a:ea typeface="Verdana" panose="020B0604030504040204" pitchFamily="34" charset="0"/>
            </a:endParaRP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Causes muscle relaxation</a:t>
            </a:r>
          </a:p>
        </p:txBody>
      </p:sp>
      <p:sp>
        <p:nvSpPr>
          <p:cNvPr id="6" name="Slide Number Placeholder 3">
            <a:extLst>
              <a:ext uri="{FF2B5EF4-FFF2-40B4-BE49-F238E27FC236}">
                <a16:creationId xmlns:a16="http://schemas.microsoft.com/office/drawing/2014/main" id="{FD4498CA-BB7E-44D4-BCCD-AF731B5F480A}"/>
              </a:ext>
            </a:extLst>
          </p:cNvPr>
          <p:cNvSpPr>
            <a:spLocks noGrp="1"/>
          </p:cNvSpPr>
          <p:nvPr>
            <p:ph type="sldNum" sz="quarter" idx="10"/>
          </p:nvPr>
        </p:nvSpPr>
        <p:spPr/>
        <p:txBody>
          <a:bodyPr/>
          <a:lstStyle/>
          <a:p>
            <a:fld id="{68151E55-6873-49E2-B8D5-2F265E6F1973}" type="slidenum">
              <a:rPr lang="en-US" smtClean="0"/>
              <a:pPr/>
              <a:t>37</a:t>
            </a:fld>
            <a:endParaRPr lang="en-US"/>
          </a:p>
        </p:txBody>
      </p:sp>
    </p:spTree>
    <p:extLst>
      <p:ext uri="{BB962C8B-B14F-4D97-AF65-F5344CB8AC3E}">
        <p14:creationId xmlns:p14="http://schemas.microsoft.com/office/powerpoint/2010/main" val="373582808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A88895-8AAA-4182-9B7A-21718FDB3BDC}"/>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Neurotransmitters: Amino Acids</a:t>
            </a:r>
          </a:p>
        </p:txBody>
      </p:sp>
      <p:sp>
        <p:nvSpPr>
          <p:cNvPr id="3" name="Content Placeholder 2">
            <a:extLst>
              <a:ext uri="{FF2B5EF4-FFF2-40B4-BE49-F238E27FC236}">
                <a16:creationId xmlns:a16="http://schemas.microsoft.com/office/drawing/2014/main" id="{47D5F8B7-D7CE-44A7-890D-73ADD7BD41AD}"/>
              </a:ext>
            </a:extLst>
          </p:cNvPr>
          <p:cNvSpPr>
            <a:spLocks noGrp="1"/>
          </p:cNvSpPr>
          <p:nvPr>
            <p:ph sz="quarter" idx="11"/>
          </p:nvPr>
        </p:nvSpPr>
        <p:spPr>
          <a:xfrm>
            <a:off x="342900" y="1276709"/>
            <a:ext cx="8458200" cy="2744447"/>
          </a:xfrm>
        </p:spPr>
        <p:txBody>
          <a:bodyPr/>
          <a:lstStyle/>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Glutamate</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Major excitatory neurotransmitter in the vertebrate C</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S</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Glycine and G</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B</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a:t>
            </a:r>
            <a:r>
              <a:rPr lang="en-US" dirty="0">
                <a:solidFill>
                  <a:srgbClr val="000000"/>
                </a:solidFill>
                <a:latin typeface="Arial" panose="020B0604020202020204" pitchFamily="34" charset="0"/>
                <a:ea typeface="Verdana" panose="020B0604030504040204" pitchFamily="34" charset="0"/>
                <a:cs typeface="Times New Roman" panose="02020603050405020304" pitchFamily="18" charset="0"/>
              </a:rPr>
              <a:t>γ</a:t>
            </a:r>
            <a:r>
              <a:rPr lang="en-US" dirty="0">
                <a:solidFill>
                  <a:srgbClr val="000000"/>
                </a:solidFill>
                <a:latin typeface="Arial" panose="020B0604020202020204" pitchFamily="34" charset="0"/>
                <a:ea typeface="Verdana" panose="020B0604030504040204" pitchFamily="34" charset="0"/>
              </a:rPr>
              <a:t>-aminobutyric acid) are inhibitory neurotransmitters</a:t>
            </a:r>
          </a:p>
          <a:p>
            <a:pPr marL="640800"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Open ligand-gated channels for</a:t>
            </a:r>
          </a:p>
        </p:txBody>
      </p:sp>
      <p:graphicFrame>
        <p:nvGraphicFramePr>
          <p:cNvPr id="8" name="Object 3">
            <a:extLst>
              <a:ext uri="{FF2B5EF4-FFF2-40B4-BE49-F238E27FC236}">
                <a16:creationId xmlns:a16="http://schemas.microsoft.com/office/drawing/2014/main" id="{FCD1642C-93AB-462B-AAD2-67F4663F0513}"/>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173216879"/>
              </p:ext>
            </p:extLst>
          </p:nvPr>
        </p:nvGraphicFramePr>
        <p:xfrm>
          <a:off x="4746530" y="3610192"/>
          <a:ext cx="355600" cy="304800"/>
        </p:xfrm>
        <a:graphic>
          <a:graphicData uri="http://schemas.openxmlformats.org/presentationml/2006/ole">
            <mc:AlternateContent xmlns:mc="http://schemas.openxmlformats.org/markup-compatibility/2006">
              <mc:Choice xmlns:v="urn:schemas-microsoft-com:vml" Requires="v">
                <p:oleObj spid="_x0000_s5203" name="Equation" r:id="rId3" imgW="355320" imgH="304560" progId="Equation.DSMT4">
                  <p:embed/>
                </p:oleObj>
              </mc:Choice>
              <mc:Fallback>
                <p:oleObj name="Equation" r:id="rId3" imgW="355320" imgH="304560" progId="Equation.DSMT4">
                  <p:embed/>
                  <p:pic>
                    <p:nvPicPr>
                      <p:cNvPr id="11" name="Object 10">
                        <a:extLst>
                          <a:ext uri="{FF2B5EF4-FFF2-40B4-BE49-F238E27FC236}">
                            <a16:creationId xmlns:a16="http://schemas.microsoft.com/office/drawing/2014/main" id="{BB58FC6B-C3E5-4E20-BEAA-38F76BCC8B01}"/>
                          </a:ext>
                        </a:extLst>
                      </p:cNvPr>
                      <p:cNvPicPr/>
                      <p:nvPr/>
                    </p:nvPicPr>
                    <p:blipFill>
                      <a:blip r:embed="rId4"/>
                      <a:stretch>
                        <a:fillRect/>
                      </a:stretch>
                    </p:blipFill>
                    <p:spPr>
                      <a:xfrm>
                        <a:off x="4746530" y="3610192"/>
                        <a:ext cx="355600" cy="304800"/>
                      </a:xfrm>
                      <a:prstGeom prst="rect">
                        <a:avLst/>
                      </a:prstGeom>
                    </p:spPr>
                  </p:pic>
                </p:oleObj>
              </mc:Fallback>
            </mc:AlternateContent>
          </a:graphicData>
        </a:graphic>
      </p:graphicFrame>
      <p:sp>
        <p:nvSpPr>
          <p:cNvPr id="4" name="Content Placeholder 4">
            <a:extLst>
              <a:ext uri="{FF2B5EF4-FFF2-40B4-BE49-F238E27FC236}">
                <a16:creationId xmlns:a16="http://schemas.microsoft.com/office/drawing/2014/main" id="{7329EA43-96CD-4C28-8429-A816DC38EA1A}"/>
              </a:ext>
            </a:extLst>
          </p:cNvPr>
          <p:cNvSpPr>
            <a:spLocks noGrp="1"/>
          </p:cNvSpPr>
          <p:nvPr>
            <p:ph sz="quarter" idx="15"/>
          </p:nvPr>
        </p:nvSpPr>
        <p:spPr>
          <a:xfrm>
            <a:off x="342900" y="4208443"/>
            <a:ext cx="8458200" cy="738311"/>
          </a:xfrm>
        </p:spPr>
        <p:txBody>
          <a:bodyPr/>
          <a:lstStyle/>
          <a:p>
            <a:pPr marL="640080" indent="-283464">
              <a:buFont typeface="Arial" panose="020B0604020202020204" pitchFamily="34" charset="0"/>
              <a:buChar char="•"/>
            </a:pPr>
            <a:r>
              <a:rPr lang="en-US" sz="2000" dirty="0"/>
              <a:t>Produce a hyperpolarization called an inhibitory postsynaptic potential (I</a:t>
            </a:r>
            <a:r>
              <a:rPr lang="en-US" sz="100" dirty="0"/>
              <a:t> </a:t>
            </a:r>
            <a:r>
              <a:rPr lang="en-US" sz="2000" dirty="0"/>
              <a:t>P</a:t>
            </a:r>
            <a:r>
              <a:rPr lang="en-US" sz="100" dirty="0"/>
              <a:t> </a:t>
            </a:r>
            <a:r>
              <a:rPr lang="en-US" sz="2000" dirty="0"/>
              <a:t>S</a:t>
            </a:r>
            <a:r>
              <a:rPr lang="en-US" sz="100" dirty="0"/>
              <a:t> </a:t>
            </a:r>
            <a:r>
              <a:rPr lang="en-US" sz="2000" dirty="0"/>
              <a:t>P)</a:t>
            </a:r>
          </a:p>
        </p:txBody>
      </p:sp>
      <p:sp>
        <p:nvSpPr>
          <p:cNvPr id="6" name="Slide Number Placeholder 5">
            <a:extLst>
              <a:ext uri="{FF2B5EF4-FFF2-40B4-BE49-F238E27FC236}">
                <a16:creationId xmlns:a16="http://schemas.microsoft.com/office/drawing/2014/main" id="{C76C5634-D770-4A10-974C-166CF720EAA2}"/>
              </a:ext>
            </a:extLst>
          </p:cNvPr>
          <p:cNvSpPr>
            <a:spLocks noGrp="1"/>
          </p:cNvSpPr>
          <p:nvPr>
            <p:ph type="sldNum" sz="quarter" idx="10"/>
          </p:nvPr>
        </p:nvSpPr>
        <p:spPr/>
        <p:txBody>
          <a:bodyPr/>
          <a:lstStyle/>
          <a:p>
            <a:fld id="{68151E55-6873-49E2-B8D5-2F265E6F1973}" type="slidenum">
              <a:rPr lang="en-US" smtClean="0"/>
              <a:pPr/>
              <a:t>38</a:t>
            </a:fld>
            <a:endParaRPr lang="en-US"/>
          </a:p>
        </p:txBody>
      </p:sp>
    </p:spTree>
    <p:extLst>
      <p:ext uri="{BB962C8B-B14F-4D97-AF65-F5344CB8AC3E}">
        <p14:creationId xmlns:p14="http://schemas.microsoft.com/office/powerpoint/2010/main" val="366971144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EAE590-9C56-4A74-9DEB-F2FF3F285AF2}"/>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Figure 42.15</a:t>
            </a:r>
          </a:p>
        </p:txBody>
      </p:sp>
      <p:pic>
        <p:nvPicPr>
          <p:cNvPr id="11" name="Picture 2" descr="A 2-part illustration shows the role of neurotransmitters in the opening and closing of ligand-gated ion channels with corresponding graph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3305" y="1325880"/>
            <a:ext cx="7417390" cy="4663440"/>
          </a:xfrm>
          <a:prstGeom prst="rect">
            <a:avLst/>
          </a:prstGeom>
        </p:spPr>
      </p:pic>
      <p:sp>
        <p:nvSpPr>
          <p:cNvPr id="5" name="Text Placeholder 3">
            <a:extLst>
              <a:ext uri="{FF2B5EF4-FFF2-40B4-BE49-F238E27FC236}">
                <a16:creationId xmlns:a16="http://schemas.microsoft.com/office/drawing/2014/main" id="{5F7C4D9E-9C2D-4E8A-991A-42246F00EA5E}"/>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5F93DF19-7306-4B4A-99B8-9DF717F72971}"/>
              </a:ext>
            </a:extLst>
          </p:cNvPr>
          <p:cNvSpPr>
            <a:spLocks noGrp="1"/>
          </p:cNvSpPr>
          <p:nvPr>
            <p:ph type="sldNum" sz="quarter" idx="10"/>
          </p:nvPr>
        </p:nvSpPr>
        <p:spPr/>
        <p:txBody>
          <a:bodyPr/>
          <a:lstStyle/>
          <a:p>
            <a:fld id="{68151E55-6873-49E2-B8D5-2F265E6F1973}" type="slidenum">
              <a:rPr lang="en-US" smtClean="0"/>
              <a:pPr/>
              <a:t>39</a:t>
            </a:fld>
            <a:endParaRPr lang="en-US"/>
          </a:p>
        </p:txBody>
      </p:sp>
    </p:spTree>
    <p:extLst>
      <p:ext uri="{BB962C8B-B14F-4D97-AF65-F5344CB8AC3E}">
        <p14:creationId xmlns:p14="http://schemas.microsoft.com/office/powerpoint/2010/main" val="23314448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367B8B-9D99-49E2-AA21-2063E38D2C7B}"/>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Central Nervous System</a:t>
            </a:r>
          </a:p>
        </p:txBody>
      </p:sp>
      <p:sp>
        <p:nvSpPr>
          <p:cNvPr id="3" name="Content Placeholder 2">
            <a:extLst>
              <a:ext uri="{FF2B5EF4-FFF2-40B4-BE49-F238E27FC236}">
                <a16:creationId xmlns:a16="http://schemas.microsoft.com/office/drawing/2014/main" id="{F158E5FB-10DD-4118-A3CF-E5ED6788807D}"/>
              </a:ext>
            </a:extLst>
          </p:cNvPr>
          <p:cNvSpPr>
            <a:spLocks noGrp="1"/>
          </p:cNvSpPr>
          <p:nvPr>
            <p:ph sz="quarter" idx="11"/>
          </p:nvPr>
        </p:nvSpPr>
        <p:spPr/>
        <p:txBody>
          <a:bodyPr/>
          <a:lstStyle/>
          <a:p>
            <a:pPr lvl="0">
              <a:spcBef>
                <a:spcPts val="1200"/>
              </a:spcBef>
              <a:spcAft>
                <a:spcPts val="1200"/>
              </a:spcAft>
              <a:buClr>
                <a:srgbClr val="003B48"/>
              </a:buClr>
            </a:pPr>
            <a:r>
              <a:rPr lang="en-US" dirty="0">
                <a:solidFill>
                  <a:srgbClr val="000000"/>
                </a:solidFill>
                <a:ea typeface="Verdana" panose="020B0604030504040204" pitchFamily="34" charset="0"/>
              </a:rPr>
              <a:t>CNS consists of: </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ea typeface="Verdana" panose="020B0604030504040204" pitchFamily="34" charset="0"/>
              </a:rPr>
              <a:t>The brain </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ea typeface="Verdana" panose="020B0604030504040204" pitchFamily="34" charset="0"/>
              </a:rPr>
              <a:t>Spinal cord</a:t>
            </a:r>
          </a:p>
        </p:txBody>
      </p:sp>
      <p:sp>
        <p:nvSpPr>
          <p:cNvPr id="6" name="Slide Number Placeholder 3">
            <a:extLst>
              <a:ext uri="{FF2B5EF4-FFF2-40B4-BE49-F238E27FC236}">
                <a16:creationId xmlns:a16="http://schemas.microsoft.com/office/drawing/2014/main" id="{B8E7D7DB-AFF7-44A7-9C65-9B52159100F9}"/>
              </a:ext>
            </a:extLst>
          </p:cNvPr>
          <p:cNvSpPr>
            <a:spLocks noGrp="1"/>
          </p:cNvSpPr>
          <p:nvPr>
            <p:ph type="sldNum" sz="quarter" idx="10"/>
          </p:nvPr>
        </p:nvSpPr>
        <p:spPr/>
        <p:txBody>
          <a:bodyPr/>
          <a:lstStyle/>
          <a:p>
            <a:fld id="{68151E55-6873-49E2-B8D5-2F265E6F1973}" type="slidenum">
              <a:rPr lang="en-US" smtClean="0"/>
              <a:pPr/>
              <a:t>4</a:t>
            </a:fld>
            <a:endParaRPr lang="en-US"/>
          </a:p>
        </p:txBody>
      </p:sp>
    </p:spTree>
    <p:extLst>
      <p:ext uri="{BB962C8B-B14F-4D97-AF65-F5344CB8AC3E}">
        <p14:creationId xmlns:p14="http://schemas.microsoft.com/office/powerpoint/2010/main" val="357476472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48183F-B047-423C-9AA5-11CBC381EDCE}"/>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Neurotransmitters: Biogenic Amines</a:t>
            </a:r>
          </a:p>
        </p:txBody>
      </p:sp>
      <p:sp>
        <p:nvSpPr>
          <p:cNvPr id="3" name="Content Placeholder 2">
            <a:extLst>
              <a:ext uri="{FF2B5EF4-FFF2-40B4-BE49-F238E27FC236}">
                <a16:creationId xmlns:a16="http://schemas.microsoft.com/office/drawing/2014/main" id="{76FA5969-B2FF-4B4F-A8C8-6647846DFB21}"/>
              </a:ext>
            </a:extLst>
          </p:cNvPr>
          <p:cNvSpPr>
            <a:spLocks noGrp="1"/>
          </p:cNvSpPr>
          <p:nvPr>
            <p:ph sz="quarter" idx="11"/>
          </p:nvPr>
        </p:nvSpPr>
        <p:spPr/>
        <p:txBody>
          <a:bodyPr/>
          <a:lstStyle/>
          <a:p>
            <a:pPr marL="342900" lvl="0" indent="-3429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Epinephrine (adrenaline) and norepinephrine are responsible for the “fight or flight” response</a:t>
            </a:r>
          </a:p>
          <a:p>
            <a:pPr marL="342900" lvl="0" indent="-3429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Dopamine is used in some areas of the brain that control body movements</a:t>
            </a:r>
          </a:p>
          <a:p>
            <a:pPr marL="342900" lvl="0" indent="-3429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Serotonin is involved in the regulation of sleep</a:t>
            </a:r>
          </a:p>
        </p:txBody>
      </p:sp>
      <p:sp>
        <p:nvSpPr>
          <p:cNvPr id="6" name="Slide Number Placeholder 3">
            <a:extLst>
              <a:ext uri="{FF2B5EF4-FFF2-40B4-BE49-F238E27FC236}">
                <a16:creationId xmlns:a16="http://schemas.microsoft.com/office/drawing/2014/main" id="{695E622B-B30A-4D6A-B935-8BA1C23328C1}"/>
              </a:ext>
            </a:extLst>
          </p:cNvPr>
          <p:cNvSpPr>
            <a:spLocks noGrp="1"/>
          </p:cNvSpPr>
          <p:nvPr>
            <p:ph type="sldNum" sz="quarter" idx="10"/>
          </p:nvPr>
        </p:nvSpPr>
        <p:spPr/>
        <p:txBody>
          <a:bodyPr/>
          <a:lstStyle/>
          <a:p>
            <a:fld id="{68151E55-6873-49E2-B8D5-2F265E6F1973}" type="slidenum">
              <a:rPr lang="en-US" smtClean="0"/>
              <a:pPr/>
              <a:t>40</a:t>
            </a:fld>
            <a:endParaRPr lang="en-US"/>
          </a:p>
        </p:txBody>
      </p:sp>
    </p:spTree>
    <p:extLst>
      <p:ext uri="{BB962C8B-B14F-4D97-AF65-F5344CB8AC3E}">
        <p14:creationId xmlns:p14="http://schemas.microsoft.com/office/powerpoint/2010/main" val="6394153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22CF7C-F173-4B48-8BD3-74292B2890A2}"/>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Neurotransmitters: Neuropeptides</a:t>
            </a:r>
          </a:p>
        </p:txBody>
      </p:sp>
      <p:sp>
        <p:nvSpPr>
          <p:cNvPr id="3" name="Content Placeholder 2">
            <a:extLst>
              <a:ext uri="{FF2B5EF4-FFF2-40B4-BE49-F238E27FC236}">
                <a16:creationId xmlns:a16="http://schemas.microsoft.com/office/drawing/2014/main" id="{BC909476-F8C4-4C5B-AF92-70311B85BA21}"/>
              </a:ext>
            </a:extLst>
          </p:cNvPr>
          <p:cNvSpPr>
            <a:spLocks noGrp="1"/>
          </p:cNvSpPr>
          <p:nvPr>
            <p:ph sz="quarter" idx="11"/>
          </p:nvPr>
        </p:nvSpPr>
        <p:spPr/>
        <p:txBody>
          <a:bodyPr/>
          <a:lstStyle/>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Neuropeptides</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Substance P is released from sensory neurons activated by painful stimuli</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Intensity of pain perception depends on </a:t>
            </a:r>
            <a:r>
              <a:rPr lang="en-US" dirty="0" err="1">
                <a:solidFill>
                  <a:srgbClr val="000000"/>
                </a:solidFill>
                <a:latin typeface="Arial" panose="020B0604020202020204" pitchFamily="34" charset="0"/>
                <a:ea typeface="Verdana" panose="020B0604030504040204" pitchFamily="34" charset="0"/>
              </a:rPr>
              <a:t>enkephalins</a:t>
            </a:r>
            <a:r>
              <a:rPr lang="en-US" dirty="0">
                <a:solidFill>
                  <a:srgbClr val="000000"/>
                </a:solidFill>
                <a:latin typeface="Arial" panose="020B0604020202020204" pitchFamily="34" charset="0"/>
                <a:ea typeface="Verdana" panose="020B0604030504040204" pitchFamily="34" charset="0"/>
              </a:rPr>
              <a:t> and endorphins</a:t>
            </a:r>
          </a:p>
          <a:p>
            <a:pPr marL="347472" lvl="0" indent="-347472">
              <a:spcBef>
                <a:spcPts val="14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Nitric oxide (NO).</a:t>
            </a:r>
          </a:p>
          <a:p>
            <a:pPr marL="640800"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A gas – produced as needed from arginine</a:t>
            </a:r>
          </a:p>
          <a:p>
            <a:pPr marL="640800" lvl="2" indent="-283464">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Causes smooth muscle relaxation</a:t>
            </a:r>
          </a:p>
        </p:txBody>
      </p:sp>
      <p:sp>
        <p:nvSpPr>
          <p:cNvPr id="6" name="Slide Number Placeholder 3">
            <a:extLst>
              <a:ext uri="{FF2B5EF4-FFF2-40B4-BE49-F238E27FC236}">
                <a16:creationId xmlns:a16="http://schemas.microsoft.com/office/drawing/2014/main" id="{6F6E4BEA-E280-4CF5-AF41-D35DB2A89109}"/>
              </a:ext>
            </a:extLst>
          </p:cNvPr>
          <p:cNvSpPr>
            <a:spLocks noGrp="1"/>
          </p:cNvSpPr>
          <p:nvPr>
            <p:ph type="sldNum" sz="quarter" idx="10"/>
          </p:nvPr>
        </p:nvSpPr>
        <p:spPr/>
        <p:txBody>
          <a:bodyPr/>
          <a:lstStyle/>
          <a:p>
            <a:fld id="{68151E55-6873-49E2-B8D5-2F265E6F1973}" type="slidenum">
              <a:rPr lang="en-US" smtClean="0"/>
              <a:pPr/>
              <a:t>41</a:t>
            </a:fld>
            <a:endParaRPr lang="en-US"/>
          </a:p>
        </p:txBody>
      </p:sp>
    </p:spTree>
    <p:extLst>
      <p:ext uri="{BB962C8B-B14F-4D97-AF65-F5344CB8AC3E}">
        <p14:creationId xmlns:p14="http://schemas.microsoft.com/office/powerpoint/2010/main" val="318173515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6EF394-07ED-4907-96A3-ED1CFE0F6C23}"/>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Synaptic Integration</a:t>
            </a:r>
          </a:p>
        </p:txBody>
      </p:sp>
      <p:sp>
        <p:nvSpPr>
          <p:cNvPr id="3" name="Content Placeholder 2">
            <a:extLst>
              <a:ext uri="{FF2B5EF4-FFF2-40B4-BE49-F238E27FC236}">
                <a16:creationId xmlns:a16="http://schemas.microsoft.com/office/drawing/2014/main" id="{89BAD4D7-76FE-4972-8460-083F7B68232B}"/>
              </a:ext>
            </a:extLst>
          </p:cNvPr>
          <p:cNvSpPr>
            <a:spLocks noGrp="1"/>
          </p:cNvSpPr>
          <p:nvPr>
            <p:ph sz="quarter" idx="11"/>
          </p:nvPr>
        </p:nvSpPr>
        <p:spPr/>
        <p:txBody>
          <a:bodyPr/>
          <a:lstStyle/>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Integration of E</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S</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Ps (depolarization) and I</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S</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Ss (hyperpolarization) occurs on the neuronal cell body</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Small E</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S</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Ps add together to bring the membrane potential closer to the threshold</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S</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Ps subtract from the depolarizing effect of E</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S</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Ps</a:t>
            </a:r>
          </a:p>
          <a:p>
            <a:pPr marL="640800" lvl="2" indent="-283464">
              <a:spcBef>
                <a:spcPts val="12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Deter the membrane potential from reaching threshold</a:t>
            </a:r>
          </a:p>
        </p:txBody>
      </p:sp>
      <p:sp>
        <p:nvSpPr>
          <p:cNvPr id="6" name="Slide Number Placeholder 3">
            <a:extLst>
              <a:ext uri="{FF2B5EF4-FFF2-40B4-BE49-F238E27FC236}">
                <a16:creationId xmlns:a16="http://schemas.microsoft.com/office/drawing/2014/main" id="{E3C4C708-780B-4B49-8616-9454B2450B19}"/>
              </a:ext>
            </a:extLst>
          </p:cNvPr>
          <p:cNvSpPr>
            <a:spLocks noGrp="1"/>
          </p:cNvSpPr>
          <p:nvPr>
            <p:ph type="sldNum" sz="quarter" idx="10"/>
          </p:nvPr>
        </p:nvSpPr>
        <p:spPr/>
        <p:txBody>
          <a:bodyPr/>
          <a:lstStyle/>
          <a:p>
            <a:fld id="{68151E55-6873-49E2-B8D5-2F265E6F1973}" type="slidenum">
              <a:rPr lang="en-US" smtClean="0"/>
              <a:pPr/>
              <a:t>42</a:t>
            </a:fld>
            <a:endParaRPr lang="en-US"/>
          </a:p>
        </p:txBody>
      </p:sp>
    </p:spTree>
    <p:extLst>
      <p:ext uri="{BB962C8B-B14F-4D97-AF65-F5344CB8AC3E}">
        <p14:creationId xmlns:p14="http://schemas.microsoft.com/office/powerpoint/2010/main" val="368543995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11C821-E89F-4518-B6FB-091FFCA5FC29}"/>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Figure 42.16</a:t>
            </a:r>
          </a:p>
        </p:txBody>
      </p:sp>
      <p:pic>
        <p:nvPicPr>
          <p:cNvPr id="11" name="Picture 2" descr="Each neuron cell body is contacted by the synapses of numerous axons, some are excitatory, and others are inhibitory."/>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01027" y="1431282"/>
            <a:ext cx="6741945" cy="4534724"/>
          </a:xfrm>
          <a:prstGeom prst="rect">
            <a:avLst/>
          </a:prstGeom>
        </p:spPr>
      </p:pic>
      <p:sp>
        <p:nvSpPr>
          <p:cNvPr id="5" name="Content Placeholder 3">
            <a:extLst>
              <a:ext uri="{FF2B5EF4-FFF2-40B4-BE49-F238E27FC236}">
                <a16:creationId xmlns:a16="http://schemas.microsoft.com/office/drawing/2014/main" id="{7CF1DCE3-C88B-44A5-88DF-2FDA830AE5A9}"/>
              </a:ext>
            </a:extLst>
          </p:cNvPr>
          <p:cNvSpPr>
            <a:spLocks noGrp="1"/>
          </p:cNvSpPr>
          <p:nvPr>
            <p:ph sz="quarter" idx="11"/>
          </p:nvPr>
        </p:nvSpPr>
        <p:spPr>
          <a:xfrm>
            <a:off x="3555311" y="6193541"/>
            <a:ext cx="1871490" cy="299517"/>
          </a:xfrm>
        </p:spPr>
        <p:txBody>
          <a:bodyPr/>
          <a:lstStyle/>
          <a:p>
            <a:pPr algn="r"/>
            <a:r>
              <a:rPr lang="en-IN" sz="800" dirty="0" err="1"/>
              <a:t>Kage-Mikrofotografie</a:t>
            </a:r>
            <a:r>
              <a:rPr lang="en-IN" sz="800" dirty="0"/>
              <a:t>/</a:t>
            </a:r>
            <a:r>
              <a:rPr lang="en-IN" sz="800" dirty="0" err="1"/>
              <a:t>agefotostock</a:t>
            </a:r>
            <a:endParaRPr lang="en-IN" sz="800" dirty="0"/>
          </a:p>
        </p:txBody>
      </p:sp>
      <p:sp>
        <p:nvSpPr>
          <p:cNvPr id="8" name="Slide Number Placeholder 4">
            <a:extLst>
              <a:ext uri="{FF2B5EF4-FFF2-40B4-BE49-F238E27FC236}">
                <a16:creationId xmlns:a16="http://schemas.microsoft.com/office/drawing/2014/main" id="{646B49AA-713D-4BA9-AB29-907BD3917F84}"/>
              </a:ext>
            </a:extLst>
          </p:cNvPr>
          <p:cNvSpPr>
            <a:spLocks noGrp="1"/>
          </p:cNvSpPr>
          <p:nvPr>
            <p:ph type="sldNum" sz="quarter" idx="10"/>
          </p:nvPr>
        </p:nvSpPr>
        <p:spPr/>
        <p:txBody>
          <a:bodyPr/>
          <a:lstStyle/>
          <a:p>
            <a:fld id="{68151E55-6873-49E2-B8D5-2F265E6F1973}" type="slidenum">
              <a:rPr lang="en-US" smtClean="0"/>
              <a:pPr/>
              <a:t>43</a:t>
            </a:fld>
            <a:endParaRPr lang="en-US"/>
          </a:p>
        </p:txBody>
      </p:sp>
    </p:spTree>
    <p:extLst>
      <p:ext uri="{BB962C8B-B14F-4D97-AF65-F5344CB8AC3E}">
        <p14:creationId xmlns:p14="http://schemas.microsoft.com/office/powerpoint/2010/main" val="335432832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540201-AE17-410F-BED9-025CEC7E779B}"/>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Synaptic Integration and Threshold Voltage</a:t>
            </a:r>
          </a:p>
        </p:txBody>
      </p:sp>
      <p:sp>
        <p:nvSpPr>
          <p:cNvPr id="3" name="Content Placeholder 2">
            <a:extLst>
              <a:ext uri="{FF2B5EF4-FFF2-40B4-BE49-F238E27FC236}">
                <a16:creationId xmlns:a16="http://schemas.microsoft.com/office/drawing/2014/main" id="{4E94EB19-AA08-4B87-9CC4-2951B21694A4}"/>
              </a:ext>
            </a:extLst>
          </p:cNvPr>
          <p:cNvSpPr>
            <a:spLocks noGrp="1"/>
          </p:cNvSpPr>
          <p:nvPr>
            <p:ph sz="quarter" idx="11"/>
          </p:nvPr>
        </p:nvSpPr>
        <p:spPr/>
        <p:txBody>
          <a:bodyPr/>
          <a:lstStyle/>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There are two ways that the membrane can reach the threshold voltage</a:t>
            </a:r>
          </a:p>
          <a:p>
            <a:pPr marL="457200" lvl="0" indent="-457200">
              <a:spcBef>
                <a:spcPts val="1200"/>
              </a:spcBef>
              <a:spcAft>
                <a:spcPts val="6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Spatial summation</a:t>
            </a:r>
          </a:p>
          <a:p>
            <a:pPr lvl="2" indent="-283464">
              <a:spcBef>
                <a:spcPts val="12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Many different dendrites produce E</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S</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Ps</a:t>
            </a:r>
          </a:p>
          <a:p>
            <a:pPr marL="457200" lvl="0" indent="-457200">
              <a:spcBef>
                <a:spcPts val="1800"/>
              </a:spcBef>
              <a:spcAft>
                <a:spcPts val="6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Temporal summation</a:t>
            </a:r>
          </a:p>
          <a:p>
            <a:pPr lvl="2" indent="-283464">
              <a:spcBef>
                <a:spcPts val="12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One dendrite produces repeated E</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S</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Ps</a:t>
            </a:r>
          </a:p>
        </p:txBody>
      </p:sp>
      <p:sp>
        <p:nvSpPr>
          <p:cNvPr id="6" name="Slide Number Placeholder 3">
            <a:extLst>
              <a:ext uri="{FF2B5EF4-FFF2-40B4-BE49-F238E27FC236}">
                <a16:creationId xmlns:a16="http://schemas.microsoft.com/office/drawing/2014/main" id="{CAD02823-13B8-414F-B417-EFA0D50E8995}"/>
              </a:ext>
            </a:extLst>
          </p:cNvPr>
          <p:cNvSpPr>
            <a:spLocks noGrp="1"/>
          </p:cNvSpPr>
          <p:nvPr>
            <p:ph type="sldNum" sz="quarter" idx="10"/>
          </p:nvPr>
        </p:nvSpPr>
        <p:spPr/>
        <p:txBody>
          <a:bodyPr/>
          <a:lstStyle/>
          <a:p>
            <a:fld id="{68151E55-6873-49E2-B8D5-2F265E6F1973}" type="slidenum">
              <a:rPr lang="en-US" smtClean="0"/>
              <a:pPr/>
              <a:t>44</a:t>
            </a:fld>
            <a:endParaRPr lang="en-US"/>
          </a:p>
        </p:txBody>
      </p:sp>
    </p:spTree>
    <p:extLst>
      <p:ext uri="{BB962C8B-B14F-4D97-AF65-F5344CB8AC3E}">
        <p14:creationId xmlns:p14="http://schemas.microsoft.com/office/powerpoint/2010/main" val="196333031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A8E92C-C770-4D7D-8E3E-D118BD232616}"/>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Drug Addiction</a:t>
            </a:r>
          </a:p>
        </p:txBody>
      </p:sp>
      <p:sp>
        <p:nvSpPr>
          <p:cNvPr id="3" name="Content Placeholder 2">
            <a:extLst>
              <a:ext uri="{FF2B5EF4-FFF2-40B4-BE49-F238E27FC236}">
                <a16:creationId xmlns:a16="http://schemas.microsoft.com/office/drawing/2014/main" id="{A9448485-387F-4976-B32E-6118D601A129}"/>
              </a:ext>
            </a:extLst>
          </p:cNvPr>
          <p:cNvSpPr>
            <a:spLocks noGrp="1"/>
          </p:cNvSpPr>
          <p:nvPr>
            <p:ph sz="quarter" idx="11"/>
          </p:nvPr>
        </p:nvSpPr>
        <p:spPr/>
        <p:txBody>
          <a:bodyPr/>
          <a:lstStyle/>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Habituation</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Prolonged exposure to a stimulus may cause cells to lose the ability to respond to it</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Cell decreases the number of receptors because there is an abundance of neurotransmitters</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 long-term drug use, means that more of the drug is needed to obtain the same effect</a:t>
            </a:r>
          </a:p>
        </p:txBody>
      </p:sp>
      <p:sp>
        <p:nvSpPr>
          <p:cNvPr id="6" name="Slide Number Placeholder 3">
            <a:extLst>
              <a:ext uri="{FF2B5EF4-FFF2-40B4-BE49-F238E27FC236}">
                <a16:creationId xmlns:a16="http://schemas.microsoft.com/office/drawing/2014/main" id="{176AEF4C-D1E3-47BC-9339-2BCA6E43AF77}"/>
              </a:ext>
            </a:extLst>
          </p:cNvPr>
          <p:cNvSpPr>
            <a:spLocks noGrp="1"/>
          </p:cNvSpPr>
          <p:nvPr>
            <p:ph type="sldNum" sz="quarter" idx="10"/>
          </p:nvPr>
        </p:nvSpPr>
        <p:spPr/>
        <p:txBody>
          <a:bodyPr/>
          <a:lstStyle/>
          <a:p>
            <a:fld id="{68151E55-6873-49E2-B8D5-2F265E6F1973}" type="slidenum">
              <a:rPr lang="en-US" smtClean="0"/>
              <a:pPr/>
              <a:t>45</a:t>
            </a:fld>
            <a:endParaRPr lang="en-US"/>
          </a:p>
        </p:txBody>
      </p:sp>
    </p:spTree>
    <p:extLst>
      <p:ext uri="{BB962C8B-B14F-4D97-AF65-F5344CB8AC3E}">
        <p14:creationId xmlns:p14="http://schemas.microsoft.com/office/powerpoint/2010/main" val="60763703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B7DEB9-2102-4FBB-B9D3-3EE4ED732CE5}"/>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Drug Addiction: Cocaine</a:t>
            </a:r>
          </a:p>
        </p:txBody>
      </p:sp>
      <p:sp>
        <p:nvSpPr>
          <p:cNvPr id="3" name="Content Placeholder 2">
            <a:extLst>
              <a:ext uri="{FF2B5EF4-FFF2-40B4-BE49-F238E27FC236}">
                <a16:creationId xmlns:a16="http://schemas.microsoft.com/office/drawing/2014/main" id="{F21C11C7-D0C5-46B9-9F79-96E17E3FF499}"/>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Cocaine</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Affects neurons in the brain’s “pleasure pathways” (limbic system)</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Binds dopamine transporters and prevents the reuptake of dopamine</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Dopamine survives longer in the synapse and fires pleasure pathways more and more</a:t>
            </a:r>
          </a:p>
        </p:txBody>
      </p:sp>
      <p:sp>
        <p:nvSpPr>
          <p:cNvPr id="6" name="Slide Number Placeholder 3">
            <a:extLst>
              <a:ext uri="{FF2B5EF4-FFF2-40B4-BE49-F238E27FC236}">
                <a16:creationId xmlns:a16="http://schemas.microsoft.com/office/drawing/2014/main" id="{0F5E0D12-2A5A-4E08-A06D-82B6530801CC}"/>
              </a:ext>
            </a:extLst>
          </p:cNvPr>
          <p:cNvSpPr>
            <a:spLocks noGrp="1"/>
          </p:cNvSpPr>
          <p:nvPr>
            <p:ph type="sldNum" sz="quarter" idx="10"/>
          </p:nvPr>
        </p:nvSpPr>
        <p:spPr/>
        <p:txBody>
          <a:bodyPr/>
          <a:lstStyle/>
          <a:p>
            <a:fld id="{68151E55-6873-49E2-B8D5-2F265E6F1973}" type="slidenum">
              <a:rPr lang="en-US" smtClean="0"/>
              <a:pPr/>
              <a:t>46</a:t>
            </a:fld>
            <a:endParaRPr lang="en-US"/>
          </a:p>
        </p:txBody>
      </p:sp>
    </p:spTree>
    <p:extLst>
      <p:ext uri="{BB962C8B-B14F-4D97-AF65-F5344CB8AC3E}">
        <p14:creationId xmlns:p14="http://schemas.microsoft.com/office/powerpoint/2010/main" val="398175089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ED4F89-220A-4DF6-962E-E5C0CED5105B}"/>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Figure 42.17</a:t>
            </a:r>
          </a:p>
        </p:txBody>
      </p:sp>
      <p:pic>
        <p:nvPicPr>
          <p:cNvPr id="11" name="Picture 2" descr="Parts labeled in a synapse are cocaine, receptor protein, transporter protein, and dopamine."/>
          <p:cNvPicPr>
            <a:picLocks noChangeAspect="1"/>
          </p:cNvPicPr>
          <p:nvPr/>
        </p:nvPicPr>
        <p:blipFill rotWithShape="1">
          <a:blip r:embed="rId2">
            <a:extLst>
              <a:ext uri="{28A0092B-C50C-407E-A947-70E740481C1C}">
                <a14:useLocalDpi xmlns:a14="http://schemas.microsoft.com/office/drawing/2010/main" val="0"/>
              </a:ext>
            </a:extLst>
          </a:blip>
          <a:srcRect l="13723" t="2799" r="13721" b="4432"/>
          <a:stretch/>
        </p:blipFill>
        <p:spPr>
          <a:xfrm>
            <a:off x="2499727" y="1103891"/>
            <a:ext cx="4144546" cy="5283689"/>
          </a:xfrm>
          <a:prstGeom prst="rect">
            <a:avLst/>
          </a:prstGeom>
        </p:spPr>
      </p:pic>
      <p:sp>
        <p:nvSpPr>
          <p:cNvPr id="8" name="Slide Number Placeholder 3">
            <a:extLst>
              <a:ext uri="{FF2B5EF4-FFF2-40B4-BE49-F238E27FC236}">
                <a16:creationId xmlns:a16="http://schemas.microsoft.com/office/drawing/2014/main" id="{4E13516D-43C0-457A-A41E-F78FC5A13BDC}"/>
              </a:ext>
            </a:extLst>
          </p:cNvPr>
          <p:cNvSpPr>
            <a:spLocks noGrp="1"/>
          </p:cNvSpPr>
          <p:nvPr>
            <p:ph type="sldNum" sz="quarter" idx="10"/>
          </p:nvPr>
        </p:nvSpPr>
        <p:spPr/>
        <p:txBody>
          <a:bodyPr/>
          <a:lstStyle/>
          <a:p>
            <a:fld id="{68151E55-6873-49E2-B8D5-2F265E6F1973}" type="slidenum">
              <a:rPr lang="en-US" smtClean="0"/>
              <a:pPr/>
              <a:t>47</a:t>
            </a:fld>
            <a:endParaRPr lang="en-US"/>
          </a:p>
        </p:txBody>
      </p:sp>
    </p:spTree>
    <p:extLst>
      <p:ext uri="{BB962C8B-B14F-4D97-AF65-F5344CB8AC3E}">
        <p14:creationId xmlns:p14="http://schemas.microsoft.com/office/powerpoint/2010/main" val="386394351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4E278-8D96-4ED1-A1BA-9FE1176D169E}"/>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Drug Addiction: Nicotine</a:t>
            </a:r>
          </a:p>
        </p:txBody>
      </p:sp>
      <p:sp>
        <p:nvSpPr>
          <p:cNvPr id="3" name="Content Placeholder 2">
            <a:extLst>
              <a:ext uri="{FF2B5EF4-FFF2-40B4-BE49-F238E27FC236}">
                <a16:creationId xmlns:a16="http://schemas.microsoft.com/office/drawing/2014/main" id="{B49E4DDD-B016-487C-BAE3-730EA3C65927}"/>
              </a:ext>
            </a:extLst>
          </p:cNvPr>
          <p:cNvSpPr>
            <a:spLocks noGrp="1"/>
          </p:cNvSpPr>
          <p:nvPr>
            <p:ph sz="quarter" idx="11"/>
          </p:nvPr>
        </p:nvSpPr>
        <p:spPr/>
        <p:txBody>
          <a:bodyPr/>
          <a:lstStyle/>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Nicotine</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Binds directly to a specific receptor on postsynaptic neurons of the brain</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Binds to a receptor for acetylcholine</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Brain adjusts to prolonged exposure by “turning down the volume” by</a:t>
            </a:r>
          </a:p>
          <a:p>
            <a:pPr marL="640800"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Making fewer receptors to which nicotine binds</a:t>
            </a:r>
          </a:p>
          <a:p>
            <a:pPr marL="640800" lvl="2" indent="-283464">
              <a:spcBef>
                <a:spcPts val="12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Altering the pattern of activation of the nicotine receptors</a:t>
            </a:r>
          </a:p>
        </p:txBody>
      </p:sp>
      <p:sp>
        <p:nvSpPr>
          <p:cNvPr id="6" name="Slide Number Placeholder 3">
            <a:extLst>
              <a:ext uri="{FF2B5EF4-FFF2-40B4-BE49-F238E27FC236}">
                <a16:creationId xmlns:a16="http://schemas.microsoft.com/office/drawing/2014/main" id="{4C6838E6-EA80-4B09-9CD7-8687226FDA52}"/>
              </a:ext>
            </a:extLst>
          </p:cNvPr>
          <p:cNvSpPr>
            <a:spLocks noGrp="1"/>
          </p:cNvSpPr>
          <p:nvPr>
            <p:ph type="sldNum" sz="quarter" idx="10"/>
          </p:nvPr>
        </p:nvSpPr>
        <p:spPr/>
        <p:txBody>
          <a:bodyPr/>
          <a:lstStyle/>
          <a:p>
            <a:fld id="{68151E55-6873-49E2-B8D5-2F265E6F1973}" type="slidenum">
              <a:rPr lang="en-US" smtClean="0"/>
              <a:pPr/>
              <a:t>48</a:t>
            </a:fld>
            <a:endParaRPr lang="en-US"/>
          </a:p>
        </p:txBody>
      </p:sp>
    </p:spTree>
    <p:extLst>
      <p:ext uri="{BB962C8B-B14F-4D97-AF65-F5344CB8AC3E}">
        <p14:creationId xmlns:p14="http://schemas.microsoft.com/office/powerpoint/2010/main" val="150529156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358A62-E9FC-42BF-BD9B-B5B18FF01699}"/>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Evolution of the Central Nervous System</a:t>
            </a:r>
          </a:p>
        </p:txBody>
      </p:sp>
      <p:sp>
        <p:nvSpPr>
          <p:cNvPr id="3" name="Content Placeholder 2">
            <a:extLst>
              <a:ext uri="{FF2B5EF4-FFF2-40B4-BE49-F238E27FC236}">
                <a16:creationId xmlns:a16="http://schemas.microsoft.com/office/drawing/2014/main" id="{1CA24B85-9EC4-4687-AFB4-136394CFF04D}"/>
              </a:ext>
            </a:extLst>
          </p:cNvPr>
          <p:cNvSpPr>
            <a:spLocks noGrp="1"/>
          </p:cNvSpPr>
          <p:nvPr>
            <p:ph sz="quarter" idx="11"/>
          </p:nvPr>
        </p:nvSpPr>
        <p:spPr>
          <a:xfrm>
            <a:off x="342900" y="1276709"/>
            <a:ext cx="8458200" cy="5190191"/>
          </a:xfrm>
        </p:spPr>
        <p:txBody>
          <a:bodyPr/>
          <a:lstStyle/>
          <a:p>
            <a:pPr lvl="0">
              <a:spcBef>
                <a:spcPts val="600"/>
              </a:spcBef>
              <a:spcAft>
                <a:spcPts val="600"/>
              </a:spcAft>
              <a:buClr>
                <a:schemeClr val="tx1"/>
              </a:buClr>
            </a:pPr>
            <a:r>
              <a:rPr lang="en-US" dirty="0">
                <a:solidFill>
                  <a:srgbClr val="000000"/>
                </a:solidFill>
                <a:latin typeface="Arial" panose="020B0604020202020204" pitchFamily="34" charset="0"/>
                <a:ea typeface="Verdana" panose="020B0604030504040204" pitchFamily="34" charset="0"/>
              </a:rPr>
              <a:t>Sponges are only major phylum without nerves</a:t>
            </a:r>
          </a:p>
          <a:p>
            <a:pPr lvl="0">
              <a:spcBef>
                <a:spcPts val="600"/>
              </a:spcBef>
              <a:spcAft>
                <a:spcPts val="600"/>
              </a:spcAft>
              <a:buClr>
                <a:schemeClr val="tx1"/>
              </a:buClr>
            </a:pPr>
            <a:r>
              <a:rPr lang="en-US" dirty="0">
                <a:solidFill>
                  <a:srgbClr val="000000"/>
                </a:solidFill>
                <a:latin typeface="Arial" panose="020B0604020202020204" pitchFamily="34" charset="0"/>
                <a:ea typeface="Verdana" panose="020B0604030504040204" pitchFamily="34" charset="0"/>
              </a:rPr>
              <a:t>Cnidarians have the simplest nervous system</a:t>
            </a:r>
          </a:p>
          <a:p>
            <a:pPr marL="347472" lvl="0" indent="-342900">
              <a:spcBef>
                <a:spcPts val="6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Neurons linked to each other in a nerve net</a:t>
            </a:r>
          </a:p>
          <a:p>
            <a:pPr marL="347472" lvl="0" indent="-342900">
              <a:spcBef>
                <a:spcPts val="6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No associative activity</a:t>
            </a:r>
          </a:p>
          <a:p>
            <a:pPr lvl="0">
              <a:spcBef>
                <a:spcPts val="600"/>
              </a:spcBef>
              <a:spcAft>
                <a:spcPts val="600"/>
              </a:spcAft>
              <a:buClr>
                <a:schemeClr val="tx1"/>
              </a:buClr>
            </a:pPr>
            <a:r>
              <a:rPr lang="en-US" dirty="0">
                <a:solidFill>
                  <a:srgbClr val="000000"/>
                </a:solidFill>
                <a:latin typeface="Arial" panose="020B0604020202020204" pitchFamily="34" charset="0"/>
                <a:ea typeface="Verdana" panose="020B0604030504040204" pitchFamily="34" charset="0"/>
              </a:rPr>
              <a:t>Free-living flatworms (phylum Platyhelminthes) are simplest animals with associative activity</a:t>
            </a:r>
          </a:p>
          <a:p>
            <a:pPr marL="347472" lvl="0" indent="-342900">
              <a:spcBef>
                <a:spcPts val="6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Two nerve cords run down the body</a:t>
            </a:r>
          </a:p>
          <a:p>
            <a:pPr marL="347472" lvl="0" indent="-342900">
              <a:spcBef>
                <a:spcPts val="6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Permit complex muscle control</a:t>
            </a:r>
          </a:p>
          <a:p>
            <a:pPr lvl="0">
              <a:spcBef>
                <a:spcPts val="600"/>
              </a:spcBef>
              <a:spcAft>
                <a:spcPts val="600"/>
              </a:spcAft>
              <a:buClr>
                <a:schemeClr val="tx1"/>
              </a:buClr>
            </a:pPr>
            <a:r>
              <a:rPr lang="en-US" dirty="0">
                <a:solidFill>
                  <a:srgbClr val="000000"/>
                </a:solidFill>
                <a:latin typeface="Arial" panose="020B0604020202020204" pitchFamily="34" charset="0"/>
                <a:ea typeface="Verdana" panose="020B0604030504040204" pitchFamily="34" charset="0"/>
              </a:rPr>
              <a:t>All of the subsequent evolutionary changes in nervous systems can be viewed as a series of elaborations on the characteristics already present in flatworms</a:t>
            </a:r>
          </a:p>
        </p:txBody>
      </p:sp>
      <p:sp>
        <p:nvSpPr>
          <p:cNvPr id="6" name="Slide Number Placeholder 3">
            <a:extLst>
              <a:ext uri="{FF2B5EF4-FFF2-40B4-BE49-F238E27FC236}">
                <a16:creationId xmlns:a16="http://schemas.microsoft.com/office/drawing/2014/main" id="{B5AE9882-32E7-44E3-A0DE-070789A617CB}"/>
              </a:ext>
            </a:extLst>
          </p:cNvPr>
          <p:cNvSpPr>
            <a:spLocks noGrp="1"/>
          </p:cNvSpPr>
          <p:nvPr>
            <p:ph type="sldNum" sz="quarter" idx="10"/>
          </p:nvPr>
        </p:nvSpPr>
        <p:spPr/>
        <p:txBody>
          <a:bodyPr/>
          <a:lstStyle/>
          <a:p>
            <a:fld id="{68151E55-6873-49E2-B8D5-2F265E6F1973}" type="slidenum">
              <a:rPr lang="en-US" smtClean="0"/>
              <a:pPr/>
              <a:t>49</a:t>
            </a:fld>
            <a:endParaRPr lang="en-US"/>
          </a:p>
        </p:txBody>
      </p:sp>
    </p:spTree>
    <p:extLst>
      <p:ext uri="{BB962C8B-B14F-4D97-AF65-F5344CB8AC3E}">
        <p14:creationId xmlns:p14="http://schemas.microsoft.com/office/powerpoint/2010/main" val="3374399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0AC78F-BA69-4D41-B5C9-87D7E6B1E0EF}"/>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Types of Neurons</a:t>
            </a:r>
          </a:p>
        </p:txBody>
      </p:sp>
      <p:sp>
        <p:nvSpPr>
          <p:cNvPr id="3" name="Content Placeholder 2">
            <a:extLst>
              <a:ext uri="{FF2B5EF4-FFF2-40B4-BE49-F238E27FC236}">
                <a16:creationId xmlns:a16="http://schemas.microsoft.com/office/drawing/2014/main" id="{1C92AE78-A5E6-4DCE-B536-332513ED0149}"/>
              </a:ext>
            </a:extLst>
          </p:cNvPr>
          <p:cNvSpPr>
            <a:spLocks noGrp="1"/>
          </p:cNvSpPr>
          <p:nvPr>
            <p:ph sz="quarter" idx="11"/>
          </p:nvPr>
        </p:nvSpPr>
        <p:spPr>
          <a:xfrm>
            <a:off x="342900" y="1276710"/>
            <a:ext cx="8660372" cy="4974336"/>
          </a:xfrm>
        </p:spPr>
        <p:txBody>
          <a:bodyPr/>
          <a:lstStyle/>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Vertebrates have three types of neurons</a:t>
            </a:r>
          </a:p>
          <a:p>
            <a:pPr marL="457200" lvl="0" indent="-457200">
              <a:spcBef>
                <a:spcPts val="1200"/>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Sensory neurons (afferent neurons) carry impulses to central nervous system (C</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S)</a:t>
            </a:r>
          </a:p>
          <a:p>
            <a:pPr marL="457200" lvl="0" indent="-457200">
              <a:spcBef>
                <a:spcPts val="1200"/>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Motor neurons (efferent neurons) carry impulses from C</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S to effectors (muscles and glands)</a:t>
            </a:r>
          </a:p>
          <a:p>
            <a:pPr marL="457200" lvl="0" indent="-457200">
              <a:spcBef>
                <a:spcPts val="1200"/>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Interneurons (association neurons) provide more complex reflexes and associative functions (learning and memory)</a:t>
            </a:r>
          </a:p>
        </p:txBody>
      </p:sp>
      <p:sp>
        <p:nvSpPr>
          <p:cNvPr id="6" name="Slide Number Placeholder 3">
            <a:extLst>
              <a:ext uri="{FF2B5EF4-FFF2-40B4-BE49-F238E27FC236}">
                <a16:creationId xmlns:a16="http://schemas.microsoft.com/office/drawing/2014/main" id="{4D76BE38-CB7C-4513-9359-8F636DA08144}"/>
              </a:ext>
            </a:extLst>
          </p:cNvPr>
          <p:cNvSpPr>
            <a:spLocks noGrp="1"/>
          </p:cNvSpPr>
          <p:nvPr>
            <p:ph type="sldNum" sz="quarter" idx="10"/>
          </p:nvPr>
        </p:nvSpPr>
        <p:spPr/>
        <p:txBody>
          <a:bodyPr/>
          <a:lstStyle/>
          <a:p>
            <a:fld id="{68151E55-6873-49E2-B8D5-2F265E6F1973}" type="slidenum">
              <a:rPr lang="en-US" smtClean="0"/>
              <a:pPr/>
              <a:t>5</a:t>
            </a:fld>
            <a:endParaRPr lang="en-US"/>
          </a:p>
        </p:txBody>
      </p:sp>
    </p:spTree>
    <p:extLst>
      <p:ext uri="{BB962C8B-B14F-4D97-AF65-F5344CB8AC3E}">
        <p14:creationId xmlns:p14="http://schemas.microsoft.com/office/powerpoint/2010/main" val="46256241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492FBC-84D1-47A7-87D8-519FCF20FEFD}"/>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Figure 42.18</a:t>
            </a:r>
          </a:p>
        </p:txBody>
      </p:sp>
      <p:pic>
        <p:nvPicPr>
          <p:cNvPr id="11" name="Picture 2" descr="The organization of the nervous system varies substantially across the animal kingdom."/>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0676" y="1250819"/>
            <a:ext cx="7482648" cy="4782789"/>
          </a:xfrm>
          <a:prstGeom prst="rect">
            <a:avLst/>
          </a:prstGeom>
        </p:spPr>
      </p:pic>
      <p:sp>
        <p:nvSpPr>
          <p:cNvPr id="13"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endParaRPr lang="en-US" dirty="0">
              <a:hlinkClick r:id="rId4" action="ppaction://hlinksldjump"/>
            </a:endParaRPr>
          </a:p>
        </p:txBody>
      </p:sp>
      <p:sp>
        <p:nvSpPr>
          <p:cNvPr id="8" name="Slide Number Placeholder 4">
            <a:extLst>
              <a:ext uri="{FF2B5EF4-FFF2-40B4-BE49-F238E27FC236}">
                <a16:creationId xmlns:a16="http://schemas.microsoft.com/office/drawing/2014/main" id="{88AE28C8-B557-4404-9EDC-ECFC3F190C35}"/>
              </a:ext>
            </a:extLst>
          </p:cNvPr>
          <p:cNvSpPr>
            <a:spLocks noGrp="1"/>
          </p:cNvSpPr>
          <p:nvPr>
            <p:ph type="sldNum" sz="quarter" idx="10"/>
          </p:nvPr>
        </p:nvSpPr>
        <p:spPr/>
        <p:txBody>
          <a:bodyPr/>
          <a:lstStyle/>
          <a:p>
            <a:fld id="{68151E55-6873-49E2-B8D5-2F265E6F1973}" type="slidenum">
              <a:rPr lang="en-US" smtClean="0"/>
              <a:pPr/>
              <a:t>50</a:t>
            </a:fld>
            <a:endParaRPr lang="en-US"/>
          </a:p>
        </p:txBody>
      </p:sp>
    </p:spTree>
    <p:extLst>
      <p:ext uri="{BB962C8B-B14F-4D97-AF65-F5344CB8AC3E}">
        <p14:creationId xmlns:p14="http://schemas.microsoft.com/office/powerpoint/2010/main" val="334911516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E2040B-30C6-4E18-BE2D-0E70F84E28ED}"/>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Vertebrate Brains</a:t>
            </a:r>
          </a:p>
        </p:txBody>
      </p:sp>
      <p:sp>
        <p:nvSpPr>
          <p:cNvPr id="3" name="Content Placeholder 2">
            <a:extLst>
              <a:ext uri="{FF2B5EF4-FFF2-40B4-BE49-F238E27FC236}">
                <a16:creationId xmlns:a16="http://schemas.microsoft.com/office/drawing/2014/main" id="{F1E820A6-3A8F-4DEB-A300-FEC1359CE1FA}"/>
              </a:ext>
            </a:extLst>
          </p:cNvPr>
          <p:cNvSpPr>
            <a:spLocks noGrp="1"/>
          </p:cNvSpPr>
          <p:nvPr>
            <p:ph sz="quarter" idx="11"/>
          </p:nvPr>
        </p:nvSpPr>
        <p:spPr/>
        <p:txBody>
          <a:bodyPr/>
          <a:lstStyle/>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All vertebrate brains have three basic divisions:</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Hindbrain or </a:t>
            </a:r>
            <a:r>
              <a:rPr lang="en-US" dirty="0" err="1">
                <a:solidFill>
                  <a:srgbClr val="000000"/>
                </a:solidFill>
                <a:latin typeface="Arial" panose="020B0604020202020204" pitchFamily="34" charset="0"/>
                <a:ea typeface="Verdana" panose="020B0604030504040204" pitchFamily="34" charset="0"/>
              </a:rPr>
              <a:t>rhombencephalon</a:t>
            </a:r>
            <a:endParaRPr lang="en-US" dirty="0">
              <a:solidFill>
                <a:srgbClr val="000000"/>
              </a:solidFill>
              <a:latin typeface="Arial" panose="020B0604020202020204" pitchFamily="34" charset="0"/>
              <a:ea typeface="Verdana" panose="020B0604030504040204" pitchFamily="34" charset="0"/>
            </a:endParaRP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Midbrain or mesencephalon</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Forebrain or </a:t>
            </a:r>
            <a:r>
              <a:rPr lang="en-US" dirty="0" err="1">
                <a:solidFill>
                  <a:srgbClr val="000000"/>
                </a:solidFill>
                <a:latin typeface="Arial" panose="020B0604020202020204" pitchFamily="34" charset="0"/>
                <a:ea typeface="Verdana" panose="020B0604030504040204" pitchFamily="34" charset="0"/>
              </a:rPr>
              <a:t>prosencephalon</a:t>
            </a:r>
            <a:endParaRPr lang="en-US" dirty="0">
              <a:solidFill>
                <a:srgbClr val="000000"/>
              </a:solidFill>
              <a:latin typeface="Arial" panose="020B0604020202020204" pitchFamily="34" charset="0"/>
              <a:ea typeface="Verdana" panose="020B0604030504040204" pitchFamily="34" charset="0"/>
            </a:endParaRPr>
          </a:p>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In fishes,</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Hindbrain – largest portion</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Midbrain – processes visual information</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Forebrain – processes olfactory information</a:t>
            </a:r>
          </a:p>
        </p:txBody>
      </p:sp>
      <p:sp>
        <p:nvSpPr>
          <p:cNvPr id="6" name="Slide Number Placeholder 3">
            <a:extLst>
              <a:ext uri="{FF2B5EF4-FFF2-40B4-BE49-F238E27FC236}">
                <a16:creationId xmlns:a16="http://schemas.microsoft.com/office/drawing/2014/main" id="{4ECEE603-EEAF-401B-872F-3FC7D01A6420}"/>
              </a:ext>
            </a:extLst>
          </p:cNvPr>
          <p:cNvSpPr>
            <a:spLocks noGrp="1"/>
          </p:cNvSpPr>
          <p:nvPr>
            <p:ph type="sldNum" sz="quarter" idx="10"/>
          </p:nvPr>
        </p:nvSpPr>
        <p:spPr/>
        <p:txBody>
          <a:bodyPr/>
          <a:lstStyle/>
          <a:p>
            <a:fld id="{68151E55-6873-49E2-B8D5-2F265E6F1973}" type="slidenum">
              <a:rPr lang="en-US" smtClean="0"/>
              <a:pPr/>
              <a:t>51</a:t>
            </a:fld>
            <a:endParaRPr lang="en-US"/>
          </a:p>
        </p:txBody>
      </p:sp>
    </p:spTree>
    <p:extLst>
      <p:ext uri="{BB962C8B-B14F-4D97-AF65-F5344CB8AC3E}">
        <p14:creationId xmlns:p14="http://schemas.microsoft.com/office/powerpoint/2010/main" val="288226084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F78157-C894-46A4-9919-1E10254EA65C}"/>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Figure 42.19</a:t>
            </a:r>
          </a:p>
        </p:txBody>
      </p:sp>
      <p:pic>
        <p:nvPicPr>
          <p:cNvPr id="12" name="Picture 2" descr="The parts of the vertebrate hindbrain, midbrain, and forebrain are listed."/>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6347" y="1764309"/>
            <a:ext cx="7831305" cy="3554779"/>
          </a:xfrm>
          <a:prstGeom prst="rect">
            <a:avLst/>
          </a:prstGeom>
        </p:spPr>
      </p:pic>
      <p:sp>
        <p:nvSpPr>
          <p:cNvPr id="7"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endParaRPr lang="en-US" dirty="0">
              <a:hlinkClick r:id="rId4" action="ppaction://hlinksldjump"/>
            </a:endParaRPr>
          </a:p>
        </p:txBody>
      </p:sp>
      <p:sp>
        <p:nvSpPr>
          <p:cNvPr id="8" name="Slide Number Placeholder 4">
            <a:extLst>
              <a:ext uri="{FF2B5EF4-FFF2-40B4-BE49-F238E27FC236}">
                <a16:creationId xmlns:a16="http://schemas.microsoft.com/office/drawing/2014/main" id="{BE30B974-5490-4B08-8C79-BD80F5513CF8}"/>
              </a:ext>
            </a:extLst>
          </p:cNvPr>
          <p:cNvSpPr>
            <a:spLocks noGrp="1"/>
          </p:cNvSpPr>
          <p:nvPr>
            <p:ph type="sldNum" sz="quarter" idx="10"/>
          </p:nvPr>
        </p:nvSpPr>
        <p:spPr/>
        <p:txBody>
          <a:bodyPr/>
          <a:lstStyle/>
          <a:p>
            <a:fld id="{68151E55-6873-49E2-B8D5-2F265E6F1973}" type="slidenum">
              <a:rPr lang="en-US" smtClean="0"/>
              <a:pPr/>
              <a:t>52</a:t>
            </a:fld>
            <a:endParaRPr lang="en-US"/>
          </a:p>
        </p:txBody>
      </p:sp>
    </p:spTree>
    <p:extLst>
      <p:ext uri="{BB962C8B-B14F-4D97-AF65-F5344CB8AC3E}">
        <p14:creationId xmlns:p14="http://schemas.microsoft.com/office/powerpoint/2010/main" val="148835253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EBD667-9FAA-46CE-95EA-64E47FA2BD57}"/>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Table 42.4</a:t>
            </a:r>
          </a:p>
        </p:txBody>
      </p:sp>
      <p:sp>
        <p:nvSpPr>
          <p:cNvPr id="4" name="Content Placeholder 2">
            <a:extLst>
              <a:ext uri="{FF2B5EF4-FFF2-40B4-BE49-F238E27FC236}">
                <a16:creationId xmlns:a16="http://schemas.microsoft.com/office/drawing/2014/main" id="{893EFFBF-99CF-4C86-877E-75516BF19277}"/>
              </a:ext>
            </a:extLst>
          </p:cNvPr>
          <p:cNvSpPr>
            <a:spLocks noGrp="1"/>
          </p:cNvSpPr>
          <p:nvPr>
            <p:ph sz="quarter" idx="11"/>
          </p:nvPr>
        </p:nvSpPr>
        <p:spPr>
          <a:xfrm>
            <a:off x="342900" y="1276710"/>
            <a:ext cx="8458200" cy="359094"/>
          </a:xfrm>
        </p:spPr>
        <p:txBody>
          <a:bodyPr/>
          <a:lstStyle/>
          <a:p>
            <a:pPr lvl="0">
              <a:spcBef>
                <a:spcPct val="20000"/>
              </a:spcBef>
              <a:spcAft>
                <a:spcPts val="0"/>
              </a:spcAft>
              <a:buClr>
                <a:srgbClr val="003B48"/>
              </a:buClr>
            </a:pPr>
            <a:r>
              <a:rPr lang="en-US" sz="1600" b="1" dirty="0">
                <a:solidFill>
                  <a:srgbClr val="000000"/>
                </a:solidFill>
                <a:latin typeface="Arial" panose="020B0604020202020204" pitchFamily="34" charset="0"/>
                <a:ea typeface="Verdana" panose="020B0604030504040204" pitchFamily="34" charset="0"/>
              </a:rPr>
              <a:t>TABLE 42.4 </a:t>
            </a:r>
            <a:r>
              <a:rPr lang="en-US" sz="1600" dirty="0">
                <a:solidFill>
                  <a:srgbClr val="000000"/>
                </a:solidFill>
                <a:latin typeface="Arial" panose="020B0604020202020204" pitchFamily="34" charset="0"/>
                <a:ea typeface="Verdana" panose="020B0604030504040204" pitchFamily="34" charset="0"/>
              </a:rPr>
              <a:t>Subdivisions of the Central Nervous System</a:t>
            </a:r>
          </a:p>
        </p:txBody>
      </p:sp>
      <p:graphicFrame>
        <p:nvGraphicFramePr>
          <p:cNvPr id="9" name="Table 3">
            <a:extLst>
              <a:ext uri="{FF2B5EF4-FFF2-40B4-BE49-F238E27FC236}">
                <a16:creationId xmlns:a16="http://schemas.microsoft.com/office/drawing/2014/main" id="{56883569-F76D-462C-8B29-C77B79AFF259}"/>
              </a:ext>
            </a:extLst>
          </p:cNvPr>
          <p:cNvGraphicFramePr>
            <a:graphicFrameLocks/>
          </p:cNvGraphicFramePr>
          <p:nvPr>
            <p:extLst>
              <p:ext uri="{D42A27DB-BD31-4B8C-83A1-F6EECF244321}">
                <p14:modId xmlns:p14="http://schemas.microsoft.com/office/powerpoint/2010/main" val="3336261802"/>
              </p:ext>
            </p:extLst>
          </p:nvPr>
        </p:nvGraphicFramePr>
        <p:xfrm>
          <a:off x="407670" y="1706880"/>
          <a:ext cx="8328660" cy="4846320"/>
        </p:xfrm>
        <a:graphic>
          <a:graphicData uri="http://schemas.openxmlformats.org/drawingml/2006/table">
            <a:tbl>
              <a:tblPr firstRow="1" bandRow="1">
                <a:tableStyleId>{5C22544A-7EE6-4342-B048-85BDC9FD1C3A}</a:tableStyleId>
              </a:tblPr>
              <a:tblGrid>
                <a:gridCol w="2194560">
                  <a:extLst>
                    <a:ext uri="{9D8B030D-6E8A-4147-A177-3AD203B41FA5}">
                      <a16:colId xmlns:a16="http://schemas.microsoft.com/office/drawing/2014/main" val="20000"/>
                    </a:ext>
                  </a:extLst>
                </a:gridCol>
                <a:gridCol w="6134100">
                  <a:extLst>
                    <a:ext uri="{9D8B030D-6E8A-4147-A177-3AD203B41FA5}">
                      <a16:colId xmlns:a16="http://schemas.microsoft.com/office/drawing/2014/main" val="20001"/>
                    </a:ext>
                  </a:extLst>
                </a:gridCol>
              </a:tblGrid>
              <a:tr h="143378">
                <a:tc>
                  <a:txBody>
                    <a:bodyPr/>
                    <a:lstStyle/>
                    <a:p>
                      <a:pPr algn="l" fontAlgn="ctr"/>
                      <a:r>
                        <a:rPr lang="en-US" sz="1200" u="none" strike="noStrike" dirty="0">
                          <a:solidFill>
                            <a:schemeClr val="tx1"/>
                          </a:solidFill>
                          <a:effectLst/>
                        </a:rPr>
                        <a:t>Major Subdivision</a:t>
                      </a:r>
                      <a:endParaRPr lang="en-US" sz="1200" b="1" i="0" u="none" strike="noStrike" dirty="0">
                        <a:solidFill>
                          <a:schemeClr val="tx1"/>
                        </a:solidFill>
                        <a:effectLst/>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US" sz="1200" u="none" strike="noStrike" dirty="0">
                          <a:solidFill>
                            <a:schemeClr val="tx1"/>
                          </a:solidFill>
                          <a:effectLst/>
                        </a:rPr>
                        <a:t>Function</a:t>
                      </a:r>
                      <a:endParaRPr lang="en-US" sz="1200" b="1" i="0" u="none" strike="noStrike" dirty="0">
                        <a:solidFill>
                          <a:schemeClr val="tx1"/>
                        </a:solidFill>
                        <a:effectLst/>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0">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200" u="none" strike="noStrike" dirty="0">
                          <a:solidFill>
                            <a:schemeClr val="tx1"/>
                          </a:solidFill>
                          <a:effectLst/>
                        </a:rPr>
                        <a:t>SPINAL CORD</a:t>
                      </a:r>
                      <a:endParaRPr lang="en-US" sz="1200" b="1" i="0" u="none" strike="noStrike" dirty="0">
                        <a:solidFill>
                          <a:schemeClr val="tx1"/>
                        </a:solidFill>
                        <a:effectLst/>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en-US" sz="1200" u="none" strike="noStrike" dirty="0">
                          <a:solidFill>
                            <a:schemeClr val="tx1"/>
                          </a:solidFill>
                          <a:effectLst/>
                        </a:rPr>
                        <a:t>Spinal reflexes; relays sensory and motor information</a:t>
                      </a:r>
                      <a:endParaRPr lang="en-US" sz="1200" b="0" i="0" u="none" strike="noStrike" dirty="0">
                        <a:solidFill>
                          <a:schemeClr val="tx1"/>
                        </a:solidFill>
                        <a:effectLst/>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0">
                <a:tc>
                  <a:txBody>
                    <a:bodyPr/>
                    <a:lstStyle/>
                    <a:p>
                      <a:pPr algn="l" fontAlgn="ctr"/>
                      <a:r>
                        <a:rPr lang="en-US" sz="1200" u="none" strike="noStrike" dirty="0">
                          <a:solidFill>
                            <a:schemeClr val="tx1"/>
                          </a:solidFill>
                          <a:effectLst/>
                        </a:rPr>
                        <a:t>BRAIN</a:t>
                      </a:r>
                      <a:endParaRPr lang="en-US" sz="1200" b="0" i="0" u="none" strike="noStrike" dirty="0">
                        <a:solidFill>
                          <a:schemeClr val="tx1"/>
                        </a:solidFill>
                        <a:effectLst/>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endParaRPr lang="en-US" sz="1200" b="0" i="0" u="none" strike="noStrike" dirty="0">
                        <a:solidFill>
                          <a:schemeClr val="tx1"/>
                        </a:solidFill>
                        <a:effectLst/>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0">
                <a:tc>
                  <a:txBody>
                    <a:bodyPr/>
                    <a:lstStyle/>
                    <a:p>
                      <a:pPr algn="l" fontAlgn="ctr"/>
                      <a:r>
                        <a:rPr lang="en-US" sz="1200" u="none" strike="noStrike" dirty="0">
                          <a:solidFill>
                            <a:schemeClr val="tx1"/>
                          </a:solidFill>
                          <a:effectLst/>
                        </a:rPr>
                        <a:t>Hindbrain (</a:t>
                      </a:r>
                      <a:r>
                        <a:rPr lang="en-US" sz="1200" u="none" strike="noStrike" dirty="0" err="1">
                          <a:solidFill>
                            <a:schemeClr val="tx1"/>
                          </a:solidFill>
                          <a:effectLst/>
                        </a:rPr>
                        <a:t>rhombencephalon</a:t>
                      </a:r>
                      <a:r>
                        <a:rPr lang="en-US" sz="1200" u="none" strike="noStrike" dirty="0">
                          <a:solidFill>
                            <a:schemeClr val="tx1"/>
                          </a:solidFill>
                          <a:effectLst/>
                        </a:rPr>
                        <a:t>)</a:t>
                      </a:r>
                      <a:endParaRPr lang="en-US" sz="1200" b="0" i="0" u="none" strike="noStrike" dirty="0">
                        <a:solidFill>
                          <a:schemeClr val="tx1"/>
                        </a:solidFill>
                        <a:effectLst/>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endParaRPr lang="en-US" sz="1200" b="0" i="0" u="none" strike="noStrike" dirty="0">
                        <a:solidFill>
                          <a:schemeClr val="tx1"/>
                        </a:solidFill>
                        <a:effectLst/>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0">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200" u="none" strike="noStrike" dirty="0">
                          <a:solidFill>
                            <a:schemeClr val="tx1"/>
                          </a:solidFill>
                          <a:effectLst/>
                        </a:rPr>
                        <a:t>Medulla oblongata</a:t>
                      </a:r>
                      <a:endParaRPr lang="en-US" sz="1200" b="0" i="0" u="none" strike="noStrike" dirty="0">
                        <a:solidFill>
                          <a:schemeClr val="tx1"/>
                        </a:solidFill>
                        <a:effectLst/>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200" u="none" strike="noStrike" dirty="0">
                          <a:solidFill>
                            <a:schemeClr val="tx1"/>
                          </a:solidFill>
                          <a:effectLst/>
                        </a:rPr>
                        <a:t>Sensory nuclei; reticular-activating system; autonomic functions</a:t>
                      </a:r>
                      <a:endParaRPr lang="en-US" sz="1200" b="0" i="0" u="none" strike="noStrike" dirty="0">
                        <a:solidFill>
                          <a:schemeClr val="tx1"/>
                        </a:solidFill>
                        <a:effectLst/>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0">
                <a:tc>
                  <a:txBody>
                    <a:bodyPr/>
                    <a:lstStyle/>
                    <a:p>
                      <a:pPr algn="l" fontAlgn="ctr"/>
                      <a:r>
                        <a:rPr lang="en-US" sz="1200" u="none" strike="noStrike" dirty="0">
                          <a:solidFill>
                            <a:schemeClr val="tx1"/>
                          </a:solidFill>
                          <a:effectLst/>
                        </a:rPr>
                        <a:t>Pons</a:t>
                      </a:r>
                      <a:endParaRPr lang="en-US" sz="1200" b="0" i="0" u="none" strike="noStrike" dirty="0">
                        <a:solidFill>
                          <a:schemeClr val="tx1"/>
                        </a:solidFill>
                        <a:effectLst/>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n-US" sz="1200" u="none" strike="noStrike" dirty="0">
                          <a:solidFill>
                            <a:schemeClr val="tx1"/>
                          </a:solidFill>
                          <a:effectLst/>
                        </a:rPr>
                        <a:t>Reticular-activating system; autonomic functions</a:t>
                      </a:r>
                      <a:endParaRPr lang="en-US" sz="1200" b="0" i="0" u="none" strike="noStrike" dirty="0">
                        <a:solidFill>
                          <a:schemeClr val="tx1"/>
                        </a:solidFill>
                        <a:effectLst/>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0">
                <a:tc>
                  <a:txBody>
                    <a:bodyPr/>
                    <a:lstStyle/>
                    <a:p>
                      <a:pPr algn="l" fontAlgn="ctr"/>
                      <a:r>
                        <a:rPr lang="en-US" sz="1200" u="none" strike="noStrike" dirty="0">
                          <a:solidFill>
                            <a:schemeClr val="tx1"/>
                          </a:solidFill>
                          <a:effectLst/>
                        </a:rPr>
                        <a:t>Cerebellum</a:t>
                      </a:r>
                      <a:endParaRPr lang="en-US" sz="1200" b="0" i="0" u="none" strike="noStrike" dirty="0">
                        <a:solidFill>
                          <a:schemeClr val="tx1"/>
                        </a:solidFill>
                        <a:effectLst/>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200" u="none" strike="noStrike" dirty="0">
                          <a:solidFill>
                            <a:schemeClr val="tx1"/>
                          </a:solidFill>
                          <a:effectLst/>
                        </a:rPr>
                        <a:t>Coordination of movements; balance</a:t>
                      </a:r>
                      <a:endParaRPr lang="en-US" sz="1200" b="0" i="0" u="none" strike="noStrike" dirty="0">
                        <a:solidFill>
                          <a:schemeClr val="tx1"/>
                        </a:solidFill>
                        <a:effectLst/>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r h="0">
                <a:tc>
                  <a:txBody>
                    <a:bodyPr/>
                    <a:lstStyle/>
                    <a:p>
                      <a:pPr algn="l" fontAlgn="ctr"/>
                      <a:r>
                        <a:rPr lang="en-US" sz="1200" u="none" strike="noStrike" dirty="0">
                          <a:solidFill>
                            <a:schemeClr val="tx1"/>
                          </a:solidFill>
                          <a:effectLst/>
                        </a:rPr>
                        <a:t>Midbrain (mesencephalon)</a:t>
                      </a:r>
                      <a:endParaRPr lang="en-US" sz="1200" b="0" i="0" u="none" strike="noStrike" dirty="0">
                        <a:solidFill>
                          <a:schemeClr val="tx1"/>
                        </a:solidFill>
                        <a:effectLst/>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200" u="none" strike="noStrike" dirty="0">
                          <a:solidFill>
                            <a:schemeClr val="tx1"/>
                          </a:solidFill>
                          <a:effectLst/>
                        </a:rPr>
                        <a:t>Reflexes involving eyes and ears</a:t>
                      </a:r>
                      <a:endParaRPr lang="en-US" sz="1200" b="0" i="0" u="none" strike="noStrike" dirty="0">
                        <a:solidFill>
                          <a:schemeClr val="tx1"/>
                        </a:solidFill>
                        <a:effectLst/>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7"/>
                  </a:ext>
                </a:extLst>
              </a:tr>
              <a:tr h="0">
                <a:tc>
                  <a:txBody>
                    <a:bodyPr/>
                    <a:lstStyle/>
                    <a:p>
                      <a:pPr algn="l" fontAlgn="ctr"/>
                      <a:r>
                        <a:rPr lang="en-US" sz="1200" u="none" strike="noStrike" dirty="0">
                          <a:solidFill>
                            <a:schemeClr val="tx1"/>
                          </a:solidFill>
                          <a:effectLst/>
                        </a:rPr>
                        <a:t>Forebrain (</a:t>
                      </a:r>
                      <a:r>
                        <a:rPr lang="en-US" sz="1200" u="none" strike="noStrike" dirty="0" err="1">
                          <a:solidFill>
                            <a:schemeClr val="tx1"/>
                          </a:solidFill>
                          <a:effectLst/>
                        </a:rPr>
                        <a:t>prosencephalon</a:t>
                      </a:r>
                      <a:r>
                        <a:rPr lang="en-US" sz="1200" u="none" strike="noStrike" dirty="0">
                          <a:solidFill>
                            <a:schemeClr val="tx1"/>
                          </a:solidFill>
                          <a:effectLst/>
                        </a:rPr>
                        <a:t>)</a:t>
                      </a:r>
                      <a:endParaRPr lang="en-US" sz="1200" b="0" i="0" u="none" strike="noStrike" dirty="0">
                        <a:solidFill>
                          <a:schemeClr val="tx1"/>
                        </a:solidFill>
                        <a:effectLst/>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endParaRPr lang="en-US" sz="1200" b="0" i="0" u="none" strike="noStrike" dirty="0">
                        <a:solidFill>
                          <a:schemeClr val="tx1"/>
                        </a:solidFill>
                        <a:effectLst/>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8"/>
                  </a:ext>
                </a:extLst>
              </a:tr>
              <a:tr h="0">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200" u="none" strike="noStrike" dirty="0">
                          <a:solidFill>
                            <a:schemeClr val="tx1"/>
                          </a:solidFill>
                          <a:effectLst/>
                        </a:rPr>
                        <a:t>Diencephalon</a:t>
                      </a:r>
                      <a:endParaRPr lang="en-US" sz="1200" b="0" i="0" u="none" strike="noStrike" dirty="0">
                        <a:solidFill>
                          <a:schemeClr val="tx1"/>
                        </a:solidFill>
                        <a:effectLst/>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endParaRPr lang="en-US" sz="1200" b="0" i="0" u="none" strike="noStrike" dirty="0">
                        <a:solidFill>
                          <a:schemeClr val="tx1"/>
                        </a:solidFill>
                        <a:effectLst/>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9"/>
                  </a:ext>
                </a:extLst>
              </a:tr>
              <a:tr h="0">
                <a:tc>
                  <a:txBody>
                    <a:bodyPr/>
                    <a:lstStyle/>
                    <a:p>
                      <a:pPr algn="l" fontAlgn="ctr"/>
                      <a:r>
                        <a:rPr lang="en-US" sz="1200" u="none" strike="noStrike" dirty="0">
                          <a:solidFill>
                            <a:schemeClr val="tx1"/>
                          </a:solidFill>
                          <a:effectLst/>
                        </a:rPr>
                        <a:t>Thalamus</a:t>
                      </a:r>
                      <a:endParaRPr lang="en-US" sz="1200" b="0" i="0" u="none" strike="noStrike" dirty="0">
                        <a:solidFill>
                          <a:schemeClr val="tx1"/>
                        </a:solidFill>
                        <a:effectLst/>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n-US" sz="1200" u="none" strike="noStrike" dirty="0">
                          <a:solidFill>
                            <a:schemeClr val="tx1"/>
                          </a:solidFill>
                          <a:effectLst/>
                        </a:rPr>
                        <a:t>Relay station for ascending sensory and descending motor tracts; autonomic functions</a:t>
                      </a:r>
                      <a:endParaRPr lang="en-US" sz="1200" b="0" i="0" u="none" strike="noStrike" dirty="0">
                        <a:solidFill>
                          <a:schemeClr val="tx1"/>
                        </a:solidFill>
                        <a:effectLst/>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0"/>
                  </a:ext>
                </a:extLst>
              </a:tr>
              <a:tr h="0">
                <a:tc>
                  <a:txBody>
                    <a:bodyPr/>
                    <a:lstStyle/>
                    <a:p>
                      <a:pPr algn="l" fontAlgn="ctr"/>
                      <a:r>
                        <a:rPr lang="en-US" sz="1200" u="none" strike="noStrike" dirty="0">
                          <a:solidFill>
                            <a:schemeClr val="tx1"/>
                          </a:solidFill>
                          <a:effectLst/>
                        </a:rPr>
                        <a:t>Hypothalamus</a:t>
                      </a:r>
                      <a:endParaRPr lang="en-US" sz="1200" b="0" i="0" u="none" strike="noStrike" dirty="0">
                        <a:solidFill>
                          <a:schemeClr val="tx1"/>
                        </a:solidFill>
                        <a:effectLst/>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200" u="none" strike="noStrike" dirty="0">
                          <a:solidFill>
                            <a:schemeClr val="tx1"/>
                          </a:solidFill>
                          <a:effectLst/>
                        </a:rPr>
                        <a:t>Autonomic functions; neuroendocrine control</a:t>
                      </a:r>
                      <a:endParaRPr lang="en-US" sz="1200" b="0" i="0" u="none" strike="noStrike" dirty="0">
                        <a:solidFill>
                          <a:schemeClr val="tx1"/>
                        </a:solidFill>
                        <a:effectLst/>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1"/>
                  </a:ext>
                </a:extLst>
              </a:tr>
              <a:tr h="0">
                <a:tc>
                  <a:txBody>
                    <a:bodyPr/>
                    <a:lstStyle/>
                    <a:p>
                      <a:pPr algn="l" fontAlgn="ctr"/>
                      <a:r>
                        <a:rPr lang="en-US" sz="1200" u="none" strike="noStrike" dirty="0">
                          <a:solidFill>
                            <a:schemeClr val="tx1"/>
                          </a:solidFill>
                          <a:effectLst/>
                        </a:rPr>
                        <a:t>Telencephalon (cerebrum)</a:t>
                      </a:r>
                      <a:endParaRPr lang="en-US" sz="1200" b="0" i="0" u="none" strike="noStrike" dirty="0">
                        <a:solidFill>
                          <a:schemeClr val="tx1"/>
                        </a:solidFill>
                        <a:effectLst/>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endParaRPr lang="en-US" sz="1200" b="0" i="0" u="none" strike="noStrike" dirty="0">
                        <a:solidFill>
                          <a:schemeClr val="tx1"/>
                        </a:solidFill>
                        <a:effectLst/>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2"/>
                  </a:ext>
                </a:extLst>
              </a:tr>
              <a:tr h="0">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200" u="none" strike="noStrike" dirty="0">
                          <a:solidFill>
                            <a:schemeClr val="tx1"/>
                          </a:solidFill>
                          <a:effectLst/>
                        </a:rPr>
                        <a:t>Basal nuclei</a:t>
                      </a:r>
                      <a:endParaRPr lang="en-US" sz="1200" b="0" i="0" u="none" strike="noStrike" dirty="0">
                        <a:solidFill>
                          <a:schemeClr val="tx1"/>
                        </a:solidFill>
                        <a:effectLst/>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200" u="none" strike="noStrike" dirty="0">
                          <a:solidFill>
                            <a:schemeClr val="tx1"/>
                          </a:solidFill>
                          <a:effectLst/>
                        </a:rPr>
                        <a:t>Motor control</a:t>
                      </a:r>
                      <a:endParaRPr lang="en-US" sz="1200" b="0" i="0" u="none" strike="noStrike" dirty="0">
                        <a:solidFill>
                          <a:schemeClr val="tx1"/>
                        </a:solidFill>
                        <a:effectLst/>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3"/>
                  </a:ext>
                </a:extLst>
              </a:tr>
              <a:tr h="0">
                <a:tc>
                  <a:txBody>
                    <a:bodyPr/>
                    <a:lstStyle/>
                    <a:p>
                      <a:pPr algn="l" fontAlgn="ctr"/>
                      <a:r>
                        <a:rPr lang="en-US" sz="1200" u="none" strike="noStrike" dirty="0">
                          <a:solidFill>
                            <a:schemeClr val="tx1"/>
                          </a:solidFill>
                          <a:effectLst/>
                        </a:rPr>
                        <a:t>Corpus callosum</a:t>
                      </a:r>
                      <a:endParaRPr lang="en-US" sz="1200" b="0" i="0" u="none" strike="noStrike" dirty="0">
                        <a:solidFill>
                          <a:schemeClr val="tx1"/>
                        </a:solidFill>
                        <a:effectLst/>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n-US" sz="1200" u="none" strike="noStrike" dirty="0">
                          <a:solidFill>
                            <a:schemeClr val="tx1"/>
                          </a:solidFill>
                          <a:effectLst/>
                        </a:rPr>
                        <a:t>Connects and relays information between the two hemispheres</a:t>
                      </a:r>
                      <a:endParaRPr lang="en-US" sz="1200" b="0" i="0" u="none" strike="noStrike" dirty="0">
                        <a:solidFill>
                          <a:schemeClr val="tx1"/>
                        </a:solidFill>
                        <a:effectLst/>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4"/>
                  </a:ext>
                </a:extLst>
              </a:tr>
              <a:tr h="0">
                <a:tc>
                  <a:txBody>
                    <a:bodyPr/>
                    <a:lstStyle/>
                    <a:p>
                      <a:pPr algn="l" fontAlgn="ctr"/>
                      <a:r>
                        <a:rPr lang="en-US" sz="1200" u="none" strike="noStrike" dirty="0">
                          <a:solidFill>
                            <a:schemeClr val="tx1"/>
                          </a:solidFill>
                          <a:effectLst/>
                        </a:rPr>
                        <a:t>Hippocampus</a:t>
                      </a:r>
                      <a:endParaRPr lang="en-US" sz="1200" b="0" i="0" u="none" strike="noStrike" dirty="0">
                        <a:solidFill>
                          <a:schemeClr val="tx1"/>
                        </a:solidFill>
                        <a:effectLst/>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200" u="none" strike="noStrike" dirty="0">
                          <a:solidFill>
                            <a:schemeClr val="tx1"/>
                          </a:solidFill>
                          <a:effectLst/>
                        </a:rPr>
                        <a:t>Memory; emotion</a:t>
                      </a:r>
                      <a:endParaRPr lang="en-US" sz="1200" b="0" i="0" u="none" strike="noStrike" dirty="0">
                        <a:solidFill>
                          <a:schemeClr val="tx1"/>
                        </a:solidFill>
                        <a:effectLst/>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5"/>
                  </a:ext>
                </a:extLst>
              </a:tr>
              <a:tr h="0">
                <a:tc>
                  <a:txBody>
                    <a:bodyPr/>
                    <a:lstStyle/>
                    <a:p>
                      <a:pPr algn="l" fontAlgn="ctr"/>
                      <a:r>
                        <a:rPr lang="en-US" sz="1200" u="none" strike="noStrike" dirty="0">
                          <a:solidFill>
                            <a:schemeClr val="tx1"/>
                          </a:solidFill>
                          <a:effectLst/>
                        </a:rPr>
                        <a:t>(limbic system) Cerebral cortex</a:t>
                      </a:r>
                      <a:endParaRPr lang="en-US" sz="1200" b="0" i="0" u="none" strike="noStrike" dirty="0">
                        <a:solidFill>
                          <a:schemeClr val="tx1"/>
                        </a:solidFill>
                        <a:effectLst/>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en-US" sz="1200" u="none" strike="noStrike" dirty="0">
                          <a:solidFill>
                            <a:schemeClr val="tx1"/>
                          </a:solidFill>
                          <a:effectLst/>
                        </a:rPr>
                        <a:t>Higher cognitive functions; integrates and interprets sensory information; organizes motor output</a:t>
                      </a:r>
                      <a:endParaRPr lang="en-US" sz="1200" b="0" i="0" u="none" strike="noStrike" dirty="0">
                        <a:solidFill>
                          <a:schemeClr val="tx1"/>
                        </a:solidFill>
                        <a:effectLst/>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6"/>
                  </a:ext>
                </a:extLst>
              </a:tr>
            </a:tbl>
          </a:graphicData>
        </a:graphic>
      </p:graphicFrame>
      <p:sp>
        <p:nvSpPr>
          <p:cNvPr id="8" name="Slide Number Placeholder 4">
            <a:extLst>
              <a:ext uri="{FF2B5EF4-FFF2-40B4-BE49-F238E27FC236}">
                <a16:creationId xmlns:a16="http://schemas.microsoft.com/office/drawing/2014/main" id="{130A6127-462A-49BC-8A87-D58AF440D53C}"/>
              </a:ext>
            </a:extLst>
          </p:cNvPr>
          <p:cNvSpPr>
            <a:spLocks noGrp="1"/>
          </p:cNvSpPr>
          <p:nvPr>
            <p:ph type="sldNum" sz="quarter" idx="10"/>
          </p:nvPr>
        </p:nvSpPr>
        <p:spPr/>
        <p:txBody>
          <a:bodyPr/>
          <a:lstStyle/>
          <a:p>
            <a:fld id="{68151E55-6873-49E2-B8D5-2F265E6F1973}" type="slidenum">
              <a:rPr lang="en-US" smtClean="0"/>
              <a:pPr/>
              <a:t>53</a:t>
            </a:fld>
            <a:endParaRPr lang="en-US"/>
          </a:p>
        </p:txBody>
      </p:sp>
    </p:spTree>
    <p:extLst>
      <p:ext uri="{BB962C8B-B14F-4D97-AF65-F5344CB8AC3E}">
        <p14:creationId xmlns:p14="http://schemas.microsoft.com/office/powerpoint/2010/main" val="325140107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B5A365-A37F-44C8-B078-D5C631980799}"/>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Relative Sizes of Vertebrate Brains</a:t>
            </a:r>
          </a:p>
        </p:txBody>
      </p:sp>
      <p:sp>
        <p:nvSpPr>
          <p:cNvPr id="3" name="Content Placeholder 2">
            <a:extLst>
              <a:ext uri="{FF2B5EF4-FFF2-40B4-BE49-F238E27FC236}">
                <a16:creationId xmlns:a16="http://schemas.microsoft.com/office/drawing/2014/main" id="{8B1A4FCB-DE90-4DC9-BE8E-22C1C1603B56}"/>
              </a:ext>
            </a:extLst>
          </p:cNvPr>
          <p:cNvSpPr>
            <a:spLocks noGrp="1"/>
          </p:cNvSpPr>
          <p:nvPr>
            <p:ph sz="quarter" idx="11"/>
          </p:nvPr>
        </p:nvSpPr>
        <p:spPr>
          <a:xfrm>
            <a:off x="457200" y="1523999"/>
            <a:ext cx="8305800" cy="1513129"/>
          </a:xfrm>
        </p:spPr>
        <p:txBody>
          <a:bodyPr/>
          <a:lstStyle/>
          <a:p>
            <a:pPr marL="342900" lvl="0" indent="-3429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Relative sizes of different brain regions have changed as vertebrates evolved</a:t>
            </a:r>
          </a:p>
          <a:p>
            <a:pPr marL="342900" lvl="0" indent="-3429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Forebrain became the dominant feature</a:t>
            </a:r>
          </a:p>
        </p:txBody>
      </p:sp>
      <p:pic>
        <p:nvPicPr>
          <p:cNvPr id="12" name="Picture 3" descr="Evolution tree of the vertebrate brain with a chordate ancestor from Tunicate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7870" y="3155943"/>
            <a:ext cx="8449707" cy="2826269"/>
          </a:xfrm>
          <a:prstGeom prst="rect">
            <a:avLst/>
          </a:prstGeom>
        </p:spPr>
      </p:pic>
      <p:sp>
        <p:nvSpPr>
          <p:cNvPr id="10" name="Text Placeholder 4">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9" name="Slide Number Placeholder 5">
            <a:extLst>
              <a:ext uri="{FF2B5EF4-FFF2-40B4-BE49-F238E27FC236}">
                <a16:creationId xmlns:a16="http://schemas.microsoft.com/office/drawing/2014/main" id="{CFBA8EF7-21CC-48F6-AAEE-23F9B4A3EE02}"/>
              </a:ext>
            </a:extLst>
          </p:cNvPr>
          <p:cNvSpPr>
            <a:spLocks noGrp="1"/>
          </p:cNvSpPr>
          <p:nvPr>
            <p:ph type="sldNum" sz="quarter" idx="10"/>
          </p:nvPr>
        </p:nvSpPr>
        <p:spPr/>
        <p:txBody>
          <a:bodyPr/>
          <a:lstStyle/>
          <a:p>
            <a:fld id="{68151E55-6873-49E2-B8D5-2F265E6F1973}" type="slidenum">
              <a:rPr lang="en-US" smtClean="0"/>
              <a:pPr/>
              <a:t>54</a:t>
            </a:fld>
            <a:endParaRPr lang="en-US"/>
          </a:p>
        </p:txBody>
      </p:sp>
    </p:spTree>
    <p:extLst>
      <p:ext uri="{BB962C8B-B14F-4D97-AF65-F5344CB8AC3E}">
        <p14:creationId xmlns:p14="http://schemas.microsoft.com/office/powerpoint/2010/main" val="229404911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0F84AF-85CB-4B62-A18B-F584600A7C8F}"/>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Forebrain</a:t>
            </a:r>
          </a:p>
        </p:txBody>
      </p:sp>
      <p:sp>
        <p:nvSpPr>
          <p:cNvPr id="3" name="Content Placeholder 2">
            <a:extLst>
              <a:ext uri="{FF2B5EF4-FFF2-40B4-BE49-F238E27FC236}">
                <a16:creationId xmlns:a16="http://schemas.microsoft.com/office/drawing/2014/main" id="{BDF9CCA8-37C0-4724-A7A3-EA2D1FB01EFC}"/>
              </a:ext>
            </a:extLst>
          </p:cNvPr>
          <p:cNvSpPr>
            <a:spLocks noGrp="1"/>
          </p:cNvSpPr>
          <p:nvPr>
            <p:ph sz="quarter" idx="11"/>
          </p:nvPr>
        </p:nvSpPr>
        <p:spPr/>
        <p:txBody>
          <a:bodyPr/>
          <a:lstStyle/>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Forebrain is composed of two elements</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Diencephalon</a:t>
            </a:r>
          </a:p>
          <a:p>
            <a:pPr marL="640800"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Thalamus – integration and relay center</a:t>
            </a:r>
          </a:p>
          <a:p>
            <a:pPr marL="640800" lvl="2" indent="-283464">
              <a:spcBef>
                <a:spcPts val="12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Hypothalamus – participates in basic drives and emotions, controls pituitary gland</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Telencephalon (“end brain”)</a:t>
            </a:r>
          </a:p>
          <a:p>
            <a:pPr marL="640800"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Devoted largely to associative activity</a:t>
            </a:r>
          </a:p>
          <a:p>
            <a:pPr marL="640800" lvl="2" indent="-283464">
              <a:spcBef>
                <a:spcPts val="12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Called the cerebrum in mammals</a:t>
            </a:r>
          </a:p>
        </p:txBody>
      </p:sp>
      <p:sp>
        <p:nvSpPr>
          <p:cNvPr id="6" name="Slide Number Placeholder 3">
            <a:extLst>
              <a:ext uri="{FF2B5EF4-FFF2-40B4-BE49-F238E27FC236}">
                <a16:creationId xmlns:a16="http://schemas.microsoft.com/office/drawing/2014/main" id="{17AE6319-C455-4B9F-A55C-EB4275C4955A}"/>
              </a:ext>
            </a:extLst>
          </p:cNvPr>
          <p:cNvSpPr>
            <a:spLocks noGrp="1"/>
          </p:cNvSpPr>
          <p:nvPr>
            <p:ph type="sldNum" sz="quarter" idx="10"/>
          </p:nvPr>
        </p:nvSpPr>
        <p:spPr/>
        <p:txBody>
          <a:bodyPr/>
          <a:lstStyle/>
          <a:p>
            <a:fld id="{68151E55-6873-49E2-B8D5-2F265E6F1973}" type="slidenum">
              <a:rPr lang="en-US" smtClean="0"/>
              <a:pPr/>
              <a:t>55</a:t>
            </a:fld>
            <a:endParaRPr lang="en-US"/>
          </a:p>
        </p:txBody>
      </p:sp>
    </p:spTree>
    <p:extLst>
      <p:ext uri="{BB962C8B-B14F-4D97-AF65-F5344CB8AC3E}">
        <p14:creationId xmlns:p14="http://schemas.microsoft.com/office/powerpoint/2010/main" val="34131596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5512A3-C126-4E89-9046-6DC17F0E24AC}"/>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Cerebrum</a:t>
            </a:r>
          </a:p>
        </p:txBody>
      </p:sp>
      <p:sp>
        <p:nvSpPr>
          <p:cNvPr id="3" name="Content Placeholder 2">
            <a:extLst>
              <a:ext uri="{FF2B5EF4-FFF2-40B4-BE49-F238E27FC236}">
                <a16:creationId xmlns:a16="http://schemas.microsoft.com/office/drawing/2014/main" id="{752CE908-A4D7-4F9A-8447-2FC658D18789}"/>
              </a:ext>
            </a:extLst>
          </p:cNvPr>
          <p:cNvSpPr>
            <a:spLocks noGrp="1"/>
          </p:cNvSpPr>
          <p:nvPr>
            <p:ph sz="quarter" idx="11"/>
          </p:nvPr>
        </p:nvSpPr>
        <p:spPr/>
        <p:txBody>
          <a:bodyPr/>
          <a:lstStyle/>
          <a:p>
            <a:pPr marL="342900" lvl="0" indent="-3429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The increase in brain size in mammals reflects the great enlargement of the cerebrum</a:t>
            </a:r>
          </a:p>
          <a:p>
            <a:pPr marL="342900" lvl="0" indent="-3429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Split into right and left cerebral hemispheres, which are connected by a tract called the corpus callosum</a:t>
            </a:r>
          </a:p>
          <a:p>
            <a:pPr marL="342900" lvl="0" indent="-3429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Each hemisphere receives sensory input from the opposite side</a:t>
            </a:r>
          </a:p>
          <a:p>
            <a:pPr marL="342900" lvl="0" indent="-3429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Hemispheres are divided into: frontal, parietal, temporal, and occipital lobes</a:t>
            </a:r>
          </a:p>
        </p:txBody>
      </p:sp>
      <p:sp>
        <p:nvSpPr>
          <p:cNvPr id="6" name="Slide Number Placeholder 3">
            <a:extLst>
              <a:ext uri="{FF2B5EF4-FFF2-40B4-BE49-F238E27FC236}">
                <a16:creationId xmlns:a16="http://schemas.microsoft.com/office/drawing/2014/main" id="{A34486B2-65C0-40C7-8A76-11D0F037A35B}"/>
              </a:ext>
            </a:extLst>
          </p:cNvPr>
          <p:cNvSpPr>
            <a:spLocks noGrp="1"/>
          </p:cNvSpPr>
          <p:nvPr>
            <p:ph type="sldNum" sz="quarter" idx="10"/>
          </p:nvPr>
        </p:nvSpPr>
        <p:spPr/>
        <p:txBody>
          <a:bodyPr/>
          <a:lstStyle/>
          <a:p>
            <a:fld id="{68151E55-6873-49E2-B8D5-2F265E6F1973}" type="slidenum">
              <a:rPr lang="en-US" smtClean="0"/>
              <a:pPr/>
              <a:t>56</a:t>
            </a:fld>
            <a:endParaRPr lang="en-US"/>
          </a:p>
        </p:txBody>
      </p:sp>
    </p:spTree>
    <p:extLst>
      <p:ext uri="{BB962C8B-B14F-4D97-AF65-F5344CB8AC3E}">
        <p14:creationId xmlns:p14="http://schemas.microsoft.com/office/powerpoint/2010/main" val="386918872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00B53C-B0CF-42BA-A45E-E3E45348508A}"/>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Figure 42.21</a:t>
            </a:r>
          </a:p>
        </p:txBody>
      </p:sp>
      <p:pic>
        <p:nvPicPr>
          <p:cNvPr id="12" name="Picture 2" descr="A human brain cut through the center into right and left halves are described."/>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10800" y="1141582"/>
            <a:ext cx="5722399" cy="5001263"/>
          </a:xfrm>
          <a:prstGeom prst="rect">
            <a:avLst/>
          </a:prstGeom>
        </p:spPr>
      </p:pic>
      <p:sp>
        <p:nvSpPr>
          <p:cNvPr id="7"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BAF832CA-00F1-4B98-8C0F-8517333D4733}"/>
              </a:ext>
            </a:extLst>
          </p:cNvPr>
          <p:cNvSpPr>
            <a:spLocks noGrp="1"/>
          </p:cNvSpPr>
          <p:nvPr>
            <p:ph type="sldNum" sz="quarter" idx="10"/>
          </p:nvPr>
        </p:nvSpPr>
        <p:spPr/>
        <p:txBody>
          <a:bodyPr/>
          <a:lstStyle/>
          <a:p>
            <a:fld id="{68151E55-6873-49E2-B8D5-2F265E6F1973}" type="slidenum">
              <a:rPr lang="en-US" smtClean="0"/>
              <a:pPr/>
              <a:t>57</a:t>
            </a:fld>
            <a:endParaRPr lang="en-US"/>
          </a:p>
        </p:txBody>
      </p:sp>
    </p:spTree>
    <p:extLst>
      <p:ext uri="{BB962C8B-B14F-4D97-AF65-F5344CB8AC3E}">
        <p14:creationId xmlns:p14="http://schemas.microsoft.com/office/powerpoint/2010/main" val="78481472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E913A0-6C27-48AA-AA3D-C6D2691A14F0}"/>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Cerebrum: Cerebral Cortex</a:t>
            </a:r>
          </a:p>
        </p:txBody>
      </p:sp>
      <p:sp>
        <p:nvSpPr>
          <p:cNvPr id="3" name="Content Placeholder 2">
            <a:extLst>
              <a:ext uri="{FF2B5EF4-FFF2-40B4-BE49-F238E27FC236}">
                <a16:creationId xmlns:a16="http://schemas.microsoft.com/office/drawing/2014/main" id="{A6D395AB-CA16-43F7-B7BC-552257A28683}"/>
              </a:ext>
            </a:extLst>
          </p:cNvPr>
          <p:cNvSpPr>
            <a:spLocks noGrp="1"/>
          </p:cNvSpPr>
          <p:nvPr>
            <p:ph sz="quarter" idx="11"/>
          </p:nvPr>
        </p:nvSpPr>
        <p:spPr/>
        <p:txBody>
          <a:bodyPr/>
          <a:lstStyle/>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Cerebral cortex</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Outer layer of the cerebrum</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Contains about 10% of all neurons in brain</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Highly convoluted surface</a:t>
            </a:r>
          </a:p>
          <a:p>
            <a:pPr marL="640800" lvl="2" indent="-283464">
              <a:spcBef>
                <a:spcPts val="12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Increases threefold the surface area of the human brain</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Activities are motor, sensory, or associative</a:t>
            </a:r>
          </a:p>
        </p:txBody>
      </p:sp>
      <p:sp>
        <p:nvSpPr>
          <p:cNvPr id="6" name="Slide Number Placeholder 3">
            <a:extLst>
              <a:ext uri="{FF2B5EF4-FFF2-40B4-BE49-F238E27FC236}">
                <a16:creationId xmlns:a16="http://schemas.microsoft.com/office/drawing/2014/main" id="{D925E8A2-F973-45F5-BE94-101D0DB4B727}"/>
              </a:ext>
            </a:extLst>
          </p:cNvPr>
          <p:cNvSpPr>
            <a:spLocks noGrp="1"/>
          </p:cNvSpPr>
          <p:nvPr>
            <p:ph type="sldNum" sz="quarter" idx="10"/>
          </p:nvPr>
        </p:nvSpPr>
        <p:spPr/>
        <p:txBody>
          <a:bodyPr/>
          <a:lstStyle/>
          <a:p>
            <a:fld id="{68151E55-6873-49E2-B8D5-2F265E6F1973}" type="slidenum">
              <a:rPr lang="en-US" smtClean="0"/>
              <a:pPr/>
              <a:t>58</a:t>
            </a:fld>
            <a:endParaRPr lang="en-US"/>
          </a:p>
        </p:txBody>
      </p:sp>
    </p:spTree>
    <p:extLst>
      <p:ext uri="{BB962C8B-B14F-4D97-AF65-F5344CB8AC3E}">
        <p14:creationId xmlns:p14="http://schemas.microsoft.com/office/powerpoint/2010/main" val="82035247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ECC958-376D-4D5C-8E02-CD1E33D85DD0}"/>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Cerebral Cortex</a:t>
            </a:r>
          </a:p>
        </p:txBody>
      </p:sp>
      <p:sp>
        <p:nvSpPr>
          <p:cNvPr id="3" name="Content Placeholder 2">
            <a:extLst>
              <a:ext uri="{FF2B5EF4-FFF2-40B4-BE49-F238E27FC236}">
                <a16:creationId xmlns:a16="http://schemas.microsoft.com/office/drawing/2014/main" id="{6ACC07A2-16B5-46BE-8F26-4D94E6FC1A61}"/>
              </a:ext>
            </a:extLst>
          </p:cNvPr>
          <p:cNvSpPr>
            <a:spLocks noGrp="1"/>
          </p:cNvSpPr>
          <p:nvPr>
            <p:ph sz="quarter" idx="11"/>
          </p:nvPr>
        </p:nvSpPr>
        <p:spPr/>
        <p:txBody>
          <a:bodyPr/>
          <a:lstStyle/>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Primary motor cortex – movement control</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Primary somatosensory cortex – sensory control </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Association cortex – higher mental functions </a:t>
            </a:r>
          </a:p>
          <a:p>
            <a:pPr lvl="0">
              <a:spcBef>
                <a:spcPts val="1200"/>
              </a:spcBef>
              <a:spcAft>
                <a:spcPts val="600"/>
              </a:spcAft>
              <a:buClr>
                <a:schemeClr val="tx1"/>
              </a:buClr>
            </a:pPr>
            <a:r>
              <a:rPr lang="en-US" dirty="0">
                <a:solidFill>
                  <a:srgbClr val="000000"/>
                </a:solidFill>
                <a:latin typeface="Arial" panose="020B0604020202020204" pitchFamily="34" charset="0"/>
                <a:ea typeface="Verdana" panose="020B0604030504040204" pitchFamily="34" charset="0"/>
              </a:rPr>
              <a:t>Basal nuclei</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Aggregates of neuron cell bodies – gray matter</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Participate in the control of body movements</a:t>
            </a:r>
          </a:p>
        </p:txBody>
      </p:sp>
      <p:sp>
        <p:nvSpPr>
          <p:cNvPr id="6" name="Slide Number Placeholder 3">
            <a:extLst>
              <a:ext uri="{FF2B5EF4-FFF2-40B4-BE49-F238E27FC236}">
                <a16:creationId xmlns:a16="http://schemas.microsoft.com/office/drawing/2014/main" id="{D4EDFAB9-8A3E-4176-80BB-49D513E0BF10}"/>
              </a:ext>
            </a:extLst>
          </p:cNvPr>
          <p:cNvSpPr>
            <a:spLocks noGrp="1"/>
          </p:cNvSpPr>
          <p:nvPr>
            <p:ph type="sldNum" sz="quarter" idx="10"/>
          </p:nvPr>
        </p:nvSpPr>
        <p:spPr/>
        <p:txBody>
          <a:bodyPr/>
          <a:lstStyle/>
          <a:p>
            <a:fld id="{68151E55-6873-49E2-B8D5-2F265E6F1973}" type="slidenum">
              <a:rPr lang="en-US" smtClean="0"/>
              <a:pPr/>
              <a:t>59</a:t>
            </a:fld>
            <a:endParaRPr lang="en-US"/>
          </a:p>
        </p:txBody>
      </p:sp>
    </p:spTree>
    <p:extLst>
      <p:ext uri="{BB962C8B-B14F-4D97-AF65-F5344CB8AC3E}">
        <p14:creationId xmlns:p14="http://schemas.microsoft.com/office/powerpoint/2010/main" val="10495551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BB5154-64EB-47B6-B3F3-BC000DFF9984}"/>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Peripheral Nervous System</a:t>
            </a:r>
          </a:p>
        </p:txBody>
      </p:sp>
      <p:sp>
        <p:nvSpPr>
          <p:cNvPr id="3" name="Content Placeholder 2">
            <a:extLst>
              <a:ext uri="{FF2B5EF4-FFF2-40B4-BE49-F238E27FC236}">
                <a16:creationId xmlns:a16="http://schemas.microsoft.com/office/drawing/2014/main" id="{1409C454-1F49-49DD-90B1-2702C82395EE}"/>
              </a:ext>
            </a:extLst>
          </p:cNvPr>
          <p:cNvSpPr>
            <a:spLocks noGrp="1"/>
          </p:cNvSpPr>
          <p:nvPr>
            <p:ph sz="quarter" idx="11"/>
          </p:nvPr>
        </p:nvSpPr>
        <p:spPr/>
        <p:txBody>
          <a:bodyPr/>
          <a:lstStyle/>
          <a:p>
            <a:pPr>
              <a:spcBef>
                <a:spcPts val="6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P</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S consists of:</a:t>
            </a:r>
          </a:p>
          <a:p>
            <a:pPr marL="342900" indent="-342900">
              <a:spcBef>
                <a:spcPts val="600"/>
              </a:spcBef>
              <a:spcAft>
                <a:spcPts val="1200"/>
              </a:spcAft>
              <a:buClr>
                <a:srgbClr val="000000"/>
              </a:buClr>
              <a:buFont typeface="Arial"/>
              <a:buChar char="•"/>
            </a:pPr>
            <a:r>
              <a:rPr lang="en-US" dirty="0">
                <a:solidFill>
                  <a:srgbClr val="000000"/>
                </a:solidFill>
                <a:latin typeface="Arial" panose="020B0604020202020204" pitchFamily="34" charset="0"/>
                <a:ea typeface="Verdana" panose="020B0604030504040204" pitchFamily="34" charset="0"/>
              </a:rPr>
              <a:t>Sensory and motor neurons</a:t>
            </a:r>
          </a:p>
          <a:p>
            <a:pPr marL="342900" indent="-342900">
              <a:spcBef>
                <a:spcPts val="600"/>
              </a:spcBef>
              <a:spcAft>
                <a:spcPts val="1200"/>
              </a:spcAft>
              <a:buClr>
                <a:srgbClr val="000000"/>
              </a:buClr>
              <a:buFont typeface="Arial"/>
              <a:buChar char="•"/>
            </a:pPr>
            <a:r>
              <a:rPr lang="en-US" dirty="0">
                <a:solidFill>
                  <a:srgbClr val="000000"/>
                </a:solidFill>
                <a:latin typeface="Arial" panose="020B0604020202020204" pitchFamily="34" charset="0"/>
                <a:ea typeface="Verdana" panose="020B0604030504040204" pitchFamily="34" charset="0"/>
              </a:rPr>
              <a:t>Somatic 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S stimulates skeletal muscles</a:t>
            </a:r>
          </a:p>
          <a:p>
            <a:pPr marL="342900" indent="-342900">
              <a:spcBef>
                <a:spcPts val="600"/>
              </a:spcBef>
              <a:spcAft>
                <a:spcPts val="1200"/>
              </a:spcAft>
              <a:buClr>
                <a:srgbClr val="000000"/>
              </a:buClr>
              <a:buFont typeface="Arial"/>
              <a:buChar char="•"/>
            </a:pPr>
            <a:r>
              <a:rPr lang="en-US" dirty="0">
                <a:solidFill>
                  <a:srgbClr val="000000"/>
                </a:solidFill>
                <a:latin typeface="Arial" panose="020B0604020202020204" pitchFamily="34" charset="0"/>
                <a:ea typeface="Verdana" panose="020B0604030504040204" pitchFamily="34" charset="0"/>
              </a:rPr>
              <a:t>Autonomic 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S stimulates smooth and cardiac muscles, as well as glands</a:t>
            </a:r>
          </a:p>
          <a:p>
            <a:pPr lvl="2" indent="-283464">
              <a:spcBef>
                <a:spcPts val="6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Sympathetic and parasympathetic 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S</a:t>
            </a:r>
          </a:p>
          <a:p>
            <a:pPr marL="914400" lvl="3" indent="-283464">
              <a:spcBef>
                <a:spcPts val="600"/>
              </a:spcBef>
              <a:spcAft>
                <a:spcPts val="1200"/>
              </a:spcAft>
              <a:buClr>
                <a:srgbClr val="000000"/>
              </a:buClr>
            </a:pPr>
            <a:r>
              <a:rPr lang="en-US" sz="1800" dirty="0">
                <a:solidFill>
                  <a:srgbClr val="000000"/>
                </a:solidFill>
                <a:latin typeface="Arial" panose="020B0604020202020204" pitchFamily="34" charset="0"/>
                <a:ea typeface="Verdana" panose="020B0604030504040204" pitchFamily="34" charset="0"/>
              </a:rPr>
              <a:t>Counterbalance each other</a:t>
            </a:r>
          </a:p>
        </p:txBody>
      </p:sp>
      <p:sp>
        <p:nvSpPr>
          <p:cNvPr id="6" name="Slide Number Placeholder 3">
            <a:extLst>
              <a:ext uri="{FF2B5EF4-FFF2-40B4-BE49-F238E27FC236}">
                <a16:creationId xmlns:a16="http://schemas.microsoft.com/office/drawing/2014/main" id="{631AF330-92E7-45BA-8F50-8DDA5C9F6317}"/>
              </a:ext>
            </a:extLst>
          </p:cNvPr>
          <p:cNvSpPr>
            <a:spLocks noGrp="1"/>
          </p:cNvSpPr>
          <p:nvPr>
            <p:ph type="sldNum" sz="quarter" idx="10"/>
          </p:nvPr>
        </p:nvSpPr>
        <p:spPr/>
        <p:txBody>
          <a:bodyPr/>
          <a:lstStyle/>
          <a:p>
            <a:fld id="{68151E55-6873-49E2-B8D5-2F265E6F1973}" type="slidenum">
              <a:rPr lang="en-US" smtClean="0"/>
              <a:pPr/>
              <a:t>6</a:t>
            </a:fld>
            <a:endParaRPr lang="en-US"/>
          </a:p>
        </p:txBody>
      </p:sp>
    </p:spTree>
    <p:extLst>
      <p:ext uri="{BB962C8B-B14F-4D97-AF65-F5344CB8AC3E}">
        <p14:creationId xmlns:p14="http://schemas.microsoft.com/office/powerpoint/2010/main" val="96426488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D17F84-BF94-4B0F-B36C-BE38D603C7F1}"/>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Figure 42.22</a:t>
            </a:r>
          </a:p>
        </p:txBody>
      </p:sp>
      <p:pic>
        <p:nvPicPr>
          <p:cNvPr id="11" name="Picture 2" descr="The exterior of the human brain is described with the functional specializations of some region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11407" y="1258620"/>
            <a:ext cx="5321186" cy="4767187"/>
          </a:xfrm>
          <a:prstGeom prst="rect">
            <a:avLst/>
          </a:prstGeom>
        </p:spPr>
      </p:pic>
      <p:sp>
        <p:nvSpPr>
          <p:cNvPr id="12"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C664C20A-F187-4EDE-9DDA-E7E184C054F2}"/>
              </a:ext>
            </a:extLst>
          </p:cNvPr>
          <p:cNvSpPr>
            <a:spLocks noGrp="1"/>
          </p:cNvSpPr>
          <p:nvPr>
            <p:ph type="sldNum" sz="quarter" idx="10"/>
          </p:nvPr>
        </p:nvSpPr>
        <p:spPr/>
        <p:txBody>
          <a:bodyPr/>
          <a:lstStyle/>
          <a:p>
            <a:fld id="{68151E55-6873-49E2-B8D5-2F265E6F1973}" type="slidenum">
              <a:rPr lang="en-US" smtClean="0"/>
              <a:pPr/>
              <a:t>60</a:t>
            </a:fld>
            <a:endParaRPr lang="en-US"/>
          </a:p>
        </p:txBody>
      </p:sp>
    </p:spTree>
    <p:extLst>
      <p:ext uri="{BB962C8B-B14F-4D97-AF65-F5344CB8AC3E}">
        <p14:creationId xmlns:p14="http://schemas.microsoft.com/office/powerpoint/2010/main" val="96575891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5985FF-1415-4EE0-BC05-3F7E5A0A22D7}"/>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Figure 42.23</a:t>
            </a:r>
          </a:p>
        </p:txBody>
      </p:sp>
      <p:pic>
        <p:nvPicPr>
          <p:cNvPr id="11" name="Picture 2" descr="A diagram of the brain maps the locations along the exterior of the cerebral cortex where various sensory and motor control regions are found."/>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5531" y="1415745"/>
            <a:ext cx="7472937" cy="4452937"/>
          </a:xfrm>
          <a:prstGeom prst="rect">
            <a:avLst/>
          </a:prstGeom>
        </p:spPr>
      </p:pic>
      <p:sp>
        <p:nvSpPr>
          <p:cNvPr id="9"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endParaRPr lang="en-US" dirty="0">
              <a:hlinkClick r:id="rId4" action="ppaction://hlinksldjump"/>
            </a:endParaRPr>
          </a:p>
        </p:txBody>
      </p:sp>
      <p:sp>
        <p:nvSpPr>
          <p:cNvPr id="8" name="Slide Number Placeholder 4">
            <a:extLst>
              <a:ext uri="{FF2B5EF4-FFF2-40B4-BE49-F238E27FC236}">
                <a16:creationId xmlns:a16="http://schemas.microsoft.com/office/drawing/2014/main" id="{726F64CA-681E-40D5-8084-249C304C6423}"/>
              </a:ext>
            </a:extLst>
          </p:cNvPr>
          <p:cNvSpPr>
            <a:spLocks noGrp="1"/>
          </p:cNvSpPr>
          <p:nvPr>
            <p:ph type="sldNum" sz="quarter" idx="10"/>
          </p:nvPr>
        </p:nvSpPr>
        <p:spPr/>
        <p:txBody>
          <a:bodyPr/>
          <a:lstStyle/>
          <a:p>
            <a:fld id="{68151E55-6873-49E2-B8D5-2F265E6F1973}" type="slidenum">
              <a:rPr lang="en-US" smtClean="0"/>
              <a:pPr/>
              <a:t>61</a:t>
            </a:fld>
            <a:endParaRPr lang="en-US"/>
          </a:p>
        </p:txBody>
      </p:sp>
    </p:spTree>
    <p:extLst>
      <p:ext uri="{BB962C8B-B14F-4D97-AF65-F5344CB8AC3E}">
        <p14:creationId xmlns:p14="http://schemas.microsoft.com/office/powerpoint/2010/main" val="201372183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8190C8-5059-4C01-A02B-7E9682BBBA32}"/>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Other Brain Structures</a:t>
            </a:r>
          </a:p>
        </p:txBody>
      </p:sp>
      <p:sp>
        <p:nvSpPr>
          <p:cNvPr id="3" name="Content Placeholder 2">
            <a:extLst>
              <a:ext uri="{FF2B5EF4-FFF2-40B4-BE49-F238E27FC236}">
                <a16:creationId xmlns:a16="http://schemas.microsoft.com/office/drawing/2014/main" id="{FDC3662D-E9F3-4161-A311-2D97EE771E11}"/>
              </a:ext>
            </a:extLst>
          </p:cNvPr>
          <p:cNvSpPr>
            <a:spLocks noGrp="1"/>
          </p:cNvSpPr>
          <p:nvPr>
            <p:ph sz="quarter" idx="11"/>
          </p:nvPr>
        </p:nvSpPr>
        <p:spPr/>
        <p:txBody>
          <a:bodyPr/>
          <a:lstStyle/>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Thalamus</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Integrates visual, auditory, and somatosensory information</a:t>
            </a:r>
          </a:p>
          <a:p>
            <a:pPr lvl="0">
              <a:spcBef>
                <a:spcPts val="18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Hypothalamus</a:t>
            </a:r>
          </a:p>
          <a:p>
            <a:pPr marL="347472" lvl="0" indent="-347472">
              <a:spcBef>
                <a:spcPts val="12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Integrates visceral activities</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Controls pituitary gland</a:t>
            </a:r>
          </a:p>
          <a:p>
            <a:pPr lvl="0">
              <a:spcBef>
                <a:spcPts val="18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Limbic system</a:t>
            </a:r>
          </a:p>
          <a:p>
            <a:pPr marL="347472" lvl="0" indent="-347472">
              <a:spcBef>
                <a:spcPts val="12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Hypothalamus, hippocampus, and amygdala</a:t>
            </a:r>
          </a:p>
          <a:p>
            <a:pPr marL="347472" lvl="0" indent="-347472">
              <a:spcBef>
                <a:spcPts val="12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Responsible for emotional responses</a:t>
            </a:r>
          </a:p>
        </p:txBody>
      </p:sp>
      <p:sp>
        <p:nvSpPr>
          <p:cNvPr id="6" name="Slide Number Placeholder 3">
            <a:extLst>
              <a:ext uri="{FF2B5EF4-FFF2-40B4-BE49-F238E27FC236}">
                <a16:creationId xmlns:a16="http://schemas.microsoft.com/office/drawing/2014/main" id="{8B3F7BF2-9770-45CA-99F6-A2BCEDED0123}"/>
              </a:ext>
            </a:extLst>
          </p:cNvPr>
          <p:cNvSpPr>
            <a:spLocks noGrp="1"/>
          </p:cNvSpPr>
          <p:nvPr>
            <p:ph type="sldNum" sz="quarter" idx="10"/>
          </p:nvPr>
        </p:nvSpPr>
        <p:spPr/>
        <p:txBody>
          <a:bodyPr/>
          <a:lstStyle/>
          <a:p>
            <a:fld id="{68151E55-6873-49E2-B8D5-2F265E6F1973}" type="slidenum">
              <a:rPr lang="en-US" smtClean="0"/>
              <a:pPr/>
              <a:t>62</a:t>
            </a:fld>
            <a:endParaRPr lang="en-US"/>
          </a:p>
        </p:txBody>
      </p:sp>
    </p:spTree>
    <p:extLst>
      <p:ext uri="{BB962C8B-B14F-4D97-AF65-F5344CB8AC3E}">
        <p14:creationId xmlns:p14="http://schemas.microsoft.com/office/powerpoint/2010/main" val="413856034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92206D-D7B4-4704-80D5-E4AA3849E6FC}"/>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Complex Functions of the Brain</a:t>
            </a:r>
          </a:p>
        </p:txBody>
      </p:sp>
      <p:sp>
        <p:nvSpPr>
          <p:cNvPr id="3" name="Content Placeholder 2">
            <a:extLst>
              <a:ext uri="{FF2B5EF4-FFF2-40B4-BE49-F238E27FC236}">
                <a16:creationId xmlns:a16="http://schemas.microsoft.com/office/drawing/2014/main" id="{2DB3706F-7848-4BBD-85CC-A70DBC79D21C}"/>
              </a:ext>
            </a:extLst>
          </p:cNvPr>
          <p:cNvSpPr>
            <a:spLocks noGrp="1"/>
          </p:cNvSpPr>
          <p:nvPr>
            <p:ph sz="quarter" idx="11"/>
          </p:nvPr>
        </p:nvSpPr>
        <p:spPr>
          <a:xfrm>
            <a:off x="342900" y="1276710"/>
            <a:ext cx="8458200" cy="4974336"/>
          </a:xfrm>
        </p:spPr>
        <p:txBody>
          <a:bodyPr/>
          <a:lstStyle/>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Sleep and arousal</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One section of reticular formation is the reticular-activating system</a:t>
            </a:r>
          </a:p>
          <a:p>
            <a:pPr marL="640800" lvl="2" indent="-283464">
              <a:spcBef>
                <a:spcPts val="12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Controls consciousness and alertness</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Brain state can be monitored by means of an electroencephalogram (E</a:t>
            </a:r>
            <a:r>
              <a:rPr lang="en-US" sz="100" dirty="0">
                <a:solidFill>
                  <a:srgbClr val="000000"/>
                </a:solidFill>
                <a:latin typeface="Arial" panose="020B0604020202020204" pitchFamily="34" charset="0"/>
                <a:ea typeface="Verdana" panose="020B0604030504040204" pitchFamily="34" charset="0"/>
              </a:rPr>
              <a:t> </a:t>
            </a:r>
            <a:r>
              <a:rPr lang="en-US" dirty="0" err="1">
                <a:solidFill>
                  <a:srgbClr val="000000"/>
                </a:solidFill>
                <a:latin typeface="Arial" panose="020B0604020202020204" pitchFamily="34" charset="0"/>
                <a:ea typeface="Verdana" panose="020B0604030504040204" pitchFamily="34" charset="0"/>
              </a:rPr>
              <a:t>E</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G)</a:t>
            </a:r>
          </a:p>
          <a:p>
            <a:pPr marL="640800" lvl="2" indent="-283464">
              <a:spcBef>
                <a:spcPts val="12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Records electrical activity</a:t>
            </a:r>
          </a:p>
        </p:txBody>
      </p:sp>
      <p:sp>
        <p:nvSpPr>
          <p:cNvPr id="6" name="Slide Number Placeholder 3">
            <a:extLst>
              <a:ext uri="{FF2B5EF4-FFF2-40B4-BE49-F238E27FC236}">
                <a16:creationId xmlns:a16="http://schemas.microsoft.com/office/drawing/2014/main" id="{730371E6-DBBD-4154-A7CA-5D95861DC670}"/>
              </a:ext>
            </a:extLst>
          </p:cNvPr>
          <p:cNvSpPr>
            <a:spLocks noGrp="1"/>
          </p:cNvSpPr>
          <p:nvPr>
            <p:ph type="sldNum" sz="quarter" idx="10"/>
          </p:nvPr>
        </p:nvSpPr>
        <p:spPr/>
        <p:txBody>
          <a:bodyPr/>
          <a:lstStyle/>
          <a:p>
            <a:fld id="{68151E55-6873-49E2-B8D5-2F265E6F1973}" type="slidenum">
              <a:rPr lang="en-US" smtClean="0"/>
              <a:pPr/>
              <a:t>63</a:t>
            </a:fld>
            <a:endParaRPr lang="en-US"/>
          </a:p>
        </p:txBody>
      </p:sp>
    </p:spTree>
    <p:extLst>
      <p:ext uri="{BB962C8B-B14F-4D97-AF65-F5344CB8AC3E}">
        <p14:creationId xmlns:p14="http://schemas.microsoft.com/office/powerpoint/2010/main" val="229768324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7169CC-B30A-4203-9245-C9F4B71A7534}"/>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Complex Functions of the Brain: Language</a:t>
            </a:r>
          </a:p>
        </p:txBody>
      </p:sp>
      <p:sp>
        <p:nvSpPr>
          <p:cNvPr id="3" name="Content Placeholder 2">
            <a:extLst>
              <a:ext uri="{FF2B5EF4-FFF2-40B4-BE49-F238E27FC236}">
                <a16:creationId xmlns:a16="http://schemas.microsoft.com/office/drawing/2014/main" id="{B4937E08-05A0-4280-A568-D79383D2E494}"/>
              </a:ext>
            </a:extLst>
          </p:cNvPr>
          <p:cNvSpPr>
            <a:spLocks noGrp="1"/>
          </p:cNvSpPr>
          <p:nvPr>
            <p:ph sz="quarter" idx="11"/>
          </p:nvPr>
        </p:nvSpPr>
        <p:spPr/>
        <p:txBody>
          <a:bodyPr/>
          <a:lstStyle/>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Language</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Left hemisphere is “dominant” hemisphere</a:t>
            </a:r>
          </a:p>
          <a:p>
            <a:pPr marL="640800"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Different regions control various language activities</a:t>
            </a:r>
          </a:p>
          <a:p>
            <a:pPr marL="640800" lvl="2" indent="-283464">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Adept at sequential reasoning</a:t>
            </a:r>
          </a:p>
          <a:p>
            <a:pPr marL="347472" lvl="0" indent="-347472">
              <a:spcBef>
                <a:spcPts val="14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Right hemisphere is adept at spatial reasoning</a:t>
            </a:r>
          </a:p>
          <a:p>
            <a:pPr marL="640800"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Primarily involved in musical ability</a:t>
            </a:r>
          </a:p>
          <a:p>
            <a:pPr marL="640800" lvl="2" indent="-283464">
              <a:spcBef>
                <a:spcPts val="600"/>
              </a:spcBef>
              <a:spcAft>
                <a:spcPts val="1200"/>
              </a:spcAft>
              <a:buClr>
                <a:srgbClr val="000000"/>
              </a:buClr>
            </a:pPr>
            <a:r>
              <a:rPr lang="en-US" dirty="0" err="1">
                <a:solidFill>
                  <a:srgbClr val="000000"/>
                </a:solidFill>
                <a:latin typeface="Arial" panose="020B0604020202020204" pitchFamily="34" charset="0"/>
                <a:ea typeface="Verdana" panose="020B0604030504040204" pitchFamily="34" charset="0"/>
              </a:rPr>
              <a:t>Nondominant</a:t>
            </a:r>
            <a:r>
              <a:rPr lang="en-US" dirty="0">
                <a:solidFill>
                  <a:srgbClr val="000000"/>
                </a:solidFill>
                <a:latin typeface="Arial" panose="020B0604020202020204" pitchFamily="34" charset="0"/>
                <a:ea typeface="Verdana" panose="020B0604030504040204" pitchFamily="34" charset="0"/>
              </a:rPr>
              <a:t> hemisphere is also important for the consolidation of memories of nonverbal experiences</a:t>
            </a:r>
          </a:p>
        </p:txBody>
      </p:sp>
      <p:sp>
        <p:nvSpPr>
          <p:cNvPr id="6" name="Slide Number Placeholder 3">
            <a:extLst>
              <a:ext uri="{FF2B5EF4-FFF2-40B4-BE49-F238E27FC236}">
                <a16:creationId xmlns:a16="http://schemas.microsoft.com/office/drawing/2014/main" id="{E26D1EC7-951C-453B-AB9D-E41226840939}"/>
              </a:ext>
            </a:extLst>
          </p:cNvPr>
          <p:cNvSpPr>
            <a:spLocks noGrp="1"/>
          </p:cNvSpPr>
          <p:nvPr>
            <p:ph type="sldNum" sz="quarter" idx="10"/>
          </p:nvPr>
        </p:nvSpPr>
        <p:spPr/>
        <p:txBody>
          <a:bodyPr/>
          <a:lstStyle/>
          <a:p>
            <a:fld id="{68151E55-6873-49E2-B8D5-2F265E6F1973}" type="slidenum">
              <a:rPr lang="en-US" smtClean="0"/>
              <a:pPr/>
              <a:t>64</a:t>
            </a:fld>
            <a:endParaRPr lang="en-US"/>
          </a:p>
        </p:txBody>
      </p:sp>
    </p:spTree>
    <p:extLst>
      <p:ext uri="{BB962C8B-B14F-4D97-AF65-F5344CB8AC3E}">
        <p14:creationId xmlns:p14="http://schemas.microsoft.com/office/powerpoint/2010/main" val="359158055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A5D1D8-D26A-416C-8B96-128FA5AE6985}"/>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Complex Functions of the Brain: Memory</a:t>
            </a:r>
          </a:p>
        </p:txBody>
      </p:sp>
      <p:sp>
        <p:nvSpPr>
          <p:cNvPr id="3" name="Content Placeholder 2">
            <a:extLst>
              <a:ext uri="{FF2B5EF4-FFF2-40B4-BE49-F238E27FC236}">
                <a16:creationId xmlns:a16="http://schemas.microsoft.com/office/drawing/2014/main" id="{6A3607A1-67C9-4F0C-B19A-8F86FC1415A2}"/>
              </a:ext>
            </a:extLst>
          </p:cNvPr>
          <p:cNvSpPr>
            <a:spLocks noGrp="1"/>
          </p:cNvSpPr>
          <p:nvPr>
            <p:ph sz="quarter" idx="11"/>
          </p:nvPr>
        </p:nvSpPr>
        <p:spPr/>
        <p:txBody>
          <a:bodyPr/>
          <a:lstStyle/>
          <a:p>
            <a:pPr marL="342900" lvl="0" indent="-3429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Appears dispersed across the brain</a:t>
            </a:r>
          </a:p>
          <a:p>
            <a:pPr marL="342900" lvl="0" indent="-3429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Short-term memory is stored in the form of transient neural excitations</a:t>
            </a:r>
          </a:p>
          <a:p>
            <a:pPr marL="342900" lvl="0" indent="-3429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Long-term memory appears to involve structural changes in neural connections</a:t>
            </a:r>
          </a:p>
          <a:p>
            <a:pPr marL="342900" lvl="0" indent="-3429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Two parts of the temporal lobes, the hippocampus and the amygdala, are involved in both short-term memory and its consolidation into long-term memory</a:t>
            </a:r>
          </a:p>
        </p:txBody>
      </p:sp>
      <p:sp>
        <p:nvSpPr>
          <p:cNvPr id="6" name="Slide Number Placeholder 3">
            <a:extLst>
              <a:ext uri="{FF2B5EF4-FFF2-40B4-BE49-F238E27FC236}">
                <a16:creationId xmlns:a16="http://schemas.microsoft.com/office/drawing/2014/main" id="{C3165466-AF90-4CFD-8080-62999F5D2DFC}"/>
              </a:ext>
            </a:extLst>
          </p:cNvPr>
          <p:cNvSpPr>
            <a:spLocks noGrp="1"/>
          </p:cNvSpPr>
          <p:nvPr>
            <p:ph type="sldNum" sz="quarter" idx="10"/>
          </p:nvPr>
        </p:nvSpPr>
        <p:spPr/>
        <p:txBody>
          <a:bodyPr/>
          <a:lstStyle/>
          <a:p>
            <a:fld id="{68151E55-6873-49E2-B8D5-2F265E6F1973}" type="slidenum">
              <a:rPr lang="en-US" smtClean="0"/>
              <a:pPr/>
              <a:t>65</a:t>
            </a:fld>
            <a:endParaRPr lang="en-US"/>
          </a:p>
        </p:txBody>
      </p:sp>
    </p:spTree>
    <p:extLst>
      <p:ext uri="{BB962C8B-B14F-4D97-AF65-F5344CB8AC3E}">
        <p14:creationId xmlns:p14="http://schemas.microsoft.com/office/powerpoint/2010/main" val="397354524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C16FDE-103D-4DA2-8F36-7D2041081560}"/>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Synaptic Plasticity</a:t>
            </a:r>
          </a:p>
        </p:txBody>
      </p:sp>
      <p:sp>
        <p:nvSpPr>
          <p:cNvPr id="3" name="Content Placeholder 2">
            <a:extLst>
              <a:ext uri="{FF2B5EF4-FFF2-40B4-BE49-F238E27FC236}">
                <a16:creationId xmlns:a16="http://schemas.microsoft.com/office/drawing/2014/main" id="{2A529438-23CD-4A8B-AF2E-9824174B3FC3}"/>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Cellular basis of learning and memory</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Long-term changes in the strength of synaptic connection</a:t>
            </a:r>
          </a:p>
          <a:p>
            <a:pPr lvl="0">
              <a:spcBef>
                <a:spcPts val="18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Two examples of synaptic plasticity</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Long-term potentiation (L</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T</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Long-term depression (L</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T</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D)</a:t>
            </a:r>
          </a:p>
        </p:txBody>
      </p:sp>
      <p:sp>
        <p:nvSpPr>
          <p:cNvPr id="6" name="Slide Number Placeholder 3">
            <a:extLst>
              <a:ext uri="{FF2B5EF4-FFF2-40B4-BE49-F238E27FC236}">
                <a16:creationId xmlns:a16="http://schemas.microsoft.com/office/drawing/2014/main" id="{F1F585DE-F3D0-4740-AD21-766F26FD41E1}"/>
              </a:ext>
            </a:extLst>
          </p:cNvPr>
          <p:cNvSpPr>
            <a:spLocks noGrp="1"/>
          </p:cNvSpPr>
          <p:nvPr>
            <p:ph type="sldNum" sz="quarter" idx="10"/>
          </p:nvPr>
        </p:nvSpPr>
        <p:spPr/>
        <p:txBody>
          <a:bodyPr/>
          <a:lstStyle/>
          <a:p>
            <a:fld id="{68151E55-6873-49E2-B8D5-2F265E6F1973}" type="slidenum">
              <a:rPr lang="en-US" smtClean="0"/>
              <a:pPr/>
              <a:t>66</a:t>
            </a:fld>
            <a:endParaRPr lang="en-US"/>
          </a:p>
        </p:txBody>
      </p:sp>
    </p:spTree>
    <p:extLst>
      <p:ext uri="{BB962C8B-B14F-4D97-AF65-F5344CB8AC3E}">
        <p14:creationId xmlns:p14="http://schemas.microsoft.com/office/powerpoint/2010/main" val="269507348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9339E5-F7E5-417B-B8BF-85F04B017346}"/>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Figure 42.24</a:t>
            </a:r>
          </a:p>
        </p:txBody>
      </p:sp>
      <p:pic>
        <p:nvPicPr>
          <p:cNvPr id="11" name="Picture 2" descr="Postsynaptic insertion of A M P A R s in LTP and the internalization of postsynaptic A M P A R s in LTD."/>
          <p:cNvPicPr>
            <a:picLocks noChangeAspect="1"/>
          </p:cNvPicPr>
          <p:nvPr/>
        </p:nvPicPr>
        <p:blipFill rotWithShape="1">
          <a:blip r:embed="rId2">
            <a:extLst>
              <a:ext uri="{28A0092B-C50C-407E-A947-70E740481C1C}">
                <a14:useLocalDpi xmlns:a14="http://schemas.microsoft.com/office/drawing/2010/main" val="0"/>
              </a:ext>
            </a:extLst>
          </a:blip>
          <a:srcRect l="4941" t="4091" r="5819" b="349"/>
          <a:stretch/>
        </p:blipFill>
        <p:spPr>
          <a:xfrm>
            <a:off x="954555" y="1132268"/>
            <a:ext cx="7227420" cy="5064519"/>
          </a:xfrm>
          <a:prstGeom prst="rect">
            <a:avLst/>
          </a:prstGeom>
        </p:spPr>
      </p:pic>
      <p:sp>
        <p:nvSpPr>
          <p:cNvPr id="9"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15FC9EBF-553A-4D44-9620-1E9AC1FAB328}"/>
              </a:ext>
            </a:extLst>
          </p:cNvPr>
          <p:cNvSpPr>
            <a:spLocks noGrp="1"/>
          </p:cNvSpPr>
          <p:nvPr>
            <p:ph type="sldNum" sz="quarter" idx="10"/>
          </p:nvPr>
        </p:nvSpPr>
        <p:spPr/>
        <p:txBody>
          <a:bodyPr/>
          <a:lstStyle/>
          <a:p>
            <a:fld id="{68151E55-6873-49E2-B8D5-2F265E6F1973}" type="slidenum">
              <a:rPr lang="en-US" smtClean="0"/>
              <a:pPr/>
              <a:t>67</a:t>
            </a:fld>
            <a:endParaRPr lang="en-US"/>
          </a:p>
        </p:txBody>
      </p:sp>
    </p:spTree>
    <p:extLst>
      <p:ext uri="{BB962C8B-B14F-4D97-AF65-F5344CB8AC3E}">
        <p14:creationId xmlns:p14="http://schemas.microsoft.com/office/powerpoint/2010/main" val="312290278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CC1856-4089-4E2A-916F-4C47A0531362}"/>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Alzheimer Disease</a:t>
            </a:r>
          </a:p>
        </p:txBody>
      </p:sp>
      <p:sp>
        <p:nvSpPr>
          <p:cNvPr id="3" name="Content Placeholder 2">
            <a:extLst>
              <a:ext uri="{FF2B5EF4-FFF2-40B4-BE49-F238E27FC236}">
                <a16:creationId xmlns:a16="http://schemas.microsoft.com/office/drawing/2014/main" id="{D9A3377D-0B48-41E8-9BB8-490AFCA34A8A}"/>
              </a:ext>
            </a:extLst>
          </p:cNvPr>
          <p:cNvSpPr>
            <a:spLocks noGrp="1"/>
          </p:cNvSpPr>
          <p:nvPr>
            <p:ph sz="quarter" idx="11"/>
          </p:nvPr>
        </p:nvSpPr>
        <p:spPr/>
        <p:txBody>
          <a:bodyPr/>
          <a:lstStyle/>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Condition where memory and thought become dysfunctional</a:t>
            </a:r>
          </a:p>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Two causes have been proposed</a:t>
            </a:r>
          </a:p>
          <a:p>
            <a:pPr marL="457200" lvl="0" indent="-457200">
              <a:spcBef>
                <a:spcPts val="1200"/>
              </a:spcBef>
              <a:spcAft>
                <a:spcPts val="6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Nerve cells are killed from the outside in</a:t>
            </a:r>
          </a:p>
          <a:p>
            <a:pPr lvl="2" indent="-283464">
              <a:spcBef>
                <a:spcPts val="12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External protein: </a:t>
            </a:r>
            <a:r>
              <a:rPr lang="en-US" i="1" dirty="0">
                <a:solidFill>
                  <a:srgbClr val="000000"/>
                </a:solidFill>
                <a:latin typeface="Arial" panose="020B0604020202020204" pitchFamily="34" charset="0"/>
                <a:ea typeface="Verdana" panose="020B0604030504040204" pitchFamily="34" charset="0"/>
              </a:rPr>
              <a:t>β</a:t>
            </a:r>
            <a:r>
              <a:rPr lang="en-US" dirty="0">
                <a:solidFill>
                  <a:srgbClr val="000000"/>
                </a:solidFill>
                <a:latin typeface="Arial" panose="020B0604020202020204" pitchFamily="34" charset="0"/>
                <a:ea typeface="Verdana" panose="020B0604030504040204" pitchFamily="34" charset="0"/>
              </a:rPr>
              <a:t>-amyloid</a:t>
            </a:r>
          </a:p>
          <a:p>
            <a:pPr marL="457200" lvl="0" indent="-457200">
              <a:spcBef>
                <a:spcPts val="1200"/>
              </a:spcBef>
              <a:spcAft>
                <a:spcPts val="6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Nerve cells are killed from the inside out</a:t>
            </a:r>
          </a:p>
          <a:p>
            <a:pPr lvl="2" indent="-283464">
              <a:spcBef>
                <a:spcPts val="12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Internal proteins: tau (</a:t>
            </a:r>
            <a:r>
              <a:rPr lang="en-US" dirty="0">
                <a:solidFill>
                  <a:srgbClr val="000000"/>
                </a:solidFill>
                <a:latin typeface="Arial" panose="020B0604020202020204" pitchFamily="34" charset="0"/>
                <a:ea typeface="Verdana" panose="020B0604030504040204" pitchFamily="34" charset="0"/>
                <a:cs typeface="Times New Roman" panose="02020603050405020304" pitchFamily="18" charset="0"/>
              </a:rPr>
              <a:t>τ</a:t>
            </a:r>
            <a:r>
              <a:rPr lang="en-US" dirty="0">
                <a:solidFill>
                  <a:srgbClr val="000000"/>
                </a:solidFill>
                <a:latin typeface="Arial" panose="020B0604020202020204" pitchFamily="34" charset="0"/>
                <a:ea typeface="Verdana" panose="020B0604030504040204" pitchFamily="34" charset="0"/>
              </a:rPr>
              <a:t>)</a:t>
            </a:r>
          </a:p>
        </p:txBody>
      </p:sp>
      <p:sp>
        <p:nvSpPr>
          <p:cNvPr id="6" name="Slide Number Placeholder 3">
            <a:extLst>
              <a:ext uri="{FF2B5EF4-FFF2-40B4-BE49-F238E27FC236}">
                <a16:creationId xmlns:a16="http://schemas.microsoft.com/office/drawing/2014/main" id="{A624CE7D-EEB8-4A85-B591-7DA70F7EAB4F}"/>
              </a:ext>
            </a:extLst>
          </p:cNvPr>
          <p:cNvSpPr>
            <a:spLocks noGrp="1"/>
          </p:cNvSpPr>
          <p:nvPr>
            <p:ph type="sldNum" sz="quarter" idx="10"/>
          </p:nvPr>
        </p:nvSpPr>
        <p:spPr/>
        <p:txBody>
          <a:bodyPr/>
          <a:lstStyle/>
          <a:p>
            <a:fld id="{68151E55-6873-49E2-B8D5-2F265E6F1973}" type="slidenum">
              <a:rPr lang="en-US" smtClean="0"/>
              <a:pPr/>
              <a:t>68</a:t>
            </a:fld>
            <a:endParaRPr lang="en-US"/>
          </a:p>
        </p:txBody>
      </p:sp>
    </p:spTree>
    <p:extLst>
      <p:ext uri="{BB962C8B-B14F-4D97-AF65-F5344CB8AC3E}">
        <p14:creationId xmlns:p14="http://schemas.microsoft.com/office/powerpoint/2010/main" val="284892199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FD8D2A-157C-4A4F-891A-064F0600A5B7}"/>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Spinal Cord</a:t>
            </a:r>
          </a:p>
        </p:txBody>
      </p:sp>
      <p:sp>
        <p:nvSpPr>
          <p:cNvPr id="3" name="Content Placeholder 2">
            <a:extLst>
              <a:ext uri="{FF2B5EF4-FFF2-40B4-BE49-F238E27FC236}">
                <a16:creationId xmlns:a16="http://schemas.microsoft.com/office/drawing/2014/main" id="{3404EA64-6C52-42C9-8A82-3371DFE42708}"/>
              </a:ext>
            </a:extLst>
          </p:cNvPr>
          <p:cNvSpPr>
            <a:spLocks noGrp="1"/>
          </p:cNvSpPr>
          <p:nvPr>
            <p:ph sz="quarter" idx="11"/>
          </p:nvPr>
        </p:nvSpPr>
        <p:spPr>
          <a:xfrm>
            <a:off x="342900" y="1276710"/>
            <a:ext cx="8458200" cy="1854415"/>
          </a:xfrm>
        </p:spPr>
        <p:txBody>
          <a:bodyPr/>
          <a:lstStyle/>
          <a:p>
            <a:pPr marL="342900" lvl="0" indent="-342900">
              <a:spcBef>
                <a:spcPts val="1200"/>
              </a:spcBef>
              <a:spcAft>
                <a:spcPts val="1200"/>
              </a:spcAft>
              <a:buClr>
                <a:srgbClr val="003B48"/>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Cable of neurons extending from the brain down through the backbone</a:t>
            </a:r>
          </a:p>
          <a:p>
            <a:pPr marL="342900" lvl="0" indent="-342900">
              <a:spcBef>
                <a:spcPts val="1200"/>
              </a:spcBef>
              <a:spcAft>
                <a:spcPts val="1200"/>
              </a:spcAft>
              <a:buClr>
                <a:srgbClr val="003B48"/>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Enclosed and protected by the vertebral column and the meninges</a:t>
            </a:r>
          </a:p>
        </p:txBody>
      </p:sp>
      <p:pic>
        <p:nvPicPr>
          <p:cNvPr id="10" name="Picture 3" descr="Pairs of spinal nerves from the spinal cord."/>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90548" y="3296910"/>
            <a:ext cx="3562901" cy="2759422"/>
          </a:xfrm>
          <a:prstGeom prst="rect">
            <a:avLst/>
          </a:prstGeom>
        </p:spPr>
      </p:pic>
      <p:sp>
        <p:nvSpPr>
          <p:cNvPr id="18" name="Content Placeholder 4"/>
          <p:cNvSpPr>
            <a:spLocks noGrp="1"/>
          </p:cNvSpPr>
          <p:nvPr>
            <p:ph sz="quarter" idx="15"/>
          </p:nvPr>
        </p:nvSpPr>
        <p:spPr>
          <a:xfrm>
            <a:off x="2891442" y="6222118"/>
            <a:ext cx="3361115" cy="276899"/>
          </a:xfrm>
        </p:spPr>
        <p:txBody>
          <a:bodyPr/>
          <a:lstStyle/>
          <a:p>
            <a:pPr algn="ctr"/>
            <a:r>
              <a:rPr lang="en-US" sz="800" dirty="0">
                <a:solidFill>
                  <a:srgbClr val="000000"/>
                </a:solidFill>
                <a:latin typeface="+mj-lt"/>
                <a:ea typeface="Calibri"/>
                <a:cs typeface="Calibri"/>
              </a:rPr>
              <a:t>Norbert Dr. Lange/</a:t>
            </a:r>
            <a:r>
              <a:rPr lang="en-US" sz="800" dirty="0" err="1">
                <a:solidFill>
                  <a:srgbClr val="000000"/>
                </a:solidFill>
                <a:latin typeface="+mj-lt"/>
                <a:ea typeface="Calibri"/>
                <a:cs typeface="Calibri"/>
              </a:rPr>
              <a:t>Alamy</a:t>
            </a:r>
            <a:r>
              <a:rPr lang="en-US" sz="800" dirty="0">
                <a:solidFill>
                  <a:srgbClr val="000000"/>
                </a:solidFill>
                <a:latin typeface="+mj-lt"/>
                <a:ea typeface="Calibri"/>
                <a:cs typeface="Calibri"/>
              </a:rPr>
              <a:t> Stock Photo</a:t>
            </a:r>
            <a:endParaRPr lang="en-US" sz="800" dirty="0">
              <a:latin typeface="+mj-lt"/>
            </a:endParaRPr>
          </a:p>
        </p:txBody>
      </p:sp>
      <p:sp>
        <p:nvSpPr>
          <p:cNvPr id="8" name="Slide Number Placeholder 5">
            <a:extLst>
              <a:ext uri="{FF2B5EF4-FFF2-40B4-BE49-F238E27FC236}">
                <a16:creationId xmlns:a16="http://schemas.microsoft.com/office/drawing/2014/main" id="{27608E8F-1663-4909-8F61-D1B6E37AE485}"/>
              </a:ext>
            </a:extLst>
          </p:cNvPr>
          <p:cNvSpPr>
            <a:spLocks noGrp="1"/>
          </p:cNvSpPr>
          <p:nvPr>
            <p:ph type="sldNum" sz="quarter" idx="10"/>
          </p:nvPr>
        </p:nvSpPr>
        <p:spPr/>
        <p:txBody>
          <a:bodyPr/>
          <a:lstStyle/>
          <a:p>
            <a:fld id="{68151E55-6873-49E2-B8D5-2F265E6F1973}" type="slidenum">
              <a:rPr lang="en-US" smtClean="0"/>
              <a:pPr/>
              <a:t>69</a:t>
            </a:fld>
            <a:endParaRPr lang="en-US"/>
          </a:p>
        </p:txBody>
      </p:sp>
    </p:spTree>
    <p:extLst>
      <p:ext uri="{BB962C8B-B14F-4D97-AF65-F5344CB8AC3E}">
        <p14:creationId xmlns:p14="http://schemas.microsoft.com/office/powerpoint/2010/main" val="39568303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33122C-5701-4118-94D8-521768DD172A}"/>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42.1</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11" name="Picture 2" descr="Peripheral nervous system and central nervous system."/>
          <p:cNvPicPr>
            <a:picLocks noChangeAspect="1"/>
          </p:cNvPicPr>
          <p:nvPr/>
        </p:nvPicPr>
        <p:blipFill rotWithShape="1">
          <a:blip r:embed="rId2">
            <a:extLst>
              <a:ext uri="{28A0092B-C50C-407E-A947-70E740481C1C}">
                <a14:useLocalDpi xmlns:a14="http://schemas.microsoft.com/office/drawing/2010/main" val="0"/>
              </a:ext>
            </a:extLst>
          </a:blip>
          <a:srcRect l="-2566" t="-208" r="10267" b="208"/>
          <a:stretch/>
        </p:blipFill>
        <p:spPr>
          <a:xfrm>
            <a:off x="1074159" y="1495092"/>
            <a:ext cx="6995682" cy="4459963"/>
          </a:xfrm>
          <a:prstGeom prst="rect">
            <a:avLst/>
          </a:prstGeom>
        </p:spPr>
      </p:pic>
      <p:sp>
        <p:nvSpPr>
          <p:cNvPr id="10"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endParaRPr lang="en-US" dirty="0">
              <a:hlinkClick r:id="rId4" action="ppaction://hlinksldjump"/>
            </a:endParaRPr>
          </a:p>
        </p:txBody>
      </p:sp>
      <p:sp>
        <p:nvSpPr>
          <p:cNvPr id="8" name="Slide Number Placeholder 4">
            <a:extLst>
              <a:ext uri="{FF2B5EF4-FFF2-40B4-BE49-F238E27FC236}">
                <a16:creationId xmlns:a16="http://schemas.microsoft.com/office/drawing/2014/main" id="{CBCE47CF-90A8-47C0-8705-A2258D87C437}"/>
              </a:ext>
            </a:extLst>
          </p:cNvPr>
          <p:cNvSpPr>
            <a:spLocks noGrp="1"/>
          </p:cNvSpPr>
          <p:nvPr>
            <p:ph type="sldNum" sz="quarter" idx="10"/>
          </p:nvPr>
        </p:nvSpPr>
        <p:spPr/>
        <p:txBody>
          <a:bodyPr/>
          <a:lstStyle/>
          <a:p>
            <a:fld id="{68151E55-6873-49E2-B8D5-2F265E6F1973}" type="slidenum">
              <a:rPr lang="en-US" smtClean="0"/>
              <a:pPr/>
              <a:t>7</a:t>
            </a:fld>
            <a:endParaRPr lang="en-US"/>
          </a:p>
        </p:txBody>
      </p:sp>
    </p:spTree>
    <p:extLst>
      <p:ext uri="{BB962C8B-B14F-4D97-AF65-F5344CB8AC3E}">
        <p14:creationId xmlns:p14="http://schemas.microsoft.com/office/powerpoint/2010/main" val="232596366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375A6F-E6F5-4CF9-8934-AA518684A602}"/>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Composition of the Spinal Cord</a:t>
            </a:r>
          </a:p>
        </p:txBody>
      </p:sp>
      <p:sp>
        <p:nvSpPr>
          <p:cNvPr id="3" name="Content Placeholder 2">
            <a:extLst>
              <a:ext uri="{FF2B5EF4-FFF2-40B4-BE49-F238E27FC236}">
                <a16:creationId xmlns:a16="http://schemas.microsoft.com/office/drawing/2014/main" id="{DD1FBB5E-1DF5-4E4C-8007-C0D643BFFFB2}"/>
              </a:ext>
            </a:extLst>
          </p:cNvPr>
          <p:cNvSpPr>
            <a:spLocks noGrp="1"/>
          </p:cNvSpPr>
          <p:nvPr>
            <p:ph sz="quarter" idx="11"/>
          </p:nvPr>
        </p:nvSpPr>
        <p:spPr/>
        <p:txBody>
          <a:bodyPr/>
          <a:lstStyle/>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Two zones</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Inner zone is gray matter</a:t>
            </a:r>
          </a:p>
          <a:p>
            <a:pPr marL="640800" lvl="2" indent="-283464">
              <a:spcBef>
                <a:spcPts val="12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Primarily consists of the cell bodies of interneurons, motor neurons, and neuroglia</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Outer zone is white matter</a:t>
            </a:r>
          </a:p>
          <a:p>
            <a:pPr marL="640800" lvl="2" indent="-283464">
              <a:spcBef>
                <a:spcPts val="12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Contains cables of sensory axons in the dorsal columns and motor axons in the ventral columns</a:t>
            </a:r>
          </a:p>
        </p:txBody>
      </p:sp>
      <p:sp>
        <p:nvSpPr>
          <p:cNvPr id="6" name="Slide Number Placeholder 3">
            <a:extLst>
              <a:ext uri="{FF2B5EF4-FFF2-40B4-BE49-F238E27FC236}">
                <a16:creationId xmlns:a16="http://schemas.microsoft.com/office/drawing/2014/main" id="{78F59A5B-A320-4054-9C9D-7F137C515B08}"/>
              </a:ext>
            </a:extLst>
          </p:cNvPr>
          <p:cNvSpPr>
            <a:spLocks noGrp="1"/>
          </p:cNvSpPr>
          <p:nvPr>
            <p:ph type="sldNum" sz="quarter" idx="10"/>
          </p:nvPr>
        </p:nvSpPr>
        <p:spPr/>
        <p:txBody>
          <a:bodyPr/>
          <a:lstStyle/>
          <a:p>
            <a:fld id="{68151E55-6873-49E2-B8D5-2F265E6F1973}" type="slidenum">
              <a:rPr lang="en-US" smtClean="0"/>
              <a:pPr/>
              <a:t>70</a:t>
            </a:fld>
            <a:endParaRPr lang="en-US"/>
          </a:p>
        </p:txBody>
      </p:sp>
    </p:spTree>
    <p:extLst>
      <p:ext uri="{BB962C8B-B14F-4D97-AF65-F5344CB8AC3E}">
        <p14:creationId xmlns:p14="http://schemas.microsoft.com/office/powerpoint/2010/main" val="345316068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81E2F0-C56E-40D4-9CC0-A01953EFE5A5}"/>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Role of the Spinal Cord</a:t>
            </a:r>
          </a:p>
        </p:txBody>
      </p:sp>
      <p:sp>
        <p:nvSpPr>
          <p:cNvPr id="3" name="Content Placeholder 2">
            <a:extLst>
              <a:ext uri="{FF2B5EF4-FFF2-40B4-BE49-F238E27FC236}">
                <a16:creationId xmlns:a16="http://schemas.microsoft.com/office/drawing/2014/main" id="{5579A5AF-3185-491F-9DBA-B1AA232E7176}"/>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It serves as the body’s “information highway”</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Relays messages between the body and the brain</a:t>
            </a:r>
          </a:p>
          <a:p>
            <a:pPr lvl="0">
              <a:spcBef>
                <a:spcPts val="18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It also functions in reflexes</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The knee-jerk reflex is monosynaptic.</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However, most reflexes in vertebrates involve a single interneuron</a:t>
            </a:r>
          </a:p>
        </p:txBody>
      </p:sp>
      <p:sp>
        <p:nvSpPr>
          <p:cNvPr id="6" name="Slide Number Placeholder 3">
            <a:extLst>
              <a:ext uri="{FF2B5EF4-FFF2-40B4-BE49-F238E27FC236}">
                <a16:creationId xmlns:a16="http://schemas.microsoft.com/office/drawing/2014/main" id="{65D7B7DD-0414-4FEF-81A0-480423C32709}"/>
              </a:ext>
            </a:extLst>
          </p:cNvPr>
          <p:cNvSpPr>
            <a:spLocks noGrp="1"/>
          </p:cNvSpPr>
          <p:nvPr>
            <p:ph type="sldNum" sz="quarter" idx="10"/>
          </p:nvPr>
        </p:nvSpPr>
        <p:spPr/>
        <p:txBody>
          <a:bodyPr/>
          <a:lstStyle/>
          <a:p>
            <a:fld id="{68151E55-6873-49E2-B8D5-2F265E6F1973}" type="slidenum">
              <a:rPr lang="en-US" smtClean="0"/>
              <a:pPr/>
              <a:t>71</a:t>
            </a:fld>
            <a:endParaRPr lang="en-US"/>
          </a:p>
        </p:txBody>
      </p:sp>
    </p:spTree>
    <p:extLst>
      <p:ext uri="{BB962C8B-B14F-4D97-AF65-F5344CB8AC3E}">
        <p14:creationId xmlns:p14="http://schemas.microsoft.com/office/powerpoint/2010/main" val="182654595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D66CF5-A446-4C08-8306-DFDF17B1C6A3}"/>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Figure 42.26</a:t>
            </a:r>
          </a:p>
        </p:txBody>
      </p:sp>
      <p:pic>
        <p:nvPicPr>
          <p:cNvPr id="11" name="Picture 2" descr="Sensory and motor neurons in the knee-jerk reflex."/>
          <p:cNvPicPr>
            <a:picLocks noChangeAspect="1"/>
          </p:cNvPicPr>
          <p:nvPr/>
        </p:nvPicPr>
        <p:blipFill rotWithShape="1">
          <a:blip r:embed="rId2">
            <a:extLst>
              <a:ext uri="{28A0092B-C50C-407E-A947-70E740481C1C}">
                <a14:useLocalDpi xmlns:a14="http://schemas.microsoft.com/office/drawing/2010/main" val="0"/>
              </a:ext>
            </a:extLst>
          </a:blip>
          <a:srcRect b="5129"/>
          <a:stretch/>
        </p:blipFill>
        <p:spPr>
          <a:xfrm>
            <a:off x="939478" y="1265279"/>
            <a:ext cx="7265044" cy="4753869"/>
          </a:xfrm>
          <a:prstGeom prst="rect">
            <a:avLst/>
          </a:prstGeom>
        </p:spPr>
      </p:pic>
      <p:sp>
        <p:nvSpPr>
          <p:cNvPr id="13"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endParaRPr lang="en-US" dirty="0">
              <a:hlinkClick r:id="rId4" action="ppaction://hlinksldjump"/>
            </a:endParaRPr>
          </a:p>
        </p:txBody>
      </p:sp>
      <p:sp>
        <p:nvSpPr>
          <p:cNvPr id="8" name="Slide Number Placeholder 4">
            <a:extLst>
              <a:ext uri="{FF2B5EF4-FFF2-40B4-BE49-F238E27FC236}">
                <a16:creationId xmlns:a16="http://schemas.microsoft.com/office/drawing/2014/main" id="{217B2E7A-497A-4B45-A1A3-5319F57FED69}"/>
              </a:ext>
            </a:extLst>
          </p:cNvPr>
          <p:cNvSpPr>
            <a:spLocks noGrp="1"/>
          </p:cNvSpPr>
          <p:nvPr>
            <p:ph type="sldNum" sz="quarter" idx="10"/>
          </p:nvPr>
        </p:nvSpPr>
        <p:spPr/>
        <p:txBody>
          <a:bodyPr/>
          <a:lstStyle/>
          <a:p>
            <a:fld id="{68151E55-6873-49E2-B8D5-2F265E6F1973}" type="slidenum">
              <a:rPr lang="en-US" smtClean="0"/>
              <a:pPr/>
              <a:t>72</a:t>
            </a:fld>
            <a:endParaRPr lang="en-US"/>
          </a:p>
        </p:txBody>
      </p:sp>
    </p:spTree>
    <p:extLst>
      <p:ext uri="{BB962C8B-B14F-4D97-AF65-F5344CB8AC3E}">
        <p14:creationId xmlns:p14="http://schemas.microsoft.com/office/powerpoint/2010/main" val="632329230"/>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B86A96-D28D-4205-B90B-7D9C4A4CA429}"/>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Figure 42.27</a:t>
            </a:r>
          </a:p>
        </p:txBody>
      </p:sp>
      <p:pic>
        <p:nvPicPr>
          <p:cNvPr id="11" name="Picture 2" descr="Sensory neurons and interneurons in a cutaneous spinal reflex."/>
          <p:cNvPicPr>
            <a:picLocks noChangeAspect="1"/>
          </p:cNvPicPr>
          <p:nvPr/>
        </p:nvPicPr>
        <p:blipFill rotWithShape="1">
          <a:blip r:embed="rId2">
            <a:extLst>
              <a:ext uri="{28A0092B-C50C-407E-A947-70E740481C1C}">
                <a14:useLocalDpi xmlns:a14="http://schemas.microsoft.com/office/drawing/2010/main" val="0"/>
              </a:ext>
            </a:extLst>
          </a:blip>
          <a:srcRect t="7518"/>
          <a:stretch/>
        </p:blipFill>
        <p:spPr>
          <a:xfrm>
            <a:off x="884558" y="1359828"/>
            <a:ext cx="7374884" cy="4564771"/>
          </a:xfrm>
          <a:prstGeom prst="rect">
            <a:avLst/>
          </a:prstGeom>
        </p:spPr>
      </p:pic>
      <p:sp>
        <p:nvSpPr>
          <p:cNvPr id="9"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A8FB5F21-E578-49D2-9DE2-A976E30A6F22}"/>
              </a:ext>
            </a:extLst>
          </p:cNvPr>
          <p:cNvSpPr>
            <a:spLocks noGrp="1"/>
          </p:cNvSpPr>
          <p:nvPr>
            <p:ph type="sldNum" sz="quarter" idx="10"/>
          </p:nvPr>
        </p:nvSpPr>
        <p:spPr/>
        <p:txBody>
          <a:bodyPr/>
          <a:lstStyle/>
          <a:p>
            <a:fld id="{68151E55-6873-49E2-B8D5-2F265E6F1973}" type="slidenum">
              <a:rPr lang="en-US" smtClean="0"/>
              <a:pPr/>
              <a:t>73</a:t>
            </a:fld>
            <a:endParaRPr lang="en-US"/>
          </a:p>
        </p:txBody>
      </p:sp>
    </p:spTree>
    <p:extLst>
      <p:ext uri="{BB962C8B-B14F-4D97-AF65-F5344CB8AC3E}">
        <p14:creationId xmlns:p14="http://schemas.microsoft.com/office/powerpoint/2010/main" val="243970714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E748E6-6FAC-41EE-A1DC-B9E4EEB4F038}"/>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Composition of the Peripheral Nervous System</a:t>
            </a:r>
          </a:p>
        </p:txBody>
      </p:sp>
      <p:sp>
        <p:nvSpPr>
          <p:cNvPr id="3" name="Content Placeholder 2">
            <a:extLst>
              <a:ext uri="{FF2B5EF4-FFF2-40B4-BE49-F238E27FC236}">
                <a16:creationId xmlns:a16="http://schemas.microsoft.com/office/drawing/2014/main" id="{6B4F0CD1-4C00-4A18-88A6-DD5EB6796A8E}"/>
              </a:ext>
            </a:extLst>
          </p:cNvPr>
          <p:cNvSpPr>
            <a:spLocks noGrp="1"/>
          </p:cNvSpPr>
          <p:nvPr>
            <p:ph sz="quarter" idx="11"/>
          </p:nvPr>
        </p:nvSpPr>
        <p:spPr/>
        <p:txBody>
          <a:bodyPr/>
          <a:lstStyle/>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Consists of nerves and ganglia</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Nerves are bundles of axons bound by connective tissue</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Ganglia are aggregates of neuron cell bodies</a:t>
            </a:r>
          </a:p>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Function is to receive info from the environment, convey it to the C</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S, and to carry responses to effectors such as muscle cells</a:t>
            </a:r>
          </a:p>
        </p:txBody>
      </p:sp>
      <p:sp>
        <p:nvSpPr>
          <p:cNvPr id="6" name="Slide Number Placeholder 3">
            <a:extLst>
              <a:ext uri="{FF2B5EF4-FFF2-40B4-BE49-F238E27FC236}">
                <a16:creationId xmlns:a16="http://schemas.microsoft.com/office/drawing/2014/main" id="{049FE551-30C0-4B4F-A72F-B2A782C71E7E}"/>
              </a:ext>
            </a:extLst>
          </p:cNvPr>
          <p:cNvSpPr>
            <a:spLocks noGrp="1"/>
          </p:cNvSpPr>
          <p:nvPr>
            <p:ph type="sldNum" sz="quarter" idx="10"/>
          </p:nvPr>
        </p:nvSpPr>
        <p:spPr/>
        <p:txBody>
          <a:bodyPr/>
          <a:lstStyle/>
          <a:p>
            <a:fld id="{68151E55-6873-49E2-B8D5-2F265E6F1973}" type="slidenum">
              <a:rPr lang="en-US" smtClean="0"/>
              <a:pPr/>
              <a:t>74</a:t>
            </a:fld>
            <a:endParaRPr lang="en-US"/>
          </a:p>
        </p:txBody>
      </p:sp>
    </p:spTree>
    <p:extLst>
      <p:ext uri="{BB962C8B-B14F-4D97-AF65-F5344CB8AC3E}">
        <p14:creationId xmlns:p14="http://schemas.microsoft.com/office/powerpoint/2010/main" val="569789190"/>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081D3F-8E7E-415D-A0F1-F333B7C5F2FE}"/>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Figure 42.28</a:t>
            </a:r>
          </a:p>
        </p:txBody>
      </p:sp>
      <p:pic>
        <p:nvPicPr>
          <p:cNvPr id="9" name="Picture 2" descr="Sensory neurons and interneurons in a cutaneous spinal reflex."/>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23403" y="1359489"/>
            <a:ext cx="4697193" cy="4588587"/>
          </a:xfrm>
          <a:prstGeom prst="rect">
            <a:avLst/>
          </a:prstGeom>
        </p:spPr>
      </p:pic>
      <p:sp>
        <p:nvSpPr>
          <p:cNvPr id="3" name="Content Placeholder 3"/>
          <p:cNvSpPr>
            <a:spLocks noGrp="1"/>
          </p:cNvSpPr>
          <p:nvPr>
            <p:ph sz="quarter" idx="11"/>
          </p:nvPr>
        </p:nvSpPr>
        <p:spPr>
          <a:xfrm>
            <a:off x="2328073" y="6191951"/>
            <a:ext cx="4487853" cy="252916"/>
          </a:xfrm>
        </p:spPr>
        <p:txBody>
          <a:bodyPr/>
          <a:lstStyle/>
          <a:p>
            <a:pPr algn="ctr"/>
            <a:r>
              <a:rPr lang="en-US" sz="800" dirty="0">
                <a:solidFill>
                  <a:srgbClr val="000000"/>
                </a:solidFill>
                <a:latin typeface="+mj-lt"/>
                <a:ea typeface="Calibri"/>
                <a:cs typeface="Calibri"/>
              </a:rPr>
              <a:t>Steve </a:t>
            </a:r>
            <a:r>
              <a:rPr lang="en-US" sz="800" dirty="0" err="1">
                <a:solidFill>
                  <a:srgbClr val="000000"/>
                </a:solidFill>
                <a:latin typeface="+mj-lt"/>
                <a:ea typeface="Calibri"/>
                <a:cs typeface="Calibri"/>
              </a:rPr>
              <a:t>Gschmeissner</a:t>
            </a:r>
            <a:r>
              <a:rPr lang="en-US" sz="800" dirty="0">
                <a:solidFill>
                  <a:srgbClr val="000000"/>
                </a:solidFill>
                <a:latin typeface="+mj-lt"/>
                <a:ea typeface="Calibri"/>
                <a:cs typeface="Calibri"/>
              </a:rPr>
              <a:t>/Science Source</a:t>
            </a:r>
            <a:endParaRPr lang="en-US" sz="800" dirty="0">
              <a:latin typeface="+mj-lt"/>
            </a:endParaRPr>
          </a:p>
        </p:txBody>
      </p:sp>
      <p:sp>
        <p:nvSpPr>
          <p:cNvPr id="7" name="Slide Number Placeholder 4">
            <a:extLst>
              <a:ext uri="{FF2B5EF4-FFF2-40B4-BE49-F238E27FC236}">
                <a16:creationId xmlns:a16="http://schemas.microsoft.com/office/drawing/2014/main" id="{48780AE9-F431-4C02-B06E-00D961784EC1}"/>
              </a:ext>
            </a:extLst>
          </p:cNvPr>
          <p:cNvSpPr>
            <a:spLocks noGrp="1"/>
          </p:cNvSpPr>
          <p:nvPr>
            <p:ph type="sldNum" sz="quarter" idx="10"/>
          </p:nvPr>
        </p:nvSpPr>
        <p:spPr/>
        <p:txBody>
          <a:bodyPr/>
          <a:lstStyle/>
          <a:p>
            <a:fld id="{68151E55-6873-49E2-B8D5-2F265E6F1973}" type="slidenum">
              <a:rPr lang="en-US" smtClean="0"/>
              <a:pPr/>
              <a:t>75</a:t>
            </a:fld>
            <a:endParaRPr lang="en-US"/>
          </a:p>
        </p:txBody>
      </p:sp>
    </p:spTree>
    <p:extLst>
      <p:ext uri="{BB962C8B-B14F-4D97-AF65-F5344CB8AC3E}">
        <p14:creationId xmlns:p14="http://schemas.microsoft.com/office/powerpoint/2010/main" val="2124226505"/>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AB442D-CD56-47AC-B68D-658410661098}"/>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Neurons of the Peripheral Nervous System</a:t>
            </a:r>
          </a:p>
        </p:txBody>
      </p:sp>
      <p:sp>
        <p:nvSpPr>
          <p:cNvPr id="3" name="Content Placeholder 2">
            <a:extLst>
              <a:ext uri="{FF2B5EF4-FFF2-40B4-BE49-F238E27FC236}">
                <a16:creationId xmlns:a16="http://schemas.microsoft.com/office/drawing/2014/main" id="{7755BA8D-632B-4DE4-9132-CF76342BFAED}"/>
              </a:ext>
            </a:extLst>
          </p:cNvPr>
          <p:cNvSpPr>
            <a:spLocks noGrp="1"/>
          </p:cNvSpPr>
          <p:nvPr>
            <p:ph sz="quarter" idx="11"/>
          </p:nvPr>
        </p:nvSpPr>
        <p:spPr/>
        <p:txBody>
          <a:bodyPr/>
          <a:lstStyle/>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Sensory neurons</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Axons enter the dorsal surface of the spinal cord and form dorsal root of spinal nerve</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Cell bodies are grouped outside the spinal cord in dorsal root ganglia</a:t>
            </a:r>
          </a:p>
          <a:p>
            <a:pPr lvl="0">
              <a:spcBef>
                <a:spcPts val="18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Motor neurons</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Axons leave from the ventral surface and form ventral root of spinal nerve</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Cell bodies are located in the spinal cord</a:t>
            </a:r>
          </a:p>
        </p:txBody>
      </p:sp>
      <p:sp>
        <p:nvSpPr>
          <p:cNvPr id="6" name="Slide Number Placeholder 3">
            <a:extLst>
              <a:ext uri="{FF2B5EF4-FFF2-40B4-BE49-F238E27FC236}">
                <a16:creationId xmlns:a16="http://schemas.microsoft.com/office/drawing/2014/main" id="{7664C4E5-8693-40A3-BB41-40AD691FE4BB}"/>
              </a:ext>
            </a:extLst>
          </p:cNvPr>
          <p:cNvSpPr>
            <a:spLocks noGrp="1"/>
          </p:cNvSpPr>
          <p:nvPr>
            <p:ph type="sldNum" sz="quarter" idx="10"/>
          </p:nvPr>
        </p:nvSpPr>
        <p:spPr/>
        <p:txBody>
          <a:bodyPr/>
          <a:lstStyle/>
          <a:p>
            <a:fld id="{68151E55-6873-49E2-B8D5-2F265E6F1973}" type="slidenum">
              <a:rPr lang="en-US" smtClean="0"/>
              <a:pPr/>
              <a:t>76</a:t>
            </a:fld>
            <a:endParaRPr lang="en-US"/>
          </a:p>
        </p:txBody>
      </p:sp>
    </p:spTree>
    <p:extLst>
      <p:ext uri="{BB962C8B-B14F-4D97-AF65-F5344CB8AC3E}">
        <p14:creationId xmlns:p14="http://schemas.microsoft.com/office/powerpoint/2010/main" val="2522288381"/>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0392BC-197B-4284-B18E-49F979FFDEA3}"/>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The Somatic Nervous System</a:t>
            </a:r>
          </a:p>
        </p:txBody>
      </p:sp>
      <p:sp>
        <p:nvSpPr>
          <p:cNvPr id="3" name="Content Placeholder 2">
            <a:extLst>
              <a:ext uri="{FF2B5EF4-FFF2-40B4-BE49-F238E27FC236}">
                <a16:creationId xmlns:a16="http://schemas.microsoft.com/office/drawing/2014/main" id="{8D35B7CC-D5B7-4756-B742-6424614B14B5}"/>
              </a:ext>
            </a:extLst>
          </p:cNvPr>
          <p:cNvSpPr>
            <a:spLocks noGrp="1"/>
          </p:cNvSpPr>
          <p:nvPr>
            <p:ph sz="quarter" idx="11"/>
          </p:nvPr>
        </p:nvSpPr>
        <p:spPr/>
        <p:txBody>
          <a:bodyPr/>
          <a:lstStyle/>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Somatic motor neurons stimulate the skeletal muscles to contract</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 response to conscious command or reflex actions</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Antagonist of the muscle is inhibited by hyperpolarization (I</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S</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Ps) of spinal motor neurons</a:t>
            </a:r>
          </a:p>
        </p:txBody>
      </p:sp>
      <p:sp>
        <p:nvSpPr>
          <p:cNvPr id="6" name="Slide Number Placeholder 3">
            <a:extLst>
              <a:ext uri="{FF2B5EF4-FFF2-40B4-BE49-F238E27FC236}">
                <a16:creationId xmlns:a16="http://schemas.microsoft.com/office/drawing/2014/main" id="{F7CE5EBB-759E-468B-89B6-E681013DACE7}"/>
              </a:ext>
            </a:extLst>
          </p:cNvPr>
          <p:cNvSpPr>
            <a:spLocks noGrp="1"/>
          </p:cNvSpPr>
          <p:nvPr>
            <p:ph type="sldNum" sz="quarter" idx="10"/>
          </p:nvPr>
        </p:nvSpPr>
        <p:spPr/>
        <p:txBody>
          <a:bodyPr/>
          <a:lstStyle/>
          <a:p>
            <a:fld id="{68151E55-6873-49E2-B8D5-2F265E6F1973}" type="slidenum">
              <a:rPr lang="en-US" smtClean="0"/>
              <a:pPr/>
              <a:t>77</a:t>
            </a:fld>
            <a:endParaRPr lang="en-US"/>
          </a:p>
        </p:txBody>
      </p:sp>
    </p:spTree>
    <p:extLst>
      <p:ext uri="{BB962C8B-B14F-4D97-AF65-F5344CB8AC3E}">
        <p14:creationId xmlns:p14="http://schemas.microsoft.com/office/powerpoint/2010/main" val="121677989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91BA41-E8B9-4389-B04F-BA75D0B14E2B}"/>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The Autonomic Nervous System</a:t>
            </a:r>
          </a:p>
        </p:txBody>
      </p:sp>
      <p:sp>
        <p:nvSpPr>
          <p:cNvPr id="3" name="Content Placeholder 2">
            <a:extLst>
              <a:ext uri="{FF2B5EF4-FFF2-40B4-BE49-F238E27FC236}">
                <a16:creationId xmlns:a16="http://schemas.microsoft.com/office/drawing/2014/main" id="{61773F01-A0A6-483D-9445-A861153462DD}"/>
              </a:ext>
            </a:extLst>
          </p:cNvPr>
          <p:cNvSpPr>
            <a:spLocks noGrp="1"/>
          </p:cNvSpPr>
          <p:nvPr>
            <p:ph sz="quarter" idx="11"/>
          </p:nvPr>
        </p:nvSpPr>
        <p:spPr/>
        <p:txBody>
          <a:bodyPr/>
          <a:lstStyle/>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Composed of the sympathetic and parasympathetic divisions, plus the medulla oblongata </a:t>
            </a:r>
          </a:p>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In both, efferent motor pathway has two neurons</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Preganglionic neuron – exits the C</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S and synapses at an autonomic ganglion</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Postganglionic neuron – exits the ganglion and regulates visceral effectors</a:t>
            </a:r>
          </a:p>
          <a:p>
            <a:pPr marL="640800" lvl="2" indent="-283464">
              <a:spcBef>
                <a:spcPts val="12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Smooth or cardiac muscle or glands</a:t>
            </a:r>
          </a:p>
        </p:txBody>
      </p:sp>
      <p:sp>
        <p:nvSpPr>
          <p:cNvPr id="6" name="Slide Number Placeholder 3">
            <a:extLst>
              <a:ext uri="{FF2B5EF4-FFF2-40B4-BE49-F238E27FC236}">
                <a16:creationId xmlns:a16="http://schemas.microsoft.com/office/drawing/2014/main" id="{57963DA1-BD62-4094-A0E0-E84131ABC1A8}"/>
              </a:ext>
            </a:extLst>
          </p:cNvPr>
          <p:cNvSpPr>
            <a:spLocks noGrp="1"/>
          </p:cNvSpPr>
          <p:nvPr>
            <p:ph type="sldNum" sz="quarter" idx="10"/>
          </p:nvPr>
        </p:nvSpPr>
        <p:spPr/>
        <p:txBody>
          <a:bodyPr/>
          <a:lstStyle/>
          <a:p>
            <a:fld id="{68151E55-6873-49E2-B8D5-2F265E6F1973}" type="slidenum">
              <a:rPr lang="en-US" smtClean="0"/>
              <a:pPr/>
              <a:t>78</a:t>
            </a:fld>
            <a:endParaRPr lang="en-US"/>
          </a:p>
        </p:txBody>
      </p:sp>
    </p:spTree>
    <p:extLst>
      <p:ext uri="{BB962C8B-B14F-4D97-AF65-F5344CB8AC3E}">
        <p14:creationId xmlns:p14="http://schemas.microsoft.com/office/powerpoint/2010/main" val="2511570095"/>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
          <p:cNvSpPr>
            <a:spLocks noGrp="1"/>
          </p:cNvSpPr>
          <p:nvPr>
            <p:ph type="title"/>
          </p:nvPr>
        </p:nvSpPr>
        <p:spPr/>
        <p:txBody>
          <a:bodyPr/>
          <a:lstStyle/>
          <a:p>
            <a:r>
              <a:rPr lang="en-US" dirty="0"/>
              <a:t>Table 42.5</a:t>
            </a:r>
          </a:p>
        </p:txBody>
      </p:sp>
      <p:sp>
        <p:nvSpPr>
          <p:cNvPr id="16" name="Content Placeholder 2"/>
          <p:cNvSpPr>
            <a:spLocks noGrp="1"/>
          </p:cNvSpPr>
          <p:nvPr>
            <p:ph sz="quarter" idx="11"/>
          </p:nvPr>
        </p:nvSpPr>
        <p:spPr>
          <a:xfrm>
            <a:off x="342900" y="1276710"/>
            <a:ext cx="8458200" cy="320736"/>
          </a:xfrm>
        </p:spPr>
        <p:txBody>
          <a:bodyPr/>
          <a:lstStyle/>
          <a:p>
            <a:r>
              <a:rPr lang="en-US" sz="1800" b="1" dirty="0">
                <a:solidFill>
                  <a:srgbClr val="000000"/>
                </a:solidFill>
                <a:latin typeface="+mj-lt"/>
                <a:ea typeface="Verdana" panose="020B0604030504040204" pitchFamily="34" charset="0"/>
                <a:cs typeface="Arial" pitchFamily="34" charset="0"/>
              </a:rPr>
              <a:t>Table 42.5</a:t>
            </a:r>
            <a:r>
              <a:rPr lang="en-US" sz="1800" dirty="0">
                <a:solidFill>
                  <a:srgbClr val="000000"/>
                </a:solidFill>
                <a:latin typeface="+mj-lt"/>
                <a:ea typeface="Verdana" panose="020B0604030504040204" pitchFamily="34" charset="0"/>
                <a:cs typeface="Arial" pitchFamily="34" charset="0"/>
              </a:rPr>
              <a:t> </a:t>
            </a:r>
            <a:r>
              <a:rPr lang="en-US" sz="1800" dirty="0">
                <a:latin typeface="+mj-lt"/>
              </a:rPr>
              <a:t>Comparison of the Somatic and Autonomic Nervous Systems</a:t>
            </a:r>
          </a:p>
        </p:txBody>
      </p:sp>
      <p:graphicFrame>
        <p:nvGraphicFramePr>
          <p:cNvPr id="14" name="Table 3"/>
          <p:cNvGraphicFramePr>
            <a:graphicFrameLocks noGrp="1"/>
          </p:cNvGraphicFramePr>
          <p:nvPr>
            <p:extLst>
              <p:ext uri="{D42A27DB-BD31-4B8C-83A1-F6EECF244321}">
                <p14:modId xmlns:p14="http://schemas.microsoft.com/office/powerpoint/2010/main" val="1838716695"/>
              </p:ext>
            </p:extLst>
          </p:nvPr>
        </p:nvGraphicFramePr>
        <p:xfrm>
          <a:off x="432215" y="1694601"/>
          <a:ext cx="8336865" cy="3870960"/>
        </p:xfrm>
        <a:graphic>
          <a:graphicData uri="http://schemas.openxmlformats.org/drawingml/2006/table">
            <a:tbl>
              <a:tblPr firstRow="1" bandRow="1">
                <a:tableStyleId>{5C22544A-7EE6-4342-B048-85BDC9FD1C3A}</a:tableStyleId>
              </a:tblPr>
              <a:tblGrid>
                <a:gridCol w="2778955">
                  <a:extLst>
                    <a:ext uri="{9D8B030D-6E8A-4147-A177-3AD203B41FA5}">
                      <a16:colId xmlns:a16="http://schemas.microsoft.com/office/drawing/2014/main" val="953441771"/>
                    </a:ext>
                  </a:extLst>
                </a:gridCol>
                <a:gridCol w="1863382">
                  <a:extLst>
                    <a:ext uri="{9D8B030D-6E8A-4147-A177-3AD203B41FA5}">
                      <a16:colId xmlns:a16="http://schemas.microsoft.com/office/drawing/2014/main" val="1113575047"/>
                    </a:ext>
                  </a:extLst>
                </a:gridCol>
                <a:gridCol w="3694528">
                  <a:extLst>
                    <a:ext uri="{9D8B030D-6E8A-4147-A177-3AD203B41FA5}">
                      <a16:colId xmlns:a16="http://schemas.microsoft.com/office/drawing/2014/main" val="3693337777"/>
                    </a:ext>
                  </a:extLst>
                </a:gridCol>
              </a:tblGrid>
              <a:tr h="370840">
                <a:tc>
                  <a:txBody>
                    <a:bodyPr/>
                    <a:lstStyle/>
                    <a:p>
                      <a:pPr algn="ctr"/>
                      <a:r>
                        <a:rPr lang="en-US" sz="1600" kern="1200" dirty="0">
                          <a:effectLst/>
                        </a:rPr>
                        <a:t>Characteristic</a:t>
                      </a:r>
                      <a:endParaRPr lang="en-IN" sz="1600" dirty="0">
                        <a:solidFill>
                          <a:schemeClr val="tx1"/>
                        </a:solidFill>
                      </a:endParaRPr>
                    </a:p>
                  </a:txBody>
                  <a:tcPr/>
                </a:tc>
                <a:tc>
                  <a:txBody>
                    <a:bodyPr/>
                    <a:lstStyle/>
                    <a:p>
                      <a:pPr algn="ctr"/>
                      <a:r>
                        <a:rPr lang="en-US" sz="1600" kern="1200" dirty="0">
                          <a:effectLst/>
                        </a:rPr>
                        <a:t>Somatic</a:t>
                      </a:r>
                      <a:endParaRPr lang="en-IN" sz="1600" dirty="0">
                        <a:solidFill>
                          <a:schemeClr val="tx1"/>
                        </a:solidFill>
                      </a:endParaRPr>
                    </a:p>
                  </a:txBody>
                  <a:tcPr/>
                </a:tc>
                <a:tc>
                  <a:txBody>
                    <a:bodyPr/>
                    <a:lstStyle/>
                    <a:p>
                      <a:pPr algn="ctr"/>
                      <a:r>
                        <a:rPr lang="en-US" sz="1600" kern="1200" dirty="0">
                          <a:effectLst/>
                        </a:rPr>
                        <a:t>Autonomic</a:t>
                      </a:r>
                      <a:endParaRPr lang="en-IN" sz="1600" dirty="0">
                        <a:solidFill>
                          <a:schemeClr val="tx1"/>
                        </a:solidFill>
                      </a:endParaRPr>
                    </a:p>
                  </a:txBody>
                  <a:tcPr/>
                </a:tc>
                <a:extLst>
                  <a:ext uri="{0D108BD9-81ED-4DB2-BD59-A6C34878D82A}">
                    <a16:rowId xmlns:a16="http://schemas.microsoft.com/office/drawing/2014/main" val="3220128415"/>
                  </a:ext>
                </a:extLst>
              </a:tr>
              <a:tr h="370840">
                <a:tc>
                  <a:txBody>
                    <a:bodyPr/>
                    <a:lstStyle/>
                    <a:p>
                      <a:r>
                        <a:rPr lang="en-US" sz="1600" kern="1200" dirty="0">
                          <a:effectLst/>
                        </a:rPr>
                        <a:t>Effectors</a:t>
                      </a:r>
                      <a:endParaRPr lang="en-IN" sz="1600" dirty="0">
                        <a:solidFill>
                          <a:schemeClr val="tx1"/>
                        </a:solidFill>
                      </a:endParaRPr>
                    </a:p>
                  </a:txBody>
                  <a:tcPr/>
                </a:tc>
                <a:tc>
                  <a:txBody>
                    <a:bodyPr/>
                    <a:lstStyle/>
                    <a:p>
                      <a:r>
                        <a:rPr lang="en-US" sz="1600" kern="1200" dirty="0">
                          <a:effectLst/>
                        </a:rPr>
                        <a:t>Skeletal muscle</a:t>
                      </a:r>
                      <a:endParaRPr lang="en-IN" sz="1600" dirty="0">
                        <a:solidFill>
                          <a:schemeClr val="tx1"/>
                        </a:solidFill>
                      </a:endParaRPr>
                    </a:p>
                  </a:txBody>
                  <a:tcPr/>
                </a:tc>
                <a:tc>
                  <a:txBody>
                    <a:bodyPr/>
                    <a:lstStyle/>
                    <a:p>
                      <a:r>
                        <a:rPr lang="en-US" sz="1600" kern="1200" dirty="0">
                          <a:effectLst/>
                        </a:rPr>
                        <a:t>Cardiac muscle</a:t>
                      </a:r>
                      <a:endParaRPr lang="en-IN" sz="1600" dirty="0">
                        <a:solidFill>
                          <a:schemeClr val="tx1"/>
                        </a:solidFill>
                      </a:endParaRPr>
                    </a:p>
                  </a:txBody>
                  <a:tcPr/>
                </a:tc>
                <a:extLst>
                  <a:ext uri="{0D108BD9-81ED-4DB2-BD59-A6C34878D82A}">
                    <a16:rowId xmlns:a16="http://schemas.microsoft.com/office/drawing/2014/main" val="2478637687"/>
                  </a:ext>
                </a:extLst>
              </a:tr>
              <a:tr h="370840">
                <a:tc>
                  <a:txBody>
                    <a:bodyPr/>
                    <a:lstStyle/>
                    <a:p>
                      <a:endParaRPr lang="en-IN" sz="1600" dirty="0">
                        <a:solidFill>
                          <a:schemeClr val="tx1"/>
                        </a:solidFill>
                      </a:endParaRPr>
                    </a:p>
                  </a:txBody>
                  <a:tcPr/>
                </a:tc>
                <a:tc>
                  <a:txBody>
                    <a:bodyPr/>
                    <a:lstStyle/>
                    <a:p>
                      <a:endParaRPr lang="en-IN" sz="1600" dirty="0">
                        <a:solidFill>
                          <a:schemeClr val="tx1"/>
                        </a:solidFill>
                      </a:endParaRPr>
                    </a:p>
                  </a:txBody>
                  <a:tcPr/>
                </a:tc>
                <a:tc>
                  <a:txBody>
                    <a:bodyPr/>
                    <a:lstStyle/>
                    <a:p>
                      <a:r>
                        <a:rPr lang="en-US" sz="1600" kern="1200" dirty="0">
                          <a:effectLst/>
                        </a:rPr>
                        <a:t>Smooth muscle</a:t>
                      </a:r>
                    </a:p>
                    <a:p>
                      <a:pPr marL="274320"/>
                      <a:r>
                        <a:rPr lang="en-US" sz="1600" kern="1200" dirty="0">
                          <a:effectLst/>
                        </a:rPr>
                        <a:t>Gastrointestinal tract</a:t>
                      </a:r>
                    </a:p>
                    <a:p>
                      <a:pPr marL="274320"/>
                      <a:r>
                        <a:rPr lang="en-US" sz="1600" kern="1200" dirty="0">
                          <a:effectLst/>
                        </a:rPr>
                        <a:t>Blood vessels</a:t>
                      </a:r>
                    </a:p>
                    <a:p>
                      <a:pPr marL="274320"/>
                      <a:r>
                        <a:rPr lang="en-US" sz="1600" kern="1200" dirty="0">
                          <a:effectLst/>
                        </a:rPr>
                        <a:t>Airways</a:t>
                      </a:r>
                      <a:endParaRPr lang="en-IN" sz="1600" dirty="0">
                        <a:solidFill>
                          <a:schemeClr val="tx1"/>
                        </a:solidFill>
                      </a:endParaRPr>
                    </a:p>
                  </a:txBody>
                  <a:tcPr/>
                </a:tc>
                <a:extLst>
                  <a:ext uri="{0D108BD9-81ED-4DB2-BD59-A6C34878D82A}">
                    <a16:rowId xmlns:a16="http://schemas.microsoft.com/office/drawing/2014/main" val="836605914"/>
                  </a:ext>
                </a:extLst>
              </a:tr>
              <a:tr h="370840">
                <a:tc>
                  <a:txBody>
                    <a:bodyPr/>
                    <a:lstStyle/>
                    <a:p>
                      <a:endParaRPr lang="en-IN" sz="1600" dirty="0">
                        <a:solidFill>
                          <a:schemeClr val="tx1"/>
                        </a:solidFill>
                      </a:endParaRPr>
                    </a:p>
                  </a:txBody>
                  <a:tcPr/>
                </a:tc>
                <a:tc>
                  <a:txBody>
                    <a:bodyPr/>
                    <a:lstStyle/>
                    <a:p>
                      <a:endParaRPr lang="en-IN" sz="1600" dirty="0">
                        <a:solidFill>
                          <a:schemeClr val="tx1"/>
                        </a:solidFill>
                      </a:endParaRPr>
                    </a:p>
                  </a:txBody>
                  <a:tcPr/>
                </a:tc>
                <a:tc>
                  <a:txBody>
                    <a:bodyPr/>
                    <a:lstStyle/>
                    <a:p>
                      <a:r>
                        <a:rPr lang="en-US" sz="1600" kern="1200" dirty="0">
                          <a:effectLst/>
                        </a:rPr>
                        <a:t>Exocrine glands</a:t>
                      </a:r>
                      <a:endParaRPr lang="en-IN" sz="1600" dirty="0">
                        <a:solidFill>
                          <a:schemeClr val="tx1"/>
                        </a:solidFill>
                      </a:endParaRPr>
                    </a:p>
                  </a:txBody>
                  <a:tcPr/>
                </a:tc>
                <a:extLst>
                  <a:ext uri="{0D108BD9-81ED-4DB2-BD59-A6C34878D82A}">
                    <a16:rowId xmlns:a16="http://schemas.microsoft.com/office/drawing/2014/main" val="764615623"/>
                  </a:ext>
                </a:extLst>
              </a:tr>
              <a:tr h="370840">
                <a:tc>
                  <a:txBody>
                    <a:bodyPr/>
                    <a:lstStyle/>
                    <a:p>
                      <a:r>
                        <a:rPr lang="en-US" sz="1600" kern="1200" dirty="0">
                          <a:effectLst/>
                        </a:rPr>
                        <a:t>Effect on motor nerves</a:t>
                      </a:r>
                      <a:endParaRPr lang="en-IN" sz="1600" dirty="0">
                        <a:solidFill>
                          <a:schemeClr val="tx1"/>
                        </a:solidFill>
                      </a:endParaRPr>
                    </a:p>
                  </a:txBody>
                  <a:tcPr/>
                </a:tc>
                <a:tc>
                  <a:txBody>
                    <a:bodyPr/>
                    <a:lstStyle/>
                    <a:p>
                      <a:r>
                        <a:rPr lang="en-US" sz="1600" kern="1200" dirty="0">
                          <a:effectLst/>
                        </a:rPr>
                        <a:t>Excitation</a:t>
                      </a:r>
                      <a:endParaRPr lang="en-IN" sz="1600" dirty="0">
                        <a:solidFill>
                          <a:schemeClr val="tx1"/>
                        </a:solidFill>
                      </a:endParaRPr>
                    </a:p>
                  </a:txBody>
                  <a:tcPr/>
                </a:tc>
                <a:tc>
                  <a:txBody>
                    <a:bodyPr/>
                    <a:lstStyle/>
                    <a:p>
                      <a:r>
                        <a:rPr lang="en-US" sz="1600" kern="1200" dirty="0">
                          <a:effectLst/>
                        </a:rPr>
                        <a:t>Excitation or inhibition</a:t>
                      </a:r>
                      <a:endParaRPr lang="en-IN" sz="1600" dirty="0">
                        <a:solidFill>
                          <a:schemeClr val="tx1"/>
                        </a:solidFill>
                      </a:endParaRPr>
                    </a:p>
                  </a:txBody>
                  <a:tcPr/>
                </a:tc>
                <a:extLst>
                  <a:ext uri="{0D108BD9-81ED-4DB2-BD59-A6C34878D82A}">
                    <a16:rowId xmlns:a16="http://schemas.microsoft.com/office/drawing/2014/main" val="228482029"/>
                  </a:ext>
                </a:extLst>
              </a:tr>
              <a:tr h="370840">
                <a:tc>
                  <a:txBody>
                    <a:bodyPr/>
                    <a:lstStyle/>
                    <a:p>
                      <a:r>
                        <a:rPr lang="en-US" sz="1600" kern="1200" dirty="0">
                          <a:effectLst/>
                        </a:rPr>
                        <a:t>Innervation of effector cells</a:t>
                      </a:r>
                      <a:endParaRPr lang="en-IN" sz="1600" dirty="0">
                        <a:solidFill>
                          <a:schemeClr val="tx1"/>
                        </a:solidFill>
                      </a:endParaRPr>
                    </a:p>
                  </a:txBody>
                  <a:tcPr/>
                </a:tc>
                <a:tc>
                  <a:txBody>
                    <a:bodyPr/>
                    <a:lstStyle/>
                    <a:p>
                      <a:r>
                        <a:rPr lang="en-US" sz="1600" kern="1200" dirty="0">
                          <a:effectLst/>
                        </a:rPr>
                        <a:t>Always single</a:t>
                      </a:r>
                      <a:endParaRPr lang="en-IN" sz="1600" dirty="0">
                        <a:solidFill>
                          <a:schemeClr val="tx1"/>
                        </a:solidFill>
                      </a:endParaRPr>
                    </a:p>
                  </a:txBody>
                  <a:tcPr/>
                </a:tc>
                <a:tc>
                  <a:txBody>
                    <a:bodyPr/>
                    <a:lstStyle/>
                    <a:p>
                      <a:r>
                        <a:rPr lang="en-US" sz="1600" kern="1200" dirty="0">
                          <a:effectLst/>
                        </a:rPr>
                        <a:t>Typically dual</a:t>
                      </a:r>
                      <a:endParaRPr lang="en-IN" sz="1600" dirty="0">
                        <a:solidFill>
                          <a:schemeClr val="tx1"/>
                        </a:solidFill>
                      </a:endParaRPr>
                    </a:p>
                  </a:txBody>
                  <a:tcPr/>
                </a:tc>
                <a:extLst>
                  <a:ext uri="{0D108BD9-81ED-4DB2-BD59-A6C34878D82A}">
                    <a16:rowId xmlns:a16="http://schemas.microsoft.com/office/drawing/2014/main" val="2230812804"/>
                  </a:ext>
                </a:extLst>
              </a:tr>
              <a:tr h="370840">
                <a:tc>
                  <a:txBody>
                    <a:bodyPr/>
                    <a:lstStyle/>
                    <a:p>
                      <a:r>
                        <a:rPr lang="en-US" sz="1600" kern="1200" dirty="0">
                          <a:effectLst/>
                        </a:rPr>
                        <a:t>Number of sequential neurons in path to effector</a:t>
                      </a:r>
                      <a:endParaRPr lang="en-IN" sz="1600" dirty="0">
                        <a:solidFill>
                          <a:schemeClr val="tx1"/>
                        </a:solidFill>
                      </a:endParaRPr>
                    </a:p>
                  </a:txBody>
                  <a:tcPr/>
                </a:tc>
                <a:tc>
                  <a:txBody>
                    <a:bodyPr/>
                    <a:lstStyle/>
                    <a:p>
                      <a:r>
                        <a:rPr lang="en-US" sz="1600" kern="1200" dirty="0">
                          <a:effectLst/>
                        </a:rPr>
                        <a:t>One</a:t>
                      </a:r>
                      <a:endParaRPr lang="en-IN" sz="1600" dirty="0">
                        <a:solidFill>
                          <a:schemeClr val="tx1"/>
                        </a:solidFill>
                      </a:endParaRPr>
                    </a:p>
                  </a:txBody>
                  <a:tcPr/>
                </a:tc>
                <a:tc>
                  <a:txBody>
                    <a:bodyPr/>
                    <a:lstStyle/>
                    <a:p>
                      <a:r>
                        <a:rPr lang="en-US" sz="1600" kern="1200" dirty="0">
                          <a:effectLst/>
                        </a:rPr>
                        <a:t>Two</a:t>
                      </a:r>
                      <a:endParaRPr lang="en-IN" sz="1600" dirty="0">
                        <a:solidFill>
                          <a:schemeClr val="tx1"/>
                        </a:solidFill>
                      </a:endParaRPr>
                    </a:p>
                  </a:txBody>
                  <a:tcPr/>
                </a:tc>
                <a:extLst>
                  <a:ext uri="{0D108BD9-81ED-4DB2-BD59-A6C34878D82A}">
                    <a16:rowId xmlns:a16="http://schemas.microsoft.com/office/drawing/2014/main" val="2473752455"/>
                  </a:ext>
                </a:extLst>
              </a:tr>
              <a:tr h="370840">
                <a:tc>
                  <a:txBody>
                    <a:bodyPr/>
                    <a:lstStyle/>
                    <a:p>
                      <a:r>
                        <a:rPr lang="en-US" sz="1600" kern="1200" dirty="0">
                          <a:effectLst/>
                        </a:rPr>
                        <a:t>Neurotransmitter</a:t>
                      </a:r>
                      <a:endParaRPr lang="en-IN" sz="1600" dirty="0">
                        <a:solidFill>
                          <a:schemeClr val="tx1"/>
                        </a:solidFill>
                      </a:endParaRPr>
                    </a:p>
                  </a:txBody>
                  <a:tcPr/>
                </a:tc>
                <a:tc>
                  <a:txBody>
                    <a:bodyPr/>
                    <a:lstStyle/>
                    <a:p>
                      <a:r>
                        <a:rPr lang="en-US" sz="1600" kern="1200" dirty="0">
                          <a:effectLst/>
                        </a:rPr>
                        <a:t>Acetylcholine</a:t>
                      </a:r>
                      <a:endParaRPr lang="en-IN" sz="1600" dirty="0">
                        <a:solidFill>
                          <a:schemeClr val="tx1"/>
                        </a:solidFill>
                      </a:endParaRPr>
                    </a:p>
                  </a:txBody>
                  <a:tcPr/>
                </a:tc>
                <a:tc>
                  <a:txBody>
                    <a:bodyPr/>
                    <a:lstStyle/>
                    <a:p>
                      <a:r>
                        <a:rPr lang="en-US" sz="1600" kern="1200" dirty="0">
                          <a:effectLst/>
                        </a:rPr>
                        <a:t>Acetylcholine, norepinephrine</a:t>
                      </a:r>
                      <a:endParaRPr lang="en-IN" sz="1600" dirty="0">
                        <a:solidFill>
                          <a:schemeClr val="tx1"/>
                        </a:solidFill>
                      </a:endParaRPr>
                    </a:p>
                  </a:txBody>
                  <a:tcPr/>
                </a:tc>
                <a:extLst>
                  <a:ext uri="{0D108BD9-81ED-4DB2-BD59-A6C34878D82A}">
                    <a16:rowId xmlns:a16="http://schemas.microsoft.com/office/drawing/2014/main" val="3787286855"/>
                  </a:ext>
                </a:extLst>
              </a:tr>
            </a:tbl>
          </a:graphicData>
        </a:graphic>
      </p:graphicFrame>
      <p:sp>
        <p:nvSpPr>
          <p:cNvPr id="8" name="Slide Number Placeholder 4">
            <a:extLst>
              <a:ext uri="{FF2B5EF4-FFF2-40B4-BE49-F238E27FC236}">
                <a16:creationId xmlns:a16="http://schemas.microsoft.com/office/drawing/2014/main" id="{4227FD8B-5CFC-4697-8108-63C7AFD8CB7B}"/>
              </a:ext>
            </a:extLst>
          </p:cNvPr>
          <p:cNvSpPr>
            <a:spLocks noGrp="1"/>
          </p:cNvSpPr>
          <p:nvPr>
            <p:ph type="sldNum" sz="quarter" idx="10"/>
          </p:nvPr>
        </p:nvSpPr>
        <p:spPr/>
        <p:txBody>
          <a:bodyPr/>
          <a:lstStyle/>
          <a:p>
            <a:fld id="{68151E55-6873-49E2-B8D5-2F265E6F1973}" type="slidenum">
              <a:rPr lang="en-US" smtClean="0"/>
              <a:pPr/>
              <a:t>79</a:t>
            </a:fld>
            <a:endParaRPr lang="en-US"/>
          </a:p>
        </p:txBody>
      </p:sp>
    </p:spTree>
    <p:extLst>
      <p:ext uri="{BB962C8B-B14F-4D97-AF65-F5344CB8AC3E}">
        <p14:creationId xmlns:p14="http://schemas.microsoft.com/office/powerpoint/2010/main" val="18307603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EBEDBF-A88D-4B2D-8989-F8857D4D8113}"/>
              </a:ext>
            </a:extLst>
          </p:cNvPr>
          <p:cNvSpPr>
            <a:spLocks noGrp="1"/>
          </p:cNvSpPr>
          <p:nvPr>
            <p:ph type="title"/>
          </p:nvPr>
        </p:nvSpPr>
        <p:spPr/>
        <p:txBody>
          <a:bodyPr/>
          <a:lstStyle/>
          <a:p>
            <a:pPr lvl="0"/>
            <a:r>
              <a:rPr lang="en-US" altLang="en-US" dirty="0">
                <a:solidFill>
                  <a:srgbClr val="000000"/>
                </a:solidFill>
                <a:ea typeface="Microsoft YaHei" panose="020B0503020204020204" pitchFamily="34" charset="-122"/>
                <a:cs typeface="Abadi MT Condensed Extra Bold"/>
              </a:rPr>
              <a:t>Figure 42.2</a:t>
            </a:r>
            <a:endParaRPr lang="en-US" dirty="0">
              <a:solidFill>
                <a:srgbClr val="000000"/>
              </a:solidFill>
              <a:ea typeface="Verdana" panose="020B0604030504040204" pitchFamily="34" charset="0"/>
              <a:cs typeface="Abadi MT Condensed Extra Bold"/>
            </a:endParaRPr>
          </a:p>
        </p:txBody>
      </p:sp>
      <p:pic>
        <p:nvPicPr>
          <p:cNvPr id="11" name="Picture 2" descr="The brain and spinal cord in the central nervous system and sensory and motor pathways in the peripheral nervous system."/>
          <p:cNvPicPr>
            <a:picLocks noChangeAspect="1"/>
          </p:cNvPicPr>
          <p:nvPr/>
        </p:nvPicPr>
        <p:blipFill rotWithShape="1">
          <a:blip r:embed="rId2">
            <a:extLst>
              <a:ext uri="{28A0092B-C50C-407E-A947-70E740481C1C}">
                <a14:useLocalDpi xmlns:a14="http://schemas.microsoft.com/office/drawing/2010/main" val="0"/>
              </a:ext>
            </a:extLst>
          </a:blip>
          <a:srcRect l="1646" b="12139"/>
          <a:stretch/>
        </p:blipFill>
        <p:spPr>
          <a:xfrm>
            <a:off x="1726727" y="1404107"/>
            <a:ext cx="5690545" cy="4476213"/>
          </a:xfrm>
          <a:prstGeom prst="rect">
            <a:avLst/>
          </a:prstGeom>
        </p:spPr>
      </p:pic>
      <p:sp>
        <p:nvSpPr>
          <p:cNvPr id="12"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7488E0C3-29A9-4890-84D9-DE9691189BAB}"/>
              </a:ext>
            </a:extLst>
          </p:cNvPr>
          <p:cNvSpPr>
            <a:spLocks noGrp="1"/>
          </p:cNvSpPr>
          <p:nvPr>
            <p:ph type="sldNum" sz="quarter" idx="10"/>
          </p:nvPr>
        </p:nvSpPr>
        <p:spPr/>
        <p:txBody>
          <a:bodyPr/>
          <a:lstStyle/>
          <a:p>
            <a:fld id="{68151E55-6873-49E2-B8D5-2F265E6F1973}" type="slidenum">
              <a:rPr lang="en-US" smtClean="0"/>
              <a:pPr/>
              <a:t>8</a:t>
            </a:fld>
            <a:endParaRPr lang="en-US"/>
          </a:p>
        </p:txBody>
      </p:sp>
    </p:spTree>
    <p:extLst>
      <p:ext uri="{BB962C8B-B14F-4D97-AF65-F5344CB8AC3E}">
        <p14:creationId xmlns:p14="http://schemas.microsoft.com/office/powerpoint/2010/main" val="3600380869"/>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FFD896-7E2F-49DA-9AB2-BB405FDBF697}"/>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Figure 42.29</a:t>
            </a:r>
          </a:p>
        </p:txBody>
      </p:sp>
      <p:pic>
        <p:nvPicPr>
          <p:cNvPr id="11" name="Picture 2" descr="An example of an autonomic neural path is diagramed."/>
          <p:cNvPicPr>
            <a:picLocks noChangeAspect="1"/>
          </p:cNvPicPr>
          <p:nvPr/>
        </p:nvPicPr>
        <p:blipFill rotWithShape="1">
          <a:blip r:embed="rId2">
            <a:extLst>
              <a:ext uri="{28A0092B-C50C-407E-A947-70E740481C1C}">
                <a14:useLocalDpi xmlns:a14="http://schemas.microsoft.com/office/drawing/2010/main" val="0"/>
              </a:ext>
            </a:extLst>
          </a:blip>
          <a:srcRect b="10503"/>
          <a:stretch/>
        </p:blipFill>
        <p:spPr>
          <a:xfrm>
            <a:off x="2579854" y="1116423"/>
            <a:ext cx="3984292" cy="5051581"/>
          </a:xfrm>
          <a:prstGeom prst="rect">
            <a:avLst/>
          </a:prstGeom>
        </p:spPr>
      </p:pic>
      <p:sp>
        <p:nvSpPr>
          <p:cNvPr id="9"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endParaRPr lang="en-US" dirty="0">
              <a:hlinkClick r:id="rId4" action="ppaction://hlinksldjump"/>
            </a:endParaRPr>
          </a:p>
        </p:txBody>
      </p:sp>
      <p:sp>
        <p:nvSpPr>
          <p:cNvPr id="8" name="Slide Number Placeholder 4">
            <a:extLst>
              <a:ext uri="{FF2B5EF4-FFF2-40B4-BE49-F238E27FC236}">
                <a16:creationId xmlns:a16="http://schemas.microsoft.com/office/drawing/2014/main" id="{EFAE1633-A498-4EC3-9234-8BD5945FBE8D}"/>
              </a:ext>
            </a:extLst>
          </p:cNvPr>
          <p:cNvSpPr>
            <a:spLocks noGrp="1"/>
          </p:cNvSpPr>
          <p:nvPr>
            <p:ph type="sldNum" sz="quarter" idx="10"/>
          </p:nvPr>
        </p:nvSpPr>
        <p:spPr/>
        <p:txBody>
          <a:bodyPr/>
          <a:lstStyle/>
          <a:p>
            <a:fld id="{68151E55-6873-49E2-B8D5-2F265E6F1973}" type="slidenum">
              <a:rPr lang="en-US" smtClean="0"/>
              <a:pPr/>
              <a:t>80</a:t>
            </a:fld>
            <a:endParaRPr lang="en-US"/>
          </a:p>
        </p:txBody>
      </p:sp>
    </p:spTree>
    <p:extLst>
      <p:ext uri="{BB962C8B-B14F-4D97-AF65-F5344CB8AC3E}">
        <p14:creationId xmlns:p14="http://schemas.microsoft.com/office/powerpoint/2010/main" val="291922809"/>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CCE7B8-3C8E-4129-8F00-C0868FB8864F}"/>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Divisions of the Autonomic Nervous System</a:t>
            </a:r>
          </a:p>
        </p:txBody>
      </p:sp>
      <p:sp>
        <p:nvSpPr>
          <p:cNvPr id="3" name="Content Placeholder 2">
            <a:extLst>
              <a:ext uri="{FF2B5EF4-FFF2-40B4-BE49-F238E27FC236}">
                <a16:creationId xmlns:a16="http://schemas.microsoft.com/office/drawing/2014/main" id="{8FCB53AF-3EF0-4F17-83BD-AEC69F0C95E1}"/>
              </a:ext>
            </a:extLst>
          </p:cNvPr>
          <p:cNvSpPr>
            <a:spLocks noGrp="1"/>
          </p:cNvSpPr>
          <p:nvPr>
            <p:ph sz="quarter" idx="11"/>
          </p:nvPr>
        </p:nvSpPr>
        <p:spPr/>
        <p:txBody>
          <a:bodyPr/>
          <a:lstStyle/>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Sympathetic division</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Preganglionic neurons originate in the thoracic and lumbar regions of spinal cord</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Most axons synapse in two parallel chains of ganglia right outside the spinal cord</a:t>
            </a:r>
          </a:p>
          <a:p>
            <a:pPr lvl="0">
              <a:spcBef>
                <a:spcPts val="14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Parasympathetic division</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Preganglionic neurons originate in the brain and sacral regions of spinal cord</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Axons terminate in ganglia near or even within internal organs</a:t>
            </a:r>
          </a:p>
        </p:txBody>
      </p:sp>
      <p:sp>
        <p:nvSpPr>
          <p:cNvPr id="6" name="Slide Number Placeholder 3">
            <a:extLst>
              <a:ext uri="{FF2B5EF4-FFF2-40B4-BE49-F238E27FC236}">
                <a16:creationId xmlns:a16="http://schemas.microsoft.com/office/drawing/2014/main" id="{45EA09FD-2624-456C-8E37-1DD5831ED2CA}"/>
              </a:ext>
            </a:extLst>
          </p:cNvPr>
          <p:cNvSpPr>
            <a:spLocks noGrp="1"/>
          </p:cNvSpPr>
          <p:nvPr>
            <p:ph type="sldNum" sz="quarter" idx="10"/>
          </p:nvPr>
        </p:nvSpPr>
        <p:spPr/>
        <p:txBody>
          <a:bodyPr/>
          <a:lstStyle/>
          <a:p>
            <a:fld id="{68151E55-6873-49E2-B8D5-2F265E6F1973}" type="slidenum">
              <a:rPr lang="en-US" smtClean="0"/>
              <a:pPr/>
              <a:t>81</a:t>
            </a:fld>
            <a:endParaRPr lang="en-US"/>
          </a:p>
        </p:txBody>
      </p:sp>
    </p:spTree>
    <p:extLst>
      <p:ext uri="{BB962C8B-B14F-4D97-AF65-F5344CB8AC3E}">
        <p14:creationId xmlns:p14="http://schemas.microsoft.com/office/powerpoint/2010/main" val="762240553"/>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FF60CF-D561-4337-A58C-26EB19EEFF71}"/>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Figure 42.30</a:t>
            </a:r>
          </a:p>
        </p:txBody>
      </p:sp>
      <p:pic>
        <p:nvPicPr>
          <p:cNvPr id="11" name="Picture 2" descr="Some of the actions of the sympathetic and parasympathetic divisions are described."/>
          <p:cNvPicPr>
            <a:picLocks noChangeAspect="1"/>
          </p:cNvPicPr>
          <p:nvPr/>
        </p:nvPicPr>
        <p:blipFill rotWithShape="1">
          <a:blip r:embed="rId2">
            <a:extLst>
              <a:ext uri="{28A0092B-C50C-407E-A947-70E740481C1C}">
                <a14:useLocalDpi xmlns:a14="http://schemas.microsoft.com/office/drawing/2010/main" val="0"/>
              </a:ext>
            </a:extLst>
          </a:blip>
          <a:srcRect t="5798" b="7027"/>
          <a:stretch/>
        </p:blipFill>
        <p:spPr>
          <a:xfrm>
            <a:off x="1535357" y="1384703"/>
            <a:ext cx="6073286" cy="4720786"/>
          </a:xfrm>
          <a:prstGeom prst="rect">
            <a:avLst/>
          </a:prstGeom>
        </p:spPr>
      </p:pic>
      <p:sp>
        <p:nvSpPr>
          <p:cNvPr id="9"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A28ABDA7-4DBC-4F3A-90F2-6DB0F21DB942}"/>
              </a:ext>
            </a:extLst>
          </p:cNvPr>
          <p:cNvSpPr>
            <a:spLocks noGrp="1"/>
          </p:cNvSpPr>
          <p:nvPr>
            <p:ph type="sldNum" sz="quarter" idx="10"/>
          </p:nvPr>
        </p:nvSpPr>
        <p:spPr/>
        <p:txBody>
          <a:bodyPr/>
          <a:lstStyle/>
          <a:p>
            <a:fld id="{68151E55-6873-49E2-B8D5-2F265E6F1973}" type="slidenum">
              <a:rPr lang="en-US" smtClean="0"/>
              <a:pPr/>
              <a:t>82</a:t>
            </a:fld>
            <a:endParaRPr lang="en-US"/>
          </a:p>
        </p:txBody>
      </p:sp>
    </p:spTree>
    <p:extLst>
      <p:ext uri="{BB962C8B-B14F-4D97-AF65-F5344CB8AC3E}">
        <p14:creationId xmlns:p14="http://schemas.microsoft.com/office/powerpoint/2010/main" val="4082793993"/>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781E9-167D-42F7-ABE7-7B7560D97CA1}"/>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Table 42.6</a:t>
            </a:r>
          </a:p>
        </p:txBody>
      </p:sp>
      <p:sp>
        <p:nvSpPr>
          <p:cNvPr id="16" name="Content Placeholder 2"/>
          <p:cNvSpPr>
            <a:spLocks noGrp="1"/>
          </p:cNvSpPr>
          <p:nvPr>
            <p:ph sz="quarter" idx="11"/>
          </p:nvPr>
        </p:nvSpPr>
        <p:spPr>
          <a:xfrm>
            <a:off x="342900" y="1137649"/>
            <a:ext cx="8458200" cy="318076"/>
          </a:xfrm>
        </p:spPr>
        <p:txBody>
          <a:bodyPr/>
          <a:lstStyle/>
          <a:p>
            <a:r>
              <a:rPr lang="en-US" sz="1600" b="1" dirty="0">
                <a:solidFill>
                  <a:srgbClr val="000000"/>
                </a:solidFill>
                <a:latin typeface="Arial" panose="020B0604020202020204" pitchFamily="34" charset="0"/>
                <a:ea typeface="Verdana" panose="020B0604030504040204" pitchFamily="34" charset="0"/>
                <a:cs typeface="Arial" pitchFamily="34" charset="0"/>
              </a:rPr>
              <a:t>Table 42.6</a:t>
            </a:r>
            <a:r>
              <a:rPr lang="en-US" sz="1600" dirty="0">
                <a:solidFill>
                  <a:srgbClr val="000000"/>
                </a:solidFill>
                <a:latin typeface="Arial" panose="020B0604020202020204" pitchFamily="34" charset="0"/>
                <a:ea typeface="Verdana" panose="020B0604030504040204" pitchFamily="34" charset="0"/>
                <a:cs typeface="Arial" pitchFamily="34" charset="0"/>
              </a:rPr>
              <a:t> </a:t>
            </a:r>
            <a:r>
              <a:rPr lang="en-US" sz="1200" dirty="0"/>
              <a:t>Autonomic Innervation of Target Tissues</a:t>
            </a:r>
          </a:p>
        </p:txBody>
      </p:sp>
      <p:graphicFrame>
        <p:nvGraphicFramePr>
          <p:cNvPr id="17" name="Table 3"/>
          <p:cNvGraphicFramePr>
            <a:graphicFrameLocks noGrp="1"/>
          </p:cNvGraphicFramePr>
          <p:nvPr>
            <p:extLst>
              <p:ext uri="{D42A27DB-BD31-4B8C-83A1-F6EECF244321}">
                <p14:modId xmlns:p14="http://schemas.microsoft.com/office/powerpoint/2010/main" val="573622355"/>
              </p:ext>
            </p:extLst>
          </p:nvPr>
        </p:nvGraphicFramePr>
        <p:xfrm>
          <a:off x="449943" y="1460743"/>
          <a:ext cx="8336643" cy="4971324"/>
        </p:xfrm>
        <a:graphic>
          <a:graphicData uri="http://schemas.openxmlformats.org/drawingml/2006/table">
            <a:tbl>
              <a:tblPr firstRow="1" bandRow="1">
                <a:tableStyleId>{5C22544A-7EE6-4342-B048-85BDC9FD1C3A}</a:tableStyleId>
              </a:tblPr>
              <a:tblGrid>
                <a:gridCol w="2778881">
                  <a:extLst>
                    <a:ext uri="{9D8B030D-6E8A-4147-A177-3AD203B41FA5}">
                      <a16:colId xmlns:a16="http://schemas.microsoft.com/office/drawing/2014/main" val="1073502071"/>
                    </a:ext>
                  </a:extLst>
                </a:gridCol>
                <a:gridCol w="2778881">
                  <a:extLst>
                    <a:ext uri="{9D8B030D-6E8A-4147-A177-3AD203B41FA5}">
                      <a16:colId xmlns:a16="http://schemas.microsoft.com/office/drawing/2014/main" val="490065932"/>
                    </a:ext>
                  </a:extLst>
                </a:gridCol>
                <a:gridCol w="2778881">
                  <a:extLst>
                    <a:ext uri="{9D8B030D-6E8A-4147-A177-3AD203B41FA5}">
                      <a16:colId xmlns:a16="http://schemas.microsoft.com/office/drawing/2014/main" val="4103131978"/>
                    </a:ext>
                  </a:extLst>
                </a:gridCol>
              </a:tblGrid>
              <a:tr h="338364">
                <a:tc>
                  <a:txBody>
                    <a:bodyPr/>
                    <a:lstStyle/>
                    <a:p>
                      <a:r>
                        <a:rPr lang="en-US" sz="1000" b="1" kern="1200" dirty="0">
                          <a:solidFill>
                            <a:schemeClr val="lt1"/>
                          </a:solidFill>
                          <a:effectLst/>
                          <a:latin typeface="+mn-lt"/>
                          <a:ea typeface="+mn-ea"/>
                          <a:cs typeface="+mn-cs"/>
                        </a:rPr>
                        <a:t>Target  Tissue</a:t>
                      </a:r>
                      <a:endParaRPr lang="en-IN" sz="1000" dirty="0"/>
                    </a:p>
                  </a:txBody>
                  <a:tcPr/>
                </a:tc>
                <a:tc>
                  <a:txBody>
                    <a:bodyPr/>
                    <a:lstStyle/>
                    <a:p>
                      <a:r>
                        <a:rPr lang="en-US" sz="1000" b="1" kern="1200" dirty="0">
                          <a:solidFill>
                            <a:schemeClr val="lt1"/>
                          </a:solidFill>
                          <a:effectLst/>
                          <a:latin typeface="+mn-lt"/>
                          <a:ea typeface="+mn-ea"/>
                          <a:cs typeface="+mn-cs"/>
                        </a:rPr>
                        <a:t>Sympathetic Stimulation</a:t>
                      </a:r>
                      <a:endParaRPr lang="en-IN" sz="1000" dirty="0"/>
                    </a:p>
                  </a:txBody>
                  <a:tcPr/>
                </a:tc>
                <a:tc>
                  <a:txBody>
                    <a:bodyPr/>
                    <a:lstStyle/>
                    <a:p>
                      <a:r>
                        <a:rPr lang="en-US" sz="1000" b="1" kern="1200" dirty="0">
                          <a:solidFill>
                            <a:schemeClr val="lt1"/>
                          </a:solidFill>
                          <a:effectLst/>
                          <a:latin typeface="+mn-lt"/>
                          <a:ea typeface="+mn-ea"/>
                          <a:cs typeface="+mn-cs"/>
                        </a:rPr>
                        <a:t>Parasympathetic Stimulation</a:t>
                      </a:r>
                      <a:endParaRPr lang="en-IN" sz="1000" dirty="0"/>
                    </a:p>
                  </a:txBody>
                  <a:tcPr/>
                </a:tc>
                <a:extLst>
                  <a:ext uri="{0D108BD9-81ED-4DB2-BD59-A6C34878D82A}">
                    <a16:rowId xmlns:a16="http://schemas.microsoft.com/office/drawing/2014/main" val="3825390090"/>
                  </a:ext>
                </a:extLst>
              </a:tr>
              <a:tr h="149358">
                <a:tc>
                  <a:txBody>
                    <a:bodyPr/>
                    <a:lstStyle/>
                    <a:p>
                      <a:r>
                        <a:rPr lang="en-US" sz="1000" b="1" kern="1200" dirty="0">
                          <a:solidFill>
                            <a:schemeClr val="dk1"/>
                          </a:solidFill>
                          <a:effectLst/>
                          <a:latin typeface="+mn-lt"/>
                          <a:ea typeface="+mn-ea"/>
                          <a:cs typeface="+mn-cs"/>
                        </a:rPr>
                        <a:t>Pupil of eye</a:t>
                      </a:r>
                      <a:endParaRPr lang="en-IN" sz="1000" dirty="0"/>
                    </a:p>
                  </a:txBody>
                  <a:tcPr/>
                </a:tc>
                <a:tc>
                  <a:txBody>
                    <a:bodyPr/>
                    <a:lstStyle/>
                    <a:p>
                      <a:r>
                        <a:rPr lang="en-US" sz="1000" b="1" kern="1200" dirty="0">
                          <a:solidFill>
                            <a:schemeClr val="dk1"/>
                          </a:solidFill>
                          <a:effectLst/>
                          <a:latin typeface="+mn-lt"/>
                          <a:ea typeface="+mn-ea"/>
                          <a:cs typeface="+mn-cs"/>
                        </a:rPr>
                        <a:t>Dilation</a:t>
                      </a:r>
                      <a:endParaRPr lang="en-IN" sz="1000" b="1" dirty="0"/>
                    </a:p>
                  </a:txBody>
                  <a:tcPr/>
                </a:tc>
                <a:tc>
                  <a:txBody>
                    <a:bodyPr/>
                    <a:lstStyle/>
                    <a:p>
                      <a:r>
                        <a:rPr lang="en-US" sz="1000" b="1" kern="1200" dirty="0">
                          <a:solidFill>
                            <a:schemeClr val="dk1"/>
                          </a:solidFill>
                          <a:effectLst/>
                          <a:latin typeface="+mn-lt"/>
                          <a:ea typeface="+mn-ea"/>
                          <a:cs typeface="+mn-cs"/>
                        </a:rPr>
                        <a:t>Constriction</a:t>
                      </a:r>
                      <a:endParaRPr lang="en-IN" sz="1000" b="1" dirty="0"/>
                    </a:p>
                  </a:txBody>
                  <a:tcPr/>
                </a:tc>
                <a:extLst>
                  <a:ext uri="{0D108BD9-81ED-4DB2-BD59-A6C34878D82A}">
                    <a16:rowId xmlns:a16="http://schemas.microsoft.com/office/drawing/2014/main" val="2603561065"/>
                  </a:ext>
                </a:extLst>
              </a:tr>
              <a:tr h="0">
                <a:tc>
                  <a:txBody>
                    <a:bodyPr/>
                    <a:lstStyle/>
                    <a:p>
                      <a:r>
                        <a:rPr lang="en-US" sz="1000" b="1" kern="1200" dirty="0">
                          <a:solidFill>
                            <a:schemeClr val="dk1"/>
                          </a:solidFill>
                          <a:effectLst/>
                          <a:latin typeface="+mn-lt"/>
                          <a:ea typeface="+mn-ea"/>
                          <a:cs typeface="+mn-cs"/>
                        </a:rPr>
                        <a:t>Glands</a:t>
                      </a:r>
                      <a:endParaRPr lang="en-IN" sz="1000" dirty="0"/>
                    </a:p>
                  </a:txBody>
                  <a:tcPr>
                    <a:lnR w="12700" cmpd="sng">
                      <a:noFill/>
                    </a:lnR>
                  </a:tcPr>
                </a:tc>
                <a:tc>
                  <a:txBody>
                    <a:bodyPr/>
                    <a:lstStyle/>
                    <a:p>
                      <a:endParaRPr lang="en-IN" sz="1000" dirty="0"/>
                    </a:p>
                  </a:txBody>
                  <a:tcPr>
                    <a:lnL w="12700" cmpd="sng">
                      <a:noFill/>
                    </a:lnL>
                    <a:lnR w="12700" cmpd="sng">
                      <a:noFill/>
                    </a:lnR>
                  </a:tcPr>
                </a:tc>
                <a:tc>
                  <a:txBody>
                    <a:bodyPr/>
                    <a:lstStyle/>
                    <a:p>
                      <a:endParaRPr lang="en-IN" sz="1000" dirty="0"/>
                    </a:p>
                  </a:txBody>
                  <a:tcPr>
                    <a:lnL w="12700" cmpd="sng">
                      <a:noFill/>
                    </a:lnL>
                  </a:tcPr>
                </a:tc>
                <a:extLst>
                  <a:ext uri="{0D108BD9-81ED-4DB2-BD59-A6C34878D82A}">
                    <a16:rowId xmlns:a16="http://schemas.microsoft.com/office/drawing/2014/main" val="1674901637"/>
                  </a:ext>
                </a:extLst>
              </a:tr>
              <a:tr h="0">
                <a:tc>
                  <a:txBody>
                    <a:bodyPr/>
                    <a:lstStyle/>
                    <a:p>
                      <a:pPr marL="273600"/>
                      <a:r>
                        <a:rPr lang="en-US" sz="1000" kern="1200" dirty="0">
                          <a:solidFill>
                            <a:schemeClr val="dk1"/>
                          </a:solidFill>
                          <a:effectLst/>
                          <a:latin typeface="+mn-lt"/>
                          <a:ea typeface="+mn-ea"/>
                          <a:cs typeface="+mn-cs"/>
                        </a:rPr>
                        <a:t>Salivary</a:t>
                      </a:r>
                      <a:endParaRPr lang="en-IN" sz="1000" dirty="0"/>
                    </a:p>
                  </a:txBody>
                  <a:tcPr/>
                </a:tc>
                <a:tc>
                  <a:txBody>
                    <a:bodyPr/>
                    <a:lstStyle/>
                    <a:p>
                      <a:r>
                        <a:rPr lang="en-US" sz="1000" kern="1200" dirty="0">
                          <a:solidFill>
                            <a:schemeClr val="dk1"/>
                          </a:solidFill>
                          <a:effectLst/>
                          <a:latin typeface="+mn-lt"/>
                          <a:ea typeface="+mn-ea"/>
                          <a:cs typeface="+mn-cs"/>
                        </a:rPr>
                        <a:t>Vasoconstriction; slight secretion</a:t>
                      </a:r>
                      <a:endParaRPr lang="en-IN" sz="1000" dirty="0"/>
                    </a:p>
                  </a:txBody>
                  <a:tcPr/>
                </a:tc>
                <a:tc>
                  <a:txBody>
                    <a:bodyPr/>
                    <a:lstStyle/>
                    <a:p>
                      <a:r>
                        <a:rPr lang="en-US" sz="1000" kern="1200" dirty="0">
                          <a:solidFill>
                            <a:schemeClr val="dk1"/>
                          </a:solidFill>
                          <a:effectLst/>
                          <a:latin typeface="+mn-lt"/>
                          <a:ea typeface="+mn-ea"/>
                          <a:cs typeface="+mn-cs"/>
                        </a:rPr>
                        <a:t>Vasodilation; copious secretion</a:t>
                      </a:r>
                      <a:endParaRPr lang="en-IN" sz="1000" dirty="0"/>
                    </a:p>
                  </a:txBody>
                  <a:tcPr/>
                </a:tc>
                <a:extLst>
                  <a:ext uri="{0D108BD9-81ED-4DB2-BD59-A6C34878D82A}">
                    <a16:rowId xmlns:a16="http://schemas.microsoft.com/office/drawing/2014/main" val="1679141369"/>
                  </a:ext>
                </a:extLst>
              </a:tr>
              <a:tr h="0">
                <a:tc>
                  <a:txBody>
                    <a:bodyPr/>
                    <a:lstStyle/>
                    <a:p>
                      <a:pPr marL="273600"/>
                      <a:r>
                        <a:rPr lang="en-US" sz="1000" kern="1200" dirty="0">
                          <a:solidFill>
                            <a:schemeClr val="dk1"/>
                          </a:solidFill>
                          <a:effectLst/>
                          <a:latin typeface="+mn-lt"/>
                          <a:ea typeface="+mn-ea"/>
                          <a:cs typeface="+mn-cs"/>
                        </a:rPr>
                        <a:t>Gastric</a:t>
                      </a:r>
                      <a:endParaRPr lang="en-IN" sz="1000" dirty="0"/>
                    </a:p>
                  </a:txBody>
                  <a:tcPr/>
                </a:tc>
                <a:tc>
                  <a:txBody>
                    <a:bodyPr/>
                    <a:lstStyle/>
                    <a:p>
                      <a:r>
                        <a:rPr lang="en-US" sz="1000" kern="1200" dirty="0">
                          <a:solidFill>
                            <a:schemeClr val="dk1"/>
                          </a:solidFill>
                          <a:effectLst/>
                          <a:latin typeface="+mn-lt"/>
                          <a:ea typeface="+mn-ea"/>
                          <a:cs typeface="+mn-cs"/>
                        </a:rPr>
                        <a:t>Inhibition of secretion</a:t>
                      </a:r>
                      <a:endParaRPr lang="en-IN" sz="1000" dirty="0"/>
                    </a:p>
                  </a:txBody>
                  <a:tcPr/>
                </a:tc>
                <a:tc>
                  <a:txBody>
                    <a:bodyPr/>
                    <a:lstStyle/>
                    <a:p>
                      <a:r>
                        <a:rPr lang="en-US" sz="1000" kern="1200" dirty="0">
                          <a:solidFill>
                            <a:schemeClr val="dk1"/>
                          </a:solidFill>
                          <a:effectLst/>
                          <a:latin typeface="+mn-lt"/>
                          <a:ea typeface="+mn-ea"/>
                          <a:cs typeface="+mn-cs"/>
                        </a:rPr>
                        <a:t>Stimulation of gastric activity</a:t>
                      </a:r>
                    </a:p>
                  </a:txBody>
                  <a:tcPr/>
                </a:tc>
                <a:extLst>
                  <a:ext uri="{0D108BD9-81ED-4DB2-BD59-A6C34878D82A}">
                    <a16:rowId xmlns:a16="http://schemas.microsoft.com/office/drawing/2014/main" val="4015457871"/>
                  </a:ext>
                </a:extLst>
              </a:tr>
              <a:tr h="0">
                <a:tc>
                  <a:txBody>
                    <a:bodyPr/>
                    <a:lstStyle/>
                    <a:p>
                      <a:pPr marL="273600"/>
                      <a:r>
                        <a:rPr lang="en-US" sz="1000" kern="1200" dirty="0">
                          <a:solidFill>
                            <a:schemeClr val="dk1"/>
                          </a:solidFill>
                          <a:effectLst/>
                          <a:latin typeface="+mn-lt"/>
                          <a:ea typeface="+mn-ea"/>
                          <a:cs typeface="+mn-cs"/>
                        </a:rPr>
                        <a:t>Liver</a:t>
                      </a:r>
                      <a:endParaRPr lang="en-IN" sz="1000" dirty="0"/>
                    </a:p>
                  </a:txBody>
                  <a:tcPr/>
                </a:tc>
                <a:tc>
                  <a:txBody>
                    <a:bodyPr/>
                    <a:lstStyle/>
                    <a:p>
                      <a:r>
                        <a:rPr lang="en-US" sz="1000" kern="1200" dirty="0">
                          <a:solidFill>
                            <a:schemeClr val="dk1"/>
                          </a:solidFill>
                          <a:effectLst/>
                          <a:latin typeface="+mn-lt"/>
                          <a:ea typeface="+mn-ea"/>
                          <a:cs typeface="+mn-cs"/>
                        </a:rPr>
                        <a:t>Stimulation of glucose secretion</a:t>
                      </a:r>
                      <a:endParaRPr lang="en-IN" sz="1000" dirty="0"/>
                    </a:p>
                  </a:txBody>
                  <a:tcPr/>
                </a:tc>
                <a:tc>
                  <a:txBody>
                    <a:bodyPr/>
                    <a:lstStyle/>
                    <a:p>
                      <a:r>
                        <a:rPr lang="en-US" sz="1000" kern="1200" dirty="0">
                          <a:solidFill>
                            <a:schemeClr val="dk1"/>
                          </a:solidFill>
                          <a:effectLst/>
                          <a:latin typeface="+mn-lt"/>
                          <a:ea typeface="+mn-ea"/>
                          <a:cs typeface="+mn-cs"/>
                        </a:rPr>
                        <a:t>Inhibition of glucose secretion</a:t>
                      </a:r>
                      <a:endParaRPr lang="en-IN" sz="1000" dirty="0"/>
                    </a:p>
                  </a:txBody>
                  <a:tcPr/>
                </a:tc>
                <a:extLst>
                  <a:ext uri="{0D108BD9-81ED-4DB2-BD59-A6C34878D82A}">
                    <a16:rowId xmlns:a16="http://schemas.microsoft.com/office/drawing/2014/main" val="2946590930"/>
                  </a:ext>
                </a:extLst>
              </a:tr>
              <a:tr h="0">
                <a:tc>
                  <a:txBody>
                    <a:bodyPr/>
                    <a:lstStyle/>
                    <a:p>
                      <a:pPr marL="273600"/>
                      <a:r>
                        <a:rPr lang="en-US" sz="1000" kern="1200" dirty="0">
                          <a:solidFill>
                            <a:schemeClr val="dk1"/>
                          </a:solidFill>
                          <a:effectLst/>
                          <a:latin typeface="+mn-lt"/>
                          <a:ea typeface="+mn-ea"/>
                          <a:cs typeface="+mn-cs"/>
                        </a:rPr>
                        <a:t>Sweat</a:t>
                      </a:r>
                      <a:endParaRPr lang="en-IN" sz="1000" dirty="0"/>
                    </a:p>
                  </a:txBody>
                  <a:tcPr/>
                </a:tc>
                <a:tc>
                  <a:txBody>
                    <a:bodyPr/>
                    <a:lstStyle/>
                    <a:p>
                      <a:r>
                        <a:rPr lang="en-US" sz="1000" kern="1200" dirty="0">
                          <a:solidFill>
                            <a:schemeClr val="dk1"/>
                          </a:solidFill>
                          <a:effectLst/>
                          <a:latin typeface="+mn-lt"/>
                          <a:ea typeface="+mn-ea"/>
                          <a:cs typeface="+mn-cs"/>
                        </a:rPr>
                        <a:t>Sweating</a:t>
                      </a:r>
                      <a:endParaRPr lang="en-IN" sz="1000" dirty="0"/>
                    </a:p>
                  </a:txBody>
                  <a:tcPr/>
                </a:tc>
                <a:tc>
                  <a:txBody>
                    <a:bodyPr/>
                    <a:lstStyle/>
                    <a:p>
                      <a:r>
                        <a:rPr lang="en-US" sz="1000" kern="1200" dirty="0">
                          <a:solidFill>
                            <a:schemeClr val="dk1"/>
                          </a:solidFill>
                          <a:effectLst/>
                          <a:latin typeface="+mn-lt"/>
                          <a:ea typeface="+mn-ea"/>
                          <a:cs typeface="+mn-cs"/>
                        </a:rPr>
                        <a:t>None</a:t>
                      </a:r>
                      <a:endParaRPr lang="en-IN" sz="1000" dirty="0"/>
                    </a:p>
                  </a:txBody>
                  <a:tcPr/>
                </a:tc>
                <a:extLst>
                  <a:ext uri="{0D108BD9-81ED-4DB2-BD59-A6C34878D82A}">
                    <a16:rowId xmlns:a16="http://schemas.microsoft.com/office/drawing/2014/main" val="2868411548"/>
                  </a:ext>
                </a:extLst>
              </a:tr>
              <a:tr h="0">
                <a:tc>
                  <a:txBody>
                    <a:bodyPr/>
                    <a:lstStyle/>
                    <a:p>
                      <a:r>
                        <a:rPr lang="en-US" sz="1000" b="1" kern="1200" dirty="0">
                          <a:solidFill>
                            <a:schemeClr val="dk1"/>
                          </a:solidFill>
                          <a:effectLst/>
                          <a:latin typeface="+mn-lt"/>
                          <a:ea typeface="+mn-ea"/>
                          <a:cs typeface="+mn-cs"/>
                        </a:rPr>
                        <a:t>Gastrointestinal tract</a:t>
                      </a:r>
                      <a:endParaRPr lang="en-IN" sz="1000" dirty="0"/>
                    </a:p>
                  </a:txBody>
                  <a:tcPr>
                    <a:lnR w="12700" cmpd="sng">
                      <a:noFill/>
                    </a:lnR>
                  </a:tcPr>
                </a:tc>
                <a:tc>
                  <a:txBody>
                    <a:bodyPr/>
                    <a:lstStyle/>
                    <a:p>
                      <a:endParaRPr lang="en-IN" sz="1000" dirty="0"/>
                    </a:p>
                  </a:txBody>
                  <a:tcPr>
                    <a:lnL w="12700" cmpd="sng">
                      <a:noFill/>
                    </a:lnL>
                    <a:lnR w="12700" cmpd="sng">
                      <a:noFill/>
                    </a:lnR>
                  </a:tcPr>
                </a:tc>
                <a:tc>
                  <a:txBody>
                    <a:bodyPr/>
                    <a:lstStyle/>
                    <a:p>
                      <a:endParaRPr lang="en-IN" sz="1000" dirty="0"/>
                    </a:p>
                  </a:txBody>
                  <a:tcPr>
                    <a:lnL w="12700" cmpd="sng">
                      <a:noFill/>
                    </a:lnL>
                  </a:tcPr>
                </a:tc>
                <a:extLst>
                  <a:ext uri="{0D108BD9-81ED-4DB2-BD59-A6C34878D82A}">
                    <a16:rowId xmlns:a16="http://schemas.microsoft.com/office/drawing/2014/main" val="2317344156"/>
                  </a:ext>
                </a:extLst>
              </a:tr>
              <a:tr h="0">
                <a:tc>
                  <a:txBody>
                    <a:bodyPr/>
                    <a:lstStyle/>
                    <a:p>
                      <a:pPr marL="273600"/>
                      <a:r>
                        <a:rPr lang="en-US" sz="1000" kern="1200" dirty="0">
                          <a:solidFill>
                            <a:schemeClr val="dk1"/>
                          </a:solidFill>
                          <a:effectLst/>
                          <a:latin typeface="+mn-lt"/>
                          <a:ea typeface="+mn-ea"/>
                          <a:cs typeface="+mn-cs"/>
                        </a:rPr>
                        <a:t>Sphincters</a:t>
                      </a:r>
                      <a:endParaRPr lang="en-IN" sz="1000" dirty="0"/>
                    </a:p>
                  </a:txBody>
                  <a:tcPr/>
                </a:tc>
                <a:tc>
                  <a:txBody>
                    <a:bodyPr/>
                    <a:lstStyle/>
                    <a:p>
                      <a:r>
                        <a:rPr lang="en-US" sz="1000" kern="1200" dirty="0">
                          <a:solidFill>
                            <a:schemeClr val="dk1"/>
                          </a:solidFill>
                          <a:effectLst/>
                          <a:latin typeface="+mn-lt"/>
                          <a:ea typeface="+mn-ea"/>
                          <a:cs typeface="+mn-cs"/>
                        </a:rPr>
                        <a:t>Increased tone</a:t>
                      </a:r>
                      <a:endParaRPr lang="en-IN" sz="1000" dirty="0"/>
                    </a:p>
                  </a:txBody>
                  <a:tcPr/>
                </a:tc>
                <a:tc>
                  <a:txBody>
                    <a:bodyPr/>
                    <a:lstStyle/>
                    <a:p>
                      <a:r>
                        <a:rPr lang="en-US" sz="1000" kern="1200" dirty="0">
                          <a:solidFill>
                            <a:schemeClr val="dk1"/>
                          </a:solidFill>
                          <a:effectLst/>
                          <a:latin typeface="+mn-lt"/>
                          <a:ea typeface="+mn-ea"/>
                          <a:cs typeface="+mn-cs"/>
                        </a:rPr>
                        <a:t>Decreased tone</a:t>
                      </a:r>
                      <a:endParaRPr lang="en-IN" sz="1000" dirty="0"/>
                    </a:p>
                  </a:txBody>
                  <a:tcPr/>
                </a:tc>
                <a:extLst>
                  <a:ext uri="{0D108BD9-81ED-4DB2-BD59-A6C34878D82A}">
                    <a16:rowId xmlns:a16="http://schemas.microsoft.com/office/drawing/2014/main" val="3106548538"/>
                  </a:ext>
                </a:extLst>
              </a:tr>
              <a:tr h="0">
                <a:tc>
                  <a:txBody>
                    <a:bodyPr/>
                    <a:lstStyle/>
                    <a:p>
                      <a:pPr marL="273600"/>
                      <a:r>
                        <a:rPr lang="en-US" sz="1000" kern="1200" dirty="0">
                          <a:solidFill>
                            <a:schemeClr val="dk1"/>
                          </a:solidFill>
                          <a:effectLst/>
                          <a:latin typeface="+mn-lt"/>
                          <a:ea typeface="+mn-ea"/>
                          <a:cs typeface="+mn-cs"/>
                        </a:rPr>
                        <a:t>Wall</a:t>
                      </a:r>
                      <a:endParaRPr lang="en-IN" sz="1000" dirty="0"/>
                    </a:p>
                  </a:txBody>
                  <a:tcPr/>
                </a:tc>
                <a:tc>
                  <a:txBody>
                    <a:bodyPr/>
                    <a:lstStyle/>
                    <a:p>
                      <a:r>
                        <a:rPr lang="en-US" sz="1000" kern="1200" dirty="0">
                          <a:solidFill>
                            <a:schemeClr val="dk1"/>
                          </a:solidFill>
                          <a:effectLst/>
                          <a:latin typeface="+mn-lt"/>
                          <a:ea typeface="+mn-ea"/>
                          <a:cs typeface="+mn-cs"/>
                        </a:rPr>
                        <a:t>Decreased tone</a:t>
                      </a:r>
                      <a:endParaRPr lang="en-IN" sz="1000" dirty="0"/>
                    </a:p>
                  </a:txBody>
                  <a:tcPr/>
                </a:tc>
                <a:tc>
                  <a:txBody>
                    <a:bodyPr/>
                    <a:lstStyle/>
                    <a:p>
                      <a:r>
                        <a:rPr lang="en-US" sz="1000" kern="1200" dirty="0">
                          <a:solidFill>
                            <a:schemeClr val="dk1"/>
                          </a:solidFill>
                          <a:effectLst/>
                          <a:latin typeface="+mn-lt"/>
                          <a:ea typeface="+mn-ea"/>
                          <a:cs typeface="+mn-cs"/>
                        </a:rPr>
                        <a:t>Increased motility</a:t>
                      </a:r>
                      <a:endParaRPr lang="en-IN" sz="1000" dirty="0"/>
                    </a:p>
                  </a:txBody>
                  <a:tcPr/>
                </a:tc>
                <a:extLst>
                  <a:ext uri="{0D108BD9-81ED-4DB2-BD59-A6C34878D82A}">
                    <a16:rowId xmlns:a16="http://schemas.microsoft.com/office/drawing/2014/main" val="3242306058"/>
                  </a:ext>
                </a:extLst>
              </a:tr>
              <a:tr h="0">
                <a:tc>
                  <a:txBody>
                    <a:bodyPr/>
                    <a:lstStyle/>
                    <a:p>
                      <a:r>
                        <a:rPr lang="en-US" sz="1000" b="1" kern="1200" dirty="0">
                          <a:solidFill>
                            <a:schemeClr val="dk1"/>
                          </a:solidFill>
                          <a:effectLst/>
                          <a:latin typeface="+mn-lt"/>
                          <a:ea typeface="+mn-ea"/>
                          <a:cs typeface="+mn-cs"/>
                        </a:rPr>
                        <a:t>Gallbladder</a:t>
                      </a:r>
                      <a:endParaRPr lang="en-IN" sz="1000" dirty="0"/>
                    </a:p>
                  </a:txBody>
                  <a:tcPr/>
                </a:tc>
                <a:tc>
                  <a:txBody>
                    <a:bodyPr/>
                    <a:lstStyle/>
                    <a:p>
                      <a:r>
                        <a:rPr lang="en-US" sz="1000" kern="1200" dirty="0">
                          <a:solidFill>
                            <a:schemeClr val="dk1"/>
                          </a:solidFill>
                          <a:effectLst/>
                          <a:latin typeface="+mn-lt"/>
                          <a:ea typeface="+mn-ea"/>
                          <a:cs typeface="+mn-cs"/>
                        </a:rPr>
                        <a:t>Relaxation</a:t>
                      </a:r>
                      <a:endParaRPr lang="en-IN" sz="1000" dirty="0"/>
                    </a:p>
                  </a:txBody>
                  <a:tcPr/>
                </a:tc>
                <a:tc>
                  <a:txBody>
                    <a:bodyPr/>
                    <a:lstStyle/>
                    <a:p>
                      <a:r>
                        <a:rPr lang="en-US" sz="1000" kern="1200" dirty="0">
                          <a:solidFill>
                            <a:schemeClr val="dk1"/>
                          </a:solidFill>
                          <a:effectLst/>
                          <a:latin typeface="+mn-lt"/>
                          <a:ea typeface="+mn-ea"/>
                          <a:cs typeface="+mn-cs"/>
                        </a:rPr>
                        <a:t>Contraction</a:t>
                      </a:r>
                      <a:endParaRPr lang="en-IN" sz="1000" dirty="0"/>
                    </a:p>
                  </a:txBody>
                  <a:tcPr/>
                </a:tc>
                <a:extLst>
                  <a:ext uri="{0D108BD9-81ED-4DB2-BD59-A6C34878D82A}">
                    <a16:rowId xmlns:a16="http://schemas.microsoft.com/office/drawing/2014/main" val="3847219158"/>
                  </a:ext>
                </a:extLst>
              </a:tr>
              <a:tr h="149358">
                <a:tc>
                  <a:txBody>
                    <a:bodyPr/>
                    <a:lstStyle/>
                    <a:p>
                      <a:r>
                        <a:rPr lang="en-US" sz="1000" b="1" kern="1200" dirty="0">
                          <a:solidFill>
                            <a:schemeClr val="dk1"/>
                          </a:solidFill>
                          <a:effectLst/>
                          <a:latin typeface="+mn-lt"/>
                          <a:ea typeface="+mn-ea"/>
                          <a:cs typeface="+mn-cs"/>
                        </a:rPr>
                        <a:t>Urinary bladder</a:t>
                      </a:r>
                      <a:endParaRPr lang="en-IN" sz="1000" dirty="0"/>
                    </a:p>
                  </a:txBody>
                  <a:tcPr>
                    <a:lnR w="12700" cmpd="sng">
                      <a:noFill/>
                    </a:lnR>
                  </a:tcPr>
                </a:tc>
                <a:tc>
                  <a:txBody>
                    <a:bodyPr/>
                    <a:lstStyle/>
                    <a:p>
                      <a:endParaRPr lang="en-IN" sz="1000" dirty="0"/>
                    </a:p>
                  </a:txBody>
                  <a:tcPr>
                    <a:lnL w="12700" cmpd="sng">
                      <a:noFill/>
                    </a:lnL>
                    <a:lnR w="12700" cmpd="sng">
                      <a:noFill/>
                    </a:lnR>
                  </a:tcPr>
                </a:tc>
                <a:tc>
                  <a:txBody>
                    <a:bodyPr/>
                    <a:lstStyle/>
                    <a:p>
                      <a:endParaRPr lang="en-IN" sz="1000" dirty="0"/>
                    </a:p>
                  </a:txBody>
                  <a:tcPr>
                    <a:lnL w="12700" cmpd="sng">
                      <a:noFill/>
                    </a:lnL>
                  </a:tcPr>
                </a:tc>
                <a:extLst>
                  <a:ext uri="{0D108BD9-81ED-4DB2-BD59-A6C34878D82A}">
                    <a16:rowId xmlns:a16="http://schemas.microsoft.com/office/drawing/2014/main" val="4107564580"/>
                  </a:ext>
                </a:extLst>
              </a:tr>
              <a:tr h="0">
                <a:tc>
                  <a:txBody>
                    <a:bodyPr/>
                    <a:lstStyle/>
                    <a:p>
                      <a:pPr marL="273600"/>
                      <a:r>
                        <a:rPr lang="en-US" sz="1000" kern="1200" dirty="0">
                          <a:solidFill>
                            <a:schemeClr val="dk1"/>
                          </a:solidFill>
                          <a:effectLst/>
                          <a:latin typeface="+mn-lt"/>
                          <a:ea typeface="+mn-ea"/>
                          <a:cs typeface="+mn-cs"/>
                        </a:rPr>
                        <a:t>Muscle</a:t>
                      </a:r>
                      <a:endParaRPr lang="en-IN" sz="1000" dirty="0"/>
                    </a:p>
                  </a:txBody>
                  <a:tcPr/>
                </a:tc>
                <a:tc>
                  <a:txBody>
                    <a:bodyPr/>
                    <a:lstStyle/>
                    <a:p>
                      <a:r>
                        <a:rPr lang="en-US" sz="1000" kern="1200" dirty="0">
                          <a:solidFill>
                            <a:schemeClr val="dk1"/>
                          </a:solidFill>
                          <a:effectLst/>
                          <a:latin typeface="+mn-lt"/>
                          <a:ea typeface="+mn-ea"/>
                          <a:cs typeface="+mn-cs"/>
                        </a:rPr>
                        <a:t>Relaxation</a:t>
                      </a:r>
                      <a:endParaRPr lang="en-IN" sz="1000" dirty="0"/>
                    </a:p>
                  </a:txBody>
                  <a:tcPr/>
                </a:tc>
                <a:tc>
                  <a:txBody>
                    <a:bodyPr/>
                    <a:lstStyle/>
                    <a:p>
                      <a:r>
                        <a:rPr lang="en-US" sz="1000" kern="1200" dirty="0">
                          <a:solidFill>
                            <a:schemeClr val="dk1"/>
                          </a:solidFill>
                          <a:effectLst/>
                          <a:latin typeface="+mn-lt"/>
                          <a:ea typeface="+mn-ea"/>
                          <a:cs typeface="+mn-cs"/>
                        </a:rPr>
                        <a:t>Contraction</a:t>
                      </a:r>
                      <a:endParaRPr lang="en-IN" sz="1000" dirty="0"/>
                    </a:p>
                  </a:txBody>
                  <a:tcPr/>
                </a:tc>
                <a:extLst>
                  <a:ext uri="{0D108BD9-81ED-4DB2-BD59-A6C34878D82A}">
                    <a16:rowId xmlns:a16="http://schemas.microsoft.com/office/drawing/2014/main" val="538201422"/>
                  </a:ext>
                </a:extLst>
              </a:tr>
              <a:tr h="0">
                <a:tc>
                  <a:txBody>
                    <a:bodyPr/>
                    <a:lstStyle/>
                    <a:p>
                      <a:pPr marL="273600"/>
                      <a:r>
                        <a:rPr lang="en-US" sz="1000" kern="1200" dirty="0">
                          <a:solidFill>
                            <a:schemeClr val="dk1"/>
                          </a:solidFill>
                          <a:effectLst/>
                          <a:latin typeface="+mn-lt"/>
                          <a:ea typeface="+mn-ea"/>
                          <a:cs typeface="+mn-cs"/>
                        </a:rPr>
                        <a:t>Sphincter</a:t>
                      </a:r>
                      <a:endParaRPr lang="en-IN" sz="1000" dirty="0"/>
                    </a:p>
                  </a:txBody>
                  <a:tcPr/>
                </a:tc>
                <a:tc>
                  <a:txBody>
                    <a:bodyPr/>
                    <a:lstStyle/>
                    <a:p>
                      <a:r>
                        <a:rPr lang="en-US" sz="1000" kern="1200" dirty="0">
                          <a:solidFill>
                            <a:schemeClr val="dk1"/>
                          </a:solidFill>
                          <a:effectLst/>
                          <a:latin typeface="+mn-lt"/>
                          <a:ea typeface="+mn-ea"/>
                          <a:cs typeface="+mn-cs"/>
                        </a:rPr>
                        <a:t>Contraction</a:t>
                      </a:r>
                      <a:endParaRPr lang="en-IN" sz="1000" dirty="0"/>
                    </a:p>
                  </a:txBody>
                  <a:tcPr/>
                </a:tc>
                <a:tc>
                  <a:txBody>
                    <a:bodyPr/>
                    <a:lstStyle/>
                    <a:p>
                      <a:r>
                        <a:rPr lang="en-US" sz="1000" kern="1200" dirty="0">
                          <a:solidFill>
                            <a:schemeClr val="dk1"/>
                          </a:solidFill>
                          <a:effectLst/>
                          <a:latin typeface="+mn-lt"/>
                          <a:ea typeface="+mn-ea"/>
                          <a:cs typeface="+mn-cs"/>
                        </a:rPr>
                        <a:t>Relaxation</a:t>
                      </a:r>
                      <a:endParaRPr lang="en-IN" sz="1000" dirty="0"/>
                    </a:p>
                  </a:txBody>
                  <a:tcPr/>
                </a:tc>
                <a:extLst>
                  <a:ext uri="{0D108BD9-81ED-4DB2-BD59-A6C34878D82A}">
                    <a16:rowId xmlns:a16="http://schemas.microsoft.com/office/drawing/2014/main" val="2031634470"/>
                  </a:ext>
                </a:extLst>
              </a:tr>
              <a:tr h="0">
                <a:tc>
                  <a:txBody>
                    <a:bodyPr/>
                    <a:lstStyle/>
                    <a:p>
                      <a:r>
                        <a:rPr lang="en-US" sz="1000" b="1" kern="1200" dirty="0">
                          <a:solidFill>
                            <a:schemeClr val="dk1"/>
                          </a:solidFill>
                          <a:effectLst/>
                          <a:latin typeface="+mn-lt"/>
                          <a:ea typeface="+mn-ea"/>
                          <a:cs typeface="+mn-cs"/>
                        </a:rPr>
                        <a:t>Heart muscle</a:t>
                      </a:r>
                      <a:endParaRPr lang="en-IN" sz="1000" dirty="0"/>
                    </a:p>
                  </a:txBody>
                  <a:tcPr/>
                </a:tc>
                <a:tc>
                  <a:txBody>
                    <a:bodyPr/>
                    <a:lstStyle/>
                    <a:p>
                      <a:r>
                        <a:rPr lang="en-US" sz="1000" kern="1200" dirty="0">
                          <a:solidFill>
                            <a:schemeClr val="dk1"/>
                          </a:solidFill>
                          <a:effectLst/>
                          <a:latin typeface="+mn-lt"/>
                          <a:ea typeface="+mn-ea"/>
                          <a:cs typeface="+mn-cs"/>
                        </a:rPr>
                        <a:t>Increased rate and strength</a:t>
                      </a:r>
                      <a:endParaRPr lang="en-IN" sz="1000" dirty="0"/>
                    </a:p>
                  </a:txBody>
                  <a:tcPr/>
                </a:tc>
                <a:tc>
                  <a:txBody>
                    <a:bodyPr/>
                    <a:lstStyle/>
                    <a:p>
                      <a:r>
                        <a:rPr lang="en-US" sz="1000" kern="1200" dirty="0">
                          <a:solidFill>
                            <a:schemeClr val="dk1"/>
                          </a:solidFill>
                          <a:effectLst/>
                          <a:latin typeface="+mn-lt"/>
                          <a:ea typeface="+mn-ea"/>
                          <a:cs typeface="+mn-cs"/>
                        </a:rPr>
                        <a:t>Decreased rate</a:t>
                      </a:r>
                      <a:endParaRPr lang="en-IN" sz="1000" dirty="0"/>
                    </a:p>
                  </a:txBody>
                  <a:tcPr/>
                </a:tc>
                <a:extLst>
                  <a:ext uri="{0D108BD9-81ED-4DB2-BD59-A6C34878D82A}">
                    <a16:rowId xmlns:a16="http://schemas.microsoft.com/office/drawing/2014/main" val="2609993913"/>
                  </a:ext>
                </a:extLst>
              </a:tr>
              <a:tr h="0">
                <a:tc>
                  <a:txBody>
                    <a:bodyPr/>
                    <a:lstStyle/>
                    <a:p>
                      <a:r>
                        <a:rPr lang="en-US" sz="1000" b="1" kern="1200" dirty="0">
                          <a:solidFill>
                            <a:schemeClr val="dk1"/>
                          </a:solidFill>
                          <a:effectLst/>
                          <a:latin typeface="+mn-lt"/>
                          <a:ea typeface="+mn-ea"/>
                          <a:cs typeface="+mn-cs"/>
                        </a:rPr>
                        <a:t>Lungs</a:t>
                      </a:r>
                      <a:endParaRPr lang="en-IN" sz="1000" dirty="0"/>
                    </a:p>
                  </a:txBody>
                  <a:tcPr/>
                </a:tc>
                <a:tc>
                  <a:txBody>
                    <a:bodyPr/>
                    <a:lstStyle/>
                    <a:p>
                      <a:r>
                        <a:rPr lang="en-US" sz="1000" kern="1200" dirty="0">
                          <a:solidFill>
                            <a:schemeClr val="dk1"/>
                          </a:solidFill>
                          <a:effectLst/>
                          <a:latin typeface="+mn-lt"/>
                          <a:ea typeface="+mn-ea"/>
                          <a:cs typeface="+mn-cs"/>
                        </a:rPr>
                        <a:t>Dilation of bronchioles</a:t>
                      </a:r>
                      <a:endParaRPr lang="en-IN" sz="1000" dirty="0"/>
                    </a:p>
                  </a:txBody>
                  <a:tcPr/>
                </a:tc>
                <a:tc>
                  <a:txBody>
                    <a:bodyPr/>
                    <a:lstStyle/>
                    <a:p>
                      <a:r>
                        <a:rPr lang="en-US" sz="1000" kern="1200" dirty="0">
                          <a:solidFill>
                            <a:schemeClr val="dk1"/>
                          </a:solidFill>
                          <a:effectLst/>
                          <a:latin typeface="+mn-lt"/>
                          <a:ea typeface="+mn-ea"/>
                          <a:cs typeface="+mn-cs"/>
                        </a:rPr>
                        <a:t>Constriction of bronchioles</a:t>
                      </a:r>
                      <a:endParaRPr lang="en-IN" sz="1000" dirty="0"/>
                    </a:p>
                  </a:txBody>
                  <a:tcPr/>
                </a:tc>
                <a:extLst>
                  <a:ext uri="{0D108BD9-81ED-4DB2-BD59-A6C34878D82A}">
                    <a16:rowId xmlns:a16="http://schemas.microsoft.com/office/drawing/2014/main" val="420151536"/>
                  </a:ext>
                </a:extLst>
              </a:tr>
              <a:tr h="0">
                <a:tc>
                  <a:txBody>
                    <a:bodyPr/>
                    <a:lstStyle/>
                    <a:p>
                      <a:r>
                        <a:rPr lang="en-US" sz="1000" b="1" kern="1200" dirty="0">
                          <a:solidFill>
                            <a:schemeClr val="dk1"/>
                          </a:solidFill>
                          <a:effectLst/>
                          <a:latin typeface="+mn-lt"/>
                          <a:ea typeface="+mn-ea"/>
                          <a:cs typeface="+mn-cs"/>
                        </a:rPr>
                        <a:t>Blood vessels</a:t>
                      </a:r>
                      <a:endParaRPr lang="en-IN" sz="1000" dirty="0"/>
                    </a:p>
                  </a:txBody>
                  <a:tcPr>
                    <a:lnR w="12700" cmpd="sng">
                      <a:noFill/>
                    </a:lnR>
                  </a:tcPr>
                </a:tc>
                <a:tc>
                  <a:txBody>
                    <a:bodyPr/>
                    <a:lstStyle/>
                    <a:p>
                      <a:endParaRPr lang="en-IN" sz="1000" dirty="0"/>
                    </a:p>
                  </a:txBody>
                  <a:tcPr>
                    <a:lnL w="12700" cmpd="sng">
                      <a:noFill/>
                    </a:lnL>
                    <a:lnR w="12700" cmpd="sng">
                      <a:noFill/>
                    </a:lnR>
                  </a:tcPr>
                </a:tc>
                <a:tc>
                  <a:txBody>
                    <a:bodyPr/>
                    <a:lstStyle/>
                    <a:p>
                      <a:endParaRPr lang="en-IN" sz="1000" dirty="0"/>
                    </a:p>
                  </a:txBody>
                  <a:tcPr>
                    <a:lnL w="12700" cmpd="sng">
                      <a:noFill/>
                    </a:lnL>
                  </a:tcPr>
                </a:tc>
                <a:extLst>
                  <a:ext uri="{0D108BD9-81ED-4DB2-BD59-A6C34878D82A}">
                    <a16:rowId xmlns:a16="http://schemas.microsoft.com/office/drawing/2014/main" val="113505719"/>
                  </a:ext>
                </a:extLst>
              </a:tr>
              <a:tr h="0">
                <a:tc>
                  <a:txBody>
                    <a:bodyPr/>
                    <a:lstStyle/>
                    <a:p>
                      <a:pPr marL="273600"/>
                      <a:r>
                        <a:rPr lang="en-US" sz="1000" kern="1200" dirty="0">
                          <a:solidFill>
                            <a:schemeClr val="dk1"/>
                          </a:solidFill>
                          <a:effectLst/>
                          <a:latin typeface="+mn-lt"/>
                          <a:ea typeface="+mn-ea"/>
                          <a:cs typeface="+mn-cs"/>
                        </a:rPr>
                        <a:t>In muscles</a:t>
                      </a:r>
                      <a:endParaRPr lang="en-IN" sz="1000" dirty="0"/>
                    </a:p>
                  </a:txBody>
                  <a:tcPr/>
                </a:tc>
                <a:tc>
                  <a:txBody>
                    <a:bodyPr/>
                    <a:lstStyle/>
                    <a:p>
                      <a:r>
                        <a:rPr lang="en-US" sz="1000" kern="1200" dirty="0">
                          <a:solidFill>
                            <a:schemeClr val="dk1"/>
                          </a:solidFill>
                          <a:effectLst/>
                          <a:latin typeface="+mn-lt"/>
                          <a:ea typeface="+mn-ea"/>
                          <a:cs typeface="+mn-cs"/>
                        </a:rPr>
                        <a:t>Dilation</a:t>
                      </a:r>
                      <a:endParaRPr lang="en-IN" sz="1000" dirty="0"/>
                    </a:p>
                  </a:txBody>
                  <a:tcPr/>
                </a:tc>
                <a:tc>
                  <a:txBody>
                    <a:bodyPr/>
                    <a:lstStyle/>
                    <a:p>
                      <a:r>
                        <a:rPr lang="en-US" sz="1000" kern="1200" dirty="0">
                          <a:solidFill>
                            <a:schemeClr val="dk1"/>
                          </a:solidFill>
                          <a:effectLst/>
                          <a:latin typeface="+mn-lt"/>
                          <a:ea typeface="+mn-ea"/>
                          <a:cs typeface="+mn-cs"/>
                        </a:rPr>
                        <a:t>None</a:t>
                      </a:r>
                      <a:endParaRPr lang="en-IN" sz="1000" dirty="0"/>
                    </a:p>
                  </a:txBody>
                  <a:tcPr/>
                </a:tc>
                <a:extLst>
                  <a:ext uri="{0D108BD9-81ED-4DB2-BD59-A6C34878D82A}">
                    <a16:rowId xmlns:a16="http://schemas.microsoft.com/office/drawing/2014/main" val="2136169222"/>
                  </a:ext>
                </a:extLst>
              </a:tr>
              <a:tr h="0">
                <a:tc>
                  <a:txBody>
                    <a:bodyPr/>
                    <a:lstStyle/>
                    <a:p>
                      <a:pPr marL="273600"/>
                      <a:r>
                        <a:rPr lang="en-US" sz="1000" kern="1200" dirty="0">
                          <a:solidFill>
                            <a:schemeClr val="dk1"/>
                          </a:solidFill>
                          <a:effectLst/>
                          <a:latin typeface="+mn-lt"/>
                          <a:ea typeface="+mn-ea"/>
                          <a:cs typeface="+mn-cs"/>
                        </a:rPr>
                        <a:t>In skin</a:t>
                      </a:r>
                      <a:endParaRPr lang="en-IN" sz="1000" dirty="0"/>
                    </a:p>
                  </a:txBody>
                  <a:tcPr/>
                </a:tc>
                <a:tc>
                  <a:txBody>
                    <a:bodyPr/>
                    <a:lstStyle/>
                    <a:p>
                      <a:r>
                        <a:rPr lang="en-US" sz="1000" kern="1200" dirty="0">
                          <a:solidFill>
                            <a:schemeClr val="dk1"/>
                          </a:solidFill>
                          <a:effectLst/>
                          <a:latin typeface="+mn-lt"/>
                          <a:ea typeface="+mn-ea"/>
                          <a:cs typeface="+mn-cs"/>
                        </a:rPr>
                        <a:t>Constriction</a:t>
                      </a:r>
                      <a:endParaRPr lang="en-IN" sz="1000" dirty="0"/>
                    </a:p>
                  </a:txBody>
                  <a:tcPr/>
                </a:tc>
                <a:tc>
                  <a:txBody>
                    <a:bodyPr/>
                    <a:lstStyle/>
                    <a:p>
                      <a:r>
                        <a:rPr lang="en-US" sz="1000" kern="1200" dirty="0">
                          <a:solidFill>
                            <a:schemeClr val="dk1"/>
                          </a:solidFill>
                          <a:effectLst/>
                          <a:latin typeface="+mn-lt"/>
                          <a:ea typeface="+mn-ea"/>
                          <a:cs typeface="+mn-cs"/>
                        </a:rPr>
                        <a:t>None</a:t>
                      </a:r>
                      <a:endParaRPr lang="en-IN" sz="1000" dirty="0"/>
                    </a:p>
                  </a:txBody>
                  <a:tcPr/>
                </a:tc>
                <a:extLst>
                  <a:ext uri="{0D108BD9-81ED-4DB2-BD59-A6C34878D82A}">
                    <a16:rowId xmlns:a16="http://schemas.microsoft.com/office/drawing/2014/main" val="2695413498"/>
                  </a:ext>
                </a:extLst>
              </a:tr>
              <a:tr h="0">
                <a:tc>
                  <a:txBody>
                    <a:bodyPr/>
                    <a:lstStyle/>
                    <a:p>
                      <a:pPr marL="273600"/>
                      <a:r>
                        <a:rPr lang="en-US" sz="1000" kern="1200" dirty="0">
                          <a:solidFill>
                            <a:schemeClr val="dk1"/>
                          </a:solidFill>
                          <a:effectLst/>
                          <a:latin typeface="+mn-lt"/>
                          <a:ea typeface="+mn-ea"/>
                          <a:cs typeface="+mn-cs"/>
                        </a:rPr>
                        <a:t>In viscera</a:t>
                      </a:r>
                      <a:endParaRPr lang="en-IN" sz="1000" dirty="0"/>
                    </a:p>
                  </a:txBody>
                  <a:tcPr/>
                </a:tc>
                <a:tc>
                  <a:txBody>
                    <a:bodyPr/>
                    <a:lstStyle/>
                    <a:p>
                      <a:r>
                        <a:rPr lang="en-US" sz="1000" kern="1200" dirty="0">
                          <a:solidFill>
                            <a:schemeClr val="dk1"/>
                          </a:solidFill>
                          <a:effectLst/>
                          <a:latin typeface="+mn-lt"/>
                          <a:ea typeface="+mn-ea"/>
                          <a:cs typeface="+mn-cs"/>
                        </a:rPr>
                        <a:t>Constriction</a:t>
                      </a:r>
                      <a:endParaRPr lang="en-IN" sz="1000" dirty="0"/>
                    </a:p>
                  </a:txBody>
                  <a:tcPr/>
                </a:tc>
                <a:tc>
                  <a:txBody>
                    <a:bodyPr/>
                    <a:lstStyle/>
                    <a:p>
                      <a:r>
                        <a:rPr lang="en-US" sz="1000" kern="1200" dirty="0">
                          <a:solidFill>
                            <a:schemeClr val="dk1"/>
                          </a:solidFill>
                          <a:effectLst/>
                          <a:latin typeface="+mn-lt"/>
                          <a:ea typeface="+mn-ea"/>
                          <a:cs typeface="+mn-cs"/>
                        </a:rPr>
                        <a:t>Dilation</a:t>
                      </a:r>
                      <a:endParaRPr lang="en-IN" sz="1000" dirty="0"/>
                    </a:p>
                  </a:txBody>
                  <a:tcPr/>
                </a:tc>
                <a:extLst>
                  <a:ext uri="{0D108BD9-81ED-4DB2-BD59-A6C34878D82A}">
                    <a16:rowId xmlns:a16="http://schemas.microsoft.com/office/drawing/2014/main" val="303490849"/>
                  </a:ext>
                </a:extLst>
              </a:tr>
            </a:tbl>
          </a:graphicData>
        </a:graphic>
      </p:graphicFrame>
      <p:sp>
        <p:nvSpPr>
          <p:cNvPr id="8" name="Slide Number Placeholder 4">
            <a:extLst>
              <a:ext uri="{FF2B5EF4-FFF2-40B4-BE49-F238E27FC236}">
                <a16:creationId xmlns:a16="http://schemas.microsoft.com/office/drawing/2014/main" id="{9630F91E-C22E-4C64-A1D9-E28EA59AF520}"/>
              </a:ext>
            </a:extLst>
          </p:cNvPr>
          <p:cNvSpPr>
            <a:spLocks noGrp="1"/>
          </p:cNvSpPr>
          <p:nvPr>
            <p:ph type="sldNum" sz="quarter" idx="10"/>
          </p:nvPr>
        </p:nvSpPr>
        <p:spPr/>
        <p:txBody>
          <a:bodyPr/>
          <a:lstStyle/>
          <a:p>
            <a:fld id="{68151E55-6873-49E2-B8D5-2F265E6F1973}" type="slidenum">
              <a:rPr lang="en-US" smtClean="0"/>
              <a:pPr/>
              <a:t>83</a:t>
            </a:fld>
            <a:endParaRPr lang="en-US"/>
          </a:p>
        </p:txBody>
      </p:sp>
    </p:spTree>
    <p:extLst>
      <p:ext uri="{BB962C8B-B14F-4D97-AF65-F5344CB8AC3E}">
        <p14:creationId xmlns:p14="http://schemas.microsoft.com/office/powerpoint/2010/main" val="398732140"/>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FD4AF4-A8B0-4993-9689-039F9D2E0DDA}"/>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G Proteins</a:t>
            </a:r>
          </a:p>
        </p:txBody>
      </p:sp>
      <p:sp>
        <p:nvSpPr>
          <p:cNvPr id="3" name="Content Placeholder 2">
            <a:extLst>
              <a:ext uri="{FF2B5EF4-FFF2-40B4-BE49-F238E27FC236}">
                <a16:creationId xmlns:a16="http://schemas.microsoft.com/office/drawing/2014/main" id="{C185C11D-17C7-42A0-B9AB-BA96343DA388}"/>
              </a:ext>
            </a:extLst>
          </p:cNvPr>
          <p:cNvSpPr>
            <a:spLocks noGrp="1"/>
          </p:cNvSpPr>
          <p:nvPr>
            <p:ph sz="quarter" idx="11"/>
          </p:nvPr>
        </p:nvSpPr>
        <p:spPr>
          <a:xfrm>
            <a:off x="342900" y="1276710"/>
            <a:ext cx="8458200" cy="1091917"/>
          </a:xfrm>
        </p:spPr>
        <p:txBody>
          <a:bodyPr/>
          <a:lstStyle/>
          <a:p>
            <a:pPr marL="342900" lvl="0" indent="-342900">
              <a:spcBef>
                <a:spcPts val="6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Mediate cell responses to autonomic signals</a:t>
            </a:r>
          </a:p>
          <a:p>
            <a:pPr marL="342900" lvl="0" indent="-342900">
              <a:spcBef>
                <a:spcPts val="6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activate target cells</a:t>
            </a:r>
          </a:p>
        </p:txBody>
      </p:sp>
      <p:pic>
        <p:nvPicPr>
          <p:cNvPr id="10" name="Picture 3" descr="Open of potassium channels through the G protein activation."/>
          <p:cNvPicPr>
            <a:picLocks noChangeAspect="1"/>
          </p:cNvPicPr>
          <p:nvPr/>
        </p:nvPicPr>
        <p:blipFill rotWithShape="1">
          <a:blip r:embed="rId2">
            <a:extLst>
              <a:ext uri="{28A0092B-C50C-407E-A947-70E740481C1C}">
                <a14:useLocalDpi xmlns:a14="http://schemas.microsoft.com/office/drawing/2010/main" val="0"/>
              </a:ext>
            </a:extLst>
          </a:blip>
          <a:srcRect b="8932"/>
          <a:stretch/>
        </p:blipFill>
        <p:spPr>
          <a:xfrm>
            <a:off x="878683" y="2540742"/>
            <a:ext cx="7386633" cy="3480466"/>
          </a:xfrm>
          <a:prstGeom prst="rect">
            <a:avLst/>
          </a:prstGeom>
        </p:spPr>
      </p:pic>
      <p:sp>
        <p:nvSpPr>
          <p:cNvPr id="11" name="Text Placeholder 4">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5">
            <a:extLst>
              <a:ext uri="{FF2B5EF4-FFF2-40B4-BE49-F238E27FC236}">
                <a16:creationId xmlns:a16="http://schemas.microsoft.com/office/drawing/2014/main" id="{631B5DE0-0743-419C-B926-E000AB947C09}"/>
              </a:ext>
            </a:extLst>
          </p:cNvPr>
          <p:cNvSpPr>
            <a:spLocks noGrp="1"/>
          </p:cNvSpPr>
          <p:nvPr>
            <p:ph type="sldNum" sz="quarter" idx="10"/>
          </p:nvPr>
        </p:nvSpPr>
        <p:spPr/>
        <p:txBody>
          <a:bodyPr/>
          <a:lstStyle/>
          <a:p>
            <a:fld id="{68151E55-6873-49E2-B8D5-2F265E6F1973}" type="slidenum">
              <a:rPr lang="en-US" smtClean="0"/>
              <a:pPr/>
              <a:t>84</a:t>
            </a:fld>
            <a:endParaRPr lang="en-US"/>
          </a:p>
        </p:txBody>
      </p:sp>
    </p:spTree>
    <p:extLst>
      <p:ext uri="{BB962C8B-B14F-4D97-AF65-F5344CB8AC3E}">
        <p14:creationId xmlns:p14="http://schemas.microsoft.com/office/powerpoint/2010/main" val="2630881178"/>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FE376E-6912-488C-BFB6-369335E2B39F}"/>
              </a:ext>
            </a:extLst>
          </p:cNvPr>
          <p:cNvSpPr>
            <a:spLocks noGrp="1"/>
          </p:cNvSpPr>
          <p:nvPr>
            <p:ph type="title"/>
          </p:nvPr>
        </p:nvSpPr>
        <p:spPr>
          <a:xfrm>
            <a:off x="342900" y="304800"/>
            <a:ext cx="4229100" cy="678611"/>
          </a:xfrm>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Cranial Nerves</a:t>
            </a:r>
          </a:p>
        </p:txBody>
      </p:sp>
      <p:sp>
        <p:nvSpPr>
          <p:cNvPr id="3" name="Content Placeholder 2">
            <a:extLst>
              <a:ext uri="{FF2B5EF4-FFF2-40B4-BE49-F238E27FC236}">
                <a16:creationId xmlns:a16="http://schemas.microsoft.com/office/drawing/2014/main" id="{F33249C6-2533-423D-A154-A457C03BA52D}"/>
              </a:ext>
            </a:extLst>
          </p:cNvPr>
          <p:cNvSpPr>
            <a:spLocks noGrp="1"/>
          </p:cNvSpPr>
          <p:nvPr>
            <p:ph sz="quarter" idx="11"/>
          </p:nvPr>
        </p:nvSpPr>
        <p:spPr>
          <a:xfrm>
            <a:off x="342900" y="1276710"/>
            <a:ext cx="4440115" cy="4974336"/>
          </a:xfrm>
        </p:spPr>
        <p:txBody>
          <a:bodyPr/>
          <a:lstStyle/>
          <a:p>
            <a:pPr marL="342900" lvl="0" indent="-3429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Twelve pairs of cranial nerves arise from the underside of the brain</a:t>
            </a:r>
          </a:p>
          <a:p>
            <a:pPr marL="342900" lvl="0" indent="-3429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They carry sensory neurons for the special and general senses as well as somatic and autonomic motor neurons</a:t>
            </a:r>
          </a:p>
        </p:txBody>
      </p:sp>
      <p:pic>
        <p:nvPicPr>
          <p:cNvPr id="6" name="Picture 3" descr="The Vagus nerve passes through the oral cavity, heart, lungs, liver, stomach, spleen, and kidney."/>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02846" y="239156"/>
            <a:ext cx="3798254" cy="5986137"/>
          </a:xfrm>
          <a:prstGeom prst="rect">
            <a:avLst/>
          </a:prstGeom>
        </p:spPr>
      </p:pic>
      <p:sp>
        <p:nvSpPr>
          <p:cNvPr id="8" name="Text Placeholder 4">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7" name="Slide Number Placeholder 5">
            <a:extLst>
              <a:ext uri="{FF2B5EF4-FFF2-40B4-BE49-F238E27FC236}">
                <a16:creationId xmlns:a16="http://schemas.microsoft.com/office/drawing/2014/main" id="{488EC4E4-6E8C-4415-9FDB-AA28C933A971}"/>
              </a:ext>
            </a:extLst>
          </p:cNvPr>
          <p:cNvSpPr>
            <a:spLocks noGrp="1"/>
          </p:cNvSpPr>
          <p:nvPr>
            <p:ph type="sldNum" sz="quarter" idx="10"/>
          </p:nvPr>
        </p:nvSpPr>
        <p:spPr/>
        <p:txBody>
          <a:bodyPr/>
          <a:lstStyle/>
          <a:p>
            <a:fld id="{68151E55-6873-49E2-B8D5-2F265E6F1973}" type="slidenum">
              <a:rPr lang="en-US" smtClean="0"/>
              <a:pPr/>
              <a:t>85</a:t>
            </a:fld>
            <a:endParaRPr lang="en-US"/>
          </a:p>
        </p:txBody>
      </p:sp>
    </p:spTree>
    <p:extLst>
      <p:ext uri="{BB962C8B-B14F-4D97-AF65-F5344CB8AC3E}">
        <p14:creationId xmlns:p14="http://schemas.microsoft.com/office/powerpoint/2010/main" val="2559608675"/>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16514F-667D-480F-9616-D143E716422A}"/>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Table 42.7</a:t>
            </a:r>
          </a:p>
        </p:txBody>
      </p:sp>
      <p:sp>
        <p:nvSpPr>
          <p:cNvPr id="4" name="Content Placeholder 2">
            <a:extLst>
              <a:ext uri="{FF2B5EF4-FFF2-40B4-BE49-F238E27FC236}">
                <a16:creationId xmlns:a16="http://schemas.microsoft.com/office/drawing/2014/main" id="{36DF2841-C1D3-4285-A345-52ECB33F38BD}"/>
              </a:ext>
            </a:extLst>
          </p:cNvPr>
          <p:cNvSpPr>
            <a:spLocks noGrp="1"/>
          </p:cNvSpPr>
          <p:nvPr>
            <p:ph sz="quarter" idx="11"/>
          </p:nvPr>
        </p:nvSpPr>
        <p:spPr>
          <a:xfrm>
            <a:off x="342900" y="1276710"/>
            <a:ext cx="6992478" cy="302025"/>
          </a:xfrm>
        </p:spPr>
        <p:txBody>
          <a:bodyPr/>
          <a:lstStyle/>
          <a:p>
            <a:pPr lvl="0">
              <a:spcBef>
                <a:spcPct val="20000"/>
              </a:spcBef>
              <a:spcAft>
                <a:spcPts val="0"/>
              </a:spcAft>
              <a:buClr>
                <a:srgbClr val="003B48"/>
              </a:buClr>
            </a:pPr>
            <a:r>
              <a:rPr lang="en-US" sz="1800" b="1" dirty="0">
                <a:solidFill>
                  <a:srgbClr val="000000"/>
                </a:solidFill>
                <a:latin typeface="Arial" panose="020B0604020202020204" pitchFamily="34" charset="0"/>
                <a:ea typeface="Verdana" panose="020B0604030504040204" pitchFamily="34" charset="0"/>
              </a:rPr>
              <a:t>TABLE 42.7 </a:t>
            </a:r>
            <a:r>
              <a:rPr lang="en-US" sz="1800" dirty="0">
                <a:solidFill>
                  <a:srgbClr val="000000"/>
                </a:solidFill>
                <a:latin typeface="Arial" panose="020B0604020202020204" pitchFamily="34" charset="0"/>
                <a:ea typeface="Verdana" panose="020B0604030504040204" pitchFamily="34" charset="0"/>
              </a:rPr>
              <a:t>Cranial Nerves and Their Functions</a:t>
            </a:r>
          </a:p>
        </p:txBody>
      </p:sp>
      <p:graphicFrame>
        <p:nvGraphicFramePr>
          <p:cNvPr id="9" name="Table 3">
            <a:extLst>
              <a:ext uri="{FF2B5EF4-FFF2-40B4-BE49-F238E27FC236}">
                <a16:creationId xmlns:a16="http://schemas.microsoft.com/office/drawing/2014/main" id="{12C8DB9D-7BF7-4DE3-B21A-CD969573039F}"/>
              </a:ext>
            </a:extLst>
          </p:cNvPr>
          <p:cNvGraphicFramePr>
            <a:graphicFrameLocks noGrp="1"/>
          </p:cNvGraphicFramePr>
          <p:nvPr>
            <p:extLst>
              <p:ext uri="{D42A27DB-BD31-4B8C-83A1-F6EECF244321}">
                <p14:modId xmlns:p14="http://schemas.microsoft.com/office/powerpoint/2010/main" val="1833555658"/>
              </p:ext>
            </p:extLst>
          </p:nvPr>
        </p:nvGraphicFramePr>
        <p:xfrm>
          <a:off x="425846" y="1721208"/>
          <a:ext cx="8221586" cy="4602480"/>
        </p:xfrm>
        <a:graphic>
          <a:graphicData uri="http://schemas.openxmlformats.org/drawingml/2006/table">
            <a:tbl>
              <a:tblPr firstRow="1" bandRow="1">
                <a:tableStyleId>{5C22544A-7EE6-4342-B048-85BDC9FD1C3A}</a:tableStyleId>
              </a:tblPr>
              <a:tblGrid>
                <a:gridCol w="1553326">
                  <a:extLst>
                    <a:ext uri="{9D8B030D-6E8A-4147-A177-3AD203B41FA5}">
                      <a16:colId xmlns:a16="http://schemas.microsoft.com/office/drawing/2014/main" val="253768704"/>
                    </a:ext>
                  </a:extLst>
                </a:gridCol>
                <a:gridCol w="1832995">
                  <a:extLst>
                    <a:ext uri="{9D8B030D-6E8A-4147-A177-3AD203B41FA5}">
                      <a16:colId xmlns:a16="http://schemas.microsoft.com/office/drawing/2014/main" val="3134696145"/>
                    </a:ext>
                  </a:extLst>
                </a:gridCol>
                <a:gridCol w="4835265">
                  <a:extLst>
                    <a:ext uri="{9D8B030D-6E8A-4147-A177-3AD203B41FA5}">
                      <a16:colId xmlns:a16="http://schemas.microsoft.com/office/drawing/2014/main" val="3828411819"/>
                    </a:ext>
                  </a:extLst>
                </a:gridCol>
              </a:tblGrid>
              <a:tr h="167640">
                <a:tc>
                  <a:txBody>
                    <a:bodyPr/>
                    <a:lstStyle/>
                    <a:p>
                      <a:pPr algn="ctr"/>
                      <a:r>
                        <a:rPr lang="en-US" sz="1400" dirty="0"/>
                        <a:t>Number</a:t>
                      </a:r>
                      <a:endParaRPr lang="en-US" sz="1400" b="1" dirty="0"/>
                    </a:p>
                  </a:txBody>
                  <a:tcPr/>
                </a:tc>
                <a:tc>
                  <a:txBody>
                    <a:bodyPr/>
                    <a:lstStyle/>
                    <a:p>
                      <a:pPr algn="ctr"/>
                      <a:r>
                        <a:rPr lang="en-US" sz="1400" dirty="0"/>
                        <a:t>Name</a:t>
                      </a:r>
                      <a:endParaRPr lang="en-US" sz="1400" b="1" dirty="0"/>
                    </a:p>
                  </a:txBody>
                  <a:tcPr/>
                </a:tc>
                <a:tc>
                  <a:txBody>
                    <a:bodyPr/>
                    <a:lstStyle/>
                    <a:p>
                      <a:pPr algn="ctr"/>
                      <a:r>
                        <a:rPr lang="en-US" sz="1400" dirty="0"/>
                        <a:t>Function</a:t>
                      </a:r>
                      <a:endParaRPr lang="en-US" sz="1400" b="1" dirty="0"/>
                    </a:p>
                  </a:txBody>
                  <a:tcPr/>
                </a:tc>
                <a:extLst>
                  <a:ext uri="{0D108BD9-81ED-4DB2-BD59-A6C34878D82A}">
                    <a16:rowId xmlns:a16="http://schemas.microsoft.com/office/drawing/2014/main" val="657651192"/>
                  </a:ext>
                </a:extLst>
              </a:tr>
              <a:tr h="167640">
                <a:tc>
                  <a:txBody>
                    <a:bodyPr/>
                    <a:lstStyle/>
                    <a:p>
                      <a:pPr algn="ctr"/>
                      <a:r>
                        <a:rPr lang="en-US" sz="1400" dirty="0"/>
                        <a:t>I</a:t>
                      </a:r>
                    </a:p>
                  </a:txBody>
                  <a:tcPr/>
                </a:tc>
                <a:tc>
                  <a:txBody>
                    <a:bodyPr/>
                    <a:lstStyle/>
                    <a:p>
                      <a:pPr algn="l"/>
                      <a:r>
                        <a:rPr lang="en-US" sz="1400" dirty="0"/>
                        <a:t>Olfactory</a:t>
                      </a:r>
                    </a:p>
                  </a:txBody>
                  <a:tcPr/>
                </a:tc>
                <a:tc>
                  <a:txBody>
                    <a:bodyPr/>
                    <a:lstStyle/>
                    <a:p>
                      <a:pPr algn="l"/>
                      <a:r>
                        <a:rPr lang="en-US" sz="1400" dirty="0"/>
                        <a:t>Sense of smell</a:t>
                      </a:r>
                    </a:p>
                  </a:txBody>
                  <a:tcPr/>
                </a:tc>
                <a:extLst>
                  <a:ext uri="{0D108BD9-81ED-4DB2-BD59-A6C34878D82A}">
                    <a16:rowId xmlns:a16="http://schemas.microsoft.com/office/drawing/2014/main" val="2805029919"/>
                  </a:ext>
                </a:extLst>
              </a:tr>
              <a:tr h="167640">
                <a:tc>
                  <a:txBody>
                    <a:bodyPr/>
                    <a:lstStyle/>
                    <a:p>
                      <a:pPr algn="ctr"/>
                      <a:r>
                        <a:rPr lang="en-US" sz="1400" dirty="0"/>
                        <a:t>II</a:t>
                      </a:r>
                    </a:p>
                  </a:txBody>
                  <a:tcPr/>
                </a:tc>
                <a:tc>
                  <a:txBody>
                    <a:bodyPr/>
                    <a:lstStyle/>
                    <a:p>
                      <a:pPr algn="l"/>
                      <a:r>
                        <a:rPr lang="en-US" sz="1400" dirty="0"/>
                        <a:t>Optic</a:t>
                      </a:r>
                    </a:p>
                  </a:txBody>
                  <a:tcPr/>
                </a:tc>
                <a:tc>
                  <a:txBody>
                    <a:bodyPr/>
                    <a:lstStyle/>
                    <a:p>
                      <a:pPr algn="l"/>
                      <a:r>
                        <a:rPr lang="en-US" sz="1400" dirty="0"/>
                        <a:t>Vision</a:t>
                      </a:r>
                    </a:p>
                  </a:txBody>
                  <a:tcPr/>
                </a:tc>
                <a:extLst>
                  <a:ext uri="{0D108BD9-81ED-4DB2-BD59-A6C34878D82A}">
                    <a16:rowId xmlns:a16="http://schemas.microsoft.com/office/drawing/2014/main" val="961357895"/>
                  </a:ext>
                </a:extLst>
              </a:tr>
              <a:tr h="167640">
                <a:tc>
                  <a:txBody>
                    <a:bodyPr/>
                    <a:lstStyle/>
                    <a:p>
                      <a:pPr algn="ctr"/>
                      <a:r>
                        <a:rPr lang="en-US" sz="1400" dirty="0"/>
                        <a:t>III</a:t>
                      </a:r>
                    </a:p>
                  </a:txBody>
                  <a:tcPr/>
                </a:tc>
                <a:tc>
                  <a:txBody>
                    <a:bodyPr/>
                    <a:lstStyle/>
                    <a:p>
                      <a:pPr algn="l"/>
                      <a:r>
                        <a:rPr lang="en-US" sz="1400" dirty="0"/>
                        <a:t>Oculomotor</a:t>
                      </a:r>
                    </a:p>
                  </a:txBody>
                  <a:tcPr/>
                </a:tc>
                <a:tc>
                  <a:txBody>
                    <a:bodyPr/>
                    <a:lstStyle/>
                    <a:p>
                      <a:pPr algn="l"/>
                      <a:r>
                        <a:rPr lang="en-US" sz="1400" dirty="0"/>
                        <a:t>Motor control of some eye muscles and eyelid</a:t>
                      </a:r>
                    </a:p>
                  </a:txBody>
                  <a:tcPr/>
                </a:tc>
                <a:extLst>
                  <a:ext uri="{0D108BD9-81ED-4DB2-BD59-A6C34878D82A}">
                    <a16:rowId xmlns:a16="http://schemas.microsoft.com/office/drawing/2014/main" val="3802006643"/>
                  </a:ext>
                </a:extLst>
              </a:tr>
              <a:tr h="167640">
                <a:tc>
                  <a:txBody>
                    <a:bodyPr/>
                    <a:lstStyle/>
                    <a:p>
                      <a:pPr algn="ctr"/>
                      <a:r>
                        <a:rPr lang="en-US" sz="1400" dirty="0"/>
                        <a:t>VI</a:t>
                      </a:r>
                    </a:p>
                  </a:txBody>
                  <a:tcPr/>
                </a:tc>
                <a:tc>
                  <a:txBody>
                    <a:bodyPr/>
                    <a:lstStyle/>
                    <a:p>
                      <a:pPr algn="l"/>
                      <a:r>
                        <a:rPr lang="en-US" sz="1400" dirty="0"/>
                        <a:t>Trochlear</a:t>
                      </a:r>
                    </a:p>
                  </a:txBody>
                  <a:tcPr/>
                </a:tc>
                <a:tc>
                  <a:txBody>
                    <a:bodyPr/>
                    <a:lstStyle/>
                    <a:p>
                      <a:pPr algn="l"/>
                      <a:r>
                        <a:rPr lang="en-US" sz="1400" dirty="0"/>
                        <a:t>Motor control of some eye muscles</a:t>
                      </a:r>
                    </a:p>
                  </a:txBody>
                  <a:tcPr/>
                </a:tc>
                <a:extLst>
                  <a:ext uri="{0D108BD9-81ED-4DB2-BD59-A6C34878D82A}">
                    <a16:rowId xmlns:a16="http://schemas.microsoft.com/office/drawing/2014/main" val="1037832254"/>
                  </a:ext>
                </a:extLst>
              </a:tr>
              <a:tr h="167640">
                <a:tc>
                  <a:txBody>
                    <a:bodyPr/>
                    <a:lstStyle/>
                    <a:p>
                      <a:pPr algn="ctr"/>
                      <a:r>
                        <a:rPr lang="en-US" sz="1400" dirty="0"/>
                        <a:t>V</a:t>
                      </a:r>
                    </a:p>
                  </a:txBody>
                  <a:tcPr/>
                </a:tc>
                <a:tc>
                  <a:txBody>
                    <a:bodyPr/>
                    <a:lstStyle/>
                    <a:p>
                      <a:pPr algn="l"/>
                      <a:r>
                        <a:rPr lang="en-US" sz="1400" dirty="0"/>
                        <a:t>Trigeminal</a:t>
                      </a:r>
                    </a:p>
                  </a:txBody>
                  <a:tcPr/>
                </a:tc>
                <a:tc>
                  <a:txBody>
                    <a:bodyPr/>
                    <a:lstStyle/>
                    <a:p>
                      <a:pPr algn="l"/>
                      <a:r>
                        <a:rPr lang="en-US" sz="1400" dirty="0"/>
                        <a:t>Chewing muscles and some facial sensation</a:t>
                      </a:r>
                    </a:p>
                  </a:txBody>
                  <a:tcPr/>
                </a:tc>
                <a:extLst>
                  <a:ext uri="{0D108BD9-81ED-4DB2-BD59-A6C34878D82A}">
                    <a16:rowId xmlns:a16="http://schemas.microsoft.com/office/drawing/2014/main" val="2677679589"/>
                  </a:ext>
                </a:extLst>
              </a:tr>
              <a:tr h="167640">
                <a:tc>
                  <a:txBody>
                    <a:bodyPr/>
                    <a:lstStyle/>
                    <a:p>
                      <a:pPr algn="ctr"/>
                      <a:r>
                        <a:rPr lang="en-US" sz="1400" dirty="0"/>
                        <a:t>VI</a:t>
                      </a:r>
                    </a:p>
                  </a:txBody>
                  <a:tcPr/>
                </a:tc>
                <a:tc>
                  <a:txBody>
                    <a:bodyPr/>
                    <a:lstStyle/>
                    <a:p>
                      <a:pPr algn="l"/>
                      <a:r>
                        <a:rPr lang="en-US" sz="1400" dirty="0"/>
                        <a:t>Abducent</a:t>
                      </a:r>
                    </a:p>
                  </a:txBody>
                  <a:tcPr/>
                </a:tc>
                <a:tc>
                  <a:txBody>
                    <a:bodyPr/>
                    <a:lstStyle/>
                    <a:p>
                      <a:pPr algn="l"/>
                      <a:r>
                        <a:rPr lang="en-US" sz="1400" dirty="0"/>
                        <a:t>Motor control of some eye muscles</a:t>
                      </a:r>
                    </a:p>
                  </a:txBody>
                  <a:tcPr/>
                </a:tc>
                <a:extLst>
                  <a:ext uri="{0D108BD9-81ED-4DB2-BD59-A6C34878D82A}">
                    <a16:rowId xmlns:a16="http://schemas.microsoft.com/office/drawing/2014/main" val="3766115378"/>
                  </a:ext>
                </a:extLst>
              </a:tr>
              <a:tr h="279400">
                <a:tc>
                  <a:txBody>
                    <a:bodyPr/>
                    <a:lstStyle/>
                    <a:p>
                      <a:pPr algn="ctr"/>
                      <a:r>
                        <a:rPr lang="en-US" sz="1400" dirty="0"/>
                        <a:t>VII</a:t>
                      </a:r>
                    </a:p>
                  </a:txBody>
                  <a:tcPr/>
                </a:tc>
                <a:tc>
                  <a:txBody>
                    <a:bodyPr/>
                    <a:lstStyle/>
                    <a:p>
                      <a:pPr algn="l"/>
                      <a:r>
                        <a:rPr lang="en-US" sz="1400" dirty="0"/>
                        <a:t>Facial</a:t>
                      </a:r>
                    </a:p>
                  </a:txBody>
                  <a:tcPr/>
                </a:tc>
                <a:tc>
                  <a:txBody>
                    <a:bodyPr/>
                    <a:lstStyle/>
                    <a:p>
                      <a:pPr algn="l"/>
                      <a:r>
                        <a:rPr lang="en-US" sz="1400" dirty="0"/>
                        <a:t>Motor control of facial muscles, salivation Taste and cutaneous sensations.</a:t>
                      </a:r>
                    </a:p>
                  </a:txBody>
                  <a:tcPr/>
                </a:tc>
                <a:extLst>
                  <a:ext uri="{0D108BD9-81ED-4DB2-BD59-A6C34878D82A}">
                    <a16:rowId xmlns:a16="http://schemas.microsoft.com/office/drawing/2014/main" val="1650658686"/>
                  </a:ext>
                </a:extLst>
              </a:tr>
              <a:tr h="167640">
                <a:tc>
                  <a:txBody>
                    <a:bodyPr/>
                    <a:lstStyle/>
                    <a:p>
                      <a:pPr algn="ctr"/>
                      <a:r>
                        <a:rPr lang="en-US" sz="1400" dirty="0"/>
                        <a:t>VII</a:t>
                      </a:r>
                    </a:p>
                  </a:txBody>
                  <a:tcPr/>
                </a:tc>
                <a:tc>
                  <a:txBody>
                    <a:bodyPr/>
                    <a:lstStyle/>
                    <a:p>
                      <a:pPr algn="l"/>
                      <a:r>
                        <a:rPr lang="en-US" sz="1400" dirty="0"/>
                        <a:t>Acoustic</a:t>
                      </a:r>
                    </a:p>
                  </a:txBody>
                  <a:tcPr/>
                </a:tc>
                <a:tc>
                  <a:txBody>
                    <a:bodyPr/>
                    <a:lstStyle/>
                    <a:p>
                      <a:pPr algn="l"/>
                      <a:r>
                        <a:rPr lang="en-US" sz="1400" dirty="0"/>
                        <a:t>Equilibration, static sense and hearing</a:t>
                      </a:r>
                    </a:p>
                  </a:txBody>
                  <a:tcPr/>
                </a:tc>
                <a:extLst>
                  <a:ext uri="{0D108BD9-81ED-4DB2-BD59-A6C34878D82A}">
                    <a16:rowId xmlns:a16="http://schemas.microsoft.com/office/drawing/2014/main" val="3423716774"/>
                  </a:ext>
                </a:extLst>
              </a:tr>
              <a:tr h="167640">
                <a:tc>
                  <a:txBody>
                    <a:bodyPr/>
                    <a:lstStyle/>
                    <a:p>
                      <a:pPr algn="ctr"/>
                      <a:r>
                        <a:rPr lang="en-US" sz="1400" dirty="0"/>
                        <a:t>IX</a:t>
                      </a:r>
                    </a:p>
                  </a:txBody>
                  <a:tcPr/>
                </a:tc>
                <a:tc>
                  <a:txBody>
                    <a:bodyPr/>
                    <a:lstStyle/>
                    <a:p>
                      <a:pPr algn="l"/>
                      <a:r>
                        <a:rPr lang="en-US" sz="1400" dirty="0"/>
                        <a:t>Glossopharyngeal</a:t>
                      </a:r>
                    </a:p>
                  </a:txBody>
                  <a:tcPr/>
                </a:tc>
                <a:tc>
                  <a:txBody>
                    <a:bodyPr/>
                    <a:lstStyle/>
                    <a:p>
                      <a:pPr algn="l"/>
                      <a:r>
                        <a:rPr lang="en-US" sz="1400" dirty="0"/>
                        <a:t>Salivation, sensations of skin, taste and viscera</a:t>
                      </a:r>
                    </a:p>
                  </a:txBody>
                  <a:tcPr/>
                </a:tc>
                <a:extLst>
                  <a:ext uri="{0D108BD9-81ED-4DB2-BD59-A6C34878D82A}">
                    <a16:rowId xmlns:a16="http://schemas.microsoft.com/office/drawing/2014/main" val="3551266408"/>
                  </a:ext>
                </a:extLst>
              </a:tr>
              <a:tr h="279400">
                <a:tc>
                  <a:txBody>
                    <a:bodyPr/>
                    <a:lstStyle/>
                    <a:p>
                      <a:pPr algn="ctr"/>
                      <a:r>
                        <a:rPr lang="en-US" sz="1400" dirty="0"/>
                        <a:t>X</a:t>
                      </a:r>
                    </a:p>
                  </a:txBody>
                  <a:tcPr/>
                </a:tc>
                <a:tc>
                  <a:txBody>
                    <a:bodyPr/>
                    <a:lstStyle/>
                    <a:p>
                      <a:pPr algn="l"/>
                      <a:r>
                        <a:rPr lang="en-US" sz="1400" dirty="0" err="1"/>
                        <a:t>Vagus</a:t>
                      </a:r>
                      <a:endParaRPr lang="en-US" sz="1400" dirty="0"/>
                    </a:p>
                  </a:txBody>
                  <a:tcPr/>
                </a:tc>
                <a:tc>
                  <a:txBody>
                    <a:bodyPr/>
                    <a:lstStyle/>
                    <a:p>
                      <a:pPr algn="l"/>
                      <a:r>
                        <a:rPr lang="en-US" sz="1400" dirty="0"/>
                        <a:t>Motor control of the heart and viscera, sensation from the thorax, pharynx and abdominal viscera</a:t>
                      </a:r>
                    </a:p>
                  </a:txBody>
                  <a:tcPr/>
                </a:tc>
                <a:extLst>
                  <a:ext uri="{0D108BD9-81ED-4DB2-BD59-A6C34878D82A}">
                    <a16:rowId xmlns:a16="http://schemas.microsoft.com/office/drawing/2014/main" val="4037693639"/>
                  </a:ext>
                </a:extLst>
              </a:tr>
              <a:tr h="167640">
                <a:tc>
                  <a:txBody>
                    <a:bodyPr/>
                    <a:lstStyle/>
                    <a:p>
                      <a:pPr algn="ctr"/>
                      <a:r>
                        <a:rPr lang="en-US" sz="1400" dirty="0"/>
                        <a:t>XI</a:t>
                      </a:r>
                    </a:p>
                  </a:txBody>
                  <a:tcPr/>
                </a:tc>
                <a:tc>
                  <a:txBody>
                    <a:bodyPr/>
                    <a:lstStyle/>
                    <a:p>
                      <a:pPr algn="l"/>
                      <a:r>
                        <a:rPr lang="en-US" sz="1400" dirty="0"/>
                        <a:t>Accessory</a:t>
                      </a:r>
                    </a:p>
                  </a:txBody>
                  <a:tcPr/>
                </a:tc>
                <a:tc>
                  <a:txBody>
                    <a:bodyPr/>
                    <a:lstStyle/>
                    <a:p>
                      <a:pPr algn="l"/>
                      <a:r>
                        <a:rPr lang="en-US" sz="1400" dirty="0"/>
                        <a:t>Motor impulses to the pharynx and shoulder</a:t>
                      </a:r>
                    </a:p>
                  </a:txBody>
                  <a:tcPr/>
                </a:tc>
                <a:extLst>
                  <a:ext uri="{0D108BD9-81ED-4DB2-BD59-A6C34878D82A}">
                    <a16:rowId xmlns:a16="http://schemas.microsoft.com/office/drawing/2014/main" val="4215013225"/>
                  </a:ext>
                </a:extLst>
              </a:tr>
              <a:tr h="279400">
                <a:tc>
                  <a:txBody>
                    <a:bodyPr/>
                    <a:lstStyle/>
                    <a:p>
                      <a:pPr algn="ctr"/>
                      <a:r>
                        <a:rPr lang="en-US" sz="1400" dirty="0"/>
                        <a:t>XII</a:t>
                      </a:r>
                    </a:p>
                  </a:txBody>
                  <a:tcPr/>
                </a:tc>
                <a:tc>
                  <a:txBody>
                    <a:bodyPr/>
                    <a:lstStyle/>
                    <a:p>
                      <a:pPr algn="l"/>
                      <a:r>
                        <a:rPr lang="en-US" sz="1400" dirty="0"/>
                        <a:t>Hypoglossal</a:t>
                      </a:r>
                    </a:p>
                  </a:txBody>
                  <a:tcPr/>
                </a:tc>
                <a:tc>
                  <a:txBody>
                    <a:bodyPr/>
                    <a:lstStyle/>
                    <a:p>
                      <a:pPr algn="l"/>
                      <a:r>
                        <a:rPr lang="en-US" sz="1400" dirty="0"/>
                        <a:t>Motor control of the tongue, some skeletal muscles, some viscera, sensation from skin and viscera</a:t>
                      </a:r>
                    </a:p>
                  </a:txBody>
                  <a:tcPr/>
                </a:tc>
                <a:extLst>
                  <a:ext uri="{0D108BD9-81ED-4DB2-BD59-A6C34878D82A}">
                    <a16:rowId xmlns:a16="http://schemas.microsoft.com/office/drawing/2014/main" val="368848103"/>
                  </a:ext>
                </a:extLst>
              </a:tr>
            </a:tbl>
          </a:graphicData>
        </a:graphic>
      </p:graphicFrame>
      <p:sp>
        <p:nvSpPr>
          <p:cNvPr id="8" name="Slide Number Placeholder 4">
            <a:extLst>
              <a:ext uri="{FF2B5EF4-FFF2-40B4-BE49-F238E27FC236}">
                <a16:creationId xmlns:a16="http://schemas.microsoft.com/office/drawing/2014/main" id="{0F76D9BA-0C0C-4671-8947-D159B93A5C9A}"/>
              </a:ext>
            </a:extLst>
          </p:cNvPr>
          <p:cNvSpPr>
            <a:spLocks noGrp="1"/>
          </p:cNvSpPr>
          <p:nvPr>
            <p:ph type="sldNum" sz="quarter" idx="10"/>
          </p:nvPr>
        </p:nvSpPr>
        <p:spPr/>
        <p:txBody>
          <a:bodyPr/>
          <a:lstStyle/>
          <a:p>
            <a:fld id="{68151E55-6873-49E2-B8D5-2F265E6F1973}" type="slidenum">
              <a:rPr lang="en-US" smtClean="0"/>
              <a:pPr/>
              <a:t>86</a:t>
            </a:fld>
            <a:endParaRPr lang="en-US"/>
          </a:p>
        </p:txBody>
      </p:sp>
    </p:spTree>
    <p:extLst>
      <p:ext uri="{BB962C8B-B14F-4D97-AF65-F5344CB8AC3E}">
        <p14:creationId xmlns:p14="http://schemas.microsoft.com/office/powerpoint/2010/main" val="381154936"/>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01F94D74-BA49-499E-9CA3-6ADAFCEA393A}"/>
              </a:ext>
            </a:extLst>
          </p:cNvPr>
          <p:cNvSpPr>
            <a:spLocks noGrp="1"/>
          </p:cNvSpPr>
          <p:nvPr>
            <p:ph type="title"/>
          </p:nvPr>
        </p:nvSpPr>
        <p:spPr/>
        <p:txBody>
          <a:bodyPr/>
          <a:lstStyle/>
          <a:p>
            <a:r>
              <a:rPr lang="en-US" dirty="0">
                <a:latin typeface="+mj-lt"/>
              </a:rPr>
              <a:t>End of Main Content</a:t>
            </a:r>
          </a:p>
        </p:txBody>
      </p:sp>
      <p:sp>
        <p:nvSpPr>
          <p:cNvPr id="3" name="Text Placeholder 2">
            <a:extLst>
              <a:ext uri="{FF2B5EF4-FFF2-40B4-BE49-F238E27FC236}">
                <a16:creationId xmlns:a16="http://schemas.microsoft.com/office/drawing/2014/main" id="{F3E85652-D4EB-4ED2-BBA6-8823DD779F76}"/>
              </a:ext>
            </a:extLst>
          </p:cNvPr>
          <p:cNvSpPr>
            <a:spLocks noGrp="1"/>
          </p:cNvSpPr>
          <p:nvPr>
            <p:ph type="body" sz="quarter" idx="13"/>
          </p:nvPr>
        </p:nvSpPr>
        <p:spPr/>
        <p:txBody>
          <a:bodyPr/>
          <a:lstStyle/>
          <a:p>
            <a:pPr defTabSz="457200">
              <a:spcBef>
                <a:spcPct val="20000"/>
              </a:spcBef>
              <a:defRPr/>
            </a:pPr>
            <a:r>
              <a:rPr lang="en-US" dirty="0"/>
              <a:t>© 2023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02583368"/>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C88242-31AB-427B-8857-866D707A4965}"/>
              </a:ext>
            </a:extLst>
          </p:cNvPr>
          <p:cNvSpPr>
            <a:spLocks noGrp="1"/>
          </p:cNvSpPr>
          <p:nvPr>
            <p:ph type="title"/>
          </p:nvPr>
        </p:nvSpPr>
        <p:spPr/>
        <p:txBody>
          <a:bodyPr/>
          <a:lstStyle/>
          <a:p>
            <a:r>
              <a:rPr lang="en-US" dirty="0">
                <a:latin typeface="+mj-lt"/>
              </a:rPr>
              <a:t>Accessibility Content: Text Alternatives for Images</a:t>
            </a:r>
          </a:p>
        </p:txBody>
      </p:sp>
    </p:spTree>
    <p:extLst>
      <p:ext uri="{BB962C8B-B14F-4D97-AF65-F5344CB8AC3E}">
        <p14:creationId xmlns:p14="http://schemas.microsoft.com/office/powerpoint/2010/main" val="1997930569"/>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42.1</a:t>
            </a:r>
            <a:r>
              <a:rPr lang="en-US" dirty="0"/>
              <a:t> </a:t>
            </a:r>
            <a:r>
              <a:rPr lang="en-US" noProof="0" dirty="0">
                <a:latin typeface="+mj-lt"/>
              </a:rPr>
              <a:t>- Text Alternative</a:t>
            </a:r>
          </a:p>
        </p:txBody>
      </p:sp>
      <p:sp>
        <p:nvSpPr>
          <p:cNvPr id="8"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peripheral nervous system has sensory neurons. The central nervous system has interneurons. Touch on the skin, the direction of conduction through the axon and cell body in the peripheral nervous system passes to dendrites cell body and axon in the central nervous system. Then the direction of conduction passes toward the cell body and skeletal muscle in the peripheral nervous system, motor neurons, and axon terminals.</a:t>
            </a:r>
          </a:p>
        </p:txBody>
      </p:sp>
      <p:sp>
        <p:nvSpPr>
          <p:cNvPr id="10" name="Text Placeholder 4">
            <a:extLst>
              <a:ext uri="{FF2B5EF4-FFF2-40B4-BE49-F238E27FC236}">
                <a16:creationId xmlns:a16="http://schemas.microsoft.com/office/drawing/2014/main" id="{D25C41FC-4A63-4805-8E6E-36C2F99BE993}"/>
              </a:ext>
            </a:extLst>
          </p:cNvPr>
          <p:cNvSpPr>
            <a:spLocks noGrp="1"/>
          </p:cNvSpPr>
          <p:nvPr>
            <p:ph type="body" sz="quarter" idx="17"/>
          </p:nvPr>
        </p:nvSpPr>
        <p:spPr/>
        <p:txBody>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89</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572529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C2CB6A-9F17-49E9-B355-7F3144EB8BDF}"/>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Components of a Neuron</a:t>
            </a:r>
          </a:p>
        </p:txBody>
      </p:sp>
      <p:sp>
        <p:nvSpPr>
          <p:cNvPr id="3" name="Content Placeholder 2">
            <a:extLst>
              <a:ext uri="{FF2B5EF4-FFF2-40B4-BE49-F238E27FC236}">
                <a16:creationId xmlns:a16="http://schemas.microsoft.com/office/drawing/2014/main" id="{F735A936-FC87-4906-9857-C46842F598BB}"/>
              </a:ext>
            </a:extLst>
          </p:cNvPr>
          <p:cNvSpPr>
            <a:spLocks noGrp="1"/>
          </p:cNvSpPr>
          <p:nvPr>
            <p:ph sz="quarter" idx="11"/>
          </p:nvPr>
        </p:nvSpPr>
        <p:spPr/>
        <p:txBody>
          <a:bodyPr/>
          <a:lstStyle/>
          <a:p>
            <a:pPr>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Neurons have the same basic structure</a:t>
            </a:r>
          </a:p>
          <a:p>
            <a:pPr marL="342900" indent="-342900">
              <a:spcBef>
                <a:spcPts val="1200"/>
              </a:spcBef>
              <a:spcAft>
                <a:spcPts val="600"/>
              </a:spcAft>
              <a:buClr>
                <a:srgbClr val="000000"/>
              </a:buClr>
              <a:buFont typeface="Arial"/>
              <a:buChar char="•"/>
            </a:pPr>
            <a:r>
              <a:rPr lang="en-US" dirty="0">
                <a:solidFill>
                  <a:srgbClr val="000000"/>
                </a:solidFill>
                <a:latin typeface="Arial" panose="020B0604020202020204" pitchFamily="34" charset="0"/>
                <a:ea typeface="Verdana" panose="020B0604030504040204" pitchFamily="34" charset="0"/>
              </a:rPr>
              <a:t>Cell body</a:t>
            </a:r>
          </a:p>
          <a:p>
            <a:pPr lvl="2" indent="-283464">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Enlarged part containing nucleus</a:t>
            </a:r>
          </a:p>
          <a:p>
            <a:pPr marL="342900" indent="-342900">
              <a:spcBef>
                <a:spcPts val="1200"/>
              </a:spcBef>
              <a:spcAft>
                <a:spcPts val="600"/>
              </a:spcAft>
              <a:buClr>
                <a:srgbClr val="000000"/>
              </a:buClr>
              <a:buFont typeface="Arial"/>
              <a:buChar char="•"/>
            </a:pPr>
            <a:r>
              <a:rPr lang="en-US" dirty="0">
                <a:solidFill>
                  <a:srgbClr val="000000"/>
                </a:solidFill>
                <a:latin typeface="Arial" panose="020B0604020202020204" pitchFamily="34" charset="0"/>
                <a:ea typeface="Verdana" panose="020B0604030504040204" pitchFamily="34" charset="0"/>
              </a:rPr>
              <a:t>Dendrites</a:t>
            </a:r>
          </a:p>
          <a:p>
            <a:pPr lvl="2" indent="-283464">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Short, cytoplasmic extensions that receive stimuli</a:t>
            </a:r>
          </a:p>
          <a:p>
            <a:pPr marL="342900" indent="-342900">
              <a:spcBef>
                <a:spcPts val="1200"/>
              </a:spcBef>
              <a:spcAft>
                <a:spcPts val="600"/>
              </a:spcAft>
              <a:buClr>
                <a:srgbClr val="000000"/>
              </a:buClr>
              <a:buFont typeface="Arial"/>
              <a:buChar char="•"/>
            </a:pPr>
            <a:r>
              <a:rPr lang="en-US" dirty="0">
                <a:solidFill>
                  <a:srgbClr val="000000"/>
                </a:solidFill>
                <a:latin typeface="Arial" panose="020B0604020202020204" pitchFamily="34" charset="0"/>
                <a:ea typeface="Verdana" panose="020B0604030504040204" pitchFamily="34" charset="0"/>
              </a:rPr>
              <a:t>Axon</a:t>
            </a:r>
          </a:p>
          <a:p>
            <a:pPr lvl="2" indent="-283464">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Single, long extension that conducts impulses away from cell body</a:t>
            </a:r>
          </a:p>
        </p:txBody>
      </p:sp>
      <p:sp>
        <p:nvSpPr>
          <p:cNvPr id="6" name="Slide Number Placeholder 3">
            <a:extLst>
              <a:ext uri="{FF2B5EF4-FFF2-40B4-BE49-F238E27FC236}">
                <a16:creationId xmlns:a16="http://schemas.microsoft.com/office/drawing/2014/main" id="{8B4E06AE-7DD0-4A8F-AA98-DAA8C36BFCA9}"/>
              </a:ext>
            </a:extLst>
          </p:cNvPr>
          <p:cNvSpPr>
            <a:spLocks noGrp="1"/>
          </p:cNvSpPr>
          <p:nvPr>
            <p:ph type="sldNum" sz="quarter" idx="10"/>
          </p:nvPr>
        </p:nvSpPr>
        <p:spPr/>
        <p:txBody>
          <a:bodyPr/>
          <a:lstStyle/>
          <a:p>
            <a:fld id="{68151E55-6873-49E2-B8D5-2F265E6F1973}" type="slidenum">
              <a:rPr lang="en-US" smtClean="0"/>
              <a:pPr/>
              <a:t>9</a:t>
            </a:fld>
            <a:endParaRPr lang="en-US"/>
          </a:p>
        </p:txBody>
      </p:sp>
    </p:spTree>
    <p:extLst>
      <p:ext uri="{BB962C8B-B14F-4D97-AF65-F5344CB8AC3E}">
        <p14:creationId xmlns:p14="http://schemas.microsoft.com/office/powerpoint/2010/main" val="1047795860"/>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ea typeface="Microsoft YaHei" panose="020B0503020204020204" pitchFamily="34" charset="-122"/>
                <a:cs typeface="Abadi MT Condensed Extra Bold"/>
              </a:rPr>
              <a:t>Figure 42.2 </a:t>
            </a:r>
            <a:r>
              <a:rPr lang="en-US" noProof="0" dirty="0">
                <a:latin typeface="+mj-lt"/>
              </a:rPr>
              <a:t>- Text Alternative</a:t>
            </a:r>
          </a:p>
        </p:txBody>
      </p:sp>
      <p:sp>
        <p:nvSpPr>
          <p:cNvPr id="8"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Brain and spinal cord to motor pathways to the somatic nervous system (voluntary) and autonomic nervous system (involuntary). The autonomic nervous system (involuntary) to sympathetic nervous system fight or flight, and parasympathetic nervous system rest and repose. The sensory neurons registering internal stimulus and sensory neurons registering external stimuli move toward sensory pathways to the brain and spinal cord.</a:t>
            </a:r>
          </a:p>
        </p:txBody>
      </p:sp>
      <p:sp>
        <p:nvSpPr>
          <p:cNvPr id="10" name="Text Placeholder 4">
            <a:extLst>
              <a:ext uri="{FF2B5EF4-FFF2-40B4-BE49-F238E27FC236}">
                <a16:creationId xmlns:a16="http://schemas.microsoft.com/office/drawing/2014/main" id="{D25C41FC-4A63-4805-8E6E-36C2F99BE993}"/>
              </a:ext>
            </a:extLst>
          </p:cNvPr>
          <p:cNvSpPr>
            <a:spLocks noGrp="1"/>
          </p:cNvSpPr>
          <p:nvPr>
            <p:ph type="body" sz="quarter" idx="17"/>
          </p:nvPr>
        </p:nvSpPr>
        <p:spPr/>
        <p:txBody>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90</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526329428"/>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42.3a</a:t>
            </a:r>
            <a:r>
              <a:rPr lang="en-US" dirty="0"/>
              <a:t> - </a:t>
            </a:r>
            <a:r>
              <a:rPr lang="en-US" noProof="0" dirty="0">
                <a:latin typeface="+mj-lt"/>
              </a:rPr>
              <a:t>Text Alternative</a:t>
            </a:r>
          </a:p>
        </p:txBody>
      </p:sp>
      <p:sp>
        <p:nvSpPr>
          <p:cNvPr id="8"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neuron consists of a central disc-shaped cell body with the nucleus inside. The cell body is surrounded by numerous root-like extensions around the periphery. The long, cylindrical tube-like extension that emerges from the neuron is labeled axon. The axon is insulated with cylindrical, intermittent sheaths called the myelin sheath. The gaps in-between the sheaths exposing the axon underneath is the node of Ranvier. The myelin sheath is composed of specialized cells called Schwann cells.</a:t>
            </a:r>
          </a:p>
        </p:txBody>
      </p:sp>
      <p:sp>
        <p:nvSpPr>
          <p:cNvPr id="10" name="Text Placeholder 4">
            <a:extLst>
              <a:ext uri="{FF2B5EF4-FFF2-40B4-BE49-F238E27FC236}">
                <a16:creationId xmlns:a16="http://schemas.microsoft.com/office/drawing/2014/main" id="{D25C41FC-4A63-4805-8E6E-36C2F99BE993}"/>
              </a:ext>
            </a:extLst>
          </p:cNvPr>
          <p:cNvSpPr>
            <a:spLocks noGrp="1"/>
          </p:cNvSpPr>
          <p:nvPr>
            <p:ph type="body" sz="quarter" idx="17"/>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91</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945335050"/>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42.3b </a:t>
            </a:r>
            <a:r>
              <a:rPr lang="en-US" dirty="0"/>
              <a:t>- </a:t>
            </a:r>
            <a:r>
              <a:rPr lang="en-US" noProof="0" dirty="0">
                <a:latin typeface="+mj-lt"/>
              </a:rPr>
              <a:t>Text Alternative</a:t>
            </a:r>
          </a:p>
        </p:txBody>
      </p:sp>
      <p:sp>
        <p:nvSpPr>
          <p:cNvPr id="8"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Diagram 1: The cross-sectional view shows the central cylindrical tubule labeled the axon. The axon is partially enveloped by the invaginated sheath which is made up of Schwan cells. The nucleus is embedded within the sheath. Diagram 2: The cross-sectional view shows the axon completely enveloped by the sheath made up of Schwan cells with the nucleus embedded inside closer to the axon. A single layer of myelin sheath starts surrounding the axon.  Diagram 3: The nucleus is pushed to the periphery as a small bulge. The myelin sheath forms concentric rings around the axon. Diagram 4: The nucleus is present outside the myelin sheath and the central axon is completely covered by multiple layers of concentric rings.</a:t>
            </a:r>
          </a:p>
        </p:txBody>
      </p:sp>
      <p:sp>
        <p:nvSpPr>
          <p:cNvPr id="10" name="Text Placeholder 4">
            <a:extLst>
              <a:ext uri="{FF2B5EF4-FFF2-40B4-BE49-F238E27FC236}">
                <a16:creationId xmlns:a16="http://schemas.microsoft.com/office/drawing/2014/main" id="{D25C41FC-4A63-4805-8E6E-36C2F99BE993}"/>
              </a:ext>
            </a:extLst>
          </p:cNvPr>
          <p:cNvSpPr>
            <a:spLocks noGrp="1"/>
          </p:cNvSpPr>
          <p:nvPr>
            <p:ph type="body" sz="quarter" idx="17"/>
          </p:nvPr>
        </p:nvSpPr>
        <p:spPr/>
        <p:txBody>
          <a:bodyPr/>
          <a:lstStyle/>
          <a:p>
            <a:r>
              <a:rPr lang="en-US" noProof="0" dirty="0">
                <a:latin typeface="+mj-lt"/>
                <a:hlinkClick r:id="rId2" action="ppaction://hlinksldjump"/>
              </a:rPr>
              <a:t>Return to parent-slide containing images.</a:t>
            </a:r>
            <a:endParaRPr lang="en-US" noProof="0" dirty="0">
              <a:latin typeface="+mj-lt"/>
              <a:hlinkClick r:id="rId4"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92</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651773460"/>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42.5 </a:t>
            </a:r>
            <a:r>
              <a:rPr lang="en-US" dirty="0"/>
              <a:t>- </a:t>
            </a:r>
            <a:r>
              <a:rPr lang="en-US" noProof="0" dirty="0">
                <a:latin typeface="+mj-lt"/>
              </a:rPr>
              <a:t>Text Alternative</a:t>
            </a:r>
          </a:p>
        </p:txBody>
      </p:sp>
      <p:sp>
        <p:nvSpPr>
          <p:cNvPr id="8"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positive and negative charges are on the top and bottom of the membrane of the axon. Electrode outside axon and electrode inside the axon is connected. The voltmeter shows negative 70 millivolts to positive 40 millivolts in the oscilloscope screen. Sodium potassium pump pumps sodium and potassium ions to the intracellular portion. Potassium ions pass through the channel </a:t>
            </a:r>
            <a:r>
              <a:rPr lang="en-US" dirty="0" err="1"/>
              <a:t>bidirectionally</a:t>
            </a:r>
            <a:r>
              <a:rPr lang="en-US" dirty="0"/>
              <a:t> in extracellular and intracellular portions are in the channel. The sodium ions are on the extracellular portion. Proteins and nucleic acids are there in the intracellular portion.</a:t>
            </a:r>
          </a:p>
        </p:txBody>
      </p:sp>
      <p:sp>
        <p:nvSpPr>
          <p:cNvPr id="10" name="Text Placeholder 4">
            <a:extLst>
              <a:ext uri="{FF2B5EF4-FFF2-40B4-BE49-F238E27FC236}">
                <a16:creationId xmlns:a16="http://schemas.microsoft.com/office/drawing/2014/main" id="{D25C41FC-4A63-4805-8E6E-36C2F99BE993}"/>
              </a:ext>
            </a:extLst>
          </p:cNvPr>
          <p:cNvSpPr>
            <a:spLocks noGrp="1"/>
          </p:cNvSpPr>
          <p:nvPr>
            <p:ph type="body" sz="quarter" idx="17"/>
          </p:nvPr>
        </p:nvSpPr>
        <p:spPr/>
        <p:txBody>
          <a:bodyPr/>
          <a:lstStyle/>
          <a:p>
            <a:r>
              <a:rPr lang="en-US" noProof="0" dirty="0">
                <a:latin typeface="+mj-lt"/>
                <a:hlinkClick r:id="rId2" action="ppaction://hlinksldjump"/>
              </a:rPr>
              <a:t>Return to parent-slide containing images.</a:t>
            </a:r>
            <a:endParaRPr lang="en-US" noProof="0" dirty="0">
              <a:latin typeface="+mj-lt"/>
              <a:hlinkClick r:id="rId4"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93</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683309445"/>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Gated Channels </a:t>
            </a:r>
            <a:r>
              <a:rPr lang="en-US" dirty="0"/>
              <a:t>- </a:t>
            </a:r>
            <a:r>
              <a:rPr lang="en-US" noProof="0" dirty="0">
                <a:latin typeface="+mj-lt"/>
              </a:rPr>
              <a:t>Text Alternative</a:t>
            </a:r>
          </a:p>
        </p:txBody>
      </p:sp>
      <p:sp>
        <p:nvSpPr>
          <p:cNvPr id="8"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parts labeled are sodium ions, ion channel, receptor protein, acetylcholine, cell membrane, synaptic cleft. The sodium ions pass through the channels.</a:t>
            </a:r>
          </a:p>
        </p:txBody>
      </p:sp>
      <p:sp>
        <p:nvSpPr>
          <p:cNvPr id="10" name="Text Placeholder 4">
            <a:extLst>
              <a:ext uri="{FF2B5EF4-FFF2-40B4-BE49-F238E27FC236}">
                <a16:creationId xmlns:a16="http://schemas.microsoft.com/office/drawing/2014/main" id="{D25C41FC-4A63-4805-8E6E-36C2F99BE993}"/>
              </a:ext>
            </a:extLst>
          </p:cNvPr>
          <p:cNvSpPr>
            <a:spLocks noGrp="1"/>
          </p:cNvSpPr>
          <p:nvPr>
            <p:ph type="body" sz="quarter" idx="17"/>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94</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839038825"/>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Figure 42.8 </a:t>
            </a:r>
            <a:r>
              <a:rPr lang="en-US" dirty="0"/>
              <a:t>- </a:t>
            </a:r>
            <a:r>
              <a:rPr lang="en-US" noProof="0" dirty="0">
                <a:latin typeface="+mj-lt"/>
              </a:rPr>
              <a:t>Text Alternative</a:t>
            </a:r>
          </a:p>
        </p:txBody>
      </p:sp>
      <p:sp>
        <p:nvSpPr>
          <p:cNvPr id="8"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resting membrane potential is a negative voltage and the initial voltage increase from resting is gentle. Then when voltage-gated sodium channels open, the voltage increases very rapidly and becomes positive with depolarization. The voltage signal peaks then decline at the same rate that it increased as potassium gated channels open and repolarize. The decline in voltage remains rapid as the signal again becomes negative, and it reaches a peak negative signal just below the resting membrane potential, called hyperpolarization. The signal slowly rises back to the resting membrane potential. The difference in voltage between the resting membrane potential and the positive peak is the action potential.</a:t>
            </a:r>
          </a:p>
        </p:txBody>
      </p:sp>
      <p:sp>
        <p:nvSpPr>
          <p:cNvPr id="10" name="Text Placeholder 4">
            <a:extLst>
              <a:ext uri="{FF2B5EF4-FFF2-40B4-BE49-F238E27FC236}">
                <a16:creationId xmlns:a16="http://schemas.microsoft.com/office/drawing/2014/main" id="{D25C41FC-4A63-4805-8E6E-36C2F99BE993}"/>
              </a:ext>
            </a:extLst>
          </p:cNvPr>
          <p:cNvSpPr>
            <a:spLocks noGrp="1"/>
          </p:cNvSpPr>
          <p:nvPr>
            <p:ph type="body" sz="quarter" idx="17"/>
          </p:nvPr>
        </p:nvSpPr>
        <p:spPr/>
        <p:txBody>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95</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482816128"/>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Figure 42.10 </a:t>
            </a:r>
            <a:r>
              <a:rPr lang="en-US" dirty="0"/>
              <a:t>- </a:t>
            </a:r>
            <a:r>
              <a:rPr lang="en-US" noProof="0" dirty="0">
                <a:latin typeface="+mj-lt"/>
              </a:rPr>
              <a:t>Text Alternative</a:t>
            </a:r>
          </a:p>
        </p:txBody>
      </p:sp>
      <p:sp>
        <p:nvSpPr>
          <p:cNvPr id="8"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A magnified view of an axon with its myelin shows two positive charges, and two sodium positive ions represent action potential. Positive charges on the membrane toward the right are </a:t>
            </a:r>
            <a:r>
              <a:rPr lang="en-US" dirty="0" err="1"/>
              <a:t>saltatory</a:t>
            </a:r>
            <a:r>
              <a:rPr lang="en-US" dirty="0"/>
              <a:t> conduction. One positive and one negative charge and one sodium ion represent action potential.</a:t>
            </a:r>
          </a:p>
        </p:txBody>
      </p:sp>
      <p:sp>
        <p:nvSpPr>
          <p:cNvPr id="10" name="Text Placeholder 4">
            <a:extLst>
              <a:ext uri="{FF2B5EF4-FFF2-40B4-BE49-F238E27FC236}">
                <a16:creationId xmlns:a16="http://schemas.microsoft.com/office/drawing/2014/main" id="{D25C41FC-4A63-4805-8E6E-36C2F99BE993}"/>
              </a:ext>
            </a:extLst>
          </p:cNvPr>
          <p:cNvSpPr>
            <a:spLocks noGrp="1"/>
          </p:cNvSpPr>
          <p:nvPr>
            <p:ph type="body" sz="quarter" idx="17"/>
          </p:nvPr>
        </p:nvSpPr>
        <p:spPr/>
        <p:txBody>
          <a:bodyPr/>
          <a:lstStyle/>
          <a:p>
            <a:r>
              <a:rPr lang="en-US" noProof="0" dirty="0">
                <a:latin typeface="+mj-lt"/>
                <a:hlinkClick r:id="rId2" action="ppaction://hlinksldjump"/>
              </a:rPr>
              <a:t>Return to parent-slide containing images.</a:t>
            </a:r>
            <a:endParaRPr lang="en-US" noProof="0" dirty="0">
              <a:latin typeface="+mj-lt"/>
              <a:hlinkClick r:id="rId4"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96</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281302373"/>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Figure 42.13 </a:t>
            </a:r>
            <a:r>
              <a:rPr lang="en-US" dirty="0"/>
              <a:t>- </a:t>
            </a:r>
            <a:r>
              <a:rPr lang="en-US" noProof="0" dirty="0">
                <a:latin typeface="+mj-lt"/>
              </a:rPr>
              <a:t>Text Alternative</a:t>
            </a:r>
          </a:p>
        </p:txBody>
      </p:sp>
      <p:sp>
        <p:nvSpPr>
          <p:cNvPr id="8"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parts labeled in the magnified view of the axon are inward diffusion of calcium 2 plus ion, synaptic vesicle, action potential, and terminal branch of the axon. The magnified view of the synaptic cleft shows neurotransmitter ACH and receptor protein.</a:t>
            </a:r>
          </a:p>
        </p:txBody>
      </p:sp>
      <p:sp>
        <p:nvSpPr>
          <p:cNvPr id="10" name="Text Placeholder 4">
            <a:extLst>
              <a:ext uri="{FF2B5EF4-FFF2-40B4-BE49-F238E27FC236}">
                <a16:creationId xmlns:a16="http://schemas.microsoft.com/office/drawing/2014/main" id="{D25C41FC-4A63-4805-8E6E-36C2F99BE993}"/>
              </a:ext>
            </a:extLst>
          </p:cNvPr>
          <p:cNvSpPr>
            <a:spLocks noGrp="1"/>
          </p:cNvSpPr>
          <p:nvPr>
            <p:ph type="body" sz="quarter" idx="17"/>
          </p:nvPr>
        </p:nvSpPr>
        <p:spPr/>
        <p:txBody>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97</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069338520"/>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Figure 42.15 </a:t>
            </a:r>
            <a:r>
              <a:rPr lang="en-US" dirty="0"/>
              <a:t>- </a:t>
            </a:r>
            <a:r>
              <a:rPr lang="en-US" noProof="0" dirty="0">
                <a:latin typeface="+mj-lt"/>
              </a:rPr>
              <a:t>Text Alternative</a:t>
            </a:r>
          </a:p>
        </p:txBody>
      </p:sp>
      <p:sp>
        <p:nvSpPr>
          <p:cNvPr id="8"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pPr>
              <a:spcAft>
                <a:spcPts val="400"/>
              </a:spcAft>
            </a:pPr>
            <a:r>
              <a:rPr lang="en-US" sz="1700" dirty="0"/>
              <a:t>Illustration 1: The terminal bouton of a neuron shows the release of neurotransmitters into the synaptic cleft. Acetylcholine binds to a receptor in the postsynaptic membrane causing the ligand-gated ion channels embedded in the plasma membrane to open. The sodium ions pass through this gate into the cell. It produces a depolarization called an excitatory postsynaptic potential (E P S P). A graph titled EPSP plots membrane potential in millivolts against time in milliseconds. The vertical axis has the values of 0, negative 70, and 0. A convex upward shallow curve is plotted on the horizontal line extending across negative 70 starting from negative 70 on the vertical axis and ending at 1 millisecond.  Illustration 2:  G A B A (gamma-aminobutyric acid), the inhibitory neurotransmitters bind to the postsynaptic membrane causing the opening of ligand-gated channels for chloride ions resulting in the influx of chloride ions into the cell. It produces a hyperpolarization called an inhibitory postsynaptic potential (I P S P). A graph titled IPSP plots membrane potential in millivolts against time in milliseconds. The vertical axis has the values of 0, negative 70, and 0. A convex downward shallow curve is plotted on the horizontal line extending across negative 70 starting from negative 70 on the vertical axis and ending at 1 millisecond.</a:t>
            </a:r>
          </a:p>
        </p:txBody>
      </p:sp>
      <p:sp>
        <p:nvSpPr>
          <p:cNvPr id="10" name="Text Placeholder 4">
            <a:extLst>
              <a:ext uri="{FF2B5EF4-FFF2-40B4-BE49-F238E27FC236}">
                <a16:creationId xmlns:a16="http://schemas.microsoft.com/office/drawing/2014/main" id="{D25C41FC-4A63-4805-8E6E-36C2F99BE993}"/>
              </a:ext>
            </a:extLst>
          </p:cNvPr>
          <p:cNvSpPr>
            <a:spLocks noGrp="1"/>
          </p:cNvSpPr>
          <p:nvPr>
            <p:ph type="body" sz="quarter" idx="17"/>
          </p:nvPr>
        </p:nvSpPr>
        <p:spPr/>
        <p:txBody>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98</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790883233"/>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Figure 42.18 </a:t>
            </a:r>
            <a:r>
              <a:rPr lang="en-US" dirty="0"/>
              <a:t>- </a:t>
            </a:r>
            <a:r>
              <a:rPr lang="en-US" noProof="0" dirty="0">
                <a:latin typeface="+mj-lt"/>
              </a:rPr>
              <a:t>Text Alternative</a:t>
            </a:r>
          </a:p>
        </p:txBody>
      </p:sp>
      <p:sp>
        <p:nvSpPr>
          <p:cNvPr id="8"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Cnidarians have nerve nets that form loose networks of nerves throughout the body. Earthworms have a central nervous system with a brain in their anterior end and a nerve cord that travels dorsally with peripheral nerves branching off it. Arthropods have a brain located in the center of their anterior end and ventral nerve cords. Echinoderms have a circular radial nerve in the center of their bodies and a nerve rib branching from the radial nerve into each of their body segments. Mollusks have a centrally located brain and giant axons that exit from it and travel through the length of their head. Flatworms have two nerve cords that travel longitudinally along either side of their body and bundles of associative neurons in their heads that emanate from the nerve cords. Humans and other vertebrates have a segmented brain in their heads a centrally located spinal cord that travels dorsally from the brain and from which, peripheral nerves extend to innervate the tissues of the body.</a:t>
            </a:r>
          </a:p>
        </p:txBody>
      </p:sp>
      <p:sp>
        <p:nvSpPr>
          <p:cNvPr id="10" name="Text Placeholder 4">
            <a:extLst>
              <a:ext uri="{FF2B5EF4-FFF2-40B4-BE49-F238E27FC236}">
                <a16:creationId xmlns:a16="http://schemas.microsoft.com/office/drawing/2014/main" id="{D25C41FC-4A63-4805-8E6E-36C2F99BE993}"/>
              </a:ext>
            </a:extLst>
          </p:cNvPr>
          <p:cNvSpPr>
            <a:spLocks noGrp="1"/>
          </p:cNvSpPr>
          <p:nvPr>
            <p:ph type="body" sz="quarter" idx="17"/>
          </p:nvPr>
        </p:nvSpPr>
        <p:spPr/>
        <p:txBody>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99</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709748347"/>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FC17013A-BE89-413F-A8ED-77C8AF016AE4}"/>
    </a:ext>
  </a:extLst>
</a:theme>
</file>

<file path=ppt/theme/theme2.xml><?xml version="1.0" encoding="utf-8"?>
<a:theme xmlns:a="http://schemas.openxmlformats.org/drawingml/2006/main" name="MainContentSlideMaster">
  <a:themeElements>
    <a:clrScheme name="Custom 127">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3678C5CA-F6B1-495A-9585-AA19FAECF00F}"/>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7BE6367B-CB9C-48C6-A9AC-FE64130E0844}"/>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82C40DF1-E5A2-4411-819F-ABABE98271FB}"/>
    </a:ext>
  </a:extLst>
</a:theme>
</file>

<file path=ppt/theme/theme5.xml><?xml version="1.0" encoding="utf-8"?>
<a:theme xmlns:a="http://schemas.openxmlformats.org/drawingml/2006/main" name="ImageDescriptionAppendixSlideMaster">
  <a:themeElements>
    <a:clrScheme name="Custom 12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D95D8D80-EEC1-4CA0-9C6D-C98B4A0A47CC}"/>
    </a:ext>
  </a:extLst>
</a:theme>
</file>

<file path=ppt/theme/theme6.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HHE_PPT_Template.potm" id="{78281C14-8914-489E-AACB-345A039C3E45}" vid="{60AACB5C-B444-4B87-A500-E0AB80EED3AE}"/>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5789</TotalTime>
  <Words>6006</Words>
  <Application>Microsoft Office PowerPoint</Application>
  <PresentationFormat>On-screen Show (4:3)</PresentationFormat>
  <Paragraphs>794</Paragraphs>
  <Slides>111</Slides>
  <Notes>1</Notes>
  <HiddenSlides>24</HiddenSlides>
  <MMClips>0</MMClips>
  <ScaleCrop>false</ScaleCrop>
  <HeadingPairs>
    <vt:vector size="8" baseType="variant">
      <vt:variant>
        <vt:lpstr>Fonts Used</vt:lpstr>
      </vt:variant>
      <vt:variant>
        <vt:i4>7</vt:i4>
      </vt:variant>
      <vt:variant>
        <vt:lpstr>Theme</vt:lpstr>
      </vt:variant>
      <vt:variant>
        <vt:i4>6</vt:i4>
      </vt:variant>
      <vt:variant>
        <vt:lpstr>Embedded OLE Servers</vt:lpstr>
      </vt:variant>
      <vt:variant>
        <vt:i4>1</vt:i4>
      </vt:variant>
      <vt:variant>
        <vt:lpstr>Slide Titles</vt:lpstr>
      </vt:variant>
      <vt:variant>
        <vt:i4>111</vt:i4>
      </vt:variant>
    </vt:vector>
  </HeadingPairs>
  <TitlesOfParts>
    <vt:vector size="125" baseType="lpstr">
      <vt:lpstr>Microsoft YaHei</vt:lpstr>
      <vt:lpstr>Abadi MT Condensed Extra Bold</vt:lpstr>
      <vt:lpstr>Arial</vt:lpstr>
      <vt:lpstr>Calibri</vt:lpstr>
      <vt:lpstr>Helvetica</vt:lpstr>
      <vt:lpstr>Times New Roman</vt:lpstr>
      <vt:lpstr>Verdana</vt:lpstr>
      <vt:lpstr>Title Slides Master</vt:lpstr>
      <vt:lpstr>MainContentSlideMaster</vt:lpstr>
      <vt:lpstr>ClosingMaster</vt:lpstr>
      <vt:lpstr>DividerSlideMaster</vt:lpstr>
      <vt:lpstr>ImageDescriptionAppendixSlideMaster</vt:lpstr>
      <vt:lpstr>Custom Design</vt:lpstr>
      <vt:lpstr>Equation</vt:lpstr>
      <vt:lpstr>Chapter 42</vt:lpstr>
      <vt:lpstr>Lecture Outline</vt:lpstr>
      <vt:lpstr>Nervous System Organization</vt:lpstr>
      <vt:lpstr>Central Nervous System</vt:lpstr>
      <vt:lpstr>Types of Neurons</vt:lpstr>
      <vt:lpstr>Peripheral Nervous System</vt:lpstr>
      <vt:lpstr>Figure 42.1</vt:lpstr>
      <vt:lpstr>Figure 42.2</vt:lpstr>
      <vt:lpstr>Components of a Neuron</vt:lpstr>
      <vt:lpstr>Figure 42.3a</vt:lpstr>
      <vt:lpstr>Supportive Cells</vt:lpstr>
      <vt:lpstr>Figure 42.3b</vt:lpstr>
      <vt:lpstr>Electrical Difference Across the Plasma Membrane</vt:lpstr>
      <vt:lpstr>Interior of the Cell</vt:lpstr>
      <vt:lpstr>Nerve Impulse Transmission</vt:lpstr>
      <vt:lpstr>Table 42.1</vt:lpstr>
      <vt:lpstr>Figure 42.5</vt:lpstr>
      <vt:lpstr>Uniqueness of Neurons</vt:lpstr>
      <vt:lpstr>Overview of Potentials</vt:lpstr>
      <vt:lpstr>Gated Channels</vt:lpstr>
      <vt:lpstr>Depolarization</vt:lpstr>
      <vt:lpstr>Figure 42.7</vt:lpstr>
      <vt:lpstr>Action Potentials</vt:lpstr>
      <vt:lpstr>Voltage-Gated Channels</vt:lpstr>
      <vt:lpstr>Phases of an Action Potential</vt:lpstr>
      <vt:lpstr>Figure 42.8</vt:lpstr>
      <vt:lpstr>Nerve Impulse Propagation</vt:lpstr>
      <vt:lpstr>Figure 42.9</vt:lpstr>
      <vt:lpstr>Velocity of Conduction</vt:lpstr>
      <vt:lpstr>Figure 42.10</vt:lpstr>
      <vt:lpstr>Synapses</vt:lpstr>
      <vt:lpstr>Electrical and Chemical Synapses</vt:lpstr>
      <vt:lpstr>Figure 42.12</vt:lpstr>
      <vt:lpstr>Chemical Synapses</vt:lpstr>
      <vt:lpstr>Figure 42.13</vt:lpstr>
      <vt:lpstr>Neurotransmitters: Acetylcholine</vt:lpstr>
      <vt:lpstr>Acetylcholine</vt:lpstr>
      <vt:lpstr>Neurotransmitters: Amino Acids</vt:lpstr>
      <vt:lpstr>Figure 42.15</vt:lpstr>
      <vt:lpstr>Neurotransmitters: Biogenic Amines</vt:lpstr>
      <vt:lpstr>Neurotransmitters: Neuropeptides</vt:lpstr>
      <vt:lpstr>Synaptic Integration</vt:lpstr>
      <vt:lpstr>Figure 42.16</vt:lpstr>
      <vt:lpstr>Synaptic Integration and Threshold Voltage</vt:lpstr>
      <vt:lpstr>Drug Addiction</vt:lpstr>
      <vt:lpstr>Drug Addiction: Cocaine</vt:lpstr>
      <vt:lpstr>Figure 42.17</vt:lpstr>
      <vt:lpstr>Drug Addiction: Nicotine</vt:lpstr>
      <vt:lpstr>Evolution of the Central Nervous System</vt:lpstr>
      <vt:lpstr>Figure 42.18</vt:lpstr>
      <vt:lpstr>Vertebrate Brains</vt:lpstr>
      <vt:lpstr>Figure 42.19</vt:lpstr>
      <vt:lpstr>Table 42.4</vt:lpstr>
      <vt:lpstr>Relative Sizes of Vertebrate Brains</vt:lpstr>
      <vt:lpstr>Forebrain</vt:lpstr>
      <vt:lpstr>Cerebrum</vt:lpstr>
      <vt:lpstr>Figure 42.21</vt:lpstr>
      <vt:lpstr>Cerebrum: Cerebral Cortex</vt:lpstr>
      <vt:lpstr>Cerebral Cortex</vt:lpstr>
      <vt:lpstr>Figure 42.22</vt:lpstr>
      <vt:lpstr>Figure 42.23</vt:lpstr>
      <vt:lpstr>Other Brain Structures</vt:lpstr>
      <vt:lpstr>Complex Functions of the Brain</vt:lpstr>
      <vt:lpstr>Complex Functions of the Brain: Language</vt:lpstr>
      <vt:lpstr>Complex Functions of the Brain: Memory</vt:lpstr>
      <vt:lpstr>Synaptic Plasticity</vt:lpstr>
      <vt:lpstr>Figure 42.24</vt:lpstr>
      <vt:lpstr>Alzheimer Disease</vt:lpstr>
      <vt:lpstr>Spinal Cord</vt:lpstr>
      <vt:lpstr>Composition of the Spinal Cord</vt:lpstr>
      <vt:lpstr>Role of the Spinal Cord</vt:lpstr>
      <vt:lpstr>Figure 42.26</vt:lpstr>
      <vt:lpstr>Figure 42.27</vt:lpstr>
      <vt:lpstr>Composition of the Peripheral Nervous System</vt:lpstr>
      <vt:lpstr>Figure 42.28</vt:lpstr>
      <vt:lpstr>Neurons of the Peripheral Nervous System</vt:lpstr>
      <vt:lpstr>The Somatic Nervous System</vt:lpstr>
      <vt:lpstr>The Autonomic Nervous System</vt:lpstr>
      <vt:lpstr>Table 42.5</vt:lpstr>
      <vt:lpstr>Figure 42.29</vt:lpstr>
      <vt:lpstr>Divisions of the Autonomic Nervous System</vt:lpstr>
      <vt:lpstr>Figure 42.30</vt:lpstr>
      <vt:lpstr>Table 42.6</vt:lpstr>
      <vt:lpstr>G Proteins</vt:lpstr>
      <vt:lpstr>Cranial Nerves</vt:lpstr>
      <vt:lpstr>Table 42.7</vt:lpstr>
      <vt:lpstr>End of Main Content</vt:lpstr>
      <vt:lpstr>Accessibility Content: Text Alternatives for Images</vt:lpstr>
      <vt:lpstr>Figure 42.1 - Text Alternative</vt:lpstr>
      <vt:lpstr>Figure 42.2 - Text Alternative</vt:lpstr>
      <vt:lpstr>Figure 42.3a - Text Alternative</vt:lpstr>
      <vt:lpstr>Figure 42.3b - Text Alternative</vt:lpstr>
      <vt:lpstr>Figure 42.5 - Text Alternative</vt:lpstr>
      <vt:lpstr>Gated Channels - Text Alternative</vt:lpstr>
      <vt:lpstr>Figure 42.8 - Text Alternative</vt:lpstr>
      <vt:lpstr>Figure 42.10 - Text Alternative</vt:lpstr>
      <vt:lpstr>Figure 42.13 - Text Alternative</vt:lpstr>
      <vt:lpstr>Figure 42.15 - Text Alternative</vt:lpstr>
      <vt:lpstr>Figure 42.18 - Text Alternative</vt:lpstr>
      <vt:lpstr>Figure 42.19 - Text Alternative</vt:lpstr>
      <vt:lpstr>Relative Sizes of Vertebrate Brains - Text Alternative</vt:lpstr>
      <vt:lpstr>Figure 42.21 - Text Alternative</vt:lpstr>
      <vt:lpstr>Figure 42.22 - Text Alternative</vt:lpstr>
      <vt:lpstr>Figure 42.23 - Text Alternative</vt:lpstr>
      <vt:lpstr>Figure 42.24 - Text Alternative</vt:lpstr>
      <vt:lpstr>Figure 42.26 - Text Alternative</vt:lpstr>
      <vt:lpstr>Figure 42.27 - Text Alternative</vt:lpstr>
      <vt:lpstr>Figure 42.29 - Text Alternative</vt:lpstr>
      <vt:lpstr>Figure 42.30 - Text Alternative</vt:lpstr>
      <vt:lpstr>G Proteins - Text Alternative</vt:lpstr>
      <vt:lpstr>Cranial Nerves - Text Alternative</vt:lpstr>
    </vt:vector>
  </TitlesOfParts>
  <Company>McGraw-Hill LLC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BIOLOGY, Thirteenth Edition</dc:title>
  <dc:subject>Chapter 42: The Nervous System</dc:subject>
  <dc:creator>Raven, Johnson, Mason, Losos, Duncan</dc:creator>
  <cp:keywords>Accessible PPT</cp:keywords>
  <cp:lastModifiedBy>Vijay Chand. Thakur</cp:lastModifiedBy>
  <cp:revision>1183</cp:revision>
  <dcterms:created xsi:type="dcterms:W3CDTF">2019-07-27T05:34:11Z</dcterms:created>
  <dcterms:modified xsi:type="dcterms:W3CDTF">2022-05-05T11:53:34Z</dcterms:modified>
</cp:coreProperties>
</file>