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8"/>
  </p:notesMasterIdLst>
  <p:sldIdLst>
    <p:sldId id="308" r:id="rId7"/>
    <p:sldId id="478" r:id="rId8"/>
    <p:sldId id="310" r:id="rId9"/>
    <p:sldId id="311" r:id="rId10"/>
    <p:sldId id="312" r:id="rId11"/>
    <p:sldId id="313" r:id="rId12"/>
    <p:sldId id="314" r:id="rId13"/>
    <p:sldId id="388" r:id="rId14"/>
    <p:sldId id="408" r:id="rId15"/>
    <p:sldId id="316" r:id="rId16"/>
    <p:sldId id="317" r:id="rId17"/>
    <p:sldId id="318" r:id="rId18"/>
    <p:sldId id="319"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 id="345" r:id="rId45"/>
    <p:sldId id="346" r:id="rId46"/>
    <p:sldId id="347" r:id="rId47"/>
    <p:sldId id="348" r:id="rId48"/>
    <p:sldId id="349" r:id="rId49"/>
    <p:sldId id="350" r:id="rId50"/>
    <p:sldId id="351" r:id="rId51"/>
    <p:sldId id="352" r:id="rId52"/>
    <p:sldId id="353" r:id="rId53"/>
    <p:sldId id="354" r:id="rId54"/>
    <p:sldId id="355" r:id="rId55"/>
    <p:sldId id="356" r:id="rId56"/>
    <p:sldId id="357" r:id="rId57"/>
    <p:sldId id="358" r:id="rId58"/>
    <p:sldId id="359" r:id="rId59"/>
    <p:sldId id="360" r:id="rId60"/>
    <p:sldId id="361" r:id="rId61"/>
    <p:sldId id="362" r:id="rId62"/>
    <p:sldId id="363" r:id="rId63"/>
    <p:sldId id="364" r:id="rId64"/>
    <p:sldId id="365" r:id="rId65"/>
    <p:sldId id="366" r:id="rId66"/>
    <p:sldId id="367" r:id="rId67"/>
    <p:sldId id="368" r:id="rId68"/>
    <p:sldId id="369" r:id="rId69"/>
    <p:sldId id="370" r:id="rId70"/>
    <p:sldId id="371" r:id="rId71"/>
    <p:sldId id="372" r:id="rId72"/>
    <p:sldId id="373" r:id="rId73"/>
    <p:sldId id="374" r:id="rId74"/>
    <p:sldId id="375" r:id="rId75"/>
    <p:sldId id="376" r:id="rId76"/>
    <p:sldId id="377" r:id="rId77"/>
    <p:sldId id="378" r:id="rId78"/>
    <p:sldId id="379" r:id="rId79"/>
    <p:sldId id="380" r:id="rId80"/>
    <p:sldId id="381" r:id="rId81"/>
    <p:sldId id="382" r:id="rId82"/>
    <p:sldId id="383" r:id="rId83"/>
    <p:sldId id="384" r:id="rId84"/>
    <p:sldId id="385" r:id="rId85"/>
    <p:sldId id="386" r:id="rId86"/>
    <p:sldId id="303" r:id="rId87"/>
    <p:sldId id="289" r:id="rId88"/>
    <p:sldId id="264" r:id="rId89"/>
    <p:sldId id="389" r:id="rId90"/>
    <p:sldId id="390" r:id="rId91"/>
    <p:sldId id="407" r:id="rId92"/>
    <p:sldId id="392" r:id="rId93"/>
    <p:sldId id="393" r:id="rId94"/>
    <p:sldId id="394" r:id="rId95"/>
    <p:sldId id="395" r:id="rId96"/>
    <p:sldId id="397" r:id="rId97"/>
    <p:sldId id="479" r:id="rId98"/>
    <p:sldId id="398" r:id="rId99"/>
    <p:sldId id="399" r:id="rId100"/>
    <p:sldId id="400" r:id="rId101"/>
    <p:sldId id="401" r:id="rId102"/>
    <p:sldId id="402" r:id="rId103"/>
    <p:sldId id="403" r:id="rId104"/>
    <p:sldId id="404" r:id="rId105"/>
    <p:sldId id="405" r:id="rId106"/>
    <p:sldId id="406" r:id="rId1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88"/>
            <p14:sldId id="408"/>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03"/>
          </p14:sldIdLst>
        </p14:section>
        <p14:section name="Appendix: Image Descriptions for Unsighted Students" id="{07080632-B756-45AF-BBF3-52DB3854CA65}">
          <p14:sldIdLst>
            <p14:sldId id="289"/>
            <p14:sldId id="264"/>
            <p14:sldId id="389"/>
            <p14:sldId id="390"/>
            <p14:sldId id="407"/>
            <p14:sldId id="392"/>
            <p14:sldId id="393"/>
            <p14:sldId id="394"/>
            <p14:sldId id="395"/>
            <p14:sldId id="397"/>
            <p14:sldId id="479"/>
            <p14:sldId id="398"/>
            <p14:sldId id="399"/>
            <p14:sldId id="400"/>
            <p14:sldId id="401"/>
            <p14:sldId id="402"/>
            <p14:sldId id="403"/>
            <p14:sldId id="404"/>
            <p14:sldId id="405"/>
            <p14:sldId id="40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3108" autoAdjust="0"/>
  </p:normalViewPr>
  <p:slideViewPr>
    <p:cSldViewPr snapToGrid="0" showGuides="1">
      <p:cViewPr varScale="1">
        <p:scale>
          <a:sx n="84" d="100"/>
          <a:sy n="84" d="100"/>
        </p:scale>
        <p:origin x="558" y="84"/>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theme" Target="theme/theme1.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tableStyles" Target="tableStyle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notesMaster" Target="notesMasters/notesMaster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commentAuthors" Target="commentAuthor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presProps" Target="pres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p:txBody>
          <a:bodyPr/>
          <a:lstStyle/>
          <a:p>
            <a:pPr eaLnBrk="0" hangingPunct="0">
              <a:spcBef>
                <a:spcPct val="20000"/>
              </a:spcBef>
            </a:pPr>
            <a:r>
              <a:rPr lang="en-US" altLang="en-US" sz="2400" dirty="0">
                <a:latin typeface="Arial" panose="020B0604020202020204" pitchFamily="34" charset="0"/>
                <a:ea typeface="Microsoft YaHei" panose="020B0503020204020204" pitchFamily="34" charset="-122"/>
                <a:cs typeface="Arial" pitchFamily="34" charset="0"/>
              </a:rPr>
              <a:t>Sensory Systems</a:t>
            </a:r>
            <a:endParaRPr lang="en-US" sz="2400" dirty="0">
              <a:latin typeface="+mj-lt"/>
              <a:cs typeface="Helvetica" pitchFamily="34" charset="0"/>
            </a:endParaRP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10"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54B53FF-784B-41DE-9A29-B8F56D6124B0}"/>
              </a:ext>
            </a:extLst>
          </p:cNvPr>
          <p:cNvSpPr>
            <a:spLocks noGrp="1"/>
          </p:cNvSpPr>
          <p:nvPr>
            <p:ph type="body" sz="quarter" idx="13"/>
          </p:nvPr>
        </p:nvSpPr>
        <p:spPr/>
        <p:txBody>
          <a:bodyPr anchor="ct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8323F-07B8-4E96-BFB5-F1D564A7B6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Overview of Mechanoreceptors</a:t>
            </a:r>
          </a:p>
        </p:txBody>
      </p:sp>
      <p:sp>
        <p:nvSpPr>
          <p:cNvPr id="3" name="Content Placeholder 2">
            <a:extLst>
              <a:ext uri="{FF2B5EF4-FFF2-40B4-BE49-F238E27FC236}">
                <a16:creationId xmlns:a16="http://schemas.microsoft.com/office/drawing/2014/main" id="{53FF2EA8-17B6-42F4-A37C-02BD6AF5D0E5}"/>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Mechanoreceptors are stimulated by physical or mechanical forces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pressure that results from “pushing” or “pulling”</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 from vibrations through water or air</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Give rise to the senses of touch and hearing</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Provide input for balance and body position</a:t>
            </a:r>
          </a:p>
        </p:txBody>
      </p:sp>
      <p:sp>
        <p:nvSpPr>
          <p:cNvPr id="6" name="Slide Number Placeholder 3">
            <a:extLst>
              <a:ext uri="{FF2B5EF4-FFF2-40B4-BE49-F238E27FC236}">
                <a16:creationId xmlns:a16="http://schemas.microsoft.com/office/drawing/2014/main" id="{AD30AC09-A072-4A6B-9D66-F783C3A02FF1}"/>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04599165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43.26</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the </a:t>
            </a:r>
            <a:r>
              <a:rPr lang="en-US" dirty="0" err="1"/>
              <a:t>Pax</a:t>
            </a:r>
            <a:r>
              <a:rPr lang="en-US" dirty="0"/>
              <a:t> 6 gene is necessary for eyespot regeneration in ribbon worms and predicted that eyespots would regenerate where </a:t>
            </a:r>
            <a:r>
              <a:rPr lang="en-US" dirty="0" err="1"/>
              <a:t>Pax</a:t>
            </a:r>
            <a:r>
              <a:rPr lang="en-US" dirty="0"/>
              <a:t> 6 was expressed. To test this they cut and removed the heads of ribbon worms, and then allowed them to regenerate. During regeneration, they used in situ hybridization techniques to map where </a:t>
            </a:r>
            <a:r>
              <a:rPr lang="en-US" dirty="0" err="1"/>
              <a:t>Pax</a:t>
            </a:r>
            <a:r>
              <a:rPr lang="en-US" dirty="0"/>
              <a:t> 6 transcripts were located with D N A probes that were complementary to the </a:t>
            </a:r>
            <a:r>
              <a:rPr lang="en-US" dirty="0" err="1"/>
              <a:t>Pax</a:t>
            </a:r>
            <a:r>
              <a:rPr lang="en-US" dirty="0"/>
              <a:t> 6 R N A. They found that </a:t>
            </a:r>
            <a:r>
              <a:rPr lang="en-US" dirty="0" err="1"/>
              <a:t>Pax</a:t>
            </a:r>
            <a:r>
              <a:rPr lang="en-US" dirty="0"/>
              <a:t> 6 was expressed on the periphery of the regenerating ribbon worm head and that wherever </a:t>
            </a:r>
            <a:r>
              <a:rPr lang="en-US" dirty="0" err="1"/>
              <a:t>Pax</a:t>
            </a:r>
            <a:r>
              <a:rPr lang="en-US" dirty="0"/>
              <a:t> 6 was expressed eyespots formed. In addition, eyespots only formed where </a:t>
            </a:r>
            <a:r>
              <a:rPr lang="en-US" dirty="0" err="1"/>
              <a:t>Pax</a:t>
            </a:r>
            <a:r>
              <a:rPr lang="en-US" dirty="0"/>
              <a:t> 6 was expressed. The researchers concluded that </a:t>
            </a:r>
            <a:r>
              <a:rPr lang="en-US" dirty="0" err="1"/>
              <a:t>Pax</a:t>
            </a:r>
            <a:r>
              <a:rPr lang="en-US" dirty="0"/>
              <a:t> 6 is expressed where eyespots regenerate and are likely necessary for eyespot regeneration.</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085173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sponges with </a:t>
            </a:r>
            <a:r>
              <a:rPr lang="en-US" dirty="0" err="1"/>
              <a:t>Pax</a:t>
            </a:r>
            <a:r>
              <a:rPr lang="en-US" dirty="0"/>
              <a:t> gene duplication open hydrozoan jellyfish </a:t>
            </a:r>
            <a:r>
              <a:rPr lang="en-US" dirty="0" err="1"/>
              <a:t>Pax</a:t>
            </a:r>
            <a:r>
              <a:rPr lang="en-US" dirty="0"/>
              <a:t> A and </a:t>
            </a:r>
            <a:r>
              <a:rPr lang="en-US" dirty="0" err="1"/>
              <a:t>cubozoan</a:t>
            </a:r>
            <a:r>
              <a:rPr lang="en-US" dirty="0"/>
              <a:t> jellyfish </a:t>
            </a:r>
            <a:r>
              <a:rPr lang="en-US" dirty="0" err="1"/>
              <a:t>Pax</a:t>
            </a:r>
            <a:r>
              <a:rPr lang="en-US" dirty="0"/>
              <a:t> B.  The hydrozoan jellyfish and </a:t>
            </a:r>
            <a:r>
              <a:rPr lang="en-US" dirty="0" err="1"/>
              <a:t>cubozoan</a:t>
            </a:r>
            <a:r>
              <a:rPr lang="en-US" dirty="0"/>
              <a:t> jellyfish with </a:t>
            </a:r>
            <a:r>
              <a:rPr lang="en-US" dirty="0" err="1"/>
              <a:t>Pax</a:t>
            </a:r>
            <a:r>
              <a:rPr lang="en-US" dirty="0"/>
              <a:t> 6, ribbon worms, and mollusks to fruit fly and mouse.</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0424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50000-986A-4C39-B730-3A0605A6F6C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Mechanoreceptors in Skin</a:t>
            </a:r>
          </a:p>
        </p:txBody>
      </p:sp>
      <p:sp>
        <p:nvSpPr>
          <p:cNvPr id="3" name="Content Placeholder 2">
            <a:extLst>
              <a:ext uri="{FF2B5EF4-FFF2-40B4-BE49-F238E27FC236}">
                <a16:creationId xmlns:a16="http://schemas.microsoft.com/office/drawing/2014/main" id="{D65A5441-0909-4AAA-A66E-93AE0B7E586F}"/>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Several types of mechanoreceptors in the skin detect the sense of touch</a:t>
            </a:r>
          </a:p>
          <a:p>
            <a:pPr marL="34920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Contain sensory cells with ion channels that open in response to membrane distortions</a:t>
            </a:r>
          </a:p>
          <a:p>
            <a:pPr marL="34920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Two types</a:t>
            </a:r>
          </a:p>
          <a:p>
            <a:pPr lvl="2" indent="-283464">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Phasic – intermittently activated</a:t>
            </a:r>
          </a:p>
          <a:p>
            <a:pPr marL="914400" lvl="3" indent="-283464">
              <a:spcBef>
                <a:spcPts val="500"/>
              </a:spcBef>
              <a:spcAft>
                <a:spcPts val="1200"/>
              </a:spcAft>
              <a:buClr>
                <a:schemeClr val="tx1"/>
              </a:buClr>
            </a:pPr>
            <a:r>
              <a:rPr lang="en-US" sz="1800" dirty="0">
                <a:solidFill>
                  <a:srgbClr val="000000"/>
                </a:solidFill>
                <a:latin typeface="Arial" panose="020B0604020202020204" pitchFamily="34" charset="0"/>
                <a:ea typeface="Verdana" panose="020B0604030504040204" pitchFamily="34" charset="0"/>
              </a:rPr>
              <a:t>Hair follicle receptors, </a:t>
            </a:r>
            <a:r>
              <a:rPr lang="en-US" sz="1800" dirty="0" err="1">
                <a:solidFill>
                  <a:srgbClr val="000000"/>
                </a:solidFill>
                <a:latin typeface="Arial" panose="020B0604020202020204" pitchFamily="34" charset="0"/>
                <a:ea typeface="Verdana" panose="020B0604030504040204" pitchFamily="34" charset="0"/>
              </a:rPr>
              <a:t>Meissner</a:t>
            </a:r>
            <a:r>
              <a:rPr lang="en-US" sz="1800" dirty="0">
                <a:solidFill>
                  <a:srgbClr val="000000"/>
                </a:solidFill>
                <a:latin typeface="Arial" panose="020B0604020202020204" pitchFamily="34" charset="0"/>
                <a:ea typeface="Verdana" panose="020B0604030504040204" pitchFamily="34" charset="0"/>
              </a:rPr>
              <a:t> corpuscles, </a:t>
            </a:r>
            <a:r>
              <a:rPr lang="en-US" sz="1800" dirty="0" err="1">
                <a:solidFill>
                  <a:srgbClr val="000000"/>
                </a:solidFill>
                <a:latin typeface="Arial" panose="020B0604020202020204" pitchFamily="34" charset="0"/>
                <a:ea typeface="Verdana" panose="020B0604030504040204" pitchFamily="34" charset="0"/>
              </a:rPr>
              <a:t>Pacinian</a:t>
            </a:r>
            <a:r>
              <a:rPr lang="en-US" sz="1800" dirty="0">
                <a:solidFill>
                  <a:srgbClr val="000000"/>
                </a:solidFill>
                <a:latin typeface="Arial" panose="020B0604020202020204" pitchFamily="34" charset="0"/>
                <a:ea typeface="Verdana" panose="020B0604030504040204" pitchFamily="34" charset="0"/>
              </a:rPr>
              <a:t> corpuscles</a:t>
            </a:r>
          </a:p>
          <a:p>
            <a:pPr lvl="2" indent="-283464">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Tonic – continuously activated</a:t>
            </a:r>
          </a:p>
          <a:p>
            <a:pPr marL="914400" lvl="3" indent="-283464">
              <a:spcBef>
                <a:spcPts val="500"/>
              </a:spcBef>
              <a:spcAft>
                <a:spcPts val="1200"/>
              </a:spcAft>
              <a:buClr>
                <a:schemeClr val="tx1"/>
              </a:buClr>
            </a:pPr>
            <a:r>
              <a:rPr lang="en-US" sz="1800" dirty="0" err="1">
                <a:solidFill>
                  <a:srgbClr val="000000"/>
                </a:solidFill>
                <a:latin typeface="Arial" panose="020B0604020202020204" pitchFamily="34" charset="0"/>
                <a:ea typeface="Verdana" panose="020B0604030504040204" pitchFamily="34" charset="0"/>
              </a:rPr>
              <a:t>Ruffini</a:t>
            </a:r>
            <a:r>
              <a:rPr lang="en-US" sz="1800" dirty="0">
                <a:solidFill>
                  <a:srgbClr val="000000"/>
                </a:solidFill>
                <a:latin typeface="Arial" panose="020B0604020202020204" pitchFamily="34" charset="0"/>
                <a:ea typeface="Verdana" panose="020B0604030504040204" pitchFamily="34" charset="0"/>
              </a:rPr>
              <a:t> corpuscles, Merkel’s disks</a:t>
            </a:r>
          </a:p>
        </p:txBody>
      </p:sp>
      <p:sp>
        <p:nvSpPr>
          <p:cNvPr id="6" name="Slide Number Placeholder 3">
            <a:extLst>
              <a:ext uri="{FF2B5EF4-FFF2-40B4-BE49-F238E27FC236}">
                <a16:creationId xmlns:a16="http://schemas.microsoft.com/office/drawing/2014/main" id="{1578B0A8-AE2B-47E4-AEDA-955CE7992A47}"/>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304288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C2FFE-43EE-4B5E-814C-5B122C04D73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43.3: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Merkle</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Cell and Meissner Corpuscle</a:t>
            </a:r>
          </a:p>
        </p:txBody>
      </p:sp>
      <p:pic>
        <p:nvPicPr>
          <p:cNvPr id="12" name="Picture 2" descr="A 3-part illustration shows the sensory receptors in the skin and the magnified view of the Merkel cell and meissner corpuscle."/>
          <p:cNvPicPr>
            <a:picLocks noChangeAspect="1"/>
          </p:cNvPicPr>
          <p:nvPr/>
        </p:nvPicPr>
        <p:blipFill rotWithShape="1">
          <a:blip r:embed="rId2">
            <a:extLst>
              <a:ext uri="{28A0092B-C50C-407E-A947-70E740481C1C}">
                <a14:useLocalDpi xmlns:a14="http://schemas.microsoft.com/office/drawing/2010/main" val="0"/>
              </a:ext>
            </a:extLst>
          </a:blip>
          <a:srcRect b="32258"/>
          <a:stretch/>
        </p:blipFill>
        <p:spPr>
          <a:xfrm>
            <a:off x="2712764" y="1121040"/>
            <a:ext cx="3718471" cy="5042346"/>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DC30F9-1B32-4B66-AA0A-1A7BB045A203}"/>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323876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A7E43-36C1-40ED-AB36-DFAB08CC09D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43.3 </a:t>
            </a:r>
            <a:r>
              <a:rPr lang="en-US" dirty="0" err="1">
                <a:solidFill>
                  <a:srgbClr val="000000"/>
                </a:solidFill>
                <a:latin typeface="Arial" panose="020B0604020202020204" pitchFamily="34" charset="0"/>
                <a:ea typeface="Verdana" panose="020B0604030504040204" pitchFamily="34" charset="0"/>
                <a:cs typeface="Arial" pitchFamily="34" charset="0"/>
              </a:rPr>
              <a:t>Ruffini</a:t>
            </a:r>
            <a:r>
              <a:rPr lang="en-US" dirty="0">
                <a:solidFill>
                  <a:srgbClr val="000000"/>
                </a:solidFill>
                <a:latin typeface="Arial" panose="020B0604020202020204" pitchFamily="34" charset="0"/>
                <a:ea typeface="Verdana" panose="020B0604030504040204" pitchFamily="34" charset="0"/>
                <a:cs typeface="Arial" pitchFamily="34" charset="0"/>
              </a:rPr>
              <a:t> Corpuscle and Pacinian Corpuscle</a:t>
            </a:r>
          </a:p>
        </p:txBody>
      </p:sp>
      <p:pic>
        <p:nvPicPr>
          <p:cNvPr id="12" name="Picture 2" descr="3. Ruffini corpuscle, 4. Pacinian corpuscle, and free nerve ending."/>
          <p:cNvPicPr>
            <a:picLocks noChangeAspect="1"/>
          </p:cNvPicPr>
          <p:nvPr/>
        </p:nvPicPr>
        <p:blipFill rotWithShape="1">
          <a:blip r:embed="rId2">
            <a:extLst>
              <a:ext uri="{28A0092B-C50C-407E-A947-70E740481C1C}">
                <a14:useLocalDpi xmlns:a14="http://schemas.microsoft.com/office/drawing/2010/main" val="0"/>
              </a:ext>
            </a:extLst>
          </a:blip>
          <a:srcRect l="-260" t="68366" r="260" b="-260"/>
          <a:stretch/>
        </p:blipFill>
        <p:spPr>
          <a:xfrm>
            <a:off x="832358" y="1254613"/>
            <a:ext cx="7479283" cy="4775200"/>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9E7E16C-CD6B-4289-90AB-B866E27C1CFD}"/>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889623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66F88-72E6-4206-81AB-6591126E26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Proprioceptors</a:t>
            </a:r>
          </a:p>
        </p:txBody>
      </p:sp>
      <p:sp>
        <p:nvSpPr>
          <p:cNvPr id="3" name="Content Placeholder 2">
            <a:extLst>
              <a:ext uri="{FF2B5EF4-FFF2-40B4-BE49-F238E27FC236}">
                <a16:creationId xmlns:a16="http://schemas.microsoft.com/office/drawing/2014/main" id="{7FB7D3B5-D1B6-4E84-BAC8-78E4B00C808A}"/>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Monitor muscle length and tension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Provide information about the relative position or movement of animal’s body parts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Examples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Muscle spindles – monitor stretch on muscle – receptors that lie in parallel with muscle fibers – knee jerk reflex</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Golgi tendon organs – monitor tension on tendons – reflex inhibits motor neurons – prevents damage to tendons</a:t>
            </a:r>
          </a:p>
        </p:txBody>
      </p:sp>
      <p:sp>
        <p:nvSpPr>
          <p:cNvPr id="6" name="Slide Number Placeholder 3">
            <a:extLst>
              <a:ext uri="{FF2B5EF4-FFF2-40B4-BE49-F238E27FC236}">
                <a16:creationId xmlns:a16="http://schemas.microsoft.com/office/drawing/2014/main" id="{5C591607-71F0-47F7-8B0F-D515C6194F2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89979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300EB-0B3F-46E3-B1DF-C2FFE505E48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43.4</a:t>
            </a:r>
          </a:p>
        </p:txBody>
      </p:sp>
      <p:pic>
        <p:nvPicPr>
          <p:cNvPr id="11" name="Picture 2" descr="An illustration of biceps extension causing it to stretch and the parts labeled in the skeletal musc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0458" y="1174256"/>
            <a:ext cx="4883083" cy="493591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0F7C11D-9325-4856-B9BC-B5517FDDB7C6}"/>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696900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5EF0A-7839-4988-B334-752EC98A92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Baroreceptors</a:t>
            </a:r>
          </a:p>
        </p:txBody>
      </p:sp>
      <p:sp>
        <p:nvSpPr>
          <p:cNvPr id="3" name="Content Placeholder 2">
            <a:extLst>
              <a:ext uri="{FF2B5EF4-FFF2-40B4-BE49-F238E27FC236}">
                <a16:creationId xmlns:a16="http://schemas.microsoft.com/office/drawing/2014/main" id="{99A8DBA8-19E6-48BD-B041-10A4FD4D9030}"/>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Monitor blood pressure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Located at carotid sinus and aortic arch</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Detect tension or stretch in the walls of these blood vessels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When blood pressure decreases, the frequency of impulses produced by baroreceptors decreases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increased heart rate and vasoconstriction</a:t>
            </a:r>
          </a:p>
        </p:txBody>
      </p:sp>
      <p:sp>
        <p:nvSpPr>
          <p:cNvPr id="6" name="Slide Number Placeholder 3">
            <a:extLst>
              <a:ext uri="{FF2B5EF4-FFF2-40B4-BE49-F238E27FC236}">
                <a16:creationId xmlns:a16="http://schemas.microsoft.com/office/drawing/2014/main" id="{D0695E3A-2359-4F82-8A00-2E04BBFAF13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740797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45420-1F25-4797-BD8A-C1EC692A66B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Mechanoreceptor in Hearing, Vibration, and Balance</a:t>
            </a:r>
          </a:p>
        </p:txBody>
      </p:sp>
      <p:sp>
        <p:nvSpPr>
          <p:cNvPr id="3" name="Content Placeholder 2">
            <a:extLst>
              <a:ext uri="{FF2B5EF4-FFF2-40B4-BE49-F238E27FC236}">
                <a16:creationId xmlns:a16="http://schemas.microsoft.com/office/drawing/2014/main" id="{EF730C68-0592-4E7D-AE02-9FEA57E0D4BF}"/>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These receptors are also stimulated by physical or mechanical forces detecting: </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Vibrations through water or air—hearing and lateral line system</a:t>
            </a:r>
          </a:p>
          <a:p>
            <a:pPr marL="349200" lvl="0" indent="-349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Gravity and acceleration—balance and body position</a:t>
            </a:r>
          </a:p>
        </p:txBody>
      </p:sp>
      <p:sp>
        <p:nvSpPr>
          <p:cNvPr id="6" name="Slide Number Placeholder 3">
            <a:extLst>
              <a:ext uri="{FF2B5EF4-FFF2-40B4-BE49-F238E27FC236}">
                <a16:creationId xmlns:a16="http://schemas.microsoft.com/office/drawing/2014/main" id="{5501506F-B35E-4050-821B-7C4C7ED1606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4324097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E5F68-DCEF-438F-8EFD-4F218A7CFE0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Hearing</a:t>
            </a:r>
          </a:p>
        </p:txBody>
      </p:sp>
      <p:sp>
        <p:nvSpPr>
          <p:cNvPr id="3" name="Content Placeholder 2">
            <a:extLst>
              <a:ext uri="{FF2B5EF4-FFF2-40B4-BE49-F238E27FC236}">
                <a16:creationId xmlns:a16="http://schemas.microsoft.com/office/drawing/2014/main" id="{7EE51291-E98B-4292-80DE-95682967AF55}"/>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Detection of sound waves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Sound is the result of vibration, or waves, traveling through a medium</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Detection of sound waves is possible through the action of specialized mechanoreceptors that first evolved in aquatic organisms</a:t>
            </a:r>
          </a:p>
        </p:txBody>
      </p:sp>
      <p:sp>
        <p:nvSpPr>
          <p:cNvPr id="6" name="Slide Number Placeholder 3">
            <a:extLst>
              <a:ext uri="{FF2B5EF4-FFF2-40B4-BE49-F238E27FC236}">
                <a16:creationId xmlns:a16="http://schemas.microsoft.com/office/drawing/2014/main" id="{AADB0CF4-E066-4DBB-AFC9-53B04EA8786F}"/>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701209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B4EAE-879B-4C57-8FA8-2CB2D302FB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Lateral Line System in Fish</a:t>
            </a:r>
          </a:p>
        </p:txBody>
      </p:sp>
      <p:sp>
        <p:nvSpPr>
          <p:cNvPr id="3" name="Content Placeholder 2">
            <a:extLst>
              <a:ext uri="{FF2B5EF4-FFF2-40B4-BE49-F238E27FC236}">
                <a16:creationId xmlns:a16="http://schemas.microsoft.com/office/drawing/2014/main" id="{DAF52830-022F-41AA-A5B1-34F7F719AF8E}"/>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Sense objects that reflect pressure waves and low-frequency vibrations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Supplements hearing</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Consists of hair cells within a longitudinal canal in the fish’s skin that extends along each side of the body and within several canals in the head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Hair cells’ surface processes project into a gelatinous membrane called a cupula</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Hair cells are innervated by sensory neurons that transmit impulses to the brain</a:t>
            </a:r>
          </a:p>
        </p:txBody>
      </p:sp>
      <p:sp>
        <p:nvSpPr>
          <p:cNvPr id="6" name="Slide Number Placeholder 3">
            <a:extLst>
              <a:ext uri="{FF2B5EF4-FFF2-40B4-BE49-F238E27FC236}">
                <a16:creationId xmlns:a16="http://schemas.microsoft.com/office/drawing/2014/main" id="{861E6195-11B6-473E-AD7A-8EBC6DCDFCA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7305755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899" y="1276710"/>
            <a:ext cx="4480560" cy="5173894"/>
          </a:xfrm>
        </p:spPr>
        <p:txBody>
          <a:bodyPr/>
          <a:lstStyle/>
          <a:p>
            <a:pPr marL="731520" indent="-731520"/>
            <a:r>
              <a:rPr lang="en-US" sz="2200" b="1" dirty="0"/>
              <a:t>43.1 	</a:t>
            </a:r>
            <a:r>
              <a:rPr lang="en-US" sz="2200" dirty="0"/>
              <a:t>Overview of Sensory Receptors </a:t>
            </a:r>
          </a:p>
          <a:p>
            <a:pPr marL="731520" indent="-731520"/>
            <a:r>
              <a:rPr lang="en-US" sz="2200" b="1" dirty="0"/>
              <a:t>43.2 	</a:t>
            </a:r>
            <a:r>
              <a:rPr lang="en-US" sz="2200" dirty="0"/>
              <a:t>Touch, Pressure, and Body Position </a:t>
            </a:r>
          </a:p>
          <a:p>
            <a:pPr marL="731520" indent="-731520"/>
            <a:r>
              <a:rPr lang="en-US" sz="2200" b="1" dirty="0"/>
              <a:t>43.3 	</a:t>
            </a:r>
            <a:r>
              <a:rPr lang="en-US" sz="2200" dirty="0"/>
              <a:t>Hearing, Vibration, and Balance </a:t>
            </a:r>
          </a:p>
          <a:p>
            <a:pPr marL="731520" indent="-731520"/>
            <a:r>
              <a:rPr lang="en-US" sz="2200" b="1" dirty="0"/>
              <a:t>43.4 	</a:t>
            </a:r>
            <a:r>
              <a:rPr lang="en-US" sz="2200" dirty="0"/>
              <a:t>Taste, Smell, and pH </a:t>
            </a:r>
          </a:p>
          <a:p>
            <a:pPr marL="731520" indent="-731520"/>
            <a:r>
              <a:rPr lang="en-US" sz="2200" b="1" dirty="0"/>
              <a:t>43.5 	</a:t>
            </a:r>
            <a:r>
              <a:rPr lang="en-US" sz="2200" dirty="0"/>
              <a:t>Temperature, Pain, Electric Currents, and Magnetic Fields </a:t>
            </a:r>
          </a:p>
          <a:p>
            <a:pPr marL="731520" indent="-731520"/>
            <a:r>
              <a:rPr lang="en-IN" sz="2200" b="1" dirty="0"/>
              <a:t>43.6 	</a:t>
            </a:r>
            <a:r>
              <a:rPr lang="en-IN" sz="2200" dirty="0"/>
              <a:t>Vision </a:t>
            </a:r>
          </a:p>
          <a:p>
            <a:pPr marL="731520" indent="-731520"/>
            <a:r>
              <a:rPr lang="en-US" sz="2200" b="1" dirty="0"/>
              <a:t>43.7 	</a:t>
            </a:r>
            <a:r>
              <a:rPr lang="en-US" sz="2200" dirty="0"/>
              <a:t>Evolution and Development of Eyes</a:t>
            </a:r>
          </a:p>
        </p:txBody>
      </p:sp>
      <p:pic>
        <p:nvPicPr>
          <p:cNvPr id="4" name="Picture 3" descr="A photomicrograph shows the magnified view of the rods and cones of the retina.">
            <a:extLst>
              <a:ext uri="{FF2B5EF4-FFF2-40B4-BE49-F238E27FC236}">
                <a16:creationId xmlns:a16="http://schemas.microsoft.com/office/drawing/2014/main" id="{BC7B5ABF-6FB7-43CB-95D8-068C85A45A99}"/>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988448" y="1424482"/>
            <a:ext cx="3836904" cy="484632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470880" y="6313240"/>
            <a:ext cx="2872041" cy="261366"/>
          </a:xfrm>
        </p:spPr>
        <p:txBody>
          <a:bodyPr/>
          <a:lstStyle/>
          <a:p>
            <a:pPr algn="ctr"/>
            <a:r>
              <a:rPr lang="en-US" dirty="0" err="1">
                <a:solidFill>
                  <a:schemeClr val="tx1"/>
                </a:solidFill>
              </a:rPr>
              <a:t>Omikron</a:t>
            </a:r>
            <a:r>
              <a:rPr lang="en-US" dirty="0">
                <a:solidFill>
                  <a:schemeClr val="tx1"/>
                </a:solidFill>
              </a:rPr>
              <a:t>/Science Source</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364DE-4EBF-4BB8-9497-F9631717C62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Lateral Line System</a:t>
            </a:r>
          </a:p>
        </p:txBody>
      </p:sp>
      <p:sp>
        <p:nvSpPr>
          <p:cNvPr id="3" name="Content Placeholder 2">
            <a:extLst>
              <a:ext uri="{FF2B5EF4-FFF2-40B4-BE49-F238E27FC236}">
                <a16:creationId xmlns:a16="http://schemas.microsoft.com/office/drawing/2014/main" id="{3C1FF42F-3662-4C8D-9FEE-7B256316B426}"/>
              </a:ext>
            </a:extLst>
          </p:cNvPr>
          <p:cNvSpPr>
            <a:spLocks noGrp="1"/>
          </p:cNvSpPr>
          <p:nvPr>
            <p:ph sz="quarter" idx="11"/>
          </p:nvPr>
        </p:nvSpPr>
        <p:spPr>
          <a:xfrm>
            <a:off x="381000" y="1493838"/>
            <a:ext cx="8382000" cy="1325562"/>
          </a:xfrm>
        </p:spPr>
        <p:txBody>
          <a:bodyPr/>
          <a:lstStyle/>
          <a:p>
            <a:pPr marL="342900" lvl="0" indent="-342900">
              <a:spcBef>
                <a:spcPts val="1200"/>
              </a:spcBef>
              <a:spcAft>
                <a:spcPts val="0"/>
              </a:spcAft>
              <a:buClr>
                <a:schemeClr val="tx1"/>
              </a:buClr>
              <a:buFont typeface="Arial"/>
              <a:buChar char="•"/>
            </a:pPr>
            <a:r>
              <a:rPr lang="en-US" altLang="en-US" dirty="0">
                <a:solidFill>
                  <a:srgbClr val="000000"/>
                </a:solidFill>
                <a:latin typeface="Arial" panose="020B0604020202020204" pitchFamily="34" charset="0"/>
                <a:ea typeface="Microsoft YaHei" panose="020B0503020204020204" pitchFamily="34" charset="-122"/>
              </a:rPr>
              <a:t>Bending of </a:t>
            </a:r>
            <a:r>
              <a:rPr lang="en-US" altLang="en-US" dirty="0" err="1">
                <a:solidFill>
                  <a:srgbClr val="000000"/>
                </a:solidFill>
                <a:latin typeface="Arial" panose="020B0604020202020204" pitchFamily="34" charset="0"/>
                <a:ea typeface="Microsoft YaHei" panose="020B0503020204020204" pitchFamily="34" charset="-122"/>
              </a:rPr>
              <a:t>stereocilia</a:t>
            </a:r>
            <a:r>
              <a:rPr lang="en-US" altLang="en-US" dirty="0">
                <a:solidFill>
                  <a:srgbClr val="000000"/>
                </a:solidFill>
                <a:latin typeface="Arial" panose="020B0604020202020204" pitchFamily="34" charset="0"/>
                <a:ea typeface="Microsoft YaHei" panose="020B0503020204020204" pitchFamily="34" charset="-122"/>
              </a:rPr>
              <a:t> in the direction of the </a:t>
            </a:r>
            <a:r>
              <a:rPr lang="en-US" altLang="en-US" dirty="0" err="1">
                <a:solidFill>
                  <a:srgbClr val="000000"/>
                </a:solidFill>
                <a:latin typeface="Arial" panose="020B0604020202020204" pitchFamily="34" charset="0"/>
                <a:ea typeface="Microsoft YaHei" panose="020B0503020204020204" pitchFamily="34" charset="-122"/>
              </a:rPr>
              <a:t>kinocilium</a:t>
            </a:r>
            <a:r>
              <a:rPr lang="en-US" altLang="en-US" dirty="0">
                <a:solidFill>
                  <a:srgbClr val="000000"/>
                </a:solidFill>
                <a:latin typeface="Arial" panose="020B0604020202020204" pitchFamily="34" charset="0"/>
                <a:ea typeface="Microsoft YaHei" panose="020B0503020204020204" pitchFamily="34" charset="-122"/>
              </a:rPr>
              <a:t> has a stimulatory effect</a:t>
            </a:r>
          </a:p>
          <a:p>
            <a:pPr marL="342900" lvl="0" indent="-342900">
              <a:spcBef>
                <a:spcPts val="1200"/>
              </a:spcBef>
              <a:spcAft>
                <a:spcPts val="0"/>
              </a:spcAft>
              <a:buClr>
                <a:schemeClr val="tx1"/>
              </a:buClr>
              <a:buFont typeface="Arial"/>
              <a:buChar char="•"/>
            </a:pPr>
            <a:r>
              <a:rPr lang="en-US" altLang="en-US" dirty="0">
                <a:solidFill>
                  <a:srgbClr val="000000"/>
                </a:solidFill>
                <a:latin typeface="Arial" panose="020B0604020202020204" pitchFamily="34" charset="0"/>
                <a:ea typeface="Microsoft YaHei" panose="020B0503020204020204" pitchFamily="34" charset="-122"/>
              </a:rPr>
              <a:t>Bending in opposite direction is inhibitory</a:t>
            </a:r>
          </a:p>
        </p:txBody>
      </p:sp>
      <p:pic>
        <p:nvPicPr>
          <p:cNvPr id="12" name="Picture 3" descr="An illustration of a lateral line in the fish body, a magnified view of the lateral line organ, and hair cell."/>
          <p:cNvPicPr>
            <a:picLocks noChangeAspect="1"/>
          </p:cNvPicPr>
          <p:nvPr/>
        </p:nvPicPr>
        <p:blipFill rotWithShape="1">
          <a:blip r:embed="rId2">
            <a:extLst>
              <a:ext uri="{28A0092B-C50C-407E-A947-70E740481C1C}">
                <a14:useLocalDpi xmlns:a14="http://schemas.microsoft.com/office/drawing/2010/main" val="0"/>
              </a:ext>
            </a:extLst>
          </a:blip>
          <a:srcRect t="9190"/>
          <a:stretch/>
        </p:blipFill>
        <p:spPr>
          <a:xfrm>
            <a:off x="408358" y="2893224"/>
            <a:ext cx="8327284" cy="3291840"/>
          </a:xfrm>
          <a:prstGeom prst="rect">
            <a:avLst/>
          </a:prstGeom>
        </p:spPr>
      </p:pic>
      <p:sp>
        <p:nvSpPr>
          <p:cNvPr id="6"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32337464-369C-4C35-9191-8748B4FAE0E3}"/>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659890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63768-059C-41E8-BAEB-D319C75BB8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Hearing Structures in Fish</a:t>
            </a:r>
          </a:p>
        </p:txBody>
      </p:sp>
      <p:sp>
        <p:nvSpPr>
          <p:cNvPr id="3" name="Content Placeholder 2">
            <a:extLst>
              <a:ext uri="{FF2B5EF4-FFF2-40B4-BE49-F238E27FC236}">
                <a16:creationId xmlns:a16="http://schemas.microsoft.com/office/drawing/2014/main" id="{5CEA0557-6711-4348-BECF-51C3CED51978}"/>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Hearing structures in fish</a:t>
            </a:r>
          </a:p>
          <a:p>
            <a:pPr marL="349200" lvl="0" indent="-349200">
              <a:spcBef>
                <a:spcPts val="5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Called </a:t>
            </a:r>
            <a:r>
              <a:rPr lang="en-US" dirty="0" err="1">
                <a:solidFill>
                  <a:srgbClr val="000000"/>
                </a:solidFill>
                <a:latin typeface="Arial" panose="020B0604020202020204" pitchFamily="34" charset="0"/>
                <a:ea typeface="Verdana" panose="020B0604030504040204" pitchFamily="34" charset="0"/>
              </a:rPr>
              <a:t>otoliths</a:t>
            </a:r>
            <a:r>
              <a:rPr lang="en-US" dirty="0">
                <a:solidFill>
                  <a:srgbClr val="000000"/>
                </a:solidFill>
                <a:latin typeface="Arial" panose="020B0604020202020204" pitchFamily="34" charset="0"/>
                <a:ea typeface="Verdana" panose="020B0604030504040204" pitchFamily="34" charset="0"/>
              </a:rPr>
              <a:t>- composed of calcium carbonate crystals.</a:t>
            </a:r>
          </a:p>
          <a:p>
            <a:pPr marL="349200" lvl="0" indent="-349200">
              <a:spcBef>
                <a:spcPts val="5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Contained in the </a:t>
            </a:r>
            <a:r>
              <a:rPr lang="en-US" dirty="0" err="1">
                <a:solidFill>
                  <a:srgbClr val="000000"/>
                </a:solidFill>
                <a:latin typeface="Arial" panose="020B0604020202020204" pitchFamily="34" charset="0"/>
                <a:ea typeface="Verdana" panose="020B0604030504040204" pitchFamily="34" charset="0"/>
              </a:rPr>
              <a:t>otolith</a:t>
            </a:r>
            <a:r>
              <a:rPr lang="en-US" dirty="0">
                <a:solidFill>
                  <a:srgbClr val="000000"/>
                </a:solidFill>
                <a:latin typeface="Arial" panose="020B0604020202020204" pitchFamily="34" charset="0"/>
                <a:ea typeface="Verdana" panose="020B0604030504040204" pitchFamily="34" charset="0"/>
              </a:rPr>
              <a:t> organs of the membranous labyrinth</a:t>
            </a:r>
          </a:p>
          <a:p>
            <a:pPr marL="349200" lvl="0" indent="-349200">
              <a:spcBef>
                <a:spcPts val="5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Otoliths vibrate against stereocilia projecting from hair cells</a:t>
            </a:r>
          </a:p>
          <a:p>
            <a:pPr marL="349200" lvl="0" indent="-349200">
              <a:spcBef>
                <a:spcPts val="5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Produces action potentials</a:t>
            </a:r>
          </a:p>
        </p:txBody>
      </p:sp>
      <p:sp>
        <p:nvSpPr>
          <p:cNvPr id="6" name="Slide Number Placeholder 3">
            <a:extLst>
              <a:ext uri="{FF2B5EF4-FFF2-40B4-BE49-F238E27FC236}">
                <a16:creationId xmlns:a16="http://schemas.microsoft.com/office/drawing/2014/main" id="{71852A65-9C6F-4782-B87E-9FEDC94094AF}"/>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898511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DD2E69-CCFA-4E11-9EBC-87AF4ECBDD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 Structure of Terrestrial Vertebrates</a:t>
            </a:r>
          </a:p>
        </p:txBody>
      </p:sp>
      <p:sp>
        <p:nvSpPr>
          <p:cNvPr id="3" name="Content Placeholder 2">
            <a:extLst>
              <a:ext uri="{FF2B5EF4-FFF2-40B4-BE49-F238E27FC236}">
                <a16:creationId xmlns:a16="http://schemas.microsoft.com/office/drawing/2014/main" id="{699F79AA-13F6-434B-AB89-E2FDC27A5518}"/>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Air vibrations are channeled through the ear canal of the outer ear</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Vibrations reach the tympanic membrane causing movement of three small bones (</a:t>
            </a:r>
            <a:r>
              <a:rPr lang="en-US" dirty="0" err="1">
                <a:solidFill>
                  <a:srgbClr val="000000"/>
                </a:solidFill>
                <a:latin typeface="Arial" panose="020B0604020202020204" pitchFamily="34" charset="0"/>
                <a:ea typeface="Verdana" panose="020B0604030504040204" pitchFamily="34" charset="0"/>
              </a:rPr>
              <a:t>ossicles</a:t>
            </a:r>
            <a:r>
              <a:rPr lang="en-US" dirty="0">
                <a:solidFill>
                  <a:srgbClr val="000000"/>
                </a:solidFill>
                <a:latin typeface="Arial" panose="020B0604020202020204" pitchFamily="34" charset="0"/>
                <a:ea typeface="Verdana" panose="020B0604030504040204" pitchFamily="34" charset="0"/>
              </a:rPr>
              <a:t>) in the middle ear</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Malleus (hammer), incus (anvil), and stapes (stirrup)</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stapes vibrates against the oval window, which leads into the inner ear</a:t>
            </a:r>
          </a:p>
        </p:txBody>
      </p:sp>
      <p:sp>
        <p:nvSpPr>
          <p:cNvPr id="6" name="Slide Number Placeholder 3">
            <a:extLst>
              <a:ext uri="{FF2B5EF4-FFF2-40B4-BE49-F238E27FC236}">
                <a16:creationId xmlns:a16="http://schemas.microsoft.com/office/drawing/2014/main" id="{26282016-3B68-40B2-B7F4-C23737B6A194}"/>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9222539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3E0D8-5A3A-4EF2-9EFB-8CC4B49181C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Inner Ear Structure of Land Vertebrates</a:t>
            </a:r>
          </a:p>
        </p:txBody>
      </p:sp>
      <p:sp>
        <p:nvSpPr>
          <p:cNvPr id="3" name="Content Placeholder 2">
            <a:extLst>
              <a:ext uri="{FF2B5EF4-FFF2-40B4-BE49-F238E27FC236}">
                <a16:creationId xmlns:a16="http://schemas.microsoft.com/office/drawing/2014/main" id="{C8DCBD0A-CA72-4F2E-87A7-F73D83487FD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inner ear consists of the cochlea</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Bony structure containing part of the cochlear duct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vestibular canal lies above this duct, while the tympanic canal lies below it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All three chambers are filled with fluid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Pressure waves travel down the tympanic canal to the round window, which is another flexible membrane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Transmits pressure back to middle ear</a:t>
            </a:r>
          </a:p>
        </p:txBody>
      </p:sp>
      <p:sp>
        <p:nvSpPr>
          <p:cNvPr id="6" name="Slide Number Placeholder 3">
            <a:extLst>
              <a:ext uri="{FF2B5EF4-FFF2-40B4-BE49-F238E27FC236}">
                <a16:creationId xmlns:a16="http://schemas.microsoft.com/office/drawing/2014/main" id="{42DF6C5E-DF23-41E3-8FAB-CAEC8BFB4BB9}"/>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6253457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9A174-B01A-4C4C-B3B0-21506AB3E6F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43.6 a, b</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2" name="Picture 2" descr="A 2-part illustration of the anatomy and comparative relationships of the ear structures are described."/>
          <p:cNvPicPr>
            <a:picLocks noChangeAspect="1"/>
          </p:cNvPicPr>
          <p:nvPr/>
        </p:nvPicPr>
        <p:blipFill rotWithShape="1">
          <a:blip r:embed="rId2">
            <a:extLst>
              <a:ext uri="{28A0092B-C50C-407E-A947-70E740481C1C}">
                <a14:useLocalDpi xmlns:a14="http://schemas.microsoft.com/office/drawing/2010/main" val="0"/>
              </a:ext>
            </a:extLst>
          </a:blip>
          <a:srcRect l="9075" r="50888" b="22690"/>
          <a:stretch/>
        </p:blipFill>
        <p:spPr>
          <a:xfrm>
            <a:off x="243840" y="2021840"/>
            <a:ext cx="8536870" cy="319024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538B2D4-B3F9-4CE3-9218-BDF171FCE7E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9808431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BC865-CFD2-40FB-8A37-9A090B79F14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Pressure Waves in the Ear</a:t>
            </a:r>
          </a:p>
        </p:txBody>
      </p:sp>
      <p:sp>
        <p:nvSpPr>
          <p:cNvPr id="3" name="Content Placeholder 2">
            <a:extLst>
              <a:ext uri="{FF2B5EF4-FFF2-40B4-BE49-F238E27FC236}">
                <a16:creationId xmlns:a16="http://schemas.microsoft.com/office/drawing/2014/main" id="{EB0E0644-5DA0-4D7C-AE57-5FC612D8EDC3}"/>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As pressure waves are transmitted through the cochlea to the round window, they cause the cochlear duct to vibrate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Organ of </a:t>
            </a:r>
            <a:r>
              <a:rPr lang="en-US" dirty="0" err="1">
                <a:solidFill>
                  <a:srgbClr val="000000"/>
                </a:solidFill>
                <a:latin typeface="Arial" panose="020B0604020202020204" pitchFamily="34" charset="0"/>
                <a:ea typeface="Verdana" panose="020B0604030504040204" pitchFamily="34" charset="0"/>
              </a:rPr>
              <a:t>Corti</a:t>
            </a:r>
            <a:endParaRPr lang="en-US" dirty="0">
              <a:solidFill>
                <a:srgbClr val="000000"/>
              </a:solidFill>
              <a:latin typeface="Arial" panose="020B0604020202020204" pitchFamily="34" charset="0"/>
              <a:ea typeface="Verdana" panose="020B0604030504040204" pitchFamily="34" charset="0"/>
            </a:endParaRPr>
          </a:p>
          <a:p>
            <a:pPr marL="347472" lvl="0" indent="-347472">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Basilar membrane contains sensory hair cells</a:t>
            </a:r>
          </a:p>
          <a:p>
            <a:pPr marL="347472" lvl="0" indent="-347472">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Stereocilia</a:t>
            </a:r>
            <a:r>
              <a:rPr lang="en-US" dirty="0">
                <a:solidFill>
                  <a:srgbClr val="000000"/>
                </a:solidFill>
                <a:latin typeface="Arial" panose="020B0604020202020204" pitchFamily="34" charset="0"/>
                <a:ea typeface="Verdana" panose="020B0604030504040204" pitchFamily="34" charset="0"/>
              </a:rPr>
              <a:t> from hair cells project into tectorial membrane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Bending of </a:t>
            </a:r>
            <a:r>
              <a:rPr lang="en-US" dirty="0" err="1">
                <a:solidFill>
                  <a:srgbClr val="000000"/>
                </a:solidFill>
                <a:latin typeface="Arial" panose="020B0604020202020204" pitchFamily="34" charset="0"/>
                <a:ea typeface="Verdana" panose="020B0604030504040204" pitchFamily="34" charset="0"/>
              </a:rPr>
              <a:t>stereocilia</a:t>
            </a:r>
            <a:r>
              <a:rPr lang="en-US" dirty="0">
                <a:solidFill>
                  <a:srgbClr val="000000"/>
                </a:solidFill>
                <a:latin typeface="Arial" panose="020B0604020202020204" pitchFamily="34" charset="0"/>
                <a:ea typeface="Verdana" panose="020B0604030504040204" pitchFamily="34" charset="0"/>
              </a:rPr>
              <a:t> depolarizes hair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Hair cells send action potentials to the brain</a:t>
            </a:r>
          </a:p>
        </p:txBody>
      </p:sp>
      <p:sp>
        <p:nvSpPr>
          <p:cNvPr id="6" name="Slide Number Placeholder 3">
            <a:extLst>
              <a:ext uri="{FF2B5EF4-FFF2-40B4-BE49-F238E27FC236}">
                <a16:creationId xmlns:a16="http://schemas.microsoft.com/office/drawing/2014/main" id="{648DED1D-001B-4409-94AB-BEEE4A3CE721}"/>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9982493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86E1B-E860-4C52-9E44-AF25C300944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43.6 c, d</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12" name="Picture 2" descr="An illustration of the ear and a magnified view of an organ of Corti."/>
          <p:cNvPicPr>
            <a:picLocks noChangeAspect="1"/>
          </p:cNvPicPr>
          <p:nvPr/>
        </p:nvPicPr>
        <p:blipFill rotWithShape="1">
          <a:blip r:embed="rId2">
            <a:extLst>
              <a:ext uri="{28A0092B-C50C-407E-A947-70E740481C1C}">
                <a14:useLocalDpi xmlns:a14="http://schemas.microsoft.com/office/drawing/2010/main" val="0"/>
              </a:ext>
            </a:extLst>
          </a:blip>
          <a:srcRect l="53771" r="6192" b="22690"/>
          <a:stretch/>
        </p:blipFill>
        <p:spPr>
          <a:xfrm>
            <a:off x="353095" y="2065603"/>
            <a:ext cx="8437810" cy="315322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C251059-E400-4529-8B54-A7DB0051A295}"/>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531009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4DDBF-6B47-4D0A-983F-515729EE54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 Structure of Land Vertebrates</a:t>
            </a:r>
          </a:p>
        </p:txBody>
      </p:sp>
      <p:sp>
        <p:nvSpPr>
          <p:cNvPr id="3" name="Content Placeholder 2">
            <a:extLst>
              <a:ext uri="{FF2B5EF4-FFF2-40B4-BE49-F238E27FC236}">
                <a16:creationId xmlns:a16="http://schemas.microsoft.com/office/drawing/2014/main" id="{4B264FC9-6CD0-4CC1-AA6C-89CAF3ADEFE6}"/>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Basilar membrane of the cochlea consists of elastic fibers that respond to different frequencies, or pitch, of sound</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Hair cell depolarization is greatest in region that responds to a particular frequency</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Afferent axons from that region stimulated more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Brain interprets that as representing sound of a particular frequency or pitch</a:t>
            </a:r>
          </a:p>
        </p:txBody>
      </p:sp>
      <p:sp>
        <p:nvSpPr>
          <p:cNvPr id="6" name="Slide Number Placeholder 3">
            <a:extLst>
              <a:ext uri="{FF2B5EF4-FFF2-40B4-BE49-F238E27FC236}">
                <a16:creationId xmlns:a16="http://schemas.microsoft.com/office/drawing/2014/main" id="{8599921E-FCA9-4B59-A890-DFE78D38FE5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5064648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FCCC5-08AA-4373-80ED-9F7D093ED21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43.8</a:t>
            </a:r>
          </a:p>
        </p:txBody>
      </p:sp>
      <p:pic>
        <p:nvPicPr>
          <p:cNvPr id="12" name="Picture 2" descr="A 3-part illustration of high frequency (20,000 Hertz) (a), medium frequency (2000 Hertz) (b), and low frequency (500 Hertz) (c)."/>
          <p:cNvPicPr>
            <a:picLocks noChangeAspect="1"/>
          </p:cNvPicPr>
          <p:nvPr/>
        </p:nvPicPr>
        <p:blipFill rotWithShape="1">
          <a:blip r:embed="rId2">
            <a:extLst>
              <a:ext uri="{28A0092B-C50C-407E-A947-70E740481C1C}">
                <a14:useLocalDpi xmlns:a14="http://schemas.microsoft.com/office/drawing/2010/main" val="0"/>
              </a:ext>
            </a:extLst>
          </a:blip>
          <a:srcRect r="4058"/>
          <a:stretch/>
        </p:blipFill>
        <p:spPr>
          <a:xfrm>
            <a:off x="641465" y="1236136"/>
            <a:ext cx="7861069" cy="481215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AD17FF6-A853-48BF-A1F4-AA5D1096B8B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313817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D62BA-770F-4BFB-AF19-DCA4C8934B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Navigation by Sound</a:t>
            </a:r>
          </a:p>
        </p:txBody>
      </p:sp>
      <p:sp>
        <p:nvSpPr>
          <p:cNvPr id="3" name="Content Placeholder 2">
            <a:extLst>
              <a:ext uri="{FF2B5EF4-FFF2-40B4-BE49-F238E27FC236}">
                <a16:creationId xmlns:a16="http://schemas.microsoft.com/office/drawing/2014/main" id="{CC3557A9-F916-4A43-A72E-813DFD2471B0}"/>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 few mammals have the ability to perceive presence and distance of objects by sound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Bats, shrews, whales, dolphins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They emit sounds and then determine the time it takes these sounds to return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This process is called echolocation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invention of sonar and radar are based on the same principles</a:t>
            </a:r>
          </a:p>
        </p:txBody>
      </p:sp>
      <p:sp>
        <p:nvSpPr>
          <p:cNvPr id="6" name="Slide Number Placeholder 3">
            <a:extLst>
              <a:ext uri="{FF2B5EF4-FFF2-40B4-BE49-F238E27FC236}">
                <a16:creationId xmlns:a16="http://schemas.microsoft.com/office/drawing/2014/main" id="{D702BB57-7AB5-43DC-A69F-BD6B94FEEE92}"/>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4274888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9BFA8-FB7A-4D97-B9F0-EEEB9B58159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Senses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2A992D6-865B-421F-A062-E3F537C557E1}"/>
              </a:ext>
            </a:extLst>
          </p:cNvPr>
          <p:cNvSpPr>
            <a:spLocks noGrp="1"/>
          </p:cNvSpPr>
          <p:nvPr>
            <p:ph sz="quarter" idx="11"/>
          </p:nvPr>
        </p:nvSpPr>
        <p:spPr/>
        <p:txBody>
          <a:bodyPr/>
          <a:lstStyle/>
          <a:p>
            <a:pPr lvl="0">
              <a:spcBef>
                <a:spcPts val="1200"/>
              </a:spcBef>
              <a:spcAft>
                <a:spcPts val="1200"/>
              </a:spcAft>
              <a:buClr>
                <a:schemeClr val="tx1"/>
              </a:buClr>
            </a:pPr>
            <a:r>
              <a:rPr lang="en-US" altLang="en-US" dirty="0">
                <a:solidFill>
                  <a:srgbClr val="000000"/>
                </a:solidFill>
                <a:latin typeface="Arial" panose="020B0604020202020204" pitchFamily="34" charset="0"/>
                <a:ea typeface="Verdana" panose="020B0604030504040204" pitchFamily="34" charset="0"/>
              </a:rPr>
              <a:t>Sensory receptors give an organism the senses of:</a:t>
            </a:r>
          </a:p>
          <a:p>
            <a:pPr marL="347472" lvl="0" indent="-347472">
              <a:spcBef>
                <a:spcPts val="6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Vision</a:t>
            </a:r>
          </a:p>
          <a:p>
            <a:pPr marL="347472" lvl="0" indent="-347472">
              <a:spcBef>
                <a:spcPts val="6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Hearing</a:t>
            </a:r>
          </a:p>
          <a:p>
            <a:pPr marL="347472" lvl="0" indent="-347472">
              <a:spcBef>
                <a:spcPts val="6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Taste</a:t>
            </a:r>
          </a:p>
          <a:p>
            <a:pPr marL="347472" lvl="0" indent="-347472">
              <a:spcBef>
                <a:spcPts val="6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Smell</a:t>
            </a:r>
          </a:p>
          <a:p>
            <a:pPr marL="347472" lvl="0" indent="-347472">
              <a:spcBef>
                <a:spcPts val="600"/>
              </a:spcBef>
              <a:spcAft>
                <a:spcPts val="1200"/>
              </a:spcAft>
              <a:buClr>
                <a:schemeClr val="tx1"/>
              </a:buClr>
              <a:buFont typeface="Arial"/>
              <a:buChar char="•"/>
            </a:pPr>
            <a:r>
              <a:rPr lang="en-US" altLang="en-US" dirty="0">
                <a:solidFill>
                  <a:srgbClr val="000000"/>
                </a:solidFill>
                <a:latin typeface="Arial" panose="020B0604020202020204" pitchFamily="34" charset="0"/>
                <a:ea typeface="Verdana" panose="020B0604030504040204" pitchFamily="34" charset="0"/>
              </a:rPr>
              <a:t>Touch</a:t>
            </a:r>
          </a:p>
          <a:p>
            <a:pPr lvl="0">
              <a:spcBef>
                <a:spcPts val="1200"/>
              </a:spcBef>
              <a:spcAft>
                <a:spcPts val="1200"/>
              </a:spcAft>
              <a:buClr>
                <a:schemeClr val="tx1"/>
              </a:buClr>
            </a:pPr>
            <a:r>
              <a:rPr lang="en-US" altLang="en-US" dirty="0">
                <a:solidFill>
                  <a:srgbClr val="000000"/>
                </a:solidFill>
                <a:latin typeface="Arial" panose="020B0604020202020204" pitchFamily="34" charset="0"/>
                <a:ea typeface="Verdana" panose="020B0604030504040204" pitchFamily="34" charset="0"/>
              </a:rPr>
              <a:t>Senses provide information about the environment</a:t>
            </a:r>
          </a:p>
        </p:txBody>
      </p:sp>
      <p:sp>
        <p:nvSpPr>
          <p:cNvPr id="6" name="Slide Number Placeholder 3">
            <a:extLst>
              <a:ext uri="{FF2B5EF4-FFF2-40B4-BE49-F238E27FC236}">
                <a16:creationId xmlns:a16="http://schemas.microsoft.com/office/drawing/2014/main" id="{55FE8464-1FBE-4BD7-971D-76F53DCE6E5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3703982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810CC-4BC1-478D-BA0C-EE79F7F7B4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Detection of Body Position</a:t>
            </a:r>
          </a:p>
        </p:txBody>
      </p:sp>
      <p:sp>
        <p:nvSpPr>
          <p:cNvPr id="3" name="Content Placeholder 2">
            <a:extLst>
              <a:ext uri="{FF2B5EF4-FFF2-40B4-BE49-F238E27FC236}">
                <a16:creationId xmlns:a16="http://schemas.microsoft.com/office/drawing/2014/main" id="{C857DF34-D403-4CFD-B35A-B5079CBE311A}"/>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Most invertebrates can orient themselves with respect to gravity using a </a:t>
            </a:r>
            <a:r>
              <a:rPr lang="en-US" dirty="0" err="1">
                <a:solidFill>
                  <a:srgbClr val="000000"/>
                </a:solidFill>
                <a:latin typeface="Arial" panose="020B0604020202020204" pitchFamily="34" charset="0"/>
                <a:ea typeface="Verdana" panose="020B0604030504040204" pitchFamily="34" charset="0"/>
              </a:rPr>
              <a:t>statocyst</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Consists of ciliated hair cells embedded in a membrane with calcium carbonate stones (</a:t>
            </a:r>
            <a:r>
              <a:rPr lang="en-US" dirty="0" err="1">
                <a:solidFill>
                  <a:srgbClr val="000000"/>
                </a:solidFill>
                <a:latin typeface="Arial" panose="020B0604020202020204" pitchFamily="34" charset="0"/>
                <a:ea typeface="Verdana" panose="020B0604030504040204" pitchFamily="34" charset="0"/>
              </a:rPr>
              <a:t>statoliths</a:t>
            </a:r>
            <a:r>
              <a:rPr lang="en-US" dirty="0">
                <a:solidFill>
                  <a:srgbClr val="000000"/>
                </a:solidFill>
                <a:latin typeface="Arial" panose="020B0604020202020204" pitchFamily="34" charset="0"/>
                <a:ea typeface="Verdana" panose="020B0604030504040204" pitchFamily="34" charset="0"/>
              </a:rPr>
              <a:t>)</a:t>
            </a:r>
          </a:p>
          <a:p>
            <a:pPr lvl="0">
              <a:spcBef>
                <a:spcPts val="2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vertebrates, the gravity receptors consist of two chambers in the membranous labyrinth</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Utricle and </a:t>
            </a:r>
            <a:r>
              <a:rPr lang="en-US" dirty="0" err="1">
                <a:solidFill>
                  <a:srgbClr val="000000"/>
                </a:solidFill>
                <a:latin typeface="Arial" panose="020B0604020202020204" pitchFamily="34" charset="0"/>
                <a:ea typeface="Verdana" panose="020B0604030504040204" pitchFamily="34" charset="0"/>
              </a:rPr>
              <a:t>saccule</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56C76F1A-5802-4699-A508-1D43FA10ADF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5950937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31165-8C33-49CB-9694-F8C8C4B271F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Utricle and Saccule</a:t>
            </a:r>
          </a:p>
        </p:txBody>
      </p:sp>
      <p:sp>
        <p:nvSpPr>
          <p:cNvPr id="3" name="Content Placeholder 2">
            <a:extLst>
              <a:ext uri="{FF2B5EF4-FFF2-40B4-BE49-F238E27FC236}">
                <a16:creationId xmlns:a16="http://schemas.microsoft.com/office/drawing/2014/main" id="{824F3D4C-1463-4812-BBFD-890FE3004838}"/>
              </a:ext>
            </a:extLst>
          </p:cNvPr>
          <p:cNvSpPr>
            <a:spLocks noGrp="1"/>
          </p:cNvSpPr>
          <p:nvPr>
            <p:ph sz="quarter" idx="11"/>
          </p:nvPr>
        </p:nvSpPr>
        <p:spPr/>
        <p:txBody>
          <a:bodyPr/>
          <a:lstStyle/>
          <a:p>
            <a:pPr marL="349200" lvl="0" indent="-3492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Within the utricle and </a:t>
            </a:r>
            <a:r>
              <a:rPr lang="en-US" dirty="0" err="1">
                <a:solidFill>
                  <a:srgbClr val="000000"/>
                </a:solidFill>
                <a:latin typeface="Arial" panose="020B0604020202020204" pitchFamily="34" charset="0"/>
                <a:ea typeface="Verdana" panose="020B0604030504040204" pitchFamily="34" charset="0"/>
              </a:rPr>
              <a:t>saccule</a:t>
            </a:r>
            <a:r>
              <a:rPr lang="en-US" dirty="0">
                <a:solidFill>
                  <a:srgbClr val="000000"/>
                </a:solidFill>
                <a:latin typeface="Arial" panose="020B0604020202020204" pitchFamily="34" charset="0"/>
                <a:ea typeface="Verdana" panose="020B0604030504040204" pitchFamily="34" charset="0"/>
              </a:rPr>
              <a:t> are hair cells with </a:t>
            </a:r>
            <a:r>
              <a:rPr lang="en-US" dirty="0" err="1">
                <a:solidFill>
                  <a:srgbClr val="000000"/>
                </a:solidFill>
                <a:latin typeface="Arial" panose="020B0604020202020204" pitchFamily="34" charset="0"/>
                <a:ea typeface="Verdana" panose="020B0604030504040204" pitchFamily="34" charset="0"/>
              </a:rPr>
              <a:t>stereocilia</a:t>
            </a:r>
            <a:r>
              <a:rPr lang="en-US" dirty="0">
                <a:solidFill>
                  <a:srgbClr val="000000"/>
                </a:solidFill>
                <a:latin typeface="Arial" panose="020B0604020202020204" pitchFamily="34" charset="0"/>
                <a:ea typeface="Verdana" panose="020B0604030504040204" pitchFamily="34" charset="0"/>
              </a:rPr>
              <a:t> and a </a:t>
            </a:r>
            <a:r>
              <a:rPr lang="en-US" dirty="0" err="1">
                <a:solidFill>
                  <a:srgbClr val="000000"/>
                </a:solidFill>
                <a:latin typeface="Arial" panose="020B0604020202020204" pitchFamily="34" charset="0"/>
                <a:ea typeface="Verdana" panose="020B0604030504040204" pitchFamily="34" charset="0"/>
              </a:rPr>
              <a:t>kinocilium</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Processes embedded in the calcium carbonate-rich </a:t>
            </a:r>
            <a:r>
              <a:rPr lang="en-US" dirty="0" err="1">
                <a:solidFill>
                  <a:srgbClr val="000000"/>
                </a:solidFill>
                <a:latin typeface="Arial" panose="020B0604020202020204" pitchFamily="34" charset="0"/>
                <a:ea typeface="Verdana" panose="020B0604030504040204" pitchFamily="34" charset="0"/>
              </a:rPr>
              <a:t>otolith</a:t>
            </a:r>
            <a:r>
              <a:rPr lang="en-US" dirty="0">
                <a:solidFill>
                  <a:srgbClr val="000000"/>
                </a:solidFill>
                <a:latin typeface="Arial" panose="020B0604020202020204" pitchFamily="34" charset="0"/>
                <a:ea typeface="Verdana" panose="020B0604030504040204" pitchFamily="34" charset="0"/>
              </a:rPr>
              <a:t> membrane</a:t>
            </a:r>
          </a:p>
          <a:p>
            <a:pPr marL="349200" lvl="0" indent="-3492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Utricle more sensitive to horizontal acceleration</a:t>
            </a:r>
          </a:p>
          <a:p>
            <a:pPr marL="349200" lvl="0" indent="-349200">
              <a:spcBef>
                <a:spcPct val="20000"/>
              </a:spcBef>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Saccule</a:t>
            </a:r>
            <a:r>
              <a:rPr lang="en-US" dirty="0">
                <a:solidFill>
                  <a:srgbClr val="000000"/>
                </a:solidFill>
                <a:latin typeface="Arial" panose="020B0604020202020204" pitchFamily="34" charset="0"/>
                <a:ea typeface="Verdana" panose="020B0604030504040204" pitchFamily="34" charset="0"/>
              </a:rPr>
              <a:t> more sensitive to vertical acceleration</a:t>
            </a:r>
          </a:p>
          <a:p>
            <a:pPr marL="349200" lvl="0" indent="-3492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Both types of accelerations cause cilia to bend, thus producing an action potential in an associated sensory neuron</a:t>
            </a:r>
          </a:p>
        </p:txBody>
      </p:sp>
      <p:sp>
        <p:nvSpPr>
          <p:cNvPr id="6" name="Slide Number Placeholder 3">
            <a:extLst>
              <a:ext uri="{FF2B5EF4-FFF2-40B4-BE49-F238E27FC236}">
                <a16:creationId xmlns:a16="http://schemas.microsoft.com/office/drawing/2014/main" id="{CBB69100-CAD2-4A2F-8C76-E6BAFB760243}"/>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1259317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54D4F-65CD-4A14-869F-14BA10FC3AE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43.9</a:t>
            </a:r>
          </a:p>
        </p:txBody>
      </p:sp>
      <p:pic>
        <p:nvPicPr>
          <p:cNvPr id="12" name="Picture 2" descr="2 illustrations show the structure and function of the utricle and saccu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194" y="1411154"/>
            <a:ext cx="7519612" cy="4572000"/>
          </a:xfrm>
          <a:prstGeom prst="rect">
            <a:avLst/>
          </a:prstGeom>
        </p:spPr>
      </p:pic>
      <p:sp>
        <p:nvSpPr>
          <p:cNvPr id="5" name="Text Placeholder 3">
            <a:extLst>
              <a:ext uri="{FF2B5EF4-FFF2-40B4-BE49-F238E27FC236}">
                <a16:creationId xmlns:a16="http://schemas.microsoft.com/office/drawing/2014/main" id="{86D1C216-7427-436F-9D23-792F22A9AC2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11E0635-FF3B-41CB-8B05-A0277AE8F58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189607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8542F-AD3A-4B36-BFB0-4DA8F3AD47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Semicircular Canals</a:t>
            </a:r>
          </a:p>
        </p:txBody>
      </p:sp>
      <p:sp>
        <p:nvSpPr>
          <p:cNvPr id="3" name="Content Placeholder 2">
            <a:extLst>
              <a:ext uri="{FF2B5EF4-FFF2-40B4-BE49-F238E27FC236}">
                <a16:creationId xmlns:a16="http://schemas.microsoft.com/office/drawing/2014/main" id="{3E4BC7CE-04EE-4726-A4D6-FAE3EF9D5BB4}"/>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 utricle and saccule are continuous with three semicircular canals that detect angular acceleration in any direction</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At the ends of the canals are swollen chambers called ampullae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Groups of cilia protrude into them</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Tips of cilia are embedded within a gelatinous </a:t>
            </a:r>
            <a:r>
              <a:rPr lang="en-US" dirty="0" err="1">
                <a:solidFill>
                  <a:srgbClr val="000000"/>
                </a:solidFill>
                <a:latin typeface="Arial" panose="020B0604020202020204" pitchFamily="34" charset="0"/>
                <a:ea typeface="Verdana" panose="020B0604030504040204" pitchFamily="34" charset="0"/>
              </a:rPr>
              <a:t>cupula</a:t>
            </a:r>
            <a:r>
              <a:rPr lang="en-US" dirty="0">
                <a:solidFill>
                  <a:srgbClr val="000000"/>
                </a:solidFill>
                <a:latin typeface="Arial" panose="020B0604020202020204" pitchFamily="34" charset="0"/>
                <a:ea typeface="Verdana" panose="020B0604030504040204" pitchFamily="34" charset="0"/>
              </a:rPr>
              <a:t> that protrudes into the </a:t>
            </a:r>
            <a:r>
              <a:rPr lang="en-US" dirty="0" err="1">
                <a:solidFill>
                  <a:srgbClr val="000000"/>
                </a:solidFill>
                <a:latin typeface="Arial" panose="020B0604020202020204" pitchFamily="34" charset="0"/>
                <a:ea typeface="Verdana" panose="020B0604030504040204" pitchFamily="34" charset="0"/>
              </a:rPr>
              <a:t>endolymph</a:t>
            </a:r>
            <a:r>
              <a:rPr lang="en-US" dirty="0">
                <a:solidFill>
                  <a:srgbClr val="000000"/>
                </a:solidFill>
                <a:latin typeface="Arial" panose="020B0604020202020204" pitchFamily="34" charset="0"/>
                <a:ea typeface="Verdana" panose="020B0604030504040204" pitchFamily="34" charset="0"/>
              </a:rPr>
              <a:t> fluid of each canal</a:t>
            </a:r>
          </a:p>
        </p:txBody>
      </p:sp>
      <p:sp>
        <p:nvSpPr>
          <p:cNvPr id="6" name="Slide Number Placeholder 3">
            <a:extLst>
              <a:ext uri="{FF2B5EF4-FFF2-40B4-BE49-F238E27FC236}">
                <a16:creationId xmlns:a16="http://schemas.microsoft.com/office/drawing/2014/main" id="{FE40DE6C-CB4D-415C-8ED2-81F7739325A9}"/>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6698013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7915A-A2A7-41F1-9269-CCF5DC5AA1C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Vestibular Apparatus</a:t>
            </a:r>
          </a:p>
        </p:txBody>
      </p:sp>
      <p:sp>
        <p:nvSpPr>
          <p:cNvPr id="3" name="Content Placeholder 2">
            <a:extLst>
              <a:ext uri="{FF2B5EF4-FFF2-40B4-BE49-F238E27FC236}">
                <a16:creationId xmlns:a16="http://schemas.microsoft.com/office/drawing/2014/main" id="{F1372DA3-B65F-4F3B-80F5-78EC2CC94AD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When the head rotates, the semicircular canal fluid pushes against the </a:t>
            </a:r>
            <a:r>
              <a:rPr lang="en-US" dirty="0" err="1">
                <a:solidFill>
                  <a:srgbClr val="000000"/>
                </a:solidFill>
                <a:latin typeface="Arial" panose="020B0604020202020204" pitchFamily="34" charset="0"/>
                <a:ea typeface="Verdana" panose="020B0604030504040204" pitchFamily="34" charset="0"/>
              </a:rPr>
              <a:t>cupula</a:t>
            </a:r>
            <a:r>
              <a:rPr lang="en-US" dirty="0">
                <a:solidFill>
                  <a:srgbClr val="000000"/>
                </a:solidFill>
                <a:latin typeface="Arial" panose="020B0604020202020204" pitchFamily="34" charset="0"/>
                <a:ea typeface="Verdana" panose="020B0604030504040204" pitchFamily="34" charset="0"/>
              </a:rPr>
              <a:t>, causing the cilia to bend</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Bending in the direction of the </a:t>
            </a:r>
            <a:r>
              <a:rPr lang="en-US" dirty="0" err="1">
                <a:solidFill>
                  <a:srgbClr val="000000"/>
                </a:solidFill>
                <a:latin typeface="Arial" panose="020B0604020202020204" pitchFamily="34" charset="0"/>
                <a:ea typeface="Verdana" panose="020B0604030504040204" pitchFamily="34" charset="0"/>
              </a:rPr>
              <a:t>kinocilium</a:t>
            </a:r>
            <a:r>
              <a:rPr lang="en-US" dirty="0">
                <a:solidFill>
                  <a:srgbClr val="000000"/>
                </a:solidFill>
                <a:latin typeface="Arial" panose="020B0604020202020204" pitchFamily="34" charset="0"/>
                <a:ea typeface="Verdana" panose="020B0604030504040204" pitchFamily="34" charset="0"/>
              </a:rPr>
              <a:t> causes a receptor potential</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Stimulates an action potential in the associated sensory neuron</a:t>
            </a:r>
          </a:p>
          <a:p>
            <a:pPr marL="349200" lvl="0" indent="-349200">
              <a:spcBef>
                <a:spcPts val="1200"/>
              </a:spcBef>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Saccule</a:t>
            </a:r>
            <a:r>
              <a:rPr lang="en-US" dirty="0">
                <a:solidFill>
                  <a:srgbClr val="000000"/>
                </a:solidFill>
                <a:latin typeface="Arial" panose="020B0604020202020204" pitchFamily="34" charset="0"/>
                <a:ea typeface="Verdana" panose="020B0604030504040204" pitchFamily="34" charset="0"/>
              </a:rPr>
              <a:t>, utricle, and semicircular canals are collectively called the vestibular apparatus</a:t>
            </a:r>
          </a:p>
        </p:txBody>
      </p:sp>
      <p:sp>
        <p:nvSpPr>
          <p:cNvPr id="6" name="Slide Number Placeholder 3">
            <a:extLst>
              <a:ext uri="{FF2B5EF4-FFF2-40B4-BE49-F238E27FC236}">
                <a16:creationId xmlns:a16="http://schemas.microsoft.com/office/drawing/2014/main" id="{6613E148-DC14-4E53-9166-BFAC4858A537}"/>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270558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90494-D2F0-4C4E-BCF9-8E17A469397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43.10</a:t>
            </a:r>
          </a:p>
        </p:txBody>
      </p:sp>
      <p:pic>
        <p:nvPicPr>
          <p:cNvPr id="12" name="Picture 2" descr="A 2-part illustration of ear functions in stationary (a) and movement (b), where the direction of body movement is toward the righ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454" y="1430834"/>
            <a:ext cx="7897091" cy="458649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781488B-2AEE-4B6D-8020-0E14D8B5393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944023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CC8C-5A91-4A12-9B73-2A0D460253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Chemoreceptors</a:t>
            </a:r>
          </a:p>
        </p:txBody>
      </p:sp>
      <p:sp>
        <p:nvSpPr>
          <p:cNvPr id="3" name="Content Placeholder 2">
            <a:extLst>
              <a:ext uri="{FF2B5EF4-FFF2-40B4-BE49-F238E27FC236}">
                <a16:creationId xmlns:a16="http://schemas.microsoft.com/office/drawing/2014/main" id="{8CB7F1B7-27A6-46CE-93E4-4B86825EED43}"/>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Bind to particular chemicals in the extracellular fluid</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Membrane of sensory neuron becomes depolarized and produces action potentials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Chemoreceptors are used in the senses of taste and smell</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Also important in monitoring the chemical composition of blood</a:t>
            </a:r>
          </a:p>
        </p:txBody>
      </p:sp>
      <p:sp>
        <p:nvSpPr>
          <p:cNvPr id="6" name="Slide Number Placeholder 3">
            <a:extLst>
              <a:ext uri="{FF2B5EF4-FFF2-40B4-BE49-F238E27FC236}">
                <a16:creationId xmlns:a16="http://schemas.microsoft.com/office/drawing/2014/main" id="{E696E0A5-6C4C-43C2-A595-F525FFB9DC11}"/>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5072757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AE36C-A3A5-4C30-ABDB-2E0272329F9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Taste (gustation)</a:t>
            </a:r>
          </a:p>
        </p:txBody>
      </p:sp>
      <p:sp>
        <p:nvSpPr>
          <p:cNvPr id="3" name="Content Placeholder 2">
            <a:extLst>
              <a:ext uri="{FF2B5EF4-FFF2-40B4-BE49-F238E27FC236}">
                <a16:creationId xmlns:a16="http://schemas.microsoft.com/office/drawing/2014/main" id="{A78BA23D-7784-4BE1-B02B-8AEF3935AFDB}"/>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Mixture of physical and psychological factors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Broken down into five categories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Sweet, sour, salty, bitter, and umami (hearty)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Taste buds are collections of </a:t>
            </a:r>
            <a:r>
              <a:rPr lang="en-US" dirty="0" err="1">
                <a:solidFill>
                  <a:srgbClr val="000000"/>
                </a:solidFill>
                <a:latin typeface="Arial" panose="020B0604020202020204" pitchFamily="34" charset="0"/>
                <a:ea typeface="Verdana" panose="020B0604030504040204" pitchFamily="34" charset="0"/>
              </a:rPr>
              <a:t>chemosensitive</a:t>
            </a:r>
            <a:r>
              <a:rPr lang="en-US" dirty="0">
                <a:solidFill>
                  <a:srgbClr val="000000"/>
                </a:solidFill>
                <a:latin typeface="Arial" panose="020B0604020202020204" pitchFamily="34" charset="0"/>
                <a:ea typeface="Verdana" panose="020B0604030504040204" pitchFamily="34" charset="0"/>
              </a:rPr>
              <a:t> cells associated with afferent neurons</a:t>
            </a:r>
          </a:p>
        </p:txBody>
      </p:sp>
      <p:sp>
        <p:nvSpPr>
          <p:cNvPr id="6" name="Slide Number Placeholder 3">
            <a:extLst>
              <a:ext uri="{FF2B5EF4-FFF2-40B4-BE49-F238E27FC236}">
                <a16:creationId xmlns:a16="http://schemas.microsoft.com/office/drawing/2014/main" id="{7744D9DD-24E4-46C8-B2FD-5B7D7F87FC77}"/>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697573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4591F-6FA3-41D8-8D4F-ADAD4075E3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Taste</a:t>
            </a:r>
          </a:p>
        </p:txBody>
      </p:sp>
      <p:sp>
        <p:nvSpPr>
          <p:cNvPr id="3" name="Content Placeholder 2">
            <a:extLst>
              <a:ext uri="{FF2B5EF4-FFF2-40B4-BE49-F238E27FC236}">
                <a16:creationId xmlns:a16="http://schemas.microsoft.com/office/drawing/2014/main" id="{ED07C214-F0ED-4D09-AEFD-735BB54AE472}"/>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fish, taste buds are scattered all over the body surface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land vertebrates, taste buds are located in the epithelium of the tongue and oral cavity within raised areas called papillae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Salty and sour tastes act directly through ion channels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Other tastes act indirectly by binding to specific G protein–coupled receptors</a:t>
            </a:r>
          </a:p>
        </p:txBody>
      </p:sp>
      <p:sp>
        <p:nvSpPr>
          <p:cNvPr id="6" name="Slide Number Placeholder 3">
            <a:extLst>
              <a:ext uri="{FF2B5EF4-FFF2-40B4-BE49-F238E27FC236}">
                <a16:creationId xmlns:a16="http://schemas.microsoft.com/office/drawing/2014/main" id="{F0B176DB-298E-438F-B5E9-9ADBB8847E8C}"/>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8525934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4C5CD-C727-43C6-B1B6-DE75CAFDA9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43.11</a:t>
            </a:r>
          </a:p>
        </p:txBody>
      </p:sp>
      <p:pic>
        <p:nvPicPr>
          <p:cNvPr id="9" name="Picture 2" descr="The anatomy of tongue papillae and taste buds are depicted.">
            <a:extLst>
              <a:ext uri="{FF2B5EF4-FFF2-40B4-BE49-F238E27FC236}">
                <a16:creationId xmlns:a16="http://schemas.microsoft.com/office/drawing/2014/main" id="{BFEBEE9C-782D-4FBA-8891-1BE8827B346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373" b="2209"/>
          <a:stretch/>
        </p:blipFill>
        <p:spPr bwMode="auto">
          <a:xfrm>
            <a:off x="1082112" y="1323463"/>
            <a:ext cx="6979775" cy="4637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Content Placeholder 3">
            <a:extLst>
              <a:ext uri="{FF2B5EF4-FFF2-40B4-BE49-F238E27FC236}">
                <a16:creationId xmlns:a16="http://schemas.microsoft.com/office/drawing/2014/main" id="{9F18E747-9D7C-4105-9C9C-E3D13B490B90}"/>
              </a:ext>
            </a:extLst>
          </p:cNvPr>
          <p:cNvSpPr>
            <a:spLocks noGrp="1"/>
          </p:cNvSpPr>
          <p:nvPr>
            <p:ph sz="quarter" idx="11"/>
          </p:nvPr>
        </p:nvSpPr>
        <p:spPr>
          <a:xfrm>
            <a:off x="6514219" y="5960964"/>
            <a:ext cx="1759448" cy="192024"/>
          </a:xfrm>
        </p:spPr>
        <p:txBody>
          <a:bodyPr/>
          <a:lstStyle/>
          <a:p>
            <a:pPr lvl="0" algn="ctr">
              <a:spcAft>
                <a:spcPts val="0"/>
              </a:spcAft>
            </a:pPr>
            <a:r>
              <a:rPr lang="en-US" sz="800" dirty="0">
                <a:solidFill>
                  <a:srgbClr val="000000"/>
                </a:solidFill>
                <a:latin typeface="+mj-lt"/>
                <a:ea typeface="Calibri"/>
                <a:cs typeface="Calibri"/>
              </a:rPr>
              <a:t>(d) Image Source/Getty Images</a:t>
            </a:r>
            <a:endParaRPr lang="en-US" sz="800" dirty="0">
              <a:solidFill>
                <a:srgbClr val="000000"/>
              </a:solidFill>
              <a:latin typeface="+mj-lt"/>
            </a:endParaRPr>
          </a:p>
        </p:txBody>
      </p:sp>
      <p:sp>
        <p:nvSpPr>
          <p:cNvPr id="6"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59A29DBE-3CDE-46CE-A46B-A3A038B5EE3D}"/>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792202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B557B-8DAA-45C9-9595-B9297041AF7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Overview of Sensory Receptors</a:t>
            </a:r>
          </a:p>
        </p:txBody>
      </p:sp>
      <p:sp>
        <p:nvSpPr>
          <p:cNvPr id="3" name="Content Placeholder 2">
            <a:extLst>
              <a:ext uri="{FF2B5EF4-FFF2-40B4-BE49-F238E27FC236}">
                <a16:creationId xmlns:a16="http://schemas.microsoft.com/office/drawing/2014/main" id="{915298B0-F359-43E0-A11D-2AC5D3897A3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Sensory receptors provide information from our internal and external environments that is crucial for survival and success</a:t>
            </a:r>
          </a:p>
          <a:p>
            <a:pPr marL="349200" lvl="0" indent="-349200">
              <a:spcBef>
                <a:spcPts val="1200"/>
              </a:spcBef>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Exteroceptors</a:t>
            </a:r>
            <a:r>
              <a:rPr lang="en-US" dirty="0">
                <a:solidFill>
                  <a:srgbClr val="000000"/>
                </a:solidFill>
                <a:latin typeface="Arial" panose="020B0604020202020204" pitchFamily="34" charset="0"/>
                <a:ea typeface="Verdana" panose="020B0604030504040204" pitchFamily="34" charset="0"/>
              </a:rPr>
              <a:t> sense external stimuli</a:t>
            </a:r>
          </a:p>
          <a:p>
            <a:pPr marL="349200" lvl="0" indent="-349200">
              <a:spcBef>
                <a:spcPts val="1200"/>
              </a:spcBef>
              <a:spcAft>
                <a:spcPts val="1200"/>
              </a:spcAft>
              <a:buClr>
                <a:schemeClr val="tx1"/>
              </a:buClr>
              <a:buFont typeface="Arial"/>
              <a:buChar char="•"/>
            </a:pPr>
            <a:r>
              <a:rPr lang="en-US" dirty="0" err="1">
                <a:solidFill>
                  <a:srgbClr val="000000"/>
                </a:solidFill>
                <a:latin typeface="Arial" panose="020B0604020202020204" pitchFamily="34" charset="0"/>
                <a:ea typeface="Verdana" panose="020B0604030504040204" pitchFamily="34" charset="0"/>
              </a:rPr>
              <a:t>Interoceptors</a:t>
            </a:r>
            <a:r>
              <a:rPr lang="en-US" dirty="0">
                <a:solidFill>
                  <a:srgbClr val="000000"/>
                </a:solidFill>
                <a:latin typeface="Arial" panose="020B0604020202020204" pitchFamily="34" charset="0"/>
                <a:ea typeface="Verdana" panose="020B0604030504040204" pitchFamily="34" charset="0"/>
              </a:rPr>
              <a:t> sense internal stimuli</a:t>
            </a:r>
          </a:p>
        </p:txBody>
      </p:sp>
      <p:sp>
        <p:nvSpPr>
          <p:cNvPr id="6" name="Slide Number Placeholder 3">
            <a:extLst>
              <a:ext uri="{FF2B5EF4-FFF2-40B4-BE49-F238E27FC236}">
                <a16:creationId xmlns:a16="http://schemas.microsoft.com/office/drawing/2014/main" id="{821D72EE-9A73-4D98-ADAF-D206E1B7C193}"/>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1802793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0E9ECC-8838-4615-A56A-CF657079B2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Taste in Arthropods</a:t>
            </a:r>
          </a:p>
        </p:txBody>
      </p:sp>
      <p:sp>
        <p:nvSpPr>
          <p:cNvPr id="3" name="Content Placeholder 2">
            <a:extLst>
              <a:ext uri="{FF2B5EF4-FFF2-40B4-BE49-F238E27FC236}">
                <a16:creationId xmlns:a16="http://schemas.microsoft.com/office/drawing/2014/main" id="{350362D9-B091-48D4-AD29-2DAB6C80225A}"/>
              </a:ext>
            </a:extLst>
          </p:cNvPr>
          <p:cNvSpPr>
            <a:spLocks noGrp="1"/>
          </p:cNvSpPr>
          <p:nvPr>
            <p:ph sz="quarter" idx="11"/>
          </p:nvPr>
        </p:nvSpPr>
        <p:spPr>
          <a:xfrm>
            <a:off x="457200" y="1371600"/>
            <a:ext cx="8305800" cy="990600"/>
          </a:xfrm>
        </p:spPr>
        <p:txBody>
          <a:bodyPr/>
          <a:lstStyle/>
          <a:p>
            <a:pPr marL="349200" lvl="0" indent="-349200">
              <a:spcBef>
                <a:spcPts val="1200"/>
              </a:spcBef>
              <a:spcAft>
                <a:spcPts val="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Many arthropods have taste chemoreceptors</a:t>
            </a:r>
          </a:p>
          <a:p>
            <a:pPr marL="349200" lvl="0" indent="-349200">
              <a:spcBef>
                <a:spcPts val="1200"/>
              </a:spcBef>
              <a:spcAft>
                <a:spcPts val="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Flies have them in sensory hairs located on their feet</a:t>
            </a:r>
          </a:p>
        </p:txBody>
      </p:sp>
      <p:pic>
        <p:nvPicPr>
          <p:cNvPr id="13" name="Picture 3" descr="Proboscis and a magnified view of its foot labeling pore, sensory hair on foot, different chemoreceptors, and signals to the brain are giv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5953" y="2623726"/>
            <a:ext cx="7165603" cy="3848194"/>
          </a:xfrm>
          <a:prstGeom prst="rect">
            <a:avLst/>
          </a:prstGeom>
        </p:spPr>
      </p:pic>
      <p:sp>
        <p:nvSpPr>
          <p:cNvPr id="9" name="Slide Number Placeholder 4">
            <a:extLst>
              <a:ext uri="{FF2B5EF4-FFF2-40B4-BE49-F238E27FC236}">
                <a16:creationId xmlns:a16="http://schemas.microsoft.com/office/drawing/2014/main" id="{5DD4086F-9AE3-40CD-AE10-090A86E61198}"/>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8889384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990EF-5086-4FC5-86A4-D46E671EC90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Smell (olfaction)</a:t>
            </a:r>
          </a:p>
        </p:txBody>
      </p:sp>
      <p:sp>
        <p:nvSpPr>
          <p:cNvPr id="3" name="Content Placeholder 2">
            <a:extLst>
              <a:ext uri="{FF2B5EF4-FFF2-40B4-BE49-F238E27FC236}">
                <a16:creationId xmlns:a16="http://schemas.microsoft.com/office/drawing/2014/main" id="{FDF51A86-50D1-4BE8-8B4F-B0372C44CBC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land vertebrates, involves neurons located in the upper portion of the nasal passages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Receptors project into the nasal mucosa, and their axons project directly into the cerebral cortex</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Particles must first dissolve in extracellular fluid before they can activate the olfactory receptors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Humans can detect thousands of different smells</a:t>
            </a:r>
          </a:p>
        </p:txBody>
      </p:sp>
      <p:sp>
        <p:nvSpPr>
          <p:cNvPr id="6" name="Slide Number Placeholder 3">
            <a:extLst>
              <a:ext uri="{FF2B5EF4-FFF2-40B4-BE49-F238E27FC236}">
                <a16:creationId xmlns:a16="http://schemas.microsoft.com/office/drawing/2014/main" id="{B778CB95-2298-43DF-9979-78400CF9DA86}"/>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877369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1B2B5-0B60-42F7-931D-F298FDA310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43.13</a:t>
            </a:r>
          </a:p>
        </p:txBody>
      </p:sp>
      <p:pic>
        <p:nvPicPr>
          <p:cNvPr id="12" name="Picture 2" descr="Labeled illustrations of nasal passage with olfactory bulb, and a magnified view of the olfactory bul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29742" y="983411"/>
            <a:ext cx="2884516" cy="5152978"/>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59C175C-3783-42D2-8D97-51FFE6D7F45F}"/>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451078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980A9-68A4-4584-AAEC-42A191F164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a:t>
            </a:r>
          </a:p>
        </p:txBody>
      </p:sp>
      <p:sp>
        <p:nvSpPr>
          <p:cNvPr id="3" name="Content Placeholder 2">
            <a:extLst>
              <a:ext uri="{FF2B5EF4-FFF2-40B4-BE49-F238E27FC236}">
                <a16:creationId xmlns:a16="http://schemas.microsoft.com/office/drawing/2014/main" id="{9A44E770-8A87-4AB7-9029-A388646859C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Peripheral chemoreceptors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the aortic and carotid bodies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Sensitive primarily to the pH of plasma</a:t>
            </a:r>
          </a:p>
          <a:p>
            <a:pPr lvl="0">
              <a:spcBef>
                <a:spcPts val="1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Central chemoreceptors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the medulla oblongata of the brain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Sensitive to the pH of cerebrospinal fluid</a:t>
            </a:r>
          </a:p>
          <a:p>
            <a:pPr lvl="0">
              <a:spcBef>
                <a:spcPts val="1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Increased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blood lowers pH</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Stimulates respiratory control center</a:t>
            </a:r>
          </a:p>
        </p:txBody>
      </p:sp>
      <p:sp>
        <p:nvSpPr>
          <p:cNvPr id="6" name="Slide Number Placeholder 3">
            <a:extLst>
              <a:ext uri="{FF2B5EF4-FFF2-40B4-BE49-F238E27FC236}">
                <a16:creationId xmlns:a16="http://schemas.microsoft.com/office/drawing/2014/main" id="{8707421A-07FA-47D9-860A-1D077167ABAE}"/>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4923476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5BD8-B0DC-4422-AB4D-8EDBE67359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Temperature, Pain, Electric Currents, Electric Fields </a:t>
            </a:r>
          </a:p>
        </p:txBody>
      </p:sp>
      <p:sp>
        <p:nvSpPr>
          <p:cNvPr id="3" name="Content Placeholder 2">
            <a:extLst>
              <a:ext uri="{FF2B5EF4-FFF2-40B4-BE49-F238E27FC236}">
                <a16:creationId xmlns:a16="http://schemas.microsoft.com/office/drawing/2014/main" id="{8EDEA8FA-4BA1-4337-B899-D6DFAF176ADE}"/>
              </a:ext>
            </a:extLst>
          </p:cNvPr>
          <p:cNvSpPr>
            <a:spLocks noGrp="1"/>
          </p:cNvSpPr>
          <p:nvPr>
            <p:ph sz="quarter" idx="11"/>
          </p:nvPr>
        </p:nvSpPr>
        <p:spPr/>
        <p:txBody>
          <a:bodyPr/>
          <a:lstStyle/>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Different types of receptors detect these varied stimuli</a:t>
            </a:r>
          </a:p>
        </p:txBody>
      </p:sp>
      <p:sp>
        <p:nvSpPr>
          <p:cNvPr id="6" name="Slide Number Placeholder 3">
            <a:extLst>
              <a:ext uri="{FF2B5EF4-FFF2-40B4-BE49-F238E27FC236}">
                <a16:creationId xmlns:a16="http://schemas.microsoft.com/office/drawing/2014/main" id="{F9CDFF35-61A8-4859-B8C2-437F1B180227}"/>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0212707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D8226-40A3-45E3-8CCD-0365A41C1E75}"/>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Thermoreceptors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9C223D-DEA0-4F90-941E-41D5B03EBCF7}"/>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altLang="en-US" dirty="0" err="1">
                <a:solidFill>
                  <a:srgbClr val="000000"/>
                </a:solidFill>
                <a:latin typeface="Arial" panose="020B0604020202020204" pitchFamily="34" charset="0"/>
                <a:ea typeface="Microsoft YaHei" panose="020B0503020204020204" pitchFamily="34" charset="-122"/>
              </a:rPr>
              <a:t>Nonspecialized</a:t>
            </a:r>
            <a:r>
              <a:rPr lang="en-US" altLang="en-US" dirty="0">
                <a:solidFill>
                  <a:srgbClr val="000000"/>
                </a:solidFill>
                <a:latin typeface="Arial" panose="020B0604020202020204" pitchFamily="34" charset="0"/>
                <a:ea typeface="Microsoft YaHei" panose="020B0503020204020204" pitchFamily="34" charset="-122"/>
              </a:rPr>
              <a:t> sensory receptors that are sensitive to changes in temperature</a:t>
            </a:r>
          </a:p>
          <a:p>
            <a:pPr marL="349200" lvl="0" indent="-349200">
              <a:spcBef>
                <a:spcPts val="1200"/>
              </a:spcBef>
              <a:spcAft>
                <a:spcPts val="1200"/>
              </a:spcAft>
              <a:buClr>
                <a:schemeClr val="tx1"/>
              </a:buClr>
              <a:buFont typeface="Arial"/>
              <a:buChar char="•"/>
            </a:pPr>
            <a:r>
              <a:rPr lang="en-US" altLang="en-US" dirty="0">
                <a:solidFill>
                  <a:srgbClr val="000000"/>
                </a:solidFill>
                <a:latin typeface="Arial" panose="020B0604020202020204" pitchFamily="34" charset="0"/>
                <a:ea typeface="Microsoft YaHei" panose="020B0503020204020204" pitchFamily="34" charset="-122"/>
              </a:rPr>
              <a:t>Warm and cold receptors</a:t>
            </a:r>
          </a:p>
          <a:p>
            <a:pPr marL="349200" lvl="0" indent="-349200">
              <a:spcBef>
                <a:spcPts val="1200"/>
              </a:spcBef>
              <a:spcAft>
                <a:spcPts val="1200"/>
              </a:spcAft>
              <a:buClr>
                <a:schemeClr val="tx1"/>
              </a:buClr>
              <a:buFont typeface="Arial"/>
              <a:buChar char="•"/>
            </a:pPr>
            <a:r>
              <a:rPr lang="en-US" altLang="en-US" dirty="0">
                <a:solidFill>
                  <a:srgbClr val="000000"/>
                </a:solidFill>
                <a:latin typeface="Arial" panose="020B0604020202020204" pitchFamily="34" charset="0"/>
                <a:ea typeface="Microsoft YaHei" panose="020B0503020204020204" pitchFamily="34" charset="-122"/>
              </a:rPr>
              <a:t>Vertebrates have most of their thermoreceptors in the dermis layer of the skin</a:t>
            </a:r>
          </a:p>
        </p:txBody>
      </p:sp>
      <p:sp>
        <p:nvSpPr>
          <p:cNvPr id="6" name="Slide Number Placeholder 3">
            <a:extLst>
              <a:ext uri="{FF2B5EF4-FFF2-40B4-BE49-F238E27FC236}">
                <a16:creationId xmlns:a16="http://schemas.microsoft.com/office/drawing/2014/main" id="{743B8B34-3EC6-477B-B984-643A3E02D87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4432744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38AEB-98A6-4AE3-9D0E-DF2471E8016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Sensing infrared radiation</a:t>
            </a:r>
          </a:p>
        </p:txBody>
      </p:sp>
      <p:sp>
        <p:nvSpPr>
          <p:cNvPr id="3" name="Content Placeholder 2">
            <a:extLst>
              <a:ext uri="{FF2B5EF4-FFF2-40B4-BE49-F238E27FC236}">
                <a16:creationId xmlns:a16="http://schemas.microsoft.com/office/drawing/2014/main" id="{FEF4F446-AA0D-49F6-AB55-652E0E02ABA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Some snakes use </a:t>
            </a:r>
            <a:r>
              <a:rPr lang="en-US" dirty="0" err="1">
                <a:solidFill>
                  <a:srgbClr val="000000"/>
                </a:solidFill>
                <a:latin typeface="Arial" panose="020B0604020202020204" pitchFamily="34" charset="0"/>
                <a:ea typeface="Verdana" panose="020B0604030504040204" pitchFamily="34" charset="0"/>
              </a:rPr>
              <a:t>thermoreception</a:t>
            </a:r>
            <a:r>
              <a:rPr lang="en-US" dirty="0">
                <a:solidFill>
                  <a:srgbClr val="000000"/>
                </a:solidFill>
                <a:latin typeface="Arial" panose="020B0604020202020204" pitchFamily="34" charset="0"/>
                <a:ea typeface="Verdana" panose="020B0604030504040204" pitchFamily="34" charset="0"/>
              </a:rPr>
              <a:t> for detection of prey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Pit vipers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 pair of heat-detecting pit organs on either side of the head between the eye and nostril</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Locate heat sources in the environment, including prey in darkness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Paired pits appear to be stereoscopic</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 some extent can form a thermal image</a:t>
            </a:r>
          </a:p>
        </p:txBody>
      </p:sp>
      <p:sp>
        <p:nvSpPr>
          <p:cNvPr id="6" name="Slide Number Placeholder 3">
            <a:extLst>
              <a:ext uri="{FF2B5EF4-FFF2-40B4-BE49-F238E27FC236}">
                <a16:creationId xmlns:a16="http://schemas.microsoft.com/office/drawing/2014/main" id="{8102B21D-B891-47B9-A8CB-38427996BAE4}"/>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4875914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C6D2-ED94-4B0A-B3F5-B0A40F1BDBE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43.14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rattlesnake and an illustration of the snake labeled with pit, outer chamber, inner chamber, and membrane are depicted."/>
          <p:cNvPicPr>
            <a:picLocks noChangeAspect="1"/>
          </p:cNvPicPr>
          <p:nvPr/>
        </p:nvPicPr>
        <p:blipFill rotWithShape="1">
          <a:blip r:embed="rId2">
            <a:extLst>
              <a:ext uri="{28A0092B-C50C-407E-A947-70E740481C1C}">
                <a14:useLocalDpi xmlns:a14="http://schemas.microsoft.com/office/drawing/2010/main" val="0"/>
              </a:ext>
            </a:extLst>
          </a:blip>
          <a:srcRect t="4172"/>
          <a:stretch/>
        </p:blipFill>
        <p:spPr>
          <a:xfrm>
            <a:off x="1764630" y="1123446"/>
            <a:ext cx="5614737" cy="4911350"/>
          </a:xfrm>
          <a:prstGeom prst="rect">
            <a:avLst/>
          </a:prstGeom>
        </p:spPr>
      </p:pic>
      <p:sp>
        <p:nvSpPr>
          <p:cNvPr id="4" name="Content Placeholder 3">
            <a:extLst>
              <a:ext uri="{FF2B5EF4-FFF2-40B4-BE49-F238E27FC236}">
                <a16:creationId xmlns:a16="http://schemas.microsoft.com/office/drawing/2014/main" id="{F2D2195A-CFE8-4F64-A454-C0BFD997E97F}"/>
              </a:ext>
            </a:extLst>
          </p:cNvPr>
          <p:cNvSpPr>
            <a:spLocks noGrp="1"/>
          </p:cNvSpPr>
          <p:nvPr>
            <p:ph sz="quarter" idx="11"/>
          </p:nvPr>
        </p:nvSpPr>
        <p:spPr>
          <a:xfrm>
            <a:off x="2217553" y="6174831"/>
            <a:ext cx="4708893" cy="257743"/>
          </a:xfrm>
        </p:spPr>
        <p:txBody>
          <a:bodyPr/>
          <a:lstStyle/>
          <a:p>
            <a:pPr lvl="0" algn="ctr">
              <a:spcAft>
                <a:spcPts val="0"/>
              </a:spcAft>
            </a:pPr>
            <a:r>
              <a:rPr lang="en-US" sz="800" dirty="0" err="1">
                <a:solidFill>
                  <a:schemeClr val="tx1"/>
                </a:solidFill>
                <a:latin typeface="+mj-lt"/>
                <a:ea typeface="Calibri"/>
                <a:cs typeface="Calibri"/>
              </a:rPr>
              <a:t>Nounours</a:t>
            </a:r>
            <a:r>
              <a:rPr lang="en-US" sz="800" dirty="0">
                <a:solidFill>
                  <a:schemeClr val="tx1"/>
                </a:solidFill>
                <a:latin typeface="+mj-lt"/>
                <a:ea typeface="Calibri"/>
                <a:cs typeface="Calibri"/>
              </a:rPr>
              <a:t>/</a:t>
            </a:r>
            <a:r>
              <a:rPr lang="en-US" sz="800" dirty="0" err="1">
                <a:solidFill>
                  <a:schemeClr val="tx1"/>
                </a:solidFill>
                <a:latin typeface="+mj-lt"/>
                <a:ea typeface="Calibri"/>
                <a:cs typeface="Calibri"/>
              </a:rPr>
              <a:t>Shutterstock</a:t>
            </a:r>
            <a:endParaRPr lang="en-US" sz="800" dirty="0">
              <a:solidFill>
                <a:schemeClr val="tx1"/>
              </a:solidFill>
              <a:latin typeface="+mj-lt"/>
            </a:endParaRPr>
          </a:p>
        </p:txBody>
      </p:sp>
      <p:sp>
        <p:nvSpPr>
          <p:cNvPr id="7" name="Slide Number Placeholder 4">
            <a:extLst>
              <a:ext uri="{FF2B5EF4-FFF2-40B4-BE49-F238E27FC236}">
                <a16:creationId xmlns:a16="http://schemas.microsoft.com/office/drawing/2014/main" id="{2E61B6D3-8461-4F77-AA1E-7E02BD172EF4}"/>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125975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D6870-EC14-4FBC-9AE0-CC82186EF5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Nociceptors</a:t>
            </a:r>
          </a:p>
        </p:txBody>
      </p:sp>
      <p:sp>
        <p:nvSpPr>
          <p:cNvPr id="3" name="Content Placeholder 2">
            <a:extLst>
              <a:ext uri="{FF2B5EF4-FFF2-40B4-BE49-F238E27FC236}">
                <a16:creationId xmlns:a16="http://schemas.microsoft.com/office/drawing/2014/main" id="{DD41504C-0A10-4713-B642-3A60B9EEA5CF}"/>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Transmit impulses perceived as pain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Sensitive to tissue damage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Most consist of free nerve endings located throughout the body, especially near surfaces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Vertebrate </a:t>
            </a:r>
            <a:r>
              <a:rPr lang="en-US" dirty="0" err="1">
                <a:solidFill>
                  <a:srgbClr val="000000"/>
                </a:solidFill>
                <a:latin typeface="Arial" panose="020B0604020202020204" pitchFamily="34" charset="0"/>
                <a:ea typeface="Verdana" panose="020B0604030504040204" pitchFamily="34" charset="0"/>
              </a:rPr>
              <a:t>nociceptors</a:t>
            </a:r>
            <a:r>
              <a:rPr lang="en-US" dirty="0">
                <a:solidFill>
                  <a:srgbClr val="000000"/>
                </a:solidFill>
                <a:latin typeface="Arial" panose="020B0604020202020204" pitchFamily="34" charset="0"/>
                <a:ea typeface="Verdana" panose="020B0604030504040204" pitchFamily="34" charset="0"/>
              </a:rPr>
              <a:t> use neurotransmitters, substance P, and glutamate</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Endorphins and enkephalins block the release of substance P</a:t>
            </a:r>
          </a:p>
        </p:txBody>
      </p:sp>
      <p:sp>
        <p:nvSpPr>
          <p:cNvPr id="6" name="Slide Number Placeholder 3">
            <a:extLst>
              <a:ext uri="{FF2B5EF4-FFF2-40B4-BE49-F238E27FC236}">
                <a16:creationId xmlns:a16="http://schemas.microsoft.com/office/drawing/2014/main" id="{F3815CDE-1EA9-4C03-9BF3-4FCE6F18D5EE}"/>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7499896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7A4BE-A867-4F70-B524-A386F493A50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Electroreceptors and </a:t>
            </a:r>
            <a:r>
              <a:rPr lang="en-US" dirty="0" err="1">
                <a:solidFill>
                  <a:srgbClr val="000000"/>
                </a:solidFill>
                <a:latin typeface="Arial" panose="020B0604020202020204" pitchFamily="34" charset="0"/>
                <a:ea typeface="Verdana" panose="020B0604030504040204" pitchFamily="34" charset="0"/>
                <a:cs typeface="Arial" pitchFamily="34" charset="0"/>
              </a:rPr>
              <a:t>Magnetoreceptors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F55E7B0-E604-4A80-97AF-13E56D2A559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Detect electrical currents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Elasmobranchs (sharks, rays, and skates) have electroreceptors called the </a:t>
            </a:r>
            <a:r>
              <a:rPr lang="en-US" dirty="0" err="1">
                <a:solidFill>
                  <a:srgbClr val="000000"/>
                </a:solidFill>
                <a:latin typeface="Arial" panose="020B0604020202020204" pitchFamily="34" charset="0"/>
                <a:ea typeface="Verdana" panose="020B0604030504040204" pitchFamily="34" charset="0"/>
              </a:rPr>
              <a:t>ampullae</a:t>
            </a:r>
            <a:r>
              <a:rPr lang="en-US" dirty="0">
                <a:solidFill>
                  <a:srgbClr val="000000"/>
                </a:solidFill>
                <a:latin typeface="Arial" panose="020B0604020202020204" pitchFamily="34" charset="0"/>
                <a:ea typeface="Verdana" panose="020B0604030504040204" pitchFamily="34" charset="0"/>
              </a:rPr>
              <a:t> of </a:t>
            </a:r>
            <a:r>
              <a:rPr lang="en-US" dirty="0" err="1">
                <a:solidFill>
                  <a:srgbClr val="000000"/>
                </a:solidFill>
                <a:latin typeface="Arial" panose="020B0604020202020204" pitchFamily="34" charset="0"/>
                <a:ea typeface="Verdana" panose="020B0604030504040204" pitchFamily="34" charset="0"/>
              </a:rPr>
              <a:t>Lorenzini</a:t>
            </a:r>
            <a:r>
              <a:rPr lang="en-US" dirty="0">
                <a:solidFill>
                  <a:srgbClr val="000000"/>
                </a:solidFill>
                <a:latin typeface="Arial" panose="020B0604020202020204" pitchFamily="34" charset="0"/>
                <a:ea typeface="Verdana" panose="020B0604030504040204" pitchFamily="34" charset="0"/>
              </a:rPr>
              <a:t> </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sense electrical currents generated by the muscle contractions of their prey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Detect magnetic fields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Eels, sharks, bees, and many birds appear to navigate along the magnetic field lines of the Earth</a:t>
            </a:r>
          </a:p>
        </p:txBody>
      </p:sp>
      <p:sp>
        <p:nvSpPr>
          <p:cNvPr id="6" name="Slide Number Placeholder 3">
            <a:extLst>
              <a:ext uri="{FF2B5EF4-FFF2-40B4-BE49-F238E27FC236}">
                <a16:creationId xmlns:a16="http://schemas.microsoft.com/office/drawing/2014/main" id="{A93907B1-C8BB-445A-8BFE-8DDD77CA787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763209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09313-209B-4538-B66E-F6504C92F76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Sensory Information and the 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p>
        </p:txBody>
      </p:sp>
      <p:sp>
        <p:nvSpPr>
          <p:cNvPr id="3" name="Content Placeholder 2">
            <a:extLst>
              <a:ext uri="{FF2B5EF4-FFF2-40B4-BE49-F238E27FC236}">
                <a16:creationId xmlns:a16="http://schemas.microsoft.com/office/drawing/2014/main" id="{636DF9DE-BC42-40C3-80F7-5B8FDC7EC79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Sensory information is conveyed to the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and perceived in a four-step process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Stimulation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Transduction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Transmission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Interpretation</a:t>
            </a:r>
          </a:p>
        </p:txBody>
      </p:sp>
      <p:sp>
        <p:nvSpPr>
          <p:cNvPr id="6" name="Slide Number Placeholder 3">
            <a:extLst>
              <a:ext uri="{FF2B5EF4-FFF2-40B4-BE49-F238E27FC236}">
                <a16:creationId xmlns:a16="http://schemas.microsoft.com/office/drawing/2014/main" id="{28A59722-F1B6-41D5-AF6E-114C569D023F}"/>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1818615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26F4C-7264-43ED-8464-216507E475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Vision</a:t>
            </a:r>
          </a:p>
        </p:txBody>
      </p:sp>
      <p:sp>
        <p:nvSpPr>
          <p:cNvPr id="3" name="Content Placeholder 2">
            <a:extLst>
              <a:ext uri="{FF2B5EF4-FFF2-40B4-BE49-F238E27FC236}">
                <a16:creationId xmlns:a16="http://schemas.microsoft.com/office/drawing/2014/main" id="{856A09AE-2183-49AA-9B74-6B20602C925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Begins with the capture of light energy by photoreceptors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Can be used to determine both the direction and distance of an object</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Invertebrates have simple visual systems with photoreceptors clustered in an eyespot</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Flatworms can perceive the direction of light but cannot construct a visual image</a:t>
            </a:r>
          </a:p>
        </p:txBody>
      </p:sp>
      <p:sp>
        <p:nvSpPr>
          <p:cNvPr id="6" name="Slide Number Placeholder 3">
            <a:extLst>
              <a:ext uri="{FF2B5EF4-FFF2-40B4-BE49-F238E27FC236}">
                <a16:creationId xmlns:a16="http://schemas.microsoft.com/office/drawing/2014/main" id="{F4BDB285-2187-47CA-851A-AE0D252F4F19}"/>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8497377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47BA44-6141-481F-948C-E5F81DFB9B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43.15</a:t>
            </a:r>
          </a:p>
        </p:txBody>
      </p:sp>
      <p:pic>
        <p:nvPicPr>
          <p:cNvPr id="12" name="Picture 2" descr="An illustration of a simple eyespot in a flatworm. Flatworms turning away from light, eyespot, pigment layer, and photoreceptors are label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7925" y="1245212"/>
            <a:ext cx="5328862" cy="5177028"/>
          </a:xfrm>
          <a:prstGeom prst="rect">
            <a:avLst/>
          </a:prstGeom>
        </p:spPr>
      </p:pic>
      <p:sp>
        <p:nvSpPr>
          <p:cNvPr id="8" name="Slide Number Placeholder 3">
            <a:extLst>
              <a:ext uri="{FF2B5EF4-FFF2-40B4-BE49-F238E27FC236}">
                <a16:creationId xmlns:a16="http://schemas.microsoft.com/office/drawing/2014/main" id="{B253A2B6-322A-4C25-87FA-3D081FD1F807}"/>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7191806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B6F0A-AA43-4F8A-96A5-5CD4DB0EDE3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Animals with Well-Developed Eyes</a:t>
            </a:r>
          </a:p>
        </p:txBody>
      </p:sp>
      <p:sp>
        <p:nvSpPr>
          <p:cNvPr id="3" name="Content Placeholder 2">
            <a:extLst>
              <a:ext uri="{FF2B5EF4-FFF2-40B4-BE49-F238E27FC236}">
                <a16:creationId xmlns:a16="http://schemas.microsoft.com/office/drawing/2014/main" id="{92998428-CAD9-41D8-97BA-F7E03EC5D343}"/>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Members of four phyla have evolved well-developed, image-forming eyes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Annelids, mollusks, arthropods, and chordates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Although these eyes are similar in structure, they have evolved independently</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of convergent evolution</a:t>
            </a:r>
          </a:p>
        </p:txBody>
      </p:sp>
      <p:sp>
        <p:nvSpPr>
          <p:cNvPr id="6" name="Slide Number Placeholder 3">
            <a:extLst>
              <a:ext uri="{FF2B5EF4-FFF2-40B4-BE49-F238E27FC236}">
                <a16:creationId xmlns:a16="http://schemas.microsoft.com/office/drawing/2014/main" id="{7980327D-E114-49B8-8B61-1B7B256972CC}"/>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4792747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70AE6-2DD5-4351-A46D-0EEB73AAC9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43.16</a:t>
            </a:r>
          </a:p>
        </p:txBody>
      </p:sp>
      <p:pic>
        <p:nvPicPr>
          <p:cNvPr id="12" name="Picture 2" descr="Insect eyes have many lenses while mollusk and chordate eyes have one lens but the path light to the retina differing in these groups are depic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1524" y="1901744"/>
            <a:ext cx="8459576" cy="3421972"/>
          </a:xfrm>
          <a:prstGeom prst="rect">
            <a:avLst/>
          </a:prstGeom>
        </p:spPr>
      </p:pic>
      <p:sp>
        <p:nvSpPr>
          <p:cNvPr id="8" name="Slide Number Placeholder 3">
            <a:extLst>
              <a:ext uri="{FF2B5EF4-FFF2-40B4-BE49-F238E27FC236}">
                <a16:creationId xmlns:a16="http://schemas.microsoft.com/office/drawing/2014/main" id="{20CC5CED-3D56-4AA4-A707-01B2C997CB28}"/>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1461196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41645-464B-476B-B794-E58C6F7A5D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Structure of the Vertebrate Eye</a:t>
            </a:r>
          </a:p>
        </p:txBody>
      </p:sp>
      <p:sp>
        <p:nvSpPr>
          <p:cNvPr id="3" name="Content Placeholder 2">
            <a:extLst>
              <a:ext uri="{FF2B5EF4-FFF2-40B4-BE49-F238E27FC236}">
                <a16:creationId xmlns:a16="http://schemas.microsoft.com/office/drawing/2014/main" id="{FA5581C3-9F64-4BBC-BB82-D03C407D5D74}"/>
              </a:ext>
            </a:extLst>
          </p:cNvPr>
          <p:cNvSpPr>
            <a:spLocks noGrp="1"/>
          </p:cNvSpPr>
          <p:nvPr>
            <p:ph sz="quarter" idx="11"/>
          </p:nvPr>
        </p:nvSpPr>
        <p:spPr/>
        <p:txBody>
          <a:bodyPr/>
          <a:lstStyle/>
          <a:p>
            <a:pPr lvl="0">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Sclera</a:t>
            </a:r>
          </a:p>
          <a:p>
            <a:pPr marL="347472" lvl="0" indent="-347472">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White portion of the eye, formed of tough connective tissue</a:t>
            </a:r>
          </a:p>
          <a:p>
            <a:pPr lvl="0">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Cornea</a:t>
            </a:r>
          </a:p>
          <a:p>
            <a:pPr marL="347472" lvl="0" indent="-347472">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Transparent portion through which light enters; begins to focus light</a:t>
            </a:r>
          </a:p>
          <a:p>
            <a:pPr lvl="0">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Iris</a:t>
            </a:r>
          </a:p>
          <a:p>
            <a:pPr marL="347472" lvl="0" indent="-347472">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Colored portion of the eye</a:t>
            </a:r>
          </a:p>
          <a:p>
            <a:pPr marL="347472" lvl="0" indent="-347472">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Contraction of iris muscles in bright light decreases the size of its opening, the pupil</a:t>
            </a:r>
          </a:p>
          <a:p>
            <a:pPr lvl="0">
              <a:spcAft>
                <a:spcPts val="600"/>
              </a:spcAft>
              <a:buClr>
                <a:schemeClr val="tx1"/>
              </a:buClr>
            </a:pPr>
            <a:r>
              <a:rPr lang="en-US" sz="2200" dirty="0">
                <a:solidFill>
                  <a:srgbClr val="000000"/>
                </a:solidFill>
                <a:latin typeface="Arial" panose="020B0604020202020204" pitchFamily="34" charset="0"/>
                <a:ea typeface="Verdana" panose="020B0604030504040204" pitchFamily="34" charset="0"/>
              </a:rPr>
              <a:t>Lens</a:t>
            </a:r>
          </a:p>
          <a:p>
            <a:pPr marL="347472" lvl="0" indent="-347472">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Transparent structure that completes focusing of light onto the retina</a:t>
            </a:r>
          </a:p>
        </p:txBody>
      </p:sp>
      <p:sp>
        <p:nvSpPr>
          <p:cNvPr id="6" name="Slide Number Placeholder 3">
            <a:extLst>
              <a:ext uri="{FF2B5EF4-FFF2-40B4-BE49-F238E27FC236}">
                <a16:creationId xmlns:a16="http://schemas.microsoft.com/office/drawing/2014/main" id="{BA24ED16-C29D-4A82-B8F6-8D5118C5A7F0}"/>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5015337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132A1-3BAB-40E1-A8AF-249E1FE5594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43.17</a:t>
            </a:r>
          </a:p>
        </p:txBody>
      </p:sp>
      <p:pic>
        <p:nvPicPr>
          <p:cNvPr id="12" name="Picture 2" descr="An illustration of the anatomy of the mammalian eye in cross-section is described."/>
          <p:cNvPicPr>
            <a:picLocks noChangeAspect="1"/>
          </p:cNvPicPr>
          <p:nvPr/>
        </p:nvPicPr>
        <p:blipFill rotWithShape="1">
          <a:blip r:embed="rId2">
            <a:extLst>
              <a:ext uri="{28A0092B-C50C-407E-A947-70E740481C1C}">
                <a14:useLocalDpi xmlns:a14="http://schemas.microsoft.com/office/drawing/2010/main" val="0"/>
              </a:ext>
            </a:extLst>
          </a:blip>
          <a:srcRect t="3128"/>
          <a:stretch/>
        </p:blipFill>
        <p:spPr>
          <a:xfrm>
            <a:off x="2011761" y="1039983"/>
            <a:ext cx="5120478" cy="5204460"/>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D1A1D6A-9AEF-406F-8A6D-8076E15ACB4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2320399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940E5-BE39-462F-BD52-3A5C2BA6D05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Near versus Distance Vision</a:t>
            </a:r>
          </a:p>
        </p:txBody>
      </p:sp>
      <p:sp>
        <p:nvSpPr>
          <p:cNvPr id="3" name="Content Placeholder 2">
            <a:extLst>
              <a:ext uri="{FF2B5EF4-FFF2-40B4-BE49-F238E27FC236}">
                <a16:creationId xmlns:a16="http://schemas.microsoft.com/office/drawing/2014/main" id="{830099E0-E8C4-4CF0-853F-8BCA6EFE4146}"/>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lens is attached to the </a:t>
            </a:r>
            <a:r>
              <a:rPr lang="en-US" dirty="0" err="1">
                <a:solidFill>
                  <a:srgbClr val="000000"/>
                </a:solidFill>
                <a:latin typeface="Arial" panose="020B0604020202020204" pitchFamily="34" charset="0"/>
                <a:ea typeface="Verdana" panose="020B0604030504040204" pitchFamily="34" charset="0"/>
              </a:rPr>
              <a:t>ciliary</a:t>
            </a:r>
            <a:r>
              <a:rPr lang="en-US" dirty="0">
                <a:solidFill>
                  <a:srgbClr val="000000"/>
                </a:solidFill>
                <a:latin typeface="Arial" panose="020B0604020202020204" pitchFamily="34" charset="0"/>
                <a:ea typeface="Verdana" panose="020B0604030504040204" pitchFamily="34" charset="0"/>
              </a:rPr>
              <a:t> muscles by the suspensory ligament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shape of lens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near vision, </a:t>
            </a:r>
            <a:r>
              <a:rPr lang="en-US" dirty="0" err="1">
                <a:solidFill>
                  <a:srgbClr val="000000"/>
                </a:solidFill>
                <a:latin typeface="Arial" panose="020B0604020202020204" pitchFamily="34" charset="0"/>
                <a:ea typeface="Verdana" panose="020B0604030504040204" pitchFamily="34" charset="0"/>
              </a:rPr>
              <a:t>ciliary</a:t>
            </a:r>
            <a:r>
              <a:rPr lang="en-US" dirty="0">
                <a:solidFill>
                  <a:srgbClr val="000000"/>
                </a:solidFill>
                <a:latin typeface="Arial" panose="020B0604020202020204" pitchFamily="34" charset="0"/>
                <a:ea typeface="Verdana" panose="020B0604030504040204" pitchFamily="34" charset="0"/>
              </a:rPr>
              <a:t> muscles contract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Lens becomes more rounded and bends light more strongly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distance vision, </a:t>
            </a:r>
            <a:r>
              <a:rPr lang="en-US" dirty="0" err="1">
                <a:solidFill>
                  <a:srgbClr val="000000"/>
                </a:solidFill>
                <a:latin typeface="Arial" panose="020B0604020202020204" pitchFamily="34" charset="0"/>
                <a:ea typeface="Verdana" panose="020B0604030504040204" pitchFamily="34" charset="0"/>
              </a:rPr>
              <a:t>ciliary</a:t>
            </a:r>
            <a:r>
              <a:rPr lang="en-US" dirty="0">
                <a:solidFill>
                  <a:srgbClr val="000000"/>
                </a:solidFill>
                <a:latin typeface="Arial" panose="020B0604020202020204" pitchFamily="34" charset="0"/>
                <a:ea typeface="Verdana" panose="020B0604030504040204" pitchFamily="34" charset="0"/>
              </a:rPr>
              <a:t> muscles relax</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Lens becomes more flattened and bends light less</a:t>
            </a:r>
          </a:p>
        </p:txBody>
      </p:sp>
      <p:sp>
        <p:nvSpPr>
          <p:cNvPr id="6" name="Slide Number Placeholder 3">
            <a:extLst>
              <a:ext uri="{FF2B5EF4-FFF2-40B4-BE49-F238E27FC236}">
                <a16:creationId xmlns:a16="http://schemas.microsoft.com/office/drawing/2014/main" id="{76F9C7AE-4218-4BDD-8E7D-8B450DC677F4}"/>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0799119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8373A-CCE1-437C-9530-B623AD219E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43.18</a:t>
            </a:r>
          </a:p>
        </p:txBody>
      </p:sp>
      <p:sp>
        <p:nvSpPr>
          <p:cNvPr id="3" name="Content Placeholder 2">
            <a:extLst>
              <a:ext uri="{FF2B5EF4-FFF2-40B4-BE49-F238E27FC236}">
                <a16:creationId xmlns:a16="http://schemas.microsoft.com/office/drawing/2014/main" id="{A4DA0F1D-6C1A-4220-90C0-C9B57A1E73D7}"/>
              </a:ext>
            </a:extLst>
          </p:cNvPr>
          <p:cNvSpPr>
            <a:spLocks noGrp="1"/>
          </p:cNvSpPr>
          <p:nvPr>
            <p:ph sz="quarter" idx="11"/>
          </p:nvPr>
        </p:nvSpPr>
        <p:spPr>
          <a:xfrm>
            <a:off x="342900" y="1447800"/>
            <a:ext cx="8420100" cy="888944"/>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People who are nearsighted or farsighted do not properly focus the image on the retina</a:t>
            </a:r>
          </a:p>
        </p:txBody>
      </p:sp>
      <p:pic>
        <p:nvPicPr>
          <p:cNvPr id="13" name="Picture 3" descr="A 3-part illustration of emmetropia (normal) (a), hyperopia (farsightedness) (b) and myopia (c) (nearsightednes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641" y="2544780"/>
            <a:ext cx="6862618" cy="3548200"/>
          </a:xfrm>
          <a:prstGeom prst="rect">
            <a:avLst/>
          </a:prstGeom>
        </p:spPr>
      </p:pic>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8C9E5E7F-A26B-4239-B11D-0D77A1994E2C}"/>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402251498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16348-05F1-49ED-AFCC-F59FDA5882C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Retina</a:t>
            </a:r>
          </a:p>
        </p:txBody>
      </p:sp>
      <p:sp>
        <p:nvSpPr>
          <p:cNvPr id="3" name="Content Placeholder 2">
            <a:extLst>
              <a:ext uri="{FF2B5EF4-FFF2-40B4-BE49-F238E27FC236}">
                <a16:creationId xmlns:a16="http://schemas.microsoft.com/office/drawing/2014/main" id="{B4B15FA3-D625-46CB-B1CF-E016A49864D7}"/>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Vertebrate retina contains two types of photoreceptors</a:t>
            </a:r>
          </a:p>
          <a:p>
            <a:pPr marL="34920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Rods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Responsible for black-and-white vision when illumination is dim</a:t>
            </a:r>
          </a:p>
          <a:p>
            <a:pPr marL="34920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Cones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Responsible for color vision and high visual acuity (sharpness)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Most are located in the central region of the retina known as the fovea</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Sharpest image is formed</a:t>
            </a:r>
          </a:p>
        </p:txBody>
      </p:sp>
      <p:sp>
        <p:nvSpPr>
          <p:cNvPr id="6" name="Slide Number Placeholder 3">
            <a:extLst>
              <a:ext uri="{FF2B5EF4-FFF2-40B4-BE49-F238E27FC236}">
                <a16:creationId xmlns:a16="http://schemas.microsoft.com/office/drawing/2014/main" id="{7D31E930-71DF-408A-AD1E-625293B9183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44876222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73D40-E009-45D5-A29C-4AD1E1EA91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Rods and Cones</a:t>
            </a:r>
          </a:p>
        </p:txBody>
      </p:sp>
      <p:sp>
        <p:nvSpPr>
          <p:cNvPr id="3" name="Content Placeholder 2">
            <a:extLst>
              <a:ext uri="{FF2B5EF4-FFF2-40B4-BE49-F238E27FC236}">
                <a16:creationId xmlns:a16="http://schemas.microsoft.com/office/drawing/2014/main" id="{28A95603-5775-493A-ABE8-8CE583B5A493}"/>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Rods and cones have same basic structure</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Both have inner segment rich in mitochondria and vesicles filled with neurotransmitter molecules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Connected by narrow stalk to the outer segment</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Packed with hundreds of flattened disks which contain </a:t>
            </a:r>
            <a:r>
              <a:rPr lang="en-US" dirty="0" err="1">
                <a:solidFill>
                  <a:srgbClr val="000000"/>
                </a:solidFill>
                <a:latin typeface="Arial" panose="020B0604020202020204" pitchFamily="34" charset="0"/>
                <a:ea typeface="Verdana" panose="020B0604030504040204" pitchFamily="34" charset="0"/>
              </a:rPr>
              <a:t>photopigments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501388AC-2363-4A47-ADC4-744541C5A798}"/>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5783234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BFD75-D97C-44AF-9012-56C0444792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 to Stimuli</a:t>
            </a:r>
          </a:p>
        </p:txBody>
      </p:sp>
      <p:sp>
        <p:nvSpPr>
          <p:cNvPr id="3" name="Content Placeholder 2">
            <a:extLst>
              <a:ext uri="{FF2B5EF4-FFF2-40B4-BE49-F238E27FC236}">
                <a16:creationId xmlns:a16="http://schemas.microsoft.com/office/drawing/2014/main" id="{337204CC-3CB4-4C02-9EFC-D9228275A90B}"/>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Sensory cells respond to stimuli via stimulus-gated ion channels in their membranes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Open or close depending on the sensory system involved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most cases, a depolarization of the receptor cell occurs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Analogous to the excitatory postsynaptic potential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Referred to as receptor potential</a:t>
            </a:r>
          </a:p>
        </p:txBody>
      </p:sp>
      <p:sp>
        <p:nvSpPr>
          <p:cNvPr id="6" name="Slide Number Placeholder 3">
            <a:extLst>
              <a:ext uri="{FF2B5EF4-FFF2-40B4-BE49-F238E27FC236}">
                <a16:creationId xmlns:a16="http://schemas.microsoft.com/office/drawing/2014/main" id="{AB7D3B19-0A9C-4A5C-8DD3-058184105D2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7832811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8167C-F214-4997-9FE9-6E9140B4BB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43.19</a:t>
            </a:r>
          </a:p>
        </p:txBody>
      </p:sp>
      <p:pic>
        <p:nvPicPr>
          <p:cNvPr id="12" name="Picture 2" descr="Rod having a synaptic terminal, nucleus, inner segment, connecting cilium, outer segment, mitochondria, pigment discs, and cone are illust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9022" y="1115615"/>
            <a:ext cx="7205956" cy="5334035"/>
          </a:xfrm>
          <a:prstGeom prst="rect">
            <a:avLst/>
          </a:prstGeom>
        </p:spPr>
      </p:pic>
      <p:sp>
        <p:nvSpPr>
          <p:cNvPr id="8" name="Slide Number Placeholder 3">
            <a:extLst>
              <a:ext uri="{FF2B5EF4-FFF2-40B4-BE49-F238E27FC236}">
                <a16:creationId xmlns:a16="http://schemas.microsoft.com/office/drawing/2014/main" id="{E40FB494-0C26-4058-A934-7E9565A3E903}"/>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39852352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6238C-622C-4D54-8702-A772499F34EA}"/>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Photopigments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1075514-FA8D-4895-BCE9-571E6E405FB7}"/>
              </a:ext>
            </a:extLst>
          </p:cNvPr>
          <p:cNvSpPr>
            <a:spLocks noGrp="1"/>
          </p:cNvSpPr>
          <p:nvPr>
            <p:ph sz="quarter" idx="11"/>
          </p:nvPr>
        </p:nvSpPr>
        <p:spPr/>
        <p:txBody>
          <a:bodyPr/>
          <a:lstStyle/>
          <a:p>
            <a:pPr lvl="0">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Photopigment</a:t>
            </a:r>
            <a:r>
              <a:rPr lang="en-US" dirty="0">
                <a:solidFill>
                  <a:srgbClr val="000000"/>
                </a:solidFill>
                <a:latin typeface="Arial" panose="020B0604020202020204" pitchFamily="34" charset="0"/>
                <a:ea typeface="Verdana" panose="020B0604030504040204" pitchFamily="34" charset="0"/>
              </a:rPr>
              <a:t> in rods is rhodopsin</a:t>
            </a:r>
          </a:p>
          <a:p>
            <a:pPr lvl="0">
              <a:spcBef>
                <a:spcPts val="1200"/>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Photopigments</a:t>
            </a:r>
            <a:r>
              <a:rPr lang="en-US" dirty="0">
                <a:solidFill>
                  <a:srgbClr val="000000"/>
                </a:solidFill>
                <a:latin typeface="Arial" panose="020B0604020202020204" pitchFamily="34" charset="0"/>
                <a:ea typeface="Verdana" panose="020B0604030504040204" pitchFamily="34" charset="0"/>
              </a:rPr>
              <a:t> of cones are </a:t>
            </a:r>
            <a:r>
              <a:rPr lang="en-US" dirty="0" err="1">
                <a:solidFill>
                  <a:srgbClr val="000000"/>
                </a:solidFill>
                <a:latin typeface="Arial" panose="020B0604020202020204" pitchFamily="34" charset="0"/>
                <a:ea typeface="Verdana" panose="020B0604030504040204" pitchFamily="34" charset="0"/>
              </a:rPr>
              <a:t>photopsins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8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have three kinds of cones</a:t>
            </a:r>
          </a:p>
          <a:p>
            <a:pPr marL="347472" lvl="0" indent="-347472">
              <a:spcBef>
                <a:spcPts val="8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possesses a </a:t>
            </a:r>
            <a:r>
              <a:rPr lang="en-US" dirty="0" err="1">
                <a:solidFill>
                  <a:srgbClr val="000000"/>
                </a:solidFill>
                <a:latin typeface="Arial" panose="020B0604020202020204" pitchFamily="34" charset="0"/>
                <a:ea typeface="Verdana" panose="020B0604030504040204" pitchFamily="34" charset="0"/>
              </a:rPr>
              <a:t>photopsin</a:t>
            </a:r>
            <a:r>
              <a:rPr lang="en-US" dirty="0">
                <a:solidFill>
                  <a:srgbClr val="000000"/>
                </a:solidFill>
                <a:latin typeface="Arial" panose="020B0604020202020204" pitchFamily="34" charset="0"/>
                <a:ea typeface="Verdana" panose="020B0604030504040204" pitchFamily="34" charset="0"/>
              </a:rPr>
              <a:t> consisting of a </a:t>
            </a:r>
            <a:r>
              <a:rPr lang="en-US" i="1" dirty="0" err="1">
                <a:solidFill>
                  <a:srgbClr val="000000"/>
                </a:solidFill>
                <a:latin typeface="Arial" panose="020B0604020202020204" pitchFamily="34" charset="0"/>
                <a:ea typeface="Verdana" panose="020B0604030504040204" pitchFamily="34" charset="0"/>
              </a:rPr>
              <a:t>cis</a:t>
            </a:r>
            <a:r>
              <a:rPr lang="en-US" i="1" dirty="0">
                <a:solidFill>
                  <a:srgbClr val="000000"/>
                </a:solidFill>
                <a:latin typeface="Arial" panose="020B0604020202020204" pitchFamily="34" charset="0"/>
                <a:ea typeface="Verdana" panose="020B0604030504040204" pitchFamily="34" charset="0"/>
              </a:rPr>
              <a:t>-</a:t>
            </a:r>
            <a:r>
              <a:rPr lang="en-US" dirty="0">
                <a:solidFill>
                  <a:srgbClr val="000000"/>
                </a:solidFill>
                <a:latin typeface="Arial" panose="020B0604020202020204" pitchFamily="34" charset="0"/>
                <a:ea typeface="Verdana" panose="020B0604030504040204" pitchFamily="34" charset="0"/>
              </a:rPr>
              <a:t>retinal bound to a protein with a slightly different amino acid sequence</a:t>
            </a:r>
          </a:p>
          <a:p>
            <a:pPr marL="347472" lvl="0" indent="-347472">
              <a:spcBef>
                <a:spcPts val="8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shift the absorption maximum, the region of the electromagnetic spectrum that the pigment best absorbs</a:t>
            </a:r>
          </a:p>
        </p:txBody>
      </p:sp>
      <p:sp>
        <p:nvSpPr>
          <p:cNvPr id="6" name="Slide Number Placeholder 3">
            <a:extLst>
              <a:ext uri="{FF2B5EF4-FFF2-40B4-BE49-F238E27FC236}">
                <a16:creationId xmlns:a16="http://schemas.microsoft.com/office/drawing/2014/main" id="{199CA2F8-3E20-4E95-B1B0-3BAD335EE401}"/>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8786048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7BF7D-2A22-49B2-AC72-5AD4DF68EA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43.20</a:t>
            </a:r>
          </a:p>
        </p:txBody>
      </p:sp>
      <p:pic>
        <p:nvPicPr>
          <p:cNvPr id="12" name="Picture 2" descr="A graph of wavelength in nanometer versus light absorption in percent of maximu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0198" y="1268028"/>
            <a:ext cx="6203604" cy="474837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15EB380-7A16-4E0F-BDC8-2CF0C8E28273}"/>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37737233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17235-1455-4992-98C4-844CD5B2D81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Layers in the Retina</a:t>
            </a:r>
          </a:p>
        </p:txBody>
      </p:sp>
      <p:sp>
        <p:nvSpPr>
          <p:cNvPr id="3" name="Content Placeholder 2">
            <a:extLst>
              <a:ext uri="{FF2B5EF4-FFF2-40B4-BE49-F238E27FC236}">
                <a16:creationId xmlns:a16="http://schemas.microsoft.com/office/drawing/2014/main" id="{F8925F02-FE38-4E58-A245-14B7AE321BA1}"/>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retina consists of three layers of cells</a:t>
            </a:r>
          </a:p>
          <a:p>
            <a:pPr marL="457200" lvl="0" indent="-457200">
              <a:spcBef>
                <a:spcPts val="600"/>
              </a:spcBef>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External layer contains the rods and cones</a:t>
            </a:r>
          </a:p>
          <a:p>
            <a:pPr marL="457200" lvl="0" indent="-457200">
              <a:spcBef>
                <a:spcPts val="600"/>
              </a:spcBef>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Middle layer contain bipolar cells</a:t>
            </a:r>
          </a:p>
          <a:p>
            <a:pPr marL="457200" lvl="0" indent="-457200">
              <a:spcBef>
                <a:spcPts val="600"/>
              </a:spcBef>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Layer closest to eye cavity contains ganglion cell</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Once photoreceptors are activated, they stimulate bipolar cells, which in turn stimulate ganglion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Ganglion cells transmit impulses to brain via optic nerve</a:t>
            </a:r>
          </a:p>
        </p:txBody>
      </p:sp>
      <p:sp>
        <p:nvSpPr>
          <p:cNvPr id="6" name="Slide Number Placeholder 3">
            <a:extLst>
              <a:ext uri="{FF2B5EF4-FFF2-40B4-BE49-F238E27FC236}">
                <a16:creationId xmlns:a16="http://schemas.microsoft.com/office/drawing/2014/main" id="{BB94A4C6-D721-4608-B67A-F573F99B32A9}"/>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5197885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E90B1-9BD5-4863-9667-48C11AC3D89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43.21</a:t>
            </a:r>
          </a:p>
        </p:txBody>
      </p:sp>
      <p:pic>
        <p:nvPicPr>
          <p:cNvPr id="12" name="Picture 2" descr="Illustrated are light on the retina, axons to the optic nerve, amacrine cell, horizontal cell, ganglion cell, bipolar cell, cone, rod, and choroi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271" y="1383479"/>
            <a:ext cx="7233458" cy="4900494"/>
          </a:xfrm>
          <a:prstGeom prst="rect">
            <a:avLst/>
          </a:prstGeom>
        </p:spPr>
      </p:pic>
      <p:sp>
        <p:nvSpPr>
          <p:cNvPr id="8" name="Slide Number Placeholder 3">
            <a:extLst>
              <a:ext uri="{FF2B5EF4-FFF2-40B4-BE49-F238E27FC236}">
                <a16:creationId xmlns:a16="http://schemas.microsoft.com/office/drawing/2014/main" id="{9A845DF9-55EC-4DB6-AF24-DAEDEF421274}"/>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421271695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8E704-7E5B-45AA-B4FF-BEDBB54721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Sensory Transduction</a:t>
            </a:r>
          </a:p>
        </p:txBody>
      </p:sp>
      <p:sp>
        <p:nvSpPr>
          <p:cNvPr id="3" name="Content Placeholder 2">
            <a:extLst>
              <a:ext uri="{FF2B5EF4-FFF2-40B4-BE49-F238E27FC236}">
                <a16:creationId xmlns:a16="http://schemas.microsoft.com/office/drawing/2014/main" id="{BDAD51E0-6EBE-4A44-9832-583BA3B2F4B8}"/>
              </a:ext>
            </a:extLst>
          </p:cNvPr>
          <p:cNvSpPr>
            <a:spLocks noGrp="1"/>
          </p:cNvSpPr>
          <p:nvPr>
            <p:ph sz="quarter" idx="11"/>
          </p:nvPr>
        </p:nvSpPr>
        <p:spPr/>
        <p:txBody>
          <a:bodyPr/>
          <a:lstStyle/>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In the dark</a:t>
            </a:r>
          </a:p>
          <a:p>
            <a:pPr marL="347472" lvl="0" indent="-347472">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Photoreceptor cells release an inhibitory neurotransmitter that hyperpolarizes the bipolar neurons</a:t>
            </a:r>
          </a:p>
          <a:p>
            <a:pPr marL="347472" lvl="0" indent="-347472">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Prevents the bipolar neurons from releasing excitatory neurotransmitter to the ganglion cells that signal to the brain</a:t>
            </a:r>
          </a:p>
          <a:p>
            <a:pPr lvl="0">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In the presence of light</a:t>
            </a:r>
          </a:p>
          <a:p>
            <a:pPr marL="347472" lvl="0" indent="-347472">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Photoreceptor cells stop releasing their inhibitory neurotransmitter, in effect, stimulating bipolar cells</a:t>
            </a:r>
          </a:p>
          <a:p>
            <a:pPr marL="347472" lvl="0" indent="-347472">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Bipolar cells in turn stimulate the ganglion cells, which transmit action potentials to the brain</a:t>
            </a:r>
          </a:p>
        </p:txBody>
      </p:sp>
      <p:sp>
        <p:nvSpPr>
          <p:cNvPr id="6" name="Slide Number Placeholder 3">
            <a:extLst>
              <a:ext uri="{FF2B5EF4-FFF2-40B4-BE49-F238E27FC236}">
                <a16:creationId xmlns:a16="http://schemas.microsoft.com/office/drawing/2014/main" id="{34435615-5879-49C1-906A-0E1D069944BA}"/>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8827920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D2E24-9034-48CB-AD15-E3BBA7B3A1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43.23</a:t>
            </a:r>
          </a:p>
        </p:txBody>
      </p:sp>
      <p:pic>
        <p:nvPicPr>
          <p:cNvPr id="12" name="Picture 2" descr="The activities of photoreceptor cells in the light and dark are detail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0105" y="1162250"/>
            <a:ext cx="4183790" cy="4959927"/>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CDE7C42-73E4-4769-B308-9C1BCD934616}"/>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6538923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E11ED-CB4B-463E-B149-A6106885754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Visual Processing</a:t>
            </a:r>
          </a:p>
        </p:txBody>
      </p:sp>
      <p:sp>
        <p:nvSpPr>
          <p:cNvPr id="3" name="Content Placeholder 2">
            <a:extLst>
              <a:ext uri="{FF2B5EF4-FFF2-40B4-BE49-F238E27FC236}">
                <a16:creationId xmlns:a16="http://schemas.microsoft.com/office/drawing/2014/main" id="{7C5397D4-885B-48C3-A29B-C8C29E95923F}"/>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Action potentials in the optic nerves are relayed from the retina to the lateral geniculate nuclei of the thalamus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They are then projected to the occipital lobes of the cerebral cortex</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Each hemisphere of the cerebrum receives input from both eyes</a:t>
            </a:r>
          </a:p>
        </p:txBody>
      </p:sp>
      <p:sp>
        <p:nvSpPr>
          <p:cNvPr id="6" name="Slide Number Placeholder 3">
            <a:extLst>
              <a:ext uri="{FF2B5EF4-FFF2-40B4-BE49-F238E27FC236}">
                <a16:creationId xmlns:a16="http://schemas.microsoft.com/office/drawing/2014/main" id="{0BC4D4C2-58F5-402D-B115-9269B52F52A2}"/>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12360182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F48B0-DDEF-4C54-8CBB-B55EDAB06A5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43.24</a:t>
            </a:r>
          </a:p>
        </p:txBody>
      </p:sp>
      <p:pic>
        <p:nvPicPr>
          <p:cNvPr id="12" name="Picture 2" descr="The right eye, left eye, optic nerves, optic chiasm, optic tracts, lateral geniculate nuclei, and occipital lobes of the cerebrum (visual cortex)."/>
          <p:cNvPicPr>
            <a:picLocks noChangeAspect="1"/>
          </p:cNvPicPr>
          <p:nvPr/>
        </p:nvPicPr>
        <p:blipFill rotWithShape="1">
          <a:blip r:embed="rId2">
            <a:extLst>
              <a:ext uri="{28A0092B-C50C-407E-A947-70E740481C1C}">
                <a14:useLocalDpi xmlns:a14="http://schemas.microsoft.com/office/drawing/2010/main" val="0"/>
              </a:ext>
            </a:extLst>
          </a:blip>
          <a:srcRect t="11179"/>
          <a:stretch/>
        </p:blipFill>
        <p:spPr>
          <a:xfrm>
            <a:off x="2401062" y="1121700"/>
            <a:ext cx="4341876" cy="5424052"/>
          </a:xfrm>
          <a:prstGeom prst="rect">
            <a:avLst/>
          </a:prstGeom>
        </p:spPr>
      </p:pic>
      <p:sp>
        <p:nvSpPr>
          <p:cNvPr id="8" name="Slide Number Placeholder 3">
            <a:extLst>
              <a:ext uri="{FF2B5EF4-FFF2-40B4-BE49-F238E27FC236}">
                <a16:creationId xmlns:a16="http://schemas.microsoft.com/office/drawing/2014/main" id="{722E0437-B205-4953-ADA6-A2C7262BA4FE}"/>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36312786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BE050-CCD6-409E-80DB-5CD8402827A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Visual Acuity</a:t>
            </a:r>
          </a:p>
        </p:txBody>
      </p:sp>
      <p:sp>
        <p:nvSpPr>
          <p:cNvPr id="3" name="Content Placeholder 2">
            <a:extLst>
              <a:ext uri="{FF2B5EF4-FFF2-40B4-BE49-F238E27FC236}">
                <a16:creationId xmlns:a16="http://schemas.microsoft.com/office/drawing/2014/main" id="{3679ABEA-C7DA-44E0-97FE-61687B2D0454}"/>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Relationship between receptors, bipolar cells, and ganglion cells varies in different parts of the retina</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Fovea – one-to-one connections = high acuity</a:t>
            </a:r>
          </a:p>
          <a:p>
            <a:pPr marL="347472"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Outside of fovea, many rods converge on a single bipolar cell and many bipolar cells converge on a single ganglion cell</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More sensitive to dim light</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At the expense of acuity and color vision</a:t>
            </a:r>
          </a:p>
        </p:txBody>
      </p:sp>
      <p:sp>
        <p:nvSpPr>
          <p:cNvPr id="6" name="Slide Number Placeholder 3">
            <a:extLst>
              <a:ext uri="{FF2B5EF4-FFF2-40B4-BE49-F238E27FC236}">
                <a16:creationId xmlns:a16="http://schemas.microsoft.com/office/drawing/2014/main" id="{335597B9-3F4A-48F5-8CF2-212A988F172C}"/>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3849637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B9404-F9CA-4E94-881B-5E5E49A85F5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Receptor Potential</a:t>
            </a:r>
          </a:p>
        </p:txBody>
      </p:sp>
      <p:sp>
        <p:nvSpPr>
          <p:cNvPr id="3" name="Content Placeholder 2">
            <a:extLst>
              <a:ext uri="{FF2B5EF4-FFF2-40B4-BE49-F238E27FC236}">
                <a16:creationId xmlns:a16="http://schemas.microsoft.com/office/drawing/2014/main" id="{7D2ACF8D-6F37-472D-9DFE-631F37D5D74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Receptor potential like a graded potential</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larger the sensory stimulus, the greater the degree of depolarization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greater the sensory stimulus, the greater the depolarization of the receptor potential and the higher the frequency of action potentials</a:t>
            </a:r>
          </a:p>
        </p:txBody>
      </p:sp>
      <p:sp>
        <p:nvSpPr>
          <p:cNvPr id="6" name="Slide Number Placeholder 3">
            <a:extLst>
              <a:ext uri="{FF2B5EF4-FFF2-40B4-BE49-F238E27FC236}">
                <a16:creationId xmlns:a16="http://schemas.microsoft.com/office/drawing/2014/main" id="{6E51126C-3160-48A2-B28F-DAE852615CB3}"/>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9038807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70F05-BC0F-4673-B18B-64774230EB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Color Vision</a:t>
            </a:r>
          </a:p>
        </p:txBody>
      </p:sp>
      <p:sp>
        <p:nvSpPr>
          <p:cNvPr id="3" name="Content Placeholder 2">
            <a:extLst>
              <a:ext uri="{FF2B5EF4-FFF2-40B4-BE49-F238E27FC236}">
                <a16:creationId xmlns:a16="http://schemas.microsoft.com/office/drawing/2014/main" id="{DE9EEBB9-EEC4-42EC-8EAF-D85D1A9E0367}"/>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Color blindness is due to an inherited lack of one or more types of cones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People with normal vision are </a:t>
            </a:r>
            <a:r>
              <a:rPr lang="en-US" dirty="0" err="1">
                <a:solidFill>
                  <a:srgbClr val="000000"/>
                </a:solidFill>
                <a:latin typeface="Arial" panose="020B0604020202020204" pitchFamily="34" charset="0"/>
                <a:ea typeface="Verdana" panose="020B0604030504040204" pitchFamily="34" charset="0"/>
              </a:rPr>
              <a:t>trichromats</a:t>
            </a:r>
            <a:endParaRPr lang="en-US" dirty="0">
              <a:solidFill>
                <a:srgbClr val="000000"/>
              </a:solidFill>
              <a:latin typeface="Arial" panose="020B0604020202020204" pitchFamily="34" charset="0"/>
              <a:ea typeface="Verdana" panose="020B0604030504040204" pitchFamily="34" charset="0"/>
            </a:endParaRP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all three cones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Color blind individuals are </a:t>
            </a:r>
            <a:r>
              <a:rPr lang="en-US" dirty="0" err="1">
                <a:solidFill>
                  <a:srgbClr val="000000"/>
                </a:solidFill>
                <a:latin typeface="Arial" panose="020B0604020202020204" pitchFamily="34" charset="0"/>
                <a:ea typeface="Verdana" panose="020B0604030504040204" pitchFamily="34" charset="0"/>
              </a:rPr>
              <a:t>dichromats</a:t>
            </a:r>
            <a:endParaRPr lang="en-US" dirty="0">
              <a:solidFill>
                <a:srgbClr val="000000"/>
              </a:solidFill>
              <a:latin typeface="Arial" panose="020B0604020202020204" pitchFamily="34" charset="0"/>
              <a:ea typeface="Verdana" panose="020B0604030504040204" pitchFamily="34" charset="0"/>
            </a:endParaRP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Sex-linked recessive trait</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common in men</a:t>
            </a:r>
          </a:p>
        </p:txBody>
      </p:sp>
      <p:sp>
        <p:nvSpPr>
          <p:cNvPr id="6" name="Slide Number Placeholder 3">
            <a:extLst>
              <a:ext uri="{FF2B5EF4-FFF2-40B4-BE49-F238E27FC236}">
                <a16:creationId xmlns:a16="http://schemas.microsoft.com/office/drawing/2014/main" id="{F7772B1E-AB7B-4B25-A5B2-66F236D0F6D4}"/>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34299519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41B0B-6E7B-447B-9D3E-1C3AFE9325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Binocular vision</a:t>
            </a:r>
          </a:p>
        </p:txBody>
      </p:sp>
      <p:sp>
        <p:nvSpPr>
          <p:cNvPr id="3" name="Content Placeholder 2">
            <a:extLst>
              <a:ext uri="{FF2B5EF4-FFF2-40B4-BE49-F238E27FC236}">
                <a16:creationId xmlns:a16="http://schemas.microsoft.com/office/drawing/2014/main" id="{D55A0EAD-7B17-446A-A545-F45AE81A38E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Primates and most predators have two eyes, one located on each side of the face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Two fields of vision overlap</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Parallax permits binocular vision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Ability to perceive 3-D images and depth.</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contrast, prey animals generally have eyes located to the sides of the head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Prevents binocular vision, but enlarges the overall receptive field</a:t>
            </a:r>
          </a:p>
        </p:txBody>
      </p:sp>
      <p:sp>
        <p:nvSpPr>
          <p:cNvPr id="6" name="Slide Number Placeholder 3">
            <a:extLst>
              <a:ext uri="{FF2B5EF4-FFF2-40B4-BE49-F238E27FC236}">
                <a16:creationId xmlns:a16="http://schemas.microsoft.com/office/drawing/2014/main" id="{1C531C87-160D-4827-9E9B-29C78BA3F02F}"/>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5489535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A113F-92C3-4806-9C05-7F3D120D623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Eyes</a:t>
            </a:r>
          </a:p>
        </p:txBody>
      </p:sp>
      <p:sp>
        <p:nvSpPr>
          <p:cNvPr id="3" name="Content Placeholder 2">
            <a:extLst>
              <a:ext uri="{FF2B5EF4-FFF2-40B4-BE49-F238E27FC236}">
                <a16:creationId xmlns:a16="http://schemas.microsoft.com/office/drawing/2014/main" id="{678D4CBA-7E4C-4256-B56A-7CA00A84674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Explaining complicated structures was one of Darwin’s greatest challenges</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Incremental improvements in function could build a complex structure through natural selection</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Morphologists concluded that eyes are an example of convergent evolution</a:t>
            </a:r>
          </a:p>
        </p:txBody>
      </p:sp>
      <p:sp>
        <p:nvSpPr>
          <p:cNvPr id="6" name="Slide Number Placeholder 3">
            <a:extLst>
              <a:ext uri="{FF2B5EF4-FFF2-40B4-BE49-F238E27FC236}">
                <a16:creationId xmlns:a16="http://schemas.microsoft.com/office/drawing/2014/main" id="{10554C20-AA8B-4970-9891-2D0DEEBE867B}"/>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27313689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31DCA-9316-464C-A533-45C080590F4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Pax6 in eye development</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8CD2EC9-108D-4E9B-B717-A4C6EC4B68A1}"/>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Genes discovered that code for transcription factor important in lens development</a:t>
            </a:r>
          </a:p>
          <a:p>
            <a:pPr marL="347472" lvl="1" indent="-347472">
              <a:spcBef>
                <a:spcPts val="600"/>
              </a:spcBef>
              <a:spcAft>
                <a:spcPts val="1200"/>
              </a:spcAft>
              <a:buClr>
                <a:schemeClr val="tx1"/>
              </a:buClr>
            </a:pP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in mice, </a:t>
            </a:r>
            <a:r>
              <a:rPr lang="en-US" i="1" dirty="0">
                <a:solidFill>
                  <a:srgbClr val="000000"/>
                </a:solidFill>
                <a:latin typeface="Arial" panose="020B0604020202020204" pitchFamily="34" charset="0"/>
                <a:ea typeface="Verdana" panose="020B0604030504040204" pitchFamily="34" charset="0"/>
              </a:rPr>
              <a:t>eyeless</a:t>
            </a:r>
            <a:r>
              <a:rPr lang="en-US" dirty="0">
                <a:solidFill>
                  <a:srgbClr val="000000"/>
                </a:solidFill>
                <a:latin typeface="Arial" panose="020B0604020202020204" pitchFamily="34" charset="0"/>
                <a:ea typeface="Verdana" panose="020B0604030504040204" pitchFamily="34" charset="0"/>
              </a:rPr>
              <a:t> in flies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Sequence of genes highly similar – homologues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Walter </a:t>
            </a:r>
            <a:r>
              <a:rPr lang="en-US" dirty="0" err="1">
                <a:solidFill>
                  <a:srgbClr val="000000"/>
                </a:solidFill>
                <a:latin typeface="Arial" panose="020B0604020202020204" pitchFamily="34" charset="0"/>
                <a:ea typeface="Verdana" panose="020B0604030504040204" pitchFamily="34" charset="0"/>
              </a:rPr>
              <a:t>Gehring</a:t>
            </a:r>
            <a:r>
              <a:rPr lang="en-US" dirty="0">
                <a:solidFill>
                  <a:srgbClr val="000000"/>
                </a:solidFill>
                <a:latin typeface="Arial" panose="020B0604020202020204" pitchFamily="34" charset="0"/>
                <a:ea typeface="Verdana" panose="020B0604030504040204" pitchFamily="34" charset="0"/>
              </a:rPr>
              <a:t> inserted mouse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into genome of a fruit fly</a:t>
            </a:r>
          </a:p>
          <a:p>
            <a:pPr marL="347472" lvl="1" indent="-347472">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Created transgenic fly</a:t>
            </a:r>
          </a:p>
          <a:p>
            <a:pPr marL="347472" lvl="1" indent="-347472">
              <a:spcBef>
                <a:spcPts val="600"/>
              </a:spcBef>
              <a:spcAft>
                <a:spcPts val="1200"/>
              </a:spcAft>
              <a:buClr>
                <a:schemeClr val="tx1"/>
              </a:buClr>
            </a:pP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gene turned on by regulatory factors in the fly’s leg</a:t>
            </a:r>
          </a:p>
          <a:p>
            <a:pPr marL="347472" lvl="1" indent="-347472">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Eye formed on leg of fly</a:t>
            </a:r>
          </a:p>
        </p:txBody>
      </p:sp>
      <p:sp>
        <p:nvSpPr>
          <p:cNvPr id="6" name="Slide Number Placeholder 3">
            <a:extLst>
              <a:ext uri="{FF2B5EF4-FFF2-40B4-BE49-F238E27FC236}">
                <a16:creationId xmlns:a16="http://schemas.microsoft.com/office/drawing/2014/main" id="{511E400D-F4F8-4571-8E5E-FBD1CFDA4EDF}"/>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25382497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E6343-EFB5-4BE0-83E5-B4E7CAD3DE9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43.25</a:t>
            </a:r>
          </a:p>
        </p:txBody>
      </p:sp>
      <p:pic>
        <p:nvPicPr>
          <p:cNvPr id="13" name="Picture 2" descr="A photomicrograph of mouse pax 6 and a magnified view of eyes on the leg of the fl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752" y="1683793"/>
            <a:ext cx="8020495" cy="3078942"/>
          </a:xfrm>
          <a:prstGeom prst="rect">
            <a:avLst/>
          </a:prstGeom>
        </p:spPr>
      </p:pic>
      <p:sp>
        <p:nvSpPr>
          <p:cNvPr id="4" name="Content Placeholder 3">
            <a:extLst>
              <a:ext uri="{FF2B5EF4-FFF2-40B4-BE49-F238E27FC236}">
                <a16:creationId xmlns:a16="http://schemas.microsoft.com/office/drawing/2014/main" id="{73C000A4-02D8-4606-A460-F100BD53150F}"/>
              </a:ext>
            </a:extLst>
          </p:cNvPr>
          <p:cNvSpPr>
            <a:spLocks noGrp="1"/>
          </p:cNvSpPr>
          <p:nvPr>
            <p:ph sz="quarter" idx="11"/>
          </p:nvPr>
        </p:nvSpPr>
        <p:spPr>
          <a:xfrm>
            <a:off x="3487526" y="4979233"/>
            <a:ext cx="2168946" cy="243618"/>
          </a:xfrm>
        </p:spPr>
        <p:txBody>
          <a:bodyPr/>
          <a:lstStyle/>
          <a:p>
            <a:pPr lvl="0" algn="ctr">
              <a:spcBef>
                <a:spcPct val="20000"/>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Walter J. Gehring</a:t>
            </a:r>
          </a:p>
        </p:txBody>
      </p:sp>
      <p:sp>
        <p:nvSpPr>
          <p:cNvPr id="3" name="Content Placeholder 4">
            <a:extLst>
              <a:ext uri="{FF2B5EF4-FFF2-40B4-BE49-F238E27FC236}">
                <a16:creationId xmlns:a16="http://schemas.microsoft.com/office/drawing/2014/main" id="{DEF7804A-0B61-4316-A63A-FA732E8C4F45}"/>
              </a:ext>
            </a:extLst>
          </p:cNvPr>
          <p:cNvSpPr>
            <a:spLocks noGrp="1"/>
          </p:cNvSpPr>
          <p:nvPr>
            <p:ph sz="quarter" idx="15"/>
          </p:nvPr>
        </p:nvSpPr>
        <p:spPr>
          <a:xfrm>
            <a:off x="342900" y="5463117"/>
            <a:ext cx="8458200" cy="544309"/>
          </a:xfrm>
        </p:spPr>
        <p:txBody>
          <a:bodyPr/>
          <a:lstStyle/>
          <a:p>
            <a:r>
              <a:rPr lang="en-US" dirty="0">
                <a:solidFill>
                  <a:srgbClr val="000000"/>
                </a:solidFill>
                <a:latin typeface="Arial" panose="020B0604020202020204" pitchFamily="34" charset="0"/>
                <a:ea typeface="Verdana" panose="020B0604030504040204" pitchFamily="34" charset="0"/>
              </a:rPr>
              <a:t>Mouse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makes an eye on the leg of a fly</a:t>
            </a:r>
          </a:p>
        </p:txBody>
      </p:sp>
      <p:sp>
        <p:nvSpPr>
          <p:cNvPr id="9" name="Slide Number Placeholder 5">
            <a:extLst>
              <a:ext uri="{FF2B5EF4-FFF2-40B4-BE49-F238E27FC236}">
                <a16:creationId xmlns:a16="http://schemas.microsoft.com/office/drawing/2014/main" id="{5696F343-786B-4327-8C4D-1437BC2C3475}"/>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2003233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0A8BA-D52A-4629-8C8C-72CDD60E530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Pax6 in eye development</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EE44A9CA-D63C-4953-BE2F-4BEE3C20DE4D}"/>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Replacement of fly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with mouse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results completely unexpected</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Insects and vertebrates diverged more than 500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Large differences in eye structure</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Expected eye development to be controlled by completely different genes</a:t>
            </a:r>
          </a:p>
          <a:p>
            <a:pPr lvl="0">
              <a:spcBef>
                <a:spcPts val="1200"/>
              </a:spcBef>
              <a:spcAft>
                <a:spcPts val="1200"/>
              </a:spcAft>
              <a:buClr>
                <a:schemeClr val="tx1"/>
              </a:buClr>
            </a:pP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and eyeless cave fish</a:t>
            </a:r>
          </a:p>
          <a:p>
            <a:pPr marL="347472" lvl="0" indent="-347472">
              <a:spcBef>
                <a:spcPts val="600"/>
              </a:spcBef>
              <a:spcAft>
                <a:spcPts val="1200"/>
              </a:spcAft>
              <a:buClr>
                <a:schemeClr val="tx1"/>
              </a:buClr>
              <a:buFont typeface="Arial"/>
              <a:buChar char="•"/>
            </a:pP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gene expression reduced</a:t>
            </a:r>
          </a:p>
          <a:p>
            <a:pPr marL="347472" lvl="0" indent="-347472">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Eyes start to develop, then degenerate</a:t>
            </a:r>
          </a:p>
        </p:txBody>
      </p:sp>
      <p:sp>
        <p:nvSpPr>
          <p:cNvPr id="6" name="Slide Number Placeholder 3">
            <a:extLst>
              <a:ext uri="{FF2B5EF4-FFF2-40B4-BE49-F238E27FC236}">
                <a16:creationId xmlns:a16="http://schemas.microsoft.com/office/drawing/2014/main" id="{1458D5FA-609A-4D20-AA98-E7A660DD0C96}"/>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42918579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2E2AD-E601-44A3-8314-4E58DB4CE8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Pax6 in worms</a:t>
            </a:r>
          </a:p>
        </p:txBody>
      </p:sp>
      <p:sp>
        <p:nvSpPr>
          <p:cNvPr id="3" name="Content Placeholder 2">
            <a:extLst>
              <a:ext uri="{FF2B5EF4-FFF2-40B4-BE49-F238E27FC236}">
                <a16:creationId xmlns:a16="http://schemas.microsoft.com/office/drawing/2014/main" id="{5995A7AE-F017-4DB2-A9F7-D66BE92CA715}"/>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Ribbon worms, </a:t>
            </a:r>
            <a:r>
              <a:rPr lang="en-US" i="1" dirty="0" err="1">
                <a:solidFill>
                  <a:srgbClr val="000000"/>
                </a:solidFill>
                <a:latin typeface="Arial" panose="020B0604020202020204" pitchFamily="34" charset="0"/>
                <a:ea typeface="Verdana" panose="020B0604030504040204" pitchFamily="34" charset="0"/>
              </a:rPr>
              <a:t>Lineus</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sanguineus</a:t>
            </a:r>
            <a:r>
              <a:rPr lang="en-US" dirty="0">
                <a:solidFill>
                  <a:srgbClr val="000000"/>
                </a:solidFill>
                <a:latin typeface="Arial" panose="020B0604020202020204" pitchFamily="34" charset="0"/>
                <a:ea typeface="Verdana" panose="020B0604030504040204" pitchFamily="34" charset="0"/>
              </a:rPr>
              <a:t>, also rely on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for eyespot development</a:t>
            </a:r>
          </a:p>
          <a:p>
            <a:pPr marL="349200" lvl="0" indent="-349200">
              <a:spcBef>
                <a:spcPts val="1200"/>
              </a:spcBef>
              <a:spcAft>
                <a:spcPts val="1200"/>
              </a:spcAft>
              <a:buClr>
                <a:schemeClr val="tx1"/>
              </a:buClr>
              <a:buFont typeface="Arial"/>
              <a:buChar char="•"/>
            </a:pP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homologue has been cloned and has been shown to express at the sites where eyespots develop</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contrast, planarian worms do not rely on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for eyespot development</a:t>
            </a:r>
          </a:p>
        </p:txBody>
      </p:sp>
      <p:sp>
        <p:nvSpPr>
          <p:cNvPr id="6" name="Slide Number Placeholder 3">
            <a:extLst>
              <a:ext uri="{FF2B5EF4-FFF2-40B4-BE49-F238E27FC236}">
                <a16:creationId xmlns:a16="http://schemas.microsoft.com/office/drawing/2014/main" id="{4874F8E9-085B-4255-8ABD-7B33C89E12BF}"/>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52758801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53936-CACF-4279-B8D1-95F96212E3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43.26</a:t>
            </a:r>
          </a:p>
        </p:txBody>
      </p:sp>
      <p:pic>
        <p:nvPicPr>
          <p:cNvPr id="13" name="Picture 2" descr="An experiment investigating the function of the Pax 6 gene in ribbon worms is discuss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4139" y="1033028"/>
            <a:ext cx="3295722" cy="4600448"/>
          </a:xfrm>
          <a:prstGeom prst="rect">
            <a:avLst/>
          </a:prstGeom>
        </p:spPr>
      </p:pic>
      <p:sp>
        <p:nvSpPr>
          <p:cNvPr id="4" name="Content Placeholder 3">
            <a:extLst>
              <a:ext uri="{FF2B5EF4-FFF2-40B4-BE49-F238E27FC236}">
                <a16:creationId xmlns:a16="http://schemas.microsoft.com/office/drawing/2014/main" id="{16AC72AE-E886-4458-B150-EFA8EE3FD7EA}"/>
              </a:ext>
            </a:extLst>
          </p:cNvPr>
          <p:cNvSpPr>
            <a:spLocks noGrp="1"/>
          </p:cNvSpPr>
          <p:nvPr>
            <p:ph sz="quarter" idx="15"/>
          </p:nvPr>
        </p:nvSpPr>
        <p:spPr>
          <a:xfrm>
            <a:off x="477520" y="5794872"/>
            <a:ext cx="8382000" cy="344748"/>
          </a:xfrm>
        </p:spPr>
        <p:txBody>
          <a:bodyPr/>
          <a:lstStyle/>
          <a:p>
            <a:pPr lvl="0" algn="ctr">
              <a:spcBef>
                <a:spcPct val="20000"/>
              </a:spcBef>
              <a:spcAft>
                <a:spcPts val="0"/>
              </a:spcAft>
              <a:buClr>
                <a:srgbClr val="003B48"/>
              </a:buClr>
            </a:pPr>
            <a:r>
              <a:rPr lang="en-US" sz="2000" i="1" dirty="0">
                <a:solidFill>
                  <a:srgbClr val="000000"/>
                </a:solidFill>
                <a:latin typeface="Arial" panose="020B0604020202020204" pitchFamily="34" charset="0"/>
                <a:ea typeface="Verdana" panose="020B0604030504040204" pitchFamily="34" charset="0"/>
              </a:rPr>
              <a:t>Pax6</a:t>
            </a:r>
            <a:r>
              <a:rPr lang="en-US" sz="2000" dirty="0">
                <a:solidFill>
                  <a:srgbClr val="000000"/>
                </a:solidFill>
                <a:latin typeface="Arial" panose="020B0604020202020204" pitchFamily="34" charset="0"/>
                <a:ea typeface="Verdana" panose="020B0604030504040204" pitchFamily="34" charset="0"/>
              </a:rPr>
              <a:t> expression correlates with ribbon worm eyespot regeneration</a:t>
            </a:r>
          </a:p>
        </p:txBody>
      </p:sp>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A3C40E17-2DA6-4201-BA75-6ACBF1C8BD6D}"/>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158824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32395-7056-4C05-8560-DFBC1491A211}"/>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Pax</a:t>
            </a:r>
            <a:r>
              <a:rPr lang="en-US" dirty="0">
                <a:solidFill>
                  <a:srgbClr val="000000"/>
                </a:solidFill>
                <a:latin typeface="Arial" panose="020B0604020202020204" pitchFamily="34" charset="0"/>
                <a:ea typeface="Verdana" panose="020B0604030504040204" pitchFamily="34" charset="0"/>
                <a:cs typeface="Arial" pitchFamily="34" charset="0"/>
              </a:rPr>
              <a:t> genes in cnidarians</a:t>
            </a:r>
          </a:p>
        </p:txBody>
      </p:sp>
      <p:sp>
        <p:nvSpPr>
          <p:cNvPr id="3" name="Content Placeholder 2">
            <a:extLst>
              <a:ext uri="{FF2B5EF4-FFF2-40B4-BE49-F238E27FC236}">
                <a16:creationId xmlns:a16="http://schemas.microsoft.com/office/drawing/2014/main" id="{66D248DC-2256-4092-9F72-A8F09E74906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i="1" dirty="0" err="1">
                <a:solidFill>
                  <a:srgbClr val="000000"/>
                </a:solidFill>
                <a:latin typeface="Arial" panose="020B0604020202020204" pitchFamily="34" charset="0"/>
                <a:ea typeface="Verdana" panose="020B0604030504040204" pitchFamily="34" charset="0"/>
              </a:rPr>
              <a:t>Pax</a:t>
            </a:r>
            <a:r>
              <a:rPr lang="en-US" dirty="0">
                <a:solidFill>
                  <a:srgbClr val="000000"/>
                </a:solidFill>
                <a:latin typeface="Arial" panose="020B0604020202020204" pitchFamily="34" charset="0"/>
                <a:ea typeface="Verdana" panose="020B0604030504040204" pitchFamily="34" charset="0"/>
              </a:rPr>
              <a:t> genes involved in eye development much earlier in evolutionary history than imagined</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Jellyfish </a:t>
            </a:r>
            <a:r>
              <a:rPr lang="en-US" i="1" dirty="0" err="1">
                <a:solidFill>
                  <a:srgbClr val="000000"/>
                </a:solidFill>
                <a:latin typeface="Arial" panose="020B0604020202020204" pitchFamily="34" charset="0"/>
                <a:ea typeface="Verdana" panose="020B0604030504040204" pitchFamily="34" charset="0"/>
              </a:rPr>
              <a:t>PaxA</a:t>
            </a:r>
            <a:r>
              <a:rPr lang="en-US" dirty="0">
                <a:solidFill>
                  <a:srgbClr val="000000"/>
                </a:solidFill>
                <a:latin typeface="Arial" panose="020B0604020202020204" pitchFamily="34" charset="0"/>
                <a:ea typeface="Verdana" panose="020B0604030504040204" pitchFamily="34" charset="0"/>
              </a:rPr>
              <a:t> gene can make a compound eye on a fly leg</a:t>
            </a:r>
          </a:p>
          <a:p>
            <a:pPr marL="349200" lvl="0" indent="-3492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Different </a:t>
            </a:r>
            <a:r>
              <a:rPr lang="en-US" i="1" dirty="0" err="1">
                <a:solidFill>
                  <a:srgbClr val="000000"/>
                </a:solidFill>
                <a:latin typeface="Arial" panose="020B0604020202020204" pitchFamily="34" charset="0"/>
                <a:ea typeface="Verdana" panose="020B0604030504040204" pitchFamily="34" charset="0"/>
              </a:rPr>
              <a:t>Pax</a:t>
            </a:r>
            <a:r>
              <a:rPr lang="en-US" dirty="0">
                <a:solidFill>
                  <a:srgbClr val="000000"/>
                </a:solidFill>
                <a:latin typeface="Arial" panose="020B0604020202020204" pitchFamily="34" charset="0"/>
                <a:ea typeface="Verdana" panose="020B0604030504040204" pitchFamily="34" charset="0"/>
              </a:rPr>
              <a:t> genes have been recruited by different animal lineages for eye development after early gene duplications</a:t>
            </a:r>
          </a:p>
        </p:txBody>
      </p:sp>
      <p:sp>
        <p:nvSpPr>
          <p:cNvPr id="6" name="Slide Number Placeholder 3">
            <a:extLst>
              <a:ext uri="{FF2B5EF4-FFF2-40B4-BE49-F238E27FC236}">
                <a16:creationId xmlns:a16="http://schemas.microsoft.com/office/drawing/2014/main" id="{4CD2F4D2-1F24-45CC-B37E-04AA34B99A79}"/>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20150343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0BC35-443E-4E97-BEBB-2546B761183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43.27</a:t>
            </a:r>
          </a:p>
        </p:txBody>
      </p:sp>
      <p:pic>
        <p:nvPicPr>
          <p:cNvPr id="12" name="Picture 2" descr="A schematic on evolution tree of sponges, hydrozoan jellyfish, cubozoan jellyfish, ribbon worms, mollusks, fruit fly, and mous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414" y="1207585"/>
            <a:ext cx="7775171" cy="4581382"/>
          </a:xfrm>
          <a:prstGeom prst="rect">
            <a:avLst/>
          </a:prstGeom>
        </p:spPr>
      </p:pic>
      <p:sp>
        <p:nvSpPr>
          <p:cNvPr id="3" name="Content Placeholder 3">
            <a:extLst>
              <a:ext uri="{FF2B5EF4-FFF2-40B4-BE49-F238E27FC236}">
                <a16:creationId xmlns:a16="http://schemas.microsoft.com/office/drawing/2014/main" id="{B13D8E82-E25E-4A7D-AB84-97A0CC4193B6}"/>
              </a:ext>
            </a:extLst>
          </p:cNvPr>
          <p:cNvSpPr>
            <a:spLocks noGrp="1"/>
          </p:cNvSpPr>
          <p:nvPr>
            <p:ph sz="quarter" idx="11"/>
          </p:nvPr>
        </p:nvSpPr>
        <p:spPr>
          <a:xfrm>
            <a:off x="342900" y="5883006"/>
            <a:ext cx="8458200" cy="368039"/>
          </a:xfrm>
        </p:spPr>
        <p:txBody>
          <a:bodyPr/>
          <a:lstStyle/>
          <a:p>
            <a:pPr algn="ctr"/>
            <a:r>
              <a:rPr lang="en-IN" sz="800" dirty="0" err="1"/>
              <a:t>Datacraft</a:t>
            </a:r>
            <a:r>
              <a:rPr lang="en-IN" sz="800" dirty="0"/>
              <a:t>/</a:t>
            </a:r>
            <a:r>
              <a:rPr lang="en-IN" sz="800" dirty="0" err="1"/>
              <a:t>sozaijiten</a:t>
            </a:r>
            <a:r>
              <a:rPr lang="en-IN" sz="800" dirty="0"/>
              <a:t>/age </a:t>
            </a:r>
            <a:r>
              <a:rPr lang="en-IN" sz="800" dirty="0" err="1"/>
              <a:t>fotostock</a:t>
            </a:r>
            <a:r>
              <a:rPr lang="en-IN" sz="800" dirty="0"/>
              <a:t>; Mark </a:t>
            </a:r>
            <a:r>
              <a:rPr lang="en-IN" sz="800" dirty="0" err="1"/>
              <a:t>Conlin</a:t>
            </a:r>
            <a:r>
              <a:rPr lang="en-IN" sz="800" dirty="0"/>
              <a:t>/Getty Images; Karen Gowlett-Holmes/Getty Images; ©Acteon Marine Biology Consultancy www.acteon.nl; Junko Takahashi/</a:t>
            </a:r>
            <a:r>
              <a:rPr lang="en-IN" sz="800" dirty="0" err="1"/>
              <a:t>a.collectionRF</a:t>
            </a:r>
            <a:r>
              <a:rPr lang="en-IN" sz="800" dirty="0"/>
              <a:t>/</a:t>
            </a:r>
            <a:r>
              <a:rPr lang="en-IN" sz="800" dirty="0" err="1"/>
              <a:t>amana</a:t>
            </a:r>
            <a:r>
              <a:rPr lang="en-IN" sz="800" dirty="0"/>
              <a:t> images/Getty Images; Hermann </a:t>
            </a:r>
            <a:r>
              <a:rPr lang="en-IN" sz="800" dirty="0" err="1"/>
              <a:t>Eisenbeiss</a:t>
            </a:r>
            <a:r>
              <a:rPr lang="en-IN" sz="800" dirty="0"/>
              <a:t>/Science Source; Digital Zoo/Getty Images </a:t>
            </a:r>
          </a:p>
        </p:txBody>
      </p:sp>
      <p:sp>
        <p:nvSpPr>
          <p:cNvPr id="4" name="Text Placeholder 4">
            <a:extLst>
              <a:ext uri="{FF2B5EF4-FFF2-40B4-BE49-F238E27FC236}">
                <a16:creationId xmlns:a16="http://schemas.microsoft.com/office/drawing/2014/main" id="{BEA62946-9E6F-4CB9-8E0B-FD1911125AF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772F4B7B-A37B-491C-ABEB-38909D457B77}"/>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12900922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a:t>
            </a:r>
            <a:endParaRPr lang="en-US" dirty="0"/>
          </a:p>
        </p:txBody>
      </p:sp>
      <p:pic>
        <p:nvPicPr>
          <p:cNvPr id="7" name="Picture 2" descr="A flowchart on the path of sensory information from the stimulu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1167015"/>
            <a:ext cx="2571008" cy="5030863"/>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40746880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B5724-3033-4784-9E48-833E578B243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Several possible explanations for Pa</a:t>
            </a:r>
            <a:r>
              <a:rPr lang="en-US" sz="1200" dirty="0">
                <a:solidFill>
                  <a:srgbClr val="000000"/>
                </a:solidFill>
                <a:latin typeface="Arial" panose="020B0604020202020204" pitchFamily="34" charset="0"/>
                <a:ea typeface="Verdana" panose="020B0604030504040204" pitchFamily="34" charset="0"/>
                <a:cs typeface="Arial" pitchFamily="34" charset="0"/>
              </a:rPr>
              <a:t>x6</a:t>
            </a:r>
          </a:p>
        </p:txBody>
      </p:sp>
      <p:sp>
        <p:nvSpPr>
          <p:cNvPr id="3" name="Content Placeholder 2">
            <a:extLst>
              <a:ext uri="{FF2B5EF4-FFF2-40B4-BE49-F238E27FC236}">
                <a16:creationId xmlns:a16="http://schemas.microsoft.com/office/drawing/2014/main" id="{4BAC5C2E-5794-47FC-A1BD-5FA9E37562CE}"/>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Eyes in different types of animals evolved truly independently, as originally believed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Possible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had role in forehead development and this role has been co-opted time and time again for eye development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Many think this unlikely since gene sequences and functional roles so similar</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Suggests to many that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acquired its eye development role only a single time in the ancestor to all organisms using </a:t>
            </a:r>
            <a:r>
              <a:rPr lang="en-US" i="1" dirty="0">
                <a:solidFill>
                  <a:srgbClr val="000000"/>
                </a:solidFill>
                <a:latin typeface="Arial" panose="020B0604020202020204" pitchFamily="34" charset="0"/>
                <a:ea typeface="Verdana" panose="020B0604030504040204" pitchFamily="34" charset="0"/>
              </a:rPr>
              <a:t>Pax6</a:t>
            </a:r>
            <a:r>
              <a:rPr lang="en-US" dirty="0">
                <a:solidFill>
                  <a:srgbClr val="000000"/>
                </a:solidFill>
                <a:latin typeface="Arial" panose="020B0604020202020204" pitchFamily="34" charset="0"/>
                <a:ea typeface="Verdana" panose="020B0604030504040204" pitchFamily="34" charset="0"/>
              </a:rPr>
              <a:t> for eye development</a:t>
            </a:r>
          </a:p>
        </p:txBody>
      </p:sp>
      <p:sp>
        <p:nvSpPr>
          <p:cNvPr id="6" name="Slide Number Placeholder 3">
            <a:extLst>
              <a:ext uri="{FF2B5EF4-FFF2-40B4-BE49-F238E27FC236}">
                <a16:creationId xmlns:a16="http://schemas.microsoft.com/office/drawing/2014/main" id="{6EDE8AB9-B25E-471A-B20B-3B22649ECC87}"/>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38889680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Stimulus to transduction of stimulus into receptor potential in sensory receptor to the transmission of action potential in sensory neuron to the interpretation of stimulus in the central nervous system.</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the stimulus passes through sodium plus ions transduction. A graph of receptor potential plots time versus voltage in millivolts. The horizontal axis represents time. The vertical axis represents voltage in millivolts that range negative 70, negative 40, negative 10, and 20. The threshold is at negative 50. Stimulus applied, a curve increases as time increases, increases from negative 70 to negative 50, decreases to negative 70, and extends linearly toward the right. In (b), the voltage-gated channels, transmission to the central nervous system, and interpretation. A graph of a train of action potentials plots time versus voltage in millivolts. The horizontal axis represents time. The vertical axis represents voltage in millivolts that range negative 70, negative 40, negative 10, and 20. Stimulus applied, as time increases, a curve increases from negative 70 to 20, decreases to negative 40, increases to 20, decreases to negative 40, increases to 20, decreases to negative 40 and increases to 20 and decreases to negative 70.</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437306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43.3: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Merkle</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Cell and Meissner Corpuscle</a:t>
            </a:r>
            <a:r>
              <a:rPr lang="en-US" dirty="0"/>
              <a:t> </a:t>
            </a:r>
            <a:r>
              <a:rPr lang="en-US" noProof="0" dirty="0">
                <a:latin typeface="+mj-lt"/>
              </a:rPr>
              <a:t>- Text Alternative</a:t>
            </a:r>
          </a:p>
        </p:txBody>
      </p:sp>
      <p:sp>
        <p:nvSpPr>
          <p:cNvPr id="10" name="Text Placeholder 2">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Aft>
                <a:spcPts val="0"/>
              </a:spcAft>
            </a:pPr>
            <a:r>
              <a:rPr lang="en-US" sz="1900" dirty="0"/>
              <a:t>Diagram 1: It shows a cross-sectional view of the skin with hair projecting out on the top. The oval-shaped Merkel cells are found on the epidermis of the skin, and the circular Meissner corpuscle is found on the upper part of the dermis. The bulbous Ruffini corpuscle is found between the dermal papillae and the hypodermis with a long, narrow tubular stalk attached to the base. The onion-shaped Pacinian corpuscle is found in the subcutaneous tissue at the base of the hair follicle. The free nerve endings are present on the epidermis of the skin. Diagram 2: The illustration shows the magnified view of the Merkel cell. It has an irregular shape with finger-like projections on all the sides and is embedded between the cells. The accompanying text reads, Tonic receptors located near the surface of the skin that is sensitive to touch pressure and duration. Diagram 3: The illustration shows the magnified view of the Meissner corpuscle. It has a cone-shaped structure with a network of fibers inside. The accompanying text reads, Phasic receptors sensitive to fine touch, concentrated in hairless skin.</a:t>
            </a:r>
          </a:p>
        </p:txBody>
      </p:sp>
      <p:sp>
        <p:nvSpPr>
          <p:cNvPr id="9"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298052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43.3: </a:t>
            </a:r>
            <a:r>
              <a:rPr lang="en-US" dirty="0" err="1">
                <a:solidFill>
                  <a:srgbClr val="000000"/>
                </a:solidFill>
                <a:latin typeface="Arial" panose="020B0604020202020204" pitchFamily="34" charset="0"/>
                <a:ea typeface="Verdana" panose="020B0604030504040204" pitchFamily="34" charset="0"/>
                <a:cs typeface="Arial" pitchFamily="34" charset="0"/>
              </a:rPr>
              <a:t>Ruffini</a:t>
            </a:r>
            <a:r>
              <a:rPr lang="en-US" dirty="0">
                <a:solidFill>
                  <a:srgbClr val="000000"/>
                </a:solidFill>
                <a:latin typeface="Arial" panose="020B0604020202020204" pitchFamily="34" charset="0"/>
                <a:ea typeface="Verdana" panose="020B0604030504040204" pitchFamily="34" charset="0"/>
                <a:cs typeface="Arial" pitchFamily="34" charset="0"/>
              </a:rPr>
              <a:t> Corpuscle and Pacinian Corpuscle</a:t>
            </a:r>
            <a:endParaRPr lang="en-US" noProof="0" dirty="0">
              <a:latin typeface="+mj-lt"/>
            </a:endParaRP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3. </a:t>
            </a:r>
            <a:r>
              <a:rPr lang="en-US" dirty="0" err="1"/>
              <a:t>Ruffini</a:t>
            </a:r>
            <a:r>
              <a:rPr lang="en-US" dirty="0"/>
              <a:t> Corpuscle, tonic receptors located near the surface of the skin that is sensitive to touch pressure and duration. 4. Pacinian corpuscle, pressure-sensitive phasic receptors deep below the skin in the subcutaneous tissue.</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754439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43.4</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skeletal muscle, motor neurons, sensory neurons, spindle sheath, nerve, and specialized muscle fibers (spindle fibers).</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691000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Lateral Line System</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lateral line are canal, lateral line scale, nerve, and opening. The parts labeled in the lateral line organ are cupula, cilia, hair cell, afferent axons, and sensory nerves. The parts labeled in the hair cell are stimulation of sensory neurons, </a:t>
            </a:r>
            <a:r>
              <a:rPr lang="en-US" dirty="0" err="1"/>
              <a:t>stereocilia</a:t>
            </a:r>
            <a:r>
              <a:rPr lang="en-US" dirty="0"/>
              <a:t>, </a:t>
            </a:r>
            <a:r>
              <a:rPr lang="en-US" dirty="0" err="1"/>
              <a:t>kinocilium</a:t>
            </a:r>
            <a:r>
              <a:rPr lang="en-US" dirty="0"/>
              <a:t>, inhibition, and excitation.</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109303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43.6 a, b</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900" dirty="0"/>
              <a:t>The auditory canal travels into the middle ear and is terminated by the tympanic membrane that seals the inner ear off from the outer ear. The malleus is a small bulbous bone found in a cavity inside the skull and has extensions that connect to the tympanic membrane. The incus bone hinges on the malleus and connects it to the stirrup. The cochlea sits inside a deeper cavity in the skull and is exposed to the middle ear only at the oval window where the stirrup makes contact with it. The superior portion of the cochlea has horseshoe-shaped tubes projecting off of it called semicircular canals. The inferior portion of the cochlea has a spiral snail-like shape. The auditory nerve innervates the cochlea in several locations. The interior of the spiral portion of the cochlea has two canals, the vestibular and tympanic, with a cochlear duct and organ of </a:t>
            </a:r>
            <a:r>
              <a:rPr lang="en-US" sz="1900" dirty="0" err="1"/>
              <a:t>Corti</a:t>
            </a:r>
            <a:r>
              <a:rPr lang="en-US" sz="1900" dirty="0"/>
              <a:t> between them. Inside the organ of </a:t>
            </a:r>
            <a:r>
              <a:rPr lang="en-US" sz="1900" dirty="0" err="1"/>
              <a:t>Corti</a:t>
            </a:r>
            <a:r>
              <a:rPr lang="en-US" sz="1900" dirty="0"/>
              <a:t> hair cells with cilia are in contact with the membrane of the tympanic canal from which they receive signals that are transmitted to sensory neurons. Each hair cell has connections with several dendrite-free endings that connect to, and send signals through, the auditory nerve.</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7388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a:t>
            </a:r>
            <a:endParaRPr lang="en-IN" dirty="0"/>
          </a:p>
        </p:txBody>
      </p:sp>
      <p:pic>
        <p:nvPicPr>
          <p:cNvPr id="8" name="Picture 2" descr="A 2-part illustration of stimulus-gated channels (a) and voltage-gated channels (b) from stimulus and transmission and the corresponding plots."/>
          <p:cNvPicPr>
            <a:picLocks noChangeAspect="1"/>
          </p:cNvPicPr>
          <p:nvPr/>
        </p:nvPicPr>
        <p:blipFill rotWithShape="1">
          <a:blip r:embed="rId2">
            <a:extLst>
              <a:ext uri="{28A0092B-C50C-407E-A947-70E740481C1C}">
                <a14:useLocalDpi xmlns:a14="http://schemas.microsoft.com/office/drawing/2010/main" val="0"/>
              </a:ext>
            </a:extLst>
          </a:blip>
          <a:srcRect t="2523"/>
          <a:stretch/>
        </p:blipFill>
        <p:spPr>
          <a:xfrm>
            <a:off x="1235356" y="1290308"/>
            <a:ext cx="6673286" cy="4703810"/>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85290258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43.6 c, d</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900" dirty="0"/>
              <a:t>The parts labeled in the ear are the organ of the </a:t>
            </a:r>
            <a:r>
              <a:rPr lang="en-US" sz="1900" dirty="0" err="1"/>
              <a:t>Corti</a:t>
            </a:r>
            <a:r>
              <a:rPr lang="en-US" sz="1900" dirty="0"/>
              <a:t>, vestibular canal, cochlear duct, bone, tympanic canal, and auditory nerve. The parts labeled in the magnified view of the organ of </a:t>
            </a:r>
            <a:r>
              <a:rPr lang="en-US" sz="1900" dirty="0" err="1"/>
              <a:t>Corti</a:t>
            </a:r>
            <a:r>
              <a:rPr lang="en-US" sz="1900" dirty="0"/>
              <a:t> are the tectorial membrane, hair cells, basilar membrane, sensory neurons, and the auditory nerve.</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700850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43.8</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high frequency (a) are malleus, incus, stapes, oval window, vestibular canal, cochlear duct, apex, basilar membrane, tympanic canal, base, round window, tympanic membrane. The high-frequency cause vibrations toward the base. The medium frequency (b) causes vibrations toward the apex with shorter wave patterns. The low-frequency (c) cause vibrations toward the apex with broad wave patterns. </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193861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43.9 </a:t>
            </a:r>
            <a:r>
              <a:rPr lang="en-US" noProof="0" dirty="0">
                <a:latin typeface="+mj-lt"/>
              </a:rPr>
              <a:t>- Text Alternative</a:t>
            </a:r>
          </a:p>
        </p:txBody>
      </p:sp>
      <p:sp>
        <p:nvSpPr>
          <p:cNvPr id="10" name="Text Placeholder 2">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Figure A: The first part of the illustration shows the semicircular canals the u-shaped tubes perpendicular to each other, the cochlea the spiral tube, and the vestibular nerve that innervates it. At the base of the semicircular canals is the utricle (horizontal acceleration) and below that is the saccule (vertical acceleration). The second part of the illustration shows the magnified cross-section of the saccule in a horizontal position. The base is made up of a layer of supporting cells. From this base, small projections called the hair cells are present. These hair cells are covered in a gelatinous matrix that contains grains like otoliths. The gelatinous matrix is equally spread across. The last part of the illustration shows a woman with her head in a neutral position and is labeled stationary. Figure B: The first part of the illustration shows the magnified view of the hair cell. It has a cylindrical body with a broadened base that has a nucleus. Two branches of the sensory neuron are attached to the base on either side. On the top is a tuft of hairs that emerge out of the body that is named kinocilium on top and stereocilia on the bottom. The second part of the illustration shows the cross-section of the saccule. This part is tilted down towards rights. The gelatinous matrix on the top is accumulated on the side that is down. A curved arrow above this is labeled gravitational force and a straight arrow below is labeled signal. The hair cells are bent towards the lower side. The third part of the illustration shows a woman with her head bent forward and is labeled movement.</a:t>
            </a:r>
          </a:p>
        </p:txBody>
      </p:sp>
      <p:sp>
        <p:nvSpPr>
          <p:cNvPr id="9"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845932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43.10</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(a) are </a:t>
            </a:r>
            <a:r>
              <a:rPr lang="en-US" dirty="0" err="1"/>
              <a:t>ampullae</a:t>
            </a:r>
            <a:r>
              <a:rPr lang="en-US" dirty="0"/>
              <a:t>, semicircular canals, vestibular nerve and vestibule, cupula, endolymph, cilia of hair cells, hair cells, supporting cell, and vestibular nerve. The parts labeled in (b) are the flow of endolymph and stimulation.</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2401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43.11</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There are 3 types of papilla on the tongue. Fungiform papillae are on the superior and anterior of the tongue, foliate papillae are on the periphery of the tongue, and circumvallate papillae are on the back superior side of the tongue near the throat. Each papilla is in a sunken pit on the tongue and has an upside-down cone shape. The taste buds line the edges of the papilla inside the pit. Each taste bud is exposed to the mouth through a small hole in the papilla called a taste pore and has receptor cells with microvilli pointed toward the taste pore. The receptor cells are interspersed with support cells that hold them in place. Nerve fibers have free ends that connect to the receptor cells.</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471055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43.13</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olfactory bulb are the olfactory bulb, cribriform plate, the axon of the olfactory nerve, basal cell, olfactory receptor, support cell, olfactory hairs, and odor.</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268541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mammalian eye is mostly spherical. The exterior of the eye is surrounded by the sclera, the interior of that is a thin layer of muscle and then in the back of the eye is the retina. The retina is connected to the optic nerve, which travels to the brain from the rear of the eye opposite the pupil. The optic nerve surround arteries that bring blood to the eye, and veins that drain the eye. In the center front of the eye, is the pupil that allows light to enter. Surrounded by the iris, the pupil connects to the ciliary muscle layer that is surrounded by the sclera. Anterior to the pupil and iris is the cornea and interior to them is the lens, which is supported by suspensory ligaments that connect the lens to the ciliary muscles.</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6209846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43.18</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(a) are the focal plane, retina, lens, iris, and suspensory ligament. The parts labeled in (b) are the focal plane, the uncorrected, convex lens, and corrected. The parts labeled in (c) are the focal plane, uncorrected, concave lens, and corrected.</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7787688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43.20</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wavelength in nanometers that range from 400 to 700 in increments of 100. The vertical axis represents light absorption in percent of maximum that ranges from 20 to 100 in increments of 20. The data plotted in the graph are as follows: blue cones 420 nanometers increases (400, 10) to (420, 100) and decreases to (10, 530), rods 500 nanometers increases from (420, 10) to (500, 100) and decreases to (600, 10), green cones 530 nanometers increases from (450, 10) to (530, 100) and decreases to (650, 10), and red cones 560 nanometers increases from (480, 10) to (560, 100) and decreases to (700, 10).</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9584596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43.23</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dark, cyclic G M P levels are high in photoreceptor cells and keep chemically gated sodium channels open. The sodium influx depolarizes the membrane causing an influx of calcium ions, which leads to a release of inhibitory neurotransmitters. This prevents signals from the bipolar cell. In the light, rhodopsin will absorb light causing eleven cis retinal conversions to all-trans-retinal. This conversion causes rhodopsin to activate a G protein that stimulated phosphodiesterase, which converts cyclic G M P to G M P. Reduced levels of cyclic G M P causes closure of the sodium channels and hyperpolarization of the membrane. The release of inhibitory neurotransmitters is inhibited and bipolar cells can fire.</a:t>
            </a:r>
          </a:p>
        </p:txBody>
      </p:sp>
      <p:sp>
        <p:nvSpPr>
          <p:cNvPr id="10" name="Text Placeholder 4">
            <a:extLst>
              <a:ext uri="{FF2B5EF4-FFF2-40B4-BE49-F238E27FC236}">
                <a16:creationId xmlns:a16="http://schemas.microsoft.com/office/drawing/2014/main" id="{0025395E-AB4F-4DE4-8CC5-2D362FE97424}"/>
              </a:ext>
            </a:extLst>
          </p:cNvPr>
          <p:cNvSpPr>
            <a:spLocks noGrp="1"/>
          </p:cNvSpPr>
          <p:nvPr>
            <p:ph type="body" sz="quarter" idx="14"/>
          </p:nvPr>
        </p:nvSpPr>
        <p:spPr/>
        <p:txBody>
          <a:bodyPr>
            <a:normAutofit fontScale="850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6468334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5578</TotalTime>
  <Words>5539</Words>
  <Application>Microsoft Office PowerPoint</Application>
  <PresentationFormat>On-screen Show (4:3)</PresentationFormat>
  <Paragraphs>547</Paragraphs>
  <Slides>101</Slides>
  <Notes>0</Notes>
  <HiddenSlides>20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101</vt:i4>
      </vt:variant>
    </vt:vector>
  </HeadingPairs>
  <TitlesOfParts>
    <vt:vector size="112"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43</vt:lpstr>
      <vt:lpstr>Lecture Outline</vt:lpstr>
      <vt:lpstr>Senses</vt:lpstr>
      <vt:lpstr>Overview of Sensory Receptors</vt:lpstr>
      <vt:lpstr>Sensory Information and the C N S</vt:lpstr>
      <vt:lpstr>Response to Stimuli</vt:lpstr>
      <vt:lpstr>Receptor Potential</vt:lpstr>
      <vt:lpstr>Figure 43.1</vt:lpstr>
      <vt:lpstr>Figure 43.2</vt:lpstr>
      <vt:lpstr>Overview of Mechanoreceptors</vt:lpstr>
      <vt:lpstr>Mechanoreceptors in Skin</vt:lpstr>
      <vt:lpstr>Figure 43.3: Merkle Cell and Meissner Corpuscle</vt:lpstr>
      <vt:lpstr>Figure 43.3 Ruffini Corpuscle and Pacinian Corpuscle</vt:lpstr>
      <vt:lpstr>Proprioceptors</vt:lpstr>
      <vt:lpstr>Figure 43.4</vt:lpstr>
      <vt:lpstr>Baroreceptors</vt:lpstr>
      <vt:lpstr>Mechanoreceptor in Hearing, Vibration, and Balance</vt:lpstr>
      <vt:lpstr>Hearing</vt:lpstr>
      <vt:lpstr>Lateral Line System in Fish</vt:lpstr>
      <vt:lpstr>Lateral Line System</vt:lpstr>
      <vt:lpstr>Hearing Structures in Fish</vt:lpstr>
      <vt:lpstr>Ear Structure of Terrestrial Vertebrates</vt:lpstr>
      <vt:lpstr>Inner Ear Structure of Land Vertebrates</vt:lpstr>
      <vt:lpstr>Figure 43.6 a, b</vt:lpstr>
      <vt:lpstr>Pressure Waves in the Ear</vt:lpstr>
      <vt:lpstr>Figure 43.6 c, d</vt:lpstr>
      <vt:lpstr>Ear Structure of Land Vertebrates</vt:lpstr>
      <vt:lpstr>Figure 43.8</vt:lpstr>
      <vt:lpstr>Navigation by Sound</vt:lpstr>
      <vt:lpstr>Detection of Body Position</vt:lpstr>
      <vt:lpstr>Utricle and Saccule</vt:lpstr>
      <vt:lpstr>Figure 43.9</vt:lpstr>
      <vt:lpstr>Semicircular Canals</vt:lpstr>
      <vt:lpstr>Vestibular Apparatus</vt:lpstr>
      <vt:lpstr>Figure 43.10</vt:lpstr>
      <vt:lpstr>Chemoreceptors</vt:lpstr>
      <vt:lpstr>Taste (gustation)</vt:lpstr>
      <vt:lpstr>Taste</vt:lpstr>
      <vt:lpstr>Figure 43.11</vt:lpstr>
      <vt:lpstr>Taste in Arthropods</vt:lpstr>
      <vt:lpstr>Smell (olfaction)</vt:lpstr>
      <vt:lpstr>Figure 43.13</vt:lpstr>
      <vt:lpstr>pH</vt:lpstr>
      <vt:lpstr>Temperature, Pain, Electric Currents, Electric Fields </vt:lpstr>
      <vt:lpstr>Thermoreceptors</vt:lpstr>
      <vt:lpstr>Sensing infrared radiation</vt:lpstr>
      <vt:lpstr>Figure 43.14</vt:lpstr>
      <vt:lpstr>Nociceptors</vt:lpstr>
      <vt:lpstr>Electroreceptors and Magnetoreceptors</vt:lpstr>
      <vt:lpstr>Vision</vt:lpstr>
      <vt:lpstr>Figure 43.15</vt:lpstr>
      <vt:lpstr>Animals with Well-Developed Eyes</vt:lpstr>
      <vt:lpstr>Figure 43.16</vt:lpstr>
      <vt:lpstr>Structure of the Vertebrate Eye</vt:lpstr>
      <vt:lpstr>Figure 43.17</vt:lpstr>
      <vt:lpstr>Near versus Distance Vision</vt:lpstr>
      <vt:lpstr>Figure 43.18</vt:lpstr>
      <vt:lpstr>The Retina</vt:lpstr>
      <vt:lpstr>Rods and Cones</vt:lpstr>
      <vt:lpstr>Figure 43.19</vt:lpstr>
      <vt:lpstr>Photopigments</vt:lpstr>
      <vt:lpstr>Figure 43.20</vt:lpstr>
      <vt:lpstr>Cell Layers in the Retina</vt:lpstr>
      <vt:lpstr>Figure 43.21</vt:lpstr>
      <vt:lpstr>Sensory Transduction</vt:lpstr>
      <vt:lpstr>Figure 43.23</vt:lpstr>
      <vt:lpstr>Visual Processing</vt:lpstr>
      <vt:lpstr>Figure 43.24</vt:lpstr>
      <vt:lpstr>Visual Acuity</vt:lpstr>
      <vt:lpstr>Color Vision</vt:lpstr>
      <vt:lpstr>Binocular vision</vt:lpstr>
      <vt:lpstr>Evolution of Eyes</vt:lpstr>
      <vt:lpstr>Pax6 in eye development 1</vt:lpstr>
      <vt:lpstr>Figure 43.25</vt:lpstr>
      <vt:lpstr>Pax6 in eye development 2</vt:lpstr>
      <vt:lpstr>Pax6 in worms</vt:lpstr>
      <vt:lpstr>Figure 43.26</vt:lpstr>
      <vt:lpstr>Pax genes in cnidarians</vt:lpstr>
      <vt:lpstr>Figure 43.27</vt:lpstr>
      <vt:lpstr>Several possible explanations for Pax6</vt:lpstr>
      <vt:lpstr>End of Main Content</vt:lpstr>
      <vt:lpstr>Accessibility Content: Text Alternatives for Images</vt:lpstr>
      <vt:lpstr>Figure 43.1 - Text Alternative</vt:lpstr>
      <vt:lpstr>Figure 43.2 - Text Alternative</vt:lpstr>
      <vt:lpstr>Figure 43.3: Merkle Cell and Meissner Corpuscle - Text Alternative</vt:lpstr>
      <vt:lpstr>Figure 43.3: Ruffini Corpuscle and Pacinian Corpuscle</vt:lpstr>
      <vt:lpstr>Figure 43.4 - Text Alternative</vt:lpstr>
      <vt:lpstr>Lateral Line System - Text Alternative</vt:lpstr>
      <vt:lpstr>Figure 43.6 a, b - Text Alternative</vt:lpstr>
      <vt:lpstr>Figure 43.6 c, d - Text Alternative</vt:lpstr>
      <vt:lpstr>Figure 43.8 - Text Alternative</vt:lpstr>
      <vt:lpstr>Figure 43.9 - Text Alternative</vt:lpstr>
      <vt:lpstr>Figure 43.10 - Text Alternative</vt:lpstr>
      <vt:lpstr>Figure 43.11 - Text Alternative</vt:lpstr>
      <vt:lpstr>Figure 43.13 - Text Alternative</vt:lpstr>
      <vt:lpstr>Figure 43.17 - Text Alternative</vt:lpstr>
      <vt:lpstr>Figure 43.18 - Text Alternative</vt:lpstr>
      <vt:lpstr>Figure 43.20 - Text Alternative</vt:lpstr>
      <vt:lpstr>Figure 43.23 - Text Alternative</vt:lpstr>
      <vt:lpstr>Figure 43.26 - Text Alternative</vt:lpstr>
      <vt:lpstr>Figure 43.27 -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43: Sensory Systems</dc:subject>
  <dc:creator>Raven, Johnson, Mason, Losos, Duncan</dc:creator>
  <cp:keywords>Accessible PPT</cp:keywords>
  <cp:lastModifiedBy>Vijay Chand. Thakur</cp:lastModifiedBy>
  <cp:revision>1184</cp:revision>
  <dcterms:created xsi:type="dcterms:W3CDTF">2019-07-27T05:34:11Z</dcterms:created>
  <dcterms:modified xsi:type="dcterms:W3CDTF">2022-05-05T11:48:43Z</dcterms:modified>
</cp:coreProperties>
</file>