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4"/>
  </p:notesMasterIdLst>
  <p:sldIdLst>
    <p:sldId id="406" r:id="rId7"/>
    <p:sldId id="407" r:id="rId8"/>
    <p:sldId id="310" r:id="rId9"/>
    <p:sldId id="311" r:id="rId10"/>
    <p:sldId id="312" r:id="rId11"/>
    <p:sldId id="313" r:id="rId12"/>
    <p:sldId id="314" r:id="rId13"/>
    <p:sldId id="315" r:id="rId14"/>
    <p:sldId id="316" r:id="rId15"/>
    <p:sldId id="317" r:id="rId16"/>
    <p:sldId id="318" r:id="rId17"/>
    <p:sldId id="418" r:id="rId18"/>
    <p:sldId id="419" r:id="rId19"/>
    <p:sldId id="421" r:id="rId20"/>
    <p:sldId id="422" r:id="rId21"/>
    <p:sldId id="423"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 id="345" r:id="rId45"/>
    <p:sldId id="346" r:id="rId46"/>
    <p:sldId id="347" r:id="rId47"/>
    <p:sldId id="348" r:id="rId48"/>
    <p:sldId id="349" r:id="rId49"/>
    <p:sldId id="350" r:id="rId50"/>
    <p:sldId id="351" r:id="rId51"/>
    <p:sldId id="352" r:id="rId52"/>
    <p:sldId id="353" r:id="rId53"/>
    <p:sldId id="354" r:id="rId54"/>
    <p:sldId id="355" r:id="rId55"/>
    <p:sldId id="356" r:id="rId56"/>
    <p:sldId id="357" r:id="rId57"/>
    <p:sldId id="358" r:id="rId58"/>
    <p:sldId id="359" r:id="rId59"/>
    <p:sldId id="360" r:id="rId60"/>
    <p:sldId id="361" r:id="rId61"/>
    <p:sldId id="362" r:id="rId62"/>
    <p:sldId id="363" r:id="rId63"/>
    <p:sldId id="364" r:id="rId64"/>
    <p:sldId id="365" r:id="rId65"/>
    <p:sldId id="366" r:id="rId66"/>
    <p:sldId id="367" r:id="rId67"/>
    <p:sldId id="368" r:id="rId68"/>
    <p:sldId id="303" r:id="rId69"/>
    <p:sldId id="289" r:id="rId70"/>
    <p:sldId id="264" r:id="rId71"/>
    <p:sldId id="389" r:id="rId72"/>
    <p:sldId id="390" r:id="rId73"/>
    <p:sldId id="408" r:id="rId74"/>
    <p:sldId id="409" r:id="rId75"/>
    <p:sldId id="410" r:id="rId76"/>
    <p:sldId id="411" r:id="rId77"/>
    <p:sldId id="412" r:id="rId78"/>
    <p:sldId id="413" r:id="rId79"/>
    <p:sldId id="414" r:id="rId80"/>
    <p:sldId id="415" r:id="rId81"/>
    <p:sldId id="416" r:id="rId82"/>
    <p:sldId id="417"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311"/>
            <p14:sldId id="312"/>
            <p14:sldId id="313"/>
            <p14:sldId id="314"/>
            <p14:sldId id="315"/>
            <p14:sldId id="316"/>
            <p14:sldId id="317"/>
            <p14:sldId id="318"/>
            <p14:sldId id="418"/>
            <p14:sldId id="419"/>
            <p14:sldId id="421"/>
            <p14:sldId id="422"/>
            <p14:sldId id="423"/>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03"/>
          </p14:sldIdLst>
        </p14:section>
        <p14:section name="Appendix: Image Descriptions for Unsighted Students" id="{07080632-B756-45AF-BBF3-52DB3854CA65}">
          <p14:sldIdLst>
            <p14:sldId id="289"/>
            <p14:sldId id="264"/>
            <p14:sldId id="389"/>
            <p14:sldId id="390"/>
            <p14:sldId id="408"/>
            <p14:sldId id="409"/>
            <p14:sldId id="410"/>
            <p14:sldId id="411"/>
            <p14:sldId id="412"/>
            <p14:sldId id="413"/>
            <p14:sldId id="414"/>
            <p14:sldId id="415"/>
            <p14:sldId id="416"/>
            <p14:sldId id="41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E7E8"/>
    <a:srgbClr val="F4CCCC"/>
    <a:srgbClr val="804100"/>
    <a:srgbClr val="00648B"/>
    <a:srgbClr val="066568"/>
    <a:srgbClr val="595959"/>
    <a:srgbClr val="714884"/>
    <a:srgbClr val="EFEBF5"/>
    <a:srgbClr val="D6CBE4"/>
    <a:srgbClr val="00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80" autoAdjust="0"/>
    <p:restoredTop sz="92616" autoAdjust="0"/>
  </p:normalViewPr>
  <p:slideViewPr>
    <p:cSldViewPr snapToGrid="0" showGuides="1">
      <p:cViewPr varScale="1">
        <p:scale>
          <a:sx n="84" d="100"/>
          <a:sy n="84" d="100"/>
        </p:scale>
        <p:origin x="558" y="66"/>
      </p:cViewPr>
      <p:guideLst>
        <p:guide pos="3264"/>
        <p:guide orient="horz" pos="2256"/>
        <p:guide pos="5640"/>
      </p:guideLst>
    </p:cSldViewPr>
  </p:slideViewPr>
  <p:outlineViewPr>
    <p:cViewPr>
      <p:scale>
        <a:sx n="33" d="100"/>
        <a:sy n="33" d="100"/>
      </p:scale>
      <p:origin x="0" y="-270"/>
    </p:cViewPr>
  </p:outlineViewPr>
  <p:notesTextViewPr>
    <p:cViewPr>
      <p:scale>
        <a:sx n="50" d="100"/>
        <a:sy n="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notesMaster" Target="notesMasters/notesMaster1.xml"/><Relationship Id="rId89"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12</a:t>
            </a:fld>
            <a:endParaRPr lang="en-US"/>
          </a:p>
        </p:txBody>
      </p:sp>
    </p:spTree>
    <p:extLst>
      <p:ext uri="{BB962C8B-B14F-4D97-AF65-F5344CB8AC3E}">
        <p14:creationId xmlns:p14="http://schemas.microsoft.com/office/powerpoint/2010/main" val="2307769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13</a:t>
            </a:fld>
            <a:endParaRPr lang="en-US"/>
          </a:p>
        </p:txBody>
      </p:sp>
    </p:spTree>
    <p:extLst>
      <p:ext uri="{BB962C8B-B14F-4D97-AF65-F5344CB8AC3E}">
        <p14:creationId xmlns:p14="http://schemas.microsoft.com/office/powerpoint/2010/main" val="3491660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14</a:t>
            </a:fld>
            <a:endParaRPr lang="en-US"/>
          </a:p>
        </p:txBody>
      </p:sp>
    </p:spTree>
    <p:extLst>
      <p:ext uri="{BB962C8B-B14F-4D97-AF65-F5344CB8AC3E}">
        <p14:creationId xmlns:p14="http://schemas.microsoft.com/office/powerpoint/2010/main" val="3033193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15</a:t>
            </a:fld>
            <a:endParaRPr lang="en-US"/>
          </a:p>
        </p:txBody>
      </p:sp>
    </p:spTree>
    <p:extLst>
      <p:ext uri="{BB962C8B-B14F-4D97-AF65-F5344CB8AC3E}">
        <p14:creationId xmlns:p14="http://schemas.microsoft.com/office/powerpoint/2010/main" val="3325847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16</a:t>
            </a:fld>
            <a:endParaRPr lang="en-US"/>
          </a:p>
        </p:txBody>
      </p:sp>
    </p:spTree>
    <p:extLst>
      <p:ext uri="{BB962C8B-B14F-4D97-AF65-F5344CB8AC3E}">
        <p14:creationId xmlns:p14="http://schemas.microsoft.com/office/powerpoint/2010/main" val="4186381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6.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1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35.jpg"/><Relationship Id="rId1" Type="http://schemas.openxmlformats.org/officeDocument/2006/relationships/slideLayout" Target="../slideLayouts/slideLayout6.xml"/><Relationship Id="rId4" Type="http://schemas.openxmlformats.org/officeDocument/2006/relationships/slide" Target="slide6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6.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44.wmf"/><Relationship Id="rId5" Type="http://schemas.openxmlformats.org/officeDocument/2006/relationships/oleObject" Target="../embeddings/oleObject2.bin"/><Relationship Id="rId4" Type="http://schemas.openxmlformats.org/officeDocument/2006/relationships/image" Target="../media/image43.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image" Target="../media/image44.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44</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Endocrine System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D5B95-3CD6-4CAF-B205-CB8A2C07FEFF}"/>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3 Classes of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017DF14-420E-4832-B78A-22C0AE122968}"/>
              </a:ext>
            </a:extLst>
          </p:cNvPr>
          <p:cNvSpPr>
            <a:spLocks noGrp="1"/>
          </p:cNvSpPr>
          <p:nvPr>
            <p:ph sz="quarter" idx="11"/>
          </p:nvPr>
        </p:nvSpPr>
        <p:spPr>
          <a:xfrm>
            <a:off x="342900" y="1276709"/>
            <a:ext cx="8458200" cy="5148153"/>
          </a:xfrm>
        </p:spPr>
        <p:txBody>
          <a:bodyPr/>
          <a:lstStyle/>
          <a:p>
            <a:pPr marL="457200" lvl="0" indent="-457200">
              <a:spcBef>
                <a:spcPts val="1200"/>
              </a:spcBef>
              <a:spcAft>
                <a:spcPts val="10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Peptides and proteins</a:t>
            </a:r>
          </a:p>
          <a:p>
            <a:pPr lvl="2" indent="-283464">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Glycoproteins</a:t>
            </a:r>
          </a:p>
          <a:p>
            <a:pPr marL="457200" lvl="0" indent="-457200">
              <a:spcBef>
                <a:spcPts val="1200"/>
              </a:spcBef>
              <a:spcAft>
                <a:spcPts val="10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Amino acid derivatives</a:t>
            </a:r>
          </a:p>
          <a:p>
            <a:pPr lvl="2" indent="-283464">
              <a:spcBef>
                <a:spcPts val="600"/>
              </a:spcBef>
              <a:spcAft>
                <a:spcPts val="1000"/>
              </a:spcAft>
              <a:buClr>
                <a:srgbClr val="000000"/>
              </a:buClr>
            </a:pPr>
            <a:r>
              <a:rPr lang="en-US" sz="2400" dirty="0" err="1">
                <a:solidFill>
                  <a:srgbClr val="000000"/>
                </a:solidFill>
                <a:latin typeface="Arial" panose="020B0604020202020204" pitchFamily="34" charset="0"/>
                <a:ea typeface="Verdana" panose="020B0604030504040204" pitchFamily="34" charset="0"/>
              </a:rPr>
              <a:t>Catecholamines</a:t>
            </a:r>
            <a:endParaRPr lang="en-US" sz="2400" dirty="0">
              <a:solidFill>
                <a:srgbClr val="000000"/>
              </a:solidFill>
              <a:latin typeface="Arial" panose="020B0604020202020204" pitchFamily="34" charset="0"/>
              <a:ea typeface="Verdana" panose="020B0604030504040204" pitchFamily="34" charset="0"/>
            </a:endParaRPr>
          </a:p>
          <a:p>
            <a:pPr lvl="2" indent="-283464">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Thyroid hormones</a:t>
            </a:r>
          </a:p>
          <a:p>
            <a:pPr lvl="2" indent="-283464">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Melatonin</a:t>
            </a:r>
          </a:p>
          <a:p>
            <a:pPr marL="457200" lvl="0" indent="-457200">
              <a:spcBef>
                <a:spcPts val="1200"/>
              </a:spcBef>
              <a:spcAft>
                <a:spcPts val="10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Steroids</a:t>
            </a:r>
          </a:p>
          <a:p>
            <a:pPr lvl="2" indent="-283464">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Sex steroids</a:t>
            </a:r>
          </a:p>
          <a:p>
            <a:pPr lvl="2" indent="-283464">
              <a:spcBef>
                <a:spcPts val="600"/>
              </a:spcBef>
              <a:spcAft>
                <a:spcPts val="1000"/>
              </a:spcAft>
              <a:buClr>
                <a:srgbClr val="000000"/>
              </a:buClr>
            </a:pPr>
            <a:r>
              <a:rPr lang="en-US" sz="2400" dirty="0">
                <a:solidFill>
                  <a:srgbClr val="000000"/>
                </a:solidFill>
                <a:latin typeface="Arial" panose="020B0604020202020204" pitchFamily="34" charset="0"/>
                <a:ea typeface="Verdana" panose="020B0604030504040204" pitchFamily="34" charset="0"/>
              </a:rPr>
              <a:t>Corticosteroids</a:t>
            </a:r>
          </a:p>
        </p:txBody>
      </p:sp>
      <p:sp>
        <p:nvSpPr>
          <p:cNvPr id="6" name="Slide Number Placeholder 3">
            <a:extLst>
              <a:ext uri="{FF2B5EF4-FFF2-40B4-BE49-F238E27FC236}">
                <a16:creationId xmlns:a16="http://schemas.microsoft.com/office/drawing/2014/main" id="{C898A60F-06A8-4418-ACCD-BC672DFE68B7}"/>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217954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AACF9-29B8-41A4-8C3D-2FC598501D9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Classification of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F3F963D-DFDC-4819-9FD7-09A4EA786030}"/>
              </a:ext>
            </a:extLst>
          </p:cNvPr>
          <p:cNvSpPr>
            <a:spLocks noGrp="1"/>
          </p:cNvSpPr>
          <p:nvPr>
            <p:ph sz="quarter" idx="11"/>
          </p:nvPr>
        </p:nvSpPr>
        <p:spPr/>
        <p:txBody>
          <a:bodyPr/>
          <a:lstStyle/>
          <a:p>
            <a:pPr lvl="0">
              <a:spcBef>
                <a:spcPts val="300"/>
              </a:spcBef>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Hormones may be categorized as:</a:t>
            </a:r>
          </a:p>
          <a:p>
            <a:pPr lvl="0">
              <a:spcBef>
                <a:spcPts val="300"/>
              </a:spcBef>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Lipophilic (nonpolar) – fat-soluble</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Steroid hormones and thyroid hormones</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Travel on transport proteins in blood</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Bind to intracellular receptors</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Tend to act over brief time period</a:t>
            </a:r>
          </a:p>
          <a:p>
            <a:pPr lvl="0">
              <a:spcBef>
                <a:spcPts val="300"/>
              </a:spcBef>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Hydrophilic (polar) – water-soluble</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All other hormones</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Freely soluble in blood</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Bind to extracellular receptors</a:t>
            </a:r>
          </a:p>
          <a:p>
            <a:pPr marL="347472" lvl="0" indent="-347472">
              <a:spcBef>
                <a:spcPts val="3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Tend to have much longer active period</a:t>
            </a:r>
          </a:p>
        </p:txBody>
      </p:sp>
      <p:sp>
        <p:nvSpPr>
          <p:cNvPr id="6" name="Slide Number Placeholder 3">
            <a:extLst>
              <a:ext uri="{FF2B5EF4-FFF2-40B4-BE49-F238E27FC236}">
                <a16:creationId xmlns:a16="http://schemas.microsoft.com/office/drawing/2014/main" id="{8606B50E-BF86-4C29-BA05-B5621F80901F}"/>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7528361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6B71D-8FD8-474E-9903-34F4192209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44.1: Hypothalamus and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Neurohypophysis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AE4D6D9-0ECA-439C-BDBA-536117737A65}"/>
              </a:ext>
            </a:extLst>
          </p:cNvPr>
          <p:cNvSpPr>
            <a:spLocks noGrp="1"/>
          </p:cNvSpPr>
          <p:nvPr>
            <p:ph sz="quarter" idx="11"/>
          </p:nvPr>
        </p:nvSpPr>
        <p:spPr/>
        <p:txBody>
          <a:bodyPr/>
          <a:lstStyle/>
          <a:p>
            <a:r>
              <a:rPr lang="en-US" sz="1800" b="1" dirty="0"/>
              <a:t>TABLE 44.1 Principal Mammalian Endocrine Glands and Their Hormones*</a:t>
            </a:r>
            <a:r>
              <a:rPr lang="en-US" sz="1800" dirty="0"/>
              <a:t>	</a:t>
            </a:r>
          </a:p>
          <a:p>
            <a:endParaRPr lang="en-IN" sz="1800" dirty="0"/>
          </a:p>
        </p:txBody>
      </p:sp>
      <p:graphicFrame>
        <p:nvGraphicFramePr>
          <p:cNvPr id="6" name="Table 3">
            <a:extLst>
              <a:ext uri="{FF2B5EF4-FFF2-40B4-BE49-F238E27FC236}">
                <a16:creationId xmlns:a16="http://schemas.microsoft.com/office/drawing/2014/main" id="{29CD4230-AAE9-44FA-8045-96041C1AE062}"/>
              </a:ext>
            </a:extLst>
          </p:cNvPr>
          <p:cNvGraphicFramePr>
            <a:graphicFrameLocks noGrp="1"/>
          </p:cNvGraphicFramePr>
          <p:nvPr>
            <p:extLst>
              <p:ext uri="{D42A27DB-BD31-4B8C-83A1-F6EECF244321}">
                <p14:modId xmlns:p14="http://schemas.microsoft.com/office/powerpoint/2010/main" val="2940676361"/>
              </p:ext>
            </p:extLst>
          </p:nvPr>
        </p:nvGraphicFramePr>
        <p:xfrm>
          <a:off x="320040" y="1635787"/>
          <a:ext cx="8503920" cy="4696145"/>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411519548"/>
                    </a:ext>
                  </a:extLst>
                </a:gridCol>
                <a:gridCol w="1554480">
                  <a:extLst>
                    <a:ext uri="{9D8B030D-6E8A-4147-A177-3AD203B41FA5}">
                      <a16:colId xmlns:a16="http://schemas.microsoft.com/office/drawing/2014/main" val="3665452736"/>
                    </a:ext>
                  </a:extLst>
                </a:gridCol>
                <a:gridCol w="1463040">
                  <a:extLst>
                    <a:ext uri="{9D8B030D-6E8A-4147-A177-3AD203B41FA5}">
                      <a16:colId xmlns:a16="http://schemas.microsoft.com/office/drawing/2014/main" val="1477684845"/>
                    </a:ext>
                  </a:extLst>
                </a:gridCol>
                <a:gridCol w="1920240">
                  <a:extLst>
                    <a:ext uri="{9D8B030D-6E8A-4147-A177-3AD203B41FA5}">
                      <a16:colId xmlns:a16="http://schemas.microsoft.com/office/drawing/2014/main" val="4289243221"/>
                    </a:ext>
                  </a:extLst>
                </a:gridCol>
                <a:gridCol w="1554480">
                  <a:extLst>
                    <a:ext uri="{9D8B030D-6E8A-4147-A177-3AD203B41FA5}">
                      <a16:colId xmlns:a16="http://schemas.microsoft.com/office/drawing/2014/main" val="1218251154"/>
                    </a:ext>
                  </a:extLst>
                </a:gridCol>
              </a:tblGrid>
              <a:tr h="479406">
                <a:tc>
                  <a:txBody>
                    <a:bodyPr/>
                    <a:lstStyle/>
                    <a:p>
                      <a:r>
                        <a:rPr lang="en-IN" sz="1300" dirty="0"/>
                        <a:t>Endocrine Gland</a:t>
                      </a:r>
                    </a:p>
                    <a:p>
                      <a:r>
                        <a:rPr lang="en-IN" sz="1300" dirty="0"/>
                        <a:t>and Hormone</a:t>
                      </a:r>
                    </a:p>
                  </a:txBody>
                  <a:tcPr marT="27432" marB="27432"/>
                </a:tc>
                <a:tc>
                  <a:txBody>
                    <a:bodyPr/>
                    <a:lstStyle/>
                    <a:p>
                      <a:r>
                        <a:rPr lang="en-IN" sz="1300" dirty="0"/>
                        <a:t>Target Tissue</a:t>
                      </a:r>
                    </a:p>
                  </a:txBody>
                  <a:tcPr marT="27432" marB="27432"/>
                </a:tc>
                <a:tc>
                  <a:txBody>
                    <a:bodyPr/>
                    <a:lstStyle/>
                    <a:p>
                      <a:pPr marL="914400" indent="-914400" algn="ctr"/>
                      <a:endParaRPr lang="en-IN" sz="200" dirty="0"/>
                    </a:p>
                  </a:txBody>
                  <a:tcPr marL="457200" marR="457200" marT="27432" marB="27432" anchor="ctr"/>
                </a:tc>
                <a:tc>
                  <a:txBody>
                    <a:bodyPr/>
                    <a:lstStyle/>
                    <a:p>
                      <a:r>
                        <a:rPr lang="en-IN" sz="1300" dirty="0"/>
                        <a:t>Principal Actions</a:t>
                      </a:r>
                    </a:p>
                  </a:txBody>
                  <a:tcPr marT="27432" marB="27432"/>
                </a:tc>
                <a:tc>
                  <a:txBody>
                    <a:bodyPr/>
                    <a:lstStyle/>
                    <a:p>
                      <a:r>
                        <a:rPr lang="en-IN" sz="1300" dirty="0"/>
                        <a:t>Chemical Nature</a:t>
                      </a:r>
                    </a:p>
                  </a:txBody>
                  <a:tcPr marT="27432" marB="27432"/>
                </a:tc>
                <a:extLst>
                  <a:ext uri="{0D108BD9-81ED-4DB2-BD59-A6C34878D82A}">
                    <a16:rowId xmlns:a16="http://schemas.microsoft.com/office/drawing/2014/main" val="1663126327"/>
                  </a:ext>
                </a:extLst>
              </a:tr>
              <a:tr h="182880">
                <a:tc>
                  <a:txBody>
                    <a:bodyPr/>
                    <a:lstStyle/>
                    <a:p>
                      <a:r>
                        <a:rPr lang="en-IN" sz="1300" b="1" dirty="0"/>
                        <a:t>Hypothalamus</a:t>
                      </a:r>
                    </a:p>
                  </a:txBody>
                  <a:tcPr marT="27432" marB="27432">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914400" indent="-914400" algn="ctr"/>
                      <a:endParaRPr lang="en-IN" sz="200" dirty="0"/>
                    </a:p>
                  </a:txBody>
                  <a:tcPr marL="457200" marR="45720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802769189"/>
                  </a:ext>
                </a:extLst>
              </a:tr>
              <a:tr h="674164">
                <a:tc>
                  <a:txBody>
                    <a:bodyPr/>
                    <a:lstStyle/>
                    <a:p>
                      <a:r>
                        <a:rPr lang="en-IN" sz="1300" dirty="0"/>
                        <a:t>Releasing hormones</a:t>
                      </a:r>
                    </a:p>
                  </a:txBody>
                  <a:tcPr marT="27432" marB="27432"/>
                </a:tc>
                <a:tc>
                  <a:txBody>
                    <a:bodyPr/>
                    <a:lstStyle/>
                    <a:p>
                      <a:r>
                        <a:rPr lang="en-IN" sz="1300" dirty="0"/>
                        <a:t>Adenohypophysis</a:t>
                      </a:r>
                    </a:p>
                  </a:txBody>
                  <a:tcPr marT="27432" marB="27432"/>
                </a:tc>
                <a:tc>
                  <a:txBody>
                    <a:bodyPr/>
                    <a:lstStyle/>
                    <a:p>
                      <a:pPr marL="0" indent="0" algn="ctr"/>
                      <a:r>
                        <a:rPr lang="en-US" sz="200" dirty="0"/>
                        <a:t>An illustration of the target tissue Adenohypophysis in Hypothalamus which produces Releasing hormones. Adenohypophysis consists of two ball-shaped structures attached to their sides. This ball structure is attached to a stem. Their principle action is to activate the release of </a:t>
                      </a:r>
                      <a:r>
                        <a:rPr lang="en-US" sz="200" dirty="0" err="1"/>
                        <a:t>adenohypophyseal</a:t>
                      </a:r>
                      <a:r>
                        <a:rPr lang="en-US" sz="200" dirty="0"/>
                        <a:t> hormones. Their chemical nature is peptides.</a:t>
                      </a:r>
                    </a:p>
                  </a:txBody>
                  <a:tcPr marL="457200" marR="457200" marT="27432" marB="27432" anchor="ctr"/>
                </a:tc>
                <a:tc>
                  <a:txBody>
                    <a:bodyPr/>
                    <a:lstStyle/>
                    <a:p>
                      <a:r>
                        <a:rPr lang="en-US" sz="1300" dirty="0"/>
                        <a:t>Activate release of </a:t>
                      </a:r>
                      <a:r>
                        <a:rPr lang="en-US" sz="1300" dirty="0" err="1"/>
                        <a:t>adenohypophyseal</a:t>
                      </a:r>
                      <a:r>
                        <a:rPr lang="en-US" sz="1300" dirty="0"/>
                        <a:t> hormones</a:t>
                      </a:r>
                      <a:endParaRPr lang="en-IN" sz="1300" dirty="0"/>
                    </a:p>
                  </a:txBody>
                  <a:tcPr marT="27432" marB="27432"/>
                </a:tc>
                <a:tc>
                  <a:txBody>
                    <a:bodyPr/>
                    <a:lstStyle/>
                    <a:p>
                      <a:r>
                        <a:rPr lang="en-IN" sz="1300" dirty="0"/>
                        <a:t>Peptides</a:t>
                      </a:r>
                    </a:p>
                  </a:txBody>
                  <a:tcPr marT="27432" marB="27432"/>
                </a:tc>
                <a:extLst>
                  <a:ext uri="{0D108BD9-81ED-4DB2-BD59-A6C34878D82A}">
                    <a16:rowId xmlns:a16="http://schemas.microsoft.com/office/drawing/2014/main" val="2422882752"/>
                  </a:ext>
                </a:extLst>
              </a:tr>
              <a:tr h="868923">
                <a:tc>
                  <a:txBody>
                    <a:bodyPr/>
                    <a:lstStyle/>
                    <a:p>
                      <a:r>
                        <a:rPr lang="en-IN" sz="1300" dirty="0"/>
                        <a:t>Inhibiting hormones</a:t>
                      </a:r>
                    </a:p>
                  </a:txBody>
                  <a:tcPr marT="27432" marB="27432"/>
                </a:tc>
                <a:tc>
                  <a:txBody>
                    <a:bodyPr/>
                    <a:lstStyle/>
                    <a:p>
                      <a:r>
                        <a:rPr lang="en-IN" sz="1300" dirty="0"/>
                        <a:t>Adenohypophysis</a:t>
                      </a:r>
                    </a:p>
                  </a:txBody>
                  <a:tcPr marT="27432" marB="27432"/>
                </a:tc>
                <a:tc>
                  <a:txBody>
                    <a:bodyPr/>
                    <a:lstStyle/>
                    <a:p>
                      <a:pPr marL="0" indent="0" algn="l"/>
                      <a:r>
                        <a:rPr lang="en-US" sz="200" dirty="0"/>
                        <a:t>An illustration of the target tissue Adenohypophysis in the Hypothalamus which produces Inhibiting hormones. Adenohypophysis consists of two ball-shaped structures attached to their sides. This ball structure is attached to a stem. Their principle action is to inhibit the release of </a:t>
                      </a:r>
                      <a:r>
                        <a:rPr lang="en-US" sz="200" dirty="0" err="1"/>
                        <a:t>adenohypophyseal</a:t>
                      </a:r>
                      <a:r>
                        <a:rPr lang="en-US" sz="200" dirty="0"/>
                        <a:t> hormones. Their chemical nature is peptides (except the prolactin-inhibiting factor, which is dopamine).</a:t>
                      </a:r>
                    </a:p>
                  </a:txBody>
                  <a:tcPr marL="457200" marR="457200" marT="27432" marB="27432" anchor="ctr"/>
                </a:tc>
                <a:tc>
                  <a:txBody>
                    <a:bodyPr/>
                    <a:lstStyle/>
                    <a:p>
                      <a:r>
                        <a:rPr lang="en-US" sz="1300" dirty="0"/>
                        <a:t>Inhibit release of </a:t>
                      </a:r>
                      <a:r>
                        <a:rPr lang="en-US" sz="1300" dirty="0" err="1"/>
                        <a:t>adenohypophyseal</a:t>
                      </a:r>
                      <a:r>
                        <a:rPr lang="en-US" sz="1300" dirty="0"/>
                        <a:t> hormones</a:t>
                      </a:r>
                      <a:endParaRPr lang="en-IN" sz="1300" dirty="0"/>
                    </a:p>
                  </a:txBody>
                  <a:tcPr marT="27432" marB="27432"/>
                </a:tc>
                <a:tc>
                  <a:txBody>
                    <a:bodyPr/>
                    <a:lstStyle/>
                    <a:p>
                      <a:r>
                        <a:rPr lang="en-US" sz="1300" dirty="0"/>
                        <a:t>Peptides (except prolactin-inhibiting factor, which</a:t>
                      </a:r>
                    </a:p>
                    <a:p>
                      <a:r>
                        <a:rPr lang="en-US" sz="1300" dirty="0"/>
                        <a:t>is dopamine)</a:t>
                      </a:r>
                      <a:endParaRPr lang="en-IN" sz="1300" dirty="0"/>
                    </a:p>
                  </a:txBody>
                  <a:tcPr marT="27432" marB="27432"/>
                </a:tc>
                <a:extLst>
                  <a:ext uri="{0D108BD9-81ED-4DB2-BD59-A6C34878D82A}">
                    <a16:rowId xmlns:a16="http://schemas.microsoft.com/office/drawing/2014/main" val="1508367231"/>
                  </a:ext>
                </a:extLst>
              </a:tr>
              <a:tr h="640080">
                <a:tc>
                  <a:txBody>
                    <a:bodyPr/>
                    <a:lstStyle/>
                    <a:p>
                      <a:r>
                        <a:rPr lang="en-IN" sz="1300" b="1" dirty="0"/>
                        <a:t>Neurohypophysis (posterior-pituitary gland)</a:t>
                      </a:r>
                    </a:p>
                  </a:txBody>
                  <a:tcPr marT="27432" marB="27432">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marL="0" indent="0" algn="ctr"/>
                      <a:endParaRPr lang="en-IN" sz="200" dirty="0"/>
                    </a:p>
                  </a:txBody>
                  <a:tcPr marL="457200" marR="45720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2014957749"/>
                  </a:ext>
                </a:extLst>
              </a:tr>
              <a:tr h="674164">
                <a:tc>
                  <a:txBody>
                    <a:bodyPr/>
                    <a:lstStyle/>
                    <a:p>
                      <a:r>
                        <a:rPr lang="en-US" sz="1300" dirty="0"/>
                        <a:t>Antidiuretic hormone (ADH) Also called vasopressin</a:t>
                      </a:r>
                      <a:endParaRPr lang="en-IN" sz="1300" dirty="0"/>
                    </a:p>
                  </a:txBody>
                  <a:tcPr marT="27432" marB="27432"/>
                </a:tc>
                <a:tc>
                  <a:txBody>
                    <a:bodyPr/>
                    <a:lstStyle/>
                    <a:p>
                      <a:r>
                        <a:rPr lang="en-IN" sz="1300" dirty="0"/>
                        <a:t>Kidneys</a:t>
                      </a:r>
                    </a:p>
                  </a:txBody>
                  <a:tcPr marT="27432" marB="27432"/>
                </a:tc>
                <a:tc>
                  <a:txBody>
                    <a:bodyPr/>
                    <a:lstStyle/>
                    <a:p>
                      <a:pPr marL="0" indent="0" algn="ctr"/>
                      <a:r>
                        <a:rPr lang="en-US" sz="200" dirty="0"/>
                        <a:t>An illustration of the target tissue Kidney in Neurohypophysis which produces Antidiuretic hormone or Vasopressin. Kidney is a bean-shaped organ. It consists of a tube coming from the dip on the side of the organ. Their principle action is to conserve water by stimulating its reabsorption from urine. Their chemical nature is a peptide (9 amino acids).</a:t>
                      </a:r>
                    </a:p>
                    <a:p>
                      <a:pPr marL="0" indent="0" algn="ctr"/>
                      <a:endParaRPr lang="en-IN" sz="200" dirty="0"/>
                    </a:p>
                  </a:txBody>
                  <a:tcPr marL="457200" marR="457200" marT="27432" marB="27432" anchor="ctr"/>
                </a:tc>
                <a:tc>
                  <a:txBody>
                    <a:bodyPr/>
                    <a:lstStyle/>
                    <a:p>
                      <a:r>
                        <a:rPr lang="en-US" sz="1300" dirty="0"/>
                        <a:t>Conserves water by stimulating its reabsorption from urine</a:t>
                      </a:r>
                      <a:endParaRPr lang="en-IN" sz="1300" dirty="0"/>
                    </a:p>
                  </a:txBody>
                  <a:tcPr marT="27432" marB="27432"/>
                </a:tc>
                <a:tc>
                  <a:txBody>
                    <a:bodyPr/>
                    <a:lstStyle/>
                    <a:p>
                      <a:r>
                        <a:rPr lang="en-IN" sz="1300" dirty="0"/>
                        <a:t>Peptide (9 amino acids)</a:t>
                      </a:r>
                    </a:p>
                  </a:txBody>
                  <a:tcPr marT="27432" marB="27432"/>
                </a:tc>
                <a:extLst>
                  <a:ext uri="{0D108BD9-81ED-4DB2-BD59-A6C34878D82A}">
                    <a16:rowId xmlns:a16="http://schemas.microsoft.com/office/drawing/2014/main" val="953510051"/>
                  </a:ext>
                </a:extLst>
              </a:tr>
              <a:tr h="548640">
                <a:tc>
                  <a:txBody>
                    <a:bodyPr/>
                    <a:lstStyle/>
                    <a:p>
                      <a:r>
                        <a:rPr lang="en-IN" sz="1300" dirty="0"/>
                        <a:t>Oxytocin (OT)</a:t>
                      </a:r>
                    </a:p>
                  </a:txBody>
                  <a:tcPr marT="27432" marB="27432"/>
                </a:tc>
                <a:tc>
                  <a:txBody>
                    <a:bodyPr/>
                    <a:lstStyle/>
                    <a:p>
                      <a:r>
                        <a:rPr lang="en-IN" sz="1300" dirty="0"/>
                        <a:t>Uterus</a:t>
                      </a:r>
                    </a:p>
                  </a:txBody>
                  <a:tcPr marT="27432" marB="27432"/>
                </a:tc>
                <a:tc>
                  <a:txBody>
                    <a:bodyPr/>
                    <a:lstStyle/>
                    <a:p>
                      <a:pPr marL="0" indent="0" algn="ctr"/>
                      <a:r>
                        <a:rPr lang="en-US" sz="200" dirty="0"/>
                        <a:t>An illustration of the target tissue Uterus in Neurohypophysis which produces Oxytocin.</a:t>
                      </a:r>
                      <a:r>
                        <a:rPr lang="en-IN" sz="200" dirty="0"/>
                        <a:t> </a:t>
                      </a:r>
                      <a:r>
                        <a:rPr lang="en-US" sz="200" dirty="0"/>
                        <a:t>Uterus is a V-shaped muscular organ with thick walls. There is a pathway below the V-shaped uterus. Their principal action is to stimulate contraction. Their chemical nature is a peptide (9 amino acids).</a:t>
                      </a:r>
                    </a:p>
                  </a:txBody>
                  <a:tcPr marL="457200" marR="457200" marT="27432" marB="27432" anchor="ctr"/>
                </a:tc>
                <a:tc>
                  <a:txBody>
                    <a:bodyPr/>
                    <a:lstStyle/>
                    <a:p>
                      <a:r>
                        <a:rPr lang="en-IN" sz="1300" dirty="0"/>
                        <a:t>Stimulates contraction</a:t>
                      </a:r>
                    </a:p>
                  </a:txBody>
                  <a:tcPr marT="27432" marB="27432">
                    <a:solidFill>
                      <a:srgbClr val="FAE7E8"/>
                    </a:solidFill>
                  </a:tcPr>
                </a:tc>
                <a:tc>
                  <a:txBody>
                    <a:bodyPr/>
                    <a:lstStyle/>
                    <a:p>
                      <a:r>
                        <a:rPr lang="en-IN" sz="1300" dirty="0"/>
                        <a:t>Peptide (9 amino acids)</a:t>
                      </a:r>
                    </a:p>
                  </a:txBody>
                  <a:tcPr marT="27432" marB="27432"/>
                </a:tc>
                <a:extLst>
                  <a:ext uri="{0D108BD9-81ED-4DB2-BD59-A6C34878D82A}">
                    <a16:rowId xmlns:a16="http://schemas.microsoft.com/office/drawing/2014/main" val="644987596"/>
                  </a:ext>
                </a:extLst>
              </a:tr>
              <a:tr h="548640">
                <a:tc>
                  <a:txBody>
                    <a:bodyPr/>
                    <a:lstStyle/>
                    <a:p>
                      <a:endParaRPr lang="en-IN" sz="1300"/>
                    </a:p>
                  </a:txBody>
                  <a:tcPr marT="27432" marB="27432"/>
                </a:tc>
                <a:tc>
                  <a:txBody>
                    <a:bodyPr/>
                    <a:lstStyle/>
                    <a:p>
                      <a:r>
                        <a:rPr lang="en-IN" sz="1300" dirty="0"/>
                        <a:t>Mammary glands</a:t>
                      </a:r>
                    </a:p>
                  </a:txBody>
                  <a:tcPr marT="27432" marB="27432"/>
                </a:tc>
                <a:tc>
                  <a:txBody>
                    <a:bodyPr/>
                    <a:lstStyle/>
                    <a:p>
                      <a:pPr marL="0" indent="0" algn="ctr"/>
                      <a:r>
                        <a:rPr lang="en-US" sz="200" dirty="0"/>
                        <a:t>An illustration of the target tissue Mammary glands in Neurohypophysis.</a:t>
                      </a:r>
                      <a:r>
                        <a:rPr lang="en-IN" sz="200" dirty="0"/>
                        <a:t> </a:t>
                      </a:r>
                      <a:r>
                        <a:rPr lang="en-US" sz="200" dirty="0"/>
                        <a:t>Mammary glands are round structures with nipples at their center. Their principle action is to stimulate milk ejection.</a:t>
                      </a:r>
                    </a:p>
                  </a:txBody>
                  <a:tcPr marL="457200" marR="457200" marT="27432" marB="27432" anchor="ctr">
                    <a:solidFill>
                      <a:srgbClr val="F4CCCC"/>
                    </a:solidFill>
                  </a:tcPr>
                </a:tc>
                <a:tc>
                  <a:txBody>
                    <a:bodyPr/>
                    <a:lstStyle/>
                    <a:p>
                      <a:r>
                        <a:rPr lang="en-IN" sz="1300" dirty="0"/>
                        <a:t>Stimulates milk ejection</a:t>
                      </a:r>
                    </a:p>
                  </a:txBody>
                  <a:tcPr marT="27432" marB="27432"/>
                </a:tc>
                <a:tc>
                  <a:txBody>
                    <a:bodyPr/>
                    <a:lstStyle/>
                    <a:p>
                      <a:endParaRPr lang="en-IN" sz="1300" dirty="0"/>
                    </a:p>
                  </a:txBody>
                  <a:tcPr marT="27432" marB="27432"/>
                </a:tc>
                <a:extLst>
                  <a:ext uri="{0D108BD9-81ED-4DB2-BD59-A6C34878D82A}">
                    <a16:rowId xmlns:a16="http://schemas.microsoft.com/office/drawing/2014/main" val="2430122694"/>
                  </a:ext>
                </a:extLst>
              </a:tr>
            </a:tbl>
          </a:graphicData>
        </a:graphic>
      </p:graphicFrame>
      <p:pic>
        <p:nvPicPr>
          <p:cNvPr id="9" name="Picture 4" descr="Alt text for this image can be found in the table row 3 column 3.">
            <a:extLst>
              <a:ext uri="{FF2B5EF4-FFF2-40B4-BE49-F238E27FC236}">
                <a16:creationId xmlns:a16="http://schemas.microsoft.com/office/drawing/2014/main" id="{696FD12C-CCB4-4D27-9C7C-A581FB0ADDFD}"/>
              </a:ext>
              <a:ext uri="{C183D7F6-B498-43B3-948B-1728B52AA6E4}">
                <adec:decorative xmlns:adec="http://schemas.microsoft.com/office/drawing/2017/decorative" val="0"/>
              </a:ext>
            </a:extLst>
          </p:cNvPr>
          <p:cNvPicPr>
            <a:picLocks noChangeAspect="1" noChangeArrowheads="1"/>
          </p:cNvPicPr>
          <p:nvPr/>
        </p:nvPicPr>
        <p:blipFill>
          <a:blip r:embed="rId3"/>
          <a:stretch>
            <a:fillRect/>
          </a:stretch>
        </p:blipFill>
        <p:spPr bwMode="auto">
          <a:xfrm>
            <a:off x="4286875" y="2351710"/>
            <a:ext cx="670413" cy="6742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5" descr="Alt text for this image can be found in the table row 4 column 3.">
            <a:extLst>
              <a:ext uri="{FF2B5EF4-FFF2-40B4-BE49-F238E27FC236}">
                <a16:creationId xmlns:a16="http://schemas.microsoft.com/office/drawing/2014/main" id="{20F0C469-9B15-44B4-BD73-2064D617CA77}"/>
              </a:ext>
              <a:ext uri="{C183D7F6-B498-43B3-948B-1728B52AA6E4}">
                <adec:decorative xmlns:adec="http://schemas.microsoft.com/office/drawing/2017/decorative" val="0"/>
              </a:ext>
            </a:extLst>
          </p:cNvPr>
          <p:cNvPicPr>
            <a:picLocks noChangeAspect="1" noChangeArrowheads="1"/>
          </p:cNvPicPr>
          <p:nvPr/>
        </p:nvPicPr>
        <p:blipFill>
          <a:blip r:embed="rId4"/>
          <a:stretch>
            <a:fillRect/>
          </a:stretch>
        </p:blipFill>
        <p:spPr bwMode="auto">
          <a:xfrm>
            <a:off x="4212852" y="3101427"/>
            <a:ext cx="718296" cy="7223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6" descr="Alt text for this image can be found in the table row 6 column 3.">
            <a:extLst>
              <a:ext uri="{FF2B5EF4-FFF2-40B4-BE49-F238E27FC236}">
                <a16:creationId xmlns:a16="http://schemas.microsoft.com/office/drawing/2014/main" id="{D969A2B5-40FD-4314-ACAA-B0B701A7C6A8}"/>
              </a:ext>
              <a:ext uri="{C183D7F6-B498-43B3-948B-1728B52AA6E4}">
                <adec:decorative xmlns:adec="http://schemas.microsoft.com/office/drawing/2017/decorative" val="0"/>
              </a:ext>
            </a:extLst>
          </p:cNvPr>
          <p:cNvPicPr>
            <a:picLocks noChangeAspect="1" noChangeArrowheads="1"/>
          </p:cNvPicPr>
          <p:nvPr/>
        </p:nvPicPr>
        <p:blipFill rotWithShape="1">
          <a:blip r:embed="rId5"/>
          <a:srcRect l="-37542" r="-24025"/>
          <a:stretch/>
        </p:blipFill>
        <p:spPr bwMode="auto">
          <a:xfrm>
            <a:off x="4197350" y="4566918"/>
            <a:ext cx="783879" cy="655186"/>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7" descr="Alt text for this image can be found in the table row 7 column 3.">
            <a:extLst>
              <a:ext uri="{FF2B5EF4-FFF2-40B4-BE49-F238E27FC236}">
                <a16:creationId xmlns:a16="http://schemas.microsoft.com/office/drawing/2014/main" id="{28049E99-6188-4227-B0C9-3444F2C25B12}"/>
              </a:ext>
              <a:ext uri="{C183D7F6-B498-43B3-948B-1728B52AA6E4}">
                <adec:decorative xmlns:adec="http://schemas.microsoft.com/office/drawing/2017/decorative" val="0"/>
              </a:ext>
            </a:extLst>
          </p:cNvPr>
          <p:cNvPicPr>
            <a:picLocks noChangeAspect="1" noChangeArrowheads="1"/>
          </p:cNvPicPr>
          <p:nvPr/>
        </p:nvPicPr>
        <p:blipFill rotWithShape="1">
          <a:blip r:embed="rId6"/>
          <a:srcRect l="-50861" r="-51200"/>
          <a:stretch/>
        </p:blipFill>
        <p:spPr bwMode="auto">
          <a:xfrm>
            <a:off x="4197350" y="5266829"/>
            <a:ext cx="850900" cy="507117"/>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8" descr="Alt text for this image can be found in the table row 8 column 3.">
            <a:extLst>
              <a:ext uri="{FF2B5EF4-FFF2-40B4-BE49-F238E27FC236}">
                <a16:creationId xmlns:a16="http://schemas.microsoft.com/office/drawing/2014/main" id="{02C74D09-05B8-46D4-84EB-C408E01BAF81}"/>
              </a:ext>
              <a:ext uri="{C183D7F6-B498-43B3-948B-1728B52AA6E4}">
                <adec:decorative xmlns:adec="http://schemas.microsoft.com/office/drawing/2017/decorative" val="0"/>
              </a:ext>
            </a:extLst>
          </p:cNvPr>
          <p:cNvPicPr>
            <a:picLocks noChangeAspect="1" noChangeArrowheads="1"/>
          </p:cNvPicPr>
          <p:nvPr/>
        </p:nvPicPr>
        <p:blipFill rotWithShape="1">
          <a:blip r:embed="rId7"/>
          <a:srcRect l="-64243" r="-46603"/>
          <a:stretch/>
        </p:blipFill>
        <p:spPr bwMode="auto">
          <a:xfrm>
            <a:off x="4197350" y="5811843"/>
            <a:ext cx="783879" cy="493724"/>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Content Placeholder 9">
            <a:extLst>
              <a:ext uri="{FF2B5EF4-FFF2-40B4-BE49-F238E27FC236}">
                <a16:creationId xmlns:a16="http://schemas.microsoft.com/office/drawing/2014/main" id="{016B8B13-76AA-46F0-820C-72DB43E79A25}"/>
              </a:ext>
            </a:extLst>
          </p:cNvPr>
          <p:cNvSpPr>
            <a:spLocks noGrp="1"/>
          </p:cNvSpPr>
          <p:nvPr>
            <p:ph sz="quarter" idx="15"/>
          </p:nvPr>
        </p:nvSpPr>
        <p:spPr>
          <a:xfrm>
            <a:off x="342900" y="6358982"/>
            <a:ext cx="8458200" cy="181356"/>
          </a:xfrm>
        </p:spPr>
        <p:txBody>
          <a:bodyPr/>
          <a:lstStyle/>
          <a:p>
            <a:r>
              <a:rPr lang="en-US" sz="800" dirty="0"/>
              <a:t>*These are hormones released from endocrine glands. Hormones are also released from organs that have additional, nonendocrine functions, such as the liver, kidney, and intestine.</a:t>
            </a:r>
          </a:p>
        </p:txBody>
      </p:sp>
      <p:sp>
        <p:nvSpPr>
          <p:cNvPr id="8" name="Slide Number Placeholder 10">
            <a:extLst>
              <a:ext uri="{FF2B5EF4-FFF2-40B4-BE49-F238E27FC236}">
                <a16:creationId xmlns:a16="http://schemas.microsoft.com/office/drawing/2014/main" id="{754F6588-AF27-4BF1-8D9A-51548D0CD6A7}"/>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243179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6B71D-8FD8-474E-9903-34F4192209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44.1: Adenohypophysis and Thyroid</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AE4D6D9-0ECA-439C-BDBA-536117737A65}"/>
              </a:ext>
            </a:extLst>
          </p:cNvPr>
          <p:cNvSpPr>
            <a:spLocks noGrp="1"/>
          </p:cNvSpPr>
          <p:nvPr>
            <p:ph sz="quarter" idx="11"/>
          </p:nvPr>
        </p:nvSpPr>
        <p:spPr>
          <a:xfrm>
            <a:off x="342900" y="1276710"/>
            <a:ext cx="8458200" cy="361628"/>
          </a:xfrm>
        </p:spPr>
        <p:txBody>
          <a:bodyPr/>
          <a:lstStyle/>
          <a:p>
            <a:r>
              <a:rPr lang="en-US" sz="1800" b="1" dirty="0"/>
              <a:t>TABLE 44.1 Principal Mammalian Endocrine Glands and Their Hormones*</a:t>
            </a:r>
            <a:r>
              <a:rPr lang="en-US" sz="1800" dirty="0"/>
              <a:t>	</a:t>
            </a:r>
          </a:p>
          <a:p>
            <a:endParaRPr lang="en-IN" sz="1800" dirty="0"/>
          </a:p>
        </p:txBody>
      </p:sp>
      <p:graphicFrame>
        <p:nvGraphicFramePr>
          <p:cNvPr id="6" name="Table 3">
            <a:extLst>
              <a:ext uri="{FF2B5EF4-FFF2-40B4-BE49-F238E27FC236}">
                <a16:creationId xmlns:a16="http://schemas.microsoft.com/office/drawing/2014/main" id="{29CD4230-AAE9-44FA-8045-96041C1AE062}"/>
              </a:ext>
            </a:extLst>
          </p:cNvPr>
          <p:cNvGraphicFramePr>
            <a:graphicFrameLocks noGrp="1"/>
          </p:cNvGraphicFramePr>
          <p:nvPr>
            <p:extLst>
              <p:ext uri="{D42A27DB-BD31-4B8C-83A1-F6EECF244321}">
                <p14:modId xmlns:p14="http://schemas.microsoft.com/office/powerpoint/2010/main" val="153042999"/>
              </p:ext>
            </p:extLst>
          </p:nvPr>
        </p:nvGraphicFramePr>
        <p:xfrm>
          <a:off x="320040" y="1637817"/>
          <a:ext cx="8503921" cy="4687186"/>
        </p:xfrm>
        <a:graphic>
          <a:graphicData uri="http://schemas.openxmlformats.org/drawingml/2006/table">
            <a:tbl>
              <a:tblPr firstRow="1" bandRow="1">
                <a:tableStyleId>{5C22544A-7EE6-4342-B048-85BDC9FD1C3A}</a:tableStyleId>
              </a:tblPr>
              <a:tblGrid>
                <a:gridCol w="2033546">
                  <a:extLst>
                    <a:ext uri="{9D8B030D-6E8A-4147-A177-3AD203B41FA5}">
                      <a16:colId xmlns:a16="http://schemas.microsoft.com/office/drawing/2014/main" val="411519548"/>
                    </a:ext>
                  </a:extLst>
                </a:gridCol>
                <a:gridCol w="1294075">
                  <a:extLst>
                    <a:ext uri="{9D8B030D-6E8A-4147-A177-3AD203B41FA5}">
                      <a16:colId xmlns:a16="http://schemas.microsoft.com/office/drawing/2014/main" val="3665452736"/>
                    </a:ext>
                  </a:extLst>
                </a:gridCol>
                <a:gridCol w="1478943">
                  <a:extLst>
                    <a:ext uri="{9D8B030D-6E8A-4147-A177-3AD203B41FA5}">
                      <a16:colId xmlns:a16="http://schemas.microsoft.com/office/drawing/2014/main" val="1477684845"/>
                    </a:ext>
                  </a:extLst>
                </a:gridCol>
                <a:gridCol w="2125980">
                  <a:extLst>
                    <a:ext uri="{9D8B030D-6E8A-4147-A177-3AD203B41FA5}">
                      <a16:colId xmlns:a16="http://schemas.microsoft.com/office/drawing/2014/main" val="4289243221"/>
                    </a:ext>
                  </a:extLst>
                </a:gridCol>
                <a:gridCol w="1571377">
                  <a:extLst>
                    <a:ext uri="{9D8B030D-6E8A-4147-A177-3AD203B41FA5}">
                      <a16:colId xmlns:a16="http://schemas.microsoft.com/office/drawing/2014/main" val="1218251154"/>
                    </a:ext>
                  </a:extLst>
                </a:gridCol>
              </a:tblGrid>
              <a:tr h="484487">
                <a:tc>
                  <a:txBody>
                    <a:bodyPr/>
                    <a:lstStyle/>
                    <a:p>
                      <a:r>
                        <a:rPr lang="en-IN" sz="1300" dirty="0"/>
                        <a:t>Endocrine Gland</a:t>
                      </a:r>
                    </a:p>
                    <a:p>
                      <a:r>
                        <a:rPr lang="en-IN" sz="1300" dirty="0"/>
                        <a:t>and Hormone</a:t>
                      </a:r>
                    </a:p>
                  </a:txBody>
                  <a:tcPr/>
                </a:tc>
                <a:tc>
                  <a:txBody>
                    <a:bodyPr/>
                    <a:lstStyle/>
                    <a:p>
                      <a:r>
                        <a:rPr lang="en-IN" sz="1300" dirty="0"/>
                        <a:t>Target Tissue</a:t>
                      </a:r>
                    </a:p>
                  </a:txBody>
                  <a:tcPr/>
                </a:tc>
                <a:tc>
                  <a:txBody>
                    <a:bodyPr/>
                    <a:lstStyle/>
                    <a:p>
                      <a:pPr algn="ctr"/>
                      <a:endParaRPr lang="en-IN" sz="200" dirty="0"/>
                    </a:p>
                  </a:txBody>
                  <a:tcPr marL="457200" marR="457200" marT="27432" marB="27432" anchor="ctr"/>
                </a:tc>
                <a:tc>
                  <a:txBody>
                    <a:bodyPr/>
                    <a:lstStyle/>
                    <a:p>
                      <a:r>
                        <a:rPr lang="en-IN" sz="1300" dirty="0"/>
                        <a:t>Principal Actions</a:t>
                      </a:r>
                    </a:p>
                  </a:txBody>
                  <a:tcPr/>
                </a:tc>
                <a:tc>
                  <a:txBody>
                    <a:bodyPr/>
                    <a:lstStyle/>
                    <a:p>
                      <a:r>
                        <a:rPr lang="en-IN" sz="1300" dirty="0"/>
                        <a:t>Chemical Nature</a:t>
                      </a:r>
                    </a:p>
                  </a:txBody>
                  <a:tcPr/>
                </a:tc>
                <a:extLst>
                  <a:ext uri="{0D108BD9-81ED-4DB2-BD59-A6C34878D82A}">
                    <a16:rowId xmlns:a16="http://schemas.microsoft.com/office/drawing/2014/main" val="1663126327"/>
                  </a:ext>
                </a:extLst>
              </a:tr>
              <a:tr h="640080">
                <a:tc>
                  <a:txBody>
                    <a:bodyPr/>
                    <a:lstStyle/>
                    <a:p>
                      <a:r>
                        <a:rPr lang="en-IN" sz="1300" b="1" dirty="0"/>
                        <a:t>Adenohypophysis (anterior-pituitary gland)</a:t>
                      </a:r>
                    </a:p>
                  </a:txBody>
                  <a:tcPr>
                    <a:lnR w="12700" cap="flat" cmpd="sng" algn="ctr">
                      <a:noFill/>
                      <a:prstDash val="solid"/>
                      <a:round/>
                      <a:headEnd type="none" w="med" len="med"/>
                      <a:tailEnd type="none" w="med" len="med"/>
                    </a:lnR>
                  </a:tcPr>
                </a:tc>
                <a:tc>
                  <a:txBody>
                    <a:bodyPr/>
                    <a:lstStyle/>
                    <a:p>
                      <a:endParaRPr lang="en-IN" sz="13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457200" marR="457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a:lnL w="12700" cap="flat" cmpd="sng" algn="ctr">
                      <a:noFill/>
                      <a:prstDash val="solid"/>
                      <a:round/>
                      <a:headEnd type="none" w="med" len="med"/>
                      <a:tailEnd type="none" w="med" len="med"/>
                    </a:lnL>
                  </a:tcPr>
                </a:tc>
                <a:extLst>
                  <a:ext uri="{0D108BD9-81ED-4DB2-BD59-A6C34878D82A}">
                    <a16:rowId xmlns:a16="http://schemas.microsoft.com/office/drawing/2014/main" val="3802769189"/>
                  </a:ext>
                </a:extLst>
              </a:tr>
              <a:tr h="681310">
                <a:tc>
                  <a:txBody>
                    <a:bodyPr/>
                    <a:lstStyle/>
                    <a:p>
                      <a:r>
                        <a:rPr lang="en-IN" sz="1300" dirty="0"/>
                        <a:t>Adrenocorticotropic hormone (ACTH)</a:t>
                      </a:r>
                    </a:p>
                  </a:txBody>
                  <a:tcPr/>
                </a:tc>
                <a:tc>
                  <a:txBody>
                    <a:bodyPr/>
                    <a:lstStyle/>
                    <a:p>
                      <a:r>
                        <a:rPr lang="en-IN" sz="1300" dirty="0"/>
                        <a:t>Adrenal cortex</a:t>
                      </a:r>
                    </a:p>
                  </a:txBody>
                  <a:tcPr/>
                </a:tc>
                <a:tc>
                  <a:txBody>
                    <a:bodyPr/>
                    <a:lstStyle/>
                    <a:p>
                      <a:pPr algn="ctr"/>
                      <a:r>
                        <a:rPr lang="en-US" sz="200" dirty="0"/>
                        <a:t>An illustration of the target tissue Adrenal cortex in Adenohypophysis which produces Adrenocorticotropic hormone.</a:t>
                      </a:r>
                      <a:r>
                        <a:rPr lang="en-IN" sz="200" dirty="0"/>
                        <a:t> </a:t>
                      </a:r>
                      <a:r>
                        <a:rPr lang="en-US" sz="200" dirty="0"/>
                        <a:t>Adrenal cortex is a thick worm-like structure. Their principle action is to stimulate the secretion of adrenal cortical hormones such as cortisol. Their chemical nature is a peptide (39 amino acids).</a:t>
                      </a:r>
                    </a:p>
                  </a:txBody>
                  <a:tcPr marL="457200" marR="457200" anchor="ctr"/>
                </a:tc>
                <a:tc>
                  <a:txBody>
                    <a:bodyPr/>
                    <a:lstStyle/>
                    <a:p>
                      <a:r>
                        <a:rPr lang="en-US" sz="1300" dirty="0"/>
                        <a:t>Stimulates secretion of adrenal cortical hormones such as cortisol</a:t>
                      </a:r>
                      <a:endParaRPr lang="en-IN" sz="1300" dirty="0"/>
                    </a:p>
                  </a:txBody>
                  <a:tcPr/>
                </a:tc>
                <a:tc>
                  <a:txBody>
                    <a:bodyPr/>
                    <a:lstStyle/>
                    <a:p>
                      <a:r>
                        <a:rPr lang="en-IN" sz="1300" dirty="0"/>
                        <a:t>Peptide (39 amino acids)</a:t>
                      </a:r>
                    </a:p>
                  </a:txBody>
                  <a:tcPr/>
                </a:tc>
                <a:extLst>
                  <a:ext uri="{0D108BD9-81ED-4DB2-BD59-A6C34878D82A}">
                    <a16:rowId xmlns:a16="http://schemas.microsoft.com/office/drawing/2014/main" val="2422882752"/>
                  </a:ext>
                </a:extLst>
              </a:tr>
              <a:tr h="878133">
                <a:tc>
                  <a:txBody>
                    <a:bodyPr/>
                    <a:lstStyle/>
                    <a:p>
                      <a:r>
                        <a:rPr lang="en-IN" sz="1300" dirty="0"/>
                        <a:t>Melanocyte-stimulating hormone (MSH)</a:t>
                      </a:r>
                    </a:p>
                  </a:txBody>
                  <a:tcPr/>
                </a:tc>
                <a:tc>
                  <a:txBody>
                    <a:bodyPr/>
                    <a:lstStyle/>
                    <a:p>
                      <a:r>
                        <a:rPr lang="en-IN" sz="1300" dirty="0"/>
                        <a:t>Skin</a:t>
                      </a:r>
                    </a:p>
                  </a:txBody>
                  <a:tcPr/>
                </a:tc>
                <a:tc>
                  <a:txBody>
                    <a:bodyPr/>
                    <a:lstStyle/>
                    <a:p>
                      <a:pPr algn="ctr"/>
                      <a:r>
                        <a:rPr lang="en-US" sz="200" dirty="0"/>
                        <a:t>An illustration of the target tissue Skin in Adenohypophysis which produces Melanocyte-stimulating hormone.</a:t>
                      </a:r>
                      <a:r>
                        <a:rPr lang="en-IN" sz="200" dirty="0"/>
                        <a:t> </a:t>
                      </a:r>
                      <a:r>
                        <a:rPr lang="en-US" sz="200" dirty="0"/>
                        <a:t>A group of irregularly shaped cells represents the target tissue skin. Their principle action is to stimulate color change in reptiles and amphibians; various functions in mammals. Their chemical nature is a peptide (two forms; 13 and 22 amino acids).</a:t>
                      </a:r>
                    </a:p>
                  </a:txBody>
                  <a:tcPr marL="457200" marR="457200" anchor="ctr"/>
                </a:tc>
                <a:tc>
                  <a:txBody>
                    <a:bodyPr/>
                    <a:lstStyle/>
                    <a:p>
                      <a:r>
                        <a:rPr lang="en-US" sz="1300" dirty="0"/>
                        <a:t>Stimulates color change in reptiles and amphibians; various functions in mammals</a:t>
                      </a:r>
                      <a:endParaRPr lang="en-IN" sz="1300" dirty="0"/>
                    </a:p>
                  </a:txBody>
                  <a:tcPr/>
                </a:tc>
                <a:tc>
                  <a:txBody>
                    <a:bodyPr/>
                    <a:lstStyle/>
                    <a:p>
                      <a:r>
                        <a:rPr lang="en-US" sz="1300" dirty="0"/>
                        <a:t>Peptide (two forms; 13 and 22 amino acids)</a:t>
                      </a:r>
                      <a:endParaRPr lang="en-IN" sz="1300" dirty="0"/>
                    </a:p>
                  </a:txBody>
                  <a:tcPr/>
                </a:tc>
                <a:extLst>
                  <a:ext uri="{0D108BD9-81ED-4DB2-BD59-A6C34878D82A}">
                    <a16:rowId xmlns:a16="http://schemas.microsoft.com/office/drawing/2014/main" val="1508367231"/>
                  </a:ext>
                </a:extLst>
              </a:tr>
              <a:tr h="878133">
                <a:tc>
                  <a:txBody>
                    <a:bodyPr/>
                    <a:lstStyle/>
                    <a:p>
                      <a:r>
                        <a:rPr lang="en-IN" sz="1300" dirty="0"/>
                        <a:t>Growth hormone (GH)</a:t>
                      </a:r>
                    </a:p>
                  </a:txBody>
                  <a:tcPr/>
                </a:tc>
                <a:tc>
                  <a:txBody>
                    <a:bodyPr/>
                    <a:lstStyle/>
                    <a:p>
                      <a:r>
                        <a:rPr lang="en-IN" sz="1300" dirty="0"/>
                        <a:t>Many organs</a:t>
                      </a:r>
                    </a:p>
                  </a:txBody>
                  <a:tcPr/>
                </a:tc>
                <a:tc>
                  <a:txBody>
                    <a:bodyPr/>
                    <a:lstStyle/>
                    <a:p>
                      <a:pPr algn="ctr"/>
                      <a:r>
                        <a:rPr lang="en-US" sz="200" dirty="0"/>
                        <a:t>An illustration of the target tissue Bone, in many organs in Adenohypophysis which produces Growth hormone.</a:t>
                      </a:r>
                      <a:r>
                        <a:rPr lang="en-IN" sz="200" dirty="0"/>
                        <a:t> </a:t>
                      </a:r>
                      <a:r>
                        <a:rPr lang="en-US" sz="200" dirty="0"/>
                        <a:t>A structure of bone is given. Their principle action is to stimulate growth by promoting bone growth, protein synthesis, and fat breakdown. Their chemical nature is protein.</a:t>
                      </a:r>
                    </a:p>
                  </a:txBody>
                  <a:tcPr marL="457200" marR="457200" anchor="ctr"/>
                </a:tc>
                <a:tc>
                  <a:txBody>
                    <a:bodyPr/>
                    <a:lstStyle/>
                    <a:p>
                      <a:r>
                        <a:rPr lang="en-US" sz="1300" dirty="0"/>
                        <a:t>Stimulates growth by promoting bone growth, protein synthesis, and fat breakdown</a:t>
                      </a:r>
                      <a:endParaRPr lang="en-IN" sz="1300" dirty="0"/>
                    </a:p>
                  </a:txBody>
                  <a:tcPr/>
                </a:tc>
                <a:tc>
                  <a:txBody>
                    <a:bodyPr/>
                    <a:lstStyle/>
                    <a:p>
                      <a:r>
                        <a:rPr lang="en-IN" sz="1300" dirty="0"/>
                        <a:t>Protein</a:t>
                      </a:r>
                    </a:p>
                  </a:txBody>
                  <a:tcPr/>
                </a:tc>
                <a:extLst>
                  <a:ext uri="{0D108BD9-81ED-4DB2-BD59-A6C34878D82A}">
                    <a16:rowId xmlns:a16="http://schemas.microsoft.com/office/drawing/2014/main" val="2014957749"/>
                  </a:ext>
                </a:extLst>
              </a:tr>
              <a:tr h="494697">
                <a:tc>
                  <a:txBody>
                    <a:bodyPr/>
                    <a:lstStyle/>
                    <a:p>
                      <a:r>
                        <a:rPr lang="en-US" sz="1300" dirty="0"/>
                        <a:t>Prolactin (PRL)</a:t>
                      </a:r>
                      <a:endParaRPr lang="en-IN" sz="1300" dirty="0"/>
                    </a:p>
                  </a:txBody>
                  <a:tcPr/>
                </a:tc>
                <a:tc>
                  <a:txBody>
                    <a:bodyPr/>
                    <a:lstStyle/>
                    <a:p>
                      <a:r>
                        <a:rPr lang="en-IN" sz="1300" dirty="0"/>
                        <a:t>Mammary glands</a:t>
                      </a:r>
                    </a:p>
                  </a:txBody>
                  <a:tcPr/>
                </a:tc>
                <a:tc>
                  <a:txBody>
                    <a:bodyPr/>
                    <a:lstStyle/>
                    <a:p>
                      <a:pPr algn="ctr"/>
                      <a:r>
                        <a:rPr lang="en-US" sz="200" dirty="0"/>
                        <a:t>An illustration of the target tissue Mammary glands in Adenohypophysis which produces Prolactin.</a:t>
                      </a:r>
                      <a:r>
                        <a:rPr lang="en-IN" sz="200" dirty="0"/>
                        <a:t> </a:t>
                      </a:r>
                      <a:r>
                        <a:rPr lang="en-US" sz="200" dirty="0"/>
                        <a:t>Mammary glands are round structures with nipples at their center. Their principle action is to stimulate milk production. Their chemical nature is protein.</a:t>
                      </a:r>
                    </a:p>
                  </a:txBody>
                  <a:tcPr marL="457200" marR="457200" anchor="ctr"/>
                </a:tc>
                <a:tc>
                  <a:txBody>
                    <a:bodyPr/>
                    <a:lstStyle/>
                    <a:p>
                      <a:r>
                        <a:rPr lang="en-US" sz="1300" dirty="0"/>
                        <a:t>Stimulates milk production</a:t>
                      </a:r>
                      <a:endParaRPr lang="en-IN" sz="1300" dirty="0"/>
                    </a:p>
                  </a:txBody>
                  <a:tcPr/>
                </a:tc>
                <a:tc>
                  <a:txBody>
                    <a:bodyPr/>
                    <a:lstStyle/>
                    <a:p>
                      <a:r>
                        <a:rPr lang="en-IN" sz="1300" dirty="0"/>
                        <a:t>Protein</a:t>
                      </a:r>
                    </a:p>
                  </a:txBody>
                  <a:tcPr/>
                </a:tc>
                <a:extLst>
                  <a:ext uri="{0D108BD9-81ED-4DB2-BD59-A6C34878D82A}">
                    <a16:rowId xmlns:a16="http://schemas.microsoft.com/office/drawing/2014/main" val="953510051"/>
                  </a:ext>
                </a:extLst>
              </a:tr>
              <a:tr h="565369">
                <a:tc>
                  <a:txBody>
                    <a:bodyPr/>
                    <a:lstStyle/>
                    <a:p>
                      <a:r>
                        <a:rPr lang="en-IN" sz="1300" dirty="0"/>
                        <a:t>Thyroid-stimulating hormone (TSH)</a:t>
                      </a:r>
                    </a:p>
                  </a:txBody>
                  <a:tcPr/>
                </a:tc>
                <a:tc>
                  <a:txBody>
                    <a:bodyPr/>
                    <a:lstStyle/>
                    <a:p>
                      <a:r>
                        <a:rPr lang="en-IN" sz="1300" dirty="0"/>
                        <a:t>Thyroid gland</a:t>
                      </a:r>
                    </a:p>
                  </a:txBody>
                  <a:tcPr/>
                </a:tc>
                <a:tc>
                  <a:txBody>
                    <a:bodyPr/>
                    <a:lstStyle/>
                    <a:p>
                      <a:pPr algn="ctr"/>
                      <a:r>
                        <a:rPr lang="en-US" sz="200" dirty="0"/>
                        <a:t>An illustration of the target tissue Thyroid gland in Adenohypophysis which produces Thyroid-stimulating hormone.</a:t>
                      </a:r>
                      <a:r>
                        <a:rPr lang="en-IN" sz="200" dirty="0"/>
                        <a:t> </a:t>
                      </a:r>
                      <a:r>
                        <a:rPr lang="en-US" sz="200" dirty="0"/>
                        <a:t>A lump of fatty structures with root-like structures on them represents the thyroid gland. Their principal action is to stimulate thyroxine secretion. Their chemical nature is a glycoprotein.</a:t>
                      </a:r>
                    </a:p>
                  </a:txBody>
                  <a:tcPr marL="457200" marR="457200" anchor="ctr"/>
                </a:tc>
                <a:tc>
                  <a:txBody>
                    <a:bodyPr/>
                    <a:lstStyle/>
                    <a:p>
                      <a:r>
                        <a:rPr lang="en-IN" sz="1300" dirty="0"/>
                        <a:t>Stimulates thyroxine secretion</a:t>
                      </a:r>
                    </a:p>
                  </a:txBody>
                  <a:tcPr/>
                </a:tc>
                <a:tc>
                  <a:txBody>
                    <a:bodyPr/>
                    <a:lstStyle/>
                    <a:p>
                      <a:r>
                        <a:rPr lang="en-IN" sz="1300" dirty="0"/>
                        <a:t>Glycoprotein</a:t>
                      </a:r>
                    </a:p>
                  </a:txBody>
                  <a:tcPr/>
                </a:tc>
                <a:extLst>
                  <a:ext uri="{0D108BD9-81ED-4DB2-BD59-A6C34878D82A}">
                    <a16:rowId xmlns:a16="http://schemas.microsoft.com/office/drawing/2014/main" val="644987596"/>
                  </a:ext>
                </a:extLst>
              </a:tr>
            </a:tbl>
          </a:graphicData>
        </a:graphic>
      </p:graphicFrame>
      <p:pic>
        <p:nvPicPr>
          <p:cNvPr id="12" name="Picture 4" descr="Alt text for this image can be found in the table row 3 column 3.">
            <a:extLst>
              <a:ext uri="{FF2B5EF4-FFF2-40B4-BE49-F238E27FC236}">
                <a16:creationId xmlns:a16="http://schemas.microsoft.com/office/drawing/2014/main" id="{2E42E21C-5267-4192-B176-48CCB050AA14}"/>
              </a:ext>
              <a:ext uri="{C183D7F6-B498-43B3-948B-1728B52AA6E4}">
                <adec:decorative xmlns:adec="http://schemas.microsoft.com/office/drawing/2017/decorative" val="0"/>
              </a:ext>
            </a:extLst>
          </p:cNvPr>
          <p:cNvPicPr>
            <a:picLocks noChangeAspect="1" noChangeArrowheads="1"/>
          </p:cNvPicPr>
          <p:nvPr/>
        </p:nvPicPr>
        <p:blipFill>
          <a:blip r:embed="rId3"/>
          <a:stretch>
            <a:fillRect/>
          </a:stretch>
        </p:blipFill>
        <p:spPr bwMode="auto">
          <a:xfrm>
            <a:off x="4033481" y="2817464"/>
            <a:ext cx="790578" cy="659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5" descr="Alt text for this image can be found in the table row 4 column 3.">
            <a:extLst>
              <a:ext uri="{FF2B5EF4-FFF2-40B4-BE49-F238E27FC236}">
                <a16:creationId xmlns:a16="http://schemas.microsoft.com/office/drawing/2014/main" id="{8EB64F61-388A-48B8-8194-955E01569A3C}"/>
              </a:ext>
              <a:ext uri="{C183D7F6-B498-43B3-948B-1728B52AA6E4}">
                <adec:decorative xmlns:adec="http://schemas.microsoft.com/office/drawing/2017/decorative" val="0"/>
              </a:ext>
            </a:extLst>
          </p:cNvPr>
          <p:cNvPicPr>
            <a:picLocks noChangeAspect="1" noChangeArrowheads="1"/>
          </p:cNvPicPr>
          <p:nvPr/>
        </p:nvPicPr>
        <p:blipFill>
          <a:blip r:embed="rId4"/>
          <a:stretch>
            <a:fillRect/>
          </a:stretch>
        </p:blipFill>
        <p:spPr bwMode="auto">
          <a:xfrm>
            <a:off x="3944818" y="3581179"/>
            <a:ext cx="967904" cy="7518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6" descr="Alt text for this image can be found in the table row 5 column 3.">
            <a:extLst>
              <a:ext uri="{FF2B5EF4-FFF2-40B4-BE49-F238E27FC236}">
                <a16:creationId xmlns:a16="http://schemas.microsoft.com/office/drawing/2014/main" id="{5A0ED393-7703-470E-B24D-8AE093C92E32}"/>
              </a:ext>
              <a:ext uri="{C183D7F6-B498-43B3-948B-1728B52AA6E4}">
                <adec:decorative xmlns:adec="http://schemas.microsoft.com/office/drawing/2017/decorative" val="0"/>
              </a:ext>
            </a:extLst>
          </p:cNvPr>
          <p:cNvPicPr>
            <a:picLocks noChangeAspect="1" noChangeArrowheads="1"/>
          </p:cNvPicPr>
          <p:nvPr/>
        </p:nvPicPr>
        <p:blipFill>
          <a:blip r:embed="rId5"/>
          <a:stretch>
            <a:fillRect/>
          </a:stretch>
        </p:blipFill>
        <p:spPr bwMode="auto">
          <a:xfrm>
            <a:off x="4090046" y="4440787"/>
            <a:ext cx="656102" cy="7744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7" descr="Alt text for this image can be found in the table row 6 column 3.">
            <a:extLst>
              <a:ext uri="{FF2B5EF4-FFF2-40B4-BE49-F238E27FC236}">
                <a16:creationId xmlns:a16="http://schemas.microsoft.com/office/drawing/2014/main" id="{80219132-E812-4B5B-B7BB-935769C8C633}"/>
              </a:ext>
              <a:ext uri="{C183D7F6-B498-43B3-948B-1728B52AA6E4}">
                <adec:decorative xmlns:adec="http://schemas.microsoft.com/office/drawing/2017/decorative" val="0"/>
              </a:ext>
            </a:extLst>
          </p:cNvPr>
          <p:cNvPicPr>
            <a:picLocks noChangeAspect="1" noChangeArrowheads="1"/>
          </p:cNvPicPr>
          <p:nvPr/>
        </p:nvPicPr>
        <p:blipFill rotWithShape="1">
          <a:blip r:embed="rId6"/>
          <a:srcRect l="-61231" r="-70713"/>
          <a:stretch/>
        </p:blipFill>
        <p:spPr bwMode="auto">
          <a:xfrm>
            <a:off x="4033481" y="5265376"/>
            <a:ext cx="824269" cy="471938"/>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8" descr="Alt text for this image can be found in the table row 7 column 3.">
            <a:extLst>
              <a:ext uri="{FF2B5EF4-FFF2-40B4-BE49-F238E27FC236}">
                <a16:creationId xmlns:a16="http://schemas.microsoft.com/office/drawing/2014/main" id="{56DE0D09-900E-46AC-8FCB-7A130D5A2889}"/>
              </a:ext>
              <a:ext uri="{C183D7F6-B498-43B3-948B-1728B52AA6E4}">
                <adec:decorative xmlns:adec="http://schemas.microsoft.com/office/drawing/2017/decorative" val="0"/>
              </a:ext>
            </a:extLst>
          </p:cNvPr>
          <p:cNvPicPr>
            <a:picLocks noChangeAspect="1" noChangeArrowheads="1"/>
          </p:cNvPicPr>
          <p:nvPr/>
        </p:nvPicPr>
        <p:blipFill rotWithShape="1">
          <a:blip r:embed="rId7"/>
          <a:srcRect l="-60999" r="-50924"/>
          <a:stretch/>
        </p:blipFill>
        <p:spPr bwMode="auto">
          <a:xfrm>
            <a:off x="3944818" y="5769634"/>
            <a:ext cx="967904" cy="528992"/>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9">
            <a:extLst>
              <a:ext uri="{FF2B5EF4-FFF2-40B4-BE49-F238E27FC236}">
                <a16:creationId xmlns:a16="http://schemas.microsoft.com/office/drawing/2014/main" id="{B0286FCF-DA4A-463D-AD8B-BEA4A5470BAB}"/>
              </a:ext>
            </a:extLst>
          </p:cNvPr>
          <p:cNvSpPr>
            <a:spLocks noGrp="1"/>
          </p:cNvSpPr>
          <p:nvPr>
            <p:ph sz="quarter" idx="15"/>
          </p:nvPr>
        </p:nvSpPr>
        <p:spPr>
          <a:xfrm>
            <a:off x="342900" y="6354054"/>
            <a:ext cx="8458200" cy="182880"/>
          </a:xfrm>
        </p:spPr>
        <p:txBody>
          <a:bodyPr/>
          <a:lstStyle/>
          <a:p>
            <a:r>
              <a:rPr lang="en-US" sz="800" dirty="0"/>
              <a:t>*These are hormones released from endocrine glands. Hormones are also released from organs that have additional, nonendocrine functions, such as the liver, kidney, and intestine.</a:t>
            </a:r>
          </a:p>
        </p:txBody>
      </p:sp>
      <p:sp>
        <p:nvSpPr>
          <p:cNvPr id="8" name="Slide Number Placeholder 10">
            <a:extLst>
              <a:ext uri="{FF2B5EF4-FFF2-40B4-BE49-F238E27FC236}">
                <a16:creationId xmlns:a16="http://schemas.microsoft.com/office/drawing/2014/main" id="{754F6588-AF27-4BF1-8D9A-51548D0CD6A7}"/>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973346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6B71D-8FD8-474E-9903-34F4192209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44.1: Adenohypophysis and Thyroid</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AE4D6D9-0ECA-439C-BDBA-536117737A65}"/>
              </a:ext>
            </a:extLst>
          </p:cNvPr>
          <p:cNvSpPr>
            <a:spLocks noGrp="1"/>
          </p:cNvSpPr>
          <p:nvPr>
            <p:ph sz="quarter" idx="11"/>
          </p:nvPr>
        </p:nvSpPr>
        <p:spPr>
          <a:xfrm>
            <a:off x="342900" y="1276710"/>
            <a:ext cx="8458200" cy="320040"/>
          </a:xfrm>
        </p:spPr>
        <p:txBody>
          <a:bodyPr/>
          <a:lstStyle/>
          <a:p>
            <a:r>
              <a:rPr lang="en-US" sz="1800" b="1" dirty="0"/>
              <a:t>TABLE 44.1 Principal Mammalian Endocrine Glands and Their Hormones*</a:t>
            </a:r>
            <a:r>
              <a:rPr lang="en-US" sz="1800" dirty="0"/>
              <a:t>	</a:t>
            </a:r>
          </a:p>
          <a:p>
            <a:endParaRPr lang="en-IN" sz="1800" dirty="0"/>
          </a:p>
        </p:txBody>
      </p:sp>
      <p:graphicFrame>
        <p:nvGraphicFramePr>
          <p:cNvPr id="6" name="Table 3">
            <a:extLst>
              <a:ext uri="{FF2B5EF4-FFF2-40B4-BE49-F238E27FC236}">
                <a16:creationId xmlns:a16="http://schemas.microsoft.com/office/drawing/2014/main" id="{29CD4230-AAE9-44FA-8045-96041C1AE062}"/>
              </a:ext>
            </a:extLst>
          </p:cNvPr>
          <p:cNvGraphicFramePr>
            <a:graphicFrameLocks noGrp="1"/>
          </p:cNvGraphicFramePr>
          <p:nvPr>
            <p:extLst>
              <p:ext uri="{D42A27DB-BD31-4B8C-83A1-F6EECF244321}">
                <p14:modId xmlns:p14="http://schemas.microsoft.com/office/powerpoint/2010/main" val="769640213"/>
              </p:ext>
            </p:extLst>
          </p:nvPr>
        </p:nvGraphicFramePr>
        <p:xfrm>
          <a:off x="320040" y="1637817"/>
          <a:ext cx="8503920" cy="4663440"/>
        </p:xfrm>
        <a:graphic>
          <a:graphicData uri="http://schemas.openxmlformats.org/drawingml/2006/table">
            <a:tbl>
              <a:tblPr firstRow="1" bandRow="1">
                <a:tableStyleId>{5C22544A-7EE6-4342-B048-85BDC9FD1C3A}</a:tableStyleId>
              </a:tblPr>
              <a:tblGrid>
                <a:gridCol w="2007691">
                  <a:extLst>
                    <a:ext uri="{9D8B030D-6E8A-4147-A177-3AD203B41FA5}">
                      <a16:colId xmlns:a16="http://schemas.microsoft.com/office/drawing/2014/main" val="411519548"/>
                    </a:ext>
                  </a:extLst>
                </a:gridCol>
                <a:gridCol w="1277621">
                  <a:extLst>
                    <a:ext uri="{9D8B030D-6E8A-4147-A177-3AD203B41FA5}">
                      <a16:colId xmlns:a16="http://schemas.microsoft.com/office/drawing/2014/main" val="3665452736"/>
                    </a:ext>
                  </a:extLst>
                </a:gridCol>
                <a:gridCol w="1186363">
                  <a:extLst>
                    <a:ext uri="{9D8B030D-6E8A-4147-A177-3AD203B41FA5}">
                      <a16:colId xmlns:a16="http://schemas.microsoft.com/office/drawing/2014/main" val="1477684845"/>
                    </a:ext>
                  </a:extLst>
                </a:gridCol>
                <a:gridCol w="2463984">
                  <a:extLst>
                    <a:ext uri="{9D8B030D-6E8A-4147-A177-3AD203B41FA5}">
                      <a16:colId xmlns:a16="http://schemas.microsoft.com/office/drawing/2014/main" val="4289243221"/>
                    </a:ext>
                  </a:extLst>
                </a:gridCol>
                <a:gridCol w="1568261">
                  <a:extLst>
                    <a:ext uri="{9D8B030D-6E8A-4147-A177-3AD203B41FA5}">
                      <a16:colId xmlns:a16="http://schemas.microsoft.com/office/drawing/2014/main" val="1218251154"/>
                    </a:ext>
                  </a:extLst>
                </a:gridCol>
              </a:tblGrid>
              <a:tr h="506694">
                <a:tc>
                  <a:txBody>
                    <a:bodyPr/>
                    <a:lstStyle/>
                    <a:p>
                      <a:r>
                        <a:rPr lang="en-IN" sz="1300" dirty="0"/>
                        <a:t>Endocrine Gland</a:t>
                      </a:r>
                    </a:p>
                    <a:p>
                      <a:r>
                        <a:rPr lang="en-IN" sz="1300" dirty="0"/>
                        <a:t>and Hormone</a:t>
                      </a:r>
                    </a:p>
                  </a:txBody>
                  <a:tcPr marT="27432" marB="27432"/>
                </a:tc>
                <a:tc>
                  <a:txBody>
                    <a:bodyPr/>
                    <a:lstStyle/>
                    <a:p>
                      <a:r>
                        <a:rPr lang="en-IN" sz="1300" dirty="0"/>
                        <a:t>Target Tissue</a:t>
                      </a:r>
                    </a:p>
                  </a:txBody>
                  <a:tcPr marT="27432" marB="27432"/>
                </a:tc>
                <a:tc>
                  <a:txBody>
                    <a:bodyPr/>
                    <a:lstStyle/>
                    <a:p>
                      <a:pPr algn="ctr"/>
                      <a:endParaRPr lang="en-IN" sz="200" dirty="0"/>
                    </a:p>
                  </a:txBody>
                  <a:tcPr marL="457200" marR="457200" marT="27432" marB="27432" anchor="ctr"/>
                </a:tc>
                <a:tc>
                  <a:txBody>
                    <a:bodyPr/>
                    <a:lstStyle/>
                    <a:p>
                      <a:r>
                        <a:rPr lang="en-IN" sz="1300" dirty="0"/>
                        <a:t>Principal Actions</a:t>
                      </a:r>
                    </a:p>
                  </a:txBody>
                  <a:tcPr marT="27432" marB="27432"/>
                </a:tc>
                <a:tc>
                  <a:txBody>
                    <a:bodyPr/>
                    <a:lstStyle/>
                    <a:p>
                      <a:r>
                        <a:rPr lang="en-IN" sz="1300" dirty="0"/>
                        <a:t>Chemical Nature</a:t>
                      </a:r>
                    </a:p>
                  </a:txBody>
                  <a:tcPr marT="27432" marB="27432"/>
                </a:tc>
                <a:extLst>
                  <a:ext uri="{0D108BD9-81ED-4DB2-BD59-A6C34878D82A}">
                    <a16:rowId xmlns:a16="http://schemas.microsoft.com/office/drawing/2014/main" val="1663126327"/>
                  </a:ext>
                </a:extLst>
              </a:tr>
              <a:tr h="656489">
                <a:tc>
                  <a:txBody>
                    <a:bodyPr/>
                    <a:lstStyle/>
                    <a:p>
                      <a:r>
                        <a:rPr lang="en-IN" sz="1300" b="1" dirty="0"/>
                        <a:t>Adenohypophysis (anterior-pituitary gland)</a:t>
                      </a:r>
                    </a:p>
                  </a:txBody>
                  <a:tcPr marT="27432" marB="27432">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457200" marR="45720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802769189"/>
                  </a:ext>
                </a:extLst>
              </a:tr>
              <a:tr h="863892">
                <a:tc>
                  <a:txBody>
                    <a:bodyPr/>
                    <a:lstStyle/>
                    <a:p>
                      <a:r>
                        <a:rPr lang="en-IN" sz="1300" dirty="0"/>
                        <a:t>Luteinizing hormone (LH)</a:t>
                      </a:r>
                    </a:p>
                  </a:txBody>
                  <a:tcPr marT="27432" marB="27432"/>
                </a:tc>
                <a:tc>
                  <a:txBody>
                    <a:bodyPr/>
                    <a:lstStyle/>
                    <a:p>
                      <a:r>
                        <a:rPr lang="en-IN" sz="1300" dirty="0"/>
                        <a:t>Gonads</a:t>
                      </a:r>
                    </a:p>
                  </a:txBody>
                  <a:tcPr marT="27432" marB="27432"/>
                </a:tc>
                <a:tc>
                  <a:txBody>
                    <a:bodyPr/>
                    <a:lstStyle/>
                    <a:p>
                      <a:pPr algn="ctr"/>
                      <a:r>
                        <a:rPr lang="en-US" sz="200" dirty="0"/>
                        <a:t>An illustration of the target tissue Gonads in Adenohypophysis which produce Luteinizing hormone. An acorn-shaped structure with a stem on top and an oval structure of irregular shape represents Gonads. The principle action of the Luteinizing hormone is to stimulate ovulation and corpus luteum formation in females and stimulate the secretion of testosterone in males.</a:t>
                      </a:r>
                      <a:endParaRPr lang="en-IN" sz="200" dirty="0"/>
                    </a:p>
                  </a:txBody>
                  <a:tcPr marL="457200" marR="457200" marT="27432" marB="27432" anchor="ctr"/>
                </a:tc>
                <a:tc>
                  <a:txBody>
                    <a:bodyPr/>
                    <a:lstStyle/>
                    <a:p>
                      <a:r>
                        <a:rPr lang="en-US" sz="1300" dirty="0"/>
                        <a:t>Stimulates ovulation and corpus luteum formation in females; stimulates secretion of testosterone in males</a:t>
                      </a:r>
                      <a:endParaRPr lang="en-IN" sz="1300" dirty="0"/>
                    </a:p>
                  </a:txBody>
                  <a:tcPr marT="27432" marB="27432"/>
                </a:tc>
                <a:tc>
                  <a:txBody>
                    <a:bodyPr/>
                    <a:lstStyle/>
                    <a:p>
                      <a:r>
                        <a:rPr lang="en-IN" sz="1300" dirty="0"/>
                        <a:t>Glycoprotein</a:t>
                      </a:r>
                    </a:p>
                  </a:txBody>
                  <a:tcPr marT="27432" marB="27432"/>
                </a:tc>
                <a:extLst>
                  <a:ext uri="{0D108BD9-81ED-4DB2-BD59-A6C34878D82A}">
                    <a16:rowId xmlns:a16="http://schemas.microsoft.com/office/drawing/2014/main" val="2422882752"/>
                  </a:ext>
                </a:extLst>
              </a:tr>
              <a:tr h="893683">
                <a:tc>
                  <a:txBody>
                    <a:bodyPr/>
                    <a:lstStyle/>
                    <a:p>
                      <a:r>
                        <a:rPr lang="en-IN" sz="1300" dirty="0"/>
                        <a:t>Follicle-stimulating hormone (FSH)</a:t>
                      </a:r>
                    </a:p>
                  </a:txBody>
                  <a:tcPr marT="27432" marB="27432"/>
                </a:tc>
                <a:tc>
                  <a:txBody>
                    <a:bodyPr/>
                    <a:lstStyle/>
                    <a:p>
                      <a:r>
                        <a:rPr lang="en-IN" sz="1300" dirty="0"/>
                        <a:t>Gonads</a:t>
                      </a:r>
                    </a:p>
                  </a:txBody>
                  <a:tcPr marT="27432" marB="27432"/>
                </a:tc>
                <a:tc>
                  <a:txBody>
                    <a:bodyPr/>
                    <a:lstStyle/>
                    <a:p>
                      <a:pPr algn="ctr"/>
                      <a:r>
                        <a:rPr lang="en-US" sz="200" dirty="0"/>
                        <a:t>An illustration of the target tissue Gonads in Adenohypophysis which produce. The principle action of the Follicle-stimulating hormone is to stimulate spermatogenesis in males and stimulate the development of ovarian follicles in females The chemical nature for both the hormones is Glycoprotein.</a:t>
                      </a:r>
                      <a:endParaRPr lang="en-IN" sz="200" dirty="0"/>
                    </a:p>
                  </a:txBody>
                  <a:tcPr marL="457200" marR="457200" marT="27432" marB="27432" anchor="ctr"/>
                </a:tc>
                <a:tc>
                  <a:txBody>
                    <a:bodyPr/>
                    <a:lstStyle/>
                    <a:p>
                      <a:r>
                        <a:rPr lang="en-US" sz="1300" dirty="0"/>
                        <a:t>Stimulates spermatogenesis in males; stimulates development of ovarian follicles in females</a:t>
                      </a:r>
                      <a:endParaRPr lang="en-IN" sz="1300" dirty="0"/>
                    </a:p>
                  </a:txBody>
                  <a:tcPr marT="27432" marB="27432"/>
                </a:tc>
                <a:tc>
                  <a:txBody>
                    <a:bodyPr/>
                    <a:lstStyle/>
                    <a:p>
                      <a:r>
                        <a:rPr lang="en-IN" sz="1300" dirty="0"/>
                        <a:t>Glycoprotein</a:t>
                      </a:r>
                    </a:p>
                  </a:txBody>
                  <a:tcPr marT="27432" marB="27432"/>
                </a:tc>
                <a:extLst>
                  <a:ext uri="{0D108BD9-81ED-4DB2-BD59-A6C34878D82A}">
                    <a16:rowId xmlns:a16="http://schemas.microsoft.com/office/drawing/2014/main" val="1508367231"/>
                  </a:ext>
                </a:extLst>
              </a:tr>
              <a:tr h="446843">
                <a:tc>
                  <a:txBody>
                    <a:bodyPr/>
                    <a:lstStyle/>
                    <a:p>
                      <a:r>
                        <a:rPr lang="en-IN" sz="1300" b="1" dirty="0"/>
                        <a:t>Thyroid Gland</a:t>
                      </a:r>
                    </a:p>
                  </a:txBody>
                  <a:tcPr marT="27432" marB="27432">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457200" marR="45720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3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2014957749"/>
                  </a:ext>
                </a:extLst>
              </a:tr>
              <a:tr h="670261">
                <a:tc>
                  <a:txBody>
                    <a:bodyPr/>
                    <a:lstStyle/>
                    <a:p>
                      <a:r>
                        <a:rPr lang="en-US" sz="1300" dirty="0"/>
                        <a:t>Thyroid hormones (thyroxine and triiodothyronine)</a:t>
                      </a:r>
                      <a:endParaRPr lang="en-IN" sz="1300" dirty="0"/>
                    </a:p>
                  </a:txBody>
                  <a:tcPr marT="27432" marB="27432"/>
                </a:tc>
                <a:tc>
                  <a:txBody>
                    <a:bodyPr/>
                    <a:lstStyle/>
                    <a:p>
                      <a:r>
                        <a:rPr lang="en-IN" sz="1300" dirty="0"/>
                        <a:t>Most cells</a:t>
                      </a:r>
                    </a:p>
                  </a:txBody>
                  <a:tcPr marT="27432" marB="27432"/>
                </a:tc>
                <a:tc>
                  <a:txBody>
                    <a:bodyPr/>
                    <a:lstStyle/>
                    <a:p>
                      <a:pPr algn="ctr"/>
                      <a:r>
                        <a:rPr lang="en-US" sz="200" dirty="0"/>
                        <a:t>An illustration of most cells in the Thyroid gland that produces thyroid hormones (thyroxine and triiodothyronine).</a:t>
                      </a:r>
                      <a:r>
                        <a:rPr lang="en-IN" sz="200" dirty="0"/>
                        <a:t> </a:t>
                      </a:r>
                      <a:r>
                        <a:rPr lang="en-US" sz="200" dirty="0"/>
                        <a:t>The structure of most cells is represented by thickly packed structures of irregular shape. Their principle action is to stimulate the metabolic rate. They are essential for normal growth and development. Their chemical nature is amino acid derivative (iodinated).</a:t>
                      </a:r>
                    </a:p>
                  </a:txBody>
                  <a:tcPr marL="457200" marR="457200" marT="27432" marB="27432" anchor="ctr"/>
                </a:tc>
                <a:tc>
                  <a:txBody>
                    <a:bodyPr/>
                    <a:lstStyle/>
                    <a:p>
                      <a:r>
                        <a:rPr lang="en-US" sz="1300" dirty="0"/>
                        <a:t>Stimulate metabolic rate; essential to normal growth and development</a:t>
                      </a:r>
                    </a:p>
                  </a:txBody>
                  <a:tcPr marT="27432" marB="27432"/>
                </a:tc>
                <a:tc>
                  <a:txBody>
                    <a:bodyPr/>
                    <a:lstStyle/>
                    <a:p>
                      <a:r>
                        <a:rPr lang="en-IN" sz="1300" dirty="0"/>
                        <a:t>Amino acid derivative (iodinated)</a:t>
                      </a:r>
                    </a:p>
                  </a:txBody>
                  <a:tcPr marT="27432" marB="27432"/>
                </a:tc>
                <a:extLst>
                  <a:ext uri="{0D108BD9-81ED-4DB2-BD59-A6C34878D82A}">
                    <a16:rowId xmlns:a16="http://schemas.microsoft.com/office/drawing/2014/main" val="953510051"/>
                  </a:ext>
                </a:extLst>
              </a:tr>
              <a:tr h="625578">
                <a:tc>
                  <a:txBody>
                    <a:bodyPr/>
                    <a:lstStyle/>
                    <a:p>
                      <a:r>
                        <a:rPr lang="en-IN" sz="1300" dirty="0"/>
                        <a:t>Calcitonin</a:t>
                      </a:r>
                    </a:p>
                  </a:txBody>
                  <a:tcPr marT="27432" marB="27432"/>
                </a:tc>
                <a:tc>
                  <a:txBody>
                    <a:bodyPr/>
                    <a:lstStyle/>
                    <a:p>
                      <a:r>
                        <a:rPr lang="en-IN" sz="1300" dirty="0"/>
                        <a:t>Bone</a:t>
                      </a:r>
                    </a:p>
                  </a:txBody>
                  <a:tcPr marT="27432" marB="27432"/>
                </a:tc>
                <a:tc>
                  <a:txBody>
                    <a:bodyPr/>
                    <a:lstStyle/>
                    <a:p>
                      <a:pPr algn="ctr"/>
                      <a:r>
                        <a:rPr lang="en-US" sz="200" dirty="0"/>
                        <a:t>An illustration of the target tissue Bone in the Thyroid gland which produces Thyroid hormones (thyroxine and triiodothyronine).</a:t>
                      </a:r>
                      <a:r>
                        <a:rPr lang="en-IN" sz="200" dirty="0"/>
                        <a:t> </a:t>
                      </a:r>
                      <a:r>
                        <a:rPr lang="en-US" sz="200" dirty="0"/>
                        <a:t>A structure of bone is given. Their principle action is to inhibit the loss of calcium from bone. Their chemical nature is a peptide (32 amino acids).</a:t>
                      </a:r>
                    </a:p>
                  </a:txBody>
                  <a:tcPr marL="457200" marR="457200" marT="27432" marB="27432" anchor="ctr"/>
                </a:tc>
                <a:tc>
                  <a:txBody>
                    <a:bodyPr/>
                    <a:lstStyle/>
                    <a:p>
                      <a:r>
                        <a:rPr lang="en-US" sz="1300" dirty="0"/>
                        <a:t>Inhibits loss of calcium from bone</a:t>
                      </a:r>
                    </a:p>
                  </a:txBody>
                  <a:tcPr marT="27432" marB="27432"/>
                </a:tc>
                <a:tc>
                  <a:txBody>
                    <a:bodyPr/>
                    <a:lstStyle/>
                    <a:p>
                      <a:r>
                        <a:rPr lang="en-IN" sz="1300" dirty="0"/>
                        <a:t>Peptide (32 amino acids)</a:t>
                      </a:r>
                    </a:p>
                  </a:txBody>
                  <a:tcPr marT="27432" marB="27432"/>
                </a:tc>
                <a:extLst>
                  <a:ext uri="{0D108BD9-81ED-4DB2-BD59-A6C34878D82A}">
                    <a16:rowId xmlns:a16="http://schemas.microsoft.com/office/drawing/2014/main" val="644987596"/>
                  </a:ext>
                </a:extLst>
              </a:tr>
            </a:tbl>
          </a:graphicData>
        </a:graphic>
      </p:graphicFrame>
      <p:pic>
        <p:nvPicPr>
          <p:cNvPr id="7" name="Picture 4" descr="Alt text for this image can be found in the table row 3 column 3.">
            <a:extLst>
              <a:ext uri="{FF2B5EF4-FFF2-40B4-BE49-F238E27FC236}">
                <a16:creationId xmlns:a16="http://schemas.microsoft.com/office/drawing/2014/main" id="{D0852E64-7D93-4B39-A78F-E2C37F3D8C65}"/>
              </a:ext>
              <a:ext uri="{C183D7F6-B498-43B3-948B-1728B52AA6E4}">
                <adec:decorative xmlns:adec="http://schemas.microsoft.com/office/drawing/2017/decorative" val="0"/>
              </a:ext>
            </a:extLst>
          </p:cNvPr>
          <p:cNvPicPr>
            <a:picLocks noChangeAspect="1" noChangeArrowheads="1"/>
          </p:cNvPicPr>
          <p:nvPr/>
        </p:nvPicPr>
        <p:blipFill>
          <a:blip r:embed="rId3"/>
          <a:stretch>
            <a:fillRect/>
          </a:stretch>
        </p:blipFill>
        <p:spPr bwMode="auto">
          <a:xfrm>
            <a:off x="3790829" y="2839286"/>
            <a:ext cx="855346" cy="7747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5" descr="Alt text for this image can be found in the table row 4 column 3.">
            <a:extLst>
              <a:ext uri="{FF2B5EF4-FFF2-40B4-BE49-F238E27FC236}">
                <a16:creationId xmlns:a16="http://schemas.microsoft.com/office/drawing/2014/main" id="{B1E9E0E6-C055-455B-ACC2-7ED7982822E4}"/>
              </a:ext>
              <a:ext uri="{C183D7F6-B498-43B3-948B-1728B52AA6E4}">
                <adec:decorative xmlns:adec="http://schemas.microsoft.com/office/drawing/2017/decorative" val="0"/>
              </a:ext>
            </a:extLst>
          </p:cNvPr>
          <p:cNvPicPr>
            <a:picLocks noChangeAspect="1" noChangeArrowheads="1"/>
          </p:cNvPicPr>
          <p:nvPr/>
        </p:nvPicPr>
        <p:blipFill>
          <a:blip r:embed="rId4"/>
          <a:stretch>
            <a:fillRect/>
          </a:stretch>
        </p:blipFill>
        <p:spPr bwMode="auto">
          <a:xfrm>
            <a:off x="4010921" y="3728412"/>
            <a:ext cx="415159" cy="7680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6" descr="Alt text for this image can be found in the table row 6 column 3.">
            <a:extLst>
              <a:ext uri="{FF2B5EF4-FFF2-40B4-BE49-F238E27FC236}">
                <a16:creationId xmlns:a16="http://schemas.microsoft.com/office/drawing/2014/main" id="{117433E9-F859-469B-BDDC-7CE62207E8CB}"/>
              </a:ext>
              <a:ext uri="{C183D7F6-B498-43B3-948B-1728B52AA6E4}">
                <adec:decorative xmlns:adec="http://schemas.microsoft.com/office/drawing/2017/decorative" val="0"/>
              </a:ext>
            </a:extLst>
          </p:cNvPr>
          <p:cNvPicPr>
            <a:picLocks noChangeAspect="1" noChangeArrowheads="1"/>
          </p:cNvPicPr>
          <p:nvPr/>
        </p:nvPicPr>
        <p:blipFill>
          <a:blip r:embed="rId5"/>
          <a:stretch>
            <a:fillRect/>
          </a:stretch>
        </p:blipFill>
        <p:spPr bwMode="auto">
          <a:xfrm>
            <a:off x="3696006" y="5033445"/>
            <a:ext cx="1029468" cy="628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7" descr="Alt text for this image can be found in the table row 7 column 3.">
            <a:extLst>
              <a:ext uri="{FF2B5EF4-FFF2-40B4-BE49-F238E27FC236}">
                <a16:creationId xmlns:a16="http://schemas.microsoft.com/office/drawing/2014/main" id="{5A0ED393-7703-470E-B24D-8AE093C92E32}"/>
              </a:ext>
              <a:ext uri="{C183D7F6-B498-43B3-948B-1728B52AA6E4}">
                <adec:decorative xmlns:adec="http://schemas.microsoft.com/office/drawing/2017/decorative" val="0"/>
              </a:ext>
            </a:extLst>
          </p:cNvPr>
          <p:cNvPicPr>
            <a:picLocks noChangeAspect="1" noChangeArrowheads="1"/>
          </p:cNvPicPr>
          <p:nvPr/>
        </p:nvPicPr>
        <p:blipFill>
          <a:blip r:embed="rId6"/>
          <a:stretch>
            <a:fillRect/>
          </a:stretch>
        </p:blipFill>
        <p:spPr bwMode="auto">
          <a:xfrm>
            <a:off x="3956912" y="5664132"/>
            <a:ext cx="507653" cy="5992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8">
            <a:extLst>
              <a:ext uri="{FF2B5EF4-FFF2-40B4-BE49-F238E27FC236}">
                <a16:creationId xmlns:a16="http://schemas.microsoft.com/office/drawing/2014/main" id="{B0286FCF-DA4A-463D-AD8B-BEA4A5470BAB}"/>
              </a:ext>
            </a:extLst>
          </p:cNvPr>
          <p:cNvSpPr>
            <a:spLocks noGrp="1"/>
          </p:cNvSpPr>
          <p:nvPr>
            <p:ph sz="quarter" idx="15"/>
          </p:nvPr>
        </p:nvSpPr>
        <p:spPr>
          <a:xfrm>
            <a:off x="342900" y="6354054"/>
            <a:ext cx="8458200" cy="182880"/>
          </a:xfrm>
        </p:spPr>
        <p:txBody>
          <a:bodyPr/>
          <a:lstStyle/>
          <a:p>
            <a:r>
              <a:rPr lang="en-US" sz="800" dirty="0"/>
              <a:t>*These are hormones released from endocrine glands. Hormones are also released from organs that have additional, nonendocrine functions, such as the liver, kidney, and intestine.</a:t>
            </a:r>
          </a:p>
        </p:txBody>
      </p:sp>
      <p:sp>
        <p:nvSpPr>
          <p:cNvPr id="8" name="Slide Number Placeholder 9">
            <a:extLst>
              <a:ext uri="{FF2B5EF4-FFF2-40B4-BE49-F238E27FC236}">
                <a16:creationId xmlns:a16="http://schemas.microsoft.com/office/drawing/2014/main" id="{754F6588-AF27-4BF1-8D9A-51548D0CD6A7}"/>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3173788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6B71D-8FD8-474E-9903-34F419220978}"/>
              </a:ext>
            </a:extLst>
          </p:cNvPr>
          <p:cNvSpPr>
            <a:spLocks noGrp="1"/>
          </p:cNvSpPr>
          <p:nvPr>
            <p:ph type="title"/>
          </p:nvPr>
        </p:nvSpPr>
        <p:spPr/>
        <p:txBody>
          <a:bodyPr/>
          <a:lstStyle/>
          <a:p>
            <a:pPr lvl="0"/>
            <a:r>
              <a:rPr lang="en-US" altLang="en-US" dirty="0">
                <a:ea typeface="Microsoft YaHei" panose="020B0503020204020204" pitchFamily="34" charset="-122"/>
              </a:rPr>
              <a:t>Table 44.1: Parathyroid, Adrenals, Pancreas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AE4D6D9-0ECA-439C-BDBA-536117737A65}"/>
              </a:ext>
            </a:extLst>
          </p:cNvPr>
          <p:cNvSpPr>
            <a:spLocks noGrp="1"/>
          </p:cNvSpPr>
          <p:nvPr>
            <p:ph sz="quarter" idx="11"/>
          </p:nvPr>
        </p:nvSpPr>
        <p:spPr>
          <a:xfrm>
            <a:off x="342900" y="1276710"/>
            <a:ext cx="8458200" cy="320040"/>
          </a:xfrm>
        </p:spPr>
        <p:txBody>
          <a:bodyPr/>
          <a:lstStyle/>
          <a:p>
            <a:r>
              <a:rPr lang="en-US" sz="1600" b="1" dirty="0"/>
              <a:t>TABLE 44.1 Principal Mammalian Endocrine Glands and Their Hormones, </a:t>
            </a:r>
            <a:r>
              <a:rPr lang="en-US" sz="1600" b="1" i="1" dirty="0"/>
              <a:t>continued</a:t>
            </a:r>
            <a:r>
              <a:rPr lang="en-US" sz="1600" i="1" dirty="0"/>
              <a:t>	</a:t>
            </a:r>
          </a:p>
          <a:p>
            <a:endParaRPr lang="en-IN" sz="1600" dirty="0"/>
          </a:p>
        </p:txBody>
      </p:sp>
      <p:sp>
        <p:nvSpPr>
          <p:cNvPr id="9" name="Content Placeholder 3">
            <a:extLst>
              <a:ext uri="{FF2B5EF4-FFF2-40B4-BE49-F238E27FC236}">
                <a16:creationId xmlns:a16="http://schemas.microsoft.com/office/drawing/2014/main" id="{ADEC06F0-58C8-4CF0-99A9-3BCBBB80A65B}"/>
              </a:ext>
            </a:extLst>
          </p:cNvPr>
          <p:cNvSpPr>
            <a:spLocks noGrp="1"/>
          </p:cNvSpPr>
          <p:nvPr>
            <p:ph sz="quarter" idx="15"/>
          </p:nvPr>
        </p:nvSpPr>
        <p:spPr>
          <a:xfrm>
            <a:off x="965534" y="2963214"/>
            <a:ext cx="7212932" cy="935013"/>
          </a:xfrm>
        </p:spPr>
        <p:txBody>
          <a:bodyPr/>
          <a:lstStyle/>
          <a:p>
            <a:r>
              <a:rPr lang="en-US" sz="2000" dirty="0"/>
              <a:t>Na</a:t>
            </a:r>
            <a:r>
              <a:rPr lang="en-US" sz="2000" baseline="30000" dirty="0"/>
              <a:t>+</a:t>
            </a:r>
            <a:r>
              <a:rPr lang="en-US" sz="2000" baseline="-25000" dirty="0"/>
              <a:t> </a:t>
            </a:r>
            <a:r>
              <a:rPr lang="en-US" sz="2000" dirty="0"/>
              <a:t>should read in table column 4 row 7, Na to the power plus.</a:t>
            </a:r>
          </a:p>
          <a:p>
            <a:r>
              <a:rPr lang="en-US" sz="2000" dirty="0"/>
              <a:t>K</a:t>
            </a:r>
            <a:r>
              <a:rPr lang="en-US" sz="2000" baseline="30000" dirty="0"/>
              <a:t>+</a:t>
            </a:r>
            <a:r>
              <a:rPr lang="en-US" sz="2000" baseline="-25000" dirty="0"/>
              <a:t> </a:t>
            </a:r>
            <a:r>
              <a:rPr lang="en-US" sz="2000" dirty="0"/>
              <a:t>should read in table column 4 row 7, K to the power plus.</a:t>
            </a:r>
          </a:p>
        </p:txBody>
      </p:sp>
      <p:graphicFrame>
        <p:nvGraphicFramePr>
          <p:cNvPr id="6" name="Table 4">
            <a:extLst>
              <a:ext uri="{FF2B5EF4-FFF2-40B4-BE49-F238E27FC236}">
                <a16:creationId xmlns:a16="http://schemas.microsoft.com/office/drawing/2014/main" id="{29CD4230-AAE9-44FA-8045-96041C1AE062}"/>
              </a:ext>
            </a:extLst>
          </p:cNvPr>
          <p:cNvGraphicFramePr>
            <a:graphicFrameLocks noGrp="1"/>
          </p:cNvGraphicFramePr>
          <p:nvPr>
            <p:extLst>
              <p:ext uri="{D42A27DB-BD31-4B8C-83A1-F6EECF244321}">
                <p14:modId xmlns:p14="http://schemas.microsoft.com/office/powerpoint/2010/main" val="913557392"/>
              </p:ext>
            </p:extLst>
          </p:nvPr>
        </p:nvGraphicFramePr>
        <p:xfrm>
          <a:off x="320040" y="1637817"/>
          <a:ext cx="8503920" cy="4846320"/>
        </p:xfrm>
        <a:graphic>
          <a:graphicData uri="http://schemas.openxmlformats.org/drawingml/2006/table">
            <a:tbl>
              <a:tblPr firstRow="1" bandRow="1">
                <a:tableStyleId>{5C22544A-7EE6-4342-B048-85BDC9FD1C3A}</a:tableStyleId>
              </a:tblPr>
              <a:tblGrid>
                <a:gridCol w="1734996">
                  <a:extLst>
                    <a:ext uri="{9D8B030D-6E8A-4147-A177-3AD203B41FA5}">
                      <a16:colId xmlns:a16="http://schemas.microsoft.com/office/drawing/2014/main" val="411519548"/>
                    </a:ext>
                  </a:extLst>
                </a:gridCol>
                <a:gridCol w="1278418">
                  <a:extLst>
                    <a:ext uri="{9D8B030D-6E8A-4147-A177-3AD203B41FA5}">
                      <a16:colId xmlns:a16="http://schemas.microsoft.com/office/drawing/2014/main" val="3665452736"/>
                    </a:ext>
                  </a:extLst>
                </a:gridCol>
                <a:gridCol w="1003615">
                  <a:extLst>
                    <a:ext uri="{9D8B030D-6E8A-4147-A177-3AD203B41FA5}">
                      <a16:colId xmlns:a16="http://schemas.microsoft.com/office/drawing/2014/main" val="1477684845"/>
                    </a:ext>
                  </a:extLst>
                </a:gridCol>
                <a:gridCol w="2922098">
                  <a:extLst>
                    <a:ext uri="{9D8B030D-6E8A-4147-A177-3AD203B41FA5}">
                      <a16:colId xmlns:a16="http://schemas.microsoft.com/office/drawing/2014/main" val="4289243221"/>
                    </a:ext>
                  </a:extLst>
                </a:gridCol>
                <a:gridCol w="1564793">
                  <a:extLst>
                    <a:ext uri="{9D8B030D-6E8A-4147-A177-3AD203B41FA5}">
                      <a16:colId xmlns:a16="http://schemas.microsoft.com/office/drawing/2014/main" val="1218251154"/>
                    </a:ext>
                  </a:extLst>
                </a:gridCol>
              </a:tblGrid>
              <a:tr h="415826">
                <a:tc>
                  <a:txBody>
                    <a:bodyPr/>
                    <a:lstStyle/>
                    <a:p>
                      <a:r>
                        <a:rPr lang="en-IN" sz="1200" dirty="0"/>
                        <a:t>Endocrine Gland</a:t>
                      </a:r>
                    </a:p>
                    <a:p>
                      <a:r>
                        <a:rPr lang="en-IN" sz="1200" dirty="0"/>
                        <a:t>and Hormone</a:t>
                      </a:r>
                    </a:p>
                  </a:txBody>
                  <a:tcPr marT="27432" marB="27432"/>
                </a:tc>
                <a:tc>
                  <a:txBody>
                    <a:bodyPr/>
                    <a:lstStyle/>
                    <a:p>
                      <a:r>
                        <a:rPr lang="en-IN" sz="1200" dirty="0"/>
                        <a:t>Target Tissue</a:t>
                      </a:r>
                    </a:p>
                  </a:txBody>
                  <a:tcPr marT="27432" marB="27432"/>
                </a:tc>
                <a:tc>
                  <a:txBody>
                    <a:bodyPr/>
                    <a:lstStyle/>
                    <a:p>
                      <a:pPr algn="ctr"/>
                      <a:endParaRPr lang="en-IN" sz="200" dirty="0"/>
                    </a:p>
                  </a:txBody>
                  <a:tcPr marL="182880" marR="182880" marT="27432" marB="27432" anchor="ctr"/>
                </a:tc>
                <a:tc>
                  <a:txBody>
                    <a:bodyPr/>
                    <a:lstStyle/>
                    <a:p>
                      <a:r>
                        <a:rPr lang="en-IN" sz="1200" dirty="0"/>
                        <a:t>Principal Actions</a:t>
                      </a:r>
                    </a:p>
                  </a:txBody>
                  <a:tcPr marT="27432" marB="27432"/>
                </a:tc>
                <a:tc>
                  <a:txBody>
                    <a:bodyPr/>
                    <a:lstStyle/>
                    <a:p>
                      <a:r>
                        <a:rPr lang="en-IN" sz="1200" dirty="0"/>
                        <a:t>Chemical Nature</a:t>
                      </a:r>
                    </a:p>
                  </a:txBody>
                  <a:tcPr marT="27432" marB="27432"/>
                </a:tc>
                <a:extLst>
                  <a:ext uri="{0D108BD9-81ED-4DB2-BD59-A6C34878D82A}">
                    <a16:rowId xmlns:a16="http://schemas.microsoft.com/office/drawing/2014/main" val="1663126327"/>
                  </a:ext>
                </a:extLst>
              </a:tr>
              <a:tr h="235032">
                <a:tc>
                  <a:txBody>
                    <a:bodyPr/>
                    <a:lstStyle/>
                    <a:p>
                      <a:r>
                        <a:rPr lang="en-IN" sz="1200" b="1" dirty="0"/>
                        <a:t>Parathyroid Glands</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802769189"/>
                  </a:ext>
                </a:extLst>
              </a:tr>
              <a:tr h="777414">
                <a:tc>
                  <a:txBody>
                    <a:bodyPr/>
                    <a:lstStyle/>
                    <a:p>
                      <a:r>
                        <a:rPr lang="en-IN" sz="1200" dirty="0"/>
                        <a:t>Parathyroid hormone (PTH)</a:t>
                      </a:r>
                    </a:p>
                  </a:txBody>
                  <a:tcPr marT="27432" marB="27432"/>
                </a:tc>
                <a:tc>
                  <a:txBody>
                    <a:bodyPr/>
                    <a:lstStyle/>
                    <a:p>
                      <a:r>
                        <a:rPr lang="en-IN" sz="1200" dirty="0"/>
                        <a:t>Bone, kidneys, digestive tract</a:t>
                      </a:r>
                    </a:p>
                  </a:txBody>
                  <a:tcPr marT="27432" marB="27432"/>
                </a:tc>
                <a:tc>
                  <a:txBody>
                    <a:bodyPr/>
                    <a:lstStyle/>
                    <a:p>
                      <a:pPr algn="ctr"/>
                      <a:r>
                        <a:rPr lang="en-US" sz="200" dirty="0"/>
                        <a:t>An illustration of the target tissue Kidney in Parathyroid glands which produces Parathyroid hormone.</a:t>
                      </a:r>
                      <a:r>
                        <a:rPr lang="en-IN" sz="200" dirty="0"/>
                        <a:t> </a:t>
                      </a:r>
                      <a:r>
                        <a:rPr lang="en-US" sz="200" dirty="0"/>
                        <a:t>Kidney is a bean-shaped organ. It consists of a tube coming from the dip on the side of the organ. Their principle action is to raise blood calcium levels by stimulating bone breakdown, to stimulate the calcium reabsorption in kidneys, and to activate vitamin D. Their chemical nature is a peptide (34 amino acids).</a:t>
                      </a:r>
                    </a:p>
                  </a:txBody>
                  <a:tcPr marL="182880" marR="182880" marT="27432" marB="27432" anchor="ctr"/>
                </a:tc>
                <a:tc>
                  <a:txBody>
                    <a:bodyPr/>
                    <a:lstStyle/>
                    <a:p>
                      <a:r>
                        <a:rPr lang="en-US" sz="1200" dirty="0"/>
                        <a:t>Raises blood calcium level by stimulating bone breakdown; stimulates calcium reabsorption in kidneys; activates vitamin D</a:t>
                      </a:r>
                      <a:endParaRPr lang="en-IN" sz="1200" dirty="0"/>
                    </a:p>
                  </a:txBody>
                  <a:tcPr marT="27432" marB="27432"/>
                </a:tc>
                <a:tc>
                  <a:txBody>
                    <a:bodyPr/>
                    <a:lstStyle/>
                    <a:p>
                      <a:r>
                        <a:rPr lang="en-IN" sz="1200" dirty="0"/>
                        <a:t>Peptide (34 amino acids)</a:t>
                      </a:r>
                    </a:p>
                  </a:txBody>
                  <a:tcPr marT="27432" marB="27432"/>
                </a:tc>
                <a:extLst>
                  <a:ext uri="{0D108BD9-81ED-4DB2-BD59-A6C34878D82A}">
                    <a16:rowId xmlns:a16="http://schemas.microsoft.com/office/drawing/2014/main" val="2422882752"/>
                  </a:ext>
                </a:extLst>
              </a:tr>
              <a:tr h="235032">
                <a:tc>
                  <a:txBody>
                    <a:bodyPr/>
                    <a:lstStyle/>
                    <a:p>
                      <a:r>
                        <a:rPr lang="en-IN" sz="1200" b="1" dirty="0"/>
                        <a:t>Adrenal Medulla</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1508367231"/>
                  </a:ext>
                </a:extLst>
              </a:tr>
              <a:tr h="777414">
                <a:tc>
                  <a:txBody>
                    <a:bodyPr/>
                    <a:lstStyle/>
                    <a:p>
                      <a:r>
                        <a:rPr lang="en-IN" sz="1200" b="0" dirty="0"/>
                        <a:t>Epinephrine (adrenaline) and norepinephrine (noradrenaline)</a:t>
                      </a:r>
                    </a:p>
                  </a:txBody>
                  <a:tcPr marT="27432" marB="27432"/>
                </a:tc>
                <a:tc>
                  <a:txBody>
                    <a:bodyPr/>
                    <a:lstStyle/>
                    <a:p>
                      <a:r>
                        <a:rPr lang="en-US" sz="1200" dirty="0"/>
                        <a:t>Smooth muscle, cardiac muscle,</a:t>
                      </a:r>
                    </a:p>
                    <a:p>
                      <a:r>
                        <a:rPr lang="en-US" sz="1200" dirty="0"/>
                        <a:t>blood vessels</a:t>
                      </a:r>
                      <a:endParaRPr lang="en-IN" sz="1200" dirty="0"/>
                    </a:p>
                  </a:txBody>
                  <a:tcPr marT="27432" marB="27432"/>
                </a:tc>
                <a:tc>
                  <a:txBody>
                    <a:bodyPr/>
                    <a:lstStyle/>
                    <a:p>
                      <a:pPr algn="ctr"/>
                      <a:r>
                        <a:rPr lang="en-US" sz="200" dirty="0"/>
                        <a:t>An illustration of the target tissue Heart in the Adrenal medulla which produces norepinephrine (noradrenaline).</a:t>
                      </a:r>
                      <a:r>
                        <a:rPr lang="en-IN" sz="200" dirty="0"/>
                        <a:t> </a:t>
                      </a:r>
                      <a:r>
                        <a:rPr lang="en-US" sz="200" dirty="0"/>
                        <a:t>The structure of the heart along with the aorta, superior vena cava, and inferior vena cava is represented. Their principle action is to initiate stress responses; raise heart rate, blood pressure, metabolic rate; dilate blood vessels; mobilize fat, and raise blood glucose level. Their chemical nature is amino acid derivatives.</a:t>
                      </a:r>
                    </a:p>
                  </a:txBody>
                  <a:tcPr marL="182880" marR="182880" marT="27432" marB="27432" anchor="ctr"/>
                </a:tc>
                <a:tc>
                  <a:txBody>
                    <a:bodyPr/>
                    <a:lstStyle/>
                    <a:p>
                      <a:r>
                        <a:rPr lang="en-US" sz="1200" dirty="0"/>
                        <a:t>Initiate stress responses; raise heart rate, blood pressure, metabolic rate; dilate blood vessels; mobilize fat; raise blood glucose level</a:t>
                      </a:r>
                      <a:endParaRPr lang="en-IN" sz="1200" dirty="0"/>
                    </a:p>
                  </a:txBody>
                  <a:tcPr marT="27432" marB="27432"/>
                </a:tc>
                <a:tc>
                  <a:txBody>
                    <a:bodyPr/>
                    <a:lstStyle/>
                    <a:p>
                      <a:r>
                        <a:rPr lang="en-IN" sz="1200" dirty="0"/>
                        <a:t>Amino acid derivatives</a:t>
                      </a:r>
                    </a:p>
                  </a:txBody>
                  <a:tcPr marT="27432" marB="27432"/>
                </a:tc>
                <a:extLst>
                  <a:ext uri="{0D108BD9-81ED-4DB2-BD59-A6C34878D82A}">
                    <a16:rowId xmlns:a16="http://schemas.microsoft.com/office/drawing/2014/main" val="2014957749"/>
                  </a:ext>
                </a:extLst>
              </a:tr>
              <a:tr h="235032">
                <a:tc>
                  <a:txBody>
                    <a:bodyPr/>
                    <a:lstStyle/>
                    <a:p>
                      <a:r>
                        <a:rPr lang="en-IN" sz="1200" b="1" dirty="0"/>
                        <a:t>Adrenal Cortex</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864779894"/>
                  </a:ext>
                </a:extLst>
              </a:tr>
              <a:tr h="415826">
                <a:tc>
                  <a:txBody>
                    <a:bodyPr/>
                    <a:lstStyle/>
                    <a:p>
                      <a:r>
                        <a:rPr lang="en-US" sz="1200" dirty="0"/>
                        <a:t>Glucocorticoids (for example, cortisol)</a:t>
                      </a:r>
                      <a:endParaRPr lang="en-IN" sz="1200" dirty="0"/>
                    </a:p>
                  </a:txBody>
                  <a:tcPr marT="27432" marB="27432"/>
                </a:tc>
                <a:tc>
                  <a:txBody>
                    <a:bodyPr/>
                    <a:lstStyle/>
                    <a:p>
                      <a:r>
                        <a:rPr lang="en-IN" sz="1200" dirty="0"/>
                        <a:t>Many organs</a:t>
                      </a:r>
                    </a:p>
                  </a:txBody>
                  <a:tcPr marT="27432" marB="27432"/>
                </a:tc>
                <a:tc>
                  <a:txBody>
                    <a:bodyPr/>
                    <a:lstStyle/>
                    <a:p>
                      <a:pPr algn="ctr"/>
                      <a:r>
                        <a:rPr lang="en-US" sz="200" dirty="0"/>
                        <a:t>An illustration of the target tissue of many organs in the Adrenal cortex which produces Glucocorticoids.</a:t>
                      </a:r>
                      <a:r>
                        <a:rPr lang="en-IN" sz="200" dirty="0"/>
                        <a:t> </a:t>
                      </a:r>
                      <a:r>
                        <a:rPr lang="en-US" sz="200" dirty="0"/>
                        <a:t>A cluster of irregularly shaped structures represent many organs. Their principle action is the adaptation to long-term stress, to raise blood glucose levels and mobilize fat. Their chemical nature is steroids.</a:t>
                      </a:r>
                    </a:p>
                  </a:txBody>
                  <a:tcPr marL="182880" marR="182880" marT="27432" marB="27432" anchor="ctr"/>
                </a:tc>
                <a:tc>
                  <a:txBody>
                    <a:bodyPr/>
                    <a:lstStyle/>
                    <a:p>
                      <a:r>
                        <a:rPr lang="en-US" sz="1200" dirty="0"/>
                        <a:t>Adaptation to long-term stress; raise blood glucose level; mobilize fat</a:t>
                      </a:r>
                    </a:p>
                  </a:txBody>
                  <a:tcPr marT="27432" marB="27432"/>
                </a:tc>
                <a:tc>
                  <a:txBody>
                    <a:bodyPr/>
                    <a:lstStyle/>
                    <a:p>
                      <a:r>
                        <a:rPr lang="en-IN" sz="1200" dirty="0"/>
                        <a:t>Steroid</a:t>
                      </a:r>
                    </a:p>
                  </a:txBody>
                  <a:tcPr marT="27432" marB="27432"/>
                </a:tc>
                <a:extLst>
                  <a:ext uri="{0D108BD9-81ED-4DB2-BD59-A6C34878D82A}">
                    <a16:rowId xmlns:a16="http://schemas.microsoft.com/office/drawing/2014/main" val="953510051"/>
                  </a:ext>
                </a:extLst>
              </a:tr>
              <a:tr h="457200">
                <a:tc>
                  <a:txBody>
                    <a:bodyPr/>
                    <a:lstStyle/>
                    <a:p>
                      <a:r>
                        <a:rPr lang="en-IN" sz="1200" dirty="0"/>
                        <a:t>Mineralocorticoids (for example, aldosterone)</a:t>
                      </a:r>
                    </a:p>
                  </a:txBody>
                  <a:tcPr marT="27432" marB="27432"/>
                </a:tc>
                <a:tc>
                  <a:txBody>
                    <a:bodyPr/>
                    <a:lstStyle/>
                    <a:p>
                      <a:r>
                        <a:rPr lang="en-IN" sz="1200" dirty="0"/>
                        <a:t>Kidney tubules</a:t>
                      </a:r>
                    </a:p>
                  </a:txBody>
                  <a:tcPr marT="27432" marB="27432"/>
                </a:tc>
                <a:tc>
                  <a:txBody>
                    <a:bodyPr/>
                    <a:lstStyle/>
                    <a:p>
                      <a:pPr algn="ctr"/>
                      <a:r>
                        <a:rPr lang="en-US" sz="200" dirty="0"/>
                        <a:t>An illustration of the target tissue Kidney tubules in the Adrenal cortex which produces Mineralocorticoids.</a:t>
                      </a:r>
                      <a:r>
                        <a:rPr lang="en-IN" sz="200" dirty="0"/>
                        <a:t> </a:t>
                      </a:r>
                      <a:r>
                        <a:rPr lang="en-US" sz="200" dirty="0"/>
                        <a:t>A long tubular structure attached to a bulb-like structure on one end represents kidney tubules. Their principle action is to maintain the proper balance of sodium plus and potassium plus in the blood. Their chemical nature is steroids.</a:t>
                      </a:r>
                    </a:p>
                  </a:txBody>
                  <a:tcPr marL="182880" marR="182880" marT="27432" marB="27432" anchor="ctr"/>
                </a:tc>
                <a:tc>
                  <a:txBody>
                    <a:bodyPr/>
                    <a:lstStyle/>
                    <a:p>
                      <a:r>
                        <a:rPr lang="en-US" sz="1200" dirty="0"/>
                        <a:t>Maintain proper balance of Na</a:t>
                      </a:r>
                      <a:r>
                        <a:rPr lang="en-US" sz="1200" baseline="30000" dirty="0"/>
                        <a:t>+</a:t>
                      </a:r>
                      <a:r>
                        <a:rPr lang="en-US" sz="1200" dirty="0"/>
                        <a:t> and K</a:t>
                      </a:r>
                      <a:r>
                        <a:rPr lang="en-US" sz="1200" baseline="30000" dirty="0"/>
                        <a:t>+</a:t>
                      </a:r>
                      <a:r>
                        <a:rPr lang="en-US" sz="1200" dirty="0"/>
                        <a:t> in blood</a:t>
                      </a:r>
                    </a:p>
                  </a:txBody>
                  <a:tcPr marT="27432" marB="27432"/>
                </a:tc>
                <a:tc>
                  <a:txBody>
                    <a:bodyPr/>
                    <a:lstStyle/>
                    <a:p>
                      <a:r>
                        <a:rPr lang="en-IN" sz="1200" dirty="0"/>
                        <a:t>Steroid</a:t>
                      </a:r>
                    </a:p>
                  </a:txBody>
                  <a:tcPr marT="27432" marB="27432"/>
                </a:tc>
                <a:extLst>
                  <a:ext uri="{0D108BD9-81ED-4DB2-BD59-A6C34878D82A}">
                    <a16:rowId xmlns:a16="http://schemas.microsoft.com/office/drawing/2014/main" val="644987596"/>
                  </a:ext>
                </a:extLst>
              </a:tr>
              <a:tr h="235032">
                <a:tc>
                  <a:txBody>
                    <a:bodyPr/>
                    <a:lstStyle/>
                    <a:p>
                      <a:r>
                        <a:rPr lang="en-IN" sz="1200" b="1" dirty="0"/>
                        <a:t>Pancreas</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1808898114"/>
                  </a:ext>
                </a:extLst>
              </a:tr>
              <a:tr h="596620">
                <a:tc>
                  <a:txBody>
                    <a:bodyPr/>
                    <a:lstStyle/>
                    <a:p>
                      <a:r>
                        <a:rPr lang="en-IN" sz="1200" dirty="0"/>
                        <a:t>Insulin</a:t>
                      </a:r>
                    </a:p>
                  </a:txBody>
                  <a:tcPr marT="27432" marB="27432"/>
                </a:tc>
                <a:tc>
                  <a:txBody>
                    <a:bodyPr/>
                    <a:lstStyle/>
                    <a:p>
                      <a:r>
                        <a:rPr lang="en-IN" sz="1200" dirty="0"/>
                        <a:t>Liver, skeletal muscles, adipose tissue</a:t>
                      </a:r>
                    </a:p>
                  </a:txBody>
                  <a:tcPr marT="27432" marB="27432"/>
                </a:tc>
                <a:tc>
                  <a:txBody>
                    <a:bodyPr/>
                    <a:lstStyle/>
                    <a:p>
                      <a:pPr algn="ctr"/>
                      <a:r>
                        <a:rPr lang="en-US" sz="200" dirty="0"/>
                        <a:t>An illustration of the target tissue Liver in the Pancreas which produces Insulin.</a:t>
                      </a:r>
                      <a:r>
                        <a:rPr lang="en-IN" sz="200" dirty="0"/>
                        <a:t> </a:t>
                      </a:r>
                      <a:r>
                        <a:rPr lang="en-US" sz="200" dirty="0"/>
                        <a:t>A structure with a bulge at the center which converges towards one side represents the liver. Their principle action is to lower blood glucose levels; stimulate glycogen, fat, protein synthesis. Their chemical nature is a peptide (51 amino acids).</a:t>
                      </a:r>
                    </a:p>
                  </a:txBody>
                  <a:tcPr marL="182880" marR="182880" marT="27432" marB="27432" anchor="ctr"/>
                </a:tc>
                <a:tc>
                  <a:txBody>
                    <a:bodyPr/>
                    <a:lstStyle/>
                    <a:p>
                      <a:r>
                        <a:rPr lang="en-US" sz="1200" dirty="0"/>
                        <a:t>Lowers blood glucose level; stimulates glycogen, fat, protein synthesis</a:t>
                      </a:r>
                      <a:endParaRPr lang="en-IN" sz="1200" dirty="0"/>
                    </a:p>
                  </a:txBody>
                  <a:tcPr marT="27432" marB="27432"/>
                </a:tc>
                <a:tc>
                  <a:txBody>
                    <a:bodyPr/>
                    <a:lstStyle/>
                    <a:p>
                      <a:r>
                        <a:rPr lang="en-IN" sz="1200" dirty="0"/>
                        <a:t>Peptide (51 amino acids)</a:t>
                      </a:r>
                    </a:p>
                  </a:txBody>
                  <a:tcPr marT="27432" marB="27432"/>
                </a:tc>
                <a:extLst>
                  <a:ext uri="{0D108BD9-81ED-4DB2-BD59-A6C34878D82A}">
                    <a16:rowId xmlns:a16="http://schemas.microsoft.com/office/drawing/2014/main" val="989861660"/>
                  </a:ext>
                </a:extLst>
              </a:tr>
              <a:tr h="415826">
                <a:tc>
                  <a:txBody>
                    <a:bodyPr/>
                    <a:lstStyle/>
                    <a:p>
                      <a:r>
                        <a:rPr lang="en-IN" sz="1200" b="0" dirty="0"/>
                        <a:t>Glucagon</a:t>
                      </a:r>
                    </a:p>
                  </a:txBody>
                  <a:tcPr marT="27432" marB="27432"/>
                </a:tc>
                <a:tc>
                  <a:txBody>
                    <a:bodyPr/>
                    <a:lstStyle/>
                    <a:p>
                      <a:r>
                        <a:rPr lang="en-US" sz="1200" dirty="0"/>
                        <a:t>Liver, adipose tissue</a:t>
                      </a:r>
                      <a:endParaRPr lang="en-IN" sz="1200" dirty="0"/>
                    </a:p>
                  </a:txBody>
                  <a:tcPr marT="27432" marB="27432"/>
                </a:tc>
                <a:tc>
                  <a:txBody>
                    <a:bodyPr/>
                    <a:lstStyle/>
                    <a:p>
                      <a:pPr algn="ctr"/>
                      <a:r>
                        <a:rPr lang="en-US" sz="200" dirty="0"/>
                        <a:t>An illustration of the target tissue Liver in the Pancreas which produces Glucagon.</a:t>
                      </a:r>
                      <a:r>
                        <a:rPr lang="en-IN" sz="200" dirty="0"/>
                        <a:t> </a:t>
                      </a:r>
                      <a:r>
                        <a:rPr lang="en-US" sz="200" dirty="0"/>
                        <a:t>A triangle-shaped structure with lobes representing the liver. Their principle action is to raise blood glucose levels and stimulate the breakdown of glycogen in the liver. Their chemical nature is a peptide (29 amino acids).</a:t>
                      </a:r>
                    </a:p>
                  </a:txBody>
                  <a:tcPr marL="182880" marR="182880" marT="27432" marB="27432" anchor="ctr"/>
                </a:tc>
                <a:tc>
                  <a:txBody>
                    <a:bodyPr/>
                    <a:lstStyle/>
                    <a:p>
                      <a:r>
                        <a:rPr lang="en-US" sz="1200" dirty="0"/>
                        <a:t>Raises blood glucose level; stimulates breakdown of glycogen in liver</a:t>
                      </a:r>
                      <a:endParaRPr lang="en-IN" sz="1200" dirty="0"/>
                    </a:p>
                  </a:txBody>
                  <a:tcPr marT="27432" marB="27432"/>
                </a:tc>
                <a:tc>
                  <a:txBody>
                    <a:bodyPr/>
                    <a:lstStyle/>
                    <a:p>
                      <a:r>
                        <a:rPr lang="en-IN" sz="1200" dirty="0"/>
                        <a:t>Peptide (29 amino acids)</a:t>
                      </a:r>
                    </a:p>
                  </a:txBody>
                  <a:tcPr marT="27432" marB="27432"/>
                </a:tc>
                <a:extLst>
                  <a:ext uri="{0D108BD9-81ED-4DB2-BD59-A6C34878D82A}">
                    <a16:rowId xmlns:a16="http://schemas.microsoft.com/office/drawing/2014/main" val="178498375"/>
                  </a:ext>
                </a:extLst>
              </a:tr>
            </a:tbl>
          </a:graphicData>
        </a:graphic>
      </p:graphicFrame>
      <p:pic>
        <p:nvPicPr>
          <p:cNvPr id="7" name="Picture 5" descr="Alt text for this image can be found in the table row 3 column 3.">
            <a:extLst>
              <a:ext uri="{FF2B5EF4-FFF2-40B4-BE49-F238E27FC236}">
                <a16:creationId xmlns:a16="http://schemas.microsoft.com/office/drawing/2014/main" id="{D0852E64-7D93-4B39-A78F-E2C37F3D8C65}"/>
              </a:ext>
              <a:ext uri="{C183D7F6-B498-43B3-948B-1728B52AA6E4}">
                <adec:decorative xmlns:adec="http://schemas.microsoft.com/office/drawing/2017/decorative" val="0"/>
              </a:ext>
            </a:extLst>
          </p:cNvPr>
          <p:cNvPicPr>
            <a:picLocks noChangeAspect="1" noChangeArrowheads="1"/>
          </p:cNvPicPr>
          <p:nvPr/>
        </p:nvPicPr>
        <p:blipFill rotWithShape="1">
          <a:blip r:embed="rId3"/>
          <a:srcRect l="-13998" r="-23225"/>
          <a:stretch/>
        </p:blipFill>
        <p:spPr bwMode="auto">
          <a:xfrm>
            <a:off x="3470443" y="2339917"/>
            <a:ext cx="715714" cy="704336"/>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6" descr="Alt text for this image can be found in the table row 5 column 3.">
            <a:extLst>
              <a:ext uri="{FF2B5EF4-FFF2-40B4-BE49-F238E27FC236}">
                <a16:creationId xmlns:a16="http://schemas.microsoft.com/office/drawing/2014/main" id="{B1E9E0E6-C055-455B-ACC2-7ED7982822E4}"/>
              </a:ext>
              <a:ext uri="{C183D7F6-B498-43B3-948B-1728B52AA6E4}">
                <adec:decorative xmlns:adec="http://schemas.microsoft.com/office/drawing/2017/decorative" val="0"/>
              </a:ext>
            </a:extLst>
          </p:cNvPr>
          <p:cNvPicPr>
            <a:picLocks noChangeAspect="1" noChangeArrowheads="1"/>
          </p:cNvPicPr>
          <p:nvPr/>
        </p:nvPicPr>
        <p:blipFill rotWithShape="1">
          <a:blip r:embed="rId4"/>
          <a:srcRect l="-34252" r="-46163"/>
          <a:stretch/>
        </p:blipFill>
        <p:spPr bwMode="auto">
          <a:xfrm>
            <a:off x="3419475" y="3334887"/>
            <a:ext cx="823913" cy="718590"/>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7" descr="Alt text for this image can be found in the table row 7 column 3.">
            <a:extLst>
              <a:ext uri="{FF2B5EF4-FFF2-40B4-BE49-F238E27FC236}">
                <a16:creationId xmlns:a16="http://schemas.microsoft.com/office/drawing/2014/main" id="{117433E9-F859-469B-BDDC-7CE62207E8CB}"/>
              </a:ext>
              <a:ext uri="{C183D7F6-B498-43B3-948B-1728B52AA6E4}">
                <adec:decorative xmlns:adec="http://schemas.microsoft.com/office/drawing/2017/decorative" val="0"/>
              </a:ext>
            </a:extLst>
          </p:cNvPr>
          <p:cNvPicPr>
            <a:picLocks noChangeAspect="1" noChangeArrowheads="1"/>
          </p:cNvPicPr>
          <p:nvPr/>
        </p:nvPicPr>
        <p:blipFill>
          <a:blip r:embed="rId5"/>
          <a:stretch>
            <a:fillRect/>
          </a:stretch>
        </p:blipFill>
        <p:spPr bwMode="auto">
          <a:xfrm>
            <a:off x="3470443" y="4333666"/>
            <a:ext cx="715714" cy="4189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8" descr="Alt text for this image can be found in the table row 8 column 3.">
            <a:extLst>
              <a:ext uri="{FF2B5EF4-FFF2-40B4-BE49-F238E27FC236}">
                <a16:creationId xmlns:a16="http://schemas.microsoft.com/office/drawing/2014/main" id="{5A0ED393-7703-470E-B24D-8AE093C92E32}"/>
              </a:ext>
              <a:ext uri="{C183D7F6-B498-43B3-948B-1728B52AA6E4}">
                <adec:decorative xmlns:adec="http://schemas.microsoft.com/office/drawing/2017/decorative" val="0"/>
              </a:ext>
            </a:extLst>
          </p:cNvPr>
          <p:cNvPicPr>
            <a:picLocks noChangeAspect="1" noChangeArrowheads="1"/>
          </p:cNvPicPr>
          <p:nvPr/>
        </p:nvPicPr>
        <p:blipFill rotWithShape="1">
          <a:blip r:embed="rId6"/>
          <a:srcRect l="-80763" r="-95137"/>
          <a:stretch/>
        </p:blipFill>
        <p:spPr bwMode="auto">
          <a:xfrm>
            <a:off x="3366308" y="4771597"/>
            <a:ext cx="923984" cy="450233"/>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9" descr="Alt text for this image can be found in the table row 10 column 3.">
            <a:extLst>
              <a:ext uri="{FF2B5EF4-FFF2-40B4-BE49-F238E27FC236}">
                <a16:creationId xmlns:a16="http://schemas.microsoft.com/office/drawing/2014/main" id="{A3807C8F-F301-47B8-8504-2C0F7FD49845}"/>
              </a:ext>
              <a:ext uri="{C183D7F6-B498-43B3-948B-1728B52AA6E4}">
                <adec:decorative xmlns:adec="http://schemas.microsoft.com/office/drawing/2017/decorative" val="0"/>
              </a:ext>
            </a:extLst>
          </p:cNvPr>
          <p:cNvPicPr>
            <a:picLocks noChangeAspect="1" noChangeArrowheads="1"/>
          </p:cNvPicPr>
          <p:nvPr/>
        </p:nvPicPr>
        <p:blipFill>
          <a:blip r:embed="rId7"/>
          <a:stretch>
            <a:fillRect/>
          </a:stretch>
        </p:blipFill>
        <p:spPr bwMode="auto">
          <a:xfrm>
            <a:off x="3366308" y="5510493"/>
            <a:ext cx="923984" cy="36574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0" descr="Alt text for this image can be found in the table row 11 column 3.">
            <a:extLst>
              <a:ext uri="{FF2B5EF4-FFF2-40B4-BE49-F238E27FC236}">
                <a16:creationId xmlns:a16="http://schemas.microsoft.com/office/drawing/2014/main" id="{E653FDA7-F914-4EC2-B57D-C3DCDC771521}"/>
              </a:ext>
              <a:ext uri="{C183D7F6-B498-43B3-948B-1728B52AA6E4}">
                <adec:decorative xmlns:adec="http://schemas.microsoft.com/office/drawing/2017/decorative" val="0"/>
              </a:ext>
            </a:extLst>
          </p:cNvPr>
          <p:cNvPicPr>
            <a:picLocks noChangeAspect="1" noChangeArrowheads="1"/>
          </p:cNvPicPr>
          <p:nvPr/>
        </p:nvPicPr>
        <p:blipFill rotWithShape="1">
          <a:blip r:embed="rId8"/>
          <a:srcRect l="-23073" r="-30755"/>
          <a:stretch/>
        </p:blipFill>
        <p:spPr bwMode="auto">
          <a:xfrm>
            <a:off x="3419475" y="6072896"/>
            <a:ext cx="823913" cy="402317"/>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lide Number Placeholder 11">
            <a:extLst>
              <a:ext uri="{FF2B5EF4-FFF2-40B4-BE49-F238E27FC236}">
                <a16:creationId xmlns:a16="http://schemas.microsoft.com/office/drawing/2014/main" id="{754F6588-AF27-4BF1-8D9A-51548D0CD6A7}"/>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4107251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6B71D-8FD8-474E-9903-34F4192209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44.1: Ovary, Testis, Pineal</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AE4D6D9-0ECA-439C-BDBA-536117737A65}"/>
              </a:ext>
            </a:extLst>
          </p:cNvPr>
          <p:cNvSpPr>
            <a:spLocks noGrp="1"/>
          </p:cNvSpPr>
          <p:nvPr>
            <p:ph sz="quarter" idx="11"/>
          </p:nvPr>
        </p:nvSpPr>
        <p:spPr>
          <a:xfrm>
            <a:off x="342900" y="1276710"/>
            <a:ext cx="8458200" cy="320040"/>
          </a:xfrm>
        </p:spPr>
        <p:txBody>
          <a:bodyPr/>
          <a:lstStyle/>
          <a:p>
            <a:r>
              <a:rPr lang="en-US" sz="1600" b="1" dirty="0"/>
              <a:t>TABLE 44.1 Principal Mammalian Endocrine Glands and Their Hormones, </a:t>
            </a:r>
            <a:r>
              <a:rPr lang="en-US" sz="1600" b="1" i="1" dirty="0"/>
              <a:t>continued</a:t>
            </a:r>
            <a:r>
              <a:rPr lang="en-US" sz="1600" i="1" dirty="0"/>
              <a:t>	</a:t>
            </a:r>
          </a:p>
          <a:p>
            <a:endParaRPr lang="en-IN" sz="1600" dirty="0"/>
          </a:p>
        </p:txBody>
      </p:sp>
      <p:graphicFrame>
        <p:nvGraphicFramePr>
          <p:cNvPr id="6" name="Table 3">
            <a:extLst>
              <a:ext uri="{FF2B5EF4-FFF2-40B4-BE49-F238E27FC236}">
                <a16:creationId xmlns:a16="http://schemas.microsoft.com/office/drawing/2014/main" id="{29CD4230-AAE9-44FA-8045-96041C1AE062}"/>
              </a:ext>
            </a:extLst>
          </p:cNvPr>
          <p:cNvGraphicFramePr>
            <a:graphicFrameLocks noGrp="1"/>
          </p:cNvGraphicFramePr>
          <p:nvPr>
            <p:extLst>
              <p:ext uri="{D42A27DB-BD31-4B8C-83A1-F6EECF244321}">
                <p14:modId xmlns:p14="http://schemas.microsoft.com/office/powerpoint/2010/main" val="2925179820"/>
              </p:ext>
            </p:extLst>
          </p:nvPr>
        </p:nvGraphicFramePr>
        <p:xfrm>
          <a:off x="320040" y="1637817"/>
          <a:ext cx="8503920" cy="4899261"/>
        </p:xfrm>
        <a:graphic>
          <a:graphicData uri="http://schemas.openxmlformats.org/drawingml/2006/table">
            <a:tbl>
              <a:tblPr firstRow="1" bandRow="1">
                <a:tableStyleId>{5C22544A-7EE6-4342-B048-85BDC9FD1C3A}</a:tableStyleId>
              </a:tblPr>
              <a:tblGrid>
                <a:gridCol w="1643680">
                  <a:extLst>
                    <a:ext uri="{9D8B030D-6E8A-4147-A177-3AD203B41FA5}">
                      <a16:colId xmlns:a16="http://schemas.microsoft.com/office/drawing/2014/main" val="411519548"/>
                    </a:ext>
                  </a:extLst>
                </a:gridCol>
                <a:gridCol w="1278418">
                  <a:extLst>
                    <a:ext uri="{9D8B030D-6E8A-4147-A177-3AD203B41FA5}">
                      <a16:colId xmlns:a16="http://schemas.microsoft.com/office/drawing/2014/main" val="3665452736"/>
                    </a:ext>
                  </a:extLst>
                </a:gridCol>
                <a:gridCol w="1003615">
                  <a:extLst>
                    <a:ext uri="{9D8B030D-6E8A-4147-A177-3AD203B41FA5}">
                      <a16:colId xmlns:a16="http://schemas.microsoft.com/office/drawing/2014/main" val="1477684845"/>
                    </a:ext>
                  </a:extLst>
                </a:gridCol>
                <a:gridCol w="3013414">
                  <a:extLst>
                    <a:ext uri="{9D8B030D-6E8A-4147-A177-3AD203B41FA5}">
                      <a16:colId xmlns:a16="http://schemas.microsoft.com/office/drawing/2014/main" val="4289243221"/>
                    </a:ext>
                  </a:extLst>
                </a:gridCol>
                <a:gridCol w="1564793">
                  <a:extLst>
                    <a:ext uri="{9D8B030D-6E8A-4147-A177-3AD203B41FA5}">
                      <a16:colId xmlns:a16="http://schemas.microsoft.com/office/drawing/2014/main" val="1218251154"/>
                    </a:ext>
                  </a:extLst>
                </a:gridCol>
              </a:tblGrid>
              <a:tr h="434323">
                <a:tc>
                  <a:txBody>
                    <a:bodyPr/>
                    <a:lstStyle/>
                    <a:p>
                      <a:r>
                        <a:rPr lang="en-IN" sz="1200" dirty="0"/>
                        <a:t>Endocrine Gland</a:t>
                      </a:r>
                    </a:p>
                    <a:p>
                      <a:r>
                        <a:rPr lang="en-IN" sz="1200" dirty="0"/>
                        <a:t>and Hormone</a:t>
                      </a:r>
                    </a:p>
                  </a:txBody>
                  <a:tcPr marT="27432" marB="27432"/>
                </a:tc>
                <a:tc>
                  <a:txBody>
                    <a:bodyPr/>
                    <a:lstStyle/>
                    <a:p>
                      <a:r>
                        <a:rPr lang="en-IN" sz="1200" dirty="0"/>
                        <a:t>Target Tissue</a:t>
                      </a:r>
                    </a:p>
                  </a:txBody>
                  <a:tcPr marT="27432" marB="27432"/>
                </a:tc>
                <a:tc>
                  <a:txBody>
                    <a:bodyPr/>
                    <a:lstStyle/>
                    <a:p>
                      <a:pPr algn="ctr"/>
                      <a:endParaRPr lang="en-IN" sz="200" dirty="0"/>
                    </a:p>
                  </a:txBody>
                  <a:tcPr marL="182880" marR="182880" marT="27432" marB="27432" anchor="ctr"/>
                </a:tc>
                <a:tc>
                  <a:txBody>
                    <a:bodyPr/>
                    <a:lstStyle/>
                    <a:p>
                      <a:r>
                        <a:rPr lang="en-IN" sz="1200" dirty="0"/>
                        <a:t>Principal Actions</a:t>
                      </a:r>
                    </a:p>
                  </a:txBody>
                  <a:tcPr marT="27432" marB="27432"/>
                </a:tc>
                <a:tc>
                  <a:txBody>
                    <a:bodyPr/>
                    <a:lstStyle/>
                    <a:p>
                      <a:r>
                        <a:rPr lang="en-IN" sz="1200" dirty="0"/>
                        <a:t>Chemical Nature</a:t>
                      </a:r>
                    </a:p>
                  </a:txBody>
                  <a:tcPr marT="27432" marB="27432"/>
                </a:tc>
                <a:extLst>
                  <a:ext uri="{0D108BD9-81ED-4DB2-BD59-A6C34878D82A}">
                    <a16:rowId xmlns:a16="http://schemas.microsoft.com/office/drawing/2014/main" val="1663126327"/>
                  </a:ext>
                </a:extLst>
              </a:tr>
              <a:tr h="245487">
                <a:tc>
                  <a:txBody>
                    <a:bodyPr/>
                    <a:lstStyle/>
                    <a:p>
                      <a:r>
                        <a:rPr lang="en-IN" sz="1200" b="1" dirty="0"/>
                        <a:t>Ovary</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864779894"/>
                  </a:ext>
                </a:extLst>
              </a:tr>
              <a:tr h="434323">
                <a:tc>
                  <a:txBody>
                    <a:bodyPr/>
                    <a:lstStyle/>
                    <a:p>
                      <a:r>
                        <a:rPr lang="en-US" sz="1200" dirty="0"/>
                        <a:t>Estradiol</a:t>
                      </a:r>
                      <a:endParaRPr lang="en-IN" sz="1200" dirty="0"/>
                    </a:p>
                  </a:txBody>
                  <a:tcPr marT="27432" marB="27432"/>
                </a:tc>
                <a:tc>
                  <a:txBody>
                    <a:bodyPr/>
                    <a:lstStyle/>
                    <a:p>
                      <a:r>
                        <a:rPr lang="en-IN" sz="1200" dirty="0"/>
                        <a:t>General</a:t>
                      </a:r>
                    </a:p>
                  </a:txBody>
                  <a:tcPr marT="27432" marB="27432"/>
                </a:tc>
                <a:tc>
                  <a:txBody>
                    <a:bodyPr/>
                    <a:lstStyle/>
                    <a:p>
                      <a:pPr algn="ctr"/>
                      <a:r>
                        <a:rPr lang="en-US" sz="200" dirty="0"/>
                        <a:t>An illustration of the general target tissues in Ovary which produces Estradiol.</a:t>
                      </a:r>
                      <a:r>
                        <a:rPr lang="en-IN" sz="200" dirty="0"/>
                        <a:t> </a:t>
                      </a:r>
                      <a:r>
                        <a:rPr lang="en-US" sz="200" dirty="0"/>
                        <a:t>An oval structure of irregular shape represents Gonads. Their principle action is to stimulate the development of female secondary sex characteristics. Their chemical nature is a steroid.</a:t>
                      </a:r>
                    </a:p>
                  </a:txBody>
                  <a:tcPr marL="182880" marR="182880" marT="27432" marB="27432" anchor="ctr"/>
                </a:tc>
                <a:tc>
                  <a:txBody>
                    <a:bodyPr/>
                    <a:lstStyle/>
                    <a:p>
                      <a:r>
                        <a:rPr lang="en-US" sz="1200" dirty="0"/>
                        <a:t>Stimulates development of female secondary sex characteristics</a:t>
                      </a:r>
                    </a:p>
                  </a:txBody>
                  <a:tcPr marT="27432" marB="27432"/>
                </a:tc>
                <a:tc>
                  <a:txBody>
                    <a:bodyPr/>
                    <a:lstStyle/>
                    <a:p>
                      <a:r>
                        <a:rPr lang="en-IN" sz="1200" dirty="0"/>
                        <a:t>Steroid</a:t>
                      </a:r>
                    </a:p>
                  </a:txBody>
                  <a:tcPr marT="27432" marB="27432"/>
                </a:tc>
                <a:extLst>
                  <a:ext uri="{0D108BD9-81ED-4DB2-BD59-A6C34878D82A}">
                    <a16:rowId xmlns:a16="http://schemas.microsoft.com/office/drawing/2014/main" val="953510051"/>
                  </a:ext>
                </a:extLst>
              </a:tr>
              <a:tr h="623159">
                <a:tc>
                  <a:txBody>
                    <a:bodyPr/>
                    <a:lstStyle/>
                    <a:p>
                      <a:endParaRPr lang="en-IN" sz="1200" dirty="0"/>
                    </a:p>
                  </a:txBody>
                  <a:tcPr marT="27432" marB="27432"/>
                </a:tc>
                <a:tc>
                  <a:txBody>
                    <a:bodyPr/>
                    <a:lstStyle/>
                    <a:p>
                      <a:r>
                        <a:rPr lang="en-IN" sz="1200" dirty="0"/>
                        <a:t>Female reproductive structures</a:t>
                      </a:r>
                    </a:p>
                  </a:txBody>
                  <a:tcPr marT="27432" marB="27432"/>
                </a:tc>
                <a:tc>
                  <a:txBody>
                    <a:bodyPr/>
                    <a:lstStyle/>
                    <a:p>
                      <a:pPr algn="ctr"/>
                      <a:endParaRPr lang="en-US" sz="200" dirty="0"/>
                    </a:p>
                  </a:txBody>
                  <a:tcPr marL="182880" marR="182880" marT="27432" marB="27432" anchor="ctr"/>
                </a:tc>
                <a:tc>
                  <a:txBody>
                    <a:bodyPr/>
                    <a:lstStyle/>
                    <a:p>
                      <a:r>
                        <a:rPr lang="en-US" sz="1200" dirty="0"/>
                        <a:t>Stimulates growth of sex organs at puberty and monthly preparation of uterus for pregnancy</a:t>
                      </a:r>
                    </a:p>
                  </a:txBody>
                  <a:tcPr marT="27432" marB="27432"/>
                </a:tc>
                <a:tc>
                  <a:txBody>
                    <a:bodyPr/>
                    <a:lstStyle/>
                    <a:p>
                      <a:endParaRPr lang="en-IN" sz="1200" dirty="0"/>
                    </a:p>
                  </a:txBody>
                  <a:tcPr marT="27432" marB="27432"/>
                </a:tc>
                <a:extLst>
                  <a:ext uri="{0D108BD9-81ED-4DB2-BD59-A6C34878D82A}">
                    <a16:rowId xmlns:a16="http://schemas.microsoft.com/office/drawing/2014/main" val="3797442788"/>
                  </a:ext>
                </a:extLst>
              </a:tr>
              <a:tr h="457200">
                <a:tc>
                  <a:txBody>
                    <a:bodyPr/>
                    <a:lstStyle/>
                    <a:p>
                      <a:r>
                        <a:rPr lang="en-IN" sz="1200" dirty="0"/>
                        <a:t>Progesterone</a:t>
                      </a:r>
                    </a:p>
                  </a:txBody>
                  <a:tcPr marT="27432" marB="27432"/>
                </a:tc>
                <a:tc>
                  <a:txBody>
                    <a:bodyPr/>
                    <a:lstStyle/>
                    <a:p>
                      <a:r>
                        <a:rPr lang="en-IN" sz="1200" dirty="0"/>
                        <a:t>Uterus</a:t>
                      </a:r>
                    </a:p>
                  </a:txBody>
                  <a:tcPr marT="27432" marB="27432"/>
                </a:tc>
                <a:tc>
                  <a:txBody>
                    <a:bodyPr/>
                    <a:lstStyle/>
                    <a:p>
                      <a:pPr algn="ctr"/>
                      <a:r>
                        <a:rPr lang="en-US" sz="200" dirty="0"/>
                        <a:t>An illustration of the target tissue Uterus in Ovary which produces Progesterone. Uterus is a V-shaped muscular organ with thick walls. There is a pathway below the V-shaped uterus. Their principle action is to complete the preparation for pregnancy. Their chemical nature is steroids.</a:t>
                      </a:r>
                    </a:p>
                  </a:txBody>
                  <a:tcPr marL="182880" marR="182880" marT="27432" marB="27432" anchor="ctr"/>
                </a:tc>
                <a:tc>
                  <a:txBody>
                    <a:bodyPr/>
                    <a:lstStyle/>
                    <a:p>
                      <a:r>
                        <a:rPr lang="en-US" sz="1200" dirty="0"/>
                        <a:t>Completes preparation for pregnancy</a:t>
                      </a:r>
                    </a:p>
                  </a:txBody>
                  <a:tcPr marT="27432" marB="27432"/>
                </a:tc>
                <a:tc>
                  <a:txBody>
                    <a:bodyPr/>
                    <a:lstStyle/>
                    <a:p>
                      <a:r>
                        <a:rPr lang="en-IN" sz="1200" dirty="0"/>
                        <a:t>Steroid</a:t>
                      </a:r>
                    </a:p>
                  </a:txBody>
                  <a:tcPr marT="27432" marB="27432"/>
                </a:tc>
                <a:extLst>
                  <a:ext uri="{0D108BD9-81ED-4DB2-BD59-A6C34878D82A}">
                    <a16:rowId xmlns:a16="http://schemas.microsoft.com/office/drawing/2014/main" val="644987596"/>
                  </a:ext>
                </a:extLst>
              </a:tr>
              <a:tr h="434323">
                <a:tc>
                  <a:txBody>
                    <a:bodyPr/>
                    <a:lstStyle/>
                    <a:p>
                      <a:endParaRPr lang="en-IN" sz="1200" dirty="0"/>
                    </a:p>
                  </a:txBody>
                  <a:tcPr marT="27432" marB="27432"/>
                </a:tc>
                <a:tc>
                  <a:txBody>
                    <a:bodyPr/>
                    <a:lstStyle/>
                    <a:p>
                      <a:r>
                        <a:rPr lang="en-IN" sz="1200" dirty="0"/>
                        <a:t>Mammary glands</a:t>
                      </a:r>
                    </a:p>
                  </a:txBody>
                  <a:tcPr marT="27432" marB="27432"/>
                </a:tc>
                <a:tc>
                  <a:txBody>
                    <a:bodyPr/>
                    <a:lstStyle/>
                    <a:p>
                      <a:pPr algn="ctr"/>
                      <a:r>
                        <a:rPr lang="en-US" sz="200" dirty="0"/>
                        <a:t>An illustration of the target tissue Mammary gland in Ovary. Mammary glands are round structures with nipples at their center. Their principle action is to stimulate development.</a:t>
                      </a:r>
                    </a:p>
                  </a:txBody>
                  <a:tcPr marL="182880" marR="182880" marT="27432" marB="27432" anchor="ctr"/>
                </a:tc>
                <a:tc>
                  <a:txBody>
                    <a:bodyPr/>
                    <a:lstStyle/>
                    <a:p>
                      <a:r>
                        <a:rPr lang="en-US" sz="1200" dirty="0"/>
                        <a:t>Stimulates development</a:t>
                      </a:r>
                    </a:p>
                  </a:txBody>
                  <a:tcPr marT="27432" marB="27432"/>
                </a:tc>
                <a:tc>
                  <a:txBody>
                    <a:bodyPr/>
                    <a:lstStyle/>
                    <a:p>
                      <a:endParaRPr lang="en-IN" sz="1200" dirty="0"/>
                    </a:p>
                  </a:txBody>
                  <a:tcPr marT="27432" marB="27432"/>
                </a:tc>
                <a:extLst>
                  <a:ext uri="{0D108BD9-81ED-4DB2-BD59-A6C34878D82A}">
                    <a16:rowId xmlns:a16="http://schemas.microsoft.com/office/drawing/2014/main" val="2803696802"/>
                  </a:ext>
                </a:extLst>
              </a:tr>
              <a:tr h="182880">
                <a:tc>
                  <a:txBody>
                    <a:bodyPr/>
                    <a:lstStyle/>
                    <a:p>
                      <a:r>
                        <a:rPr lang="en-IN" sz="1200" b="1" dirty="0"/>
                        <a:t>Testis</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2795525580"/>
                  </a:ext>
                </a:extLst>
              </a:tr>
              <a:tr h="623159">
                <a:tc>
                  <a:txBody>
                    <a:bodyPr/>
                    <a:lstStyle/>
                    <a:p>
                      <a:r>
                        <a:rPr lang="en-IN" sz="1200" dirty="0"/>
                        <a:t>Testosterone</a:t>
                      </a:r>
                    </a:p>
                  </a:txBody>
                  <a:tcPr marT="27432" marB="27432"/>
                </a:tc>
                <a:tc>
                  <a:txBody>
                    <a:bodyPr/>
                    <a:lstStyle/>
                    <a:p>
                      <a:r>
                        <a:rPr lang="en-IN" sz="1200" dirty="0"/>
                        <a:t>Many organs</a:t>
                      </a:r>
                    </a:p>
                  </a:txBody>
                  <a:tcPr marT="27432" marB="27432"/>
                </a:tc>
                <a:tc>
                  <a:txBody>
                    <a:bodyPr/>
                    <a:lstStyle/>
                    <a:p>
                      <a:pPr algn="ctr"/>
                      <a:r>
                        <a:rPr lang="en-US" sz="200" dirty="0"/>
                        <a:t>An illustration of the adrenal cortex representing many organs that produce Testosterone in Testis. Adrenal cortex is a thick worm-like structure. The adrenal cortex represents many organs that produce testosterone. Their principle action is to stimulate the development of secondary sex characteristics in males and growth spurt at puberty. Their chemical nature is a steroid.</a:t>
                      </a:r>
                    </a:p>
                  </a:txBody>
                  <a:tcPr marL="182880" marR="182880" marT="27432" marB="27432" anchor="ctr"/>
                </a:tc>
                <a:tc>
                  <a:txBody>
                    <a:bodyPr/>
                    <a:lstStyle/>
                    <a:p>
                      <a:r>
                        <a:rPr lang="en-US" sz="1200" dirty="0"/>
                        <a:t>Stimulates development of secondary sex characteristics in males and growth spurt at puberty</a:t>
                      </a:r>
                      <a:endParaRPr lang="en-IN" sz="1200" dirty="0"/>
                    </a:p>
                  </a:txBody>
                  <a:tcPr marT="27432" marB="27432"/>
                </a:tc>
                <a:tc>
                  <a:txBody>
                    <a:bodyPr/>
                    <a:lstStyle/>
                    <a:p>
                      <a:r>
                        <a:rPr lang="en-IN" sz="1200" dirty="0"/>
                        <a:t>Steroid</a:t>
                      </a:r>
                    </a:p>
                  </a:txBody>
                  <a:tcPr marT="27432" marB="27432"/>
                </a:tc>
                <a:extLst>
                  <a:ext uri="{0D108BD9-81ED-4DB2-BD59-A6C34878D82A}">
                    <a16:rowId xmlns:a16="http://schemas.microsoft.com/office/drawing/2014/main" val="1376369694"/>
                  </a:ext>
                </a:extLst>
              </a:tr>
              <a:tr h="623159">
                <a:tc>
                  <a:txBody>
                    <a:bodyPr/>
                    <a:lstStyle/>
                    <a:p>
                      <a:endParaRPr lang="en-IN" sz="1200" b="0" dirty="0"/>
                    </a:p>
                  </a:txBody>
                  <a:tcPr marT="27432" marB="27432"/>
                </a:tc>
                <a:tc>
                  <a:txBody>
                    <a:bodyPr/>
                    <a:lstStyle/>
                    <a:p>
                      <a:r>
                        <a:rPr lang="en-US" sz="1200" dirty="0"/>
                        <a:t>Male reproductive structures</a:t>
                      </a:r>
                      <a:endParaRPr lang="en-IN" sz="1200" dirty="0"/>
                    </a:p>
                  </a:txBody>
                  <a:tcPr marT="27432" marB="27432"/>
                </a:tc>
                <a:tc>
                  <a:txBody>
                    <a:bodyPr/>
                    <a:lstStyle/>
                    <a:p>
                      <a:pPr algn="ctr"/>
                      <a:r>
                        <a:rPr lang="en-US" sz="200" dirty="0"/>
                        <a:t>An illustration of the target tissue Male reproductive structures in Testis.</a:t>
                      </a:r>
                      <a:r>
                        <a:rPr lang="en-IN" sz="200" dirty="0"/>
                        <a:t> </a:t>
                      </a:r>
                      <a:r>
                        <a:rPr lang="en-US" sz="200" dirty="0"/>
                        <a:t>An acorn-shaped structure with a stem on top represents Gonads. Their principle action is to stimulate the development of sex organs and stimulate spermatogenesis.</a:t>
                      </a:r>
                    </a:p>
                  </a:txBody>
                  <a:tcPr marL="182880" marR="182880" marT="27432" marB="27432" anchor="ctr"/>
                </a:tc>
                <a:tc>
                  <a:txBody>
                    <a:bodyPr/>
                    <a:lstStyle/>
                    <a:p>
                      <a:r>
                        <a:rPr lang="en-US" sz="1200" dirty="0"/>
                        <a:t>Stimulates development of sex organs; stimulates spermatogenesis</a:t>
                      </a:r>
                      <a:endParaRPr lang="en-IN" sz="1200" dirty="0"/>
                    </a:p>
                  </a:txBody>
                  <a:tcPr marT="27432" marB="27432"/>
                </a:tc>
                <a:tc>
                  <a:txBody>
                    <a:bodyPr/>
                    <a:lstStyle/>
                    <a:p>
                      <a:endParaRPr lang="en-IN" sz="1200" dirty="0"/>
                    </a:p>
                  </a:txBody>
                  <a:tcPr marT="27432" marB="27432"/>
                </a:tc>
                <a:extLst>
                  <a:ext uri="{0D108BD9-81ED-4DB2-BD59-A6C34878D82A}">
                    <a16:rowId xmlns:a16="http://schemas.microsoft.com/office/drawing/2014/main" val="148336850"/>
                  </a:ext>
                </a:extLst>
              </a:tr>
              <a:tr h="182880">
                <a:tc>
                  <a:txBody>
                    <a:bodyPr/>
                    <a:lstStyle/>
                    <a:p>
                      <a:r>
                        <a:rPr lang="en-IN" sz="1200" b="1" dirty="0"/>
                        <a:t>Pineal Gland</a:t>
                      </a:r>
                    </a:p>
                  </a:txBody>
                  <a:tcPr marT="27432" marB="27432">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a:endParaRPr lang="en-IN" sz="200" dirty="0"/>
                    </a:p>
                  </a:txBody>
                  <a:tcPr marL="182880" marR="182880" marT="27432" marB="27432"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27432" marB="27432">
                    <a:lnL w="12700" cap="flat" cmpd="sng" algn="ctr">
                      <a:noFill/>
                      <a:prstDash val="solid"/>
                      <a:round/>
                      <a:headEnd type="none" w="med" len="med"/>
                      <a:tailEnd type="none" w="med" len="med"/>
                    </a:lnL>
                  </a:tcPr>
                </a:tc>
                <a:extLst>
                  <a:ext uri="{0D108BD9-81ED-4DB2-BD59-A6C34878D82A}">
                    <a16:rowId xmlns:a16="http://schemas.microsoft.com/office/drawing/2014/main" val="3258465610"/>
                  </a:ext>
                </a:extLst>
              </a:tr>
              <a:tr h="548640">
                <a:tc>
                  <a:txBody>
                    <a:bodyPr/>
                    <a:lstStyle/>
                    <a:p>
                      <a:r>
                        <a:rPr lang="en-US" sz="1200" dirty="0"/>
                        <a:t>Melatonin</a:t>
                      </a:r>
                      <a:endParaRPr lang="en-IN" sz="1200" dirty="0"/>
                    </a:p>
                  </a:txBody>
                  <a:tcPr marT="27432" marB="27432"/>
                </a:tc>
                <a:tc>
                  <a:txBody>
                    <a:bodyPr/>
                    <a:lstStyle/>
                    <a:p>
                      <a:r>
                        <a:rPr lang="en-IN" sz="1200" dirty="0"/>
                        <a:t>Gonads, brain, pigment cells</a:t>
                      </a:r>
                    </a:p>
                  </a:txBody>
                  <a:tcPr marT="27432" marB="27432"/>
                </a:tc>
                <a:tc>
                  <a:txBody>
                    <a:bodyPr/>
                    <a:lstStyle/>
                    <a:p>
                      <a:pPr algn="ctr"/>
                      <a:r>
                        <a:rPr lang="en-US" sz="200" dirty="0"/>
                        <a:t>An illustration of the target tissue Gonads in the Pineal gland which produces Melatonin.</a:t>
                      </a:r>
                      <a:r>
                        <a:rPr lang="en-IN" sz="200" dirty="0"/>
                        <a:t> </a:t>
                      </a:r>
                      <a:r>
                        <a:rPr lang="en-US" sz="200" dirty="0"/>
                        <a:t>An acorn-shaped structure with a stem on top and an oval structure of irregular shape represents Gonads. Their principle action is to regulate biological rhythms. Their chemical nature is amino acid derivative.</a:t>
                      </a:r>
                    </a:p>
                  </a:txBody>
                  <a:tcPr marL="182880" marR="182880" marT="27432" marB="27432" anchor="ctr"/>
                </a:tc>
                <a:tc>
                  <a:txBody>
                    <a:bodyPr/>
                    <a:lstStyle/>
                    <a:p>
                      <a:r>
                        <a:rPr lang="en-US" sz="1200" dirty="0"/>
                        <a:t>Regulates biological rhythms</a:t>
                      </a:r>
                    </a:p>
                  </a:txBody>
                  <a:tcPr marT="27432" marB="27432"/>
                </a:tc>
                <a:tc>
                  <a:txBody>
                    <a:bodyPr/>
                    <a:lstStyle/>
                    <a:p>
                      <a:r>
                        <a:rPr lang="en-IN" sz="1200" dirty="0"/>
                        <a:t>Amino acid derivative</a:t>
                      </a:r>
                    </a:p>
                  </a:txBody>
                  <a:tcPr marT="27432" marB="27432"/>
                </a:tc>
                <a:extLst>
                  <a:ext uri="{0D108BD9-81ED-4DB2-BD59-A6C34878D82A}">
                    <a16:rowId xmlns:a16="http://schemas.microsoft.com/office/drawing/2014/main" val="2328231171"/>
                  </a:ext>
                </a:extLst>
              </a:tr>
            </a:tbl>
          </a:graphicData>
        </a:graphic>
      </p:graphicFrame>
      <p:pic>
        <p:nvPicPr>
          <p:cNvPr id="18" name="Picture 4" descr="Alt text for this image can be found in the table row 3 column 3.">
            <a:extLst>
              <a:ext uri="{FF2B5EF4-FFF2-40B4-BE49-F238E27FC236}">
                <a16:creationId xmlns:a16="http://schemas.microsoft.com/office/drawing/2014/main" id="{117DDDDC-4A03-44D4-B57F-6CADCE52044C}"/>
              </a:ext>
              <a:ext uri="{C183D7F6-B498-43B3-948B-1728B52AA6E4}">
                <adec:decorative xmlns:adec="http://schemas.microsoft.com/office/drawing/2017/decorative" val="0"/>
              </a:ext>
            </a:extLst>
          </p:cNvPr>
          <p:cNvPicPr>
            <a:picLocks noChangeAspect="1" noChangeArrowheads="1"/>
          </p:cNvPicPr>
          <p:nvPr/>
        </p:nvPicPr>
        <p:blipFill rotWithShape="1">
          <a:blip r:embed="rId3"/>
          <a:srcRect l="-41144" r="-24672"/>
          <a:stretch/>
        </p:blipFill>
        <p:spPr bwMode="auto">
          <a:xfrm>
            <a:off x="3339936" y="2320309"/>
            <a:ext cx="757238" cy="417078"/>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5" descr="Alt text for this image can be found in the table row 5 column 3.">
            <a:extLst>
              <a:ext uri="{FF2B5EF4-FFF2-40B4-BE49-F238E27FC236}">
                <a16:creationId xmlns:a16="http://schemas.microsoft.com/office/drawing/2014/main" id="{7E818F79-754C-4D27-A2A0-0CABA11AF1DB}"/>
              </a:ext>
              <a:ext uri="{C183D7F6-B498-43B3-948B-1728B52AA6E4}">
                <adec:decorative xmlns:adec="http://schemas.microsoft.com/office/drawing/2017/decorative" val="0"/>
              </a:ext>
            </a:extLst>
          </p:cNvPr>
          <p:cNvPicPr>
            <a:picLocks noChangeAspect="1" noChangeArrowheads="1"/>
          </p:cNvPicPr>
          <p:nvPr/>
        </p:nvPicPr>
        <p:blipFill rotWithShape="1">
          <a:blip r:embed="rId4"/>
          <a:srcRect l="-39094" r="-45821"/>
          <a:stretch/>
        </p:blipFill>
        <p:spPr bwMode="auto">
          <a:xfrm>
            <a:off x="3393839" y="3373824"/>
            <a:ext cx="723342" cy="458786"/>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Picture 6" descr="Alt text for this image can be found in the table row 6 column 3.">
            <a:extLst>
              <a:ext uri="{FF2B5EF4-FFF2-40B4-BE49-F238E27FC236}">
                <a16:creationId xmlns:a16="http://schemas.microsoft.com/office/drawing/2014/main" id="{2146A0DD-C8D2-405A-A3A5-D557CB95B182}"/>
              </a:ext>
              <a:ext uri="{C183D7F6-B498-43B3-948B-1728B52AA6E4}">
                <adec:decorative xmlns:adec="http://schemas.microsoft.com/office/drawing/2017/decorative" val="0"/>
              </a:ext>
            </a:extLst>
          </p:cNvPr>
          <p:cNvPicPr>
            <a:picLocks noChangeAspect="1" noChangeArrowheads="1"/>
          </p:cNvPicPr>
          <p:nvPr/>
        </p:nvPicPr>
        <p:blipFill rotWithShape="1">
          <a:blip r:embed="rId5"/>
          <a:srcRect l="-82530" r="-58579"/>
          <a:stretch/>
        </p:blipFill>
        <p:spPr bwMode="auto">
          <a:xfrm>
            <a:off x="3339937" y="3836500"/>
            <a:ext cx="757237" cy="417078"/>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7" descr="Alt text for this image can be found in the table row 8 column 3.">
            <a:extLst>
              <a:ext uri="{FF2B5EF4-FFF2-40B4-BE49-F238E27FC236}">
                <a16:creationId xmlns:a16="http://schemas.microsoft.com/office/drawing/2014/main" id="{F69EBE39-4AA6-4DE8-B7D5-55ECC382AF9D}"/>
              </a:ext>
              <a:ext uri="{C183D7F6-B498-43B3-948B-1728B52AA6E4}">
                <adec:decorative xmlns:adec="http://schemas.microsoft.com/office/drawing/2017/decorative" val="0"/>
              </a:ext>
            </a:extLst>
          </p:cNvPr>
          <p:cNvPicPr>
            <a:picLocks noChangeAspect="1" noChangeArrowheads="1"/>
          </p:cNvPicPr>
          <p:nvPr/>
        </p:nvPicPr>
        <p:blipFill rotWithShape="1">
          <a:blip r:embed="rId6"/>
          <a:srcRect l="-30979" r="-26034"/>
          <a:stretch/>
        </p:blipFill>
        <p:spPr bwMode="auto">
          <a:xfrm>
            <a:off x="3260426" y="4571257"/>
            <a:ext cx="916258" cy="486804"/>
          </a:xfrm>
          <a:prstGeom prst="rect">
            <a:avLst/>
          </a:prstGeom>
          <a:solidFill>
            <a:srgbClr val="F4CCCC"/>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8" descr="Alt text for this image can be found in the table row 9 column 3.">
            <a:extLst>
              <a:ext uri="{FF2B5EF4-FFF2-40B4-BE49-F238E27FC236}">
                <a16:creationId xmlns:a16="http://schemas.microsoft.com/office/drawing/2014/main" id="{4FA59A67-1A6E-4F7B-B939-D6982EE93D8F}"/>
              </a:ext>
              <a:ext uri="{C183D7F6-B498-43B3-948B-1728B52AA6E4}">
                <adec:decorative xmlns:adec="http://schemas.microsoft.com/office/drawing/2017/decorative" val="0"/>
              </a:ext>
            </a:extLst>
          </p:cNvPr>
          <p:cNvPicPr>
            <a:picLocks noChangeAspect="1" noChangeArrowheads="1"/>
          </p:cNvPicPr>
          <p:nvPr/>
        </p:nvPicPr>
        <p:blipFill rotWithShape="1">
          <a:blip r:embed="rId7"/>
          <a:srcRect l="-84037" r="-74802"/>
          <a:stretch/>
        </p:blipFill>
        <p:spPr bwMode="auto">
          <a:xfrm>
            <a:off x="3358049" y="5142510"/>
            <a:ext cx="721012" cy="589032"/>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9" descr="Alt text for this image can be found in the table row 11 column 3.">
            <a:extLst>
              <a:ext uri="{FF2B5EF4-FFF2-40B4-BE49-F238E27FC236}">
                <a16:creationId xmlns:a16="http://schemas.microsoft.com/office/drawing/2014/main" id="{3246C136-64CA-44C0-8EE4-3CE8C102CC2C}"/>
              </a:ext>
              <a:ext uri="{C183D7F6-B498-43B3-948B-1728B52AA6E4}">
                <adec:decorative xmlns:adec="http://schemas.microsoft.com/office/drawing/2017/decorative" val="0"/>
              </a:ext>
            </a:extLst>
          </p:cNvPr>
          <p:cNvPicPr>
            <a:picLocks noChangeAspect="1" noChangeArrowheads="1"/>
          </p:cNvPicPr>
          <p:nvPr/>
        </p:nvPicPr>
        <p:blipFill rotWithShape="1">
          <a:blip r:embed="rId8"/>
          <a:srcRect l="-20483" r="-20033"/>
          <a:stretch/>
        </p:blipFill>
        <p:spPr bwMode="auto">
          <a:xfrm>
            <a:off x="3376449" y="6005174"/>
            <a:ext cx="684212" cy="504666"/>
          </a:xfrm>
          <a:prstGeom prst="rect">
            <a:avLst/>
          </a:prstGeom>
          <a:solidFill>
            <a:srgbClr val="FAE7E8"/>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lide Number Placeholder 10">
            <a:extLst>
              <a:ext uri="{FF2B5EF4-FFF2-40B4-BE49-F238E27FC236}">
                <a16:creationId xmlns:a16="http://schemas.microsoft.com/office/drawing/2014/main" id="{754F6588-AF27-4BF1-8D9A-51548D0CD6A7}"/>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922694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B1513-7B69-4DEB-A784-16773F1C5BA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The generalized life cycles of hormones are described is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3180" y="1097092"/>
            <a:ext cx="5332188" cy="5118438"/>
          </a:xfrm>
          <a:prstGeom prst="rect">
            <a:avLst/>
          </a:prstGeom>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FC501A2-3BE6-4A56-A46C-90222FD3CC42}"/>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265596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1FA24-3E74-41FF-AC10-328F484957F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Paracrine Regulators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17849B2-4690-462C-A812-1BE47848EF43}"/>
              </a:ext>
            </a:extLst>
          </p:cNvPr>
          <p:cNvSpPr>
            <a:spLocks noGrp="1"/>
          </p:cNvSpPr>
          <p:nvPr>
            <p:ph sz="quarter" idx="11"/>
          </p:nvPr>
        </p:nvSpPr>
        <p:spPr/>
        <p:txBody>
          <a:bodyPr/>
          <a:lstStyle/>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Paracrine regulation occurs in most organs</a:t>
            </a:r>
          </a:p>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Growth factors</a:t>
            </a:r>
          </a:p>
          <a:p>
            <a:pPr marL="347472" lvl="0" indent="-347472">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Proteins that promote growth and cell division in specific organs</a:t>
            </a:r>
          </a:p>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Epidermal growth factor</a:t>
            </a:r>
          </a:p>
          <a:p>
            <a:pPr marL="347472" lvl="0" indent="-347472">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Activates mitosis in skin</a:t>
            </a:r>
          </a:p>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Nerve growth factor</a:t>
            </a:r>
          </a:p>
          <a:p>
            <a:pPr marL="347472" lvl="0" indent="-347472">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Stimulates growth and survival of neurons</a:t>
            </a:r>
          </a:p>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Insulin-like growth factor</a:t>
            </a:r>
          </a:p>
          <a:p>
            <a:pPr marL="347472" lvl="0" indent="-347472">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Stimulates cell division in developing bone</a:t>
            </a:r>
          </a:p>
          <a:p>
            <a:pPr lvl="0">
              <a:spcBef>
                <a:spcPts val="600"/>
              </a:spcBef>
              <a:spcAft>
                <a:spcPts val="300"/>
              </a:spcAft>
              <a:buClr>
                <a:schemeClr val="tx1"/>
              </a:buClr>
            </a:pPr>
            <a:r>
              <a:rPr lang="en-US" sz="2200" dirty="0">
                <a:solidFill>
                  <a:srgbClr val="000000"/>
                </a:solidFill>
                <a:latin typeface="Arial" panose="020B0604020202020204" pitchFamily="34" charset="0"/>
                <a:ea typeface="Verdana" panose="020B0604030504040204" pitchFamily="34" charset="0"/>
              </a:rPr>
              <a:t>Cytokines</a:t>
            </a:r>
          </a:p>
          <a:p>
            <a:pPr marL="347472" lvl="0" indent="-347472">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Specialize in control of cell division and differentiation in immune system</a:t>
            </a:r>
          </a:p>
        </p:txBody>
      </p:sp>
      <p:sp>
        <p:nvSpPr>
          <p:cNvPr id="6" name="Slide Number Placeholder 3">
            <a:extLst>
              <a:ext uri="{FF2B5EF4-FFF2-40B4-BE49-F238E27FC236}">
                <a16:creationId xmlns:a16="http://schemas.microsoft.com/office/drawing/2014/main" id="{3DD9F18E-87F1-4BC5-97ED-768239B55BA7}"/>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215829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A79FA-DF50-4607-9669-F7E6171FF27D}"/>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Paracrine Regulation of Blood Vessels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964B819-FCFC-4488-9EE8-5AE462F2C1A3}"/>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Nitric oxide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Function as neurotransmitter</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Produced by endothelium of blood vessels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Dilates arteries to control blood pressure.</a:t>
            </a:r>
          </a:p>
          <a:p>
            <a:pPr>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Endothelin</a:t>
            </a:r>
            <a:r>
              <a:rPr lang="en-US" dirty="0">
                <a:solidFill>
                  <a:srgbClr val="000000"/>
                </a:solidFill>
                <a:latin typeface="Arial" panose="020B0604020202020204" pitchFamily="34" charset="0"/>
                <a:ea typeface="Verdana" panose="020B0604030504040204" pitchFamily="34" charset="0"/>
              </a:rPr>
              <a:t> stimulates vasoconstriction</a:t>
            </a:r>
          </a:p>
          <a:p>
            <a:pPr>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Bradykinin</a:t>
            </a:r>
            <a:r>
              <a:rPr lang="en-US" dirty="0">
                <a:solidFill>
                  <a:srgbClr val="000000"/>
                </a:solidFill>
                <a:latin typeface="Arial" panose="020B0604020202020204" pitchFamily="34" charset="0"/>
                <a:ea typeface="Verdana" panose="020B0604030504040204" pitchFamily="34" charset="0"/>
              </a:rPr>
              <a:t> promotes vasodilation</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Paracrine regulation supplements autonomic nervous system</a:t>
            </a:r>
          </a:p>
        </p:txBody>
      </p:sp>
      <p:sp>
        <p:nvSpPr>
          <p:cNvPr id="6" name="Slide Number Placeholder 3">
            <a:extLst>
              <a:ext uri="{FF2B5EF4-FFF2-40B4-BE49-F238E27FC236}">
                <a16:creationId xmlns:a16="http://schemas.microsoft.com/office/drawing/2014/main" id="{6E62CD6E-A782-4E6F-8C7F-058FF0C651CD}"/>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143152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515703" cy="5076782"/>
          </a:xfrm>
        </p:spPr>
        <p:txBody>
          <a:bodyPr/>
          <a:lstStyle/>
          <a:p>
            <a:pPr marL="685800" indent="-685800">
              <a:spcBef>
                <a:spcPts val="600"/>
              </a:spcBef>
              <a:spcAft>
                <a:spcPts val="600"/>
              </a:spcAft>
            </a:pPr>
            <a:r>
              <a:rPr lang="en-US" b="1" dirty="0"/>
              <a:t>44.1 </a:t>
            </a:r>
            <a:r>
              <a:rPr lang="en-US" dirty="0"/>
              <a:t>Regulation of Body Processes by Chemical Messengers </a:t>
            </a:r>
          </a:p>
          <a:p>
            <a:pPr marL="685800" indent="-685800">
              <a:spcBef>
                <a:spcPts val="600"/>
              </a:spcBef>
              <a:spcAft>
                <a:spcPts val="600"/>
              </a:spcAft>
            </a:pPr>
            <a:r>
              <a:rPr lang="en-US" b="1" dirty="0"/>
              <a:t>44.2 </a:t>
            </a:r>
            <a:r>
              <a:rPr lang="en-US" dirty="0"/>
              <a:t>Overview of Hormone Action </a:t>
            </a:r>
          </a:p>
          <a:p>
            <a:pPr marL="685800" indent="-685800">
              <a:spcBef>
                <a:spcPts val="600"/>
              </a:spcBef>
              <a:spcAft>
                <a:spcPts val="600"/>
              </a:spcAft>
            </a:pPr>
            <a:r>
              <a:rPr lang="en-US" b="1" dirty="0"/>
              <a:t>44.3 </a:t>
            </a:r>
            <a:r>
              <a:rPr lang="en-US" dirty="0"/>
              <a:t>The Pituitary and Hypothalamus: The Body’s Control Centers </a:t>
            </a:r>
          </a:p>
          <a:p>
            <a:pPr marL="685800" indent="-685800">
              <a:spcBef>
                <a:spcPts val="600"/>
              </a:spcBef>
              <a:spcAft>
                <a:spcPts val="600"/>
              </a:spcAft>
            </a:pPr>
            <a:r>
              <a:rPr lang="en-US" b="1" dirty="0"/>
              <a:t>44.4 </a:t>
            </a:r>
            <a:r>
              <a:rPr lang="en-US" dirty="0"/>
              <a:t>The Major Peripheral Endocrine Glands </a:t>
            </a:r>
          </a:p>
          <a:p>
            <a:pPr marL="685800" indent="-685800">
              <a:spcBef>
                <a:spcPts val="600"/>
              </a:spcBef>
              <a:spcAft>
                <a:spcPts val="600"/>
              </a:spcAft>
            </a:pPr>
            <a:r>
              <a:rPr lang="en-US" b="1" dirty="0"/>
              <a:t>44.5 </a:t>
            </a:r>
            <a:r>
              <a:rPr lang="en-US" dirty="0"/>
              <a:t>Other Hormones and Their Effects </a:t>
            </a:r>
          </a:p>
        </p:txBody>
      </p:sp>
      <p:pic>
        <p:nvPicPr>
          <p:cNvPr id="7" name="Picture 3" descr="A  close-up view of a toad. The skin is yellowish and dark brown with bold orange spots spread across and a small tail on the rear end.">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164150" y="1454134"/>
            <a:ext cx="3619719"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09" y="6172136"/>
            <a:ext cx="1828800" cy="181356"/>
          </a:xfrm>
        </p:spPr>
        <p:txBody>
          <a:bodyPr/>
          <a:lstStyle/>
          <a:p>
            <a:r>
              <a:rPr lang="en-IN" dirty="0">
                <a:solidFill>
                  <a:schemeClr val="tx1"/>
                </a:solidFill>
              </a:rPr>
              <a:t> Nature’s Images/Science Source </a:t>
            </a:r>
            <a:endParaRPr lang="en-US" dirty="0">
              <a:solidFill>
                <a:schemeClr val="tx1"/>
              </a:solidFill>
            </a:endParaRP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9E4F5-7871-4EF8-AB20-036AA57258E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Prostaglandins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A5BD3BB-421D-4756-B001-EB0521BF9BB6}"/>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Diverse group of fatty acids that are produced in almost every organ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Regulate a variety of functions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Smooth muscle contraction, lung function, labor, and inflammation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Synthesis is inhibited by nonsteroidal anti-inflammatory drugs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Ds) such as aspirin and ibuprofen</a:t>
            </a:r>
          </a:p>
        </p:txBody>
      </p:sp>
      <p:sp>
        <p:nvSpPr>
          <p:cNvPr id="6" name="Slide Number Placeholder 3">
            <a:extLst>
              <a:ext uri="{FF2B5EF4-FFF2-40B4-BE49-F238E27FC236}">
                <a16:creationId xmlns:a16="http://schemas.microsoft.com/office/drawing/2014/main" id="{F3F52836-4129-4F81-B1F2-09D7253DF21A}"/>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537809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B8CA05-644F-4017-8600-B94E9427535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Lipophilic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F55794A-0FB0-49A2-A5AE-0CB488CB4A50}"/>
              </a:ext>
            </a:extLst>
          </p:cNvPr>
          <p:cNvSpPr>
            <a:spLocks noGrp="1"/>
          </p:cNvSpPr>
          <p:nvPr>
            <p:ph sz="quarter" idx="11"/>
          </p:nvPr>
        </p:nvSpPr>
        <p:spPr>
          <a:xfrm>
            <a:off x="342900" y="1276710"/>
            <a:ext cx="8458200" cy="2298699"/>
          </a:xfrm>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Lipophilic hormones include the steroid hormones and the thyroid hormones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Also </a:t>
            </a:r>
            <a:r>
              <a:rPr lang="en-US" dirty="0" err="1">
                <a:solidFill>
                  <a:srgbClr val="000000"/>
                </a:solidFill>
                <a:latin typeface="Arial" panose="020B0604020202020204" pitchFamily="34" charset="0"/>
                <a:ea typeface="Verdana" panose="020B0604030504040204" pitchFamily="34" charset="0"/>
              </a:rPr>
              <a:t>retinoids</a:t>
            </a:r>
            <a:r>
              <a:rPr lang="en-US" dirty="0">
                <a:solidFill>
                  <a:srgbClr val="000000"/>
                </a:solidFill>
                <a:latin typeface="Arial" panose="020B0604020202020204" pitchFamily="34" charset="0"/>
                <a:ea typeface="Verdana" panose="020B0604030504040204" pitchFamily="34" charset="0"/>
              </a:rPr>
              <a:t>, or vitamin A</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Can enter cells through plasma membrane</a:t>
            </a:r>
          </a:p>
        </p:txBody>
      </p:sp>
      <p:pic>
        <p:nvPicPr>
          <p:cNvPr id="9" name="Picture 3" descr="The molecular structures of cortisol, testosterone and thyroxine all have carbon rings are illustrated.">
            <a:extLst>
              <a:ext uri="{FF2B5EF4-FFF2-40B4-BE49-F238E27FC236}">
                <a16:creationId xmlns:a16="http://schemas.microsoft.com/office/drawing/2014/main" id="{32464CBE-85F8-4055-A485-9DA66E7CEA92}"/>
              </a:ext>
            </a:extLst>
          </p:cNvPr>
          <p:cNvPicPr>
            <a:picLocks noChangeAspect="1" noChangeArrowheads="1"/>
          </p:cNvPicPr>
          <p:nvPr/>
        </p:nvPicPr>
        <p:blipFill>
          <a:blip r:embed="rId2"/>
          <a:stretch>
            <a:fillRect/>
          </a:stretch>
        </p:blipFill>
        <p:spPr bwMode="auto">
          <a:xfrm>
            <a:off x="550996" y="3911142"/>
            <a:ext cx="8042008" cy="20190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F3A34B17-0694-4CC0-AC78-F79539620ADA}"/>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147174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7B966-4304-4711-8A20-87C45EA1C14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Characteristics of Lipophilic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1AFD25F-72AD-49AD-993F-51572F682A4F}"/>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Circulate in the blood bound to transport proteins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Dissociate from carrier at target cells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Pass through the cell membrane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Bind to an intracellular receptor, either in the cytoplasm or the nucleus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Hormone-receptor complex binds to hormone response elements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Regulate gene expression</a:t>
            </a:r>
          </a:p>
        </p:txBody>
      </p:sp>
      <p:sp>
        <p:nvSpPr>
          <p:cNvPr id="6" name="Slide Number Placeholder 3">
            <a:extLst>
              <a:ext uri="{FF2B5EF4-FFF2-40B4-BE49-F238E27FC236}">
                <a16:creationId xmlns:a16="http://schemas.microsoft.com/office/drawing/2014/main" id="{44BED7C0-4CE9-4D21-B854-ABBD08862BBA}"/>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193938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36962-F322-4B11-BE5D-BA5B775A2F2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Mechanism of lipophilic hormone action is illustrated. Blood plasma, lipophilic hormones, nucleus, mRNA, DNA, hormone response elements are labeled.">
            <a:extLst>
              <a:ext uri="{FF2B5EF4-FFF2-40B4-BE49-F238E27FC236}">
                <a16:creationId xmlns:a16="http://schemas.microsoft.com/office/drawing/2014/main" id="{109DBA23-7316-4F20-BE62-E344C79678DD}"/>
              </a:ext>
            </a:extLst>
          </p:cNvPr>
          <p:cNvPicPr>
            <a:picLocks noChangeAspect="1" noChangeArrowheads="1"/>
          </p:cNvPicPr>
          <p:nvPr/>
        </p:nvPicPr>
        <p:blipFill rotWithShape="1">
          <a:blip r:embed="rId2"/>
          <a:srcRect b="6787"/>
          <a:stretch/>
        </p:blipFill>
        <p:spPr bwMode="auto">
          <a:xfrm>
            <a:off x="1198290" y="1230457"/>
            <a:ext cx="7095762" cy="484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4B120D8D-889F-4E2F-80EF-B94F47CFCB2D}"/>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DE02A53F-3E88-483F-BE9C-0C20D364FA28}"/>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5335158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EC8AB-3D32-4F83-8A00-26352E3DF79D}"/>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Characteristics of Hydrophilic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7E5D65C-404A-4498-8F65-ABAA091D348F}"/>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Peptide, protein, glycoprotein, and catecholamine hormones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Too large or polar to cross cell membrane</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Bind to receptors on plasma membrane</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Initiate signal transduction pathways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Activation of protein kinases</a:t>
            </a:r>
          </a:p>
          <a:p>
            <a:pPr marL="347472" lvl="1" indent="-347472">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Activate or deactivate intracellular proteins by phosphorylation</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Production of second messengers</a:t>
            </a:r>
          </a:p>
        </p:txBody>
      </p:sp>
      <p:sp>
        <p:nvSpPr>
          <p:cNvPr id="6" name="Slide Number Placeholder 3">
            <a:extLst>
              <a:ext uri="{FF2B5EF4-FFF2-40B4-BE49-F238E27FC236}">
                <a16:creationId xmlns:a16="http://schemas.microsoft.com/office/drawing/2014/main" id="{1EC89E72-9118-45DF-806E-11EAF5BE3F88}"/>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626424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2E464-B02A-41B8-9DA7-FF0FD0D512D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44.6</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2-part illustration of receptor tyrosine kinase and G protein-coupled receptor.">
            <a:extLst>
              <a:ext uri="{FF2B5EF4-FFF2-40B4-BE49-F238E27FC236}">
                <a16:creationId xmlns:a16="http://schemas.microsoft.com/office/drawing/2014/main" id="{3655CA48-137E-4A9F-9216-99528EB2473D}"/>
              </a:ext>
            </a:extLst>
          </p:cNvPr>
          <p:cNvPicPr>
            <a:picLocks noChangeAspect="1" noChangeArrowheads="1"/>
          </p:cNvPicPr>
          <p:nvPr/>
        </p:nvPicPr>
        <p:blipFill rotWithShape="1">
          <a:blip r:embed="rId2"/>
          <a:srcRect b="10375"/>
          <a:stretch/>
        </p:blipFill>
        <p:spPr bwMode="auto">
          <a:xfrm>
            <a:off x="896710" y="1097818"/>
            <a:ext cx="7350580" cy="49883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F0F8C687-5929-4E27-B5BC-1932EBE04DA2}"/>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77651ED-1E91-4FF9-918F-2CBD1F9621F8}"/>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1592744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FACDA-2E46-4C9F-8828-3F07B26E874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Receptor Kinases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AADC441-45FB-4AB5-9355-729514468115}"/>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For some peptide hormones (like insulin) the receptor itself is a kinase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directly phosphorylate intracellular proteins that alter cellular activity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For other peptide hormones (like growth hormone) the receptor itself is not a kinase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Rather, it activates intracellular kinases</a:t>
            </a:r>
          </a:p>
        </p:txBody>
      </p:sp>
      <p:sp>
        <p:nvSpPr>
          <p:cNvPr id="6" name="Slide Number Placeholder 3">
            <a:extLst>
              <a:ext uri="{FF2B5EF4-FFF2-40B4-BE49-F238E27FC236}">
                <a16:creationId xmlns:a16="http://schemas.microsoft.com/office/drawing/2014/main" id="{FB200543-28F8-468B-BEF2-1736F361EBDD}"/>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1080664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E44FF-08A8-4F54-9483-E623224AFC9C}"/>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Hydrophilic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77B50C7-D2C9-4905-89B8-20141AFCF1CF}"/>
              </a:ext>
            </a:extLst>
          </p:cNvPr>
          <p:cNvSpPr>
            <a:spLocks noGrp="1"/>
          </p:cNvSpPr>
          <p:nvPr>
            <p:ph sz="quarter" idx="11"/>
          </p:nvPr>
        </p:nvSpPr>
        <p:spPr/>
        <p:txBody>
          <a:bodyPr/>
          <a:lstStyle/>
          <a:p>
            <a:pPr>
              <a:spcBef>
                <a:spcPts val="12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Second-messenger systems</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Many hydrophilic hormones work through second messenger systems</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Two have been described</a:t>
            </a:r>
          </a:p>
          <a:p>
            <a:pPr marL="640800" lvl="2" indent="-284400">
              <a:spcBef>
                <a:spcPts val="6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One involving cyclic adenosine monophosphate (</a:t>
            </a:r>
            <a:r>
              <a:rPr lang="en-US" altLang="en-US" dirty="0" err="1">
                <a:solidFill>
                  <a:srgbClr val="000000"/>
                </a:solidFill>
                <a:latin typeface="Arial" panose="020B0604020202020204" pitchFamily="34" charset="0"/>
                <a:ea typeface="ＭＳ Ｐゴシック" panose="020B0600070205080204" pitchFamily="34" charset="-128"/>
              </a:rPr>
              <a:t>cAMP</a:t>
            </a:r>
            <a:r>
              <a:rPr lang="en-US" altLang="en-US" dirty="0">
                <a:solidFill>
                  <a:srgbClr val="000000"/>
                </a:solidFill>
                <a:latin typeface="Arial" panose="020B0604020202020204" pitchFamily="34" charset="0"/>
                <a:ea typeface="ＭＳ Ｐゴシック" panose="020B0600070205080204" pitchFamily="34" charset="-128"/>
              </a:rPr>
              <a:t>)</a:t>
            </a:r>
          </a:p>
          <a:p>
            <a:pPr marL="640800" lvl="2" indent="-284400">
              <a:spcBef>
                <a:spcPts val="6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One that generates 2 lipid messengers: inositol triphosphate (IP</a:t>
            </a:r>
            <a:r>
              <a:rPr lang="en-US" altLang="en-US" baseline="-25000" dirty="0">
                <a:solidFill>
                  <a:srgbClr val="000000"/>
                </a:solidFill>
                <a:latin typeface="Arial" panose="020B0604020202020204" pitchFamily="34" charset="0"/>
                <a:ea typeface="ＭＳ Ｐゴシック" panose="020B0600070205080204" pitchFamily="34" charset="-128"/>
              </a:rPr>
              <a:t>3</a:t>
            </a:r>
            <a:r>
              <a:rPr lang="en-US" altLang="en-US" dirty="0">
                <a:solidFill>
                  <a:srgbClr val="000000"/>
                </a:solidFill>
                <a:latin typeface="Arial" panose="020B0604020202020204" pitchFamily="34" charset="0"/>
                <a:ea typeface="ＭＳ Ｐゴシック" panose="020B0600070205080204" pitchFamily="34" charset="-128"/>
              </a:rPr>
              <a:t>) and diacyl glycerol (D</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A</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G)</a:t>
            </a:r>
          </a:p>
        </p:txBody>
      </p:sp>
      <p:sp>
        <p:nvSpPr>
          <p:cNvPr id="6" name="Slide Number Placeholder 3">
            <a:extLst>
              <a:ext uri="{FF2B5EF4-FFF2-40B4-BE49-F238E27FC236}">
                <a16:creationId xmlns:a16="http://schemas.microsoft.com/office/drawing/2014/main" id="{39BD974A-C1B8-4B5F-8C4B-51BF10AB138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613207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01BC6-5676-47EA-8EF1-DD3624E31A59}"/>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G Protein-Coupled Receptors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AC25CD6-6947-407E-96C6-0BB1112F4A19}"/>
              </a:ext>
            </a:extLst>
          </p:cNvPr>
          <p:cNvSpPr>
            <a:spLocks noGrp="1"/>
          </p:cNvSpPr>
          <p:nvPr>
            <p:ph sz="quarter" idx="11"/>
          </p:nvPr>
        </p:nvSpPr>
        <p:spPr>
          <a:xfrm>
            <a:off x="342900" y="1276709"/>
            <a:ext cx="8458200" cy="5160185"/>
          </a:xfrm>
        </p:spPr>
        <p:txBody>
          <a:bodyPr/>
          <a:lstStyle/>
          <a:p>
            <a:pPr>
              <a:spcBef>
                <a:spcPts val="12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Second-messenger systems</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Receptors are linked to a second-messenger-generating enzyme via membrane proteins called G proteins</a:t>
            </a:r>
          </a:p>
          <a:p>
            <a:pPr lvl="2" indent="-283464">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G protein</a:t>
            </a:r>
            <a:r>
              <a:rPr lang="en-US"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a:t>
            </a:r>
            <a:r>
              <a:rPr lang="en-US" altLang="en-US" dirty="0">
                <a:solidFill>
                  <a:srgbClr val="000000"/>
                </a:solidFill>
                <a:latin typeface="Arial" panose="020B0604020202020204" pitchFamily="34" charset="0"/>
                <a:ea typeface="ＭＳ Ｐゴシック" panose="020B0600070205080204" pitchFamily="34" charset="-128"/>
              </a:rPr>
              <a:t>coupled receptors (G</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P</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C</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Rs)</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When the G protein activates the enzyme, the second-messenger molecules increase</a:t>
            </a:r>
          </a:p>
          <a:p>
            <a:pPr>
              <a:spcBef>
                <a:spcPts val="12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Cellular response depends on the type of G protein activated</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Some activate while others inhibit their second-messenger-generating system</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Single hormone can have distinct actions in two different cells</a:t>
            </a:r>
          </a:p>
        </p:txBody>
      </p:sp>
      <p:sp>
        <p:nvSpPr>
          <p:cNvPr id="6" name="Slide Number Placeholder 3">
            <a:extLst>
              <a:ext uri="{FF2B5EF4-FFF2-40B4-BE49-F238E27FC236}">
                <a16:creationId xmlns:a16="http://schemas.microsoft.com/office/drawing/2014/main" id="{535EE643-44FF-47F8-AA9A-7840E15F01B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248146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DBBAE-A96E-4496-81C3-99A15F449A4B}"/>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The Pituitary Gland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4EF80FC-97AC-4968-8116-B083CA6D9401}"/>
              </a:ext>
            </a:extLst>
          </p:cNvPr>
          <p:cNvSpPr>
            <a:spLocks noGrp="1"/>
          </p:cNvSpPr>
          <p:nvPr>
            <p:ph sz="quarter" idx="11"/>
          </p:nvPr>
        </p:nvSpPr>
        <p:spPr/>
        <p:txBody>
          <a:bodyPr/>
          <a:lstStyle/>
          <a:p>
            <a:pPr>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Also known as the </a:t>
            </a:r>
            <a:r>
              <a:rPr lang="en-US" altLang="en-US" dirty="0" err="1">
                <a:solidFill>
                  <a:srgbClr val="000000"/>
                </a:solidFill>
                <a:latin typeface="Arial" panose="020B0604020202020204" pitchFamily="34" charset="0"/>
                <a:ea typeface="ＭＳ Ｐゴシック" panose="020B0600070205080204" pitchFamily="34" charset="-128"/>
              </a:rPr>
              <a:t>hypophysis</a:t>
            </a:r>
            <a:endParaRPr lang="en-US" altLang="en-US" dirty="0">
              <a:solidFill>
                <a:srgbClr val="000000"/>
              </a:solidFill>
              <a:latin typeface="Arial" panose="020B0604020202020204" pitchFamily="34" charset="0"/>
              <a:ea typeface="ＭＳ Ｐゴシック" panose="020B0600070205080204" pitchFamily="34" charset="-128"/>
            </a:endParaRPr>
          </a:p>
          <a:p>
            <a:pPr>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Hangs by a stalk from the hypothalamus</a:t>
            </a:r>
          </a:p>
          <a:p>
            <a:pPr>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Consists of two parts</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Anterior pituitary (</a:t>
            </a:r>
            <a:r>
              <a:rPr lang="en-US" altLang="en-US" dirty="0" err="1">
                <a:solidFill>
                  <a:srgbClr val="000000"/>
                </a:solidFill>
                <a:latin typeface="Arial" panose="020B0604020202020204" pitchFamily="34" charset="0"/>
                <a:ea typeface="ＭＳ Ｐゴシック" panose="020B0600070205080204" pitchFamily="34" charset="-128"/>
              </a:rPr>
              <a:t>adenohypophysis</a:t>
            </a:r>
            <a:r>
              <a:rPr lang="en-US" altLang="en-US" dirty="0">
                <a:solidFill>
                  <a:srgbClr val="000000"/>
                </a:solidFill>
                <a:latin typeface="Arial" panose="020B0604020202020204" pitchFamily="34" charset="0"/>
                <a:ea typeface="ＭＳ Ｐゴシック" panose="020B0600070205080204" pitchFamily="34" charset="-128"/>
              </a:rPr>
              <a:t>)</a:t>
            </a:r>
          </a:p>
          <a:p>
            <a:pPr lvl="2" indent="-283464">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Appears glandular</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Posterior pituitary (</a:t>
            </a:r>
            <a:r>
              <a:rPr lang="en-US" altLang="en-US" dirty="0" err="1">
                <a:solidFill>
                  <a:srgbClr val="000000"/>
                </a:solidFill>
                <a:latin typeface="Arial" panose="020B0604020202020204" pitchFamily="34" charset="0"/>
                <a:ea typeface="ＭＳ Ｐゴシック" panose="020B0600070205080204" pitchFamily="34" charset="-128"/>
              </a:rPr>
              <a:t>neurohypophysis</a:t>
            </a:r>
            <a:r>
              <a:rPr lang="en-US" altLang="en-US" dirty="0">
                <a:solidFill>
                  <a:srgbClr val="000000"/>
                </a:solidFill>
                <a:latin typeface="Arial" panose="020B0604020202020204" pitchFamily="34" charset="0"/>
                <a:ea typeface="ＭＳ Ｐゴシック" panose="020B0600070205080204" pitchFamily="34" charset="-128"/>
              </a:rPr>
              <a:t>)</a:t>
            </a:r>
          </a:p>
          <a:p>
            <a:pPr lvl="2" indent="-283464">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Appears fibrous</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Different embryonic origins</a:t>
            </a:r>
          </a:p>
          <a:p>
            <a:pPr marL="347472" lvl="1" indent="-347472">
              <a:spcBef>
                <a:spcPts val="600"/>
              </a:spcBef>
              <a:spcAft>
                <a:spcPts val="6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Different hormones</a:t>
            </a:r>
          </a:p>
        </p:txBody>
      </p:sp>
      <p:sp>
        <p:nvSpPr>
          <p:cNvPr id="6" name="Slide Number Placeholder 3">
            <a:extLst>
              <a:ext uri="{FF2B5EF4-FFF2-40B4-BE49-F238E27FC236}">
                <a16:creationId xmlns:a16="http://schemas.microsoft.com/office/drawing/2014/main" id="{DE71F6DF-4D73-4D87-9997-BD4501711427}"/>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461505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7F734-4083-44CD-8D18-725A8B14449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Regulation of Body Processes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6BBC207-F252-46F2-96F3-5CE7A41C1B4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Four mechanisms of cell communication</a:t>
            </a:r>
          </a:p>
          <a:p>
            <a:pPr marL="349200" lvl="0" indent="-3492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Direct contact</a:t>
            </a:r>
          </a:p>
          <a:p>
            <a:pPr marL="349200" lvl="0" indent="-3492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Synaptic signaling</a:t>
            </a:r>
          </a:p>
          <a:p>
            <a:pPr marL="349200" lvl="0" indent="-3492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Endocrine signaling</a:t>
            </a:r>
          </a:p>
          <a:p>
            <a:pPr marL="349200" lvl="0" indent="-3492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Paracrine signaling</a:t>
            </a:r>
          </a:p>
        </p:txBody>
      </p:sp>
      <p:sp>
        <p:nvSpPr>
          <p:cNvPr id="6" name="Slide Number Placeholder 3">
            <a:extLst>
              <a:ext uri="{FF2B5EF4-FFF2-40B4-BE49-F238E27FC236}">
                <a16:creationId xmlns:a16="http://schemas.microsoft.com/office/drawing/2014/main" id="{706832E9-CE72-4D42-9B43-A0B5FBF75D96}"/>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5369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CDCFF-BC62-426D-831F-EDAF7154C13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Posterior Pituitary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DED0F02-9795-4574-A1C0-741C457EC1F6}"/>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Appears fibrous because it contains axons that originate in cell bodies within the hypothalamus and that extend along the stalk of the pituitary as a tract of fibers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Develops from outgrowth of the brain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Stores and releases two hormones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Both are produced by neuron cell bodies in the hypothalamus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Neuroendocrine reflex</a:t>
            </a:r>
          </a:p>
        </p:txBody>
      </p:sp>
      <p:sp>
        <p:nvSpPr>
          <p:cNvPr id="6" name="Slide Number Placeholder 3">
            <a:extLst>
              <a:ext uri="{FF2B5EF4-FFF2-40B4-BE49-F238E27FC236}">
                <a16:creationId xmlns:a16="http://schemas.microsoft.com/office/drawing/2014/main" id="{368E52D8-5CA2-4841-8D07-ACFD73A1736D}"/>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2790878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73469-276F-4DF0-B217-F76081EB1BE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Antidiuretic Hormone and Oxytocin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9611E6E-8E8B-46F4-9259-C652EF21A9E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Antidiuretic hormone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Peptide hormone that stimulates water reabsorption by the kidney, and thus inhibits diuresis (urine production)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Oxytocin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Like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composed of 9 amino acids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mammals, it stimulates the milk ejection reflex and uterine contractions during labor, and it regulates reproductive behavior</a:t>
            </a:r>
          </a:p>
        </p:txBody>
      </p:sp>
      <p:sp>
        <p:nvSpPr>
          <p:cNvPr id="6" name="Slide Number Placeholder 3">
            <a:extLst>
              <a:ext uri="{FF2B5EF4-FFF2-40B4-BE49-F238E27FC236}">
                <a16:creationId xmlns:a16="http://schemas.microsoft.com/office/drawing/2014/main" id="{C62467F9-B83B-4965-8919-3A3D4DEE6963}"/>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818739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24D93-6F1C-4C79-8DA0-3126484DAB1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44.7</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flowchart of the cascade of events resulting from dehydration is described.">
            <a:extLst>
              <a:ext uri="{FF2B5EF4-FFF2-40B4-BE49-F238E27FC236}">
                <a16:creationId xmlns:a16="http://schemas.microsoft.com/office/drawing/2014/main" id="{AA83F0B2-2259-45BA-9DA8-CBFF23C2EA7F}"/>
              </a:ext>
            </a:extLst>
          </p:cNvPr>
          <p:cNvPicPr>
            <a:picLocks noChangeAspect="1" noChangeArrowheads="1"/>
          </p:cNvPicPr>
          <p:nvPr/>
        </p:nvPicPr>
        <p:blipFill>
          <a:blip r:embed="rId2"/>
          <a:stretch>
            <a:fillRect/>
          </a:stretch>
        </p:blipFill>
        <p:spPr bwMode="auto">
          <a:xfrm>
            <a:off x="1961656" y="1067635"/>
            <a:ext cx="5220689" cy="5120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D1F8FD62-860C-4B50-AF1E-A75072567AD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3636FDA-DB86-4AA7-A018-D4670DBA6226}"/>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2112967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D1F22-D721-43B9-A986-85FE4400CE1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Anterior Pituitary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CC87EA9-5418-4F0E-8C8C-F9DBA6A23B9D}"/>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Develops from a pouch of epithelial tissue of the embryo’s mouth</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part of the nervous system</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Produces at least 7 essential hormones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Tropic hormones or </a:t>
            </a:r>
            <a:r>
              <a:rPr lang="en-US" dirty="0" err="1">
                <a:solidFill>
                  <a:srgbClr val="000000"/>
                </a:solidFill>
                <a:latin typeface="Arial" panose="020B0604020202020204" pitchFamily="34" charset="0"/>
                <a:ea typeface="Verdana" panose="020B0604030504040204" pitchFamily="34" charset="0"/>
              </a:rPr>
              <a:t>tropins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 on other endocrine glands.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Can be categorized into three families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Peptide hormones, protein hormones, and glycoprotein hormones.</a:t>
            </a:r>
          </a:p>
        </p:txBody>
      </p:sp>
      <p:sp>
        <p:nvSpPr>
          <p:cNvPr id="6" name="Slide Number Placeholder 3">
            <a:extLst>
              <a:ext uri="{FF2B5EF4-FFF2-40B4-BE49-F238E27FC236}">
                <a16:creationId xmlns:a16="http://schemas.microsoft.com/office/drawing/2014/main" id="{DCC8F46A-BBC4-45F0-A9D3-207BA774735C}"/>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5675556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214D18-5CB8-40C3-B998-46D93E50737D}"/>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Anterior Pituitary Peptide and Protein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A7FC9AD-2E10-42D1-A4DE-F98DAA3D7747}"/>
              </a:ext>
            </a:extLst>
          </p:cNvPr>
          <p:cNvSpPr>
            <a:spLocks noGrp="1"/>
          </p:cNvSpPr>
          <p:nvPr>
            <p:ph sz="quarter" idx="11"/>
          </p:nvPr>
        </p:nvSpPr>
        <p:spPr>
          <a:xfrm>
            <a:off x="342900" y="1276709"/>
            <a:ext cx="8458200" cy="5051901"/>
          </a:xfrm>
        </p:spPr>
        <p:txBody>
          <a:bodyPr/>
          <a:lstStyle/>
          <a:p>
            <a:pPr>
              <a:spcBef>
                <a:spcPts val="12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Peptide hormones</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Cleaved from a single precursor protein</a:t>
            </a:r>
          </a:p>
          <a:p>
            <a:pPr lvl="2" indent="-283464">
              <a:spcBef>
                <a:spcPts val="600"/>
              </a:spcBef>
              <a:spcAft>
                <a:spcPts val="1000"/>
              </a:spcAft>
              <a:buClr>
                <a:schemeClr val="tx1"/>
              </a:buClr>
            </a:pPr>
            <a:r>
              <a:rPr lang="en-US" altLang="en-US" sz="1800" dirty="0">
                <a:solidFill>
                  <a:srgbClr val="000000"/>
                </a:solidFill>
                <a:latin typeface="Arial" panose="020B0604020202020204" pitchFamily="34" charset="0"/>
                <a:ea typeface="ＭＳ Ｐゴシック" panose="020B0600070205080204" pitchFamily="34" charset="-128"/>
              </a:rPr>
              <a:t>Fewer than 40 amino acids in size</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Adrenocorticotropic hormone (A</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C</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T</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Melanocyte-stimulating hormone (M</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a:spcBef>
                <a:spcPts val="12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Protein hormones</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A single chain of about 200 amino acids</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Growth hormone (G</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347472" lvl="1" indent="-347472">
              <a:spcBef>
                <a:spcPts val="600"/>
              </a:spcBef>
              <a:spcAft>
                <a:spcPts val="10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Prolactin (P</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R</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L)</a:t>
            </a:r>
          </a:p>
        </p:txBody>
      </p:sp>
      <p:sp>
        <p:nvSpPr>
          <p:cNvPr id="6" name="Slide Number Placeholder 3">
            <a:extLst>
              <a:ext uri="{FF2B5EF4-FFF2-40B4-BE49-F238E27FC236}">
                <a16:creationId xmlns:a16="http://schemas.microsoft.com/office/drawing/2014/main" id="{7D87CD8C-DC1C-4D3F-84AC-B10A8AE08DC3}"/>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6795684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AD0E5-5BE5-4A31-B1F2-BF97E84C5E6F}"/>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Glycoprotein Hormones of the Anterior Pituitary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9896DA9-3D07-41FF-96D0-0E6C8FE4FE8C}"/>
              </a:ext>
            </a:extLst>
          </p:cNvPr>
          <p:cNvSpPr>
            <a:spLocks noGrp="1"/>
          </p:cNvSpPr>
          <p:nvPr>
            <p:ph sz="quarter" idx="11"/>
          </p:nvPr>
        </p:nvSpPr>
        <p:spPr>
          <a:xfrm>
            <a:off x="342900" y="1276709"/>
            <a:ext cx="8458200" cy="5100028"/>
          </a:xfrm>
        </p:spPr>
        <p:txBody>
          <a:bodyPr/>
          <a:lstStyle/>
          <a:p>
            <a:pPr>
              <a:spcBef>
                <a:spcPts val="12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Glycoprotein hormones</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Dimers, containing alpha (</a:t>
            </a:r>
            <a:r>
              <a:rPr lang="el-GR"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α</a:t>
            </a:r>
            <a:r>
              <a:rPr lang="en-US" altLang="en-US" dirty="0">
                <a:solidFill>
                  <a:srgbClr val="000000"/>
                </a:solidFill>
                <a:latin typeface="Arial" panose="020B0604020202020204" pitchFamily="34" charset="0"/>
                <a:ea typeface="ＭＳ Ｐゴシック" panose="020B0600070205080204" pitchFamily="34" charset="-128"/>
              </a:rPr>
              <a:t>) and beta (</a:t>
            </a:r>
            <a:r>
              <a:rPr lang="el-GR" altLang="en-US" dirty="0">
                <a:solidFill>
                  <a:srgbClr val="000000"/>
                </a:solidFill>
                <a:latin typeface="Arial" panose="020B0604020202020204" pitchFamily="34" charset="0"/>
                <a:ea typeface="ＭＳ Ｐゴシック" panose="020B0600070205080204" pitchFamily="34" charset="-128"/>
                <a:cs typeface="Arial" panose="020B0604020202020204" pitchFamily="34" charset="0"/>
              </a:rPr>
              <a:t>β</a:t>
            </a:r>
            <a:r>
              <a:rPr lang="en-US" altLang="en-US" dirty="0">
                <a:solidFill>
                  <a:srgbClr val="000000"/>
                </a:solidFill>
                <a:latin typeface="Arial" panose="020B0604020202020204" pitchFamily="34" charset="0"/>
                <a:ea typeface="ＭＳ Ｐゴシック" panose="020B0600070205080204" pitchFamily="34" charset="-128"/>
              </a:rPr>
              <a:t>) subunits, each around 100 amino acids</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Thyroid-stimulating hormone (T</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Luteinizing hormone (L</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Follicle-stimulating hormone (F</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349200" lvl="1" indent="-349200">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F</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 and L</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dirty="0">
                <a:solidFill>
                  <a:srgbClr val="000000"/>
                </a:solidFill>
                <a:latin typeface="Arial" panose="020B0604020202020204" pitchFamily="34" charset="0"/>
                <a:ea typeface="ＭＳ Ｐゴシック" panose="020B0600070205080204" pitchFamily="34" charset="-128"/>
              </a:rPr>
              <a:t>H</a:t>
            </a:r>
          </a:p>
          <a:p>
            <a:pPr marL="640800" lvl="2" indent="-284400">
              <a:spcBef>
                <a:spcPts val="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Function in both men and women</a:t>
            </a:r>
          </a:p>
          <a:p>
            <a:pPr marL="640800" lvl="2" indent="-284400">
              <a:spcBef>
                <a:spcPts val="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Referred to as gonadotropins</a:t>
            </a:r>
          </a:p>
        </p:txBody>
      </p:sp>
      <p:sp>
        <p:nvSpPr>
          <p:cNvPr id="6" name="Slide Number Placeholder 3">
            <a:extLst>
              <a:ext uri="{FF2B5EF4-FFF2-40B4-BE49-F238E27FC236}">
                <a16:creationId xmlns:a16="http://schemas.microsoft.com/office/drawing/2014/main" id="{9823ECD7-A730-4078-B9B6-A15F13E923C7}"/>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1836381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71CA8-BDAB-4374-9B35-8629FE3F016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Regulation of the Anterior Pituitary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40B308-9F4E-4FD7-8D03-B37F6BB58BA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Anterior pituitary is controlled by hormones from hypothalamus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Neurons secrete releasing hormones and inhibiting hormones, which diffuse into blood capillaries at the hypothalamus’ base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hormone delivered by the </a:t>
            </a:r>
            <a:r>
              <a:rPr lang="en-US" dirty="0" err="1">
                <a:solidFill>
                  <a:srgbClr val="000000"/>
                </a:solidFill>
                <a:latin typeface="Arial" panose="020B0604020202020204" pitchFamily="34" charset="0"/>
                <a:ea typeface="Verdana" panose="020B0604030504040204" pitchFamily="34" charset="0"/>
              </a:rPr>
              <a:t>hypothalamo</a:t>
            </a:r>
            <a:r>
              <a:rPr lang="en-US" dirty="0">
                <a:solidFill>
                  <a:srgbClr val="000000"/>
                </a:solidFill>
                <a:latin typeface="Arial" panose="020B0604020202020204" pitchFamily="34" charset="0"/>
                <a:ea typeface="Verdana" panose="020B0604030504040204" pitchFamily="34" charset="0"/>
              </a:rPr>
              <a:t>-hypophyseal portal system regulates a specific anterior pituitary hormone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Portal system has 2 capillary beds (not 1)</a:t>
            </a:r>
          </a:p>
        </p:txBody>
      </p:sp>
      <p:sp>
        <p:nvSpPr>
          <p:cNvPr id="6" name="Slide Number Placeholder 3">
            <a:extLst>
              <a:ext uri="{FF2B5EF4-FFF2-40B4-BE49-F238E27FC236}">
                <a16:creationId xmlns:a16="http://schemas.microsoft.com/office/drawing/2014/main" id="{8F655141-02ED-4BA6-AD9F-0887438D6B5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929221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D13A1-C7F3-49AE-8B96-2D5890D6497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cerebrum and magnified view of the hypothalamus and primary capillaries.">
            <a:extLst>
              <a:ext uri="{FF2B5EF4-FFF2-40B4-BE49-F238E27FC236}">
                <a16:creationId xmlns:a16="http://schemas.microsoft.com/office/drawing/2014/main" id="{DECEA5AF-BBEC-4578-B54A-A75FD6609470}"/>
              </a:ext>
            </a:extLst>
          </p:cNvPr>
          <p:cNvPicPr>
            <a:picLocks noChangeAspect="1" noChangeArrowheads="1"/>
          </p:cNvPicPr>
          <p:nvPr/>
        </p:nvPicPr>
        <p:blipFill>
          <a:blip r:embed="rId2"/>
          <a:stretch>
            <a:fillRect/>
          </a:stretch>
        </p:blipFill>
        <p:spPr bwMode="auto">
          <a:xfrm>
            <a:off x="2879744" y="1034114"/>
            <a:ext cx="3384513" cy="5120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CE48FF5A-B902-47DB-9609-05690C5F19A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3B49A0F-3D8A-4E45-9E3E-5EA3795ED35F}"/>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2472755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298E1-8A93-4CFE-BB99-39519C4F101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Feedback</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9321993-457B-4B8C-9AFB-98F11E59D915}"/>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hypothalamus and the anterior pituitary are partially controlled by the very hormones whose secretion they stimulate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Negative feedback or feedback inhibition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Acts to maintain relatively constant levels of the target cell hormone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Positive feedback not as common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deviations from homeostasis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Control of ovulation</a:t>
            </a:r>
          </a:p>
        </p:txBody>
      </p:sp>
      <p:sp>
        <p:nvSpPr>
          <p:cNvPr id="6" name="Slide Number Placeholder 3">
            <a:extLst>
              <a:ext uri="{FF2B5EF4-FFF2-40B4-BE49-F238E27FC236}">
                <a16:creationId xmlns:a16="http://schemas.microsoft.com/office/drawing/2014/main" id="{1D727D77-4115-48EC-AFBF-1114F67FA036}"/>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570350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B819C-7E7C-4041-AD93-9F1921A1AAB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Positive and negative feedbacks in the hypothalamus, adenohypophysis, target glands, hormones, and target cells are illustrated.">
            <a:extLst>
              <a:ext uri="{FF2B5EF4-FFF2-40B4-BE49-F238E27FC236}">
                <a16:creationId xmlns:a16="http://schemas.microsoft.com/office/drawing/2014/main" id="{9BADE356-8889-4805-834C-3720A1E32798}"/>
              </a:ext>
            </a:extLst>
          </p:cNvPr>
          <p:cNvPicPr>
            <a:picLocks noChangeAspect="1" noChangeArrowheads="1"/>
          </p:cNvPicPr>
          <p:nvPr/>
        </p:nvPicPr>
        <p:blipFill rotWithShape="1">
          <a:blip r:embed="rId2"/>
          <a:srcRect l="7933" t="13665"/>
          <a:stretch/>
        </p:blipFill>
        <p:spPr bwMode="auto">
          <a:xfrm>
            <a:off x="1552543" y="1101603"/>
            <a:ext cx="6038915"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0D81B4B1-DC5F-4254-99F9-77F99948F51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823DEAF-132C-4488-A130-1ACBAF93BD8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4165205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4CB40-7E04-4B97-8F3B-CA7C314CAED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Types of Chemical Messengers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1FAE996-5883-4CEE-B791-1812442785D7}"/>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Hormone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Regulatory chemical that is secreted into extracellular fluid and carried by the blood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act at a distance from source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Endocrine system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Organs and tissues that produce hormones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Only targets with receptor can respond</a:t>
            </a:r>
          </a:p>
        </p:txBody>
      </p:sp>
      <p:sp>
        <p:nvSpPr>
          <p:cNvPr id="6" name="Slide Number Placeholder 3">
            <a:extLst>
              <a:ext uri="{FF2B5EF4-FFF2-40B4-BE49-F238E27FC236}">
                <a16:creationId xmlns:a16="http://schemas.microsoft.com/office/drawing/2014/main" id="{28BC466E-2F97-45E9-BFA9-84030A3976EF}"/>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102389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9C1BA-607B-4A33-BAF1-770BCE510A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44.10</a:t>
            </a:r>
          </a:p>
        </p:txBody>
      </p:sp>
      <p:sp>
        <p:nvSpPr>
          <p:cNvPr id="3" name="Content Placeholder 2">
            <a:extLst>
              <a:ext uri="{FF2B5EF4-FFF2-40B4-BE49-F238E27FC236}">
                <a16:creationId xmlns:a16="http://schemas.microsoft.com/office/drawing/2014/main" id="{A6CB69D9-E957-4A83-8A7D-6F1B78B0BC54}"/>
              </a:ext>
            </a:extLst>
          </p:cNvPr>
          <p:cNvSpPr>
            <a:spLocks noGrp="1"/>
          </p:cNvSpPr>
          <p:nvPr>
            <p:ph sz="quarter" idx="11"/>
          </p:nvPr>
        </p:nvSpPr>
        <p:spPr>
          <a:xfrm>
            <a:off x="342900" y="1276710"/>
            <a:ext cx="3519416" cy="4974336"/>
          </a:xfrm>
        </p:spPr>
        <p:txBody>
          <a:bodyPr/>
          <a:lstStyle/>
          <a:p>
            <a:pPr lvl="0" algn="ctr">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Goiters are caused by a lack of iodine in the diet</a:t>
            </a:r>
          </a:p>
        </p:txBody>
      </p:sp>
      <p:pic>
        <p:nvPicPr>
          <p:cNvPr id="9" name="Picture 3" descr="A woman with a swollen neck is standing.">
            <a:extLst>
              <a:ext uri="{FF2B5EF4-FFF2-40B4-BE49-F238E27FC236}">
                <a16:creationId xmlns:a16="http://schemas.microsoft.com/office/drawing/2014/main" id="{3F395213-D0F4-44C5-9AA5-66A649CAECAF}"/>
              </a:ext>
            </a:extLst>
          </p:cNvPr>
          <p:cNvPicPr>
            <a:picLocks noChangeAspect="1" noChangeArrowheads="1"/>
          </p:cNvPicPr>
          <p:nvPr/>
        </p:nvPicPr>
        <p:blipFill>
          <a:blip r:embed="rId2"/>
          <a:stretch>
            <a:fillRect/>
          </a:stretch>
        </p:blipFill>
        <p:spPr bwMode="auto">
          <a:xfrm>
            <a:off x="4537881" y="1273816"/>
            <a:ext cx="3620515" cy="43611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6DB724C0-998A-4414-AB68-0EE4B8464DFE}"/>
              </a:ext>
            </a:extLst>
          </p:cNvPr>
          <p:cNvSpPr>
            <a:spLocks noGrp="1"/>
          </p:cNvSpPr>
          <p:nvPr>
            <p:ph type="body" sz="quarter" idx="39"/>
          </p:nvPr>
        </p:nvSpPr>
        <p:spPr>
          <a:xfrm>
            <a:off x="4976538" y="5877322"/>
            <a:ext cx="2743200" cy="181356"/>
          </a:xfrm>
        </p:spPr>
        <p:txBody>
          <a:bodyPr/>
          <a:lstStyle/>
          <a:p>
            <a:pPr algn="ctr"/>
            <a:r>
              <a:rPr lang="en-US" dirty="0">
                <a:solidFill>
                  <a:schemeClr val="tx1"/>
                </a:solidFill>
              </a:rPr>
              <a:t>Mike Goldwater/</a:t>
            </a:r>
            <a:r>
              <a:rPr lang="en-US" dirty="0" err="1">
                <a:solidFill>
                  <a:schemeClr val="tx1"/>
                </a:solidFill>
              </a:rPr>
              <a:t>Alamy</a:t>
            </a:r>
            <a:r>
              <a:rPr lang="en-US" dirty="0">
                <a:solidFill>
                  <a:schemeClr val="tx1"/>
                </a:solidFill>
              </a:rPr>
              <a:t> Stock Photo </a:t>
            </a:r>
            <a:endParaRPr lang="en-IN" dirty="0">
              <a:solidFill>
                <a:schemeClr val="tx1"/>
              </a:solidFill>
            </a:endParaRPr>
          </a:p>
        </p:txBody>
      </p:sp>
      <p:sp>
        <p:nvSpPr>
          <p:cNvPr id="8" name="Slide Number Placeholder 5">
            <a:extLst>
              <a:ext uri="{FF2B5EF4-FFF2-40B4-BE49-F238E27FC236}">
                <a16:creationId xmlns:a16="http://schemas.microsoft.com/office/drawing/2014/main" id="{AF70357F-D005-4A5D-9705-6BEA80942DD3}"/>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0096109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7E2F3-2CA6-43DA-A18A-671ACAD84458}"/>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The Master Gland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ACD843E-E466-44D9-B8DA-DE666F11E27D}"/>
              </a:ext>
            </a:extLst>
          </p:cNvPr>
          <p:cNvSpPr>
            <a:spLocks noGrp="1"/>
          </p:cNvSpPr>
          <p:nvPr>
            <p:ph sz="quarter" idx="11"/>
          </p:nvPr>
        </p:nvSpPr>
        <p:spPr/>
        <p:txBody>
          <a:bodyPr/>
          <a:lstStyle/>
          <a:p>
            <a:pPr>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Pituitary gland was referred to as the “</a:t>
            </a:r>
            <a:r>
              <a:rPr lang="en-US" altLang="ja-JP" dirty="0">
                <a:solidFill>
                  <a:srgbClr val="000000"/>
                </a:solidFill>
                <a:latin typeface="Arial" panose="020B0604020202020204" pitchFamily="34" charset="0"/>
              </a:rPr>
              <a:t>master gland”</a:t>
            </a:r>
          </a:p>
          <a:p>
            <a:pPr marL="347472" lvl="1" indent="-347472">
              <a:spcBef>
                <a:spcPts val="600"/>
              </a:spcBef>
              <a:spcAft>
                <a:spcPts val="1200"/>
              </a:spcAft>
              <a:buClr>
                <a:schemeClr val="tx1"/>
              </a:buClr>
            </a:pPr>
            <a:r>
              <a:rPr lang="en-US" altLang="en-US" dirty="0" err="1">
                <a:solidFill>
                  <a:srgbClr val="000000"/>
                </a:solidFill>
                <a:latin typeface="Arial" panose="020B0604020202020204" pitchFamily="34" charset="0"/>
                <a:ea typeface="ＭＳ Ｐゴシック" panose="020B0600070205080204" pitchFamily="34" charset="-128"/>
              </a:rPr>
              <a:t>Hypophysectomy</a:t>
            </a:r>
            <a:r>
              <a:rPr lang="en-US" altLang="en-US" dirty="0">
                <a:solidFill>
                  <a:srgbClr val="000000"/>
                </a:solidFill>
                <a:latin typeface="Arial" panose="020B0604020202020204" pitchFamily="34" charset="0"/>
                <a:ea typeface="ＭＳ Ｐゴシック" panose="020B0600070205080204" pitchFamily="34" charset="-128"/>
              </a:rPr>
              <a:t> caused a number of deficits</a:t>
            </a:r>
          </a:p>
          <a:p>
            <a:pPr>
              <a:spcBef>
                <a:spcPts val="12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Effects may be direct or indirect</a:t>
            </a:r>
          </a:p>
          <a:p>
            <a:pPr marL="347472" lvl="1" indent="-347472">
              <a:spcBef>
                <a:spcPts val="600"/>
              </a:spcBef>
              <a:spcAft>
                <a:spcPts val="1200"/>
              </a:spcAft>
              <a:buClr>
                <a:schemeClr val="tx1"/>
              </a:buClr>
            </a:pPr>
            <a:r>
              <a:rPr lang="en-US" altLang="en-US" dirty="0">
                <a:solidFill>
                  <a:srgbClr val="000000"/>
                </a:solidFill>
                <a:latin typeface="Arial" panose="020B0604020202020204" pitchFamily="34" charset="0"/>
                <a:ea typeface="ＭＳ Ｐゴシック" panose="020B0600070205080204" pitchFamily="34" charset="-128"/>
              </a:rPr>
              <a:t>Direct: activation of </a:t>
            </a:r>
            <a:r>
              <a:rPr lang="en-US" altLang="en-US" dirty="0" err="1">
                <a:solidFill>
                  <a:srgbClr val="000000"/>
                </a:solidFill>
                <a:latin typeface="Arial" panose="020B0604020202020204" pitchFamily="34" charset="0"/>
                <a:ea typeface="ＭＳ Ｐゴシック" panose="020B0600070205080204" pitchFamily="34" charset="-128"/>
              </a:rPr>
              <a:t>nonendocrine</a:t>
            </a:r>
            <a:r>
              <a:rPr lang="en-US" altLang="en-US" dirty="0">
                <a:solidFill>
                  <a:srgbClr val="000000"/>
                </a:solidFill>
                <a:latin typeface="Arial" panose="020B0604020202020204" pitchFamily="34" charset="0"/>
                <a:ea typeface="ＭＳ Ｐゴシック" panose="020B0600070205080204" pitchFamily="34" charset="-128"/>
              </a:rPr>
              <a:t> targets</a:t>
            </a:r>
          </a:p>
          <a:p>
            <a:pPr lvl="2" indent="-283464">
              <a:spcBef>
                <a:spcPts val="600"/>
              </a:spcBef>
              <a:spcAft>
                <a:spcPts val="1200"/>
              </a:spcAft>
              <a:buClr>
                <a:schemeClr val="tx1"/>
              </a:buClr>
            </a:pPr>
            <a:r>
              <a:rPr lang="en-US" altLang="en-US" sz="1800" dirty="0">
                <a:solidFill>
                  <a:srgbClr val="000000"/>
                </a:solidFill>
                <a:latin typeface="Arial" panose="020B0604020202020204" pitchFamily="34" charset="0"/>
                <a:ea typeface="ＭＳ Ｐゴシック" panose="020B0600070205080204" pitchFamily="34" charset="-128"/>
              </a:rPr>
              <a:t>Growth hormone, prolactin, and M</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1800"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1800" dirty="0">
                <a:solidFill>
                  <a:srgbClr val="000000"/>
                </a:solidFill>
                <a:latin typeface="Arial" panose="020B0604020202020204" pitchFamily="34" charset="0"/>
                <a:ea typeface="ＭＳ Ｐゴシック" panose="020B0600070205080204" pitchFamily="34" charset="-128"/>
              </a:rPr>
              <a:t>H.</a:t>
            </a:r>
          </a:p>
          <a:p>
            <a:pPr marL="0" lvl="1" indent="0">
              <a:spcBef>
                <a:spcPts val="1200"/>
              </a:spcBef>
              <a:spcAft>
                <a:spcPts val="1200"/>
              </a:spcAft>
              <a:buClr>
                <a:schemeClr val="tx1"/>
              </a:buClr>
              <a:buNone/>
            </a:pPr>
            <a:r>
              <a:rPr lang="en-US" altLang="en-US" dirty="0">
                <a:solidFill>
                  <a:srgbClr val="000000"/>
                </a:solidFill>
                <a:latin typeface="Arial" panose="020B0604020202020204" pitchFamily="34" charset="0"/>
                <a:ea typeface="ＭＳ Ｐゴシック" panose="020B0600070205080204" pitchFamily="34" charset="-128"/>
              </a:rPr>
              <a:t>Indirect: activation of other endocrine glands</a:t>
            </a:r>
          </a:p>
          <a:p>
            <a:pPr marL="347472" lvl="2" indent="-347472">
              <a:spcBef>
                <a:spcPts val="600"/>
              </a:spcBef>
              <a:spcAft>
                <a:spcPts val="1200"/>
              </a:spcAft>
              <a:buClr>
                <a:schemeClr val="tx1"/>
              </a:buClr>
            </a:pPr>
            <a:r>
              <a:rPr lang="en-US" altLang="en-US" sz="2400" dirty="0">
                <a:solidFill>
                  <a:srgbClr val="000000"/>
                </a:solidFill>
                <a:latin typeface="Arial" panose="020B0604020202020204" pitchFamily="34" charset="0"/>
                <a:ea typeface="ＭＳ Ｐゴシック" panose="020B0600070205080204" pitchFamily="34" charset="-128"/>
              </a:rPr>
              <a:t>Tropic hormones A</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C</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T</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H, T</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H, L</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H, and F</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S</a:t>
            </a:r>
            <a:r>
              <a:rPr lang="en-US" altLang="en-US" sz="100" dirty="0">
                <a:solidFill>
                  <a:srgbClr val="000000"/>
                </a:solidFill>
                <a:latin typeface="Arial" panose="020B0604020202020204" pitchFamily="34" charset="0"/>
                <a:ea typeface="ＭＳ Ｐゴシック" panose="020B0600070205080204" pitchFamily="34" charset="-128"/>
              </a:rPr>
              <a:t> </a:t>
            </a:r>
            <a:r>
              <a:rPr lang="en-US" altLang="en-US" sz="2400" dirty="0">
                <a:solidFill>
                  <a:srgbClr val="000000"/>
                </a:solidFill>
                <a:latin typeface="Arial" panose="020B0604020202020204" pitchFamily="34" charset="0"/>
                <a:ea typeface="ＭＳ Ｐゴシック" panose="020B0600070205080204" pitchFamily="34" charset="-128"/>
              </a:rPr>
              <a:t>H</a:t>
            </a:r>
          </a:p>
        </p:txBody>
      </p:sp>
      <p:sp>
        <p:nvSpPr>
          <p:cNvPr id="6" name="Slide Number Placeholder 3">
            <a:extLst>
              <a:ext uri="{FF2B5EF4-FFF2-40B4-BE49-F238E27FC236}">
                <a16:creationId xmlns:a16="http://schemas.microsoft.com/office/drawing/2014/main" id="{576F0264-A4DC-4698-BFE3-957249F9EED5}"/>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9813899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67AAC-7DC3-442B-8CB1-4C0EE0857E53}"/>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Anterior Pituitary Disorders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7BFEAB7-6AAE-4700-B0CF-D14D71D275A4}"/>
              </a:ext>
            </a:extLst>
          </p:cNvPr>
          <p:cNvSpPr>
            <a:spLocks noGrp="1"/>
          </p:cNvSpPr>
          <p:nvPr>
            <p:ph sz="quarter" idx="11"/>
          </p:nvPr>
        </p:nvSpPr>
        <p:spPr/>
        <p:txBody>
          <a:bodyPr/>
          <a:lstStyle/>
          <a:p>
            <a:pPr>
              <a:spcBef>
                <a:spcPts val="1200"/>
              </a:spcBef>
              <a:spcAft>
                <a:spcPts val="1200"/>
              </a:spcAft>
              <a:buClr>
                <a:srgbClr val="003B48"/>
              </a:buClr>
            </a:pPr>
            <a:r>
              <a:rPr lang="en-US" altLang="en-US" dirty="0">
                <a:solidFill>
                  <a:srgbClr val="000000"/>
                </a:solidFill>
                <a:latin typeface="Arial" panose="020B0604020202020204" pitchFamily="34" charset="0"/>
                <a:ea typeface="ＭＳ Ｐゴシック" panose="020B0600070205080204" pitchFamily="34" charset="-128"/>
              </a:rPr>
              <a:t>Growth Hormone</a:t>
            </a:r>
          </a:p>
          <a:p>
            <a:pPr marL="347472" lvl="1" indent="-347472">
              <a:spcBef>
                <a:spcPts val="12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Stimulates protein synthesis and growth of muscles and connective tissues</a:t>
            </a:r>
          </a:p>
          <a:p>
            <a:pPr marL="347472" lvl="1" indent="-347472">
              <a:spcBef>
                <a:spcPts val="12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Stimulates production of insulin-like growth factors that stimulate cell division in epiphyseal growth plates – elongation of bone</a:t>
            </a:r>
          </a:p>
          <a:p>
            <a:pPr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Gigantism versus pituitary dwarfism</a:t>
            </a:r>
          </a:p>
          <a:p>
            <a:pPr marL="347472" lvl="1" indent="-347472">
              <a:spcBef>
                <a:spcPts val="12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Also functions in adults to regulate protein, lipid, and carbohydrate metabolism</a:t>
            </a:r>
          </a:p>
          <a:p>
            <a:pPr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ＭＳ Ｐゴシック" panose="020B0600070205080204" pitchFamily="34" charset="-128"/>
              </a:rPr>
              <a:t>Acromegaly</a:t>
            </a:r>
          </a:p>
        </p:txBody>
      </p:sp>
      <p:sp>
        <p:nvSpPr>
          <p:cNvPr id="6" name="Slide Number Placeholder 3">
            <a:extLst>
              <a:ext uri="{FF2B5EF4-FFF2-40B4-BE49-F238E27FC236}">
                <a16:creationId xmlns:a16="http://schemas.microsoft.com/office/drawing/2014/main" id="{32D93739-7DEA-4684-8058-43D1C2B5586E}"/>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2332283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6840F-648B-47EA-9D4B-227738C4219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9A417A6-47AF-4137-947C-1649AAB2FD55}"/>
              </a:ext>
            </a:extLst>
          </p:cNvPr>
          <p:cNvSpPr>
            <a:spLocks noGrp="1"/>
          </p:cNvSpPr>
          <p:nvPr>
            <p:ph sz="quarter" idx="11"/>
          </p:nvPr>
        </p:nvSpPr>
        <p:spPr>
          <a:xfrm>
            <a:off x="342900" y="1276710"/>
            <a:ext cx="4229100" cy="497433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Alton giant</a:t>
            </a:r>
          </a:p>
          <a:p>
            <a:pPr marL="349200" lvl="0" indent="-349200">
              <a:spcBef>
                <a:spcPts val="12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Robert </a:t>
            </a:r>
            <a:r>
              <a:rPr lang="en-US" dirty="0" err="1">
                <a:solidFill>
                  <a:srgbClr val="000000"/>
                </a:solidFill>
                <a:latin typeface="Arial" panose="020B0604020202020204" pitchFamily="34" charset="0"/>
                <a:ea typeface="Verdana" panose="020B0604030504040204" pitchFamily="34" charset="0"/>
              </a:rPr>
              <a:t>Wadlow</a:t>
            </a:r>
            <a:r>
              <a:rPr lang="en-US" dirty="0">
                <a:solidFill>
                  <a:srgbClr val="000000"/>
                </a:solidFill>
                <a:latin typeface="Arial" panose="020B0604020202020204" pitchFamily="34" charset="0"/>
                <a:ea typeface="Verdana" panose="020B0604030504040204" pitchFamily="34" charset="0"/>
              </a:rPr>
              <a:t> of Alton, Illinois, developed a growth-hormone-secreting pituitary tumor.</a:t>
            </a:r>
          </a:p>
        </p:txBody>
      </p:sp>
      <p:pic>
        <p:nvPicPr>
          <p:cNvPr id="10" name="Picture 3" descr="A very tall man and a short man are standing in an airport.">
            <a:extLst>
              <a:ext uri="{FF2B5EF4-FFF2-40B4-BE49-F238E27FC236}">
                <a16:creationId xmlns:a16="http://schemas.microsoft.com/office/drawing/2014/main" id="{64A7C500-1AA9-4736-87D4-17D8B48FD4FA}"/>
              </a:ext>
            </a:extLst>
          </p:cNvPr>
          <p:cNvPicPr>
            <a:picLocks noChangeAspect="1" noChangeArrowheads="1"/>
          </p:cNvPicPr>
          <p:nvPr/>
        </p:nvPicPr>
        <p:blipFill>
          <a:blip r:embed="rId2"/>
          <a:stretch>
            <a:fillRect/>
          </a:stretch>
        </p:blipFill>
        <p:spPr bwMode="auto">
          <a:xfrm>
            <a:off x="4944383" y="1276709"/>
            <a:ext cx="3826853" cy="46634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C271F62-D7F1-4DB4-A2A3-BA52C1C30664}"/>
              </a:ext>
            </a:extLst>
          </p:cNvPr>
          <p:cNvSpPr>
            <a:spLocks noGrp="1"/>
          </p:cNvSpPr>
          <p:nvPr>
            <p:ph type="body" sz="quarter" idx="39"/>
          </p:nvPr>
        </p:nvSpPr>
        <p:spPr>
          <a:xfrm>
            <a:off x="5943409" y="5996746"/>
            <a:ext cx="1828800" cy="181356"/>
          </a:xfrm>
        </p:spPr>
        <p:txBody>
          <a:bodyPr/>
          <a:lstStyle/>
          <a:p>
            <a:pPr algn="ctr"/>
            <a:r>
              <a:rPr lang="en-US" dirty="0">
                <a:solidFill>
                  <a:schemeClr val="tx1"/>
                </a:solidFill>
              </a:rPr>
              <a:t>Toronto Star Archives/Getty Images </a:t>
            </a:r>
            <a:endParaRPr lang="en-IN" dirty="0">
              <a:solidFill>
                <a:schemeClr val="tx1"/>
              </a:solidFill>
            </a:endParaRPr>
          </a:p>
        </p:txBody>
      </p:sp>
      <p:sp>
        <p:nvSpPr>
          <p:cNvPr id="9" name="Slide Number Placeholder 5">
            <a:extLst>
              <a:ext uri="{FF2B5EF4-FFF2-40B4-BE49-F238E27FC236}">
                <a16:creationId xmlns:a16="http://schemas.microsoft.com/office/drawing/2014/main" id="{2E23EA7F-C057-4A3F-8336-265EDECB0218}"/>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62227041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FE159-B609-4028-B456-5810E15AC301}"/>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Other Anterior Pituitary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6ECFE53-A0F7-4314-B464-B92402B9F9F3}"/>
              </a:ext>
            </a:extLst>
          </p:cNvPr>
          <p:cNvSpPr>
            <a:spLocks noGrp="1"/>
          </p:cNvSpPr>
          <p:nvPr>
            <p:ph sz="quarter" idx="11"/>
          </p:nvPr>
        </p:nvSpPr>
        <p:spPr>
          <a:xfrm>
            <a:off x="342900" y="1276710"/>
            <a:ext cx="8458200" cy="5063932"/>
          </a:xfrm>
        </p:spPr>
        <p:txBody>
          <a:bodyPr/>
          <a:lstStyle/>
          <a:p>
            <a:pPr>
              <a:spcBef>
                <a:spcPts val="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Prolactin</a:t>
            </a:r>
          </a:p>
          <a:p>
            <a:pPr marL="347472" indent="-347472">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Acts on glands that are not endocrine glands</a:t>
            </a:r>
          </a:p>
          <a:p>
            <a:pPr marL="347472" indent="-347472">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Actions appear diverse</a:t>
            </a:r>
          </a:p>
          <a:p>
            <a:pPr lvl="2" indent="-284400">
              <a:spcBef>
                <a:spcPts val="0"/>
              </a:spcBef>
              <a:spcAft>
                <a:spcPts val="1200"/>
              </a:spcAft>
              <a:buClr>
                <a:schemeClr val="tx1"/>
              </a:buClr>
            </a:pPr>
            <a:r>
              <a:rPr lang="en-US" sz="1800" dirty="0">
                <a:solidFill>
                  <a:srgbClr val="000000"/>
                </a:solidFill>
                <a:latin typeface="Arial" panose="020B0604020202020204" pitchFamily="34" charset="0"/>
                <a:ea typeface="Verdana" panose="020B0604030504040204" pitchFamily="34" charset="0"/>
              </a:rPr>
              <a:t>Milk production in mammals, “crop milk” and brood patch in birds, electrolyte balance in kidneys</a:t>
            </a:r>
          </a:p>
          <a:p>
            <a:pPr>
              <a:spcBef>
                <a:spcPts val="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stimulates thyroid</a:t>
            </a:r>
          </a:p>
          <a:p>
            <a:pPr>
              <a:spcBef>
                <a:spcPts val="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stimulates only adrenal cortex</a:t>
            </a:r>
          </a:p>
          <a:p>
            <a:pPr>
              <a:spcBef>
                <a:spcPts val="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and 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act only on the gonads</a:t>
            </a:r>
          </a:p>
          <a:p>
            <a:pPr>
              <a:spcBef>
                <a:spcPts val="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regulates melanophores or melanocytes that contain melanin</a:t>
            </a:r>
          </a:p>
        </p:txBody>
      </p:sp>
      <p:sp>
        <p:nvSpPr>
          <p:cNvPr id="6" name="Slide Number Placeholder 3">
            <a:extLst>
              <a:ext uri="{FF2B5EF4-FFF2-40B4-BE49-F238E27FC236}">
                <a16:creationId xmlns:a16="http://schemas.microsoft.com/office/drawing/2014/main" id="{7B493EE3-EEBC-4053-80E5-BC509C8F245C}"/>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4617369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F0189-4DB7-4948-95DB-6B4DAE9C64F8}"/>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The Thyroid Gland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4A3C736-C72E-43F4-B114-D444CBA42C90}"/>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humans, the thyroid gland is shaped like a bow tie, and lies just below the Adam’s apple in the front of the neck</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Secretes</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Thyroid hormones</a:t>
            </a:r>
          </a:p>
          <a:p>
            <a:pPr lvl="2" indent="-283464">
              <a:spcBef>
                <a:spcPts val="6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Thyroxine</a:t>
            </a:r>
            <a:endParaRPr lang="en-US" dirty="0">
              <a:solidFill>
                <a:srgbClr val="000000"/>
              </a:solidFill>
              <a:latin typeface="Arial" panose="020B0604020202020204" pitchFamily="34" charset="0"/>
              <a:ea typeface="Verdana" panose="020B0604030504040204" pitchFamily="34" charset="0"/>
            </a:endParaRPr>
          </a:p>
          <a:p>
            <a:pPr lvl="2" indent="-283464">
              <a:spcBef>
                <a:spcPts val="6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Triiodothyronine</a:t>
            </a:r>
            <a:endParaRPr lang="en-US" dirty="0">
              <a:solidFill>
                <a:srgbClr val="000000"/>
              </a:solidFill>
              <a:latin typeface="Arial" panose="020B0604020202020204" pitchFamily="34" charset="0"/>
              <a:ea typeface="Verdana" panose="020B0604030504040204" pitchFamily="34" charset="0"/>
            </a:endParaRP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Calcitonin</a:t>
            </a:r>
          </a:p>
        </p:txBody>
      </p:sp>
      <p:sp>
        <p:nvSpPr>
          <p:cNvPr id="6" name="Slide Number Placeholder 3">
            <a:extLst>
              <a:ext uri="{FF2B5EF4-FFF2-40B4-BE49-F238E27FC236}">
                <a16:creationId xmlns:a16="http://schemas.microsoft.com/office/drawing/2014/main" id="{264695B9-E7C3-4F0A-ACBD-B70D0DCEC338}"/>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1577947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7EFB76-CFDD-488B-AE9B-1138A32D470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Thyroid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57A420-F352-49E1-A646-98CB10183DCD}"/>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Thyroid hormones bind to nuclear receptors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Regulates enzymes controlling carbohydrate and lipid metabolism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Hypothyroidism </a:t>
            </a:r>
            <a:r>
              <a:rPr lang="en-US" dirty="0" err="1">
                <a:solidFill>
                  <a:srgbClr val="000000"/>
                </a:solidFill>
                <a:latin typeface="Arial" panose="020B0604020202020204" pitchFamily="34" charset="0"/>
                <a:ea typeface="Verdana" panose="020B0604030504040204" pitchFamily="34" charset="0"/>
              </a:rPr>
              <a:t>vs</a:t>
            </a:r>
            <a:r>
              <a:rPr lang="en-US" dirty="0">
                <a:solidFill>
                  <a:srgbClr val="000000"/>
                </a:solidFill>
                <a:latin typeface="Arial" panose="020B0604020202020204" pitchFamily="34" charset="0"/>
                <a:ea typeface="Verdana" panose="020B0604030504040204" pitchFamily="34" charset="0"/>
              </a:rPr>
              <a:t> hyperthyroidism in adults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Often functions synergistically with other hormones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Trigger metamorphosis in tadpoles</a:t>
            </a:r>
          </a:p>
        </p:txBody>
      </p:sp>
      <p:sp>
        <p:nvSpPr>
          <p:cNvPr id="6" name="Slide Number Placeholder 3">
            <a:extLst>
              <a:ext uri="{FF2B5EF4-FFF2-40B4-BE49-F238E27FC236}">
                <a16:creationId xmlns:a16="http://schemas.microsoft.com/office/drawing/2014/main" id="{9B806956-130C-4BA0-82D4-9EEEA9D6438A}"/>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2075902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65121-9300-42A8-AF8D-7BF21A55607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graph of thyroxine production in a tadpole tracked along with the developmental progress of metamorphosis.">
            <a:extLst>
              <a:ext uri="{FF2B5EF4-FFF2-40B4-BE49-F238E27FC236}">
                <a16:creationId xmlns:a16="http://schemas.microsoft.com/office/drawing/2014/main" id="{BBFC19CB-A7E0-44EB-B759-E1BABE43B4AB}"/>
              </a:ext>
            </a:extLst>
          </p:cNvPr>
          <p:cNvPicPr>
            <a:picLocks noChangeAspect="1" noChangeArrowheads="1"/>
          </p:cNvPicPr>
          <p:nvPr/>
        </p:nvPicPr>
        <p:blipFill>
          <a:blip r:embed="rId2"/>
          <a:stretch>
            <a:fillRect/>
          </a:stretch>
        </p:blipFill>
        <p:spPr bwMode="auto">
          <a:xfrm>
            <a:off x="1672001" y="1105471"/>
            <a:ext cx="5799999"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B5CE3B96-9382-4EBD-ADC2-69F9DECF20C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B2ECC46-944E-463A-AF76-928CDFCACCB3}"/>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6055410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4512F-CE76-426A-A076-616FEA38097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Calcitonin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55FEE4E-A42A-4B56-AC14-D41EE77A8DE6}"/>
              </a:ext>
            </a:extLst>
          </p:cNvPr>
          <p:cNvSpPr>
            <a:spLocks noGrp="1"/>
          </p:cNvSpPr>
          <p:nvPr>
            <p:ph sz="quarter" idx="11"/>
          </p:nvPr>
        </p:nvSpPr>
        <p:spPr>
          <a:xfrm>
            <a:off x="342900" y="1276710"/>
            <a:ext cx="8458200" cy="3085970"/>
          </a:xfrm>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Peptide hormone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Stimulates the uptake of calcium</a:t>
            </a:r>
          </a:p>
        </p:txBody>
      </p:sp>
      <p:graphicFrame>
        <p:nvGraphicFramePr>
          <p:cNvPr id="12" name="Object 3">
            <a:extLst>
              <a:ext uri="{FF2B5EF4-FFF2-40B4-BE49-F238E27FC236}">
                <a16:creationId xmlns:a16="http://schemas.microsoft.com/office/drawing/2014/main" id="{7A871BA0-0539-42C9-894D-0FB05D2B169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615944"/>
              </p:ext>
            </p:extLst>
          </p:nvPr>
        </p:nvGraphicFramePr>
        <p:xfrm>
          <a:off x="5316862" y="1970331"/>
          <a:ext cx="863600" cy="393700"/>
        </p:xfrm>
        <a:graphic>
          <a:graphicData uri="http://schemas.openxmlformats.org/presentationml/2006/ole">
            <mc:AlternateContent xmlns:mc="http://schemas.openxmlformats.org/markup-compatibility/2006">
              <mc:Choice xmlns:v="urn:schemas-microsoft-com:vml" Requires="v">
                <p:oleObj spid="_x0000_s1080" name="Equation" r:id="rId3" imgW="863280" imgH="393480" progId="Equation.DSMT4">
                  <p:embed/>
                </p:oleObj>
              </mc:Choice>
              <mc:Fallback>
                <p:oleObj name="Equation" r:id="rId3" imgW="863280" imgH="393480" progId="Equation.DSMT4">
                  <p:embed/>
                  <p:pic>
                    <p:nvPicPr>
                      <p:cNvPr id="0" name=""/>
                      <p:cNvPicPr/>
                      <p:nvPr/>
                    </p:nvPicPr>
                    <p:blipFill>
                      <a:blip r:embed="rId4"/>
                      <a:stretch>
                        <a:fillRect/>
                      </a:stretch>
                    </p:blipFill>
                    <p:spPr>
                      <a:xfrm>
                        <a:off x="5316862" y="1970331"/>
                        <a:ext cx="8636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6239C043-8414-4F80-93B8-8577036C9AF3}"/>
              </a:ext>
            </a:extLst>
          </p:cNvPr>
          <p:cNvSpPr>
            <a:spLocks noGrp="1"/>
          </p:cNvSpPr>
          <p:nvPr>
            <p:ph sz="quarter" idx="15"/>
          </p:nvPr>
        </p:nvSpPr>
        <p:spPr>
          <a:xfrm>
            <a:off x="6202496" y="1949017"/>
            <a:ext cx="2598604" cy="492208"/>
          </a:xfrm>
        </p:spPr>
        <p:txBody>
          <a:bodyPr/>
          <a:lstStyle/>
          <a:p>
            <a:r>
              <a:rPr lang="en-US" dirty="0"/>
              <a:t>into bones –</a:t>
            </a:r>
            <a:endParaRPr lang="en-IN" dirty="0"/>
          </a:p>
        </p:txBody>
      </p:sp>
      <p:sp>
        <p:nvSpPr>
          <p:cNvPr id="5" name="Content Placeholder 5">
            <a:extLst>
              <a:ext uri="{FF2B5EF4-FFF2-40B4-BE49-F238E27FC236}">
                <a16:creationId xmlns:a16="http://schemas.microsoft.com/office/drawing/2014/main" id="{5F3FEB1B-1AB5-4516-88EF-D3B30BBA766E}"/>
              </a:ext>
            </a:extLst>
          </p:cNvPr>
          <p:cNvSpPr>
            <a:spLocks noGrp="1"/>
          </p:cNvSpPr>
          <p:nvPr>
            <p:ph sz="quarter" idx="17"/>
          </p:nvPr>
        </p:nvSpPr>
        <p:spPr>
          <a:xfrm>
            <a:off x="342900" y="2441225"/>
            <a:ext cx="2598604" cy="432995"/>
          </a:xfrm>
        </p:spPr>
        <p:txBody>
          <a:bodyPr/>
          <a:lstStyle/>
          <a:p>
            <a:pPr marL="347472"/>
            <a:r>
              <a:rPr lang="en-US" dirty="0"/>
              <a:t>lowering blood</a:t>
            </a:r>
            <a:endParaRPr lang="en-IN" dirty="0"/>
          </a:p>
        </p:txBody>
      </p:sp>
      <p:graphicFrame>
        <p:nvGraphicFramePr>
          <p:cNvPr id="13" name="Object 6">
            <a:extLst>
              <a:ext uri="{FF2B5EF4-FFF2-40B4-BE49-F238E27FC236}">
                <a16:creationId xmlns:a16="http://schemas.microsoft.com/office/drawing/2014/main" id="{F70537A0-1CD2-4666-A4B1-BC28566DB62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6104093"/>
              </p:ext>
            </p:extLst>
          </p:nvPr>
        </p:nvGraphicFramePr>
        <p:xfrm>
          <a:off x="2886419" y="2499578"/>
          <a:ext cx="635000" cy="342900"/>
        </p:xfrm>
        <a:graphic>
          <a:graphicData uri="http://schemas.openxmlformats.org/presentationml/2006/ole">
            <mc:AlternateContent xmlns:mc="http://schemas.openxmlformats.org/markup-compatibility/2006">
              <mc:Choice xmlns:v="urn:schemas-microsoft-com:vml" Requires="v">
                <p:oleObj spid="_x0000_s1081" name="Equation" r:id="rId5" imgW="634680" imgH="342720" progId="Equation.DSMT4">
                  <p:embed/>
                </p:oleObj>
              </mc:Choice>
              <mc:Fallback>
                <p:oleObj name="Equation" r:id="rId5" imgW="634680" imgH="342720" progId="Equation.DSMT4">
                  <p:embed/>
                  <p:pic>
                    <p:nvPicPr>
                      <p:cNvPr id="12" name="Object 11">
                        <a:extLst>
                          <a:ext uri="{FF2B5EF4-FFF2-40B4-BE49-F238E27FC236}">
                            <a16:creationId xmlns:a16="http://schemas.microsoft.com/office/drawing/2014/main" id="{7A871BA0-0539-42C9-894D-0FB05D2B1695}"/>
                          </a:ext>
                        </a:extLst>
                      </p:cNvPr>
                      <p:cNvPicPr/>
                      <p:nvPr/>
                    </p:nvPicPr>
                    <p:blipFill>
                      <a:blip r:embed="rId6"/>
                      <a:stretch>
                        <a:fillRect/>
                      </a:stretch>
                    </p:blipFill>
                    <p:spPr>
                      <a:xfrm>
                        <a:off x="2886419" y="2499578"/>
                        <a:ext cx="635000" cy="3429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D0E8C7ED-CA0D-4AA6-8009-B1E486391E33}"/>
              </a:ext>
            </a:extLst>
          </p:cNvPr>
          <p:cNvSpPr>
            <a:spLocks noGrp="1"/>
          </p:cNvSpPr>
          <p:nvPr>
            <p:ph sz="quarter" idx="19"/>
          </p:nvPr>
        </p:nvSpPr>
        <p:spPr>
          <a:xfrm>
            <a:off x="3592875" y="2441225"/>
            <a:ext cx="1100310" cy="432995"/>
          </a:xfrm>
        </p:spPr>
        <p:txBody>
          <a:bodyPr/>
          <a:lstStyle/>
          <a:p>
            <a:r>
              <a:rPr lang="en-US" dirty="0"/>
              <a:t>levels</a:t>
            </a:r>
            <a:endParaRPr lang="en-IN" dirty="0"/>
          </a:p>
        </p:txBody>
      </p:sp>
      <p:sp>
        <p:nvSpPr>
          <p:cNvPr id="8" name="Content Placeholder 8">
            <a:extLst>
              <a:ext uri="{FF2B5EF4-FFF2-40B4-BE49-F238E27FC236}">
                <a16:creationId xmlns:a16="http://schemas.microsoft.com/office/drawing/2014/main" id="{477705F0-CB18-485C-B906-4CF4E730D554}"/>
              </a:ext>
            </a:extLst>
          </p:cNvPr>
          <p:cNvSpPr>
            <a:spLocks noGrp="1"/>
          </p:cNvSpPr>
          <p:nvPr>
            <p:ph sz="quarter" idx="31"/>
          </p:nvPr>
        </p:nvSpPr>
        <p:spPr>
          <a:xfrm>
            <a:off x="342900" y="3113532"/>
            <a:ext cx="8458200" cy="432995"/>
          </a:xfrm>
        </p:spPr>
        <p:txBody>
          <a:bodyPr/>
          <a:lstStyle/>
          <a:p>
            <a:pPr marL="342900" indent="-342900">
              <a:buFont typeface="Arial" panose="020B0604020202020204" pitchFamily="34" charset="0"/>
              <a:buChar char="•"/>
            </a:pPr>
            <a:r>
              <a:rPr lang="en-US" dirty="0"/>
              <a:t>Appears less important in the day-to-day regulation of</a:t>
            </a:r>
            <a:endParaRPr lang="en-IN" dirty="0"/>
          </a:p>
        </p:txBody>
      </p:sp>
      <p:graphicFrame>
        <p:nvGraphicFramePr>
          <p:cNvPr id="14" name="Object 9">
            <a:extLst>
              <a:ext uri="{FF2B5EF4-FFF2-40B4-BE49-F238E27FC236}">
                <a16:creationId xmlns:a16="http://schemas.microsoft.com/office/drawing/2014/main" id="{964070A5-3BAD-479B-9453-6E745F93232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18397798"/>
              </p:ext>
            </p:extLst>
          </p:nvPr>
        </p:nvGraphicFramePr>
        <p:xfrm>
          <a:off x="714260" y="3723701"/>
          <a:ext cx="635000" cy="342900"/>
        </p:xfrm>
        <a:graphic>
          <a:graphicData uri="http://schemas.openxmlformats.org/presentationml/2006/ole">
            <mc:AlternateContent xmlns:mc="http://schemas.openxmlformats.org/markup-compatibility/2006">
              <mc:Choice xmlns:v="urn:schemas-microsoft-com:vml" Requires="v">
                <p:oleObj spid="_x0000_s1082" name="Equation" r:id="rId7" imgW="634680" imgH="342720" progId="Equation.DSMT4">
                  <p:embed/>
                </p:oleObj>
              </mc:Choice>
              <mc:Fallback>
                <p:oleObj name="Equation" r:id="rId7" imgW="634680" imgH="342720" progId="Equation.DSMT4">
                  <p:embed/>
                  <p:pic>
                    <p:nvPicPr>
                      <p:cNvPr id="13" name="Object 12">
                        <a:extLst>
                          <a:ext uri="{FF2B5EF4-FFF2-40B4-BE49-F238E27FC236}">
                            <a16:creationId xmlns:a16="http://schemas.microsoft.com/office/drawing/2014/main" id="{F70537A0-1CD2-4666-A4B1-BC28566DB62F}"/>
                          </a:ext>
                        </a:extLst>
                      </p:cNvPr>
                      <p:cNvPicPr/>
                      <p:nvPr/>
                    </p:nvPicPr>
                    <p:blipFill>
                      <a:blip r:embed="rId8"/>
                      <a:stretch>
                        <a:fillRect/>
                      </a:stretch>
                    </p:blipFill>
                    <p:spPr>
                      <a:xfrm>
                        <a:off x="714260" y="3723701"/>
                        <a:ext cx="635000" cy="342900"/>
                      </a:xfrm>
                      <a:prstGeom prst="rect">
                        <a:avLst/>
                      </a:prstGeom>
                    </p:spPr>
                  </p:pic>
                </p:oleObj>
              </mc:Fallback>
            </mc:AlternateContent>
          </a:graphicData>
        </a:graphic>
      </p:graphicFrame>
      <p:sp>
        <p:nvSpPr>
          <p:cNvPr id="9" name="Content Placeholder 10">
            <a:extLst>
              <a:ext uri="{FF2B5EF4-FFF2-40B4-BE49-F238E27FC236}">
                <a16:creationId xmlns:a16="http://schemas.microsoft.com/office/drawing/2014/main" id="{2DC81D5B-D03D-4C50-BB53-2BBD11359C23}"/>
              </a:ext>
            </a:extLst>
          </p:cNvPr>
          <p:cNvSpPr>
            <a:spLocks noGrp="1"/>
          </p:cNvSpPr>
          <p:nvPr>
            <p:ph sz="quarter" idx="33"/>
          </p:nvPr>
        </p:nvSpPr>
        <p:spPr>
          <a:xfrm>
            <a:off x="342900" y="3701667"/>
            <a:ext cx="8458200" cy="432995"/>
          </a:xfrm>
        </p:spPr>
        <p:txBody>
          <a:bodyPr/>
          <a:lstStyle/>
          <a:p>
            <a:pPr marL="347472" indent="640080"/>
            <a:r>
              <a:rPr lang="en-US" dirty="0"/>
              <a:t>levels in adult humans</a:t>
            </a:r>
            <a:endParaRPr lang="en-IN" dirty="0"/>
          </a:p>
        </p:txBody>
      </p:sp>
      <p:sp>
        <p:nvSpPr>
          <p:cNvPr id="6" name="Slide Number Placeholder 11">
            <a:extLst>
              <a:ext uri="{FF2B5EF4-FFF2-40B4-BE49-F238E27FC236}">
                <a16:creationId xmlns:a16="http://schemas.microsoft.com/office/drawing/2014/main" id="{86FA9C80-ACF9-44FC-B43F-012C8C612609}"/>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69127868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7A46F-4A0E-4B2F-9E20-06E1A70A07E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Parathyroid Glands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B7470B8-96EE-42BE-83FE-34316097B999}"/>
              </a:ext>
            </a:extLst>
          </p:cNvPr>
          <p:cNvSpPr>
            <a:spLocks noGrp="1"/>
          </p:cNvSpPr>
          <p:nvPr>
            <p:ph sz="quarter" idx="11"/>
          </p:nvPr>
        </p:nvSpPr>
        <p:spPr>
          <a:xfrm>
            <a:off x="342900" y="1276710"/>
            <a:ext cx="8458200" cy="1997756"/>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Four small glands attached to the thyroid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Produce parathyroid hormone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Raises blood</a:t>
            </a:r>
          </a:p>
        </p:txBody>
      </p:sp>
      <p:graphicFrame>
        <p:nvGraphicFramePr>
          <p:cNvPr id="13" name="Object 3">
            <a:extLst>
              <a:ext uri="{FF2B5EF4-FFF2-40B4-BE49-F238E27FC236}">
                <a16:creationId xmlns:a16="http://schemas.microsoft.com/office/drawing/2014/main" id="{779F3D91-EDBC-4BC0-BE2D-A9F534E5BB4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13179438"/>
              </p:ext>
            </p:extLst>
          </p:nvPr>
        </p:nvGraphicFramePr>
        <p:xfrm>
          <a:off x="2357609" y="2670452"/>
          <a:ext cx="635000" cy="342900"/>
        </p:xfrm>
        <a:graphic>
          <a:graphicData uri="http://schemas.openxmlformats.org/presentationml/2006/ole">
            <mc:AlternateContent xmlns:mc="http://schemas.openxmlformats.org/markup-compatibility/2006">
              <mc:Choice xmlns:v="urn:schemas-microsoft-com:vml" Requires="v">
                <p:oleObj spid="_x0000_s2089" name="Equation" r:id="rId3" imgW="634680" imgH="342720" progId="Equation.DSMT4">
                  <p:embed/>
                </p:oleObj>
              </mc:Choice>
              <mc:Fallback>
                <p:oleObj name="Equation" r:id="rId3" imgW="634680" imgH="342720" progId="Equation.DSMT4">
                  <p:embed/>
                  <p:pic>
                    <p:nvPicPr>
                      <p:cNvPr id="13" name="Object 12">
                        <a:extLst>
                          <a:ext uri="{FF2B5EF4-FFF2-40B4-BE49-F238E27FC236}">
                            <a16:creationId xmlns:a16="http://schemas.microsoft.com/office/drawing/2014/main" id="{F70537A0-1CD2-4666-A4B1-BC28566DB62F}"/>
                          </a:ext>
                        </a:extLst>
                      </p:cNvPr>
                      <p:cNvPicPr/>
                      <p:nvPr/>
                    </p:nvPicPr>
                    <p:blipFill>
                      <a:blip r:embed="rId4"/>
                      <a:stretch>
                        <a:fillRect/>
                      </a:stretch>
                    </p:blipFill>
                    <p:spPr>
                      <a:xfrm>
                        <a:off x="2357609" y="2670452"/>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36E3359B-FF8B-4252-8DE5-35B9B0D5DEA0}"/>
              </a:ext>
            </a:extLst>
          </p:cNvPr>
          <p:cNvSpPr>
            <a:spLocks noGrp="1"/>
          </p:cNvSpPr>
          <p:nvPr>
            <p:ph sz="quarter" idx="15"/>
          </p:nvPr>
        </p:nvSpPr>
        <p:spPr>
          <a:xfrm>
            <a:off x="3062688" y="2658730"/>
            <a:ext cx="1013552" cy="429077"/>
          </a:xfrm>
        </p:spPr>
        <p:txBody>
          <a:bodyPr/>
          <a:lstStyle/>
          <a:p>
            <a:r>
              <a:rPr lang="en-US" dirty="0"/>
              <a:t>levels</a:t>
            </a:r>
            <a:endParaRPr lang="en-IN" dirty="0"/>
          </a:p>
        </p:txBody>
      </p:sp>
      <p:sp>
        <p:nvSpPr>
          <p:cNvPr id="5" name="Content Placeholder 5">
            <a:extLst>
              <a:ext uri="{FF2B5EF4-FFF2-40B4-BE49-F238E27FC236}">
                <a16:creationId xmlns:a16="http://schemas.microsoft.com/office/drawing/2014/main" id="{6943EF3C-03EB-4639-A7CF-55419B6CC79D}"/>
              </a:ext>
            </a:extLst>
          </p:cNvPr>
          <p:cNvSpPr>
            <a:spLocks noGrp="1"/>
          </p:cNvSpPr>
          <p:nvPr>
            <p:ph sz="quarter" idx="17"/>
          </p:nvPr>
        </p:nvSpPr>
        <p:spPr>
          <a:xfrm>
            <a:off x="342900" y="3274466"/>
            <a:ext cx="8458200" cy="858593"/>
          </a:xfrm>
        </p:spPr>
        <p:txBody>
          <a:bodyPr/>
          <a:lstStyle/>
          <a:p>
            <a:r>
              <a:rPr lang="en-US" dirty="0"/>
              <a:t>Stimulates osteoclasts to dissolve calcium phosphate crystals in the bone matrix and release</a:t>
            </a:r>
            <a:endParaRPr lang="en-IN" dirty="0"/>
          </a:p>
        </p:txBody>
      </p:sp>
      <p:graphicFrame>
        <p:nvGraphicFramePr>
          <p:cNvPr id="14" name="Object 6">
            <a:extLst>
              <a:ext uri="{FF2B5EF4-FFF2-40B4-BE49-F238E27FC236}">
                <a16:creationId xmlns:a16="http://schemas.microsoft.com/office/drawing/2014/main" id="{8E5D0489-04BC-42EC-9F71-57466EBB714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26794193"/>
              </p:ext>
            </p:extLst>
          </p:nvPr>
        </p:nvGraphicFramePr>
        <p:xfrm>
          <a:off x="5838939" y="3678251"/>
          <a:ext cx="635000" cy="342900"/>
        </p:xfrm>
        <a:graphic>
          <a:graphicData uri="http://schemas.openxmlformats.org/presentationml/2006/ole">
            <mc:AlternateContent xmlns:mc="http://schemas.openxmlformats.org/markup-compatibility/2006">
              <mc:Choice xmlns:v="urn:schemas-microsoft-com:vml" Requires="v">
                <p:oleObj spid="_x0000_s2090" name="Equation" r:id="rId5" imgW="634680" imgH="342720" progId="Equation.DSMT4">
                  <p:embed/>
                </p:oleObj>
              </mc:Choice>
              <mc:Fallback>
                <p:oleObj name="Equation" r:id="rId5" imgW="634680" imgH="342720" progId="Equation.DSMT4">
                  <p:embed/>
                  <p:pic>
                    <p:nvPicPr>
                      <p:cNvPr id="13" name="Object 12">
                        <a:extLst>
                          <a:ext uri="{FF2B5EF4-FFF2-40B4-BE49-F238E27FC236}">
                            <a16:creationId xmlns:a16="http://schemas.microsoft.com/office/drawing/2014/main" id="{F70537A0-1CD2-4666-A4B1-BC28566DB62F}"/>
                          </a:ext>
                        </a:extLst>
                      </p:cNvPr>
                      <p:cNvPicPr/>
                      <p:nvPr/>
                    </p:nvPicPr>
                    <p:blipFill>
                      <a:blip r:embed="rId4"/>
                      <a:stretch>
                        <a:fillRect/>
                      </a:stretch>
                    </p:blipFill>
                    <p:spPr>
                      <a:xfrm>
                        <a:off x="5838939" y="3678251"/>
                        <a:ext cx="635000" cy="3429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D53D6B03-9296-439F-A17D-BF09F2C2A008}"/>
              </a:ext>
            </a:extLst>
          </p:cNvPr>
          <p:cNvSpPr>
            <a:spLocks noGrp="1"/>
          </p:cNvSpPr>
          <p:nvPr>
            <p:ph sz="quarter" idx="19"/>
          </p:nvPr>
        </p:nvSpPr>
        <p:spPr>
          <a:xfrm>
            <a:off x="6499951" y="3672018"/>
            <a:ext cx="1674564" cy="461041"/>
          </a:xfrm>
        </p:spPr>
        <p:txBody>
          <a:bodyPr/>
          <a:lstStyle/>
          <a:p>
            <a:r>
              <a:rPr lang="en-US" dirty="0"/>
              <a:t>into blood</a:t>
            </a:r>
            <a:endParaRPr lang="en-IN" dirty="0"/>
          </a:p>
        </p:txBody>
      </p:sp>
      <p:sp>
        <p:nvSpPr>
          <p:cNvPr id="8" name="Content Placeholder 8">
            <a:extLst>
              <a:ext uri="{FF2B5EF4-FFF2-40B4-BE49-F238E27FC236}">
                <a16:creationId xmlns:a16="http://schemas.microsoft.com/office/drawing/2014/main" id="{AF0E57FD-BDFB-4B79-A3C7-07086BB6576A}"/>
              </a:ext>
            </a:extLst>
          </p:cNvPr>
          <p:cNvSpPr>
            <a:spLocks noGrp="1"/>
          </p:cNvSpPr>
          <p:nvPr>
            <p:ph sz="quarter" idx="31"/>
          </p:nvPr>
        </p:nvSpPr>
        <p:spPr>
          <a:xfrm>
            <a:off x="342899" y="4273837"/>
            <a:ext cx="8206189" cy="489263"/>
          </a:xfrm>
        </p:spPr>
        <p:txBody>
          <a:bodyPr/>
          <a:lstStyle/>
          <a:p>
            <a:r>
              <a:rPr lang="en-US" dirty="0"/>
              <a:t>Stimulates the kidneys to reabsorb</a:t>
            </a:r>
            <a:endParaRPr lang="en-IN" dirty="0"/>
          </a:p>
        </p:txBody>
      </p:sp>
      <p:graphicFrame>
        <p:nvGraphicFramePr>
          <p:cNvPr id="15" name="Object 9">
            <a:extLst>
              <a:ext uri="{FF2B5EF4-FFF2-40B4-BE49-F238E27FC236}">
                <a16:creationId xmlns:a16="http://schemas.microsoft.com/office/drawing/2014/main" id="{C5EA7B58-C849-4738-9CD7-C8A9DFB11E7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705236966"/>
              </p:ext>
            </p:extLst>
          </p:nvPr>
        </p:nvGraphicFramePr>
        <p:xfrm>
          <a:off x="5269427" y="4337673"/>
          <a:ext cx="635000" cy="342900"/>
        </p:xfrm>
        <a:graphic>
          <a:graphicData uri="http://schemas.openxmlformats.org/presentationml/2006/ole">
            <mc:AlternateContent xmlns:mc="http://schemas.openxmlformats.org/markup-compatibility/2006">
              <mc:Choice xmlns:v="urn:schemas-microsoft-com:vml" Requires="v">
                <p:oleObj spid="_x0000_s2091" name="Equation" r:id="rId6" imgW="634680" imgH="342720" progId="Equation.DSMT4">
                  <p:embed/>
                </p:oleObj>
              </mc:Choice>
              <mc:Fallback>
                <p:oleObj name="Equation" r:id="rId6" imgW="634680" imgH="342720" progId="Equation.DSMT4">
                  <p:embed/>
                  <p:pic>
                    <p:nvPicPr>
                      <p:cNvPr id="13" name="Object 12">
                        <a:extLst>
                          <a:ext uri="{FF2B5EF4-FFF2-40B4-BE49-F238E27FC236}">
                            <a16:creationId xmlns:a16="http://schemas.microsoft.com/office/drawing/2014/main" id="{F70537A0-1CD2-4666-A4B1-BC28566DB62F}"/>
                          </a:ext>
                        </a:extLst>
                      </p:cNvPr>
                      <p:cNvPicPr/>
                      <p:nvPr/>
                    </p:nvPicPr>
                    <p:blipFill>
                      <a:blip r:embed="rId4"/>
                      <a:stretch>
                        <a:fillRect/>
                      </a:stretch>
                    </p:blipFill>
                    <p:spPr>
                      <a:xfrm>
                        <a:off x="5269427" y="4337673"/>
                        <a:ext cx="635000" cy="342900"/>
                      </a:xfrm>
                      <a:prstGeom prst="rect">
                        <a:avLst/>
                      </a:prstGeom>
                    </p:spPr>
                  </p:pic>
                </p:oleObj>
              </mc:Fallback>
            </mc:AlternateContent>
          </a:graphicData>
        </a:graphic>
      </p:graphicFrame>
      <p:sp>
        <p:nvSpPr>
          <p:cNvPr id="9" name="Content Placeholder 10">
            <a:extLst>
              <a:ext uri="{FF2B5EF4-FFF2-40B4-BE49-F238E27FC236}">
                <a16:creationId xmlns:a16="http://schemas.microsoft.com/office/drawing/2014/main" id="{8E02AA83-7775-4E56-8656-538BB63B3DEB}"/>
              </a:ext>
            </a:extLst>
          </p:cNvPr>
          <p:cNvSpPr>
            <a:spLocks noGrp="1"/>
          </p:cNvSpPr>
          <p:nvPr>
            <p:ph sz="quarter" idx="33"/>
          </p:nvPr>
        </p:nvSpPr>
        <p:spPr>
          <a:xfrm>
            <a:off x="5982158" y="4273837"/>
            <a:ext cx="2082188" cy="489263"/>
          </a:xfrm>
        </p:spPr>
        <p:txBody>
          <a:bodyPr/>
          <a:lstStyle/>
          <a:p>
            <a:r>
              <a:rPr lang="en-US" dirty="0"/>
              <a:t>from the urine</a:t>
            </a:r>
            <a:endParaRPr lang="en-IN" dirty="0"/>
          </a:p>
        </p:txBody>
      </p:sp>
      <p:sp>
        <p:nvSpPr>
          <p:cNvPr id="10" name="Content Placeholder 11">
            <a:extLst>
              <a:ext uri="{FF2B5EF4-FFF2-40B4-BE49-F238E27FC236}">
                <a16:creationId xmlns:a16="http://schemas.microsoft.com/office/drawing/2014/main" id="{17C06D74-732C-4473-8F01-4243CC4B4A97}"/>
              </a:ext>
            </a:extLst>
          </p:cNvPr>
          <p:cNvSpPr>
            <a:spLocks noGrp="1"/>
          </p:cNvSpPr>
          <p:nvPr>
            <p:ph sz="quarter" idx="35"/>
          </p:nvPr>
        </p:nvSpPr>
        <p:spPr>
          <a:xfrm>
            <a:off x="342900" y="4888590"/>
            <a:ext cx="8458200" cy="1362456"/>
          </a:xfrm>
        </p:spPr>
        <p:txBody>
          <a:bodyPr/>
          <a:lstStyle/>
          <a:p>
            <a:pPr>
              <a:spcBef>
                <a:spcPts val="624"/>
              </a:spcBef>
              <a:spcAft>
                <a:spcPts val="1200"/>
              </a:spcAft>
            </a:pPr>
            <a:r>
              <a:rPr lang="en-US" dirty="0"/>
              <a:t>Vitamin D activated by a P</a:t>
            </a:r>
            <a:r>
              <a:rPr lang="en-US" sz="100" dirty="0"/>
              <a:t> </a:t>
            </a:r>
            <a:r>
              <a:rPr lang="en-US" dirty="0"/>
              <a:t>T</a:t>
            </a:r>
            <a:r>
              <a:rPr lang="en-US" sz="100" dirty="0"/>
              <a:t> </a:t>
            </a:r>
            <a:r>
              <a:rPr lang="en-US" dirty="0"/>
              <a:t>H controlled enzyme</a:t>
            </a:r>
          </a:p>
          <a:p>
            <a:pPr marL="342900" indent="-342900">
              <a:spcBef>
                <a:spcPts val="624"/>
              </a:spcBef>
              <a:buFont typeface="Arial" panose="020B0604020202020204" pitchFamily="34" charset="0"/>
              <a:buChar char="•"/>
            </a:pPr>
            <a:r>
              <a:rPr lang="en-US" dirty="0"/>
              <a:t>Stimulates the intestinal absorption of</a:t>
            </a:r>
            <a:endParaRPr lang="en-IN" dirty="0"/>
          </a:p>
        </p:txBody>
      </p:sp>
      <p:sp>
        <p:nvSpPr>
          <p:cNvPr id="6" name="Slide Number Placeholder 12">
            <a:extLst>
              <a:ext uri="{FF2B5EF4-FFF2-40B4-BE49-F238E27FC236}">
                <a16:creationId xmlns:a16="http://schemas.microsoft.com/office/drawing/2014/main" id="{BB89E0CD-975A-4581-8BFE-F4E7C3170D98}"/>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251533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A10F8-1BA5-4132-9650-8A0C34903C6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Paracrine Regulators and Pheromones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469C635-2BB4-4290-8B88-1119685E12E3}"/>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Paracrine regulators do not travel in blood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 cells of organ to regulate each other</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Pheromones are chemicals released into the environment to communicate among individuals of a single species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involved in normal metabolic regulation within an animal</a:t>
            </a:r>
          </a:p>
        </p:txBody>
      </p:sp>
      <p:sp>
        <p:nvSpPr>
          <p:cNvPr id="6" name="Slide Number Placeholder 3">
            <a:extLst>
              <a:ext uri="{FF2B5EF4-FFF2-40B4-BE49-F238E27FC236}">
                <a16:creationId xmlns:a16="http://schemas.microsoft.com/office/drawing/2014/main" id="{26DF0AF7-B769-4C7A-872A-E452B493FA87}"/>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46503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1173D-FB62-4ACF-A766-A9F442A0BFF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regulation of blood calcium concentration by parathyroid hormone is described is illustrated.">
            <a:extLst>
              <a:ext uri="{FF2B5EF4-FFF2-40B4-BE49-F238E27FC236}">
                <a16:creationId xmlns:a16="http://schemas.microsoft.com/office/drawing/2014/main" id="{03952C0E-D7A0-4CDB-B077-F0D790926B2F}"/>
              </a:ext>
            </a:extLst>
          </p:cNvPr>
          <p:cNvPicPr>
            <a:picLocks noChangeAspect="1" noChangeArrowheads="1"/>
          </p:cNvPicPr>
          <p:nvPr/>
        </p:nvPicPr>
        <p:blipFill>
          <a:blip r:embed="rId2"/>
          <a:stretch>
            <a:fillRect/>
          </a:stretch>
        </p:blipFill>
        <p:spPr bwMode="auto">
          <a:xfrm>
            <a:off x="3008731" y="983411"/>
            <a:ext cx="3358766"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8ADFAEBC-55AC-40AA-A1FC-749E6B66B25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88A61CC-CB8A-4FF8-A980-8E7857E9DDD7}"/>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091168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92D7D-A948-47AB-97C8-2F205F3708C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The Adrenal Glands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4B416A-87AB-45EB-9A65-538C01E94E28}"/>
              </a:ext>
            </a:extLst>
          </p:cNvPr>
          <p:cNvSpPr>
            <a:spLocks noGrp="1"/>
          </p:cNvSpPr>
          <p:nvPr>
            <p:ph sz="quarter" idx="11"/>
          </p:nvPr>
        </p:nvSpPr>
        <p:spPr>
          <a:xfrm>
            <a:off x="342900" y="1276709"/>
            <a:ext cx="8458200" cy="5080023"/>
          </a:xfrm>
        </p:spPr>
        <p:txBody>
          <a:bodyPr/>
          <a:lstStyle/>
          <a:p>
            <a:pPr>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Medulla (inner portion)</a:t>
            </a:r>
          </a:p>
          <a:p>
            <a:pPr marL="347472" indent="-347472">
              <a:spcBef>
                <a:spcPts val="6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Stimulated by the sympathetic division of the autonomic nervous system</a:t>
            </a:r>
          </a:p>
          <a:p>
            <a:pPr marL="347472" indent="-347472">
              <a:spcBef>
                <a:spcPts val="6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Secretes the </a:t>
            </a:r>
            <a:r>
              <a:rPr lang="en-US" dirty="0" err="1">
                <a:solidFill>
                  <a:srgbClr val="000000"/>
                </a:solidFill>
                <a:latin typeface="Arial" panose="020B0604020202020204" pitchFamily="34" charset="0"/>
                <a:ea typeface="Verdana" panose="020B0604030504040204" pitchFamily="34" charset="0"/>
              </a:rPr>
              <a:t>catecholamines</a:t>
            </a:r>
            <a:r>
              <a:rPr lang="en-US" dirty="0">
                <a:solidFill>
                  <a:srgbClr val="000000"/>
                </a:solidFill>
                <a:latin typeface="Arial" panose="020B0604020202020204" pitchFamily="34" charset="0"/>
                <a:ea typeface="Verdana" panose="020B0604030504040204" pitchFamily="34" charset="0"/>
              </a:rPr>
              <a:t> epinephrine and norepinephrine</a:t>
            </a:r>
          </a:p>
          <a:p>
            <a:pPr>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Cortex (outer portion)</a:t>
            </a:r>
          </a:p>
          <a:p>
            <a:pPr marL="347472" indent="-347472">
              <a:spcBef>
                <a:spcPts val="6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Stimulated by anterior pituitary hormone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7472" indent="-347472">
              <a:spcBef>
                <a:spcPts val="6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Corticosteroids</a:t>
            </a:r>
          </a:p>
          <a:p>
            <a:pPr lvl="2" indent="-283464">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Glucocorticoids (like cortisol) act on various cells to maintain glucose homeostasis</a:t>
            </a:r>
          </a:p>
          <a:p>
            <a:pPr lvl="2" indent="-283464">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Aldosterone (mineralocorticoid) helps regulate mineral balance</a:t>
            </a:r>
            <a:endParaRPr lang="en-US" sz="1800"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C28C9B3A-348F-464B-86C0-5BF699C64398}"/>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8844202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401A9-D695-4FDB-862D-D813057609B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flowchart of stimulus stress, effector glucocorticoids, and effector catecholamine hormones.">
            <a:extLst>
              <a:ext uri="{FF2B5EF4-FFF2-40B4-BE49-F238E27FC236}">
                <a16:creationId xmlns:a16="http://schemas.microsoft.com/office/drawing/2014/main" id="{A11FD0CE-8161-48E3-8BDA-222F41B3A66D}"/>
              </a:ext>
            </a:extLst>
          </p:cNvPr>
          <p:cNvPicPr>
            <a:picLocks noChangeAspect="1" noChangeArrowheads="1"/>
          </p:cNvPicPr>
          <p:nvPr/>
        </p:nvPicPr>
        <p:blipFill rotWithShape="1">
          <a:blip r:embed="rId2"/>
          <a:srcRect l="27821"/>
          <a:stretch/>
        </p:blipFill>
        <p:spPr bwMode="auto">
          <a:xfrm>
            <a:off x="2994378" y="1091823"/>
            <a:ext cx="3155244"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38523833-35BA-478A-BDCB-6883BFF5F31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0078EA2-164A-4BA6-8EEB-72BF90E5616C}"/>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3856635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88C8B-FE1B-4A92-AE3C-C5AB1185367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Pancreas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D567EB0-3BB5-4AFA-A380-34201D85CEA0}"/>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Exocrine and endocrine glands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Connected to the duodenum of the small intestine by the pancreatic duct</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Islets of Langerhans are scattered clusters of cells throughout the pancreas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These govern blood glucose levels through two hormones with antagonistic functions</a:t>
            </a:r>
          </a:p>
        </p:txBody>
      </p:sp>
      <p:sp>
        <p:nvSpPr>
          <p:cNvPr id="6" name="Slide Number Placeholder 3">
            <a:extLst>
              <a:ext uri="{FF2B5EF4-FFF2-40B4-BE49-F238E27FC236}">
                <a16:creationId xmlns:a16="http://schemas.microsoft.com/office/drawing/2014/main" id="{A46CEC22-7C47-4B6A-BE14-54B63C9A151A}"/>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8863483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92937F-6F44-4EF4-8CC4-751D39A69BC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Insulin and Glucagon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1F64240-7775-417D-B9E0-A86CEEC773F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Insulin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Secreted by beta (</a:t>
            </a:r>
            <a:r>
              <a:rPr lang="el-GR" dirty="0">
                <a:solidFill>
                  <a:srgbClr val="000000"/>
                </a:solidFill>
                <a:latin typeface="Arial" panose="020B0604020202020204" pitchFamily="34" charset="0"/>
                <a:ea typeface="Verdana" panose="020B0604030504040204" pitchFamily="34" charset="0"/>
                <a:cs typeface="Times New Roman" panose="02020603050405020304" pitchFamily="18" charset="0"/>
              </a:rPr>
              <a:t>β</a:t>
            </a:r>
            <a:r>
              <a:rPr lang="en-US" dirty="0">
                <a:solidFill>
                  <a:srgbClr val="000000"/>
                </a:solidFill>
                <a:latin typeface="Arial" panose="020B0604020202020204" pitchFamily="34" charset="0"/>
                <a:ea typeface="Verdana" panose="020B0604030504040204" pitchFamily="34" charset="0"/>
              </a:rPr>
              <a:t>) cells of the islets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Stimulates cellular uptake of blood glucose and its storage as glycogen in the liver and muscle cells, or as fat in fat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Glucagon </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Secreted by alpha (</a:t>
            </a:r>
            <a:r>
              <a:rPr lang="en-US" dirty="0">
                <a:solidFill>
                  <a:srgbClr val="000000"/>
                </a:solidFill>
                <a:latin typeface="Arial" panose="020B0604020202020204" pitchFamily="34" charset="0"/>
                <a:ea typeface="Verdana" panose="020B0604030504040204" pitchFamily="34" charset="0"/>
                <a:sym typeface="Symbol" panose="05050102010706020507" pitchFamily="18" charset="2"/>
              </a:rPr>
              <a:t></a:t>
            </a:r>
            <a:r>
              <a:rPr lang="en-US" dirty="0">
                <a:solidFill>
                  <a:srgbClr val="000000"/>
                </a:solidFill>
                <a:latin typeface="Arial" panose="020B0604020202020204" pitchFamily="34" charset="0"/>
                <a:ea typeface="Verdana" panose="020B0604030504040204" pitchFamily="34" charset="0"/>
              </a:rPr>
              <a:t>) cells of the islets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the hydrolysis of glycogen in the liver and fat in adipose tissue</a:t>
            </a:r>
          </a:p>
        </p:txBody>
      </p:sp>
      <p:sp>
        <p:nvSpPr>
          <p:cNvPr id="6" name="Slide Number Placeholder 3">
            <a:extLst>
              <a:ext uri="{FF2B5EF4-FFF2-40B4-BE49-F238E27FC236}">
                <a16:creationId xmlns:a16="http://schemas.microsoft.com/office/drawing/2014/main" id="{EF1127FE-36A3-4A8E-93CF-3313A94125EB}"/>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5321869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80689-D683-450D-B8E8-D3BD57044D1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flowchart of stimulus after a meal blood glucose increased and stimulus between meals blood glucose decreased.">
            <a:extLst>
              <a:ext uri="{FF2B5EF4-FFF2-40B4-BE49-F238E27FC236}">
                <a16:creationId xmlns:a16="http://schemas.microsoft.com/office/drawing/2014/main" id="{8815E718-AF10-41C4-93BC-F4A3ADF0A5FE}"/>
              </a:ext>
            </a:extLst>
          </p:cNvPr>
          <p:cNvPicPr>
            <a:picLocks noChangeAspect="1" noChangeArrowheads="1"/>
          </p:cNvPicPr>
          <p:nvPr/>
        </p:nvPicPr>
        <p:blipFill>
          <a:blip r:embed="rId2"/>
          <a:stretch>
            <a:fillRect/>
          </a:stretch>
        </p:blipFill>
        <p:spPr bwMode="auto">
          <a:xfrm>
            <a:off x="2684775" y="1174220"/>
            <a:ext cx="3774450" cy="5029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8862F1CB-3E67-49B6-80F7-6B53342C0B5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96E2758-41E3-4E60-AF24-737F99EFA03F}"/>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5611938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94CB4-486C-45DF-953C-25DFE3C0D76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Diabetes Mellitus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1976687-2E8C-4A97-A474-A492ACF12637}"/>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Diabetics cannot take up glucose from blood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Type 1 (insulin-dependent diabetes)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Individuals lack insulin-secreting b cells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Treated by daily injections of insulin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Type 2 (noninsulin-dependent diabetes)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patients have this form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Very low number of insulin receptors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Treated by diet and exercise</a:t>
            </a:r>
          </a:p>
        </p:txBody>
      </p:sp>
      <p:sp>
        <p:nvSpPr>
          <p:cNvPr id="6" name="Slide Number Placeholder 3">
            <a:extLst>
              <a:ext uri="{FF2B5EF4-FFF2-40B4-BE49-F238E27FC236}">
                <a16:creationId xmlns:a16="http://schemas.microsoft.com/office/drawing/2014/main" id="{E57F19EF-DEE0-49E7-865F-24C4BF04635F}"/>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6016293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C1CCF-C250-40CE-956D-8721DFAA98D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Gonads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4BB5A11-0B31-4967-BBA3-3DC8BA94BFD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Ovaries and testes in vertebrates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Produce sex steroids that regulate reproductive development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Estrogen and progesterone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hormones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Androgens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“Male” hormones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Testosterone and its derivatives</a:t>
            </a:r>
          </a:p>
        </p:txBody>
      </p:sp>
      <p:sp>
        <p:nvSpPr>
          <p:cNvPr id="6" name="Slide Number Placeholder 3">
            <a:extLst>
              <a:ext uri="{FF2B5EF4-FFF2-40B4-BE49-F238E27FC236}">
                <a16:creationId xmlns:a16="http://schemas.microsoft.com/office/drawing/2014/main" id="{7FE4A084-CD37-47D7-847B-EDD80B95E194}"/>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22332928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1EBA8-F166-4A67-BA64-2937CA964E5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The Pineal Gland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C93C9FE-81FA-41F9-BC54-9CB150CC177A}"/>
              </a:ext>
            </a:extLst>
          </p:cNvPr>
          <p:cNvSpPr>
            <a:spLocks noGrp="1"/>
          </p:cNvSpPr>
          <p:nvPr>
            <p:ph sz="quarter" idx="11"/>
          </p:nvPr>
        </p:nvSpPr>
        <p:spPr/>
        <p:txBody>
          <a:bodyPr/>
          <a:lstStyle/>
          <a:p>
            <a:pPr>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Located in the roof of the third ventricle of the brain</a:t>
            </a:r>
          </a:p>
          <a:p>
            <a:pPr>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Secretes hormone melatonin</a:t>
            </a:r>
          </a:p>
          <a:p>
            <a:pPr>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Functions of melatonin</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Reduces dispersal of melanin granules</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Synchronizes various body processes to a circadian rhythm</a:t>
            </a:r>
          </a:p>
          <a:p>
            <a:pPr lvl="2" indent="-28440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Secretion of melatonin activated in the dark</a:t>
            </a:r>
          </a:p>
        </p:txBody>
      </p:sp>
      <p:sp>
        <p:nvSpPr>
          <p:cNvPr id="6" name="Slide Number Placeholder 3">
            <a:extLst>
              <a:ext uri="{FF2B5EF4-FFF2-40B4-BE49-F238E27FC236}">
                <a16:creationId xmlns:a16="http://schemas.microsoft.com/office/drawing/2014/main" id="{24B24088-9035-48BF-98A3-8D43E61EDE8A}"/>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79668691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491D4-77BC-4661-B073-8E1C6B3F2D7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2128678-3348-49A4-9062-F8FDF62B4217}"/>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Some hormones are secreted by organs that are not exclusively endocrine glands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Atrial natriuretic hormone is secreted by the right atrium of the heart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salt and water excretion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Erythropoietin is secreted by the kidney</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Stimulates the bone marrow to produce red blood cells</a:t>
            </a:r>
          </a:p>
        </p:txBody>
      </p:sp>
      <p:sp>
        <p:nvSpPr>
          <p:cNvPr id="6" name="Slide Number Placeholder 3">
            <a:extLst>
              <a:ext uri="{FF2B5EF4-FFF2-40B4-BE49-F238E27FC236}">
                <a16:creationId xmlns:a16="http://schemas.microsoft.com/office/drawing/2014/main" id="{187FBEE3-82E8-47E4-94E9-F663E8390DBE}"/>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892090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DE345-843D-470D-9583-E986E621F9B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Neurotransmitters and Neurohormones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E98989B-1793-4DE2-9D85-2D599D4ABED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Some neurotransmitters are distributed by the blood and act as a hormone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Norepinephrine coordinates the activity of heart, liver, and blood vessels during stress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Neurons can also secrete a class of hormones called </a:t>
            </a:r>
            <a:r>
              <a:rPr lang="en-US" dirty="0" err="1">
                <a:solidFill>
                  <a:srgbClr val="000000"/>
                </a:solidFill>
                <a:latin typeface="Arial" panose="020B0604020202020204" pitchFamily="34" charset="0"/>
                <a:ea typeface="Verdana" panose="020B0604030504040204" pitchFamily="34" charset="0"/>
              </a:rPr>
              <a:t>neurohormones</a:t>
            </a:r>
            <a:r>
              <a:rPr lang="en-US" dirty="0">
                <a:solidFill>
                  <a:srgbClr val="000000"/>
                </a:solidFill>
                <a:latin typeface="Arial" panose="020B0604020202020204" pitchFamily="34" charset="0"/>
                <a:ea typeface="Verdana" panose="020B0604030504040204" pitchFamily="34" charset="0"/>
              </a:rPr>
              <a:t> that are carried by blood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Antidiuretic hormone is secreted by neurons of the brain</a:t>
            </a:r>
          </a:p>
        </p:txBody>
      </p:sp>
      <p:sp>
        <p:nvSpPr>
          <p:cNvPr id="6" name="Slide Number Placeholder 3">
            <a:extLst>
              <a:ext uri="{FF2B5EF4-FFF2-40B4-BE49-F238E27FC236}">
                <a16:creationId xmlns:a16="http://schemas.microsoft.com/office/drawing/2014/main" id="{9EBB0126-A982-4DC1-A932-1E9F347CDA71}"/>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402978271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D57E9-6F1E-4128-97EA-8981C574F9E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Insect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373C21B-A5F1-460F-A83E-DDB8FA55951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Insects undergo two types of transformations during post-embryonic development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Molting</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Shedding of old exoskeleton and secretion of a new larger one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Metamorphosis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Radical transformation from the larval to the adult form</a:t>
            </a:r>
          </a:p>
        </p:txBody>
      </p:sp>
      <p:sp>
        <p:nvSpPr>
          <p:cNvPr id="6" name="Slide Number Placeholder 3">
            <a:extLst>
              <a:ext uri="{FF2B5EF4-FFF2-40B4-BE49-F238E27FC236}">
                <a16:creationId xmlns:a16="http://schemas.microsoft.com/office/drawing/2014/main" id="{4718C3E2-4186-483E-B594-4B69F80B031D}"/>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24576898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59486-CD3E-445B-A19F-1517050E129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Influences of Insect Hormones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D597241-94F2-4FB5-BAD6-92AE5702455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Hormonal secretions influence both molting and metamorphosis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Brain hormone stimulates prothoracic gland to produce </a:t>
            </a:r>
            <a:r>
              <a:rPr lang="en-US" dirty="0" err="1">
                <a:solidFill>
                  <a:srgbClr val="000000"/>
                </a:solidFill>
                <a:latin typeface="Arial" panose="020B0604020202020204" pitchFamily="34" charset="0"/>
                <a:ea typeface="Verdana" panose="020B0604030504040204" pitchFamily="34" charset="0"/>
              </a:rPr>
              <a:t>ecdysone</a:t>
            </a:r>
            <a:r>
              <a:rPr lang="en-US" dirty="0">
                <a:solidFill>
                  <a:srgbClr val="000000"/>
                </a:solidFill>
                <a:latin typeface="Arial" panose="020B0604020202020204" pitchFamily="34" charset="0"/>
                <a:ea typeface="Verdana" panose="020B0604030504040204" pitchFamily="34" charset="0"/>
              </a:rPr>
              <a:t>, or molting hormone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levels cause molting</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Corpora </a:t>
            </a:r>
            <a:r>
              <a:rPr lang="en-US" dirty="0" err="1">
                <a:solidFill>
                  <a:srgbClr val="000000"/>
                </a:solidFill>
                <a:latin typeface="Arial" panose="020B0604020202020204" pitchFamily="34" charset="0"/>
                <a:ea typeface="Verdana" panose="020B0604030504040204" pitchFamily="34" charset="0"/>
              </a:rPr>
              <a:t>allata</a:t>
            </a:r>
            <a:r>
              <a:rPr lang="en-US" dirty="0">
                <a:solidFill>
                  <a:srgbClr val="000000"/>
                </a:solidFill>
                <a:latin typeface="Arial" panose="020B0604020202020204" pitchFamily="34" charset="0"/>
                <a:ea typeface="Verdana" panose="020B0604030504040204" pitchFamily="34" charset="0"/>
              </a:rPr>
              <a:t> produces juvenile hormone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 levels result in metamorphosis</a:t>
            </a:r>
          </a:p>
        </p:txBody>
      </p:sp>
      <p:sp>
        <p:nvSpPr>
          <p:cNvPr id="6" name="Slide Number Placeholder 3">
            <a:extLst>
              <a:ext uri="{FF2B5EF4-FFF2-40B4-BE49-F238E27FC236}">
                <a16:creationId xmlns:a16="http://schemas.microsoft.com/office/drawing/2014/main" id="{DE23F948-426B-47B9-99AF-212921275D22}"/>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33268014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BEB0C-E302-464F-BEB9-E9058F5A581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44.16</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Hormonal control of metamorphosis in silkworms from neurosecretory cells is illustrated.">
            <a:extLst>
              <a:ext uri="{FF2B5EF4-FFF2-40B4-BE49-F238E27FC236}">
                <a16:creationId xmlns:a16="http://schemas.microsoft.com/office/drawing/2014/main" id="{655D9353-3FE5-40E0-9552-3BD592D7C435}"/>
              </a:ext>
            </a:extLst>
          </p:cNvPr>
          <p:cNvPicPr>
            <a:picLocks noChangeAspect="1" noChangeArrowheads="1"/>
          </p:cNvPicPr>
          <p:nvPr/>
        </p:nvPicPr>
        <p:blipFill>
          <a:blip r:embed="rId2"/>
          <a:stretch>
            <a:fillRect/>
          </a:stretch>
        </p:blipFill>
        <p:spPr bwMode="auto">
          <a:xfrm>
            <a:off x="579242" y="1173333"/>
            <a:ext cx="7985516" cy="493776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C2B7601D-75F1-4ECB-9C35-B8AA0542360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F4D34F8-899B-4038-BB15-4026C6E4E9AD}"/>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7398080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a:t>
            </a:r>
            <a:r>
              <a:rPr lang="en-US" dirty="0"/>
              <a:t>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Types of hormones are lipophilic and hydrophilic. The lipophilic includes steroids. The hydrophilic include peptides and proteins, and amino acid derivatives. The body’s control center consists of the posterior pituitary, anterior pituitary, and hypothalamus. The hypothalamus signals to the anterior pituitary. The peripheral endocrine glands include the thyroid, adrenal, and pancreas. The origins of other hormones include ovaries and testes that produce sex steroids, pineal gland that produces melatonin. Stimulus after a meal blood glucose increased positive sensor pancreatic islets to effector increased insulin production by beta cells response glucose moves from the blood into cells, reducing blood glucose negative feedback to the stimulus blood glucose increased. Stimulus between meals, blood glucose decreased to sensor pancreatic islets to effector increased glucagon production by alpha cells to response glycogen hydrolyzed to glucose, then secreted into the blood, increasing blood glucose negative feedback to the stimulation blood glucose decreased.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44.2</a:t>
            </a:r>
            <a:r>
              <a:rPr lang="en-US" dirty="0"/>
              <a:t>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the hypothalamus, pineal gland, pituitary gland, neurohypophysis and adenohypophysis, thyroid gland, parathyroid glands (behind thyroid), thymus, adrenal glands, pancreas, testes in males and ovaries in females.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8120641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44.3</a:t>
            </a:r>
            <a:r>
              <a:rPr lang="en-US" dirty="0"/>
              <a:t>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Hormones are secreted into the extracellular fluid and diffuse into the bloodstream. Hydrophilic hormones move into the bloodstream unaided, while lipophilic hormones bind transport proteins. The hormones are distributed by the blood to all cells of the body by diffusing from the blood to the extracellular fluid. Transport proteins release lipophilic hormones before the hormones diffuse out of the blood. </a:t>
            </a:r>
            <a:r>
              <a:rPr lang="en-US" dirty="0" err="1"/>
              <a:t>Nontarget</a:t>
            </a:r>
            <a:r>
              <a:rPr lang="en-US" dirty="0"/>
              <a:t> cells lack receptors for hormone binding and are therefore not stimulated by them. Target cells possess receptors and are activated by hormones. Hydrophilic hormones bind to membrane receptors while lipophilic hormones diffuse into cells and bind nuclear receptors in target cells. The kidneys, or the liver, remove unused or deactivated hormones that remain in the blood.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9125631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44.5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1. Hormone passes through the plasma membrane. 2. Inside the target cell, the hormone binds to a receptor protein in the cytoplasm or nucleus. 3. Hormone-receptor complex binds to the hormone response element on DNA, regulating gene transcription. 4. Protein synthesis. 5. Change in protein synthesis in cellular response. </a:t>
            </a:r>
            <a:endParaRPr lang="en-US" dirty="0"/>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877816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44.6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In the receptor tyrosine kinase, the phosphates give the phosphorylated protein gives the cellular response. The phosphorylated attached to the phosphates give a cellular response. In the G protein-coupled receptor, the parts </a:t>
            </a:r>
            <a:r>
              <a:rPr lang="en-IN" dirty="0" err="1"/>
              <a:t>labeled</a:t>
            </a:r>
            <a:r>
              <a:rPr lang="en-IN" dirty="0"/>
              <a:t> are hormones: GPCR, GDP alpha, beta, and gamma, inactive G protein, GPCR, GTP gives GTP second-messenger-generating enzyme gives the second messenger to inactive protein kinase gives active protein kinase gives target proteins gives a cellular response. </a:t>
            </a:r>
            <a:endParaRPr lang="en-US" dirty="0"/>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24626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CB28A-70C2-4001-8B9A-7C165C4CC01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 flowchart of the endocrine system, hormones, body’s control center, peripheral endocrine glands, and origins of other hormon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106935"/>
            <a:ext cx="5029200" cy="5029200"/>
          </a:xfrm>
          <a:prstGeom prst="rect">
            <a:avLst/>
          </a:prstGeom>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90C9F1E-9FF5-4B32-853D-4779C8926F4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5022015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44.7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Dehydration causes multiple stimuli. First, the osmotic concentration of blood increases and is sensed by osmoreceptors in the central nervous system that monitors blood concentration. These receptors transmit signals to the hypothalamus. Simultaneously, dehydration causes lower blood volume and pressure that provides a second stimulus that is sensed by baroreceptors in the aorta that monitor pressure. These receptors also transmit signals to the hypothalamus that acts as the integrating center. Antidiuretic hormone is synthesized by neurosecretory cells in the hypothalamus and is released from neurohypophysis into the blood. The antidiuretic hormone causes reduced urine volume and increases vasoconstriction, both effectors. Reduced urine volume causes water to return to the blood and provides negative feedback to the osmoreceptors. Increased vasoconstriction causes an increase in blood pressure providing negative feedback to the baroreceptors.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553948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44.8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parts </a:t>
            </a:r>
            <a:r>
              <a:rPr lang="en-IN" dirty="0" err="1"/>
              <a:t>labeled</a:t>
            </a:r>
            <a:r>
              <a:rPr lang="en-IN" dirty="0"/>
              <a:t> are the hypothalamus, axons to primary capillaries, neurohypophysis, secondary capillaries, adenohypophysis, portal veins, primary capillaries, and neuron cell bodies. The parts </a:t>
            </a:r>
            <a:r>
              <a:rPr lang="en-IN" dirty="0" err="1"/>
              <a:t>labeled</a:t>
            </a:r>
            <a:r>
              <a:rPr lang="en-IN" dirty="0"/>
              <a:t> in the primary capillaries are axons to primary capillaries, hormones, primary capillaries, and portal veins. </a:t>
            </a:r>
            <a:endParaRPr lang="en-US" dirty="0"/>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909587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44.9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hypothalamus, releasing hormones (TRH, CRH, GNRH) gives positive to adenohypophysis trophic hormones (TSH, ACTH, FSH, and LH) gives positive to target glands, thyroid, adrenal cortex, and gonads to hormones to positive target cells. From hormones negative feedback to the adenohypophysis and the hypothalamus. </a:t>
            </a:r>
            <a:endParaRPr lang="en-US" dirty="0"/>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201728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44.12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Thyroxine production begins to increase at about twenty-five days before a tadpole’s forelimb’s emerge and continues to increase gradually until they do. The tadpole grows rapidly until twenty days before the forelimbs emerge at which point growth is reduced and differentiation becomes rapid. Beginning in the pre-metamorphosis stage at thirty 5 days before the forelimbs emerge, the hypothalamus stimulates adenohypophysis to secrete thyroid-stimulating hormone. The pro-metamorphosis stage begins at twenty days before the forelimbs emerge and during this period, the thyroid-stimulating hormone stimulates the thyroid to produce increasing quantities of thyroxine. Once the forelimbs emerge, the climax stage of metamorphosis has been reached, hypothalamus stimulation ceases, the tail is reabsorbed, and the tadpole continues to rapidly differentiate.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084896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44.13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Low blood calcium ion concentration acts as a stimulus to the parathyroid glands to secrete parathyroid hormone. Parathyroid hormone results in alterations of three effectors. First, the intestines increase absorption of calcium ions because the parathyroid hormone activates vitamin D. Second, reabsorption of calcium ions occurs in the kidneys, which also excrete phosphate ions. Third, osteoclasts dissolve calcium phosphate crystals in bone and release calcium ions. All of these effects increase the blood calcium ion content, which provides negative feedback to the parathyroid glands to stop secreting parathyroid hormone.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149348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44.14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Stimulus stress to adenohypophysis and the sympathetic nervous system with sympathetic axons. The ACTH secreted from the adenohypophysis positive feedback to the adrenal cortex to effector glucocorticoids, longer-term stress response and effects on lipid and carbohydrate metabolism, immune system, and damage repair. The sympathetic nervous system to adrenal medulla, to effector catecholamine hormones, short-term stress response and effects on cardiovascular system, carbohydrate and lipid metabolism, central nervous system. </a:t>
            </a:r>
            <a:endParaRPr lang="en-US" dirty="0"/>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a:xfrm>
            <a:off x="3081587" y="6329550"/>
            <a:ext cx="2980944" cy="228600"/>
          </a:xfrm>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966126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44.15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Stimulus after a meal blood glucose increased positive feedback to sensor pancreatic islets to an effector, increased insulin production by beta cells response glucose moves from the blood into cells, reducing blood glucose and negative feedback to the stimulus blood glucose increased. Stimulus between meals, blood glucose, decreased to positive feedback pancreatic islets to effector increased glucagon, production by alpha cells to response glycogen hydrolyzed to glucose, then secreted into the blood, increasing blood glucose negative feedback to the stimulus blood glucose decreased.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a:xfrm>
            <a:off x="3081587" y="6329550"/>
            <a:ext cx="2980944" cy="228600"/>
          </a:xfrm>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804668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44.16 </a:t>
            </a:r>
            <a:r>
              <a:rPr lang="en-US" noProof="0" dirty="0">
                <a:latin typeface="+mj-lt"/>
              </a:rPr>
              <a:t>- Text Alternative</a:t>
            </a:r>
          </a:p>
        </p:txBody>
      </p:sp>
      <p:sp>
        <p:nvSpPr>
          <p:cNvPr id="8"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neurosecretory cells with corpora </a:t>
            </a:r>
            <a:r>
              <a:rPr lang="en-US" dirty="0" err="1"/>
              <a:t>allata</a:t>
            </a:r>
            <a:r>
              <a:rPr lang="en-US" dirty="0"/>
              <a:t> release brain hormone and juvenile hormone. The juvenile hormone to larval molt. The juvenile hormone low amounts to pupal molt and adult molt. The brain hormone to the prothoracic gland to ecdysone to larval molt, pupal molt, and adult molt.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a:xfrm>
            <a:off x="3081587" y="6329550"/>
            <a:ext cx="2980944" cy="228600"/>
          </a:xfrm>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24250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21DEA-6A8C-48DD-9DF8-C7DABB62771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Endocrine System Components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BEE84B1-091E-43F4-93C3-779C35245E03}"/>
              </a:ext>
            </a:extLst>
          </p:cNvPr>
          <p:cNvSpPr>
            <a:spLocks noGrp="1"/>
          </p:cNvSpPr>
          <p:nvPr>
            <p:ph sz="quarter" idx="11"/>
          </p:nvPr>
        </p:nvSpPr>
        <p:spPr>
          <a:xfrm>
            <a:off x="342900" y="1276709"/>
            <a:ext cx="8458200" cy="5069499"/>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endocrine system includes all the organs that secrete hormones</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Endocrine – product secreted into extracellular fluid and carried in blood</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Exocrine – secrete product into a duct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Two basic hormone characteristics</a:t>
            </a:r>
          </a:p>
          <a:p>
            <a:pPr marL="457200" lvl="0" indent="-457200">
              <a:spcBef>
                <a:spcPts val="600"/>
              </a:spcBef>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Must be sufficiently complex to convey regulatory information to their target cells</a:t>
            </a:r>
          </a:p>
          <a:p>
            <a:pPr marL="457200" lvl="0" indent="-457200">
              <a:spcBef>
                <a:spcPts val="600"/>
              </a:spcBef>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Must be adequately stable to resist destruction before reaching their target cells</a:t>
            </a:r>
          </a:p>
        </p:txBody>
      </p:sp>
      <p:sp>
        <p:nvSpPr>
          <p:cNvPr id="6" name="Slide Number Placeholder 3">
            <a:extLst>
              <a:ext uri="{FF2B5EF4-FFF2-40B4-BE49-F238E27FC236}">
                <a16:creationId xmlns:a16="http://schemas.microsoft.com/office/drawing/2014/main" id="{37B6F729-3D24-4848-91F6-678FB6796A23}"/>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049988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413CD-8129-4D10-B02D-ED30F4B03D6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44.2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avatar of a human endocrine system is illustrated."/>
          <p:cNvPicPr>
            <a:picLocks noChangeAspect="1"/>
          </p:cNvPicPr>
          <p:nvPr/>
        </p:nvPicPr>
        <p:blipFill rotWithShape="1">
          <a:blip r:embed="rId2">
            <a:extLst>
              <a:ext uri="{28A0092B-C50C-407E-A947-70E740481C1C}">
                <a14:useLocalDpi xmlns:a14="http://schemas.microsoft.com/office/drawing/2010/main" val="0"/>
              </a:ext>
            </a:extLst>
          </a:blip>
          <a:srcRect b="29263"/>
          <a:stretch/>
        </p:blipFill>
        <p:spPr>
          <a:xfrm>
            <a:off x="2673178" y="1091491"/>
            <a:ext cx="3797644" cy="5029200"/>
          </a:xfrm>
          <a:prstGeom prst="rect">
            <a:avLst/>
          </a:prstGeom>
        </p:spPr>
      </p:pic>
      <p:sp>
        <p:nvSpPr>
          <p:cNvPr id="1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EFA5375-6DDA-40AA-A83B-7C1AD7F04D0F}"/>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61253590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5736</TotalTime>
  <Words>5832</Words>
  <Application>Microsoft Office PowerPoint</Application>
  <PresentationFormat>On-screen Show (4:3)</PresentationFormat>
  <Paragraphs>657</Paragraphs>
  <Slides>77</Slides>
  <Notes>5</Notes>
  <HiddenSlides>14</HiddenSlides>
  <MMClips>0</MMClips>
  <ScaleCrop>false</ScaleCrop>
  <HeadingPairs>
    <vt:vector size="8" baseType="variant">
      <vt:variant>
        <vt:lpstr>Fonts Used</vt:lpstr>
      </vt:variant>
      <vt:variant>
        <vt:i4>8</vt:i4>
      </vt:variant>
      <vt:variant>
        <vt:lpstr>Theme</vt:lpstr>
      </vt:variant>
      <vt:variant>
        <vt:i4>6</vt:i4>
      </vt:variant>
      <vt:variant>
        <vt:lpstr>Embedded OLE Servers</vt:lpstr>
      </vt:variant>
      <vt:variant>
        <vt:i4>1</vt:i4>
      </vt:variant>
      <vt:variant>
        <vt:lpstr>Slide Titles</vt:lpstr>
      </vt:variant>
      <vt:variant>
        <vt:i4>77</vt:i4>
      </vt:variant>
    </vt:vector>
  </HeadingPairs>
  <TitlesOfParts>
    <vt:vector size="92" baseType="lpstr">
      <vt:lpstr>Microsoft YaHei</vt:lpstr>
      <vt:lpstr>ＭＳ Ｐゴシック</vt:lpstr>
      <vt:lpstr>Arial</vt:lpstr>
      <vt:lpstr>Calibri</vt:lpstr>
      <vt:lpstr>Helvetica</vt:lpstr>
      <vt:lpstr>Symbol</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44</vt:lpstr>
      <vt:lpstr>Lecture Outline</vt:lpstr>
      <vt:lpstr>Regulation of Body Processes</vt:lpstr>
      <vt:lpstr>Types of Chemical Messengers</vt:lpstr>
      <vt:lpstr>Paracrine Regulators and Pheromones</vt:lpstr>
      <vt:lpstr>Neurotransmitters and Neurohormones</vt:lpstr>
      <vt:lpstr>Figure 44.1</vt:lpstr>
      <vt:lpstr>Endocrine System Components</vt:lpstr>
      <vt:lpstr>Figure 44.2</vt:lpstr>
      <vt:lpstr>3 Classes of Hormones</vt:lpstr>
      <vt:lpstr>Classification of Hormones</vt:lpstr>
      <vt:lpstr>Table 44.1: Hypothalamus and Neurohypophysis</vt:lpstr>
      <vt:lpstr>Table 44.1: Adenohypophysis and Thyroid 1</vt:lpstr>
      <vt:lpstr>Table 44.1: Adenohypophysis and Thyroid 2</vt:lpstr>
      <vt:lpstr>Table 44.1: Parathyroid, Adrenals, Pancreas</vt:lpstr>
      <vt:lpstr>Table 44.1: Ovary, Testis, Pineal</vt:lpstr>
      <vt:lpstr>Figure 44.3</vt:lpstr>
      <vt:lpstr>Paracrine Regulators</vt:lpstr>
      <vt:lpstr>Paracrine Regulation of Blood Vessels</vt:lpstr>
      <vt:lpstr>Prostaglandins</vt:lpstr>
      <vt:lpstr>Lipophilic Hormones</vt:lpstr>
      <vt:lpstr>Characteristics of Lipophilic Hormones</vt:lpstr>
      <vt:lpstr>Figure 44.5</vt:lpstr>
      <vt:lpstr>Characteristics of Hydrophilic Hormones</vt:lpstr>
      <vt:lpstr>Figure 44.6</vt:lpstr>
      <vt:lpstr>Receptor Kinases</vt:lpstr>
      <vt:lpstr>Hydrophilic Hormones</vt:lpstr>
      <vt:lpstr>G Protein-Coupled Receptors</vt:lpstr>
      <vt:lpstr>The Pituitary Gland</vt:lpstr>
      <vt:lpstr>The Posterior Pituitary</vt:lpstr>
      <vt:lpstr>Antidiuretic Hormone and Oxytocin</vt:lpstr>
      <vt:lpstr>Figure 44.7</vt:lpstr>
      <vt:lpstr>The Anterior Pituitary</vt:lpstr>
      <vt:lpstr>Anterior Pituitary Peptide and Protein Hormones</vt:lpstr>
      <vt:lpstr>Glycoprotein Hormones of the Anterior Pituitary</vt:lpstr>
      <vt:lpstr>Regulation of the Anterior Pituitary</vt:lpstr>
      <vt:lpstr>Figure 44.8</vt:lpstr>
      <vt:lpstr>Feedback</vt:lpstr>
      <vt:lpstr>Figure 44.9</vt:lpstr>
      <vt:lpstr>Figure 44.10</vt:lpstr>
      <vt:lpstr>The Master Gland</vt:lpstr>
      <vt:lpstr>Anterior Pituitary Disorders</vt:lpstr>
      <vt:lpstr>Figure 44.11</vt:lpstr>
      <vt:lpstr>Other Anterior Pituitary Hormones</vt:lpstr>
      <vt:lpstr>The Thyroid Gland</vt:lpstr>
      <vt:lpstr>Thyroid Hormones</vt:lpstr>
      <vt:lpstr>Figure 44.12</vt:lpstr>
      <vt:lpstr>Calcitonin</vt:lpstr>
      <vt:lpstr>The Parathyroid Glands</vt:lpstr>
      <vt:lpstr>Figure 44.13</vt:lpstr>
      <vt:lpstr>The Adrenal Glands</vt:lpstr>
      <vt:lpstr>Figure 44.14</vt:lpstr>
      <vt:lpstr>The Pancreas</vt:lpstr>
      <vt:lpstr>Insulin and Glucagon</vt:lpstr>
      <vt:lpstr>Figure 44.15</vt:lpstr>
      <vt:lpstr>Diabetes Mellitus</vt:lpstr>
      <vt:lpstr>The Gonads</vt:lpstr>
      <vt:lpstr>The Pineal Gland</vt:lpstr>
      <vt:lpstr>Other Hormones</vt:lpstr>
      <vt:lpstr>Insect Hormones</vt:lpstr>
      <vt:lpstr>Influences of Insect Hormones</vt:lpstr>
      <vt:lpstr>Figure 44.16</vt:lpstr>
      <vt:lpstr>End of Main Content</vt:lpstr>
      <vt:lpstr>Accessibility Content: Text Alternatives for Images</vt:lpstr>
      <vt:lpstr>Figure 44.1 - Text Alternative</vt:lpstr>
      <vt:lpstr>Figure 44.2 - Text Alternative</vt:lpstr>
      <vt:lpstr>Figure 44.3 - Text Alternative</vt:lpstr>
      <vt:lpstr>Figure 44.5 - Text Alternative</vt:lpstr>
      <vt:lpstr>Figure 44.6 - Text Alternative</vt:lpstr>
      <vt:lpstr>Figure 44.7 - Text Alternative</vt:lpstr>
      <vt:lpstr>Figure 44.8 - Text Alternative</vt:lpstr>
      <vt:lpstr>Figure 44.9 - Text Alternative</vt:lpstr>
      <vt:lpstr>Figure 44.12 - Text Alternative</vt:lpstr>
      <vt:lpstr>Figure 44.13 - Text Alternative</vt:lpstr>
      <vt:lpstr>Figure 44.14 - Text Alternative</vt:lpstr>
      <vt:lpstr>Figure 44.15 - Text Alternative</vt:lpstr>
      <vt:lpstr>Figure 44.16 -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44: The Endocrine System</dc:subject>
  <dc:creator>Raven, Johnson, Mason, Losos, Duncan</dc:creator>
  <cp:keywords>Accessible PPT</cp:keywords>
  <cp:lastModifiedBy>Vijay Chand. Thakur</cp:lastModifiedBy>
  <cp:revision>1000</cp:revision>
  <dcterms:created xsi:type="dcterms:W3CDTF">2019-07-27T05:34:11Z</dcterms:created>
  <dcterms:modified xsi:type="dcterms:W3CDTF">2022-05-05T11:20:52Z</dcterms:modified>
</cp:coreProperties>
</file>