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3"/>
  </p:notesMasterIdLst>
  <p:sldIdLst>
    <p:sldId id="308" r:id="rId7"/>
    <p:sldId id="478"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58" r:id="rId57"/>
    <p:sldId id="359" r:id="rId58"/>
    <p:sldId id="379" r:id="rId59"/>
    <p:sldId id="380" r:id="rId60"/>
    <p:sldId id="360" r:id="rId61"/>
    <p:sldId id="381" r:id="rId62"/>
    <p:sldId id="382" r:id="rId63"/>
    <p:sldId id="384" r:id="rId64"/>
    <p:sldId id="383" r:id="rId65"/>
    <p:sldId id="385" r:id="rId66"/>
    <p:sldId id="386" r:id="rId67"/>
    <p:sldId id="387" r:id="rId68"/>
    <p:sldId id="388" r:id="rId69"/>
    <p:sldId id="389" r:id="rId70"/>
    <p:sldId id="479" r:id="rId71"/>
    <p:sldId id="390" r:id="rId7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308"/>
            <p14:sldId id="478"/>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79"/>
          </p14:sldIdLst>
        </p14:section>
        <p14:section name="Appendix: Image Descriptions for Unsighted Students" id="{07080632-B756-45AF-BBF3-52DB3854CA65}">
          <p14:sldIdLst>
            <p14:sldId id="380"/>
            <p14:sldId id="360"/>
            <p14:sldId id="381"/>
            <p14:sldId id="382"/>
            <p14:sldId id="384"/>
            <p14:sldId id="383"/>
            <p14:sldId id="385"/>
            <p14:sldId id="386"/>
            <p14:sldId id="387"/>
            <p14:sldId id="388"/>
            <p14:sldId id="389"/>
            <p14:sldId id="479"/>
            <p14:sldId id="39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1" autoAdjust="0"/>
    <p:restoredTop sz="93108" autoAdjust="0"/>
  </p:normalViewPr>
  <p:slideViewPr>
    <p:cSldViewPr snapToGrid="0" showGuides="1">
      <p:cViewPr varScale="1">
        <p:scale>
          <a:sx n="84" d="100"/>
          <a:sy n="84" d="100"/>
        </p:scale>
        <p:origin x="528" y="84"/>
      </p:cViewPr>
      <p:guideLst>
        <p:guide pos="3264"/>
        <p:guide orient="horz" pos="2256"/>
        <p:guide pos="5640"/>
      </p:guideLst>
    </p:cSldViewPr>
  </p:slideViewPr>
  <p:outlineViewPr>
    <p:cViewPr>
      <p:scale>
        <a:sx n="33" d="100"/>
        <a:sy n="33" d="100"/>
      </p:scale>
      <p:origin x="0" y="-2289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21</a:t>
            </a:fld>
            <a:endParaRPr lang="en-US"/>
          </a:p>
        </p:txBody>
      </p:sp>
    </p:spTree>
    <p:extLst>
      <p:ext uri="{BB962C8B-B14F-4D97-AF65-F5344CB8AC3E}">
        <p14:creationId xmlns:p14="http://schemas.microsoft.com/office/powerpoint/2010/main" val="5177529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8.jpg"/><Relationship Id="rId1" Type="http://schemas.openxmlformats.org/officeDocument/2006/relationships/slideLayout" Target="../slideLayouts/slideLayout6.xml"/><Relationship Id="rId4" Type="http://schemas.openxmlformats.org/officeDocument/2006/relationships/slide" Target="slide5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slide" Target="slide5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10.jpg"/><Relationship Id="rId1" Type="http://schemas.openxmlformats.org/officeDocument/2006/relationships/slideLayout" Target="../slideLayouts/slideLayout6.xml"/><Relationship Id="rId4" Type="http://schemas.openxmlformats.org/officeDocument/2006/relationships/slide" Target="slide5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11.jpg"/><Relationship Id="rId1" Type="http://schemas.openxmlformats.org/officeDocument/2006/relationships/slideLayout" Target="../slideLayouts/slideLayout6.xml"/><Relationship Id="rId4" Type="http://schemas.openxmlformats.org/officeDocument/2006/relationships/slide" Target="slide5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16.jpg"/><Relationship Id="rId1" Type="http://schemas.openxmlformats.org/officeDocument/2006/relationships/slideLayout" Target="../slideLayouts/slideLayout6.xml"/><Relationship Id="rId4" Type="http://schemas.openxmlformats.org/officeDocument/2006/relationships/slide" Target="slide61.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7.wmf"/></Relationships>
</file>

<file path=ppt/slides/_rels/slide36.xml.rels><?xml version="1.0" encoding="UTF-8" standalone="yes"?>
<Relationships xmlns="http://schemas.openxmlformats.org/package/2006/relationships"><Relationship Id="rId8" Type="http://schemas.openxmlformats.org/officeDocument/2006/relationships/slide" Target="slide63.xml"/><Relationship Id="rId3" Type="http://schemas.openxmlformats.org/officeDocument/2006/relationships/oleObject" Target="../embeddings/oleObject2.bin"/><Relationship Id="rId7" Type="http://schemas.openxmlformats.org/officeDocument/2006/relationships/image" Target="../media/image18.jpg"/><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image" Target="../media/image17.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1.xml"/><Relationship Id="rId1" Type="http://schemas.openxmlformats.org/officeDocument/2006/relationships/vmlDrawing" Target="../drawings/vmlDrawing3.vml"/><Relationship Id="rId5" Type="http://schemas.openxmlformats.org/officeDocument/2006/relationships/oleObject" Target="../embeddings/oleObject6.bin"/><Relationship Id="rId4" Type="http://schemas.openxmlformats.org/officeDocument/2006/relationships/image" Target="../media/image17.wmf"/></Relationships>
</file>

<file path=ppt/slides/_rels/slide38.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19.jpg"/><Relationship Id="rId1" Type="http://schemas.openxmlformats.org/officeDocument/2006/relationships/slideLayout" Target="../slideLayouts/slideLayout6.xml"/><Relationship Id="rId4" Type="http://schemas.openxmlformats.org/officeDocument/2006/relationships/slide" Target="slide6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6.xml"/><Relationship Id="rId5" Type="http://schemas.openxmlformats.org/officeDocument/2006/relationships/slide" Target="slide63.xml"/><Relationship Id="rId4" Type="http://schemas.openxmlformats.org/officeDocument/2006/relationships/slide" Target="slide6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F7FA0BD-B611-4B0D-8438-53F61F56333A}"/>
              </a:ext>
            </a:extLst>
          </p:cNvPr>
          <p:cNvSpPr>
            <a:spLocks noGrp="1"/>
          </p:cNvSpPr>
          <p:nvPr>
            <p:ph type="ctrTitle"/>
          </p:nvPr>
        </p:nvSpPr>
        <p:spPr>
          <a:xfrm>
            <a:off x="621792" y="2608290"/>
            <a:ext cx="3035808" cy="513282"/>
          </a:xfrm>
        </p:spPr>
        <p:txBody>
          <a:bodyPr/>
          <a:lstStyle/>
          <a:p>
            <a:r>
              <a:rPr lang="en-US" noProof="0" dirty="0"/>
              <a:t>Chapter 45</a:t>
            </a:r>
            <a:endParaRPr lang="en-US" noProof="0" dirty="0">
              <a:latin typeface="+mj-lt"/>
            </a:endParaRPr>
          </a:p>
        </p:txBody>
      </p:sp>
      <p:sp>
        <p:nvSpPr>
          <p:cNvPr id="12"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altLang="en-US" sz="2400" noProof="0" dirty="0">
                <a:ea typeface="Microsoft YaHei" panose="020B0503020204020204" pitchFamily="34" charset="-122"/>
              </a:rPr>
              <a:t>The Musculoskeletal System</a:t>
            </a:r>
            <a:endParaRPr lang="en-US" sz="2200" noProof="0" dirty="0">
              <a:latin typeface="+mj-lt"/>
              <a:cs typeface="Helvetica" pitchFamily="34" charset="0"/>
            </a:endParaRPr>
          </a:p>
        </p:txBody>
      </p:sp>
      <p:sp>
        <p:nvSpPr>
          <p:cNvPr id="13"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noProof="0" dirty="0">
                <a:latin typeface="+mj-lt"/>
                <a:cs typeface="Helvetica" pitchFamily="34" charset="0"/>
              </a:rPr>
              <a:t>BIOLOGY</a:t>
            </a:r>
          </a:p>
          <a:p>
            <a:r>
              <a:rPr lang="en-US" sz="1600" b="0" noProof="0" dirty="0">
                <a:latin typeface="+mj-lt"/>
                <a:cs typeface="Helvetica" pitchFamily="34" charset="0"/>
              </a:rPr>
              <a:t>Thirteenth Edition</a:t>
            </a:r>
          </a:p>
          <a:p>
            <a:pPr>
              <a:spcBef>
                <a:spcPts val="1200"/>
              </a:spcBef>
            </a:pPr>
            <a:r>
              <a:rPr lang="en-US" sz="1400" b="0" noProof="0" dirty="0">
                <a:latin typeface="+mj-lt"/>
                <a:cs typeface="Helvetica" pitchFamily="34" charset="0"/>
              </a:rPr>
              <a:t>Raven, Johnson, Mason, </a:t>
            </a:r>
            <a:r>
              <a:rPr lang="en-US" sz="1400" b="0" noProof="0" dirty="0" err="1">
                <a:latin typeface="+mj-lt"/>
                <a:cs typeface="Helvetica" pitchFamily="34" charset="0"/>
              </a:rPr>
              <a:t>Losos</a:t>
            </a:r>
            <a:r>
              <a:rPr lang="en-US" sz="1400" b="0" noProof="0" dirty="0">
                <a:latin typeface="+mj-lt"/>
                <a:cs typeface="Helvetica" pitchFamily="34" charset="0"/>
              </a:rPr>
              <a:t>, Duncan</a:t>
            </a:r>
          </a:p>
        </p:txBody>
      </p:sp>
      <p:pic>
        <p:nvPicPr>
          <p:cNvPr id="14"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6"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a:xfrm>
            <a:off x="0" y="6483095"/>
            <a:ext cx="9144000" cy="374904"/>
          </a:xfrm>
        </p:spPr>
        <p:txBody>
          <a:bodyPr/>
          <a:lstStyle/>
          <a:p>
            <a:pPr defTabSz="457200">
              <a:spcBef>
                <a:spcPct val="20000"/>
              </a:spcBef>
              <a:defRPr/>
            </a:pPr>
            <a:r>
              <a:rPr lang="en-US" noProof="0" dirty="0"/>
              <a:t>© 2023 McGraw Hill, LLC. All rights reserved. Authorized only for instructor use in the classroom.</a:t>
            </a:r>
          </a:p>
          <a:p>
            <a:pPr defTabSz="457200">
              <a:spcBef>
                <a:spcPct val="20000"/>
              </a:spcBef>
              <a:defRPr/>
            </a:pPr>
            <a:r>
              <a:rPr lang="en-US" noProof="0" dirty="0"/>
              <a:t>No reproduction or further distribution permitted without the prior written consent of McGraw Hill, LLC.</a:t>
            </a:r>
          </a:p>
        </p:txBody>
      </p:sp>
    </p:spTree>
    <p:extLst>
      <p:ext uri="{BB962C8B-B14F-4D97-AF65-F5344CB8AC3E}">
        <p14:creationId xmlns:p14="http://schemas.microsoft.com/office/powerpoint/2010/main" val="32708994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C91C1-772E-4F88-A61D-A59BD6FB7B9D}"/>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45.3b</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axial skeleton and appendicular skeleton of a ca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6777" y="1381713"/>
            <a:ext cx="7030445" cy="4589318"/>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EDF5DE32-B0B8-4AEC-972B-770898EF9668}"/>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4091588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226A4-6E6A-430A-AEFE-2D7F39D5D1BB}"/>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Bone Structure</a:t>
            </a:r>
          </a:p>
        </p:txBody>
      </p:sp>
      <p:sp>
        <p:nvSpPr>
          <p:cNvPr id="3" name="Content Placeholder 2">
            <a:extLst>
              <a:ext uri="{FF2B5EF4-FFF2-40B4-BE49-F238E27FC236}">
                <a16:creationId xmlns:a16="http://schemas.microsoft.com/office/drawing/2014/main" id="{463B0B10-6191-441A-B1D1-8D08AFD3AED8}"/>
              </a:ext>
            </a:extLst>
          </p:cNvPr>
          <p:cNvSpPr>
            <a:spLocks noGrp="1"/>
          </p:cNvSpPr>
          <p:nvPr>
            <p:ph sz="quarter" idx="11"/>
          </p:nvPr>
        </p:nvSpPr>
        <p:spPr/>
        <p:txBody>
          <a:bodyPr/>
          <a:lstStyle/>
          <a:p>
            <a:pPr marL="349200" lvl="0" indent="-349200">
              <a:spcBef>
                <a:spcPts val="1200"/>
              </a:spcBef>
              <a:spcAft>
                <a:spcPts val="1200"/>
              </a:spcAft>
              <a:buFont typeface="Arial"/>
              <a:buChar char="•"/>
            </a:pPr>
            <a:r>
              <a:rPr lang="en-US" noProof="0" dirty="0">
                <a:solidFill>
                  <a:srgbClr val="000000"/>
                </a:solidFill>
                <a:latin typeface="Arial" panose="020B0604020202020204" pitchFamily="34" charset="0"/>
                <a:ea typeface="Verdana" panose="020B0604030504040204" pitchFamily="34" charset="0"/>
              </a:rPr>
              <a:t>Bone is a hard but resilient connective tissue that is unique to vertebrates</a:t>
            </a:r>
          </a:p>
          <a:p>
            <a:pPr marL="349200" lvl="0" indent="-349200">
              <a:spcBef>
                <a:spcPts val="1200"/>
              </a:spcBef>
              <a:spcAft>
                <a:spcPts val="1200"/>
              </a:spcAft>
              <a:buFont typeface="Arial"/>
              <a:buChar char="•"/>
            </a:pPr>
            <a:r>
              <a:rPr lang="en-US" noProof="0" dirty="0">
                <a:solidFill>
                  <a:srgbClr val="000000"/>
                </a:solidFill>
                <a:latin typeface="Arial" panose="020B0604020202020204" pitchFamily="34" charset="0"/>
                <a:ea typeface="Verdana" panose="020B0604030504040204" pitchFamily="34" charset="0"/>
              </a:rPr>
              <a:t>Long bone is covered by the periosteum</a:t>
            </a:r>
          </a:p>
          <a:p>
            <a:pPr marL="349200" lvl="0" indent="-349200">
              <a:spcBef>
                <a:spcPts val="1200"/>
              </a:spcBef>
              <a:spcAft>
                <a:spcPts val="1200"/>
              </a:spcAft>
              <a:buFont typeface="Arial"/>
              <a:buChar char="•"/>
            </a:pPr>
            <a:r>
              <a:rPr lang="en-US" noProof="0" dirty="0">
                <a:solidFill>
                  <a:srgbClr val="000000"/>
                </a:solidFill>
                <a:latin typeface="Arial" panose="020B0604020202020204" pitchFamily="34" charset="0"/>
                <a:ea typeface="Verdana" panose="020B0604030504040204" pitchFamily="34" charset="0"/>
              </a:rPr>
              <a:t>The shaft is the diaphysis and the ends are the epiphyses</a:t>
            </a:r>
          </a:p>
          <a:p>
            <a:pPr marL="349200" lvl="0" indent="-349200">
              <a:spcBef>
                <a:spcPts val="1200"/>
              </a:spcBef>
              <a:spcAft>
                <a:spcPts val="1200"/>
              </a:spcAft>
              <a:buFont typeface="Arial"/>
              <a:buChar char="•"/>
            </a:pPr>
            <a:r>
              <a:rPr lang="en-US" noProof="0" dirty="0">
                <a:solidFill>
                  <a:srgbClr val="000000"/>
                </a:solidFill>
                <a:latin typeface="Arial" panose="020B0604020202020204" pitchFamily="34" charset="0"/>
                <a:ea typeface="Verdana" panose="020B0604030504040204" pitchFamily="34" charset="0"/>
              </a:rPr>
              <a:t>Bone elongates at the growth plates where the diaphysis and epiphyses meet</a:t>
            </a:r>
          </a:p>
        </p:txBody>
      </p:sp>
      <p:sp>
        <p:nvSpPr>
          <p:cNvPr id="6" name="Slide Number Placeholder 3">
            <a:extLst>
              <a:ext uri="{FF2B5EF4-FFF2-40B4-BE49-F238E27FC236}">
                <a16:creationId xmlns:a16="http://schemas.microsoft.com/office/drawing/2014/main" id="{E108C460-6DB1-4FEF-B618-E69605C234FE}"/>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4069540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2530F-CFF7-45CA-8284-96AD50AD9F33}"/>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45.4</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shows the structure of the bon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3976" y="1194460"/>
            <a:ext cx="6316048" cy="4895506"/>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4006A497-88B7-429D-A78F-F232BFBEEE9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679365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C3449-1DBF-444A-88A9-3BB0E1F8754C}"/>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Categories of Bone</a:t>
            </a:r>
            <a:r>
              <a:rPr lang="en-US" sz="1200" noProof="0" dirty="0">
                <a:solidFill>
                  <a:srgbClr val="000000"/>
                </a:solidFill>
                <a:latin typeface="Arial" panose="020B0604020202020204" pitchFamily="34" charset="0"/>
                <a:ea typeface="Verdana" panose="020B0604030504040204" pitchFamily="34" charset="0"/>
                <a:cs typeface="Arial" pitchFamily="34" charset="0"/>
              </a:rPr>
              <a:t> 1</a:t>
            </a:r>
            <a:endParaRPr lang="en-US" sz="1200" baseline="-25000" noProof="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D1DF3D3-218F-42E5-89B2-DCD905AF280E}"/>
              </a:ext>
            </a:extLst>
          </p:cNvPr>
          <p:cNvSpPr>
            <a:spLocks noGrp="1"/>
          </p:cNvSpPr>
          <p:nvPr>
            <p:ph sz="quarter" idx="11"/>
          </p:nvPr>
        </p:nvSpPr>
        <p:spPr/>
        <p:txBody>
          <a:bodyPr/>
          <a:lstStyle/>
          <a:p>
            <a:pPr>
              <a:spcBef>
                <a:spcPts val="1200"/>
              </a:spcBef>
              <a:spcAft>
                <a:spcPts val="600"/>
              </a:spcAft>
              <a:buClr>
                <a:srgbClr val="003B48"/>
              </a:buClr>
            </a:pPr>
            <a:r>
              <a:rPr lang="en-US" noProof="0" dirty="0">
                <a:solidFill>
                  <a:srgbClr val="000000"/>
                </a:solidFill>
                <a:latin typeface="Arial" panose="020B0604020202020204" pitchFamily="34" charset="0"/>
                <a:ea typeface="Verdana" panose="020B0604030504040204" pitchFamily="34" charset="0"/>
              </a:rPr>
              <a:t>Based on density and structure, bone falls into two categories</a:t>
            </a:r>
          </a:p>
          <a:p>
            <a:pPr marL="457200" lvl="0" indent="-457200">
              <a:spcBef>
                <a:spcPts val="1800"/>
              </a:spcBef>
              <a:spcAft>
                <a:spcPts val="600"/>
              </a:spcAft>
              <a:buClr>
                <a:srgbClr val="000000"/>
              </a:buClr>
              <a:buFont typeface="+mj-lt"/>
              <a:buAutoNum type="arabicPeriod"/>
            </a:pPr>
            <a:r>
              <a:rPr lang="en-US" noProof="0" dirty="0">
                <a:solidFill>
                  <a:srgbClr val="000000"/>
                </a:solidFill>
                <a:latin typeface="Arial" panose="020B0604020202020204" pitchFamily="34" charset="0"/>
                <a:ea typeface="Verdana" panose="020B0604030504040204" pitchFamily="34" charset="0"/>
              </a:rPr>
              <a:t>Compact bone – outer dense layer</a:t>
            </a:r>
          </a:p>
          <a:p>
            <a:pPr lvl="2" indent="-283464">
              <a:spcBef>
                <a:spcPts val="600"/>
              </a:spcBef>
              <a:spcAft>
                <a:spcPts val="600"/>
              </a:spcAft>
              <a:buClr>
                <a:srgbClr val="000000"/>
              </a:buClr>
            </a:pPr>
            <a:r>
              <a:rPr lang="en-US" noProof="0" dirty="0">
                <a:solidFill>
                  <a:srgbClr val="000000"/>
                </a:solidFill>
                <a:latin typeface="Arial" panose="020B0604020202020204" pitchFamily="34" charset="0"/>
                <a:ea typeface="Verdana" panose="020B0604030504040204" pitchFamily="34" charset="0"/>
              </a:rPr>
              <a:t>Extracellular matrix of calcium phosphate and collagen</a:t>
            </a:r>
          </a:p>
          <a:p>
            <a:pPr lvl="2" indent="-283464">
              <a:spcBef>
                <a:spcPts val="600"/>
              </a:spcBef>
              <a:spcAft>
                <a:spcPts val="600"/>
              </a:spcAft>
              <a:buClr>
                <a:srgbClr val="000000"/>
              </a:buClr>
            </a:pPr>
            <a:r>
              <a:rPr lang="en-US" noProof="0" dirty="0">
                <a:solidFill>
                  <a:srgbClr val="000000"/>
                </a:solidFill>
                <a:latin typeface="Arial" panose="020B0604020202020204" pitchFamily="34" charset="0"/>
                <a:ea typeface="Verdana" panose="020B0604030504040204" pitchFamily="34" charset="0"/>
              </a:rPr>
              <a:t>Provides strength and support in the skeleton</a:t>
            </a:r>
          </a:p>
        </p:txBody>
      </p:sp>
      <p:sp>
        <p:nvSpPr>
          <p:cNvPr id="6" name="Slide Number Placeholder 3">
            <a:extLst>
              <a:ext uri="{FF2B5EF4-FFF2-40B4-BE49-F238E27FC236}">
                <a16:creationId xmlns:a16="http://schemas.microsoft.com/office/drawing/2014/main" id="{0531652F-AD3C-4CFF-A99B-D52B95F0EB90}"/>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41334316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E4DDA-09CD-4940-B78E-3322372FE534}"/>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Categories of Bone</a:t>
            </a:r>
            <a:r>
              <a:rPr lang="en-US" sz="1200" noProof="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2F050662-C88F-4821-BE6C-EA570A954852}"/>
              </a:ext>
            </a:extLst>
          </p:cNvPr>
          <p:cNvSpPr>
            <a:spLocks noGrp="1"/>
          </p:cNvSpPr>
          <p:nvPr>
            <p:ph sz="quarter" idx="11"/>
          </p:nvPr>
        </p:nvSpPr>
        <p:spPr/>
        <p:txBody>
          <a:bodyPr/>
          <a:lstStyle/>
          <a:p>
            <a:pPr marL="457200" lvl="0" indent="-457200">
              <a:spcBef>
                <a:spcPts val="1200"/>
              </a:spcBef>
              <a:spcAft>
                <a:spcPts val="1200"/>
              </a:spcAft>
              <a:buClr>
                <a:srgbClr val="000000"/>
              </a:buClr>
              <a:buFont typeface="+mj-lt"/>
              <a:buAutoNum type="arabicPeriod" startAt="2"/>
            </a:pPr>
            <a:r>
              <a:rPr lang="en-US" noProof="0" dirty="0">
                <a:solidFill>
                  <a:srgbClr val="000000"/>
                </a:solidFill>
                <a:latin typeface="Arial" panose="020B0604020202020204" pitchFamily="34" charset="0"/>
                <a:ea typeface="Verdana" panose="020B0604030504040204" pitchFamily="34" charset="0"/>
              </a:rPr>
              <a:t>Spongy (medullary) bone</a:t>
            </a:r>
          </a:p>
          <a:p>
            <a:pPr lvl="2" indent="-283464">
              <a:spcBef>
                <a:spcPts val="0"/>
              </a:spcBef>
              <a:spcAft>
                <a:spcPts val="1200"/>
              </a:spcAft>
              <a:buClr>
                <a:srgbClr val="000000"/>
              </a:buClr>
            </a:pPr>
            <a:r>
              <a:rPr lang="en-US" noProof="0" dirty="0">
                <a:solidFill>
                  <a:srgbClr val="000000"/>
                </a:solidFill>
                <a:latin typeface="Arial" panose="020B0604020202020204" pitchFamily="34" charset="0"/>
                <a:ea typeface="Verdana" panose="020B0604030504040204" pitchFamily="34" charset="0"/>
              </a:rPr>
              <a:t>Forms the epiphyses inside a thick shell of compact bone</a:t>
            </a:r>
          </a:p>
          <a:p>
            <a:pPr lvl="2" indent="-283464">
              <a:spcBef>
                <a:spcPts val="0"/>
              </a:spcBef>
              <a:spcAft>
                <a:spcPts val="1200"/>
              </a:spcAft>
              <a:buClr>
                <a:srgbClr val="000000"/>
              </a:buClr>
            </a:pPr>
            <a:r>
              <a:rPr lang="en-US" noProof="0" dirty="0">
                <a:solidFill>
                  <a:srgbClr val="000000"/>
                </a:solidFill>
                <a:latin typeface="Arial" panose="020B0604020202020204" pitchFamily="34" charset="0"/>
                <a:ea typeface="Verdana" panose="020B0604030504040204" pitchFamily="34" charset="0"/>
              </a:rPr>
              <a:t>Arranged in trabeculae (branching plates)</a:t>
            </a:r>
          </a:p>
          <a:p>
            <a:pPr lvl="2" indent="-283464">
              <a:spcBef>
                <a:spcPts val="0"/>
              </a:spcBef>
              <a:spcAft>
                <a:spcPts val="1200"/>
              </a:spcAft>
              <a:buClr>
                <a:srgbClr val="000000"/>
              </a:buClr>
            </a:pPr>
            <a:r>
              <a:rPr lang="en-US" noProof="0" dirty="0">
                <a:solidFill>
                  <a:srgbClr val="000000"/>
                </a:solidFill>
                <a:latin typeface="Arial" panose="020B0604020202020204" pitchFamily="34" charset="0"/>
                <a:ea typeface="Verdana" panose="020B0604030504040204" pitchFamily="34" charset="0"/>
              </a:rPr>
              <a:t>Has a porous (“spongy”) appearance</a:t>
            </a:r>
          </a:p>
          <a:p>
            <a:pPr lvl="2" indent="-283464">
              <a:spcBef>
                <a:spcPts val="0"/>
              </a:spcBef>
              <a:spcAft>
                <a:spcPts val="1200"/>
              </a:spcAft>
              <a:buClr>
                <a:srgbClr val="000000"/>
              </a:buClr>
            </a:pPr>
            <a:r>
              <a:rPr lang="en-US" noProof="0" dirty="0">
                <a:solidFill>
                  <a:srgbClr val="000000"/>
                </a:solidFill>
                <a:latin typeface="Arial" panose="020B0604020202020204" pitchFamily="34" charset="0"/>
                <a:ea typeface="Verdana" panose="020B0604030504040204" pitchFamily="34" charset="0"/>
              </a:rPr>
              <a:t>The medullary cavity houses bone marrow to produce blood cells</a:t>
            </a:r>
          </a:p>
          <a:p>
            <a:pPr>
              <a:spcBef>
                <a:spcPts val="1200"/>
              </a:spcBef>
              <a:spcAft>
                <a:spcPts val="1200"/>
              </a:spcAft>
              <a:buClr>
                <a:srgbClr val="003B48"/>
              </a:buClr>
            </a:pPr>
            <a:r>
              <a:rPr lang="en-US" noProof="0" dirty="0">
                <a:solidFill>
                  <a:srgbClr val="000000"/>
                </a:solidFill>
                <a:latin typeface="Arial" panose="020B0604020202020204" pitchFamily="34" charset="0"/>
                <a:ea typeface="Verdana" panose="020B0604030504040204" pitchFamily="34" charset="0"/>
              </a:rPr>
              <a:t>Bones in all vertebrates contain compact bone, spongy bone, and marrow in varying proportions</a:t>
            </a:r>
          </a:p>
        </p:txBody>
      </p:sp>
      <p:sp>
        <p:nvSpPr>
          <p:cNvPr id="6" name="Slide Number Placeholder 3">
            <a:extLst>
              <a:ext uri="{FF2B5EF4-FFF2-40B4-BE49-F238E27FC236}">
                <a16:creationId xmlns:a16="http://schemas.microsoft.com/office/drawing/2014/main" id="{BDA41A97-6615-4E79-9A9C-2D9D45D028BF}"/>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013132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AA20F-63F6-4C9E-8026-CC057221140A}"/>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Microscopic Structure</a:t>
            </a:r>
          </a:p>
        </p:txBody>
      </p:sp>
      <p:sp>
        <p:nvSpPr>
          <p:cNvPr id="3" name="Content Placeholder 2">
            <a:extLst>
              <a:ext uri="{FF2B5EF4-FFF2-40B4-BE49-F238E27FC236}">
                <a16:creationId xmlns:a16="http://schemas.microsoft.com/office/drawing/2014/main" id="{D364A4CA-3DCD-48E9-A096-8FFB8FF36FBA}"/>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Osteocytes (mature bone cells) are found in lacunae in compact bone</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Osteocytes exchange nutrients and waste through canaliculi</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This functional unit is an osteon (Haversian system) and extends the length of the bone</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In spongy bone the osteocytes are not arranged in osteons</a:t>
            </a:r>
          </a:p>
        </p:txBody>
      </p:sp>
      <p:sp>
        <p:nvSpPr>
          <p:cNvPr id="6" name="Slide Number Placeholder 3">
            <a:extLst>
              <a:ext uri="{FF2B5EF4-FFF2-40B4-BE49-F238E27FC236}">
                <a16:creationId xmlns:a16="http://schemas.microsoft.com/office/drawing/2014/main" id="{BEA0FC6F-78D1-46E2-AC2F-5D4A054FCDE1}"/>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2688175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4E4E1-5653-4685-963B-77737A47FFEF}"/>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Bone Classification</a:t>
            </a:r>
          </a:p>
        </p:txBody>
      </p:sp>
      <p:sp>
        <p:nvSpPr>
          <p:cNvPr id="3" name="Content Placeholder 2">
            <a:extLst>
              <a:ext uri="{FF2B5EF4-FFF2-40B4-BE49-F238E27FC236}">
                <a16:creationId xmlns:a16="http://schemas.microsoft.com/office/drawing/2014/main" id="{2B9ED7B0-B3E9-4AAF-B47F-B4409DD3AD7C}"/>
              </a:ext>
            </a:extLst>
          </p:cNvPr>
          <p:cNvSpPr>
            <a:spLocks noGrp="1"/>
          </p:cNvSpPr>
          <p:nvPr>
            <p:ph sz="quarter" idx="11"/>
          </p:nvPr>
        </p:nvSpPr>
        <p:spPr/>
        <p:txBody>
          <a:bodyPr/>
          <a:lstStyle/>
          <a:p>
            <a:pPr>
              <a:spcBef>
                <a:spcPts val="1200"/>
              </a:spcBef>
              <a:spcAft>
                <a:spcPts val="1200"/>
              </a:spcAft>
              <a:buClr>
                <a:srgbClr val="003B48"/>
              </a:buClr>
            </a:pPr>
            <a:r>
              <a:rPr lang="en-US" noProof="0" dirty="0">
                <a:solidFill>
                  <a:srgbClr val="000000"/>
                </a:solidFill>
                <a:latin typeface="Arial" panose="020B0604020202020204" pitchFamily="34" charset="0"/>
                <a:ea typeface="Verdana" panose="020B0604030504040204" pitchFamily="34" charset="0"/>
              </a:rPr>
              <a:t>Bones can be classified by the two fundamental modes of development</a:t>
            </a:r>
          </a:p>
          <a:p>
            <a:pPr marL="457200" lvl="0" indent="-457200">
              <a:spcBef>
                <a:spcPts val="1200"/>
              </a:spcBef>
              <a:spcAft>
                <a:spcPts val="1200"/>
              </a:spcAft>
              <a:buClr>
                <a:srgbClr val="000000"/>
              </a:buClr>
              <a:buFont typeface="+mj-lt"/>
              <a:buAutoNum type="arabicPeriod"/>
            </a:pPr>
            <a:r>
              <a:rPr lang="en-US" noProof="0" dirty="0">
                <a:solidFill>
                  <a:srgbClr val="000000"/>
                </a:solidFill>
                <a:latin typeface="Arial" panose="020B0604020202020204" pitchFamily="34" charset="0"/>
                <a:ea typeface="Verdana" panose="020B0604030504040204" pitchFamily="34" charset="0"/>
              </a:rPr>
              <a:t>Intramembranous development</a:t>
            </a:r>
          </a:p>
          <a:p>
            <a:pPr lvl="2" indent="-283464">
              <a:spcBef>
                <a:spcPts val="600"/>
              </a:spcBef>
              <a:spcAft>
                <a:spcPts val="1200"/>
              </a:spcAft>
              <a:buClr>
                <a:srgbClr val="000000"/>
              </a:buClr>
            </a:pPr>
            <a:r>
              <a:rPr lang="en-US" noProof="0" dirty="0">
                <a:solidFill>
                  <a:srgbClr val="000000"/>
                </a:solidFill>
                <a:latin typeface="Arial" panose="020B0604020202020204" pitchFamily="34" charset="0"/>
                <a:ea typeface="Verdana" panose="020B0604030504040204" pitchFamily="34" charset="0"/>
              </a:rPr>
              <a:t>Bones form within a layer of connective tissue.</a:t>
            </a:r>
          </a:p>
          <a:p>
            <a:pPr marL="457200" lvl="0" indent="-457200">
              <a:spcBef>
                <a:spcPts val="1200"/>
              </a:spcBef>
              <a:spcAft>
                <a:spcPts val="1200"/>
              </a:spcAft>
              <a:buClr>
                <a:srgbClr val="000000"/>
              </a:buClr>
              <a:buFont typeface="+mj-lt"/>
              <a:buAutoNum type="arabicPeriod"/>
            </a:pPr>
            <a:r>
              <a:rPr lang="en-US" noProof="0" dirty="0">
                <a:solidFill>
                  <a:srgbClr val="000000"/>
                </a:solidFill>
                <a:latin typeface="Arial" panose="020B0604020202020204" pitchFamily="34" charset="0"/>
                <a:ea typeface="Verdana" panose="020B0604030504040204" pitchFamily="34" charset="0"/>
              </a:rPr>
              <a:t>Endochondral development</a:t>
            </a:r>
          </a:p>
          <a:p>
            <a:pPr lvl="2" indent="-283464">
              <a:spcBef>
                <a:spcPts val="600"/>
              </a:spcBef>
              <a:spcAft>
                <a:spcPts val="1200"/>
              </a:spcAft>
              <a:buClr>
                <a:srgbClr val="000000"/>
              </a:buClr>
            </a:pPr>
            <a:r>
              <a:rPr lang="en-US" noProof="0" dirty="0">
                <a:solidFill>
                  <a:srgbClr val="000000"/>
                </a:solidFill>
                <a:latin typeface="Arial" panose="020B0604020202020204" pitchFamily="34" charset="0"/>
                <a:ea typeface="Verdana" panose="020B0604030504040204" pitchFamily="34" charset="0"/>
              </a:rPr>
              <a:t>Begin as tiny cartilaginous model</a:t>
            </a:r>
          </a:p>
        </p:txBody>
      </p:sp>
      <p:sp>
        <p:nvSpPr>
          <p:cNvPr id="6" name="Slide Number Placeholder 3">
            <a:extLst>
              <a:ext uri="{FF2B5EF4-FFF2-40B4-BE49-F238E27FC236}">
                <a16:creationId xmlns:a16="http://schemas.microsoft.com/office/drawing/2014/main" id="{937CCBF3-B168-4331-A99E-98501330DFAB}"/>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41729608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D08CD9-2823-4DF9-8F9E-F630159697AA}"/>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Intramembranous Development</a:t>
            </a:r>
          </a:p>
        </p:txBody>
      </p:sp>
      <p:sp>
        <p:nvSpPr>
          <p:cNvPr id="3" name="Content Placeholder 2">
            <a:extLst>
              <a:ext uri="{FF2B5EF4-FFF2-40B4-BE49-F238E27FC236}">
                <a16:creationId xmlns:a16="http://schemas.microsoft.com/office/drawing/2014/main" id="{48C67560-FD40-4942-9126-A79ABD7AA5D2}"/>
              </a:ext>
            </a:extLst>
          </p:cNvPr>
          <p:cNvSpPr>
            <a:spLocks noGrp="1"/>
          </p:cNvSpPr>
          <p:nvPr>
            <p:ph sz="quarter" idx="11"/>
          </p:nvPr>
        </p:nvSpPr>
        <p:spPr/>
        <p:txBody>
          <a:bodyPr/>
          <a:lstStyle/>
          <a:p>
            <a:pPr marL="347472" lvl="0" indent="-347472">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Osteoblasts initiate bone development</a:t>
            </a:r>
          </a:p>
          <a:p>
            <a:pPr marL="347472" lvl="0" indent="-347472">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Some cells become trapped in the bone matrix that they have produced</a:t>
            </a:r>
          </a:p>
          <a:p>
            <a:pPr marL="347472" lvl="0" indent="-347472">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Osteoclasts break down the bone matrix</a:t>
            </a:r>
          </a:p>
        </p:txBody>
      </p:sp>
      <p:sp>
        <p:nvSpPr>
          <p:cNvPr id="6" name="Slide Number Placeholder 3">
            <a:extLst>
              <a:ext uri="{FF2B5EF4-FFF2-40B4-BE49-F238E27FC236}">
                <a16:creationId xmlns:a16="http://schemas.microsoft.com/office/drawing/2014/main" id="{310F1A2A-4F0F-4BC6-879D-27EF6D3F634F}"/>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1817539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41B29-686C-49B3-AA25-F1B864396774}"/>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Endochondral Development</a:t>
            </a:r>
          </a:p>
        </p:txBody>
      </p:sp>
      <p:sp>
        <p:nvSpPr>
          <p:cNvPr id="3" name="Content Placeholder 2">
            <a:extLst>
              <a:ext uri="{FF2B5EF4-FFF2-40B4-BE49-F238E27FC236}">
                <a16:creationId xmlns:a16="http://schemas.microsoft.com/office/drawing/2014/main" id="{944A0E98-C61F-411F-8CF3-7C1680216524}"/>
              </a:ext>
            </a:extLst>
          </p:cNvPr>
          <p:cNvSpPr>
            <a:spLocks noGrp="1"/>
          </p:cNvSpPr>
          <p:nvPr>
            <p:ph sz="quarter" idx="11"/>
          </p:nvPr>
        </p:nvSpPr>
        <p:spPr/>
        <p:txBody>
          <a:bodyPr/>
          <a:lstStyle/>
          <a:p>
            <a:pPr marL="349200" lvl="0" indent="-349200">
              <a:spcBef>
                <a:spcPts val="1200"/>
              </a:spcBef>
              <a:spcAft>
                <a:spcPts val="6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Typically bones that are deeper in the body</a:t>
            </a:r>
          </a:p>
          <a:p>
            <a:pPr marL="349200" lvl="0" indent="-349200">
              <a:spcBef>
                <a:spcPts val="1200"/>
              </a:spcBef>
              <a:spcAft>
                <a:spcPts val="6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Begin as tiny cartilaginous models</a:t>
            </a:r>
          </a:p>
          <a:p>
            <a:pPr marL="349200" lvl="0" indent="-349200">
              <a:spcBef>
                <a:spcPts val="1200"/>
              </a:spcBef>
              <a:spcAft>
                <a:spcPts val="6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Bone development consists of adding bone to the outside of a cartilaginous model, while replacing interior cartilage with bone</a:t>
            </a:r>
          </a:p>
          <a:p>
            <a:pPr marL="349200" lvl="0" indent="-349200">
              <a:spcBef>
                <a:spcPts val="1200"/>
              </a:spcBef>
              <a:spcAft>
                <a:spcPts val="6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Calcification begins with the fibrous sheath, later called the periosteum</a:t>
            </a:r>
          </a:p>
          <a:p>
            <a:pPr marL="349200" lvl="0" indent="-349200">
              <a:spcBef>
                <a:spcPts val="1200"/>
              </a:spcBef>
              <a:spcAft>
                <a:spcPts val="6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Trapped osteoblasts transform into osteocytes</a:t>
            </a:r>
          </a:p>
          <a:p>
            <a:pPr marL="349200" lvl="0" indent="-349200">
              <a:spcBef>
                <a:spcPts val="1200"/>
              </a:spcBef>
              <a:spcAft>
                <a:spcPts val="6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Osteoclasts remodel bone</a:t>
            </a:r>
          </a:p>
        </p:txBody>
      </p:sp>
      <p:sp>
        <p:nvSpPr>
          <p:cNvPr id="6" name="Slide Number Placeholder 3">
            <a:extLst>
              <a:ext uri="{FF2B5EF4-FFF2-40B4-BE49-F238E27FC236}">
                <a16:creationId xmlns:a16="http://schemas.microsoft.com/office/drawing/2014/main" id="{9B8113CA-7FD0-44E6-A7E5-F16E0D7B7940}"/>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5449407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568DDA-B997-473F-A5C8-B50138FDE53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Bone Remodeling</a:t>
            </a:r>
          </a:p>
        </p:txBody>
      </p:sp>
      <p:sp>
        <p:nvSpPr>
          <p:cNvPr id="3" name="Content Placeholder 2">
            <a:extLst>
              <a:ext uri="{FF2B5EF4-FFF2-40B4-BE49-F238E27FC236}">
                <a16:creationId xmlns:a16="http://schemas.microsoft.com/office/drawing/2014/main" id="{117A5F11-F67E-47E9-9BB5-ADB721DFA812}"/>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Bone is a dynamic tissue that can change</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Mechanical stress can remodel bone during embryonic development and after birth</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Bone may thicken</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Size and shape of surface features change in size and shape</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Large frequent forces can initiate remodeling</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Weight-lifting is one osteoporosis treatment</a:t>
            </a:r>
          </a:p>
        </p:txBody>
      </p:sp>
      <p:sp>
        <p:nvSpPr>
          <p:cNvPr id="6" name="Slide Number Placeholder 3">
            <a:extLst>
              <a:ext uri="{FF2B5EF4-FFF2-40B4-BE49-F238E27FC236}">
                <a16:creationId xmlns:a16="http://schemas.microsoft.com/office/drawing/2014/main" id="{2BDEF463-4F06-4DAA-B870-0D4D42BCCCFB}"/>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01428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488407" cy="5173894"/>
          </a:xfrm>
        </p:spPr>
        <p:txBody>
          <a:bodyPr/>
          <a:lstStyle/>
          <a:p>
            <a:pPr marL="822960" indent="-822960">
              <a:spcBef>
                <a:spcPts val="1200"/>
              </a:spcBef>
            </a:pPr>
            <a:r>
              <a:rPr lang="en-IN" b="1" dirty="0"/>
              <a:t>45.1 	</a:t>
            </a:r>
            <a:r>
              <a:rPr lang="en-IN" dirty="0"/>
              <a:t>Types of Skeletal Systems </a:t>
            </a:r>
          </a:p>
          <a:p>
            <a:pPr marL="822960" indent="-822960">
              <a:spcBef>
                <a:spcPts val="1200"/>
              </a:spcBef>
            </a:pPr>
            <a:r>
              <a:rPr lang="en-US" b="1" dirty="0"/>
              <a:t>45.2 	</a:t>
            </a:r>
            <a:r>
              <a:rPr lang="en-US" dirty="0"/>
              <a:t>A Closer Look at Bone </a:t>
            </a:r>
          </a:p>
          <a:p>
            <a:pPr marL="822960" indent="-822960">
              <a:spcBef>
                <a:spcPts val="1200"/>
              </a:spcBef>
            </a:pPr>
            <a:r>
              <a:rPr lang="en-IN" b="1" dirty="0"/>
              <a:t>45.3 	</a:t>
            </a:r>
            <a:r>
              <a:rPr lang="en-IN" dirty="0"/>
              <a:t>Joints </a:t>
            </a:r>
          </a:p>
          <a:p>
            <a:pPr marL="822960" indent="-822960">
              <a:spcBef>
                <a:spcPts val="1200"/>
              </a:spcBef>
            </a:pPr>
            <a:r>
              <a:rPr lang="en-IN" b="1" dirty="0"/>
              <a:t>45.4 	</a:t>
            </a:r>
            <a:r>
              <a:rPr lang="en-IN" dirty="0"/>
              <a:t>Muscle Contraction </a:t>
            </a:r>
          </a:p>
          <a:p>
            <a:pPr marL="822960" indent="-822960">
              <a:spcBef>
                <a:spcPts val="1200"/>
              </a:spcBef>
            </a:pPr>
            <a:r>
              <a:rPr lang="en-US" b="1" dirty="0"/>
              <a:t>45.5 	</a:t>
            </a:r>
            <a:r>
              <a:rPr lang="en-US" dirty="0"/>
              <a:t>Vertebrate Skeleton Evolution and Modes of Locomotion</a:t>
            </a:r>
          </a:p>
        </p:txBody>
      </p:sp>
      <p:pic>
        <p:nvPicPr>
          <p:cNvPr id="4" name="Picture 3" descr="A photograph shows an eagle owl with its wings spread out and is leaping from a vertical log to fly.">
            <a:extLst>
              <a:ext uri="{FF2B5EF4-FFF2-40B4-BE49-F238E27FC236}">
                <a16:creationId xmlns:a16="http://schemas.microsoft.com/office/drawing/2014/main" id="{7914B6E4-E6FD-45CC-BB55-2D034A3FE2CB}"/>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189345" y="983411"/>
            <a:ext cx="3462864" cy="5237018"/>
          </a:xfrm>
          <a:prstGeom prst="rect">
            <a:avLst/>
          </a:prstGeom>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5484757" y="6262108"/>
            <a:ext cx="2872041" cy="261366"/>
          </a:xfrm>
        </p:spPr>
        <p:txBody>
          <a:bodyPr/>
          <a:lstStyle/>
          <a:p>
            <a:pPr algn="ctr"/>
            <a:r>
              <a:rPr lang="en-US" dirty="0" err="1">
                <a:solidFill>
                  <a:schemeClr val="tx1"/>
                </a:solidFill>
              </a:rPr>
              <a:t>Stockbyte</a:t>
            </a:r>
            <a:r>
              <a:rPr lang="en-US" dirty="0">
                <a:solidFill>
                  <a:schemeClr val="tx1"/>
                </a:solidFill>
              </a:rPr>
              <a:t>/Getty Images</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97E08-2694-49EC-8436-C28D0D6751FF}"/>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Joints (Articulations)</a:t>
            </a:r>
          </a:p>
        </p:txBody>
      </p:sp>
      <p:sp>
        <p:nvSpPr>
          <p:cNvPr id="3" name="Content Placeholder 2">
            <a:extLst>
              <a:ext uri="{FF2B5EF4-FFF2-40B4-BE49-F238E27FC236}">
                <a16:creationId xmlns:a16="http://schemas.microsoft.com/office/drawing/2014/main" id="{17E62A92-FAE5-4674-9E46-DC3605A03C35}"/>
              </a:ext>
            </a:extLst>
          </p:cNvPr>
          <p:cNvSpPr>
            <a:spLocks noGrp="1"/>
          </p:cNvSpPr>
          <p:nvPr>
            <p:ph sz="quarter" idx="11"/>
          </p:nvPr>
        </p:nvSpPr>
        <p:spPr/>
        <p:txBody>
          <a:bodyPr/>
          <a:lstStyle/>
          <a:p>
            <a:pPr lvl="0">
              <a:spcBef>
                <a:spcPts val="1200"/>
              </a:spcBef>
              <a:spcAft>
                <a:spcPts val="1200"/>
              </a:spcAft>
              <a:buClr>
                <a:srgbClr val="003B48"/>
              </a:buClr>
            </a:pPr>
            <a:r>
              <a:rPr lang="en-US" noProof="0" dirty="0">
                <a:solidFill>
                  <a:srgbClr val="000000"/>
                </a:solidFill>
                <a:latin typeface="Arial" panose="020B0604020202020204" pitchFamily="34" charset="0"/>
                <a:ea typeface="Verdana" panose="020B0604030504040204" pitchFamily="34" charset="0"/>
              </a:rPr>
              <a:t>Locations where one bone meets another</a:t>
            </a:r>
          </a:p>
          <a:p>
            <a:pPr lvl="0">
              <a:spcBef>
                <a:spcPts val="1200"/>
              </a:spcBef>
              <a:spcAft>
                <a:spcPts val="1200"/>
              </a:spcAft>
              <a:buClr>
                <a:srgbClr val="003B48"/>
              </a:buClr>
            </a:pPr>
            <a:r>
              <a:rPr lang="en-US" noProof="0" dirty="0">
                <a:solidFill>
                  <a:srgbClr val="000000"/>
                </a:solidFill>
                <a:latin typeface="Arial" panose="020B0604020202020204" pitchFamily="34" charset="0"/>
                <a:ea typeface="Verdana" panose="020B0604030504040204" pitchFamily="34" charset="0"/>
              </a:rPr>
              <a:t>Four basic joint movement patterns</a:t>
            </a:r>
          </a:p>
          <a:p>
            <a:pPr marL="457200" lvl="0" indent="-457200">
              <a:spcBef>
                <a:spcPts val="600"/>
              </a:spcBef>
              <a:spcAft>
                <a:spcPts val="1200"/>
              </a:spcAft>
              <a:buClr>
                <a:srgbClr val="000000"/>
              </a:buClr>
              <a:buFont typeface="+mj-lt"/>
              <a:buAutoNum type="arabicPeriod"/>
            </a:pPr>
            <a:r>
              <a:rPr lang="en-US" noProof="0" dirty="0">
                <a:solidFill>
                  <a:srgbClr val="000000"/>
                </a:solidFill>
                <a:latin typeface="Arial" panose="020B0604020202020204" pitchFamily="34" charset="0"/>
                <a:ea typeface="Verdana" panose="020B0604030504040204" pitchFamily="34" charset="0"/>
              </a:rPr>
              <a:t>Ball-and-socket joints – permit movement in all directions</a:t>
            </a:r>
          </a:p>
          <a:p>
            <a:pPr marL="457200" lvl="0" indent="-457200">
              <a:spcBef>
                <a:spcPts val="600"/>
              </a:spcBef>
              <a:spcAft>
                <a:spcPts val="1200"/>
              </a:spcAft>
              <a:buClr>
                <a:srgbClr val="000000"/>
              </a:buClr>
              <a:buFont typeface="+mj-lt"/>
              <a:buAutoNum type="arabicPeriod"/>
            </a:pPr>
            <a:r>
              <a:rPr lang="en-US" noProof="0" dirty="0">
                <a:solidFill>
                  <a:srgbClr val="000000"/>
                </a:solidFill>
                <a:latin typeface="Arial" panose="020B0604020202020204" pitchFamily="34" charset="0"/>
                <a:ea typeface="Verdana" panose="020B0604030504040204" pitchFamily="34" charset="0"/>
              </a:rPr>
              <a:t>Hinge joints – allow movement in only one plane</a:t>
            </a:r>
          </a:p>
          <a:p>
            <a:pPr marL="457200" lvl="0" indent="-457200">
              <a:spcBef>
                <a:spcPts val="600"/>
              </a:spcBef>
              <a:spcAft>
                <a:spcPts val="1200"/>
              </a:spcAft>
              <a:buClr>
                <a:srgbClr val="000000"/>
              </a:buClr>
              <a:buFont typeface="+mj-lt"/>
              <a:buAutoNum type="arabicPeriod"/>
            </a:pPr>
            <a:r>
              <a:rPr lang="en-US" noProof="0" dirty="0">
                <a:solidFill>
                  <a:srgbClr val="000000"/>
                </a:solidFill>
                <a:latin typeface="Arial" panose="020B0604020202020204" pitchFamily="34" charset="0"/>
                <a:ea typeface="Verdana" panose="020B0604030504040204" pitchFamily="34" charset="0"/>
              </a:rPr>
              <a:t>Gliding joints – permit sliding of one surface over another</a:t>
            </a:r>
          </a:p>
          <a:p>
            <a:pPr marL="457200" lvl="0" indent="-457200">
              <a:spcBef>
                <a:spcPts val="600"/>
              </a:spcBef>
              <a:spcAft>
                <a:spcPts val="1200"/>
              </a:spcAft>
              <a:buClr>
                <a:srgbClr val="000000"/>
              </a:buClr>
              <a:buFont typeface="+mj-lt"/>
              <a:buAutoNum type="arabicPeriod"/>
            </a:pPr>
            <a:r>
              <a:rPr lang="en-US" noProof="0" dirty="0">
                <a:solidFill>
                  <a:srgbClr val="000000"/>
                </a:solidFill>
                <a:latin typeface="Arial" panose="020B0604020202020204" pitchFamily="34" charset="0"/>
                <a:ea typeface="Verdana" panose="020B0604030504040204" pitchFamily="34" charset="0"/>
              </a:rPr>
              <a:t>Combination joints – movement characteristics of two or more joint types</a:t>
            </a:r>
          </a:p>
        </p:txBody>
      </p:sp>
      <p:sp>
        <p:nvSpPr>
          <p:cNvPr id="6" name="Slide Number Placeholder 3">
            <a:extLst>
              <a:ext uri="{FF2B5EF4-FFF2-40B4-BE49-F238E27FC236}">
                <a16:creationId xmlns:a16="http://schemas.microsoft.com/office/drawing/2014/main" id="{F3D45511-BCC7-48FD-A448-3CCD82EC9C36}"/>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9027831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F27C3-C524-43F6-BD43-767A18FB91A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45.9</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6" name="Picture 2" descr="An illustration shows the patterns of joint moveme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1121" y="1291359"/>
            <a:ext cx="7441757" cy="4701708"/>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4" action="ppaction://hlinksldjump"/>
              </a:rPr>
              <a:t>Access the text alternative for slide images.</a:t>
            </a:r>
          </a:p>
        </p:txBody>
      </p:sp>
      <p:sp>
        <p:nvSpPr>
          <p:cNvPr id="8" name="Slide Number Placeholder 4">
            <a:extLst>
              <a:ext uri="{FF2B5EF4-FFF2-40B4-BE49-F238E27FC236}">
                <a16:creationId xmlns:a16="http://schemas.microsoft.com/office/drawing/2014/main" id="{69313ADA-69CD-4EEC-BF71-FF60097AD2EF}"/>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40983440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11BFA-D55E-4B3C-B3C5-41FFC22BD24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Skeletal Muscle Movement</a:t>
            </a:r>
          </a:p>
        </p:txBody>
      </p:sp>
      <p:sp>
        <p:nvSpPr>
          <p:cNvPr id="3" name="Content Placeholder 2">
            <a:extLst>
              <a:ext uri="{FF2B5EF4-FFF2-40B4-BE49-F238E27FC236}">
                <a16:creationId xmlns:a16="http://schemas.microsoft.com/office/drawing/2014/main" id="{1A37865E-3DA1-4B4C-A5A3-22B607DABE3A}"/>
              </a:ext>
            </a:extLst>
          </p:cNvPr>
          <p:cNvSpPr>
            <a:spLocks noGrp="1"/>
          </p:cNvSpPr>
          <p:nvPr>
            <p:ph sz="quarter" idx="11"/>
          </p:nvPr>
        </p:nvSpPr>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Skeletal muscles produce movement of the skeleton</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Contract across a joint</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One attachment of the muscle, the origin, remains stationary during contraction</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The other end, the insertion, is attached to a bone that moves when muscle contracts</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Muscles can be antagonistic</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One counters the action of the other</a:t>
            </a:r>
          </a:p>
        </p:txBody>
      </p:sp>
      <p:sp>
        <p:nvSpPr>
          <p:cNvPr id="6" name="Slide Number Placeholder 3">
            <a:extLst>
              <a:ext uri="{FF2B5EF4-FFF2-40B4-BE49-F238E27FC236}">
                <a16:creationId xmlns:a16="http://schemas.microsoft.com/office/drawing/2014/main" id="{8CF90363-746F-4DD4-9FA6-6D5315DACC89}"/>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9135023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2CD98-AAE0-4A5E-A426-50042C88FA4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45.10</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3" name="Picture 2" descr="An illustration shows the flexor and extensor muscles of the leg in a grasshopper and huma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2969" y="1234006"/>
            <a:ext cx="4058061" cy="4816415"/>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9210A025-2070-4563-9A1C-C9F722A8AD9E}"/>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7213811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0B89-75E7-44FC-8534-0978B41F281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Muscle contraction</a:t>
            </a:r>
          </a:p>
        </p:txBody>
      </p:sp>
      <p:sp>
        <p:nvSpPr>
          <p:cNvPr id="3" name="Content Placeholder 2">
            <a:extLst>
              <a:ext uri="{FF2B5EF4-FFF2-40B4-BE49-F238E27FC236}">
                <a16:creationId xmlns:a16="http://schemas.microsoft.com/office/drawing/2014/main" id="{8B1976CD-A8E4-4BA3-88FC-8D9777A7AABB}"/>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Each skeletal muscle contains numerous muscle fibers</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Each muscle fiber encloses a bundle of 4 to 20 elongated structures called myofibrils</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Each myofibril in turn is composed of thick and thin myofilaments</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Under a microscope, the myofibrils have alternating dark and light bands – striated</a:t>
            </a:r>
          </a:p>
        </p:txBody>
      </p:sp>
      <p:sp>
        <p:nvSpPr>
          <p:cNvPr id="6" name="Slide Number Placeholder 3">
            <a:extLst>
              <a:ext uri="{FF2B5EF4-FFF2-40B4-BE49-F238E27FC236}">
                <a16:creationId xmlns:a16="http://schemas.microsoft.com/office/drawing/2014/main" id="{D27B6B29-272A-48FB-ACE8-AAB6D2E1493D}"/>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1166439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D0D69-819B-493E-AA3A-9C3DC2DA5E21}"/>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45.12</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internal structures of the skeletal muscle."/>
          <p:cNvPicPr>
            <a:picLocks noChangeAspect="1"/>
          </p:cNvPicPr>
          <p:nvPr/>
        </p:nvPicPr>
        <p:blipFill rotWithShape="1">
          <a:blip r:embed="rId2">
            <a:extLst>
              <a:ext uri="{28A0092B-C50C-407E-A947-70E740481C1C}">
                <a14:useLocalDpi xmlns:a14="http://schemas.microsoft.com/office/drawing/2010/main" val="0"/>
              </a:ext>
            </a:extLst>
          </a:blip>
          <a:srcRect b="3140"/>
          <a:stretch/>
        </p:blipFill>
        <p:spPr>
          <a:xfrm>
            <a:off x="2370646" y="1262671"/>
            <a:ext cx="4402707" cy="4759085"/>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C420F2A9-9534-4D61-945B-FDA21B1709E6}"/>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9831329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DCD81-47D9-44DA-A0F7-8B9FAB7A4E9C}"/>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Components of a Sarcomere</a:t>
            </a:r>
          </a:p>
        </p:txBody>
      </p:sp>
      <p:sp>
        <p:nvSpPr>
          <p:cNvPr id="3" name="Content Placeholder 2">
            <a:extLst>
              <a:ext uri="{FF2B5EF4-FFF2-40B4-BE49-F238E27FC236}">
                <a16:creationId xmlns:a16="http://schemas.microsoft.com/office/drawing/2014/main" id="{984E7D17-034F-422C-B195-CE58D662D6A6}"/>
              </a:ext>
            </a:extLst>
          </p:cNvPr>
          <p:cNvSpPr>
            <a:spLocks noGrp="1"/>
          </p:cNvSpPr>
          <p:nvPr>
            <p:ph sz="quarter" idx="11"/>
          </p:nvPr>
        </p:nvSpPr>
        <p:spPr/>
        <p:txBody>
          <a:bodyPr/>
          <a:lstStyle/>
          <a:p>
            <a:pPr lvl="0">
              <a:spcBef>
                <a:spcPts val="600"/>
              </a:spcBef>
              <a:spcAft>
                <a:spcPts val="600"/>
              </a:spcAft>
              <a:buClr>
                <a:schemeClr val="tx1"/>
              </a:buClr>
            </a:pPr>
            <a:r>
              <a:rPr lang="en-US" noProof="0" dirty="0">
                <a:solidFill>
                  <a:srgbClr val="000000"/>
                </a:solidFill>
                <a:latin typeface="Arial" panose="020B0604020202020204" pitchFamily="34" charset="0"/>
                <a:ea typeface="Verdana" panose="020B0604030504040204" pitchFamily="34" charset="0"/>
              </a:rPr>
              <a:t>A bands – stacked thick and thin myofilaments</a:t>
            </a:r>
          </a:p>
          <a:p>
            <a:pPr marL="347472" lvl="0" indent="-347472">
              <a:spcBef>
                <a:spcPts val="600"/>
              </a:spcBef>
              <a:spcAft>
                <a:spcPts val="6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Dark bands</a:t>
            </a:r>
          </a:p>
          <a:p>
            <a:pPr marL="347472" lvl="0" indent="-347472">
              <a:spcBef>
                <a:spcPts val="600"/>
              </a:spcBef>
              <a:spcAft>
                <a:spcPts val="6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H band has interdigitating thick and thin filaments</a:t>
            </a:r>
          </a:p>
          <a:p>
            <a:pPr lvl="0">
              <a:spcBef>
                <a:spcPts val="600"/>
              </a:spcBef>
              <a:spcAft>
                <a:spcPts val="600"/>
              </a:spcAft>
              <a:buClr>
                <a:schemeClr val="tx1"/>
              </a:buClr>
            </a:pPr>
            <a:r>
              <a:rPr lang="en-US" noProof="0" dirty="0">
                <a:solidFill>
                  <a:srgbClr val="000000"/>
                </a:solidFill>
                <a:latin typeface="Arial" panose="020B0604020202020204" pitchFamily="34" charset="0"/>
                <a:ea typeface="Verdana" panose="020B0604030504040204" pitchFamily="34" charset="0"/>
              </a:rPr>
              <a:t>I bands – consist only of thin myofilaments</a:t>
            </a:r>
          </a:p>
          <a:p>
            <a:pPr marL="347472" lvl="0" indent="-347472">
              <a:spcBef>
                <a:spcPts val="600"/>
              </a:spcBef>
              <a:spcAft>
                <a:spcPts val="6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Light bands</a:t>
            </a:r>
          </a:p>
          <a:p>
            <a:pPr marL="347472" lvl="0" indent="-347472">
              <a:spcBef>
                <a:spcPts val="600"/>
              </a:spcBef>
              <a:spcAft>
                <a:spcPts val="6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Divided into two halves by a disc of protein called the Z line</a:t>
            </a:r>
          </a:p>
          <a:p>
            <a:pPr lvl="0">
              <a:spcBef>
                <a:spcPts val="600"/>
              </a:spcBef>
              <a:spcAft>
                <a:spcPts val="600"/>
              </a:spcAft>
              <a:buClr>
                <a:schemeClr val="tx1"/>
              </a:buClr>
            </a:pPr>
            <a:r>
              <a:rPr lang="en-US" noProof="0" dirty="0">
                <a:solidFill>
                  <a:srgbClr val="000000"/>
                </a:solidFill>
                <a:latin typeface="Arial" panose="020B0604020202020204" pitchFamily="34" charset="0"/>
                <a:ea typeface="Verdana" panose="020B0604030504040204" pitchFamily="34" charset="0"/>
              </a:rPr>
              <a:t>Sarcomere – distance between two Z lines</a:t>
            </a:r>
          </a:p>
          <a:p>
            <a:pPr marL="347472" lvl="0" indent="-347472">
              <a:spcBef>
                <a:spcPts val="600"/>
              </a:spcBef>
              <a:spcAft>
                <a:spcPts val="6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Smallest subunit of muscle contraction</a:t>
            </a:r>
          </a:p>
        </p:txBody>
      </p:sp>
      <p:sp>
        <p:nvSpPr>
          <p:cNvPr id="6" name="Slide Number Placeholder 3">
            <a:extLst>
              <a:ext uri="{FF2B5EF4-FFF2-40B4-BE49-F238E27FC236}">
                <a16:creationId xmlns:a16="http://schemas.microsoft.com/office/drawing/2014/main" id="{442DFE1D-4040-4314-8352-311E002C98D3}"/>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1449713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C1ECB2-DC80-410A-A40F-72DE169F29CE}"/>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45.13</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Muscles have a repeating, interconnected banding patter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2001" y="862959"/>
            <a:ext cx="2999998" cy="5014767"/>
          </a:xfrm>
          <a:prstGeom prst="rect">
            <a:avLst/>
          </a:prstGeom>
        </p:spPr>
      </p:pic>
      <p:sp>
        <p:nvSpPr>
          <p:cNvPr id="14" name="Content Placeholder 3"/>
          <p:cNvSpPr>
            <a:spLocks noGrp="1"/>
          </p:cNvSpPr>
          <p:nvPr>
            <p:ph sz="quarter" idx="11"/>
          </p:nvPr>
        </p:nvSpPr>
        <p:spPr>
          <a:xfrm>
            <a:off x="3072001" y="5934066"/>
            <a:ext cx="2999998" cy="254271"/>
          </a:xfrm>
        </p:spPr>
        <p:txBody>
          <a:bodyPr/>
          <a:lstStyle/>
          <a:p>
            <a:pPr algn="ctr"/>
            <a:r>
              <a:rPr lang="en-US" sz="800" noProof="0" dirty="0">
                <a:solidFill>
                  <a:srgbClr val="000000"/>
                </a:solidFill>
                <a:latin typeface="+mj-lt"/>
                <a:ea typeface="Calibri"/>
                <a:cs typeface="Calibri"/>
              </a:rPr>
              <a:t>©Dr. H.E. Huxley</a:t>
            </a:r>
            <a:endParaRPr lang="en-US" sz="800" noProof="0" dirty="0">
              <a:latin typeface="+mj-lt"/>
            </a:endParaRPr>
          </a:p>
        </p:txBody>
      </p:sp>
      <p:sp>
        <p:nvSpPr>
          <p:cNvPr id="10"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55045491-8799-4DE4-9E5B-8B378AD3F75C}"/>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41461343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7C0A94-0F5F-4487-ACFF-225DE8C61A1C}"/>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Skeletal Muscle Contraction</a:t>
            </a:r>
          </a:p>
        </p:txBody>
      </p:sp>
      <p:sp>
        <p:nvSpPr>
          <p:cNvPr id="3" name="Content Placeholder 2">
            <a:extLst>
              <a:ext uri="{FF2B5EF4-FFF2-40B4-BE49-F238E27FC236}">
                <a16:creationId xmlns:a16="http://schemas.microsoft.com/office/drawing/2014/main" id="{39A2AC10-40B2-4128-ADA9-F5C4B41C223F}"/>
              </a:ext>
            </a:extLst>
          </p:cNvPr>
          <p:cNvSpPr>
            <a:spLocks noGrp="1"/>
          </p:cNvSpPr>
          <p:nvPr>
            <p:ph sz="quarter" idx="11"/>
          </p:nvPr>
        </p:nvSpPr>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Muscle contracts and shortens because the myofibrils contract and shorten</a:t>
            </a:r>
          </a:p>
          <a:p>
            <a:pPr marL="347472" lvl="0" indent="-347472">
              <a:spcBef>
                <a:spcPts val="1200"/>
              </a:spcBef>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Myofilaments themselves do </a:t>
            </a:r>
            <a:r>
              <a:rPr lang="en-US" i="1" noProof="0" dirty="0">
                <a:solidFill>
                  <a:srgbClr val="000000"/>
                </a:solidFill>
                <a:latin typeface="Arial" panose="020B0604020202020204" pitchFamily="34" charset="0"/>
                <a:ea typeface="Verdana" panose="020B0604030504040204" pitchFamily="34" charset="0"/>
              </a:rPr>
              <a:t>not</a:t>
            </a:r>
            <a:r>
              <a:rPr lang="en-US" noProof="0" dirty="0">
                <a:solidFill>
                  <a:srgbClr val="000000"/>
                </a:solidFill>
                <a:latin typeface="Arial" panose="020B0604020202020204" pitchFamily="34" charset="0"/>
                <a:ea typeface="Verdana" panose="020B0604030504040204" pitchFamily="34" charset="0"/>
              </a:rPr>
              <a:t> shorten</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Instead, the thick and thin filaments slide relative to each other</a:t>
            </a:r>
          </a:p>
          <a:p>
            <a:pPr marL="347472" lvl="0" indent="-347472">
              <a:spcBef>
                <a:spcPts val="1200"/>
              </a:spcBef>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Sliding filament mechanism</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Thin filaments slide deeper into the A bands, making the H and I bands narrower</a:t>
            </a:r>
          </a:p>
        </p:txBody>
      </p:sp>
      <p:sp>
        <p:nvSpPr>
          <p:cNvPr id="6" name="Slide Number Placeholder 3">
            <a:extLst>
              <a:ext uri="{FF2B5EF4-FFF2-40B4-BE49-F238E27FC236}">
                <a16:creationId xmlns:a16="http://schemas.microsoft.com/office/drawing/2014/main" id="{31CCD957-B22C-440A-8772-83FC258026F3}"/>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4115525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9EA4A-1884-4CD2-876A-9E858C6B5AA9}"/>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45.16</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3" name="Picture 2" descr="During muscles contraction, I-bands slide toward the center of A-bands, shortening the distance between adjacent groups of filament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5704" y="1234916"/>
            <a:ext cx="5232591" cy="5019294"/>
          </a:xfrm>
          <a:prstGeom prst="rect">
            <a:avLst/>
          </a:prstGeom>
        </p:spPr>
      </p:pic>
      <p:sp>
        <p:nvSpPr>
          <p:cNvPr id="8" name="Slide Number Placeholder 3">
            <a:extLst>
              <a:ext uri="{FF2B5EF4-FFF2-40B4-BE49-F238E27FC236}">
                <a16:creationId xmlns:a16="http://schemas.microsoft.com/office/drawing/2014/main" id="{1A4AD303-9473-40CB-8268-2063055D191F}"/>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077343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51A9A-ADA0-4C2E-9886-76CB1BBD2E95}"/>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Types of Skeletal Systems</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83A6921-DDB2-414E-82A5-A9AD617FDA09}"/>
              </a:ext>
            </a:extLst>
          </p:cNvPr>
          <p:cNvSpPr>
            <a:spLocks noGrp="1"/>
          </p:cNvSpPr>
          <p:nvPr>
            <p:ph sz="quarter" idx="11"/>
          </p:nvPr>
        </p:nvSpPr>
        <p:spPr>
          <a:xfrm>
            <a:off x="342900" y="1276710"/>
            <a:ext cx="8458200" cy="4902709"/>
          </a:xfrm>
        </p:spPr>
        <p:txBody>
          <a:bodyPr/>
          <a:lstStyle/>
          <a:p>
            <a:pPr lvl="0">
              <a:spcBef>
                <a:spcPts val="1200"/>
              </a:spcBef>
              <a:spcAft>
                <a:spcPts val="1200"/>
              </a:spcAft>
              <a:buClr>
                <a:srgbClr val="003B48"/>
              </a:buClr>
            </a:pPr>
            <a:r>
              <a:rPr lang="en-US" altLang="en-US" noProof="0" dirty="0">
                <a:solidFill>
                  <a:srgbClr val="000000"/>
                </a:solidFill>
                <a:latin typeface="Arial" panose="020B0604020202020204" pitchFamily="34" charset="0"/>
                <a:ea typeface="Verdana" panose="020B0604030504040204" pitchFamily="34" charset="0"/>
              </a:rPr>
              <a:t>Changes in movement occur because muscles pull against a support structure</a:t>
            </a:r>
          </a:p>
          <a:p>
            <a:pPr lvl="0">
              <a:spcBef>
                <a:spcPts val="2400"/>
              </a:spcBef>
              <a:spcAft>
                <a:spcPts val="1200"/>
              </a:spcAft>
              <a:buClr>
                <a:srgbClr val="003B48"/>
              </a:buClr>
            </a:pPr>
            <a:r>
              <a:rPr lang="en-US" altLang="en-US" noProof="0" dirty="0">
                <a:solidFill>
                  <a:srgbClr val="000000"/>
                </a:solidFill>
                <a:latin typeface="Arial" panose="020B0604020202020204" pitchFamily="34" charset="0"/>
                <a:ea typeface="Verdana" panose="020B0604030504040204" pitchFamily="34" charset="0"/>
              </a:rPr>
              <a:t>Zoologists recognize three types:</a:t>
            </a:r>
          </a:p>
          <a:p>
            <a:pPr marL="457200" lvl="0" indent="-457200">
              <a:spcBef>
                <a:spcPts val="600"/>
              </a:spcBef>
              <a:spcAft>
                <a:spcPts val="1200"/>
              </a:spcAft>
              <a:buClr>
                <a:srgbClr val="000000"/>
              </a:buClr>
              <a:buFont typeface="+mj-lt"/>
              <a:buAutoNum type="arabicPeriod"/>
            </a:pPr>
            <a:r>
              <a:rPr lang="en-US" altLang="en-US" noProof="0" dirty="0">
                <a:solidFill>
                  <a:srgbClr val="000000"/>
                </a:solidFill>
                <a:latin typeface="Arial" panose="020B0604020202020204" pitchFamily="34" charset="0"/>
                <a:ea typeface="Verdana" panose="020B0604030504040204" pitchFamily="34" charset="0"/>
              </a:rPr>
              <a:t>Hydrostatic skeletons</a:t>
            </a:r>
          </a:p>
          <a:p>
            <a:pPr marL="457200" lvl="0" indent="-457200">
              <a:spcBef>
                <a:spcPts val="600"/>
              </a:spcBef>
              <a:spcAft>
                <a:spcPts val="1200"/>
              </a:spcAft>
              <a:buClr>
                <a:srgbClr val="000000"/>
              </a:buClr>
              <a:buFont typeface="+mj-lt"/>
              <a:buAutoNum type="arabicPeriod"/>
            </a:pPr>
            <a:r>
              <a:rPr lang="en-US" altLang="en-US" noProof="0" dirty="0">
                <a:solidFill>
                  <a:srgbClr val="000000"/>
                </a:solidFill>
                <a:latin typeface="Arial" panose="020B0604020202020204" pitchFamily="34" charset="0"/>
                <a:ea typeface="Verdana" panose="020B0604030504040204" pitchFamily="34" charset="0"/>
              </a:rPr>
              <a:t>Exoskeletons</a:t>
            </a:r>
          </a:p>
          <a:p>
            <a:pPr marL="457200" lvl="0" indent="-457200">
              <a:spcBef>
                <a:spcPts val="600"/>
              </a:spcBef>
              <a:spcAft>
                <a:spcPts val="1200"/>
              </a:spcAft>
              <a:buClr>
                <a:srgbClr val="000000"/>
              </a:buClr>
              <a:buFont typeface="+mj-lt"/>
              <a:buAutoNum type="arabicPeriod"/>
            </a:pPr>
            <a:r>
              <a:rPr lang="en-US" altLang="en-US" noProof="0" dirty="0">
                <a:solidFill>
                  <a:srgbClr val="000000"/>
                </a:solidFill>
                <a:latin typeface="Arial" panose="020B0604020202020204" pitchFamily="34" charset="0"/>
                <a:ea typeface="Verdana" panose="020B0604030504040204" pitchFamily="34" charset="0"/>
              </a:rPr>
              <a:t>Endoskeletons</a:t>
            </a:r>
          </a:p>
        </p:txBody>
      </p:sp>
      <p:sp>
        <p:nvSpPr>
          <p:cNvPr id="6" name="Slide Number Placeholder 3">
            <a:extLst>
              <a:ext uri="{FF2B5EF4-FFF2-40B4-BE49-F238E27FC236}">
                <a16:creationId xmlns:a16="http://schemas.microsoft.com/office/drawing/2014/main" id="{52E11A8C-3153-4DAA-BD2B-7262C278C9E4}"/>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4896136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E4C84-4EA2-436F-971F-D6ADFF9AAEE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Thick and Thin Filaments</a:t>
            </a:r>
          </a:p>
        </p:txBody>
      </p:sp>
      <p:sp>
        <p:nvSpPr>
          <p:cNvPr id="3" name="Content Placeholder 2">
            <a:extLst>
              <a:ext uri="{FF2B5EF4-FFF2-40B4-BE49-F238E27FC236}">
                <a16:creationId xmlns:a16="http://schemas.microsoft.com/office/drawing/2014/main" id="{35FEC55E-7901-4861-8412-4D238685D357}"/>
              </a:ext>
            </a:extLst>
          </p:cNvPr>
          <p:cNvSpPr>
            <a:spLocks noGrp="1"/>
          </p:cNvSpPr>
          <p:nvPr>
            <p:ph sz="quarter" idx="11"/>
          </p:nvPr>
        </p:nvSpPr>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Thick filament</a:t>
            </a:r>
          </a:p>
          <a:p>
            <a:pPr marL="347472" lvl="0" indent="-347472">
              <a:spcBef>
                <a:spcPts val="600"/>
              </a:spcBef>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Composed of several myosin subunits packed together</a:t>
            </a:r>
          </a:p>
          <a:p>
            <a:pPr marL="347472" lvl="0" indent="-347472">
              <a:spcBef>
                <a:spcPts val="600"/>
              </a:spcBef>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Myosin consists of two polypeptide chains wrapped around each other</a:t>
            </a:r>
          </a:p>
          <a:p>
            <a:pPr marL="347472" lvl="0" indent="-347472">
              <a:spcBef>
                <a:spcPts val="600"/>
              </a:spcBef>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Each chain ends with a globular head</a:t>
            </a:r>
          </a:p>
          <a:p>
            <a:pPr lvl="0">
              <a:spcBef>
                <a:spcPts val="24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Thin filament</a:t>
            </a:r>
          </a:p>
          <a:p>
            <a:pPr marL="347472" lvl="0" indent="-347472">
              <a:spcBef>
                <a:spcPts val="600"/>
              </a:spcBef>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Composed of two chains of actin proteins twisted together in a helix</a:t>
            </a:r>
          </a:p>
        </p:txBody>
      </p:sp>
      <p:sp>
        <p:nvSpPr>
          <p:cNvPr id="6" name="Slide Number Placeholder 3">
            <a:extLst>
              <a:ext uri="{FF2B5EF4-FFF2-40B4-BE49-F238E27FC236}">
                <a16:creationId xmlns:a16="http://schemas.microsoft.com/office/drawing/2014/main" id="{D06A8534-94B3-45AC-A9C9-B4A65668DB3C}"/>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1048841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5708F-DB38-46B7-B4F5-BD9003F9B384}"/>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45.14</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structure of the myosin molecule and the thick filament with the myosin hea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7815" y="1434188"/>
            <a:ext cx="6208370" cy="4799075"/>
          </a:xfrm>
          <a:prstGeom prst="rect">
            <a:avLst/>
          </a:prstGeom>
        </p:spPr>
      </p:pic>
      <p:sp>
        <p:nvSpPr>
          <p:cNvPr id="8" name="Slide Number Placeholder 3">
            <a:extLst>
              <a:ext uri="{FF2B5EF4-FFF2-40B4-BE49-F238E27FC236}">
                <a16:creationId xmlns:a16="http://schemas.microsoft.com/office/drawing/2014/main" id="{84AEABC0-05F4-4573-8ECF-9C0BAB2303CC}"/>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8617199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5EE4-5C0F-4DF9-BEEF-AC8BBD26538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45.15</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thin filament with tropomyosin, actin molecules, and troponin over tropomyosi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396" y="2571018"/>
            <a:ext cx="8136036" cy="1715964"/>
          </a:xfrm>
          <a:prstGeom prst="rect">
            <a:avLst/>
          </a:prstGeom>
        </p:spPr>
      </p:pic>
      <p:sp>
        <p:nvSpPr>
          <p:cNvPr id="8" name="Slide Number Placeholder 3">
            <a:extLst>
              <a:ext uri="{FF2B5EF4-FFF2-40B4-BE49-F238E27FC236}">
                <a16:creationId xmlns:a16="http://schemas.microsoft.com/office/drawing/2014/main" id="{AC60CC3F-69D5-4927-9312-39A37CDA62AA}"/>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4085013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B7C601-A196-475B-A74E-B68FB71F9914}"/>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Cross-Bridge Cycle</a:t>
            </a:r>
          </a:p>
        </p:txBody>
      </p:sp>
      <p:sp>
        <p:nvSpPr>
          <p:cNvPr id="3" name="Content Placeholder 2">
            <a:extLst>
              <a:ext uri="{FF2B5EF4-FFF2-40B4-BE49-F238E27FC236}">
                <a16:creationId xmlns:a16="http://schemas.microsoft.com/office/drawing/2014/main" id="{4E32AF23-3454-4BE8-9444-FECA54E38DAD}"/>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Hydrolysis of A</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T</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P by myosin activates the head for the later power stroke</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A</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D</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P and P</a:t>
            </a:r>
            <a:r>
              <a:rPr lang="en-US" baseline="-25000" noProof="0" dirty="0">
                <a:solidFill>
                  <a:srgbClr val="000000"/>
                </a:solidFill>
                <a:latin typeface="Arial" panose="020B0604020202020204" pitchFamily="34" charset="0"/>
                <a:ea typeface="Verdana" panose="020B0604030504040204" pitchFamily="34" charset="0"/>
              </a:rPr>
              <a:t>i</a:t>
            </a:r>
            <a:r>
              <a:rPr lang="en-US" noProof="0" dirty="0">
                <a:solidFill>
                  <a:srgbClr val="000000"/>
                </a:solidFill>
                <a:latin typeface="Arial" panose="020B0604020202020204" pitchFamily="34" charset="0"/>
                <a:ea typeface="Verdana" panose="020B0604030504040204" pitchFamily="34" charset="0"/>
              </a:rPr>
              <a:t> remain bound to the head, which binds to actin forming a cross-bridge</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During the power stroke, myosin returns to its original shape, releasing A</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D</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P and P</a:t>
            </a:r>
            <a:r>
              <a:rPr lang="en-US" baseline="-25000" noProof="0" dirty="0">
                <a:solidFill>
                  <a:srgbClr val="000000"/>
                </a:solidFill>
                <a:latin typeface="Arial" panose="020B0604020202020204" pitchFamily="34" charset="0"/>
                <a:ea typeface="Verdana" panose="020B0604030504040204" pitchFamily="34" charset="0"/>
              </a:rPr>
              <a:t>i</a:t>
            </a:r>
            <a:endParaRPr lang="en-US" noProof="0" dirty="0">
              <a:solidFill>
                <a:srgbClr val="000000"/>
              </a:solidFill>
              <a:latin typeface="Arial" panose="020B0604020202020204" pitchFamily="34" charset="0"/>
              <a:ea typeface="Verdana" panose="020B0604030504040204" pitchFamily="34" charset="0"/>
            </a:endParaRP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A</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T</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P binds to the head which releases actin</a:t>
            </a:r>
          </a:p>
        </p:txBody>
      </p:sp>
      <p:sp>
        <p:nvSpPr>
          <p:cNvPr id="6" name="Slide Number Placeholder 3">
            <a:extLst>
              <a:ext uri="{FF2B5EF4-FFF2-40B4-BE49-F238E27FC236}">
                <a16:creationId xmlns:a16="http://schemas.microsoft.com/office/drawing/2014/main" id="{6365E7D7-449D-4FD1-B7F7-1B7DC4A68776}"/>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1884270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E546B-D8B1-480D-9B78-D8A106DAEA0E}"/>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45.17</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cross-bridge cycle in muscle contraction."/>
          <p:cNvPicPr>
            <a:picLocks noChangeAspect="1"/>
          </p:cNvPicPr>
          <p:nvPr/>
        </p:nvPicPr>
        <p:blipFill rotWithShape="1">
          <a:blip r:embed="rId2">
            <a:extLst>
              <a:ext uri="{28A0092B-C50C-407E-A947-70E740481C1C}">
                <a14:useLocalDpi xmlns:a14="http://schemas.microsoft.com/office/drawing/2010/main" val="0"/>
              </a:ext>
            </a:extLst>
          </a:blip>
          <a:srcRect b="3715"/>
          <a:stretch/>
        </p:blipFill>
        <p:spPr>
          <a:xfrm>
            <a:off x="1642481" y="1215325"/>
            <a:ext cx="5859037" cy="4853776"/>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095F1B0A-FF1D-46E2-9FB3-AE7E5A958F29}"/>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28871884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9483D-84C7-4100-B128-D8DDE2F64C40}"/>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Requirements for Contraction</a:t>
            </a:r>
          </a:p>
        </p:txBody>
      </p:sp>
      <p:sp>
        <p:nvSpPr>
          <p:cNvPr id="3" name="Content Placeholder 2">
            <a:extLst>
              <a:ext uri="{FF2B5EF4-FFF2-40B4-BE49-F238E27FC236}">
                <a16:creationId xmlns:a16="http://schemas.microsoft.com/office/drawing/2014/main" id="{16E4186F-47F3-474C-A4E7-7C5BF732AFBF}"/>
              </a:ext>
            </a:extLst>
          </p:cNvPr>
          <p:cNvSpPr>
            <a:spLocks noGrp="1"/>
          </p:cNvSpPr>
          <p:nvPr>
            <p:ph sz="quarter" idx="11"/>
          </p:nvPr>
        </p:nvSpPr>
        <p:spPr>
          <a:xfrm>
            <a:off x="342900" y="1276710"/>
            <a:ext cx="8458200" cy="3715704"/>
          </a:xfrm>
        </p:spPr>
        <p:txBody>
          <a:bodyPr/>
          <a:lstStyle/>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When a muscle is relaxed, its myosin heads cannot bind to actin because the attachment sites are blocked by tropomyosin</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For a muscle to contract, tropomyosin must be removed by troponin</a:t>
            </a:r>
          </a:p>
          <a:p>
            <a:pPr marL="349200" lvl="0" indent="-349200">
              <a:spcBef>
                <a:spcPts val="1200"/>
              </a:spcBef>
              <a:spcAft>
                <a:spcPts val="12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This process is regulated by </a:t>
            </a:r>
          </a:p>
        </p:txBody>
      </p:sp>
      <p:graphicFrame>
        <p:nvGraphicFramePr>
          <p:cNvPr id="10" name="Object 3">
            <a:extLst>
              <a:ext uri="{FF2B5EF4-FFF2-40B4-BE49-F238E27FC236}">
                <a16:creationId xmlns:a16="http://schemas.microsoft.com/office/drawing/2014/main" id="{29628964-BA8C-4242-89C0-EE0887533717}"/>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142276990"/>
              </p:ext>
            </p:extLst>
          </p:nvPr>
        </p:nvGraphicFramePr>
        <p:xfrm>
          <a:off x="4653896" y="3789745"/>
          <a:ext cx="635000" cy="342900"/>
        </p:xfrm>
        <a:graphic>
          <a:graphicData uri="http://schemas.openxmlformats.org/presentationml/2006/ole">
            <mc:AlternateContent xmlns:mc="http://schemas.openxmlformats.org/markup-compatibility/2006">
              <mc:Choice xmlns:v="urn:schemas-microsoft-com:vml" Requires="v">
                <p:oleObj spid="_x0000_s1060" name="Equation" r:id="rId3" imgW="634680" imgH="342720" progId="Equation.DSMT4">
                  <p:embed/>
                </p:oleObj>
              </mc:Choice>
              <mc:Fallback>
                <p:oleObj name="Equation" r:id="rId3" imgW="634680" imgH="342720" progId="Equation.DSMT4">
                  <p:embed/>
                  <p:pic>
                    <p:nvPicPr>
                      <p:cNvPr id="0" name=""/>
                      <p:cNvPicPr/>
                      <p:nvPr/>
                    </p:nvPicPr>
                    <p:blipFill>
                      <a:blip r:embed="rId4"/>
                      <a:stretch>
                        <a:fillRect/>
                      </a:stretch>
                    </p:blipFill>
                    <p:spPr>
                      <a:xfrm>
                        <a:off x="4653896" y="3789745"/>
                        <a:ext cx="635000" cy="342900"/>
                      </a:xfrm>
                      <a:prstGeom prst="rect">
                        <a:avLst/>
                      </a:prstGeom>
                    </p:spPr>
                  </p:pic>
                </p:oleObj>
              </mc:Fallback>
            </mc:AlternateContent>
          </a:graphicData>
        </a:graphic>
      </p:graphicFrame>
      <p:sp>
        <p:nvSpPr>
          <p:cNvPr id="7" name="Content Placeholder 4">
            <a:extLst>
              <a:ext uri="{FF2B5EF4-FFF2-40B4-BE49-F238E27FC236}">
                <a16:creationId xmlns:a16="http://schemas.microsoft.com/office/drawing/2014/main" id="{3F16D0C3-DE79-4FF2-9EAC-69BCDCA29F91}"/>
              </a:ext>
            </a:extLst>
          </p:cNvPr>
          <p:cNvSpPr>
            <a:spLocks noGrp="1"/>
          </p:cNvSpPr>
          <p:nvPr>
            <p:ph sz="quarter" idx="15"/>
          </p:nvPr>
        </p:nvSpPr>
        <p:spPr>
          <a:xfrm>
            <a:off x="342900" y="3741683"/>
            <a:ext cx="8458200" cy="1036057"/>
          </a:xfrm>
        </p:spPr>
        <p:txBody>
          <a:bodyPr/>
          <a:lstStyle/>
          <a:p>
            <a:pPr marL="347472" indent="4572000"/>
            <a:r>
              <a:rPr lang="en-US" dirty="0">
                <a:solidFill>
                  <a:srgbClr val="000000"/>
                </a:solidFill>
                <a:latin typeface="Arial" panose="020B0604020202020204" pitchFamily="34" charset="0"/>
                <a:ea typeface="Verdana" panose="020B0604030504040204" pitchFamily="34" charset="0"/>
              </a:rPr>
              <a:t>levels in the muscle fiber cytoplasm</a:t>
            </a:r>
            <a:endParaRPr lang="en-IN" dirty="0"/>
          </a:p>
        </p:txBody>
      </p:sp>
      <p:sp>
        <p:nvSpPr>
          <p:cNvPr id="6" name="Slide Number Placeholder 5">
            <a:extLst>
              <a:ext uri="{FF2B5EF4-FFF2-40B4-BE49-F238E27FC236}">
                <a16:creationId xmlns:a16="http://schemas.microsoft.com/office/drawing/2014/main" id="{95C92D10-A54E-4F56-92FE-CDEDB225D88B}"/>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15709299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224D9-3484-4AE0-9783-0C63C9860C65}"/>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Calcium and Contraction</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E822C4E-9D39-41AC-9AC0-301BFEB526BE}"/>
              </a:ext>
            </a:extLst>
          </p:cNvPr>
          <p:cNvSpPr>
            <a:spLocks noGrp="1"/>
          </p:cNvSpPr>
          <p:nvPr>
            <p:ph sz="quarter" idx="11"/>
          </p:nvPr>
        </p:nvSpPr>
        <p:spPr>
          <a:xfrm>
            <a:off x="342900" y="1276710"/>
            <a:ext cx="1075997" cy="425966"/>
          </a:xfrm>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In low</a:t>
            </a:r>
            <a:endParaRPr lang="en-US" sz="2000" noProof="0" dirty="0">
              <a:solidFill>
                <a:srgbClr val="000000"/>
              </a:solidFill>
              <a:latin typeface="Arial" panose="020B0604020202020204" pitchFamily="34" charset="0"/>
              <a:ea typeface="Verdana" panose="020B0604030504040204" pitchFamily="34" charset="0"/>
            </a:endParaRPr>
          </a:p>
        </p:txBody>
      </p:sp>
      <p:graphicFrame>
        <p:nvGraphicFramePr>
          <p:cNvPr id="14" name="Object 3">
            <a:extLst>
              <a:ext uri="{FF2B5EF4-FFF2-40B4-BE49-F238E27FC236}">
                <a16:creationId xmlns:a16="http://schemas.microsoft.com/office/drawing/2014/main" id="{6D2BE10A-AEA8-4E85-8469-DC0A2FA8B4F8}"/>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942053703"/>
              </p:ext>
            </p:extLst>
          </p:nvPr>
        </p:nvGraphicFramePr>
        <p:xfrm>
          <a:off x="1301092" y="1330170"/>
          <a:ext cx="635000" cy="342900"/>
        </p:xfrm>
        <a:graphic>
          <a:graphicData uri="http://schemas.openxmlformats.org/presentationml/2006/ole">
            <mc:AlternateContent xmlns:mc="http://schemas.openxmlformats.org/markup-compatibility/2006">
              <mc:Choice xmlns:v="urn:schemas-microsoft-com:vml" Requires="v">
                <p:oleObj spid="_x0000_s2110" name="Equation" r:id="rId3" imgW="634680" imgH="342720" progId="Equation.DSMT4">
                  <p:embed/>
                </p:oleObj>
              </mc:Choice>
              <mc:Fallback>
                <p:oleObj name="Equation" r:id="rId3" imgW="634680" imgH="342720" progId="Equation.DSMT4">
                  <p:embed/>
                  <p:pic>
                    <p:nvPicPr>
                      <p:cNvPr id="10" name="Object 9">
                        <a:extLst>
                          <a:ext uri="{FF2B5EF4-FFF2-40B4-BE49-F238E27FC236}">
                            <a16:creationId xmlns:a16="http://schemas.microsoft.com/office/drawing/2014/main" id="{29628964-BA8C-4242-89C0-EE0887533717}"/>
                          </a:ext>
                        </a:extLst>
                      </p:cNvPr>
                      <p:cNvPicPr/>
                      <p:nvPr/>
                    </p:nvPicPr>
                    <p:blipFill>
                      <a:blip r:embed="rId4"/>
                      <a:stretch>
                        <a:fillRect/>
                      </a:stretch>
                    </p:blipFill>
                    <p:spPr>
                      <a:xfrm>
                        <a:off x="1301092" y="1330170"/>
                        <a:ext cx="6350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0E986E90-5153-44D4-92C9-2F44AD28A0CD}"/>
              </a:ext>
            </a:extLst>
          </p:cNvPr>
          <p:cNvSpPr>
            <a:spLocks noGrp="1"/>
          </p:cNvSpPr>
          <p:nvPr>
            <p:ph sz="quarter" idx="15"/>
          </p:nvPr>
        </p:nvSpPr>
        <p:spPr>
          <a:xfrm>
            <a:off x="1891864" y="1276711"/>
            <a:ext cx="7027327" cy="425966"/>
          </a:xfrm>
        </p:spPr>
        <p:txBody>
          <a:bodyPr/>
          <a:lstStyle/>
          <a:p>
            <a:r>
              <a:rPr lang="en-US" dirty="0"/>
              <a:t>levels, tropomyosin inhibits cross-bridge formation</a:t>
            </a:r>
            <a:endParaRPr lang="en-IN" dirty="0"/>
          </a:p>
        </p:txBody>
      </p:sp>
      <p:sp>
        <p:nvSpPr>
          <p:cNvPr id="5" name="Content Placeholder 5">
            <a:extLst>
              <a:ext uri="{FF2B5EF4-FFF2-40B4-BE49-F238E27FC236}">
                <a16:creationId xmlns:a16="http://schemas.microsoft.com/office/drawing/2014/main" id="{82F9E691-8079-4DE0-A8F8-087EE7B9A3F5}"/>
              </a:ext>
            </a:extLst>
          </p:cNvPr>
          <p:cNvSpPr>
            <a:spLocks noGrp="1"/>
          </p:cNvSpPr>
          <p:nvPr>
            <p:ph sz="quarter" idx="17"/>
          </p:nvPr>
        </p:nvSpPr>
        <p:spPr>
          <a:xfrm>
            <a:off x="342900" y="1819719"/>
            <a:ext cx="1170590" cy="425967"/>
          </a:xfrm>
        </p:spPr>
        <p:txBody>
          <a:bodyPr/>
          <a:lstStyle/>
          <a:p>
            <a:r>
              <a:rPr lang="en-US" dirty="0"/>
              <a:t>In high</a:t>
            </a:r>
            <a:endParaRPr lang="en-IN" dirty="0"/>
          </a:p>
        </p:txBody>
      </p:sp>
      <p:graphicFrame>
        <p:nvGraphicFramePr>
          <p:cNvPr id="15" name="Object 6">
            <a:extLst>
              <a:ext uri="{FF2B5EF4-FFF2-40B4-BE49-F238E27FC236}">
                <a16:creationId xmlns:a16="http://schemas.microsoft.com/office/drawing/2014/main" id="{E87925AE-0C87-4236-8768-5072CE8C051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675719188"/>
              </p:ext>
            </p:extLst>
          </p:nvPr>
        </p:nvGraphicFramePr>
        <p:xfrm>
          <a:off x="1429409" y="1866220"/>
          <a:ext cx="635000" cy="342900"/>
        </p:xfrm>
        <a:graphic>
          <a:graphicData uri="http://schemas.openxmlformats.org/presentationml/2006/ole">
            <mc:AlternateContent xmlns:mc="http://schemas.openxmlformats.org/markup-compatibility/2006">
              <mc:Choice xmlns:v="urn:schemas-microsoft-com:vml" Requires="v">
                <p:oleObj spid="_x0000_s2111" name="Equation" r:id="rId5" imgW="634680" imgH="342720" progId="Equation.DSMT4">
                  <p:embed/>
                </p:oleObj>
              </mc:Choice>
              <mc:Fallback>
                <p:oleObj name="Equation" r:id="rId5" imgW="634680" imgH="342720" progId="Equation.DSMT4">
                  <p:embed/>
                  <p:pic>
                    <p:nvPicPr>
                      <p:cNvPr id="10" name="Object 9">
                        <a:extLst>
                          <a:ext uri="{FF2B5EF4-FFF2-40B4-BE49-F238E27FC236}">
                            <a16:creationId xmlns:a16="http://schemas.microsoft.com/office/drawing/2014/main" id="{29628964-BA8C-4242-89C0-EE0887533717}"/>
                          </a:ext>
                        </a:extLst>
                      </p:cNvPr>
                      <p:cNvPicPr/>
                      <p:nvPr/>
                    </p:nvPicPr>
                    <p:blipFill>
                      <a:blip r:embed="rId4"/>
                      <a:stretch>
                        <a:fillRect/>
                      </a:stretch>
                    </p:blipFill>
                    <p:spPr>
                      <a:xfrm>
                        <a:off x="1429409" y="1866220"/>
                        <a:ext cx="635000" cy="342900"/>
                      </a:xfrm>
                      <a:prstGeom prst="rect">
                        <a:avLst/>
                      </a:prstGeom>
                    </p:spPr>
                  </p:pic>
                </p:oleObj>
              </mc:Fallback>
            </mc:AlternateContent>
          </a:graphicData>
        </a:graphic>
      </p:graphicFrame>
      <p:sp>
        <p:nvSpPr>
          <p:cNvPr id="6" name="Content Placeholder 7">
            <a:extLst>
              <a:ext uri="{FF2B5EF4-FFF2-40B4-BE49-F238E27FC236}">
                <a16:creationId xmlns:a16="http://schemas.microsoft.com/office/drawing/2014/main" id="{B343E456-A5FB-4B58-A3C7-8CE7EE5E93EE}"/>
              </a:ext>
            </a:extLst>
          </p:cNvPr>
          <p:cNvSpPr>
            <a:spLocks noGrp="1"/>
          </p:cNvSpPr>
          <p:nvPr>
            <p:ph sz="quarter" idx="19"/>
          </p:nvPr>
        </p:nvSpPr>
        <p:spPr>
          <a:xfrm>
            <a:off x="2100101" y="1840802"/>
            <a:ext cx="1075997" cy="415568"/>
          </a:xfrm>
        </p:spPr>
        <p:txBody>
          <a:bodyPr/>
          <a:lstStyle/>
          <a:p>
            <a:r>
              <a:rPr lang="en-US" dirty="0"/>
              <a:t>levels,</a:t>
            </a:r>
            <a:endParaRPr lang="en-IN" dirty="0"/>
          </a:p>
        </p:txBody>
      </p:sp>
      <p:graphicFrame>
        <p:nvGraphicFramePr>
          <p:cNvPr id="16" name="Object 8">
            <a:extLst>
              <a:ext uri="{FF2B5EF4-FFF2-40B4-BE49-F238E27FC236}">
                <a16:creationId xmlns:a16="http://schemas.microsoft.com/office/drawing/2014/main" id="{063EBBA0-9DB7-4451-A591-DA989108B89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709080788"/>
              </p:ext>
            </p:extLst>
          </p:nvPr>
        </p:nvGraphicFramePr>
        <p:xfrm>
          <a:off x="3222300" y="1897586"/>
          <a:ext cx="635000" cy="342900"/>
        </p:xfrm>
        <a:graphic>
          <a:graphicData uri="http://schemas.openxmlformats.org/presentationml/2006/ole">
            <mc:AlternateContent xmlns:mc="http://schemas.openxmlformats.org/markup-compatibility/2006">
              <mc:Choice xmlns:v="urn:schemas-microsoft-com:vml" Requires="v">
                <p:oleObj spid="_x0000_s2112" name="Equation" r:id="rId6" imgW="634680" imgH="342720" progId="Equation.DSMT4">
                  <p:embed/>
                </p:oleObj>
              </mc:Choice>
              <mc:Fallback>
                <p:oleObj name="Equation" r:id="rId6" imgW="634680" imgH="342720" progId="Equation.DSMT4">
                  <p:embed/>
                  <p:pic>
                    <p:nvPicPr>
                      <p:cNvPr id="10" name="Object 9">
                        <a:extLst>
                          <a:ext uri="{FF2B5EF4-FFF2-40B4-BE49-F238E27FC236}">
                            <a16:creationId xmlns:a16="http://schemas.microsoft.com/office/drawing/2014/main" id="{29628964-BA8C-4242-89C0-EE0887533717}"/>
                          </a:ext>
                        </a:extLst>
                      </p:cNvPr>
                      <p:cNvPicPr/>
                      <p:nvPr/>
                    </p:nvPicPr>
                    <p:blipFill>
                      <a:blip r:embed="rId4"/>
                      <a:stretch>
                        <a:fillRect/>
                      </a:stretch>
                    </p:blipFill>
                    <p:spPr>
                      <a:xfrm>
                        <a:off x="3222300" y="1897586"/>
                        <a:ext cx="635000" cy="342900"/>
                      </a:xfrm>
                      <a:prstGeom prst="rect">
                        <a:avLst/>
                      </a:prstGeom>
                    </p:spPr>
                  </p:pic>
                </p:oleObj>
              </mc:Fallback>
            </mc:AlternateContent>
          </a:graphicData>
        </a:graphic>
      </p:graphicFrame>
      <p:sp>
        <p:nvSpPr>
          <p:cNvPr id="7" name="Content Placeholder 9">
            <a:extLst>
              <a:ext uri="{FF2B5EF4-FFF2-40B4-BE49-F238E27FC236}">
                <a16:creationId xmlns:a16="http://schemas.microsoft.com/office/drawing/2014/main" id="{B32DB3FE-B07E-4559-AD69-A5719B04B343}"/>
              </a:ext>
            </a:extLst>
          </p:cNvPr>
          <p:cNvSpPr>
            <a:spLocks noGrp="1"/>
          </p:cNvSpPr>
          <p:nvPr>
            <p:ph sz="quarter" idx="31"/>
          </p:nvPr>
        </p:nvSpPr>
        <p:spPr>
          <a:xfrm>
            <a:off x="3899340" y="1830117"/>
            <a:ext cx="2661480" cy="415569"/>
          </a:xfrm>
        </p:spPr>
        <p:txBody>
          <a:bodyPr/>
          <a:lstStyle/>
          <a:p>
            <a:r>
              <a:rPr lang="en-US" dirty="0"/>
              <a:t>binds to troponin</a:t>
            </a:r>
            <a:endParaRPr lang="en-IN" dirty="0"/>
          </a:p>
        </p:txBody>
      </p:sp>
      <p:sp>
        <p:nvSpPr>
          <p:cNvPr id="8" name="Content Placeholder 10">
            <a:extLst>
              <a:ext uri="{FF2B5EF4-FFF2-40B4-BE49-F238E27FC236}">
                <a16:creationId xmlns:a16="http://schemas.microsoft.com/office/drawing/2014/main" id="{A1B5B3B1-ED9C-40BD-AD18-D5DE111F66FB}"/>
              </a:ext>
            </a:extLst>
          </p:cNvPr>
          <p:cNvSpPr>
            <a:spLocks noGrp="1"/>
          </p:cNvSpPr>
          <p:nvPr>
            <p:ph sz="quarter" idx="33"/>
          </p:nvPr>
        </p:nvSpPr>
        <p:spPr>
          <a:xfrm>
            <a:off x="342900" y="2362729"/>
            <a:ext cx="8458200" cy="800885"/>
          </a:xfrm>
        </p:spPr>
        <p:txBody>
          <a:bodyPr/>
          <a:lstStyle/>
          <a:p>
            <a:pPr marL="342900" indent="-342900">
              <a:buFont typeface="Arial" panose="020B0604020202020204" pitchFamily="34" charset="0"/>
              <a:buChar char="•"/>
            </a:pPr>
            <a:r>
              <a:rPr lang="en-US" dirty="0"/>
              <a:t>Tropomyosin is displaced, allowing the formation of actin-myosin cross-bridges</a:t>
            </a:r>
          </a:p>
        </p:txBody>
      </p:sp>
      <p:pic>
        <p:nvPicPr>
          <p:cNvPr id="13" name="Picture 11" descr="An illustration shows the striated muscle contraction with calcium ions."/>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4149" y="3661049"/>
            <a:ext cx="7882433" cy="2011680"/>
          </a:xfrm>
          <a:prstGeom prst="rect">
            <a:avLst/>
          </a:prstGeom>
        </p:spPr>
      </p:pic>
      <p:sp>
        <p:nvSpPr>
          <p:cNvPr id="11" name="Text Placeholder 12">
            <a:extLst>
              <a:ext uri="{FF2B5EF4-FFF2-40B4-BE49-F238E27FC236}">
                <a16:creationId xmlns:a16="http://schemas.microsoft.com/office/drawing/2014/main" id="{716F3482-16FA-44EA-A589-E9BB041F4553}"/>
              </a:ext>
            </a:extLst>
          </p:cNvPr>
          <p:cNvSpPr>
            <a:spLocks noGrp="1"/>
          </p:cNvSpPr>
          <p:nvPr>
            <p:ph type="body" sz="quarter" idx="40"/>
          </p:nvPr>
        </p:nvSpPr>
        <p:spPr/>
        <p:txBody>
          <a:bodyPr/>
          <a:lstStyle/>
          <a:p>
            <a:r>
              <a:rPr lang="en-US" dirty="0">
                <a:hlinkClick r:id="rId8" action="ppaction://hlinksldjump"/>
              </a:rPr>
              <a:t>Access the text alternative for slide images.</a:t>
            </a:r>
          </a:p>
        </p:txBody>
      </p:sp>
      <p:sp>
        <p:nvSpPr>
          <p:cNvPr id="9" name="Slide Number Placeholder 13">
            <a:extLst>
              <a:ext uri="{FF2B5EF4-FFF2-40B4-BE49-F238E27FC236}">
                <a16:creationId xmlns:a16="http://schemas.microsoft.com/office/drawing/2014/main" id="{0340216E-58F2-4126-8A1B-34F9F78E5430}"/>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682147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F67303-14BC-42CA-BE90-60AA638F87A5}"/>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Stimulus for Contraction</a:t>
            </a:r>
          </a:p>
        </p:txBody>
      </p:sp>
      <p:sp>
        <p:nvSpPr>
          <p:cNvPr id="3" name="Content Placeholder 2">
            <a:extLst>
              <a:ext uri="{FF2B5EF4-FFF2-40B4-BE49-F238E27FC236}">
                <a16:creationId xmlns:a16="http://schemas.microsoft.com/office/drawing/2014/main" id="{0234C0F7-D80E-467B-8F32-AE5DE015A77E}"/>
              </a:ext>
            </a:extLst>
          </p:cNvPr>
          <p:cNvSpPr>
            <a:spLocks noGrp="1"/>
          </p:cNvSpPr>
          <p:nvPr>
            <p:ph sz="quarter" idx="11"/>
          </p:nvPr>
        </p:nvSpPr>
        <p:spPr>
          <a:xfrm>
            <a:off x="342900" y="1276710"/>
            <a:ext cx="8458200" cy="2500152"/>
          </a:xfrm>
        </p:spPr>
        <p:txBody>
          <a:bodyPr/>
          <a:lstStyle/>
          <a:p>
            <a:pPr marL="0" lvl="1" indent="0">
              <a:spcBef>
                <a:spcPts val="600"/>
              </a:spcBef>
              <a:spcAft>
                <a:spcPts val="0"/>
              </a:spcAft>
              <a:buClr>
                <a:schemeClr val="tx1"/>
              </a:buClr>
              <a:buNone/>
            </a:pPr>
            <a:r>
              <a:rPr lang="en-US" noProof="0" dirty="0">
                <a:solidFill>
                  <a:srgbClr val="000000"/>
                </a:solidFill>
                <a:latin typeface="Arial" panose="020B0604020202020204" pitchFamily="34" charset="0"/>
                <a:ea typeface="Verdana" panose="020B0604030504040204" pitchFamily="34" charset="0"/>
              </a:rPr>
              <a:t>Muscle fiber is stimulated to contract by motor neurons, which secrete acetylcholine at the neuromuscular junction</a:t>
            </a:r>
          </a:p>
          <a:p>
            <a:pPr marL="0" lvl="1" indent="0">
              <a:spcBef>
                <a:spcPts val="600"/>
              </a:spcBef>
              <a:spcAft>
                <a:spcPts val="0"/>
              </a:spcAft>
              <a:buClr>
                <a:schemeClr val="tx1"/>
              </a:buClr>
              <a:buNone/>
            </a:pPr>
            <a:r>
              <a:rPr lang="en-US" noProof="0" dirty="0">
                <a:solidFill>
                  <a:srgbClr val="000000"/>
                </a:solidFill>
                <a:latin typeface="Arial" panose="020B0604020202020204" pitchFamily="34" charset="0"/>
                <a:ea typeface="Verdana" panose="020B0604030504040204" pitchFamily="34" charset="0"/>
              </a:rPr>
              <a:t>Membrane becomes depolarized</a:t>
            </a:r>
          </a:p>
          <a:p>
            <a:pPr marL="0" lvl="1" indent="0">
              <a:spcBef>
                <a:spcPts val="600"/>
              </a:spcBef>
              <a:spcAft>
                <a:spcPts val="0"/>
              </a:spcAft>
              <a:buClr>
                <a:schemeClr val="tx1"/>
              </a:buClr>
              <a:buNone/>
            </a:pPr>
            <a:r>
              <a:rPr lang="en-US" noProof="0" dirty="0">
                <a:solidFill>
                  <a:srgbClr val="000000"/>
                </a:solidFill>
                <a:latin typeface="Arial" panose="020B0604020202020204" pitchFamily="34" charset="0"/>
                <a:ea typeface="Verdana" panose="020B0604030504040204" pitchFamily="34" charset="0"/>
              </a:rPr>
              <a:t>Depolarization is conducted down the transverse tubules </a:t>
            </a:r>
            <a:br>
              <a:rPr lang="en-US" noProof="0" dirty="0">
                <a:solidFill>
                  <a:srgbClr val="000000"/>
                </a:solidFill>
                <a:latin typeface="Arial" panose="020B0604020202020204" pitchFamily="34" charset="0"/>
                <a:ea typeface="Verdana" panose="020B0604030504040204" pitchFamily="34" charset="0"/>
              </a:rPr>
            </a:br>
            <a:r>
              <a:rPr lang="en-US" noProof="0" dirty="0">
                <a:solidFill>
                  <a:srgbClr val="000000"/>
                </a:solidFill>
                <a:latin typeface="Arial" panose="020B0604020202020204" pitchFamily="34" charset="0"/>
                <a:ea typeface="Verdana" panose="020B0604030504040204" pitchFamily="34" charset="0"/>
              </a:rPr>
              <a:t>(T tubules)</a:t>
            </a:r>
          </a:p>
          <a:p>
            <a:pPr marL="0" lvl="1" indent="0">
              <a:spcBef>
                <a:spcPts val="600"/>
              </a:spcBef>
              <a:spcAft>
                <a:spcPts val="0"/>
              </a:spcAft>
              <a:buClr>
                <a:schemeClr val="tx1"/>
              </a:buClr>
              <a:buNone/>
            </a:pPr>
            <a:r>
              <a:rPr lang="en-US" noProof="0" dirty="0">
                <a:solidFill>
                  <a:srgbClr val="000000"/>
                </a:solidFill>
                <a:latin typeface="Arial" panose="020B0604020202020204" pitchFamily="34" charset="0"/>
                <a:ea typeface="Verdana" panose="020B0604030504040204" pitchFamily="34" charset="0"/>
              </a:rPr>
              <a:t>Stimulate the release of</a:t>
            </a:r>
            <a:endParaRPr lang="en-US" sz="2000" noProof="0" dirty="0">
              <a:solidFill>
                <a:srgbClr val="000000"/>
              </a:solidFill>
              <a:latin typeface="Arial" panose="020B0604020202020204" pitchFamily="34" charset="0"/>
              <a:ea typeface="Verdana" panose="020B0604030504040204" pitchFamily="34" charset="0"/>
            </a:endParaRPr>
          </a:p>
        </p:txBody>
      </p:sp>
      <p:graphicFrame>
        <p:nvGraphicFramePr>
          <p:cNvPr id="10" name="Object 3">
            <a:extLst>
              <a:ext uri="{FF2B5EF4-FFF2-40B4-BE49-F238E27FC236}">
                <a16:creationId xmlns:a16="http://schemas.microsoft.com/office/drawing/2014/main" id="{AAC594F4-37EF-43D2-BCD1-723FD8E682E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817666573"/>
              </p:ext>
            </p:extLst>
          </p:nvPr>
        </p:nvGraphicFramePr>
        <p:xfrm>
          <a:off x="3716287" y="3386092"/>
          <a:ext cx="635000" cy="342900"/>
        </p:xfrm>
        <a:graphic>
          <a:graphicData uri="http://schemas.openxmlformats.org/presentationml/2006/ole">
            <mc:AlternateContent xmlns:mc="http://schemas.openxmlformats.org/markup-compatibility/2006">
              <mc:Choice xmlns:v="urn:schemas-microsoft-com:vml" Requires="v">
                <p:oleObj spid="_x0000_s3106" name="Equation" r:id="rId3" imgW="634680" imgH="342720" progId="Equation.DSMT4">
                  <p:embed/>
                </p:oleObj>
              </mc:Choice>
              <mc:Fallback>
                <p:oleObj name="Equation" r:id="rId3" imgW="634680" imgH="342720" progId="Equation.DSMT4">
                  <p:embed/>
                  <p:pic>
                    <p:nvPicPr>
                      <p:cNvPr id="16" name="Object 15">
                        <a:extLst>
                          <a:ext uri="{FF2B5EF4-FFF2-40B4-BE49-F238E27FC236}">
                            <a16:creationId xmlns:a16="http://schemas.microsoft.com/office/drawing/2014/main" id="{063EBBA0-9DB7-4451-A591-DA989108B899}"/>
                          </a:ext>
                        </a:extLst>
                      </p:cNvPr>
                      <p:cNvPicPr/>
                      <p:nvPr/>
                    </p:nvPicPr>
                    <p:blipFill>
                      <a:blip r:embed="rId4"/>
                      <a:stretch>
                        <a:fillRect/>
                      </a:stretch>
                    </p:blipFill>
                    <p:spPr>
                      <a:xfrm>
                        <a:off x="3716287" y="3386092"/>
                        <a:ext cx="6350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2D8611B7-114A-4677-9D95-2BB04C651F1F}"/>
              </a:ext>
            </a:extLst>
          </p:cNvPr>
          <p:cNvSpPr>
            <a:spLocks noGrp="1"/>
          </p:cNvSpPr>
          <p:nvPr>
            <p:ph sz="quarter" idx="15"/>
          </p:nvPr>
        </p:nvSpPr>
        <p:spPr>
          <a:xfrm>
            <a:off x="342900" y="3358463"/>
            <a:ext cx="8595360" cy="794055"/>
          </a:xfrm>
        </p:spPr>
        <p:txBody>
          <a:bodyPr/>
          <a:lstStyle/>
          <a:p>
            <a:pPr indent="4023360"/>
            <a:r>
              <a:rPr lang="en-US" dirty="0"/>
              <a:t>from the sarcoplasmic reticulum (SR)</a:t>
            </a:r>
          </a:p>
        </p:txBody>
      </p:sp>
      <p:sp>
        <p:nvSpPr>
          <p:cNvPr id="5" name="Content Placeholder 5">
            <a:extLst>
              <a:ext uri="{FF2B5EF4-FFF2-40B4-BE49-F238E27FC236}">
                <a16:creationId xmlns:a16="http://schemas.microsoft.com/office/drawing/2014/main" id="{6FC8CE32-5C26-4CFC-A4C8-6163B0995478}"/>
              </a:ext>
            </a:extLst>
          </p:cNvPr>
          <p:cNvSpPr>
            <a:spLocks noGrp="1"/>
          </p:cNvSpPr>
          <p:nvPr>
            <p:ph sz="quarter" idx="17"/>
          </p:nvPr>
        </p:nvSpPr>
        <p:spPr>
          <a:xfrm>
            <a:off x="342900" y="4446270"/>
            <a:ext cx="8458200" cy="962616"/>
          </a:xfrm>
        </p:spPr>
        <p:txBody>
          <a:bodyPr/>
          <a:lstStyle/>
          <a:p>
            <a:pPr marL="0" lvl="1" indent="0">
              <a:spcBef>
                <a:spcPts val="624"/>
              </a:spcBef>
              <a:spcAft>
                <a:spcPts val="1200"/>
              </a:spcAft>
              <a:buNone/>
            </a:pPr>
            <a:r>
              <a:rPr lang="en-US" dirty="0"/>
              <a:t>Excitation–contraction coupling</a:t>
            </a:r>
          </a:p>
          <a:p>
            <a:pPr lvl="1">
              <a:spcBef>
                <a:spcPts val="624"/>
              </a:spcBef>
            </a:pPr>
            <a:r>
              <a:rPr lang="en-US" dirty="0"/>
              <a:t>Release of</a:t>
            </a:r>
            <a:endParaRPr lang="en-IN" dirty="0"/>
          </a:p>
        </p:txBody>
      </p:sp>
      <p:graphicFrame>
        <p:nvGraphicFramePr>
          <p:cNvPr id="11" name="Object 6">
            <a:extLst>
              <a:ext uri="{FF2B5EF4-FFF2-40B4-BE49-F238E27FC236}">
                <a16:creationId xmlns:a16="http://schemas.microsoft.com/office/drawing/2014/main" id="{35F80314-A81B-45F9-8CCE-2682802283A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172053281"/>
              </p:ext>
            </p:extLst>
          </p:nvPr>
        </p:nvGraphicFramePr>
        <p:xfrm>
          <a:off x="2334177" y="5065986"/>
          <a:ext cx="635000" cy="342900"/>
        </p:xfrm>
        <a:graphic>
          <a:graphicData uri="http://schemas.openxmlformats.org/presentationml/2006/ole">
            <mc:AlternateContent xmlns:mc="http://schemas.openxmlformats.org/markup-compatibility/2006">
              <mc:Choice xmlns:v="urn:schemas-microsoft-com:vml" Requires="v">
                <p:oleObj spid="_x0000_s3107" name="Equation" r:id="rId5" imgW="634680" imgH="342720" progId="Equation.DSMT4">
                  <p:embed/>
                </p:oleObj>
              </mc:Choice>
              <mc:Fallback>
                <p:oleObj name="Equation" r:id="rId5" imgW="634680" imgH="342720" progId="Equation.DSMT4">
                  <p:embed/>
                  <p:pic>
                    <p:nvPicPr>
                      <p:cNvPr id="16" name="Object 15">
                        <a:extLst>
                          <a:ext uri="{FF2B5EF4-FFF2-40B4-BE49-F238E27FC236}">
                            <a16:creationId xmlns:a16="http://schemas.microsoft.com/office/drawing/2014/main" id="{063EBBA0-9DB7-4451-A591-DA989108B899}"/>
                          </a:ext>
                        </a:extLst>
                      </p:cNvPr>
                      <p:cNvPicPr/>
                      <p:nvPr/>
                    </p:nvPicPr>
                    <p:blipFill>
                      <a:blip r:embed="rId4"/>
                      <a:stretch>
                        <a:fillRect/>
                      </a:stretch>
                    </p:blipFill>
                    <p:spPr>
                      <a:xfrm>
                        <a:off x="2334177" y="5065986"/>
                        <a:ext cx="635000" cy="342900"/>
                      </a:xfrm>
                      <a:prstGeom prst="rect">
                        <a:avLst/>
                      </a:prstGeom>
                    </p:spPr>
                  </p:pic>
                </p:oleObj>
              </mc:Fallback>
            </mc:AlternateContent>
          </a:graphicData>
        </a:graphic>
      </p:graphicFrame>
      <p:sp>
        <p:nvSpPr>
          <p:cNvPr id="7" name="Content Placeholder 7">
            <a:extLst>
              <a:ext uri="{FF2B5EF4-FFF2-40B4-BE49-F238E27FC236}">
                <a16:creationId xmlns:a16="http://schemas.microsoft.com/office/drawing/2014/main" id="{A6AD492E-8586-4264-ADE9-18E56127C373}"/>
              </a:ext>
            </a:extLst>
          </p:cNvPr>
          <p:cNvSpPr>
            <a:spLocks noGrp="1"/>
          </p:cNvSpPr>
          <p:nvPr>
            <p:ph sz="quarter" idx="19"/>
          </p:nvPr>
        </p:nvSpPr>
        <p:spPr>
          <a:xfrm>
            <a:off x="342900" y="5044966"/>
            <a:ext cx="8458200" cy="813649"/>
          </a:xfrm>
        </p:spPr>
        <p:txBody>
          <a:bodyPr/>
          <a:lstStyle/>
          <a:p>
            <a:pPr marL="347472" indent="2286000"/>
            <a:r>
              <a:rPr lang="en-US" dirty="0"/>
              <a:t>that links excitation by motor neuron to contraction of the muscle</a:t>
            </a:r>
            <a:endParaRPr lang="en-IN" dirty="0"/>
          </a:p>
        </p:txBody>
      </p:sp>
      <p:sp>
        <p:nvSpPr>
          <p:cNvPr id="6" name="Slide Number Placeholder 8">
            <a:extLst>
              <a:ext uri="{FF2B5EF4-FFF2-40B4-BE49-F238E27FC236}">
                <a16:creationId xmlns:a16="http://schemas.microsoft.com/office/drawing/2014/main" id="{44C2E7C9-7B09-49DC-BB49-4F536DC90ADD}"/>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18841050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E2128-E9CC-4757-A3BA-BAFB480C7A68}"/>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45.19</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relationship between the myofibrils, transverse tubules, and sarcoplasmic reticulu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922" y="1731844"/>
            <a:ext cx="7932156" cy="4203763"/>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a:xfrm>
            <a:off x="3200400" y="6301016"/>
            <a:ext cx="2743200" cy="192024"/>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BC600245-6897-4D49-B85D-C1FF0A0F19AD}"/>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5003089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B3A67-29DF-400F-AD74-571B2B85E591}"/>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Motor Units and Contraction</a:t>
            </a:r>
          </a:p>
        </p:txBody>
      </p:sp>
      <p:sp>
        <p:nvSpPr>
          <p:cNvPr id="3" name="Content Placeholder 2">
            <a:extLst>
              <a:ext uri="{FF2B5EF4-FFF2-40B4-BE49-F238E27FC236}">
                <a16:creationId xmlns:a16="http://schemas.microsoft.com/office/drawing/2014/main" id="{23A930BD-10A7-4098-9A52-E6385159DA98}"/>
              </a:ext>
            </a:extLst>
          </p:cNvPr>
          <p:cNvSpPr>
            <a:spLocks noGrp="1"/>
          </p:cNvSpPr>
          <p:nvPr>
            <p:ph sz="quarter" idx="11"/>
          </p:nvPr>
        </p:nvSpPr>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Motor unit</a:t>
            </a:r>
          </a:p>
          <a:p>
            <a:pPr marL="347472" lvl="0" indent="-347472">
              <a:spcBef>
                <a:spcPts val="600"/>
              </a:spcBef>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Motor neuron and all the muscle fibers it innervates</a:t>
            </a:r>
          </a:p>
          <a:p>
            <a:pPr marL="347472" lvl="0" indent="-347472">
              <a:spcBef>
                <a:spcPts val="600"/>
              </a:spcBef>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All fibers contract together when the motor neuron produces impulses</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Muscles that require precise control have smaller motor units</a:t>
            </a:r>
          </a:p>
          <a:p>
            <a:pPr marL="347472" lvl="0" indent="-347472">
              <a:spcBef>
                <a:spcPts val="600"/>
              </a:spcBef>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Muscles that require less precise control but exert more force, have larger motor units</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Recruitment is the cumulative increase in motor unit number and size leading to a stronger contraction</a:t>
            </a:r>
          </a:p>
        </p:txBody>
      </p:sp>
      <p:sp>
        <p:nvSpPr>
          <p:cNvPr id="6" name="Slide Number Placeholder 3">
            <a:extLst>
              <a:ext uri="{FF2B5EF4-FFF2-40B4-BE49-F238E27FC236}">
                <a16:creationId xmlns:a16="http://schemas.microsoft.com/office/drawing/2014/main" id="{6CE938C9-8851-4CEB-B650-D00AD6152693}"/>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40232064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D5367-CFFF-4F2D-B1F7-13D68D7CE9B7}"/>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Hydrostatic Skeletons</a:t>
            </a:r>
          </a:p>
        </p:txBody>
      </p:sp>
      <p:sp>
        <p:nvSpPr>
          <p:cNvPr id="3" name="Content Placeholder 2">
            <a:extLst>
              <a:ext uri="{FF2B5EF4-FFF2-40B4-BE49-F238E27FC236}">
                <a16:creationId xmlns:a16="http://schemas.microsoft.com/office/drawing/2014/main" id="{C1F8CBAD-5591-4E20-AA04-A2A18C5C5E91}"/>
              </a:ext>
            </a:extLst>
          </p:cNvPr>
          <p:cNvSpPr>
            <a:spLocks noGrp="1"/>
          </p:cNvSpPr>
          <p:nvPr>
            <p:ph sz="quarter" idx="11"/>
          </p:nvPr>
        </p:nvSpPr>
        <p:spPr/>
        <p:txBody>
          <a:bodyPr/>
          <a:lstStyle/>
          <a:p>
            <a:pPr lvl="0">
              <a:spcBef>
                <a:spcPts val="1200"/>
              </a:spcBef>
              <a:spcAft>
                <a:spcPts val="1200"/>
              </a:spcAft>
              <a:buClr>
                <a:srgbClr val="003B48"/>
              </a:buClr>
            </a:pPr>
            <a:r>
              <a:rPr lang="en-US" noProof="0" dirty="0">
                <a:solidFill>
                  <a:srgbClr val="000000"/>
                </a:solidFill>
                <a:latin typeface="Arial" panose="020B0604020202020204" pitchFamily="34" charset="0"/>
                <a:ea typeface="Verdana" panose="020B0604030504040204" pitchFamily="34" charset="0"/>
              </a:rPr>
              <a:t>Found primarily in soft-bodied invertebrates (terrestrial and aquatic)</a:t>
            </a:r>
          </a:p>
          <a:p>
            <a:pPr lvl="0">
              <a:spcBef>
                <a:spcPts val="2400"/>
              </a:spcBef>
              <a:spcAft>
                <a:spcPts val="1200"/>
              </a:spcAft>
              <a:buClr>
                <a:srgbClr val="003B48"/>
              </a:buClr>
            </a:pPr>
            <a:r>
              <a:rPr lang="en-US" noProof="0" dirty="0">
                <a:solidFill>
                  <a:srgbClr val="000000"/>
                </a:solidFill>
                <a:latin typeface="Arial" panose="020B0604020202020204" pitchFamily="34" charset="0"/>
                <a:ea typeface="Verdana" panose="020B0604030504040204" pitchFamily="34" charset="0"/>
              </a:rPr>
              <a:t>Locomotion in earthworms</a:t>
            </a:r>
          </a:p>
          <a:p>
            <a:pPr marL="349200" lvl="0" indent="-349200">
              <a:spcBef>
                <a:spcPts val="600"/>
              </a:spcBef>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Involves a fluid-filled central cavity (hydrostatic skeleton) and surrounding circular and longitudinal muscles</a:t>
            </a:r>
          </a:p>
          <a:p>
            <a:pPr marL="349200" lvl="0" indent="-349200">
              <a:spcBef>
                <a:spcPts val="600"/>
              </a:spcBef>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 wave of circular followed by longitudinal muscle contractions move fluid down body</a:t>
            </a:r>
          </a:p>
          <a:p>
            <a:pPr marL="349200" lvl="0" indent="-349200">
              <a:spcBef>
                <a:spcPts val="600"/>
              </a:spcBef>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Chaetae prevent slipping backward</a:t>
            </a:r>
          </a:p>
        </p:txBody>
      </p:sp>
      <p:sp>
        <p:nvSpPr>
          <p:cNvPr id="6" name="Slide Number Placeholder 3">
            <a:extLst>
              <a:ext uri="{FF2B5EF4-FFF2-40B4-BE49-F238E27FC236}">
                <a16:creationId xmlns:a16="http://schemas.microsoft.com/office/drawing/2014/main" id="{19B7D68C-DF67-4725-8C09-8DEAEDF85FD6}"/>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11000355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22C8A-B97A-4C13-9277-CA35D83A795D}"/>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45.20</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When tapping a toe, only a few motor units are activated. In contrast, while running, all or most motor units in the leg are activa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7516" y="1345669"/>
            <a:ext cx="4928967" cy="4976114"/>
          </a:xfrm>
          <a:prstGeom prst="rect">
            <a:avLst/>
          </a:prstGeom>
        </p:spPr>
      </p:pic>
      <p:sp>
        <p:nvSpPr>
          <p:cNvPr id="8" name="Slide Number Placeholder 3">
            <a:extLst>
              <a:ext uri="{FF2B5EF4-FFF2-40B4-BE49-F238E27FC236}">
                <a16:creationId xmlns:a16="http://schemas.microsoft.com/office/drawing/2014/main" id="{8C695AB5-5AD6-4D45-B528-3E91D3796AD8}"/>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7529898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A9A06-0BF4-4264-99EE-A64F4ACAB427}"/>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Speed of Contraction</a:t>
            </a:r>
          </a:p>
        </p:txBody>
      </p:sp>
      <p:sp>
        <p:nvSpPr>
          <p:cNvPr id="3" name="Content Placeholder 2">
            <a:extLst>
              <a:ext uri="{FF2B5EF4-FFF2-40B4-BE49-F238E27FC236}">
                <a16:creationId xmlns:a16="http://schemas.microsoft.com/office/drawing/2014/main" id="{82355F53-2545-4EC0-9E73-47403C7F6F9E}"/>
              </a:ext>
            </a:extLst>
          </p:cNvPr>
          <p:cNvSpPr>
            <a:spLocks noGrp="1"/>
          </p:cNvSpPr>
          <p:nvPr>
            <p:ph sz="quarter" idx="11"/>
          </p:nvPr>
        </p:nvSpPr>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A muscle stimulated with a single electric shock quickly contracts and relaxes in a response called a twitch</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Summation of closely spaced twitches</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Tetanus – sustained contraction with no relaxation between twitches</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Skeletal muscles divided based on their contraction speed</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Slow-twitch or type I fibers</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Fast-twitch or type II fibers</a:t>
            </a:r>
          </a:p>
        </p:txBody>
      </p:sp>
      <p:sp>
        <p:nvSpPr>
          <p:cNvPr id="6" name="Slide Number Placeholder 3">
            <a:extLst>
              <a:ext uri="{FF2B5EF4-FFF2-40B4-BE49-F238E27FC236}">
                <a16:creationId xmlns:a16="http://schemas.microsoft.com/office/drawing/2014/main" id="{8EE33F2F-F207-4B1D-B360-52D6835A105F}"/>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17910591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CD684-8C0A-4755-B129-AF9FB269D13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45.21</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 graph shows the summation in the amplitude of muscle contraction against time in second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8501" y="1510684"/>
            <a:ext cx="6926998" cy="4646084"/>
          </a:xfrm>
          <a:prstGeom prst="rect">
            <a:avLst/>
          </a:prstGeom>
        </p:spPr>
      </p:pic>
      <p:sp>
        <p:nvSpPr>
          <p:cNvPr id="5" name="Text Placeholder 3">
            <a:extLst>
              <a:ext uri="{FF2B5EF4-FFF2-40B4-BE49-F238E27FC236}">
                <a16:creationId xmlns:a16="http://schemas.microsoft.com/office/drawing/2014/main" id="{BB25F6D9-31D7-436E-AE50-F378E0B732C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E58E15CD-EC0B-4EAD-BC58-66DD8BBFBE04}"/>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9507233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07E5C5-CC30-4AFB-8753-0BC250BDE723}"/>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Two Types of Muscle Fibers</a:t>
            </a:r>
          </a:p>
        </p:txBody>
      </p:sp>
      <p:sp>
        <p:nvSpPr>
          <p:cNvPr id="3" name="Content Placeholder 2">
            <a:extLst>
              <a:ext uri="{FF2B5EF4-FFF2-40B4-BE49-F238E27FC236}">
                <a16:creationId xmlns:a16="http://schemas.microsoft.com/office/drawing/2014/main" id="{A0C5A04D-A867-4B28-ABF4-27575D0C657D}"/>
              </a:ext>
            </a:extLst>
          </p:cNvPr>
          <p:cNvSpPr>
            <a:spLocks noGrp="1"/>
          </p:cNvSpPr>
          <p:nvPr>
            <p:ph sz="quarter" idx="11"/>
          </p:nvPr>
        </p:nvSpPr>
        <p:spPr>
          <a:xfrm>
            <a:off x="342900" y="1276710"/>
            <a:ext cx="8458200" cy="5197662"/>
          </a:xfrm>
        </p:spPr>
        <p:txBody>
          <a:bodyPr/>
          <a:lstStyle/>
          <a:p>
            <a:pPr lvl="0">
              <a:lnSpc>
                <a:spcPct val="120000"/>
              </a:lnSpc>
              <a:spcAft>
                <a:spcPts val="600"/>
              </a:spcAft>
            </a:pPr>
            <a:r>
              <a:rPr lang="en-US" noProof="0" dirty="0">
                <a:solidFill>
                  <a:srgbClr val="000000"/>
                </a:solidFill>
                <a:latin typeface="Arial" panose="020B0604020202020204" pitchFamily="34" charset="0"/>
                <a:ea typeface="Verdana" panose="020B0604030504040204" pitchFamily="34" charset="0"/>
              </a:rPr>
              <a:t>Slow-twitch or type I fibers</a:t>
            </a:r>
          </a:p>
          <a:p>
            <a:pPr marL="347472" lvl="0" indent="-347472">
              <a:lnSpc>
                <a:spcPct val="120000"/>
              </a:lnSpc>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Rich in capillaries, mitochondria, and myoglobin (red fibers)</a:t>
            </a:r>
          </a:p>
          <a:p>
            <a:pPr marL="347472" lvl="0" indent="-347472">
              <a:lnSpc>
                <a:spcPct val="120000"/>
              </a:lnSpc>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Sustain action for long periods of time</a:t>
            </a:r>
          </a:p>
          <a:p>
            <a:pPr lvl="0">
              <a:lnSpc>
                <a:spcPct val="110000"/>
              </a:lnSpc>
              <a:spcAft>
                <a:spcPts val="600"/>
              </a:spcAft>
            </a:pPr>
            <a:r>
              <a:rPr lang="en-US" noProof="0" dirty="0">
                <a:solidFill>
                  <a:srgbClr val="000000"/>
                </a:solidFill>
                <a:latin typeface="Arial" panose="020B0604020202020204" pitchFamily="34" charset="0"/>
                <a:ea typeface="Verdana" panose="020B0604030504040204" pitchFamily="34" charset="0"/>
              </a:rPr>
              <a:t>Fast-twitch or type II fibers</a:t>
            </a:r>
          </a:p>
          <a:p>
            <a:pPr marL="347472" lvl="0" indent="-347472">
              <a:lnSpc>
                <a:spcPct val="110000"/>
              </a:lnSpc>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Poor in capillaries, mitochondria, and myoglobin (white fibers)</a:t>
            </a:r>
          </a:p>
          <a:p>
            <a:pPr marL="347472" lvl="0" indent="-347472">
              <a:lnSpc>
                <a:spcPct val="120000"/>
              </a:lnSpc>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Adapted to respire anaerobically</a:t>
            </a:r>
          </a:p>
          <a:p>
            <a:pPr marL="347472" lvl="0" indent="-347472">
              <a:lnSpc>
                <a:spcPct val="110000"/>
              </a:lnSpc>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Adapted for rapid power generation</a:t>
            </a:r>
          </a:p>
          <a:p>
            <a:pPr lvl="0">
              <a:lnSpc>
                <a:spcPct val="120000"/>
              </a:lnSpc>
              <a:spcAft>
                <a:spcPts val="600"/>
              </a:spcAft>
            </a:pPr>
            <a:r>
              <a:rPr lang="en-US" noProof="0" dirty="0">
                <a:solidFill>
                  <a:srgbClr val="000000"/>
                </a:solidFill>
                <a:latin typeface="Arial" panose="020B0604020202020204" pitchFamily="34" charset="0"/>
                <a:ea typeface="Verdana" panose="020B0604030504040204" pitchFamily="34" charset="0"/>
              </a:rPr>
              <a:t>Skeletal muscles have different proportions of fast-twitch and slow-twitch fibers</a:t>
            </a:r>
          </a:p>
        </p:txBody>
      </p:sp>
      <p:sp>
        <p:nvSpPr>
          <p:cNvPr id="6" name="Slide Number Placeholder 3">
            <a:extLst>
              <a:ext uri="{FF2B5EF4-FFF2-40B4-BE49-F238E27FC236}">
                <a16:creationId xmlns:a16="http://schemas.microsoft.com/office/drawing/2014/main" id="{3EE16CB2-2B6B-42F9-868D-D6A4408F4D51}"/>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4119040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47A11-7BD3-48F9-B030-BAB6271D5CF7}"/>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Energy Use</a:t>
            </a:r>
          </a:p>
        </p:txBody>
      </p:sp>
      <p:sp>
        <p:nvSpPr>
          <p:cNvPr id="3" name="Content Placeholder 2">
            <a:extLst>
              <a:ext uri="{FF2B5EF4-FFF2-40B4-BE49-F238E27FC236}">
                <a16:creationId xmlns:a16="http://schemas.microsoft.com/office/drawing/2014/main" id="{92470189-D92C-4D1D-BFF3-59E331884D6A}"/>
              </a:ext>
            </a:extLst>
          </p:cNvPr>
          <p:cNvSpPr>
            <a:spLocks noGrp="1"/>
          </p:cNvSpPr>
          <p:nvPr>
            <p:ph sz="quarter" idx="11"/>
          </p:nvPr>
        </p:nvSpPr>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Skeletal muscles at rest obtain most of their energy from aerobic respiration of fatty acids</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During use, energy comes from glycogen and glucose</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Maximum rate of oxygen consumption in the body is called the aerobic capacity</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Muscle fatigue is the use-dependent decrease in the ability to generate force</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Usually correlated with the production of lactic acid by the exercising muscle</a:t>
            </a:r>
          </a:p>
        </p:txBody>
      </p:sp>
      <p:sp>
        <p:nvSpPr>
          <p:cNvPr id="6" name="Slide Number Placeholder 3">
            <a:extLst>
              <a:ext uri="{FF2B5EF4-FFF2-40B4-BE49-F238E27FC236}">
                <a16:creationId xmlns:a16="http://schemas.microsoft.com/office/drawing/2014/main" id="{44B6693A-7750-4172-98CC-24F106A5969F}"/>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2946647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3AAD1-5ED3-4FC0-B555-3F4AF4E65A8B}"/>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Modes of Animal Locomotion</a:t>
            </a:r>
          </a:p>
        </p:txBody>
      </p:sp>
      <p:sp>
        <p:nvSpPr>
          <p:cNvPr id="3" name="Content Placeholder 2">
            <a:extLst>
              <a:ext uri="{FF2B5EF4-FFF2-40B4-BE49-F238E27FC236}">
                <a16:creationId xmlns:a16="http://schemas.microsoft.com/office/drawing/2014/main" id="{C7B100F6-6C76-4026-B829-4BB4F9F5EBAF}"/>
              </a:ext>
            </a:extLst>
          </p:cNvPr>
          <p:cNvSpPr>
            <a:spLocks noGrp="1"/>
          </p:cNvSpPr>
          <p:nvPr>
            <p:ph sz="quarter" idx="11"/>
          </p:nvPr>
        </p:nvSpPr>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Locomotion in large animals involves</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Appendicular locomotion</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Produced by appendages that oscillate</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Axial locomotion</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Produced by bodies that undulate, pulse, or undergo peristaltic waves</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The physical constraints to movement – gravity and frictional drag – occur in every environment, differing only in degree</a:t>
            </a:r>
          </a:p>
        </p:txBody>
      </p:sp>
      <p:sp>
        <p:nvSpPr>
          <p:cNvPr id="6" name="Slide Number Placeholder 3">
            <a:extLst>
              <a:ext uri="{FF2B5EF4-FFF2-40B4-BE49-F238E27FC236}">
                <a16:creationId xmlns:a16="http://schemas.microsoft.com/office/drawing/2014/main" id="{9B65392C-0954-473F-8257-49AD062B8282}"/>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6451430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BB53B-3B22-424D-B617-D609B0E4C731}"/>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Locomotion in Water</a:t>
            </a:r>
          </a:p>
        </p:txBody>
      </p:sp>
      <p:sp>
        <p:nvSpPr>
          <p:cNvPr id="3" name="Content Placeholder 2">
            <a:extLst>
              <a:ext uri="{FF2B5EF4-FFF2-40B4-BE49-F238E27FC236}">
                <a16:creationId xmlns:a16="http://schemas.microsoft.com/office/drawing/2014/main" id="{96EB6A36-685E-45CD-B24C-E3A8701BFBB0}"/>
              </a:ext>
            </a:extLst>
          </p:cNvPr>
          <p:cNvSpPr>
            <a:spLocks noGrp="1"/>
          </p:cNvSpPr>
          <p:nvPr>
            <p:ph sz="quarter" idx="11"/>
          </p:nvPr>
        </p:nvSpPr>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Water’s buoyancy reduces effect of gravity</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Primary force retarding forward movement is frictional drag</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Some marine invertebrates move about using hydraulic propulsion</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All aquatic invertebrates swim</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Swimming involves using the body or its appendages to push against the water</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An eel uses its whole body</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 trout uses only its posterior half</a:t>
            </a:r>
          </a:p>
        </p:txBody>
      </p:sp>
      <p:sp>
        <p:nvSpPr>
          <p:cNvPr id="6" name="Slide Number Placeholder 3">
            <a:extLst>
              <a:ext uri="{FF2B5EF4-FFF2-40B4-BE49-F238E27FC236}">
                <a16:creationId xmlns:a16="http://schemas.microsoft.com/office/drawing/2014/main" id="{BE5B05A7-BFD5-499B-9F0C-D0C5B74EC63F}"/>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17832240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05FC3-A719-43F2-B559-00C41E4649B6}"/>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45.23</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movements of the swimming fishes, eel, and trou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3505" y="1315146"/>
            <a:ext cx="5916990" cy="5037159"/>
          </a:xfrm>
          <a:prstGeom prst="rect">
            <a:avLst/>
          </a:prstGeom>
        </p:spPr>
      </p:pic>
      <p:sp>
        <p:nvSpPr>
          <p:cNvPr id="8" name="Slide Number Placeholder 3">
            <a:extLst>
              <a:ext uri="{FF2B5EF4-FFF2-40B4-BE49-F238E27FC236}">
                <a16:creationId xmlns:a16="http://schemas.microsoft.com/office/drawing/2014/main" id="{1C93A902-26CA-4AA8-8D69-A2392DD22542}"/>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24393543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1412B-FA35-4CDD-A5B7-9ADDA5594FF9}"/>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Terrestrial Vertebrates</a:t>
            </a:r>
          </a:p>
        </p:txBody>
      </p:sp>
      <p:sp>
        <p:nvSpPr>
          <p:cNvPr id="3" name="Content Placeholder 2">
            <a:extLst>
              <a:ext uri="{FF2B5EF4-FFF2-40B4-BE49-F238E27FC236}">
                <a16:creationId xmlns:a16="http://schemas.microsoft.com/office/drawing/2014/main" id="{3F3E2D71-5815-4107-BC9C-592F303A1205}"/>
              </a:ext>
            </a:extLst>
          </p:cNvPr>
          <p:cNvSpPr>
            <a:spLocks noGrp="1"/>
          </p:cNvSpPr>
          <p:nvPr>
            <p:ph sz="quarter" idx="11"/>
          </p:nvPr>
        </p:nvSpPr>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Many terrestrial tetrapod vertebrates can swim, usually through limb movement</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Most birds that swim propel themselves by pushing against water with their hind legs</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Typically have webbed feet</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Animals that swim with their forelegs usually have these modified as flippers and pull themselves through the water</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Sea turtles and penguins</a:t>
            </a:r>
          </a:p>
        </p:txBody>
      </p:sp>
      <p:sp>
        <p:nvSpPr>
          <p:cNvPr id="6" name="Slide Number Placeholder 3">
            <a:extLst>
              <a:ext uri="{FF2B5EF4-FFF2-40B4-BE49-F238E27FC236}">
                <a16:creationId xmlns:a16="http://schemas.microsoft.com/office/drawing/2014/main" id="{A082947C-BE9C-4C39-9BEB-305DDA4E5381}"/>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41230061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32FC36-A56D-409A-AA7F-E8219EFE0EAF}"/>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Locomotion on Land</a:t>
            </a:r>
          </a:p>
        </p:txBody>
      </p:sp>
      <p:sp>
        <p:nvSpPr>
          <p:cNvPr id="3" name="Content Placeholder 2">
            <a:extLst>
              <a:ext uri="{FF2B5EF4-FFF2-40B4-BE49-F238E27FC236}">
                <a16:creationId xmlns:a16="http://schemas.microsoft.com/office/drawing/2014/main" id="{A53AC2CA-EA56-4758-9FFC-9427506A6B5B}"/>
              </a:ext>
            </a:extLst>
          </p:cNvPr>
          <p:cNvSpPr>
            <a:spLocks noGrp="1"/>
          </p:cNvSpPr>
          <p:nvPr>
            <p:ph sz="quarter" idx="11"/>
          </p:nvPr>
        </p:nvSpPr>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Terrestrial locomotion deals mainly with gravity </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Mollusks glide along a path of mucus</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Vertebrates and arthropods have a raised body, and move forward by pushing against the ground with jointed appendages – legs</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Vertebrates are </a:t>
            </a:r>
            <a:r>
              <a:rPr lang="en-US" noProof="0" dirty="0" err="1">
                <a:solidFill>
                  <a:srgbClr val="000000"/>
                </a:solidFill>
                <a:latin typeface="Arial" panose="020B0604020202020204" pitchFamily="34" charset="0"/>
                <a:ea typeface="Verdana" panose="020B0604030504040204" pitchFamily="34" charset="0"/>
              </a:rPr>
              <a:t>tetrapods</a:t>
            </a:r>
            <a:r>
              <a:rPr lang="en-US" noProof="0" dirty="0">
                <a:solidFill>
                  <a:srgbClr val="000000"/>
                </a:solidFill>
                <a:latin typeface="Arial" panose="020B0604020202020204" pitchFamily="34" charset="0"/>
                <a:ea typeface="Verdana" panose="020B0604030504040204" pitchFamily="34" charset="0"/>
              </a:rPr>
              <a:t>; all arthropods have at least six limbs</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Having extra legs increases stability, but reduces the maximum speed</a:t>
            </a:r>
          </a:p>
        </p:txBody>
      </p:sp>
      <p:sp>
        <p:nvSpPr>
          <p:cNvPr id="6" name="Slide Number Placeholder 3">
            <a:extLst>
              <a:ext uri="{FF2B5EF4-FFF2-40B4-BE49-F238E27FC236}">
                <a16:creationId xmlns:a16="http://schemas.microsoft.com/office/drawing/2014/main" id="{2B456B21-FB74-4157-87E6-F388C663C592}"/>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145620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22AAE-0B55-494D-8EBC-4C657FC47BC3}"/>
              </a:ext>
            </a:extLst>
          </p:cNvPr>
          <p:cNvSpPr>
            <a:spLocks noGrp="1"/>
          </p:cNvSpPr>
          <p:nvPr>
            <p:ph type="title"/>
          </p:nvPr>
        </p:nvSpPr>
        <p:spPr/>
        <p:txBody>
          <a:bodyPr/>
          <a:lstStyle/>
          <a:p>
            <a:pPr lvl="0"/>
            <a:r>
              <a:rPr lang="en-US" altLang="en-US" noProof="0" dirty="0">
                <a:solidFill>
                  <a:srgbClr val="000000"/>
                </a:solidFill>
                <a:ea typeface="Microsoft YaHei" panose="020B0503020204020204" pitchFamily="34" charset="-122"/>
                <a:cs typeface="Arial" pitchFamily="34" charset="0"/>
              </a:rPr>
              <a:t>Figure 45.1</a:t>
            </a:r>
            <a:endParaRPr lang="en-US" noProof="0" dirty="0">
              <a:solidFill>
                <a:srgbClr val="000000"/>
              </a:solidFill>
              <a:ea typeface="Verdana" panose="020B0604030504040204" pitchFamily="34" charset="0"/>
              <a:cs typeface="Arial" pitchFamily="34" charset="0"/>
            </a:endParaRPr>
          </a:p>
        </p:txBody>
      </p:sp>
      <p:pic>
        <p:nvPicPr>
          <p:cNvPr id="11" name="Picture 2" descr="An illustration shows the earthworm's locomo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499" y="2274359"/>
            <a:ext cx="7929816" cy="3250541"/>
          </a:xfrm>
          <a:prstGeom prst="rect">
            <a:avLst/>
          </a:prstGeom>
        </p:spPr>
      </p:pic>
      <p:sp>
        <p:nvSpPr>
          <p:cNvPr id="1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EADDF825-98EB-4230-AE41-A99CFEE460A0}"/>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9217291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C8997-2AC9-4330-BFDA-371D5847624E}"/>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Basic Walking Patterns</a:t>
            </a:r>
          </a:p>
        </p:txBody>
      </p:sp>
      <p:sp>
        <p:nvSpPr>
          <p:cNvPr id="3" name="Content Placeholder 2">
            <a:extLst>
              <a:ext uri="{FF2B5EF4-FFF2-40B4-BE49-F238E27FC236}">
                <a16:creationId xmlns:a16="http://schemas.microsoft.com/office/drawing/2014/main" id="{25F2503C-8BD0-4FD6-9F21-3302E7085E4E}"/>
              </a:ext>
            </a:extLst>
          </p:cNvPr>
          <p:cNvSpPr>
            <a:spLocks noGrp="1"/>
          </p:cNvSpPr>
          <p:nvPr>
            <p:ph sz="quarter" idx="11"/>
          </p:nvPr>
        </p:nvSpPr>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Basic walking pattern of quadrupeds generates a diagonal pattern of foot falls</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Left hind leg, right foreleg, right hind leg, left foreleg</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Allows running by a series of leaps</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Some vertebrates are also effective leapers</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Kangaroos, rabbits, and frogs have powerful leg muscles</a:t>
            </a:r>
          </a:p>
        </p:txBody>
      </p:sp>
      <p:sp>
        <p:nvSpPr>
          <p:cNvPr id="6" name="Slide Number Placeholder 3">
            <a:extLst>
              <a:ext uri="{FF2B5EF4-FFF2-40B4-BE49-F238E27FC236}">
                <a16:creationId xmlns:a16="http://schemas.microsoft.com/office/drawing/2014/main" id="{99099954-664B-4486-AC5D-AE7A9B767B48}"/>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20571741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69A92-2B4C-4EA9-9B45-968B137AAD8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Locomotion in Air</a:t>
            </a:r>
          </a:p>
        </p:txBody>
      </p:sp>
      <p:sp>
        <p:nvSpPr>
          <p:cNvPr id="3" name="Content Placeholder 2">
            <a:extLst>
              <a:ext uri="{FF2B5EF4-FFF2-40B4-BE49-F238E27FC236}">
                <a16:creationId xmlns:a16="http://schemas.microsoft.com/office/drawing/2014/main" id="{650B8F26-CFEB-4936-9F19-DBD59792E0E7}"/>
              </a:ext>
            </a:extLst>
          </p:cNvPr>
          <p:cNvSpPr>
            <a:spLocks noGrp="1"/>
          </p:cNvSpPr>
          <p:nvPr>
            <p:ph sz="quarter" idx="11"/>
          </p:nvPr>
        </p:nvSpPr>
        <p:spPr/>
        <p:txBody>
          <a:bodyPr/>
          <a:lstStyle/>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Flight has evolved among animals four times</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Insects, pterosaurs (extinct flying reptiles), birds, and bats</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Convergent evolution</a:t>
            </a:r>
          </a:p>
          <a:p>
            <a:pPr lvl="0">
              <a:spcBef>
                <a:spcPts val="1200"/>
              </a:spcBef>
              <a:spcAft>
                <a:spcPts val="1200"/>
              </a:spcAft>
              <a:buClr>
                <a:schemeClr val="tx1"/>
              </a:buClr>
            </a:pPr>
            <a:r>
              <a:rPr lang="en-US" noProof="0" dirty="0">
                <a:solidFill>
                  <a:srgbClr val="000000"/>
                </a:solidFill>
                <a:latin typeface="Arial" panose="020B0604020202020204" pitchFamily="34" charset="0"/>
                <a:ea typeface="Verdana" panose="020B0604030504040204" pitchFamily="34" charset="0"/>
              </a:rPr>
              <a:t>All three vertebrate fliers modified the forelimb into a wing structure, but they did so in different ways</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Birds have wing built on a single support</a:t>
            </a:r>
          </a:p>
          <a:p>
            <a:pPr marL="347472" lvl="0" indent="-347472">
              <a:spcAft>
                <a:spcPts val="1200"/>
              </a:spcAft>
              <a:buClr>
                <a:schemeClr val="tx1"/>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Bat wings built on multiple supports – finger bones</a:t>
            </a:r>
          </a:p>
        </p:txBody>
      </p:sp>
      <p:sp>
        <p:nvSpPr>
          <p:cNvPr id="6" name="Slide Number Placeholder 3">
            <a:extLst>
              <a:ext uri="{FF2B5EF4-FFF2-40B4-BE49-F238E27FC236}">
                <a16:creationId xmlns:a16="http://schemas.microsoft.com/office/drawing/2014/main" id="{BFE1378F-5210-4529-B175-BB35EAF8FB74}"/>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108783648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B8600-5C88-4C89-952A-CF94512F003F}"/>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45.24</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2" name="Picture 2" descr="An illustration shows the convergent evolution of wings in vertebrat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444" y="1270808"/>
            <a:ext cx="8377656" cy="2083055"/>
          </a:xfrm>
          <a:prstGeom prst="rect">
            <a:avLst/>
          </a:prstGeom>
        </p:spPr>
      </p:pic>
      <p:pic>
        <p:nvPicPr>
          <p:cNvPr id="13" name="Picture 3" descr="An illustration shows the comparative anatomy of the keels of a bat, pterosaur, and bir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2076" y="3831544"/>
            <a:ext cx="4660392" cy="1755648"/>
          </a:xfrm>
          <a:prstGeom prst="rect">
            <a:avLst/>
          </a:prstGeom>
        </p:spPr>
      </p:pic>
      <p:sp>
        <p:nvSpPr>
          <p:cNvPr id="10"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4" action="ppaction://hlinksldjump"/>
              </a:rPr>
              <a:t>Access the text alternative for slide images.</a:t>
            </a:r>
            <a:endParaRPr lang="en-US" noProof="0" dirty="0">
              <a:hlinkClick r:id="rId5" action="ppaction://hlinksldjump"/>
            </a:endParaRPr>
          </a:p>
        </p:txBody>
      </p:sp>
      <p:sp>
        <p:nvSpPr>
          <p:cNvPr id="8" name="Slide Number Placeholder 5">
            <a:extLst>
              <a:ext uri="{FF2B5EF4-FFF2-40B4-BE49-F238E27FC236}">
                <a16:creationId xmlns:a16="http://schemas.microsoft.com/office/drawing/2014/main" id="{E926673A-E2E0-4BE1-BC7B-5EAE7DE9005F}"/>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28553389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2849329-646B-47EE-A727-4B22625CD289}"/>
              </a:ext>
            </a:extLst>
          </p:cNvPr>
          <p:cNvSpPr>
            <a:spLocks noGrp="1"/>
          </p:cNvSpPr>
          <p:nvPr>
            <p:ph type="title"/>
          </p:nvPr>
        </p:nvSpPr>
        <p:spPr/>
        <p:txBody>
          <a:bodyPr/>
          <a:lstStyle/>
          <a:p>
            <a:r>
              <a:rPr lang="en-US" dirty="0"/>
              <a:t>End of Main Content</a:t>
            </a:r>
            <a:endParaRPr lang="en-IN" dirty="0"/>
          </a:p>
        </p:txBody>
      </p:sp>
      <p:sp>
        <p:nvSpPr>
          <p:cNvPr id="3" name="Text Placeholder 2">
            <a:extLst>
              <a:ext uri="{FF2B5EF4-FFF2-40B4-BE49-F238E27FC236}">
                <a16:creationId xmlns:a16="http://schemas.microsoft.com/office/drawing/2014/main" id="{BBCC059A-E4F4-4EB4-8BF9-B0C77D8C4045}"/>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4924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noProof="0" dirty="0"/>
              <a:t>Accessibility Content: Text Alternatives for Images</a:t>
            </a:r>
          </a:p>
        </p:txBody>
      </p:sp>
    </p:spTree>
    <p:extLst>
      <p:ext uri="{BB962C8B-B14F-4D97-AF65-F5344CB8AC3E}">
        <p14:creationId xmlns:p14="http://schemas.microsoft.com/office/powerpoint/2010/main" val="1822226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D0EB-C88F-4639-8CBA-71F665D93C80}"/>
              </a:ext>
            </a:extLst>
          </p:cNvPr>
          <p:cNvSpPr>
            <a:spLocks noGrp="1"/>
          </p:cNvSpPr>
          <p:nvPr>
            <p:ph type="title"/>
          </p:nvPr>
        </p:nvSpPr>
        <p:spPr/>
        <p:txBody>
          <a:bodyPr/>
          <a:lstStyle/>
          <a:p>
            <a:pPr lvl="0"/>
            <a:r>
              <a:rPr lang="en-US" altLang="en-US" noProof="0" dirty="0">
                <a:solidFill>
                  <a:srgbClr val="000000"/>
                </a:solidFill>
                <a:ea typeface="Microsoft YaHei" panose="020B0503020204020204" pitchFamily="34" charset="-122"/>
                <a:cs typeface="Arial" pitchFamily="34" charset="0"/>
              </a:rPr>
              <a:t>Figure 45.1</a:t>
            </a:r>
            <a:r>
              <a:rPr lang="en-US" noProof="0" dirty="0">
                <a:solidFill>
                  <a:srgbClr val="000000"/>
                </a:solidFill>
                <a:latin typeface="Arial" panose="020B0604020202020204" pitchFamily="34" charset="0"/>
                <a:ea typeface="Verdana" panose="020B0604030504040204" pitchFamily="34" charset="0"/>
                <a:cs typeface="Arial" pitchFamily="34" charset="0"/>
              </a:rPr>
              <a:t> - Text Alternatives For Images</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5" name="Content Placeholder 3"/>
          <p:cNvSpPr>
            <a:spLocks noGrp="1"/>
          </p:cNvSpPr>
          <p:nvPr>
            <p:ph sz="quarter" idx="16"/>
          </p:nvPr>
        </p:nvSpPr>
        <p:spPr/>
        <p:txBody>
          <a:bodyPr/>
          <a:lstStyle/>
          <a:p>
            <a:r>
              <a:rPr lang="en-US" noProof="0" dirty="0"/>
              <a:t>The earthworm shows circular muscles and longitudinal muscles. The posterior surface shows the chaetae. First, the longitudinal and circular muscles contract, then circular muscles contract, and the anterior end moves forward, and chaetae lose attachment to the ground. The longitudinal muscles contract and segments catch up. Chaetae attach to the ground and prevent backsliding.</a:t>
            </a:r>
          </a:p>
        </p:txBody>
      </p:sp>
      <p:sp>
        <p:nvSpPr>
          <p:cNvPr id="8"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3" name="Slide Number Placeholder 5">
            <a:extLst>
              <a:ext uri="{FF2B5EF4-FFF2-40B4-BE49-F238E27FC236}">
                <a16:creationId xmlns:a16="http://schemas.microsoft.com/office/drawing/2014/main" id="{A694DF7E-AA9B-4736-B0D2-27A8BB2E0228}"/>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26352124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D0EB-C88F-4639-8CBA-71F665D93C8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45.3b</a:t>
            </a:r>
            <a:r>
              <a:rPr lang="en-US" noProof="0" dirty="0">
                <a:solidFill>
                  <a:srgbClr val="000000"/>
                </a:solidFill>
                <a:latin typeface="Arial" panose="020B0604020202020204" pitchFamily="34" charset="0"/>
                <a:ea typeface="Verdana" panose="020B0604030504040204" pitchFamily="34" charset="0"/>
                <a:cs typeface="Arial" pitchFamily="34" charset="0"/>
              </a:rPr>
              <a:t> - Text Alternatives For Images</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5" name="Content Placeholder 3"/>
          <p:cNvSpPr>
            <a:spLocks noGrp="1"/>
          </p:cNvSpPr>
          <p:nvPr>
            <p:ph sz="quarter" idx="16"/>
          </p:nvPr>
        </p:nvSpPr>
        <p:spPr/>
        <p:txBody>
          <a:bodyPr/>
          <a:lstStyle/>
          <a:p>
            <a:r>
              <a:rPr lang="en-US" noProof="0" dirty="0"/>
              <a:t>An illustration shows the major parts of the skeleton of a cat. The head shows the skull, followed by ribs and the vertebral column. In front of the ribs is Scapula. The foreleg is composed of </a:t>
            </a:r>
            <a:r>
              <a:rPr lang="en-US" noProof="0" dirty="0" err="1"/>
              <a:t>Humerus</a:t>
            </a:r>
            <a:r>
              <a:rPr lang="en-US" noProof="0" dirty="0"/>
              <a:t>, Radius, and Ulna. At the end of the vertebral column is the Pelvis. The hind leg consists of Femur, Tibia, and Fibula. The axial skeleton consists of the skull, ribs, and Vertebral column. The appendicular skeleton consists of the foreleg and the hind leg.</a:t>
            </a:r>
          </a:p>
        </p:txBody>
      </p:sp>
      <p:sp>
        <p:nvSpPr>
          <p:cNvPr id="8"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3" name="Slide Number Placeholder 5">
            <a:extLst>
              <a:ext uri="{FF2B5EF4-FFF2-40B4-BE49-F238E27FC236}">
                <a16:creationId xmlns:a16="http://schemas.microsoft.com/office/drawing/2014/main" id="{A694DF7E-AA9B-4736-B0D2-27A8BB2E0228}"/>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5928549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D0EB-C88F-4639-8CBA-71F665D93C8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45.4</a:t>
            </a:r>
            <a:r>
              <a:rPr lang="en-US" noProof="0" dirty="0">
                <a:solidFill>
                  <a:srgbClr val="000000"/>
                </a:solidFill>
                <a:latin typeface="Arial" panose="020B0604020202020204" pitchFamily="34" charset="0"/>
                <a:ea typeface="Verdana" panose="020B0604030504040204" pitchFamily="34" charset="0"/>
                <a:cs typeface="Arial" pitchFamily="34" charset="0"/>
              </a:rPr>
              <a:t> - Text Alternatives For Images</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5" name="Content Placeholder 3"/>
          <p:cNvSpPr>
            <a:spLocks noGrp="1"/>
          </p:cNvSpPr>
          <p:nvPr>
            <p:ph sz="quarter" idx="16"/>
          </p:nvPr>
        </p:nvSpPr>
        <p:spPr/>
        <p:txBody>
          <a:bodyPr/>
          <a:lstStyle/>
          <a:p>
            <a:r>
              <a:rPr lang="en-US" noProof="0" dirty="0"/>
              <a:t>The long tubular structure shows the wide w-shaped structure at the bottom, distal epiphysis. At the top, it shows an inverted w-shaped structure with a bulb-shaped structure at the left side top, proximal epiphysis. The middle region of the bone shows the diaphysis. The external layer of the bulb structure shows the articular cartilage. The small diagonal line before the base of the bulb shows the epiphyseal lines. The numerous dots on the top section shows the red bone marrow. The layer of the middle bone shows compact bone. The central part of the bone shows the yellow bone marrow. The thin thread-like structure in the middle region shows periosteum. The numerous pores at the bottom show the spongy bone. The thin horizontal line at the bottom shows an epiphyseal line.</a:t>
            </a:r>
          </a:p>
        </p:txBody>
      </p:sp>
      <p:sp>
        <p:nvSpPr>
          <p:cNvPr id="8"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3" name="Slide Number Placeholder 5">
            <a:extLst>
              <a:ext uri="{FF2B5EF4-FFF2-40B4-BE49-F238E27FC236}">
                <a16:creationId xmlns:a16="http://schemas.microsoft.com/office/drawing/2014/main" id="{A694DF7E-AA9B-4736-B0D2-27A8BB2E0228}"/>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8448248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D0EB-C88F-4639-8CBA-71F665D93C8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45.9</a:t>
            </a:r>
            <a:r>
              <a:rPr lang="en-US" noProof="0" dirty="0">
                <a:solidFill>
                  <a:srgbClr val="000000"/>
                </a:solidFill>
                <a:latin typeface="Arial" panose="020B0604020202020204" pitchFamily="34" charset="0"/>
                <a:ea typeface="Verdana" panose="020B0604030504040204" pitchFamily="34" charset="0"/>
                <a:cs typeface="Arial" pitchFamily="34" charset="0"/>
              </a:rPr>
              <a:t> - Text Alternatives For Images</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5" name="Content Placeholder 3"/>
          <p:cNvSpPr>
            <a:spLocks noGrp="1"/>
          </p:cNvSpPr>
          <p:nvPr>
            <p:ph sz="quarter" idx="16"/>
          </p:nvPr>
        </p:nvSpPr>
        <p:spPr/>
        <p:txBody>
          <a:bodyPr/>
          <a:lstStyle/>
          <a:p>
            <a:r>
              <a:rPr lang="en-US" noProof="0" dirty="0"/>
              <a:t>The ball-and-socket joint is at the hip and leg bone joint. This shows the ball-like structure with a 7-shaped structure joined by the side. The hinge joint is at the elbow. This shows the cylindrical structure with a tubular projection from the top and the side. The gliding joint is at the vertebral column. The combination joint is at the jaw joint with a skull. This type of joint shows a pair of rectangular structures with a small gap, and tubular projections are at the front and back.</a:t>
            </a:r>
          </a:p>
        </p:txBody>
      </p:sp>
      <p:sp>
        <p:nvSpPr>
          <p:cNvPr id="8"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3" name="Slide Number Placeholder 5">
            <a:extLst>
              <a:ext uri="{FF2B5EF4-FFF2-40B4-BE49-F238E27FC236}">
                <a16:creationId xmlns:a16="http://schemas.microsoft.com/office/drawing/2014/main" id="{A694DF7E-AA9B-4736-B0D2-27A8BB2E0228}"/>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12180214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D0EB-C88F-4639-8CBA-71F665D93C8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45.10</a:t>
            </a:r>
            <a:r>
              <a:rPr lang="en-US" noProof="0" dirty="0">
                <a:solidFill>
                  <a:srgbClr val="000000"/>
                </a:solidFill>
                <a:latin typeface="Arial" panose="020B0604020202020204" pitchFamily="34" charset="0"/>
                <a:ea typeface="Verdana" panose="020B0604030504040204" pitchFamily="34" charset="0"/>
                <a:cs typeface="Arial" pitchFamily="34" charset="0"/>
              </a:rPr>
              <a:t> - Text Alternatives For Images</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5" name="Content Placeholder 3"/>
          <p:cNvSpPr>
            <a:spLocks noGrp="1"/>
          </p:cNvSpPr>
          <p:nvPr>
            <p:ph sz="quarter" idx="16"/>
          </p:nvPr>
        </p:nvSpPr>
        <p:spPr/>
        <p:txBody>
          <a:bodyPr/>
          <a:lstStyle/>
          <a:p>
            <a:r>
              <a:rPr lang="en-US" noProof="0" dirty="0"/>
              <a:t>The exoskeleton in the grasshopper shows the extensor and flexor in the leg. The front and backward direction and movement of the leg show the flexion and extension of the joint. While flexion, the flexor muscle contracts, and while extension, the extensor muscle contracts. The endoskeleton in humans shows the tendon. The front and backward direction and movement of the leg show flexion and extension.</a:t>
            </a:r>
          </a:p>
        </p:txBody>
      </p:sp>
      <p:sp>
        <p:nvSpPr>
          <p:cNvPr id="8"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3" name="Slide Number Placeholder 5">
            <a:extLst>
              <a:ext uri="{FF2B5EF4-FFF2-40B4-BE49-F238E27FC236}">
                <a16:creationId xmlns:a16="http://schemas.microsoft.com/office/drawing/2014/main" id="{A694DF7E-AA9B-4736-B0D2-27A8BB2E0228}"/>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608409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66BD36-7E7C-4656-8275-1BE260BF93DA}"/>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Exoskeletons</a:t>
            </a:r>
          </a:p>
        </p:txBody>
      </p:sp>
      <p:sp>
        <p:nvSpPr>
          <p:cNvPr id="3" name="Content Placeholder 2">
            <a:extLst>
              <a:ext uri="{FF2B5EF4-FFF2-40B4-BE49-F238E27FC236}">
                <a16:creationId xmlns:a16="http://schemas.microsoft.com/office/drawing/2014/main" id="{34224A47-6A97-403C-A885-112EB327B66E}"/>
              </a:ext>
            </a:extLst>
          </p:cNvPr>
          <p:cNvSpPr>
            <a:spLocks noGrp="1"/>
          </p:cNvSpPr>
          <p:nvPr>
            <p:ph sz="quarter" idx="11"/>
          </p:nvPr>
        </p:nvSpPr>
        <p:spPr/>
        <p:txBody>
          <a:bodyPr/>
          <a:lstStyle/>
          <a:p>
            <a:pPr marL="349200" lvl="0" indent="-349200">
              <a:spcBef>
                <a:spcPts val="1200"/>
              </a:spcBef>
              <a:spcAft>
                <a:spcPts val="600"/>
              </a:spcAft>
              <a:buClr>
                <a:schemeClr val="tx1"/>
              </a:buClr>
              <a:buFont typeface="Arial"/>
              <a:buChar char="•"/>
            </a:pPr>
            <a:r>
              <a:rPr lang="en-US" altLang="en-US" noProof="0" dirty="0">
                <a:solidFill>
                  <a:srgbClr val="000000"/>
                </a:solidFill>
                <a:latin typeface="Arial" panose="020B0604020202020204" pitchFamily="34" charset="0"/>
                <a:ea typeface="Microsoft YaHei" panose="020B0503020204020204" pitchFamily="34" charset="-122"/>
              </a:rPr>
              <a:t>Surrounds the body as a rigid hard case</a:t>
            </a:r>
          </a:p>
          <a:p>
            <a:pPr marL="349200" lvl="0" indent="-349200">
              <a:spcBef>
                <a:spcPts val="1200"/>
              </a:spcBef>
              <a:spcAft>
                <a:spcPts val="600"/>
              </a:spcAft>
              <a:buClr>
                <a:schemeClr val="tx1"/>
              </a:buClr>
              <a:buFont typeface="Arial"/>
              <a:buChar char="•"/>
            </a:pPr>
            <a:r>
              <a:rPr lang="en-US" altLang="en-US" noProof="0" dirty="0">
                <a:solidFill>
                  <a:srgbClr val="000000"/>
                </a:solidFill>
                <a:latin typeface="Arial" panose="020B0604020202020204" pitchFamily="34" charset="0"/>
                <a:ea typeface="Microsoft YaHei" panose="020B0503020204020204" pitchFamily="34" charset="-122"/>
              </a:rPr>
              <a:t>Composed of chitin in arthropods</a:t>
            </a:r>
          </a:p>
          <a:p>
            <a:pPr marL="349200" lvl="0" indent="-349200">
              <a:spcBef>
                <a:spcPts val="1200"/>
              </a:spcBef>
              <a:spcAft>
                <a:spcPts val="600"/>
              </a:spcAft>
              <a:buClr>
                <a:schemeClr val="tx1"/>
              </a:buClr>
              <a:buFont typeface="Arial"/>
              <a:buChar char="•"/>
            </a:pPr>
            <a:r>
              <a:rPr lang="en-US" altLang="en-US" noProof="0" dirty="0">
                <a:solidFill>
                  <a:srgbClr val="000000"/>
                </a:solidFill>
                <a:latin typeface="Arial" panose="020B0604020202020204" pitchFamily="34" charset="0"/>
                <a:ea typeface="Microsoft YaHei" panose="020B0503020204020204" pitchFamily="34" charset="-122"/>
              </a:rPr>
              <a:t>Provides protection for internal organs and a site for muscle attachment</a:t>
            </a:r>
          </a:p>
          <a:p>
            <a:pPr marL="349200" lvl="0" indent="-349200">
              <a:spcBef>
                <a:spcPts val="1200"/>
              </a:spcBef>
              <a:spcAft>
                <a:spcPts val="600"/>
              </a:spcAft>
              <a:buClr>
                <a:schemeClr val="tx1"/>
              </a:buClr>
              <a:buFont typeface="Arial"/>
              <a:buChar char="•"/>
            </a:pPr>
            <a:r>
              <a:rPr lang="en-US" altLang="en-US" noProof="0" dirty="0">
                <a:solidFill>
                  <a:srgbClr val="000000"/>
                </a:solidFill>
                <a:latin typeface="Arial" panose="020B0604020202020204" pitchFamily="34" charset="0"/>
                <a:ea typeface="Microsoft YaHei" panose="020B0503020204020204" pitchFamily="34" charset="-122"/>
              </a:rPr>
              <a:t>Must be periodically shed for the animal to grow</a:t>
            </a:r>
          </a:p>
          <a:p>
            <a:pPr marL="349200" lvl="0" indent="-349200">
              <a:spcBef>
                <a:spcPts val="1200"/>
              </a:spcBef>
              <a:spcAft>
                <a:spcPts val="600"/>
              </a:spcAft>
              <a:buClr>
                <a:schemeClr val="tx1"/>
              </a:buClr>
              <a:buFont typeface="Arial"/>
              <a:buChar char="•"/>
            </a:pPr>
            <a:r>
              <a:rPr lang="en-US" altLang="en-US" noProof="0" dirty="0">
                <a:solidFill>
                  <a:srgbClr val="000000"/>
                </a:solidFill>
                <a:latin typeface="Arial" panose="020B0604020202020204" pitchFamily="34" charset="0"/>
                <a:ea typeface="Microsoft YaHei" panose="020B0503020204020204" pitchFamily="34" charset="-122"/>
              </a:rPr>
              <a:t>Not as strong as a bony skeleton</a:t>
            </a:r>
          </a:p>
          <a:p>
            <a:pPr marL="349200" lvl="0" indent="-349200">
              <a:spcBef>
                <a:spcPts val="1200"/>
              </a:spcBef>
              <a:spcAft>
                <a:spcPts val="600"/>
              </a:spcAft>
              <a:buClr>
                <a:schemeClr val="tx1"/>
              </a:buClr>
              <a:buFont typeface="Arial"/>
              <a:buChar char="•"/>
            </a:pPr>
            <a:r>
              <a:rPr lang="en-US" altLang="en-US" noProof="0" dirty="0">
                <a:solidFill>
                  <a:srgbClr val="000000"/>
                </a:solidFill>
                <a:latin typeface="Arial" panose="020B0604020202020204" pitchFamily="34" charset="0"/>
                <a:ea typeface="Microsoft YaHei" panose="020B0503020204020204" pitchFamily="34" charset="-122"/>
              </a:rPr>
              <a:t>Respiratory system sets limit on body size</a:t>
            </a:r>
          </a:p>
          <a:p>
            <a:pPr marL="349200" lvl="0" indent="-349200">
              <a:spcBef>
                <a:spcPts val="1200"/>
              </a:spcBef>
              <a:spcAft>
                <a:spcPts val="600"/>
              </a:spcAft>
              <a:buClr>
                <a:schemeClr val="tx1"/>
              </a:buClr>
              <a:buFont typeface="Arial"/>
              <a:buChar char="•"/>
            </a:pPr>
            <a:r>
              <a:rPr lang="en-US" altLang="en-US" noProof="0" dirty="0">
                <a:solidFill>
                  <a:srgbClr val="000000"/>
                </a:solidFill>
                <a:latin typeface="Arial" panose="020B0604020202020204" pitchFamily="34" charset="0"/>
                <a:ea typeface="Microsoft YaHei" panose="020B0503020204020204" pitchFamily="34" charset="-122"/>
              </a:rPr>
              <a:t>Muscles cannot enlarge in size and power</a:t>
            </a:r>
          </a:p>
        </p:txBody>
      </p:sp>
      <p:sp>
        <p:nvSpPr>
          <p:cNvPr id="6" name="Slide Number Placeholder 3">
            <a:extLst>
              <a:ext uri="{FF2B5EF4-FFF2-40B4-BE49-F238E27FC236}">
                <a16:creationId xmlns:a16="http://schemas.microsoft.com/office/drawing/2014/main" id="{368029F7-8C26-42A2-81F2-3A885777785F}"/>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41118057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D0EB-C88F-4639-8CBA-71F665D93C8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45.12</a:t>
            </a:r>
            <a:r>
              <a:rPr lang="en-US" noProof="0" dirty="0">
                <a:solidFill>
                  <a:srgbClr val="000000"/>
                </a:solidFill>
                <a:latin typeface="Arial" panose="020B0604020202020204" pitchFamily="34" charset="0"/>
                <a:ea typeface="Verdana" panose="020B0604030504040204" pitchFamily="34" charset="0"/>
                <a:cs typeface="Arial" pitchFamily="34" charset="0"/>
              </a:rPr>
              <a:t> - Text Alternatives For Images</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5" name="Content Placeholder 3"/>
          <p:cNvSpPr>
            <a:spLocks noGrp="1"/>
          </p:cNvSpPr>
          <p:nvPr>
            <p:ph sz="quarter" idx="16"/>
          </p:nvPr>
        </p:nvSpPr>
        <p:spPr/>
        <p:txBody>
          <a:bodyPr/>
          <a:lstStyle/>
          <a:p>
            <a:r>
              <a:rPr lang="en-US" noProof="0" dirty="0"/>
              <a:t>The bone shows the tendon attachment, and the outer layer of the tendon shows the fascia located between adjacent muscles. The inner region of the tendon shows the epimysium. The magnified view of the epimysium shows the spherical-shaped structure with several bead-shaped structures, perimysium. The internal bead-shaped structure shows endomysium. The small circle shows the blood vessels. The magnified view of the endomysium shows the muscle fascicles. The small thin tubular structure shows the muscle fibers, and inside, it shows the myofibrils.</a:t>
            </a:r>
          </a:p>
        </p:txBody>
      </p:sp>
      <p:sp>
        <p:nvSpPr>
          <p:cNvPr id="8"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3" name="Slide Number Placeholder 5">
            <a:extLst>
              <a:ext uri="{FF2B5EF4-FFF2-40B4-BE49-F238E27FC236}">
                <a16:creationId xmlns:a16="http://schemas.microsoft.com/office/drawing/2014/main" id="{A694DF7E-AA9B-4736-B0D2-27A8BB2E0228}"/>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3492010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D0EB-C88F-4639-8CBA-71F665D93C8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45.13</a:t>
            </a:r>
            <a:r>
              <a:rPr lang="en-US" noProof="0" dirty="0">
                <a:solidFill>
                  <a:srgbClr val="000000"/>
                </a:solidFill>
                <a:latin typeface="Arial" panose="020B0604020202020204" pitchFamily="34" charset="0"/>
                <a:ea typeface="Verdana" panose="020B0604030504040204" pitchFamily="34" charset="0"/>
                <a:cs typeface="Arial" pitchFamily="34" charset="0"/>
              </a:rPr>
              <a:t> - Text Alternatives For Images</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5" name="Content Placeholder 3"/>
          <p:cNvSpPr>
            <a:spLocks noGrp="1"/>
          </p:cNvSpPr>
          <p:nvPr>
            <p:ph sz="quarter" idx="16"/>
          </p:nvPr>
        </p:nvSpPr>
        <p:spPr/>
        <p:txBody>
          <a:bodyPr/>
          <a:lstStyle/>
          <a:p>
            <a:r>
              <a:rPr lang="en-US" noProof="0" dirty="0"/>
              <a:t>Muscle fibers are formed of interconnected parallel bands that are stacked on one another. A-bands are thick and have ends that are roughly textured where they make contact with I-bands. A-bands are found in stacks. In between each A-band is an I-band, which are thinner actin filaments with a helical shape. Adjacent I-bands are connected with Z line proteins so that the I-band on one side of the Z line is in contact with one stack of A-bands, and the I-band on the other side of the Z line is in contact with the adjacent stack of bands. In a relaxed muscle, I-bands only overlap the A-bands a small amount. When muscles contract, the I-bands slide along with the A-bands, overlapping them to a greater extent and bringing adjacent stacks of A-bands closer to one another.</a:t>
            </a:r>
          </a:p>
        </p:txBody>
      </p:sp>
      <p:sp>
        <p:nvSpPr>
          <p:cNvPr id="8"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3" name="Slide Number Placeholder 5">
            <a:extLst>
              <a:ext uri="{FF2B5EF4-FFF2-40B4-BE49-F238E27FC236}">
                <a16:creationId xmlns:a16="http://schemas.microsoft.com/office/drawing/2014/main" id="{A694DF7E-AA9B-4736-B0D2-27A8BB2E0228}"/>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2163995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D0EB-C88F-4639-8CBA-71F665D93C8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45.17</a:t>
            </a:r>
            <a:r>
              <a:rPr lang="en-US" noProof="0" dirty="0">
                <a:solidFill>
                  <a:srgbClr val="000000"/>
                </a:solidFill>
                <a:latin typeface="Arial" panose="020B0604020202020204" pitchFamily="34" charset="0"/>
                <a:ea typeface="Verdana" panose="020B0604030504040204" pitchFamily="34" charset="0"/>
                <a:cs typeface="Arial" pitchFamily="34" charset="0"/>
              </a:rPr>
              <a:t> - Text Alternatives For Images</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5" name="Content Placeholder 3"/>
          <p:cNvSpPr>
            <a:spLocks noGrp="1"/>
          </p:cNvSpPr>
          <p:nvPr>
            <p:ph sz="quarter" idx="16"/>
          </p:nvPr>
        </p:nvSpPr>
        <p:spPr/>
        <p:txBody>
          <a:bodyPr/>
          <a:lstStyle/>
          <a:p>
            <a:r>
              <a:rPr lang="en-US" noProof="0" dirty="0"/>
              <a:t>The hydrolysis of ATP by myosin causes a conformational change that moves the myosin head. The myosin binds to the actin with cross-bridge formation. In the power stroke, myosin returns to its original conformation and releases ADP and Pi. ATP binds to the myosin head, and the cycle begins again.</a:t>
            </a:r>
          </a:p>
        </p:txBody>
      </p:sp>
      <p:sp>
        <p:nvSpPr>
          <p:cNvPr id="8"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3" name="Slide Number Placeholder 5">
            <a:extLst>
              <a:ext uri="{FF2B5EF4-FFF2-40B4-BE49-F238E27FC236}">
                <a16:creationId xmlns:a16="http://schemas.microsoft.com/office/drawing/2014/main" id="{A694DF7E-AA9B-4736-B0D2-27A8BB2E0228}"/>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33921048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D0EB-C88F-4639-8CBA-71F665D93C8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Calcium and Contraction</a:t>
            </a:r>
            <a:r>
              <a:rPr lang="en-US" noProof="0" dirty="0">
                <a:solidFill>
                  <a:srgbClr val="000000"/>
                </a:solidFill>
                <a:latin typeface="Arial" panose="020B0604020202020204" pitchFamily="34" charset="0"/>
                <a:ea typeface="Verdana" panose="020B0604030504040204" pitchFamily="34" charset="0"/>
                <a:cs typeface="Arial" pitchFamily="34" charset="0"/>
              </a:rPr>
              <a:t> - Text Alternatives For Images</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5" name="Content Placeholder 3"/>
          <p:cNvSpPr>
            <a:spLocks noGrp="1"/>
          </p:cNvSpPr>
          <p:nvPr>
            <p:ph sz="quarter" idx="16"/>
          </p:nvPr>
        </p:nvSpPr>
        <p:spPr/>
        <p:txBody>
          <a:bodyPr/>
          <a:lstStyle/>
          <a:p>
            <a:r>
              <a:rPr lang="en-US" noProof="0" dirty="0"/>
              <a:t>The thick filament shows the myosin, and the bent bulb-like structure shows the bead-like structures, myosin head. The thin filament shows the troponin, tropomyosin, and actin with blocked binding sites. The calcium-2 positive binds to the site and myosin filaments attach to the actin on thin filaments.</a:t>
            </a:r>
          </a:p>
        </p:txBody>
      </p:sp>
      <p:sp>
        <p:nvSpPr>
          <p:cNvPr id="8"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3" name="Slide Number Placeholder 5">
            <a:extLst>
              <a:ext uri="{FF2B5EF4-FFF2-40B4-BE49-F238E27FC236}">
                <a16:creationId xmlns:a16="http://schemas.microsoft.com/office/drawing/2014/main" id="{A694DF7E-AA9B-4736-B0D2-27A8BB2E0228}"/>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20435983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D0EB-C88F-4639-8CBA-71F665D93C8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45.19</a:t>
            </a:r>
            <a:r>
              <a:rPr lang="en-US" noProof="0" dirty="0">
                <a:solidFill>
                  <a:srgbClr val="000000"/>
                </a:solidFill>
                <a:latin typeface="Arial" panose="020B0604020202020204" pitchFamily="34" charset="0"/>
                <a:ea typeface="Verdana" panose="020B0604030504040204" pitchFamily="34" charset="0"/>
                <a:cs typeface="Arial" pitchFamily="34" charset="0"/>
              </a:rPr>
              <a:t> - Text Alternatives For Images</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5" name="Content Placeholder 3"/>
          <p:cNvSpPr>
            <a:spLocks noGrp="1"/>
          </p:cNvSpPr>
          <p:nvPr>
            <p:ph sz="quarter" idx="16"/>
          </p:nvPr>
        </p:nvSpPr>
        <p:spPr/>
        <p:txBody>
          <a:bodyPr/>
          <a:lstStyle/>
          <a:p>
            <a:r>
              <a:rPr lang="en-US" noProof="0" dirty="0"/>
              <a:t>The thin tubular structure over the junctions shows the terminal branches of the somatic neuron axon. The illustration shows the synaptic knob on the muscle. The tubular structure depressions on the surface of the muscle show the junctional folds of the sarcolemma. The oval-shaped structure shows the nucleus and mitochondria on the muscles. The small group of beads inside the knob shows the synaptic vesicles containing neurotransmitters. The layer inside the knob and axon shows the Schwann cell.</a:t>
            </a:r>
          </a:p>
        </p:txBody>
      </p:sp>
      <p:sp>
        <p:nvSpPr>
          <p:cNvPr id="8"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3" name="Slide Number Placeholder 5">
            <a:extLst>
              <a:ext uri="{FF2B5EF4-FFF2-40B4-BE49-F238E27FC236}">
                <a16:creationId xmlns:a16="http://schemas.microsoft.com/office/drawing/2014/main" id="{A694DF7E-AA9B-4736-B0D2-27A8BB2E0228}"/>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29276432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D0EB-C88F-4639-8CBA-71F665D93C8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45.21 </a:t>
            </a:r>
            <a:r>
              <a:rPr lang="en-US" noProof="0" dirty="0">
                <a:solidFill>
                  <a:srgbClr val="000000"/>
                </a:solidFill>
                <a:latin typeface="Arial" panose="020B0604020202020204" pitchFamily="34" charset="0"/>
                <a:ea typeface="Verdana" panose="020B0604030504040204" pitchFamily="34" charset="0"/>
                <a:cs typeface="Arial" pitchFamily="34" charset="0"/>
              </a:rPr>
              <a:t>- Text Alternatives For Images</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5" name="Content Placeholder 3"/>
          <p:cNvSpPr>
            <a:spLocks noGrp="1"/>
          </p:cNvSpPr>
          <p:nvPr>
            <p:ph sz="quarter" idx="16"/>
          </p:nvPr>
        </p:nvSpPr>
        <p:spPr/>
        <p:txBody>
          <a:bodyPr/>
          <a:lstStyle/>
          <a:p>
            <a:r>
              <a:rPr lang="en-US" dirty="0"/>
              <a:t>The horizontal axis represents time in milliseconds and the vertical axis represents the amplitude of muscle contraction. The graph starts with a horizontal line a little above the horizontal axis and then two triangular spikes labeled twitches are present. Two arrows pointing upwards are seen below each of the spikes. As the line continues in the horizontal axis the two merged taller spike is seen labeled summation and below it is two upward-pointing arrows adjacent to each other. As the line continues it becomes a sawtooth-like formation in a vertically inclined manner labeled incomplete tetanus. And multiple arrows point upwards below it. The end of the line which is a smooth curve that is labeled complete tetanus is located in the upper right corner of the graph. The upward arrows below are labeled stimuli.</a:t>
            </a:r>
            <a:endParaRPr lang="en-US" noProof="0" dirty="0"/>
          </a:p>
        </p:txBody>
      </p:sp>
      <p:sp>
        <p:nvSpPr>
          <p:cNvPr id="8"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3" name="Slide Number Placeholder 5">
            <a:extLst>
              <a:ext uri="{FF2B5EF4-FFF2-40B4-BE49-F238E27FC236}">
                <a16:creationId xmlns:a16="http://schemas.microsoft.com/office/drawing/2014/main" id="{A694DF7E-AA9B-4736-B0D2-27A8BB2E0228}"/>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143937524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D0EB-C88F-4639-8CBA-71F665D93C8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45.24</a:t>
            </a:r>
            <a:r>
              <a:rPr lang="en-US" noProof="0" dirty="0">
                <a:solidFill>
                  <a:srgbClr val="000000"/>
                </a:solidFill>
                <a:latin typeface="Arial" panose="020B0604020202020204" pitchFamily="34" charset="0"/>
                <a:ea typeface="Verdana" panose="020B0604030504040204" pitchFamily="34" charset="0"/>
                <a:cs typeface="Arial" pitchFamily="34" charset="0"/>
              </a:rPr>
              <a:t> - Text Alternatives For Images</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5" name="Content Placeholder 3"/>
          <p:cNvSpPr>
            <a:spLocks noGrp="1"/>
          </p:cNvSpPr>
          <p:nvPr>
            <p:ph sz="quarter" idx="16"/>
          </p:nvPr>
        </p:nvSpPr>
        <p:spPr/>
        <p:txBody>
          <a:bodyPr/>
          <a:lstStyle/>
          <a:p>
            <a:r>
              <a:rPr lang="en-US" noProof="0" dirty="0"/>
              <a:t>The bat shows the web-like structure bone from the central bone. The pterosaur shows a single thin long curved bone. The hawk shows a long thin bone with a slight w-shaped structure. </a:t>
            </a:r>
          </a:p>
          <a:p>
            <a:r>
              <a:rPr lang="en-US" noProof="0" dirty="0"/>
              <a:t>The bat shows a keel on the sternum where the large pectoral muscles attach. The pterosaur shows only a shallow keel. Via sternal ribs, it was at its sides attached to the dorsal ribs. The bird shows a keel as an extension of the sternum (breastbone), which runs axially along the midline of the sternum and extends outward, perpendicular to the plane of the ribs.</a:t>
            </a:r>
          </a:p>
        </p:txBody>
      </p:sp>
      <p:sp>
        <p:nvSpPr>
          <p:cNvPr id="8"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3" name="Slide Number Placeholder 5">
            <a:extLst>
              <a:ext uri="{FF2B5EF4-FFF2-40B4-BE49-F238E27FC236}">
                <a16:creationId xmlns:a16="http://schemas.microsoft.com/office/drawing/2014/main" id="{A694DF7E-AA9B-4736-B0D2-27A8BB2E0228}"/>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1704759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CB16D-D9D4-4DC8-A0F6-D2CF63AAC070}"/>
              </a:ext>
            </a:extLst>
          </p:cNvPr>
          <p:cNvSpPr>
            <a:spLocks noGrp="1"/>
          </p:cNvSpPr>
          <p:nvPr>
            <p:ph type="title"/>
          </p:nvPr>
        </p:nvSpPr>
        <p:spPr/>
        <p:txBody>
          <a:bodyPr/>
          <a:lstStyle/>
          <a:p>
            <a:pPr lvl="0"/>
            <a:r>
              <a:rPr lang="en-US" altLang="en-US" noProof="0" dirty="0">
                <a:solidFill>
                  <a:srgbClr val="000000"/>
                </a:solidFill>
                <a:latin typeface="Arial" panose="020B0604020202020204" pitchFamily="34" charset="0"/>
                <a:ea typeface="Microsoft YaHei" panose="020B0503020204020204" pitchFamily="34" charset="-122"/>
                <a:cs typeface="Arial" pitchFamily="34" charset="0"/>
              </a:rPr>
              <a:t>Figure 45.2</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mage shows a grasshopper with a chitinous outer covering. An illustration shows the sagittal section of the grasshopper with an exoskelet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974" y="1755393"/>
            <a:ext cx="8491255" cy="3644379"/>
          </a:xfrm>
          <a:prstGeom prst="rect">
            <a:avLst/>
          </a:prstGeom>
        </p:spPr>
      </p:pic>
      <p:sp>
        <p:nvSpPr>
          <p:cNvPr id="7" name="Slide Number Placeholder 3">
            <a:extLst>
              <a:ext uri="{FF2B5EF4-FFF2-40B4-BE49-F238E27FC236}">
                <a16:creationId xmlns:a16="http://schemas.microsoft.com/office/drawing/2014/main" id="{FB06CFBB-4896-482D-8FC4-42332E0E9E81}"/>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562277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DC276-70D2-4AD9-B91C-86DF028F1D59}"/>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Endoskeletons</a:t>
            </a:r>
          </a:p>
        </p:txBody>
      </p:sp>
      <p:sp>
        <p:nvSpPr>
          <p:cNvPr id="3" name="Content Placeholder 2">
            <a:extLst>
              <a:ext uri="{FF2B5EF4-FFF2-40B4-BE49-F238E27FC236}">
                <a16:creationId xmlns:a16="http://schemas.microsoft.com/office/drawing/2014/main" id="{9F9FDA74-8B67-4F50-8CE5-FFCF717AFC39}"/>
              </a:ext>
            </a:extLst>
          </p:cNvPr>
          <p:cNvSpPr>
            <a:spLocks noGrp="1"/>
          </p:cNvSpPr>
          <p:nvPr>
            <p:ph sz="quarter" idx="11"/>
          </p:nvPr>
        </p:nvSpPr>
        <p:spPr/>
        <p:txBody>
          <a:bodyPr/>
          <a:lstStyle/>
          <a:p>
            <a:pPr lvl="0">
              <a:spcBef>
                <a:spcPts val="1200"/>
              </a:spcBef>
              <a:spcAft>
                <a:spcPts val="1200"/>
              </a:spcAft>
            </a:pPr>
            <a:r>
              <a:rPr lang="en-US" altLang="en-US" noProof="0" dirty="0">
                <a:solidFill>
                  <a:srgbClr val="000000"/>
                </a:solidFill>
                <a:latin typeface="Arial" panose="020B0604020202020204" pitchFamily="34" charset="0"/>
                <a:ea typeface="Microsoft YaHei" panose="020B0503020204020204" pitchFamily="34" charset="-122"/>
              </a:rPr>
              <a:t>Rigid internal skeletons that form the body’s framework and offer surfaces for muscle attachment </a:t>
            </a:r>
          </a:p>
          <a:p>
            <a:pPr lvl="0">
              <a:spcBef>
                <a:spcPts val="1800"/>
              </a:spcBef>
              <a:spcAft>
                <a:spcPts val="1200"/>
              </a:spcAft>
            </a:pPr>
            <a:r>
              <a:rPr lang="en-US" altLang="en-US" noProof="0" dirty="0">
                <a:solidFill>
                  <a:srgbClr val="000000"/>
                </a:solidFill>
                <a:latin typeface="Arial" panose="020B0604020202020204" pitchFamily="34" charset="0"/>
                <a:ea typeface="Microsoft YaHei" panose="020B0503020204020204" pitchFamily="34" charset="-122"/>
              </a:rPr>
              <a:t>Echinoderms have calcite skeletons</a:t>
            </a:r>
          </a:p>
          <a:p>
            <a:pPr marL="347472" lvl="0" indent="-347472">
              <a:spcBef>
                <a:spcPts val="600"/>
              </a:spcBef>
              <a:spcAft>
                <a:spcPts val="1200"/>
              </a:spcAft>
              <a:buFont typeface="Arial" panose="020B0604020202020204" pitchFamily="34" charset="0"/>
              <a:buChar char="•"/>
            </a:pPr>
            <a:r>
              <a:rPr lang="en-US" altLang="en-US" noProof="0" dirty="0">
                <a:solidFill>
                  <a:srgbClr val="000000"/>
                </a:solidFill>
                <a:latin typeface="Arial" panose="020B0604020202020204" pitchFamily="34" charset="0"/>
                <a:ea typeface="Microsoft YaHei" panose="020B0503020204020204" pitchFamily="34" charset="-122"/>
              </a:rPr>
              <a:t>Made of calcium carbonate</a:t>
            </a:r>
          </a:p>
          <a:p>
            <a:pPr lvl="0">
              <a:spcBef>
                <a:spcPts val="1800"/>
              </a:spcBef>
              <a:spcAft>
                <a:spcPts val="1200"/>
              </a:spcAft>
            </a:pPr>
            <a:r>
              <a:rPr lang="en-US" altLang="en-US" noProof="0" dirty="0">
                <a:solidFill>
                  <a:srgbClr val="000000"/>
                </a:solidFill>
                <a:latin typeface="Arial" panose="020B0604020202020204" pitchFamily="34" charset="0"/>
                <a:ea typeface="Microsoft YaHei" panose="020B0503020204020204" pitchFamily="34" charset="-122"/>
              </a:rPr>
              <a:t>Vertebrate bone is made of calcium phosphate</a:t>
            </a:r>
          </a:p>
        </p:txBody>
      </p:sp>
      <p:sp>
        <p:nvSpPr>
          <p:cNvPr id="6" name="Slide Number Placeholder 3">
            <a:extLst>
              <a:ext uri="{FF2B5EF4-FFF2-40B4-BE49-F238E27FC236}">
                <a16:creationId xmlns:a16="http://schemas.microsoft.com/office/drawing/2014/main" id="{F0BAAD6C-E1F6-436A-8AA0-FE0C0FA542D4}"/>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42164548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E65054-729D-4B4C-9430-73209D9E257C}"/>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Vertebrate Endoskeletons</a:t>
            </a:r>
          </a:p>
        </p:txBody>
      </p:sp>
      <p:sp>
        <p:nvSpPr>
          <p:cNvPr id="3" name="Content Placeholder 2">
            <a:extLst>
              <a:ext uri="{FF2B5EF4-FFF2-40B4-BE49-F238E27FC236}">
                <a16:creationId xmlns:a16="http://schemas.microsoft.com/office/drawing/2014/main" id="{4AC0C210-ACB2-42B6-BC98-6A7CAD4B9D3B}"/>
              </a:ext>
            </a:extLst>
          </p:cNvPr>
          <p:cNvSpPr>
            <a:spLocks noGrp="1"/>
          </p:cNvSpPr>
          <p:nvPr>
            <p:ph sz="quarter" idx="11"/>
          </p:nvPr>
        </p:nvSpPr>
        <p:spPr/>
        <p:txBody>
          <a:bodyPr/>
          <a:lstStyle/>
          <a:p>
            <a:pPr marL="349200" lvl="0" indent="-349200">
              <a:spcBef>
                <a:spcPts val="1200"/>
              </a:spcBef>
              <a:spcAft>
                <a:spcPts val="6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Vertebrate endoskeletons have bone and/or cartilage</a:t>
            </a:r>
          </a:p>
          <a:p>
            <a:pPr marL="349200" lvl="0" indent="-349200">
              <a:spcBef>
                <a:spcPts val="1200"/>
              </a:spcBef>
              <a:spcAft>
                <a:spcPts val="6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Bone is much stronger than cartilage, and much less flexible</a:t>
            </a:r>
          </a:p>
          <a:p>
            <a:pPr marL="349200" lvl="0" indent="-349200">
              <a:spcBef>
                <a:spcPts val="1200"/>
              </a:spcBef>
              <a:spcAft>
                <a:spcPts val="6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Unlike chitin, bone and cartilage are living tissues</a:t>
            </a:r>
          </a:p>
          <a:p>
            <a:pPr marL="349200" lvl="0" indent="-349200">
              <a:spcBef>
                <a:spcPts val="1200"/>
              </a:spcBef>
              <a:spcAft>
                <a:spcPts val="600"/>
              </a:spcAft>
              <a:buClr>
                <a:schemeClr val="tx1"/>
              </a:buClr>
              <a:buFont typeface="Arial"/>
              <a:buChar char="•"/>
            </a:pPr>
            <a:r>
              <a:rPr lang="en-US" noProof="0" dirty="0">
                <a:solidFill>
                  <a:srgbClr val="000000"/>
                </a:solidFill>
                <a:latin typeface="Arial" panose="020B0604020202020204" pitchFamily="34" charset="0"/>
                <a:ea typeface="Verdana" panose="020B0604030504040204" pitchFamily="34" charset="0"/>
              </a:rPr>
              <a:t>Can change and remodel in response to injury or physical stress</a:t>
            </a:r>
          </a:p>
        </p:txBody>
      </p:sp>
      <p:sp>
        <p:nvSpPr>
          <p:cNvPr id="6" name="Slide Number Placeholder 3">
            <a:extLst>
              <a:ext uri="{FF2B5EF4-FFF2-40B4-BE49-F238E27FC236}">
                <a16:creationId xmlns:a16="http://schemas.microsoft.com/office/drawing/2014/main" id="{32662F4E-45F1-4251-8492-C4FAB20BE8E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4311370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5347</TotalTime>
  <Words>3347</Words>
  <Application>Microsoft Office PowerPoint</Application>
  <PresentationFormat>On-screen Show (4:3)</PresentationFormat>
  <Paragraphs>373</Paragraphs>
  <Slides>66</Slides>
  <Notes>1</Notes>
  <HiddenSlides>13</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66</vt:i4>
      </vt:variant>
    </vt:vector>
  </HeadingPairs>
  <TitlesOfParts>
    <vt:vector size="78"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45</vt:lpstr>
      <vt:lpstr>Lecture Outline</vt:lpstr>
      <vt:lpstr>Types of Skeletal Systems</vt:lpstr>
      <vt:lpstr>Hydrostatic Skeletons</vt:lpstr>
      <vt:lpstr>Figure 45.1</vt:lpstr>
      <vt:lpstr>Exoskeletons</vt:lpstr>
      <vt:lpstr>Figure 45.2</vt:lpstr>
      <vt:lpstr>Endoskeletons</vt:lpstr>
      <vt:lpstr>Vertebrate Endoskeletons</vt:lpstr>
      <vt:lpstr>Figure 45.3b</vt:lpstr>
      <vt:lpstr>Bone Structure</vt:lpstr>
      <vt:lpstr>Figure 45.4</vt:lpstr>
      <vt:lpstr>Categories of Bone 1</vt:lpstr>
      <vt:lpstr>Categories of Bone 2</vt:lpstr>
      <vt:lpstr>Microscopic Structure</vt:lpstr>
      <vt:lpstr>Bone Classification</vt:lpstr>
      <vt:lpstr>Intramembranous Development</vt:lpstr>
      <vt:lpstr>Endochondral Development</vt:lpstr>
      <vt:lpstr>Bone Remodeling</vt:lpstr>
      <vt:lpstr>Joints (Articulations)</vt:lpstr>
      <vt:lpstr>Figure 45.9</vt:lpstr>
      <vt:lpstr>Skeletal Muscle Movement</vt:lpstr>
      <vt:lpstr>Figure 45.10</vt:lpstr>
      <vt:lpstr>Muscle contraction</vt:lpstr>
      <vt:lpstr>Figure 45.12</vt:lpstr>
      <vt:lpstr>Components of a Sarcomere</vt:lpstr>
      <vt:lpstr>Figure 45.13</vt:lpstr>
      <vt:lpstr>Skeletal Muscle Contraction</vt:lpstr>
      <vt:lpstr>Figure 45.16</vt:lpstr>
      <vt:lpstr>Thick and Thin Filaments</vt:lpstr>
      <vt:lpstr>Figure 45.14</vt:lpstr>
      <vt:lpstr>Figure 45.15</vt:lpstr>
      <vt:lpstr>Cross-Bridge Cycle</vt:lpstr>
      <vt:lpstr>Figure 45.17</vt:lpstr>
      <vt:lpstr>Requirements for Contraction</vt:lpstr>
      <vt:lpstr>Calcium and Contraction</vt:lpstr>
      <vt:lpstr>Stimulus for Contraction</vt:lpstr>
      <vt:lpstr>Figure 45.19</vt:lpstr>
      <vt:lpstr>Motor Units and Contraction</vt:lpstr>
      <vt:lpstr>Figure 45.20</vt:lpstr>
      <vt:lpstr>Speed of Contraction</vt:lpstr>
      <vt:lpstr>Figure 45.21</vt:lpstr>
      <vt:lpstr>Two Types of Muscle Fibers</vt:lpstr>
      <vt:lpstr>Energy Use</vt:lpstr>
      <vt:lpstr>Modes of Animal Locomotion</vt:lpstr>
      <vt:lpstr>Locomotion in Water</vt:lpstr>
      <vt:lpstr>Figure 45.23</vt:lpstr>
      <vt:lpstr>Terrestrial Vertebrates</vt:lpstr>
      <vt:lpstr>Locomotion on Land</vt:lpstr>
      <vt:lpstr>Basic Walking Patterns</vt:lpstr>
      <vt:lpstr>Locomotion in Air</vt:lpstr>
      <vt:lpstr>Figure 45.24</vt:lpstr>
      <vt:lpstr>End of Main Content</vt:lpstr>
      <vt:lpstr>Accessibility Content: Text Alternatives for Images</vt:lpstr>
      <vt:lpstr>Figure 45.1 - Text Alternatives For Images</vt:lpstr>
      <vt:lpstr>Figure 45.3b - Text Alternatives For Images</vt:lpstr>
      <vt:lpstr>Figure 45.4 - Text Alternatives For Images</vt:lpstr>
      <vt:lpstr>Figure 45.9 - Text Alternatives For Images</vt:lpstr>
      <vt:lpstr>Figure 45.10 - Text Alternatives For Images</vt:lpstr>
      <vt:lpstr>Figure 45.12 - Text Alternatives For Images</vt:lpstr>
      <vt:lpstr>Figure 45.13 - Text Alternatives For Images</vt:lpstr>
      <vt:lpstr>Figure 45.17 - Text Alternatives For Images</vt:lpstr>
      <vt:lpstr>Calcium and Contraction - Text Alternatives For Images</vt:lpstr>
      <vt:lpstr>Figure 45.19 - Text Alternatives For Images</vt:lpstr>
      <vt:lpstr>Figure 45.21 - Text Alternatives For Images</vt:lpstr>
      <vt:lpstr>Figure 45.24 - Text Alternatives For Images</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45: The Musculoskeletal System</dc:subject>
  <dc:creator>Raven, Johnson, Mason, Losos, Duncan</dc:creator>
  <cp:keywords>Accessible PPT</cp:keywords>
  <cp:lastModifiedBy>Vijay Chand. Thakur</cp:lastModifiedBy>
  <cp:revision>1021</cp:revision>
  <dcterms:created xsi:type="dcterms:W3CDTF">2019-07-27T05:34:11Z</dcterms:created>
  <dcterms:modified xsi:type="dcterms:W3CDTF">2022-05-05T11:46:21Z</dcterms:modified>
</cp:coreProperties>
</file>