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6"/>
  </p:notesMasterIdLst>
  <p:sldIdLst>
    <p:sldId id="308" r:id="rId7"/>
    <p:sldId id="478"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58" r:id="rId57"/>
    <p:sldId id="359" r:id="rId58"/>
    <p:sldId id="360" r:id="rId59"/>
    <p:sldId id="361" r:id="rId60"/>
    <p:sldId id="362" r:id="rId61"/>
    <p:sldId id="303" r:id="rId62"/>
    <p:sldId id="289" r:id="rId63"/>
    <p:sldId id="264" r:id="rId64"/>
    <p:sldId id="363" r:id="rId65"/>
    <p:sldId id="364" r:id="rId66"/>
    <p:sldId id="365" r:id="rId67"/>
    <p:sldId id="366" r:id="rId68"/>
    <p:sldId id="367" r:id="rId69"/>
    <p:sldId id="368" r:id="rId70"/>
    <p:sldId id="369" r:id="rId71"/>
    <p:sldId id="370" r:id="rId72"/>
    <p:sldId id="371" r:id="rId73"/>
    <p:sldId id="372" r:id="rId74"/>
    <p:sldId id="373"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308"/>
            <p14:sldId id="478"/>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03"/>
          </p14:sldIdLst>
        </p14:section>
        <p14:section name="Appendix: Image Descriptions for Unsighted Students" id="{07080632-B756-45AF-BBF3-52DB3854CA65}">
          <p14:sldIdLst>
            <p14:sldId id="289"/>
            <p14:sldId id="264"/>
            <p14:sldId id="363"/>
            <p14:sldId id="364"/>
            <p14:sldId id="365"/>
            <p14:sldId id="366"/>
            <p14:sldId id="367"/>
            <p14:sldId id="368"/>
            <p14:sldId id="369"/>
            <p14:sldId id="370"/>
            <p14:sldId id="371"/>
            <p14:sldId id="372"/>
            <p14:sldId id="37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93108" autoAdjust="0"/>
  </p:normalViewPr>
  <p:slideViewPr>
    <p:cSldViewPr snapToGrid="0" showGuides="1">
      <p:cViewPr varScale="1">
        <p:scale>
          <a:sx n="84" d="100"/>
          <a:sy n="84" d="100"/>
        </p:scale>
        <p:origin x="966" y="84"/>
      </p:cViewPr>
      <p:guideLst>
        <p:guide pos="3264"/>
        <p:guide orient="horz" pos="2256"/>
        <p:guide pos="5640"/>
      </p:guideLst>
    </p:cSldViewPr>
  </p:slideViewPr>
  <p:outlineViewPr>
    <p:cViewPr>
      <p:scale>
        <a:sx n="33" d="100"/>
        <a:sy n="33" d="100"/>
      </p:scale>
      <p:origin x="0" y="-3778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11.jp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13.jp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15.jp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18.jpg"/><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20.jp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21.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7.jp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46</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p:txBody>
          <a:bodyPr/>
          <a:lstStyle/>
          <a:p>
            <a:pPr eaLnBrk="0" hangingPunct="0">
              <a:spcBef>
                <a:spcPct val="20000"/>
              </a:spcBef>
            </a:pPr>
            <a:r>
              <a:rPr lang="en-US" altLang="en-US" sz="2200" dirty="0">
                <a:latin typeface="Arial" panose="020B0604020202020204" pitchFamily="34" charset="0"/>
                <a:ea typeface="Microsoft YaHei" panose="020B0503020204020204" pitchFamily="34" charset="-122"/>
                <a:cs typeface="Arial" pitchFamily="34" charset="0"/>
              </a:rPr>
              <a:t>The Digestive System</a:t>
            </a:r>
            <a:endParaRPr lang="en-US" sz="2200" dirty="0">
              <a:latin typeface="+mj-lt"/>
              <a:cs typeface="Helvetica" pitchFamily="34" charset="0"/>
            </a:endParaRPr>
          </a:p>
        </p:txBody>
      </p:sp>
      <p:sp>
        <p:nvSpPr>
          <p:cNvPr id="8"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9"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6" name="Text Placeholder 5">
            <a:extLst>
              <a:ext uri="{FF2B5EF4-FFF2-40B4-BE49-F238E27FC236}">
                <a16:creationId xmlns:a16="http://schemas.microsoft.com/office/drawing/2014/main" id="{954B53FF-784B-41DE-9A29-B8F56D6124B0}"/>
              </a:ext>
            </a:extLst>
          </p:cNvPr>
          <p:cNvSpPr>
            <a:spLocks noGrp="1"/>
          </p:cNvSpPr>
          <p:nvPr>
            <p:ph type="body" sz="quarter" idx="13"/>
          </p:nvPr>
        </p:nvSpPr>
        <p:spPr/>
        <p:txBody>
          <a:bodyPr anchor="ct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2708994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A012A-CAAF-4E5D-8DFA-BE102969994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Liver, Gallbladder, Pancreas</a:t>
            </a:r>
          </a:p>
        </p:txBody>
      </p:sp>
      <p:sp>
        <p:nvSpPr>
          <p:cNvPr id="3" name="Content Placeholder 2">
            <a:extLst>
              <a:ext uri="{FF2B5EF4-FFF2-40B4-BE49-F238E27FC236}">
                <a16:creationId xmlns:a16="http://schemas.microsoft.com/office/drawing/2014/main" id="{87C15AC3-48E4-442D-9993-753020F65365}"/>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Accessory organs</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Liver</a:t>
            </a:r>
          </a:p>
          <a:p>
            <a:pPr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Produces bile</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Gallbladder</a:t>
            </a:r>
          </a:p>
          <a:p>
            <a:pPr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Stores and concentrates bile</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Pancreas</a:t>
            </a:r>
          </a:p>
          <a:p>
            <a:pPr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Produces pancreatic juice</a:t>
            </a:r>
          </a:p>
          <a:p>
            <a:pPr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Digestive enzymes and bicarbonate buffer</a:t>
            </a:r>
          </a:p>
        </p:txBody>
      </p:sp>
      <p:sp>
        <p:nvSpPr>
          <p:cNvPr id="6" name="Slide Number Placeholder 3">
            <a:extLst>
              <a:ext uri="{FF2B5EF4-FFF2-40B4-BE49-F238E27FC236}">
                <a16:creationId xmlns:a16="http://schemas.microsoft.com/office/drawing/2014/main" id="{D63F2AC7-C0C4-44DD-AE9C-80034965C293}"/>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6979019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00E9A-6447-4846-860E-A7E807E902E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Layers of Gastrointestinal Tract</a:t>
            </a:r>
          </a:p>
        </p:txBody>
      </p:sp>
      <p:sp>
        <p:nvSpPr>
          <p:cNvPr id="3" name="Content Placeholder 2">
            <a:extLst>
              <a:ext uri="{FF2B5EF4-FFF2-40B4-BE49-F238E27FC236}">
                <a16:creationId xmlns:a16="http://schemas.microsoft.com/office/drawing/2014/main" id="{4A0B3098-5EFF-4F00-8305-27A2FACC5FBE}"/>
              </a:ext>
            </a:extLst>
          </p:cNvPr>
          <p:cNvSpPr>
            <a:spLocks noGrp="1"/>
          </p:cNvSpPr>
          <p:nvPr>
            <p:ph sz="quarter" idx="11"/>
          </p:nvPr>
        </p:nvSpPr>
        <p:spPr>
          <a:xfrm>
            <a:off x="342900" y="1276709"/>
            <a:ext cx="8458200" cy="5113073"/>
          </a:xfrm>
        </p:spPr>
        <p:txBody>
          <a:bodyPr/>
          <a:lstStyle/>
          <a:p>
            <a:pPr>
              <a:lnSpc>
                <a:spcPct val="110000"/>
              </a:lnSpc>
              <a:spcBef>
                <a:spcPts val="1200"/>
              </a:spcBef>
              <a:spcAft>
                <a:spcPts val="1000"/>
              </a:spcAft>
              <a:buClr>
                <a:srgbClr val="003B48"/>
              </a:buClr>
            </a:pPr>
            <a:r>
              <a:rPr lang="en-US" dirty="0">
                <a:solidFill>
                  <a:srgbClr val="000000"/>
                </a:solidFill>
                <a:latin typeface="Arial" panose="020B0604020202020204" pitchFamily="34" charset="0"/>
                <a:ea typeface="Verdana" panose="020B0604030504040204" pitchFamily="34" charset="0"/>
              </a:rPr>
              <a:t>Gastrointestinal tract is layered</a:t>
            </a:r>
          </a:p>
          <a:p>
            <a:pPr marL="342900" indent="-342900">
              <a:lnSpc>
                <a:spcPct val="110000"/>
              </a:lnSpc>
              <a:spcBef>
                <a:spcPts val="1200"/>
              </a:spcBef>
              <a:spcAft>
                <a:spcPts val="10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Mucosa – innermost</a:t>
            </a:r>
          </a:p>
          <a:p>
            <a:pPr lvl="2" indent="-283464">
              <a:lnSpc>
                <a:spcPct val="110000"/>
              </a:lnSpc>
              <a:spcBef>
                <a:spcPts val="0"/>
              </a:spcBef>
              <a:spcAft>
                <a:spcPts val="1000"/>
              </a:spcAft>
              <a:buClr>
                <a:srgbClr val="000000"/>
              </a:buClr>
            </a:pPr>
            <a:r>
              <a:rPr lang="en-US" dirty="0">
                <a:solidFill>
                  <a:srgbClr val="000000"/>
                </a:solidFill>
                <a:latin typeface="Arial" panose="020B0604020202020204" pitchFamily="34" charset="0"/>
                <a:ea typeface="Verdana" panose="020B0604030504040204" pitchFamily="34" charset="0"/>
              </a:rPr>
              <a:t>Epithelium that lines the interior, or lumen, of the tract</a:t>
            </a:r>
          </a:p>
          <a:p>
            <a:pPr marL="342900" indent="-342900">
              <a:lnSpc>
                <a:spcPct val="110000"/>
              </a:lnSpc>
              <a:spcBef>
                <a:spcPts val="1200"/>
              </a:spcBef>
              <a:spcAft>
                <a:spcPts val="10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Submucosa</a:t>
            </a:r>
          </a:p>
          <a:p>
            <a:pPr lvl="2" indent="-283464">
              <a:lnSpc>
                <a:spcPct val="110000"/>
              </a:lnSpc>
              <a:spcBef>
                <a:spcPts val="0"/>
              </a:spcBef>
              <a:spcAft>
                <a:spcPts val="1000"/>
              </a:spcAft>
              <a:buClr>
                <a:srgbClr val="000000"/>
              </a:buClr>
            </a:pPr>
            <a:r>
              <a:rPr lang="en-US" dirty="0">
                <a:solidFill>
                  <a:srgbClr val="000000"/>
                </a:solidFill>
                <a:latin typeface="Arial" panose="020B0604020202020204" pitchFamily="34" charset="0"/>
                <a:ea typeface="Verdana" panose="020B0604030504040204" pitchFamily="34" charset="0"/>
              </a:rPr>
              <a:t>Connective tissue</a:t>
            </a:r>
          </a:p>
          <a:p>
            <a:pPr marL="342900" indent="-342900">
              <a:lnSpc>
                <a:spcPct val="110000"/>
              </a:lnSpc>
              <a:spcBef>
                <a:spcPts val="1200"/>
              </a:spcBef>
              <a:spcAft>
                <a:spcPts val="10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Muscularis</a:t>
            </a:r>
            <a:endParaRPr lang="en-US" dirty="0">
              <a:solidFill>
                <a:srgbClr val="000000"/>
              </a:solidFill>
              <a:latin typeface="Arial" panose="020B0604020202020204" pitchFamily="34" charset="0"/>
              <a:ea typeface="Verdana" panose="020B0604030504040204" pitchFamily="34" charset="0"/>
            </a:endParaRPr>
          </a:p>
          <a:p>
            <a:pPr lvl="2" indent="-283464">
              <a:lnSpc>
                <a:spcPct val="110000"/>
              </a:lnSpc>
              <a:spcBef>
                <a:spcPts val="0"/>
              </a:spcBef>
              <a:spcAft>
                <a:spcPts val="1000"/>
              </a:spcAft>
              <a:buClr>
                <a:srgbClr val="000000"/>
              </a:buClr>
            </a:pPr>
            <a:r>
              <a:rPr lang="en-US" dirty="0">
                <a:solidFill>
                  <a:srgbClr val="000000"/>
                </a:solidFill>
                <a:latin typeface="Arial" panose="020B0604020202020204" pitchFamily="34" charset="0"/>
                <a:ea typeface="Verdana" panose="020B0604030504040204" pitchFamily="34" charset="0"/>
              </a:rPr>
              <a:t>Circular and longitudinal smooth muscle layers</a:t>
            </a:r>
          </a:p>
          <a:p>
            <a:pPr marL="342900" indent="-342900">
              <a:lnSpc>
                <a:spcPct val="110000"/>
              </a:lnSpc>
              <a:spcBef>
                <a:spcPts val="1200"/>
              </a:spcBef>
              <a:spcAft>
                <a:spcPts val="10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Serosa – outermost</a:t>
            </a:r>
          </a:p>
          <a:p>
            <a:pPr lvl="2" indent="-283464">
              <a:lnSpc>
                <a:spcPct val="110000"/>
              </a:lnSpc>
              <a:spcBef>
                <a:spcPts val="0"/>
              </a:spcBef>
              <a:spcAft>
                <a:spcPts val="1000"/>
              </a:spcAft>
              <a:buClr>
                <a:srgbClr val="000000"/>
              </a:buClr>
            </a:pPr>
            <a:r>
              <a:rPr lang="en-US" dirty="0">
                <a:solidFill>
                  <a:srgbClr val="000000"/>
                </a:solidFill>
                <a:latin typeface="Arial" panose="020B0604020202020204" pitchFamily="34" charset="0"/>
                <a:ea typeface="Verdana" panose="020B0604030504040204" pitchFamily="34" charset="0"/>
              </a:rPr>
              <a:t>Epithelium covering external surface of tract</a:t>
            </a:r>
          </a:p>
        </p:txBody>
      </p:sp>
      <p:sp>
        <p:nvSpPr>
          <p:cNvPr id="6" name="Slide Number Placeholder 3">
            <a:extLst>
              <a:ext uri="{FF2B5EF4-FFF2-40B4-BE49-F238E27FC236}">
                <a16:creationId xmlns:a16="http://schemas.microsoft.com/office/drawing/2014/main" id="{ECD40D8E-C9D5-4621-B376-034C1E928328}"/>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923997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10A1E-3554-459D-A867-DF9FE1F3159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46.4</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layers of the gastrointestinal tract."/>
          <p:cNvPicPr>
            <a:picLocks noChangeAspect="1"/>
          </p:cNvPicPr>
          <p:nvPr/>
        </p:nvPicPr>
        <p:blipFill rotWithShape="1">
          <a:blip r:embed="rId2">
            <a:extLst>
              <a:ext uri="{28A0092B-C50C-407E-A947-70E740481C1C}">
                <a14:useLocalDpi xmlns:a14="http://schemas.microsoft.com/office/drawing/2010/main" val="0"/>
              </a:ext>
            </a:extLst>
          </a:blip>
          <a:srcRect b="7244"/>
          <a:stretch/>
        </p:blipFill>
        <p:spPr>
          <a:xfrm>
            <a:off x="1812497" y="1256656"/>
            <a:ext cx="5519005" cy="4771115"/>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9165695-C76C-464A-88BE-AE15CB01374D}"/>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578592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4D8C2-CCC4-4832-89CB-2EFC8F5EAFF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Mouth and Teeth</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684D1FD-2F46-4AC5-B707-02D6D6C3D673}"/>
              </a:ext>
            </a:extLst>
          </p:cNvPr>
          <p:cNvSpPr>
            <a:spLocks noGrp="1"/>
          </p:cNvSpPr>
          <p:nvPr>
            <p:ph sz="quarter" idx="11"/>
          </p:nvPr>
        </p:nvSpPr>
        <p:spPr>
          <a:xfrm>
            <a:off x="342900" y="1276710"/>
            <a:ext cx="4350286" cy="4974336"/>
          </a:xfrm>
        </p:spPr>
        <p:txBody>
          <a:bodyPr/>
          <a:lstStyle/>
          <a:p>
            <a:pPr lvl="0">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Many vertebrates have teeth used for chewing or mastication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Birds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Lack teeth</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Break up food in a two-chambered stomach</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Gizzard – muscular chamber that uses ingested pebbles to pulverize food</a:t>
            </a:r>
          </a:p>
        </p:txBody>
      </p:sp>
      <p:pic>
        <p:nvPicPr>
          <p:cNvPr id="11" name="Picture 3" descr="The bird's digestive tract shows Mouth, Esophagus, Crop, Stomach, Gizzard, Intestine, and Anus. The Gizzard is the largest among them."/>
          <p:cNvPicPr>
            <a:picLocks noChangeAspect="1"/>
          </p:cNvPicPr>
          <p:nvPr/>
        </p:nvPicPr>
        <p:blipFill rotWithShape="1">
          <a:blip r:embed="rId2">
            <a:extLst>
              <a:ext uri="{28A0092B-C50C-407E-A947-70E740481C1C}">
                <a14:useLocalDpi xmlns:a14="http://schemas.microsoft.com/office/drawing/2010/main" val="0"/>
              </a:ext>
            </a:extLst>
          </a:blip>
          <a:srcRect l="15745"/>
          <a:stretch/>
        </p:blipFill>
        <p:spPr>
          <a:xfrm>
            <a:off x="4570623" y="1827021"/>
            <a:ext cx="4230477" cy="4141189"/>
          </a:xfrm>
          <a:prstGeom prst="rect">
            <a:avLst/>
          </a:prstGeom>
        </p:spPr>
      </p:pic>
      <p:sp>
        <p:nvSpPr>
          <p:cNvPr id="9" name="Slide Number Placeholder 4">
            <a:extLst>
              <a:ext uri="{FF2B5EF4-FFF2-40B4-BE49-F238E27FC236}">
                <a16:creationId xmlns:a16="http://schemas.microsoft.com/office/drawing/2014/main" id="{87A747C4-7096-4863-91CA-0EE7416426DB}"/>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221809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09AF1-72FD-4BD9-BDB7-41E497BB61D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Patterns of Dentition</a:t>
            </a:r>
          </a:p>
        </p:txBody>
      </p:sp>
      <p:sp>
        <p:nvSpPr>
          <p:cNvPr id="3" name="Content Placeholder 2">
            <a:extLst>
              <a:ext uri="{FF2B5EF4-FFF2-40B4-BE49-F238E27FC236}">
                <a16:creationId xmlns:a16="http://schemas.microsoft.com/office/drawing/2014/main" id="{E53A1CF4-57AC-4144-A112-5BEC4316FAB8}"/>
              </a:ext>
            </a:extLst>
          </p:cNvPr>
          <p:cNvSpPr>
            <a:spLocks noGrp="1"/>
          </p:cNvSpPr>
          <p:nvPr>
            <p:ph sz="quarter" idx="11"/>
          </p:nvPr>
        </p:nvSpPr>
        <p:spPr/>
        <p:txBody>
          <a:bodyPr/>
          <a:lstStyle/>
          <a:p>
            <a:pPr marL="342900" lvl="0" indent="-342900">
              <a:spcBef>
                <a:spcPts val="1200"/>
              </a:spcBef>
              <a:spcAft>
                <a:spcPts val="1200"/>
              </a:spcAft>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Carnivores – pointed teeth that lack flat grinding surfaces</a:t>
            </a:r>
          </a:p>
          <a:p>
            <a:pPr marL="342900" lvl="0" indent="-342900">
              <a:spcBef>
                <a:spcPts val="1200"/>
              </a:spcBef>
              <a:spcAft>
                <a:spcPts val="1200"/>
              </a:spcAft>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Herbivores – large flat teeth suited for grinding cellulose cell walls of plant tissues</a:t>
            </a:r>
          </a:p>
          <a:p>
            <a:pPr marL="342900" lvl="0" indent="-342900">
              <a:spcBef>
                <a:spcPts val="1200"/>
              </a:spcBef>
              <a:spcAft>
                <a:spcPts val="1200"/>
              </a:spcAft>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Humans have carnivore-like teeth in the front and herbivore-like teeth in the back</a:t>
            </a:r>
          </a:p>
        </p:txBody>
      </p:sp>
      <p:sp>
        <p:nvSpPr>
          <p:cNvPr id="6" name="Slide Number Placeholder 3">
            <a:extLst>
              <a:ext uri="{FF2B5EF4-FFF2-40B4-BE49-F238E27FC236}">
                <a16:creationId xmlns:a16="http://schemas.microsoft.com/office/drawing/2014/main" id="{756E114F-00D6-4C62-9CB4-A928FF9FA7D6}"/>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4261714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0E744-FF2D-4B8B-AAE0-70A48A07095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46.6</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arrangement and quantity of incisors, premolars, canines, and molars in herbivores, carnivores, and omnivor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263" y="1683290"/>
            <a:ext cx="8201474" cy="3233061"/>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FEE3875-C1A7-4AFA-A601-7AC905AD6E63}"/>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2804666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FF3-50EB-48C0-959E-3F89F4A012B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Saliva</a:t>
            </a:r>
          </a:p>
        </p:txBody>
      </p:sp>
      <p:sp>
        <p:nvSpPr>
          <p:cNvPr id="3" name="Content Placeholder 2">
            <a:extLst>
              <a:ext uri="{FF2B5EF4-FFF2-40B4-BE49-F238E27FC236}">
                <a16:creationId xmlns:a16="http://schemas.microsoft.com/office/drawing/2014/main" id="{61D16FCD-0069-421C-BDE3-60432C47F52A}"/>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Inside the mouth, the tongue mixes food with saliva</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Moistens and lubricates the food</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Contains salivary amylase, which initiates the breakdown of starch.</a:t>
            </a:r>
          </a:p>
          <a:p>
            <a:pPr marL="34290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Salivation is controlled by the nervous system.</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Tasting, smelling, and even thinking or talking about food stimulate increased salivation</a:t>
            </a:r>
          </a:p>
        </p:txBody>
      </p:sp>
      <p:sp>
        <p:nvSpPr>
          <p:cNvPr id="6" name="Slide Number Placeholder 3">
            <a:extLst>
              <a:ext uri="{FF2B5EF4-FFF2-40B4-BE49-F238E27FC236}">
                <a16:creationId xmlns:a16="http://schemas.microsoft.com/office/drawing/2014/main" id="{7A9F02B1-C9D6-4FC0-B1C1-138729E84E94}"/>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4372413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34D14F-A3BD-41BE-AE45-B3DD1B72A4D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Swallowing</a:t>
            </a:r>
          </a:p>
        </p:txBody>
      </p:sp>
      <p:sp>
        <p:nvSpPr>
          <p:cNvPr id="3" name="Content Placeholder 2">
            <a:extLst>
              <a:ext uri="{FF2B5EF4-FFF2-40B4-BE49-F238E27FC236}">
                <a16:creationId xmlns:a16="http://schemas.microsoft.com/office/drawing/2014/main" id="{6898AFF7-1495-400E-A673-A459E1E64E4C}"/>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Starts as voluntary action</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Continued under involuntary control</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When food is ready to be swallowed, the tongue moves it to the back of the mouth</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Soft palate seals off nasal cavity</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Elevation of the larynx (voice box) pushes the glottis against the epiglottis</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Keeps food out of respiratory tract</a:t>
            </a:r>
          </a:p>
        </p:txBody>
      </p:sp>
      <p:sp>
        <p:nvSpPr>
          <p:cNvPr id="6" name="Slide Number Placeholder 3">
            <a:extLst>
              <a:ext uri="{FF2B5EF4-FFF2-40B4-BE49-F238E27FC236}">
                <a16:creationId xmlns:a16="http://schemas.microsoft.com/office/drawing/2014/main" id="{C8F49F9B-96B9-4803-A6A8-09CED30A5EA0}"/>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2827294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AE821-918D-4028-861F-8A49AB1B688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46.7</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structure of the upper digestive tract."/>
          <p:cNvPicPr>
            <a:picLocks noChangeAspect="1"/>
          </p:cNvPicPr>
          <p:nvPr/>
        </p:nvPicPr>
        <p:blipFill rotWithShape="1">
          <a:blip r:embed="rId2">
            <a:extLst>
              <a:ext uri="{28A0092B-C50C-407E-A947-70E740481C1C}">
                <a14:useLocalDpi xmlns:a14="http://schemas.microsoft.com/office/drawing/2010/main" val="0"/>
              </a:ext>
            </a:extLst>
          </a:blip>
          <a:srcRect t="9477" b="23223"/>
          <a:stretch/>
        </p:blipFill>
        <p:spPr>
          <a:xfrm>
            <a:off x="382303" y="2154936"/>
            <a:ext cx="8379394" cy="2974554"/>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52E996C-B0B7-4304-AB44-6309E8B787CE}"/>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636380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E247E-FA9C-4D13-9A1D-EC00C286C07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Esophagus</a:t>
            </a:r>
          </a:p>
        </p:txBody>
      </p:sp>
      <p:sp>
        <p:nvSpPr>
          <p:cNvPr id="3" name="Content Placeholder 2">
            <a:extLst>
              <a:ext uri="{FF2B5EF4-FFF2-40B4-BE49-F238E27FC236}">
                <a16:creationId xmlns:a16="http://schemas.microsoft.com/office/drawing/2014/main" id="{CCBB49FF-7194-4B49-83CE-F9C5C60A742A}"/>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Muscular tube connecting the esophagus to the stomach</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Actively moves a bolus through peristalsis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Swallowing center in brain stimulates successive one-directional waves of contraction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Sphincter opens to allow food to enter stomach</a:t>
            </a:r>
          </a:p>
          <a:p>
            <a:pPr marL="347472" lvl="0" indent="-3429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Humans lack a true sphincter here</a:t>
            </a:r>
          </a:p>
        </p:txBody>
      </p:sp>
      <p:sp>
        <p:nvSpPr>
          <p:cNvPr id="6" name="Slide Number Placeholder 3">
            <a:extLst>
              <a:ext uri="{FF2B5EF4-FFF2-40B4-BE49-F238E27FC236}">
                <a16:creationId xmlns:a16="http://schemas.microsoft.com/office/drawing/2014/main" id="{27D5E8D0-B96A-4164-9E38-C152D8A12F78}"/>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40689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899" y="1276710"/>
            <a:ext cx="4846320" cy="5173894"/>
          </a:xfrm>
        </p:spPr>
        <p:txBody>
          <a:bodyPr/>
          <a:lstStyle/>
          <a:p>
            <a:pPr marL="731520" indent="-731520"/>
            <a:r>
              <a:rPr lang="en-US" sz="2000" b="1" dirty="0"/>
              <a:t>46.1 	</a:t>
            </a:r>
            <a:r>
              <a:rPr lang="en-US" sz="2000" dirty="0"/>
              <a:t>Types of Digestive Systems </a:t>
            </a:r>
          </a:p>
          <a:p>
            <a:pPr marL="731520" indent="-731520"/>
            <a:r>
              <a:rPr lang="en-US" sz="2000" b="1" dirty="0"/>
              <a:t>46.2 	</a:t>
            </a:r>
            <a:r>
              <a:rPr lang="en-US" sz="2000" dirty="0"/>
              <a:t>The Mouth and Teeth: Food Capture and Bulk Processing </a:t>
            </a:r>
          </a:p>
          <a:p>
            <a:pPr marL="731520" indent="-731520"/>
            <a:r>
              <a:rPr lang="en-US" sz="2000" b="1" dirty="0"/>
              <a:t>46.3 	</a:t>
            </a:r>
            <a:r>
              <a:rPr lang="en-US" sz="2000" dirty="0"/>
              <a:t>The Esophagus and the Stomach: The Early Stages of Digestion </a:t>
            </a:r>
          </a:p>
          <a:p>
            <a:pPr marL="731520" indent="-731520"/>
            <a:r>
              <a:rPr lang="en-US" sz="2000" b="1" dirty="0"/>
              <a:t>46.4 	</a:t>
            </a:r>
            <a:r>
              <a:rPr lang="en-US" sz="2000" dirty="0"/>
              <a:t>The Intestines: Breakdown, Absorption, and Elimination </a:t>
            </a:r>
          </a:p>
          <a:p>
            <a:pPr marL="731520" indent="-731520"/>
            <a:r>
              <a:rPr lang="en-IN" sz="2000" b="1" dirty="0"/>
              <a:t>46.5 	</a:t>
            </a:r>
            <a:r>
              <a:rPr lang="en-IN" sz="2000" dirty="0"/>
              <a:t>Accessory Organ Function </a:t>
            </a:r>
          </a:p>
          <a:p>
            <a:pPr marL="731520" indent="-731520"/>
            <a:r>
              <a:rPr lang="en-US" sz="2000" b="1" dirty="0"/>
              <a:t>46.6 	</a:t>
            </a:r>
            <a:r>
              <a:rPr lang="en-US" sz="2000" dirty="0"/>
              <a:t>Neural and Hormonal Regulation of the Digestive Tract </a:t>
            </a:r>
          </a:p>
          <a:p>
            <a:pPr marL="731520" indent="-731520"/>
            <a:r>
              <a:rPr lang="en-US" sz="2000" b="1" dirty="0"/>
              <a:t>46.7 	</a:t>
            </a:r>
            <a:r>
              <a:rPr lang="en-US" sz="2000" dirty="0"/>
              <a:t>Food Energy, Energy Expenditure, and Essential Nutrients </a:t>
            </a:r>
          </a:p>
          <a:p>
            <a:pPr marL="731520" indent="-731520"/>
            <a:r>
              <a:rPr lang="en-IN" sz="2000" b="1" dirty="0"/>
              <a:t>46.8 	</a:t>
            </a:r>
            <a:r>
              <a:rPr lang="en-IN" sz="2000" dirty="0"/>
              <a:t>Variations in Vertebrate Digestive Systems</a:t>
            </a:r>
            <a:endParaRPr lang="en-US" sz="2000" dirty="0"/>
          </a:p>
        </p:txBody>
      </p:sp>
      <p:pic>
        <p:nvPicPr>
          <p:cNvPr id="4" name="Picture 3" descr="A photograph shows a Formosan rock monkey eating an orange and holding 3 more oranges with its hand and leg.">
            <a:extLst>
              <a:ext uri="{FF2B5EF4-FFF2-40B4-BE49-F238E27FC236}">
                <a16:creationId xmlns:a16="http://schemas.microsoft.com/office/drawing/2014/main" id="{900D1F1D-AB0E-4414-9312-F6D6A1768B38}"/>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328984" y="872800"/>
            <a:ext cx="3596640" cy="5394960"/>
          </a:xfrm>
          <a:prstGeom prst="rect">
            <a:avLst/>
          </a:prstGeom>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5691284" y="6288080"/>
            <a:ext cx="2872041" cy="261366"/>
          </a:xfrm>
        </p:spPr>
        <p:txBody>
          <a:bodyPr/>
          <a:lstStyle/>
          <a:p>
            <a:pPr algn="ctr"/>
            <a:r>
              <a:rPr lang="en-US" dirty="0">
                <a:solidFill>
                  <a:schemeClr val="tx1"/>
                </a:solidFill>
              </a:rPr>
              <a:t>Rocket Photos - HQ Stock/Shutterstock</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09A95-264C-47CA-9F8F-AEA336833A66}"/>
              </a:ext>
            </a:extLst>
          </p:cNvPr>
          <p:cNvSpPr>
            <a:spLocks noGrp="1"/>
          </p:cNvSpPr>
          <p:nvPr>
            <p:ph type="title"/>
          </p:nvPr>
        </p:nvSpPr>
        <p:spPr/>
        <p:txBody>
          <a:bodyPr/>
          <a:lstStyle/>
          <a:p>
            <a:pPr lvl="0"/>
            <a:r>
              <a:rPr lang="en-US" altLang="en-US" sz="2800" dirty="0">
                <a:solidFill>
                  <a:srgbClr val="000000"/>
                </a:solidFill>
                <a:latin typeface="Arial" panose="020B0604020202020204" pitchFamily="34" charset="0"/>
                <a:ea typeface="Microsoft YaHei" panose="020B0503020204020204" pitchFamily="34" charset="-122"/>
                <a:cs typeface="Arial" pitchFamily="34" charset="0"/>
              </a:rPr>
              <a:t>Figure 46.8</a:t>
            </a:r>
            <a:endParaRPr lang="en-US" sz="28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shows the peristaltic movement pushing the food bolus down the Esophagus on its contraction and relaxa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3446" y="1722118"/>
            <a:ext cx="5657108" cy="4505572"/>
          </a:xfrm>
          <a:prstGeom prst="rect">
            <a:avLst/>
          </a:prstGeom>
        </p:spPr>
      </p:pic>
      <p:sp>
        <p:nvSpPr>
          <p:cNvPr id="7" name="Slide Number Placeholder 3">
            <a:extLst>
              <a:ext uri="{FF2B5EF4-FFF2-40B4-BE49-F238E27FC236}">
                <a16:creationId xmlns:a16="http://schemas.microsoft.com/office/drawing/2014/main" id="{265CA01A-54A4-4CB4-BBAA-66142590669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5405754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999AA-B698-49AC-9BB7-8AFC1AEA43C8}"/>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Stomach</a:t>
            </a:r>
          </a:p>
        </p:txBody>
      </p:sp>
      <p:sp>
        <p:nvSpPr>
          <p:cNvPr id="3" name="Content Placeholder 2">
            <a:extLst>
              <a:ext uri="{FF2B5EF4-FFF2-40B4-BE49-F238E27FC236}">
                <a16:creationId xmlns:a16="http://schemas.microsoft.com/office/drawing/2014/main" id="{B9EA5695-2E4E-463B-ABC4-85B6AC861EA5}"/>
              </a:ext>
            </a:extLst>
          </p:cNvPr>
          <p:cNvSpPr>
            <a:spLocks noGrp="1"/>
          </p:cNvSpPr>
          <p:nvPr>
            <p:ph sz="quarter" idx="11"/>
          </p:nvPr>
        </p:nvSpPr>
        <p:spPr/>
        <p:txBody>
          <a:bodyPr/>
          <a:lstStyle/>
          <a:p>
            <a:pPr>
              <a:spcBef>
                <a:spcPts val="600"/>
              </a:spcBef>
              <a:spcAft>
                <a:spcPts val="300"/>
              </a:spcAft>
            </a:pPr>
            <a:r>
              <a:rPr lang="en-US" dirty="0">
                <a:solidFill>
                  <a:srgbClr val="000000"/>
                </a:solidFill>
                <a:latin typeface="Arial" panose="020B0604020202020204" pitchFamily="34" charset="0"/>
                <a:ea typeface="Verdana" panose="020B0604030504040204" pitchFamily="34" charset="0"/>
              </a:rPr>
              <a:t>Saclike portion of tract</a:t>
            </a:r>
          </a:p>
          <a:p>
            <a:pPr>
              <a:spcBef>
                <a:spcPts val="600"/>
              </a:spcBef>
              <a:spcAft>
                <a:spcPts val="300"/>
              </a:spcAft>
            </a:pPr>
            <a:r>
              <a:rPr lang="en-US" dirty="0">
                <a:solidFill>
                  <a:srgbClr val="000000"/>
                </a:solidFill>
                <a:latin typeface="Arial" panose="020B0604020202020204" pitchFamily="34" charset="0"/>
                <a:ea typeface="Verdana" panose="020B0604030504040204" pitchFamily="34" charset="0"/>
              </a:rPr>
              <a:t>Convoluted surface allows expansion</a:t>
            </a:r>
          </a:p>
          <a:p>
            <a:pPr>
              <a:spcBef>
                <a:spcPts val="600"/>
              </a:spcBef>
              <a:spcAft>
                <a:spcPts val="300"/>
              </a:spcAft>
            </a:pPr>
            <a:r>
              <a:rPr lang="en-US" dirty="0">
                <a:solidFill>
                  <a:srgbClr val="000000"/>
                </a:solidFill>
                <a:latin typeface="Arial" panose="020B0604020202020204" pitchFamily="34" charset="0"/>
                <a:ea typeface="Verdana" panose="020B0604030504040204" pitchFamily="34" charset="0"/>
              </a:rPr>
              <a:t>Contains 3</a:t>
            </a:r>
            <a:r>
              <a:rPr lang="en-US" baseline="30000" dirty="0">
                <a:solidFill>
                  <a:srgbClr val="000000"/>
                </a:solidFill>
                <a:latin typeface="Arial" panose="020B0604020202020204" pitchFamily="34" charset="0"/>
                <a:ea typeface="Verdana" panose="020B0604030504040204" pitchFamily="34" charset="0"/>
              </a:rPr>
              <a:t>rd</a:t>
            </a:r>
            <a:r>
              <a:rPr lang="en-US" dirty="0">
                <a:solidFill>
                  <a:srgbClr val="000000"/>
                </a:solidFill>
                <a:latin typeface="Arial" panose="020B0604020202020204" pitchFamily="34" charset="0"/>
                <a:ea typeface="Verdana" panose="020B0604030504040204" pitchFamily="34" charset="0"/>
              </a:rPr>
              <a:t> layer of smooth muscles for mixing food with gastric juice</a:t>
            </a:r>
          </a:p>
          <a:p>
            <a:pPr>
              <a:spcBef>
                <a:spcPts val="600"/>
              </a:spcBef>
              <a:spcAft>
                <a:spcPts val="300"/>
              </a:spcAft>
            </a:pPr>
            <a:r>
              <a:rPr lang="en-US" dirty="0">
                <a:solidFill>
                  <a:srgbClr val="000000"/>
                </a:solidFill>
                <a:latin typeface="Arial" panose="020B0604020202020204" pitchFamily="34" charset="0"/>
                <a:ea typeface="Verdana" panose="020B0604030504040204" pitchFamily="34" charset="0"/>
              </a:rPr>
              <a:t>3 kinds of secretory cells</a:t>
            </a:r>
          </a:p>
          <a:p>
            <a:pPr marL="347472" indent="-347472">
              <a:spcBef>
                <a:spcPts val="600"/>
              </a:spcBef>
              <a:spcAft>
                <a:spcPts val="300"/>
              </a:spcAft>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Mucus-secreting cells</a:t>
            </a:r>
          </a:p>
          <a:p>
            <a:pPr marL="347472" indent="-347472">
              <a:spcBef>
                <a:spcPts val="600"/>
              </a:spcBef>
              <a:spcAft>
                <a:spcPts val="300"/>
              </a:spcAft>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Parietal cells</a:t>
            </a:r>
          </a:p>
          <a:p>
            <a:pPr lvl="2" indent="-284400">
              <a:spcBef>
                <a:spcPts val="600"/>
              </a:spcBef>
              <a:spcAft>
                <a:spcPts val="300"/>
              </a:spcAft>
            </a:pPr>
            <a:r>
              <a:rPr lang="en-US" dirty="0">
                <a:solidFill>
                  <a:srgbClr val="000000"/>
                </a:solidFill>
                <a:latin typeface="Arial" panose="020B0604020202020204" pitchFamily="34" charset="0"/>
                <a:ea typeface="Verdana" panose="020B0604030504040204" pitchFamily="34" charset="0"/>
              </a:rPr>
              <a:t>Secrete HCl and intrinsic factor (for vitamin B12 absorption)</a:t>
            </a:r>
          </a:p>
          <a:p>
            <a:pPr marL="347472" indent="-347472">
              <a:spcBef>
                <a:spcPts val="600"/>
              </a:spcBef>
              <a:spcAft>
                <a:spcPts val="300"/>
              </a:spcAft>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Chief cells</a:t>
            </a:r>
          </a:p>
          <a:p>
            <a:pPr lvl="2" indent="-284400">
              <a:spcBef>
                <a:spcPts val="600"/>
              </a:spcBef>
              <a:spcAft>
                <a:spcPts val="300"/>
              </a:spcAft>
            </a:pPr>
            <a:r>
              <a:rPr lang="en-US" dirty="0">
                <a:solidFill>
                  <a:srgbClr val="000000"/>
                </a:solidFill>
                <a:latin typeface="Arial" panose="020B0604020202020204" pitchFamily="34" charset="0"/>
                <a:ea typeface="Verdana" panose="020B0604030504040204" pitchFamily="34" charset="0"/>
              </a:rPr>
              <a:t>Secrete pepsinogen (inactive form of pepsin)</a:t>
            </a:r>
            <a:endParaRPr lang="en-US" sz="1800"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340F6E05-E9AC-47ED-B7B5-1856C3ABED27}"/>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728061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66556-0663-4953-A54B-322185972C7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46.9</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anatomy of the stomach."/>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488" y="2107770"/>
            <a:ext cx="8069024" cy="3068886"/>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2C10AD6-34B3-4A5D-AFE7-00C66AB96948}"/>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9232903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1039E-6324-4D77-B2E6-767EC940BE9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Inside the Stomach</a:t>
            </a:r>
          </a:p>
        </p:txBody>
      </p:sp>
      <p:sp>
        <p:nvSpPr>
          <p:cNvPr id="3" name="Content Placeholder 2">
            <a:extLst>
              <a:ext uri="{FF2B5EF4-FFF2-40B4-BE49-F238E27FC236}">
                <a16:creationId xmlns:a16="http://schemas.microsoft.com/office/drawing/2014/main" id="{B25A737E-14FA-40AA-A98E-6B881E40679D}"/>
              </a:ext>
            </a:extLst>
          </p:cNvPr>
          <p:cNvSpPr>
            <a:spLocks noGrp="1"/>
          </p:cNvSpPr>
          <p:nvPr>
            <p:ph sz="quarter" idx="11"/>
          </p:nvPr>
        </p:nvSpPr>
        <p:spPr/>
        <p:txBody>
          <a:bodyPr/>
          <a:lstStyle/>
          <a:p>
            <a:pPr lvl="0">
              <a:lnSpc>
                <a:spcPct val="120000"/>
              </a:lnSpc>
              <a:spcBef>
                <a:spcPts val="624"/>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Low pH in the stomach helps denature food proteins</a:t>
            </a:r>
          </a:p>
          <a:p>
            <a:pPr marL="347472" lvl="0" indent="-342900">
              <a:lnSpc>
                <a:spcPct val="120000"/>
              </a:lnSpc>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Activates pepsin and keeps it functioning</a:t>
            </a:r>
          </a:p>
          <a:p>
            <a:pPr lvl="0">
              <a:lnSpc>
                <a:spcPct val="120000"/>
              </a:lnSpc>
              <a:spcBef>
                <a:spcPts val="624"/>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No significant digestion of carbohydrates or fats occurs</a:t>
            </a:r>
          </a:p>
          <a:p>
            <a:pPr lvl="0">
              <a:lnSpc>
                <a:spcPct val="120000"/>
              </a:lnSpc>
              <a:spcBef>
                <a:spcPts val="624"/>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Absorption of some water (aspirin and alcohol)</a:t>
            </a:r>
          </a:p>
          <a:p>
            <a:pPr lvl="0">
              <a:lnSpc>
                <a:spcPct val="120000"/>
              </a:lnSpc>
              <a:spcBef>
                <a:spcPts val="624"/>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Mixture of partially digested food and gastric juice is called chyme</a:t>
            </a:r>
          </a:p>
          <a:p>
            <a:pPr lvl="0">
              <a:lnSpc>
                <a:spcPct val="120000"/>
              </a:lnSpc>
              <a:spcBef>
                <a:spcPts val="624"/>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Peptic ulcer – commonly caused by bacteria (</a:t>
            </a:r>
            <a:r>
              <a:rPr lang="en-US" i="1" dirty="0">
                <a:solidFill>
                  <a:srgbClr val="000000"/>
                </a:solidFill>
                <a:latin typeface="Arial" panose="020B0604020202020204" pitchFamily="34" charset="0"/>
                <a:ea typeface="Verdana" panose="020B0604030504040204" pitchFamily="34" charset="0"/>
              </a:rPr>
              <a:t>H. pylori</a:t>
            </a:r>
            <a:r>
              <a:rPr lang="en-US" dirty="0">
                <a:solidFill>
                  <a:srgbClr val="000000"/>
                </a:solidFill>
                <a:latin typeface="Arial" panose="020B0604020202020204" pitchFamily="34" charset="0"/>
                <a:ea typeface="Verdana" panose="020B0604030504040204" pitchFamily="34" charset="0"/>
              </a:rPr>
              <a:t>)</a:t>
            </a:r>
          </a:p>
          <a:p>
            <a:pPr lvl="0">
              <a:lnSpc>
                <a:spcPct val="120000"/>
              </a:lnSpc>
              <a:spcBef>
                <a:spcPts val="624"/>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Leaves the stomach through the pyloric sphincter to enter the small intestine</a:t>
            </a:r>
          </a:p>
        </p:txBody>
      </p:sp>
      <p:sp>
        <p:nvSpPr>
          <p:cNvPr id="6" name="Slide Number Placeholder 3">
            <a:extLst>
              <a:ext uri="{FF2B5EF4-FFF2-40B4-BE49-F238E27FC236}">
                <a16:creationId xmlns:a16="http://schemas.microsoft.com/office/drawing/2014/main" id="{7A19223D-6782-410E-A57C-66C98BDDA1EC}"/>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33842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384AF-6A23-4E9B-B4FC-FCD36F894EC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Small Intestine</a:t>
            </a:r>
          </a:p>
        </p:txBody>
      </p:sp>
      <p:sp>
        <p:nvSpPr>
          <p:cNvPr id="3" name="Content Placeholder 2">
            <a:extLst>
              <a:ext uri="{FF2B5EF4-FFF2-40B4-BE49-F238E27FC236}">
                <a16:creationId xmlns:a16="http://schemas.microsoft.com/office/drawing/2014/main" id="{4564A959-5C5B-4D43-9590-9EC2ED2C5329}"/>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About 4.5 m long – small diameter</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Consists of duodenum, jejunum, and ileum</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Receives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Chyme from stomach</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Digestive enzymes and bicarbonate from pancreas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Bile from liver and gallbladder</a:t>
            </a:r>
          </a:p>
        </p:txBody>
      </p:sp>
      <p:sp>
        <p:nvSpPr>
          <p:cNvPr id="6" name="Slide Number Placeholder 3">
            <a:extLst>
              <a:ext uri="{FF2B5EF4-FFF2-40B4-BE49-F238E27FC236}">
                <a16:creationId xmlns:a16="http://schemas.microsoft.com/office/drawing/2014/main" id="{DA211604-FE9A-4FD1-960F-017834630B6C}"/>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42817560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7B1B5-9C73-4E3F-B0EA-3B515BBF13A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Inside the Small Intestine</a:t>
            </a:r>
          </a:p>
        </p:txBody>
      </p:sp>
      <p:sp>
        <p:nvSpPr>
          <p:cNvPr id="3" name="Content Placeholder 2">
            <a:extLst>
              <a:ext uri="{FF2B5EF4-FFF2-40B4-BE49-F238E27FC236}">
                <a16:creationId xmlns:a16="http://schemas.microsoft.com/office/drawing/2014/main" id="{26923014-5B6E-4650-B4AC-EF5F6A3462B0}"/>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Epithelial wall is covered with villi</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Villi are covered by microvilli</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Greatly increase surface area</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Microvilli participate in digestion and absorption</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Brush border enzymes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adults lack the enzyme lactase</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lactose intolerance</a:t>
            </a:r>
          </a:p>
        </p:txBody>
      </p:sp>
      <p:sp>
        <p:nvSpPr>
          <p:cNvPr id="6" name="Slide Number Placeholder 3">
            <a:extLst>
              <a:ext uri="{FF2B5EF4-FFF2-40B4-BE49-F238E27FC236}">
                <a16:creationId xmlns:a16="http://schemas.microsoft.com/office/drawing/2014/main" id="{4E624D3C-8315-428A-8219-4FD58ACB22AB}"/>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6501126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3009B-B0AE-4409-A9DC-CC42EB04854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46.10</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7" name="Picture 2" descr="A 4-part illustration shows the small intestine and 3 insets of the external layer of the small intestin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4313" y="1816906"/>
            <a:ext cx="7915374" cy="3156501"/>
          </a:xfrm>
          <a:prstGeom prst="rect">
            <a:avLst/>
          </a:prstGeom>
        </p:spPr>
      </p:pic>
      <p:sp>
        <p:nvSpPr>
          <p:cNvPr id="13" name="Content Placeholder 3"/>
          <p:cNvSpPr>
            <a:spLocks noGrp="1"/>
          </p:cNvSpPr>
          <p:nvPr>
            <p:ph sz="quarter" idx="11"/>
          </p:nvPr>
        </p:nvSpPr>
        <p:spPr>
          <a:xfrm>
            <a:off x="3382184" y="5135146"/>
            <a:ext cx="2379631" cy="241086"/>
          </a:xfrm>
        </p:spPr>
        <p:txBody>
          <a:bodyPr/>
          <a:lstStyle/>
          <a:p>
            <a:pPr algn="ctr"/>
            <a:r>
              <a:rPr lang="en-US" sz="800" dirty="0"/>
              <a:t>Ron Boardman/Stone/Getty Images</a:t>
            </a:r>
          </a:p>
        </p:txBody>
      </p:sp>
      <p:sp>
        <p:nvSpPr>
          <p:cNvPr id="1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363F4515-5E6E-4EF4-9C1F-D45E12C47847}"/>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0797220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D30A8-06D7-4343-91FA-E76F5472D03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Absorption</a:t>
            </a:r>
          </a:p>
        </p:txBody>
      </p:sp>
      <p:sp>
        <p:nvSpPr>
          <p:cNvPr id="3" name="Content Placeholder 2">
            <a:extLst>
              <a:ext uri="{FF2B5EF4-FFF2-40B4-BE49-F238E27FC236}">
                <a16:creationId xmlns:a16="http://schemas.microsoft.com/office/drawing/2014/main" id="{C41D3276-A22E-4919-9172-67DD4434D073}"/>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Amino acids and monosaccharides are transported through epithelial cells to blood</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Blood carries these products to the liver via the hepatic portal vein</a:t>
            </a:r>
          </a:p>
          <a:p>
            <a:pPr lvl="0">
              <a:spcBef>
                <a:spcPts val="18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Fatty acids and monoglycerides diffuse into epithelial cells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Reassembled into triglycerides and then chylomicrons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Enter the lymphatic system and later join the circulatory system</a:t>
            </a:r>
          </a:p>
          <a:p>
            <a:pPr lvl="0">
              <a:spcBef>
                <a:spcPts val="18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Almost all fluid reabsorbed in small intestine</a:t>
            </a:r>
          </a:p>
        </p:txBody>
      </p:sp>
      <p:sp>
        <p:nvSpPr>
          <p:cNvPr id="6" name="Slide Number Placeholder 3">
            <a:extLst>
              <a:ext uri="{FF2B5EF4-FFF2-40B4-BE49-F238E27FC236}">
                <a16:creationId xmlns:a16="http://schemas.microsoft.com/office/drawing/2014/main" id="{2B9B4B5B-E9A0-4D7D-A258-9F2758B090E5}"/>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571060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26B47-E0A1-4115-9F32-6EF284589C5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46.11</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absorption of the products of diges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8131" y="1829099"/>
            <a:ext cx="8147738" cy="3626229"/>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24FF52F1-C5EF-451A-BDBF-93CFB0B320FF}"/>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6775104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04C6A-30EF-421A-9678-69D492D0B9A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Large Intestine (colon)</a:t>
            </a:r>
          </a:p>
        </p:txBody>
      </p:sp>
      <p:sp>
        <p:nvSpPr>
          <p:cNvPr id="3" name="Content Placeholder 2">
            <a:extLst>
              <a:ext uri="{FF2B5EF4-FFF2-40B4-BE49-F238E27FC236}">
                <a16:creationId xmlns:a16="http://schemas.microsoft.com/office/drawing/2014/main" id="{A7A5ACC7-8C07-44B5-B1A6-E55F42978E5B}"/>
              </a:ext>
            </a:extLst>
          </p:cNvPr>
          <p:cNvSpPr>
            <a:spLocks noGrp="1"/>
          </p:cNvSpPr>
          <p:nvPr>
            <p:ph sz="quarter" idx="11"/>
          </p:nvPr>
        </p:nvSpPr>
        <p:spPr/>
        <p:txBody>
          <a:bodyPr/>
          <a:lstStyle/>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Much shorter than small intestine, but has larger diameter</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intestine empties directly into the large intestine at a junction where two vestigial structures, cecum and appendix, remain</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digestion occurs</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Function to reabsorb water, remaining electrolytes, and vitamin K</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Prepare waste for expulsion</a:t>
            </a:r>
          </a:p>
        </p:txBody>
      </p:sp>
      <p:sp>
        <p:nvSpPr>
          <p:cNvPr id="6" name="Slide Number Placeholder 3">
            <a:extLst>
              <a:ext uri="{FF2B5EF4-FFF2-40B4-BE49-F238E27FC236}">
                <a16:creationId xmlns:a16="http://schemas.microsoft.com/office/drawing/2014/main" id="{7856D1DA-654A-4F9B-AA0B-1041C0D2FF22}"/>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489222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1039A-1593-417E-834A-B8B74F44F2F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Types of Digestive Systems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E9DD070-1647-42B6-9384-45B07E5A39FF}"/>
              </a:ext>
            </a:extLst>
          </p:cNvPr>
          <p:cNvSpPr>
            <a:spLocks noGrp="1"/>
          </p:cNvSpPr>
          <p:nvPr>
            <p:ph sz="quarter" idx="11"/>
          </p:nvPr>
        </p:nvSpPr>
        <p:spPr>
          <a:xfrm>
            <a:off x="342900" y="1276710"/>
            <a:ext cx="8458200" cy="4912334"/>
          </a:xfrm>
        </p:spPr>
        <p:txBody>
          <a:bodyPr/>
          <a:lstStyle/>
          <a:p>
            <a:pPr lvl="0">
              <a:spcBef>
                <a:spcPts val="12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Heterotrophs are divided into three groups based on their food sources</a:t>
            </a:r>
          </a:p>
          <a:p>
            <a:pPr marL="457200" lvl="0" indent="-457200">
              <a:spcBef>
                <a:spcPts val="1200"/>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Herbivores are animals that eat plants exclusively</a:t>
            </a:r>
          </a:p>
          <a:p>
            <a:pPr marL="457200" lvl="0" indent="-457200">
              <a:spcBef>
                <a:spcPts val="1200"/>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Carnivores are animals that eat other animals</a:t>
            </a:r>
          </a:p>
          <a:p>
            <a:pPr marL="457200" lvl="0" indent="-457200">
              <a:spcBef>
                <a:spcPts val="1200"/>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Omnivores are animals that eat both plants and other animals</a:t>
            </a:r>
          </a:p>
        </p:txBody>
      </p:sp>
      <p:sp>
        <p:nvSpPr>
          <p:cNvPr id="6" name="Slide Number Placeholder 3">
            <a:extLst>
              <a:ext uri="{FF2B5EF4-FFF2-40B4-BE49-F238E27FC236}">
                <a16:creationId xmlns:a16="http://schemas.microsoft.com/office/drawing/2014/main" id="{987D996D-D321-4684-A914-5B0077A5D2B9}"/>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2098756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3D79F-8E78-4A16-9B10-D9E1F9BD76C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nset of the intestine shows the ascending portion of the large intestine, Ileocecal valve, last portion of small intestine, Cecum, and Appendix."/>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2664" y="1413069"/>
            <a:ext cx="6218672" cy="5016254"/>
          </a:xfrm>
          <a:prstGeom prst="rect">
            <a:avLst/>
          </a:prstGeom>
        </p:spPr>
      </p:pic>
      <p:sp>
        <p:nvSpPr>
          <p:cNvPr id="8" name="Slide Number Placeholder 3">
            <a:extLst>
              <a:ext uri="{FF2B5EF4-FFF2-40B4-BE49-F238E27FC236}">
                <a16:creationId xmlns:a16="http://schemas.microsoft.com/office/drawing/2014/main" id="{13E926E6-F9A8-4407-AC18-29BCB9107E7E}"/>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19510830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BE84A-BF95-44B3-B6B9-5D1947E64B9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Features of the Large Intestine and Beyond</a:t>
            </a:r>
          </a:p>
        </p:txBody>
      </p:sp>
      <p:sp>
        <p:nvSpPr>
          <p:cNvPr id="3" name="Content Placeholder 2">
            <a:extLst>
              <a:ext uri="{FF2B5EF4-FFF2-40B4-BE49-F238E27FC236}">
                <a16:creationId xmlns:a16="http://schemas.microsoft.com/office/drawing/2014/main" id="{087F94BA-B881-4CCF-8A3A-53C1FE37E3FC}"/>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Many bacteria live and reproduce within the large intestine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Feces compacted and passed to rectum</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Feces exit anus</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Smooth muscle sphincter (involuntary)</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Striated muscle sphincter (voluntary)</a:t>
            </a:r>
          </a:p>
        </p:txBody>
      </p:sp>
      <p:sp>
        <p:nvSpPr>
          <p:cNvPr id="6" name="Slide Number Placeholder 3">
            <a:extLst>
              <a:ext uri="{FF2B5EF4-FFF2-40B4-BE49-F238E27FC236}">
                <a16:creationId xmlns:a16="http://schemas.microsoft.com/office/drawing/2014/main" id="{B7E2AA9B-812D-4E73-BDEC-5FBB8B258607}"/>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4444946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B0459-7AE0-4608-B1EF-5A7FC55ECA7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Accessory Organs: Pancreas</a:t>
            </a:r>
          </a:p>
        </p:txBody>
      </p:sp>
      <p:sp>
        <p:nvSpPr>
          <p:cNvPr id="3" name="Content Placeholder 2">
            <a:extLst>
              <a:ext uri="{FF2B5EF4-FFF2-40B4-BE49-F238E27FC236}">
                <a16:creationId xmlns:a16="http://schemas.microsoft.com/office/drawing/2014/main" id="{A311DD3A-F4AF-4729-836F-7BCF25E62CA3}"/>
              </a:ext>
            </a:extLst>
          </p:cNvPr>
          <p:cNvSpPr>
            <a:spLocks noGrp="1"/>
          </p:cNvSpPr>
          <p:nvPr>
            <p:ph sz="quarter" idx="11"/>
          </p:nvPr>
        </p:nvSpPr>
        <p:spPr/>
        <p:txBody>
          <a:bodyPr/>
          <a:lstStyle/>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Pancreas</a:t>
            </a:r>
          </a:p>
          <a:p>
            <a:pPr marL="347472"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Pancreatic fluid is secreted into the duodenum through the pancreatic duct</a:t>
            </a:r>
          </a:p>
          <a:p>
            <a:pPr marL="347472"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Enzymes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Trypsin and chymotrypsin – proteins into smaller polypeptides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Pancreatic amylase – polysaccharides into shorter sugars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Lipase – fats into free fatty acids and monoglycerides</a:t>
            </a:r>
          </a:p>
          <a:p>
            <a:pPr marL="347472"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Bicarbonate neutralizes acidic chyme</a:t>
            </a:r>
          </a:p>
          <a:p>
            <a:pPr marL="347472"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Exocrine and endocrine gland</a:t>
            </a:r>
          </a:p>
        </p:txBody>
      </p:sp>
      <p:sp>
        <p:nvSpPr>
          <p:cNvPr id="6" name="Slide Number Placeholder 3">
            <a:extLst>
              <a:ext uri="{FF2B5EF4-FFF2-40B4-BE49-F238E27FC236}">
                <a16:creationId xmlns:a16="http://schemas.microsoft.com/office/drawing/2014/main" id="{C275796A-1919-4A04-91CF-CBDEB734AB5A}"/>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40845104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15B04-B200-4C2F-9110-02F46C97AB6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Accessory Organs: Liver and Gallbladder</a:t>
            </a:r>
          </a:p>
        </p:txBody>
      </p:sp>
      <p:sp>
        <p:nvSpPr>
          <p:cNvPr id="3" name="Content Placeholder 2">
            <a:extLst>
              <a:ext uri="{FF2B5EF4-FFF2-40B4-BE49-F238E27FC236}">
                <a16:creationId xmlns:a16="http://schemas.microsoft.com/office/drawing/2014/main" id="{EE2E0081-9AD1-4369-BB88-DE6D34A9CB89}"/>
              </a:ext>
            </a:extLst>
          </p:cNvPr>
          <p:cNvSpPr>
            <a:spLocks noGrp="1"/>
          </p:cNvSpPr>
          <p:nvPr>
            <p:ph sz="quarter" idx="11"/>
          </p:nvPr>
        </p:nvSpPr>
        <p:spPr/>
        <p:txBody>
          <a:bodyPr/>
          <a:lstStyle/>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Liver</a:t>
            </a:r>
          </a:p>
          <a:p>
            <a:pPr marL="347472"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Body’s largest internal organ</a:t>
            </a:r>
          </a:p>
          <a:p>
            <a:pPr marL="347472"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Secretes bile.</a:t>
            </a:r>
          </a:p>
          <a:p>
            <a:pPr lvl="2" indent="-283464">
              <a:spcBef>
                <a:spcPts val="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Bile pigments (waste products) and bile salts (for emulsification of fats)</a:t>
            </a:r>
          </a:p>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Gallbladder</a:t>
            </a:r>
          </a:p>
          <a:p>
            <a:pPr marL="347472"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Stores and concentrates bile</a:t>
            </a:r>
          </a:p>
          <a:p>
            <a:pPr marL="347472"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Arrival of fatty food in the duodenum triggers a neural and endocrine reflex that stimulates the gallbladder to contract, causing bile to be transported through the common bile duct and injected into the duodenum</a:t>
            </a:r>
          </a:p>
        </p:txBody>
      </p:sp>
      <p:sp>
        <p:nvSpPr>
          <p:cNvPr id="6" name="Slide Number Placeholder 3">
            <a:extLst>
              <a:ext uri="{FF2B5EF4-FFF2-40B4-BE49-F238E27FC236}">
                <a16:creationId xmlns:a16="http://schemas.microsoft.com/office/drawing/2014/main" id="{9DAF2C1B-26E0-44DB-A75E-4D022B1F4300}"/>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20304696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57D1A9-0599-46D4-AC7D-395B678C7AF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46.13</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accessory orga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0551" y="1175962"/>
            <a:ext cx="5962897" cy="4932502"/>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3F2CD68A-95A2-4242-85F5-E43E24D0ECB0}"/>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2481868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4015A-90A3-4015-B995-45B1F2137A6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Regulation of the Digestive Tract</a:t>
            </a:r>
          </a:p>
        </p:txBody>
      </p:sp>
      <p:sp>
        <p:nvSpPr>
          <p:cNvPr id="3" name="Content Placeholder 2">
            <a:extLst>
              <a:ext uri="{FF2B5EF4-FFF2-40B4-BE49-F238E27FC236}">
                <a16:creationId xmlns:a16="http://schemas.microsoft.com/office/drawing/2014/main" id="{0C8C5311-5F56-4360-AEA4-EA0880025CD1}"/>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Gastrointestinal activities are coordinated by the nervous and endocrine systems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Nervous system stimulates salivary and gastric secretions in response to sight, smell, and consumption of food</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 the stomach, proteins stimulate the release of gastrin</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Triggers the secretion of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 and pepsinogen from the gastric glands</a:t>
            </a:r>
          </a:p>
        </p:txBody>
      </p:sp>
      <p:sp>
        <p:nvSpPr>
          <p:cNvPr id="6" name="Slide Number Placeholder 3">
            <a:extLst>
              <a:ext uri="{FF2B5EF4-FFF2-40B4-BE49-F238E27FC236}">
                <a16:creationId xmlns:a16="http://schemas.microsoft.com/office/drawing/2014/main" id="{E3C0D895-96F8-425B-BEA1-CC95F7ABB103}"/>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2058679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4CF7C-AC7B-4F88-BA3B-15ABD544F9D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Enterogastrones or Duodenal Hormones</a:t>
            </a:r>
          </a:p>
        </p:txBody>
      </p:sp>
      <p:sp>
        <p:nvSpPr>
          <p:cNvPr id="3" name="Content Placeholder 2">
            <a:extLst>
              <a:ext uri="{FF2B5EF4-FFF2-40B4-BE49-F238E27FC236}">
                <a16:creationId xmlns:a16="http://schemas.microsoft.com/office/drawing/2014/main" id="{26B06E7D-0A49-462A-9229-902DE7F3D529}"/>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Inhibit stomach contractions and prevent additional chyme from entering duodenum</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Cholecystokinin (C</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K), secretin, and gastric inhibitory peptide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inhibit gastric motility and secretions.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K also stimulates gallbladder contraction and pancreatic enzyme secretion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Secretin also stimulates the secretion of pancreatic bicarbonate</a:t>
            </a:r>
          </a:p>
        </p:txBody>
      </p:sp>
      <p:sp>
        <p:nvSpPr>
          <p:cNvPr id="6" name="Slide Number Placeholder 3">
            <a:extLst>
              <a:ext uri="{FF2B5EF4-FFF2-40B4-BE49-F238E27FC236}">
                <a16:creationId xmlns:a16="http://schemas.microsoft.com/office/drawing/2014/main" id="{63EB4C08-E956-4D68-BB05-CEE09C08F2EF}"/>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1684837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25035-B421-48EF-8E11-FB15B70BEDB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Accessory Organ Function</a:t>
            </a:r>
          </a:p>
        </p:txBody>
      </p:sp>
      <p:sp>
        <p:nvSpPr>
          <p:cNvPr id="3" name="Content Placeholder 2">
            <a:extLst>
              <a:ext uri="{FF2B5EF4-FFF2-40B4-BE49-F238E27FC236}">
                <a16:creationId xmlns:a16="http://schemas.microsoft.com/office/drawing/2014/main" id="{AE3A1E7D-74E4-4033-BD96-7084F9184C9D}"/>
              </a:ext>
            </a:extLst>
          </p:cNvPr>
          <p:cNvSpPr>
            <a:spLocks noGrp="1"/>
          </p:cNvSpPr>
          <p:nvPr>
            <p:ph sz="quarter" idx="11"/>
          </p:nvPr>
        </p:nvSpPr>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Liver</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Chemically modifies the substances absorbed from the digestive tract before they reach the rest of the body</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Ingested alcohol and other drugs are taken into liver cells and metabolized</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Removes toxins, pesticides, and carcinogens, converting them to less toxic forms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Regulates levels of steroid hormones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Produces most proteins found in plasma</a:t>
            </a:r>
          </a:p>
        </p:txBody>
      </p:sp>
      <p:sp>
        <p:nvSpPr>
          <p:cNvPr id="6" name="Slide Number Placeholder 3">
            <a:extLst>
              <a:ext uri="{FF2B5EF4-FFF2-40B4-BE49-F238E27FC236}">
                <a16:creationId xmlns:a16="http://schemas.microsoft.com/office/drawing/2014/main" id="{BF3CB4FB-02A2-473D-8719-327F02DB7262}"/>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4233532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53526-53B4-49D6-AB31-0F8571F7F5E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Blood Glucose</a:t>
            </a:r>
          </a:p>
        </p:txBody>
      </p:sp>
      <p:sp>
        <p:nvSpPr>
          <p:cNvPr id="3" name="Content Placeholder 2">
            <a:extLst>
              <a:ext uri="{FF2B5EF4-FFF2-40B4-BE49-F238E27FC236}">
                <a16:creationId xmlns:a16="http://schemas.microsoft.com/office/drawing/2014/main" id="{655EFD9A-2326-44FB-A978-031C970A5D5B}"/>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Regulation of blood glucose</a:t>
            </a:r>
          </a:p>
          <a:p>
            <a:pPr marL="347472"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After a carbohydrate-rich meal</a:t>
            </a:r>
          </a:p>
          <a:p>
            <a:pPr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Insulin stimulates removal of excess blood glucose by liver and skeletal muscles (glycogen)</a:t>
            </a:r>
          </a:p>
          <a:p>
            <a:pPr marL="347472"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blood glucose levels decrease</a:t>
            </a:r>
          </a:p>
          <a:p>
            <a:pPr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Glycogenolysis – glucagon stimulates liver to break down glycogen to release glucose into blood</a:t>
            </a:r>
          </a:p>
          <a:p>
            <a:pPr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Gluconeogenesis – liver converts other molecules into glucose if fasting continues</a:t>
            </a:r>
          </a:p>
        </p:txBody>
      </p:sp>
      <p:sp>
        <p:nvSpPr>
          <p:cNvPr id="6" name="Slide Number Placeholder 3">
            <a:extLst>
              <a:ext uri="{FF2B5EF4-FFF2-40B4-BE49-F238E27FC236}">
                <a16:creationId xmlns:a16="http://schemas.microsoft.com/office/drawing/2014/main" id="{4C585560-DC7A-478E-B89B-F9B554516A17}"/>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416833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73023-5BED-464D-B5D5-6D1A82F2CA9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46.14</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lpha and beta cells produce glucagon and insulin, which have opposing effects on blood sugar and fa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4682" y="1324011"/>
            <a:ext cx="6594636" cy="4636404"/>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2568157-C1E3-4E98-BBF7-48275DEBFED6}"/>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585400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6E7DD4-5158-4B76-8246-509E9EE55D0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Invertebrate Digestive Systems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E58CC56-E308-468D-B40A-66B882739430}"/>
              </a:ext>
            </a:extLst>
          </p:cNvPr>
          <p:cNvSpPr>
            <a:spLocks noGrp="1"/>
          </p:cNvSpPr>
          <p:nvPr>
            <p:ph sz="quarter" idx="11"/>
          </p:nvPr>
        </p:nvSpPr>
        <p:spPr>
          <a:xfrm>
            <a:off x="342900" y="1276710"/>
            <a:ext cx="4768115" cy="4974336"/>
          </a:xfrm>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Single-celled organisms and sponges digest their food intracellularly</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Other multicellular animals digest their food extracellularly</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Within a digestive cavity</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Cnidarians and flatworms have a </a:t>
            </a:r>
            <a:r>
              <a:rPr lang="en-US" dirty="0" err="1">
                <a:solidFill>
                  <a:srgbClr val="000000"/>
                </a:solidFill>
                <a:latin typeface="Arial" panose="020B0604020202020204" pitchFamily="34" charset="0"/>
                <a:ea typeface="Verdana" panose="020B0604030504040204" pitchFamily="34" charset="0"/>
              </a:rPr>
              <a:t>gastrovascular</a:t>
            </a:r>
            <a:r>
              <a:rPr lang="en-US" dirty="0">
                <a:solidFill>
                  <a:srgbClr val="000000"/>
                </a:solidFill>
                <a:latin typeface="Arial" panose="020B0604020202020204" pitchFamily="34" charset="0"/>
                <a:ea typeface="Verdana" panose="020B0604030504040204" pitchFamily="34" charset="0"/>
              </a:rPr>
              <a:t> cavity</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Only one opening, and no specialized regions</a:t>
            </a:r>
          </a:p>
        </p:txBody>
      </p:sp>
      <p:pic>
        <p:nvPicPr>
          <p:cNvPr id="5" name="Picture 3" descr="The Hydra is vase-shaped with tentacles arising from the top of the vase. The interior of the vase serves as the gastrovascular cavit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1015" y="1754956"/>
            <a:ext cx="3782075" cy="4141013"/>
          </a:xfrm>
          <a:prstGeom prst="rect">
            <a:avLst/>
          </a:prstGeom>
        </p:spPr>
      </p:pic>
      <p:sp>
        <p:nvSpPr>
          <p:cNvPr id="9" name="Slide Number Placeholder 4">
            <a:extLst>
              <a:ext uri="{FF2B5EF4-FFF2-40B4-BE49-F238E27FC236}">
                <a16:creationId xmlns:a16="http://schemas.microsoft.com/office/drawing/2014/main" id="{8997F52B-61B4-406C-AAD8-E1CBDAE79C82}"/>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29290510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3BDF8-64F8-4854-A98C-EDB8110FCC9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46.15</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hormonal control of the gastrointestinal trac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5944" y="1138983"/>
            <a:ext cx="6392111" cy="5006461"/>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08839CFD-AE87-4877-8B65-C4392C591E6B}"/>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550640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2C873-2FCE-4E88-B4B7-0B21849C6B50}"/>
              </a:ext>
            </a:extLst>
          </p:cNvPr>
          <p:cNvSpPr>
            <a:spLocks noGrp="1"/>
          </p:cNvSpPr>
          <p:nvPr>
            <p:ph type="title"/>
          </p:nvPr>
        </p:nvSpPr>
        <p:spPr/>
        <p:txBody>
          <a:bodyPr/>
          <a:lstStyle/>
          <a:p>
            <a:pPr lvl="0"/>
            <a:r>
              <a:rPr lang="en-US" altLang="en-US" dirty="0">
                <a:ea typeface="Microsoft YaHei" panose="020B0503020204020204" pitchFamily="34" charset="-122"/>
              </a:rPr>
              <a:t>Table 46.1</a:t>
            </a:r>
            <a:endParaRPr lang="en-US" b="0" dirty="0">
              <a:solidFill>
                <a:srgbClr val="000000"/>
              </a:solidFill>
              <a:latin typeface="+mn-lt"/>
              <a:ea typeface="Verdana" panose="020B0604030504040204" pitchFamily="34" charset="0"/>
              <a:cs typeface="Arial" pitchFamily="34" charset="0"/>
            </a:endParaRPr>
          </a:p>
        </p:txBody>
      </p:sp>
      <p:sp>
        <p:nvSpPr>
          <p:cNvPr id="19" name="Content Placeholder 2"/>
          <p:cNvSpPr>
            <a:spLocks noGrp="1"/>
          </p:cNvSpPr>
          <p:nvPr>
            <p:ph sz="quarter" idx="11"/>
          </p:nvPr>
        </p:nvSpPr>
        <p:spPr>
          <a:xfrm>
            <a:off x="354330" y="1276710"/>
            <a:ext cx="8458200" cy="277770"/>
          </a:xfrm>
        </p:spPr>
        <p:txBody>
          <a:bodyPr/>
          <a:lstStyle/>
          <a:p>
            <a:r>
              <a:rPr lang="en-US" sz="1400" b="1" dirty="0"/>
              <a:t>TABLE 46.1</a:t>
            </a:r>
            <a:r>
              <a:rPr lang="en-US" sz="1400" dirty="0"/>
              <a:t> Hormones and Enzymes of Digestion</a:t>
            </a:r>
          </a:p>
        </p:txBody>
      </p:sp>
      <p:graphicFrame>
        <p:nvGraphicFramePr>
          <p:cNvPr id="13" name="Table 3"/>
          <p:cNvGraphicFramePr>
            <a:graphicFrameLocks noGrp="1"/>
          </p:cNvGraphicFramePr>
          <p:nvPr>
            <p:extLst>
              <p:ext uri="{D42A27DB-BD31-4B8C-83A1-F6EECF244321}">
                <p14:modId xmlns:p14="http://schemas.microsoft.com/office/powerpoint/2010/main" val="1528068340"/>
              </p:ext>
            </p:extLst>
          </p:nvPr>
        </p:nvGraphicFramePr>
        <p:xfrm>
          <a:off x="435426" y="1571868"/>
          <a:ext cx="8306587" cy="2072640"/>
        </p:xfrm>
        <a:graphic>
          <a:graphicData uri="http://schemas.openxmlformats.org/drawingml/2006/table">
            <a:tbl>
              <a:tblPr firstRow="1" bandRow="1">
                <a:tableStyleId>{5C22544A-7EE6-4342-B048-85BDC9FD1C3A}</a:tableStyleId>
              </a:tblPr>
              <a:tblGrid>
                <a:gridCol w="1215243">
                  <a:extLst>
                    <a:ext uri="{9D8B030D-6E8A-4147-A177-3AD203B41FA5}">
                      <a16:colId xmlns:a16="http://schemas.microsoft.com/office/drawing/2014/main" val="880984053"/>
                    </a:ext>
                  </a:extLst>
                </a:gridCol>
                <a:gridCol w="878774">
                  <a:extLst>
                    <a:ext uri="{9D8B030D-6E8A-4147-A177-3AD203B41FA5}">
                      <a16:colId xmlns:a16="http://schemas.microsoft.com/office/drawing/2014/main" val="2014213403"/>
                    </a:ext>
                  </a:extLst>
                </a:gridCol>
                <a:gridCol w="1009403">
                  <a:extLst>
                    <a:ext uri="{9D8B030D-6E8A-4147-A177-3AD203B41FA5}">
                      <a16:colId xmlns:a16="http://schemas.microsoft.com/office/drawing/2014/main" val="1160635334"/>
                    </a:ext>
                  </a:extLst>
                </a:gridCol>
                <a:gridCol w="1140031">
                  <a:extLst>
                    <a:ext uri="{9D8B030D-6E8A-4147-A177-3AD203B41FA5}">
                      <a16:colId xmlns:a16="http://schemas.microsoft.com/office/drawing/2014/main" val="1750091522"/>
                    </a:ext>
                  </a:extLst>
                </a:gridCol>
                <a:gridCol w="2678705">
                  <a:extLst>
                    <a:ext uri="{9D8B030D-6E8A-4147-A177-3AD203B41FA5}">
                      <a16:colId xmlns:a16="http://schemas.microsoft.com/office/drawing/2014/main" val="3696510217"/>
                    </a:ext>
                  </a:extLst>
                </a:gridCol>
                <a:gridCol w="1384431">
                  <a:extLst>
                    <a:ext uri="{9D8B030D-6E8A-4147-A177-3AD203B41FA5}">
                      <a16:colId xmlns:a16="http://schemas.microsoft.com/office/drawing/2014/main" val="3080737698"/>
                    </a:ext>
                  </a:extLst>
                </a:gridCol>
              </a:tblGrid>
              <a:tr h="207834">
                <a:tc>
                  <a:txBody>
                    <a:bodyPr/>
                    <a:lstStyle/>
                    <a:p>
                      <a:pPr algn="ctr"/>
                      <a:endParaRPr lang="en-IN" sz="1000" dirty="0"/>
                    </a:p>
                  </a:txBody>
                  <a:tcPr>
                    <a:lnR w="12700" cmpd="sng">
                      <a:noFill/>
                    </a:lnR>
                  </a:tcPr>
                </a:tc>
                <a:tc>
                  <a:txBody>
                    <a:bodyPr/>
                    <a:lstStyle/>
                    <a:p>
                      <a:endParaRPr lang="en-IN" sz="1000" dirty="0"/>
                    </a:p>
                  </a:txBody>
                  <a:tcPr>
                    <a:lnL w="12700" cmpd="sng">
                      <a:noFill/>
                    </a:lnL>
                    <a:lnR w="12700" cmpd="sng">
                      <a:noFill/>
                    </a:lnR>
                  </a:tcPr>
                </a:tc>
                <a:tc>
                  <a:txBody>
                    <a:bodyPr/>
                    <a:lstStyle/>
                    <a:p>
                      <a:endParaRPr lang="en-IN" sz="1000" dirty="0"/>
                    </a:p>
                  </a:txBody>
                  <a:tcPr>
                    <a:lnL w="12700" cmpd="sng">
                      <a:noFill/>
                    </a:lnL>
                    <a:lnR w="12700" cmpd="sng">
                      <a:noFill/>
                    </a:ln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lt1"/>
                          </a:solidFill>
                          <a:effectLst/>
                          <a:latin typeface="+mn-lt"/>
                          <a:ea typeface="+mn-ea"/>
                          <a:cs typeface="+mn-cs"/>
                        </a:rPr>
                        <a:t>HORMONES</a:t>
                      </a:r>
                      <a:endParaRPr lang="en-IN" sz="1000" dirty="0"/>
                    </a:p>
                  </a:txBody>
                  <a:tcPr>
                    <a:lnL w="12700" cmpd="sng">
                      <a:noFill/>
                    </a:lnL>
                    <a:lnR w="12700" cmpd="sng">
                      <a:noFill/>
                    </a:lnR>
                  </a:tcPr>
                </a:tc>
                <a:tc>
                  <a:txBody>
                    <a:bodyPr/>
                    <a:lstStyle/>
                    <a:p>
                      <a:endParaRPr lang="en-IN" sz="1000" dirty="0"/>
                    </a:p>
                  </a:txBody>
                  <a:tcPr>
                    <a:lnL w="12700" cmpd="sng">
                      <a:noFill/>
                    </a:lnL>
                    <a:lnR w="12700" cmpd="sng">
                      <a:noFill/>
                    </a:lnR>
                  </a:tcPr>
                </a:tc>
                <a:tc>
                  <a:txBody>
                    <a:bodyPr/>
                    <a:lstStyle/>
                    <a:p>
                      <a:endParaRPr lang="en-IN" sz="1000" dirty="0"/>
                    </a:p>
                  </a:txBody>
                  <a:tcPr>
                    <a:lnL w="12700" cmpd="sng">
                      <a:noFill/>
                    </a:lnL>
                  </a:tcPr>
                </a:tc>
                <a:extLst>
                  <a:ext uri="{0D108BD9-81ED-4DB2-BD59-A6C34878D82A}">
                    <a16:rowId xmlns:a16="http://schemas.microsoft.com/office/drawing/2014/main" val="1293789876"/>
                  </a:ext>
                </a:extLst>
              </a:tr>
              <a:tr h="207834">
                <a:tc>
                  <a:txBody>
                    <a:bodyPr/>
                    <a:lstStyle/>
                    <a:p>
                      <a:r>
                        <a:rPr lang="en-US" sz="1000" b="1" kern="1200" dirty="0">
                          <a:solidFill>
                            <a:schemeClr val="dk1"/>
                          </a:solidFill>
                          <a:effectLst/>
                          <a:latin typeface="+mn-lt"/>
                          <a:ea typeface="+mn-ea"/>
                          <a:cs typeface="+mn-cs"/>
                        </a:rPr>
                        <a:t>Hormone</a:t>
                      </a:r>
                      <a:endParaRPr lang="en-IN" sz="1000" dirty="0"/>
                    </a:p>
                  </a:txBody>
                  <a:tcPr/>
                </a:tc>
                <a:tc>
                  <a:txBody>
                    <a:bodyPr/>
                    <a:lstStyle/>
                    <a:p>
                      <a:r>
                        <a:rPr lang="en-US" sz="1000" b="1" kern="1200" dirty="0">
                          <a:solidFill>
                            <a:schemeClr val="dk1"/>
                          </a:solidFill>
                          <a:effectLst/>
                          <a:latin typeface="+mn-lt"/>
                          <a:ea typeface="+mn-ea"/>
                          <a:cs typeface="+mn-cs"/>
                        </a:rPr>
                        <a:t>Class</a:t>
                      </a:r>
                      <a:endParaRPr lang="en-IN" sz="1000" dirty="0"/>
                    </a:p>
                  </a:txBody>
                  <a:tcPr/>
                </a:tc>
                <a:tc>
                  <a:txBody>
                    <a:bodyPr/>
                    <a:lstStyle/>
                    <a:p>
                      <a:r>
                        <a:rPr lang="en-US" sz="1000" b="1" kern="1200" dirty="0">
                          <a:solidFill>
                            <a:schemeClr val="dk1"/>
                          </a:solidFill>
                          <a:effectLst/>
                          <a:latin typeface="+mn-lt"/>
                          <a:ea typeface="+mn-ea"/>
                          <a:cs typeface="+mn-cs"/>
                        </a:rPr>
                        <a:t>Source</a:t>
                      </a:r>
                      <a:endParaRPr lang="en-IN" sz="1000" dirty="0"/>
                    </a:p>
                  </a:txBody>
                  <a:tcPr/>
                </a:tc>
                <a:tc>
                  <a:txBody>
                    <a:bodyPr/>
                    <a:lstStyle/>
                    <a:p>
                      <a:r>
                        <a:rPr lang="en-US" sz="1000" b="1" kern="1200" dirty="0">
                          <a:solidFill>
                            <a:schemeClr val="dk1"/>
                          </a:solidFill>
                          <a:effectLst/>
                          <a:latin typeface="+mn-lt"/>
                          <a:ea typeface="+mn-ea"/>
                          <a:cs typeface="+mn-cs"/>
                        </a:rPr>
                        <a:t>Stimulus</a:t>
                      </a:r>
                      <a:endParaRPr lang="en-IN" sz="1000" dirty="0"/>
                    </a:p>
                  </a:txBody>
                  <a:tcPr/>
                </a:tc>
                <a:tc>
                  <a:txBody>
                    <a:bodyPr/>
                    <a:lstStyle/>
                    <a:p>
                      <a:r>
                        <a:rPr lang="en-US" sz="1000" b="1" kern="1200" dirty="0">
                          <a:solidFill>
                            <a:schemeClr val="dk1"/>
                          </a:solidFill>
                          <a:effectLst/>
                          <a:latin typeface="+mn-lt"/>
                          <a:ea typeface="+mn-ea"/>
                          <a:cs typeface="+mn-cs"/>
                        </a:rPr>
                        <a:t>Action</a:t>
                      </a:r>
                      <a:endParaRPr lang="en-IN" sz="1000" dirty="0"/>
                    </a:p>
                  </a:txBody>
                  <a:tcPr/>
                </a:tc>
                <a:tc>
                  <a:txBody>
                    <a:bodyPr/>
                    <a:lstStyle/>
                    <a:p>
                      <a:r>
                        <a:rPr lang="en-US" sz="1000" b="1" kern="1200" dirty="0">
                          <a:solidFill>
                            <a:schemeClr val="dk1"/>
                          </a:solidFill>
                          <a:effectLst/>
                          <a:latin typeface="+mn-lt"/>
                          <a:ea typeface="+mn-ea"/>
                          <a:cs typeface="+mn-cs"/>
                        </a:rPr>
                        <a:t>Note</a:t>
                      </a:r>
                      <a:endParaRPr lang="en-IN" sz="1000" dirty="0"/>
                    </a:p>
                  </a:txBody>
                  <a:tcPr/>
                </a:tc>
                <a:extLst>
                  <a:ext uri="{0D108BD9-81ED-4DB2-BD59-A6C34878D82A}">
                    <a16:rowId xmlns:a16="http://schemas.microsoft.com/office/drawing/2014/main" val="3711189452"/>
                  </a:ext>
                </a:extLst>
              </a:tr>
              <a:tr h="337730">
                <a:tc>
                  <a:txBody>
                    <a:bodyPr/>
                    <a:lstStyle/>
                    <a:p>
                      <a:r>
                        <a:rPr lang="en-US" sz="1000" kern="1200" dirty="0">
                          <a:solidFill>
                            <a:schemeClr val="dk1"/>
                          </a:solidFill>
                          <a:effectLst/>
                          <a:latin typeface="+mn-lt"/>
                          <a:ea typeface="+mn-ea"/>
                          <a:cs typeface="+mn-cs"/>
                        </a:rPr>
                        <a:t>Gastrin</a:t>
                      </a:r>
                      <a:endParaRPr lang="en-IN" sz="1000" dirty="0"/>
                    </a:p>
                  </a:txBody>
                  <a:tcPr/>
                </a:tc>
                <a:tc>
                  <a:txBody>
                    <a:bodyPr/>
                    <a:lstStyle/>
                    <a:p>
                      <a:r>
                        <a:rPr lang="en-US" sz="1000" kern="1200" dirty="0">
                          <a:solidFill>
                            <a:schemeClr val="dk1"/>
                          </a:solidFill>
                          <a:effectLst/>
                          <a:latin typeface="+mn-lt"/>
                          <a:ea typeface="+mn-ea"/>
                          <a:cs typeface="+mn-cs"/>
                        </a:rPr>
                        <a:t>Polypeptide</a:t>
                      </a:r>
                      <a:endParaRPr lang="en-IN" sz="1000" dirty="0"/>
                    </a:p>
                  </a:txBody>
                  <a:tcPr/>
                </a:tc>
                <a:tc>
                  <a:txBody>
                    <a:bodyPr/>
                    <a:lstStyle/>
                    <a:p>
                      <a:r>
                        <a:rPr lang="en-US" sz="1000" kern="1200" dirty="0">
                          <a:solidFill>
                            <a:schemeClr val="dk1"/>
                          </a:solidFill>
                          <a:effectLst/>
                          <a:latin typeface="+mn-lt"/>
                          <a:ea typeface="+mn-ea"/>
                          <a:cs typeface="+mn-cs"/>
                        </a:rPr>
                        <a:t>Pyloric portion of stomach</a:t>
                      </a:r>
                      <a:endParaRPr lang="en-IN" sz="1000" dirty="0"/>
                    </a:p>
                  </a:txBody>
                  <a:tcPr/>
                </a:tc>
                <a:tc>
                  <a:txBody>
                    <a:bodyPr/>
                    <a:lstStyle/>
                    <a:p>
                      <a:r>
                        <a:rPr lang="en-US" sz="1000" kern="1200" dirty="0">
                          <a:solidFill>
                            <a:schemeClr val="dk1"/>
                          </a:solidFill>
                          <a:effectLst/>
                          <a:latin typeface="+mn-lt"/>
                          <a:ea typeface="+mn-ea"/>
                          <a:cs typeface="+mn-cs"/>
                        </a:rPr>
                        <a:t>Entry of food into stomach</a:t>
                      </a:r>
                      <a:endParaRPr lang="en-IN" sz="1000" dirty="0"/>
                    </a:p>
                  </a:txBody>
                  <a:tcPr/>
                </a:tc>
                <a:tc>
                  <a:txBody>
                    <a:bodyPr/>
                    <a:lstStyle/>
                    <a:p>
                      <a:r>
                        <a:rPr lang="en-US" sz="1000" kern="1200" dirty="0">
                          <a:solidFill>
                            <a:schemeClr val="dk1"/>
                          </a:solidFill>
                          <a:effectLst/>
                          <a:latin typeface="+mn-lt"/>
                          <a:ea typeface="+mn-ea"/>
                          <a:cs typeface="+mn-cs"/>
                        </a:rPr>
                        <a:t>Stimulates secretion of H</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C</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l and pepsinogen by stomach</a:t>
                      </a:r>
                      <a:endParaRPr lang="en-IN" sz="1000" dirty="0"/>
                    </a:p>
                  </a:txBody>
                  <a:tcPr/>
                </a:tc>
                <a:tc>
                  <a:txBody>
                    <a:bodyPr/>
                    <a:lstStyle/>
                    <a:p>
                      <a:r>
                        <a:rPr lang="en-US" sz="1000" kern="1200" dirty="0">
                          <a:solidFill>
                            <a:schemeClr val="dk1"/>
                          </a:solidFill>
                          <a:effectLst/>
                          <a:latin typeface="+mn-lt"/>
                          <a:ea typeface="+mn-ea"/>
                          <a:cs typeface="+mn-cs"/>
                        </a:rPr>
                        <a:t>Acts on same organ that secretes it</a:t>
                      </a:r>
                      <a:endParaRPr lang="en-IN" sz="1000" dirty="0"/>
                    </a:p>
                  </a:txBody>
                  <a:tcPr/>
                </a:tc>
                <a:extLst>
                  <a:ext uri="{0D108BD9-81ED-4DB2-BD59-A6C34878D82A}">
                    <a16:rowId xmlns:a16="http://schemas.microsoft.com/office/drawing/2014/main" val="355551455"/>
                  </a:ext>
                </a:extLst>
              </a:tr>
              <a:tr h="337730">
                <a:tc>
                  <a:txBody>
                    <a:bodyPr/>
                    <a:lstStyle/>
                    <a:p>
                      <a:r>
                        <a:rPr lang="en-US" sz="1000" kern="1200" dirty="0">
                          <a:solidFill>
                            <a:schemeClr val="dk1"/>
                          </a:solidFill>
                          <a:effectLst/>
                          <a:latin typeface="+mn-lt"/>
                          <a:ea typeface="+mn-ea"/>
                          <a:cs typeface="+mn-cs"/>
                        </a:rPr>
                        <a:t>Cholecystokinin (C</a:t>
                      </a:r>
                      <a:r>
                        <a:rPr lang="en-US" sz="100" kern="1200" dirty="0">
                          <a:solidFill>
                            <a:schemeClr val="dk1"/>
                          </a:solidFill>
                          <a:effectLst/>
                          <a:latin typeface="+mn-lt"/>
                          <a:ea typeface="+mn-ea"/>
                          <a:cs typeface="+mn-cs"/>
                        </a:rPr>
                        <a:t> </a:t>
                      </a:r>
                      <a:r>
                        <a:rPr lang="en-US" sz="1000" kern="1200" dirty="0" err="1">
                          <a:solidFill>
                            <a:schemeClr val="dk1"/>
                          </a:solidFill>
                          <a:effectLst/>
                          <a:latin typeface="+mn-lt"/>
                          <a:ea typeface="+mn-ea"/>
                          <a:cs typeface="+mn-cs"/>
                        </a:rPr>
                        <a:t>C</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K)</a:t>
                      </a:r>
                      <a:endParaRPr lang="en-IN" sz="1000" dirty="0"/>
                    </a:p>
                  </a:txBody>
                  <a:tcPr/>
                </a:tc>
                <a:tc>
                  <a:txBody>
                    <a:bodyPr/>
                    <a:lstStyle/>
                    <a:p>
                      <a:r>
                        <a:rPr lang="en-US" sz="1000" kern="1200" dirty="0">
                          <a:solidFill>
                            <a:schemeClr val="dk1"/>
                          </a:solidFill>
                          <a:effectLst/>
                          <a:latin typeface="+mn-lt"/>
                          <a:ea typeface="+mn-ea"/>
                          <a:cs typeface="+mn-cs"/>
                        </a:rPr>
                        <a:t>Polypeptide</a:t>
                      </a:r>
                      <a:endParaRPr lang="en-IN" sz="1000" dirty="0"/>
                    </a:p>
                  </a:txBody>
                  <a:tcPr/>
                </a:tc>
                <a:tc>
                  <a:txBody>
                    <a:bodyPr/>
                    <a:lstStyle/>
                    <a:p>
                      <a:r>
                        <a:rPr lang="en-US" sz="1000" kern="1200" dirty="0">
                          <a:solidFill>
                            <a:schemeClr val="dk1"/>
                          </a:solidFill>
                          <a:effectLst/>
                          <a:latin typeface="+mn-lt"/>
                          <a:ea typeface="+mn-ea"/>
                          <a:cs typeface="+mn-cs"/>
                        </a:rPr>
                        <a:t>Duodenum</a:t>
                      </a:r>
                      <a:endParaRPr lang="en-IN" sz="1000" dirty="0"/>
                    </a:p>
                  </a:txBody>
                  <a:tcPr/>
                </a:tc>
                <a:tc>
                  <a:txBody>
                    <a:bodyPr/>
                    <a:lstStyle/>
                    <a:p>
                      <a:r>
                        <a:rPr lang="en-US" sz="1000" kern="1200" dirty="0">
                          <a:solidFill>
                            <a:schemeClr val="dk1"/>
                          </a:solidFill>
                          <a:effectLst/>
                          <a:latin typeface="+mn-lt"/>
                          <a:ea typeface="+mn-ea"/>
                          <a:cs typeface="+mn-cs"/>
                        </a:rPr>
                        <a:t>Fatty chyme in duodenum</a:t>
                      </a:r>
                      <a:endParaRPr lang="en-IN" sz="1000" dirty="0"/>
                    </a:p>
                  </a:txBody>
                  <a:tcPr/>
                </a:tc>
                <a:tc>
                  <a:txBody>
                    <a:bodyPr/>
                    <a:lstStyle/>
                    <a:p>
                      <a:r>
                        <a:rPr lang="en-US" sz="1000" kern="1200" dirty="0">
                          <a:solidFill>
                            <a:schemeClr val="dk1"/>
                          </a:solidFill>
                          <a:effectLst/>
                          <a:latin typeface="+mn-lt"/>
                          <a:ea typeface="+mn-ea"/>
                          <a:cs typeface="+mn-cs"/>
                        </a:rPr>
                        <a:t>Stimulates gallbladder contraction and secretion of digestive enzymes by pancreas</a:t>
                      </a:r>
                      <a:endParaRPr lang="en-IN" sz="1000" dirty="0"/>
                    </a:p>
                  </a:txBody>
                  <a:tcPr/>
                </a:tc>
                <a:tc>
                  <a:txBody>
                    <a:bodyPr/>
                    <a:lstStyle/>
                    <a:p>
                      <a:r>
                        <a:rPr lang="en-US" sz="1000" kern="1200" dirty="0">
                          <a:solidFill>
                            <a:schemeClr val="dk1"/>
                          </a:solidFill>
                          <a:effectLst/>
                          <a:latin typeface="+mn-lt"/>
                          <a:ea typeface="+mn-ea"/>
                          <a:cs typeface="+mn-cs"/>
                        </a:rPr>
                        <a:t>Structurally similar to gastrin</a:t>
                      </a:r>
                      <a:endParaRPr lang="en-IN" sz="1000" dirty="0"/>
                    </a:p>
                  </a:txBody>
                  <a:tcPr/>
                </a:tc>
                <a:extLst>
                  <a:ext uri="{0D108BD9-81ED-4DB2-BD59-A6C34878D82A}">
                    <a16:rowId xmlns:a16="http://schemas.microsoft.com/office/drawing/2014/main" val="240554574"/>
                  </a:ext>
                </a:extLst>
              </a:tr>
              <a:tr h="337730">
                <a:tc>
                  <a:txBody>
                    <a:bodyPr/>
                    <a:lstStyle/>
                    <a:p>
                      <a:r>
                        <a:rPr lang="en-US" sz="1000" kern="1200" dirty="0">
                          <a:solidFill>
                            <a:schemeClr val="dk1"/>
                          </a:solidFill>
                          <a:effectLst/>
                          <a:latin typeface="+mn-lt"/>
                          <a:ea typeface="+mn-ea"/>
                          <a:cs typeface="+mn-cs"/>
                        </a:rPr>
                        <a:t>Gastric inhibitory peptide (G</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I</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P)</a:t>
                      </a:r>
                      <a:endParaRPr lang="en-IN" sz="1000" dirty="0"/>
                    </a:p>
                  </a:txBody>
                  <a:tcPr/>
                </a:tc>
                <a:tc>
                  <a:txBody>
                    <a:bodyPr/>
                    <a:lstStyle/>
                    <a:p>
                      <a:r>
                        <a:rPr lang="en-US" sz="1000" kern="1200" dirty="0">
                          <a:solidFill>
                            <a:schemeClr val="dk1"/>
                          </a:solidFill>
                          <a:effectLst/>
                          <a:latin typeface="+mn-lt"/>
                          <a:ea typeface="+mn-ea"/>
                          <a:cs typeface="+mn-cs"/>
                        </a:rPr>
                        <a:t>Polypeptide</a:t>
                      </a:r>
                      <a:endParaRPr lang="en-IN" sz="1000" dirty="0"/>
                    </a:p>
                  </a:txBody>
                  <a:tcPr/>
                </a:tc>
                <a:tc>
                  <a:txBody>
                    <a:bodyPr/>
                    <a:lstStyle/>
                    <a:p>
                      <a:r>
                        <a:rPr lang="en-US" sz="1000" kern="1200" dirty="0">
                          <a:solidFill>
                            <a:schemeClr val="dk1"/>
                          </a:solidFill>
                          <a:effectLst/>
                          <a:latin typeface="+mn-lt"/>
                          <a:ea typeface="+mn-ea"/>
                          <a:cs typeface="+mn-cs"/>
                        </a:rPr>
                        <a:t>Duodenum</a:t>
                      </a:r>
                      <a:endParaRPr lang="en-IN" sz="1000" dirty="0"/>
                    </a:p>
                  </a:txBody>
                  <a:tcPr/>
                </a:tc>
                <a:tc>
                  <a:txBody>
                    <a:bodyPr/>
                    <a:lstStyle/>
                    <a:p>
                      <a:r>
                        <a:rPr lang="en-US" sz="1000" kern="1200" dirty="0">
                          <a:solidFill>
                            <a:schemeClr val="dk1"/>
                          </a:solidFill>
                          <a:effectLst/>
                          <a:latin typeface="+mn-lt"/>
                          <a:ea typeface="+mn-ea"/>
                          <a:cs typeface="+mn-cs"/>
                        </a:rPr>
                        <a:t>Fatty chyme in duodenum</a:t>
                      </a:r>
                      <a:endParaRPr lang="en-IN" sz="1000" dirty="0"/>
                    </a:p>
                  </a:txBody>
                  <a:tcPr/>
                </a:tc>
                <a:tc>
                  <a:txBody>
                    <a:bodyPr/>
                    <a:lstStyle/>
                    <a:p>
                      <a:r>
                        <a:rPr lang="en-US" sz="1000" kern="1200" dirty="0">
                          <a:solidFill>
                            <a:schemeClr val="dk1"/>
                          </a:solidFill>
                          <a:effectLst/>
                          <a:latin typeface="+mn-lt"/>
                          <a:ea typeface="+mn-ea"/>
                          <a:cs typeface="+mn-cs"/>
                        </a:rPr>
                        <a:t>Inhibits stomach emptying</a:t>
                      </a:r>
                      <a:endParaRPr lang="en-IN" sz="1000" dirty="0"/>
                    </a:p>
                  </a:txBody>
                  <a:tcPr/>
                </a:tc>
                <a:tc>
                  <a:txBody>
                    <a:bodyPr/>
                    <a:lstStyle/>
                    <a:p>
                      <a:r>
                        <a:rPr lang="en-US" sz="1000" kern="1200" dirty="0">
                          <a:solidFill>
                            <a:schemeClr val="dk1"/>
                          </a:solidFill>
                          <a:effectLst/>
                          <a:latin typeface="+mn-lt"/>
                          <a:ea typeface="+mn-ea"/>
                          <a:cs typeface="+mn-cs"/>
                        </a:rPr>
                        <a:t>Also stimulates insulin secretion</a:t>
                      </a:r>
                      <a:endParaRPr lang="en-IN" sz="1000" dirty="0"/>
                    </a:p>
                  </a:txBody>
                  <a:tcPr/>
                </a:tc>
                <a:extLst>
                  <a:ext uri="{0D108BD9-81ED-4DB2-BD59-A6C34878D82A}">
                    <a16:rowId xmlns:a16="http://schemas.microsoft.com/office/drawing/2014/main" val="1203596682"/>
                  </a:ext>
                </a:extLst>
              </a:tr>
              <a:tr h="337730">
                <a:tc>
                  <a:txBody>
                    <a:bodyPr/>
                    <a:lstStyle/>
                    <a:p>
                      <a:r>
                        <a:rPr lang="en-US" sz="1000" kern="1200" dirty="0">
                          <a:solidFill>
                            <a:schemeClr val="dk1"/>
                          </a:solidFill>
                          <a:effectLst/>
                          <a:latin typeface="+mn-lt"/>
                          <a:ea typeface="+mn-ea"/>
                          <a:cs typeface="+mn-cs"/>
                        </a:rPr>
                        <a:t>Secretin</a:t>
                      </a:r>
                      <a:endParaRPr lang="en-IN" sz="1000" dirty="0"/>
                    </a:p>
                  </a:txBody>
                  <a:tcPr/>
                </a:tc>
                <a:tc>
                  <a:txBody>
                    <a:bodyPr/>
                    <a:lstStyle/>
                    <a:p>
                      <a:r>
                        <a:rPr lang="en-US" sz="1000" kern="1200" dirty="0">
                          <a:solidFill>
                            <a:schemeClr val="dk1"/>
                          </a:solidFill>
                          <a:effectLst/>
                          <a:latin typeface="+mn-lt"/>
                          <a:ea typeface="+mn-ea"/>
                          <a:cs typeface="+mn-cs"/>
                        </a:rPr>
                        <a:t>Polypeptide</a:t>
                      </a:r>
                      <a:endParaRPr lang="en-IN" sz="1000" dirty="0"/>
                    </a:p>
                  </a:txBody>
                  <a:tcPr/>
                </a:tc>
                <a:tc>
                  <a:txBody>
                    <a:bodyPr/>
                    <a:lstStyle/>
                    <a:p>
                      <a:r>
                        <a:rPr lang="en-US" sz="1000" kern="1200" dirty="0">
                          <a:solidFill>
                            <a:schemeClr val="dk1"/>
                          </a:solidFill>
                          <a:effectLst/>
                          <a:latin typeface="+mn-lt"/>
                          <a:ea typeface="+mn-ea"/>
                          <a:cs typeface="+mn-cs"/>
                        </a:rPr>
                        <a:t>Duodenum</a:t>
                      </a:r>
                      <a:endParaRPr lang="en-IN" sz="1000" dirty="0"/>
                    </a:p>
                  </a:txBody>
                  <a:tcPr/>
                </a:tc>
                <a:tc>
                  <a:txBody>
                    <a:bodyPr/>
                    <a:lstStyle/>
                    <a:p>
                      <a:r>
                        <a:rPr lang="en-US" sz="1000" kern="1200" dirty="0">
                          <a:solidFill>
                            <a:schemeClr val="dk1"/>
                          </a:solidFill>
                          <a:effectLst/>
                          <a:latin typeface="+mn-lt"/>
                          <a:ea typeface="+mn-ea"/>
                          <a:cs typeface="+mn-cs"/>
                        </a:rPr>
                        <a:t>Acidic chyme in duodenum</a:t>
                      </a:r>
                      <a:endParaRPr lang="en-IN" sz="1000" dirty="0"/>
                    </a:p>
                  </a:txBody>
                  <a:tcPr/>
                </a:tc>
                <a:tc>
                  <a:txBody>
                    <a:bodyPr/>
                    <a:lstStyle/>
                    <a:p>
                      <a:r>
                        <a:rPr lang="en-US" sz="1000" kern="1200" dirty="0">
                          <a:solidFill>
                            <a:schemeClr val="dk1"/>
                          </a:solidFill>
                          <a:effectLst/>
                          <a:latin typeface="+mn-lt"/>
                          <a:ea typeface="+mn-ea"/>
                          <a:cs typeface="+mn-cs"/>
                        </a:rPr>
                        <a:t>Stimulates secretion of bicarbonate by pancreas</a:t>
                      </a:r>
                      <a:endParaRPr lang="en-IN" sz="1000" dirty="0"/>
                    </a:p>
                  </a:txBody>
                  <a:tcPr/>
                </a:tc>
                <a:tc>
                  <a:txBody>
                    <a:bodyPr/>
                    <a:lstStyle/>
                    <a:p>
                      <a:r>
                        <a:rPr lang="en-US" sz="1000" kern="1200" dirty="0">
                          <a:solidFill>
                            <a:schemeClr val="dk1"/>
                          </a:solidFill>
                          <a:effectLst/>
                          <a:latin typeface="+mn-lt"/>
                          <a:ea typeface="+mn-ea"/>
                          <a:cs typeface="+mn-cs"/>
                        </a:rPr>
                        <a:t>The first hormone to be discovered (1902)</a:t>
                      </a:r>
                      <a:endParaRPr lang="en-IN" sz="1000" dirty="0"/>
                    </a:p>
                  </a:txBody>
                  <a:tcPr/>
                </a:tc>
                <a:extLst>
                  <a:ext uri="{0D108BD9-81ED-4DB2-BD59-A6C34878D82A}">
                    <a16:rowId xmlns:a16="http://schemas.microsoft.com/office/drawing/2014/main" val="3992674138"/>
                  </a:ext>
                </a:extLst>
              </a:tr>
            </a:tbl>
          </a:graphicData>
        </a:graphic>
      </p:graphicFrame>
      <p:graphicFrame>
        <p:nvGraphicFramePr>
          <p:cNvPr id="14" name="Table 4"/>
          <p:cNvGraphicFramePr>
            <a:graphicFrameLocks noGrp="1"/>
          </p:cNvGraphicFramePr>
          <p:nvPr>
            <p:extLst>
              <p:ext uri="{D42A27DB-BD31-4B8C-83A1-F6EECF244321}">
                <p14:modId xmlns:p14="http://schemas.microsoft.com/office/powerpoint/2010/main" val="849942858"/>
              </p:ext>
            </p:extLst>
          </p:nvPr>
        </p:nvGraphicFramePr>
        <p:xfrm>
          <a:off x="435424" y="3649369"/>
          <a:ext cx="8306588" cy="2682240"/>
        </p:xfrm>
        <a:graphic>
          <a:graphicData uri="http://schemas.openxmlformats.org/drawingml/2006/table">
            <a:tbl>
              <a:tblPr firstRow="1" bandRow="1">
                <a:tableStyleId>{5C22544A-7EE6-4342-B048-85BDC9FD1C3A}</a:tableStyleId>
              </a:tblPr>
              <a:tblGrid>
                <a:gridCol w="2076647">
                  <a:extLst>
                    <a:ext uri="{9D8B030D-6E8A-4147-A177-3AD203B41FA5}">
                      <a16:colId xmlns:a16="http://schemas.microsoft.com/office/drawing/2014/main" val="1738485758"/>
                    </a:ext>
                  </a:extLst>
                </a:gridCol>
                <a:gridCol w="2076647">
                  <a:extLst>
                    <a:ext uri="{9D8B030D-6E8A-4147-A177-3AD203B41FA5}">
                      <a16:colId xmlns:a16="http://schemas.microsoft.com/office/drawing/2014/main" val="197169731"/>
                    </a:ext>
                  </a:extLst>
                </a:gridCol>
                <a:gridCol w="2076647">
                  <a:extLst>
                    <a:ext uri="{9D8B030D-6E8A-4147-A177-3AD203B41FA5}">
                      <a16:colId xmlns:a16="http://schemas.microsoft.com/office/drawing/2014/main" val="2600225040"/>
                    </a:ext>
                  </a:extLst>
                </a:gridCol>
                <a:gridCol w="2076647">
                  <a:extLst>
                    <a:ext uri="{9D8B030D-6E8A-4147-A177-3AD203B41FA5}">
                      <a16:colId xmlns:a16="http://schemas.microsoft.com/office/drawing/2014/main" val="317803404"/>
                    </a:ext>
                  </a:extLst>
                </a:gridCol>
              </a:tblGrid>
              <a:tr h="121568">
                <a:tc>
                  <a:txBody>
                    <a:bodyPr/>
                    <a:lstStyle/>
                    <a:p>
                      <a:endParaRPr lang="en-IN" sz="1000" dirty="0"/>
                    </a:p>
                  </a:txBody>
                  <a:tcPr>
                    <a:lnR w="12700" cmpd="sng">
                      <a:noFill/>
                    </a:ln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lt1"/>
                          </a:solidFill>
                          <a:effectLst/>
                          <a:latin typeface="+mn-lt"/>
                          <a:ea typeface="+mn-ea"/>
                          <a:cs typeface="+mn-cs"/>
                        </a:rPr>
                        <a:t>ENZYMES </a:t>
                      </a:r>
                      <a:endParaRPr lang="en-IN" sz="1000" dirty="0"/>
                    </a:p>
                  </a:txBody>
                  <a:tcPr>
                    <a:lnL w="12700" cmpd="sng">
                      <a:noFill/>
                    </a:lnL>
                    <a:lnR w="12700" cmpd="sng">
                      <a:noFill/>
                    </a:lnR>
                  </a:tcPr>
                </a:tc>
                <a:tc>
                  <a:txBody>
                    <a:bodyPr/>
                    <a:lstStyle/>
                    <a:p>
                      <a:endParaRPr lang="en-IN" sz="1000" dirty="0"/>
                    </a:p>
                  </a:txBody>
                  <a:tcPr>
                    <a:lnL w="12700" cmpd="sng">
                      <a:noFill/>
                    </a:lnL>
                    <a:lnR w="12700" cmpd="sng">
                      <a:noFill/>
                    </a:lnR>
                  </a:tcPr>
                </a:tc>
                <a:tc>
                  <a:txBody>
                    <a:bodyPr/>
                    <a:lstStyle/>
                    <a:p>
                      <a:endParaRPr lang="en-IN" sz="1000" dirty="0"/>
                    </a:p>
                  </a:txBody>
                  <a:tcPr>
                    <a:lnL w="12700" cmpd="sng">
                      <a:noFill/>
                    </a:lnL>
                  </a:tcPr>
                </a:tc>
                <a:extLst>
                  <a:ext uri="{0D108BD9-81ED-4DB2-BD59-A6C34878D82A}">
                    <a16:rowId xmlns:a16="http://schemas.microsoft.com/office/drawing/2014/main" val="3411885677"/>
                  </a:ext>
                </a:extLst>
              </a:tr>
              <a:tr h="121568">
                <a:tc>
                  <a:txBody>
                    <a:bodyPr/>
                    <a:lstStyle/>
                    <a:p>
                      <a:r>
                        <a:rPr lang="en-US" sz="1000" b="1" kern="1200" dirty="0">
                          <a:solidFill>
                            <a:schemeClr val="dk1"/>
                          </a:solidFill>
                          <a:effectLst/>
                          <a:latin typeface="+mn-lt"/>
                          <a:ea typeface="+mn-ea"/>
                          <a:cs typeface="+mn-cs"/>
                        </a:rPr>
                        <a:t>Location</a:t>
                      </a:r>
                      <a:endParaRPr lang="en-IN" sz="1000" dirty="0"/>
                    </a:p>
                  </a:txBody>
                  <a:tcPr/>
                </a:tc>
                <a:tc>
                  <a:txBody>
                    <a:bodyPr/>
                    <a:lstStyle/>
                    <a:p>
                      <a:r>
                        <a:rPr lang="en-US" sz="1000" b="1" kern="1200" dirty="0">
                          <a:solidFill>
                            <a:schemeClr val="dk1"/>
                          </a:solidFill>
                          <a:effectLst/>
                          <a:latin typeface="+mn-lt"/>
                          <a:ea typeface="+mn-ea"/>
                          <a:cs typeface="+mn-cs"/>
                        </a:rPr>
                        <a:t>Enzymes</a:t>
                      </a:r>
                      <a:endParaRPr lang="en-IN" sz="1000" dirty="0"/>
                    </a:p>
                  </a:txBody>
                  <a:tcPr/>
                </a:tc>
                <a:tc>
                  <a:txBody>
                    <a:bodyPr/>
                    <a:lstStyle/>
                    <a:p>
                      <a:r>
                        <a:rPr lang="en-US" sz="1000" b="1" kern="1200" dirty="0">
                          <a:solidFill>
                            <a:schemeClr val="dk1"/>
                          </a:solidFill>
                          <a:effectLst/>
                          <a:latin typeface="+mn-lt"/>
                          <a:ea typeface="+mn-ea"/>
                          <a:cs typeface="+mn-cs"/>
                        </a:rPr>
                        <a:t>Substrates</a:t>
                      </a:r>
                      <a:endParaRPr lang="en-IN" sz="1000" dirty="0"/>
                    </a:p>
                  </a:txBody>
                  <a:tcPr/>
                </a:tc>
                <a:tc>
                  <a:txBody>
                    <a:bodyPr/>
                    <a:lstStyle/>
                    <a:p>
                      <a:r>
                        <a:rPr lang="en-US" sz="1000" b="1" kern="1200" dirty="0">
                          <a:solidFill>
                            <a:schemeClr val="dk1"/>
                          </a:solidFill>
                          <a:effectLst/>
                          <a:latin typeface="+mn-lt"/>
                          <a:ea typeface="+mn-ea"/>
                          <a:cs typeface="+mn-cs"/>
                        </a:rPr>
                        <a:t>Digestion Products</a:t>
                      </a:r>
                      <a:endParaRPr lang="en-IN" sz="1000" dirty="0"/>
                    </a:p>
                  </a:txBody>
                  <a:tcPr/>
                </a:tc>
                <a:extLst>
                  <a:ext uri="{0D108BD9-81ED-4DB2-BD59-A6C34878D82A}">
                    <a16:rowId xmlns:a16="http://schemas.microsoft.com/office/drawing/2014/main" val="3199758601"/>
                  </a:ext>
                </a:extLst>
              </a:tr>
              <a:tr h="121568">
                <a:tc>
                  <a:txBody>
                    <a:bodyPr/>
                    <a:lstStyle/>
                    <a:p>
                      <a:r>
                        <a:rPr lang="en-US" sz="1000" kern="1200" dirty="0">
                          <a:solidFill>
                            <a:schemeClr val="dk1"/>
                          </a:solidFill>
                          <a:effectLst/>
                          <a:latin typeface="+mn-lt"/>
                          <a:ea typeface="+mn-ea"/>
                          <a:cs typeface="+mn-cs"/>
                        </a:rPr>
                        <a:t>Salivary glands</a:t>
                      </a:r>
                      <a:endParaRPr lang="en-IN" sz="1000" dirty="0"/>
                    </a:p>
                  </a:txBody>
                  <a:tcPr/>
                </a:tc>
                <a:tc>
                  <a:txBody>
                    <a:bodyPr/>
                    <a:lstStyle/>
                    <a:p>
                      <a:r>
                        <a:rPr lang="en-US" sz="1000" kern="1200" dirty="0">
                          <a:solidFill>
                            <a:schemeClr val="dk1"/>
                          </a:solidFill>
                          <a:effectLst/>
                          <a:latin typeface="+mn-lt"/>
                          <a:ea typeface="+mn-ea"/>
                          <a:cs typeface="+mn-cs"/>
                        </a:rPr>
                        <a:t>Amylase</a:t>
                      </a:r>
                      <a:endParaRPr lang="en-IN" sz="1000" dirty="0"/>
                    </a:p>
                  </a:txBody>
                  <a:tcPr/>
                </a:tc>
                <a:tc>
                  <a:txBody>
                    <a:bodyPr/>
                    <a:lstStyle/>
                    <a:p>
                      <a:r>
                        <a:rPr lang="en-US" sz="1000" kern="1200" dirty="0">
                          <a:solidFill>
                            <a:schemeClr val="dk1"/>
                          </a:solidFill>
                          <a:effectLst/>
                          <a:latin typeface="+mn-lt"/>
                          <a:ea typeface="+mn-ea"/>
                          <a:cs typeface="+mn-cs"/>
                        </a:rPr>
                        <a:t>Starch, glycogen</a:t>
                      </a:r>
                      <a:endParaRPr lang="en-IN" sz="1000" dirty="0"/>
                    </a:p>
                  </a:txBody>
                  <a:tcPr/>
                </a:tc>
                <a:tc>
                  <a:txBody>
                    <a:bodyPr/>
                    <a:lstStyle/>
                    <a:p>
                      <a:r>
                        <a:rPr lang="en-US" sz="1000" kern="1200" dirty="0">
                          <a:solidFill>
                            <a:schemeClr val="dk1"/>
                          </a:solidFill>
                          <a:effectLst/>
                          <a:latin typeface="+mn-lt"/>
                          <a:ea typeface="+mn-ea"/>
                          <a:cs typeface="+mn-cs"/>
                        </a:rPr>
                        <a:t>Disaccharides</a:t>
                      </a:r>
                      <a:endParaRPr lang="en-IN" sz="1000" dirty="0"/>
                    </a:p>
                  </a:txBody>
                  <a:tcPr/>
                </a:tc>
                <a:extLst>
                  <a:ext uri="{0D108BD9-81ED-4DB2-BD59-A6C34878D82A}">
                    <a16:rowId xmlns:a16="http://schemas.microsoft.com/office/drawing/2014/main" val="753131796"/>
                  </a:ext>
                </a:extLst>
              </a:tr>
              <a:tr h="121568">
                <a:tc>
                  <a:txBody>
                    <a:bodyPr/>
                    <a:lstStyle/>
                    <a:p>
                      <a:r>
                        <a:rPr lang="en-US" sz="1000" kern="1200" dirty="0">
                          <a:solidFill>
                            <a:schemeClr val="dk1"/>
                          </a:solidFill>
                          <a:effectLst/>
                          <a:latin typeface="+mn-lt"/>
                          <a:ea typeface="+mn-ea"/>
                          <a:cs typeface="+mn-cs"/>
                        </a:rPr>
                        <a:t>Stomach</a:t>
                      </a:r>
                      <a:endParaRPr lang="en-IN" sz="1000" dirty="0"/>
                    </a:p>
                  </a:txBody>
                  <a:tcPr/>
                </a:tc>
                <a:tc>
                  <a:txBody>
                    <a:bodyPr/>
                    <a:lstStyle/>
                    <a:p>
                      <a:r>
                        <a:rPr lang="en-US" sz="1000" kern="1200" dirty="0">
                          <a:solidFill>
                            <a:schemeClr val="dk1"/>
                          </a:solidFill>
                          <a:effectLst/>
                          <a:latin typeface="+mn-lt"/>
                          <a:ea typeface="+mn-ea"/>
                          <a:cs typeface="+mn-cs"/>
                        </a:rPr>
                        <a:t>Pepsin</a:t>
                      </a:r>
                      <a:endParaRPr lang="en-IN" sz="1000" dirty="0"/>
                    </a:p>
                  </a:txBody>
                  <a:tcPr/>
                </a:tc>
                <a:tc>
                  <a:txBody>
                    <a:bodyPr/>
                    <a:lstStyle/>
                    <a:p>
                      <a:r>
                        <a:rPr lang="en-US" sz="1000" kern="1200" dirty="0">
                          <a:solidFill>
                            <a:schemeClr val="dk1"/>
                          </a:solidFill>
                          <a:effectLst/>
                          <a:latin typeface="+mn-lt"/>
                          <a:ea typeface="+mn-ea"/>
                          <a:cs typeface="+mn-cs"/>
                        </a:rPr>
                        <a:t>Proteins</a:t>
                      </a:r>
                      <a:endParaRPr lang="en-IN" sz="1000" dirty="0"/>
                    </a:p>
                  </a:txBody>
                  <a:tcPr/>
                </a:tc>
                <a:tc>
                  <a:txBody>
                    <a:bodyPr/>
                    <a:lstStyle/>
                    <a:p>
                      <a:r>
                        <a:rPr lang="en-US" sz="1000" kern="1200" dirty="0">
                          <a:solidFill>
                            <a:schemeClr val="dk1"/>
                          </a:solidFill>
                          <a:effectLst/>
                          <a:latin typeface="+mn-lt"/>
                          <a:ea typeface="+mn-ea"/>
                          <a:cs typeface="+mn-cs"/>
                        </a:rPr>
                        <a:t>Short peptides</a:t>
                      </a:r>
                      <a:endParaRPr lang="en-IN" sz="1000" dirty="0"/>
                    </a:p>
                  </a:txBody>
                  <a:tcPr/>
                </a:tc>
                <a:extLst>
                  <a:ext uri="{0D108BD9-81ED-4DB2-BD59-A6C34878D82A}">
                    <a16:rowId xmlns:a16="http://schemas.microsoft.com/office/drawing/2014/main" val="2030043482"/>
                  </a:ext>
                </a:extLst>
              </a:tr>
              <a:tr h="121568">
                <a:tc>
                  <a:txBody>
                    <a:bodyPr/>
                    <a:lstStyle/>
                    <a:p>
                      <a:r>
                        <a:rPr lang="en-US" sz="1000" kern="1200" dirty="0">
                          <a:solidFill>
                            <a:schemeClr val="dk1"/>
                          </a:solidFill>
                          <a:effectLst/>
                          <a:latin typeface="+mn-lt"/>
                          <a:ea typeface="+mn-ea"/>
                          <a:cs typeface="+mn-cs"/>
                        </a:rPr>
                        <a:t>Pancreas</a:t>
                      </a:r>
                      <a:endParaRPr lang="en-IN" sz="1000" dirty="0"/>
                    </a:p>
                  </a:txBody>
                  <a:tcPr/>
                </a:tc>
                <a:tc>
                  <a:txBody>
                    <a:bodyPr/>
                    <a:lstStyle/>
                    <a:p>
                      <a:r>
                        <a:rPr lang="en-US" sz="1000" kern="1200" dirty="0">
                          <a:solidFill>
                            <a:schemeClr val="dk1"/>
                          </a:solidFill>
                          <a:effectLst/>
                          <a:latin typeface="+mn-lt"/>
                          <a:ea typeface="+mn-ea"/>
                          <a:cs typeface="+mn-cs"/>
                        </a:rPr>
                        <a:t>Lipase</a:t>
                      </a:r>
                      <a:endParaRPr lang="en-IN" sz="1000" dirty="0"/>
                    </a:p>
                  </a:txBody>
                  <a:tcPr/>
                </a:tc>
                <a:tc>
                  <a:txBody>
                    <a:bodyPr/>
                    <a:lstStyle/>
                    <a:p>
                      <a:r>
                        <a:rPr lang="en-US" sz="1000" kern="1200" dirty="0">
                          <a:solidFill>
                            <a:schemeClr val="dk1"/>
                          </a:solidFill>
                          <a:effectLst/>
                          <a:latin typeface="+mn-lt"/>
                          <a:ea typeface="+mn-ea"/>
                          <a:cs typeface="+mn-cs"/>
                        </a:rPr>
                        <a:t>Triglycerides</a:t>
                      </a:r>
                      <a:endParaRPr lang="en-IN" sz="1000" dirty="0"/>
                    </a:p>
                  </a:txBody>
                  <a:tcPr/>
                </a:tc>
                <a:tc>
                  <a:txBody>
                    <a:bodyPr/>
                    <a:lstStyle/>
                    <a:p>
                      <a:r>
                        <a:rPr lang="en-US" sz="1000" kern="1200" dirty="0">
                          <a:solidFill>
                            <a:schemeClr val="dk1"/>
                          </a:solidFill>
                          <a:effectLst/>
                          <a:latin typeface="+mn-lt"/>
                          <a:ea typeface="+mn-ea"/>
                          <a:cs typeface="+mn-cs"/>
                        </a:rPr>
                        <a:t>Fatty acids, monoglycerides</a:t>
                      </a:r>
                      <a:endParaRPr lang="en-IN" sz="1000" dirty="0"/>
                    </a:p>
                  </a:txBody>
                  <a:tcPr/>
                </a:tc>
                <a:extLst>
                  <a:ext uri="{0D108BD9-81ED-4DB2-BD59-A6C34878D82A}">
                    <a16:rowId xmlns:a16="http://schemas.microsoft.com/office/drawing/2014/main" val="4085100663"/>
                  </a:ext>
                </a:extLst>
              </a:tr>
              <a:tr h="121568">
                <a:tc>
                  <a:txBody>
                    <a:bodyPr/>
                    <a:lstStyle/>
                    <a:p>
                      <a:endParaRPr lang="en-IN" sz="1000" dirty="0"/>
                    </a:p>
                  </a:txBody>
                  <a:tcPr/>
                </a:tc>
                <a:tc>
                  <a:txBody>
                    <a:bodyPr/>
                    <a:lstStyle/>
                    <a:p>
                      <a:r>
                        <a:rPr lang="en-US" sz="1000" kern="1200" dirty="0">
                          <a:solidFill>
                            <a:schemeClr val="dk1"/>
                          </a:solidFill>
                          <a:effectLst/>
                          <a:latin typeface="+mn-lt"/>
                          <a:ea typeface="+mn-ea"/>
                          <a:cs typeface="+mn-cs"/>
                        </a:rPr>
                        <a:t>Trypsin, chymotrypsin</a:t>
                      </a:r>
                      <a:endParaRPr lang="en-IN" sz="1000" dirty="0"/>
                    </a:p>
                  </a:txBody>
                  <a:tcPr/>
                </a:tc>
                <a:tc>
                  <a:txBody>
                    <a:bodyPr/>
                    <a:lstStyle/>
                    <a:p>
                      <a:r>
                        <a:rPr lang="en-US" sz="1000" kern="1200" dirty="0">
                          <a:solidFill>
                            <a:schemeClr val="dk1"/>
                          </a:solidFill>
                          <a:effectLst/>
                          <a:latin typeface="+mn-lt"/>
                          <a:ea typeface="+mn-ea"/>
                          <a:cs typeface="+mn-cs"/>
                        </a:rPr>
                        <a:t>Proteins</a:t>
                      </a:r>
                      <a:endParaRPr lang="en-IN" sz="1000" dirty="0"/>
                    </a:p>
                  </a:txBody>
                  <a:tcPr/>
                </a:tc>
                <a:tc>
                  <a:txBody>
                    <a:bodyPr/>
                    <a:lstStyle/>
                    <a:p>
                      <a:r>
                        <a:rPr lang="en-US" sz="1000" kern="1200" dirty="0">
                          <a:solidFill>
                            <a:schemeClr val="dk1"/>
                          </a:solidFill>
                          <a:effectLst/>
                          <a:latin typeface="+mn-lt"/>
                          <a:ea typeface="+mn-ea"/>
                          <a:cs typeface="+mn-cs"/>
                        </a:rPr>
                        <a:t>Peptides</a:t>
                      </a:r>
                      <a:endParaRPr lang="en-IN" sz="1000" dirty="0"/>
                    </a:p>
                  </a:txBody>
                  <a:tcPr/>
                </a:tc>
                <a:extLst>
                  <a:ext uri="{0D108BD9-81ED-4DB2-BD59-A6C34878D82A}">
                    <a16:rowId xmlns:a16="http://schemas.microsoft.com/office/drawing/2014/main" val="2176886076"/>
                  </a:ext>
                </a:extLst>
              </a:tr>
              <a:tr h="207652">
                <a:tc>
                  <a:txBody>
                    <a:bodyPr/>
                    <a:lstStyle/>
                    <a:p>
                      <a:endParaRPr lang="en-IN" sz="1000" dirty="0"/>
                    </a:p>
                  </a:txBody>
                  <a:tcPr/>
                </a:tc>
                <a:tc>
                  <a:txBody>
                    <a:bodyPr/>
                    <a:lstStyle/>
                    <a:p>
                      <a:r>
                        <a:rPr lang="en-US" sz="1000" kern="1200" dirty="0" err="1">
                          <a:solidFill>
                            <a:schemeClr val="dk1"/>
                          </a:solidFill>
                          <a:effectLst/>
                          <a:latin typeface="+mn-lt"/>
                          <a:ea typeface="+mn-ea"/>
                          <a:cs typeface="+mn-cs"/>
                        </a:rPr>
                        <a:t>Dnase</a:t>
                      </a:r>
                      <a:endParaRPr lang="en-IN" sz="1000" dirty="0"/>
                    </a:p>
                  </a:txBody>
                  <a:tcPr/>
                </a:tc>
                <a:tc>
                  <a:txBody>
                    <a:bodyPr/>
                    <a:lstStyle/>
                    <a:p>
                      <a:r>
                        <a:rPr lang="en-US" sz="1000" kern="1200" dirty="0">
                          <a:solidFill>
                            <a:schemeClr val="dk1"/>
                          </a:solidFill>
                          <a:effectLst/>
                          <a:latin typeface="+mn-lt"/>
                          <a:ea typeface="+mn-ea"/>
                          <a:cs typeface="+mn-cs"/>
                        </a:rPr>
                        <a:t>D</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N</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A</a:t>
                      </a:r>
                      <a:endParaRPr lang="en-IN" sz="1000" dirty="0"/>
                    </a:p>
                  </a:txBody>
                  <a:tcPr/>
                </a:tc>
                <a:tc>
                  <a:txBody>
                    <a:bodyPr/>
                    <a:lstStyle/>
                    <a:p>
                      <a:r>
                        <a:rPr lang="en-US" sz="1000" kern="1200" dirty="0">
                          <a:solidFill>
                            <a:schemeClr val="dk1"/>
                          </a:solidFill>
                          <a:effectLst/>
                          <a:latin typeface="+mn-lt"/>
                          <a:ea typeface="+mn-ea"/>
                          <a:cs typeface="+mn-cs"/>
                        </a:rPr>
                        <a:t>Nucleotides</a:t>
                      </a:r>
                      <a:endParaRPr lang="en-IN" sz="1000" dirty="0"/>
                    </a:p>
                  </a:txBody>
                  <a:tcPr/>
                </a:tc>
                <a:extLst>
                  <a:ext uri="{0D108BD9-81ED-4DB2-BD59-A6C34878D82A}">
                    <a16:rowId xmlns:a16="http://schemas.microsoft.com/office/drawing/2014/main" val="2433436085"/>
                  </a:ext>
                </a:extLst>
              </a:tr>
              <a:tr h="121568">
                <a:tc>
                  <a:txBody>
                    <a:bodyPr/>
                    <a:lstStyle/>
                    <a:p>
                      <a:endParaRPr lang="en-IN" sz="1000" dirty="0"/>
                    </a:p>
                  </a:txBody>
                  <a:tcPr/>
                </a:tc>
                <a:tc>
                  <a:txBody>
                    <a:bodyPr/>
                    <a:lstStyle/>
                    <a:p>
                      <a:r>
                        <a:rPr lang="en-US" sz="1000" kern="1200" dirty="0" err="1">
                          <a:solidFill>
                            <a:schemeClr val="dk1"/>
                          </a:solidFill>
                          <a:effectLst/>
                          <a:latin typeface="+mn-lt"/>
                          <a:ea typeface="+mn-ea"/>
                          <a:cs typeface="+mn-cs"/>
                        </a:rPr>
                        <a:t>Rnase</a:t>
                      </a:r>
                      <a:endParaRPr lang="en-IN" sz="1000" dirty="0"/>
                    </a:p>
                  </a:txBody>
                  <a:tcPr/>
                </a:tc>
                <a:tc>
                  <a:txBody>
                    <a:bodyPr/>
                    <a:lstStyle/>
                    <a:p>
                      <a:r>
                        <a:rPr lang="en-US" sz="1000" kern="1200" dirty="0">
                          <a:solidFill>
                            <a:schemeClr val="dk1"/>
                          </a:solidFill>
                          <a:effectLst/>
                          <a:latin typeface="+mn-lt"/>
                          <a:ea typeface="+mn-ea"/>
                          <a:cs typeface="+mn-cs"/>
                        </a:rPr>
                        <a:t>R</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N</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A</a:t>
                      </a:r>
                      <a:endParaRPr lang="en-IN" sz="1000" dirty="0"/>
                    </a:p>
                  </a:txBody>
                  <a:tcPr/>
                </a:tc>
                <a:tc>
                  <a:txBody>
                    <a:bodyPr/>
                    <a:lstStyle/>
                    <a:p>
                      <a:r>
                        <a:rPr lang="en-US" sz="1000" kern="1200" dirty="0">
                          <a:solidFill>
                            <a:schemeClr val="dk1"/>
                          </a:solidFill>
                          <a:effectLst/>
                          <a:latin typeface="+mn-lt"/>
                          <a:ea typeface="+mn-ea"/>
                          <a:cs typeface="+mn-cs"/>
                        </a:rPr>
                        <a:t>Nucleotides</a:t>
                      </a:r>
                      <a:endParaRPr lang="en-IN" sz="1000" dirty="0"/>
                    </a:p>
                  </a:txBody>
                  <a:tcPr/>
                </a:tc>
                <a:extLst>
                  <a:ext uri="{0D108BD9-81ED-4DB2-BD59-A6C34878D82A}">
                    <a16:rowId xmlns:a16="http://schemas.microsoft.com/office/drawing/2014/main" val="3404237856"/>
                  </a:ext>
                </a:extLst>
              </a:tr>
              <a:tr h="121568">
                <a:tc>
                  <a:txBody>
                    <a:bodyPr/>
                    <a:lstStyle/>
                    <a:p>
                      <a:r>
                        <a:rPr lang="en-US" sz="1000" kern="1200" dirty="0">
                          <a:solidFill>
                            <a:schemeClr val="dk1"/>
                          </a:solidFill>
                          <a:effectLst/>
                          <a:latin typeface="+mn-lt"/>
                          <a:ea typeface="+mn-ea"/>
                          <a:cs typeface="+mn-cs"/>
                        </a:rPr>
                        <a:t>Small intestine (brush border)</a:t>
                      </a:r>
                      <a:endParaRPr lang="en-IN" sz="1000" dirty="0"/>
                    </a:p>
                  </a:txBody>
                  <a:tcPr/>
                </a:tc>
                <a:tc>
                  <a:txBody>
                    <a:bodyPr/>
                    <a:lstStyle/>
                    <a:p>
                      <a:r>
                        <a:rPr lang="en-US" sz="1000" kern="1200" dirty="0">
                          <a:solidFill>
                            <a:schemeClr val="dk1"/>
                          </a:solidFill>
                          <a:effectLst/>
                          <a:latin typeface="+mn-lt"/>
                          <a:ea typeface="+mn-ea"/>
                          <a:cs typeface="+mn-cs"/>
                        </a:rPr>
                        <a:t>Peptidases</a:t>
                      </a:r>
                      <a:endParaRPr lang="en-IN" sz="1000" dirty="0"/>
                    </a:p>
                  </a:txBody>
                  <a:tcPr/>
                </a:tc>
                <a:tc>
                  <a:txBody>
                    <a:bodyPr/>
                    <a:lstStyle/>
                    <a:p>
                      <a:r>
                        <a:rPr lang="en-US" sz="1000" kern="1200" dirty="0">
                          <a:solidFill>
                            <a:schemeClr val="dk1"/>
                          </a:solidFill>
                          <a:effectLst/>
                          <a:latin typeface="+mn-lt"/>
                          <a:ea typeface="+mn-ea"/>
                          <a:cs typeface="+mn-cs"/>
                        </a:rPr>
                        <a:t>Short peptides</a:t>
                      </a:r>
                      <a:endParaRPr lang="en-IN" sz="1000" dirty="0"/>
                    </a:p>
                  </a:txBody>
                  <a:tcPr/>
                </a:tc>
                <a:tc>
                  <a:txBody>
                    <a:bodyPr/>
                    <a:lstStyle/>
                    <a:p>
                      <a:r>
                        <a:rPr lang="en-US" sz="1000" kern="1200" dirty="0">
                          <a:solidFill>
                            <a:schemeClr val="dk1"/>
                          </a:solidFill>
                          <a:effectLst/>
                          <a:latin typeface="+mn-lt"/>
                          <a:ea typeface="+mn-ea"/>
                          <a:cs typeface="+mn-cs"/>
                        </a:rPr>
                        <a:t>Amino acids</a:t>
                      </a:r>
                      <a:endParaRPr lang="en-IN" sz="1000" dirty="0"/>
                    </a:p>
                  </a:txBody>
                  <a:tcPr/>
                </a:tc>
                <a:extLst>
                  <a:ext uri="{0D108BD9-81ED-4DB2-BD59-A6C34878D82A}">
                    <a16:rowId xmlns:a16="http://schemas.microsoft.com/office/drawing/2014/main" val="3844541114"/>
                  </a:ext>
                </a:extLst>
              </a:tr>
              <a:tr h="197548">
                <a:tc>
                  <a:txBody>
                    <a:bodyPr/>
                    <a:lstStyle/>
                    <a:p>
                      <a:endParaRPr lang="en-IN" sz="1000" dirty="0"/>
                    </a:p>
                  </a:txBody>
                  <a:tcPr/>
                </a:tc>
                <a:tc>
                  <a:txBody>
                    <a:bodyPr/>
                    <a:lstStyle/>
                    <a:p>
                      <a:r>
                        <a:rPr lang="en-US" sz="1000" kern="1200" dirty="0">
                          <a:solidFill>
                            <a:schemeClr val="dk1"/>
                          </a:solidFill>
                          <a:effectLst/>
                          <a:latin typeface="+mn-lt"/>
                          <a:ea typeface="+mn-ea"/>
                          <a:cs typeface="+mn-cs"/>
                        </a:rPr>
                        <a:t>Nucleases</a:t>
                      </a:r>
                      <a:endParaRPr lang="en-IN" sz="1000" dirty="0"/>
                    </a:p>
                  </a:txBody>
                  <a:tcPr/>
                </a:tc>
                <a:tc>
                  <a:txBody>
                    <a:bodyPr/>
                    <a:lstStyle/>
                    <a:p>
                      <a:r>
                        <a:rPr lang="en-US" sz="1000" kern="1200" dirty="0">
                          <a:solidFill>
                            <a:schemeClr val="dk1"/>
                          </a:solidFill>
                          <a:effectLst/>
                          <a:latin typeface="+mn-lt"/>
                          <a:ea typeface="+mn-ea"/>
                          <a:cs typeface="+mn-cs"/>
                        </a:rPr>
                        <a:t>D</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N</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A, R</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N</a:t>
                      </a:r>
                      <a:r>
                        <a:rPr lang="en-US" sz="100" kern="1200" dirty="0">
                          <a:solidFill>
                            <a:schemeClr val="dk1"/>
                          </a:solidFill>
                          <a:effectLst/>
                          <a:latin typeface="+mn-lt"/>
                          <a:ea typeface="+mn-ea"/>
                          <a:cs typeface="+mn-cs"/>
                        </a:rPr>
                        <a:t> </a:t>
                      </a:r>
                      <a:r>
                        <a:rPr lang="en-US" sz="1000" kern="1200" dirty="0">
                          <a:solidFill>
                            <a:schemeClr val="dk1"/>
                          </a:solidFill>
                          <a:effectLst/>
                          <a:latin typeface="+mn-lt"/>
                          <a:ea typeface="+mn-ea"/>
                          <a:cs typeface="+mn-cs"/>
                        </a:rPr>
                        <a:t>A</a:t>
                      </a:r>
                      <a:endParaRPr lang="en-IN" sz="1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kern="1200" dirty="0">
                          <a:solidFill>
                            <a:schemeClr val="dk1"/>
                          </a:solidFill>
                          <a:effectLst/>
                          <a:latin typeface="+mn-lt"/>
                          <a:ea typeface="+mn-ea"/>
                          <a:cs typeface="+mn-cs"/>
                        </a:rPr>
                        <a:t>Sugars, nucleic acid bases</a:t>
                      </a:r>
                      <a:endParaRPr lang="en-IN" sz="1000" dirty="0"/>
                    </a:p>
                  </a:txBody>
                  <a:tcPr/>
                </a:tc>
                <a:extLst>
                  <a:ext uri="{0D108BD9-81ED-4DB2-BD59-A6C34878D82A}">
                    <a16:rowId xmlns:a16="http://schemas.microsoft.com/office/drawing/2014/main" val="3552657863"/>
                  </a:ext>
                </a:extLst>
              </a:tr>
              <a:tr h="121568">
                <a:tc>
                  <a:txBody>
                    <a:bodyPr/>
                    <a:lstStyle/>
                    <a:p>
                      <a:endParaRPr lang="en-IN" sz="1000" dirty="0"/>
                    </a:p>
                  </a:txBody>
                  <a:tcPr/>
                </a:tc>
                <a:tc>
                  <a:txBody>
                    <a:bodyPr/>
                    <a:lstStyle/>
                    <a:p>
                      <a:r>
                        <a:rPr lang="en-US" sz="1000" kern="1200" dirty="0">
                          <a:solidFill>
                            <a:schemeClr val="dk1"/>
                          </a:solidFill>
                          <a:effectLst/>
                          <a:latin typeface="+mn-lt"/>
                          <a:ea typeface="+mn-ea"/>
                          <a:cs typeface="+mn-cs"/>
                        </a:rPr>
                        <a:t>Lactase, maltase, sucrose</a:t>
                      </a:r>
                      <a:endParaRPr lang="en-IN" sz="1000" dirty="0"/>
                    </a:p>
                  </a:txBody>
                  <a:tcPr/>
                </a:tc>
                <a:tc>
                  <a:txBody>
                    <a:bodyPr/>
                    <a:lstStyle/>
                    <a:p>
                      <a:r>
                        <a:rPr lang="en-US" sz="1000" kern="1200" dirty="0">
                          <a:solidFill>
                            <a:schemeClr val="dk1"/>
                          </a:solidFill>
                          <a:effectLst/>
                          <a:latin typeface="+mn-lt"/>
                          <a:ea typeface="+mn-ea"/>
                          <a:cs typeface="+mn-cs"/>
                        </a:rPr>
                        <a:t>Disaccharides</a:t>
                      </a:r>
                      <a:endParaRPr lang="en-IN" sz="1000" dirty="0"/>
                    </a:p>
                  </a:txBody>
                  <a:tcPr/>
                </a:tc>
                <a:tc>
                  <a:txBody>
                    <a:bodyPr/>
                    <a:lstStyle/>
                    <a:p>
                      <a:r>
                        <a:rPr lang="en-US" sz="1000" kern="1200" dirty="0">
                          <a:solidFill>
                            <a:schemeClr val="dk1"/>
                          </a:solidFill>
                          <a:effectLst/>
                          <a:latin typeface="+mn-lt"/>
                          <a:ea typeface="+mn-ea"/>
                          <a:cs typeface="+mn-cs"/>
                        </a:rPr>
                        <a:t>Monosaccharides</a:t>
                      </a:r>
                      <a:endParaRPr lang="en-IN" sz="1000" dirty="0"/>
                    </a:p>
                  </a:txBody>
                  <a:tcPr/>
                </a:tc>
                <a:extLst>
                  <a:ext uri="{0D108BD9-81ED-4DB2-BD59-A6C34878D82A}">
                    <a16:rowId xmlns:a16="http://schemas.microsoft.com/office/drawing/2014/main" val="3694263076"/>
                  </a:ext>
                </a:extLst>
              </a:tr>
            </a:tbl>
          </a:graphicData>
        </a:graphic>
      </p:graphicFrame>
      <p:sp>
        <p:nvSpPr>
          <p:cNvPr id="8" name="Slide Number Placeholder 5">
            <a:extLst>
              <a:ext uri="{FF2B5EF4-FFF2-40B4-BE49-F238E27FC236}">
                <a16:creationId xmlns:a16="http://schemas.microsoft.com/office/drawing/2014/main" id="{C9A3CCFD-4F4D-4F8E-9180-4CBBE9CB49EB}"/>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19262514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3C51F-F2B2-4F62-9F77-EA9BC95D5FA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Food Energy</a:t>
            </a:r>
          </a:p>
        </p:txBody>
      </p:sp>
      <p:sp>
        <p:nvSpPr>
          <p:cNvPr id="3" name="Content Placeholder 2">
            <a:extLst>
              <a:ext uri="{FF2B5EF4-FFF2-40B4-BE49-F238E27FC236}">
                <a16:creationId xmlns:a16="http://schemas.microsoft.com/office/drawing/2014/main" id="{6ED616F4-C2A3-4402-A9ED-740BCF2FCBB4}"/>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Ingestion of food serves two primary functions</a:t>
            </a:r>
          </a:p>
          <a:p>
            <a:pPr marL="457200" lvl="0" indent="-457200">
              <a:spcAft>
                <a:spcPts val="1200"/>
              </a:spcAft>
              <a:buClr>
                <a:schemeClr val="tx1"/>
              </a:buClr>
              <a:buFont typeface="+mj-lt"/>
              <a:buAutoNum type="arabicPeriod"/>
            </a:pPr>
            <a:r>
              <a:rPr lang="en-US" dirty="0">
                <a:solidFill>
                  <a:srgbClr val="000000"/>
                </a:solidFill>
                <a:latin typeface="Arial" panose="020B0604020202020204" pitchFamily="34" charset="0"/>
                <a:ea typeface="Verdana" panose="020B0604030504040204" pitchFamily="34" charset="0"/>
              </a:rPr>
              <a:t> Source of energy</a:t>
            </a:r>
          </a:p>
          <a:p>
            <a:pPr marL="457200" lvl="0" indent="-457200">
              <a:spcAft>
                <a:spcPts val="1200"/>
              </a:spcAft>
              <a:buClr>
                <a:schemeClr val="tx1"/>
              </a:buClr>
              <a:buFont typeface="+mj-lt"/>
              <a:buAutoNum type="arabicPeriod"/>
            </a:pPr>
            <a:r>
              <a:rPr lang="en-US" dirty="0">
                <a:solidFill>
                  <a:srgbClr val="000000"/>
                </a:solidFill>
                <a:latin typeface="Arial" panose="020B0604020202020204" pitchFamily="34" charset="0"/>
                <a:ea typeface="Verdana" panose="020B0604030504040204" pitchFamily="34" charset="0"/>
              </a:rPr>
              <a:t> Source of raw material</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Basal metabolic rate (B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Minimal amount of energy consumed under defined resting conditions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Continued ingestion of excess food energy results primarily in accumulation of fat</a:t>
            </a:r>
          </a:p>
        </p:txBody>
      </p:sp>
      <p:sp>
        <p:nvSpPr>
          <p:cNvPr id="6" name="Slide Number Placeholder 3">
            <a:extLst>
              <a:ext uri="{FF2B5EF4-FFF2-40B4-BE49-F238E27FC236}">
                <a16:creationId xmlns:a16="http://schemas.microsoft.com/office/drawing/2014/main" id="{C9DFAD73-26D1-466B-97A7-27B9B90244C1}"/>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2413312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8538F-931C-43C9-B249-0697C9FFA72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Regulation of Food Intake</a:t>
            </a:r>
          </a:p>
        </p:txBody>
      </p:sp>
      <p:sp>
        <p:nvSpPr>
          <p:cNvPr id="3" name="Content Placeholder 2">
            <a:extLst>
              <a:ext uri="{FF2B5EF4-FFF2-40B4-BE49-F238E27FC236}">
                <a16:creationId xmlns:a16="http://schemas.microsoft.com/office/drawing/2014/main" id="{82628F22-8F63-4535-94C3-FC29B6B68984}"/>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Control mechanism links food intake to energy balance</a:t>
            </a:r>
          </a:p>
          <a:p>
            <a:pPr marL="347472"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Leptin – peptide hormone</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Key to appetite control</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Produced by adipose tissue</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Leptin receptor located in hypothalamus</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Reduced leptin signals brain to intake food</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Research on leptin in humans ongoing</a:t>
            </a:r>
          </a:p>
        </p:txBody>
      </p:sp>
      <p:sp>
        <p:nvSpPr>
          <p:cNvPr id="6" name="Slide Number Placeholder 3">
            <a:extLst>
              <a:ext uri="{FF2B5EF4-FFF2-40B4-BE49-F238E27FC236}">
                <a16:creationId xmlns:a16="http://schemas.microsoft.com/office/drawing/2014/main" id="{17076038-FB6C-47C0-BD3B-E47F91751F6E}"/>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42573923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F2268-34F8-4CBF-9133-71E548D5811F}"/>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Other Hormones</a:t>
            </a:r>
          </a:p>
        </p:txBody>
      </p:sp>
      <p:sp>
        <p:nvSpPr>
          <p:cNvPr id="3" name="Content Placeholder 2">
            <a:extLst>
              <a:ext uri="{FF2B5EF4-FFF2-40B4-BE49-F238E27FC236}">
                <a16:creationId xmlns:a16="http://schemas.microsoft.com/office/drawing/2014/main" id="{2D6303F8-FBF3-49DC-B7D8-7DF243D4A22C}"/>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Other hormones involved in the control of feeding and energy include</a:t>
            </a:r>
          </a:p>
          <a:p>
            <a:pPr marL="347472"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Insulin,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and C</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K, which signal satiety</a:t>
            </a:r>
          </a:p>
          <a:p>
            <a:pPr marL="347472"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Ghrelin which stimulates food intake</a:t>
            </a:r>
          </a:p>
          <a:p>
            <a:pPr marL="347472"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Efferent control of feeding</a:t>
            </a:r>
          </a:p>
          <a:p>
            <a:pPr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Neuropeptide Y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 induces feeding activity</a:t>
            </a:r>
          </a:p>
          <a:p>
            <a:pPr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Melanocyte-stimulating hormone (α-M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which suppresses it</a:t>
            </a:r>
          </a:p>
        </p:txBody>
      </p:sp>
      <p:sp>
        <p:nvSpPr>
          <p:cNvPr id="6" name="Slide Number Placeholder 3">
            <a:extLst>
              <a:ext uri="{FF2B5EF4-FFF2-40B4-BE49-F238E27FC236}">
                <a16:creationId xmlns:a16="http://schemas.microsoft.com/office/drawing/2014/main" id="{198A72ED-AA5F-4B03-A23E-2B25FE94A63D}"/>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24549446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5E000-2766-4758-BBBC-54A625E5210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46.17</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fferent signals sent to the hypothalamus and efferent controls sent from the hypothalamus stimulate feeding behavio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143" y="1559007"/>
            <a:ext cx="8695713" cy="4549437"/>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641BA821-0FBC-4D1C-AC6D-F3B10FD0B098}"/>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17492884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914EC-FD93-4A30-8751-8B5226F54E6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Essential Nutrients</a:t>
            </a:r>
          </a:p>
        </p:txBody>
      </p:sp>
      <p:sp>
        <p:nvSpPr>
          <p:cNvPr id="3" name="Content Placeholder 2">
            <a:extLst>
              <a:ext uri="{FF2B5EF4-FFF2-40B4-BE49-F238E27FC236}">
                <a16:creationId xmlns:a16="http://schemas.microsoft.com/office/drawing/2014/main" id="{C6DCB502-A54D-4576-9941-26AA087321E6}"/>
              </a:ext>
            </a:extLst>
          </p:cNvPr>
          <p:cNvSpPr>
            <a:spLocks noGrp="1"/>
          </p:cNvSpPr>
          <p:nvPr>
            <p:ph sz="quarter" idx="11"/>
          </p:nvPr>
        </p:nvSpPr>
        <p:spPr/>
        <p:txBody>
          <a:bodyPr/>
          <a:lstStyle/>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Animal cannot manufacture these for itself but are necessary for health and so must be obtained in the diet</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Vitamins</a:t>
            </a:r>
          </a:p>
          <a:p>
            <a:pPr marL="347472" lvl="0" indent="-347472">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Humans, apes, monkeys, and guinea pigs have lost the ability to synthesize ascorbic acid (vitamin C)</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Amino acids – humans require 9</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Long-chain unsaturated fatty acids</a:t>
            </a:r>
          </a:p>
          <a:p>
            <a:pPr marL="347472" lvl="0" indent="-347472">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Vertebrates can synthesize cholesterol, a key component of steroid hormones, but some carnivorous insects cannot</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Minerals</a:t>
            </a:r>
          </a:p>
        </p:txBody>
      </p:sp>
      <p:sp>
        <p:nvSpPr>
          <p:cNvPr id="6" name="Slide Number Placeholder 3">
            <a:extLst>
              <a:ext uri="{FF2B5EF4-FFF2-40B4-BE49-F238E27FC236}">
                <a16:creationId xmlns:a16="http://schemas.microsoft.com/office/drawing/2014/main" id="{B702EDAF-592B-46E0-8FC7-FA93DC093406}"/>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5211843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52DBB-15DD-4907-A272-B92A233ACCA7}"/>
              </a:ext>
            </a:extLst>
          </p:cNvPr>
          <p:cNvSpPr>
            <a:spLocks noGrp="1"/>
          </p:cNvSpPr>
          <p:nvPr>
            <p:ph type="title"/>
          </p:nvPr>
        </p:nvSpPr>
        <p:spPr/>
        <p:txBody>
          <a:bodyPr/>
          <a:lstStyle/>
          <a:p>
            <a:pPr lvl="0"/>
            <a:r>
              <a:rPr lang="en-US" altLang="en-US" dirty="0">
                <a:ea typeface="Microsoft YaHei" panose="020B0503020204020204" pitchFamily="34" charset="-122"/>
              </a:rPr>
              <a:t>Table 46.2</a:t>
            </a:r>
            <a:endParaRPr lang="en-US" b="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58C08FB-0385-4FB9-B77A-E0E12038F859}"/>
              </a:ext>
            </a:extLst>
          </p:cNvPr>
          <p:cNvSpPr>
            <a:spLocks noGrp="1"/>
          </p:cNvSpPr>
          <p:nvPr>
            <p:ph sz="quarter" idx="11"/>
          </p:nvPr>
        </p:nvSpPr>
        <p:spPr>
          <a:xfrm>
            <a:off x="342900" y="1071548"/>
            <a:ext cx="8458200" cy="294546"/>
          </a:xfrm>
        </p:spPr>
        <p:txBody>
          <a:bodyPr/>
          <a:lstStyle/>
          <a:p>
            <a:r>
              <a:rPr lang="en-IN" sz="1600" b="1" dirty="0"/>
              <a:t>TABLE 46.2 </a:t>
            </a:r>
            <a:r>
              <a:rPr lang="en-US" sz="1600" b="1" dirty="0"/>
              <a:t>Major Vitamins Required by Humans </a:t>
            </a:r>
            <a:r>
              <a:rPr lang="en-US" sz="1600" dirty="0"/>
              <a:t>	</a:t>
            </a:r>
          </a:p>
        </p:txBody>
      </p:sp>
      <p:graphicFrame>
        <p:nvGraphicFramePr>
          <p:cNvPr id="15" name="Table 2"/>
          <p:cNvGraphicFramePr>
            <a:graphicFrameLocks noGrp="1"/>
          </p:cNvGraphicFramePr>
          <p:nvPr>
            <p:extLst>
              <p:ext uri="{D42A27DB-BD31-4B8C-83A1-F6EECF244321}">
                <p14:modId xmlns:p14="http://schemas.microsoft.com/office/powerpoint/2010/main" val="3067997143"/>
              </p:ext>
            </p:extLst>
          </p:nvPr>
        </p:nvGraphicFramePr>
        <p:xfrm>
          <a:off x="510183" y="1365145"/>
          <a:ext cx="8123634" cy="5135880"/>
        </p:xfrm>
        <a:graphic>
          <a:graphicData uri="http://schemas.openxmlformats.org/drawingml/2006/table">
            <a:tbl>
              <a:tblPr firstRow="1" bandRow="1">
                <a:tableStyleId>{5C22544A-7EE6-4342-B048-85BDC9FD1C3A}</a:tableStyleId>
              </a:tblPr>
              <a:tblGrid>
                <a:gridCol w="1395434">
                  <a:extLst>
                    <a:ext uri="{9D8B030D-6E8A-4147-A177-3AD203B41FA5}">
                      <a16:colId xmlns:a16="http://schemas.microsoft.com/office/drawing/2014/main" val="1228208133"/>
                    </a:ext>
                  </a:extLst>
                </a:gridCol>
                <a:gridCol w="3199644">
                  <a:extLst>
                    <a:ext uri="{9D8B030D-6E8A-4147-A177-3AD203B41FA5}">
                      <a16:colId xmlns:a16="http://schemas.microsoft.com/office/drawing/2014/main" val="650508958"/>
                    </a:ext>
                  </a:extLst>
                </a:gridCol>
                <a:gridCol w="1718115">
                  <a:extLst>
                    <a:ext uri="{9D8B030D-6E8A-4147-A177-3AD203B41FA5}">
                      <a16:colId xmlns:a16="http://schemas.microsoft.com/office/drawing/2014/main" val="3420333291"/>
                    </a:ext>
                  </a:extLst>
                </a:gridCol>
                <a:gridCol w="1810441">
                  <a:extLst>
                    <a:ext uri="{9D8B030D-6E8A-4147-A177-3AD203B41FA5}">
                      <a16:colId xmlns:a16="http://schemas.microsoft.com/office/drawing/2014/main" val="120264165"/>
                    </a:ext>
                  </a:extLst>
                </a:gridCol>
              </a:tblGrid>
              <a:tr h="0">
                <a:tc>
                  <a:txBody>
                    <a:bodyPr/>
                    <a:lstStyle/>
                    <a:p>
                      <a:pPr algn="ctr"/>
                      <a:r>
                        <a:rPr lang="en-US" sz="950" b="1" kern="1200" dirty="0">
                          <a:solidFill>
                            <a:schemeClr val="lt1"/>
                          </a:solidFill>
                          <a:effectLst/>
                          <a:latin typeface="+mn-lt"/>
                          <a:ea typeface="+mn-ea"/>
                          <a:cs typeface="+mn-cs"/>
                        </a:rPr>
                        <a:t>Vitamin</a:t>
                      </a:r>
                      <a:endParaRPr lang="en-IN" sz="950" dirty="0"/>
                    </a:p>
                  </a:txBody>
                  <a:tcPr/>
                </a:tc>
                <a:tc>
                  <a:txBody>
                    <a:bodyPr/>
                    <a:lstStyle/>
                    <a:p>
                      <a:pPr algn="ctr"/>
                      <a:r>
                        <a:rPr lang="en-US" sz="950" b="1" kern="1200" dirty="0">
                          <a:solidFill>
                            <a:schemeClr val="lt1"/>
                          </a:solidFill>
                          <a:effectLst/>
                          <a:latin typeface="+mn-lt"/>
                          <a:ea typeface="+mn-ea"/>
                          <a:cs typeface="+mn-cs"/>
                        </a:rPr>
                        <a:t>Function</a:t>
                      </a:r>
                      <a:endParaRPr lang="en-IN" sz="950" dirty="0"/>
                    </a:p>
                  </a:txBody>
                  <a:tcPr/>
                </a:tc>
                <a:tc>
                  <a:txBody>
                    <a:bodyPr/>
                    <a:lstStyle/>
                    <a:p>
                      <a:pPr algn="ctr"/>
                      <a:r>
                        <a:rPr lang="en-US" sz="950" b="1" kern="1200" dirty="0">
                          <a:solidFill>
                            <a:schemeClr val="lt1"/>
                          </a:solidFill>
                          <a:effectLst/>
                          <a:latin typeface="+mn-lt"/>
                          <a:ea typeface="+mn-ea"/>
                          <a:cs typeface="+mn-cs"/>
                        </a:rPr>
                        <a:t>Source</a:t>
                      </a:r>
                      <a:endParaRPr lang="en-IN" sz="950" dirty="0"/>
                    </a:p>
                  </a:txBody>
                  <a:tcPr/>
                </a:tc>
                <a:tc>
                  <a:txBody>
                    <a:bodyPr/>
                    <a:lstStyle/>
                    <a:p>
                      <a:pPr algn="ctr"/>
                      <a:r>
                        <a:rPr lang="en-US" sz="950" b="1" kern="1200" dirty="0">
                          <a:solidFill>
                            <a:schemeClr val="lt1"/>
                          </a:solidFill>
                          <a:effectLst/>
                          <a:latin typeface="+mn-lt"/>
                          <a:ea typeface="+mn-ea"/>
                          <a:cs typeface="+mn-cs"/>
                        </a:rPr>
                        <a:t>Deficiency Symptoms</a:t>
                      </a:r>
                      <a:endParaRPr lang="en-IN" sz="950" dirty="0"/>
                    </a:p>
                  </a:txBody>
                  <a:tcPr/>
                </a:tc>
                <a:extLst>
                  <a:ext uri="{0D108BD9-81ED-4DB2-BD59-A6C34878D82A}">
                    <a16:rowId xmlns:a16="http://schemas.microsoft.com/office/drawing/2014/main" val="3304003437"/>
                  </a:ext>
                </a:extLst>
              </a:tr>
              <a:tr h="0">
                <a:tc>
                  <a:txBody>
                    <a:bodyPr/>
                    <a:lstStyle/>
                    <a:p>
                      <a:r>
                        <a:rPr lang="en-US" sz="950" kern="1200" dirty="0">
                          <a:solidFill>
                            <a:schemeClr val="dk1"/>
                          </a:solidFill>
                          <a:effectLst/>
                          <a:latin typeface="+mn-lt"/>
                          <a:ea typeface="+mn-ea"/>
                          <a:cs typeface="+mn-cs"/>
                        </a:rPr>
                        <a:t>Vitamin A (retinol)</a:t>
                      </a:r>
                      <a:endParaRPr lang="en-IN" sz="950" dirty="0"/>
                    </a:p>
                  </a:txBody>
                  <a:tcPr/>
                </a:tc>
                <a:tc>
                  <a:txBody>
                    <a:bodyPr/>
                    <a:lstStyle/>
                    <a:p>
                      <a:r>
                        <a:rPr lang="en-US" sz="950" kern="1200" dirty="0">
                          <a:solidFill>
                            <a:schemeClr val="dk1"/>
                          </a:solidFill>
                          <a:effectLst/>
                          <a:latin typeface="+mn-lt"/>
                          <a:ea typeface="+mn-ea"/>
                          <a:cs typeface="+mn-cs"/>
                        </a:rPr>
                        <a:t>Used in making visual pigments, maintaining epithelial tissues</a:t>
                      </a:r>
                      <a:endParaRPr lang="en-IN" sz="950" dirty="0"/>
                    </a:p>
                  </a:txBody>
                  <a:tcPr/>
                </a:tc>
                <a:tc>
                  <a:txBody>
                    <a:bodyPr/>
                    <a:lstStyle/>
                    <a:p>
                      <a:r>
                        <a:rPr lang="en-US" sz="950" kern="1200" dirty="0">
                          <a:solidFill>
                            <a:schemeClr val="dk1"/>
                          </a:solidFill>
                          <a:effectLst/>
                          <a:latin typeface="+mn-lt"/>
                          <a:ea typeface="+mn-ea"/>
                          <a:cs typeface="+mn-cs"/>
                        </a:rPr>
                        <a:t>Green vegetables, milk products, liver</a:t>
                      </a:r>
                      <a:endParaRPr lang="en-IN" sz="950" dirty="0"/>
                    </a:p>
                  </a:txBody>
                  <a:tcPr/>
                </a:tc>
                <a:tc>
                  <a:txBody>
                    <a:bodyPr/>
                    <a:lstStyle/>
                    <a:p>
                      <a:r>
                        <a:rPr lang="en-US" sz="950" kern="1200" dirty="0">
                          <a:solidFill>
                            <a:schemeClr val="dk1"/>
                          </a:solidFill>
                          <a:effectLst/>
                          <a:latin typeface="+mn-lt"/>
                          <a:ea typeface="+mn-ea"/>
                          <a:cs typeface="+mn-cs"/>
                        </a:rPr>
                        <a:t>Night blindness, flaky skin</a:t>
                      </a:r>
                      <a:endParaRPr lang="en-IN" sz="950" dirty="0"/>
                    </a:p>
                  </a:txBody>
                  <a:tcPr/>
                </a:tc>
                <a:extLst>
                  <a:ext uri="{0D108BD9-81ED-4DB2-BD59-A6C34878D82A}">
                    <a16:rowId xmlns:a16="http://schemas.microsoft.com/office/drawing/2014/main" val="25599269"/>
                  </a:ext>
                </a:extLst>
              </a:tr>
              <a:tr h="0">
                <a:tc>
                  <a:txBody>
                    <a:bodyPr/>
                    <a:lstStyle/>
                    <a:p>
                      <a:r>
                        <a:rPr lang="en-US" sz="950" kern="1200" dirty="0">
                          <a:solidFill>
                            <a:schemeClr val="dk1"/>
                          </a:solidFill>
                          <a:effectLst/>
                          <a:latin typeface="+mn-lt"/>
                          <a:ea typeface="+mn-ea"/>
                          <a:cs typeface="+mn-cs"/>
                        </a:rPr>
                        <a:t>B-complex vitamins</a:t>
                      </a:r>
                      <a:endParaRPr lang="en-IN" sz="950" dirty="0"/>
                    </a:p>
                  </a:txBody>
                  <a:tcPr/>
                </a:tc>
                <a:tc>
                  <a:txBody>
                    <a:bodyPr/>
                    <a:lstStyle/>
                    <a:p>
                      <a:endParaRPr lang="en-IN" sz="950" dirty="0"/>
                    </a:p>
                  </a:txBody>
                  <a:tcPr/>
                </a:tc>
                <a:tc>
                  <a:txBody>
                    <a:bodyPr/>
                    <a:lstStyle/>
                    <a:p>
                      <a:endParaRPr lang="en-IN" sz="950" dirty="0"/>
                    </a:p>
                  </a:txBody>
                  <a:tcPr/>
                </a:tc>
                <a:tc>
                  <a:txBody>
                    <a:bodyPr/>
                    <a:lstStyle/>
                    <a:p>
                      <a:endParaRPr lang="en-IN" sz="950" dirty="0"/>
                    </a:p>
                  </a:txBody>
                  <a:tcPr/>
                </a:tc>
                <a:extLst>
                  <a:ext uri="{0D108BD9-81ED-4DB2-BD59-A6C34878D82A}">
                    <a16:rowId xmlns:a16="http://schemas.microsoft.com/office/drawing/2014/main" val="3176836647"/>
                  </a:ext>
                </a:extLst>
              </a:tr>
              <a:tr h="0">
                <a:tc>
                  <a:txBody>
                    <a:bodyPr/>
                    <a:lstStyle/>
                    <a:p>
                      <a:r>
                        <a:rPr lang="en-US" sz="950" kern="1200" dirty="0">
                          <a:solidFill>
                            <a:schemeClr val="dk1"/>
                          </a:solidFill>
                          <a:effectLst/>
                          <a:latin typeface="+mn-lt"/>
                          <a:ea typeface="+mn-ea"/>
                          <a:cs typeface="+mn-cs"/>
                        </a:rPr>
                        <a:t>B</a:t>
                      </a:r>
                      <a:r>
                        <a:rPr lang="en-US" sz="950" kern="1200" baseline="-25000" dirty="0">
                          <a:solidFill>
                            <a:schemeClr val="dk1"/>
                          </a:solidFill>
                          <a:effectLst/>
                          <a:latin typeface="+mn-lt"/>
                          <a:ea typeface="+mn-ea"/>
                          <a:cs typeface="+mn-cs"/>
                        </a:rPr>
                        <a:t>1</a:t>
                      </a:r>
                      <a:endParaRPr lang="en-IN" sz="950" baseline="-25000" dirty="0"/>
                    </a:p>
                  </a:txBody>
                  <a:tcPr/>
                </a:tc>
                <a:tc>
                  <a:txBody>
                    <a:bodyPr/>
                    <a:lstStyle/>
                    <a:p>
                      <a:r>
                        <a:rPr lang="en-US" sz="950" kern="1200" dirty="0">
                          <a:solidFill>
                            <a:schemeClr val="dk1"/>
                          </a:solidFill>
                          <a:effectLst/>
                          <a:latin typeface="+mn-lt"/>
                          <a:ea typeface="+mn-ea"/>
                          <a:cs typeface="+mn-cs"/>
                        </a:rPr>
                        <a:t>Coenzyme in CO</a:t>
                      </a:r>
                      <a:r>
                        <a:rPr lang="en-US" sz="950" kern="1200" baseline="-25000" dirty="0">
                          <a:solidFill>
                            <a:schemeClr val="dk1"/>
                          </a:solidFill>
                          <a:effectLst/>
                          <a:latin typeface="+mn-lt"/>
                          <a:ea typeface="+mn-ea"/>
                          <a:cs typeface="+mn-cs"/>
                        </a:rPr>
                        <a:t>2</a:t>
                      </a:r>
                      <a:r>
                        <a:rPr lang="en-US" sz="950" kern="1200" dirty="0">
                          <a:solidFill>
                            <a:schemeClr val="dk1"/>
                          </a:solidFill>
                          <a:effectLst/>
                          <a:latin typeface="+mn-lt"/>
                          <a:ea typeface="+mn-ea"/>
                          <a:cs typeface="+mn-cs"/>
                        </a:rPr>
                        <a:t> removal during cellular respiration</a:t>
                      </a:r>
                      <a:endParaRPr lang="en-IN" sz="950" dirty="0"/>
                    </a:p>
                  </a:txBody>
                  <a:tcPr/>
                </a:tc>
                <a:tc>
                  <a:txBody>
                    <a:bodyPr/>
                    <a:lstStyle/>
                    <a:p>
                      <a:r>
                        <a:rPr lang="en-US" sz="950" kern="1200" dirty="0">
                          <a:solidFill>
                            <a:schemeClr val="dk1"/>
                          </a:solidFill>
                          <a:effectLst/>
                          <a:latin typeface="+mn-lt"/>
                          <a:ea typeface="+mn-ea"/>
                          <a:cs typeface="+mn-cs"/>
                        </a:rPr>
                        <a:t>Meat, grains, legumes</a:t>
                      </a:r>
                      <a:endParaRPr lang="en-IN" sz="950" dirty="0"/>
                    </a:p>
                  </a:txBody>
                  <a:tcPr/>
                </a:tc>
                <a:tc>
                  <a:txBody>
                    <a:bodyPr/>
                    <a:lstStyle/>
                    <a:p>
                      <a:r>
                        <a:rPr lang="en-US" sz="950" kern="1200" dirty="0">
                          <a:solidFill>
                            <a:schemeClr val="dk1"/>
                          </a:solidFill>
                          <a:effectLst/>
                          <a:latin typeface="+mn-lt"/>
                          <a:ea typeface="+mn-ea"/>
                          <a:cs typeface="+mn-cs"/>
                        </a:rPr>
                        <a:t>Beriberi, weakening of heart, edema</a:t>
                      </a:r>
                      <a:endParaRPr lang="en-IN" sz="950" dirty="0"/>
                    </a:p>
                  </a:txBody>
                  <a:tcPr/>
                </a:tc>
                <a:extLst>
                  <a:ext uri="{0D108BD9-81ED-4DB2-BD59-A6C34878D82A}">
                    <a16:rowId xmlns:a16="http://schemas.microsoft.com/office/drawing/2014/main" val="2096562157"/>
                  </a:ext>
                </a:extLst>
              </a:tr>
              <a:tr h="0">
                <a:tc>
                  <a:txBody>
                    <a:bodyPr/>
                    <a:lstStyle/>
                    <a:p>
                      <a:r>
                        <a:rPr lang="en-US" sz="950" kern="1200" dirty="0">
                          <a:solidFill>
                            <a:schemeClr val="dk1"/>
                          </a:solidFill>
                          <a:effectLst/>
                          <a:latin typeface="+mn-lt"/>
                          <a:ea typeface="+mn-ea"/>
                          <a:cs typeface="+mn-cs"/>
                        </a:rPr>
                        <a:t>B</a:t>
                      </a:r>
                      <a:r>
                        <a:rPr lang="en-US" sz="950" kern="1200" baseline="-25000" dirty="0">
                          <a:solidFill>
                            <a:schemeClr val="dk1"/>
                          </a:solidFill>
                          <a:effectLst/>
                          <a:latin typeface="+mn-lt"/>
                          <a:ea typeface="+mn-ea"/>
                          <a:cs typeface="+mn-cs"/>
                        </a:rPr>
                        <a:t>2</a:t>
                      </a:r>
                      <a:r>
                        <a:rPr lang="en-US" sz="950" kern="1200" dirty="0">
                          <a:solidFill>
                            <a:schemeClr val="dk1"/>
                          </a:solidFill>
                          <a:effectLst/>
                          <a:latin typeface="+mn-lt"/>
                          <a:ea typeface="+mn-ea"/>
                          <a:cs typeface="+mn-cs"/>
                        </a:rPr>
                        <a:t> (riboflavin)</a:t>
                      </a:r>
                      <a:endParaRPr lang="en-IN" sz="950" dirty="0"/>
                    </a:p>
                  </a:txBody>
                  <a:tcPr/>
                </a:tc>
                <a:tc>
                  <a:txBody>
                    <a:bodyPr/>
                    <a:lstStyle/>
                    <a:p>
                      <a:r>
                        <a:rPr lang="en-US" sz="950" kern="1200" dirty="0">
                          <a:solidFill>
                            <a:schemeClr val="dk1"/>
                          </a:solidFill>
                          <a:effectLst/>
                          <a:latin typeface="+mn-lt"/>
                          <a:ea typeface="+mn-ea"/>
                          <a:cs typeface="+mn-cs"/>
                        </a:rPr>
                        <a:t>Part of coenzymes F</a:t>
                      </a:r>
                      <a:r>
                        <a:rPr lang="en-US" sz="100" kern="1200" dirty="0">
                          <a:solidFill>
                            <a:schemeClr val="dk1"/>
                          </a:solidFill>
                          <a:effectLst/>
                          <a:latin typeface="+mn-lt"/>
                          <a:ea typeface="+mn-ea"/>
                          <a:cs typeface="+mn-cs"/>
                        </a:rPr>
                        <a:t> </a:t>
                      </a:r>
                      <a:r>
                        <a:rPr lang="en-US" sz="950" kern="1200" dirty="0">
                          <a:solidFill>
                            <a:schemeClr val="dk1"/>
                          </a:solidFill>
                          <a:effectLst/>
                          <a:latin typeface="+mn-lt"/>
                          <a:ea typeface="+mn-ea"/>
                          <a:cs typeface="+mn-cs"/>
                        </a:rPr>
                        <a:t>A</a:t>
                      </a:r>
                      <a:r>
                        <a:rPr lang="en-US" sz="100" kern="1200" dirty="0">
                          <a:solidFill>
                            <a:schemeClr val="dk1"/>
                          </a:solidFill>
                          <a:effectLst/>
                          <a:latin typeface="+mn-lt"/>
                          <a:ea typeface="+mn-ea"/>
                          <a:cs typeface="+mn-cs"/>
                        </a:rPr>
                        <a:t> </a:t>
                      </a:r>
                      <a:r>
                        <a:rPr lang="en-US" sz="950" kern="1200" dirty="0">
                          <a:solidFill>
                            <a:schemeClr val="dk1"/>
                          </a:solidFill>
                          <a:effectLst/>
                          <a:latin typeface="+mn-lt"/>
                          <a:ea typeface="+mn-ea"/>
                          <a:cs typeface="+mn-cs"/>
                        </a:rPr>
                        <a:t>D and F</a:t>
                      </a:r>
                      <a:r>
                        <a:rPr lang="en-US" sz="100" kern="1200" dirty="0">
                          <a:solidFill>
                            <a:schemeClr val="dk1"/>
                          </a:solidFill>
                          <a:effectLst/>
                          <a:latin typeface="+mn-lt"/>
                          <a:ea typeface="+mn-ea"/>
                          <a:cs typeface="+mn-cs"/>
                        </a:rPr>
                        <a:t> </a:t>
                      </a:r>
                      <a:r>
                        <a:rPr lang="en-US" sz="950" kern="1200" dirty="0">
                          <a:solidFill>
                            <a:schemeClr val="dk1"/>
                          </a:solidFill>
                          <a:effectLst/>
                          <a:latin typeface="+mn-lt"/>
                          <a:ea typeface="+mn-ea"/>
                          <a:cs typeface="+mn-cs"/>
                        </a:rPr>
                        <a:t>M</a:t>
                      </a:r>
                      <a:r>
                        <a:rPr lang="en-US" sz="100" kern="1200" dirty="0">
                          <a:solidFill>
                            <a:schemeClr val="dk1"/>
                          </a:solidFill>
                          <a:effectLst/>
                          <a:latin typeface="+mn-lt"/>
                          <a:ea typeface="+mn-ea"/>
                          <a:cs typeface="+mn-cs"/>
                        </a:rPr>
                        <a:t> </a:t>
                      </a:r>
                      <a:r>
                        <a:rPr lang="en-US" sz="950" kern="1200" dirty="0">
                          <a:solidFill>
                            <a:schemeClr val="dk1"/>
                          </a:solidFill>
                          <a:effectLst/>
                          <a:latin typeface="+mn-lt"/>
                          <a:ea typeface="+mn-ea"/>
                          <a:cs typeface="+mn-cs"/>
                        </a:rPr>
                        <a:t>N, which play metabolic roles</a:t>
                      </a:r>
                      <a:endParaRPr lang="en-IN" sz="950" dirty="0"/>
                    </a:p>
                  </a:txBody>
                  <a:tcPr/>
                </a:tc>
                <a:tc>
                  <a:txBody>
                    <a:bodyPr/>
                    <a:lstStyle/>
                    <a:p>
                      <a:r>
                        <a:rPr lang="en-US" sz="950" kern="1200" dirty="0">
                          <a:solidFill>
                            <a:schemeClr val="dk1"/>
                          </a:solidFill>
                          <a:effectLst/>
                          <a:latin typeface="+mn-lt"/>
                          <a:ea typeface="+mn-ea"/>
                          <a:cs typeface="+mn-cs"/>
                        </a:rPr>
                        <a:t>Many different kinds of foods</a:t>
                      </a:r>
                      <a:endParaRPr lang="en-IN" sz="950" dirty="0"/>
                    </a:p>
                  </a:txBody>
                  <a:tcPr/>
                </a:tc>
                <a:tc>
                  <a:txBody>
                    <a:bodyPr/>
                    <a:lstStyle/>
                    <a:p>
                      <a:r>
                        <a:rPr lang="en-US" sz="950" kern="1200" dirty="0">
                          <a:solidFill>
                            <a:schemeClr val="dk1"/>
                          </a:solidFill>
                          <a:effectLst/>
                          <a:latin typeface="+mn-lt"/>
                          <a:ea typeface="+mn-ea"/>
                          <a:cs typeface="+mn-cs"/>
                        </a:rPr>
                        <a:t>Inflammation and breakdown of skin, eye irritation</a:t>
                      </a:r>
                      <a:endParaRPr lang="en-IN" sz="950" dirty="0"/>
                    </a:p>
                  </a:txBody>
                  <a:tcPr/>
                </a:tc>
                <a:extLst>
                  <a:ext uri="{0D108BD9-81ED-4DB2-BD59-A6C34878D82A}">
                    <a16:rowId xmlns:a16="http://schemas.microsoft.com/office/drawing/2014/main" val="208859206"/>
                  </a:ext>
                </a:extLst>
              </a:tr>
              <a:tr h="0">
                <a:tc>
                  <a:txBody>
                    <a:bodyPr/>
                    <a:lstStyle/>
                    <a:p>
                      <a:r>
                        <a:rPr lang="en-US" sz="950" kern="1200" dirty="0">
                          <a:solidFill>
                            <a:schemeClr val="dk1"/>
                          </a:solidFill>
                          <a:effectLst/>
                          <a:latin typeface="+mn-lt"/>
                          <a:ea typeface="+mn-ea"/>
                          <a:cs typeface="+mn-cs"/>
                        </a:rPr>
                        <a:t>B</a:t>
                      </a:r>
                      <a:r>
                        <a:rPr lang="en-US" sz="950" kern="1200" baseline="-25000" dirty="0">
                          <a:solidFill>
                            <a:schemeClr val="dk1"/>
                          </a:solidFill>
                          <a:effectLst/>
                          <a:latin typeface="+mn-lt"/>
                          <a:ea typeface="+mn-ea"/>
                          <a:cs typeface="+mn-cs"/>
                        </a:rPr>
                        <a:t>3</a:t>
                      </a:r>
                      <a:r>
                        <a:rPr lang="en-US" sz="950" kern="1200" dirty="0">
                          <a:solidFill>
                            <a:schemeClr val="dk1"/>
                          </a:solidFill>
                          <a:effectLst/>
                          <a:latin typeface="+mn-lt"/>
                          <a:ea typeface="+mn-ea"/>
                          <a:cs typeface="+mn-cs"/>
                        </a:rPr>
                        <a:t> (niacin)</a:t>
                      </a:r>
                      <a:endParaRPr lang="en-IN" sz="950" dirty="0"/>
                    </a:p>
                  </a:txBody>
                  <a:tcPr/>
                </a:tc>
                <a:tc>
                  <a:txBody>
                    <a:bodyPr/>
                    <a:lstStyle/>
                    <a:p>
                      <a:r>
                        <a:rPr lang="en-US" sz="950" kern="1200" dirty="0">
                          <a:solidFill>
                            <a:schemeClr val="dk1"/>
                          </a:solidFill>
                          <a:effectLst/>
                          <a:latin typeface="+mn-lt"/>
                          <a:ea typeface="+mn-ea"/>
                          <a:cs typeface="+mn-cs"/>
                        </a:rPr>
                        <a:t>Part of coenzymes N</a:t>
                      </a:r>
                      <a:r>
                        <a:rPr lang="en-US" sz="100" kern="1200" dirty="0">
                          <a:solidFill>
                            <a:schemeClr val="dk1"/>
                          </a:solidFill>
                          <a:effectLst/>
                          <a:latin typeface="+mn-lt"/>
                          <a:ea typeface="+mn-ea"/>
                          <a:cs typeface="+mn-cs"/>
                        </a:rPr>
                        <a:t> </a:t>
                      </a:r>
                      <a:r>
                        <a:rPr lang="en-US" sz="950" kern="1200" dirty="0">
                          <a:solidFill>
                            <a:schemeClr val="dk1"/>
                          </a:solidFill>
                          <a:effectLst/>
                          <a:latin typeface="+mn-lt"/>
                          <a:ea typeface="+mn-ea"/>
                          <a:cs typeface="+mn-cs"/>
                        </a:rPr>
                        <a:t>A</a:t>
                      </a:r>
                      <a:r>
                        <a:rPr lang="en-US" sz="100" kern="1200" dirty="0">
                          <a:solidFill>
                            <a:schemeClr val="dk1"/>
                          </a:solidFill>
                          <a:effectLst/>
                          <a:latin typeface="+mn-lt"/>
                          <a:ea typeface="+mn-ea"/>
                          <a:cs typeface="+mn-cs"/>
                        </a:rPr>
                        <a:t> </a:t>
                      </a:r>
                      <a:r>
                        <a:rPr lang="en-US" sz="950" kern="1200" dirty="0">
                          <a:solidFill>
                            <a:schemeClr val="dk1"/>
                          </a:solidFill>
                          <a:effectLst/>
                          <a:latin typeface="+mn-lt"/>
                          <a:ea typeface="+mn-ea"/>
                          <a:cs typeface="+mn-cs"/>
                        </a:rPr>
                        <a:t>D</a:t>
                      </a:r>
                      <a:r>
                        <a:rPr lang="en-US" sz="950" kern="1200" baseline="30000" dirty="0">
                          <a:solidFill>
                            <a:schemeClr val="dk1"/>
                          </a:solidFill>
                          <a:effectLst/>
                          <a:latin typeface="+mn-lt"/>
                          <a:ea typeface="+mn-ea"/>
                          <a:cs typeface="+mn-cs"/>
                        </a:rPr>
                        <a:t>+</a:t>
                      </a:r>
                      <a:r>
                        <a:rPr lang="en-US" sz="950" kern="1200" dirty="0">
                          <a:solidFill>
                            <a:schemeClr val="dk1"/>
                          </a:solidFill>
                          <a:effectLst/>
                          <a:latin typeface="+mn-lt"/>
                          <a:ea typeface="+mn-ea"/>
                          <a:cs typeface="+mn-cs"/>
                        </a:rPr>
                        <a:t> and N</a:t>
                      </a:r>
                      <a:r>
                        <a:rPr lang="en-US" sz="100" kern="1200" dirty="0">
                          <a:solidFill>
                            <a:schemeClr val="dk1"/>
                          </a:solidFill>
                          <a:effectLst/>
                          <a:latin typeface="+mn-lt"/>
                          <a:ea typeface="+mn-ea"/>
                          <a:cs typeface="+mn-cs"/>
                        </a:rPr>
                        <a:t> </a:t>
                      </a:r>
                      <a:r>
                        <a:rPr lang="en-US" sz="950" kern="1200" dirty="0">
                          <a:solidFill>
                            <a:schemeClr val="dk1"/>
                          </a:solidFill>
                          <a:effectLst/>
                          <a:latin typeface="+mn-lt"/>
                          <a:ea typeface="+mn-ea"/>
                          <a:cs typeface="+mn-cs"/>
                        </a:rPr>
                        <a:t>A</a:t>
                      </a:r>
                      <a:r>
                        <a:rPr lang="en-US" sz="100" kern="1200" dirty="0">
                          <a:solidFill>
                            <a:schemeClr val="dk1"/>
                          </a:solidFill>
                          <a:effectLst/>
                          <a:latin typeface="+mn-lt"/>
                          <a:ea typeface="+mn-ea"/>
                          <a:cs typeface="+mn-cs"/>
                        </a:rPr>
                        <a:t> </a:t>
                      </a:r>
                      <a:r>
                        <a:rPr lang="en-US" sz="950" kern="1200" dirty="0">
                          <a:solidFill>
                            <a:schemeClr val="dk1"/>
                          </a:solidFill>
                          <a:effectLst/>
                          <a:latin typeface="+mn-lt"/>
                          <a:ea typeface="+mn-ea"/>
                          <a:cs typeface="+mn-cs"/>
                        </a:rPr>
                        <a:t>D</a:t>
                      </a:r>
                      <a:r>
                        <a:rPr lang="en-US" sz="100" kern="1200" dirty="0">
                          <a:solidFill>
                            <a:schemeClr val="dk1"/>
                          </a:solidFill>
                          <a:effectLst/>
                          <a:latin typeface="+mn-lt"/>
                          <a:ea typeface="+mn-ea"/>
                          <a:cs typeface="+mn-cs"/>
                        </a:rPr>
                        <a:t> </a:t>
                      </a:r>
                      <a:r>
                        <a:rPr lang="en-US" sz="950" kern="1200" dirty="0">
                          <a:solidFill>
                            <a:schemeClr val="dk1"/>
                          </a:solidFill>
                          <a:effectLst/>
                          <a:latin typeface="+mn-lt"/>
                          <a:ea typeface="+mn-ea"/>
                          <a:cs typeface="+mn-cs"/>
                        </a:rPr>
                        <a:t>P</a:t>
                      </a:r>
                      <a:r>
                        <a:rPr lang="en-US" sz="950" kern="1200" baseline="30000" dirty="0">
                          <a:solidFill>
                            <a:schemeClr val="dk1"/>
                          </a:solidFill>
                          <a:effectLst/>
                          <a:latin typeface="+mn-lt"/>
                          <a:ea typeface="+mn-ea"/>
                          <a:cs typeface="+mn-cs"/>
                        </a:rPr>
                        <a:t>+</a:t>
                      </a:r>
                      <a:endParaRPr lang="en-IN" sz="950" dirty="0"/>
                    </a:p>
                  </a:txBody>
                  <a:tcPr/>
                </a:tc>
                <a:tc>
                  <a:txBody>
                    <a:bodyPr/>
                    <a:lstStyle/>
                    <a:p>
                      <a:r>
                        <a:rPr lang="en-US" sz="950" kern="1200" dirty="0">
                          <a:solidFill>
                            <a:schemeClr val="dk1"/>
                          </a:solidFill>
                          <a:effectLst/>
                          <a:latin typeface="+mn-lt"/>
                          <a:ea typeface="+mn-ea"/>
                          <a:cs typeface="+mn-cs"/>
                        </a:rPr>
                        <a:t>Liver, lean meats, grains</a:t>
                      </a:r>
                      <a:endParaRPr lang="en-IN" sz="950" dirty="0"/>
                    </a:p>
                  </a:txBody>
                  <a:tcPr/>
                </a:tc>
                <a:tc>
                  <a:txBody>
                    <a:bodyPr/>
                    <a:lstStyle/>
                    <a:p>
                      <a:r>
                        <a:rPr lang="en-US" sz="950" kern="1200" dirty="0">
                          <a:solidFill>
                            <a:schemeClr val="dk1"/>
                          </a:solidFill>
                          <a:effectLst/>
                          <a:latin typeface="+mn-lt"/>
                          <a:ea typeface="+mn-ea"/>
                          <a:cs typeface="+mn-cs"/>
                        </a:rPr>
                        <a:t>Pellagra, inflammation of nerves, mental disorders</a:t>
                      </a:r>
                      <a:endParaRPr lang="en-IN" sz="950" dirty="0"/>
                    </a:p>
                  </a:txBody>
                  <a:tcPr/>
                </a:tc>
                <a:extLst>
                  <a:ext uri="{0D108BD9-81ED-4DB2-BD59-A6C34878D82A}">
                    <a16:rowId xmlns:a16="http://schemas.microsoft.com/office/drawing/2014/main" val="2754998140"/>
                  </a:ext>
                </a:extLst>
              </a:tr>
              <a:tr h="0">
                <a:tc>
                  <a:txBody>
                    <a:bodyPr/>
                    <a:lstStyle/>
                    <a:p>
                      <a:r>
                        <a:rPr lang="en-US" sz="950" kern="1200" dirty="0">
                          <a:solidFill>
                            <a:schemeClr val="dk1"/>
                          </a:solidFill>
                          <a:effectLst/>
                          <a:latin typeface="+mn-lt"/>
                          <a:ea typeface="+mn-ea"/>
                          <a:cs typeface="+mn-cs"/>
                        </a:rPr>
                        <a:t>B</a:t>
                      </a:r>
                      <a:r>
                        <a:rPr lang="en-US" sz="950" kern="1200" baseline="-25000" dirty="0">
                          <a:solidFill>
                            <a:schemeClr val="dk1"/>
                          </a:solidFill>
                          <a:effectLst/>
                          <a:latin typeface="+mn-lt"/>
                          <a:ea typeface="+mn-ea"/>
                          <a:cs typeface="+mn-cs"/>
                        </a:rPr>
                        <a:t>5</a:t>
                      </a:r>
                      <a:r>
                        <a:rPr lang="en-US" sz="950" kern="1200" dirty="0">
                          <a:solidFill>
                            <a:schemeClr val="dk1"/>
                          </a:solidFill>
                          <a:effectLst/>
                          <a:latin typeface="+mn-lt"/>
                          <a:ea typeface="+mn-ea"/>
                          <a:cs typeface="+mn-cs"/>
                        </a:rPr>
                        <a:t> (pantothenic acid)</a:t>
                      </a:r>
                      <a:endParaRPr lang="en-IN" sz="950" dirty="0"/>
                    </a:p>
                  </a:txBody>
                  <a:tcPr/>
                </a:tc>
                <a:tc>
                  <a:txBody>
                    <a:bodyPr/>
                    <a:lstStyle/>
                    <a:p>
                      <a:r>
                        <a:rPr lang="en-US" sz="950" kern="1200" dirty="0">
                          <a:solidFill>
                            <a:schemeClr val="dk1"/>
                          </a:solidFill>
                          <a:effectLst/>
                          <a:latin typeface="+mn-lt"/>
                          <a:ea typeface="+mn-ea"/>
                          <a:cs typeface="+mn-cs"/>
                        </a:rPr>
                        <a:t>Part of coenzyme-A, a key connection between carbohydrate and fat metabolism</a:t>
                      </a:r>
                      <a:endParaRPr lang="en-IN" sz="950" dirty="0"/>
                    </a:p>
                  </a:txBody>
                  <a:tcPr/>
                </a:tc>
                <a:tc>
                  <a:txBody>
                    <a:bodyPr/>
                    <a:lstStyle/>
                    <a:p>
                      <a:r>
                        <a:rPr lang="en-US" sz="950" kern="1200" dirty="0">
                          <a:solidFill>
                            <a:schemeClr val="dk1"/>
                          </a:solidFill>
                          <a:effectLst/>
                          <a:latin typeface="+mn-lt"/>
                          <a:ea typeface="+mn-ea"/>
                          <a:cs typeface="+mn-cs"/>
                        </a:rPr>
                        <a:t>Many different kinds of foods</a:t>
                      </a:r>
                      <a:endParaRPr lang="en-IN" sz="950" dirty="0"/>
                    </a:p>
                  </a:txBody>
                  <a:tcPr/>
                </a:tc>
                <a:tc>
                  <a:txBody>
                    <a:bodyPr/>
                    <a:lstStyle/>
                    <a:p>
                      <a:r>
                        <a:rPr lang="en-US" sz="950" kern="1200" dirty="0">
                          <a:solidFill>
                            <a:schemeClr val="dk1"/>
                          </a:solidFill>
                          <a:effectLst/>
                          <a:latin typeface="+mn-lt"/>
                          <a:ea typeface="+mn-ea"/>
                          <a:cs typeface="+mn-cs"/>
                        </a:rPr>
                        <a:t>Rare: fatigue, loss of coordination</a:t>
                      </a:r>
                      <a:endParaRPr lang="en-IN" sz="950" dirty="0"/>
                    </a:p>
                  </a:txBody>
                  <a:tcPr/>
                </a:tc>
                <a:extLst>
                  <a:ext uri="{0D108BD9-81ED-4DB2-BD59-A6C34878D82A}">
                    <a16:rowId xmlns:a16="http://schemas.microsoft.com/office/drawing/2014/main" val="3689604339"/>
                  </a:ext>
                </a:extLst>
              </a:tr>
              <a:tr h="0">
                <a:tc>
                  <a:txBody>
                    <a:bodyPr/>
                    <a:lstStyle/>
                    <a:p>
                      <a:r>
                        <a:rPr lang="en-US" sz="950" kern="1200" dirty="0">
                          <a:solidFill>
                            <a:schemeClr val="dk1"/>
                          </a:solidFill>
                          <a:effectLst/>
                          <a:latin typeface="+mn-lt"/>
                          <a:ea typeface="+mn-ea"/>
                          <a:cs typeface="+mn-cs"/>
                        </a:rPr>
                        <a:t>B</a:t>
                      </a:r>
                      <a:r>
                        <a:rPr lang="en-US" sz="950" kern="1200" baseline="-25000" dirty="0">
                          <a:solidFill>
                            <a:schemeClr val="dk1"/>
                          </a:solidFill>
                          <a:effectLst/>
                          <a:latin typeface="+mn-lt"/>
                          <a:ea typeface="+mn-ea"/>
                          <a:cs typeface="+mn-cs"/>
                        </a:rPr>
                        <a:t>6</a:t>
                      </a:r>
                      <a:r>
                        <a:rPr lang="en-US" sz="950" kern="1200" dirty="0">
                          <a:solidFill>
                            <a:schemeClr val="dk1"/>
                          </a:solidFill>
                          <a:effectLst/>
                          <a:latin typeface="+mn-lt"/>
                          <a:ea typeface="+mn-ea"/>
                          <a:cs typeface="+mn-cs"/>
                        </a:rPr>
                        <a:t>   (pyridoxine)</a:t>
                      </a:r>
                      <a:endParaRPr lang="en-IN" sz="950" dirty="0"/>
                    </a:p>
                  </a:txBody>
                  <a:tcPr/>
                </a:tc>
                <a:tc>
                  <a:txBody>
                    <a:bodyPr/>
                    <a:lstStyle/>
                    <a:p>
                      <a:r>
                        <a:rPr lang="en-US" sz="950" kern="1200" dirty="0">
                          <a:solidFill>
                            <a:schemeClr val="dk1"/>
                          </a:solidFill>
                          <a:effectLst/>
                          <a:latin typeface="+mn-lt"/>
                          <a:ea typeface="+mn-ea"/>
                          <a:cs typeface="+mn-cs"/>
                        </a:rPr>
                        <a:t>Coenzyme in many phases of amino acid metabolism</a:t>
                      </a:r>
                      <a:endParaRPr lang="en-IN" sz="950" dirty="0"/>
                    </a:p>
                  </a:txBody>
                  <a:tcPr/>
                </a:tc>
                <a:tc>
                  <a:txBody>
                    <a:bodyPr/>
                    <a:lstStyle/>
                    <a:p>
                      <a:r>
                        <a:rPr lang="en-US" sz="950" kern="1200" dirty="0">
                          <a:solidFill>
                            <a:schemeClr val="dk1"/>
                          </a:solidFill>
                          <a:effectLst/>
                          <a:latin typeface="+mn-lt"/>
                          <a:ea typeface="+mn-ea"/>
                          <a:cs typeface="+mn-cs"/>
                        </a:rPr>
                        <a:t>Cereals, vegetables, meats</a:t>
                      </a:r>
                      <a:endParaRPr lang="en-IN" sz="950" dirty="0"/>
                    </a:p>
                  </a:txBody>
                  <a:tcPr/>
                </a:tc>
                <a:tc>
                  <a:txBody>
                    <a:bodyPr/>
                    <a:lstStyle/>
                    <a:p>
                      <a:r>
                        <a:rPr lang="en-US" sz="950" kern="1200" dirty="0">
                          <a:solidFill>
                            <a:schemeClr val="dk1"/>
                          </a:solidFill>
                          <a:effectLst/>
                          <a:latin typeface="+mn-lt"/>
                          <a:ea typeface="+mn-ea"/>
                          <a:cs typeface="+mn-cs"/>
                        </a:rPr>
                        <a:t>Anemia, convulsions, irritability</a:t>
                      </a:r>
                      <a:endParaRPr lang="en-IN" sz="950" dirty="0"/>
                    </a:p>
                  </a:txBody>
                  <a:tcPr/>
                </a:tc>
                <a:extLst>
                  <a:ext uri="{0D108BD9-81ED-4DB2-BD59-A6C34878D82A}">
                    <a16:rowId xmlns:a16="http://schemas.microsoft.com/office/drawing/2014/main" val="4262273934"/>
                  </a:ext>
                </a:extLst>
              </a:tr>
              <a:tr h="0">
                <a:tc>
                  <a:txBody>
                    <a:bodyPr/>
                    <a:lstStyle/>
                    <a:p>
                      <a:r>
                        <a:rPr lang="en-US" sz="950" kern="1200" dirty="0">
                          <a:solidFill>
                            <a:schemeClr val="dk1"/>
                          </a:solidFill>
                          <a:effectLst/>
                          <a:latin typeface="+mn-lt"/>
                          <a:ea typeface="+mn-ea"/>
                          <a:cs typeface="+mn-cs"/>
                        </a:rPr>
                        <a:t>B</a:t>
                      </a:r>
                      <a:r>
                        <a:rPr lang="en-US" sz="950" kern="1200" baseline="-25000" dirty="0">
                          <a:solidFill>
                            <a:schemeClr val="dk1"/>
                          </a:solidFill>
                          <a:effectLst/>
                          <a:latin typeface="+mn-lt"/>
                          <a:ea typeface="+mn-ea"/>
                          <a:cs typeface="+mn-cs"/>
                        </a:rPr>
                        <a:t>12</a:t>
                      </a:r>
                      <a:r>
                        <a:rPr lang="en-US" sz="950" kern="1200" dirty="0">
                          <a:solidFill>
                            <a:schemeClr val="dk1"/>
                          </a:solidFill>
                          <a:effectLst/>
                          <a:latin typeface="+mn-lt"/>
                          <a:ea typeface="+mn-ea"/>
                          <a:cs typeface="+mn-cs"/>
                        </a:rPr>
                        <a:t>   (cyanocobalamin)</a:t>
                      </a:r>
                      <a:endParaRPr lang="en-IN" sz="950" dirty="0"/>
                    </a:p>
                  </a:txBody>
                  <a:tcPr/>
                </a:tc>
                <a:tc>
                  <a:txBody>
                    <a:bodyPr/>
                    <a:lstStyle/>
                    <a:p>
                      <a:r>
                        <a:rPr lang="en-US" sz="950" kern="1200" dirty="0">
                          <a:solidFill>
                            <a:schemeClr val="dk1"/>
                          </a:solidFill>
                          <a:effectLst/>
                          <a:latin typeface="+mn-lt"/>
                          <a:ea typeface="+mn-ea"/>
                          <a:cs typeface="+mn-cs"/>
                        </a:rPr>
                        <a:t>Coenzyme in the production of nucleic acids</a:t>
                      </a:r>
                      <a:endParaRPr lang="en-IN" sz="950" dirty="0"/>
                    </a:p>
                  </a:txBody>
                  <a:tcPr/>
                </a:tc>
                <a:tc>
                  <a:txBody>
                    <a:bodyPr/>
                    <a:lstStyle/>
                    <a:p>
                      <a:r>
                        <a:rPr lang="en-US" sz="950" kern="1200" dirty="0">
                          <a:solidFill>
                            <a:schemeClr val="dk1"/>
                          </a:solidFill>
                          <a:effectLst/>
                          <a:latin typeface="+mn-lt"/>
                          <a:ea typeface="+mn-ea"/>
                          <a:cs typeface="+mn-cs"/>
                        </a:rPr>
                        <a:t>Red meats, dairy products</a:t>
                      </a:r>
                      <a:endParaRPr lang="en-IN" sz="950" dirty="0"/>
                    </a:p>
                  </a:txBody>
                  <a:tcPr/>
                </a:tc>
                <a:tc>
                  <a:txBody>
                    <a:bodyPr/>
                    <a:lstStyle/>
                    <a:p>
                      <a:r>
                        <a:rPr lang="en-US" sz="950" kern="1200" dirty="0">
                          <a:solidFill>
                            <a:schemeClr val="dk1"/>
                          </a:solidFill>
                          <a:effectLst/>
                          <a:latin typeface="+mn-lt"/>
                          <a:ea typeface="+mn-ea"/>
                          <a:cs typeface="+mn-cs"/>
                        </a:rPr>
                        <a:t>Pernicious anemia</a:t>
                      </a:r>
                      <a:endParaRPr lang="en-IN" sz="950" dirty="0"/>
                    </a:p>
                  </a:txBody>
                  <a:tcPr/>
                </a:tc>
                <a:extLst>
                  <a:ext uri="{0D108BD9-81ED-4DB2-BD59-A6C34878D82A}">
                    <a16:rowId xmlns:a16="http://schemas.microsoft.com/office/drawing/2014/main" val="1994717631"/>
                  </a:ext>
                </a:extLst>
              </a:tr>
              <a:tr h="0">
                <a:tc>
                  <a:txBody>
                    <a:bodyPr/>
                    <a:lstStyle/>
                    <a:p>
                      <a:r>
                        <a:rPr lang="en-US" sz="950" kern="1200" dirty="0">
                          <a:solidFill>
                            <a:schemeClr val="dk1"/>
                          </a:solidFill>
                          <a:effectLst/>
                          <a:latin typeface="+mn-lt"/>
                          <a:ea typeface="+mn-ea"/>
                          <a:cs typeface="+mn-cs"/>
                        </a:rPr>
                        <a:t>Biotin</a:t>
                      </a:r>
                      <a:endParaRPr lang="en-IN" sz="950" dirty="0"/>
                    </a:p>
                  </a:txBody>
                  <a:tcPr/>
                </a:tc>
                <a:tc>
                  <a:txBody>
                    <a:bodyPr/>
                    <a:lstStyle/>
                    <a:p>
                      <a:r>
                        <a:rPr lang="en-US" sz="950" kern="1200" dirty="0">
                          <a:solidFill>
                            <a:schemeClr val="dk1"/>
                          </a:solidFill>
                          <a:effectLst/>
                          <a:latin typeface="+mn-lt"/>
                          <a:ea typeface="+mn-ea"/>
                          <a:cs typeface="+mn-cs"/>
                        </a:rPr>
                        <a:t>Coenzyme in fat synthesis and amino acid metabolism</a:t>
                      </a:r>
                      <a:endParaRPr lang="en-IN" sz="950" dirty="0"/>
                    </a:p>
                  </a:txBody>
                  <a:tcPr/>
                </a:tc>
                <a:tc>
                  <a:txBody>
                    <a:bodyPr/>
                    <a:lstStyle/>
                    <a:p>
                      <a:r>
                        <a:rPr lang="en-US" sz="950" kern="1200" dirty="0">
                          <a:solidFill>
                            <a:schemeClr val="dk1"/>
                          </a:solidFill>
                          <a:effectLst/>
                          <a:latin typeface="+mn-lt"/>
                          <a:ea typeface="+mn-ea"/>
                          <a:cs typeface="+mn-cs"/>
                        </a:rPr>
                        <a:t>Meat, vegetables</a:t>
                      </a:r>
                      <a:endParaRPr lang="en-IN" sz="950" dirty="0"/>
                    </a:p>
                  </a:txBody>
                  <a:tcPr/>
                </a:tc>
                <a:tc>
                  <a:txBody>
                    <a:bodyPr/>
                    <a:lstStyle/>
                    <a:p>
                      <a:r>
                        <a:rPr lang="en-US" sz="950" kern="1200" dirty="0">
                          <a:solidFill>
                            <a:schemeClr val="dk1"/>
                          </a:solidFill>
                          <a:effectLst/>
                          <a:latin typeface="+mn-lt"/>
                          <a:ea typeface="+mn-ea"/>
                          <a:cs typeface="+mn-cs"/>
                        </a:rPr>
                        <a:t>Rare: depression, nausea</a:t>
                      </a:r>
                      <a:endParaRPr lang="en-IN" sz="950" dirty="0"/>
                    </a:p>
                  </a:txBody>
                  <a:tcPr/>
                </a:tc>
                <a:extLst>
                  <a:ext uri="{0D108BD9-81ED-4DB2-BD59-A6C34878D82A}">
                    <a16:rowId xmlns:a16="http://schemas.microsoft.com/office/drawing/2014/main" val="1927165575"/>
                  </a:ext>
                </a:extLst>
              </a:tr>
              <a:tr h="0">
                <a:tc>
                  <a:txBody>
                    <a:bodyPr/>
                    <a:lstStyle/>
                    <a:p>
                      <a:r>
                        <a:rPr lang="en-US" sz="950" kern="1200" dirty="0">
                          <a:solidFill>
                            <a:schemeClr val="dk1"/>
                          </a:solidFill>
                          <a:effectLst/>
                          <a:latin typeface="+mn-lt"/>
                          <a:ea typeface="+mn-ea"/>
                          <a:cs typeface="+mn-cs"/>
                        </a:rPr>
                        <a:t>Folic acid</a:t>
                      </a:r>
                      <a:endParaRPr lang="en-IN" sz="950" dirty="0"/>
                    </a:p>
                  </a:txBody>
                  <a:tcPr/>
                </a:tc>
                <a:tc>
                  <a:txBody>
                    <a:bodyPr/>
                    <a:lstStyle/>
                    <a:p>
                      <a:r>
                        <a:rPr lang="en-US" sz="950" kern="1200" dirty="0">
                          <a:solidFill>
                            <a:schemeClr val="dk1"/>
                          </a:solidFill>
                          <a:effectLst/>
                          <a:latin typeface="+mn-lt"/>
                          <a:ea typeface="+mn-ea"/>
                          <a:cs typeface="+mn-cs"/>
                        </a:rPr>
                        <a:t>Coenzyme in amino acid and nucleic acid metabolism</a:t>
                      </a:r>
                      <a:endParaRPr lang="en-IN" sz="950" dirty="0"/>
                    </a:p>
                  </a:txBody>
                  <a:tcPr/>
                </a:tc>
                <a:tc>
                  <a:txBody>
                    <a:bodyPr/>
                    <a:lstStyle/>
                    <a:p>
                      <a:r>
                        <a:rPr lang="en-US" sz="950" kern="1200" dirty="0">
                          <a:solidFill>
                            <a:schemeClr val="dk1"/>
                          </a:solidFill>
                          <a:effectLst/>
                          <a:latin typeface="+mn-lt"/>
                          <a:ea typeface="+mn-ea"/>
                          <a:cs typeface="+mn-cs"/>
                        </a:rPr>
                        <a:t>Green vegetables</a:t>
                      </a:r>
                      <a:endParaRPr lang="en-IN" sz="950" dirty="0"/>
                    </a:p>
                  </a:txBody>
                  <a:tcPr/>
                </a:tc>
                <a:tc>
                  <a:txBody>
                    <a:bodyPr/>
                    <a:lstStyle/>
                    <a:p>
                      <a:r>
                        <a:rPr lang="en-US" sz="950" kern="1200" dirty="0">
                          <a:solidFill>
                            <a:schemeClr val="dk1"/>
                          </a:solidFill>
                          <a:effectLst/>
                          <a:latin typeface="+mn-lt"/>
                          <a:ea typeface="+mn-ea"/>
                          <a:cs typeface="+mn-cs"/>
                        </a:rPr>
                        <a:t>Anemia, diarrhea</a:t>
                      </a:r>
                      <a:endParaRPr lang="en-IN" sz="950" dirty="0"/>
                    </a:p>
                  </a:txBody>
                  <a:tcPr/>
                </a:tc>
                <a:extLst>
                  <a:ext uri="{0D108BD9-81ED-4DB2-BD59-A6C34878D82A}">
                    <a16:rowId xmlns:a16="http://schemas.microsoft.com/office/drawing/2014/main" val="684061821"/>
                  </a:ext>
                </a:extLst>
              </a:tr>
              <a:tr h="0">
                <a:tc>
                  <a:txBody>
                    <a:bodyPr/>
                    <a:lstStyle/>
                    <a:p>
                      <a:r>
                        <a:rPr lang="en-US" sz="950" kern="1200" dirty="0">
                          <a:solidFill>
                            <a:schemeClr val="dk1"/>
                          </a:solidFill>
                          <a:effectLst/>
                          <a:latin typeface="+mn-lt"/>
                          <a:ea typeface="+mn-ea"/>
                          <a:cs typeface="+mn-cs"/>
                        </a:rPr>
                        <a:t>Vitamin C</a:t>
                      </a:r>
                      <a:endParaRPr lang="en-IN" sz="950" dirty="0"/>
                    </a:p>
                  </a:txBody>
                  <a:tcPr/>
                </a:tc>
                <a:tc>
                  <a:txBody>
                    <a:bodyPr/>
                    <a:lstStyle/>
                    <a:p>
                      <a:r>
                        <a:rPr lang="en-US" sz="950" kern="1200" dirty="0">
                          <a:solidFill>
                            <a:schemeClr val="dk1"/>
                          </a:solidFill>
                          <a:effectLst/>
                          <a:latin typeface="+mn-lt"/>
                          <a:ea typeface="+mn-ea"/>
                          <a:cs typeface="+mn-cs"/>
                        </a:rPr>
                        <a:t>Important in forming collagen, cementum of bone, teeth, connective tissue of blood vessels; may help maintain resistance to infection</a:t>
                      </a:r>
                      <a:endParaRPr lang="en-IN" sz="950" dirty="0"/>
                    </a:p>
                  </a:txBody>
                  <a:tcPr/>
                </a:tc>
                <a:tc>
                  <a:txBody>
                    <a:bodyPr/>
                    <a:lstStyle/>
                    <a:p>
                      <a:r>
                        <a:rPr lang="en-US" sz="950" kern="1200" dirty="0">
                          <a:solidFill>
                            <a:schemeClr val="dk1"/>
                          </a:solidFill>
                          <a:effectLst/>
                          <a:latin typeface="+mn-lt"/>
                          <a:ea typeface="+mn-ea"/>
                          <a:cs typeface="+mn-cs"/>
                        </a:rPr>
                        <a:t>Fruit, green leafy vegetables</a:t>
                      </a:r>
                      <a:endParaRPr lang="en-IN" sz="950" dirty="0"/>
                    </a:p>
                  </a:txBody>
                  <a:tcPr/>
                </a:tc>
                <a:tc>
                  <a:txBody>
                    <a:bodyPr/>
                    <a:lstStyle/>
                    <a:p>
                      <a:r>
                        <a:rPr lang="en-US" sz="950" kern="1200" dirty="0">
                          <a:solidFill>
                            <a:schemeClr val="dk1"/>
                          </a:solidFill>
                          <a:effectLst/>
                          <a:latin typeface="+mn-lt"/>
                          <a:ea typeface="+mn-ea"/>
                          <a:cs typeface="+mn-cs"/>
                        </a:rPr>
                        <a:t>Scurvy, breakdown of skin, blood vessels</a:t>
                      </a:r>
                      <a:endParaRPr lang="en-IN" sz="950" dirty="0"/>
                    </a:p>
                  </a:txBody>
                  <a:tcPr/>
                </a:tc>
                <a:extLst>
                  <a:ext uri="{0D108BD9-81ED-4DB2-BD59-A6C34878D82A}">
                    <a16:rowId xmlns:a16="http://schemas.microsoft.com/office/drawing/2014/main" val="542853507"/>
                  </a:ext>
                </a:extLst>
              </a:tr>
              <a:tr h="0">
                <a:tc>
                  <a:txBody>
                    <a:bodyPr/>
                    <a:lstStyle/>
                    <a:p>
                      <a:r>
                        <a:rPr lang="en-US" sz="950" kern="1200" dirty="0">
                          <a:solidFill>
                            <a:schemeClr val="dk1"/>
                          </a:solidFill>
                          <a:effectLst/>
                          <a:latin typeface="+mn-lt"/>
                          <a:ea typeface="+mn-ea"/>
                          <a:cs typeface="+mn-cs"/>
                        </a:rPr>
                        <a:t>Vitamin D (</a:t>
                      </a:r>
                      <a:r>
                        <a:rPr lang="en-US" sz="950" kern="1200" dirty="0" err="1">
                          <a:solidFill>
                            <a:schemeClr val="dk1"/>
                          </a:solidFill>
                          <a:effectLst/>
                          <a:latin typeface="+mn-lt"/>
                          <a:ea typeface="+mn-ea"/>
                          <a:cs typeface="+mn-cs"/>
                        </a:rPr>
                        <a:t>calciferol</a:t>
                      </a:r>
                      <a:r>
                        <a:rPr lang="en-US" sz="950" kern="1200" dirty="0">
                          <a:solidFill>
                            <a:schemeClr val="dk1"/>
                          </a:solidFill>
                          <a:effectLst/>
                          <a:latin typeface="+mn-lt"/>
                          <a:ea typeface="+mn-ea"/>
                          <a:cs typeface="+mn-cs"/>
                        </a:rPr>
                        <a:t>)</a:t>
                      </a:r>
                      <a:endParaRPr lang="en-IN" sz="950" dirty="0"/>
                    </a:p>
                  </a:txBody>
                  <a:tcPr/>
                </a:tc>
                <a:tc>
                  <a:txBody>
                    <a:bodyPr/>
                    <a:lstStyle/>
                    <a:p>
                      <a:r>
                        <a:rPr lang="en-US" sz="950" kern="1200" dirty="0">
                          <a:solidFill>
                            <a:schemeClr val="dk1"/>
                          </a:solidFill>
                          <a:effectLst/>
                          <a:latin typeface="+mn-lt"/>
                          <a:ea typeface="+mn-ea"/>
                          <a:cs typeface="+mn-cs"/>
                        </a:rPr>
                        <a:t>Increases absorption of calcium and promotes bone formation</a:t>
                      </a:r>
                      <a:endParaRPr lang="en-IN" sz="950" dirty="0"/>
                    </a:p>
                  </a:txBody>
                  <a:tcPr/>
                </a:tc>
                <a:tc>
                  <a:txBody>
                    <a:bodyPr/>
                    <a:lstStyle/>
                    <a:p>
                      <a:r>
                        <a:rPr lang="en-US" sz="950" kern="1200" dirty="0">
                          <a:solidFill>
                            <a:schemeClr val="dk1"/>
                          </a:solidFill>
                          <a:effectLst/>
                          <a:latin typeface="+mn-lt"/>
                          <a:ea typeface="+mn-ea"/>
                          <a:cs typeface="+mn-cs"/>
                        </a:rPr>
                        <a:t>Dairy products, cod liver oil</a:t>
                      </a:r>
                      <a:endParaRPr lang="en-IN" sz="950" dirty="0"/>
                    </a:p>
                  </a:txBody>
                  <a:tcPr/>
                </a:tc>
                <a:tc>
                  <a:txBody>
                    <a:bodyPr/>
                    <a:lstStyle/>
                    <a:p>
                      <a:r>
                        <a:rPr lang="en-US" sz="950" kern="1200" dirty="0">
                          <a:solidFill>
                            <a:schemeClr val="dk1"/>
                          </a:solidFill>
                          <a:effectLst/>
                          <a:latin typeface="+mn-lt"/>
                          <a:ea typeface="+mn-ea"/>
                          <a:cs typeface="+mn-cs"/>
                        </a:rPr>
                        <a:t>Rickets, bone deformities</a:t>
                      </a:r>
                      <a:endParaRPr lang="en-IN" sz="950" dirty="0"/>
                    </a:p>
                  </a:txBody>
                  <a:tcPr/>
                </a:tc>
                <a:extLst>
                  <a:ext uri="{0D108BD9-81ED-4DB2-BD59-A6C34878D82A}">
                    <a16:rowId xmlns:a16="http://schemas.microsoft.com/office/drawing/2014/main" val="1922898751"/>
                  </a:ext>
                </a:extLst>
              </a:tr>
              <a:tr h="0">
                <a:tc>
                  <a:txBody>
                    <a:bodyPr/>
                    <a:lstStyle/>
                    <a:p>
                      <a:r>
                        <a:rPr lang="en-US" sz="950" kern="1200" dirty="0">
                          <a:solidFill>
                            <a:schemeClr val="dk1"/>
                          </a:solidFill>
                          <a:effectLst/>
                          <a:latin typeface="+mn-lt"/>
                          <a:ea typeface="+mn-ea"/>
                          <a:cs typeface="+mn-cs"/>
                        </a:rPr>
                        <a:t>Vitamin E (tocopherol)</a:t>
                      </a:r>
                      <a:endParaRPr lang="en-IN" sz="950" dirty="0"/>
                    </a:p>
                  </a:txBody>
                  <a:tcPr/>
                </a:tc>
                <a:tc>
                  <a:txBody>
                    <a:bodyPr/>
                    <a:lstStyle/>
                    <a:p>
                      <a:r>
                        <a:rPr lang="en-US" sz="950" kern="1200" dirty="0">
                          <a:solidFill>
                            <a:schemeClr val="dk1"/>
                          </a:solidFill>
                          <a:effectLst/>
                          <a:latin typeface="+mn-lt"/>
                          <a:ea typeface="+mn-ea"/>
                          <a:cs typeface="+mn-cs"/>
                        </a:rPr>
                        <a:t>Protects fatty acids and cell membranes from oxidation</a:t>
                      </a:r>
                      <a:endParaRPr lang="en-IN" sz="950" dirty="0"/>
                    </a:p>
                  </a:txBody>
                  <a:tcPr/>
                </a:tc>
                <a:tc>
                  <a:txBody>
                    <a:bodyPr/>
                    <a:lstStyle/>
                    <a:p>
                      <a:r>
                        <a:rPr lang="en-US" sz="950" kern="1200" dirty="0">
                          <a:solidFill>
                            <a:schemeClr val="dk1"/>
                          </a:solidFill>
                          <a:effectLst/>
                          <a:latin typeface="+mn-lt"/>
                          <a:ea typeface="+mn-ea"/>
                          <a:cs typeface="+mn-cs"/>
                        </a:rPr>
                        <a:t>Margarine, seeds, green leafy vegetables</a:t>
                      </a:r>
                      <a:endParaRPr lang="en-IN" sz="950" dirty="0"/>
                    </a:p>
                  </a:txBody>
                  <a:tcPr/>
                </a:tc>
                <a:tc>
                  <a:txBody>
                    <a:bodyPr/>
                    <a:lstStyle/>
                    <a:p>
                      <a:r>
                        <a:rPr lang="en-US" sz="950" kern="1200" dirty="0">
                          <a:solidFill>
                            <a:schemeClr val="dk1"/>
                          </a:solidFill>
                          <a:effectLst/>
                          <a:latin typeface="+mn-lt"/>
                          <a:ea typeface="+mn-ea"/>
                          <a:cs typeface="+mn-cs"/>
                        </a:rPr>
                        <a:t>Rare</a:t>
                      </a:r>
                      <a:endParaRPr lang="en-IN" sz="950" dirty="0"/>
                    </a:p>
                  </a:txBody>
                  <a:tcPr/>
                </a:tc>
                <a:extLst>
                  <a:ext uri="{0D108BD9-81ED-4DB2-BD59-A6C34878D82A}">
                    <a16:rowId xmlns:a16="http://schemas.microsoft.com/office/drawing/2014/main" val="1891645040"/>
                  </a:ext>
                </a:extLst>
              </a:tr>
              <a:tr h="0">
                <a:tc>
                  <a:txBody>
                    <a:bodyPr/>
                    <a:lstStyle/>
                    <a:p>
                      <a:r>
                        <a:rPr lang="en-US" sz="950" kern="1200" dirty="0">
                          <a:solidFill>
                            <a:schemeClr val="dk1"/>
                          </a:solidFill>
                          <a:effectLst/>
                          <a:latin typeface="+mn-lt"/>
                          <a:ea typeface="+mn-ea"/>
                          <a:cs typeface="+mn-cs"/>
                        </a:rPr>
                        <a:t>Vitamin K</a:t>
                      </a:r>
                      <a:endParaRPr lang="en-IN" sz="950" dirty="0"/>
                    </a:p>
                  </a:txBody>
                  <a:tcPr/>
                </a:tc>
                <a:tc>
                  <a:txBody>
                    <a:bodyPr/>
                    <a:lstStyle/>
                    <a:p>
                      <a:r>
                        <a:rPr lang="en-US" sz="950" kern="1200" dirty="0">
                          <a:solidFill>
                            <a:schemeClr val="dk1"/>
                          </a:solidFill>
                          <a:effectLst/>
                          <a:latin typeface="+mn-lt"/>
                          <a:ea typeface="+mn-ea"/>
                          <a:cs typeface="+mn-cs"/>
                        </a:rPr>
                        <a:t>Essential to blood clotting</a:t>
                      </a:r>
                      <a:endParaRPr lang="en-IN" sz="950" dirty="0"/>
                    </a:p>
                  </a:txBody>
                  <a:tcPr/>
                </a:tc>
                <a:tc>
                  <a:txBody>
                    <a:bodyPr/>
                    <a:lstStyle/>
                    <a:p>
                      <a:r>
                        <a:rPr lang="en-US" sz="950" kern="1200" dirty="0">
                          <a:solidFill>
                            <a:schemeClr val="dk1"/>
                          </a:solidFill>
                          <a:effectLst/>
                          <a:latin typeface="+mn-lt"/>
                          <a:ea typeface="+mn-ea"/>
                          <a:cs typeface="+mn-cs"/>
                        </a:rPr>
                        <a:t>Green leafy vegetables</a:t>
                      </a:r>
                      <a:endParaRPr lang="en-IN" sz="950" dirty="0"/>
                    </a:p>
                  </a:txBody>
                  <a:tcPr/>
                </a:tc>
                <a:tc>
                  <a:txBody>
                    <a:bodyPr/>
                    <a:lstStyle/>
                    <a:p>
                      <a:r>
                        <a:rPr lang="en-US" sz="950" kern="1200" dirty="0">
                          <a:solidFill>
                            <a:schemeClr val="dk1"/>
                          </a:solidFill>
                          <a:effectLst/>
                          <a:latin typeface="+mn-lt"/>
                          <a:ea typeface="+mn-ea"/>
                          <a:cs typeface="+mn-cs"/>
                        </a:rPr>
                        <a:t>Severe bleeding</a:t>
                      </a:r>
                      <a:endParaRPr lang="en-IN" sz="950" dirty="0"/>
                    </a:p>
                  </a:txBody>
                  <a:tcPr/>
                </a:tc>
                <a:extLst>
                  <a:ext uri="{0D108BD9-81ED-4DB2-BD59-A6C34878D82A}">
                    <a16:rowId xmlns:a16="http://schemas.microsoft.com/office/drawing/2014/main" val="2783399661"/>
                  </a:ext>
                </a:extLst>
              </a:tr>
            </a:tbl>
          </a:graphicData>
        </a:graphic>
      </p:graphicFrame>
      <p:sp>
        <p:nvSpPr>
          <p:cNvPr id="8" name="Slide Number Placeholder 3">
            <a:extLst>
              <a:ext uri="{FF2B5EF4-FFF2-40B4-BE49-F238E27FC236}">
                <a16:creationId xmlns:a16="http://schemas.microsoft.com/office/drawing/2014/main" id="{BDED0F9B-56AE-45A5-9C32-91C93AA4AD17}"/>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4293983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03E54-3106-4E39-A835-F73B8F38C73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Variations in Digestive Systems</a:t>
            </a:r>
          </a:p>
        </p:txBody>
      </p:sp>
      <p:sp>
        <p:nvSpPr>
          <p:cNvPr id="3" name="Content Placeholder 2">
            <a:extLst>
              <a:ext uri="{FF2B5EF4-FFF2-40B4-BE49-F238E27FC236}">
                <a16:creationId xmlns:a16="http://schemas.microsoft.com/office/drawing/2014/main" id="{9972426D-AF83-406B-8E09-7FB6A7464B12}"/>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Digestive tracts of some animals contain bacteria and protists that convert cellulose into substances the host can absorb</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Minor in humans</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Essential to some animals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Herbivores have longer digestive tracts</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Greater time for digestion of cellulose</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Modifications to enhance digestion of plant material</a:t>
            </a:r>
          </a:p>
        </p:txBody>
      </p:sp>
      <p:sp>
        <p:nvSpPr>
          <p:cNvPr id="6" name="Slide Number Placeholder 3">
            <a:extLst>
              <a:ext uri="{FF2B5EF4-FFF2-40B4-BE49-F238E27FC236}">
                <a16:creationId xmlns:a16="http://schemas.microsoft.com/office/drawing/2014/main" id="{3B7F8BBF-C0CF-4B8A-8935-1E3074595388}"/>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33616708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63A91-D668-4FE8-A36D-A6493960357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46.18</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 4-part illustration shows the digestive organ specializations of a rabbit, deer, vole, and fox."/>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3807" y="1281548"/>
            <a:ext cx="5496386" cy="4721331"/>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3551394-87F6-414D-912D-1A8AAE45020F}"/>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108627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2A9B7-FC03-4C5E-B324-6C9553F0F0E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Specialization of Digestive Systems</a:t>
            </a:r>
          </a:p>
        </p:txBody>
      </p:sp>
      <p:sp>
        <p:nvSpPr>
          <p:cNvPr id="3" name="Content Placeholder 2">
            <a:extLst>
              <a:ext uri="{FF2B5EF4-FFF2-40B4-BE49-F238E27FC236}">
                <a16:creationId xmlns:a16="http://schemas.microsoft.com/office/drawing/2014/main" id="{BB39ADD6-3DBD-45C8-9EF8-A6A6449492C3}"/>
              </a:ext>
            </a:extLst>
          </p:cNvPr>
          <p:cNvSpPr>
            <a:spLocks noGrp="1"/>
          </p:cNvSpPr>
          <p:nvPr>
            <p:ph sz="quarter" idx="11"/>
          </p:nvPr>
        </p:nvSpPr>
        <p:spPr/>
        <p:txBody>
          <a:bodyPr/>
          <a:lstStyle/>
          <a:p>
            <a:pPr>
              <a:spcBef>
                <a:spcPts val="1200"/>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Specialization occurs when the digestive tract has a separate mouth and anus</a:t>
            </a:r>
          </a:p>
          <a:p>
            <a:pPr marL="342900" indent="-342900">
              <a:spcBef>
                <a:spcPts val="12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Nematodes have the most primitive digestive tract</a:t>
            </a:r>
          </a:p>
          <a:p>
            <a:pPr lvl="2" indent="-283464">
              <a:spcBef>
                <a:spcPts val="600"/>
              </a:spcBef>
              <a:spcAft>
                <a:spcPts val="1200"/>
              </a:spcAft>
              <a:buClr>
                <a:srgbClr val="000000"/>
              </a:buClr>
            </a:pPr>
            <a:r>
              <a:rPr lang="en-US" altLang="en-US" dirty="0">
                <a:solidFill>
                  <a:srgbClr val="000000"/>
                </a:solidFill>
                <a:latin typeface="Arial" panose="020B0604020202020204" pitchFamily="34" charset="0"/>
                <a:ea typeface="Microsoft YaHei" panose="020B0503020204020204" pitchFamily="34" charset="-122"/>
              </a:rPr>
              <a:t>Tubular gut lined by an epithelial membrane</a:t>
            </a:r>
          </a:p>
          <a:p>
            <a:pPr marL="342900" indent="-342900">
              <a:spcBef>
                <a:spcPts val="12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More complex animals have a digestive tract specialized in different regions</a:t>
            </a:r>
          </a:p>
        </p:txBody>
      </p:sp>
      <p:sp>
        <p:nvSpPr>
          <p:cNvPr id="6" name="Slide Number Placeholder 3">
            <a:extLst>
              <a:ext uri="{FF2B5EF4-FFF2-40B4-BE49-F238E27FC236}">
                <a16:creationId xmlns:a16="http://schemas.microsoft.com/office/drawing/2014/main" id="{69D5DFE3-0B5F-489C-89D4-71BCB277068C}"/>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9202956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8C61F-B62D-4363-A87F-5154A21C92BF}"/>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Ruminants</a:t>
            </a:r>
          </a:p>
        </p:txBody>
      </p:sp>
      <p:sp>
        <p:nvSpPr>
          <p:cNvPr id="3" name="Content Placeholder 2">
            <a:extLst>
              <a:ext uri="{FF2B5EF4-FFF2-40B4-BE49-F238E27FC236}">
                <a16:creationId xmlns:a16="http://schemas.microsoft.com/office/drawing/2014/main" id="{45E2C737-E8E1-4F0C-B78F-328795B79BCB}"/>
              </a:ext>
            </a:extLst>
          </p:cNvPr>
          <p:cNvSpPr>
            <a:spLocks noGrp="1"/>
          </p:cNvSpPr>
          <p:nvPr>
            <p:ph sz="quarter" idx="11"/>
          </p:nvPr>
        </p:nvSpPr>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Ruminants have a four-chambered stomach</a:t>
            </a:r>
          </a:p>
          <a:p>
            <a:pPr marL="347472"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Rumen, reticulum, omasum</a:t>
            </a:r>
          </a:p>
          <a:p>
            <a:pPr marL="347472"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True stomach – abomasum</a:t>
            </a:r>
          </a:p>
          <a:p>
            <a:pPr marL="347472"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Rumen has cellulose-degrading microbes</a:t>
            </a:r>
          </a:p>
          <a:p>
            <a:pPr marL="347472"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Contents can be regurgitated and rechewed</a:t>
            </a:r>
          </a:p>
          <a:p>
            <a:pPr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Rumination</a:t>
            </a:r>
          </a:p>
          <a:p>
            <a:pPr marL="347472"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Evolved only once</a:t>
            </a:r>
          </a:p>
        </p:txBody>
      </p:sp>
      <p:sp>
        <p:nvSpPr>
          <p:cNvPr id="6" name="Slide Number Placeholder 3">
            <a:extLst>
              <a:ext uri="{FF2B5EF4-FFF2-40B4-BE49-F238E27FC236}">
                <a16:creationId xmlns:a16="http://schemas.microsoft.com/office/drawing/2014/main" id="{F00AAFC0-15F7-497B-9A80-CA29E2F03A3E}"/>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29511790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8A56D-94D5-4F39-A03D-65F0F3DF486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46.19</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four-chambered stomach of a ruminant with rumen, reticulum, omasum, and abomasum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9632" y="1367953"/>
            <a:ext cx="4644736" cy="4931546"/>
          </a:xfrm>
          <a:prstGeom prst="rect">
            <a:avLst/>
          </a:prstGeom>
        </p:spPr>
      </p:pic>
      <p:sp>
        <p:nvSpPr>
          <p:cNvPr id="8" name="Slide Number Placeholder 3">
            <a:extLst>
              <a:ext uri="{FF2B5EF4-FFF2-40B4-BE49-F238E27FC236}">
                <a16:creationId xmlns:a16="http://schemas.microsoft.com/office/drawing/2014/main" id="{CC5AEF30-B5B8-4D52-9843-C9CCEB9B0BEE}"/>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9563297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488E4-B164-42ED-9427-DE25D018B9B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Foregut</a:t>
            </a:r>
          </a:p>
        </p:txBody>
      </p:sp>
      <p:sp>
        <p:nvSpPr>
          <p:cNvPr id="3" name="Content Placeholder 2">
            <a:extLst>
              <a:ext uri="{FF2B5EF4-FFF2-40B4-BE49-F238E27FC236}">
                <a16:creationId xmlns:a16="http://schemas.microsoft.com/office/drawing/2014/main" id="{2416EA3C-870F-48C9-AF3F-F0EB9F6434A5}"/>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Foregut fermentation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Convergent evolution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Modified lysozyme to take on new role of digesting bacteria in stomach</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Same 5 amino acids changed</a:t>
            </a:r>
          </a:p>
        </p:txBody>
      </p:sp>
      <p:sp>
        <p:nvSpPr>
          <p:cNvPr id="6" name="Slide Number Placeholder 3">
            <a:extLst>
              <a:ext uri="{FF2B5EF4-FFF2-40B4-BE49-F238E27FC236}">
                <a16:creationId xmlns:a16="http://schemas.microsoft.com/office/drawing/2014/main" id="{A65AE105-95D7-4749-B149-D10A66840E36}"/>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3526598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63C70-4572-412D-9CEE-E97C62920F3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46.20</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 schematic shows the phylogenetic tree of convergent evolution of lysozyme structure in ruminants and the relationship of a cow with other mammal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9076" y="1329801"/>
            <a:ext cx="6205847" cy="5007849"/>
          </a:xfrm>
          <a:prstGeom prst="rect">
            <a:avLst/>
          </a:prstGeom>
        </p:spPr>
      </p:pic>
      <p:sp>
        <p:nvSpPr>
          <p:cNvPr id="8" name="Slide Number Placeholder 3">
            <a:extLst>
              <a:ext uri="{FF2B5EF4-FFF2-40B4-BE49-F238E27FC236}">
                <a16:creationId xmlns:a16="http://schemas.microsoft.com/office/drawing/2014/main" id="{ADA852B8-CE1D-4557-B1C2-292AF8879BB8}"/>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8751257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98E8E-149D-4C70-A242-3AC663C23425}"/>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Coprophagy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D491FDB-37D6-4006-99CD-44BE3B3421EB}"/>
              </a:ext>
            </a:extLst>
          </p:cNvPr>
          <p:cNvSpPr>
            <a:spLocks noGrp="1"/>
          </p:cNvSpPr>
          <p:nvPr>
            <p:ph sz="quarter" idx="11"/>
          </p:nvPr>
        </p:nvSpPr>
        <p:spPr/>
        <p:txBody>
          <a:bodyPr/>
          <a:lstStyle/>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Rodents, horses, deer, and rabbits digest cellulose in the cecum</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Regurgitation of contents is not possible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However, some such animals practice coprophagy</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Eat their feces to absorb nutrients on the second passage of food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Cannot remain healthy if prevented from eating feces</a:t>
            </a:r>
          </a:p>
        </p:txBody>
      </p:sp>
      <p:sp>
        <p:nvSpPr>
          <p:cNvPr id="6" name="Slide Number Placeholder 3">
            <a:extLst>
              <a:ext uri="{FF2B5EF4-FFF2-40B4-BE49-F238E27FC236}">
                <a16:creationId xmlns:a16="http://schemas.microsoft.com/office/drawing/2014/main" id="{4D6B2525-3A9A-4087-8CF1-4786563F086E}"/>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6520271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8EA18-C542-499D-8BF7-2826B7D922F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Digestion in Birds and Mammals</a:t>
            </a:r>
          </a:p>
        </p:txBody>
      </p:sp>
      <p:sp>
        <p:nvSpPr>
          <p:cNvPr id="3" name="Content Placeholder 2">
            <a:extLst>
              <a:ext uri="{FF2B5EF4-FFF2-40B4-BE49-F238E27FC236}">
                <a16:creationId xmlns:a16="http://schemas.microsoft.com/office/drawing/2014/main" id="{0D8A6EF7-D2DE-48DC-B062-9457F88D2636}"/>
              </a:ext>
            </a:extLst>
          </p:cNvPr>
          <p:cNvSpPr>
            <a:spLocks noGrp="1"/>
          </p:cNvSpPr>
          <p:nvPr>
            <p:ph sz="quarter" idx="11"/>
          </p:nvPr>
        </p:nvSpPr>
        <p:spPr/>
        <p:txBody>
          <a:bodyPr/>
          <a:lstStyle/>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mammals rely on intestinal bacteria to synthesize vitamin K, which is required for blood clotting</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Birds, which lack these bacteria, must consume the required quantities of vitamin K in their diet</a:t>
            </a:r>
          </a:p>
        </p:txBody>
      </p:sp>
      <p:sp>
        <p:nvSpPr>
          <p:cNvPr id="6" name="Slide Number Placeholder 3">
            <a:extLst>
              <a:ext uri="{FF2B5EF4-FFF2-40B4-BE49-F238E27FC236}">
                <a16:creationId xmlns:a16="http://schemas.microsoft.com/office/drawing/2014/main" id="{A8397899-E2CF-46D7-8396-644EA959CA50}"/>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39895376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a:t>© 2023 </a:t>
            </a:r>
            <a:r>
              <a:rPr lang="en-US" dirty="0"/>
              <a:t>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46.3</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900" dirty="0"/>
              <a:t>The oral cavity or mouth contains the tongue, teeth, and several salivary glands. There is a salivary gland ventral to each ear, and there are two under the tongue. The pharynx is found at the back of the oral cavity at the top of the esophagus. The esophagus is tubular and extends through the heart to the stomach, which is sac-shaped and found inferior to the heart and left lung. The inferior portion of the stomach bends upward and narrows as it transitions to the duodenum of the small intestine. The small intestine is a long folded tube-like organ that is curled and wrapped about itself. The large intestine is a wider and thicker tube than the small intestine and superficially forms a rectangular shape, traveling superiorly up the right side of the body. It makes a ninety-degree curve just inferior to the liver before traveling transversely across to the left side of the body before traveling inferiorly and curving slightly back toward the center of the body where the rectum is found. The rectum terminates with the anus. The pancreas is found dorsal to the stomach. The liver is ventral to the esophagus and inferior to the right lung. The gallbladder is found inferior to the middle of the liver.</a:t>
            </a:r>
            <a:r>
              <a:rPr lang="en-US" dirty="0"/>
              <a:t> </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46.4</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gastrointestinal tract shows a circular cylindrical structure. The tract shows a large circular space, lumen at the center, and the mucosa and submucosa layers of muscle below. Below, it shows glands in the submucosa and submucosal plexus layers. The outer layer is the epithelial tissue layer. Below the submucosal plexus layer is the longitudinal and a circular layer of </a:t>
            </a:r>
            <a:r>
              <a:rPr lang="en-US" dirty="0" err="1"/>
              <a:t>Muscularis</a:t>
            </a:r>
            <a:r>
              <a:rPr lang="en-US" dirty="0"/>
              <a:t> with the Myenteric plexus.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164225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9AB90E-90F4-48FA-9614-A245F10C393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In one-way digestive tracts, food enters the mouth and travels linearly to the anus at the opposite end of the organis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513" y="2085248"/>
            <a:ext cx="8318973" cy="1923032"/>
          </a:xfrm>
          <a:prstGeom prst="rect">
            <a:avLst/>
          </a:prstGeom>
        </p:spPr>
      </p:pic>
      <p:sp>
        <p:nvSpPr>
          <p:cNvPr id="8" name="Slide Number Placeholder 3">
            <a:extLst>
              <a:ext uri="{FF2B5EF4-FFF2-40B4-BE49-F238E27FC236}">
                <a16:creationId xmlns:a16="http://schemas.microsoft.com/office/drawing/2014/main" id="{B9FCF119-DDF8-4873-AAC8-F847082BBDE7}"/>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95279389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46.6</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dentition for a herbivore (horse) shows incisors at the front of the jaw, followed by canines, premolars, and molars. A horse has a long stretched-out jaw. The dentition for a carnivore (lion) shows incisors are small at the front, followed by relatively large canines, premolars, and molars. The lion has two sets of premolars in front of molars, more pointed than in an herbivore or omnivore. The dentition for an omnivore (human) shows teeth are about the same length and size. Humans have incisors at the front of the jaw, followed by canines, molars, and premolars.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808360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46.7</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air enters through the nasal cavity. Below that, it shows the hard palate and tongue. The tract shows the pharynx, larynx, trachea, and esophagus with epiglottis. As food moves to the back of the mouth, the soft plate seals off the nasal cavity. During swallowing, the larynx rises and is sealed off by the epiglottis. </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282537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46.9</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illustration shows the parts of the stomach, Esophagus, Esophageal sphincter, Serosa, Mucosa, Pyloric sphincter, Duodenum, and </a:t>
            </a:r>
            <a:r>
              <a:rPr lang="en-US" dirty="0" err="1"/>
              <a:t>Muscularis</a:t>
            </a:r>
            <a:r>
              <a:rPr lang="en-US" dirty="0"/>
              <a:t> - Longitudinal, Circular, and Oblique. An inset shows an external layer of the stomach is composed of the outer serosa, longitudinal muscle, circular muscle, oblique muscle, the highly innervated and vascularized submucosa, and a very thick and folded mucosa. The </a:t>
            </a:r>
            <a:r>
              <a:rPr lang="en-US" dirty="0" err="1"/>
              <a:t>infoldings</a:t>
            </a:r>
            <a:r>
              <a:rPr lang="en-US" dirty="0"/>
              <a:t> of the mucosa from the gastric pits. Mucous cells line most of the mucosal surface. Chief and parietal cells are found deep within the gastric pits.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8799306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46.10</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illustration shows a circular small intestine. The second illustration is an inset of the external layer of the small intestine. It shows small, finger-like projections called Villi, Mucosa, a thick layer of loose connective tissue surrounding the mucosa called Submucosa, </a:t>
            </a:r>
            <a:r>
              <a:rPr lang="en-US" dirty="0" err="1"/>
              <a:t>Muscularis</a:t>
            </a:r>
            <a:r>
              <a:rPr lang="en-US" dirty="0"/>
              <a:t>, and a thin layer of Serosa. The third illustration shows an inset of the area surrounding a finger-like projection called Villus, Epithelial cell on the lining of Villi, Lacteal and Capillary on the inner lining with Lymphatic duct, vein, and artery under the structure of Villi. The fourth illustration is an inset of the small intestinal mucosa, which has a nested structure with microvilli on cell membranes.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648633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46.11</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bead-shaped structures, protein, and amino acids in the lumen of the small intestine enter the blood capillary through the small rectangle box-shaped structure, transporting protein. The hexagon-shaped structures, carbohydrates, and monosaccharides enter the blood capillary with protein through the small rectangle box-shaped structure, transporting protein. The large and small bead-shaped structures, fat globules, and bile salts bind together to form the emulsified droplets. The fatty acids and </a:t>
            </a:r>
            <a:r>
              <a:rPr lang="en-US" dirty="0" err="1"/>
              <a:t>monoglycerides</a:t>
            </a:r>
            <a:r>
              <a:rPr lang="en-US" dirty="0"/>
              <a:t> enter the lymphatic capillary.</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068169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46.13</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large triangular structure shows the liver. The liver shows the oval-shaped structure with a narrow end, gallbladder at the bottom that connects to the duodenum through the tubular structure. The long elongated oval-shaped structure with a narrow end shows the pancreas. The thin tubular structure, a pancreatic duct that connects to the duodenum. The pancreatic islet shows the small irregular box-shaped structures, alpha and beta cells.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480771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46.14</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After a carbohydrate-rich meal, blood glucose concentration goes up, beta cells secrete insulin, and alpha cells slow the secretion of glucagon. In response, glycogen is formed in the liver, and fat is formed in adipose tissue. After fasting or exercise, blood glucose concentration goes down, beta cells slow secretion of insulin, and alpha cells increase secretion of glucagon. In response, glycogen is broken down in the liver, and fat is broken down in adipose tissue.</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874100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46.15</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proteins from the liver reach the stomach to form gastrin. The gastrin leads to chief cells and parietal cells with a positive charge. The acinar cells in the pancreas form the enzymes and bicarbonate, reach the duodenum, and form the CCK and secretin.</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711155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46.17</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Short-term controls on feeding behavior are afferent signals from the stomach to the hypothalamus and include positive stimulation by ghrelin and negative stimulation by CCK and GIP produced in response to feeding. Long-term controls are afferent signals from the pancreas and include leptin and insulin produced in proportion to body fat such that higher body fat leads to high levels of these hormones. Efferent signals from the hypothalamus regulate appetite and feeding by controlling the release of insulin and leptin reducing appetite. Hypothalamus control of reproduction and growth is mediated by leptin since low levels of leptin can inhibit reproduction and growth. The hypothalamus’ efferent controls also alter energy and energy expenditure since high levels of leptin and insulin increase energy expenditure.</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146905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46.18</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rabbit is a </a:t>
            </a:r>
            <a:r>
              <a:rPr lang="en-US" dirty="0" err="1"/>
              <a:t>nonruminant</a:t>
            </a:r>
            <a:r>
              <a:rPr lang="en-US" dirty="0"/>
              <a:t> herbivore with a digestive tract similar to that of humans, except the rabbit has a much longer large intestine with a large and very long cecum. A deer is a ruminant herbivore with a four-chambered stomach with a large rumen, a long small and large intestine, and a large bulbous cecum. A vole is an insectivore with a simple digestive tract with no cecum and a short intestine. A fox is a carnivore with a short intestine and colon and a small cecum.</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16647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C8157-37D8-418A-A1FA-C45C1B02881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Passage of Food</a:t>
            </a:r>
          </a:p>
        </p:txBody>
      </p:sp>
      <p:sp>
        <p:nvSpPr>
          <p:cNvPr id="3" name="Content Placeholder 2">
            <a:extLst>
              <a:ext uri="{FF2B5EF4-FFF2-40B4-BE49-F238E27FC236}">
                <a16:creationId xmlns:a16="http://schemas.microsoft.com/office/drawing/2014/main" id="{F81A49DA-C738-4602-9427-658F91601CA7}"/>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Ingested food may be stored or first subjected to physical fragmentation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Chemical digestion occurs next</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Hydrolysis reactions liberate the subunit molecules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Products pass through gut’s epithelial lining into the blood (absorption)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Wastes are excreted from the anus</a:t>
            </a:r>
          </a:p>
        </p:txBody>
      </p:sp>
      <p:sp>
        <p:nvSpPr>
          <p:cNvPr id="6" name="Slide Number Placeholder 3">
            <a:extLst>
              <a:ext uri="{FF2B5EF4-FFF2-40B4-BE49-F238E27FC236}">
                <a16:creationId xmlns:a16="http://schemas.microsoft.com/office/drawing/2014/main" id="{7654AA86-DE84-4172-AF20-78FB123BE69E}"/>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708642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FBD30-0834-4BA1-9EDE-F1F93B5CFE2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Vertebrate Digestive Systems</a:t>
            </a:r>
          </a:p>
        </p:txBody>
      </p:sp>
      <p:sp>
        <p:nvSpPr>
          <p:cNvPr id="3" name="Content Placeholder 2">
            <a:extLst>
              <a:ext uri="{FF2B5EF4-FFF2-40B4-BE49-F238E27FC236}">
                <a16:creationId xmlns:a16="http://schemas.microsoft.com/office/drawing/2014/main" id="{0DB80420-8317-4C70-BE38-E16498B8680E}"/>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Consists of a tubular gastrointestinal tract and accessory organs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Mouth and pharynx – entry</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Esophagus – delivers food to stomach</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Stomach – preliminary digestion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intestine – digestion and absorption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Large intestine – absorption of water and minerals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Cloaca or rectum – expel waste</a:t>
            </a:r>
          </a:p>
        </p:txBody>
      </p:sp>
      <p:sp>
        <p:nvSpPr>
          <p:cNvPr id="6" name="Slide Number Placeholder 3">
            <a:extLst>
              <a:ext uri="{FF2B5EF4-FFF2-40B4-BE49-F238E27FC236}">
                <a16:creationId xmlns:a16="http://schemas.microsoft.com/office/drawing/2014/main" id="{AC83DF3C-F74E-44A1-8415-F1AEABE66291}"/>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199395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EDE33-44C3-466E-8035-3DE62DF4722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46.3</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4" name="Picture 2" descr="An illustration shows the human digestive organs and their locations."/>
          <p:cNvPicPr>
            <a:picLocks noChangeAspect="1"/>
          </p:cNvPicPr>
          <p:nvPr/>
        </p:nvPicPr>
        <p:blipFill rotWithShape="1">
          <a:blip r:embed="rId2">
            <a:extLst>
              <a:ext uri="{28A0092B-C50C-407E-A947-70E740481C1C}">
                <a14:useLocalDpi xmlns:a14="http://schemas.microsoft.com/office/drawing/2010/main" val="0"/>
              </a:ext>
            </a:extLst>
          </a:blip>
          <a:srcRect b="5079"/>
          <a:stretch/>
        </p:blipFill>
        <p:spPr>
          <a:xfrm>
            <a:off x="2880017" y="1081893"/>
            <a:ext cx="3383965" cy="5120640"/>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04281CA9-B894-4D73-AE24-F22DB48BE38E}"/>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4253308798"/>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5393</TotalTime>
  <Words>3904</Words>
  <Application>Microsoft Office PowerPoint</Application>
  <PresentationFormat>On-screen Show (4:3)</PresentationFormat>
  <Paragraphs>524</Paragraphs>
  <Slides>69</Slides>
  <Notes>0</Notes>
  <HiddenSlides>13</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69</vt:i4>
      </vt:variant>
    </vt:vector>
  </HeadingPairs>
  <TitlesOfParts>
    <vt:vector size="80"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46</vt:lpstr>
      <vt:lpstr>Lecture Outline</vt:lpstr>
      <vt:lpstr>Types of Digestive Systems</vt:lpstr>
      <vt:lpstr>Invertebrate Digestive Systems</vt:lpstr>
      <vt:lpstr>Specialization of Digestive Systems</vt:lpstr>
      <vt:lpstr>Figure 46.2</vt:lpstr>
      <vt:lpstr>Passage of Food</vt:lpstr>
      <vt:lpstr>Vertebrate Digestive Systems</vt:lpstr>
      <vt:lpstr>Figure 46.3</vt:lpstr>
      <vt:lpstr>Liver, Gallbladder, Pancreas</vt:lpstr>
      <vt:lpstr>Layers of Gastrointestinal Tract</vt:lpstr>
      <vt:lpstr>Figure 46.4</vt:lpstr>
      <vt:lpstr>Mouth and Teeth</vt:lpstr>
      <vt:lpstr>Patterns of Dentition</vt:lpstr>
      <vt:lpstr>Figure 46.6</vt:lpstr>
      <vt:lpstr>Saliva</vt:lpstr>
      <vt:lpstr>Swallowing</vt:lpstr>
      <vt:lpstr>Figure 46.7</vt:lpstr>
      <vt:lpstr>The Esophagus</vt:lpstr>
      <vt:lpstr>Figure 46.8</vt:lpstr>
      <vt:lpstr>The Stomach</vt:lpstr>
      <vt:lpstr>Figure 46.9</vt:lpstr>
      <vt:lpstr>Inside the Stomach</vt:lpstr>
      <vt:lpstr>The Small Intestine</vt:lpstr>
      <vt:lpstr>Inside the Small Intestine</vt:lpstr>
      <vt:lpstr>Figure 46.10</vt:lpstr>
      <vt:lpstr>Absorption</vt:lpstr>
      <vt:lpstr>Figure 46.11</vt:lpstr>
      <vt:lpstr>The Large Intestine (colon)</vt:lpstr>
      <vt:lpstr>Figure 46.12</vt:lpstr>
      <vt:lpstr>Features of the Large Intestine and Beyond</vt:lpstr>
      <vt:lpstr>Accessory Organs: Pancreas</vt:lpstr>
      <vt:lpstr>Accessory Organs: Liver and Gallbladder</vt:lpstr>
      <vt:lpstr>Figure 46.13</vt:lpstr>
      <vt:lpstr>Regulation of the Digestive Tract</vt:lpstr>
      <vt:lpstr>Enterogastrones or Duodenal Hormones</vt:lpstr>
      <vt:lpstr>Accessory Organ Function</vt:lpstr>
      <vt:lpstr>Blood Glucose</vt:lpstr>
      <vt:lpstr>Figure 46.14</vt:lpstr>
      <vt:lpstr>Figure 46.15</vt:lpstr>
      <vt:lpstr>Table 46.1</vt:lpstr>
      <vt:lpstr>Food Energy</vt:lpstr>
      <vt:lpstr>Regulation of Food Intake</vt:lpstr>
      <vt:lpstr>Other Hormones</vt:lpstr>
      <vt:lpstr>Figure 46.17</vt:lpstr>
      <vt:lpstr>Essential Nutrients</vt:lpstr>
      <vt:lpstr>Table 46.2</vt:lpstr>
      <vt:lpstr>Variations in Digestive Systems</vt:lpstr>
      <vt:lpstr>Figure 46.18</vt:lpstr>
      <vt:lpstr>Ruminants</vt:lpstr>
      <vt:lpstr>Figure 46.19</vt:lpstr>
      <vt:lpstr>Foregut</vt:lpstr>
      <vt:lpstr>Figure 46.20</vt:lpstr>
      <vt:lpstr>Coprophagy</vt:lpstr>
      <vt:lpstr>Digestion in Birds and Mammals</vt:lpstr>
      <vt:lpstr>End of Main Content</vt:lpstr>
      <vt:lpstr>Accessibility Content: Text Alternatives for Images</vt:lpstr>
      <vt:lpstr>Figure 46.3 - Text Alternative</vt:lpstr>
      <vt:lpstr>Figure 46.4 - Text Alternative</vt:lpstr>
      <vt:lpstr>Figure 46.6 - Text Alternative</vt:lpstr>
      <vt:lpstr>Figure 46.7 - Text Alternative</vt:lpstr>
      <vt:lpstr>Figure 46.9 - Text Alternative</vt:lpstr>
      <vt:lpstr>Figure 46.10 - Text Alternative</vt:lpstr>
      <vt:lpstr>Figure 46.11 - Text Alternative</vt:lpstr>
      <vt:lpstr>Figure 46.13 - Text Alternative</vt:lpstr>
      <vt:lpstr>Figure 46.14 - Text Alternative</vt:lpstr>
      <vt:lpstr>Figure 46.15 - Text Alternative</vt:lpstr>
      <vt:lpstr>Figure 46.17 - Text Alternative</vt:lpstr>
      <vt:lpstr>Figure 46.18 -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46: The Digestive System</dc:subject>
  <dc:creator>Raven, Johnson, Mason, Losos, Duncan</dc:creator>
  <cp:keywords>Accessible PPT</cp:keywords>
  <cp:lastModifiedBy>Prasanna kumar. Tripathy</cp:lastModifiedBy>
  <cp:revision>1175</cp:revision>
  <dcterms:created xsi:type="dcterms:W3CDTF">2019-07-27T05:34:11Z</dcterms:created>
  <dcterms:modified xsi:type="dcterms:W3CDTF">2022-05-16T18:18:26Z</dcterms:modified>
</cp:coreProperties>
</file>