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9"/>
  </p:notesMasterIdLst>
  <p:sldIdLst>
    <p:sldId id="406" r:id="rId7"/>
    <p:sldId id="478"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8" r:id="rId57"/>
    <p:sldId id="359" r:id="rId58"/>
    <p:sldId id="360" r:id="rId59"/>
    <p:sldId id="361" r:id="rId60"/>
    <p:sldId id="362" r:id="rId61"/>
    <p:sldId id="363" r:id="rId62"/>
    <p:sldId id="303" r:id="rId63"/>
    <p:sldId id="289" r:id="rId64"/>
    <p:sldId id="264" r:id="rId65"/>
    <p:sldId id="365" r:id="rId66"/>
    <p:sldId id="366" r:id="rId67"/>
    <p:sldId id="367" r:id="rId68"/>
    <p:sldId id="479" r:id="rId69"/>
    <p:sldId id="368" r:id="rId70"/>
    <p:sldId id="369" r:id="rId71"/>
    <p:sldId id="370" r:id="rId72"/>
    <p:sldId id="480" r:id="rId73"/>
    <p:sldId id="371" r:id="rId74"/>
    <p:sldId id="481" r:id="rId75"/>
    <p:sldId id="372" r:id="rId76"/>
    <p:sldId id="373" r:id="rId77"/>
    <p:sldId id="374"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478"/>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03"/>
          </p14:sldIdLst>
        </p14:section>
        <p14:section name="Appendix: Image Descriptions for Unsighted Students" id="{07080632-B756-45AF-BBF3-52DB3854CA65}">
          <p14:sldIdLst>
            <p14:sldId id="289"/>
            <p14:sldId id="264"/>
            <p14:sldId id="365"/>
            <p14:sldId id="366"/>
            <p14:sldId id="367"/>
            <p14:sldId id="479"/>
            <p14:sldId id="368"/>
            <p14:sldId id="369"/>
            <p14:sldId id="370"/>
            <p14:sldId id="480"/>
            <p14:sldId id="371"/>
            <p14:sldId id="481"/>
            <p14:sldId id="372"/>
            <p14:sldId id="373"/>
            <p14:sldId id="37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3037" autoAdjust="0"/>
  </p:normalViewPr>
  <p:slideViewPr>
    <p:cSldViewPr snapToGrid="0" showGuides="1">
      <p:cViewPr varScale="1">
        <p:scale>
          <a:sx n="84" d="100"/>
          <a:sy n="84" d="100"/>
        </p:scale>
        <p:origin x="912" y="84"/>
      </p:cViewPr>
      <p:guideLst>
        <p:guide pos="3264"/>
        <p:guide orient="horz" pos="2256"/>
        <p:guide pos="5640"/>
      </p:guideLst>
    </p:cSldViewPr>
  </p:slideViewPr>
  <p:outlineViewPr>
    <p:cViewPr>
      <p:scale>
        <a:sx n="33" d="100"/>
        <a:sy n="33" d="100"/>
      </p:scale>
      <p:origin x="0" y="-4582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tableStyles" Target="tableStyle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viewProps" Target="view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2.wmf"/><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12.jpg"/><Relationship Id="rId1" Type="http://schemas.openxmlformats.org/officeDocument/2006/relationships/slideLayout" Target="../slideLayouts/slideLayout6.xml"/><Relationship Id="rId4" Type="http://schemas.openxmlformats.org/officeDocument/2006/relationships/slide" Target="slide6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image" Target="../media/image14.wmf"/><Relationship Id="rId5" Type="http://schemas.openxmlformats.org/officeDocument/2006/relationships/oleObject" Target="../embeddings/oleObject3.bin"/><Relationship Id="rId4" Type="http://schemas.openxmlformats.org/officeDocument/2006/relationships/image" Target="../media/image13.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17.jpg"/><Relationship Id="rId1" Type="http://schemas.openxmlformats.org/officeDocument/2006/relationships/slideLayout" Target="../slideLayouts/slideLayout6.xml"/><Relationship Id="rId4" Type="http://schemas.openxmlformats.org/officeDocument/2006/relationships/slide" Target="slide6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8.jpg"/><Relationship Id="rId1" Type="http://schemas.openxmlformats.org/officeDocument/2006/relationships/slideLayout" Target="../slideLayouts/slideLayout6.xml"/><Relationship Id="rId4" Type="http://schemas.openxmlformats.org/officeDocument/2006/relationships/slide" Target="slide6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20.jpg"/><Relationship Id="rId1" Type="http://schemas.openxmlformats.org/officeDocument/2006/relationships/slideLayout" Target="../slideLayouts/slideLayout6.xml"/><Relationship Id="rId4" Type="http://schemas.openxmlformats.org/officeDocument/2006/relationships/slide" Target="slide6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2.wmf"/></Relationships>
</file>

<file path=ppt/slides/_rels/slide43.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9.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50.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6.wmf"/></Relationships>
</file>

<file path=ppt/slides/_rels/slide52.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image" Target="../media/image22.wmf"/><Relationship Id="rId11" Type="http://schemas.openxmlformats.org/officeDocument/2006/relationships/oleObject" Target="../embeddings/oleObject11.bin"/><Relationship Id="rId5" Type="http://schemas.openxmlformats.org/officeDocument/2006/relationships/oleObject" Target="../embeddings/oleObject7.bin"/><Relationship Id="rId10" Type="http://schemas.openxmlformats.org/officeDocument/2006/relationships/image" Target="../media/image28.wmf"/><Relationship Id="rId4" Type="http://schemas.openxmlformats.org/officeDocument/2006/relationships/image" Target="../media/image26.wmf"/><Relationship Id="rId9" Type="http://schemas.openxmlformats.org/officeDocument/2006/relationships/oleObject" Target="../embeddings/oleObject10.bin"/></Relationships>
</file>

<file path=ppt/slides/_rels/slide5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29.png"/><Relationship Id="rId1" Type="http://schemas.openxmlformats.org/officeDocument/2006/relationships/slideLayout" Target="../slideLayouts/slideLayout6.xml"/><Relationship Id="rId4" Type="http://schemas.openxmlformats.org/officeDocument/2006/relationships/slide" Target="slide70.xml"/></Relationships>
</file>

<file path=ppt/slides/_rels/slide55.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52.xml"/><Relationship Id="rId1" Type="http://schemas.openxmlformats.org/officeDocument/2006/relationships/slideLayout" Target="../slideLayouts/slideLayout22.xml"/><Relationship Id="rId4" Type="http://schemas.openxmlformats.org/officeDocument/2006/relationships/slide" Target="slide43.xml"/></Relationships>
</file>

<file path=ppt/slides/_rels/slide7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7.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47</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The Respiratory System</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B36D9-CBF9-4558-8722-5CEC1457C70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47.1 e, f</a:t>
            </a:r>
          </a:p>
        </p:txBody>
      </p:sp>
      <p:pic>
        <p:nvPicPr>
          <p:cNvPr id="4" name="Picture 2" descr="Two illustrations show the fish and mammals gas exchange systems in animals.">
            <a:extLst>
              <a:ext uri="{FF2B5EF4-FFF2-40B4-BE49-F238E27FC236}">
                <a16:creationId xmlns:a16="http://schemas.microsoft.com/office/drawing/2014/main" id="{40D7757B-3994-491B-A50C-8D31CF19D615}"/>
              </a:ext>
            </a:extLst>
          </p:cNvPr>
          <p:cNvPicPr>
            <a:picLocks noChangeAspect="1"/>
          </p:cNvPicPr>
          <p:nvPr/>
        </p:nvPicPr>
        <p:blipFill>
          <a:blip r:embed="rId2"/>
          <a:stretch>
            <a:fillRect/>
          </a:stretch>
        </p:blipFill>
        <p:spPr>
          <a:xfrm>
            <a:off x="624840" y="1661013"/>
            <a:ext cx="7894320" cy="3962400"/>
          </a:xfrm>
          <a:prstGeom prst="rect">
            <a:avLst/>
          </a:prstGeom>
        </p:spPr>
      </p:pic>
      <p:sp>
        <p:nvSpPr>
          <p:cNvPr id="14"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F4EB3A3-D711-4788-940A-7775C54FE536}"/>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546104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41565-F666-4099-BF41-DA6A43F9E64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Gills</a:t>
            </a:r>
          </a:p>
        </p:txBody>
      </p:sp>
      <p:sp>
        <p:nvSpPr>
          <p:cNvPr id="3" name="Content Placeholder 2">
            <a:extLst>
              <a:ext uri="{FF2B5EF4-FFF2-40B4-BE49-F238E27FC236}">
                <a16:creationId xmlns:a16="http://schemas.microsoft.com/office/drawing/2014/main" id="{90FFFC50-9A0F-4296-B870-766AEFD1CD32}"/>
              </a:ext>
            </a:extLst>
          </p:cNvPr>
          <p:cNvSpPr>
            <a:spLocks noGrp="1"/>
          </p:cNvSpPr>
          <p:nvPr>
            <p:ph sz="quarter" idx="11"/>
          </p:nvPr>
        </p:nvSpPr>
        <p:spPr/>
        <p:txBody>
          <a:bodyPr/>
          <a:lstStyle/>
          <a:p>
            <a:pPr>
              <a:spcBef>
                <a:spcPts val="1200"/>
              </a:spcBef>
              <a:spcAft>
                <a:spcPts val="1200"/>
              </a:spcAft>
              <a:buClr>
                <a:schemeClr val="tx1"/>
              </a:buClr>
            </a:pPr>
            <a:r>
              <a:rPr lang="en-US" altLang="en-US" dirty="0">
                <a:solidFill>
                  <a:srgbClr val="000000"/>
                </a:solidFill>
                <a:latin typeface="Arial" panose="020B0604020202020204" pitchFamily="34" charset="0"/>
                <a:ea typeface="Microsoft YaHei" panose="020B0503020204020204" pitchFamily="34" charset="-122"/>
              </a:rPr>
              <a:t>Specialized extensions of tissue that project into water</a:t>
            </a:r>
          </a:p>
          <a:p>
            <a:pPr>
              <a:spcBef>
                <a:spcPts val="1200"/>
              </a:spcBef>
              <a:spcAft>
                <a:spcPts val="1200"/>
              </a:spcAft>
              <a:buClr>
                <a:schemeClr val="tx1"/>
              </a:buClr>
            </a:pPr>
            <a:r>
              <a:rPr lang="en-US" altLang="en-US" dirty="0">
                <a:solidFill>
                  <a:srgbClr val="000000"/>
                </a:solidFill>
                <a:latin typeface="Arial" panose="020B0604020202020204" pitchFamily="34" charset="0"/>
                <a:ea typeface="Microsoft YaHei" panose="020B0503020204020204" pitchFamily="34" charset="-122"/>
              </a:rPr>
              <a:t>Increase surface area for diffusion</a:t>
            </a:r>
          </a:p>
          <a:p>
            <a:pPr>
              <a:spcBef>
                <a:spcPts val="1200"/>
              </a:spcBef>
              <a:spcAft>
                <a:spcPts val="1200"/>
              </a:spcAft>
              <a:buClr>
                <a:schemeClr val="tx1"/>
              </a:buClr>
            </a:pPr>
            <a:r>
              <a:rPr lang="en-US" altLang="en-US" dirty="0">
                <a:solidFill>
                  <a:srgbClr val="000000"/>
                </a:solidFill>
                <a:latin typeface="Arial" panose="020B0604020202020204" pitchFamily="34" charset="0"/>
                <a:ea typeface="Microsoft YaHei" panose="020B0503020204020204" pitchFamily="34" charset="-122"/>
              </a:rPr>
              <a:t>External gills are not enclosed within body structures</a:t>
            </a:r>
          </a:p>
          <a:p>
            <a:pPr>
              <a:spcBef>
                <a:spcPts val="1200"/>
              </a:spcBef>
              <a:spcAft>
                <a:spcPts val="1200"/>
              </a:spcAft>
              <a:buClr>
                <a:schemeClr val="tx1"/>
              </a:buClr>
            </a:pPr>
            <a:r>
              <a:rPr lang="en-US" altLang="en-US" dirty="0">
                <a:solidFill>
                  <a:srgbClr val="000000"/>
                </a:solidFill>
                <a:latin typeface="Arial" panose="020B0604020202020204" pitchFamily="34" charset="0"/>
                <a:ea typeface="Microsoft YaHei" panose="020B0503020204020204" pitchFamily="34" charset="-122"/>
              </a:rPr>
              <a:t>Found in immature fish and amphibians</a:t>
            </a:r>
          </a:p>
          <a:p>
            <a:pPr>
              <a:spcBef>
                <a:spcPts val="1200"/>
              </a:spcBef>
              <a:spcAft>
                <a:spcPts val="1200"/>
              </a:spcAft>
              <a:buClr>
                <a:schemeClr val="tx1"/>
              </a:buClr>
            </a:pPr>
            <a:r>
              <a:rPr lang="en-US" altLang="en-US" dirty="0">
                <a:solidFill>
                  <a:srgbClr val="000000"/>
                </a:solidFill>
                <a:latin typeface="Arial" panose="020B0604020202020204" pitchFamily="34" charset="0"/>
                <a:ea typeface="Microsoft YaHei" panose="020B0503020204020204" pitchFamily="34" charset="-122"/>
              </a:rPr>
              <a:t>Two main disadvantages</a:t>
            </a:r>
          </a:p>
          <a:p>
            <a:pPr marL="347472" lvl="2" indent="-347472">
              <a:spcBef>
                <a:spcPts val="600"/>
              </a:spcBef>
              <a:spcAft>
                <a:spcPts val="600"/>
              </a:spcAft>
              <a:buClr>
                <a:srgbClr val="000000"/>
              </a:buClr>
            </a:pPr>
            <a:r>
              <a:rPr lang="en-US" altLang="en-US" sz="2400" dirty="0">
                <a:solidFill>
                  <a:srgbClr val="000000"/>
                </a:solidFill>
                <a:latin typeface="Arial" panose="020B0604020202020204" pitchFamily="34" charset="0"/>
                <a:ea typeface="Microsoft YaHei" panose="020B0503020204020204" pitchFamily="34" charset="-122"/>
              </a:rPr>
              <a:t>Must be constantly moved to ensure contact with oxygen-rich fresh water</a:t>
            </a:r>
          </a:p>
          <a:p>
            <a:pPr marL="347472" lvl="2" indent="-347472">
              <a:spcBef>
                <a:spcPts val="600"/>
              </a:spcBef>
              <a:spcAft>
                <a:spcPts val="600"/>
              </a:spcAft>
              <a:buClr>
                <a:srgbClr val="000000"/>
              </a:buClr>
            </a:pPr>
            <a:r>
              <a:rPr lang="en-US" altLang="en-US" sz="2400" dirty="0">
                <a:solidFill>
                  <a:srgbClr val="000000"/>
                </a:solidFill>
                <a:latin typeface="Arial" panose="020B0604020202020204" pitchFamily="34" charset="0"/>
                <a:ea typeface="Microsoft YaHei" panose="020B0503020204020204" pitchFamily="34" charset="-122"/>
              </a:rPr>
              <a:t>Are easily damaged</a:t>
            </a:r>
          </a:p>
        </p:txBody>
      </p:sp>
      <p:sp>
        <p:nvSpPr>
          <p:cNvPr id="6" name="Slide Number Placeholder 3">
            <a:extLst>
              <a:ext uri="{FF2B5EF4-FFF2-40B4-BE49-F238E27FC236}">
                <a16:creationId xmlns:a16="http://schemas.microsoft.com/office/drawing/2014/main" id="{829DFCD2-A402-4FB3-9ABB-C770C67BC7C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0124415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3A25A-981B-4DF2-833F-7690D99A67F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 external gills of the Axolotl protrude out from the base of the head and branch. Three each are on the left and right sides of the head."/>
          <p:cNvPicPr>
            <a:picLocks noChangeAspect="1"/>
          </p:cNvPicPr>
          <p:nvPr/>
        </p:nvPicPr>
        <p:blipFill rotWithShape="1">
          <a:blip r:embed="rId2">
            <a:extLst>
              <a:ext uri="{28A0092B-C50C-407E-A947-70E740481C1C}">
                <a14:useLocalDpi xmlns:a14="http://schemas.microsoft.com/office/drawing/2010/main" val="0"/>
              </a:ext>
            </a:extLst>
          </a:blip>
          <a:srcRect b="4975"/>
          <a:stretch/>
        </p:blipFill>
        <p:spPr>
          <a:xfrm>
            <a:off x="1074194" y="1240823"/>
            <a:ext cx="7167309" cy="4730060"/>
          </a:xfrm>
          <a:prstGeom prst="rect">
            <a:avLst/>
          </a:prstGeom>
        </p:spPr>
      </p:pic>
      <p:sp>
        <p:nvSpPr>
          <p:cNvPr id="4" name="Content Placeholder 3"/>
          <p:cNvSpPr>
            <a:spLocks noGrp="1"/>
          </p:cNvSpPr>
          <p:nvPr>
            <p:ph sz="quarter" idx="11"/>
          </p:nvPr>
        </p:nvSpPr>
        <p:spPr>
          <a:xfrm>
            <a:off x="3095250" y="6078089"/>
            <a:ext cx="3125195" cy="300412"/>
          </a:xfrm>
        </p:spPr>
        <p:txBody>
          <a:bodyPr/>
          <a:lstStyle/>
          <a:p>
            <a:pPr algn="ctr"/>
            <a:r>
              <a:rPr lang="en-US" sz="800" dirty="0"/>
              <a:t>Juniors </a:t>
            </a:r>
            <a:r>
              <a:rPr lang="en-US" sz="800" dirty="0" err="1"/>
              <a:t>Bildarchiv</a:t>
            </a:r>
            <a:r>
              <a:rPr lang="en-US" sz="800" dirty="0"/>
              <a:t>/</a:t>
            </a:r>
            <a:r>
              <a:rPr lang="en-US" sz="800" dirty="0" err="1"/>
              <a:t>Alamy</a:t>
            </a:r>
            <a:r>
              <a:rPr lang="en-US" sz="800" dirty="0"/>
              <a:t> Stock Photo</a:t>
            </a:r>
          </a:p>
        </p:txBody>
      </p:sp>
      <p:sp>
        <p:nvSpPr>
          <p:cNvPr id="7" name="Slide Number Placeholder 4">
            <a:extLst>
              <a:ext uri="{FF2B5EF4-FFF2-40B4-BE49-F238E27FC236}">
                <a16:creationId xmlns:a16="http://schemas.microsoft.com/office/drawing/2014/main" id="{A39CF14F-6FC8-4E50-9517-3DEF86110E78}"/>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5607695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A93DC-8BFD-4704-A006-5A93B69A643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Protection of Gills</a:t>
            </a:r>
          </a:p>
        </p:txBody>
      </p:sp>
      <p:sp>
        <p:nvSpPr>
          <p:cNvPr id="3" name="Content Placeholder 2">
            <a:extLst>
              <a:ext uri="{FF2B5EF4-FFF2-40B4-BE49-F238E27FC236}">
                <a16:creationId xmlns:a16="http://schemas.microsoft.com/office/drawing/2014/main" id="{6F6061A1-3FDF-4908-A1F1-B1A196CD295A}"/>
              </a:ext>
            </a:extLst>
          </p:cNvPr>
          <p:cNvSpPr>
            <a:spLocks noGrp="1"/>
          </p:cNvSpPr>
          <p:nvPr>
            <p:ph sz="quarter" idx="11"/>
          </p:nvPr>
        </p:nvSpPr>
        <p:spPr/>
        <p:txBody>
          <a:bodyPr/>
          <a:lstStyle/>
          <a:p>
            <a:pPr>
              <a:spcBef>
                <a:spcPts val="1200"/>
              </a:spcBef>
              <a:spcAft>
                <a:spcPts val="1200"/>
              </a:spcAft>
              <a:buClr>
                <a:schemeClr val="tx1"/>
              </a:buClr>
            </a:pPr>
            <a:r>
              <a:rPr lang="en-US" dirty="0" err="1">
                <a:solidFill>
                  <a:srgbClr val="000000"/>
                </a:solidFill>
                <a:latin typeface="Arial" panose="020B0604020202020204" pitchFamily="34" charset="0"/>
                <a:ea typeface="Verdana" panose="020B0604030504040204" pitchFamily="34" charset="0"/>
              </a:rPr>
              <a:t>Branchial</a:t>
            </a:r>
            <a:r>
              <a:rPr lang="en-US" dirty="0">
                <a:solidFill>
                  <a:srgbClr val="000000"/>
                </a:solidFill>
                <a:latin typeface="Arial" panose="020B0604020202020204" pitchFamily="34" charset="0"/>
                <a:ea typeface="Verdana" panose="020B0604030504040204" pitchFamily="34" charset="0"/>
              </a:rPr>
              <a:t> chambers</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Provide a means of pumping water past stationary gills</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Internal mantle cavity of mollusks opens to the outside and contains the gills</a:t>
            </a:r>
          </a:p>
          <a:p>
            <a:pPr marL="347472" lvl="2" indent="-347472">
              <a:spcBef>
                <a:spcPts val="600"/>
              </a:spcBef>
              <a:spcAft>
                <a:spcPts val="1200"/>
              </a:spcAft>
              <a:buClr>
                <a:schemeClr val="tx1"/>
              </a:buClr>
            </a:pPr>
            <a:r>
              <a:rPr lang="en-US" sz="2400" dirty="0">
                <a:solidFill>
                  <a:srgbClr val="000000"/>
                </a:solidFill>
                <a:latin typeface="Arial" panose="020B0604020202020204" pitchFamily="34" charset="0"/>
                <a:ea typeface="Verdana" panose="020B0604030504040204" pitchFamily="34" charset="0"/>
              </a:rPr>
              <a:t>Draw water in and pass it over gills</a:t>
            </a:r>
          </a:p>
          <a:p>
            <a:pPr>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In crustaceans, the </a:t>
            </a:r>
            <a:r>
              <a:rPr lang="en-US" dirty="0" err="1">
                <a:solidFill>
                  <a:srgbClr val="000000"/>
                </a:solidFill>
                <a:latin typeface="Arial" panose="020B0604020202020204" pitchFamily="34" charset="0"/>
                <a:ea typeface="Verdana" panose="020B0604030504040204" pitchFamily="34" charset="0"/>
              </a:rPr>
              <a:t>branchial</a:t>
            </a:r>
            <a:r>
              <a:rPr lang="en-US" dirty="0">
                <a:solidFill>
                  <a:srgbClr val="000000"/>
                </a:solidFill>
                <a:latin typeface="Arial" panose="020B0604020202020204" pitchFamily="34" charset="0"/>
                <a:ea typeface="Verdana" panose="020B0604030504040204" pitchFamily="34" charset="0"/>
              </a:rPr>
              <a:t> chamber lies between the bulk of the body and the hard exoskeleton of the animal</a:t>
            </a:r>
          </a:p>
          <a:p>
            <a:pPr marL="347472" lvl="2" indent="-347472">
              <a:spcBef>
                <a:spcPts val="600"/>
              </a:spcBef>
              <a:spcAft>
                <a:spcPts val="0"/>
              </a:spcAft>
              <a:buClr>
                <a:schemeClr val="tx1"/>
              </a:buClr>
            </a:pPr>
            <a:r>
              <a:rPr lang="en-US" sz="2400" dirty="0">
                <a:solidFill>
                  <a:srgbClr val="000000"/>
                </a:solidFill>
                <a:latin typeface="Arial" panose="020B0604020202020204" pitchFamily="34" charset="0"/>
                <a:ea typeface="Verdana" panose="020B0604030504040204" pitchFamily="34" charset="0"/>
              </a:rPr>
              <a:t>Limb movements draw water over gills</a:t>
            </a:r>
          </a:p>
        </p:txBody>
      </p:sp>
      <p:sp>
        <p:nvSpPr>
          <p:cNvPr id="6" name="Slide Number Placeholder 3">
            <a:extLst>
              <a:ext uri="{FF2B5EF4-FFF2-40B4-BE49-F238E27FC236}">
                <a16:creationId xmlns:a16="http://schemas.microsoft.com/office/drawing/2014/main" id="{38EE0C66-E6C9-4EAE-B8CB-E08CC9137B15}"/>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5069649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D0F33-2320-4131-8393-87646E8B2C6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Gills of Bony Fishes</a:t>
            </a:r>
          </a:p>
        </p:txBody>
      </p:sp>
      <p:sp>
        <p:nvSpPr>
          <p:cNvPr id="3" name="Content Placeholder 2">
            <a:extLst>
              <a:ext uri="{FF2B5EF4-FFF2-40B4-BE49-F238E27FC236}">
                <a16:creationId xmlns:a16="http://schemas.microsoft.com/office/drawing/2014/main" id="{C452C888-9860-4B70-9E0D-D3F36EB97E00}"/>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Gills of bony fishes are located between the oral (</a:t>
            </a:r>
            <a:r>
              <a:rPr lang="en-US" dirty="0" err="1">
                <a:solidFill>
                  <a:srgbClr val="000000"/>
                </a:solidFill>
                <a:latin typeface="Arial" panose="020B0604020202020204" pitchFamily="34" charset="0"/>
                <a:ea typeface="Verdana" panose="020B0604030504040204" pitchFamily="34" charset="0"/>
              </a:rPr>
              <a:t>buccal</a:t>
            </a:r>
            <a:r>
              <a:rPr lang="en-US" dirty="0">
                <a:solidFill>
                  <a:srgbClr val="000000"/>
                </a:solidFill>
                <a:latin typeface="Arial" panose="020B0604020202020204" pitchFamily="34" charset="0"/>
                <a:ea typeface="Verdana" panose="020B0604030504040204" pitchFamily="34" charset="0"/>
              </a:rPr>
              <a:t> or mouth) cavity and the </a:t>
            </a:r>
            <a:r>
              <a:rPr lang="en-US" dirty="0" err="1">
                <a:solidFill>
                  <a:srgbClr val="000000"/>
                </a:solidFill>
                <a:latin typeface="Arial" panose="020B0604020202020204" pitchFamily="34" charset="0"/>
                <a:ea typeface="Verdana" panose="020B0604030504040204" pitchFamily="34" charset="0"/>
              </a:rPr>
              <a:t>opercular</a:t>
            </a:r>
            <a:r>
              <a:rPr lang="en-US" dirty="0">
                <a:solidFill>
                  <a:srgbClr val="000000"/>
                </a:solidFill>
                <a:latin typeface="Arial" panose="020B0604020202020204" pitchFamily="34" charset="0"/>
                <a:ea typeface="Verdana" panose="020B0604030504040204" pitchFamily="34" charset="0"/>
              </a:rPr>
              <a:t> cavities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These two sets of cavities function as pumps that alternately expand</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Move water into the mouth, through the gills, and out of the fish through the open operculum or gill cover</a:t>
            </a:r>
          </a:p>
        </p:txBody>
      </p:sp>
      <p:sp>
        <p:nvSpPr>
          <p:cNvPr id="6" name="Slide Number Placeholder 3">
            <a:extLst>
              <a:ext uri="{FF2B5EF4-FFF2-40B4-BE49-F238E27FC236}">
                <a16:creationId xmlns:a16="http://schemas.microsoft.com/office/drawing/2014/main" id="{8B7B5EE3-C06E-48CF-AE23-917E144FD26B}"/>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1239048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D94A4-84C4-4479-BFCE-E6612332701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47.3</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The fish buccal cavity is a chamber in the head behind the mouth, and the opercular cavities sit behind it on either side of the head."/>
          <p:cNvPicPr>
            <a:picLocks noChangeAspect="1"/>
          </p:cNvPicPr>
          <p:nvPr/>
        </p:nvPicPr>
        <p:blipFill rotWithShape="1">
          <a:blip r:embed="rId2">
            <a:extLst>
              <a:ext uri="{28A0092B-C50C-407E-A947-70E740481C1C}">
                <a14:useLocalDpi xmlns:a14="http://schemas.microsoft.com/office/drawing/2010/main" val="0"/>
              </a:ext>
            </a:extLst>
          </a:blip>
          <a:srcRect l="8004" t="5104" r="1961"/>
          <a:stretch/>
        </p:blipFill>
        <p:spPr>
          <a:xfrm>
            <a:off x="552427" y="1678681"/>
            <a:ext cx="8039145" cy="3743695"/>
          </a:xfrm>
          <a:prstGeom prst="rect">
            <a:avLst/>
          </a:prstGeom>
        </p:spPr>
      </p:pic>
      <p:sp>
        <p:nvSpPr>
          <p:cNvPr id="8" name="Slide Number Placeholder 3">
            <a:extLst>
              <a:ext uri="{FF2B5EF4-FFF2-40B4-BE49-F238E27FC236}">
                <a16:creationId xmlns:a16="http://schemas.microsoft.com/office/drawing/2014/main" id="{EAF40B05-9E38-4EBC-A000-B2F302BE916D}"/>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663662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1407D-78FD-4961-869F-7FC5D0EF62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Gill Covers</a:t>
            </a:r>
          </a:p>
        </p:txBody>
      </p:sp>
      <p:sp>
        <p:nvSpPr>
          <p:cNvPr id="3" name="Content Placeholder 2">
            <a:extLst>
              <a:ext uri="{FF2B5EF4-FFF2-40B4-BE49-F238E27FC236}">
                <a16:creationId xmlns:a16="http://schemas.microsoft.com/office/drawing/2014/main" id="{F46A9261-CAFA-4716-B11E-DE32CD1AF7D6}"/>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Some bony fish have immobile opercula</a:t>
            </a:r>
          </a:p>
          <a:p>
            <a:pPr marL="347472" lvl="0" indent="-347472">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Swim constantly to force water over gills.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Ram ventilation.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Most bony fish have flexible gill covers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Remora switch between ram ventilation and pumping action</a:t>
            </a:r>
          </a:p>
        </p:txBody>
      </p:sp>
      <p:sp>
        <p:nvSpPr>
          <p:cNvPr id="6" name="Slide Number Placeholder 3">
            <a:extLst>
              <a:ext uri="{FF2B5EF4-FFF2-40B4-BE49-F238E27FC236}">
                <a16:creationId xmlns:a16="http://schemas.microsoft.com/office/drawing/2014/main" id="{8F275D9A-5462-4E0C-8FEC-4E65E4D4F699}"/>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853846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651AC-A54C-4B97-8477-DF729E41A3C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Gill Arches</a:t>
            </a:r>
          </a:p>
        </p:txBody>
      </p:sp>
      <p:sp>
        <p:nvSpPr>
          <p:cNvPr id="3" name="Content Placeholder 2">
            <a:extLst>
              <a:ext uri="{FF2B5EF4-FFF2-40B4-BE49-F238E27FC236}">
                <a16:creationId xmlns:a16="http://schemas.microsoft.com/office/drawing/2014/main" id="{6BBB881C-D079-44B8-8F98-5DF95794CEE8}"/>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3 to 7 gill arches on each side of a fish’s head</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Each is composed of two rows of gill filaments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Each gill filament consist of lamellae</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Thin membranous plates that project into water flow.</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flows past lamellae in 1 direction only.</a:t>
            </a:r>
          </a:p>
        </p:txBody>
      </p:sp>
      <p:sp>
        <p:nvSpPr>
          <p:cNvPr id="6" name="Slide Number Placeholder 3">
            <a:extLst>
              <a:ext uri="{FF2B5EF4-FFF2-40B4-BE49-F238E27FC236}">
                <a16:creationId xmlns:a16="http://schemas.microsoft.com/office/drawing/2014/main" id="{FCAD6BFE-1B31-40CA-B643-8AAF5295107F}"/>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9161324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5D03F-3368-4773-B80C-70EB56E719D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47.4</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1" name="Picture 2" descr="An illustration shows the structure of a fish gil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0924" y="1069701"/>
            <a:ext cx="3502152" cy="5145024"/>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11CB3AD-EE0D-4D25-9898-AFEDA02A9F48}"/>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4493017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91F7E-1EC8-4ADD-A5B7-A27E8BFDC91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Blood Flow in Gills</a:t>
            </a:r>
          </a:p>
        </p:txBody>
      </p:sp>
      <p:sp>
        <p:nvSpPr>
          <p:cNvPr id="3" name="Content Placeholder 2">
            <a:extLst>
              <a:ext uri="{FF2B5EF4-FFF2-40B4-BE49-F238E27FC236}">
                <a16:creationId xmlns:a16="http://schemas.microsoft.com/office/drawing/2014/main" id="{83730EA3-6FDE-4F90-B85F-F11A043202C1}"/>
              </a:ext>
            </a:extLst>
          </p:cNvPr>
          <p:cNvSpPr>
            <a:spLocks noGrp="1"/>
          </p:cNvSpPr>
          <p:nvPr>
            <p:ph sz="quarter" idx="11"/>
          </p:nvPr>
        </p:nvSpPr>
        <p:spPr/>
        <p:txBody>
          <a:bodyPr/>
          <a:lstStyle/>
          <a:p>
            <a:pPr lvl="0">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Within each lamella, blood flows opposite to direction of water movement</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Countercurrent flow</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Maximizes oxygenation of blood</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Increases </a:t>
            </a:r>
            <a:r>
              <a:rPr lang="en-US" dirty="0">
                <a:solidFill>
                  <a:srgbClr val="000000"/>
                </a:solidFill>
                <a:latin typeface="Arial" panose="020B0604020202020204" pitchFamily="34" charset="0"/>
                <a:ea typeface="Verdana" panose="020B0604030504040204" pitchFamily="34" charset="0"/>
                <a:cs typeface="Times New Roman"/>
              </a:rPr>
              <a:t>∆</a:t>
            </a:r>
            <a:r>
              <a:rPr lang="en-US" i="1" dirty="0">
                <a:solidFill>
                  <a:srgbClr val="000000"/>
                </a:solidFill>
                <a:latin typeface="Arial" panose="020B0604020202020204" pitchFamily="34" charset="0"/>
                <a:ea typeface="Verdana" panose="020B0604030504040204" pitchFamily="34" charset="0"/>
              </a:rPr>
              <a:t>p</a:t>
            </a:r>
            <a:endParaRPr lang="en-US" dirty="0">
              <a:solidFill>
                <a:srgbClr val="000000"/>
              </a:solidFill>
              <a:latin typeface="Arial" panose="020B0604020202020204" pitchFamily="34" charset="0"/>
              <a:ea typeface="Verdana" panose="020B0604030504040204" pitchFamily="34" charset="0"/>
            </a:endParaRP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Fish gills are the most efficient of all respiratory organs</a:t>
            </a:r>
          </a:p>
        </p:txBody>
      </p:sp>
      <p:sp>
        <p:nvSpPr>
          <p:cNvPr id="6" name="Slide Number Placeholder 3">
            <a:extLst>
              <a:ext uri="{FF2B5EF4-FFF2-40B4-BE49-F238E27FC236}">
                <a16:creationId xmlns:a16="http://schemas.microsoft.com/office/drawing/2014/main" id="{455DDEB3-A37A-4DCA-BD10-BD71947C5418}"/>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269762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114800" cy="5173894"/>
          </a:xfrm>
        </p:spPr>
        <p:txBody>
          <a:bodyPr/>
          <a:lstStyle/>
          <a:p>
            <a:pPr marL="731520" indent="-731520"/>
            <a:r>
              <a:rPr lang="en-US" b="1" dirty="0"/>
              <a:t>47.1 	</a:t>
            </a:r>
            <a:r>
              <a:rPr lang="en-US" dirty="0"/>
              <a:t>Gas Exchange Across Respiratory Surfaces </a:t>
            </a:r>
          </a:p>
          <a:p>
            <a:pPr marL="731520" indent="-731520"/>
            <a:r>
              <a:rPr lang="en-US" b="1" dirty="0"/>
              <a:t>47.2 	</a:t>
            </a:r>
            <a:r>
              <a:rPr lang="en-US" dirty="0"/>
              <a:t>Gills, Cutaneous Respiration, and Tracheal Systems </a:t>
            </a:r>
          </a:p>
          <a:p>
            <a:pPr marL="731520" indent="-731520"/>
            <a:r>
              <a:rPr lang="en-IN" b="1" dirty="0"/>
              <a:t>47.3 	</a:t>
            </a:r>
            <a:r>
              <a:rPr lang="en-IN" dirty="0"/>
              <a:t>Lungs </a:t>
            </a:r>
          </a:p>
          <a:p>
            <a:pPr marL="731520" indent="-731520"/>
            <a:r>
              <a:rPr lang="en-US" b="1" dirty="0"/>
              <a:t>47.4 	</a:t>
            </a:r>
            <a:r>
              <a:rPr lang="en-US" dirty="0"/>
              <a:t>Structures, Mechanisms, and Control of Ventilation in Mammals </a:t>
            </a:r>
          </a:p>
          <a:p>
            <a:pPr marL="731520" indent="-731520"/>
            <a:r>
              <a:rPr lang="en-US" b="1" dirty="0"/>
              <a:t>47.5 	</a:t>
            </a:r>
            <a:r>
              <a:rPr lang="en-US" dirty="0"/>
              <a:t>Transport of Gases in Body Fluids</a:t>
            </a:r>
          </a:p>
        </p:txBody>
      </p:sp>
      <p:pic>
        <p:nvPicPr>
          <p:cNvPr id="4" name="Picture 3" descr="A photograph shows the head of a Bengal tiger with its tongue protruding out from its open mouth.">
            <a:extLst>
              <a:ext uri="{FF2B5EF4-FFF2-40B4-BE49-F238E27FC236}">
                <a16:creationId xmlns:a16="http://schemas.microsoft.com/office/drawing/2014/main" id="{010DA7D6-1CB5-47A8-9405-5787A979348B}"/>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4634773" y="1492054"/>
            <a:ext cx="4260462" cy="4663440"/>
          </a:xfrm>
          <a:prstGeom prst="rect">
            <a:avLst/>
          </a:prstGeom>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328984" y="6180717"/>
            <a:ext cx="2872041" cy="261366"/>
          </a:xfrm>
        </p:spPr>
        <p:txBody>
          <a:bodyPr/>
          <a:lstStyle/>
          <a:p>
            <a:pPr algn="ctr"/>
            <a:r>
              <a:rPr lang="en-US" dirty="0">
                <a:solidFill>
                  <a:schemeClr val="tx1"/>
                </a:solidFill>
              </a:rPr>
              <a:t>Rene Frederic/</a:t>
            </a:r>
            <a:r>
              <a:rPr lang="en-US" dirty="0" err="1">
                <a:solidFill>
                  <a:schemeClr val="tx1"/>
                </a:solidFill>
              </a:rPr>
              <a:t>Pixtal</a:t>
            </a:r>
            <a:r>
              <a:rPr lang="en-US" dirty="0">
                <a:solidFill>
                  <a:schemeClr val="tx1"/>
                </a:solidFill>
              </a:rPr>
              <a:t>/age </a:t>
            </a:r>
            <a:r>
              <a:rPr lang="en-US" dirty="0" err="1">
                <a:solidFill>
                  <a:schemeClr val="tx1"/>
                </a:solidFill>
              </a:rPr>
              <a:t>fotostock</a:t>
            </a:r>
            <a:endParaRPr lang="en-US" dirty="0">
              <a:solidFill>
                <a:schemeClr val="tx1"/>
              </a:solidFill>
            </a:endParaRP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C7DDA-B2A5-4C16-8F6F-3F09B766E6F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47.5</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the countercurrent exchange and concurrent exchan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2600" y="983411"/>
            <a:ext cx="4818800" cy="5242754"/>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8C82CC14-48C7-45E1-ABE7-4A4EDD12413F}"/>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4008589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A1CAA-E909-4244-8E76-E20EAE5E7B3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Other Respiratory Structures</a:t>
            </a:r>
          </a:p>
        </p:txBody>
      </p:sp>
      <p:sp>
        <p:nvSpPr>
          <p:cNvPr id="3" name="Content Placeholder 2">
            <a:extLst>
              <a:ext uri="{FF2B5EF4-FFF2-40B4-BE49-F238E27FC236}">
                <a16:creationId xmlns:a16="http://schemas.microsoft.com/office/drawing/2014/main" id="{8471FA74-475B-4F1B-A74B-490FC112DAF6}"/>
              </a:ext>
            </a:extLst>
          </p:cNvPr>
          <p:cNvSpPr>
            <a:spLocks noGrp="1"/>
          </p:cNvSpPr>
          <p:nvPr>
            <p:ph sz="quarter" idx="11"/>
          </p:nvPr>
        </p:nvSpPr>
        <p:spPr/>
        <p:txBody>
          <a:bodyPr/>
          <a:lstStyle/>
          <a:p>
            <a:pPr lvl="0">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Many amphibians use cutaneous respiration for gas exchange</a:t>
            </a:r>
          </a:p>
          <a:p>
            <a:pPr lvl="0">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 terrestrial arthropods, the respiratory system consists of air ducts called trachea, which branch into very small </a:t>
            </a:r>
            <a:r>
              <a:rPr lang="en-US" dirty="0" err="1">
                <a:solidFill>
                  <a:srgbClr val="000000"/>
                </a:solidFill>
                <a:latin typeface="Arial" panose="020B0604020202020204" pitchFamily="34" charset="0"/>
                <a:ea typeface="Verdana" panose="020B0604030504040204" pitchFamily="34" charset="0"/>
              </a:rPr>
              <a:t>tracheoles</a:t>
            </a:r>
            <a:r>
              <a:rPr lang="en-US" dirty="0">
                <a:solidFill>
                  <a:srgbClr val="000000"/>
                </a:solidFill>
                <a:latin typeface="Arial" panose="020B0604020202020204" pitchFamily="34" charset="0"/>
                <a:ea typeface="Verdana" panose="020B0604030504040204" pitchFamily="34" charset="0"/>
              </a:rPr>
              <a:t>	</a:t>
            </a:r>
          </a:p>
          <a:p>
            <a:pPr marL="347472" lvl="0" indent="-347472">
              <a:spcBef>
                <a:spcPts val="6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Tracheoles</a:t>
            </a:r>
            <a:r>
              <a:rPr lang="en-US" dirty="0">
                <a:solidFill>
                  <a:srgbClr val="000000"/>
                </a:solidFill>
                <a:latin typeface="Arial" panose="020B0604020202020204" pitchFamily="34" charset="0"/>
                <a:ea typeface="Verdana" panose="020B0604030504040204" pitchFamily="34" charset="0"/>
              </a:rPr>
              <a:t> are in direct contact with individual cells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Spiracles (openings in the exoskeleton) can be opened or closed by valves</a:t>
            </a:r>
          </a:p>
        </p:txBody>
      </p:sp>
      <p:sp>
        <p:nvSpPr>
          <p:cNvPr id="6" name="Slide Number Placeholder 3">
            <a:extLst>
              <a:ext uri="{FF2B5EF4-FFF2-40B4-BE49-F238E27FC236}">
                <a16:creationId xmlns:a16="http://schemas.microsoft.com/office/drawing/2014/main" id="{22A56F96-6263-4D33-BF5F-C8EA8DEB39C3}"/>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591369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3A4DDF-C909-47DC-BA08-80C1DD77A4F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Lungs</a:t>
            </a:r>
          </a:p>
        </p:txBody>
      </p:sp>
      <p:sp>
        <p:nvSpPr>
          <p:cNvPr id="3" name="Content Placeholder 2">
            <a:extLst>
              <a:ext uri="{FF2B5EF4-FFF2-40B4-BE49-F238E27FC236}">
                <a16:creationId xmlns:a16="http://schemas.microsoft.com/office/drawing/2014/main" id="{AEA4527B-7CAA-46E4-80DD-72E124ABA9EC}"/>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Gills were replaced in terrestrial animals because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Air is less supportive than water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evaporates</a:t>
            </a:r>
          </a:p>
          <a:p>
            <a:pPr lvl="0">
              <a:spcBef>
                <a:spcPts val="14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lung minimizes evaporation by moving air through a branched tubular passage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 two-way flow system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Except birds</a:t>
            </a:r>
          </a:p>
        </p:txBody>
      </p:sp>
      <p:sp>
        <p:nvSpPr>
          <p:cNvPr id="6" name="Slide Number Placeholder 3">
            <a:extLst>
              <a:ext uri="{FF2B5EF4-FFF2-40B4-BE49-F238E27FC236}">
                <a16:creationId xmlns:a16="http://schemas.microsoft.com/office/drawing/2014/main" id="{6AAF4E9C-7CDB-436B-85F4-D8A80610F40C}"/>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8655475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0A7C9-9543-41B1-8AEC-147208980E4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Pressure</a:t>
            </a:r>
          </a:p>
        </p:txBody>
      </p:sp>
      <p:sp>
        <p:nvSpPr>
          <p:cNvPr id="3" name="Content Placeholder 2">
            <a:extLst>
              <a:ext uri="{FF2B5EF4-FFF2-40B4-BE49-F238E27FC236}">
                <a16:creationId xmlns:a16="http://schemas.microsoft.com/office/drawing/2014/main" id="{268A72BB-3867-4678-AC65-0DCEEA379571}"/>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Air exerts a pressure downward, due to gravity</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 pressure of 760 mm Hg is defined as one atmosphere (1.0 </a:t>
            </a:r>
            <a:r>
              <a:rPr lang="en-US" dirty="0" err="1">
                <a:solidFill>
                  <a:srgbClr val="000000"/>
                </a:solidFill>
                <a:latin typeface="Arial" panose="020B0604020202020204" pitchFamily="34" charset="0"/>
                <a:ea typeface="Verdana" panose="020B0604030504040204" pitchFamily="34" charset="0"/>
              </a:rPr>
              <a:t>atm</a:t>
            </a:r>
            <a:r>
              <a:rPr lang="en-US" dirty="0">
                <a:solidFill>
                  <a:srgbClr val="000000"/>
                </a:solidFill>
                <a:latin typeface="Arial" panose="020B0604020202020204" pitchFamily="34" charset="0"/>
                <a:ea typeface="Verdana" panose="020B0604030504040204" pitchFamily="34" charset="0"/>
              </a:rPr>
              <a:t>) of pressure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Partial pressure is the pressure contributed by a gas to the total atmospheric pressure</a:t>
            </a:r>
          </a:p>
        </p:txBody>
      </p:sp>
      <p:sp>
        <p:nvSpPr>
          <p:cNvPr id="6" name="Slide Number Placeholder 3">
            <a:extLst>
              <a:ext uri="{FF2B5EF4-FFF2-40B4-BE49-F238E27FC236}">
                <a16:creationId xmlns:a16="http://schemas.microsoft.com/office/drawing/2014/main" id="{8C8AEDBE-2FAC-4C33-A81F-14A5937138AF}"/>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812588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D1CCF-FCA5-48CE-AA8B-14F63FB9C8D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Partial Pressures</a:t>
            </a:r>
          </a:p>
        </p:txBody>
      </p:sp>
      <p:sp>
        <p:nvSpPr>
          <p:cNvPr id="3" name="Content Placeholder 2">
            <a:extLst>
              <a:ext uri="{FF2B5EF4-FFF2-40B4-BE49-F238E27FC236}">
                <a16:creationId xmlns:a16="http://schemas.microsoft.com/office/drawing/2014/main" id="{8CF0BF28-401C-47F0-81D1-08C301EC1AC3}"/>
              </a:ext>
            </a:extLst>
          </p:cNvPr>
          <p:cNvSpPr>
            <a:spLocks noGrp="1"/>
          </p:cNvSpPr>
          <p:nvPr>
            <p:ph sz="quarter" idx="11"/>
          </p:nvPr>
        </p:nvSpPr>
        <p:spPr>
          <a:xfrm>
            <a:off x="457200" y="1524000"/>
            <a:ext cx="7772400" cy="1651196"/>
          </a:xfrm>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Partial pressures are based on the % of the gas in dry air</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At sea level or 1.0 </a:t>
            </a:r>
            <a:r>
              <a:rPr lang="en-US" dirty="0" err="1">
                <a:solidFill>
                  <a:srgbClr val="000000"/>
                </a:solidFill>
                <a:latin typeface="Arial" panose="020B0604020202020204" pitchFamily="34" charset="0"/>
                <a:ea typeface="Verdana" panose="020B0604030504040204" pitchFamily="34" charset="0"/>
              </a:rPr>
              <a:t>atm</a:t>
            </a:r>
            <a:endParaRPr lang="en-US" dirty="0">
              <a:solidFill>
                <a:srgbClr val="000000"/>
              </a:solidFill>
              <a:latin typeface="Arial" panose="020B0604020202020204" pitchFamily="34" charset="0"/>
              <a:ea typeface="Verdana" panose="020B0604030504040204" pitchFamily="34" charset="0"/>
            </a:endParaRPr>
          </a:p>
        </p:txBody>
      </p:sp>
      <p:graphicFrame>
        <p:nvGraphicFramePr>
          <p:cNvPr id="10" name="Object 3">
            <a:extLst>
              <a:ext uri="{FF2B5EF4-FFF2-40B4-BE49-F238E27FC236}">
                <a16:creationId xmlns:a16="http://schemas.microsoft.com/office/drawing/2014/main" id="{F726223A-9F69-42D4-9832-2F629CBAA23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636247660"/>
              </p:ext>
            </p:extLst>
          </p:nvPr>
        </p:nvGraphicFramePr>
        <p:xfrm>
          <a:off x="1250950" y="3266753"/>
          <a:ext cx="4791075" cy="1606550"/>
        </p:xfrm>
        <a:graphic>
          <a:graphicData uri="http://schemas.openxmlformats.org/presentationml/2006/ole">
            <mc:AlternateContent xmlns:mc="http://schemas.openxmlformats.org/markup-compatibility/2006">
              <mc:Choice xmlns:v="urn:schemas-microsoft-com:vml" Requires="v">
                <p:oleObj spid="_x0000_s2454" name="Equation" r:id="rId3" imgW="2234880" imgH="749160" progId="">
                  <p:embed/>
                </p:oleObj>
              </mc:Choice>
              <mc:Fallback>
                <p:oleObj name="Equation" r:id="rId3" imgW="2234880" imgH="749160" progId="">
                  <p:embed/>
                  <p:pic>
                    <p:nvPicPr>
                      <p:cNvPr id="3" name="Object 2">
                        <a:extLst>
                          <a:ext uri="{FF2B5EF4-FFF2-40B4-BE49-F238E27FC236}">
                            <a16:creationId xmlns:a16="http://schemas.microsoft.com/office/drawing/2014/main" id="{262EC790-8CDF-4C82-AE05-C73C437B6E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0950" y="3266753"/>
                        <a:ext cx="4791075" cy="1606550"/>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5" name="Content Placeholder 4">
            <a:extLst>
              <a:ext uri="{FF2B5EF4-FFF2-40B4-BE49-F238E27FC236}">
                <a16:creationId xmlns:a16="http://schemas.microsoft.com/office/drawing/2014/main" id="{37FE6A3F-0146-4892-B682-E3D868445308}"/>
              </a:ext>
            </a:extLst>
          </p:cNvPr>
          <p:cNvSpPr>
            <a:spLocks noGrp="1"/>
          </p:cNvSpPr>
          <p:nvPr>
            <p:ph sz="quarter" idx="17"/>
          </p:nvPr>
        </p:nvSpPr>
        <p:spPr>
          <a:xfrm>
            <a:off x="457200" y="4971854"/>
            <a:ext cx="7772400" cy="590746"/>
          </a:xfrm>
        </p:spPr>
        <p:txBody>
          <a:bodyPr/>
          <a:lstStyle/>
          <a:p>
            <a:pPr marL="342900" lvl="0" indent="-342900">
              <a:spcBef>
                <a:spcPct val="20000"/>
              </a:spcBef>
              <a:spcAft>
                <a:spcPts val="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At 6,000 m the atmospheric pressure is 380 mm Hg</a:t>
            </a:r>
          </a:p>
        </p:txBody>
      </p:sp>
      <p:graphicFrame>
        <p:nvGraphicFramePr>
          <p:cNvPr id="11" name="Object 5">
            <a:extLst>
              <a:ext uri="{FF2B5EF4-FFF2-40B4-BE49-F238E27FC236}">
                <a16:creationId xmlns:a16="http://schemas.microsoft.com/office/drawing/2014/main" id="{62FD541A-72B0-4A75-9E06-069C7007711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920738589"/>
              </p:ext>
            </p:extLst>
          </p:nvPr>
        </p:nvGraphicFramePr>
        <p:xfrm>
          <a:off x="1250950" y="5791200"/>
          <a:ext cx="4384675" cy="517525"/>
        </p:xfrm>
        <a:graphic>
          <a:graphicData uri="http://schemas.openxmlformats.org/presentationml/2006/ole">
            <mc:AlternateContent xmlns:mc="http://schemas.openxmlformats.org/markup-compatibility/2006">
              <mc:Choice xmlns:v="urn:schemas-microsoft-com:vml" Requires="v">
                <p:oleObj spid="_x0000_s2455" name="Equation" r:id="rId5" imgW="2044440" imgH="241200" progId="">
                  <p:embed/>
                </p:oleObj>
              </mc:Choice>
              <mc:Fallback>
                <p:oleObj name="Equation" r:id="rId5" imgW="2044440" imgH="241200" progId="">
                  <p:embed/>
                  <p:pic>
                    <p:nvPicPr>
                      <p:cNvPr id="4" name="Object 3">
                        <a:extLst>
                          <a:ext uri="{FF2B5EF4-FFF2-40B4-BE49-F238E27FC236}">
                            <a16:creationId xmlns:a16="http://schemas.microsoft.com/office/drawing/2014/main" id="{87B08601-9B73-43AB-BE2D-54F22424EB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0950" y="5791200"/>
                        <a:ext cx="4384675" cy="517525"/>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9" name="Slide Number Placeholder 6">
            <a:extLst>
              <a:ext uri="{FF2B5EF4-FFF2-40B4-BE49-F238E27FC236}">
                <a16:creationId xmlns:a16="http://schemas.microsoft.com/office/drawing/2014/main" id="{33643EAB-BE55-4649-B9C7-8C283AA7886D}"/>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774900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DC0F1-BB14-4B62-8056-070D1763A9C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Lungs of Amphibians and Reptiles</a:t>
            </a:r>
          </a:p>
        </p:txBody>
      </p:sp>
      <p:sp>
        <p:nvSpPr>
          <p:cNvPr id="3" name="Content Placeholder 2">
            <a:extLst>
              <a:ext uri="{FF2B5EF4-FFF2-40B4-BE49-F238E27FC236}">
                <a16:creationId xmlns:a16="http://schemas.microsoft.com/office/drawing/2014/main" id="{4BCC24AC-F5FB-4708-8B1F-E09B0E12AA6A}"/>
              </a:ext>
            </a:extLst>
          </p:cNvPr>
          <p:cNvSpPr>
            <a:spLocks noGrp="1"/>
          </p:cNvSpPr>
          <p:nvPr>
            <p:ph sz="quarter" idx="11"/>
          </p:nvPr>
        </p:nvSpPr>
        <p:spPr/>
        <p:txBody>
          <a:bodyPr/>
          <a:lstStyle/>
          <a:p>
            <a:pPr lvl="0">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Lungs of amphibians are formed as saclike </a:t>
            </a:r>
            <a:r>
              <a:rPr lang="en-US" dirty="0" err="1">
                <a:solidFill>
                  <a:srgbClr val="000000"/>
                </a:solidFill>
                <a:latin typeface="Arial" panose="020B0604020202020204" pitchFamily="34" charset="0"/>
                <a:ea typeface="Verdana" panose="020B0604030504040204" pitchFamily="34" charset="0"/>
              </a:rPr>
              <a:t>outpouchings</a:t>
            </a:r>
            <a:r>
              <a:rPr lang="en-US" dirty="0">
                <a:solidFill>
                  <a:srgbClr val="000000"/>
                </a:solidFill>
                <a:latin typeface="Arial" panose="020B0604020202020204" pitchFamily="34" charset="0"/>
                <a:ea typeface="Verdana" panose="020B0604030504040204" pitchFamily="34" charset="0"/>
              </a:rPr>
              <a:t> of the gut</a:t>
            </a:r>
          </a:p>
          <a:p>
            <a:pPr lvl="0">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Frogs have positive pressure breathing</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Force air into their lungs by creating a positive pressure in the </a:t>
            </a:r>
            <a:r>
              <a:rPr lang="en-US" dirty="0" err="1">
                <a:solidFill>
                  <a:srgbClr val="000000"/>
                </a:solidFill>
                <a:latin typeface="Arial" panose="020B0604020202020204" pitchFamily="34" charset="0"/>
                <a:ea typeface="Verdana" panose="020B0604030504040204" pitchFamily="34" charset="0"/>
              </a:rPr>
              <a:t>buccal</a:t>
            </a:r>
            <a:r>
              <a:rPr lang="en-US" dirty="0">
                <a:solidFill>
                  <a:srgbClr val="000000"/>
                </a:solidFill>
                <a:latin typeface="Arial" panose="020B0604020202020204" pitchFamily="34" charset="0"/>
                <a:ea typeface="Verdana" panose="020B0604030504040204" pitchFamily="34" charset="0"/>
              </a:rPr>
              <a:t> cavity</a:t>
            </a:r>
          </a:p>
          <a:p>
            <a:pPr lvl="0">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Reptiles have negative pressure breathing</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Expand rib cages by muscular contractions, creating lower pressure inside the lungs</a:t>
            </a:r>
          </a:p>
        </p:txBody>
      </p:sp>
      <p:sp>
        <p:nvSpPr>
          <p:cNvPr id="6" name="Slide Number Placeholder 3">
            <a:extLst>
              <a:ext uri="{FF2B5EF4-FFF2-40B4-BE49-F238E27FC236}">
                <a16:creationId xmlns:a16="http://schemas.microsoft.com/office/drawing/2014/main" id="{87C7905D-3B88-4463-878C-5394F603A504}"/>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1945528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7584A-EBEB-4824-BCB3-A9879CDA3DF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47.6</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1" name="Picture 2" descr="An illustration shows the amphibian lungs, a frog with the external nostril, buccal cavity, esophagus, and lung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9312" y="1250873"/>
            <a:ext cx="3565375" cy="5165706"/>
          </a:xfrm>
          <a:prstGeom prst="rect">
            <a:avLst/>
          </a:prstGeom>
        </p:spPr>
      </p:pic>
      <p:sp>
        <p:nvSpPr>
          <p:cNvPr id="8" name="Slide Number Placeholder 3">
            <a:extLst>
              <a:ext uri="{FF2B5EF4-FFF2-40B4-BE49-F238E27FC236}">
                <a16:creationId xmlns:a16="http://schemas.microsoft.com/office/drawing/2014/main" id="{6D00FF08-1FFA-4AE7-8A30-0E112F223EB2}"/>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305097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7E829-DBCA-4470-BAAD-165A1C4A7BF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Mammalian Lungs</a:t>
            </a:r>
          </a:p>
        </p:txBody>
      </p:sp>
      <p:sp>
        <p:nvSpPr>
          <p:cNvPr id="3" name="Content Placeholder 2">
            <a:extLst>
              <a:ext uri="{FF2B5EF4-FFF2-40B4-BE49-F238E27FC236}">
                <a16:creationId xmlns:a16="http://schemas.microsoft.com/office/drawing/2014/main" id="{9CC50CAE-CFC9-452F-A7AF-04031467F64E}"/>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Lungs of mammals are packed with millions of alveoli (sites of gas exchange)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Inhaled air passes through the larynx, glottis, and trachea</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Bifurcates into the right and left bronchi, which enter each lung and further subdivide into bronchioles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Alveoli are surrounded by an extensive capillary network</a:t>
            </a:r>
          </a:p>
        </p:txBody>
      </p:sp>
      <p:sp>
        <p:nvSpPr>
          <p:cNvPr id="6" name="Slide Number Placeholder 3">
            <a:extLst>
              <a:ext uri="{FF2B5EF4-FFF2-40B4-BE49-F238E27FC236}">
                <a16:creationId xmlns:a16="http://schemas.microsoft.com/office/drawing/2014/main" id="{1EA79E47-9186-4265-A32D-EB2372BC042E}"/>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1434574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19CE0-46D4-444E-8B62-7C4826939E1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47.7</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1" name="Picture 2" descr="A 2-part illustration shows the human respiratory system and the structures of the lungs."/>
          <p:cNvPicPr>
            <a:picLocks noChangeAspect="1"/>
          </p:cNvPicPr>
          <p:nvPr/>
        </p:nvPicPr>
        <p:blipFill rotWithShape="1">
          <a:blip r:embed="rId2">
            <a:extLst>
              <a:ext uri="{28A0092B-C50C-407E-A947-70E740481C1C}">
                <a14:useLocalDpi xmlns:a14="http://schemas.microsoft.com/office/drawing/2010/main" val="0"/>
              </a:ext>
            </a:extLst>
          </a:blip>
          <a:srcRect t="6005" b="13668"/>
          <a:stretch/>
        </p:blipFill>
        <p:spPr>
          <a:xfrm>
            <a:off x="600958" y="1680210"/>
            <a:ext cx="7942083" cy="3931920"/>
          </a:xfrm>
          <a:prstGeom prst="rect">
            <a:avLst/>
          </a:prstGeom>
        </p:spPr>
      </p:pic>
      <p:sp>
        <p:nvSpPr>
          <p:cNvPr id="5" name="Text Placeholder 3">
            <a:extLst>
              <a:ext uri="{FF2B5EF4-FFF2-40B4-BE49-F238E27FC236}">
                <a16:creationId xmlns:a16="http://schemas.microsoft.com/office/drawing/2014/main" id="{58F4ED3A-5ED9-4A9D-A765-2EDAA67274B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4A85BD8-ED7C-4032-A21E-47F7EB4D3412}"/>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42171586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AD004-B937-4F62-918E-83E1AA7CA6C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Bird Lungs</a:t>
            </a:r>
          </a:p>
        </p:txBody>
      </p:sp>
      <p:sp>
        <p:nvSpPr>
          <p:cNvPr id="3" name="Content Placeholder 2">
            <a:extLst>
              <a:ext uri="{FF2B5EF4-FFF2-40B4-BE49-F238E27FC236}">
                <a16:creationId xmlns:a16="http://schemas.microsoft.com/office/drawing/2014/main" id="{9163CB37-6B3F-4FF3-B3D5-70CD3A9CB5D1}"/>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Lungs of birds channel air through very tiny air vessels called </a:t>
            </a:r>
            <a:r>
              <a:rPr lang="en-US" dirty="0" err="1">
                <a:solidFill>
                  <a:srgbClr val="000000"/>
                </a:solidFill>
                <a:latin typeface="Arial" panose="020B0604020202020204" pitchFamily="34" charset="0"/>
                <a:ea typeface="Verdana" panose="020B0604030504040204" pitchFamily="34" charset="0"/>
              </a:rPr>
              <a:t>parabronchi</a:t>
            </a:r>
            <a:endParaRPr lang="en-US" dirty="0">
              <a:solidFill>
                <a:srgbClr val="000000"/>
              </a:solidFill>
              <a:latin typeface="Arial" panose="020B0604020202020204" pitchFamily="34" charset="0"/>
              <a:ea typeface="Verdana" panose="020B0604030504040204" pitchFamily="34" charset="0"/>
            </a:endParaRP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Unidirectional flow</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Achieved through the action of anterior and posterior sacs (unique to birds)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When expanded during inhalation, they take in air</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When compressed during exhalation, they push air in and through lungs</a:t>
            </a:r>
          </a:p>
        </p:txBody>
      </p:sp>
      <p:sp>
        <p:nvSpPr>
          <p:cNvPr id="6" name="Slide Number Placeholder 3">
            <a:extLst>
              <a:ext uri="{FF2B5EF4-FFF2-40B4-BE49-F238E27FC236}">
                <a16:creationId xmlns:a16="http://schemas.microsoft.com/office/drawing/2014/main" id="{663332CE-54C1-4782-B36F-8B7A4F92ADA6}"/>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657533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DA952-229E-43F5-9560-393E321E17A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Gas Exchange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DF7CA69-D661-4CCE-864E-439ECDA9B1FA}"/>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altLang="en-US" dirty="0">
                <a:solidFill>
                  <a:srgbClr val="000000"/>
                </a:solidFill>
                <a:latin typeface="Arial" panose="020B0604020202020204" pitchFamily="34" charset="0"/>
                <a:ea typeface="Verdana" panose="020B0604030504040204" pitchFamily="34" charset="0"/>
              </a:rPr>
              <a:t>One of the major physiological challenges facing all multicellular animals is obtaining sufficient oxygen and disposing of excess carbon dioxide</a:t>
            </a:r>
          </a:p>
          <a:p>
            <a:pPr marL="342900" lvl="0" indent="-342900">
              <a:spcBef>
                <a:spcPts val="1200"/>
              </a:spcBef>
              <a:spcAft>
                <a:spcPts val="1200"/>
              </a:spcAft>
              <a:buClr>
                <a:schemeClr val="tx1"/>
              </a:buClr>
              <a:buFont typeface="Arial"/>
              <a:buChar char="•"/>
            </a:pPr>
            <a:r>
              <a:rPr lang="en-US" altLang="en-US" dirty="0">
                <a:solidFill>
                  <a:srgbClr val="000000"/>
                </a:solidFill>
                <a:latin typeface="Arial" panose="020B0604020202020204" pitchFamily="34" charset="0"/>
                <a:ea typeface="Verdana" panose="020B0604030504040204" pitchFamily="34" charset="0"/>
              </a:rPr>
              <a:t>In vertebrates, the gases diffuse into the aqueous layer covering the epithelial cells that line the respiratory organs</a:t>
            </a:r>
          </a:p>
          <a:p>
            <a:pPr marL="342900" lvl="0" indent="-342900">
              <a:spcBef>
                <a:spcPts val="1200"/>
              </a:spcBef>
              <a:spcAft>
                <a:spcPts val="1200"/>
              </a:spcAft>
              <a:buClr>
                <a:schemeClr val="tx1"/>
              </a:buClr>
              <a:buFont typeface="Arial"/>
              <a:buChar char="•"/>
            </a:pPr>
            <a:r>
              <a:rPr lang="en-US" altLang="en-US" dirty="0">
                <a:solidFill>
                  <a:srgbClr val="000000"/>
                </a:solidFill>
                <a:latin typeface="Arial" panose="020B0604020202020204" pitchFamily="34" charset="0"/>
                <a:ea typeface="Verdana" panose="020B0604030504040204" pitchFamily="34" charset="0"/>
              </a:rPr>
              <a:t>Diffusion is passive, driven only by the difference in O</a:t>
            </a:r>
            <a:r>
              <a:rPr lang="en-US" altLang="en-US" baseline="-25000" dirty="0">
                <a:solidFill>
                  <a:srgbClr val="000000"/>
                </a:solidFill>
                <a:latin typeface="Arial" panose="020B0604020202020204" pitchFamily="34" charset="0"/>
                <a:ea typeface="Verdana" panose="020B0604030504040204" pitchFamily="34" charset="0"/>
              </a:rPr>
              <a:t>2</a:t>
            </a:r>
            <a:r>
              <a:rPr lang="en-US" altLang="en-US" dirty="0">
                <a:solidFill>
                  <a:srgbClr val="000000"/>
                </a:solidFill>
                <a:latin typeface="Arial" panose="020B0604020202020204" pitchFamily="34" charset="0"/>
                <a:ea typeface="Verdana" panose="020B0604030504040204" pitchFamily="34" charset="0"/>
              </a:rPr>
              <a:t> and CO</a:t>
            </a:r>
            <a:r>
              <a:rPr lang="en-US" altLang="en-US" baseline="-25000" dirty="0">
                <a:solidFill>
                  <a:srgbClr val="000000"/>
                </a:solidFill>
                <a:latin typeface="Arial" panose="020B0604020202020204" pitchFamily="34" charset="0"/>
                <a:ea typeface="Verdana" panose="020B0604030504040204" pitchFamily="34" charset="0"/>
              </a:rPr>
              <a:t>2</a:t>
            </a:r>
            <a:r>
              <a:rPr lang="en-US" altLang="en-US" dirty="0">
                <a:solidFill>
                  <a:srgbClr val="000000"/>
                </a:solidFill>
                <a:latin typeface="Arial" panose="020B0604020202020204" pitchFamily="34" charset="0"/>
                <a:ea typeface="Verdana" panose="020B0604030504040204" pitchFamily="34" charset="0"/>
              </a:rPr>
              <a:t> concentrations on the two sides of the membranes and their relative </a:t>
            </a:r>
            <a:r>
              <a:rPr lang="en-US" altLang="en-US" dirty="0" err="1">
                <a:solidFill>
                  <a:srgbClr val="000000"/>
                </a:solidFill>
                <a:latin typeface="Arial" panose="020B0604020202020204" pitchFamily="34" charset="0"/>
                <a:ea typeface="Verdana" panose="020B0604030504040204" pitchFamily="34" charset="0"/>
              </a:rPr>
              <a:t>solubilities</a:t>
            </a:r>
            <a:r>
              <a:rPr lang="en-US" altLang="en-US" dirty="0">
                <a:solidFill>
                  <a:srgbClr val="000000"/>
                </a:solidFill>
                <a:latin typeface="Arial" panose="020B0604020202020204" pitchFamily="34" charset="0"/>
                <a:ea typeface="Verdana" panose="020B0604030504040204" pitchFamily="34" charset="0"/>
              </a:rPr>
              <a:t> in the plasma membrane</a:t>
            </a:r>
          </a:p>
        </p:txBody>
      </p:sp>
      <p:sp>
        <p:nvSpPr>
          <p:cNvPr id="6" name="Slide Number Placeholder 3">
            <a:extLst>
              <a:ext uri="{FF2B5EF4-FFF2-40B4-BE49-F238E27FC236}">
                <a16:creationId xmlns:a16="http://schemas.microsoft.com/office/drawing/2014/main" id="{0AACE267-576C-4CFE-8769-A45FE3070640}"/>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3110857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B203B-BA65-4B7E-B8EA-64022688E77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Bird Respiration Cycles</a:t>
            </a:r>
          </a:p>
        </p:txBody>
      </p:sp>
      <p:sp>
        <p:nvSpPr>
          <p:cNvPr id="3" name="Content Placeholder 2">
            <a:extLst>
              <a:ext uri="{FF2B5EF4-FFF2-40B4-BE49-F238E27FC236}">
                <a16:creationId xmlns:a16="http://schemas.microsoft.com/office/drawing/2014/main" id="{73C63FDA-B2D4-4BE5-B16A-7D91F2800ED3}"/>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Respiration in birds occurs in two cycles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Cycle 1 = Inhaled air is drawn from the trachea into posterior air sacs, and exhaled into the lungs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Cycle 2 = Air is drawn from the lungs into anterior air sacs, and exhaled through the trachea</a:t>
            </a:r>
          </a:p>
          <a:p>
            <a:pPr lvl="0">
              <a:spcBef>
                <a:spcPts val="14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Blood flow runs 90</a:t>
            </a:r>
            <a:r>
              <a:rPr lang="en-US" baseline="30000" dirty="0">
                <a:solidFill>
                  <a:srgbClr val="000000"/>
                </a:solidFill>
                <a:latin typeface="Arial" panose="020B0604020202020204" pitchFamily="34" charset="0"/>
                <a:ea typeface="Verdana" panose="020B0604030504040204" pitchFamily="34" charset="0"/>
              </a:rPr>
              <a:t>°</a:t>
            </a:r>
            <a:r>
              <a:rPr lang="en-US" dirty="0">
                <a:solidFill>
                  <a:srgbClr val="000000"/>
                </a:solidFill>
                <a:latin typeface="Arial" panose="020B0604020202020204" pitchFamily="34" charset="0"/>
                <a:ea typeface="Verdana" panose="020B0604030504040204" pitchFamily="34" charset="0"/>
              </a:rPr>
              <a:t> to the air flow</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Crosscurrent flow</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 as efficient as countercurrent flow</a:t>
            </a:r>
          </a:p>
        </p:txBody>
      </p:sp>
      <p:sp>
        <p:nvSpPr>
          <p:cNvPr id="6" name="Slide Number Placeholder 3">
            <a:extLst>
              <a:ext uri="{FF2B5EF4-FFF2-40B4-BE49-F238E27FC236}">
                <a16:creationId xmlns:a16="http://schemas.microsoft.com/office/drawing/2014/main" id="{359A0E4A-E619-4374-BC3D-ACF2B8D4EE4F}"/>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8641226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FFFDD-2CCA-45FF-BB14-8EB5D552604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47.8</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1" name="Picture 2" descr="An illustration shows a bird with its parts of breathing. Two tables show cycles of inhalation and exhala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26724" y="868723"/>
            <a:ext cx="3490552" cy="5377208"/>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59C8F9A7-FD67-4271-B357-7A63FE340F23}"/>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6266303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3048D-7735-45FF-B1F2-D1618208998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Partial Pressure Differences</a:t>
            </a:r>
          </a:p>
        </p:txBody>
      </p:sp>
      <p:sp>
        <p:nvSpPr>
          <p:cNvPr id="3" name="Content Placeholder 2">
            <a:extLst>
              <a:ext uri="{FF2B5EF4-FFF2-40B4-BE49-F238E27FC236}">
                <a16:creationId xmlns:a16="http://schemas.microsoft.com/office/drawing/2014/main" id="{EB1EE8CD-E938-42A4-BFEC-021110CCB1AA}"/>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Gas exchange is driven by differences in partial pressures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Blood returning from the systemic circulation, depleted in oxygen, has a partial oxygen pressure (Po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of about 40 mm Hg</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By contrast, the Po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 the alveoli is about 105 mm Hg</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The blood leaving the lungs, as a result of this gas exchange, normally contains a Po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of about 100 mm</a:t>
            </a:r>
          </a:p>
        </p:txBody>
      </p:sp>
      <p:sp>
        <p:nvSpPr>
          <p:cNvPr id="6" name="Slide Number Placeholder 3">
            <a:extLst>
              <a:ext uri="{FF2B5EF4-FFF2-40B4-BE49-F238E27FC236}">
                <a16:creationId xmlns:a16="http://schemas.microsoft.com/office/drawing/2014/main" id="{47E0A3FE-525D-4FD5-9CBA-7E5A1CB2A597}"/>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9210882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82317-B2EF-4F2B-90F5-C59CE39D410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47.9</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1" name="Picture 2" descr="An illustration shows the gas exchange in the blood capillaries of the lungs and systemic circula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5496" y="1047328"/>
            <a:ext cx="4153007" cy="5189770"/>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13C16FDC-6D35-402A-AF4D-52D1198AE5FB}"/>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28367621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8C74E-64D8-43B2-BD2E-BB0482C8AB1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Lung Structure and Function</a:t>
            </a:r>
          </a:p>
        </p:txBody>
      </p:sp>
      <p:sp>
        <p:nvSpPr>
          <p:cNvPr id="3" name="Content Placeholder 2">
            <a:extLst>
              <a:ext uri="{FF2B5EF4-FFF2-40B4-BE49-F238E27FC236}">
                <a16:creationId xmlns:a16="http://schemas.microsoft.com/office/drawing/2014/main" id="{02201E37-81EB-4F9C-8F63-A986B05550CE}"/>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Outside of each lung is covered by the visceral pleural membrane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Inner wall of the thoracic cavity is lined by the parietal pleural membrane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Space between the two membranes is called the pleural cavity</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Normally very small and filled with fluid</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Causes two membranes to adhere</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Lungs move with thoracic cavity</a:t>
            </a:r>
          </a:p>
        </p:txBody>
      </p:sp>
      <p:sp>
        <p:nvSpPr>
          <p:cNvPr id="6" name="Slide Number Placeholder 3">
            <a:extLst>
              <a:ext uri="{FF2B5EF4-FFF2-40B4-BE49-F238E27FC236}">
                <a16:creationId xmlns:a16="http://schemas.microsoft.com/office/drawing/2014/main" id="{90976A42-F869-48BD-BB29-CFFB755E5B4C}"/>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1061539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0143E-F128-4158-878E-0CD40C5074B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47.10</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9" name="Picture 2" descr="The bronchioles in each lung branch many times before terminating in alveolar sacs. It is composed of many alveoli covered in capillary networks."/>
          <p:cNvPicPr>
            <a:picLocks noChangeAspect="1"/>
          </p:cNvPicPr>
          <p:nvPr/>
        </p:nvPicPr>
        <p:blipFill rotWithShape="1">
          <a:blip r:embed="rId2">
            <a:extLst>
              <a:ext uri="{28A0092B-C50C-407E-A947-70E740481C1C}">
                <a14:useLocalDpi xmlns:a14="http://schemas.microsoft.com/office/drawing/2010/main" val="0"/>
              </a:ext>
            </a:extLst>
          </a:blip>
          <a:srcRect l="3944"/>
          <a:stretch/>
        </p:blipFill>
        <p:spPr>
          <a:xfrm>
            <a:off x="631254" y="1766964"/>
            <a:ext cx="7881491" cy="3957252"/>
          </a:xfrm>
          <a:prstGeom prst="rect">
            <a:avLst/>
          </a:prstGeom>
        </p:spPr>
      </p:pic>
      <p:sp>
        <p:nvSpPr>
          <p:cNvPr id="7" name="Slide Number Placeholder 3">
            <a:extLst>
              <a:ext uri="{FF2B5EF4-FFF2-40B4-BE49-F238E27FC236}">
                <a16:creationId xmlns:a16="http://schemas.microsoft.com/office/drawing/2014/main" id="{B8BD4B43-F415-4F8E-BE0F-126DB1C8808C}"/>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8602927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9EC94-C842-4800-885A-3B133F85799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Inhalation</a:t>
            </a:r>
          </a:p>
        </p:txBody>
      </p:sp>
      <p:sp>
        <p:nvSpPr>
          <p:cNvPr id="3" name="Content Placeholder 2">
            <a:extLst>
              <a:ext uri="{FF2B5EF4-FFF2-40B4-BE49-F238E27FC236}">
                <a16:creationId xmlns:a16="http://schemas.microsoft.com/office/drawing/2014/main" id="{9274D7A7-C89E-43B6-ACA0-8CBAFD1D2AB7}"/>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During inhalation, thoracic volume increases through contraction of two muscle sets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Contraction of the external intercostal muscles expands the rib cage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Contraction of the diaphragm expands the volume of thorax and lungs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Produces negative pressure which draws air into the lungs</a:t>
            </a:r>
          </a:p>
        </p:txBody>
      </p:sp>
      <p:sp>
        <p:nvSpPr>
          <p:cNvPr id="6" name="Slide Number Placeholder 3">
            <a:extLst>
              <a:ext uri="{FF2B5EF4-FFF2-40B4-BE49-F238E27FC236}">
                <a16:creationId xmlns:a16="http://schemas.microsoft.com/office/drawing/2014/main" id="{6F7B5C30-8B1E-44DB-AD89-5B4558520A63}"/>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9364843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74C5F-D773-4CC4-A039-32A17DEF105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Elasticity of Thorax and Lungs</a:t>
            </a:r>
          </a:p>
        </p:txBody>
      </p:sp>
      <p:sp>
        <p:nvSpPr>
          <p:cNvPr id="3" name="Content Placeholder 2">
            <a:extLst>
              <a:ext uri="{FF2B5EF4-FFF2-40B4-BE49-F238E27FC236}">
                <a16:creationId xmlns:a16="http://schemas.microsoft.com/office/drawing/2014/main" id="{13FDC146-29B6-4937-8BCD-80873D838D4A}"/>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Thorax and lungs have a degree of elasticity</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Expansion during inhalation puts these structures under elastic tension</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Tension is released by the relaxation of the external intercostal muscles and diaphragm</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This produces unforced exhalation, allowing thorax and lungs to recoil</a:t>
            </a:r>
          </a:p>
        </p:txBody>
      </p:sp>
      <p:sp>
        <p:nvSpPr>
          <p:cNvPr id="6" name="Slide Number Placeholder 3">
            <a:extLst>
              <a:ext uri="{FF2B5EF4-FFF2-40B4-BE49-F238E27FC236}">
                <a16:creationId xmlns:a16="http://schemas.microsoft.com/office/drawing/2014/main" id="{1211DC4F-C1EA-419E-815C-A708BD4CFE6D}"/>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8367083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D3B96-C933-42B6-A5B6-BD189F2122C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47.11</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1" name="Picture 2" descr="An illustration shows the anatomy and physiology of a respiratory cycl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8537" y="1113278"/>
            <a:ext cx="6506926" cy="5057870"/>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400098D5-C827-44C0-B85D-E46CACEEB298}"/>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4559065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FDAF2-4A7D-41CC-8BD2-485930CD707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Breathing</a:t>
            </a:r>
          </a:p>
        </p:txBody>
      </p:sp>
      <p:sp>
        <p:nvSpPr>
          <p:cNvPr id="3" name="Content Placeholder 2">
            <a:extLst>
              <a:ext uri="{FF2B5EF4-FFF2-40B4-BE49-F238E27FC236}">
                <a16:creationId xmlns:a16="http://schemas.microsoft.com/office/drawing/2014/main" id="{9B6849E9-1CCF-4452-8F95-A7D77EC4DEC9}"/>
              </a:ext>
            </a:extLst>
          </p:cNvPr>
          <p:cNvSpPr>
            <a:spLocks noGrp="1"/>
          </p:cNvSpPr>
          <p:nvPr>
            <p:ph sz="quarter" idx="11"/>
          </p:nvPr>
        </p:nvSpPr>
        <p:spPr>
          <a:xfrm>
            <a:off x="342900" y="1276710"/>
            <a:ext cx="8458200" cy="5146124"/>
          </a:xfrm>
        </p:spPr>
        <p:txBody>
          <a:bodyPr/>
          <a:lstStyle/>
          <a:p>
            <a:pPr lvl="0">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Tidal volume</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Volume of air moving in and out of lungs in a person at rest</a:t>
            </a:r>
          </a:p>
          <a:p>
            <a:pPr lvl="0">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Vital capacity</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Maximum amount of air that can be expired after a forceful inspiration</a:t>
            </a:r>
          </a:p>
          <a:p>
            <a:pPr lvl="0">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Hypoventilation</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Insufficient breathing</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Blood has abnormally high Pco</a:t>
            </a:r>
            <a:r>
              <a:rPr lang="en-US" baseline="-25000" dirty="0">
                <a:solidFill>
                  <a:srgbClr val="000000"/>
                </a:solidFill>
                <a:latin typeface="Arial" panose="020B0604020202020204" pitchFamily="34" charset="0"/>
                <a:ea typeface="Verdana" panose="020B0604030504040204" pitchFamily="34" charset="0"/>
              </a:rPr>
              <a:t>2</a:t>
            </a:r>
          </a:p>
          <a:p>
            <a:pPr lvl="0">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Hyperventilation</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Excessive breathing</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Blood has abnormally low Pco</a:t>
            </a:r>
            <a:r>
              <a:rPr lang="en-US" baseline="-25000" dirty="0">
                <a:solidFill>
                  <a:srgbClr val="000000"/>
                </a:solidFill>
                <a:latin typeface="Arial" panose="020B0604020202020204" pitchFamily="34" charset="0"/>
                <a:ea typeface="Verdana" panose="020B0604030504040204" pitchFamily="34" charset="0"/>
              </a:rPr>
              <a:t>2</a:t>
            </a:r>
          </a:p>
        </p:txBody>
      </p:sp>
      <p:sp>
        <p:nvSpPr>
          <p:cNvPr id="6" name="Slide Number Placeholder 3">
            <a:extLst>
              <a:ext uri="{FF2B5EF4-FFF2-40B4-BE49-F238E27FC236}">
                <a16:creationId xmlns:a16="http://schemas.microsoft.com/office/drawing/2014/main" id="{C5CD48C3-1327-4728-BA5C-15742B8BCD20}"/>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3662231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E958E-0E46-44BD-9827-68E98E9FF2B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Three Phases of Respiration</a:t>
            </a:r>
          </a:p>
        </p:txBody>
      </p:sp>
      <p:sp>
        <p:nvSpPr>
          <p:cNvPr id="3" name="Content Placeholder 2">
            <a:extLst>
              <a:ext uri="{FF2B5EF4-FFF2-40B4-BE49-F238E27FC236}">
                <a16:creationId xmlns:a16="http://schemas.microsoft.com/office/drawing/2014/main" id="{5E10B5E6-3EC5-4909-B253-1F15C6B82A4F}"/>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Respiration is the way an organism builds high energy molecules, primarily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for metabolic processes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Three distinct phases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External respiration (ventilation) - gas exchange between the animal and the environment</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Internal respiration - the transport of oxygen and carbon dioxide in the blood</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Cellular respiration</a:t>
            </a:r>
          </a:p>
        </p:txBody>
      </p:sp>
      <p:sp>
        <p:nvSpPr>
          <p:cNvPr id="6" name="Slide Number Placeholder 3">
            <a:extLst>
              <a:ext uri="{FF2B5EF4-FFF2-40B4-BE49-F238E27FC236}">
                <a16:creationId xmlns:a16="http://schemas.microsoft.com/office/drawing/2014/main" id="{6FD86517-6BA1-4313-A0D2-0D658C5ECDEA}"/>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9991385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500F9-F69B-46C8-887D-5D128928794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47.12</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1" name="Picture 2" descr="A graph illustrates the respiratory volumes and capaciti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950" y="1577903"/>
            <a:ext cx="7724100" cy="4511645"/>
          </a:xfrm>
          <a:prstGeom prst="rect">
            <a:avLst/>
          </a:prstGeom>
        </p:spPr>
      </p:pic>
      <p:sp>
        <p:nvSpPr>
          <p:cNvPr id="5" name="Text Placeholder 3">
            <a:extLst>
              <a:ext uri="{FF2B5EF4-FFF2-40B4-BE49-F238E27FC236}">
                <a16:creationId xmlns:a16="http://schemas.microsoft.com/office/drawing/2014/main" id="{EACF5A95-1318-4F0F-B5B1-F7A7BE14C798}"/>
              </a:ext>
            </a:extLst>
          </p:cNvPr>
          <p:cNvSpPr>
            <a:spLocks noGrp="1"/>
          </p:cNvSpPr>
          <p:nvPr>
            <p:ph type="body" sz="quarter" idx="40"/>
          </p:nvPr>
        </p:nvSpPr>
        <p:spPr/>
        <p:txBody>
          <a:bodyPr/>
          <a:lstStyle/>
          <a:p>
            <a:r>
              <a:rPr lang="en-US" sz="80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5C560AC-06C7-419E-84CE-C3E7FB22DD19}"/>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25612782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F91A5-78DC-4C07-A07C-2F7CF3A6BF7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Control of Respiration</a:t>
            </a:r>
          </a:p>
        </p:txBody>
      </p:sp>
      <p:sp>
        <p:nvSpPr>
          <p:cNvPr id="3" name="Content Placeholder 2">
            <a:extLst>
              <a:ext uri="{FF2B5EF4-FFF2-40B4-BE49-F238E27FC236}">
                <a16:creationId xmlns:a16="http://schemas.microsoft.com/office/drawing/2014/main" id="{9B199A16-1CA5-4E86-ACF3-5ACB2135CE59}"/>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Each breath is initiated by neurons in a respiratory control center in the medulla oblongata</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Stimulate external intercostal muscles and diaphragm to contract, causing inhalation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When neurons stop producing impulses, respiratory muscles relax, and exhalation occurs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Muscles of breathing usually controlled automatically</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be voluntarily overridden – hold your breath</a:t>
            </a:r>
          </a:p>
        </p:txBody>
      </p:sp>
      <p:sp>
        <p:nvSpPr>
          <p:cNvPr id="6" name="Slide Number Placeholder 3">
            <a:extLst>
              <a:ext uri="{FF2B5EF4-FFF2-40B4-BE49-F238E27FC236}">
                <a16:creationId xmlns:a16="http://schemas.microsoft.com/office/drawing/2014/main" id="{CB66B5A6-BFAF-4852-BD84-F3A2DEB751F9}"/>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3728302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8FCA3-3564-44AA-A4D2-C15C5094797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Neuronal Sensitivity</a:t>
            </a:r>
          </a:p>
        </p:txBody>
      </p:sp>
      <p:sp>
        <p:nvSpPr>
          <p:cNvPr id="3" name="Content Placeholder 2">
            <a:extLst>
              <a:ext uri="{FF2B5EF4-FFF2-40B4-BE49-F238E27FC236}">
                <a16:creationId xmlns:a16="http://schemas.microsoft.com/office/drawing/2014/main" id="{3A0FE9C6-79F6-4C04-BD2A-14C07EC2A503}"/>
              </a:ext>
            </a:extLst>
          </p:cNvPr>
          <p:cNvSpPr>
            <a:spLocks noGrp="1"/>
          </p:cNvSpPr>
          <p:nvPr>
            <p:ph sz="quarter" idx="11"/>
          </p:nvPr>
        </p:nvSpPr>
        <p:spPr/>
        <p:txBody>
          <a:bodyPr/>
          <a:lstStyle/>
          <a:p>
            <a:pPr marL="342900" lvl="0" indent="-342900">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Neurons are sensitive to blood Pco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changes</a:t>
            </a:r>
          </a:p>
          <a:p>
            <a:pPr marL="342900" lvl="0" indent="-342900">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 rise in Pco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causes increased production of carbonic acid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CO</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 lowering the blood pH</a:t>
            </a:r>
          </a:p>
          <a:p>
            <a:pPr marL="342900" lvl="0" indent="-342900">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Stimulates </a:t>
            </a:r>
            <a:r>
              <a:rPr lang="en-US" dirty="0" err="1">
                <a:solidFill>
                  <a:srgbClr val="000000"/>
                </a:solidFill>
                <a:latin typeface="Arial" panose="020B0604020202020204" pitchFamily="34" charset="0"/>
                <a:ea typeface="Verdana" panose="020B0604030504040204" pitchFamily="34" charset="0"/>
              </a:rPr>
              <a:t>chemosensitive</a:t>
            </a:r>
            <a:r>
              <a:rPr lang="en-US" dirty="0">
                <a:solidFill>
                  <a:srgbClr val="000000"/>
                </a:solidFill>
                <a:latin typeface="Arial" panose="020B0604020202020204" pitchFamily="34" charset="0"/>
                <a:ea typeface="Verdana" panose="020B0604030504040204" pitchFamily="34" charset="0"/>
              </a:rPr>
              <a:t> neurons in the aortic and carotid bodies</a:t>
            </a:r>
          </a:p>
          <a:p>
            <a:pPr marL="342900" lvl="0" indent="-342900">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Send impulses to respiratory control center to increase rate of breathing</a:t>
            </a:r>
          </a:p>
          <a:p>
            <a:pPr marL="342900" lvl="0" indent="-342900">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Brain also contains central chemoreceptors that are sensitive to changes in the pH of cerebrospinal fluid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a:t>
            </a:r>
          </a:p>
          <a:p>
            <a:pPr marL="342900" lvl="0" indent="-342900">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Reduced</a:t>
            </a:r>
          </a:p>
        </p:txBody>
      </p:sp>
      <p:graphicFrame>
        <p:nvGraphicFramePr>
          <p:cNvPr id="8" name="Object 3">
            <a:extLst>
              <a:ext uri="{FF2B5EF4-FFF2-40B4-BE49-F238E27FC236}">
                <a16:creationId xmlns:a16="http://schemas.microsoft.com/office/drawing/2014/main" id="{A09AA981-2531-4FB4-95DE-508D6189B73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767975252"/>
              </p:ext>
            </p:extLst>
          </p:nvPr>
        </p:nvGraphicFramePr>
        <p:xfrm>
          <a:off x="2160530" y="4982378"/>
          <a:ext cx="812800" cy="419100"/>
        </p:xfrm>
        <a:graphic>
          <a:graphicData uri="http://schemas.openxmlformats.org/presentationml/2006/ole">
            <mc:AlternateContent xmlns:mc="http://schemas.openxmlformats.org/markup-compatibility/2006">
              <mc:Choice xmlns:v="urn:schemas-microsoft-com:vml" Requires="v">
                <p:oleObj spid="_x0000_s3129" name="Equation" r:id="rId3" imgW="812520" imgH="419040" progId="Equation.DSMT4">
                  <p:embed/>
                </p:oleObj>
              </mc:Choice>
              <mc:Fallback>
                <p:oleObj name="Equation" r:id="rId3" imgW="812520" imgH="419040" progId="Equation.DSMT4">
                  <p:embed/>
                  <p:pic>
                    <p:nvPicPr>
                      <p:cNvPr id="0" name=""/>
                      <p:cNvPicPr/>
                      <p:nvPr/>
                    </p:nvPicPr>
                    <p:blipFill>
                      <a:blip r:embed="rId4"/>
                      <a:stretch>
                        <a:fillRect/>
                      </a:stretch>
                    </p:blipFill>
                    <p:spPr>
                      <a:xfrm>
                        <a:off x="2160530" y="4982378"/>
                        <a:ext cx="812800" cy="4191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8A842466-C3E9-4D80-A617-12D80350F2BC}"/>
              </a:ext>
            </a:extLst>
          </p:cNvPr>
          <p:cNvSpPr>
            <a:spLocks noGrp="1"/>
          </p:cNvSpPr>
          <p:nvPr>
            <p:ph sz="quarter" idx="15"/>
          </p:nvPr>
        </p:nvSpPr>
        <p:spPr>
          <a:xfrm>
            <a:off x="342900" y="4957590"/>
            <a:ext cx="8458200" cy="1293456"/>
          </a:xfrm>
        </p:spPr>
        <p:txBody>
          <a:bodyPr/>
          <a:lstStyle/>
          <a:p>
            <a:pPr marL="347472" indent="2286000"/>
            <a:r>
              <a:rPr lang="en-US" dirty="0"/>
              <a:t>levels (and corresponding drop in C</a:t>
            </a:r>
            <a:r>
              <a:rPr lang="en-US" sz="100" dirty="0"/>
              <a:t> </a:t>
            </a:r>
            <a:r>
              <a:rPr lang="en-US" dirty="0"/>
              <a:t>S</a:t>
            </a:r>
            <a:r>
              <a:rPr lang="en-US" sz="100" dirty="0"/>
              <a:t> </a:t>
            </a:r>
            <a:r>
              <a:rPr lang="en-US" dirty="0"/>
              <a:t>F pH) result in increased respiration, which subsequently results in lower arterial Pco</a:t>
            </a:r>
            <a:r>
              <a:rPr lang="en-US" baseline="-25000" dirty="0"/>
              <a:t>2</a:t>
            </a:r>
            <a:endParaRPr lang="en-IN" dirty="0"/>
          </a:p>
        </p:txBody>
      </p:sp>
      <p:sp>
        <p:nvSpPr>
          <p:cNvPr id="6" name="Slide Number Placeholder 5">
            <a:extLst>
              <a:ext uri="{FF2B5EF4-FFF2-40B4-BE49-F238E27FC236}">
                <a16:creationId xmlns:a16="http://schemas.microsoft.com/office/drawing/2014/main" id="{988D0951-49C2-4C00-8008-8E4AD19CCB89}"/>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8895571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A23C9-2874-458F-9146-1B1BBBF0702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47.13</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1" name="Picture 2" descr="An experiment shows the relationship between cerebrospinal fluid pH, rate of respiration, and carbon dioxide concentration in the blood."/>
          <p:cNvPicPr>
            <a:picLocks noChangeAspect="1"/>
          </p:cNvPicPr>
          <p:nvPr/>
        </p:nvPicPr>
        <p:blipFill rotWithShape="1">
          <a:blip r:embed="rId2">
            <a:extLst>
              <a:ext uri="{28A0092B-C50C-407E-A947-70E740481C1C}">
                <a14:useLocalDpi xmlns:a14="http://schemas.microsoft.com/office/drawing/2010/main" val="0"/>
              </a:ext>
            </a:extLst>
          </a:blip>
          <a:srcRect t="17681" b="16772"/>
          <a:stretch/>
        </p:blipFill>
        <p:spPr>
          <a:xfrm>
            <a:off x="631050" y="1402396"/>
            <a:ext cx="7881899" cy="4479635"/>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4B5571FC-B258-4AB4-9193-33BFBC691737}"/>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8956284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2E73E-E327-4B70-A411-3B18D868EC0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Respiratory Diseases</a:t>
            </a:r>
          </a:p>
        </p:txBody>
      </p:sp>
      <p:sp>
        <p:nvSpPr>
          <p:cNvPr id="3" name="Content Placeholder 2">
            <a:extLst>
              <a:ext uri="{FF2B5EF4-FFF2-40B4-BE49-F238E27FC236}">
                <a16:creationId xmlns:a16="http://schemas.microsoft.com/office/drawing/2014/main" id="{8B3C8EEC-6143-4AA5-9766-C8F160669F5B}"/>
              </a:ext>
            </a:extLst>
          </p:cNvPr>
          <p:cNvSpPr>
            <a:spLocks noGrp="1"/>
          </p:cNvSpPr>
          <p:nvPr>
            <p:ph sz="quarter" idx="11"/>
          </p:nvPr>
        </p:nvSpPr>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Chronic obstructive pulmonary disease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O</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Refers to any disorder that obstructs airflow on a long-term basis</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Asthma</a:t>
            </a:r>
          </a:p>
          <a:p>
            <a:pPr marL="640800" lvl="2" indent="-284400">
              <a:spcBef>
                <a:spcPts val="6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Allergen triggers the release of histamine, causing intense constriction of the bronchi and sometimes suffocation</a:t>
            </a:r>
          </a:p>
        </p:txBody>
      </p:sp>
      <p:sp>
        <p:nvSpPr>
          <p:cNvPr id="6" name="Slide Number Placeholder 3">
            <a:extLst>
              <a:ext uri="{FF2B5EF4-FFF2-40B4-BE49-F238E27FC236}">
                <a16:creationId xmlns:a16="http://schemas.microsoft.com/office/drawing/2014/main" id="{03F8C580-3A2F-4C1B-9B12-F757DEE870BD}"/>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288193355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4FBD5-DC90-4D0B-99B4-28ED267575D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O</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D</a:t>
            </a:r>
          </a:p>
        </p:txBody>
      </p:sp>
      <p:sp>
        <p:nvSpPr>
          <p:cNvPr id="3" name="Content Placeholder 2">
            <a:extLst>
              <a:ext uri="{FF2B5EF4-FFF2-40B4-BE49-F238E27FC236}">
                <a16:creationId xmlns:a16="http://schemas.microsoft.com/office/drawing/2014/main" id="{F2CC70C8-883A-4571-9992-E7700465DEF6}"/>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Emphysema</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Alveolar walls break down and the lung exhibits larger but fewer alveoli</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Lungs become less elastic</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People with emphysema become exhausted because they expend three to four times the normal amount of energy just to breathe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Eighty to 90% of emphysema deaths are caused by cigarette smoking</a:t>
            </a:r>
          </a:p>
        </p:txBody>
      </p:sp>
      <p:sp>
        <p:nvSpPr>
          <p:cNvPr id="6" name="Slide Number Placeholder 3">
            <a:extLst>
              <a:ext uri="{FF2B5EF4-FFF2-40B4-BE49-F238E27FC236}">
                <a16:creationId xmlns:a16="http://schemas.microsoft.com/office/drawing/2014/main" id="{778C023E-A381-4DCA-B585-2249B53F170B}"/>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26538552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6C028-B3CB-4DBD-8A43-C7FACBF0CB1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Lung Cancer</a:t>
            </a:r>
          </a:p>
        </p:txBody>
      </p:sp>
      <p:sp>
        <p:nvSpPr>
          <p:cNvPr id="3" name="Content Placeholder 2">
            <a:extLst>
              <a:ext uri="{FF2B5EF4-FFF2-40B4-BE49-F238E27FC236}">
                <a16:creationId xmlns:a16="http://schemas.microsoft.com/office/drawing/2014/main" id="{B511540D-2F27-4B36-BCF6-3B9472F361F5}"/>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Lung cancer accounts for more deaths than any other form of cancer</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Caused mainly by cigarette smoking</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Follows or accompanies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O</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Lung cancer metastasizes (spreads) so rapidly that it has usually invaded other organs by the time it is diagnosed</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Chance of recovery from metastasized lung cancer is poor, with only 3% of patients surviving for 5 years after diagnosis</a:t>
            </a:r>
          </a:p>
        </p:txBody>
      </p:sp>
      <p:sp>
        <p:nvSpPr>
          <p:cNvPr id="6" name="Slide Number Placeholder 3">
            <a:extLst>
              <a:ext uri="{FF2B5EF4-FFF2-40B4-BE49-F238E27FC236}">
                <a16:creationId xmlns:a16="http://schemas.microsoft.com/office/drawing/2014/main" id="{16AC2DDA-5D7F-48A7-96B3-F85A4672F07C}"/>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210934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1DC6E-CD83-464B-A974-B20CAB1C2C0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Hemoglobin</a:t>
            </a:r>
          </a:p>
        </p:txBody>
      </p:sp>
      <p:sp>
        <p:nvSpPr>
          <p:cNvPr id="3" name="Content Placeholder 2">
            <a:extLst>
              <a:ext uri="{FF2B5EF4-FFF2-40B4-BE49-F238E27FC236}">
                <a16:creationId xmlns:a16="http://schemas.microsoft.com/office/drawing/2014/main" id="{08CAA4F8-BEC5-4027-A7DF-66BCD36D72CF}"/>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Consists of four polypeptide chains: two α and two </a:t>
            </a:r>
            <a:r>
              <a:rPr lang="en-US" dirty="0">
                <a:solidFill>
                  <a:srgbClr val="000000"/>
                </a:solidFill>
                <a:latin typeface="Arial" panose="020B0604020202020204" pitchFamily="34" charset="0"/>
                <a:ea typeface="Verdana" panose="020B0604030504040204" pitchFamily="34" charset="0"/>
                <a:cs typeface="Times New Roman"/>
              </a:rPr>
              <a:t>β</a:t>
            </a:r>
            <a:endParaRPr lang="en-US" dirty="0">
              <a:solidFill>
                <a:srgbClr val="000000"/>
              </a:solidFill>
              <a:latin typeface="Arial" panose="020B0604020202020204" pitchFamily="34" charset="0"/>
              <a:ea typeface="Verdana" panose="020B0604030504040204" pitchFamily="34" charset="0"/>
            </a:endParaRP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Each chain is associated with a </a:t>
            </a:r>
            <a:r>
              <a:rPr lang="en-US" dirty="0" err="1">
                <a:solidFill>
                  <a:srgbClr val="000000"/>
                </a:solidFill>
                <a:latin typeface="Arial" panose="020B0604020202020204" pitchFamily="34" charset="0"/>
                <a:ea typeface="Verdana" panose="020B0604030504040204" pitchFamily="34" charset="0"/>
              </a:rPr>
              <a:t>heme</a:t>
            </a:r>
            <a:r>
              <a:rPr lang="en-US" dirty="0">
                <a:solidFill>
                  <a:srgbClr val="000000"/>
                </a:solidFill>
                <a:latin typeface="Arial" panose="020B0604020202020204" pitchFamily="34" charset="0"/>
                <a:ea typeface="Verdana" panose="020B0604030504040204" pitchFamily="34" charset="0"/>
              </a:rPr>
              <a:t> group</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Each </a:t>
            </a:r>
            <a:r>
              <a:rPr lang="en-US" dirty="0" err="1">
                <a:solidFill>
                  <a:srgbClr val="000000"/>
                </a:solidFill>
                <a:latin typeface="Arial" panose="020B0604020202020204" pitchFamily="34" charset="0"/>
                <a:ea typeface="Verdana" panose="020B0604030504040204" pitchFamily="34" charset="0"/>
              </a:rPr>
              <a:t>heme</a:t>
            </a:r>
            <a:r>
              <a:rPr lang="en-US" dirty="0">
                <a:solidFill>
                  <a:srgbClr val="000000"/>
                </a:solidFill>
                <a:latin typeface="Arial" panose="020B0604020202020204" pitchFamily="34" charset="0"/>
                <a:ea typeface="Verdana" panose="020B0604030504040204" pitchFamily="34" charset="0"/>
              </a:rPr>
              <a:t> group has a central iron atom that can bind a molecule of O</a:t>
            </a:r>
            <a:r>
              <a:rPr lang="en-US" baseline="-25000" dirty="0">
                <a:solidFill>
                  <a:srgbClr val="000000"/>
                </a:solidFill>
                <a:latin typeface="Arial" panose="020B0604020202020204" pitchFamily="34" charset="0"/>
                <a:ea typeface="Verdana" panose="020B0604030504040204" pitchFamily="34" charset="0"/>
              </a:rPr>
              <a:t>2</a:t>
            </a:r>
            <a:endParaRPr lang="en-US" dirty="0">
              <a:solidFill>
                <a:srgbClr val="000000"/>
              </a:solidFill>
              <a:latin typeface="Arial" panose="020B0604020202020204" pitchFamily="34" charset="0"/>
              <a:ea typeface="Verdana" panose="020B0604030504040204" pitchFamily="34" charset="0"/>
            </a:endParaRP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Hemoglobin loads up with oxygen in the lungs, forming oxyhemoglobin</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Some molecules lose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as blood passes through capillaries, forming </a:t>
            </a:r>
            <a:r>
              <a:rPr lang="en-US" dirty="0" err="1">
                <a:solidFill>
                  <a:srgbClr val="000000"/>
                </a:solidFill>
                <a:latin typeface="Arial" panose="020B0604020202020204" pitchFamily="34" charset="0"/>
                <a:ea typeface="Verdana" panose="020B0604030504040204" pitchFamily="34" charset="0"/>
              </a:rPr>
              <a:t>deoxyhemoglobin</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E9A2B66C-AE6A-4143-8D3B-6E3CBB1BDE0E}"/>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27608520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829BB-3D83-46C4-9ED2-4EA2678B5E2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47.14</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1" name="Picture 2" descr="An illustration shows the structure of the adult hemoglobin protein with four polypeptide chains."/>
          <p:cNvPicPr>
            <a:picLocks noChangeAspect="1"/>
          </p:cNvPicPr>
          <p:nvPr/>
        </p:nvPicPr>
        <p:blipFill rotWithShape="1">
          <a:blip r:embed="rId2">
            <a:extLst>
              <a:ext uri="{28A0092B-C50C-407E-A947-70E740481C1C}">
                <a14:useLocalDpi xmlns:a14="http://schemas.microsoft.com/office/drawing/2010/main" val="0"/>
              </a:ext>
            </a:extLst>
          </a:blip>
          <a:srcRect l="197" t="3078" r="-197" b="3398"/>
          <a:stretch/>
        </p:blipFill>
        <p:spPr>
          <a:xfrm>
            <a:off x="2135644" y="1052873"/>
            <a:ext cx="4872712" cy="5263172"/>
          </a:xfrm>
          <a:prstGeom prst="rect">
            <a:avLst/>
          </a:prstGeom>
        </p:spPr>
      </p:pic>
      <p:sp>
        <p:nvSpPr>
          <p:cNvPr id="4" name="Content Placeholder 3"/>
          <p:cNvSpPr>
            <a:spLocks noGrp="1"/>
          </p:cNvSpPr>
          <p:nvPr>
            <p:ph sz="quarter" idx="11"/>
          </p:nvPr>
        </p:nvSpPr>
        <p:spPr>
          <a:xfrm>
            <a:off x="2886763" y="6246054"/>
            <a:ext cx="3370473" cy="307146"/>
          </a:xfrm>
        </p:spPr>
        <p:txBody>
          <a:bodyPr/>
          <a:lstStyle/>
          <a:p>
            <a:pPr algn="ctr"/>
            <a:r>
              <a:rPr lang="en-US" sz="800" dirty="0"/>
              <a:t>Kenneth </a:t>
            </a:r>
            <a:r>
              <a:rPr lang="en-US" sz="800" dirty="0" err="1"/>
              <a:t>Eward</a:t>
            </a:r>
            <a:r>
              <a:rPr lang="en-US" sz="800" dirty="0"/>
              <a:t>/</a:t>
            </a:r>
            <a:r>
              <a:rPr lang="en-US" sz="800" dirty="0" err="1"/>
              <a:t>BioGrafx</a:t>
            </a:r>
            <a:r>
              <a:rPr lang="en-US" sz="800" dirty="0"/>
              <a:t>/Science Source</a:t>
            </a:r>
          </a:p>
        </p:txBody>
      </p:sp>
      <p:sp>
        <p:nvSpPr>
          <p:cNvPr id="8" name="Slide Number Placeholder 4">
            <a:extLst>
              <a:ext uri="{FF2B5EF4-FFF2-40B4-BE49-F238E27FC236}">
                <a16:creationId xmlns:a16="http://schemas.microsoft.com/office/drawing/2014/main" id="{B74A97F1-4E01-4BA4-BBEE-67D5902B0121}"/>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10165921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9CBDE-BF60-4839-887A-67B9DB6C7A3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Oxygen Levels</a:t>
            </a:r>
          </a:p>
        </p:txBody>
      </p:sp>
      <p:sp>
        <p:nvSpPr>
          <p:cNvPr id="3" name="Content Placeholder 2">
            <a:extLst>
              <a:ext uri="{FF2B5EF4-FFF2-40B4-BE49-F238E27FC236}">
                <a16:creationId xmlns:a16="http://schemas.microsoft.com/office/drawing/2014/main" id="{C1CBB478-8AFC-407C-8EC6-20794D360094}"/>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At a blood Po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of 100 mm Hg, hemoglobin is 97% saturated</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 a person at rest, the blood that returns to the lungs has a Po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about 40 mm Hg less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Leaves four-fifths of the oxygen in the blood as a reserve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This reserve enables the blood to supply body’s oxygen needs during exertion</a:t>
            </a:r>
          </a:p>
          <a:p>
            <a:pPr marL="342900" lvl="0" indent="-342900">
              <a:spcBef>
                <a:spcPts val="1200"/>
              </a:spcBef>
              <a:spcAft>
                <a:spcPts val="1200"/>
              </a:spcAft>
              <a:buClr>
                <a:schemeClr val="tx1"/>
              </a:buClr>
              <a:buFont typeface="Arial"/>
              <a:buChar char="•"/>
            </a:pPr>
            <a:r>
              <a:rPr lang="en-US" dirty="0" err="1">
                <a:solidFill>
                  <a:srgbClr val="000000"/>
                </a:solidFill>
                <a:latin typeface="Arial" panose="020B0604020202020204" pitchFamily="34" charset="0"/>
                <a:ea typeface="Verdana" panose="020B0604030504040204" pitchFamily="34" charset="0"/>
              </a:rPr>
              <a:t>Oxyhemoglobin</a:t>
            </a:r>
            <a:r>
              <a:rPr lang="en-US" dirty="0">
                <a:solidFill>
                  <a:srgbClr val="000000"/>
                </a:solidFill>
                <a:latin typeface="Arial" panose="020B0604020202020204" pitchFamily="34" charset="0"/>
                <a:ea typeface="Verdana" panose="020B0604030504040204" pitchFamily="34" charset="0"/>
              </a:rPr>
              <a:t> dissociation curve is a graphic representation of these changes</a:t>
            </a:r>
          </a:p>
        </p:txBody>
      </p:sp>
      <p:sp>
        <p:nvSpPr>
          <p:cNvPr id="6" name="Slide Number Placeholder 3">
            <a:extLst>
              <a:ext uri="{FF2B5EF4-FFF2-40B4-BE49-F238E27FC236}">
                <a16:creationId xmlns:a16="http://schemas.microsoft.com/office/drawing/2014/main" id="{256B58B2-A5AF-4112-9AC1-2FAC818819F1}"/>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064660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CA933-70C1-4C5B-8DBF-C494C94663C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Rate of Diffusion</a:t>
            </a:r>
          </a:p>
        </p:txBody>
      </p:sp>
      <p:sp>
        <p:nvSpPr>
          <p:cNvPr id="3" name="Content Placeholder 2">
            <a:extLst>
              <a:ext uri="{FF2B5EF4-FFF2-40B4-BE49-F238E27FC236}">
                <a16:creationId xmlns:a16="http://schemas.microsoft.com/office/drawing/2014/main" id="{A41D93E9-DC75-4CF2-B4CD-9706286A26BA}"/>
              </a:ext>
            </a:extLst>
          </p:cNvPr>
          <p:cNvSpPr>
            <a:spLocks noGrp="1"/>
          </p:cNvSpPr>
          <p:nvPr>
            <p:ph sz="quarter" idx="11"/>
          </p:nvPr>
        </p:nvSpPr>
        <p:spPr>
          <a:xfrm>
            <a:off x="457200" y="1524000"/>
            <a:ext cx="8305800" cy="3810000"/>
          </a:xfrm>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Rate of diffusion between two regions is governed by Fick’s Law of Diffusion</a:t>
            </a:r>
          </a:p>
          <a:p>
            <a:pPr lvl="0">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R</a:t>
            </a:r>
            <a:r>
              <a:rPr lang="en-US" dirty="0">
                <a:solidFill>
                  <a:srgbClr val="000000"/>
                </a:solidFill>
                <a:latin typeface="Arial" panose="020B0604020202020204" pitchFamily="34" charset="0"/>
                <a:ea typeface="Verdana" panose="020B0604030504040204" pitchFamily="34" charset="0"/>
              </a:rPr>
              <a:t> = Rate of diffusion</a:t>
            </a:r>
          </a:p>
          <a:p>
            <a:pPr lvl="0">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D</a:t>
            </a:r>
            <a:r>
              <a:rPr lang="en-US" dirty="0">
                <a:solidFill>
                  <a:srgbClr val="000000"/>
                </a:solidFill>
                <a:latin typeface="Arial" panose="020B0604020202020204" pitchFamily="34" charset="0"/>
                <a:ea typeface="Verdana" panose="020B0604030504040204" pitchFamily="34" charset="0"/>
              </a:rPr>
              <a:t> = Diffusion constant</a:t>
            </a:r>
          </a:p>
          <a:p>
            <a:pPr lvl="0">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A</a:t>
            </a:r>
            <a:r>
              <a:rPr lang="en-US" dirty="0">
                <a:solidFill>
                  <a:srgbClr val="000000"/>
                </a:solidFill>
                <a:latin typeface="Arial" panose="020B0604020202020204" pitchFamily="34" charset="0"/>
                <a:ea typeface="Verdana" panose="020B0604030504040204" pitchFamily="34" charset="0"/>
              </a:rPr>
              <a:t> = Area over which diffusion takes place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t>
            </a:r>
            <a:r>
              <a:rPr lang="en-US" i="1" dirty="0">
                <a:solidFill>
                  <a:srgbClr val="000000"/>
                </a:solidFill>
                <a:latin typeface="Arial" panose="020B0604020202020204" pitchFamily="34" charset="0"/>
                <a:ea typeface="Verdana" panose="020B0604030504040204" pitchFamily="34" charset="0"/>
              </a:rPr>
              <a:t>p</a:t>
            </a:r>
            <a:r>
              <a:rPr lang="en-US" dirty="0">
                <a:solidFill>
                  <a:srgbClr val="000000"/>
                </a:solidFill>
                <a:latin typeface="Arial" panose="020B0604020202020204" pitchFamily="34" charset="0"/>
                <a:ea typeface="Verdana" panose="020B0604030504040204" pitchFamily="34" charset="0"/>
              </a:rPr>
              <a:t> = Pressure difference between two sides</a:t>
            </a:r>
          </a:p>
          <a:p>
            <a:pPr lvl="0">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d</a:t>
            </a:r>
            <a:r>
              <a:rPr lang="en-US" dirty="0">
                <a:solidFill>
                  <a:srgbClr val="000000"/>
                </a:solidFill>
                <a:latin typeface="Arial" panose="020B0604020202020204" pitchFamily="34" charset="0"/>
                <a:ea typeface="Verdana" panose="020B0604030504040204" pitchFamily="34" charset="0"/>
              </a:rPr>
              <a:t> = Distance over which diffusion occurs</a:t>
            </a:r>
          </a:p>
        </p:txBody>
      </p:sp>
      <p:graphicFrame>
        <p:nvGraphicFramePr>
          <p:cNvPr id="8" name="Object 3">
            <a:extLst>
              <a:ext uri="{FF2B5EF4-FFF2-40B4-BE49-F238E27FC236}">
                <a16:creationId xmlns:a16="http://schemas.microsoft.com/office/drawing/2014/main" id="{55069401-90D0-4529-8EA1-FE6B992D75E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648937346"/>
              </p:ext>
            </p:extLst>
          </p:nvPr>
        </p:nvGraphicFramePr>
        <p:xfrm>
          <a:off x="3809739" y="5587054"/>
          <a:ext cx="1524522" cy="843933"/>
        </p:xfrm>
        <a:graphic>
          <a:graphicData uri="http://schemas.openxmlformats.org/presentationml/2006/ole">
            <mc:AlternateContent xmlns:mc="http://schemas.openxmlformats.org/markup-compatibility/2006">
              <mc:Choice xmlns:v="urn:schemas-microsoft-com:vml" Requires="v">
                <p:oleObj spid="_x0000_s1229" name="Equation" r:id="rId3" imgW="711000" imgH="393480" progId="Equation.DSMT4">
                  <p:embed/>
                </p:oleObj>
              </mc:Choice>
              <mc:Fallback>
                <p:oleObj name="Equation" r:id="rId3" imgW="711000" imgH="393480" progId="Equation.DSMT4">
                  <p:embed/>
                  <p:pic>
                    <p:nvPicPr>
                      <p:cNvPr id="4" name="Object 3">
                        <a:extLst>
                          <a:ext uri="{FF2B5EF4-FFF2-40B4-BE49-F238E27FC236}">
                            <a16:creationId xmlns:a16="http://schemas.microsoft.com/office/drawing/2014/main" id="{453B4B89-1A60-4D5C-8155-EC2DA828B4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09739" y="5587054"/>
                        <a:ext cx="1524522" cy="843933"/>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7" name="Slide Number Placeholder 4">
            <a:extLst>
              <a:ext uri="{FF2B5EF4-FFF2-40B4-BE49-F238E27FC236}">
                <a16:creationId xmlns:a16="http://schemas.microsoft.com/office/drawing/2014/main" id="{E0EDB514-1059-427D-A222-9A3CC6384F8E}"/>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6932436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A6B60-0803-4E91-AB77-2C556893173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47.15</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1" name="Picture 2" descr="A graph represents the oxyhemoglobin dissociation curv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585" y="1784393"/>
            <a:ext cx="7950830" cy="4098665"/>
          </a:xfrm>
          <a:prstGeom prst="rect">
            <a:avLst/>
          </a:prstGeom>
        </p:spPr>
      </p:pic>
      <p:sp>
        <p:nvSpPr>
          <p:cNvPr id="5" name="Text Placeholder 3">
            <a:extLst>
              <a:ext uri="{FF2B5EF4-FFF2-40B4-BE49-F238E27FC236}">
                <a16:creationId xmlns:a16="http://schemas.microsoft.com/office/drawing/2014/main" id="{4CACB037-E420-4D6F-83AF-961B470A967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6D89F0C-0D7E-4DA0-BDC0-B76A0B8C9445}"/>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2751742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68047-8A39-4D07-8E49-92F07475F2B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Hemoglobin’s Affinity for Oxygen</a:t>
            </a:r>
          </a:p>
        </p:txBody>
      </p:sp>
      <p:sp>
        <p:nvSpPr>
          <p:cNvPr id="3" name="Content Placeholder 2">
            <a:extLst>
              <a:ext uri="{FF2B5EF4-FFF2-40B4-BE49-F238E27FC236}">
                <a16:creationId xmlns:a16="http://schemas.microsoft.com/office/drawing/2014/main" id="{A3362465-259D-4ABB-B336-5C210E3A705E}"/>
              </a:ext>
            </a:extLst>
          </p:cNvPr>
          <p:cNvSpPr>
            <a:spLocks noGrp="1"/>
          </p:cNvSpPr>
          <p:nvPr>
            <p:ph sz="quarter" idx="11"/>
          </p:nvPr>
        </p:nvSpPr>
        <p:spPr>
          <a:xfrm>
            <a:off x="342900" y="1276710"/>
            <a:ext cx="8458200" cy="1863097"/>
          </a:xfrm>
        </p:spPr>
        <p:txBody>
          <a:bodyPr/>
          <a:lstStyle/>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Hemoglobin’s affinity for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is affected by pH and temperature</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The pH effect is known as the Bohr shift</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Increased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 blood increases</a:t>
            </a:r>
          </a:p>
        </p:txBody>
      </p:sp>
      <p:graphicFrame>
        <p:nvGraphicFramePr>
          <p:cNvPr id="8" name="Object 3">
            <a:extLst>
              <a:ext uri="{FF2B5EF4-FFF2-40B4-BE49-F238E27FC236}">
                <a16:creationId xmlns:a16="http://schemas.microsoft.com/office/drawing/2014/main" id="{EFC27C96-A111-4F1A-B942-97369449223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619773375"/>
              </p:ext>
            </p:extLst>
          </p:nvPr>
        </p:nvGraphicFramePr>
        <p:xfrm>
          <a:off x="5447152" y="2740905"/>
          <a:ext cx="342900" cy="330200"/>
        </p:xfrm>
        <a:graphic>
          <a:graphicData uri="http://schemas.openxmlformats.org/presentationml/2006/ole">
            <mc:AlternateContent xmlns:mc="http://schemas.openxmlformats.org/markup-compatibility/2006">
              <mc:Choice xmlns:v="urn:schemas-microsoft-com:vml" Requires="v">
                <p:oleObj spid="_x0000_s4150" name="Equation" r:id="rId3" imgW="342720" imgH="330120" progId="Equation.DSMT4">
                  <p:embed/>
                </p:oleObj>
              </mc:Choice>
              <mc:Fallback>
                <p:oleObj name="Equation" r:id="rId3" imgW="342720" imgH="330120" progId="Equation.DSMT4">
                  <p:embed/>
                  <p:pic>
                    <p:nvPicPr>
                      <p:cNvPr id="0" name=""/>
                      <p:cNvPicPr/>
                      <p:nvPr/>
                    </p:nvPicPr>
                    <p:blipFill>
                      <a:blip r:embed="rId4"/>
                      <a:stretch>
                        <a:fillRect/>
                      </a:stretch>
                    </p:blipFill>
                    <p:spPr>
                      <a:xfrm>
                        <a:off x="5447152" y="2740905"/>
                        <a:ext cx="3429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BFC66A06-E90E-48E2-A2C6-F722E69B4668}"/>
              </a:ext>
            </a:extLst>
          </p:cNvPr>
          <p:cNvSpPr>
            <a:spLocks noGrp="1"/>
          </p:cNvSpPr>
          <p:nvPr>
            <p:ph sz="quarter" idx="15"/>
          </p:nvPr>
        </p:nvSpPr>
        <p:spPr>
          <a:xfrm>
            <a:off x="342900" y="3216925"/>
            <a:ext cx="8458200" cy="3034121"/>
          </a:xfrm>
        </p:spPr>
        <p:txBody>
          <a:bodyPr/>
          <a:lstStyle/>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Lower pH reduces hemoglobin’s affinity for O</a:t>
            </a:r>
            <a:r>
              <a:rPr lang="en-US" baseline="-25000" dirty="0">
                <a:solidFill>
                  <a:srgbClr val="000000"/>
                </a:solidFill>
                <a:latin typeface="Arial" panose="020B0604020202020204" pitchFamily="34" charset="0"/>
                <a:ea typeface="Verdana" panose="020B0604030504040204" pitchFamily="34" charset="0"/>
              </a:rPr>
              <a:t>2</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Results in a shift of oxyhemoglobin dissociation curve to the right</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Facilitates oxygen unloading</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Increasing temperature has a similar effect</a:t>
            </a:r>
          </a:p>
        </p:txBody>
      </p:sp>
      <p:sp>
        <p:nvSpPr>
          <p:cNvPr id="6" name="Slide Number Placeholder 5">
            <a:extLst>
              <a:ext uri="{FF2B5EF4-FFF2-40B4-BE49-F238E27FC236}">
                <a16:creationId xmlns:a16="http://schemas.microsoft.com/office/drawing/2014/main" id="{9597C033-1409-4CDE-8D86-5C7B7D317423}"/>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3615107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E5FCE-02B1-4B27-AA32-61B609AE056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47.16</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1" name="Picture 2" descr="Two graphs show the effect of the pH and temperature on the oxyhemoglobin dissociation curv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0709" y="2063785"/>
            <a:ext cx="7995865" cy="2980586"/>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179BF1A-9C33-4B8A-A46C-990382AD4B34}"/>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6919329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470E3-4093-4C40-B628-A4989A954BF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Transportation of Carbon Dioxide</a:t>
            </a:r>
          </a:p>
        </p:txBody>
      </p:sp>
      <p:sp>
        <p:nvSpPr>
          <p:cNvPr id="3" name="Content Placeholder 2">
            <a:extLst>
              <a:ext uri="{FF2B5EF4-FFF2-40B4-BE49-F238E27FC236}">
                <a16:creationId xmlns:a16="http://schemas.microsoft.com/office/drawing/2014/main" id="{5F283F69-23AB-4321-9C35-26FBACB338D1}"/>
              </a:ext>
            </a:extLst>
          </p:cNvPr>
          <p:cNvSpPr>
            <a:spLocks noGrp="1"/>
          </p:cNvSpPr>
          <p:nvPr>
            <p:ph sz="quarter" idx="11"/>
          </p:nvPr>
        </p:nvSpPr>
        <p:spPr>
          <a:xfrm>
            <a:off x="342900" y="1276709"/>
            <a:ext cx="8458200" cy="2873913"/>
          </a:xfrm>
        </p:spPr>
        <p:txBody>
          <a:bodyPr/>
          <a:lstStyle/>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About 8% of the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 blood is dissolved in plasma</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20% of the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 blood is bound to hemoglobin</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Remaining 72% diffuses into red blood cells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Enzyme carbonic anhydrase combines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with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O to form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CO</a:t>
            </a:r>
            <a:r>
              <a:rPr lang="en-US" baseline="-25000" dirty="0">
                <a:solidFill>
                  <a:srgbClr val="000000"/>
                </a:solidFill>
                <a:latin typeface="Arial" panose="020B0604020202020204" pitchFamily="34" charset="0"/>
                <a:ea typeface="Verdana" panose="020B0604030504040204" pitchFamily="34" charset="0"/>
              </a:rPr>
              <a:t>3</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CO</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 dissociates into</a:t>
            </a:r>
          </a:p>
        </p:txBody>
      </p:sp>
      <p:graphicFrame>
        <p:nvGraphicFramePr>
          <p:cNvPr id="15" name="Object 3">
            <a:extLst>
              <a:ext uri="{FF2B5EF4-FFF2-40B4-BE49-F238E27FC236}">
                <a16:creationId xmlns:a16="http://schemas.microsoft.com/office/drawing/2014/main" id="{5D8FDDAD-4AC2-4E3D-B34A-8BC635C824E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510070146"/>
              </p:ext>
            </p:extLst>
          </p:nvPr>
        </p:nvGraphicFramePr>
        <p:xfrm>
          <a:off x="4012666" y="3787229"/>
          <a:ext cx="342900" cy="330200"/>
        </p:xfrm>
        <a:graphic>
          <a:graphicData uri="http://schemas.openxmlformats.org/presentationml/2006/ole">
            <mc:AlternateContent xmlns:mc="http://schemas.openxmlformats.org/markup-compatibility/2006">
              <mc:Choice xmlns:v="urn:schemas-microsoft-com:vml" Requires="v">
                <p:oleObj spid="_x0000_s5415" name="Equation" r:id="rId3" imgW="342720" imgH="330120" progId="Equation.DSMT4">
                  <p:embed/>
                </p:oleObj>
              </mc:Choice>
              <mc:Fallback>
                <p:oleObj name="Equation" r:id="rId3" imgW="342720" imgH="330120" progId="Equation.DSMT4">
                  <p:embed/>
                  <p:pic>
                    <p:nvPicPr>
                      <p:cNvPr id="13" name="Object 12">
                        <a:extLst>
                          <a:ext uri="{FF2B5EF4-FFF2-40B4-BE49-F238E27FC236}">
                            <a16:creationId xmlns:a16="http://schemas.microsoft.com/office/drawing/2014/main" id="{802FC348-9E40-438D-BF2B-63BEE6309F25}"/>
                          </a:ext>
                        </a:extLst>
                      </p:cNvPr>
                      <p:cNvPicPr/>
                      <p:nvPr/>
                    </p:nvPicPr>
                    <p:blipFill>
                      <a:blip r:embed="rId4"/>
                      <a:stretch>
                        <a:fillRect/>
                      </a:stretch>
                    </p:blipFill>
                    <p:spPr>
                      <a:xfrm>
                        <a:off x="4012666" y="3787229"/>
                        <a:ext cx="3429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EE85443A-3F09-4FE8-AB61-602A0BBC96A6}"/>
              </a:ext>
            </a:extLst>
          </p:cNvPr>
          <p:cNvSpPr>
            <a:spLocks noGrp="1"/>
          </p:cNvSpPr>
          <p:nvPr>
            <p:ph sz="quarter" idx="15"/>
          </p:nvPr>
        </p:nvSpPr>
        <p:spPr>
          <a:xfrm>
            <a:off x="4409388" y="3776213"/>
            <a:ext cx="812800" cy="419100"/>
          </a:xfrm>
        </p:spPr>
        <p:txBody>
          <a:bodyPr/>
          <a:lstStyle/>
          <a:p>
            <a:r>
              <a:rPr lang="en-US" dirty="0"/>
              <a:t>and</a:t>
            </a:r>
            <a:endParaRPr lang="en-IN" dirty="0"/>
          </a:p>
        </p:txBody>
      </p:sp>
      <p:graphicFrame>
        <p:nvGraphicFramePr>
          <p:cNvPr id="14" name="Object 5">
            <a:extLst>
              <a:ext uri="{FF2B5EF4-FFF2-40B4-BE49-F238E27FC236}">
                <a16:creationId xmlns:a16="http://schemas.microsoft.com/office/drawing/2014/main" id="{67564D1F-BF82-4C78-8D5A-13F7B0F77D5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917468734"/>
              </p:ext>
            </p:extLst>
          </p:nvPr>
        </p:nvGraphicFramePr>
        <p:xfrm>
          <a:off x="5222188" y="3817361"/>
          <a:ext cx="812800" cy="419100"/>
        </p:xfrm>
        <a:graphic>
          <a:graphicData uri="http://schemas.openxmlformats.org/presentationml/2006/ole">
            <mc:AlternateContent xmlns:mc="http://schemas.openxmlformats.org/markup-compatibility/2006">
              <mc:Choice xmlns:v="urn:schemas-microsoft-com:vml" Requires="v">
                <p:oleObj spid="_x0000_s5416" name="Equation" r:id="rId5" imgW="812520" imgH="419040" progId="Equation.DSMT4">
                  <p:embed/>
                </p:oleObj>
              </mc:Choice>
              <mc:Fallback>
                <p:oleObj name="Equation" r:id="rId5" imgW="812520" imgH="419040" progId="Equation.DSMT4">
                  <p:embed/>
                  <p:pic>
                    <p:nvPicPr>
                      <p:cNvPr id="8" name="Object 7">
                        <a:extLst>
                          <a:ext uri="{FF2B5EF4-FFF2-40B4-BE49-F238E27FC236}">
                            <a16:creationId xmlns:a16="http://schemas.microsoft.com/office/drawing/2014/main" id="{A09AA981-2531-4FB4-95DE-508D6189B734}"/>
                          </a:ext>
                        </a:extLst>
                      </p:cNvPr>
                      <p:cNvPicPr/>
                      <p:nvPr/>
                    </p:nvPicPr>
                    <p:blipFill>
                      <a:blip r:embed="rId6"/>
                      <a:stretch>
                        <a:fillRect/>
                      </a:stretch>
                    </p:blipFill>
                    <p:spPr>
                      <a:xfrm>
                        <a:off x="5222188" y="3817361"/>
                        <a:ext cx="812800" cy="419100"/>
                      </a:xfrm>
                      <a:prstGeom prst="rect">
                        <a:avLst/>
                      </a:prstGeom>
                    </p:spPr>
                  </p:pic>
                </p:oleObj>
              </mc:Fallback>
            </mc:AlternateContent>
          </a:graphicData>
        </a:graphic>
      </p:graphicFrame>
      <p:graphicFrame>
        <p:nvGraphicFramePr>
          <p:cNvPr id="13" name="Object 6">
            <a:extLst>
              <a:ext uri="{FF2B5EF4-FFF2-40B4-BE49-F238E27FC236}">
                <a16:creationId xmlns:a16="http://schemas.microsoft.com/office/drawing/2014/main" id="{802FC348-9E40-438D-BF2B-63BEE6309F25}"/>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270874601"/>
              </p:ext>
            </p:extLst>
          </p:nvPr>
        </p:nvGraphicFramePr>
        <p:xfrm>
          <a:off x="760164" y="4292867"/>
          <a:ext cx="342900" cy="330200"/>
        </p:xfrm>
        <a:graphic>
          <a:graphicData uri="http://schemas.openxmlformats.org/presentationml/2006/ole">
            <mc:AlternateContent xmlns:mc="http://schemas.openxmlformats.org/markup-compatibility/2006">
              <mc:Choice xmlns:v="urn:schemas-microsoft-com:vml" Requires="v">
                <p:oleObj spid="_x0000_s5417" name="Equation" r:id="rId7" imgW="342720" imgH="330120" progId="Equation.DSMT4">
                  <p:embed/>
                </p:oleObj>
              </mc:Choice>
              <mc:Fallback>
                <p:oleObj name="Equation" r:id="rId7" imgW="342720" imgH="330120" progId="Equation.DSMT4">
                  <p:embed/>
                  <p:pic>
                    <p:nvPicPr>
                      <p:cNvPr id="8" name="Object 7">
                        <a:extLst>
                          <a:ext uri="{FF2B5EF4-FFF2-40B4-BE49-F238E27FC236}">
                            <a16:creationId xmlns:a16="http://schemas.microsoft.com/office/drawing/2014/main" id="{EFC27C96-A111-4F1A-B942-973694492234}"/>
                          </a:ext>
                        </a:extLst>
                      </p:cNvPr>
                      <p:cNvPicPr/>
                      <p:nvPr/>
                    </p:nvPicPr>
                    <p:blipFill>
                      <a:blip r:embed="rId4"/>
                      <a:stretch>
                        <a:fillRect/>
                      </a:stretch>
                    </p:blipFill>
                    <p:spPr>
                      <a:xfrm>
                        <a:off x="760164" y="4292867"/>
                        <a:ext cx="342900" cy="330200"/>
                      </a:xfrm>
                      <a:prstGeom prst="rect">
                        <a:avLst/>
                      </a:prstGeom>
                    </p:spPr>
                  </p:pic>
                </p:oleObj>
              </mc:Fallback>
            </mc:AlternateContent>
          </a:graphicData>
        </a:graphic>
      </p:graphicFrame>
      <p:sp>
        <p:nvSpPr>
          <p:cNvPr id="5" name="Content Placeholder 7">
            <a:extLst>
              <a:ext uri="{FF2B5EF4-FFF2-40B4-BE49-F238E27FC236}">
                <a16:creationId xmlns:a16="http://schemas.microsoft.com/office/drawing/2014/main" id="{2BDEA245-947A-4FD1-B6B4-7CDD64CCA1CA}"/>
              </a:ext>
            </a:extLst>
          </p:cNvPr>
          <p:cNvSpPr>
            <a:spLocks noGrp="1"/>
          </p:cNvSpPr>
          <p:nvPr>
            <p:ph sz="quarter" idx="17"/>
          </p:nvPr>
        </p:nvSpPr>
        <p:spPr>
          <a:xfrm>
            <a:off x="342900" y="4251804"/>
            <a:ext cx="8458200" cy="458340"/>
          </a:xfrm>
        </p:spPr>
        <p:txBody>
          <a:bodyPr/>
          <a:lstStyle/>
          <a:p>
            <a:pPr marL="342900" indent="-731520">
              <a:buFont typeface="Arial" panose="020B0604020202020204" pitchFamily="34" charset="0"/>
              <a:buChar char="•"/>
            </a:pPr>
            <a:r>
              <a:rPr lang="en-US" dirty="0"/>
              <a:t>binds to deoxyhemoglobin</a:t>
            </a:r>
            <a:endParaRPr lang="en-IN" dirty="0"/>
          </a:p>
        </p:txBody>
      </p:sp>
      <p:graphicFrame>
        <p:nvGraphicFramePr>
          <p:cNvPr id="16" name="Object 8">
            <a:extLst>
              <a:ext uri="{FF2B5EF4-FFF2-40B4-BE49-F238E27FC236}">
                <a16:creationId xmlns:a16="http://schemas.microsoft.com/office/drawing/2014/main" id="{DC05C6F0-9129-4DC0-83F7-970B71ACDDB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883365309"/>
              </p:ext>
            </p:extLst>
          </p:nvPr>
        </p:nvGraphicFramePr>
        <p:xfrm>
          <a:off x="707528" y="4844519"/>
          <a:ext cx="812800" cy="419100"/>
        </p:xfrm>
        <a:graphic>
          <a:graphicData uri="http://schemas.openxmlformats.org/presentationml/2006/ole">
            <mc:AlternateContent xmlns:mc="http://schemas.openxmlformats.org/markup-compatibility/2006">
              <mc:Choice xmlns:v="urn:schemas-microsoft-com:vml" Requires="v">
                <p:oleObj spid="_x0000_s5418" name="Equation" r:id="rId8" imgW="812520" imgH="419040" progId="Equation.DSMT4">
                  <p:embed/>
                </p:oleObj>
              </mc:Choice>
              <mc:Fallback>
                <p:oleObj name="Equation" r:id="rId8" imgW="812520" imgH="419040" progId="Equation.DSMT4">
                  <p:embed/>
                  <p:pic>
                    <p:nvPicPr>
                      <p:cNvPr id="14" name="Object 13">
                        <a:extLst>
                          <a:ext uri="{FF2B5EF4-FFF2-40B4-BE49-F238E27FC236}">
                            <a16:creationId xmlns:a16="http://schemas.microsoft.com/office/drawing/2014/main" id="{67564D1F-BF82-4C78-8D5A-13F7B0F77D5F}"/>
                          </a:ext>
                        </a:extLst>
                      </p:cNvPr>
                      <p:cNvPicPr/>
                      <p:nvPr/>
                    </p:nvPicPr>
                    <p:blipFill>
                      <a:blip r:embed="rId6"/>
                      <a:stretch>
                        <a:fillRect/>
                      </a:stretch>
                    </p:blipFill>
                    <p:spPr>
                      <a:xfrm>
                        <a:off x="707528" y="4844519"/>
                        <a:ext cx="812800" cy="419100"/>
                      </a:xfrm>
                      <a:prstGeom prst="rect">
                        <a:avLst/>
                      </a:prstGeom>
                    </p:spPr>
                  </p:pic>
                </p:oleObj>
              </mc:Fallback>
            </mc:AlternateContent>
          </a:graphicData>
        </a:graphic>
      </p:graphicFrame>
      <p:sp>
        <p:nvSpPr>
          <p:cNvPr id="7" name="Content Placeholder 9">
            <a:extLst>
              <a:ext uri="{FF2B5EF4-FFF2-40B4-BE49-F238E27FC236}">
                <a16:creationId xmlns:a16="http://schemas.microsoft.com/office/drawing/2014/main" id="{0BE7334A-F6A3-441D-888D-2963F1864E65}"/>
              </a:ext>
            </a:extLst>
          </p:cNvPr>
          <p:cNvSpPr>
            <a:spLocks noGrp="1"/>
          </p:cNvSpPr>
          <p:nvPr>
            <p:ph sz="quarter" idx="19"/>
          </p:nvPr>
        </p:nvSpPr>
        <p:spPr>
          <a:xfrm>
            <a:off x="342900" y="4809670"/>
            <a:ext cx="8458200" cy="500384"/>
          </a:xfrm>
        </p:spPr>
        <p:txBody>
          <a:bodyPr/>
          <a:lstStyle/>
          <a:p>
            <a:pPr marL="342900" indent="-1188720">
              <a:buFont typeface="Arial" panose="020B0604020202020204" pitchFamily="34" charset="0"/>
              <a:buChar char="•"/>
            </a:pPr>
            <a:r>
              <a:rPr lang="en-US" dirty="0"/>
              <a:t>moves out of the blood and into plasma</a:t>
            </a:r>
            <a:endParaRPr lang="en-IN" dirty="0"/>
          </a:p>
        </p:txBody>
      </p:sp>
      <p:sp>
        <p:nvSpPr>
          <p:cNvPr id="8" name="Content Placeholder 10">
            <a:extLst>
              <a:ext uri="{FF2B5EF4-FFF2-40B4-BE49-F238E27FC236}">
                <a16:creationId xmlns:a16="http://schemas.microsoft.com/office/drawing/2014/main" id="{C470989E-04C4-44C6-A556-21E2C8311F51}"/>
              </a:ext>
            </a:extLst>
          </p:cNvPr>
          <p:cNvSpPr>
            <a:spLocks noGrp="1"/>
          </p:cNvSpPr>
          <p:nvPr>
            <p:ph sz="quarter" idx="31"/>
          </p:nvPr>
        </p:nvSpPr>
        <p:spPr>
          <a:xfrm>
            <a:off x="342900" y="5409580"/>
            <a:ext cx="1177428" cy="458338"/>
          </a:xfrm>
        </p:spPr>
        <p:txBody>
          <a:bodyPr/>
          <a:lstStyle/>
          <a:p>
            <a:pPr marL="342900" indent="-342900">
              <a:buFont typeface="Arial" panose="020B0604020202020204" pitchFamily="34" charset="0"/>
              <a:buChar char="•"/>
            </a:pPr>
            <a:r>
              <a:rPr lang="en-US" dirty="0"/>
              <a:t>One</a:t>
            </a:r>
            <a:endParaRPr lang="en-IN" dirty="0"/>
          </a:p>
        </p:txBody>
      </p:sp>
      <p:graphicFrame>
        <p:nvGraphicFramePr>
          <p:cNvPr id="18" name="Object 11">
            <a:extLst>
              <a:ext uri="{FF2B5EF4-FFF2-40B4-BE49-F238E27FC236}">
                <a16:creationId xmlns:a16="http://schemas.microsoft.com/office/drawing/2014/main" id="{979EF290-D3C1-463B-A576-4464EF10E31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887216924"/>
              </p:ext>
            </p:extLst>
          </p:nvPr>
        </p:nvGraphicFramePr>
        <p:xfrm>
          <a:off x="1507628" y="5448818"/>
          <a:ext cx="419100" cy="342900"/>
        </p:xfrm>
        <a:graphic>
          <a:graphicData uri="http://schemas.openxmlformats.org/presentationml/2006/ole">
            <mc:AlternateContent xmlns:mc="http://schemas.openxmlformats.org/markup-compatibility/2006">
              <mc:Choice xmlns:v="urn:schemas-microsoft-com:vml" Requires="v">
                <p:oleObj spid="_x0000_s5419" name="Equation" r:id="rId9" imgW="419040" imgH="342720" progId="Equation.DSMT4">
                  <p:embed/>
                </p:oleObj>
              </mc:Choice>
              <mc:Fallback>
                <p:oleObj name="Equation" r:id="rId9" imgW="419040" imgH="342720" progId="Equation.DSMT4">
                  <p:embed/>
                  <p:pic>
                    <p:nvPicPr>
                      <p:cNvPr id="0" name=""/>
                      <p:cNvPicPr/>
                      <p:nvPr/>
                    </p:nvPicPr>
                    <p:blipFill>
                      <a:blip r:embed="rId10"/>
                      <a:stretch>
                        <a:fillRect/>
                      </a:stretch>
                    </p:blipFill>
                    <p:spPr>
                      <a:xfrm>
                        <a:off x="1507628" y="5448818"/>
                        <a:ext cx="419100" cy="342900"/>
                      </a:xfrm>
                      <a:prstGeom prst="rect">
                        <a:avLst/>
                      </a:prstGeom>
                    </p:spPr>
                  </p:pic>
                </p:oleObj>
              </mc:Fallback>
            </mc:AlternateContent>
          </a:graphicData>
        </a:graphic>
      </p:graphicFrame>
      <p:sp>
        <p:nvSpPr>
          <p:cNvPr id="9" name="Content Placeholder 12">
            <a:extLst>
              <a:ext uri="{FF2B5EF4-FFF2-40B4-BE49-F238E27FC236}">
                <a16:creationId xmlns:a16="http://schemas.microsoft.com/office/drawing/2014/main" id="{E3A8ADB3-158F-4586-A755-12C57E54576E}"/>
              </a:ext>
            </a:extLst>
          </p:cNvPr>
          <p:cNvSpPr>
            <a:spLocks noGrp="1"/>
          </p:cNvSpPr>
          <p:nvPr>
            <p:ph sz="quarter" idx="33"/>
          </p:nvPr>
        </p:nvSpPr>
        <p:spPr>
          <a:xfrm>
            <a:off x="1938970" y="5409580"/>
            <a:ext cx="2732182" cy="341082"/>
          </a:xfrm>
        </p:spPr>
        <p:txBody>
          <a:bodyPr/>
          <a:lstStyle/>
          <a:p>
            <a:r>
              <a:rPr lang="en-US" dirty="0"/>
              <a:t>exchanged for one</a:t>
            </a:r>
            <a:endParaRPr lang="en-IN" dirty="0"/>
          </a:p>
        </p:txBody>
      </p:sp>
      <p:graphicFrame>
        <p:nvGraphicFramePr>
          <p:cNvPr id="17" name="Object 13">
            <a:extLst>
              <a:ext uri="{FF2B5EF4-FFF2-40B4-BE49-F238E27FC236}">
                <a16:creationId xmlns:a16="http://schemas.microsoft.com/office/drawing/2014/main" id="{AE2733E3-9768-4F5E-A1B9-9C8835E29D5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462685488"/>
              </p:ext>
            </p:extLst>
          </p:nvPr>
        </p:nvGraphicFramePr>
        <p:xfrm>
          <a:off x="4683394" y="5448818"/>
          <a:ext cx="812800" cy="419100"/>
        </p:xfrm>
        <a:graphic>
          <a:graphicData uri="http://schemas.openxmlformats.org/presentationml/2006/ole">
            <mc:AlternateContent xmlns:mc="http://schemas.openxmlformats.org/markup-compatibility/2006">
              <mc:Choice xmlns:v="urn:schemas-microsoft-com:vml" Requires="v">
                <p:oleObj spid="_x0000_s5420" name="Equation" r:id="rId11" imgW="812520" imgH="419040" progId="Equation.DSMT4">
                  <p:embed/>
                </p:oleObj>
              </mc:Choice>
              <mc:Fallback>
                <p:oleObj name="Equation" r:id="rId11" imgW="812520" imgH="419040" progId="Equation.DSMT4">
                  <p:embed/>
                  <p:pic>
                    <p:nvPicPr>
                      <p:cNvPr id="14" name="Object 13">
                        <a:extLst>
                          <a:ext uri="{FF2B5EF4-FFF2-40B4-BE49-F238E27FC236}">
                            <a16:creationId xmlns:a16="http://schemas.microsoft.com/office/drawing/2014/main" id="{67564D1F-BF82-4C78-8D5A-13F7B0F77D5F}"/>
                          </a:ext>
                        </a:extLst>
                      </p:cNvPr>
                      <p:cNvPicPr/>
                      <p:nvPr/>
                    </p:nvPicPr>
                    <p:blipFill>
                      <a:blip r:embed="rId6"/>
                      <a:stretch>
                        <a:fillRect/>
                      </a:stretch>
                    </p:blipFill>
                    <p:spPr>
                      <a:xfrm>
                        <a:off x="4683394" y="5448818"/>
                        <a:ext cx="812800" cy="419100"/>
                      </a:xfrm>
                      <a:prstGeom prst="rect">
                        <a:avLst/>
                      </a:prstGeom>
                    </p:spPr>
                  </p:pic>
                </p:oleObj>
              </mc:Fallback>
            </mc:AlternateContent>
          </a:graphicData>
        </a:graphic>
      </p:graphicFrame>
      <p:sp>
        <p:nvSpPr>
          <p:cNvPr id="10" name="Content Placeholder 14">
            <a:extLst>
              <a:ext uri="{FF2B5EF4-FFF2-40B4-BE49-F238E27FC236}">
                <a16:creationId xmlns:a16="http://schemas.microsoft.com/office/drawing/2014/main" id="{71E195F4-5B95-4817-B3C6-78441E8FD299}"/>
              </a:ext>
            </a:extLst>
          </p:cNvPr>
          <p:cNvSpPr>
            <a:spLocks noGrp="1"/>
          </p:cNvSpPr>
          <p:nvPr>
            <p:ph sz="quarter" idx="35"/>
          </p:nvPr>
        </p:nvSpPr>
        <p:spPr>
          <a:xfrm>
            <a:off x="5629619" y="5411236"/>
            <a:ext cx="3171481" cy="419100"/>
          </a:xfrm>
        </p:spPr>
        <p:txBody>
          <a:bodyPr/>
          <a:lstStyle/>
          <a:p>
            <a:r>
              <a:rPr lang="en-US" dirty="0"/>
              <a:t>− “chloride shift”</a:t>
            </a:r>
            <a:endParaRPr lang="en-IN" dirty="0"/>
          </a:p>
        </p:txBody>
      </p:sp>
      <p:sp>
        <p:nvSpPr>
          <p:cNvPr id="6" name="Slide Number Placeholder 15">
            <a:extLst>
              <a:ext uri="{FF2B5EF4-FFF2-40B4-BE49-F238E27FC236}">
                <a16:creationId xmlns:a16="http://schemas.microsoft.com/office/drawing/2014/main" id="{36B5D24E-34CF-4814-BB35-6144BE00BA61}"/>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8758666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4AEBD-E59E-4EB7-BD33-29BE8B0B02D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47.17 a</a:t>
            </a:r>
          </a:p>
        </p:txBody>
      </p:sp>
      <p:pic>
        <p:nvPicPr>
          <p:cNvPr id="4" name="Picture 2" descr="An illustration shows the transport of carbon dioxide by the blood. Passage into the bloodstream is shown.">
            <a:extLst>
              <a:ext uri="{FF2B5EF4-FFF2-40B4-BE49-F238E27FC236}">
                <a16:creationId xmlns:a16="http://schemas.microsoft.com/office/drawing/2014/main" id="{0E84659F-824E-4418-9D8B-CF82515AC411}"/>
              </a:ext>
            </a:extLst>
          </p:cNvPr>
          <p:cNvPicPr>
            <a:picLocks noChangeAspect="1"/>
          </p:cNvPicPr>
          <p:nvPr/>
        </p:nvPicPr>
        <p:blipFill>
          <a:blip r:embed="rId2"/>
          <a:stretch>
            <a:fillRect/>
          </a:stretch>
        </p:blipFill>
        <p:spPr>
          <a:xfrm>
            <a:off x="1746893" y="1141546"/>
            <a:ext cx="5650215" cy="4916354"/>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8115FA47-CC4B-4506-9093-3849FD2863AD}"/>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28151924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FB93A-8843-40B3-B52F-9886EF195A9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47.17 b</a:t>
            </a:r>
          </a:p>
        </p:txBody>
      </p:sp>
      <p:pic>
        <p:nvPicPr>
          <p:cNvPr id="4" name="Picture 2" descr="An illustration shows the transport of carbon dioxide by the blood. Removal from the bloodstream is shown.">
            <a:extLst>
              <a:ext uri="{FF2B5EF4-FFF2-40B4-BE49-F238E27FC236}">
                <a16:creationId xmlns:a16="http://schemas.microsoft.com/office/drawing/2014/main" id="{1EADC8D4-5F59-4A6A-8A2F-53DF6A5E392F}"/>
              </a:ext>
            </a:extLst>
          </p:cNvPr>
          <p:cNvPicPr>
            <a:picLocks noChangeAspect="1"/>
          </p:cNvPicPr>
          <p:nvPr/>
        </p:nvPicPr>
        <p:blipFill>
          <a:blip r:embed="rId2"/>
          <a:stretch>
            <a:fillRect/>
          </a:stretch>
        </p:blipFill>
        <p:spPr>
          <a:xfrm>
            <a:off x="1822294" y="1146575"/>
            <a:ext cx="5499413" cy="4919472"/>
          </a:xfrm>
          <a:prstGeom prst="rect">
            <a:avLst/>
          </a:prstGeom>
        </p:spPr>
      </p:pic>
      <p:sp>
        <p:nvSpPr>
          <p:cNvPr id="14"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8DA4DBA-1C75-4492-A287-2A859787E562}"/>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3839200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DE836-37A6-4A27-909D-6CEBB35D23C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Carbon Dioxide and Other Gases</a:t>
            </a:r>
          </a:p>
        </p:txBody>
      </p:sp>
      <p:sp>
        <p:nvSpPr>
          <p:cNvPr id="3" name="Content Placeholder 2">
            <a:extLst>
              <a:ext uri="{FF2B5EF4-FFF2-40B4-BE49-F238E27FC236}">
                <a16:creationId xmlns:a16="http://schemas.microsoft.com/office/drawing/2014/main" id="{025CDD6E-0C61-4801-A91C-48704FEDEC59}"/>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When the blood passes through pulmonary capillaries, these reactions are reversed</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 result is the production of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gas, which is exhaled</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Other dissolved gases are also transported by hemoglobin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Nitric oxide (NO) and carbon monoxide (CO)</a:t>
            </a:r>
          </a:p>
        </p:txBody>
      </p:sp>
      <p:sp>
        <p:nvSpPr>
          <p:cNvPr id="6" name="Slide Number Placeholder 3">
            <a:extLst>
              <a:ext uri="{FF2B5EF4-FFF2-40B4-BE49-F238E27FC236}">
                <a16:creationId xmlns:a16="http://schemas.microsoft.com/office/drawing/2014/main" id="{7E7FEED9-2DAE-4218-AAE3-75CAF96384EA}"/>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41952930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 a, b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single-celled organisms, Oxygen enters inside, and Carbon dioxide moves out from the cell. In amphibians, Oxygen enters inside, and Carbon dioxide moves out from the cell through the epidermis. </a:t>
            </a: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CAFE9-08F6-4126-AE7F-AD406794072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Optimization of the Rate of Diffusion</a:t>
            </a:r>
          </a:p>
        </p:txBody>
      </p:sp>
      <p:sp>
        <p:nvSpPr>
          <p:cNvPr id="3" name="Content Placeholder 2">
            <a:extLst>
              <a:ext uri="{FF2B5EF4-FFF2-40B4-BE49-F238E27FC236}">
                <a16:creationId xmlns:a16="http://schemas.microsoft.com/office/drawing/2014/main" id="{C8CCB4FD-778C-4A9B-ABEB-84FB423E6F80}"/>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Evolutionary changes have occurred to optimize the rate of diffusion </a:t>
            </a:r>
            <a:r>
              <a:rPr lang="en-US" i="1" dirty="0">
                <a:solidFill>
                  <a:srgbClr val="000000"/>
                </a:solidFill>
                <a:latin typeface="Arial" panose="020B0604020202020204" pitchFamily="34" charset="0"/>
                <a:ea typeface="Verdana" panose="020B0604030504040204" pitchFamily="34" charset="0"/>
              </a:rPr>
              <a:t>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 surface area </a:t>
            </a:r>
            <a:r>
              <a:rPr lang="en-US" i="1" dirty="0">
                <a:solidFill>
                  <a:srgbClr val="000000"/>
                </a:solidFill>
                <a:latin typeface="Arial" panose="020B0604020202020204" pitchFamily="34" charset="0"/>
                <a:ea typeface="Verdana" panose="020B0604030504040204" pitchFamily="34" charset="0"/>
              </a:rPr>
              <a:t>A</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Decrease distance </a:t>
            </a:r>
            <a:r>
              <a:rPr lang="en-US" i="1" dirty="0">
                <a:solidFill>
                  <a:srgbClr val="000000"/>
                </a:solidFill>
                <a:latin typeface="Arial" panose="020B0604020202020204" pitchFamily="34" charset="0"/>
                <a:ea typeface="Verdana" panose="020B0604030504040204" pitchFamily="34" charset="0"/>
              </a:rPr>
              <a:t>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 concentration difference </a:t>
            </a:r>
            <a:r>
              <a:rPr lang="en-US" dirty="0">
                <a:solidFill>
                  <a:srgbClr val="000000"/>
                </a:solidFill>
                <a:latin typeface="Arial" panose="020B0604020202020204" pitchFamily="34" charset="0"/>
                <a:ea typeface="Verdana" panose="020B0604030504040204" pitchFamily="34" charset="0"/>
                <a:cs typeface="Times New Roman"/>
              </a:rPr>
              <a:t>∆</a:t>
            </a:r>
            <a:r>
              <a:rPr lang="en-US" i="1" dirty="0">
                <a:solidFill>
                  <a:srgbClr val="000000"/>
                </a:solidFill>
                <a:latin typeface="Arial" panose="020B0604020202020204" pitchFamily="34" charset="0"/>
                <a:ea typeface="Verdana" panose="020B0604030504040204" pitchFamily="34" charset="0"/>
              </a:rPr>
              <a:t>p</a:t>
            </a:r>
          </a:p>
        </p:txBody>
      </p:sp>
      <p:sp>
        <p:nvSpPr>
          <p:cNvPr id="6" name="Slide Number Placeholder 3">
            <a:extLst>
              <a:ext uri="{FF2B5EF4-FFF2-40B4-BE49-F238E27FC236}">
                <a16:creationId xmlns:a16="http://schemas.microsoft.com/office/drawing/2014/main" id="{040CD48A-B515-45AB-AE1C-302CB40D3E8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9940153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47.1 e, f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fish, Oxygen enters inside, and Carbon dioxide moves out from the cell through blood vessels and gills. In mammals, Oxygen enters inside, and Carbon dioxide moves out from the cell through the alveoli. </a:t>
            </a: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896924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47.4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gill shows the gill arch at the center and gill filaments and gill </a:t>
            </a:r>
            <a:r>
              <a:rPr lang="en-US" dirty="0" err="1"/>
              <a:t>raker</a:t>
            </a:r>
            <a:r>
              <a:rPr lang="en-US" dirty="0"/>
              <a:t> on the sides. The oxygen flows in and out through the gill arch. The water flow is through the </a:t>
            </a:r>
            <a:r>
              <a:rPr lang="en-US" dirty="0" err="1"/>
              <a:t>raker</a:t>
            </a:r>
            <a:r>
              <a:rPr lang="en-US" dirty="0"/>
              <a:t> to gill filaments. The gill filament shows the lamellae with capillary networks.</a:t>
            </a: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793386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47.5</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countercurrent exchange, the blood with 0 percentage Oxygen saturation moves to blood with 85 percentage of Oxygen saturation. The water with 15 percent of the Oxygen saturation moves to 100 percentages Oxygen saturation. Concurrent exchange, the blood moves from 0 to 50 percentages and the water from 100 to 50 percentages.</a:t>
            </a: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118097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47.7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first illustration shows the nostril the opening in the face leading to the nasal cavity located above the mouth. The nasal cavity continues down to the pharynx the common pathway for the air and food located at the back of the mouth. Further down the pharynx continues down as the larynx, a tube that connects the pharynx to the trachea. The glottis is the opening seen in between the vocal folds. The trachea is the tubular continuation from the larynx that reaches the lungs. The trachea then bifurcates and the left bronchus enters the left lung and the right lung is seen on the opposite side. The dome-shaped muscle, the diaphragm is seen spanning below both the lungs. The second illustration shows the terminal part of the respiratory system. It starts with the bronchiole, a tubular structure that is made up of smooth muscle. This bronchiole at the end has multiple branches. These branches at the end have bulbous enlargements and alveoli that are grouped in each branch. The group of alveoli is labeled alveolar sac which is cut open to show hollow spheres. The alveolar sac is surrounded on the outside by a capillary network on the surface of the alveoli. The capillaries are formed from the pulmonary venule and anterior through which the blood flows.</a:t>
            </a: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646944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47.8</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illustration of a bird shows Trachea, Lung, Anterior air sacs, and Posterior air sacs. Two cycles of inhalation and exhalation show inhaled air moves from the posterior sacs to the lungs, to the anterior sacs, and back out.</a:t>
            </a: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126620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47.9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7"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846320"/>
          </a:xfrm>
        </p:spPr>
        <p:txBody>
          <a:bodyPr/>
          <a:lstStyle/>
          <a:p>
            <a:r>
              <a:rPr lang="en-US" sz="1600" dirty="0">
                <a:latin typeface="Arial" panose="020B0604020202020204" pitchFamily="34" charset="0"/>
                <a:cs typeface="Arial" panose="020B0604020202020204" pitchFamily="34" charset="0"/>
              </a:rPr>
              <a:t>The heart is a slanted oval-shaped structure with a broader anterior region and narrows at the posterior region. The heart is consists of four chambers, two at the front and two at the back. The front chamber has two chambers. The top spherical-shaped structure with two outlet tubes shows the right atrium. The below slanted oval-shaped structure with one outlet tube shows the right ventricle. Same the back chambers have two chambers the top with three-outlet tubes shows the left atrium. The bottom elongated oval-shaped structure shows the left ventricle. The RA has two outlet tubes from the top and side. The LA has three outlet tubes, one at the top and two on either side. The side tube from RA and the top tube from LA connect each other at the bottom of the heart. The joint regions show the mesh-like structure, the systemic circuit. The blood flows from LA to RA. The top tube from RA and LA joins to form a spherical-shaped structure at the top. The joint regions show the mesh-like structure, the systemic circuit. The blood flows from LA to RA. The sides of the heart have a large oval-shaped structure with a narrow anterior region, the lungs. The side from the LA and the top tube from RV joins in the front lungs. The joint regions show the mesh-like structure, the pulmonary circuit. The side tube from the LA and the top tube branch from RV joins the back lungs forming a mesh-like structure, the pulmonary circuit. The pulmonary circuit shows the blood flow from RV to LA. The RV and RA carry the deoxygenated blood, and the LA and LV carry oxygenated blood.</a:t>
            </a: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326462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47.11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7"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846320"/>
          </a:xfrm>
        </p:spPr>
        <p:txBody>
          <a:bodyPr/>
          <a:lstStyle/>
          <a:p>
            <a:r>
              <a:rPr lang="en-US" dirty="0"/>
              <a:t>At rest, atmospheric and intrapulmonary pressures are equal, and there is no airflow in or out of the lungs. During inspiration, the thoracic cavity expands laterally, vertically, and anteriorly resulting in an intrapulmonary pressure drop below atmospheric pressure causing air to flow into the lungs. Expansion of the thoracic cavity is through several mechanisms. The ribs elevate, expanding the thoracic cavity laterally. The sternum swings upward, expanding the thoracic cavity anteriorly. The diaphragm flattens, expanding the thoracic cavity in the direction of the abdominal cavity. During expiration, the thoracic cavity contracts in all three directions resulting in an intrapulmonary pressure increase that forces air out of the lungs. Contraction of the thoracic cavity is achieved by moving the ribs, sternum, and diaphragm in the opposite direction of expansion.</a:t>
            </a:r>
            <a:endParaRPr lang="en-US" dirty="0">
              <a:latin typeface="Arial" panose="020B0604020202020204" pitchFamily="34" charset="0"/>
              <a:cs typeface="Arial" panose="020B0604020202020204" pitchFamily="34" charset="0"/>
            </a:endParaRP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374090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a:t>
            </a:r>
            <a:r>
              <a:rPr lang="en-US" altLang="en-US" dirty="0"/>
              <a:t>47.12 </a:t>
            </a:r>
            <a:r>
              <a:rPr lang="en-US" dirty="0"/>
              <a:t>-</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7"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846320"/>
          </a:xfrm>
        </p:spPr>
        <p:txBody>
          <a:bodyPr/>
          <a:lstStyle/>
          <a:p>
            <a:r>
              <a:rPr lang="en-US" dirty="0"/>
              <a:t>The vertical axis represents the lung volume in milliliters and it ranges from zero to 6000 milliliters in increments of 1000. Four dotted horizontal lines extend at 1100, 2500,  2900, and 5900. The sinusoidal curve extends between 2500 and 2900 lines and is labeled tidal volume. A double-sided arrow between the horizontal axis and the line at 1100 is labeled residual volume. A double-sided arrow between the line at 1100 and 2500 is labeled expiratory reserve volume. The double-sided arrow between 6000 and 3000 is labeled inspiratory reserve volume. The double-sided arrow between 6000 and 1100 is labeled vital capacity. The double-sided arrow between zero and 6000 is labeled total lung volume.</a:t>
            </a:r>
            <a:endParaRPr lang="en-US" dirty="0">
              <a:latin typeface="Arial" panose="020B0604020202020204" pitchFamily="34" charset="0"/>
              <a:cs typeface="Arial" panose="020B0604020202020204" pitchFamily="34" charset="0"/>
            </a:endParaRP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151529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47.13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7"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846320"/>
          </a:xfrm>
        </p:spPr>
        <p:txBody>
          <a:bodyPr/>
          <a:lstStyle/>
          <a:p>
            <a:r>
              <a:rPr lang="en-US" sz="1600" dirty="0"/>
              <a:t>Researchers hypothesized that the pH of cerebrospinal fluid, which is detected by pH-sensitive chemoreceptors in the brain, affects the rate of respiration and predicted that lowering the pH of the cerebrospinal fluid would stimulate increased respiration, and subsequently, reduce the partial pressure of carbon dioxide in the blood. To test this, they set up an experiment with patients who had chronic obstructive pulmonary disease have higher than average cerebrospinal fluid levels of bicarbonate. Bicarbonate increases the pH of the cerebrospinal fluid. Some of the cerebrospinal fluid in these patients were replaced with cerebrospinal fluid with normal bicarbonate levels. The resulting partial pressure of carbon dioxide in the patient’s blood was measured. The researchers found that reducing the bicarbonate levels in cerebrospinal fluid, and thus lowering its pH, resulted in increased respiration, which subsequently resulted in lower arterial carbon dioxide partial pressure. They concluded that the drop in pH is detected by hydrogen ion chemoreceptors in the brain. The brain sends impulses to the respiratory control center in the medulla oblongata, which directs an increase in breathing. Likewise, when the concentration of carbon dioxide in the blood rises as a result of inadequate breathing or increased tissue metabolisms, the pH of the blood and the cerebrospinal fluid decreases, stimulating the central chemoreceptors in the brain and the peripheral chemoreceptors in the aortic and carotid bodies. The receptors signal the brainstem control center, increasing ventilation and reducing the carbon dioxide partial pressure to normal levels.</a:t>
            </a:r>
            <a:endParaRPr lang="en-US" sz="1600" dirty="0">
              <a:latin typeface="Arial" panose="020B0604020202020204" pitchFamily="34" charset="0"/>
              <a:cs typeface="Arial" panose="020B0604020202020204" pitchFamily="34" charset="0"/>
            </a:endParaRP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890662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47.15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7"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846320"/>
          </a:xfrm>
        </p:spPr>
        <p:txBody>
          <a:bodyPr/>
          <a:lstStyle/>
          <a:p>
            <a:r>
              <a:rPr lang="en-US" dirty="0"/>
              <a:t>The horizontal axis represents P o 2 in millimeters of mercury. It extends from 0 to 100 with increments of 20. The vertical axis represents the percent saturation and it extends between 0 to 100 with increments of 20. The line starts from the origin and reaches the point (20, 38) and a vertical dotted line from this point reaches the horizontal axis where it is labeled as the veins (exercised). The curve continues upwards and reaches the point (40, 75) and a vertical dotted line from this point reaches the horizontal axis where it is labeled as the veins (at rest). The curve travels upwards to reach the point (100, 100) and a vertical dotted line from this point reaches the horizontal axis where it is labeled as the arteries. Three dotted horizontal lines are present at 38, 75, and 100. The space between the horizontal line at 75 and 100 is labeled as the amount of O 2 unloaded to tissues at rest. The space between the horizontal lines at 38 and 75 is labeled as the amount of O 2 unloaded to tissues during exercise. The values are approximate.</a:t>
            </a:r>
            <a:endParaRPr lang="en-US" dirty="0">
              <a:latin typeface="Arial" panose="020B0604020202020204" pitchFamily="34" charset="0"/>
              <a:cs typeface="Arial" panose="020B0604020202020204" pitchFamily="34" charset="0"/>
            </a:endParaRP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26250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98D1D-E464-4465-97D4-B83FEBC0C0B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System Adaptations</a:t>
            </a:r>
          </a:p>
        </p:txBody>
      </p:sp>
      <p:sp>
        <p:nvSpPr>
          <p:cNvPr id="3" name="Content Placeholder 2">
            <a:extLst>
              <a:ext uri="{FF2B5EF4-FFF2-40B4-BE49-F238E27FC236}">
                <a16:creationId xmlns:a16="http://schemas.microsoft.com/office/drawing/2014/main" id="{5AFC7CCB-B776-49FE-9EF0-6F119318E50C}"/>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Gases diffuse directly into unicellular organisms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However, most multicellular animals require system adaptations to enhance gas exchange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Amphibians respire across their skin</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Echinoderms have protruding </a:t>
            </a:r>
            <a:r>
              <a:rPr lang="en-US" dirty="0" err="1">
                <a:solidFill>
                  <a:srgbClr val="000000"/>
                </a:solidFill>
                <a:latin typeface="Arial" panose="020B0604020202020204" pitchFamily="34" charset="0"/>
                <a:ea typeface="Verdana" panose="020B0604030504040204" pitchFamily="34" charset="0"/>
              </a:rPr>
              <a:t>papulae</a:t>
            </a:r>
            <a:endParaRPr lang="en-US" dirty="0">
              <a:solidFill>
                <a:srgbClr val="000000"/>
              </a:solidFill>
              <a:latin typeface="Arial" panose="020B0604020202020204" pitchFamily="34" charset="0"/>
              <a:ea typeface="Verdana" panose="020B0604030504040204" pitchFamily="34" charset="0"/>
            </a:endParaRP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Insects have an extensive tracheal system</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Fish use gills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Mammals have a large network of alveoli</a:t>
            </a:r>
          </a:p>
        </p:txBody>
      </p:sp>
      <p:sp>
        <p:nvSpPr>
          <p:cNvPr id="6" name="Slide Number Placeholder 3">
            <a:extLst>
              <a:ext uri="{FF2B5EF4-FFF2-40B4-BE49-F238E27FC236}">
                <a16:creationId xmlns:a16="http://schemas.microsoft.com/office/drawing/2014/main" id="{20D49BCE-31F0-4E51-A159-675E221BDC77}"/>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45184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47.16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7"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846320"/>
          </a:xfrm>
        </p:spPr>
        <p:txBody>
          <a:bodyPr/>
          <a:lstStyle/>
          <a:p>
            <a:r>
              <a:rPr lang="en-US" dirty="0"/>
              <a:t>The y-axis shows the percent of oxyhemoglobin saturation from 0 through 100. The x-axis shows the PO2 in millimeters of mercury from 0 through 140. The graph line shows the high peak at pH 7.6. The graph line shows the high peak at 20 degrees Celsius. </a:t>
            </a:r>
            <a:endParaRPr lang="en-US" dirty="0">
              <a:latin typeface="Arial" panose="020B0604020202020204" pitchFamily="34" charset="0"/>
              <a:cs typeface="Arial" panose="020B0604020202020204" pitchFamily="34" charset="0"/>
            </a:endParaRP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392193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47.17 a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7"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846320"/>
          </a:xfrm>
        </p:spPr>
        <p:txBody>
          <a:bodyPr/>
          <a:lstStyle/>
          <a:p>
            <a:r>
              <a:rPr lang="en-US" dirty="0"/>
              <a:t>The circular structure with a biconcave structure at the center is the RBC is present in the capillary blood. This capillary is present adjacent to the alveolus with the respiratory membrane in the middle. The C O 2 from the capillary moves into the alveolus, 8 percent dissolves in plasma, in the RBC 20 percent of C O 2 combines with hemoglobin and gives carbaminohemoglobin and 72 percent combines with H 2 O in the presence of carbonic anhydrase to give H 2 C O 3 which converts into H C O 3 minus with chloride shift and H plus. The O 2 plus deoxyhemoglobin gives oxyhemoglobin plus hydrogen ion. From here the oxygen reaches the body tissue.</a:t>
            </a:r>
            <a:endParaRPr lang="en-US" dirty="0">
              <a:latin typeface="Arial" panose="020B0604020202020204" pitchFamily="34" charset="0"/>
              <a:cs typeface="Arial" panose="020B0604020202020204" pitchFamily="34" charset="0"/>
            </a:endParaRP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3957203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47.17 b </a:t>
            </a:r>
            <a:r>
              <a:rPr lang="en-US" noProof="0" dirty="0">
                <a:latin typeface="+mj-lt"/>
              </a:rPr>
              <a:t>- Text Alternative</a:t>
            </a:r>
          </a:p>
        </p:txBody>
      </p:sp>
      <p:sp>
        <p:nvSpPr>
          <p:cNvPr id="1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7"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846320"/>
          </a:xfrm>
        </p:spPr>
        <p:txBody>
          <a:bodyPr/>
          <a:lstStyle/>
          <a:p>
            <a:r>
              <a:rPr lang="en-US" dirty="0"/>
              <a:t>The circular structure with a biconcave structure at the center is the RBC is present in the capillary blood. This capillary is present adjacent to the alveolus with the respiratory membrane in the middle. The C O 2 from the capillary moves into the alveolus, 8 percent dissolves in plasma, in the RBC 20 percent of C O 2 combines with hemoglobin and gives carbaminohemoglobin and 72 percent combines with H 2 O in the presence of carbonic anhydrase to give H 2 C O 3 which converts into H C O 3 minus with chloride shift and H plus. The O 2 plus deoxyhemoglobin gives oxyhemoglobin plus hydrogen ion. </a:t>
            </a:r>
            <a:r>
              <a:rPr lang="en-US"/>
              <a:t>From here the oxygen reaches the body tissue.</a:t>
            </a:r>
            <a:endParaRPr lang="en-US" dirty="0">
              <a:latin typeface="Arial" panose="020B0604020202020204" pitchFamily="34" charset="0"/>
              <a:cs typeface="Arial" panose="020B0604020202020204" pitchFamily="34" charset="0"/>
            </a:endParaRPr>
          </a:p>
        </p:txBody>
      </p:sp>
      <p:sp>
        <p:nvSpPr>
          <p:cNvPr id="12"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99978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EBB07-9370-45AE-9205-7F13A61B6F1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47.1 a, b</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Two illustrations show the different gas exchange systems in animals."/>
          <p:cNvPicPr>
            <a:picLocks noChangeAspect="1"/>
          </p:cNvPicPr>
          <p:nvPr/>
        </p:nvPicPr>
        <p:blipFill rotWithShape="1">
          <a:blip r:embed="rId2">
            <a:extLst>
              <a:ext uri="{28A0092B-C50C-407E-A947-70E740481C1C}">
                <a14:useLocalDpi xmlns:a14="http://schemas.microsoft.com/office/drawing/2010/main" val="0"/>
              </a:ext>
            </a:extLst>
          </a:blip>
          <a:srcRect l="134" t="-406" r="32890" b="48578"/>
          <a:stretch/>
        </p:blipFill>
        <p:spPr>
          <a:xfrm>
            <a:off x="520945" y="1484395"/>
            <a:ext cx="8102110" cy="4093676"/>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A5693FA-F83F-4446-A4A6-63A9F3987CF3}"/>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7826592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66991-2232-409F-8595-E8693261575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47.1 c, d</a:t>
            </a:r>
          </a:p>
        </p:txBody>
      </p:sp>
      <p:pic>
        <p:nvPicPr>
          <p:cNvPr id="4" name="Picture 2" descr="In echinoderms, Oxygen enters inside, and Carbon dioxide moves out from the cell through the papula and epidermis. ">
            <a:extLst>
              <a:ext uri="{FF2B5EF4-FFF2-40B4-BE49-F238E27FC236}">
                <a16:creationId xmlns:a16="http://schemas.microsoft.com/office/drawing/2014/main" id="{4DD0A5DB-4A6F-432D-BAF8-F64AF489697A}"/>
              </a:ext>
            </a:extLst>
          </p:cNvPr>
          <p:cNvPicPr>
            <a:picLocks noChangeAspect="1"/>
          </p:cNvPicPr>
          <p:nvPr/>
        </p:nvPicPr>
        <p:blipFill>
          <a:blip r:embed="rId2"/>
          <a:stretch>
            <a:fillRect/>
          </a:stretch>
        </p:blipFill>
        <p:spPr>
          <a:xfrm>
            <a:off x="639928" y="1538862"/>
            <a:ext cx="4029456" cy="3998976"/>
          </a:xfrm>
          <a:prstGeom prst="rect">
            <a:avLst/>
          </a:prstGeom>
        </p:spPr>
      </p:pic>
      <p:pic>
        <p:nvPicPr>
          <p:cNvPr id="12" name="Picture 3" descr="In insects, Oxygen enters inside, and Carbon dioxide moves out from the cell through the spiracle and trachea."/>
          <p:cNvPicPr>
            <a:picLocks noChangeAspect="1"/>
          </p:cNvPicPr>
          <p:nvPr/>
        </p:nvPicPr>
        <p:blipFill rotWithShape="1">
          <a:blip r:embed="rId3">
            <a:extLst>
              <a:ext uri="{28A0092B-C50C-407E-A947-70E740481C1C}">
                <a14:useLocalDpi xmlns:a14="http://schemas.microsoft.com/office/drawing/2010/main" val="0"/>
              </a:ext>
            </a:extLst>
          </a:blip>
          <a:srcRect l="1616" t="51800" r="65693"/>
          <a:stretch/>
        </p:blipFill>
        <p:spPr>
          <a:xfrm>
            <a:off x="4804295" y="1645639"/>
            <a:ext cx="3932059" cy="3785423"/>
          </a:xfrm>
          <a:prstGeom prst="rect">
            <a:avLst/>
          </a:prstGeom>
        </p:spPr>
      </p:pic>
      <p:sp>
        <p:nvSpPr>
          <p:cNvPr id="8" name="Slide Number Placeholder 5">
            <a:extLst>
              <a:ext uri="{FF2B5EF4-FFF2-40B4-BE49-F238E27FC236}">
                <a16:creationId xmlns:a16="http://schemas.microsoft.com/office/drawing/2014/main" id="{351816F5-11F8-4AE3-86B4-30034A3B4B9C}"/>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217976076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5417</TotalTime>
  <Words>4245</Words>
  <Application>Microsoft Office PowerPoint</Application>
  <PresentationFormat>On-screen Show (4:3)</PresentationFormat>
  <Paragraphs>391</Paragraphs>
  <Slides>72</Slides>
  <Notes>0</Notes>
  <HiddenSlides>15</HiddenSlides>
  <MMClips>0</MMClips>
  <ScaleCrop>false</ScaleCrop>
  <HeadingPairs>
    <vt:vector size="8" baseType="variant">
      <vt:variant>
        <vt:lpstr>Fonts Used</vt:lpstr>
      </vt:variant>
      <vt:variant>
        <vt:i4>6</vt:i4>
      </vt:variant>
      <vt:variant>
        <vt:lpstr>Theme</vt:lpstr>
      </vt:variant>
      <vt:variant>
        <vt:i4>6</vt:i4>
      </vt:variant>
      <vt:variant>
        <vt:lpstr>Embedded OLE Servers</vt:lpstr>
      </vt:variant>
      <vt:variant>
        <vt:i4>1</vt:i4>
      </vt:variant>
      <vt:variant>
        <vt:lpstr>Slide Titles</vt:lpstr>
      </vt:variant>
      <vt:variant>
        <vt:i4>72</vt:i4>
      </vt:variant>
    </vt:vector>
  </HeadingPairs>
  <TitlesOfParts>
    <vt:vector size="85" baseType="lpstr">
      <vt:lpstr>Microsoft YaHei</vt:lpstr>
      <vt:lpstr>Arial</vt:lpstr>
      <vt:lpstr>Calibri</vt:lpstr>
      <vt:lpstr>Helvetica</vt:lpstr>
      <vt:lpstr>Times New Roman</vt:lpstr>
      <vt:lpstr>Verdana</vt:lpstr>
      <vt:lpstr>Title Slides Master</vt:lpstr>
      <vt:lpstr>MainContentSlideMaster</vt:lpstr>
      <vt:lpstr>ClosingMaster</vt:lpstr>
      <vt:lpstr>DividerSlideMaster</vt:lpstr>
      <vt:lpstr>ImageDescriptionAppendixSlideMaster</vt:lpstr>
      <vt:lpstr>Custom Design</vt:lpstr>
      <vt:lpstr>Equation</vt:lpstr>
      <vt:lpstr>Chapter 47</vt:lpstr>
      <vt:lpstr>Lecture Outline</vt:lpstr>
      <vt:lpstr>Gas Exchange</vt:lpstr>
      <vt:lpstr>Three Phases of Respiration</vt:lpstr>
      <vt:lpstr>Rate of Diffusion</vt:lpstr>
      <vt:lpstr>Optimization of the Rate of Diffusion</vt:lpstr>
      <vt:lpstr>System Adaptations</vt:lpstr>
      <vt:lpstr>Figure 47.1 a, b</vt:lpstr>
      <vt:lpstr>Figure 47.1 c, d</vt:lpstr>
      <vt:lpstr>Figure 47.1 e, f</vt:lpstr>
      <vt:lpstr>Gills</vt:lpstr>
      <vt:lpstr>Figure 47.2</vt:lpstr>
      <vt:lpstr>Protection of Gills</vt:lpstr>
      <vt:lpstr>Gills of Bony Fishes</vt:lpstr>
      <vt:lpstr>Figure 47.3</vt:lpstr>
      <vt:lpstr>Gill Covers</vt:lpstr>
      <vt:lpstr>Gill Arches</vt:lpstr>
      <vt:lpstr>Figure 47.4</vt:lpstr>
      <vt:lpstr>Blood Flow in Gills</vt:lpstr>
      <vt:lpstr>Figure 47.5</vt:lpstr>
      <vt:lpstr>Other Respiratory Structures</vt:lpstr>
      <vt:lpstr>Lungs</vt:lpstr>
      <vt:lpstr>Pressure</vt:lpstr>
      <vt:lpstr>Partial Pressures</vt:lpstr>
      <vt:lpstr>Lungs of Amphibians and Reptiles</vt:lpstr>
      <vt:lpstr>Figure 47.6</vt:lpstr>
      <vt:lpstr>Mammalian Lungs</vt:lpstr>
      <vt:lpstr>Figure 47.7</vt:lpstr>
      <vt:lpstr>Bird Lungs</vt:lpstr>
      <vt:lpstr>Bird Respiration Cycles</vt:lpstr>
      <vt:lpstr>Figure 47.8</vt:lpstr>
      <vt:lpstr>Partial Pressure Differences</vt:lpstr>
      <vt:lpstr>Figure 47.9</vt:lpstr>
      <vt:lpstr>Lung Structure and Function</vt:lpstr>
      <vt:lpstr>Figure 47.10</vt:lpstr>
      <vt:lpstr>Inhalation</vt:lpstr>
      <vt:lpstr>Elasticity of Thorax and Lungs</vt:lpstr>
      <vt:lpstr>Figure 47.11</vt:lpstr>
      <vt:lpstr>Breathing</vt:lpstr>
      <vt:lpstr>Figure 47.12</vt:lpstr>
      <vt:lpstr>Control of Respiration</vt:lpstr>
      <vt:lpstr>Neuronal Sensitivity</vt:lpstr>
      <vt:lpstr>Figure 47.13</vt:lpstr>
      <vt:lpstr>Respiratory Diseases</vt:lpstr>
      <vt:lpstr>C O P D</vt:lpstr>
      <vt:lpstr>Lung Cancer</vt:lpstr>
      <vt:lpstr>Hemoglobin</vt:lpstr>
      <vt:lpstr>Figure 47.14</vt:lpstr>
      <vt:lpstr>Oxygen Levels</vt:lpstr>
      <vt:lpstr>Figure 47.15</vt:lpstr>
      <vt:lpstr>Hemoglobin’s Affinity for Oxygen</vt:lpstr>
      <vt:lpstr>Figure 47.16</vt:lpstr>
      <vt:lpstr>Transportation of Carbon Dioxide</vt:lpstr>
      <vt:lpstr>Figure 47.17 a</vt:lpstr>
      <vt:lpstr>Figure 47.17 b</vt:lpstr>
      <vt:lpstr>Carbon Dioxide and Other Gases</vt:lpstr>
      <vt:lpstr>End of Main Content</vt:lpstr>
      <vt:lpstr>Accessibility Content: Text Alternatives for Images</vt:lpstr>
      <vt:lpstr>Figure 47.1 a, b - Text Alternative</vt:lpstr>
      <vt:lpstr>Figure 47.1 e, f - Text Alternative</vt:lpstr>
      <vt:lpstr>Figure 47.4 - Text Alternative</vt:lpstr>
      <vt:lpstr>Figure 47.5- Text Alternative</vt:lpstr>
      <vt:lpstr>Figure 47.7 - Text Alternative</vt:lpstr>
      <vt:lpstr>Figure 47.8 - Text Alternative</vt:lpstr>
      <vt:lpstr>Figure 47.9 - Text Alternative</vt:lpstr>
      <vt:lpstr>Figure 47.11 - Text Alternative</vt:lpstr>
      <vt:lpstr>Figure 47.12 - Text Alternative</vt:lpstr>
      <vt:lpstr>Figure 47.13 - Text Alternative</vt:lpstr>
      <vt:lpstr>Figure 47.15 - Text Alternative</vt:lpstr>
      <vt:lpstr>Figure 47.16 - Text Alternative</vt:lpstr>
      <vt:lpstr>Figure 47.17 a - Text Alternative</vt:lpstr>
      <vt:lpstr>Figure 47.17 b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47: The Respiratory System</dc:subject>
  <dc:creator>Raven, Johnson, Mason, Losos, Duncan</dc:creator>
  <cp:keywords>Accessible PPT</cp:keywords>
  <cp:lastModifiedBy>Prasanna kumar. Tripathy</cp:lastModifiedBy>
  <cp:revision>1090</cp:revision>
  <dcterms:created xsi:type="dcterms:W3CDTF">2019-07-27T05:34:11Z</dcterms:created>
  <dcterms:modified xsi:type="dcterms:W3CDTF">2022-05-16T06:03:14Z</dcterms:modified>
</cp:coreProperties>
</file>