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theme/theme3.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4.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 id="2147483717" r:id="rId6"/>
  </p:sldMasterIdLst>
  <p:notesMasterIdLst>
    <p:notesMasterId r:id="rId75"/>
  </p:notesMasterIdLst>
  <p:sldIdLst>
    <p:sldId id="406" r:id="rId7"/>
    <p:sldId id="478" r:id="rId8"/>
    <p:sldId id="310" r:id="rId9"/>
    <p:sldId id="311" r:id="rId10"/>
    <p:sldId id="312" r:id="rId11"/>
    <p:sldId id="313" r:id="rId12"/>
    <p:sldId id="314" r:id="rId13"/>
    <p:sldId id="315" r:id="rId14"/>
    <p:sldId id="316" r:id="rId15"/>
    <p:sldId id="317" r:id="rId16"/>
    <p:sldId id="318" r:id="rId17"/>
    <p:sldId id="319" r:id="rId18"/>
    <p:sldId id="320" r:id="rId19"/>
    <p:sldId id="321" r:id="rId20"/>
    <p:sldId id="322" r:id="rId21"/>
    <p:sldId id="323" r:id="rId22"/>
    <p:sldId id="324" r:id="rId23"/>
    <p:sldId id="325" r:id="rId24"/>
    <p:sldId id="326" r:id="rId25"/>
    <p:sldId id="327" r:id="rId26"/>
    <p:sldId id="328" r:id="rId27"/>
    <p:sldId id="329" r:id="rId28"/>
    <p:sldId id="330" r:id="rId29"/>
    <p:sldId id="331" r:id="rId30"/>
    <p:sldId id="332" r:id="rId31"/>
    <p:sldId id="333" r:id="rId32"/>
    <p:sldId id="334" r:id="rId33"/>
    <p:sldId id="335" r:id="rId34"/>
    <p:sldId id="336" r:id="rId35"/>
    <p:sldId id="337" r:id="rId36"/>
    <p:sldId id="338" r:id="rId37"/>
    <p:sldId id="339" r:id="rId38"/>
    <p:sldId id="340" r:id="rId39"/>
    <p:sldId id="341" r:id="rId40"/>
    <p:sldId id="342" r:id="rId41"/>
    <p:sldId id="343" r:id="rId42"/>
    <p:sldId id="344" r:id="rId43"/>
    <p:sldId id="345" r:id="rId44"/>
    <p:sldId id="346" r:id="rId45"/>
    <p:sldId id="347" r:id="rId46"/>
    <p:sldId id="348" r:id="rId47"/>
    <p:sldId id="349" r:id="rId48"/>
    <p:sldId id="350" r:id="rId49"/>
    <p:sldId id="351" r:id="rId50"/>
    <p:sldId id="352" r:id="rId51"/>
    <p:sldId id="353" r:id="rId52"/>
    <p:sldId id="354" r:id="rId53"/>
    <p:sldId id="355" r:id="rId54"/>
    <p:sldId id="356" r:id="rId55"/>
    <p:sldId id="357" r:id="rId56"/>
    <p:sldId id="303" r:id="rId57"/>
    <p:sldId id="360" r:id="rId58"/>
    <p:sldId id="361" r:id="rId59"/>
    <p:sldId id="362" r:id="rId60"/>
    <p:sldId id="363" r:id="rId61"/>
    <p:sldId id="364" r:id="rId62"/>
    <p:sldId id="365" r:id="rId63"/>
    <p:sldId id="366" r:id="rId64"/>
    <p:sldId id="367" r:id="rId65"/>
    <p:sldId id="368" r:id="rId66"/>
    <p:sldId id="369" r:id="rId67"/>
    <p:sldId id="370" r:id="rId68"/>
    <p:sldId id="371" r:id="rId69"/>
    <p:sldId id="372" r:id="rId70"/>
    <p:sldId id="373" r:id="rId71"/>
    <p:sldId id="374" r:id="rId72"/>
    <p:sldId id="375" r:id="rId73"/>
    <p:sldId id="376" r:id="rId7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D403750A-5F0F-4676-8E81-AA1C70853B4F}">
          <p14:sldIdLst>
            <p14:sldId id="406"/>
            <p14:sldId id="478"/>
            <p14:sldId id="310"/>
            <p14:sldId id="311"/>
            <p14:sldId id="312"/>
            <p14:sldId id="313"/>
            <p14:sldId id="314"/>
            <p14:sldId id="315"/>
            <p14:sldId id="316"/>
            <p14:sldId id="317"/>
            <p14:sldId id="318"/>
            <p14:sldId id="319"/>
            <p14:sldId id="320"/>
            <p14:sldId id="321"/>
            <p14:sldId id="322"/>
            <p14:sldId id="323"/>
            <p14:sldId id="324"/>
            <p14:sldId id="325"/>
            <p14:sldId id="326"/>
            <p14:sldId id="327"/>
            <p14:sldId id="328"/>
            <p14:sldId id="329"/>
            <p14:sldId id="330"/>
            <p14:sldId id="331"/>
            <p14:sldId id="332"/>
            <p14:sldId id="333"/>
            <p14:sldId id="334"/>
            <p14:sldId id="335"/>
            <p14:sldId id="336"/>
            <p14:sldId id="337"/>
            <p14:sldId id="338"/>
            <p14:sldId id="339"/>
            <p14:sldId id="340"/>
            <p14:sldId id="341"/>
            <p14:sldId id="342"/>
            <p14:sldId id="343"/>
            <p14:sldId id="344"/>
            <p14:sldId id="345"/>
            <p14:sldId id="346"/>
            <p14:sldId id="347"/>
            <p14:sldId id="348"/>
            <p14:sldId id="349"/>
            <p14:sldId id="350"/>
            <p14:sldId id="351"/>
            <p14:sldId id="352"/>
            <p14:sldId id="353"/>
            <p14:sldId id="354"/>
            <p14:sldId id="355"/>
            <p14:sldId id="356"/>
            <p14:sldId id="357"/>
            <p14:sldId id="303"/>
          </p14:sldIdLst>
        </p14:section>
        <p14:section name="Appendix: Image Descriptions for Unsighted Students" id="{07080632-B756-45AF-BBF3-52DB3854CA65}">
          <p14:sldIdLst>
            <p14:sldId id="360"/>
            <p14:sldId id="361"/>
            <p14:sldId id="362"/>
            <p14:sldId id="363"/>
            <p14:sldId id="364"/>
            <p14:sldId id="365"/>
            <p14:sldId id="366"/>
            <p14:sldId id="367"/>
            <p14:sldId id="368"/>
            <p14:sldId id="369"/>
            <p14:sldId id="370"/>
            <p14:sldId id="371"/>
            <p14:sldId id="372"/>
            <p14:sldId id="373"/>
            <p14:sldId id="374"/>
            <p14:sldId id="375"/>
            <p14:sldId id="376"/>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ext uri="{19B8F6BF-5375-455C-9EA6-DF929625EA0E}">
        <p15:presenceInfo xmlns:p15="http://schemas.microsoft.com/office/powerpoint/2012/main" userId="S-1-5-21-1645522239-1123561945-839522115-1006658" providerId="AD"/>
      </p:ext>
    </p:extLst>
  </p:cmAuthor>
  <p:cmAuthor id="2" name="Ciporen, Laura" initials="CL [2]" lastIdx="2" clrIdx="1">
    <p:extLst>
      <p:ext uri="{19B8F6BF-5375-455C-9EA6-DF929625EA0E}">
        <p15:presenceInfo xmlns:p15="http://schemas.microsoft.com/office/powerpoint/2012/main" userId="S::laura.ciporen@mheducation.com::567f631f-0624-4179-9d16-569ddce488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04100"/>
    <a:srgbClr val="00648B"/>
    <a:srgbClr val="066568"/>
    <a:srgbClr val="595959"/>
    <a:srgbClr val="714884"/>
    <a:srgbClr val="EFEBF5"/>
    <a:srgbClr val="D6CBE4"/>
    <a:srgbClr val="0057AD"/>
    <a:srgbClr val="692146"/>
    <a:srgbClr val="FFB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678" autoAdjust="0"/>
    <p:restoredTop sz="93108" autoAdjust="0"/>
  </p:normalViewPr>
  <p:slideViewPr>
    <p:cSldViewPr snapToGrid="0" showGuides="1">
      <p:cViewPr varScale="1">
        <p:scale>
          <a:sx n="78" d="100"/>
          <a:sy n="78" d="100"/>
        </p:scale>
        <p:origin x="96" y="222"/>
      </p:cViewPr>
      <p:guideLst>
        <p:guide pos="3264"/>
        <p:guide orient="horz" pos="2256"/>
        <p:guide pos="5640"/>
      </p:guideLst>
    </p:cSldViewPr>
  </p:slideViewPr>
  <p:outlineViewPr>
    <p:cViewPr>
      <p:scale>
        <a:sx n="33" d="100"/>
        <a:sy n="33" d="100"/>
      </p:scale>
      <p:origin x="0" y="-52482"/>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slide" Target="slides/slide57.xml"/><Relationship Id="rId68" Type="http://schemas.openxmlformats.org/officeDocument/2006/relationships/slide" Target="slides/slide62.xml"/><Relationship Id="rId16" Type="http://schemas.openxmlformats.org/officeDocument/2006/relationships/slide" Target="slides/slide10.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slide" Target="slides/slide47.xml"/><Relationship Id="rId58" Type="http://schemas.openxmlformats.org/officeDocument/2006/relationships/slide" Target="slides/slide52.xml"/><Relationship Id="rId66" Type="http://schemas.openxmlformats.org/officeDocument/2006/relationships/slide" Target="slides/slide60.xml"/><Relationship Id="rId74" Type="http://schemas.openxmlformats.org/officeDocument/2006/relationships/slide" Target="slides/slide68.xml"/><Relationship Id="rId79" Type="http://schemas.openxmlformats.org/officeDocument/2006/relationships/theme" Target="theme/theme1.xml"/><Relationship Id="rId5" Type="http://schemas.openxmlformats.org/officeDocument/2006/relationships/slideMaster" Target="slideMasters/slideMaster5.xml"/><Relationship Id="rId61" Type="http://schemas.openxmlformats.org/officeDocument/2006/relationships/slide" Target="slides/slide55.xml"/><Relationship Id="rId19" Type="http://schemas.openxmlformats.org/officeDocument/2006/relationships/slide" Target="slides/slide1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slide" Target="slides/slide58.xml"/><Relationship Id="rId69" Type="http://schemas.openxmlformats.org/officeDocument/2006/relationships/slide" Target="slides/slide63.xml"/><Relationship Id="rId77" Type="http://schemas.openxmlformats.org/officeDocument/2006/relationships/presProps" Target="presProps.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80" Type="http://schemas.openxmlformats.org/officeDocument/2006/relationships/tableStyles" Target="tableStyles.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slide" Target="slides/slide61.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slide" Target="slides/slide56.xml"/><Relationship Id="rId70" Type="http://schemas.openxmlformats.org/officeDocument/2006/relationships/slide" Target="slides/slide64.xml"/><Relationship Id="rId75"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73" Type="http://schemas.openxmlformats.org/officeDocument/2006/relationships/slide" Target="slides/slide67.xml"/><Relationship Id="rId78"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commentAuthors" Target="commentAuthors.xml"/><Relationship Id="rId7" Type="http://schemas.openxmlformats.org/officeDocument/2006/relationships/slide" Target="slides/slide1.xml"/><Relationship Id="rId71" Type="http://schemas.openxmlformats.org/officeDocument/2006/relationships/slide" Target="slides/slide65.xml"/><Relationship Id="rId2" Type="http://schemas.openxmlformats.org/officeDocument/2006/relationships/slideMaster" Target="slideMasters/slideMaster2.xml"/><Relationship Id="rId29" Type="http://schemas.openxmlformats.org/officeDocument/2006/relationships/slide" Target="slides/slide23.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image" Target="../media/image7.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8751B6-816D-453D-9AB0-FB5BDE553EAC}" type="datetimeFigureOut">
              <a:rPr lang="en-US" smtClean="0"/>
              <a:t>5/6/2022</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9DB8B88-7B19-4444-8C00-276D3F703348}" type="slidenum">
              <a:rPr lang="en-US" smtClean="0"/>
              <a:t>‹#›</a:t>
            </a:fld>
            <a:endParaRPr lang="en-US"/>
          </a:p>
        </p:txBody>
      </p:sp>
    </p:spTree>
    <p:extLst>
      <p:ext uri="{BB962C8B-B14F-4D97-AF65-F5344CB8AC3E}">
        <p14:creationId xmlns:p14="http://schemas.microsoft.com/office/powerpoint/2010/main" val="38168739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29DB8B88-7B19-4444-8C00-276D3F703348}" type="slidenum">
              <a:rPr lang="en-US" smtClean="0"/>
              <a:t>3</a:t>
            </a:fld>
            <a:endParaRPr lang="en-US"/>
          </a:p>
        </p:txBody>
      </p:sp>
    </p:spTree>
    <p:extLst>
      <p:ext uri="{BB962C8B-B14F-4D97-AF65-F5344CB8AC3E}">
        <p14:creationId xmlns:p14="http://schemas.microsoft.com/office/powerpoint/2010/main" val="13764355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29DB8B88-7B19-4444-8C00-276D3F703348}" type="slidenum">
              <a:rPr lang="en-US" smtClean="0"/>
              <a:t>18</a:t>
            </a:fld>
            <a:endParaRPr lang="en-US"/>
          </a:p>
        </p:txBody>
      </p:sp>
    </p:spTree>
    <p:extLst>
      <p:ext uri="{BB962C8B-B14F-4D97-AF65-F5344CB8AC3E}">
        <p14:creationId xmlns:p14="http://schemas.microsoft.com/office/powerpoint/2010/main" val="674462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29DB8B88-7B19-4444-8C00-276D3F703348}" type="slidenum">
              <a:rPr lang="en-US" smtClean="0"/>
              <a:t>27</a:t>
            </a:fld>
            <a:endParaRPr lang="en-US"/>
          </a:p>
        </p:txBody>
      </p:sp>
    </p:spTree>
    <p:extLst>
      <p:ext uri="{BB962C8B-B14F-4D97-AF65-F5344CB8AC3E}">
        <p14:creationId xmlns:p14="http://schemas.microsoft.com/office/powerpoint/2010/main" val="25092232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29DB8B88-7B19-4444-8C00-276D3F703348}" type="slidenum">
              <a:rPr lang="en-US" smtClean="0"/>
              <a:t>39</a:t>
            </a:fld>
            <a:endParaRPr lang="en-US"/>
          </a:p>
        </p:txBody>
      </p:sp>
    </p:spTree>
    <p:extLst>
      <p:ext uri="{BB962C8B-B14F-4D97-AF65-F5344CB8AC3E}">
        <p14:creationId xmlns:p14="http://schemas.microsoft.com/office/powerpoint/2010/main" val="1187513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29DB8B88-7B19-4444-8C00-276D3F703348}" type="slidenum">
              <a:rPr lang="en-US" smtClean="0"/>
              <a:t>40</a:t>
            </a:fld>
            <a:endParaRPr lang="en-US"/>
          </a:p>
        </p:txBody>
      </p:sp>
    </p:spTree>
    <p:extLst>
      <p:ext uri="{BB962C8B-B14F-4D97-AF65-F5344CB8AC3E}">
        <p14:creationId xmlns:p14="http://schemas.microsoft.com/office/powerpoint/2010/main" val="41294461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013891"/>
            <a:ext cx="2788920" cy="517585"/>
          </a:xfrm>
          <a:prstGeom prst="rect">
            <a:avLst/>
          </a:prstGeom>
        </p:spPr>
        <p:txBody>
          <a:bodyPr anchor="b">
            <a:noAutofit/>
          </a:bodyPr>
          <a:lstStyle>
            <a:lvl1pPr algn="l">
              <a:lnSpc>
                <a:spcPct val="100000"/>
              </a:lnSpc>
              <a:defRPr sz="2600" b="1">
                <a:solidFill>
                  <a:schemeClr val="bg1"/>
                </a:solidFill>
              </a:defRPr>
            </a:lvl1pPr>
          </a:lstStyle>
          <a:p>
            <a:r>
              <a:rPr lang="en-US" dirty="0"/>
              <a:t>Chapter #</a:t>
            </a:r>
          </a:p>
        </p:txBody>
      </p:sp>
      <p:sp>
        <p:nvSpPr>
          <p:cNvPr id="8" name="Subtitle"/>
          <p:cNvSpPr>
            <a:spLocks noGrp="1"/>
          </p:cNvSpPr>
          <p:nvPr>
            <p:ph type="subTitle" idx="1" hasCustomPrompt="1"/>
          </p:nvPr>
        </p:nvSpPr>
        <p:spPr>
          <a:xfrm>
            <a:off x="621792" y="3789298"/>
            <a:ext cx="2788920" cy="895443"/>
          </a:xfrm>
          <a:prstGeom prst="rect">
            <a:avLst/>
          </a:prstGeom>
        </p:spPr>
        <p:txBody>
          <a:bodyPr anchor="b"/>
          <a:lstStyle>
            <a:lvl1pPr marL="0" indent="0" algn="l">
              <a:buNone/>
              <a:defRPr sz="18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740800"/>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4796860"/>
            <a:ext cx="2788920" cy="830493"/>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12" name="Text Placeholder 4">
            <a:extLst>
              <a:ext uri="{FF2B5EF4-FFF2-40B4-BE49-F238E27FC236}">
                <a16:creationId xmlns:a16="http://schemas.microsoft.com/office/drawing/2014/main" id="{9A173545-841C-4223-9A68-69230AA95660}"/>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001655917"/>
      </p:ext>
    </p:extLst>
  </p:cSld>
  <p:clrMapOvr>
    <a:masterClrMapping/>
  </p:clrMapOvr>
  <p:extLst mod="1">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hre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2926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4422246"/>
            <a:ext cx="5486400" cy="18288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6057900" y="4422246"/>
            <a:ext cx="2743200" cy="182880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9" name="Credit line">
            <a:extLst>
              <a:ext uri="{FF2B5EF4-FFF2-40B4-BE49-F238E27FC236}">
                <a16:creationId xmlns:a16="http://schemas.microsoft.com/office/drawing/2014/main" id="{4F32551A-3C1E-4E88-957A-68FB533967DA}"/>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1" name="Appendix Link">
            <a:extLst>
              <a:ext uri="{FF2B5EF4-FFF2-40B4-BE49-F238E27FC236}">
                <a16:creationId xmlns:a16="http://schemas.microsoft.com/office/drawing/2014/main" id="{EA4DEFA6-1003-4978-9B4A-29FC323A2A77}"/>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2" name="Slide Number Placeholder">
            <a:extLst>
              <a:ext uri="{FF2B5EF4-FFF2-40B4-BE49-F238E27FC236}">
                <a16:creationId xmlns:a16="http://schemas.microsoft.com/office/drawing/2014/main" id="{F4B99003-6D2D-4723-86AB-3A55829EFE3E}"/>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390483995"/>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Four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10972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569062"/>
            <a:ext cx="8458200" cy="109728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3861414"/>
            <a:ext cx="8458200" cy="10972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5153766"/>
            <a:ext cx="8458200" cy="109728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9" name="Credit line">
            <a:extLst>
              <a:ext uri="{FF2B5EF4-FFF2-40B4-BE49-F238E27FC236}">
                <a16:creationId xmlns:a16="http://schemas.microsoft.com/office/drawing/2014/main" id="{4CE0E6F6-908E-4E44-BD3B-3BAF289304D1}"/>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1" name="Appendix Link">
            <a:extLst>
              <a:ext uri="{FF2B5EF4-FFF2-40B4-BE49-F238E27FC236}">
                <a16:creationId xmlns:a16="http://schemas.microsoft.com/office/drawing/2014/main" id="{0B4F5A30-95B7-4990-935A-5C5D818D8B8D}"/>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4" name="Slide Number Placeholder">
            <a:extLst>
              <a:ext uri="{FF2B5EF4-FFF2-40B4-BE49-F238E27FC236}">
                <a16:creationId xmlns:a16="http://schemas.microsoft.com/office/drawing/2014/main" id="{18F2CBA6-AC4E-404F-A6E6-64CB6627F622}"/>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25412732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73152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125273"/>
            <a:ext cx="8458200" cy="73152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973836"/>
            <a:ext cx="8458200" cy="73152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822399"/>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670962"/>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5519526"/>
            <a:ext cx="84582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1" name="Credit line">
            <a:extLst>
              <a:ext uri="{FF2B5EF4-FFF2-40B4-BE49-F238E27FC236}">
                <a16:creationId xmlns:a16="http://schemas.microsoft.com/office/drawing/2014/main" id="{82F72E83-AA46-4BA8-BD5D-613F77377B8D}"/>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4" name="Appendix Link">
            <a:extLst>
              <a:ext uri="{FF2B5EF4-FFF2-40B4-BE49-F238E27FC236}">
                <a16:creationId xmlns:a16="http://schemas.microsoft.com/office/drawing/2014/main" id="{10C1DC31-4F7A-4241-9F5D-89F02D44A419}"/>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5" name="Slide Number Placeholder">
            <a:extLst>
              <a:ext uri="{FF2B5EF4-FFF2-40B4-BE49-F238E27FC236}">
                <a16:creationId xmlns:a16="http://schemas.microsoft.com/office/drawing/2014/main" id="{99C8487B-90AA-47F3-9E29-2B95213208CA}"/>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1819767903"/>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ev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40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99086"/>
            <a:ext cx="8458200" cy="6400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721462"/>
            <a:ext cx="8458200" cy="64008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443838"/>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166214"/>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888590"/>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610966"/>
            <a:ext cx="84582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redit line">
            <a:extLst>
              <a:ext uri="{FF2B5EF4-FFF2-40B4-BE49-F238E27FC236}">
                <a16:creationId xmlns:a16="http://schemas.microsoft.com/office/drawing/2014/main" id="{45F750A4-C651-4B0F-A42A-9BE93FC4D3CB}"/>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5" name="Appendix Link">
            <a:extLst>
              <a:ext uri="{FF2B5EF4-FFF2-40B4-BE49-F238E27FC236}">
                <a16:creationId xmlns:a16="http://schemas.microsoft.com/office/drawing/2014/main" id="{EC64DA41-8D34-4F0E-A604-B8A078335CA5}"/>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7" name="Slide Number Placeholder">
            <a:extLst>
              <a:ext uri="{FF2B5EF4-FFF2-40B4-BE49-F238E27FC236}">
                <a16:creationId xmlns:a16="http://schemas.microsoft.com/office/drawing/2014/main" id="{254D4EB0-4402-4C85-91FC-8939DF527CDD}"/>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6597237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Eight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08952"/>
            <a:ext cx="84582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541194"/>
            <a:ext cx="84582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17343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3805678"/>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437920"/>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070162"/>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4" name="Content Placeholder 8">
            <a:extLst>
              <a:ext uri="{FF2B5EF4-FFF2-40B4-BE49-F238E27FC236}">
                <a16:creationId xmlns:a16="http://schemas.microsoft.com/office/drawing/2014/main" id="{FCBD3762-5ECC-4CC7-8369-83E4CE556B11}"/>
              </a:ext>
            </a:extLst>
          </p:cNvPr>
          <p:cNvSpPr>
            <a:spLocks noGrp="1"/>
          </p:cNvSpPr>
          <p:nvPr>
            <p:ph sz="quarter" idx="37" hasCustomPrompt="1"/>
          </p:nvPr>
        </p:nvSpPr>
        <p:spPr>
          <a:xfrm>
            <a:off x="342900" y="570240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redit line">
            <a:extLst>
              <a:ext uri="{FF2B5EF4-FFF2-40B4-BE49-F238E27FC236}">
                <a16:creationId xmlns:a16="http://schemas.microsoft.com/office/drawing/2014/main" id="{DB5A7219-65C0-4A38-9EAF-27DD1C77D9A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5" name="Appendix Link">
            <a:extLst>
              <a:ext uri="{FF2B5EF4-FFF2-40B4-BE49-F238E27FC236}">
                <a16:creationId xmlns:a16="http://schemas.microsoft.com/office/drawing/2014/main" id="{AC7B1AD9-EC8C-460C-9AC6-2BDB32614B83}"/>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7" name="Slide Number Placeholder">
            <a:extLst>
              <a:ext uri="{FF2B5EF4-FFF2-40B4-BE49-F238E27FC236}">
                <a16:creationId xmlns:a16="http://schemas.microsoft.com/office/drawing/2014/main" id="{C654CB81-9141-4A10-AAF7-3216633F6CB9}"/>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281512099"/>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elv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73152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73152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125273"/>
            <a:ext cx="4114800" cy="73152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2125273"/>
            <a:ext cx="4114800" cy="73152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973836"/>
            <a:ext cx="4114800" cy="73152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97383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822399"/>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822399"/>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670962"/>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4670962"/>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551952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5519526"/>
            <a:ext cx="4114800" cy="73152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8" name="Credit line">
            <a:extLst>
              <a:ext uri="{FF2B5EF4-FFF2-40B4-BE49-F238E27FC236}">
                <a16:creationId xmlns:a16="http://schemas.microsoft.com/office/drawing/2014/main" id="{B4241B2C-3A19-4CB3-8A01-E998AFD3CDA0}"/>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9" name="Appendix Link">
            <a:extLst>
              <a:ext uri="{FF2B5EF4-FFF2-40B4-BE49-F238E27FC236}">
                <a16:creationId xmlns:a16="http://schemas.microsoft.com/office/drawing/2014/main" id="{320EC2EA-16A2-4C06-A415-DA6772ED9976}"/>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2" name="Slide Number Placeholder">
            <a:extLst>
              <a:ext uri="{FF2B5EF4-FFF2-40B4-BE49-F238E27FC236}">
                <a16:creationId xmlns:a16="http://schemas.microsoft.com/office/drawing/2014/main" id="{177ED9D1-F46B-43F7-81B6-9A23FE134E5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117571867"/>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ourte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64008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64008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99086"/>
            <a:ext cx="4114800" cy="64008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1999086"/>
            <a:ext cx="4114800" cy="64008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721462"/>
            <a:ext cx="4114800" cy="64008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721462"/>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443838"/>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443838"/>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4166214"/>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4166214"/>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888590"/>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4888590"/>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610966"/>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3" name="Content Placeholder 8">
            <a:extLst>
              <a:ext uri="{FF2B5EF4-FFF2-40B4-BE49-F238E27FC236}">
                <a16:creationId xmlns:a16="http://schemas.microsoft.com/office/drawing/2014/main" id="{192EF1EA-3FAF-446A-9BB8-CB9BA1F88BE6}"/>
              </a:ext>
            </a:extLst>
          </p:cNvPr>
          <p:cNvSpPr>
            <a:spLocks noGrp="1"/>
          </p:cNvSpPr>
          <p:nvPr>
            <p:ph sz="quarter" idx="36" hasCustomPrompt="1"/>
          </p:nvPr>
        </p:nvSpPr>
        <p:spPr>
          <a:xfrm>
            <a:off x="4686300" y="5610966"/>
            <a:ext cx="4114800" cy="64008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9" name="Credit line">
            <a:extLst>
              <a:ext uri="{FF2B5EF4-FFF2-40B4-BE49-F238E27FC236}">
                <a16:creationId xmlns:a16="http://schemas.microsoft.com/office/drawing/2014/main" id="{BF3B8573-EED4-477B-A782-B586C41C85D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24" name="Appendix Link">
            <a:extLst>
              <a:ext uri="{FF2B5EF4-FFF2-40B4-BE49-F238E27FC236}">
                <a16:creationId xmlns:a16="http://schemas.microsoft.com/office/drawing/2014/main" id="{19A6B2E0-08B0-499D-84E7-FF0762B9B542}"/>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5" name="Slide Number Placeholder">
            <a:extLst>
              <a:ext uri="{FF2B5EF4-FFF2-40B4-BE49-F238E27FC236}">
                <a16:creationId xmlns:a16="http://schemas.microsoft.com/office/drawing/2014/main" id="{3A158DCC-69E1-4F0C-A565-B60CD98F073A}"/>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9119664"/>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ixteen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686300" y="1276710"/>
            <a:ext cx="4114800" cy="5486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1908952"/>
            <a:ext cx="41148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4686300" y="1908952"/>
            <a:ext cx="4114800" cy="54864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2541194"/>
            <a:ext cx="41148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4686300" y="2541194"/>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317343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4686300" y="317343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6" name="Content Placeholder 8">
            <a:extLst>
              <a:ext uri="{FF2B5EF4-FFF2-40B4-BE49-F238E27FC236}">
                <a16:creationId xmlns:a16="http://schemas.microsoft.com/office/drawing/2014/main" id="{41911D2E-DB3B-4ABE-BFA4-4ECA285F3C1B}"/>
              </a:ext>
            </a:extLst>
          </p:cNvPr>
          <p:cNvSpPr>
            <a:spLocks noGrp="1"/>
          </p:cNvSpPr>
          <p:nvPr>
            <p:ph sz="quarter" idx="31" hasCustomPrompt="1"/>
          </p:nvPr>
        </p:nvSpPr>
        <p:spPr>
          <a:xfrm>
            <a:off x="342900" y="3805678"/>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7" name="Content Placeholder 8">
            <a:extLst>
              <a:ext uri="{FF2B5EF4-FFF2-40B4-BE49-F238E27FC236}">
                <a16:creationId xmlns:a16="http://schemas.microsoft.com/office/drawing/2014/main" id="{510AB7B5-A7A8-4824-BF57-E1A4A7E78C2F}"/>
              </a:ext>
            </a:extLst>
          </p:cNvPr>
          <p:cNvSpPr>
            <a:spLocks noGrp="1"/>
          </p:cNvSpPr>
          <p:nvPr>
            <p:ph sz="quarter" idx="32" hasCustomPrompt="1"/>
          </p:nvPr>
        </p:nvSpPr>
        <p:spPr>
          <a:xfrm>
            <a:off x="4686300" y="3805678"/>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0" name="Content Placeholder 8">
            <a:extLst>
              <a:ext uri="{FF2B5EF4-FFF2-40B4-BE49-F238E27FC236}">
                <a16:creationId xmlns:a16="http://schemas.microsoft.com/office/drawing/2014/main" id="{17E0DBE9-9012-4336-81AC-9466773F9525}"/>
              </a:ext>
            </a:extLst>
          </p:cNvPr>
          <p:cNvSpPr>
            <a:spLocks noGrp="1"/>
          </p:cNvSpPr>
          <p:nvPr>
            <p:ph sz="quarter" idx="33" hasCustomPrompt="1"/>
          </p:nvPr>
        </p:nvSpPr>
        <p:spPr>
          <a:xfrm>
            <a:off x="342900" y="4437920"/>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1" name="Content Placeholder 8">
            <a:extLst>
              <a:ext uri="{FF2B5EF4-FFF2-40B4-BE49-F238E27FC236}">
                <a16:creationId xmlns:a16="http://schemas.microsoft.com/office/drawing/2014/main" id="{E13DB454-3A0C-44CC-80CA-B7ECEC0F121D}"/>
              </a:ext>
            </a:extLst>
          </p:cNvPr>
          <p:cNvSpPr>
            <a:spLocks noGrp="1"/>
          </p:cNvSpPr>
          <p:nvPr>
            <p:ph sz="quarter" idx="34" hasCustomPrompt="1"/>
          </p:nvPr>
        </p:nvSpPr>
        <p:spPr>
          <a:xfrm>
            <a:off x="4686300" y="4437920"/>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2" name="Content Placeholder 8">
            <a:extLst>
              <a:ext uri="{FF2B5EF4-FFF2-40B4-BE49-F238E27FC236}">
                <a16:creationId xmlns:a16="http://schemas.microsoft.com/office/drawing/2014/main" id="{5D6582B6-E9CC-4961-A0B1-16E40B747669}"/>
              </a:ext>
            </a:extLst>
          </p:cNvPr>
          <p:cNvSpPr>
            <a:spLocks noGrp="1"/>
          </p:cNvSpPr>
          <p:nvPr>
            <p:ph sz="quarter" idx="35" hasCustomPrompt="1"/>
          </p:nvPr>
        </p:nvSpPr>
        <p:spPr>
          <a:xfrm>
            <a:off x="342900" y="5070162"/>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3" name="Content Placeholder 8">
            <a:extLst>
              <a:ext uri="{FF2B5EF4-FFF2-40B4-BE49-F238E27FC236}">
                <a16:creationId xmlns:a16="http://schemas.microsoft.com/office/drawing/2014/main" id="{192EF1EA-3FAF-446A-9BB8-CB9BA1F88BE6}"/>
              </a:ext>
            </a:extLst>
          </p:cNvPr>
          <p:cNvSpPr>
            <a:spLocks noGrp="1"/>
          </p:cNvSpPr>
          <p:nvPr>
            <p:ph sz="quarter" idx="36" hasCustomPrompt="1"/>
          </p:nvPr>
        </p:nvSpPr>
        <p:spPr>
          <a:xfrm>
            <a:off x="4686300" y="5070162"/>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4" name="Content Placeholder 8">
            <a:extLst>
              <a:ext uri="{FF2B5EF4-FFF2-40B4-BE49-F238E27FC236}">
                <a16:creationId xmlns:a16="http://schemas.microsoft.com/office/drawing/2014/main" id="{FCBD3762-5ECC-4CC7-8369-83E4CE556B11}"/>
              </a:ext>
            </a:extLst>
          </p:cNvPr>
          <p:cNvSpPr>
            <a:spLocks noGrp="1"/>
          </p:cNvSpPr>
          <p:nvPr>
            <p:ph sz="quarter" idx="37" hasCustomPrompt="1"/>
          </p:nvPr>
        </p:nvSpPr>
        <p:spPr>
          <a:xfrm>
            <a:off x="342900" y="570240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5" name="Content Placeholder 8">
            <a:extLst>
              <a:ext uri="{FF2B5EF4-FFF2-40B4-BE49-F238E27FC236}">
                <a16:creationId xmlns:a16="http://schemas.microsoft.com/office/drawing/2014/main" id="{F2AE9C6B-E354-43E0-A168-8EB6483C4DB6}"/>
              </a:ext>
            </a:extLst>
          </p:cNvPr>
          <p:cNvSpPr>
            <a:spLocks noGrp="1"/>
          </p:cNvSpPr>
          <p:nvPr>
            <p:ph sz="quarter" idx="38" hasCustomPrompt="1"/>
          </p:nvPr>
        </p:nvSpPr>
        <p:spPr>
          <a:xfrm>
            <a:off x="4686300" y="5702406"/>
            <a:ext cx="41148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26" name="Credit line">
            <a:extLst>
              <a:ext uri="{FF2B5EF4-FFF2-40B4-BE49-F238E27FC236}">
                <a16:creationId xmlns:a16="http://schemas.microsoft.com/office/drawing/2014/main" id="{E7CFEC37-CD40-446A-9CDE-993BE64EFB1F}"/>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27" name="Appendix Link">
            <a:extLst>
              <a:ext uri="{FF2B5EF4-FFF2-40B4-BE49-F238E27FC236}">
                <a16:creationId xmlns:a16="http://schemas.microsoft.com/office/drawing/2014/main" id="{3DBA94F6-4B9E-4123-8B4F-DA899876067B}"/>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28" name="Slide Number Placeholder">
            <a:extLst>
              <a:ext uri="{FF2B5EF4-FFF2-40B4-BE49-F238E27FC236}">
                <a16:creationId xmlns:a16="http://schemas.microsoft.com/office/drawing/2014/main" id="{30F74C66-0ADE-4492-857B-977C685E2F0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2358024186"/>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
        <p:nvSpPr>
          <p:cNvPr id="7" name="Text Placeholder 4">
            <a:extLst>
              <a:ext uri="{FF2B5EF4-FFF2-40B4-BE49-F238E27FC236}">
                <a16:creationId xmlns:a16="http://schemas.microsoft.com/office/drawing/2014/main" id="{08A07F9E-7E00-4897-B959-44BD34DBBEE3}"/>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74436681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
        <p:nvSpPr>
          <p:cNvPr id="3" name="Slide Number Placeholder">
            <a:extLst>
              <a:ext uri="{FF2B5EF4-FFF2-40B4-BE49-F238E27FC236}">
                <a16:creationId xmlns:a16="http://schemas.microsoft.com/office/drawing/2014/main" id="{75EAFBA1-B136-4644-BD02-04EA0D576F3B}"/>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6925710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513282"/>
          </a:xfrm>
          <a:prstGeom prst="rect">
            <a:avLst/>
          </a:prstGeom>
        </p:spPr>
        <p:txBody>
          <a:bodyPr anchor="b">
            <a:noAutofit/>
          </a:bodyPr>
          <a:lstStyle>
            <a:lvl1pPr algn="l">
              <a:lnSpc>
                <a:spcPct val="100000"/>
              </a:lnSpc>
              <a:defRPr sz="2600" b="1">
                <a:solidFill>
                  <a:schemeClr val="bg1"/>
                </a:solidFill>
              </a:defRPr>
            </a:lvl1pPr>
          </a:lstStyle>
          <a:p>
            <a:r>
              <a:rPr lang="en-US" dirty="0"/>
              <a:t>Chapter #</a:t>
            </a:r>
          </a:p>
        </p:txBody>
      </p:sp>
      <p:sp>
        <p:nvSpPr>
          <p:cNvPr id="8" name="Subtitle"/>
          <p:cNvSpPr>
            <a:spLocks noGrp="1"/>
          </p:cNvSpPr>
          <p:nvPr userDrawn="1">
            <p:ph type="subTitle" idx="1" hasCustomPrompt="1"/>
          </p:nvPr>
        </p:nvSpPr>
        <p:spPr>
          <a:xfrm>
            <a:off x="621792" y="3281532"/>
            <a:ext cx="3035808" cy="957094"/>
          </a:xfrm>
          <a:prstGeom prst="rect">
            <a:avLst/>
          </a:prstGeom>
        </p:spPr>
        <p:txBody>
          <a:bodyPr anchor="b"/>
          <a:lstStyle>
            <a:lvl1pPr marL="0" indent="0" algn="l">
              <a:buNone/>
              <a:defRPr sz="18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304619"/>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4376387"/>
            <a:ext cx="3043303" cy="1348134"/>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11" name="Text Placeholder 4">
            <a:extLst>
              <a:ext uri="{FF2B5EF4-FFF2-40B4-BE49-F238E27FC236}">
                <a16:creationId xmlns:a16="http://schemas.microsoft.com/office/drawing/2014/main" id="{3B0A6DCB-6F9D-4F6F-B6BA-50445811C8CC}"/>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2489068921"/>
      </p:ext>
    </p:extLst>
  </p:cSld>
  <p:clrMapOvr>
    <a:masterClrMapping/>
  </p:clrMapOvr>
  <p:extLst mod="1">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
        <p:nvSpPr>
          <p:cNvPr id="4" name="Slide Number Placeholder">
            <a:extLst>
              <a:ext uri="{FF2B5EF4-FFF2-40B4-BE49-F238E27FC236}">
                <a16:creationId xmlns:a16="http://schemas.microsoft.com/office/drawing/2014/main" id="{5FFEB5EE-FCC3-476D-BA86-77985058168B}"/>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44541601"/>
      </p:ext>
    </p:extLst>
  </p:cSld>
  <p:clrMapOvr>
    <a:masterClrMapping/>
  </p:clrMapOvr>
  <p:extLst mod="1">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7" name="Content Placeholder 3">
            <a:extLst>
              <a:ext uri="{FF2B5EF4-FFF2-40B4-BE49-F238E27FC236}">
                <a16:creationId xmlns:a16="http://schemas.microsoft.com/office/drawing/2014/main" id="{8BD6B33F-C6AA-4848-9A7E-D62E929895B0}"/>
              </a:ext>
            </a:extLst>
          </p:cNvPr>
          <p:cNvSpPr>
            <a:spLocks noGrp="1"/>
          </p:cNvSpPr>
          <p:nvPr>
            <p:ph sz="quarter" idx="16" hasCustomPrompt="1"/>
          </p:nvPr>
        </p:nvSpPr>
        <p:spPr>
          <a:xfrm>
            <a:off x="342900" y="1371601"/>
            <a:ext cx="8458200" cy="4873752"/>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BAEE7FB3-0EAC-49B4-A473-DCB37D0E8E64}"/>
              </a:ext>
            </a:extLst>
          </p:cNvPr>
          <p:cNvSpPr>
            <a:spLocks noGrp="1"/>
          </p:cNvSpPr>
          <p:nvPr>
            <p:ph type="body" sz="quarter" idx="17" hasCustomPrompt="1"/>
          </p:nvPr>
        </p:nvSpPr>
        <p:spPr>
          <a:xfrm>
            <a:off x="3070946" y="6350211"/>
            <a:ext cx="2980944" cy="228600"/>
          </a:xfrm>
        </p:spPr>
        <p:txBody>
          <a:bodyPr anchor="ctr">
            <a:noAutofit/>
          </a:bodyPr>
          <a:lstStyle>
            <a:lvl1pPr algn="ctr">
              <a:defRPr sz="1200"/>
            </a:lvl1pPr>
          </a:lstStyle>
          <a:p>
            <a:pPr lvl="0"/>
            <a:r>
              <a:rPr lang="en-IN" dirty="0"/>
              <a:t>Return to parent-slide containing images.</a:t>
            </a:r>
          </a:p>
        </p:txBody>
      </p:sp>
      <p:sp>
        <p:nvSpPr>
          <p:cNvPr id="3" name="Slide Number Placeholder">
            <a:extLst>
              <a:ext uri="{FF2B5EF4-FFF2-40B4-BE49-F238E27FC236}">
                <a16:creationId xmlns:a16="http://schemas.microsoft.com/office/drawing/2014/main" id="{745DF60F-BF33-428F-883B-9C19F83780BF}"/>
              </a:ext>
            </a:extLst>
          </p:cNvPr>
          <p:cNvSpPr>
            <a:spLocks noGrp="1"/>
          </p:cNvSpPr>
          <p:nvPr>
            <p:ph type="sldNum" sz="quarter" idx="10"/>
          </p:nvPr>
        </p:nvSpPr>
        <p:spPr/>
        <p:txBody>
          <a:bodyPr/>
          <a:lstStyle/>
          <a:p>
            <a:fld id="{68151E55-6873-49E2-B8D5-2F265E6F1973}" type="slidenum">
              <a:rPr lang="en-US" smtClean="0"/>
              <a:t>‹#›</a:t>
            </a:fld>
            <a:endParaRPr lang="en-US"/>
          </a:p>
        </p:txBody>
      </p:sp>
    </p:spTree>
    <p:extLst>
      <p:ext uri="{BB962C8B-B14F-4D97-AF65-F5344CB8AC3E}">
        <p14:creationId xmlns:p14="http://schemas.microsoft.com/office/powerpoint/2010/main" val="152300839"/>
      </p:ext>
    </p:extLst>
  </p:cSld>
  <p:clrMapOvr>
    <a:masterClrMapping/>
  </p:clrMapOvr>
  <p:extLst mod="1">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4" name="Content Placeholder 3">
            <a:extLst>
              <a:ext uri="{FF2B5EF4-FFF2-40B4-BE49-F238E27FC236}">
                <a16:creationId xmlns:a16="http://schemas.microsoft.com/office/drawing/2014/main" id="{0F99ECE4-CEB6-4518-B036-709D64B27AE0}"/>
              </a:ext>
            </a:extLst>
          </p:cNvPr>
          <p:cNvSpPr>
            <a:spLocks noGrp="1"/>
          </p:cNvSpPr>
          <p:nvPr>
            <p:ph sz="quarter" idx="16" hasCustomPrompt="1"/>
          </p:nvPr>
        </p:nvSpPr>
        <p:spPr>
          <a:xfrm>
            <a:off x="342900" y="1397001"/>
            <a:ext cx="8458200" cy="4846320"/>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9B134E77-CDFC-4241-959A-BAF4C2ADE209}"/>
              </a:ext>
            </a:extLst>
          </p:cNvPr>
          <p:cNvSpPr>
            <a:spLocks noGrp="1"/>
          </p:cNvSpPr>
          <p:nvPr>
            <p:ph type="body" sz="quarter" idx="17" hasCustomPrompt="1"/>
          </p:nvPr>
        </p:nvSpPr>
        <p:spPr>
          <a:xfrm>
            <a:off x="3081528" y="6337511"/>
            <a:ext cx="2980944" cy="228600"/>
          </a:xfrm>
        </p:spPr>
        <p:txBody>
          <a:bodyPr anchor="ctr">
            <a:noAutofit/>
          </a:bodyPr>
          <a:lstStyle>
            <a:lvl1pPr algn="ctr">
              <a:defRPr sz="1200"/>
            </a:lvl1pPr>
          </a:lstStyle>
          <a:p>
            <a:pPr lvl="0"/>
            <a:r>
              <a:rPr lang="en-IN" dirty="0"/>
              <a:t>Return to parent-slide containing images.</a:t>
            </a:r>
          </a:p>
        </p:txBody>
      </p:sp>
      <p:sp>
        <p:nvSpPr>
          <p:cNvPr id="7" name="Slide Number Placeholder">
            <a:extLst>
              <a:ext uri="{FF2B5EF4-FFF2-40B4-BE49-F238E27FC236}">
                <a16:creationId xmlns:a16="http://schemas.microsoft.com/office/drawing/2014/main" id="{37CCC8AF-E2D7-4902-AC6A-F8FFFAB3B983}"/>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42702864"/>
      </p:ext>
    </p:extLst>
  </p:cSld>
  <p:clrMapOvr>
    <a:masterClrMapping/>
  </p:clrMapOvr>
  <p:extLst mod="1">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68234"/>
            <a:ext cx="2980944" cy="228600"/>
          </a:xfrm>
          <a:prstGeom prst="rect">
            <a:avLst/>
          </a:prstGeom>
        </p:spPr>
        <p:txBody>
          <a:bodyPr vert="horz" lIns="91440" tIns="45720" rIns="91440" bIns="45720" rtlCol="0" anchor="ctr">
            <a:noAutofit/>
          </a:bodyPr>
          <a:lstStyle>
            <a:lvl1pPr algn="ctr">
              <a:defRPr lang="en-US" sz="1200" dirty="0"/>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365125" y="1397001"/>
            <a:ext cx="4078224" cy="393192"/>
          </a:xfrm>
        </p:spPr>
        <p:txBody>
          <a:bodyPr>
            <a:noAutofit/>
          </a:bodyPr>
          <a:lstStyle>
            <a:lvl1pPr>
              <a:defRPr/>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342900" y="1933303"/>
            <a:ext cx="4078224" cy="4315968"/>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4715145" y="1397001"/>
            <a:ext cx="4078224" cy="393192"/>
          </a:xfrm>
        </p:spPr>
        <p:txBody>
          <a:bodyPr>
            <a:noAutofit/>
          </a:bodyPr>
          <a:lstStyle>
            <a:lvl1pPr>
              <a:defRPr/>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4722876" y="1932432"/>
            <a:ext cx="4078224" cy="4315968"/>
          </a:xfrm>
        </p:spPr>
        <p:txBody>
          <a:bodyPr>
            <a:noAutofit/>
          </a:bodyPr>
          <a:lstStyle>
            <a:lvl1pPr>
              <a:defRPr/>
            </a:lvl1pPr>
          </a:lstStyle>
          <a:p>
            <a:pPr lvl="0"/>
            <a:r>
              <a:rPr lang="en-US" dirty="0"/>
              <a:t>Slide Content 2</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8" name="Return to main slide Link 2">
            <a:extLst>
              <a:ext uri="{FF2B5EF4-FFF2-40B4-BE49-F238E27FC236}">
                <a16:creationId xmlns:a16="http://schemas.microsoft.com/office/drawing/2014/main" id="{B9537776-81D3-4405-934B-448730728479}"/>
              </a:ext>
            </a:extLst>
          </p:cNvPr>
          <p:cNvSpPr>
            <a:spLocks noGrp="1"/>
          </p:cNvSpPr>
          <p:nvPr>
            <p:ph type="body" sz="quarter" idx="21" hasCustomPrompt="1"/>
          </p:nvPr>
        </p:nvSpPr>
        <p:spPr>
          <a:xfrm>
            <a:off x="3081528" y="6337511"/>
            <a:ext cx="2980944" cy="228600"/>
          </a:xfrm>
        </p:spPr>
        <p:txBody>
          <a:bodyPr anchor="ctr">
            <a:noAutofit/>
          </a:bodyPr>
          <a:lstStyle>
            <a:lvl1pPr algn="ctr">
              <a:defRPr sz="1200"/>
            </a:lvl1pPr>
          </a:lstStyle>
          <a:p>
            <a:pPr lvl="0"/>
            <a:r>
              <a:rPr lang="en-IN" dirty="0"/>
              <a:t>Return to parent-slide containing images.</a:t>
            </a:r>
          </a:p>
        </p:txBody>
      </p:sp>
      <p:sp>
        <p:nvSpPr>
          <p:cNvPr id="10" name="Slide Number Placeholder">
            <a:extLst>
              <a:ext uri="{FF2B5EF4-FFF2-40B4-BE49-F238E27FC236}">
                <a16:creationId xmlns:a16="http://schemas.microsoft.com/office/drawing/2014/main" id="{00A4DBBD-DCA1-4207-8DB2-FBD5FBA1D0D7}"/>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2505933215"/>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FFF00"/>
        </a:solid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CD8F3EC5-73E8-440D-847C-1D4591FE0928}"/>
              </a:ext>
            </a:extLst>
          </p:cNvPr>
          <p:cNvSpPr txBox="1"/>
          <p:nvPr userDrawn="1"/>
        </p:nvSpPr>
        <p:spPr>
          <a:xfrm>
            <a:off x="1380928" y="20320"/>
            <a:ext cx="6382144" cy="461665"/>
          </a:xfrm>
          <a:prstGeom prst="rect">
            <a:avLst/>
          </a:prstGeom>
          <a:noFill/>
        </p:spPr>
        <p:txBody>
          <a:bodyPr wrap="square" rtlCol="0">
            <a:spAutoFit/>
          </a:bodyPr>
          <a:lstStyle/>
          <a:p>
            <a:pPr algn="ctr"/>
            <a:r>
              <a:rPr lang="en-US" sz="2400" b="1" dirty="0">
                <a:solidFill>
                  <a:srgbClr val="0070C0"/>
                </a:solidFill>
                <a:latin typeface="Arial" panose="020B0604020202020204" pitchFamily="34" charset="0"/>
                <a:cs typeface="Arial" panose="020B0604020202020204" pitchFamily="34" charset="0"/>
              </a:rPr>
              <a:t>INSTRUCTION NOTES</a:t>
            </a:r>
            <a:endParaRPr lang="en-IN" sz="2400" b="1" dirty="0">
              <a:solidFill>
                <a:srgbClr val="0070C0"/>
              </a:solidFill>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6493F5A8-6BC8-45A9-B853-99DFBE6F50C5}"/>
              </a:ext>
            </a:extLst>
          </p:cNvPr>
          <p:cNvSpPr txBox="1"/>
          <p:nvPr userDrawn="1"/>
        </p:nvSpPr>
        <p:spPr>
          <a:xfrm>
            <a:off x="0" y="457200"/>
            <a:ext cx="9144000" cy="6400800"/>
          </a:xfrm>
          <a:prstGeom prst="rect">
            <a:avLst/>
          </a:prstGeom>
          <a:solidFill>
            <a:schemeClr val="accent4">
              <a:lumMod val="40000"/>
              <a:lumOff val="60000"/>
            </a:schemeClr>
          </a:solidFill>
        </p:spPr>
        <p:txBody>
          <a:bodyPr wrap="square" rtlCol="0">
            <a:noAutofit/>
          </a:bodyPr>
          <a:lstStyle/>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Fix copyright year in Opener slide.</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Use Sans Serif font. (For engineering and chemistry titles Times New Roman font to be used.)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texts in Placeholders as per order.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images, tables, and equations without placeholder.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credit text just after images.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all tables and equations in editable format if possible.</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Break texts to separate placeholder, if equations uses between them.</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color contrast ratio, it should need to pass 4.5:1 (AA standard)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alt-text as provided, if any images missing make a note. No need to set alt-text for editable table and equations.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all images alt-text field. There should be alt-text or blank. Set decorative those images, which are listed in alt-text list.</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Appendix slide for Long descriptions and link properly with its parent image. Appendix should be in other section and hidden.</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Strictly avoid equation editor.</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outline view for proper order of texts.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Fix all text language to US English. Fix other language, if instructed.</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Check Accessibility checker and if there is any known errors.</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Set Metadata of files as instructed.</a:t>
            </a:r>
          </a:p>
          <a:p>
            <a:pPr marL="342900" marR="0" lvl="0" indent="-342900" algn="l" defTabSz="914400" rtl="0" eaLnBrk="1" fontAlgn="auto" latinLnBrk="0" hangingPunct="1">
              <a:lnSpc>
                <a:spcPct val="100000"/>
              </a:lnSpc>
              <a:spcBef>
                <a:spcPts val="500"/>
              </a:spcBef>
              <a:spcAft>
                <a:spcPts val="0"/>
              </a:spcAft>
              <a:buClrTx/>
              <a:buSzTx/>
              <a:buFont typeface="+mj-lt"/>
              <a:buAutoNum type="arabicPeriod"/>
              <a:tabLst/>
              <a:defRPr/>
            </a:pPr>
            <a:r>
              <a:rPr lang="en-US" sz="1500" dirty="0">
                <a:latin typeface="Arial" panose="020B0604020202020204" pitchFamily="34" charset="0"/>
                <a:cs typeface="Arial" panose="020B0604020202020204" pitchFamily="34" charset="0"/>
              </a:rPr>
              <a:t>Recheck all, before pass to next step.</a:t>
            </a:r>
          </a:p>
          <a:p>
            <a:pPr marL="342900" lvl="0" indent="-342900">
              <a:lnSpc>
                <a:spcPct val="100000"/>
              </a:lnSpc>
              <a:spcBef>
                <a:spcPts val="500"/>
              </a:spcBef>
              <a:spcAft>
                <a:spcPts val="0"/>
              </a:spcAft>
              <a:buFont typeface="+mj-lt"/>
              <a:buAutoNum type="arabicPeriod"/>
            </a:pPr>
            <a:r>
              <a:rPr lang="en-US" sz="1500" dirty="0">
                <a:latin typeface="Arial" panose="020B0604020202020204" pitchFamily="34" charset="0"/>
                <a:cs typeface="Arial" panose="020B0604020202020204" pitchFamily="34" charset="0"/>
              </a:rPr>
              <a:t>Be sure before pass to next step, all the instructions are followed.</a:t>
            </a:r>
          </a:p>
          <a:p>
            <a:pPr marL="0" lvl="0" indent="0" algn="ctr">
              <a:lnSpc>
                <a:spcPct val="100000"/>
              </a:lnSpc>
              <a:spcBef>
                <a:spcPts val="1200"/>
              </a:spcBef>
              <a:spcAft>
                <a:spcPts val="0"/>
              </a:spcAft>
              <a:buFont typeface="+mj-lt"/>
              <a:buNone/>
            </a:pPr>
            <a:r>
              <a:rPr lang="en-US" sz="1500" b="1" dirty="0">
                <a:latin typeface="Arial" panose="020B0604020202020204" pitchFamily="34" charset="0"/>
                <a:cs typeface="Arial" panose="020B0604020202020204" pitchFamily="34" charset="0"/>
              </a:rPr>
              <a:t>&lt;&lt; PLEASE REMOVE THIS SLIDE AFTER FINALIZE THE CHAPTER &gt;&gt;</a:t>
            </a:r>
          </a:p>
        </p:txBody>
      </p:sp>
    </p:spTree>
    <p:extLst>
      <p:ext uri="{BB962C8B-B14F-4D97-AF65-F5344CB8AC3E}">
        <p14:creationId xmlns:p14="http://schemas.microsoft.com/office/powerpoint/2010/main" val="29768117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hasCustomPrompt="1"/>
          </p:nvPr>
        </p:nvSpPr>
        <p:spPr>
          <a:xfrm>
            <a:off x="777240" y="2691271"/>
            <a:ext cx="4297680" cy="576185"/>
          </a:xfrm>
          <a:prstGeom prst="rect">
            <a:avLst/>
          </a:prstGeom>
        </p:spPr>
        <p:txBody>
          <a:bodyPr anchor="t">
            <a:noAutofit/>
          </a:bodyPr>
          <a:lstStyle>
            <a:lvl1pPr algn="l">
              <a:lnSpc>
                <a:spcPct val="100000"/>
              </a:lnSpc>
              <a:defRPr sz="2600" b="1">
                <a:solidFill>
                  <a:schemeClr val="bg1"/>
                </a:solidFill>
              </a:defRPr>
            </a:lvl1pPr>
          </a:lstStyle>
          <a:p>
            <a:r>
              <a:rPr lang="en-US" dirty="0"/>
              <a:t>Chapter #</a:t>
            </a:r>
          </a:p>
        </p:txBody>
      </p:sp>
      <p:sp>
        <p:nvSpPr>
          <p:cNvPr id="3" name="Subtitle"/>
          <p:cNvSpPr>
            <a:spLocks noGrp="1"/>
          </p:cNvSpPr>
          <p:nvPr>
            <p:ph type="subTitle" idx="1" hasCustomPrompt="1"/>
          </p:nvPr>
        </p:nvSpPr>
        <p:spPr>
          <a:xfrm>
            <a:off x="782057" y="3525088"/>
            <a:ext cx="5513639" cy="979282"/>
          </a:xfrm>
          <a:prstGeom prst="rect">
            <a:avLst/>
          </a:prstGeom>
        </p:spPr>
        <p:txBody>
          <a:bodyPr anchor="b"/>
          <a:lstStyle>
            <a:lvl1pPr marL="0" indent="0" algn="l">
              <a:buNone/>
              <a:defRPr sz="20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hasCustomPrompt="1"/>
          </p:nvPr>
        </p:nvSpPr>
        <p:spPr>
          <a:xfrm>
            <a:off x="777240" y="4718304"/>
            <a:ext cx="4443413" cy="1283104"/>
          </a:xfrm>
          <a:prstGeom prst="rect">
            <a:avLst/>
          </a:prstGeom>
        </p:spPr>
        <p:txBody>
          <a:bodyPr/>
          <a:lstStyle>
            <a:lvl1pPr>
              <a:spcBef>
                <a:spcPts val="0"/>
              </a:spcBef>
              <a:defRPr sz="18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14" name="Text Placeholder 4">
            <a:extLst>
              <a:ext uri="{FF2B5EF4-FFF2-40B4-BE49-F238E27FC236}">
                <a16:creationId xmlns:a16="http://schemas.microsoft.com/office/drawing/2014/main" id="{2170D5CB-0D03-4C4A-BFC9-9923AD1D35C5}"/>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380643474"/>
      </p:ext>
    </p:extLst>
  </p:cSld>
  <p:clrMapOvr>
    <a:masterClrMapping/>
  </p:clrMapOvr>
  <p:extLst mod="1">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hasCustomPrompt="1"/>
          </p:nvPr>
        </p:nvSpPr>
        <p:spPr>
          <a:xfrm>
            <a:off x="567378" y="2320032"/>
            <a:ext cx="5223822" cy="549295"/>
          </a:xfrm>
          <a:prstGeom prst="rect">
            <a:avLst/>
          </a:prstGeom>
        </p:spPr>
        <p:txBody>
          <a:bodyPr anchor="t">
            <a:noAutofit/>
          </a:bodyPr>
          <a:lstStyle>
            <a:lvl1pPr algn="l">
              <a:lnSpc>
                <a:spcPct val="100000"/>
              </a:lnSpc>
              <a:defRPr sz="2600" b="1">
                <a:solidFill>
                  <a:schemeClr val="bg1"/>
                </a:solidFill>
              </a:defRPr>
            </a:lvl1pPr>
          </a:lstStyle>
          <a:p>
            <a:r>
              <a:rPr lang="en-US" dirty="0"/>
              <a:t>Chapter #</a:t>
            </a:r>
          </a:p>
        </p:txBody>
      </p:sp>
      <p:sp>
        <p:nvSpPr>
          <p:cNvPr id="3" name="Subtitle"/>
          <p:cNvSpPr>
            <a:spLocks noGrp="1"/>
          </p:cNvSpPr>
          <p:nvPr userDrawn="1">
            <p:ph type="subTitle" idx="1" hasCustomPrompt="1"/>
          </p:nvPr>
        </p:nvSpPr>
        <p:spPr>
          <a:xfrm>
            <a:off x="567378" y="3247693"/>
            <a:ext cx="5644236" cy="1279162"/>
          </a:xfrm>
          <a:prstGeom prst="rect">
            <a:avLst/>
          </a:prstGeom>
        </p:spPr>
        <p:txBody>
          <a:bodyPr anchor="b"/>
          <a:lstStyle>
            <a:lvl1pPr marL="0" indent="0" algn="l">
              <a:buNone/>
              <a:defRPr sz="2000" b="1">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Chapter Title</a:t>
            </a:r>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hasCustomPrompt="1"/>
          </p:nvPr>
        </p:nvSpPr>
        <p:spPr>
          <a:xfrm>
            <a:off x="567378" y="4770769"/>
            <a:ext cx="4443413" cy="1279151"/>
          </a:xfrm>
          <a:prstGeom prst="rect">
            <a:avLst/>
          </a:prstGeom>
        </p:spPr>
        <p:txBody>
          <a:bodyPr/>
          <a:lstStyle>
            <a:lvl1pPr>
              <a:spcBef>
                <a:spcPts val="0"/>
              </a:spcBef>
              <a:defRPr sz="18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Book Title</a:t>
            </a:r>
          </a:p>
          <a:p>
            <a:pPr lvl="0"/>
            <a:r>
              <a:rPr lang="en-US" dirty="0"/>
              <a:t># EDITION</a:t>
            </a:r>
          </a:p>
          <a:p>
            <a:pPr lvl="0"/>
            <a:r>
              <a:rPr lang="en-US" dirty="0"/>
              <a:t>AUTHOR NAME</a:t>
            </a:r>
          </a:p>
        </p:txBody>
      </p:sp>
      <p:sp>
        <p:nvSpPr>
          <p:cNvPr id="10" name="Text Placeholder 4">
            <a:extLst>
              <a:ext uri="{FF2B5EF4-FFF2-40B4-BE49-F238E27FC236}">
                <a16:creationId xmlns:a16="http://schemas.microsoft.com/office/drawing/2014/main" id="{82576527-CE03-41D2-AE4B-BA146BC6180F}"/>
              </a:ext>
            </a:extLst>
          </p:cNvPr>
          <p:cNvSpPr>
            <a:spLocks noGrp="1"/>
          </p:cNvSpPr>
          <p:nvPr>
            <p:ph type="body" sz="quarter" idx="13" hasCustomPrompt="1"/>
          </p:nvPr>
        </p:nvSpPr>
        <p:spPr>
          <a:xfrm>
            <a:off x="0" y="6483095"/>
            <a:ext cx="9144000" cy="374904"/>
          </a:xfrm>
          <a:prstGeom prst="rect">
            <a:avLst/>
          </a:prstGeom>
        </p:spPr>
        <p:txBody>
          <a:bodyPr anchor="ctr"/>
          <a:lstStyle>
            <a:lvl1pPr algn="ctr">
              <a:spcBef>
                <a:spcPts val="192"/>
              </a:spcBef>
              <a:defRPr sz="800">
                <a:solidFill>
                  <a:schemeClr val="tx1"/>
                </a:solidFill>
              </a:defRPr>
            </a:lvl1pPr>
          </a:lstStyle>
          <a:p>
            <a:pPr defTabSz="457200">
              <a:spcBef>
                <a:spcPct val="20000"/>
              </a:spcBef>
              <a:defRPr/>
            </a:pPr>
            <a:r>
              <a:rPr lang="en-US" dirty="0"/>
              <a:t>© &lt; add the year&gt;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33895555"/>
      </p:ext>
    </p:extLst>
  </p:cSld>
  <p:clrMapOvr>
    <a:masterClrMapping/>
  </p:clrMapOvr>
  <p:extLst mod="1">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7" name="Slide Number Placeholder">
            <a:extLst>
              <a:ext uri="{FF2B5EF4-FFF2-40B4-BE49-F238E27FC236}">
                <a16:creationId xmlns:a16="http://schemas.microsoft.com/office/drawing/2014/main" id="{D224C903-B26C-4B94-A12A-2C655E816129}"/>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747284491"/>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ne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12" name="Credit line">
            <a:extLst>
              <a:ext uri="{FF2B5EF4-FFF2-40B4-BE49-F238E27FC236}">
                <a16:creationId xmlns:a16="http://schemas.microsoft.com/office/drawing/2014/main" id="{0A751AC6-5C3E-4691-9B45-FB921E793B3B}"/>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13" name="Appendix Link">
            <a:extLst>
              <a:ext uri="{FF2B5EF4-FFF2-40B4-BE49-F238E27FC236}">
                <a16:creationId xmlns:a16="http://schemas.microsoft.com/office/drawing/2014/main" id="{FD907F07-EE94-4D9C-A43D-F98A8F68D317}"/>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4" name="Slide Number Placeholder">
            <a:extLst>
              <a:ext uri="{FF2B5EF4-FFF2-40B4-BE49-F238E27FC236}">
                <a16:creationId xmlns:a16="http://schemas.microsoft.com/office/drawing/2014/main" id="{A29D8783-D54C-48F2-AF1E-BDD55B3A100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26819709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Vertic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23774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3873606"/>
            <a:ext cx="8458200" cy="23774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1223D350-5679-4D4B-AD13-B8CED422C542}"/>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BBA543E8-C413-4D60-86A0-6EB5F50AE6ED}"/>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1F1DFE9D-2E9E-4441-A0E6-EA0D5DEBF874}"/>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976129378"/>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41148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4686300" y="1276710"/>
            <a:ext cx="4114800" cy="4974336"/>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2DBBA14D-96FF-4E20-82F9-54CB1CC8DB4E}"/>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547E7260-899E-4636-8D6D-0592ECFEFE60}"/>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52ECF39E-B323-40CB-BEE3-87C133A6757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81896274"/>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5486400" cy="497433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6057900" y="1276710"/>
            <a:ext cx="2743200" cy="4974336"/>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7" name="Credit line">
            <a:extLst>
              <a:ext uri="{FF2B5EF4-FFF2-40B4-BE49-F238E27FC236}">
                <a16:creationId xmlns:a16="http://schemas.microsoft.com/office/drawing/2014/main" id="{998A8427-CC9B-43CC-808E-74EC72DB98A8}"/>
              </a:ext>
            </a:extLst>
          </p:cNvPr>
          <p:cNvSpPr>
            <a:spLocks noGrp="1"/>
          </p:cNvSpPr>
          <p:nvPr>
            <p:ph type="body" sz="quarter" idx="39" hasCustomPrompt="1"/>
          </p:nvPr>
        </p:nvSpPr>
        <p:spPr>
          <a:xfrm>
            <a:off x="3725160" y="6676644"/>
            <a:ext cx="4846320" cy="181356"/>
          </a:xfrm>
        </p:spPr>
        <p:txBody>
          <a:bodyPr anchor="ctr">
            <a:noAutofit/>
          </a:bodyPr>
          <a:lstStyle>
            <a:lvl1pPr algn="r">
              <a:defRPr sz="800">
                <a:solidFill>
                  <a:srgbClr val="595959"/>
                </a:solidFill>
              </a:defRPr>
            </a:lvl1pPr>
            <a:lvl2pPr marL="1588" indent="0">
              <a:buNone/>
              <a:defRPr/>
            </a:lvl2pPr>
          </a:lstStyle>
          <a:p>
            <a:pPr lvl="0"/>
            <a:r>
              <a:rPr lang="en-US" dirty="0"/>
              <a:t>Insert Image Credit Here</a:t>
            </a:r>
          </a:p>
        </p:txBody>
      </p:sp>
      <p:sp>
        <p:nvSpPr>
          <p:cNvPr id="9" name="Appendix Link">
            <a:extLst>
              <a:ext uri="{FF2B5EF4-FFF2-40B4-BE49-F238E27FC236}">
                <a16:creationId xmlns:a16="http://schemas.microsoft.com/office/drawing/2014/main" id="{BCC28025-1541-43BA-813D-822D5602F483}"/>
              </a:ext>
            </a:extLst>
          </p:cNvPr>
          <p:cNvSpPr>
            <a:spLocks noGrp="1"/>
          </p:cNvSpPr>
          <p:nvPr>
            <p:ph type="body" sz="quarter" idx="40" hasCustomPrompt="1"/>
          </p:nvPr>
        </p:nvSpPr>
        <p:spPr>
          <a:xfrm>
            <a:off x="3200400" y="6301016"/>
            <a:ext cx="2743200" cy="192024"/>
          </a:xfrm>
        </p:spPr>
        <p:txBody>
          <a:bodyPr anchor="ctr">
            <a:noAutofit/>
          </a:bodyPr>
          <a:lstStyle>
            <a:lvl1pPr algn="ctr">
              <a:defRPr sz="900"/>
            </a:lvl1pPr>
          </a:lstStyle>
          <a:p>
            <a:pPr lvl="0"/>
            <a:r>
              <a:rPr lang="en-US" dirty="0"/>
              <a:t>Add text alternative link, if needed.</a:t>
            </a:r>
          </a:p>
        </p:txBody>
      </p:sp>
      <p:sp>
        <p:nvSpPr>
          <p:cNvPr id="11" name="Slide Number Placeholder">
            <a:extLst>
              <a:ext uri="{FF2B5EF4-FFF2-40B4-BE49-F238E27FC236}">
                <a16:creationId xmlns:a16="http://schemas.microsoft.com/office/drawing/2014/main" id="{6613B259-E8BA-41B2-B3D9-462EECFA981C}"/>
              </a:ext>
            </a:extLst>
          </p:cNvPr>
          <p:cNvSpPr>
            <a:spLocks noGrp="1"/>
          </p:cNvSpPr>
          <p:nvPr>
            <p:ph type="sldNum" sz="quarter" idx="10"/>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Tree>
    <p:extLst>
      <p:ext uri="{BB962C8B-B14F-4D97-AF65-F5344CB8AC3E}">
        <p14:creationId xmlns:p14="http://schemas.microsoft.com/office/powerpoint/2010/main" val="3406277606"/>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13" Type="http://schemas.openxmlformats.org/officeDocument/2006/relationships/slideLayout" Target="../slideLayouts/slideLayout17.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slideLayout" Target="../slideLayouts/slideLayout16.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8.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23.xml"/><Relationship Id="rId1" Type="http://schemas.openxmlformats.org/officeDocument/2006/relationships/slideLayout" Target="../slideLayouts/slideLayout22.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6" cstate="hqprint">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solidFill>
              </a:defRPr>
            </a:lvl1pPr>
          </a:lstStyle>
          <a:p>
            <a:pPr defTabSz="457200">
              <a:spcBef>
                <a:spcPct val="20000"/>
              </a:spcBef>
              <a:defRPr/>
            </a:pPr>
            <a:r>
              <a:rPr lang="en-US" dirty="0"/>
              <a:t>Copyright here</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6" name="MGH Yellow Line">
            <a:extLst>
              <a:ext uri="{FF2B5EF4-FFF2-40B4-BE49-F238E27FC236}">
                <a16:creationId xmlns:a16="http://schemas.microsoft.com/office/drawing/2014/main" id="{863DCF7F-F49F-4B76-B2DB-65498B95F679}"/>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Short Copyright">
            <a:extLst>
              <a:ext uri="{FF2B5EF4-FFF2-40B4-BE49-F238E27FC236}">
                <a16:creationId xmlns:a16="http://schemas.microsoft.com/office/drawing/2014/main" id="{4970FAA9-D565-4437-8BE7-8F1048CA0A83}"/>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715" r:id="rId1"/>
    <p:sldLayoutId id="2147483721" r:id="rId2"/>
    <p:sldLayoutId id="2147483710" r:id="rId3"/>
    <p:sldLayoutId id="2147483716" r:id="rId4"/>
    <p:sldLayoutId id="2147483714" r:id="rId5"/>
    <p:sldLayoutId id="2147483713" r:id="rId6"/>
    <p:sldLayoutId id="2147483712" r:id="rId7"/>
    <p:sldLayoutId id="2147483711" r:id="rId8"/>
    <p:sldLayoutId id="2147483708" r:id="rId9"/>
    <p:sldLayoutId id="2147483707" r:id="rId10"/>
    <p:sldLayoutId id="2147483709" r:id="rId11"/>
    <p:sldLayoutId id="2147483706" r:id="rId12"/>
    <p:sldLayoutId id="2147483705" r:id="rId13"/>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Autofit/>
          </a:bodyPr>
          <a:lstStyle/>
          <a:p>
            <a:r>
              <a:rPr lang="en-US" dirty="0"/>
              <a:t>Title goes here</a:t>
            </a:r>
          </a:p>
        </p:txBody>
      </p:sp>
      <p:sp>
        <p:nvSpPr>
          <p:cNvPr id="12" name="Slide Number Placeholder">
            <a:extLst>
              <a:ext uri="{FF2B5EF4-FFF2-40B4-BE49-F238E27FC236}">
                <a16:creationId xmlns:a16="http://schemas.microsoft.com/office/drawing/2014/main" id="{19EE2D17-5247-41B2-8D9A-80CD839F81C4}"/>
              </a:ext>
            </a:extLst>
          </p:cNvPr>
          <p:cNvSpPr>
            <a:spLocks noGrp="1"/>
          </p:cNvSpPr>
          <p:nvPr>
            <p:ph type="sldNum" sz="quarter" idx="4"/>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
        <p:nvSpPr>
          <p:cNvPr id="14" name="Short Copyright">
            <a:extLst>
              <a:ext uri="{FF2B5EF4-FFF2-40B4-BE49-F238E27FC236}">
                <a16:creationId xmlns:a16="http://schemas.microsoft.com/office/drawing/2014/main" id="{192057C4-1A3D-4E06-B197-CEA99043B21C}"/>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 id="2147483720" r:id="rId3"/>
  </p:sldLayoutIdLst>
  <p:hf hdr="0" dt="0"/>
  <p:txStyles>
    <p:titleStyle>
      <a:lvl1pPr algn="l" defTabSz="914400" rtl="0" eaLnBrk="1" latinLnBrk="0" hangingPunct="1">
        <a:lnSpc>
          <a:spcPct val="10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Slide Number Placeholder">
            <a:extLst>
              <a:ext uri="{FF2B5EF4-FFF2-40B4-BE49-F238E27FC236}">
                <a16:creationId xmlns:a16="http://schemas.microsoft.com/office/drawing/2014/main" id="{4B7358F1-75CE-4C36-99A4-9357D330ECB8}"/>
              </a:ext>
            </a:extLst>
          </p:cNvPr>
          <p:cNvSpPr>
            <a:spLocks noGrp="1"/>
          </p:cNvSpPr>
          <p:nvPr>
            <p:ph type="sldNum" sz="quarter" idx="4"/>
          </p:nvPr>
        </p:nvSpPr>
        <p:spPr>
          <a:xfrm>
            <a:off x="8647432" y="6684041"/>
            <a:ext cx="355840" cy="161396"/>
          </a:xfrm>
          <a:prstGeom prst="rect">
            <a:avLst/>
          </a:prstGeom>
        </p:spPr>
        <p:txBody>
          <a:bodyPr rIns="45720" anchor="ctr"/>
          <a:lstStyle>
            <a:lvl1pPr algn="r">
              <a:defRPr sz="800">
                <a:solidFill>
                  <a:srgbClr val="595959"/>
                </a:solidFill>
              </a:defRPr>
            </a:lvl1pPr>
          </a:lstStyle>
          <a:p>
            <a:fld id="{68151E55-6873-49E2-B8D5-2F265E6F1973}" type="slidenum">
              <a:rPr lang="en-US" smtClean="0"/>
              <a:pPr/>
              <a:t>‹#›</a:t>
            </a:fld>
            <a:endParaRPr lang="en-US"/>
          </a:p>
        </p:txBody>
      </p:sp>
      <p:sp>
        <p:nvSpPr>
          <p:cNvPr id="7" name="Short Copyright">
            <a:extLst>
              <a:ext uri="{FF2B5EF4-FFF2-40B4-BE49-F238E27FC236}">
                <a16:creationId xmlns:a16="http://schemas.microsoft.com/office/drawing/2014/main" id="{E71CBE01-4C75-4137-BF41-46F2A465EB13}"/>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solidFill>
              </a:rPr>
              <a:t>© McGraw Hill, LLC</a:t>
            </a:r>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94E9310-D4F7-487A-B53C-DF9BD4F07CC7}"/>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576B31A2-25AA-494E-9270-697B776D78A8}"/>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Tree>
    <p:extLst>
      <p:ext uri="{BB962C8B-B14F-4D97-AF65-F5344CB8AC3E}">
        <p14:creationId xmlns:p14="http://schemas.microsoft.com/office/powerpoint/2010/main" val="569814370"/>
      </p:ext>
    </p:extLst>
  </p:cSld>
  <p:clrMap bg1="lt1" tx1="dk1" bg2="lt2" tx2="dk2" accent1="accent1" accent2="accent2" accent3="accent3" accent4="accent4" accent5="accent5" accent6="accent6" hlink="hlink" folHlink="folHlink"/>
  <p:sldLayoutIdLst>
    <p:sldLayoutId id="2147483719" r:id="rId1"/>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0.xml"/><Relationship Id="rId1" Type="http://schemas.openxmlformats.org/officeDocument/2006/relationships/vmlDrawing" Target="../drawings/vmlDrawing1.vml"/><Relationship Id="rId6" Type="http://schemas.openxmlformats.org/officeDocument/2006/relationships/image" Target="../media/image8.wmf"/><Relationship Id="rId5" Type="http://schemas.openxmlformats.org/officeDocument/2006/relationships/oleObject" Target="../embeddings/oleObject2.bin"/><Relationship Id="rId4" Type="http://schemas.openxmlformats.org/officeDocument/2006/relationships/image" Target="../media/image7.wm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slide" Target="slide56.xml"/><Relationship Id="rId2" Type="http://schemas.openxmlformats.org/officeDocument/2006/relationships/image" Target="../media/image9.jp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slide" Target="slide57.xml"/><Relationship Id="rId2" Type="http://schemas.openxmlformats.org/officeDocument/2006/relationships/image" Target="../media/image10.jpg"/><Relationship Id="rId1" Type="http://schemas.openxmlformats.org/officeDocument/2006/relationships/slideLayout" Target="../slideLayouts/slideLayout6.xml"/><Relationship Id="rId4" Type="http://schemas.openxmlformats.org/officeDocument/2006/relationships/slide" Target="slide5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slide" Target="slide58.xml"/><Relationship Id="rId2" Type="http://schemas.openxmlformats.org/officeDocument/2006/relationships/image" Target="../media/image12.jp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slide" Target="slide59.xml"/><Relationship Id="rId2" Type="http://schemas.openxmlformats.org/officeDocument/2006/relationships/image" Target="../media/image13.jp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slide" Target="slide60.xml"/><Relationship Id="rId2" Type="http://schemas.openxmlformats.org/officeDocument/2006/relationships/image" Target="../media/image14.jpg"/><Relationship Id="rId1" Type="http://schemas.openxmlformats.org/officeDocument/2006/relationships/slideLayout" Target="../slideLayouts/slideLayout6.xml"/><Relationship Id="rId4" Type="http://schemas.openxmlformats.org/officeDocument/2006/relationships/slide" Target="slide5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slide" Target="slide61.xml"/><Relationship Id="rId2" Type="http://schemas.openxmlformats.org/officeDocument/2006/relationships/image" Target="../media/image15.jpg"/><Relationship Id="rId1" Type="http://schemas.openxmlformats.org/officeDocument/2006/relationships/slideLayout" Target="../slideLayouts/slideLayout6.xml"/><Relationship Id="rId4" Type="http://schemas.openxmlformats.org/officeDocument/2006/relationships/slide" Target="slide59.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slide" Target="slide62.xml"/><Relationship Id="rId2" Type="http://schemas.openxmlformats.org/officeDocument/2006/relationships/image" Target="../media/image16.jpg"/><Relationship Id="rId1" Type="http://schemas.openxmlformats.org/officeDocument/2006/relationships/slideLayout" Target="../slideLayouts/slideLayout6.xml"/><Relationship Id="rId4" Type="http://schemas.openxmlformats.org/officeDocument/2006/relationships/slide" Target="slide59.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slide" Target="slide63.xml"/><Relationship Id="rId2" Type="http://schemas.openxmlformats.org/officeDocument/2006/relationships/image" Target="../media/image17.jp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slide" Target="slide64.xml"/><Relationship Id="rId2" Type="http://schemas.openxmlformats.org/officeDocument/2006/relationships/image" Target="../media/image18.jpg"/><Relationship Id="rId1" Type="http://schemas.openxmlformats.org/officeDocument/2006/relationships/slideLayout" Target="../slideLayouts/slideLayout6.xml"/><Relationship Id="rId4" Type="http://schemas.openxmlformats.org/officeDocument/2006/relationships/slide" Target="slide6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3" Type="http://schemas.openxmlformats.org/officeDocument/2006/relationships/slide" Target="slide65.xml"/><Relationship Id="rId2" Type="http://schemas.openxmlformats.org/officeDocument/2006/relationships/image" Target="../media/image19.jpg"/><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slide" Target="slide66.xml"/><Relationship Id="rId2" Type="http://schemas.openxmlformats.org/officeDocument/2006/relationships/image" Target="../media/image20.jpg"/><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3" Type="http://schemas.openxmlformats.org/officeDocument/2006/relationships/slide" Target="slide67.xml"/><Relationship Id="rId2" Type="http://schemas.openxmlformats.org/officeDocument/2006/relationships/image" Target="../media/image22.jpg"/><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3" Type="http://schemas.openxmlformats.org/officeDocument/2006/relationships/slide" Target="slide68.xml"/><Relationship Id="rId2" Type="http://schemas.openxmlformats.org/officeDocument/2006/relationships/image" Target="../media/image23.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53.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6.xml"/><Relationship Id="rId1" Type="http://schemas.openxmlformats.org/officeDocument/2006/relationships/slideLayout" Target="../slideLayouts/slideLayout22.xml"/></Relationships>
</file>

<file path=ppt/slides/_rels/slide54.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7.xml"/><Relationship Id="rId1" Type="http://schemas.openxmlformats.org/officeDocument/2006/relationships/slideLayout" Target="../slideLayouts/slideLayout22.xml"/></Relationships>
</file>

<file path=ppt/slides/_rels/slide55.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9.xml"/><Relationship Id="rId1" Type="http://schemas.openxmlformats.org/officeDocument/2006/relationships/slideLayout" Target="../slideLayouts/slideLayout22.xml"/></Relationships>
</file>

<file path=ppt/slides/_rels/slide56.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13.xml"/><Relationship Id="rId1" Type="http://schemas.openxmlformats.org/officeDocument/2006/relationships/slideLayout" Target="../slideLayouts/slideLayout22.xml"/></Relationships>
</file>

<file path=ppt/slides/_rels/slide57.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15.xml"/><Relationship Id="rId1" Type="http://schemas.openxmlformats.org/officeDocument/2006/relationships/slideLayout" Target="../slideLayouts/slideLayout22.xml"/></Relationships>
</file>

<file path=ppt/slides/_rels/slide58.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20.xml"/><Relationship Id="rId1" Type="http://schemas.openxmlformats.org/officeDocument/2006/relationships/slideLayout" Target="../slideLayouts/slideLayout22.xml"/></Relationships>
</file>

<file path=ppt/slides/_rels/slide59.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22.xml"/><Relationship Id="rId1" Type="http://schemas.openxmlformats.org/officeDocument/2006/relationships/slideLayout" Target="../slideLayouts/slideLayout22.xml"/><Relationship Id="rId4" Type="http://schemas.openxmlformats.org/officeDocument/2006/relationships/slide" Target="slide20.xml"/></Relationships>
</file>

<file path=ppt/slides/_rels/slide6.xml.rels><?xml version="1.0" encoding="UTF-8" standalone="yes"?>
<Relationships xmlns="http://schemas.openxmlformats.org/package/2006/relationships"><Relationship Id="rId3" Type="http://schemas.openxmlformats.org/officeDocument/2006/relationships/slide" Target="slide53.xml"/><Relationship Id="rId2" Type="http://schemas.openxmlformats.org/officeDocument/2006/relationships/image" Target="../media/image5.jpg"/><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23.xml"/><Relationship Id="rId1" Type="http://schemas.openxmlformats.org/officeDocument/2006/relationships/slideLayout" Target="../slideLayouts/slideLayout22.xml"/><Relationship Id="rId4" Type="http://schemas.openxmlformats.org/officeDocument/2006/relationships/slide" Target="slide20.xml"/></Relationships>
</file>

<file path=ppt/slides/_rels/slide61.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26.xml"/><Relationship Id="rId1" Type="http://schemas.openxmlformats.org/officeDocument/2006/relationships/slideLayout" Target="../slideLayouts/slideLayout22.xml"/><Relationship Id="rId4" Type="http://schemas.openxmlformats.org/officeDocument/2006/relationships/slide" Target="slide20.xml"/></Relationships>
</file>

<file path=ppt/slides/_rels/slide62.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30.xml"/><Relationship Id="rId1" Type="http://schemas.openxmlformats.org/officeDocument/2006/relationships/slideLayout" Target="../slideLayouts/slideLayout22.xml"/></Relationships>
</file>

<file path=ppt/slides/_rels/slide63.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33.xml"/><Relationship Id="rId1" Type="http://schemas.openxmlformats.org/officeDocument/2006/relationships/slideLayout" Target="../slideLayouts/slideLayout22.xml"/><Relationship Id="rId4" Type="http://schemas.openxmlformats.org/officeDocument/2006/relationships/slide" Target="slide20.xml"/></Relationships>
</file>

<file path=ppt/slides/_rels/slide64.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38.xml"/><Relationship Id="rId1" Type="http://schemas.openxmlformats.org/officeDocument/2006/relationships/slideLayout" Target="../slideLayouts/slideLayout22.xml"/><Relationship Id="rId4" Type="http://schemas.openxmlformats.org/officeDocument/2006/relationships/slide" Target="slide20.xml"/></Relationships>
</file>

<file path=ppt/slides/_rels/slide65.xml.rels><?xml version="1.0" encoding="UTF-8" standalone="yes"?>
<Relationships xmlns="http://schemas.openxmlformats.org/package/2006/relationships"><Relationship Id="rId2" Type="http://schemas.openxmlformats.org/officeDocument/2006/relationships/slide" Target="slide41.xml"/><Relationship Id="rId1" Type="http://schemas.openxmlformats.org/officeDocument/2006/relationships/slideLayout" Target="../slideLayouts/slideLayout22.xml"/></Relationships>
</file>

<file path=ppt/slides/_rels/slide66.xml.rels><?xml version="1.0" encoding="UTF-8" standalone="yes"?>
<Relationships xmlns="http://schemas.openxmlformats.org/package/2006/relationships"><Relationship Id="rId2" Type="http://schemas.openxmlformats.org/officeDocument/2006/relationships/slide" Target="slide43.xml"/><Relationship Id="rId1" Type="http://schemas.openxmlformats.org/officeDocument/2006/relationships/slideLayout" Target="../slideLayouts/slideLayout22.xml"/></Relationships>
</file>

<file path=ppt/slides/_rels/slide67.xml.rels><?xml version="1.0" encoding="UTF-8" standalone="yes"?>
<Relationships xmlns="http://schemas.openxmlformats.org/package/2006/relationships"><Relationship Id="rId2" Type="http://schemas.openxmlformats.org/officeDocument/2006/relationships/slide" Target="slide47.xml"/><Relationship Id="rId1" Type="http://schemas.openxmlformats.org/officeDocument/2006/relationships/slideLayout" Target="../slideLayouts/slideLayout22.xml"/></Relationships>
</file>

<file path=ppt/slides/_rels/slide68.xml.rels><?xml version="1.0" encoding="UTF-8" standalone="yes"?>
<Relationships xmlns="http://schemas.openxmlformats.org/package/2006/relationships"><Relationship Id="rId2" Type="http://schemas.openxmlformats.org/officeDocument/2006/relationships/slide" Target="slide49.xml"/><Relationship Id="rId1" Type="http://schemas.openxmlformats.org/officeDocument/2006/relationships/slideLayout" Target="../slideLayouts/slideLayout22.xml"/></Relationships>
</file>

<file path=ppt/slides/_rels/slide7.xml.rels><?xml version="1.0" encoding="UTF-8" standalone="yes"?>
<Relationships xmlns="http://schemas.openxmlformats.org/package/2006/relationships"><Relationship Id="rId3" Type="http://schemas.openxmlformats.org/officeDocument/2006/relationships/slide" Target="slide54.xml"/><Relationship Id="rId2" Type="http://schemas.openxmlformats.org/officeDocument/2006/relationships/image" Target="../media/image5.jp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slide" Target="slide55.xml"/><Relationship Id="rId2" Type="http://schemas.openxmlformats.org/officeDocument/2006/relationships/image" Target="../media/image6.jpg"/><Relationship Id="rId1" Type="http://schemas.openxmlformats.org/officeDocument/2006/relationships/slideLayout" Target="../slideLayouts/slideLayout6.xml"/><Relationship Id="rId4" Type="http://schemas.openxmlformats.org/officeDocument/2006/relationships/slide" Target="slide5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7FA0BD-B611-4B0D-8438-53F61F56333A}"/>
              </a:ext>
            </a:extLst>
          </p:cNvPr>
          <p:cNvSpPr>
            <a:spLocks noGrp="1"/>
          </p:cNvSpPr>
          <p:nvPr>
            <p:ph type="ctrTitle"/>
          </p:nvPr>
        </p:nvSpPr>
        <p:spPr/>
        <p:txBody>
          <a:bodyPr/>
          <a:lstStyle/>
          <a:p>
            <a:r>
              <a:rPr lang="en-US" dirty="0"/>
              <a:t>Chapter 48</a:t>
            </a:r>
            <a:endParaRPr lang="en-US" dirty="0">
              <a:latin typeface="+mj-lt"/>
            </a:endParaRPr>
          </a:p>
        </p:txBody>
      </p:sp>
      <p:sp>
        <p:nvSpPr>
          <p:cNvPr id="3" name="Subtitle 2">
            <a:extLst>
              <a:ext uri="{FF2B5EF4-FFF2-40B4-BE49-F238E27FC236}">
                <a16:creationId xmlns:a16="http://schemas.microsoft.com/office/drawing/2014/main" id="{60D8F4ED-BF02-4F3D-9DF1-83E8B674304D}"/>
              </a:ext>
            </a:extLst>
          </p:cNvPr>
          <p:cNvSpPr>
            <a:spLocks noGrp="1"/>
          </p:cNvSpPr>
          <p:nvPr>
            <p:ph type="subTitle" idx="1"/>
          </p:nvPr>
        </p:nvSpPr>
        <p:spPr>
          <a:xfrm>
            <a:off x="621792" y="3281532"/>
            <a:ext cx="3383280" cy="957094"/>
          </a:xfrm>
        </p:spPr>
        <p:txBody>
          <a:bodyPr/>
          <a:lstStyle/>
          <a:p>
            <a:pPr eaLnBrk="0" hangingPunct="0">
              <a:spcBef>
                <a:spcPct val="20000"/>
              </a:spcBef>
            </a:pPr>
            <a:r>
              <a:rPr lang="en-US" sz="2200" dirty="0">
                <a:latin typeface="+mj-lt"/>
                <a:cs typeface="Helvetica" pitchFamily="34" charset="0"/>
              </a:rPr>
              <a:t>The Circulatory System</a:t>
            </a:r>
          </a:p>
        </p:txBody>
      </p:sp>
      <p:sp>
        <p:nvSpPr>
          <p:cNvPr id="4" name="Text Placeholder 3">
            <a:extLst>
              <a:ext uri="{FF2B5EF4-FFF2-40B4-BE49-F238E27FC236}">
                <a16:creationId xmlns:a16="http://schemas.microsoft.com/office/drawing/2014/main" id="{23E53CB3-A898-4097-BEA0-50B0BE0D68C1}"/>
              </a:ext>
            </a:extLst>
          </p:cNvPr>
          <p:cNvSpPr>
            <a:spLocks noGrp="1"/>
          </p:cNvSpPr>
          <p:nvPr>
            <p:ph type="body" sz="quarter" idx="10"/>
          </p:nvPr>
        </p:nvSpPr>
        <p:spPr>
          <a:xfrm>
            <a:off x="621790" y="4376387"/>
            <a:ext cx="3108960" cy="1362676"/>
          </a:xfrm>
        </p:spPr>
        <p:txBody>
          <a:bodyPr/>
          <a:lstStyle/>
          <a:p>
            <a:r>
              <a:rPr lang="en-US" sz="1800" b="0" dirty="0">
                <a:latin typeface="+mj-lt"/>
                <a:cs typeface="Helvetica" pitchFamily="34" charset="0"/>
              </a:rPr>
              <a:t>BIOLOGY</a:t>
            </a:r>
          </a:p>
          <a:p>
            <a:r>
              <a:rPr lang="en-US" sz="1600" b="0" dirty="0">
                <a:latin typeface="+mj-lt"/>
                <a:cs typeface="Helvetica" pitchFamily="34" charset="0"/>
              </a:rPr>
              <a:t>Thirteenth Edition</a:t>
            </a:r>
          </a:p>
          <a:p>
            <a:pPr>
              <a:spcBef>
                <a:spcPts val="1200"/>
              </a:spcBef>
            </a:pPr>
            <a:r>
              <a:rPr lang="en-US" sz="1400" b="0" dirty="0">
                <a:latin typeface="+mj-lt"/>
                <a:cs typeface="Helvetica" pitchFamily="34" charset="0"/>
              </a:rPr>
              <a:t>Raven, Johnson, Mason, </a:t>
            </a:r>
            <a:r>
              <a:rPr lang="en-US" sz="1400" b="0" dirty="0" err="1">
                <a:latin typeface="+mj-lt"/>
                <a:cs typeface="Helvetica" pitchFamily="34" charset="0"/>
              </a:rPr>
              <a:t>Losos</a:t>
            </a:r>
            <a:r>
              <a:rPr lang="en-US" sz="1400" b="0" dirty="0">
                <a:latin typeface="+mj-lt"/>
                <a:cs typeface="Helvetica" pitchFamily="34" charset="0"/>
              </a:rPr>
              <a:t>, Duncan</a:t>
            </a:r>
          </a:p>
        </p:txBody>
      </p:sp>
      <p:pic>
        <p:nvPicPr>
          <p:cNvPr id="7" name="Picture 4">
            <a:extLst>
              <a:ext uri="{FF2B5EF4-FFF2-40B4-BE49-F238E27FC236}">
                <a16:creationId xmlns:a16="http://schemas.microsoft.com/office/drawing/2014/main" id="{A5AB68AE-F8BA-4700-87C5-1CC2B46FD483}"/>
              </a:ext>
              <a:ext uri="{C183D7F6-B498-43B3-948B-1728B52AA6E4}">
                <adec:decorative xmlns:adec="http://schemas.microsoft.com/office/drawing/2017/decorative" val="1"/>
              </a:ext>
            </a:extLst>
          </p:cNvPr>
          <p:cNvPicPr>
            <a:picLocks noGrp="1" noChangeAspect="1"/>
          </p:cNvPicPr>
          <p:nvPr>
            <p:ph type="pic" sz="quarter" idx="11"/>
          </p:nvPr>
        </p:nvPicPr>
        <p:blipFill>
          <a:blip r:embed="rId2"/>
          <a:stretch>
            <a:fillRect/>
          </a:stretch>
        </p:blipFill>
        <p:spPr>
          <a:xfrm>
            <a:off x="4745113" y="1164452"/>
            <a:ext cx="3969567" cy="4794049"/>
          </a:xfrm>
          <a:prstGeom prst="rect">
            <a:avLst/>
          </a:prstGeom>
        </p:spPr>
      </p:pic>
      <p:sp>
        <p:nvSpPr>
          <p:cNvPr id="8" name="Text Placeholder 5">
            <a:extLst>
              <a:ext uri="{FF2B5EF4-FFF2-40B4-BE49-F238E27FC236}">
                <a16:creationId xmlns:a16="http://schemas.microsoft.com/office/drawing/2014/main" id="{93006839-73B9-4774-88BA-75CE9CFCF447}"/>
              </a:ext>
            </a:extLst>
          </p:cNvPr>
          <p:cNvSpPr>
            <a:spLocks noGrp="1"/>
          </p:cNvSpPr>
          <p:nvPr>
            <p:ph type="body" sz="quarter" idx="13"/>
          </p:nvPr>
        </p:nvSpPr>
        <p:spPr/>
        <p:txBody>
          <a:bodyPr/>
          <a:lstStyle/>
          <a:p>
            <a:pPr defTabSz="457200">
              <a:spcBef>
                <a:spcPct val="20000"/>
              </a:spcBef>
              <a:defRPr/>
            </a:pPr>
            <a:r>
              <a:rPr lang="en-US" dirty="0"/>
              <a:t>© 2023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651573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5E814F-2806-4B08-81CA-73EA4EB21584}"/>
              </a:ext>
            </a:extLst>
          </p:cNvPr>
          <p:cNvSpPr>
            <a:spLocks noGrp="1"/>
          </p:cNvSpPr>
          <p:nvPr>
            <p:ph type="title"/>
          </p:nvPr>
        </p:nvSpPr>
        <p:spPr/>
        <p:txBody>
          <a:bodyPr/>
          <a:lstStyle/>
          <a:p>
            <a:r>
              <a:rPr lang="en-US" noProof="0" dirty="0">
                <a:solidFill>
                  <a:srgbClr val="000000"/>
                </a:solidFill>
                <a:latin typeface="Arial" panose="020B0604020202020204" pitchFamily="34" charset="0"/>
                <a:ea typeface="Verdana" panose="020B0604030504040204" pitchFamily="34" charset="0"/>
                <a:cs typeface="Arial" pitchFamily="34" charset="0"/>
              </a:rPr>
              <a:t>Blood plasma</a:t>
            </a:r>
          </a:p>
        </p:txBody>
      </p:sp>
      <p:sp>
        <p:nvSpPr>
          <p:cNvPr id="3" name="Content Placeholder 2">
            <a:extLst>
              <a:ext uri="{FF2B5EF4-FFF2-40B4-BE49-F238E27FC236}">
                <a16:creationId xmlns:a16="http://schemas.microsoft.com/office/drawing/2014/main" id="{58A339B5-BD8E-48C0-A982-AB1151D81CEF}"/>
              </a:ext>
            </a:extLst>
          </p:cNvPr>
          <p:cNvSpPr>
            <a:spLocks noGrp="1"/>
          </p:cNvSpPr>
          <p:nvPr>
            <p:ph sz="quarter" idx="11"/>
          </p:nvPr>
        </p:nvSpPr>
        <p:spPr>
          <a:xfrm>
            <a:off x="342900" y="1276710"/>
            <a:ext cx="8458200" cy="2152290"/>
          </a:xfrm>
        </p:spPr>
        <p:txBody>
          <a:bodyPr/>
          <a:lstStyle/>
          <a:p>
            <a:pPr>
              <a:spcBef>
                <a:spcPts val="1200"/>
              </a:spcBef>
              <a:spcAft>
                <a:spcPts val="600"/>
              </a:spcAft>
            </a:pPr>
            <a:r>
              <a:rPr lang="en-US" noProof="0" dirty="0">
                <a:solidFill>
                  <a:srgbClr val="000000"/>
                </a:solidFill>
                <a:latin typeface="Arial" panose="020B0604020202020204" pitchFamily="34" charset="0"/>
                <a:ea typeface="Verdana" panose="020B0604030504040204" pitchFamily="34" charset="0"/>
              </a:rPr>
              <a:t>92% water</a:t>
            </a:r>
          </a:p>
          <a:p>
            <a:pPr>
              <a:spcBef>
                <a:spcPts val="1200"/>
              </a:spcBef>
              <a:spcAft>
                <a:spcPts val="600"/>
              </a:spcAft>
            </a:pPr>
            <a:r>
              <a:rPr lang="en-US" noProof="0" dirty="0">
                <a:solidFill>
                  <a:srgbClr val="000000"/>
                </a:solidFill>
                <a:latin typeface="Arial" panose="020B0604020202020204" pitchFamily="34" charset="0"/>
                <a:ea typeface="Verdana" panose="020B0604030504040204" pitchFamily="34" charset="0"/>
              </a:rPr>
              <a:t>Contains the following solutes</a:t>
            </a:r>
          </a:p>
          <a:p>
            <a:pPr marL="347472" indent="-347472">
              <a:spcBef>
                <a:spcPts val="1200"/>
              </a:spcBef>
              <a:spcAft>
                <a:spcPts val="600"/>
              </a:spcAft>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Nutrients, wastes, and hormones</a:t>
            </a:r>
          </a:p>
          <a:p>
            <a:pPr marL="347472" indent="-347472">
              <a:spcBef>
                <a:spcPts val="1200"/>
              </a:spcBef>
              <a:spcAft>
                <a:spcPts val="600"/>
              </a:spcAft>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Ions</a:t>
            </a:r>
          </a:p>
        </p:txBody>
      </p:sp>
      <p:graphicFrame>
        <p:nvGraphicFramePr>
          <p:cNvPr id="9" name="Object 3">
            <a:extLst>
              <a:ext uri="{FF2B5EF4-FFF2-40B4-BE49-F238E27FC236}">
                <a16:creationId xmlns:a16="http://schemas.microsoft.com/office/drawing/2014/main" id="{9944CDF1-0043-44C4-B0CE-7895D312F532}"/>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3152651649"/>
              </p:ext>
            </p:extLst>
          </p:nvPr>
        </p:nvGraphicFramePr>
        <p:xfrm>
          <a:off x="1264339" y="3635436"/>
          <a:ext cx="1701800" cy="368300"/>
        </p:xfrm>
        <a:graphic>
          <a:graphicData uri="http://schemas.openxmlformats.org/presentationml/2006/ole">
            <mc:AlternateContent xmlns:mc="http://schemas.openxmlformats.org/markup-compatibility/2006">
              <mc:Choice xmlns:v="urn:schemas-microsoft-com:vml" Requires="v">
                <p:oleObj spid="_x0000_s1106" name="Equation" r:id="rId3" imgW="1701720" imgH="368280" progId="Equation.DSMT4">
                  <p:embed/>
                </p:oleObj>
              </mc:Choice>
              <mc:Fallback>
                <p:oleObj name="Equation" r:id="rId3" imgW="1701720" imgH="368280" progId="Equation.DSMT4">
                  <p:embed/>
                  <p:pic>
                    <p:nvPicPr>
                      <p:cNvPr id="0" name=""/>
                      <p:cNvPicPr/>
                      <p:nvPr/>
                    </p:nvPicPr>
                    <p:blipFill>
                      <a:blip r:embed="rId4"/>
                      <a:stretch>
                        <a:fillRect/>
                      </a:stretch>
                    </p:blipFill>
                    <p:spPr>
                      <a:xfrm>
                        <a:off x="1264339" y="3635436"/>
                        <a:ext cx="1701800" cy="368300"/>
                      </a:xfrm>
                      <a:prstGeom prst="rect">
                        <a:avLst/>
                      </a:prstGeom>
                    </p:spPr>
                  </p:pic>
                </p:oleObj>
              </mc:Fallback>
            </mc:AlternateContent>
          </a:graphicData>
        </a:graphic>
      </p:graphicFrame>
      <p:sp>
        <p:nvSpPr>
          <p:cNvPr id="4" name="Content Placeholder 4">
            <a:extLst>
              <a:ext uri="{FF2B5EF4-FFF2-40B4-BE49-F238E27FC236}">
                <a16:creationId xmlns:a16="http://schemas.microsoft.com/office/drawing/2014/main" id="{ACE7B29B-DF6A-418E-94F3-EB596BFCB8B3}"/>
              </a:ext>
            </a:extLst>
          </p:cNvPr>
          <p:cNvSpPr>
            <a:spLocks noGrp="1"/>
          </p:cNvSpPr>
          <p:nvPr>
            <p:ph sz="quarter" idx="15"/>
          </p:nvPr>
        </p:nvSpPr>
        <p:spPr>
          <a:xfrm>
            <a:off x="760163" y="3606998"/>
            <a:ext cx="3899971" cy="425176"/>
          </a:xfrm>
        </p:spPr>
        <p:txBody>
          <a:bodyPr/>
          <a:lstStyle/>
          <a:p>
            <a:pPr marL="640080" indent="-2194560">
              <a:buFont typeface="Arial" panose="020B0604020202020204" pitchFamily="34" charset="0"/>
              <a:buChar char="•"/>
            </a:pPr>
            <a:r>
              <a:rPr lang="en-US" sz="2000" dirty="0"/>
              <a:t>and trace</a:t>
            </a:r>
            <a:endParaRPr lang="en-IN" sz="2000" dirty="0"/>
          </a:p>
        </p:txBody>
      </p:sp>
      <p:graphicFrame>
        <p:nvGraphicFramePr>
          <p:cNvPr id="10" name="Object 5">
            <a:extLst>
              <a:ext uri="{FF2B5EF4-FFF2-40B4-BE49-F238E27FC236}">
                <a16:creationId xmlns:a16="http://schemas.microsoft.com/office/drawing/2014/main" id="{C86C4060-16AC-4AB4-869B-87B0AC87F6AF}"/>
              </a:ext>
              <a:ext uri="{C183D7F6-B498-43B3-948B-1728B52AA6E4}">
                <adec:decorative xmlns:adec="http://schemas.microsoft.com/office/drawing/2017/decorative" val="1"/>
              </a:ext>
            </a:extLst>
          </p:cNvPr>
          <p:cNvGraphicFramePr>
            <a:graphicFrameLocks noChangeAspect="1"/>
          </p:cNvGraphicFramePr>
          <p:nvPr>
            <p:extLst>
              <p:ext uri="{D42A27DB-BD31-4B8C-83A1-F6EECF244321}">
                <p14:modId xmlns:p14="http://schemas.microsoft.com/office/powerpoint/2010/main" val="1535441192"/>
              </p:ext>
            </p:extLst>
          </p:nvPr>
        </p:nvGraphicFramePr>
        <p:xfrm>
          <a:off x="4249604" y="3641786"/>
          <a:ext cx="2870200" cy="355600"/>
        </p:xfrm>
        <a:graphic>
          <a:graphicData uri="http://schemas.openxmlformats.org/presentationml/2006/ole">
            <mc:AlternateContent xmlns:mc="http://schemas.openxmlformats.org/markup-compatibility/2006">
              <mc:Choice xmlns:v="urn:schemas-microsoft-com:vml" Requires="v">
                <p:oleObj spid="_x0000_s1107" name="Equation" r:id="rId5" imgW="2869920" imgH="355320" progId="Equation.DSMT4">
                  <p:embed/>
                </p:oleObj>
              </mc:Choice>
              <mc:Fallback>
                <p:oleObj name="Equation" r:id="rId5" imgW="2869920" imgH="355320" progId="Equation.DSMT4">
                  <p:embed/>
                  <p:pic>
                    <p:nvPicPr>
                      <p:cNvPr id="0" name=""/>
                      <p:cNvPicPr/>
                      <p:nvPr/>
                    </p:nvPicPr>
                    <p:blipFill>
                      <a:blip r:embed="rId6"/>
                      <a:stretch>
                        <a:fillRect/>
                      </a:stretch>
                    </p:blipFill>
                    <p:spPr>
                      <a:xfrm>
                        <a:off x="4249604" y="3641786"/>
                        <a:ext cx="2870200" cy="355600"/>
                      </a:xfrm>
                      <a:prstGeom prst="rect">
                        <a:avLst/>
                      </a:prstGeom>
                    </p:spPr>
                  </p:pic>
                </p:oleObj>
              </mc:Fallback>
            </mc:AlternateContent>
          </a:graphicData>
        </a:graphic>
      </p:graphicFrame>
      <p:sp>
        <p:nvSpPr>
          <p:cNvPr id="5" name="Content Placeholder 6">
            <a:extLst>
              <a:ext uri="{FF2B5EF4-FFF2-40B4-BE49-F238E27FC236}">
                <a16:creationId xmlns:a16="http://schemas.microsoft.com/office/drawing/2014/main" id="{0248CAB9-F295-410A-AB79-E955E5ADA3E9}"/>
              </a:ext>
            </a:extLst>
          </p:cNvPr>
          <p:cNvSpPr>
            <a:spLocks noGrp="1"/>
          </p:cNvSpPr>
          <p:nvPr>
            <p:ph sz="quarter" idx="17"/>
          </p:nvPr>
        </p:nvSpPr>
        <p:spPr>
          <a:xfrm>
            <a:off x="342899" y="4210172"/>
            <a:ext cx="8458201" cy="2040874"/>
          </a:xfrm>
        </p:spPr>
        <p:txBody>
          <a:bodyPr/>
          <a:lstStyle/>
          <a:p>
            <a:pPr marL="342900" indent="-342900">
              <a:buFont typeface="Arial" panose="020B0604020202020204" pitchFamily="34" charset="0"/>
              <a:buChar char="•"/>
            </a:pPr>
            <a:r>
              <a:rPr lang="en-US" dirty="0">
                <a:latin typeface="+mj-lt"/>
              </a:rPr>
              <a:t>Proteins</a:t>
            </a:r>
          </a:p>
          <a:p>
            <a:pPr lvl="2"/>
            <a:r>
              <a:rPr lang="en-US" dirty="0">
                <a:latin typeface="+mj-lt"/>
              </a:rPr>
              <a:t>Albumin, alpha (</a:t>
            </a:r>
            <a:r>
              <a:rPr lang="en-US" dirty="0">
                <a:latin typeface="+mj-lt"/>
                <a:sym typeface="Symbol" panose="05050102010706020507" pitchFamily="18" charset="2"/>
              </a:rPr>
              <a:t></a:t>
            </a:r>
            <a:r>
              <a:rPr lang="en-US" dirty="0">
                <a:latin typeface="+mj-lt"/>
              </a:rPr>
              <a:t>) and beta (</a:t>
            </a:r>
            <a:r>
              <a:rPr lang="el-GR" dirty="0">
                <a:latin typeface="+mj-lt"/>
                <a:cs typeface="Times New Roman" panose="02020603050405020304" pitchFamily="18" charset="0"/>
              </a:rPr>
              <a:t>β</a:t>
            </a:r>
            <a:r>
              <a:rPr lang="en-US" dirty="0">
                <a:latin typeface="+mj-lt"/>
              </a:rPr>
              <a:t>) globulins</a:t>
            </a:r>
          </a:p>
          <a:p>
            <a:pPr lvl="2"/>
            <a:r>
              <a:rPr lang="en-US" dirty="0">
                <a:latin typeface="+mj-lt"/>
              </a:rPr>
              <a:t>Fibrinogen</a:t>
            </a:r>
          </a:p>
          <a:p>
            <a:pPr marL="914400" lvl="3"/>
            <a:r>
              <a:rPr lang="en-US" sz="1800" dirty="0">
                <a:latin typeface="+mj-lt"/>
              </a:rPr>
              <a:t>If removed, plasma is called serum</a:t>
            </a:r>
          </a:p>
        </p:txBody>
      </p:sp>
      <p:sp>
        <p:nvSpPr>
          <p:cNvPr id="6" name="Slide Number Placeholder 7">
            <a:extLst>
              <a:ext uri="{FF2B5EF4-FFF2-40B4-BE49-F238E27FC236}">
                <a16:creationId xmlns:a16="http://schemas.microsoft.com/office/drawing/2014/main" id="{1A4C5A56-C1ED-41EC-9F68-A2CAEC8FA14E}"/>
              </a:ext>
            </a:extLst>
          </p:cNvPr>
          <p:cNvSpPr>
            <a:spLocks noGrp="1"/>
          </p:cNvSpPr>
          <p:nvPr>
            <p:ph type="sldNum" sz="quarter" idx="10"/>
          </p:nvPr>
        </p:nvSpPr>
        <p:spPr/>
        <p:txBody>
          <a:bodyPr/>
          <a:lstStyle/>
          <a:p>
            <a:fld id="{68151E55-6873-49E2-B8D5-2F265E6F1973}" type="slidenum">
              <a:rPr lang="en-US" smtClean="0"/>
              <a:pPr/>
              <a:t>10</a:t>
            </a:fld>
            <a:endParaRPr lang="en-US"/>
          </a:p>
        </p:txBody>
      </p:sp>
    </p:spTree>
    <p:extLst>
      <p:ext uri="{BB962C8B-B14F-4D97-AF65-F5344CB8AC3E}">
        <p14:creationId xmlns:p14="http://schemas.microsoft.com/office/powerpoint/2010/main" val="1541400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0761D-979B-4217-9A0E-5C00C19302BF}"/>
              </a:ext>
            </a:extLst>
          </p:cNvPr>
          <p:cNvSpPr>
            <a:spLocks noGrp="1"/>
          </p:cNvSpPr>
          <p:nvPr>
            <p:ph type="title"/>
          </p:nvPr>
        </p:nvSpPr>
        <p:spPr/>
        <p:txBody>
          <a:bodyPr/>
          <a:lstStyle/>
          <a:p>
            <a:r>
              <a:rPr lang="en-US" noProof="0" dirty="0">
                <a:solidFill>
                  <a:srgbClr val="000000"/>
                </a:solidFill>
                <a:latin typeface="Arial" panose="020B0604020202020204" pitchFamily="34" charset="0"/>
                <a:ea typeface="Verdana" panose="020B0604030504040204" pitchFamily="34" charset="0"/>
                <a:cs typeface="Arial" pitchFamily="34" charset="0"/>
              </a:rPr>
              <a:t>Formed elements</a:t>
            </a:r>
          </a:p>
        </p:txBody>
      </p:sp>
      <p:sp>
        <p:nvSpPr>
          <p:cNvPr id="3" name="Content Placeholder 2">
            <a:extLst>
              <a:ext uri="{FF2B5EF4-FFF2-40B4-BE49-F238E27FC236}">
                <a16:creationId xmlns:a16="http://schemas.microsoft.com/office/drawing/2014/main" id="{CCB38002-191D-428B-848D-D9AC37E6FCCF}"/>
              </a:ext>
            </a:extLst>
          </p:cNvPr>
          <p:cNvSpPr>
            <a:spLocks noGrp="1"/>
          </p:cNvSpPr>
          <p:nvPr>
            <p:ph sz="quarter" idx="11"/>
          </p:nvPr>
        </p:nvSpPr>
        <p:spPr/>
        <p:txBody>
          <a:bodyPr/>
          <a:lstStyle/>
          <a:p>
            <a:pPr>
              <a:spcBef>
                <a:spcPts val="1200"/>
              </a:spcBef>
              <a:spcAft>
                <a:spcPts val="600"/>
              </a:spcAft>
              <a:buClr>
                <a:srgbClr val="003B48"/>
              </a:buClr>
            </a:pPr>
            <a:r>
              <a:rPr lang="en-US" noProof="0" dirty="0">
                <a:solidFill>
                  <a:srgbClr val="000000"/>
                </a:solidFill>
                <a:latin typeface="Arial" panose="020B0604020202020204" pitchFamily="34" charset="0"/>
                <a:ea typeface="Verdana" panose="020B0604030504040204" pitchFamily="34" charset="0"/>
              </a:rPr>
              <a:t>Red blood cells (erythrocytes)</a:t>
            </a:r>
          </a:p>
          <a:p>
            <a:pPr marL="342900" indent="-342900">
              <a:spcBef>
                <a:spcPts val="1200"/>
              </a:spcBef>
              <a:spcAft>
                <a:spcPts val="600"/>
              </a:spcAft>
              <a:buClr>
                <a:srgbClr val="000000"/>
              </a:buClr>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About 5 million per microliter of blood</a:t>
            </a:r>
          </a:p>
          <a:p>
            <a:pPr marL="342900" indent="-342900">
              <a:spcBef>
                <a:spcPts val="1200"/>
              </a:spcBef>
              <a:spcAft>
                <a:spcPts val="600"/>
              </a:spcAft>
              <a:buClr>
                <a:srgbClr val="000000"/>
              </a:buClr>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Hematocrit is the fraction of the total blood volume occupied by red blood cells</a:t>
            </a:r>
          </a:p>
          <a:p>
            <a:pPr marL="342900" indent="-342900">
              <a:spcBef>
                <a:spcPts val="1200"/>
              </a:spcBef>
              <a:spcAft>
                <a:spcPts val="600"/>
              </a:spcAft>
              <a:buClr>
                <a:srgbClr val="000000"/>
              </a:buClr>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Mature mammalian erythrocytes lack nuclei</a:t>
            </a:r>
          </a:p>
          <a:p>
            <a:pPr marL="342900" indent="-342900">
              <a:spcBef>
                <a:spcPts val="1200"/>
              </a:spcBef>
              <a:spcAft>
                <a:spcPts val="600"/>
              </a:spcAft>
              <a:buClr>
                <a:srgbClr val="000000"/>
              </a:buClr>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R</a:t>
            </a:r>
            <a:r>
              <a:rPr lang="en-US" sz="100" noProof="0" dirty="0">
                <a:solidFill>
                  <a:srgbClr val="000000"/>
                </a:solidFill>
                <a:latin typeface="Arial" panose="020B0604020202020204" pitchFamily="34" charset="0"/>
                <a:ea typeface="Verdana" panose="020B0604030504040204" pitchFamily="34" charset="0"/>
              </a:rPr>
              <a:t> </a:t>
            </a:r>
            <a:r>
              <a:rPr lang="en-US" noProof="0" dirty="0">
                <a:solidFill>
                  <a:srgbClr val="000000"/>
                </a:solidFill>
                <a:latin typeface="Arial" panose="020B0604020202020204" pitchFamily="34" charset="0"/>
                <a:ea typeface="Verdana" panose="020B0604030504040204" pitchFamily="34" charset="0"/>
              </a:rPr>
              <a:t>B</a:t>
            </a:r>
            <a:r>
              <a:rPr lang="en-US" sz="100" noProof="0" dirty="0">
                <a:solidFill>
                  <a:srgbClr val="000000"/>
                </a:solidFill>
                <a:latin typeface="Arial" panose="020B0604020202020204" pitchFamily="34" charset="0"/>
                <a:ea typeface="Verdana" panose="020B0604030504040204" pitchFamily="34" charset="0"/>
              </a:rPr>
              <a:t> </a:t>
            </a:r>
            <a:r>
              <a:rPr lang="en-US" noProof="0" dirty="0">
                <a:solidFill>
                  <a:srgbClr val="000000"/>
                </a:solidFill>
                <a:latin typeface="Arial" panose="020B0604020202020204" pitchFamily="34" charset="0"/>
                <a:ea typeface="Verdana" panose="020B0604030504040204" pitchFamily="34" charset="0"/>
              </a:rPr>
              <a:t>Cs of vertebrates contain hemoglobin</a:t>
            </a:r>
          </a:p>
          <a:p>
            <a:pPr lvl="2" indent="-283464">
              <a:spcBef>
                <a:spcPts val="1200"/>
              </a:spcBef>
              <a:spcAft>
                <a:spcPts val="600"/>
              </a:spcAft>
              <a:buClr>
                <a:srgbClr val="000000"/>
              </a:buClr>
            </a:pPr>
            <a:r>
              <a:rPr lang="en-US" noProof="0" dirty="0">
                <a:solidFill>
                  <a:srgbClr val="000000"/>
                </a:solidFill>
                <a:latin typeface="Arial" panose="020B0604020202020204" pitchFamily="34" charset="0"/>
                <a:ea typeface="Verdana" panose="020B0604030504040204" pitchFamily="34" charset="0"/>
              </a:rPr>
              <a:t>Pigment that binds and transports oxygen</a:t>
            </a:r>
          </a:p>
        </p:txBody>
      </p:sp>
      <p:sp>
        <p:nvSpPr>
          <p:cNvPr id="6" name="Slide Number Placeholder 3">
            <a:extLst>
              <a:ext uri="{FF2B5EF4-FFF2-40B4-BE49-F238E27FC236}">
                <a16:creationId xmlns:a16="http://schemas.microsoft.com/office/drawing/2014/main" id="{111B1089-EEC4-42D9-93C6-C23F023359C7}"/>
              </a:ext>
            </a:extLst>
          </p:cNvPr>
          <p:cNvSpPr>
            <a:spLocks noGrp="1"/>
          </p:cNvSpPr>
          <p:nvPr>
            <p:ph type="sldNum" sz="quarter" idx="10"/>
          </p:nvPr>
        </p:nvSpPr>
        <p:spPr/>
        <p:txBody>
          <a:bodyPr/>
          <a:lstStyle/>
          <a:p>
            <a:fld id="{68151E55-6873-49E2-B8D5-2F265E6F1973}" type="slidenum">
              <a:rPr lang="en-US" smtClean="0"/>
              <a:pPr/>
              <a:t>11</a:t>
            </a:fld>
            <a:endParaRPr lang="en-US"/>
          </a:p>
        </p:txBody>
      </p:sp>
    </p:spTree>
    <p:extLst>
      <p:ext uri="{BB962C8B-B14F-4D97-AF65-F5344CB8AC3E}">
        <p14:creationId xmlns:p14="http://schemas.microsoft.com/office/powerpoint/2010/main" val="22913513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E04D50-58BB-4860-B482-BCA282AC9421}"/>
              </a:ext>
            </a:extLst>
          </p:cNvPr>
          <p:cNvSpPr>
            <a:spLocks noGrp="1"/>
          </p:cNvSpPr>
          <p:nvPr>
            <p:ph type="title"/>
          </p:nvPr>
        </p:nvSpPr>
        <p:spPr/>
        <p:txBody>
          <a:bodyPr/>
          <a:lstStyle/>
          <a:p>
            <a:r>
              <a:rPr lang="en-US" noProof="0" dirty="0">
                <a:solidFill>
                  <a:srgbClr val="000000"/>
                </a:solidFill>
                <a:latin typeface="Arial" panose="020B0604020202020204" pitchFamily="34" charset="0"/>
                <a:ea typeface="Verdana" panose="020B0604030504040204" pitchFamily="34" charset="0"/>
                <a:cs typeface="Arial" pitchFamily="34" charset="0"/>
              </a:rPr>
              <a:t>Leukocytes</a:t>
            </a:r>
          </a:p>
        </p:txBody>
      </p:sp>
      <p:sp>
        <p:nvSpPr>
          <p:cNvPr id="3" name="Content Placeholder 2">
            <a:extLst>
              <a:ext uri="{FF2B5EF4-FFF2-40B4-BE49-F238E27FC236}">
                <a16:creationId xmlns:a16="http://schemas.microsoft.com/office/drawing/2014/main" id="{D0086377-412D-40F2-939A-D44DC074613E}"/>
              </a:ext>
            </a:extLst>
          </p:cNvPr>
          <p:cNvSpPr>
            <a:spLocks noGrp="1"/>
          </p:cNvSpPr>
          <p:nvPr>
            <p:ph sz="quarter" idx="11"/>
          </p:nvPr>
        </p:nvSpPr>
        <p:spPr/>
        <p:txBody>
          <a:bodyPr/>
          <a:lstStyle/>
          <a:p>
            <a:pPr>
              <a:spcBef>
                <a:spcPts val="1200"/>
              </a:spcBef>
              <a:spcAft>
                <a:spcPts val="600"/>
              </a:spcAft>
              <a:buClr>
                <a:srgbClr val="003B48"/>
              </a:buClr>
            </a:pPr>
            <a:r>
              <a:rPr lang="en-US" noProof="0" dirty="0">
                <a:solidFill>
                  <a:srgbClr val="000000"/>
                </a:solidFill>
                <a:latin typeface="Arial" panose="020B0604020202020204" pitchFamily="34" charset="0"/>
                <a:ea typeface="Verdana" panose="020B0604030504040204" pitchFamily="34" charset="0"/>
              </a:rPr>
              <a:t>White blood cells (leukocytes)</a:t>
            </a:r>
          </a:p>
          <a:p>
            <a:pPr marL="342900" indent="-342900">
              <a:spcBef>
                <a:spcPts val="1200"/>
              </a:spcBef>
              <a:spcAft>
                <a:spcPts val="600"/>
              </a:spcAft>
              <a:buClr>
                <a:srgbClr val="000000"/>
              </a:buClr>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Less than 1% of blood cells</a:t>
            </a:r>
          </a:p>
          <a:p>
            <a:pPr marL="342900" indent="-342900">
              <a:spcBef>
                <a:spcPts val="1200"/>
              </a:spcBef>
              <a:spcAft>
                <a:spcPts val="600"/>
              </a:spcAft>
              <a:buClr>
                <a:srgbClr val="000000"/>
              </a:buClr>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Larger than erythrocytes and have nuclei</a:t>
            </a:r>
          </a:p>
          <a:p>
            <a:pPr marL="342900" indent="-342900">
              <a:spcBef>
                <a:spcPts val="1200"/>
              </a:spcBef>
              <a:spcAft>
                <a:spcPts val="600"/>
              </a:spcAft>
              <a:buClr>
                <a:srgbClr val="000000"/>
              </a:buClr>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Can migrate out of capillaries into tissue fluid</a:t>
            </a:r>
          </a:p>
          <a:p>
            <a:pPr marL="342900" indent="-342900">
              <a:spcBef>
                <a:spcPts val="1200"/>
              </a:spcBef>
              <a:spcAft>
                <a:spcPts val="600"/>
              </a:spcAft>
              <a:buClr>
                <a:srgbClr val="000000"/>
              </a:buClr>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Types</a:t>
            </a:r>
          </a:p>
          <a:p>
            <a:pPr lvl="2" indent="-283464">
              <a:spcBef>
                <a:spcPts val="1200"/>
              </a:spcBef>
              <a:spcAft>
                <a:spcPts val="600"/>
              </a:spcAft>
              <a:buClr>
                <a:srgbClr val="000000"/>
              </a:buClr>
            </a:pPr>
            <a:r>
              <a:rPr lang="en-US" noProof="0" dirty="0">
                <a:solidFill>
                  <a:srgbClr val="000000"/>
                </a:solidFill>
                <a:latin typeface="Arial" panose="020B0604020202020204" pitchFamily="34" charset="0"/>
                <a:ea typeface="Verdana" panose="020B0604030504040204" pitchFamily="34" charset="0"/>
              </a:rPr>
              <a:t>Granular leukocytes</a:t>
            </a:r>
          </a:p>
          <a:p>
            <a:pPr marL="914400" lvl="3" indent="-283464">
              <a:spcBef>
                <a:spcPts val="1200"/>
              </a:spcBef>
              <a:spcAft>
                <a:spcPts val="600"/>
              </a:spcAft>
              <a:buClr>
                <a:srgbClr val="000000"/>
              </a:buClr>
            </a:pPr>
            <a:r>
              <a:rPr lang="en-US" sz="1800" noProof="0" dirty="0">
                <a:solidFill>
                  <a:srgbClr val="000000"/>
                </a:solidFill>
                <a:latin typeface="Arial" panose="020B0604020202020204" pitchFamily="34" charset="0"/>
                <a:ea typeface="Verdana" panose="020B0604030504040204" pitchFamily="34" charset="0"/>
              </a:rPr>
              <a:t>Neutrophils, eosinophils, and basophils</a:t>
            </a:r>
          </a:p>
          <a:p>
            <a:pPr lvl="2" indent="-283464">
              <a:spcBef>
                <a:spcPts val="1200"/>
              </a:spcBef>
              <a:spcAft>
                <a:spcPts val="600"/>
              </a:spcAft>
              <a:buClr>
                <a:srgbClr val="000000"/>
              </a:buClr>
            </a:pPr>
            <a:r>
              <a:rPr lang="en-US" noProof="0" dirty="0" err="1">
                <a:solidFill>
                  <a:srgbClr val="000000"/>
                </a:solidFill>
                <a:latin typeface="Arial" panose="020B0604020202020204" pitchFamily="34" charset="0"/>
                <a:ea typeface="Verdana" panose="020B0604030504040204" pitchFamily="34" charset="0"/>
              </a:rPr>
              <a:t>Agranular</a:t>
            </a:r>
            <a:r>
              <a:rPr lang="en-US" noProof="0" dirty="0">
                <a:solidFill>
                  <a:srgbClr val="000000"/>
                </a:solidFill>
                <a:latin typeface="Arial" panose="020B0604020202020204" pitchFamily="34" charset="0"/>
                <a:ea typeface="Verdana" panose="020B0604030504040204" pitchFamily="34" charset="0"/>
              </a:rPr>
              <a:t> leukocytes</a:t>
            </a:r>
          </a:p>
          <a:p>
            <a:pPr marL="914400" lvl="3" indent="-283464">
              <a:spcBef>
                <a:spcPts val="1200"/>
              </a:spcBef>
              <a:spcAft>
                <a:spcPts val="600"/>
              </a:spcAft>
              <a:buClr>
                <a:srgbClr val="000000"/>
              </a:buClr>
            </a:pPr>
            <a:r>
              <a:rPr lang="en-US" sz="1800" noProof="0" dirty="0">
                <a:solidFill>
                  <a:srgbClr val="000000"/>
                </a:solidFill>
                <a:latin typeface="Arial" panose="020B0604020202020204" pitchFamily="34" charset="0"/>
                <a:ea typeface="Verdana" panose="020B0604030504040204" pitchFamily="34" charset="0"/>
              </a:rPr>
              <a:t>Monocytes and lymphocytes</a:t>
            </a:r>
          </a:p>
        </p:txBody>
      </p:sp>
      <p:sp>
        <p:nvSpPr>
          <p:cNvPr id="6" name="Slide Number Placeholder 3">
            <a:extLst>
              <a:ext uri="{FF2B5EF4-FFF2-40B4-BE49-F238E27FC236}">
                <a16:creationId xmlns:a16="http://schemas.microsoft.com/office/drawing/2014/main" id="{D62FC58A-89FD-4709-A18C-3E31C214C666}"/>
              </a:ext>
            </a:extLst>
          </p:cNvPr>
          <p:cNvSpPr>
            <a:spLocks noGrp="1"/>
          </p:cNvSpPr>
          <p:nvPr>
            <p:ph type="sldNum" sz="quarter" idx="10"/>
          </p:nvPr>
        </p:nvSpPr>
        <p:spPr/>
        <p:txBody>
          <a:bodyPr/>
          <a:lstStyle/>
          <a:p>
            <a:fld id="{68151E55-6873-49E2-B8D5-2F265E6F1973}" type="slidenum">
              <a:rPr lang="en-US" smtClean="0"/>
              <a:pPr/>
              <a:t>12</a:t>
            </a:fld>
            <a:endParaRPr lang="en-US"/>
          </a:p>
        </p:txBody>
      </p:sp>
    </p:spTree>
    <p:extLst>
      <p:ext uri="{BB962C8B-B14F-4D97-AF65-F5344CB8AC3E}">
        <p14:creationId xmlns:p14="http://schemas.microsoft.com/office/powerpoint/2010/main" val="134069970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DEBB24-9B7A-44CD-BC61-F5D396C3B30F}"/>
              </a:ext>
            </a:extLst>
          </p:cNvPr>
          <p:cNvSpPr>
            <a:spLocks noGrp="1"/>
          </p:cNvSpPr>
          <p:nvPr>
            <p:ph type="title"/>
          </p:nvPr>
        </p:nvSpPr>
        <p:spPr/>
        <p:txBody>
          <a:bodyPr/>
          <a:lstStyle/>
          <a:p>
            <a:pPr lvl="0"/>
            <a:r>
              <a:rPr lang="en-US" noProof="0" dirty="0">
                <a:solidFill>
                  <a:srgbClr val="000000"/>
                </a:solidFill>
                <a:latin typeface="Arial" panose="020B0604020202020204" pitchFamily="34" charset="0"/>
                <a:ea typeface="Verdana" panose="020B0604030504040204" pitchFamily="34" charset="0"/>
                <a:cs typeface="Arial" pitchFamily="34" charset="0"/>
              </a:rPr>
              <a:t>Platelets</a:t>
            </a:r>
          </a:p>
        </p:txBody>
      </p:sp>
      <p:sp>
        <p:nvSpPr>
          <p:cNvPr id="3" name="Content Placeholder 2">
            <a:extLst>
              <a:ext uri="{FF2B5EF4-FFF2-40B4-BE49-F238E27FC236}">
                <a16:creationId xmlns:a16="http://schemas.microsoft.com/office/drawing/2014/main" id="{0037695E-1708-43F0-8380-AAE3CAD158C3}"/>
              </a:ext>
            </a:extLst>
          </p:cNvPr>
          <p:cNvSpPr>
            <a:spLocks noGrp="1"/>
          </p:cNvSpPr>
          <p:nvPr>
            <p:ph sz="quarter" idx="11"/>
          </p:nvPr>
        </p:nvSpPr>
        <p:spPr>
          <a:xfrm>
            <a:off x="342900" y="1276710"/>
            <a:ext cx="8458200" cy="1413776"/>
          </a:xfrm>
        </p:spPr>
        <p:txBody>
          <a:bodyPr/>
          <a:lstStyle/>
          <a:p>
            <a:pPr marL="342900" lvl="0" indent="-342900">
              <a:spcBef>
                <a:spcPts val="1200"/>
              </a:spcBef>
              <a:spcAft>
                <a:spcPts val="600"/>
              </a:spcAft>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Cell fragments that pinch off from larger cells in the bone marrow</a:t>
            </a:r>
          </a:p>
          <a:p>
            <a:pPr marL="342900" lvl="0" indent="-342900">
              <a:spcBef>
                <a:spcPts val="1200"/>
              </a:spcBef>
              <a:spcAft>
                <a:spcPts val="600"/>
              </a:spcAft>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Function in the formation of blood clots</a:t>
            </a:r>
          </a:p>
        </p:txBody>
      </p:sp>
      <p:pic>
        <p:nvPicPr>
          <p:cNvPr id="13" name="Picture 3" descr="An illustration shows the process of clotting."/>
          <p:cNvPicPr>
            <a:picLocks noChangeAspect="1"/>
          </p:cNvPicPr>
          <p:nvPr/>
        </p:nvPicPr>
        <p:blipFill rotWithShape="1">
          <a:blip r:embed="rId2">
            <a:extLst>
              <a:ext uri="{28A0092B-C50C-407E-A947-70E740481C1C}">
                <a14:useLocalDpi xmlns:a14="http://schemas.microsoft.com/office/drawing/2010/main" val="0"/>
              </a:ext>
            </a:extLst>
          </a:blip>
          <a:srcRect r="5026"/>
          <a:stretch/>
        </p:blipFill>
        <p:spPr>
          <a:xfrm>
            <a:off x="882532" y="3081975"/>
            <a:ext cx="7378935" cy="2929860"/>
          </a:xfrm>
          <a:prstGeom prst="rect">
            <a:avLst/>
          </a:prstGeom>
        </p:spPr>
      </p:pic>
      <p:sp>
        <p:nvSpPr>
          <p:cNvPr id="8" name="Text Placeholder 4">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noProof="0" dirty="0">
                <a:hlinkClick r:id="rId3" action="ppaction://hlinksldjump"/>
              </a:rPr>
              <a:t>Access the text alternative for slide images.</a:t>
            </a:r>
          </a:p>
        </p:txBody>
      </p:sp>
      <p:sp>
        <p:nvSpPr>
          <p:cNvPr id="9" name="Slide Number Placeholder 5">
            <a:extLst>
              <a:ext uri="{FF2B5EF4-FFF2-40B4-BE49-F238E27FC236}">
                <a16:creationId xmlns:a16="http://schemas.microsoft.com/office/drawing/2014/main" id="{07CE2AD6-CB5E-4C10-9168-1AFCE7EF010A}"/>
              </a:ext>
            </a:extLst>
          </p:cNvPr>
          <p:cNvSpPr>
            <a:spLocks noGrp="1"/>
          </p:cNvSpPr>
          <p:nvPr>
            <p:ph type="sldNum" sz="quarter" idx="10"/>
          </p:nvPr>
        </p:nvSpPr>
        <p:spPr/>
        <p:txBody>
          <a:bodyPr/>
          <a:lstStyle/>
          <a:p>
            <a:fld id="{68151E55-6873-49E2-B8D5-2F265E6F1973}" type="slidenum">
              <a:rPr lang="en-US" smtClean="0"/>
              <a:pPr/>
              <a:t>13</a:t>
            </a:fld>
            <a:endParaRPr lang="en-US"/>
          </a:p>
        </p:txBody>
      </p:sp>
    </p:spTree>
    <p:extLst>
      <p:ext uri="{BB962C8B-B14F-4D97-AF65-F5344CB8AC3E}">
        <p14:creationId xmlns:p14="http://schemas.microsoft.com/office/powerpoint/2010/main" val="365312167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FC13C3-BAEA-421B-B767-95BD099982E5}"/>
              </a:ext>
            </a:extLst>
          </p:cNvPr>
          <p:cNvSpPr>
            <a:spLocks noGrp="1"/>
          </p:cNvSpPr>
          <p:nvPr>
            <p:ph type="title"/>
          </p:nvPr>
        </p:nvSpPr>
        <p:spPr/>
        <p:txBody>
          <a:bodyPr/>
          <a:lstStyle/>
          <a:p>
            <a:r>
              <a:rPr lang="en-US" noProof="0" dirty="0">
                <a:solidFill>
                  <a:srgbClr val="000000"/>
                </a:solidFill>
                <a:latin typeface="Arial" panose="020B0604020202020204" pitchFamily="34" charset="0"/>
                <a:ea typeface="Verdana" panose="020B0604030504040204" pitchFamily="34" charset="0"/>
                <a:cs typeface="Arial" pitchFamily="34" charset="0"/>
              </a:rPr>
              <a:t>Development of Blood Cells</a:t>
            </a:r>
          </a:p>
        </p:txBody>
      </p:sp>
      <p:sp>
        <p:nvSpPr>
          <p:cNvPr id="3" name="Content Placeholder 2">
            <a:extLst>
              <a:ext uri="{FF2B5EF4-FFF2-40B4-BE49-F238E27FC236}">
                <a16:creationId xmlns:a16="http://schemas.microsoft.com/office/drawing/2014/main" id="{F918DD7E-F29A-4502-BD22-E88361C64D27}"/>
              </a:ext>
            </a:extLst>
          </p:cNvPr>
          <p:cNvSpPr>
            <a:spLocks noGrp="1"/>
          </p:cNvSpPr>
          <p:nvPr>
            <p:ph sz="quarter" idx="11"/>
          </p:nvPr>
        </p:nvSpPr>
        <p:spPr/>
        <p:txBody>
          <a:bodyPr/>
          <a:lstStyle/>
          <a:p>
            <a:pPr>
              <a:spcBef>
                <a:spcPts val="1200"/>
              </a:spcBef>
              <a:spcAft>
                <a:spcPts val="600"/>
              </a:spcAft>
            </a:pPr>
            <a:r>
              <a:rPr lang="en-US" noProof="0" dirty="0">
                <a:solidFill>
                  <a:srgbClr val="000000"/>
                </a:solidFill>
                <a:latin typeface="Arial" panose="020B0604020202020204" pitchFamily="34" charset="0"/>
                <a:ea typeface="Verdana" panose="020B0604030504040204" pitchFamily="34" charset="0"/>
              </a:rPr>
              <a:t>All develop from pluripotent stem cells</a:t>
            </a:r>
          </a:p>
          <a:p>
            <a:pPr>
              <a:spcBef>
                <a:spcPts val="1200"/>
              </a:spcBef>
              <a:spcAft>
                <a:spcPts val="600"/>
              </a:spcAft>
            </a:pPr>
            <a:r>
              <a:rPr lang="en-US" noProof="0" dirty="0">
                <a:solidFill>
                  <a:srgbClr val="000000"/>
                </a:solidFill>
                <a:latin typeface="Arial" panose="020B0604020202020204" pitchFamily="34" charset="0"/>
                <a:ea typeface="Verdana" panose="020B0604030504040204" pitchFamily="34" charset="0"/>
              </a:rPr>
              <a:t>Hematopoiesis is blood cell production</a:t>
            </a:r>
          </a:p>
          <a:p>
            <a:pPr>
              <a:spcBef>
                <a:spcPts val="1200"/>
              </a:spcBef>
              <a:spcAft>
                <a:spcPts val="600"/>
              </a:spcAft>
            </a:pPr>
            <a:r>
              <a:rPr lang="en-US" noProof="0" dirty="0">
                <a:solidFill>
                  <a:srgbClr val="000000"/>
                </a:solidFill>
                <a:latin typeface="Arial" panose="020B0604020202020204" pitchFamily="34" charset="0"/>
                <a:ea typeface="Verdana" panose="020B0604030504040204" pitchFamily="34" charset="0"/>
              </a:rPr>
              <a:t>Occurs in the bone marrow</a:t>
            </a:r>
          </a:p>
          <a:p>
            <a:pPr>
              <a:spcBef>
                <a:spcPts val="1200"/>
              </a:spcBef>
              <a:spcAft>
                <a:spcPts val="600"/>
              </a:spcAft>
            </a:pPr>
            <a:r>
              <a:rPr lang="en-US" noProof="0" dirty="0">
                <a:solidFill>
                  <a:srgbClr val="000000"/>
                </a:solidFill>
                <a:latin typeface="Arial" panose="020B0604020202020204" pitchFamily="34" charset="0"/>
                <a:ea typeface="Verdana" panose="020B0604030504040204" pitchFamily="34" charset="0"/>
              </a:rPr>
              <a:t>Produces 2 types of stem cells</a:t>
            </a:r>
          </a:p>
          <a:p>
            <a:pPr marL="347472" indent="-347472">
              <a:spcBef>
                <a:spcPts val="1200"/>
              </a:spcBef>
              <a:spcAft>
                <a:spcPts val="600"/>
              </a:spcAft>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Lymphoid stem cell </a:t>
            </a:r>
            <a:r>
              <a:rPr lang="en-US" noProof="0" dirty="0">
                <a:solidFill>
                  <a:srgbClr val="000000"/>
                </a:solidFill>
                <a:latin typeface="Arial" panose="020B0604020202020204" pitchFamily="34" charset="0"/>
                <a:ea typeface="Verdana" panose="020B0604030504040204" pitchFamily="34" charset="0"/>
                <a:cs typeface="Times New Roman" panose="02020603050405020304" pitchFamily="18" charset="0"/>
              </a:rPr>
              <a:t>→</a:t>
            </a:r>
            <a:r>
              <a:rPr lang="en-US" noProof="0" dirty="0">
                <a:solidFill>
                  <a:srgbClr val="000000"/>
                </a:solidFill>
                <a:latin typeface="Arial" panose="020B0604020202020204" pitchFamily="34" charset="0"/>
                <a:ea typeface="Verdana" panose="020B0604030504040204" pitchFamily="34" charset="0"/>
              </a:rPr>
              <a:t> Lymphocytes</a:t>
            </a:r>
          </a:p>
          <a:p>
            <a:pPr marL="347472" indent="-347472">
              <a:spcBef>
                <a:spcPts val="1200"/>
              </a:spcBef>
              <a:spcAft>
                <a:spcPts val="600"/>
              </a:spcAft>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Myeloid stem cell </a:t>
            </a:r>
            <a:r>
              <a:rPr lang="en-US" noProof="0" dirty="0">
                <a:solidFill>
                  <a:srgbClr val="000000"/>
                </a:solidFill>
                <a:latin typeface="Arial" panose="020B0604020202020204" pitchFamily="34" charset="0"/>
                <a:ea typeface="Verdana" panose="020B0604030504040204" pitchFamily="34" charset="0"/>
                <a:cs typeface="Times New Roman" panose="02020603050405020304" pitchFamily="18" charset="0"/>
              </a:rPr>
              <a:t>→</a:t>
            </a:r>
            <a:r>
              <a:rPr lang="en-US" noProof="0" dirty="0">
                <a:solidFill>
                  <a:srgbClr val="000000"/>
                </a:solidFill>
                <a:latin typeface="Arial" panose="020B0604020202020204" pitchFamily="34" charset="0"/>
                <a:ea typeface="Verdana" panose="020B0604030504040204" pitchFamily="34" charset="0"/>
              </a:rPr>
              <a:t> All other blood cells</a:t>
            </a:r>
          </a:p>
          <a:p>
            <a:pPr lvl="2" indent="-283464">
              <a:spcBef>
                <a:spcPts val="1200"/>
              </a:spcBef>
              <a:spcAft>
                <a:spcPts val="600"/>
              </a:spcAft>
            </a:pPr>
            <a:r>
              <a:rPr lang="en-US" noProof="0" dirty="0">
                <a:solidFill>
                  <a:srgbClr val="000000"/>
                </a:solidFill>
                <a:latin typeface="Arial" panose="020B0604020202020204" pitchFamily="34" charset="0"/>
                <a:ea typeface="Verdana" panose="020B0604030504040204" pitchFamily="34" charset="0"/>
              </a:rPr>
              <a:t>Erythropoietin stimulates the production of erythrocytes (erythropoiesis)</a:t>
            </a:r>
          </a:p>
        </p:txBody>
      </p:sp>
      <p:sp>
        <p:nvSpPr>
          <p:cNvPr id="6" name="Slide Number Placeholder 3">
            <a:extLst>
              <a:ext uri="{FF2B5EF4-FFF2-40B4-BE49-F238E27FC236}">
                <a16:creationId xmlns:a16="http://schemas.microsoft.com/office/drawing/2014/main" id="{E7A8D169-BAAA-49E8-96F5-736845535999}"/>
              </a:ext>
            </a:extLst>
          </p:cNvPr>
          <p:cNvSpPr>
            <a:spLocks noGrp="1"/>
          </p:cNvSpPr>
          <p:nvPr>
            <p:ph type="sldNum" sz="quarter" idx="10"/>
          </p:nvPr>
        </p:nvSpPr>
        <p:spPr/>
        <p:txBody>
          <a:bodyPr/>
          <a:lstStyle/>
          <a:p>
            <a:fld id="{68151E55-6873-49E2-B8D5-2F265E6F1973}" type="slidenum">
              <a:rPr lang="en-US" smtClean="0"/>
              <a:pPr/>
              <a:t>14</a:t>
            </a:fld>
            <a:endParaRPr lang="en-US"/>
          </a:p>
        </p:txBody>
      </p:sp>
    </p:spTree>
    <p:extLst>
      <p:ext uri="{BB962C8B-B14F-4D97-AF65-F5344CB8AC3E}">
        <p14:creationId xmlns:p14="http://schemas.microsoft.com/office/powerpoint/2010/main" val="6043107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E764A3-9AA3-4E83-A0E9-01A36C23B4D7}"/>
              </a:ext>
            </a:extLst>
          </p:cNvPr>
          <p:cNvSpPr>
            <a:spLocks noGrp="1"/>
          </p:cNvSpPr>
          <p:nvPr>
            <p:ph type="title"/>
          </p:nvPr>
        </p:nvSpPr>
        <p:spPr/>
        <p:txBody>
          <a:bodyPr/>
          <a:lstStyle/>
          <a:p>
            <a:pPr lvl="0"/>
            <a:r>
              <a:rPr lang="en-US" noProof="0" dirty="0">
                <a:solidFill>
                  <a:srgbClr val="000000"/>
                </a:solidFill>
                <a:latin typeface="Arial" panose="020B0604020202020204" pitchFamily="34" charset="0"/>
                <a:ea typeface="Verdana" panose="020B0604030504040204" pitchFamily="34" charset="0"/>
                <a:cs typeface="Arial" pitchFamily="34" charset="0"/>
              </a:rPr>
              <a:t>Figure 48.4</a:t>
            </a:r>
          </a:p>
        </p:txBody>
      </p:sp>
      <p:pic>
        <p:nvPicPr>
          <p:cNvPr id="12" name="Picture 2" descr="Lymphoid stem cells give rise to B and T lymphocytes. Myeloid stem cells give rise to a wide range of cells, including red and white blood cell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0704" y="1435461"/>
            <a:ext cx="7022592" cy="4413504"/>
          </a:xfrm>
          <a:prstGeom prst="rect">
            <a:avLst/>
          </a:prstGeom>
        </p:spPr>
      </p:pic>
      <p:sp>
        <p:nvSpPr>
          <p:cNvPr id="9"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noProof="0" dirty="0">
                <a:hlinkClick r:id="rId3" action="ppaction://hlinksldjump"/>
              </a:rPr>
              <a:t>Access the text alternative for slide images.</a:t>
            </a:r>
            <a:endParaRPr lang="en-US" noProof="0" dirty="0">
              <a:hlinkClick r:id="rId4" action="ppaction://hlinksldjump"/>
            </a:endParaRPr>
          </a:p>
        </p:txBody>
      </p:sp>
      <p:sp>
        <p:nvSpPr>
          <p:cNvPr id="8" name="Slide Number Placeholder 4">
            <a:extLst>
              <a:ext uri="{FF2B5EF4-FFF2-40B4-BE49-F238E27FC236}">
                <a16:creationId xmlns:a16="http://schemas.microsoft.com/office/drawing/2014/main" id="{6A11540E-0814-4788-8563-4F4E91A62F7C}"/>
              </a:ext>
            </a:extLst>
          </p:cNvPr>
          <p:cNvSpPr>
            <a:spLocks noGrp="1"/>
          </p:cNvSpPr>
          <p:nvPr>
            <p:ph type="sldNum" sz="quarter" idx="10"/>
          </p:nvPr>
        </p:nvSpPr>
        <p:spPr/>
        <p:txBody>
          <a:bodyPr/>
          <a:lstStyle/>
          <a:p>
            <a:fld id="{68151E55-6873-49E2-B8D5-2F265E6F1973}" type="slidenum">
              <a:rPr lang="en-US" smtClean="0"/>
              <a:pPr/>
              <a:t>15</a:t>
            </a:fld>
            <a:endParaRPr lang="en-US"/>
          </a:p>
        </p:txBody>
      </p:sp>
    </p:spTree>
    <p:extLst>
      <p:ext uri="{BB962C8B-B14F-4D97-AF65-F5344CB8AC3E}">
        <p14:creationId xmlns:p14="http://schemas.microsoft.com/office/powerpoint/2010/main" val="165666558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FA3E81-524E-4FEF-8F72-35C71651CEE4}"/>
              </a:ext>
            </a:extLst>
          </p:cNvPr>
          <p:cNvSpPr>
            <a:spLocks noGrp="1"/>
          </p:cNvSpPr>
          <p:nvPr>
            <p:ph type="title"/>
          </p:nvPr>
        </p:nvSpPr>
        <p:spPr/>
        <p:txBody>
          <a:bodyPr/>
          <a:lstStyle/>
          <a:p>
            <a:r>
              <a:rPr lang="en-US" noProof="0" dirty="0">
                <a:solidFill>
                  <a:srgbClr val="000000"/>
                </a:solidFill>
                <a:latin typeface="Arial" panose="020B0604020202020204" pitchFamily="34" charset="0"/>
                <a:ea typeface="Verdana" panose="020B0604030504040204" pitchFamily="34" charset="0"/>
                <a:cs typeface="Arial" pitchFamily="34" charset="0"/>
              </a:rPr>
              <a:t>Circulatory System of Fish</a:t>
            </a:r>
          </a:p>
        </p:txBody>
      </p:sp>
      <p:sp>
        <p:nvSpPr>
          <p:cNvPr id="3" name="Content Placeholder 2">
            <a:extLst>
              <a:ext uri="{FF2B5EF4-FFF2-40B4-BE49-F238E27FC236}">
                <a16:creationId xmlns:a16="http://schemas.microsoft.com/office/drawing/2014/main" id="{3994B172-9581-47FE-B944-285FAC52BCFE}"/>
              </a:ext>
            </a:extLst>
          </p:cNvPr>
          <p:cNvSpPr>
            <a:spLocks noGrp="1"/>
          </p:cNvSpPr>
          <p:nvPr>
            <p:ph sz="quarter" idx="11"/>
          </p:nvPr>
        </p:nvSpPr>
        <p:spPr/>
        <p:txBody>
          <a:bodyPr/>
          <a:lstStyle/>
          <a:p>
            <a:pPr>
              <a:spcBef>
                <a:spcPts val="1200"/>
              </a:spcBef>
              <a:spcAft>
                <a:spcPts val="600"/>
              </a:spcAft>
            </a:pPr>
            <a:r>
              <a:rPr lang="en-US" noProof="0" dirty="0">
                <a:solidFill>
                  <a:srgbClr val="000000"/>
                </a:solidFill>
                <a:latin typeface="Arial" panose="020B0604020202020204" pitchFamily="34" charset="0"/>
                <a:ea typeface="Verdana" panose="020B0604030504040204" pitchFamily="34" charset="0"/>
              </a:rPr>
              <a:t>Fishes</a:t>
            </a:r>
          </a:p>
          <a:p>
            <a:pPr marL="347472" indent="-347472">
              <a:spcBef>
                <a:spcPts val="1200"/>
              </a:spcBef>
              <a:spcAft>
                <a:spcPts val="600"/>
              </a:spcAft>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Evolved a true chamber-pump heart.</a:t>
            </a:r>
          </a:p>
          <a:p>
            <a:pPr marL="347472" indent="-347472">
              <a:spcBef>
                <a:spcPts val="1200"/>
              </a:spcBef>
              <a:spcAft>
                <a:spcPts val="600"/>
              </a:spcAft>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Four structures are arrayed one after the other to form two pumping chambers</a:t>
            </a:r>
          </a:p>
          <a:p>
            <a:pPr lvl="2" indent="-283464">
              <a:spcBef>
                <a:spcPts val="1200"/>
              </a:spcBef>
              <a:spcAft>
                <a:spcPts val="600"/>
              </a:spcAft>
            </a:pPr>
            <a:r>
              <a:rPr lang="en-US" noProof="0" dirty="0">
                <a:solidFill>
                  <a:srgbClr val="000000"/>
                </a:solidFill>
                <a:latin typeface="Arial" panose="020B0604020202020204" pitchFamily="34" charset="0"/>
                <a:ea typeface="Verdana" panose="020B0604030504040204" pitchFamily="34" charset="0"/>
              </a:rPr>
              <a:t>First chamber – sinus </a:t>
            </a:r>
            <a:r>
              <a:rPr lang="en-US" noProof="0" dirty="0" err="1">
                <a:solidFill>
                  <a:srgbClr val="000000"/>
                </a:solidFill>
                <a:latin typeface="Arial" panose="020B0604020202020204" pitchFamily="34" charset="0"/>
                <a:ea typeface="Verdana" panose="020B0604030504040204" pitchFamily="34" charset="0"/>
              </a:rPr>
              <a:t>venosus</a:t>
            </a:r>
            <a:r>
              <a:rPr lang="en-US" noProof="0" dirty="0">
                <a:solidFill>
                  <a:srgbClr val="000000"/>
                </a:solidFill>
                <a:latin typeface="Arial" panose="020B0604020202020204" pitchFamily="34" charset="0"/>
                <a:ea typeface="Verdana" panose="020B0604030504040204" pitchFamily="34" charset="0"/>
              </a:rPr>
              <a:t> and atrium</a:t>
            </a:r>
          </a:p>
          <a:p>
            <a:pPr lvl="2" indent="-283464">
              <a:spcBef>
                <a:spcPts val="1200"/>
              </a:spcBef>
              <a:spcAft>
                <a:spcPts val="600"/>
              </a:spcAft>
            </a:pPr>
            <a:r>
              <a:rPr lang="en-US" noProof="0" dirty="0">
                <a:solidFill>
                  <a:srgbClr val="000000"/>
                </a:solidFill>
                <a:latin typeface="Arial" panose="020B0604020202020204" pitchFamily="34" charset="0"/>
                <a:ea typeface="Verdana" panose="020B0604030504040204" pitchFamily="34" charset="0"/>
              </a:rPr>
              <a:t>Second chamber – ventricle and conus arteriosus</a:t>
            </a:r>
          </a:p>
          <a:p>
            <a:pPr marL="347472" indent="-347472">
              <a:spcBef>
                <a:spcPts val="1200"/>
              </a:spcBef>
              <a:spcAft>
                <a:spcPts val="600"/>
              </a:spcAft>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These contract in the order listed</a:t>
            </a:r>
          </a:p>
          <a:p>
            <a:pPr>
              <a:spcBef>
                <a:spcPts val="1200"/>
              </a:spcBef>
              <a:spcAft>
                <a:spcPts val="600"/>
              </a:spcAft>
            </a:pPr>
            <a:r>
              <a:rPr lang="en-US" noProof="0" dirty="0">
                <a:solidFill>
                  <a:srgbClr val="000000"/>
                </a:solidFill>
                <a:latin typeface="Arial" panose="020B0604020202020204" pitchFamily="34" charset="0"/>
                <a:ea typeface="Verdana" panose="020B0604030504040204" pitchFamily="34" charset="0"/>
              </a:rPr>
              <a:t>Blood is pumped through the gills, and then to the rest of the body</a:t>
            </a:r>
          </a:p>
        </p:txBody>
      </p:sp>
      <p:sp>
        <p:nvSpPr>
          <p:cNvPr id="6" name="Slide Number Placeholder 3">
            <a:extLst>
              <a:ext uri="{FF2B5EF4-FFF2-40B4-BE49-F238E27FC236}">
                <a16:creationId xmlns:a16="http://schemas.microsoft.com/office/drawing/2014/main" id="{4EBE2E59-DAD2-41B5-95E9-555CC6EFADC1}"/>
              </a:ext>
            </a:extLst>
          </p:cNvPr>
          <p:cNvSpPr>
            <a:spLocks noGrp="1"/>
          </p:cNvSpPr>
          <p:nvPr>
            <p:ph type="sldNum" sz="quarter" idx="10"/>
          </p:nvPr>
        </p:nvSpPr>
        <p:spPr/>
        <p:txBody>
          <a:bodyPr/>
          <a:lstStyle/>
          <a:p>
            <a:fld id="{68151E55-6873-49E2-B8D5-2F265E6F1973}" type="slidenum">
              <a:rPr lang="en-US" smtClean="0"/>
              <a:pPr/>
              <a:t>16</a:t>
            </a:fld>
            <a:endParaRPr lang="en-US"/>
          </a:p>
        </p:txBody>
      </p:sp>
    </p:spTree>
    <p:extLst>
      <p:ext uri="{BB962C8B-B14F-4D97-AF65-F5344CB8AC3E}">
        <p14:creationId xmlns:p14="http://schemas.microsoft.com/office/powerpoint/2010/main" val="38622181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1DCF1B-E123-491D-B2D0-03EAADD70D4D}"/>
              </a:ext>
            </a:extLst>
          </p:cNvPr>
          <p:cNvSpPr>
            <a:spLocks noGrp="1"/>
          </p:cNvSpPr>
          <p:nvPr>
            <p:ph type="title"/>
          </p:nvPr>
        </p:nvSpPr>
        <p:spPr/>
        <p:txBody>
          <a:bodyPr/>
          <a:lstStyle/>
          <a:p>
            <a:pPr lvl="0"/>
            <a:r>
              <a:rPr lang="en-US" noProof="0" dirty="0">
                <a:solidFill>
                  <a:srgbClr val="000000"/>
                </a:solidFill>
                <a:latin typeface="Arial" panose="020B0604020202020204" pitchFamily="34" charset="0"/>
                <a:ea typeface="Verdana" panose="020B0604030504040204" pitchFamily="34" charset="0"/>
                <a:cs typeface="Arial" pitchFamily="34" charset="0"/>
              </a:rPr>
              <a:t>Figure 48.5</a:t>
            </a:r>
          </a:p>
        </p:txBody>
      </p:sp>
      <p:pic>
        <p:nvPicPr>
          <p:cNvPr id="15" name="Picture 2" descr="An illustration shows the structure of the heart and circulation of a fish."/>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5817" y="1938795"/>
            <a:ext cx="7812365" cy="3600864"/>
          </a:xfrm>
          <a:prstGeom prst="rect">
            <a:avLst/>
          </a:prstGeom>
        </p:spPr>
      </p:pic>
      <p:sp>
        <p:nvSpPr>
          <p:cNvPr id="8" name="Slide Number Placeholder 3">
            <a:extLst>
              <a:ext uri="{FF2B5EF4-FFF2-40B4-BE49-F238E27FC236}">
                <a16:creationId xmlns:a16="http://schemas.microsoft.com/office/drawing/2014/main" id="{C634A6F0-D119-4F98-A1BD-8F34E0A77DDC}"/>
              </a:ext>
            </a:extLst>
          </p:cNvPr>
          <p:cNvSpPr>
            <a:spLocks noGrp="1"/>
          </p:cNvSpPr>
          <p:nvPr>
            <p:ph type="sldNum" sz="quarter" idx="10"/>
          </p:nvPr>
        </p:nvSpPr>
        <p:spPr/>
        <p:txBody>
          <a:bodyPr/>
          <a:lstStyle/>
          <a:p>
            <a:fld id="{68151E55-6873-49E2-B8D5-2F265E6F1973}" type="slidenum">
              <a:rPr lang="en-US" smtClean="0"/>
              <a:pPr/>
              <a:t>17</a:t>
            </a:fld>
            <a:endParaRPr lang="en-US"/>
          </a:p>
        </p:txBody>
      </p:sp>
    </p:spTree>
    <p:extLst>
      <p:ext uri="{BB962C8B-B14F-4D97-AF65-F5344CB8AC3E}">
        <p14:creationId xmlns:p14="http://schemas.microsoft.com/office/powerpoint/2010/main" val="190496439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11722C-21E4-4B0A-87E1-F9476CED7147}"/>
              </a:ext>
            </a:extLst>
          </p:cNvPr>
          <p:cNvSpPr>
            <a:spLocks noGrp="1"/>
          </p:cNvSpPr>
          <p:nvPr>
            <p:ph type="title"/>
          </p:nvPr>
        </p:nvSpPr>
        <p:spPr/>
        <p:txBody>
          <a:bodyPr/>
          <a:lstStyle/>
          <a:p>
            <a:pPr lvl="0"/>
            <a:r>
              <a:rPr lang="en-US" noProof="0" dirty="0">
                <a:solidFill>
                  <a:srgbClr val="000000"/>
                </a:solidFill>
                <a:latin typeface="Arial" panose="020B0604020202020204" pitchFamily="34" charset="0"/>
                <a:ea typeface="Verdana" panose="020B0604030504040204" pitchFamily="34" charset="0"/>
                <a:cs typeface="Arial" pitchFamily="34" charset="0"/>
              </a:rPr>
              <a:t>Amphibian Circulatory System</a:t>
            </a:r>
          </a:p>
        </p:txBody>
      </p:sp>
      <p:sp>
        <p:nvSpPr>
          <p:cNvPr id="3" name="Content Placeholder 2">
            <a:extLst>
              <a:ext uri="{FF2B5EF4-FFF2-40B4-BE49-F238E27FC236}">
                <a16:creationId xmlns:a16="http://schemas.microsoft.com/office/drawing/2014/main" id="{0D53AF13-E7CF-46DD-879A-130346E2196F}"/>
              </a:ext>
            </a:extLst>
          </p:cNvPr>
          <p:cNvSpPr>
            <a:spLocks noGrp="1"/>
          </p:cNvSpPr>
          <p:nvPr>
            <p:ph sz="quarter" idx="11"/>
          </p:nvPr>
        </p:nvSpPr>
        <p:spPr/>
        <p:txBody>
          <a:bodyPr/>
          <a:lstStyle/>
          <a:p>
            <a:pPr marL="342900" lvl="0" indent="-342900">
              <a:spcBef>
                <a:spcPts val="1200"/>
              </a:spcBef>
              <a:spcAft>
                <a:spcPts val="600"/>
              </a:spcAft>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Advent of lungs required a second pumping circuit, or double circulation</a:t>
            </a:r>
          </a:p>
          <a:p>
            <a:pPr marL="342900" lvl="0" indent="-342900">
              <a:spcBef>
                <a:spcPts val="1200"/>
              </a:spcBef>
              <a:spcAft>
                <a:spcPts val="600"/>
              </a:spcAft>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Pulmonary circulation moves blood between the heart and lungs</a:t>
            </a:r>
          </a:p>
          <a:p>
            <a:pPr marL="342900" lvl="0" indent="-342900">
              <a:spcBef>
                <a:spcPts val="1200"/>
              </a:spcBef>
              <a:spcAft>
                <a:spcPts val="600"/>
              </a:spcAft>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Systemic circulation moves blood between the heart and the rest of the body</a:t>
            </a:r>
          </a:p>
        </p:txBody>
      </p:sp>
      <p:sp>
        <p:nvSpPr>
          <p:cNvPr id="6" name="Slide Number Placeholder 3">
            <a:extLst>
              <a:ext uri="{FF2B5EF4-FFF2-40B4-BE49-F238E27FC236}">
                <a16:creationId xmlns:a16="http://schemas.microsoft.com/office/drawing/2014/main" id="{0E27E105-E2AB-459E-9D8F-B1A5C62AE116}"/>
              </a:ext>
            </a:extLst>
          </p:cNvPr>
          <p:cNvSpPr>
            <a:spLocks noGrp="1"/>
          </p:cNvSpPr>
          <p:nvPr>
            <p:ph type="sldNum" sz="quarter" idx="10"/>
          </p:nvPr>
        </p:nvSpPr>
        <p:spPr/>
        <p:txBody>
          <a:bodyPr/>
          <a:lstStyle/>
          <a:p>
            <a:fld id="{68151E55-6873-49E2-B8D5-2F265E6F1973}" type="slidenum">
              <a:rPr lang="en-US" smtClean="0"/>
              <a:pPr/>
              <a:t>18</a:t>
            </a:fld>
            <a:endParaRPr lang="en-US"/>
          </a:p>
        </p:txBody>
      </p:sp>
    </p:spTree>
    <p:extLst>
      <p:ext uri="{BB962C8B-B14F-4D97-AF65-F5344CB8AC3E}">
        <p14:creationId xmlns:p14="http://schemas.microsoft.com/office/powerpoint/2010/main" val="269615248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B24FD5-DC5B-48D0-AB38-ED8D93D581F8}"/>
              </a:ext>
            </a:extLst>
          </p:cNvPr>
          <p:cNvSpPr>
            <a:spLocks noGrp="1"/>
          </p:cNvSpPr>
          <p:nvPr>
            <p:ph type="title"/>
          </p:nvPr>
        </p:nvSpPr>
        <p:spPr/>
        <p:txBody>
          <a:bodyPr/>
          <a:lstStyle/>
          <a:p>
            <a:pPr lvl="0"/>
            <a:r>
              <a:rPr lang="en-US" noProof="0" dirty="0">
                <a:solidFill>
                  <a:srgbClr val="000000"/>
                </a:solidFill>
                <a:latin typeface="Arial" panose="020B0604020202020204" pitchFamily="34" charset="0"/>
                <a:ea typeface="Verdana" panose="020B0604030504040204" pitchFamily="34" charset="0"/>
                <a:cs typeface="Arial" pitchFamily="34" charset="0"/>
              </a:rPr>
              <a:t>Amphibian and Reptilian Hearts</a:t>
            </a:r>
          </a:p>
        </p:txBody>
      </p:sp>
      <p:sp>
        <p:nvSpPr>
          <p:cNvPr id="3" name="Content Placeholder 2">
            <a:extLst>
              <a:ext uri="{FF2B5EF4-FFF2-40B4-BE49-F238E27FC236}">
                <a16:creationId xmlns:a16="http://schemas.microsoft.com/office/drawing/2014/main" id="{B212FFED-B62D-4364-96DF-516DB5AD0307}"/>
              </a:ext>
            </a:extLst>
          </p:cNvPr>
          <p:cNvSpPr>
            <a:spLocks noGrp="1"/>
          </p:cNvSpPr>
          <p:nvPr>
            <p:ph sz="quarter" idx="11"/>
          </p:nvPr>
        </p:nvSpPr>
        <p:spPr/>
        <p:txBody>
          <a:bodyPr/>
          <a:lstStyle/>
          <a:p>
            <a:pPr lvl="0">
              <a:spcBef>
                <a:spcPts val="1200"/>
              </a:spcBef>
              <a:spcAft>
                <a:spcPts val="600"/>
              </a:spcAft>
            </a:pPr>
            <a:r>
              <a:rPr lang="en-US" noProof="0" dirty="0">
                <a:solidFill>
                  <a:srgbClr val="000000"/>
                </a:solidFill>
                <a:latin typeface="Arial" panose="020B0604020202020204" pitchFamily="34" charset="0"/>
                <a:ea typeface="Verdana" panose="020B0604030504040204" pitchFamily="34" charset="0"/>
              </a:rPr>
              <a:t>3-chambered heart</a:t>
            </a:r>
          </a:p>
          <a:p>
            <a:pPr marL="347472" lvl="0" indent="-347472">
              <a:spcBef>
                <a:spcPts val="1200"/>
              </a:spcBef>
              <a:spcAft>
                <a:spcPts val="600"/>
              </a:spcAft>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2 atria and 1 ventricle</a:t>
            </a:r>
          </a:p>
          <a:p>
            <a:pPr lvl="0">
              <a:spcBef>
                <a:spcPts val="1200"/>
              </a:spcBef>
              <a:spcAft>
                <a:spcPts val="600"/>
              </a:spcAft>
            </a:pPr>
            <a:r>
              <a:rPr lang="en-US" noProof="0" dirty="0">
                <a:solidFill>
                  <a:srgbClr val="000000"/>
                </a:solidFill>
                <a:latin typeface="Arial" panose="020B0604020202020204" pitchFamily="34" charset="0"/>
                <a:ea typeface="Verdana" panose="020B0604030504040204" pitchFamily="34" charset="0"/>
              </a:rPr>
              <a:t>Separation of the pulmonary and systemic circulations is incomplete</a:t>
            </a:r>
          </a:p>
          <a:p>
            <a:pPr lvl="0">
              <a:spcBef>
                <a:spcPts val="1200"/>
              </a:spcBef>
              <a:spcAft>
                <a:spcPts val="600"/>
              </a:spcAft>
            </a:pPr>
            <a:r>
              <a:rPr lang="en-US" noProof="0" dirty="0">
                <a:solidFill>
                  <a:srgbClr val="000000"/>
                </a:solidFill>
                <a:latin typeface="Arial" panose="020B0604020202020204" pitchFamily="34" charset="0"/>
                <a:ea typeface="Verdana" panose="020B0604030504040204" pitchFamily="34" charset="0"/>
              </a:rPr>
              <a:t>Amphibians living in water obtain additional oxygen by diffusion through their skin</a:t>
            </a:r>
          </a:p>
          <a:p>
            <a:pPr lvl="0">
              <a:spcBef>
                <a:spcPts val="1200"/>
              </a:spcBef>
              <a:spcAft>
                <a:spcPts val="600"/>
              </a:spcAft>
            </a:pPr>
            <a:r>
              <a:rPr lang="en-US" noProof="0" dirty="0">
                <a:solidFill>
                  <a:srgbClr val="000000"/>
                </a:solidFill>
                <a:latin typeface="Arial" panose="020B0604020202020204" pitchFamily="34" charset="0"/>
                <a:ea typeface="Verdana" panose="020B0604030504040204" pitchFamily="34" charset="0"/>
              </a:rPr>
              <a:t>Most reptiles have a septum that partially subdivides the ventricle, thereby further reducing the mixing of blood in the heart</a:t>
            </a:r>
          </a:p>
        </p:txBody>
      </p:sp>
      <p:sp>
        <p:nvSpPr>
          <p:cNvPr id="6" name="Slide Number Placeholder 3">
            <a:extLst>
              <a:ext uri="{FF2B5EF4-FFF2-40B4-BE49-F238E27FC236}">
                <a16:creationId xmlns:a16="http://schemas.microsoft.com/office/drawing/2014/main" id="{6FC411F9-963B-456C-9163-BE3FB6C33C59}"/>
              </a:ext>
            </a:extLst>
          </p:cNvPr>
          <p:cNvSpPr>
            <a:spLocks noGrp="1"/>
          </p:cNvSpPr>
          <p:nvPr>
            <p:ph type="sldNum" sz="quarter" idx="10"/>
          </p:nvPr>
        </p:nvSpPr>
        <p:spPr/>
        <p:txBody>
          <a:bodyPr/>
          <a:lstStyle/>
          <a:p>
            <a:fld id="{68151E55-6873-49E2-B8D5-2F265E6F1973}" type="slidenum">
              <a:rPr lang="en-US" smtClean="0"/>
              <a:pPr/>
              <a:t>19</a:t>
            </a:fld>
            <a:endParaRPr lang="en-US"/>
          </a:p>
        </p:txBody>
      </p:sp>
    </p:spTree>
    <p:extLst>
      <p:ext uri="{BB962C8B-B14F-4D97-AF65-F5344CB8AC3E}">
        <p14:creationId xmlns:p14="http://schemas.microsoft.com/office/powerpoint/2010/main" val="28014804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C91704-BF9C-4431-8CC6-E3938CE562B0}"/>
              </a:ext>
            </a:extLst>
          </p:cNvPr>
          <p:cNvSpPr>
            <a:spLocks noGrp="1"/>
          </p:cNvSpPr>
          <p:nvPr>
            <p:ph type="title"/>
          </p:nvPr>
        </p:nvSpPr>
        <p:spPr/>
        <p:txBody>
          <a:bodyPr/>
          <a:lstStyle/>
          <a:p>
            <a:pPr lvl="0"/>
            <a:r>
              <a:rPr lang="en-US" dirty="0">
                <a:solidFill>
                  <a:srgbClr val="000000"/>
                </a:solidFill>
                <a:latin typeface="Arial" panose="020B0604020202020204" pitchFamily="34" charset="0"/>
                <a:ea typeface="Verdana" panose="020B0604030504040204" pitchFamily="34" charset="0"/>
                <a:cs typeface="Arial" pitchFamily="34" charset="0"/>
              </a:rPr>
              <a:t>Lecture Outline</a:t>
            </a:r>
          </a:p>
        </p:txBody>
      </p:sp>
      <p:sp>
        <p:nvSpPr>
          <p:cNvPr id="11" name="Content Placeholder 2">
            <a:extLst>
              <a:ext uri="{FF2B5EF4-FFF2-40B4-BE49-F238E27FC236}">
                <a16:creationId xmlns:a16="http://schemas.microsoft.com/office/drawing/2014/main" id="{C277484C-B23F-478E-A3C2-F3F1EA52989F}"/>
              </a:ext>
            </a:extLst>
          </p:cNvPr>
          <p:cNvSpPr>
            <a:spLocks noGrp="1"/>
          </p:cNvSpPr>
          <p:nvPr>
            <p:ph sz="quarter" idx="11"/>
          </p:nvPr>
        </p:nvSpPr>
        <p:spPr>
          <a:xfrm>
            <a:off x="342899" y="1276710"/>
            <a:ext cx="4663440" cy="5173894"/>
          </a:xfrm>
        </p:spPr>
        <p:txBody>
          <a:bodyPr/>
          <a:lstStyle/>
          <a:p>
            <a:pPr marL="822960" indent="-822960">
              <a:spcBef>
                <a:spcPts val="600"/>
              </a:spcBef>
            </a:pPr>
            <a:r>
              <a:rPr lang="en-IN" b="1" dirty="0"/>
              <a:t>48.1  </a:t>
            </a:r>
            <a:r>
              <a:rPr lang="en-IN" dirty="0"/>
              <a:t>Invertebrate Circulatory Systems </a:t>
            </a:r>
          </a:p>
          <a:p>
            <a:pPr marL="822960" indent="-822960">
              <a:spcBef>
                <a:spcPts val="600"/>
              </a:spcBef>
            </a:pPr>
            <a:r>
              <a:rPr lang="en-US" b="1" dirty="0"/>
              <a:t>48.2  </a:t>
            </a:r>
            <a:r>
              <a:rPr lang="en-US" dirty="0"/>
              <a:t>The Components of Vertebrate Blood </a:t>
            </a:r>
          </a:p>
          <a:p>
            <a:pPr marL="822960" indent="-822960">
              <a:spcBef>
                <a:spcPts val="600"/>
              </a:spcBef>
            </a:pPr>
            <a:r>
              <a:rPr lang="en-IN" b="1" dirty="0"/>
              <a:t>48.3  </a:t>
            </a:r>
            <a:r>
              <a:rPr lang="en-IN" dirty="0"/>
              <a:t>Vertebrate Circulatory Systems </a:t>
            </a:r>
          </a:p>
          <a:p>
            <a:pPr marL="822960" indent="-822960">
              <a:spcBef>
                <a:spcPts val="600"/>
              </a:spcBef>
            </a:pPr>
            <a:r>
              <a:rPr lang="en-US" b="1" dirty="0"/>
              <a:t>48.4  </a:t>
            </a:r>
            <a:r>
              <a:rPr lang="en-US" dirty="0"/>
              <a:t>Cardiac Cycle, Electrical Conduction, ECG, and Cardiac Output </a:t>
            </a:r>
          </a:p>
          <a:p>
            <a:pPr marL="822960" indent="-822960">
              <a:spcBef>
                <a:spcPts val="600"/>
              </a:spcBef>
            </a:pPr>
            <a:r>
              <a:rPr lang="en-US" b="1" dirty="0"/>
              <a:t>48.5  </a:t>
            </a:r>
            <a:r>
              <a:rPr lang="en-US" dirty="0"/>
              <a:t>Blood Pressure and Blood Vessels </a:t>
            </a:r>
            <a:endParaRPr lang="en-US" sz="2200" dirty="0"/>
          </a:p>
        </p:txBody>
      </p:sp>
      <p:pic>
        <p:nvPicPr>
          <p:cNvPr id="4" name="Picture 3" descr="An illustration shows the magnified internal view of a blood vessel with red blood cells attached to the walls.">
            <a:extLst>
              <a:ext uri="{FF2B5EF4-FFF2-40B4-BE49-F238E27FC236}">
                <a16:creationId xmlns:a16="http://schemas.microsoft.com/office/drawing/2014/main" id="{D47289A2-99FD-4818-8006-D2E56EDED242}"/>
              </a:ext>
              <a:ext uri="{C183D7F6-B498-43B3-948B-1728B52AA6E4}">
                <adec:decorative xmlns:adec="http://schemas.microsoft.com/office/drawing/2017/decorative" val="0"/>
              </a:ext>
            </a:extLst>
          </p:cNvPr>
          <p:cNvPicPr>
            <a:picLocks noChangeAspect="1"/>
          </p:cNvPicPr>
          <p:nvPr/>
        </p:nvPicPr>
        <p:blipFill>
          <a:blip r:embed="rId2"/>
          <a:stretch>
            <a:fillRect/>
          </a:stretch>
        </p:blipFill>
        <p:spPr>
          <a:xfrm>
            <a:off x="5467958" y="1169093"/>
            <a:ext cx="3161934" cy="5029200"/>
          </a:xfrm>
          <a:prstGeom prst="rect">
            <a:avLst/>
          </a:prstGeom>
        </p:spPr>
      </p:pic>
      <p:sp>
        <p:nvSpPr>
          <p:cNvPr id="8" name="Text Placeholder 4">
            <a:extLst>
              <a:ext uri="{FF2B5EF4-FFF2-40B4-BE49-F238E27FC236}">
                <a16:creationId xmlns:a16="http://schemas.microsoft.com/office/drawing/2014/main" id="{520A0887-2DBE-4C6E-AB9F-67277F6B20B4}"/>
              </a:ext>
            </a:extLst>
          </p:cNvPr>
          <p:cNvSpPr>
            <a:spLocks noGrp="1"/>
          </p:cNvSpPr>
          <p:nvPr>
            <p:ph type="body" sz="quarter" idx="39"/>
          </p:nvPr>
        </p:nvSpPr>
        <p:spPr>
          <a:xfrm>
            <a:off x="5612905" y="6251983"/>
            <a:ext cx="2872041" cy="261366"/>
          </a:xfrm>
        </p:spPr>
        <p:txBody>
          <a:bodyPr/>
          <a:lstStyle/>
          <a:p>
            <a:pPr algn="ctr"/>
            <a:r>
              <a:rPr lang="en-US" dirty="0" err="1">
                <a:solidFill>
                  <a:schemeClr val="tx1"/>
                </a:solidFill>
              </a:rPr>
              <a:t>Biophoto</a:t>
            </a:r>
            <a:r>
              <a:rPr lang="en-US" dirty="0">
                <a:solidFill>
                  <a:schemeClr val="tx1"/>
                </a:solidFill>
              </a:rPr>
              <a:t> Associates/Science Source</a:t>
            </a:r>
          </a:p>
        </p:txBody>
      </p:sp>
      <p:sp>
        <p:nvSpPr>
          <p:cNvPr id="6" name="Slide Number Placeholder 5">
            <a:extLst>
              <a:ext uri="{FF2B5EF4-FFF2-40B4-BE49-F238E27FC236}">
                <a16:creationId xmlns:a16="http://schemas.microsoft.com/office/drawing/2014/main" id="{45CCC8A6-6DF5-4C45-9B62-3F81AC1937D5}"/>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151E55-6873-49E2-B8D5-2F265E6F1973}" type="slidenum">
              <a:rPr kumimoji="0" lang="en-US" sz="800"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800"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14358176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923A1A-650C-482B-8FAD-8CADA8EE1BE7}"/>
              </a:ext>
            </a:extLst>
          </p:cNvPr>
          <p:cNvSpPr>
            <a:spLocks noGrp="1"/>
          </p:cNvSpPr>
          <p:nvPr>
            <p:ph type="title"/>
          </p:nvPr>
        </p:nvSpPr>
        <p:spPr/>
        <p:txBody>
          <a:bodyPr/>
          <a:lstStyle/>
          <a:p>
            <a:pPr lvl="0"/>
            <a:r>
              <a:rPr lang="en-US" noProof="0" dirty="0">
                <a:solidFill>
                  <a:srgbClr val="000000"/>
                </a:solidFill>
                <a:latin typeface="Arial" panose="020B0604020202020204" pitchFamily="34" charset="0"/>
                <a:ea typeface="Verdana" panose="020B0604030504040204" pitchFamily="34" charset="0"/>
                <a:cs typeface="Arial" pitchFamily="34" charset="0"/>
              </a:rPr>
              <a:t>Figure 48.6</a:t>
            </a:r>
          </a:p>
        </p:txBody>
      </p:sp>
      <p:pic>
        <p:nvPicPr>
          <p:cNvPr id="12" name="Picture 2" descr="An illustration shows the heart and circulation of an amphibian, a fro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7177" y="1315016"/>
            <a:ext cx="7989646" cy="4654394"/>
          </a:xfrm>
          <a:prstGeom prst="rect">
            <a:avLst/>
          </a:prstGeom>
        </p:spPr>
      </p:pic>
      <p:sp>
        <p:nvSpPr>
          <p:cNvPr id="9"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noProof="0"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5EFBC98F-15FA-4ADC-952D-2ED6FD7CC18E}"/>
              </a:ext>
            </a:extLst>
          </p:cNvPr>
          <p:cNvSpPr>
            <a:spLocks noGrp="1"/>
          </p:cNvSpPr>
          <p:nvPr>
            <p:ph type="sldNum" sz="quarter" idx="10"/>
          </p:nvPr>
        </p:nvSpPr>
        <p:spPr/>
        <p:txBody>
          <a:bodyPr/>
          <a:lstStyle/>
          <a:p>
            <a:fld id="{68151E55-6873-49E2-B8D5-2F265E6F1973}" type="slidenum">
              <a:rPr lang="en-US" smtClean="0"/>
              <a:pPr/>
              <a:t>20</a:t>
            </a:fld>
            <a:endParaRPr lang="en-US"/>
          </a:p>
        </p:txBody>
      </p:sp>
    </p:spTree>
    <p:extLst>
      <p:ext uri="{BB962C8B-B14F-4D97-AF65-F5344CB8AC3E}">
        <p14:creationId xmlns:p14="http://schemas.microsoft.com/office/powerpoint/2010/main" val="165805247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02BD14-01FA-498D-8E22-A82E4DB20AB2}"/>
              </a:ext>
            </a:extLst>
          </p:cNvPr>
          <p:cNvSpPr>
            <a:spLocks noGrp="1"/>
          </p:cNvSpPr>
          <p:nvPr>
            <p:ph type="title"/>
          </p:nvPr>
        </p:nvSpPr>
        <p:spPr/>
        <p:txBody>
          <a:bodyPr/>
          <a:lstStyle/>
          <a:p>
            <a:pPr lvl="0"/>
            <a:r>
              <a:rPr lang="en-US" noProof="0" dirty="0">
                <a:solidFill>
                  <a:srgbClr val="000000"/>
                </a:solidFill>
                <a:latin typeface="Arial" panose="020B0604020202020204" pitchFamily="34" charset="0"/>
                <a:ea typeface="Verdana" panose="020B0604030504040204" pitchFamily="34" charset="0"/>
                <a:cs typeface="Arial" pitchFamily="34" charset="0"/>
              </a:rPr>
              <a:t>Vertebrate Circulatory Systems</a:t>
            </a:r>
          </a:p>
        </p:txBody>
      </p:sp>
      <p:sp>
        <p:nvSpPr>
          <p:cNvPr id="3" name="Content Placeholder 2">
            <a:extLst>
              <a:ext uri="{FF2B5EF4-FFF2-40B4-BE49-F238E27FC236}">
                <a16:creationId xmlns:a16="http://schemas.microsoft.com/office/drawing/2014/main" id="{16C57901-7C99-44C7-9560-DE897B5C0FEB}"/>
              </a:ext>
            </a:extLst>
          </p:cNvPr>
          <p:cNvSpPr>
            <a:spLocks noGrp="1"/>
          </p:cNvSpPr>
          <p:nvPr>
            <p:ph sz="quarter" idx="11"/>
          </p:nvPr>
        </p:nvSpPr>
        <p:spPr/>
        <p:txBody>
          <a:bodyPr/>
          <a:lstStyle/>
          <a:p>
            <a:pPr lvl="0">
              <a:spcBef>
                <a:spcPts val="1200"/>
              </a:spcBef>
              <a:spcAft>
                <a:spcPts val="600"/>
              </a:spcAft>
            </a:pPr>
            <a:r>
              <a:rPr lang="en-US" noProof="0" dirty="0">
                <a:solidFill>
                  <a:srgbClr val="000000"/>
                </a:solidFill>
                <a:latin typeface="Arial" panose="020B0604020202020204" pitchFamily="34" charset="0"/>
                <a:ea typeface="Verdana" panose="020B0604030504040204" pitchFamily="34" charset="0"/>
              </a:rPr>
              <a:t>Mammals, birds, and crocodilians</a:t>
            </a:r>
          </a:p>
          <a:p>
            <a:pPr marL="347472" lvl="0" indent="-347472">
              <a:spcBef>
                <a:spcPts val="1200"/>
              </a:spcBef>
              <a:spcAft>
                <a:spcPts val="600"/>
              </a:spcAft>
              <a:buClr>
                <a:srgbClr val="000000"/>
              </a:buClr>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4-chambered heart</a:t>
            </a:r>
          </a:p>
          <a:p>
            <a:pPr marL="347472" lvl="0" indent="-347472">
              <a:spcBef>
                <a:spcPts val="1200"/>
              </a:spcBef>
              <a:spcAft>
                <a:spcPts val="600"/>
              </a:spcAft>
              <a:buClr>
                <a:srgbClr val="000000"/>
              </a:buClr>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2 separate atria and 2 separate ventricles</a:t>
            </a:r>
          </a:p>
          <a:p>
            <a:pPr marL="347472" lvl="0" indent="-347472">
              <a:spcBef>
                <a:spcPts val="1200"/>
              </a:spcBef>
              <a:spcAft>
                <a:spcPts val="600"/>
              </a:spcAft>
              <a:buClr>
                <a:srgbClr val="000000"/>
              </a:buClr>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Right atrium receives deoxygenated blood from the body and delivers it to the right ventricle, which pumps it to the lungs</a:t>
            </a:r>
          </a:p>
          <a:p>
            <a:pPr marL="347472" lvl="0" indent="-347472">
              <a:spcBef>
                <a:spcPts val="1200"/>
              </a:spcBef>
              <a:spcAft>
                <a:spcPts val="600"/>
              </a:spcAft>
              <a:buClr>
                <a:srgbClr val="000000"/>
              </a:buClr>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Left atrium receives oxygenated blood from the lungs and delivers it to the left ventricle, which pumps it to rest of the body</a:t>
            </a:r>
          </a:p>
        </p:txBody>
      </p:sp>
      <p:sp>
        <p:nvSpPr>
          <p:cNvPr id="6" name="Slide Number Placeholder 3">
            <a:extLst>
              <a:ext uri="{FF2B5EF4-FFF2-40B4-BE49-F238E27FC236}">
                <a16:creationId xmlns:a16="http://schemas.microsoft.com/office/drawing/2014/main" id="{FDC166D7-9E0D-4E86-99AE-FE431BFB0415}"/>
              </a:ext>
            </a:extLst>
          </p:cNvPr>
          <p:cNvSpPr>
            <a:spLocks noGrp="1"/>
          </p:cNvSpPr>
          <p:nvPr>
            <p:ph type="sldNum" sz="quarter" idx="10"/>
          </p:nvPr>
        </p:nvSpPr>
        <p:spPr/>
        <p:txBody>
          <a:bodyPr/>
          <a:lstStyle/>
          <a:p>
            <a:fld id="{68151E55-6873-49E2-B8D5-2F265E6F1973}" type="slidenum">
              <a:rPr lang="en-US" smtClean="0"/>
              <a:pPr/>
              <a:t>21</a:t>
            </a:fld>
            <a:endParaRPr lang="en-US"/>
          </a:p>
        </p:txBody>
      </p:sp>
    </p:spTree>
    <p:extLst>
      <p:ext uri="{BB962C8B-B14F-4D97-AF65-F5344CB8AC3E}">
        <p14:creationId xmlns:p14="http://schemas.microsoft.com/office/powerpoint/2010/main" val="127544560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848FE1-983E-42C1-8392-9D579EE90951}"/>
              </a:ext>
            </a:extLst>
          </p:cNvPr>
          <p:cNvSpPr>
            <a:spLocks noGrp="1"/>
          </p:cNvSpPr>
          <p:nvPr>
            <p:ph type="title"/>
          </p:nvPr>
        </p:nvSpPr>
        <p:spPr/>
        <p:txBody>
          <a:bodyPr/>
          <a:lstStyle/>
          <a:p>
            <a:pPr lvl="0"/>
            <a:r>
              <a:rPr lang="en-US" noProof="0" dirty="0">
                <a:solidFill>
                  <a:srgbClr val="000000"/>
                </a:solidFill>
                <a:latin typeface="Arial" panose="020B0604020202020204" pitchFamily="34" charset="0"/>
                <a:ea typeface="Verdana" panose="020B0604030504040204" pitchFamily="34" charset="0"/>
                <a:cs typeface="Arial" pitchFamily="34" charset="0"/>
              </a:rPr>
              <a:t>Figure 48.7</a:t>
            </a:r>
          </a:p>
        </p:txBody>
      </p:sp>
      <p:pic>
        <p:nvPicPr>
          <p:cNvPr id="12" name="Picture 2" descr="An illustration shows the heart and circulation of mammals and bird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3341" y="1261645"/>
            <a:ext cx="7637318" cy="4761137"/>
          </a:xfrm>
          <a:prstGeom prst="rect">
            <a:avLst/>
          </a:prstGeom>
        </p:spPr>
      </p:pic>
      <p:sp>
        <p:nvSpPr>
          <p:cNvPr id="9"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noProof="0"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1562B35A-6AB1-473E-805F-B3C21F4B094B}"/>
              </a:ext>
            </a:extLst>
          </p:cNvPr>
          <p:cNvSpPr>
            <a:spLocks noGrp="1"/>
          </p:cNvSpPr>
          <p:nvPr>
            <p:ph type="sldNum" sz="quarter" idx="10"/>
          </p:nvPr>
        </p:nvSpPr>
        <p:spPr/>
        <p:txBody>
          <a:bodyPr/>
          <a:lstStyle/>
          <a:p>
            <a:fld id="{68151E55-6873-49E2-B8D5-2F265E6F1973}" type="slidenum">
              <a:rPr lang="en-US" smtClean="0"/>
              <a:pPr/>
              <a:t>22</a:t>
            </a:fld>
            <a:endParaRPr lang="en-US"/>
          </a:p>
        </p:txBody>
      </p:sp>
    </p:spTree>
    <p:extLst>
      <p:ext uri="{BB962C8B-B14F-4D97-AF65-F5344CB8AC3E}">
        <p14:creationId xmlns:p14="http://schemas.microsoft.com/office/powerpoint/2010/main" val="98154344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3E3BE2-B402-40D3-93A3-0F5B12D64BFC}"/>
              </a:ext>
            </a:extLst>
          </p:cNvPr>
          <p:cNvSpPr>
            <a:spLocks noGrp="1"/>
          </p:cNvSpPr>
          <p:nvPr>
            <p:ph type="title"/>
          </p:nvPr>
        </p:nvSpPr>
        <p:spPr/>
        <p:txBody>
          <a:bodyPr/>
          <a:lstStyle/>
          <a:p>
            <a:pPr lvl="0"/>
            <a:r>
              <a:rPr lang="en-US" noProof="0" dirty="0">
                <a:solidFill>
                  <a:srgbClr val="000000"/>
                </a:solidFill>
                <a:latin typeface="Arial" panose="020B0604020202020204" pitchFamily="34" charset="0"/>
                <a:ea typeface="Verdana" panose="020B0604030504040204" pitchFamily="34" charset="0"/>
                <a:cs typeface="Arial" pitchFamily="34" charset="0"/>
              </a:rPr>
              <a:t>Figure 48.8</a:t>
            </a:r>
          </a:p>
        </p:txBody>
      </p:sp>
      <p:pic>
        <p:nvPicPr>
          <p:cNvPr id="12" name="Picture 2" descr="An illustration shows the animal phylogeny with major evolutionary events of the heart."/>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9734" y="1285173"/>
            <a:ext cx="8304532" cy="4714081"/>
          </a:xfrm>
          <a:prstGeom prst="rect">
            <a:avLst/>
          </a:prstGeom>
        </p:spPr>
      </p:pic>
      <p:sp>
        <p:nvSpPr>
          <p:cNvPr id="9"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noProof="0" dirty="0">
                <a:hlinkClick r:id="rId3" action="ppaction://hlinksldjump"/>
              </a:rPr>
              <a:t>Access the text alternative for slide images.</a:t>
            </a:r>
            <a:endParaRPr lang="en-US" noProof="0" dirty="0">
              <a:hlinkClick r:id="rId4" action="ppaction://hlinksldjump"/>
            </a:endParaRPr>
          </a:p>
        </p:txBody>
      </p:sp>
      <p:sp>
        <p:nvSpPr>
          <p:cNvPr id="8" name="Slide Number Placeholder 4">
            <a:extLst>
              <a:ext uri="{FF2B5EF4-FFF2-40B4-BE49-F238E27FC236}">
                <a16:creationId xmlns:a16="http://schemas.microsoft.com/office/drawing/2014/main" id="{8E0070BC-F2A4-42A8-9881-42110C1501EF}"/>
              </a:ext>
            </a:extLst>
          </p:cNvPr>
          <p:cNvSpPr>
            <a:spLocks noGrp="1"/>
          </p:cNvSpPr>
          <p:nvPr>
            <p:ph type="sldNum" sz="quarter" idx="10"/>
          </p:nvPr>
        </p:nvSpPr>
        <p:spPr/>
        <p:txBody>
          <a:bodyPr/>
          <a:lstStyle/>
          <a:p>
            <a:fld id="{68151E55-6873-49E2-B8D5-2F265E6F1973}" type="slidenum">
              <a:rPr lang="en-US" smtClean="0"/>
              <a:pPr/>
              <a:t>23</a:t>
            </a:fld>
            <a:endParaRPr lang="en-US"/>
          </a:p>
        </p:txBody>
      </p:sp>
    </p:spTree>
    <p:extLst>
      <p:ext uri="{BB962C8B-B14F-4D97-AF65-F5344CB8AC3E}">
        <p14:creationId xmlns:p14="http://schemas.microsoft.com/office/powerpoint/2010/main" val="85295655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50B6C5-143C-4C35-A297-EAAEBCC609C8}"/>
              </a:ext>
            </a:extLst>
          </p:cNvPr>
          <p:cNvSpPr>
            <a:spLocks noGrp="1"/>
          </p:cNvSpPr>
          <p:nvPr>
            <p:ph type="title"/>
          </p:nvPr>
        </p:nvSpPr>
        <p:spPr/>
        <p:txBody>
          <a:bodyPr/>
          <a:lstStyle/>
          <a:p>
            <a:r>
              <a:rPr lang="en-US" noProof="0" dirty="0">
                <a:solidFill>
                  <a:srgbClr val="000000"/>
                </a:solidFill>
                <a:latin typeface="Arial" panose="020B0604020202020204" pitchFamily="34" charset="0"/>
                <a:ea typeface="Verdana" panose="020B0604030504040204" pitchFamily="34" charset="0"/>
                <a:cs typeface="Arial" pitchFamily="34" charset="0"/>
              </a:rPr>
              <a:t>Anatomy of the Heart</a:t>
            </a:r>
          </a:p>
        </p:txBody>
      </p:sp>
      <p:sp>
        <p:nvSpPr>
          <p:cNvPr id="3" name="Content Placeholder 2">
            <a:extLst>
              <a:ext uri="{FF2B5EF4-FFF2-40B4-BE49-F238E27FC236}">
                <a16:creationId xmlns:a16="http://schemas.microsoft.com/office/drawing/2014/main" id="{54B685A4-96AA-4632-90C1-13A11502EEAF}"/>
              </a:ext>
            </a:extLst>
          </p:cNvPr>
          <p:cNvSpPr>
            <a:spLocks noGrp="1"/>
          </p:cNvSpPr>
          <p:nvPr>
            <p:ph sz="quarter" idx="11"/>
          </p:nvPr>
        </p:nvSpPr>
        <p:spPr>
          <a:xfrm>
            <a:off x="342900" y="1276710"/>
            <a:ext cx="8458200" cy="5124090"/>
          </a:xfrm>
        </p:spPr>
        <p:txBody>
          <a:bodyPr/>
          <a:lstStyle/>
          <a:p>
            <a:pPr>
              <a:spcBef>
                <a:spcPts val="1200"/>
              </a:spcBef>
              <a:spcAft>
                <a:spcPts val="600"/>
              </a:spcAft>
            </a:pPr>
            <a:r>
              <a:rPr lang="en-US" noProof="0" dirty="0">
                <a:solidFill>
                  <a:srgbClr val="000000"/>
                </a:solidFill>
                <a:latin typeface="Arial" panose="020B0604020202020204" pitchFamily="34" charset="0"/>
                <a:ea typeface="Verdana" panose="020B0604030504040204" pitchFamily="34" charset="0"/>
              </a:rPr>
              <a:t>Heart has two pairs of valves</a:t>
            </a:r>
          </a:p>
          <a:p>
            <a:pPr marL="347472" indent="-347472">
              <a:spcBef>
                <a:spcPts val="1200"/>
              </a:spcBef>
              <a:spcAft>
                <a:spcPts val="600"/>
              </a:spcAft>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Atrioventricular (A</a:t>
            </a:r>
            <a:r>
              <a:rPr lang="en-US" sz="100" noProof="0" dirty="0">
                <a:solidFill>
                  <a:srgbClr val="000000"/>
                </a:solidFill>
                <a:latin typeface="Arial" panose="020B0604020202020204" pitchFamily="34" charset="0"/>
                <a:ea typeface="Verdana" panose="020B0604030504040204" pitchFamily="34" charset="0"/>
              </a:rPr>
              <a:t> </a:t>
            </a:r>
            <a:r>
              <a:rPr lang="en-US" noProof="0" dirty="0">
                <a:solidFill>
                  <a:srgbClr val="000000"/>
                </a:solidFill>
                <a:latin typeface="Arial" panose="020B0604020202020204" pitchFamily="34" charset="0"/>
                <a:ea typeface="Verdana" panose="020B0604030504040204" pitchFamily="34" charset="0"/>
              </a:rPr>
              <a:t>V) valves</a:t>
            </a:r>
          </a:p>
          <a:p>
            <a:pPr lvl="2" indent="-283464">
              <a:spcBef>
                <a:spcPts val="1200"/>
              </a:spcBef>
              <a:spcAft>
                <a:spcPts val="600"/>
              </a:spcAft>
            </a:pPr>
            <a:r>
              <a:rPr lang="en-US" noProof="0" dirty="0">
                <a:solidFill>
                  <a:srgbClr val="000000"/>
                </a:solidFill>
                <a:latin typeface="Arial" panose="020B0604020202020204" pitchFamily="34" charset="0"/>
                <a:ea typeface="Verdana" panose="020B0604030504040204" pitchFamily="34" charset="0"/>
              </a:rPr>
              <a:t>Maintain unidirectional blood flow between atria and ventricles</a:t>
            </a:r>
          </a:p>
          <a:p>
            <a:pPr lvl="2" indent="-283464">
              <a:spcBef>
                <a:spcPts val="1200"/>
              </a:spcBef>
              <a:spcAft>
                <a:spcPts val="600"/>
              </a:spcAft>
            </a:pPr>
            <a:r>
              <a:rPr lang="en-US" noProof="0" dirty="0">
                <a:solidFill>
                  <a:srgbClr val="000000"/>
                </a:solidFill>
                <a:latin typeface="Arial" panose="020B0604020202020204" pitchFamily="34" charset="0"/>
                <a:ea typeface="Verdana" panose="020B0604030504040204" pitchFamily="34" charset="0"/>
              </a:rPr>
              <a:t>Tricuspid valve = On the right.</a:t>
            </a:r>
          </a:p>
          <a:p>
            <a:pPr lvl="2" indent="-283464">
              <a:spcBef>
                <a:spcPts val="1200"/>
              </a:spcBef>
              <a:spcAft>
                <a:spcPts val="600"/>
              </a:spcAft>
            </a:pPr>
            <a:r>
              <a:rPr lang="en-US" noProof="0" dirty="0">
                <a:solidFill>
                  <a:srgbClr val="000000"/>
                </a:solidFill>
                <a:latin typeface="Arial" panose="020B0604020202020204" pitchFamily="34" charset="0"/>
                <a:ea typeface="Verdana" panose="020B0604030504040204" pitchFamily="34" charset="0"/>
              </a:rPr>
              <a:t>Bicuspid, or mitral, valve = On the left</a:t>
            </a:r>
          </a:p>
          <a:p>
            <a:pPr marL="347472" indent="-347472">
              <a:spcBef>
                <a:spcPts val="1200"/>
              </a:spcBef>
              <a:spcAft>
                <a:spcPts val="600"/>
              </a:spcAft>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Semilunar valves</a:t>
            </a:r>
          </a:p>
          <a:p>
            <a:pPr lvl="2" indent="-283464">
              <a:spcBef>
                <a:spcPts val="1200"/>
              </a:spcBef>
              <a:spcAft>
                <a:spcPts val="600"/>
              </a:spcAft>
            </a:pPr>
            <a:r>
              <a:rPr lang="en-US" noProof="0" dirty="0">
                <a:solidFill>
                  <a:srgbClr val="000000"/>
                </a:solidFill>
                <a:latin typeface="Arial" panose="020B0604020202020204" pitchFamily="34" charset="0"/>
                <a:ea typeface="Verdana" panose="020B0604030504040204" pitchFamily="34" charset="0"/>
              </a:rPr>
              <a:t>Ensure one-way flow out of the ventricles to the arterial systems</a:t>
            </a:r>
          </a:p>
          <a:p>
            <a:pPr lvl="2" indent="-283464">
              <a:spcBef>
                <a:spcPts val="1200"/>
              </a:spcBef>
              <a:spcAft>
                <a:spcPts val="600"/>
              </a:spcAft>
            </a:pPr>
            <a:r>
              <a:rPr lang="en-US" noProof="0" dirty="0">
                <a:solidFill>
                  <a:srgbClr val="000000"/>
                </a:solidFill>
                <a:latin typeface="Arial" panose="020B0604020202020204" pitchFamily="34" charset="0"/>
                <a:ea typeface="Verdana" panose="020B0604030504040204" pitchFamily="34" charset="0"/>
              </a:rPr>
              <a:t>Pulmonary valve located at the exit of the right ventricle</a:t>
            </a:r>
          </a:p>
          <a:p>
            <a:pPr lvl="2" indent="-283464">
              <a:spcBef>
                <a:spcPts val="1200"/>
              </a:spcBef>
              <a:spcAft>
                <a:spcPts val="600"/>
              </a:spcAft>
            </a:pPr>
            <a:r>
              <a:rPr lang="en-US" noProof="0" dirty="0">
                <a:solidFill>
                  <a:srgbClr val="000000"/>
                </a:solidFill>
                <a:latin typeface="Arial" panose="020B0604020202020204" pitchFamily="34" charset="0"/>
                <a:ea typeface="Verdana" panose="020B0604030504040204" pitchFamily="34" charset="0"/>
              </a:rPr>
              <a:t>Aortic valve located at the exit of the left ventricle</a:t>
            </a:r>
          </a:p>
        </p:txBody>
      </p:sp>
      <p:sp>
        <p:nvSpPr>
          <p:cNvPr id="6" name="Slide Number Placeholder 3">
            <a:extLst>
              <a:ext uri="{FF2B5EF4-FFF2-40B4-BE49-F238E27FC236}">
                <a16:creationId xmlns:a16="http://schemas.microsoft.com/office/drawing/2014/main" id="{51BEB2DB-C0E8-47FA-89C4-62EFD22BE97C}"/>
              </a:ext>
            </a:extLst>
          </p:cNvPr>
          <p:cNvSpPr>
            <a:spLocks noGrp="1"/>
          </p:cNvSpPr>
          <p:nvPr>
            <p:ph type="sldNum" sz="quarter" idx="10"/>
          </p:nvPr>
        </p:nvSpPr>
        <p:spPr/>
        <p:txBody>
          <a:bodyPr/>
          <a:lstStyle/>
          <a:p>
            <a:fld id="{68151E55-6873-49E2-B8D5-2F265E6F1973}" type="slidenum">
              <a:rPr lang="en-US" smtClean="0"/>
              <a:pPr/>
              <a:t>24</a:t>
            </a:fld>
            <a:endParaRPr lang="en-US"/>
          </a:p>
        </p:txBody>
      </p:sp>
    </p:spTree>
    <p:extLst>
      <p:ext uri="{BB962C8B-B14F-4D97-AF65-F5344CB8AC3E}">
        <p14:creationId xmlns:p14="http://schemas.microsoft.com/office/powerpoint/2010/main" val="1850715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B982BD-B399-4A35-A3BF-D5A258EA3583}"/>
              </a:ext>
            </a:extLst>
          </p:cNvPr>
          <p:cNvSpPr>
            <a:spLocks noGrp="1"/>
          </p:cNvSpPr>
          <p:nvPr>
            <p:ph type="title"/>
          </p:nvPr>
        </p:nvSpPr>
        <p:spPr/>
        <p:txBody>
          <a:bodyPr/>
          <a:lstStyle/>
          <a:p>
            <a:pPr lvl="0"/>
            <a:r>
              <a:rPr lang="en-US" noProof="0" dirty="0">
                <a:solidFill>
                  <a:srgbClr val="000000"/>
                </a:solidFill>
                <a:latin typeface="Arial" panose="020B0604020202020204" pitchFamily="34" charset="0"/>
                <a:ea typeface="Verdana" panose="020B0604030504040204" pitchFamily="34" charset="0"/>
                <a:cs typeface="Arial" pitchFamily="34" charset="0"/>
              </a:rPr>
              <a:t>The Cardiac Cycle</a:t>
            </a:r>
          </a:p>
        </p:txBody>
      </p:sp>
      <p:sp>
        <p:nvSpPr>
          <p:cNvPr id="3" name="Content Placeholder 2">
            <a:extLst>
              <a:ext uri="{FF2B5EF4-FFF2-40B4-BE49-F238E27FC236}">
                <a16:creationId xmlns:a16="http://schemas.microsoft.com/office/drawing/2014/main" id="{3EB44C1B-F2E8-4D6F-A518-04989F99A8C6}"/>
              </a:ext>
            </a:extLst>
          </p:cNvPr>
          <p:cNvSpPr>
            <a:spLocks noGrp="1"/>
          </p:cNvSpPr>
          <p:nvPr>
            <p:ph sz="quarter" idx="11"/>
          </p:nvPr>
        </p:nvSpPr>
        <p:spPr/>
        <p:txBody>
          <a:bodyPr/>
          <a:lstStyle/>
          <a:p>
            <a:pPr lvl="0">
              <a:spcBef>
                <a:spcPts val="1200"/>
              </a:spcBef>
              <a:spcAft>
                <a:spcPts val="600"/>
              </a:spcAft>
            </a:pPr>
            <a:r>
              <a:rPr lang="en-US" noProof="0" dirty="0">
                <a:solidFill>
                  <a:srgbClr val="000000"/>
                </a:solidFill>
                <a:latin typeface="Arial" panose="020B0604020202020204" pitchFamily="34" charset="0"/>
                <a:ea typeface="Verdana" panose="020B0604030504040204" pitchFamily="34" charset="0"/>
              </a:rPr>
              <a:t>Valves open and close as the heart goes through the cardiac cycle</a:t>
            </a:r>
          </a:p>
          <a:p>
            <a:pPr lvl="0">
              <a:spcBef>
                <a:spcPts val="1200"/>
              </a:spcBef>
              <a:spcAft>
                <a:spcPts val="600"/>
              </a:spcAft>
            </a:pPr>
            <a:r>
              <a:rPr lang="en-US" noProof="0" dirty="0">
                <a:solidFill>
                  <a:srgbClr val="000000"/>
                </a:solidFill>
                <a:latin typeface="Arial" panose="020B0604020202020204" pitchFamily="34" charset="0"/>
                <a:ea typeface="Verdana" panose="020B0604030504040204" pitchFamily="34" charset="0"/>
              </a:rPr>
              <a:t>Ventricles relaxed and filling (diastole)</a:t>
            </a:r>
          </a:p>
          <a:p>
            <a:pPr lvl="0">
              <a:spcBef>
                <a:spcPts val="1200"/>
              </a:spcBef>
              <a:spcAft>
                <a:spcPts val="600"/>
              </a:spcAft>
            </a:pPr>
            <a:r>
              <a:rPr lang="en-US" noProof="0" dirty="0">
                <a:solidFill>
                  <a:srgbClr val="000000"/>
                </a:solidFill>
                <a:latin typeface="Arial" panose="020B0604020202020204" pitchFamily="34" charset="0"/>
                <a:ea typeface="Verdana" panose="020B0604030504040204" pitchFamily="34" charset="0"/>
              </a:rPr>
              <a:t>Ventricles contracted and pumping (systole)</a:t>
            </a:r>
          </a:p>
          <a:p>
            <a:pPr lvl="0">
              <a:spcBef>
                <a:spcPts val="1200"/>
              </a:spcBef>
              <a:spcAft>
                <a:spcPts val="600"/>
              </a:spcAft>
            </a:pPr>
            <a:r>
              <a:rPr lang="en-US" noProof="0" dirty="0">
                <a:solidFill>
                  <a:srgbClr val="000000"/>
                </a:solidFill>
                <a:latin typeface="Arial" panose="020B0604020202020204" pitchFamily="34" charset="0"/>
                <a:ea typeface="Verdana" panose="020B0604030504040204" pitchFamily="34" charset="0"/>
              </a:rPr>
              <a:t>“</a:t>
            </a:r>
            <a:r>
              <a:rPr lang="en-US" noProof="0" dirty="0" err="1">
                <a:solidFill>
                  <a:srgbClr val="000000"/>
                </a:solidFill>
                <a:latin typeface="Arial" panose="020B0604020202020204" pitchFamily="34" charset="0"/>
                <a:ea typeface="Verdana" panose="020B0604030504040204" pitchFamily="34" charset="0"/>
              </a:rPr>
              <a:t>Lub</a:t>
            </a:r>
            <a:r>
              <a:rPr lang="en-US" noProof="0" dirty="0">
                <a:solidFill>
                  <a:srgbClr val="000000"/>
                </a:solidFill>
                <a:latin typeface="Arial" panose="020B0604020202020204" pitchFamily="34" charset="0"/>
                <a:ea typeface="Verdana" panose="020B0604030504040204" pitchFamily="34" charset="0"/>
              </a:rPr>
              <a:t>-dub” sounds heard with stethoscope</a:t>
            </a:r>
          </a:p>
          <a:p>
            <a:pPr marL="347472" lvl="0" indent="-347472">
              <a:spcBef>
                <a:spcPts val="1200"/>
              </a:spcBef>
              <a:spcAft>
                <a:spcPts val="600"/>
              </a:spcAft>
              <a:buFont typeface="Arial" panose="020B0604020202020204" pitchFamily="34" charset="0"/>
              <a:buChar char="•"/>
            </a:pPr>
            <a:r>
              <a:rPr lang="en-US" noProof="0" dirty="0" err="1">
                <a:solidFill>
                  <a:srgbClr val="000000"/>
                </a:solidFill>
                <a:latin typeface="Arial" panose="020B0604020202020204" pitchFamily="34" charset="0"/>
                <a:ea typeface="Verdana" panose="020B0604030504040204" pitchFamily="34" charset="0"/>
              </a:rPr>
              <a:t>Lub</a:t>
            </a:r>
            <a:r>
              <a:rPr lang="en-US" noProof="0" dirty="0">
                <a:solidFill>
                  <a:srgbClr val="000000"/>
                </a:solidFill>
                <a:latin typeface="Arial" panose="020B0604020202020204" pitchFamily="34" charset="0"/>
                <a:ea typeface="Verdana" panose="020B0604030504040204" pitchFamily="34" charset="0"/>
              </a:rPr>
              <a:t> – A</a:t>
            </a:r>
            <a:r>
              <a:rPr lang="en-US" sz="100" noProof="0" dirty="0">
                <a:solidFill>
                  <a:srgbClr val="000000"/>
                </a:solidFill>
                <a:latin typeface="Arial" panose="020B0604020202020204" pitchFamily="34" charset="0"/>
                <a:ea typeface="Verdana" panose="020B0604030504040204" pitchFamily="34" charset="0"/>
              </a:rPr>
              <a:t> </a:t>
            </a:r>
            <a:r>
              <a:rPr lang="en-US" noProof="0" dirty="0">
                <a:solidFill>
                  <a:srgbClr val="000000"/>
                </a:solidFill>
                <a:latin typeface="Arial" panose="020B0604020202020204" pitchFamily="34" charset="0"/>
                <a:ea typeface="Verdana" panose="020B0604030504040204" pitchFamily="34" charset="0"/>
              </a:rPr>
              <a:t>V valves closing.</a:t>
            </a:r>
          </a:p>
          <a:p>
            <a:pPr marL="347472" lvl="0" indent="-347472">
              <a:spcBef>
                <a:spcPts val="1200"/>
              </a:spcBef>
              <a:spcAft>
                <a:spcPts val="600"/>
              </a:spcAft>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Dub – closing of semilunar valves.</a:t>
            </a:r>
          </a:p>
        </p:txBody>
      </p:sp>
      <p:sp>
        <p:nvSpPr>
          <p:cNvPr id="6" name="Slide Number Placeholder 3">
            <a:extLst>
              <a:ext uri="{FF2B5EF4-FFF2-40B4-BE49-F238E27FC236}">
                <a16:creationId xmlns:a16="http://schemas.microsoft.com/office/drawing/2014/main" id="{C4DF0984-63D0-46BF-82E7-D3DBFC339AD1}"/>
              </a:ext>
            </a:extLst>
          </p:cNvPr>
          <p:cNvSpPr>
            <a:spLocks noGrp="1"/>
          </p:cNvSpPr>
          <p:nvPr>
            <p:ph type="sldNum" sz="quarter" idx="10"/>
          </p:nvPr>
        </p:nvSpPr>
        <p:spPr/>
        <p:txBody>
          <a:bodyPr/>
          <a:lstStyle/>
          <a:p>
            <a:fld id="{68151E55-6873-49E2-B8D5-2F265E6F1973}" type="slidenum">
              <a:rPr lang="en-US" smtClean="0"/>
              <a:pPr/>
              <a:t>25</a:t>
            </a:fld>
            <a:endParaRPr lang="en-US"/>
          </a:p>
        </p:txBody>
      </p:sp>
    </p:spTree>
    <p:extLst>
      <p:ext uri="{BB962C8B-B14F-4D97-AF65-F5344CB8AC3E}">
        <p14:creationId xmlns:p14="http://schemas.microsoft.com/office/powerpoint/2010/main" val="411316778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B24C22-3589-4670-9FA2-2B70CDEF11C8}"/>
              </a:ext>
            </a:extLst>
          </p:cNvPr>
          <p:cNvSpPr>
            <a:spLocks noGrp="1"/>
          </p:cNvSpPr>
          <p:nvPr>
            <p:ph type="title"/>
          </p:nvPr>
        </p:nvSpPr>
        <p:spPr/>
        <p:txBody>
          <a:bodyPr/>
          <a:lstStyle/>
          <a:p>
            <a:pPr lvl="0"/>
            <a:r>
              <a:rPr lang="en-US" noProof="0" dirty="0">
                <a:solidFill>
                  <a:srgbClr val="000000"/>
                </a:solidFill>
                <a:latin typeface="Arial" panose="020B0604020202020204" pitchFamily="34" charset="0"/>
                <a:ea typeface="Verdana" panose="020B0604030504040204" pitchFamily="34" charset="0"/>
                <a:cs typeface="Arial" pitchFamily="34" charset="0"/>
              </a:rPr>
              <a:t>Figure 48.9</a:t>
            </a:r>
          </a:p>
        </p:txBody>
      </p:sp>
      <p:pic>
        <p:nvPicPr>
          <p:cNvPr id="12" name="Picture 2" descr="An illustration shows the heartbeat or cardiac cycle."/>
          <p:cNvPicPr>
            <a:picLocks noChangeAspect="1"/>
          </p:cNvPicPr>
          <p:nvPr/>
        </p:nvPicPr>
        <p:blipFill rotWithShape="1">
          <a:blip r:embed="rId2">
            <a:extLst>
              <a:ext uri="{28A0092B-C50C-407E-A947-70E740481C1C}">
                <a14:useLocalDpi xmlns:a14="http://schemas.microsoft.com/office/drawing/2010/main" val="0"/>
              </a:ext>
            </a:extLst>
          </a:blip>
          <a:srcRect t="1548" b="1928"/>
          <a:stretch/>
        </p:blipFill>
        <p:spPr>
          <a:xfrm>
            <a:off x="2290115" y="1212339"/>
            <a:ext cx="4563770" cy="4859748"/>
          </a:xfrm>
          <a:prstGeom prst="rect">
            <a:avLst/>
          </a:prstGeom>
        </p:spPr>
      </p:pic>
      <p:sp>
        <p:nvSpPr>
          <p:cNvPr id="9"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noProof="0" dirty="0">
                <a:hlinkClick r:id="rId3" action="ppaction://hlinksldjump"/>
              </a:rPr>
              <a:t>Access the text alternative for slide images.</a:t>
            </a:r>
            <a:endParaRPr lang="en-US" noProof="0" dirty="0">
              <a:hlinkClick r:id="rId4" action="ppaction://hlinksldjump"/>
            </a:endParaRPr>
          </a:p>
        </p:txBody>
      </p:sp>
      <p:sp>
        <p:nvSpPr>
          <p:cNvPr id="8" name="Slide Number Placeholder 4">
            <a:extLst>
              <a:ext uri="{FF2B5EF4-FFF2-40B4-BE49-F238E27FC236}">
                <a16:creationId xmlns:a16="http://schemas.microsoft.com/office/drawing/2014/main" id="{C3463339-8DAE-4932-91F2-59CB8AE16C98}"/>
              </a:ext>
            </a:extLst>
          </p:cNvPr>
          <p:cNvSpPr>
            <a:spLocks noGrp="1"/>
          </p:cNvSpPr>
          <p:nvPr>
            <p:ph type="sldNum" sz="quarter" idx="10"/>
          </p:nvPr>
        </p:nvSpPr>
        <p:spPr/>
        <p:txBody>
          <a:bodyPr/>
          <a:lstStyle/>
          <a:p>
            <a:fld id="{68151E55-6873-49E2-B8D5-2F265E6F1973}" type="slidenum">
              <a:rPr lang="en-US" smtClean="0"/>
              <a:pPr/>
              <a:t>26</a:t>
            </a:fld>
            <a:endParaRPr lang="en-US"/>
          </a:p>
        </p:txBody>
      </p:sp>
    </p:spTree>
    <p:extLst>
      <p:ext uri="{BB962C8B-B14F-4D97-AF65-F5344CB8AC3E}">
        <p14:creationId xmlns:p14="http://schemas.microsoft.com/office/powerpoint/2010/main" val="203511056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56F04E-111D-4BF3-BDAE-98AD28DB79D9}"/>
              </a:ext>
            </a:extLst>
          </p:cNvPr>
          <p:cNvSpPr>
            <a:spLocks noGrp="1"/>
          </p:cNvSpPr>
          <p:nvPr>
            <p:ph type="title"/>
          </p:nvPr>
        </p:nvSpPr>
        <p:spPr/>
        <p:txBody>
          <a:bodyPr/>
          <a:lstStyle/>
          <a:p>
            <a:pPr lvl="0"/>
            <a:r>
              <a:rPr lang="en-US" noProof="0" dirty="0" err="1">
                <a:solidFill>
                  <a:srgbClr val="000000"/>
                </a:solidFill>
                <a:latin typeface="Arial" panose="020B0604020202020204" pitchFamily="34" charset="0"/>
                <a:ea typeface="Verdana" panose="020B0604030504040204" pitchFamily="34" charset="0"/>
                <a:cs typeface="Arial" pitchFamily="34" charset="0"/>
              </a:rPr>
              <a:t>Autorhythmic</a:t>
            </a:r>
            <a:r>
              <a:rPr lang="en-US" noProof="0" dirty="0">
                <a:solidFill>
                  <a:srgbClr val="000000"/>
                </a:solidFill>
                <a:latin typeface="Arial" panose="020B0604020202020204" pitchFamily="34" charset="0"/>
                <a:ea typeface="Verdana" panose="020B0604030504040204" pitchFamily="34" charset="0"/>
                <a:cs typeface="Arial" pitchFamily="34" charset="0"/>
              </a:rPr>
              <a:t> Nature of the Heart</a:t>
            </a:r>
          </a:p>
        </p:txBody>
      </p:sp>
      <p:sp>
        <p:nvSpPr>
          <p:cNvPr id="3" name="Content Placeholder 2">
            <a:extLst>
              <a:ext uri="{FF2B5EF4-FFF2-40B4-BE49-F238E27FC236}">
                <a16:creationId xmlns:a16="http://schemas.microsoft.com/office/drawing/2014/main" id="{1A77C4D1-D4D7-4863-8259-DB585FA62036}"/>
              </a:ext>
            </a:extLst>
          </p:cNvPr>
          <p:cNvSpPr>
            <a:spLocks noGrp="1"/>
          </p:cNvSpPr>
          <p:nvPr>
            <p:ph sz="quarter" idx="11"/>
          </p:nvPr>
        </p:nvSpPr>
        <p:spPr/>
        <p:txBody>
          <a:bodyPr/>
          <a:lstStyle/>
          <a:p>
            <a:pPr lvl="0">
              <a:spcBef>
                <a:spcPts val="1200"/>
              </a:spcBef>
              <a:spcAft>
                <a:spcPts val="600"/>
              </a:spcAft>
            </a:pPr>
            <a:r>
              <a:rPr lang="en-US" noProof="0" dirty="0">
                <a:solidFill>
                  <a:srgbClr val="000000"/>
                </a:solidFill>
                <a:latin typeface="Arial" panose="020B0604020202020204" pitchFamily="34" charset="0"/>
                <a:ea typeface="Verdana" panose="020B0604030504040204" pitchFamily="34" charset="0"/>
              </a:rPr>
              <a:t>Heart contains “self-excitable” </a:t>
            </a:r>
            <a:r>
              <a:rPr lang="en-US" noProof="0" dirty="0" err="1">
                <a:solidFill>
                  <a:srgbClr val="000000"/>
                </a:solidFill>
                <a:latin typeface="Arial" panose="020B0604020202020204" pitchFamily="34" charset="0"/>
                <a:ea typeface="Verdana" panose="020B0604030504040204" pitchFamily="34" charset="0"/>
              </a:rPr>
              <a:t>autorhythmic</a:t>
            </a:r>
            <a:r>
              <a:rPr lang="en-US" noProof="0" dirty="0">
                <a:solidFill>
                  <a:srgbClr val="000000"/>
                </a:solidFill>
                <a:latin typeface="Arial" panose="020B0604020202020204" pitchFamily="34" charset="0"/>
                <a:ea typeface="Verdana" panose="020B0604030504040204" pitchFamily="34" charset="0"/>
              </a:rPr>
              <a:t> fibers</a:t>
            </a:r>
          </a:p>
          <a:p>
            <a:pPr lvl="0">
              <a:spcBef>
                <a:spcPts val="1200"/>
              </a:spcBef>
              <a:spcAft>
                <a:spcPts val="600"/>
              </a:spcAft>
            </a:pPr>
            <a:r>
              <a:rPr lang="en-US" noProof="0" dirty="0">
                <a:solidFill>
                  <a:srgbClr val="000000"/>
                </a:solidFill>
                <a:latin typeface="Arial" panose="020B0604020202020204" pitchFamily="34" charset="0"/>
                <a:ea typeface="Verdana" panose="020B0604030504040204" pitchFamily="34" charset="0"/>
              </a:rPr>
              <a:t>Most important is the sinoatrial (S</a:t>
            </a:r>
            <a:r>
              <a:rPr lang="en-US" sz="100" noProof="0" dirty="0">
                <a:solidFill>
                  <a:srgbClr val="000000"/>
                </a:solidFill>
                <a:latin typeface="Arial" panose="020B0604020202020204" pitchFamily="34" charset="0"/>
                <a:ea typeface="Verdana" panose="020B0604030504040204" pitchFamily="34" charset="0"/>
              </a:rPr>
              <a:t> </a:t>
            </a:r>
            <a:r>
              <a:rPr lang="en-US" noProof="0" dirty="0">
                <a:solidFill>
                  <a:srgbClr val="000000"/>
                </a:solidFill>
                <a:latin typeface="Arial" panose="020B0604020202020204" pitchFamily="34" charset="0"/>
                <a:ea typeface="Verdana" panose="020B0604030504040204" pitchFamily="34" charset="0"/>
              </a:rPr>
              <a:t>A) node</a:t>
            </a:r>
          </a:p>
          <a:p>
            <a:pPr marL="347472" lvl="0" indent="-347472">
              <a:spcBef>
                <a:spcPts val="1200"/>
              </a:spcBef>
              <a:spcAft>
                <a:spcPts val="600"/>
              </a:spcAft>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Located in wall of right atrium</a:t>
            </a:r>
          </a:p>
          <a:p>
            <a:pPr marL="347472" lvl="0" indent="-347472">
              <a:spcBef>
                <a:spcPts val="1200"/>
              </a:spcBef>
              <a:spcAft>
                <a:spcPts val="600"/>
              </a:spcAft>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Acts as pacemaker</a:t>
            </a:r>
          </a:p>
          <a:p>
            <a:pPr marL="347472" lvl="0" indent="-347472">
              <a:spcBef>
                <a:spcPts val="1200"/>
              </a:spcBef>
              <a:spcAft>
                <a:spcPts val="600"/>
              </a:spcAft>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Autonomic nervous system can modulate rate</a:t>
            </a:r>
          </a:p>
        </p:txBody>
      </p:sp>
      <p:sp>
        <p:nvSpPr>
          <p:cNvPr id="6" name="Slide Number Placeholder 3">
            <a:extLst>
              <a:ext uri="{FF2B5EF4-FFF2-40B4-BE49-F238E27FC236}">
                <a16:creationId xmlns:a16="http://schemas.microsoft.com/office/drawing/2014/main" id="{C22A04A4-C7A6-4F25-9070-412D4A81AFF4}"/>
              </a:ext>
            </a:extLst>
          </p:cNvPr>
          <p:cNvSpPr>
            <a:spLocks noGrp="1"/>
          </p:cNvSpPr>
          <p:nvPr>
            <p:ph type="sldNum" sz="quarter" idx="10"/>
          </p:nvPr>
        </p:nvSpPr>
        <p:spPr/>
        <p:txBody>
          <a:bodyPr/>
          <a:lstStyle/>
          <a:p>
            <a:fld id="{68151E55-6873-49E2-B8D5-2F265E6F1973}" type="slidenum">
              <a:rPr lang="en-US" smtClean="0"/>
              <a:pPr/>
              <a:t>27</a:t>
            </a:fld>
            <a:endParaRPr lang="en-US"/>
          </a:p>
        </p:txBody>
      </p:sp>
    </p:spTree>
    <p:extLst>
      <p:ext uri="{BB962C8B-B14F-4D97-AF65-F5344CB8AC3E}">
        <p14:creationId xmlns:p14="http://schemas.microsoft.com/office/powerpoint/2010/main" val="239089917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90745A-1E9F-450C-97A8-141036552508}"/>
              </a:ext>
            </a:extLst>
          </p:cNvPr>
          <p:cNvSpPr>
            <a:spLocks noGrp="1"/>
          </p:cNvSpPr>
          <p:nvPr>
            <p:ph type="title"/>
          </p:nvPr>
        </p:nvSpPr>
        <p:spPr/>
        <p:txBody>
          <a:bodyPr/>
          <a:lstStyle/>
          <a:p>
            <a:pPr lvl="0"/>
            <a:r>
              <a:rPr lang="en-US" noProof="0" dirty="0">
                <a:solidFill>
                  <a:srgbClr val="000000"/>
                </a:solidFill>
                <a:latin typeface="Arial" panose="020B0604020202020204" pitchFamily="34" charset="0"/>
                <a:ea typeface="Verdana" panose="020B0604030504040204" pitchFamily="34" charset="0"/>
                <a:cs typeface="Arial" pitchFamily="34" charset="0"/>
              </a:rPr>
              <a:t>Initiation of the Cardiac Cycle</a:t>
            </a:r>
          </a:p>
        </p:txBody>
      </p:sp>
      <p:sp>
        <p:nvSpPr>
          <p:cNvPr id="3" name="Content Placeholder 2">
            <a:extLst>
              <a:ext uri="{FF2B5EF4-FFF2-40B4-BE49-F238E27FC236}">
                <a16:creationId xmlns:a16="http://schemas.microsoft.com/office/drawing/2014/main" id="{A14295DC-856D-4EBF-9A44-77F7A9D10BFE}"/>
              </a:ext>
            </a:extLst>
          </p:cNvPr>
          <p:cNvSpPr>
            <a:spLocks noGrp="1"/>
          </p:cNvSpPr>
          <p:nvPr>
            <p:ph sz="quarter" idx="11"/>
          </p:nvPr>
        </p:nvSpPr>
        <p:spPr/>
        <p:txBody>
          <a:bodyPr/>
          <a:lstStyle/>
          <a:p>
            <a:pPr lvl="0">
              <a:spcBef>
                <a:spcPts val="1200"/>
              </a:spcBef>
              <a:spcAft>
                <a:spcPts val="600"/>
              </a:spcAft>
            </a:pPr>
            <a:r>
              <a:rPr lang="en-US" noProof="0" dirty="0">
                <a:solidFill>
                  <a:srgbClr val="000000"/>
                </a:solidFill>
                <a:latin typeface="Arial" panose="020B0604020202020204" pitchFamily="34" charset="0"/>
                <a:ea typeface="Verdana" panose="020B0604030504040204" pitchFamily="34" charset="0"/>
              </a:rPr>
              <a:t>Each S</a:t>
            </a:r>
            <a:r>
              <a:rPr lang="en-US" sz="100" noProof="0" dirty="0">
                <a:solidFill>
                  <a:srgbClr val="000000"/>
                </a:solidFill>
                <a:latin typeface="Arial" panose="020B0604020202020204" pitchFamily="34" charset="0"/>
                <a:ea typeface="Verdana" panose="020B0604030504040204" pitchFamily="34" charset="0"/>
              </a:rPr>
              <a:t> </a:t>
            </a:r>
            <a:r>
              <a:rPr lang="en-US" noProof="0" dirty="0">
                <a:solidFill>
                  <a:srgbClr val="000000"/>
                </a:solidFill>
                <a:latin typeface="Arial" panose="020B0604020202020204" pitchFamily="34" charset="0"/>
                <a:ea typeface="Verdana" panose="020B0604030504040204" pitchFamily="34" charset="0"/>
              </a:rPr>
              <a:t>A depolarization transmitted</a:t>
            </a:r>
          </a:p>
          <a:p>
            <a:pPr marL="347472" lvl="0" indent="-347472">
              <a:spcBef>
                <a:spcPts val="1200"/>
              </a:spcBef>
              <a:spcAft>
                <a:spcPts val="600"/>
              </a:spcAft>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To left atrium</a:t>
            </a:r>
          </a:p>
          <a:p>
            <a:pPr marL="347472" lvl="0" indent="-347472">
              <a:spcBef>
                <a:spcPts val="1200"/>
              </a:spcBef>
              <a:spcAft>
                <a:spcPts val="600"/>
              </a:spcAft>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To right atrium and atrioventricular (A</a:t>
            </a:r>
            <a:r>
              <a:rPr lang="en-US" sz="100" noProof="0" dirty="0">
                <a:solidFill>
                  <a:srgbClr val="000000"/>
                </a:solidFill>
                <a:latin typeface="Arial" panose="020B0604020202020204" pitchFamily="34" charset="0"/>
                <a:ea typeface="Verdana" panose="020B0604030504040204" pitchFamily="34" charset="0"/>
              </a:rPr>
              <a:t> </a:t>
            </a:r>
            <a:r>
              <a:rPr lang="en-US" noProof="0" dirty="0">
                <a:solidFill>
                  <a:srgbClr val="000000"/>
                </a:solidFill>
                <a:latin typeface="Arial" panose="020B0604020202020204" pitchFamily="34" charset="0"/>
                <a:ea typeface="Verdana" panose="020B0604030504040204" pitchFamily="34" charset="0"/>
              </a:rPr>
              <a:t>V) node</a:t>
            </a:r>
          </a:p>
          <a:p>
            <a:pPr lvl="0">
              <a:spcBef>
                <a:spcPts val="2400"/>
              </a:spcBef>
              <a:spcAft>
                <a:spcPts val="600"/>
              </a:spcAft>
            </a:pPr>
            <a:r>
              <a:rPr lang="en-US" noProof="0" dirty="0">
                <a:solidFill>
                  <a:srgbClr val="000000"/>
                </a:solidFill>
                <a:latin typeface="Arial" panose="020B0604020202020204" pitchFamily="34" charset="0"/>
                <a:ea typeface="Verdana" panose="020B0604030504040204" pitchFamily="34" charset="0"/>
              </a:rPr>
              <a:t>AV node is only pathway for conduction to ventricles</a:t>
            </a:r>
          </a:p>
          <a:p>
            <a:pPr marL="347472" lvl="0" indent="-347472">
              <a:spcBef>
                <a:spcPts val="1200"/>
              </a:spcBef>
              <a:spcAft>
                <a:spcPts val="600"/>
              </a:spcAft>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Spreads through atrioventricular bundle</a:t>
            </a:r>
          </a:p>
          <a:p>
            <a:pPr marL="347472" lvl="0" indent="-347472">
              <a:spcBef>
                <a:spcPts val="1200"/>
              </a:spcBef>
              <a:spcAft>
                <a:spcPts val="600"/>
              </a:spcAft>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Purkinje fibers</a:t>
            </a:r>
          </a:p>
          <a:p>
            <a:pPr marL="347472" lvl="0" indent="-347472">
              <a:spcBef>
                <a:spcPts val="1200"/>
              </a:spcBef>
              <a:spcAft>
                <a:spcPts val="600"/>
              </a:spcAft>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Directly stimulate the myocardial cells of both ventricles to contract</a:t>
            </a:r>
          </a:p>
        </p:txBody>
      </p:sp>
      <p:sp>
        <p:nvSpPr>
          <p:cNvPr id="6" name="Slide Number Placeholder 3">
            <a:extLst>
              <a:ext uri="{FF2B5EF4-FFF2-40B4-BE49-F238E27FC236}">
                <a16:creationId xmlns:a16="http://schemas.microsoft.com/office/drawing/2014/main" id="{A1BBBE08-E277-4A33-8CD3-C252CD9B5D42}"/>
              </a:ext>
            </a:extLst>
          </p:cNvPr>
          <p:cNvSpPr>
            <a:spLocks noGrp="1"/>
          </p:cNvSpPr>
          <p:nvPr>
            <p:ph type="sldNum" sz="quarter" idx="10"/>
          </p:nvPr>
        </p:nvSpPr>
        <p:spPr/>
        <p:txBody>
          <a:bodyPr/>
          <a:lstStyle/>
          <a:p>
            <a:fld id="{68151E55-6873-49E2-B8D5-2F265E6F1973}" type="slidenum">
              <a:rPr lang="en-US" smtClean="0"/>
              <a:pPr/>
              <a:t>28</a:t>
            </a:fld>
            <a:endParaRPr lang="en-US"/>
          </a:p>
        </p:txBody>
      </p:sp>
    </p:spTree>
    <p:extLst>
      <p:ext uri="{BB962C8B-B14F-4D97-AF65-F5344CB8AC3E}">
        <p14:creationId xmlns:p14="http://schemas.microsoft.com/office/powerpoint/2010/main" val="304598101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CE29D7-1FAA-4D4B-BED7-C15DACE9DDF8}"/>
              </a:ext>
            </a:extLst>
          </p:cNvPr>
          <p:cNvSpPr>
            <a:spLocks noGrp="1"/>
          </p:cNvSpPr>
          <p:nvPr>
            <p:ph type="title"/>
          </p:nvPr>
        </p:nvSpPr>
        <p:spPr/>
        <p:txBody>
          <a:bodyPr/>
          <a:lstStyle/>
          <a:p>
            <a:pPr lvl="0"/>
            <a:r>
              <a:rPr lang="en-US" noProof="0" dirty="0">
                <a:solidFill>
                  <a:srgbClr val="000000"/>
                </a:solidFill>
                <a:latin typeface="Arial" panose="020B0604020202020204" pitchFamily="34" charset="0"/>
                <a:ea typeface="Verdana" panose="020B0604030504040204" pitchFamily="34" charset="0"/>
                <a:cs typeface="Arial" pitchFamily="34" charset="0"/>
              </a:rPr>
              <a:t>Recording the Cardiac Cycle</a:t>
            </a:r>
          </a:p>
        </p:txBody>
      </p:sp>
      <p:sp>
        <p:nvSpPr>
          <p:cNvPr id="3" name="Content Placeholder 2">
            <a:extLst>
              <a:ext uri="{FF2B5EF4-FFF2-40B4-BE49-F238E27FC236}">
                <a16:creationId xmlns:a16="http://schemas.microsoft.com/office/drawing/2014/main" id="{6382E5E6-380E-450D-8C22-31EF05F2E531}"/>
              </a:ext>
            </a:extLst>
          </p:cNvPr>
          <p:cNvSpPr>
            <a:spLocks noGrp="1"/>
          </p:cNvSpPr>
          <p:nvPr>
            <p:ph sz="quarter" idx="11"/>
          </p:nvPr>
        </p:nvSpPr>
        <p:spPr/>
        <p:txBody>
          <a:bodyPr/>
          <a:lstStyle/>
          <a:p>
            <a:pPr lvl="0">
              <a:spcBef>
                <a:spcPts val="1200"/>
              </a:spcBef>
              <a:spcAft>
                <a:spcPts val="600"/>
              </a:spcAft>
              <a:buClr>
                <a:srgbClr val="003B48"/>
              </a:buClr>
            </a:pPr>
            <a:r>
              <a:rPr lang="en-US" noProof="0" dirty="0">
                <a:solidFill>
                  <a:srgbClr val="000000"/>
                </a:solidFill>
                <a:latin typeface="Arial" panose="020B0604020202020204" pitchFamily="34" charset="0"/>
                <a:ea typeface="Verdana" panose="020B0604030504040204" pitchFamily="34" charset="0"/>
              </a:rPr>
              <a:t>Electrical activity can be recorded on an electrocardiogram (E</a:t>
            </a:r>
            <a:r>
              <a:rPr lang="en-US" sz="100" noProof="0" dirty="0">
                <a:solidFill>
                  <a:srgbClr val="000000"/>
                </a:solidFill>
                <a:latin typeface="Arial" panose="020B0604020202020204" pitchFamily="34" charset="0"/>
                <a:ea typeface="Verdana" panose="020B0604030504040204" pitchFamily="34" charset="0"/>
              </a:rPr>
              <a:t> </a:t>
            </a:r>
            <a:r>
              <a:rPr lang="en-US" noProof="0" dirty="0">
                <a:solidFill>
                  <a:srgbClr val="000000"/>
                </a:solidFill>
                <a:latin typeface="Arial" panose="020B0604020202020204" pitchFamily="34" charset="0"/>
                <a:ea typeface="Verdana" panose="020B0604030504040204" pitchFamily="34" charset="0"/>
              </a:rPr>
              <a:t>C</a:t>
            </a:r>
            <a:r>
              <a:rPr lang="en-US" sz="100" noProof="0" dirty="0">
                <a:solidFill>
                  <a:srgbClr val="000000"/>
                </a:solidFill>
                <a:latin typeface="Arial" panose="020B0604020202020204" pitchFamily="34" charset="0"/>
                <a:ea typeface="Verdana" panose="020B0604030504040204" pitchFamily="34" charset="0"/>
              </a:rPr>
              <a:t> </a:t>
            </a:r>
            <a:r>
              <a:rPr lang="en-US" noProof="0" dirty="0">
                <a:solidFill>
                  <a:srgbClr val="000000"/>
                </a:solidFill>
                <a:latin typeface="Arial" panose="020B0604020202020204" pitchFamily="34" charset="0"/>
                <a:ea typeface="Verdana" panose="020B0604030504040204" pitchFamily="34" charset="0"/>
              </a:rPr>
              <a:t>G or E</a:t>
            </a:r>
            <a:r>
              <a:rPr lang="en-US" sz="100" noProof="0" dirty="0">
                <a:solidFill>
                  <a:srgbClr val="000000"/>
                </a:solidFill>
                <a:latin typeface="Arial" panose="020B0604020202020204" pitchFamily="34" charset="0"/>
                <a:ea typeface="Verdana" panose="020B0604030504040204" pitchFamily="34" charset="0"/>
              </a:rPr>
              <a:t> </a:t>
            </a:r>
            <a:r>
              <a:rPr lang="en-US" noProof="0" dirty="0">
                <a:solidFill>
                  <a:srgbClr val="000000"/>
                </a:solidFill>
                <a:latin typeface="Arial" panose="020B0604020202020204" pitchFamily="34" charset="0"/>
                <a:ea typeface="Verdana" panose="020B0604030504040204" pitchFamily="34" charset="0"/>
              </a:rPr>
              <a:t>K</a:t>
            </a:r>
            <a:r>
              <a:rPr lang="en-US" sz="100" noProof="0" dirty="0">
                <a:solidFill>
                  <a:srgbClr val="000000"/>
                </a:solidFill>
                <a:latin typeface="Arial" panose="020B0604020202020204" pitchFamily="34" charset="0"/>
                <a:ea typeface="Verdana" panose="020B0604030504040204" pitchFamily="34" charset="0"/>
              </a:rPr>
              <a:t> </a:t>
            </a:r>
            <a:r>
              <a:rPr lang="en-US" noProof="0" dirty="0">
                <a:solidFill>
                  <a:srgbClr val="000000"/>
                </a:solidFill>
                <a:latin typeface="Arial" panose="020B0604020202020204" pitchFamily="34" charset="0"/>
                <a:ea typeface="Verdana" panose="020B0604030504040204" pitchFamily="34" charset="0"/>
              </a:rPr>
              <a:t>G)</a:t>
            </a:r>
          </a:p>
          <a:p>
            <a:pPr marL="347472" lvl="0" indent="-347472">
              <a:spcBef>
                <a:spcPts val="1200"/>
              </a:spcBef>
              <a:spcAft>
                <a:spcPts val="600"/>
              </a:spcAft>
              <a:buClr>
                <a:srgbClr val="000000"/>
              </a:buClr>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First peak (P) is produced by depolarization of atria (atrial systole)</a:t>
            </a:r>
          </a:p>
          <a:p>
            <a:pPr marL="347472" lvl="0" indent="-347472">
              <a:spcBef>
                <a:spcPts val="1200"/>
              </a:spcBef>
              <a:spcAft>
                <a:spcPts val="600"/>
              </a:spcAft>
              <a:buClr>
                <a:srgbClr val="000000"/>
              </a:buClr>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Second, larger peak (Q</a:t>
            </a:r>
            <a:r>
              <a:rPr lang="en-US" sz="100" noProof="0" dirty="0">
                <a:solidFill>
                  <a:srgbClr val="000000"/>
                </a:solidFill>
                <a:latin typeface="Arial" panose="020B0604020202020204" pitchFamily="34" charset="0"/>
                <a:ea typeface="Verdana" panose="020B0604030504040204" pitchFamily="34" charset="0"/>
              </a:rPr>
              <a:t> </a:t>
            </a:r>
            <a:r>
              <a:rPr lang="en-US" noProof="0" dirty="0">
                <a:solidFill>
                  <a:srgbClr val="000000"/>
                </a:solidFill>
                <a:latin typeface="Arial" panose="020B0604020202020204" pitchFamily="34" charset="0"/>
                <a:ea typeface="Verdana" panose="020B0604030504040204" pitchFamily="34" charset="0"/>
              </a:rPr>
              <a:t>R</a:t>
            </a:r>
            <a:r>
              <a:rPr lang="en-US" sz="100" noProof="0" dirty="0">
                <a:solidFill>
                  <a:srgbClr val="000000"/>
                </a:solidFill>
                <a:latin typeface="Arial" panose="020B0604020202020204" pitchFamily="34" charset="0"/>
                <a:ea typeface="Verdana" panose="020B0604030504040204" pitchFamily="34" charset="0"/>
              </a:rPr>
              <a:t> </a:t>
            </a:r>
            <a:r>
              <a:rPr lang="en-US" noProof="0" dirty="0">
                <a:solidFill>
                  <a:srgbClr val="000000"/>
                </a:solidFill>
                <a:latin typeface="Arial" panose="020B0604020202020204" pitchFamily="34" charset="0"/>
                <a:ea typeface="Verdana" panose="020B0604030504040204" pitchFamily="34" charset="0"/>
              </a:rPr>
              <a:t>S) is produced by ventricular depolarization (ventricular systole)</a:t>
            </a:r>
          </a:p>
          <a:p>
            <a:pPr marL="347472" lvl="0" indent="-347472">
              <a:spcBef>
                <a:spcPts val="1200"/>
              </a:spcBef>
              <a:spcAft>
                <a:spcPts val="600"/>
              </a:spcAft>
              <a:buClr>
                <a:srgbClr val="000000"/>
              </a:buClr>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Last peak (T) is produced by repolarization of ventricles (ventricular diastole).</a:t>
            </a:r>
          </a:p>
        </p:txBody>
      </p:sp>
      <p:sp>
        <p:nvSpPr>
          <p:cNvPr id="6" name="Slide Number Placeholder 3">
            <a:extLst>
              <a:ext uri="{FF2B5EF4-FFF2-40B4-BE49-F238E27FC236}">
                <a16:creationId xmlns:a16="http://schemas.microsoft.com/office/drawing/2014/main" id="{B8D36DF2-746E-4616-B54B-B7D85AAC39A4}"/>
              </a:ext>
            </a:extLst>
          </p:cNvPr>
          <p:cNvSpPr>
            <a:spLocks noGrp="1"/>
          </p:cNvSpPr>
          <p:nvPr>
            <p:ph type="sldNum" sz="quarter" idx="10"/>
          </p:nvPr>
        </p:nvSpPr>
        <p:spPr/>
        <p:txBody>
          <a:bodyPr/>
          <a:lstStyle/>
          <a:p>
            <a:fld id="{68151E55-6873-49E2-B8D5-2F265E6F1973}" type="slidenum">
              <a:rPr lang="en-US" smtClean="0"/>
              <a:pPr/>
              <a:t>29</a:t>
            </a:fld>
            <a:endParaRPr lang="en-US"/>
          </a:p>
        </p:txBody>
      </p:sp>
    </p:spTree>
    <p:extLst>
      <p:ext uri="{BB962C8B-B14F-4D97-AF65-F5344CB8AC3E}">
        <p14:creationId xmlns:p14="http://schemas.microsoft.com/office/powerpoint/2010/main" val="25011442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20185C-8D4D-4B32-9526-E856273F96E4}"/>
              </a:ext>
            </a:extLst>
          </p:cNvPr>
          <p:cNvSpPr>
            <a:spLocks noGrp="1"/>
          </p:cNvSpPr>
          <p:nvPr>
            <p:ph type="title"/>
          </p:nvPr>
        </p:nvSpPr>
        <p:spPr/>
        <p:txBody>
          <a:bodyPr/>
          <a:lstStyle/>
          <a:p>
            <a:r>
              <a:rPr lang="en-US" noProof="0" dirty="0">
                <a:solidFill>
                  <a:srgbClr val="000000"/>
                </a:solidFill>
                <a:latin typeface="Arial" panose="020B0604020202020204" pitchFamily="34" charset="0"/>
                <a:ea typeface="Verdana" panose="020B0604030504040204" pitchFamily="34" charset="0"/>
                <a:cs typeface="Arial" pitchFamily="34" charset="0"/>
              </a:rPr>
              <a:t>The Nature of Circulatory Systems</a:t>
            </a:r>
          </a:p>
        </p:txBody>
      </p:sp>
      <p:sp>
        <p:nvSpPr>
          <p:cNvPr id="3" name="Content Placeholder 2">
            <a:extLst>
              <a:ext uri="{FF2B5EF4-FFF2-40B4-BE49-F238E27FC236}">
                <a16:creationId xmlns:a16="http://schemas.microsoft.com/office/drawing/2014/main" id="{06A39ADE-EA76-4AC6-9156-28A05BBD36A8}"/>
              </a:ext>
            </a:extLst>
          </p:cNvPr>
          <p:cNvSpPr>
            <a:spLocks noGrp="1"/>
          </p:cNvSpPr>
          <p:nvPr>
            <p:ph sz="quarter" idx="11"/>
          </p:nvPr>
        </p:nvSpPr>
        <p:spPr/>
        <p:txBody>
          <a:bodyPr/>
          <a:lstStyle/>
          <a:p>
            <a:pPr>
              <a:spcBef>
                <a:spcPts val="1200"/>
              </a:spcBef>
              <a:spcAft>
                <a:spcPts val="300"/>
              </a:spcAft>
            </a:pPr>
            <a:r>
              <a:rPr lang="en-US" noProof="0" dirty="0">
                <a:solidFill>
                  <a:srgbClr val="000000"/>
                </a:solidFill>
                <a:latin typeface="Arial" panose="020B0604020202020204" pitchFamily="34" charset="0"/>
                <a:ea typeface="Verdana" panose="020B0604030504040204" pitchFamily="34" charset="0"/>
              </a:rPr>
              <a:t>Nature of the circulatory system in multicellular invertebrates is directly related to the size, complexity, and lifestyle of the organism</a:t>
            </a:r>
          </a:p>
          <a:p>
            <a:pPr>
              <a:spcBef>
                <a:spcPts val="1200"/>
              </a:spcBef>
              <a:spcAft>
                <a:spcPts val="300"/>
              </a:spcAft>
            </a:pPr>
            <a:r>
              <a:rPr lang="en-US" noProof="0" dirty="0">
                <a:solidFill>
                  <a:srgbClr val="000000"/>
                </a:solidFill>
                <a:latin typeface="Arial" panose="020B0604020202020204" pitchFamily="34" charset="0"/>
                <a:ea typeface="Verdana" panose="020B0604030504040204" pitchFamily="34" charset="0"/>
              </a:rPr>
              <a:t>No circulatory system</a:t>
            </a:r>
          </a:p>
          <a:p>
            <a:pPr marL="347472" indent="-347472">
              <a:spcBef>
                <a:spcPts val="1200"/>
              </a:spcBef>
              <a:spcAft>
                <a:spcPts val="300"/>
              </a:spcAft>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Sponges and most cnidarians utilize water from the environment as a circulatory fluid</a:t>
            </a:r>
          </a:p>
          <a:p>
            <a:pPr lvl="2" indent="-283464">
              <a:spcBef>
                <a:spcPts val="1200"/>
              </a:spcBef>
              <a:spcAft>
                <a:spcPts val="300"/>
              </a:spcAft>
            </a:pPr>
            <a:r>
              <a:rPr lang="en-US" noProof="0" dirty="0" err="1">
                <a:solidFill>
                  <a:srgbClr val="000000"/>
                </a:solidFill>
                <a:latin typeface="Arial" panose="020B0604020202020204" pitchFamily="34" charset="0"/>
                <a:ea typeface="Verdana" panose="020B0604030504040204" pitchFamily="34" charset="0"/>
              </a:rPr>
              <a:t>Gastrovascular</a:t>
            </a:r>
            <a:r>
              <a:rPr lang="en-US" noProof="0" dirty="0">
                <a:solidFill>
                  <a:srgbClr val="000000"/>
                </a:solidFill>
                <a:latin typeface="Arial" panose="020B0604020202020204" pitchFamily="34" charset="0"/>
                <a:ea typeface="Verdana" panose="020B0604030504040204" pitchFamily="34" charset="0"/>
              </a:rPr>
              <a:t> cavity</a:t>
            </a:r>
            <a:endParaRPr lang="en-US" sz="1800" noProof="0" dirty="0">
              <a:solidFill>
                <a:srgbClr val="000000"/>
              </a:solidFill>
              <a:latin typeface="Arial" panose="020B0604020202020204" pitchFamily="34" charset="0"/>
              <a:ea typeface="Verdana" panose="020B0604030504040204" pitchFamily="34" charset="0"/>
            </a:endParaRPr>
          </a:p>
          <a:p>
            <a:pPr marL="347472" indent="-347472">
              <a:spcBef>
                <a:spcPts val="1200"/>
              </a:spcBef>
              <a:spcAft>
                <a:spcPts val="300"/>
              </a:spcAft>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Nematodes</a:t>
            </a:r>
          </a:p>
          <a:p>
            <a:pPr lvl="2" indent="-283464">
              <a:spcBef>
                <a:spcPts val="1200"/>
              </a:spcBef>
              <a:spcAft>
                <a:spcPts val="300"/>
              </a:spcAft>
            </a:pPr>
            <a:r>
              <a:rPr lang="en-US" noProof="0" dirty="0">
                <a:solidFill>
                  <a:srgbClr val="000000"/>
                </a:solidFill>
                <a:latin typeface="Arial" panose="020B0604020202020204" pitchFamily="34" charset="0"/>
                <a:ea typeface="Verdana" panose="020B0604030504040204" pitchFamily="34" charset="0"/>
              </a:rPr>
              <a:t>Use the fluids of the body cavity for circulation</a:t>
            </a:r>
          </a:p>
          <a:p>
            <a:pPr lvl="2" indent="-283464">
              <a:spcBef>
                <a:spcPts val="1200"/>
              </a:spcBef>
              <a:spcAft>
                <a:spcPts val="300"/>
              </a:spcAft>
            </a:pPr>
            <a:r>
              <a:rPr lang="en-US" noProof="0" dirty="0">
                <a:solidFill>
                  <a:srgbClr val="000000"/>
                </a:solidFill>
                <a:latin typeface="Arial" panose="020B0604020202020204" pitchFamily="34" charset="0"/>
                <a:ea typeface="Verdana" panose="020B0604030504040204" pitchFamily="34" charset="0"/>
              </a:rPr>
              <a:t>Small or long and thin</a:t>
            </a:r>
          </a:p>
        </p:txBody>
      </p:sp>
      <p:sp>
        <p:nvSpPr>
          <p:cNvPr id="6" name="Slide Number Placeholder 3">
            <a:extLst>
              <a:ext uri="{FF2B5EF4-FFF2-40B4-BE49-F238E27FC236}">
                <a16:creationId xmlns:a16="http://schemas.microsoft.com/office/drawing/2014/main" id="{AB66311F-3196-408C-981C-587F5A121DD1}"/>
              </a:ext>
            </a:extLst>
          </p:cNvPr>
          <p:cNvSpPr>
            <a:spLocks noGrp="1"/>
          </p:cNvSpPr>
          <p:nvPr>
            <p:ph type="sldNum" sz="quarter" idx="10"/>
          </p:nvPr>
        </p:nvSpPr>
        <p:spPr/>
        <p:txBody>
          <a:bodyPr/>
          <a:lstStyle/>
          <a:p>
            <a:fld id="{68151E55-6873-49E2-B8D5-2F265E6F1973}" type="slidenum">
              <a:rPr lang="en-US" smtClean="0"/>
              <a:pPr/>
              <a:t>3</a:t>
            </a:fld>
            <a:endParaRPr lang="en-US"/>
          </a:p>
        </p:txBody>
      </p:sp>
    </p:spTree>
    <p:extLst>
      <p:ext uri="{BB962C8B-B14F-4D97-AF65-F5344CB8AC3E}">
        <p14:creationId xmlns:p14="http://schemas.microsoft.com/office/powerpoint/2010/main" val="172283842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542D29-04D6-4498-9969-CF0A477F7350}"/>
              </a:ext>
            </a:extLst>
          </p:cNvPr>
          <p:cNvSpPr>
            <a:spLocks noGrp="1"/>
          </p:cNvSpPr>
          <p:nvPr>
            <p:ph type="title"/>
          </p:nvPr>
        </p:nvSpPr>
        <p:spPr/>
        <p:txBody>
          <a:bodyPr/>
          <a:lstStyle/>
          <a:p>
            <a:pPr lvl="0"/>
            <a:r>
              <a:rPr lang="en-US" noProof="0" dirty="0">
                <a:solidFill>
                  <a:srgbClr val="000000"/>
                </a:solidFill>
                <a:latin typeface="Arial" panose="020B0604020202020204" pitchFamily="34" charset="0"/>
                <a:ea typeface="Verdana" panose="020B0604030504040204" pitchFamily="34" charset="0"/>
                <a:cs typeface="Arial" pitchFamily="34" charset="0"/>
              </a:rPr>
              <a:t>Figure 48.10</a:t>
            </a:r>
          </a:p>
        </p:txBody>
      </p:sp>
      <p:pic>
        <p:nvPicPr>
          <p:cNvPr id="12" name="Picture 2" descr="An illustration shows the electrical stimulation of the cardiac cycle."/>
          <p:cNvPicPr>
            <a:picLocks noChangeAspect="1"/>
          </p:cNvPicPr>
          <p:nvPr/>
        </p:nvPicPr>
        <p:blipFill rotWithShape="1">
          <a:blip r:embed="rId2">
            <a:extLst>
              <a:ext uri="{28A0092B-C50C-407E-A947-70E740481C1C}">
                <a14:useLocalDpi xmlns:a14="http://schemas.microsoft.com/office/drawing/2010/main" val="0"/>
              </a:ext>
            </a:extLst>
          </a:blip>
          <a:srcRect t="8686"/>
          <a:stretch/>
        </p:blipFill>
        <p:spPr>
          <a:xfrm>
            <a:off x="1998690" y="1066137"/>
            <a:ext cx="5146619" cy="5152153"/>
          </a:xfrm>
          <a:prstGeom prst="rect">
            <a:avLst/>
          </a:prstGeom>
        </p:spPr>
      </p:pic>
      <p:sp>
        <p:nvSpPr>
          <p:cNvPr id="9"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noProof="0" dirty="0">
                <a:hlinkClick r:id="rId3" action="ppaction://hlinksldjump"/>
              </a:rPr>
              <a:t>Access the text alternative for slide images.</a:t>
            </a:r>
            <a:endParaRPr lang="en-US" noProof="0" dirty="0">
              <a:hlinkClick r:id="rId4" action="ppaction://hlinksldjump"/>
            </a:endParaRPr>
          </a:p>
        </p:txBody>
      </p:sp>
      <p:sp>
        <p:nvSpPr>
          <p:cNvPr id="8" name="Slide Number Placeholder 4">
            <a:extLst>
              <a:ext uri="{FF2B5EF4-FFF2-40B4-BE49-F238E27FC236}">
                <a16:creationId xmlns:a16="http://schemas.microsoft.com/office/drawing/2014/main" id="{4188BA35-ECB6-4FDC-BFE6-20E962A2BA91}"/>
              </a:ext>
            </a:extLst>
          </p:cNvPr>
          <p:cNvSpPr>
            <a:spLocks noGrp="1"/>
          </p:cNvSpPr>
          <p:nvPr>
            <p:ph type="sldNum" sz="quarter" idx="10"/>
          </p:nvPr>
        </p:nvSpPr>
        <p:spPr/>
        <p:txBody>
          <a:bodyPr/>
          <a:lstStyle/>
          <a:p>
            <a:fld id="{68151E55-6873-49E2-B8D5-2F265E6F1973}" type="slidenum">
              <a:rPr lang="en-US" smtClean="0"/>
              <a:pPr/>
              <a:t>30</a:t>
            </a:fld>
            <a:endParaRPr lang="en-US"/>
          </a:p>
        </p:txBody>
      </p:sp>
    </p:spTree>
    <p:extLst>
      <p:ext uri="{BB962C8B-B14F-4D97-AF65-F5344CB8AC3E}">
        <p14:creationId xmlns:p14="http://schemas.microsoft.com/office/powerpoint/2010/main" val="419584190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FEB8BF-F695-45B1-B164-21733E7AE3E7}"/>
              </a:ext>
            </a:extLst>
          </p:cNvPr>
          <p:cNvSpPr>
            <a:spLocks noGrp="1"/>
          </p:cNvSpPr>
          <p:nvPr>
            <p:ph type="title"/>
          </p:nvPr>
        </p:nvSpPr>
        <p:spPr/>
        <p:txBody>
          <a:bodyPr/>
          <a:lstStyle/>
          <a:p>
            <a:pPr lvl="0"/>
            <a:r>
              <a:rPr lang="en-US" noProof="0" dirty="0">
                <a:solidFill>
                  <a:srgbClr val="000000"/>
                </a:solidFill>
                <a:latin typeface="Arial" panose="020B0604020202020204" pitchFamily="34" charset="0"/>
                <a:ea typeface="Verdana" panose="020B0604030504040204" pitchFamily="34" charset="0"/>
                <a:cs typeface="Arial" pitchFamily="34" charset="0"/>
              </a:rPr>
              <a:t>Cardiac output</a:t>
            </a:r>
            <a:r>
              <a:rPr lang="en-US" sz="1200" noProof="0" dirty="0">
                <a:solidFill>
                  <a:srgbClr val="000000"/>
                </a:solidFill>
                <a:latin typeface="Arial" panose="020B0604020202020204" pitchFamily="34" charset="0"/>
                <a:ea typeface="Verdana" panose="020B0604030504040204" pitchFamily="34" charset="0"/>
                <a:cs typeface="Arial" pitchFamily="34" charset="0"/>
              </a:rPr>
              <a:t> 1</a:t>
            </a:r>
          </a:p>
        </p:txBody>
      </p:sp>
      <p:sp>
        <p:nvSpPr>
          <p:cNvPr id="3" name="Content Placeholder 2">
            <a:extLst>
              <a:ext uri="{FF2B5EF4-FFF2-40B4-BE49-F238E27FC236}">
                <a16:creationId xmlns:a16="http://schemas.microsoft.com/office/drawing/2014/main" id="{D9B48E6F-B950-47C1-9D96-6A0967BC2A62}"/>
              </a:ext>
            </a:extLst>
          </p:cNvPr>
          <p:cNvSpPr>
            <a:spLocks noGrp="1"/>
          </p:cNvSpPr>
          <p:nvPr>
            <p:ph sz="quarter" idx="11"/>
          </p:nvPr>
        </p:nvSpPr>
        <p:spPr/>
        <p:txBody>
          <a:bodyPr/>
          <a:lstStyle/>
          <a:p>
            <a:pPr marL="342900" lvl="0" indent="-342900">
              <a:spcBef>
                <a:spcPts val="1200"/>
              </a:spcBef>
              <a:spcAft>
                <a:spcPts val="600"/>
              </a:spcAft>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Varies based upon energy demands</a:t>
            </a:r>
          </a:p>
          <a:p>
            <a:pPr marL="342900" lvl="0" indent="-342900">
              <a:spcBef>
                <a:spcPts val="1200"/>
              </a:spcBef>
              <a:spcAft>
                <a:spcPts val="600"/>
              </a:spcAft>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Cardiac output (C</a:t>
            </a:r>
            <a:r>
              <a:rPr lang="en-US" sz="100" noProof="0" dirty="0">
                <a:solidFill>
                  <a:srgbClr val="000000"/>
                </a:solidFill>
                <a:latin typeface="Arial" panose="020B0604020202020204" pitchFamily="34" charset="0"/>
                <a:ea typeface="Verdana" panose="020B0604030504040204" pitchFamily="34" charset="0"/>
              </a:rPr>
              <a:t> </a:t>
            </a:r>
            <a:r>
              <a:rPr lang="en-US" noProof="0" dirty="0">
                <a:solidFill>
                  <a:srgbClr val="000000"/>
                </a:solidFill>
                <a:latin typeface="Arial" panose="020B0604020202020204" pitchFamily="34" charset="0"/>
                <a:ea typeface="Verdana" panose="020B0604030504040204" pitchFamily="34" charset="0"/>
              </a:rPr>
              <a:t>O) - the amount of blood pumped out with every heartbeat</a:t>
            </a:r>
          </a:p>
          <a:p>
            <a:pPr marL="342900" lvl="0" indent="-342900">
              <a:spcBef>
                <a:spcPts val="1200"/>
              </a:spcBef>
              <a:spcAft>
                <a:spcPts val="600"/>
              </a:spcAft>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C</a:t>
            </a:r>
            <a:r>
              <a:rPr lang="en-US" sz="100" noProof="0" dirty="0">
                <a:solidFill>
                  <a:srgbClr val="000000"/>
                </a:solidFill>
                <a:latin typeface="Arial" panose="020B0604020202020204" pitchFamily="34" charset="0"/>
                <a:ea typeface="Verdana" panose="020B0604030504040204" pitchFamily="34" charset="0"/>
              </a:rPr>
              <a:t> </a:t>
            </a:r>
            <a:r>
              <a:rPr lang="en-US" noProof="0" dirty="0">
                <a:solidFill>
                  <a:srgbClr val="000000"/>
                </a:solidFill>
                <a:latin typeface="Arial" panose="020B0604020202020204" pitchFamily="34" charset="0"/>
                <a:ea typeface="Verdana" panose="020B0604030504040204" pitchFamily="34" charset="0"/>
              </a:rPr>
              <a:t>O changes with body blood flow demands</a:t>
            </a:r>
          </a:p>
          <a:p>
            <a:pPr marL="342900" lvl="0" indent="-342900">
              <a:spcBef>
                <a:spcPts val="1200"/>
              </a:spcBef>
              <a:spcAft>
                <a:spcPts val="600"/>
              </a:spcAft>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C</a:t>
            </a:r>
            <a:r>
              <a:rPr lang="en-US" sz="100" noProof="0" dirty="0">
                <a:solidFill>
                  <a:srgbClr val="000000"/>
                </a:solidFill>
                <a:latin typeface="Arial" panose="020B0604020202020204" pitchFamily="34" charset="0"/>
                <a:ea typeface="Verdana" panose="020B0604030504040204" pitchFamily="34" charset="0"/>
              </a:rPr>
              <a:t> </a:t>
            </a:r>
            <a:r>
              <a:rPr lang="en-US" noProof="0" dirty="0">
                <a:solidFill>
                  <a:srgbClr val="000000"/>
                </a:solidFill>
                <a:latin typeface="Arial" panose="020B0604020202020204" pitchFamily="34" charset="0"/>
                <a:ea typeface="Verdana" panose="020B0604030504040204" pitchFamily="34" charset="0"/>
              </a:rPr>
              <a:t>O = Stroke volume (S</a:t>
            </a:r>
            <a:r>
              <a:rPr lang="en-US" sz="100" noProof="0" dirty="0">
                <a:solidFill>
                  <a:srgbClr val="000000"/>
                </a:solidFill>
                <a:latin typeface="Arial" panose="020B0604020202020204" pitchFamily="34" charset="0"/>
                <a:ea typeface="Verdana" panose="020B0604030504040204" pitchFamily="34" charset="0"/>
              </a:rPr>
              <a:t> </a:t>
            </a:r>
            <a:r>
              <a:rPr lang="en-US" noProof="0" dirty="0">
                <a:solidFill>
                  <a:srgbClr val="000000"/>
                </a:solidFill>
                <a:latin typeface="Arial" panose="020B0604020202020204" pitchFamily="34" charset="0"/>
                <a:ea typeface="Verdana" panose="020B0604030504040204" pitchFamily="34" charset="0"/>
              </a:rPr>
              <a:t>V) × Heart rate (H</a:t>
            </a:r>
            <a:r>
              <a:rPr lang="en-US" sz="100" noProof="0" dirty="0">
                <a:solidFill>
                  <a:srgbClr val="000000"/>
                </a:solidFill>
                <a:latin typeface="Arial" panose="020B0604020202020204" pitchFamily="34" charset="0"/>
                <a:ea typeface="Verdana" panose="020B0604030504040204" pitchFamily="34" charset="0"/>
              </a:rPr>
              <a:t> </a:t>
            </a:r>
            <a:r>
              <a:rPr lang="en-US" noProof="0" dirty="0">
                <a:solidFill>
                  <a:srgbClr val="000000"/>
                </a:solidFill>
                <a:latin typeface="Arial" panose="020B0604020202020204" pitchFamily="34" charset="0"/>
                <a:ea typeface="Verdana" panose="020B0604030504040204" pitchFamily="34" charset="0"/>
              </a:rPr>
              <a:t>R)</a:t>
            </a:r>
          </a:p>
          <a:p>
            <a:pPr marL="342900" lvl="0" indent="-342900">
              <a:spcBef>
                <a:spcPts val="1200"/>
              </a:spcBef>
              <a:spcAft>
                <a:spcPts val="600"/>
              </a:spcAft>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S</a:t>
            </a:r>
            <a:r>
              <a:rPr lang="en-US" sz="100" noProof="0" dirty="0">
                <a:solidFill>
                  <a:srgbClr val="000000"/>
                </a:solidFill>
                <a:latin typeface="Arial" panose="020B0604020202020204" pitchFamily="34" charset="0"/>
                <a:ea typeface="Verdana" panose="020B0604030504040204" pitchFamily="34" charset="0"/>
              </a:rPr>
              <a:t> </a:t>
            </a:r>
            <a:r>
              <a:rPr lang="en-US" noProof="0" dirty="0">
                <a:solidFill>
                  <a:srgbClr val="000000"/>
                </a:solidFill>
                <a:latin typeface="Arial" panose="020B0604020202020204" pitchFamily="34" charset="0"/>
                <a:ea typeface="Verdana" panose="020B0604030504040204" pitchFamily="34" charset="0"/>
              </a:rPr>
              <a:t>V - the amount of blood pumped out of each ventricle per beat</a:t>
            </a:r>
          </a:p>
        </p:txBody>
      </p:sp>
      <p:sp>
        <p:nvSpPr>
          <p:cNvPr id="6" name="Slide Number Placeholder 3">
            <a:extLst>
              <a:ext uri="{FF2B5EF4-FFF2-40B4-BE49-F238E27FC236}">
                <a16:creationId xmlns:a16="http://schemas.microsoft.com/office/drawing/2014/main" id="{D856B924-59F8-46C9-BA47-2D7885979745}"/>
              </a:ext>
            </a:extLst>
          </p:cNvPr>
          <p:cNvSpPr>
            <a:spLocks noGrp="1"/>
          </p:cNvSpPr>
          <p:nvPr>
            <p:ph type="sldNum" sz="quarter" idx="10"/>
          </p:nvPr>
        </p:nvSpPr>
        <p:spPr/>
        <p:txBody>
          <a:bodyPr/>
          <a:lstStyle/>
          <a:p>
            <a:fld id="{68151E55-6873-49E2-B8D5-2F265E6F1973}" type="slidenum">
              <a:rPr lang="en-US" smtClean="0"/>
              <a:pPr/>
              <a:t>31</a:t>
            </a:fld>
            <a:endParaRPr lang="en-US"/>
          </a:p>
        </p:txBody>
      </p:sp>
    </p:spTree>
    <p:extLst>
      <p:ext uri="{BB962C8B-B14F-4D97-AF65-F5344CB8AC3E}">
        <p14:creationId xmlns:p14="http://schemas.microsoft.com/office/powerpoint/2010/main" val="266015576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E6EEFF-A974-4CB2-AD74-B216A45FB8E7}"/>
              </a:ext>
            </a:extLst>
          </p:cNvPr>
          <p:cNvSpPr>
            <a:spLocks noGrp="1"/>
          </p:cNvSpPr>
          <p:nvPr>
            <p:ph type="title"/>
          </p:nvPr>
        </p:nvSpPr>
        <p:spPr/>
        <p:txBody>
          <a:bodyPr/>
          <a:lstStyle/>
          <a:p>
            <a:pPr lvl="0"/>
            <a:r>
              <a:rPr lang="en-US" noProof="0" dirty="0">
                <a:solidFill>
                  <a:srgbClr val="000000"/>
                </a:solidFill>
                <a:latin typeface="Arial" panose="020B0604020202020204" pitchFamily="34" charset="0"/>
                <a:ea typeface="Verdana" panose="020B0604030504040204" pitchFamily="34" charset="0"/>
                <a:cs typeface="Arial" pitchFamily="34" charset="0"/>
              </a:rPr>
              <a:t>Blood Pressure</a:t>
            </a:r>
          </a:p>
        </p:txBody>
      </p:sp>
      <p:sp>
        <p:nvSpPr>
          <p:cNvPr id="3" name="Content Placeholder 2">
            <a:extLst>
              <a:ext uri="{FF2B5EF4-FFF2-40B4-BE49-F238E27FC236}">
                <a16:creationId xmlns:a16="http://schemas.microsoft.com/office/drawing/2014/main" id="{826E4441-C13B-4066-B09B-0FAD3E049A3C}"/>
              </a:ext>
            </a:extLst>
          </p:cNvPr>
          <p:cNvSpPr>
            <a:spLocks noGrp="1"/>
          </p:cNvSpPr>
          <p:nvPr>
            <p:ph sz="quarter" idx="11"/>
          </p:nvPr>
        </p:nvSpPr>
        <p:spPr/>
        <p:txBody>
          <a:bodyPr/>
          <a:lstStyle/>
          <a:p>
            <a:pPr marL="342900" lvl="0" indent="-342900">
              <a:spcBef>
                <a:spcPts val="1200"/>
              </a:spcBef>
              <a:spcAft>
                <a:spcPts val="600"/>
              </a:spcAft>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Arterial blood pressure can be measured with a sphygmomanometer</a:t>
            </a:r>
          </a:p>
          <a:p>
            <a:pPr marL="342900" lvl="0" indent="-342900">
              <a:spcBef>
                <a:spcPts val="1200"/>
              </a:spcBef>
              <a:spcAft>
                <a:spcPts val="600"/>
              </a:spcAft>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Systolic pressure is the peak pressure at which ventricles are contracting</a:t>
            </a:r>
          </a:p>
          <a:p>
            <a:pPr marL="342900" lvl="0" indent="-342900">
              <a:spcBef>
                <a:spcPts val="1200"/>
              </a:spcBef>
              <a:spcAft>
                <a:spcPts val="600"/>
              </a:spcAft>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Diastolic pressure is the minimum pressure between heartbeats at which the ventricles are relaxed</a:t>
            </a:r>
          </a:p>
          <a:p>
            <a:pPr marL="342900" lvl="0" indent="-342900">
              <a:spcBef>
                <a:spcPts val="1200"/>
              </a:spcBef>
              <a:spcAft>
                <a:spcPts val="600"/>
              </a:spcAft>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Blood pressure is written as a ratio of systolic over diastolic pressure</a:t>
            </a:r>
          </a:p>
        </p:txBody>
      </p:sp>
      <p:sp>
        <p:nvSpPr>
          <p:cNvPr id="6" name="Slide Number Placeholder 3">
            <a:extLst>
              <a:ext uri="{FF2B5EF4-FFF2-40B4-BE49-F238E27FC236}">
                <a16:creationId xmlns:a16="http://schemas.microsoft.com/office/drawing/2014/main" id="{0D6CA961-73B6-45DB-AB98-D124C727EED7}"/>
              </a:ext>
            </a:extLst>
          </p:cNvPr>
          <p:cNvSpPr>
            <a:spLocks noGrp="1"/>
          </p:cNvSpPr>
          <p:nvPr>
            <p:ph type="sldNum" sz="quarter" idx="10"/>
          </p:nvPr>
        </p:nvSpPr>
        <p:spPr/>
        <p:txBody>
          <a:bodyPr/>
          <a:lstStyle/>
          <a:p>
            <a:fld id="{68151E55-6873-49E2-B8D5-2F265E6F1973}" type="slidenum">
              <a:rPr lang="en-US" smtClean="0"/>
              <a:pPr/>
              <a:t>32</a:t>
            </a:fld>
            <a:endParaRPr lang="en-US"/>
          </a:p>
        </p:txBody>
      </p:sp>
    </p:spTree>
    <p:extLst>
      <p:ext uri="{BB962C8B-B14F-4D97-AF65-F5344CB8AC3E}">
        <p14:creationId xmlns:p14="http://schemas.microsoft.com/office/powerpoint/2010/main" val="95331793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5DA829-509F-4F55-A411-1DFD2CDA2671}"/>
              </a:ext>
            </a:extLst>
          </p:cNvPr>
          <p:cNvSpPr>
            <a:spLocks noGrp="1"/>
          </p:cNvSpPr>
          <p:nvPr>
            <p:ph type="title"/>
          </p:nvPr>
        </p:nvSpPr>
        <p:spPr/>
        <p:txBody>
          <a:bodyPr/>
          <a:lstStyle/>
          <a:p>
            <a:pPr lvl="0"/>
            <a:r>
              <a:rPr lang="en-US" noProof="0" dirty="0">
                <a:solidFill>
                  <a:srgbClr val="000000"/>
                </a:solidFill>
                <a:latin typeface="Arial" panose="020B0604020202020204" pitchFamily="34" charset="0"/>
                <a:ea typeface="Verdana" panose="020B0604030504040204" pitchFamily="34" charset="0"/>
                <a:cs typeface="Arial" pitchFamily="34" charset="0"/>
              </a:rPr>
              <a:t>Figure 48.11</a:t>
            </a:r>
          </a:p>
        </p:txBody>
      </p:sp>
      <p:pic>
        <p:nvPicPr>
          <p:cNvPr id="12" name="Picture 2" descr="An illustration shows the measurement of blood pressure. "/>
          <p:cNvPicPr>
            <a:picLocks noChangeAspect="1"/>
          </p:cNvPicPr>
          <p:nvPr/>
        </p:nvPicPr>
        <p:blipFill rotWithShape="1">
          <a:blip r:embed="rId2">
            <a:extLst>
              <a:ext uri="{28A0092B-C50C-407E-A947-70E740481C1C}">
                <a14:useLocalDpi xmlns:a14="http://schemas.microsoft.com/office/drawing/2010/main" val="0"/>
              </a:ext>
            </a:extLst>
          </a:blip>
          <a:srcRect b="58357"/>
          <a:stretch/>
        </p:blipFill>
        <p:spPr>
          <a:xfrm>
            <a:off x="293618" y="1686095"/>
            <a:ext cx="8556763" cy="3529212"/>
          </a:xfrm>
          <a:prstGeom prst="rect">
            <a:avLst/>
          </a:prstGeom>
        </p:spPr>
      </p:pic>
      <p:sp>
        <p:nvSpPr>
          <p:cNvPr id="9"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noProof="0"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A2C29195-A6D0-42B8-BB54-39A9E9A8B491}"/>
              </a:ext>
            </a:extLst>
          </p:cNvPr>
          <p:cNvSpPr>
            <a:spLocks noGrp="1"/>
          </p:cNvSpPr>
          <p:nvPr>
            <p:ph type="sldNum" sz="quarter" idx="10"/>
          </p:nvPr>
        </p:nvSpPr>
        <p:spPr/>
        <p:txBody>
          <a:bodyPr/>
          <a:lstStyle/>
          <a:p>
            <a:fld id="{68151E55-6873-49E2-B8D5-2F265E6F1973}" type="slidenum">
              <a:rPr lang="en-US" smtClean="0"/>
              <a:pPr/>
              <a:t>33</a:t>
            </a:fld>
            <a:endParaRPr lang="en-US"/>
          </a:p>
        </p:txBody>
      </p:sp>
    </p:spTree>
    <p:extLst>
      <p:ext uri="{BB962C8B-B14F-4D97-AF65-F5344CB8AC3E}">
        <p14:creationId xmlns:p14="http://schemas.microsoft.com/office/powerpoint/2010/main" val="394613441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962EF8-118B-4FAA-966E-B1440EE997A9}"/>
              </a:ext>
            </a:extLst>
          </p:cNvPr>
          <p:cNvSpPr>
            <a:spLocks noGrp="1"/>
          </p:cNvSpPr>
          <p:nvPr>
            <p:ph type="title"/>
          </p:nvPr>
        </p:nvSpPr>
        <p:spPr/>
        <p:txBody>
          <a:bodyPr/>
          <a:lstStyle/>
          <a:p>
            <a:r>
              <a:rPr lang="en-US" noProof="0" dirty="0">
                <a:solidFill>
                  <a:srgbClr val="000000"/>
                </a:solidFill>
                <a:latin typeface="Arial" panose="020B0604020202020204" pitchFamily="34" charset="0"/>
                <a:ea typeface="Verdana" panose="020B0604030504040204" pitchFamily="34" charset="0"/>
                <a:cs typeface="Arial" pitchFamily="34" charset="0"/>
              </a:rPr>
              <a:t>Cardiac Output</a:t>
            </a:r>
            <a:r>
              <a:rPr lang="en-US" sz="1200" noProof="0" dirty="0">
                <a:solidFill>
                  <a:srgbClr val="000000"/>
                </a:solidFill>
                <a:latin typeface="Arial" panose="020B0604020202020204" pitchFamily="34" charset="0"/>
                <a:ea typeface="Verdana" panose="020B0604030504040204" pitchFamily="34" charset="0"/>
                <a:cs typeface="Arial" pitchFamily="34" charset="0"/>
              </a:rPr>
              <a:t> 2</a:t>
            </a:r>
          </a:p>
        </p:txBody>
      </p:sp>
      <p:sp>
        <p:nvSpPr>
          <p:cNvPr id="3" name="Content Placeholder 2">
            <a:extLst>
              <a:ext uri="{FF2B5EF4-FFF2-40B4-BE49-F238E27FC236}">
                <a16:creationId xmlns:a16="http://schemas.microsoft.com/office/drawing/2014/main" id="{B6949CE1-89D2-46B9-B6AF-E15B1C3DE0F4}"/>
              </a:ext>
            </a:extLst>
          </p:cNvPr>
          <p:cNvSpPr>
            <a:spLocks noGrp="1"/>
          </p:cNvSpPr>
          <p:nvPr>
            <p:ph sz="quarter" idx="11"/>
          </p:nvPr>
        </p:nvSpPr>
        <p:spPr/>
        <p:txBody>
          <a:bodyPr/>
          <a:lstStyle/>
          <a:p>
            <a:pPr>
              <a:spcBef>
                <a:spcPts val="1200"/>
              </a:spcBef>
              <a:spcAft>
                <a:spcPts val="600"/>
              </a:spcAft>
            </a:pPr>
            <a:r>
              <a:rPr lang="en-US" noProof="0" dirty="0">
                <a:solidFill>
                  <a:srgbClr val="000000"/>
                </a:solidFill>
                <a:latin typeface="Arial" panose="020B0604020202020204" pitchFamily="34" charset="0"/>
                <a:ea typeface="Verdana" panose="020B0604030504040204" pitchFamily="34" charset="0"/>
              </a:rPr>
              <a:t>Cardiac output is the volume of blood pumped by each ventricle per minute</a:t>
            </a:r>
          </a:p>
          <a:p>
            <a:pPr marL="347472" indent="-347472">
              <a:spcBef>
                <a:spcPts val="1200"/>
              </a:spcBef>
              <a:spcAft>
                <a:spcPts val="600"/>
              </a:spcAft>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Increases during exertion because of an increase in both heart rate and stroke volume</a:t>
            </a:r>
          </a:p>
          <a:p>
            <a:pPr>
              <a:spcBef>
                <a:spcPts val="1200"/>
              </a:spcBef>
              <a:spcAft>
                <a:spcPts val="600"/>
              </a:spcAft>
            </a:pPr>
            <a:r>
              <a:rPr lang="en-US" noProof="0" dirty="0">
                <a:solidFill>
                  <a:srgbClr val="000000"/>
                </a:solidFill>
                <a:latin typeface="Arial" panose="020B0604020202020204" pitchFamily="34" charset="0"/>
                <a:ea typeface="Verdana" panose="020B0604030504040204" pitchFamily="34" charset="0"/>
              </a:rPr>
              <a:t>Arterial blood pressure (B</a:t>
            </a:r>
            <a:r>
              <a:rPr lang="en-US" sz="100" noProof="0" dirty="0">
                <a:solidFill>
                  <a:srgbClr val="000000"/>
                </a:solidFill>
                <a:latin typeface="Arial" panose="020B0604020202020204" pitchFamily="34" charset="0"/>
                <a:ea typeface="Verdana" panose="020B0604030504040204" pitchFamily="34" charset="0"/>
              </a:rPr>
              <a:t> </a:t>
            </a:r>
            <a:r>
              <a:rPr lang="en-US" noProof="0" dirty="0">
                <a:solidFill>
                  <a:srgbClr val="000000"/>
                </a:solidFill>
                <a:latin typeface="Arial" panose="020B0604020202020204" pitchFamily="34" charset="0"/>
                <a:ea typeface="Verdana" panose="020B0604030504040204" pitchFamily="34" charset="0"/>
              </a:rPr>
              <a:t>P) depends on the cardiac output (C</a:t>
            </a:r>
            <a:r>
              <a:rPr lang="en-US" sz="100" noProof="0" dirty="0">
                <a:solidFill>
                  <a:srgbClr val="000000"/>
                </a:solidFill>
                <a:latin typeface="Arial" panose="020B0604020202020204" pitchFamily="34" charset="0"/>
                <a:ea typeface="Verdana" panose="020B0604030504040204" pitchFamily="34" charset="0"/>
              </a:rPr>
              <a:t> </a:t>
            </a:r>
            <a:r>
              <a:rPr lang="en-US" noProof="0" dirty="0">
                <a:solidFill>
                  <a:srgbClr val="000000"/>
                </a:solidFill>
                <a:latin typeface="Arial" panose="020B0604020202020204" pitchFamily="34" charset="0"/>
                <a:ea typeface="Verdana" panose="020B0604030504040204" pitchFamily="34" charset="0"/>
              </a:rPr>
              <a:t>O) and the resistance (R) to blood flow in the vascular system</a:t>
            </a:r>
          </a:p>
          <a:p>
            <a:pPr marL="347472" lvl="2" indent="-347472">
              <a:spcBef>
                <a:spcPts val="1200"/>
              </a:spcBef>
              <a:spcAft>
                <a:spcPts val="600"/>
              </a:spcAft>
            </a:pPr>
            <a:r>
              <a:rPr lang="en-US" sz="2400" noProof="0" dirty="0">
                <a:solidFill>
                  <a:srgbClr val="000000"/>
                </a:solidFill>
                <a:latin typeface="Arial" panose="020B0604020202020204" pitchFamily="34" charset="0"/>
                <a:ea typeface="Verdana" panose="020B0604030504040204" pitchFamily="34" charset="0"/>
              </a:rPr>
              <a:t>B</a:t>
            </a:r>
            <a:r>
              <a:rPr lang="en-US" sz="100" noProof="0" dirty="0">
                <a:solidFill>
                  <a:srgbClr val="000000"/>
                </a:solidFill>
                <a:latin typeface="Arial" panose="020B0604020202020204" pitchFamily="34" charset="0"/>
                <a:ea typeface="Verdana" panose="020B0604030504040204" pitchFamily="34" charset="0"/>
              </a:rPr>
              <a:t> </a:t>
            </a:r>
            <a:r>
              <a:rPr lang="en-US" sz="2400" noProof="0" dirty="0">
                <a:solidFill>
                  <a:srgbClr val="000000"/>
                </a:solidFill>
                <a:latin typeface="Arial" panose="020B0604020202020204" pitchFamily="34" charset="0"/>
                <a:ea typeface="Verdana" panose="020B0604030504040204" pitchFamily="34" charset="0"/>
              </a:rPr>
              <a:t>P = C</a:t>
            </a:r>
            <a:r>
              <a:rPr lang="en-US" sz="100" noProof="0" dirty="0">
                <a:solidFill>
                  <a:srgbClr val="000000"/>
                </a:solidFill>
                <a:latin typeface="Arial" panose="020B0604020202020204" pitchFamily="34" charset="0"/>
                <a:ea typeface="Verdana" panose="020B0604030504040204" pitchFamily="34" charset="0"/>
              </a:rPr>
              <a:t> </a:t>
            </a:r>
            <a:r>
              <a:rPr lang="en-US" sz="2400" noProof="0" dirty="0">
                <a:solidFill>
                  <a:srgbClr val="000000"/>
                </a:solidFill>
                <a:latin typeface="Arial" panose="020B0604020202020204" pitchFamily="34" charset="0"/>
                <a:ea typeface="Verdana" panose="020B0604030504040204" pitchFamily="34" charset="0"/>
              </a:rPr>
              <a:t>O × R</a:t>
            </a:r>
          </a:p>
        </p:txBody>
      </p:sp>
      <p:sp>
        <p:nvSpPr>
          <p:cNvPr id="6" name="Slide Number Placeholder 3">
            <a:extLst>
              <a:ext uri="{FF2B5EF4-FFF2-40B4-BE49-F238E27FC236}">
                <a16:creationId xmlns:a16="http://schemas.microsoft.com/office/drawing/2014/main" id="{8695C1D7-BABC-4929-B1D5-1DCB293E19CD}"/>
              </a:ext>
            </a:extLst>
          </p:cNvPr>
          <p:cNvSpPr>
            <a:spLocks noGrp="1"/>
          </p:cNvSpPr>
          <p:nvPr>
            <p:ph type="sldNum" sz="quarter" idx="10"/>
          </p:nvPr>
        </p:nvSpPr>
        <p:spPr/>
        <p:txBody>
          <a:bodyPr/>
          <a:lstStyle/>
          <a:p>
            <a:fld id="{68151E55-6873-49E2-B8D5-2F265E6F1973}" type="slidenum">
              <a:rPr lang="en-US" smtClean="0"/>
              <a:pPr/>
              <a:t>34</a:t>
            </a:fld>
            <a:endParaRPr lang="en-US"/>
          </a:p>
        </p:txBody>
      </p:sp>
    </p:spTree>
    <p:extLst>
      <p:ext uri="{BB962C8B-B14F-4D97-AF65-F5344CB8AC3E}">
        <p14:creationId xmlns:p14="http://schemas.microsoft.com/office/powerpoint/2010/main" val="100555837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392856-1018-486E-B9DE-498BFA3D0283}"/>
              </a:ext>
            </a:extLst>
          </p:cNvPr>
          <p:cNvSpPr>
            <a:spLocks noGrp="1"/>
          </p:cNvSpPr>
          <p:nvPr>
            <p:ph type="title"/>
          </p:nvPr>
        </p:nvSpPr>
        <p:spPr/>
        <p:txBody>
          <a:bodyPr/>
          <a:lstStyle/>
          <a:p>
            <a:r>
              <a:rPr lang="en-US" noProof="0" dirty="0">
                <a:solidFill>
                  <a:srgbClr val="000000"/>
                </a:solidFill>
                <a:latin typeface="Arial" panose="020B0604020202020204" pitchFamily="34" charset="0"/>
                <a:ea typeface="Verdana" panose="020B0604030504040204" pitchFamily="34" charset="0"/>
                <a:cs typeface="Arial" pitchFamily="34" charset="0"/>
              </a:rPr>
              <a:t>Blood Flow and Blood Pressure</a:t>
            </a:r>
          </a:p>
        </p:txBody>
      </p:sp>
      <p:sp>
        <p:nvSpPr>
          <p:cNvPr id="3" name="Content Placeholder 2">
            <a:extLst>
              <a:ext uri="{FF2B5EF4-FFF2-40B4-BE49-F238E27FC236}">
                <a16:creationId xmlns:a16="http://schemas.microsoft.com/office/drawing/2014/main" id="{F3EC2E9D-D452-4044-A719-EA20F2766FE8}"/>
              </a:ext>
            </a:extLst>
          </p:cNvPr>
          <p:cNvSpPr>
            <a:spLocks noGrp="1"/>
          </p:cNvSpPr>
          <p:nvPr>
            <p:ph sz="quarter" idx="11"/>
          </p:nvPr>
        </p:nvSpPr>
        <p:spPr/>
        <p:txBody>
          <a:bodyPr/>
          <a:lstStyle/>
          <a:p>
            <a:pPr>
              <a:spcBef>
                <a:spcPts val="1200"/>
              </a:spcBef>
              <a:spcAft>
                <a:spcPts val="600"/>
              </a:spcAft>
            </a:pPr>
            <a:r>
              <a:rPr lang="en-US" noProof="0" dirty="0">
                <a:solidFill>
                  <a:srgbClr val="000000"/>
                </a:solidFill>
                <a:latin typeface="Arial" panose="020B0604020202020204" pitchFamily="34" charset="0"/>
                <a:ea typeface="Verdana" panose="020B0604030504040204" pitchFamily="34" charset="0"/>
              </a:rPr>
              <a:t>Baroreceptor reflex</a:t>
            </a:r>
          </a:p>
          <a:p>
            <a:pPr marL="347472" indent="-347472">
              <a:spcBef>
                <a:spcPts val="1200"/>
              </a:spcBef>
              <a:spcAft>
                <a:spcPts val="600"/>
              </a:spcAft>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Negative feedback loop that responds to blood pressure changes.</a:t>
            </a:r>
          </a:p>
          <a:p>
            <a:pPr marL="347472" indent="-347472">
              <a:spcBef>
                <a:spcPts val="1200"/>
              </a:spcBef>
              <a:spcAft>
                <a:spcPts val="600"/>
              </a:spcAft>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Baroreceptors detect changes in arterial blood pressure</a:t>
            </a:r>
          </a:p>
          <a:p>
            <a:pPr marL="347472" indent="-347472">
              <a:spcBef>
                <a:spcPts val="1200"/>
              </a:spcBef>
              <a:spcAft>
                <a:spcPts val="600"/>
              </a:spcAft>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If blood pressure decreases, the number of impulses to cardiac center is decreased</a:t>
            </a:r>
          </a:p>
          <a:p>
            <a:pPr lvl="2" indent="-283464">
              <a:spcBef>
                <a:spcPts val="1200"/>
              </a:spcBef>
              <a:spcAft>
                <a:spcPts val="600"/>
              </a:spcAft>
            </a:pPr>
            <a:r>
              <a:rPr lang="en-US" noProof="0" dirty="0">
                <a:solidFill>
                  <a:srgbClr val="000000"/>
                </a:solidFill>
                <a:latin typeface="Arial" panose="020B0604020202020204" pitchFamily="34" charset="0"/>
                <a:ea typeface="Verdana" panose="020B0604030504040204" pitchFamily="34" charset="0"/>
              </a:rPr>
              <a:t>Ultimately resulting in blood pressure increase</a:t>
            </a:r>
          </a:p>
          <a:p>
            <a:pPr marL="347472" indent="-347472">
              <a:spcBef>
                <a:spcPts val="1200"/>
              </a:spcBef>
              <a:spcAft>
                <a:spcPts val="600"/>
              </a:spcAft>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If blood pressure increases, the number of impulses to cardiac center is increased</a:t>
            </a:r>
          </a:p>
          <a:p>
            <a:pPr lvl="2" indent="-283464">
              <a:spcBef>
                <a:spcPts val="1200"/>
              </a:spcBef>
              <a:spcAft>
                <a:spcPts val="600"/>
              </a:spcAft>
            </a:pPr>
            <a:r>
              <a:rPr lang="en-US" noProof="0" dirty="0">
                <a:solidFill>
                  <a:srgbClr val="000000"/>
                </a:solidFill>
                <a:latin typeface="Arial" panose="020B0604020202020204" pitchFamily="34" charset="0"/>
                <a:ea typeface="Verdana" panose="020B0604030504040204" pitchFamily="34" charset="0"/>
              </a:rPr>
              <a:t>Ultimately resulting in blood pressure decrease.</a:t>
            </a:r>
          </a:p>
        </p:txBody>
      </p:sp>
      <p:sp>
        <p:nvSpPr>
          <p:cNvPr id="6" name="Slide Number Placeholder 3">
            <a:extLst>
              <a:ext uri="{FF2B5EF4-FFF2-40B4-BE49-F238E27FC236}">
                <a16:creationId xmlns:a16="http://schemas.microsoft.com/office/drawing/2014/main" id="{D8F76998-41D7-40CA-B922-F5BEAA20D6FF}"/>
              </a:ext>
            </a:extLst>
          </p:cNvPr>
          <p:cNvSpPr>
            <a:spLocks noGrp="1"/>
          </p:cNvSpPr>
          <p:nvPr>
            <p:ph type="sldNum" sz="quarter" idx="10"/>
          </p:nvPr>
        </p:nvSpPr>
        <p:spPr/>
        <p:txBody>
          <a:bodyPr/>
          <a:lstStyle/>
          <a:p>
            <a:fld id="{68151E55-6873-49E2-B8D5-2F265E6F1973}" type="slidenum">
              <a:rPr lang="en-US" smtClean="0"/>
              <a:pPr/>
              <a:t>35</a:t>
            </a:fld>
            <a:endParaRPr lang="en-US"/>
          </a:p>
        </p:txBody>
      </p:sp>
    </p:spTree>
    <p:extLst>
      <p:ext uri="{BB962C8B-B14F-4D97-AF65-F5344CB8AC3E}">
        <p14:creationId xmlns:p14="http://schemas.microsoft.com/office/powerpoint/2010/main" val="297319234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D56770-17F2-4A72-AD14-132E2FB80C4F}"/>
              </a:ext>
            </a:extLst>
          </p:cNvPr>
          <p:cNvSpPr>
            <a:spLocks noGrp="1"/>
          </p:cNvSpPr>
          <p:nvPr>
            <p:ph type="title"/>
          </p:nvPr>
        </p:nvSpPr>
        <p:spPr/>
        <p:txBody>
          <a:bodyPr/>
          <a:lstStyle/>
          <a:p>
            <a:pPr lvl="0"/>
            <a:r>
              <a:rPr lang="en-US" noProof="0" dirty="0">
                <a:solidFill>
                  <a:srgbClr val="000000"/>
                </a:solidFill>
                <a:latin typeface="Arial" panose="020B0604020202020204" pitchFamily="34" charset="0"/>
                <a:ea typeface="Verdana" panose="020B0604030504040204" pitchFamily="34" charset="0"/>
                <a:cs typeface="Arial" pitchFamily="34" charset="0"/>
              </a:rPr>
              <a:t>Regulation of Cardiac Activity</a:t>
            </a:r>
          </a:p>
        </p:txBody>
      </p:sp>
      <p:sp>
        <p:nvSpPr>
          <p:cNvPr id="3" name="Content Placeholder 2">
            <a:extLst>
              <a:ext uri="{FF2B5EF4-FFF2-40B4-BE49-F238E27FC236}">
                <a16:creationId xmlns:a16="http://schemas.microsoft.com/office/drawing/2014/main" id="{49FCAEB6-6CD1-4E76-85FF-13B5DD070028}"/>
              </a:ext>
            </a:extLst>
          </p:cNvPr>
          <p:cNvSpPr>
            <a:spLocks noGrp="1"/>
          </p:cNvSpPr>
          <p:nvPr>
            <p:ph sz="quarter" idx="11"/>
          </p:nvPr>
        </p:nvSpPr>
        <p:spPr/>
        <p:txBody>
          <a:bodyPr/>
          <a:lstStyle/>
          <a:p>
            <a:pPr lvl="0">
              <a:spcBef>
                <a:spcPts val="1200"/>
              </a:spcBef>
              <a:spcAft>
                <a:spcPts val="600"/>
              </a:spcAft>
            </a:pPr>
            <a:r>
              <a:rPr lang="en-US" noProof="0" dirty="0">
                <a:solidFill>
                  <a:srgbClr val="000000"/>
                </a:solidFill>
                <a:latin typeface="Arial" panose="020B0604020202020204" pitchFamily="34" charset="0"/>
                <a:ea typeface="Verdana" panose="020B0604030504040204" pitchFamily="34" charset="0"/>
              </a:rPr>
              <a:t>Autonomic nervous system modulates heart rhythm and force of contraction</a:t>
            </a:r>
          </a:p>
          <a:p>
            <a:pPr lvl="0">
              <a:spcBef>
                <a:spcPts val="1200"/>
              </a:spcBef>
              <a:spcAft>
                <a:spcPts val="600"/>
              </a:spcAft>
            </a:pPr>
            <a:r>
              <a:rPr lang="en-US" noProof="0" dirty="0">
                <a:solidFill>
                  <a:srgbClr val="000000"/>
                </a:solidFill>
                <a:latin typeface="Arial" panose="020B0604020202020204" pitchFamily="34" charset="0"/>
                <a:ea typeface="Verdana" panose="020B0604030504040204" pitchFamily="34" charset="0"/>
              </a:rPr>
              <a:t>Cardiac center of the medulla oblongata modulates heart rate</a:t>
            </a:r>
          </a:p>
          <a:p>
            <a:pPr marL="347472" lvl="0" indent="-347472">
              <a:spcBef>
                <a:spcPts val="1200"/>
              </a:spcBef>
              <a:spcAft>
                <a:spcPts val="600"/>
              </a:spcAft>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Norepinephrine, from sympathetic neurons, increases heart rate</a:t>
            </a:r>
          </a:p>
          <a:p>
            <a:pPr marL="347472" lvl="0" indent="-347472">
              <a:spcBef>
                <a:spcPts val="1200"/>
              </a:spcBef>
              <a:spcAft>
                <a:spcPts val="600"/>
              </a:spcAft>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Acetylcholine, from parasympathetic neurons, decreases heart rate</a:t>
            </a:r>
          </a:p>
        </p:txBody>
      </p:sp>
      <p:sp>
        <p:nvSpPr>
          <p:cNvPr id="6" name="Slide Number Placeholder 3">
            <a:extLst>
              <a:ext uri="{FF2B5EF4-FFF2-40B4-BE49-F238E27FC236}">
                <a16:creationId xmlns:a16="http://schemas.microsoft.com/office/drawing/2014/main" id="{EC8CCFF9-A533-4A92-9340-3927848D8C06}"/>
              </a:ext>
            </a:extLst>
          </p:cNvPr>
          <p:cNvSpPr>
            <a:spLocks noGrp="1"/>
          </p:cNvSpPr>
          <p:nvPr>
            <p:ph type="sldNum" sz="quarter" idx="10"/>
          </p:nvPr>
        </p:nvSpPr>
        <p:spPr/>
        <p:txBody>
          <a:bodyPr/>
          <a:lstStyle/>
          <a:p>
            <a:fld id="{68151E55-6873-49E2-B8D5-2F265E6F1973}" type="slidenum">
              <a:rPr lang="en-US" smtClean="0"/>
              <a:pPr/>
              <a:t>36</a:t>
            </a:fld>
            <a:endParaRPr lang="en-US"/>
          </a:p>
        </p:txBody>
      </p:sp>
    </p:spTree>
    <p:extLst>
      <p:ext uri="{BB962C8B-B14F-4D97-AF65-F5344CB8AC3E}">
        <p14:creationId xmlns:p14="http://schemas.microsoft.com/office/powerpoint/2010/main" val="426302045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11B305-E97C-468B-8D60-3A46100324A5}"/>
              </a:ext>
            </a:extLst>
          </p:cNvPr>
          <p:cNvSpPr>
            <a:spLocks noGrp="1"/>
          </p:cNvSpPr>
          <p:nvPr>
            <p:ph type="title"/>
          </p:nvPr>
        </p:nvSpPr>
        <p:spPr/>
        <p:txBody>
          <a:bodyPr/>
          <a:lstStyle/>
          <a:p>
            <a:pPr lvl="0"/>
            <a:r>
              <a:rPr lang="en-US" noProof="0" dirty="0">
                <a:solidFill>
                  <a:srgbClr val="000000"/>
                </a:solidFill>
                <a:latin typeface="Arial" panose="020B0604020202020204" pitchFamily="34" charset="0"/>
                <a:ea typeface="Verdana" panose="020B0604030504040204" pitchFamily="34" charset="0"/>
                <a:cs typeface="Arial" pitchFamily="34" charset="0"/>
              </a:rPr>
              <a:t>Blood Volume</a:t>
            </a:r>
          </a:p>
        </p:txBody>
      </p:sp>
      <p:sp>
        <p:nvSpPr>
          <p:cNvPr id="3" name="Content Placeholder 2">
            <a:extLst>
              <a:ext uri="{FF2B5EF4-FFF2-40B4-BE49-F238E27FC236}">
                <a16:creationId xmlns:a16="http://schemas.microsoft.com/office/drawing/2014/main" id="{3B18158E-C910-4C9A-A4F4-6239B3971C3C}"/>
              </a:ext>
            </a:extLst>
          </p:cNvPr>
          <p:cNvSpPr>
            <a:spLocks noGrp="1"/>
          </p:cNvSpPr>
          <p:nvPr>
            <p:ph sz="quarter" idx="11"/>
          </p:nvPr>
        </p:nvSpPr>
        <p:spPr/>
        <p:txBody>
          <a:bodyPr/>
          <a:lstStyle/>
          <a:p>
            <a:pPr lvl="0">
              <a:spcBef>
                <a:spcPts val="1200"/>
              </a:spcBef>
              <a:spcAft>
                <a:spcPts val="600"/>
              </a:spcAft>
            </a:pPr>
            <a:r>
              <a:rPr lang="en-US" noProof="0" dirty="0">
                <a:solidFill>
                  <a:srgbClr val="000000"/>
                </a:solidFill>
                <a:latin typeface="Arial" panose="020B0604020202020204" pitchFamily="34" charset="0"/>
                <a:ea typeface="Verdana" panose="020B0604030504040204" pitchFamily="34" charset="0"/>
              </a:rPr>
              <a:t>Blood pressure increases with blood volume</a:t>
            </a:r>
          </a:p>
          <a:p>
            <a:pPr lvl="0">
              <a:spcBef>
                <a:spcPts val="1200"/>
              </a:spcBef>
              <a:spcAft>
                <a:spcPts val="600"/>
              </a:spcAft>
            </a:pPr>
            <a:r>
              <a:rPr lang="en-US" noProof="0" dirty="0">
                <a:solidFill>
                  <a:srgbClr val="000000"/>
                </a:solidFill>
                <a:latin typeface="Arial" panose="020B0604020202020204" pitchFamily="34" charset="0"/>
                <a:ea typeface="Verdana" panose="020B0604030504040204" pitchFamily="34" charset="0"/>
              </a:rPr>
              <a:t>Blood volume is regulated by four hormones</a:t>
            </a:r>
          </a:p>
          <a:p>
            <a:pPr marL="347472" lvl="0" indent="-347472">
              <a:spcBef>
                <a:spcPts val="1200"/>
              </a:spcBef>
              <a:spcAft>
                <a:spcPts val="600"/>
              </a:spcAft>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Antidiuretic hormone (A</a:t>
            </a:r>
            <a:r>
              <a:rPr lang="en-US" sz="100" noProof="0" dirty="0">
                <a:solidFill>
                  <a:srgbClr val="000000"/>
                </a:solidFill>
                <a:latin typeface="Arial" panose="020B0604020202020204" pitchFamily="34" charset="0"/>
                <a:ea typeface="Verdana" panose="020B0604030504040204" pitchFamily="34" charset="0"/>
              </a:rPr>
              <a:t> </a:t>
            </a:r>
            <a:r>
              <a:rPr lang="en-US" noProof="0" dirty="0">
                <a:solidFill>
                  <a:srgbClr val="000000"/>
                </a:solidFill>
                <a:latin typeface="Arial" panose="020B0604020202020204" pitchFamily="34" charset="0"/>
                <a:ea typeface="Verdana" panose="020B0604030504040204" pitchFamily="34" charset="0"/>
              </a:rPr>
              <a:t>D</a:t>
            </a:r>
            <a:r>
              <a:rPr lang="en-US" sz="100" noProof="0" dirty="0">
                <a:solidFill>
                  <a:srgbClr val="000000"/>
                </a:solidFill>
                <a:latin typeface="Arial" panose="020B0604020202020204" pitchFamily="34" charset="0"/>
                <a:ea typeface="Verdana" panose="020B0604030504040204" pitchFamily="34" charset="0"/>
              </a:rPr>
              <a:t> </a:t>
            </a:r>
            <a:r>
              <a:rPr lang="en-US" noProof="0" dirty="0">
                <a:solidFill>
                  <a:srgbClr val="000000"/>
                </a:solidFill>
                <a:latin typeface="Arial" panose="020B0604020202020204" pitchFamily="34" charset="0"/>
                <a:ea typeface="Verdana" panose="020B0604030504040204" pitchFamily="34" charset="0"/>
              </a:rPr>
              <a:t>H)</a:t>
            </a:r>
          </a:p>
          <a:p>
            <a:pPr marL="347472" lvl="0" indent="-347472">
              <a:spcBef>
                <a:spcPts val="1200"/>
              </a:spcBef>
              <a:spcAft>
                <a:spcPts val="600"/>
              </a:spcAft>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Aldosterone</a:t>
            </a:r>
          </a:p>
          <a:p>
            <a:pPr marL="347472" lvl="0" indent="-347472">
              <a:spcBef>
                <a:spcPts val="1200"/>
              </a:spcBef>
              <a:spcAft>
                <a:spcPts val="600"/>
              </a:spcAft>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Atrial natriuretic hormone</a:t>
            </a:r>
          </a:p>
          <a:p>
            <a:pPr marL="347472" lvl="0" indent="-347472">
              <a:spcBef>
                <a:spcPts val="1200"/>
              </a:spcBef>
              <a:spcAft>
                <a:spcPts val="600"/>
              </a:spcAft>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Nitric oxide (N</a:t>
            </a:r>
            <a:r>
              <a:rPr lang="en-US" sz="100" noProof="0" dirty="0">
                <a:solidFill>
                  <a:srgbClr val="000000"/>
                </a:solidFill>
                <a:latin typeface="Arial" panose="020B0604020202020204" pitchFamily="34" charset="0"/>
                <a:ea typeface="Verdana" panose="020B0604030504040204" pitchFamily="34" charset="0"/>
              </a:rPr>
              <a:t> </a:t>
            </a:r>
            <a:r>
              <a:rPr lang="en-US" noProof="0" dirty="0">
                <a:solidFill>
                  <a:srgbClr val="000000"/>
                </a:solidFill>
                <a:latin typeface="Arial" panose="020B0604020202020204" pitchFamily="34" charset="0"/>
                <a:ea typeface="Verdana" panose="020B0604030504040204" pitchFamily="34" charset="0"/>
              </a:rPr>
              <a:t>O)</a:t>
            </a:r>
          </a:p>
        </p:txBody>
      </p:sp>
      <p:sp>
        <p:nvSpPr>
          <p:cNvPr id="6" name="Slide Number Placeholder 3">
            <a:extLst>
              <a:ext uri="{FF2B5EF4-FFF2-40B4-BE49-F238E27FC236}">
                <a16:creationId xmlns:a16="http://schemas.microsoft.com/office/drawing/2014/main" id="{08DD6178-8B0A-458E-90B3-F9D18F9C2F11}"/>
              </a:ext>
            </a:extLst>
          </p:cNvPr>
          <p:cNvSpPr>
            <a:spLocks noGrp="1"/>
          </p:cNvSpPr>
          <p:nvPr>
            <p:ph type="sldNum" sz="quarter" idx="10"/>
          </p:nvPr>
        </p:nvSpPr>
        <p:spPr/>
        <p:txBody>
          <a:bodyPr/>
          <a:lstStyle/>
          <a:p>
            <a:fld id="{68151E55-6873-49E2-B8D5-2F265E6F1973}" type="slidenum">
              <a:rPr lang="en-US" smtClean="0"/>
              <a:pPr/>
              <a:t>37</a:t>
            </a:fld>
            <a:endParaRPr lang="en-US"/>
          </a:p>
        </p:txBody>
      </p:sp>
    </p:spTree>
    <p:extLst>
      <p:ext uri="{BB962C8B-B14F-4D97-AF65-F5344CB8AC3E}">
        <p14:creationId xmlns:p14="http://schemas.microsoft.com/office/powerpoint/2010/main" val="349026197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73F8D1-EE41-4639-B774-4E712FD324E7}"/>
              </a:ext>
            </a:extLst>
          </p:cNvPr>
          <p:cNvSpPr>
            <a:spLocks noGrp="1"/>
          </p:cNvSpPr>
          <p:nvPr>
            <p:ph type="title"/>
          </p:nvPr>
        </p:nvSpPr>
        <p:spPr/>
        <p:txBody>
          <a:bodyPr/>
          <a:lstStyle/>
          <a:p>
            <a:pPr lvl="0"/>
            <a:r>
              <a:rPr lang="en-US" noProof="0" dirty="0">
                <a:solidFill>
                  <a:srgbClr val="000000"/>
                </a:solidFill>
                <a:latin typeface="Arial" panose="020B0604020202020204" pitchFamily="34" charset="0"/>
                <a:ea typeface="Verdana" panose="020B0604030504040204" pitchFamily="34" charset="0"/>
                <a:cs typeface="Arial" pitchFamily="34" charset="0"/>
              </a:rPr>
              <a:t>Figure 48.12</a:t>
            </a:r>
          </a:p>
        </p:txBody>
      </p:sp>
      <p:pic>
        <p:nvPicPr>
          <p:cNvPr id="12" name="Picture 2" descr="An illustration shows the neural signaling feedback loop between the heart and central nervous system."/>
          <p:cNvPicPr>
            <a:picLocks noChangeAspect="1"/>
          </p:cNvPicPr>
          <p:nvPr/>
        </p:nvPicPr>
        <p:blipFill rotWithShape="1">
          <a:blip r:embed="rId2">
            <a:extLst>
              <a:ext uri="{28A0092B-C50C-407E-A947-70E740481C1C}">
                <a14:useLocalDpi xmlns:a14="http://schemas.microsoft.com/office/drawing/2010/main" val="0"/>
              </a:ext>
            </a:extLst>
          </a:blip>
          <a:srcRect b="4442"/>
          <a:stretch/>
        </p:blipFill>
        <p:spPr>
          <a:xfrm>
            <a:off x="2400458" y="983411"/>
            <a:ext cx="4343083" cy="5214233"/>
          </a:xfrm>
          <a:prstGeom prst="rect">
            <a:avLst/>
          </a:prstGeom>
        </p:spPr>
      </p:pic>
      <p:sp>
        <p:nvSpPr>
          <p:cNvPr id="9"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noProof="0" dirty="0">
                <a:hlinkClick r:id="rId3" action="ppaction://hlinksldjump"/>
              </a:rPr>
              <a:t>Access the text alternative for slide images.</a:t>
            </a:r>
            <a:endParaRPr lang="en-US" noProof="0" dirty="0">
              <a:hlinkClick r:id="rId4" action="ppaction://hlinksldjump"/>
            </a:endParaRPr>
          </a:p>
        </p:txBody>
      </p:sp>
      <p:sp>
        <p:nvSpPr>
          <p:cNvPr id="8" name="Slide Number Placeholder 4">
            <a:extLst>
              <a:ext uri="{FF2B5EF4-FFF2-40B4-BE49-F238E27FC236}">
                <a16:creationId xmlns:a16="http://schemas.microsoft.com/office/drawing/2014/main" id="{8EDF2529-B660-4493-8459-5FB30285D61F}"/>
              </a:ext>
            </a:extLst>
          </p:cNvPr>
          <p:cNvSpPr>
            <a:spLocks noGrp="1"/>
          </p:cNvSpPr>
          <p:nvPr>
            <p:ph type="sldNum" sz="quarter" idx="10"/>
          </p:nvPr>
        </p:nvSpPr>
        <p:spPr/>
        <p:txBody>
          <a:bodyPr/>
          <a:lstStyle/>
          <a:p>
            <a:fld id="{68151E55-6873-49E2-B8D5-2F265E6F1973}" type="slidenum">
              <a:rPr lang="en-US" smtClean="0"/>
              <a:pPr/>
              <a:t>38</a:t>
            </a:fld>
            <a:endParaRPr lang="en-US"/>
          </a:p>
        </p:txBody>
      </p:sp>
    </p:spTree>
    <p:extLst>
      <p:ext uri="{BB962C8B-B14F-4D97-AF65-F5344CB8AC3E}">
        <p14:creationId xmlns:p14="http://schemas.microsoft.com/office/powerpoint/2010/main" val="18751764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ADE0CF-6160-4C6F-B328-7BBEEAC6F600}"/>
              </a:ext>
            </a:extLst>
          </p:cNvPr>
          <p:cNvSpPr>
            <a:spLocks noGrp="1"/>
          </p:cNvSpPr>
          <p:nvPr>
            <p:ph type="title"/>
          </p:nvPr>
        </p:nvSpPr>
        <p:spPr/>
        <p:txBody>
          <a:bodyPr/>
          <a:lstStyle/>
          <a:p>
            <a:pPr lvl="0"/>
            <a:r>
              <a:rPr lang="en-US" noProof="0" dirty="0">
                <a:solidFill>
                  <a:srgbClr val="000000"/>
                </a:solidFill>
                <a:latin typeface="Arial" panose="020B0604020202020204" pitchFamily="34" charset="0"/>
                <a:ea typeface="Verdana" panose="020B0604030504040204" pitchFamily="34" charset="0"/>
                <a:cs typeface="Arial" pitchFamily="34" charset="0"/>
              </a:rPr>
              <a:t>Characteristics of Blood Vessels</a:t>
            </a:r>
          </a:p>
        </p:txBody>
      </p:sp>
      <p:sp>
        <p:nvSpPr>
          <p:cNvPr id="3" name="Content Placeholder 2">
            <a:extLst>
              <a:ext uri="{FF2B5EF4-FFF2-40B4-BE49-F238E27FC236}">
                <a16:creationId xmlns:a16="http://schemas.microsoft.com/office/drawing/2014/main" id="{53B69ABF-CE63-4189-8606-64B39613F6D7}"/>
              </a:ext>
            </a:extLst>
          </p:cNvPr>
          <p:cNvSpPr>
            <a:spLocks noGrp="1"/>
          </p:cNvSpPr>
          <p:nvPr>
            <p:ph sz="quarter" idx="11"/>
          </p:nvPr>
        </p:nvSpPr>
        <p:spPr/>
        <p:txBody>
          <a:bodyPr/>
          <a:lstStyle/>
          <a:p>
            <a:pPr marL="342900" lvl="0" indent="-342900">
              <a:spcBef>
                <a:spcPts val="1200"/>
              </a:spcBef>
              <a:spcAft>
                <a:spcPts val="600"/>
              </a:spcAft>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Blood leaves heart through the arteries</a:t>
            </a:r>
          </a:p>
          <a:p>
            <a:pPr marL="342900" lvl="0" indent="-342900">
              <a:spcBef>
                <a:spcPts val="1200"/>
              </a:spcBef>
              <a:spcAft>
                <a:spcPts val="600"/>
              </a:spcAft>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Arterioles are the finest, microscopic branches of the arterial tree</a:t>
            </a:r>
          </a:p>
          <a:p>
            <a:pPr marL="342900" lvl="0" indent="-342900">
              <a:spcBef>
                <a:spcPts val="1200"/>
              </a:spcBef>
              <a:spcAft>
                <a:spcPts val="600"/>
              </a:spcAft>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Blood from arterioles enters capillaries</a:t>
            </a:r>
          </a:p>
          <a:p>
            <a:pPr marL="342900" lvl="0" indent="-342900">
              <a:spcBef>
                <a:spcPts val="1200"/>
              </a:spcBef>
              <a:spcAft>
                <a:spcPts val="600"/>
              </a:spcAft>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Blood is collected into venules, which lead to larger vessels, veins</a:t>
            </a:r>
          </a:p>
          <a:p>
            <a:pPr marL="342900" lvl="0" indent="-342900">
              <a:spcBef>
                <a:spcPts val="1200"/>
              </a:spcBef>
              <a:spcAft>
                <a:spcPts val="600"/>
              </a:spcAft>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Veins carry blood back to heart</a:t>
            </a:r>
          </a:p>
        </p:txBody>
      </p:sp>
      <p:sp>
        <p:nvSpPr>
          <p:cNvPr id="6" name="Slide Number Placeholder 3">
            <a:extLst>
              <a:ext uri="{FF2B5EF4-FFF2-40B4-BE49-F238E27FC236}">
                <a16:creationId xmlns:a16="http://schemas.microsoft.com/office/drawing/2014/main" id="{6A391744-62BF-4AE3-9BFF-19C9245F265E}"/>
              </a:ext>
            </a:extLst>
          </p:cNvPr>
          <p:cNvSpPr>
            <a:spLocks noGrp="1"/>
          </p:cNvSpPr>
          <p:nvPr>
            <p:ph type="sldNum" sz="quarter" idx="10"/>
          </p:nvPr>
        </p:nvSpPr>
        <p:spPr/>
        <p:txBody>
          <a:bodyPr/>
          <a:lstStyle/>
          <a:p>
            <a:fld id="{68151E55-6873-49E2-B8D5-2F265E6F1973}" type="slidenum">
              <a:rPr lang="en-US" smtClean="0"/>
              <a:pPr/>
              <a:t>39</a:t>
            </a:fld>
            <a:endParaRPr lang="en-US"/>
          </a:p>
        </p:txBody>
      </p:sp>
    </p:spTree>
    <p:extLst>
      <p:ext uri="{BB962C8B-B14F-4D97-AF65-F5344CB8AC3E}">
        <p14:creationId xmlns:p14="http://schemas.microsoft.com/office/powerpoint/2010/main" val="21252719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2C8708-9A17-4766-B798-CA98104F0DF8}"/>
              </a:ext>
            </a:extLst>
          </p:cNvPr>
          <p:cNvSpPr>
            <a:spLocks noGrp="1"/>
          </p:cNvSpPr>
          <p:nvPr>
            <p:ph type="title"/>
          </p:nvPr>
        </p:nvSpPr>
        <p:spPr/>
        <p:txBody>
          <a:bodyPr/>
          <a:lstStyle/>
          <a:p>
            <a:pPr lvl="0"/>
            <a:r>
              <a:rPr lang="en-US" noProof="0" dirty="0">
                <a:solidFill>
                  <a:srgbClr val="000000"/>
                </a:solidFill>
                <a:latin typeface="Arial" panose="020B0604020202020204" pitchFamily="34" charset="0"/>
                <a:ea typeface="Verdana" panose="020B0604030504040204" pitchFamily="34" charset="0"/>
                <a:cs typeface="Arial" pitchFamily="34" charset="0"/>
              </a:rPr>
              <a:t>Lack of a Separate Circulatory System</a:t>
            </a:r>
          </a:p>
        </p:txBody>
      </p:sp>
      <p:sp>
        <p:nvSpPr>
          <p:cNvPr id="3" name="Content Placeholder 2">
            <a:extLst>
              <a:ext uri="{FF2B5EF4-FFF2-40B4-BE49-F238E27FC236}">
                <a16:creationId xmlns:a16="http://schemas.microsoft.com/office/drawing/2014/main" id="{C3910311-480C-44B4-AEF5-00517C47AF68}"/>
              </a:ext>
            </a:extLst>
          </p:cNvPr>
          <p:cNvSpPr>
            <a:spLocks noGrp="1"/>
          </p:cNvSpPr>
          <p:nvPr>
            <p:ph sz="quarter" idx="11"/>
          </p:nvPr>
        </p:nvSpPr>
        <p:spPr/>
        <p:txBody>
          <a:bodyPr/>
          <a:lstStyle/>
          <a:p>
            <a:pPr marL="342900" lvl="0" indent="-342900">
              <a:spcBef>
                <a:spcPts val="1200"/>
              </a:spcBef>
              <a:spcAft>
                <a:spcPts val="600"/>
              </a:spcAft>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Sponges, cnidarians, and nematodes lack a separate circulatory system</a:t>
            </a:r>
          </a:p>
          <a:p>
            <a:pPr marL="342900" lvl="0" indent="-342900">
              <a:spcBef>
                <a:spcPts val="1200"/>
              </a:spcBef>
              <a:spcAft>
                <a:spcPts val="600"/>
              </a:spcAft>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Sponges circulate water using many incurrent pores and one </a:t>
            </a:r>
            <a:r>
              <a:rPr lang="en-US" noProof="0" dirty="0" err="1">
                <a:solidFill>
                  <a:srgbClr val="000000"/>
                </a:solidFill>
                <a:latin typeface="Arial" panose="020B0604020202020204" pitchFamily="34" charset="0"/>
                <a:ea typeface="Verdana" panose="020B0604030504040204" pitchFamily="34" charset="0"/>
              </a:rPr>
              <a:t>excurrent</a:t>
            </a:r>
            <a:r>
              <a:rPr lang="en-US" noProof="0" dirty="0">
                <a:solidFill>
                  <a:srgbClr val="000000"/>
                </a:solidFill>
                <a:latin typeface="Arial" panose="020B0604020202020204" pitchFamily="34" charset="0"/>
                <a:ea typeface="Verdana" panose="020B0604030504040204" pitchFamily="34" charset="0"/>
              </a:rPr>
              <a:t> pore</a:t>
            </a:r>
          </a:p>
          <a:p>
            <a:pPr marL="342900" lvl="0" indent="-342900">
              <a:spcBef>
                <a:spcPts val="1200"/>
              </a:spcBef>
              <a:spcAft>
                <a:spcPts val="600"/>
              </a:spcAft>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Hydra circulate water through a </a:t>
            </a:r>
            <a:r>
              <a:rPr lang="en-US" noProof="0" dirty="0" err="1">
                <a:solidFill>
                  <a:srgbClr val="000000"/>
                </a:solidFill>
                <a:latin typeface="Arial" panose="020B0604020202020204" pitchFamily="34" charset="0"/>
                <a:ea typeface="Verdana" panose="020B0604030504040204" pitchFamily="34" charset="0"/>
              </a:rPr>
              <a:t>gastrovascular</a:t>
            </a:r>
            <a:r>
              <a:rPr lang="en-US" noProof="0" dirty="0">
                <a:solidFill>
                  <a:srgbClr val="000000"/>
                </a:solidFill>
                <a:latin typeface="Arial" panose="020B0604020202020204" pitchFamily="34" charset="0"/>
                <a:ea typeface="Verdana" panose="020B0604030504040204" pitchFamily="34" charset="0"/>
              </a:rPr>
              <a:t> cavity (also for digestion)</a:t>
            </a:r>
          </a:p>
          <a:p>
            <a:pPr marL="342900" lvl="0" indent="-342900">
              <a:spcBef>
                <a:spcPts val="1200"/>
              </a:spcBef>
              <a:spcAft>
                <a:spcPts val="600"/>
              </a:spcAft>
              <a:buFont typeface="Arial" panose="020B0604020202020204" pitchFamily="34" charset="0"/>
              <a:buChar char="•"/>
            </a:pPr>
            <a:r>
              <a:rPr lang="en-US" noProof="0" dirty="0" err="1">
                <a:solidFill>
                  <a:srgbClr val="000000"/>
                </a:solidFill>
                <a:latin typeface="Arial" panose="020B0604020202020204" pitchFamily="34" charset="0"/>
                <a:ea typeface="Verdana" panose="020B0604030504040204" pitchFamily="34" charset="0"/>
              </a:rPr>
              <a:t>Pseudocoelomate</a:t>
            </a:r>
            <a:r>
              <a:rPr lang="en-US" noProof="0" dirty="0">
                <a:solidFill>
                  <a:srgbClr val="000000"/>
                </a:solidFill>
                <a:latin typeface="Arial" panose="020B0604020202020204" pitchFamily="34" charset="0"/>
                <a:ea typeface="Verdana" panose="020B0604030504040204" pitchFamily="34" charset="0"/>
              </a:rPr>
              <a:t> invertebrates are thin enough that the digestive tract can also be used as a circulatory system</a:t>
            </a:r>
          </a:p>
        </p:txBody>
      </p:sp>
      <p:sp>
        <p:nvSpPr>
          <p:cNvPr id="6" name="Slide Number Placeholder 3">
            <a:extLst>
              <a:ext uri="{FF2B5EF4-FFF2-40B4-BE49-F238E27FC236}">
                <a16:creationId xmlns:a16="http://schemas.microsoft.com/office/drawing/2014/main" id="{0B5D28E0-36A7-4071-8DA6-1925C3F51CEB}"/>
              </a:ext>
            </a:extLst>
          </p:cNvPr>
          <p:cNvSpPr>
            <a:spLocks noGrp="1"/>
          </p:cNvSpPr>
          <p:nvPr>
            <p:ph type="sldNum" sz="quarter" idx="10"/>
          </p:nvPr>
        </p:nvSpPr>
        <p:spPr/>
        <p:txBody>
          <a:bodyPr/>
          <a:lstStyle/>
          <a:p>
            <a:fld id="{68151E55-6873-49E2-B8D5-2F265E6F1973}" type="slidenum">
              <a:rPr lang="en-US" smtClean="0"/>
              <a:pPr/>
              <a:t>4</a:t>
            </a:fld>
            <a:endParaRPr lang="en-US"/>
          </a:p>
        </p:txBody>
      </p:sp>
    </p:spTree>
    <p:extLst>
      <p:ext uri="{BB962C8B-B14F-4D97-AF65-F5344CB8AC3E}">
        <p14:creationId xmlns:p14="http://schemas.microsoft.com/office/powerpoint/2010/main" val="71602015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5E8E6F-C19D-47F3-B64F-B94CBE599F13}"/>
              </a:ext>
            </a:extLst>
          </p:cNvPr>
          <p:cNvSpPr>
            <a:spLocks noGrp="1"/>
          </p:cNvSpPr>
          <p:nvPr>
            <p:ph type="title"/>
          </p:nvPr>
        </p:nvSpPr>
        <p:spPr/>
        <p:txBody>
          <a:bodyPr/>
          <a:lstStyle/>
          <a:p>
            <a:pPr lvl="0"/>
            <a:r>
              <a:rPr lang="en-US" noProof="0" dirty="0">
                <a:solidFill>
                  <a:srgbClr val="000000"/>
                </a:solidFill>
                <a:latin typeface="Arial" panose="020B0604020202020204" pitchFamily="34" charset="0"/>
                <a:ea typeface="Verdana" panose="020B0604030504040204" pitchFamily="34" charset="0"/>
                <a:cs typeface="Arial" pitchFamily="34" charset="0"/>
              </a:rPr>
              <a:t>Layers within Blood Vessels</a:t>
            </a:r>
          </a:p>
        </p:txBody>
      </p:sp>
      <p:sp>
        <p:nvSpPr>
          <p:cNvPr id="3" name="Content Placeholder 2">
            <a:extLst>
              <a:ext uri="{FF2B5EF4-FFF2-40B4-BE49-F238E27FC236}">
                <a16:creationId xmlns:a16="http://schemas.microsoft.com/office/drawing/2014/main" id="{4C13A28C-D046-4B74-BBC7-B9B742E9272C}"/>
              </a:ext>
            </a:extLst>
          </p:cNvPr>
          <p:cNvSpPr>
            <a:spLocks noGrp="1"/>
          </p:cNvSpPr>
          <p:nvPr>
            <p:ph sz="quarter" idx="11"/>
          </p:nvPr>
        </p:nvSpPr>
        <p:spPr/>
        <p:txBody>
          <a:bodyPr/>
          <a:lstStyle/>
          <a:p>
            <a:pPr lvl="0">
              <a:spcBef>
                <a:spcPts val="1200"/>
              </a:spcBef>
              <a:spcAft>
                <a:spcPts val="600"/>
              </a:spcAft>
            </a:pPr>
            <a:r>
              <a:rPr lang="en-US" noProof="0" dirty="0">
                <a:solidFill>
                  <a:srgbClr val="000000"/>
                </a:solidFill>
                <a:latin typeface="Arial" panose="020B0604020202020204" pitchFamily="34" charset="0"/>
                <a:ea typeface="Verdana" panose="020B0604030504040204" pitchFamily="34" charset="0"/>
              </a:rPr>
              <a:t>Arteries and veins are composed of four tissue layers</a:t>
            </a:r>
          </a:p>
          <a:p>
            <a:pPr marL="347472" lvl="0" indent="-347472">
              <a:spcBef>
                <a:spcPts val="1200"/>
              </a:spcBef>
              <a:spcAft>
                <a:spcPts val="600"/>
              </a:spcAft>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Endothelium, elastic fibers, smooth muscle, and connective tissue</a:t>
            </a:r>
          </a:p>
          <a:p>
            <a:pPr marL="347472" lvl="0" indent="-347472">
              <a:spcBef>
                <a:spcPts val="1200"/>
              </a:spcBef>
              <a:spcAft>
                <a:spcPts val="600"/>
              </a:spcAft>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Walls too thick for exchange of materials across the wall</a:t>
            </a:r>
          </a:p>
          <a:p>
            <a:pPr lvl="0">
              <a:spcBef>
                <a:spcPts val="1800"/>
              </a:spcBef>
              <a:spcAft>
                <a:spcPts val="600"/>
              </a:spcAft>
            </a:pPr>
            <a:r>
              <a:rPr lang="en-US" noProof="0" dirty="0">
                <a:solidFill>
                  <a:srgbClr val="000000"/>
                </a:solidFill>
                <a:latin typeface="Arial" panose="020B0604020202020204" pitchFamily="34" charset="0"/>
                <a:ea typeface="Verdana" panose="020B0604030504040204" pitchFamily="34" charset="0"/>
              </a:rPr>
              <a:t>Capillaries are composed of only a single layer of endothelial cells</a:t>
            </a:r>
          </a:p>
          <a:p>
            <a:pPr marL="347472" lvl="0" indent="-347472">
              <a:spcBef>
                <a:spcPts val="1200"/>
              </a:spcBef>
              <a:spcAft>
                <a:spcPts val="600"/>
              </a:spcAft>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Allow rapid exchange of gases and metabolites between blood and body cells</a:t>
            </a:r>
          </a:p>
        </p:txBody>
      </p:sp>
      <p:sp>
        <p:nvSpPr>
          <p:cNvPr id="6" name="Slide Number Placeholder 3">
            <a:extLst>
              <a:ext uri="{FF2B5EF4-FFF2-40B4-BE49-F238E27FC236}">
                <a16:creationId xmlns:a16="http://schemas.microsoft.com/office/drawing/2014/main" id="{AB63889C-5829-4EF1-B61B-B1FE236AB819}"/>
              </a:ext>
            </a:extLst>
          </p:cNvPr>
          <p:cNvSpPr>
            <a:spLocks noGrp="1"/>
          </p:cNvSpPr>
          <p:nvPr>
            <p:ph type="sldNum" sz="quarter" idx="10"/>
          </p:nvPr>
        </p:nvSpPr>
        <p:spPr/>
        <p:txBody>
          <a:bodyPr/>
          <a:lstStyle/>
          <a:p>
            <a:fld id="{68151E55-6873-49E2-B8D5-2F265E6F1973}" type="slidenum">
              <a:rPr lang="en-US" smtClean="0"/>
              <a:pPr/>
              <a:t>40</a:t>
            </a:fld>
            <a:endParaRPr lang="en-US"/>
          </a:p>
        </p:txBody>
      </p:sp>
    </p:spTree>
    <p:extLst>
      <p:ext uri="{BB962C8B-B14F-4D97-AF65-F5344CB8AC3E}">
        <p14:creationId xmlns:p14="http://schemas.microsoft.com/office/powerpoint/2010/main" val="390510813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1227F4-09DC-42BC-ADDD-108974794363}"/>
              </a:ext>
            </a:extLst>
          </p:cNvPr>
          <p:cNvSpPr>
            <a:spLocks noGrp="1"/>
          </p:cNvSpPr>
          <p:nvPr>
            <p:ph type="title"/>
          </p:nvPr>
        </p:nvSpPr>
        <p:spPr/>
        <p:txBody>
          <a:bodyPr/>
          <a:lstStyle/>
          <a:p>
            <a:pPr lvl="0"/>
            <a:r>
              <a:rPr lang="en-US" noProof="0" dirty="0">
                <a:solidFill>
                  <a:srgbClr val="000000"/>
                </a:solidFill>
                <a:latin typeface="Arial" panose="020B0604020202020204" pitchFamily="34" charset="0"/>
                <a:ea typeface="Verdana" panose="020B0604030504040204" pitchFamily="34" charset="0"/>
                <a:cs typeface="Arial" pitchFamily="34" charset="0"/>
              </a:rPr>
              <a:t>Figure 48.13</a:t>
            </a:r>
          </a:p>
        </p:txBody>
      </p:sp>
      <p:pic>
        <p:nvPicPr>
          <p:cNvPr id="12" name="Picture 2" descr="Three illustrations show the structure of the artery, vein, and capillarie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2900" y="1524410"/>
            <a:ext cx="8558089" cy="4070584"/>
          </a:xfrm>
          <a:prstGeom prst="rect">
            <a:avLst/>
          </a:prstGeom>
        </p:spPr>
      </p:pic>
      <p:sp>
        <p:nvSpPr>
          <p:cNvPr id="6"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noProof="0"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4EEF98E9-7BC8-4CB5-930B-26381307197E}"/>
              </a:ext>
            </a:extLst>
          </p:cNvPr>
          <p:cNvSpPr>
            <a:spLocks noGrp="1"/>
          </p:cNvSpPr>
          <p:nvPr>
            <p:ph type="sldNum" sz="quarter" idx="10"/>
          </p:nvPr>
        </p:nvSpPr>
        <p:spPr/>
        <p:txBody>
          <a:bodyPr/>
          <a:lstStyle/>
          <a:p>
            <a:fld id="{68151E55-6873-49E2-B8D5-2F265E6F1973}" type="slidenum">
              <a:rPr lang="en-US" smtClean="0"/>
              <a:pPr/>
              <a:t>41</a:t>
            </a:fld>
            <a:endParaRPr lang="en-US"/>
          </a:p>
        </p:txBody>
      </p:sp>
    </p:spTree>
    <p:extLst>
      <p:ext uri="{BB962C8B-B14F-4D97-AF65-F5344CB8AC3E}">
        <p14:creationId xmlns:p14="http://schemas.microsoft.com/office/powerpoint/2010/main" val="356271076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B739E3-0B2C-4CB1-A0B4-36196A0DBB4F}"/>
              </a:ext>
            </a:extLst>
          </p:cNvPr>
          <p:cNvSpPr>
            <a:spLocks noGrp="1"/>
          </p:cNvSpPr>
          <p:nvPr>
            <p:ph type="title"/>
          </p:nvPr>
        </p:nvSpPr>
        <p:spPr/>
        <p:txBody>
          <a:bodyPr/>
          <a:lstStyle/>
          <a:p>
            <a:r>
              <a:rPr lang="en-US" noProof="0" dirty="0">
                <a:solidFill>
                  <a:srgbClr val="000000"/>
                </a:solidFill>
                <a:latin typeface="Arial" panose="020B0604020202020204" pitchFamily="34" charset="0"/>
                <a:ea typeface="Verdana" panose="020B0604030504040204" pitchFamily="34" charset="0"/>
                <a:cs typeface="Arial" pitchFamily="34" charset="0"/>
              </a:rPr>
              <a:t>Characteristics of Arteries</a:t>
            </a:r>
          </a:p>
        </p:txBody>
      </p:sp>
      <p:sp>
        <p:nvSpPr>
          <p:cNvPr id="3" name="Content Placeholder 2">
            <a:extLst>
              <a:ext uri="{FF2B5EF4-FFF2-40B4-BE49-F238E27FC236}">
                <a16:creationId xmlns:a16="http://schemas.microsoft.com/office/drawing/2014/main" id="{78064020-639C-4270-A64E-94DFD308C2F5}"/>
              </a:ext>
            </a:extLst>
          </p:cNvPr>
          <p:cNvSpPr>
            <a:spLocks noGrp="1"/>
          </p:cNvSpPr>
          <p:nvPr>
            <p:ph sz="quarter" idx="11"/>
          </p:nvPr>
        </p:nvSpPr>
        <p:spPr/>
        <p:txBody>
          <a:bodyPr/>
          <a:lstStyle/>
          <a:p>
            <a:pPr>
              <a:spcBef>
                <a:spcPts val="600"/>
              </a:spcBef>
              <a:spcAft>
                <a:spcPts val="300"/>
              </a:spcAft>
            </a:pPr>
            <a:r>
              <a:rPr lang="en-US" noProof="0" dirty="0">
                <a:solidFill>
                  <a:srgbClr val="000000"/>
                </a:solidFill>
                <a:latin typeface="Arial" panose="020B0604020202020204" pitchFamily="34" charset="0"/>
                <a:ea typeface="Verdana" panose="020B0604030504040204" pitchFamily="34" charset="0"/>
              </a:rPr>
              <a:t>Arteries and arterioles</a:t>
            </a:r>
          </a:p>
          <a:p>
            <a:pPr marL="347472" indent="-342900">
              <a:spcBef>
                <a:spcPts val="600"/>
              </a:spcBef>
              <a:spcAft>
                <a:spcPts val="300"/>
              </a:spcAft>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Larger arteries contain more elastic fibers in their walls than other blood vessels</a:t>
            </a:r>
          </a:p>
          <a:p>
            <a:pPr lvl="2" indent="-283464">
              <a:spcBef>
                <a:spcPts val="600"/>
              </a:spcBef>
              <a:spcAft>
                <a:spcPts val="300"/>
              </a:spcAft>
            </a:pPr>
            <a:r>
              <a:rPr lang="en-US" noProof="0" dirty="0">
                <a:solidFill>
                  <a:srgbClr val="000000"/>
                </a:solidFill>
                <a:latin typeface="Arial" panose="020B0604020202020204" pitchFamily="34" charset="0"/>
                <a:ea typeface="Verdana" panose="020B0604030504040204" pitchFamily="34" charset="0"/>
              </a:rPr>
              <a:t>Recoil each time they receive blood from the heart</a:t>
            </a:r>
          </a:p>
          <a:p>
            <a:pPr marL="347472" indent="-342900">
              <a:spcBef>
                <a:spcPts val="600"/>
              </a:spcBef>
              <a:spcAft>
                <a:spcPts val="300"/>
              </a:spcAft>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Contraction of the smooth muscle layer of the arterioles results in vasoconstriction</a:t>
            </a:r>
          </a:p>
          <a:p>
            <a:pPr lvl="2" indent="-283464">
              <a:spcBef>
                <a:spcPts val="600"/>
              </a:spcBef>
              <a:spcAft>
                <a:spcPts val="300"/>
              </a:spcAft>
            </a:pPr>
            <a:r>
              <a:rPr lang="en-US" noProof="0" dirty="0">
                <a:solidFill>
                  <a:srgbClr val="000000"/>
                </a:solidFill>
                <a:latin typeface="Arial" panose="020B0604020202020204" pitchFamily="34" charset="0"/>
                <a:ea typeface="Verdana" panose="020B0604030504040204" pitchFamily="34" charset="0"/>
              </a:rPr>
              <a:t>Greatly increases resistance and decreases flow</a:t>
            </a:r>
          </a:p>
          <a:p>
            <a:pPr lvl="2" indent="-283464">
              <a:spcBef>
                <a:spcPts val="600"/>
              </a:spcBef>
              <a:spcAft>
                <a:spcPts val="300"/>
              </a:spcAft>
            </a:pPr>
            <a:r>
              <a:rPr lang="en-US" noProof="0" dirty="0">
                <a:solidFill>
                  <a:srgbClr val="000000"/>
                </a:solidFill>
                <a:latin typeface="Arial" panose="020B0604020202020204" pitchFamily="34" charset="0"/>
                <a:ea typeface="Verdana" panose="020B0604030504040204" pitchFamily="34" charset="0"/>
              </a:rPr>
              <a:t>Chronic vasoconstriction can result in hypertension</a:t>
            </a:r>
          </a:p>
          <a:p>
            <a:pPr marL="347472" indent="-342900">
              <a:spcBef>
                <a:spcPts val="600"/>
              </a:spcBef>
              <a:spcAft>
                <a:spcPts val="300"/>
              </a:spcAft>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Relaxation of the smooth muscle layer results in vasodilation</a:t>
            </a:r>
          </a:p>
          <a:p>
            <a:pPr lvl="2" indent="-283464">
              <a:spcBef>
                <a:spcPts val="600"/>
              </a:spcBef>
              <a:spcAft>
                <a:spcPts val="300"/>
              </a:spcAft>
            </a:pPr>
            <a:r>
              <a:rPr lang="en-US" noProof="0" dirty="0">
                <a:solidFill>
                  <a:srgbClr val="000000"/>
                </a:solidFill>
                <a:latin typeface="Arial" panose="020B0604020202020204" pitchFamily="34" charset="0"/>
                <a:ea typeface="Verdana" panose="020B0604030504040204" pitchFamily="34" charset="0"/>
              </a:rPr>
              <a:t>Decreasing resistance and increasing blood flow to an organ</a:t>
            </a:r>
          </a:p>
        </p:txBody>
      </p:sp>
      <p:sp>
        <p:nvSpPr>
          <p:cNvPr id="6" name="Slide Number Placeholder 3">
            <a:extLst>
              <a:ext uri="{FF2B5EF4-FFF2-40B4-BE49-F238E27FC236}">
                <a16:creationId xmlns:a16="http://schemas.microsoft.com/office/drawing/2014/main" id="{12FED6EA-2E2C-4977-B9A5-3658C4532892}"/>
              </a:ext>
            </a:extLst>
          </p:cNvPr>
          <p:cNvSpPr>
            <a:spLocks noGrp="1"/>
          </p:cNvSpPr>
          <p:nvPr>
            <p:ph type="sldNum" sz="quarter" idx="10"/>
          </p:nvPr>
        </p:nvSpPr>
        <p:spPr/>
        <p:txBody>
          <a:bodyPr/>
          <a:lstStyle/>
          <a:p>
            <a:fld id="{68151E55-6873-49E2-B8D5-2F265E6F1973}" type="slidenum">
              <a:rPr lang="en-US" smtClean="0"/>
              <a:pPr/>
              <a:t>42</a:t>
            </a:fld>
            <a:endParaRPr lang="en-US"/>
          </a:p>
        </p:txBody>
      </p:sp>
    </p:spTree>
    <p:extLst>
      <p:ext uri="{BB962C8B-B14F-4D97-AF65-F5344CB8AC3E}">
        <p14:creationId xmlns:p14="http://schemas.microsoft.com/office/powerpoint/2010/main" val="230974124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6919BE-DD3E-47CB-984C-55DA12823ED8}"/>
              </a:ext>
            </a:extLst>
          </p:cNvPr>
          <p:cNvSpPr>
            <a:spLocks noGrp="1"/>
          </p:cNvSpPr>
          <p:nvPr>
            <p:ph type="title"/>
          </p:nvPr>
        </p:nvSpPr>
        <p:spPr/>
        <p:txBody>
          <a:bodyPr/>
          <a:lstStyle/>
          <a:p>
            <a:pPr lvl="0"/>
            <a:r>
              <a:rPr lang="en-US" noProof="0" dirty="0">
                <a:solidFill>
                  <a:srgbClr val="000000"/>
                </a:solidFill>
                <a:latin typeface="Arial" panose="020B0604020202020204" pitchFamily="34" charset="0"/>
                <a:ea typeface="Verdana" panose="020B0604030504040204" pitchFamily="34" charset="0"/>
                <a:cs typeface="Arial" pitchFamily="34" charset="0"/>
              </a:rPr>
              <a:t>Vasoconstriction and Vasodilation</a:t>
            </a:r>
          </a:p>
        </p:txBody>
      </p:sp>
      <p:sp>
        <p:nvSpPr>
          <p:cNvPr id="3" name="Content Placeholder 2">
            <a:extLst>
              <a:ext uri="{FF2B5EF4-FFF2-40B4-BE49-F238E27FC236}">
                <a16:creationId xmlns:a16="http://schemas.microsoft.com/office/drawing/2014/main" id="{987563BA-5637-4949-8F46-894B0CB33BCB}"/>
              </a:ext>
            </a:extLst>
          </p:cNvPr>
          <p:cNvSpPr>
            <a:spLocks noGrp="1"/>
          </p:cNvSpPr>
          <p:nvPr>
            <p:ph sz="quarter" idx="11"/>
          </p:nvPr>
        </p:nvSpPr>
        <p:spPr>
          <a:xfrm>
            <a:off x="342900" y="1276710"/>
            <a:ext cx="3728586" cy="4974336"/>
          </a:xfrm>
        </p:spPr>
        <p:txBody>
          <a:bodyPr/>
          <a:lstStyle/>
          <a:p>
            <a:pPr lvl="0">
              <a:spcBef>
                <a:spcPct val="20000"/>
              </a:spcBef>
              <a:spcAft>
                <a:spcPts val="0"/>
              </a:spcAft>
              <a:buClr>
                <a:srgbClr val="003B48"/>
              </a:buClr>
            </a:pPr>
            <a:r>
              <a:rPr lang="en-US" noProof="0" dirty="0">
                <a:solidFill>
                  <a:srgbClr val="000000"/>
                </a:solidFill>
                <a:latin typeface="Arial" panose="020B0604020202020204" pitchFamily="34" charset="0"/>
                <a:ea typeface="Verdana" panose="020B0604030504040204" pitchFamily="34" charset="0"/>
              </a:rPr>
              <a:t>Vasoconstriction and vasodilation are important means of regulating body heat in both ectotherms and endotherms</a:t>
            </a:r>
          </a:p>
        </p:txBody>
      </p:sp>
      <p:pic>
        <p:nvPicPr>
          <p:cNvPr id="13" name="Picture 3" descr="Two illustrations show the regulation of heat exchange in vasoconstriction and vasodilation."/>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05060" y="1122584"/>
            <a:ext cx="3859073" cy="5039258"/>
          </a:xfrm>
          <a:prstGeom prst="rect">
            <a:avLst/>
          </a:prstGeom>
        </p:spPr>
      </p:pic>
      <p:sp>
        <p:nvSpPr>
          <p:cNvPr id="8" name="Text Placeholder 4">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noProof="0" dirty="0">
                <a:hlinkClick r:id="rId3" action="ppaction://hlinksldjump"/>
              </a:rPr>
              <a:t>Access the text alternative for slide images.</a:t>
            </a:r>
          </a:p>
        </p:txBody>
      </p:sp>
      <p:sp>
        <p:nvSpPr>
          <p:cNvPr id="9" name="Slide Number Placeholder 5">
            <a:extLst>
              <a:ext uri="{FF2B5EF4-FFF2-40B4-BE49-F238E27FC236}">
                <a16:creationId xmlns:a16="http://schemas.microsoft.com/office/drawing/2014/main" id="{5ED2C31E-B371-4FF6-A424-59E38F1FBDB6}"/>
              </a:ext>
            </a:extLst>
          </p:cNvPr>
          <p:cNvSpPr>
            <a:spLocks noGrp="1"/>
          </p:cNvSpPr>
          <p:nvPr>
            <p:ph type="sldNum" sz="quarter" idx="10"/>
          </p:nvPr>
        </p:nvSpPr>
        <p:spPr/>
        <p:txBody>
          <a:bodyPr/>
          <a:lstStyle/>
          <a:p>
            <a:fld id="{68151E55-6873-49E2-B8D5-2F265E6F1973}" type="slidenum">
              <a:rPr lang="en-US" smtClean="0"/>
              <a:pPr/>
              <a:t>43</a:t>
            </a:fld>
            <a:endParaRPr lang="en-US"/>
          </a:p>
        </p:txBody>
      </p:sp>
    </p:spTree>
    <p:extLst>
      <p:ext uri="{BB962C8B-B14F-4D97-AF65-F5344CB8AC3E}">
        <p14:creationId xmlns:p14="http://schemas.microsoft.com/office/powerpoint/2010/main" val="81022538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5B7AFC-2729-4923-9DCD-6DEBFB05BD20}"/>
              </a:ext>
            </a:extLst>
          </p:cNvPr>
          <p:cNvSpPr>
            <a:spLocks noGrp="1"/>
          </p:cNvSpPr>
          <p:nvPr>
            <p:ph type="title"/>
          </p:nvPr>
        </p:nvSpPr>
        <p:spPr/>
        <p:txBody>
          <a:bodyPr/>
          <a:lstStyle/>
          <a:p>
            <a:pPr lvl="0"/>
            <a:r>
              <a:rPr lang="en-US" noProof="0" dirty="0">
                <a:solidFill>
                  <a:srgbClr val="000000"/>
                </a:solidFill>
                <a:latin typeface="Arial" panose="020B0604020202020204" pitchFamily="34" charset="0"/>
                <a:ea typeface="Verdana" panose="020B0604030504040204" pitchFamily="34" charset="0"/>
                <a:cs typeface="Arial" pitchFamily="34" charset="0"/>
              </a:rPr>
              <a:t>Characteristics of Capillaries</a:t>
            </a:r>
          </a:p>
        </p:txBody>
      </p:sp>
      <p:sp>
        <p:nvSpPr>
          <p:cNvPr id="3" name="Content Placeholder 2">
            <a:extLst>
              <a:ext uri="{FF2B5EF4-FFF2-40B4-BE49-F238E27FC236}">
                <a16:creationId xmlns:a16="http://schemas.microsoft.com/office/drawing/2014/main" id="{62572983-A272-4255-8A35-A2619E795E2D}"/>
              </a:ext>
            </a:extLst>
          </p:cNvPr>
          <p:cNvSpPr>
            <a:spLocks noGrp="1"/>
          </p:cNvSpPr>
          <p:nvPr>
            <p:ph sz="quarter" idx="11"/>
          </p:nvPr>
        </p:nvSpPr>
        <p:spPr/>
        <p:txBody>
          <a:bodyPr/>
          <a:lstStyle/>
          <a:p>
            <a:pPr lvl="0">
              <a:spcBef>
                <a:spcPts val="1200"/>
              </a:spcBef>
              <a:spcAft>
                <a:spcPts val="600"/>
              </a:spcAft>
            </a:pPr>
            <a:r>
              <a:rPr lang="en-US" noProof="0" dirty="0">
                <a:solidFill>
                  <a:srgbClr val="000000"/>
                </a:solidFill>
                <a:latin typeface="Arial" panose="020B0604020202020204" pitchFamily="34" charset="0"/>
                <a:ea typeface="Verdana" panose="020B0604030504040204" pitchFamily="34" charset="0"/>
              </a:rPr>
              <a:t>Every cell in the body is within 100 micrometers (</a:t>
            </a:r>
            <a:r>
              <a:rPr lang="en-US" noProof="0" dirty="0" err="1">
                <a:solidFill>
                  <a:srgbClr val="000000"/>
                </a:solidFill>
                <a:latin typeface="Arial" panose="020B0604020202020204" pitchFamily="34" charset="0"/>
                <a:ea typeface="Verdana" panose="020B0604030504040204" pitchFamily="34" charset="0"/>
              </a:rPr>
              <a:t>μm</a:t>
            </a:r>
            <a:r>
              <a:rPr lang="en-US" noProof="0" dirty="0">
                <a:solidFill>
                  <a:srgbClr val="000000"/>
                </a:solidFill>
                <a:latin typeface="Arial" panose="020B0604020202020204" pitchFamily="34" charset="0"/>
                <a:ea typeface="Verdana" panose="020B0604030504040204" pitchFamily="34" charset="0"/>
              </a:rPr>
              <a:t>) of a capillary</a:t>
            </a:r>
          </a:p>
          <a:p>
            <a:pPr lvl="0">
              <a:spcBef>
                <a:spcPts val="1200"/>
              </a:spcBef>
              <a:spcAft>
                <a:spcPts val="600"/>
              </a:spcAft>
            </a:pPr>
            <a:r>
              <a:rPr lang="en-US" noProof="0" dirty="0">
                <a:solidFill>
                  <a:srgbClr val="000000"/>
                </a:solidFill>
                <a:latin typeface="Arial" panose="020B0604020202020204" pitchFamily="34" charset="0"/>
                <a:ea typeface="Verdana" panose="020B0604030504040204" pitchFamily="34" charset="0"/>
              </a:rPr>
              <a:t>Although each capillary is very narrow, so many of them exist that the capillaries have the greatest total cross-sectional area of any other type of vessel</a:t>
            </a:r>
          </a:p>
          <a:p>
            <a:pPr marL="347472" lvl="0" indent="-347472">
              <a:spcBef>
                <a:spcPts val="1200"/>
              </a:spcBef>
              <a:spcAft>
                <a:spcPts val="600"/>
              </a:spcAft>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Slows blood flow to allow for exchange with extracellular fluid</a:t>
            </a:r>
          </a:p>
        </p:txBody>
      </p:sp>
      <p:sp>
        <p:nvSpPr>
          <p:cNvPr id="6" name="Slide Number Placeholder 3">
            <a:extLst>
              <a:ext uri="{FF2B5EF4-FFF2-40B4-BE49-F238E27FC236}">
                <a16:creationId xmlns:a16="http://schemas.microsoft.com/office/drawing/2014/main" id="{55757A00-7AA9-4891-897B-690006B80E01}"/>
              </a:ext>
            </a:extLst>
          </p:cNvPr>
          <p:cNvSpPr>
            <a:spLocks noGrp="1"/>
          </p:cNvSpPr>
          <p:nvPr>
            <p:ph type="sldNum" sz="quarter" idx="10"/>
          </p:nvPr>
        </p:nvSpPr>
        <p:spPr/>
        <p:txBody>
          <a:bodyPr/>
          <a:lstStyle/>
          <a:p>
            <a:fld id="{68151E55-6873-49E2-B8D5-2F265E6F1973}" type="slidenum">
              <a:rPr lang="en-US" smtClean="0"/>
              <a:pPr/>
              <a:t>44</a:t>
            </a:fld>
            <a:endParaRPr lang="en-US"/>
          </a:p>
        </p:txBody>
      </p:sp>
    </p:spTree>
    <p:extLst>
      <p:ext uri="{BB962C8B-B14F-4D97-AF65-F5344CB8AC3E}">
        <p14:creationId xmlns:p14="http://schemas.microsoft.com/office/powerpoint/2010/main" val="402471787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8874A6-B761-4420-8F20-07B0013D34F1}"/>
              </a:ext>
            </a:extLst>
          </p:cNvPr>
          <p:cNvSpPr>
            <a:spLocks noGrp="1"/>
          </p:cNvSpPr>
          <p:nvPr>
            <p:ph type="title"/>
          </p:nvPr>
        </p:nvSpPr>
        <p:spPr/>
        <p:txBody>
          <a:bodyPr/>
          <a:lstStyle/>
          <a:p>
            <a:pPr lvl="0"/>
            <a:r>
              <a:rPr lang="en-US" noProof="0" dirty="0">
                <a:solidFill>
                  <a:srgbClr val="000000"/>
                </a:solidFill>
                <a:latin typeface="Arial" panose="020B0604020202020204" pitchFamily="34" charset="0"/>
                <a:ea typeface="Verdana" panose="020B0604030504040204" pitchFamily="34" charset="0"/>
                <a:cs typeface="Arial" pitchFamily="34" charset="0"/>
              </a:rPr>
              <a:t>Characteristics of Veins &amp; </a:t>
            </a:r>
            <a:r>
              <a:rPr lang="en-US" noProof="0" dirty="0" err="1">
                <a:solidFill>
                  <a:srgbClr val="000000"/>
                </a:solidFill>
                <a:latin typeface="Arial" panose="020B0604020202020204" pitchFamily="34" charset="0"/>
                <a:ea typeface="Verdana" panose="020B0604030504040204" pitchFamily="34" charset="0"/>
                <a:cs typeface="Arial" pitchFamily="34" charset="0"/>
              </a:rPr>
              <a:t>Venules</a:t>
            </a:r>
            <a:endParaRPr lang="en-US" noProof="0" dirty="0">
              <a:solidFill>
                <a:srgbClr val="000000"/>
              </a:solidFill>
              <a:latin typeface="Arial" panose="020B0604020202020204" pitchFamily="34" charset="0"/>
              <a:ea typeface="Verdana" panose="020B0604030504040204" pitchFamily="34" charset="0"/>
              <a:cs typeface="Arial" pitchFamily="34" charset="0"/>
            </a:endParaRPr>
          </a:p>
        </p:txBody>
      </p:sp>
      <p:sp>
        <p:nvSpPr>
          <p:cNvPr id="3" name="Content Placeholder 2">
            <a:extLst>
              <a:ext uri="{FF2B5EF4-FFF2-40B4-BE49-F238E27FC236}">
                <a16:creationId xmlns:a16="http://schemas.microsoft.com/office/drawing/2014/main" id="{53993099-1D38-444A-BC1D-572B09846E67}"/>
              </a:ext>
            </a:extLst>
          </p:cNvPr>
          <p:cNvSpPr>
            <a:spLocks noGrp="1"/>
          </p:cNvSpPr>
          <p:nvPr>
            <p:ph sz="quarter" idx="11"/>
          </p:nvPr>
        </p:nvSpPr>
        <p:spPr>
          <a:xfrm>
            <a:off x="342900" y="1276710"/>
            <a:ext cx="3830388" cy="4974336"/>
          </a:xfrm>
        </p:spPr>
        <p:txBody>
          <a:bodyPr/>
          <a:lstStyle/>
          <a:p>
            <a:pPr lvl="0">
              <a:spcBef>
                <a:spcPts val="1200"/>
              </a:spcBef>
              <a:spcAft>
                <a:spcPts val="600"/>
              </a:spcAft>
            </a:pPr>
            <a:r>
              <a:rPr lang="en-US" noProof="0" dirty="0">
                <a:solidFill>
                  <a:srgbClr val="000000"/>
                </a:solidFill>
                <a:latin typeface="Arial" panose="020B0604020202020204" pitchFamily="34" charset="0"/>
                <a:ea typeface="Verdana" panose="020B0604030504040204" pitchFamily="34" charset="0"/>
              </a:rPr>
              <a:t>Thinner layer of smooth muscles than arteries</a:t>
            </a:r>
          </a:p>
          <a:p>
            <a:pPr lvl="0">
              <a:spcBef>
                <a:spcPts val="1200"/>
              </a:spcBef>
              <a:spcAft>
                <a:spcPts val="600"/>
              </a:spcAft>
            </a:pPr>
            <a:r>
              <a:rPr lang="en-US" noProof="0" dirty="0">
                <a:solidFill>
                  <a:srgbClr val="000000"/>
                </a:solidFill>
                <a:latin typeface="Arial" panose="020B0604020202020204" pitchFamily="34" charset="0"/>
                <a:ea typeface="Verdana" panose="020B0604030504040204" pitchFamily="34" charset="0"/>
              </a:rPr>
              <a:t>Venous pump helps return blood to heart</a:t>
            </a:r>
          </a:p>
          <a:p>
            <a:pPr marL="347472" lvl="0" indent="-347472">
              <a:spcBef>
                <a:spcPts val="1200"/>
              </a:spcBef>
              <a:spcAft>
                <a:spcPts val="600"/>
              </a:spcAft>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Skeletal muscle contractions and one-way venous valves</a:t>
            </a:r>
          </a:p>
        </p:txBody>
      </p:sp>
      <p:pic>
        <p:nvPicPr>
          <p:cNvPr id="13" name="Picture 3" descr="An illustration shows the one-way blood flow through the veins as valve closes at bottom and opens at top with the contraction of skeletal muscle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34300" y="1325178"/>
            <a:ext cx="3440295" cy="5017096"/>
          </a:xfrm>
          <a:prstGeom prst="rect">
            <a:avLst/>
          </a:prstGeom>
        </p:spPr>
      </p:pic>
      <p:sp>
        <p:nvSpPr>
          <p:cNvPr id="9" name="Slide Number Placeholder 4">
            <a:extLst>
              <a:ext uri="{FF2B5EF4-FFF2-40B4-BE49-F238E27FC236}">
                <a16:creationId xmlns:a16="http://schemas.microsoft.com/office/drawing/2014/main" id="{7837608C-7D1C-49CE-A4EC-9DAC22D6623D}"/>
              </a:ext>
            </a:extLst>
          </p:cNvPr>
          <p:cNvSpPr>
            <a:spLocks noGrp="1"/>
          </p:cNvSpPr>
          <p:nvPr>
            <p:ph type="sldNum" sz="quarter" idx="10"/>
          </p:nvPr>
        </p:nvSpPr>
        <p:spPr/>
        <p:txBody>
          <a:bodyPr/>
          <a:lstStyle/>
          <a:p>
            <a:fld id="{68151E55-6873-49E2-B8D5-2F265E6F1973}" type="slidenum">
              <a:rPr lang="en-US" smtClean="0"/>
              <a:pPr/>
              <a:t>45</a:t>
            </a:fld>
            <a:endParaRPr lang="en-US"/>
          </a:p>
        </p:txBody>
      </p:sp>
    </p:spTree>
    <p:extLst>
      <p:ext uri="{BB962C8B-B14F-4D97-AF65-F5344CB8AC3E}">
        <p14:creationId xmlns:p14="http://schemas.microsoft.com/office/powerpoint/2010/main" val="7860970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D730B2-B2A1-4D6A-8793-F1C231609749}"/>
              </a:ext>
            </a:extLst>
          </p:cNvPr>
          <p:cNvSpPr>
            <a:spLocks noGrp="1"/>
          </p:cNvSpPr>
          <p:nvPr>
            <p:ph type="title"/>
          </p:nvPr>
        </p:nvSpPr>
        <p:spPr/>
        <p:txBody>
          <a:bodyPr/>
          <a:lstStyle/>
          <a:p>
            <a:pPr lvl="0"/>
            <a:r>
              <a:rPr lang="en-US" noProof="0" dirty="0">
                <a:solidFill>
                  <a:srgbClr val="000000"/>
                </a:solidFill>
                <a:latin typeface="Arial" panose="020B0604020202020204" pitchFamily="34" charset="0"/>
                <a:ea typeface="Verdana" panose="020B0604030504040204" pitchFamily="34" charset="0"/>
                <a:cs typeface="Arial" pitchFamily="34" charset="0"/>
              </a:rPr>
              <a:t>The Lymphatic System</a:t>
            </a:r>
          </a:p>
        </p:txBody>
      </p:sp>
      <p:sp>
        <p:nvSpPr>
          <p:cNvPr id="3" name="Content Placeholder 2">
            <a:extLst>
              <a:ext uri="{FF2B5EF4-FFF2-40B4-BE49-F238E27FC236}">
                <a16:creationId xmlns:a16="http://schemas.microsoft.com/office/drawing/2014/main" id="{7B3AFCB9-C236-4E01-889F-6F3BB5D6D3D6}"/>
              </a:ext>
            </a:extLst>
          </p:cNvPr>
          <p:cNvSpPr>
            <a:spLocks noGrp="1"/>
          </p:cNvSpPr>
          <p:nvPr>
            <p:ph sz="quarter" idx="11"/>
          </p:nvPr>
        </p:nvSpPr>
        <p:spPr/>
        <p:txBody>
          <a:bodyPr/>
          <a:lstStyle/>
          <a:p>
            <a:pPr marL="342900" lvl="0" indent="-342900">
              <a:spcBef>
                <a:spcPts val="1200"/>
              </a:spcBef>
              <a:spcAft>
                <a:spcPts val="600"/>
              </a:spcAft>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Significant amount of water and solutes in the blood plasma filter through the walls of the capillaries to form the interstitial (tissue) fluid</a:t>
            </a:r>
          </a:p>
          <a:p>
            <a:pPr marL="342900" lvl="0" indent="-342900">
              <a:spcBef>
                <a:spcPts val="1200"/>
              </a:spcBef>
              <a:spcAft>
                <a:spcPts val="600"/>
              </a:spcAft>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Most fluid leaves at the arteriole end of the capillary and returns at the </a:t>
            </a:r>
            <a:r>
              <a:rPr lang="en-US" noProof="0" dirty="0" err="1">
                <a:solidFill>
                  <a:srgbClr val="000000"/>
                </a:solidFill>
                <a:latin typeface="Arial" panose="020B0604020202020204" pitchFamily="34" charset="0"/>
                <a:ea typeface="Verdana" panose="020B0604030504040204" pitchFamily="34" charset="0"/>
              </a:rPr>
              <a:t>venule</a:t>
            </a:r>
            <a:r>
              <a:rPr lang="en-US" noProof="0" dirty="0">
                <a:solidFill>
                  <a:srgbClr val="000000"/>
                </a:solidFill>
                <a:latin typeface="Arial" panose="020B0604020202020204" pitchFamily="34" charset="0"/>
                <a:ea typeface="Verdana" panose="020B0604030504040204" pitchFamily="34" charset="0"/>
              </a:rPr>
              <a:t> end</a:t>
            </a:r>
          </a:p>
          <a:p>
            <a:pPr marL="342900" lvl="0" indent="-342900">
              <a:spcBef>
                <a:spcPts val="1200"/>
              </a:spcBef>
              <a:spcAft>
                <a:spcPts val="600"/>
              </a:spcAft>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Fluid that does not return to capillaries is returned to circulation by the lymphatic system</a:t>
            </a:r>
          </a:p>
        </p:txBody>
      </p:sp>
      <p:sp>
        <p:nvSpPr>
          <p:cNvPr id="6" name="Slide Number Placeholder 3">
            <a:extLst>
              <a:ext uri="{FF2B5EF4-FFF2-40B4-BE49-F238E27FC236}">
                <a16:creationId xmlns:a16="http://schemas.microsoft.com/office/drawing/2014/main" id="{3DA7BC98-8FBF-4C10-850D-4E4DC28AD746}"/>
              </a:ext>
            </a:extLst>
          </p:cNvPr>
          <p:cNvSpPr>
            <a:spLocks noGrp="1"/>
          </p:cNvSpPr>
          <p:nvPr>
            <p:ph type="sldNum" sz="quarter" idx="10"/>
          </p:nvPr>
        </p:nvSpPr>
        <p:spPr/>
        <p:txBody>
          <a:bodyPr/>
          <a:lstStyle/>
          <a:p>
            <a:fld id="{68151E55-6873-49E2-B8D5-2F265E6F1973}" type="slidenum">
              <a:rPr lang="en-US" smtClean="0"/>
              <a:pPr/>
              <a:t>46</a:t>
            </a:fld>
            <a:endParaRPr lang="en-US"/>
          </a:p>
        </p:txBody>
      </p:sp>
    </p:spTree>
    <p:extLst>
      <p:ext uri="{BB962C8B-B14F-4D97-AF65-F5344CB8AC3E}">
        <p14:creationId xmlns:p14="http://schemas.microsoft.com/office/powerpoint/2010/main" val="196706579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37CA25-9A28-4E6F-9FDC-7BD540844881}"/>
              </a:ext>
            </a:extLst>
          </p:cNvPr>
          <p:cNvSpPr>
            <a:spLocks noGrp="1"/>
          </p:cNvSpPr>
          <p:nvPr>
            <p:ph type="title"/>
          </p:nvPr>
        </p:nvSpPr>
        <p:spPr/>
        <p:txBody>
          <a:bodyPr/>
          <a:lstStyle/>
          <a:p>
            <a:pPr lvl="0"/>
            <a:r>
              <a:rPr lang="en-US" noProof="0" dirty="0">
                <a:solidFill>
                  <a:srgbClr val="000000"/>
                </a:solidFill>
                <a:latin typeface="Arial" panose="020B0604020202020204" pitchFamily="34" charset="0"/>
                <a:ea typeface="Verdana" panose="020B0604030504040204" pitchFamily="34" charset="0"/>
                <a:cs typeface="Arial" pitchFamily="34" charset="0"/>
              </a:rPr>
              <a:t>Figure 48.16</a:t>
            </a:r>
          </a:p>
        </p:txBody>
      </p:sp>
      <p:pic>
        <p:nvPicPr>
          <p:cNvPr id="12" name="Picture 2" descr="2 illustrations show the relationship between blood, lymph, and interstitial fluid."/>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80283" y="1033460"/>
            <a:ext cx="2383435" cy="5212080"/>
          </a:xfrm>
          <a:prstGeom prst="rect">
            <a:avLst/>
          </a:prstGeom>
        </p:spPr>
      </p:pic>
      <p:sp>
        <p:nvSpPr>
          <p:cNvPr id="10"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noProof="0"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46AA3729-0454-4C0B-A4F4-E64D811932FB}"/>
              </a:ext>
            </a:extLst>
          </p:cNvPr>
          <p:cNvSpPr>
            <a:spLocks noGrp="1"/>
          </p:cNvSpPr>
          <p:nvPr>
            <p:ph type="sldNum" sz="quarter" idx="10"/>
          </p:nvPr>
        </p:nvSpPr>
        <p:spPr/>
        <p:txBody>
          <a:bodyPr/>
          <a:lstStyle/>
          <a:p>
            <a:fld id="{68151E55-6873-49E2-B8D5-2F265E6F1973}" type="slidenum">
              <a:rPr lang="en-US" smtClean="0"/>
              <a:pPr/>
              <a:t>47</a:t>
            </a:fld>
            <a:endParaRPr lang="en-US"/>
          </a:p>
        </p:txBody>
      </p:sp>
    </p:spTree>
    <p:extLst>
      <p:ext uri="{BB962C8B-B14F-4D97-AF65-F5344CB8AC3E}">
        <p14:creationId xmlns:p14="http://schemas.microsoft.com/office/powerpoint/2010/main" val="112022867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F72A2B-2B50-43C7-A602-045D093F3BE4}"/>
              </a:ext>
            </a:extLst>
          </p:cNvPr>
          <p:cNvSpPr>
            <a:spLocks noGrp="1"/>
          </p:cNvSpPr>
          <p:nvPr>
            <p:ph type="title"/>
          </p:nvPr>
        </p:nvSpPr>
        <p:spPr/>
        <p:txBody>
          <a:bodyPr/>
          <a:lstStyle/>
          <a:p>
            <a:pPr lvl="0"/>
            <a:r>
              <a:rPr lang="en-US" noProof="0" dirty="0">
                <a:solidFill>
                  <a:srgbClr val="000000"/>
                </a:solidFill>
                <a:latin typeface="Arial" panose="020B0604020202020204" pitchFamily="34" charset="0"/>
                <a:ea typeface="Verdana" panose="020B0604030504040204" pitchFamily="34" charset="0"/>
                <a:cs typeface="Arial" pitchFamily="34" charset="0"/>
              </a:rPr>
              <a:t>Components of the Lymphatic System</a:t>
            </a:r>
          </a:p>
        </p:txBody>
      </p:sp>
      <p:sp>
        <p:nvSpPr>
          <p:cNvPr id="3" name="Content Placeholder 2">
            <a:extLst>
              <a:ext uri="{FF2B5EF4-FFF2-40B4-BE49-F238E27FC236}">
                <a16:creationId xmlns:a16="http://schemas.microsoft.com/office/drawing/2014/main" id="{418FAF18-D14D-41AA-B430-45E7B5D547EE}"/>
              </a:ext>
            </a:extLst>
          </p:cNvPr>
          <p:cNvSpPr>
            <a:spLocks noGrp="1"/>
          </p:cNvSpPr>
          <p:nvPr>
            <p:ph sz="quarter" idx="11"/>
          </p:nvPr>
        </p:nvSpPr>
        <p:spPr/>
        <p:txBody>
          <a:bodyPr/>
          <a:lstStyle/>
          <a:p>
            <a:pPr marL="342900" lvl="0" indent="-342900">
              <a:spcBef>
                <a:spcPts val="1200"/>
              </a:spcBef>
              <a:spcAft>
                <a:spcPts val="600"/>
              </a:spcAft>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Consists of lymphatic capillaries, lymphatic vessels, lymph nodes, and lymphatic organs (spleen and thymus)</a:t>
            </a:r>
          </a:p>
          <a:p>
            <a:pPr marL="342900" lvl="0" indent="-342900">
              <a:spcBef>
                <a:spcPts val="1200"/>
              </a:spcBef>
              <a:spcAft>
                <a:spcPts val="600"/>
              </a:spcAft>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Excess fluid in the tissues drains into blind-ended lymph capillaries</a:t>
            </a:r>
          </a:p>
          <a:p>
            <a:pPr marL="342900" lvl="0" indent="-342900">
              <a:spcBef>
                <a:spcPts val="1200"/>
              </a:spcBef>
              <a:spcAft>
                <a:spcPts val="600"/>
              </a:spcAft>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Lymph passes into progressively larger vessels with one-way valves</a:t>
            </a:r>
          </a:p>
          <a:p>
            <a:pPr marL="342900" lvl="0" indent="-342900">
              <a:spcBef>
                <a:spcPts val="1200"/>
              </a:spcBef>
              <a:spcAft>
                <a:spcPts val="600"/>
              </a:spcAft>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Eventually drains into subclavian veins</a:t>
            </a:r>
          </a:p>
        </p:txBody>
      </p:sp>
      <p:sp>
        <p:nvSpPr>
          <p:cNvPr id="6" name="Slide Number Placeholder 3">
            <a:extLst>
              <a:ext uri="{FF2B5EF4-FFF2-40B4-BE49-F238E27FC236}">
                <a16:creationId xmlns:a16="http://schemas.microsoft.com/office/drawing/2014/main" id="{85CD0849-7217-433E-8F71-3EF4E38F3B1E}"/>
              </a:ext>
            </a:extLst>
          </p:cNvPr>
          <p:cNvSpPr>
            <a:spLocks noGrp="1"/>
          </p:cNvSpPr>
          <p:nvPr>
            <p:ph type="sldNum" sz="quarter" idx="10"/>
          </p:nvPr>
        </p:nvSpPr>
        <p:spPr/>
        <p:txBody>
          <a:bodyPr/>
          <a:lstStyle/>
          <a:p>
            <a:fld id="{68151E55-6873-49E2-B8D5-2F265E6F1973}" type="slidenum">
              <a:rPr lang="en-US" smtClean="0"/>
              <a:pPr/>
              <a:t>48</a:t>
            </a:fld>
            <a:endParaRPr lang="en-US"/>
          </a:p>
        </p:txBody>
      </p:sp>
    </p:spTree>
    <p:extLst>
      <p:ext uri="{BB962C8B-B14F-4D97-AF65-F5344CB8AC3E}">
        <p14:creationId xmlns:p14="http://schemas.microsoft.com/office/powerpoint/2010/main" val="378010042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041D03-43BD-43F5-A9EF-6012E1A93563}"/>
              </a:ext>
            </a:extLst>
          </p:cNvPr>
          <p:cNvSpPr>
            <a:spLocks noGrp="1"/>
          </p:cNvSpPr>
          <p:nvPr>
            <p:ph type="title"/>
          </p:nvPr>
        </p:nvSpPr>
        <p:spPr/>
        <p:txBody>
          <a:bodyPr/>
          <a:lstStyle/>
          <a:p>
            <a:pPr lvl="0"/>
            <a:r>
              <a:rPr lang="en-US" noProof="0" dirty="0">
                <a:solidFill>
                  <a:srgbClr val="000000"/>
                </a:solidFill>
                <a:latin typeface="Arial" panose="020B0604020202020204" pitchFamily="34" charset="0"/>
                <a:ea typeface="Verdana" panose="020B0604030504040204" pitchFamily="34" charset="0"/>
                <a:cs typeface="Arial" pitchFamily="34" charset="0"/>
              </a:rPr>
              <a:t>Cardiovascular Diseases</a:t>
            </a:r>
          </a:p>
        </p:txBody>
      </p:sp>
      <p:sp>
        <p:nvSpPr>
          <p:cNvPr id="3" name="Content Placeholder 2">
            <a:extLst>
              <a:ext uri="{FF2B5EF4-FFF2-40B4-BE49-F238E27FC236}">
                <a16:creationId xmlns:a16="http://schemas.microsoft.com/office/drawing/2014/main" id="{C934C023-2DA8-40C9-9520-02FCC08DA3BC}"/>
              </a:ext>
            </a:extLst>
          </p:cNvPr>
          <p:cNvSpPr>
            <a:spLocks noGrp="1"/>
          </p:cNvSpPr>
          <p:nvPr>
            <p:ph sz="quarter" idx="11"/>
          </p:nvPr>
        </p:nvSpPr>
        <p:spPr>
          <a:xfrm>
            <a:off x="342900" y="1276710"/>
            <a:ext cx="8458200" cy="2218065"/>
          </a:xfrm>
        </p:spPr>
        <p:txBody>
          <a:bodyPr/>
          <a:lstStyle/>
          <a:p>
            <a:pPr lvl="0">
              <a:spcAft>
                <a:spcPts val="0"/>
              </a:spcAft>
            </a:pPr>
            <a:r>
              <a:rPr lang="en-US" sz="2200" noProof="0" dirty="0">
                <a:solidFill>
                  <a:srgbClr val="000000"/>
                </a:solidFill>
                <a:latin typeface="Arial" panose="020B0604020202020204" pitchFamily="34" charset="0"/>
                <a:ea typeface="Verdana" panose="020B0604030504040204" pitchFamily="34" charset="0"/>
              </a:rPr>
              <a:t>Leading cause of death in the United States</a:t>
            </a:r>
          </a:p>
          <a:p>
            <a:pPr lvl="0">
              <a:spcAft>
                <a:spcPts val="0"/>
              </a:spcAft>
            </a:pPr>
            <a:r>
              <a:rPr lang="en-US" sz="2200" noProof="0" dirty="0">
                <a:solidFill>
                  <a:srgbClr val="000000"/>
                </a:solidFill>
                <a:latin typeface="Arial" panose="020B0604020202020204" pitchFamily="34" charset="0"/>
                <a:ea typeface="Verdana" panose="020B0604030504040204" pitchFamily="34" charset="0"/>
              </a:rPr>
              <a:t>Atherosclerosis</a:t>
            </a:r>
          </a:p>
          <a:p>
            <a:pPr marL="347472" lvl="0" indent="-347472">
              <a:spcAft>
                <a:spcPts val="0"/>
              </a:spcAft>
              <a:buFont typeface="Arial" panose="020B0604020202020204" pitchFamily="34" charset="0"/>
              <a:buChar char="•"/>
            </a:pPr>
            <a:r>
              <a:rPr lang="en-US" sz="2200" noProof="0" dirty="0">
                <a:solidFill>
                  <a:srgbClr val="000000"/>
                </a:solidFill>
                <a:latin typeface="Arial" panose="020B0604020202020204" pitchFamily="34" charset="0"/>
                <a:ea typeface="Verdana" panose="020B0604030504040204" pitchFamily="34" charset="0"/>
              </a:rPr>
              <a:t>Accumulation of fatty material within arteries</a:t>
            </a:r>
          </a:p>
          <a:p>
            <a:pPr marL="347472" lvl="0" indent="-347472">
              <a:spcAft>
                <a:spcPts val="0"/>
              </a:spcAft>
              <a:buFont typeface="Arial" panose="020B0604020202020204" pitchFamily="34" charset="0"/>
              <a:buChar char="•"/>
            </a:pPr>
            <a:r>
              <a:rPr lang="en-US" sz="2200" noProof="0" dirty="0">
                <a:solidFill>
                  <a:srgbClr val="000000"/>
                </a:solidFill>
                <a:latin typeface="Arial" panose="020B0604020202020204" pitchFamily="34" charset="0"/>
                <a:ea typeface="Verdana" panose="020B0604030504040204" pitchFamily="34" charset="0"/>
              </a:rPr>
              <a:t>Impedes blood flow</a:t>
            </a:r>
          </a:p>
          <a:p>
            <a:pPr lvl="0">
              <a:spcAft>
                <a:spcPts val="0"/>
              </a:spcAft>
            </a:pPr>
            <a:r>
              <a:rPr lang="en-US" sz="2200" noProof="0" dirty="0">
                <a:solidFill>
                  <a:srgbClr val="000000"/>
                </a:solidFill>
                <a:latin typeface="Arial" panose="020B0604020202020204" pitchFamily="34" charset="0"/>
                <a:ea typeface="Verdana" panose="020B0604030504040204" pitchFamily="34" charset="0"/>
              </a:rPr>
              <a:t>Arteriosclerosis</a:t>
            </a:r>
          </a:p>
          <a:p>
            <a:pPr marL="347472" lvl="0" indent="-347472">
              <a:spcAft>
                <a:spcPts val="0"/>
              </a:spcAft>
              <a:buFont typeface="Arial" panose="020B0604020202020204" pitchFamily="34" charset="0"/>
              <a:buChar char="•"/>
            </a:pPr>
            <a:r>
              <a:rPr lang="en-US" sz="2200" noProof="0" dirty="0">
                <a:solidFill>
                  <a:srgbClr val="000000"/>
                </a:solidFill>
                <a:latin typeface="Arial" panose="020B0604020202020204" pitchFamily="34" charset="0"/>
                <a:ea typeface="Verdana" panose="020B0604030504040204" pitchFamily="34" charset="0"/>
              </a:rPr>
              <a:t>Arterial hardening due to calcium deposition</a:t>
            </a:r>
          </a:p>
        </p:txBody>
      </p:sp>
      <p:pic>
        <p:nvPicPr>
          <p:cNvPr id="13" name="Picture 3" descr="Three micrographs show atherosclerosis in an artery."/>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6633" y="3604311"/>
            <a:ext cx="7710732" cy="2247610"/>
          </a:xfrm>
          <a:prstGeom prst="rect">
            <a:avLst/>
          </a:prstGeom>
        </p:spPr>
      </p:pic>
      <p:sp>
        <p:nvSpPr>
          <p:cNvPr id="4" name="Content Placeholder 4"/>
          <p:cNvSpPr>
            <a:spLocks noGrp="1"/>
          </p:cNvSpPr>
          <p:nvPr>
            <p:ph sz="quarter" idx="15"/>
          </p:nvPr>
        </p:nvSpPr>
        <p:spPr>
          <a:xfrm>
            <a:off x="3261681" y="5963604"/>
            <a:ext cx="2620637" cy="227876"/>
          </a:xfrm>
        </p:spPr>
        <p:txBody>
          <a:bodyPr/>
          <a:lstStyle/>
          <a:p>
            <a:pPr algn="ctr"/>
            <a:r>
              <a:rPr lang="en-US" sz="800" noProof="0" dirty="0">
                <a:solidFill>
                  <a:schemeClr val="tx1"/>
                </a:solidFill>
              </a:rPr>
              <a:t>(a-b) Ed </a:t>
            </a:r>
            <a:r>
              <a:rPr lang="en-US" sz="800" noProof="0" dirty="0" err="1">
                <a:solidFill>
                  <a:schemeClr val="tx1"/>
                </a:solidFill>
              </a:rPr>
              <a:t>Reschke</a:t>
            </a:r>
            <a:r>
              <a:rPr lang="en-US" sz="800" noProof="0" dirty="0">
                <a:solidFill>
                  <a:schemeClr val="tx1"/>
                </a:solidFill>
              </a:rPr>
              <a:t>; (c) Al </a:t>
            </a:r>
            <a:r>
              <a:rPr lang="en-US" sz="800" noProof="0" dirty="0" err="1">
                <a:solidFill>
                  <a:schemeClr val="tx1"/>
                </a:solidFill>
              </a:rPr>
              <a:t>Telser</a:t>
            </a:r>
            <a:r>
              <a:rPr lang="en-US" sz="800" noProof="0" dirty="0">
                <a:solidFill>
                  <a:schemeClr val="tx1"/>
                </a:solidFill>
              </a:rPr>
              <a:t>/McGraw Hill</a:t>
            </a:r>
          </a:p>
        </p:txBody>
      </p:sp>
      <p:sp>
        <p:nvSpPr>
          <p:cNvPr id="10" name="Text Placeholder 5">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noProof="0" dirty="0">
                <a:hlinkClick r:id="rId3" action="ppaction://hlinksldjump"/>
              </a:rPr>
              <a:t>Access the text alternative for slide images.</a:t>
            </a:r>
          </a:p>
        </p:txBody>
      </p:sp>
      <p:sp>
        <p:nvSpPr>
          <p:cNvPr id="9" name="Slide Number Placeholder 6">
            <a:extLst>
              <a:ext uri="{FF2B5EF4-FFF2-40B4-BE49-F238E27FC236}">
                <a16:creationId xmlns:a16="http://schemas.microsoft.com/office/drawing/2014/main" id="{9F756873-8252-4239-8971-4391A303BB76}"/>
              </a:ext>
            </a:extLst>
          </p:cNvPr>
          <p:cNvSpPr>
            <a:spLocks noGrp="1"/>
          </p:cNvSpPr>
          <p:nvPr>
            <p:ph type="sldNum" sz="quarter" idx="10"/>
          </p:nvPr>
        </p:nvSpPr>
        <p:spPr/>
        <p:txBody>
          <a:bodyPr/>
          <a:lstStyle/>
          <a:p>
            <a:fld id="{68151E55-6873-49E2-B8D5-2F265E6F1973}" type="slidenum">
              <a:rPr lang="en-US" smtClean="0"/>
              <a:pPr/>
              <a:t>49</a:t>
            </a:fld>
            <a:endParaRPr lang="en-US"/>
          </a:p>
        </p:txBody>
      </p:sp>
    </p:spTree>
    <p:extLst>
      <p:ext uri="{BB962C8B-B14F-4D97-AF65-F5344CB8AC3E}">
        <p14:creationId xmlns:p14="http://schemas.microsoft.com/office/powerpoint/2010/main" val="26052918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A6861-A473-402C-87A1-5E23672303C2}"/>
              </a:ext>
            </a:extLst>
          </p:cNvPr>
          <p:cNvSpPr>
            <a:spLocks noGrp="1"/>
          </p:cNvSpPr>
          <p:nvPr>
            <p:ph type="title"/>
          </p:nvPr>
        </p:nvSpPr>
        <p:spPr/>
        <p:txBody>
          <a:bodyPr/>
          <a:lstStyle/>
          <a:p>
            <a:pPr lvl="0"/>
            <a:r>
              <a:rPr lang="en-US" noProof="0" dirty="0">
                <a:solidFill>
                  <a:srgbClr val="000000"/>
                </a:solidFill>
                <a:latin typeface="Arial" panose="020B0604020202020204" pitchFamily="34" charset="0"/>
                <a:ea typeface="Verdana" panose="020B0604030504040204" pitchFamily="34" charset="0"/>
                <a:cs typeface="Arial" pitchFamily="34" charset="0"/>
              </a:rPr>
              <a:t>Invertebrate Circulatory Systems</a:t>
            </a:r>
          </a:p>
        </p:txBody>
      </p:sp>
      <p:sp>
        <p:nvSpPr>
          <p:cNvPr id="3" name="Content Placeholder 2">
            <a:extLst>
              <a:ext uri="{FF2B5EF4-FFF2-40B4-BE49-F238E27FC236}">
                <a16:creationId xmlns:a16="http://schemas.microsoft.com/office/drawing/2014/main" id="{6CF71617-E702-4764-AE34-B01F0EFB8B63}"/>
              </a:ext>
            </a:extLst>
          </p:cNvPr>
          <p:cNvSpPr>
            <a:spLocks noGrp="1"/>
          </p:cNvSpPr>
          <p:nvPr>
            <p:ph sz="quarter" idx="11"/>
          </p:nvPr>
        </p:nvSpPr>
        <p:spPr/>
        <p:txBody>
          <a:bodyPr/>
          <a:lstStyle/>
          <a:p>
            <a:pPr lvl="0">
              <a:spcBef>
                <a:spcPts val="1200"/>
              </a:spcBef>
              <a:spcAft>
                <a:spcPts val="600"/>
              </a:spcAft>
            </a:pPr>
            <a:r>
              <a:rPr lang="en-US" noProof="0" dirty="0">
                <a:solidFill>
                  <a:srgbClr val="000000"/>
                </a:solidFill>
                <a:latin typeface="Arial" panose="020B0604020202020204" pitchFamily="34" charset="0"/>
                <a:ea typeface="Verdana" panose="020B0604030504040204" pitchFamily="34" charset="0"/>
              </a:rPr>
              <a:t>Larger animals require a separate circulatory system for nutrient and waste transport</a:t>
            </a:r>
          </a:p>
          <a:p>
            <a:pPr lvl="0">
              <a:spcBef>
                <a:spcPts val="1200"/>
              </a:spcBef>
              <a:spcAft>
                <a:spcPts val="600"/>
              </a:spcAft>
            </a:pPr>
            <a:r>
              <a:rPr lang="en-US" noProof="0" dirty="0">
                <a:solidFill>
                  <a:srgbClr val="000000"/>
                </a:solidFill>
                <a:latin typeface="Arial" panose="020B0604020202020204" pitchFamily="34" charset="0"/>
                <a:ea typeface="Verdana" panose="020B0604030504040204" pitchFamily="34" charset="0"/>
              </a:rPr>
              <a:t>Open circulatory system</a:t>
            </a:r>
          </a:p>
          <a:p>
            <a:pPr marL="347472" lvl="0" indent="-347472">
              <a:spcBef>
                <a:spcPts val="1200"/>
              </a:spcBef>
              <a:spcAft>
                <a:spcPts val="600"/>
              </a:spcAft>
              <a:buFont typeface="Arial" panose="020B0604020202020204" pitchFamily="34" charset="0"/>
              <a:buChar char="•"/>
              <a:tabLst>
                <a:tab pos="712788" algn="l"/>
              </a:tabLst>
            </a:pPr>
            <a:r>
              <a:rPr lang="en-US" noProof="0" dirty="0">
                <a:solidFill>
                  <a:srgbClr val="000000"/>
                </a:solidFill>
                <a:latin typeface="Arial" panose="020B0604020202020204" pitchFamily="34" charset="0"/>
                <a:ea typeface="Verdana" panose="020B0604030504040204" pitchFamily="34" charset="0"/>
              </a:rPr>
              <a:t>No distinction between circulating and extracellular fluid</a:t>
            </a:r>
          </a:p>
          <a:p>
            <a:pPr marL="347472" lvl="0" indent="-347472">
              <a:spcBef>
                <a:spcPts val="1200"/>
              </a:spcBef>
              <a:spcAft>
                <a:spcPts val="600"/>
              </a:spcAft>
              <a:buFont typeface="Arial" panose="020B0604020202020204" pitchFamily="34" charset="0"/>
              <a:buChar char="•"/>
              <a:tabLst>
                <a:tab pos="712788" algn="l"/>
              </a:tabLst>
            </a:pPr>
            <a:r>
              <a:rPr lang="en-US" noProof="0" dirty="0">
                <a:solidFill>
                  <a:srgbClr val="000000"/>
                </a:solidFill>
                <a:latin typeface="Arial" panose="020B0604020202020204" pitchFamily="34" charset="0"/>
                <a:ea typeface="Verdana" panose="020B0604030504040204" pitchFamily="34" charset="0"/>
              </a:rPr>
              <a:t>Fluid called </a:t>
            </a:r>
            <a:r>
              <a:rPr lang="en-US" noProof="0" dirty="0" err="1">
                <a:solidFill>
                  <a:srgbClr val="000000"/>
                </a:solidFill>
                <a:latin typeface="Arial" panose="020B0604020202020204" pitchFamily="34" charset="0"/>
                <a:ea typeface="Verdana" panose="020B0604030504040204" pitchFamily="34" charset="0"/>
              </a:rPr>
              <a:t>hemolymph</a:t>
            </a:r>
            <a:endParaRPr lang="en-US" noProof="0" dirty="0">
              <a:solidFill>
                <a:srgbClr val="000000"/>
              </a:solidFill>
              <a:latin typeface="Arial" panose="020B0604020202020204" pitchFamily="34" charset="0"/>
              <a:ea typeface="Verdana" panose="020B0604030504040204" pitchFamily="34" charset="0"/>
            </a:endParaRPr>
          </a:p>
          <a:p>
            <a:pPr lvl="0">
              <a:spcBef>
                <a:spcPts val="1200"/>
              </a:spcBef>
              <a:spcAft>
                <a:spcPts val="600"/>
              </a:spcAft>
            </a:pPr>
            <a:r>
              <a:rPr lang="en-US" noProof="0" dirty="0">
                <a:solidFill>
                  <a:srgbClr val="000000"/>
                </a:solidFill>
                <a:latin typeface="Arial" panose="020B0604020202020204" pitchFamily="34" charset="0"/>
                <a:ea typeface="Verdana" panose="020B0604030504040204" pitchFamily="34" charset="0"/>
              </a:rPr>
              <a:t>Closed circulatory system</a:t>
            </a:r>
          </a:p>
          <a:p>
            <a:pPr marL="347472" lvl="0" indent="-347472">
              <a:spcBef>
                <a:spcPts val="1200"/>
              </a:spcBef>
              <a:spcAft>
                <a:spcPts val="600"/>
              </a:spcAft>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Distinct circulatory fluid enclosed in blood vessels and transported away from and back to the heart</a:t>
            </a:r>
          </a:p>
        </p:txBody>
      </p:sp>
      <p:sp>
        <p:nvSpPr>
          <p:cNvPr id="6" name="Slide Number Placeholder 3">
            <a:extLst>
              <a:ext uri="{FF2B5EF4-FFF2-40B4-BE49-F238E27FC236}">
                <a16:creationId xmlns:a16="http://schemas.microsoft.com/office/drawing/2014/main" id="{AFCB3EC5-651F-40BC-8CC9-7AE296658BFD}"/>
              </a:ext>
            </a:extLst>
          </p:cNvPr>
          <p:cNvSpPr>
            <a:spLocks noGrp="1"/>
          </p:cNvSpPr>
          <p:nvPr>
            <p:ph type="sldNum" sz="quarter" idx="10"/>
          </p:nvPr>
        </p:nvSpPr>
        <p:spPr/>
        <p:txBody>
          <a:bodyPr/>
          <a:lstStyle/>
          <a:p>
            <a:fld id="{68151E55-6873-49E2-B8D5-2F265E6F1973}" type="slidenum">
              <a:rPr lang="en-US" smtClean="0"/>
              <a:pPr/>
              <a:t>5</a:t>
            </a:fld>
            <a:endParaRPr lang="en-US"/>
          </a:p>
        </p:txBody>
      </p:sp>
    </p:spTree>
    <p:extLst>
      <p:ext uri="{BB962C8B-B14F-4D97-AF65-F5344CB8AC3E}">
        <p14:creationId xmlns:p14="http://schemas.microsoft.com/office/powerpoint/2010/main" val="212947645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8FF4E9-2EC9-480E-8422-19C0A0DC6DA8}"/>
              </a:ext>
            </a:extLst>
          </p:cNvPr>
          <p:cNvSpPr>
            <a:spLocks noGrp="1"/>
          </p:cNvSpPr>
          <p:nvPr>
            <p:ph type="title"/>
          </p:nvPr>
        </p:nvSpPr>
        <p:spPr/>
        <p:txBody>
          <a:bodyPr/>
          <a:lstStyle/>
          <a:p>
            <a:pPr lvl="0"/>
            <a:r>
              <a:rPr lang="en-US" noProof="0" dirty="0">
                <a:solidFill>
                  <a:srgbClr val="000000"/>
                </a:solidFill>
                <a:latin typeface="Arial" panose="020B0604020202020204" pitchFamily="34" charset="0"/>
                <a:ea typeface="Verdana" panose="020B0604030504040204" pitchFamily="34" charset="0"/>
                <a:cs typeface="Arial" pitchFamily="34" charset="0"/>
              </a:rPr>
              <a:t>Additional Cardiovascular Diseases</a:t>
            </a:r>
          </a:p>
        </p:txBody>
      </p:sp>
      <p:sp>
        <p:nvSpPr>
          <p:cNvPr id="3" name="Content Placeholder 2">
            <a:extLst>
              <a:ext uri="{FF2B5EF4-FFF2-40B4-BE49-F238E27FC236}">
                <a16:creationId xmlns:a16="http://schemas.microsoft.com/office/drawing/2014/main" id="{4E0ADC9F-516D-4B4E-80D0-CFB44662A53C}"/>
              </a:ext>
            </a:extLst>
          </p:cNvPr>
          <p:cNvSpPr>
            <a:spLocks noGrp="1"/>
          </p:cNvSpPr>
          <p:nvPr>
            <p:ph sz="quarter" idx="11"/>
          </p:nvPr>
        </p:nvSpPr>
        <p:spPr/>
        <p:txBody>
          <a:bodyPr/>
          <a:lstStyle/>
          <a:p>
            <a:pPr lvl="0">
              <a:spcBef>
                <a:spcPts val="1200"/>
              </a:spcBef>
              <a:spcAft>
                <a:spcPts val="600"/>
              </a:spcAft>
            </a:pPr>
            <a:r>
              <a:rPr lang="en-US" noProof="0" dirty="0">
                <a:solidFill>
                  <a:srgbClr val="000000"/>
                </a:solidFill>
                <a:latin typeface="Arial" panose="020B0604020202020204" pitchFamily="34" charset="0"/>
                <a:ea typeface="Verdana" panose="020B0604030504040204" pitchFamily="34" charset="0"/>
              </a:rPr>
              <a:t>Heart attacks (myocardial infarctions)</a:t>
            </a:r>
          </a:p>
          <a:p>
            <a:pPr marL="347472" lvl="0" indent="-347472">
              <a:spcBef>
                <a:spcPts val="1200"/>
              </a:spcBef>
              <a:spcAft>
                <a:spcPts val="600"/>
              </a:spcAft>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Main cause of cardiovascular deaths in U.S.</a:t>
            </a:r>
          </a:p>
          <a:p>
            <a:pPr marL="347472" lvl="0" indent="-347472">
              <a:spcBef>
                <a:spcPts val="1200"/>
              </a:spcBef>
              <a:spcAft>
                <a:spcPts val="600"/>
              </a:spcAft>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Insufficient supply of blood to heart</a:t>
            </a:r>
          </a:p>
          <a:p>
            <a:pPr lvl="0">
              <a:spcBef>
                <a:spcPts val="1200"/>
              </a:spcBef>
              <a:spcAft>
                <a:spcPts val="600"/>
              </a:spcAft>
            </a:pPr>
            <a:r>
              <a:rPr lang="en-US" noProof="0" dirty="0">
                <a:solidFill>
                  <a:srgbClr val="000000"/>
                </a:solidFill>
                <a:latin typeface="Arial" panose="020B0604020202020204" pitchFamily="34" charset="0"/>
                <a:ea typeface="Verdana" panose="020B0604030504040204" pitchFamily="34" charset="0"/>
              </a:rPr>
              <a:t>Angina pectoris (“chest pain”)</a:t>
            </a:r>
          </a:p>
          <a:p>
            <a:pPr marL="347472" lvl="0" indent="-347472">
              <a:spcBef>
                <a:spcPts val="1200"/>
              </a:spcBef>
              <a:spcAft>
                <a:spcPts val="600"/>
              </a:spcAft>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Warning sign that the blood supply to the heart is inadequate but is still sufficient to avoid myocardial cell death</a:t>
            </a:r>
          </a:p>
          <a:p>
            <a:pPr lvl="0">
              <a:spcBef>
                <a:spcPts val="1200"/>
              </a:spcBef>
              <a:spcAft>
                <a:spcPts val="600"/>
              </a:spcAft>
            </a:pPr>
            <a:r>
              <a:rPr lang="en-US" noProof="0" dirty="0">
                <a:solidFill>
                  <a:srgbClr val="000000"/>
                </a:solidFill>
                <a:latin typeface="Arial" panose="020B0604020202020204" pitchFamily="34" charset="0"/>
                <a:ea typeface="Verdana" panose="020B0604030504040204" pitchFamily="34" charset="0"/>
              </a:rPr>
              <a:t>Stroke</a:t>
            </a:r>
          </a:p>
          <a:p>
            <a:pPr marL="347472" lvl="0" indent="-347472">
              <a:spcBef>
                <a:spcPts val="1200"/>
              </a:spcBef>
              <a:spcAft>
                <a:spcPts val="600"/>
              </a:spcAft>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Interference with blood supply to the brain</a:t>
            </a:r>
          </a:p>
        </p:txBody>
      </p:sp>
      <p:sp>
        <p:nvSpPr>
          <p:cNvPr id="6" name="Slide Number Placeholder 3">
            <a:extLst>
              <a:ext uri="{FF2B5EF4-FFF2-40B4-BE49-F238E27FC236}">
                <a16:creationId xmlns:a16="http://schemas.microsoft.com/office/drawing/2014/main" id="{EAB57D79-11E3-4303-BDBA-C2C4835FDA92}"/>
              </a:ext>
            </a:extLst>
          </p:cNvPr>
          <p:cNvSpPr>
            <a:spLocks noGrp="1"/>
          </p:cNvSpPr>
          <p:nvPr>
            <p:ph type="sldNum" sz="quarter" idx="10"/>
          </p:nvPr>
        </p:nvSpPr>
        <p:spPr/>
        <p:txBody>
          <a:bodyPr/>
          <a:lstStyle/>
          <a:p>
            <a:fld id="{68151E55-6873-49E2-B8D5-2F265E6F1973}" type="slidenum">
              <a:rPr lang="en-US" smtClean="0"/>
              <a:pPr/>
              <a:t>50</a:t>
            </a:fld>
            <a:endParaRPr lang="en-US"/>
          </a:p>
        </p:txBody>
      </p:sp>
    </p:spTree>
    <p:extLst>
      <p:ext uri="{BB962C8B-B14F-4D97-AF65-F5344CB8AC3E}">
        <p14:creationId xmlns:p14="http://schemas.microsoft.com/office/powerpoint/2010/main" val="9650540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01F94D74-BA49-499E-9CA3-6ADAFCEA393A}"/>
              </a:ext>
            </a:extLst>
          </p:cNvPr>
          <p:cNvSpPr>
            <a:spLocks noGrp="1"/>
          </p:cNvSpPr>
          <p:nvPr>
            <p:ph type="title"/>
          </p:nvPr>
        </p:nvSpPr>
        <p:spPr/>
        <p:txBody>
          <a:bodyPr/>
          <a:lstStyle/>
          <a:p>
            <a:r>
              <a:rPr lang="en-US" dirty="0">
                <a:latin typeface="+mj-lt"/>
              </a:rPr>
              <a:t>End of Main Content</a:t>
            </a:r>
          </a:p>
        </p:txBody>
      </p:sp>
      <p:sp>
        <p:nvSpPr>
          <p:cNvPr id="3" name="Text Placeholder 2">
            <a:extLst>
              <a:ext uri="{FF2B5EF4-FFF2-40B4-BE49-F238E27FC236}">
                <a16:creationId xmlns:a16="http://schemas.microsoft.com/office/drawing/2014/main" id="{F3E85652-D4EB-4ED2-BBA6-8823DD779F76}"/>
              </a:ext>
            </a:extLst>
          </p:cNvPr>
          <p:cNvSpPr>
            <a:spLocks noGrp="1"/>
          </p:cNvSpPr>
          <p:nvPr>
            <p:ph type="body" sz="quarter" idx="13"/>
          </p:nvPr>
        </p:nvSpPr>
        <p:spPr/>
        <p:txBody>
          <a:bodyPr/>
          <a:lstStyle/>
          <a:p>
            <a:pPr defTabSz="457200">
              <a:spcBef>
                <a:spcPct val="20000"/>
              </a:spcBef>
              <a:defRPr/>
            </a:pPr>
            <a:r>
              <a:rPr lang="en-US" dirty="0"/>
              <a:t>© 2023 McGraw Hill, LLC. All rights reserved. Authorized only for instructor use in the classroom.</a:t>
            </a:r>
          </a:p>
          <a:p>
            <a:pPr defTabSz="457200">
              <a:spcBef>
                <a:spcPct val="20000"/>
              </a:spcBef>
              <a:defRPr/>
            </a:pPr>
            <a:r>
              <a:rPr lang="en-US" dirty="0"/>
              <a:t>No reproduction or further distribution permitted without the prior written consent of McGraw Hill, LLC.</a:t>
            </a:r>
          </a:p>
        </p:txBody>
      </p:sp>
    </p:spTree>
    <p:extLst>
      <p:ext uri="{BB962C8B-B14F-4D97-AF65-F5344CB8AC3E}">
        <p14:creationId xmlns:p14="http://schemas.microsoft.com/office/powerpoint/2010/main" val="120258336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Accessibility Content: Text Alternatives for Images</a:t>
            </a:r>
            <a:endParaRPr lang="en-US" noProof="0" dirty="0"/>
          </a:p>
        </p:txBody>
      </p:sp>
      <p:sp>
        <p:nvSpPr>
          <p:cNvPr id="3" name="Slide Number Placeholder 2"/>
          <p:cNvSpPr>
            <a:spLocks noGrp="1"/>
          </p:cNvSpPr>
          <p:nvPr>
            <p:ph type="sldNum" sz="quarter" idx="10"/>
          </p:nvPr>
        </p:nvSpPr>
        <p:spPr/>
        <p:txBody>
          <a:bodyPr/>
          <a:lstStyle/>
          <a:p>
            <a:fld id="{68151E55-6873-49E2-B8D5-2F265E6F1973}" type="slidenum">
              <a:rPr lang="en-US" smtClean="0"/>
              <a:pPr/>
              <a:t>52</a:t>
            </a:fld>
            <a:endParaRPr lang="en-US"/>
          </a:p>
        </p:txBody>
      </p:sp>
    </p:spTree>
    <p:extLst>
      <p:ext uri="{BB962C8B-B14F-4D97-AF65-F5344CB8AC3E}">
        <p14:creationId xmlns:p14="http://schemas.microsoft.com/office/powerpoint/2010/main" val="373795788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solidFill>
                  <a:srgbClr val="000000"/>
                </a:solidFill>
                <a:latin typeface="Arial" panose="020B0604020202020204" pitchFamily="34" charset="0"/>
                <a:ea typeface="Verdana" panose="020B0604030504040204" pitchFamily="34" charset="0"/>
                <a:cs typeface="Arial" pitchFamily="34" charset="0"/>
              </a:rPr>
              <a:t>Figure 48.1 a </a:t>
            </a:r>
            <a:r>
              <a:rPr lang="en-US" noProof="0" dirty="0"/>
              <a:t>- Text Alternative</a:t>
            </a:r>
          </a:p>
        </p:txBody>
      </p:sp>
      <p:sp>
        <p:nvSpPr>
          <p:cNvPr id="7"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4" name="Content Placeholder 3"/>
          <p:cNvSpPr>
            <a:spLocks noGrp="1"/>
          </p:cNvSpPr>
          <p:nvPr>
            <p:ph sz="quarter" idx="16"/>
          </p:nvPr>
        </p:nvSpPr>
        <p:spPr/>
        <p:txBody>
          <a:bodyPr/>
          <a:lstStyle/>
          <a:p>
            <a:r>
              <a:rPr lang="en-US" noProof="0" dirty="0"/>
              <a:t>The sponges show water passes through the </a:t>
            </a:r>
            <a:r>
              <a:rPr lang="en-US" noProof="0" dirty="0" err="1"/>
              <a:t>gastrovascular</a:t>
            </a:r>
            <a:r>
              <a:rPr lang="en-US" noProof="0" dirty="0"/>
              <a:t> cavity. The hydra shows water passes through the </a:t>
            </a:r>
            <a:r>
              <a:rPr lang="en-US" noProof="0" dirty="0" err="1"/>
              <a:t>gastrovascular</a:t>
            </a:r>
            <a:r>
              <a:rPr lang="en-US" noProof="0" dirty="0"/>
              <a:t> cavity at the center. The nematode shows the water passes from the mouth to the anus through the </a:t>
            </a:r>
            <a:r>
              <a:rPr lang="en-US" noProof="0" dirty="0" err="1"/>
              <a:t>gastrovascular</a:t>
            </a:r>
            <a:r>
              <a:rPr lang="en-US" noProof="0" dirty="0"/>
              <a:t> cavity.</a:t>
            </a:r>
          </a:p>
        </p:txBody>
      </p:sp>
      <p:sp>
        <p:nvSpPr>
          <p:cNvPr id="8"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 action="ppaction://noaction"/>
            </a:endParaRPr>
          </a:p>
        </p:txBody>
      </p:sp>
      <p:sp>
        <p:nvSpPr>
          <p:cNvPr id="6" name="Slide Number Placeholder 5"/>
          <p:cNvSpPr>
            <a:spLocks noGrp="1"/>
          </p:cNvSpPr>
          <p:nvPr>
            <p:ph type="sldNum" sz="quarter" idx="10"/>
          </p:nvPr>
        </p:nvSpPr>
        <p:spPr/>
        <p:txBody>
          <a:bodyPr/>
          <a:lstStyle/>
          <a:p>
            <a:fld id="{68151E55-6873-49E2-B8D5-2F265E6F1973}" type="slidenum">
              <a:rPr lang="en-US" smtClean="0"/>
              <a:pPr/>
              <a:t>53</a:t>
            </a:fld>
            <a:endParaRPr lang="en-US"/>
          </a:p>
        </p:txBody>
      </p:sp>
    </p:spTree>
    <p:extLst>
      <p:ext uri="{BB962C8B-B14F-4D97-AF65-F5344CB8AC3E}">
        <p14:creationId xmlns:p14="http://schemas.microsoft.com/office/powerpoint/2010/main" val="327108097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solidFill>
                  <a:srgbClr val="000000"/>
                </a:solidFill>
                <a:latin typeface="Arial" panose="020B0604020202020204" pitchFamily="34" charset="0"/>
                <a:ea typeface="Verdana" panose="020B0604030504040204" pitchFamily="34" charset="0"/>
                <a:cs typeface="Arial" pitchFamily="34" charset="0"/>
              </a:rPr>
              <a:t>Figure 48.1 b, c </a:t>
            </a:r>
            <a:r>
              <a:rPr lang="en-US" noProof="0" dirty="0"/>
              <a:t>- Text Alternative</a:t>
            </a:r>
          </a:p>
        </p:txBody>
      </p:sp>
      <p:sp>
        <p:nvSpPr>
          <p:cNvPr id="7"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4" name="Content Placeholder 3"/>
          <p:cNvSpPr>
            <a:spLocks noGrp="1"/>
          </p:cNvSpPr>
          <p:nvPr>
            <p:ph sz="quarter" idx="16"/>
          </p:nvPr>
        </p:nvSpPr>
        <p:spPr/>
        <p:txBody>
          <a:bodyPr/>
          <a:lstStyle/>
          <a:p>
            <a:r>
              <a:rPr lang="en-US" noProof="0" dirty="0"/>
              <a:t>The grasshopper shows open circulation with the heart and body cavity. The earthworm shows closed circulation with heart and lateral hearts. </a:t>
            </a:r>
          </a:p>
        </p:txBody>
      </p:sp>
      <p:sp>
        <p:nvSpPr>
          <p:cNvPr id="8"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 action="ppaction://noaction"/>
            </a:endParaRPr>
          </a:p>
        </p:txBody>
      </p:sp>
      <p:sp>
        <p:nvSpPr>
          <p:cNvPr id="6" name="Slide Number Placeholder 5"/>
          <p:cNvSpPr>
            <a:spLocks noGrp="1"/>
          </p:cNvSpPr>
          <p:nvPr>
            <p:ph type="sldNum" sz="quarter" idx="10"/>
          </p:nvPr>
        </p:nvSpPr>
        <p:spPr/>
        <p:txBody>
          <a:bodyPr/>
          <a:lstStyle/>
          <a:p>
            <a:fld id="{68151E55-6873-49E2-B8D5-2F265E6F1973}" type="slidenum">
              <a:rPr lang="en-US" smtClean="0"/>
              <a:pPr/>
              <a:t>54</a:t>
            </a:fld>
            <a:endParaRPr lang="en-US"/>
          </a:p>
        </p:txBody>
      </p:sp>
    </p:spTree>
    <p:extLst>
      <p:ext uri="{BB962C8B-B14F-4D97-AF65-F5344CB8AC3E}">
        <p14:creationId xmlns:p14="http://schemas.microsoft.com/office/powerpoint/2010/main" val="54529297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solidFill>
                  <a:srgbClr val="000000"/>
                </a:solidFill>
                <a:latin typeface="Arial" panose="020B0604020202020204" pitchFamily="34" charset="0"/>
                <a:ea typeface="Verdana" panose="020B0604030504040204" pitchFamily="34" charset="0"/>
                <a:cs typeface="Arial" pitchFamily="34" charset="0"/>
              </a:rPr>
              <a:t>Figure 48.2 </a:t>
            </a:r>
            <a:r>
              <a:rPr lang="en-US" noProof="0" dirty="0"/>
              <a:t>- Text Alternative</a:t>
            </a:r>
          </a:p>
        </p:txBody>
      </p:sp>
      <p:sp>
        <p:nvSpPr>
          <p:cNvPr id="7"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4" name="Content Placeholder 3"/>
          <p:cNvSpPr>
            <a:spLocks noGrp="1"/>
          </p:cNvSpPr>
          <p:nvPr>
            <p:ph sz="quarter" idx="16"/>
          </p:nvPr>
        </p:nvSpPr>
        <p:spPr/>
        <p:txBody>
          <a:bodyPr/>
          <a:lstStyle/>
          <a:p>
            <a:r>
              <a:rPr lang="en-US" noProof="0" dirty="0"/>
              <a:t>Fish blood is 69 percent Plasma, 30 percent Red Blood Cells, and 1 percent platelets and leukocytes. Mammal blood is 55 percent Plasma, 45 percent Red Blood Cells, and less than 1 percent platelets and leukocytes. Plasma in mammals is 91.5 percent water. 7 percent of Plasma is protein, of which 54 percent is albumin, 38 percent is globulins, 7 percent is fibrinogen, and the other 1 percent is all other proteins present. The remaining 1.5 percent of plasma consists of other solutes, including electrolytes, nutrients, gases, regulatory substances, and waste products. Mammalian blood has 150,000 to 300,000 platelets per cubic millimeter. Of the leukocytes in mammalian blood, 60 to 70 percent are neutrophils, 20 to 25 percent are lymphocytes, 2 to 4 percent are eosinophils, 3 to 8 percent are monocytes, and a half to 1 percent are basophils.</a:t>
            </a:r>
          </a:p>
        </p:txBody>
      </p:sp>
      <p:sp>
        <p:nvSpPr>
          <p:cNvPr id="8"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 action="ppaction://noaction"/>
            </a:endParaRPr>
          </a:p>
        </p:txBody>
      </p:sp>
      <p:sp>
        <p:nvSpPr>
          <p:cNvPr id="6" name="Slide Number Placeholder 5"/>
          <p:cNvSpPr>
            <a:spLocks noGrp="1"/>
          </p:cNvSpPr>
          <p:nvPr>
            <p:ph type="sldNum" sz="quarter" idx="10"/>
          </p:nvPr>
        </p:nvSpPr>
        <p:spPr/>
        <p:txBody>
          <a:bodyPr/>
          <a:lstStyle/>
          <a:p>
            <a:fld id="{68151E55-6873-49E2-B8D5-2F265E6F1973}" type="slidenum">
              <a:rPr lang="en-US" smtClean="0"/>
              <a:pPr/>
              <a:t>55</a:t>
            </a:fld>
            <a:endParaRPr lang="en-US"/>
          </a:p>
        </p:txBody>
      </p:sp>
    </p:spTree>
    <p:extLst>
      <p:ext uri="{BB962C8B-B14F-4D97-AF65-F5344CB8AC3E}">
        <p14:creationId xmlns:p14="http://schemas.microsoft.com/office/powerpoint/2010/main" val="250965783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solidFill>
                  <a:srgbClr val="000000"/>
                </a:solidFill>
                <a:latin typeface="Arial" panose="020B0604020202020204" pitchFamily="34" charset="0"/>
                <a:ea typeface="Verdana" panose="020B0604030504040204" pitchFamily="34" charset="0"/>
                <a:cs typeface="Arial" pitchFamily="34" charset="0"/>
              </a:rPr>
              <a:t>Platelets </a:t>
            </a:r>
            <a:r>
              <a:rPr lang="en-US" noProof="0" dirty="0"/>
              <a:t>- Text Alternative</a:t>
            </a:r>
          </a:p>
        </p:txBody>
      </p:sp>
      <p:sp>
        <p:nvSpPr>
          <p:cNvPr id="7"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4" name="Content Placeholder 3"/>
          <p:cNvSpPr>
            <a:spLocks noGrp="1"/>
          </p:cNvSpPr>
          <p:nvPr>
            <p:ph sz="quarter" idx="16"/>
          </p:nvPr>
        </p:nvSpPr>
        <p:spPr/>
        <p:txBody>
          <a:bodyPr/>
          <a:lstStyle/>
          <a:p>
            <a:r>
              <a:rPr lang="en-US" noProof="0" dirty="0"/>
              <a:t>A vessel is damaged, exposing the surrounding tissue to blood. Platelets adhere to the damaged site and become sticky, forming a plug. Platelets, plasma factors, and damaged tissue cause a cascade of enzymatic reactions. Prothrombin activator and calcium ions convert prothrombin to thrombin, and then the thrombin and calcium ions convert fibrinogen to fibrin. Threads of fibrin then trap erythrocytes and form a clot. The clot dissolves after the damage heals.</a:t>
            </a:r>
          </a:p>
        </p:txBody>
      </p:sp>
      <p:sp>
        <p:nvSpPr>
          <p:cNvPr id="8"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 action="ppaction://noaction"/>
            </a:endParaRPr>
          </a:p>
        </p:txBody>
      </p:sp>
      <p:sp>
        <p:nvSpPr>
          <p:cNvPr id="6" name="Slide Number Placeholder 5"/>
          <p:cNvSpPr>
            <a:spLocks noGrp="1"/>
          </p:cNvSpPr>
          <p:nvPr>
            <p:ph type="sldNum" sz="quarter" idx="10"/>
          </p:nvPr>
        </p:nvSpPr>
        <p:spPr/>
        <p:txBody>
          <a:bodyPr/>
          <a:lstStyle/>
          <a:p>
            <a:fld id="{68151E55-6873-49E2-B8D5-2F265E6F1973}" type="slidenum">
              <a:rPr lang="en-US" smtClean="0"/>
              <a:pPr/>
              <a:t>56</a:t>
            </a:fld>
            <a:endParaRPr lang="en-US"/>
          </a:p>
        </p:txBody>
      </p:sp>
    </p:spTree>
    <p:extLst>
      <p:ext uri="{BB962C8B-B14F-4D97-AF65-F5344CB8AC3E}">
        <p14:creationId xmlns:p14="http://schemas.microsoft.com/office/powerpoint/2010/main" val="90006499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solidFill>
                  <a:srgbClr val="000000"/>
                </a:solidFill>
                <a:latin typeface="Arial" panose="020B0604020202020204" pitchFamily="34" charset="0"/>
                <a:ea typeface="Verdana" panose="020B0604030504040204" pitchFamily="34" charset="0"/>
                <a:cs typeface="Arial" pitchFamily="34" charset="0"/>
              </a:rPr>
              <a:t>Figure 48.4 </a:t>
            </a:r>
            <a:r>
              <a:rPr lang="en-US" noProof="0" dirty="0"/>
              <a:t>- Text Alternative</a:t>
            </a:r>
          </a:p>
        </p:txBody>
      </p:sp>
      <p:sp>
        <p:nvSpPr>
          <p:cNvPr id="7"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4" name="Content Placeholder 3"/>
          <p:cNvSpPr>
            <a:spLocks noGrp="1"/>
          </p:cNvSpPr>
          <p:nvPr>
            <p:ph sz="quarter" idx="16"/>
          </p:nvPr>
        </p:nvSpPr>
        <p:spPr/>
        <p:txBody>
          <a:bodyPr/>
          <a:lstStyle/>
          <a:p>
            <a:r>
              <a:rPr lang="en-US" noProof="0" dirty="0"/>
              <a:t>Myeloid stem cells can develop into erythrocytes, megakaryocytes, eosinophils, basophils, neutrophils, or monocytes. Platelets are formed by megakaryocytes. </a:t>
            </a:r>
          </a:p>
        </p:txBody>
      </p:sp>
      <p:sp>
        <p:nvSpPr>
          <p:cNvPr id="8"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 action="ppaction://noaction"/>
            </a:endParaRPr>
          </a:p>
        </p:txBody>
      </p:sp>
      <p:sp>
        <p:nvSpPr>
          <p:cNvPr id="6" name="Slide Number Placeholder 5"/>
          <p:cNvSpPr>
            <a:spLocks noGrp="1"/>
          </p:cNvSpPr>
          <p:nvPr>
            <p:ph type="sldNum" sz="quarter" idx="10"/>
          </p:nvPr>
        </p:nvSpPr>
        <p:spPr/>
        <p:txBody>
          <a:bodyPr/>
          <a:lstStyle/>
          <a:p>
            <a:fld id="{68151E55-6873-49E2-B8D5-2F265E6F1973}" type="slidenum">
              <a:rPr lang="en-US" smtClean="0"/>
              <a:pPr/>
              <a:t>57</a:t>
            </a:fld>
            <a:endParaRPr lang="en-US"/>
          </a:p>
        </p:txBody>
      </p:sp>
    </p:spTree>
    <p:extLst>
      <p:ext uri="{BB962C8B-B14F-4D97-AF65-F5344CB8AC3E}">
        <p14:creationId xmlns:p14="http://schemas.microsoft.com/office/powerpoint/2010/main" val="103938458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solidFill>
                  <a:srgbClr val="000000"/>
                </a:solidFill>
                <a:latin typeface="Arial" panose="020B0604020202020204" pitchFamily="34" charset="0"/>
                <a:ea typeface="Verdana" panose="020B0604030504040204" pitchFamily="34" charset="0"/>
                <a:cs typeface="Arial" pitchFamily="34" charset="0"/>
              </a:rPr>
              <a:t>Figure 48.6 </a:t>
            </a:r>
            <a:r>
              <a:rPr lang="en-US" noProof="0" dirty="0"/>
              <a:t>- Text Alternative</a:t>
            </a:r>
          </a:p>
        </p:txBody>
      </p:sp>
      <p:sp>
        <p:nvSpPr>
          <p:cNvPr id="7"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4" name="Content Placeholder 3"/>
          <p:cNvSpPr>
            <a:spLocks noGrp="1"/>
          </p:cNvSpPr>
          <p:nvPr>
            <p:ph sz="quarter" idx="16"/>
          </p:nvPr>
        </p:nvSpPr>
        <p:spPr/>
        <p:txBody>
          <a:bodyPr/>
          <a:lstStyle/>
          <a:p>
            <a:r>
              <a:rPr lang="en-US" noProof="0" dirty="0"/>
              <a:t>The central aorta shows a carotid artery and systemic artery on the right and truncus arteriosus on the left. Between the right and left atrium, it shows the conus arteriosus and sinus </a:t>
            </a:r>
            <a:r>
              <a:rPr lang="en-US" noProof="0" dirty="0" err="1"/>
              <a:t>venosus</a:t>
            </a:r>
            <a:r>
              <a:rPr lang="en-US" noProof="0" dirty="0"/>
              <a:t>. The tube below the ventricle shows the posterior vena cava. The mesh-like tubular structure at the top and the bottom shows the pulmonary capillaries and systemic capillaries. The blood from the lungs moves to the heart and the body and then again reaches the lungs. </a:t>
            </a:r>
          </a:p>
        </p:txBody>
      </p:sp>
      <p:sp>
        <p:nvSpPr>
          <p:cNvPr id="8"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p:cNvSpPr>
            <a:spLocks noGrp="1"/>
          </p:cNvSpPr>
          <p:nvPr>
            <p:ph type="sldNum" sz="quarter" idx="10"/>
          </p:nvPr>
        </p:nvSpPr>
        <p:spPr/>
        <p:txBody>
          <a:bodyPr/>
          <a:lstStyle/>
          <a:p>
            <a:fld id="{68151E55-6873-49E2-B8D5-2F265E6F1973}" type="slidenum">
              <a:rPr lang="en-US" smtClean="0"/>
              <a:pPr/>
              <a:t>58</a:t>
            </a:fld>
            <a:endParaRPr lang="en-US"/>
          </a:p>
        </p:txBody>
      </p:sp>
    </p:spTree>
    <p:extLst>
      <p:ext uri="{BB962C8B-B14F-4D97-AF65-F5344CB8AC3E}">
        <p14:creationId xmlns:p14="http://schemas.microsoft.com/office/powerpoint/2010/main" val="305139835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solidFill>
                  <a:srgbClr val="000000"/>
                </a:solidFill>
                <a:latin typeface="Arial" panose="020B0604020202020204" pitchFamily="34" charset="0"/>
                <a:ea typeface="Verdana" panose="020B0604030504040204" pitchFamily="34" charset="0"/>
                <a:cs typeface="Arial" pitchFamily="34" charset="0"/>
              </a:rPr>
              <a:t>Figure 48.7 </a:t>
            </a:r>
            <a:r>
              <a:rPr lang="en-US" noProof="0" dirty="0"/>
              <a:t>- Text Alternative</a:t>
            </a:r>
          </a:p>
        </p:txBody>
      </p:sp>
      <p:sp>
        <p:nvSpPr>
          <p:cNvPr id="7"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4" name="Content Placeholder 3"/>
          <p:cNvSpPr>
            <a:spLocks noGrp="1"/>
          </p:cNvSpPr>
          <p:nvPr>
            <p:ph sz="quarter" idx="16"/>
          </p:nvPr>
        </p:nvSpPr>
        <p:spPr>
          <a:xfrm>
            <a:off x="342900" y="1397000"/>
            <a:ext cx="8458200" cy="4736513"/>
          </a:xfrm>
        </p:spPr>
        <p:txBody>
          <a:bodyPr/>
          <a:lstStyle/>
          <a:p>
            <a:r>
              <a:rPr lang="en-US" sz="1500" noProof="0" dirty="0"/>
              <a:t>The right top chamber shows the SA node with downward arrows, and on the inner side, it shows the AV node. The thin tube at the center shows the right bundle branch and left bundle branch. The bundle joins at the top center show the AV bundle. The thin tubes along the apex region show the Purkinje fibers. The heart is a slanted oval-shaped structure with a broader anterior region and narrows at the posterior region. The heart is consists of four Chambers, two at the front and two at the back. The front chamber has two chambers. The top spherical-shaped structure with two outlet tubes shows the right atrium. The below slanted oval-shaped structure with one outlet tube shows the right ventricle. Same the back chambers have two chambers the top with three-outlet tubes shows the left atrium. The bottom elongated oval-shaped structure shows the left ventricle. The RA has two outlet tubes from the top and side. The LA has three outlet tubes, one at the top and two on either side. The side tube from RA and the top tube from LA connect each other at the bottom of the heart. The joint regions show the mesh-like structure, the systemic circuit. The blood flows from LA to RA. The top tube from RA and LA join to form a spherical-shaped structure at the top. The joint regions show the mesh-like structure, the systemic circuit. The blood flows from LA to RA. The sides of the heart have a large oval-shaped structure with a narrow anterior region, the lungs. The side from the LA and the top tube from RV joins in the front lungs. The joint regions show the mesh-like structure, the pulmonary circuit. The side tube from the LA and the top tube branch from RV joins the back lungs forming a mesh-like structure, the pulmonary circuit. The pulmonary circuit shows the blood flow from RV to LA. The RV and RA carry the deoxygenated blood, and the LA and LV carry oxygenated blood. </a:t>
            </a:r>
          </a:p>
        </p:txBody>
      </p:sp>
      <p:sp>
        <p:nvSpPr>
          <p:cNvPr id="8"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4" action="ppaction://hlinksldjump"/>
            </a:endParaRPr>
          </a:p>
        </p:txBody>
      </p:sp>
      <p:sp>
        <p:nvSpPr>
          <p:cNvPr id="6" name="Slide Number Placeholder 5"/>
          <p:cNvSpPr>
            <a:spLocks noGrp="1"/>
          </p:cNvSpPr>
          <p:nvPr>
            <p:ph type="sldNum" sz="quarter" idx="10"/>
          </p:nvPr>
        </p:nvSpPr>
        <p:spPr/>
        <p:txBody>
          <a:bodyPr/>
          <a:lstStyle/>
          <a:p>
            <a:fld id="{68151E55-6873-49E2-B8D5-2F265E6F1973}" type="slidenum">
              <a:rPr lang="en-US" smtClean="0"/>
              <a:pPr/>
              <a:t>59</a:t>
            </a:fld>
            <a:endParaRPr lang="en-US"/>
          </a:p>
        </p:txBody>
      </p:sp>
    </p:spTree>
    <p:extLst>
      <p:ext uri="{BB962C8B-B14F-4D97-AF65-F5344CB8AC3E}">
        <p14:creationId xmlns:p14="http://schemas.microsoft.com/office/powerpoint/2010/main" val="7978994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AFC2BC-7E56-48B7-8AB0-9A40038C40D9}"/>
              </a:ext>
            </a:extLst>
          </p:cNvPr>
          <p:cNvSpPr>
            <a:spLocks noGrp="1"/>
          </p:cNvSpPr>
          <p:nvPr>
            <p:ph type="title"/>
          </p:nvPr>
        </p:nvSpPr>
        <p:spPr/>
        <p:txBody>
          <a:bodyPr/>
          <a:lstStyle/>
          <a:p>
            <a:pPr lvl="0"/>
            <a:r>
              <a:rPr lang="en-US" noProof="0" dirty="0">
                <a:solidFill>
                  <a:srgbClr val="000000"/>
                </a:solidFill>
                <a:latin typeface="Arial" panose="020B0604020202020204" pitchFamily="34" charset="0"/>
                <a:ea typeface="Verdana" panose="020B0604030504040204" pitchFamily="34" charset="0"/>
                <a:cs typeface="Arial" pitchFamily="34" charset="0"/>
              </a:rPr>
              <a:t>Figure 48.1 a</a:t>
            </a:r>
          </a:p>
        </p:txBody>
      </p:sp>
      <p:pic>
        <p:nvPicPr>
          <p:cNvPr id="13" name="Picture 2" descr="Three illustrations show the circulatory system of the animal kingdom."/>
          <p:cNvPicPr>
            <a:picLocks noChangeAspect="1"/>
          </p:cNvPicPr>
          <p:nvPr/>
        </p:nvPicPr>
        <p:blipFill rotWithShape="1">
          <a:blip r:embed="rId2">
            <a:extLst>
              <a:ext uri="{28A0092B-C50C-407E-A947-70E740481C1C}">
                <a14:useLocalDpi xmlns:a14="http://schemas.microsoft.com/office/drawing/2010/main" val="0"/>
              </a:ext>
            </a:extLst>
          </a:blip>
          <a:srcRect b="47423"/>
          <a:stretch/>
        </p:blipFill>
        <p:spPr>
          <a:xfrm>
            <a:off x="537295" y="2077022"/>
            <a:ext cx="8069410" cy="3130382"/>
          </a:xfrm>
          <a:prstGeom prst="rect">
            <a:avLst/>
          </a:prstGeom>
        </p:spPr>
      </p:pic>
      <p:sp>
        <p:nvSpPr>
          <p:cNvPr id="17"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noProof="0" dirty="0">
                <a:hlinkClick r:id="rId3" action="ppaction://hlinksldjump"/>
              </a:rPr>
              <a:t>Access the text alternative for slide images.</a:t>
            </a:r>
            <a:endParaRPr lang="en-US" noProof="0" dirty="0">
              <a:hlinkClick r:id="" action="ppaction://noaction"/>
            </a:endParaRPr>
          </a:p>
        </p:txBody>
      </p:sp>
      <p:sp>
        <p:nvSpPr>
          <p:cNvPr id="8" name="Slide Number Placeholder 4">
            <a:extLst>
              <a:ext uri="{FF2B5EF4-FFF2-40B4-BE49-F238E27FC236}">
                <a16:creationId xmlns:a16="http://schemas.microsoft.com/office/drawing/2014/main" id="{04B32881-3C8C-43F6-AD28-A0D4A05309D2}"/>
              </a:ext>
            </a:extLst>
          </p:cNvPr>
          <p:cNvSpPr>
            <a:spLocks noGrp="1"/>
          </p:cNvSpPr>
          <p:nvPr>
            <p:ph type="sldNum" sz="quarter" idx="10"/>
          </p:nvPr>
        </p:nvSpPr>
        <p:spPr/>
        <p:txBody>
          <a:bodyPr/>
          <a:lstStyle/>
          <a:p>
            <a:fld id="{68151E55-6873-49E2-B8D5-2F265E6F1973}" type="slidenum">
              <a:rPr lang="en-US" smtClean="0"/>
              <a:pPr/>
              <a:t>6</a:t>
            </a:fld>
            <a:endParaRPr lang="en-US"/>
          </a:p>
        </p:txBody>
      </p:sp>
    </p:spTree>
    <p:extLst>
      <p:ext uri="{BB962C8B-B14F-4D97-AF65-F5344CB8AC3E}">
        <p14:creationId xmlns:p14="http://schemas.microsoft.com/office/powerpoint/2010/main" val="161953882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solidFill>
                  <a:srgbClr val="000000"/>
                </a:solidFill>
                <a:latin typeface="Arial" panose="020B0604020202020204" pitchFamily="34" charset="0"/>
                <a:ea typeface="Verdana" panose="020B0604030504040204" pitchFamily="34" charset="0"/>
                <a:cs typeface="Arial" pitchFamily="34" charset="0"/>
              </a:rPr>
              <a:t>Figure 48.8 </a:t>
            </a:r>
            <a:r>
              <a:rPr lang="en-US" noProof="0" dirty="0"/>
              <a:t>- Text Alternative</a:t>
            </a:r>
          </a:p>
        </p:txBody>
      </p:sp>
      <p:sp>
        <p:nvSpPr>
          <p:cNvPr id="7"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4" name="Content Placeholder 3"/>
          <p:cNvSpPr>
            <a:spLocks noGrp="1"/>
          </p:cNvSpPr>
          <p:nvPr>
            <p:ph sz="quarter" idx="16"/>
          </p:nvPr>
        </p:nvSpPr>
        <p:spPr>
          <a:xfrm>
            <a:off x="342900" y="1397000"/>
            <a:ext cx="8458200" cy="4736513"/>
          </a:xfrm>
        </p:spPr>
        <p:txBody>
          <a:bodyPr/>
          <a:lstStyle/>
          <a:p>
            <a:r>
              <a:rPr lang="en-US" noProof="0" dirty="0"/>
              <a:t>The sinus </a:t>
            </a:r>
            <a:r>
              <a:rPr lang="en-US" noProof="0" dirty="0" err="1"/>
              <a:t>venosus</a:t>
            </a:r>
            <a:r>
              <a:rPr lang="en-US" noProof="0" dirty="0"/>
              <a:t> and two-chambered heart arose early in animal evolution. All groups of fish have these features. The sinus </a:t>
            </a:r>
            <a:r>
              <a:rPr lang="en-US" noProof="0" dirty="0" err="1"/>
              <a:t>venosus</a:t>
            </a:r>
            <a:r>
              <a:rPr lang="en-US" noProof="0" dirty="0"/>
              <a:t> became reduced, and a third chamber evolved in the heart. Modern amphibians, turtles, and </a:t>
            </a:r>
            <a:r>
              <a:rPr lang="en-US" noProof="0" dirty="0" err="1"/>
              <a:t>squamates</a:t>
            </a:r>
            <a:r>
              <a:rPr lang="en-US" noProof="0" dirty="0"/>
              <a:t> have these features. SA node and four-chambered hearts independently evolved in the lineage containing mammals and the lineage, giving rise to crocodilians and birds. </a:t>
            </a:r>
          </a:p>
        </p:txBody>
      </p:sp>
      <p:sp>
        <p:nvSpPr>
          <p:cNvPr id="8"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4" action="ppaction://hlinksldjump"/>
            </a:endParaRPr>
          </a:p>
        </p:txBody>
      </p:sp>
      <p:sp>
        <p:nvSpPr>
          <p:cNvPr id="6" name="Slide Number Placeholder 5"/>
          <p:cNvSpPr>
            <a:spLocks noGrp="1"/>
          </p:cNvSpPr>
          <p:nvPr>
            <p:ph type="sldNum" sz="quarter" idx="10"/>
          </p:nvPr>
        </p:nvSpPr>
        <p:spPr/>
        <p:txBody>
          <a:bodyPr/>
          <a:lstStyle/>
          <a:p>
            <a:fld id="{68151E55-6873-49E2-B8D5-2F265E6F1973}" type="slidenum">
              <a:rPr lang="en-US" smtClean="0"/>
              <a:pPr/>
              <a:t>60</a:t>
            </a:fld>
            <a:endParaRPr lang="en-US"/>
          </a:p>
        </p:txBody>
      </p:sp>
    </p:spTree>
    <p:extLst>
      <p:ext uri="{BB962C8B-B14F-4D97-AF65-F5344CB8AC3E}">
        <p14:creationId xmlns:p14="http://schemas.microsoft.com/office/powerpoint/2010/main" val="233951337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solidFill>
                  <a:srgbClr val="000000"/>
                </a:solidFill>
                <a:latin typeface="Arial" panose="020B0604020202020204" pitchFamily="34" charset="0"/>
                <a:ea typeface="Verdana" panose="020B0604030504040204" pitchFamily="34" charset="0"/>
                <a:cs typeface="Arial" pitchFamily="34" charset="0"/>
              </a:rPr>
              <a:t>Figure 48.9 </a:t>
            </a:r>
            <a:r>
              <a:rPr lang="en-US" noProof="0" dirty="0"/>
              <a:t>- Text Alternative</a:t>
            </a:r>
          </a:p>
        </p:txBody>
      </p:sp>
      <p:sp>
        <p:nvSpPr>
          <p:cNvPr id="7"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4" name="Content Placeholder 3"/>
          <p:cNvSpPr>
            <a:spLocks noGrp="1"/>
          </p:cNvSpPr>
          <p:nvPr>
            <p:ph sz="quarter" idx="16"/>
          </p:nvPr>
        </p:nvSpPr>
        <p:spPr>
          <a:xfrm>
            <a:off x="342900" y="1397000"/>
            <a:ext cx="8458200" cy="4736513"/>
          </a:xfrm>
        </p:spPr>
        <p:txBody>
          <a:bodyPr/>
          <a:lstStyle/>
          <a:p>
            <a:r>
              <a:rPr lang="en-US" sz="1400" dirty="0"/>
              <a:t>The first part of the illustration shows a cross-section of the heart with its chamber visible. The following parts are seen. The right atrium, right ventricle, pulmonary valve, AV valves, left atrium, left ventricle, and aortic valve. The first even is the atria contract and is shown by two arrows. The second event is “</a:t>
            </a:r>
            <a:r>
              <a:rPr lang="en-US" sz="1400" dirty="0" err="1"/>
              <a:t>Lub</a:t>
            </a:r>
            <a:r>
              <a:rPr lang="en-US" sz="1400" dirty="0"/>
              <a:t>”: The ventricles contract, the atrioventricular (AV) valves close, and pressure in the ventricles builds up until the aortic and pulmonary valves open. The third event is Blood is pumped out of the ventricles and into the aorta and pulmonary artery. The fourth event is “Dub”: The ventricles relax, the pressure in the ventricles falls at the end of systole, and since pressure is now greater in the aorta and pulmonary artery, the aortic and pulmonary valves slam shut. The fifth event is the ventricles filled with blood. The second part of the illustration is a graph representing ventricular volume. The vertical axis represents the volume in milliliters. It ranges from 8- to 160. During ventricular diastole, the volume starts with a plateau at 130 milliliters and then gradually rises to reach 150 milliliters during the start of the ventricular systole. The volume gradually drops to 70 milliliters at the end of the ventricular systole and the beginning of the ventricular diastole. During ventricular diastole, the volume gradually rises with a kink in the middle and reaches up to 160 milliliters in the end. And next in the ventricular systole the volume from 160 milliliters falls down gradually to 70 milliliters and then rises up again gradually to 120 milliliters in ventricular diastole. The third part of the illustration shows the heart sounds. There is no sound at the ventricular diastole. "</a:t>
            </a:r>
            <a:r>
              <a:rPr lang="en-US" sz="1400" dirty="0" err="1"/>
              <a:t>Lub</a:t>
            </a:r>
            <a:r>
              <a:rPr lang="en-US" sz="1400" dirty="0"/>
              <a:t>": AV valves close is heard during the initial half of the ventricular systole. The next sound "Dub": semilunar valves close is heard during the initial part of the ventricular diastole. The third and the fourth sound is heard during the initial part of the ventricular systole and ventricular diastole.</a:t>
            </a:r>
            <a:endParaRPr lang="en-US" sz="1400" noProof="0" dirty="0"/>
          </a:p>
        </p:txBody>
      </p:sp>
      <p:sp>
        <p:nvSpPr>
          <p:cNvPr id="8"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4" action="ppaction://hlinksldjump"/>
            </a:endParaRPr>
          </a:p>
        </p:txBody>
      </p:sp>
      <p:sp>
        <p:nvSpPr>
          <p:cNvPr id="6" name="Slide Number Placeholder 5"/>
          <p:cNvSpPr>
            <a:spLocks noGrp="1"/>
          </p:cNvSpPr>
          <p:nvPr>
            <p:ph type="sldNum" sz="quarter" idx="10"/>
          </p:nvPr>
        </p:nvSpPr>
        <p:spPr/>
        <p:txBody>
          <a:bodyPr/>
          <a:lstStyle/>
          <a:p>
            <a:fld id="{68151E55-6873-49E2-B8D5-2F265E6F1973}" type="slidenum">
              <a:rPr lang="en-US" smtClean="0"/>
              <a:pPr/>
              <a:t>61</a:t>
            </a:fld>
            <a:endParaRPr lang="en-US"/>
          </a:p>
        </p:txBody>
      </p:sp>
    </p:spTree>
    <p:extLst>
      <p:ext uri="{BB962C8B-B14F-4D97-AF65-F5344CB8AC3E}">
        <p14:creationId xmlns:p14="http://schemas.microsoft.com/office/powerpoint/2010/main" val="337150552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solidFill>
                  <a:srgbClr val="000000"/>
                </a:solidFill>
                <a:latin typeface="Arial" panose="020B0604020202020204" pitchFamily="34" charset="0"/>
                <a:ea typeface="Verdana" panose="020B0604030504040204" pitchFamily="34" charset="0"/>
                <a:cs typeface="Arial" pitchFamily="34" charset="0"/>
              </a:rPr>
              <a:t>Figure 48.10 </a:t>
            </a:r>
            <a:r>
              <a:rPr lang="en-US" noProof="0" dirty="0"/>
              <a:t>- Text Alternative</a:t>
            </a:r>
          </a:p>
        </p:txBody>
      </p:sp>
      <p:sp>
        <p:nvSpPr>
          <p:cNvPr id="7"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p:cNvSpPr>
            <a:spLocks noGrp="1"/>
          </p:cNvSpPr>
          <p:nvPr>
            <p:ph sz="quarter" idx="16"/>
          </p:nvPr>
        </p:nvSpPr>
        <p:spPr>
          <a:xfrm>
            <a:off x="342900" y="1397000"/>
            <a:ext cx="8458200" cy="4736513"/>
          </a:xfrm>
        </p:spPr>
        <p:txBody>
          <a:bodyPr/>
          <a:lstStyle/>
          <a:p>
            <a:r>
              <a:rPr lang="en-US" sz="1900" noProof="0" dirty="0"/>
              <a:t>The electrical impulse of the cardiac cycle begins at the SA node in the wall of the right atrium and travels to the atrioventricular or AV node. The impulse is delayed at the AV node before traveling to the AV bundle that sits in the heart wall between the ventricles. From the AV bundle, the impulse travels down the interventricular septum. At the base of the heart, the impulse spreads to branches from the interventricular septum. Finally, reaching the Purkinje fibers, the impulse is distributed throughout the ventricles. An ECG of this impulse produces a common graph when the millivolt signal of the ECG is plotted over time. During contraction of the atria, a continuous increase and then decrease in the millivolt signal is detected and called the P-wave. Immediately following the P-wave, the signal becomes slightly negative to the Q-point, then rapidly jumps positive with a signal several times larger than the P-wave to the R-point, and just as rapidly drops again moving to the S-point, slightly more negative than the Q-point. The P-wave is smooth, while the QRS wave is jerky, increasing, or decreasing immediately after hitting the minimum or maximum signal. </a:t>
            </a:r>
          </a:p>
        </p:txBody>
      </p:sp>
      <p:sp>
        <p:nvSpPr>
          <p:cNvPr id="8"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6" name="Slide Number Placeholder 5"/>
          <p:cNvSpPr>
            <a:spLocks noGrp="1"/>
          </p:cNvSpPr>
          <p:nvPr>
            <p:ph type="sldNum" sz="quarter" idx="10"/>
          </p:nvPr>
        </p:nvSpPr>
        <p:spPr/>
        <p:txBody>
          <a:bodyPr/>
          <a:lstStyle/>
          <a:p>
            <a:fld id="{68151E55-6873-49E2-B8D5-2F265E6F1973}" type="slidenum">
              <a:rPr lang="en-US" smtClean="0"/>
              <a:pPr/>
              <a:t>62</a:t>
            </a:fld>
            <a:endParaRPr lang="en-US"/>
          </a:p>
        </p:txBody>
      </p:sp>
    </p:spTree>
    <p:extLst>
      <p:ext uri="{BB962C8B-B14F-4D97-AF65-F5344CB8AC3E}">
        <p14:creationId xmlns:p14="http://schemas.microsoft.com/office/powerpoint/2010/main" val="350825934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solidFill>
                  <a:srgbClr val="000000"/>
                </a:solidFill>
                <a:latin typeface="Arial" panose="020B0604020202020204" pitchFamily="34" charset="0"/>
                <a:ea typeface="Verdana" panose="020B0604030504040204" pitchFamily="34" charset="0"/>
                <a:cs typeface="Arial" pitchFamily="34" charset="0"/>
              </a:rPr>
              <a:t>Figure 48.11 </a:t>
            </a:r>
            <a:r>
              <a:rPr lang="en-US" noProof="0" dirty="0"/>
              <a:t>- Text Alternative</a:t>
            </a:r>
          </a:p>
        </p:txBody>
      </p:sp>
      <p:sp>
        <p:nvSpPr>
          <p:cNvPr id="7"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4" name="Content Placeholder 3"/>
          <p:cNvSpPr>
            <a:spLocks noGrp="1"/>
          </p:cNvSpPr>
          <p:nvPr>
            <p:ph sz="quarter" idx="16"/>
          </p:nvPr>
        </p:nvSpPr>
        <p:spPr>
          <a:xfrm>
            <a:off x="342900" y="1397000"/>
            <a:ext cx="8458200" cy="4736513"/>
          </a:xfrm>
        </p:spPr>
        <p:txBody>
          <a:bodyPr/>
          <a:lstStyle/>
          <a:p>
            <a:r>
              <a:rPr lang="en-US" noProof="0" dirty="0"/>
              <a:t>The cuff pressure at 150 millimeters of mercury closes the artery with no sound. With the cuff pressure at 120 millimeters of mercury, the systolic pressure forms the pulse sound. With the cuff pressure at 75 millimeters of mercury, the diastolic pressure opens the artery with no sound. </a:t>
            </a:r>
          </a:p>
        </p:txBody>
      </p:sp>
      <p:sp>
        <p:nvSpPr>
          <p:cNvPr id="8"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4" action="ppaction://hlinksldjump"/>
            </a:endParaRPr>
          </a:p>
        </p:txBody>
      </p:sp>
      <p:sp>
        <p:nvSpPr>
          <p:cNvPr id="6" name="Slide Number Placeholder 5"/>
          <p:cNvSpPr>
            <a:spLocks noGrp="1"/>
          </p:cNvSpPr>
          <p:nvPr>
            <p:ph type="sldNum" sz="quarter" idx="10"/>
          </p:nvPr>
        </p:nvSpPr>
        <p:spPr/>
        <p:txBody>
          <a:bodyPr/>
          <a:lstStyle/>
          <a:p>
            <a:fld id="{68151E55-6873-49E2-B8D5-2F265E6F1973}" type="slidenum">
              <a:rPr lang="en-US" smtClean="0"/>
              <a:pPr/>
              <a:t>63</a:t>
            </a:fld>
            <a:endParaRPr lang="en-US"/>
          </a:p>
        </p:txBody>
      </p:sp>
    </p:spTree>
    <p:extLst>
      <p:ext uri="{BB962C8B-B14F-4D97-AF65-F5344CB8AC3E}">
        <p14:creationId xmlns:p14="http://schemas.microsoft.com/office/powerpoint/2010/main" val="294759801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solidFill>
                  <a:srgbClr val="000000"/>
                </a:solidFill>
                <a:latin typeface="Arial" panose="020B0604020202020204" pitchFamily="34" charset="0"/>
                <a:ea typeface="Verdana" panose="020B0604030504040204" pitchFamily="34" charset="0"/>
                <a:cs typeface="Arial" pitchFamily="34" charset="0"/>
              </a:rPr>
              <a:t>Figure 48.12 </a:t>
            </a:r>
            <a:r>
              <a:rPr lang="en-US" noProof="0" dirty="0"/>
              <a:t>- Text Alternative</a:t>
            </a:r>
          </a:p>
        </p:txBody>
      </p:sp>
      <p:sp>
        <p:nvSpPr>
          <p:cNvPr id="7"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endParaRPr lang="en-US" noProof="0" dirty="0">
              <a:latin typeface="+mj-lt"/>
              <a:hlinkClick r:id="rId3" action="ppaction://hlinksldjump"/>
            </a:endParaRPr>
          </a:p>
        </p:txBody>
      </p:sp>
      <p:sp>
        <p:nvSpPr>
          <p:cNvPr id="4" name="Content Placeholder 3"/>
          <p:cNvSpPr>
            <a:spLocks noGrp="1"/>
          </p:cNvSpPr>
          <p:nvPr>
            <p:ph sz="quarter" idx="16"/>
          </p:nvPr>
        </p:nvSpPr>
        <p:spPr>
          <a:xfrm>
            <a:off x="342900" y="1397000"/>
            <a:ext cx="8458200" cy="4736513"/>
          </a:xfrm>
        </p:spPr>
        <p:txBody>
          <a:bodyPr/>
          <a:lstStyle/>
          <a:p>
            <a:r>
              <a:rPr lang="en-US" noProof="0" dirty="0"/>
              <a:t>Baroreceptors are found in the aorta and carotid arteries. These send signals through sensory afferent nerve fibers to the medulla oblongata. In the medulla oblongata, the signals are diverted simultaneously to the hypothalamus, which diverts the signal to the cerebrum, and to lower portions of the spinal cord that control parasympathetic and sympathetic trunks. Both the parasympathetic and sympathetic trunks are connected back to the SA and AV nodes of the heart via motor efferent fibers. </a:t>
            </a:r>
          </a:p>
        </p:txBody>
      </p:sp>
      <p:sp>
        <p:nvSpPr>
          <p:cNvPr id="8"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endParaRPr lang="en-US" noProof="0" dirty="0">
              <a:latin typeface="+mj-lt"/>
              <a:hlinkClick r:id="rId4" action="ppaction://hlinksldjump"/>
            </a:endParaRPr>
          </a:p>
        </p:txBody>
      </p:sp>
      <p:sp>
        <p:nvSpPr>
          <p:cNvPr id="6" name="Slide Number Placeholder 5"/>
          <p:cNvSpPr>
            <a:spLocks noGrp="1"/>
          </p:cNvSpPr>
          <p:nvPr>
            <p:ph type="sldNum" sz="quarter" idx="10"/>
          </p:nvPr>
        </p:nvSpPr>
        <p:spPr/>
        <p:txBody>
          <a:bodyPr/>
          <a:lstStyle/>
          <a:p>
            <a:fld id="{68151E55-6873-49E2-B8D5-2F265E6F1973}" type="slidenum">
              <a:rPr lang="en-US" smtClean="0"/>
              <a:pPr/>
              <a:t>64</a:t>
            </a:fld>
            <a:endParaRPr lang="en-US"/>
          </a:p>
        </p:txBody>
      </p:sp>
    </p:spTree>
    <p:extLst>
      <p:ext uri="{BB962C8B-B14F-4D97-AF65-F5344CB8AC3E}">
        <p14:creationId xmlns:p14="http://schemas.microsoft.com/office/powerpoint/2010/main" val="186097107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solidFill>
                  <a:srgbClr val="000000"/>
                </a:solidFill>
                <a:latin typeface="Arial" panose="020B0604020202020204" pitchFamily="34" charset="0"/>
                <a:ea typeface="Verdana" panose="020B0604030504040204" pitchFamily="34" charset="0"/>
                <a:cs typeface="Arial" pitchFamily="34" charset="0"/>
              </a:rPr>
              <a:t>Figure 48.13 </a:t>
            </a:r>
            <a:r>
              <a:rPr lang="en-US" noProof="0" dirty="0"/>
              <a:t>- Text Alternative</a:t>
            </a:r>
          </a:p>
        </p:txBody>
      </p:sp>
      <p:sp>
        <p:nvSpPr>
          <p:cNvPr id="7"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p:cNvSpPr>
            <a:spLocks noGrp="1"/>
          </p:cNvSpPr>
          <p:nvPr>
            <p:ph sz="quarter" idx="16"/>
          </p:nvPr>
        </p:nvSpPr>
        <p:spPr>
          <a:xfrm>
            <a:off x="342900" y="1397000"/>
            <a:ext cx="8458200" cy="4736513"/>
          </a:xfrm>
        </p:spPr>
        <p:txBody>
          <a:bodyPr/>
          <a:lstStyle/>
          <a:p>
            <a:r>
              <a:rPr lang="en-US" noProof="0" dirty="0"/>
              <a:t>The artery and vein show the internal layer endothelium, surrounded by an elastic layer, smooth muscle, and connective tissue. The vein shows the valve. The capillary shows three types, capillary, fenestrated capillary, and sinusoid.</a:t>
            </a:r>
          </a:p>
        </p:txBody>
      </p:sp>
      <p:sp>
        <p:nvSpPr>
          <p:cNvPr id="8"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p:cNvSpPr>
            <a:spLocks noGrp="1"/>
          </p:cNvSpPr>
          <p:nvPr>
            <p:ph type="sldNum" sz="quarter" idx="10"/>
          </p:nvPr>
        </p:nvSpPr>
        <p:spPr/>
        <p:txBody>
          <a:bodyPr/>
          <a:lstStyle/>
          <a:p>
            <a:fld id="{68151E55-6873-49E2-B8D5-2F265E6F1973}" type="slidenum">
              <a:rPr lang="en-US" smtClean="0"/>
              <a:pPr/>
              <a:t>65</a:t>
            </a:fld>
            <a:endParaRPr lang="en-US"/>
          </a:p>
        </p:txBody>
      </p:sp>
    </p:spTree>
    <p:extLst>
      <p:ext uri="{BB962C8B-B14F-4D97-AF65-F5344CB8AC3E}">
        <p14:creationId xmlns:p14="http://schemas.microsoft.com/office/powerpoint/2010/main" val="158333382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solidFill>
                  <a:srgbClr val="000000"/>
                </a:solidFill>
                <a:latin typeface="Arial" panose="020B0604020202020204" pitchFamily="34" charset="0"/>
                <a:ea typeface="Verdana" panose="020B0604030504040204" pitchFamily="34" charset="0"/>
                <a:cs typeface="Arial" pitchFamily="34" charset="0"/>
              </a:rPr>
              <a:t>Vasoconstriction and Vasodilation </a:t>
            </a:r>
            <a:r>
              <a:rPr lang="en-US" noProof="0" dirty="0"/>
              <a:t>- Text Alternative</a:t>
            </a:r>
          </a:p>
        </p:txBody>
      </p:sp>
      <p:sp>
        <p:nvSpPr>
          <p:cNvPr id="7"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p:cNvSpPr>
            <a:spLocks noGrp="1"/>
          </p:cNvSpPr>
          <p:nvPr>
            <p:ph sz="quarter" idx="16"/>
          </p:nvPr>
        </p:nvSpPr>
        <p:spPr>
          <a:xfrm>
            <a:off x="342900" y="1397000"/>
            <a:ext cx="8458200" cy="4736513"/>
          </a:xfrm>
        </p:spPr>
        <p:txBody>
          <a:bodyPr/>
          <a:lstStyle/>
          <a:p>
            <a:r>
              <a:rPr lang="en-US" noProof="0" dirty="0"/>
              <a:t>In vasoconstriction, it shows the epidermis, arteriole, capillary, and </a:t>
            </a:r>
            <a:r>
              <a:rPr lang="en-US" noProof="0" dirty="0" err="1"/>
              <a:t>venule</a:t>
            </a:r>
            <a:r>
              <a:rPr lang="en-US" noProof="0" dirty="0"/>
              <a:t>. The precapillary sphincter contracts and decreases heat exchange across the epidermis. In vasodilation, it shows the precapillary sphincter relaxed and increased in heat exchange across the epidermis.</a:t>
            </a:r>
          </a:p>
        </p:txBody>
      </p:sp>
      <p:sp>
        <p:nvSpPr>
          <p:cNvPr id="8"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p:cNvSpPr>
            <a:spLocks noGrp="1"/>
          </p:cNvSpPr>
          <p:nvPr>
            <p:ph type="sldNum" sz="quarter" idx="10"/>
          </p:nvPr>
        </p:nvSpPr>
        <p:spPr/>
        <p:txBody>
          <a:bodyPr/>
          <a:lstStyle/>
          <a:p>
            <a:fld id="{68151E55-6873-49E2-B8D5-2F265E6F1973}" type="slidenum">
              <a:rPr lang="en-US" smtClean="0"/>
              <a:pPr/>
              <a:t>66</a:t>
            </a:fld>
            <a:endParaRPr lang="en-US"/>
          </a:p>
        </p:txBody>
      </p:sp>
    </p:spTree>
    <p:extLst>
      <p:ext uri="{BB962C8B-B14F-4D97-AF65-F5344CB8AC3E}">
        <p14:creationId xmlns:p14="http://schemas.microsoft.com/office/powerpoint/2010/main" val="169105930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solidFill>
                  <a:srgbClr val="000000"/>
                </a:solidFill>
                <a:latin typeface="Arial" panose="020B0604020202020204" pitchFamily="34" charset="0"/>
                <a:ea typeface="Verdana" panose="020B0604030504040204" pitchFamily="34" charset="0"/>
                <a:cs typeface="Arial" pitchFamily="34" charset="0"/>
              </a:rPr>
              <a:t>Figure 48.16 </a:t>
            </a:r>
            <a:r>
              <a:rPr lang="en-US" noProof="0" dirty="0"/>
              <a:t>- Text Alternative</a:t>
            </a:r>
          </a:p>
        </p:txBody>
      </p:sp>
      <p:sp>
        <p:nvSpPr>
          <p:cNvPr id="7"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p:cNvSpPr>
            <a:spLocks noGrp="1"/>
          </p:cNvSpPr>
          <p:nvPr>
            <p:ph sz="quarter" idx="16"/>
          </p:nvPr>
        </p:nvSpPr>
        <p:spPr>
          <a:xfrm>
            <a:off x="342900" y="1397000"/>
            <a:ext cx="8458200" cy="4736513"/>
          </a:xfrm>
        </p:spPr>
        <p:txBody>
          <a:bodyPr/>
          <a:lstStyle/>
          <a:p>
            <a:r>
              <a:rPr lang="en-US" sz="1800" dirty="0"/>
              <a:t>Illustration A: It shows a network of vessels between the branches of the arteriole, lymphatic capillary, capillary bed, and venule. This is surrounded by the interstitial fluid. Illustration B: The first part of the illustration shows an arteriole and venule connected by a capillary in the middle and above it is a lymphatic capillary is present. Here in the lymphatic capillary excess interstitial fluid becomes lymph. As the blood flows from the arteriole to the capillary more filtration and less absorption happen. As the blood flows out of the capillary to the venule more absorption and less filtration happens. The second part of the illustration shows a graph with its vertical axis representing pressure and the horizontal axis representing the direction of blood flow from the arteriole to the venule. A horizontal line passes through the middle of the graph and a diagonal line dissects it. The area above the horizontal line near the arteriole is marked with arrows and is labeled net filtration due to blood pressure. This area has more blood pressure and less osmotic pressure. The area below the horizontal line near the venule is labeled net absorption due to osmotic pressure. Here there is less blood pressure and more osmotic pressure.</a:t>
            </a:r>
            <a:endParaRPr lang="en-US" sz="1800" noProof="0" dirty="0"/>
          </a:p>
        </p:txBody>
      </p:sp>
      <p:sp>
        <p:nvSpPr>
          <p:cNvPr id="8"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p:cNvSpPr>
            <a:spLocks noGrp="1"/>
          </p:cNvSpPr>
          <p:nvPr>
            <p:ph type="sldNum" sz="quarter" idx="10"/>
          </p:nvPr>
        </p:nvSpPr>
        <p:spPr/>
        <p:txBody>
          <a:bodyPr/>
          <a:lstStyle/>
          <a:p>
            <a:fld id="{68151E55-6873-49E2-B8D5-2F265E6F1973}" type="slidenum">
              <a:rPr lang="en-US" smtClean="0"/>
              <a:pPr/>
              <a:t>67</a:t>
            </a:fld>
            <a:endParaRPr lang="en-US"/>
          </a:p>
        </p:txBody>
      </p:sp>
    </p:spTree>
    <p:extLst>
      <p:ext uri="{BB962C8B-B14F-4D97-AF65-F5344CB8AC3E}">
        <p14:creationId xmlns:p14="http://schemas.microsoft.com/office/powerpoint/2010/main" val="315395395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solidFill>
                  <a:srgbClr val="000000"/>
                </a:solidFill>
                <a:latin typeface="Arial" panose="020B0604020202020204" pitchFamily="34" charset="0"/>
                <a:ea typeface="Verdana" panose="020B0604030504040204" pitchFamily="34" charset="0"/>
                <a:cs typeface="Arial" pitchFamily="34" charset="0"/>
              </a:rPr>
              <a:t>Cardiovascular Diseases </a:t>
            </a:r>
            <a:r>
              <a:rPr lang="en-US" noProof="0" dirty="0"/>
              <a:t>- Text Alternative</a:t>
            </a:r>
          </a:p>
        </p:txBody>
      </p:sp>
      <p:sp>
        <p:nvSpPr>
          <p:cNvPr id="7" name="Text Placeholder 2">
            <a:extLst>
              <a:ext uri="{FF2B5EF4-FFF2-40B4-BE49-F238E27FC236}">
                <a16:creationId xmlns:a16="http://schemas.microsoft.com/office/drawing/2014/main" id="{D25C41FC-4A63-4805-8E6E-36C2F99BE993}"/>
              </a:ext>
            </a:extLst>
          </p:cNvPr>
          <p:cNvSpPr>
            <a:spLocks noGrp="1"/>
          </p:cNvSpPr>
          <p:nvPr>
            <p:ph type="body" sz="quarter" idx="14"/>
          </p:nvPr>
        </p:nvSpPr>
        <p:spPr/>
        <p:txBody>
          <a:bodyPr/>
          <a:lstStyle/>
          <a:p>
            <a:r>
              <a:rPr lang="en-US" noProof="0" dirty="0">
                <a:latin typeface="+mj-lt"/>
                <a:hlinkClick r:id="rId2" action="ppaction://hlinksldjump"/>
              </a:rPr>
              <a:t>Return to parent-slide containing images.</a:t>
            </a:r>
          </a:p>
        </p:txBody>
      </p:sp>
      <p:sp>
        <p:nvSpPr>
          <p:cNvPr id="4" name="Content Placeholder 3"/>
          <p:cNvSpPr>
            <a:spLocks noGrp="1"/>
          </p:cNvSpPr>
          <p:nvPr>
            <p:ph sz="quarter" idx="16"/>
          </p:nvPr>
        </p:nvSpPr>
        <p:spPr>
          <a:xfrm>
            <a:off x="342900" y="1397000"/>
            <a:ext cx="8458200" cy="4736513"/>
          </a:xfrm>
        </p:spPr>
        <p:txBody>
          <a:bodyPr/>
          <a:lstStyle/>
          <a:p>
            <a:r>
              <a:rPr lang="en-US" noProof="0" dirty="0"/>
              <a:t>The first micrograph shows the irregular lumen at the center. The second micrograph shows the small lumen at the corner. The third micrograph shows no lumen.</a:t>
            </a:r>
          </a:p>
        </p:txBody>
      </p:sp>
      <p:sp>
        <p:nvSpPr>
          <p:cNvPr id="8" name="Text Placeholder 4">
            <a:extLst>
              <a:ext uri="{FF2B5EF4-FFF2-40B4-BE49-F238E27FC236}">
                <a16:creationId xmlns:a16="http://schemas.microsoft.com/office/drawing/2014/main" id="{0025395E-AB4F-4DE4-8CC5-2D362FE97424}"/>
              </a:ext>
            </a:extLst>
          </p:cNvPr>
          <p:cNvSpPr>
            <a:spLocks noGrp="1"/>
          </p:cNvSpPr>
          <p:nvPr>
            <p:ph type="body" sz="quarter" idx="17"/>
          </p:nvPr>
        </p:nvSpPr>
        <p:spPr/>
        <p:txBody>
          <a:bodyPr>
            <a:normAutofit fontScale="92500" lnSpcReduction="20000"/>
          </a:bodyPr>
          <a:lstStyle/>
          <a:p>
            <a:r>
              <a:rPr lang="en-US" noProof="0" dirty="0">
                <a:latin typeface="+mj-lt"/>
                <a:hlinkClick r:id="rId2" action="ppaction://hlinksldjump"/>
              </a:rPr>
              <a:t>Return to parent-slide containing images.</a:t>
            </a:r>
          </a:p>
        </p:txBody>
      </p:sp>
      <p:sp>
        <p:nvSpPr>
          <p:cNvPr id="6" name="Slide Number Placeholder 5"/>
          <p:cNvSpPr>
            <a:spLocks noGrp="1"/>
          </p:cNvSpPr>
          <p:nvPr>
            <p:ph type="sldNum" sz="quarter" idx="10"/>
          </p:nvPr>
        </p:nvSpPr>
        <p:spPr/>
        <p:txBody>
          <a:bodyPr/>
          <a:lstStyle/>
          <a:p>
            <a:fld id="{68151E55-6873-49E2-B8D5-2F265E6F1973}" type="slidenum">
              <a:rPr lang="en-US" smtClean="0"/>
              <a:pPr/>
              <a:t>68</a:t>
            </a:fld>
            <a:endParaRPr lang="en-US"/>
          </a:p>
        </p:txBody>
      </p:sp>
    </p:spTree>
    <p:extLst>
      <p:ext uri="{BB962C8B-B14F-4D97-AF65-F5344CB8AC3E}">
        <p14:creationId xmlns:p14="http://schemas.microsoft.com/office/powerpoint/2010/main" val="13273810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281137-73C9-49EA-9064-8EAD00BD585D}"/>
              </a:ext>
            </a:extLst>
          </p:cNvPr>
          <p:cNvSpPr>
            <a:spLocks noGrp="1"/>
          </p:cNvSpPr>
          <p:nvPr>
            <p:ph type="title"/>
          </p:nvPr>
        </p:nvSpPr>
        <p:spPr/>
        <p:txBody>
          <a:bodyPr/>
          <a:lstStyle/>
          <a:p>
            <a:pPr lvl="0"/>
            <a:r>
              <a:rPr lang="en-US" noProof="0" dirty="0">
                <a:solidFill>
                  <a:srgbClr val="000000"/>
                </a:solidFill>
                <a:latin typeface="Arial" panose="020B0604020202020204" pitchFamily="34" charset="0"/>
                <a:ea typeface="Verdana" panose="020B0604030504040204" pitchFamily="34" charset="0"/>
                <a:cs typeface="Arial" pitchFamily="34" charset="0"/>
              </a:rPr>
              <a:t>Figure 48.1 b, c</a:t>
            </a:r>
          </a:p>
        </p:txBody>
      </p:sp>
      <p:pic>
        <p:nvPicPr>
          <p:cNvPr id="11" name="Picture 2" descr="Two illustrations show the circulatory system of the animal kingdom."/>
          <p:cNvPicPr>
            <a:picLocks noChangeAspect="1"/>
          </p:cNvPicPr>
          <p:nvPr/>
        </p:nvPicPr>
        <p:blipFill rotWithShape="1">
          <a:blip r:embed="rId2">
            <a:extLst>
              <a:ext uri="{28A0092B-C50C-407E-A947-70E740481C1C}">
                <a14:useLocalDpi xmlns:a14="http://schemas.microsoft.com/office/drawing/2010/main" val="0"/>
              </a:ext>
            </a:extLst>
          </a:blip>
          <a:srcRect t="53702"/>
          <a:stretch/>
        </p:blipFill>
        <p:spPr>
          <a:xfrm>
            <a:off x="411838" y="2029563"/>
            <a:ext cx="8320323" cy="2842277"/>
          </a:xfrm>
          <a:prstGeom prst="rect">
            <a:avLst/>
          </a:prstGeom>
        </p:spPr>
      </p:pic>
      <p:sp>
        <p:nvSpPr>
          <p:cNvPr id="9"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noProof="0" dirty="0">
                <a:hlinkClick r:id="rId3" action="ppaction://hlinksldjump"/>
              </a:rPr>
              <a:t>Access the text alternative for slide images.</a:t>
            </a:r>
          </a:p>
        </p:txBody>
      </p:sp>
      <p:sp>
        <p:nvSpPr>
          <p:cNvPr id="8" name="Slide Number Placeholder 4">
            <a:extLst>
              <a:ext uri="{FF2B5EF4-FFF2-40B4-BE49-F238E27FC236}">
                <a16:creationId xmlns:a16="http://schemas.microsoft.com/office/drawing/2014/main" id="{CAE8E509-FB65-44EA-B067-0E5D6DF96394}"/>
              </a:ext>
            </a:extLst>
          </p:cNvPr>
          <p:cNvSpPr>
            <a:spLocks noGrp="1"/>
          </p:cNvSpPr>
          <p:nvPr>
            <p:ph type="sldNum" sz="quarter" idx="10"/>
          </p:nvPr>
        </p:nvSpPr>
        <p:spPr/>
        <p:txBody>
          <a:bodyPr/>
          <a:lstStyle/>
          <a:p>
            <a:fld id="{68151E55-6873-49E2-B8D5-2F265E6F1973}" type="slidenum">
              <a:rPr lang="en-US" smtClean="0"/>
              <a:pPr/>
              <a:t>7</a:t>
            </a:fld>
            <a:endParaRPr lang="en-US"/>
          </a:p>
        </p:txBody>
      </p:sp>
    </p:spTree>
    <p:extLst>
      <p:ext uri="{BB962C8B-B14F-4D97-AF65-F5344CB8AC3E}">
        <p14:creationId xmlns:p14="http://schemas.microsoft.com/office/powerpoint/2010/main" val="2561438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0453EE-E257-4C9A-9C68-8EEBF49507C8}"/>
              </a:ext>
            </a:extLst>
          </p:cNvPr>
          <p:cNvSpPr>
            <a:spLocks noGrp="1"/>
          </p:cNvSpPr>
          <p:nvPr>
            <p:ph type="title"/>
          </p:nvPr>
        </p:nvSpPr>
        <p:spPr/>
        <p:txBody>
          <a:bodyPr/>
          <a:lstStyle/>
          <a:p>
            <a:pPr lvl="0"/>
            <a:r>
              <a:rPr lang="en-US" noProof="0" dirty="0">
                <a:solidFill>
                  <a:srgbClr val="000000"/>
                </a:solidFill>
                <a:latin typeface="Arial" panose="020B0604020202020204" pitchFamily="34" charset="0"/>
                <a:ea typeface="Verdana" panose="020B0604030504040204" pitchFamily="34" charset="0"/>
                <a:cs typeface="Arial" pitchFamily="34" charset="0"/>
              </a:rPr>
              <a:t>Blood</a:t>
            </a:r>
          </a:p>
        </p:txBody>
      </p:sp>
      <p:sp>
        <p:nvSpPr>
          <p:cNvPr id="3" name="Content Placeholder 2">
            <a:extLst>
              <a:ext uri="{FF2B5EF4-FFF2-40B4-BE49-F238E27FC236}">
                <a16:creationId xmlns:a16="http://schemas.microsoft.com/office/drawing/2014/main" id="{E5221708-4367-4B6D-9797-D40908EC07AA}"/>
              </a:ext>
            </a:extLst>
          </p:cNvPr>
          <p:cNvSpPr>
            <a:spLocks noGrp="1"/>
          </p:cNvSpPr>
          <p:nvPr>
            <p:ph sz="quarter" idx="11"/>
          </p:nvPr>
        </p:nvSpPr>
        <p:spPr/>
        <p:txBody>
          <a:bodyPr/>
          <a:lstStyle/>
          <a:p>
            <a:pPr lvl="0">
              <a:spcBef>
                <a:spcPts val="1200"/>
              </a:spcBef>
              <a:spcAft>
                <a:spcPts val="600"/>
              </a:spcAft>
              <a:buClr>
                <a:srgbClr val="003B48"/>
              </a:buClr>
            </a:pPr>
            <a:r>
              <a:rPr lang="en-US" noProof="0" dirty="0">
                <a:solidFill>
                  <a:srgbClr val="000000"/>
                </a:solidFill>
                <a:latin typeface="Arial" panose="020B0604020202020204" pitchFamily="34" charset="0"/>
                <a:ea typeface="Verdana" panose="020B0604030504040204" pitchFamily="34" charset="0"/>
              </a:rPr>
              <a:t>Type of connective tissue composed </a:t>
            </a:r>
          </a:p>
          <a:p>
            <a:pPr marL="342000" lvl="0" indent="-342000">
              <a:spcBef>
                <a:spcPts val="1200"/>
              </a:spcBef>
              <a:spcAft>
                <a:spcPts val="600"/>
              </a:spcAft>
              <a:buClr>
                <a:srgbClr val="000000"/>
              </a:buClr>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Fluid matrix called plasma</a:t>
            </a:r>
          </a:p>
          <a:p>
            <a:pPr marL="342000" lvl="0" indent="-342000">
              <a:spcBef>
                <a:spcPts val="1200"/>
              </a:spcBef>
              <a:spcAft>
                <a:spcPts val="600"/>
              </a:spcAft>
              <a:buClr>
                <a:srgbClr val="000000"/>
              </a:buClr>
              <a:buFont typeface="Arial" panose="020B0604020202020204" pitchFamily="34" charset="0"/>
              <a:buChar char="•"/>
            </a:pPr>
            <a:r>
              <a:rPr lang="en-US" noProof="0" dirty="0">
                <a:solidFill>
                  <a:srgbClr val="000000"/>
                </a:solidFill>
                <a:latin typeface="Arial" panose="020B0604020202020204" pitchFamily="34" charset="0"/>
                <a:ea typeface="Verdana" panose="020B0604030504040204" pitchFamily="34" charset="0"/>
              </a:rPr>
              <a:t>Several cell types</a:t>
            </a:r>
          </a:p>
          <a:p>
            <a:pPr lvl="0">
              <a:spcBef>
                <a:spcPts val="1200"/>
              </a:spcBef>
              <a:spcAft>
                <a:spcPts val="600"/>
              </a:spcAft>
              <a:buClr>
                <a:srgbClr val="003B48"/>
              </a:buClr>
            </a:pPr>
            <a:r>
              <a:rPr lang="en-US" noProof="0" dirty="0">
                <a:solidFill>
                  <a:srgbClr val="000000"/>
                </a:solidFill>
                <a:latin typeface="Arial" panose="020B0604020202020204" pitchFamily="34" charset="0"/>
                <a:ea typeface="Verdana" panose="020B0604030504040204" pitchFamily="34" charset="0"/>
              </a:rPr>
              <a:t>Functions of circulating blood</a:t>
            </a:r>
          </a:p>
          <a:p>
            <a:pPr marL="457200" lvl="0" indent="-457200">
              <a:spcBef>
                <a:spcPts val="1200"/>
              </a:spcBef>
              <a:spcAft>
                <a:spcPts val="600"/>
              </a:spcAft>
              <a:buClr>
                <a:srgbClr val="000000"/>
              </a:buClr>
              <a:buFont typeface="+mj-lt"/>
              <a:buAutoNum type="arabicPeriod"/>
            </a:pPr>
            <a:r>
              <a:rPr lang="en-US" noProof="0" dirty="0">
                <a:solidFill>
                  <a:srgbClr val="000000"/>
                </a:solidFill>
                <a:latin typeface="Arial" panose="020B0604020202020204" pitchFamily="34" charset="0"/>
                <a:ea typeface="Verdana" panose="020B0604030504040204" pitchFamily="34" charset="0"/>
              </a:rPr>
              <a:t>Transportation</a:t>
            </a:r>
          </a:p>
          <a:p>
            <a:pPr marL="457200" lvl="0" indent="-457200">
              <a:spcBef>
                <a:spcPts val="1200"/>
              </a:spcBef>
              <a:spcAft>
                <a:spcPts val="600"/>
              </a:spcAft>
              <a:buClr>
                <a:srgbClr val="000000"/>
              </a:buClr>
              <a:buFont typeface="+mj-lt"/>
              <a:buAutoNum type="arabicPeriod"/>
            </a:pPr>
            <a:r>
              <a:rPr lang="en-US" noProof="0" dirty="0">
                <a:solidFill>
                  <a:srgbClr val="000000"/>
                </a:solidFill>
                <a:latin typeface="Arial" panose="020B0604020202020204" pitchFamily="34" charset="0"/>
                <a:ea typeface="Verdana" panose="020B0604030504040204" pitchFamily="34" charset="0"/>
              </a:rPr>
              <a:t>Regulation</a:t>
            </a:r>
          </a:p>
          <a:p>
            <a:pPr marL="457200" lvl="0" indent="-457200">
              <a:spcBef>
                <a:spcPts val="1200"/>
              </a:spcBef>
              <a:spcAft>
                <a:spcPts val="600"/>
              </a:spcAft>
              <a:buClr>
                <a:srgbClr val="000000"/>
              </a:buClr>
              <a:buFont typeface="+mj-lt"/>
              <a:buAutoNum type="arabicPeriod"/>
            </a:pPr>
            <a:r>
              <a:rPr lang="en-US" noProof="0" dirty="0">
                <a:solidFill>
                  <a:srgbClr val="000000"/>
                </a:solidFill>
                <a:latin typeface="Arial" panose="020B0604020202020204" pitchFamily="34" charset="0"/>
                <a:ea typeface="Verdana" panose="020B0604030504040204" pitchFamily="34" charset="0"/>
              </a:rPr>
              <a:t>Protection</a:t>
            </a:r>
          </a:p>
        </p:txBody>
      </p:sp>
      <p:sp>
        <p:nvSpPr>
          <p:cNvPr id="6" name="Slide Number Placeholder 3">
            <a:extLst>
              <a:ext uri="{FF2B5EF4-FFF2-40B4-BE49-F238E27FC236}">
                <a16:creationId xmlns:a16="http://schemas.microsoft.com/office/drawing/2014/main" id="{68AF39AE-9F2E-42FF-9ED9-474C40E272CA}"/>
              </a:ext>
            </a:extLst>
          </p:cNvPr>
          <p:cNvSpPr>
            <a:spLocks noGrp="1"/>
          </p:cNvSpPr>
          <p:nvPr>
            <p:ph type="sldNum" sz="quarter" idx="10"/>
          </p:nvPr>
        </p:nvSpPr>
        <p:spPr/>
        <p:txBody>
          <a:bodyPr/>
          <a:lstStyle/>
          <a:p>
            <a:fld id="{68151E55-6873-49E2-B8D5-2F265E6F1973}" type="slidenum">
              <a:rPr lang="en-US" smtClean="0"/>
              <a:pPr/>
              <a:t>8</a:t>
            </a:fld>
            <a:endParaRPr lang="en-US"/>
          </a:p>
        </p:txBody>
      </p:sp>
    </p:spTree>
    <p:extLst>
      <p:ext uri="{BB962C8B-B14F-4D97-AF65-F5344CB8AC3E}">
        <p14:creationId xmlns:p14="http://schemas.microsoft.com/office/powerpoint/2010/main" val="28085295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EF0BA3-C5C3-411A-82F0-31C83A74F2BC}"/>
              </a:ext>
            </a:extLst>
          </p:cNvPr>
          <p:cNvSpPr>
            <a:spLocks noGrp="1"/>
          </p:cNvSpPr>
          <p:nvPr>
            <p:ph type="title"/>
          </p:nvPr>
        </p:nvSpPr>
        <p:spPr/>
        <p:txBody>
          <a:bodyPr/>
          <a:lstStyle/>
          <a:p>
            <a:pPr lvl="0"/>
            <a:r>
              <a:rPr lang="en-US" noProof="0" dirty="0">
                <a:solidFill>
                  <a:srgbClr val="000000"/>
                </a:solidFill>
                <a:latin typeface="Arial" panose="020B0604020202020204" pitchFamily="34" charset="0"/>
                <a:ea typeface="Verdana" panose="020B0604030504040204" pitchFamily="34" charset="0"/>
                <a:cs typeface="Arial" pitchFamily="34" charset="0"/>
              </a:rPr>
              <a:t>Figure 48.2</a:t>
            </a:r>
          </a:p>
        </p:txBody>
      </p:sp>
      <p:pic>
        <p:nvPicPr>
          <p:cNvPr id="14" name="Picture 2" descr="An illustration shows the composition of blood in fish and mammal."/>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94044" y="909047"/>
            <a:ext cx="2755912" cy="5267174"/>
          </a:xfrm>
          <a:prstGeom prst="rect">
            <a:avLst/>
          </a:prstGeom>
        </p:spPr>
      </p:pic>
      <p:sp>
        <p:nvSpPr>
          <p:cNvPr id="9" name="Text Placeholder 3">
            <a:extLst>
              <a:ext uri="{FF2B5EF4-FFF2-40B4-BE49-F238E27FC236}">
                <a16:creationId xmlns:a16="http://schemas.microsoft.com/office/drawing/2014/main" id="{28DE4328-4E0A-4B87-A8C9-9BA50C5C66A8}"/>
              </a:ext>
            </a:extLst>
          </p:cNvPr>
          <p:cNvSpPr>
            <a:spLocks noGrp="1"/>
          </p:cNvSpPr>
          <p:nvPr>
            <p:ph type="body" sz="quarter" idx="40"/>
          </p:nvPr>
        </p:nvSpPr>
        <p:spPr/>
        <p:txBody>
          <a:bodyPr/>
          <a:lstStyle/>
          <a:p>
            <a:r>
              <a:rPr lang="en-US" noProof="0" dirty="0">
                <a:hlinkClick r:id="rId3" action="ppaction://hlinksldjump"/>
              </a:rPr>
              <a:t>Access the text alternative for slide images.</a:t>
            </a:r>
            <a:endParaRPr lang="en-US" noProof="0" dirty="0">
              <a:hlinkClick r:id="rId4" action="ppaction://hlinksldjump"/>
            </a:endParaRPr>
          </a:p>
        </p:txBody>
      </p:sp>
      <p:sp>
        <p:nvSpPr>
          <p:cNvPr id="8" name="Slide Number Placeholder 4">
            <a:extLst>
              <a:ext uri="{FF2B5EF4-FFF2-40B4-BE49-F238E27FC236}">
                <a16:creationId xmlns:a16="http://schemas.microsoft.com/office/drawing/2014/main" id="{0D7FB301-106E-4EBA-A3C0-D845638F60BE}"/>
              </a:ext>
            </a:extLst>
          </p:cNvPr>
          <p:cNvSpPr>
            <a:spLocks noGrp="1"/>
          </p:cNvSpPr>
          <p:nvPr>
            <p:ph type="sldNum" sz="quarter" idx="10"/>
          </p:nvPr>
        </p:nvSpPr>
        <p:spPr/>
        <p:txBody>
          <a:bodyPr/>
          <a:lstStyle/>
          <a:p>
            <a:fld id="{68151E55-6873-49E2-B8D5-2F265E6F1973}" type="slidenum">
              <a:rPr lang="en-US" smtClean="0"/>
              <a:pPr/>
              <a:t>9</a:t>
            </a:fld>
            <a:endParaRPr lang="en-US"/>
          </a:p>
        </p:txBody>
      </p:sp>
    </p:spTree>
    <p:extLst>
      <p:ext uri="{BB962C8B-B14F-4D97-AF65-F5344CB8AC3E}">
        <p14:creationId xmlns:p14="http://schemas.microsoft.com/office/powerpoint/2010/main" val="2016223435"/>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FC17013A-BE89-413F-A8ED-77C8AF016AE4}"/>
    </a:ext>
  </a:extLst>
</a:theme>
</file>

<file path=ppt/theme/theme2.xml><?xml version="1.0" encoding="utf-8"?>
<a:theme xmlns:a="http://schemas.openxmlformats.org/drawingml/2006/main" name="MainContentSlideMaster">
  <a:themeElements>
    <a:clrScheme name="Custom 127">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3678C5CA-F6B1-495A-9585-AA19FAECF00F}"/>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7BE6367B-CB9C-48C6-A9AC-FE64130E0844}"/>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82C40DF1-E5A2-4411-819F-ABABE98271FB}"/>
    </a:ext>
  </a:extLst>
</a:theme>
</file>

<file path=ppt/theme/theme5.xml><?xml version="1.0" encoding="utf-8"?>
<a:theme xmlns:a="http://schemas.openxmlformats.org/drawingml/2006/main" name="ImageDescriptionAppendixSlideMaster">
  <a:themeElements>
    <a:clrScheme name="Custom 12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PPT_Template.potm" id="{78281C14-8914-489E-AACB-345A039C3E45}" vid="{D95D8D80-EEC1-4CA0-9C6D-C98B4A0A47CC}"/>
    </a:ext>
  </a:extLst>
</a:theme>
</file>

<file path=ppt/theme/theme6.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HHE_PPT_Template.potm" id="{78281C14-8914-489E-AACB-345A039C3E45}" vid="{60AACB5C-B444-4B87-A500-E0AB80EED3AE}"/>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5294</TotalTime>
  <Words>4240</Words>
  <Application>Microsoft Office PowerPoint</Application>
  <PresentationFormat>On-screen Show (4:3)</PresentationFormat>
  <Paragraphs>401</Paragraphs>
  <Slides>68</Slides>
  <Notes>5</Notes>
  <HiddenSlides>17</HiddenSlides>
  <MMClips>0</MMClips>
  <ScaleCrop>false</ScaleCrop>
  <HeadingPairs>
    <vt:vector size="8" baseType="variant">
      <vt:variant>
        <vt:lpstr>Fonts Used</vt:lpstr>
      </vt:variant>
      <vt:variant>
        <vt:i4>6</vt:i4>
      </vt:variant>
      <vt:variant>
        <vt:lpstr>Theme</vt:lpstr>
      </vt:variant>
      <vt:variant>
        <vt:i4>6</vt:i4>
      </vt:variant>
      <vt:variant>
        <vt:lpstr>Embedded OLE Servers</vt:lpstr>
      </vt:variant>
      <vt:variant>
        <vt:i4>1</vt:i4>
      </vt:variant>
      <vt:variant>
        <vt:lpstr>Slide Titles</vt:lpstr>
      </vt:variant>
      <vt:variant>
        <vt:i4>68</vt:i4>
      </vt:variant>
    </vt:vector>
  </HeadingPairs>
  <TitlesOfParts>
    <vt:vector size="81" baseType="lpstr">
      <vt:lpstr>Arial</vt:lpstr>
      <vt:lpstr>Calibri</vt:lpstr>
      <vt:lpstr>Helvetica</vt:lpstr>
      <vt:lpstr>Symbol</vt:lpstr>
      <vt:lpstr>Times New Roman</vt:lpstr>
      <vt:lpstr>Verdana</vt:lpstr>
      <vt:lpstr>Title Slides Master</vt:lpstr>
      <vt:lpstr>MainContentSlideMaster</vt:lpstr>
      <vt:lpstr>ClosingMaster</vt:lpstr>
      <vt:lpstr>DividerSlideMaster</vt:lpstr>
      <vt:lpstr>ImageDescriptionAppendixSlideMaster</vt:lpstr>
      <vt:lpstr>Custom Design</vt:lpstr>
      <vt:lpstr>Equation</vt:lpstr>
      <vt:lpstr>Chapter 48</vt:lpstr>
      <vt:lpstr>Lecture Outline</vt:lpstr>
      <vt:lpstr>The Nature of Circulatory Systems</vt:lpstr>
      <vt:lpstr>Lack of a Separate Circulatory System</vt:lpstr>
      <vt:lpstr>Invertebrate Circulatory Systems</vt:lpstr>
      <vt:lpstr>Figure 48.1 a</vt:lpstr>
      <vt:lpstr>Figure 48.1 b, c</vt:lpstr>
      <vt:lpstr>Blood</vt:lpstr>
      <vt:lpstr>Figure 48.2</vt:lpstr>
      <vt:lpstr>Blood plasma</vt:lpstr>
      <vt:lpstr>Formed elements</vt:lpstr>
      <vt:lpstr>Leukocytes</vt:lpstr>
      <vt:lpstr>Platelets</vt:lpstr>
      <vt:lpstr>Development of Blood Cells</vt:lpstr>
      <vt:lpstr>Figure 48.4</vt:lpstr>
      <vt:lpstr>Circulatory System of Fish</vt:lpstr>
      <vt:lpstr>Figure 48.5</vt:lpstr>
      <vt:lpstr>Amphibian Circulatory System</vt:lpstr>
      <vt:lpstr>Amphibian and Reptilian Hearts</vt:lpstr>
      <vt:lpstr>Figure 48.6</vt:lpstr>
      <vt:lpstr>Vertebrate Circulatory Systems</vt:lpstr>
      <vt:lpstr>Figure 48.7</vt:lpstr>
      <vt:lpstr>Figure 48.8</vt:lpstr>
      <vt:lpstr>Anatomy of the Heart</vt:lpstr>
      <vt:lpstr>The Cardiac Cycle</vt:lpstr>
      <vt:lpstr>Figure 48.9</vt:lpstr>
      <vt:lpstr>Autorhythmic Nature of the Heart</vt:lpstr>
      <vt:lpstr>Initiation of the Cardiac Cycle</vt:lpstr>
      <vt:lpstr>Recording the Cardiac Cycle</vt:lpstr>
      <vt:lpstr>Figure 48.10</vt:lpstr>
      <vt:lpstr>Cardiac output 1</vt:lpstr>
      <vt:lpstr>Blood Pressure</vt:lpstr>
      <vt:lpstr>Figure 48.11</vt:lpstr>
      <vt:lpstr>Cardiac Output 2</vt:lpstr>
      <vt:lpstr>Blood Flow and Blood Pressure</vt:lpstr>
      <vt:lpstr>Regulation of Cardiac Activity</vt:lpstr>
      <vt:lpstr>Blood Volume</vt:lpstr>
      <vt:lpstr>Figure 48.12</vt:lpstr>
      <vt:lpstr>Characteristics of Blood Vessels</vt:lpstr>
      <vt:lpstr>Layers within Blood Vessels</vt:lpstr>
      <vt:lpstr>Figure 48.13</vt:lpstr>
      <vt:lpstr>Characteristics of Arteries</vt:lpstr>
      <vt:lpstr>Vasoconstriction and Vasodilation</vt:lpstr>
      <vt:lpstr>Characteristics of Capillaries</vt:lpstr>
      <vt:lpstr>Characteristics of Veins &amp; Venules</vt:lpstr>
      <vt:lpstr>The Lymphatic System</vt:lpstr>
      <vt:lpstr>Figure 48.16</vt:lpstr>
      <vt:lpstr>Components of the Lymphatic System</vt:lpstr>
      <vt:lpstr>Cardiovascular Diseases</vt:lpstr>
      <vt:lpstr>Additional Cardiovascular Diseases</vt:lpstr>
      <vt:lpstr>End of Main Content</vt:lpstr>
      <vt:lpstr>Accessibility Content: Text Alternatives for Images</vt:lpstr>
      <vt:lpstr>Figure 48.1 a - Text Alternative</vt:lpstr>
      <vt:lpstr>Figure 48.1 b, c - Text Alternative</vt:lpstr>
      <vt:lpstr>Figure 48.2 - Text Alternative</vt:lpstr>
      <vt:lpstr>Platelets - Text Alternative</vt:lpstr>
      <vt:lpstr>Figure 48.4 - Text Alternative</vt:lpstr>
      <vt:lpstr>Figure 48.6 - Text Alternative</vt:lpstr>
      <vt:lpstr>Figure 48.7 - Text Alternative</vt:lpstr>
      <vt:lpstr>Figure 48.8 - Text Alternative</vt:lpstr>
      <vt:lpstr>Figure 48.9 - Text Alternative</vt:lpstr>
      <vt:lpstr>Figure 48.10 - Text Alternative</vt:lpstr>
      <vt:lpstr>Figure 48.11 - Text Alternative</vt:lpstr>
      <vt:lpstr>Figure 48.12 - Text Alternative</vt:lpstr>
      <vt:lpstr>Figure 48.13 - Text Alternative</vt:lpstr>
      <vt:lpstr>Vasoconstriction and Vasodilation - Text Alternative</vt:lpstr>
      <vt:lpstr>Figure 48.16 - Text Alternative</vt:lpstr>
      <vt:lpstr>Cardiovascular Diseases - Text Alternative</vt:lpstr>
    </vt:vector>
  </TitlesOfParts>
  <Company>McGraw-Hill LLC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Microeconomics and Behavior,10th Edition</dc:title>
  <dc:subject>Chapter 48: The Circulatory System</dc:subject>
  <dc:creator>Robert H. Frank</dc:creator>
  <cp:keywords>Accessible PPT</cp:keywords>
  <cp:lastModifiedBy>Vijay Chand. Thakur</cp:lastModifiedBy>
  <cp:revision>1199</cp:revision>
  <dcterms:created xsi:type="dcterms:W3CDTF">2019-07-27T05:34:11Z</dcterms:created>
  <dcterms:modified xsi:type="dcterms:W3CDTF">2022-05-06T04:07:05Z</dcterms:modified>
</cp:coreProperties>
</file>