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6"/>
  </p:notesMasterIdLst>
  <p:sldIdLst>
    <p:sldId id="308" r:id="rId7"/>
    <p:sldId id="478"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58" r:id="rId57"/>
    <p:sldId id="359" r:id="rId58"/>
    <p:sldId id="360" r:id="rId59"/>
    <p:sldId id="361" r:id="rId60"/>
    <p:sldId id="303" r:id="rId61"/>
    <p:sldId id="289" r:id="rId62"/>
    <p:sldId id="264" r:id="rId63"/>
    <p:sldId id="362" r:id="rId64"/>
    <p:sldId id="363" r:id="rId65"/>
    <p:sldId id="479" r:id="rId66"/>
    <p:sldId id="364" r:id="rId67"/>
    <p:sldId id="365" r:id="rId68"/>
    <p:sldId id="366" r:id="rId69"/>
    <p:sldId id="480" r:id="rId70"/>
    <p:sldId id="367" r:id="rId71"/>
    <p:sldId id="368" r:id="rId72"/>
    <p:sldId id="369" r:id="rId73"/>
    <p:sldId id="370" r:id="rId74"/>
    <p:sldId id="371" r:id="rId7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308"/>
            <p14:sldId id="478"/>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03"/>
          </p14:sldIdLst>
        </p14:section>
        <p14:section name="Appendix: Image Descriptions for Unsighted Students" id="{07080632-B756-45AF-BBF3-52DB3854CA65}">
          <p14:sldIdLst>
            <p14:sldId id="289"/>
            <p14:sldId id="264"/>
            <p14:sldId id="362"/>
            <p14:sldId id="363"/>
            <p14:sldId id="479"/>
            <p14:sldId id="364"/>
            <p14:sldId id="365"/>
            <p14:sldId id="366"/>
            <p14:sldId id="480"/>
            <p14:sldId id="367"/>
            <p14:sldId id="368"/>
            <p14:sldId id="369"/>
            <p14:sldId id="370"/>
            <p14:sldId id="371"/>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85" autoAdjust="0"/>
    <p:restoredTop sz="93066" autoAdjust="0"/>
  </p:normalViewPr>
  <p:slideViewPr>
    <p:cSldViewPr snapToGrid="0" showGuides="1">
      <p:cViewPr>
        <p:scale>
          <a:sx n="125" d="100"/>
          <a:sy n="125" d="100"/>
        </p:scale>
        <p:origin x="-564" y="-648"/>
      </p:cViewPr>
      <p:guideLst>
        <p:guide pos="3264"/>
        <p:guide orient="horz" pos="2256"/>
        <p:guide pos="5640"/>
      </p:guideLst>
    </p:cSldViewPr>
  </p:slideViewPr>
  <p:outlineViewPr>
    <p:cViewPr>
      <p:scale>
        <a:sx n="33" d="100"/>
        <a:sy n="33" d="100"/>
      </p:scale>
      <p:origin x="0" y="-4161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commentAuthors" Target="commentAuthor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notesMaster" Target="notesMasters/notesMaster1.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5" Type="http://schemas.openxmlformats.org/officeDocument/2006/relationships/image" Target="../media/image9.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15.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0.xml"/><Relationship Id="rId1" Type="http://schemas.openxmlformats.org/officeDocument/2006/relationships/vmlDrawing" Target="../drawings/vmlDrawing2.vml"/><Relationship Id="rId4" Type="http://schemas.openxmlformats.org/officeDocument/2006/relationships/image" Target="../media/image11.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12.jp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13.jpg"/><Relationship Id="rId1" Type="http://schemas.openxmlformats.org/officeDocument/2006/relationships/slideLayout" Target="../slideLayouts/slideLayout10.xml"/><Relationship Id="rId4" Type="http://schemas.openxmlformats.org/officeDocument/2006/relationships/slide" Target="slide57.xml"/></Relationships>
</file>

<file path=ppt/slides/_rels/slide1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14.jpg"/><Relationship Id="rId1" Type="http://schemas.openxmlformats.org/officeDocument/2006/relationships/slideLayout" Target="../slideLayouts/slideLayout10.xml"/><Relationship Id="rId4" Type="http://schemas.openxmlformats.org/officeDocument/2006/relationships/slide" Target="slide57.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1.xml"/><Relationship Id="rId1" Type="http://schemas.openxmlformats.org/officeDocument/2006/relationships/vmlDrawing" Target="../drawings/vmlDrawing3.vml"/><Relationship Id="rId6" Type="http://schemas.openxmlformats.org/officeDocument/2006/relationships/image" Target="../media/image16.wmf"/><Relationship Id="rId5" Type="http://schemas.openxmlformats.org/officeDocument/2006/relationships/oleObject" Target="../embeddings/oleObject8.bin"/><Relationship Id="rId4" Type="http://schemas.openxmlformats.org/officeDocument/2006/relationships/image" Target="../media/image15.wmf"/></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18.jpg"/><Relationship Id="rId1" Type="http://schemas.openxmlformats.org/officeDocument/2006/relationships/slideLayout" Target="../slideLayouts/slideLayout10.xml"/><Relationship Id="rId4" Type="http://schemas.openxmlformats.org/officeDocument/2006/relationships/slide" Target="slide5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19.jp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21.jp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9.wmf"/><Relationship Id="rId2" Type="http://schemas.openxmlformats.org/officeDocument/2006/relationships/slideLayout" Target="../slideLayouts/slideLayout14.xml"/><Relationship Id="rId1" Type="http://schemas.openxmlformats.org/officeDocument/2006/relationships/vmlDrawing" Target="../drawings/vmlDrawing1.vml"/><Relationship Id="rId6" Type="http://schemas.openxmlformats.org/officeDocument/2006/relationships/image" Target="../media/image6.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8.wmf"/><Relationship Id="rId4" Type="http://schemas.openxmlformats.org/officeDocument/2006/relationships/image" Target="../media/image5.wmf"/><Relationship Id="rId9" Type="http://schemas.openxmlformats.org/officeDocument/2006/relationships/oleObject" Target="../embeddings/oleObject4.bin"/></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4.w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0.xml"/><Relationship Id="rId1" Type="http://schemas.openxmlformats.org/officeDocument/2006/relationships/vmlDrawing" Target="../drawings/vmlDrawing5.vml"/><Relationship Id="rId6" Type="http://schemas.openxmlformats.org/officeDocument/2006/relationships/image" Target="../media/image26.wmf"/><Relationship Id="rId5" Type="http://schemas.openxmlformats.org/officeDocument/2006/relationships/oleObject" Target="../embeddings/oleObject11.bin"/><Relationship Id="rId4" Type="http://schemas.openxmlformats.org/officeDocument/2006/relationships/image" Target="../media/image25.wmf"/></Relationships>
</file>

<file path=ppt/slides/_rels/slide45.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27.jpg"/><Relationship Id="rId1" Type="http://schemas.openxmlformats.org/officeDocument/2006/relationships/slideLayout" Target="../slideLayouts/slideLayout10.xml"/><Relationship Id="rId4" Type="http://schemas.openxmlformats.org/officeDocument/2006/relationships/slide" Target="slide63.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29.wmf"/><Relationship Id="rId5" Type="http://schemas.openxmlformats.org/officeDocument/2006/relationships/oleObject" Target="../embeddings/oleObject13.bin"/><Relationship Id="rId4" Type="http://schemas.openxmlformats.org/officeDocument/2006/relationships/image" Target="../media/image28.wmf"/></Relationships>
</file>

<file path=ppt/slides/_rels/slide47.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30.jpg"/><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0.xml"/><Relationship Id="rId1" Type="http://schemas.openxmlformats.org/officeDocument/2006/relationships/vmlDrawing" Target="../drawings/vmlDrawing7.vml"/><Relationship Id="rId6" Type="http://schemas.openxmlformats.org/officeDocument/2006/relationships/image" Target="../media/image25.wmf"/><Relationship Id="rId5" Type="http://schemas.openxmlformats.org/officeDocument/2006/relationships/oleObject" Target="../embeddings/oleObject15.bin"/><Relationship Id="rId4" Type="http://schemas.openxmlformats.org/officeDocument/2006/relationships/image" Target="../media/image15.wm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31.jpg"/><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oleObject" Target="../embeddings/oleObject16.bin"/><Relationship Id="rId7" Type="http://schemas.openxmlformats.org/officeDocument/2006/relationships/image" Target="../media/image26.wmf"/><Relationship Id="rId2" Type="http://schemas.openxmlformats.org/officeDocument/2006/relationships/slideLayout" Target="../slideLayouts/slideLayout12.xml"/><Relationship Id="rId1" Type="http://schemas.openxmlformats.org/officeDocument/2006/relationships/vmlDrawing" Target="../drawings/vmlDrawing8.vml"/><Relationship Id="rId6" Type="http://schemas.openxmlformats.org/officeDocument/2006/relationships/oleObject" Target="../embeddings/oleObject18.bin"/><Relationship Id="rId5" Type="http://schemas.openxmlformats.org/officeDocument/2006/relationships/oleObject" Target="../embeddings/oleObject17.bin"/><Relationship Id="rId4" Type="http://schemas.openxmlformats.org/officeDocument/2006/relationships/image" Target="../media/image25.wmf"/></Relationships>
</file>

<file path=ppt/slides/_rels/slide52.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32.jpg"/><Relationship Id="rId1" Type="http://schemas.openxmlformats.org/officeDocument/2006/relationships/slideLayout" Target="../slideLayouts/slideLayout10.xml"/><Relationship Id="rId4" Type="http://schemas.openxmlformats.org/officeDocument/2006/relationships/slide" Target="slide6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33.jpg"/><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50.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49</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p:txBody>
          <a:bodyPr/>
          <a:lstStyle/>
          <a:p>
            <a:pPr eaLnBrk="0" hangingPunct="0">
              <a:spcBef>
                <a:spcPct val="20000"/>
              </a:spcBef>
            </a:pPr>
            <a:r>
              <a:rPr lang="en-US" sz="2000" dirty="0">
                <a:latin typeface="+mj-lt"/>
                <a:cs typeface="Helvetica" pitchFamily="34" charset="0"/>
              </a:rPr>
              <a:t>Osmotic Regulation and the Urinary System</a:t>
            </a:r>
          </a:p>
        </p:txBody>
      </p:sp>
      <p:sp>
        <p:nvSpPr>
          <p:cNvPr id="8"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9"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6" name="Text Placeholder 5">
            <a:extLst>
              <a:ext uri="{FF2B5EF4-FFF2-40B4-BE49-F238E27FC236}">
                <a16:creationId xmlns:a16="http://schemas.microsoft.com/office/drawing/2014/main" id="{954B53FF-784B-41DE-9A29-B8F56D6124B0}"/>
              </a:ext>
            </a:extLst>
          </p:cNvPr>
          <p:cNvSpPr>
            <a:spLocks noGrp="1"/>
          </p:cNvSpPr>
          <p:nvPr>
            <p:ph type="body" sz="quarter" idx="13"/>
          </p:nvPr>
        </p:nvSpPr>
        <p:spPr/>
        <p:txBody>
          <a:bodyPr anchor="ct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2708994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743A2-98FA-44C3-9097-1975BB302B6B}"/>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Osmolarity</a:t>
            </a:r>
            <a:r>
              <a:rPr lang="en-US" dirty="0">
                <a:solidFill>
                  <a:srgbClr val="000000"/>
                </a:solidFill>
                <a:latin typeface="Arial" panose="020B0604020202020204" pitchFamily="34" charset="0"/>
                <a:ea typeface="Verdana" panose="020B0604030504040204" pitchFamily="34" charset="0"/>
                <a:cs typeface="Arial" pitchFamily="34" charset="0"/>
              </a:rPr>
              <a:t> and osmotic balance: terrestrial vertebrates</a:t>
            </a:r>
          </a:p>
        </p:txBody>
      </p:sp>
      <p:sp>
        <p:nvSpPr>
          <p:cNvPr id="3" name="Content Placeholder 2">
            <a:extLst>
              <a:ext uri="{FF2B5EF4-FFF2-40B4-BE49-F238E27FC236}">
                <a16:creationId xmlns:a16="http://schemas.microsoft.com/office/drawing/2014/main" id="{D1931AB8-67DF-47AE-9193-B90B077D1012}"/>
              </a:ext>
            </a:extLst>
          </p:cNvPr>
          <p:cNvSpPr>
            <a:spLocks noGrp="1"/>
          </p:cNvSpPr>
          <p:nvPr>
            <p:ph sz="quarter" idx="11"/>
          </p:nvPr>
        </p:nvSpPr>
        <p:spPr/>
        <p:txBody>
          <a:bodyPr/>
          <a:lstStyle/>
          <a:p>
            <a:pPr lvl="0">
              <a:spcBef>
                <a:spcPct val="200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Terrestrial vertebrates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Body fluids have a higher concentration of water than does the surrounding air</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Tend to lose water by evaporation from skin and lungs</a:t>
            </a:r>
          </a:p>
          <a:p>
            <a:pPr marL="347472" lvl="0" indent="-347472">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Urinary/</a:t>
            </a:r>
            <a:r>
              <a:rPr lang="en-US" dirty="0" err="1">
                <a:solidFill>
                  <a:srgbClr val="000000"/>
                </a:solidFill>
                <a:latin typeface="Arial" panose="020B0604020202020204" pitchFamily="34" charset="0"/>
                <a:ea typeface="Verdana" panose="020B0604030504040204" pitchFamily="34" charset="0"/>
              </a:rPr>
              <a:t>osmoregulatory</a:t>
            </a:r>
            <a:r>
              <a:rPr lang="en-US" dirty="0">
                <a:solidFill>
                  <a:srgbClr val="000000"/>
                </a:solidFill>
                <a:latin typeface="Arial" panose="020B0604020202020204" pitchFamily="34" charset="0"/>
                <a:ea typeface="Verdana" panose="020B0604030504040204" pitchFamily="34" charset="0"/>
              </a:rPr>
              <a:t> systems have evolved in these vertebrates that help them retain water</a:t>
            </a:r>
          </a:p>
        </p:txBody>
      </p:sp>
      <p:sp>
        <p:nvSpPr>
          <p:cNvPr id="6" name="Slide Number Placeholder 3">
            <a:extLst>
              <a:ext uri="{FF2B5EF4-FFF2-40B4-BE49-F238E27FC236}">
                <a16:creationId xmlns:a16="http://schemas.microsoft.com/office/drawing/2014/main" id="{BD99897B-FF29-45A3-8BFA-4C895F878536}"/>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4513698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16A95-57FF-44ED-B4FA-F2E173E6221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Nitrogenous wastes</a:t>
            </a:r>
          </a:p>
        </p:txBody>
      </p:sp>
      <p:sp>
        <p:nvSpPr>
          <p:cNvPr id="3" name="Content Placeholder 2">
            <a:extLst>
              <a:ext uri="{FF2B5EF4-FFF2-40B4-BE49-F238E27FC236}">
                <a16:creationId xmlns:a16="http://schemas.microsoft.com/office/drawing/2014/main" id="{7332D4B1-3366-4BDC-8E5C-969309EA1BBA}"/>
              </a:ext>
            </a:extLst>
          </p:cNvPr>
          <p:cNvSpPr>
            <a:spLocks noGrp="1"/>
          </p:cNvSpPr>
          <p:nvPr>
            <p:ph sz="quarter" idx="11"/>
          </p:nvPr>
        </p:nvSpPr>
        <p:spPr>
          <a:xfrm>
            <a:off x="342900" y="1276710"/>
            <a:ext cx="8458200" cy="4187656"/>
          </a:xfrm>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Amino acids and nucleic acids are catabolized into nitrogenous wastes</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Must be eliminated from the body</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Ammonia, Urea, and Uric Acid</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First step is deamination</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Removal of the amino (−NH</a:t>
            </a:r>
            <a:r>
              <a:rPr lang="en-US" baseline="-25000" dirty="0">
                <a:solidFill>
                  <a:srgbClr val="000000"/>
                </a:solidFill>
                <a:latin typeface="Arial" panose="020B0604020202020204" pitchFamily="34" charset="0"/>
                <a:ea typeface="Verdana" panose="020B0604030504040204" pitchFamily="34" charset="0"/>
              </a:rPr>
              <a:t>2</a:t>
            </a:r>
            <a:r>
              <a:rPr lang="en-US" dirty="0">
                <a:solidFill>
                  <a:srgbClr val="000000"/>
                </a:solidFill>
                <a:latin typeface="Arial" panose="020B0604020202020204" pitchFamily="34" charset="0"/>
                <a:ea typeface="Verdana" panose="020B0604030504040204" pitchFamily="34" charset="0"/>
              </a:rPr>
              <a:t>) group</a:t>
            </a:r>
          </a:p>
          <a:p>
            <a:pPr marL="342900" indent="-342900">
              <a:spcBef>
                <a:spcPts val="1200"/>
              </a:spcBef>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Combined with</a:t>
            </a:r>
          </a:p>
        </p:txBody>
      </p:sp>
      <p:graphicFrame>
        <p:nvGraphicFramePr>
          <p:cNvPr id="9" name="Object 3">
            <a:extLst>
              <a:ext uri="{FF2B5EF4-FFF2-40B4-BE49-F238E27FC236}">
                <a16:creationId xmlns:a16="http://schemas.microsoft.com/office/drawing/2014/main" id="{C629767C-FAB4-4D30-8956-57DDFAA6D61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471196981"/>
              </p:ext>
            </p:extLst>
          </p:nvPr>
        </p:nvGraphicFramePr>
        <p:xfrm>
          <a:off x="2924289" y="5034861"/>
          <a:ext cx="342900" cy="330200"/>
        </p:xfrm>
        <a:graphic>
          <a:graphicData uri="http://schemas.openxmlformats.org/presentationml/2006/ole">
            <mc:AlternateContent xmlns:mc="http://schemas.openxmlformats.org/markup-compatibility/2006">
              <mc:Choice xmlns:v="urn:schemas-microsoft-com:vml" Requires="v">
                <p:oleObj spid="_x0000_s1092" name="Equation" r:id="rId3" imgW="342720" imgH="330120" progId="Equation.DSMT4">
                  <p:embed/>
                </p:oleObj>
              </mc:Choice>
              <mc:Fallback>
                <p:oleObj name="Equation" r:id="rId3" imgW="342720" imgH="330120" progId="Equation.DSMT4">
                  <p:embed/>
                  <p:pic>
                    <p:nvPicPr>
                      <p:cNvPr id="0" name=""/>
                      <p:cNvPicPr/>
                      <p:nvPr/>
                    </p:nvPicPr>
                    <p:blipFill>
                      <a:blip r:embed="rId4"/>
                      <a:stretch>
                        <a:fillRect/>
                      </a:stretch>
                    </p:blipFill>
                    <p:spPr>
                      <a:xfrm>
                        <a:off x="2924289" y="5034861"/>
                        <a:ext cx="3429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9ECC3FE9-914B-40D9-943F-094D54566865}"/>
              </a:ext>
            </a:extLst>
          </p:cNvPr>
          <p:cNvSpPr>
            <a:spLocks noGrp="1"/>
          </p:cNvSpPr>
          <p:nvPr>
            <p:ph sz="quarter" idx="15"/>
          </p:nvPr>
        </p:nvSpPr>
        <p:spPr>
          <a:xfrm>
            <a:off x="3267189" y="5001658"/>
            <a:ext cx="5533911" cy="462708"/>
          </a:xfrm>
        </p:spPr>
        <p:txBody>
          <a:bodyPr/>
          <a:lstStyle/>
          <a:p>
            <a:r>
              <a:rPr lang="en-US" dirty="0"/>
              <a:t>to form ammonia (NH</a:t>
            </a:r>
            <a:r>
              <a:rPr lang="en-US" baseline="-25000" dirty="0"/>
              <a:t>3</a:t>
            </a:r>
            <a:r>
              <a:rPr lang="en-US" dirty="0"/>
              <a:t>) in the liver</a:t>
            </a:r>
            <a:endParaRPr lang="en-IN" dirty="0"/>
          </a:p>
        </p:txBody>
      </p:sp>
      <p:sp>
        <p:nvSpPr>
          <p:cNvPr id="5" name="Content Placeholder 5">
            <a:extLst>
              <a:ext uri="{FF2B5EF4-FFF2-40B4-BE49-F238E27FC236}">
                <a16:creationId xmlns:a16="http://schemas.microsoft.com/office/drawing/2014/main" id="{6DCA0211-8015-41C3-A594-418871C1740B}"/>
              </a:ext>
            </a:extLst>
          </p:cNvPr>
          <p:cNvSpPr>
            <a:spLocks noGrp="1"/>
          </p:cNvSpPr>
          <p:nvPr>
            <p:ph sz="quarter" idx="17"/>
          </p:nvPr>
        </p:nvSpPr>
        <p:spPr>
          <a:xfrm>
            <a:off x="342900" y="5673686"/>
            <a:ext cx="8458200" cy="577359"/>
          </a:xfrm>
        </p:spPr>
        <p:txBody>
          <a:bodyPr/>
          <a:lstStyle/>
          <a:p>
            <a:pPr marL="640080" indent="-283464">
              <a:buFont typeface="Arial" panose="020B0604020202020204" pitchFamily="34" charset="0"/>
              <a:buChar char="•"/>
            </a:pPr>
            <a:r>
              <a:rPr lang="en-US" sz="2000" dirty="0"/>
              <a:t>Toxic to cells, and thus it is only safe in dilute concentrations</a:t>
            </a:r>
          </a:p>
        </p:txBody>
      </p:sp>
      <p:sp>
        <p:nvSpPr>
          <p:cNvPr id="6" name="Slide Number Placeholder 6">
            <a:extLst>
              <a:ext uri="{FF2B5EF4-FFF2-40B4-BE49-F238E27FC236}">
                <a16:creationId xmlns:a16="http://schemas.microsoft.com/office/drawing/2014/main" id="{0E860E8B-C117-483B-9E74-DBA11896E97C}"/>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40300044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8805E-1F34-4D89-B0E4-FCDC15F755E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Elimination of ammonia</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67BD5BE4-406E-426A-8EF1-D285EB451ADD}"/>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Bony fishes and amphibian tadpoles eliminate most of the ammonia by diffusion via gills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Elasmobranchs, adult amphibians, and mammals convert ammonia into urea, which is soluble in water</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Birds, reptiles, and insects convert ammonia into the water-insoluble uric acid</a:t>
            </a:r>
          </a:p>
          <a:p>
            <a:pPr marL="347472" lvl="0" indent="-347472">
              <a:spcBef>
                <a:spcPts val="600"/>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Costs most energy, but saves most water</a:t>
            </a:r>
          </a:p>
        </p:txBody>
      </p:sp>
      <p:sp>
        <p:nvSpPr>
          <p:cNvPr id="6" name="Slide Number Placeholder 3">
            <a:extLst>
              <a:ext uri="{FF2B5EF4-FFF2-40B4-BE49-F238E27FC236}">
                <a16:creationId xmlns:a16="http://schemas.microsoft.com/office/drawing/2014/main" id="{65ACAE37-4330-4C55-A574-50B4CED67BD8}"/>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662329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CC2D1-1028-48E7-8040-9DC614B5677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Elimination of ammonia</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shows the cycle of the elimination of nitrogenous wast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71942" y="1279939"/>
            <a:ext cx="4200115" cy="4724548"/>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6F9A85B9-68AE-4627-8B3F-253509FD55B3}"/>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0098337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0CD41-D4E4-4F3A-9F7F-D688EEB4220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Uric acid</a:t>
            </a:r>
          </a:p>
        </p:txBody>
      </p:sp>
      <p:sp>
        <p:nvSpPr>
          <p:cNvPr id="3" name="Content Placeholder 2">
            <a:extLst>
              <a:ext uri="{FF2B5EF4-FFF2-40B4-BE49-F238E27FC236}">
                <a16:creationId xmlns:a16="http://schemas.microsoft.com/office/drawing/2014/main" id="{770393A7-6D87-4A4B-AD2D-1E016032E19C}"/>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Mammals also produce uric acid, but from degradation of purines, not amino acids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Most have an enzyme called </a:t>
            </a:r>
            <a:r>
              <a:rPr lang="en-US" dirty="0" err="1">
                <a:solidFill>
                  <a:srgbClr val="000000"/>
                </a:solidFill>
                <a:latin typeface="Arial" panose="020B0604020202020204" pitchFamily="34" charset="0"/>
                <a:ea typeface="Verdana" panose="020B0604030504040204" pitchFamily="34" charset="0"/>
              </a:rPr>
              <a:t>uricase</a:t>
            </a:r>
            <a:r>
              <a:rPr lang="en-US" dirty="0">
                <a:solidFill>
                  <a:srgbClr val="000000"/>
                </a:solidFill>
                <a:latin typeface="Arial" panose="020B0604020202020204" pitchFamily="34" charset="0"/>
                <a:ea typeface="Verdana" panose="020B0604030504040204" pitchFamily="34" charset="0"/>
              </a:rPr>
              <a:t>, which convert uric acid into a more soluble derivative called </a:t>
            </a:r>
            <a:r>
              <a:rPr lang="en-US" dirty="0" err="1">
                <a:solidFill>
                  <a:srgbClr val="000000"/>
                </a:solidFill>
                <a:latin typeface="Arial" panose="020B0604020202020204" pitchFamily="34" charset="0"/>
                <a:ea typeface="Verdana" panose="020B0604030504040204" pitchFamily="34" charset="0"/>
              </a:rPr>
              <a:t>allantoin</a:t>
            </a:r>
            <a:endParaRPr lang="en-US" dirty="0">
              <a:solidFill>
                <a:srgbClr val="000000"/>
              </a:solidFill>
              <a:latin typeface="Arial" panose="020B0604020202020204" pitchFamily="34" charset="0"/>
              <a:ea typeface="Verdana" panose="020B0604030504040204" pitchFamily="34" charset="0"/>
            </a:endParaRP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Humans, apes, and Dalmatian dogs lack this enzyme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 humans, excessive accumulation of uric acid in joints causes gout</a:t>
            </a:r>
          </a:p>
        </p:txBody>
      </p:sp>
      <p:sp>
        <p:nvSpPr>
          <p:cNvPr id="6" name="Slide Number Placeholder 3">
            <a:extLst>
              <a:ext uri="{FF2B5EF4-FFF2-40B4-BE49-F238E27FC236}">
                <a16:creationId xmlns:a16="http://schemas.microsoft.com/office/drawing/2014/main" id="{C12026CA-B37D-4B5E-BBA0-5AA6947BC996}"/>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9239046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CE9510-367A-4779-AF31-2DFCDD66B47A}"/>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Osmoregulatory</a:t>
            </a:r>
            <a:r>
              <a:rPr lang="en-US" dirty="0">
                <a:solidFill>
                  <a:srgbClr val="000000"/>
                </a:solidFill>
                <a:latin typeface="Arial" panose="020B0604020202020204" pitchFamily="34" charset="0"/>
                <a:ea typeface="Verdana" panose="020B0604030504040204" pitchFamily="34" charset="0"/>
                <a:cs typeface="Arial" pitchFamily="34" charset="0"/>
              </a:rPr>
              <a:t> organs</a:t>
            </a:r>
          </a:p>
        </p:txBody>
      </p:sp>
      <p:sp>
        <p:nvSpPr>
          <p:cNvPr id="3" name="Content Placeholder 2">
            <a:extLst>
              <a:ext uri="{FF2B5EF4-FFF2-40B4-BE49-F238E27FC236}">
                <a16:creationId xmlns:a16="http://schemas.microsoft.com/office/drawing/2014/main" id="{CBB5917B-80B1-43A0-BB6D-0A6D97250944}"/>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 many animals, removal of water or salts is coupled with removal of metabolic wastes through the excretory system</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 variety of mechanisms have evolved to accomplish this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Single-celled protists and sponges use contractile vacuoles</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Other multicellular animals have a system of excretory tubules to expel fluid and wastes</a:t>
            </a:r>
          </a:p>
        </p:txBody>
      </p:sp>
      <p:sp>
        <p:nvSpPr>
          <p:cNvPr id="6" name="Slide Number Placeholder 3">
            <a:extLst>
              <a:ext uri="{FF2B5EF4-FFF2-40B4-BE49-F238E27FC236}">
                <a16:creationId xmlns:a16="http://schemas.microsoft.com/office/drawing/2014/main" id="{3DF30A40-DA2B-4315-906D-C2BB513B61BE}"/>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3323384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0A256-8A71-478A-92CF-BB21CC60CE4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Invertebrate </a:t>
            </a:r>
            <a:r>
              <a:rPr lang="en-US" dirty="0" err="1">
                <a:solidFill>
                  <a:srgbClr val="000000"/>
                </a:solidFill>
                <a:latin typeface="Arial" panose="020B0604020202020204" pitchFamily="34" charset="0"/>
                <a:ea typeface="Verdana" panose="020B0604030504040204" pitchFamily="34" charset="0"/>
                <a:cs typeface="Arial" pitchFamily="34" charset="0"/>
              </a:rPr>
              <a:t>osmoregulatory</a:t>
            </a:r>
            <a:r>
              <a:rPr lang="en-US" dirty="0">
                <a:solidFill>
                  <a:srgbClr val="000000"/>
                </a:solidFill>
                <a:latin typeface="Arial" panose="020B0604020202020204" pitchFamily="34" charset="0"/>
                <a:ea typeface="Verdana" panose="020B0604030504040204" pitchFamily="34" charset="0"/>
                <a:cs typeface="Arial" pitchFamily="34" charset="0"/>
              </a:rPr>
              <a:t> organs</a:t>
            </a:r>
          </a:p>
        </p:txBody>
      </p:sp>
      <p:sp>
        <p:nvSpPr>
          <p:cNvPr id="3" name="Content Placeholder 2">
            <a:extLst>
              <a:ext uri="{FF2B5EF4-FFF2-40B4-BE49-F238E27FC236}">
                <a16:creationId xmlns:a16="http://schemas.microsoft.com/office/drawing/2014/main" id="{6764833F-D77F-4DE8-987A-F7940E9AA75E}"/>
              </a:ext>
            </a:extLst>
          </p:cNvPr>
          <p:cNvSpPr>
            <a:spLocks noGrp="1"/>
          </p:cNvSpPr>
          <p:nvPr>
            <p:ph sz="quarter" idx="11"/>
          </p:nvPr>
        </p:nvSpPr>
        <p:spPr/>
        <p:txBody>
          <a:bodyPr/>
          <a:lstStyle/>
          <a:p>
            <a:pPr>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Invertebrates</a:t>
            </a:r>
          </a:p>
          <a:p>
            <a:pPr marL="342900" indent="-342900">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Flatworms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Use </a:t>
            </a:r>
            <a:r>
              <a:rPr lang="en-US" dirty="0" err="1">
                <a:solidFill>
                  <a:srgbClr val="000000"/>
                </a:solidFill>
                <a:latin typeface="Arial" panose="020B0604020202020204" pitchFamily="34" charset="0"/>
                <a:ea typeface="Verdana" panose="020B0604030504040204" pitchFamily="34" charset="0"/>
              </a:rPr>
              <a:t>protonephridia</a:t>
            </a:r>
            <a:r>
              <a:rPr lang="en-US" dirty="0">
                <a:solidFill>
                  <a:srgbClr val="000000"/>
                </a:solidFill>
                <a:latin typeface="Arial" panose="020B0604020202020204" pitchFamily="34" charset="0"/>
                <a:ea typeface="Verdana" panose="020B0604030504040204" pitchFamily="34" charset="0"/>
              </a:rPr>
              <a:t> which branch into bulblike flame cells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Open to the outside of the body, but not to the inside</a:t>
            </a:r>
          </a:p>
          <a:p>
            <a:pPr marL="342900" indent="-342900">
              <a:spcBef>
                <a:spcPts val="6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Earthworms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Use </a:t>
            </a:r>
            <a:r>
              <a:rPr lang="en-US" dirty="0" err="1">
                <a:solidFill>
                  <a:srgbClr val="000000"/>
                </a:solidFill>
                <a:latin typeface="Arial" panose="020B0604020202020204" pitchFamily="34" charset="0"/>
                <a:ea typeface="Verdana" panose="020B0604030504040204" pitchFamily="34" charset="0"/>
              </a:rPr>
              <a:t>nephridia</a:t>
            </a:r>
            <a:endParaRPr lang="en-US" dirty="0">
              <a:solidFill>
                <a:srgbClr val="000000"/>
              </a:solidFill>
              <a:latin typeface="Arial" panose="020B0604020202020204" pitchFamily="34" charset="0"/>
              <a:ea typeface="Verdana" panose="020B0604030504040204" pitchFamily="34" charset="0"/>
            </a:endParaRP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Open both to the inside and outside of the body</a:t>
            </a:r>
          </a:p>
        </p:txBody>
      </p:sp>
      <p:sp>
        <p:nvSpPr>
          <p:cNvPr id="6" name="Slide Number Placeholder 3">
            <a:extLst>
              <a:ext uri="{FF2B5EF4-FFF2-40B4-BE49-F238E27FC236}">
                <a16:creationId xmlns:a16="http://schemas.microsoft.com/office/drawing/2014/main" id="{9CDE1B7F-0BBB-4068-8FA8-09DA12B4B021}"/>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6478260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70D21-3330-40D2-9898-044183530977}"/>
              </a:ext>
            </a:extLst>
          </p:cNvPr>
          <p:cNvSpPr>
            <a:spLocks noGrp="1"/>
          </p:cNvSpPr>
          <p:nvPr>
            <p:ph type="title"/>
          </p:nvPr>
        </p:nvSpPr>
        <p:spPr/>
        <p:txBody>
          <a:bodyPr/>
          <a:lstStyle/>
          <a:p>
            <a:pPr lvl="0"/>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Protonephridia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of flatworms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shows the protonephridia of flatworm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69370" y="1139584"/>
            <a:ext cx="5005259" cy="5005259"/>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6B8894B6-8659-4656-A25F-64E7C5F32FD5}"/>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9705478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0DFA-D2D2-49A2-933C-15F8F0F3EFB3}"/>
              </a:ext>
            </a:extLst>
          </p:cNvPr>
          <p:cNvSpPr>
            <a:spLocks noGrp="1"/>
          </p:cNvSpPr>
          <p:nvPr>
            <p:ph type="title"/>
          </p:nvPr>
        </p:nvSpPr>
        <p:spPr/>
        <p:txBody>
          <a:bodyPr/>
          <a:lstStyle/>
          <a:p>
            <a:pPr lvl="0"/>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Nephridia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of annelids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shows the nephridia of annelid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2847" y="1263549"/>
            <a:ext cx="4518306" cy="4757329"/>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45F711D5-7E32-4F4B-B297-CD07235F95F9}"/>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1311426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10EAF-1E57-4EB4-A1D8-CDA0D045069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Insect </a:t>
            </a:r>
            <a:r>
              <a:rPr lang="en-US" dirty="0" err="1">
                <a:solidFill>
                  <a:srgbClr val="000000"/>
                </a:solidFill>
                <a:latin typeface="Arial" panose="020B0604020202020204" pitchFamily="34" charset="0"/>
                <a:ea typeface="Verdana" panose="020B0604030504040204" pitchFamily="34" charset="0"/>
                <a:cs typeface="Arial" pitchFamily="34" charset="0"/>
              </a:rPr>
              <a:t>osmoregulatory</a:t>
            </a:r>
            <a:r>
              <a:rPr lang="en-US" dirty="0">
                <a:solidFill>
                  <a:srgbClr val="000000"/>
                </a:solidFill>
                <a:latin typeface="Arial" panose="020B0604020202020204" pitchFamily="34" charset="0"/>
                <a:ea typeface="Verdana" panose="020B0604030504040204" pitchFamily="34" charset="0"/>
                <a:cs typeface="Arial" pitchFamily="34" charset="0"/>
              </a:rPr>
              <a:t> organs</a:t>
            </a:r>
          </a:p>
        </p:txBody>
      </p:sp>
      <p:sp>
        <p:nvSpPr>
          <p:cNvPr id="3" name="Content Placeholder 2">
            <a:extLst>
              <a:ext uri="{FF2B5EF4-FFF2-40B4-BE49-F238E27FC236}">
                <a16:creationId xmlns:a16="http://schemas.microsoft.com/office/drawing/2014/main" id="{F9B695D9-C21E-4C6A-83D7-666F0E7CDA9E}"/>
              </a:ext>
            </a:extLst>
          </p:cNvPr>
          <p:cNvSpPr>
            <a:spLocks noGrp="1"/>
          </p:cNvSpPr>
          <p:nvPr>
            <p:ph sz="quarter" idx="11"/>
          </p:nvPr>
        </p:nvSpPr>
        <p:spPr>
          <a:xfrm>
            <a:off x="342900" y="1276710"/>
            <a:ext cx="8458200" cy="4165623"/>
          </a:xfrm>
        </p:spPr>
        <p:txBody>
          <a:bodyPr/>
          <a:lstStyle/>
          <a:p>
            <a:pPr lvl="0">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Use </a:t>
            </a:r>
            <a:r>
              <a:rPr lang="en-US" dirty="0" err="1">
                <a:solidFill>
                  <a:srgbClr val="000000"/>
                </a:solidFill>
                <a:latin typeface="Arial" panose="020B0604020202020204" pitchFamily="34" charset="0"/>
                <a:ea typeface="Verdana" panose="020B0604030504040204" pitchFamily="34" charset="0"/>
              </a:rPr>
              <a:t>Malpighian</a:t>
            </a:r>
            <a:r>
              <a:rPr lang="en-US" dirty="0">
                <a:solidFill>
                  <a:srgbClr val="000000"/>
                </a:solidFill>
                <a:latin typeface="Arial" panose="020B0604020202020204" pitchFamily="34" charset="0"/>
                <a:ea typeface="Verdana" panose="020B0604030504040204" pitchFamily="34" charset="0"/>
              </a:rPr>
              <a:t> tubules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Extensions of the digestive tract</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Waste molecules and</a:t>
            </a:r>
          </a:p>
        </p:txBody>
      </p:sp>
      <p:graphicFrame>
        <p:nvGraphicFramePr>
          <p:cNvPr id="11" name="Object 3">
            <a:extLst>
              <a:ext uri="{FF2B5EF4-FFF2-40B4-BE49-F238E27FC236}">
                <a16:creationId xmlns:a16="http://schemas.microsoft.com/office/drawing/2014/main" id="{9609366C-CAFC-4E54-A105-D77DDB9307BD}"/>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760829296"/>
              </p:ext>
            </p:extLst>
          </p:nvPr>
        </p:nvGraphicFramePr>
        <p:xfrm>
          <a:off x="3468783" y="2592199"/>
          <a:ext cx="355600" cy="330200"/>
        </p:xfrm>
        <a:graphic>
          <a:graphicData uri="http://schemas.openxmlformats.org/presentationml/2006/ole">
            <mc:AlternateContent xmlns:mc="http://schemas.openxmlformats.org/markup-compatibility/2006">
              <mc:Choice xmlns:v="urn:schemas-microsoft-com:vml" Requires="v">
                <p:oleObj spid="_x0000_s2176" name="Equation" r:id="rId3" imgW="355320" imgH="330120" progId="Equation.DSMT4">
                  <p:embed/>
                </p:oleObj>
              </mc:Choice>
              <mc:Fallback>
                <p:oleObj name="Equation" r:id="rId3" imgW="355320" imgH="330120" progId="Equation.DSMT4">
                  <p:embed/>
                  <p:pic>
                    <p:nvPicPr>
                      <p:cNvPr id="0" name=""/>
                      <p:cNvPicPr/>
                      <p:nvPr/>
                    </p:nvPicPr>
                    <p:blipFill>
                      <a:blip r:embed="rId4"/>
                      <a:stretch>
                        <a:fillRect/>
                      </a:stretch>
                    </p:blipFill>
                    <p:spPr>
                      <a:xfrm>
                        <a:off x="3468783" y="2592199"/>
                        <a:ext cx="3556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6195261B-29B0-4528-BBEF-528C5ED99C5A}"/>
              </a:ext>
            </a:extLst>
          </p:cNvPr>
          <p:cNvSpPr>
            <a:spLocks noGrp="1"/>
          </p:cNvSpPr>
          <p:nvPr>
            <p:ph sz="quarter" idx="15"/>
          </p:nvPr>
        </p:nvSpPr>
        <p:spPr>
          <a:xfrm>
            <a:off x="342900" y="2533880"/>
            <a:ext cx="8458200" cy="2908453"/>
          </a:xfrm>
        </p:spPr>
        <p:txBody>
          <a:bodyPr/>
          <a:lstStyle/>
          <a:p>
            <a:pPr indent="3474720">
              <a:spcAft>
                <a:spcPts val="1200"/>
              </a:spcAft>
            </a:pPr>
            <a:r>
              <a:rPr lang="en-US" dirty="0"/>
              <a:t>are secreted into tubules by active transport</a:t>
            </a:r>
          </a:p>
          <a:p>
            <a:pPr>
              <a:spcAft>
                <a:spcPts val="1200"/>
              </a:spcAft>
            </a:pPr>
            <a:r>
              <a:rPr lang="en-US" dirty="0"/>
              <a:t>Creates an osmotic gradient that draws water into the tubules by osmosis</a:t>
            </a:r>
          </a:p>
          <a:p>
            <a:pPr>
              <a:spcAft>
                <a:spcPts val="1200"/>
              </a:spcAft>
            </a:pPr>
            <a:r>
              <a:rPr lang="en-US" dirty="0"/>
              <a:t>Most of the water and</a:t>
            </a:r>
            <a:endParaRPr lang="en-IN" dirty="0"/>
          </a:p>
        </p:txBody>
      </p:sp>
      <p:graphicFrame>
        <p:nvGraphicFramePr>
          <p:cNvPr id="12" name="Object 5">
            <a:extLst>
              <a:ext uri="{FF2B5EF4-FFF2-40B4-BE49-F238E27FC236}">
                <a16:creationId xmlns:a16="http://schemas.microsoft.com/office/drawing/2014/main" id="{00EE4950-D864-4522-8C9B-7C34ABEFF70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753255561"/>
              </p:ext>
            </p:extLst>
          </p:nvPr>
        </p:nvGraphicFramePr>
        <p:xfrm>
          <a:off x="3470313" y="4364079"/>
          <a:ext cx="355600" cy="330200"/>
        </p:xfrm>
        <a:graphic>
          <a:graphicData uri="http://schemas.openxmlformats.org/presentationml/2006/ole">
            <mc:AlternateContent xmlns:mc="http://schemas.openxmlformats.org/markup-compatibility/2006">
              <mc:Choice xmlns:v="urn:schemas-microsoft-com:vml" Requires="v">
                <p:oleObj spid="_x0000_s2177" name="Equation" r:id="rId5" imgW="355320" imgH="330120" progId="Equation.DSMT4">
                  <p:embed/>
                </p:oleObj>
              </mc:Choice>
              <mc:Fallback>
                <p:oleObj name="Equation" r:id="rId5" imgW="355320" imgH="330120" progId="Equation.DSMT4">
                  <p:embed/>
                  <p:pic>
                    <p:nvPicPr>
                      <p:cNvPr id="11" name="Object 10">
                        <a:extLst>
                          <a:ext uri="{FF2B5EF4-FFF2-40B4-BE49-F238E27FC236}">
                            <a16:creationId xmlns:a16="http://schemas.microsoft.com/office/drawing/2014/main" id="{9609366C-CAFC-4E54-A105-D77DDB9307BD}"/>
                          </a:ext>
                        </a:extLst>
                      </p:cNvPr>
                      <p:cNvPicPr/>
                      <p:nvPr/>
                    </p:nvPicPr>
                    <p:blipFill>
                      <a:blip r:embed="rId6"/>
                      <a:stretch>
                        <a:fillRect/>
                      </a:stretch>
                    </p:blipFill>
                    <p:spPr>
                      <a:xfrm>
                        <a:off x="3470313" y="4364079"/>
                        <a:ext cx="355600" cy="330200"/>
                      </a:xfrm>
                      <a:prstGeom prst="rect">
                        <a:avLst/>
                      </a:prstGeom>
                    </p:spPr>
                  </p:pic>
                </p:oleObj>
              </mc:Fallback>
            </mc:AlternateContent>
          </a:graphicData>
        </a:graphic>
      </p:graphicFrame>
      <p:sp>
        <p:nvSpPr>
          <p:cNvPr id="8" name="Content Placeholder 6">
            <a:extLst>
              <a:ext uri="{FF2B5EF4-FFF2-40B4-BE49-F238E27FC236}">
                <a16:creationId xmlns:a16="http://schemas.microsoft.com/office/drawing/2014/main" id="{8FFF4E6F-E79F-4EF5-8765-8B4FA05C0A19}"/>
              </a:ext>
            </a:extLst>
          </p:cNvPr>
          <p:cNvSpPr>
            <a:spLocks noGrp="1"/>
          </p:cNvSpPr>
          <p:nvPr>
            <p:ph sz="quarter" idx="19"/>
          </p:nvPr>
        </p:nvSpPr>
        <p:spPr>
          <a:xfrm>
            <a:off x="342900" y="4342045"/>
            <a:ext cx="8458200" cy="1909001"/>
          </a:xfrm>
        </p:spPr>
        <p:txBody>
          <a:bodyPr/>
          <a:lstStyle/>
          <a:p>
            <a:pPr indent="3474720"/>
            <a:r>
              <a:rPr lang="en-US" dirty="0"/>
              <a:t>is then reabsorbed into the open circulatory system through hindgut epithelium</a:t>
            </a:r>
            <a:endParaRPr lang="en-IN" dirty="0"/>
          </a:p>
        </p:txBody>
      </p:sp>
      <p:sp>
        <p:nvSpPr>
          <p:cNvPr id="6" name="Slide Number Placeholder 7">
            <a:extLst>
              <a:ext uri="{FF2B5EF4-FFF2-40B4-BE49-F238E27FC236}">
                <a16:creationId xmlns:a16="http://schemas.microsoft.com/office/drawing/2014/main" id="{49CD88F2-4393-4284-B99A-C5EB3B160C42}"/>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740541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389120" cy="5173894"/>
          </a:xfrm>
        </p:spPr>
        <p:txBody>
          <a:bodyPr/>
          <a:lstStyle/>
          <a:p>
            <a:pPr marL="731520" indent="-731520"/>
            <a:r>
              <a:rPr lang="en-US" b="1" dirty="0"/>
              <a:t>49.1 	</a:t>
            </a:r>
            <a:r>
              <a:rPr lang="en-US" dirty="0"/>
              <a:t>Osmolarity and Osmotic Balance </a:t>
            </a:r>
          </a:p>
          <a:p>
            <a:pPr marL="731520" indent="-731520"/>
            <a:r>
              <a:rPr lang="en-US" b="1" dirty="0"/>
              <a:t>49.2 	</a:t>
            </a:r>
            <a:r>
              <a:rPr lang="en-US" dirty="0"/>
              <a:t>Nitrogenous Wastes: Ammonia, Urea, and Uric Acid </a:t>
            </a:r>
          </a:p>
          <a:p>
            <a:pPr marL="731520" indent="-731520"/>
            <a:r>
              <a:rPr lang="en-IN" b="1" dirty="0"/>
              <a:t>49.3 	</a:t>
            </a:r>
            <a:r>
              <a:rPr lang="en-IN" dirty="0"/>
              <a:t>Osmoregulatory Organs </a:t>
            </a:r>
          </a:p>
          <a:p>
            <a:pPr marL="731520" indent="-731520"/>
            <a:r>
              <a:rPr lang="en-US" b="1" dirty="0"/>
              <a:t>49.4 	</a:t>
            </a:r>
            <a:r>
              <a:rPr lang="en-US" dirty="0"/>
              <a:t>Evolution of the Vertebrate Kidney </a:t>
            </a:r>
          </a:p>
          <a:p>
            <a:pPr marL="731520" indent="-731520"/>
            <a:r>
              <a:rPr lang="en-IN" b="1" dirty="0"/>
              <a:t>49.5 	</a:t>
            </a:r>
            <a:r>
              <a:rPr lang="en-IN" dirty="0"/>
              <a:t>The Mammalian Kidney </a:t>
            </a:r>
          </a:p>
          <a:p>
            <a:pPr marL="731520" indent="-731520"/>
            <a:r>
              <a:rPr lang="en-US" b="1" dirty="0"/>
              <a:t>49.6 	</a:t>
            </a:r>
            <a:r>
              <a:rPr lang="en-US" dirty="0"/>
              <a:t>Hormonal Control of Osmoregulatory Functions</a:t>
            </a:r>
          </a:p>
        </p:txBody>
      </p:sp>
      <p:pic>
        <p:nvPicPr>
          <p:cNvPr id="4" name="Picture 3" descr="A photograph shows a Phillips's kangaroo rat standing on the ground.">
            <a:extLst>
              <a:ext uri="{FF2B5EF4-FFF2-40B4-BE49-F238E27FC236}">
                <a16:creationId xmlns:a16="http://schemas.microsoft.com/office/drawing/2014/main" id="{EDE70A43-1130-4F5C-B3FB-111A06A6FAA1}"/>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4852921" y="1235545"/>
            <a:ext cx="3906455" cy="4937760"/>
          </a:xfrm>
          <a:prstGeom prst="rect">
            <a:avLst/>
          </a:prstGeom>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5370127" y="6244059"/>
            <a:ext cx="2872041" cy="261366"/>
          </a:xfrm>
        </p:spPr>
        <p:txBody>
          <a:bodyPr/>
          <a:lstStyle/>
          <a:p>
            <a:pPr algn="ctr"/>
            <a:r>
              <a:rPr lang="en-US" dirty="0">
                <a:solidFill>
                  <a:schemeClr val="tx1"/>
                </a:solidFill>
              </a:rPr>
              <a:t>Rick &amp; Nora Bowers/</a:t>
            </a:r>
            <a:r>
              <a:rPr lang="en-US" dirty="0" err="1">
                <a:solidFill>
                  <a:schemeClr val="tx1"/>
                </a:solidFill>
              </a:rPr>
              <a:t>Alamy</a:t>
            </a:r>
            <a:r>
              <a:rPr lang="en-US" dirty="0">
                <a:solidFill>
                  <a:schemeClr val="tx1"/>
                </a:solidFill>
              </a:rPr>
              <a:t> Stock Photo</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4566F-928E-4E79-BD02-B8DDBDDEAF7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Malpighian tubules of insects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shows the Malpighian tubules of an insect. Its location in the body and a magnified view."/>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4638" y="1292417"/>
            <a:ext cx="5914724" cy="4846320"/>
          </a:xfrm>
          <a:prstGeom prst="rect">
            <a:avLst/>
          </a:prstGeom>
        </p:spPr>
      </p:pic>
      <p:sp>
        <p:nvSpPr>
          <p:cNvPr id="13" name="Text Placeholder 3">
            <a:extLst>
              <a:ext uri="{FF2B5EF4-FFF2-40B4-BE49-F238E27FC236}">
                <a16:creationId xmlns:a16="http://schemas.microsoft.com/office/drawing/2014/main" id="{0D77487E-01B2-4D7E-B0C2-797996149E5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330DD2B4-AF17-4061-831E-EA958521777E}"/>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5402071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0CE707-348D-4EE1-8A76-D068E03D753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Vertebrate </a:t>
            </a:r>
            <a:r>
              <a:rPr lang="en-US" dirty="0" err="1">
                <a:solidFill>
                  <a:srgbClr val="000000"/>
                </a:solidFill>
                <a:latin typeface="Arial" panose="020B0604020202020204" pitchFamily="34" charset="0"/>
                <a:ea typeface="Verdana" panose="020B0604030504040204" pitchFamily="34" charset="0"/>
                <a:cs typeface="Arial" pitchFamily="34" charset="0"/>
              </a:rPr>
              <a:t>osmoregulatory</a:t>
            </a:r>
            <a:r>
              <a:rPr lang="en-US" dirty="0">
                <a:solidFill>
                  <a:srgbClr val="000000"/>
                </a:solidFill>
                <a:latin typeface="Arial" panose="020B0604020202020204" pitchFamily="34" charset="0"/>
                <a:ea typeface="Verdana" panose="020B0604030504040204" pitchFamily="34" charset="0"/>
                <a:cs typeface="Arial" pitchFamily="34" charset="0"/>
              </a:rPr>
              <a:t> organs</a:t>
            </a:r>
          </a:p>
        </p:txBody>
      </p:sp>
      <p:sp>
        <p:nvSpPr>
          <p:cNvPr id="3" name="Content Placeholder 2">
            <a:extLst>
              <a:ext uri="{FF2B5EF4-FFF2-40B4-BE49-F238E27FC236}">
                <a16:creationId xmlns:a16="http://schemas.microsoft.com/office/drawing/2014/main" id="{FFA641A7-0DB1-4891-B4AF-5C6823728776}"/>
              </a:ext>
            </a:extLst>
          </p:cNvPr>
          <p:cNvSpPr>
            <a:spLocks noGrp="1"/>
          </p:cNvSpPr>
          <p:nvPr>
            <p:ph sz="quarter" idx="11"/>
          </p:nvPr>
        </p:nvSpPr>
        <p:spPr>
          <a:xfrm>
            <a:off x="342900" y="1276709"/>
            <a:ext cx="8458200" cy="5113073"/>
          </a:xfrm>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Vertebrate kidneys</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Create a tubular fluid by filtering the blood under pressure through the glomerulus</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Filtrate contains many small molecules, in addition to water and waste products</a:t>
            </a:r>
          </a:p>
          <a:p>
            <a:pPr marL="342900" indent="-342900">
              <a:spcBef>
                <a:spcPts val="1200"/>
              </a:spcBef>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Most of these molecules and water are reabsorbed into the blood</a:t>
            </a:r>
          </a:p>
          <a:p>
            <a:pPr lvl="2" indent="-283464">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Selective reabsorption provides great flexibility</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Waste products are eliminated from the body in the form of urine</a:t>
            </a:r>
          </a:p>
        </p:txBody>
      </p:sp>
      <p:sp>
        <p:nvSpPr>
          <p:cNvPr id="6" name="Slide Number Placeholder 3">
            <a:extLst>
              <a:ext uri="{FF2B5EF4-FFF2-40B4-BE49-F238E27FC236}">
                <a16:creationId xmlns:a16="http://schemas.microsoft.com/office/drawing/2014/main" id="{23C318EA-DEAD-4990-A1C0-6F19DC462366}"/>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752601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15CE2-AEEE-4587-A19E-A69C58FCAA2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Evolution of the vertebrate kidney</a:t>
            </a:r>
          </a:p>
        </p:txBody>
      </p:sp>
      <p:sp>
        <p:nvSpPr>
          <p:cNvPr id="3" name="Content Placeholder 2">
            <a:extLst>
              <a:ext uri="{FF2B5EF4-FFF2-40B4-BE49-F238E27FC236}">
                <a16:creationId xmlns:a16="http://schemas.microsoft.com/office/drawing/2014/main" id="{3C04F675-CD3A-406C-870D-1254DD741645}"/>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Made up of thousands of repeating units – nephrons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Although the same basic design has been retained in all vertebrate kidneys, a few modifications have occurred</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All vertebrates can produce a urine that is isotonic or hypotonic to blood</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Only birds and mammals can make a hypertonic urine</a:t>
            </a:r>
          </a:p>
        </p:txBody>
      </p:sp>
      <p:sp>
        <p:nvSpPr>
          <p:cNvPr id="6" name="Slide Number Placeholder 3">
            <a:extLst>
              <a:ext uri="{FF2B5EF4-FFF2-40B4-BE49-F238E27FC236}">
                <a16:creationId xmlns:a16="http://schemas.microsoft.com/office/drawing/2014/main" id="{43D9F95C-4707-478A-93AD-43654405C0E2}"/>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503482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551AE-427C-4C22-8423-0410E911CCA4}"/>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Organization of the vertebrate nephron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The Nephron consists of a capillary ball surrounded by a bulge at the end of a tube that bends and curves before emptying into a collecting duc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0133" y="1268689"/>
            <a:ext cx="4143733" cy="4747048"/>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3DEF6E73-7C36-415F-B3F8-223C6FC2EF31}"/>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4228558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1A962-B5DF-42E6-BEF2-2F51E7C55EB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Kidneys of freshwater fish</a:t>
            </a:r>
          </a:p>
        </p:txBody>
      </p:sp>
      <p:sp>
        <p:nvSpPr>
          <p:cNvPr id="3" name="Content Placeholder 2">
            <a:extLst>
              <a:ext uri="{FF2B5EF4-FFF2-40B4-BE49-F238E27FC236}">
                <a16:creationId xmlns:a16="http://schemas.microsoft.com/office/drawing/2014/main" id="{F6C8BFC0-D554-40DE-BC43-74E6B7200422}"/>
              </a:ext>
            </a:extLst>
          </p:cNvPr>
          <p:cNvSpPr>
            <a:spLocks noGrp="1"/>
          </p:cNvSpPr>
          <p:nvPr>
            <p:ph sz="quarter" idx="11"/>
          </p:nvPr>
        </p:nvSpPr>
        <p:spPr/>
        <p:txBody>
          <a:bodyPr/>
          <a:lstStyle/>
          <a:p>
            <a:pPr>
              <a:lnSpc>
                <a:spcPct val="110000"/>
              </a:lnSpc>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Kidneys are thought to have evolved among the freshwater </a:t>
            </a:r>
            <a:r>
              <a:rPr lang="en-US" dirty="0" err="1">
                <a:solidFill>
                  <a:srgbClr val="000000"/>
                </a:solidFill>
                <a:latin typeface="Arial" panose="020B0604020202020204" pitchFamily="34" charset="0"/>
                <a:ea typeface="Verdana" panose="020B0604030504040204" pitchFamily="34" charset="0"/>
              </a:rPr>
              <a:t>teleosts</a:t>
            </a:r>
            <a:r>
              <a:rPr lang="en-US" dirty="0">
                <a:solidFill>
                  <a:srgbClr val="000000"/>
                </a:solidFill>
                <a:latin typeface="Arial" panose="020B0604020202020204" pitchFamily="34" charset="0"/>
                <a:ea typeface="Verdana" panose="020B0604030504040204" pitchFamily="34" charset="0"/>
              </a:rPr>
              <a:t>, or bony fishes</a:t>
            </a:r>
          </a:p>
          <a:p>
            <a:pPr>
              <a:lnSpc>
                <a:spcPct val="110000"/>
              </a:lnSpc>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Body fluids are hypertonic with respect to surrounding water, causing two problems</a:t>
            </a:r>
          </a:p>
          <a:p>
            <a:pPr marL="457200" lvl="0" indent="-457200">
              <a:lnSpc>
                <a:spcPct val="110000"/>
              </a:lnSpc>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Water enters body from environment</a:t>
            </a:r>
          </a:p>
          <a:p>
            <a:pPr lvl="2" indent="-283464">
              <a:lnSpc>
                <a:spcPct val="110000"/>
              </a:lnSpc>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Fishes do not drink water and excrete large amounts of dilute urine</a:t>
            </a:r>
          </a:p>
          <a:p>
            <a:pPr marL="457200" lvl="0" indent="-457200">
              <a:lnSpc>
                <a:spcPct val="110000"/>
              </a:lnSpc>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Solutes tend to leave the body</a:t>
            </a:r>
          </a:p>
          <a:p>
            <a:pPr lvl="2" indent="-283464">
              <a:lnSpc>
                <a:spcPct val="110000"/>
              </a:lnSpc>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Reabsorb ions across nephrons</a:t>
            </a:r>
          </a:p>
          <a:p>
            <a:pPr lvl="2" indent="-283464">
              <a:lnSpc>
                <a:spcPct val="110000"/>
              </a:lnSpc>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Actively transport ions across gills into blood</a:t>
            </a:r>
          </a:p>
        </p:txBody>
      </p:sp>
      <p:sp>
        <p:nvSpPr>
          <p:cNvPr id="6" name="Slide Number Placeholder 3">
            <a:extLst>
              <a:ext uri="{FF2B5EF4-FFF2-40B4-BE49-F238E27FC236}">
                <a16:creationId xmlns:a16="http://schemas.microsoft.com/office/drawing/2014/main" id="{25D6113F-588E-44C4-AC00-17B23BEAC01C}"/>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2144896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B7AB4-2F0E-4C27-8E73-AA9D34A6CFF1}"/>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Kidneys of marine fish</a:t>
            </a:r>
          </a:p>
        </p:txBody>
      </p:sp>
      <p:sp>
        <p:nvSpPr>
          <p:cNvPr id="3" name="Content Placeholder 2">
            <a:extLst>
              <a:ext uri="{FF2B5EF4-FFF2-40B4-BE49-F238E27FC236}">
                <a16:creationId xmlns:a16="http://schemas.microsoft.com/office/drawing/2014/main" id="{BECEB642-52E0-4C59-8B64-BE47DC4236D8}"/>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In contrast, marine bony fishes have body fluids that are hypotonic to seawater, causing two problems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Water tends to leave their bodies by osmosis across their gills</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Fishes drink large amounts of seawater</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Solutes tend to enter the body</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Eliminate ions through gill surfaces and urine</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Excrete urine isotonic to body fluids</a:t>
            </a:r>
          </a:p>
        </p:txBody>
      </p:sp>
      <p:sp>
        <p:nvSpPr>
          <p:cNvPr id="6" name="Slide Number Placeholder 3">
            <a:extLst>
              <a:ext uri="{FF2B5EF4-FFF2-40B4-BE49-F238E27FC236}">
                <a16:creationId xmlns:a16="http://schemas.microsoft.com/office/drawing/2014/main" id="{7C4B8C5C-DCF3-41E2-BD02-231E3A6D9DCD}"/>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1954324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C1EF6-77C6-4175-B118-99C3AA3ECB2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Freshwater and marine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teleosts</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face different osmotic problems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shows the different osmotic problems faced by freshwater fish and marine fish."/>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910" y="1864771"/>
            <a:ext cx="8414180" cy="3554884"/>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ED4BCC66-F015-417F-A3B4-53ADE3AC1A48}"/>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9855078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70E7D-4C51-4009-A2BD-FCA1DA743CF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Kidneys of cartilaginous fish</a:t>
            </a:r>
          </a:p>
        </p:txBody>
      </p:sp>
      <p:sp>
        <p:nvSpPr>
          <p:cNvPr id="3" name="Content Placeholder 2">
            <a:extLst>
              <a:ext uri="{FF2B5EF4-FFF2-40B4-BE49-F238E27FC236}">
                <a16:creationId xmlns:a16="http://schemas.microsoft.com/office/drawing/2014/main" id="{45DCF4CC-55B5-4470-9AC0-2B7757435AC0}"/>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Cartilaginous fish, including sharks and rays, reabsorb urea from the nephron tubules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Maintain a blood urea concentration that is 100 times higher than that of mammals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Makes blood isotonic to surrounding sea</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These fishes do not need to drink seawater or remove large amounts of ions from their bodies</a:t>
            </a:r>
          </a:p>
        </p:txBody>
      </p:sp>
      <p:sp>
        <p:nvSpPr>
          <p:cNvPr id="6" name="Slide Number Placeholder 3">
            <a:extLst>
              <a:ext uri="{FF2B5EF4-FFF2-40B4-BE49-F238E27FC236}">
                <a16:creationId xmlns:a16="http://schemas.microsoft.com/office/drawing/2014/main" id="{4444CE62-CEDF-465A-BD85-431BF837E5AA}"/>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6236043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27D0C-131E-48C7-A3D6-4B44AD5F5B98}"/>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The kidneys of amphibians and reptiles</a:t>
            </a:r>
          </a:p>
        </p:txBody>
      </p:sp>
      <p:sp>
        <p:nvSpPr>
          <p:cNvPr id="3" name="Content Placeholder 2">
            <a:extLst>
              <a:ext uri="{FF2B5EF4-FFF2-40B4-BE49-F238E27FC236}">
                <a16:creationId xmlns:a16="http://schemas.microsoft.com/office/drawing/2014/main" id="{DA766F50-E9D2-4B6B-A0C1-A76762BD43F8}"/>
              </a:ext>
            </a:extLst>
          </p:cNvPr>
          <p:cNvSpPr>
            <a:spLocks noGrp="1"/>
          </p:cNvSpPr>
          <p:nvPr>
            <p:ph sz="quarter" idx="11"/>
          </p:nvPr>
        </p:nvSpPr>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Amphibian kidney is identical to that of freshwater fish</a:t>
            </a:r>
          </a:p>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Kidneys of reptiles are very diverse</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Marine reptiles drink seawater and excrete an isotonic urine. Eliminate excess salt via salt glands.</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Terrestrial reptiles reabsorb much of the salt and water in their nephron tubules</a:t>
            </a:r>
          </a:p>
          <a:p>
            <a:pPr marL="640800" lvl="2" indent="-284400">
              <a:spcBef>
                <a:spcPts val="600"/>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Don’t excrete urine, but empty it into cloaca</a:t>
            </a:r>
          </a:p>
        </p:txBody>
      </p:sp>
      <p:sp>
        <p:nvSpPr>
          <p:cNvPr id="6" name="Slide Number Placeholder 3">
            <a:extLst>
              <a:ext uri="{FF2B5EF4-FFF2-40B4-BE49-F238E27FC236}">
                <a16:creationId xmlns:a16="http://schemas.microsoft.com/office/drawing/2014/main" id="{A53BBFDC-D56B-426F-9B4C-79BB35988826}"/>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9503895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D5792-E0DF-4B30-A384-F3573CFDEB6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kidneys of birds and mammals</a:t>
            </a:r>
          </a:p>
        </p:txBody>
      </p:sp>
      <p:sp>
        <p:nvSpPr>
          <p:cNvPr id="3" name="Content Placeholder 2">
            <a:extLst>
              <a:ext uri="{FF2B5EF4-FFF2-40B4-BE49-F238E27FC236}">
                <a16:creationId xmlns:a16="http://schemas.microsoft.com/office/drawing/2014/main" id="{C4D1F426-6531-46FD-867D-5E7D7283ACEF}"/>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Mammals and birds are the only vertebrates that can produce urine that is hypertonic to body fluids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Accomplished by the loop of </a:t>
            </a:r>
            <a:r>
              <a:rPr lang="en-US" dirty="0" err="1">
                <a:solidFill>
                  <a:srgbClr val="000000"/>
                </a:solidFill>
                <a:latin typeface="Arial" panose="020B0604020202020204" pitchFamily="34" charset="0"/>
                <a:ea typeface="Verdana" panose="020B0604030504040204" pitchFamily="34" charset="0"/>
              </a:rPr>
              <a:t>Henle</a:t>
            </a:r>
            <a:endParaRPr lang="en-US" dirty="0">
              <a:solidFill>
                <a:srgbClr val="000000"/>
              </a:solidFill>
              <a:latin typeface="Arial" panose="020B0604020202020204" pitchFamily="34" charset="0"/>
              <a:ea typeface="Verdana" panose="020B0604030504040204" pitchFamily="34" charset="0"/>
            </a:endParaRP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Birds have relatively few or no nephrons with long loops, and so cannot produce urine as concentrated as that of mammals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Marine birds excrete excess salt from salt glands near the eyes</a:t>
            </a:r>
          </a:p>
        </p:txBody>
      </p:sp>
      <p:sp>
        <p:nvSpPr>
          <p:cNvPr id="6" name="Slide Number Placeholder 3">
            <a:extLst>
              <a:ext uri="{FF2B5EF4-FFF2-40B4-BE49-F238E27FC236}">
                <a16:creationId xmlns:a16="http://schemas.microsoft.com/office/drawing/2014/main" id="{F5FA4E06-A68F-4367-980D-4DBF36A9BC6B}"/>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679509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FBBC0-885D-4349-8BD8-49AC11BBBCC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Osmotic balance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6CC7360-B314-4832-B7E6-815380C6742F}"/>
              </a:ext>
            </a:extLst>
          </p:cNvPr>
          <p:cNvSpPr>
            <a:spLocks noGrp="1"/>
          </p:cNvSpPr>
          <p:nvPr>
            <p:ph sz="quarter" idx="11"/>
          </p:nvPr>
        </p:nvSpPr>
        <p:spPr>
          <a:xfrm>
            <a:off x="342900" y="1276710"/>
            <a:ext cx="8458200" cy="4941210"/>
          </a:xfrm>
        </p:spPr>
        <p:txBody>
          <a:bodyPr/>
          <a:lstStyle/>
          <a:p>
            <a:pPr lvl="0">
              <a:spcBef>
                <a:spcPts val="12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Water in a multicellular body is distributed between</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Intracellular compartment</a:t>
            </a:r>
          </a:p>
          <a:p>
            <a:pPr marL="347472" lvl="0" indent="-347472">
              <a:spcBef>
                <a:spcPts val="1200"/>
              </a:spcBef>
              <a:spcAft>
                <a:spcPts val="12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Extracellular compartment</a:t>
            </a:r>
          </a:p>
          <a:p>
            <a:pPr lvl="0">
              <a:spcBef>
                <a:spcPts val="14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Most vertebrates maintain homeostasis for</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Total solute concentration of their extracellular fluids</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Concentration of specific inorganic ions</a:t>
            </a:r>
          </a:p>
        </p:txBody>
      </p:sp>
      <p:sp>
        <p:nvSpPr>
          <p:cNvPr id="6" name="Slide Number Placeholder 3">
            <a:extLst>
              <a:ext uri="{FF2B5EF4-FFF2-40B4-BE49-F238E27FC236}">
                <a16:creationId xmlns:a16="http://schemas.microsoft.com/office/drawing/2014/main" id="{57ADA1AA-5DF5-4E7F-97F1-B2B3A7EE724C}"/>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17926015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09D555-70A4-44DA-A054-7339E848F10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Salt glands of marine birds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 salt gland sits inside the skull of a bird. Fluid from the gland, located before the eye is released, runs down the beak where it falls off."/>
          <p:cNvPicPr>
            <a:picLocks noChangeAspect="1"/>
          </p:cNvPicPr>
          <p:nvPr/>
        </p:nvPicPr>
        <p:blipFill rotWithShape="1">
          <a:blip r:embed="rId2">
            <a:extLst>
              <a:ext uri="{28A0092B-C50C-407E-A947-70E740481C1C}">
                <a14:useLocalDpi xmlns:a14="http://schemas.microsoft.com/office/drawing/2010/main" val="0"/>
              </a:ext>
            </a:extLst>
          </a:blip>
          <a:srcRect l="6647" r="5393" b="20997"/>
          <a:stretch/>
        </p:blipFill>
        <p:spPr>
          <a:xfrm>
            <a:off x="532767" y="1755102"/>
            <a:ext cx="8078466" cy="3873010"/>
          </a:xfrm>
          <a:prstGeom prst="rect">
            <a:avLst/>
          </a:prstGeom>
        </p:spPr>
      </p:pic>
      <p:sp>
        <p:nvSpPr>
          <p:cNvPr id="7" name="Slide Number Placeholder 3">
            <a:extLst>
              <a:ext uri="{FF2B5EF4-FFF2-40B4-BE49-F238E27FC236}">
                <a16:creationId xmlns:a16="http://schemas.microsoft.com/office/drawing/2014/main" id="{60A51AAA-1BEF-4A13-9726-57667E54A59C}"/>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0228493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818BB-1C2D-4056-B9F3-717CFB9CD2A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The mammalian kidney</a:t>
            </a:r>
          </a:p>
        </p:txBody>
      </p:sp>
      <p:sp>
        <p:nvSpPr>
          <p:cNvPr id="3" name="Content Placeholder 2">
            <a:extLst>
              <a:ext uri="{FF2B5EF4-FFF2-40B4-BE49-F238E27FC236}">
                <a16:creationId xmlns:a16="http://schemas.microsoft.com/office/drawing/2014/main" id="{34F946FB-E78C-4B4A-8CD9-21B6F4565DC3}"/>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Each kidney receives blood from a renal artery</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Produces urine from this blood</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Urine drains from each kidney through a ureter into a urinary bladder</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Urine is passed out of the body through the urethra</a:t>
            </a:r>
          </a:p>
        </p:txBody>
      </p:sp>
      <p:sp>
        <p:nvSpPr>
          <p:cNvPr id="6" name="Slide Number Placeholder 3">
            <a:extLst>
              <a:ext uri="{FF2B5EF4-FFF2-40B4-BE49-F238E27FC236}">
                <a16:creationId xmlns:a16="http://schemas.microsoft.com/office/drawing/2014/main" id="{7AF01602-1B99-485F-B8BA-0E20F96E3483}"/>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7431675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231E08-0933-490F-A26D-52E6A24E349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Anatomy of the mammalian kidney</a:t>
            </a:r>
          </a:p>
        </p:txBody>
      </p:sp>
      <p:sp>
        <p:nvSpPr>
          <p:cNvPr id="3" name="Content Placeholder 2">
            <a:extLst>
              <a:ext uri="{FF2B5EF4-FFF2-40B4-BE49-F238E27FC236}">
                <a16:creationId xmlns:a16="http://schemas.microsoft.com/office/drawing/2014/main" id="{ED6B2027-EE6E-4D82-B555-0CE06E557110}"/>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Within the kidney, the mouth of the ureter flares open to form the renal pelvis</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Receives urine from the renal tissue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Divided into an outer renal cortex and inner renal medulla</a:t>
            </a:r>
          </a:p>
        </p:txBody>
      </p:sp>
      <p:sp>
        <p:nvSpPr>
          <p:cNvPr id="6" name="Slide Number Placeholder 3">
            <a:extLst>
              <a:ext uri="{FF2B5EF4-FFF2-40B4-BE49-F238E27FC236}">
                <a16:creationId xmlns:a16="http://schemas.microsoft.com/office/drawing/2014/main" id="{136B1A85-F79E-408B-BB3A-FADE13C7F5CF}"/>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5042700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D4ACC-DDC2-4AB2-A126-1DE8AD5E1A8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human renal system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 kidney is located posterior of the body cavity on either side of the spinal column inferior to the lung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853" y="1360100"/>
            <a:ext cx="8509203" cy="4589768"/>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99AC3B8D-D029-491F-945C-CEE611041807}"/>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40341698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70156-0A2C-4B2E-A38D-3E90198B89D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Functions of the mammalian kidney</a:t>
            </a:r>
          </a:p>
        </p:txBody>
      </p:sp>
      <p:sp>
        <p:nvSpPr>
          <p:cNvPr id="3" name="Content Placeholder 2">
            <a:extLst>
              <a:ext uri="{FF2B5EF4-FFF2-40B4-BE49-F238E27FC236}">
                <a16:creationId xmlns:a16="http://schemas.microsoft.com/office/drawing/2014/main" id="{96A4D990-C673-41E2-98C4-722F628163AE}"/>
              </a:ext>
            </a:extLst>
          </p:cNvPr>
          <p:cNvSpPr>
            <a:spLocks noGrp="1"/>
          </p:cNvSpPr>
          <p:nvPr>
            <p:ph sz="quarter" idx="11"/>
          </p:nvPr>
        </p:nvSpPr>
        <p:spPr/>
        <p:txBody>
          <a:bodyPr/>
          <a:lstStyle/>
          <a:p>
            <a:pPr>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The kidney has three basic functions</a:t>
            </a:r>
          </a:p>
          <a:p>
            <a:pPr marL="342900" indent="-342900">
              <a:spcBef>
                <a:spcPts val="1200"/>
              </a:spcBef>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Filtration</a:t>
            </a:r>
          </a:p>
          <a:p>
            <a:pPr marL="640800" lvl="2" indent="-284400">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Fluid in the blood is filtered out of the glomerulus into the tubule system</a:t>
            </a:r>
          </a:p>
          <a:p>
            <a:pPr marL="342900" indent="-342900">
              <a:spcBef>
                <a:spcPts val="1200"/>
              </a:spcBef>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Reabsorption</a:t>
            </a:r>
          </a:p>
          <a:p>
            <a:pPr marL="640800" lvl="2" indent="-284400">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Selective movement of solutes out of the filtrate back into the blood via </a:t>
            </a:r>
            <a:r>
              <a:rPr lang="en-US" dirty="0" err="1">
                <a:solidFill>
                  <a:srgbClr val="000000"/>
                </a:solidFill>
                <a:latin typeface="Arial" panose="020B0604020202020204" pitchFamily="34" charset="0"/>
                <a:ea typeface="Verdana" panose="020B0604030504040204" pitchFamily="34" charset="0"/>
              </a:rPr>
              <a:t>peritubular</a:t>
            </a:r>
            <a:r>
              <a:rPr lang="en-US" dirty="0">
                <a:solidFill>
                  <a:srgbClr val="000000"/>
                </a:solidFill>
                <a:latin typeface="Arial" panose="020B0604020202020204" pitchFamily="34" charset="0"/>
                <a:ea typeface="Verdana" panose="020B0604030504040204" pitchFamily="34" charset="0"/>
              </a:rPr>
              <a:t> capillaries</a:t>
            </a:r>
          </a:p>
          <a:p>
            <a:pPr marL="342900" indent="-342900">
              <a:spcBef>
                <a:spcPts val="1200"/>
              </a:spcBef>
              <a:spcAft>
                <a:spcPts val="6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Secretion</a:t>
            </a:r>
          </a:p>
          <a:p>
            <a:pPr marL="640800" lvl="2" indent="-284400">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Movement of substances from the blood into the extracellular fluid, then into the filtrate in the tubular system</a:t>
            </a:r>
          </a:p>
        </p:txBody>
      </p:sp>
      <p:sp>
        <p:nvSpPr>
          <p:cNvPr id="6" name="Slide Number Placeholder 3">
            <a:extLst>
              <a:ext uri="{FF2B5EF4-FFF2-40B4-BE49-F238E27FC236}">
                <a16:creationId xmlns:a16="http://schemas.microsoft.com/office/drawing/2014/main" id="{CCAF8DCA-7571-4B9D-AE5B-9526C75C6CCC}"/>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13796195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07C04-5CF7-4A0E-9A0C-3D41AC80C19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Three functions of the kidney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Up close, the glomerulus is a ball-shaped network of capillaries surrounded by the bulbous Bowman’s capsule at the end of a renal tubul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202" y="1368411"/>
            <a:ext cx="7843597" cy="4993576"/>
          </a:xfrm>
          <a:prstGeom prst="rect">
            <a:avLst/>
          </a:prstGeom>
        </p:spPr>
      </p:pic>
      <p:sp>
        <p:nvSpPr>
          <p:cNvPr id="8" name="Slide Number Placeholder 3">
            <a:extLst>
              <a:ext uri="{FF2B5EF4-FFF2-40B4-BE49-F238E27FC236}">
                <a16:creationId xmlns:a16="http://schemas.microsoft.com/office/drawing/2014/main" id="{5A5B8FA5-C9CD-4D82-B5AA-0A7AAF664EC2}"/>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2418981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876F9-2571-4538-BD8A-E98CA58BDCC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Blood flow in the mammalian kidney</a:t>
            </a:r>
          </a:p>
        </p:txBody>
      </p:sp>
      <p:sp>
        <p:nvSpPr>
          <p:cNvPr id="3" name="Content Placeholder 2">
            <a:extLst>
              <a:ext uri="{FF2B5EF4-FFF2-40B4-BE49-F238E27FC236}">
                <a16:creationId xmlns:a16="http://schemas.microsoft.com/office/drawing/2014/main" id="{B83D9764-C5A4-4315-ABC2-4478CC190AC0}"/>
              </a:ext>
            </a:extLst>
          </p:cNvPr>
          <p:cNvSpPr>
            <a:spLocks noGrp="1"/>
          </p:cNvSpPr>
          <p:nvPr>
            <p:ph sz="quarter" idx="11"/>
          </p:nvPr>
        </p:nvSpPr>
        <p:spPr/>
        <p:txBody>
          <a:bodyPr/>
          <a:lstStyle/>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Each kidney is made up of about 1 million functioning nephrons</a:t>
            </a:r>
          </a:p>
          <a:p>
            <a:pPr marL="347472" lvl="0" indent="-347472">
              <a:spcBef>
                <a:spcPts val="600"/>
              </a:spcBef>
              <a:spcAft>
                <a:spcPts val="6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Juxtamedullary</a:t>
            </a:r>
            <a:r>
              <a:rPr lang="en-US" dirty="0">
                <a:solidFill>
                  <a:srgbClr val="000000"/>
                </a:solidFill>
                <a:latin typeface="Arial" panose="020B0604020202020204" pitchFamily="34" charset="0"/>
                <a:ea typeface="Verdana" panose="020B0604030504040204" pitchFamily="34" charset="0"/>
              </a:rPr>
              <a:t> nephrons have long loops that dip deeply into the medulla</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Cortical nephrons have shorter loops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Blood is carried by an afferent arteriole to the glomerulus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Blood is filtered as it is forced through porous capillary walls</a:t>
            </a:r>
          </a:p>
        </p:txBody>
      </p:sp>
      <p:sp>
        <p:nvSpPr>
          <p:cNvPr id="6" name="Slide Number Placeholder 3">
            <a:extLst>
              <a:ext uri="{FF2B5EF4-FFF2-40B4-BE49-F238E27FC236}">
                <a16:creationId xmlns:a16="http://schemas.microsoft.com/office/drawing/2014/main" id="{03F1EA79-A01F-494D-A04B-84C126CCFB94}"/>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3598600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A2823-34E9-4294-9AC5-FCEFA5C0BDD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Bowman’s capsule and the loop of Henle</a:t>
            </a:r>
          </a:p>
        </p:txBody>
      </p:sp>
      <p:sp>
        <p:nvSpPr>
          <p:cNvPr id="3" name="Content Placeholder 2">
            <a:extLst>
              <a:ext uri="{FF2B5EF4-FFF2-40B4-BE49-F238E27FC236}">
                <a16:creationId xmlns:a16="http://schemas.microsoft.com/office/drawing/2014/main" id="{884B6BD4-2803-4F0A-A0AC-9ECB10BDCC0F}"/>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Blood components that are not filtered drain into an efferent arteriole, which empties into </a:t>
            </a:r>
            <a:r>
              <a:rPr lang="en-US" dirty="0" err="1">
                <a:solidFill>
                  <a:srgbClr val="000000"/>
                </a:solidFill>
                <a:latin typeface="Arial" panose="020B0604020202020204" pitchFamily="34" charset="0"/>
                <a:ea typeface="Verdana" panose="020B0604030504040204" pitchFamily="34" charset="0"/>
              </a:rPr>
              <a:t>peritubular</a:t>
            </a:r>
            <a:r>
              <a:rPr lang="en-US" dirty="0">
                <a:solidFill>
                  <a:srgbClr val="000000"/>
                </a:solidFill>
                <a:latin typeface="Arial" panose="020B0604020202020204" pitchFamily="34" charset="0"/>
                <a:ea typeface="Verdana" panose="020B0604030504040204" pitchFamily="34" charset="0"/>
              </a:rPr>
              <a:t> capillaries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Vasa recta in </a:t>
            </a:r>
            <a:r>
              <a:rPr lang="en-US" dirty="0" err="1">
                <a:solidFill>
                  <a:srgbClr val="000000"/>
                </a:solidFill>
                <a:latin typeface="Arial" panose="020B0604020202020204" pitchFamily="34" charset="0"/>
                <a:ea typeface="Verdana" panose="020B0604030504040204" pitchFamily="34" charset="0"/>
              </a:rPr>
              <a:t>juxtamedullary</a:t>
            </a:r>
            <a:r>
              <a:rPr lang="en-US" dirty="0">
                <a:solidFill>
                  <a:srgbClr val="000000"/>
                </a:solidFill>
                <a:latin typeface="Arial" panose="020B0604020202020204" pitchFamily="34" charset="0"/>
                <a:ea typeface="Verdana" panose="020B0604030504040204" pitchFamily="34" charset="0"/>
              </a:rPr>
              <a:t> nephrons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Glomerular filtrate enters the first region of the nephron tubules – Bowman’s capsule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Goes into the proximal convoluted tubule</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Then moves down the medulla and back up into cortex in the loop of </a:t>
            </a:r>
            <a:r>
              <a:rPr lang="en-US" dirty="0" err="1">
                <a:solidFill>
                  <a:srgbClr val="000000"/>
                </a:solidFill>
                <a:latin typeface="Arial" panose="020B0604020202020204" pitchFamily="34" charset="0"/>
                <a:ea typeface="Verdana" panose="020B0604030504040204" pitchFamily="34" charset="0"/>
              </a:rPr>
              <a:t>Henle</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B74D2D5E-7327-4FD1-8FDD-289D8CA544E7}"/>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23975443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176502-09A3-4B52-8251-159CBE54FD7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Distal convoluted tubule and collecting duct</a:t>
            </a:r>
          </a:p>
        </p:txBody>
      </p:sp>
      <p:sp>
        <p:nvSpPr>
          <p:cNvPr id="3" name="Content Placeholder 2">
            <a:extLst>
              <a:ext uri="{FF2B5EF4-FFF2-40B4-BE49-F238E27FC236}">
                <a16:creationId xmlns:a16="http://schemas.microsoft.com/office/drawing/2014/main" id="{E676EF66-C21A-4338-98D9-F7717BB38134}"/>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After leaving the loop, the fluid is delivered to a distal convoluted tubule in the cortex</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Drains into a collecting duct</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Merges with other collecting ducts to empty its contents, now called urine, into the renal pelvis</a:t>
            </a:r>
          </a:p>
        </p:txBody>
      </p:sp>
      <p:sp>
        <p:nvSpPr>
          <p:cNvPr id="6" name="Slide Number Placeholder 3">
            <a:extLst>
              <a:ext uri="{FF2B5EF4-FFF2-40B4-BE49-F238E27FC236}">
                <a16:creationId xmlns:a16="http://schemas.microsoft.com/office/drawing/2014/main" id="{33F27D29-811E-4AB1-9CDF-A78964C8D3DD}"/>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20778322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E49BE-7B3A-457C-9204-8364A806D6A4}"/>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 mammalian nephron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shows a nephron in a mammalian kidne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4904" y="1234662"/>
            <a:ext cx="4794192" cy="4937760"/>
          </a:xfrm>
          <a:prstGeom prst="rect">
            <a:avLst/>
          </a:prstGeom>
        </p:spPr>
      </p:pic>
      <p:sp>
        <p:nvSpPr>
          <p:cNvPr id="5" name="Text Placeholder 3">
            <a:extLst>
              <a:ext uri="{FF2B5EF4-FFF2-40B4-BE49-F238E27FC236}">
                <a16:creationId xmlns:a16="http://schemas.microsoft.com/office/drawing/2014/main" id="{8215DA9C-42D2-441B-BD6F-CD9BB136324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0E16E142-11A2-4053-A6F4-84D977E78684}"/>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3892781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C5A56-7230-4293-89FA-7452354D3C3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Important ions</a:t>
            </a:r>
          </a:p>
        </p:txBody>
      </p:sp>
      <p:sp>
        <p:nvSpPr>
          <p:cNvPr id="3" name="Content Placeholder 2">
            <a:extLst>
              <a:ext uri="{FF2B5EF4-FFF2-40B4-BE49-F238E27FC236}">
                <a16:creationId xmlns:a16="http://schemas.microsoft.com/office/drawing/2014/main" id="{BCB9D374-F345-4A24-8853-C83F4855EBA8}"/>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Sodium </a:t>
            </a:r>
          </a:p>
        </p:txBody>
      </p:sp>
      <p:graphicFrame>
        <p:nvGraphicFramePr>
          <p:cNvPr id="14" name="Object 3">
            <a:extLst>
              <a:ext uri="{FF2B5EF4-FFF2-40B4-BE49-F238E27FC236}">
                <a16:creationId xmlns:a16="http://schemas.microsoft.com/office/drawing/2014/main" id="{83ED0F4A-F7B9-4709-B201-C207B9E6B6C1}"/>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189031318"/>
              </p:ext>
            </p:extLst>
          </p:nvPr>
        </p:nvGraphicFramePr>
        <p:xfrm>
          <a:off x="1911197" y="1320669"/>
          <a:ext cx="762000" cy="393700"/>
        </p:xfrm>
        <a:graphic>
          <a:graphicData uri="http://schemas.openxmlformats.org/presentationml/2006/ole">
            <mc:AlternateContent xmlns:mc="http://schemas.openxmlformats.org/markup-compatibility/2006">
              <mc:Choice xmlns:v="urn:schemas-microsoft-com:vml" Requires="v">
                <p:oleObj spid="_x0000_s8394" name="Equation" r:id="rId3" imgW="761760" imgH="393480" progId="Equation.DSMT4">
                  <p:embed/>
                </p:oleObj>
              </mc:Choice>
              <mc:Fallback>
                <p:oleObj name="Equation" r:id="rId3" imgW="761760" imgH="393480" progId="Equation.DSMT4">
                  <p:embed/>
                  <p:pic>
                    <p:nvPicPr>
                      <p:cNvPr id="0" name=""/>
                      <p:cNvPicPr/>
                      <p:nvPr/>
                    </p:nvPicPr>
                    <p:blipFill>
                      <a:blip r:embed="rId4"/>
                      <a:stretch>
                        <a:fillRect/>
                      </a:stretch>
                    </p:blipFill>
                    <p:spPr>
                      <a:xfrm>
                        <a:off x="1911197" y="1320669"/>
                        <a:ext cx="762000" cy="3937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059869CE-3DCE-4BA6-B202-013276FB002C}"/>
              </a:ext>
            </a:extLst>
          </p:cNvPr>
          <p:cNvSpPr>
            <a:spLocks noGrp="1"/>
          </p:cNvSpPr>
          <p:nvPr>
            <p:ph sz="quarter" idx="15"/>
          </p:nvPr>
        </p:nvSpPr>
        <p:spPr>
          <a:xfrm>
            <a:off x="2776251" y="1276710"/>
            <a:ext cx="6024848" cy="422545"/>
          </a:xfrm>
        </p:spPr>
        <p:txBody>
          <a:bodyPr/>
          <a:lstStyle/>
          <a:p>
            <a:r>
              <a:rPr lang="en-US" dirty="0"/>
              <a:t>is the major cation in extracellular fluids</a:t>
            </a:r>
            <a:endParaRPr lang="en-IN" dirty="0"/>
          </a:p>
        </p:txBody>
      </p:sp>
      <p:sp>
        <p:nvSpPr>
          <p:cNvPr id="5" name="Content Placeholder 5">
            <a:extLst>
              <a:ext uri="{FF2B5EF4-FFF2-40B4-BE49-F238E27FC236}">
                <a16:creationId xmlns:a16="http://schemas.microsoft.com/office/drawing/2014/main" id="{8029347A-6105-40CE-AD05-2DF68EA68277}"/>
              </a:ext>
            </a:extLst>
          </p:cNvPr>
          <p:cNvSpPr>
            <a:spLocks noGrp="1"/>
          </p:cNvSpPr>
          <p:nvPr>
            <p:ph sz="quarter" idx="17"/>
          </p:nvPr>
        </p:nvSpPr>
        <p:spPr>
          <a:xfrm>
            <a:off x="342900" y="1908952"/>
            <a:ext cx="1684204" cy="422545"/>
          </a:xfrm>
        </p:spPr>
        <p:txBody>
          <a:bodyPr/>
          <a:lstStyle/>
          <a:p>
            <a:pPr marL="342900" indent="-342900">
              <a:buFont typeface="Arial" panose="020B0604020202020204" pitchFamily="34" charset="0"/>
              <a:buChar char="•"/>
            </a:pPr>
            <a:r>
              <a:rPr lang="en-US" dirty="0"/>
              <a:t>Chloride</a:t>
            </a:r>
            <a:endParaRPr lang="en-IN" dirty="0"/>
          </a:p>
        </p:txBody>
      </p:sp>
      <p:graphicFrame>
        <p:nvGraphicFramePr>
          <p:cNvPr id="15" name="Object 6">
            <a:extLst>
              <a:ext uri="{FF2B5EF4-FFF2-40B4-BE49-F238E27FC236}">
                <a16:creationId xmlns:a16="http://schemas.microsoft.com/office/drawing/2014/main" id="{00C536A5-F43F-43C1-A0ED-5782D182C4F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579074620"/>
              </p:ext>
            </p:extLst>
          </p:nvPr>
        </p:nvGraphicFramePr>
        <p:xfrm>
          <a:off x="2026301" y="1921799"/>
          <a:ext cx="647700" cy="393700"/>
        </p:xfrm>
        <a:graphic>
          <a:graphicData uri="http://schemas.openxmlformats.org/presentationml/2006/ole">
            <mc:AlternateContent xmlns:mc="http://schemas.openxmlformats.org/markup-compatibility/2006">
              <mc:Choice xmlns:v="urn:schemas-microsoft-com:vml" Requires="v">
                <p:oleObj spid="_x0000_s8395" name="Equation" r:id="rId5" imgW="647640" imgH="393480" progId="Equation.DSMT4">
                  <p:embed/>
                </p:oleObj>
              </mc:Choice>
              <mc:Fallback>
                <p:oleObj name="Equation" r:id="rId5" imgW="647640" imgH="393480" progId="Equation.DSMT4">
                  <p:embed/>
                  <p:pic>
                    <p:nvPicPr>
                      <p:cNvPr id="0" name=""/>
                      <p:cNvPicPr/>
                      <p:nvPr/>
                    </p:nvPicPr>
                    <p:blipFill>
                      <a:blip r:embed="rId6"/>
                      <a:stretch>
                        <a:fillRect/>
                      </a:stretch>
                    </p:blipFill>
                    <p:spPr>
                      <a:xfrm>
                        <a:off x="2026301" y="1921799"/>
                        <a:ext cx="647700" cy="393700"/>
                      </a:xfrm>
                      <a:prstGeom prst="rect">
                        <a:avLst/>
                      </a:prstGeom>
                    </p:spPr>
                  </p:pic>
                </p:oleObj>
              </mc:Fallback>
            </mc:AlternateContent>
          </a:graphicData>
        </a:graphic>
      </p:graphicFrame>
      <p:sp>
        <p:nvSpPr>
          <p:cNvPr id="7" name="Content Placeholder 7">
            <a:extLst>
              <a:ext uri="{FF2B5EF4-FFF2-40B4-BE49-F238E27FC236}">
                <a16:creationId xmlns:a16="http://schemas.microsoft.com/office/drawing/2014/main" id="{0B70B4FB-C718-44FA-81CC-57DA2F6B01CC}"/>
              </a:ext>
            </a:extLst>
          </p:cNvPr>
          <p:cNvSpPr>
            <a:spLocks noGrp="1"/>
          </p:cNvSpPr>
          <p:nvPr>
            <p:ph sz="quarter" idx="19"/>
          </p:nvPr>
        </p:nvSpPr>
        <p:spPr>
          <a:xfrm>
            <a:off x="2776251" y="1908952"/>
            <a:ext cx="6024848" cy="422545"/>
          </a:xfrm>
        </p:spPr>
        <p:txBody>
          <a:bodyPr/>
          <a:lstStyle/>
          <a:p>
            <a:r>
              <a:rPr lang="en-US" dirty="0"/>
              <a:t>is the major anion</a:t>
            </a:r>
            <a:endParaRPr lang="en-IN" dirty="0"/>
          </a:p>
        </p:txBody>
      </p:sp>
      <p:sp>
        <p:nvSpPr>
          <p:cNvPr id="8" name="Content Placeholder 8">
            <a:extLst>
              <a:ext uri="{FF2B5EF4-FFF2-40B4-BE49-F238E27FC236}">
                <a16:creationId xmlns:a16="http://schemas.microsoft.com/office/drawing/2014/main" id="{5AFFDB07-0EBC-4187-AA44-D1F1D020C629}"/>
              </a:ext>
            </a:extLst>
          </p:cNvPr>
          <p:cNvSpPr>
            <a:spLocks noGrp="1"/>
          </p:cNvSpPr>
          <p:nvPr>
            <p:ph sz="quarter" idx="31"/>
          </p:nvPr>
        </p:nvSpPr>
        <p:spPr>
          <a:xfrm>
            <a:off x="342900" y="2522863"/>
            <a:ext cx="3898594" cy="422545"/>
          </a:xfrm>
        </p:spPr>
        <p:txBody>
          <a:bodyPr/>
          <a:lstStyle/>
          <a:p>
            <a:pPr marL="342900" indent="-342900">
              <a:buFont typeface="Arial" panose="020B0604020202020204" pitchFamily="34" charset="0"/>
              <a:buChar char="•"/>
            </a:pPr>
            <a:r>
              <a:rPr lang="en-US" dirty="0"/>
              <a:t>Divalent cations, calcium</a:t>
            </a:r>
            <a:endParaRPr lang="en-IN" dirty="0"/>
          </a:p>
        </p:txBody>
      </p:sp>
      <p:graphicFrame>
        <p:nvGraphicFramePr>
          <p:cNvPr id="16" name="Object 9">
            <a:extLst>
              <a:ext uri="{FF2B5EF4-FFF2-40B4-BE49-F238E27FC236}">
                <a16:creationId xmlns:a16="http://schemas.microsoft.com/office/drawing/2014/main" id="{BC5841CA-48D9-4275-8E95-3C2CF19E2D5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352384641"/>
              </p:ext>
            </p:extLst>
          </p:nvPr>
        </p:nvGraphicFramePr>
        <p:xfrm>
          <a:off x="4241494" y="2537285"/>
          <a:ext cx="863600" cy="393700"/>
        </p:xfrm>
        <a:graphic>
          <a:graphicData uri="http://schemas.openxmlformats.org/presentationml/2006/ole">
            <mc:AlternateContent xmlns:mc="http://schemas.openxmlformats.org/markup-compatibility/2006">
              <mc:Choice xmlns:v="urn:schemas-microsoft-com:vml" Requires="v">
                <p:oleObj spid="_x0000_s8396" name="Equation" r:id="rId7" imgW="863280" imgH="393480" progId="Equation.DSMT4">
                  <p:embed/>
                </p:oleObj>
              </mc:Choice>
              <mc:Fallback>
                <p:oleObj name="Equation" r:id="rId7" imgW="863280" imgH="393480" progId="Equation.DSMT4">
                  <p:embed/>
                  <p:pic>
                    <p:nvPicPr>
                      <p:cNvPr id="0" name=""/>
                      <p:cNvPicPr/>
                      <p:nvPr/>
                    </p:nvPicPr>
                    <p:blipFill>
                      <a:blip r:embed="rId8"/>
                      <a:stretch>
                        <a:fillRect/>
                      </a:stretch>
                    </p:blipFill>
                    <p:spPr>
                      <a:xfrm>
                        <a:off x="4241494" y="2537285"/>
                        <a:ext cx="863600" cy="393700"/>
                      </a:xfrm>
                      <a:prstGeom prst="rect">
                        <a:avLst/>
                      </a:prstGeom>
                    </p:spPr>
                  </p:pic>
                </p:oleObj>
              </mc:Fallback>
            </mc:AlternateContent>
          </a:graphicData>
        </a:graphic>
      </p:graphicFrame>
      <p:sp>
        <p:nvSpPr>
          <p:cNvPr id="9" name="Content Placeholder 10">
            <a:extLst>
              <a:ext uri="{FF2B5EF4-FFF2-40B4-BE49-F238E27FC236}">
                <a16:creationId xmlns:a16="http://schemas.microsoft.com/office/drawing/2014/main" id="{0AD4D7CF-8CEE-41BE-9CBF-E9CF4C05C8CD}"/>
              </a:ext>
            </a:extLst>
          </p:cNvPr>
          <p:cNvSpPr>
            <a:spLocks noGrp="1"/>
          </p:cNvSpPr>
          <p:nvPr>
            <p:ph sz="quarter" idx="33"/>
          </p:nvPr>
        </p:nvSpPr>
        <p:spPr>
          <a:xfrm>
            <a:off x="5210978" y="2522863"/>
            <a:ext cx="3590121" cy="422545"/>
          </a:xfrm>
        </p:spPr>
        <p:txBody>
          <a:bodyPr/>
          <a:lstStyle/>
          <a:p>
            <a:r>
              <a:rPr lang="en-US" dirty="0"/>
              <a:t>and magnesium</a:t>
            </a:r>
            <a:endParaRPr lang="en-IN" dirty="0"/>
          </a:p>
        </p:txBody>
      </p:sp>
      <p:graphicFrame>
        <p:nvGraphicFramePr>
          <p:cNvPr id="17" name="Object 11">
            <a:extLst>
              <a:ext uri="{FF2B5EF4-FFF2-40B4-BE49-F238E27FC236}">
                <a16:creationId xmlns:a16="http://schemas.microsoft.com/office/drawing/2014/main" id="{8CE7AFF0-425C-4368-9443-11430862567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364583744"/>
              </p:ext>
            </p:extLst>
          </p:nvPr>
        </p:nvGraphicFramePr>
        <p:xfrm>
          <a:off x="740502" y="3151197"/>
          <a:ext cx="889000" cy="406400"/>
        </p:xfrm>
        <a:graphic>
          <a:graphicData uri="http://schemas.openxmlformats.org/presentationml/2006/ole">
            <mc:AlternateContent xmlns:mc="http://schemas.openxmlformats.org/markup-compatibility/2006">
              <mc:Choice xmlns:v="urn:schemas-microsoft-com:vml" Requires="v">
                <p:oleObj spid="_x0000_s8397" name="Equation" r:id="rId9" imgW="888840" imgH="406080" progId="Equation.DSMT4">
                  <p:embed/>
                </p:oleObj>
              </mc:Choice>
              <mc:Fallback>
                <p:oleObj name="Equation" r:id="rId9" imgW="888840" imgH="406080" progId="Equation.DSMT4">
                  <p:embed/>
                  <p:pic>
                    <p:nvPicPr>
                      <p:cNvPr id="0" name=""/>
                      <p:cNvPicPr/>
                      <p:nvPr/>
                    </p:nvPicPr>
                    <p:blipFill>
                      <a:blip r:embed="rId10"/>
                      <a:stretch>
                        <a:fillRect/>
                      </a:stretch>
                    </p:blipFill>
                    <p:spPr>
                      <a:xfrm>
                        <a:off x="740502" y="3151197"/>
                        <a:ext cx="889000" cy="406400"/>
                      </a:xfrm>
                      <a:prstGeom prst="rect">
                        <a:avLst/>
                      </a:prstGeom>
                    </p:spPr>
                  </p:pic>
                </p:oleObj>
              </mc:Fallback>
            </mc:AlternateContent>
          </a:graphicData>
        </a:graphic>
      </p:graphicFrame>
      <p:sp>
        <p:nvSpPr>
          <p:cNvPr id="10" name="Content Placeholder 12">
            <a:extLst>
              <a:ext uri="{FF2B5EF4-FFF2-40B4-BE49-F238E27FC236}">
                <a16:creationId xmlns:a16="http://schemas.microsoft.com/office/drawing/2014/main" id="{16FD3354-81CF-4B70-9B65-BFAC81E2D32C}"/>
              </a:ext>
            </a:extLst>
          </p:cNvPr>
          <p:cNvSpPr>
            <a:spLocks noGrp="1"/>
          </p:cNvSpPr>
          <p:nvPr>
            <p:ph sz="quarter" idx="35"/>
          </p:nvPr>
        </p:nvSpPr>
        <p:spPr>
          <a:xfrm>
            <a:off x="342900" y="3136774"/>
            <a:ext cx="8458200" cy="1389730"/>
          </a:xfrm>
        </p:spPr>
        <p:txBody>
          <a:bodyPr/>
          <a:lstStyle/>
          <a:p>
            <a:pPr indent="1280160"/>
            <a:r>
              <a:rPr lang="en-US" dirty="0"/>
              <a:t>, the monovalent cation </a:t>
            </a:r>
            <a:endParaRPr lang="en-IN" dirty="0"/>
          </a:p>
        </p:txBody>
      </p:sp>
      <p:graphicFrame>
        <p:nvGraphicFramePr>
          <p:cNvPr id="18" name="Object 13">
            <a:extLst>
              <a:ext uri="{FF2B5EF4-FFF2-40B4-BE49-F238E27FC236}">
                <a16:creationId xmlns:a16="http://schemas.microsoft.com/office/drawing/2014/main" id="{8D130245-7DB8-43A8-A7BF-4963A8CC2D0A}"/>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652739708"/>
              </p:ext>
            </p:extLst>
          </p:nvPr>
        </p:nvGraphicFramePr>
        <p:xfrm>
          <a:off x="5050010" y="3188599"/>
          <a:ext cx="355600" cy="330200"/>
        </p:xfrm>
        <a:graphic>
          <a:graphicData uri="http://schemas.openxmlformats.org/presentationml/2006/ole">
            <mc:AlternateContent xmlns:mc="http://schemas.openxmlformats.org/markup-compatibility/2006">
              <mc:Choice xmlns:v="urn:schemas-microsoft-com:vml" Requires="v">
                <p:oleObj spid="_x0000_s8398" name="Equation" r:id="rId11" imgW="355320" imgH="330120" progId="Equation.DSMT4">
                  <p:embed/>
                </p:oleObj>
              </mc:Choice>
              <mc:Fallback>
                <p:oleObj name="Equation" r:id="rId11" imgW="355320" imgH="330120" progId="Equation.DSMT4">
                  <p:embed/>
                  <p:pic>
                    <p:nvPicPr>
                      <p:cNvPr id="0" name=""/>
                      <p:cNvPicPr/>
                      <p:nvPr/>
                    </p:nvPicPr>
                    <p:blipFill>
                      <a:blip r:embed="rId12"/>
                      <a:stretch>
                        <a:fillRect/>
                      </a:stretch>
                    </p:blipFill>
                    <p:spPr>
                      <a:xfrm>
                        <a:off x="5050010" y="3188599"/>
                        <a:ext cx="355600" cy="330200"/>
                      </a:xfrm>
                      <a:prstGeom prst="rect">
                        <a:avLst/>
                      </a:prstGeom>
                    </p:spPr>
                  </p:pic>
                </p:oleObj>
              </mc:Fallback>
            </mc:AlternateContent>
          </a:graphicData>
        </a:graphic>
      </p:graphicFrame>
      <p:sp>
        <p:nvSpPr>
          <p:cNvPr id="11" name="Content Placeholder 14">
            <a:extLst>
              <a:ext uri="{FF2B5EF4-FFF2-40B4-BE49-F238E27FC236}">
                <a16:creationId xmlns:a16="http://schemas.microsoft.com/office/drawing/2014/main" id="{5F3B4B9E-C0BB-4978-A0E6-5576F36B8DE4}"/>
              </a:ext>
            </a:extLst>
          </p:cNvPr>
          <p:cNvSpPr>
            <a:spLocks noGrp="1"/>
          </p:cNvSpPr>
          <p:nvPr>
            <p:ph sz="quarter" idx="37"/>
          </p:nvPr>
        </p:nvSpPr>
        <p:spPr>
          <a:xfrm>
            <a:off x="342900" y="3136774"/>
            <a:ext cx="8458200" cy="3114272"/>
          </a:xfrm>
        </p:spPr>
        <p:txBody>
          <a:bodyPr/>
          <a:lstStyle/>
          <a:p>
            <a:pPr marL="347472" indent="4754880"/>
            <a:r>
              <a:rPr lang="en-US" dirty="0"/>
              <a:t>, as well as other ions, also have important functions and are maintained at constant levels</a:t>
            </a:r>
            <a:endParaRPr lang="en-IN" dirty="0"/>
          </a:p>
        </p:txBody>
      </p:sp>
      <p:sp>
        <p:nvSpPr>
          <p:cNvPr id="6" name="Slide Number Placeholder 15">
            <a:extLst>
              <a:ext uri="{FF2B5EF4-FFF2-40B4-BE49-F238E27FC236}">
                <a16:creationId xmlns:a16="http://schemas.microsoft.com/office/drawing/2014/main" id="{C2C4665A-F911-4D91-A3F2-9709E1E03F44}"/>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1970219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D24CD-675F-470E-90A0-31BDDA55098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Reabsorption</a:t>
            </a:r>
          </a:p>
        </p:txBody>
      </p:sp>
      <p:sp>
        <p:nvSpPr>
          <p:cNvPr id="3" name="Content Placeholder 2">
            <a:extLst>
              <a:ext uri="{FF2B5EF4-FFF2-40B4-BE49-F238E27FC236}">
                <a16:creationId xmlns:a16="http://schemas.microsoft.com/office/drawing/2014/main" id="{D0F2F3BE-33B6-4828-B67C-583D4070E672}"/>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 humans, approximately 2,000 L of blood passes through the kidneys each day</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180 L of water leaves the blood and enters the glomerular filtrate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Most of the water and dissolved solutes that enter the glomerular filtrate must be returned to the blood by reabsorption</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Water is reabsorbed by the proximal convoluted tubule, descending loop of </a:t>
            </a:r>
            <a:r>
              <a:rPr lang="en-US" dirty="0" err="1">
                <a:solidFill>
                  <a:srgbClr val="000000"/>
                </a:solidFill>
                <a:latin typeface="Arial" panose="020B0604020202020204" pitchFamily="34" charset="0"/>
                <a:ea typeface="Verdana" panose="020B0604030504040204" pitchFamily="34" charset="0"/>
              </a:rPr>
              <a:t>Henle</a:t>
            </a:r>
            <a:r>
              <a:rPr lang="en-US" dirty="0">
                <a:solidFill>
                  <a:srgbClr val="000000"/>
                </a:solidFill>
                <a:latin typeface="Arial" panose="020B0604020202020204" pitchFamily="34" charset="0"/>
                <a:ea typeface="Verdana" panose="020B0604030504040204" pitchFamily="34" charset="0"/>
              </a:rPr>
              <a:t>, and collecting duct</a:t>
            </a:r>
          </a:p>
        </p:txBody>
      </p:sp>
      <p:sp>
        <p:nvSpPr>
          <p:cNvPr id="6" name="Slide Number Placeholder 3">
            <a:extLst>
              <a:ext uri="{FF2B5EF4-FFF2-40B4-BE49-F238E27FC236}">
                <a16:creationId xmlns:a16="http://schemas.microsoft.com/office/drawing/2014/main" id="{6F34DC55-D357-4A3D-BD63-AD1D70D32CB5}"/>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3547206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71D7E-68F8-404B-9DEC-5AB8CDA899D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Reabsorption and secretion</a:t>
            </a:r>
          </a:p>
        </p:txBody>
      </p:sp>
      <p:sp>
        <p:nvSpPr>
          <p:cNvPr id="3" name="Content Placeholder 2">
            <a:extLst>
              <a:ext uri="{FF2B5EF4-FFF2-40B4-BE49-F238E27FC236}">
                <a16:creationId xmlns:a16="http://schemas.microsoft.com/office/drawing/2014/main" id="{0AFB85FA-5195-4BC0-9ED7-59428B6E2CE8}"/>
              </a:ext>
            </a:extLst>
          </p:cNvPr>
          <p:cNvSpPr>
            <a:spLocks noGrp="1"/>
          </p:cNvSpPr>
          <p:nvPr>
            <p:ph sz="quarter" idx="11"/>
          </p:nvPr>
        </p:nvSpPr>
        <p:spPr/>
        <p:txBody>
          <a:bodyPr/>
          <a:lstStyle/>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Reabsorption of glucose and amino acids is driven by active transport and secondary active transport</a:t>
            </a:r>
          </a:p>
          <a:p>
            <a:pPr marL="347472" lvl="0"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Maximum rate of transport</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Glucose surpassing saturation remains in the urine of untreated diabetes mellitus patients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Secretion of waste products involves transport across capillary membranes and kidney tubules into the filtrate</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Penicillin must be administered several times a day</a:t>
            </a:r>
          </a:p>
        </p:txBody>
      </p:sp>
      <p:sp>
        <p:nvSpPr>
          <p:cNvPr id="6" name="Slide Number Placeholder 3">
            <a:extLst>
              <a:ext uri="{FF2B5EF4-FFF2-40B4-BE49-F238E27FC236}">
                <a16:creationId xmlns:a16="http://schemas.microsoft.com/office/drawing/2014/main" id="{78419D6E-0C15-4E66-B5E5-029150F35090}"/>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1417928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93437-E0B5-4C39-B81F-233154A34DD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Excretion</a:t>
            </a:r>
          </a:p>
        </p:txBody>
      </p:sp>
      <p:sp>
        <p:nvSpPr>
          <p:cNvPr id="3" name="Content Placeholder 2">
            <a:extLst>
              <a:ext uri="{FF2B5EF4-FFF2-40B4-BE49-F238E27FC236}">
                <a16:creationId xmlns:a16="http://schemas.microsoft.com/office/drawing/2014/main" id="{FDA8C69F-BF4B-4BAA-8029-2E1B2A3253DE}"/>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Major function of the kidney is elimination of a variety of potentially harmful substances that animals eat and drink</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In addition, urine contains nitrogenous wastes, and may contain excess</a:t>
            </a:r>
          </a:p>
        </p:txBody>
      </p:sp>
      <p:graphicFrame>
        <p:nvGraphicFramePr>
          <p:cNvPr id="8" name="Object 3">
            <a:extLst>
              <a:ext uri="{FF2B5EF4-FFF2-40B4-BE49-F238E27FC236}">
                <a16:creationId xmlns:a16="http://schemas.microsoft.com/office/drawing/2014/main" id="{6482A0CF-BCCD-463E-AE40-24E9FFC9962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27165925"/>
              </p:ext>
            </p:extLst>
          </p:nvPr>
        </p:nvGraphicFramePr>
        <p:xfrm>
          <a:off x="2991079" y="2721166"/>
          <a:ext cx="914400" cy="406400"/>
        </p:xfrm>
        <a:graphic>
          <a:graphicData uri="http://schemas.openxmlformats.org/presentationml/2006/ole">
            <mc:AlternateContent xmlns:mc="http://schemas.openxmlformats.org/markup-compatibility/2006">
              <mc:Choice xmlns:v="urn:schemas-microsoft-com:vml" Requires="v">
                <p:oleObj spid="_x0000_s3131" name="Equation" r:id="rId3" imgW="914400" imgH="406080" progId="Equation.DSMT4">
                  <p:embed/>
                </p:oleObj>
              </mc:Choice>
              <mc:Fallback>
                <p:oleObj name="Equation" r:id="rId3" imgW="914400" imgH="406080" progId="Equation.DSMT4">
                  <p:embed/>
                  <p:pic>
                    <p:nvPicPr>
                      <p:cNvPr id="0" name=""/>
                      <p:cNvPicPr/>
                      <p:nvPr/>
                    </p:nvPicPr>
                    <p:blipFill>
                      <a:blip r:embed="rId4"/>
                      <a:stretch>
                        <a:fillRect/>
                      </a:stretch>
                    </p:blipFill>
                    <p:spPr>
                      <a:xfrm>
                        <a:off x="2991079" y="2721166"/>
                        <a:ext cx="914400" cy="4064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156D553B-6FF3-4B87-A01D-D77200DF8D5F}"/>
              </a:ext>
            </a:extLst>
          </p:cNvPr>
          <p:cNvSpPr>
            <a:spLocks noGrp="1"/>
          </p:cNvSpPr>
          <p:nvPr>
            <p:ph sz="quarter" idx="15"/>
          </p:nvPr>
        </p:nvSpPr>
        <p:spPr>
          <a:xfrm>
            <a:off x="342900" y="2721166"/>
            <a:ext cx="8458200" cy="3529880"/>
          </a:xfrm>
        </p:spPr>
        <p:txBody>
          <a:bodyPr/>
          <a:lstStyle/>
          <a:p>
            <a:pPr marL="347472" indent="3291840">
              <a:spcAft>
                <a:spcPts val="1200"/>
              </a:spcAft>
            </a:pPr>
            <a:r>
              <a:rPr lang="en-US" dirty="0"/>
              <a:t>and other ions that are removed from blood</a:t>
            </a:r>
          </a:p>
          <a:p>
            <a:pPr marL="342900" indent="-342900">
              <a:spcAft>
                <a:spcPts val="1200"/>
              </a:spcAft>
              <a:buFont typeface="Arial" panose="020B0604020202020204" pitchFamily="34" charset="0"/>
              <a:buChar char="•"/>
            </a:pPr>
            <a:r>
              <a:rPr lang="en-US" dirty="0"/>
              <a:t>Kidneys are critically involved in maintaining acid–base balance of blood</a:t>
            </a:r>
          </a:p>
        </p:txBody>
      </p:sp>
      <p:sp>
        <p:nvSpPr>
          <p:cNvPr id="6" name="Slide Number Placeholder 5">
            <a:extLst>
              <a:ext uri="{FF2B5EF4-FFF2-40B4-BE49-F238E27FC236}">
                <a16:creationId xmlns:a16="http://schemas.microsoft.com/office/drawing/2014/main" id="{685C4F9F-13FB-4CE6-B73C-35BAE22F0AD5}"/>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40762136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EBEB6-8BEA-4C09-9D97-D01F4AD21B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Proximal convoluted tubule</a:t>
            </a:r>
          </a:p>
        </p:txBody>
      </p:sp>
      <p:sp>
        <p:nvSpPr>
          <p:cNvPr id="3" name="Content Placeholder 2">
            <a:extLst>
              <a:ext uri="{FF2B5EF4-FFF2-40B4-BE49-F238E27FC236}">
                <a16:creationId xmlns:a16="http://schemas.microsoft.com/office/drawing/2014/main" id="{1A94725C-C7B4-42F5-9855-828C741A0EA9}"/>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Reabsorbs virtually all nutrient molecules in the filtrate, and two-thirds of the </a:t>
            </a:r>
            <a:r>
              <a:rPr lang="en-US" dirty="0" err="1">
                <a:solidFill>
                  <a:srgbClr val="000000"/>
                </a:solidFill>
                <a:latin typeface="Arial" panose="020B0604020202020204" pitchFamily="34" charset="0"/>
                <a:ea typeface="Verdana" panose="020B0604030504040204" pitchFamily="34" charset="0"/>
              </a:rPr>
              <a:t>NaCl</a:t>
            </a:r>
            <a:r>
              <a:rPr lang="en-US" dirty="0">
                <a:solidFill>
                  <a:srgbClr val="000000"/>
                </a:solidFill>
                <a:latin typeface="Arial" panose="020B0604020202020204" pitchFamily="34" charset="0"/>
                <a:ea typeface="Verdana" panose="020B0604030504040204" pitchFamily="34" charset="0"/>
              </a:rPr>
              <a:t> and water</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Because </a:t>
            </a:r>
            <a:r>
              <a:rPr lang="en-US" dirty="0" err="1">
                <a:solidFill>
                  <a:srgbClr val="000000"/>
                </a:solidFill>
                <a:latin typeface="Arial" panose="020B0604020202020204" pitchFamily="34" charset="0"/>
                <a:ea typeface="Verdana" panose="020B0604030504040204" pitchFamily="34" charset="0"/>
              </a:rPr>
              <a:t>NaCl</a:t>
            </a:r>
            <a:r>
              <a:rPr lang="en-US" dirty="0">
                <a:solidFill>
                  <a:srgbClr val="000000"/>
                </a:solidFill>
                <a:latin typeface="Arial" panose="020B0604020202020204" pitchFamily="34" charset="0"/>
                <a:ea typeface="Verdana" panose="020B0604030504040204" pitchFamily="34" charset="0"/>
              </a:rPr>
              <a:t> and water are removed from the filtrate in proportionate amounts, the filtrate that remains in the tubule is still isotonic to the blood plasma</a:t>
            </a:r>
          </a:p>
        </p:txBody>
      </p:sp>
      <p:sp>
        <p:nvSpPr>
          <p:cNvPr id="6" name="Slide Number Placeholder 3">
            <a:extLst>
              <a:ext uri="{FF2B5EF4-FFF2-40B4-BE49-F238E27FC236}">
                <a16:creationId xmlns:a16="http://schemas.microsoft.com/office/drawing/2014/main" id="{9541BAC3-F44C-407E-8F7A-18BB9A61CDB3}"/>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13040696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BDEF7-1214-44C3-A3B5-3DD6E016976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Loop of Henle</a:t>
            </a:r>
          </a:p>
        </p:txBody>
      </p:sp>
      <p:sp>
        <p:nvSpPr>
          <p:cNvPr id="3" name="Content Placeholder 2">
            <a:extLst>
              <a:ext uri="{FF2B5EF4-FFF2-40B4-BE49-F238E27FC236}">
                <a16:creationId xmlns:a16="http://schemas.microsoft.com/office/drawing/2014/main" id="{CA3408FF-8150-4B03-9883-DCF2F677E5B2}"/>
              </a:ext>
            </a:extLst>
          </p:cNvPr>
          <p:cNvSpPr>
            <a:spLocks noGrp="1"/>
          </p:cNvSpPr>
          <p:nvPr>
            <p:ph sz="quarter" idx="11"/>
          </p:nvPr>
        </p:nvSpPr>
        <p:spPr>
          <a:xfrm>
            <a:off x="342900" y="1276710"/>
            <a:ext cx="8458200" cy="4738500"/>
          </a:xfrm>
        </p:spPr>
        <p:txBody>
          <a:bodyPr/>
          <a:lstStyle/>
          <a:p>
            <a:pPr lvl="0">
              <a:spcBef>
                <a:spcPts val="624"/>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Creates a gradient of increasing </a:t>
            </a:r>
            <a:r>
              <a:rPr lang="en-US" dirty="0" err="1">
                <a:solidFill>
                  <a:srgbClr val="000000"/>
                </a:solidFill>
                <a:latin typeface="Arial" panose="020B0604020202020204" pitchFamily="34" charset="0"/>
                <a:ea typeface="Verdana" panose="020B0604030504040204" pitchFamily="34" charset="0"/>
              </a:rPr>
              <a:t>osmolarity</a:t>
            </a:r>
            <a:r>
              <a:rPr lang="en-US" dirty="0">
                <a:solidFill>
                  <a:srgbClr val="000000"/>
                </a:solidFill>
                <a:latin typeface="Arial" panose="020B0604020202020204" pitchFamily="34" charset="0"/>
                <a:ea typeface="Verdana" panose="020B0604030504040204" pitchFamily="34" charset="0"/>
              </a:rPr>
              <a:t> from the cortex to the medulla</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Actively transports</a:t>
            </a:r>
            <a:endParaRPr lang="en-US" sz="2000" dirty="0">
              <a:solidFill>
                <a:srgbClr val="000000"/>
              </a:solidFill>
              <a:latin typeface="Arial" panose="020B0604020202020204" pitchFamily="34" charset="0"/>
              <a:ea typeface="Verdana" panose="020B0604030504040204" pitchFamily="34" charset="0"/>
            </a:endParaRPr>
          </a:p>
        </p:txBody>
      </p:sp>
      <p:graphicFrame>
        <p:nvGraphicFramePr>
          <p:cNvPr id="9" name="Object 3">
            <a:extLst>
              <a:ext uri="{FF2B5EF4-FFF2-40B4-BE49-F238E27FC236}">
                <a16:creationId xmlns:a16="http://schemas.microsoft.com/office/drawing/2014/main" id="{343C6451-233B-4C52-A7EA-DCF2445D0F15}"/>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392074686"/>
              </p:ext>
            </p:extLst>
          </p:nvPr>
        </p:nvGraphicFramePr>
        <p:xfrm>
          <a:off x="3121828" y="2345905"/>
          <a:ext cx="520700" cy="342900"/>
        </p:xfrm>
        <a:graphic>
          <a:graphicData uri="http://schemas.openxmlformats.org/presentationml/2006/ole">
            <mc:AlternateContent xmlns:mc="http://schemas.openxmlformats.org/markup-compatibility/2006">
              <mc:Choice xmlns:v="urn:schemas-microsoft-com:vml" Requires="v">
                <p:oleObj spid="_x0000_s4208" name="Equation" r:id="rId3" imgW="520560" imgH="342720" progId="Equation.DSMT4">
                  <p:embed/>
                </p:oleObj>
              </mc:Choice>
              <mc:Fallback>
                <p:oleObj name="Equation" r:id="rId3" imgW="520560" imgH="342720" progId="Equation.DSMT4">
                  <p:embed/>
                  <p:pic>
                    <p:nvPicPr>
                      <p:cNvPr id="0" name=""/>
                      <p:cNvPicPr/>
                      <p:nvPr/>
                    </p:nvPicPr>
                    <p:blipFill>
                      <a:blip r:embed="rId4"/>
                      <a:stretch>
                        <a:fillRect/>
                      </a:stretch>
                    </p:blipFill>
                    <p:spPr>
                      <a:xfrm>
                        <a:off x="3121828" y="2345905"/>
                        <a:ext cx="5207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81C7C187-FEBF-46E3-8E99-A963D814567B}"/>
              </a:ext>
            </a:extLst>
          </p:cNvPr>
          <p:cNvSpPr>
            <a:spLocks noGrp="1"/>
          </p:cNvSpPr>
          <p:nvPr>
            <p:ph sz="quarter" idx="15"/>
          </p:nvPr>
        </p:nvSpPr>
        <p:spPr>
          <a:xfrm>
            <a:off x="3576424" y="2302526"/>
            <a:ext cx="896421" cy="429658"/>
          </a:xfrm>
        </p:spPr>
        <p:txBody>
          <a:bodyPr/>
          <a:lstStyle/>
          <a:p>
            <a:r>
              <a:rPr lang="en-US" dirty="0"/>
              <a:t>, and </a:t>
            </a:r>
            <a:endParaRPr lang="en-IN" dirty="0"/>
          </a:p>
        </p:txBody>
      </p:sp>
      <p:graphicFrame>
        <p:nvGraphicFramePr>
          <p:cNvPr id="10" name="Object 5">
            <a:extLst>
              <a:ext uri="{FF2B5EF4-FFF2-40B4-BE49-F238E27FC236}">
                <a16:creationId xmlns:a16="http://schemas.microsoft.com/office/drawing/2014/main" id="{40B546CE-E073-47B4-A4AA-65793863556C}"/>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886516471"/>
              </p:ext>
            </p:extLst>
          </p:nvPr>
        </p:nvGraphicFramePr>
        <p:xfrm>
          <a:off x="4516913" y="2345905"/>
          <a:ext cx="419100" cy="342900"/>
        </p:xfrm>
        <a:graphic>
          <a:graphicData uri="http://schemas.openxmlformats.org/presentationml/2006/ole">
            <mc:AlternateContent xmlns:mc="http://schemas.openxmlformats.org/markup-compatibility/2006">
              <mc:Choice xmlns:v="urn:schemas-microsoft-com:vml" Requires="v">
                <p:oleObj spid="_x0000_s4209" name="Equation" r:id="rId5" imgW="419040" imgH="342720" progId="Equation.DSMT4">
                  <p:embed/>
                </p:oleObj>
              </mc:Choice>
              <mc:Fallback>
                <p:oleObj name="Equation" r:id="rId5" imgW="419040" imgH="342720" progId="Equation.DSMT4">
                  <p:embed/>
                  <p:pic>
                    <p:nvPicPr>
                      <p:cNvPr id="0" name=""/>
                      <p:cNvPicPr/>
                      <p:nvPr/>
                    </p:nvPicPr>
                    <p:blipFill>
                      <a:blip r:embed="rId6"/>
                      <a:stretch>
                        <a:fillRect/>
                      </a:stretch>
                    </p:blipFill>
                    <p:spPr>
                      <a:xfrm>
                        <a:off x="4516913" y="2345905"/>
                        <a:ext cx="419100" cy="3429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07527364-F6E6-44D5-922F-C4E5C7569ED4}"/>
              </a:ext>
            </a:extLst>
          </p:cNvPr>
          <p:cNvSpPr>
            <a:spLocks noGrp="1"/>
          </p:cNvSpPr>
          <p:nvPr>
            <p:ph sz="quarter" idx="17"/>
          </p:nvPr>
        </p:nvSpPr>
        <p:spPr>
          <a:xfrm>
            <a:off x="342900" y="2302526"/>
            <a:ext cx="8458200" cy="3948520"/>
          </a:xfrm>
        </p:spPr>
        <p:txBody>
          <a:bodyPr/>
          <a:lstStyle/>
          <a:p>
            <a:pPr indent="4663440">
              <a:spcBef>
                <a:spcPts val="624"/>
              </a:spcBef>
              <a:spcAft>
                <a:spcPts val="600"/>
              </a:spcAft>
            </a:pPr>
            <a:r>
              <a:rPr lang="en-US" dirty="0"/>
              <a:t>follows from the ascending loop</a:t>
            </a:r>
          </a:p>
          <a:p>
            <a:pPr marL="342900" indent="-342900">
              <a:spcBef>
                <a:spcPts val="624"/>
              </a:spcBef>
              <a:spcAft>
                <a:spcPts val="600"/>
              </a:spcAft>
              <a:buFont typeface="Arial" panose="020B0604020202020204" pitchFamily="34" charset="0"/>
              <a:buChar char="•"/>
            </a:pPr>
            <a:r>
              <a:rPr lang="en-US" dirty="0"/>
              <a:t>Creates an osmotic gradient</a:t>
            </a:r>
          </a:p>
          <a:p>
            <a:pPr>
              <a:spcBef>
                <a:spcPts val="624"/>
              </a:spcBef>
              <a:spcAft>
                <a:spcPts val="600"/>
              </a:spcAft>
            </a:pPr>
            <a:r>
              <a:rPr lang="en-US" dirty="0"/>
              <a:t>Allows reabsorption of water from descending loop and collecting duct</a:t>
            </a:r>
          </a:p>
          <a:p>
            <a:pPr>
              <a:spcBef>
                <a:spcPts val="624"/>
              </a:spcBef>
              <a:spcAft>
                <a:spcPts val="600"/>
              </a:spcAft>
            </a:pPr>
            <a:r>
              <a:rPr lang="en-US" dirty="0"/>
              <a:t>Two limbs of the loop form a countercurrent multiplier system</a:t>
            </a:r>
          </a:p>
          <a:p>
            <a:pPr marL="342900" indent="-342900">
              <a:spcBef>
                <a:spcPts val="624"/>
              </a:spcBef>
              <a:buFont typeface="Arial" panose="020B0604020202020204" pitchFamily="34" charset="0"/>
              <a:buChar char="•"/>
            </a:pPr>
            <a:r>
              <a:rPr lang="en-US" dirty="0"/>
              <a:t>Creates a hypertonic renal medulla</a:t>
            </a:r>
            <a:endParaRPr lang="en-IN" dirty="0"/>
          </a:p>
        </p:txBody>
      </p:sp>
      <p:sp>
        <p:nvSpPr>
          <p:cNvPr id="6" name="Slide Number Placeholder 7">
            <a:extLst>
              <a:ext uri="{FF2B5EF4-FFF2-40B4-BE49-F238E27FC236}">
                <a16:creationId xmlns:a16="http://schemas.microsoft.com/office/drawing/2014/main" id="{2051BD5A-528D-4EA6-9626-5A3575C9EBF8}"/>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6218370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5D602-5475-4459-86B6-A6B331DBA3F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reabsorption of salt and water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shows the reabsorption of salt and water in the mammalian kidney."/>
          <p:cNvPicPr>
            <a:picLocks noChangeAspect="1"/>
          </p:cNvPicPr>
          <p:nvPr/>
        </p:nvPicPr>
        <p:blipFill rotWithShape="1">
          <a:blip r:embed="rId2">
            <a:extLst>
              <a:ext uri="{28A0092B-C50C-407E-A947-70E740481C1C}">
                <a14:useLocalDpi xmlns:a14="http://schemas.microsoft.com/office/drawing/2010/main" val="0"/>
              </a:ext>
            </a:extLst>
          </a:blip>
          <a:srcRect b="2980"/>
          <a:stretch/>
        </p:blipFill>
        <p:spPr>
          <a:xfrm>
            <a:off x="2420306" y="1378387"/>
            <a:ext cx="4303388" cy="4703019"/>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18D8D421-B5DB-4764-86AC-AA6FE414D27B}"/>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17630564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E3627-B058-42B2-839D-91215A030AB0}"/>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Distal convoluted tubule and beyond</a:t>
            </a:r>
          </a:p>
        </p:txBody>
      </p:sp>
      <p:sp>
        <p:nvSpPr>
          <p:cNvPr id="3" name="Content Placeholder 2">
            <a:extLst>
              <a:ext uri="{FF2B5EF4-FFF2-40B4-BE49-F238E27FC236}">
                <a16:creationId xmlns:a16="http://schemas.microsoft.com/office/drawing/2014/main" id="{CD7E311B-D148-45D1-B761-E9CF87FDBC4F}"/>
              </a:ext>
            </a:extLst>
          </p:cNvPr>
          <p:cNvSpPr>
            <a:spLocks noGrp="1"/>
          </p:cNvSpPr>
          <p:nvPr>
            <p:ph sz="quarter" idx="11"/>
          </p:nvPr>
        </p:nvSpPr>
        <p:spPr>
          <a:xfrm>
            <a:off x="342900" y="1276710"/>
            <a:ext cx="8458200" cy="4974336"/>
          </a:xfrm>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Distal convoluted tubule and collecting duct</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Filtrate that enters is hypotonic</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Hypertonic interstitial fluid of the renal medulla pulls water out of the collecting duct and into the surrounding blood vessels</a:t>
            </a:r>
          </a:p>
          <a:p>
            <a:pPr marL="640800" lvl="2" indent="-284400">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Permeability controlled by antidiuretic hormone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p>
          <a:p>
            <a:pPr marL="34290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Kidneys also regulate electrolyte balance in the blood by reabsorption and secretion</a:t>
            </a:r>
          </a:p>
        </p:txBody>
      </p:sp>
      <p:graphicFrame>
        <p:nvGraphicFramePr>
          <p:cNvPr id="8" name="Object 3">
            <a:extLst>
              <a:ext uri="{FF2B5EF4-FFF2-40B4-BE49-F238E27FC236}">
                <a16:creationId xmlns:a16="http://schemas.microsoft.com/office/drawing/2014/main" id="{05F8583F-D7A7-489E-9B53-EB5B7252FAF7}"/>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163859239"/>
              </p:ext>
            </p:extLst>
          </p:nvPr>
        </p:nvGraphicFramePr>
        <p:xfrm>
          <a:off x="1098703" y="5581290"/>
          <a:ext cx="711200" cy="355600"/>
        </p:xfrm>
        <a:graphic>
          <a:graphicData uri="http://schemas.openxmlformats.org/presentationml/2006/ole">
            <mc:AlternateContent xmlns:mc="http://schemas.openxmlformats.org/markup-compatibility/2006">
              <mc:Choice xmlns:v="urn:schemas-microsoft-com:vml" Requires="v">
                <p:oleObj spid="_x0000_s5228" name="Equation" r:id="rId3" imgW="711000" imgH="355320" progId="Equation.DSMT4">
                  <p:embed/>
                </p:oleObj>
              </mc:Choice>
              <mc:Fallback>
                <p:oleObj name="Equation" r:id="rId3" imgW="711000" imgH="355320" progId="Equation.DSMT4">
                  <p:embed/>
                  <p:pic>
                    <p:nvPicPr>
                      <p:cNvPr id="8" name="Object 7">
                        <a:extLst>
                          <a:ext uri="{FF2B5EF4-FFF2-40B4-BE49-F238E27FC236}">
                            <a16:creationId xmlns:a16="http://schemas.microsoft.com/office/drawing/2014/main" id="{6482A0CF-BCCD-463E-AE40-24E9FFC99622}"/>
                          </a:ext>
                        </a:extLst>
                      </p:cNvPr>
                      <p:cNvPicPr/>
                      <p:nvPr/>
                    </p:nvPicPr>
                    <p:blipFill>
                      <a:blip r:embed="rId4"/>
                      <a:stretch>
                        <a:fillRect/>
                      </a:stretch>
                    </p:blipFill>
                    <p:spPr>
                      <a:xfrm>
                        <a:off x="1098703" y="5581290"/>
                        <a:ext cx="711200" cy="3556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14DB3304-60EF-4122-AC71-66C2B358D439}"/>
              </a:ext>
            </a:extLst>
          </p:cNvPr>
          <p:cNvSpPr>
            <a:spLocks noGrp="1"/>
          </p:cNvSpPr>
          <p:nvPr>
            <p:ph sz="quarter" idx="15"/>
          </p:nvPr>
        </p:nvSpPr>
        <p:spPr>
          <a:xfrm>
            <a:off x="683046" y="5581290"/>
            <a:ext cx="8118054" cy="669756"/>
          </a:xfrm>
        </p:spPr>
        <p:txBody>
          <a:bodyPr/>
          <a:lstStyle/>
          <a:p>
            <a:pPr marL="640080" indent="-1097280">
              <a:buFont typeface="Arial" panose="020B0604020202020204" pitchFamily="34" charset="0"/>
              <a:buChar char="•"/>
            </a:pPr>
            <a:r>
              <a:rPr lang="en-US" sz="2000" dirty="0"/>
              <a:t>, and </a:t>
            </a:r>
            <a:endParaRPr lang="en-IN" sz="2000" dirty="0"/>
          </a:p>
        </p:txBody>
      </p:sp>
      <p:graphicFrame>
        <p:nvGraphicFramePr>
          <p:cNvPr id="9" name="Object 5">
            <a:extLst>
              <a:ext uri="{FF2B5EF4-FFF2-40B4-BE49-F238E27FC236}">
                <a16:creationId xmlns:a16="http://schemas.microsoft.com/office/drawing/2014/main" id="{A17F2C00-B728-4F64-900A-4D072DDD1B2C}"/>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488048837"/>
              </p:ext>
            </p:extLst>
          </p:nvPr>
        </p:nvGraphicFramePr>
        <p:xfrm>
          <a:off x="2587588" y="5614341"/>
          <a:ext cx="685800" cy="368300"/>
        </p:xfrm>
        <a:graphic>
          <a:graphicData uri="http://schemas.openxmlformats.org/presentationml/2006/ole">
            <mc:AlternateContent xmlns:mc="http://schemas.openxmlformats.org/markup-compatibility/2006">
              <mc:Choice xmlns:v="urn:schemas-microsoft-com:vml" Requires="v">
                <p:oleObj spid="_x0000_s5229" name="Equation" r:id="rId5" imgW="685800" imgH="368280" progId="Equation.DSMT4">
                  <p:embed/>
                </p:oleObj>
              </mc:Choice>
              <mc:Fallback>
                <p:oleObj name="Equation" r:id="rId5" imgW="685800" imgH="368280" progId="Equation.DSMT4">
                  <p:embed/>
                  <p:pic>
                    <p:nvPicPr>
                      <p:cNvPr id="0" name=""/>
                      <p:cNvPicPr/>
                      <p:nvPr/>
                    </p:nvPicPr>
                    <p:blipFill>
                      <a:blip r:embed="rId6"/>
                      <a:stretch>
                        <a:fillRect/>
                      </a:stretch>
                    </p:blipFill>
                    <p:spPr>
                      <a:xfrm>
                        <a:off x="2587588" y="5614341"/>
                        <a:ext cx="685800" cy="368300"/>
                      </a:xfrm>
                      <a:prstGeom prst="rect">
                        <a:avLst/>
                      </a:prstGeom>
                    </p:spPr>
                  </p:pic>
                </p:oleObj>
              </mc:Fallback>
            </mc:AlternateContent>
          </a:graphicData>
        </a:graphic>
      </p:graphicFrame>
      <p:sp>
        <p:nvSpPr>
          <p:cNvPr id="6" name="Slide Number Placeholder 6">
            <a:extLst>
              <a:ext uri="{FF2B5EF4-FFF2-40B4-BE49-F238E27FC236}">
                <a16:creationId xmlns:a16="http://schemas.microsoft.com/office/drawing/2014/main" id="{DBD55569-288A-4B99-BB65-B9500C529768}"/>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2019052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16C3E-3E04-41B8-8A61-EF7D578DCB0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Controlling salt balance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shows the salt balance in the nephr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7428" y="1136741"/>
            <a:ext cx="4269143" cy="5010945"/>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753B086-5070-43DF-BD29-309A3962ACC1}"/>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20725955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54EA0-0990-474F-A510-7F3CC21F098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Hormones control osmoregulation</a:t>
            </a:r>
          </a:p>
        </p:txBody>
      </p:sp>
      <p:sp>
        <p:nvSpPr>
          <p:cNvPr id="3" name="Content Placeholder 2">
            <a:extLst>
              <a:ext uri="{FF2B5EF4-FFF2-40B4-BE49-F238E27FC236}">
                <a16:creationId xmlns:a16="http://schemas.microsoft.com/office/drawing/2014/main" id="{D77FFEA9-E81F-4EE6-B017-24C83527984E}"/>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Kidneys maintain relatively constant levels of blood volume, pressure, and </a:t>
            </a:r>
            <a:r>
              <a:rPr lang="en-US" dirty="0" err="1">
                <a:solidFill>
                  <a:srgbClr val="000000"/>
                </a:solidFill>
                <a:latin typeface="Arial" panose="020B0604020202020204" pitchFamily="34" charset="0"/>
                <a:ea typeface="Verdana" panose="020B0604030504040204" pitchFamily="34" charset="0"/>
              </a:rPr>
              <a:t>osmolarity</a:t>
            </a:r>
            <a:endParaRPr lang="en-US" dirty="0">
              <a:solidFill>
                <a:srgbClr val="000000"/>
              </a:solidFill>
              <a:latin typeface="Arial" panose="020B0604020202020204" pitchFamily="34" charset="0"/>
              <a:ea typeface="Verdana" panose="020B0604030504040204" pitchFamily="34" charset="0"/>
            </a:endParaRP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Also regulate the plasma</a:t>
            </a:r>
          </a:p>
        </p:txBody>
      </p:sp>
      <p:graphicFrame>
        <p:nvGraphicFramePr>
          <p:cNvPr id="9" name="Object 3">
            <a:extLst>
              <a:ext uri="{FF2B5EF4-FFF2-40B4-BE49-F238E27FC236}">
                <a16:creationId xmlns:a16="http://schemas.microsoft.com/office/drawing/2014/main" id="{F6F37773-5631-4B95-B5E4-47662977AE8B}"/>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64597806"/>
              </p:ext>
            </p:extLst>
          </p:nvPr>
        </p:nvGraphicFramePr>
        <p:xfrm>
          <a:off x="4238434" y="2376499"/>
          <a:ext cx="355600" cy="330200"/>
        </p:xfrm>
        <a:graphic>
          <a:graphicData uri="http://schemas.openxmlformats.org/presentationml/2006/ole">
            <mc:AlternateContent xmlns:mc="http://schemas.openxmlformats.org/markup-compatibility/2006">
              <mc:Choice xmlns:v="urn:schemas-microsoft-com:vml" Requires="v">
                <p:oleObj spid="_x0000_s6248" name="Equation" r:id="rId3" imgW="355320" imgH="330120" progId="Equation.DSMT4">
                  <p:embed/>
                </p:oleObj>
              </mc:Choice>
              <mc:Fallback>
                <p:oleObj name="Equation" r:id="rId3" imgW="355320" imgH="330120" progId="Equation.DSMT4">
                  <p:embed/>
                  <p:pic>
                    <p:nvPicPr>
                      <p:cNvPr id="11" name="Object 10">
                        <a:extLst>
                          <a:ext uri="{FF2B5EF4-FFF2-40B4-BE49-F238E27FC236}">
                            <a16:creationId xmlns:a16="http://schemas.microsoft.com/office/drawing/2014/main" id="{9609366C-CAFC-4E54-A105-D77DDB9307BD}"/>
                          </a:ext>
                        </a:extLst>
                      </p:cNvPr>
                      <p:cNvPicPr/>
                      <p:nvPr/>
                    </p:nvPicPr>
                    <p:blipFill>
                      <a:blip r:embed="rId4"/>
                      <a:stretch>
                        <a:fillRect/>
                      </a:stretch>
                    </p:blipFill>
                    <p:spPr>
                      <a:xfrm>
                        <a:off x="4238434" y="2376499"/>
                        <a:ext cx="355600" cy="3302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75CDAC81-48B2-48B2-AAB5-29E45BF0AFFC}"/>
              </a:ext>
            </a:extLst>
          </p:cNvPr>
          <p:cNvSpPr>
            <a:spLocks noGrp="1"/>
          </p:cNvSpPr>
          <p:nvPr>
            <p:ph sz="quarter" idx="15"/>
          </p:nvPr>
        </p:nvSpPr>
        <p:spPr>
          <a:xfrm>
            <a:off x="4638102" y="2321109"/>
            <a:ext cx="705080" cy="407624"/>
          </a:xfrm>
        </p:spPr>
        <p:txBody>
          <a:bodyPr/>
          <a:lstStyle/>
          <a:p>
            <a:r>
              <a:rPr lang="en-US" dirty="0"/>
              <a:t>and</a:t>
            </a:r>
            <a:endParaRPr lang="en-IN" dirty="0"/>
          </a:p>
        </p:txBody>
      </p:sp>
      <p:graphicFrame>
        <p:nvGraphicFramePr>
          <p:cNvPr id="10" name="Object 5">
            <a:extLst>
              <a:ext uri="{FF2B5EF4-FFF2-40B4-BE49-F238E27FC236}">
                <a16:creationId xmlns:a16="http://schemas.microsoft.com/office/drawing/2014/main" id="{C00C809B-99F1-4BF3-863C-D13B2CFC777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365132387"/>
              </p:ext>
            </p:extLst>
          </p:nvPr>
        </p:nvGraphicFramePr>
        <p:xfrm>
          <a:off x="5387250" y="2354465"/>
          <a:ext cx="520700" cy="342900"/>
        </p:xfrm>
        <a:graphic>
          <a:graphicData uri="http://schemas.openxmlformats.org/presentationml/2006/ole">
            <mc:AlternateContent xmlns:mc="http://schemas.openxmlformats.org/markup-compatibility/2006">
              <mc:Choice xmlns:v="urn:schemas-microsoft-com:vml" Requires="v">
                <p:oleObj spid="_x0000_s6249" name="Equation" r:id="rId5" imgW="520560" imgH="342720" progId="Equation.DSMT4">
                  <p:embed/>
                </p:oleObj>
              </mc:Choice>
              <mc:Fallback>
                <p:oleObj name="Equation" r:id="rId5" imgW="520560" imgH="342720" progId="Equation.DSMT4">
                  <p:embed/>
                  <p:pic>
                    <p:nvPicPr>
                      <p:cNvPr id="9" name="Object 8">
                        <a:extLst>
                          <a:ext uri="{FF2B5EF4-FFF2-40B4-BE49-F238E27FC236}">
                            <a16:creationId xmlns:a16="http://schemas.microsoft.com/office/drawing/2014/main" id="{343C6451-233B-4C52-A7EA-DCF2445D0F15}"/>
                          </a:ext>
                        </a:extLst>
                      </p:cNvPr>
                      <p:cNvPicPr/>
                      <p:nvPr/>
                    </p:nvPicPr>
                    <p:blipFill>
                      <a:blip r:embed="rId6"/>
                      <a:stretch>
                        <a:fillRect/>
                      </a:stretch>
                    </p:blipFill>
                    <p:spPr>
                      <a:xfrm>
                        <a:off x="5387250" y="2354465"/>
                        <a:ext cx="520700" cy="3429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FE791956-A466-404E-A961-3DDA5F129B4A}"/>
              </a:ext>
            </a:extLst>
          </p:cNvPr>
          <p:cNvSpPr>
            <a:spLocks noGrp="1"/>
          </p:cNvSpPr>
          <p:nvPr>
            <p:ph sz="quarter" idx="17"/>
          </p:nvPr>
        </p:nvSpPr>
        <p:spPr>
          <a:xfrm>
            <a:off x="342900" y="2321109"/>
            <a:ext cx="8458200" cy="1808159"/>
          </a:xfrm>
        </p:spPr>
        <p:txBody>
          <a:bodyPr/>
          <a:lstStyle/>
          <a:p>
            <a:pPr marL="347472" indent="5212080">
              <a:spcAft>
                <a:spcPts val="1200"/>
              </a:spcAft>
            </a:pPr>
            <a:r>
              <a:rPr lang="en-US" dirty="0"/>
              <a:t>concentrations and blood pH within narrow limits</a:t>
            </a:r>
          </a:p>
          <a:p>
            <a:pPr marL="342900" indent="-342900">
              <a:spcAft>
                <a:spcPts val="1200"/>
              </a:spcAft>
              <a:buFont typeface="Arial" panose="020B0604020202020204" pitchFamily="34" charset="0"/>
              <a:buChar char="•"/>
            </a:pPr>
            <a:r>
              <a:rPr lang="en-US" dirty="0"/>
              <a:t>These homeostatic functions of kidneys are coordinated primarily by hormones</a:t>
            </a:r>
          </a:p>
        </p:txBody>
      </p:sp>
      <p:sp>
        <p:nvSpPr>
          <p:cNvPr id="6" name="Slide Number Placeholder 7">
            <a:extLst>
              <a:ext uri="{FF2B5EF4-FFF2-40B4-BE49-F238E27FC236}">
                <a16:creationId xmlns:a16="http://schemas.microsoft.com/office/drawing/2014/main" id="{B551BFF2-A9B9-4262-AB3C-9509FD907F09}"/>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1182003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2E5E4-4CFC-49CF-93BD-5886B2036C6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Antidiuretic hormone (A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H)</a:t>
            </a:r>
          </a:p>
        </p:txBody>
      </p:sp>
      <p:sp>
        <p:nvSpPr>
          <p:cNvPr id="3" name="Content Placeholder 2">
            <a:extLst>
              <a:ext uri="{FF2B5EF4-FFF2-40B4-BE49-F238E27FC236}">
                <a16:creationId xmlns:a16="http://schemas.microsoft.com/office/drawing/2014/main" id="{915F1BBE-1729-4201-B742-38C44781106D}"/>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Produced by the hypothalamus and secreted by the posterior pituitary gland</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Stimulated by an increase in the </a:t>
            </a:r>
            <a:r>
              <a:rPr lang="en-US" dirty="0" err="1">
                <a:solidFill>
                  <a:srgbClr val="000000"/>
                </a:solidFill>
                <a:latin typeface="Arial" panose="020B0604020202020204" pitchFamily="34" charset="0"/>
                <a:ea typeface="Verdana" panose="020B0604030504040204" pitchFamily="34" charset="0"/>
              </a:rPr>
              <a:t>osmolarity</a:t>
            </a:r>
            <a:r>
              <a:rPr lang="en-US" dirty="0">
                <a:solidFill>
                  <a:srgbClr val="000000"/>
                </a:solidFill>
                <a:latin typeface="Arial" panose="020B0604020202020204" pitchFamily="34" charset="0"/>
                <a:ea typeface="Verdana" panose="020B0604030504040204" pitchFamily="34" charset="0"/>
              </a:rPr>
              <a:t> of blood</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Causes walls of distal tubule and collecting ducts to become more permeable to water</a:t>
            </a:r>
          </a:p>
          <a:p>
            <a:pPr marL="347472" lvl="0" indent="-347472">
              <a:spcBef>
                <a:spcPts val="600"/>
              </a:spcBef>
              <a:spcAft>
                <a:spcPts val="12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Aquaporins</a:t>
            </a:r>
            <a:endParaRPr lang="en-US" dirty="0">
              <a:solidFill>
                <a:srgbClr val="000000"/>
              </a:solidFill>
              <a:latin typeface="Arial" panose="020B0604020202020204" pitchFamily="34" charset="0"/>
              <a:ea typeface="Verdana" panose="020B0604030504040204" pitchFamily="34" charset="0"/>
            </a:endParaRP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More A</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 increases reabsorption of water</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Makes a more concentrated urine</a:t>
            </a:r>
          </a:p>
        </p:txBody>
      </p:sp>
      <p:sp>
        <p:nvSpPr>
          <p:cNvPr id="6" name="Slide Number Placeholder 3">
            <a:extLst>
              <a:ext uri="{FF2B5EF4-FFF2-40B4-BE49-F238E27FC236}">
                <a16:creationId xmlns:a16="http://schemas.microsoft.com/office/drawing/2014/main" id="{B945AC9D-9DE9-4067-8463-96BEADB3FAE3}"/>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7199874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31EE4-4FDA-4564-BA92-9A936B9E071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Water exchange between the body and the environment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Solutes and water are exchanged between the blood and major organs, including the lungs, skin, kidneys, and intestin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167" y="1598638"/>
            <a:ext cx="7745666" cy="4240184"/>
          </a:xfrm>
          <a:prstGeom prst="rect">
            <a:avLst/>
          </a:prstGeom>
        </p:spPr>
      </p:pic>
      <p:sp>
        <p:nvSpPr>
          <p:cNvPr id="8" name="Slide Number Placeholder 3">
            <a:extLst>
              <a:ext uri="{FF2B5EF4-FFF2-40B4-BE49-F238E27FC236}">
                <a16:creationId xmlns:a16="http://schemas.microsoft.com/office/drawing/2014/main" id="{AE960582-713F-494B-8597-1CB79B85BCBC}"/>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9732210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4ED8E4-26C3-439D-BC1D-8027EEFDC53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D</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H and water balance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 schematic shows the steps in the reabsorption of water by the kidneys through the antidiuretic hormone stimula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283" y="1199757"/>
            <a:ext cx="8285433" cy="4884913"/>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0EEE83F5-C6D1-4F87-8B48-6C97A88196AB}"/>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6214866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3B0B4-7263-421E-AA97-4FFA6044228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Aldosterone</a:t>
            </a:r>
          </a:p>
        </p:txBody>
      </p:sp>
      <p:sp>
        <p:nvSpPr>
          <p:cNvPr id="3" name="Content Placeholder 2">
            <a:extLst>
              <a:ext uri="{FF2B5EF4-FFF2-40B4-BE49-F238E27FC236}">
                <a16:creationId xmlns:a16="http://schemas.microsoft.com/office/drawing/2014/main" id="{FD374726-2499-486D-840C-4E20841B30B3}"/>
              </a:ext>
            </a:extLst>
          </p:cNvPr>
          <p:cNvSpPr>
            <a:spLocks noGrp="1"/>
          </p:cNvSpPr>
          <p:nvPr>
            <p:ph sz="quarter" idx="11"/>
          </p:nvPr>
        </p:nvSpPr>
        <p:spPr>
          <a:xfrm>
            <a:off x="342900" y="1276710"/>
            <a:ext cx="8458200" cy="1113950"/>
          </a:xfrm>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Secreted by the adrenal cortex</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Stimulated by low levels of</a:t>
            </a:r>
          </a:p>
        </p:txBody>
      </p:sp>
      <p:graphicFrame>
        <p:nvGraphicFramePr>
          <p:cNvPr id="12" name="Object 3">
            <a:extLst>
              <a:ext uri="{FF2B5EF4-FFF2-40B4-BE49-F238E27FC236}">
                <a16:creationId xmlns:a16="http://schemas.microsoft.com/office/drawing/2014/main" id="{43C0416C-705C-420C-9DF9-07FA439C9AF8}"/>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559163564"/>
              </p:ext>
            </p:extLst>
          </p:nvPr>
        </p:nvGraphicFramePr>
        <p:xfrm>
          <a:off x="4219462" y="1972514"/>
          <a:ext cx="520700" cy="342900"/>
        </p:xfrm>
        <a:graphic>
          <a:graphicData uri="http://schemas.openxmlformats.org/presentationml/2006/ole">
            <mc:AlternateContent xmlns:mc="http://schemas.openxmlformats.org/markup-compatibility/2006">
              <mc:Choice xmlns:v="urn:schemas-microsoft-com:vml" Requires="v">
                <p:oleObj spid="_x0000_s7350" name="Equation" r:id="rId3" imgW="520560" imgH="342720" progId="Equation.DSMT4">
                  <p:embed/>
                </p:oleObj>
              </mc:Choice>
              <mc:Fallback>
                <p:oleObj name="Equation" r:id="rId3" imgW="520560" imgH="342720" progId="Equation.DSMT4">
                  <p:embed/>
                  <p:pic>
                    <p:nvPicPr>
                      <p:cNvPr id="10" name="Object 9">
                        <a:extLst>
                          <a:ext uri="{FF2B5EF4-FFF2-40B4-BE49-F238E27FC236}">
                            <a16:creationId xmlns:a16="http://schemas.microsoft.com/office/drawing/2014/main" id="{C00C809B-99F1-4BF3-863C-D13B2CFC7773}"/>
                          </a:ext>
                        </a:extLst>
                      </p:cNvPr>
                      <p:cNvPicPr/>
                      <p:nvPr/>
                    </p:nvPicPr>
                    <p:blipFill>
                      <a:blip r:embed="rId4"/>
                      <a:stretch>
                        <a:fillRect/>
                      </a:stretch>
                    </p:blipFill>
                    <p:spPr>
                      <a:xfrm>
                        <a:off x="4219462" y="1972514"/>
                        <a:ext cx="520700" cy="3429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BBEAB92D-F9C5-419F-8582-CFD3108205A0}"/>
              </a:ext>
            </a:extLst>
          </p:cNvPr>
          <p:cNvSpPr>
            <a:spLocks noGrp="1"/>
          </p:cNvSpPr>
          <p:nvPr>
            <p:ph sz="quarter" idx="15"/>
          </p:nvPr>
        </p:nvSpPr>
        <p:spPr>
          <a:xfrm>
            <a:off x="342900" y="1927953"/>
            <a:ext cx="8458200" cy="1322024"/>
          </a:xfrm>
        </p:spPr>
        <p:txBody>
          <a:bodyPr/>
          <a:lstStyle/>
          <a:p>
            <a:pPr indent="4389120">
              <a:spcAft>
                <a:spcPts val="600"/>
              </a:spcAft>
            </a:pPr>
            <a:r>
              <a:rPr lang="en-US" dirty="0"/>
              <a:t>in the blood</a:t>
            </a:r>
          </a:p>
          <a:p>
            <a:pPr>
              <a:spcAft>
                <a:spcPts val="600"/>
              </a:spcAft>
            </a:pPr>
            <a:r>
              <a:rPr lang="en-US" dirty="0"/>
              <a:t>Causes distal convoluted tubule and collecting ducts to reabsorb</a:t>
            </a:r>
            <a:endParaRPr lang="en-IN" dirty="0"/>
          </a:p>
        </p:txBody>
      </p:sp>
      <p:graphicFrame>
        <p:nvGraphicFramePr>
          <p:cNvPr id="13" name="Object 5">
            <a:extLst>
              <a:ext uri="{FF2B5EF4-FFF2-40B4-BE49-F238E27FC236}">
                <a16:creationId xmlns:a16="http://schemas.microsoft.com/office/drawing/2014/main" id="{7BE7E5D0-7B1F-4F8C-AC5F-B4B3AA65A27E}"/>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220139609"/>
              </p:ext>
            </p:extLst>
          </p:nvPr>
        </p:nvGraphicFramePr>
        <p:xfrm>
          <a:off x="1749847" y="2772115"/>
          <a:ext cx="520700" cy="342900"/>
        </p:xfrm>
        <a:graphic>
          <a:graphicData uri="http://schemas.openxmlformats.org/presentationml/2006/ole">
            <mc:AlternateContent xmlns:mc="http://schemas.openxmlformats.org/markup-compatibility/2006">
              <mc:Choice xmlns:v="urn:schemas-microsoft-com:vml" Requires="v">
                <p:oleObj spid="_x0000_s7351" name="Equation" r:id="rId5" imgW="520560" imgH="342720" progId="Equation.DSMT4">
                  <p:embed/>
                </p:oleObj>
              </mc:Choice>
              <mc:Fallback>
                <p:oleObj name="Equation" r:id="rId5" imgW="520560" imgH="342720" progId="Equation.DSMT4">
                  <p:embed/>
                  <p:pic>
                    <p:nvPicPr>
                      <p:cNvPr id="12" name="Object 11">
                        <a:extLst>
                          <a:ext uri="{FF2B5EF4-FFF2-40B4-BE49-F238E27FC236}">
                            <a16:creationId xmlns:a16="http://schemas.microsoft.com/office/drawing/2014/main" id="{43C0416C-705C-420C-9DF9-07FA439C9AF8}"/>
                          </a:ext>
                        </a:extLst>
                      </p:cNvPr>
                      <p:cNvPicPr/>
                      <p:nvPr/>
                    </p:nvPicPr>
                    <p:blipFill>
                      <a:blip r:embed="rId4"/>
                      <a:stretch>
                        <a:fillRect/>
                      </a:stretch>
                    </p:blipFill>
                    <p:spPr>
                      <a:xfrm>
                        <a:off x="1749847" y="2772115"/>
                        <a:ext cx="520700" cy="3429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25BEF9A3-EB15-4F4D-9BA1-FC3BB5A7260D}"/>
              </a:ext>
            </a:extLst>
          </p:cNvPr>
          <p:cNvSpPr>
            <a:spLocks noGrp="1"/>
          </p:cNvSpPr>
          <p:nvPr>
            <p:ph sz="quarter" idx="17"/>
          </p:nvPr>
        </p:nvSpPr>
        <p:spPr>
          <a:xfrm>
            <a:off x="342900" y="3367022"/>
            <a:ext cx="8458200" cy="466133"/>
          </a:xfrm>
        </p:spPr>
        <p:txBody>
          <a:bodyPr/>
          <a:lstStyle/>
          <a:p>
            <a:r>
              <a:rPr lang="en-US" dirty="0"/>
              <a:t>Reabsorption of</a:t>
            </a:r>
            <a:endParaRPr lang="en-IN" dirty="0"/>
          </a:p>
        </p:txBody>
      </p:sp>
      <p:graphicFrame>
        <p:nvGraphicFramePr>
          <p:cNvPr id="14" name="Object 7">
            <a:extLst>
              <a:ext uri="{FF2B5EF4-FFF2-40B4-BE49-F238E27FC236}">
                <a16:creationId xmlns:a16="http://schemas.microsoft.com/office/drawing/2014/main" id="{834383AD-3BA1-438A-B457-10D6D9B002A3}"/>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447907863"/>
              </p:ext>
            </p:extLst>
          </p:nvPr>
        </p:nvGraphicFramePr>
        <p:xfrm>
          <a:off x="2743197" y="3429000"/>
          <a:ext cx="419100" cy="342900"/>
        </p:xfrm>
        <a:graphic>
          <a:graphicData uri="http://schemas.openxmlformats.org/presentationml/2006/ole">
            <mc:AlternateContent xmlns:mc="http://schemas.openxmlformats.org/markup-compatibility/2006">
              <mc:Choice xmlns:v="urn:schemas-microsoft-com:vml" Requires="v">
                <p:oleObj spid="_x0000_s7352" name="Equation" r:id="rId6" imgW="419040" imgH="342720" progId="Equation.DSMT4">
                  <p:embed/>
                </p:oleObj>
              </mc:Choice>
              <mc:Fallback>
                <p:oleObj name="Equation" r:id="rId6" imgW="419040" imgH="342720" progId="Equation.DSMT4">
                  <p:embed/>
                  <p:pic>
                    <p:nvPicPr>
                      <p:cNvPr id="10" name="Object 9">
                        <a:extLst>
                          <a:ext uri="{FF2B5EF4-FFF2-40B4-BE49-F238E27FC236}">
                            <a16:creationId xmlns:a16="http://schemas.microsoft.com/office/drawing/2014/main" id="{40B546CE-E073-47B4-A4AA-65793863556C}"/>
                          </a:ext>
                        </a:extLst>
                      </p:cNvPr>
                      <p:cNvPicPr/>
                      <p:nvPr/>
                    </p:nvPicPr>
                    <p:blipFill>
                      <a:blip r:embed="rId7"/>
                      <a:stretch>
                        <a:fillRect/>
                      </a:stretch>
                    </p:blipFill>
                    <p:spPr>
                      <a:xfrm>
                        <a:off x="2743197" y="3429000"/>
                        <a:ext cx="419100" cy="342900"/>
                      </a:xfrm>
                      <a:prstGeom prst="rect">
                        <a:avLst/>
                      </a:prstGeom>
                    </p:spPr>
                  </p:pic>
                </p:oleObj>
              </mc:Fallback>
            </mc:AlternateContent>
          </a:graphicData>
        </a:graphic>
      </p:graphicFrame>
      <p:sp>
        <p:nvSpPr>
          <p:cNvPr id="7" name="Content Placeholder 8">
            <a:extLst>
              <a:ext uri="{FF2B5EF4-FFF2-40B4-BE49-F238E27FC236}">
                <a16:creationId xmlns:a16="http://schemas.microsoft.com/office/drawing/2014/main" id="{80DE0F3C-86AF-4731-AA4D-94E6FC5F4C88}"/>
              </a:ext>
            </a:extLst>
          </p:cNvPr>
          <p:cNvSpPr>
            <a:spLocks noGrp="1"/>
          </p:cNvSpPr>
          <p:nvPr>
            <p:ph sz="quarter" idx="19"/>
          </p:nvPr>
        </p:nvSpPr>
        <p:spPr>
          <a:xfrm>
            <a:off x="342900" y="3367022"/>
            <a:ext cx="8458200" cy="466133"/>
          </a:xfrm>
        </p:spPr>
        <p:txBody>
          <a:bodyPr/>
          <a:lstStyle/>
          <a:p>
            <a:pPr indent="2743200"/>
            <a:r>
              <a:rPr lang="en-US" dirty="0"/>
              <a:t>and water follows</a:t>
            </a:r>
            <a:endParaRPr lang="en-IN" dirty="0"/>
          </a:p>
        </p:txBody>
      </p:sp>
      <p:sp>
        <p:nvSpPr>
          <p:cNvPr id="8" name="Content Placeholder 9">
            <a:extLst>
              <a:ext uri="{FF2B5EF4-FFF2-40B4-BE49-F238E27FC236}">
                <a16:creationId xmlns:a16="http://schemas.microsoft.com/office/drawing/2014/main" id="{A3E4890A-FAA4-4C5D-AE9C-E263F7B0888C}"/>
              </a:ext>
            </a:extLst>
          </p:cNvPr>
          <p:cNvSpPr>
            <a:spLocks noGrp="1"/>
          </p:cNvSpPr>
          <p:nvPr>
            <p:ph sz="quarter" idx="31"/>
          </p:nvPr>
        </p:nvSpPr>
        <p:spPr>
          <a:xfrm>
            <a:off x="342900" y="3895133"/>
            <a:ext cx="8458200" cy="1507349"/>
          </a:xfrm>
        </p:spPr>
        <p:txBody>
          <a:bodyPr/>
          <a:lstStyle/>
          <a:p>
            <a:r>
              <a:rPr lang="en-US" dirty="0"/>
              <a:t>Low levels of</a:t>
            </a:r>
            <a:endParaRPr lang="en-IN" dirty="0"/>
          </a:p>
        </p:txBody>
      </p:sp>
      <p:graphicFrame>
        <p:nvGraphicFramePr>
          <p:cNvPr id="15" name="Object 10">
            <a:extLst>
              <a:ext uri="{FF2B5EF4-FFF2-40B4-BE49-F238E27FC236}">
                <a16:creationId xmlns:a16="http://schemas.microsoft.com/office/drawing/2014/main" id="{11A95AC8-5EB5-4DED-85F4-B2524C9D720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714866699"/>
              </p:ext>
            </p:extLst>
          </p:nvPr>
        </p:nvGraphicFramePr>
        <p:xfrm>
          <a:off x="2310857" y="3950199"/>
          <a:ext cx="520700" cy="342900"/>
        </p:xfrm>
        <a:graphic>
          <a:graphicData uri="http://schemas.openxmlformats.org/presentationml/2006/ole">
            <mc:AlternateContent xmlns:mc="http://schemas.openxmlformats.org/markup-compatibility/2006">
              <mc:Choice xmlns:v="urn:schemas-microsoft-com:vml" Requires="v">
                <p:oleObj spid="_x0000_s7353" name="Equation" r:id="rId8" imgW="520560" imgH="342720" progId="Equation.DSMT4">
                  <p:embed/>
                </p:oleObj>
              </mc:Choice>
              <mc:Fallback>
                <p:oleObj name="Equation" r:id="rId8" imgW="520560" imgH="342720" progId="Equation.DSMT4">
                  <p:embed/>
                  <p:pic>
                    <p:nvPicPr>
                      <p:cNvPr id="12" name="Object 11">
                        <a:extLst>
                          <a:ext uri="{FF2B5EF4-FFF2-40B4-BE49-F238E27FC236}">
                            <a16:creationId xmlns:a16="http://schemas.microsoft.com/office/drawing/2014/main" id="{43C0416C-705C-420C-9DF9-07FA439C9AF8}"/>
                          </a:ext>
                        </a:extLst>
                      </p:cNvPr>
                      <p:cNvPicPr/>
                      <p:nvPr/>
                    </p:nvPicPr>
                    <p:blipFill>
                      <a:blip r:embed="rId4"/>
                      <a:stretch>
                        <a:fillRect/>
                      </a:stretch>
                    </p:blipFill>
                    <p:spPr>
                      <a:xfrm>
                        <a:off x="2310857" y="3950199"/>
                        <a:ext cx="520700" cy="342900"/>
                      </a:xfrm>
                      <a:prstGeom prst="rect">
                        <a:avLst/>
                      </a:prstGeom>
                    </p:spPr>
                  </p:pic>
                </p:oleObj>
              </mc:Fallback>
            </mc:AlternateContent>
          </a:graphicData>
        </a:graphic>
      </p:graphicFrame>
      <p:sp>
        <p:nvSpPr>
          <p:cNvPr id="9" name="Content Placeholder 11">
            <a:extLst>
              <a:ext uri="{FF2B5EF4-FFF2-40B4-BE49-F238E27FC236}">
                <a16:creationId xmlns:a16="http://schemas.microsoft.com/office/drawing/2014/main" id="{20EFD06D-107F-4B91-9236-62DA20E18DAE}"/>
              </a:ext>
            </a:extLst>
          </p:cNvPr>
          <p:cNvSpPr>
            <a:spLocks noGrp="1"/>
          </p:cNvSpPr>
          <p:nvPr>
            <p:ph sz="quarter" idx="33"/>
          </p:nvPr>
        </p:nvSpPr>
        <p:spPr>
          <a:xfrm>
            <a:off x="342900" y="3895133"/>
            <a:ext cx="8458200" cy="2355913"/>
          </a:xfrm>
        </p:spPr>
        <p:txBody>
          <a:bodyPr/>
          <a:lstStyle/>
          <a:p>
            <a:pPr indent="2468880">
              <a:spcAft>
                <a:spcPts val="600"/>
              </a:spcAft>
            </a:pPr>
            <a:r>
              <a:rPr lang="en-US" dirty="0"/>
              <a:t>in the blood are accompanied by a decrease in blood volume</a:t>
            </a:r>
          </a:p>
          <a:p>
            <a:pPr marL="342900" indent="-342900">
              <a:buFont typeface="Arial" panose="020B0604020202020204" pitchFamily="34" charset="0"/>
              <a:buChar char="•"/>
            </a:pPr>
            <a:r>
              <a:rPr lang="en-US" dirty="0"/>
              <a:t>Renin-angiotensin-aldosterone system is activated</a:t>
            </a:r>
          </a:p>
        </p:txBody>
      </p:sp>
      <p:sp>
        <p:nvSpPr>
          <p:cNvPr id="6" name="Slide Number Placeholder 12">
            <a:extLst>
              <a:ext uri="{FF2B5EF4-FFF2-40B4-BE49-F238E27FC236}">
                <a16:creationId xmlns:a16="http://schemas.microsoft.com/office/drawing/2014/main" id="{4233A69F-BCFF-4AC5-8174-6FC9B8EB8568}"/>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34293745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2760D-C860-4F38-982A-CE63EF464A9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renin-angiotensin-aldosterone system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 schematic shows the steps in the activation of the rennin-angiotensin-aldosterone syste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716" y="1317830"/>
            <a:ext cx="7436568" cy="4648767"/>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8" name="Slide Number Placeholder 4">
            <a:extLst>
              <a:ext uri="{FF2B5EF4-FFF2-40B4-BE49-F238E27FC236}">
                <a16:creationId xmlns:a16="http://schemas.microsoft.com/office/drawing/2014/main" id="{800CC5C5-0EFA-496F-8B63-8D0130B2DB22}"/>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7039477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F10BB-BD27-4632-AA15-FDCD5415CE5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Atrial natriuretic peptide (A</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P)</a:t>
            </a:r>
          </a:p>
        </p:txBody>
      </p:sp>
      <p:sp>
        <p:nvSpPr>
          <p:cNvPr id="3" name="Content Placeholder 2">
            <a:extLst>
              <a:ext uri="{FF2B5EF4-FFF2-40B4-BE49-F238E27FC236}">
                <a16:creationId xmlns:a16="http://schemas.microsoft.com/office/drawing/2014/main" id="{E2E66C58-E0A0-43B4-95CD-907FDB7B2C1F}"/>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Opposes the action of aldosterone in promoting salt and water retention</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Secreted by the right atrium of the heart in response to an increased blood volume</a:t>
            </a:r>
          </a:p>
          <a:p>
            <a:pPr marL="342900" lvl="0" indent="-342900">
              <a:spcBef>
                <a:spcPts val="12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Promotes the excretion of salt and water in the urine and lowering blood volume</a:t>
            </a:r>
          </a:p>
        </p:txBody>
      </p:sp>
      <p:sp>
        <p:nvSpPr>
          <p:cNvPr id="6" name="Slide Number Placeholder 3">
            <a:extLst>
              <a:ext uri="{FF2B5EF4-FFF2-40B4-BE49-F238E27FC236}">
                <a16:creationId xmlns:a16="http://schemas.microsoft.com/office/drawing/2014/main" id="{2B6F5799-8C2B-4FCE-965D-1DA407631F8D}"/>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8064453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732799-B4AF-4AB2-801E-27F286C1618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Atherosclerosis and blood pressure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 study investigates the relationship between atherosclerosis and elevated blood pressur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9688" y="1255278"/>
            <a:ext cx="7144624" cy="4773871"/>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B5B6531-4F88-4F2A-8F40-6C7DED05588C}"/>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22260183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Elimination of ammonia</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Amino acids and nucleic acids undergo catabolism to produce Ammonia, a by-product that can be eliminated or converted. Ammonia can be eliminated directly through most bony fish and aquatic invertebrates, or converted to urea through mammals, amphibians, and cartilaginous fish, or converted to uric acid through reptiles, birds, and insects. Urea consists of two amino groups bound to a carboxyl group. Uric acid is a bicyclic molecule with four amino and three carboxyl groups.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Protonephridia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of flatworms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inset of </a:t>
            </a:r>
            <a:r>
              <a:rPr lang="en-US" dirty="0" err="1"/>
              <a:t>protonephridia</a:t>
            </a:r>
            <a:r>
              <a:rPr lang="en-US" dirty="0"/>
              <a:t> shows fluid inside a flame cell, Cilia, and the Collecting tubule. A second inset shows an excretory pore on the outer surface. Branches off the </a:t>
            </a:r>
            <a:r>
              <a:rPr lang="en-US" dirty="0" err="1"/>
              <a:t>protonephridia</a:t>
            </a:r>
            <a:r>
              <a:rPr lang="en-US" dirty="0"/>
              <a:t> terminate in the flame cells. Waste moves through the flame cells to external excretory pores on the flatworm body.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3518523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Nephridia</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of annelids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An inset of an Annelid shows </a:t>
            </a:r>
            <a:r>
              <a:rPr lang="en-US" dirty="0" err="1"/>
              <a:t>Nephridium</a:t>
            </a:r>
            <a:r>
              <a:rPr lang="en-US" dirty="0"/>
              <a:t>, Capillary network, </a:t>
            </a:r>
            <a:r>
              <a:rPr lang="en-US" dirty="0" err="1"/>
              <a:t>Coelomic</a:t>
            </a:r>
            <a:r>
              <a:rPr lang="en-US" dirty="0"/>
              <a:t> fluid on </a:t>
            </a:r>
            <a:r>
              <a:rPr lang="en-US" dirty="0" err="1"/>
              <a:t>Nephrostome</a:t>
            </a:r>
            <a:r>
              <a:rPr lang="en-US" dirty="0"/>
              <a:t>, Bladder, and a pore for urine excretion. </a:t>
            </a:r>
            <a:r>
              <a:rPr lang="en-US" dirty="0" err="1"/>
              <a:t>Nephridia</a:t>
            </a:r>
            <a:r>
              <a:rPr lang="en-US" dirty="0"/>
              <a:t> in annelids are networks of tubes in close contact with capillaries. Fluid from a </a:t>
            </a:r>
            <a:r>
              <a:rPr lang="en-US" dirty="0" err="1"/>
              <a:t>nephrostome</a:t>
            </a:r>
            <a:r>
              <a:rPr lang="en-US" dirty="0"/>
              <a:t> flows through the bladder and excretory pore.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12284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F8FE5-361E-4D82-A7BA-DA513F2B67D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Osmotic pressure</a:t>
            </a:r>
            <a:r>
              <a:rPr lang="en-US" sz="1200" dirty="0">
                <a:solidFill>
                  <a:srgbClr val="000000"/>
                </a:solidFill>
                <a:latin typeface="Arial" panose="020B0604020202020204" pitchFamily="34" charset="0"/>
                <a:ea typeface="Verdana" panose="020B0604030504040204" pitchFamily="34" charset="0"/>
                <a:cs typeface="Arial" pitchFamily="34" charset="0"/>
              </a:rPr>
              <a:t> 1</a:t>
            </a:r>
            <a:endParaRPr lang="en-US" sz="1200" baseline="-250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56DDC1C-4982-4A64-9916-F002036E81AB}"/>
              </a:ext>
            </a:extLst>
          </p:cNvPr>
          <p:cNvSpPr>
            <a:spLocks noGrp="1"/>
          </p:cNvSpPr>
          <p:nvPr>
            <p:ph sz="quarter" idx="11"/>
          </p:nvPr>
        </p:nvSpPr>
        <p:spPr/>
        <p:txBody>
          <a:bodyPr/>
          <a:lstStyle/>
          <a:p>
            <a:pPr lvl="0">
              <a:lnSpc>
                <a:spcPct val="110000"/>
              </a:lnSpc>
              <a:spcBef>
                <a:spcPts val="624"/>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Osmotic movement of water always occurs from a more dilute to a less dilute solution</a:t>
            </a:r>
          </a:p>
          <a:p>
            <a:pPr lvl="0">
              <a:lnSpc>
                <a:spcPct val="110000"/>
              </a:lnSpc>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Osmotic pressure</a:t>
            </a:r>
          </a:p>
          <a:p>
            <a:pPr marL="347472" lvl="0" indent="-347472">
              <a:lnSpc>
                <a:spcPct val="110000"/>
              </a:lnSpc>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Measure of a solution’s tendency to take in water by osmosis (that is a measure of concentration difference)</a:t>
            </a:r>
          </a:p>
          <a:p>
            <a:pPr lvl="0">
              <a:lnSpc>
                <a:spcPct val="110000"/>
              </a:lnSpc>
              <a:spcBef>
                <a:spcPts val="624"/>
              </a:spcBef>
              <a:spcAft>
                <a:spcPts val="1200"/>
              </a:spcAft>
              <a:buClr>
                <a:schemeClr val="tx1"/>
              </a:buClr>
            </a:pPr>
            <a:r>
              <a:rPr lang="en-US" dirty="0" err="1">
                <a:solidFill>
                  <a:srgbClr val="000000"/>
                </a:solidFill>
                <a:latin typeface="Arial" panose="020B0604020202020204" pitchFamily="34" charset="0"/>
                <a:ea typeface="Verdana" panose="020B0604030504040204" pitchFamily="34" charset="0"/>
              </a:rPr>
              <a:t>Osmolarity</a:t>
            </a:r>
            <a:endParaRPr lang="en-US" dirty="0">
              <a:solidFill>
                <a:srgbClr val="000000"/>
              </a:solidFill>
              <a:latin typeface="Arial" panose="020B0604020202020204" pitchFamily="34" charset="0"/>
              <a:ea typeface="Verdana" panose="020B0604030504040204" pitchFamily="34" charset="0"/>
            </a:endParaRPr>
          </a:p>
          <a:p>
            <a:pPr marL="347472" lvl="0" indent="-347472">
              <a:lnSpc>
                <a:spcPct val="110000"/>
              </a:lnSpc>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Number of </a:t>
            </a:r>
            <a:r>
              <a:rPr lang="en-US" dirty="0" err="1">
                <a:solidFill>
                  <a:srgbClr val="000000"/>
                </a:solidFill>
                <a:latin typeface="Arial" panose="020B0604020202020204" pitchFamily="34" charset="0"/>
                <a:ea typeface="Verdana" panose="020B0604030504040204" pitchFamily="34" charset="0"/>
              </a:rPr>
              <a:t>osmotically</a:t>
            </a:r>
            <a:r>
              <a:rPr lang="en-US" dirty="0">
                <a:solidFill>
                  <a:srgbClr val="000000"/>
                </a:solidFill>
                <a:latin typeface="Arial" panose="020B0604020202020204" pitchFamily="34" charset="0"/>
                <a:ea typeface="Verdana" panose="020B0604030504040204" pitchFamily="34" charset="0"/>
              </a:rPr>
              <a:t> active moles of solute per liter of solution</a:t>
            </a:r>
          </a:p>
          <a:p>
            <a:pPr marL="347472" lvl="0" indent="-347472">
              <a:lnSpc>
                <a:spcPct val="110000"/>
              </a:lnSpc>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solution with a higher </a:t>
            </a:r>
            <a:r>
              <a:rPr lang="en-US" dirty="0" err="1">
                <a:solidFill>
                  <a:srgbClr val="000000"/>
                </a:solidFill>
                <a:latin typeface="Arial" panose="020B0604020202020204" pitchFamily="34" charset="0"/>
                <a:ea typeface="Verdana" panose="020B0604030504040204" pitchFamily="34" charset="0"/>
              </a:rPr>
              <a:t>osmolarity</a:t>
            </a:r>
            <a:r>
              <a:rPr lang="en-US" dirty="0">
                <a:solidFill>
                  <a:srgbClr val="000000"/>
                </a:solidFill>
                <a:latin typeface="Arial" panose="020B0604020202020204" pitchFamily="34" charset="0"/>
                <a:ea typeface="Verdana" panose="020B0604030504040204" pitchFamily="34" charset="0"/>
              </a:rPr>
              <a:t> exerts more osmotic pressure than one with a lower </a:t>
            </a:r>
            <a:r>
              <a:rPr lang="en-US" dirty="0" err="1">
                <a:solidFill>
                  <a:srgbClr val="000000"/>
                </a:solidFill>
                <a:latin typeface="Arial" panose="020B0604020202020204" pitchFamily="34" charset="0"/>
                <a:ea typeface="Verdana" panose="020B0604030504040204" pitchFamily="34" charset="0"/>
              </a:rPr>
              <a:t>osmolarity</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84F1EC7D-48CB-4DA2-B3AF-1E479742BB4D}"/>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458122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Malpighian tubules of insects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first part of the illustration shows the Malpighian tubules resemble a crown of tubes around the middle of the insect gut that branches in both dorsal and ventral directions. The gut ends posteriorly at the rectum and then the anus. The second part shows the magnified view of the Malpighian tubules. It shows the waste and potassium are actively transported and water moves in through osmosis via the branches and into the midgut. The midgut is a cone-shaped structure that continues posteriorly as a narrow cylinder that is lined by cells which is the hindgut. Here in the hindgut ions and water are absorbed. This hindgut continues out through the rectum and then the anus.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4771093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Organization of the vertebrate nephron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capillary ball of a nephron is the glomerulus that is surrounded by the bulging terminal end of the proximal arm of the nephron called the Bowman’s capsule. The proximal arm spirals around a few times before traveling straight for some distance and narrowing before looping back around 180 degrees at the loop of Henle. As the nephron tube travels back, it widens again and is called the distal arm that also twists around a few times before emptying into a collecting duct that receives fluid from many nephrons.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0305917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Freshwater and marine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teleosts</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 face different osmotic problems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freshwater fish shows kidney, which helps in the excretion of dilute urine, food through the mouth, gills, which help in the active absorption of Na-positive and Cl-negative, water enters osmotically, intestinal wastes, and urine. An inset of the kidney shows the Na-positive and Cl-negative consists of a large glomerulus, active tubular reabsorption of Na-positive and Cl-negative, and kidney tubule. The marine fish shows Stomach, which helps in passive reabsorption of water, Na-positive and Cl-negative, food and seawater through the mouth, gills, which help in active secretion of Na-positive and Cl-negative, water loss, Intestinal wastes, including Magnesium 2-positive and Sulfate 2−negative voided with feces, Kidney, which helps in the excretion of urea, little water, and Magnesium 2-positive and Sulfate 2−negative. An inset of the stomach shows Magnesium 2-positive, and Sulfate 2−negative consist of Glomerulus reduced or absent and Active tubular secretion of Magnesium 2-positive and Sulfate 2−negative.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925864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human renal system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ureter travels from each human kidney to the bladder in the center of the pelvis. Renal arteries branch off the aorta and travel to each kidney, and in turn, renal veins drain the kidneys into the inferior vena cava. The renal cortex is on the external layer of the kidney, with the renal medulla within. The most proximal portion of the kidney to the center of the body cavity opens into the renal pelvis. The renal artery and vein enter and exit at this point. Cortical and </a:t>
            </a:r>
            <a:r>
              <a:rPr lang="en-US" dirty="0" err="1"/>
              <a:t>juxtamedullary</a:t>
            </a:r>
            <a:r>
              <a:rPr lang="en-US" dirty="0"/>
              <a:t> nephrons are found in the renal cortex as well as the glomerulus. The proximal arms of nephrons travel into the renal medulla, and the distal arms travel back into the renal cortex. Distal nephron arms empty into collecting ducts in the renal cortex, and the collecting ducts travel through the renal medulla to empty into the renal pelvis that drains into the ureter.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398562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 mammalian nephron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branch from the renal artery enters the Bowman's capsule to form the glomerulus. The proximal convoluted tubule emerges from the Bowman's capsule that continues down as the descending limb of the loop of Henle. This descending loop continues down as the narrow loop of Henle. This loop rises up and expands to form the ascending limb of the loop of Henle. This ascending limb continues up as the distal convoluted tubule. This distal convoluted tubule is connected to the vertical tube that goes down as the collecting duct that leads the ureter. The blood vessel that emerges from the Bowman's capsule forms a network around all the structures mentioned above and becomes vasa recta at the Loop of Henle. These become the peritubular capillaries that combine and drain into the renal vein.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543187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reabsorption of salt and water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glomerulus in the cortex shows the bowman's capsule, proximal tube, and distal tube. The proximal tube releases Cl-negative, water, and Na-positive. The outer medulla shows a proximal tubule loop and collecting duct. It releases water from the proximal tubule and collecting duct. In the inner medulla, the collecting duct releases urea and water.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148807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Controlling salt balance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H-positive, K-positive, and HCO3-negative enter the capsule and are filtered. The proximal tubule releases the reabsorbed K-positive and HCO3-negative. The distal convoluted tubule absorbs the secreted H-positive and K-positive.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830688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D</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H and water balance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It starts with a stimulus, dehydration; increased osmolarity of the plasma. This leads to sensory osmoreceptors in the hypothalamus. The sensor leads to the effector, the posterior pituitary gland and this leads to increased ADH secretion. The response to this in the kidney is the increased reabsorption of water. This gives negative feedback to the sensor. From the sensor, the response is thirst and the response is increased water intake. This response gives negative feedback to the sensor.</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505049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The renin-angiotensin-aldosterone system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stimulus decreases the blood pressure and blood flow that leads to a sensor with juxtaglomerular apparatus. This leads the effector with rennin, angiotensinogen, angiotensin two, and aldosterone. The effector on the kidney leads to responses that increases blood volume.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020151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Atherosclerosis and blood pressure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Researchers hypothesized that atherosclerotic plaques in the renal artery reduced blood flow to the kidney and consequently filtration pressure. The system, they hypothesized, would respond by raising blood pressure. They predicted that if blood flow to the renal artery was reduced, this would mimic the effect of plaque deposition and should result in increased blood pressure. To test this, they clamped a renal artery on a lab rat to restrict blood flow. They measured blood pressure before the clamp was placed, while the artery was clamped, and after the clamp was removed. They found that clamping the renal artery resulted in increased blood pressure. Removing the clamp relieved the increased blood pressure. They concluded that restricting blood flow to the kidney causes a homeostatic response to increased blood pressure.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07974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1135E-747F-4625-8CCE-A30DAE280F7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Osmotic pressure</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9E2344C5-CCE3-4110-A14C-3CCE42236E6D}"/>
              </a:ext>
            </a:extLst>
          </p:cNvPr>
          <p:cNvSpPr>
            <a:spLocks noGrp="1"/>
          </p:cNvSpPr>
          <p:nvPr>
            <p:ph sz="quarter" idx="11"/>
          </p:nvPr>
        </p:nvSpPr>
        <p:spPr/>
        <p:txBody>
          <a:bodyPr/>
          <a:lstStyle/>
          <a:p>
            <a:pPr>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Tonicity</a:t>
            </a:r>
          </a:p>
          <a:p>
            <a:pPr marL="342900" indent="-342900">
              <a:spcBef>
                <a:spcPct val="200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Measure of a solution’s ability to change the volume of a cell by osmosis</a:t>
            </a:r>
          </a:p>
          <a:p>
            <a:pPr marL="342900" indent="-342900">
              <a:spcBef>
                <a:spcPct val="20000"/>
              </a:spcBef>
              <a:spcAft>
                <a:spcPts val="1200"/>
              </a:spcAft>
              <a:buClr>
                <a:schemeClr val="tx1"/>
              </a:buClr>
              <a:buFont typeface="Arial"/>
              <a:buChar char="•"/>
            </a:pPr>
            <a:r>
              <a:rPr lang="en-US" dirty="0">
                <a:solidFill>
                  <a:srgbClr val="000000"/>
                </a:solidFill>
                <a:latin typeface="Arial" panose="020B0604020202020204" pitchFamily="34" charset="0"/>
                <a:ea typeface="Verdana" panose="020B0604030504040204" pitchFamily="34" charset="0"/>
              </a:rPr>
              <a:t>Relative to intracellular fluid, a solution may be</a:t>
            </a:r>
          </a:p>
          <a:p>
            <a:pPr marL="640800" lvl="2" indent="-284400">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Hypertonic – higher osmotic pressure</a:t>
            </a:r>
          </a:p>
          <a:p>
            <a:pPr marL="640800" lvl="2" indent="-284400">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Hypotonic– lower osmotic pressure</a:t>
            </a:r>
          </a:p>
          <a:p>
            <a:pPr marL="640800" lvl="2" indent="-284400">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Isotonic – equitable osmotic pressure</a:t>
            </a:r>
          </a:p>
        </p:txBody>
      </p:sp>
      <p:sp>
        <p:nvSpPr>
          <p:cNvPr id="6" name="Slide Number Placeholder 3">
            <a:extLst>
              <a:ext uri="{FF2B5EF4-FFF2-40B4-BE49-F238E27FC236}">
                <a16:creationId xmlns:a16="http://schemas.microsoft.com/office/drawing/2014/main" id="{633D9AC7-B5FC-4748-9257-13C4C478E328}"/>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9055295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07421-6D59-4681-AB4A-A2FA6ED346D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Osmoregulation</a:t>
            </a:r>
          </a:p>
        </p:txBody>
      </p:sp>
      <p:sp>
        <p:nvSpPr>
          <p:cNvPr id="3" name="Content Placeholder 2">
            <a:extLst>
              <a:ext uri="{FF2B5EF4-FFF2-40B4-BE49-F238E27FC236}">
                <a16:creationId xmlns:a16="http://schemas.microsoft.com/office/drawing/2014/main" id="{7073EDDC-801E-4440-95AF-F01EDE282483}"/>
              </a:ext>
            </a:extLst>
          </p:cNvPr>
          <p:cNvSpPr>
            <a:spLocks noGrp="1"/>
          </p:cNvSpPr>
          <p:nvPr>
            <p:ph sz="quarter" idx="11"/>
          </p:nvPr>
        </p:nvSpPr>
        <p:spPr/>
        <p:txBody>
          <a:bodyPr/>
          <a:lstStyle/>
          <a:p>
            <a:pPr lvl="0">
              <a:spcBef>
                <a:spcPts val="600"/>
              </a:spcBef>
              <a:spcAft>
                <a:spcPts val="600"/>
              </a:spcAft>
              <a:buClr>
                <a:srgbClr val="003B48"/>
              </a:buClr>
            </a:pPr>
            <a:r>
              <a:rPr lang="en-US" dirty="0" err="1">
                <a:solidFill>
                  <a:srgbClr val="000000"/>
                </a:solidFill>
                <a:latin typeface="Arial" panose="020B0604020202020204" pitchFamily="34" charset="0"/>
                <a:ea typeface="Verdana" panose="020B0604030504040204" pitchFamily="34" charset="0"/>
              </a:rPr>
              <a:t>Osmoconformers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Organisms that are in osmotic equilibrium with their environment</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Among the vertebrates, only the primitive hagfish are strict </a:t>
            </a:r>
            <a:r>
              <a:rPr lang="en-US" dirty="0" err="1">
                <a:solidFill>
                  <a:srgbClr val="000000"/>
                </a:solidFill>
                <a:latin typeface="Arial" panose="020B0604020202020204" pitchFamily="34" charset="0"/>
                <a:ea typeface="Verdana" panose="020B0604030504040204" pitchFamily="34" charset="0"/>
              </a:rPr>
              <a:t>osmoconformers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Sharks and relatives (cartilaginous fish) are also isotonic</a:t>
            </a:r>
          </a:p>
          <a:p>
            <a:pPr lvl="0">
              <a:spcBef>
                <a:spcPts val="14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All other vertebrates are </a:t>
            </a:r>
            <a:r>
              <a:rPr lang="en-US" dirty="0" err="1">
                <a:solidFill>
                  <a:srgbClr val="000000"/>
                </a:solidFill>
                <a:latin typeface="Arial" panose="020B0604020202020204" pitchFamily="34" charset="0"/>
                <a:ea typeface="Verdana" panose="020B0604030504040204" pitchFamily="34" charset="0"/>
              </a:rPr>
              <a:t>osmoregulators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Maintain a relatively constant blood </a:t>
            </a:r>
            <a:r>
              <a:rPr lang="en-US" dirty="0" err="1">
                <a:solidFill>
                  <a:srgbClr val="000000"/>
                </a:solidFill>
                <a:latin typeface="Arial" panose="020B0604020202020204" pitchFamily="34" charset="0"/>
                <a:ea typeface="Verdana" panose="020B0604030504040204" pitchFamily="34" charset="0"/>
              </a:rPr>
              <a:t>osmolarity</a:t>
            </a:r>
            <a:r>
              <a:rPr lang="en-US" dirty="0">
                <a:solidFill>
                  <a:srgbClr val="000000"/>
                </a:solidFill>
                <a:latin typeface="Arial" panose="020B0604020202020204" pitchFamily="34" charset="0"/>
                <a:ea typeface="Verdana" panose="020B0604030504040204" pitchFamily="34" charset="0"/>
              </a:rPr>
              <a:t> despite different concentrations in their environment</a:t>
            </a:r>
          </a:p>
        </p:txBody>
      </p:sp>
      <p:sp>
        <p:nvSpPr>
          <p:cNvPr id="6" name="Slide Number Placeholder 3">
            <a:extLst>
              <a:ext uri="{FF2B5EF4-FFF2-40B4-BE49-F238E27FC236}">
                <a16:creationId xmlns:a16="http://schemas.microsoft.com/office/drawing/2014/main" id="{C46B8901-1C26-4553-BEEF-EDF16F60B890}"/>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675943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0ED89-CFCE-42E0-B4CC-026C4D311CE4}"/>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Osmolarity</a:t>
            </a:r>
            <a:r>
              <a:rPr lang="en-US" dirty="0">
                <a:solidFill>
                  <a:srgbClr val="000000"/>
                </a:solidFill>
                <a:latin typeface="Arial" panose="020B0604020202020204" pitchFamily="34" charset="0"/>
                <a:ea typeface="Verdana" panose="020B0604030504040204" pitchFamily="34" charset="0"/>
                <a:cs typeface="Arial" pitchFamily="34" charset="0"/>
              </a:rPr>
              <a:t> and osmotic balance: aquatic vertebrates</a:t>
            </a:r>
          </a:p>
        </p:txBody>
      </p:sp>
      <p:sp>
        <p:nvSpPr>
          <p:cNvPr id="3" name="Content Placeholder 2">
            <a:extLst>
              <a:ext uri="{FF2B5EF4-FFF2-40B4-BE49-F238E27FC236}">
                <a16:creationId xmlns:a16="http://schemas.microsoft.com/office/drawing/2014/main" id="{698831EE-4384-4721-ADB5-1A8F0499759F}"/>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Freshwater vertebrates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Hypertonic to their environment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adapted to prevent water from entering their bodies, and to actively transport ions back into their bodies</a:t>
            </a:r>
          </a:p>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Marine vertebrates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Hypotonic to their environment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adapted to retain water by drinking seawater and eliminating the excess ions through kidneys and gills</a:t>
            </a:r>
          </a:p>
        </p:txBody>
      </p:sp>
      <p:sp>
        <p:nvSpPr>
          <p:cNvPr id="6" name="Slide Number Placeholder 3">
            <a:extLst>
              <a:ext uri="{FF2B5EF4-FFF2-40B4-BE49-F238E27FC236}">
                <a16:creationId xmlns:a16="http://schemas.microsoft.com/office/drawing/2014/main" id="{209FEF28-B2B6-4859-AD91-7E7F39981C50}"/>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723463968"/>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5190</TotalTime>
  <Words>3803</Words>
  <Application>Microsoft Office PowerPoint</Application>
  <PresentationFormat>On-screen Show (4:3)</PresentationFormat>
  <Paragraphs>393</Paragraphs>
  <Slides>69</Slides>
  <Notes>0</Notes>
  <HiddenSlides>14</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69</vt:i4>
      </vt:variant>
    </vt:vector>
  </HeadingPairs>
  <TitlesOfParts>
    <vt:vector size="81"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49</vt:lpstr>
      <vt:lpstr>Lecture Outline</vt:lpstr>
      <vt:lpstr>Osmotic balance</vt:lpstr>
      <vt:lpstr>Important ions</vt:lpstr>
      <vt:lpstr>Water exchange between the body and the environment</vt:lpstr>
      <vt:lpstr>Osmotic pressure 1</vt:lpstr>
      <vt:lpstr>Osmotic pressure 2</vt:lpstr>
      <vt:lpstr>Osmoregulation</vt:lpstr>
      <vt:lpstr>Osmolarity and osmotic balance: aquatic vertebrates</vt:lpstr>
      <vt:lpstr>Osmolarity and osmotic balance: terrestrial vertebrates</vt:lpstr>
      <vt:lpstr>Nitrogenous wastes</vt:lpstr>
      <vt:lpstr>Elimination of ammonia 1</vt:lpstr>
      <vt:lpstr>Elimination of ammonia 2</vt:lpstr>
      <vt:lpstr>Uric acid</vt:lpstr>
      <vt:lpstr>Osmoregulatory organs</vt:lpstr>
      <vt:lpstr>Invertebrate osmoregulatory organs</vt:lpstr>
      <vt:lpstr>Protonephridia of flatworms</vt:lpstr>
      <vt:lpstr>Nephridia of annelids</vt:lpstr>
      <vt:lpstr>Insect osmoregulatory organs</vt:lpstr>
      <vt:lpstr>The Malpighian tubules of insects</vt:lpstr>
      <vt:lpstr>Vertebrate osmoregulatory organs</vt:lpstr>
      <vt:lpstr>Evolution of the vertebrate kidney</vt:lpstr>
      <vt:lpstr>Organization of the vertebrate nephron</vt:lpstr>
      <vt:lpstr>Kidneys of freshwater fish</vt:lpstr>
      <vt:lpstr>Kidneys of marine fish</vt:lpstr>
      <vt:lpstr>Freshwater and marine teleosts face different osmotic problems</vt:lpstr>
      <vt:lpstr>Kidneys of cartilaginous fish</vt:lpstr>
      <vt:lpstr>The kidneys of amphibians and reptiles</vt:lpstr>
      <vt:lpstr>The kidneys of birds and mammals</vt:lpstr>
      <vt:lpstr>Salt glands of marine birds</vt:lpstr>
      <vt:lpstr>The mammalian kidney</vt:lpstr>
      <vt:lpstr>Anatomy of the mammalian kidney</vt:lpstr>
      <vt:lpstr>The human renal system</vt:lpstr>
      <vt:lpstr>Functions of the mammalian kidney</vt:lpstr>
      <vt:lpstr>Three functions of the kidney</vt:lpstr>
      <vt:lpstr>Blood flow in the mammalian kidney</vt:lpstr>
      <vt:lpstr>Bowman’s capsule and the loop of Henle</vt:lpstr>
      <vt:lpstr>Distal convoluted tubule and collecting duct</vt:lpstr>
      <vt:lpstr>A mammalian nephron</vt:lpstr>
      <vt:lpstr>Reabsorption</vt:lpstr>
      <vt:lpstr>Reabsorption and secretion</vt:lpstr>
      <vt:lpstr>Excretion</vt:lpstr>
      <vt:lpstr>Proximal convoluted tubule</vt:lpstr>
      <vt:lpstr>Loop of Henle</vt:lpstr>
      <vt:lpstr>The reabsorption of salt and water</vt:lpstr>
      <vt:lpstr>Distal convoluted tubule and beyond</vt:lpstr>
      <vt:lpstr>Controlling salt balance</vt:lpstr>
      <vt:lpstr>Hormones control osmoregulation</vt:lpstr>
      <vt:lpstr>Antidiuretic hormone (A D H)</vt:lpstr>
      <vt:lpstr>A D H and water balance</vt:lpstr>
      <vt:lpstr>Aldosterone</vt:lpstr>
      <vt:lpstr>The renin-angiotensin-aldosterone system</vt:lpstr>
      <vt:lpstr>Atrial natriuretic peptide (A N P)</vt:lpstr>
      <vt:lpstr>Atherosclerosis and blood pressure</vt:lpstr>
      <vt:lpstr>End of Main Content</vt:lpstr>
      <vt:lpstr>Accessibility Content: Text Alternatives for Images</vt:lpstr>
      <vt:lpstr>Elimination of ammonia 2 - Text Alternative</vt:lpstr>
      <vt:lpstr>Protonephridia of flatworms - Text Alternative</vt:lpstr>
      <vt:lpstr>Nephridia of annelids - Text Alternative</vt:lpstr>
      <vt:lpstr>The Malpighian tubules of insects - Text Alternative</vt:lpstr>
      <vt:lpstr>Organization of the vertebrate nephron - Text Alternative</vt:lpstr>
      <vt:lpstr>Freshwater and marine teleosts face different osmotic problems - Text Alternative</vt:lpstr>
      <vt:lpstr>The human renal system - Text Alternative</vt:lpstr>
      <vt:lpstr>A mammalian nephron - Text Alternative</vt:lpstr>
      <vt:lpstr>The reabsorption of salt and water - Text Alternative</vt:lpstr>
      <vt:lpstr>Controlling salt balance - Text Alternative</vt:lpstr>
      <vt:lpstr>A D H and water balance - Text Alternative</vt:lpstr>
      <vt:lpstr>The renin-angiotensin-aldosterone system – Text Alternative</vt:lpstr>
      <vt:lpstr>Atherosclerosis and blood pressure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49: Osmotic Regulation and the Urinary System</dc:subject>
  <dc:creator>Raven, Johnson, Mason, Losos, Duncan</dc:creator>
  <cp:keywords>Accessible PPT</cp:keywords>
  <cp:lastModifiedBy>Prasanna kumar. Tripathy</cp:lastModifiedBy>
  <cp:revision>1065</cp:revision>
  <dcterms:created xsi:type="dcterms:W3CDTF">2019-07-27T05:34:11Z</dcterms:created>
  <dcterms:modified xsi:type="dcterms:W3CDTF">2022-05-16T06:17:06Z</dcterms:modified>
</cp:coreProperties>
</file>